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81"/>
  </p:notesMasterIdLst>
  <p:handoutMasterIdLst>
    <p:handoutMasterId r:id="rId82"/>
  </p:handoutMasterIdLst>
  <p:sldIdLst>
    <p:sldId id="505" r:id="rId5"/>
    <p:sldId id="524" r:id="rId6"/>
    <p:sldId id="525" r:id="rId7"/>
    <p:sldId id="526" r:id="rId8"/>
    <p:sldId id="527" r:id="rId9"/>
    <p:sldId id="529" r:id="rId10"/>
    <p:sldId id="530" r:id="rId11"/>
    <p:sldId id="531" r:id="rId12"/>
    <p:sldId id="593" r:id="rId13"/>
    <p:sldId id="598" r:id="rId14"/>
    <p:sldId id="599" r:id="rId15"/>
    <p:sldId id="532" r:id="rId16"/>
    <p:sldId id="533" r:id="rId17"/>
    <p:sldId id="534" r:id="rId18"/>
    <p:sldId id="535" r:id="rId19"/>
    <p:sldId id="601" r:id="rId20"/>
    <p:sldId id="602" r:id="rId21"/>
    <p:sldId id="536" r:id="rId22"/>
    <p:sldId id="537" r:id="rId23"/>
    <p:sldId id="538" r:id="rId24"/>
    <p:sldId id="539" r:id="rId25"/>
    <p:sldId id="540" r:id="rId26"/>
    <p:sldId id="541" r:id="rId27"/>
    <p:sldId id="542" r:id="rId28"/>
    <p:sldId id="543" r:id="rId29"/>
    <p:sldId id="544" r:id="rId30"/>
    <p:sldId id="545" r:id="rId31"/>
    <p:sldId id="547" r:id="rId32"/>
    <p:sldId id="548" r:id="rId33"/>
    <p:sldId id="549" r:id="rId34"/>
    <p:sldId id="550" r:id="rId35"/>
    <p:sldId id="551" r:id="rId36"/>
    <p:sldId id="552" r:id="rId37"/>
    <p:sldId id="553" r:id="rId38"/>
    <p:sldId id="554" r:id="rId39"/>
    <p:sldId id="595" r:id="rId40"/>
    <p:sldId id="555" r:id="rId41"/>
    <p:sldId id="556" r:id="rId42"/>
    <p:sldId id="557" r:id="rId43"/>
    <p:sldId id="558" r:id="rId44"/>
    <p:sldId id="559" r:id="rId45"/>
    <p:sldId id="560" r:id="rId46"/>
    <p:sldId id="590" r:id="rId47"/>
    <p:sldId id="561" r:id="rId48"/>
    <p:sldId id="563" r:id="rId49"/>
    <p:sldId id="564" r:id="rId50"/>
    <p:sldId id="565" r:id="rId51"/>
    <p:sldId id="566" r:id="rId52"/>
    <p:sldId id="567" r:id="rId53"/>
    <p:sldId id="596" r:id="rId54"/>
    <p:sldId id="597" r:id="rId55"/>
    <p:sldId id="568" r:id="rId56"/>
    <p:sldId id="569" r:id="rId57"/>
    <p:sldId id="591" r:id="rId58"/>
    <p:sldId id="570" r:id="rId59"/>
    <p:sldId id="571" r:id="rId60"/>
    <p:sldId id="572" r:id="rId61"/>
    <p:sldId id="573" r:id="rId62"/>
    <p:sldId id="574" r:id="rId63"/>
    <p:sldId id="575" r:id="rId64"/>
    <p:sldId id="576" r:id="rId65"/>
    <p:sldId id="578" r:id="rId66"/>
    <p:sldId id="579" r:id="rId67"/>
    <p:sldId id="580" r:id="rId68"/>
    <p:sldId id="581" r:id="rId69"/>
    <p:sldId id="582" r:id="rId70"/>
    <p:sldId id="583" r:id="rId71"/>
    <p:sldId id="584" r:id="rId72"/>
    <p:sldId id="592" r:id="rId73"/>
    <p:sldId id="585" r:id="rId74"/>
    <p:sldId id="594" r:id="rId75"/>
    <p:sldId id="603" r:id="rId76"/>
    <p:sldId id="586" r:id="rId77"/>
    <p:sldId id="587" r:id="rId78"/>
    <p:sldId id="588" r:id="rId79"/>
    <p:sldId id="589"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09"/>
    <p:restoredTop sz="70173" autoAdjust="0"/>
  </p:normalViewPr>
  <p:slideViewPr>
    <p:cSldViewPr snapToGrid="0" snapToObjects="1">
      <p:cViewPr varScale="1">
        <p:scale>
          <a:sx n="90" d="100"/>
          <a:sy n="90" d="100"/>
        </p:scale>
        <p:origin x="624" y="184"/>
      </p:cViewPr>
      <p:guideLst>
        <p:guide orient="horz" pos="2160"/>
        <p:guide pos="2880"/>
      </p:guideLst>
    </p:cSldViewPr>
  </p:slideViewPr>
  <p:notesTextViewPr>
    <p:cViewPr>
      <p:scale>
        <a:sx n="100" d="100"/>
        <a:sy n="100" d="100"/>
      </p:scale>
      <p:origin x="0" y="0"/>
    </p:cViewPr>
  </p:notesTextViewPr>
  <p:sorterViewPr>
    <p:cViewPr>
      <p:scale>
        <a:sx n="113" d="100"/>
        <a:sy n="113" d="100"/>
      </p:scale>
      <p:origin x="0" y="0"/>
    </p:cViewPr>
  </p:sorterViewPr>
  <p:notesViewPr>
    <p:cSldViewPr snapToGrid="0" snapToObjects="1">
      <p:cViewPr varScale="1">
        <p:scale>
          <a:sx n="110" d="100"/>
          <a:sy n="110"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3219-28A7-204C-BF6E-A324CF31EB03}" type="slidenum">
              <a:rPr lang="en-US"/>
              <a:pPr/>
              <a:t>1</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p:txBody>
          <a:bodyPr/>
          <a:lstStyle/>
          <a:p>
            <a:endParaRPr lang="en-US" b="1" i="1" dirty="0"/>
          </a:p>
        </p:txBody>
      </p:sp>
    </p:spTree>
    <p:extLst>
      <p:ext uri="{BB962C8B-B14F-4D97-AF65-F5344CB8AC3E}">
        <p14:creationId xmlns:p14="http://schemas.microsoft.com/office/powerpoint/2010/main" val="7983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Times" pitchFamily="2" charset="0"/>
              </a:rPr>
              <a:t>In total, we extracted 18 features from each of the patients’ speech. For the extraction of F0 and its</a:t>
            </a:r>
            <a:endParaRPr lang="en-US" dirty="0">
              <a:effectLst/>
              <a:latin typeface="Times" pitchFamily="2" charset="0"/>
            </a:endParaRPr>
          </a:p>
          <a:p>
            <a:r>
              <a:rPr lang="en-US" i="1" dirty="0">
                <a:effectLst/>
                <a:latin typeface="Times" pitchFamily="2" charset="0"/>
              </a:rPr>
              <a:t>related features, we used the auto-correlation method in </a:t>
            </a:r>
            <a:r>
              <a:rPr lang="en-US" i="1" dirty="0" err="1">
                <a:effectLst/>
                <a:latin typeface="Times" pitchFamily="2" charset="0"/>
              </a:rPr>
              <a:t>Praat</a:t>
            </a:r>
            <a:r>
              <a:rPr lang="en-US" i="1" dirty="0">
                <a:effectLst/>
                <a:latin typeface="Times" pitchFamily="2" charset="0"/>
              </a:rPr>
              <a:t> with an interval of 10 </a:t>
            </a:r>
            <a:r>
              <a:rPr lang="en-US" i="1" dirty="0" err="1">
                <a:effectLst/>
                <a:latin typeface="Times" pitchFamily="2" charset="0"/>
              </a:rPr>
              <a:t>ms</a:t>
            </a:r>
            <a:r>
              <a:rPr lang="en-US" i="1" dirty="0">
                <a:effectLst/>
                <a:latin typeface="Times" pitchFamily="2" charset="0"/>
              </a:rPr>
              <a:t> and a </a:t>
            </a:r>
            <a:r>
              <a:rPr lang="en-US" i="1" dirty="0" err="1">
                <a:effectLst/>
                <a:latin typeface="Times" pitchFamily="2" charset="0"/>
              </a:rPr>
              <a:t>Hanning</a:t>
            </a:r>
            <a:endParaRPr lang="en-US" dirty="0">
              <a:effectLst/>
              <a:latin typeface="Times" pitchFamily="2" charset="0"/>
            </a:endParaRPr>
          </a:p>
          <a:p>
            <a:r>
              <a:rPr lang="en-US" i="1" dirty="0">
                <a:effectLst/>
                <a:latin typeface="Times" pitchFamily="2" charset="0"/>
              </a:rPr>
              <a:t>window of length 40 </a:t>
            </a:r>
            <a:r>
              <a:rPr lang="en-US" i="1" dirty="0" err="1">
                <a:effectLst/>
                <a:latin typeface="Times" pitchFamily="2" charset="0"/>
              </a:rPr>
              <a:t>ms.</a:t>
            </a:r>
            <a:r>
              <a:rPr lang="en-US" i="1" dirty="0">
                <a:effectLst/>
                <a:latin typeface="Times" pitchFamily="2" charset="0"/>
              </a:rPr>
              <a:t> Although rhythm features could have been accurately extracted from the</a:t>
            </a:r>
            <a:endParaRPr lang="en-US" dirty="0">
              <a:effectLst/>
              <a:latin typeface="Times" pitchFamily="2" charset="0"/>
            </a:endParaRPr>
          </a:p>
          <a:p>
            <a:r>
              <a:rPr lang="en-US" i="1" dirty="0">
                <a:effectLst/>
                <a:latin typeface="Times" pitchFamily="2" charset="0"/>
              </a:rPr>
              <a:t>corresponding transcripts, they were extracted by adapting the </a:t>
            </a:r>
            <a:r>
              <a:rPr lang="en-US" i="1" dirty="0" err="1">
                <a:effectLst/>
                <a:latin typeface="Times" pitchFamily="2" charset="0"/>
              </a:rPr>
              <a:t>Praat</a:t>
            </a:r>
            <a:r>
              <a:rPr lang="en-US" i="1" dirty="0">
                <a:effectLst/>
                <a:latin typeface="Times" pitchFamily="2" charset="0"/>
              </a:rPr>
              <a:t> script found in De Jong and</a:t>
            </a:r>
            <a:endParaRPr lang="en-US" dirty="0">
              <a:effectLst/>
              <a:latin typeface="Times" pitchFamily="2" charset="0"/>
            </a:endParaRPr>
          </a:p>
          <a:p>
            <a:r>
              <a:rPr lang="en-US" i="1" dirty="0">
                <a:effectLst/>
                <a:latin typeface="Times" pitchFamily="2" charset="0"/>
              </a:rPr>
              <a:t>Wempe50 to keep the system language independent. The mean F0 and intensity values were used to</a:t>
            </a:r>
            <a:endParaRPr lang="en-US" dirty="0">
              <a:effectLst/>
              <a:latin typeface="Times" pitchFamily="2" charset="0"/>
            </a:endParaRPr>
          </a:p>
          <a:p>
            <a:r>
              <a:rPr lang="en-US" i="1" dirty="0" err="1">
                <a:effectLst/>
                <a:latin typeface="Times" pitchFamily="2" charset="0"/>
              </a:rPr>
              <a:t>normalise</a:t>
            </a:r>
            <a:r>
              <a:rPr lang="en-US" i="1" dirty="0">
                <a:effectLst/>
                <a:latin typeface="Times" pitchFamily="2" charset="0"/>
              </a:rPr>
              <a:t> the F0- and intensity-based features, respectively, to avoid speaker dependence. Thus,</a:t>
            </a:r>
            <a:endParaRPr lang="en-US" dirty="0">
              <a:effectLst/>
              <a:latin typeface="Times" pitchFamily="2" charset="0"/>
            </a:endParaRPr>
          </a:p>
          <a:p>
            <a:r>
              <a:rPr lang="en-US" i="1" dirty="0">
                <a:effectLst/>
                <a:latin typeface="Times" pitchFamily="2" charset="0"/>
              </a:rPr>
              <a:t>F0-based features were computed as distance in semitones with respect to the mean value of the individual.</a:t>
            </a:r>
            <a:endParaRPr lang="en-US" dirty="0">
              <a:effectLst/>
              <a:latin typeface="Times" pitchFamily="2" charset="0"/>
            </a:endParaRPr>
          </a:p>
          <a:p>
            <a:r>
              <a:rPr lang="en-US" i="1" dirty="0">
                <a:effectLst/>
                <a:latin typeface="Times" pitchFamily="2" charset="0"/>
              </a:rPr>
              <a:t>Voice quality parameters jitter and shimmer were also </a:t>
            </a:r>
            <a:r>
              <a:rPr lang="en-US" i="1" dirty="0" err="1">
                <a:effectLst/>
                <a:latin typeface="Times" pitchFamily="2" charset="0"/>
              </a:rPr>
              <a:t>normalised</a:t>
            </a:r>
            <a:r>
              <a:rPr lang="en-US" i="1" dirty="0">
                <a:effectLst/>
                <a:latin typeface="Times" pitchFamily="2" charset="0"/>
              </a:rPr>
              <a:t> by means of F0 and intensity,</a:t>
            </a:r>
            <a:endParaRPr lang="en-US" dirty="0">
              <a:effectLst/>
              <a:latin typeface="Times" pitchFamily="2" charset="0"/>
            </a:endParaRPr>
          </a:p>
          <a:p>
            <a:r>
              <a:rPr lang="en-US" i="1" dirty="0">
                <a:effectLst/>
                <a:latin typeface="Times" pitchFamily="2" charset="0"/>
              </a:rPr>
              <a:t>respectively. After </a:t>
            </a:r>
            <a:r>
              <a:rPr lang="en-US" i="1" dirty="0" err="1">
                <a:effectLst/>
                <a:latin typeface="Times" pitchFamily="2" charset="0"/>
              </a:rPr>
              <a:t>normalisation</a:t>
            </a:r>
            <a:r>
              <a:rPr lang="en-US" i="1" dirty="0">
                <a:effectLst/>
                <a:latin typeface="Times" pitchFamily="2" charset="0"/>
              </a:rPr>
              <a:t>, F0 and intensity were left out and the remaining 16 features (eight</a:t>
            </a:r>
            <a:endParaRPr lang="en-US" dirty="0">
              <a:effectLst/>
              <a:latin typeface="Times" pitchFamily="2" charset="0"/>
            </a:endParaRPr>
          </a:p>
          <a:p>
            <a:r>
              <a:rPr lang="en-US" i="1" dirty="0">
                <a:effectLst/>
                <a:latin typeface="Times" pitchFamily="2" charset="0"/>
              </a:rPr>
              <a:t>voice quality and formant features plus eight prosodic features) were used for the detection experiments.</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10</a:t>
            </a:fld>
            <a:endParaRPr lang="en-US"/>
          </a:p>
        </p:txBody>
      </p:sp>
    </p:spTree>
    <p:extLst>
      <p:ext uri="{BB962C8B-B14F-4D97-AF65-F5344CB8AC3E}">
        <p14:creationId xmlns:p14="http://schemas.microsoft.com/office/powerpoint/2010/main" val="229409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12</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13</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14</a:t>
            </a:fld>
            <a:endParaRPr lang="en-US"/>
          </a:p>
        </p:txBody>
      </p:sp>
    </p:spTree>
    <p:extLst>
      <p:ext uri="{BB962C8B-B14F-4D97-AF65-F5344CB8AC3E}">
        <p14:creationId xmlns:p14="http://schemas.microsoft.com/office/powerpoint/2010/main" val="671269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15</a:t>
            </a:fld>
            <a:endParaRPr lang="en-US"/>
          </a:p>
        </p:txBody>
      </p:sp>
    </p:spTree>
    <p:extLst>
      <p:ext uri="{BB962C8B-B14F-4D97-AF65-F5344CB8AC3E}">
        <p14:creationId xmlns:p14="http://schemas.microsoft.com/office/powerpoint/2010/main" val="130258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MFCCs: energies of </a:t>
            </a:r>
            <a:r>
              <a:rPr lang="en-US" dirty="0" err="1"/>
              <a:t>cepstrum</a:t>
            </a:r>
            <a:r>
              <a:rPr lang="en-US" dirty="0"/>
              <a:t> in non-linear </a:t>
            </a:r>
            <a:r>
              <a:rPr lang="en-US" dirty="0" err="1"/>
              <a:t>mel</a:t>
            </a:r>
            <a:r>
              <a:rPr lang="en-US" dirty="0"/>
              <a:t> scale</a:t>
            </a:r>
          </a:p>
          <a:p>
            <a:r>
              <a:rPr lang="en-US" dirty="0"/>
              <a:t>DAIZ-WOZ: Distress Analysis Interview Corpus Wizard of Oz, 2014</a:t>
            </a:r>
          </a:p>
          <a:p>
            <a:r>
              <a:rPr lang="en-US" dirty="0"/>
              <a:t>RAVDES: Ryerson Audio-Visual Database of Emotional Speech and Song</a:t>
            </a:r>
          </a:p>
          <a:p>
            <a:r>
              <a:rPr lang="en-US" dirty="0" err="1"/>
              <a:t>AViD</a:t>
            </a:r>
            <a:r>
              <a:rPr lang="en-US" dirty="0"/>
              <a:t> Audio-Visual Depressive Language corpus, 2013</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16</a:t>
            </a:fld>
            <a:endParaRPr lang="en-US"/>
          </a:p>
        </p:txBody>
      </p:sp>
    </p:spTree>
    <p:extLst>
      <p:ext uri="{BB962C8B-B14F-4D97-AF65-F5344CB8AC3E}">
        <p14:creationId xmlns:p14="http://schemas.microsoft.com/office/powerpoint/2010/main" val="2365470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is pretty good</a:t>
            </a:r>
          </a:p>
        </p:txBody>
      </p:sp>
      <p:sp>
        <p:nvSpPr>
          <p:cNvPr id="4" name="Slide Number Placeholder 3"/>
          <p:cNvSpPr>
            <a:spLocks noGrp="1"/>
          </p:cNvSpPr>
          <p:nvPr>
            <p:ph type="sldNum" sz="quarter" idx="5"/>
          </p:nvPr>
        </p:nvSpPr>
        <p:spPr/>
        <p:txBody>
          <a:bodyPr/>
          <a:lstStyle/>
          <a:p>
            <a:fld id="{EB852A1C-1FF8-1E47-9FB8-7A686FDCE2A1}" type="slidenum">
              <a:rPr lang="en-US" smtClean="0"/>
              <a:pPr/>
              <a:t>17</a:t>
            </a:fld>
            <a:endParaRPr lang="en-US"/>
          </a:p>
        </p:txBody>
      </p:sp>
    </p:spTree>
    <p:extLst>
      <p:ext uri="{BB962C8B-B14F-4D97-AF65-F5344CB8AC3E}">
        <p14:creationId xmlns:p14="http://schemas.microsoft.com/office/powerpoint/2010/main" val="21636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a:t>
            </a:r>
            <a:r>
              <a:rPr lang="en-US" sz="1200" b="1" i="1" kern="1200" dirty="0">
                <a:solidFill>
                  <a:schemeClr val="tx1"/>
                </a:solidFill>
                <a:effectLst/>
                <a:latin typeface="+mn-lt"/>
                <a:ea typeface="+mn-ea"/>
                <a:cs typeface="+mn-cs"/>
              </a:rPr>
              <a:t>the risk of depression, before the reported onset</a:t>
            </a:r>
            <a:r>
              <a:rPr lang="en-US" sz="1200" kern="1200" dirty="0">
                <a:solidFill>
                  <a:schemeClr val="tx1"/>
                </a:solidFill>
                <a:effectLst/>
                <a:latin typeface="+mn-lt"/>
                <a:ea typeface="+mn-ea"/>
                <a:cs typeface="+mn-cs"/>
              </a:rPr>
              <a: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CES-D: Center for Epidemiologic Studies Depression scale </a:t>
            </a:r>
            <a:r>
              <a:rPr lang="mr-IN" dirty="0"/>
              <a:t>–</a:t>
            </a:r>
            <a:r>
              <a:rPr lang="en-US" dirty="0"/>
              <a:t> 20 item self-report scale </a:t>
            </a:r>
            <a:r>
              <a:rPr lang="mr-IN" dirty="0"/>
              <a:t>–</a:t>
            </a:r>
            <a:r>
              <a:rPr lang="en-US" dirty="0"/>
              <a:t> answer questions about past week</a:t>
            </a:r>
          </a:p>
          <a:p>
            <a:r>
              <a:rPr lang="en-US" dirty="0"/>
              <a:t>“I thought my life</a:t>
            </a:r>
            <a:r>
              <a:rPr lang="en-US" baseline="0" dirty="0"/>
              <a:t> was a failure”, “I felt lonely”, “I had crying spells”</a:t>
            </a:r>
          </a:p>
          <a:p>
            <a:r>
              <a:rPr lang="en-US" baseline="0" dirty="0"/>
              <a:t>Scores are 0-60</a:t>
            </a:r>
          </a:p>
          <a:p>
            <a:endParaRPr lang="en-US" baseline="0" dirty="0"/>
          </a:p>
          <a:p>
            <a:r>
              <a:rPr lang="en-US" baseline="0" dirty="0"/>
              <a:t>Quality control?</a:t>
            </a:r>
          </a:p>
          <a:p>
            <a:pPr marL="171450" indent="-171450">
              <a:buFontTx/>
              <a:buChar char="-"/>
            </a:pPr>
            <a:r>
              <a:rPr lang="en-US" baseline="0" dirty="0"/>
              <a:t>Discard data if workers took less than 2min</a:t>
            </a:r>
          </a:p>
          <a:p>
            <a:pPr marL="171450" indent="-171450">
              <a:buFontTx/>
              <a:buChar char="-"/>
            </a:pPr>
            <a:r>
              <a:rPr lang="en-US" baseline="0" dirty="0"/>
              <a:t>Include screening test </a:t>
            </a:r>
            <a:r>
              <a:rPr lang="mr-IN" baseline="0" dirty="0"/>
              <a:t>–</a:t>
            </a:r>
            <a:r>
              <a:rPr lang="en-US" baseline="0" dirty="0"/>
              <a:t> BDI (Beck depression inventory) </a:t>
            </a:r>
            <a:r>
              <a:rPr lang="mr-IN" baseline="0" dirty="0"/>
              <a:t>–</a:t>
            </a:r>
            <a:r>
              <a:rPr lang="en-US" baseline="0" dirty="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9pm-6am</a:t>
            </a:r>
          </a:p>
          <a:p>
            <a:r>
              <a:rPr lang="en-US" sz="1200" kern="1200" dirty="0">
                <a:solidFill>
                  <a:schemeClr val="tx1"/>
                </a:solidFill>
                <a:effectLst/>
                <a:latin typeface="+mn-lt"/>
                <a:ea typeface="+mn-ea"/>
                <a:cs typeface="+mn-cs"/>
              </a:rPr>
              <a:t>Egocentric social graph: of a user to be an undirected network of the set of nodes in </a:t>
            </a:r>
            <a:r>
              <a:rPr lang="en-US" sz="1200" b="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’s </a:t>
            </a:r>
          </a:p>
          <a:p>
            <a:r>
              <a:rPr lang="en-US" sz="1200" kern="1200" dirty="0">
                <a:solidFill>
                  <a:schemeClr val="tx1"/>
                </a:solidFill>
                <a:effectLst/>
                <a:latin typeface="+mn-lt"/>
                <a:ea typeface="+mn-ea"/>
                <a:cs typeface="+mn-cs"/>
              </a:rPr>
              <a:t>two-hop neighborhood (neighbors of the neighbors of users in our dataset), where an edge between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implies</a:t>
            </a:r>
          </a:p>
          <a:p>
            <a:r>
              <a:rPr lang="en-US" sz="1200" kern="1200" dirty="0">
                <a:solidFill>
                  <a:schemeClr val="tx1"/>
                </a:solidFill>
                <a:effectLst/>
                <a:latin typeface="+mn-lt"/>
                <a:ea typeface="+mn-ea"/>
                <a:cs typeface="+mn-cs"/>
              </a:rPr>
              <a:t>that there has been at least one @-reply exchange each, from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 and from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on a given day.</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times are local time</a:t>
            </a:r>
          </a:p>
          <a:p>
            <a:r>
              <a:rPr lang="en-US" baseline="0" dirty="0"/>
              <a:t>Mean num of posts per hour, over entire year history</a:t>
            </a:r>
          </a:p>
          <a:p>
            <a:r>
              <a:rPr lang="en-US" baseline="0" dirty="0"/>
              <a:t>Depressed persons tend to post later at night and earlier in the morning…</a:t>
            </a:r>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  mean accuracy of predicting positive class</a:t>
            </a:r>
          </a:p>
          <a:p>
            <a:r>
              <a:rPr lang="en-US" dirty="0"/>
              <a:t>Best performance from ling style features and next best from depressed lang features with emotion 3rd</a:t>
            </a:r>
          </a:p>
          <a:p>
            <a:r>
              <a:rPr lang="en-US" dirty="0"/>
              <a:t>Dimensionality reduction:  use only principal variables</a:t>
            </a:r>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4254686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a:t>
            </a:r>
            <a:r>
              <a:rPr lang="en-US" baseline="0" dirty="0"/>
              <a:t> population</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Alogia:  inability to speak easily</a:t>
            </a:r>
          </a:p>
        </p:txBody>
      </p:sp>
      <p:sp>
        <p:nvSpPr>
          <p:cNvPr id="4" name="Slide Number Placeholder 3"/>
          <p:cNvSpPr>
            <a:spLocks noGrp="1"/>
          </p:cNvSpPr>
          <p:nvPr>
            <p:ph type="sldNum" sz="quarter" idx="10"/>
          </p:nvPr>
        </p:nvSpPr>
        <p:spPr/>
        <p:txBody>
          <a:bodyPr/>
          <a:lstStyle/>
          <a:p>
            <a:fld id="{3139AAB7-C103-3C46-A77D-BA08450FD65E}" type="slidenum">
              <a:rPr lang="en-US" smtClean="0"/>
              <a:t>26</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LDA: unsupervised topic modeling </a:t>
            </a:r>
            <a:r>
              <a:rPr lang="mr-IN" baseline="0" dirty="0"/>
              <a:t>–</a:t>
            </a:r>
            <a:r>
              <a:rPr lang="en-US" baseline="0" dirty="0"/>
              <a:t> imagines a set of topics and tries to map all documents into that set; each user is then matched to a topic</a:t>
            </a:r>
          </a:p>
        </p:txBody>
      </p:sp>
      <p:sp>
        <p:nvSpPr>
          <p:cNvPr id="4" name="Slide Number Placeholder 3"/>
          <p:cNvSpPr>
            <a:spLocks noGrp="1"/>
          </p:cNvSpPr>
          <p:nvPr>
            <p:ph type="sldNum" sz="quarter" idx="10"/>
          </p:nvPr>
        </p:nvSpPr>
        <p:spPr/>
        <p:txBody>
          <a:bodyPr/>
          <a:lstStyle/>
          <a:p>
            <a:fld id="{3139AAB7-C103-3C46-A77D-BA08450FD65E}" type="slidenum">
              <a:rPr lang="en-US" smtClean="0"/>
              <a:t>29</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30</a:t>
            </a:fld>
            <a:endParaRPr lang="en-US"/>
          </a:p>
        </p:txBody>
      </p:sp>
    </p:spTree>
    <p:extLst>
      <p:ext uri="{BB962C8B-B14F-4D97-AF65-F5344CB8AC3E}">
        <p14:creationId xmlns:p14="http://schemas.microsoft.com/office/powerpoint/2010/main" val="112157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suicidal tendencies</a:t>
            </a:r>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Maxent: predicts by identifying distribution that is most spread out or closest to uniform</a:t>
            </a:r>
          </a:p>
          <a:p>
            <a:r>
              <a:rPr lang="en-US" dirty="0"/>
              <a:t>Topic Distribution is the main</a:t>
            </a:r>
            <a:r>
              <a:rPr lang="en-US" baseline="0" dirty="0"/>
              <a:t> LDA topic matched to each user; </a:t>
            </a:r>
            <a:r>
              <a:rPr lang="en-US" baseline="0" dirty="0" err="1"/>
              <a:t>Bdist</a:t>
            </a:r>
            <a:r>
              <a:rPr lang="en-US" baseline="0" dirty="0"/>
              <a:t> is the Brown cluster matched to the user</a:t>
            </a:r>
          </a:p>
          <a:p>
            <a:r>
              <a:rPr lang="en-US" baseline="0" dirty="0"/>
              <a:t>Perplexity (predictability) of user language is just the inverse of probability of a test set; minimizing perplexity maximizes probability</a:t>
            </a:r>
          </a:p>
          <a:p>
            <a:r>
              <a:rPr lang="en-US" baseline="0" dirty="0"/>
              <a:t>CLM: corpus vocabulary</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API wrapper </a:t>
            </a:r>
            <a:r>
              <a:rPr lang="en-US" sz="1200" b="1" i="0" u="none" strike="noStrike" kern="1200" dirty="0">
                <a:solidFill>
                  <a:schemeClr val="tx1"/>
                </a:solidFill>
                <a:effectLst/>
                <a:latin typeface="+mn-lt"/>
                <a:ea typeface="+mn-ea"/>
                <a:cs typeface="+mn-cs"/>
              </a:rPr>
              <a:t>provides a way to access an API through a particular programming language or interface</a:t>
            </a:r>
            <a:r>
              <a:rPr lang="en-US" sz="1200" b="0" i="0" u="none" strike="noStrike" kern="1200" dirty="0">
                <a:solidFill>
                  <a:schemeClr val="tx1"/>
                </a:solidFill>
                <a:effectLst/>
                <a:latin typeface="+mn-lt"/>
                <a:ea typeface="+mn-ea"/>
                <a:cs typeface="+mn-cs"/>
              </a:rPr>
              <a:t>, which can help streamline the process of making API calls</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32</a:t>
            </a:fld>
            <a:endParaRPr lang="en-US"/>
          </a:p>
        </p:txBody>
      </p:sp>
    </p:spTree>
    <p:extLst>
      <p:ext uri="{BB962C8B-B14F-4D97-AF65-F5344CB8AC3E}">
        <p14:creationId xmlns:p14="http://schemas.microsoft.com/office/powerpoint/2010/main" val="2221302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33</a:t>
            </a:fld>
            <a:endParaRPr lang="en-US"/>
          </a:p>
        </p:txBody>
      </p:sp>
    </p:spTree>
    <p:extLst>
      <p:ext uri="{BB962C8B-B14F-4D97-AF65-F5344CB8AC3E}">
        <p14:creationId xmlns:p14="http://schemas.microsoft.com/office/powerpoint/2010/main" val="1920787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schizophrenia</a:t>
            </a:r>
          </a:p>
        </p:txBody>
      </p:sp>
      <p:sp>
        <p:nvSpPr>
          <p:cNvPr id="4" name="Slide Number Placeholder 3"/>
          <p:cNvSpPr>
            <a:spLocks noGrp="1"/>
          </p:cNvSpPr>
          <p:nvPr>
            <p:ph type="sldNum" sz="quarter" idx="5"/>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631289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35</a:t>
            </a:fld>
            <a:endParaRPr lang="en-US"/>
          </a:p>
        </p:txBody>
      </p:sp>
    </p:spTree>
    <p:extLst>
      <p:ext uri="{BB962C8B-B14F-4D97-AF65-F5344CB8AC3E}">
        <p14:creationId xmlns:p14="http://schemas.microsoft.com/office/powerpoint/2010/main" val="1748101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weighted features for logistic regression</a:t>
            </a:r>
          </a:p>
        </p:txBody>
      </p:sp>
      <p:sp>
        <p:nvSpPr>
          <p:cNvPr id="4" name="Slide Number Placeholder 3"/>
          <p:cNvSpPr>
            <a:spLocks noGrp="1"/>
          </p:cNvSpPr>
          <p:nvPr>
            <p:ph type="sldNum" sz="quarter" idx="5"/>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3643971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38</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39</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40</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proper diet and regular exercise but hard to clear these away </a:t>
            </a:r>
            <a:r>
              <a:rPr lang="en-US" dirty="0" err="1"/>
              <a:t>altho</a:t>
            </a:r>
            <a:r>
              <a:rPr lang="en-US" dirty="0"/>
              <a:t> much research and clinical trials</a:t>
            </a:r>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42</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43</a:t>
            </a:fld>
            <a:endParaRPr lang="en-US"/>
          </a:p>
        </p:txBody>
      </p:sp>
    </p:spTree>
    <p:extLst>
      <p:ext uri="{BB962C8B-B14F-4D97-AF65-F5344CB8AC3E}">
        <p14:creationId xmlns:p14="http://schemas.microsoft.com/office/powerpoint/2010/main" val="1702843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dhs16_159601.pdf for MMSE?</a:t>
            </a:r>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clock that represents the time 2:45</a:t>
            </a:r>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47</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48</a:t>
            </a:fld>
            <a:endParaRPr lang="en-US"/>
          </a:p>
        </p:txBody>
      </p:sp>
    </p:spTree>
    <p:extLst>
      <p:ext uri="{BB962C8B-B14F-4D97-AF65-F5344CB8AC3E}">
        <p14:creationId xmlns:p14="http://schemas.microsoft.com/office/powerpoint/2010/main" val="723323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49</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Christie never diagnosed with Alzheimer’s but</a:t>
            </a:r>
            <a:r>
              <a:rPr lang="mr-IN" baseline="0" dirty="0"/>
              <a:t>…</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53</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a:t>
            </a:r>
            <a:r>
              <a:rPr lang="en-US" sz="1200" b="0" i="0" u="none" strike="noStrike" kern="1200" dirty="0">
                <a:solidFill>
                  <a:schemeClr val="tx1"/>
                </a:solidFill>
                <a:effectLst/>
                <a:latin typeface="+mn-lt"/>
                <a:ea typeface="+mn-ea"/>
                <a:cs typeface="+mn-cs"/>
              </a:rPr>
              <a:t>Attention-deficit/hyperactivity disorder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54</a:t>
            </a:fld>
            <a:endParaRPr lang="en-US"/>
          </a:p>
        </p:txBody>
      </p:sp>
    </p:spTree>
    <p:extLst>
      <p:ext uri="{BB962C8B-B14F-4D97-AF65-F5344CB8AC3E}">
        <p14:creationId xmlns:p14="http://schemas.microsoft.com/office/powerpoint/2010/main" val="174897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55</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content from what is said</a:t>
            </a:r>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 vs. controls</a:t>
            </a:r>
          </a:p>
          <a:p>
            <a:r>
              <a:rPr lang="en-US" baseline="0" dirty="0"/>
              <a:t>Speech samples</a:t>
            </a:r>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62</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Clusters for control and dementia subjects</a:t>
            </a:r>
          </a:p>
        </p:txBody>
      </p:sp>
      <p:sp>
        <p:nvSpPr>
          <p:cNvPr id="4" name="Slide Number Placeholder 3"/>
          <p:cNvSpPr>
            <a:spLocks noGrp="1"/>
          </p:cNvSpPr>
          <p:nvPr>
            <p:ph type="sldNum" sz="quarter" idx="10"/>
          </p:nvPr>
        </p:nvSpPr>
        <p:spPr/>
        <p:txBody>
          <a:bodyPr/>
          <a:lstStyle/>
          <a:p>
            <a:fld id="{3139AAB7-C103-3C46-A77D-BA08450FD65E}" type="slidenum">
              <a:rPr lang="en-US" smtClean="0"/>
              <a:t>63</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Bipolar (was Manic-Depressive)</a:t>
            </a:r>
          </a:p>
          <a:p>
            <a:r>
              <a:rPr lang="en-US" baseline="0" dirty="0"/>
              <a:t>Depression</a:t>
            </a:r>
          </a:p>
          <a:p>
            <a:r>
              <a:rPr lang="en-US" dirty="0"/>
              <a:t>PTSD: Post Traumatic Stress Disorder</a:t>
            </a:r>
          </a:p>
          <a:p>
            <a:r>
              <a:rPr lang="en-US" dirty="0"/>
              <a:t>SAD:</a:t>
            </a:r>
            <a:r>
              <a:rPr lang="en-US" baseline="0" dirty="0"/>
              <a:t> Seasonal Affective Disorder</a:t>
            </a:r>
          </a:p>
          <a:p>
            <a:endParaRPr lang="en-US" baseline="0" dirty="0"/>
          </a:p>
          <a:p>
            <a:r>
              <a:rPr lang="en-US" baseline="0" dirty="0"/>
              <a:t>Data from 2008-2013 posts; </a:t>
            </a:r>
          </a:p>
          <a:p>
            <a:r>
              <a:rPr lang="en-US" baseline="0" dirty="0"/>
              <a:t>First used regular expressions to find tweets likely to indicate diagnosis (match) then manually labeled users who said they’d been diagnosed (Users) then collected 3200 tweets from each.</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Human-supplied content units</a:t>
            </a:r>
          </a:p>
        </p:txBody>
      </p:sp>
      <p:sp>
        <p:nvSpPr>
          <p:cNvPr id="4" name="Slide Number Placeholder 3"/>
          <p:cNvSpPr>
            <a:spLocks noGrp="1"/>
          </p:cNvSpPr>
          <p:nvPr>
            <p:ph type="sldNum" sz="quarter" idx="10"/>
          </p:nvPr>
        </p:nvSpPr>
        <p:spPr/>
        <p:txBody>
          <a:bodyPr/>
          <a:lstStyle/>
          <a:p>
            <a:fld id="{3139AAB7-C103-3C46-A77D-BA08450FD65E}" type="slidenum">
              <a:rPr lang="en-US" smtClean="0"/>
              <a:t>64</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65</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a:t>
            </a:r>
            <a:r>
              <a:rPr lang="en-US" dirty="0" err="1"/>
              <a:t>Alzheimers</a:t>
            </a:r>
            <a:r>
              <a:rPr lang="en-US" dirty="0"/>
              <a:t> disease</a:t>
            </a:r>
          </a:p>
          <a:p>
            <a:r>
              <a:rPr lang="en-US" dirty="0"/>
              <a:t>CT: control group</a:t>
            </a:r>
          </a:p>
        </p:txBody>
      </p:sp>
      <p:sp>
        <p:nvSpPr>
          <p:cNvPr id="4" name="Slide Number Placeholder 3"/>
          <p:cNvSpPr>
            <a:spLocks noGrp="1"/>
          </p:cNvSpPr>
          <p:nvPr>
            <p:ph type="sldNum" sz="quarter" idx="10"/>
          </p:nvPr>
        </p:nvSpPr>
        <p:spPr/>
        <p:txBody>
          <a:bodyPr/>
          <a:lstStyle/>
          <a:p>
            <a:fld id="{3139AAB7-C103-3C46-A77D-BA08450FD65E}" type="slidenum">
              <a:rPr lang="en-US" smtClean="0"/>
              <a:t>66</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67</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68</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69</a:t>
            </a:fld>
            <a:endParaRPr lang="en-US"/>
          </a:p>
        </p:txBody>
      </p:sp>
    </p:spTree>
    <p:extLst>
      <p:ext uri="{BB962C8B-B14F-4D97-AF65-F5344CB8AC3E}">
        <p14:creationId xmlns:p14="http://schemas.microsoft.com/office/powerpoint/2010/main" val="17398297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12 automatically generated features (i.e., the combined set of distance-based</a:t>
            </a:r>
          </a:p>
          <a:p>
            <a:r>
              <a:rPr lang="en-US" sz="1200" kern="1200" dirty="0">
                <a:solidFill>
                  <a:schemeClr val="tx1"/>
                </a:solidFill>
                <a:effectLst/>
                <a:latin typeface="+mn-lt"/>
                <a:ea typeface="+mn-ea"/>
                <a:cs typeface="+mn-cs"/>
              </a:rPr>
              <a:t>measures, idea density, and idea efficiency) result in higher F-scores (0.74) than using 85 manually</a:t>
            </a:r>
          </a:p>
          <a:p>
            <a:r>
              <a:rPr lang="en-US" sz="1200" kern="1200" dirty="0">
                <a:solidFill>
                  <a:schemeClr val="tx1"/>
                </a:solidFill>
                <a:effectLst/>
                <a:latin typeface="+mn-lt"/>
                <a:ea typeface="+mn-ea"/>
                <a:cs typeface="+mn-cs"/>
              </a:rPr>
              <a:t>generated </a:t>
            </a:r>
            <a:r>
              <a:rPr lang="en-US" sz="1200" kern="1200" dirty="0" err="1">
                <a:solidFill>
                  <a:schemeClr val="tx1"/>
                </a:solidFill>
                <a:effectLst/>
                <a:latin typeface="+mn-lt"/>
                <a:ea typeface="+mn-ea"/>
                <a:cs typeface="+mn-cs"/>
              </a:rPr>
              <a:t>hsICUs</a:t>
            </a:r>
            <a:r>
              <a:rPr lang="en-US" sz="1200" kern="1200" dirty="0">
                <a:solidFill>
                  <a:schemeClr val="tx1"/>
                </a:solidFill>
                <a:effectLst/>
                <a:latin typeface="+mn-lt"/>
                <a:ea typeface="+mn-ea"/>
                <a:cs typeface="+mn-cs"/>
              </a:rPr>
              <a:t> (0.72); a two-sample paired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shows no difference (using control cluster</a:t>
            </a:r>
          </a:p>
          <a:p>
            <a:r>
              <a:rPr lang="en-US" sz="1200" kern="1200" dirty="0">
                <a:solidFill>
                  <a:schemeClr val="tx1"/>
                </a:solidFill>
                <a:effectLst/>
                <a:latin typeface="+mn-lt"/>
                <a:ea typeface="+mn-ea"/>
                <a:cs typeface="+mn-cs"/>
              </a:rPr>
              <a:t>model: </a:t>
            </a:r>
            <a:r>
              <a:rPr lang="en-US" sz="1200" b="1" kern="1200" dirty="0">
                <a:solidFill>
                  <a:schemeClr val="tx1"/>
                </a:solidFill>
                <a:effectLst/>
                <a:latin typeface="+mn-lt"/>
                <a:ea typeface="+mn-ea"/>
                <a:cs typeface="+mn-cs"/>
              </a:rPr>
              <a:t>t(9) = 1.10</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0.30</a:t>
            </a:r>
            <a:r>
              <a:rPr lang="en-US" sz="1200" kern="1200" dirty="0">
                <a:solidFill>
                  <a:schemeClr val="tx1"/>
                </a:solidFill>
                <a:effectLst/>
                <a:latin typeface="+mn-lt"/>
                <a:ea typeface="+mn-ea"/>
                <a:cs typeface="+mn-cs"/>
              </a:rPr>
              <a:t>; using dementia cluster model: </a:t>
            </a:r>
            <a:r>
              <a:rPr lang="en-US" sz="1200" b="1" kern="1200" dirty="0">
                <a:solidFill>
                  <a:schemeClr val="tx1"/>
                </a:solidFill>
                <a:effectLst/>
                <a:latin typeface="+mn-lt"/>
                <a:ea typeface="+mn-ea"/>
                <a:cs typeface="+mn-cs"/>
              </a:rPr>
              <a:t>t(9) = 0.74</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0.48</a:t>
            </a:r>
            <a:r>
              <a:rPr lang="en-US" sz="1200" kern="1200" dirty="0">
                <a:solidFill>
                  <a:schemeClr val="tx1"/>
                </a:solidFill>
                <a:effectLst/>
                <a:latin typeface="+mn-lt"/>
                <a:ea typeface="+mn-ea"/>
                <a:cs typeface="+mn-cs"/>
              </a:rPr>
              <a:t>) indicating</a:t>
            </a:r>
          </a:p>
          <a:p>
            <a:r>
              <a:rPr lang="en-US" sz="1200" kern="1200" dirty="0">
                <a:solidFill>
                  <a:schemeClr val="tx1"/>
                </a:solidFill>
                <a:effectLst/>
                <a:latin typeface="+mn-lt"/>
                <a:ea typeface="+mn-ea"/>
                <a:cs typeface="+mn-cs"/>
              </a:rPr>
              <a:t>the similarity of our method to the manual gold standard. Furthermore, we match state-of-the-art</a:t>
            </a:r>
          </a:p>
          <a:p>
            <a:r>
              <a:rPr lang="en-US" sz="1200" kern="1200" dirty="0">
                <a:solidFill>
                  <a:schemeClr val="tx1"/>
                </a:solidFill>
                <a:effectLst/>
                <a:latin typeface="+mn-lt"/>
                <a:ea typeface="+mn-ea"/>
                <a:cs typeface="+mn-cs"/>
              </a:rPr>
              <a:t>results (F-score of 0.80) when we augment the set of LS&amp;A (linguistic</a:t>
            </a:r>
            <a:r>
              <a:rPr lang="en-US" sz="1200" kern="1200" baseline="0" dirty="0">
                <a:solidFill>
                  <a:schemeClr val="tx1"/>
                </a:solidFill>
                <a:effectLst/>
                <a:latin typeface="+mn-lt"/>
                <a:ea typeface="+mn-ea"/>
                <a:cs typeface="+mn-cs"/>
              </a:rPr>
              <a:t> syntactic and acoustic) </a:t>
            </a:r>
            <a:r>
              <a:rPr lang="en-US" sz="1200" kern="1200" dirty="0">
                <a:solidFill>
                  <a:schemeClr val="tx1"/>
                </a:solidFill>
                <a:effectLst/>
                <a:latin typeface="+mn-lt"/>
                <a:ea typeface="+mn-ea"/>
                <a:cs typeface="+mn-cs"/>
              </a:rPr>
              <a:t>features with our automatically generated</a:t>
            </a:r>
          </a:p>
          <a:p>
            <a:r>
              <a:rPr lang="en-US" sz="1200" kern="1200" dirty="0">
                <a:solidFill>
                  <a:schemeClr val="tx1"/>
                </a:solidFill>
                <a:effectLst/>
                <a:latin typeface="+mn-lt"/>
                <a:ea typeface="+mn-ea"/>
                <a:cs typeface="+mn-cs"/>
              </a:rPr>
              <a:t>semantic features.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70</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obsessive compulsive disorder (OCD), schizophrenia (SZ), borderline personality disorder (BPD), post- traumatic stress disorder (PTSD), eating disorder (ED), major depression dis-order (MDD), general anxiety disorder (GAD) and bipolar disorder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71</a:t>
            </a:fld>
            <a:endParaRPr lang="en-US"/>
          </a:p>
        </p:txBody>
      </p:sp>
    </p:spTree>
    <p:extLst>
      <p:ext uri="{BB962C8B-B14F-4D97-AF65-F5344CB8AC3E}">
        <p14:creationId xmlns:p14="http://schemas.microsoft.com/office/powerpoint/2010/main" val="2258414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concerns about using social media for health research</a:t>
            </a:r>
          </a:p>
          <a:p>
            <a:endParaRPr lang="en-US" dirty="0"/>
          </a:p>
          <a:p>
            <a:r>
              <a:rPr lang="en-US" dirty="0"/>
              <a:t>Ethical guidelines:</a:t>
            </a:r>
          </a:p>
          <a:p>
            <a:r>
              <a:rPr lang="en-US" dirty="0"/>
              <a:t>IRB – institutional review board – required for all federally funded human subjects research in the US</a:t>
            </a:r>
          </a:p>
          <a:p>
            <a:r>
              <a:rPr lang="en-US" dirty="0"/>
              <a:t>Informed consent whenever possible</a:t>
            </a:r>
          </a:p>
          <a:p>
            <a:r>
              <a:rPr lang="en-US" dirty="0"/>
              <a:t>Protections for sensitive data – e.g. usernames </a:t>
            </a:r>
          </a:p>
          <a:p>
            <a:r>
              <a:rPr lang="en-US" dirty="0"/>
              <a:t>-&gt; separate annotations from user data</a:t>
            </a:r>
          </a:p>
          <a:p>
            <a:r>
              <a:rPr lang="en-US" dirty="0"/>
              <a:t>De-identify data in public presentations </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73</a:t>
            </a:fld>
            <a:endParaRPr lang="en-US"/>
          </a:p>
        </p:txBody>
      </p:sp>
    </p:spTree>
    <p:extLst>
      <p:ext uri="{BB962C8B-B14F-4D97-AF65-F5344CB8AC3E}">
        <p14:creationId xmlns:p14="http://schemas.microsoft.com/office/powerpoint/2010/main" val="27227206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74</a:t>
            </a:fld>
            <a:endParaRPr lang="en-US"/>
          </a:p>
        </p:txBody>
      </p:sp>
    </p:spTree>
    <p:extLst>
      <p:ext uri="{BB962C8B-B14F-4D97-AF65-F5344CB8AC3E}">
        <p14:creationId xmlns:p14="http://schemas.microsoft.com/office/powerpoint/2010/main" val="174932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engagement</a:t>
            </a:r>
            <a:r>
              <a:rPr lang="en-US" dirty="0"/>
              <a:t>:  </a:t>
            </a:r>
            <a:r>
              <a:rPr lang="en-US" sz="1200" kern="1200" dirty="0">
                <a:solidFill>
                  <a:schemeClr val="tx1"/>
                </a:solidFill>
                <a:effectLst/>
                <a:latin typeface="+mn-lt"/>
                <a:ea typeface="+mn-ea"/>
                <a:cs typeface="+mn-cs"/>
              </a:rPr>
              <a:t>User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weet rate: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a twitter user posts;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Proportion of tweets: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@mentions: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the user in question engages other users, while Number of self @mentions: how often the user responds;</a:t>
            </a:r>
            <a:r>
              <a:rPr lang="en-US" sz="1200" kern="1200" baseline="0" dirty="0">
                <a:solidFill>
                  <a:schemeClr val="tx1"/>
                </a:solidFill>
                <a:effectLst/>
                <a:latin typeface="+mn-lt"/>
                <a:ea typeface="+mn-ea"/>
                <a:cs typeface="+mn-cs"/>
              </a:rPr>
              <a:t> Size of social network:</a:t>
            </a:r>
            <a:r>
              <a:rPr lang="en-US" sz="1200" kern="1200" dirty="0">
                <a:solidFill>
                  <a:schemeClr val="tx1"/>
                </a:solidFill>
                <a:effectLst/>
                <a:latin typeface="+mn-lt"/>
                <a:ea typeface="+mn-ea"/>
                <a:cs typeface="+mn-cs"/>
              </a:rPr>
              <a:t> # of unique users @mentioned</a:t>
            </a:r>
            <a:r>
              <a:rPr lang="en-US" sz="1200" kern="1200" baseline="0" dirty="0">
                <a:solidFill>
                  <a:schemeClr val="tx1"/>
                </a:solidFill>
                <a:effectLst/>
                <a:latin typeface="+mn-lt"/>
                <a:ea typeface="+mn-ea"/>
                <a:cs typeface="+mn-cs"/>
              </a:rPr>
              <a:t> and # @mentioned at least 3 times</a:t>
            </a:r>
            <a:endParaRPr lang="en-US" sz="1200" kern="1200" dirty="0">
              <a:solidFill>
                <a:schemeClr val="tx1"/>
              </a:solidFill>
              <a:effectLst/>
              <a:latin typeface="+mn-lt"/>
              <a:ea typeface="+mn-ea"/>
              <a:cs typeface="+mn-cs"/>
            </a:endParaRPr>
          </a:p>
          <a:p>
            <a:r>
              <a:rPr lang="en-US" b="1" dirty="0"/>
              <a:t>Insomnia</a:t>
            </a:r>
            <a:r>
              <a:rPr lang="en-US" dirty="0"/>
              <a:t>:</a:t>
            </a:r>
            <a:r>
              <a:rPr lang="en-US" baseline="0" dirty="0"/>
              <a:t> </a:t>
            </a:r>
            <a:r>
              <a:rPr lang="en-US" sz="1200" kern="1200" dirty="0">
                <a:solidFill>
                  <a:schemeClr val="tx1"/>
                </a:solidFill>
                <a:effectLst/>
                <a:latin typeface="+mn-lt"/>
                <a:ea typeface="+mn-ea"/>
                <a:cs typeface="+mn-cs"/>
              </a:rPr>
              <a:t>proportion of tweets user makes between midnight and 4am (in local </a:t>
            </a:r>
            <a:r>
              <a:rPr lang="en-US" sz="1200" kern="1200" dirty="0" err="1">
                <a:solidFill>
                  <a:schemeClr val="tx1"/>
                </a:solidFill>
                <a:effectLst/>
                <a:latin typeface="+mn-lt"/>
                <a:ea typeface="+mn-ea"/>
                <a:cs typeface="+mn-cs"/>
              </a:rPr>
              <a:t>timezone</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tweets mentioning exercise-related terms</a:t>
            </a:r>
          </a:p>
          <a:p>
            <a:r>
              <a:rPr lang="en-US" sz="1200" b="1" kern="1200" dirty="0">
                <a:solidFill>
                  <a:schemeClr val="tx1"/>
                </a:solidFill>
                <a:effectLst/>
                <a:latin typeface="+mn-lt"/>
                <a:ea typeface="+mn-ea"/>
                <a:cs typeface="+mn-cs"/>
              </a:rPr>
              <a:t>Sentiment</a:t>
            </a:r>
            <a:r>
              <a:rPr lang="en-US" sz="1200" kern="1200" dirty="0">
                <a:solidFill>
                  <a:schemeClr val="tx1"/>
                </a:solidFill>
                <a:effectLst/>
                <a:latin typeface="+mn-lt"/>
                <a:ea typeface="+mn-ea"/>
                <a:cs typeface="+mn-cs"/>
              </a:rPr>
              <a:t>: # positive or negative or</a:t>
            </a:r>
            <a:r>
              <a:rPr lang="en-US" sz="1200" kern="1200" baseline="0" dirty="0">
                <a:solidFill>
                  <a:schemeClr val="tx1"/>
                </a:solidFill>
                <a:effectLst/>
                <a:latin typeface="+mn-lt"/>
                <a:ea typeface="+mn-ea"/>
                <a:cs typeface="+mn-cs"/>
              </a:rPr>
              <a:t> neither words (&lt;0, 0, &gt;0)</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Compare to control group of random Twitter users posting with a 2-week window: must have at least 25 tweets and 75% in English to use as neg examples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75</a:t>
            </a:fld>
            <a:endParaRPr lang="en-US"/>
          </a:p>
        </p:txBody>
      </p:sp>
    </p:spTree>
    <p:extLst>
      <p:ext uri="{BB962C8B-B14F-4D97-AF65-F5344CB8AC3E}">
        <p14:creationId xmlns:p14="http://schemas.microsoft.com/office/powerpoint/2010/main" val="11820270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76</a:t>
            </a:fld>
            <a:endParaRPr lang="en-US"/>
          </a:p>
        </p:txBody>
      </p:sp>
    </p:spTree>
    <p:extLst>
      <p:ext uri="{BB962C8B-B14F-4D97-AF65-F5344CB8AC3E}">
        <p14:creationId xmlns:p14="http://schemas.microsoft.com/office/powerpoint/2010/main" val="210427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curves (of performance of individual analytics for each disorder: 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a:t>
            </a:r>
            <a:r>
              <a:rPr lang="en-US" sz="1200" b="0" i="0" u="none" strike="noStrike" kern="1200" dirty="0" err="1">
                <a:solidFill>
                  <a:schemeClr val="tx1"/>
                </a:solidFill>
                <a:effectLst/>
                <a:latin typeface="+mn-lt"/>
                <a:ea typeface="+mn-ea"/>
                <a:cs typeface="+mn-cs"/>
              </a:rPr>
              <a:t>settings.The</a:t>
            </a:r>
            <a:r>
              <a:rPr lang="en-US" sz="1200" b="0" i="0" u="none" strike="noStrike" kern="1200" dirty="0">
                <a:solidFill>
                  <a:schemeClr val="tx1"/>
                </a:solidFill>
                <a:effectLst/>
                <a:latin typeface="+mn-lt"/>
                <a:ea typeface="+mn-ea"/>
                <a:cs typeface="+mn-cs"/>
              </a:rPr>
              <a:t> Area under the Curve (AUC) tells you how well the classifier is at making binary predictions, e.g. Bipolar or not Bipolar</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8</a:t>
            </a:fld>
            <a:endParaRPr lang="en-US"/>
          </a:p>
        </p:txBody>
      </p:sp>
    </p:spTree>
    <p:extLst>
      <p:ext uri="{BB962C8B-B14F-4D97-AF65-F5344CB8AC3E}">
        <p14:creationId xmlns:p14="http://schemas.microsoft.com/office/powerpoint/2010/main" val="136402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Built models to separate diagnosed from non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curves of performance of individual analytics for each disorder: x= TP/TP+FN); y is  FP/TN+FP) – correctly predicted positives vs. incorrectly predicted positives.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LIWC in blue, pattern of life in yellow, CLM in red, ULM in green, all features in black. Chance performance is indicated by the dotted black line.  Some differences in feature performance over the</a:t>
            </a:r>
            <a:r>
              <a:rPr lang="en-US" sz="1200" kern="1200" baseline="0" dirty="0">
                <a:solidFill>
                  <a:schemeClr val="tx1"/>
                </a:solidFill>
                <a:effectLst/>
                <a:latin typeface="+mn-lt"/>
                <a:ea typeface="+mn-ea"/>
                <a:cs typeface="+mn-cs"/>
              </a:rPr>
              <a:t> 4 mental problems (e.g. pattern of life): bipolar and </a:t>
            </a:r>
            <a:r>
              <a:rPr lang="en-US" sz="1200" kern="1200" baseline="0" dirty="0" err="1">
                <a:solidFill>
                  <a:schemeClr val="tx1"/>
                </a:solidFill>
                <a:effectLst/>
                <a:latin typeface="+mn-lt"/>
                <a:ea typeface="+mn-ea"/>
                <a:cs typeface="+mn-cs"/>
              </a:rPr>
              <a:t>ptsd</a:t>
            </a:r>
            <a:r>
              <a:rPr lang="en-US" sz="1200" kern="1200" baseline="0" dirty="0">
                <a:solidFill>
                  <a:schemeClr val="tx1"/>
                </a:solidFill>
                <a:effectLst/>
                <a:latin typeface="+mn-lt"/>
                <a:ea typeface="+mn-ea"/>
                <a:cs typeface="+mn-cs"/>
              </a:rPr>
              <a:t> predicted best by all features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settings. The Area under the Curve (AUC) tells you how well the classifier is at making binary predictions, e.g. Bipolar or not Bipolar.  </a:t>
            </a: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144719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11/11/22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11/11/22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11/11/22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11/11/22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11/11/22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11/11/22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11/11/22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11/11/22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11/11/22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11/11/22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journals.sagepub.com/doi/10.1177/1460458220972755?icid=int.sj-full-text.samecollection-articles.1"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hyperlink" Target="http://youthsuicideprevention.nebraska.edu/wp-content/uploads/2019/09/SBQ-R.pdf" TargetMode="External"/><Relationship Id="rId4" Type="http://schemas.openxmlformats.org/officeDocument/2006/relationships/hyperlink" Target="https://www.ismanet.org/doctoryourspirit/pdfs/Beck-Depression-Inventory-BDI.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reader.elsevier.com/reader/sd/pii/S1746809421007047?token=A6716B9EB0CBFEE2A81246D091632D6CCC41F452B4E49DB8716D7E9CD3E7FB3BDB74A47988C1EB4251166811B6F53138&amp;originRegion=us-east-1&amp;originCreation=20221106181250"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ojs.aaai.org/index.php/ICWSM/article/view/14432"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cesd-r.com/"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aclanthology.org/W15-1202/"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www.cs.columbia.edu/speech/PaperFiles/2019/clpsych19.pdf"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s://patient.info/doctor/mini-mental-state-examination-mmse"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hyperlink" Target="http://mini-cog.com/wp-content/uploads/2015/12/Universal-Mini-Cog-Form-011916.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aclanthology.org/W14-3207/"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www.cs.toronto.edu/pub/gh/Lancashire+Hirst-2009-poster.pdf"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s://pubmed.ncbi.nlm.nih.gov/12965975/"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https://aclanthology.org/P16-1221/"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ies.lib.utexas.edu/bitstream/handle/2152/31333/LIWC2015_LanguageManual.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www.cs.columbia.edu/speech/PaperFiles/2020/2020.louhi-1.16.pdf" TargetMode="External"/><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hyperlink" Target="http://www.cs.columbia.edu/speech/PaperFiles/2021/CLPsych_Blackouts_Prediction.pdf"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ncbi.nlm.nih.gov/pmc/articles/PMC8514878/" TargetMode="External"/><Relationship Id="rId2" Type="http://schemas.openxmlformats.org/officeDocument/2006/relationships/hyperlink" Target="https://www.researchgate.net/publication/353110878_Detection_of_Minor_and_Major_Depression_through_Voice_as_a_Biomarker_Using_Machine_Learning" TargetMode="Externa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74.xml.rels><?xml version="1.0" encoding="UTF-8" standalone="yes"?>
<Relationships xmlns="http://schemas.openxmlformats.org/package/2006/relationships"><Relationship Id="rId3" Type="http://schemas.openxmlformats.org/officeDocument/2006/relationships/hyperlink" Target="http://www.ethicsinnlp.org/" TargetMode="External"/><Relationship Id="rId2" Type="http://schemas.openxmlformats.org/officeDocument/2006/relationships/notesSlide" Target="../notesSlides/notesSlide69.xml"/><Relationship Id="rId1" Type="http://schemas.openxmlformats.org/officeDocument/2006/relationships/slideLayout" Target="../slideLayouts/slideLayout14.xml"/><Relationship Id="rId4" Type="http://schemas.openxmlformats.org/officeDocument/2006/relationships/hyperlink" Target="https://embeddedethics.seas.harvard.edu/"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81000"/>
            <a:ext cx="7620000" cy="1752600"/>
          </a:xfrm>
          <a:solidFill>
            <a:schemeClr val="bg1"/>
          </a:solidFill>
        </p:spPr>
        <p:txBody>
          <a:bodyPr/>
          <a:lstStyle/>
          <a:p>
            <a:r>
              <a:rPr lang="en-US" sz="3600" dirty="0"/>
              <a:t>Mental State</a:t>
            </a:r>
          </a:p>
        </p:txBody>
      </p:sp>
      <p:sp>
        <p:nvSpPr>
          <p:cNvPr id="5123" name="Rectangle 3"/>
          <p:cNvSpPr>
            <a:spLocks noGrp="1" noChangeArrowheads="1"/>
          </p:cNvSpPr>
          <p:nvPr>
            <p:ph type="subTitle" idx="1"/>
          </p:nvPr>
        </p:nvSpPr>
        <p:spPr>
          <a:xfrm>
            <a:off x="1295400" y="2912164"/>
            <a:ext cx="6400800" cy="2781269"/>
          </a:xfrm>
        </p:spPr>
        <p:txBody>
          <a:bodyPr/>
          <a:lstStyle/>
          <a:p>
            <a:r>
              <a:rPr lang="en-US" sz="3600" dirty="0"/>
              <a:t>Julia Hirschberg</a:t>
            </a:r>
          </a:p>
          <a:p>
            <a:r>
              <a:rPr lang="en-US" sz="3600" dirty="0"/>
              <a:t>COMS 6998</a:t>
            </a:r>
          </a:p>
          <a:p>
            <a:r>
              <a:rPr lang="en-US" sz="3600" dirty="0"/>
              <a:t>Fall 2022</a:t>
            </a:r>
          </a:p>
          <a:p>
            <a:r>
              <a:rPr lang="en-US" sz="2400" dirty="0"/>
              <a:t>(thanks to Sarah </a:t>
            </a:r>
            <a:r>
              <a:rPr lang="en-US" sz="2400" dirty="0" err="1"/>
              <a:t>Ita</a:t>
            </a:r>
            <a:r>
              <a:rPr lang="en-US" sz="2400" dirty="0"/>
              <a:t> Levitan for some slides)</a:t>
            </a:r>
          </a:p>
          <a:p>
            <a:endParaRPr lang="en-US" sz="3600" dirty="0"/>
          </a:p>
        </p:txBody>
      </p:sp>
    </p:spTree>
    <p:extLst>
      <p:ext uri="{BB962C8B-B14F-4D97-AF65-F5344CB8AC3E}">
        <p14:creationId xmlns:p14="http://schemas.microsoft.com/office/powerpoint/2010/main" val="5829486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217A-2590-6A3C-5EA5-11038B5565AD}"/>
              </a:ext>
            </a:extLst>
          </p:cNvPr>
          <p:cNvSpPr>
            <a:spLocks noGrp="1"/>
          </p:cNvSpPr>
          <p:nvPr>
            <p:ph type="title"/>
          </p:nvPr>
        </p:nvSpPr>
        <p:spPr/>
        <p:txBody>
          <a:bodyPr/>
          <a:lstStyle/>
          <a:p>
            <a:r>
              <a:rPr lang="en-US" dirty="0"/>
              <a:t>Acoustic/prosodic Cues for Bipolar Disorder Monitoring (</a:t>
            </a:r>
            <a:r>
              <a:rPr lang="en-US" sz="2400" dirty="0">
                <a:hlinkClick r:id="rId3"/>
              </a:rPr>
              <a:t>Farrusetal2021</a:t>
            </a:r>
            <a:r>
              <a:rPr lang="en-US" dirty="0"/>
              <a:t>)</a:t>
            </a:r>
          </a:p>
        </p:txBody>
      </p:sp>
      <p:sp>
        <p:nvSpPr>
          <p:cNvPr id="4" name="Content Placeholder 3">
            <a:extLst>
              <a:ext uri="{FF2B5EF4-FFF2-40B4-BE49-F238E27FC236}">
                <a16:creationId xmlns:a16="http://schemas.microsoft.com/office/drawing/2014/main" id="{7A50CCB1-C47A-B49B-EE59-715D6502A706}"/>
              </a:ext>
            </a:extLst>
          </p:cNvPr>
          <p:cNvSpPr>
            <a:spLocks noGrp="1"/>
          </p:cNvSpPr>
          <p:nvPr>
            <p:ph idx="1"/>
          </p:nvPr>
        </p:nvSpPr>
        <p:spPr/>
        <p:txBody>
          <a:bodyPr/>
          <a:lstStyle/>
          <a:p>
            <a:r>
              <a:rPr lang="en-US" dirty="0"/>
              <a:t>Goal: Create </a:t>
            </a:r>
            <a:r>
              <a:rPr lang="en-US" b="1" i="1" dirty="0">
                <a:solidFill>
                  <a:srgbClr val="0070C0"/>
                </a:solidFill>
              </a:rPr>
              <a:t>app using only acoustic-prosodic information to provide in-home ratings on clinical scales</a:t>
            </a:r>
            <a:r>
              <a:rPr lang="en-US" dirty="0"/>
              <a:t> (Hamilton Depression Rating Scale and Young Mania Rating Scale)</a:t>
            </a:r>
          </a:p>
          <a:p>
            <a:pPr lvl="1"/>
            <a:r>
              <a:rPr lang="en-US" sz="2400" dirty="0"/>
              <a:t>Prior work found that </a:t>
            </a:r>
            <a:r>
              <a:rPr lang="en-US" sz="2400" dirty="0">
                <a:solidFill>
                  <a:srgbClr val="FF0000"/>
                </a:solidFill>
              </a:rPr>
              <a:t>F0, formant frequency, voice quality, intonation and rhythm </a:t>
            </a:r>
            <a:r>
              <a:rPr lang="en-US" sz="2400" dirty="0"/>
              <a:t>were useful</a:t>
            </a:r>
          </a:p>
          <a:p>
            <a:pPr lvl="1"/>
            <a:r>
              <a:rPr lang="en-US" sz="2400" dirty="0">
                <a:solidFill>
                  <a:srgbClr val="FF0000"/>
                </a:solidFill>
              </a:rPr>
              <a:t>Collected data from bipolar patients </a:t>
            </a:r>
            <a:r>
              <a:rPr lang="en-US" sz="2400" dirty="0"/>
              <a:t>and used </a:t>
            </a:r>
            <a:r>
              <a:rPr lang="en-US" sz="2400" dirty="0" err="1"/>
              <a:t>Praat</a:t>
            </a:r>
            <a:r>
              <a:rPr lang="en-US" sz="2400" dirty="0"/>
              <a:t> to extract mean F0, first and second formant frequencies, jitter, shimmer, NHR and HNR, max/min/range/slope of F0, mean intensity, rhythm (ratio of pauses, speech rate, articulation rate and mean syllable duration</a:t>
            </a:r>
          </a:p>
        </p:txBody>
      </p:sp>
      <p:sp>
        <p:nvSpPr>
          <p:cNvPr id="3" name="Slide Number Placeholder 2">
            <a:extLst>
              <a:ext uri="{FF2B5EF4-FFF2-40B4-BE49-F238E27FC236}">
                <a16:creationId xmlns:a16="http://schemas.microsoft.com/office/drawing/2014/main" id="{7F4B1378-30BD-DCD4-1113-626963E1F1D8}"/>
              </a:ext>
            </a:extLst>
          </p:cNvPr>
          <p:cNvSpPr>
            <a:spLocks noGrp="1"/>
          </p:cNvSpPr>
          <p:nvPr>
            <p:ph type="sldNum" sz="quarter" idx="12"/>
          </p:nvPr>
        </p:nvSpPr>
        <p:spPr/>
        <p:txBody>
          <a:bodyPr/>
          <a:lstStyle/>
          <a:p>
            <a:fld id="{C596511B-2857-694D-871F-422885452280}" type="slidenum">
              <a:rPr lang="en-US" smtClean="0"/>
              <a:pPr/>
              <a:t>10</a:t>
            </a:fld>
            <a:endParaRPr lang="en-US"/>
          </a:p>
        </p:txBody>
      </p:sp>
    </p:spTree>
    <p:extLst>
      <p:ext uri="{BB962C8B-B14F-4D97-AF65-F5344CB8AC3E}">
        <p14:creationId xmlns:p14="http://schemas.microsoft.com/office/powerpoint/2010/main" val="38350119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8BC3D-5AC4-9702-F81A-DB86992F5111}"/>
              </a:ext>
            </a:extLst>
          </p:cNvPr>
          <p:cNvSpPr>
            <a:spLocks noGrp="1"/>
          </p:cNvSpPr>
          <p:nvPr>
            <p:ph idx="1"/>
          </p:nvPr>
        </p:nvSpPr>
        <p:spPr>
          <a:xfrm>
            <a:off x="685800" y="528638"/>
            <a:ext cx="7772400" cy="5567362"/>
          </a:xfrm>
        </p:spPr>
        <p:txBody>
          <a:bodyPr/>
          <a:lstStyle/>
          <a:p>
            <a:pPr lvl="1"/>
            <a:r>
              <a:rPr lang="en-US" sz="2400" dirty="0">
                <a:solidFill>
                  <a:srgbClr val="FF0000"/>
                </a:solidFill>
              </a:rPr>
              <a:t>Normalized</a:t>
            </a:r>
            <a:r>
              <a:rPr lang="en-US" sz="2400" dirty="0"/>
              <a:t> using mean F0 and intensity to avoid speaker dependence and left those features out</a:t>
            </a:r>
          </a:p>
          <a:p>
            <a:pPr lvl="1"/>
            <a:r>
              <a:rPr lang="en-US" sz="2400" dirty="0">
                <a:solidFill>
                  <a:srgbClr val="FF0000"/>
                </a:solidFill>
              </a:rPr>
              <a:t>Doctors annotated the recordings </a:t>
            </a:r>
            <a:r>
              <a:rPr lang="en-US" sz="2400" dirty="0"/>
              <a:t>on YMRS and HDRS scales for each patient recording and they collected data from non-patients for comparison</a:t>
            </a:r>
          </a:p>
          <a:p>
            <a:r>
              <a:rPr lang="en-US" i="1" dirty="0">
                <a:solidFill>
                  <a:srgbClr val="0070C0"/>
                </a:solidFill>
              </a:rPr>
              <a:t>Results</a:t>
            </a:r>
            <a:r>
              <a:rPr lang="en-US" sz="2400" dirty="0"/>
              <a:t> using linear regression, Random Forest, and SVM models and RMSE values using cross-validation strategies</a:t>
            </a:r>
          </a:p>
          <a:p>
            <a:pPr lvl="1"/>
            <a:r>
              <a:rPr lang="en-US" sz="2400" dirty="0">
                <a:solidFill>
                  <a:srgbClr val="FF0000"/>
                </a:solidFill>
              </a:rPr>
              <a:t>Best HDRS prediction </a:t>
            </a:r>
            <a:r>
              <a:rPr lang="en-US" sz="2400" dirty="0"/>
              <a:t>from only voice quality and formant features</a:t>
            </a:r>
          </a:p>
          <a:p>
            <a:pPr lvl="1"/>
            <a:r>
              <a:rPr lang="en-US" sz="2400" dirty="0">
                <a:solidFill>
                  <a:srgbClr val="FF0000"/>
                </a:solidFill>
              </a:rPr>
              <a:t>Best YMRS prediction </a:t>
            </a:r>
            <a:r>
              <a:rPr lang="en-US" sz="2400" dirty="0"/>
              <a:t>from all speech features, perhaps because manic speech has much higher prosody with higher variation in intonation and rhythm</a:t>
            </a:r>
          </a:p>
          <a:p>
            <a:endParaRPr lang="en-US" sz="2400" dirty="0"/>
          </a:p>
        </p:txBody>
      </p:sp>
      <p:sp>
        <p:nvSpPr>
          <p:cNvPr id="4" name="Slide Number Placeholder 3">
            <a:extLst>
              <a:ext uri="{FF2B5EF4-FFF2-40B4-BE49-F238E27FC236}">
                <a16:creationId xmlns:a16="http://schemas.microsoft.com/office/drawing/2014/main" id="{AAFF7A7B-C384-8C67-DEC5-9495013930DA}"/>
              </a:ext>
            </a:extLst>
          </p:cNvPr>
          <p:cNvSpPr>
            <a:spLocks noGrp="1"/>
          </p:cNvSpPr>
          <p:nvPr>
            <p:ph type="sldNum" sz="quarter" idx="12"/>
          </p:nvPr>
        </p:nvSpPr>
        <p:spPr/>
        <p:txBody>
          <a:bodyPr/>
          <a:lstStyle/>
          <a:p>
            <a:fld id="{C596511B-2857-694D-871F-422885452280}" type="slidenum">
              <a:rPr lang="en-US" smtClean="0"/>
              <a:pPr/>
              <a:t>11</a:t>
            </a:fld>
            <a:endParaRPr lang="en-US"/>
          </a:p>
        </p:txBody>
      </p:sp>
    </p:spTree>
    <p:extLst>
      <p:ext uri="{BB962C8B-B14F-4D97-AF65-F5344CB8AC3E}">
        <p14:creationId xmlns:p14="http://schemas.microsoft.com/office/powerpoint/2010/main" val="21710123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9" name="Content Placeholder 2"/>
          <p:cNvSpPr>
            <a:spLocks noGrp="1"/>
          </p:cNvSpPr>
          <p:nvPr>
            <p:ph idx="1"/>
          </p:nvPr>
        </p:nvSpPr>
        <p:spPr/>
        <p:txBody>
          <a:bodyPr>
            <a:normAutofit fontScale="92500" lnSpcReduction="20000"/>
          </a:bodyPr>
          <a:lstStyle/>
          <a:p>
            <a:r>
              <a:rPr lang="en-US" dirty="0"/>
              <a:t>Mood disorder that causes a </a:t>
            </a:r>
            <a:r>
              <a:rPr lang="en-US" dirty="0">
                <a:solidFill>
                  <a:srgbClr val="0070C0"/>
                </a:solidFill>
              </a:rPr>
              <a:t>persistent feeling of sadness and loss of interest</a:t>
            </a:r>
          </a:p>
          <a:p>
            <a:r>
              <a:rPr lang="en-US" dirty="0"/>
              <a:t>Statistics</a:t>
            </a:r>
          </a:p>
          <a:p>
            <a:pPr lvl="1"/>
            <a:r>
              <a:rPr lang="en-US" dirty="0">
                <a:solidFill>
                  <a:srgbClr val="FF0000"/>
                </a:solidFill>
              </a:rPr>
              <a:t>16 million adults </a:t>
            </a:r>
            <a:r>
              <a:rPr lang="en-US" dirty="0"/>
              <a:t>had at least 1 major depressive episode in 2012 </a:t>
            </a:r>
            <a:r>
              <a:rPr lang="en-US" sz="2200" dirty="0"/>
              <a:t>(NIMH)</a:t>
            </a:r>
          </a:p>
          <a:p>
            <a:pPr lvl="1"/>
            <a:r>
              <a:rPr lang="en-US" dirty="0">
                <a:solidFill>
                  <a:srgbClr val="FF0000"/>
                </a:solidFill>
              </a:rPr>
              <a:t>350 million people worldwide </a:t>
            </a:r>
            <a:r>
              <a:rPr lang="en-US" dirty="0"/>
              <a:t>suffer from depression </a:t>
            </a:r>
            <a:r>
              <a:rPr lang="en-US" sz="2200" dirty="0"/>
              <a:t>(WHO)</a:t>
            </a:r>
          </a:p>
          <a:p>
            <a:pPr lvl="1"/>
            <a:r>
              <a:rPr lang="en-US" dirty="0"/>
              <a:t>Depression is the cause of over 2/3 of </a:t>
            </a:r>
            <a:r>
              <a:rPr lang="en-US" dirty="0">
                <a:solidFill>
                  <a:srgbClr val="FF0000"/>
                </a:solidFill>
              </a:rPr>
              <a:t>suicides</a:t>
            </a:r>
            <a:r>
              <a:rPr lang="en-US" dirty="0"/>
              <a:t> in the US each year </a:t>
            </a:r>
            <a:r>
              <a:rPr lang="en-US" sz="2200" dirty="0"/>
              <a:t>(White House Conference on Mental Health)</a:t>
            </a:r>
          </a:p>
          <a:p>
            <a:pPr lvl="1"/>
            <a:r>
              <a:rPr lang="en-US" dirty="0">
                <a:solidFill>
                  <a:srgbClr val="FF0000"/>
                </a:solidFill>
              </a:rPr>
              <a:t>Women experience depression at 2x the rate of men </a:t>
            </a:r>
            <a:r>
              <a:rPr lang="en-US" sz="2200" dirty="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dirty="0">
                <a:solidFill>
                  <a:srgbClr val="0070C0"/>
                </a:solidFill>
              </a:rPr>
              <a:t>Diagnostic assessment </a:t>
            </a:r>
            <a:r>
              <a:rPr lang="en-US" dirty="0"/>
              <a:t>by GP, psychologist, or psychiatrist</a:t>
            </a:r>
          </a:p>
          <a:p>
            <a:pPr lvl="1"/>
            <a:r>
              <a:rPr lang="en-US" dirty="0"/>
              <a:t>Examine biological, psychological, social factors</a:t>
            </a:r>
          </a:p>
          <a:p>
            <a:r>
              <a:rPr lang="en-US" dirty="0">
                <a:solidFill>
                  <a:srgbClr val="0070C0"/>
                </a:solidFill>
              </a:rPr>
              <a:t>Rating scales</a:t>
            </a:r>
          </a:p>
          <a:p>
            <a:pPr lvl="1"/>
            <a:r>
              <a:rPr lang="en-US" dirty="0">
                <a:hlinkClick r:id="rId3"/>
              </a:rPr>
              <a:t>Hamilton rating scale </a:t>
            </a:r>
            <a:r>
              <a:rPr lang="en-US" dirty="0"/>
              <a:t>for depression</a:t>
            </a:r>
          </a:p>
          <a:p>
            <a:pPr lvl="1"/>
            <a:r>
              <a:rPr lang="en-US" dirty="0">
                <a:hlinkClick r:id="rId4"/>
              </a:rPr>
              <a:t>Beck depression inventory</a:t>
            </a:r>
            <a:endParaRPr lang="en-US" dirty="0"/>
          </a:p>
          <a:p>
            <a:pPr lvl="1"/>
            <a:r>
              <a:rPr lang="en-US" dirty="0">
                <a:hlinkClick r:id="rId5"/>
              </a:rPr>
              <a:t>Suicide behaviors questionnaire</a:t>
            </a: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a:t>
            </a:r>
          </a:p>
        </p:txBody>
      </p:sp>
      <p:sp>
        <p:nvSpPr>
          <p:cNvPr id="3" name="Content Placeholder 2"/>
          <p:cNvSpPr>
            <a:spLocks noGrp="1"/>
          </p:cNvSpPr>
          <p:nvPr>
            <p:ph idx="1"/>
          </p:nvPr>
        </p:nvSpPr>
        <p:spPr/>
        <p:txBody>
          <a:bodyPr/>
          <a:lstStyle/>
          <a:p>
            <a:r>
              <a:rPr lang="en-US" dirty="0">
                <a:solidFill>
                  <a:srgbClr val="0070C0"/>
                </a:solidFill>
              </a:rPr>
              <a:t>Psychotherapy</a:t>
            </a:r>
          </a:p>
          <a:p>
            <a:r>
              <a:rPr lang="en-US" dirty="0">
                <a:solidFill>
                  <a:srgbClr val="0070C0"/>
                </a:solidFill>
              </a:rPr>
              <a:t>Mediation</a:t>
            </a:r>
            <a:r>
              <a:rPr lang="en-US" dirty="0"/>
              <a:t> </a:t>
            </a:r>
            <a:r>
              <a:rPr lang="mr-IN" dirty="0"/>
              <a:t>–</a:t>
            </a:r>
            <a:r>
              <a:rPr lang="en-US" dirty="0"/>
              <a:t> antidepressants</a:t>
            </a:r>
          </a:p>
          <a:p>
            <a:r>
              <a:rPr lang="en-US" dirty="0">
                <a:solidFill>
                  <a:srgbClr val="0070C0"/>
                </a:solidFill>
              </a:rPr>
              <a:t>Electroconvulsive therapy</a:t>
            </a:r>
          </a:p>
          <a:p>
            <a:r>
              <a:rPr lang="en-US" dirty="0">
                <a:solidFill>
                  <a:srgbClr val="0070C0"/>
                </a:solidFill>
              </a:rPr>
              <a:t>Lifestyle</a:t>
            </a:r>
          </a:p>
          <a:p>
            <a:pPr lvl="1"/>
            <a:r>
              <a:rPr lang="en-US" dirty="0">
                <a:solidFill>
                  <a:srgbClr val="FF0000"/>
                </a:solidFill>
              </a:rPr>
              <a:t>Exercise</a:t>
            </a:r>
          </a:p>
          <a:p>
            <a:pPr lvl="1"/>
            <a:r>
              <a:rPr lang="en-US" dirty="0">
                <a:solidFill>
                  <a:srgbClr val="FF0000"/>
                </a:solidFill>
              </a:rPr>
              <a:t>Smoking cessation</a:t>
            </a:r>
          </a:p>
          <a:p>
            <a:pPr lvl="1"/>
            <a:r>
              <a:rPr lang="en-US" dirty="0">
                <a:solidFill>
                  <a:srgbClr val="FF0000"/>
                </a:solidFill>
              </a:rPr>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15</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7D0D-7A55-38FC-54FB-432688FF2AE6}"/>
              </a:ext>
            </a:extLst>
          </p:cNvPr>
          <p:cNvSpPr>
            <a:spLocks noGrp="1"/>
          </p:cNvSpPr>
          <p:nvPr>
            <p:ph type="title"/>
          </p:nvPr>
        </p:nvSpPr>
        <p:spPr/>
        <p:txBody>
          <a:bodyPr/>
          <a:lstStyle/>
          <a:p>
            <a:r>
              <a:rPr lang="en-US" dirty="0"/>
              <a:t>Predicting Depression from Speech (</a:t>
            </a:r>
            <a:r>
              <a:rPr lang="en-US" sz="2400" dirty="0">
                <a:hlinkClick r:id="rId3"/>
              </a:rPr>
              <a:t>Rejaibietal2022</a:t>
            </a:r>
            <a:r>
              <a:rPr lang="en-US" dirty="0"/>
              <a:t>)</a:t>
            </a:r>
          </a:p>
        </p:txBody>
      </p:sp>
      <p:sp>
        <p:nvSpPr>
          <p:cNvPr id="3" name="Content Placeholder 2">
            <a:extLst>
              <a:ext uri="{FF2B5EF4-FFF2-40B4-BE49-F238E27FC236}">
                <a16:creationId xmlns:a16="http://schemas.microsoft.com/office/drawing/2014/main" id="{A76D24FE-B925-1057-9E2B-C144AB43521E}"/>
              </a:ext>
            </a:extLst>
          </p:cNvPr>
          <p:cNvSpPr>
            <a:spLocks noGrp="1"/>
          </p:cNvSpPr>
          <p:nvPr>
            <p:ph idx="1"/>
          </p:nvPr>
        </p:nvSpPr>
        <p:spPr>
          <a:xfrm>
            <a:off x="685800" y="1473200"/>
            <a:ext cx="7772400" cy="4775200"/>
          </a:xfrm>
        </p:spPr>
        <p:txBody>
          <a:bodyPr/>
          <a:lstStyle/>
          <a:p>
            <a:r>
              <a:rPr lang="en-US" sz="2400" b="1" i="1" dirty="0">
                <a:solidFill>
                  <a:srgbClr val="0070C0"/>
                </a:solidFill>
              </a:rPr>
              <a:t>Identify severity level of Major Depressive Disorder </a:t>
            </a:r>
            <a:r>
              <a:rPr lang="en-US" sz="2400" dirty="0"/>
              <a:t>(MDD) on Patient Health Questionnaire scores (24) and binary depression classification</a:t>
            </a:r>
          </a:p>
          <a:p>
            <a:pPr lvl="1"/>
            <a:r>
              <a:rPr lang="en-US" sz="2400" dirty="0"/>
              <a:t>Used normalized Mel Frequency Cepstral Coefficients (</a:t>
            </a:r>
            <a:r>
              <a:rPr lang="en-US" sz="2400" dirty="0">
                <a:solidFill>
                  <a:srgbClr val="FF0000"/>
                </a:solidFill>
              </a:rPr>
              <a:t>MFCCs</a:t>
            </a:r>
            <a:r>
              <a:rPr lang="en-US" sz="2400" dirty="0"/>
              <a:t>)</a:t>
            </a:r>
          </a:p>
          <a:p>
            <a:pPr lvl="1"/>
            <a:r>
              <a:rPr lang="en-US" sz="2400" dirty="0"/>
              <a:t>Trained and tested on </a:t>
            </a:r>
            <a:r>
              <a:rPr lang="en-US" sz="2400" dirty="0">
                <a:solidFill>
                  <a:srgbClr val="FF0000"/>
                </a:solidFill>
              </a:rPr>
              <a:t>3 a/v corpora</a:t>
            </a:r>
            <a:r>
              <a:rPr lang="en-US" sz="2400" dirty="0"/>
              <a:t>:  DAIC-WOZ depression corpus, RAVDESS (acted) emotion recognition corpus, </a:t>
            </a:r>
            <a:r>
              <a:rPr lang="en-US" sz="2400" dirty="0" err="1"/>
              <a:t>AViD</a:t>
            </a:r>
            <a:r>
              <a:rPr lang="en-US" sz="2400" dirty="0"/>
              <a:t> depression and affects  corpus</a:t>
            </a:r>
          </a:p>
          <a:p>
            <a:pPr lvl="1"/>
            <a:r>
              <a:rPr lang="en-US" sz="2400" dirty="0">
                <a:solidFill>
                  <a:srgbClr val="FF0000"/>
                </a:solidFill>
              </a:rPr>
              <a:t>Added facial features </a:t>
            </a:r>
            <a:r>
              <a:rPr lang="en-US" sz="2400" dirty="0"/>
              <a:t>from DAIC-WOZ and tested on </a:t>
            </a:r>
            <a:r>
              <a:rPr lang="en-US" sz="2400" dirty="0" err="1"/>
              <a:t>AviD</a:t>
            </a:r>
            <a:endParaRPr lang="en-US" sz="2400" dirty="0"/>
          </a:p>
        </p:txBody>
      </p:sp>
      <p:sp>
        <p:nvSpPr>
          <p:cNvPr id="4" name="Slide Number Placeholder 3">
            <a:extLst>
              <a:ext uri="{FF2B5EF4-FFF2-40B4-BE49-F238E27FC236}">
                <a16:creationId xmlns:a16="http://schemas.microsoft.com/office/drawing/2014/main" id="{B1E968D3-0279-4ADD-2069-321E867DA398}"/>
              </a:ext>
            </a:extLst>
          </p:cNvPr>
          <p:cNvSpPr>
            <a:spLocks noGrp="1"/>
          </p:cNvSpPr>
          <p:nvPr>
            <p:ph type="sldNum" sz="quarter" idx="12"/>
          </p:nvPr>
        </p:nvSpPr>
        <p:spPr/>
        <p:txBody>
          <a:bodyPr/>
          <a:lstStyle/>
          <a:p>
            <a:fld id="{C596511B-2857-694D-871F-422885452280}" type="slidenum">
              <a:rPr lang="en-US" smtClean="0"/>
              <a:pPr/>
              <a:t>16</a:t>
            </a:fld>
            <a:endParaRPr lang="en-US"/>
          </a:p>
        </p:txBody>
      </p:sp>
    </p:spTree>
    <p:extLst>
      <p:ext uri="{BB962C8B-B14F-4D97-AF65-F5344CB8AC3E}">
        <p14:creationId xmlns:p14="http://schemas.microsoft.com/office/powerpoint/2010/main" val="37425638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47BD9-EB3C-AA5B-F263-A3BDD2AD6E2E}"/>
              </a:ext>
            </a:extLst>
          </p:cNvPr>
          <p:cNvSpPr>
            <a:spLocks noGrp="1"/>
          </p:cNvSpPr>
          <p:nvPr>
            <p:ph idx="1"/>
          </p:nvPr>
        </p:nvSpPr>
        <p:spPr>
          <a:xfrm>
            <a:off x="685800" y="628650"/>
            <a:ext cx="7772400" cy="5467350"/>
          </a:xfrm>
        </p:spPr>
        <p:txBody>
          <a:bodyPr/>
          <a:lstStyle/>
          <a:p>
            <a:pPr lvl="2"/>
            <a:r>
              <a:rPr lang="en-US" sz="2400" dirty="0"/>
              <a:t>Tried many deep learning models, finding that </a:t>
            </a:r>
            <a:r>
              <a:rPr lang="en-US" sz="2400" dirty="0">
                <a:solidFill>
                  <a:srgbClr val="FF0000"/>
                </a:solidFill>
              </a:rPr>
              <a:t>RNNs using LSTM layers performed best on MFCCs</a:t>
            </a:r>
          </a:p>
          <a:p>
            <a:pPr lvl="1"/>
            <a:r>
              <a:rPr lang="en-US" b="1" i="1" dirty="0">
                <a:solidFill>
                  <a:srgbClr val="FF0000"/>
                </a:solidFill>
              </a:rPr>
              <a:t>Results</a:t>
            </a:r>
            <a:r>
              <a:rPr lang="en-US" dirty="0"/>
              <a:t>:</a:t>
            </a:r>
          </a:p>
          <a:p>
            <a:pPr lvl="2"/>
            <a:r>
              <a:rPr lang="en-US" dirty="0">
                <a:solidFill>
                  <a:srgbClr val="FF0000"/>
                </a:solidFill>
              </a:rPr>
              <a:t>76.27% accuracy and RMSE of 0.4 </a:t>
            </a:r>
            <a:r>
              <a:rPr lang="en-US" dirty="0"/>
              <a:t>on PHQ scores</a:t>
            </a:r>
          </a:p>
          <a:p>
            <a:pPr lvl="2"/>
            <a:r>
              <a:rPr lang="en-US" dirty="0">
                <a:solidFill>
                  <a:srgbClr val="FF0000"/>
                </a:solidFill>
              </a:rPr>
              <a:t>RMSE of 0.168 </a:t>
            </a:r>
            <a:r>
              <a:rPr lang="en-US" dirty="0"/>
              <a:t>predicting severity of depression</a:t>
            </a:r>
          </a:p>
          <a:p>
            <a:pPr lvl="2"/>
            <a:r>
              <a:rPr lang="en-US" dirty="0"/>
              <a:t>Adding visual action and training on the DAIC-WOZ corpus and testing on the </a:t>
            </a:r>
            <a:r>
              <a:rPr lang="en-US" dirty="0" err="1"/>
              <a:t>Avi</a:t>
            </a:r>
            <a:r>
              <a:rPr lang="en-US" dirty="0"/>
              <a:t>-D corpus achieved </a:t>
            </a:r>
            <a:r>
              <a:rPr lang="en-US" dirty="0">
                <a:solidFill>
                  <a:srgbClr val="FF0000"/>
                </a:solidFill>
              </a:rPr>
              <a:t>95.6% accuracy</a:t>
            </a:r>
          </a:p>
          <a:p>
            <a:pPr lvl="2"/>
            <a:r>
              <a:rPr lang="en-US" dirty="0"/>
              <a:t>Adding 53 other acoustic features improved </a:t>
            </a:r>
            <a:r>
              <a:rPr lang="en-US" dirty="0">
                <a:solidFill>
                  <a:srgbClr val="FF0000"/>
                </a:solidFill>
              </a:rPr>
              <a:t>voice-only accuracy to 86%</a:t>
            </a:r>
          </a:p>
          <a:p>
            <a:endParaRPr lang="en-US" dirty="0"/>
          </a:p>
        </p:txBody>
      </p:sp>
      <p:sp>
        <p:nvSpPr>
          <p:cNvPr id="4" name="Slide Number Placeholder 3">
            <a:extLst>
              <a:ext uri="{FF2B5EF4-FFF2-40B4-BE49-F238E27FC236}">
                <a16:creationId xmlns:a16="http://schemas.microsoft.com/office/drawing/2014/main" id="{E0F87021-FE2A-1FA1-F79E-1E5E21221457}"/>
              </a:ext>
            </a:extLst>
          </p:cNvPr>
          <p:cNvSpPr>
            <a:spLocks noGrp="1"/>
          </p:cNvSpPr>
          <p:nvPr>
            <p:ph type="sldNum" sz="quarter" idx="12"/>
          </p:nvPr>
        </p:nvSpPr>
        <p:spPr/>
        <p:txBody>
          <a:bodyPr/>
          <a:lstStyle/>
          <a:p>
            <a:fld id="{C596511B-2857-694D-871F-422885452280}" type="slidenum">
              <a:rPr lang="en-US" smtClean="0"/>
              <a:pPr/>
              <a:t>17</a:t>
            </a:fld>
            <a:endParaRPr lang="en-US"/>
          </a:p>
        </p:txBody>
      </p:sp>
    </p:spTree>
    <p:extLst>
      <p:ext uri="{BB962C8B-B14F-4D97-AF65-F5344CB8AC3E}">
        <p14:creationId xmlns:p14="http://schemas.microsoft.com/office/powerpoint/2010/main" val="30806508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Depression via Social Media </a:t>
            </a:r>
            <a:r>
              <a:rPr lang="en-US" sz="3100" dirty="0"/>
              <a:t>(</a:t>
            </a:r>
            <a:r>
              <a:rPr lang="en-US" sz="2700" dirty="0">
                <a:hlinkClick r:id="rId3"/>
              </a:rPr>
              <a:t>De </a:t>
            </a:r>
            <a:r>
              <a:rPr lang="en-US" sz="2700" dirty="0" err="1">
                <a:hlinkClick r:id="rId3"/>
              </a:rPr>
              <a:t>Choudhury</a:t>
            </a:r>
            <a:r>
              <a:rPr lang="en-US" sz="2700" dirty="0">
                <a:hlinkClick r:id="rId3"/>
              </a:rPr>
              <a:t> et al., 2013</a:t>
            </a:r>
            <a:r>
              <a:rPr lang="en-US" sz="3100" dirty="0"/>
              <a:t>)</a:t>
            </a:r>
          </a:p>
        </p:txBody>
      </p:sp>
      <p:sp>
        <p:nvSpPr>
          <p:cNvPr id="3" name="Content Placeholder 2"/>
          <p:cNvSpPr>
            <a:spLocks noGrp="1"/>
          </p:cNvSpPr>
          <p:nvPr>
            <p:ph idx="1"/>
          </p:nvPr>
        </p:nvSpPr>
        <p:spPr/>
        <p:txBody>
          <a:bodyPr/>
          <a:lstStyle/>
          <a:p>
            <a:r>
              <a:rPr lang="en-US" dirty="0"/>
              <a:t>Use </a:t>
            </a:r>
            <a:r>
              <a:rPr lang="en-US" dirty="0">
                <a:solidFill>
                  <a:srgbClr val="0070C0"/>
                </a:solidFill>
              </a:rPr>
              <a:t>crowdsourcing</a:t>
            </a:r>
            <a:r>
              <a:rPr lang="en-US" dirty="0"/>
              <a:t> to identify </a:t>
            </a:r>
            <a:r>
              <a:rPr lang="en-US" dirty="0" err="1"/>
              <a:t>Turkers</a:t>
            </a:r>
            <a:r>
              <a:rPr lang="en-US" dirty="0"/>
              <a:t> who are Twitter users with </a:t>
            </a:r>
            <a:r>
              <a:rPr lang="en-US" dirty="0">
                <a:solidFill>
                  <a:srgbClr val="FF0000"/>
                </a:solidFill>
              </a:rPr>
              <a:t>Major Depressive Disorder</a:t>
            </a:r>
          </a:p>
          <a:p>
            <a:r>
              <a:rPr lang="en-US" dirty="0"/>
              <a:t>Measure behavioral attributes from their tweets </a:t>
            </a:r>
            <a:r>
              <a:rPr lang="en-US" dirty="0">
                <a:solidFill>
                  <a:srgbClr val="0070C0"/>
                </a:solidFill>
              </a:rPr>
              <a:t>1 </a:t>
            </a:r>
            <a:r>
              <a:rPr lang="en-US" dirty="0" err="1">
                <a:solidFill>
                  <a:srgbClr val="0070C0"/>
                </a:solidFill>
              </a:rPr>
              <a:t>yr</a:t>
            </a:r>
            <a:r>
              <a:rPr lang="en-US" dirty="0">
                <a:solidFill>
                  <a:srgbClr val="0070C0"/>
                </a:solidFill>
              </a:rPr>
              <a:t> prior to diagnosis</a:t>
            </a:r>
          </a:p>
          <a:p>
            <a:r>
              <a:rPr lang="en-US" dirty="0"/>
              <a:t>Estimate </a:t>
            </a:r>
            <a:r>
              <a:rPr lang="en-US" dirty="0">
                <a:solidFill>
                  <a:srgbClr val="0070C0"/>
                </a:solidFill>
              </a:rPr>
              <a:t>risk of depression </a:t>
            </a:r>
            <a:r>
              <a:rPr lang="en-US" i="1" dirty="0">
                <a:solidFill>
                  <a:srgbClr val="0070C0"/>
                </a:solidFill>
              </a:rPr>
              <a:t>before</a:t>
            </a:r>
            <a:r>
              <a:rPr lang="en-US" dirty="0">
                <a:solidFill>
                  <a:srgbClr val="0070C0"/>
                </a:solidFill>
              </a:rPr>
              <a:t> diagnosis </a:t>
            </a:r>
            <a:r>
              <a:rPr lang="en-US" dirty="0"/>
              <a:t>from</a:t>
            </a:r>
          </a:p>
          <a:p>
            <a:pPr lvl="1"/>
            <a:r>
              <a:rPr lang="en-US" sz="2400" dirty="0">
                <a:solidFill>
                  <a:srgbClr val="FF0000"/>
                </a:solidFill>
              </a:rPr>
              <a:t>Social engagement: </a:t>
            </a:r>
            <a:r>
              <a:rPr lang="en-US" sz="2400" dirty="0"/>
              <a:t>volume, retweets, replies, shared links, posted questions</a:t>
            </a:r>
          </a:p>
          <a:p>
            <a:pPr lvl="1"/>
            <a:r>
              <a:rPr lang="en-US" sz="2400" dirty="0">
                <a:solidFill>
                  <a:srgbClr val="FF0000"/>
                </a:solidFill>
              </a:rPr>
              <a:t>Emotion</a:t>
            </a:r>
          </a:p>
          <a:p>
            <a:pPr lvl="1"/>
            <a:r>
              <a:rPr lang="en-US" sz="2400" dirty="0">
                <a:solidFill>
                  <a:srgbClr val="FF0000"/>
                </a:solidFill>
              </a:rPr>
              <a:t>Linguistic style: </a:t>
            </a:r>
          </a:p>
          <a:p>
            <a:pPr lvl="1"/>
            <a:r>
              <a:rPr lang="en-US" sz="2400" dirty="0">
                <a:solidFill>
                  <a:srgbClr val="FF0000"/>
                </a:solidFill>
              </a:rPr>
              <a:t>Ego network: </a:t>
            </a:r>
            <a:r>
              <a:rPr lang="en-US" sz="2400" dirty="0"/>
              <a:t># people they engage with </a:t>
            </a:r>
          </a:p>
          <a:p>
            <a:pPr lvl="1"/>
            <a:r>
              <a:rPr lang="en-US" sz="2400" dirty="0">
                <a:solidFill>
                  <a:srgbClr val="FF0000"/>
                </a:solidFill>
              </a:rPr>
              <a:t>Medication mentions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Depression screening test</a:t>
            </a:r>
            <a:r>
              <a:rPr lang="en-US" dirty="0"/>
              <a:t>:  CES-D questionnaire</a:t>
            </a:r>
          </a:p>
          <a:p>
            <a:pPr lvl="1"/>
            <a:r>
              <a:rPr lang="en-US" dirty="0">
                <a:hlinkClick r:id="rId3"/>
              </a:rPr>
              <a:t>http://cesd-r.com</a:t>
            </a:r>
            <a:r>
              <a:rPr lang="en-US" dirty="0"/>
              <a:t> : 20-item self-report on past week</a:t>
            </a:r>
          </a:p>
          <a:p>
            <a:pPr lvl="1"/>
            <a:r>
              <a:rPr lang="en-US" dirty="0"/>
              <a:t>Amazon Mechanical Turk</a:t>
            </a:r>
          </a:p>
          <a:p>
            <a:pPr lvl="1"/>
            <a:r>
              <a:rPr lang="en-US" dirty="0"/>
              <a:t>Workers could opt in to </a:t>
            </a:r>
            <a:r>
              <a:rPr lang="en-US" dirty="0">
                <a:solidFill>
                  <a:srgbClr val="FF0000"/>
                </a:solidFill>
              </a:rPr>
              <a:t>share Twitter username</a:t>
            </a:r>
          </a:p>
          <a:p>
            <a:pPr lvl="1"/>
            <a:r>
              <a:rPr lang="en-US" dirty="0"/>
              <a:t>Quality control: remove workers taking -2m</a:t>
            </a:r>
          </a:p>
          <a:p>
            <a:r>
              <a:rPr lang="en-US" dirty="0">
                <a:solidFill>
                  <a:srgbClr val="0070C0"/>
                </a:solidFill>
              </a:rPr>
              <a:t>Self-reported information</a:t>
            </a:r>
          </a:p>
          <a:p>
            <a:pPr lvl="1"/>
            <a:r>
              <a:rPr lang="en-US" dirty="0">
                <a:solidFill>
                  <a:srgbClr val="FF0000"/>
                </a:solidFill>
              </a:rPr>
              <a:t>Clinical diagnosis of depression?</a:t>
            </a:r>
          </a:p>
          <a:p>
            <a:pPr lvl="1"/>
            <a:r>
              <a:rPr lang="en-US" dirty="0">
                <a:solidFill>
                  <a:srgbClr val="FF0000"/>
                </a:solidFill>
              </a:rPr>
              <a:t>Estimated time of onset</a:t>
            </a:r>
          </a:p>
          <a:p>
            <a:pPr lvl="1"/>
            <a:r>
              <a:rPr lang="en-US" dirty="0">
                <a:solidFill>
                  <a:srgbClr val="FF0000"/>
                </a:solidFill>
              </a:rPr>
              <a:t>Using antidepressants?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a:spcAft>
                <a:spcPts val="600"/>
              </a:spcAft>
            </a:pPr>
            <a:r>
              <a:rPr lang="en-US" dirty="0"/>
              <a:t>Detecting</a:t>
            </a:r>
            <a:r>
              <a:rPr lang="en-US" dirty="0">
                <a:solidFill>
                  <a:srgbClr val="0070C0"/>
                </a:solidFill>
              </a:rPr>
              <a:t> Mental State </a:t>
            </a:r>
            <a:r>
              <a:rPr lang="en-US" dirty="0"/>
              <a:t>from</a:t>
            </a:r>
            <a:r>
              <a:rPr lang="en-US" dirty="0">
                <a:solidFill>
                  <a:srgbClr val="0070C0"/>
                </a:solidFill>
              </a:rPr>
              <a:t> Speech and Language</a:t>
            </a:r>
          </a:p>
          <a:p>
            <a:pPr lvl="1">
              <a:spcAft>
                <a:spcPts val="600"/>
              </a:spcAft>
            </a:pPr>
            <a:r>
              <a:rPr lang="en-US" dirty="0">
                <a:solidFill>
                  <a:srgbClr val="FF0000"/>
                </a:solidFill>
              </a:rPr>
              <a:t>Depression, Bipolar, Seasonal Affective Disorder, Post Traumatic Stress Disorder</a:t>
            </a:r>
          </a:p>
          <a:p>
            <a:pPr lvl="1">
              <a:spcAft>
                <a:spcPts val="600"/>
              </a:spcAft>
            </a:pPr>
            <a:r>
              <a:rPr lang="en-US" dirty="0">
                <a:solidFill>
                  <a:srgbClr val="FF0000"/>
                </a:solidFill>
              </a:rPr>
              <a:t>Schizophrenia</a:t>
            </a:r>
          </a:p>
          <a:p>
            <a:pPr lvl="1">
              <a:spcAft>
                <a:spcPts val="600"/>
              </a:spcAft>
            </a:pPr>
            <a:r>
              <a:rPr lang="en-US" dirty="0">
                <a:solidFill>
                  <a:srgbClr val="FF0000"/>
                </a:solidFill>
              </a:rPr>
              <a:t>Dementia </a:t>
            </a:r>
            <a:r>
              <a:rPr lang="mr-IN" dirty="0">
                <a:solidFill>
                  <a:srgbClr val="FF0000"/>
                </a:solidFill>
              </a:rPr>
              <a:t>–</a:t>
            </a:r>
            <a:r>
              <a:rPr lang="en-US" dirty="0">
                <a:solidFill>
                  <a:srgbClr val="FF0000"/>
                </a:solidFill>
              </a:rPr>
              <a:t> Alzheimer’s Disease</a:t>
            </a:r>
          </a:p>
          <a:p>
            <a:pPr>
              <a:spcAft>
                <a:spcPts val="600"/>
              </a:spcAft>
            </a:pPr>
            <a:r>
              <a:rPr lang="en-US" dirty="0">
                <a:solidFill>
                  <a:srgbClr val="0070C0"/>
                </a:solidFill>
              </a:rPr>
              <a:t>Ethics</a:t>
            </a:r>
          </a:p>
          <a:p>
            <a:pPr lvl="1">
              <a:spcAft>
                <a:spcPts val="600"/>
              </a:spcAft>
            </a:pPr>
            <a:endParaRPr lang="en-US" dirty="0"/>
          </a:p>
          <a:p>
            <a:pPr marL="109728" indent="0">
              <a:spcAft>
                <a:spcPts val="3600"/>
              </a:spcAft>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1,583 </a:t>
            </a:r>
            <a:r>
              <a:rPr lang="en-US" dirty="0">
                <a:solidFill>
                  <a:srgbClr val="0070C0"/>
                </a:solidFill>
              </a:rPr>
              <a:t>responses</a:t>
            </a:r>
            <a:r>
              <a:rPr lang="en-US" dirty="0"/>
              <a:t>; </a:t>
            </a:r>
            <a:r>
              <a:rPr lang="en-US" dirty="0">
                <a:solidFill>
                  <a:srgbClr val="FF0000"/>
                </a:solidFill>
              </a:rPr>
              <a:t>40% shared Twitter feeds</a:t>
            </a:r>
          </a:p>
          <a:p>
            <a:r>
              <a:rPr lang="en-US" dirty="0">
                <a:solidFill>
                  <a:srgbClr val="0070C0"/>
                </a:solidFill>
              </a:rPr>
              <a:t>476 users with depression diagnosis </a:t>
            </a:r>
            <a:r>
              <a:rPr lang="en-US" dirty="0"/>
              <a:t>(after removing noisy responses)</a:t>
            </a:r>
          </a:p>
          <a:p>
            <a:pPr lvl="1"/>
            <a:r>
              <a:rPr lang="en-US" dirty="0"/>
              <a:t>243 male, 233 female</a:t>
            </a:r>
          </a:p>
          <a:p>
            <a:r>
              <a:rPr lang="en-US" dirty="0"/>
              <a:t>171 users who scored positive for depression on CES-D</a:t>
            </a:r>
          </a:p>
          <a:p>
            <a:r>
              <a:rPr lang="en-US" dirty="0">
                <a:solidFill>
                  <a:srgbClr val="0070C0"/>
                </a:solidFill>
              </a:rPr>
              <a:t>2,157,992 tweets </a:t>
            </a:r>
            <a:r>
              <a:rPr lang="en-US" dirty="0"/>
              <a:t>retrieved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Data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3" y="1868488"/>
            <a:ext cx="7823591" cy="3359120"/>
          </a:xfrm>
          <a:prstGeom prst="rect">
            <a:avLst/>
          </a:prstGeom>
        </p:spPr>
      </p:pic>
    </p:spTree>
    <p:extLst>
      <p:ext uri="{BB962C8B-B14F-4D97-AF65-F5344CB8AC3E}">
        <p14:creationId xmlns:p14="http://schemas.microsoft.com/office/powerpoint/2010/main" val="10672527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Depressive Behavior</a:t>
            </a:r>
          </a:p>
        </p:txBody>
      </p:sp>
      <p:sp>
        <p:nvSpPr>
          <p:cNvPr id="3" name="Content Placeholder 2"/>
          <p:cNvSpPr>
            <a:spLocks noGrp="1"/>
          </p:cNvSpPr>
          <p:nvPr>
            <p:ph idx="1"/>
          </p:nvPr>
        </p:nvSpPr>
        <p:spPr/>
        <p:txBody>
          <a:bodyPr>
            <a:normAutofit fontScale="92500"/>
          </a:bodyPr>
          <a:lstStyle/>
          <a:p>
            <a:r>
              <a:rPr lang="en-US" dirty="0">
                <a:solidFill>
                  <a:srgbClr val="0070C0"/>
                </a:solidFill>
              </a:rPr>
              <a:t>Engagement</a:t>
            </a:r>
            <a:r>
              <a:rPr lang="en-US" dirty="0"/>
              <a:t>: # posts-per-day, replies, retweets, links shared, questions</a:t>
            </a:r>
          </a:p>
          <a:p>
            <a:r>
              <a:rPr lang="en-US" dirty="0">
                <a:solidFill>
                  <a:srgbClr val="0070C0"/>
                </a:solidFill>
              </a:rPr>
              <a:t>Insomnia</a:t>
            </a:r>
            <a:r>
              <a:rPr lang="en-US" dirty="0"/>
              <a:t> </a:t>
            </a:r>
            <a:r>
              <a:rPr lang="en-US" dirty="0">
                <a:solidFill>
                  <a:srgbClr val="0070C0"/>
                </a:solidFill>
              </a:rPr>
              <a:t>index</a:t>
            </a:r>
            <a:r>
              <a:rPr lang="en-US" dirty="0"/>
              <a:t>: %night posts 9pm-6am) vs. day posts</a:t>
            </a:r>
          </a:p>
          <a:p>
            <a:r>
              <a:rPr lang="en-US" dirty="0">
                <a:solidFill>
                  <a:srgbClr val="0070C0"/>
                </a:solidFill>
              </a:rPr>
              <a:t>Egocentric social graph</a:t>
            </a:r>
            <a:r>
              <a:rPr lang="en-US" dirty="0"/>
              <a:t> of exchanges with others measuring size, density, amount of exchange</a:t>
            </a:r>
          </a:p>
          <a:p>
            <a:r>
              <a:rPr lang="en-US" dirty="0">
                <a:solidFill>
                  <a:srgbClr val="0070C0"/>
                </a:solidFill>
              </a:rPr>
              <a:t>Emotion</a:t>
            </a:r>
            <a:r>
              <a:rPr lang="en-US" dirty="0"/>
              <a:t>: </a:t>
            </a:r>
            <a:r>
              <a:rPr lang="en-US" dirty="0" err="1">
                <a:solidFill>
                  <a:srgbClr val="FF0000"/>
                </a:solidFill>
              </a:rPr>
              <a:t>pos</a:t>
            </a:r>
            <a:r>
              <a:rPr lang="en-US" dirty="0">
                <a:solidFill>
                  <a:srgbClr val="FF0000"/>
                </a:solidFill>
              </a:rPr>
              <a:t>/</a:t>
            </a:r>
            <a:r>
              <a:rPr lang="en-US" dirty="0" err="1">
                <a:solidFill>
                  <a:srgbClr val="FF0000"/>
                </a:solidFill>
              </a:rPr>
              <a:t>neg</a:t>
            </a:r>
            <a:r>
              <a:rPr lang="en-US" dirty="0"/>
              <a:t>; </a:t>
            </a:r>
            <a:r>
              <a:rPr lang="en-US" dirty="0">
                <a:solidFill>
                  <a:srgbClr val="FF0000"/>
                </a:solidFill>
              </a:rPr>
              <a:t>activation</a:t>
            </a:r>
            <a:r>
              <a:rPr lang="en-US" dirty="0"/>
              <a:t> (intensity); </a:t>
            </a:r>
            <a:r>
              <a:rPr lang="en-US" dirty="0">
                <a:solidFill>
                  <a:srgbClr val="FF0000"/>
                </a:solidFill>
              </a:rPr>
              <a:t>dominance</a:t>
            </a:r>
            <a:r>
              <a:rPr lang="en-US" dirty="0"/>
              <a:t> (control of emotion)</a:t>
            </a:r>
            <a:endParaRPr lang="en-US" dirty="0">
              <a:solidFill>
                <a:srgbClr val="0070C0"/>
              </a:solidFill>
            </a:endParaRPr>
          </a:p>
          <a:p>
            <a:r>
              <a:rPr lang="en-US" dirty="0">
                <a:solidFill>
                  <a:srgbClr val="FF0000"/>
                </a:solidFill>
              </a:rPr>
              <a:t>Linguistic style</a:t>
            </a:r>
            <a:r>
              <a:rPr lang="en-US" dirty="0"/>
              <a:t>: LIWC</a:t>
            </a:r>
          </a:p>
          <a:p>
            <a:r>
              <a:rPr lang="en-US" dirty="0">
                <a:solidFill>
                  <a:srgbClr val="0070C0"/>
                </a:solidFill>
              </a:rPr>
              <a:t>Depression language</a:t>
            </a:r>
            <a:r>
              <a:rPr lang="en-US" dirty="0"/>
              <a:t>: depression </a:t>
            </a:r>
            <a:r>
              <a:rPr lang="en-US" dirty="0">
                <a:solidFill>
                  <a:srgbClr val="FF0000"/>
                </a:solidFill>
              </a:rPr>
              <a:t>lexicon</a:t>
            </a:r>
            <a:r>
              <a:rPr lang="en-US" dirty="0"/>
              <a:t>; </a:t>
            </a:r>
            <a:r>
              <a:rPr lang="en-US" dirty="0">
                <a:solidFill>
                  <a:srgbClr val="FF0000"/>
                </a:solidFill>
              </a:rPr>
              <a:t>anti-depressants </a:t>
            </a:r>
            <a:r>
              <a:rPr lang="en-US" dirty="0"/>
              <a:t>mentioned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Activity and Depression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1078301" y="167496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Prediction Pre-Onset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solidFill>
                  <a:srgbClr val="0070C0"/>
                </a:solidFill>
              </a:rPr>
              <a:t>Chronic mental disorder</a:t>
            </a:r>
          </a:p>
          <a:p>
            <a:r>
              <a:rPr lang="en-US" dirty="0">
                <a:solidFill>
                  <a:srgbClr val="0070C0"/>
                </a:solidFill>
              </a:rPr>
              <a:t>Symptoms</a:t>
            </a:r>
            <a:r>
              <a:rPr lang="en-US" dirty="0"/>
              <a:t>:</a:t>
            </a:r>
          </a:p>
          <a:p>
            <a:pPr lvl="1"/>
            <a:r>
              <a:rPr lang="en-US" dirty="0">
                <a:solidFill>
                  <a:srgbClr val="FF0000"/>
                </a:solidFill>
              </a:rPr>
              <a:t>Positive</a:t>
            </a:r>
            <a:r>
              <a:rPr lang="en-US" dirty="0"/>
              <a:t>:  hallucination, delusion, thought disorders, movement disorders</a:t>
            </a:r>
          </a:p>
          <a:p>
            <a:pPr lvl="1"/>
            <a:r>
              <a:rPr lang="en-US" dirty="0">
                <a:solidFill>
                  <a:srgbClr val="FF0000"/>
                </a:solidFill>
              </a:rPr>
              <a:t>Negative</a:t>
            </a:r>
            <a:r>
              <a:rPr lang="en-US" dirty="0"/>
              <a:t>: “flat affect”, reduced feelings of pleasure, reduced speaking</a:t>
            </a:r>
          </a:p>
          <a:p>
            <a:pPr lvl="1"/>
            <a:r>
              <a:rPr lang="en-US" dirty="0">
                <a:solidFill>
                  <a:srgbClr val="FF0000"/>
                </a:solidFill>
              </a:rPr>
              <a:t>Cognitive</a:t>
            </a:r>
            <a:r>
              <a:rPr lang="en-US" dirty="0"/>
              <a:t>: poor executive functioning, trouble focusing or paying attention, problems with working memory</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Language</a:t>
            </a:r>
          </a:p>
        </p:txBody>
      </p:sp>
      <p:sp>
        <p:nvSpPr>
          <p:cNvPr id="3" name="Content Placeholder 2"/>
          <p:cNvSpPr>
            <a:spLocks noGrp="1"/>
          </p:cNvSpPr>
          <p:nvPr>
            <p:ph idx="1"/>
          </p:nvPr>
        </p:nvSpPr>
        <p:spPr>
          <a:xfrm>
            <a:off x="685800" y="1282700"/>
            <a:ext cx="7772400" cy="4965700"/>
          </a:xfrm>
        </p:spPr>
        <p:txBody>
          <a:bodyPr/>
          <a:lstStyle/>
          <a:p>
            <a:r>
              <a:rPr lang="en-US" sz="2400" dirty="0"/>
              <a:t>“</a:t>
            </a:r>
            <a:r>
              <a:rPr lang="en-US" sz="2400" dirty="0">
                <a:solidFill>
                  <a:srgbClr val="0070C0"/>
                </a:solidFill>
              </a:rPr>
              <a:t>Negative thought disorder</a:t>
            </a:r>
            <a:r>
              <a:rPr lang="en-US" sz="2400" dirty="0"/>
              <a:t>”: </a:t>
            </a:r>
            <a:r>
              <a:rPr lang="en-US" sz="2400" dirty="0">
                <a:solidFill>
                  <a:srgbClr val="FF0000"/>
                </a:solidFill>
              </a:rPr>
              <a:t>Alogia</a:t>
            </a:r>
          </a:p>
          <a:p>
            <a:pPr lvl="1"/>
            <a:r>
              <a:rPr lang="en-US" sz="2400" dirty="0"/>
              <a:t>Poverty of speech; inability to speak easily</a:t>
            </a:r>
          </a:p>
          <a:p>
            <a:r>
              <a:rPr lang="en-US" sz="2400" dirty="0"/>
              <a:t>“</a:t>
            </a:r>
            <a:r>
              <a:rPr lang="en-US" sz="2400" dirty="0">
                <a:solidFill>
                  <a:srgbClr val="0070C0"/>
                </a:solidFill>
              </a:rPr>
              <a:t>Positive thought disorder</a:t>
            </a:r>
            <a:r>
              <a:rPr lang="en-US" sz="2400" dirty="0"/>
              <a:t>”: </a:t>
            </a:r>
          </a:p>
          <a:p>
            <a:pPr lvl="1"/>
            <a:r>
              <a:rPr lang="en-US" sz="2400" dirty="0">
                <a:solidFill>
                  <a:srgbClr val="FF0000"/>
                </a:solidFill>
              </a:rPr>
              <a:t>Derailment </a:t>
            </a:r>
          </a:p>
          <a:p>
            <a:pPr lvl="2"/>
            <a:r>
              <a:rPr lang="en-US" sz="2200" dirty="0"/>
              <a:t>“I always liked geography. My last teacher in that subject was Professor August A. He was a man with black eyes. I also like black eyes. There are also blue and grey eyes and other sorts, too…”  (</a:t>
            </a:r>
            <a:r>
              <a:rPr lang="en-US" sz="2200" dirty="0" err="1"/>
              <a:t>Bleuler</a:t>
            </a:r>
            <a:r>
              <a:rPr lang="en-US" sz="2200" dirty="0"/>
              <a:t>, 1950)</a:t>
            </a:r>
          </a:p>
          <a:p>
            <a:pPr lvl="1"/>
            <a:r>
              <a:rPr lang="en-US" sz="2400" dirty="0">
                <a:solidFill>
                  <a:srgbClr val="FF0000"/>
                </a:solidFill>
              </a:rPr>
              <a:t>Tangentiality: </a:t>
            </a:r>
          </a:p>
          <a:p>
            <a:pPr lvl="2"/>
            <a:r>
              <a:rPr lang="en-US" sz="2200" dirty="0"/>
              <a:t>Disturbance in the thought process that causes the individual to relate excessive or irrelevant detail that never reaches the essential point of a conversation or the desired answer to a question</a:t>
            </a:r>
            <a:endParaRPr lang="en-US" sz="22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7772400" cy="4813300"/>
          </a:xfrm>
        </p:spPr>
        <p:txBody>
          <a:bodyPr>
            <a:normAutofit/>
          </a:bodyPr>
          <a:lstStyle/>
          <a:p>
            <a:pPr marL="1367028" lvl="2" indent="-457200">
              <a:buClr>
                <a:srgbClr val="438086"/>
              </a:buClr>
            </a:pPr>
            <a:r>
              <a:rPr lang="en-US" dirty="0"/>
              <a:t>“Well, in myself I have been okay what with the prices in the shops being what they are and my flat is just round the corner. I keep a watch for the arbiters most of the time since it is just round the corner. There is not all that much to do otherwise.”</a:t>
            </a:r>
          </a:p>
          <a:p>
            <a:pPr lvl="1"/>
            <a:r>
              <a:rPr lang="en-US" sz="2400" dirty="0">
                <a:solidFill>
                  <a:srgbClr val="FF0000"/>
                </a:solidFill>
              </a:rPr>
              <a:t>Word-level abnormalities</a:t>
            </a:r>
          </a:p>
          <a:p>
            <a:pPr marL="1252728" lvl="2" indent="-342900"/>
            <a:r>
              <a:rPr lang="en-US" sz="2000" dirty="0"/>
              <a:t>“I got so angry I picked up a dish and threw it at the </a:t>
            </a:r>
            <a:r>
              <a:rPr lang="en-US" sz="2000" dirty="0" err="1"/>
              <a:t>geshinker</a:t>
            </a:r>
            <a:r>
              <a:rPr lang="en-US" sz="2000" dirty="0"/>
              <a:t>”</a:t>
            </a:r>
          </a:p>
          <a:p>
            <a:pPr marL="1252728" lvl="2" indent="-342900"/>
            <a:r>
              <a:rPr lang="en-US" sz="2000" dirty="0"/>
              <a:t>“So I sort of </a:t>
            </a:r>
            <a:r>
              <a:rPr lang="en-US" sz="2000" dirty="0" err="1"/>
              <a:t>bawked</a:t>
            </a:r>
            <a:r>
              <a:rPr lang="en-US" sz="2000" dirty="0"/>
              <a:t> the whole thing up”</a:t>
            </a:r>
          </a:p>
          <a:p>
            <a:pPr marL="109728" lvl="0" indent="0">
              <a:buClr>
                <a:srgbClr val="438086"/>
              </a:buClr>
              <a:buNone/>
            </a:pP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6528917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Salad</a:t>
            </a:r>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28</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Quantifying the Language of Schizophrenia in Social Media </a:t>
            </a:r>
            <a:r>
              <a:rPr lang="en-US" sz="2700" dirty="0"/>
              <a:t>(</a:t>
            </a:r>
            <a:r>
              <a:rPr lang="en-US" sz="2700" dirty="0">
                <a:hlinkClick r:id="rId3"/>
              </a:rPr>
              <a:t>Mitchell et al., 2015</a:t>
            </a:r>
            <a:r>
              <a:rPr lang="en-US" sz="2700" dirty="0"/>
              <a:t>)</a:t>
            </a:r>
            <a:endParaRPr lang="en-US" sz="6000" dirty="0"/>
          </a:p>
        </p:txBody>
      </p:sp>
      <p:sp>
        <p:nvSpPr>
          <p:cNvPr id="3" name="Content Placeholder 2"/>
          <p:cNvSpPr>
            <a:spLocks noGrp="1"/>
          </p:cNvSpPr>
          <p:nvPr>
            <p:ph idx="1"/>
          </p:nvPr>
        </p:nvSpPr>
        <p:spPr/>
        <p:txBody>
          <a:bodyPr/>
          <a:lstStyle/>
          <a:p>
            <a:r>
              <a:rPr lang="en-US" dirty="0">
                <a:solidFill>
                  <a:srgbClr val="0070C0"/>
                </a:solidFill>
              </a:rPr>
              <a:t>Data</a:t>
            </a:r>
            <a:r>
              <a:rPr lang="en-US" dirty="0"/>
              <a:t>: 174 Twitter users with self-stated diagnosis of schizophrenia</a:t>
            </a:r>
          </a:p>
          <a:p>
            <a:pPr lvl="1"/>
            <a:r>
              <a:rPr lang="en-US" dirty="0"/>
              <a:t>Age and gender matched </a:t>
            </a:r>
            <a:r>
              <a:rPr lang="en-US" dirty="0">
                <a:solidFill>
                  <a:srgbClr val="FF0000"/>
                </a:solidFill>
              </a:rPr>
              <a:t>controls</a:t>
            </a:r>
            <a:r>
              <a:rPr lang="en-US" dirty="0"/>
              <a:t>, balanced dataset</a:t>
            </a:r>
          </a:p>
          <a:p>
            <a:r>
              <a:rPr lang="en-US" dirty="0">
                <a:solidFill>
                  <a:srgbClr val="0070C0"/>
                </a:solidFill>
              </a:rPr>
              <a:t>Features</a:t>
            </a:r>
            <a:r>
              <a:rPr lang="en-US" dirty="0"/>
              <a:t>:</a:t>
            </a:r>
          </a:p>
          <a:p>
            <a:pPr lvl="1"/>
            <a:r>
              <a:rPr lang="en-US" dirty="0">
                <a:solidFill>
                  <a:srgbClr val="FF0000"/>
                </a:solidFill>
              </a:rPr>
              <a:t>LIWC</a:t>
            </a:r>
          </a:p>
          <a:p>
            <a:pPr lvl="1"/>
            <a:r>
              <a:rPr lang="en-US" dirty="0">
                <a:solidFill>
                  <a:srgbClr val="FF0000"/>
                </a:solidFill>
              </a:rPr>
              <a:t>Open-vocabulary</a:t>
            </a:r>
            <a:r>
              <a:rPr lang="en-US" dirty="0"/>
              <a:t> approaches</a:t>
            </a:r>
          </a:p>
          <a:p>
            <a:pPr lvl="2"/>
            <a:r>
              <a:rPr lang="en-US" dirty="0"/>
              <a:t>Latent </a:t>
            </a:r>
            <a:r>
              <a:rPr lang="en-US" dirty="0" err="1"/>
              <a:t>Dirichlet</a:t>
            </a:r>
            <a:r>
              <a:rPr lang="en-US" dirty="0"/>
              <a:t> Allocation (LDA), Brown clustering, character n-grams, perplexity</a:t>
            </a:r>
          </a:p>
          <a:p>
            <a:pPr marL="41148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29</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LIWC Analysis</a:t>
            </a:r>
          </a:p>
        </p:txBody>
      </p:sp>
      <p:sp>
        <p:nvSpPr>
          <p:cNvPr id="3" name="Content Placeholder 2"/>
          <p:cNvSpPr>
            <a:spLocks noGrp="1"/>
          </p:cNvSpPr>
          <p:nvPr>
            <p:ph idx="1"/>
          </p:nvPr>
        </p:nvSpPr>
        <p:spPr/>
        <p:txBody>
          <a:bodyPr/>
          <a:lstStyle/>
          <a:p>
            <a:pPr lvl="1"/>
            <a:r>
              <a:rPr lang="en-US" dirty="0"/>
              <a:t>Schizophrenia users had </a:t>
            </a:r>
            <a:r>
              <a:rPr lang="en-US" dirty="0">
                <a:solidFill>
                  <a:srgbClr val="0070C0"/>
                </a:solidFill>
              </a:rPr>
              <a:t>more words </a:t>
            </a:r>
            <a:r>
              <a:rPr lang="en-US" dirty="0"/>
              <a:t>from these categories: </a:t>
            </a:r>
            <a:r>
              <a:rPr lang="en-US" dirty="0">
                <a:solidFill>
                  <a:srgbClr val="FF0000"/>
                </a:solidFill>
              </a:rPr>
              <a:t>Cognitive mechanisms, death, function words, negative emotion</a:t>
            </a:r>
          </a:p>
          <a:p>
            <a:pPr lvl="1"/>
            <a:r>
              <a:rPr lang="en-US" dirty="0"/>
              <a:t>And </a:t>
            </a:r>
            <a:r>
              <a:rPr lang="en-US" dirty="0">
                <a:solidFill>
                  <a:srgbClr val="0070C0"/>
                </a:solidFill>
              </a:rPr>
              <a:t>fewer words </a:t>
            </a:r>
            <a:r>
              <a:rPr lang="en-US" dirty="0"/>
              <a:t>from these categories: </a:t>
            </a:r>
            <a:r>
              <a:rPr lang="en-US" dirty="0">
                <a:solidFill>
                  <a:srgbClr val="FF0000"/>
                </a:solidFill>
              </a:rPr>
              <a:t>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30</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Results using Support Vector Machines or Maximum Entity Modeling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31</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98" y="1812985"/>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9D08-0FEE-834D-BA2D-BBB42469C886}"/>
              </a:ext>
            </a:extLst>
          </p:cNvPr>
          <p:cNvSpPr>
            <a:spLocks noGrp="1"/>
          </p:cNvSpPr>
          <p:nvPr>
            <p:ph type="title"/>
          </p:nvPr>
        </p:nvSpPr>
        <p:spPr/>
        <p:txBody>
          <a:bodyPr>
            <a:normAutofit fontScale="90000"/>
          </a:bodyPr>
          <a:lstStyle/>
          <a:p>
            <a:r>
              <a:rPr lang="en-US" dirty="0"/>
              <a:t>Linguistic Analysis of Schizophrenia in Reddit Posts </a:t>
            </a:r>
            <a:r>
              <a:rPr lang="en-US" sz="3100" dirty="0"/>
              <a:t>(</a:t>
            </a:r>
            <a:r>
              <a:rPr lang="en-US" sz="2700" dirty="0" err="1">
                <a:hlinkClick r:id="rId3"/>
              </a:rPr>
              <a:t>Zomick</a:t>
            </a:r>
            <a:r>
              <a:rPr lang="en-US" sz="2700" dirty="0">
                <a:hlinkClick r:id="rId3"/>
              </a:rPr>
              <a:t> et al., 2019</a:t>
            </a:r>
            <a:r>
              <a:rPr lang="en-US" sz="3100" dirty="0"/>
              <a:t>)</a:t>
            </a:r>
            <a:endParaRPr lang="en-US" dirty="0"/>
          </a:p>
        </p:txBody>
      </p:sp>
      <p:sp>
        <p:nvSpPr>
          <p:cNvPr id="3" name="Content Placeholder 2">
            <a:extLst>
              <a:ext uri="{FF2B5EF4-FFF2-40B4-BE49-F238E27FC236}">
                <a16:creationId xmlns:a16="http://schemas.microsoft.com/office/drawing/2014/main" id="{3FA0153D-3CA7-5A41-B266-9EB77B8C2063}"/>
              </a:ext>
            </a:extLst>
          </p:cNvPr>
          <p:cNvSpPr>
            <a:spLocks noGrp="1"/>
          </p:cNvSpPr>
          <p:nvPr>
            <p:ph idx="1"/>
          </p:nvPr>
        </p:nvSpPr>
        <p:spPr/>
        <p:txBody>
          <a:bodyPr/>
          <a:lstStyle/>
          <a:p>
            <a:pPr marL="0" indent="0">
              <a:buNone/>
            </a:pPr>
            <a:r>
              <a:rPr lang="en-US" dirty="0">
                <a:solidFill>
                  <a:srgbClr val="0070C0"/>
                </a:solidFill>
              </a:rPr>
              <a:t>Reddit</a:t>
            </a:r>
            <a:r>
              <a:rPr lang="en-US" dirty="0"/>
              <a:t>:</a:t>
            </a:r>
          </a:p>
          <a:p>
            <a:pPr>
              <a:buFontTx/>
              <a:buChar char="-"/>
            </a:pPr>
            <a:r>
              <a:rPr lang="en-US" dirty="0"/>
              <a:t>No limits on post length</a:t>
            </a:r>
          </a:p>
          <a:p>
            <a:pPr>
              <a:buFontTx/>
              <a:buChar char="-"/>
            </a:pPr>
            <a:r>
              <a:rPr lang="en-US" dirty="0" err="1">
                <a:solidFill>
                  <a:srgbClr val="FF0000"/>
                </a:solidFill>
              </a:rPr>
              <a:t>Subreddits</a:t>
            </a:r>
            <a:r>
              <a:rPr lang="en-US" dirty="0">
                <a:solidFill>
                  <a:srgbClr val="FF0000"/>
                </a:solidFill>
              </a:rPr>
              <a:t> </a:t>
            </a:r>
            <a:r>
              <a:rPr lang="en-US" dirty="0"/>
              <a:t>on particular topics or for particular groups</a:t>
            </a:r>
          </a:p>
          <a:p>
            <a:pPr>
              <a:buFontTx/>
              <a:buChar char="-"/>
            </a:pPr>
            <a:r>
              <a:rPr lang="en-US" dirty="0"/>
              <a:t>Used a </a:t>
            </a:r>
            <a:r>
              <a:rPr lang="en-US" dirty="0">
                <a:solidFill>
                  <a:srgbClr val="FF0000"/>
                </a:solidFill>
              </a:rPr>
              <a:t>Python API Wrapper </a:t>
            </a:r>
            <a:r>
              <a:rPr lang="en-US" dirty="0"/>
              <a:t>(PRAW) to streamline process</a:t>
            </a:r>
          </a:p>
        </p:txBody>
      </p:sp>
    </p:spTree>
    <p:extLst>
      <p:ext uri="{BB962C8B-B14F-4D97-AF65-F5344CB8AC3E}">
        <p14:creationId xmlns:p14="http://schemas.microsoft.com/office/powerpoint/2010/main" val="8633175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742F-F628-7041-BD2A-52397FE7F82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A62A4F4A-63BB-9A45-91C9-0AA763C574C3}"/>
              </a:ext>
            </a:extLst>
          </p:cNvPr>
          <p:cNvSpPr>
            <a:spLocks noGrp="1"/>
          </p:cNvSpPr>
          <p:nvPr>
            <p:ph idx="1"/>
          </p:nvPr>
        </p:nvSpPr>
        <p:spPr/>
        <p:txBody>
          <a:bodyPr/>
          <a:lstStyle/>
          <a:p>
            <a:r>
              <a:rPr lang="en-US" dirty="0">
                <a:solidFill>
                  <a:srgbClr val="0070C0"/>
                </a:solidFill>
              </a:rPr>
              <a:t>Subreddits</a:t>
            </a:r>
            <a:r>
              <a:rPr lang="en-US" dirty="0"/>
              <a:t>: </a:t>
            </a:r>
          </a:p>
          <a:p>
            <a:pPr lvl="1"/>
            <a:r>
              <a:rPr lang="en-US" dirty="0"/>
              <a:t>r/schizophrenia</a:t>
            </a:r>
          </a:p>
          <a:p>
            <a:pPr lvl="1"/>
            <a:r>
              <a:rPr lang="en-US" dirty="0"/>
              <a:t>r/schizophrenic</a:t>
            </a:r>
          </a:p>
          <a:p>
            <a:pPr lvl="1"/>
            <a:r>
              <a:rPr lang="en-US" dirty="0"/>
              <a:t>r/</a:t>
            </a:r>
            <a:r>
              <a:rPr lang="en-US" dirty="0" err="1"/>
              <a:t>AskReddit</a:t>
            </a:r>
            <a:r>
              <a:rPr lang="en-US" dirty="0"/>
              <a:t>: “Any Redditors With Schizophrenia?”</a:t>
            </a:r>
          </a:p>
          <a:p>
            <a:r>
              <a:rPr lang="en-US" dirty="0">
                <a:solidFill>
                  <a:srgbClr val="0070C0"/>
                </a:solidFill>
              </a:rPr>
              <a:t>Manual inspection </a:t>
            </a:r>
            <a:r>
              <a:rPr lang="en-US" dirty="0"/>
              <a:t>for formal diagnosis</a:t>
            </a:r>
          </a:p>
          <a:p>
            <a:pPr marL="857250" lvl="1" indent="-457200"/>
            <a:r>
              <a:rPr lang="en-US" dirty="0"/>
              <a:t>e.g. “my diagnosis of schizophrenia”</a:t>
            </a:r>
          </a:p>
        </p:txBody>
      </p:sp>
    </p:spTree>
    <p:extLst>
      <p:ext uri="{BB962C8B-B14F-4D97-AF65-F5344CB8AC3E}">
        <p14:creationId xmlns:p14="http://schemas.microsoft.com/office/powerpoint/2010/main" val="15397827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CCF0-6512-7D46-A3F6-B28E5D0F3F87}"/>
              </a:ext>
            </a:extLst>
          </p:cNvPr>
          <p:cNvSpPr>
            <a:spLocks noGrp="1"/>
          </p:cNvSpPr>
          <p:nvPr>
            <p:ph type="title"/>
          </p:nvPr>
        </p:nvSpPr>
        <p:spPr/>
        <p:txBody>
          <a:bodyPr/>
          <a:lstStyle/>
          <a:p>
            <a:r>
              <a:rPr lang="en-US"/>
              <a:t>Data</a:t>
            </a:r>
            <a:endParaRPr lang="en-US" dirty="0"/>
          </a:p>
        </p:txBody>
      </p:sp>
      <p:sp>
        <p:nvSpPr>
          <p:cNvPr id="3" name="Content Placeholder 2">
            <a:extLst>
              <a:ext uri="{FF2B5EF4-FFF2-40B4-BE49-F238E27FC236}">
                <a16:creationId xmlns:a16="http://schemas.microsoft.com/office/drawing/2014/main" id="{57FCD320-1A18-444B-BCE1-AE26A396CE6E}"/>
              </a:ext>
            </a:extLst>
          </p:cNvPr>
          <p:cNvSpPr>
            <a:spLocks noGrp="1"/>
          </p:cNvSpPr>
          <p:nvPr>
            <p:ph idx="1"/>
          </p:nvPr>
        </p:nvSpPr>
        <p:spPr/>
        <p:txBody>
          <a:bodyPr/>
          <a:lstStyle/>
          <a:p>
            <a:r>
              <a:rPr lang="en-US" dirty="0">
                <a:solidFill>
                  <a:srgbClr val="0070C0"/>
                </a:solidFill>
              </a:rPr>
              <a:t>Schizophrenia group</a:t>
            </a:r>
            <a:r>
              <a:rPr lang="en-US" dirty="0"/>
              <a:t>: 159 users; 66,454 comments</a:t>
            </a:r>
          </a:p>
          <a:p>
            <a:r>
              <a:rPr lang="en-US" dirty="0">
                <a:solidFill>
                  <a:srgbClr val="0070C0"/>
                </a:solidFill>
              </a:rPr>
              <a:t>Control group</a:t>
            </a:r>
            <a:r>
              <a:rPr lang="en-US" dirty="0"/>
              <a:t>: 159 users; 113,570 comments</a:t>
            </a:r>
          </a:p>
          <a:p>
            <a:r>
              <a:rPr lang="en-US" dirty="0"/>
              <a:t>At least 10 posts per user in each group</a:t>
            </a:r>
          </a:p>
          <a:p>
            <a:endParaRPr lang="en-US" dirty="0"/>
          </a:p>
        </p:txBody>
      </p:sp>
    </p:spTree>
    <p:extLst>
      <p:ext uri="{BB962C8B-B14F-4D97-AF65-F5344CB8AC3E}">
        <p14:creationId xmlns:p14="http://schemas.microsoft.com/office/powerpoint/2010/main" val="233754651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7CA-B5E5-2B45-8A07-66511790CDD9}"/>
              </a:ext>
            </a:extLst>
          </p:cNvPr>
          <p:cNvSpPr>
            <a:spLocks noGrp="1"/>
          </p:cNvSpPr>
          <p:nvPr>
            <p:ph type="title"/>
          </p:nvPr>
        </p:nvSpPr>
        <p:spPr/>
        <p:txBody>
          <a:bodyPr/>
          <a:lstStyle/>
          <a:p>
            <a:r>
              <a:rPr lang="en-US" dirty="0"/>
              <a:t>LIWC Analysis</a:t>
            </a:r>
          </a:p>
        </p:txBody>
      </p:sp>
      <p:sp>
        <p:nvSpPr>
          <p:cNvPr id="3" name="Content Placeholder 2">
            <a:extLst>
              <a:ext uri="{FF2B5EF4-FFF2-40B4-BE49-F238E27FC236}">
                <a16:creationId xmlns:a16="http://schemas.microsoft.com/office/drawing/2014/main" id="{AACE1795-9FBC-094B-8647-57A16FAC7708}"/>
              </a:ext>
            </a:extLst>
          </p:cNvPr>
          <p:cNvSpPr>
            <a:spLocks noGrp="1"/>
          </p:cNvSpPr>
          <p:nvPr>
            <p:ph idx="1"/>
          </p:nvPr>
        </p:nvSpPr>
        <p:spPr/>
        <p:txBody>
          <a:bodyPr>
            <a:normAutofit fontScale="92500"/>
          </a:bodyPr>
          <a:lstStyle/>
          <a:p>
            <a:r>
              <a:rPr lang="en-US" dirty="0">
                <a:solidFill>
                  <a:srgbClr val="0070C0"/>
                </a:solidFill>
              </a:rPr>
              <a:t>Comparison of LIWC </a:t>
            </a:r>
            <a:r>
              <a:rPr lang="en-US" dirty="0"/>
              <a:t>findings across 5 studies in multiple domains (</a:t>
            </a:r>
            <a:r>
              <a:rPr lang="en-US" dirty="0">
                <a:solidFill>
                  <a:srgbClr val="FF0000"/>
                </a:solidFill>
              </a:rPr>
              <a:t>Reddit, Twitter, discussion boards</a:t>
            </a:r>
            <a:r>
              <a:rPr lang="en-US" dirty="0"/>
              <a:t>)</a:t>
            </a:r>
          </a:p>
          <a:p>
            <a:r>
              <a:rPr lang="en-US" dirty="0">
                <a:solidFill>
                  <a:srgbClr val="0070C0"/>
                </a:solidFill>
              </a:rPr>
              <a:t>Schizophrenia indicators across multiple studies</a:t>
            </a:r>
            <a:r>
              <a:rPr lang="en-US" dirty="0"/>
              <a:t>: </a:t>
            </a:r>
          </a:p>
          <a:p>
            <a:pPr marL="400050" lvl="1" indent="0">
              <a:buNone/>
            </a:pPr>
            <a:r>
              <a:rPr lang="en-US" dirty="0"/>
              <a:t>- </a:t>
            </a:r>
            <a:r>
              <a:rPr lang="en-US" sz="2400" dirty="0">
                <a:solidFill>
                  <a:srgbClr val="FF0000"/>
                </a:solidFill>
              </a:rPr>
              <a:t>Increased</a:t>
            </a:r>
            <a:r>
              <a:rPr lang="en-US" sz="2400" dirty="0"/>
              <a:t>: negative emotion, first person singular pronouns, tentative, cognitive process, health, anxiety, third person plural pronouns</a:t>
            </a:r>
          </a:p>
          <a:p>
            <a:pPr marL="400050" lvl="1" indent="0">
              <a:buNone/>
            </a:pPr>
            <a:r>
              <a:rPr lang="en-US" sz="2400" dirty="0"/>
              <a:t>- </a:t>
            </a:r>
            <a:r>
              <a:rPr lang="en-US" sz="2400" dirty="0">
                <a:solidFill>
                  <a:srgbClr val="FF0000"/>
                </a:solidFill>
              </a:rPr>
              <a:t>Decreased</a:t>
            </a:r>
            <a:r>
              <a:rPr lang="en-US" sz="2400" dirty="0"/>
              <a:t>: leisure</a:t>
            </a:r>
          </a:p>
          <a:p>
            <a:pPr marL="457200" indent="-457200"/>
            <a:r>
              <a:rPr lang="en-US" dirty="0">
                <a:solidFill>
                  <a:srgbClr val="0070C0"/>
                </a:solidFill>
              </a:rPr>
              <a:t>New Schizophrenia indicators in this Reddit study</a:t>
            </a:r>
            <a:r>
              <a:rPr lang="en-US" dirty="0"/>
              <a:t>:</a:t>
            </a:r>
          </a:p>
          <a:p>
            <a:pPr marL="400050" lvl="1" indent="0">
              <a:buNone/>
            </a:pPr>
            <a:r>
              <a:rPr lang="en-US" dirty="0"/>
              <a:t>- </a:t>
            </a:r>
            <a:r>
              <a:rPr lang="en-US" sz="2400" dirty="0">
                <a:solidFill>
                  <a:srgbClr val="FF0000"/>
                </a:solidFill>
              </a:rPr>
              <a:t>Increased</a:t>
            </a:r>
            <a:r>
              <a:rPr lang="en-US" sz="2400" dirty="0"/>
              <a:t>: Word count, Dictionary words, Common adverbs, Verbs, Reward, and Drives</a:t>
            </a:r>
          </a:p>
          <a:p>
            <a:pPr marL="400050" lvl="1" indent="0">
              <a:buNone/>
            </a:pPr>
            <a:endParaRPr lang="en-US" sz="2400" dirty="0"/>
          </a:p>
          <a:p>
            <a:pPr marL="457200" indent="-457200"/>
            <a:endParaRPr lang="en-US" dirty="0"/>
          </a:p>
        </p:txBody>
      </p:sp>
    </p:spTree>
    <p:extLst>
      <p:ext uri="{BB962C8B-B14F-4D97-AF65-F5344CB8AC3E}">
        <p14:creationId xmlns:p14="http://schemas.microsoft.com/office/powerpoint/2010/main" val="149597885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D5E-200D-C84E-A2E7-33FEB7C8C4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93DFE6-9A04-B04E-A177-BFEDD33133F8}"/>
              </a:ext>
            </a:extLst>
          </p:cNvPr>
          <p:cNvSpPr>
            <a:spLocks noGrp="1"/>
          </p:cNvSpPr>
          <p:nvPr>
            <p:ph idx="1"/>
          </p:nvPr>
        </p:nvSpPr>
        <p:spPr/>
        <p:txBody>
          <a:bodyPr/>
          <a:lstStyle/>
          <a:p>
            <a:r>
              <a:rPr lang="en-US" sz="2400" dirty="0">
                <a:solidFill>
                  <a:srgbClr val="FF0000"/>
                </a:solidFill>
              </a:rPr>
              <a:t>Decreased</a:t>
            </a:r>
            <a:r>
              <a:rPr lang="en-US" sz="2400" dirty="0"/>
              <a:t>: 3rd person singular, Articles, Negations, Anger, Male references, Power, Money, Swear words, Question marks, Dashes, and Other punctuation </a:t>
            </a:r>
          </a:p>
          <a:p>
            <a:r>
              <a:rPr lang="en-US" sz="2400" dirty="0">
                <a:solidFill>
                  <a:srgbClr val="FF0000"/>
                </a:solidFill>
              </a:rPr>
              <a:t>Differences</a:t>
            </a:r>
            <a:r>
              <a:rPr lang="en-US" sz="2400" dirty="0"/>
              <a:t> may arise from this being the only study done exclusively with Reddit data</a:t>
            </a:r>
          </a:p>
          <a:p>
            <a:endParaRPr lang="en-US" dirty="0"/>
          </a:p>
          <a:p>
            <a:endParaRPr lang="en-US" dirty="0"/>
          </a:p>
        </p:txBody>
      </p:sp>
      <p:sp>
        <p:nvSpPr>
          <p:cNvPr id="4" name="Slide Number Placeholder 3">
            <a:extLst>
              <a:ext uri="{FF2B5EF4-FFF2-40B4-BE49-F238E27FC236}">
                <a16:creationId xmlns:a16="http://schemas.microsoft.com/office/drawing/2014/main" id="{7C996CCA-37B5-C048-85F9-D9B9A7893ABF}"/>
              </a:ext>
            </a:extLst>
          </p:cNvPr>
          <p:cNvSpPr>
            <a:spLocks noGrp="1"/>
          </p:cNvSpPr>
          <p:nvPr>
            <p:ph type="sldNum" sz="quarter" idx="12"/>
          </p:nvPr>
        </p:nvSpPr>
        <p:spPr/>
        <p:txBody>
          <a:bodyPr/>
          <a:lstStyle/>
          <a:p>
            <a:fld id="{C596511B-2857-694D-871F-422885452280}" type="slidenum">
              <a:rPr lang="en-US" smtClean="0"/>
              <a:pPr/>
              <a:t>36</a:t>
            </a:fld>
            <a:endParaRPr lang="en-US"/>
          </a:p>
        </p:txBody>
      </p:sp>
    </p:spTree>
    <p:extLst>
      <p:ext uri="{BB962C8B-B14F-4D97-AF65-F5344CB8AC3E}">
        <p14:creationId xmlns:p14="http://schemas.microsoft.com/office/powerpoint/2010/main" val="405169328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CE6B-499B-A044-8E1E-0DE34746FB22}"/>
              </a:ext>
            </a:extLst>
          </p:cNvPr>
          <p:cNvSpPr>
            <a:spLocks noGrp="1"/>
          </p:cNvSpPr>
          <p:nvPr>
            <p:ph type="title"/>
          </p:nvPr>
        </p:nvSpPr>
        <p:spPr/>
        <p:txBody>
          <a:bodyPr/>
          <a:lstStyle/>
          <a:p>
            <a:r>
              <a:rPr lang="en-US" dirty="0"/>
              <a:t>LIWC Analysis</a:t>
            </a:r>
          </a:p>
        </p:txBody>
      </p:sp>
      <p:pic>
        <p:nvPicPr>
          <p:cNvPr id="5" name="Picture 4">
            <a:extLst>
              <a:ext uri="{FF2B5EF4-FFF2-40B4-BE49-F238E27FC236}">
                <a16:creationId xmlns:a16="http://schemas.microsoft.com/office/drawing/2014/main" id="{7A2E010E-49D3-E841-9449-041940A9E429}"/>
              </a:ext>
            </a:extLst>
          </p:cNvPr>
          <p:cNvPicPr>
            <a:picLocks noChangeAspect="1"/>
          </p:cNvPicPr>
          <p:nvPr/>
        </p:nvPicPr>
        <p:blipFill>
          <a:blip r:embed="rId3"/>
          <a:stretch>
            <a:fillRect/>
          </a:stretch>
        </p:blipFill>
        <p:spPr>
          <a:xfrm>
            <a:off x="1209087" y="2370310"/>
            <a:ext cx="6725825" cy="3811711"/>
          </a:xfrm>
          <a:prstGeom prst="rect">
            <a:avLst/>
          </a:prstGeom>
        </p:spPr>
      </p:pic>
      <p:sp>
        <p:nvSpPr>
          <p:cNvPr id="6" name="Content Placeholder 2">
            <a:extLst>
              <a:ext uri="{FF2B5EF4-FFF2-40B4-BE49-F238E27FC236}">
                <a16:creationId xmlns:a16="http://schemas.microsoft.com/office/drawing/2014/main" id="{A508B464-3312-2044-AAD3-C0AABD6862C1}"/>
              </a:ext>
            </a:extLst>
          </p:cNvPr>
          <p:cNvSpPr>
            <a:spLocks noGrp="1"/>
          </p:cNvSpPr>
          <p:nvPr>
            <p:ph idx="1"/>
          </p:nvPr>
        </p:nvSpPr>
        <p:spPr>
          <a:xfrm>
            <a:off x="457200" y="1600200"/>
            <a:ext cx="8229600" cy="981635"/>
          </a:xfrm>
        </p:spPr>
        <p:txBody>
          <a:bodyPr/>
          <a:lstStyle/>
          <a:p>
            <a:r>
              <a:rPr lang="en-US" dirty="0"/>
              <a:t>Logistic Regression: 81.56% accuracy</a:t>
            </a:r>
          </a:p>
          <a:p>
            <a:pPr marL="0" indent="0">
              <a:buNone/>
            </a:pPr>
            <a:endParaRPr lang="en-US" dirty="0"/>
          </a:p>
        </p:txBody>
      </p:sp>
    </p:spTree>
    <p:extLst>
      <p:ext uri="{BB962C8B-B14F-4D97-AF65-F5344CB8AC3E}">
        <p14:creationId xmlns:p14="http://schemas.microsoft.com/office/powerpoint/2010/main" val="8527663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p:txBody>
          <a:bodyPr>
            <a:normAutofit/>
          </a:bodyPr>
          <a:lstStyle/>
          <a:p>
            <a:r>
              <a:rPr lang="en-US" dirty="0"/>
              <a:t>Broad category of </a:t>
            </a:r>
            <a:r>
              <a:rPr lang="en-US" dirty="0">
                <a:solidFill>
                  <a:srgbClr val="0070C0"/>
                </a:solidFill>
              </a:rPr>
              <a:t>brain diseases </a:t>
            </a:r>
            <a:r>
              <a:rPr lang="en-US" dirty="0"/>
              <a:t>that cause long term decrease in ability to think and remember</a:t>
            </a:r>
          </a:p>
          <a:p>
            <a:r>
              <a:rPr lang="en-US" dirty="0"/>
              <a:t>Most common type - </a:t>
            </a:r>
            <a:r>
              <a:rPr lang="en-US" dirty="0">
                <a:solidFill>
                  <a:srgbClr val="FF0000"/>
                </a:solidFill>
              </a:rPr>
              <a:t>Alzheimer’s disease</a:t>
            </a:r>
            <a:r>
              <a:rPr lang="en-US" dirty="0"/>
              <a:t> (AD)</a:t>
            </a:r>
          </a:p>
          <a:p>
            <a:pPr lvl="1"/>
            <a:r>
              <a:rPr lang="en-US" dirty="0"/>
              <a:t>60%-70% of cases</a:t>
            </a:r>
          </a:p>
          <a:p>
            <a:r>
              <a:rPr lang="en-US" dirty="0"/>
              <a:t>Affects 27.5 million people</a:t>
            </a:r>
          </a:p>
          <a:p>
            <a:pPr lvl="1"/>
            <a:r>
              <a:rPr lang="en-US" dirty="0"/>
              <a:t>3% of people 65-74</a:t>
            </a:r>
          </a:p>
          <a:p>
            <a:pPr lvl="1"/>
            <a:r>
              <a:rPr lang="en-US" dirty="0"/>
              <a:t>19% of people 75-84</a:t>
            </a:r>
          </a:p>
          <a:p>
            <a:pPr lvl="1"/>
            <a:r>
              <a:rPr lang="en-US" dirty="0"/>
              <a:t>~50% of people &gt;85</a:t>
            </a:r>
          </a:p>
          <a:p>
            <a:r>
              <a:rPr lang="en-US" dirty="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 Symptoms</a:t>
            </a:r>
          </a:p>
        </p:txBody>
      </p:sp>
      <p:sp>
        <p:nvSpPr>
          <p:cNvPr id="3" name="Content Placeholder 2"/>
          <p:cNvSpPr>
            <a:spLocks noGrp="1"/>
          </p:cNvSpPr>
          <p:nvPr>
            <p:ph idx="1"/>
          </p:nvPr>
        </p:nvSpPr>
        <p:spPr/>
        <p:txBody>
          <a:bodyPr/>
          <a:lstStyle/>
          <a:p>
            <a:r>
              <a:rPr lang="en-US" dirty="0">
                <a:solidFill>
                  <a:srgbClr val="0070C0"/>
                </a:solidFill>
              </a:rPr>
              <a:t>Short-term memory loss</a:t>
            </a:r>
          </a:p>
          <a:p>
            <a:r>
              <a:rPr lang="en-US" dirty="0">
                <a:solidFill>
                  <a:srgbClr val="0070C0"/>
                </a:solidFill>
              </a:rPr>
              <a:t>Problems with language</a:t>
            </a:r>
          </a:p>
          <a:p>
            <a:r>
              <a:rPr lang="en-US" dirty="0">
                <a:solidFill>
                  <a:srgbClr val="0070C0"/>
                </a:solidFill>
              </a:rPr>
              <a:t>Disorientation</a:t>
            </a:r>
          </a:p>
          <a:p>
            <a:r>
              <a:rPr lang="en-US" dirty="0">
                <a:solidFill>
                  <a:srgbClr val="0070C0"/>
                </a:solidFill>
              </a:rPr>
              <a:t>Mood swings</a:t>
            </a:r>
          </a:p>
          <a:p>
            <a:r>
              <a:rPr lang="en-US" dirty="0">
                <a:solidFill>
                  <a:srgbClr val="0070C0"/>
                </a:solidFill>
              </a:rPr>
              <a:t>Decreased motivation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39</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Language as a Cue for Diagnosis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42536"/>
            <a:ext cx="7302500" cy="3948289"/>
          </a:xfrm>
          <a:prstGeom prst="rect">
            <a:avLst/>
          </a:prstGeom>
        </p:spPr>
      </p:pic>
    </p:spTree>
    <p:extLst>
      <p:ext uri="{BB962C8B-B14F-4D97-AF65-F5344CB8AC3E}">
        <p14:creationId xmlns:p14="http://schemas.microsoft.com/office/powerpoint/2010/main" val="520948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70% of risk is believed to be </a:t>
            </a:r>
            <a:r>
              <a:rPr lang="en-US" dirty="0">
                <a:solidFill>
                  <a:srgbClr val="0070C0"/>
                </a:solidFill>
              </a:rPr>
              <a:t>genetic</a:t>
            </a:r>
          </a:p>
          <a:p>
            <a:r>
              <a:rPr lang="en-US" dirty="0">
                <a:solidFill>
                  <a:srgbClr val="0070C0"/>
                </a:solidFill>
              </a:rPr>
              <a:t>Risk factors</a:t>
            </a:r>
            <a:r>
              <a:rPr lang="en-US" dirty="0"/>
              <a:t>:</a:t>
            </a:r>
          </a:p>
          <a:p>
            <a:pPr lvl="1"/>
            <a:r>
              <a:rPr lang="en-US" dirty="0"/>
              <a:t>Head injuries</a:t>
            </a:r>
          </a:p>
          <a:p>
            <a:pPr lvl="1"/>
            <a:r>
              <a:rPr lang="en-US" dirty="0"/>
              <a:t>Depression</a:t>
            </a:r>
          </a:p>
          <a:p>
            <a:pPr lvl="1"/>
            <a:r>
              <a:rPr lang="en-US" dirty="0"/>
              <a:t>Obesity</a:t>
            </a:r>
          </a:p>
          <a:p>
            <a:pPr lvl="1"/>
            <a:r>
              <a:rPr lang="en-US" dirty="0"/>
              <a:t>Hypertension</a:t>
            </a:r>
          </a:p>
          <a:p>
            <a:pPr lvl="1"/>
            <a:r>
              <a:rPr lang="en-US" dirty="0"/>
              <a:t>Cardiovascular disease</a:t>
            </a:r>
          </a:p>
          <a:p>
            <a:pPr lvl="1"/>
            <a:r>
              <a:rPr lang="en-US" dirty="0"/>
              <a:t>Smoking and excessive alcohol</a:t>
            </a:r>
          </a:p>
          <a:p>
            <a:pPr lvl="1"/>
            <a:r>
              <a:rPr lang="en-US" dirty="0"/>
              <a:t>Sleep problems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dirty="0">
                <a:solidFill>
                  <a:srgbClr val="0070C0"/>
                </a:solidFill>
              </a:rPr>
              <a:t>Amyloid plaques</a:t>
            </a:r>
            <a:r>
              <a:rPr lang="en-US" dirty="0"/>
              <a:t>: protein fragments that clump together in brains killing neurons</a:t>
            </a:r>
          </a:p>
          <a:p>
            <a:r>
              <a:rPr lang="en-US" dirty="0">
                <a:solidFill>
                  <a:srgbClr val="0070C0"/>
                </a:solidFill>
              </a:rPr>
              <a:t>Tau tangles</a:t>
            </a:r>
            <a:r>
              <a:rPr lang="en-US" dirty="0"/>
              <a:t>: twisted protein fibers that form inside neurons ultimately killing them</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Amyloid Plaques in Brains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42</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Amyloid Plaques in Normal and Abnormal Brains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43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33" y="1552755"/>
            <a:ext cx="6899087" cy="5192486"/>
          </a:xfrm>
          <a:prstGeom prst="rect">
            <a:avLst/>
          </a:prstGeom>
        </p:spPr>
      </p:pic>
    </p:spTree>
    <p:extLst>
      <p:ext uri="{BB962C8B-B14F-4D97-AF65-F5344CB8AC3E}">
        <p14:creationId xmlns:p14="http://schemas.microsoft.com/office/powerpoint/2010/main" val="101313727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Diagnosis</a:t>
            </a:r>
          </a:p>
        </p:txBody>
      </p:sp>
      <p:sp>
        <p:nvSpPr>
          <p:cNvPr id="3" name="Content Placeholder 2"/>
          <p:cNvSpPr>
            <a:spLocks noGrp="1"/>
          </p:cNvSpPr>
          <p:nvPr>
            <p:ph idx="1"/>
          </p:nvPr>
        </p:nvSpPr>
        <p:spPr/>
        <p:txBody>
          <a:bodyPr/>
          <a:lstStyle/>
          <a:p>
            <a:r>
              <a:rPr lang="en-US" dirty="0"/>
              <a:t>Can only be definitively diagnosed in a </a:t>
            </a:r>
            <a:r>
              <a:rPr lang="en-US" dirty="0">
                <a:solidFill>
                  <a:srgbClr val="0070C0"/>
                </a:solidFill>
              </a:rPr>
              <a:t>postmortem brain tissue examination</a:t>
            </a:r>
          </a:p>
          <a:p>
            <a:r>
              <a:rPr lang="en-US" dirty="0">
                <a:solidFill>
                  <a:srgbClr val="0070C0"/>
                </a:solidFill>
              </a:rPr>
              <a:t>Clinical assessment </a:t>
            </a:r>
            <a:r>
              <a:rPr lang="en-US" dirty="0"/>
              <a:t>can provide some information</a:t>
            </a:r>
          </a:p>
          <a:p>
            <a:pPr lvl="1"/>
            <a:r>
              <a:rPr lang="en-US" dirty="0"/>
              <a:t>Medical history</a:t>
            </a:r>
          </a:p>
          <a:p>
            <a:pPr lvl="1"/>
            <a:r>
              <a:rPr lang="en-US" dirty="0"/>
              <a:t>Physical exam</a:t>
            </a:r>
          </a:p>
          <a:p>
            <a:pPr lvl="1"/>
            <a:r>
              <a:rPr lang="en-US" dirty="0"/>
              <a:t>Neurological exam</a:t>
            </a:r>
          </a:p>
          <a:p>
            <a:pPr lvl="1"/>
            <a:r>
              <a:rPr lang="en-US" dirty="0"/>
              <a:t>Mental status tests </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44</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Tests</a:t>
            </a:r>
          </a:p>
        </p:txBody>
      </p:sp>
      <p:sp>
        <p:nvSpPr>
          <p:cNvPr id="3" name="Content Placeholder 2"/>
          <p:cNvSpPr>
            <a:spLocks noGrp="1"/>
          </p:cNvSpPr>
          <p:nvPr>
            <p:ph idx="1"/>
          </p:nvPr>
        </p:nvSpPr>
        <p:spPr/>
        <p:txBody>
          <a:bodyPr/>
          <a:lstStyle/>
          <a:p>
            <a:r>
              <a:rPr lang="en-US" dirty="0"/>
              <a:t>Mini-mental state exam (</a:t>
            </a:r>
            <a:r>
              <a:rPr lang="en-US" dirty="0">
                <a:hlinkClick r:id="rId3"/>
              </a:rPr>
              <a:t>MMSE</a:t>
            </a:r>
            <a:r>
              <a:rPr lang="en-US" dirty="0"/>
              <a:t>)</a:t>
            </a:r>
          </a:p>
          <a:p>
            <a:r>
              <a:rPr lang="en-US" dirty="0">
                <a:hlinkClick r:id="rId4"/>
              </a:rPr>
              <a:t>Mini-Cog</a:t>
            </a:r>
            <a:r>
              <a:rPr lang="en-US" dirty="0"/>
              <a:t>: quick screening for diagnosing early dementia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
        <p:nvSpPr>
          <p:cNvPr id="2" name="TextBox 1"/>
          <p:cNvSpPr txBox="1"/>
          <p:nvPr/>
        </p:nvSpPr>
        <p:spPr>
          <a:xfrm>
            <a:off x="4373217" y="457200"/>
            <a:ext cx="4452731" cy="1231106"/>
          </a:xfrm>
          <a:prstGeom prst="rect">
            <a:avLst/>
          </a:prstGeom>
          <a:noFill/>
        </p:spPr>
        <p:txBody>
          <a:bodyPr wrap="square" rtlCol="0">
            <a:spAutoFit/>
          </a:bodyPr>
          <a:lstStyle/>
          <a:p>
            <a:r>
              <a:rPr lang="en-US" sz="2800" dirty="0"/>
              <a:t>Draw a clock that shows the time at 2:45</a:t>
            </a:r>
          </a:p>
          <a:p>
            <a:r>
              <a:rPr lang="en-US" dirty="0"/>
              <a:t> </a:t>
            </a:r>
          </a:p>
        </p:txBody>
      </p:sp>
    </p:spTree>
    <p:extLst>
      <p:ext uri="{BB962C8B-B14F-4D97-AF65-F5344CB8AC3E}">
        <p14:creationId xmlns:p14="http://schemas.microsoft.com/office/powerpoint/2010/main" val="17929906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47</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3" name="Content Placeholder 2"/>
          <p:cNvSpPr>
            <a:spLocks noGrp="1"/>
          </p:cNvSpPr>
          <p:nvPr>
            <p:ph idx="1"/>
          </p:nvPr>
        </p:nvSpPr>
        <p:spPr/>
        <p:txBody>
          <a:bodyPr/>
          <a:lstStyle/>
          <a:p>
            <a:r>
              <a:rPr lang="en-US" dirty="0">
                <a:solidFill>
                  <a:srgbClr val="0070C0"/>
                </a:solidFill>
              </a:rPr>
              <a:t>Pre-dementia </a:t>
            </a:r>
          </a:p>
          <a:p>
            <a:pPr lvl="1"/>
            <a:r>
              <a:rPr lang="en-US" dirty="0"/>
              <a:t>Mild Cognitive Impairment (MCI)</a:t>
            </a:r>
          </a:p>
          <a:p>
            <a:pPr lvl="1"/>
            <a:r>
              <a:rPr lang="en-US" dirty="0"/>
              <a:t>Short-term memory loss</a:t>
            </a:r>
          </a:p>
          <a:p>
            <a:r>
              <a:rPr lang="en-US" dirty="0">
                <a:solidFill>
                  <a:srgbClr val="0070C0"/>
                </a:solidFill>
              </a:rPr>
              <a:t>Early</a:t>
            </a:r>
          </a:p>
          <a:p>
            <a:pPr lvl="1"/>
            <a:r>
              <a:rPr lang="en-US" dirty="0"/>
              <a:t>Increased impairment of learning and memory </a:t>
            </a:r>
          </a:p>
          <a:p>
            <a:r>
              <a:rPr lang="en-US" dirty="0">
                <a:solidFill>
                  <a:srgbClr val="0070C0"/>
                </a:solidFill>
              </a:rPr>
              <a:t>Moderate</a:t>
            </a:r>
          </a:p>
          <a:p>
            <a:pPr lvl="1"/>
            <a:r>
              <a:rPr lang="en-US" dirty="0"/>
              <a:t>Increased impairment of learning and memory</a:t>
            </a:r>
          </a:p>
          <a:p>
            <a:r>
              <a:rPr lang="en-US" dirty="0">
                <a:solidFill>
                  <a:srgbClr val="0070C0"/>
                </a:solidFill>
              </a:rPr>
              <a:t>Severe</a:t>
            </a:r>
          </a:p>
          <a:p>
            <a:pPr lvl="1"/>
            <a:r>
              <a:rPr lang="en-US" dirty="0"/>
              <a:t>Visual problems appear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48</a:t>
            </a:fld>
            <a:endParaRPr lang="en-US"/>
          </a:p>
        </p:txBody>
      </p:sp>
    </p:spTree>
    <p:extLst>
      <p:ext uri="{BB962C8B-B14F-4D97-AF65-F5344CB8AC3E}">
        <p14:creationId xmlns:p14="http://schemas.microsoft.com/office/powerpoint/2010/main" val="240272932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solidFill>
                  <a:srgbClr val="0070C0"/>
                </a:solidFill>
              </a:rPr>
              <a:t>Medication</a:t>
            </a:r>
            <a:r>
              <a:rPr lang="en-US" dirty="0"/>
              <a:t> for  symptoms</a:t>
            </a:r>
          </a:p>
          <a:p>
            <a:r>
              <a:rPr lang="en-US" dirty="0">
                <a:solidFill>
                  <a:srgbClr val="0070C0"/>
                </a:solidFill>
              </a:rPr>
              <a:t>Clinical trials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49</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Mental Health Signals in Twitter </a:t>
            </a:r>
            <a:r>
              <a:rPr lang="en-US" sz="3100" dirty="0"/>
              <a:t>(</a:t>
            </a:r>
            <a:r>
              <a:rPr lang="en-US" sz="2700" dirty="0">
                <a:hlinkClick r:id="rId3"/>
              </a:rPr>
              <a:t>Coppersmith</a:t>
            </a:r>
            <a:r>
              <a:rPr lang="en-US" sz="3100" dirty="0">
                <a:hlinkClick r:id="rId3"/>
              </a:rPr>
              <a:t> et al., 2014</a:t>
            </a:r>
            <a:r>
              <a:rPr lang="en-US" sz="3100" dirty="0"/>
              <a:t>)</a:t>
            </a:r>
          </a:p>
        </p:txBody>
      </p:sp>
      <p:sp>
        <p:nvSpPr>
          <p:cNvPr id="3" name="Content Placeholder 2"/>
          <p:cNvSpPr>
            <a:spLocks noGrp="1"/>
          </p:cNvSpPr>
          <p:nvPr>
            <p:ph idx="1"/>
          </p:nvPr>
        </p:nvSpPr>
        <p:spPr/>
        <p:txBody>
          <a:bodyPr/>
          <a:lstStyle/>
          <a:p>
            <a:r>
              <a:rPr lang="en-US" dirty="0"/>
              <a:t>Automatically </a:t>
            </a:r>
            <a:r>
              <a:rPr lang="en-US" dirty="0">
                <a:solidFill>
                  <a:srgbClr val="0070C0"/>
                </a:solidFill>
              </a:rPr>
              <a:t>identify self-expressions of mental illness diagnoses</a:t>
            </a:r>
          </a:p>
          <a:p>
            <a:pPr lvl="1"/>
            <a:r>
              <a:rPr lang="en-US" dirty="0"/>
              <a:t>Leverage these to construct a labeled dataset</a:t>
            </a:r>
          </a:p>
          <a:p>
            <a:pPr lvl="0">
              <a:buClr>
                <a:srgbClr val="438086"/>
              </a:buClr>
            </a:pPr>
            <a:r>
              <a:rPr lang="en-US" dirty="0">
                <a:solidFill>
                  <a:srgbClr val="0070C0"/>
                </a:solidFill>
              </a:rPr>
              <a:t>Genuine statements </a:t>
            </a:r>
            <a:r>
              <a:rPr lang="en-US" dirty="0">
                <a:solidFill>
                  <a:prstClr val="black"/>
                </a:solidFill>
              </a:rPr>
              <a:t>of diagnosis:</a:t>
            </a: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a:solidFill>
                  <a:srgbClr val="0070C0"/>
                </a:solidFill>
              </a:rPr>
              <a:t>Disingenuous statement </a:t>
            </a:r>
            <a:r>
              <a:rPr lang="en-US" dirty="0">
                <a:solidFill>
                  <a:prstClr val="black"/>
                </a:solidFill>
              </a:rPr>
              <a:t>of diagnosis:</a:t>
            </a:r>
          </a:p>
          <a:p>
            <a:pPr lvl="1">
              <a:buClr>
                <a:srgbClr val="438086"/>
              </a:buClr>
            </a:pPr>
            <a:r>
              <a:rPr lang="en-US" sz="2000" dirty="0"/>
              <a:t>LOL omg my bro the “psychologist” just diagnosed me with seasonal ADHD AHAHAHAAAAAAAAAAA IM DYING. </a:t>
            </a:r>
          </a:p>
          <a:p>
            <a:pPr lvl="1">
              <a:buClr>
                <a:srgbClr val="438086"/>
              </a:buClr>
            </a:pPr>
            <a:endParaRPr lang="en-US" sz="2000" dirty="0"/>
          </a:p>
          <a:p>
            <a:endParaRPr lang="en-US" dirty="0"/>
          </a:p>
          <a:p>
            <a:pPr marL="411480" lvl="1" indent="0">
              <a:buNone/>
            </a:pPr>
            <a:endParaRPr lang="en-US" dirty="0"/>
          </a:p>
          <a:p>
            <a:pPr lvl="1">
              <a:buClr>
                <a:srgbClr val="438086"/>
              </a:buClr>
            </a:pPr>
            <a:endParaRPr lang="en-US" sz="2000" dirty="0"/>
          </a:p>
          <a:p>
            <a:pPr lvl="1">
              <a:buClr>
                <a:srgbClr val="438086"/>
              </a:buClr>
            </a:pPr>
            <a:endParaRPr lang="en-US" dirty="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ECD7-5479-C33E-653C-265DB06049F4}"/>
              </a:ext>
            </a:extLst>
          </p:cNvPr>
          <p:cNvSpPr>
            <a:spLocks noGrp="1"/>
          </p:cNvSpPr>
          <p:nvPr>
            <p:ph type="title"/>
          </p:nvPr>
        </p:nvSpPr>
        <p:spPr/>
        <p:txBody>
          <a:bodyPr/>
          <a:lstStyle/>
          <a:p>
            <a:r>
              <a:rPr lang="en-US" dirty="0"/>
              <a:t>Alzheimer’s Dementia Recognition from Speech (Nasreenetal2021)</a:t>
            </a:r>
          </a:p>
        </p:txBody>
      </p:sp>
      <p:sp>
        <p:nvSpPr>
          <p:cNvPr id="4" name="Content Placeholder 3">
            <a:extLst>
              <a:ext uri="{FF2B5EF4-FFF2-40B4-BE49-F238E27FC236}">
                <a16:creationId xmlns:a16="http://schemas.microsoft.com/office/drawing/2014/main" id="{53F34F5B-C5C2-5870-BF10-0C07D2FE6846}"/>
              </a:ext>
            </a:extLst>
          </p:cNvPr>
          <p:cNvSpPr>
            <a:spLocks noGrp="1"/>
          </p:cNvSpPr>
          <p:nvPr>
            <p:ph idx="1"/>
          </p:nvPr>
        </p:nvSpPr>
        <p:spPr/>
        <p:txBody>
          <a:bodyPr/>
          <a:lstStyle/>
          <a:p>
            <a:r>
              <a:rPr lang="en-US" sz="2400" dirty="0"/>
              <a:t>Prior work showed that </a:t>
            </a:r>
            <a:r>
              <a:rPr lang="en-US" sz="2400" b="1" i="1" dirty="0">
                <a:solidFill>
                  <a:srgbClr val="0070C0"/>
                </a:solidFill>
              </a:rPr>
              <a:t>acoustic, lexical, syntactic and semantic features</a:t>
            </a:r>
            <a:r>
              <a:rPr lang="en-US" sz="2400" dirty="0"/>
              <a:t> identify Alzheimer’s as well as </a:t>
            </a:r>
            <a:r>
              <a:rPr lang="en-US" sz="2400" b="1" i="1" dirty="0">
                <a:solidFill>
                  <a:srgbClr val="0070C0"/>
                </a:solidFill>
              </a:rPr>
              <a:t>conversational features </a:t>
            </a:r>
            <a:r>
              <a:rPr lang="en-US" sz="2400" dirty="0"/>
              <a:t>including disfluencies (fillers, repairs) and inter-speaker silence</a:t>
            </a:r>
          </a:p>
          <a:p>
            <a:r>
              <a:rPr lang="en-US" sz="2400" dirty="0"/>
              <a:t>Their work: Quantifying some </a:t>
            </a:r>
            <a:r>
              <a:rPr lang="en-US" sz="2400" b="1" dirty="0">
                <a:solidFill>
                  <a:srgbClr val="0070C0"/>
                </a:solidFill>
              </a:rPr>
              <a:t>speech features </a:t>
            </a:r>
            <a:r>
              <a:rPr lang="en-US" sz="2400" dirty="0"/>
              <a:t>using part of the Carolinas Conversation collection corpus of patients with moderate AD vs. non-AD</a:t>
            </a:r>
          </a:p>
          <a:p>
            <a:r>
              <a:rPr lang="en-US" sz="2400" dirty="0"/>
              <a:t>Features:</a:t>
            </a:r>
          </a:p>
          <a:p>
            <a:pPr lvl="1"/>
            <a:r>
              <a:rPr lang="en-US" sz="2400" dirty="0">
                <a:solidFill>
                  <a:srgbClr val="FF0000"/>
                </a:solidFill>
              </a:rPr>
              <a:t>Disfluencies</a:t>
            </a:r>
            <a:r>
              <a:rPr lang="en-US" sz="2400" dirty="0"/>
              <a:t>: self-repairs, fillers</a:t>
            </a:r>
          </a:p>
          <a:p>
            <a:pPr lvl="1"/>
            <a:r>
              <a:rPr lang="en-US" sz="2400" dirty="0">
                <a:solidFill>
                  <a:srgbClr val="FF0000"/>
                </a:solidFill>
              </a:rPr>
              <a:t>Interactional features</a:t>
            </a:r>
            <a:r>
              <a:rPr lang="en-US" sz="2400" dirty="0"/>
              <a:t>: overlaps, turn-taking behavior, within-speaker silence and between speaker silence</a:t>
            </a:r>
          </a:p>
        </p:txBody>
      </p:sp>
      <p:sp>
        <p:nvSpPr>
          <p:cNvPr id="3" name="Slide Number Placeholder 2">
            <a:extLst>
              <a:ext uri="{FF2B5EF4-FFF2-40B4-BE49-F238E27FC236}">
                <a16:creationId xmlns:a16="http://schemas.microsoft.com/office/drawing/2014/main" id="{87ED8AAC-41C8-B524-9B97-EF9EE5C3ADC2}"/>
              </a:ext>
            </a:extLst>
          </p:cNvPr>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317974619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27983-2EF4-A137-9547-0279F770B982}"/>
              </a:ext>
            </a:extLst>
          </p:cNvPr>
          <p:cNvSpPr>
            <a:spLocks noGrp="1"/>
          </p:cNvSpPr>
          <p:nvPr>
            <p:ph idx="1"/>
          </p:nvPr>
        </p:nvSpPr>
        <p:spPr>
          <a:xfrm>
            <a:off x="685800" y="500063"/>
            <a:ext cx="7772400" cy="5595937"/>
          </a:xfrm>
        </p:spPr>
        <p:txBody>
          <a:bodyPr/>
          <a:lstStyle/>
          <a:p>
            <a:r>
              <a:rPr lang="en-US" dirty="0"/>
              <a:t>Findings on </a:t>
            </a:r>
            <a:r>
              <a:rPr lang="en-US" b="1" i="1" dirty="0">
                <a:solidFill>
                  <a:srgbClr val="0070C0"/>
                </a:solidFill>
              </a:rPr>
              <a:t>discriminating between AD and non-AD</a:t>
            </a:r>
            <a:r>
              <a:rPr lang="en-US" dirty="0"/>
              <a:t>:</a:t>
            </a:r>
          </a:p>
          <a:p>
            <a:pPr lvl="2"/>
            <a:r>
              <a:rPr lang="en-US" dirty="0"/>
              <a:t>Significant differences in </a:t>
            </a:r>
            <a:r>
              <a:rPr lang="en-US" dirty="0">
                <a:solidFill>
                  <a:srgbClr val="FF0000"/>
                </a:solidFill>
              </a:rPr>
              <a:t>disfluency features </a:t>
            </a:r>
            <a:r>
              <a:rPr lang="en-US" dirty="0"/>
              <a:t>(edit terms, verbatim repetitions, substitutions)</a:t>
            </a:r>
          </a:p>
          <a:p>
            <a:pPr lvl="2"/>
            <a:r>
              <a:rPr lang="en-US" dirty="0"/>
              <a:t>Significant differences in </a:t>
            </a:r>
            <a:r>
              <a:rPr lang="en-US" dirty="0">
                <a:solidFill>
                  <a:srgbClr val="FF0000"/>
                </a:solidFill>
              </a:rPr>
              <a:t>interaction features </a:t>
            </a:r>
            <a:r>
              <a:rPr lang="en-US" dirty="0"/>
              <a:t>(lapses, gaps, attributable silences, turn switches per minute, standardized phonation time, turn length)</a:t>
            </a:r>
          </a:p>
          <a:p>
            <a:pPr lvl="2"/>
            <a:r>
              <a:rPr lang="en-US" dirty="0">
                <a:solidFill>
                  <a:srgbClr val="FF0000"/>
                </a:solidFill>
              </a:rPr>
              <a:t>Accuracy</a:t>
            </a:r>
            <a:r>
              <a:rPr lang="en-US" dirty="0"/>
              <a:t> using SVMs</a:t>
            </a:r>
          </a:p>
          <a:p>
            <a:pPr lvl="4"/>
            <a:r>
              <a:rPr lang="en-US" dirty="0"/>
              <a:t>83% with disfluency features</a:t>
            </a:r>
          </a:p>
          <a:p>
            <a:pPr lvl="4"/>
            <a:r>
              <a:rPr lang="en-US" dirty="0"/>
              <a:t>83% with interactional features</a:t>
            </a:r>
          </a:p>
          <a:p>
            <a:pPr lvl="4"/>
            <a:r>
              <a:rPr lang="en-US" dirty="0"/>
              <a:t>90% combining both</a:t>
            </a:r>
          </a:p>
          <a:p>
            <a:pPr lvl="1"/>
            <a:endParaRPr lang="en-US" dirty="0"/>
          </a:p>
        </p:txBody>
      </p:sp>
      <p:sp>
        <p:nvSpPr>
          <p:cNvPr id="4" name="Slide Number Placeholder 3">
            <a:extLst>
              <a:ext uri="{FF2B5EF4-FFF2-40B4-BE49-F238E27FC236}">
                <a16:creationId xmlns:a16="http://schemas.microsoft.com/office/drawing/2014/main" id="{CD64BA7B-040E-F594-7323-C5FF03B3A368}"/>
              </a:ext>
            </a:extLst>
          </p:cNvPr>
          <p:cNvSpPr>
            <a:spLocks noGrp="1"/>
          </p:cNvSpPr>
          <p:nvPr>
            <p:ph type="sldNum" sz="quarter" idx="12"/>
          </p:nvPr>
        </p:nvSpPr>
        <p:spPr/>
        <p:txBody>
          <a:bodyPr/>
          <a:lstStyle/>
          <a:p>
            <a:fld id="{C596511B-2857-694D-871F-422885452280}" type="slidenum">
              <a:rPr lang="en-US" smtClean="0"/>
              <a:pPr/>
              <a:t>51</a:t>
            </a:fld>
            <a:endParaRPr lang="en-US"/>
          </a:p>
        </p:txBody>
      </p:sp>
    </p:spTree>
    <p:extLst>
      <p:ext uri="{BB962C8B-B14F-4D97-AF65-F5344CB8AC3E}">
        <p14:creationId xmlns:p14="http://schemas.microsoft.com/office/powerpoint/2010/main" val="323335026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Lexical Indicators of Alzheimer’s</a:t>
            </a:r>
          </a:p>
        </p:txBody>
      </p:sp>
      <p:sp>
        <p:nvSpPr>
          <p:cNvPr id="3" name="Content Placeholder 2"/>
          <p:cNvSpPr>
            <a:spLocks noGrp="1"/>
          </p:cNvSpPr>
          <p:nvPr>
            <p:ph idx="1"/>
          </p:nvPr>
        </p:nvSpPr>
        <p:spPr/>
        <p:txBody>
          <a:bodyPr/>
          <a:lstStyle/>
          <a:p>
            <a:r>
              <a:rPr lang="en-US" dirty="0"/>
              <a:t>Can we identify/predict AD from writing analysis?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52</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Agatha Christie’s Novels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53</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Changes with Age</a:t>
            </a:r>
          </a:p>
        </p:txBody>
      </p:sp>
      <p:sp>
        <p:nvSpPr>
          <p:cNvPr id="3" name="Content Placeholder 2"/>
          <p:cNvSpPr>
            <a:spLocks noGrp="1"/>
          </p:cNvSpPr>
          <p:nvPr>
            <p:ph idx="1"/>
          </p:nvPr>
        </p:nvSpPr>
        <p:spPr/>
        <p:txBody>
          <a:bodyPr/>
          <a:lstStyle/>
          <a:p>
            <a:r>
              <a:rPr lang="en-US" dirty="0"/>
              <a:t>U Toronto researchers </a:t>
            </a:r>
            <a:r>
              <a:rPr lang="en-US" dirty="0">
                <a:hlinkClick r:id="rId3"/>
              </a:rPr>
              <a:t>Ian Lancashire, Graeme </a:t>
            </a:r>
            <a:r>
              <a:rPr lang="en-US" dirty="0" err="1">
                <a:hlinkClick r:id="rId3"/>
              </a:rPr>
              <a:t>Hirst</a:t>
            </a:r>
            <a:r>
              <a:rPr lang="en-US" dirty="0"/>
              <a:t> counted the </a:t>
            </a:r>
            <a:r>
              <a:rPr lang="en-US" dirty="0">
                <a:solidFill>
                  <a:srgbClr val="0070C0"/>
                </a:solidFill>
              </a:rPr>
              <a:t>numbers of words </a:t>
            </a:r>
            <a:r>
              <a:rPr lang="en-US" dirty="0"/>
              <a:t>and </a:t>
            </a:r>
            <a:r>
              <a:rPr lang="en-US" dirty="0">
                <a:solidFill>
                  <a:srgbClr val="0070C0"/>
                </a:solidFill>
              </a:rPr>
              <a:t>word types </a:t>
            </a:r>
            <a:r>
              <a:rPr lang="en-US" dirty="0"/>
              <a:t>she used from age 28 to 82</a:t>
            </a:r>
          </a:p>
          <a:p>
            <a:pPr lvl="1"/>
            <a:r>
              <a:rPr lang="en-US" dirty="0">
                <a:solidFill>
                  <a:srgbClr val="FF0000"/>
                </a:solidFill>
              </a:rPr>
              <a:t>Vocabulary size </a:t>
            </a:r>
            <a:r>
              <a:rPr lang="en-US" dirty="0"/>
              <a:t>decreased sharply by 15-30%</a:t>
            </a:r>
          </a:p>
          <a:p>
            <a:pPr lvl="1"/>
            <a:r>
              <a:rPr lang="en-US" dirty="0">
                <a:solidFill>
                  <a:srgbClr val="FF0000"/>
                </a:solidFill>
              </a:rPr>
              <a:t>Increases in repeated phrases and indefinite nouns </a:t>
            </a:r>
            <a:r>
              <a:rPr lang="en-US" dirty="0"/>
              <a:t>(</a:t>
            </a:r>
            <a:r>
              <a:rPr lang="en-US" i="1" dirty="0"/>
              <a:t>something, thing, anything</a:t>
            </a:r>
            <a:r>
              <a:rPr lang="en-US" dirty="0"/>
              <a:t>)</a:t>
            </a:r>
          </a:p>
          <a:p>
            <a:pPr lvl="1"/>
            <a:r>
              <a:rPr lang="en-US" i="1" dirty="0"/>
              <a:t>Elephants Can Remember </a:t>
            </a:r>
            <a:r>
              <a:rPr lang="en-US" dirty="0"/>
              <a:t>(age 81) showed 30% fewer word than </a:t>
            </a:r>
            <a:r>
              <a:rPr lang="en-US" i="1" dirty="0"/>
              <a:t>Destination Unknown </a:t>
            </a:r>
            <a:r>
              <a:rPr lang="en-US" dirty="0"/>
              <a:t>(age 63)</a:t>
            </a:r>
          </a:p>
          <a:p>
            <a:r>
              <a:rPr lang="en-US" dirty="0"/>
              <a:t>Similar findings for </a:t>
            </a:r>
            <a:r>
              <a:rPr lang="en-US" dirty="0">
                <a:solidFill>
                  <a:srgbClr val="0070C0"/>
                </a:solidFill>
              </a:rPr>
              <a:t>Iris Murdoch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54</a:t>
            </a:fld>
            <a:endParaRPr lang="en-US"/>
          </a:p>
        </p:txBody>
      </p:sp>
    </p:spTree>
    <p:extLst>
      <p:ext uri="{BB962C8B-B14F-4D97-AF65-F5344CB8AC3E}">
        <p14:creationId xmlns:p14="http://schemas.microsoft.com/office/powerpoint/2010/main" val="195069971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Dementia Progresses with Age </a:t>
            </a:r>
            <a:r>
              <a:rPr lang="en-US" sz="2400" dirty="0"/>
              <a:t>(</a:t>
            </a:r>
            <a:r>
              <a:rPr lang="en-US" sz="2400" dirty="0">
                <a:hlinkClick r:id="rId3"/>
              </a:rPr>
              <a:t>Snowden 2003, Healthy aging and dementia: findings from the Nun Study</a:t>
            </a:r>
            <a:r>
              <a:rPr lang="en-US" sz="2400" dirty="0"/>
              <a:t>)</a:t>
            </a:r>
          </a:p>
        </p:txBody>
      </p:sp>
      <p:sp>
        <p:nvSpPr>
          <p:cNvPr id="3" name="Content Placeholder 2"/>
          <p:cNvSpPr>
            <a:spLocks noGrp="1"/>
          </p:cNvSpPr>
          <p:nvPr>
            <p:ph idx="1"/>
          </p:nvPr>
        </p:nvSpPr>
        <p:spPr/>
        <p:txBody>
          <a:bodyPr/>
          <a:lstStyle/>
          <a:p>
            <a:r>
              <a:rPr lang="en-US" dirty="0">
                <a:solidFill>
                  <a:srgbClr val="0070C0"/>
                </a:solidFill>
              </a:rPr>
              <a:t>Longitudinal study</a:t>
            </a:r>
            <a:r>
              <a:rPr lang="en-US" dirty="0"/>
              <a:t>, 1986-- </a:t>
            </a:r>
          </a:p>
          <a:p>
            <a:r>
              <a:rPr lang="en-US" dirty="0"/>
              <a:t>678 Roman Catholic sisters 75-107 years old</a:t>
            </a:r>
          </a:p>
          <a:p>
            <a:r>
              <a:rPr lang="en-US" dirty="0">
                <a:solidFill>
                  <a:srgbClr val="FF0000"/>
                </a:solidFill>
              </a:rPr>
              <a:t>Homogenous</a:t>
            </a:r>
            <a:r>
              <a:rPr lang="en-US" dirty="0"/>
              <a:t> group</a:t>
            </a:r>
          </a:p>
          <a:p>
            <a:r>
              <a:rPr lang="en-US" dirty="0">
                <a:solidFill>
                  <a:srgbClr val="FF0000"/>
                </a:solidFill>
              </a:rPr>
              <a:t>Autobiographical</a:t>
            </a:r>
            <a:r>
              <a:rPr lang="en-US" dirty="0"/>
              <a:t> </a:t>
            </a:r>
            <a:r>
              <a:rPr lang="en-US" dirty="0">
                <a:solidFill>
                  <a:srgbClr val="FF0000"/>
                </a:solidFill>
              </a:rPr>
              <a:t>essays </a:t>
            </a:r>
            <a:r>
              <a:rPr lang="en-US" dirty="0"/>
              <a:t>from archives containing early, mid-life and late-life writings</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55</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Different Sisters</a:t>
            </a:r>
          </a:p>
        </p:txBody>
      </p:sp>
      <p:sp>
        <p:nvSpPr>
          <p:cNvPr id="3" name="Content Placeholder 2"/>
          <p:cNvSpPr>
            <a:spLocks noGrp="1"/>
          </p:cNvSpPr>
          <p:nvPr>
            <p:ph idx="1"/>
          </p:nvPr>
        </p:nvSpPr>
        <p:spPr/>
        <p:txBody>
          <a:bodyPr/>
          <a:lstStyle/>
          <a:p>
            <a:r>
              <a:rPr lang="en-US" b="1" dirty="0">
                <a:solidFill>
                  <a:srgbClr val="0070C0"/>
                </a:solidFill>
              </a:rPr>
              <a:t>Early</a:t>
            </a:r>
            <a:r>
              <a:rPr lang="en-US" dirty="0"/>
              <a:t>: </a:t>
            </a:r>
            <a:r>
              <a:rPr lang="en-US" i="1" dirty="0"/>
              <a:t>"It was about a half hour before midnight between February 28 and 29 of the leap year 1912 when I began to live, and to die, as the third child of my mother, whose maiden name is Hilda Hoffman, and my father, Otto Schmidt...”</a:t>
            </a:r>
          </a:p>
          <a:p>
            <a:r>
              <a:rPr lang="en-US" b="1" dirty="0">
                <a:solidFill>
                  <a:srgbClr val="0070C0"/>
                </a:solidFill>
              </a:rPr>
              <a:t>Late</a:t>
            </a:r>
            <a:r>
              <a:rPr lang="en-US" dirty="0"/>
              <a:t>: </a:t>
            </a:r>
            <a:r>
              <a:rPr lang="en-US" i="1" dirty="0"/>
              <a:t>"I was born in </a:t>
            </a:r>
            <a:r>
              <a:rPr lang="en-US" i="1" dirty="0" err="1"/>
              <a:t>Eau</a:t>
            </a:r>
            <a:r>
              <a:rPr lang="en-US" i="1" dirty="0"/>
              <a:t> Claire, Wisconsin on May 24, 1913, and was baptized in St. James Church..."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56</a:t>
            </a:fld>
            <a:endParaRPr lang="en-US"/>
          </a:p>
        </p:txBody>
      </p:sp>
    </p:spTree>
    <p:extLst>
      <p:ext uri="{BB962C8B-B14F-4D97-AF65-F5344CB8AC3E}">
        <p14:creationId xmlns:p14="http://schemas.microsoft.com/office/powerpoint/2010/main" val="173302383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Nun Study Findings</a:t>
            </a:r>
          </a:p>
        </p:txBody>
      </p:sp>
      <p:sp>
        <p:nvSpPr>
          <p:cNvPr id="3" name="Content Placeholder 2"/>
          <p:cNvSpPr>
            <a:spLocks noGrp="1"/>
          </p:cNvSpPr>
          <p:nvPr>
            <p:ph idx="1"/>
          </p:nvPr>
        </p:nvSpPr>
        <p:spPr/>
        <p:txBody>
          <a:bodyPr/>
          <a:lstStyle/>
          <a:p>
            <a:r>
              <a:rPr lang="en-US" dirty="0"/>
              <a:t>Sisters who scored poorly on </a:t>
            </a:r>
          </a:p>
          <a:p>
            <a:pPr lvl="1"/>
            <a:r>
              <a:rPr lang="en-US" dirty="0">
                <a:solidFill>
                  <a:srgbClr val="FF0000"/>
                </a:solidFill>
              </a:rPr>
              <a:t>Idea density</a:t>
            </a:r>
          </a:p>
          <a:p>
            <a:pPr lvl="1"/>
            <a:r>
              <a:rPr lang="en-US" dirty="0">
                <a:solidFill>
                  <a:srgbClr val="FF0000"/>
                </a:solidFill>
              </a:rPr>
              <a:t>Grammatical complexity</a:t>
            </a:r>
          </a:p>
          <a:p>
            <a:pPr lvl="1"/>
            <a:r>
              <a:rPr lang="mr-IN" dirty="0"/>
              <a:t>…</a:t>
            </a:r>
            <a:r>
              <a:rPr lang="en-US" dirty="0"/>
              <a:t>were much more likely to develop dementia</a:t>
            </a:r>
          </a:p>
          <a:p>
            <a:pPr lvl="0"/>
            <a:r>
              <a:rPr lang="en-US" dirty="0"/>
              <a:t>E.g. sisters in lower third of idea density were </a:t>
            </a:r>
            <a:r>
              <a:rPr lang="en-US" dirty="0">
                <a:solidFill>
                  <a:srgbClr val="0070C0"/>
                </a:solidFill>
              </a:rPr>
              <a:t>60 times more likely </a:t>
            </a:r>
            <a:r>
              <a:rPr lang="en-US" dirty="0"/>
              <a:t>to develop Alzheimer’s than sisters in upper third</a:t>
            </a:r>
          </a:p>
          <a:p>
            <a:pPr lvl="0"/>
            <a:r>
              <a:rPr lang="en-US" dirty="0"/>
              <a:t>Using essays, </a:t>
            </a:r>
            <a:r>
              <a:rPr lang="en-US" dirty="0">
                <a:solidFill>
                  <a:srgbClr val="0070C0"/>
                </a:solidFill>
              </a:rPr>
              <a:t>predict</a:t>
            </a:r>
            <a:r>
              <a:rPr lang="en-US" dirty="0"/>
              <a:t> with 92% accuracy whether the brain would contain plaques post-mortem</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57</a:t>
            </a:fld>
            <a:endParaRPr lang="en-US"/>
          </a:p>
        </p:txBody>
      </p:sp>
    </p:spTree>
    <p:extLst>
      <p:ext uri="{BB962C8B-B14F-4D97-AF65-F5344CB8AC3E}">
        <p14:creationId xmlns:p14="http://schemas.microsoft.com/office/powerpoint/2010/main" val="48918471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Vector-space Topic Models for Detecting Alzheimer’s Disease </a:t>
            </a:r>
            <a:r>
              <a:rPr lang="en-US" sz="2400" dirty="0"/>
              <a:t>(</a:t>
            </a:r>
            <a:r>
              <a:rPr lang="en-US" sz="2400" dirty="0" err="1">
                <a:hlinkClick r:id="rId3"/>
              </a:rPr>
              <a:t>Yancheva</a:t>
            </a:r>
            <a:r>
              <a:rPr lang="en-US" sz="2400" dirty="0">
                <a:hlinkClick r:id="rId3"/>
              </a:rPr>
              <a:t> &amp; </a:t>
            </a:r>
            <a:r>
              <a:rPr lang="en-US" sz="2400" dirty="0" err="1">
                <a:hlinkClick r:id="rId3"/>
              </a:rPr>
              <a:t>Rudzicz</a:t>
            </a:r>
            <a:r>
              <a:rPr lang="en-US" sz="2400" dirty="0">
                <a:hlinkClick r:id="rId3"/>
              </a:rPr>
              <a:t>, 2016</a:t>
            </a:r>
            <a:r>
              <a:rPr lang="en-US" sz="2400" dirty="0"/>
              <a:t>)</a:t>
            </a:r>
          </a:p>
        </p:txBody>
      </p:sp>
      <p:sp>
        <p:nvSpPr>
          <p:cNvPr id="3" name="Content Placeholder 2"/>
          <p:cNvSpPr>
            <a:spLocks noGrp="1"/>
          </p:cNvSpPr>
          <p:nvPr>
            <p:ph idx="1"/>
          </p:nvPr>
        </p:nvSpPr>
        <p:spPr/>
        <p:txBody>
          <a:bodyPr/>
          <a:lstStyle/>
          <a:p>
            <a:r>
              <a:rPr lang="en-US" dirty="0"/>
              <a:t>Measure </a:t>
            </a:r>
            <a:r>
              <a:rPr lang="en-US" dirty="0">
                <a:solidFill>
                  <a:srgbClr val="0070C0"/>
                </a:solidFill>
              </a:rPr>
              <a:t>semantic content deficiency </a:t>
            </a:r>
            <a:r>
              <a:rPr lang="en-US" dirty="0"/>
              <a:t>to identify </a:t>
            </a:r>
            <a:r>
              <a:rPr lang="en-US" dirty="0">
                <a:solidFill>
                  <a:srgbClr val="0070C0"/>
                </a:solidFill>
              </a:rPr>
              <a:t>low:</a:t>
            </a:r>
          </a:p>
          <a:p>
            <a:pPr lvl="1"/>
            <a:r>
              <a:rPr lang="en-US" dirty="0">
                <a:solidFill>
                  <a:srgbClr val="FF0000"/>
                </a:solidFill>
              </a:rPr>
              <a:t>Idea density: </a:t>
            </a:r>
            <a:r>
              <a:rPr lang="en-US" dirty="0"/>
              <a:t>ratio of semantic units to total number of words</a:t>
            </a:r>
          </a:p>
          <a:p>
            <a:pPr lvl="1"/>
            <a:r>
              <a:rPr lang="en-US" dirty="0">
                <a:solidFill>
                  <a:srgbClr val="FF0000"/>
                </a:solidFill>
              </a:rPr>
              <a:t>Efficiency</a:t>
            </a:r>
            <a:r>
              <a:rPr lang="en-US" dirty="0"/>
              <a:t>: rate of semantic units over duration of speech sample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58</a:t>
            </a:fld>
            <a:endParaRPr lang="en-US"/>
          </a:p>
        </p:txBody>
      </p:sp>
    </p:spTree>
    <p:extLst>
      <p:ext uri="{BB962C8B-B14F-4D97-AF65-F5344CB8AC3E}">
        <p14:creationId xmlns:p14="http://schemas.microsoft.com/office/powerpoint/2010/main" val="357668664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Semantic Content</a:t>
            </a:r>
          </a:p>
        </p:txBody>
      </p:sp>
      <p:sp>
        <p:nvSpPr>
          <p:cNvPr id="3" name="Content Placeholder 2"/>
          <p:cNvSpPr>
            <a:spLocks noGrp="1"/>
          </p:cNvSpPr>
          <p:nvPr>
            <p:ph idx="1"/>
          </p:nvPr>
        </p:nvSpPr>
        <p:spPr/>
        <p:txBody>
          <a:bodyPr/>
          <a:lstStyle/>
          <a:p>
            <a:r>
              <a:rPr lang="en-US" dirty="0">
                <a:solidFill>
                  <a:srgbClr val="0070C0"/>
                </a:solidFill>
              </a:rPr>
              <a:t>Picture description task</a:t>
            </a:r>
            <a:r>
              <a:rPr lang="en-US" dirty="0"/>
              <a:t>: humans asked to provide free-form verbal description of visual stimulus</a:t>
            </a:r>
          </a:p>
          <a:p>
            <a:pPr lvl="1"/>
            <a:r>
              <a:rPr lang="en-US" dirty="0">
                <a:solidFill>
                  <a:srgbClr val="FF0000"/>
                </a:solidFill>
              </a:rPr>
              <a:t>Human-supplied information content units </a:t>
            </a:r>
            <a:r>
              <a:rPr lang="en-US" dirty="0"/>
              <a:t>(</a:t>
            </a:r>
            <a:r>
              <a:rPr lang="en-US" dirty="0" err="1"/>
              <a:t>hsICUs</a:t>
            </a:r>
            <a:r>
              <a:rPr lang="en-US" dirty="0"/>
              <a:t>) representing subjects, objects, locations and actions from image</a:t>
            </a:r>
          </a:p>
          <a:p>
            <a:pPr lvl="1"/>
            <a:r>
              <a:rPr lang="en-US" dirty="0" err="1"/>
              <a:t>HsICUs</a:t>
            </a:r>
            <a:r>
              <a:rPr lang="en-US" dirty="0"/>
              <a:t> then counted for scoring:  </a:t>
            </a:r>
            <a:r>
              <a:rPr lang="en-US" dirty="0">
                <a:solidFill>
                  <a:srgbClr val="FF0000"/>
                </a:solidFill>
              </a:rPr>
              <a:t>AD sufferers provide fewer ICUs </a:t>
            </a:r>
            <a:r>
              <a:rPr lang="en-US" dirty="0"/>
              <a:t>than healthy persons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59</a:t>
            </a:fld>
            <a:endParaRPr lang="en-US"/>
          </a:p>
        </p:txBody>
      </p:sp>
    </p:spTree>
    <p:extLst>
      <p:ext uri="{BB962C8B-B14F-4D97-AF65-F5344CB8AC3E}">
        <p14:creationId xmlns:p14="http://schemas.microsoft.com/office/powerpoint/2010/main" val="12280752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28" y="1452846"/>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Authors </a:t>
            </a:r>
            <a:r>
              <a:rPr lang="en-US" dirty="0">
                <a:solidFill>
                  <a:srgbClr val="0070C0"/>
                </a:solidFill>
              </a:rPr>
              <a:t>automatically generate Information Content Units </a:t>
            </a:r>
            <a:r>
              <a:rPr lang="en-US" dirty="0"/>
              <a:t>from picture descriptions from a very large corpus</a:t>
            </a:r>
          </a:p>
          <a:p>
            <a:pPr lvl="1"/>
            <a:r>
              <a:rPr lang="en-US" dirty="0"/>
              <a:t>Data: </a:t>
            </a:r>
            <a:r>
              <a:rPr lang="en-US" dirty="0">
                <a:hlinkClick r:id="rId3"/>
              </a:rPr>
              <a:t>DementiaBank</a:t>
            </a:r>
            <a:r>
              <a:rPr lang="en-US" dirty="0"/>
              <a:t> (multiple languages)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4" y="3538330"/>
            <a:ext cx="6242433" cy="2640357"/>
          </a:xfrm>
          <a:prstGeom prst="rect">
            <a:avLst/>
          </a:prstGeom>
        </p:spPr>
      </p:pic>
    </p:spTree>
    <p:extLst>
      <p:ext uri="{BB962C8B-B14F-4D97-AF65-F5344CB8AC3E}">
        <p14:creationId xmlns:p14="http://schemas.microsoft.com/office/powerpoint/2010/main" val="14220920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ICU Generation</a:t>
            </a:r>
          </a:p>
        </p:txBody>
      </p:sp>
      <p:sp>
        <p:nvSpPr>
          <p:cNvPr id="3" name="Content Placeholder 2"/>
          <p:cNvSpPr>
            <a:spLocks noGrp="1"/>
          </p:cNvSpPr>
          <p:nvPr>
            <p:ph idx="1"/>
          </p:nvPr>
        </p:nvSpPr>
        <p:spPr/>
        <p:txBody>
          <a:bodyPr/>
          <a:lstStyle/>
          <a:p>
            <a:r>
              <a:rPr lang="en-US" dirty="0"/>
              <a:t>Train </a:t>
            </a:r>
            <a:r>
              <a:rPr lang="en-US" dirty="0">
                <a:solidFill>
                  <a:srgbClr val="0070C0"/>
                </a:solidFill>
              </a:rPr>
              <a:t>word vector model </a:t>
            </a:r>
            <a:r>
              <a:rPr lang="en-US" dirty="0"/>
              <a:t>on large general purpose corpus (</a:t>
            </a:r>
            <a:r>
              <a:rPr lang="en-US" dirty="0" err="1"/>
              <a:t>GloVe</a:t>
            </a:r>
            <a:r>
              <a:rPr lang="en-US" dirty="0"/>
              <a:t>)</a:t>
            </a:r>
          </a:p>
          <a:p>
            <a:r>
              <a:rPr lang="en-US" dirty="0"/>
              <a:t>Extract </a:t>
            </a:r>
            <a:r>
              <a:rPr lang="en-US" dirty="0">
                <a:solidFill>
                  <a:srgbClr val="0070C0"/>
                </a:solidFill>
              </a:rPr>
              <a:t>vector representations </a:t>
            </a:r>
            <a:r>
              <a:rPr lang="en-US" dirty="0"/>
              <a:t>of words in </a:t>
            </a:r>
            <a:r>
              <a:rPr lang="en-US" dirty="0" err="1"/>
              <a:t>DementiaBank</a:t>
            </a:r>
            <a:r>
              <a:rPr lang="en-US" dirty="0"/>
              <a:t> corpus</a:t>
            </a:r>
          </a:p>
          <a:p>
            <a:r>
              <a:rPr lang="en-US" dirty="0">
                <a:solidFill>
                  <a:srgbClr val="0070C0"/>
                </a:solidFill>
              </a:rPr>
              <a:t>Cluster vectors separately </a:t>
            </a:r>
            <a:r>
              <a:rPr lang="en-US" dirty="0"/>
              <a:t>for AD and CT groups to represent “topics”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62</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63</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198679"/>
            <a:ext cx="6573463" cy="6469398"/>
          </a:xfrm>
          <a:prstGeom prst="rect">
            <a:avLst/>
          </a:prstGeom>
        </p:spPr>
      </p:pic>
    </p:spTree>
    <p:extLst>
      <p:ext uri="{BB962C8B-B14F-4D97-AF65-F5344CB8AC3E}">
        <p14:creationId xmlns:p14="http://schemas.microsoft.com/office/powerpoint/2010/main" val="49595399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r>
              <a:rPr lang="en-US" dirty="0"/>
              <a:t>Do the </a:t>
            </a:r>
            <a:r>
              <a:rPr lang="en-US" dirty="0">
                <a:solidFill>
                  <a:srgbClr val="0070C0"/>
                </a:solidFill>
              </a:rPr>
              <a:t>topics differ</a:t>
            </a:r>
            <a:r>
              <a:rPr lang="en-US" dirty="0"/>
              <a:t> between groups?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64</a:t>
            </a:fld>
            <a:endParaRPr lang="en-US">
              <a:solidFill>
                <a:prstClr val="black"/>
              </a:solidFill>
              <a:latin typeface="Georgia"/>
            </a:endParaRPr>
          </a:p>
        </p:txBody>
      </p:sp>
    </p:spTree>
    <p:extLst>
      <p:ext uri="{BB962C8B-B14F-4D97-AF65-F5344CB8AC3E}">
        <p14:creationId xmlns:p14="http://schemas.microsoft.com/office/powerpoint/2010/main" val="28870059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clinical </a:t>
            </a:r>
            <a:r>
              <a:rPr lang="en-US" dirty="0" err="1"/>
              <a:t>hsICUs</a:t>
            </a:r>
            <a:r>
              <a:rPr lang="en-US" dirty="0"/>
              <a:t> for this image?</a:t>
            </a:r>
          </a:p>
          <a:p>
            <a:pPr lvl="1"/>
            <a:r>
              <a:rPr lang="en-US" dirty="0">
                <a:solidFill>
                  <a:srgbClr val="FF0000"/>
                </a:solidFill>
              </a:rPr>
              <a:t>Yes (except “dishcloth”)</a:t>
            </a:r>
          </a:p>
          <a:p>
            <a:r>
              <a:rPr lang="en-US" dirty="0"/>
              <a:t>Do the </a:t>
            </a:r>
            <a:r>
              <a:rPr lang="en-US" dirty="0">
                <a:solidFill>
                  <a:srgbClr val="0070C0"/>
                </a:solidFill>
              </a:rPr>
              <a:t>topics differ </a:t>
            </a:r>
            <a:r>
              <a:rPr lang="en-US" dirty="0"/>
              <a:t>between groups?</a:t>
            </a:r>
          </a:p>
          <a:p>
            <a:pPr lvl="1"/>
            <a:r>
              <a:rPr lang="en-US" dirty="0">
                <a:solidFill>
                  <a:srgbClr val="FF0000"/>
                </a:solidFill>
              </a:rPr>
              <a:t>Yes!</a:t>
            </a:r>
          </a:p>
          <a:p>
            <a:pPr lvl="1"/>
            <a:r>
              <a:rPr lang="en-US" dirty="0">
                <a:solidFill>
                  <a:srgbClr val="FF0000"/>
                </a:solidFill>
              </a:rPr>
              <a:t>Control group uses</a:t>
            </a:r>
            <a:r>
              <a:rPr lang="en-US" dirty="0"/>
              <a:t>:  overflowing, sink, indifferent, mother, apron, window, curtain, cupboard, counter and </a:t>
            </a:r>
            <a:r>
              <a:rPr lang="en-US" dirty="0">
                <a:solidFill>
                  <a:srgbClr val="FF0000"/>
                </a:solidFill>
              </a:rPr>
              <a:t>AD group does not</a:t>
            </a:r>
          </a:p>
          <a:p>
            <a:pPr lvl="1"/>
            <a:r>
              <a:rPr lang="en-US" dirty="0">
                <a:solidFill>
                  <a:srgbClr val="FF0000"/>
                </a:solidFill>
              </a:rPr>
              <a:t>AD group</a:t>
            </a:r>
            <a:r>
              <a:rPr lang="en-US" dirty="0"/>
              <a:t>:  brother, sister, son, daughter not mentioned by </a:t>
            </a:r>
            <a:r>
              <a:rPr lang="en-US" dirty="0">
                <a:solidFill>
                  <a:srgbClr val="FF0000"/>
                </a:solidFill>
              </a:rPr>
              <a:t>Control</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65</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Irrelevance</a:t>
            </a:r>
          </a:p>
        </p:txBody>
      </p:sp>
      <p:sp>
        <p:nvSpPr>
          <p:cNvPr id="3" name="Content Placeholder 2"/>
          <p:cNvSpPr>
            <a:spLocks noGrp="1"/>
          </p:cNvSpPr>
          <p:nvPr>
            <p:ph idx="1"/>
          </p:nvPr>
        </p:nvSpPr>
        <p:spPr/>
        <p:txBody>
          <a:bodyPr/>
          <a:lstStyle/>
          <a:p>
            <a:r>
              <a:rPr lang="en-US" dirty="0"/>
              <a:t>Align pairs of clusters between AD and CT models</a:t>
            </a:r>
          </a:p>
          <a:p>
            <a:r>
              <a:rPr lang="en-US" dirty="0"/>
              <a:t>All </a:t>
            </a:r>
            <a:r>
              <a:rPr lang="en-US" dirty="0">
                <a:solidFill>
                  <a:srgbClr val="0070C0"/>
                </a:solidFill>
              </a:rPr>
              <a:t>control clusters are aligned with AD </a:t>
            </a:r>
            <a:r>
              <a:rPr lang="en-US" dirty="0"/>
              <a:t>models but one AD model (D7) is not aligned with any CT model</a:t>
            </a:r>
          </a:p>
          <a:p>
            <a:pPr lvl="1"/>
            <a:r>
              <a:rPr lang="en-US" dirty="0"/>
              <a:t>AD produces “</a:t>
            </a:r>
            <a:r>
              <a:rPr lang="en-US" dirty="0">
                <a:solidFill>
                  <a:srgbClr val="FF0000"/>
                </a:solidFill>
              </a:rPr>
              <a:t>extraneous terms</a:t>
            </a:r>
            <a:r>
              <a:rPr lang="en-US" dirty="0"/>
              <a:t>”: </a:t>
            </a:r>
            <a:r>
              <a:rPr lang="en-US" i="1" dirty="0"/>
              <a:t>mama, huh, alright, </a:t>
            </a:r>
            <a:r>
              <a:rPr lang="en-US" i="1" dirty="0" err="1"/>
              <a:t>johnny</a:t>
            </a:r>
            <a:r>
              <a:rPr lang="en-US" i="1" dirty="0"/>
              <a:t>, </a:t>
            </a:r>
            <a:r>
              <a:rPr lang="en-US" i="1" dirty="0" err="1"/>
              <a:t>ai</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66</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Topics Discussed in Same Contexts?</a:t>
            </a:r>
          </a:p>
        </p:txBody>
      </p:sp>
      <p:sp>
        <p:nvSpPr>
          <p:cNvPr id="3" name="Content Placeholder 2"/>
          <p:cNvSpPr>
            <a:spLocks noGrp="1"/>
          </p:cNvSpPr>
          <p:nvPr>
            <p:ph idx="1"/>
          </p:nvPr>
        </p:nvSpPr>
        <p:spPr/>
        <p:txBody>
          <a:bodyPr/>
          <a:lstStyle/>
          <a:p>
            <a:r>
              <a:rPr lang="en-US" dirty="0">
                <a:solidFill>
                  <a:srgbClr val="0070C0"/>
                </a:solidFill>
              </a:rPr>
              <a:t>Augment word vectors with local context windows</a:t>
            </a:r>
          </a:p>
          <a:p>
            <a:r>
              <a:rPr lang="en-US" dirty="0"/>
              <a:t>Results:</a:t>
            </a:r>
          </a:p>
          <a:p>
            <a:pPr lvl="1"/>
            <a:r>
              <a:rPr lang="en-US" dirty="0"/>
              <a:t>All </a:t>
            </a:r>
            <a:r>
              <a:rPr lang="en-US" dirty="0">
                <a:solidFill>
                  <a:srgbClr val="FF0000"/>
                </a:solidFill>
              </a:rPr>
              <a:t>control cluster words were used in the same contexts </a:t>
            </a:r>
            <a:r>
              <a:rPr lang="en-US" dirty="0"/>
              <a:t>by both groups</a:t>
            </a:r>
          </a:p>
          <a:p>
            <a:pPr lvl="1"/>
            <a:r>
              <a:rPr lang="en-US" dirty="0">
                <a:solidFill>
                  <a:srgbClr val="FF0000"/>
                </a:solidFill>
              </a:rPr>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67</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Experiments</a:t>
            </a:r>
          </a:p>
        </p:txBody>
      </p:sp>
      <p:sp>
        <p:nvSpPr>
          <p:cNvPr id="3" name="Content Placeholder 2"/>
          <p:cNvSpPr>
            <a:spLocks noGrp="1"/>
          </p:cNvSpPr>
          <p:nvPr>
            <p:ph idx="1"/>
          </p:nvPr>
        </p:nvSpPr>
        <p:spPr/>
        <p:txBody>
          <a:bodyPr>
            <a:normAutofit/>
          </a:bodyPr>
          <a:lstStyle/>
          <a:p>
            <a:r>
              <a:rPr lang="en-US" dirty="0"/>
              <a:t>Features: </a:t>
            </a:r>
          </a:p>
          <a:p>
            <a:pPr lvl="1"/>
            <a:r>
              <a:rPr lang="en-US" dirty="0">
                <a:solidFill>
                  <a:srgbClr val="0070C0"/>
                </a:solidFill>
              </a:rPr>
              <a:t>Distance metrics </a:t>
            </a:r>
            <a:r>
              <a:rPr lang="en-US" dirty="0"/>
              <a:t>for AD and CT clusters </a:t>
            </a:r>
            <a:r>
              <a:rPr lang="mr-IN" dirty="0"/>
              <a:t>–</a:t>
            </a:r>
            <a:r>
              <a:rPr lang="en-US" dirty="0"/>
              <a:t> how far is each item in the topic from the topic centroid (i.e. how </a:t>
            </a:r>
            <a:r>
              <a:rPr lang="en-US" dirty="0">
                <a:solidFill>
                  <a:srgbClr val="FF0000"/>
                </a:solidFill>
              </a:rPr>
              <a:t>coherent</a:t>
            </a:r>
            <a:r>
              <a:rPr lang="en-US" dirty="0"/>
              <a:t> is the topic?)</a:t>
            </a:r>
          </a:p>
          <a:p>
            <a:pPr lvl="1"/>
            <a:r>
              <a:rPr lang="en-US" dirty="0">
                <a:solidFill>
                  <a:srgbClr val="0070C0"/>
                </a:solidFill>
              </a:rPr>
              <a:t>Idea density</a:t>
            </a:r>
            <a:r>
              <a:rPr lang="en-US" dirty="0"/>
              <a:t>: # expected topics mentioned/total words in transcript</a:t>
            </a:r>
          </a:p>
          <a:p>
            <a:pPr lvl="1"/>
            <a:r>
              <a:rPr lang="en-US" dirty="0">
                <a:solidFill>
                  <a:srgbClr val="0070C0"/>
                </a:solidFill>
              </a:rPr>
              <a:t>Idea efficiency</a:t>
            </a:r>
            <a:r>
              <a:rPr lang="en-US" dirty="0"/>
              <a:t>: # expected topics mentioned/total duration of recording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68</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438086"/>
              </a:buClr>
            </a:pPr>
            <a:r>
              <a:rPr lang="en-US" dirty="0">
                <a:solidFill>
                  <a:prstClr val="black"/>
                </a:solidFill>
              </a:rPr>
              <a:t>Random Forest </a:t>
            </a:r>
            <a:r>
              <a:rPr lang="en-US" dirty="0">
                <a:solidFill>
                  <a:srgbClr val="0070C0"/>
                </a:solidFill>
              </a:rPr>
              <a:t>classifier</a:t>
            </a:r>
            <a:r>
              <a:rPr lang="en-US" dirty="0">
                <a:solidFill>
                  <a:prstClr val="black"/>
                </a:solidFill>
              </a:rPr>
              <a:t>, 10-fold cross-validation</a:t>
            </a:r>
          </a:p>
          <a:p>
            <a:pPr lvl="0">
              <a:buClr>
                <a:srgbClr val="438086"/>
              </a:buClr>
            </a:pPr>
            <a:r>
              <a:rPr lang="en-US" dirty="0">
                <a:solidFill>
                  <a:prstClr val="black"/>
                </a:solidFill>
              </a:rPr>
              <a:t>Compare </a:t>
            </a:r>
            <a:r>
              <a:rPr lang="en-US" dirty="0">
                <a:solidFill>
                  <a:srgbClr val="0070C0"/>
                </a:solidFill>
              </a:rPr>
              <a:t>models</a:t>
            </a:r>
            <a:r>
              <a:rPr lang="en-US" dirty="0">
                <a:solidFill>
                  <a:prstClr val="black"/>
                </a:solidFill>
              </a:rPr>
              <a:t>: cluster models (CT, AD, combined), feature sets, and with and w/out context </a:t>
            </a:r>
          </a:p>
          <a:p>
            <a:pPr lvl="0">
              <a:buClr>
                <a:srgbClr val="438086"/>
              </a:buClr>
            </a:pPr>
            <a:r>
              <a:rPr lang="en-US" dirty="0">
                <a:solidFill>
                  <a:srgbClr val="0070C0"/>
                </a:solidFill>
              </a:rPr>
              <a:t>Baseline</a:t>
            </a:r>
            <a:r>
              <a:rPr lang="en-US" dirty="0">
                <a:solidFill>
                  <a:prstClr val="black"/>
                </a:solidFill>
              </a:rPr>
              <a:t>: </a:t>
            </a:r>
            <a:r>
              <a:rPr lang="en-US" dirty="0" err="1">
                <a:solidFill>
                  <a:prstClr val="black"/>
                </a:solidFill>
              </a:rPr>
              <a:t>hsICU</a:t>
            </a:r>
            <a:r>
              <a:rPr lang="en-US" dirty="0">
                <a:solidFill>
                  <a:prstClr val="black"/>
                </a:solidFill>
              </a:rPr>
              <a:t> features extracted by Fraser et al 2016</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69</a:t>
            </a:fld>
            <a:endParaRPr lang="en-US"/>
          </a:p>
        </p:txBody>
      </p:sp>
    </p:spTree>
    <p:extLst>
      <p:ext uri="{BB962C8B-B14F-4D97-AF65-F5344CB8AC3E}">
        <p14:creationId xmlns:p14="http://schemas.microsoft.com/office/powerpoint/2010/main" val="15761357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a:bodyPr>
          <a:lstStyle/>
          <a:p>
            <a:r>
              <a:rPr lang="en-US" dirty="0">
                <a:solidFill>
                  <a:srgbClr val="0070C0"/>
                </a:solidFill>
                <a:hlinkClick r:id="rId3"/>
              </a:rPr>
              <a:t>LIWC</a:t>
            </a:r>
            <a:endParaRPr lang="en-US" dirty="0">
              <a:solidFill>
                <a:srgbClr val="0070C0"/>
              </a:solidFill>
            </a:endParaRPr>
          </a:p>
          <a:p>
            <a:r>
              <a:rPr lang="en-US" dirty="0">
                <a:solidFill>
                  <a:srgbClr val="0070C0"/>
                </a:solidFill>
              </a:rPr>
              <a:t>Language Models </a:t>
            </a:r>
            <a:r>
              <a:rPr lang="en-US" dirty="0"/>
              <a:t>(LMs)</a:t>
            </a:r>
          </a:p>
          <a:p>
            <a:pPr lvl="1"/>
            <a:r>
              <a:rPr lang="en-US" dirty="0"/>
              <a:t>Unigrams (ULM)</a:t>
            </a:r>
          </a:p>
          <a:p>
            <a:pPr lvl="1"/>
            <a:r>
              <a:rPr lang="en-US" dirty="0"/>
              <a:t>Characters (CLM)</a:t>
            </a:r>
          </a:p>
          <a:p>
            <a:r>
              <a:rPr lang="en-US" dirty="0">
                <a:solidFill>
                  <a:srgbClr val="0070C0"/>
                </a:solidFill>
              </a:rPr>
              <a:t>Pattern of life</a:t>
            </a:r>
          </a:p>
          <a:p>
            <a:pPr lvl="1"/>
            <a:r>
              <a:rPr lang="en-US" dirty="0"/>
              <a:t>Social engagement</a:t>
            </a:r>
          </a:p>
          <a:p>
            <a:pPr lvl="1"/>
            <a:r>
              <a:rPr lang="en-US" dirty="0"/>
              <a:t>Insomnia</a:t>
            </a:r>
          </a:p>
          <a:p>
            <a:pPr lvl="1"/>
            <a:r>
              <a:rPr lang="en-US" dirty="0"/>
              <a:t>Exercise </a:t>
            </a:r>
          </a:p>
          <a:p>
            <a:pPr lvl="1"/>
            <a:r>
              <a:rPr lang="en-US" dirty="0"/>
              <a:t>Sentiment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Classification Results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70</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92941"/>
            <a:ext cx="9004300" cy="4037863"/>
          </a:xfrm>
          <a:prstGeom prst="rect">
            <a:avLst/>
          </a:prstGeom>
        </p:spPr>
      </p:pic>
    </p:spTree>
    <p:extLst>
      <p:ext uri="{BB962C8B-B14F-4D97-AF65-F5344CB8AC3E}">
        <p14:creationId xmlns:p14="http://schemas.microsoft.com/office/powerpoint/2010/main" val="4709296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211-EA9C-514F-AFC1-AF4C60C44C4C}"/>
              </a:ext>
            </a:extLst>
          </p:cNvPr>
          <p:cNvSpPr>
            <a:spLocks noGrp="1"/>
          </p:cNvSpPr>
          <p:nvPr>
            <p:ph type="title"/>
          </p:nvPr>
        </p:nvSpPr>
        <p:spPr/>
        <p:txBody>
          <a:bodyPr/>
          <a:lstStyle/>
          <a:p>
            <a:r>
              <a:rPr lang="en-US" dirty="0"/>
              <a:t>Some Other Recent Work</a:t>
            </a:r>
          </a:p>
        </p:txBody>
      </p:sp>
      <p:sp>
        <p:nvSpPr>
          <p:cNvPr id="3" name="Content Placeholder 2">
            <a:extLst>
              <a:ext uri="{FF2B5EF4-FFF2-40B4-BE49-F238E27FC236}">
                <a16:creationId xmlns:a16="http://schemas.microsoft.com/office/drawing/2014/main" id="{FA632127-D9A8-4F4B-8D05-382F85A6E788}"/>
              </a:ext>
            </a:extLst>
          </p:cNvPr>
          <p:cNvSpPr>
            <a:spLocks noGrp="1"/>
          </p:cNvSpPr>
          <p:nvPr>
            <p:ph idx="1"/>
          </p:nvPr>
        </p:nvSpPr>
        <p:spPr/>
        <p:txBody>
          <a:bodyPr/>
          <a:lstStyle/>
          <a:p>
            <a:r>
              <a:rPr lang="en-US" sz="2400" dirty="0"/>
              <a:t>Jiang et al 2020, “</a:t>
            </a:r>
            <a:r>
              <a:rPr lang="en-US" sz="2400" dirty="0">
                <a:hlinkClick r:id="rId3"/>
              </a:rPr>
              <a:t>Detection of Mental Health Conditions from Reddit via Deep Contextualized Representation</a:t>
            </a:r>
            <a:r>
              <a:rPr lang="en-US" sz="2400" dirty="0"/>
              <a:t>s,” 11</a:t>
            </a:r>
            <a:r>
              <a:rPr lang="en-US" sz="2400" baseline="30000" dirty="0"/>
              <a:t>th</a:t>
            </a:r>
            <a:r>
              <a:rPr lang="en-US" sz="2400" dirty="0"/>
              <a:t> Int’l Workshop on Health Text Mining and Information Analysis.</a:t>
            </a:r>
          </a:p>
          <a:p>
            <a:pPr lvl="1"/>
            <a:r>
              <a:rPr lang="en-US" sz="2400" dirty="0"/>
              <a:t>Linguistic characteristics of 8 disorders vs. control group using multiple ML models</a:t>
            </a:r>
          </a:p>
          <a:p>
            <a:r>
              <a:rPr lang="en-US" sz="2400" dirty="0"/>
              <a:t>Jiang et al 2021, “</a:t>
            </a:r>
            <a:r>
              <a:rPr lang="en-US" sz="2400" dirty="0">
                <a:hlinkClick r:id="rId4"/>
              </a:rPr>
              <a:t>Automatic Detection and Prediction of Psychiatric Hospitalizations From Social Media Post</a:t>
            </a:r>
            <a:r>
              <a:rPr lang="en-US" sz="2400" dirty="0"/>
              <a:t>s,” Workshop on Comp Ling and Clinical Psychology.</a:t>
            </a:r>
          </a:p>
          <a:p>
            <a:pPr lvl="1"/>
            <a:r>
              <a:rPr lang="en-US" sz="2400" dirty="0"/>
              <a:t>Predicting how likely people are to need hospitalization by looking at before and after Reddit posts on 8 mental health conditions subreddits</a:t>
            </a:r>
          </a:p>
        </p:txBody>
      </p:sp>
      <p:sp>
        <p:nvSpPr>
          <p:cNvPr id="4" name="Slide Number Placeholder 3">
            <a:extLst>
              <a:ext uri="{FF2B5EF4-FFF2-40B4-BE49-F238E27FC236}">
                <a16:creationId xmlns:a16="http://schemas.microsoft.com/office/drawing/2014/main" id="{67C1B4C1-4789-B941-B646-27362C5066A0}"/>
              </a:ext>
            </a:extLst>
          </p:cNvPr>
          <p:cNvSpPr>
            <a:spLocks noGrp="1"/>
          </p:cNvSpPr>
          <p:nvPr>
            <p:ph type="sldNum" sz="quarter" idx="12"/>
          </p:nvPr>
        </p:nvSpPr>
        <p:spPr/>
        <p:txBody>
          <a:bodyPr/>
          <a:lstStyle/>
          <a:p>
            <a:fld id="{C596511B-2857-694D-871F-422885452280}" type="slidenum">
              <a:rPr lang="en-US" smtClean="0"/>
              <a:pPr/>
              <a:t>71</a:t>
            </a:fld>
            <a:endParaRPr lang="en-US"/>
          </a:p>
        </p:txBody>
      </p:sp>
    </p:spTree>
    <p:extLst>
      <p:ext uri="{BB962C8B-B14F-4D97-AF65-F5344CB8AC3E}">
        <p14:creationId xmlns:p14="http://schemas.microsoft.com/office/powerpoint/2010/main" val="89735552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B548F-7B46-1F1A-12E3-FBB596896370}"/>
              </a:ext>
            </a:extLst>
          </p:cNvPr>
          <p:cNvSpPr>
            <a:spLocks noGrp="1"/>
          </p:cNvSpPr>
          <p:nvPr>
            <p:ph idx="1"/>
          </p:nvPr>
        </p:nvSpPr>
        <p:spPr>
          <a:xfrm>
            <a:off x="685800" y="742950"/>
            <a:ext cx="7772400" cy="5353050"/>
          </a:xfrm>
        </p:spPr>
        <p:txBody>
          <a:bodyPr/>
          <a:lstStyle/>
          <a:p>
            <a:r>
              <a:rPr lang="en-US" sz="2400" dirty="0">
                <a:effectLst/>
              </a:rPr>
              <a:t>Shin et al, “</a:t>
            </a:r>
            <a:r>
              <a:rPr lang="en-US" sz="2400" dirty="0">
                <a:effectLst/>
                <a:hlinkClick r:id="rId2"/>
              </a:rPr>
              <a:t>Detection of Minor and Major Depression through Voice as a Biomarker Using Machine Learning</a:t>
            </a:r>
            <a:r>
              <a:rPr lang="en-US" sz="2400" dirty="0">
                <a:effectLst/>
              </a:rPr>
              <a:t>,” </a:t>
            </a:r>
            <a:r>
              <a:rPr lang="en-US" sz="2400" i="1" dirty="0">
                <a:effectLst/>
              </a:rPr>
              <a:t>Journal of Clinical Medicine 2021</a:t>
            </a:r>
            <a:r>
              <a:rPr lang="en-US" sz="2400" dirty="0">
                <a:effectLst/>
              </a:rPr>
              <a:t>,10, 3046, 1-15.</a:t>
            </a:r>
          </a:p>
          <a:p>
            <a:r>
              <a:rPr lang="en-US" sz="2400" dirty="0"/>
              <a:t>Wang et al, “</a:t>
            </a:r>
            <a:r>
              <a:rPr lang="en-US" sz="2400" dirty="0">
                <a:effectLst/>
                <a:hlinkClick r:id="rId3"/>
              </a:rPr>
              <a:t>Depression Speech Recognition With a Three-Dimensional Convolutional Network</a:t>
            </a:r>
            <a:r>
              <a:rPr lang="en-US" sz="2400" dirty="0">
                <a:effectLst/>
              </a:rPr>
              <a:t>,” </a:t>
            </a:r>
            <a:r>
              <a:rPr lang="en-US" sz="2400" i="1" dirty="0">
                <a:effectLst/>
              </a:rPr>
              <a:t>Frontiers in Human Neuroscience</a:t>
            </a:r>
            <a:r>
              <a:rPr lang="en-US" sz="2400" dirty="0">
                <a:effectLst/>
              </a:rPr>
              <a:t>, 15, 713823, 2021.</a:t>
            </a:r>
          </a:p>
          <a:p>
            <a:endParaRPr lang="en-US" sz="2400" dirty="0">
              <a:effectLst/>
              <a:latin typeface="Helvetica" pitchFamily="2" charset="0"/>
            </a:endParaRPr>
          </a:p>
          <a:p>
            <a:endParaRPr lang="en-US" dirty="0"/>
          </a:p>
        </p:txBody>
      </p:sp>
      <p:sp>
        <p:nvSpPr>
          <p:cNvPr id="4" name="Slide Number Placeholder 3">
            <a:extLst>
              <a:ext uri="{FF2B5EF4-FFF2-40B4-BE49-F238E27FC236}">
                <a16:creationId xmlns:a16="http://schemas.microsoft.com/office/drawing/2014/main" id="{E754609B-544D-F409-264C-A62BCE2F9EEA}"/>
              </a:ext>
            </a:extLst>
          </p:cNvPr>
          <p:cNvSpPr>
            <a:spLocks noGrp="1"/>
          </p:cNvSpPr>
          <p:nvPr>
            <p:ph type="sldNum" sz="quarter" idx="12"/>
          </p:nvPr>
        </p:nvSpPr>
        <p:spPr/>
        <p:txBody>
          <a:bodyPr/>
          <a:lstStyle/>
          <a:p>
            <a:fld id="{C596511B-2857-694D-871F-422885452280}" type="slidenum">
              <a:rPr lang="en-US" smtClean="0"/>
              <a:pPr/>
              <a:t>72</a:t>
            </a:fld>
            <a:endParaRPr lang="en-US"/>
          </a:p>
        </p:txBody>
      </p:sp>
    </p:spTree>
    <p:extLst>
      <p:ext uri="{BB962C8B-B14F-4D97-AF65-F5344CB8AC3E}">
        <p14:creationId xmlns:p14="http://schemas.microsoft.com/office/powerpoint/2010/main" val="180902066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Using Social Media for Health Research</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73</a:t>
            </a:fld>
            <a:endParaRPr lang="en-US">
              <a:solidFill>
                <a:prstClr val="black"/>
              </a:solidFill>
              <a:latin typeface="Georgia"/>
            </a:endParaRPr>
          </a:p>
        </p:txBody>
      </p:sp>
      <p:pic>
        <p:nvPicPr>
          <p:cNvPr id="5" name="Picture 4" descr="Unknown-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9641"/>
            <a:ext cx="3405286" cy="1906960"/>
          </a:xfrm>
          <a:prstGeom prst="rect">
            <a:avLst/>
          </a:prstGeom>
        </p:spPr>
      </p:pic>
      <p:pic>
        <p:nvPicPr>
          <p:cNvPr id="6" name="Picture 5" descr="Unknown-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254309"/>
            <a:ext cx="2476500" cy="3289300"/>
          </a:xfrm>
          <a:prstGeom prst="rect">
            <a:avLst/>
          </a:prstGeom>
        </p:spPr>
      </p:pic>
      <p:sp>
        <p:nvSpPr>
          <p:cNvPr id="9" name="Right Arrow 8"/>
          <p:cNvSpPr/>
          <p:nvPr/>
        </p:nvSpPr>
        <p:spPr>
          <a:xfrm>
            <a:off x="4004221" y="3634078"/>
            <a:ext cx="1569937" cy="705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848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NLP workshop</a:t>
            </a:r>
          </a:p>
        </p:txBody>
      </p:sp>
      <p:sp>
        <p:nvSpPr>
          <p:cNvPr id="3" name="Content Placeholder 2"/>
          <p:cNvSpPr>
            <a:spLocks noGrp="1"/>
          </p:cNvSpPr>
          <p:nvPr>
            <p:ph idx="1"/>
          </p:nvPr>
        </p:nvSpPr>
        <p:spPr/>
        <p:txBody>
          <a:bodyPr/>
          <a:lstStyle/>
          <a:p>
            <a:r>
              <a:rPr lang="en-US" dirty="0"/>
              <a:t>When might it be unethical to use human data?</a:t>
            </a:r>
            <a:endParaRPr lang="en-US" dirty="0">
              <a:hlinkClick r:id="rId3"/>
            </a:endParaRPr>
          </a:p>
          <a:p>
            <a:r>
              <a:rPr lang="en-US">
                <a:hlinkClick r:id="rId4"/>
              </a:rPr>
              <a:t>Harvard </a:t>
            </a:r>
            <a:r>
              <a:rPr lang="en-US" dirty="0">
                <a:hlinkClick r:id="rId4"/>
              </a:rPr>
              <a:t>“Embedded Ethics” </a:t>
            </a:r>
            <a:r>
              <a:rPr lang="en-US" dirty="0"/>
              <a:t>in courses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74</a:t>
            </a:fld>
            <a:endParaRPr lang="en-US">
              <a:solidFill>
                <a:prstClr val="black"/>
              </a:solidFill>
              <a:latin typeface="Georgia"/>
            </a:endParaRPr>
          </a:p>
        </p:txBody>
      </p:sp>
    </p:spTree>
    <p:extLst>
      <p:ext uri="{BB962C8B-B14F-4D97-AF65-F5344CB8AC3E}">
        <p14:creationId xmlns:p14="http://schemas.microsoft.com/office/powerpoint/2010/main" val="20399079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NLP and speech processing are </a:t>
            </a:r>
            <a:r>
              <a:rPr lang="en-US" dirty="0">
                <a:solidFill>
                  <a:srgbClr val="0070C0"/>
                </a:solidFill>
              </a:rPr>
              <a:t>very useful tools </a:t>
            </a:r>
            <a:r>
              <a:rPr lang="en-US" dirty="0"/>
              <a:t>for identifying and predicting mental illness</a:t>
            </a:r>
          </a:p>
          <a:p>
            <a:r>
              <a:rPr lang="en-US" dirty="0">
                <a:solidFill>
                  <a:srgbClr val="0070C0"/>
                </a:solidFill>
              </a:rPr>
              <a:t>Social media also </a:t>
            </a:r>
            <a:r>
              <a:rPr lang="en-US" dirty="0"/>
              <a:t>provides rich natural data</a:t>
            </a:r>
          </a:p>
          <a:p>
            <a:r>
              <a:rPr lang="en-US" dirty="0"/>
              <a:t>But we must take </a:t>
            </a:r>
            <a:r>
              <a:rPr lang="en-US" dirty="0">
                <a:solidFill>
                  <a:srgbClr val="0070C0"/>
                </a:solidFill>
              </a:rPr>
              <a:t>ethical considerations</a:t>
            </a:r>
            <a:r>
              <a:rPr lang="en-US" dirty="0"/>
              <a:t> into account</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75</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AB8E-ABDF-9543-864A-4EB7A04B102E}"/>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53D10AEE-E876-5E4E-9A8A-3F5ABBA9FBBE}"/>
              </a:ext>
            </a:extLst>
          </p:cNvPr>
          <p:cNvSpPr>
            <a:spLocks noGrp="1"/>
          </p:cNvSpPr>
          <p:nvPr>
            <p:ph idx="1"/>
          </p:nvPr>
        </p:nvSpPr>
        <p:spPr/>
        <p:txBody>
          <a:bodyPr/>
          <a:lstStyle/>
          <a:p>
            <a:r>
              <a:rPr lang="en-US" dirty="0"/>
              <a:t>Topic: Deception and Trust</a:t>
            </a:r>
            <a:r>
              <a:rPr lang="en-US"/>
              <a:t>, Radicalization</a:t>
            </a:r>
            <a:endParaRPr lang="en-US" dirty="0"/>
          </a:p>
          <a:p>
            <a:r>
              <a:rPr lang="en-US" dirty="0"/>
              <a:t>Note:  Please start on HW3 early if you had some issues getting HW2 done on time</a:t>
            </a:r>
          </a:p>
        </p:txBody>
      </p:sp>
    </p:spTree>
    <p:extLst>
      <p:ext uri="{BB962C8B-B14F-4D97-AF65-F5344CB8AC3E}">
        <p14:creationId xmlns:p14="http://schemas.microsoft.com/office/powerpoint/2010/main" val="6394492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Performance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8</a:t>
            </a:fld>
            <a:endParaRPr lang="en-US">
              <a:solidFill>
                <a:prstClr val="black"/>
              </a:solidFill>
              <a:latin typeface="Georgia"/>
            </a:endParaRPr>
          </a:p>
        </p:txBody>
      </p:sp>
      <p:pic>
        <p:nvPicPr>
          <p:cNvPr id="5" name="Picture 4" descr="Screen Shot 2017-03-26 at 10.59.47 AM.png"/>
          <p:cNvPicPr>
            <a:picLocks noChangeAspect="1"/>
          </p:cNvPicPr>
          <p:nvPr/>
        </p:nvPicPr>
        <p:blipFill rotWithShape="1">
          <a:blip r:embed="rId3">
            <a:extLst>
              <a:ext uri="{28A0092B-C50C-407E-A947-70E740481C1C}">
                <a14:useLocalDpi xmlns:a14="http://schemas.microsoft.com/office/drawing/2010/main" val="0"/>
              </a:ext>
            </a:extLst>
          </a:blip>
          <a:srcRect b="16863"/>
          <a:stretch/>
        </p:blipFill>
        <p:spPr>
          <a:xfrm>
            <a:off x="1032635" y="1423914"/>
            <a:ext cx="5382541" cy="5333501"/>
          </a:xfrm>
          <a:prstGeom prst="rect">
            <a:avLst/>
          </a:prstGeom>
        </p:spPr>
      </p:pic>
      <p:sp>
        <p:nvSpPr>
          <p:cNvPr id="3" name="TextBox 2"/>
          <p:cNvSpPr txBox="1"/>
          <p:nvPr/>
        </p:nvSpPr>
        <p:spPr>
          <a:xfrm>
            <a:off x="6228272" y="2766443"/>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4457048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a:t>
            </a:r>
            <a:r>
              <a:rPr lang="en-US" dirty="0" err="1"/>
              <a:t>Probabilitic</a:t>
            </a:r>
            <a:r>
              <a:rPr lang="en-US" dirty="0"/>
              <a:t>) Performance</a:t>
            </a:r>
          </a:p>
        </p:txBody>
      </p:sp>
      <p:sp>
        <p:nvSpPr>
          <p:cNvPr id="3" name="Slide Number Placeholder 2"/>
          <p:cNvSpPr>
            <a:spLocks noGrp="1"/>
          </p:cNvSpPr>
          <p:nvPr>
            <p:ph type="sldNum" sz="quarter" idx="12"/>
          </p:nvPr>
        </p:nvSpPr>
        <p:spPr/>
        <p:txBody>
          <a:bodyPr/>
          <a:lstStyle/>
          <a:p>
            <a:fld id="{C596511B-2857-694D-871F-422885452280}" type="slidenum">
              <a:rPr lang="en-US" smtClean="0"/>
              <a:pPr/>
              <a:t>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46" y="1301374"/>
            <a:ext cx="4188274" cy="5404225"/>
          </a:xfrm>
          <a:prstGeom prst="rect">
            <a:avLst/>
          </a:prstGeom>
        </p:spPr>
      </p:pic>
      <p:sp>
        <p:nvSpPr>
          <p:cNvPr id="5" name="TextBox 4"/>
          <p:cNvSpPr txBox="1"/>
          <p:nvPr/>
        </p:nvSpPr>
        <p:spPr>
          <a:xfrm>
            <a:off x="6228272" y="1762397"/>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68685583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4365</TotalTime>
  <Words>4603</Words>
  <Application>Microsoft Macintosh PowerPoint</Application>
  <PresentationFormat>On-screen Show (4:3)</PresentationFormat>
  <Paragraphs>572</Paragraphs>
  <Slides>76</Slides>
  <Notes>71</Notes>
  <HiddenSlides>25</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76</vt:i4>
      </vt:variant>
    </vt:vector>
  </HeadingPairs>
  <TitlesOfParts>
    <vt:vector size="87" baseType="lpstr">
      <vt:lpstr>Arial</vt:lpstr>
      <vt:lpstr>Calibri</vt:lpstr>
      <vt:lpstr>Calibri Light</vt:lpstr>
      <vt:lpstr>Georgia</vt:lpstr>
      <vt:lpstr>Helvetica</vt:lpstr>
      <vt:lpstr>Times</vt:lpstr>
      <vt:lpstr>Times New Roman</vt:lpstr>
      <vt:lpstr>Office Theme</vt:lpstr>
      <vt:lpstr>LSA17-course</vt:lpstr>
      <vt:lpstr>1_Custom Design</vt:lpstr>
      <vt:lpstr>Custom Design</vt:lpstr>
      <vt:lpstr>Mental State</vt:lpstr>
      <vt:lpstr>Today</vt:lpstr>
      <vt:lpstr>PowerPoint Presentation</vt:lpstr>
      <vt:lpstr>Language as a Cue for Diagnosis</vt:lpstr>
      <vt:lpstr>Quantifying Mental Health Signals in Twitter (Coppersmith et al., 2014)</vt:lpstr>
      <vt:lpstr>PowerPoint Presentation</vt:lpstr>
      <vt:lpstr>Features</vt:lpstr>
      <vt:lpstr>ROC Curves of Analytic Performance</vt:lpstr>
      <vt:lpstr>ROC Curves of Analytic (Probabilitic) Performance</vt:lpstr>
      <vt:lpstr>Acoustic/prosodic Cues for Bipolar Disorder Monitoring (Farrusetal2021)</vt:lpstr>
      <vt:lpstr>PowerPoint Presentation</vt:lpstr>
      <vt:lpstr>Depression</vt:lpstr>
      <vt:lpstr>PowerPoint Presentation</vt:lpstr>
      <vt:lpstr>Diagnosis</vt:lpstr>
      <vt:lpstr>Treatments</vt:lpstr>
      <vt:lpstr>Predicting Depression from Speech (Rejaibietal2022)</vt:lpstr>
      <vt:lpstr>PowerPoint Presentation</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 using Support Vector Machines or Maximum Entity Modeling</vt:lpstr>
      <vt:lpstr>Linguistic Analysis of Schizophrenia in Reddit Posts (Zomick et al., 2019)</vt:lpstr>
      <vt:lpstr>Data</vt:lpstr>
      <vt:lpstr>Data</vt:lpstr>
      <vt:lpstr>LIWC Analysis</vt:lpstr>
      <vt:lpstr>PowerPoint Presentation</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Alzheimer’s Disease</vt:lpstr>
      <vt:lpstr>Stages of Alzheimer’s Disease</vt:lpstr>
      <vt:lpstr>Treatment</vt:lpstr>
      <vt:lpstr>Alzheimer’s Dementia Recognition from Speech (Nasreenetal2021)</vt:lpstr>
      <vt:lpstr>PowerPoint Presentation</vt:lpstr>
      <vt:lpstr>Lexical Indicators of Alzheimer’s</vt:lpstr>
      <vt:lpstr>Case Study: Agatha Christie’s Novels</vt:lpstr>
      <vt:lpstr>Language Use Changes with Age</vt:lpstr>
      <vt:lpstr> Dementia Progresses with Age (Snowden 2003, Healthy aging and dementia: findings from the 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Some Other Recent Work</vt:lpstr>
      <vt:lpstr>PowerPoint Presentation</vt:lpstr>
      <vt:lpstr>Ethics of Using Social Media for Health Research</vt:lpstr>
      <vt:lpstr>Ethics in NLP workshop</vt:lpstr>
      <vt:lpstr>Conclusions</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Julia H</cp:lastModifiedBy>
  <cp:revision>148</cp:revision>
  <cp:lastPrinted>2020-04-01T00:47:57Z</cp:lastPrinted>
  <dcterms:created xsi:type="dcterms:W3CDTF">2020-03-24T14:32:25Z</dcterms:created>
  <dcterms:modified xsi:type="dcterms:W3CDTF">2022-11-11T20:46:34Z</dcterms:modified>
</cp:coreProperties>
</file>