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45"/>
  </p:notesMasterIdLst>
  <p:handoutMasterIdLst>
    <p:handoutMasterId r:id="rId46"/>
  </p:handoutMasterIdLst>
  <p:sldIdLst>
    <p:sldId id="505" r:id="rId5"/>
    <p:sldId id="523" r:id="rId6"/>
    <p:sldId id="578" r:id="rId7"/>
    <p:sldId id="522" r:id="rId8"/>
    <p:sldId id="527" r:id="rId9"/>
    <p:sldId id="526" r:id="rId10"/>
    <p:sldId id="525" r:id="rId11"/>
    <p:sldId id="573" r:id="rId12"/>
    <p:sldId id="563" r:id="rId13"/>
    <p:sldId id="531" r:id="rId14"/>
    <p:sldId id="532" r:id="rId15"/>
    <p:sldId id="533" r:id="rId16"/>
    <p:sldId id="536" r:id="rId17"/>
    <p:sldId id="535" r:id="rId18"/>
    <p:sldId id="537" r:id="rId19"/>
    <p:sldId id="569" r:id="rId20"/>
    <p:sldId id="545" r:id="rId21"/>
    <p:sldId id="570" r:id="rId22"/>
    <p:sldId id="558" r:id="rId23"/>
    <p:sldId id="559" r:id="rId24"/>
    <p:sldId id="529" r:id="rId25"/>
    <p:sldId id="556" r:id="rId26"/>
    <p:sldId id="551" r:id="rId27"/>
    <p:sldId id="546" r:id="rId28"/>
    <p:sldId id="555" r:id="rId29"/>
    <p:sldId id="549" r:id="rId30"/>
    <p:sldId id="557" r:id="rId31"/>
    <p:sldId id="528" r:id="rId32"/>
    <p:sldId id="560" r:id="rId33"/>
    <p:sldId id="566" r:id="rId34"/>
    <p:sldId id="586" r:id="rId35"/>
    <p:sldId id="565" r:id="rId36"/>
    <p:sldId id="582" r:id="rId37"/>
    <p:sldId id="561" r:id="rId38"/>
    <p:sldId id="564" r:id="rId39"/>
    <p:sldId id="553" r:id="rId40"/>
    <p:sldId id="583" r:id="rId41"/>
    <p:sldId id="584" r:id="rId42"/>
    <p:sldId id="562" r:id="rId43"/>
    <p:sldId id="59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7308" autoAdjust="0"/>
  </p:normalViewPr>
  <p:slideViewPr>
    <p:cSldViewPr snapToGrid="0" snapToObjects="1">
      <p:cViewPr varScale="1">
        <p:scale>
          <a:sx n="57" d="100"/>
          <a:sy n="57" d="100"/>
        </p:scale>
        <p:origin x="1320" y="168"/>
      </p:cViewPr>
      <p:guideLst>
        <p:guide orient="horz" pos="2160"/>
        <p:guide pos="2880"/>
      </p:guideLst>
    </p:cSldViewPr>
  </p:slideViewPr>
  <p:notesTextViewPr>
    <p:cViewPr>
      <p:scale>
        <a:sx n="85" d="100"/>
        <a:sy n="85" d="100"/>
      </p:scale>
      <p:origin x="0" y="0"/>
    </p:cViewPr>
  </p:notesTextViewPr>
  <p:sorterViewPr>
    <p:cViewPr>
      <p:scale>
        <a:sx n="1" d="1"/>
        <a:sy n="1" d="1"/>
      </p:scale>
      <p:origin x="0" y="0"/>
    </p:cViewPr>
  </p:sorterViewPr>
  <p:notesViewPr>
    <p:cSldViewPr snapToGrid="0" snapToObjects="1">
      <p:cViewPr varScale="1">
        <p:scale>
          <a:sx n="126" d="100"/>
          <a:sy n="126"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3/26/22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3/26/22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D3219-28A7-204C-BF6E-A324CF31EB03}" type="slidenum">
              <a:rPr lang="en-US"/>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3"/>
          <p:cNvSpPr>
            <a:spLocks noGrp="1" noChangeArrowheads="1"/>
          </p:cNvSpPr>
          <p:nvPr>
            <p:ph type="body" idx="1"/>
          </p:nvPr>
        </p:nvSpPr>
        <p:spPr/>
        <p:txBody>
          <a:bodyPr/>
          <a:lstStyle/>
          <a:p>
            <a:endParaRPr lang="en-US" b="1" i="1" dirty="0"/>
          </a:p>
        </p:txBody>
      </p:sp>
    </p:spTree>
    <p:extLst>
      <p:ext uri="{BB962C8B-B14F-4D97-AF65-F5344CB8AC3E}">
        <p14:creationId xmlns:p14="http://schemas.microsoft.com/office/powerpoint/2010/main" val="79830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task…. For healthcare applications, are they effective?  For shopping, more purchases??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15</a:t>
            </a:fld>
            <a:endParaRPr lang="en-US"/>
          </a:p>
        </p:txBody>
      </p:sp>
    </p:spTree>
    <p:extLst>
      <p:ext uri="{BB962C8B-B14F-4D97-AF65-F5344CB8AC3E}">
        <p14:creationId xmlns:p14="http://schemas.microsoft.com/office/powerpoint/2010/main" val="812261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psych.fullerton.edu</a:t>
            </a:r>
            <a:r>
              <a:rPr lang="en-US" dirty="0"/>
              <a:t>/</a:t>
            </a:r>
            <a:r>
              <a:rPr lang="en-US" dirty="0" err="1"/>
              <a:t>mbirnbaum</a:t>
            </a:r>
            <a:r>
              <a:rPr lang="en-US" dirty="0"/>
              <a:t>/psych101/</a:t>
            </a:r>
            <a:r>
              <a:rPr lang="en-US" dirty="0" err="1"/>
              <a:t>Eliza.htm</a:t>
            </a:r>
            <a:endParaRPr lang="en-US" dirty="0"/>
          </a:p>
          <a:p>
            <a:r>
              <a:rPr lang="en-US" dirty="0"/>
              <a:t>much of this conversation may be deemed empathetic:  Eliza tis trying to identify the user mood in her first question, then what is causing unhappiness, and starting a pretty empathetic discussion.</a:t>
            </a:r>
          </a:p>
        </p:txBody>
      </p:sp>
      <p:sp>
        <p:nvSpPr>
          <p:cNvPr id="4" name="Slide Number Placeholder 3"/>
          <p:cNvSpPr>
            <a:spLocks noGrp="1"/>
          </p:cNvSpPr>
          <p:nvPr>
            <p:ph type="sldNum" sz="quarter" idx="5"/>
          </p:nvPr>
        </p:nvSpPr>
        <p:spPr/>
        <p:txBody>
          <a:bodyPr/>
          <a:lstStyle/>
          <a:p>
            <a:fld id="{4B8AFCE4-5EA5-FB45-A07D-7DC601B63471}" type="slidenum">
              <a:rPr lang="en-US" smtClean="0"/>
              <a:t>16</a:t>
            </a:fld>
            <a:endParaRPr lang="en-US"/>
          </a:p>
        </p:txBody>
      </p:sp>
    </p:spTree>
    <p:extLst>
      <p:ext uri="{BB962C8B-B14F-4D97-AF65-F5344CB8AC3E}">
        <p14:creationId xmlns:p14="http://schemas.microsoft.com/office/powerpoint/2010/main" val="56332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Fembot</a:t>
            </a:r>
            <a:r>
              <a:rPr lang="en-US" dirty="0"/>
              <a:t> = FMBT (female robot)</a:t>
            </a:r>
          </a:p>
          <a:p>
            <a:endParaRPr lang="en-US" dirty="0"/>
          </a:p>
          <a:p>
            <a:r>
              <a:rPr lang="en-US" dirty="0"/>
              <a:t>Justine Cassell, “Embodied Conversational Agents:  Representation and Intelligence in User Interfaces”, 2001.</a:t>
            </a:r>
          </a:p>
        </p:txBody>
      </p:sp>
      <p:sp>
        <p:nvSpPr>
          <p:cNvPr id="4" name="Slide Number Placeholder 3"/>
          <p:cNvSpPr>
            <a:spLocks noGrp="1"/>
          </p:cNvSpPr>
          <p:nvPr>
            <p:ph type="sldNum" sz="quarter" idx="5"/>
          </p:nvPr>
        </p:nvSpPr>
        <p:spPr/>
        <p:txBody>
          <a:bodyPr/>
          <a:lstStyle/>
          <a:p>
            <a:fld id="{EB852A1C-1FF8-1E47-9FB8-7A686FDCE2A1}" type="slidenum">
              <a:rPr lang="en-US" smtClean="0"/>
              <a:pPr/>
              <a:t>17</a:t>
            </a:fld>
            <a:endParaRPr lang="en-US"/>
          </a:p>
        </p:txBody>
      </p:sp>
    </p:spTree>
    <p:extLst>
      <p:ext uri="{BB962C8B-B14F-4D97-AF65-F5344CB8AC3E}">
        <p14:creationId xmlns:p14="http://schemas.microsoft.com/office/powerpoint/2010/main" val="3694490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attempts in the </a:t>
            </a:r>
            <a:r>
              <a:rPr lang="en-US" dirty="0" err="1"/>
              <a:t>fearly</a:t>
            </a:r>
            <a:r>
              <a:rPr lang="en-US" dirty="0"/>
              <a:t> 2000’s to create more human-like agents.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165751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Virtual Laboratory Exercise Counselor Agent, Timothy </a:t>
            </a:r>
            <a:r>
              <a:rPr lang="en-US" dirty="0" err="1"/>
              <a:t>Bickemore</a:t>
            </a:r>
            <a:r>
              <a:rPr lang="en-US" dirty="0"/>
              <a:t> et </a:t>
            </a:r>
            <a:r>
              <a:rPr lang="en-US" dirty="0" err="1"/>
              <a:t>al’s</a:t>
            </a:r>
            <a:r>
              <a:rPr lang="en-US" dirty="0"/>
              <a:t> virtual humans for </a:t>
            </a:r>
            <a:r>
              <a:rPr lang="en-US" b="1" i="1" dirty="0">
                <a:solidFill>
                  <a:srgbClr val="FF0000"/>
                </a:solidFill>
              </a:rPr>
              <a:t>long-term healthcare support </a:t>
            </a:r>
            <a:r>
              <a:rPr lang="en-US" dirty="0"/>
              <a:t>was able  to establish and maintain long-term social-emotional relationships.  conversational story-telling does appear in other projects to be a useful way to engage users.  Experiments were for a month at first then continued for 24 </a:t>
            </a:r>
            <a:r>
              <a:rPr lang="en-US" dirty="0" err="1"/>
              <a:t>mo</a:t>
            </a:r>
            <a:r>
              <a:rPr lang="en-US" dirty="0"/>
              <a:t> in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and </a:t>
            </a:r>
            <a:r>
              <a:rPr lang="en-US" dirty="0" err="1"/>
              <a:t>Rosaling</a:t>
            </a:r>
            <a:r>
              <a:rPr lang="en-US" dirty="0"/>
              <a:t> Picard “Establishing and Maintaining Long-term Human Computer Relationships, 2005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Timothy </a:t>
            </a:r>
            <a:r>
              <a:rPr lang="en-US" dirty="0" err="1"/>
              <a:t>Bickmore</a:t>
            </a:r>
            <a:r>
              <a:rPr lang="en-US" dirty="0"/>
              <a:t>, Daniel Schulman and </a:t>
            </a:r>
            <a:r>
              <a:rPr lang="en-US" dirty="0" err="1"/>
              <a:t>Langsuan</a:t>
            </a:r>
            <a:r>
              <a:rPr lang="en-US" dirty="0"/>
              <a:t> Yin, “Maintain Engagement in Long-term Interventions with Relational Agents” 2010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19</a:t>
            </a:fld>
            <a:endParaRPr lang="en-US"/>
          </a:p>
        </p:txBody>
      </p:sp>
    </p:spTree>
    <p:extLst>
      <p:ext uri="{BB962C8B-B14F-4D97-AF65-F5344CB8AC3E}">
        <p14:creationId xmlns:p14="http://schemas.microsoft.com/office/powerpoint/2010/main" val="1628237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Radoslaw </a:t>
            </a:r>
            <a:r>
              <a:rPr lang="en-US" dirty="0" err="1"/>
              <a:t>Niewiadomski</a:t>
            </a:r>
            <a:r>
              <a:rPr lang="en-US" dirty="0"/>
              <a:t>, </a:t>
            </a:r>
            <a:r>
              <a:rPr lang="en-US" dirty="0" err="1"/>
              <a:t>Magalie</a:t>
            </a:r>
            <a:r>
              <a:rPr lang="en-US" dirty="0"/>
              <a:t> Ochs and </a:t>
            </a:r>
            <a:r>
              <a:rPr lang="en-US" dirty="0" err="1"/>
              <a:t>Cathinerin</a:t>
            </a:r>
            <a:r>
              <a:rPr lang="en-US" dirty="0"/>
              <a:t> </a:t>
            </a:r>
            <a:r>
              <a:rPr lang="en-US" dirty="0" err="1"/>
              <a:t>Pelachaud</a:t>
            </a:r>
            <a:r>
              <a:rPr lang="en-US" dirty="0"/>
              <a:t>, Expressions of empathy in ECAs (empathetic conversational agents), 2008</a:t>
            </a:r>
          </a:p>
          <a:p>
            <a:endParaRPr lang="en-US" dirty="0"/>
          </a:p>
          <a:p>
            <a:r>
              <a:rPr lang="en-US" dirty="0"/>
              <a:t>Can you find the most empathetic face?  users rated simple sadness best (33%) (upper left)  but super-positive about as highly (31%) (lower left) , then masking lower (26%) (lower right) and egocentric last (10%) (upper left)</a:t>
            </a:r>
          </a:p>
          <a:p>
            <a:endParaRPr lang="en-US" dirty="0"/>
          </a:p>
          <a:p>
            <a:r>
              <a:rPr lang="en-US" dirty="0"/>
              <a:t>Evaluated user responses to simple emotions expressing empathy (e.g. joy, sadness) vs. 2 different ways of combining emotions: superposing an egocentric emotion (agent’s own emotion) with an empathetic one; or masking an egocentric emotion by an empathetic one:</a:t>
            </a:r>
          </a:p>
          <a:p>
            <a:r>
              <a:rPr lang="en-US" dirty="0"/>
              <a:t>Expressions for 1 scenario – a sad event (egocentric emotion and one empathetic): 1) simple joy; 2) simple sadness; 3) superposition of joy by sadness; 4) hand-created masking of joy by sadness.  Most appropriate labels varied by scenario.</a:t>
            </a:r>
          </a:p>
        </p:txBody>
      </p:sp>
      <p:sp>
        <p:nvSpPr>
          <p:cNvPr id="4" name="Slide Number Placeholder 3"/>
          <p:cNvSpPr>
            <a:spLocks noGrp="1"/>
          </p:cNvSpPr>
          <p:nvPr>
            <p:ph type="sldNum" sz="quarter" idx="5"/>
          </p:nvPr>
        </p:nvSpPr>
        <p:spPr/>
        <p:txBody>
          <a:bodyPr/>
          <a:lstStyle/>
          <a:p>
            <a:fld id="{EB852A1C-1FF8-1E47-9FB8-7A686FDCE2A1}" type="slidenum">
              <a:rPr lang="en-US" smtClean="0"/>
              <a:pPr/>
              <a:t>20</a:t>
            </a:fld>
            <a:endParaRPr lang="en-US"/>
          </a:p>
        </p:txBody>
      </p:sp>
    </p:spTree>
    <p:extLst>
      <p:ext uri="{BB962C8B-B14F-4D97-AF65-F5344CB8AC3E}">
        <p14:creationId xmlns:p14="http://schemas.microsoft.com/office/powerpoint/2010/main" val="4220408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Ochs, </a:t>
            </a:r>
            <a:r>
              <a:rPr lang="en-US" dirty="0" err="1"/>
              <a:t>pelachaud</a:t>
            </a:r>
            <a:r>
              <a:rPr lang="en-US" dirty="0"/>
              <a:t> and David </a:t>
            </a:r>
            <a:r>
              <a:rPr lang="en-US" dirty="0" err="1"/>
              <a:t>Sadek</a:t>
            </a:r>
            <a:r>
              <a:rPr lang="en-US" dirty="0"/>
              <a:t>, “An Empathic Virtual Dialog Agent to Improve Human-Machine Interaction</a:t>
            </a:r>
          </a:p>
          <a:p>
            <a:r>
              <a:rPr lang="en-US" dirty="0"/>
              <a:t>Provided </a:t>
            </a:r>
            <a:r>
              <a:rPr lang="en-US" b="1" dirty="0"/>
              <a:t>a larger view of what was needed in empathetic responses</a:t>
            </a:r>
            <a:r>
              <a:rPr lang="en-US" dirty="0"/>
              <a:t>:  not just happy and sad but avatars must also deal with...</a:t>
            </a:r>
          </a:p>
        </p:txBody>
      </p:sp>
      <p:sp>
        <p:nvSpPr>
          <p:cNvPr id="4" name="Slide Number Placeholder 3"/>
          <p:cNvSpPr>
            <a:spLocks noGrp="1"/>
          </p:cNvSpPr>
          <p:nvPr>
            <p:ph type="sldNum" sz="quarter" idx="5"/>
          </p:nvPr>
        </p:nvSpPr>
        <p:spPr/>
        <p:txBody>
          <a:bodyPr/>
          <a:lstStyle/>
          <a:p>
            <a:fld id="{EB852A1C-1FF8-1E47-9FB8-7A686FDCE2A1}" type="slidenum">
              <a:rPr lang="en-US" smtClean="0"/>
              <a:pPr/>
              <a:t>21</a:t>
            </a:fld>
            <a:endParaRPr lang="en-US"/>
          </a:p>
        </p:txBody>
      </p:sp>
    </p:spTree>
    <p:extLst>
      <p:ext uri="{BB962C8B-B14F-4D97-AF65-F5344CB8AC3E}">
        <p14:creationId xmlns:p14="http://schemas.microsoft.com/office/powerpoint/2010/main" val="1632977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Andre and </a:t>
            </a:r>
            <a:r>
              <a:rPr lang="en-US" dirty="0" err="1"/>
              <a:t>Pelachaud</a:t>
            </a:r>
            <a:r>
              <a:rPr lang="en-US" dirty="0"/>
              <a:t> 2010:   focused on developing different uses for avatars in general  and how these would improve over simple text-based systems so that you could interact more like you would do in real life in “Interacting with Embodied Conversational Agents”</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22</a:t>
            </a:fld>
            <a:endParaRPr lang="en-US"/>
          </a:p>
        </p:txBody>
      </p:sp>
    </p:spTree>
    <p:extLst>
      <p:ext uri="{BB962C8B-B14F-4D97-AF65-F5344CB8AC3E}">
        <p14:creationId xmlns:p14="http://schemas.microsoft.com/office/powerpoint/2010/main" val="2748718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cognitive empathy: being able to put yourself into someone else’s place, and see their perspective</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212394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Interactions with Rapport Agent compared to human-human interactions (2007)</a:t>
            </a:r>
          </a:p>
          <a:p>
            <a:endParaRPr lang="en-US" dirty="0"/>
          </a:p>
          <a:p>
            <a:r>
              <a:rPr lang="en-US" dirty="0"/>
              <a:t>Jonathan </a:t>
            </a:r>
            <a:r>
              <a:rPr lang="en-US" dirty="0" err="1"/>
              <a:t>Gratch</a:t>
            </a:r>
            <a:r>
              <a:rPr lang="en-US" dirty="0"/>
              <a:t>, Ning Wang, Jillian </a:t>
            </a:r>
            <a:r>
              <a:rPr lang="en-US" dirty="0" err="1"/>
              <a:t>Gerten</a:t>
            </a:r>
            <a:r>
              <a:rPr lang="en-US" dirty="0"/>
              <a:t>, Edward Fast, and Robin Duffy, “Creating Rapport with Virtual Agents”, 2007</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24</a:t>
            </a:fld>
            <a:endParaRPr lang="en-US"/>
          </a:p>
        </p:txBody>
      </p:sp>
    </p:spTree>
    <p:extLst>
      <p:ext uri="{BB962C8B-B14F-4D97-AF65-F5344CB8AC3E}">
        <p14:creationId xmlns:p14="http://schemas.microsoft.com/office/powerpoint/2010/main" val="131778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became interested in empathetic dialogue about almost a year ago when I joined a group working on this as an Amazon Scholar and started digging into past and present work on empathetic conversation – and also encouraging them to consider acoustic/prosodic features of the speech they produce and their users produce.  This is what I’d like to talk about today, in conversational agents and particularly in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413289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Lixing</a:t>
            </a:r>
            <a:r>
              <a:rPr lang="en-US" dirty="0"/>
              <a:t> Huang, Louis-Philippe </a:t>
            </a:r>
            <a:r>
              <a:rPr lang="en-US" dirty="0" err="1"/>
              <a:t>Morency</a:t>
            </a:r>
            <a:r>
              <a:rPr lang="en-US" dirty="0"/>
              <a:t>, Jonathan </a:t>
            </a:r>
            <a:r>
              <a:rPr lang="en-US" dirty="0" err="1"/>
              <a:t>Gratch</a:t>
            </a:r>
            <a:r>
              <a:rPr lang="en-US" dirty="0"/>
              <a:t>, “Virtual Rapport 2.0”</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25</a:t>
            </a:fld>
            <a:endParaRPr lang="en-US"/>
          </a:p>
        </p:txBody>
      </p:sp>
    </p:spTree>
    <p:extLst>
      <p:ext uri="{BB962C8B-B14F-4D97-AF65-F5344CB8AC3E}">
        <p14:creationId xmlns:p14="http://schemas.microsoft.com/office/powerpoint/2010/main" val="362793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perhaps viewing </a:t>
            </a:r>
            <a:r>
              <a:rPr lang="en-US" dirty="0" err="1"/>
              <a:t>WoZ</a:t>
            </a:r>
            <a:r>
              <a:rPr lang="en-US" dirty="0"/>
              <a:t> as more of a computer system than the virtual agent but </a:t>
            </a:r>
            <a:r>
              <a:rPr lang="en-US" dirty="0" err="1"/>
              <a:t>WoZ</a:t>
            </a:r>
            <a:r>
              <a:rPr lang="en-US" dirty="0"/>
              <a:t> </a:t>
            </a:r>
            <a:r>
              <a:rPr lang="en-US" dirty="0" err="1"/>
              <a:t>behaviora</a:t>
            </a:r>
            <a:r>
              <a:rPr lang="en-US" dirty="0"/>
              <a:t>  more empathetic computer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a:t>
            </a:r>
            <a:r>
              <a:rPr lang="en-US" dirty="0" err="1"/>
              <a:t>DeVault</a:t>
            </a:r>
            <a:r>
              <a:rPr lang="en-US" dirty="0"/>
              <a:t> and many more, “</a:t>
            </a:r>
            <a:r>
              <a:rPr lang="en-US" dirty="0" err="1"/>
              <a:t>SimSensei</a:t>
            </a:r>
            <a:r>
              <a:rPr lang="en-US" dirty="0"/>
              <a:t> Kiosk:  A Virtual Human Interviewer for Healthcare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post traumatic </a:t>
            </a:r>
            <a:r>
              <a:rPr lang="en-US"/>
              <a:t>stress disorder</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26</a:t>
            </a:fld>
            <a:endParaRPr lang="en-US"/>
          </a:p>
        </p:txBody>
      </p:sp>
    </p:spTree>
    <p:extLst>
      <p:ext uri="{BB962C8B-B14F-4D97-AF65-F5344CB8AC3E}">
        <p14:creationId xmlns:p14="http://schemas.microsoft.com/office/powerpoint/2010/main" val="1446848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rapport has been being developed for physical robots:  identifies an important problem in empathetic agents:  if agents follow up on a mistake with empathetic conversation, subsequent mistakes can be viewed even more negatively.  why should </a:t>
            </a:r>
            <a:r>
              <a:rPr lang="en-US" dirty="0" err="1"/>
              <a:t>i</a:t>
            </a:r>
            <a:r>
              <a:rPr lang="en-US" dirty="0"/>
              <a:t> trust you then??</a:t>
            </a:r>
          </a:p>
          <a:p>
            <a:endParaRPr lang="en-US" dirty="0"/>
          </a:p>
          <a:p>
            <a:r>
              <a:rPr lang="en-US" dirty="0"/>
              <a:t>Gale M. Lucas, Jill </a:t>
            </a:r>
            <a:r>
              <a:rPr lang="en-US" dirty="0" err="1"/>
              <a:t>Boberg</a:t>
            </a:r>
            <a:r>
              <a:rPr lang="en-US" dirty="0"/>
              <a:t>, David </a:t>
            </a:r>
            <a:r>
              <a:rPr lang="en-US" dirty="0" err="1"/>
              <a:t>Traum</a:t>
            </a:r>
            <a:r>
              <a:rPr lang="en-US" dirty="0"/>
              <a:t>, Jonathan </a:t>
            </a:r>
            <a:r>
              <a:rPr lang="en-US" dirty="0" err="1"/>
              <a:t>Gratch</a:t>
            </a:r>
            <a:r>
              <a:rPr lang="en-US" dirty="0"/>
              <a:t>, Alesia Gainer, Emmanuel Johnson, Anton </a:t>
            </a:r>
            <a:r>
              <a:rPr lang="en-US" dirty="0" err="1"/>
              <a:t>leuski</a:t>
            </a:r>
            <a:r>
              <a:rPr lang="en-US" dirty="0"/>
              <a:t>, Mikio Nakano,, “</a:t>
            </a:r>
            <a:r>
              <a:rPr lang="en-US" dirty="0" err="1"/>
              <a:t>Gettng</a:t>
            </a:r>
            <a:r>
              <a:rPr lang="en-US" dirty="0"/>
              <a:t> to Know Each other:  The Role of Social dialogue in Recovery from Errors in social Robots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27</a:t>
            </a:fld>
            <a:endParaRPr lang="en-US"/>
          </a:p>
        </p:txBody>
      </p:sp>
    </p:spTree>
    <p:extLst>
      <p:ext uri="{BB962C8B-B14F-4D97-AF65-F5344CB8AC3E}">
        <p14:creationId xmlns:p14="http://schemas.microsoft.com/office/powerpoint/2010/main" val="172825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these are healthcare related.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28</a:t>
            </a:fld>
            <a:endParaRPr lang="en-US"/>
          </a:p>
        </p:txBody>
      </p:sp>
    </p:spTree>
    <p:extLst>
      <p:ext uri="{BB962C8B-B14F-4D97-AF65-F5344CB8AC3E}">
        <p14:creationId xmlns:p14="http://schemas.microsoft.com/office/powerpoint/2010/main" val="183757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converse in English, Mandarin and Cantonese. focuses on detecting suicidal tendencies and abusive language.  not clear how they perceive personality </a:t>
            </a:r>
            <a:r>
              <a:rPr lang="en-US" dirty="0" err="1"/>
              <a:t>tho</a:t>
            </a:r>
            <a:r>
              <a:rPr lang="en-US" dirty="0"/>
              <a:t>.</a:t>
            </a:r>
          </a:p>
          <a:p>
            <a:r>
              <a:rPr lang="en-US" dirty="0" err="1"/>
              <a:t>Genta</a:t>
            </a:r>
            <a:r>
              <a:rPr lang="en-US" dirty="0"/>
              <a:t> Indra </a:t>
            </a:r>
            <a:r>
              <a:rPr lang="en-US" dirty="0" err="1"/>
              <a:t>Winata</a:t>
            </a:r>
            <a:r>
              <a:rPr lang="en-US" dirty="0"/>
              <a:t>, </a:t>
            </a:r>
            <a:r>
              <a:rPr lang="en-US" dirty="0" err="1"/>
              <a:t>Onno</a:t>
            </a:r>
            <a:r>
              <a:rPr lang="en-US" dirty="0"/>
              <a:t> </a:t>
            </a:r>
            <a:r>
              <a:rPr lang="en-US" dirty="0" err="1"/>
              <a:t>Kampman</a:t>
            </a:r>
            <a:r>
              <a:rPr lang="en-US" dirty="0"/>
              <a:t>, Yang Yan, </a:t>
            </a:r>
            <a:r>
              <a:rPr lang="en-US" dirty="0" err="1"/>
              <a:t>Anik</a:t>
            </a:r>
            <a:r>
              <a:rPr lang="en-US" dirty="0"/>
              <a:t> Dey, Pascale Fung “Nora the Empathetic Psychologist”</a:t>
            </a:r>
          </a:p>
        </p:txBody>
      </p:sp>
      <p:sp>
        <p:nvSpPr>
          <p:cNvPr id="4" name="Slide Number Placeholder 3"/>
          <p:cNvSpPr>
            <a:spLocks noGrp="1"/>
          </p:cNvSpPr>
          <p:nvPr>
            <p:ph type="sldNum" sz="quarter" idx="5"/>
          </p:nvPr>
        </p:nvSpPr>
        <p:spPr/>
        <p:txBody>
          <a:bodyPr/>
          <a:lstStyle/>
          <a:p>
            <a:fld id="{EB852A1C-1FF8-1E47-9FB8-7A686FDCE2A1}" type="slidenum">
              <a:rPr lang="en-US" smtClean="0"/>
              <a:pPr/>
              <a:t>29</a:t>
            </a:fld>
            <a:endParaRPr lang="en-US"/>
          </a:p>
        </p:txBody>
      </p:sp>
    </p:spTree>
    <p:extLst>
      <p:ext uri="{BB962C8B-B14F-4D97-AF65-F5344CB8AC3E}">
        <p14:creationId xmlns:p14="http://schemas.microsoft.com/office/powerpoint/2010/main" val="2796505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Czerwinski, Javier </a:t>
            </a:r>
            <a:r>
              <a:rPr lang="en-US" dirty="0" err="1"/>
              <a:t>hernandex</a:t>
            </a:r>
            <a:r>
              <a:rPr lang="en-US" dirty="0"/>
              <a:t> &amp; Daniel McDuff, “Building an AI That Feels,” IEEE Spectrum</a:t>
            </a:r>
          </a:p>
        </p:txBody>
      </p:sp>
      <p:sp>
        <p:nvSpPr>
          <p:cNvPr id="4" name="Slide Number Placeholder 3"/>
          <p:cNvSpPr>
            <a:spLocks noGrp="1"/>
          </p:cNvSpPr>
          <p:nvPr>
            <p:ph type="sldNum" sz="quarter" idx="5"/>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409364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“Would you kill a human?” from users with “Yes, I want!” and training on user revisions to similar statements and produced a better system</a:t>
            </a:r>
          </a:p>
          <a:p>
            <a:r>
              <a:rPr lang="en-US" dirty="0" err="1"/>
              <a:t>Zhaojian</a:t>
            </a:r>
            <a:r>
              <a:rPr lang="en-US" dirty="0"/>
              <a:t> Lin, Peng Xu, </a:t>
            </a:r>
            <a:r>
              <a:rPr lang="en-US" dirty="0" err="1"/>
              <a:t>Genta</a:t>
            </a:r>
            <a:r>
              <a:rPr lang="en-US" dirty="0"/>
              <a:t> Indra </a:t>
            </a:r>
            <a:r>
              <a:rPr lang="en-US" dirty="0" err="1"/>
              <a:t>Winata</a:t>
            </a:r>
            <a:r>
              <a:rPr lang="en-US" dirty="0"/>
              <a:t>, </a:t>
            </a:r>
            <a:r>
              <a:rPr lang="en-US" dirty="0" err="1"/>
              <a:t>Farhad</a:t>
            </a:r>
            <a:r>
              <a:rPr lang="en-US" dirty="0"/>
              <a:t> Bin Siddique, </a:t>
            </a:r>
            <a:r>
              <a:rPr lang="en-US" dirty="0" err="1"/>
              <a:t>Zihan</a:t>
            </a:r>
            <a:r>
              <a:rPr lang="en-US" dirty="0"/>
              <a:t> Liu, </a:t>
            </a:r>
            <a:r>
              <a:rPr lang="en-US" dirty="0" err="1"/>
              <a:t>Jamin</a:t>
            </a:r>
            <a:r>
              <a:rPr lang="en-US" dirty="0"/>
              <a:t> Shin, Pascale Fung, “</a:t>
            </a:r>
            <a:r>
              <a:rPr lang="en-US" dirty="0" err="1"/>
              <a:t>CAiRE</a:t>
            </a:r>
            <a:r>
              <a:rPr lang="en-US" dirty="0"/>
              <a:t>:  An End-to-End Empathetic Chatbot”</a:t>
            </a:r>
          </a:p>
        </p:txBody>
      </p:sp>
      <p:sp>
        <p:nvSpPr>
          <p:cNvPr id="4" name="Slide Number Placeholder 3"/>
          <p:cNvSpPr>
            <a:spLocks noGrp="1"/>
          </p:cNvSpPr>
          <p:nvPr>
            <p:ph type="sldNum" sz="quarter" idx="5"/>
          </p:nvPr>
        </p:nvSpPr>
        <p:spPr/>
        <p:txBody>
          <a:bodyPr/>
          <a:lstStyle/>
          <a:p>
            <a:fld id="{EB852A1C-1FF8-1E47-9FB8-7A686FDCE2A1}" type="slidenum">
              <a:rPr lang="en-US" smtClean="0"/>
              <a:pPr/>
              <a:t>34</a:t>
            </a:fld>
            <a:endParaRPr lang="en-US"/>
          </a:p>
        </p:txBody>
      </p:sp>
    </p:spTree>
    <p:extLst>
      <p:ext uri="{BB962C8B-B14F-4D97-AF65-F5344CB8AC3E}">
        <p14:creationId xmlns:p14="http://schemas.microsoft.com/office/powerpoint/2010/main" val="3348230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NYTimes (May 2021) article on a book by Joseph </a:t>
            </a:r>
            <a:r>
              <a:rPr lang="en-US" sz="1200" dirty="0" err="1"/>
              <a:t>Turow</a:t>
            </a:r>
            <a:r>
              <a:rPr lang="en-US" sz="1200" dirty="0"/>
              <a:t> (</a:t>
            </a:r>
            <a:r>
              <a:rPr lang="en-US" sz="1200" dirty="0" err="1"/>
              <a:t>Upenn</a:t>
            </a:r>
            <a:r>
              <a:rPr lang="en-US" sz="1200" dirty="0"/>
              <a:t> Annenberg School of Communication) describes some potential ethical issues in producing empathetic conversations beyond simple agent responses that can be improper...and this relates to the data collection issues mentioned earlier.  Thinks companies and </a:t>
            </a:r>
            <a:r>
              <a:rPr lang="en-US" sz="1200"/>
              <a:t>governments should not </a:t>
            </a:r>
            <a:r>
              <a:rPr lang="en-US" sz="1200" dirty="0"/>
              <a:t>be allowed to use these for their own good.</a:t>
            </a:r>
          </a:p>
          <a:p>
            <a:r>
              <a:rPr lang="en-US" dirty="0"/>
              <a:t>Call centers:  AT&amp;T since 1990s</a:t>
            </a:r>
          </a:p>
          <a:p>
            <a:r>
              <a:rPr lang="en-US" dirty="0"/>
              <a:t>Amazon Halo</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35</a:t>
            </a:fld>
            <a:endParaRPr lang="en-US"/>
          </a:p>
        </p:txBody>
      </p:sp>
    </p:spTree>
    <p:extLst>
      <p:ext uri="{BB962C8B-B14F-4D97-AF65-F5344CB8AC3E}">
        <p14:creationId xmlns:p14="http://schemas.microsoft.com/office/powerpoint/2010/main" val="149945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ethnicity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37</a:t>
            </a:fld>
            <a:endParaRPr lang="en-US"/>
          </a:p>
        </p:txBody>
      </p:sp>
    </p:spTree>
    <p:extLst>
      <p:ext uri="{BB962C8B-B14F-4D97-AF65-F5344CB8AC3E}">
        <p14:creationId xmlns:p14="http://schemas.microsoft.com/office/powerpoint/2010/main" val="90635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2804135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hopefully some people at this mtg will be interested in exploring the acoustic/prosodic features of </a:t>
            </a:r>
            <a:r>
              <a:rPr lang="en-US"/>
              <a:t>empathetic conversation.</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39</a:t>
            </a:fld>
            <a:endParaRPr lang="en-US"/>
          </a:p>
        </p:txBody>
      </p:sp>
    </p:spTree>
    <p:extLst>
      <p:ext uri="{BB962C8B-B14F-4D97-AF65-F5344CB8AC3E}">
        <p14:creationId xmlns:p14="http://schemas.microsoft.com/office/powerpoint/2010/main" val="1265455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DC2C6-2D37-D842-9C6E-BDCBD6E94899}" type="slidenum">
              <a:rPr lang="en-US" smtClean="0"/>
              <a:pPr/>
              <a:t>40</a:t>
            </a:fld>
            <a:endParaRPr lang="en-US"/>
          </a:p>
        </p:txBody>
      </p:sp>
    </p:spTree>
    <p:extLst>
      <p:ext uri="{BB962C8B-B14F-4D97-AF65-F5344CB8AC3E}">
        <p14:creationId xmlns:p14="http://schemas.microsoft.com/office/powerpoint/2010/main" val="62292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groups have identified empathy in slightly different ways.</a:t>
            </a:r>
          </a:p>
          <a:p>
            <a:r>
              <a:rPr lang="en-US" dirty="0"/>
              <a:t>emotional contagion:  infecting another with your mood</a:t>
            </a:r>
          </a:p>
        </p:txBody>
      </p:sp>
      <p:sp>
        <p:nvSpPr>
          <p:cNvPr id="4" name="Slide Number Placeholder 3"/>
          <p:cNvSpPr>
            <a:spLocks noGrp="1"/>
          </p:cNvSpPr>
          <p:nvPr>
            <p:ph type="sldNum" sz="quarter" idx="5"/>
          </p:nvPr>
        </p:nvSpPr>
        <p:spPr/>
        <p:txBody>
          <a:bodyPr/>
          <a:lstStyle/>
          <a:p>
            <a:fld id="{EB852A1C-1FF8-1E47-9FB8-7A686FDCE2A1}" type="slidenum">
              <a:rPr lang="en-US" smtClean="0"/>
              <a:pPr/>
              <a:t>5</a:t>
            </a:fld>
            <a:endParaRPr lang="en-US"/>
          </a:p>
        </p:txBody>
      </p:sp>
    </p:spTree>
    <p:extLst>
      <p:ext uri="{BB962C8B-B14F-4D97-AF65-F5344CB8AC3E}">
        <p14:creationId xmlns:p14="http://schemas.microsoft.com/office/powerpoint/2010/main" val="230778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see systems that try to produce different types of empathy (</a:t>
            </a:r>
            <a:r>
              <a:rPr lang="en-US" dirty="0" err="1"/>
              <a:t>cognitivie</a:t>
            </a:r>
            <a:r>
              <a:rPr lang="en-US" dirty="0"/>
              <a:t>, emotional, or compassionate) and sometimes a combination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189843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Welivita</a:t>
            </a:r>
            <a:r>
              <a:rPr lang="en-US" dirty="0"/>
              <a:t> and Pu, “A Taxonomy of Empathetic Response Intents in Human Social Conversations,” arXiv:2012.04080v1 [</a:t>
            </a:r>
            <a:r>
              <a:rPr lang="en-US" dirty="0" err="1"/>
              <a:t>cs.CL</a:t>
            </a:r>
            <a:r>
              <a:rPr lang="en-US" dirty="0"/>
              <a:t>] 7 Dec 2020: labeled 500 responses in dialogues from Hannah </a:t>
            </a:r>
            <a:r>
              <a:rPr lang="en-US" dirty="0" err="1"/>
              <a:t>Rashkin</a:t>
            </a:r>
            <a:r>
              <a:rPr lang="en-US" dirty="0"/>
              <a:t> et al 2019’s Empathy Corpus (text only) in which 810 </a:t>
            </a:r>
            <a:r>
              <a:rPr lang="en-US" dirty="0" err="1"/>
              <a:t>Turkers</a:t>
            </a:r>
            <a:r>
              <a:rPr lang="en-US" dirty="0"/>
              <a:t> were asked to respond empathetically to conversations.</a:t>
            </a:r>
          </a:p>
          <a:p>
            <a:r>
              <a:rPr lang="en-US" dirty="0"/>
              <a:t>Note that more than half these empathetic responses appear to be reacting to positive feelings and fewer to more negative feelings</a:t>
            </a:r>
          </a:p>
          <a:p>
            <a:r>
              <a:rPr lang="en-US" dirty="0"/>
              <a:t>empathetic agents need to handle a lot!</a:t>
            </a:r>
          </a:p>
          <a:p>
            <a:r>
              <a:rPr lang="en-US" dirty="0"/>
              <a:t>Some of these are quite similar categories:  consoling, encouraging, sympathizing, expressing care…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8</a:t>
            </a:fld>
            <a:endParaRPr lang="en-US"/>
          </a:p>
        </p:txBody>
      </p:sp>
    </p:spTree>
    <p:extLst>
      <p:ext uri="{BB962C8B-B14F-4D97-AF65-F5344CB8AC3E}">
        <p14:creationId xmlns:p14="http://schemas.microsoft.com/office/powerpoint/2010/main" val="98417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t>
            </a:r>
            <a:r>
              <a:rPr lang="en-US" dirty="0" err="1"/>
              <a:t>u.s.</a:t>
            </a:r>
            <a:r>
              <a:rPr lang="en-US" dirty="0"/>
              <a:t> business magazine) Coaches Council report:  good requirements for managers which would also be useful for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9</a:t>
            </a:fld>
            <a:endParaRPr lang="en-US"/>
          </a:p>
        </p:txBody>
      </p:sp>
    </p:spTree>
    <p:extLst>
      <p:ext uri="{BB962C8B-B14F-4D97-AF65-F5344CB8AC3E}">
        <p14:creationId xmlns:p14="http://schemas.microsoft.com/office/powerpoint/2010/main" val="374645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 practical reasons for producing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10</a:t>
            </a:fld>
            <a:endParaRPr lang="en-US"/>
          </a:p>
        </p:txBody>
      </p:sp>
    </p:spTree>
    <p:extLst>
      <p:ext uri="{BB962C8B-B14F-4D97-AF65-F5344CB8AC3E}">
        <p14:creationId xmlns:p14="http://schemas.microsoft.com/office/powerpoint/2010/main" val="398304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do unless the agent/avatar has an ongoing relationship with the user and can learn </a:t>
            </a:r>
            <a:r>
              <a:rPr lang="en-US"/>
              <a:t>these things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12</a:t>
            </a:fld>
            <a:endParaRPr lang="en-US"/>
          </a:p>
        </p:txBody>
      </p:sp>
    </p:spTree>
    <p:extLst>
      <p:ext uri="{BB962C8B-B14F-4D97-AF65-F5344CB8AC3E}">
        <p14:creationId xmlns:p14="http://schemas.microsoft.com/office/powerpoint/2010/main" val="332385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sz="24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A2CE-D5F5-6447-9427-1D49C283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42C66-8649-4843-8F96-DD1B0F124F6C}"/>
              </a:ext>
            </a:extLst>
          </p:cNvPr>
          <p:cNvSpPr>
            <a:spLocks noGrp="1"/>
          </p:cNvSpPr>
          <p:nvPr>
            <p:ph type="dt" sz="half" idx="10"/>
          </p:nvPr>
        </p:nvSpPr>
        <p:spPr/>
        <p:txBody>
          <a:bodyPr/>
          <a:lstStyle/>
          <a:p>
            <a:fld id="{DBED9C20-2B53-F848-9E2E-FB3EB10743E2}" type="datetime1">
              <a:rPr lang="en-US" smtClean="0"/>
              <a:pPr/>
              <a:t>3/26/22</a:t>
            </a:fld>
            <a:endParaRPr lang="en-US"/>
          </a:p>
        </p:txBody>
      </p:sp>
      <p:sp>
        <p:nvSpPr>
          <p:cNvPr id="4" name="Footer Placeholder 3">
            <a:extLst>
              <a:ext uri="{FF2B5EF4-FFF2-40B4-BE49-F238E27FC236}">
                <a16:creationId xmlns:a16="http://schemas.microsoft.com/office/drawing/2014/main" id="{0BBFFF0D-F1D0-B543-8B43-4A65FF67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68E44-D37F-854B-9CEC-508C727B6431}"/>
              </a:ext>
            </a:extLst>
          </p:cNvPr>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22857190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3/26/22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3/26/22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3/26/22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3/26/22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3/26/22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3/26/22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3/26/22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3/26/22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3/26/22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3/26/22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3/26/22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3/26/22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3/26/22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3/26/22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89" r:id="rId3"/>
    <p:sldLayoutId id="2147483762"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3/26/22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3/26/22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9.tiff"/></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facebookresearch/EmpatheticDialogues" TargetMode="External"/><Relationship Id="rId2" Type="http://schemas.openxmlformats.org/officeDocument/2006/relationships/hyperlink" Target="https://www2.informatik.uni-hamburg.de/wtm/omgchallenges/omg_empathy_description_19.html"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psychology-tools.com/test/empathy-quotient" TargetMode="External"/><Relationship Id="rId2" Type="http://schemas.openxmlformats.org/officeDocument/2006/relationships/hyperlink" Target="http://gosling.psy.utexas.edu/scales-weve-developed/ten-item-personality-measure-tipi/" TargetMode="External"/><Relationship Id="rId1" Type="http://schemas.openxmlformats.org/officeDocument/2006/relationships/slideLayout" Target="../slideLayouts/slideLayout14.xml"/><Relationship Id="rId4" Type="http://schemas.openxmlformats.org/officeDocument/2006/relationships/hyperlink" Target="https://fetzer.org/sites/default/files/images/stories/pdf/selfmeasures/EMPATHY-InterpersonalReactivityIndex.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hyperlink" Target="https://www.skillsyouneed.com/ips/empathy-types.html"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381000"/>
            <a:ext cx="7620000" cy="1752600"/>
          </a:xfrm>
          <a:solidFill>
            <a:schemeClr val="bg1"/>
          </a:solidFill>
        </p:spPr>
        <p:txBody>
          <a:bodyPr/>
          <a:lstStyle/>
          <a:p>
            <a:r>
              <a:rPr lang="en-US" sz="3600" dirty="0"/>
              <a:t>Conveying </a:t>
            </a:r>
            <a:r>
              <a:rPr lang="en-US" sz="3600"/>
              <a:t>Empathy in </a:t>
            </a:r>
            <a:r>
              <a:rPr lang="en-US" sz="3600" dirty="0"/>
              <a:t>Conversation</a:t>
            </a:r>
          </a:p>
        </p:txBody>
      </p:sp>
      <p:sp>
        <p:nvSpPr>
          <p:cNvPr id="5123" name="Rectangle 3"/>
          <p:cNvSpPr>
            <a:spLocks noGrp="1" noChangeArrowheads="1"/>
          </p:cNvSpPr>
          <p:nvPr>
            <p:ph type="subTitle" idx="1"/>
          </p:nvPr>
        </p:nvSpPr>
        <p:spPr>
          <a:xfrm>
            <a:off x="1295400" y="2912165"/>
            <a:ext cx="6400800" cy="2438400"/>
          </a:xfrm>
        </p:spPr>
        <p:txBody>
          <a:bodyPr/>
          <a:lstStyle/>
          <a:p>
            <a:r>
              <a:rPr lang="en-US" sz="3200" dirty="0"/>
              <a:t>Julia Hirschberg</a:t>
            </a:r>
          </a:p>
          <a:p>
            <a:r>
              <a:rPr lang="en-US" sz="3200" dirty="0"/>
              <a:t>Columbia University</a:t>
            </a:r>
          </a:p>
          <a:p>
            <a:r>
              <a:rPr lang="en-US" sz="3200" dirty="0"/>
              <a:t>COMS 6998</a:t>
            </a:r>
          </a:p>
          <a:p>
            <a:r>
              <a:rPr lang="en-US" sz="3200" dirty="0"/>
              <a:t>Spring 2022</a:t>
            </a:r>
          </a:p>
          <a:p>
            <a:endParaRPr lang="en-US" sz="3600" dirty="0"/>
          </a:p>
        </p:txBody>
      </p:sp>
    </p:spTree>
    <p:extLst>
      <p:ext uri="{BB962C8B-B14F-4D97-AF65-F5344CB8AC3E}">
        <p14:creationId xmlns:p14="http://schemas.microsoft.com/office/powerpoint/2010/main" val="582948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2B86-B27B-1247-B218-2FCB8A534F54}"/>
              </a:ext>
            </a:extLst>
          </p:cNvPr>
          <p:cNvSpPr>
            <a:spLocks noGrp="1"/>
          </p:cNvSpPr>
          <p:nvPr>
            <p:ph type="title"/>
          </p:nvPr>
        </p:nvSpPr>
        <p:spPr/>
        <p:txBody>
          <a:bodyPr/>
          <a:lstStyle/>
          <a:p>
            <a:r>
              <a:rPr lang="en-US" dirty="0">
                <a:solidFill>
                  <a:schemeClr val="tx1"/>
                </a:solidFill>
              </a:rPr>
              <a:t>Why Produce Empathy in Humans or in Conversational Agents?</a:t>
            </a:r>
          </a:p>
        </p:txBody>
      </p:sp>
      <p:sp>
        <p:nvSpPr>
          <p:cNvPr id="3" name="Content Placeholder 2">
            <a:extLst>
              <a:ext uri="{FF2B5EF4-FFF2-40B4-BE49-F238E27FC236}">
                <a16:creationId xmlns:a16="http://schemas.microsoft.com/office/drawing/2014/main" id="{1EE50962-DA3C-6849-B8C8-D9B2597B3D89}"/>
              </a:ext>
            </a:extLst>
          </p:cNvPr>
          <p:cNvSpPr>
            <a:spLocks noGrp="1"/>
          </p:cNvSpPr>
          <p:nvPr>
            <p:ph idx="1"/>
          </p:nvPr>
        </p:nvSpPr>
        <p:spPr>
          <a:xfrm>
            <a:off x="685800" y="1473200"/>
            <a:ext cx="7772400" cy="5029200"/>
          </a:xfrm>
        </p:spPr>
        <p:txBody>
          <a:bodyPr/>
          <a:lstStyle/>
          <a:p>
            <a:r>
              <a:rPr lang="en-US" sz="2400" dirty="0"/>
              <a:t>Encourage users to </a:t>
            </a:r>
            <a:r>
              <a:rPr lang="en-US" sz="2400" b="1" i="1" dirty="0">
                <a:solidFill>
                  <a:srgbClr val="0070C0"/>
                </a:solidFill>
              </a:rPr>
              <a:t>like</a:t>
            </a:r>
            <a:r>
              <a:rPr lang="en-US" sz="2400" dirty="0">
                <a:solidFill>
                  <a:srgbClr val="0070C0"/>
                </a:solidFill>
              </a:rPr>
              <a:t> </a:t>
            </a:r>
            <a:r>
              <a:rPr lang="en-US" sz="2400" dirty="0"/>
              <a:t>the agent more, think they are </a:t>
            </a:r>
            <a:r>
              <a:rPr lang="en-US" sz="2400" b="1" i="1" dirty="0">
                <a:solidFill>
                  <a:srgbClr val="0070C0"/>
                </a:solidFill>
              </a:rPr>
              <a:t>more intelligent</a:t>
            </a:r>
            <a:r>
              <a:rPr lang="en-US" sz="2400" dirty="0"/>
              <a:t>, take their </a:t>
            </a:r>
            <a:r>
              <a:rPr lang="en-US" sz="2400" b="1" i="1" dirty="0">
                <a:solidFill>
                  <a:srgbClr val="0070C0"/>
                </a:solidFill>
              </a:rPr>
              <a:t>advice</a:t>
            </a:r>
            <a:r>
              <a:rPr lang="en-US" sz="2400" dirty="0"/>
              <a:t>, want to </a:t>
            </a:r>
            <a:r>
              <a:rPr lang="en-US" sz="2400" b="1" i="1" dirty="0">
                <a:solidFill>
                  <a:srgbClr val="0070C0"/>
                </a:solidFill>
              </a:rPr>
              <a:t>speak with </a:t>
            </a:r>
            <a:r>
              <a:rPr lang="en-US" sz="2400" dirty="0"/>
              <a:t>them more and more often, </a:t>
            </a:r>
            <a:r>
              <a:rPr lang="en-US" sz="2400" b="1" dirty="0">
                <a:solidFill>
                  <a:srgbClr val="0070C0"/>
                </a:solidFill>
              </a:rPr>
              <a:t>buffer</a:t>
            </a:r>
            <a:r>
              <a:rPr lang="en-US" sz="2400" b="1" dirty="0"/>
              <a:t> </a:t>
            </a:r>
            <a:r>
              <a:rPr lang="en-US" sz="2400" b="1" dirty="0">
                <a:solidFill>
                  <a:srgbClr val="0070C0"/>
                </a:solidFill>
              </a:rPr>
              <a:t>consequences</a:t>
            </a:r>
            <a:r>
              <a:rPr lang="en-US" sz="2400" b="1" dirty="0"/>
              <a:t> </a:t>
            </a:r>
            <a:r>
              <a:rPr lang="en-US" sz="2400" dirty="0"/>
              <a:t>when the agent makes a mistake</a:t>
            </a:r>
          </a:p>
          <a:p>
            <a:r>
              <a:rPr lang="en-US" sz="2400" dirty="0"/>
              <a:t>Help establish </a:t>
            </a:r>
            <a:r>
              <a:rPr lang="en-US" sz="2400" b="1" i="1" dirty="0">
                <a:solidFill>
                  <a:srgbClr val="0070C0"/>
                </a:solidFill>
              </a:rPr>
              <a:t>social bonds</a:t>
            </a:r>
            <a:r>
              <a:rPr lang="en-US" sz="2400" dirty="0"/>
              <a:t>, promote or diffuse </a:t>
            </a:r>
            <a:r>
              <a:rPr lang="en-US" sz="2400" b="1" i="1" dirty="0">
                <a:solidFill>
                  <a:srgbClr val="0070C0"/>
                </a:solidFill>
              </a:rPr>
              <a:t>conflict</a:t>
            </a:r>
            <a:r>
              <a:rPr lang="en-US" sz="2400" dirty="0"/>
              <a:t>, </a:t>
            </a:r>
            <a:r>
              <a:rPr lang="en-US" sz="2400" b="1" i="1" dirty="0">
                <a:solidFill>
                  <a:srgbClr val="0070C0"/>
                </a:solidFill>
              </a:rPr>
              <a:t>persuade</a:t>
            </a:r>
            <a:r>
              <a:rPr lang="en-US" sz="2400" dirty="0"/>
              <a:t>, accomplish </a:t>
            </a:r>
            <a:r>
              <a:rPr lang="en-US" sz="2400" b="1" i="1" dirty="0">
                <a:solidFill>
                  <a:srgbClr val="0070C0"/>
                </a:solidFill>
              </a:rPr>
              <a:t>beneficial</a:t>
            </a:r>
            <a:r>
              <a:rPr lang="en-US" sz="2400" dirty="0">
                <a:solidFill>
                  <a:srgbClr val="0070C0"/>
                </a:solidFill>
              </a:rPr>
              <a:t> </a:t>
            </a:r>
            <a:r>
              <a:rPr lang="en-US" sz="2400" b="1" i="1" dirty="0">
                <a:solidFill>
                  <a:srgbClr val="0070C0"/>
                </a:solidFill>
              </a:rPr>
              <a:t>outcomes</a:t>
            </a:r>
            <a:r>
              <a:rPr lang="en-US" sz="2400" dirty="0"/>
              <a:t>, succeed in </a:t>
            </a:r>
            <a:r>
              <a:rPr lang="en-US" sz="2400" b="1" i="1" dirty="0">
                <a:solidFill>
                  <a:srgbClr val="0070C0"/>
                </a:solidFill>
              </a:rPr>
              <a:t>negotiations</a:t>
            </a:r>
            <a:r>
              <a:rPr lang="en-US" sz="2400" dirty="0"/>
              <a:t>, improve workplace </a:t>
            </a:r>
            <a:r>
              <a:rPr lang="en-US" sz="2400" b="1" i="1" dirty="0">
                <a:solidFill>
                  <a:srgbClr val="0070C0"/>
                </a:solidFill>
              </a:rPr>
              <a:t>cohesion</a:t>
            </a:r>
            <a:r>
              <a:rPr lang="en-US" sz="2400" dirty="0"/>
              <a:t>, enhance </a:t>
            </a:r>
            <a:r>
              <a:rPr lang="en-US" sz="2400" b="1" i="1" dirty="0">
                <a:solidFill>
                  <a:srgbClr val="0070C0"/>
                </a:solidFill>
              </a:rPr>
              <a:t>psychotherapeutic effect</a:t>
            </a:r>
            <a:r>
              <a:rPr lang="en-US" sz="2400" dirty="0"/>
              <a:t>, elevate test </a:t>
            </a:r>
            <a:r>
              <a:rPr lang="en-US" sz="2400" b="1" i="1" dirty="0">
                <a:solidFill>
                  <a:srgbClr val="0070C0"/>
                </a:solidFill>
              </a:rPr>
              <a:t>performance</a:t>
            </a:r>
            <a:r>
              <a:rPr lang="en-US" sz="2400" dirty="0"/>
              <a:t>, develop </a:t>
            </a:r>
            <a:r>
              <a:rPr lang="en-US" sz="2400" b="1" i="1" dirty="0">
                <a:solidFill>
                  <a:srgbClr val="0070C0"/>
                </a:solidFill>
              </a:rPr>
              <a:t>rapport</a:t>
            </a:r>
          </a:p>
          <a:p>
            <a:r>
              <a:rPr lang="en-US" sz="2400" dirty="0"/>
              <a:t>Much evidence that </a:t>
            </a:r>
            <a:r>
              <a:rPr lang="en-US" sz="2400" b="1" i="1" dirty="0">
                <a:solidFill>
                  <a:srgbClr val="0070C0"/>
                </a:solidFill>
              </a:rPr>
              <a:t>humans can indeed be influenced </a:t>
            </a:r>
            <a:r>
              <a:rPr lang="en-US" sz="2400" dirty="0"/>
              <a:t>by empathetic behavior — even when they know the agent is a computer</a:t>
            </a:r>
          </a:p>
          <a:p>
            <a:endParaRPr lang="en-US" dirty="0"/>
          </a:p>
          <a:p>
            <a:endParaRPr lang="en-US" dirty="0"/>
          </a:p>
        </p:txBody>
      </p:sp>
      <p:sp>
        <p:nvSpPr>
          <p:cNvPr id="4" name="Slide Number Placeholder 3">
            <a:extLst>
              <a:ext uri="{FF2B5EF4-FFF2-40B4-BE49-F238E27FC236}">
                <a16:creationId xmlns:a16="http://schemas.microsoft.com/office/drawing/2014/main" id="{47E2AE1C-7EC1-E649-9DF3-4B6B8E4B4C3F}"/>
              </a:ext>
            </a:extLst>
          </p:cNvPr>
          <p:cNvSpPr>
            <a:spLocks noGrp="1"/>
          </p:cNvSpPr>
          <p:nvPr>
            <p:ph type="sldNum" sz="quarter" idx="12"/>
          </p:nvPr>
        </p:nvSpPr>
        <p:spPr/>
        <p:txBody>
          <a:bodyPr/>
          <a:lstStyle/>
          <a:p>
            <a:fld id="{C596511B-2857-694D-871F-422885452280}" type="slidenum">
              <a:rPr lang="en-US" smtClean="0"/>
              <a:pPr/>
              <a:t>10</a:t>
            </a:fld>
            <a:endParaRPr lang="en-US"/>
          </a:p>
        </p:txBody>
      </p:sp>
    </p:spTree>
    <p:extLst>
      <p:ext uri="{BB962C8B-B14F-4D97-AF65-F5344CB8AC3E}">
        <p14:creationId xmlns:p14="http://schemas.microsoft.com/office/powerpoint/2010/main" val="38441046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74559-31E1-6748-8295-1A7D13793577}"/>
              </a:ext>
            </a:extLst>
          </p:cNvPr>
          <p:cNvSpPr>
            <a:spLocks noGrp="1"/>
          </p:cNvSpPr>
          <p:nvPr>
            <p:ph idx="1"/>
          </p:nvPr>
        </p:nvSpPr>
        <p:spPr>
          <a:xfrm>
            <a:off x="685800" y="518160"/>
            <a:ext cx="7772400" cy="5577840"/>
          </a:xfrm>
        </p:spPr>
        <p:txBody>
          <a:bodyPr/>
          <a:lstStyle/>
          <a:p>
            <a:pPr lvl="1"/>
            <a:r>
              <a:rPr lang="en-US" dirty="0"/>
              <a:t>Successful methods depend not just on the </a:t>
            </a:r>
            <a:r>
              <a:rPr lang="en-US" b="1" i="1" dirty="0">
                <a:solidFill>
                  <a:srgbClr val="FF0000"/>
                </a:solidFill>
              </a:rPr>
              <a:t>topic</a:t>
            </a:r>
            <a:r>
              <a:rPr lang="en-US" dirty="0"/>
              <a:t> but also on the </a:t>
            </a:r>
            <a:r>
              <a:rPr lang="en-US" b="1" i="1" dirty="0">
                <a:solidFill>
                  <a:srgbClr val="FF0000"/>
                </a:solidFill>
              </a:rPr>
              <a:t>characteristics</a:t>
            </a:r>
            <a:r>
              <a:rPr lang="en-US" dirty="0"/>
              <a:t> of the user</a:t>
            </a:r>
          </a:p>
          <a:p>
            <a:pPr lvl="1"/>
            <a:r>
              <a:rPr lang="en-US" b="1" i="1" dirty="0">
                <a:solidFill>
                  <a:srgbClr val="FF0000"/>
                </a:solidFill>
              </a:rPr>
              <a:t>Differences</a:t>
            </a:r>
            <a:r>
              <a:rPr lang="en-US" dirty="0"/>
              <a:t> in agent/user behavior may be based on:</a:t>
            </a:r>
          </a:p>
          <a:p>
            <a:pPr lvl="2"/>
            <a:r>
              <a:rPr lang="en-US" dirty="0"/>
              <a:t>Listener </a:t>
            </a:r>
            <a:r>
              <a:rPr lang="en-US" b="1" i="1" dirty="0">
                <a:solidFill>
                  <a:srgbClr val="FF0000"/>
                </a:solidFill>
              </a:rPr>
              <a:t>personality</a:t>
            </a:r>
            <a:r>
              <a:rPr lang="en-US" dirty="0"/>
              <a:t>, </a:t>
            </a:r>
            <a:r>
              <a:rPr lang="en-US" b="1" i="1" dirty="0">
                <a:solidFill>
                  <a:srgbClr val="FF0000"/>
                </a:solidFill>
              </a:rPr>
              <a:t>facial</a:t>
            </a:r>
            <a:r>
              <a:rPr lang="en-US" dirty="0"/>
              <a:t> </a:t>
            </a:r>
            <a:r>
              <a:rPr lang="en-US" b="1" i="1" dirty="0">
                <a:solidFill>
                  <a:srgbClr val="FF0000"/>
                </a:solidFill>
              </a:rPr>
              <a:t>expression</a:t>
            </a:r>
            <a:r>
              <a:rPr lang="en-US" dirty="0"/>
              <a:t> and </a:t>
            </a:r>
            <a:r>
              <a:rPr lang="en-US" b="1" i="1" dirty="0">
                <a:solidFill>
                  <a:srgbClr val="FF0000"/>
                </a:solidFill>
              </a:rPr>
              <a:t>gesture</a:t>
            </a:r>
            <a:r>
              <a:rPr lang="en-US" dirty="0"/>
              <a:t> </a:t>
            </a:r>
            <a:r>
              <a:rPr lang="en-US" b="1" i="1" dirty="0">
                <a:solidFill>
                  <a:srgbClr val="FF0000"/>
                </a:solidFill>
              </a:rPr>
              <a:t>norms</a:t>
            </a:r>
          </a:p>
          <a:p>
            <a:pPr lvl="2"/>
            <a:r>
              <a:rPr lang="en-US" b="1" i="1" dirty="0">
                <a:solidFill>
                  <a:srgbClr val="FF0000"/>
                </a:solidFill>
              </a:rPr>
              <a:t>Relative power </a:t>
            </a:r>
            <a:r>
              <a:rPr lang="en-US" dirty="0"/>
              <a:t>of the conversationalists (who’s the boss?)</a:t>
            </a:r>
          </a:p>
          <a:p>
            <a:pPr lvl="2"/>
            <a:r>
              <a:rPr lang="en-US" b="1" i="1" dirty="0">
                <a:solidFill>
                  <a:srgbClr val="FF0000"/>
                </a:solidFill>
              </a:rPr>
              <a:t>Prior expectations</a:t>
            </a:r>
            <a:r>
              <a:rPr lang="en-US" dirty="0"/>
              <a:t>: if positive behavior </a:t>
            </a:r>
            <a:r>
              <a:rPr lang="en-US" b="1" i="1" dirty="0">
                <a:solidFill>
                  <a:srgbClr val="FF0000"/>
                </a:solidFill>
              </a:rPr>
              <a:t>is not expected </a:t>
            </a:r>
            <a:r>
              <a:rPr lang="en-US" dirty="0"/>
              <a:t>it can produce better outcomes</a:t>
            </a:r>
          </a:p>
          <a:p>
            <a:pPr lvl="2"/>
            <a:r>
              <a:rPr lang="en-US" dirty="0"/>
              <a:t>Differences in </a:t>
            </a:r>
            <a:r>
              <a:rPr lang="en-US" b="1" i="1" dirty="0">
                <a:solidFill>
                  <a:srgbClr val="FF0000"/>
                </a:solidFill>
              </a:rPr>
              <a:t>cultural norms</a:t>
            </a:r>
          </a:p>
          <a:p>
            <a:pPr lvl="2"/>
            <a:r>
              <a:rPr lang="en-US" dirty="0"/>
              <a:t>All these need to be taken into account to </a:t>
            </a:r>
            <a:r>
              <a:rPr lang="en-US" b="1" i="1" dirty="0">
                <a:solidFill>
                  <a:srgbClr val="FF0000"/>
                </a:solidFill>
              </a:rPr>
              <a:t>produce</a:t>
            </a:r>
            <a:r>
              <a:rPr lang="en-US" dirty="0"/>
              <a:t> </a:t>
            </a:r>
            <a:r>
              <a:rPr lang="en-US" b="1" i="1" dirty="0">
                <a:solidFill>
                  <a:srgbClr val="FF0000"/>
                </a:solidFill>
              </a:rPr>
              <a:t>truly empathetic behavior</a:t>
            </a:r>
          </a:p>
          <a:p>
            <a:pPr lvl="1"/>
            <a:endParaRPr lang="en-US" dirty="0"/>
          </a:p>
          <a:p>
            <a:endParaRPr lang="en-US" dirty="0"/>
          </a:p>
        </p:txBody>
      </p:sp>
      <p:sp>
        <p:nvSpPr>
          <p:cNvPr id="4" name="Slide Number Placeholder 3">
            <a:extLst>
              <a:ext uri="{FF2B5EF4-FFF2-40B4-BE49-F238E27FC236}">
                <a16:creationId xmlns:a16="http://schemas.microsoft.com/office/drawing/2014/main" id="{A736D412-6856-3F49-A442-07A04AC926E3}"/>
              </a:ext>
            </a:extLst>
          </p:cNvPr>
          <p:cNvSpPr>
            <a:spLocks noGrp="1"/>
          </p:cNvSpPr>
          <p:nvPr>
            <p:ph type="sldNum" sz="quarter" idx="12"/>
          </p:nvPr>
        </p:nvSpPr>
        <p:spPr/>
        <p:txBody>
          <a:bodyPr/>
          <a:lstStyle/>
          <a:p>
            <a:fld id="{C596511B-2857-694D-871F-422885452280}" type="slidenum">
              <a:rPr lang="en-US" smtClean="0"/>
              <a:pPr/>
              <a:t>11</a:t>
            </a:fld>
            <a:endParaRPr lang="en-US"/>
          </a:p>
        </p:txBody>
      </p:sp>
    </p:spTree>
    <p:extLst>
      <p:ext uri="{BB962C8B-B14F-4D97-AF65-F5344CB8AC3E}">
        <p14:creationId xmlns:p14="http://schemas.microsoft.com/office/powerpoint/2010/main" val="36981733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F932-C0EB-1543-B9C2-DEB515F21FB8}"/>
              </a:ext>
            </a:extLst>
          </p:cNvPr>
          <p:cNvSpPr>
            <a:spLocks noGrp="1"/>
          </p:cNvSpPr>
          <p:nvPr>
            <p:ph type="title"/>
          </p:nvPr>
        </p:nvSpPr>
        <p:spPr/>
        <p:txBody>
          <a:bodyPr/>
          <a:lstStyle/>
          <a:p>
            <a:r>
              <a:rPr lang="en-US" dirty="0">
                <a:solidFill>
                  <a:schemeClr val="tx1"/>
                </a:solidFill>
              </a:rPr>
              <a:t>What do we Need to Identify from the User?</a:t>
            </a:r>
          </a:p>
        </p:txBody>
      </p:sp>
      <p:sp>
        <p:nvSpPr>
          <p:cNvPr id="3" name="Content Placeholder 2">
            <a:extLst>
              <a:ext uri="{FF2B5EF4-FFF2-40B4-BE49-F238E27FC236}">
                <a16:creationId xmlns:a16="http://schemas.microsoft.com/office/drawing/2014/main" id="{1B5435B5-3CEC-8146-B6C7-47E2BBB79022}"/>
              </a:ext>
            </a:extLst>
          </p:cNvPr>
          <p:cNvSpPr>
            <a:spLocks noGrp="1"/>
          </p:cNvSpPr>
          <p:nvPr>
            <p:ph idx="1"/>
          </p:nvPr>
        </p:nvSpPr>
        <p:spPr>
          <a:xfrm>
            <a:off x="685800" y="1282700"/>
            <a:ext cx="7772400" cy="5072380"/>
          </a:xfrm>
        </p:spPr>
        <p:txBody>
          <a:bodyPr/>
          <a:lstStyle/>
          <a:p>
            <a:r>
              <a:rPr lang="en-US" b="1" i="1" dirty="0">
                <a:solidFill>
                  <a:srgbClr val="0070C0"/>
                </a:solidFill>
              </a:rPr>
              <a:t>Norms: </a:t>
            </a:r>
            <a:r>
              <a:rPr lang="en-US" dirty="0"/>
              <a:t>What type of input does the user produce?</a:t>
            </a:r>
          </a:p>
          <a:p>
            <a:pPr lvl="1"/>
            <a:r>
              <a:rPr lang="en-US" dirty="0"/>
              <a:t> Vocabulary, syntax, speech, expression, gestures</a:t>
            </a:r>
            <a:endParaRPr lang="en-US" b="1" i="1" dirty="0">
              <a:solidFill>
                <a:srgbClr val="0070C0"/>
              </a:solidFill>
            </a:endParaRPr>
          </a:p>
          <a:p>
            <a:r>
              <a:rPr lang="en-US" b="1" i="1" dirty="0">
                <a:solidFill>
                  <a:srgbClr val="0070C0"/>
                </a:solidFill>
              </a:rPr>
              <a:t>Mood: </a:t>
            </a:r>
            <a:r>
              <a:rPr lang="en-US" dirty="0"/>
              <a:t>What is the user feeling?  </a:t>
            </a:r>
          </a:p>
          <a:p>
            <a:pPr lvl="1"/>
            <a:r>
              <a:rPr lang="en-US" dirty="0"/>
              <a:t>Happy, Sad, Angry, Frustrated, Confused, Uncertain</a:t>
            </a:r>
          </a:p>
          <a:p>
            <a:pPr lvl="1"/>
            <a:r>
              <a:rPr lang="en-US" dirty="0"/>
              <a:t>Detected from lexical, speech, gesture, expression</a:t>
            </a:r>
          </a:p>
          <a:p>
            <a:r>
              <a:rPr lang="en-US" b="1" i="1" dirty="0">
                <a:solidFill>
                  <a:srgbClr val="0070C0"/>
                </a:solidFill>
              </a:rPr>
              <a:t>Topic: </a:t>
            </a:r>
            <a:r>
              <a:rPr lang="en-US" dirty="0"/>
              <a:t>What is the user speaking about now and in prior turns?</a:t>
            </a:r>
          </a:p>
          <a:p>
            <a:r>
              <a:rPr lang="en-US" b="1" i="1" dirty="0">
                <a:solidFill>
                  <a:srgbClr val="0070C0"/>
                </a:solidFill>
              </a:rPr>
              <a:t>Dialogue acts: </a:t>
            </a:r>
            <a:r>
              <a:rPr lang="en-US" dirty="0"/>
              <a:t>e.g. distinguishing pauses from floor-yielding cues, recognizing when backchannels are appropriate</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C19B40C-4D79-6A48-9914-CF15AE6C2C6A}"/>
              </a:ext>
            </a:extLst>
          </p:cNvPr>
          <p:cNvSpPr>
            <a:spLocks noGrp="1"/>
          </p:cNvSpPr>
          <p:nvPr>
            <p:ph type="sldNum" sz="quarter" idx="12"/>
          </p:nvPr>
        </p:nvSpPr>
        <p:spPr/>
        <p:txBody>
          <a:bodyPr/>
          <a:lstStyle/>
          <a:p>
            <a:fld id="{C596511B-2857-694D-871F-422885452280}" type="slidenum">
              <a:rPr lang="en-US" smtClean="0"/>
              <a:pPr/>
              <a:t>12</a:t>
            </a:fld>
            <a:endParaRPr lang="en-US"/>
          </a:p>
        </p:txBody>
      </p:sp>
    </p:spTree>
    <p:extLst>
      <p:ext uri="{BB962C8B-B14F-4D97-AF65-F5344CB8AC3E}">
        <p14:creationId xmlns:p14="http://schemas.microsoft.com/office/powerpoint/2010/main" val="24664050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80D50-4440-FB49-B3EA-36EA9604BA4D}"/>
              </a:ext>
            </a:extLst>
          </p:cNvPr>
          <p:cNvSpPr>
            <a:spLocks noGrp="1"/>
          </p:cNvSpPr>
          <p:nvPr>
            <p:ph idx="1"/>
          </p:nvPr>
        </p:nvSpPr>
        <p:spPr>
          <a:xfrm>
            <a:off x="685800" y="585216"/>
            <a:ext cx="7772400" cy="5510784"/>
          </a:xfrm>
        </p:spPr>
        <p:txBody>
          <a:bodyPr/>
          <a:lstStyle/>
          <a:p>
            <a:r>
              <a:rPr lang="en-US" b="1" i="1" dirty="0">
                <a:solidFill>
                  <a:srgbClr val="0070C0"/>
                </a:solidFill>
              </a:rPr>
              <a:t>More challenging:</a:t>
            </a:r>
          </a:p>
          <a:p>
            <a:pPr lvl="1"/>
            <a:r>
              <a:rPr lang="en-US" b="1" i="1" dirty="0">
                <a:solidFill>
                  <a:srgbClr val="FF0000"/>
                </a:solidFill>
              </a:rPr>
              <a:t>Goals:</a:t>
            </a:r>
            <a:r>
              <a:rPr lang="en-US" dirty="0">
                <a:solidFill>
                  <a:srgbClr val="FF0000"/>
                </a:solidFill>
              </a:rPr>
              <a:t> </a:t>
            </a:r>
            <a:r>
              <a:rPr lang="en-US" dirty="0"/>
              <a:t>What is the user trying to accomplish in the topic they’re discussing?</a:t>
            </a:r>
          </a:p>
          <a:p>
            <a:pPr lvl="1"/>
            <a:r>
              <a:rPr lang="en-US" b="1" i="1" dirty="0">
                <a:solidFill>
                  <a:srgbClr val="FF0000"/>
                </a:solidFill>
              </a:rPr>
              <a:t>Personality:</a:t>
            </a:r>
            <a:r>
              <a:rPr lang="en-US" b="1" i="1" dirty="0">
                <a:solidFill>
                  <a:srgbClr val="0070C0"/>
                </a:solidFill>
              </a:rPr>
              <a:t>  </a:t>
            </a:r>
            <a:r>
              <a:rPr lang="en-US" dirty="0"/>
              <a:t>How does the user score on e.g. </a:t>
            </a:r>
            <a:r>
              <a:rPr lang="en-US" dirty="0" err="1"/>
              <a:t>NeoFFI</a:t>
            </a:r>
            <a:r>
              <a:rPr lang="en-US" dirty="0"/>
              <a:t> categories such as agreeableness, extraversion, neuroticism, openness to experience, and conscientiousness</a:t>
            </a:r>
          </a:p>
          <a:p>
            <a:pPr lvl="2"/>
            <a:r>
              <a:rPr lang="en-US" dirty="0"/>
              <a:t>Ways of identifying this through asking them to participate in </a:t>
            </a:r>
            <a:r>
              <a:rPr lang="en-US" b="1" i="1" dirty="0">
                <a:solidFill>
                  <a:srgbClr val="FF0000"/>
                </a:solidFill>
              </a:rPr>
              <a:t>story-telling event </a:t>
            </a:r>
            <a:r>
              <a:rPr lang="en-US" dirty="0"/>
              <a:t>which includes questions about the story that can reveal differences in these traits</a:t>
            </a:r>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5C8D8B39-00C1-C04D-A991-3ACB685313F6}"/>
              </a:ext>
            </a:extLst>
          </p:cNvPr>
          <p:cNvSpPr>
            <a:spLocks noGrp="1"/>
          </p:cNvSpPr>
          <p:nvPr>
            <p:ph type="sldNum" sz="quarter" idx="12"/>
          </p:nvPr>
        </p:nvSpPr>
        <p:spPr/>
        <p:txBody>
          <a:bodyPr/>
          <a:lstStyle/>
          <a:p>
            <a:fld id="{C596511B-2857-694D-871F-422885452280}" type="slidenum">
              <a:rPr lang="en-US" smtClean="0"/>
              <a:pPr/>
              <a:t>13</a:t>
            </a:fld>
            <a:endParaRPr lang="en-US"/>
          </a:p>
        </p:txBody>
      </p:sp>
    </p:spTree>
    <p:extLst>
      <p:ext uri="{BB962C8B-B14F-4D97-AF65-F5344CB8AC3E}">
        <p14:creationId xmlns:p14="http://schemas.microsoft.com/office/powerpoint/2010/main" val="18085051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1B44-C0D1-C046-A6FF-F0C7E8E2A4C2}"/>
              </a:ext>
            </a:extLst>
          </p:cNvPr>
          <p:cNvSpPr>
            <a:spLocks noGrp="1"/>
          </p:cNvSpPr>
          <p:nvPr>
            <p:ph type="title"/>
          </p:nvPr>
        </p:nvSpPr>
        <p:spPr/>
        <p:txBody>
          <a:bodyPr/>
          <a:lstStyle/>
          <a:p>
            <a:r>
              <a:rPr lang="en-US" dirty="0">
                <a:solidFill>
                  <a:schemeClr val="tx1"/>
                </a:solidFill>
              </a:rPr>
              <a:t>What Do We Need to Produce?</a:t>
            </a:r>
          </a:p>
        </p:txBody>
      </p:sp>
      <p:sp>
        <p:nvSpPr>
          <p:cNvPr id="3" name="Content Placeholder 2">
            <a:extLst>
              <a:ext uri="{FF2B5EF4-FFF2-40B4-BE49-F238E27FC236}">
                <a16:creationId xmlns:a16="http://schemas.microsoft.com/office/drawing/2014/main" id="{652B267D-0A23-3C48-BE53-46309C6523A2}"/>
              </a:ext>
            </a:extLst>
          </p:cNvPr>
          <p:cNvSpPr>
            <a:spLocks noGrp="1"/>
          </p:cNvSpPr>
          <p:nvPr>
            <p:ph idx="1"/>
          </p:nvPr>
        </p:nvSpPr>
        <p:spPr>
          <a:xfrm>
            <a:off x="685800" y="1180343"/>
            <a:ext cx="7772400" cy="4813300"/>
          </a:xfrm>
        </p:spPr>
        <p:txBody>
          <a:bodyPr/>
          <a:lstStyle/>
          <a:p>
            <a:r>
              <a:rPr lang="en-US" b="1" i="1" dirty="0">
                <a:solidFill>
                  <a:srgbClr val="0070C0"/>
                </a:solidFill>
              </a:rPr>
              <a:t>Empathetic conversation</a:t>
            </a:r>
            <a:r>
              <a:rPr lang="en-US" dirty="0"/>
              <a:t> requires </a:t>
            </a:r>
            <a:r>
              <a:rPr lang="en-US" sz="2000" dirty="0"/>
              <a:t>(Ma et al 2019)</a:t>
            </a:r>
            <a:r>
              <a:rPr lang="en-US" dirty="0"/>
              <a:t>: </a:t>
            </a:r>
          </a:p>
          <a:p>
            <a:pPr lvl="1"/>
            <a:r>
              <a:rPr lang="en-US" dirty="0"/>
              <a:t>In </a:t>
            </a:r>
            <a:r>
              <a:rPr lang="en-US" b="1" i="1" dirty="0">
                <a:solidFill>
                  <a:srgbClr val="FF0000"/>
                </a:solidFill>
              </a:rPr>
              <a:t>text</a:t>
            </a:r>
            <a:r>
              <a:rPr lang="en-US" dirty="0"/>
              <a:t>: some entrainment depending on user mood </a:t>
            </a:r>
          </a:p>
          <a:p>
            <a:pPr lvl="1"/>
            <a:r>
              <a:rPr lang="en-US" dirty="0"/>
              <a:t>In </a:t>
            </a:r>
            <a:r>
              <a:rPr lang="en-US" b="1" i="1" dirty="0">
                <a:solidFill>
                  <a:srgbClr val="FF0000"/>
                </a:solidFill>
              </a:rPr>
              <a:t>speech</a:t>
            </a:r>
            <a:r>
              <a:rPr lang="en-US" dirty="0"/>
              <a:t>: backchannels, some entrainment, overlapping speech</a:t>
            </a:r>
          </a:p>
          <a:p>
            <a:pPr lvl="1"/>
            <a:r>
              <a:rPr lang="en-US" dirty="0"/>
              <a:t>In </a:t>
            </a:r>
            <a:r>
              <a:rPr lang="en-US" b="1" i="1" dirty="0">
                <a:solidFill>
                  <a:srgbClr val="FF0000"/>
                </a:solidFill>
              </a:rPr>
              <a:t>facial expression</a:t>
            </a:r>
            <a:r>
              <a:rPr lang="en-US" dirty="0"/>
              <a:t>: gaze and gaze shifts, appropriate smiles, sad faces, concerned faces</a:t>
            </a:r>
          </a:p>
          <a:p>
            <a:pPr lvl="1"/>
            <a:r>
              <a:rPr lang="en-US" dirty="0"/>
              <a:t>In </a:t>
            </a:r>
            <a:r>
              <a:rPr lang="en-US" b="1" i="1" dirty="0">
                <a:solidFill>
                  <a:srgbClr val="FF0000"/>
                </a:solidFill>
              </a:rPr>
              <a:t>head movement </a:t>
            </a:r>
            <a:r>
              <a:rPr lang="en-US" dirty="0"/>
              <a:t>and </a:t>
            </a:r>
            <a:r>
              <a:rPr lang="en-US" b="1" i="1" dirty="0">
                <a:solidFill>
                  <a:srgbClr val="FF0000"/>
                </a:solidFill>
              </a:rPr>
              <a:t>gesture</a:t>
            </a:r>
            <a:r>
              <a:rPr lang="en-US" dirty="0"/>
              <a:t>: nods, forward leaning, open posture w/uncrossed arms, body orientation, active listening postures</a:t>
            </a:r>
          </a:p>
          <a:p>
            <a:pPr lvl="1"/>
            <a:r>
              <a:rPr lang="en-US" dirty="0"/>
              <a:t>In </a:t>
            </a:r>
            <a:r>
              <a:rPr lang="en-US" b="1" i="1" dirty="0">
                <a:solidFill>
                  <a:srgbClr val="FF0000"/>
                </a:solidFill>
              </a:rPr>
              <a:t>all of these modalities</a:t>
            </a:r>
            <a:r>
              <a:rPr lang="en-US" dirty="0"/>
              <a:t>: appropriate sentiment/ emotion</a:t>
            </a:r>
          </a:p>
        </p:txBody>
      </p:sp>
      <p:sp>
        <p:nvSpPr>
          <p:cNvPr id="4" name="Slide Number Placeholder 3">
            <a:extLst>
              <a:ext uri="{FF2B5EF4-FFF2-40B4-BE49-F238E27FC236}">
                <a16:creationId xmlns:a16="http://schemas.microsoft.com/office/drawing/2014/main" id="{67431989-6DCA-5E49-BB32-9954EF3D0890}"/>
              </a:ext>
            </a:extLst>
          </p:cNvPr>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2220655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78B6-7B42-3E48-9DB5-DBE1F1904067}"/>
              </a:ext>
            </a:extLst>
          </p:cNvPr>
          <p:cNvSpPr>
            <a:spLocks noGrp="1"/>
          </p:cNvSpPr>
          <p:nvPr>
            <p:ph type="title"/>
          </p:nvPr>
        </p:nvSpPr>
        <p:spPr/>
        <p:txBody>
          <a:bodyPr/>
          <a:lstStyle/>
          <a:p>
            <a:r>
              <a:rPr lang="en-US" dirty="0">
                <a:solidFill>
                  <a:schemeClr val="tx1"/>
                </a:solidFill>
              </a:rPr>
              <a:t>How is Success of Empathetic Agents’ Conversations Typically Measured?</a:t>
            </a:r>
          </a:p>
        </p:txBody>
      </p:sp>
      <p:sp>
        <p:nvSpPr>
          <p:cNvPr id="3" name="Content Placeholder 2">
            <a:extLst>
              <a:ext uri="{FF2B5EF4-FFF2-40B4-BE49-F238E27FC236}">
                <a16:creationId xmlns:a16="http://schemas.microsoft.com/office/drawing/2014/main" id="{FCAEF1D9-C511-BD41-8D6B-357E4F6F4E3E}"/>
              </a:ext>
            </a:extLst>
          </p:cNvPr>
          <p:cNvSpPr>
            <a:spLocks noGrp="1"/>
          </p:cNvSpPr>
          <p:nvPr>
            <p:ph idx="1"/>
          </p:nvPr>
        </p:nvSpPr>
        <p:spPr/>
        <p:txBody>
          <a:bodyPr/>
          <a:lstStyle/>
          <a:p>
            <a:r>
              <a:rPr lang="en-US" sz="2400" b="1" i="1" dirty="0">
                <a:solidFill>
                  <a:srgbClr val="0070C0"/>
                </a:solidFill>
              </a:rPr>
              <a:t>Subjective ratings </a:t>
            </a:r>
            <a:r>
              <a:rPr lang="en-US" sz="2400" dirty="0"/>
              <a:t>of rapport, social presence, helpfulness, distraction, naturalness</a:t>
            </a:r>
          </a:p>
          <a:p>
            <a:r>
              <a:rPr lang="en-US" sz="2400" dirty="0"/>
              <a:t>Depth of </a:t>
            </a:r>
            <a:r>
              <a:rPr lang="en-US" sz="2400" b="1" i="1" dirty="0">
                <a:solidFill>
                  <a:srgbClr val="0070C0"/>
                </a:solidFill>
              </a:rPr>
              <a:t>disclosure</a:t>
            </a:r>
            <a:r>
              <a:rPr lang="en-US" sz="2400" dirty="0"/>
              <a:t> of personal information</a:t>
            </a:r>
          </a:p>
          <a:p>
            <a:r>
              <a:rPr lang="en-US" sz="2400" b="1" i="1" dirty="0">
                <a:solidFill>
                  <a:srgbClr val="0070C0"/>
                </a:solidFill>
              </a:rPr>
              <a:t>Positive facial expression </a:t>
            </a:r>
            <a:r>
              <a:rPr lang="en-US" sz="2400" dirty="0"/>
              <a:t>(fewer frowns and other negatives) and </a:t>
            </a:r>
            <a:r>
              <a:rPr lang="en-US" sz="2400" b="1" i="1" dirty="0">
                <a:solidFill>
                  <a:srgbClr val="0070C0"/>
                </a:solidFill>
              </a:rPr>
              <a:t>mutual eye-gaze </a:t>
            </a:r>
            <a:r>
              <a:rPr lang="en-US" sz="2400" dirty="0"/>
              <a:t>patterns</a:t>
            </a:r>
          </a:p>
          <a:p>
            <a:r>
              <a:rPr lang="en-US" sz="2400" b="1" i="1" dirty="0">
                <a:solidFill>
                  <a:srgbClr val="0070C0"/>
                </a:solidFill>
              </a:rPr>
              <a:t>User behavior</a:t>
            </a:r>
            <a:r>
              <a:rPr lang="en-US" sz="2400" dirty="0"/>
              <a:t>: </a:t>
            </a:r>
          </a:p>
          <a:p>
            <a:pPr lvl="1"/>
            <a:r>
              <a:rPr lang="en-US" sz="2000" b="1" i="1" dirty="0">
                <a:solidFill>
                  <a:srgbClr val="FF0000"/>
                </a:solidFill>
              </a:rPr>
              <a:t>Length</a:t>
            </a:r>
            <a:r>
              <a:rPr lang="en-US" sz="2000" dirty="0"/>
              <a:t> of user responses, </a:t>
            </a:r>
            <a:r>
              <a:rPr lang="en-US" sz="2000" b="1" i="1" dirty="0">
                <a:solidFill>
                  <a:srgbClr val="FF0000"/>
                </a:solidFill>
              </a:rPr>
              <a:t>fluency</a:t>
            </a:r>
            <a:r>
              <a:rPr lang="en-US" sz="2000" dirty="0"/>
              <a:t>, </a:t>
            </a:r>
            <a:r>
              <a:rPr lang="en-US" sz="2000" b="1" i="1" dirty="0">
                <a:solidFill>
                  <a:srgbClr val="FF0000"/>
                </a:solidFill>
              </a:rPr>
              <a:t>filled pauses </a:t>
            </a:r>
            <a:r>
              <a:rPr lang="en-US" sz="2000" dirty="0"/>
              <a:t>or </a:t>
            </a:r>
            <a:r>
              <a:rPr lang="en-US" sz="2000" b="1" i="1" dirty="0">
                <a:solidFill>
                  <a:srgbClr val="FF0000"/>
                </a:solidFill>
              </a:rPr>
              <a:t>self-repairs</a:t>
            </a:r>
            <a:r>
              <a:rPr lang="en-US" sz="2000" dirty="0"/>
              <a:t> per minute, </a:t>
            </a:r>
            <a:r>
              <a:rPr lang="en-US" sz="2000" b="1" i="1" dirty="0">
                <a:solidFill>
                  <a:srgbClr val="FF0000"/>
                </a:solidFill>
              </a:rPr>
              <a:t>length</a:t>
            </a:r>
            <a:r>
              <a:rPr lang="en-US" sz="2000" dirty="0"/>
              <a:t> of user interaction, overall </a:t>
            </a:r>
            <a:r>
              <a:rPr lang="en-US" sz="2000" b="1" i="1" dirty="0">
                <a:solidFill>
                  <a:srgbClr val="FF0000"/>
                </a:solidFill>
              </a:rPr>
              <a:t>frequency of use </a:t>
            </a:r>
            <a:r>
              <a:rPr lang="en-US" sz="2000" dirty="0"/>
              <a:t>of the dialogue system</a:t>
            </a:r>
          </a:p>
          <a:p>
            <a:r>
              <a:rPr lang="en-US" sz="2400" b="1" i="1" dirty="0">
                <a:solidFill>
                  <a:srgbClr val="0070C0"/>
                </a:solidFill>
              </a:rPr>
              <a:t>Is this enough?  </a:t>
            </a:r>
          </a:p>
          <a:p>
            <a:pPr lvl="1"/>
            <a:r>
              <a:rPr lang="en-US" sz="2000" b="1" i="1" dirty="0">
                <a:solidFill>
                  <a:srgbClr val="FF0000"/>
                </a:solidFill>
              </a:rPr>
              <a:t>Healthcare</a:t>
            </a:r>
            <a:r>
              <a:rPr lang="en-US" sz="2000" dirty="0"/>
              <a:t> agents: Are they successful?  Do people get healthier?</a:t>
            </a:r>
          </a:p>
          <a:p>
            <a:pPr lvl="1"/>
            <a:r>
              <a:rPr lang="en-US" sz="2000" b="1" i="1" dirty="0">
                <a:solidFill>
                  <a:srgbClr val="FF0000"/>
                </a:solidFill>
              </a:rPr>
              <a:t>Shopping</a:t>
            </a:r>
            <a:r>
              <a:rPr lang="en-US" sz="2000" dirty="0"/>
              <a:t>: Do people purchase more?</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C1B8659-499A-F849-8116-FA924CA75298}"/>
              </a:ext>
            </a:extLst>
          </p:cNvPr>
          <p:cNvSpPr>
            <a:spLocks noGrp="1"/>
          </p:cNvSpPr>
          <p:nvPr>
            <p:ph type="sldNum" sz="quarter" idx="12"/>
          </p:nvPr>
        </p:nvSpPr>
        <p:spPr/>
        <p:txBody>
          <a:bodyPr/>
          <a:lstStyle/>
          <a:p>
            <a:fld id="{C596511B-2857-694D-871F-422885452280}" type="slidenum">
              <a:rPr lang="en-US" smtClean="0"/>
              <a:pPr/>
              <a:t>15</a:t>
            </a:fld>
            <a:endParaRPr lang="en-US"/>
          </a:p>
        </p:txBody>
      </p:sp>
    </p:spTree>
    <p:extLst>
      <p:ext uri="{BB962C8B-B14F-4D97-AF65-F5344CB8AC3E}">
        <p14:creationId xmlns:p14="http://schemas.microsoft.com/office/powerpoint/2010/main" val="7388671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913B-D387-824B-ADEF-14E675CAA20F}"/>
              </a:ext>
            </a:extLst>
          </p:cNvPr>
          <p:cNvSpPr>
            <a:spLocks noGrp="1"/>
          </p:cNvSpPr>
          <p:nvPr>
            <p:ph type="title"/>
          </p:nvPr>
        </p:nvSpPr>
        <p:spPr/>
        <p:txBody>
          <a:bodyPr/>
          <a:lstStyle/>
          <a:p>
            <a:r>
              <a:rPr lang="en-US" dirty="0" err="1"/>
              <a:t>Weizenbaum’s</a:t>
            </a:r>
            <a:r>
              <a:rPr lang="en-US" dirty="0"/>
              <a:t> </a:t>
            </a:r>
            <a:r>
              <a:rPr lang="en-US" dirty="0">
                <a:hlinkClick r:id="rId3"/>
              </a:rPr>
              <a:t>ELIZA </a:t>
            </a:r>
            <a:r>
              <a:rPr lang="en-US" dirty="0"/>
              <a:t>(1966): Earliest</a:t>
            </a:r>
            <a:br>
              <a:rPr lang="en-US" dirty="0"/>
            </a:br>
            <a:r>
              <a:rPr lang="en-US" dirty="0"/>
              <a:t>Rule-based Chatbot -- Often Believed Human</a:t>
            </a:r>
          </a:p>
        </p:txBody>
      </p:sp>
      <p:sp>
        <p:nvSpPr>
          <p:cNvPr id="4" name="Content Placeholder 3"/>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0F96A2-D876-D44D-8F83-C005744FB305}"/>
              </a:ext>
            </a:extLst>
          </p:cNvPr>
          <p:cNvPicPr>
            <a:picLocks noChangeAspect="1"/>
          </p:cNvPicPr>
          <p:nvPr/>
        </p:nvPicPr>
        <p:blipFill>
          <a:blip r:embed="rId4"/>
          <a:stretch>
            <a:fillRect/>
          </a:stretch>
        </p:blipFill>
        <p:spPr>
          <a:xfrm>
            <a:off x="1281723" y="1528829"/>
            <a:ext cx="6361281" cy="4520833"/>
          </a:xfrm>
          <a:prstGeom prst="rect">
            <a:avLst/>
          </a:prstGeom>
        </p:spPr>
      </p:pic>
    </p:spTree>
    <p:extLst>
      <p:ext uri="{BB962C8B-B14F-4D97-AF65-F5344CB8AC3E}">
        <p14:creationId xmlns:p14="http://schemas.microsoft.com/office/powerpoint/2010/main" val="40297143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D775-8475-1C41-8536-8F3FE6497314}"/>
              </a:ext>
            </a:extLst>
          </p:cNvPr>
          <p:cNvSpPr>
            <a:spLocks noGrp="1"/>
          </p:cNvSpPr>
          <p:nvPr>
            <p:ph type="title"/>
          </p:nvPr>
        </p:nvSpPr>
        <p:spPr/>
        <p:txBody>
          <a:bodyPr/>
          <a:lstStyle/>
          <a:p>
            <a:r>
              <a:rPr lang="en-US" dirty="0"/>
              <a:t>Early Work on Conversational Agents</a:t>
            </a:r>
          </a:p>
        </p:txBody>
      </p:sp>
      <p:sp>
        <p:nvSpPr>
          <p:cNvPr id="3" name="Content Placeholder 2">
            <a:extLst>
              <a:ext uri="{FF2B5EF4-FFF2-40B4-BE49-F238E27FC236}">
                <a16:creationId xmlns:a16="http://schemas.microsoft.com/office/drawing/2014/main" id="{8F19071B-9FD6-0E48-86FF-B9CDE78A28EE}"/>
              </a:ext>
            </a:extLst>
          </p:cNvPr>
          <p:cNvSpPr>
            <a:spLocks noGrp="1"/>
          </p:cNvSpPr>
          <p:nvPr>
            <p:ph idx="1"/>
          </p:nvPr>
        </p:nvSpPr>
        <p:spPr/>
        <p:txBody>
          <a:bodyPr/>
          <a:lstStyle/>
          <a:p>
            <a:r>
              <a:rPr lang="en-US" dirty="0"/>
              <a:t>But </a:t>
            </a:r>
            <a:r>
              <a:rPr lang="en-US" b="1" i="1" dirty="0">
                <a:solidFill>
                  <a:srgbClr val="0070C0"/>
                </a:solidFill>
              </a:rPr>
              <a:t>would Eliza seem even more empathetic </a:t>
            </a:r>
            <a:r>
              <a:rPr lang="en-US" dirty="0"/>
              <a:t>if she appeared as human:  voice, face, movement?</a:t>
            </a:r>
          </a:p>
          <a:p>
            <a:r>
              <a:rPr lang="en-US" dirty="0"/>
              <a:t>Cassell addressed a similar question in 2001:</a:t>
            </a:r>
          </a:p>
          <a:p>
            <a:pPr lvl="1"/>
            <a:r>
              <a:rPr lang="en-US" dirty="0"/>
              <a:t>Conversational agents should be represented as human</a:t>
            </a:r>
            <a:r>
              <a:rPr lang="en-US" b="1" i="1" dirty="0">
                <a:solidFill>
                  <a:srgbClr val="FF0000"/>
                </a:solidFill>
              </a:rPr>
              <a:t> </a:t>
            </a:r>
            <a:r>
              <a:rPr lang="en-US" dirty="0"/>
              <a:t>in “cases where </a:t>
            </a:r>
            <a:r>
              <a:rPr lang="en-US" b="1" i="1" dirty="0">
                <a:solidFill>
                  <a:srgbClr val="FF0000"/>
                </a:solidFill>
              </a:rPr>
              <a:t>social collaborative behavior </a:t>
            </a:r>
            <a:r>
              <a:rPr lang="en-US" dirty="0"/>
              <a:t>is key” </a:t>
            </a:r>
          </a:p>
          <a:p>
            <a:pPr lvl="1"/>
            <a:r>
              <a:rPr lang="en-US" dirty="0"/>
              <a:t>Systems should </a:t>
            </a:r>
            <a:r>
              <a:rPr lang="en-US" b="1" i="1" dirty="0">
                <a:solidFill>
                  <a:srgbClr val="FF0000"/>
                </a:solidFill>
              </a:rPr>
              <a:t>convey information to users in multiple modalities</a:t>
            </a:r>
            <a:r>
              <a:rPr lang="en-US" dirty="0"/>
              <a:t> as humans do (voice, facial expression, head movements and hand gesture) </a:t>
            </a:r>
          </a:p>
          <a:p>
            <a:pPr lvl="1"/>
            <a:r>
              <a:rPr lang="en-US" dirty="0"/>
              <a:t>Implemented </a:t>
            </a:r>
            <a:r>
              <a:rPr lang="en-US" b="1" i="1" dirty="0">
                <a:solidFill>
                  <a:srgbClr val="FF0000"/>
                </a:solidFill>
              </a:rPr>
              <a:t>Rea, a FMBT Conversational Agent </a:t>
            </a:r>
            <a:r>
              <a:rPr lang="en-US" dirty="0"/>
              <a:t>who imitated human glancing, head nods, hand gestures and eyebrow raises</a:t>
            </a:r>
          </a:p>
        </p:txBody>
      </p:sp>
      <p:sp>
        <p:nvSpPr>
          <p:cNvPr id="4" name="Slide Number Placeholder 3">
            <a:extLst>
              <a:ext uri="{FF2B5EF4-FFF2-40B4-BE49-F238E27FC236}">
                <a16:creationId xmlns:a16="http://schemas.microsoft.com/office/drawing/2014/main" id="{B6C8FD12-532D-B346-953C-0A252616BEFB}"/>
              </a:ext>
            </a:extLst>
          </p:cNvPr>
          <p:cNvSpPr>
            <a:spLocks noGrp="1"/>
          </p:cNvSpPr>
          <p:nvPr>
            <p:ph type="sldNum" sz="quarter" idx="12"/>
          </p:nvPr>
        </p:nvSpPr>
        <p:spPr/>
        <p:txBody>
          <a:bodyPr/>
          <a:lstStyle/>
          <a:p>
            <a:fld id="{C596511B-2857-694D-871F-422885452280}" type="slidenum">
              <a:rPr lang="en-US" smtClean="0"/>
              <a:pPr/>
              <a:t>17</a:t>
            </a:fld>
            <a:endParaRPr lang="en-US"/>
          </a:p>
        </p:txBody>
      </p:sp>
    </p:spTree>
    <p:extLst>
      <p:ext uri="{BB962C8B-B14F-4D97-AF65-F5344CB8AC3E}">
        <p14:creationId xmlns:p14="http://schemas.microsoft.com/office/powerpoint/2010/main" val="21938782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CA375-32D6-9A43-89B2-D361CAE54B36}"/>
              </a:ext>
            </a:extLst>
          </p:cNvPr>
          <p:cNvSpPr>
            <a:spLocks noGrp="1"/>
          </p:cNvSpPr>
          <p:nvPr>
            <p:ph type="title"/>
          </p:nvPr>
        </p:nvSpPr>
        <p:spPr/>
        <p:txBody>
          <a:bodyPr/>
          <a:lstStyle/>
          <a:p>
            <a:r>
              <a:rPr lang="en-US" dirty="0"/>
              <a:t>Rea</a:t>
            </a:r>
          </a:p>
        </p:txBody>
      </p:sp>
      <p:sp>
        <p:nvSpPr>
          <p:cNvPr id="4" name="Slide Number Placeholder 3">
            <a:extLst>
              <a:ext uri="{FF2B5EF4-FFF2-40B4-BE49-F238E27FC236}">
                <a16:creationId xmlns:a16="http://schemas.microsoft.com/office/drawing/2014/main" id="{F47108E4-8F22-1C49-9DC1-CB2113DB4854}"/>
              </a:ext>
            </a:extLst>
          </p:cNvPr>
          <p:cNvSpPr>
            <a:spLocks noGrp="1"/>
          </p:cNvSpPr>
          <p:nvPr>
            <p:ph type="sldNum" sz="quarter" idx="12"/>
          </p:nvPr>
        </p:nvSpPr>
        <p:spPr/>
        <p:txBody>
          <a:bodyPr/>
          <a:lstStyle/>
          <a:p>
            <a:fld id="{C596511B-2857-694D-871F-422885452280}" type="slidenum">
              <a:rPr lang="en-US" smtClean="0"/>
              <a:pPr/>
              <a:t>18</a:t>
            </a:fld>
            <a:endParaRPr lang="en-US"/>
          </a:p>
        </p:txBody>
      </p:sp>
      <p:pic>
        <p:nvPicPr>
          <p:cNvPr id="8" name="Picture 7">
            <a:extLst>
              <a:ext uri="{FF2B5EF4-FFF2-40B4-BE49-F238E27FC236}">
                <a16:creationId xmlns:a16="http://schemas.microsoft.com/office/drawing/2014/main" id="{21BEB66C-CAE8-D64D-9C0C-8BDBEA1811FA}"/>
              </a:ext>
            </a:extLst>
          </p:cNvPr>
          <p:cNvPicPr>
            <a:picLocks noChangeAspect="1"/>
          </p:cNvPicPr>
          <p:nvPr/>
        </p:nvPicPr>
        <p:blipFill>
          <a:blip r:embed="rId3"/>
          <a:stretch>
            <a:fillRect/>
          </a:stretch>
        </p:blipFill>
        <p:spPr>
          <a:xfrm>
            <a:off x="1933599" y="2184400"/>
            <a:ext cx="5592616" cy="3666062"/>
          </a:xfrm>
          <a:prstGeom prst="rect">
            <a:avLst/>
          </a:prstGeom>
        </p:spPr>
      </p:pic>
    </p:spTree>
    <p:extLst>
      <p:ext uri="{BB962C8B-B14F-4D97-AF65-F5344CB8AC3E}">
        <p14:creationId xmlns:p14="http://schemas.microsoft.com/office/powerpoint/2010/main" val="227015357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6BA326-CD55-8F41-B40B-DFA688C2BD43}"/>
              </a:ext>
            </a:extLst>
          </p:cNvPr>
          <p:cNvSpPr>
            <a:spLocks noGrp="1"/>
          </p:cNvSpPr>
          <p:nvPr>
            <p:ph idx="1"/>
          </p:nvPr>
        </p:nvSpPr>
        <p:spPr>
          <a:xfrm>
            <a:off x="685800" y="636998"/>
            <a:ext cx="7772400" cy="5459002"/>
          </a:xfrm>
        </p:spPr>
        <p:txBody>
          <a:bodyPr/>
          <a:lstStyle/>
          <a:p>
            <a:r>
              <a:rPr lang="en-US" dirty="0" err="1"/>
              <a:t>Bickmore</a:t>
            </a:r>
            <a:r>
              <a:rPr lang="en-US" dirty="0"/>
              <a:t> et al 2005, 2010 investigated longer-term interactions between </a:t>
            </a:r>
            <a:r>
              <a:rPr lang="en-US" b="1" i="1" dirty="0">
                <a:solidFill>
                  <a:srgbClr val="0070C0"/>
                </a:solidFill>
              </a:rPr>
              <a:t>Virtual Laboratory Exercise Agents</a:t>
            </a:r>
            <a:r>
              <a:rPr lang="en-US" dirty="0">
                <a:solidFill>
                  <a:srgbClr val="0070C0"/>
                </a:solidFill>
              </a:rPr>
              <a:t> </a:t>
            </a:r>
            <a:r>
              <a:rPr lang="en-US" dirty="0"/>
              <a:t>and humans to improve daily exercise interactions with considerable success</a:t>
            </a:r>
          </a:p>
          <a:p>
            <a:pPr lvl="1"/>
            <a:r>
              <a:rPr lang="en-US" dirty="0"/>
              <a:t>Enhanced when the agent used </a:t>
            </a:r>
            <a:r>
              <a:rPr lang="en-US" b="1" i="1" dirty="0">
                <a:solidFill>
                  <a:srgbClr val="FF0000"/>
                </a:solidFill>
              </a:rPr>
              <a:t>autobiographical conversational storytelling</a:t>
            </a:r>
          </a:p>
        </p:txBody>
      </p:sp>
      <p:sp>
        <p:nvSpPr>
          <p:cNvPr id="4" name="Slide Number Placeholder 3">
            <a:extLst>
              <a:ext uri="{FF2B5EF4-FFF2-40B4-BE49-F238E27FC236}">
                <a16:creationId xmlns:a16="http://schemas.microsoft.com/office/drawing/2014/main" id="{E1A1026C-C885-6E41-B3F6-98F1DC237FCD}"/>
              </a:ext>
            </a:extLst>
          </p:cNvPr>
          <p:cNvSpPr>
            <a:spLocks noGrp="1"/>
          </p:cNvSpPr>
          <p:nvPr>
            <p:ph type="sldNum" sz="quarter" idx="12"/>
          </p:nvPr>
        </p:nvSpPr>
        <p:spPr/>
        <p:txBody>
          <a:bodyPr/>
          <a:lstStyle/>
          <a:p>
            <a:fld id="{C596511B-2857-694D-871F-422885452280}" type="slidenum">
              <a:rPr lang="en-US" smtClean="0"/>
              <a:pPr/>
              <a:t>19</a:t>
            </a:fld>
            <a:endParaRPr lang="en-US"/>
          </a:p>
        </p:txBody>
      </p:sp>
      <p:pic>
        <p:nvPicPr>
          <p:cNvPr id="6" name="Picture 5">
            <a:extLst>
              <a:ext uri="{FF2B5EF4-FFF2-40B4-BE49-F238E27FC236}">
                <a16:creationId xmlns:a16="http://schemas.microsoft.com/office/drawing/2014/main" id="{63537675-ADE4-6C40-8AD9-7AFD98765C6A}"/>
              </a:ext>
            </a:extLst>
          </p:cNvPr>
          <p:cNvPicPr>
            <a:picLocks noChangeAspect="1"/>
          </p:cNvPicPr>
          <p:nvPr/>
        </p:nvPicPr>
        <p:blipFill>
          <a:blip r:embed="rId3"/>
          <a:stretch>
            <a:fillRect/>
          </a:stretch>
        </p:blipFill>
        <p:spPr>
          <a:xfrm>
            <a:off x="2533106" y="3249975"/>
            <a:ext cx="3456898" cy="2681901"/>
          </a:xfrm>
          <a:prstGeom prst="rect">
            <a:avLst/>
          </a:prstGeom>
        </p:spPr>
      </p:pic>
    </p:spTree>
    <p:extLst>
      <p:ext uri="{BB962C8B-B14F-4D97-AF65-F5344CB8AC3E}">
        <p14:creationId xmlns:p14="http://schemas.microsoft.com/office/powerpoint/2010/main" val="381172447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A1B-6F90-B847-870E-6E93EA7F77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 Systems of the Future</a:t>
            </a:r>
          </a:p>
        </p:txBody>
      </p:sp>
      <p:sp>
        <p:nvSpPr>
          <p:cNvPr id="3" name="Content Placeholder 2">
            <a:extLst>
              <a:ext uri="{FF2B5EF4-FFF2-40B4-BE49-F238E27FC236}">
                <a16:creationId xmlns:a16="http://schemas.microsoft.com/office/drawing/2014/main" id="{69CA7580-49D4-9B4B-A349-BB10C6D2B537}"/>
              </a:ext>
            </a:extLst>
          </p:cNvPr>
          <p:cNvSpPr>
            <a:spLocks noGrp="1"/>
          </p:cNvSpPr>
          <p:nvPr>
            <p:ph idx="1"/>
          </p:nvPr>
        </p:nvSpPr>
        <p:spPr>
          <a:xfrm>
            <a:off x="685800" y="1473200"/>
            <a:ext cx="7772400" cy="4775200"/>
          </a:xfrm>
        </p:spPr>
        <p:txBody>
          <a:bodyPr/>
          <a:lstStyle/>
          <a:p>
            <a:r>
              <a:rPr lang="en-US" b="1" i="1" dirty="0">
                <a:solidFill>
                  <a:srgbClr val="0070C0"/>
                </a:solidFill>
                <a:latin typeface="Calibri" panose="020F0502020204030204" pitchFamily="34" charset="0"/>
                <a:cs typeface="Calibri" panose="020F0502020204030204" pitchFamily="34" charset="0"/>
              </a:rPr>
              <a:t>Dialogue Systems </a:t>
            </a:r>
            <a:r>
              <a:rPr lang="en-US" dirty="0">
                <a:latin typeface="Calibri" panose="020F0502020204030204" pitchFamily="34" charset="0"/>
                <a:cs typeface="Calibri" panose="020F0502020204030204" pitchFamily="34" charset="0"/>
              </a:rPr>
              <a:t>have come a long way in the past decade since Siri came our way in 2011 and Alexa in 2014</a:t>
            </a:r>
          </a:p>
          <a:p>
            <a:pPr lvl="2"/>
            <a:r>
              <a:rPr lang="en-US" dirty="0">
                <a:latin typeface="Calibri" panose="020F0502020204030204" pitchFamily="34" charset="0"/>
                <a:cs typeface="Calibri" panose="020F0502020204030204" pitchFamily="34" charset="0"/>
              </a:rPr>
              <a:t>Much more </a:t>
            </a:r>
            <a:r>
              <a:rPr lang="en-US" b="1" i="1" dirty="0">
                <a:solidFill>
                  <a:srgbClr val="FF0000"/>
                </a:solidFill>
                <a:latin typeface="Calibri" panose="020F0502020204030204" pitchFamily="34" charset="0"/>
                <a:cs typeface="Calibri" panose="020F0502020204030204" pitchFamily="34" charset="0"/>
              </a:rPr>
              <a:t>flexible</a:t>
            </a:r>
            <a:r>
              <a:rPr lang="en-US" dirty="0">
                <a:latin typeface="Calibri" panose="020F0502020204030204" pitchFamily="34" charset="0"/>
                <a:cs typeface="Calibri" panose="020F0502020204030204" pitchFamily="34" charset="0"/>
              </a:rPr>
              <a:t> and </a:t>
            </a:r>
            <a:r>
              <a:rPr lang="en-US" b="1" i="1" dirty="0">
                <a:solidFill>
                  <a:srgbClr val="FF0000"/>
                </a:solidFill>
                <a:latin typeface="Calibri" panose="020F0502020204030204" pitchFamily="34" charset="0"/>
                <a:cs typeface="Calibri" panose="020F0502020204030204" pitchFamily="34" charset="0"/>
              </a:rPr>
              <a:t>useful</a:t>
            </a:r>
            <a:r>
              <a:rPr lang="en-US" dirty="0">
                <a:latin typeface="Calibri" panose="020F0502020204030204" pitchFamily="34" charset="0"/>
                <a:cs typeface="Calibri" panose="020F0502020204030204" pitchFamily="34" charset="0"/>
              </a:rPr>
              <a:t> for accomplishing tasks and providing entertaining chat</a:t>
            </a:r>
          </a:p>
          <a:p>
            <a:pPr lvl="2"/>
            <a:r>
              <a:rPr lang="en-US" dirty="0">
                <a:latin typeface="Calibri" panose="020F0502020204030204" pitchFamily="34" charset="0"/>
                <a:cs typeface="Calibri" panose="020F0502020204030204" pitchFamily="34" charset="0"/>
              </a:rPr>
              <a:t>However, there is still considerable </a:t>
            </a:r>
            <a:r>
              <a:rPr lang="en-US" b="1" i="1" dirty="0">
                <a:solidFill>
                  <a:srgbClr val="FF0000"/>
                </a:solidFill>
                <a:latin typeface="Calibri" panose="020F0502020204030204" pitchFamily="34" charset="0"/>
                <a:cs typeface="Calibri" panose="020F0502020204030204" pitchFamily="34" charset="0"/>
              </a:rPr>
              <a:t>room for improvement</a:t>
            </a:r>
            <a:r>
              <a:rPr lang="en-US" b="1"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we all know:</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adapt them </a:t>
            </a:r>
            <a:r>
              <a:rPr lang="en-US" sz="2000" dirty="0">
                <a:latin typeface="Calibri" panose="020F0502020204030204" pitchFamily="34" charset="0"/>
                <a:cs typeface="Calibri" panose="020F0502020204030204" pitchFamily="34" charset="0"/>
              </a:rPr>
              <a:t>to the needs of individual users more successfully?</a:t>
            </a:r>
          </a:p>
          <a:p>
            <a:pPr lvl="3"/>
            <a:r>
              <a:rPr lang="en-US" sz="2000" dirty="0">
                <a:latin typeface="Calibri" panose="020F0502020204030204" pitchFamily="34" charset="0"/>
                <a:cs typeface="Calibri" panose="020F0502020204030204" pitchFamily="34" charset="0"/>
              </a:rPr>
              <a:t>How might we incentivize users to </a:t>
            </a:r>
            <a:r>
              <a:rPr lang="en-US" sz="2000" b="1" i="1" dirty="0">
                <a:solidFill>
                  <a:srgbClr val="FF0000"/>
                </a:solidFill>
                <a:latin typeface="Calibri" panose="020F0502020204030204" pitchFamily="34" charset="0"/>
                <a:cs typeface="Calibri" panose="020F0502020204030204" pitchFamily="34" charset="0"/>
              </a:rPr>
              <a:t>engage</a:t>
            </a:r>
            <a:r>
              <a:rPr lang="en-US" sz="2000" dirty="0">
                <a:latin typeface="Calibri" panose="020F0502020204030204" pitchFamily="34" charset="0"/>
                <a:cs typeface="Calibri" panose="020F0502020204030204" pitchFamily="34" charset="0"/>
              </a:rPr>
              <a:t> more?</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improve</a:t>
            </a:r>
            <a:r>
              <a:rPr lang="en-US" sz="2000" dirty="0">
                <a:latin typeface="Calibri" panose="020F0502020204030204" pitchFamily="34" charset="0"/>
                <a:cs typeface="Calibri" panose="020F0502020204030204" pitchFamily="34" charset="0"/>
              </a:rPr>
              <a:t> the overall user experience?</a:t>
            </a:r>
          </a:p>
          <a:p>
            <a:pPr lvl="3"/>
            <a:r>
              <a:rPr lang="en-US" sz="2000" dirty="0">
                <a:latin typeface="Calibri" panose="020F0502020204030204" pitchFamily="34" charset="0"/>
                <a:cs typeface="Calibri" panose="020F0502020204030204" pitchFamily="34" charset="0"/>
              </a:rPr>
              <a:t>A </a:t>
            </a:r>
            <a:r>
              <a:rPr lang="en-US" sz="2000" b="1" i="1" dirty="0">
                <a:solidFill>
                  <a:srgbClr val="FF0000"/>
                </a:solidFill>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Perhaps our Dialogue Systems need to become more </a:t>
            </a:r>
            <a:r>
              <a:rPr lang="en-US" sz="2000" b="1" i="1" dirty="0">
                <a:solidFill>
                  <a:srgbClr val="FF0000"/>
                </a:solidFill>
                <a:latin typeface="Calibri" panose="020F0502020204030204" pitchFamily="34" charset="0"/>
                <a:cs typeface="Calibri" panose="020F0502020204030204" pitchFamily="34" charset="0"/>
              </a:rPr>
              <a:t>empathetic</a:t>
            </a:r>
          </a:p>
          <a:p>
            <a:pPr lvl="3"/>
            <a:endParaRPr lang="en-US" dirty="0">
              <a:latin typeface="Calibri" panose="020F0502020204030204" pitchFamily="34" charset="0"/>
              <a:cs typeface="Calibri" panose="020F0502020204030204" pitchFamily="34" charset="0"/>
            </a:endParaRPr>
          </a:p>
          <a:p>
            <a:pPr lvl="2"/>
            <a:endParaRPr lang="en-US" dirty="0"/>
          </a:p>
          <a:p>
            <a:endParaRPr lang="en-US" dirty="0"/>
          </a:p>
        </p:txBody>
      </p:sp>
      <p:sp>
        <p:nvSpPr>
          <p:cNvPr id="4" name="Slide Number Placeholder 3">
            <a:extLst>
              <a:ext uri="{FF2B5EF4-FFF2-40B4-BE49-F238E27FC236}">
                <a16:creationId xmlns:a16="http://schemas.microsoft.com/office/drawing/2014/main" id="{FEA14EEE-9E1D-2245-970A-1965FDF2D121}"/>
              </a:ext>
            </a:extLst>
          </p:cNvPr>
          <p:cNvSpPr>
            <a:spLocks noGrp="1"/>
          </p:cNvSpPr>
          <p:nvPr>
            <p:ph type="sldNum" sz="quarter" idx="12"/>
          </p:nvPr>
        </p:nvSpPr>
        <p:spPr/>
        <p:txBody>
          <a:bodyPr/>
          <a:lstStyle/>
          <a:p>
            <a:fld id="{C596511B-2857-694D-871F-422885452280}" type="slidenum">
              <a:rPr lang="en-US" smtClean="0"/>
              <a:pPr/>
              <a:t>2</a:t>
            </a:fld>
            <a:endParaRPr lang="en-US"/>
          </a:p>
        </p:txBody>
      </p:sp>
    </p:spTree>
    <p:extLst>
      <p:ext uri="{BB962C8B-B14F-4D97-AF65-F5344CB8AC3E}">
        <p14:creationId xmlns:p14="http://schemas.microsoft.com/office/powerpoint/2010/main" val="26450192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4866-4B25-3D42-B65F-D9BAC67536FB}"/>
              </a:ext>
            </a:extLst>
          </p:cNvPr>
          <p:cNvSpPr>
            <a:spLocks noGrp="1"/>
          </p:cNvSpPr>
          <p:nvPr>
            <p:ph type="title"/>
          </p:nvPr>
        </p:nvSpPr>
        <p:spPr/>
        <p:txBody>
          <a:bodyPr/>
          <a:lstStyle/>
          <a:p>
            <a:r>
              <a:rPr lang="en-US" dirty="0"/>
              <a:t>Early Empathetic Virtual Agents</a:t>
            </a:r>
          </a:p>
        </p:txBody>
      </p:sp>
      <p:sp>
        <p:nvSpPr>
          <p:cNvPr id="3" name="Content Placeholder 2">
            <a:extLst>
              <a:ext uri="{FF2B5EF4-FFF2-40B4-BE49-F238E27FC236}">
                <a16:creationId xmlns:a16="http://schemas.microsoft.com/office/drawing/2014/main" id="{801D9A12-5694-9B4B-9EB2-8056E94E385E}"/>
              </a:ext>
            </a:extLst>
          </p:cNvPr>
          <p:cNvSpPr>
            <a:spLocks noGrp="1"/>
          </p:cNvSpPr>
          <p:nvPr>
            <p:ph idx="1"/>
          </p:nvPr>
        </p:nvSpPr>
        <p:spPr>
          <a:xfrm>
            <a:off x="685800" y="1189973"/>
            <a:ext cx="7772400" cy="5515627"/>
          </a:xfrm>
        </p:spPr>
        <p:txBody>
          <a:bodyPr/>
          <a:lstStyle/>
          <a:p>
            <a:r>
              <a:rPr lang="en-US" dirty="0" err="1"/>
              <a:t>Niewiadomski</a:t>
            </a:r>
            <a:r>
              <a:rPr lang="en-US" dirty="0"/>
              <a:t> et al (2008) produced a conversational agent, Greta, to evaluate the use of </a:t>
            </a:r>
            <a:r>
              <a:rPr lang="en-US" b="1" i="1" dirty="0">
                <a:solidFill>
                  <a:srgbClr val="0070C0"/>
                </a:solidFill>
              </a:rPr>
              <a:t>facial expression </a:t>
            </a:r>
            <a:r>
              <a:rPr lang="en-US" dirty="0"/>
              <a:t>to produce empathy</a:t>
            </a:r>
          </a:p>
          <a:p>
            <a:endParaRPr lang="en-US" dirty="0"/>
          </a:p>
        </p:txBody>
      </p:sp>
      <p:sp>
        <p:nvSpPr>
          <p:cNvPr id="4" name="Slide Number Placeholder 3">
            <a:extLst>
              <a:ext uri="{FF2B5EF4-FFF2-40B4-BE49-F238E27FC236}">
                <a16:creationId xmlns:a16="http://schemas.microsoft.com/office/drawing/2014/main" id="{75DA4AB5-D1E8-7047-B44E-AFC1462A294B}"/>
              </a:ext>
            </a:extLst>
          </p:cNvPr>
          <p:cNvSpPr>
            <a:spLocks noGrp="1"/>
          </p:cNvSpPr>
          <p:nvPr>
            <p:ph type="sldNum" sz="quarter" idx="12"/>
          </p:nvPr>
        </p:nvSpPr>
        <p:spPr/>
        <p:txBody>
          <a:bodyPr/>
          <a:lstStyle/>
          <a:p>
            <a:fld id="{C596511B-2857-694D-871F-422885452280}" type="slidenum">
              <a:rPr lang="en-US" smtClean="0"/>
              <a:pPr/>
              <a:t>20</a:t>
            </a:fld>
            <a:endParaRPr lang="en-US"/>
          </a:p>
        </p:txBody>
      </p:sp>
      <p:pic>
        <p:nvPicPr>
          <p:cNvPr id="5" name="Picture 4">
            <a:extLst>
              <a:ext uri="{FF2B5EF4-FFF2-40B4-BE49-F238E27FC236}">
                <a16:creationId xmlns:a16="http://schemas.microsoft.com/office/drawing/2014/main" id="{292FF11A-7457-1C4F-B547-C4AF0CB428BF}"/>
              </a:ext>
            </a:extLst>
          </p:cNvPr>
          <p:cNvPicPr>
            <a:picLocks noChangeAspect="1"/>
          </p:cNvPicPr>
          <p:nvPr/>
        </p:nvPicPr>
        <p:blipFill>
          <a:blip r:embed="rId3"/>
          <a:stretch>
            <a:fillRect/>
          </a:stretch>
        </p:blipFill>
        <p:spPr>
          <a:xfrm>
            <a:off x="2091849" y="2563370"/>
            <a:ext cx="4538411" cy="4069162"/>
          </a:xfrm>
          <a:prstGeom prst="rect">
            <a:avLst/>
          </a:prstGeom>
        </p:spPr>
      </p:pic>
    </p:spTree>
    <p:extLst>
      <p:ext uri="{BB962C8B-B14F-4D97-AF65-F5344CB8AC3E}">
        <p14:creationId xmlns:p14="http://schemas.microsoft.com/office/powerpoint/2010/main" val="247275536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1DEC3-78D7-3346-8456-3AEACC974B79}"/>
              </a:ext>
            </a:extLst>
          </p:cNvPr>
          <p:cNvSpPr>
            <a:spLocks noGrp="1"/>
          </p:cNvSpPr>
          <p:nvPr>
            <p:ph type="title"/>
          </p:nvPr>
        </p:nvSpPr>
        <p:spPr>
          <a:xfrm>
            <a:off x="457200" y="273050"/>
            <a:ext cx="3501025" cy="5975350"/>
          </a:xfrm>
        </p:spPr>
        <p:txBody>
          <a:bodyPr/>
          <a:lstStyle/>
          <a:p>
            <a:endParaRPr lang="en-US" dirty="0"/>
          </a:p>
        </p:txBody>
      </p:sp>
      <p:sp>
        <p:nvSpPr>
          <p:cNvPr id="3" name="Content Placeholder 2">
            <a:extLst>
              <a:ext uri="{FF2B5EF4-FFF2-40B4-BE49-F238E27FC236}">
                <a16:creationId xmlns:a16="http://schemas.microsoft.com/office/drawing/2014/main" id="{EC39F0EB-7F1D-B648-B2AA-32431BEEB8A0}"/>
              </a:ext>
            </a:extLst>
          </p:cNvPr>
          <p:cNvSpPr>
            <a:spLocks noGrp="1"/>
          </p:cNvSpPr>
          <p:nvPr>
            <p:ph idx="1"/>
          </p:nvPr>
        </p:nvSpPr>
        <p:spPr>
          <a:xfrm>
            <a:off x="3575050" y="463463"/>
            <a:ext cx="5111750" cy="5662700"/>
          </a:xfrm>
        </p:spPr>
        <p:txBody>
          <a:bodyPr/>
          <a:lstStyle/>
          <a:p>
            <a:pPr lvl="1"/>
            <a:r>
              <a:rPr lang="en-US" sz="2400" dirty="0"/>
              <a:t>Noted that empathy means </a:t>
            </a:r>
            <a:r>
              <a:rPr lang="en-US" sz="2400" b="1" i="1" dirty="0">
                <a:solidFill>
                  <a:srgbClr val="FF0000"/>
                </a:solidFill>
              </a:rPr>
              <a:t>more than just happy-for and sorry-for </a:t>
            </a:r>
            <a:r>
              <a:rPr lang="en-US" sz="2400" dirty="0"/>
              <a:t>but should include different empathetic emotions to deal with </a:t>
            </a:r>
            <a:r>
              <a:rPr lang="en-US" sz="2400" i="1" dirty="0"/>
              <a:t>user satisfaction, frustration, sadness, irritation, anger </a:t>
            </a:r>
            <a:r>
              <a:rPr lang="en-US" sz="2400" dirty="0"/>
              <a:t>as well</a:t>
            </a:r>
          </a:p>
          <a:p>
            <a:pPr lvl="1"/>
            <a:r>
              <a:rPr lang="en-US" sz="2400" dirty="0"/>
              <a:t>Their goal-based emotions relied on identifying:</a:t>
            </a:r>
          </a:p>
          <a:p>
            <a:pPr lvl="2"/>
            <a:r>
              <a:rPr lang="en-US" b="1" i="1" dirty="0">
                <a:solidFill>
                  <a:srgbClr val="7030A0"/>
                </a:solidFill>
              </a:rPr>
              <a:t>Causes </a:t>
            </a:r>
            <a:r>
              <a:rPr lang="en-US" dirty="0"/>
              <a:t>of an event and </a:t>
            </a:r>
            <a:r>
              <a:rPr lang="en-US" b="1" i="1" dirty="0">
                <a:solidFill>
                  <a:srgbClr val="7030A0"/>
                </a:solidFill>
              </a:rPr>
              <a:t>Consequences</a:t>
            </a:r>
            <a:r>
              <a:rPr lang="en-US" dirty="0"/>
              <a:t> on user goal</a:t>
            </a:r>
          </a:p>
          <a:p>
            <a:pPr lvl="2"/>
            <a:r>
              <a:rPr lang="en-US" b="1" i="1" dirty="0">
                <a:solidFill>
                  <a:srgbClr val="7030A0"/>
                </a:solidFill>
              </a:rPr>
              <a:t>Consistency</a:t>
            </a:r>
            <a:r>
              <a:rPr lang="en-US" dirty="0"/>
              <a:t> of consequences with expectations</a:t>
            </a:r>
          </a:p>
          <a:p>
            <a:pPr lvl="2"/>
            <a:r>
              <a:rPr lang="en-US" dirty="0"/>
              <a:t>Potential for the user to </a:t>
            </a:r>
            <a:r>
              <a:rPr lang="en-US" b="1" i="1" dirty="0">
                <a:solidFill>
                  <a:srgbClr val="7030A0"/>
                </a:solidFill>
              </a:rPr>
              <a:t>cope</a:t>
            </a:r>
            <a:r>
              <a:rPr lang="en-US" dirty="0"/>
              <a:t> with consequences</a:t>
            </a:r>
          </a:p>
          <a:p>
            <a:pPr marL="1371600" lvl="3" indent="0">
              <a:buNone/>
            </a:pPr>
            <a:endParaRPr lang="en-US" dirty="0"/>
          </a:p>
        </p:txBody>
      </p:sp>
      <p:sp>
        <p:nvSpPr>
          <p:cNvPr id="8" name="Text Placeholder 7">
            <a:extLst>
              <a:ext uri="{FF2B5EF4-FFF2-40B4-BE49-F238E27FC236}">
                <a16:creationId xmlns:a16="http://schemas.microsoft.com/office/drawing/2014/main" id="{D50C5438-E834-BA45-A1BB-2AFCA46F0E96}"/>
              </a:ext>
            </a:extLst>
          </p:cNvPr>
          <p:cNvSpPr>
            <a:spLocks noGrp="1"/>
          </p:cNvSpPr>
          <p:nvPr>
            <p:ph type="body" sz="half" idx="2"/>
          </p:nvPr>
        </p:nvSpPr>
        <p:spPr>
          <a:xfrm>
            <a:off x="457200" y="463463"/>
            <a:ext cx="3588707" cy="5662700"/>
          </a:xfrm>
        </p:spPr>
        <p:txBody>
          <a:bodyPr/>
          <a:lstStyle/>
          <a:p>
            <a:pPr marL="342900" indent="-342900">
              <a:buFont typeface="Arial" panose="020B0604020202020204" pitchFamily="34" charset="0"/>
              <a:buChar char="•"/>
            </a:pPr>
            <a:r>
              <a:rPr lang="en-US" sz="2400" dirty="0"/>
              <a:t>Members of the same group created</a:t>
            </a:r>
            <a:r>
              <a:rPr lang="en-US" sz="2400" b="1" i="1" dirty="0">
                <a:solidFill>
                  <a:srgbClr val="0070C0"/>
                </a:solidFill>
              </a:rPr>
              <a:t> Jade Semantic Agents</a:t>
            </a:r>
            <a:r>
              <a:rPr lang="en-US" sz="2400" dirty="0"/>
              <a:t>  to produce empathetic emotion from analysis of human-machine interactions to give users </a:t>
            </a:r>
            <a:r>
              <a:rPr lang="en-US" sz="2400" b="1" i="1" dirty="0">
                <a:solidFill>
                  <a:srgbClr val="0070C0"/>
                </a:solidFill>
              </a:rPr>
              <a:t>information about their email empathetically</a:t>
            </a:r>
          </a:p>
          <a:p>
            <a:endParaRPr lang="en-US" sz="2400" dirty="0"/>
          </a:p>
        </p:txBody>
      </p:sp>
      <p:sp>
        <p:nvSpPr>
          <p:cNvPr id="4" name="Slide Number Placeholder 3">
            <a:extLst>
              <a:ext uri="{FF2B5EF4-FFF2-40B4-BE49-F238E27FC236}">
                <a16:creationId xmlns:a16="http://schemas.microsoft.com/office/drawing/2014/main" id="{9F8CF767-4C50-E344-A970-15B88C76A3D9}"/>
              </a:ext>
            </a:extLst>
          </p:cNvPr>
          <p:cNvSpPr>
            <a:spLocks noGrp="1"/>
          </p:cNvSpPr>
          <p:nvPr>
            <p:ph type="sldNum" sz="quarter" idx="12"/>
          </p:nvPr>
        </p:nvSpPr>
        <p:spPr/>
        <p:txBody>
          <a:bodyPr/>
          <a:lstStyle/>
          <a:p>
            <a:fld id="{C596511B-2857-694D-871F-422885452280}" type="slidenum">
              <a:rPr lang="en-US" smtClean="0"/>
              <a:pPr/>
              <a:t>21</a:t>
            </a:fld>
            <a:endParaRPr lang="en-US"/>
          </a:p>
        </p:txBody>
      </p:sp>
      <p:pic>
        <p:nvPicPr>
          <p:cNvPr id="10" name="Picture 9">
            <a:extLst>
              <a:ext uri="{FF2B5EF4-FFF2-40B4-BE49-F238E27FC236}">
                <a16:creationId xmlns:a16="http://schemas.microsoft.com/office/drawing/2014/main" id="{254D9A86-3ACB-1446-82FE-A9CD6AB5B97F}"/>
              </a:ext>
            </a:extLst>
          </p:cNvPr>
          <p:cNvPicPr>
            <a:picLocks noChangeAspect="1"/>
          </p:cNvPicPr>
          <p:nvPr/>
        </p:nvPicPr>
        <p:blipFill>
          <a:blip r:embed="rId3"/>
          <a:stretch>
            <a:fillRect/>
          </a:stretch>
        </p:blipFill>
        <p:spPr>
          <a:xfrm>
            <a:off x="1231818" y="3800108"/>
            <a:ext cx="2120900" cy="1968500"/>
          </a:xfrm>
          <a:prstGeom prst="rect">
            <a:avLst/>
          </a:prstGeom>
        </p:spPr>
      </p:pic>
    </p:spTree>
    <p:extLst>
      <p:ext uri="{BB962C8B-B14F-4D97-AF65-F5344CB8AC3E}">
        <p14:creationId xmlns:p14="http://schemas.microsoft.com/office/powerpoint/2010/main" val="28231152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3C8754-D6A8-084D-A258-239BCB000481}"/>
              </a:ext>
            </a:extLst>
          </p:cNvPr>
          <p:cNvSpPr>
            <a:spLocks noGrp="1"/>
          </p:cNvSpPr>
          <p:nvPr>
            <p:ph idx="1"/>
          </p:nvPr>
        </p:nvSpPr>
        <p:spPr>
          <a:xfrm>
            <a:off x="685800" y="584391"/>
            <a:ext cx="7772400" cy="5511609"/>
          </a:xfrm>
        </p:spPr>
        <p:txBody>
          <a:bodyPr/>
          <a:lstStyle/>
          <a:p>
            <a:r>
              <a:rPr lang="en-US" dirty="0"/>
              <a:t>Andre and </a:t>
            </a:r>
            <a:r>
              <a:rPr lang="en-US" dirty="0" err="1"/>
              <a:t>Pelachaud</a:t>
            </a:r>
            <a:r>
              <a:rPr lang="en-US" dirty="0"/>
              <a:t> (2010) described </a:t>
            </a:r>
            <a:r>
              <a:rPr lang="en-US" b="1" i="1" dirty="0">
                <a:solidFill>
                  <a:srgbClr val="0070C0"/>
                </a:solidFill>
              </a:rPr>
              <a:t>different conversational settings/tasks</a:t>
            </a:r>
            <a:r>
              <a:rPr lang="en-US" b="1" i="1" dirty="0">
                <a:solidFill>
                  <a:srgbClr val="FF0000"/>
                </a:solidFill>
              </a:rPr>
              <a:t> </a:t>
            </a:r>
            <a:r>
              <a:rPr lang="en-US" dirty="0"/>
              <a:t>for agents more generally as: </a:t>
            </a:r>
            <a:r>
              <a:rPr lang="en-US" sz="2400" dirty="0"/>
              <a:t>Virtual </a:t>
            </a:r>
            <a:r>
              <a:rPr lang="en-US" sz="2400" b="1" i="1" dirty="0">
                <a:solidFill>
                  <a:srgbClr val="FF0000"/>
                </a:solidFill>
              </a:rPr>
              <a:t>news readers</a:t>
            </a:r>
            <a:r>
              <a:rPr lang="en-US" sz="2400" dirty="0"/>
              <a:t>, role playing between virtual </a:t>
            </a:r>
            <a:r>
              <a:rPr lang="en-US" sz="2400" b="1" i="1" dirty="0">
                <a:solidFill>
                  <a:srgbClr val="FF0000"/>
                </a:solidFill>
              </a:rPr>
              <a:t>sellers and buyers</a:t>
            </a:r>
            <a:r>
              <a:rPr lang="en-US" sz="2400" dirty="0"/>
              <a:t>, shifting from </a:t>
            </a:r>
            <a:r>
              <a:rPr lang="en-US" sz="2400" b="1" i="1" dirty="0">
                <a:solidFill>
                  <a:srgbClr val="FF0000"/>
                </a:solidFill>
              </a:rPr>
              <a:t>face-to-face</a:t>
            </a:r>
            <a:r>
              <a:rPr lang="en-US" sz="2400" b="1" i="1" dirty="0">
                <a:solidFill>
                  <a:srgbClr val="7030A0"/>
                </a:solidFill>
              </a:rPr>
              <a:t> </a:t>
            </a:r>
            <a:r>
              <a:rPr lang="en-US" sz="2400" dirty="0"/>
              <a:t>dialogues to </a:t>
            </a:r>
            <a:r>
              <a:rPr lang="en-US" sz="2400" b="1" i="1" dirty="0">
                <a:solidFill>
                  <a:srgbClr val="FF0000"/>
                </a:solidFill>
              </a:rPr>
              <a:t>multi-party</a:t>
            </a:r>
            <a:r>
              <a:rPr lang="en-US" sz="2400" dirty="0"/>
              <a:t> dialogues</a:t>
            </a:r>
          </a:p>
        </p:txBody>
      </p:sp>
      <p:sp>
        <p:nvSpPr>
          <p:cNvPr id="4" name="Slide Number Placeholder 3">
            <a:extLst>
              <a:ext uri="{FF2B5EF4-FFF2-40B4-BE49-F238E27FC236}">
                <a16:creationId xmlns:a16="http://schemas.microsoft.com/office/drawing/2014/main" id="{DBE92F58-71F3-CB40-B252-6D20A56C321F}"/>
              </a:ext>
            </a:extLst>
          </p:cNvPr>
          <p:cNvSpPr>
            <a:spLocks noGrp="1"/>
          </p:cNvSpPr>
          <p:nvPr>
            <p:ph type="sldNum" sz="quarter" idx="12"/>
          </p:nvPr>
        </p:nvSpPr>
        <p:spPr/>
        <p:txBody>
          <a:bodyPr/>
          <a:lstStyle/>
          <a:p>
            <a:fld id="{C596511B-2857-694D-871F-422885452280}" type="slidenum">
              <a:rPr lang="en-US" smtClean="0"/>
              <a:pPr/>
              <a:t>22</a:t>
            </a:fld>
            <a:endParaRPr lang="en-US"/>
          </a:p>
        </p:txBody>
      </p:sp>
      <p:pic>
        <p:nvPicPr>
          <p:cNvPr id="6" name="Picture 5">
            <a:extLst>
              <a:ext uri="{FF2B5EF4-FFF2-40B4-BE49-F238E27FC236}">
                <a16:creationId xmlns:a16="http://schemas.microsoft.com/office/drawing/2014/main" id="{C326E16A-4D29-A14D-9B47-B52C31C855EF}"/>
              </a:ext>
            </a:extLst>
          </p:cNvPr>
          <p:cNvPicPr>
            <a:picLocks noChangeAspect="1"/>
          </p:cNvPicPr>
          <p:nvPr/>
        </p:nvPicPr>
        <p:blipFill>
          <a:blip r:embed="rId3"/>
          <a:stretch>
            <a:fillRect/>
          </a:stretch>
        </p:blipFill>
        <p:spPr>
          <a:xfrm>
            <a:off x="3695308" y="2668251"/>
            <a:ext cx="5344616" cy="3605358"/>
          </a:xfrm>
          <a:prstGeom prst="rect">
            <a:avLst/>
          </a:prstGeom>
        </p:spPr>
      </p:pic>
    </p:spTree>
    <p:extLst>
      <p:ext uri="{BB962C8B-B14F-4D97-AF65-F5344CB8AC3E}">
        <p14:creationId xmlns:p14="http://schemas.microsoft.com/office/powerpoint/2010/main" val="286514943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E-44DF-244F-9FFB-A243F69CF999}"/>
              </a:ext>
            </a:extLst>
          </p:cNvPr>
          <p:cNvSpPr>
            <a:spLocks noGrp="1"/>
          </p:cNvSpPr>
          <p:nvPr>
            <p:ph type="title"/>
          </p:nvPr>
        </p:nvSpPr>
        <p:spPr/>
        <p:txBody>
          <a:bodyPr/>
          <a:lstStyle/>
          <a:p>
            <a:r>
              <a:rPr lang="en-US" dirty="0"/>
              <a:t>Conversational Agents with Rapport</a:t>
            </a:r>
          </a:p>
        </p:txBody>
      </p:sp>
      <p:sp>
        <p:nvSpPr>
          <p:cNvPr id="3" name="Content Placeholder 2">
            <a:extLst>
              <a:ext uri="{FF2B5EF4-FFF2-40B4-BE49-F238E27FC236}">
                <a16:creationId xmlns:a16="http://schemas.microsoft.com/office/drawing/2014/main" id="{D950AD62-425D-884C-A79E-062E4CC7BD73}"/>
              </a:ext>
            </a:extLst>
          </p:cNvPr>
          <p:cNvSpPr>
            <a:spLocks noGrp="1"/>
          </p:cNvSpPr>
          <p:nvPr>
            <p:ph idx="1"/>
          </p:nvPr>
        </p:nvSpPr>
        <p:spPr/>
        <p:txBody>
          <a:bodyPr/>
          <a:lstStyle/>
          <a:p>
            <a:r>
              <a:rPr lang="en-US" dirty="0"/>
              <a:t>Many agents developed to produce </a:t>
            </a:r>
            <a:r>
              <a:rPr lang="en-US" b="1" i="1" dirty="0">
                <a:solidFill>
                  <a:srgbClr val="0070C0"/>
                </a:solidFill>
              </a:rPr>
              <a:t>rapport</a:t>
            </a:r>
            <a:r>
              <a:rPr lang="en-US" dirty="0"/>
              <a:t> in multiple modalities</a:t>
            </a:r>
            <a:r>
              <a:rPr lang="en-US" b="1" i="1" dirty="0"/>
              <a:t> </a:t>
            </a:r>
            <a:r>
              <a:rPr lang="en-US" dirty="0"/>
              <a:t>to provide users with </a:t>
            </a:r>
            <a:r>
              <a:rPr lang="en-US" b="1" i="1" dirty="0">
                <a:solidFill>
                  <a:srgbClr val="0070C0"/>
                </a:solidFill>
              </a:rPr>
              <a:t>feelings of engagement </a:t>
            </a:r>
          </a:p>
          <a:p>
            <a:pPr lvl="1"/>
            <a:r>
              <a:rPr lang="en-US" dirty="0"/>
              <a:t>Communication via </a:t>
            </a:r>
            <a:r>
              <a:rPr lang="en-US" b="1" i="1" dirty="0">
                <a:solidFill>
                  <a:srgbClr val="FF0000"/>
                </a:solidFill>
              </a:rPr>
              <a:t>backchannels, gestures, facial expressions</a:t>
            </a:r>
            <a:r>
              <a:rPr lang="en-US" dirty="0"/>
              <a:t>: behaviors that promoted disclosure and exhibited rapport</a:t>
            </a:r>
          </a:p>
          <a:p>
            <a:pPr lvl="1"/>
            <a:r>
              <a:rPr lang="en-US" dirty="0"/>
              <a:t>Similar</a:t>
            </a:r>
            <a:r>
              <a:rPr lang="en-US" b="1" i="1" dirty="0">
                <a:solidFill>
                  <a:srgbClr val="FF0000"/>
                </a:solidFill>
              </a:rPr>
              <a:t> </a:t>
            </a:r>
            <a:r>
              <a:rPr lang="en-US" dirty="0"/>
              <a:t>to</a:t>
            </a:r>
            <a:r>
              <a:rPr lang="en-US" b="1" i="1" dirty="0">
                <a:solidFill>
                  <a:srgbClr val="FF0000"/>
                </a:solidFill>
              </a:rPr>
              <a:t> cognitive empathy </a:t>
            </a:r>
            <a:r>
              <a:rPr lang="en-US" dirty="0">
                <a:solidFill>
                  <a:srgbClr val="0070C0"/>
                </a:solidFill>
              </a:rPr>
              <a:t>(</a:t>
            </a:r>
            <a:r>
              <a:rPr lang="en-US" b="1" i="1" dirty="0">
                <a:solidFill>
                  <a:srgbClr val="FF0000"/>
                </a:solidFill>
              </a:rPr>
              <a:t>being able to put yourself into someone else’s place, and see their perspective</a:t>
            </a:r>
            <a:r>
              <a:rPr lang="en-US" dirty="0"/>
              <a:t>) but not specifically concerned with addressing user problems as in </a:t>
            </a:r>
            <a:r>
              <a:rPr lang="en-US" b="1" i="1" dirty="0">
                <a:solidFill>
                  <a:srgbClr val="FF0000"/>
                </a:solidFill>
              </a:rPr>
              <a:t>compassionate empathy </a:t>
            </a:r>
            <a:r>
              <a:rPr lang="en-US" dirty="0"/>
              <a:t>which some agents had been created to do</a:t>
            </a:r>
          </a:p>
          <a:p>
            <a:endParaRPr lang="en-US" dirty="0"/>
          </a:p>
        </p:txBody>
      </p:sp>
      <p:sp>
        <p:nvSpPr>
          <p:cNvPr id="4" name="Slide Number Placeholder 3">
            <a:extLst>
              <a:ext uri="{FF2B5EF4-FFF2-40B4-BE49-F238E27FC236}">
                <a16:creationId xmlns:a16="http://schemas.microsoft.com/office/drawing/2014/main" id="{5A8BF93F-DAF2-C04E-81C2-E280ACF56634}"/>
              </a:ext>
            </a:extLst>
          </p:cNvPr>
          <p:cNvSpPr>
            <a:spLocks noGrp="1"/>
          </p:cNvSpPr>
          <p:nvPr>
            <p:ph type="sldNum" sz="quarter" idx="12"/>
          </p:nvPr>
        </p:nvSpPr>
        <p:spPr/>
        <p:txBody>
          <a:bodyPr/>
          <a:lstStyle/>
          <a:p>
            <a:fld id="{C596511B-2857-694D-871F-422885452280}" type="slidenum">
              <a:rPr lang="en-US" smtClean="0"/>
              <a:pPr/>
              <a:t>23</a:t>
            </a:fld>
            <a:endParaRPr lang="en-US"/>
          </a:p>
        </p:txBody>
      </p:sp>
    </p:spTree>
    <p:extLst>
      <p:ext uri="{BB962C8B-B14F-4D97-AF65-F5344CB8AC3E}">
        <p14:creationId xmlns:p14="http://schemas.microsoft.com/office/powerpoint/2010/main" val="370445375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38C46-0804-E640-9CD2-765A767E19A4}"/>
              </a:ext>
            </a:extLst>
          </p:cNvPr>
          <p:cNvSpPr>
            <a:spLocks noGrp="1"/>
          </p:cNvSpPr>
          <p:nvPr>
            <p:ph idx="1"/>
          </p:nvPr>
        </p:nvSpPr>
        <p:spPr>
          <a:xfrm>
            <a:off x="685800" y="567559"/>
            <a:ext cx="7772400" cy="5528441"/>
          </a:xfrm>
        </p:spPr>
        <p:txBody>
          <a:bodyPr/>
          <a:lstStyle/>
          <a:p>
            <a:r>
              <a:rPr lang="en-US" dirty="0" err="1"/>
              <a:t>Gratch</a:t>
            </a:r>
            <a:r>
              <a:rPr lang="en-US" dirty="0"/>
              <a:t> et al (2007) </a:t>
            </a:r>
          </a:p>
          <a:p>
            <a:pPr lvl="1"/>
            <a:r>
              <a:rPr lang="en-US" b="1" i="1" dirty="0">
                <a:solidFill>
                  <a:srgbClr val="FF0000"/>
                </a:solidFill>
              </a:rPr>
              <a:t>Rapport Agent </a:t>
            </a:r>
            <a:r>
              <a:rPr lang="en-US" dirty="0"/>
              <a:t>generated feedback in speech and gesture fairly effective in creating rapport with subjects</a:t>
            </a:r>
          </a:p>
          <a:p>
            <a:pPr lvl="2"/>
            <a:r>
              <a:rPr lang="en-US" dirty="0"/>
              <a:t>Not so successful in </a:t>
            </a:r>
            <a:r>
              <a:rPr lang="en-US" b="1" i="1" dirty="0">
                <a:solidFill>
                  <a:srgbClr val="FF0000"/>
                </a:solidFill>
              </a:rPr>
              <a:t>creating human behaviors</a:t>
            </a:r>
          </a:p>
          <a:p>
            <a:pPr lvl="1"/>
            <a:endParaRPr lang="en-US" dirty="0"/>
          </a:p>
          <a:p>
            <a:pPr lvl="1"/>
            <a:endParaRPr lang="en-US" dirty="0"/>
          </a:p>
          <a:p>
            <a:pPr lvl="1"/>
            <a:endParaRPr lang="en-US" dirty="0"/>
          </a:p>
          <a:p>
            <a:pPr lvl="1"/>
            <a:endParaRPr lang="en-US" dirty="0"/>
          </a:p>
          <a:p>
            <a:pPr lvl="1"/>
            <a:endParaRPr lang="en-US" dirty="0"/>
          </a:p>
          <a:p>
            <a:pPr lvl="1"/>
            <a:r>
              <a:rPr lang="en-US" b="1" i="1" dirty="0">
                <a:solidFill>
                  <a:srgbClr val="FF0000"/>
                </a:solidFill>
              </a:rPr>
              <a:t>Later version </a:t>
            </a:r>
            <a:r>
              <a:rPr lang="en-US" dirty="0"/>
              <a:t>based on models learned from humans, significantly better at creating rapport, at turn-taking, and at producing more natural human behaviors</a:t>
            </a:r>
          </a:p>
          <a:p>
            <a:pPr lvl="1"/>
            <a:endParaRPr lang="en-US" dirty="0"/>
          </a:p>
        </p:txBody>
      </p:sp>
      <p:sp>
        <p:nvSpPr>
          <p:cNvPr id="4" name="Slide Number Placeholder 3">
            <a:extLst>
              <a:ext uri="{FF2B5EF4-FFF2-40B4-BE49-F238E27FC236}">
                <a16:creationId xmlns:a16="http://schemas.microsoft.com/office/drawing/2014/main" id="{4C895853-D1BB-0141-AC75-A6B4815C802F}"/>
              </a:ext>
            </a:extLst>
          </p:cNvPr>
          <p:cNvSpPr>
            <a:spLocks noGrp="1"/>
          </p:cNvSpPr>
          <p:nvPr>
            <p:ph type="sldNum" sz="quarter" idx="12"/>
          </p:nvPr>
        </p:nvSpPr>
        <p:spPr/>
        <p:txBody>
          <a:bodyPr/>
          <a:lstStyle/>
          <a:p>
            <a:fld id="{C596511B-2857-694D-871F-422885452280}" type="slidenum">
              <a:rPr lang="en-US" smtClean="0"/>
              <a:pPr/>
              <a:t>24</a:t>
            </a:fld>
            <a:endParaRPr lang="en-US"/>
          </a:p>
        </p:txBody>
      </p:sp>
      <p:pic>
        <p:nvPicPr>
          <p:cNvPr id="2" name="Picture 1">
            <a:extLst>
              <a:ext uri="{FF2B5EF4-FFF2-40B4-BE49-F238E27FC236}">
                <a16:creationId xmlns:a16="http://schemas.microsoft.com/office/drawing/2014/main" id="{53228997-22F2-E740-9167-6B197ED20EFE}"/>
              </a:ext>
            </a:extLst>
          </p:cNvPr>
          <p:cNvPicPr>
            <a:picLocks noChangeAspect="1"/>
          </p:cNvPicPr>
          <p:nvPr/>
        </p:nvPicPr>
        <p:blipFill>
          <a:blip r:embed="rId3"/>
          <a:stretch>
            <a:fillRect/>
          </a:stretch>
        </p:blipFill>
        <p:spPr>
          <a:xfrm>
            <a:off x="1591444" y="2406550"/>
            <a:ext cx="2997200" cy="1854200"/>
          </a:xfrm>
          <a:prstGeom prst="rect">
            <a:avLst/>
          </a:prstGeom>
        </p:spPr>
      </p:pic>
      <p:pic>
        <p:nvPicPr>
          <p:cNvPr id="7" name="Picture 6">
            <a:extLst>
              <a:ext uri="{FF2B5EF4-FFF2-40B4-BE49-F238E27FC236}">
                <a16:creationId xmlns:a16="http://schemas.microsoft.com/office/drawing/2014/main" id="{6E792A87-6EA1-2B4D-ADC0-97A46E955250}"/>
              </a:ext>
            </a:extLst>
          </p:cNvPr>
          <p:cNvPicPr>
            <a:picLocks noChangeAspect="1"/>
          </p:cNvPicPr>
          <p:nvPr/>
        </p:nvPicPr>
        <p:blipFill>
          <a:blip r:embed="rId4"/>
          <a:stretch>
            <a:fillRect/>
          </a:stretch>
        </p:blipFill>
        <p:spPr>
          <a:xfrm>
            <a:off x="5076502" y="2374740"/>
            <a:ext cx="3252070" cy="1915603"/>
          </a:xfrm>
          <a:prstGeom prst="rect">
            <a:avLst/>
          </a:prstGeom>
        </p:spPr>
      </p:pic>
    </p:spTree>
    <p:extLst>
      <p:ext uri="{BB962C8B-B14F-4D97-AF65-F5344CB8AC3E}">
        <p14:creationId xmlns:p14="http://schemas.microsoft.com/office/powerpoint/2010/main" val="12794276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9AD20-7737-C743-A5DF-6C3329DBFDBE}"/>
              </a:ext>
            </a:extLst>
          </p:cNvPr>
          <p:cNvSpPr>
            <a:spLocks noGrp="1"/>
          </p:cNvSpPr>
          <p:nvPr>
            <p:ph idx="1"/>
          </p:nvPr>
        </p:nvSpPr>
        <p:spPr>
          <a:xfrm>
            <a:off x="685800" y="777766"/>
            <a:ext cx="7772400" cy="5318234"/>
          </a:xfrm>
        </p:spPr>
        <p:txBody>
          <a:bodyPr/>
          <a:lstStyle/>
          <a:p>
            <a:r>
              <a:rPr lang="en-US" dirty="0" err="1"/>
              <a:t>Gratch’s</a:t>
            </a:r>
            <a:r>
              <a:rPr lang="en-US" dirty="0"/>
              <a:t> &amp; Montmorency’s </a:t>
            </a:r>
            <a:r>
              <a:rPr lang="en-US" b="1" i="1" dirty="0">
                <a:solidFill>
                  <a:srgbClr val="0070C0"/>
                </a:solidFill>
              </a:rPr>
              <a:t>Virtual Rapport 2.0 </a:t>
            </a:r>
            <a:r>
              <a:rPr lang="en-US" sz="2400" i="1" dirty="0"/>
              <a:t>(Huang et al (2011)) more successful</a:t>
            </a:r>
          </a:p>
          <a:p>
            <a:pPr lvl="1"/>
            <a:r>
              <a:rPr lang="en-US" sz="2000" dirty="0"/>
              <a:t>Created rapport using Tickle-</a:t>
            </a:r>
            <a:r>
              <a:rPr lang="en-US" sz="2000" dirty="0" err="1"/>
              <a:t>Degnen</a:t>
            </a:r>
            <a:r>
              <a:rPr lang="en-US" sz="2000" dirty="0"/>
              <a:t> &amp; Rosenberg’s </a:t>
            </a:r>
            <a:r>
              <a:rPr lang="en-US" sz="2000" b="1" i="1" dirty="0">
                <a:solidFill>
                  <a:srgbClr val="FF0000"/>
                </a:solidFill>
              </a:rPr>
              <a:t>3-factor theory</a:t>
            </a:r>
            <a:r>
              <a:rPr lang="en-US" sz="2000" dirty="0">
                <a:solidFill>
                  <a:srgbClr val="FF0000"/>
                </a:solidFill>
              </a:rPr>
              <a:t> </a:t>
            </a:r>
            <a:r>
              <a:rPr lang="en-US" sz="2000" dirty="0"/>
              <a:t>(positivity, mutual attention and coordination)</a:t>
            </a:r>
          </a:p>
          <a:p>
            <a:pPr lvl="1"/>
            <a:r>
              <a:rPr lang="en-US" sz="2000" dirty="0"/>
              <a:t>Predicted timing of </a:t>
            </a:r>
            <a:r>
              <a:rPr lang="en-US" sz="2000" b="1" i="1" dirty="0">
                <a:solidFill>
                  <a:srgbClr val="FF0000"/>
                </a:solidFill>
              </a:rPr>
              <a:t>backchannel feedback </a:t>
            </a:r>
            <a:r>
              <a:rPr lang="en-US" sz="2000" dirty="0"/>
              <a:t>and </a:t>
            </a:r>
            <a:r>
              <a:rPr lang="en-US" sz="2000" b="1" i="1" dirty="0">
                <a:solidFill>
                  <a:srgbClr val="FF0000"/>
                </a:solidFill>
              </a:rPr>
              <a:t>turn-ending identification</a:t>
            </a:r>
            <a:r>
              <a:rPr lang="en-US" sz="2000" dirty="0"/>
              <a:t> more accurately than their earlier Rapport Agent</a:t>
            </a:r>
          </a:p>
          <a:p>
            <a:endParaRPr lang="en-US" dirty="0"/>
          </a:p>
        </p:txBody>
      </p:sp>
      <p:sp>
        <p:nvSpPr>
          <p:cNvPr id="4" name="Slide Number Placeholder 3">
            <a:extLst>
              <a:ext uri="{FF2B5EF4-FFF2-40B4-BE49-F238E27FC236}">
                <a16:creationId xmlns:a16="http://schemas.microsoft.com/office/drawing/2014/main" id="{1A455B80-13C7-E049-93F6-151344E6FBEA}"/>
              </a:ext>
            </a:extLst>
          </p:cNvPr>
          <p:cNvSpPr>
            <a:spLocks noGrp="1"/>
          </p:cNvSpPr>
          <p:nvPr>
            <p:ph type="sldNum" sz="quarter" idx="12"/>
          </p:nvPr>
        </p:nvSpPr>
        <p:spPr/>
        <p:txBody>
          <a:bodyPr/>
          <a:lstStyle/>
          <a:p>
            <a:fld id="{C596511B-2857-694D-871F-422885452280}" type="slidenum">
              <a:rPr lang="en-US" smtClean="0"/>
              <a:pPr/>
              <a:t>25</a:t>
            </a:fld>
            <a:endParaRPr lang="en-US"/>
          </a:p>
        </p:txBody>
      </p:sp>
      <p:pic>
        <p:nvPicPr>
          <p:cNvPr id="5" name="Picture 4">
            <a:extLst>
              <a:ext uri="{FF2B5EF4-FFF2-40B4-BE49-F238E27FC236}">
                <a16:creationId xmlns:a16="http://schemas.microsoft.com/office/drawing/2014/main" id="{F0B7AE5C-88D2-3E41-8E7C-E4261C017A9B}"/>
              </a:ext>
            </a:extLst>
          </p:cNvPr>
          <p:cNvPicPr>
            <a:picLocks noChangeAspect="1"/>
          </p:cNvPicPr>
          <p:nvPr/>
        </p:nvPicPr>
        <p:blipFill>
          <a:blip r:embed="rId3"/>
          <a:stretch>
            <a:fillRect/>
          </a:stretch>
        </p:blipFill>
        <p:spPr>
          <a:xfrm>
            <a:off x="1981200" y="3006719"/>
            <a:ext cx="5181600" cy="2933700"/>
          </a:xfrm>
          <a:prstGeom prst="rect">
            <a:avLst/>
          </a:prstGeom>
        </p:spPr>
      </p:pic>
    </p:spTree>
    <p:extLst>
      <p:ext uri="{BB962C8B-B14F-4D97-AF65-F5344CB8AC3E}">
        <p14:creationId xmlns:p14="http://schemas.microsoft.com/office/powerpoint/2010/main" val="40930318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F69C8-1CC0-914F-90BA-D82D9EEEDE54}"/>
              </a:ext>
            </a:extLst>
          </p:cNvPr>
          <p:cNvSpPr>
            <a:spLocks noGrp="1"/>
          </p:cNvSpPr>
          <p:nvPr>
            <p:ph sz="half" idx="1"/>
          </p:nvPr>
        </p:nvSpPr>
        <p:spPr>
          <a:xfrm>
            <a:off x="685800" y="600075"/>
            <a:ext cx="3810000" cy="5495925"/>
          </a:xfrm>
        </p:spPr>
        <p:txBody>
          <a:bodyPr/>
          <a:lstStyle/>
          <a:p>
            <a:r>
              <a:rPr lang="en-US" dirty="0" err="1"/>
              <a:t>SimSensei</a:t>
            </a:r>
            <a:r>
              <a:rPr lang="en-US" dirty="0"/>
              <a:t> Kiosk virtual human interviewer for </a:t>
            </a:r>
            <a:r>
              <a:rPr lang="en-US" b="1" i="1" dirty="0">
                <a:solidFill>
                  <a:srgbClr val="0070C0"/>
                </a:solidFill>
              </a:rPr>
              <a:t>healthcare support </a:t>
            </a:r>
            <a:r>
              <a:rPr lang="en-US" dirty="0"/>
              <a:t>(</a:t>
            </a:r>
            <a:r>
              <a:rPr lang="en-US" dirty="0" err="1"/>
              <a:t>DeVault</a:t>
            </a:r>
            <a:r>
              <a:rPr lang="en-US" dirty="0"/>
              <a:t> et al 2014)</a:t>
            </a:r>
          </a:p>
          <a:p>
            <a:pPr lvl="1"/>
            <a:r>
              <a:rPr lang="en-US" sz="2000" dirty="0"/>
              <a:t>Identify </a:t>
            </a:r>
            <a:r>
              <a:rPr lang="en-US" sz="2000" b="1" i="1" dirty="0">
                <a:solidFill>
                  <a:srgbClr val="FF0000"/>
                </a:solidFill>
              </a:rPr>
              <a:t>verbal/ nonverbal distress</a:t>
            </a:r>
            <a:r>
              <a:rPr lang="en-US" sz="2000" dirty="0"/>
              <a:t> indicators of depression, anxiety, PTSD</a:t>
            </a:r>
          </a:p>
          <a:p>
            <a:pPr lvl="1"/>
            <a:r>
              <a:rPr lang="en-US" sz="2000" dirty="0"/>
              <a:t>Compared agent interviews with </a:t>
            </a:r>
            <a:r>
              <a:rPr lang="en-US" sz="2000" b="1" i="1" dirty="0">
                <a:solidFill>
                  <a:srgbClr val="FF0000"/>
                </a:solidFill>
              </a:rPr>
              <a:t>face2face human </a:t>
            </a:r>
            <a:r>
              <a:rPr lang="en-US" sz="2000" dirty="0"/>
              <a:t>and </a:t>
            </a:r>
            <a:r>
              <a:rPr lang="en-US" sz="2000" b="1" i="1" dirty="0" err="1">
                <a:solidFill>
                  <a:srgbClr val="FF0000"/>
                </a:solidFill>
              </a:rPr>
              <a:t>WoZ</a:t>
            </a:r>
            <a:r>
              <a:rPr lang="en-US" sz="2000" dirty="0"/>
              <a:t> interviews</a:t>
            </a:r>
          </a:p>
          <a:p>
            <a:pPr lvl="1"/>
            <a:r>
              <a:rPr lang="en-US" sz="2000" dirty="0"/>
              <a:t>Subjects felt </a:t>
            </a:r>
            <a:r>
              <a:rPr lang="en-US" sz="2000" b="1" i="1" dirty="0">
                <a:solidFill>
                  <a:srgbClr val="FF0000"/>
                </a:solidFill>
              </a:rPr>
              <a:t>more rapport with the </a:t>
            </a:r>
            <a:r>
              <a:rPr lang="en-US" sz="2000" b="1" i="1" dirty="0" err="1">
                <a:solidFill>
                  <a:srgbClr val="FF0000"/>
                </a:solidFill>
              </a:rPr>
              <a:t>WoZ</a:t>
            </a:r>
            <a:r>
              <a:rPr lang="en-US" sz="2000" b="1" i="1" dirty="0">
                <a:solidFill>
                  <a:srgbClr val="FF0000"/>
                </a:solidFill>
              </a:rPr>
              <a:t> than the humans</a:t>
            </a:r>
            <a:r>
              <a:rPr lang="en-US" sz="2000" dirty="0"/>
              <a:t> -- easier to disclose personal info to a computer</a:t>
            </a:r>
          </a:p>
        </p:txBody>
      </p:sp>
      <p:sp>
        <p:nvSpPr>
          <p:cNvPr id="6" name="Content Placeholder 5">
            <a:extLst>
              <a:ext uri="{FF2B5EF4-FFF2-40B4-BE49-F238E27FC236}">
                <a16:creationId xmlns:a16="http://schemas.microsoft.com/office/drawing/2014/main" id="{8962B42A-63E6-1F41-B79B-5BEA0225B7AC}"/>
              </a:ext>
            </a:extLst>
          </p:cNvPr>
          <p:cNvSpPr>
            <a:spLocks noGrp="1"/>
          </p:cNvSpPr>
          <p:nvPr>
            <p:ph sz="half" idx="2"/>
          </p:nvPr>
        </p:nvSpPr>
        <p:spPr>
          <a:xfrm>
            <a:off x="4648200" y="600075"/>
            <a:ext cx="3810000" cy="5495925"/>
          </a:xfrm>
        </p:spPr>
        <p:txBody>
          <a:bodyPr/>
          <a:lstStyle/>
          <a:p>
            <a:pPr lvl="1"/>
            <a:r>
              <a:rPr lang="en-US" sz="2000" dirty="0"/>
              <a:t>Subjects rated the agent similarly to the </a:t>
            </a:r>
            <a:r>
              <a:rPr lang="en-US" sz="2000" dirty="0" err="1"/>
              <a:t>WoZ</a:t>
            </a:r>
            <a:r>
              <a:rPr lang="en-US" sz="2000" dirty="0"/>
              <a:t> version in terms of </a:t>
            </a:r>
            <a:r>
              <a:rPr lang="en-US" sz="2000" b="1" i="1" dirty="0">
                <a:solidFill>
                  <a:srgbClr val="FF0000"/>
                </a:solidFill>
              </a:rPr>
              <a:t>satisfaction</a:t>
            </a:r>
            <a:r>
              <a:rPr lang="en-US" sz="2000" dirty="0"/>
              <a:t> and </a:t>
            </a:r>
            <a:r>
              <a:rPr lang="en-US" sz="2000" b="1" i="1" dirty="0">
                <a:solidFill>
                  <a:srgbClr val="FF0000"/>
                </a:solidFill>
              </a:rPr>
              <a:t>willingness to disclose</a:t>
            </a:r>
            <a:r>
              <a:rPr lang="en-US" sz="2000" b="1" i="1" dirty="0">
                <a:solidFill>
                  <a:srgbClr val="7030A0"/>
                </a:solidFill>
              </a:rPr>
              <a:t> </a:t>
            </a:r>
            <a:r>
              <a:rPr lang="en-US" sz="2000" dirty="0"/>
              <a:t>and </a:t>
            </a:r>
            <a:r>
              <a:rPr lang="en-US" sz="2000" b="1" i="1" dirty="0">
                <a:solidFill>
                  <a:srgbClr val="FF0000"/>
                </a:solidFill>
              </a:rPr>
              <a:t>recommendations</a:t>
            </a:r>
            <a:endParaRPr lang="en-US" sz="2000" dirty="0"/>
          </a:p>
          <a:p>
            <a:pPr lvl="1"/>
            <a:r>
              <a:rPr lang="en-US" sz="2000" dirty="0"/>
              <a:t>But actually </a:t>
            </a:r>
            <a:r>
              <a:rPr lang="en-US" sz="2000" b="1" i="1" dirty="0">
                <a:solidFill>
                  <a:srgbClr val="FF0000"/>
                </a:solidFill>
              </a:rPr>
              <a:t>felt more rapport </a:t>
            </a:r>
            <a:r>
              <a:rPr lang="en-US" sz="2000" dirty="0"/>
              <a:t>with the </a:t>
            </a:r>
            <a:r>
              <a:rPr lang="en-US" sz="2000" dirty="0" err="1"/>
              <a:t>WoZ</a:t>
            </a:r>
            <a:r>
              <a:rPr lang="en-US" sz="2000" dirty="0"/>
              <a:t> interviewer</a:t>
            </a:r>
          </a:p>
          <a:p>
            <a:endParaRPr lang="en-US" dirty="0"/>
          </a:p>
        </p:txBody>
      </p:sp>
      <p:sp>
        <p:nvSpPr>
          <p:cNvPr id="4" name="Slide Number Placeholder 3">
            <a:extLst>
              <a:ext uri="{FF2B5EF4-FFF2-40B4-BE49-F238E27FC236}">
                <a16:creationId xmlns:a16="http://schemas.microsoft.com/office/drawing/2014/main" id="{00CE1E20-31F5-7D46-B12F-51D73CA3902F}"/>
              </a:ext>
            </a:extLst>
          </p:cNvPr>
          <p:cNvSpPr>
            <a:spLocks noGrp="1"/>
          </p:cNvSpPr>
          <p:nvPr>
            <p:ph type="sldNum" sz="quarter" idx="12"/>
          </p:nvPr>
        </p:nvSpPr>
        <p:spPr/>
        <p:txBody>
          <a:bodyPr/>
          <a:lstStyle/>
          <a:p>
            <a:fld id="{C596511B-2857-694D-871F-422885452280}" type="slidenum">
              <a:rPr lang="en-US" smtClean="0"/>
              <a:pPr/>
              <a:t>26</a:t>
            </a:fld>
            <a:endParaRPr lang="en-US"/>
          </a:p>
        </p:txBody>
      </p:sp>
      <p:pic>
        <p:nvPicPr>
          <p:cNvPr id="5" name="Picture 4">
            <a:extLst>
              <a:ext uri="{FF2B5EF4-FFF2-40B4-BE49-F238E27FC236}">
                <a16:creationId xmlns:a16="http://schemas.microsoft.com/office/drawing/2014/main" id="{4C7CBB35-5D16-7141-81E7-00E9DCBE3CC9}"/>
              </a:ext>
            </a:extLst>
          </p:cNvPr>
          <p:cNvPicPr>
            <a:picLocks noChangeAspect="1"/>
          </p:cNvPicPr>
          <p:nvPr/>
        </p:nvPicPr>
        <p:blipFill>
          <a:blip r:embed="rId3"/>
          <a:stretch>
            <a:fillRect/>
          </a:stretch>
        </p:blipFill>
        <p:spPr>
          <a:xfrm>
            <a:off x="5519316" y="3559555"/>
            <a:ext cx="2843048" cy="2536445"/>
          </a:xfrm>
          <a:prstGeom prst="rect">
            <a:avLst/>
          </a:prstGeom>
        </p:spPr>
      </p:pic>
    </p:spTree>
    <p:extLst>
      <p:ext uri="{BB962C8B-B14F-4D97-AF65-F5344CB8AC3E}">
        <p14:creationId xmlns:p14="http://schemas.microsoft.com/office/powerpoint/2010/main" val="38881531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7B50-D172-5447-BC9A-2998040BA835}"/>
              </a:ext>
            </a:extLst>
          </p:cNvPr>
          <p:cNvSpPr>
            <a:spLocks noGrp="1"/>
          </p:cNvSpPr>
          <p:nvPr>
            <p:ph idx="1"/>
          </p:nvPr>
        </p:nvSpPr>
        <p:spPr>
          <a:xfrm>
            <a:off x="685800" y="809297"/>
            <a:ext cx="7772400" cy="5286703"/>
          </a:xfrm>
        </p:spPr>
        <p:txBody>
          <a:bodyPr/>
          <a:lstStyle/>
          <a:p>
            <a:r>
              <a:rPr lang="en-US" dirty="0"/>
              <a:t>Lucas et al 2018 found that empathetic social dialogue could </a:t>
            </a:r>
            <a:r>
              <a:rPr lang="en-US" b="1" i="1" dirty="0">
                <a:solidFill>
                  <a:srgbClr val="0070C0"/>
                </a:solidFill>
              </a:rPr>
              <a:t>mitigate loss of trust </a:t>
            </a:r>
            <a:r>
              <a:rPr lang="en-US" dirty="0"/>
              <a:t>when NAO robots made mistakes – But this </a:t>
            </a:r>
            <a:r>
              <a:rPr lang="en-US" b="1" i="1" dirty="0">
                <a:solidFill>
                  <a:srgbClr val="0070C0"/>
                </a:solidFill>
              </a:rPr>
              <a:t>backfired</a:t>
            </a:r>
            <a:r>
              <a:rPr lang="en-US" dirty="0"/>
              <a:t> when the robot made other mistakes with the same user</a:t>
            </a:r>
          </a:p>
          <a:p>
            <a:endParaRPr lang="en-US" dirty="0"/>
          </a:p>
        </p:txBody>
      </p:sp>
      <p:sp>
        <p:nvSpPr>
          <p:cNvPr id="4" name="Slide Number Placeholder 3">
            <a:extLst>
              <a:ext uri="{FF2B5EF4-FFF2-40B4-BE49-F238E27FC236}">
                <a16:creationId xmlns:a16="http://schemas.microsoft.com/office/drawing/2014/main" id="{09913692-CDD3-3945-8522-A61A644335EE}"/>
              </a:ext>
            </a:extLst>
          </p:cNvPr>
          <p:cNvSpPr>
            <a:spLocks noGrp="1"/>
          </p:cNvSpPr>
          <p:nvPr>
            <p:ph type="sldNum" sz="quarter" idx="12"/>
          </p:nvPr>
        </p:nvSpPr>
        <p:spPr/>
        <p:txBody>
          <a:bodyPr/>
          <a:lstStyle/>
          <a:p>
            <a:fld id="{C596511B-2857-694D-871F-422885452280}" type="slidenum">
              <a:rPr lang="en-US" smtClean="0"/>
              <a:pPr/>
              <a:t>27</a:t>
            </a:fld>
            <a:endParaRPr lang="en-US"/>
          </a:p>
        </p:txBody>
      </p:sp>
      <p:pic>
        <p:nvPicPr>
          <p:cNvPr id="5" name="Picture 4">
            <a:extLst>
              <a:ext uri="{FF2B5EF4-FFF2-40B4-BE49-F238E27FC236}">
                <a16:creationId xmlns:a16="http://schemas.microsoft.com/office/drawing/2014/main" id="{2E5083B9-66CF-5646-801A-7A1BB48D2F27}"/>
              </a:ext>
            </a:extLst>
          </p:cNvPr>
          <p:cNvPicPr>
            <a:picLocks noChangeAspect="1"/>
          </p:cNvPicPr>
          <p:nvPr/>
        </p:nvPicPr>
        <p:blipFill>
          <a:blip r:embed="rId3"/>
          <a:stretch>
            <a:fillRect/>
          </a:stretch>
        </p:blipFill>
        <p:spPr>
          <a:xfrm>
            <a:off x="3168652" y="2684465"/>
            <a:ext cx="4635500" cy="3479800"/>
          </a:xfrm>
          <a:prstGeom prst="rect">
            <a:avLst/>
          </a:prstGeom>
        </p:spPr>
      </p:pic>
    </p:spTree>
    <p:extLst>
      <p:ext uri="{BB962C8B-B14F-4D97-AF65-F5344CB8AC3E}">
        <p14:creationId xmlns:p14="http://schemas.microsoft.com/office/powerpoint/2010/main" val="24828516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4F3-7E01-AD46-9304-A5244C0CAD62}"/>
              </a:ext>
            </a:extLst>
          </p:cNvPr>
          <p:cNvSpPr>
            <a:spLocks noGrp="1"/>
          </p:cNvSpPr>
          <p:nvPr>
            <p:ph type="title"/>
          </p:nvPr>
        </p:nvSpPr>
        <p:spPr/>
        <p:txBody>
          <a:bodyPr/>
          <a:lstStyle/>
          <a:p>
            <a:r>
              <a:rPr lang="en-US" dirty="0"/>
              <a:t>Empathy in Current Conversational Agents </a:t>
            </a:r>
          </a:p>
        </p:txBody>
      </p:sp>
      <p:sp>
        <p:nvSpPr>
          <p:cNvPr id="3" name="Content Placeholder 2">
            <a:extLst>
              <a:ext uri="{FF2B5EF4-FFF2-40B4-BE49-F238E27FC236}">
                <a16:creationId xmlns:a16="http://schemas.microsoft.com/office/drawing/2014/main" id="{1BD0C5C8-066B-9841-9A2B-052216034A65}"/>
              </a:ext>
            </a:extLst>
          </p:cNvPr>
          <p:cNvSpPr>
            <a:spLocks noGrp="1"/>
          </p:cNvSpPr>
          <p:nvPr>
            <p:ph idx="1"/>
          </p:nvPr>
        </p:nvSpPr>
        <p:spPr>
          <a:xfrm>
            <a:off x="685800" y="1473199"/>
            <a:ext cx="7772400" cy="4913313"/>
          </a:xfrm>
        </p:spPr>
        <p:txBody>
          <a:bodyPr/>
          <a:lstStyle/>
          <a:p>
            <a:r>
              <a:rPr lang="en-US" dirty="0"/>
              <a:t>Some early work did </a:t>
            </a:r>
            <a:r>
              <a:rPr lang="en-US" b="1" i="1" dirty="0">
                <a:solidFill>
                  <a:srgbClr val="0070C0"/>
                </a:solidFill>
              </a:rPr>
              <a:t>produce empathetic behavior </a:t>
            </a:r>
            <a:r>
              <a:rPr lang="en-US" dirty="0"/>
              <a:t>for a </a:t>
            </a:r>
            <a:r>
              <a:rPr lang="en-US" b="1" i="1" dirty="0">
                <a:solidFill>
                  <a:srgbClr val="0070C0"/>
                </a:solidFill>
              </a:rPr>
              <a:t>variety of tasks </a:t>
            </a:r>
            <a:r>
              <a:rPr lang="en-US" dirty="0"/>
              <a:t>in</a:t>
            </a:r>
            <a:r>
              <a:rPr lang="en-US" b="1" i="1" dirty="0">
                <a:solidFill>
                  <a:srgbClr val="0070C0"/>
                </a:solidFill>
              </a:rPr>
              <a:t> multiple modalities</a:t>
            </a:r>
          </a:p>
          <a:p>
            <a:r>
              <a:rPr lang="en-US" dirty="0"/>
              <a:t>Current work focuses on </a:t>
            </a:r>
            <a:r>
              <a:rPr lang="en-US" b="1" i="1" dirty="0">
                <a:solidFill>
                  <a:srgbClr val="0070C0"/>
                </a:solidFill>
              </a:rPr>
              <a:t>health care </a:t>
            </a:r>
            <a:r>
              <a:rPr lang="en-US" dirty="0"/>
              <a:t>issues </a:t>
            </a:r>
            <a:r>
              <a:rPr lang="en-US" b="1" i="1" dirty="0">
                <a:solidFill>
                  <a:srgbClr val="0070C0"/>
                </a:solidFill>
              </a:rPr>
              <a:t>(stress, anxiety, depression, mood monitoring),</a:t>
            </a:r>
            <a:r>
              <a:rPr lang="en-US" dirty="0"/>
              <a:t> </a:t>
            </a:r>
            <a:r>
              <a:rPr lang="en-US" b="1" i="1" dirty="0">
                <a:solidFill>
                  <a:srgbClr val="0070C0"/>
                </a:solidFill>
              </a:rPr>
              <a:t>practical</a:t>
            </a:r>
            <a:r>
              <a:rPr lang="en-US" dirty="0"/>
              <a:t> issues such as </a:t>
            </a:r>
            <a:r>
              <a:rPr lang="en-US" b="1" i="1" dirty="0">
                <a:solidFill>
                  <a:srgbClr val="0070C0"/>
                </a:solidFill>
              </a:rPr>
              <a:t>time management, recommending products, movies and songs, </a:t>
            </a:r>
            <a:r>
              <a:rPr lang="en-US" dirty="0"/>
              <a:t>and</a:t>
            </a:r>
            <a:r>
              <a:rPr lang="en-US" b="1" i="1" dirty="0">
                <a:solidFill>
                  <a:srgbClr val="0070C0"/>
                </a:solidFill>
              </a:rPr>
              <a:t> simple chat</a:t>
            </a:r>
          </a:p>
          <a:p>
            <a:r>
              <a:rPr lang="en-US" b="1" i="1" dirty="0">
                <a:solidFill>
                  <a:srgbClr val="0070C0"/>
                </a:solidFill>
              </a:rPr>
              <a:t>Ethical</a:t>
            </a:r>
            <a:r>
              <a:rPr lang="en-US" dirty="0"/>
              <a:t> </a:t>
            </a:r>
            <a:r>
              <a:rPr lang="en-US" b="1" i="1" dirty="0">
                <a:solidFill>
                  <a:srgbClr val="0070C0"/>
                </a:solidFill>
              </a:rPr>
              <a:t>concerns</a:t>
            </a:r>
            <a:r>
              <a:rPr lang="en-US" dirty="0"/>
              <a:t> have also arisen as these agents and avatars have been used more widely and received more publicity</a:t>
            </a:r>
          </a:p>
          <a:p>
            <a:pPr marL="0" indent="0">
              <a:buNone/>
            </a:pPr>
            <a:endParaRPr lang="en-US" b="1" i="1" dirty="0">
              <a:solidFill>
                <a:srgbClr val="0070C0"/>
              </a:solidFill>
            </a:endParaRPr>
          </a:p>
          <a:p>
            <a:pPr lvl="1"/>
            <a:endParaRPr lang="en-US" b="1" i="1" dirty="0"/>
          </a:p>
          <a:p>
            <a:endParaRPr lang="en-US" dirty="0"/>
          </a:p>
        </p:txBody>
      </p:sp>
      <p:sp>
        <p:nvSpPr>
          <p:cNvPr id="4" name="Slide Number Placeholder 3">
            <a:extLst>
              <a:ext uri="{FF2B5EF4-FFF2-40B4-BE49-F238E27FC236}">
                <a16:creationId xmlns:a16="http://schemas.microsoft.com/office/drawing/2014/main" id="{67588541-8648-2A4D-ADD0-5ABF17EC1015}"/>
              </a:ext>
            </a:extLst>
          </p:cNvPr>
          <p:cNvSpPr>
            <a:spLocks noGrp="1"/>
          </p:cNvSpPr>
          <p:nvPr>
            <p:ph type="sldNum" sz="quarter" idx="12"/>
          </p:nvPr>
        </p:nvSpPr>
        <p:spPr/>
        <p:txBody>
          <a:bodyPr/>
          <a:lstStyle/>
          <a:p>
            <a:fld id="{C596511B-2857-694D-871F-422885452280}" type="slidenum">
              <a:rPr lang="en-US" smtClean="0"/>
              <a:pPr/>
              <a:t>28</a:t>
            </a:fld>
            <a:endParaRPr lang="en-US"/>
          </a:p>
        </p:txBody>
      </p:sp>
    </p:spTree>
    <p:extLst>
      <p:ext uri="{BB962C8B-B14F-4D97-AF65-F5344CB8AC3E}">
        <p14:creationId xmlns:p14="http://schemas.microsoft.com/office/powerpoint/2010/main" val="8678292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3DB6AF-8CAC-3247-A386-847707A2C992}"/>
              </a:ext>
            </a:extLst>
          </p:cNvPr>
          <p:cNvSpPr>
            <a:spLocks noGrp="1"/>
          </p:cNvSpPr>
          <p:nvPr>
            <p:ph idx="1"/>
          </p:nvPr>
        </p:nvSpPr>
        <p:spPr>
          <a:xfrm>
            <a:off x="685800" y="751562"/>
            <a:ext cx="7772400" cy="5344438"/>
          </a:xfrm>
        </p:spPr>
        <p:txBody>
          <a:bodyPr/>
          <a:lstStyle/>
          <a:p>
            <a:r>
              <a:rPr lang="en-US" sz="2400" dirty="0" err="1"/>
              <a:t>Winata</a:t>
            </a:r>
            <a:r>
              <a:rPr lang="en-US" sz="2400" dirty="0"/>
              <a:t> et al (2017) created </a:t>
            </a:r>
            <a:r>
              <a:rPr lang="en-US" sz="2400" b="1" i="1" dirty="0">
                <a:solidFill>
                  <a:srgbClr val="0070C0"/>
                </a:solidFill>
              </a:rPr>
              <a:t>“Nora the Empathetic Psychologist”</a:t>
            </a:r>
            <a:r>
              <a:rPr lang="en-US" sz="2400" dirty="0"/>
              <a:t> in Pascale Fung’s lab to screen users for </a:t>
            </a:r>
            <a:r>
              <a:rPr lang="en-US" sz="2400" b="1" i="1" dirty="0">
                <a:solidFill>
                  <a:srgbClr val="0070C0"/>
                </a:solidFill>
              </a:rPr>
              <a:t>stress, anxiety and depression</a:t>
            </a:r>
            <a:r>
              <a:rPr lang="en-US" sz="2400" dirty="0"/>
              <a:t>, adapting to users using 4 empathy scores:  </a:t>
            </a:r>
            <a:r>
              <a:rPr lang="en-US" sz="2400" b="1" i="1" dirty="0">
                <a:solidFill>
                  <a:srgbClr val="0070C0"/>
                </a:solidFill>
              </a:rPr>
              <a:t>stress, emotion, perceived personality</a:t>
            </a:r>
            <a:r>
              <a:rPr lang="en-US" sz="2400" dirty="0"/>
              <a:t>, </a:t>
            </a:r>
            <a:r>
              <a:rPr lang="en-US" sz="2400" b="1" i="1" dirty="0">
                <a:solidFill>
                  <a:srgbClr val="0070C0"/>
                </a:solidFill>
              </a:rPr>
              <a:t>and sentiment </a:t>
            </a:r>
            <a:r>
              <a:rPr lang="en-US" sz="2400" dirty="0"/>
              <a:t>extracted from audio and lexical features</a:t>
            </a:r>
          </a:p>
          <a:p>
            <a:endParaRPr lang="en-US" dirty="0"/>
          </a:p>
        </p:txBody>
      </p:sp>
      <p:sp>
        <p:nvSpPr>
          <p:cNvPr id="5" name="Slide Number Placeholder 4">
            <a:extLst>
              <a:ext uri="{FF2B5EF4-FFF2-40B4-BE49-F238E27FC236}">
                <a16:creationId xmlns:a16="http://schemas.microsoft.com/office/drawing/2014/main" id="{433DB7A1-4776-934B-87CF-34180EDF646A}"/>
              </a:ext>
            </a:extLst>
          </p:cNvPr>
          <p:cNvSpPr>
            <a:spLocks noGrp="1"/>
          </p:cNvSpPr>
          <p:nvPr>
            <p:ph type="sldNum" sz="quarter" idx="12"/>
          </p:nvPr>
        </p:nvSpPr>
        <p:spPr/>
        <p:txBody>
          <a:bodyPr/>
          <a:lstStyle/>
          <a:p>
            <a:fld id="{C596511B-2857-694D-871F-422885452280}" type="slidenum">
              <a:rPr lang="en-US" smtClean="0"/>
              <a:pPr/>
              <a:t>29</a:t>
            </a:fld>
            <a:endParaRPr lang="en-US"/>
          </a:p>
        </p:txBody>
      </p:sp>
      <p:pic>
        <p:nvPicPr>
          <p:cNvPr id="8" name="Picture 7">
            <a:extLst>
              <a:ext uri="{FF2B5EF4-FFF2-40B4-BE49-F238E27FC236}">
                <a16:creationId xmlns:a16="http://schemas.microsoft.com/office/drawing/2014/main" id="{20502C7E-5F55-F84E-8058-85E1C2572FD8}"/>
              </a:ext>
            </a:extLst>
          </p:cNvPr>
          <p:cNvPicPr>
            <a:picLocks noChangeAspect="1"/>
          </p:cNvPicPr>
          <p:nvPr/>
        </p:nvPicPr>
        <p:blipFill>
          <a:blip r:embed="rId3"/>
          <a:stretch>
            <a:fillRect/>
          </a:stretch>
        </p:blipFill>
        <p:spPr>
          <a:xfrm>
            <a:off x="1652048" y="2818487"/>
            <a:ext cx="6013884" cy="3488498"/>
          </a:xfrm>
          <a:prstGeom prst="rect">
            <a:avLst/>
          </a:prstGeom>
        </p:spPr>
      </p:pic>
    </p:spTree>
    <p:extLst>
      <p:ext uri="{BB962C8B-B14F-4D97-AF65-F5344CB8AC3E}">
        <p14:creationId xmlns:p14="http://schemas.microsoft.com/office/powerpoint/2010/main" val="509698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pPr lvl="1"/>
            <a:r>
              <a:rPr lang="en-US" b="1" i="1" dirty="0">
                <a:solidFill>
                  <a:srgbClr val="FF0000"/>
                </a:solidFill>
              </a:rPr>
              <a:t>Definitions</a:t>
            </a:r>
            <a:r>
              <a:rPr lang="en-US" dirty="0"/>
              <a:t> of Empathy</a:t>
            </a:r>
          </a:p>
          <a:p>
            <a:pPr lvl="1"/>
            <a:r>
              <a:rPr lang="en-US" b="1" i="1" dirty="0">
                <a:solidFill>
                  <a:srgbClr val="FF0000"/>
                </a:solidFill>
              </a:rPr>
              <a:t>Examples</a:t>
            </a:r>
            <a:r>
              <a:rPr lang="en-US" dirty="0"/>
              <a:t> in conversation: system and human</a:t>
            </a:r>
          </a:p>
          <a:p>
            <a:pPr lvl="1"/>
            <a:r>
              <a:rPr lang="en-US" dirty="0"/>
              <a:t>Why </a:t>
            </a:r>
            <a:r>
              <a:rPr lang="en-US" b="1" i="1" dirty="0">
                <a:solidFill>
                  <a:srgbClr val="FF0000"/>
                </a:solidFill>
              </a:rPr>
              <a:t>produce</a:t>
            </a:r>
            <a:r>
              <a:rPr lang="en-US" dirty="0"/>
              <a:t> more Empathetic Agents?</a:t>
            </a:r>
          </a:p>
          <a:p>
            <a:pPr lvl="1"/>
            <a:r>
              <a:rPr lang="en-US" dirty="0"/>
              <a:t>How can we </a:t>
            </a:r>
            <a:r>
              <a:rPr lang="en-US" b="1" i="1" dirty="0">
                <a:solidFill>
                  <a:srgbClr val="FF0000"/>
                </a:solidFill>
              </a:rPr>
              <a:t>create</a:t>
            </a:r>
            <a:r>
              <a:rPr lang="en-US" dirty="0"/>
              <a:t> these?</a:t>
            </a:r>
          </a:p>
          <a:p>
            <a:r>
              <a:rPr lang="en-US" b="1" i="1" dirty="0">
                <a:solidFill>
                  <a:srgbClr val="0070C0"/>
                </a:solidFill>
              </a:rPr>
              <a:t>Empathetic behavior </a:t>
            </a:r>
            <a:r>
              <a:rPr lang="en-US" dirty="0"/>
              <a:t>in early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What are the </a:t>
            </a:r>
            <a:r>
              <a:rPr lang="en-US" b="1" i="1" dirty="0">
                <a:solidFill>
                  <a:srgbClr val="0070C0"/>
                </a:solidFill>
              </a:rPr>
              <a:t>ethical challenges</a:t>
            </a:r>
            <a:r>
              <a:rPr lang="en-US" dirty="0"/>
              <a:t>?</a:t>
            </a:r>
          </a:p>
          <a:p>
            <a:r>
              <a:rPr lang="en-US" dirty="0"/>
              <a:t>What</a:t>
            </a:r>
            <a:r>
              <a:rPr lang="en-US" b="1" i="1" dirty="0"/>
              <a:t> </a:t>
            </a:r>
            <a:r>
              <a:rPr lang="en-US" b="1" i="1" dirty="0">
                <a:solidFill>
                  <a:srgbClr val="0070C0"/>
                </a:solidFill>
              </a:rPr>
              <a:t>still needs to be done</a:t>
            </a:r>
            <a:r>
              <a:rPr lang="en-US" dirty="0"/>
              <a:t>?</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162878280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30</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2D70-97B6-8245-9440-DE88C90476AE}"/>
              </a:ext>
            </a:extLst>
          </p:cNvPr>
          <p:cNvSpPr>
            <a:spLocks noGrp="1"/>
          </p:cNvSpPr>
          <p:nvPr>
            <p:ph type="title"/>
          </p:nvPr>
        </p:nvSpPr>
        <p:spPr/>
        <p:txBody>
          <a:bodyPr/>
          <a:lstStyle/>
          <a:p>
            <a:r>
              <a:rPr lang="en-US" dirty="0"/>
              <a:t>Empathy Corpora</a:t>
            </a:r>
          </a:p>
        </p:txBody>
      </p:sp>
      <p:sp>
        <p:nvSpPr>
          <p:cNvPr id="3" name="Content Placeholder 2">
            <a:extLst>
              <a:ext uri="{FF2B5EF4-FFF2-40B4-BE49-F238E27FC236}">
                <a16:creationId xmlns:a16="http://schemas.microsoft.com/office/drawing/2014/main" id="{9EE75FF5-E198-E745-B967-835AEA830586}"/>
              </a:ext>
            </a:extLst>
          </p:cNvPr>
          <p:cNvSpPr>
            <a:spLocks noGrp="1"/>
          </p:cNvSpPr>
          <p:nvPr>
            <p:ph idx="1"/>
          </p:nvPr>
        </p:nvSpPr>
        <p:spPr/>
        <p:txBody>
          <a:bodyPr/>
          <a:lstStyle/>
          <a:p>
            <a:r>
              <a:rPr lang="en-US" dirty="0">
                <a:hlinkClick r:id="rId2"/>
              </a:rPr>
              <a:t>One-Minute Gradual Empathy Challenge (OMG), 2019</a:t>
            </a:r>
            <a:endParaRPr lang="en-US" dirty="0"/>
          </a:p>
          <a:p>
            <a:pPr lvl="1"/>
            <a:r>
              <a:rPr lang="en-US" dirty="0"/>
              <a:t>Dataset of 80 pairs of actors telling each other fictional stories (415m)</a:t>
            </a:r>
          </a:p>
          <a:p>
            <a:pPr lvl="1"/>
            <a:r>
              <a:rPr lang="en-US" dirty="0"/>
              <a:t>Listeners assessed for valence (pos/neg/neu)</a:t>
            </a:r>
          </a:p>
          <a:p>
            <a:r>
              <a:rPr lang="en-US" dirty="0">
                <a:hlinkClick r:id="rId3"/>
              </a:rPr>
              <a:t>Rashkin et al Empathic Dialogues</a:t>
            </a:r>
            <a:r>
              <a:rPr lang="en-US" dirty="0"/>
              <a:t> (2018)</a:t>
            </a:r>
          </a:p>
          <a:p>
            <a:pPr lvl="1"/>
            <a:r>
              <a:rPr lang="en-US" dirty="0"/>
              <a:t>25k text conversations crowd-sourced for different emotional categories</a:t>
            </a:r>
          </a:p>
        </p:txBody>
      </p:sp>
      <p:sp>
        <p:nvSpPr>
          <p:cNvPr id="4" name="Slide Number Placeholder 3">
            <a:extLst>
              <a:ext uri="{FF2B5EF4-FFF2-40B4-BE49-F238E27FC236}">
                <a16:creationId xmlns:a16="http://schemas.microsoft.com/office/drawing/2014/main" id="{565B0FE2-C5DF-9943-8861-352D4403FAE2}"/>
              </a:ext>
            </a:extLst>
          </p:cNvPr>
          <p:cNvSpPr>
            <a:spLocks noGrp="1"/>
          </p:cNvSpPr>
          <p:nvPr>
            <p:ph type="sldNum" sz="quarter" idx="12"/>
          </p:nvPr>
        </p:nvSpPr>
        <p:spPr/>
        <p:txBody>
          <a:bodyPr/>
          <a:lstStyle/>
          <a:p>
            <a:fld id="{C596511B-2857-694D-871F-422885452280}" type="slidenum">
              <a:rPr lang="en-US" smtClean="0"/>
              <a:pPr/>
              <a:t>31</a:t>
            </a:fld>
            <a:endParaRPr lang="en-US"/>
          </a:p>
        </p:txBody>
      </p:sp>
    </p:spTree>
    <p:extLst>
      <p:ext uri="{BB962C8B-B14F-4D97-AF65-F5344CB8AC3E}">
        <p14:creationId xmlns:p14="http://schemas.microsoft.com/office/powerpoint/2010/main" val="28030717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184-1954-7E41-947A-C642B73B5E78}"/>
              </a:ext>
            </a:extLst>
          </p:cNvPr>
          <p:cNvSpPr>
            <a:spLocks noGrp="1"/>
          </p:cNvSpPr>
          <p:nvPr>
            <p:ph type="title"/>
          </p:nvPr>
        </p:nvSpPr>
        <p:spPr/>
        <p:txBody>
          <a:bodyPr/>
          <a:lstStyle/>
          <a:p>
            <a:r>
              <a:rPr lang="en-US" dirty="0"/>
              <a:t>Current Societal Benefits of Empathetic Agents </a:t>
            </a:r>
            <a:r>
              <a:rPr lang="en-US" sz="2000" b="0" dirty="0"/>
              <a:t>(</a:t>
            </a:r>
            <a:r>
              <a:rPr lang="en-US" sz="2000" b="0" dirty="0" err="1"/>
              <a:t>Zerwinski</a:t>
            </a:r>
            <a:r>
              <a:rPr lang="en-US" sz="2000" b="0" dirty="0"/>
              <a:t>, </a:t>
            </a:r>
            <a:r>
              <a:rPr lang="en-US" sz="2000" b="0" dirty="0" err="1"/>
              <a:t>Hernandex</a:t>
            </a:r>
            <a:r>
              <a:rPr lang="en-US" sz="2000" b="0" dirty="0"/>
              <a:t> &amp; McDuff 2021) </a:t>
            </a:r>
          </a:p>
        </p:txBody>
      </p:sp>
      <p:sp>
        <p:nvSpPr>
          <p:cNvPr id="3" name="Content Placeholder 2">
            <a:extLst>
              <a:ext uri="{FF2B5EF4-FFF2-40B4-BE49-F238E27FC236}">
                <a16:creationId xmlns:a16="http://schemas.microsoft.com/office/drawing/2014/main" id="{80309C91-7075-3A46-853B-EA312C83B168}"/>
              </a:ext>
            </a:extLst>
          </p:cNvPr>
          <p:cNvSpPr>
            <a:spLocks noGrp="1"/>
          </p:cNvSpPr>
          <p:nvPr>
            <p:ph idx="1"/>
          </p:nvPr>
        </p:nvSpPr>
        <p:spPr>
          <a:xfrm>
            <a:off x="609600" y="1416050"/>
            <a:ext cx="7772400" cy="4699000"/>
          </a:xfrm>
        </p:spPr>
        <p:txBody>
          <a:bodyPr/>
          <a:lstStyle/>
          <a:p>
            <a:r>
              <a:rPr lang="en-US" dirty="0"/>
              <a:t>Microsoft’s </a:t>
            </a:r>
            <a:r>
              <a:rPr lang="en-US" i="1" dirty="0"/>
              <a:t>Human Understanding and Empathy </a:t>
            </a:r>
            <a:r>
              <a:rPr lang="en-US" dirty="0"/>
              <a:t>group created </a:t>
            </a:r>
            <a:r>
              <a:rPr lang="en-US" b="1" i="1" dirty="0">
                <a:solidFill>
                  <a:srgbClr val="0070C0"/>
                </a:solidFill>
              </a:rPr>
              <a:t>EMMA</a:t>
            </a:r>
            <a:r>
              <a:rPr lang="en-US" dirty="0"/>
              <a:t>, an Emotionally-Aware mHealth Agent phone app</a:t>
            </a:r>
          </a:p>
          <a:p>
            <a:pPr lvl="1"/>
            <a:r>
              <a:rPr lang="en-US" dirty="0"/>
              <a:t>Uses </a:t>
            </a:r>
            <a:r>
              <a:rPr lang="en-US" b="1" i="1" dirty="0">
                <a:solidFill>
                  <a:srgbClr val="FF0000"/>
                </a:solidFill>
              </a:rPr>
              <a:t>phone sensor data </a:t>
            </a:r>
            <a:r>
              <a:rPr lang="en-US" dirty="0"/>
              <a:t>(location, time-of-day, distance from home/work) to predict </a:t>
            </a:r>
            <a:r>
              <a:rPr lang="en-US" b="1" i="1" dirty="0">
                <a:solidFill>
                  <a:srgbClr val="FF0000"/>
                </a:solidFill>
              </a:rPr>
              <a:t>mood </a:t>
            </a:r>
            <a:r>
              <a:rPr lang="en-US" dirty="0"/>
              <a:t>(plan to add # calls/ </a:t>
            </a:r>
            <a:r>
              <a:rPr lang="en-US" dirty="0" err="1"/>
              <a:t>msgs</a:t>
            </a:r>
            <a:r>
              <a:rPr lang="en-US" dirty="0"/>
              <a:t>/email/calendar events) as social contact data</a:t>
            </a:r>
          </a:p>
          <a:p>
            <a:pPr lvl="1"/>
            <a:r>
              <a:rPr lang="en-US" dirty="0"/>
              <a:t>Results of 2-wk </a:t>
            </a:r>
            <a:r>
              <a:rPr lang="en-US" b="1" i="1" dirty="0">
                <a:solidFill>
                  <a:srgbClr val="FF0000"/>
                </a:solidFill>
              </a:rPr>
              <a:t>evaluation</a:t>
            </a:r>
            <a:r>
              <a:rPr lang="en-US" dirty="0"/>
              <a:t> on 39 users</a:t>
            </a:r>
          </a:p>
          <a:p>
            <a:pPr lvl="2"/>
            <a:r>
              <a:rPr lang="en-US" dirty="0"/>
              <a:t>Users </a:t>
            </a:r>
            <a:r>
              <a:rPr lang="en-US" b="1" dirty="0">
                <a:solidFill>
                  <a:srgbClr val="7030A0"/>
                </a:solidFill>
              </a:rPr>
              <a:t>did not like the agent to </a:t>
            </a:r>
            <a:r>
              <a:rPr lang="en-US" b="1" i="1" dirty="0">
                <a:solidFill>
                  <a:srgbClr val="7030A0"/>
                </a:solidFill>
              </a:rPr>
              <a:t>interrupt</a:t>
            </a:r>
            <a:r>
              <a:rPr lang="en-US" b="1" dirty="0">
                <a:solidFill>
                  <a:srgbClr val="7030A0"/>
                </a:solidFill>
              </a:rPr>
              <a:t> </a:t>
            </a:r>
            <a:r>
              <a:rPr lang="en-US" dirty="0"/>
              <a:t>when they were happy and an opt-out choice was important</a:t>
            </a:r>
          </a:p>
          <a:p>
            <a:pPr lvl="2"/>
            <a:r>
              <a:rPr lang="en-US" b="1" i="1" dirty="0">
                <a:solidFill>
                  <a:srgbClr val="7030A0"/>
                </a:solidFill>
              </a:rPr>
              <a:t>Short, simple activities </a:t>
            </a:r>
            <a:r>
              <a:rPr lang="en-US" dirty="0"/>
              <a:t>were better received</a:t>
            </a:r>
          </a:p>
          <a:p>
            <a:pPr lvl="2"/>
            <a:r>
              <a:rPr lang="en-US" b="1" i="1" dirty="0">
                <a:solidFill>
                  <a:srgbClr val="7030A0"/>
                </a:solidFill>
              </a:rPr>
              <a:t>Contextual relevance </a:t>
            </a:r>
            <a:r>
              <a:rPr lang="en-US" dirty="0"/>
              <a:t>and</a:t>
            </a:r>
            <a:r>
              <a:rPr lang="en-US" b="1" i="1" dirty="0">
                <a:solidFill>
                  <a:srgbClr val="7030A0"/>
                </a:solidFill>
              </a:rPr>
              <a:t> diversifying content </a:t>
            </a:r>
            <a:r>
              <a:rPr lang="en-US" dirty="0"/>
              <a:t>were important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5D1128C-4F86-5F44-A12B-80AAA524D6DC}"/>
              </a:ext>
            </a:extLst>
          </p:cNvPr>
          <p:cNvSpPr>
            <a:spLocks noGrp="1"/>
          </p:cNvSpPr>
          <p:nvPr>
            <p:ph type="sldNum" sz="quarter" idx="12"/>
          </p:nvPr>
        </p:nvSpPr>
        <p:spPr/>
        <p:txBody>
          <a:bodyPr/>
          <a:lstStyle/>
          <a:p>
            <a:fld id="{C596511B-2857-694D-871F-422885452280}" type="slidenum">
              <a:rPr lang="en-US" smtClean="0"/>
              <a:pPr/>
              <a:t>32</a:t>
            </a:fld>
            <a:endParaRPr lang="en-US"/>
          </a:p>
        </p:txBody>
      </p:sp>
    </p:spTree>
    <p:extLst>
      <p:ext uri="{BB962C8B-B14F-4D97-AF65-F5344CB8AC3E}">
        <p14:creationId xmlns:p14="http://schemas.microsoft.com/office/powerpoint/2010/main" val="11484037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DB5D7-0700-2745-8A9E-D16B5B8F4A49}"/>
              </a:ext>
            </a:extLst>
          </p:cNvPr>
          <p:cNvSpPr>
            <a:spLocks noGrp="1"/>
          </p:cNvSpPr>
          <p:nvPr>
            <p:ph idx="1"/>
          </p:nvPr>
        </p:nvSpPr>
        <p:spPr>
          <a:xfrm>
            <a:off x="685800" y="472966"/>
            <a:ext cx="7772400" cy="5623034"/>
          </a:xfrm>
        </p:spPr>
        <p:txBody>
          <a:bodyPr/>
          <a:lstStyle/>
          <a:p>
            <a:pPr lvl="1"/>
            <a:r>
              <a:rPr lang="en-US" dirty="0"/>
              <a:t>EMMA provides </a:t>
            </a:r>
            <a:r>
              <a:rPr lang="en-US" b="1" i="1" dirty="0">
                <a:solidFill>
                  <a:srgbClr val="FF0000"/>
                </a:solidFill>
              </a:rPr>
              <a:t>appropriate responses </a:t>
            </a:r>
            <a:r>
              <a:rPr lang="en-US" dirty="0"/>
              <a:t>to happy, calm, agitated or sad and recommends</a:t>
            </a:r>
            <a:r>
              <a:rPr lang="en-US" b="1" i="1" dirty="0">
                <a:solidFill>
                  <a:srgbClr val="FF0000"/>
                </a:solidFill>
              </a:rPr>
              <a:t> simple activities </a:t>
            </a:r>
            <a:r>
              <a:rPr lang="en-US" dirty="0"/>
              <a:t>to address them (e.g. deep breath, talk to friend)</a:t>
            </a:r>
          </a:p>
          <a:p>
            <a:pPr lvl="1"/>
            <a:r>
              <a:rPr lang="en-US" dirty="0"/>
              <a:t>EMMA </a:t>
            </a:r>
            <a:r>
              <a:rPr lang="en-US" b="1" i="1" dirty="0">
                <a:solidFill>
                  <a:srgbClr val="FF0000"/>
                </a:solidFill>
              </a:rPr>
              <a:t>does</a:t>
            </a:r>
            <a:r>
              <a:rPr lang="en-US" dirty="0"/>
              <a:t> tell users what data she is collecting but this has still become a </a:t>
            </a:r>
            <a:r>
              <a:rPr lang="en-US" b="1" i="1" dirty="0">
                <a:solidFill>
                  <a:srgbClr val="FF0000"/>
                </a:solidFill>
              </a:rPr>
              <a:t>concern to some</a:t>
            </a:r>
          </a:p>
          <a:p>
            <a:pPr lvl="1"/>
            <a:r>
              <a:rPr lang="en-US" dirty="0"/>
              <a:t>Created friendly </a:t>
            </a:r>
            <a:r>
              <a:rPr lang="en-US" b="1" i="1" dirty="0">
                <a:solidFill>
                  <a:srgbClr val="FF0000"/>
                </a:solidFill>
              </a:rPr>
              <a:t>Focus Agents </a:t>
            </a:r>
            <a:r>
              <a:rPr lang="en-US" dirty="0"/>
              <a:t>on screen to help information workers </a:t>
            </a:r>
            <a:r>
              <a:rPr lang="en-US" b="1" i="1" dirty="0">
                <a:solidFill>
                  <a:srgbClr val="FF0000"/>
                </a:solidFill>
              </a:rPr>
              <a:t>reduce stress and increase productivity</a:t>
            </a:r>
          </a:p>
          <a:p>
            <a:pPr lvl="2"/>
            <a:r>
              <a:rPr lang="en-US" dirty="0"/>
              <a:t>Accessed users’ calendars and used </a:t>
            </a:r>
            <a:r>
              <a:rPr lang="en-US" b="1" i="1" dirty="0">
                <a:solidFill>
                  <a:srgbClr val="7030A0"/>
                </a:solidFill>
              </a:rPr>
              <a:t>facial analysis </a:t>
            </a:r>
            <a:r>
              <a:rPr lang="en-US" dirty="0"/>
              <a:t>to </a:t>
            </a:r>
            <a:r>
              <a:rPr lang="en-US" b="1" i="1" dirty="0">
                <a:solidFill>
                  <a:srgbClr val="7030A0"/>
                </a:solidFill>
              </a:rPr>
              <a:t>assess their emotions</a:t>
            </a:r>
          </a:p>
          <a:p>
            <a:pPr lvl="2"/>
            <a:r>
              <a:rPr lang="en-US" dirty="0"/>
              <a:t>Users were </a:t>
            </a:r>
            <a:r>
              <a:rPr lang="en-US" b="1" i="1" dirty="0">
                <a:solidFill>
                  <a:srgbClr val="7030A0"/>
                </a:solidFill>
              </a:rPr>
              <a:t>more productive and satisfied </a:t>
            </a:r>
            <a:r>
              <a:rPr lang="en-US" dirty="0"/>
              <a:t>with this avatar compared to other text-based agents</a:t>
            </a:r>
          </a:p>
          <a:p>
            <a:pPr lvl="1"/>
            <a:r>
              <a:rPr lang="en-US" dirty="0"/>
              <a:t>Finally… this team created a virtual agent that </a:t>
            </a:r>
            <a:r>
              <a:rPr lang="en-US" b="1" i="1" dirty="0">
                <a:solidFill>
                  <a:srgbClr val="FF0000"/>
                </a:solidFill>
              </a:rPr>
              <a:t>entrains</a:t>
            </a:r>
            <a:r>
              <a:rPr lang="en-US" dirty="0"/>
              <a:t> to users: matching pitch, intensity, speaking rate, word choice and statement length – an </a:t>
            </a:r>
            <a:r>
              <a:rPr lang="en-US" b="1" i="1" dirty="0">
                <a:solidFill>
                  <a:srgbClr val="FF0000"/>
                </a:solidFill>
              </a:rPr>
              <a:t>empathetic addition</a:t>
            </a:r>
          </a:p>
          <a:p>
            <a:pPr lvl="1"/>
            <a:endParaRPr lang="en-US" b="1" i="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4C50FC21-7478-8C4C-AF84-C21048B86BEF}"/>
              </a:ext>
            </a:extLst>
          </p:cNvPr>
          <p:cNvSpPr>
            <a:spLocks noGrp="1"/>
          </p:cNvSpPr>
          <p:nvPr>
            <p:ph type="sldNum" sz="quarter" idx="12"/>
          </p:nvPr>
        </p:nvSpPr>
        <p:spPr/>
        <p:txBody>
          <a:bodyPr/>
          <a:lstStyle/>
          <a:p>
            <a:fld id="{C596511B-2857-694D-871F-422885452280}" type="slidenum">
              <a:rPr lang="en-US" smtClean="0"/>
              <a:pPr/>
              <a:t>33</a:t>
            </a:fld>
            <a:endParaRPr lang="en-US"/>
          </a:p>
        </p:txBody>
      </p:sp>
    </p:spTree>
    <p:extLst>
      <p:ext uri="{BB962C8B-B14F-4D97-AF65-F5344CB8AC3E}">
        <p14:creationId xmlns:p14="http://schemas.microsoft.com/office/powerpoint/2010/main" val="56235614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5639-9BCB-8345-9C31-E47B6649A057}"/>
              </a:ext>
            </a:extLst>
          </p:cNvPr>
          <p:cNvSpPr>
            <a:spLocks noGrp="1"/>
          </p:cNvSpPr>
          <p:nvPr>
            <p:ph type="title"/>
          </p:nvPr>
        </p:nvSpPr>
        <p:spPr/>
        <p:txBody>
          <a:bodyPr/>
          <a:lstStyle/>
          <a:p>
            <a:r>
              <a:rPr lang="en-US" dirty="0"/>
              <a:t>Some Ethical Challenges</a:t>
            </a:r>
          </a:p>
        </p:txBody>
      </p:sp>
      <p:sp>
        <p:nvSpPr>
          <p:cNvPr id="3" name="Content Placeholder 2">
            <a:extLst>
              <a:ext uri="{FF2B5EF4-FFF2-40B4-BE49-F238E27FC236}">
                <a16:creationId xmlns:a16="http://schemas.microsoft.com/office/drawing/2014/main" id="{BDAEE429-9CF9-814F-99FB-559CB56D3E2C}"/>
              </a:ext>
            </a:extLst>
          </p:cNvPr>
          <p:cNvSpPr>
            <a:spLocks noGrp="1"/>
          </p:cNvSpPr>
          <p:nvPr>
            <p:ph idx="1"/>
          </p:nvPr>
        </p:nvSpPr>
        <p:spPr>
          <a:xfrm>
            <a:off x="685800" y="1282700"/>
            <a:ext cx="7772400" cy="4813300"/>
          </a:xfrm>
        </p:spPr>
        <p:txBody>
          <a:bodyPr/>
          <a:lstStyle/>
          <a:p>
            <a:r>
              <a:rPr lang="en-US" sz="2400" dirty="0"/>
              <a:t>Fung’s lab in 2020 created an end2end empathetic chatbot </a:t>
            </a:r>
            <a:r>
              <a:rPr lang="en-US" sz="2400" b="1" i="1" dirty="0" err="1">
                <a:solidFill>
                  <a:srgbClr val="0070C0"/>
                </a:solidFill>
              </a:rPr>
              <a:t>CAiRE</a:t>
            </a:r>
            <a:r>
              <a:rPr lang="en-US" sz="2400" dirty="0"/>
              <a:t> using text to chat via web-based interface</a:t>
            </a:r>
          </a:p>
          <a:p>
            <a:r>
              <a:rPr lang="en-US" sz="2400" dirty="0"/>
              <a:t>Received some </a:t>
            </a:r>
            <a:r>
              <a:rPr lang="en-US" sz="2400" b="1" i="1" dirty="0">
                <a:solidFill>
                  <a:srgbClr val="0070C0"/>
                </a:solidFill>
              </a:rPr>
              <a:t>negative feedback </a:t>
            </a:r>
            <a:r>
              <a:rPr lang="en-US" sz="2400" dirty="0"/>
              <a:t>so tried to improve the system to </a:t>
            </a:r>
            <a:r>
              <a:rPr lang="en-US" sz="2400" b="1" i="1" dirty="0">
                <a:solidFill>
                  <a:srgbClr val="0070C0"/>
                </a:solidFill>
              </a:rPr>
              <a:t>reduce unethical responses</a:t>
            </a:r>
          </a:p>
          <a:p>
            <a:endParaRPr lang="en-US" dirty="0"/>
          </a:p>
        </p:txBody>
      </p:sp>
      <p:sp>
        <p:nvSpPr>
          <p:cNvPr id="4" name="Slide Number Placeholder 3">
            <a:extLst>
              <a:ext uri="{FF2B5EF4-FFF2-40B4-BE49-F238E27FC236}">
                <a16:creationId xmlns:a16="http://schemas.microsoft.com/office/drawing/2014/main" id="{D7694347-4905-3C41-A88C-95B68D165298}"/>
              </a:ext>
            </a:extLst>
          </p:cNvPr>
          <p:cNvSpPr>
            <a:spLocks noGrp="1"/>
          </p:cNvSpPr>
          <p:nvPr>
            <p:ph type="sldNum" sz="quarter" idx="12"/>
          </p:nvPr>
        </p:nvSpPr>
        <p:spPr/>
        <p:txBody>
          <a:bodyPr/>
          <a:lstStyle/>
          <a:p>
            <a:fld id="{C596511B-2857-694D-871F-422885452280}" type="slidenum">
              <a:rPr lang="en-US" smtClean="0"/>
              <a:pPr/>
              <a:t>34</a:t>
            </a:fld>
            <a:endParaRPr lang="en-US"/>
          </a:p>
        </p:txBody>
      </p:sp>
      <p:pic>
        <p:nvPicPr>
          <p:cNvPr id="5" name="Picture 4">
            <a:extLst>
              <a:ext uri="{FF2B5EF4-FFF2-40B4-BE49-F238E27FC236}">
                <a16:creationId xmlns:a16="http://schemas.microsoft.com/office/drawing/2014/main" id="{895835B3-B312-3642-BC77-18A2D3096510}"/>
              </a:ext>
            </a:extLst>
          </p:cNvPr>
          <p:cNvPicPr>
            <a:picLocks noChangeAspect="1"/>
          </p:cNvPicPr>
          <p:nvPr/>
        </p:nvPicPr>
        <p:blipFill>
          <a:blip r:embed="rId3"/>
          <a:stretch>
            <a:fillRect/>
          </a:stretch>
        </p:blipFill>
        <p:spPr>
          <a:xfrm>
            <a:off x="0" y="2983079"/>
            <a:ext cx="9144000" cy="3493921"/>
          </a:xfrm>
          <a:prstGeom prst="rect">
            <a:avLst/>
          </a:prstGeom>
        </p:spPr>
      </p:pic>
    </p:spTree>
    <p:extLst>
      <p:ext uri="{BB962C8B-B14F-4D97-AF65-F5344CB8AC3E}">
        <p14:creationId xmlns:p14="http://schemas.microsoft.com/office/powerpoint/2010/main" val="135936160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BCA-5B15-1149-947A-2FECB47F030C}"/>
              </a:ext>
            </a:extLst>
          </p:cNvPr>
          <p:cNvSpPr>
            <a:spLocks noGrp="1"/>
          </p:cNvSpPr>
          <p:nvPr>
            <p:ph type="title"/>
          </p:nvPr>
        </p:nvSpPr>
        <p:spPr/>
        <p:txBody>
          <a:bodyPr/>
          <a:lstStyle/>
          <a:p>
            <a:r>
              <a:rPr lang="en-US" dirty="0"/>
              <a:t>Ethics of Empathy </a:t>
            </a:r>
            <a:r>
              <a:rPr lang="en-US" sz="2000" b="0" dirty="0"/>
              <a:t>(Joseph </a:t>
            </a:r>
            <a:r>
              <a:rPr lang="en-US" sz="2000" b="0" dirty="0" err="1"/>
              <a:t>Turow</a:t>
            </a:r>
            <a:r>
              <a:rPr lang="en-US" sz="2000" b="0" dirty="0"/>
              <a:t>, </a:t>
            </a:r>
            <a:r>
              <a:rPr lang="en-US" sz="2000" b="0" i="1" dirty="0"/>
              <a:t>The Voice Catchers</a:t>
            </a:r>
            <a:r>
              <a:rPr lang="en-US" sz="2000" b="0" dirty="0"/>
              <a:t>)</a:t>
            </a:r>
            <a:br>
              <a:rPr lang="en-US" sz="2000" b="0" dirty="0"/>
            </a:br>
            <a:endParaRPr lang="en-US" sz="2000" b="0" dirty="0"/>
          </a:p>
        </p:txBody>
      </p:sp>
      <p:sp>
        <p:nvSpPr>
          <p:cNvPr id="3" name="Content Placeholder 2">
            <a:extLst>
              <a:ext uri="{FF2B5EF4-FFF2-40B4-BE49-F238E27FC236}">
                <a16:creationId xmlns:a16="http://schemas.microsoft.com/office/drawing/2014/main" id="{8A83B633-649B-CA4D-9799-74F1A81D6361}"/>
              </a:ext>
            </a:extLst>
          </p:cNvPr>
          <p:cNvSpPr>
            <a:spLocks noGrp="1"/>
          </p:cNvSpPr>
          <p:nvPr>
            <p:ph idx="1"/>
          </p:nvPr>
        </p:nvSpPr>
        <p:spPr>
          <a:xfrm>
            <a:off x="685800" y="1052186"/>
            <a:ext cx="7772400" cy="5196214"/>
          </a:xfrm>
        </p:spPr>
        <p:txBody>
          <a:bodyPr/>
          <a:lstStyle/>
          <a:p>
            <a:r>
              <a:rPr lang="en-US" sz="2400" dirty="0"/>
              <a:t>New book raises concerns about empathetic agents used to </a:t>
            </a:r>
            <a:r>
              <a:rPr lang="en-US" sz="2400" b="1" i="1" dirty="0">
                <a:solidFill>
                  <a:srgbClr val="0070C0"/>
                </a:solidFill>
              </a:rPr>
              <a:t>recommend products </a:t>
            </a:r>
            <a:r>
              <a:rPr lang="en-US" sz="2400" dirty="0"/>
              <a:t>or </a:t>
            </a:r>
            <a:r>
              <a:rPr lang="en-US" sz="2400" b="1" i="1" dirty="0">
                <a:solidFill>
                  <a:srgbClr val="0070C0"/>
                </a:solidFill>
              </a:rPr>
              <a:t>personalize ads: </a:t>
            </a:r>
          </a:p>
          <a:p>
            <a:pPr lvl="1"/>
            <a:r>
              <a:rPr lang="en-US" b="1" i="1" dirty="0">
                <a:solidFill>
                  <a:srgbClr val="FF0000"/>
                </a:solidFill>
              </a:rPr>
              <a:t>Companies</a:t>
            </a:r>
            <a:r>
              <a:rPr lang="en-US" dirty="0"/>
              <a:t> should be barred from analyzing what we say and how we sound (moods, desires, medical conditions) for these purposes</a:t>
            </a:r>
          </a:p>
          <a:p>
            <a:pPr lvl="1"/>
            <a:r>
              <a:rPr lang="en-US" dirty="0"/>
              <a:t>Such systems could some day be </a:t>
            </a:r>
            <a:r>
              <a:rPr lang="en-US" b="1" i="1" dirty="0">
                <a:solidFill>
                  <a:srgbClr val="FF0000"/>
                </a:solidFill>
              </a:rPr>
              <a:t>used by police </a:t>
            </a:r>
            <a:r>
              <a:rPr lang="en-US" dirty="0"/>
              <a:t>to determine arrests or by </a:t>
            </a:r>
            <a:r>
              <a:rPr lang="en-US" b="1" i="1" dirty="0">
                <a:solidFill>
                  <a:srgbClr val="FF0000"/>
                </a:solidFill>
              </a:rPr>
              <a:t>banks</a:t>
            </a:r>
            <a:r>
              <a:rPr lang="en-US" dirty="0"/>
              <a:t> for mortgage acceptance </a:t>
            </a:r>
          </a:p>
          <a:p>
            <a:pPr lvl="1"/>
            <a:r>
              <a:rPr lang="en-US" dirty="0"/>
              <a:t>Some </a:t>
            </a:r>
            <a:r>
              <a:rPr lang="en-US" b="1" i="1" dirty="0">
                <a:solidFill>
                  <a:srgbClr val="FF0000"/>
                </a:solidFill>
              </a:rPr>
              <a:t>beneficial uses </a:t>
            </a:r>
            <a:r>
              <a:rPr lang="en-US" dirty="0"/>
              <a:t>though: </a:t>
            </a:r>
            <a:r>
              <a:rPr lang="en-US" b="1" i="1" dirty="0">
                <a:solidFill>
                  <a:srgbClr val="FF0000"/>
                </a:solidFill>
              </a:rPr>
              <a:t>call centers</a:t>
            </a:r>
            <a:r>
              <a:rPr lang="en-US" dirty="0"/>
              <a:t> already route angry customers to helpful staff (AT&amp;T); use of personalized apps to </a:t>
            </a:r>
            <a:r>
              <a:rPr lang="en-US" b="1" i="1" dirty="0">
                <a:solidFill>
                  <a:srgbClr val="FF0000"/>
                </a:solidFill>
              </a:rPr>
              <a:t>track health and wellness </a:t>
            </a:r>
            <a:r>
              <a:rPr lang="en-US" dirty="0"/>
              <a:t>(Amazon Halo) or make </a:t>
            </a:r>
            <a:r>
              <a:rPr lang="en-US" b="1" i="1" dirty="0">
                <a:solidFill>
                  <a:srgbClr val="FF0000"/>
                </a:solidFill>
              </a:rPr>
              <a:t>song recommendations </a:t>
            </a:r>
            <a:r>
              <a:rPr lang="en-US" dirty="0"/>
              <a:t>(Spotify)</a:t>
            </a:r>
          </a:p>
          <a:p>
            <a:pPr lvl="1"/>
            <a:r>
              <a:rPr lang="en-US" dirty="0"/>
              <a:t>As with all of </a:t>
            </a:r>
            <a:r>
              <a:rPr lang="en-US" b="1" i="1" dirty="0">
                <a:solidFill>
                  <a:srgbClr val="FF0000"/>
                </a:solidFill>
              </a:rPr>
              <a:t>AI and Ethics</a:t>
            </a:r>
            <a:r>
              <a:rPr lang="en-US" dirty="0"/>
              <a:t>, something to think about ….</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0562EE54-5C41-C84E-9D35-5F893163D2C7}"/>
              </a:ext>
            </a:extLst>
          </p:cNvPr>
          <p:cNvSpPr>
            <a:spLocks noGrp="1"/>
          </p:cNvSpPr>
          <p:nvPr>
            <p:ph type="sldNum" sz="quarter" idx="12"/>
          </p:nvPr>
        </p:nvSpPr>
        <p:spPr/>
        <p:txBody>
          <a:bodyPr/>
          <a:lstStyle/>
          <a:p>
            <a:fld id="{C596511B-2857-694D-871F-422885452280}" type="slidenum">
              <a:rPr lang="en-US" smtClean="0"/>
              <a:pPr/>
              <a:t>35</a:t>
            </a:fld>
            <a:endParaRPr lang="en-US"/>
          </a:p>
        </p:txBody>
      </p:sp>
    </p:spTree>
    <p:extLst>
      <p:ext uri="{BB962C8B-B14F-4D97-AF65-F5344CB8AC3E}">
        <p14:creationId xmlns:p14="http://schemas.microsoft.com/office/powerpoint/2010/main" val="32065276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E801-B2AA-8B4B-8E9E-1C38C7830D54}"/>
              </a:ext>
            </a:extLst>
          </p:cNvPr>
          <p:cNvSpPr>
            <a:spLocks noGrp="1"/>
          </p:cNvSpPr>
          <p:nvPr>
            <p:ph type="title"/>
          </p:nvPr>
        </p:nvSpPr>
        <p:spPr/>
        <p:txBody>
          <a:bodyPr/>
          <a:lstStyle/>
          <a:p>
            <a:r>
              <a:rPr lang="en-US" dirty="0"/>
              <a:t>Current State-of-the-Art</a:t>
            </a:r>
          </a:p>
        </p:txBody>
      </p:sp>
      <p:sp>
        <p:nvSpPr>
          <p:cNvPr id="3" name="Content Placeholder 2">
            <a:extLst>
              <a:ext uri="{FF2B5EF4-FFF2-40B4-BE49-F238E27FC236}">
                <a16:creationId xmlns:a16="http://schemas.microsoft.com/office/drawing/2014/main" id="{FACF91AB-BC4A-8D44-BC2F-734BC602FD68}"/>
              </a:ext>
            </a:extLst>
          </p:cNvPr>
          <p:cNvSpPr>
            <a:spLocks noGrp="1"/>
          </p:cNvSpPr>
          <p:nvPr>
            <p:ph idx="1"/>
          </p:nvPr>
        </p:nvSpPr>
        <p:spPr>
          <a:xfrm>
            <a:off x="685800" y="1094509"/>
            <a:ext cx="7772400" cy="5001491"/>
          </a:xfrm>
        </p:spPr>
        <p:txBody>
          <a:bodyPr/>
          <a:lstStyle/>
          <a:p>
            <a:r>
              <a:rPr lang="en-US" dirty="0" err="1"/>
              <a:t>Gratch</a:t>
            </a:r>
            <a:r>
              <a:rPr lang="en-US" dirty="0"/>
              <a:t> &amp; Lucas (in press) have summarized </a:t>
            </a:r>
            <a:r>
              <a:rPr lang="en-US" b="1" i="1" dirty="0">
                <a:solidFill>
                  <a:srgbClr val="0070C0"/>
                </a:solidFill>
              </a:rPr>
              <a:t>current state-of-the-art </a:t>
            </a:r>
            <a:r>
              <a:rPr lang="en-US" dirty="0"/>
              <a:t>in virtual rapport agents, noting how important </a:t>
            </a:r>
            <a:r>
              <a:rPr lang="en-US" b="1" i="1" dirty="0">
                <a:solidFill>
                  <a:srgbClr val="0070C0"/>
                </a:solidFill>
              </a:rPr>
              <a:t>non-verbal behavior </a:t>
            </a:r>
            <a:r>
              <a:rPr lang="en-US" dirty="0"/>
              <a:t>is </a:t>
            </a:r>
          </a:p>
          <a:p>
            <a:pPr lvl="1"/>
            <a:r>
              <a:rPr lang="en-US" dirty="0"/>
              <a:t>To convey </a:t>
            </a:r>
            <a:r>
              <a:rPr lang="en-US" b="1" i="1" dirty="0">
                <a:solidFill>
                  <a:srgbClr val="FF0000"/>
                </a:solidFill>
              </a:rPr>
              <a:t>positivity, attentiveness, and anonymity </a:t>
            </a:r>
          </a:p>
          <a:p>
            <a:pPr lvl="1"/>
            <a:r>
              <a:rPr lang="en-US" dirty="0"/>
              <a:t>To </a:t>
            </a:r>
            <a:r>
              <a:rPr lang="en-US" b="1" i="1" dirty="0">
                <a:solidFill>
                  <a:srgbClr val="FF0000"/>
                </a:solidFill>
              </a:rPr>
              <a:t>coordinate well </a:t>
            </a:r>
            <a:r>
              <a:rPr lang="en-US" dirty="0"/>
              <a:t>and attempt to take into account </a:t>
            </a:r>
            <a:r>
              <a:rPr lang="en-US" b="1" i="1" dirty="0">
                <a:solidFill>
                  <a:srgbClr val="FF0000"/>
                </a:solidFill>
              </a:rPr>
              <a:t>user differences </a:t>
            </a:r>
            <a:r>
              <a:rPr lang="en-US" dirty="0"/>
              <a:t>(e.g. in personality) – particularly for useful applications in health, industry and entertainment</a:t>
            </a:r>
          </a:p>
          <a:p>
            <a:r>
              <a:rPr lang="en-US" dirty="0" err="1"/>
              <a:t>Alam</a:t>
            </a:r>
            <a:r>
              <a:rPr lang="en-US" dirty="0"/>
              <a:t> et al (2017) collected empathy and emotion labels on </a:t>
            </a:r>
            <a:r>
              <a:rPr lang="en-US" b="1" i="1" dirty="0">
                <a:solidFill>
                  <a:srgbClr val="0070C0"/>
                </a:solidFill>
              </a:rPr>
              <a:t>Italian call center conversations</a:t>
            </a:r>
          </a:p>
          <a:p>
            <a:pPr lvl="1"/>
            <a:r>
              <a:rPr lang="en-US" dirty="0"/>
              <a:t>Only speech analysis of empathy: Found that </a:t>
            </a:r>
            <a:r>
              <a:rPr lang="en-US" b="1" i="1" dirty="0">
                <a:solidFill>
                  <a:srgbClr val="FF0000"/>
                </a:solidFill>
              </a:rPr>
              <a:t>pitch and intensity lower </a:t>
            </a:r>
            <a:r>
              <a:rPr lang="en-US" dirty="0"/>
              <a:t>in empathetic speech</a:t>
            </a:r>
          </a:p>
          <a:p>
            <a:endParaRPr lang="en-US" dirty="0"/>
          </a:p>
        </p:txBody>
      </p:sp>
      <p:sp>
        <p:nvSpPr>
          <p:cNvPr id="4" name="Slide Number Placeholder 3">
            <a:extLst>
              <a:ext uri="{FF2B5EF4-FFF2-40B4-BE49-F238E27FC236}">
                <a16:creationId xmlns:a16="http://schemas.microsoft.com/office/drawing/2014/main" id="{38AA1C74-1185-3E43-8D76-5196006E4021}"/>
              </a:ext>
            </a:extLst>
          </p:cNvPr>
          <p:cNvSpPr>
            <a:spLocks noGrp="1"/>
          </p:cNvSpPr>
          <p:nvPr>
            <p:ph type="sldNum" sz="quarter" idx="12"/>
          </p:nvPr>
        </p:nvSpPr>
        <p:spPr/>
        <p:txBody>
          <a:bodyPr/>
          <a:lstStyle/>
          <a:p>
            <a:fld id="{C596511B-2857-694D-871F-422885452280}" type="slidenum">
              <a:rPr lang="en-US" smtClean="0"/>
              <a:pPr/>
              <a:t>36</a:t>
            </a:fld>
            <a:endParaRPr lang="en-US"/>
          </a:p>
        </p:txBody>
      </p:sp>
    </p:spTree>
    <p:extLst>
      <p:ext uri="{BB962C8B-B14F-4D97-AF65-F5344CB8AC3E}">
        <p14:creationId xmlns:p14="http://schemas.microsoft.com/office/powerpoint/2010/main" val="386567795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EF6E-CAA6-164C-967C-3636FFB407DC}"/>
              </a:ext>
            </a:extLst>
          </p:cNvPr>
          <p:cNvSpPr>
            <a:spLocks noGrp="1"/>
          </p:cNvSpPr>
          <p:nvPr>
            <p:ph type="title"/>
          </p:nvPr>
        </p:nvSpPr>
        <p:spPr/>
        <p:txBody>
          <a:bodyPr/>
          <a:lstStyle/>
          <a:p>
            <a:r>
              <a:rPr lang="en-US" dirty="0"/>
              <a:t>Our Current Work on Empathetic Conversation</a:t>
            </a:r>
          </a:p>
        </p:txBody>
      </p:sp>
      <p:sp>
        <p:nvSpPr>
          <p:cNvPr id="3" name="Content Placeholder 2">
            <a:extLst>
              <a:ext uri="{FF2B5EF4-FFF2-40B4-BE49-F238E27FC236}">
                <a16:creationId xmlns:a16="http://schemas.microsoft.com/office/drawing/2014/main" id="{4E21D1F1-948B-3F48-8A91-6747734A7CFA}"/>
              </a:ext>
            </a:extLst>
          </p:cNvPr>
          <p:cNvSpPr>
            <a:spLocks noGrp="1"/>
          </p:cNvSpPr>
          <p:nvPr>
            <p:ph idx="1"/>
          </p:nvPr>
        </p:nvSpPr>
        <p:spPr/>
        <p:txBody>
          <a:bodyPr/>
          <a:lstStyle/>
          <a:p>
            <a:r>
              <a:rPr lang="en-US" dirty="0"/>
              <a:t>Identifying the </a:t>
            </a:r>
            <a:r>
              <a:rPr lang="en-US" b="1" i="1" dirty="0">
                <a:solidFill>
                  <a:srgbClr val="0070C0"/>
                </a:solidFill>
              </a:rPr>
              <a:t>acoustic-prosodic </a:t>
            </a:r>
            <a:r>
              <a:rPr lang="en-US" dirty="0"/>
              <a:t>as well as </a:t>
            </a:r>
            <a:r>
              <a:rPr lang="en-US" b="1" i="1" dirty="0">
                <a:solidFill>
                  <a:srgbClr val="0070C0"/>
                </a:solidFill>
              </a:rPr>
              <a:t>lexical features</a:t>
            </a:r>
            <a:r>
              <a:rPr lang="en-US" dirty="0"/>
              <a:t> of </a:t>
            </a:r>
            <a:r>
              <a:rPr lang="en-US" b="1" i="1" dirty="0">
                <a:solidFill>
                  <a:srgbClr val="0070C0"/>
                </a:solidFill>
              </a:rPr>
              <a:t>empathetic speech </a:t>
            </a:r>
            <a:r>
              <a:rPr lang="en-US" dirty="0"/>
              <a:t>in American English:  </a:t>
            </a:r>
          </a:p>
          <a:p>
            <a:pPr lvl="1"/>
            <a:r>
              <a:rPr lang="en-US" dirty="0"/>
              <a:t>Examine </a:t>
            </a:r>
            <a:r>
              <a:rPr lang="en-US" b="1" i="1" dirty="0">
                <a:solidFill>
                  <a:srgbClr val="FF0000"/>
                </a:solidFill>
              </a:rPr>
              <a:t>pitch, intensity, voice quality, speaking rate, intonation</a:t>
            </a:r>
            <a:r>
              <a:rPr lang="en-US" dirty="0"/>
              <a:t> to discover which are most important</a:t>
            </a:r>
          </a:p>
          <a:p>
            <a:pPr lvl="1"/>
            <a:r>
              <a:rPr lang="en-US" dirty="0"/>
              <a:t>How do these features </a:t>
            </a:r>
            <a:r>
              <a:rPr lang="en-US" b="1" i="1" dirty="0">
                <a:solidFill>
                  <a:srgbClr val="FF0000"/>
                </a:solidFill>
              </a:rPr>
              <a:t>align</a:t>
            </a:r>
            <a:r>
              <a:rPr lang="en-US" dirty="0"/>
              <a:t> with text, gesture, facial expression?</a:t>
            </a:r>
          </a:p>
          <a:p>
            <a:pPr lvl="1"/>
            <a:r>
              <a:rPr lang="en-US" dirty="0"/>
              <a:t>Is empathy </a:t>
            </a:r>
            <a:r>
              <a:rPr lang="en-US" b="1" i="1" dirty="0">
                <a:solidFill>
                  <a:srgbClr val="FF0000"/>
                </a:solidFill>
              </a:rPr>
              <a:t>different</a:t>
            </a:r>
            <a:r>
              <a:rPr lang="en-US" dirty="0"/>
              <a:t> when speaking to an individual, to the “crowd”</a:t>
            </a:r>
          </a:p>
          <a:p>
            <a:endParaRPr lang="en-US" dirty="0"/>
          </a:p>
        </p:txBody>
      </p:sp>
      <p:sp>
        <p:nvSpPr>
          <p:cNvPr id="4" name="Slide Number Placeholder 3">
            <a:extLst>
              <a:ext uri="{FF2B5EF4-FFF2-40B4-BE49-F238E27FC236}">
                <a16:creationId xmlns:a16="http://schemas.microsoft.com/office/drawing/2014/main" id="{EA0F6EA6-448E-E84D-A6E2-4DBC6E375372}"/>
              </a:ext>
            </a:extLst>
          </p:cNvPr>
          <p:cNvSpPr>
            <a:spLocks noGrp="1"/>
          </p:cNvSpPr>
          <p:nvPr>
            <p:ph type="sldNum" sz="quarter" idx="12"/>
          </p:nvPr>
        </p:nvSpPr>
        <p:spPr/>
        <p:txBody>
          <a:bodyPr/>
          <a:lstStyle/>
          <a:p>
            <a:fld id="{C596511B-2857-694D-871F-422885452280}" type="slidenum">
              <a:rPr lang="en-US" smtClean="0"/>
              <a:pPr/>
              <a:t>37</a:t>
            </a:fld>
            <a:endParaRPr lang="en-US"/>
          </a:p>
        </p:txBody>
      </p:sp>
    </p:spTree>
    <p:extLst>
      <p:ext uri="{BB962C8B-B14F-4D97-AF65-F5344CB8AC3E}">
        <p14:creationId xmlns:p14="http://schemas.microsoft.com/office/powerpoint/2010/main" val="193438265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6EC4E1-D592-C641-8E60-60D5DD5568AF}"/>
              </a:ext>
            </a:extLst>
          </p:cNvPr>
          <p:cNvSpPr>
            <a:spLocks noGrp="1"/>
          </p:cNvSpPr>
          <p:nvPr>
            <p:ph idx="1"/>
          </p:nvPr>
        </p:nvSpPr>
        <p:spPr>
          <a:xfrm>
            <a:off x="685800" y="623455"/>
            <a:ext cx="7772400" cy="5472545"/>
          </a:xfrm>
        </p:spPr>
        <p:txBody>
          <a:bodyPr/>
          <a:lstStyle/>
          <a:p>
            <a:r>
              <a:rPr lang="en-US" dirty="0"/>
              <a:t>Goals: Collect large </a:t>
            </a:r>
            <a:r>
              <a:rPr lang="en-US" b="1" i="1" dirty="0">
                <a:solidFill>
                  <a:srgbClr val="FF0000"/>
                </a:solidFill>
              </a:rPr>
              <a:t>corpus</a:t>
            </a:r>
            <a:r>
              <a:rPr lang="en-US" dirty="0"/>
              <a:t> of empathetic and non-empathetic videos (monologues and dialogues)</a:t>
            </a:r>
          </a:p>
          <a:p>
            <a:pPr lvl="1"/>
            <a:r>
              <a:rPr lang="en-US" dirty="0"/>
              <a:t>Have it </a:t>
            </a:r>
            <a:r>
              <a:rPr lang="en-US" b="1" i="1" dirty="0">
                <a:solidFill>
                  <a:srgbClr val="FF0000"/>
                </a:solidFill>
              </a:rPr>
              <a:t>rated</a:t>
            </a:r>
            <a:r>
              <a:rPr lang="en-US" dirty="0"/>
              <a:t> by labelers for whom we collect useful </a:t>
            </a:r>
            <a:r>
              <a:rPr lang="en-US" b="1" i="1" dirty="0">
                <a:solidFill>
                  <a:srgbClr val="FF0000"/>
                </a:solidFill>
              </a:rPr>
              <a:t>demographic features </a:t>
            </a:r>
            <a:r>
              <a:rPr lang="en-US" dirty="0"/>
              <a:t>as well as</a:t>
            </a:r>
          </a:p>
          <a:p>
            <a:pPr lvl="2"/>
            <a:r>
              <a:rPr lang="en-US" dirty="0"/>
              <a:t>TIPI (</a:t>
            </a:r>
            <a:r>
              <a:rPr lang="en-US" dirty="0">
                <a:hlinkClick r:id="rId2"/>
              </a:rPr>
              <a:t>Ten Item Personality Inventory</a:t>
            </a:r>
            <a:r>
              <a:rPr lang="en-US" dirty="0"/>
              <a:t>) scores</a:t>
            </a:r>
          </a:p>
          <a:p>
            <a:pPr lvl="2"/>
            <a:r>
              <a:rPr lang="en-US" dirty="0"/>
              <a:t>Lawrence et </a:t>
            </a:r>
            <a:r>
              <a:rPr lang="en-US" dirty="0" err="1"/>
              <a:t>al’s</a:t>
            </a:r>
            <a:r>
              <a:rPr lang="en-US" dirty="0"/>
              <a:t> </a:t>
            </a:r>
            <a:r>
              <a:rPr lang="en-US" dirty="0">
                <a:hlinkClick r:id="rId3"/>
              </a:rPr>
              <a:t>Empathy Quotient</a:t>
            </a:r>
            <a:endParaRPr lang="en-US" dirty="0"/>
          </a:p>
          <a:p>
            <a:pPr lvl="2"/>
            <a:r>
              <a:rPr lang="en-US" dirty="0"/>
              <a:t>Davis et </a:t>
            </a:r>
            <a:r>
              <a:rPr lang="en-US" dirty="0" err="1"/>
              <a:t>al’s</a:t>
            </a:r>
            <a:r>
              <a:rPr lang="en-US" dirty="0"/>
              <a:t> </a:t>
            </a:r>
            <a:r>
              <a:rPr lang="en-US" dirty="0">
                <a:hlinkClick r:id="rId4"/>
              </a:rPr>
              <a:t>Interpersonal Reactivity Index</a:t>
            </a:r>
            <a:endParaRPr lang="en-US" dirty="0"/>
          </a:p>
          <a:p>
            <a:pPr lvl="1"/>
            <a:r>
              <a:rPr lang="en-US" dirty="0"/>
              <a:t>Ask raters to rate from </a:t>
            </a:r>
            <a:r>
              <a:rPr lang="en-US" b="1" i="1" dirty="0">
                <a:solidFill>
                  <a:srgbClr val="FF0000"/>
                </a:solidFill>
              </a:rPr>
              <a:t>text only, </a:t>
            </a:r>
            <a:r>
              <a:rPr lang="en-US" b="1" i="1" dirty="0" err="1">
                <a:solidFill>
                  <a:srgbClr val="FF0000"/>
                </a:solidFill>
              </a:rPr>
              <a:t>audo</a:t>
            </a:r>
            <a:r>
              <a:rPr lang="en-US" b="1" i="1" dirty="0">
                <a:solidFill>
                  <a:srgbClr val="FF0000"/>
                </a:solidFill>
              </a:rPr>
              <a:t> and text, full multimodal data</a:t>
            </a:r>
          </a:p>
          <a:p>
            <a:pPr lvl="1"/>
            <a:r>
              <a:rPr lang="en-US" dirty="0"/>
              <a:t>Develop deep learning models to </a:t>
            </a:r>
            <a:r>
              <a:rPr lang="en-US" b="1" i="1" dirty="0">
                <a:solidFill>
                  <a:srgbClr val="FF0000"/>
                </a:solidFill>
              </a:rPr>
              <a:t>identify empathy in multiple modalities</a:t>
            </a:r>
          </a:p>
          <a:p>
            <a:pPr lvl="1"/>
            <a:r>
              <a:rPr lang="en-US" dirty="0"/>
              <a:t>Eventually </a:t>
            </a:r>
            <a:r>
              <a:rPr lang="en-US" b="1" i="1" dirty="0">
                <a:solidFill>
                  <a:srgbClr val="FF0000"/>
                </a:solidFill>
              </a:rPr>
              <a:t>make the corpus available </a:t>
            </a:r>
            <a:r>
              <a:rPr lang="en-US" dirty="0"/>
              <a:t>for other researchers’ use</a:t>
            </a:r>
          </a:p>
          <a:p>
            <a:pPr lvl="2"/>
            <a:endParaRPr lang="en-US" dirty="0"/>
          </a:p>
        </p:txBody>
      </p:sp>
      <p:sp>
        <p:nvSpPr>
          <p:cNvPr id="4" name="Slide Number Placeholder 3">
            <a:extLst>
              <a:ext uri="{FF2B5EF4-FFF2-40B4-BE49-F238E27FC236}">
                <a16:creationId xmlns:a16="http://schemas.microsoft.com/office/drawing/2014/main" id="{81114150-55C3-FF43-9E4D-861D4CB7C161}"/>
              </a:ext>
            </a:extLst>
          </p:cNvPr>
          <p:cNvSpPr>
            <a:spLocks noGrp="1"/>
          </p:cNvSpPr>
          <p:nvPr>
            <p:ph type="sldNum" sz="quarter" idx="12"/>
          </p:nvPr>
        </p:nvSpPr>
        <p:spPr/>
        <p:txBody>
          <a:bodyPr/>
          <a:lstStyle/>
          <a:p>
            <a:fld id="{C596511B-2857-694D-871F-422885452280}" type="slidenum">
              <a:rPr lang="en-US" smtClean="0"/>
              <a:pPr/>
              <a:t>38</a:t>
            </a:fld>
            <a:endParaRPr lang="en-US"/>
          </a:p>
        </p:txBody>
      </p:sp>
    </p:spTree>
    <p:extLst>
      <p:ext uri="{BB962C8B-B14F-4D97-AF65-F5344CB8AC3E}">
        <p14:creationId xmlns:p14="http://schemas.microsoft.com/office/powerpoint/2010/main" val="14602588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F23B-7396-7947-9B2F-6FA5A04BB1AD}"/>
              </a:ext>
            </a:extLst>
          </p:cNvPr>
          <p:cNvSpPr>
            <a:spLocks noGrp="1"/>
          </p:cNvSpPr>
          <p:nvPr>
            <p:ph type="title"/>
          </p:nvPr>
        </p:nvSpPr>
        <p:spPr/>
        <p:txBody>
          <a:bodyPr/>
          <a:lstStyle/>
          <a:p>
            <a:r>
              <a:rPr lang="en-US" dirty="0"/>
              <a:t>Other Questions we want to Explore</a:t>
            </a:r>
          </a:p>
        </p:txBody>
      </p:sp>
      <p:sp>
        <p:nvSpPr>
          <p:cNvPr id="3" name="Content Placeholder 2">
            <a:extLst>
              <a:ext uri="{FF2B5EF4-FFF2-40B4-BE49-F238E27FC236}">
                <a16:creationId xmlns:a16="http://schemas.microsoft.com/office/drawing/2014/main" id="{5EBCEE28-5A5D-7642-BCE5-1ED6F479CDE0}"/>
              </a:ext>
            </a:extLst>
          </p:cNvPr>
          <p:cNvSpPr>
            <a:spLocks noGrp="1"/>
          </p:cNvSpPr>
          <p:nvPr>
            <p:ph idx="1"/>
          </p:nvPr>
        </p:nvSpPr>
        <p:spPr/>
        <p:txBody>
          <a:bodyPr/>
          <a:lstStyle/>
          <a:p>
            <a:r>
              <a:rPr lang="en-US" dirty="0"/>
              <a:t>Identify </a:t>
            </a:r>
            <a:r>
              <a:rPr lang="en-US" b="1" i="1" dirty="0">
                <a:solidFill>
                  <a:srgbClr val="0070C0"/>
                </a:solidFill>
              </a:rPr>
              <a:t>different</a:t>
            </a:r>
            <a:r>
              <a:rPr lang="en-US" dirty="0">
                <a:solidFill>
                  <a:srgbClr val="0070C0"/>
                </a:solidFill>
              </a:rPr>
              <a:t> </a:t>
            </a:r>
            <a:r>
              <a:rPr lang="en-US" b="1" i="1" dirty="0">
                <a:solidFill>
                  <a:srgbClr val="0070C0"/>
                </a:solidFill>
              </a:rPr>
              <a:t>users’ cultural “norms” </a:t>
            </a:r>
          </a:p>
          <a:p>
            <a:r>
              <a:rPr lang="en-US" dirty="0"/>
              <a:t>Make good use of </a:t>
            </a:r>
            <a:r>
              <a:rPr lang="en-US" b="1" i="1" dirty="0">
                <a:solidFill>
                  <a:srgbClr val="0070C0"/>
                </a:solidFill>
              </a:rPr>
              <a:t>conversational history</a:t>
            </a:r>
          </a:p>
          <a:p>
            <a:r>
              <a:rPr lang="en-US" dirty="0"/>
              <a:t>Think more about </a:t>
            </a:r>
            <a:r>
              <a:rPr lang="en-US" b="1" i="1" dirty="0">
                <a:solidFill>
                  <a:srgbClr val="0070C0"/>
                </a:solidFill>
              </a:rPr>
              <a:t>ethical issues</a:t>
            </a:r>
            <a:endParaRPr lang="en-US" dirty="0">
              <a:solidFill>
                <a:srgbClr val="0070C0"/>
              </a:solidFill>
            </a:endParaRPr>
          </a:p>
          <a:p>
            <a:r>
              <a:rPr lang="en-US" dirty="0"/>
              <a:t>Eventually….create</a:t>
            </a:r>
            <a:r>
              <a:rPr lang="en-US" b="1" i="1" dirty="0">
                <a:solidFill>
                  <a:srgbClr val="FF0000"/>
                </a:solidFill>
              </a:rPr>
              <a:t> </a:t>
            </a:r>
            <a:r>
              <a:rPr lang="en-US" b="1" i="1" dirty="0">
                <a:solidFill>
                  <a:srgbClr val="0070C0"/>
                </a:solidFill>
              </a:rPr>
              <a:t>multimodal agents </a:t>
            </a:r>
            <a:r>
              <a:rPr lang="en-US" dirty="0"/>
              <a:t>that can do it all!</a:t>
            </a:r>
          </a:p>
        </p:txBody>
      </p:sp>
      <p:sp>
        <p:nvSpPr>
          <p:cNvPr id="4" name="Slide Number Placeholder 3">
            <a:extLst>
              <a:ext uri="{FF2B5EF4-FFF2-40B4-BE49-F238E27FC236}">
                <a16:creationId xmlns:a16="http://schemas.microsoft.com/office/drawing/2014/main" id="{57B66ACB-7EC8-A742-B3EC-2C35509BFF12}"/>
              </a:ext>
            </a:extLst>
          </p:cNvPr>
          <p:cNvSpPr>
            <a:spLocks noGrp="1"/>
          </p:cNvSpPr>
          <p:nvPr>
            <p:ph type="sldNum" sz="quarter" idx="12"/>
          </p:nvPr>
        </p:nvSpPr>
        <p:spPr/>
        <p:txBody>
          <a:bodyPr/>
          <a:lstStyle/>
          <a:p>
            <a:fld id="{C596511B-2857-694D-871F-422885452280}" type="slidenum">
              <a:rPr lang="en-US" smtClean="0"/>
              <a:pPr/>
              <a:t>39</a:t>
            </a:fld>
            <a:endParaRPr lang="en-US"/>
          </a:p>
        </p:txBody>
      </p:sp>
    </p:spTree>
    <p:extLst>
      <p:ext uri="{BB962C8B-B14F-4D97-AF65-F5344CB8AC3E}">
        <p14:creationId xmlns:p14="http://schemas.microsoft.com/office/powerpoint/2010/main" val="37901846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Empathetic Conversation in Dialogue Systems</a:t>
            </a:r>
          </a:p>
        </p:txBody>
      </p:sp>
      <p:sp>
        <p:nvSpPr>
          <p:cNvPr id="3" name="Content Placeholder 2"/>
          <p:cNvSpPr>
            <a:spLocks noGrp="1"/>
          </p:cNvSpPr>
          <p:nvPr>
            <p:ph idx="1"/>
          </p:nvPr>
        </p:nvSpPr>
        <p:spPr/>
        <p:txBody>
          <a:bodyPr/>
          <a:lstStyle/>
          <a:p>
            <a:r>
              <a:rPr lang="en-US" dirty="0"/>
              <a:t>What is </a:t>
            </a:r>
            <a:r>
              <a:rPr lang="en-US" b="1" i="1" dirty="0">
                <a:solidFill>
                  <a:srgbClr val="0070C0"/>
                </a:solidFill>
              </a:rPr>
              <a:t>empathy</a:t>
            </a:r>
            <a:r>
              <a:rPr lang="en-US" dirty="0"/>
              <a:t>? </a:t>
            </a:r>
          </a:p>
          <a:p>
            <a:r>
              <a:rPr lang="en-US" dirty="0"/>
              <a:t>There are many </a:t>
            </a:r>
            <a:r>
              <a:rPr lang="en-US" b="1" i="1" dirty="0">
                <a:solidFill>
                  <a:srgbClr val="0070C0"/>
                </a:solidFill>
              </a:rPr>
              <a:t>definitions</a:t>
            </a:r>
          </a:p>
          <a:p>
            <a:pPr lvl="1"/>
            <a:r>
              <a:rPr lang="en-US" sz="2400" dirty="0"/>
              <a:t>Social resonance, interpersonal adaptation, entrainment, interactional synchrony, social glue, immediacy behaviors, positivity resonance, rapport</a:t>
            </a:r>
          </a:p>
          <a:p>
            <a:pPr lvl="1"/>
            <a:r>
              <a:rPr lang="en-US" dirty="0"/>
              <a:t>More generally</a:t>
            </a:r>
            <a:r>
              <a:rPr lang="en-US" sz="2400" dirty="0"/>
              <a:t>…the ability to </a:t>
            </a:r>
            <a:r>
              <a:rPr lang="en-US" sz="2400" b="1" i="1" dirty="0">
                <a:solidFill>
                  <a:srgbClr val="FF0000"/>
                </a:solidFill>
              </a:rPr>
              <a:t>understand other people's feelings </a:t>
            </a:r>
            <a:r>
              <a:rPr lang="en-US" sz="2400" dirty="0"/>
              <a:t>as if we </a:t>
            </a:r>
            <a:r>
              <a:rPr lang="en-US" sz="2400" b="1" i="1" dirty="0">
                <a:solidFill>
                  <a:srgbClr val="FF0000"/>
                </a:solidFill>
              </a:rPr>
              <a:t>were having them ourselves </a:t>
            </a:r>
            <a:r>
              <a:rPr lang="en-US" sz="2400" dirty="0"/>
              <a:t>... </a:t>
            </a:r>
            <a:r>
              <a:rPr lang="en-US" sz="2400" i="1" dirty="0"/>
              <a:t>‘feeling with</a:t>
            </a:r>
            <a:r>
              <a:rPr lang="en-US" sz="2400" dirty="0"/>
              <a:t>’ someone – being able to</a:t>
            </a:r>
            <a:r>
              <a:rPr lang="en-US" sz="2400" b="1" i="1" dirty="0"/>
              <a:t> </a:t>
            </a:r>
            <a:r>
              <a:rPr lang="en-US" sz="2400" b="1" i="1" dirty="0">
                <a:solidFill>
                  <a:srgbClr val="FF0000"/>
                </a:solidFill>
              </a:rPr>
              <a:t>put yourself in their place</a:t>
            </a:r>
            <a:r>
              <a:rPr lang="en-US" sz="2400" dirty="0">
                <a:solidFill>
                  <a:srgbClr val="FF0000"/>
                </a:solidFill>
              </a:rPr>
              <a:t> </a:t>
            </a:r>
            <a:r>
              <a:rPr lang="en-US" sz="2400" i="1" dirty="0"/>
              <a:t>as if you were </a:t>
            </a:r>
            <a:r>
              <a:rPr lang="en-US" sz="2400" b="1" i="1" dirty="0">
                <a:solidFill>
                  <a:srgbClr val="FF0000"/>
                </a:solidFill>
              </a:rPr>
              <a:t>them</a:t>
            </a:r>
            <a:r>
              <a:rPr lang="en-US" sz="2400" dirty="0"/>
              <a:t>, and </a:t>
            </a:r>
            <a:r>
              <a:rPr lang="en-US" sz="2400" b="1" i="1" dirty="0">
                <a:solidFill>
                  <a:srgbClr val="FF0000"/>
                </a:solidFill>
              </a:rPr>
              <a:t>feeling their feelings</a:t>
            </a:r>
          </a:p>
          <a:p>
            <a:pPr lvl="4"/>
            <a:r>
              <a:rPr lang="en-US" dirty="0"/>
              <a:t>Read more at: </a:t>
            </a:r>
            <a:r>
              <a:rPr lang="en-US" dirty="0">
                <a:hlinkClick r:id="rId2">
                  <a:extLst>
                    <a:ext uri="{A12FA001-AC4F-418D-AE19-62706E023703}">
                      <ahyp:hlinkClr xmlns:ahyp="http://schemas.microsoft.com/office/drawing/2018/hyperlinkcolor" val="tx"/>
                    </a:ext>
                  </a:extLst>
                </a:hlinkClick>
              </a:rPr>
              <a:t>https://www.skillsyouneed.com/ips/empathy-types.html</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5287615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Week</a:t>
            </a:r>
          </a:p>
        </p:txBody>
      </p:sp>
      <p:sp>
        <p:nvSpPr>
          <p:cNvPr id="3" name="Content Placeholder 2"/>
          <p:cNvSpPr>
            <a:spLocks noGrp="1"/>
          </p:cNvSpPr>
          <p:nvPr>
            <p:ph idx="1"/>
          </p:nvPr>
        </p:nvSpPr>
        <p:spPr/>
        <p:txBody>
          <a:bodyPr>
            <a:normAutofit/>
          </a:bodyPr>
          <a:lstStyle/>
          <a:p>
            <a:r>
              <a:rPr lang="en-US" dirty="0">
                <a:latin typeface="Times New Roman"/>
                <a:cs typeface="Times New Roman"/>
              </a:rPr>
              <a:t>Topic:  </a:t>
            </a:r>
            <a:r>
              <a:rPr lang="en-US" dirty="0"/>
              <a:t>Speech Analysis: Personality and Mental State</a:t>
            </a:r>
          </a:p>
          <a:p>
            <a:r>
              <a:rPr lang="en-US" dirty="0"/>
              <a:t>To allow some rest from the work you all have done on HW2, we will only assign 1 more homework for this class and adjust the final grade to </a:t>
            </a:r>
            <a:r>
              <a:rPr lang="en-US"/>
              <a:t>reflect that</a:t>
            </a:r>
            <a:endParaRPr lang="en-US" dirty="0"/>
          </a:p>
        </p:txBody>
      </p:sp>
    </p:spTree>
    <p:extLst>
      <p:ext uri="{BB962C8B-B14F-4D97-AF65-F5344CB8AC3E}">
        <p14:creationId xmlns:p14="http://schemas.microsoft.com/office/powerpoint/2010/main" val="131865616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2751-8067-7C45-B986-1B78FD2873F3}"/>
              </a:ext>
            </a:extLst>
          </p:cNvPr>
          <p:cNvSpPr>
            <a:spLocks noGrp="1"/>
          </p:cNvSpPr>
          <p:nvPr>
            <p:ph type="title"/>
          </p:nvPr>
        </p:nvSpPr>
        <p:spPr/>
        <p:txBody>
          <a:bodyPr/>
          <a:lstStyle/>
          <a:p>
            <a:r>
              <a:rPr lang="en-US" dirty="0"/>
              <a:t>Different Forms of Empathy</a:t>
            </a:r>
          </a:p>
        </p:txBody>
      </p:sp>
      <p:sp>
        <p:nvSpPr>
          <p:cNvPr id="3" name="Content Placeholder 2">
            <a:extLst>
              <a:ext uri="{FF2B5EF4-FFF2-40B4-BE49-F238E27FC236}">
                <a16:creationId xmlns:a16="http://schemas.microsoft.com/office/drawing/2014/main" id="{A6148201-C9C7-6A46-89DA-80C69487EDBE}"/>
              </a:ext>
            </a:extLst>
          </p:cNvPr>
          <p:cNvSpPr>
            <a:spLocks noGrp="1"/>
          </p:cNvSpPr>
          <p:nvPr>
            <p:ph idx="1"/>
          </p:nvPr>
        </p:nvSpPr>
        <p:spPr>
          <a:xfrm>
            <a:off x="685800" y="1282700"/>
            <a:ext cx="7772400" cy="4813300"/>
          </a:xfrm>
        </p:spPr>
        <p:txBody>
          <a:bodyPr/>
          <a:lstStyle/>
          <a:p>
            <a:pPr>
              <a:buFont typeface="Arial" panose="020B0604020202020204" pitchFamily="34" charset="0"/>
              <a:buChar char="•"/>
            </a:pPr>
            <a:r>
              <a:rPr lang="en-US" b="1" i="1" dirty="0">
                <a:solidFill>
                  <a:srgbClr val="0070C0"/>
                </a:solidFill>
              </a:rPr>
              <a:t>Cognitive empathy</a:t>
            </a:r>
            <a:r>
              <a:rPr lang="en-US" dirty="0"/>
              <a:t>: ‘perspective-taking’ or being able to put yourself into someone else’s place, and see their perspective</a:t>
            </a:r>
          </a:p>
          <a:p>
            <a:pPr lvl="1">
              <a:buFont typeface="Arial" panose="020B0604020202020204" pitchFamily="34" charset="0"/>
              <a:buChar char="•"/>
            </a:pPr>
            <a:r>
              <a:rPr lang="en-US" b="1" i="1" dirty="0">
                <a:solidFill>
                  <a:srgbClr val="FF0000"/>
                </a:solidFill>
              </a:rPr>
              <a:t>Useful skill </a:t>
            </a:r>
            <a:r>
              <a:rPr lang="en-US" dirty="0"/>
              <a:t>for managers but doesn't really fit “feeling with” </a:t>
            </a:r>
          </a:p>
          <a:p>
            <a:pPr>
              <a:buFont typeface="Arial" panose="020B0604020202020204" pitchFamily="34" charset="0"/>
              <a:buChar char="•"/>
            </a:pPr>
            <a:r>
              <a:rPr lang="en-US" b="1" i="1" dirty="0">
                <a:solidFill>
                  <a:srgbClr val="0070C0"/>
                </a:solidFill>
              </a:rPr>
              <a:t>Emotional empathy</a:t>
            </a:r>
            <a:r>
              <a:rPr lang="en-US" dirty="0"/>
              <a:t>: literally feeling another person’s emotions</a:t>
            </a:r>
          </a:p>
          <a:p>
            <a:pPr lvl="2">
              <a:buFont typeface="Arial" panose="020B0604020202020204" pitchFamily="34" charset="0"/>
              <a:buChar char="•"/>
            </a:pPr>
            <a:r>
              <a:rPr lang="en-US" dirty="0"/>
              <a:t>Aka ‘</a:t>
            </a:r>
            <a:r>
              <a:rPr lang="en-US" b="1" i="1" dirty="0">
                <a:solidFill>
                  <a:srgbClr val="FF0000"/>
                </a:solidFill>
              </a:rPr>
              <a:t>personal distress</a:t>
            </a:r>
            <a:r>
              <a:rPr lang="en-US" dirty="0"/>
              <a:t>’ or ‘</a:t>
            </a:r>
            <a:r>
              <a:rPr lang="en-US" b="1" i="1" dirty="0">
                <a:solidFill>
                  <a:srgbClr val="FF0000"/>
                </a:solidFill>
              </a:rPr>
              <a:t>emotional contagion</a:t>
            </a:r>
            <a:r>
              <a:rPr lang="en-US" dirty="0"/>
              <a:t>’</a:t>
            </a:r>
          </a:p>
          <a:p>
            <a:pPr lvl="2">
              <a:buFont typeface="Arial" panose="020B0604020202020204" pitchFamily="34" charset="0"/>
              <a:buChar char="•"/>
            </a:pPr>
            <a:r>
              <a:rPr lang="en-US" dirty="0"/>
              <a:t>Can be good or bad: we can understand each others’  emotions and respond appropriately but can overwhelm you (</a:t>
            </a:r>
            <a:r>
              <a:rPr lang="en-US" b="1" i="1" dirty="0">
                <a:solidFill>
                  <a:srgbClr val="FF0000"/>
                </a:solidFill>
              </a:rPr>
              <a:t>empathy overload</a:t>
            </a:r>
            <a:r>
              <a:rPr lang="en-US" dirty="0"/>
              <a:t>)</a:t>
            </a:r>
          </a:p>
          <a:p>
            <a:endParaRPr lang="en-US" dirty="0"/>
          </a:p>
        </p:txBody>
      </p:sp>
      <p:sp>
        <p:nvSpPr>
          <p:cNvPr id="4" name="Slide Number Placeholder 3">
            <a:extLst>
              <a:ext uri="{FF2B5EF4-FFF2-40B4-BE49-F238E27FC236}">
                <a16:creationId xmlns:a16="http://schemas.microsoft.com/office/drawing/2014/main" id="{C2E1BF9C-F121-344B-892B-A690C4F4C85D}"/>
              </a:ext>
            </a:extLst>
          </p:cNvPr>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7459509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1CE6E-C2D8-0147-B0EA-48FA46935FBC}"/>
              </a:ext>
            </a:extLst>
          </p:cNvPr>
          <p:cNvSpPr>
            <a:spLocks noGrp="1"/>
          </p:cNvSpPr>
          <p:nvPr>
            <p:ph idx="1"/>
          </p:nvPr>
        </p:nvSpPr>
        <p:spPr>
          <a:xfrm>
            <a:off x="685800" y="589280"/>
            <a:ext cx="7772400" cy="5506720"/>
          </a:xfrm>
        </p:spPr>
        <p:txBody>
          <a:bodyPr/>
          <a:lstStyle/>
          <a:p>
            <a:pPr>
              <a:buFont typeface="Arial" panose="020B0604020202020204" pitchFamily="34" charset="0"/>
              <a:buChar char="•"/>
            </a:pPr>
            <a:r>
              <a:rPr lang="en-US" b="1" i="1" dirty="0">
                <a:solidFill>
                  <a:srgbClr val="0070C0"/>
                </a:solidFill>
              </a:rPr>
              <a:t>Compassionate empathy</a:t>
            </a:r>
            <a:r>
              <a:rPr lang="en-US" dirty="0"/>
              <a:t>: feeling someone’s pain and taking action to help mitigate their problems</a:t>
            </a:r>
          </a:p>
          <a:p>
            <a:pPr lvl="1">
              <a:buFont typeface="Arial" panose="020B0604020202020204" pitchFamily="34" charset="0"/>
              <a:buChar char="•"/>
            </a:pPr>
            <a:r>
              <a:rPr lang="en-US" dirty="0"/>
              <a:t>Usually people who want/need your empathy don’t just need you to understand (</a:t>
            </a:r>
            <a:r>
              <a:rPr lang="en-US" b="1" i="1" dirty="0">
                <a:solidFill>
                  <a:srgbClr val="FF0000"/>
                </a:solidFill>
              </a:rPr>
              <a:t>cognitive empathy</a:t>
            </a:r>
            <a:r>
              <a:rPr lang="en-US" dirty="0"/>
              <a:t>), or just feel their pain or burst into tears w/them (</a:t>
            </a:r>
            <a:r>
              <a:rPr lang="en-US" b="1" i="1" dirty="0">
                <a:solidFill>
                  <a:srgbClr val="FF0000"/>
                </a:solidFill>
              </a:rPr>
              <a:t>emotional empathy</a:t>
            </a:r>
            <a:r>
              <a:rPr lang="en-US" dirty="0"/>
              <a:t>)</a:t>
            </a:r>
          </a:p>
          <a:p>
            <a:pPr lvl="1">
              <a:buFont typeface="Arial" panose="020B0604020202020204" pitchFamily="34" charset="0"/>
              <a:buChar char="•"/>
            </a:pPr>
            <a:r>
              <a:rPr lang="en-US" dirty="0"/>
              <a:t>People need you to understand and sympathize with them and help take action to resolve the problem</a:t>
            </a:r>
          </a:p>
          <a:p>
            <a:r>
              <a:rPr lang="en-US" dirty="0"/>
              <a:t>Other types of empathy but less relevant for us:</a:t>
            </a:r>
          </a:p>
          <a:p>
            <a:pPr lvl="1"/>
            <a:r>
              <a:rPr lang="en-US" b="1" i="1" dirty="0">
                <a:solidFill>
                  <a:srgbClr val="FF0000"/>
                </a:solidFill>
              </a:rPr>
              <a:t>Somatic empathy</a:t>
            </a:r>
            <a:r>
              <a:rPr lang="en-US" dirty="0"/>
              <a:t>: feeling someone’s pain physically</a:t>
            </a:r>
          </a:p>
          <a:p>
            <a:pPr lvl="1"/>
            <a:r>
              <a:rPr lang="en-US" b="1" i="1" dirty="0">
                <a:solidFill>
                  <a:srgbClr val="FF0000"/>
                </a:solidFill>
              </a:rPr>
              <a:t>Spiritual empathy</a:t>
            </a:r>
            <a:r>
              <a:rPr lang="en-US" dirty="0"/>
              <a:t>: connect with a ‘higher being” (e.g. through meditation)</a:t>
            </a:r>
            <a:r>
              <a:rPr lang="en-US" dirty="0">
                <a:solidFill>
                  <a:schemeClr val="bg1"/>
                </a:solidFill>
              </a:rPr>
              <a:t>directly with  ‘higher being’ or consciousness -- achievable through meditation</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F93861F2-60CC-E548-8130-FD73BD746830}"/>
              </a:ext>
            </a:extLst>
          </p:cNvPr>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19697926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31FA-E996-9D4D-AC64-C2E1D5FC7FCF}"/>
              </a:ext>
            </a:extLst>
          </p:cNvPr>
          <p:cNvSpPr>
            <a:spLocks noGrp="1"/>
          </p:cNvSpPr>
          <p:nvPr>
            <p:ph type="title"/>
          </p:nvPr>
        </p:nvSpPr>
        <p:spPr/>
        <p:txBody>
          <a:bodyPr/>
          <a:lstStyle/>
          <a:p>
            <a:r>
              <a:rPr lang="en-US" dirty="0"/>
              <a:t>Examples of Empathy in Conversation</a:t>
            </a:r>
          </a:p>
        </p:txBody>
      </p:sp>
      <p:sp>
        <p:nvSpPr>
          <p:cNvPr id="3" name="Content Placeholder 2">
            <a:extLst>
              <a:ext uri="{FF2B5EF4-FFF2-40B4-BE49-F238E27FC236}">
                <a16:creationId xmlns:a16="http://schemas.microsoft.com/office/drawing/2014/main" id="{CA4EA343-08B1-3846-8673-AF839A6BA778}"/>
              </a:ext>
            </a:extLst>
          </p:cNvPr>
          <p:cNvSpPr>
            <a:spLocks noGrp="1"/>
          </p:cNvSpPr>
          <p:nvPr>
            <p:ph idx="1"/>
          </p:nvPr>
        </p:nvSpPr>
        <p:spPr/>
        <p:txBody>
          <a:bodyPr/>
          <a:lstStyle/>
          <a:p>
            <a:pPr marL="342900" lvl="1" indent="0">
              <a:buNone/>
            </a:pPr>
            <a:r>
              <a:rPr lang="en-US" sz="1800" b="1" i="1" dirty="0">
                <a:solidFill>
                  <a:srgbClr val="0070C0"/>
                </a:solidFill>
              </a:rPr>
              <a:t>A: How are you  are you doing today?</a:t>
            </a:r>
          </a:p>
          <a:p>
            <a:pPr marL="342900" lvl="1" indent="0">
              <a:buNone/>
            </a:pPr>
            <a:r>
              <a:rPr lang="en-US" sz="1800" b="1" i="1" dirty="0">
                <a:solidFill>
                  <a:srgbClr val="FF0000"/>
                </a:solidFill>
              </a:rPr>
              <a:t>U: I’m not feeling so great.</a:t>
            </a:r>
          </a:p>
          <a:p>
            <a:pPr marL="342900" lvl="1" indent="0">
              <a:buNone/>
            </a:pPr>
            <a:r>
              <a:rPr lang="en-US" sz="1800" b="1" i="1" dirty="0">
                <a:solidFill>
                  <a:srgbClr val="0070C0"/>
                </a:solidFill>
              </a:rPr>
              <a:t>A: I’m so sorry to hear that.  Can you tell me more about how you are feeling? </a:t>
            </a:r>
            <a:r>
              <a:rPr lang="en-US" sz="1800" b="1" i="1" dirty="0"/>
              <a:t>…</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Pretty bad – I just lost my dear cat.</a:t>
            </a:r>
          </a:p>
          <a:p>
            <a:pPr marL="342900" lvl="1" indent="0">
              <a:buNone/>
            </a:pPr>
            <a:r>
              <a:rPr lang="en-US" sz="1800" b="1" i="1" dirty="0">
                <a:solidFill>
                  <a:srgbClr val="0070C0"/>
                </a:solidFill>
              </a:rPr>
              <a:t>A: Oh how awful!  It is so so hard to lose a pet you love…</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I am just so bored with working from home!</a:t>
            </a:r>
          </a:p>
          <a:p>
            <a:pPr marL="342900" lvl="1" indent="0">
              <a:buNone/>
            </a:pPr>
            <a:r>
              <a:rPr lang="en-US" sz="1800" b="1" i="1" dirty="0">
                <a:solidFill>
                  <a:srgbClr val="0070C0"/>
                </a:solidFill>
              </a:rPr>
              <a:t>A: Totally understand!  Is there anything we can provide to help?  We can recommend some great movies or videos to watch?  Or…?</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7232D43-429F-8E46-B6A5-58A3087B18FC}"/>
              </a:ext>
            </a:extLst>
          </p:cNvPr>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34821157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D34F5-C35B-C24C-A5D7-7A0D06F0DED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24F9D95-BD18-644B-B99B-7E6C97191E0C}"/>
              </a:ext>
            </a:extLst>
          </p:cNvPr>
          <p:cNvSpPr>
            <a:spLocks noGrp="1"/>
          </p:cNvSpPr>
          <p:nvPr>
            <p:ph type="sldNum" sz="quarter" idx="12"/>
          </p:nvPr>
        </p:nvSpPr>
        <p:spPr/>
        <p:txBody>
          <a:bodyPr/>
          <a:lstStyle/>
          <a:p>
            <a:fld id="{C596511B-2857-694D-871F-422885452280}" type="slidenum">
              <a:rPr lang="en-US" smtClean="0"/>
              <a:pPr/>
              <a:t>8</a:t>
            </a:fld>
            <a:endParaRPr lang="en-US"/>
          </a:p>
        </p:txBody>
      </p:sp>
      <p:pic>
        <p:nvPicPr>
          <p:cNvPr id="6" name="Picture 5">
            <a:extLst>
              <a:ext uri="{FF2B5EF4-FFF2-40B4-BE49-F238E27FC236}">
                <a16:creationId xmlns:a16="http://schemas.microsoft.com/office/drawing/2014/main" id="{8089B0F9-1E12-464D-93E9-ACEA6122E845}"/>
              </a:ext>
            </a:extLst>
          </p:cNvPr>
          <p:cNvPicPr>
            <a:picLocks noChangeAspect="1"/>
          </p:cNvPicPr>
          <p:nvPr/>
        </p:nvPicPr>
        <p:blipFill>
          <a:blip r:embed="rId3"/>
          <a:stretch>
            <a:fillRect/>
          </a:stretch>
        </p:blipFill>
        <p:spPr>
          <a:xfrm>
            <a:off x="440751" y="0"/>
            <a:ext cx="8262498" cy="6858000"/>
          </a:xfrm>
          <a:prstGeom prst="rect">
            <a:avLst/>
          </a:prstGeom>
          <a:ln>
            <a:solidFill>
              <a:schemeClr val="accent1"/>
            </a:solidFill>
          </a:ln>
        </p:spPr>
      </p:pic>
      <p:sp>
        <p:nvSpPr>
          <p:cNvPr id="2" name="Oval 1">
            <a:extLst>
              <a:ext uri="{FF2B5EF4-FFF2-40B4-BE49-F238E27FC236}">
                <a16:creationId xmlns:a16="http://schemas.microsoft.com/office/drawing/2014/main" id="{8CF717F3-188B-5542-AE1C-A1C8D9EDC7A9}"/>
              </a:ext>
            </a:extLst>
          </p:cNvPr>
          <p:cNvSpPr/>
          <p:nvPr/>
        </p:nvSpPr>
        <p:spPr bwMode="auto">
          <a:xfrm>
            <a:off x="6891870" y="1655233"/>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Oval 2">
            <a:extLst>
              <a:ext uri="{FF2B5EF4-FFF2-40B4-BE49-F238E27FC236}">
                <a16:creationId xmlns:a16="http://schemas.microsoft.com/office/drawing/2014/main" id="{32E82B50-6CBA-7F4C-A610-F3969FB20B7A}"/>
              </a:ext>
            </a:extLst>
          </p:cNvPr>
          <p:cNvSpPr/>
          <p:nvPr/>
        </p:nvSpPr>
        <p:spPr bwMode="auto">
          <a:xfrm>
            <a:off x="5050367" y="1231898"/>
            <a:ext cx="457200"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40E851E-18A2-FB46-ACE8-F872D6F13C6B}"/>
              </a:ext>
            </a:extLst>
          </p:cNvPr>
          <p:cNvSpPr/>
          <p:nvPr/>
        </p:nvSpPr>
        <p:spPr bwMode="auto">
          <a:xfrm>
            <a:off x="6959602" y="3412067"/>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E648B4F9-FD5E-A049-97D8-5C5D05E619FB}"/>
              </a:ext>
            </a:extLst>
          </p:cNvPr>
          <p:cNvSpPr/>
          <p:nvPr/>
        </p:nvSpPr>
        <p:spPr bwMode="auto">
          <a:xfrm>
            <a:off x="5520268" y="5118102"/>
            <a:ext cx="711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432290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5E-6771-C04B-8476-3DFD86832E3F}"/>
              </a:ext>
            </a:extLst>
          </p:cNvPr>
          <p:cNvSpPr>
            <a:spLocks noGrp="1"/>
          </p:cNvSpPr>
          <p:nvPr>
            <p:ph type="title"/>
          </p:nvPr>
        </p:nvSpPr>
        <p:spPr/>
        <p:txBody>
          <a:bodyPr/>
          <a:lstStyle/>
          <a:p>
            <a:r>
              <a:rPr lang="en-US" dirty="0"/>
              <a:t>11 Nonverbal Ways to Express Empathy and Camaraderie with Your Team (Forbes, 2018)</a:t>
            </a:r>
          </a:p>
        </p:txBody>
      </p:sp>
      <p:sp>
        <p:nvSpPr>
          <p:cNvPr id="3" name="Content Placeholder 2">
            <a:extLst>
              <a:ext uri="{FF2B5EF4-FFF2-40B4-BE49-F238E27FC236}">
                <a16:creationId xmlns:a16="http://schemas.microsoft.com/office/drawing/2014/main" id="{E52716CB-7060-6644-BCBE-45057F529B71}"/>
              </a:ext>
            </a:extLst>
          </p:cNvPr>
          <p:cNvSpPr>
            <a:spLocks noGrp="1"/>
          </p:cNvSpPr>
          <p:nvPr>
            <p:ph idx="1"/>
          </p:nvPr>
        </p:nvSpPr>
        <p:spPr/>
        <p:txBody>
          <a:bodyPr/>
          <a:lstStyle/>
          <a:p>
            <a:r>
              <a:rPr lang="en-US" sz="2000" dirty="0"/>
              <a:t>Practice </a:t>
            </a:r>
            <a:r>
              <a:rPr lang="en-US" sz="2000" b="1" i="1" dirty="0">
                <a:solidFill>
                  <a:srgbClr val="0070C0"/>
                </a:solidFill>
              </a:rPr>
              <a:t>Engaged, Active Listening </a:t>
            </a:r>
            <a:r>
              <a:rPr lang="en-US" sz="2000" dirty="0"/>
              <a:t>(without taking notes)</a:t>
            </a:r>
          </a:p>
          <a:p>
            <a:r>
              <a:rPr lang="en-US" sz="2000" b="1" i="1" dirty="0">
                <a:solidFill>
                  <a:srgbClr val="0070C0"/>
                </a:solidFill>
              </a:rPr>
              <a:t>Sit next to </a:t>
            </a:r>
            <a:r>
              <a:rPr lang="en-US" sz="2000" dirty="0"/>
              <a:t>your team members instead of at the head of the table</a:t>
            </a:r>
          </a:p>
          <a:p>
            <a:r>
              <a:rPr lang="en-US" sz="2000" dirty="0"/>
              <a:t>Adopt </a:t>
            </a:r>
            <a:r>
              <a:rPr lang="en-US" sz="2000" b="1" i="1" dirty="0">
                <a:solidFill>
                  <a:srgbClr val="0070C0"/>
                </a:solidFill>
              </a:rPr>
              <a:t>empathetic mannerisms </a:t>
            </a:r>
            <a:r>
              <a:rPr lang="en-US" sz="2000" dirty="0"/>
              <a:t>(square shoulders, soft eye contact, head nods, arms at your sides) and </a:t>
            </a:r>
            <a:r>
              <a:rPr lang="en-US" sz="2000" b="1" i="1" dirty="0">
                <a:solidFill>
                  <a:srgbClr val="0070C0"/>
                </a:solidFill>
              </a:rPr>
              <a:t>reflect back what you have heard </a:t>
            </a:r>
            <a:r>
              <a:rPr lang="en-US" sz="2000" dirty="0"/>
              <a:t>to them</a:t>
            </a:r>
          </a:p>
          <a:p>
            <a:r>
              <a:rPr lang="en-US" sz="2000" dirty="0"/>
              <a:t>Raise</a:t>
            </a:r>
            <a:r>
              <a:rPr lang="en-US" sz="2000" dirty="0">
                <a:solidFill>
                  <a:srgbClr val="0070C0"/>
                </a:solidFill>
              </a:rPr>
              <a:t> </a:t>
            </a:r>
            <a:r>
              <a:rPr lang="en-US" sz="2000" b="1" i="1" dirty="0">
                <a:solidFill>
                  <a:srgbClr val="0070C0"/>
                </a:solidFill>
              </a:rPr>
              <a:t>eyebrows</a:t>
            </a:r>
            <a:r>
              <a:rPr lang="en-US" sz="2000" dirty="0"/>
              <a:t> slightly, squeeze</a:t>
            </a:r>
            <a:r>
              <a:rPr lang="en-US" sz="2000" dirty="0">
                <a:solidFill>
                  <a:srgbClr val="0070C0"/>
                </a:solidFill>
              </a:rPr>
              <a:t> </a:t>
            </a:r>
            <a:r>
              <a:rPr lang="en-US" sz="2000" b="1" i="1" dirty="0">
                <a:solidFill>
                  <a:srgbClr val="0070C0"/>
                </a:solidFill>
              </a:rPr>
              <a:t>cheeks</a:t>
            </a:r>
            <a:r>
              <a:rPr lang="en-US" sz="2000" dirty="0"/>
              <a:t>, purse</a:t>
            </a:r>
            <a:r>
              <a:rPr lang="en-US" sz="2000" dirty="0">
                <a:solidFill>
                  <a:srgbClr val="0070C0"/>
                </a:solidFill>
              </a:rPr>
              <a:t> </a:t>
            </a:r>
            <a:r>
              <a:rPr lang="en-US" sz="2000" b="1" i="1" dirty="0">
                <a:solidFill>
                  <a:srgbClr val="0070C0"/>
                </a:solidFill>
              </a:rPr>
              <a:t>lips</a:t>
            </a:r>
            <a:r>
              <a:rPr lang="en-US" sz="2000" dirty="0"/>
              <a:t>, tilt</a:t>
            </a:r>
            <a:r>
              <a:rPr lang="en-US" sz="2000" dirty="0">
                <a:solidFill>
                  <a:srgbClr val="0070C0"/>
                </a:solidFill>
              </a:rPr>
              <a:t> </a:t>
            </a:r>
            <a:r>
              <a:rPr lang="en-US" sz="2000" b="1" i="1" dirty="0">
                <a:solidFill>
                  <a:srgbClr val="0070C0"/>
                </a:solidFill>
              </a:rPr>
              <a:t>head</a:t>
            </a:r>
          </a:p>
          <a:p>
            <a:r>
              <a:rPr lang="en-US" sz="2000" b="1" i="1" dirty="0">
                <a:solidFill>
                  <a:srgbClr val="0070C0"/>
                </a:solidFill>
              </a:rPr>
              <a:t>Mirror</a:t>
            </a:r>
            <a:r>
              <a:rPr lang="en-US" sz="2000" dirty="0"/>
              <a:t> the other’s body language</a:t>
            </a:r>
          </a:p>
          <a:p>
            <a:r>
              <a:rPr lang="en-US" sz="2000" b="1" i="1" dirty="0">
                <a:solidFill>
                  <a:srgbClr val="0070C0"/>
                </a:solidFill>
              </a:rPr>
              <a:t>Relax</a:t>
            </a:r>
            <a:r>
              <a:rPr lang="en-US" sz="2000" dirty="0"/>
              <a:t> your face</a:t>
            </a:r>
          </a:p>
          <a:p>
            <a:r>
              <a:rPr lang="en-US" sz="2000" b="1" i="1" dirty="0">
                <a:solidFill>
                  <a:srgbClr val="0070C0"/>
                </a:solidFill>
              </a:rPr>
              <a:t>Get</a:t>
            </a:r>
            <a:r>
              <a:rPr lang="en-US" sz="2000" dirty="0">
                <a:solidFill>
                  <a:srgbClr val="0070C0"/>
                </a:solidFill>
              </a:rPr>
              <a:t> </a:t>
            </a:r>
            <a:r>
              <a:rPr lang="en-US" sz="2000" b="1" i="1" dirty="0">
                <a:solidFill>
                  <a:srgbClr val="0070C0"/>
                </a:solidFill>
              </a:rPr>
              <a:t>out from behind your desk</a:t>
            </a:r>
          </a:p>
          <a:p>
            <a:r>
              <a:rPr lang="en-US" sz="2000" dirty="0"/>
              <a:t>Be </a:t>
            </a:r>
            <a:r>
              <a:rPr lang="en-US" sz="2000" b="1" i="1" dirty="0">
                <a:solidFill>
                  <a:srgbClr val="0070C0"/>
                </a:solidFill>
              </a:rPr>
              <a:t>truly present </a:t>
            </a:r>
            <a:r>
              <a:rPr lang="en-US" sz="2000" dirty="0"/>
              <a:t>in the conversation</a:t>
            </a:r>
          </a:p>
          <a:p>
            <a:r>
              <a:rPr lang="en-US" sz="2000" dirty="0"/>
              <a:t>Open your </a:t>
            </a:r>
            <a:r>
              <a:rPr lang="en-US" sz="2000" b="1" i="1" dirty="0">
                <a:solidFill>
                  <a:srgbClr val="0070C0"/>
                </a:solidFill>
              </a:rPr>
              <a:t>palms</a:t>
            </a:r>
          </a:p>
          <a:p>
            <a:r>
              <a:rPr lang="en-US" sz="2000" b="1" i="1" dirty="0">
                <a:solidFill>
                  <a:srgbClr val="0070C0"/>
                </a:solidFill>
              </a:rPr>
              <a:t>Convey respect </a:t>
            </a:r>
            <a:r>
              <a:rPr lang="en-US" sz="2000" dirty="0"/>
              <a:t>through handshake, smile and gaze</a:t>
            </a:r>
          </a:p>
          <a:p>
            <a:r>
              <a:rPr lang="en-US" sz="2000" dirty="0"/>
              <a:t>Sincerely </a:t>
            </a:r>
            <a:r>
              <a:rPr lang="en-US" sz="2000" b="1" i="1" dirty="0">
                <a:solidFill>
                  <a:srgbClr val="0070C0"/>
                </a:solidFill>
              </a:rPr>
              <a:t>smile</a:t>
            </a:r>
            <a:r>
              <a:rPr lang="en-US" sz="2000" dirty="0"/>
              <a:t> and slowly </a:t>
            </a:r>
            <a:r>
              <a:rPr lang="en-US" sz="2000" b="1" i="1" dirty="0">
                <a:solidFill>
                  <a:srgbClr val="0070C0"/>
                </a:solidFill>
              </a:rPr>
              <a:t>nod</a:t>
            </a:r>
          </a:p>
        </p:txBody>
      </p:sp>
      <p:sp>
        <p:nvSpPr>
          <p:cNvPr id="4" name="Slide Number Placeholder 3">
            <a:extLst>
              <a:ext uri="{FF2B5EF4-FFF2-40B4-BE49-F238E27FC236}">
                <a16:creationId xmlns:a16="http://schemas.microsoft.com/office/drawing/2014/main" id="{AFAFFBE0-857B-F741-B522-22E459EE65A4}"/>
              </a:ext>
            </a:extLst>
          </p:cNvPr>
          <p:cNvSpPr>
            <a:spLocks noGrp="1"/>
          </p:cNvSpPr>
          <p:nvPr>
            <p:ph type="sldNum" sz="quarter" idx="12"/>
          </p:nvPr>
        </p:nvSpPr>
        <p:spPr/>
        <p:txBody>
          <a:bodyPr/>
          <a:lstStyle/>
          <a:p>
            <a:fld id="{C596511B-2857-694D-871F-422885452280}" type="slidenum">
              <a:rPr lang="en-US" smtClean="0"/>
              <a:pPr/>
              <a:t>9</a:t>
            </a:fld>
            <a:endParaRPr lang="en-US"/>
          </a:p>
        </p:txBody>
      </p:sp>
    </p:spTree>
    <p:extLst>
      <p:ext uri="{BB962C8B-B14F-4D97-AF65-F5344CB8AC3E}">
        <p14:creationId xmlns:p14="http://schemas.microsoft.com/office/powerpoint/2010/main" val="185701819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9028</TotalTime>
  <Words>4073</Words>
  <Application>Microsoft Macintosh PowerPoint</Application>
  <PresentationFormat>On-screen Show (4:3)</PresentationFormat>
  <Paragraphs>348</Paragraphs>
  <Slides>40</Slides>
  <Notes>31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Calibri Light</vt:lpstr>
      <vt:lpstr>Times New Roman</vt:lpstr>
      <vt:lpstr>Office Theme</vt:lpstr>
      <vt:lpstr>LSA17-course</vt:lpstr>
      <vt:lpstr>1_Custom Design</vt:lpstr>
      <vt:lpstr>Custom Design</vt:lpstr>
      <vt:lpstr>Conveying Empathy in Conversation</vt:lpstr>
      <vt:lpstr>Dialogue Systems of the Future</vt:lpstr>
      <vt:lpstr>Empathetic Conversations</vt:lpstr>
      <vt:lpstr>Empathetic Conversation in Dialogue Systems</vt:lpstr>
      <vt:lpstr>Different Forms of Empathy</vt:lpstr>
      <vt:lpstr>PowerPoint Presentation</vt:lpstr>
      <vt:lpstr>Examples of Empathy in Conversation</vt:lpstr>
      <vt:lpstr>PowerPoint Presentation</vt:lpstr>
      <vt:lpstr>11 Nonverbal Ways to Express Empathy and Camaraderie with Your Team (Forbes, 2018)</vt:lpstr>
      <vt:lpstr>Why Produce Empathy in Humans or in Conversational Agents?</vt:lpstr>
      <vt:lpstr>PowerPoint Presentation</vt:lpstr>
      <vt:lpstr>What do we Need to Identify from the User?</vt:lpstr>
      <vt:lpstr>PowerPoint Presentation</vt:lpstr>
      <vt:lpstr>What Do We Need to Produce?</vt:lpstr>
      <vt:lpstr>How is Success of Empathetic Agents’ Conversations Typically Measured?</vt:lpstr>
      <vt:lpstr>Weizenbaum’s ELIZA (1966): Earliest Rule-based Chatbot -- Often Believed Human</vt:lpstr>
      <vt:lpstr>Early Work on Conversational Agents</vt:lpstr>
      <vt:lpstr>Rea</vt:lpstr>
      <vt:lpstr>PowerPoint Presentation</vt:lpstr>
      <vt:lpstr>Early Empathetic Virtual Agents</vt:lpstr>
      <vt:lpstr>PowerPoint Presentation</vt:lpstr>
      <vt:lpstr>PowerPoint Presentation</vt:lpstr>
      <vt:lpstr>Conversational Agents with Rapport</vt:lpstr>
      <vt:lpstr>PowerPoint Presentation</vt:lpstr>
      <vt:lpstr>PowerPoint Presentation</vt:lpstr>
      <vt:lpstr>PowerPoint Presentation</vt:lpstr>
      <vt:lpstr>PowerPoint Presentation</vt:lpstr>
      <vt:lpstr>Empathy in Current Conversational Agents </vt:lpstr>
      <vt:lpstr>PowerPoint Presentation</vt:lpstr>
      <vt:lpstr>PowerPoint Presentation</vt:lpstr>
      <vt:lpstr>Empathy Corpora</vt:lpstr>
      <vt:lpstr>Current Societal Benefits of Empathetic Agents (Zerwinski, Hernandex &amp; McDuff 2021) </vt:lpstr>
      <vt:lpstr>PowerPoint Presentation</vt:lpstr>
      <vt:lpstr>Some Ethical Challenges</vt:lpstr>
      <vt:lpstr>Ethics of Empathy (Joseph Turow, The Voice Catchers) </vt:lpstr>
      <vt:lpstr>Current State-of-the-Art</vt:lpstr>
      <vt:lpstr>Our Current Work on Empathetic Conversation</vt:lpstr>
      <vt:lpstr>PowerPoint Presentation</vt:lpstr>
      <vt:lpstr>Other Questions we want to Explore</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Empathetic Conversation</dc:title>
  <dc:creator>Julia H</dc:creator>
  <cp:lastModifiedBy>Julia H</cp:lastModifiedBy>
  <cp:revision>613</cp:revision>
  <cp:lastPrinted>2011-01-19T13:45:15Z</cp:lastPrinted>
  <dcterms:created xsi:type="dcterms:W3CDTF">2021-04-20T19:14:07Z</dcterms:created>
  <dcterms:modified xsi:type="dcterms:W3CDTF">2022-03-26T12:33:31Z</dcterms:modified>
</cp:coreProperties>
</file>