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0" r:id="rId2"/>
  </p:sldMasterIdLst>
  <p:notesMasterIdLst>
    <p:notesMasterId r:id="rId36"/>
  </p:notesMasterIdLst>
  <p:handoutMasterIdLst>
    <p:handoutMasterId r:id="rId37"/>
  </p:handoutMasterIdLst>
  <p:sldIdLst>
    <p:sldId id="256" r:id="rId3"/>
    <p:sldId id="529" r:id="rId4"/>
    <p:sldId id="525" r:id="rId5"/>
    <p:sldId id="546" r:id="rId6"/>
    <p:sldId id="559" r:id="rId7"/>
    <p:sldId id="488" r:id="rId8"/>
    <p:sldId id="491" r:id="rId9"/>
    <p:sldId id="490" r:id="rId10"/>
    <p:sldId id="515" r:id="rId11"/>
    <p:sldId id="492" r:id="rId12"/>
    <p:sldId id="493" r:id="rId13"/>
    <p:sldId id="494" r:id="rId14"/>
    <p:sldId id="495" r:id="rId15"/>
    <p:sldId id="549" r:id="rId16"/>
    <p:sldId id="497" r:id="rId17"/>
    <p:sldId id="498" r:id="rId18"/>
    <p:sldId id="542" r:id="rId19"/>
    <p:sldId id="545" r:id="rId20"/>
    <p:sldId id="560" r:id="rId21"/>
    <p:sldId id="556" r:id="rId22"/>
    <p:sldId id="500" r:id="rId23"/>
    <p:sldId id="501" r:id="rId24"/>
    <p:sldId id="505" r:id="rId25"/>
    <p:sldId id="511" r:id="rId26"/>
    <p:sldId id="513" r:id="rId27"/>
    <p:sldId id="530" r:id="rId28"/>
    <p:sldId id="547" r:id="rId29"/>
    <p:sldId id="548" r:id="rId30"/>
    <p:sldId id="561" r:id="rId31"/>
    <p:sldId id="551" r:id="rId32"/>
    <p:sldId id="552" r:id="rId33"/>
    <p:sldId id="553" r:id="rId34"/>
    <p:sldId id="56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33"/>
    <p:restoredTop sz="79494" autoAdjust="0"/>
  </p:normalViewPr>
  <p:slideViewPr>
    <p:cSldViewPr snapToGrid="0" snapToObjects="1">
      <p:cViewPr varScale="1">
        <p:scale>
          <a:sx n="103" d="100"/>
          <a:sy n="103" d="100"/>
        </p:scale>
        <p:origin x="5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11/15/22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827092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2286984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a:t>
            </a:fld>
            <a:endParaRPr lang="en-US"/>
          </a:p>
        </p:txBody>
      </p:sp>
    </p:spTree>
    <p:extLst>
      <p:ext uri="{BB962C8B-B14F-4D97-AF65-F5344CB8AC3E}">
        <p14:creationId xmlns:p14="http://schemas.microsoft.com/office/powerpoint/2010/main" val="158791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2"/>
                </a:solidFill>
                <a:latin typeface="Times New Roman" charset="0"/>
              </a:rPr>
              <a:t>Costa &amp; McCrae</a:t>
            </a:r>
            <a:r>
              <a:rPr lang="en-US" dirty="0">
                <a:latin typeface="Times New Roman" charset="0"/>
              </a:rPr>
              <a:t> (1992) NEO-FFI Personality Measures</a:t>
            </a:r>
          </a:p>
          <a:p>
            <a:endParaRPr lang="en-US" dirty="0"/>
          </a:p>
          <a:p>
            <a:pPr marL="457200" lvl="0" indent="-298450" rtl="0">
              <a:spcBef>
                <a:spcPts val="0"/>
              </a:spcBef>
              <a:buClr>
                <a:schemeClr val="dk1"/>
              </a:buClr>
              <a:buSzPct val="100000"/>
              <a:buFont typeface="Arial"/>
              <a:buChar char="●"/>
            </a:pPr>
            <a:r>
              <a:rPr lang="en" b="1" dirty="0">
                <a:solidFill>
                  <a:schemeClr val="dk1"/>
                </a:solidFill>
              </a:rPr>
              <a:t>Openness to Experience:</a:t>
            </a:r>
            <a:r>
              <a:rPr lang="en" dirty="0">
                <a:solidFill>
                  <a:schemeClr val="dk1"/>
                </a:solidFill>
              </a:rPr>
              <a:t> </a:t>
            </a:r>
            <a:r>
              <a:rPr lang="en-US" dirty="0">
                <a:solidFill>
                  <a:schemeClr val="dk1"/>
                </a:solidFill>
              </a:rPr>
              <a:t>intellect/imagination,</a:t>
            </a:r>
            <a:r>
              <a:rPr lang="en-US" baseline="0" dirty="0">
                <a:solidFill>
                  <a:schemeClr val="dk1"/>
                </a:solidFill>
              </a:rPr>
              <a:t> </a:t>
            </a:r>
            <a:r>
              <a:rPr lang="en" dirty="0">
                <a:solidFill>
                  <a:schemeClr val="dk1"/>
                </a:solidFill>
              </a:rPr>
              <a:t>originality, curiosity, ingenuity</a:t>
            </a:r>
            <a:r>
              <a:rPr lang="en-US" dirty="0">
                <a:solidFill>
                  <a:schemeClr val="dk1"/>
                </a:solidFill>
              </a:rPr>
              <a:t>, imaginative, insightful</a:t>
            </a:r>
            <a:endParaRPr lang="en" dirty="0">
              <a:solidFill>
                <a:schemeClr val="dk1"/>
              </a:solidFill>
            </a:endParaRPr>
          </a:p>
          <a:p>
            <a:pPr marL="457200" lvl="0" indent="0" rtl="0">
              <a:spcBef>
                <a:spcPts val="0"/>
              </a:spcBef>
              <a:buClr>
                <a:schemeClr val="dk1"/>
              </a:buClr>
              <a:buSzPct val="100000"/>
              <a:buFont typeface="Arial"/>
              <a:buNone/>
            </a:pPr>
            <a:r>
              <a:rPr lang="en" dirty="0">
                <a:solidFill>
                  <a:schemeClr val="dk1"/>
                </a:solidFill>
              </a:rPr>
              <a:t>“I have a lot of intellectual curiosity.”</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Conscientiousness:</a:t>
            </a:r>
            <a:r>
              <a:rPr lang="en" dirty="0">
                <a:solidFill>
                  <a:schemeClr val="dk1"/>
                </a:solidFill>
              </a:rPr>
              <a:t> orderliness, responsibility, dependability</a:t>
            </a:r>
            <a:r>
              <a:rPr lang="en-US" dirty="0">
                <a:solidFill>
                  <a:schemeClr val="dk1"/>
                </a:solidFill>
              </a:rPr>
              <a:t>, organized, thorough, </a:t>
            </a:r>
            <a:r>
              <a:rPr lang="en-US" dirty="0" err="1">
                <a:solidFill>
                  <a:schemeClr val="dk1"/>
                </a:solidFill>
              </a:rPr>
              <a:t>planful</a:t>
            </a:r>
            <a:endParaRPr lang="en" dirty="0">
              <a:solidFill>
                <a:schemeClr val="dk1"/>
              </a:solidFill>
            </a:endParaRPr>
          </a:p>
          <a:p>
            <a:pPr marL="457200" lvl="0" indent="0" rtl="0">
              <a:spcBef>
                <a:spcPts val="0"/>
              </a:spcBef>
              <a:buClr>
                <a:schemeClr val="dk1"/>
              </a:buClr>
              <a:buSzPct val="100000"/>
              <a:buFont typeface="Arial"/>
              <a:buNone/>
            </a:pPr>
            <a:r>
              <a:rPr lang="en" dirty="0">
                <a:solidFill>
                  <a:schemeClr val="dk1"/>
                </a:solidFill>
              </a:rPr>
              <a:t>“I strive for excellence in everything I do.”</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Extraversion:</a:t>
            </a:r>
            <a:r>
              <a:rPr lang="en" dirty="0">
                <a:solidFill>
                  <a:schemeClr val="dk1"/>
                </a:solidFill>
              </a:rPr>
              <a:t> talkativeness, assertiveness, energy</a:t>
            </a:r>
          </a:p>
          <a:p>
            <a:pPr marL="457200" lvl="0" indent="0" rtl="0">
              <a:spcBef>
                <a:spcPts val="0"/>
              </a:spcBef>
              <a:buClr>
                <a:schemeClr val="dk1"/>
              </a:buClr>
              <a:buSzPct val="100000"/>
              <a:buFont typeface="Arial"/>
              <a:buNone/>
            </a:pPr>
            <a:r>
              <a:rPr lang="en" dirty="0">
                <a:solidFill>
                  <a:schemeClr val="dk1"/>
                </a:solidFill>
              </a:rPr>
              <a:t>“I like to have a lot of people around me.”</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Agreeableness:</a:t>
            </a:r>
            <a:r>
              <a:rPr lang="en" dirty="0">
                <a:solidFill>
                  <a:schemeClr val="dk1"/>
                </a:solidFill>
              </a:rPr>
              <a:t> good-naturedness, cooperativeness, </a:t>
            </a:r>
            <a:r>
              <a:rPr lang="en-US" dirty="0">
                <a:solidFill>
                  <a:schemeClr val="dk1"/>
                </a:solidFill>
              </a:rPr>
              <a:t>sympathetic, kind, affectionate, </a:t>
            </a:r>
            <a:r>
              <a:rPr lang="en" b="1" dirty="0">
                <a:solidFill>
                  <a:schemeClr val="dk1"/>
                </a:solidFill>
              </a:rPr>
              <a:t>trust</a:t>
            </a:r>
          </a:p>
          <a:p>
            <a:pPr marL="457200" lvl="0" indent="0" rtl="0">
              <a:spcBef>
                <a:spcPts val="0"/>
              </a:spcBef>
              <a:buClr>
                <a:schemeClr val="dk1"/>
              </a:buClr>
              <a:buSzPct val="100000"/>
              <a:buFont typeface="Arial"/>
              <a:buNone/>
            </a:pPr>
            <a:r>
              <a:rPr lang="en" dirty="0">
                <a:solidFill>
                  <a:schemeClr val="dk1"/>
                </a:solidFill>
              </a:rPr>
              <a:t>“I would rather cooperate with others than compete with them.”</a:t>
            </a:r>
            <a:endParaRPr lang="en-CA" dirty="0">
              <a:solidFill>
                <a:schemeClr val="dk1"/>
              </a:solidFill>
            </a:endParaRPr>
          </a:p>
          <a:p>
            <a:pPr marL="457200" lvl="0" indent="0" rtl="0">
              <a:spcBef>
                <a:spcPts val="0"/>
              </a:spcBef>
              <a:buClr>
                <a:schemeClr val="dk1"/>
              </a:buClr>
              <a:buSzPct val="100000"/>
              <a:buFont typeface="Arial"/>
              <a:buNone/>
            </a:pPr>
            <a:endParaRPr lang="en" dirty="0">
              <a:solidFill>
                <a:schemeClr val="dk1"/>
              </a:solidFill>
            </a:endParaRPr>
          </a:p>
          <a:p>
            <a:pPr marL="457200" lvl="0" indent="-298450" rtl="0">
              <a:spcBef>
                <a:spcPts val="0"/>
              </a:spcBef>
              <a:buClr>
                <a:schemeClr val="dk1"/>
              </a:buClr>
              <a:buSzPct val="100000"/>
              <a:buFont typeface="Arial"/>
              <a:buChar char="●"/>
            </a:pPr>
            <a:r>
              <a:rPr lang="en" b="1" dirty="0">
                <a:solidFill>
                  <a:schemeClr val="dk1"/>
                </a:solidFill>
              </a:rPr>
              <a:t>Neuroticism:</a:t>
            </a:r>
            <a:r>
              <a:rPr lang="en" dirty="0">
                <a:solidFill>
                  <a:schemeClr val="dk1"/>
                </a:solidFill>
              </a:rPr>
              <a:t> anxiety, emotional instability</a:t>
            </a:r>
            <a:r>
              <a:rPr lang="en-US" dirty="0">
                <a:solidFill>
                  <a:schemeClr val="dk1"/>
                </a:solidFill>
              </a:rPr>
              <a:t>,intense, moody, </a:t>
            </a:r>
            <a:endParaRPr lang="en" dirty="0">
              <a:solidFill>
                <a:schemeClr val="dk1"/>
              </a:solidFill>
            </a:endParaRPr>
          </a:p>
          <a:p>
            <a:pPr marL="457200" lvl="0" indent="0">
              <a:spcBef>
                <a:spcPts val="0"/>
              </a:spcBef>
              <a:buClr>
                <a:schemeClr val="dk1"/>
              </a:buClr>
              <a:buSzPct val="100000"/>
              <a:buFont typeface="Arial"/>
              <a:buNone/>
            </a:pPr>
            <a:r>
              <a:rPr lang="en" dirty="0">
                <a:solidFill>
                  <a:schemeClr val="dk1"/>
                </a:solidFill>
              </a:rPr>
              <a:t>“I often feel inferior to others.”</a:t>
            </a:r>
          </a:p>
          <a:p>
            <a:r>
              <a:rPr lang="en-US" dirty="0"/>
              <a:t>	(opposite</a:t>
            </a:r>
            <a:r>
              <a:rPr lang="en-US" baseline="0" dirty="0"/>
              <a:t> of this is emotional stability)</a:t>
            </a:r>
            <a:endParaRPr lang="en-US" dirty="0"/>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10</a:t>
            </a:fld>
            <a:endParaRPr lang="en-US"/>
          </a:p>
        </p:txBody>
      </p:sp>
    </p:spTree>
    <p:extLst>
      <p:ext uri="{BB962C8B-B14F-4D97-AF65-F5344CB8AC3E}">
        <p14:creationId xmlns:p14="http://schemas.microsoft.com/office/powerpoint/2010/main" val="143392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HEREDITY:</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t>adopted children:</a:t>
            </a:r>
            <a:r>
              <a:rPr lang="en-US" baseline="0" dirty="0"/>
              <a:t>  </a:t>
            </a:r>
            <a:r>
              <a:rPr lang="en-US" dirty="0"/>
              <a:t>zero correlation between adopted children and their adoptive siblings </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a:t>identical twins:</a:t>
            </a:r>
            <a:r>
              <a:rPr lang="en-US" baseline="0" dirty="0"/>
              <a:t>  </a:t>
            </a:r>
            <a:r>
              <a:rPr lang="en-US" dirty="0"/>
              <a:t>strong correlation between identical twins reared together or apart</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a:t>E.g., Temperament</a:t>
            </a:r>
            <a:r>
              <a:rPr lang="en-US" baseline="0" dirty="0"/>
              <a:t> may play a role:</a:t>
            </a:r>
            <a:endParaRPr lang="en-US" dirty="0"/>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a:t>There is growing evidence that personality traits develop from an individual’s temperament, which is evident from an early age and thought to be genetically determined.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a:t>Twin studies of the Big Five dimensions confirm a high heritability</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a:t>extraversion—genetic influences depend on level of central nervous system reactivity, with introverts more reactive than extraverts </a:t>
            </a:r>
          </a:p>
          <a:p>
            <a:pPr lvl="2"/>
            <a:r>
              <a:rPr lang="en-US" dirty="0"/>
              <a:t>- sensation seeking and inhibited temperament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4572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t>Culture can influence personality, as evidenced by the observation of national character and the fact that different cultures vary in average levels of the Big Five traits. </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457200" rtl="0" eaLnBrk="1" fontAlgn="auto" latinLnBrk="0" hangingPunct="1">
              <a:lnSpc>
                <a:spcPct val="100000"/>
              </a:lnSpc>
              <a:spcBef>
                <a:spcPts val="0"/>
              </a:spcBef>
              <a:spcAft>
                <a:spcPts val="0"/>
              </a:spcAft>
              <a:buClrTx/>
              <a:buSzTx/>
              <a:buFontTx/>
              <a:buChar char="-"/>
              <a:tabLst/>
              <a:defRPr/>
            </a:pPr>
            <a:r>
              <a:rPr lang="en-US" b="1" dirty="0"/>
              <a:t>If asked</a:t>
            </a:r>
            <a:r>
              <a:rPr lang="en-US" b="1" baseline="0" dirty="0"/>
              <a:t> about temperament:</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aseline="0" dirty="0"/>
              <a:t>- it is personality you are born with (innate aspects of your personality)</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aseline="0" dirty="0"/>
              <a:t>Then your personality evolves and stabilizes as you reach adulthood</a:t>
            </a:r>
            <a:endParaRPr lang="en-US" dirty="0"/>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11</a:t>
            </a:fld>
            <a:endParaRPr lang="en-US"/>
          </a:p>
        </p:txBody>
      </p:sp>
    </p:spTree>
    <p:extLst>
      <p:ext uri="{BB962C8B-B14F-4D97-AF65-F5344CB8AC3E}">
        <p14:creationId xmlns:p14="http://schemas.microsoft.com/office/powerpoint/2010/main" val="114161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E8EAC6D0-8A28-7F4A-8917-0AE16A42FAAD}" type="slidenum">
              <a:rPr lang="en-US"/>
              <a:pPr/>
              <a:t>12</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a:t>15.9 Map of neuroticism in the United States </a:t>
            </a:r>
            <a:r>
              <a:rPr lang="en-US"/>
              <a:t>According to these data, the eastern side of the country is a more “neurotic” place to live than the western side (Rentfrow, Gosling, &amp; Potter, 2008).</a:t>
            </a:r>
          </a:p>
        </p:txBody>
      </p:sp>
    </p:spTree>
    <p:extLst>
      <p:ext uri="{BB962C8B-B14F-4D97-AF65-F5344CB8AC3E}">
        <p14:creationId xmlns:p14="http://schemas.microsoft.com/office/powerpoint/2010/main" val="8435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dirty="0">
                <a:latin typeface="Palatino Linotype" pitchFamily="18" charset="0"/>
              </a:rPr>
              <a:t>Person-situation controversy:  </a:t>
            </a:r>
            <a:r>
              <a:rPr lang="en-US" b="1" dirty="0">
                <a:latin typeface="Palatino Linotype" pitchFamily="18" charset="0"/>
              </a:rPr>
              <a:t>points out that traits may be enduring, but the resulting behavior in various situations is different. Therefore, traits are not good predictors of behavior.</a:t>
            </a:r>
          </a:p>
          <a:p>
            <a:pPr>
              <a:buFontTx/>
              <a:buNone/>
            </a:pPr>
            <a:endParaRPr lang="en-US" b="1" dirty="0"/>
          </a:p>
          <a:p>
            <a:pPr>
              <a:buFontTx/>
              <a:buChar char="-"/>
            </a:pPr>
            <a:r>
              <a:rPr lang="en-US" dirty="0"/>
              <a:t>Critics of the trait approach (e.g., </a:t>
            </a:r>
            <a:r>
              <a:rPr lang="en-US" dirty="0" err="1"/>
              <a:t>Mischel</a:t>
            </a:r>
            <a:r>
              <a:rPr lang="en-US" dirty="0"/>
              <a:t>) argue that there is no such thing as stable personality traits because behaviors appear to vary considerably from one situation to the next. </a:t>
            </a:r>
            <a:r>
              <a:rPr lang="en-US" b="1" dirty="0"/>
              <a:t>In other words, they argue that there is no consistent expression of a trait across different situations.</a:t>
            </a:r>
            <a:r>
              <a:rPr lang="en-US" dirty="0"/>
              <a:t> </a:t>
            </a:r>
          </a:p>
          <a:p>
            <a:pPr>
              <a:buFontTx/>
              <a:buChar cha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1) </a:t>
            </a:r>
            <a:r>
              <a:rPr lang="en-US" dirty="0"/>
              <a:t>Both personality and situations matter, usually in interaction.</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At end say all the following,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Overall:</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a:t>Consistency of behavior, in and of itself, appears to be a trait that varies from person to person and is mediated by the degree to which individuals self-monitor their behavior to fit the situation.</a:t>
            </a:r>
          </a:p>
          <a:p>
            <a:pPr>
              <a:buFontTx/>
              <a:buNone/>
            </a:pPr>
            <a:endParaRPr lang="en-US" dirty="0"/>
          </a:p>
          <a:p>
            <a:pPr marL="0" marR="0" lvl="1" indent="0" algn="l" defTabSz="457200" rtl="0" eaLnBrk="1" fontAlgn="auto" latinLnBrk="0" hangingPunct="1">
              <a:lnSpc>
                <a:spcPct val="100000"/>
              </a:lnSpc>
              <a:spcBef>
                <a:spcPts val="0"/>
              </a:spcBef>
              <a:spcAft>
                <a:spcPts val="0"/>
              </a:spcAft>
              <a:buClrTx/>
              <a:buSzTx/>
              <a:buFontTx/>
              <a:buChar char="-"/>
              <a:tabLst/>
              <a:defRPr/>
            </a:pPr>
            <a:r>
              <a:rPr lang="en-US" baseline="0" dirty="0"/>
              <a:t> Although </a:t>
            </a:r>
            <a:r>
              <a:rPr lang="en-US" dirty="0"/>
              <a:t>some strong situations producing nearly uniform behavior among different individuals,</a:t>
            </a:r>
          </a:p>
          <a:p>
            <a:pPr lvl="1">
              <a:buFontTx/>
              <a:buChar char="-"/>
            </a:pPr>
            <a:r>
              <a:rPr lang="en-US" dirty="0"/>
              <a:t>It turns out, however, that some degree of cross-situational consistency can be observed if we look at specific types of situations. </a:t>
            </a:r>
          </a:p>
          <a:p>
            <a:pPr>
              <a:buFontTx/>
              <a:buNone/>
            </a:pPr>
            <a:endParaRPr lang="en-US" dirty="0"/>
          </a:p>
          <a:p>
            <a:pPr>
              <a:buFontTx/>
              <a:buChar char="-"/>
            </a:pPr>
            <a:r>
              <a:rPr lang="en-US" dirty="0"/>
              <a:t> Thus, for example, someone might be consistently helpful with friends and consistently not helpful with strangers, and thus appear inconsistent in helpfulness if we combine these different types of situations. </a:t>
            </a:r>
          </a:p>
          <a:p>
            <a:pPr>
              <a:buFontTx/>
              <a:buNone/>
            </a:pPr>
            <a:endParaRPr lang="en-US" dirty="0"/>
          </a:p>
          <a:p>
            <a:pPr>
              <a:buFontTx/>
              <a:buNone/>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31748" name="Slide Number Placeholder 3"/>
          <p:cNvSpPr>
            <a:spLocks noGrp="1"/>
          </p:cNvSpPr>
          <p:nvPr>
            <p:ph type="sldNum" sz="quarter" idx="5"/>
          </p:nvPr>
        </p:nvSpPr>
        <p:spPr bwMode="auto">
          <a:noFill/>
          <a:ln>
            <a:miter lim="800000"/>
            <a:headEnd/>
            <a:tailEnd/>
          </a:ln>
        </p:spPr>
        <p:txBody>
          <a:bodyPr/>
          <a:lstStyle/>
          <a:p>
            <a:fld id="{19548322-855E-9E49-8A3A-6CD2F8419695}" type="slidenum">
              <a:rPr lang="en-US"/>
              <a:pPr/>
              <a:t>13</a:t>
            </a:fld>
            <a:endParaRPr lang="en-US"/>
          </a:p>
        </p:txBody>
      </p:sp>
    </p:spTree>
    <p:extLst>
      <p:ext uri="{BB962C8B-B14F-4D97-AF65-F5344CB8AC3E}">
        <p14:creationId xmlns:p14="http://schemas.microsoft.com/office/powerpoint/2010/main" val="93981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Trait </a:t>
            </a:r>
            <a:r>
              <a:rPr lang="en-US" b="1" dirty="0" err="1"/>
              <a:t>vs</a:t>
            </a:r>
            <a:r>
              <a:rPr lang="en-US" b="1" dirty="0"/>
              <a:t>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Trait </a:t>
            </a:r>
            <a:r>
              <a:rPr lang="mr-IN" dirty="0"/>
              <a:t>–</a:t>
            </a:r>
            <a:r>
              <a:rPr lang="en-US" dirty="0"/>
              <a:t> relatively</a:t>
            </a:r>
            <a:r>
              <a:rPr lang="en-US" baseline="0" dirty="0"/>
              <a:t> </a:t>
            </a:r>
            <a:r>
              <a:rPr lang="en-US" dirty="0"/>
              <a:t>stable pattern</a:t>
            </a:r>
            <a:r>
              <a:rPr lang="en-US" baseline="0" dirty="0"/>
              <a:t> that characterizes an individual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State </a:t>
            </a:r>
            <a:r>
              <a:rPr lang="mr-IN" dirty="0"/>
              <a:t>–</a:t>
            </a:r>
            <a:r>
              <a:rPr lang="en-US" dirty="0"/>
              <a:t> fluctuations based on the moment and</a:t>
            </a:r>
            <a:r>
              <a:rPr lang="en-US" baseline="0" dirty="0"/>
              <a:t> the </a:t>
            </a:r>
            <a:r>
              <a:rPr lang="en-US" dirty="0"/>
              <a:t>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ie</a:t>
            </a:r>
            <a:r>
              <a:rPr lang="en-US" dirty="0"/>
              <a:t>, someone is</a:t>
            </a:r>
            <a:r>
              <a:rPr lang="en-US" baseline="0" dirty="0"/>
              <a:t> in an anxious state at the moment for a specific reason </a:t>
            </a:r>
            <a:r>
              <a:rPr lang="en-US" baseline="0" dirty="0" err="1"/>
              <a:t>vs</a:t>
            </a:r>
            <a:r>
              <a:rPr lang="en-US" baseline="0" dirty="0"/>
              <a:t> an overall anxious person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baseline="0" dirty="0" err="1"/>
              <a:t>ie</a:t>
            </a:r>
            <a:r>
              <a:rPr lang="en-US" baseline="0" dirty="0"/>
              <a:t>, being in a state of anger at this particular moment </a:t>
            </a:r>
            <a:r>
              <a:rPr lang="en-US" baseline="0" dirty="0" err="1"/>
              <a:t>vs</a:t>
            </a:r>
            <a:r>
              <a:rPr lang="en-US" baseline="0" dirty="0"/>
              <a:t> the trait of being generally hot-headed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Think of states as behaviors, thoughts and feelings at a particular moment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buFontTx/>
              <a:buNone/>
            </a:pPr>
            <a:endParaRPr lang="en-US" dirty="0"/>
          </a:p>
          <a:p>
            <a:pPr>
              <a:buFontTx/>
              <a:buChar char="-"/>
            </a:pPr>
            <a:r>
              <a:rPr lang="en-US" dirty="0"/>
              <a:t> Thus, for example, someone might be consistently helpful with friends and consistently not helpful with strangers, and thus appear inconsistent in helpfulness if we combine these different types of situations. </a:t>
            </a:r>
          </a:p>
          <a:p>
            <a:endParaRPr lang="en-US" dirty="0"/>
          </a:p>
          <a:p>
            <a:endParaRPr lang="en-US" dirty="0"/>
          </a:p>
        </p:txBody>
      </p:sp>
      <p:sp>
        <p:nvSpPr>
          <p:cNvPr id="35844" name="Slide Number Placeholder 3"/>
          <p:cNvSpPr>
            <a:spLocks noGrp="1"/>
          </p:cNvSpPr>
          <p:nvPr>
            <p:ph type="sldNum" sz="quarter" idx="5"/>
          </p:nvPr>
        </p:nvSpPr>
        <p:spPr bwMode="auto">
          <a:noFill/>
          <a:ln>
            <a:miter lim="800000"/>
            <a:headEnd/>
            <a:tailEnd/>
          </a:ln>
        </p:spPr>
        <p:txBody>
          <a:bodyPr/>
          <a:lstStyle/>
          <a:p>
            <a:fld id="{FB374223-7149-A14B-A2F9-76F7448616C4}" type="slidenum">
              <a:rPr lang="en-US"/>
              <a:pPr/>
              <a:t>14</a:t>
            </a:fld>
            <a:endParaRPr lang="en-US"/>
          </a:p>
        </p:txBody>
      </p:sp>
    </p:spTree>
    <p:extLst>
      <p:ext uri="{BB962C8B-B14F-4D97-AF65-F5344CB8AC3E}">
        <p14:creationId xmlns:p14="http://schemas.microsoft.com/office/powerpoint/2010/main" val="2001100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MMPI-2 is a 567 item, true/false self-report measure of a person's psychological state. </a:t>
            </a:r>
          </a:p>
          <a:p>
            <a:r>
              <a:rPr lang="en-US" sz="1200" kern="1200" dirty="0">
                <a:solidFill>
                  <a:schemeClr val="tx1"/>
                </a:solidFill>
                <a:latin typeface="+mn-lt"/>
                <a:ea typeface="+mn-ea"/>
                <a:cs typeface="+mn-cs"/>
              </a:rPr>
              <a:t>Takes around 1.5 hours to complete.</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199889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a:t>
            </a:r>
            <a:r>
              <a:rPr lang="mr-IN" dirty="0"/>
              <a:t>–</a:t>
            </a:r>
            <a:r>
              <a:rPr lang="en-US" dirty="0"/>
              <a:t> neuroticism</a:t>
            </a:r>
          </a:p>
          <a:p>
            <a:r>
              <a:rPr lang="en-US" dirty="0"/>
              <a:t>27 </a:t>
            </a:r>
            <a:r>
              <a:rPr lang="mr-IN" dirty="0"/>
              <a:t>–</a:t>
            </a:r>
            <a:r>
              <a:rPr lang="en-US" dirty="0"/>
              <a:t> extraversion (reverse-scored</a:t>
            </a:r>
            <a:r>
              <a:rPr lang="en-US" baseline="0" dirty="0"/>
              <a: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129069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a:t>
            </a:r>
            <a:r>
              <a:rPr lang="mr-IN" dirty="0"/>
              <a:t>–</a:t>
            </a:r>
            <a:r>
              <a:rPr lang="en-US" dirty="0"/>
              <a:t> neuroticism</a:t>
            </a:r>
          </a:p>
          <a:p>
            <a:r>
              <a:rPr lang="en-US" dirty="0"/>
              <a:t>27 </a:t>
            </a:r>
            <a:r>
              <a:rPr lang="mr-IN" dirty="0"/>
              <a:t>–</a:t>
            </a:r>
            <a:r>
              <a:rPr lang="en-US" dirty="0"/>
              <a:t> extraversion (reverse-scored</a:t>
            </a:r>
            <a:r>
              <a:rPr lang="en-US" baseline="0" dirty="0"/>
              <a: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17</a:t>
            </a:fld>
            <a:endParaRPr lang="en-US"/>
          </a:p>
        </p:txBody>
      </p:sp>
    </p:spTree>
    <p:extLst>
      <p:ext uri="{BB962C8B-B14F-4D97-AF65-F5344CB8AC3E}">
        <p14:creationId xmlns:p14="http://schemas.microsoft.com/office/powerpoint/2010/main" val="1290692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20</a:t>
            </a:fld>
            <a:endParaRPr lang="en-US"/>
          </a:p>
        </p:txBody>
      </p:sp>
    </p:spTree>
    <p:extLst>
      <p:ext uri="{BB962C8B-B14F-4D97-AF65-F5344CB8AC3E}">
        <p14:creationId xmlns:p14="http://schemas.microsoft.com/office/powerpoint/2010/main" val="186387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up spoken/conversational language</a:t>
            </a:r>
            <a:r>
              <a:rPr lang="en-US" baseline="0" dirty="0"/>
              <a:t> from lecture from following week</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21</a:t>
            </a:fld>
            <a:endParaRPr lang="en-US"/>
          </a:p>
        </p:txBody>
      </p:sp>
    </p:spTree>
    <p:extLst>
      <p:ext uri="{BB962C8B-B14F-4D97-AF65-F5344CB8AC3E}">
        <p14:creationId xmlns:p14="http://schemas.microsoft.com/office/powerpoint/2010/main" val="351781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a:t>
            </a:fld>
            <a:endParaRPr lang="en-US"/>
          </a:p>
        </p:txBody>
      </p:sp>
    </p:spTree>
    <p:extLst>
      <p:ext uri="{BB962C8B-B14F-4D97-AF65-F5344CB8AC3E}">
        <p14:creationId xmlns:p14="http://schemas.microsoft.com/office/powerpoint/2010/main" val="12549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original</a:t>
            </a:r>
            <a:r>
              <a:rPr lang="en-US" baseline="0" dirty="0"/>
              <a:t> studies on this looked at whether language use reflects personality style.</a:t>
            </a:r>
          </a:p>
          <a:p>
            <a:r>
              <a:rPr lang="en-US" baseline="0" dirty="0"/>
              <a:t>They did many different experiments in this article but let’s focus on the one about LIWC and five factors of personality</a:t>
            </a:r>
          </a:p>
        </p:txBody>
      </p:sp>
      <p:sp>
        <p:nvSpPr>
          <p:cNvPr id="4" name="Slide Number Placeholder 3"/>
          <p:cNvSpPr>
            <a:spLocks noGrp="1"/>
          </p:cNvSpPr>
          <p:nvPr>
            <p:ph type="sldNum" sz="quarter" idx="10"/>
          </p:nvPr>
        </p:nvSpPr>
        <p:spPr/>
        <p:txBody>
          <a:bodyPr/>
          <a:lstStyle/>
          <a:p>
            <a:fld id="{EB852A1C-1FF8-1E47-9FB8-7A686FDCE2A1}" type="slidenum">
              <a:rPr lang="en-US" smtClean="0"/>
              <a:pPr/>
              <a:t>22</a:t>
            </a:fld>
            <a:endParaRPr lang="en-US"/>
          </a:p>
        </p:txBody>
      </p:sp>
    </p:spTree>
    <p:extLst>
      <p:ext uri="{BB962C8B-B14F-4D97-AF65-F5344CB8AC3E}">
        <p14:creationId xmlns:p14="http://schemas.microsoft.com/office/powerpoint/2010/main" val="94272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Correlations between the 2 variables: negative </a:t>
            </a:r>
            <a:r>
              <a:rPr lang="en-US"/>
              <a:t>and positive</a:t>
            </a:r>
          </a:p>
          <a:p>
            <a:r>
              <a:rPr lang="en-US" dirty="0"/>
              <a:t>Patterns that emerge:</a:t>
            </a:r>
          </a:p>
          <a:p>
            <a:pPr marL="228600" indent="-228600">
              <a:buAutoNum type="arabicParenR"/>
            </a:pPr>
            <a:r>
              <a:rPr lang="en-US" dirty="0"/>
              <a:t>Openness to experience and immediacy</a:t>
            </a:r>
          </a:p>
          <a:p>
            <a:pPr marL="228600" indent="-228600">
              <a:buAutoNum type="arabicParenR"/>
            </a:pPr>
            <a:r>
              <a:rPr lang="en-US" dirty="0"/>
              <a:t>Extroversion</a:t>
            </a:r>
            <a:r>
              <a:rPr lang="en-US" baseline="0" dirty="0"/>
              <a:t> and making distinctions</a:t>
            </a:r>
          </a:p>
          <a:p>
            <a:pPr marL="228600" indent="-228600">
              <a:buAutoNum type="arabicParenR"/>
            </a:pPr>
            <a:r>
              <a:rPr lang="en-US" baseline="0" dirty="0"/>
              <a:t>Conscientiousness and making distinctions</a:t>
            </a:r>
          </a:p>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23</a:t>
            </a:fld>
            <a:endParaRPr lang="en-US"/>
          </a:p>
        </p:txBody>
      </p:sp>
    </p:spTree>
    <p:extLst>
      <p:ext uri="{BB962C8B-B14F-4D97-AF65-F5344CB8AC3E}">
        <p14:creationId xmlns:p14="http://schemas.microsoft.com/office/powerpoint/2010/main" val="22736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Psychologists</a:t>
            </a:r>
            <a:r>
              <a:rPr lang="en-US" b="1" baseline="0" dirty="0"/>
              <a:t> would argue that a person’s personality is shown in the way they behave, which includes in the way they speak.</a:t>
            </a:r>
          </a:p>
          <a:p>
            <a:r>
              <a:rPr lang="en-US" b="1" baseline="0" dirty="0"/>
              <a:t>**So now looking at what is said and how it is said</a:t>
            </a:r>
            <a:endParaRPr lang="en-US" dirty="0"/>
          </a:p>
          <a:p>
            <a:endParaRPr lang="en-US" dirty="0"/>
          </a:p>
          <a:p>
            <a:r>
              <a:rPr lang="en-US" dirty="0"/>
              <a:t>96 participants wore ear recorder for 2 days</a:t>
            </a:r>
          </a:p>
          <a:p>
            <a:r>
              <a:rPr lang="en-US" dirty="0"/>
              <a:t>Corpus:</a:t>
            </a:r>
          </a:p>
          <a:p>
            <a:r>
              <a:rPr lang="en-US" dirty="0"/>
              <a:t>97,468</a:t>
            </a:r>
            <a:r>
              <a:rPr lang="en-US" baseline="0" dirty="0"/>
              <a:t> words and 15,269 utterances</a:t>
            </a:r>
            <a:endParaRPr lang="en-US" dirty="0"/>
          </a:p>
          <a:p>
            <a:endParaRPr lang="en-US" dirty="0"/>
          </a:p>
          <a:p>
            <a:r>
              <a:rPr lang="en-US" dirty="0"/>
              <a:t>Research</a:t>
            </a:r>
            <a:r>
              <a:rPr lang="en-US" baseline="0" dirty="0"/>
              <a:t> has shows that speech factors help, such as:</a:t>
            </a:r>
          </a:p>
          <a:p>
            <a:r>
              <a:rPr lang="en-US" baseline="0" dirty="0"/>
              <a:t>Fundamental frequency</a:t>
            </a:r>
          </a:p>
          <a:p>
            <a:r>
              <a:rPr lang="en-US" baseline="0" dirty="0"/>
              <a:t>Voice quality</a:t>
            </a:r>
          </a:p>
          <a:p>
            <a:r>
              <a:rPr lang="en-US" baseline="0" dirty="0"/>
              <a:t>Intensity</a:t>
            </a:r>
          </a:p>
          <a:p>
            <a:r>
              <a:rPr lang="en-US" baseline="0" dirty="0"/>
              <a:t>Frequency and duration of silence pauses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24</a:t>
            </a:fld>
            <a:endParaRPr lang="en-US"/>
          </a:p>
        </p:txBody>
      </p:sp>
    </p:spTree>
    <p:extLst>
      <p:ext uri="{BB962C8B-B14F-4D97-AF65-F5344CB8AC3E}">
        <p14:creationId xmlns:p14="http://schemas.microsoft.com/office/powerpoint/2010/main" val="36244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Table 3: Ranking errors over a 10 fold cross- validation for different feature sets (Type=utterance type, Pros=prosody). Best models are in bold. </a:t>
            </a:r>
            <a:endParaRPr lang="en-US" dirty="0"/>
          </a:p>
          <a:p>
            <a:endParaRPr lang="en-US" dirty="0"/>
          </a:p>
          <a:p>
            <a:r>
              <a:rPr lang="en-US" dirty="0"/>
              <a:t>**go through each column</a:t>
            </a:r>
          </a:p>
          <a:p>
            <a:endParaRPr lang="en-US" dirty="0"/>
          </a:p>
          <a:p>
            <a:r>
              <a:rPr lang="en-US" dirty="0"/>
              <a:t>What about specific features?</a:t>
            </a:r>
          </a:p>
          <a:p>
            <a:pPr marL="171450" indent="-171450">
              <a:buFontTx/>
              <a:buChar char="-"/>
            </a:pPr>
            <a:r>
              <a:rPr lang="en-US" baseline="0" dirty="0"/>
              <a:t>Go to next slide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25</a:t>
            </a:fld>
            <a:endParaRPr lang="en-US"/>
          </a:p>
        </p:txBody>
      </p:sp>
    </p:spTree>
    <p:extLst>
      <p:ext uri="{BB962C8B-B14F-4D97-AF65-F5344CB8AC3E}">
        <p14:creationId xmlns:p14="http://schemas.microsoft.com/office/powerpoint/2010/main" val="185336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Table 4: Best </a:t>
            </a:r>
            <a:r>
              <a:rPr lang="en-US" sz="1200" kern="1200" dirty="0" err="1">
                <a:solidFill>
                  <a:schemeClr val="tx1"/>
                </a:solidFill>
                <a:effectLst/>
                <a:latin typeface="+mn-lt"/>
                <a:ea typeface="+mn-ea"/>
                <a:cs typeface="+mn-cs"/>
              </a:rPr>
              <a:t>RankBoost</a:t>
            </a:r>
            <a:r>
              <a:rPr lang="en-US" sz="1200" kern="1200" dirty="0">
                <a:solidFill>
                  <a:schemeClr val="tx1"/>
                </a:solidFill>
                <a:effectLst/>
                <a:latin typeface="+mn-lt"/>
                <a:ea typeface="+mn-ea"/>
                <a:cs typeface="+mn-cs"/>
              </a:rPr>
              <a:t> models for each trait. Rows 1-10 represent the rules producing the highest score increase, </a:t>
            </a:r>
            <a:r>
              <a:rPr lang="en-US" sz="1200" b="1" kern="1200" dirty="0">
                <a:solidFill>
                  <a:schemeClr val="tx1"/>
                </a:solidFill>
                <a:effectLst/>
                <a:latin typeface="+mn-lt"/>
                <a:ea typeface="+mn-ea"/>
                <a:cs typeface="+mn-cs"/>
              </a:rPr>
              <a:t>while rows 11-20 indicate evidence for the other end of the scale, e.g. introversion. </a:t>
            </a:r>
            <a:endParaRPr lang="en-US" b="1" dirty="0"/>
          </a:p>
          <a:p>
            <a:endParaRPr lang="en-US" dirty="0"/>
          </a:p>
          <a:p>
            <a:r>
              <a:rPr lang="en-US" dirty="0"/>
              <a:t>e.g., for extraversion, confirmed previous findings that they are more likely</a:t>
            </a:r>
            <a:r>
              <a:rPr lang="en-US" baseline="0" dirty="0"/>
              <a:t> to have a higher speech rate, longer conversations, and now also see:</a:t>
            </a:r>
          </a:p>
          <a:p>
            <a:r>
              <a:rPr lang="en-US" baseline="0" dirty="0"/>
              <a:t>Higher pitch compared to introverts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26</a:t>
            </a:fld>
            <a:endParaRPr lang="en-US"/>
          </a:p>
        </p:txBody>
      </p:sp>
    </p:spTree>
    <p:extLst>
      <p:ext uri="{BB962C8B-B14F-4D97-AF65-F5344CB8AC3E}">
        <p14:creationId xmlns:p14="http://schemas.microsoft.com/office/powerpoint/2010/main" val="168270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Cambridge</a:t>
            </a:r>
            <a:r>
              <a:rPr lang="en-US" b="1" u="sng" baseline="0" dirty="0">
                <a:solidFill>
                  <a:srgbClr val="FF0000"/>
                </a:solidFill>
              </a:rPr>
              <a:t> </a:t>
            </a:r>
            <a:r>
              <a:rPr lang="en-US" b="1" u="sng" baseline="0" dirty="0" err="1">
                <a:solidFill>
                  <a:srgbClr val="FF0000"/>
                </a:solidFill>
              </a:rPr>
              <a:t>Analytica</a:t>
            </a:r>
            <a:r>
              <a:rPr lang="en-US" b="1" u="sng" baseline="0" dirty="0">
                <a:solidFill>
                  <a:srgbClr val="FF0000"/>
                </a:solidFill>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A p</a:t>
            </a:r>
            <a:r>
              <a:rPr lang="en-US" baseline="0" dirty="0"/>
              <a:t>olitical data-analysis firm had worked on the 2016 Trump campaign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Exposed in 2018</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Had used the personal data from 50 million (now thought to be 87 million?) FB users without consent to target political advertising</a:t>
            </a:r>
          </a:p>
          <a:p>
            <a:r>
              <a:rPr lang="en-US" baseline="0" dirty="0"/>
              <a:t>And info of friends linked to those people</a:t>
            </a:r>
          </a:p>
          <a:p>
            <a:endParaRPr lang="en-US" baseline="0" dirty="0"/>
          </a:p>
          <a:p>
            <a:r>
              <a:rPr lang="en-US" baseline="0" dirty="0"/>
              <a:t>Data was acquired through </a:t>
            </a:r>
            <a:r>
              <a:rPr lang="en-US" b="1" baseline="0" dirty="0"/>
              <a:t>“</a:t>
            </a:r>
            <a:r>
              <a:rPr lang="en-US" b="1" baseline="0" dirty="0" err="1"/>
              <a:t>thisisyourdigitallife</a:t>
            </a:r>
            <a:r>
              <a:rPr lang="en-US" b="1" baseline="0" dirty="0"/>
              <a:t>” third-party app created by </a:t>
            </a:r>
            <a:r>
              <a:rPr lang="en-US" b="1" baseline="0" dirty="0" err="1"/>
              <a:t>Aleksandr</a:t>
            </a:r>
            <a:r>
              <a:rPr lang="en-US" b="1" baseline="0" dirty="0"/>
              <a:t> </a:t>
            </a:r>
            <a:r>
              <a:rPr lang="en-US" b="1" baseline="0" dirty="0" err="1"/>
              <a:t>Kogan</a:t>
            </a:r>
            <a:r>
              <a:rPr lang="en-US" b="1" baseline="0" dirty="0"/>
              <a:t>, psychology professor at University of Cambridge</a:t>
            </a:r>
          </a:p>
          <a:p>
            <a:r>
              <a:rPr lang="en-US" baseline="0" dirty="0"/>
              <a:t> - He had FB users sign up to be part of a study where they do a questionnaire that helps him predict their behavior based on personality but once they logged in to complete it, he had access to all of their friends who he otherwise wouldn’t have had.</a:t>
            </a:r>
          </a:p>
          <a:p>
            <a:r>
              <a:rPr lang="en-US" baseline="0" dirty="0"/>
              <a:t>It is a FB feature called </a:t>
            </a:r>
            <a:r>
              <a:rPr lang="en-US" b="1" baseline="0" dirty="0"/>
              <a:t>“friend permission” </a:t>
            </a:r>
            <a:r>
              <a:rPr lang="mr-IN" b="0" baseline="0" dirty="0"/>
              <a:t>–</a:t>
            </a:r>
            <a:r>
              <a:rPr lang="en-US" b="0" baseline="0" dirty="0"/>
              <a:t> you are giving permission for your friends</a:t>
            </a:r>
          </a:p>
          <a:p>
            <a:endParaRPr lang="en-US" b="0" baseline="0" dirty="0"/>
          </a:p>
          <a:p>
            <a:r>
              <a:rPr lang="en-US" b="0" baseline="0" dirty="0" err="1"/>
              <a:t>Kogan</a:t>
            </a:r>
            <a:r>
              <a:rPr lang="en-US" b="0" baseline="0" dirty="0"/>
              <a:t> has been quoted saying things like the attitude was that everyone knows and no one cares </a:t>
            </a:r>
            <a:r>
              <a:rPr lang="mr-IN" b="0" baseline="0" dirty="0"/>
              <a:t>–</a:t>
            </a:r>
            <a:r>
              <a:rPr lang="en-US" b="0" baseline="0" dirty="0"/>
              <a:t> but this isn’t true</a:t>
            </a:r>
          </a:p>
          <a:p>
            <a:pPr lvl="1"/>
            <a:endParaRPr lang="en-US" dirty="0"/>
          </a:p>
          <a:p>
            <a:endParaRPr lang="en-US" baseline="0"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EB852A1C-1FF8-1E47-9FB8-7A686FDCE2A1}" type="slidenum">
              <a:rPr lang="en-US" smtClean="0"/>
              <a:pPr/>
              <a:t>27</a:t>
            </a:fld>
            <a:endParaRPr lang="en-US"/>
          </a:p>
        </p:txBody>
      </p:sp>
    </p:spTree>
    <p:extLst>
      <p:ext uri="{BB962C8B-B14F-4D97-AF65-F5344CB8AC3E}">
        <p14:creationId xmlns:p14="http://schemas.microsoft.com/office/powerpoint/2010/main" val="134836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1" dirty="0" err="1"/>
              <a:t>Youyou</a:t>
            </a:r>
            <a:r>
              <a:rPr lang="en-US" b="1" dirty="0"/>
              <a:t> example: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Assessed accuracy of personality judgments by humans </a:t>
            </a:r>
            <a:r>
              <a:rPr lang="en-US" dirty="0" err="1"/>
              <a:t>vs</a:t>
            </a:r>
            <a:r>
              <a:rPr lang="en-US" dirty="0"/>
              <a:t> computers and compared it to scores on the IPIP</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a:t>Overall findings: computer judgments more accurate than ones made by close others and acquaintances (</a:t>
            </a:r>
            <a:r>
              <a:rPr lang="en-US" baseline="0" dirty="0" err="1"/>
              <a:t>ie</a:t>
            </a:r>
            <a:r>
              <a:rPr lang="en-US" baseline="0" dirty="0"/>
              <a:t>, only needed 100 </a:t>
            </a:r>
            <a:r>
              <a:rPr lang="en-US" baseline="0" dirty="0" err="1"/>
              <a:t>facebook</a:t>
            </a:r>
            <a:r>
              <a:rPr lang="en-US" baseline="0" dirty="0"/>
              <a:t> likes to get better results than humans)</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 -- -- --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b="1" u="sng" dirty="0"/>
              <a:t>Background info if people ask:</a:t>
            </a:r>
          </a:p>
          <a:p>
            <a:endParaRPr lang="en-US" dirty="0"/>
          </a:p>
          <a:p>
            <a:r>
              <a:rPr lang="en-US" dirty="0"/>
              <a:t>Compared using 3 different criteria:</a:t>
            </a:r>
          </a:p>
          <a:p>
            <a:pPr marL="171450" indent="-171450">
              <a:buFontTx/>
              <a:buChar char="-"/>
            </a:pPr>
            <a:r>
              <a:rPr lang="en-US" dirty="0"/>
              <a:t>self-other agreement</a:t>
            </a:r>
          </a:p>
          <a:p>
            <a:pPr marL="171450" indent="-171450">
              <a:buFontTx/>
              <a:buChar char="-"/>
            </a:pPr>
            <a:r>
              <a:rPr lang="en-US" dirty="0" err="1"/>
              <a:t>Interjudge</a:t>
            </a:r>
            <a:r>
              <a:rPr lang="en-US" baseline="0" dirty="0"/>
              <a:t> agreement</a:t>
            </a:r>
          </a:p>
          <a:p>
            <a:pPr marL="171450" indent="-171450">
              <a:buFontTx/>
              <a:buChar char="-"/>
            </a:pPr>
            <a:r>
              <a:rPr lang="en-US" baseline="0" dirty="0"/>
              <a:t>External </a:t>
            </a:r>
            <a:r>
              <a:rPr lang="en-US" baseline="0" dirty="0" err="1"/>
              <a:t>valiidy</a:t>
            </a:r>
            <a:endParaRPr lang="en-US" dirty="0"/>
          </a:p>
          <a:p>
            <a:endParaRPr lang="en-US" dirty="0"/>
          </a:p>
          <a:p>
            <a:r>
              <a:rPr lang="en-US" dirty="0"/>
              <a:t>Self-other</a:t>
            </a:r>
            <a:r>
              <a:rPr lang="en-US" baseline="0" dirty="0"/>
              <a:t> agreement – personality inventory &amp; Likes on FB </a:t>
            </a:r>
            <a:r>
              <a:rPr lang="en-US" i="1" baseline="0" dirty="0"/>
              <a:t>versus </a:t>
            </a:r>
            <a:r>
              <a:rPr lang="en-US" baseline="0" dirty="0"/>
              <a:t>personality inventory &amp; judgments of friends/family/spouse</a:t>
            </a:r>
          </a:p>
          <a:p>
            <a:pPr marL="171450" indent="-171450">
              <a:buFontTx/>
              <a:buChar char="-"/>
            </a:pPr>
            <a:r>
              <a:rPr lang="en-US" baseline="0" dirty="0"/>
              <a:t>Found:</a:t>
            </a:r>
          </a:p>
          <a:p>
            <a:pPr marL="628650" lvl="1" indent="-171450">
              <a:buFontTx/>
              <a:buChar char="-"/>
            </a:pPr>
            <a:r>
              <a:rPr lang="en-US" b="1" baseline="0" dirty="0"/>
              <a:t>Computer models only need 100 likes to outperform an average human judge</a:t>
            </a:r>
          </a:p>
          <a:p>
            <a:pPr marL="628650" lvl="1" indent="-171450">
              <a:buFontTx/>
              <a:buChar char="-"/>
            </a:pPr>
            <a:r>
              <a:rPr lang="en-US" baseline="0" dirty="0"/>
              <a:t>Likes-based models are more diagnostic of some traits, such as openness</a:t>
            </a:r>
          </a:p>
          <a:p>
            <a:r>
              <a:rPr lang="en-US" dirty="0" err="1"/>
              <a:t>Interjudge</a:t>
            </a:r>
            <a:r>
              <a:rPr lang="en-US" dirty="0"/>
              <a:t> agreement – is it better accuracy between human judges or computer judges?</a:t>
            </a:r>
          </a:p>
          <a:p>
            <a:r>
              <a:rPr lang="en-US" dirty="0"/>
              <a:t>Used agreement of judgments</a:t>
            </a:r>
            <a:r>
              <a:rPr lang="en-US" baseline="0" dirty="0"/>
              <a:t> of two friends VS agreement between two models each using half of the FB Likes</a:t>
            </a:r>
            <a:endParaRPr lang="en-US" dirty="0"/>
          </a:p>
          <a:p>
            <a:pPr marL="171450" indent="-171450">
              <a:buFontTx/>
              <a:buChar char="-"/>
            </a:pPr>
            <a:r>
              <a:rPr lang="en-US" dirty="0"/>
              <a:t>found: consensus across computer models was much</a:t>
            </a:r>
            <a:r>
              <a:rPr lang="en-US" baseline="0" dirty="0"/>
              <a:t> higher than for human judges</a:t>
            </a:r>
            <a:endParaRPr lang="en-US" dirty="0"/>
          </a:p>
          <a:p>
            <a:pPr marL="171450" indent="-171450">
              <a:buFontTx/>
              <a:buChar char="-"/>
            </a:pPr>
            <a:endParaRPr lang="en-US" dirty="0"/>
          </a:p>
          <a:p>
            <a:r>
              <a:rPr lang="en-US" dirty="0"/>
              <a:t>External</a:t>
            </a:r>
            <a:r>
              <a:rPr lang="en-US" baseline="0" dirty="0"/>
              <a:t> validity – personality scores, humans’ judgments and computers’ judgments ability to predict 13 life outcomes and traits linked to personality</a:t>
            </a:r>
          </a:p>
          <a:p>
            <a:r>
              <a:rPr lang="en-US" baseline="0" dirty="0"/>
              <a:t>- found: external validity of computer judgments was higher than that of human judges in 12/13 outcomes/traits</a:t>
            </a:r>
          </a:p>
          <a:p>
            <a:endParaRPr lang="en-US" baseline="0" dirty="0"/>
          </a:p>
          <a:p>
            <a:endParaRPr lang="en-US" baseline="0" dirty="0"/>
          </a:p>
          <a:p>
            <a:r>
              <a:rPr lang="en-US" b="1" baseline="0" dirty="0"/>
              <a:t>ASK CLASS -- Why? </a:t>
            </a:r>
          </a:p>
          <a:p>
            <a:pPr marL="228600" indent="-228600">
              <a:buAutoNum type="arabicParenR"/>
            </a:pPr>
            <a:r>
              <a:rPr lang="en-US" baseline="0" dirty="0"/>
              <a:t>Personality ratings more accurate with more information. Computers can store more information can more readily access it/recall it.</a:t>
            </a:r>
          </a:p>
          <a:p>
            <a:pPr marL="228600" indent="-228600">
              <a:buAutoNum type="arabicParenR"/>
            </a:pPr>
            <a:r>
              <a:rPr lang="en-US" baseline="0" dirty="0"/>
              <a:t>Statistical modeling optimizes accuracy vs humans are affected by biases (although one can argue that advantage of human </a:t>
            </a:r>
            <a:r>
              <a:rPr lang="en-US" baseline="0" dirty="0" err="1"/>
              <a:t>flexiblity</a:t>
            </a:r>
            <a:r>
              <a:rPr lang="en-US" baseline="0" dirty="0"/>
              <a:t> may capture the nuances of </a:t>
            </a:r>
            <a:r>
              <a:rPr lang="en-US" baseline="0" dirty="0" err="1"/>
              <a:t>persanlity</a:t>
            </a:r>
            <a:r>
              <a:rPr lang="en-US" baseline="0" dirty="0"/>
              <a:t> better)</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28</a:t>
            </a:fld>
            <a:endParaRPr lang="en-US"/>
          </a:p>
        </p:txBody>
      </p:sp>
    </p:spTree>
    <p:extLst>
      <p:ext uri="{BB962C8B-B14F-4D97-AF65-F5344CB8AC3E}">
        <p14:creationId xmlns:p14="http://schemas.microsoft.com/office/powerpoint/2010/main" val="773319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**Assigned</a:t>
            </a:r>
            <a:r>
              <a:rPr lang="en-US" baseline="0" dirty="0"/>
              <a:t> reading</a:t>
            </a:r>
          </a:p>
          <a:p>
            <a:endParaRPr lang="en-US" baseline="0" dirty="0"/>
          </a:p>
          <a:p>
            <a:r>
              <a:rPr lang="en-US" baseline="0" dirty="0"/>
              <a:t>Activity stats helped for extraversion</a:t>
            </a:r>
          </a:p>
          <a:p>
            <a:r>
              <a:rPr lang="en-US" baseline="0" dirty="0"/>
              <a:t>Demographics helped for agreeableness, neuroticism and marginally for openness</a:t>
            </a:r>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353766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Using Big Data as a Window into Consumers’ Psychology</a:t>
            </a:r>
          </a:p>
          <a:p>
            <a:endParaRPr lang="en-US" dirty="0"/>
          </a:p>
          <a:p>
            <a:endParaRPr lang="en-US" dirty="0"/>
          </a:p>
          <a:p>
            <a:r>
              <a:rPr lang="en-US" dirty="0"/>
              <a:t>Consumer information has been around for awhile. Now with</a:t>
            </a:r>
            <a:r>
              <a:rPr lang="en-US" baseline="0" dirty="0"/>
              <a:t> new analytical techniques we can find out psychological states and traits that can be used to help marketing strategy. This helps both businesses and consumers.</a:t>
            </a:r>
          </a:p>
          <a:p>
            <a:endParaRPr lang="en-US" baseline="0" dirty="0"/>
          </a:p>
          <a:p>
            <a:r>
              <a:rPr lang="en-US" baseline="0" dirty="0"/>
              <a:t>In past, this type of information was based on focus groups, interviews, observations by store employees, and others such measures.</a:t>
            </a:r>
          </a:p>
          <a:p>
            <a:endParaRPr lang="en-US" baseline="0" dirty="0"/>
          </a:p>
          <a:p>
            <a:r>
              <a:rPr lang="en-US" baseline="0" dirty="0"/>
              <a:t>Now have historical purchasing data, credit card records, search queries, browsing histories, social media profiles, </a:t>
            </a:r>
            <a:r>
              <a:rPr lang="en-US" baseline="0" dirty="0" err="1"/>
              <a:t>etc</a:t>
            </a:r>
            <a:endParaRPr lang="en-US" baseline="0" dirty="0"/>
          </a:p>
          <a:p>
            <a:r>
              <a:rPr lang="en-US" baseline="0" dirty="0"/>
              <a:t>  ** can inform us what consumer has done, when and with whom</a:t>
            </a:r>
          </a:p>
          <a:p>
            <a:endParaRPr lang="en-US" baseline="0" dirty="0"/>
          </a:p>
          <a:p>
            <a:r>
              <a:rPr lang="en-US" baseline="0" dirty="0"/>
              <a:t>**Need to know both traits and states for best marketing</a:t>
            </a:r>
            <a:endParaRPr lang="en-US" dirty="0"/>
          </a:p>
        </p:txBody>
      </p:sp>
      <p:sp>
        <p:nvSpPr>
          <p:cNvPr id="4" name="Slide Number Placeholder 3"/>
          <p:cNvSpPr>
            <a:spLocks noGrp="1"/>
          </p:cNvSpPr>
          <p:nvPr>
            <p:ph type="sldNum" sz="quarter" idx="10"/>
          </p:nvPr>
        </p:nvSpPr>
        <p:spPr/>
        <p:txBody>
          <a:bodyPr/>
          <a:lstStyle/>
          <a:p>
            <a:fld id="{8EAD7431-E022-EE41-BE55-BC5E94384E16}" type="slidenum">
              <a:rPr lang="en-US" smtClean="0"/>
              <a:t>30</a:t>
            </a:fld>
            <a:endParaRPr lang="en-US"/>
          </a:p>
        </p:txBody>
      </p:sp>
    </p:spTree>
    <p:extLst>
      <p:ext uri="{BB962C8B-B14F-4D97-AF65-F5344CB8AC3E}">
        <p14:creationId xmlns:p14="http://schemas.microsoft.com/office/powerpoint/2010/main" val="594019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AD7431-E022-EE41-BE55-BC5E94384E16}" type="slidenum">
              <a:rPr lang="en-US" smtClean="0"/>
              <a:t>32</a:t>
            </a:fld>
            <a:endParaRPr lang="en-US"/>
          </a:p>
        </p:txBody>
      </p:sp>
    </p:spTree>
    <p:extLst>
      <p:ext uri="{BB962C8B-B14F-4D97-AF65-F5344CB8AC3E}">
        <p14:creationId xmlns:p14="http://schemas.microsoft.com/office/powerpoint/2010/main" val="26669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how may words did</a:t>
            </a:r>
            <a:r>
              <a:rPr lang="en-US" baseline="0" dirty="0"/>
              <a:t> you think of? Do we need them all or can we eliminate/combine some to come up with a much smaller/basic set of traits, </a:t>
            </a:r>
            <a:r>
              <a:rPr lang="en-US" baseline="0" dirty="0" err="1"/>
              <a:t>ie</a:t>
            </a:r>
            <a:r>
              <a:rPr lang="en-US" baseline="0" dirty="0"/>
              <a:t> personality traits?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a:t>
            </a:fld>
            <a:endParaRPr lang="en-US"/>
          </a:p>
        </p:txBody>
      </p:sp>
    </p:spTree>
    <p:extLst>
      <p:ext uri="{BB962C8B-B14F-4D97-AF65-F5344CB8AC3E}">
        <p14:creationId xmlns:p14="http://schemas.microsoft.com/office/powerpoint/2010/main" val="3066168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Style:</a:t>
            </a:r>
          </a:p>
          <a:p>
            <a:pPr marL="171450" indent="-171450">
              <a:buFontTx/>
              <a:buChar char="-"/>
            </a:pPr>
            <a:r>
              <a:rPr lang="en-US" baseline="0" dirty="0"/>
              <a:t>Indirect </a:t>
            </a:r>
            <a:r>
              <a:rPr lang="en-US" baseline="0" dirty="0" err="1"/>
              <a:t>vs</a:t>
            </a:r>
            <a:r>
              <a:rPr lang="en-US" baseline="0" dirty="0"/>
              <a:t> direct</a:t>
            </a:r>
          </a:p>
          <a:p>
            <a:pPr marL="171450" indent="-171450">
              <a:buFontTx/>
              <a:buChar char="-"/>
            </a:pPr>
            <a:r>
              <a:rPr lang="en-US" baseline="0" dirty="0"/>
              <a:t>Use of humor</a:t>
            </a:r>
          </a:p>
          <a:p>
            <a:pPr marL="171450" indent="-171450">
              <a:buFontTx/>
              <a:buChar char="-"/>
            </a:pPr>
            <a:r>
              <a:rPr lang="en-US" dirty="0"/>
              <a:t>Pace</a:t>
            </a:r>
          </a:p>
          <a:p>
            <a:pPr marL="171450" indent="-171450">
              <a:buFontTx/>
              <a:buChar char="-"/>
            </a:pPr>
            <a:r>
              <a:rPr lang="en-US" dirty="0"/>
              <a:t>Use</a:t>
            </a:r>
            <a:r>
              <a:rPr lang="en-US" baseline="0" dirty="0"/>
              <a:t> of pauses</a:t>
            </a:r>
          </a:p>
          <a:p>
            <a:pPr marL="171450" indent="-171450">
              <a:buFontTx/>
              <a:buChar char="-"/>
            </a:pPr>
            <a:r>
              <a:rPr lang="en-US" baseline="0" dirty="0"/>
              <a:t>Use of punctuation (if written text)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33</a:t>
            </a:fld>
            <a:endParaRPr lang="en-US"/>
          </a:p>
        </p:txBody>
      </p:sp>
    </p:spTree>
    <p:extLst>
      <p:ext uri="{BB962C8B-B14F-4D97-AF65-F5344CB8AC3E}">
        <p14:creationId xmlns:p14="http://schemas.microsoft.com/office/powerpoint/2010/main" val="146142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Go</a:t>
            </a:r>
            <a:r>
              <a:rPr lang="en-US" baseline="0" dirty="0"/>
              <a:t> to next slide to highlight trait approach</a:t>
            </a:r>
            <a:endParaRPr lang="en-US" dirty="0"/>
          </a:p>
          <a:p>
            <a:endParaRPr lang="en-US" baseline="0"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a:t>
            </a:fld>
            <a:endParaRPr lang="en-US"/>
          </a:p>
        </p:txBody>
      </p:sp>
    </p:spTree>
    <p:extLst>
      <p:ext uri="{BB962C8B-B14F-4D97-AF65-F5344CB8AC3E}">
        <p14:creationId xmlns:p14="http://schemas.microsoft.com/office/powerpoint/2010/main" val="57266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the research</a:t>
            </a:r>
            <a:r>
              <a:rPr lang="en-US" baseline="0" dirty="0"/>
              <a:t> we will be discussing today, we will focus on the trait approach.</a:t>
            </a:r>
          </a:p>
          <a:p>
            <a:r>
              <a:rPr lang="en-US" baseline="0" dirty="0"/>
              <a:t>The other approaches look at personality as a more fluid concept, but the work we are looking at, and the prevalent modern day theory, rests heavier on the trait approach because these are the models that most effectively predict how people act.</a:t>
            </a:r>
          </a:p>
          <a:p>
            <a:endParaRPr lang="en-US" baseline="0" dirty="0"/>
          </a:p>
          <a:p>
            <a:r>
              <a:rPr lang="en-US" b="1" baseline="0" dirty="0"/>
              <a:t>Notes for if students ask:</a:t>
            </a:r>
          </a:p>
          <a:p>
            <a:endParaRPr lang="en-US" b="1" baseline="0" dirty="0"/>
          </a:p>
          <a:p>
            <a:r>
              <a:rPr lang="en-US" baseline="0" dirty="0"/>
              <a:t>Psychodynamic </a:t>
            </a:r>
            <a:r>
              <a:rPr lang="mr-IN" baseline="0" dirty="0"/>
              <a:t>–</a:t>
            </a:r>
            <a:r>
              <a:rPr lang="en-US" baseline="0" dirty="0"/>
              <a:t> believes personality in terms of unconscious psychological processes that you may not even be fully aware of</a:t>
            </a:r>
          </a:p>
          <a:p>
            <a:r>
              <a:rPr lang="en-US" baseline="0" dirty="0"/>
              <a:t>Humanistic </a:t>
            </a:r>
            <a:r>
              <a:rPr lang="mr-IN" baseline="0" dirty="0"/>
              <a:t>–</a:t>
            </a:r>
            <a:r>
              <a:rPr lang="en-US" baseline="0" dirty="0"/>
              <a:t> views people in steps of self-actualization with personal worth as a central theme; so this line of reasoning views personality through the eyes of the person doing the behaving and that it links to inner feelings and self-image</a:t>
            </a:r>
          </a:p>
          <a:p>
            <a:r>
              <a:rPr lang="en-US" baseline="0" dirty="0"/>
              <a:t>Social-cognitive </a:t>
            </a:r>
            <a:r>
              <a:rPr lang="mr-IN" baseline="0" dirty="0"/>
              <a:t>–</a:t>
            </a:r>
            <a:r>
              <a:rPr lang="en-US" baseline="0" dirty="0"/>
              <a:t> personality shaped by interacting factors </a:t>
            </a:r>
          </a:p>
        </p:txBody>
      </p:sp>
      <p:sp>
        <p:nvSpPr>
          <p:cNvPr id="4" name="Slide Number Placeholder 3"/>
          <p:cNvSpPr>
            <a:spLocks noGrp="1"/>
          </p:cNvSpPr>
          <p:nvPr>
            <p:ph type="sldNum" sz="quarter" idx="10"/>
          </p:nvPr>
        </p:nvSpPr>
        <p:spPr/>
        <p:txBody>
          <a:bodyPr/>
          <a:lstStyle/>
          <a:p>
            <a:fld id="{EB852A1C-1FF8-1E47-9FB8-7A686FDCE2A1}" type="slidenum">
              <a:rPr lang="en-US" smtClean="0"/>
              <a:pPr/>
              <a:t>5</a:t>
            </a:fld>
            <a:endParaRPr lang="en-US"/>
          </a:p>
        </p:txBody>
      </p:sp>
    </p:spTree>
    <p:extLst>
      <p:ext uri="{BB962C8B-B14F-4D97-AF65-F5344CB8AC3E}">
        <p14:creationId xmlns:p14="http://schemas.microsoft.com/office/powerpoint/2010/main" val="57266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b="1" dirty="0"/>
              <a:t>Personality = a combination</a:t>
            </a:r>
            <a:r>
              <a:rPr lang="en-US" b="1" baseline="0" dirty="0"/>
              <a:t> of traits</a:t>
            </a:r>
          </a:p>
          <a:p>
            <a:pPr>
              <a:buFontTx/>
              <a:buNone/>
            </a:pPr>
            <a:endParaRPr lang="en-US" b="1" dirty="0"/>
          </a:p>
          <a:p>
            <a:pPr>
              <a:buFontTx/>
              <a:buNone/>
            </a:pPr>
            <a:r>
              <a:rPr lang="en-US" b="1" dirty="0"/>
              <a:t>Assumes:</a:t>
            </a:r>
          </a:p>
          <a:p>
            <a:pPr lvl="0">
              <a:buFontTx/>
              <a:buChar char="-"/>
            </a:pPr>
            <a:r>
              <a:rPr lang="en-US" b="1" dirty="0"/>
              <a:t>After</a:t>
            </a:r>
            <a:r>
              <a:rPr lang="en-US" b="1" baseline="0" dirty="0"/>
              <a:t> f</a:t>
            </a:r>
            <a:r>
              <a:rPr lang="en-US" b="1" dirty="0"/>
              <a:t>irst</a:t>
            </a:r>
            <a:r>
              <a:rPr lang="en-US" b="1" baseline="0" dirty="0"/>
              <a:t> point add:</a:t>
            </a:r>
            <a:endParaRPr lang="en-US" b="1" dirty="0"/>
          </a:p>
          <a:p>
            <a:pPr lvl="0">
              <a:buFontTx/>
              <a:buChar char="-"/>
            </a:pPr>
            <a:r>
              <a:rPr lang="en-US" dirty="0"/>
              <a:t>Examples:</a:t>
            </a:r>
            <a:r>
              <a:rPr lang="en-US" baseline="0" dirty="0"/>
              <a:t> honest, dependable, moody, impulsive</a:t>
            </a:r>
          </a:p>
          <a:p>
            <a:pPr marL="457200" lvl="1" indent="0" algn="l">
              <a:buFont typeface="Arial" charset="0"/>
              <a:buNone/>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After last comment: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Traits allow</a:t>
            </a:r>
            <a:r>
              <a:rPr lang="en-US" baseline="0" dirty="0"/>
              <a:t> us to summarize something about a person usually in a single word(s) and then predict from that how they will act. </a:t>
            </a:r>
          </a:p>
        </p:txBody>
      </p:sp>
      <p:sp>
        <p:nvSpPr>
          <p:cNvPr id="23556" name="Slide Number Placeholder 3"/>
          <p:cNvSpPr>
            <a:spLocks noGrp="1"/>
          </p:cNvSpPr>
          <p:nvPr>
            <p:ph type="sldNum" sz="quarter" idx="5"/>
          </p:nvPr>
        </p:nvSpPr>
        <p:spPr bwMode="auto">
          <a:noFill/>
          <a:ln>
            <a:miter lim="800000"/>
            <a:headEnd/>
            <a:tailEnd/>
          </a:ln>
        </p:spPr>
        <p:txBody>
          <a:bodyPr/>
          <a:lstStyle/>
          <a:p>
            <a:fld id="{2C974C0A-06C7-6441-AEF4-48C9D49546D1}" type="slidenum">
              <a:rPr lang="en-US"/>
              <a:pPr/>
              <a:t>6</a:t>
            </a:fld>
            <a:endParaRPr lang="en-US"/>
          </a:p>
        </p:txBody>
      </p:sp>
    </p:spTree>
    <p:extLst>
      <p:ext uri="{BB962C8B-B14F-4D97-AF65-F5344CB8AC3E}">
        <p14:creationId xmlns:p14="http://schemas.microsoft.com/office/powerpoint/2010/main" val="115912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a:t>Why dimensions of personality </a:t>
            </a:r>
            <a:r>
              <a:rPr lang="en-US" dirty="0" err="1"/>
              <a:t>vs</a:t>
            </a:r>
            <a:r>
              <a:rPr lang="en-US" dirty="0"/>
              <a:t> types of personality? allows for infinite variations in personality, rather than a few basic types.</a:t>
            </a:r>
          </a:p>
          <a:p>
            <a:pPr>
              <a:buFontTx/>
              <a:buChar char="-"/>
            </a:pPr>
            <a:r>
              <a:rPr lang="en-US" dirty="0"/>
              <a:t>Some research it may be helpful </a:t>
            </a:r>
            <a:r>
              <a:rPr lang="en-US" baseline="0" dirty="0"/>
              <a:t>to create types by using clusters or categories (hi, med, low)</a:t>
            </a:r>
            <a:endParaRPr lang="en-US" dirty="0"/>
          </a:p>
          <a:p>
            <a:pPr>
              <a:buFontTx/>
              <a:buChar char="-"/>
            </a:pPr>
            <a:endParaRPr lang="en-US" dirty="0"/>
          </a:p>
          <a:p>
            <a:pPr>
              <a:buFontTx/>
              <a:buChar char="-"/>
            </a:pPr>
            <a:r>
              <a:rPr lang="en-US" dirty="0"/>
              <a:t>But for trait theory the</a:t>
            </a:r>
          </a:p>
          <a:p>
            <a:pPr marL="171450" indent="-171450">
              <a:buFontTx/>
              <a:buChar char="-"/>
            </a:pPr>
            <a:r>
              <a:rPr lang="en-US" baseline="0" dirty="0"/>
              <a:t>goal is to compress the vast range of human traits into dimensions which then the dimensions together (</a:t>
            </a:r>
            <a:r>
              <a:rPr lang="en-US" baseline="0" dirty="0" err="1"/>
              <a:t>ie</a:t>
            </a:r>
            <a:r>
              <a:rPr lang="en-US" baseline="0" dirty="0"/>
              <a:t>, the big 5 dimensions) make up different facets of a person’s personality.</a:t>
            </a:r>
          </a:p>
          <a:p>
            <a:pPr marL="171450" indent="-171450">
              <a:buFontTx/>
              <a:buChar char="-"/>
            </a:pPr>
            <a:endParaRPr lang="en-US" baseline="0" dirty="0"/>
          </a:p>
          <a:p>
            <a:pPr marL="171450" indent="-171450">
              <a:buFontTx/>
              <a:buChar char="-"/>
            </a:pPr>
            <a:r>
              <a:rPr lang="en-US" baseline="0" dirty="0"/>
              <a:t>18,000 English dictionary personality-relevant terms</a:t>
            </a:r>
          </a:p>
          <a:p>
            <a:pPr marL="171450" indent="-171450">
              <a:buFontTx/>
              <a:buChar char="-"/>
            </a:pPr>
            <a:endParaRPr lang="en-US" baseline="0" dirty="0"/>
          </a:p>
          <a:p>
            <a:pPr>
              <a:buFontTx/>
              <a:buNone/>
            </a:pPr>
            <a:endParaRPr lang="en-US" baseline="0" dirty="0"/>
          </a:p>
          <a:p>
            <a:pPr marL="171450" indent="-171450">
              <a:buFontTx/>
              <a:buChar char="-"/>
            </a:pPr>
            <a:endParaRPr lang="en-US" baseline="0" dirty="0"/>
          </a:p>
          <a:p>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B0869E63-5EE8-1F4C-ACBB-FD1883653D1E}" type="slidenum">
              <a:rPr lang="en-US"/>
              <a:pPr/>
              <a:t>7</a:t>
            </a:fld>
            <a:endParaRPr lang="en-US"/>
          </a:p>
        </p:txBody>
      </p:sp>
    </p:spTree>
    <p:extLst>
      <p:ext uri="{BB962C8B-B14F-4D97-AF65-F5344CB8AC3E}">
        <p14:creationId xmlns:p14="http://schemas.microsoft.com/office/powerpoint/2010/main" val="110066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FF530C6E-9FD9-BD45-AAA3-A79FF30F9049}" type="slidenum">
              <a:rPr lang="en-US"/>
              <a:pPr/>
              <a:t>8</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b="1" dirty="0"/>
          </a:p>
          <a:p>
            <a:endParaRPr lang="en-US" b="1" dirty="0"/>
          </a:p>
          <a:p>
            <a:endParaRPr lang="en-US" b="1" dirty="0"/>
          </a:p>
          <a:p>
            <a:r>
              <a:rPr lang="en-US" b="1" dirty="0"/>
              <a:t>15.2 The hierarchical organization of personality </a:t>
            </a:r>
            <a:r>
              <a:rPr lang="en-US" dirty="0"/>
              <a:t>One of the Big Five personality traits, extraversion, encompasses a broad summary of many, more specific, facets of personality, each of which is defined by particular behavioral tendencies and still more specific behaviors.</a:t>
            </a:r>
          </a:p>
        </p:txBody>
      </p:sp>
    </p:spTree>
    <p:extLst>
      <p:ext uri="{BB962C8B-B14F-4D97-AF65-F5344CB8AC3E}">
        <p14:creationId xmlns:p14="http://schemas.microsoft.com/office/powerpoint/2010/main" val="163262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buFontTx/>
              <a:buChar char="-"/>
            </a:pPr>
            <a:r>
              <a:rPr lang="en-US" baseline="0" dirty="0"/>
              <a:t>People such as </a:t>
            </a:r>
            <a:r>
              <a:rPr lang="en-US" baseline="0" dirty="0" err="1"/>
              <a:t>Cattell</a:t>
            </a:r>
            <a:r>
              <a:rPr lang="en-US" baseline="0" dirty="0"/>
              <a:t> would see which words overlapped and were used most often and were able to eventually yield 16 primary personality dimensions.</a:t>
            </a:r>
          </a:p>
          <a:p>
            <a:pPr lvl="1">
              <a:buFontTx/>
              <a:buChar char="-"/>
            </a:pPr>
            <a:r>
              <a:rPr lang="en-US" baseline="0" dirty="0"/>
              <a:t>Then further research by others showed even more overlap in his 16 dimensions</a:t>
            </a:r>
          </a:p>
          <a:p>
            <a:pPr lvl="1">
              <a:buFontTx/>
              <a:buChar char="-"/>
            </a:pPr>
            <a:r>
              <a:rPr lang="en-US" baseline="0" dirty="0"/>
              <a:t>At one point down to 2 or 3. </a:t>
            </a:r>
          </a:p>
          <a:p>
            <a:pPr lvl="1">
              <a:buFontTx/>
              <a:buChar char="-"/>
            </a:pPr>
            <a:r>
              <a:rPr lang="en-US" baseline="0" dirty="0"/>
              <a:t>Now much consensus around 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45726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6C5B778-B5C4-6744-956B-82A4159A047A}"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67060C1-CD7E-2840-B5A1-488EBD1FEE97}"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CA"/>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C64C8B6-89E7-DF43-89CF-216DE41BB558}"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44E586E-B440-884B-B8CD-E47CD623D55E}" type="datetime1">
              <a:rPr lang="en-US" smtClean="0"/>
              <a:pPr/>
              <a:t>11/15/22</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CA"/>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CA"/>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7C0831DC-CD77-744B-9B3D-E7D79A05F4BB}" type="datetime1">
              <a:rPr lang="en-US" smtClean="0"/>
              <a:pPr/>
              <a:t>11/15/22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942968E0-FA99-F74D-8BDE-01829594365B}" type="datetime1">
              <a:rPr lang="en-US" smtClean="0"/>
              <a:pPr/>
              <a:t>11/15/22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670CF86-B1DE-C940-8CEF-CBD407DF609E}" type="datetime1">
              <a:rPr lang="en-US" smtClean="0"/>
              <a:pPr/>
              <a:t>11/15/22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A3BB4B0-DF9E-1D48-A58C-E7676D9EAE03}" type="datetime1">
              <a:rPr lang="en-US" smtClean="0"/>
              <a:pPr/>
              <a:t>11/15/22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610A471D-3002-0148-9747-C4007B93D55B}" type="datetime1">
              <a:rPr lang="en-US" smtClean="0"/>
              <a:pPr/>
              <a:t>11/15/22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CA"/>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64C8B6-89E7-DF43-89CF-216DE41BB558}"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5" name="Date Placeholder 4"/>
          <p:cNvSpPr>
            <a:spLocks noGrp="1"/>
          </p:cNvSpPr>
          <p:nvPr>
            <p:ph type="dt" sz="half" idx="10"/>
          </p:nvPr>
        </p:nvSpPr>
        <p:spPr/>
        <p:txBody>
          <a:bodyPr/>
          <a:lstStyle/>
          <a:p>
            <a:fld id="{CD4F8BD4-3FE5-BE49-8F41-AB9D1870388F}" type="datetime1">
              <a:rPr lang="en-US" smtClean="0"/>
              <a:pPr/>
              <a:t>11/15/22</a:t>
            </a:fld>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CA"/>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7AA7C82-AE75-9B45-BD0D-1FA76EF94B82}"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7BB86A04-D641-B44B-898F-32A18C20F3CF}"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BED9C20-2B53-F848-9E2E-FB3EB10743E2}" type="datetime1">
              <a:rPr lang="en-US" smtClean="0"/>
              <a:pPr/>
              <a:t>11/15/22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67060C1-CD7E-2840-B5A1-488EBD1FEE97}"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CA"/>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648200"/>
            <a:ext cx="6553200" cy="661788"/>
          </a:xfrm>
        </p:spPr>
        <p:txBody>
          <a:bodyPr>
            <a:normAutofit fontScale="25000" lnSpcReduction="20000"/>
          </a:bodyPr>
          <a:lstStyle/>
          <a:p>
            <a:pPr>
              <a:lnSpc>
                <a:spcPct val="100000"/>
              </a:lnSpc>
              <a:spcBef>
                <a:spcPts val="600"/>
              </a:spcBef>
              <a:spcAft>
                <a:spcPts val="0"/>
              </a:spcAft>
            </a:pPr>
            <a:r>
              <a:rPr lang="en-US" sz="2800" dirty="0" err="1"/>
              <a:t>P</a:t>
            </a:r>
            <a:r>
              <a:rPr lang="en-US" sz="7000" dirty="0" err="1">
                <a:solidFill>
                  <a:srgbClr val="000000"/>
                </a:solidFill>
              </a:rPr>
              <a:t>Michelle</a:t>
            </a:r>
            <a:r>
              <a:rPr lang="en-US" sz="7000" dirty="0">
                <a:solidFill>
                  <a:srgbClr val="000000"/>
                </a:solidFill>
              </a:rPr>
              <a:t> Levine</a:t>
            </a:r>
          </a:p>
          <a:p>
            <a:pPr>
              <a:lnSpc>
                <a:spcPct val="100000"/>
              </a:lnSpc>
              <a:spcBef>
                <a:spcPts val="600"/>
              </a:spcBef>
              <a:spcAft>
                <a:spcPts val="0"/>
              </a:spcAft>
            </a:pPr>
            <a:r>
              <a:rPr lang="en-US" sz="7000" dirty="0">
                <a:solidFill>
                  <a:srgbClr val="000000"/>
                </a:solidFill>
              </a:rPr>
              <a:t>November 15, 2022</a:t>
            </a:r>
          </a:p>
        </p:txBody>
      </p:sp>
      <p:sp>
        <p:nvSpPr>
          <p:cNvPr id="2" name="Title 1"/>
          <p:cNvSpPr>
            <a:spLocks noGrp="1"/>
          </p:cNvSpPr>
          <p:nvPr>
            <p:ph type="ctrTitle"/>
          </p:nvPr>
        </p:nvSpPr>
        <p:spPr/>
        <p:txBody>
          <a:bodyPr>
            <a:normAutofit/>
          </a:bodyPr>
          <a:lstStyle/>
          <a:p>
            <a:r>
              <a:rPr lang="en-US" sz="5400" dirty="0"/>
              <a:t>Personality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10</a:t>
            </a:fld>
            <a:endParaRPr lang="en-US"/>
          </a:p>
        </p:txBody>
      </p:sp>
      <p:pic>
        <p:nvPicPr>
          <p:cNvPr id="5" name="Picture 6"/>
          <p:cNvPicPr>
            <a:picLocks noChangeAspect="1" noChangeArrowheads="1"/>
          </p:cNvPicPr>
          <p:nvPr/>
        </p:nvPicPr>
        <p:blipFill>
          <a:blip r:embed="rId3" cstate="print"/>
          <a:srcRect/>
          <a:stretch>
            <a:fillRect/>
          </a:stretch>
        </p:blipFill>
        <p:spPr>
          <a:xfrm>
            <a:off x="2277227" y="1826640"/>
            <a:ext cx="4524375" cy="434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Questions About The Big Five</a:t>
            </a:r>
            <a:endParaRPr lang="en-US" dirty="0"/>
          </a:p>
        </p:txBody>
      </p:sp>
      <p:sp>
        <p:nvSpPr>
          <p:cNvPr id="4" name="Content Placeholder 3"/>
          <p:cNvSpPr>
            <a:spLocks noGrp="1"/>
          </p:cNvSpPr>
          <p:nvPr>
            <p:ph idx="1"/>
          </p:nvPr>
        </p:nvSpPr>
        <p:spPr/>
        <p:txBody>
          <a:bodyPr>
            <a:normAutofit/>
          </a:bodyPr>
          <a:lstStyle/>
          <a:p>
            <a:r>
              <a:rPr lang="en-US" b="1" dirty="0"/>
              <a:t>How stable are the traits?</a:t>
            </a:r>
          </a:p>
          <a:p>
            <a:pPr lvl="1"/>
            <a:r>
              <a:rPr lang="en-US" dirty="0"/>
              <a:t>Change over development</a:t>
            </a:r>
          </a:p>
          <a:p>
            <a:pPr lvl="1"/>
            <a:r>
              <a:rPr lang="en-US" dirty="0"/>
              <a:t>Stable in adulthood</a:t>
            </a:r>
          </a:p>
          <a:p>
            <a:r>
              <a:rPr lang="en-US" b="1" dirty="0"/>
              <a:t>How heritable are they?</a:t>
            </a:r>
          </a:p>
          <a:p>
            <a:pPr lvl="1"/>
            <a:r>
              <a:rPr lang="en-US" dirty="0"/>
              <a:t>~50% for each trait  (.40 to .55 heritability)</a:t>
            </a:r>
          </a:p>
          <a:p>
            <a:pPr lvl="2"/>
            <a:r>
              <a:rPr lang="en-US" dirty="0"/>
              <a:t>Influence of temperament?</a:t>
            </a:r>
          </a:p>
          <a:p>
            <a:pPr lvl="2"/>
            <a:r>
              <a:rPr lang="en-US" dirty="0"/>
              <a:t>Other factors, </a:t>
            </a:r>
            <a:r>
              <a:rPr lang="en-US" dirty="0" err="1"/>
              <a:t>ie</a:t>
            </a:r>
            <a:r>
              <a:rPr lang="en-US" dirty="0"/>
              <a:t>, in extraversion</a:t>
            </a:r>
          </a:p>
          <a:p>
            <a:r>
              <a:rPr lang="en-US" b="1" dirty="0"/>
              <a:t>How about other cultures?</a:t>
            </a:r>
          </a:p>
          <a:p>
            <a:pPr lvl="1"/>
            <a:r>
              <a:rPr lang="en-US" dirty="0"/>
              <a:t>Traditionally traits are thought to be common across cultures</a:t>
            </a:r>
          </a:p>
          <a:p>
            <a:pPr lvl="1"/>
            <a:r>
              <a:rPr lang="en-US" dirty="0"/>
              <a:t>But research has shown cultural differences in personality</a:t>
            </a:r>
          </a:p>
        </p:txBody>
      </p:sp>
      <p:sp>
        <p:nvSpPr>
          <p:cNvPr id="2" name="Slide Number Placeholder 1"/>
          <p:cNvSpPr>
            <a:spLocks noGrp="1"/>
          </p:cNvSpPr>
          <p:nvPr>
            <p:ph type="sldNum" sz="quarter" idx="12"/>
          </p:nvPr>
        </p:nvSpPr>
        <p:spPr/>
        <p:txBody>
          <a:bodyPr/>
          <a:lstStyle/>
          <a:p>
            <a:fld id="{C596511B-2857-694D-871F-422885452280}"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ure_15_09"/>
          <p:cNvPicPr>
            <a:picLocks noChangeAspect="1" noChangeArrowheads="1"/>
          </p:cNvPicPr>
          <p:nvPr/>
        </p:nvPicPr>
        <p:blipFill>
          <a:blip r:embed="rId3"/>
          <a:srcRect/>
          <a:stretch>
            <a:fillRect/>
          </a:stretch>
        </p:blipFill>
        <p:spPr bwMode="auto">
          <a:xfrm>
            <a:off x="1456139" y="1975362"/>
            <a:ext cx="5969205" cy="4246422"/>
          </a:xfrm>
          <a:prstGeom prst="rect">
            <a:avLst/>
          </a:prstGeom>
          <a:noFill/>
          <a:ln w="9525">
            <a:noFill/>
            <a:miter lim="800000"/>
            <a:headEnd/>
            <a:tailEnd/>
          </a:ln>
        </p:spPr>
      </p:pic>
      <p:sp>
        <p:nvSpPr>
          <p:cNvPr id="3" name="Title 2"/>
          <p:cNvSpPr>
            <a:spLocks noGrp="1"/>
          </p:cNvSpPr>
          <p:nvPr>
            <p:ph type="title"/>
          </p:nvPr>
        </p:nvSpPr>
        <p:spPr>
          <a:xfrm>
            <a:off x="822959" y="286604"/>
            <a:ext cx="8155667" cy="1450757"/>
          </a:xfrm>
        </p:spPr>
        <p:txBody>
          <a:bodyPr>
            <a:normAutofit/>
          </a:bodyPr>
          <a:lstStyle/>
          <a:p>
            <a:r>
              <a:rPr lang="en-US" dirty="0"/>
              <a:t>Where are the more “neurotic” places to live?</a:t>
            </a:r>
          </a:p>
        </p:txBody>
      </p:sp>
      <p:sp>
        <p:nvSpPr>
          <p:cNvPr id="5" name="Slide Number Placeholder 3"/>
          <p:cNvSpPr>
            <a:spLocks noGrp="1"/>
          </p:cNvSpPr>
          <p:nvPr>
            <p:ph type="sldNum" sz="quarter" idx="12"/>
          </p:nvPr>
        </p:nvSpPr>
        <p:spPr>
          <a:prstGeom prst="rect">
            <a:avLst/>
          </a:prstGeom>
        </p:spPr>
        <p:txBody>
          <a:bodyPr/>
          <a:lstStyle/>
          <a:p>
            <a:fld id="{C596511B-2857-694D-871F-42288545228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Are Traits Truly Constant?</a:t>
            </a:r>
            <a:endParaRPr lang="en-US" dirty="0"/>
          </a:p>
        </p:txBody>
      </p:sp>
      <p:sp>
        <p:nvSpPr>
          <p:cNvPr id="30723" name="Content Placeholder 2"/>
          <p:cNvSpPr>
            <a:spLocks noGrp="1"/>
          </p:cNvSpPr>
          <p:nvPr>
            <p:ph idx="1"/>
          </p:nvPr>
        </p:nvSpPr>
        <p:spPr/>
        <p:txBody>
          <a:bodyPr>
            <a:normAutofit fontScale="92500" lnSpcReduction="10000"/>
          </a:bodyPr>
          <a:lstStyle/>
          <a:p>
            <a:r>
              <a:rPr lang="en-US" b="1" dirty="0"/>
              <a:t>Personality paradox: </a:t>
            </a:r>
            <a:r>
              <a:rPr lang="en-US" dirty="0"/>
              <a:t>people often behave less consistently than expected</a:t>
            </a:r>
          </a:p>
          <a:p>
            <a:pPr lvl="1"/>
            <a:r>
              <a:rPr lang="en-US" b="1" dirty="0"/>
              <a:t>Person-Situation Controversy </a:t>
            </a:r>
            <a:r>
              <a:rPr lang="en-US" dirty="0"/>
              <a:t>(e.g., </a:t>
            </a:r>
            <a:r>
              <a:rPr lang="en-US" dirty="0" err="1"/>
              <a:t>Mischel</a:t>
            </a:r>
            <a:r>
              <a:rPr lang="en-US" dirty="0"/>
              <a:t> 1968; 1984; 2004)</a:t>
            </a:r>
          </a:p>
          <a:p>
            <a:pPr lvl="2"/>
            <a:r>
              <a:rPr lang="en-US" dirty="0"/>
              <a:t>Part of the explanation for this paradox is the power of the situation</a:t>
            </a:r>
          </a:p>
          <a:p>
            <a:r>
              <a:rPr lang="en-US" dirty="0">
                <a:solidFill>
                  <a:srgbClr val="FF0000"/>
                </a:solidFill>
              </a:rPr>
              <a:t>Counter-argument:</a:t>
            </a:r>
          </a:p>
          <a:p>
            <a:pPr lvl="1"/>
            <a:r>
              <a:rPr lang="en-US" dirty="0"/>
              <a:t>Trait theorists argue that behaviors from a situation may be different, but average behavior remains the same</a:t>
            </a:r>
          </a:p>
          <a:p>
            <a:pPr lvl="1"/>
            <a:r>
              <a:rPr lang="en-US" dirty="0"/>
              <a:t>Therefore, traits matter</a:t>
            </a:r>
          </a:p>
          <a:p>
            <a:r>
              <a:rPr lang="en-US" dirty="0">
                <a:solidFill>
                  <a:srgbClr val="FF0000"/>
                </a:solidFill>
              </a:rPr>
              <a:t>One solution? </a:t>
            </a:r>
            <a:r>
              <a:rPr lang="en-US" b="1" i="1" dirty="0"/>
              <a:t>Consistency of behavior as a trait</a:t>
            </a:r>
          </a:p>
          <a:p>
            <a:pPr lvl="1"/>
            <a:r>
              <a:rPr lang="en-US" dirty="0"/>
              <a:t>Interaction between personality and situations </a:t>
            </a:r>
          </a:p>
          <a:p>
            <a:pPr lvl="2"/>
            <a:r>
              <a:rPr lang="en-US" dirty="0"/>
              <a:t>Situations interact with individual differences</a:t>
            </a:r>
          </a:p>
          <a:p>
            <a:pPr lvl="1"/>
            <a:r>
              <a:rPr lang="en-US" dirty="0"/>
              <a:t>Some people are more consistent in their behaviors—the Self-Monitoring Scale</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22960" y="286606"/>
            <a:ext cx="8138028" cy="1450757"/>
          </a:xfrm>
        </p:spPr>
        <p:txBody>
          <a:bodyPr/>
          <a:lstStyle/>
          <a:p>
            <a:r>
              <a:rPr lang="en-US" dirty="0"/>
              <a:t>Traits </a:t>
            </a:r>
            <a:r>
              <a:rPr lang="en-US" dirty="0" err="1"/>
              <a:t>vs</a:t>
            </a:r>
            <a:r>
              <a:rPr lang="en-US" dirty="0"/>
              <a:t> states</a:t>
            </a:r>
          </a:p>
        </p:txBody>
      </p:sp>
      <p:sp>
        <p:nvSpPr>
          <p:cNvPr id="34819" name="Content Placeholder 2"/>
          <p:cNvSpPr>
            <a:spLocks noGrp="1"/>
          </p:cNvSpPr>
          <p:nvPr>
            <p:ph idx="1"/>
          </p:nvPr>
        </p:nvSpPr>
        <p:spPr/>
        <p:txBody>
          <a:bodyPr>
            <a:normAutofit/>
          </a:bodyPr>
          <a:lstStyle/>
          <a:p>
            <a:r>
              <a:rPr lang="en-US" b="1" dirty="0"/>
              <a:t>Personality traits </a:t>
            </a:r>
            <a:r>
              <a:rPr lang="en-US" dirty="0"/>
              <a:t>= consistent; stable</a:t>
            </a:r>
          </a:p>
          <a:p>
            <a:r>
              <a:rPr lang="en-US" b="1" dirty="0"/>
              <a:t>Personality states </a:t>
            </a:r>
            <a:r>
              <a:rPr lang="en-US" dirty="0"/>
              <a:t>= transient; variable</a:t>
            </a:r>
          </a:p>
          <a:p>
            <a:r>
              <a:rPr lang="en-US" dirty="0"/>
              <a:t>States are linked to traits but range based on other factors</a:t>
            </a:r>
          </a:p>
          <a:p>
            <a:pPr lvl="1"/>
            <a:r>
              <a:rPr lang="en-US" dirty="0" err="1"/>
              <a:t>Ie</a:t>
            </a:r>
            <a:r>
              <a:rPr lang="en-US" dirty="0"/>
              <a:t>, extraverted behavior </a:t>
            </a:r>
            <a:r>
              <a:rPr lang="en-US" dirty="0" err="1"/>
              <a:t>vs</a:t>
            </a:r>
            <a:r>
              <a:rPr lang="en-US" dirty="0"/>
              <a:t> extraversion</a:t>
            </a:r>
          </a:p>
          <a:p>
            <a:pPr lvl="1"/>
            <a:r>
              <a:rPr lang="en-US" dirty="0" err="1"/>
              <a:t>Ie</a:t>
            </a:r>
            <a:r>
              <a:rPr lang="en-US" dirty="0"/>
              <a:t>, anger </a:t>
            </a:r>
            <a:r>
              <a:rPr lang="en-US" dirty="0" err="1"/>
              <a:t>vs</a:t>
            </a:r>
            <a:r>
              <a:rPr lang="en-US" dirty="0"/>
              <a:t> hot-headed</a:t>
            </a:r>
          </a:p>
          <a:p>
            <a:pPr marL="2194560" lvl="8" indent="0">
              <a:buNone/>
            </a:pPr>
            <a:endParaRPr lang="en-US" dirty="0"/>
          </a:p>
          <a:p>
            <a:r>
              <a:rPr lang="en-US" dirty="0"/>
              <a:t>Where do emotions play a role?</a:t>
            </a:r>
          </a:p>
          <a:p>
            <a:pPr lvl="1"/>
            <a:r>
              <a:rPr lang="en-US" dirty="0"/>
              <a:t>This gets tricky as emotions are transient but also often called a state!</a:t>
            </a:r>
          </a:p>
          <a:p>
            <a:pPr lvl="1"/>
            <a:r>
              <a:rPr lang="en-US" dirty="0"/>
              <a:t>Focus of research is on how </a:t>
            </a:r>
            <a:r>
              <a:rPr lang="en-US" i="1" dirty="0"/>
              <a:t>personality impacts emotions</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14</a:t>
            </a:fld>
            <a:endParaRPr lang="en-US"/>
          </a:p>
        </p:txBody>
      </p:sp>
    </p:spTree>
    <p:extLst>
      <p:ext uri="{BB962C8B-B14F-4D97-AF65-F5344CB8AC3E}">
        <p14:creationId xmlns:p14="http://schemas.microsoft.com/office/powerpoint/2010/main" val="220025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Assessing Traits</a:t>
            </a:r>
            <a:endParaRPr lang="en-US" dirty="0"/>
          </a:p>
        </p:txBody>
      </p:sp>
      <p:sp>
        <p:nvSpPr>
          <p:cNvPr id="3" name="Content Placeholder 2"/>
          <p:cNvSpPr>
            <a:spLocks noGrp="1"/>
          </p:cNvSpPr>
          <p:nvPr>
            <p:ph idx="1"/>
          </p:nvPr>
        </p:nvSpPr>
        <p:spPr/>
        <p:txBody>
          <a:bodyPr>
            <a:normAutofit/>
          </a:bodyPr>
          <a:lstStyle/>
          <a:p>
            <a:pPr>
              <a:spcAft>
                <a:spcPts val="600"/>
              </a:spcAft>
            </a:pPr>
            <a:r>
              <a:rPr lang="en-US" altLang="en-US" b="1" dirty="0"/>
              <a:t>Personality inventories: </a:t>
            </a:r>
            <a:r>
              <a:rPr lang="en-US" altLang="en-US" dirty="0"/>
              <a:t>questionnaires (often with true-false or agree-disagree items) designed to gauge a wide range of feelings and behaviors assessing several traits at once</a:t>
            </a:r>
          </a:p>
          <a:p>
            <a:r>
              <a:rPr lang="en-US" altLang="en-US" dirty="0"/>
              <a:t>The Minnesota Multiphasic Personality Inventory (MMPI) is the most widely researched and clinically used of all personality tests.</a:t>
            </a:r>
          </a:p>
          <a:p>
            <a:endParaRPr lang="en-US" dirty="0"/>
          </a:p>
        </p:txBody>
      </p:sp>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NEO-FFI</a:t>
            </a:r>
          </a:p>
        </p:txBody>
      </p:sp>
      <p:sp>
        <p:nvSpPr>
          <p:cNvPr id="3" name="Content Placeholder 2"/>
          <p:cNvSpPr>
            <a:spLocks noGrp="1"/>
          </p:cNvSpPr>
          <p:nvPr>
            <p:ph idx="1"/>
          </p:nvPr>
        </p:nvSpPr>
        <p:spPr/>
        <p:txBody>
          <a:bodyPr>
            <a:normAutofit/>
          </a:bodyPr>
          <a:lstStyle/>
          <a:p>
            <a:r>
              <a:rPr lang="en-US" dirty="0"/>
              <a:t>Short questionnaire to assess the big 5 traits</a:t>
            </a:r>
          </a:p>
          <a:p>
            <a:r>
              <a:rPr lang="en-US" dirty="0"/>
              <a:t>Widely used in research</a:t>
            </a:r>
          </a:p>
          <a:p>
            <a:r>
              <a:rPr lang="en-US" dirty="0"/>
              <a:t>60 items (12/trait)</a:t>
            </a:r>
          </a:p>
          <a:p>
            <a:r>
              <a:rPr lang="en-US" dirty="0" err="1"/>
              <a:t>Likert</a:t>
            </a:r>
            <a:r>
              <a:rPr lang="en-US" dirty="0"/>
              <a:t> scale</a:t>
            </a:r>
          </a:p>
          <a:p>
            <a:pPr lvl="1"/>
            <a:r>
              <a:rPr lang="en-US" dirty="0"/>
              <a:t>SD (strongly disagree) — SA (strongly agree)</a:t>
            </a:r>
          </a:p>
          <a:p>
            <a:pPr lvl="1"/>
            <a:r>
              <a:rPr lang="en-US" dirty="0"/>
              <a:t>0 - 4</a:t>
            </a:r>
          </a:p>
          <a:p>
            <a:r>
              <a:rPr lang="en-US" dirty="0"/>
              <a:t>Example questions:</a:t>
            </a:r>
          </a:p>
          <a:p>
            <a:pPr lvl="1"/>
            <a:r>
              <a:rPr lang="en-US" dirty="0"/>
              <a:t>When I’m under a great deal of stress, sometimes I feel like I’m going into pieces.</a:t>
            </a:r>
          </a:p>
          <a:p>
            <a:pPr lvl="1"/>
            <a:r>
              <a:rPr lang="en-US" dirty="0"/>
              <a:t>I usually prefer to do things alone.</a:t>
            </a:r>
          </a:p>
        </p:txBody>
      </p:sp>
      <p:sp>
        <p:nvSpPr>
          <p:cNvPr id="4" name="Slide Number Placeholder 3"/>
          <p:cNvSpPr>
            <a:spLocks noGrp="1"/>
          </p:cNvSpPr>
          <p:nvPr>
            <p:ph type="sldNum" sz="quarter" idx="12"/>
          </p:nvPr>
        </p:nvSpPr>
        <p:spPr/>
        <p:txBody>
          <a:bodyPr/>
          <a:lstStyle/>
          <a:p>
            <a:fld id="{367060C1-CD7E-2840-B5A1-488EBD1FEE97}"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TIPI</a:t>
            </a:r>
          </a:p>
        </p:txBody>
      </p:sp>
      <p:sp>
        <p:nvSpPr>
          <p:cNvPr id="3" name="Content Placeholder 2"/>
          <p:cNvSpPr>
            <a:spLocks noGrp="1"/>
          </p:cNvSpPr>
          <p:nvPr>
            <p:ph idx="1"/>
          </p:nvPr>
        </p:nvSpPr>
        <p:spPr/>
        <p:txBody>
          <a:bodyPr>
            <a:normAutofit/>
          </a:bodyPr>
          <a:lstStyle/>
          <a:p>
            <a:r>
              <a:rPr lang="en-US" dirty="0"/>
              <a:t>Newer, even shorter questionnaire to assess the big 5 traits</a:t>
            </a:r>
          </a:p>
          <a:p>
            <a:r>
              <a:rPr lang="en-US" dirty="0"/>
              <a:t>Starting to be used in research</a:t>
            </a:r>
          </a:p>
          <a:p>
            <a:r>
              <a:rPr lang="en-US" dirty="0"/>
              <a:t>10 items (2/trait)</a:t>
            </a:r>
          </a:p>
          <a:p>
            <a:r>
              <a:rPr lang="en-US" dirty="0" err="1"/>
              <a:t>Likert</a:t>
            </a:r>
            <a:r>
              <a:rPr lang="en-US" dirty="0"/>
              <a:t> scale</a:t>
            </a:r>
          </a:p>
          <a:p>
            <a:pPr lvl="1"/>
            <a:r>
              <a:rPr lang="en-US" dirty="0"/>
              <a:t>1 - 7</a:t>
            </a:r>
          </a:p>
          <a:p>
            <a:pPr lvl="1"/>
            <a:r>
              <a:rPr lang="en-US" dirty="0"/>
              <a:t>1 = Disagree strongly; 7 = Agree strongly</a:t>
            </a:r>
          </a:p>
        </p:txBody>
      </p:sp>
      <p:sp>
        <p:nvSpPr>
          <p:cNvPr id="4" name="Slide Number Placeholder 3"/>
          <p:cNvSpPr>
            <a:spLocks noGrp="1"/>
          </p:cNvSpPr>
          <p:nvPr>
            <p:ph type="sldNum" sz="quarter" idx="12"/>
          </p:nvPr>
        </p:nvSpPr>
        <p:spPr/>
        <p:txBody>
          <a:bodyPr/>
          <a:lstStyle/>
          <a:p>
            <a:fld id="{367060C1-CD7E-2840-B5A1-488EBD1FEE97}" type="slidenum">
              <a:rPr lang="en-US" smtClean="0"/>
              <a:pPr/>
              <a:t>17</a:t>
            </a:fld>
            <a:endParaRPr lang="en-US"/>
          </a:p>
        </p:txBody>
      </p:sp>
    </p:spTree>
    <p:extLst>
      <p:ext uri="{BB962C8B-B14F-4D97-AF65-F5344CB8AC3E}">
        <p14:creationId xmlns:p14="http://schemas.microsoft.com/office/powerpoint/2010/main" val="40315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7060C1-CD7E-2840-B5A1-488EBD1FEE97}" type="slidenum">
              <a:rPr lang="en-US" smtClean="0"/>
              <a:pPr/>
              <a:t>18</a:t>
            </a:fld>
            <a:endParaRPr lang="en-US"/>
          </a:p>
        </p:txBody>
      </p:sp>
      <p:pic>
        <p:nvPicPr>
          <p:cNvPr id="3" name="Picture 2" descr="Screen Shot 2019-10-24 at 11.5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8756057" cy="6858000"/>
          </a:xfrm>
          <a:prstGeom prst="rect">
            <a:avLst/>
          </a:prstGeom>
        </p:spPr>
      </p:pic>
    </p:spTree>
    <p:extLst>
      <p:ext uri="{BB962C8B-B14F-4D97-AF65-F5344CB8AC3E}">
        <p14:creationId xmlns:p14="http://schemas.microsoft.com/office/powerpoint/2010/main" val="3922778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IPIP</a:t>
            </a:r>
          </a:p>
        </p:txBody>
      </p:sp>
      <p:sp>
        <p:nvSpPr>
          <p:cNvPr id="3" name="Content Placeholder 2"/>
          <p:cNvSpPr>
            <a:spLocks noGrp="1"/>
          </p:cNvSpPr>
          <p:nvPr>
            <p:ph idx="1"/>
          </p:nvPr>
        </p:nvSpPr>
        <p:spPr/>
        <p:txBody>
          <a:bodyPr/>
          <a:lstStyle/>
          <a:p>
            <a:r>
              <a:rPr lang="en-US" dirty="0"/>
              <a:t>International Personality Item Pool</a:t>
            </a:r>
          </a:p>
          <a:p>
            <a:r>
              <a:rPr lang="en-US" dirty="0"/>
              <a:t>Public and open source of personality inventory items</a:t>
            </a:r>
          </a:p>
          <a:p>
            <a:r>
              <a:rPr lang="en-US" dirty="0" err="1"/>
              <a:t>Ie</a:t>
            </a:r>
            <a:r>
              <a:rPr lang="en-US" dirty="0"/>
              <a:t>, For testing for the 5 factors, IPIP-NEO has a 300 items and a120 item version</a:t>
            </a:r>
          </a:p>
        </p:txBody>
      </p:sp>
      <p:sp>
        <p:nvSpPr>
          <p:cNvPr id="4" name="Slide Number Placeholder 3"/>
          <p:cNvSpPr>
            <a:spLocks noGrp="1"/>
          </p:cNvSpPr>
          <p:nvPr>
            <p:ph type="sldNum" sz="quarter" idx="12"/>
          </p:nvPr>
        </p:nvSpPr>
        <p:spPr/>
        <p:txBody>
          <a:bodyPr/>
          <a:lstStyle/>
          <a:p>
            <a:fld id="{367060C1-CD7E-2840-B5A1-488EBD1FEE97}" type="slidenum">
              <a:rPr lang="en-US" smtClean="0"/>
              <a:pPr/>
              <a:t>19</a:t>
            </a:fld>
            <a:endParaRPr lang="en-US"/>
          </a:p>
        </p:txBody>
      </p:sp>
    </p:spTree>
    <p:extLst>
      <p:ext uri="{BB962C8B-B14F-4D97-AF65-F5344CB8AC3E}">
        <p14:creationId xmlns:p14="http://schemas.microsoft.com/office/powerpoint/2010/main" val="24749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lstStyle/>
          <a:p>
            <a:r>
              <a:rPr lang="en-US" dirty="0"/>
              <a:t>What is personality?</a:t>
            </a:r>
          </a:p>
          <a:p>
            <a:r>
              <a:rPr lang="en-US" dirty="0"/>
              <a:t>Can we automatically detect personality?</a:t>
            </a:r>
          </a:p>
          <a:p>
            <a:r>
              <a:rPr lang="en-US" dirty="0"/>
              <a:t>Does big data help improve predictions? </a:t>
            </a:r>
          </a:p>
        </p:txBody>
      </p:sp>
      <p:sp>
        <p:nvSpPr>
          <p:cNvPr id="3" name="Slide Number Placeholder 2"/>
          <p:cNvSpPr>
            <a:spLocks noGrp="1"/>
          </p:cNvSpPr>
          <p:nvPr>
            <p:ph type="sldNum" sz="quarter" idx="12"/>
          </p:nvPr>
        </p:nvSpPr>
        <p:spPr/>
        <p:txBody>
          <a:bodyPr/>
          <a:lstStyle/>
          <a:p>
            <a:fld id="{367060C1-CD7E-2840-B5A1-488EBD1FEE97}" type="slidenum">
              <a:rPr lang="en-US" smtClean="0"/>
              <a:pPr/>
              <a:t>2</a:t>
            </a:fld>
            <a:endParaRPr lang="en-US"/>
          </a:p>
        </p:txBody>
      </p:sp>
    </p:spTree>
    <p:extLst>
      <p:ext uri="{BB962C8B-B14F-4D97-AF65-F5344CB8AC3E}">
        <p14:creationId xmlns:p14="http://schemas.microsoft.com/office/powerpoint/2010/main" val="13800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personality states</a:t>
            </a:r>
          </a:p>
        </p:txBody>
      </p:sp>
      <p:sp>
        <p:nvSpPr>
          <p:cNvPr id="3" name="Content Placeholder 2"/>
          <p:cNvSpPr>
            <a:spLocks noGrp="1"/>
          </p:cNvSpPr>
          <p:nvPr>
            <p:ph idx="1"/>
          </p:nvPr>
        </p:nvSpPr>
        <p:spPr>
          <a:xfrm>
            <a:off x="457200" y="1752600"/>
            <a:ext cx="8468508" cy="4373563"/>
          </a:xfrm>
        </p:spPr>
        <p:txBody>
          <a:bodyPr/>
          <a:lstStyle/>
          <a:p>
            <a:r>
              <a:rPr lang="en-US" dirty="0"/>
              <a:t>Traditionally scores gathered using daily diary or experience sampling</a:t>
            </a:r>
          </a:p>
          <a:p>
            <a:pPr lvl="1"/>
            <a:r>
              <a:rPr lang="en-US" dirty="0"/>
              <a:t>But no gold-standard measurement to date</a:t>
            </a:r>
          </a:p>
          <a:p>
            <a:pPr lvl="1"/>
            <a:r>
              <a:rPr lang="en-US" dirty="0"/>
              <a:t>Although recent research has shown advancements using using digital traces from wearable devices, smartphone sensor data, </a:t>
            </a:r>
            <a:r>
              <a:rPr lang="en-US" dirty="0" err="1"/>
              <a:t>etc</a:t>
            </a:r>
            <a:endParaRPr lang="en-US" dirty="0"/>
          </a:p>
        </p:txBody>
      </p:sp>
    </p:spTree>
    <p:extLst>
      <p:ext uri="{BB962C8B-B14F-4D97-AF65-F5344CB8AC3E}">
        <p14:creationId xmlns:p14="http://schemas.microsoft.com/office/powerpoint/2010/main" val="27678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321040" cy="1450757"/>
          </a:xfrm>
        </p:spPr>
        <p:txBody>
          <a:bodyPr/>
          <a:lstStyle/>
          <a:p>
            <a:r>
              <a:rPr lang="en-US" dirty="0"/>
              <a:t>Automatic Personality Detection</a:t>
            </a:r>
          </a:p>
        </p:txBody>
      </p:sp>
      <p:sp>
        <p:nvSpPr>
          <p:cNvPr id="3" name="Content Placeholder 2"/>
          <p:cNvSpPr>
            <a:spLocks noGrp="1"/>
          </p:cNvSpPr>
          <p:nvPr>
            <p:ph idx="1"/>
          </p:nvPr>
        </p:nvSpPr>
        <p:spPr/>
        <p:txBody>
          <a:bodyPr>
            <a:normAutofit/>
          </a:bodyPr>
          <a:lstStyle/>
          <a:p>
            <a:r>
              <a:rPr lang="en-US" b="1" dirty="0"/>
              <a:t>Automatic Personality Detection (APD)</a:t>
            </a:r>
          </a:p>
          <a:p>
            <a:r>
              <a:rPr lang="en-US" dirty="0"/>
              <a:t>Research has examined a </a:t>
            </a:r>
            <a:r>
              <a:rPr lang="en-US" dirty="0">
                <a:solidFill>
                  <a:srgbClr val="FF0000"/>
                </a:solidFill>
              </a:rPr>
              <a:t>multitude of cues </a:t>
            </a:r>
            <a:r>
              <a:rPr lang="en-US" dirty="0"/>
              <a:t>for determining traits:</a:t>
            </a:r>
          </a:p>
          <a:p>
            <a:pPr lvl="1"/>
            <a:r>
              <a:rPr lang="en-US" dirty="0"/>
              <a:t>Written language </a:t>
            </a:r>
          </a:p>
          <a:p>
            <a:pPr lvl="1"/>
            <a:r>
              <a:rPr lang="en-US" dirty="0"/>
              <a:t>Nonverbal vocal behaviors</a:t>
            </a:r>
          </a:p>
          <a:p>
            <a:pPr lvl="1"/>
            <a:r>
              <a:rPr lang="en-US" dirty="0"/>
              <a:t>Spoken/conversational language</a:t>
            </a:r>
          </a:p>
          <a:p>
            <a:r>
              <a:rPr lang="en-US" dirty="0"/>
              <a:t>And from a </a:t>
            </a:r>
            <a:r>
              <a:rPr lang="en-US" dirty="0">
                <a:solidFill>
                  <a:srgbClr val="FF0000"/>
                </a:solidFill>
              </a:rPr>
              <a:t>multitude of sources:</a:t>
            </a:r>
          </a:p>
          <a:p>
            <a:pPr lvl="1"/>
            <a:r>
              <a:rPr lang="en-US" dirty="0"/>
              <a:t>Facebook, Twitter, blogs, general language use</a:t>
            </a:r>
          </a:p>
          <a:p>
            <a:r>
              <a:rPr lang="en-US" b="1" dirty="0"/>
              <a:t>Useful for:</a:t>
            </a:r>
          </a:p>
          <a:p>
            <a:pPr lvl="1"/>
            <a:r>
              <a:rPr lang="en-US" dirty="0">
                <a:sym typeface="Wingdings"/>
              </a:rPr>
              <a:t>Marketing, adaptive/personalized systems, detecting deception/sarcasm/irony, predicting task/job success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21</a:t>
            </a:fld>
            <a:endParaRPr lang="en-US" dirty="0"/>
          </a:p>
        </p:txBody>
      </p:sp>
    </p:spTree>
    <p:extLst>
      <p:ext uri="{BB962C8B-B14F-4D97-AF65-F5344CB8AC3E}">
        <p14:creationId xmlns:p14="http://schemas.microsoft.com/office/powerpoint/2010/main" val="10217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118" y="286604"/>
            <a:ext cx="8841517" cy="1450757"/>
          </a:xfrm>
        </p:spPr>
        <p:txBody>
          <a:bodyPr>
            <a:normAutofit/>
          </a:bodyPr>
          <a:lstStyle/>
          <a:p>
            <a:r>
              <a:rPr lang="en-US" dirty="0"/>
              <a:t>Detection with Written Language</a:t>
            </a:r>
          </a:p>
        </p:txBody>
      </p:sp>
      <p:sp>
        <p:nvSpPr>
          <p:cNvPr id="6" name="Content Placeholder 5"/>
          <p:cNvSpPr>
            <a:spLocks noGrp="1"/>
          </p:cNvSpPr>
          <p:nvPr>
            <p:ph idx="1"/>
          </p:nvPr>
        </p:nvSpPr>
        <p:spPr/>
        <p:txBody>
          <a:bodyPr>
            <a:normAutofit lnSpcReduction="10000"/>
          </a:bodyPr>
          <a:lstStyle/>
          <a:p>
            <a:pPr>
              <a:spcAft>
                <a:spcPts val="600"/>
              </a:spcAft>
            </a:pPr>
            <a:r>
              <a:rPr lang="en-US" b="1" dirty="0"/>
              <a:t>Written language use </a:t>
            </a:r>
            <a:r>
              <a:rPr lang="en-US" b="1" dirty="0">
                <a:sym typeface="Wingdings"/>
              </a:rPr>
              <a:t> personality</a:t>
            </a:r>
            <a:endParaRPr lang="en-US" b="1" dirty="0"/>
          </a:p>
          <a:p>
            <a:pPr>
              <a:spcAft>
                <a:spcPts val="600"/>
              </a:spcAft>
            </a:pPr>
            <a:r>
              <a:rPr lang="en-US" dirty="0" err="1"/>
              <a:t>Pennebaker</a:t>
            </a:r>
            <a:r>
              <a:rPr lang="en-US" dirty="0"/>
              <a:t> and King (1999), Linguistic styles: Language use as an individual difference</a:t>
            </a:r>
          </a:p>
          <a:p>
            <a:pPr lvl="1"/>
            <a:r>
              <a:rPr lang="en-US" dirty="0"/>
              <a:t>Stream-of-conscious essays</a:t>
            </a:r>
          </a:p>
          <a:p>
            <a:pPr lvl="1"/>
            <a:r>
              <a:rPr lang="en-US" dirty="0"/>
              <a:t>Big 5 personality assessment</a:t>
            </a:r>
          </a:p>
          <a:p>
            <a:pPr lvl="1"/>
            <a:r>
              <a:rPr lang="en-US" dirty="0"/>
              <a:t>Lexical features (LIWC)</a:t>
            </a:r>
          </a:p>
          <a:p>
            <a:pPr lvl="1"/>
            <a:r>
              <a:rPr lang="en-US" dirty="0"/>
              <a:t>Findings, </a:t>
            </a:r>
            <a:r>
              <a:rPr lang="en-US" dirty="0" err="1"/>
              <a:t>ie</a:t>
            </a:r>
            <a:r>
              <a:rPr lang="en-US" dirty="0"/>
              <a:t>.,</a:t>
            </a:r>
          </a:p>
          <a:p>
            <a:pPr lvl="2"/>
            <a:r>
              <a:rPr lang="en-US" dirty="0"/>
              <a:t>Agreeableness</a:t>
            </a:r>
          </a:p>
          <a:p>
            <a:pPr lvl="3"/>
            <a:r>
              <a:rPr lang="en-US" dirty="0">
                <a:sym typeface="Wingdings"/>
              </a:rPr>
              <a:t>more positive emotion words</a:t>
            </a:r>
          </a:p>
          <a:p>
            <a:pPr lvl="3"/>
            <a:r>
              <a:rPr lang="en-US" dirty="0">
                <a:sym typeface="Wingdings"/>
              </a:rPr>
              <a:t>fewer negative emotion words</a:t>
            </a:r>
          </a:p>
          <a:p>
            <a:pPr lvl="3"/>
            <a:r>
              <a:rPr lang="en-US" dirty="0">
                <a:sym typeface="Wingdings"/>
              </a:rPr>
              <a:t>fewer articles</a:t>
            </a:r>
          </a:p>
          <a:p>
            <a:pPr lvl="3"/>
            <a:r>
              <a:rPr lang="en-US" dirty="0">
                <a:sym typeface="Wingdings"/>
              </a:rPr>
              <a:t>more first-person</a:t>
            </a:r>
          </a:p>
        </p:txBody>
      </p:sp>
      <p:sp>
        <p:nvSpPr>
          <p:cNvPr id="4" name="Slide Number Placeholder 3"/>
          <p:cNvSpPr>
            <a:spLocks noGrp="1"/>
          </p:cNvSpPr>
          <p:nvPr>
            <p:ph type="sldNum" sz="quarter" idx="12"/>
          </p:nvPr>
        </p:nvSpPr>
        <p:spPr/>
        <p:txBody>
          <a:bodyPr/>
          <a:lstStyle/>
          <a:p>
            <a:fld id="{367060C1-CD7E-2840-B5A1-488EBD1FEE97}" type="slidenum">
              <a:rPr lang="en-US" smtClean="0"/>
              <a:pPr/>
              <a:t>22</a:t>
            </a:fld>
            <a:endParaRPr lang="en-US"/>
          </a:p>
        </p:txBody>
      </p:sp>
    </p:spTree>
    <p:extLst>
      <p:ext uri="{BB962C8B-B14F-4D97-AF65-F5344CB8AC3E}">
        <p14:creationId xmlns:p14="http://schemas.microsoft.com/office/powerpoint/2010/main" val="2215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pPr/>
              <a:t>23</a:t>
            </a:fld>
            <a:endParaRPr lang="en-US"/>
          </a:p>
        </p:txBody>
      </p:sp>
      <p:pic>
        <p:nvPicPr>
          <p:cNvPr id="8" name="Content Placeholder 7" descr="Screen Shot 2017-02-13 at 5.47.32 PM.png"/>
          <p:cNvPicPr>
            <a:picLocks noGrp="1" noChangeAspect="1"/>
          </p:cNvPicPr>
          <p:nvPr>
            <p:ph idx="4294967295"/>
          </p:nvPr>
        </p:nvPicPr>
        <p:blipFill>
          <a:blip r:embed="rId3"/>
          <a:srcRect l="-18118" r="-18118"/>
          <a:stretch>
            <a:fillRect/>
          </a:stretch>
        </p:blipFill>
        <p:spPr>
          <a:xfrm>
            <a:off x="652670" y="927157"/>
            <a:ext cx="8229600" cy="4324350"/>
          </a:xfrm>
          <a:scene3d>
            <a:camera prst="orthographicFront">
              <a:rot lat="0" lon="0" rev="30000"/>
            </a:camera>
            <a:lightRig rig="threePt" dir="t"/>
          </a:scene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Detection with Spoken language</a:t>
            </a:r>
          </a:p>
        </p:txBody>
      </p:sp>
      <p:sp>
        <p:nvSpPr>
          <p:cNvPr id="3" name="Content Placeholder 2"/>
          <p:cNvSpPr>
            <a:spLocks noGrp="1"/>
          </p:cNvSpPr>
          <p:nvPr>
            <p:ph idx="1"/>
          </p:nvPr>
        </p:nvSpPr>
        <p:spPr/>
        <p:txBody>
          <a:bodyPr>
            <a:normAutofit fontScale="92500" lnSpcReduction="20000"/>
          </a:bodyPr>
          <a:lstStyle/>
          <a:p>
            <a:r>
              <a:rPr lang="en-US" sz="2600" b="1" dirty="0"/>
              <a:t>Can we assess personality from </a:t>
            </a:r>
            <a:r>
              <a:rPr lang="en-US" sz="2600" b="1" dirty="0">
                <a:solidFill>
                  <a:srgbClr val="FF0000"/>
                </a:solidFill>
              </a:rPr>
              <a:t>what is said </a:t>
            </a:r>
            <a:r>
              <a:rPr lang="en-US" sz="2600" b="1" dirty="0"/>
              <a:t>and/or </a:t>
            </a:r>
            <a:r>
              <a:rPr lang="en-US" sz="2600" b="1" dirty="0">
                <a:solidFill>
                  <a:srgbClr val="FF0000"/>
                </a:solidFill>
              </a:rPr>
              <a:t>how it is said?</a:t>
            </a:r>
          </a:p>
          <a:p>
            <a:pPr lvl="8"/>
            <a:endParaRPr lang="en-US" b="1" dirty="0">
              <a:solidFill>
                <a:srgbClr val="FF0000"/>
              </a:solidFill>
            </a:endParaRPr>
          </a:p>
          <a:p>
            <a:r>
              <a:rPr lang="en-US" dirty="0"/>
              <a:t>E.g., </a:t>
            </a:r>
            <a:r>
              <a:rPr lang="en-US" dirty="0" err="1"/>
              <a:t>Mairesse</a:t>
            </a:r>
            <a:r>
              <a:rPr lang="en-US" dirty="0"/>
              <a:t> &amp; Walker (2006)</a:t>
            </a:r>
          </a:p>
          <a:p>
            <a:pPr lvl="1"/>
            <a:r>
              <a:rPr lang="en-US" dirty="0"/>
              <a:t>Can personality be recognized automatically in conversation?</a:t>
            </a:r>
          </a:p>
          <a:p>
            <a:pPr lvl="6"/>
            <a:endParaRPr lang="en-US" dirty="0"/>
          </a:p>
          <a:p>
            <a:pPr lvl="1"/>
            <a:r>
              <a:rPr lang="en-US" dirty="0"/>
              <a:t>Data (previously collected by </a:t>
            </a:r>
            <a:r>
              <a:rPr lang="en-US" dirty="0" err="1"/>
              <a:t>Mehl</a:t>
            </a:r>
            <a:r>
              <a:rPr lang="en-US" dirty="0"/>
              <a:t> &amp; </a:t>
            </a:r>
            <a:r>
              <a:rPr lang="en-US" dirty="0" err="1"/>
              <a:t>Pennebaker</a:t>
            </a:r>
            <a:r>
              <a:rPr lang="en-US" dirty="0"/>
              <a:t>):</a:t>
            </a:r>
          </a:p>
          <a:p>
            <a:pPr lvl="2"/>
            <a:r>
              <a:rPr lang="en-US" dirty="0"/>
              <a:t>Daily life conversations, collected and transcribed</a:t>
            </a:r>
          </a:p>
          <a:p>
            <a:pPr lvl="2"/>
            <a:r>
              <a:rPr lang="en-US" dirty="0"/>
              <a:t>Personality ratings from 5-7 independent observers</a:t>
            </a:r>
          </a:p>
          <a:p>
            <a:pPr lvl="7"/>
            <a:endParaRPr lang="en-US" dirty="0"/>
          </a:p>
          <a:p>
            <a:pPr lvl="1"/>
            <a:r>
              <a:rPr lang="en-US" dirty="0"/>
              <a:t>Features/analyses:</a:t>
            </a:r>
          </a:p>
          <a:p>
            <a:pPr lvl="2"/>
            <a:r>
              <a:rPr lang="en-US" dirty="0"/>
              <a:t>5-7 judges of personality</a:t>
            </a:r>
          </a:p>
          <a:p>
            <a:pPr lvl="2"/>
            <a:r>
              <a:rPr lang="en-US" dirty="0"/>
              <a:t>LIWC (linguistic features)</a:t>
            </a:r>
          </a:p>
          <a:p>
            <a:pPr lvl="2"/>
            <a:r>
              <a:rPr lang="en-US" dirty="0"/>
              <a:t>MRC psycholinguistic database</a:t>
            </a:r>
          </a:p>
          <a:p>
            <a:pPr lvl="2"/>
            <a:r>
              <a:rPr lang="en-US" dirty="0"/>
              <a:t>Utterance type (</a:t>
            </a:r>
            <a:r>
              <a:rPr lang="en-US" dirty="0" err="1"/>
              <a:t>ie</a:t>
            </a:r>
            <a:r>
              <a:rPr lang="en-US" dirty="0"/>
              <a:t>, commands, back-channels)</a:t>
            </a:r>
          </a:p>
          <a:p>
            <a:pPr lvl="2"/>
            <a:r>
              <a:rPr lang="en-US" dirty="0" err="1"/>
              <a:t>Praat</a:t>
            </a:r>
            <a:r>
              <a:rPr lang="en-US" dirty="0"/>
              <a:t> (pitch, intensity, speech rate)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24</a:t>
            </a:fld>
            <a:endParaRPr lang="en-US"/>
          </a:p>
        </p:txBody>
      </p:sp>
    </p:spTree>
    <p:extLst>
      <p:ext uri="{BB962C8B-B14F-4D97-AF65-F5344CB8AC3E}">
        <p14:creationId xmlns:p14="http://schemas.microsoft.com/office/powerpoint/2010/main" val="5920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25</a:t>
            </a:fld>
            <a:endParaRPr lang="en-US"/>
          </a:p>
        </p:txBody>
      </p:sp>
      <p:pic>
        <p:nvPicPr>
          <p:cNvPr id="4" name="Picture 3" descr="Screen Shot 2017-02-14 at 10.29.41 PM.png"/>
          <p:cNvPicPr>
            <a:picLocks noChangeAspect="1"/>
          </p:cNvPicPr>
          <p:nvPr/>
        </p:nvPicPr>
        <p:blipFill>
          <a:blip r:embed="rId3"/>
          <a:stretch>
            <a:fillRect/>
          </a:stretch>
        </p:blipFill>
        <p:spPr>
          <a:xfrm>
            <a:off x="607808" y="2371469"/>
            <a:ext cx="7595412" cy="32192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Results: Specific Features</a:t>
            </a:r>
          </a:p>
        </p:txBody>
      </p:sp>
      <p:sp>
        <p:nvSpPr>
          <p:cNvPr id="3" name="Slide Number Placeholder 2"/>
          <p:cNvSpPr>
            <a:spLocks noGrp="1"/>
          </p:cNvSpPr>
          <p:nvPr>
            <p:ph type="sldNum" sz="quarter" idx="12"/>
          </p:nvPr>
        </p:nvSpPr>
        <p:spPr/>
        <p:txBody>
          <a:bodyPr/>
          <a:lstStyle/>
          <a:p>
            <a:fld id="{367060C1-CD7E-2840-B5A1-488EBD1FEE97}" type="slidenum">
              <a:rPr lang="en-US" smtClean="0"/>
              <a:pPr/>
              <a:t>26</a:t>
            </a:fld>
            <a:endParaRPr lang="en-US"/>
          </a:p>
        </p:txBody>
      </p:sp>
      <p:pic>
        <p:nvPicPr>
          <p:cNvPr id="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826" y="2181243"/>
            <a:ext cx="8703689" cy="3216951"/>
          </a:xfrm>
        </p:spPr>
      </p:pic>
    </p:spTree>
    <p:extLst>
      <p:ext uri="{BB962C8B-B14F-4D97-AF65-F5344CB8AC3E}">
        <p14:creationId xmlns:p14="http://schemas.microsoft.com/office/powerpoint/2010/main" val="202159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 and Social Media</a:t>
            </a:r>
          </a:p>
        </p:txBody>
      </p:sp>
      <p:sp>
        <p:nvSpPr>
          <p:cNvPr id="3" name="Content Placeholder 2"/>
          <p:cNvSpPr>
            <a:spLocks noGrp="1"/>
          </p:cNvSpPr>
          <p:nvPr>
            <p:ph idx="1"/>
          </p:nvPr>
        </p:nvSpPr>
        <p:spPr/>
        <p:txBody>
          <a:bodyPr/>
          <a:lstStyle/>
          <a:p>
            <a:r>
              <a:rPr lang="en-US" dirty="0"/>
              <a:t>Recent work focuses on personality detection from:</a:t>
            </a:r>
          </a:p>
          <a:p>
            <a:pPr lvl="1"/>
            <a:r>
              <a:rPr lang="en-US" dirty="0"/>
              <a:t>Blogs, Twitter, Facebook</a:t>
            </a:r>
          </a:p>
          <a:p>
            <a:pPr lvl="1"/>
            <a:r>
              <a:rPr lang="en-US" dirty="0" err="1"/>
              <a:t>Instagram</a:t>
            </a:r>
            <a:r>
              <a:rPr lang="en-US" dirty="0"/>
              <a:t>, </a:t>
            </a:r>
            <a:r>
              <a:rPr lang="en-US" dirty="0" err="1"/>
              <a:t>Snapchat</a:t>
            </a:r>
            <a:endParaRPr lang="en-US" dirty="0"/>
          </a:p>
          <a:p>
            <a:pPr lvl="1"/>
            <a:r>
              <a:rPr lang="en-US" dirty="0"/>
              <a:t>Browser history, transactional data, wearable devices</a:t>
            </a:r>
          </a:p>
          <a:p>
            <a:r>
              <a:rPr lang="en-US" dirty="0"/>
              <a:t>Must consider</a:t>
            </a:r>
            <a:r>
              <a:rPr lang="en-CA" dirty="0"/>
              <a:t>:</a:t>
            </a:r>
          </a:p>
          <a:p>
            <a:pPr lvl="1"/>
            <a:r>
              <a:rPr lang="en-CA" b="1" dirty="0"/>
              <a:t>Source of data: </a:t>
            </a:r>
            <a:r>
              <a:rPr lang="en-CA" dirty="0"/>
              <a:t>purpose of platform; purpose of user</a:t>
            </a:r>
          </a:p>
          <a:p>
            <a:pPr lvl="1"/>
            <a:r>
              <a:rPr lang="en-CA" b="1" dirty="0"/>
              <a:t>Ethics: </a:t>
            </a:r>
            <a:r>
              <a:rPr lang="en-CA" dirty="0"/>
              <a:t>consent; user-expectations</a:t>
            </a:r>
          </a:p>
          <a:p>
            <a:pPr lvl="2"/>
            <a:r>
              <a:rPr lang="en-CA" dirty="0" err="1"/>
              <a:t>Ie</a:t>
            </a:r>
            <a:r>
              <a:rPr lang="en-CA" dirty="0"/>
              <a:t>, Cambridge </a:t>
            </a:r>
            <a:r>
              <a:rPr lang="en-CA" dirty="0" err="1"/>
              <a:t>Analytica</a:t>
            </a:r>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27</a:t>
            </a:fld>
            <a:endParaRPr lang="en-US"/>
          </a:p>
        </p:txBody>
      </p:sp>
    </p:spTree>
    <p:extLst>
      <p:ext uri="{BB962C8B-B14F-4D97-AF65-F5344CB8AC3E}">
        <p14:creationId xmlns:p14="http://schemas.microsoft.com/office/powerpoint/2010/main" val="394988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vs Human Judgments</a:t>
            </a:r>
          </a:p>
        </p:txBody>
      </p:sp>
      <p:sp>
        <p:nvSpPr>
          <p:cNvPr id="3" name="Content Placeholder 2"/>
          <p:cNvSpPr>
            <a:spLocks noGrp="1"/>
          </p:cNvSpPr>
          <p:nvPr>
            <p:ph idx="1"/>
          </p:nvPr>
        </p:nvSpPr>
        <p:spPr/>
        <p:txBody>
          <a:bodyPr>
            <a:normAutofit fontScale="92500" lnSpcReduction="20000"/>
          </a:bodyPr>
          <a:lstStyle/>
          <a:p>
            <a:r>
              <a:rPr lang="en-US" b="1" dirty="0"/>
              <a:t>Computer models from meta-data are found to be more accurate than human judgments (even better than close friends!)</a:t>
            </a:r>
          </a:p>
          <a:p>
            <a:r>
              <a:rPr lang="en-US" dirty="0"/>
              <a:t>E.g., </a:t>
            </a:r>
            <a:r>
              <a:rPr lang="en-US" dirty="0" err="1"/>
              <a:t>Youyou</a:t>
            </a:r>
            <a:r>
              <a:rPr lang="en-US" dirty="0"/>
              <a:t>, </a:t>
            </a:r>
            <a:r>
              <a:rPr lang="en-US" dirty="0" err="1"/>
              <a:t>Kosinski</a:t>
            </a:r>
            <a:r>
              <a:rPr lang="en-US" dirty="0"/>
              <a:t> &amp; Stillwell (2015)</a:t>
            </a:r>
          </a:p>
          <a:p>
            <a:pPr lvl="1"/>
            <a:r>
              <a:rPr lang="en-US" dirty="0"/>
              <a:t>Assessed accuracy of personality judgments by humans </a:t>
            </a:r>
            <a:r>
              <a:rPr lang="en-US" dirty="0" err="1"/>
              <a:t>vs</a:t>
            </a:r>
            <a:r>
              <a:rPr lang="en-US" dirty="0"/>
              <a:t> computers using 3 different criteria: </a:t>
            </a:r>
          </a:p>
          <a:p>
            <a:pPr lvl="2"/>
            <a:r>
              <a:rPr lang="en-US" dirty="0"/>
              <a:t>Self-other agreement</a:t>
            </a:r>
          </a:p>
          <a:p>
            <a:pPr lvl="2"/>
            <a:r>
              <a:rPr lang="en-US" dirty="0" err="1"/>
              <a:t>Interjudge</a:t>
            </a:r>
            <a:r>
              <a:rPr lang="en-US" dirty="0"/>
              <a:t> agreement</a:t>
            </a:r>
          </a:p>
          <a:p>
            <a:pPr lvl="2"/>
            <a:r>
              <a:rPr lang="en-US" dirty="0"/>
              <a:t>External validity</a:t>
            </a:r>
          </a:p>
          <a:p>
            <a:pPr lvl="1"/>
            <a:r>
              <a:rPr lang="en-US" dirty="0"/>
              <a:t>And compared it to scores on the IPIP</a:t>
            </a:r>
          </a:p>
          <a:p>
            <a:pPr lvl="1"/>
            <a:endParaRPr lang="en-US" dirty="0"/>
          </a:p>
          <a:p>
            <a:r>
              <a:rPr lang="en-US" dirty="0"/>
              <a:t>Why?</a:t>
            </a:r>
          </a:p>
          <a:p>
            <a:pPr lvl="1"/>
            <a:r>
              <a:rPr lang="en-US" dirty="0"/>
              <a:t>More information </a:t>
            </a:r>
            <a:r>
              <a:rPr lang="en-US" dirty="0">
                <a:sym typeface="Wingdings"/>
              </a:rPr>
              <a:t> increased accuracy</a:t>
            </a:r>
          </a:p>
          <a:p>
            <a:pPr lvl="1"/>
            <a:r>
              <a:rPr lang="en-US" dirty="0">
                <a:sym typeface="Wingdings"/>
              </a:rPr>
              <a:t>Statistical modeling  fewer biases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28</a:t>
            </a:fld>
            <a:endParaRPr lang="en-US"/>
          </a:p>
        </p:txBody>
      </p:sp>
    </p:spTree>
    <p:extLst>
      <p:ext uri="{BB962C8B-B14F-4D97-AF65-F5344CB8AC3E}">
        <p14:creationId xmlns:p14="http://schemas.microsoft.com/office/powerpoint/2010/main" val="208876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Meta-analysis</a:t>
            </a:r>
          </a:p>
        </p:txBody>
      </p:sp>
      <p:sp>
        <p:nvSpPr>
          <p:cNvPr id="3" name="Content Placeholder 2"/>
          <p:cNvSpPr>
            <a:spLocks noGrp="1"/>
          </p:cNvSpPr>
          <p:nvPr>
            <p:ph idx="1"/>
          </p:nvPr>
        </p:nvSpPr>
        <p:spPr/>
        <p:txBody>
          <a:bodyPr>
            <a:normAutofit fontScale="85000" lnSpcReduction="10000"/>
          </a:bodyPr>
          <a:lstStyle/>
          <a:p>
            <a:r>
              <a:rPr lang="en-US" dirty="0" err="1"/>
              <a:t>Azucar</a:t>
            </a:r>
            <a:r>
              <a:rPr lang="en-US" dirty="0"/>
              <a:t>, Marengo &amp; </a:t>
            </a:r>
            <a:r>
              <a:rPr lang="en-US" dirty="0" err="1"/>
              <a:t>Settanni</a:t>
            </a:r>
            <a:r>
              <a:rPr lang="en-US" dirty="0"/>
              <a:t> (2017). Predicting the Big 5 Personality Traits from Digital Footprints on Social Media: A Meta-Analysis</a:t>
            </a:r>
          </a:p>
          <a:p>
            <a:pPr lvl="1"/>
            <a:r>
              <a:rPr lang="en-US" b="1" dirty="0"/>
              <a:t>Digital footprints </a:t>
            </a:r>
            <a:r>
              <a:rPr lang="en-US" b="1" dirty="0">
                <a:sym typeface="Wingdings"/>
              </a:rPr>
              <a:t> personality traits?</a:t>
            </a:r>
          </a:p>
          <a:p>
            <a:pPr lvl="1"/>
            <a:r>
              <a:rPr lang="en-US" b="1" dirty="0">
                <a:sym typeface="Wingdings"/>
              </a:rPr>
              <a:t>Goals:</a:t>
            </a:r>
          </a:p>
          <a:p>
            <a:pPr lvl="2"/>
            <a:r>
              <a:rPr lang="en-US" dirty="0">
                <a:sym typeface="Wingdings"/>
              </a:rPr>
              <a:t>1) Determine average predictive power of digital footprints on each factor</a:t>
            </a:r>
          </a:p>
          <a:p>
            <a:pPr lvl="2"/>
            <a:r>
              <a:rPr lang="en-US" dirty="0">
                <a:sym typeface="Wingdings"/>
              </a:rPr>
              <a:t>2) Assess impact of different types of data on accuracy</a:t>
            </a:r>
          </a:p>
          <a:p>
            <a:pPr lvl="1"/>
            <a:r>
              <a:rPr lang="en-US" b="1" dirty="0">
                <a:sym typeface="Wingdings"/>
              </a:rPr>
              <a:t>Overall findings:</a:t>
            </a:r>
          </a:p>
          <a:p>
            <a:pPr lvl="2"/>
            <a:r>
              <a:rPr lang="en-US" dirty="0">
                <a:sym typeface="Wingdings"/>
              </a:rPr>
              <a:t>Digital footprints are able to predict personality</a:t>
            </a:r>
          </a:p>
          <a:p>
            <a:pPr lvl="2"/>
            <a:r>
              <a:rPr lang="en-US" dirty="0">
                <a:sym typeface="Wingdings"/>
              </a:rPr>
              <a:t>Better when data from </a:t>
            </a:r>
            <a:r>
              <a:rPr lang="en-US" dirty="0">
                <a:solidFill>
                  <a:srgbClr val="FF0000"/>
                </a:solidFill>
                <a:sym typeface="Wingdings"/>
              </a:rPr>
              <a:t>multiple sources, but different sources for different traits</a:t>
            </a:r>
          </a:p>
          <a:p>
            <a:pPr lvl="1"/>
            <a:r>
              <a:rPr lang="en-US" dirty="0">
                <a:sym typeface="Wingdings"/>
              </a:rPr>
              <a:t>Sources:</a:t>
            </a:r>
          </a:p>
          <a:p>
            <a:pPr lvl="2"/>
            <a:r>
              <a:rPr lang="en-US" dirty="0">
                <a:sym typeface="Wingdings"/>
              </a:rPr>
              <a:t>Private </a:t>
            </a:r>
            <a:r>
              <a:rPr lang="en-US" dirty="0" err="1">
                <a:sym typeface="Wingdings"/>
              </a:rPr>
              <a:t>vs</a:t>
            </a:r>
            <a:r>
              <a:rPr lang="en-US" dirty="0">
                <a:sym typeface="Wingdings"/>
              </a:rPr>
              <a:t> public platforms</a:t>
            </a:r>
          </a:p>
          <a:p>
            <a:pPr lvl="2"/>
            <a:r>
              <a:rPr lang="en-US" dirty="0">
                <a:sym typeface="Wingdings"/>
              </a:rPr>
              <a:t>Demographics</a:t>
            </a:r>
          </a:p>
          <a:p>
            <a:pPr lvl="2"/>
            <a:r>
              <a:rPr lang="en-US" dirty="0">
                <a:sym typeface="Wingdings"/>
              </a:rPr>
              <a:t>User activity stats</a:t>
            </a:r>
          </a:p>
          <a:p>
            <a:pPr lvl="2"/>
            <a:r>
              <a:rPr lang="en-US" dirty="0">
                <a:sym typeface="Wingdings"/>
              </a:rPr>
              <a:t>Language/text </a:t>
            </a:r>
            <a:r>
              <a:rPr lang="en-US" dirty="0" err="1">
                <a:sym typeface="Wingdings"/>
              </a:rPr>
              <a:t>vs</a:t>
            </a:r>
            <a:r>
              <a:rPr lang="en-US" dirty="0">
                <a:sym typeface="Wingdings"/>
              </a:rPr>
              <a:t> pictures</a:t>
            </a:r>
          </a:p>
        </p:txBody>
      </p:sp>
      <p:sp>
        <p:nvSpPr>
          <p:cNvPr id="4" name="Slide Number Placeholder 3"/>
          <p:cNvSpPr>
            <a:spLocks noGrp="1"/>
          </p:cNvSpPr>
          <p:nvPr>
            <p:ph type="sldNum" sz="quarter" idx="12"/>
          </p:nvPr>
        </p:nvSpPr>
        <p:spPr/>
        <p:txBody>
          <a:bodyPr/>
          <a:lstStyle/>
          <a:p>
            <a:fld id="{367060C1-CD7E-2840-B5A1-488EBD1FEE97}" type="slidenum">
              <a:rPr lang="en-US" smtClean="0"/>
              <a:pPr/>
              <a:t>29</a:t>
            </a:fld>
            <a:endParaRPr lang="en-US"/>
          </a:p>
        </p:txBody>
      </p:sp>
    </p:spTree>
    <p:extLst>
      <p:ext uri="{BB962C8B-B14F-4D97-AF65-F5344CB8AC3E}">
        <p14:creationId xmlns:p14="http://schemas.microsoft.com/office/powerpoint/2010/main" val="132728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pPr/>
              <a:t>3</a:t>
            </a:fld>
            <a:endParaRPr lang="en-US"/>
          </a:p>
        </p:txBody>
      </p:sp>
      <p:sp>
        <p:nvSpPr>
          <p:cNvPr id="3" name="Content Placeholder 2"/>
          <p:cNvSpPr>
            <a:spLocks noGrp="1"/>
          </p:cNvSpPr>
          <p:nvPr>
            <p:ph idx="4294967295"/>
          </p:nvPr>
        </p:nvSpPr>
        <p:spPr>
          <a:xfrm>
            <a:off x="176400" y="1373290"/>
            <a:ext cx="8686800" cy="4033838"/>
          </a:xfrm>
        </p:spPr>
        <p:txBody>
          <a:bodyPr>
            <a:noAutofit/>
          </a:bodyPr>
          <a:lstStyle/>
          <a:p>
            <a:pPr algn="ctr"/>
            <a:r>
              <a:rPr lang="en-US" sz="4000" dirty="0">
                <a:latin typeface="Bradley Hand" charset="0"/>
                <a:ea typeface="Bradley Hand" charset="0"/>
                <a:cs typeface="Bradley Hand" charset="0"/>
              </a:rPr>
              <a:t>Think about someone you know well.</a:t>
            </a:r>
            <a:endParaRPr lang="en-US" sz="3400" dirty="0">
              <a:latin typeface="Bradley Hand" charset="0"/>
              <a:ea typeface="Bradley Hand" charset="0"/>
              <a:cs typeface="Bradley Hand" charset="0"/>
            </a:endParaRPr>
          </a:p>
          <a:p>
            <a:pPr algn="ctr"/>
            <a:r>
              <a:rPr lang="en-US" sz="4000" dirty="0">
                <a:latin typeface="Bradley Hand" charset="0"/>
                <a:ea typeface="Bradley Hand" charset="0"/>
                <a:cs typeface="Bradley Hand" charset="0"/>
              </a:rPr>
              <a:t>Write down how you would describe this person to others. Use as many words/phrases as necessary to fully describe the person.</a:t>
            </a:r>
          </a:p>
        </p:txBody>
      </p:sp>
    </p:spTree>
    <p:extLst>
      <p:ext uri="{BB962C8B-B14F-4D97-AF65-F5344CB8AC3E}">
        <p14:creationId xmlns:p14="http://schemas.microsoft.com/office/powerpoint/2010/main" val="3756462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Traits (&amp; states?) </a:t>
            </a:r>
            <a:r>
              <a:rPr lang="en-US" dirty="0">
                <a:sym typeface="Wingdings"/>
              </a:rPr>
              <a:t> marketing</a:t>
            </a:r>
            <a:endParaRPr lang="en-US" dirty="0"/>
          </a:p>
        </p:txBody>
      </p:sp>
      <p:sp>
        <p:nvSpPr>
          <p:cNvPr id="3" name="Content Placeholder 2"/>
          <p:cNvSpPr>
            <a:spLocks noGrp="1"/>
          </p:cNvSpPr>
          <p:nvPr>
            <p:ph idx="1"/>
          </p:nvPr>
        </p:nvSpPr>
        <p:spPr/>
        <p:txBody>
          <a:bodyPr>
            <a:normAutofit/>
          </a:bodyPr>
          <a:lstStyle/>
          <a:p>
            <a:r>
              <a:rPr lang="en-US" dirty="0" err="1"/>
              <a:t>Matz</a:t>
            </a:r>
            <a:r>
              <a:rPr lang="en-US" dirty="0"/>
              <a:t>, S.C. &amp; </a:t>
            </a:r>
            <a:r>
              <a:rPr lang="en-US" dirty="0" err="1"/>
              <a:t>Netzer</a:t>
            </a:r>
            <a:r>
              <a:rPr lang="en-US" dirty="0"/>
              <a:t>, O. (2017)</a:t>
            </a:r>
          </a:p>
          <a:p>
            <a:r>
              <a:rPr lang="en-US" b="1" dirty="0"/>
              <a:t>Research question: </a:t>
            </a:r>
            <a:r>
              <a:rPr lang="en-US" dirty="0"/>
              <a:t>Can big data help predict psychological traits and states and thus help marketing strategy?</a:t>
            </a:r>
          </a:p>
          <a:p>
            <a:r>
              <a:rPr lang="en-US" b="1" dirty="0"/>
              <a:t>Hypothesis: </a:t>
            </a:r>
            <a:r>
              <a:rPr lang="en-US" dirty="0"/>
              <a:t>Now that vast amount of consumer information is available, consumers’ general tendency to think (traits)  and how they feel in a particular context (states) can be inferred and thus targeted marketing can improve.</a:t>
            </a:r>
          </a:p>
        </p:txBody>
      </p:sp>
    </p:spTree>
    <p:extLst>
      <p:ext uri="{BB962C8B-B14F-4D97-AF65-F5344CB8AC3E}">
        <p14:creationId xmlns:p14="http://schemas.microsoft.com/office/powerpoint/2010/main" val="6131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1-09-23 at 8.04.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 y="0"/>
            <a:ext cx="8310862" cy="6858000"/>
          </a:xfrm>
          <a:prstGeom prst="rect">
            <a:avLst/>
          </a:prstGeom>
        </p:spPr>
      </p:pic>
    </p:spTree>
    <p:extLst>
      <p:ext uri="{BB962C8B-B14F-4D97-AF65-F5344CB8AC3E}">
        <p14:creationId xmlns:p14="http://schemas.microsoft.com/office/powerpoint/2010/main" val="220754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8508" y="1205724"/>
            <a:ext cx="8229600" cy="4373563"/>
          </a:xfrm>
        </p:spPr>
        <p:txBody>
          <a:bodyPr/>
          <a:lstStyle/>
          <a:p>
            <a:r>
              <a:rPr lang="en-US" dirty="0"/>
              <a:t>“We expect both researchers and practitioners to go beyond the understanding and prediction of psychological states and traits and towards real-time ‘optimization’ of marketing actions on the basis of these predictions.”</a:t>
            </a:r>
          </a:p>
        </p:txBody>
      </p:sp>
    </p:spTree>
    <p:extLst>
      <p:ext uri="{BB962C8B-B14F-4D97-AF65-F5344CB8AC3E}">
        <p14:creationId xmlns:p14="http://schemas.microsoft.com/office/powerpoint/2010/main" val="2111586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recent work</a:t>
            </a:r>
          </a:p>
        </p:txBody>
      </p:sp>
      <p:sp>
        <p:nvSpPr>
          <p:cNvPr id="3" name="Content Placeholder 2"/>
          <p:cNvSpPr>
            <a:spLocks noGrp="1"/>
          </p:cNvSpPr>
          <p:nvPr>
            <p:ph idx="1"/>
          </p:nvPr>
        </p:nvSpPr>
        <p:spPr/>
        <p:txBody>
          <a:bodyPr/>
          <a:lstStyle/>
          <a:p>
            <a:r>
              <a:rPr lang="en-US" dirty="0"/>
              <a:t>Focus on combination of features and type of classification model to improve predictions</a:t>
            </a:r>
          </a:p>
          <a:p>
            <a:pPr lvl="1"/>
            <a:r>
              <a:rPr lang="en-US" dirty="0" err="1"/>
              <a:t>Ie</a:t>
            </a:r>
            <a:r>
              <a:rPr lang="en-US" dirty="0"/>
              <a:t>, word embedding; deep learning models such as BERT </a:t>
            </a:r>
          </a:p>
          <a:p>
            <a:pPr lvl="1"/>
            <a:r>
              <a:rPr lang="en-US" dirty="0" err="1"/>
              <a:t>Ie</a:t>
            </a:r>
            <a:r>
              <a:rPr lang="en-US" dirty="0"/>
              <a:t>, stylistic features</a:t>
            </a:r>
          </a:p>
          <a:p>
            <a:r>
              <a:rPr lang="en-US" b="1" dirty="0"/>
              <a:t>Any other ideas?</a:t>
            </a:r>
          </a:p>
          <a:p>
            <a:r>
              <a:rPr lang="en-US" b="1" dirty="0"/>
              <a:t>Questions?</a:t>
            </a:r>
          </a:p>
        </p:txBody>
      </p:sp>
      <p:sp>
        <p:nvSpPr>
          <p:cNvPr id="4" name="Slide Number Placeholder 3"/>
          <p:cNvSpPr>
            <a:spLocks noGrp="1"/>
          </p:cNvSpPr>
          <p:nvPr>
            <p:ph type="sldNum" sz="quarter" idx="12"/>
          </p:nvPr>
        </p:nvSpPr>
        <p:spPr/>
        <p:txBody>
          <a:bodyPr/>
          <a:lstStyle/>
          <a:p>
            <a:fld id="{367060C1-CD7E-2840-B5A1-488EBD1FEE97}" type="slidenum">
              <a:rPr lang="en-US" smtClean="0"/>
              <a:pPr/>
              <a:t>33</a:t>
            </a:fld>
            <a:endParaRPr lang="en-US"/>
          </a:p>
        </p:txBody>
      </p:sp>
    </p:spTree>
    <p:extLst>
      <p:ext uri="{BB962C8B-B14F-4D97-AF65-F5344CB8AC3E}">
        <p14:creationId xmlns:p14="http://schemas.microsoft.com/office/powerpoint/2010/main" val="414846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Personality?</a:t>
            </a:r>
            <a:endParaRPr lang="en-US" dirty="0"/>
          </a:p>
        </p:txBody>
      </p:sp>
      <p:sp>
        <p:nvSpPr>
          <p:cNvPr id="3" name="Content Placeholder 2"/>
          <p:cNvSpPr>
            <a:spLocks noGrp="1"/>
          </p:cNvSpPr>
          <p:nvPr>
            <p:ph idx="1"/>
          </p:nvPr>
        </p:nvSpPr>
        <p:spPr/>
        <p:txBody>
          <a:bodyPr/>
          <a:lstStyle/>
          <a:p>
            <a:pPr>
              <a:spcAft>
                <a:spcPts val="1200"/>
              </a:spcAft>
            </a:pPr>
            <a:r>
              <a:rPr lang="en-US" dirty="0"/>
              <a:t>This is about who you are – your characteristic style of behaving, thinking, and feeling.</a:t>
            </a:r>
          </a:p>
          <a:p>
            <a:r>
              <a:rPr lang="en-US" b="1" dirty="0"/>
              <a:t>How can we assess differences in personality?</a:t>
            </a:r>
          </a:p>
          <a:p>
            <a:pPr lvl="1"/>
            <a:r>
              <a:rPr lang="en-US" dirty="0"/>
              <a:t>4 main approaches in psychology:</a:t>
            </a:r>
            <a:endParaRPr lang="en-US" b="1" dirty="0">
              <a:solidFill>
                <a:srgbClr val="FF0000"/>
              </a:solidFill>
            </a:endParaRPr>
          </a:p>
          <a:p>
            <a:pPr lvl="2"/>
            <a:r>
              <a:rPr lang="en-US" dirty="0"/>
              <a:t>Trait</a:t>
            </a:r>
          </a:p>
          <a:p>
            <a:pPr lvl="2"/>
            <a:r>
              <a:rPr lang="en-US" dirty="0"/>
              <a:t>Psychodynamic</a:t>
            </a:r>
          </a:p>
          <a:p>
            <a:pPr lvl="2"/>
            <a:r>
              <a:rPr lang="en-US" dirty="0"/>
              <a:t>Humanistic</a:t>
            </a:r>
          </a:p>
          <a:p>
            <a:pPr lvl="2"/>
            <a:r>
              <a:rPr lang="en-US" dirty="0"/>
              <a:t>Social-Cognitive</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spTree>
    <p:extLst>
      <p:ext uri="{BB962C8B-B14F-4D97-AF65-F5344CB8AC3E}">
        <p14:creationId xmlns:p14="http://schemas.microsoft.com/office/powerpoint/2010/main" val="374738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Personality?</a:t>
            </a:r>
            <a:endParaRPr lang="en-US" dirty="0"/>
          </a:p>
        </p:txBody>
      </p:sp>
      <p:sp>
        <p:nvSpPr>
          <p:cNvPr id="3" name="Content Placeholder 2"/>
          <p:cNvSpPr>
            <a:spLocks noGrp="1"/>
          </p:cNvSpPr>
          <p:nvPr>
            <p:ph idx="1"/>
          </p:nvPr>
        </p:nvSpPr>
        <p:spPr/>
        <p:txBody>
          <a:bodyPr/>
          <a:lstStyle/>
          <a:p>
            <a:pPr>
              <a:spcAft>
                <a:spcPts val="1200"/>
              </a:spcAft>
            </a:pPr>
            <a:r>
              <a:rPr lang="en-US" dirty="0"/>
              <a:t>This is about who you are – your characteristic style of behaving, thinking, and feeling.</a:t>
            </a:r>
          </a:p>
          <a:p>
            <a:r>
              <a:rPr lang="en-US" b="1" dirty="0"/>
              <a:t>How can we assess differences in personality?</a:t>
            </a:r>
          </a:p>
          <a:p>
            <a:pPr lvl="1"/>
            <a:r>
              <a:rPr lang="en-US" dirty="0"/>
              <a:t>4 main approaches in psychology:</a:t>
            </a:r>
          </a:p>
          <a:p>
            <a:pPr lvl="2"/>
            <a:r>
              <a:rPr lang="en-US" b="1" dirty="0">
                <a:solidFill>
                  <a:srgbClr val="FF0000"/>
                </a:solidFill>
              </a:rPr>
              <a:t>Trait</a:t>
            </a:r>
          </a:p>
          <a:p>
            <a:pPr lvl="2"/>
            <a:r>
              <a:rPr lang="en-US" dirty="0"/>
              <a:t>Psychodynamic</a:t>
            </a:r>
          </a:p>
          <a:p>
            <a:pPr lvl="2"/>
            <a:r>
              <a:rPr lang="en-US" dirty="0"/>
              <a:t>Humanistic</a:t>
            </a:r>
          </a:p>
          <a:p>
            <a:pPr lvl="2"/>
            <a:r>
              <a:rPr lang="en-US" dirty="0"/>
              <a:t>Social-Cognitive</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a:t>
            </a:fld>
            <a:endParaRPr lang="en-US"/>
          </a:p>
        </p:txBody>
      </p:sp>
    </p:spTree>
    <p:extLst>
      <p:ext uri="{BB962C8B-B14F-4D97-AF65-F5344CB8AC3E}">
        <p14:creationId xmlns:p14="http://schemas.microsoft.com/office/powerpoint/2010/main" val="102173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t>Trait Approach</a:t>
            </a:r>
            <a:endParaRPr lang="en-US" dirty="0"/>
          </a:p>
        </p:txBody>
      </p:sp>
      <p:sp>
        <p:nvSpPr>
          <p:cNvPr id="22531" name="Content Placeholder 2"/>
          <p:cNvSpPr>
            <a:spLocks noGrp="1"/>
          </p:cNvSpPr>
          <p:nvPr>
            <p:ph idx="1"/>
          </p:nvPr>
        </p:nvSpPr>
        <p:spPr>
          <a:xfrm>
            <a:off x="457200" y="1740483"/>
            <a:ext cx="8229600" cy="4325112"/>
          </a:xfrm>
        </p:spPr>
        <p:txBody>
          <a:bodyPr>
            <a:normAutofit/>
          </a:bodyPr>
          <a:lstStyle/>
          <a:p>
            <a:pPr algn="ctr">
              <a:buNone/>
            </a:pPr>
            <a:r>
              <a:rPr lang="en-US" b="1" dirty="0"/>
              <a:t>Personality = a combination of traits</a:t>
            </a:r>
          </a:p>
          <a:p>
            <a:pPr algn="ctr">
              <a:buNone/>
            </a:pPr>
            <a:endParaRPr lang="en-US" sz="1200" b="1" dirty="0"/>
          </a:p>
          <a:p>
            <a:r>
              <a:rPr lang="en-US" dirty="0"/>
              <a:t>Assumes:</a:t>
            </a:r>
          </a:p>
          <a:p>
            <a:pPr lvl="1"/>
            <a:r>
              <a:rPr lang="en-US" dirty="0"/>
              <a:t>People differ from each other in (relatively) stable ways.</a:t>
            </a:r>
          </a:p>
          <a:p>
            <a:pPr lvl="1"/>
            <a:r>
              <a:rPr lang="en-US" dirty="0"/>
              <a:t>Traits are consistent ways of behaving and therefore can predict future actions.</a:t>
            </a:r>
          </a:p>
          <a:p>
            <a:r>
              <a:rPr lang="en-US" dirty="0"/>
              <a:t>Attempts to find a taxonomy (classification scheme) for core traits that define personality.</a:t>
            </a:r>
          </a:p>
        </p:txBody>
      </p:sp>
      <p:sp>
        <p:nvSpPr>
          <p:cNvPr id="6"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Dimensions of Personality</a:t>
            </a:r>
            <a:endParaRPr lang="en-US" dirty="0"/>
          </a:p>
        </p:txBody>
      </p:sp>
      <p:sp>
        <p:nvSpPr>
          <p:cNvPr id="24579" name="Content Placeholder 2"/>
          <p:cNvSpPr>
            <a:spLocks noGrp="1"/>
          </p:cNvSpPr>
          <p:nvPr>
            <p:ph idx="1"/>
          </p:nvPr>
        </p:nvSpPr>
        <p:spPr/>
        <p:txBody>
          <a:bodyPr>
            <a:normAutofit/>
          </a:bodyPr>
          <a:lstStyle/>
          <a:p>
            <a:pPr>
              <a:spcAft>
                <a:spcPts val="600"/>
              </a:spcAft>
            </a:pPr>
            <a:r>
              <a:rPr lang="en-US" dirty="0"/>
              <a:t>Traits are grouped into </a:t>
            </a:r>
            <a:r>
              <a:rPr lang="en-US" b="1" i="1" dirty="0"/>
              <a:t>dimensions of personality</a:t>
            </a:r>
            <a:endParaRPr lang="en-US" i="1" dirty="0"/>
          </a:p>
          <a:p>
            <a:pPr lvl="1">
              <a:spcAft>
                <a:spcPts val="600"/>
              </a:spcAft>
            </a:pPr>
            <a:r>
              <a:rPr lang="en-US" dirty="0"/>
              <a:t>Thus, personality is thought of as a combination of separate dimensions (as opposed to types).</a:t>
            </a:r>
          </a:p>
          <a:p>
            <a:pPr>
              <a:spcAft>
                <a:spcPts val="600"/>
              </a:spcAft>
            </a:pPr>
            <a:r>
              <a:rPr lang="en-US" b="1" dirty="0"/>
              <a:t>How were the dimensions determined?</a:t>
            </a:r>
          </a:p>
          <a:p>
            <a:pPr lvl="1">
              <a:spcAft>
                <a:spcPts val="600"/>
              </a:spcAft>
            </a:pPr>
            <a:r>
              <a:rPr lang="en-US" dirty="0"/>
              <a:t>18,000 words for potential traits (</a:t>
            </a:r>
            <a:r>
              <a:rPr lang="en-US" dirty="0" err="1"/>
              <a:t>Allport</a:t>
            </a:r>
            <a:r>
              <a:rPr lang="en-US" dirty="0"/>
              <a:t> &amp; </a:t>
            </a:r>
            <a:r>
              <a:rPr lang="en-US" dirty="0" err="1"/>
              <a:t>Odbert</a:t>
            </a:r>
            <a:r>
              <a:rPr lang="en-US" dirty="0"/>
              <a:t>, 1936)</a:t>
            </a:r>
          </a:p>
          <a:p>
            <a:pPr lvl="1">
              <a:spcAft>
                <a:spcPts val="600"/>
              </a:spcAft>
            </a:pPr>
            <a:r>
              <a:rPr lang="en-US" dirty="0"/>
              <a:t>Goal: sorted words into underlying groups/dimensions</a:t>
            </a:r>
          </a:p>
          <a:p>
            <a:pPr lvl="1"/>
            <a:r>
              <a:rPr lang="en-US" dirty="0"/>
              <a:t>Used both self-report and informant data to measure personality.</a:t>
            </a:r>
          </a:p>
          <a:p>
            <a:pPr lvl="1">
              <a:buNone/>
            </a:pPr>
            <a:endParaRPr lang="en-US" dirty="0"/>
          </a:p>
        </p:txBody>
      </p:sp>
      <p:sp>
        <p:nvSpPr>
          <p:cNvPr id="10"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_15_02"/>
          <p:cNvPicPr>
            <a:picLocks noChangeAspect="1" noChangeArrowheads="1"/>
          </p:cNvPicPr>
          <p:nvPr/>
        </p:nvPicPr>
        <p:blipFill>
          <a:blip r:embed="rId3"/>
          <a:srcRect/>
          <a:stretch>
            <a:fillRect/>
          </a:stretch>
        </p:blipFill>
        <p:spPr bwMode="auto">
          <a:xfrm>
            <a:off x="304800" y="2222490"/>
            <a:ext cx="8531225" cy="344328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a:t>Determining Core Traits</a:t>
            </a:r>
          </a:p>
        </p:txBody>
      </p:sp>
      <p:sp>
        <p:nvSpPr>
          <p:cNvPr id="5" name="Slide Number Placeholder 3"/>
          <p:cNvSpPr>
            <a:spLocks noGrp="1"/>
          </p:cNvSpPr>
          <p:nvPr>
            <p:ph type="sldNum" sz="quarter" idx="12"/>
          </p:nvPr>
        </p:nvSpPr>
        <p:spPr>
          <a:prstGeom prst="rect">
            <a:avLst/>
          </a:prstGeom>
        </p:spPr>
        <p:txBody>
          <a:bodyPr/>
          <a:lstStyle/>
          <a:p>
            <a:fld id="{C596511B-2857-694D-871F-42288545228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Five</a:t>
            </a:r>
          </a:p>
        </p:txBody>
      </p:sp>
      <p:sp>
        <p:nvSpPr>
          <p:cNvPr id="3" name="Content Placeholder 2"/>
          <p:cNvSpPr>
            <a:spLocks noGrp="1"/>
          </p:cNvSpPr>
          <p:nvPr>
            <p:ph idx="1"/>
          </p:nvPr>
        </p:nvSpPr>
        <p:spPr/>
        <p:txBody>
          <a:bodyPr/>
          <a:lstStyle/>
          <a:p>
            <a:r>
              <a:rPr lang="en-US" b="1" dirty="0"/>
              <a:t>O</a:t>
            </a:r>
            <a:r>
              <a:rPr lang="en-US" dirty="0"/>
              <a:t>penness to experience</a:t>
            </a:r>
          </a:p>
          <a:p>
            <a:r>
              <a:rPr lang="en-US" b="1" dirty="0"/>
              <a:t>C</a:t>
            </a:r>
            <a:r>
              <a:rPr lang="en-US" dirty="0"/>
              <a:t>onscientiousness </a:t>
            </a:r>
          </a:p>
          <a:p>
            <a:r>
              <a:rPr lang="en-US" b="1" dirty="0"/>
              <a:t>E</a:t>
            </a:r>
            <a:r>
              <a:rPr lang="en-US" dirty="0"/>
              <a:t>xtraversion </a:t>
            </a:r>
          </a:p>
          <a:p>
            <a:r>
              <a:rPr lang="en-US" b="1" dirty="0"/>
              <a:t>A</a:t>
            </a:r>
            <a:r>
              <a:rPr lang="en-US" dirty="0"/>
              <a:t>greeableness</a:t>
            </a:r>
          </a:p>
          <a:p>
            <a:r>
              <a:rPr lang="en-US" b="1" dirty="0"/>
              <a:t>N</a:t>
            </a:r>
            <a:r>
              <a:rPr lang="en-US" dirty="0"/>
              <a:t>euroticism </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9</a:t>
            </a:fld>
            <a:endParaRPr lang="en-US"/>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potheca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48756</TotalTime>
  <Words>3352</Words>
  <Application>Microsoft Macintosh PowerPoint</Application>
  <PresentationFormat>On-screen Show (4:3)</PresentationFormat>
  <Paragraphs>450</Paragraphs>
  <Slides>33</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Book Antiqua</vt:lpstr>
      <vt:lpstr>Bradley Hand</vt:lpstr>
      <vt:lpstr>Calibri</vt:lpstr>
      <vt:lpstr>Century Gothic</vt:lpstr>
      <vt:lpstr>Palatino Linotype</vt:lpstr>
      <vt:lpstr>Times New Roman</vt:lpstr>
      <vt:lpstr>Office Theme</vt:lpstr>
      <vt:lpstr>Apothecary</vt:lpstr>
      <vt:lpstr>Personality</vt:lpstr>
      <vt:lpstr>Agenda</vt:lpstr>
      <vt:lpstr>PowerPoint Presentation</vt:lpstr>
      <vt:lpstr>What is Personality?</vt:lpstr>
      <vt:lpstr>What is Personality?</vt:lpstr>
      <vt:lpstr>Trait Approach</vt:lpstr>
      <vt:lpstr>Dimensions of Personality</vt:lpstr>
      <vt:lpstr>Determining Core Traits</vt:lpstr>
      <vt:lpstr>The Big Five</vt:lpstr>
      <vt:lpstr>PowerPoint Presentation</vt:lpstr>
      <vt:lpstr>Questions About The Big Five</vt:lpstr>
      <vt:lpstr>Where are the more “neurotic” places to live?</vt:lpstr>
      <vt:lpstr>Are Traits Truly Constant?</vt:lpstr>
      <vt:lpstr>Traits vs states</vt:lpstr>
      <vt:lpstr>Assessing Traits</vt:lpstr>
      <vt:lpstr>NEO-FFI</vt:lpstr>
      <vt:lpstr>TIPI</vt:lpstr>
      <vt:lpstr>PowerPoint Presentation</vt:lpstr>
      <vt:lpstr>IPIP</vt:lpstr>
      <vt:lpstr>Assessing personality states</vt:lpstr>
      <vt:lpstr>Automatic Personality Detection</vt:lpstr>
      <vt:lpstr>Detection with Written Language</vt:lpstr>
      <vt:lpstr>PowerPoint Presentation</vt:lpstr>
      <vt:lpstr>Detection with Spoken language</vt:lpstr>
      <vt:lpstr>Results</vt:lpstr>
      <vt:lpstr>Results: Specific Features</vt:lpstr>
      <vt:lpstr>Personality and Social Media</vt:lpstr>
      <vt:lpstr>Computer vs Human Judgments</vt:lpstr>
      <vt:lpstr>Meta-analysis</vt:lpstr>
      <vt:lpstr>Traits (&amp; states?)  marketing</vt:lpstr>
      <vt:lpstr>PowerPoint Presentation</vt:lpstr>
      <vt:lpstr>PowerPoint Presentation</vt:lpstr>
      <vt:lpstr>Most recent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1001, Section 003 Introduction to Psychology</dc:title>
  <dc:creator>Michelle Levine</dc:creator>
  <cp:lastModifiedBy>Julia H</cp:lastModifiedBy>
  <cp:revision>304</cp:revision>
  <cp:lastPrinted>2019-10-24T00:30:24Z</cp:lastPrinted>
  <dcterms:created xsi:type="dcterms:W3CDTF">2017-02-16T14:48:20Z</dcterms:created>
  <dcterms:modified xsi:type="dcterms:W3CDTF">2022-11-15T19:19:40Z</dcterms:modified>
</cp:coreProperties>
</file>