
<file path=[Content_Types].xml><?xml version="1.0" encoding="utf-8"?>
<Types xmlns="http://schemas.openxmlformats.org/package/2006/content-types">
  <Default Extension="xml" ContentType="application/xml"/>
  <Default Extension="WAV" ContentType="audio/wav"/>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8" r:id="rId2"/>
    <p:sldId id="270" r:id="rId3"/>
    <p:sldId id="266" r:id="rId4"/>
    <p:sldId id="259" r:id="rId5"/>
    <p:sldId id="365" r:id="rId6"/>
    <p:sldId id="363" r:id="rId7"/>
    <p:sldId id="366" r:id="rId8"/>
    <p:sldId id="367" r:id="rId9"/>
    <p:sldId id="321" r:id="rId10"/>
    <p:sldId id="350" r:id="rId11"/>
    <p:sldId id="328" r:id="rId12"/>
    <p:sldId id="329" r:id="rId13"/>
    <p:sldId id="331" r:id="rId14"/>
    <p:sldId id="334" r:id="rId15"/>
    <p:sldId id="335" r:id="rId16"/>
    <p:sldId id="343" r:id="rId17"/>
    <p:sldId id="326" r:id="rId18"/>
    <p:sldId id="348" r:id="rId19"/>
    <p:sldId id="351" r:id="rId20"/>
    <p:sldId id="368" r:id="rId21"/>
    <p:sldId id="369" r:id="rId22"/>
    <p:sldId id="370" r:id="rId23"/>
    <p:sldId id="354" r:id="rId24"/>
    <p:sldId id="355" r:id="rId25"/>
    <p:sldId id="299" r:id="rId26"/>
    <p:sldId id="300" r:id="rId27"/>
    <p:sldId id="301" r:id="rId28"/>
    <p:sldId id="372" r:id="rId29"/>
    <p:sldId id="374" r:id="rId30"/>
    <p:sldId id="375" r:id="rId31"/>
    <p:sldId id="377" r:id="rId32"/>
    <p:sldId id="378" r:id="rId33"/>
    <p:sldId id="379" r:id="rId34"/>
    <p:sldId id="293" r:id="rId35"/>
    <p:sldId id="295" r:id="rId36"/>
    <p:sldId id="294" r:id="rId37"/>
    <p:sldId id="352" r:id="rId38"/>
    <p:sldId id="356" r:id="rId39"/>
    <p:sldId id="357" r:id="rId40"/>
    <p:sldId id="359" r:id="rId41"/>
    <p:sldId id="358" r:id="rId42"/>
    <p:sldId id="302" r:id="rId43"/>
    <p:sldId id="303" r:id="rId44"/>
    <p:sldId id="360" r:id="rId45"/>
    <p:sldId id="304" r:id="rId46"/>
    <p:sldId id="305" r:id="rId47"/>
    <p:sldId id="306" r:id="rId48"/>
    <p:sldId id="361" r:id="rId49"/>
    <p:sldId id="308" r:id="rId50"/>
    <p:sldId id="309" r:id="rId51"/>
    <p:sldId id="310" r:id="rId52"/>
    <p:sldId id="311" r:id="rId53"/>
    <p:sldId id="312" r:id="rId54"/>
    <p:sldId id="313" r:id="rId55"/>
    <p:sldId id="314" r:id="rId56"/>
    <p:sldId id="315" r:id="rId57"/>
    <p:sldId id="362"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94" autoAdjust="0"/>
  </p:normalViewPr>
  <p:slideViewPr>
    <p:cSldViewPr snapToGrid="0" snapToObjects="1">
      <p:cViewPr varScale="1">
        <p:scale>
          <a:sx n="88" d="100"/>
          <a:sy n="88" d="100"/>
        </p:scale>
        <p:origin x="-2104"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 Id="rId3"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E5A68A-8A86-634F-B9DC-B0989A8ADC66}" type="datetimeFigureOut">
              <a:rPr lang="en-US" smtClean="0"/>
              <a:pPr/>
              <a:t>4/9/12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83D00-3920-5543-AC8C-A2769BDB8B3E}" type="slidenum">
              <a:rPr lang="en-US" smtClean="0"/>
              <a:pPr/>
              <a:t>‹#›</a:t>
            </a:fld>
            <a:endParaRPr lang="en-US"/>
          </a:p>
        </p:txBody>
      </p:sp>
    </p:spTree>
    <p:extLst>
      <p:ext uri="{BB962C8B-B14F-4D97-AF65-F5344CB8AC3E}">
        <p14:creationId xmlns:p14="http://schemas.microsoft.com/office/powerpoint/2010/main" val="37074850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FB85D3A6-B78B-684F-A0D1-F367101C1D25}" type="slidenum">
              <a:rPr lang="en-US" sz="1200"/>
              <a:pPr eaLnBrk="1" hangingPunct="1"/>
              <a:t>1</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28853527-B5D6-2445-AE84-16A3964F892C}" type="slidenum">
              <a:rPr lang="en-US" sz="1200"/>
              <a:pPr eaLnBrk="1" hangingPunct="1"/>
              <a:t>16</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Compute log of </a:t>
            </a:r>
            <a:r>
              <a:rPr lang="en-US" dirty="0" err="1" smtClean="0"/>
              <a:t>mel</a:t>
            </a:r>
            <a:r>
              <a:rPr lang="en-US" dirty="0" smtClean="0"/>
              <a:t> spectrum to reduce sensitivity to power variation</a:t>
            </a:r>
          </a:p>
          <a:p>
            <a:r>
              <a:rPr lang="en-US" dirty="0" smtClean="0"/>
              <a:t>Compute </a:t>
            </a:r>
            <a:r>
              <a:rPr lang="en-US" i="1" dirty="0" err="1" smtClean="0"/>
              <a:t>cepstrum</a:t>
            </a:r>
            <a:r>
              <a:rPr lang="en-US" dirty="0" smtClean="0"/>
              <a:t> (spectrum of log of spectrum) to separate source (from vocal folds) from filter (vocal tract) to better identify phones</a:t>
            </a:r>
          </a:p>
          <a:p>
            <a:pPr lvl="1"/>
            <a:r>
              <a:rPr lang="en-US" dirty="0" err="1" smtClean="0"/>
              <a:t>Cepstral</a:t>
            </a:r>
            <a:r>
              <a:rPr lang="en-US" dirty="0" smtClean="0"/>
              <a:t> coefficients represent f0 and harmonics information, so we can use only harmonics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err="1" smtClean="0"/>
              <a:t>Cepstral</a:t>
            </a:r>
            <a:r>
              <a:rPr lang="en-US" dirty="0" smtClean="0"/>
              <a:t> coefficients represent f0 and harmonics information, so we can use only harmonics</a:t>
            </a:r>
          </a:p>
          <a:p>
            <a:pPr lvl="1"/>
            <a:r>
              <a:rPr lang="en-US" dirty="0" smtClean="0"/>
              <a:t>Include delta and delta-delta </a:t>
            </a:r>
            <a:r>
              <a:rPr lang="en-US" dirty="0" err="1" smtClean="0"/>
              <a:t>cepstrum</a:t>
            </a:r>
            <a:r>
              <a:rPr lang="en-US" dirty="0" smtClean="0"/>
              <a:t> to capture change</a:t>
            </a:r>
          </a:p>
          <a:p>
            <a:r>
              <a:rPr lang="en-US" dirty="0" smtClean="0"/>
              <a:t>Compute energy </a:t>
            </a:r>
          </a:p>
          <a:p>
            <a:endParaRPr lang="en-US" dirty="0"/>
          </a:p>
        </p:txBody>
      </p:sp>
      <p:sp>
        <p:nvSpPr>
          <p:cNvPr id="4" name="Slide Number Placeholder 3"/>
          <p:cNvSpPr>
            <a:spLocks noGrp="1"/>
          </p:cNvSpPr>
          <p:nvPr>
            <p:ph type="sldNum" sz="quarter" idx="10"/>
          </p:nvPr>
        </p:nvSpPr>
        <p:spPr/>
        <p:txBody>
          <a:bodyPr/>
          <a:lstStyle/>
          <a:p>
            <a:fld id="{2D983D00-3920-5543-AC8C-A2769BDB8B3E}" type="slidenum">
              <a:rPr lang="en-US" smtClean="0"/>
              <a:pPr/>
              <a:t>17</a:t>
            </a:fld>
            <a:endParaRPr lang="en-US"/>
          </a:p>
        </p:txBody>
      </p:sp>
    </p:spTree>
    <p:extLst>
      <p:ext uri="{BB962C8B-B14F-4D97-AF65-F5344CB8AC3E}">
        <p14:creationId xmlns:p14="http://schemas.microsoft.com/office/powerpoint/2010/main" val="10437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DC366160-1FF6-C646-B8CE-A790B9E30E45}" type="slidenum">
              <a:rPr lang="en-US" sz="1200"/>
              <a:pPr eaLnBrk="1" hangingPunct="1"/>
              <a:t>18</a:t>
            </a:fld>
            <a:endParaRPr lang="en-US" sz="1200"/>
          </a:p>
        </p:txBody>
      </p:sp>
      <p:sp>
        <p:nvSpPr>
          <p:cNvPr id="115715" name="Text Box 2"/>
          <p:cNvSpPr txBox="1">
            <a:spLocks noChangeArrowheads="1"/>
          </p:cNvSpPr>
          <p:nvPr/>
        </p:nvSpPr>
        <p:spPr bwMode="auto">
          <a:xfrm>
            <a:off x="1143000" y="685800"/>
            <a:ext cx="4564063" cy="3429000"/>
          </a:xfrm>
          <a:prstGeom prst="rect">
            <a:avLst/>
          </a:prstGeom>
          <a:solidFill>
            <a:srgbClr val="FFFFFF"/>
          </a:solidFill>
          <a:ln w="9360">
            <a:solidFill>
              <a:srgbClr val="000000"/>
            </a:solidFill>
            <a:miter lim="800000"/>
            <a:headEnd/>
            <a:tailEnd/>
          </a:ln>
        </p:spPr>
        <p:txBody>
          <a:bodyPr wrap="none" anchor="ct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endParaRPr lang="en-US"/>
          </a:p>
        </p:txBody>
      </p:sp>
      <p:sp>
        <p:nvSpPr>
          <p:cNvPr id="115716" name="Text Box 3"/>
          <p:cNvSpPr>
            <a:spLocks noGrp="1" noChangeArrowheads="1"/>
          </p:cNvSpPr>
          <p:nvPr>
            <p:ph type="body"/>
          </p:nvPr>
        </p:nvSpPr>
        <p:spPr>
          <a:xfrm>
            <a:off x="685800" y="4343400"/>
            <a:ext cx="546576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lvl="1"/>
            <a:r>
              <a:rPr lang="en-US" dirty="0" err="1" smtClean="0"/>
              <a:t>Cepstral</a:t>
            </a:r>
            <a:r>
              <a:rPr lang="en-US" dirty="0" smtClean="0"/>
              <a:t> coefficients represent f0 and harmonics information, so we can use only harmonics</a:t>
            </a:r>
          </a:p>
          <a:p>
            <a:pPr lvl="1"/>
            <a:r>
              <a:rPr lang="en-US" dirty="0" smtClean="0"/>
              <a:t>Include delta and delta-delta </a:t>
            </a:r>
            <a:r>
              <a:rPr lang="en-US" dirty="0" err="1" smtClean="0"/>
              <a:t>cepstrum</a:t>
            </a:r>
            <a:r>
              <a:rPr lang="en-US" dirty="0" smtClean="0"/>
              <a:t> to capture change</a:t>
            </a:r>
          </a:p>
          <a:p>
            <a:r>
              <a:rPr lang="en-US" dirty="0" smtClean="0"/>
              <a:t>Compute energy </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8E46C94A-E452-0944-911D-82149A453B38}" type="slidenum">
              <a:rPr lang="en-US" sz="1200"/>
              <a:pPr eaLnBrk="1" hangingPunct="1"/>
              <a:t>19</a:t>
            </a:fld>
            <a:endParaRPr lang="en-US" sz="1200"/>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B likelihoods using CD phones modeled as GMMs is described in J&amp;M 10.3 – we’ll just talk about the first stage of this training</a:t>
            </a:r>
            <a:endParaRPr lang="en-US" dirty="0"/>
          </a:p>
        </p:txBody>
      </p:sp>
      <p:sp>
        <p:nvSpPr>
          <p:cNvPr id="4" name="Slide Number Placeholder 3"/>
          <p:cNvSpPr>
            <a:spLocks noGrp="1"/>
          </p:cNvSpPr>
          <p:nvPr>
            <p:ph type="sldNum" sz="quarter" idx="10"/>
          </p:nvPr>
        </p:nvSpPr>
        <p:spPr/>
        <p:txBody>
          <a:bodyPr/>
          <a:lstStyle/>
          <a:p>
            <a:fld id="{2D983D00-3920-5543-AC8C-A2769BDB8B3E}" type="slidenum">
              <a:rPr lang="en-US" smtClean="0"/>
              <a:pPr/>
              <a:t>20</a:t>
            </a:fld>
            <a:endParaRPr lang="en-US"/>
          </a:p>
        </p:txBody>
      </p:sp>
    </p:spTree>
    <p:extLst>
      <p:ext uri="{BB962C8B-B14F-4D97-AF65-F5344CB8AC3E}">
        <p14:creationId xmlns:p14="http://schemas.microsoft.com/office/powerpoint/2010/main" val="2243154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case of Expectation-Maximization (EM) algorithm</a:t>
            </a:r>
            <a:endParaRPr lang="en-US" dirty="0"/>
          </a:p>
        </p:txBody>
      </p:sp>
      <p:sp>
        <p:nvSpPr>
          <p:cNvPr id="4" name="Slide Number Placeholder 3"/>
          <p:cNvSpPr>
            <a:spLocks noGrp="1"/>
          </p:cNvSpPr>
          <p:nvPr>
            <p:ph type="sldNum" sz="quarter" idx="10"/>
          </p:nvPr>
        </p:nvSpPr>
        <p:spPr/>
        <p:txBody>
          <a:bodyPr/>
          <a:lstStyle/>
          <a:p>
            <a:fld id="{2D983D00-3920-5543-AC8C-A2769BDB8B3E}" type="slidenum">
              <a:rPr lang="en-US" smtClean="0"/>
              <a:pPr/>
              <a:t>21</a:t>
            </a:fld>
            <a:endParaRPr lang="en-US"/>
          </a:p>
        </p:txBody>
      </p:sp>
    </p:spTree>
    <p:extLst>
      <p:ext uri="{BB962C8B-B14F-4D97-AF65-F5344CB8AC3E}">
        <p14:creationId xmlns:p14="http://schemas.microsoft.com/office/powerpoint/2010/main" val="2623705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observations x # states</a:t>
            </a:r>
          </a:p>
          <a:p>
            <a:r>
              <a:rPr lang="en-US" baseline="0" dirty="0" smtClean="0"/>
              <a:t>Initialize first cell of all states with likelihood of starting an utterance * observation likelihood at the state </a:t>
            </a:r>
          </a:p>
          <a:p>
            <a:r>
              <a:rPr lang="en-US" baseline="0" dirty="0" smtClean="0"/>
              <a:t>For each subsequent observation, for each next state in the HMM, take all the preceding states and multiply the forward value of the state, the transition probability from the state, and the acoustic likelihood at the new state</a:t>
            </a:r>
            <a:endParaRPr lang="en-US" dirty="0"/>
          </a:p>
        </p:txBody>
      </p:sp>
      <p:sp>
        <p:nvSpPr>
          <p:cNvPr id="4" name="Slide Number Placeholder 3"/>
          <p:cNvSpPr>
            <a:spLocks noGrp="1"/>
          </p:cNvSpPr>
          <p:nvPr>
            <p:ph type="sldNum" sz="quarter" idx="10"/>
          </p:nvPr>
        </p:nvSpPr>
        <p:spPr/>
        <p:txBody>
          <a:bodyPr/>
          <a:lstStyle/>
          <a:p>
            <a:fld id="{2D983D00-3920-5543-AC8C-A2769BDB8B3E}" type="slidenum">
              <a:rPr lang="en-US" smtClean="0"/>
              <a:pPr/>
              <a:t>24</a:t>
            </a:fld>
            <a:endParaRPr lang="en-US"/>
          </a:p>
        </p:txBody>
      </p:sp>
    </p:spTree>
    <p:extLst>
      <p:ext uri="{BB962C8B-B14F-4D97-AF65-F5344CB8AC3E}">
        <p14:creationId xmlns:p14="http://schemas.microsoft.com/office/powerpoint/2010/main" val="787481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3BB51D82-6A88-7044-ADD1-E3D31AA95C5C}" type="slidenum">
              <a:rPr lang="en-US" sz="1200"/>
              <a:pPr eaLnBrk="1" hangingPunct="1"/>
              <a:t>25</a:t>
            </a:fld>
            <a:endParaRPr lang="en-US" sz="1200"/>
          </a:p>
        </p:txBody>
      </p:sp>
      <p:sp>
        <p:nvSpPr>
          <p:cNvPr id="98307" name="Rectangle 2"/>
          <p:cNvSpPr>
            <a:spLocks noGrp="1" noRot="1" noChangeAspect="1" noChangeArrowheads="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357A37B2-F5BC-254C-AF96-8DEEDC6D9522}" type="slidenum">
              <a:rPr lang="en-US" sz="1200"/>
              <a:pPr eaLnBrk="1" hangingPunct="1"/>
              <a:t>26</a:t>
            </a:fld>
            <a:endParaRPr lang="en-US" sz="1200"/>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New Roman" charset="0"/>
                <a:ea typeface="ＭＳ Ｐゴシック" charset="0"/>
                <a:cs typeface="ＭＳ Ｐゴシック" charset="0"/>
              </a:rPr>
              <a:t>Transition probabilities on left.  Where</a:t>
            </a:r>
            <a:r>
              <a:rPr lang="en-US" baseline="0" dirty="0" smtClean="0">
                <a:latin typeface="Times New Roman" charset="0"/>
                <a:ea typeface="ＭＳ Ｐゴシック" charset="0"/>
                <a:cs typeface="ＭＳ Ｐゴシック" charset="0"/>
              </a:rPr>
              <a:t> do the probabilities come from?  Initialization.</a:t>
            </a:r>
          </a:p>
          <a:p>
            <a:pPr eaLnBrk="1" hangingPunct="1"/>
            <a:r>
              <a:rPr lang="en-US" baseline="0" dirty="0" smtClean="0">
                <a:latin typeface="Times New Roman" charset="0"/>
                <a:ea typeface="ＭＳ Ｐゴシック" charset="0"/>
                <a:cs typeface="ＭＳ Ｐゴシック" charset="0"/>
              </a:rPr>
              <a:t>For each </a:t>
            </a:r>
          </a:p>
          <a:p>
            <a:pPr eaLnBrk="1" hangingPunct="1"/>
            <a:r>
              <a:rPr lang="en-US" baseline="0" dirty="0" smtClean="0">
                <a:latin typeface="Times New Roman" charset="0"/>
                <a:ea typeface="ＭＳ Ｐゴシック" charset="0"/>
                <a:cs typeface="ＭＳ Ｐゴシック" charset="0"/>
              </a:rPr>
              <a:t>From trellis:</a:t>
            </a:r>
          </a:p>
          <a:p>
            <a:pPr eaLnBrk="1" hangingPunct="1"/>
            <a:r>
              <a:rPr lang="en-US" dirty="0" smtClean="0">
                <a:latin typeface="Times New Roman" charset="0"/>
                <a:ea typeface="ＭＳ Ｐゴシック" charset="0"/>
                <a:cs typeface="ＭＳ Ｐゴシック" charset="0"/>
              </a:rPr>
              <a:t>At time t=1, each</a:t>
            </a:r>
            <a:r>
              <a:rPr lang="en-US" baseline="0" dirty="0" smtClean="0">
                <a:latin typeface="Times New Roman" charset="0"/>
                <a:ea typeface="ＭＳ Ｐゴシック" charset="0"/>
                <a:cs typeface="ＭＳ Ｐゴシック" charset="0"/>
              </a:rPr>
              <a:t> state is initialized with its transition probability from the start state – which is 1 only for F -- * its observation likelihood, which is .8 for F</a:t>
            </a:r>
          </a:p>
          <a:p>
            <a:pPr eaLnBrk="1" hangingPunct="1"/>
            <a:r>
              <a:rPr lang="en-US" baseline="0" dirty="0" smtClean="0">
                <a:latin typeface="Times New Roman" charset="0"/>
                <a:ea typeface="ＭＳ Ｐゴシック" charset="0"/>
                <a:cs typeface="ＭＳ Ｐゴシック" charset="0"/>
              </a:rPr>
              <a:t>At time t=2, there are transitions to F and AY.  Each next state inherits .8 from t=1, multiplied by the transition probability from the previous state (.5 in both cases) multiplied by the observation likelihood (.8 for F and .1 for AY).  </a:t>
            </a:r>
          </a:p>
          <a:p>
            <a:pPr eaLnBrk="1" hangingPunct="1"/>
            <a:r>
              <a:rPr lang="en-US" baseline="0" dirty="0" smtClean="0">
                <a:latin typeface="Times New Roman" charset="0"/>
                <a:ea typeface="ＭＳ Ｐゴシック" charset="0"/>
                <a:cs typeface="ＭＳ Ｐゴシック" charset="0"/>
              </a:rPr>
              <a:t>And so on.</a:t>
            </a:r>
            <a:endParaRPr lang="en-US" dirty="0" smtClean="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95E34A7F-2051-4C46-809D-1B1449B8DCE1}" type="slidenum">
              <a:rPr lang="en-US" sz="1200"/>
              <a:pPr eaLnBrk="1" hangingPunct="1"/>
              <a:t>27</a:t>
            </a:fld>
            <a:endParaRPr lang="en-US" sz="1200"/>
          </a:p>
        </p:txBody>
      </p:sp>
      <p:sp>
        <p:nvSpPr>
          <p:cNvPr id="102403" name="Rectangle 2"/>
          <p:cNvSpPr>
            <a:spLocks noGrp="1" noRot="1" noChangeAspect="1" noChangeArrowheads="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New Roman" charset="0"/>
                <a:ea typeface="ＭＳ Ｐゴシック" charset="0"/>
                <a:cs typeface="ＭＳ Ｐゴシック" charset="0"/>
              </a:rPr>
              <a:t>Top: A transition probabilities;</a:t>
            </a:r>
            <a:r>
              <a:rPr lang="en-US" baseline="0" dirty="0" smtClean="0">
                <a:latin typeface="Times New Roman" charset="0"/>
                <a:ea typeface="ＭＳ Ｐゴシック" charset="0"/>
                <a:cs typeface="ＭＳ Ｐゴシック" charset="0"/>
              </a:rPr>
              <a:t> Bottom: B observation likelihoods</a:t>
            </a:r>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At time t=1, each</a:t>
            </a:r>
            <a:r>
              <a:rPr lang="en-US" baseline="0" dirty="0" smtClean="0">
                <a:latin typeface="Times New Roman" charset="0"/>
                <a:ea typeface="ＭＳ Ｐゴシック" charset="0"/>
                <a:cs typeface="ＭＳ Ｐゴシック" charset="0"/>
              </a:rPr>
              <a:t> state is initialized with its transition probability from the start state – which is 1 only for F -- * its observation likelihood, which is .8 for F</a:t>
            </a:r>
          </a:p>
          <a:p>
            <a:pPr eaLnBrk="1" hangingPunct="1"/>
            <a:r>
              <a:rPr lang="en-US" baseline="0" dirty="0" smtClean="0">
                <a:latin typeface="Times New Roman" charset="0"/>
                <a:ea typeface="ＭＳ Ｐゴシック" charset="0"/>
                <a:cs typeface="ＭＳ Ｐゴシック" charset="0"/>
              </a:rPr>
              <a:t>At time t=2, there are transitions to F and AY.  Each next state inherits .8 from t=1, multiplied by the transition probability from the previous state (.5 in both cases) multiplied by the observation likelihood (.8 for F and .1 for AY).  </a:t>
            </a:r>
          </a:p>
          <a:p>
            <a:pPr eaLnBrk="1" hangingPunct="1"/>
            <a:r>
              <a:rPr lang="en-US" baseline="0" dirty="0" smtClean="0">
                <a:latin typeface="Times New Roman" charset="0"/>
                <a:ea typeface="ＭＳ Ｐゴシック" charset="0"/>
                <a:cs typeface="ＭＳ Ｐゴシック" charset="0"/>
              </a:rPr>
              <a:t>And so one.</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8E35E865-C9E1-F248-9C8D-110976BEF2B6}" type="slidenum">
              <a:rPr lang="en-US" sz="1200"/>
              <a:pPr eaLnBrk="1" hangingPunct="1"/>
              <a:t>2</a:t>
            </a:fld>
            <a:endParaRPr lang="en-US" sz="1200"/>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Forward,</a:t>
            </a:r>
            <a:r>
              <a:rPr lang="en-US" baseline="0" dirty="0" smtClean="0"/>
              <a:t> but working backward</a:t>
            </a:r>
            <a:endParaRPr lang="en-US" dirty="0" smtClean="0"/>
          </a:p>
          <a:p>
            <a:r>
              <a:rPr lang="en-US" dirty="0" smtClean="0"/>
              <a:t>Starting from the (almost) final states, initialize their cells with the transition probability to the final state </a:t>
            </a:r>
            <a:r>
              <a:rPr lang="en-US" dirty="0" err="1" smtClean="0"/>
              <a:t>qf</a:t>
            </a:r>
            <a:endParaRPr lang="en-US" dirty="0" smtClean="0"/>
          </a:p>
          <a:p>
            <a:r>
              <a:rPr lang="en-US" dirty="0" smtClean="0"/>
              <a:t>For</a:t>
            </a:r>
            <a:r>
              <a:rPr lang="en-US" baseline="0" dirty="0" smtClean="0"/>
              <a:t> each state </a:t>
            </a:r>
            <a:r>
              <a:rPr lang="en-US" baseline="0" dirty="0" err="1" smtClean="0"/>
              <a:t>i</a:t>
            </a:r>
            <a:r>
              <a:rPr lang="en-US" baseline="0" dirty="0" smtClean="0"/>
              <a:t>, find its backward probability by summing for each next state j, all β</a:t>
            </a:r>
            <a:r>
              <a:rPr lang="en-US" baseline="-25000" dirty="0" smtClean="0"/>
              <a:t>t+1</a:t>
            </a:r>
            <a:r>
              <a:rPr lang="en-US" baseline="0" dirty="0" smtClean="0"/>
              <a:t>(j) weighted by their transition probabilities to that state </a:t>
            </a:r>
            <a:r>
              <a:rPr lang="en-US" baseline="0" dirty="0" err="1" smtClean="0"/>
              <a:t>a</a:t>
            </a:r>
            <a:r>
              <a:rPr lang="en-US" baseline="-25000" dirty="0" err="1" smtClean="0"/>
              <a:t>iij</a:t>
            </a:r>
            <a:r>
              <a:rPr lang="en-US" baseline="0" dirty="0" smtClean="0"/>
              <a:t> and observation likelihoods </a:t>
            </a:r>
            <a:r>
              <a:rPr lang="en-US" baseline="0" dirty="0" err="1" smtClean="0"/>
              <a:t>b</a:t>
            </a:r>
            <a:r>
              <a:rPr lang="en-US" baseline="-25000" dirty="0" err="1" smtClean="0"/>
              <a:t>j</a:t>
            </a:r>
            <a:r>
              <a:rPr lang="en-US" baseline="0" dirty="0" smtClean="0"/>
              <a:t> (o</a:t>
            </a:r>
            <a:r>
              <a:rPr lang="en-US" baseline="-25000" dirty="0" smtClean="0"/>
              <a:t>t+1</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D983D00-3920-5543-AC8C-A2769BDB8B3E}" type="slidenum">
              <a:rPr lang="en-US" smtClean="0"/>
              <a:pPr/>
              <a:t>28</a:t>
            </a:fld>
            <a:endParaRPr lang="en-US"/>
          </a:p>
        </p:txBody>
      </p:sp>
    </p:spTree>
    <p:extLst>
      <p:ext uri="{BB962C8B-B14F-4D97-AF65-F5344CB8AC3E}">
        <p14:creationId xmlns:p14="http://schemas.microsoft.com/office/powerpoint/2010/main" val="1038148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3EE8D2-9931-D94E-932F-F52FF0B4A527}" type="slidenum">
              <a:rPr lang="en-US"/>
              <a:pPr>
                <a:defRPr/>
              </a:pPr>
              <a:t>29</a:t>
            </a:fld>
            <a:endParaRPr lang="en-US"/>
          </a:p>
        </p:txBody>
      </p:sp>
      <p:sp>
        <p:nvSpPr>
          <p:cNvPr id="25293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2529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ξ</a:t>
            </a:r>
            <a:r>
              <a:rPr lang="en-US" dirty="0" smtClean="0"/>
              <a:t> is Xi (</a:t>
            </a:r>
            <a:r>
              <a:rPr lang="en-US" dirty="0" err="1" smtClean="0"/>
              <a:t>ksai</a:t>
            </a:r>
            <a:r>
              <a:rPr lang="en-US" dirty="0" smtClean="0"/>
              <a:t>)</a:t>
            </a:r>
            <a:endParaRPr lang="en-US" dirty="0"/>
          </a:p>
        </p:txBody>
      </p:sp>
      <p:sp>
        <p:nvSpPr>
          <p:cNvPr id="4" name="Slide Number Placeholder 3"/>
          <p:cNvSpPr>
            <a:spLocks noGrp="1"/>
          </p:cNvSpPr>
          <p:nvPr>
            <p:ph type="sldNum" sz="quarter" idx="10"/>
          </p:nvPr>
        </p:nvSpPr>
        <p:spPr/>
        <p:txBody>
          <a:bodyPr/>
          <a:lstStyle/>
          <a:p>
            <a:fld id="{2D983D00-3920-5543-AC8C-A2769BDB8B3E}" type="slidenum">
              <a:rPr lang="en-US" smtClean="0"/>
              <a:pPr/>
              <a:t>30</a:t>
            </a:fld>
            <a:endParaRPr lang="en-US"/>
          </a:p>
        </p:txBody>
      </p:sp>
    </p:spTree>
    <p:extLst>
      <p:ext uri="{BB962C8B-B14F-4D97-AF65-F5344CB8AC3E}">
        <p14:creationId xmlns:p14="http://schemas.microsoft.com/office/powerpoint/2010/main" val="1748045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454127-F70F-704C-ACD7-4F85F541B8E5}" type="slidenum">
              <a:rPr lang="en-US"/>
              <a:pPr>
                <a:defRPr/>
              </a:pPr>
              <a:t>31</a:t>
            </a:fld>
            <a:endParaRPr lang="en-US"/>
          </a:p>
        </p:txBody>
      </p:sp>
      <p:sp>
        <p:nvSpPr>
          <p:cNvPr id="25497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We’re going to use the transition probability for the arc itself from </a:t>
            </a:r>
            <a:r>
              <a:rPr lang="en-US" dirty="0" err="1" smtClean="0">
                <a:cs typeface="+mn-cs"/>
              </a:rPr>
              <a:t>i</a:t>
            </a:r>
            <a:r>
              <a:rPr lang="en-US" baseline="0" dirty="0" smtClean="0">
                <a:cs typeface="+mn-cs"/>
              </a:rPr>
              <a:t> to j, the forward probability α before the arc, the backward probability β after the arc and the observation probability for the observation at j – after the arc</a:t>
            </a:r>
            <a:endParaRPr lang="en-US" dirty="0"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forward probability of</a:t>
            </a:r>
            <a:r>
              <a:rPr lang="en-US" baseline="0" dirty="0" smtClean="0"/>
              <a:t> I * the transition probability of </a:t>
            </a:r>
            <a:r>
              <a:rPr lang="en-US" baseline="0" dirty="0" err="1" smtClean="0"/>
              <a:t>i</a:t>
            </a:r>
            <a:r>
              <a:rPr lang="en-US" baseline="0" dirty="0" smtClean="0"/>
              <a:t>-&gt;j  * the observation probability of the next o at state j * the backward probability of j at t+1</a:t>
            </a:r>
            <a:endParaRPr lang="en-US" dirty="0"/>
          </a:p>
        </p:txBody>
      </p:sp>
      <p:sp>
        <p:nvSpPr>
          <p:cNvPr id="4" name="Slide Number Placeholder 3"/>
          <p:cNvSpPr>
            <a:spLocks noGrp="1"/>
          </p:cNvSpPr>
          <p:nvPr>
            <p:ph type="sldNum" sz="quarter" idx="10"/>
          </p:nvPr>
        </p:nvSpPr>
        <p:spPr/>
        <p:txBody>
          <a:bodyPr/>
          <a:lstStyle/>
          <a:p>
            <a:fld id="{2D983D00-3920-5543-AC8C-A2769BDB8B3E}" type="slidenum">
              <a:rPr lang="en-US" smtClean="0"/>
              <a:pPr/>
              <a:t>32</a:t>
            </a:fld>
            <a:endParaRPr lang="en-US"/>
          </a:p>
        </p:txBody>
      </p:sp>
    </p:spTree>
    <p:extLst>
      <p:ext uri="{BB962C8B-B14F-4D97-AF65-F5344CB8AC3E}">
        <p14:creationId xmlns:p14="http://schemas.microsoft.com/office/powerpoint/2010/main" val="3851656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ϒ</a:t>
            </a:r>
            <a:r>
              <a:rPr lang="en-US" dirty="0" smtClean="0"/>
              <a:t> </a:t>
            </a:r>
            <a:r>
              <a:rPr lang="en-US" smtClean="0"/>
              <a:t>is upsilon</a:t>
            </a:r>
          </a:p>
          <a:p>
            <a:r>
              <a:rPr lang="en-US" dirty="0" smtClean="0"/>
              <a:t>Numerator:  sum estimates over all times t of transition from </a:t>
            </a:r>
            <a:r>
              <a:rPr lang="en-US" dirty="0" err="1" smtClean="0"/>
              <a:t>i</a:t>
            </a:r>
            <a:r>
              <a:rPr lang="en-US" dirty="0" smtClean="0"/>
              <a:t> to j</a:t>
            </a:r>
          </a:p>
          <a:p>
            <a:r>
              <a:rPr lang="en-US" dirty="0" smtClean="0"/>
              <a:t>Denominator:</a:t>
            </a:r>
            <a:r>
              <a:rPr lang="en-US" baseline="0" dirty="0" smtClean="0"/>
              <a:t> sum all transitions from </a:t>
            </a:r>
            <a:r>
              <a:rPr lang="en-US" baseline="0" dirty="0" err="1" smtClean="0"/>
              <a:t>i</a:t>
            </a:r>
            <a:r>
              <a:rPr lang="en-US" baseline="0" dirty="0" smtClean="0"/>
              <a:t> to any state</a:t>
            </a:r>
            <a:endParaRPr lang="en-US" dirty="0"/>
          </a:p>
        </p:txBody>
      </p:sp>
      <p:sp>
        <p:nvSpPr>
          <p:cNvPr id="4" name="Slide Number Placeholder 3"/>
          <p:cNvSpPr>
            <a:spLocks noGrp="1"/>
          </p:cNvSpPr>
          <p:nvPr>
            <p:ph type="sldNum" sz="quarter" idx="10"/>
          </p:nvPr>
        </p:nvSpPr>
        <p:spPr/>
        <p:txBody>
          <a:bodyPr/>
          <a:lstStyle/>
          <a:p>
            <a:fld id="{2D983D00-3920-5543-AC8C-A2769BDB8B3E}" type="slidenum">
              <a:rPr lang="en-US" smtClean="0"/>
              <a:pPr/>
              <a:t>33</a:t>
            </a:fld>
            <a:endParaRPr lang="en-US"/>
          </a:p>
        </p:txBody>
      </p:sp>
    </p:spTree>
    <p:extLst>
      <p:ext uri="{BB962C8B-B14F-4D97-AF65-F5344CB8AC3E}">
        <p14:creationId xmlns:p14="http://schemas.microsoft.com/office/powerpoint/2010/main" val="3984114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48C063E3-A9A3-4D4B-AC88-3DB52B5A65D3}" type="slidenum">
              <a:rPr lang="en-US" sz="1200"/>
              <a:pPr eaLnBrk="1" hangingPunct="1"/>
              <a:t>34</a:t>
            </a:fld>
            <a:endParaRPr lang="en-US" sz="1200"/>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DAB97C8A-BE4C-404E-A8CC-747F61E038AC}" type="slidenum">
              <a:rPr lang="en-US" sz="1200"/>
              <a:pPr eaLnBrk="1" hangingPunct="1"/>
              <a:t>35</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01649F58-E4FE-5A41-87AC-5EC7C85803FF}" type="slidenum">
              <a:rPr lang="en-US" sz="1200"/>
              <a:pPr eaLnBrk="1" hangingPunct="1"/>
              <a:t>36</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charset="0"/>
                <a:ea typeface="ＭＳ Ｐゴシック" charset="0"/>
                <a:cs typeface="ＭＳ Ｐゴシック" charset="0"/>
              </a:rPr>
              <a:t>LMSF: Language</a:t>
            </a:r>
            <a:r>
              <a:rPr lang="en-US" baseline="0" dirty="0" smtClean="0">
                <a:latin typeface="Times New Roman" charset="0"/>
                <a:ea typeface="ＭＳ Ｐゴシック" charset="0"/>
                <a:cs typeface="ＭＳ Ｐゴシック" charset="0"/>
              </a:rPr>
              <a:t> Model Scaling factor used to offset the underestimation of acoustic word probabilities (multiplying probabilities for each frame to get word probabilities when actually if we took context into account we would get higher probabilities per frame)</a:t>
            </a:r>
          </a:p>
          <a:p>
            <a:pPr eaLnBrk="1" hangingPunct="1"/>
            <a:r>
              <a:rPr lang="en-US" baseline="0" dirty="0" smtClean="0">
                <a:latin typeface="Times New Roman" charset="0"/>
                <a:ea typeface="ＭＳ Ｐゴシック" charset="0"/>
                <a:cs typeface="ＭＳ Ｐゴシック" charset="0"/>
              </a:rPr>
              <a:t>WIP: Word Insertion Penalty corrects for the resulting decrease in the weight of the LM, which causes it to prefer fewer, longer words</a:t>
            </a:r>
          </a:p>
          <a:p>
            <a:pPr eaLnBrk="1" hangingPunct="1"/>
            <a:r>
              <a:rPr lang="en-US" baseline="0" dirty="0" smtClean="0">
                <a:latin typeface="Times New Roman" charset="0"/>
                <a:ea typeface="ＭＳ Ｐゴシック" charset="0"/>
                <a:cs typeface="ＭＳ Ｐゴシック" charset="0"/>
              </a:rPr>
              <a:t>Finally, use log probabilities to prevent underflow</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83D00-3920-5543-AC8C-A2769BDB8B3E}" type="slidenum">
              <a:rPr lang="en-US" smtClean="0"/>
              <a:pPr/>
              <a:t>37</a:t>
            </a:fld>
            <a:endParaRPr lang="en-US"/>
          </a:p>
        </p:txBody>
      </p:sp>
    </p:spTree>
    <p:extLst>
      <p:ext uri="{BB962C8B-B14F-4D97-AF65-F5344CB8AC3E}">
        <p14:creationId xmlns:p14="http://schemas.microsoft.com/office/powerpoint/2010/main" val="225298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8E46C94A-E452-0944-911D-82149A453B38}" type="slidenum">
              <a:rPr lang="en-US" sz="1200"/>
              <a:pPr eaLnBrk="1" hangingPunct="1"/>
              <a:t>3</a:t>
            </a:fld>
            <a:endParaRPr lang="en-US" sz="1200"/>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Initialize the first column</a:t>
            </a:r>
            <a:r>
              <a:rPr lang="en-US" baseline="0" dirty="0" smtClean="0"/>
              <a:t> of the trellis with transition probabilities from start * observation likelihoods</a:t>
            </a:r>
          </a:p>
          <a:p>
            <a:r>
              <a:rPr lang="en-US" baseline="0" dirty="0" smtClean="0"/>
              <a:t>For each subsequent state, multiply the best prior state times the transitions </a:t>
            </a:r>
            <a:r>
              <a:rPr lang="en-US" baseline="0" dirty="0" err="1" smtClean="0"/>
              <a:t>prob</a:t>
            </a:r>
            <a:r>
              <a:rPr lang="en-US" baseline="0" dirty="0" smtClean="0"/>
              <a:t> * the </a:t>
            </a:r>
            <a:r>
              <a:rPr lang="en-US" baseline="0" dirty="0" err="1" smtClean="0"/>
              <a:t>obs</a:t>
            </a:r>
            <a:r>
              <a:rPr lang="en-US" baseline="0" dirty="0" smtClean="0"/>
              <a:t> likelihood – choose from all possible prior states</a:t>
            </a:r>
          </a:p>
          <a:p>
            <a:r>
              <a:rPr lang="en-US" baseline="0" dirty="0" smtClean="0"/>
              <a:t>Keep a </a:t>
            </a:r>
            <a:r>
              <a:rPr lang="en-US" baseline="0" dirty="0" err="1" smtClean="0"/>
              <a:t>ptr</a:t>
            </a:r>
            <a:r>
              <a:rPr lang="en-US" baseline="0" dirty="0" smtClean="0"/>
              <a:t> back to the prior best state</a:t>
            </a:r>
            <a:endParaRPr lang="en-US" dirty="0"/>
          </a:p>
        </p:txBody>
      </p:sp>
      <p:sp>
        <p:nvSpPr>
          <p:cNvPr id="4" name="Slide Number Placeholder 3"/>
          <p:cNvSpPr>
            <a:spLocks noGrp="1"/>
          </p:cNvSpPr>
          <p:nvPr>
            <p:ph type="sldNum" sz="quarter" idx="10"/>
          </p:nvPr>
        </p:nvSpPr>
        <p:spPr/>
        <p:txBody>
          <a:bodyPr/>
          <a:lstStyle/>
          <a:p>
            <a:fld id="{2D983D00-3920-5543-AC8C-A2769BDB8B3E}" type="slidenum">
              <a:rPr lang="en-US" smtClean="0"/>
              <a:pPr/>
              <a:t>40</a:t>
            </a:fld>
            <a:endParaRPr lang="en-US"/>
          </a:p>
        </p:txBody>
      </p:sp>
    </p:spTree>
    <p:extLst>
      <p:ext uri="{BB962C8B-B14F-4D97-AF65-F5344CB8AC3E}">
        <p14:creationId xmlns:p14="http://schemas.microsoft.com/office/powerpoint/2010/main" val="2517590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2F377F0A-064B-3747-BC12-E4756345C021}" type="slidenum">
              <a:rPr lang="en-US" sz="1200"/>
              <a:pPr eaLnBrk="1" hangingPunct="1"/>
              <a:t>42</a:t>
            </a:fld>
            <a:endParaRPr lang="en-US" sz="1200"/>
          </a:p>
        </p:txBody>
      </p:sp>
      <p:sp>
        <p:nvSpPr>
          <p:cNvPr id="104451" name="Rectangle 2"/>
          <p:cNvSpPr>
            <a:spLocks noGrp="1" noRot="1" noChangeAspect="1" noChangeArrowheads="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New Roman" charset="0"/>
                <a:ea typeface="ＭＳ Ｐゴシック" charset="0"/>
                <a:cs typeface="ＭＳ Ｐゴシック" charset="0"/>
              </a:rPr>
              <a:t>Only follow best path for each subsequent state: compare the probability at t3 </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82A2D693-8B12-0C4C-B881-2F56D88CF1D3}" type="slidenum">
              <a:rPr lang="en-US" sz="1200"/>
              <a:pPr eaLnBrk="1" hangingPunct="1"/>
              <a:t>43</a:t>
            </a:fld>
            <a:endParaRPr lang="en-US" sz="1200"/>
          </a:p>
        </p:txBody>
      </p:sp>
      <p:sp>
        <p:nvSpPr>
          <p:cNvPr id="106499" name="Rectangle 2"/>
          <p:cNvSpPr>
            <a:spLocks noGrp="1" noRot="1" noChangeAspect="1" noChangeArrowheads="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C9DB09AD-2AFD-724A-B39B-20A138335BAC}" type="slidenum">
              <a:rPr lang="en-US" sz="1200"/>
              <a:pPr eaLnBrk="1" hangingPunct="1"/>
              <a:t>45</a:t>
            </a:fld>
            <a:endParaRPr lang="en-US" sz="1200"/>
          </a:p>
        </p:txBody>
      </p:sp>
      <p:sp>
        <p:nvSpPr>
          <p:cNvPr id="108547" name="Rectangle 2"/>
          <p:cNvSpPr>
            <a:spLocks noGrp="1" noRot="1" noChangeAspect="1" noChangeArrowheads="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New Roman" charset="0"/>
                <a:ea typeface="ＭＳ Ｐゴシック" charset="0"/>
                <a:cs typeface="ＭＳ Ｐゴシック" charset="0"/>
              </a:rPr>
              <a:t>Bigrams provide probability of transitioning from one word to another</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EB50E33A-EBA7-4D4E-9798-1D6AAC84E98E}" type="slidenum">
              <a:rPr lang="en-US" sz="1200"/>
              <a:pPr eaLnBrk="1" hangingPunct="1"/>
              <a:t>46</a:t>
            </a:fld>
            <a:endParaRPr lang="en-US" sz="1200"/>
          </a:p>
        </p:txBody>
      </p:sp>
      <p:sp>
        <p:nvSpPr>
          <p:cNvPr id="110595" name="Rectangle 2"/>
          <p:cNvSpPr>
            <a:spLocks noGrp="1" noRot="1" noChangeAspect="1" noChangeArrowheads="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New Roman" charset="0"/>
                <a:ea typeface="ＭＳ Ｐゴシック" charset="0"/>
                <a:cs typeface="ＭＳ Ｐゴシック" charset="0"/>
              </a:rPr>
              <a:t>Potential transitions are added between states endings and beginning words</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A315495B-91A0-9640-98A3-C69C1B7D8AD0}" type="slidenum">
              <a:rPr lang="en-US" sz="1200"/>
              <a:pPr eaLnBrk="1" hangingPunct="1"/>
              <a:t>47</a:t>
            </a:fld>
            <a:endParaRPr lang="en-US" sz="1200"/>
          </a:p>
        </p:txBody>
      </p:sp>
      <p:sp>
        <p:nvSpPr>
          <p:cNvPr id="112643" name="Rectangle 2"/>
          <p:cNvSpPr>
            <a:spLocks noGrp="1" noRot="1" noChangeAspect="1" noChangeArrowheads="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New Roman" charset="0"/>
                <a:ea typeface="ＭＳ Ｐゴシック" charset="0"/>
                <a:cs typeface="ＭＳ Ｐゴシック" charset="0"/>
              </a:rPr>
              <a:t>Result:  best phone string which derives a</a:t>
            </a:r>
            <a:r>
              <a:rPr lang="en-US" baseline="0" dirty="0" smtClean="0">
                <a:latin typeface="Times New Roman" charset="0"/>
                <a:ea typeface="ＭＳ Ｐゴシック" charset="0"/>
                <a:cs typeface="ＭＳ Ｐゴシック" charset="0"/>
              </a:rPr>
              <a:t> word string:  here, 2 words</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5627F909-B47C-5C46-8FEE-18DB0370B8C8}" type="slidenum">
              <a:rPr lang="en-US" sz="1200"/>
              <a:pPr eaLnBrk="1" hangingPunct="1"/>
              <a:t>49</a:t>
            </a:fld>
            <a:endParaRPr lang="en-US" sz="1200"/>
          </a:p>
        </p:txBody>
      </p:sp>
      <p:sp>
        <p:nvSpPr>
          <p:cNvPr id="116739" name="Rectangle 2"/>
          <p:cNvSpPr>
            <a:spLocks noGrp="1" noRot="1" noChangeAspect="1" noChangeArrowheads="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AF0388E6-2165-AA4F-B593-E22D154AF599}" type="slidenum">
              <a:rPr lang="en-US" sz="1200"/>
              <a:pPr eaLnBrk="1" hangingPunct="1"/>
              <a:t>50</a:t>
            </a:fld>
            <a:endParaRPr lang="en-US" sz="1200"/>
          </a:p>
        </p:txBody>
      </p:sp>
      <p:sp>
        <p:nvSpPr>
          <p:cNvPr id="118787" name="Rectangle 2"/>
          <p:cNvSpPr>
            <a:spLocks noGrp="1" noRot="1" noChangeAspect="1" noChangeArrowheads="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3E4B5509-E519-5C48-9387-FF75B4891CE6}" type="slidenum">
              <a:rPr lang="en-US" sz="1200"/>
              <a:pPr eaLnBrk="1" hangingPunct="1"/>
              <a:t>51</a:t>
            </a:fld>
            <a:endParaRPr lang="en-US" sz="1200"/>
          </a:p>
        </p:txBody>
      </p:sp>
      <p:sp>
        <p:nvSpPr>
          <p:cNvPr id="120835" name="Rectangle 2"/>
          <p:cNvSpPr>
            <a:spLocks noGrp="1" noRot="1" noChangeAspect="1" noChangeArrowheads="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DE291F34-7B82-BA42-8C33-D0E376F7246A}" type="slidenum">
              <a:rPr lang="en-US" sz="1200"/>
              <a:pPr eaLnBrk="1" hangingPunct="1"/>
              <a:t>52</a:t>
            </a:fld>
            <a:endParaRPr lang="en-US" sz="1200"/>
          </a:p>
        </p:txBody>
      </p:sp>
      <p:sp>
        <p:nvSpPr>
          <p:cNvPr id="122883" name="Rectangle 2"/>
          <p:cNvSpPr>
            <a:spLocks noGrp="1" noRot="1" noChangeAspect="1" noChangeArrowheads="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227A15DD-0621-F648-9836-3C2E2ED5AA93}" type="slidenum">
              <a:rPr lang="en-US" sz="1200"/>
              <a:pPr eaLnBrk="1" hangingPunct="1"/>
              <a:t>4</a:t>
            </a:fld>
            <a:endParaRPr lang="en-US" sz="1200"/>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6232043A-1A3D-7840-940F-6BD9BE86EB99}" type="slidenum">
              <a:rPr lang="en-US" sz="1200"/>
              <a:pPr eaLnBrk="1" hangingPunct="1"/>
              <a:t>53</a:t>
            </a:fld>
            <a:endParaRPr lang="en-US" sz="1200"/>
          </a:p>
        </p:txBody>
      </p:sp>
      <p:sp>
        <p:nvSpPr>
          <p:cNvPr id="124931" name="Rectangle 2"/>
          <p:cNvSpPr>
            <a:spLocks noGrp="1" noRot="1" noChangeAspect="1" noChangeArrowheads="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C2773715-1858-D24F-9F42-CA9F43B3C137}" type="slidenum">
              <a:rPr lang="en-US" sz="1200"/>
              <a:pPr eaLnBrk="1" hangingPunct="1"/>
              <a:t>54</a:t>
            </a:fld>
            <a:endParaRPr lang="en-US" sz="1200"/>
          </a:p>
        </p:txBody>
      </p:sp>
      <p:sp>
        <p:nvSpPr>
          <p:cNvPr id="126979" name="Rectangle 2"/>
          <p:cNvSpPr>
            <a:spLocks noGrp="1" noRot="1" noChangeAspect="1" noChangeArrowheads="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9011526D-83CC-C248-9E81-5D509E354FDD}" type="slidenum">
              <a:rPr lang="en-US" sz="1200"/>
              <a:pPr eaLnBrk="1" hangingPunct="1"/>
              <a:t>55</a:t>
            </a:fld>
            <a:endParaRPr lang="en-US" sz="1200"/>
          </a:p>
        </p:txBody>
      </p:sp>
      <p:sp>
        <p:nvSpPr>
          <p:cNvPr id="129027" name="Rectangle 2"/>
          <p:cNvSpPr>
            <a:spLocks noGrp="1" noRot="1" noChangeAspect="1" noChangeArrowheads="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3446484B-56BA-0F40-9243-C6D90B70DC61}" type="slidenum">
              <a:rPr lang="en-US" sz="1200"/>
              <a:pPr eaLnBrk="1" hangingPunct="1"/>
              <a:t>56</a:t>
            </a:fld>
            <a:endParaRPr lang="en-US" sz="1200"/>
          </a:p>
        </p:txBody>
      </p:sp>
      <p:sp>
        <p:nvSpPr>
          <p:cNvPr id="131075" name="Rectangle 1026"/>
          <p:cNvSpPr>
            <a:spLocks noGrp="1" noRot="1" noChangeAspect="1" noChangeArrowheads="1"/>
          </p:cNvSpPr>
          <p:nvPr>
            <p:ph type="sldImg"/>
          </p:nvPr>
        </p:nvSpPr>
        <p:spPr>
          <a:solidFill>
            <a:srgbClr val="FFFFFF"/>
          </a:solidFill>
          <a:ln/>
        </p:spPr>
      </p:sp>
      <p:sp>
        <p:nvSpPr>
          <p:cNvPr id="131076" name="Rectangle 1027"/>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227A15DD-0621-F648-9836-3C2E2ED5AA93}" type="slidenum">
              <a:rPr lang="en-US" sz="1200"/>
              <a:pPr eaLnBrk="1" hangingPunct="1"/>
              <a:t>5</a:t>
            </a:fld>
            <a:endParaRPr lang="en-US" sz="1200"/>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EE67611D-FFCD-F848-BAA3-A4FAF6942307}" type="slidenum">
              <a:rPr lang="en-US" sz="1200"/>
              <a:pPr eaLnBrk="1" hangingPunct="1"/>
              <a:t>11</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Boost energy in higher frequencies (pre-emphasis)</a:t>
            </a:r>
          </a:p>
          <a:p>
            <a:pPr lvl="1"/>
            <a:r>
              <a:rPr lang="en-US" dirty="0" smtClean="0"/>
              <a:t>Balancing spectral tilt improves phone recognition</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Divide signal into overlapping frames (windowing)</a:t>
            </a:r>
          </a:p>
          <a:p>
            <a:pPr lvl="1"/>
            <a:r>
              <a:rPr lang="en-US" dirty="0" smtClean="0"/>
              <a:t>Capture stationary parts of spectrum</a:t>
            </a:r>
          </a:p>
          <a:p>
            <a:pPr lvl="1"/>
            <a:r>
              <a:rPr lang="en-US" dirty="0" smtClean="0"/>
              <a:t>Hamming windowing avoids discontinuities between windows</a:t>
            </a:r>
          </a:p>
          <a:p>
            <a:endParaRPr lang="en-US" dirty="0"/>
          </a:p>
        </p:txBody>
      </p:sp>
      <p:sp>
        <p:nvSpPr>
          <p:cNvPr id="4" name="Slide Number Placeholder 3"/>
          <p:cNvSpPr>
            <a:spLocks noGrp="1"/>
          </p:cNvSpPr>
          <p:nvPr>
            <p:ph type="sldNum" sz="quarter" idx="10"/>
          </p:nvPr>
        </p:nvSpPr>
        <p:spPr/>
        <p:txBody>
          <a:bodyPr/>
          <a:lstStyle/>
          <a:p>
            <a:fld id="{2D983D00-3920-5543-AC8C-A2769BDB8B3E}" type="slidenum">
              <a:rPr lang="en-US" smtClean="0"/>
              <a:pPr/>
              <a:t>12</a:t>
            </a:fld>
            <a:endParaRPr lang="en-US"/>
          </a:p>
        </p:txBody>
      </p:sp>
    </p:spTree>
    <p:extLst>
      <p:ext uri="{BB962C8B-B14F-4D97-AF65-F5344CB8AC3E}">
        <p14:creationId xmlns:p14="http://schemas.microsoft.com/office/powerpoint/2010/main" val="3405828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A3186B55-0E6E-2144-B7E9-52C081654DC8}" type="slidenum">
              <a:rPr lang="en-US" sz="1200"/>
              <a:pPr eaLnBrk="1" hangingPunct="1"/>
              <a:t>14</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Perform Discrete Fourier Transform (DFT) to extract spectral data (energy) for each frequency band</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E44CCE1D-D42A-4941-8A07-485447B322E9}" type="slidenum">
              <a:rPr lang="en-US" sz="1200"/>
              <a:pPr eaLnBrk="1" hangingPunct="1"/>
              <a:t>15</a:t>
            </a:fld>
            <a:endParaRPr lang="en-US" sz="1200"/>
          </a:p>
        </p:txBody>
      </p:sp>
      <p:sp>
        <p:nvSpPr>
          <p:cNvPr id="89091" name="Text Box 2"/>
          <p:cNvSpPr txBox="1">
            <a:spLocks noChangeArrowheads="1"/>
          </p:cNvSpPr>
          <p:nvPr/>
        </p:nvSpPr>
        <p:spPr bwMode="auto">
          <a:xfrm>
            <a:off x="1143000" y="685800"/>
            <a:ext cx="4568825" cy="3429000"/>
          </a:xfrm>
          <a:prstGeom prst="rect">
            <a:avLst/>
          </a:prstGeom>
          <a:solidFill>
            <a:srgbClr val="FFFFFF"/>
          </a:solidFill>
          <a:ln w="9360">
            <a:solidFill>
              <a:srgbClr val="000000"/>
            </a:solidFill>
            <a:miter lim="800000"/>
            <a:headEnd/>
            <a:tailEnd/>
          </a:ln>
        </p:spPr>
        <p:txBody>
          <a:bodyPr wrap="none" anchor="ct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endParaRPr lang="en-US"/>
          </a:p>
        </p:txBody>
      </p:sp>
      <p:sp>
        <p:nvSpPr>
          <p:cNvPr id="89092" name="Text Box 3"/>
          <p:cNvSpPr>
            <a:spLocks noGrp="1" noChangeArrowheads="1"/>
          </p:cNvSpPr>
          <p:nvPr>
            <p:ph type="body"/>
          </p:nvPr>
        </p:nvSpPr>
        <p:spPr>
          <a:xfrm>
            <a:off x="685800" y="4343400"/>
            <a:ext cx="546576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r>
              <a:rPr lang="en-US" dirty="0" smtClean="0"/>
              <a:t>Compute Mel Frequency </a:t>
            </a:r>
            <a:r>
              <a:rPr lang="en-US" dirty="0" err="1" smtClean="0"/>
              <a:t>Cepstral</a:t>
            </a:r>
            <a:r>
              <a:rPr lang="en-US" dirty="0" smtClean="0"/>
              <a:t> Coefficients (MFCCs) to convert DFT output to the </a:t>
            </a:r>
            <a:r>
              <a:rPr lang="en-US" i="1" dirty="0" err="1" smtClean="0"/>
              <a:t>mel</a:t>
            </a:r>
            <a:r>
              <a:rPr lang="en-US" i="1" dirty="0" smtClean="0"/>
              <a:t> scale</a:t>
            </a:r>
          </a:p>
          <a:p>
            <a:pPr lvl="1"/>
            <a:r>
              <a:rPr lang="en-US" dirty="0" smtClean="0"/>
              <a:t>Log scale above 1000 Hz to mimic human hearing</a:t>
            </a:r>
          </a:p>
          <a:p>
            <a:endParaRPr lang="en-US" dirty="0">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2668"/>
            <a:ext cx="7772400" cy="147002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D9C4D97-7760-DD41-A77A-05190644D4E3}" type="datetimeFigureOut">
              <a:rPr lang="en-US" smtClean="0"/>
              <a:pPr/>
              <a:t>4/9/12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43AC6-E344-9F48-B4C7-71CEA632335F}" type="slidenum">
              <a:rPr lang="en-US" smtClean="0"/>
              <a:pPr/>
              <a:t>‹#›</a:t>
            </a:fld>
            <a:endParaRPr lang="en-US"/>
          </a:p>
        </p:txBody>
      </p:sp>
    </p:spTree>
    <p:extLst>
      <p:ext uri="{BB962C8B-B14F-4D97-AF65-F5344CB8AC3E}">
        <p14:creationId xmlns:p14="http://schemas.microsoft.com/office/powerpoint/2010/main" val="104199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C4D97-7760-DD41-A77A-05190644D4E3}" type="datetimeFigureOut">
              <a:rPr lang="en-US" smtClean="0"/>
              <a:pPr/>
              <a:t>4/9/12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43AC6-E344-9F48-B4C7-71CEA632335F}" type="slidenum">
              <a:rPr lang="en-US" smtClean="0"/>
              <a:pPr/>
              <a:t>‹#›</a:t>
            </a:fld>
            <a:endParaRPr lang="en-US"/>
          </a:p>
        </p:txBody>
      </p:sp>
    </p:spTree>
    <p:extLst>
      <p:ext uri="{BB962C8B-B14F-4D97-AF65-F5344CB8AC3E}">
        <p14:creationId xmlns:p14="http://schemas.microsoft.com/office/powerpoint/2010/main" val="393154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C4D97-7760-DD41-A77A-05190644D4E3}" type="datetimeFigureOut">
              <a:rPr lang="en-US" smtClean="0"/>
              <a:pPr/>
              <a:t>4/9/12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43AC6-E344-9F48-B4C7-71CEA632335F}" type="slidenum">
              <a:rPr lang="en-US" smtClean="0"/>
              <a:pPr/>
              <a:t>‹#›</a:t>
            </a:fld>
            <a:endParaRPr lang="en-US"/>
          </a:p>
        </p:txBody>
      </p:sp>
    </p:spTree>
    <p:extLst>
      <p:ext uri="{BB962C8B-B14F-4D97-AF65-F5344CB8AC3E}">
        <p14:creationId xmlns:p14="http://schemas.microsoft.com/office/powerpoint/2010/main" val="266363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D9C4D97-7760-DD41-A77A-05190644D4E3}" type="datetimeFigureOut">
              <a:rPr lang="en-US" smtClean="0"/>
              <a:pPr/>
              <a:t>4/9/12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43AC6-E344-9F48-B4C7-71CEA632335F}" type="slidenum">
              <a:rPr lang="en-US" smtClean="0"/>
              <a:pPr/>
              <a:t>‹#›</a:t>
            </a:fld>
            <a:endParaRPr lang="en-US"/>
          </a:p>
        </p:txBody>
      </p:sp>
    </p:spTree>
    <p:extLst>
      <p:ext uri="{BB962C8B-B14F-4D97-AF65-F5344CB8AC3E}">
        <p14:creationId xmlns:p14="http://schemas.microsoft.com/office/powerpoint/2010/main" val="345105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9C4D97-7760-DD41-A77A-05190644D4E3}" type="datetimeFigureOut">
              <a:rPr lang="en-US" smtClean="0"/>
              <a:pPr/>
              <a:t>4/9/12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43AC6-E344-9F48-B4C7-71CEA632335F}" type="slidenum">
              <a:rPr lang="en-US" smtClean="0"/>
              <a:pPr/>
              <a:t>‹#›</a:t>
            </a:fld>
            <a:endParaRPr lang="en-US"/>
          </a:p>
        </p:txBody>
      </p:sp>
    </p:spTree>
    <p:extLst>
      <p:ext uri="{BB962C8B-B14F-4D97-AF65-F5344CB8AC3E}">
        <p14:creationId xmlns:p14="http://schemas.microsoft.com/office/powerpoint/2010/main" val="1880441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9C4D97-7760-DD41-A77A-05190644D4E3}" type="datetimeFigureOut">
              <a:rPr lang="en-US" smtClean="0"/>
              <a:pPr/>
              <a:t>4/9/12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43AC6-E344-9F48-B4C7-71CEA632335F}" type="slidenum">
              <a:rPr lang="en-US" smtClean="0"/>
              <a:pPr/>
              <a:t>‹#›</a:t>
            </a:fld>
            <a:endParaRPr lang="en-US"/>
          </a:p>
        </p:txBody>
      </p:sp>
    </p:spTree>
    <p:extLst>
      <p:ext uri="{BB962C8B-B14F-4D97-AF65-F5344CB8AC3E}">
        <p14:creationId xmlns:p14="http://schemas.microsoft.com/office/powerpoint/2010/main" val="415109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9C4D97-7760-DD41-A77A-05190644D4E3}" type="datetimeFigureOut">
              <a:rPr lang="en-US" smtClean="0"/>
              <a:pPr/>
              <a:t>4/9/12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43AC6-E344-9F48-B4C7-71CEA632335F}" type="slidenum">
              <a:rPr lang="en-US" smtClean="0"/>
              <a:pPr/>
              <a:t>‹#›</a:t>
            </a:fld>
            <a:endParaRPr lang="en-US"/>
          </a:p>
        </p:txBody>
      </p:sp>
    </p:spTree>
    <p:extLst>
      <p:ext uri="{BB962C8B-B14F-4D97-AF65-F5344CB8AC3E}">
        <p14:creationId xmlns:p14="http://schemas.microsoft.com/office/powerpoint/2010/main" val="223620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D9C4D97-7760-DD41-A77A-05190644D4E3}" type="datetimeFigureOut">
              <a:rPr lang="en-US" smtClean="0"/>
              <a:pPr/>
              <a:t>4/9/12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43AC6-E344-9F48-B4C7-71CEA632335F}" type="slidenum">
              <a:rPr lang="en-US" smtClean="0"/>
              <a:pPr/>
              <a:t>‹#›</a:t>
            </a:fld>
            <a:endParaRPr lang="en-US"/>
          </a:p>
        </p:txBody>
      </p:sp>
    </p:spTree>
    <p:extLst>
      <p:ext uri="{BB962C8B-B14F-4D97-AF65-F5344CB8AC3E}">
        <p14:creationId xmlns:p14="http://schemas.microsoft.com/office/powerpoint/2010/main" val="164157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C4D97-7760-DD41-A77A-05190644D4E3}" type="datetimeFigureOut">
              <a:rPr lang="en-US" smtClean="0"/>
              <a:pPr/>
              <a:t>4/9/12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43AC6-E344-9F48-B4C7-71CEA632335F}" type="slidenum">
              <a:rPr lang="en-US" smtClean="0"/>
              <a:pPr/>
              <a:t>‹#›</a:t>
            </a:fld>
            <a:endParaRPr lang="en-US"/>
          </a:p>
        </p:txBody>
      </p:sp>
    </p:spTree>
    <p:extLst>
      <p:ext uri="{BB962C8B-B14F-4D97-AF65-F5344CB8AC3E}">
        <p14:creationId xmlns:p14="http://schemas.microsoft.com/office/powerpoint/2010/main" val="328871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C4D97-7760-DD41-A77A-05190644D4E3}" type="datetimeFigureOut">
              <a:rPr lang="en-US" smtClean="0"/>
              <a:pPr/>
              <a:t>4/9/12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43AC6-E344-9F48-B4C7-71CEA632335F}" type="slidenum">
              <a:rPr lang="en-US" smtClean="0"/>
              <a:pPr/>
              <a:t>‹#›</a:t>
            </a:fld>
            <a:endParaRPr lang="en-US"/>
          </a:p>
        </p:txBody>
      </p:sp>
    </p:spTree>
    <p:extLst>
      <p:ext uri="{BB962C8B-B14F-4D97-AF65-F5344CB8AC3E}">
        <p14:creationId xmlns:p14="http://schemas.microsoft.com/office/powerpoint/2010/main" val="75058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C4D97-7760-DD41-A77A-05190644D4E3}" type="datetimeFigureOut">
              <a:rPr lang="en-US" smtClean="0"/>
              <a:pPr/>
              <a:t>4/9/12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43AC6-E344-9F48-B4C7-71CEA632335F}" type="slidenum">
              <a:rPr lang="en-US" smtClean="0"/>
              <a:pPr/>
              <a:t>‹#›</a:t>
            </a:fld>
            <a:endParaRPr lang="en-US"/>
          </a:p>
        </p:txBody>
      </p:sp>
    </p:spTree>
    <p:extLst>
      <p:ext uri="{BB962C8B-B14F-4D97-AF65-F5344CB8AC3E}">
        <p14:creationId xmlns:p14="http://schemas.microsoft.com/office/powerpoint/2010/main" val="34639090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C4D97-7760-DD41-A77A-05190644D4E3}" type="datetimeFigureOut">
              <a:rPr lang="en-US" smtClean="0"/>
              <a:pPr/>
              <a:t>4/9/12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43AC6-E344-9F48-B4C7-71CEA632335F}" type="slidenum">
              <a:rPr lang="en-US" smtClean="0"/>
              <a:pPr/>
              <a:t>‹#›</a:t>
            </a:fld>
            <a:endParaRPr lang="en-US"/>
          </a:p>
        </p:txBody>
      </p:sp>
    </p:spTree>
    <p:extLst>
      <p:ext uri="{BB962C8B-B14F-4D97-AF65-F5344CB8AC3E}">
        <p14:creationId xmlns:p14="http://schemas.microsoft.com/office/powerpoint/2010/main" val="23794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2.bin"/><Relationship Id="rId5" Type="http://schemas.openxmlformats.org/officeDocument/2006/relationships/image" Target="../media/image16.emf"/><Relationship Id="rId6" Type="http://schemas.openxmlformats.org/officeDocument/2006/relationships/oleObject" Target="../embeddings/oleObject3.bin"/><Relationship Id="rId7" Type="http://schemas.openxmlformats.org/officeDocument/2006/relationships/image" Target="../media/image17.emf"/><Relationship Id="rId8" Type="http://schemas.openxmlformats.org/officeDocument/2006/relationships/oleObject" Target="../embeddings/oleObject4.bin"/><Relationship Id="rId9"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5.bin"/><Relationship Id="rId5" Type="http://schemas.openxmlformats.org/officeDocument/2006/relationships/image" Target="../media/image21.emf"/><Relationship Id="rId6" Type="http://schemas.openxmlformats.org/officeDocument/2006/relationships/oleObject" Target="../embeddings/oleObject6.bin"/><Relationship Id="rId7" Type="http://schemas.openxmlformats.org/officeDocument/2006/relationships/image" Target="../media/image22.emf"/><Relationship Id="rId8" Type="http://schemas.openxmlformats.org/officeDocument/2006/relationships/oleObject" Target="../embeddings/oleObject7.bin"/><Relationship Id="rId9" Type="http://schemas.openxmlformats.org/officeDocument/2006/relationships/image" Target="../media/image2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www.nist.gov/speech/tool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6.xml.rels><?xml version="1.0" encoding="UTF-8" standalone="yes"?>
<Relationships xmlns="http://schemas.openxmlformats.org/package/2006/relationships"><Relationship Id="rId3" Type="http://schemas.microsoft.com/office/2007/relationships/media" Target="../media/media2.WAV"/><Relationship Id="rId4" Type="http://schemas.openxmlformats.org/officeDocument/2006/relationships/audio" Target="../media/media2.WAV"/><Relationship Id="rId5" Type="http://schemas.openxmlformats.org/officeDocument/2006/relationships/slideLayout" Target="../slideLayouts/slideLayout2.xml"/><Relationship Id="rId6" Type="http://schemas.openxmlformats.org/officeDocument/2006/relationships/notesSlide" Target="../notesSlides/notesSlide43.xml"/><Relationship Id="rId7" Type="http://schemas.openxmlformats.org/officeDocument/2006/relationships/image" Target="../media/image34.png"/><Relationship Id="rId1" Type="http://schemas.microsoft.com/office/2007/relationships/media" Target="../media/media1.WAV"/><Relationship Id="rId2" Type="http://schemas.openxmlformats.org/officeDocument/2006/relationships/audio" Target="../media/media1.WAV"/></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dirty="0" smtClean="0">
                <a:solidFill>
                  <a:srgbClr val="000000"/>
                </a:solidFill>
                <a:latin typeface="Verdana" charset="0"/>
                <a:ea typeface="ＭＳ Ｐゴシック" charset="0"/>
                <a:cs typeface="ＭＳ Ｐゴシック" charset="0"/>
              </a:rPr>
              <a:t>ASR Feature Extraction, Training, Search and Evaluation</a:t>
            </a:r>
            <a:endParaRPr lang="en-US" sz="5400" dirty="0">
              <a:solidFill>
                <a:srgbClr val="000000"/>
              </a:solidFill>
              <a:latin typeface="Verdana" charset="0"/>
              <a:ea typeface="ＭＳ Ｐゴシック" charset="0"/>
              <a:cs typeface="ＭＳ Ｐゴシック" charset="0"/>
            </a:endParaRPr>
          </a:p>
        </p:txBody>
      </p:sp>
      <p:sp>
        <p:nvSpPr>
          <p:cNvPr id="19459" name="Rectangle 3"/>
          <p:cNvSpPr>
            <a:spLocks noGrp="1" noChangeArrowheads="1"/>
          </p:cNvSpPr>
          <p:nvPr>
            <p:ph type="subTitle" idx="1"/>
          </p:nvPr>
        </p:nvSpPr>
        <p:spPr/>
        <p:txBody>
          <a:bodyPr/>
          <a:lstStyle/>
          <a:p>
            <a:pPr eaLnBrk="1" hangingPunct="1">
              <a:buFont typeface="Times" charset="0"/>
              <a:buNone/>
            </a:pPr>
            <a:r>
              <a:rPr lang="en-US" dirty="0" smtClean="0">
                <a:solidFill>
                  <a:schemeClr val="tx1"/>
                </a:solidFill>
                <a:latin typeface="Tahoma" charset="0"/>
                <a:ea typeface="ＭＳ Ｐゴシック" charset="0"/>
                <a:cs typeface="ＭＳ Ｐゴシック" charset="0"/>
              </a:rPr>
              <a:t>Julia Hirschberg</a:t>
            </a:r>
            <a:endParaRPr lang="en-US" dirty="0">
              <a:solidFill>
                <a:schemeClr val="tx1"/>
              </a:solidFill>
              <a:latin typeface="Tahoma" charset="0"/>
              <a:ea typeface="ＭＳ Ｐゴシック" charset="0"/>
              <a:cs typeface="ＭＳ Ｐゴシック" charset="0"/>
            </a:endParaRPr>
          </a:p>
          <a:p>
            <a:pPr eaLnBrk="1" hangingPunct="1">
              <a:buFont typeface="Times" charset="0"/>
              <a:buNone/>
            </a:pPr>
            <a:r>
              <a:rPr lang="en-US" dirty="0" smtClean="0">
                <a:solidFill>
                  <a:schemeClr val="tx1"/>
                </a:solidFill>
                <a:latin typeface="Tahoma" charset="0"/>
                <a:ea typeface="ＭＳ Ｐゴシック" charset="0"/>
                <a:cs typeface="ＭＳ Ｐゴシック" charset="0"/>
              </a:rPr>
              <a:t>COMS 4706</a:t>
            </a:r>
            <a:endParaRPr lang="en-US" dirty="0">
              <a:solidFill>
                <a:schemeClr val="tx1"/>
              </a:solidFill>
              <a:latin typeface="Tahom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7678"/>
            <a:ext cx="8229600" cy="5718485"/>
          </a:xfrm>
        </p:spPr>
        <p:txBody>
          <a:bodyPr>
            <a:normAutofit lnSpcReduction="10000"/>
          </a:bodyPr>
          <a:lstStyle/>
          <a:p>
            <a:r>
              <a:rPr lang="en-US" dirty="0" smtClean="0"/>
              <a:t>Compute Mel Frequency </a:t>
            </a:r>
            <a:r>
              <a:rPr lang="en-US" dirty="0" err="1" smtClean="0"/>
              <a:t>Cepstral</a:t>
            </a:r>
            <a:r>
              <a:rPr lang="en-US" dirty="0" smtClean="0"/>
              <a:t> Coefficients (MFCCs) to convert DFT output to the </a:t>
            </a:r>
            <a:r>
              <a:rPr lang="en-US" i="1" dirty="0" err="1" smtClean="0"/>
              <a:t>mel</a:t>
            </a:r>
            <a:r>
              <a:rPr lang="en-US" i="1" dirty="0" smtClean="0"/>
              <a:t> scale</a:t>
            </a:r>
          </a:p>
          <a:p>
            <a:pPr lvl="1"/>
            <a:r>
              <a:rPr lang="en-US" dirty="0" smtClean="0"/>
              <a:t>Log scale above 1000 Hz to mimic human hearing</a:t>
            </a:r>
          </a:p>
          <a:p>
            <a:pPr lvl="1"/>
            <a:r>
              <a:rPr lang="en-US" dirty="0" smtClean="0"/>
              <a:t>Compute log of </a:t>
            </a:r>
            <a:r>
              <a:rPr lang="en-US" dirty="0" err="1" smtClean="0"/>
              <a:t>mel</a:t>
            </a:r>
            <a:r>
              <a:rPr lang="en-US" dirty="0" smtClean="0"/>
              <a:t> spectrum to reduce sensitivity to power variation</a:t>
            </a:r>
          </a:p>
          <a:p>
            <a:r>
              <a:rPr lang="en-US" dirty="0" smtClean="0"/>
              <a:t>Compute </a:t>
            </a:r>
            <a:r>
              <a:rPr lang="en-US" i="1" dirty="0" err="1" smtClean="0"/>
              <a:t>cepstrum</a:t>
            </a:r>
            <a:r>
              <a:rPr lang="en-US" dirty="0" smtClean="0"/>
              <a:t> (spectrum of log of spectrum) to separate source (from vocal folds) from filter (vocal tract) to better identify phones</a:t>
            </a:r>
          </a:p>
          <a:p>
            <a:pPr lvl="1"/>
            <a:r>
              <a:rPr lang="en-US" dirty="0" err="1" smtClean="0"/>
              <a:t>Cepstral</a:t>
            </a:r>
            <a:r>
              <a:rPr lang="en-US" dirty="0" smtClean="0"/>
              <a:t> coefficients represent f0 and harmonics information, so we can use only harmonics</a:t>
            </a:r>
          </a:p>
          <a:p>
            <a:pPr lvl="1"/>
            <a:r>
              <a:rPr lang="en-US" dirty="0" smtClean="0"/>
              <a:t>Include delta and delta-delta </a:t>
            </a:r>
            <a:r>
              <a:rPr lang="en-US" dirty="0" err="1" smtClean="0"/>
              <a:t>cepstrum</a:t>
            </a:r>
            <a:r>
              <a:rPr lang="en-US" dirty="0" smtClean="0"/>
              <a:t> to capture change</a:t>
            </a:r>
          </a:p>
          <a:p>
            <a:r>
              <a:rPr lang="en-US" dirty="0" smtClean="0"/>
              <a:t>Compute energy </a:t>
            </a:r>
          </a:p>
          <a:p>
            <a:endParaRPr lang="en-US" dirty="0"/>
          </a:p>
        </p:txBody>
      </p:sp>
    </p:spTree>
    <p:extLst>
      <p:ext uri="{BB962C8B-B14F-4D97-AF65-F5344CB8AC3E}">
        <p14:creationId xmlns:p14="http://schemas.microsoft.com/office/powerpoint/2010/main" val="26491636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dirty="0">
                <a:latin typeface="Verdana" charset="0"/>
                <a:ea typeface="ＭＳ Ｐゴシック" charset="0"/>
                <a:cs typeface="ＭＳ Ｐゴシック" charset="0"/>
              </a:rPr>
              <a:t>P</a:t>
            </a:r>
            <a:r>
              <a:rPr lang="en-US" dirty="0" smtClean="0">
                <a:latin typeface="Verdana" charset="0"/>
                <a:ea typeface="ＭＳ Ｐゴシック" charset="0"/>
                <a:cs typeface="ＭＳ Ｐゴシック" charset="0"/>
              </a:rPr>
              <a:t>re</a:t>
            </a:r>
            <a:r>
              <a:rPr lang="en-US" dirty="0">
                <a:latin typeface="Verdana" charset="0"/>
                <a:ea typeface="ＭＳ Ｐゴシック" charset="0"/>
                <a:cs typeface="ＭＳ Ｐゴシック" charset="0"/>
              </a:rPr>
              <a:t>-emphasis</a:t>
            </a:r>
          </a:p>
        </p:txBody>
      </p:sp>
      <p:sp>
        <p:nvSpPr>
          <p:cNvPr id="75779" name="Rectangle 3"/>
          <p:cNvSpPr>
            <a:spLocks noGrp="1" noChangeArrowheads="1"/>
          </p:cNvSpPr>
          <p:nvPr>
            <p:ph type="body" idx="1"/>
          </p:nvPr>
        </p:nvSpPr>
        <p:spPr/>
        <p:txBody>
          <a:bodyPr/>
          <a:lstStyle/>
          <a:p>
            <a:pPr eaLnBrk="1" hangingPunct="1"/>
            <a:r>
              <a:rPr lang="en-US">
                <a:latin typeface="Tahoma" charset="0"/>
                <a:ea typeface="ＭＳ Ｐゴシック" charset="0"/>
                <a:cs typeface="ＭＳ Ｐゴシック" charset="0"/>
              </a:rPr>
              <a:t>Before and after pre-emphasis</a:t>
            </a:r>
          </a:p>
          <a:p>
            <a:pPr lvl="1" eaLnBrk="1" hangingPunct="1"/>
            <a:r>
              <a:rPr lang="en-US">
                <a:latin typeface="Tahoma" charset="0"/>
                <a:ea typeface="ＭＳ Ｐゴシック" charset="0"/>
              </a:rPr>
              <a:t>Spectral slice from the vowel [aa]</a:t>
            </a:r>
          </a:p>
        </p:txBody>
      </p:sp>
      <p:pic>
        <p:nvPicPr>
          <p:cNvPr id="75780" name="Picture 4" descr="preemp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7175"/>
            <a:ext cx="44196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descr="preemp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74950"/>
            <a:ext cx="441960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quarter"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522D21F1-BB7A-AA46-A5C7-FF98692A9734}" type="datetime1">
              <a:rPr lang="en-US" sz="1400">
                <a:solidFill>
                  <a:srgbClr val="721028"/>
                </a:solidFill>
                <a:latin typeface="Arial" charset="0"/>
              </a:rPr>
              <a:pPr/>
              <a:t>4/9/12</a:t>
            </a:fld>
            <a:endParaRPr lang="en-US" sz="1400">
              <a:solidFill>
                <a:srgbClr val="721028"/>
              </a:solidFill>
              <a:latin typeface="Arial" charset="0"/>
            </a:endParaRPr>
          </a:p>
        </p:txBody>
      </p:sp>
      <p:sp>
        <p:nvSpPr>
          <p:cNvPr id="7578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59D6A3C5-47B0-8541-9CE5-0CD977279E73}" type="slidenum">
              <a:rPr lang="en-US" sz="1400">
                <a:solidFill>
                  <a:srgbClr val="721028"/>
                </a:solidFill>
                <a:latin typeface="Arial" charset="0"/>
              </a:rPr>
              <a:pPr/>
              <a:t>11</a:t>
            </a:fld>
            <a:endParaRPr lang="en-US" sz="1400">
              <a:solidFill>
                <a:srgbClr val="721028"/>
              </a:solidFill>
              <a:latin typeface="Arial" charset="0"/>
            </a:endParaRPr>
          </a:p>
        </p:txBody>
      </p:sp>
      <p:sp>
        <p:nvSpPr>
          <p:cNvPr id="8" name="Footer Placeholder 7"/>
          <p:cNvSpPr>
            <a:spLocks noGrp="1"/>
          </p:cNvSpPr>
          <p:nvPr>
            <p:ph type="ftr" sz="quarter" idx="11"/>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800">
                <a:solidFill>
                  <a:srgbClr val="721028"/>
                </a:solidFill>
                <a:latin typeface="Arial" charset="0"/>
                <a:cs typeface="Arial" charset="0"/>
              </a:rPr>
              <a:t>Speech and Language Processing  Jurafsky and Martin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MFCC process: windowing</a:t>
            </a:r>
          </a:p>
        </p:txBody>
      </p:sp>
      <p:pic>
        <p:nvPicPr>
          <p:cNvPr id="77827" name="Picture 5" descr="window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33" r="-1933"/>
          <a:stretch>
            <a:fillRect/>
          </a:stretch>
        </p:blipFill>
        <p:spPr/>
      </p:pic>
      <p:sp>
        <p:nvSpPr>
          <p:cNvPr id="5" name="Date Placeholder 4"/>
          <p:cNvSpPr>
            <a:spLocks noGrp="1"/>
          </p:cNvSpPr>
          <p:nvPr>
            <p:ph type="dt" sz="quarter"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73C2FC3F-A8D0-2E45-B16A-93C7765912BC}" type="datetime1">
              <a:rPr lang="en-US" sz="1400">
                <a:solidFill>
                  <a:srgbClr val="721028"/>
                </a:solidFill>
                <a:latin typeface="Arial" charset="0"/>
              </a:rPr>
              <a:pPr/>
              <a:t>4/9/12</a:t>
            </a:fld>
            <a:endParaRPr lang="en-US" sz="1400">
              <a:solidFill>
                <a:srgbClr val="721028"/>
              </a:solidFill>
              <a:latin typeface="Arial" charset="0"/>
            </a:endParaRPr>
          </a:p>
        </p:txBody>
      </p:sp>
      <p:sp>
        <p:nvSpPr>
          <p:cNvPr id="778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1427ADB0-2B39-1646-90BE-9BE4EFC49A12}" type="slidenum">
              <a:rPr lang="en-US" sz="1400">
                <a:solidFill>
                  <a:srgbClr val="721028"/>
                </a:solidFill>
                <a:latin typeface="Arial" charset="0"/>
              </a:rPr>
              <a:pPr/>
              <a:t>12</a:t>
            </a:fld>
            <a:endParaRPr lang="en-US" sz="1400">
              <a:solidFill>
                <a:srgbClr val="721028"/>
              </a:solidFill>
              <a:latin typeface="Arial" charset="0"/>
            </a:endParaRPr>
          </a:p>
        </p:txBody>
      </p:sp>
      <p:sp>
        <p:nvSpPr>
          <p:cNvPr id="7" name="Footer Placeholder 6"/>
          <p:cNvSpPr>
            <a:spLocks noGrp="1"/>
          </p:cNvSpPr>
          <p:nvPr>
            <p:ph type="ftr" sz="quarter" idx="11"/>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800">
                <a:solidFill>
                  <a:srgbClr val="721028"/>
                </a:solidFill>
                <a:latin typeface="Arial" charset="0"/>
                <a:cs typeface="Arial" charset="0"/>
              </a:rPr>
              <a:t>Speech and Language Processing  Jurafsky and Martin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MFCC process: windowing</a:t>
            </a:r>
          </a:p>
        </p:txBody>
      </p:sp>
      <p:pic>
        <p:nvPicPr>
          <p:cNvPr id="80899" name="Picture 5" descr="windowing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731" r="-3731"/>
          <a:stretch>
            <a:fillRect/>
          </a:stretch>
        </p:blipFill>
        <p:spPr/>
      </p:pic>
      <p:sp>
        <p:nvSpPr>
          <p:cNvPr id="5" name="Date Placeholder 4"/>
          <p:cNvSpPr>
            <a:spLocks noGrp="1"/>
          </p:cNvSpPr>
          <p:nvPr>
            <p:ph type="dt" sz="quarter"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389BF3B9-449C-7147-BE37-9DF1A3715BB5}" type="datetime1">
              <a:rPr lang="en-US" sz="1400">
                <a:solidFill>
                  <a:srgbClr val="721028"/>
                </a:solidFill>
                <a:latin typeface="Arial" charset="0"/>
              </a:rPr>
              <a:pPr/>
              <a:t>4/9/12</a:t>
            </a:fld>
            <a:endParaRPr lang="en-US" sz="1400">
              <a:solidFill>
                <a:srgbClr val="721028"/>
              </a:solidFill>
              <a:latin typeface="Arial" charset="0"/>
            </a:endParaRPr>
          </a:p>
        </p:txBody>
      </p:sp>
      <p:sp>
        <p:nvSpPr>
          <p:cNvPr id="809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29F0323E-94D0-F741-9E9F-EC8C81CD87AB}" type="slidenum">
              <a:rPr lang="en-US" sz="1400">
                <a:solidFill>
                  <a:srgbClr val="721028"/>
                </a:solidFill>
                <a:latin typeface="Arial" charset="0"/>
              </a:rPr>
              <a:pPr/>
              <a:t>13</a:t>
            </a:fld>
            <a:endParaRPr lang="en-US" sz="1400">
              <a:solidFill>
                <a:srgbClr val="721028"/>
              </a:solidFill>
              <a:latin typeface="Arial" charset="0"/>
            </a:endParaRPr>
          </a:p>
        </p:txBody>
      </p:sp>
      <p:sp>
        <p:nvSpPr>
          <p:cNvPr id="7" name="Footer Placeholder 6"/>
          <p:cNvSpPr>
            <a:spLocks noGrp="1"/>
          </p:cNvSpPr>
          <p:nvPr>
            <p:ph type="ftr" sz="quarter" idx="11"/>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800">
                <a:solidFill>
                  <a:srgbClr val="721028"/>
                </a:solidFill>
                <a:latin typeface="Arial" charset="0"/>
                <a:cs typeface="Arial" charset="0"/>
              </a:rPr>
              <a:t>Speech and Language Processing  Jurafsky and Martin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Discrete Fourier Transform computing a spectrum</a:t>
            </a:r>
          </a:p>
        </p:txBody>
      </p:sp>
      <p:sp>
        <p:nvSpPr>
          <p:cNvPr id="86019" name="Rectangle 3"/>
          <p:cNvSpPr>
            <a:spLocks noGrp="1" noChangeArrowheads="1"/>
          </p:cNvSpPr>
          <p:nvPr>
            <p:ph type="body" idx="1"/>
          </p:nvPr>
        </p:nvSpPr>
        <p:spPr/>
        <p:txBody>
          <a:bodyPr/>
          <a:lstStyle/>
          <a:p>
            <a:pPr eaLnBrk="1" hangingPunct="1"/>
            <a:r>
              <a:rPr lang="en-US">
                <a:latin typeface="Tahoma" charset="0"/>
                <a:ea typeface="ＭＳ Ｐゴシック" charset="0"/>
                <a:cs typeface="ＭＳ Ｐゴシック" charset="0"/>
              </a:rPr>
              <a:t>A 25 ms Hamming-windowed signal from [iy]</a:t>
            </a:r>
          </a:p>
          <a:p>
            <a:pPr lvl="1" eaLnBrk="1" hangingPunct="1"/>
            <a:r>
              <a:rPr lang="en-US">
                <a:latin typeface="Tahoma" charset="0"/>
                <a:ea typeface="ＭＳ Ｐゴシック" charset="0"/>
              </a:rPr>
              <a:t>And its spectrum as computed by DFT (plus other smoothing)</a:t>
            </a:r>
          </a:p>
        </p:txBody>
      </p:sp>
      <p:pic>
        <p:nvPicPr>
          <p:cNvPr id="86020" name="Picture 4" descr="mfcc.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29013"/>
            <a:ext cx="9144000"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90B833D0-D7C8-2949-A819-D5CD763F63C0}" type="datetime1">
              <a:rPr lang="en-US" sz="1400">
                <a:solidFill>
                  <a:srgbClr val="721028"/>
                </a:solidFill>
                <a:latin typeface="Arial" charset="0"/>
              </a:rPr>
              <a:pPr/>
              <a:t>4/9/12</a:t>
            </a:fld>
            <a:endParaRPr lang="en-US" sz="1400">
              <a:solidFill>
                <a:srgbClr val="721028"/>
              </a:solidFill>
              <a:latin typeface="Arial" charset="0"/>
            </a:endParaRPr>
          </a:p>
        </p:txBody>
      </p:sp>
      <p:sp>
        <p:nvSpPr>
          <p:cNvPr id="860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CD52CCDE-79B8-8446-9275-F28BD35226AF}" type="slidenum">
              <a:rPr lang="en-US" sz="1400">
                <a:solidFill>
                  <a:srgbClr val="721028"/>
                </a:solidFill>
                <a:latin typeface="Arial" charset="0"/>
              </a:rPr>
              <a:pPr/>
              <a:t>14</a:t>
            </a:fld>
            <a:endParaRPr lang="en-US" sz="1400">
              <a:solidFill>
                <a:srgbClr val="721028"/>
              </a:solidFill>
              <a:latin typeface="Arial" charset="0"/>
            </a:endParaRPr>
          </a:p>
        </p:txBody>
      </p:sp>
      <p:sp>
        <p:nvSpPr>
          <p:cNvPr id="7" name="Footer Placeholder 6"/>
          <p:cNvSpPr>
            <a:spLocks noGrp="1"/>
          </p:cNvSpPr>
          <p:nvPr>
            <p:ph type="ftr" sz="quarter" idx="11"/>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800">
                <a:solidFill>
                  <a:srgbClr val="721028"/>
                </a:solidFill>
                <a:latin typeface="Arial" charset="0"/>
                <a:cs typeface="Arial" charset="0"/>
              </a:rPr>
              <a:t>Speech and Language Processing  Jurafsky and Martin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0"/>
            <a:ext cx="7769225" cy="1220788"/>
          </a:xfrm>
        </p:spPr>
        <p:txBody>
          <a:bodyPr lIns="0" tIns="0" rIns="0" bIns="0"/>
          <a:lstStyle/>
          <a:p>
            <a:pPr defTabSz="449263" eaLnBrk="1" hangingPunct="1">
              <a:lnSpc>
                <a:spcPct val="8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Verdana" charset="0"/>
                <a:ea typeface="ＭＳ Ｐゴシック" charset="0"/>
                <a:cs typeface="ＭＳ Ｐゴシック" charset="0"/>
              </a:rPr>
              <a:t>Mel-scale</a:t>
            </a:r>
          </a:p>
        </p:txBody>
      </p:sp>
      <p:sp>
        <p:nvSpPr>
          <p:cNvPr id="88067" name="Rectangle 3"/>
          <p:cNvSpPr>
            <a:spLocks noGrp="1" noChangeArrowheads="1"/>
          </p:cNvSpPr>
          <p:nvPr>
            <p:ph type="body" idx="1"/>
          </p:nvPr>
        </p:nvSpPr>
        <p:spPr>
          <a:xfrm>
            <a:off x="685800" y="1295400"/>
            <a:ext cx="8226425" cy="4633913"/>
          </a:xfrm>
        </p:spPr>
        <p:txBody>
          <a:bodyPr lIns="0" tIns="0" rIns="0" bIns="0"/>
          <a:lstStyle/>
          <a:p>
            <a:pPr marL="320675" indent="-320675" defTabSz="449263" eaLnBrk="1" hangingPunct="1">
              <a:lnSpc>
                <a:spcPct val="85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sz="2800">
                <a:latin typeface="Tahoma" charset="0"/>
                <a:ea typeface="ＭＳ Ｐゴシック" charset="0"/>
                <a:cs typeface="ＭＳ Ｐゴシック" charset="0"/>
              </a:rPr>
              <a:t>Human hearing is not equally sensitive to all frequency bands</a:t>
            </a:r>
          </a:p>
          <a:p>
            <a:pPr marL="320675" indent="-320675" defTabSz="449263" eaLnBrk="1" hangingPunct="1">
              <a:lnSpc>
                <a:spcPct val="85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sz="2800">
                <a:latin typeface="Tahoma" charset="0"/>
                <a:ea typeface="ＭＳ Ｐゴシック" charset="0"/>
                <a:cs typeface="ＭＳ Ｐゴシック" charset="0"/>
              </a:rPr>
              <a:t>Less sensitive at higher frequencies, roughly &gt; 1000 Hz</a:t>
            </a:r>
          </a:p>
          <a:p>
            <a:pPr marL="320675" indent="-320675" defTabSz="449263" eaLnBrk="1" hangingPunct="1">
              <a:lnSpc>
                <a:spcPct val="85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sz="2800">
                <a:latin typeface="Tahoma" charset="0"/>
                <a:ea typeface="ＭＳ Ｐゴシック" charset="0"/>
                <a:cs typeface="ＭＳ Ｐゴシック" charset="0"/>
              </a:rPr>
              <a:t>I.e. human perception of frequency is non-linear:</a:t>
            </a:r>
          </a:p>
        </p:txBody>
      </p:sp>
      <p:pic>
        <p:nvPicPr>
          <p:cNvPr id="880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3503613"/>
            <a:ext cx="403542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Date Placeholder 4"/>
          <p:cNvSpPr>
            <a:spLocks noGrp="1"/>
          </p:cNvSpPr>
          <p:nvPr>
            <p:ph type="dt" sz="quarter"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27AA0B44-22AE-0943-B362-B1B9E0D180A1}" type="datetime1">
              <a:rPr lang="en-US" sz="1400">
                <a:solidFill>
                  <a:srgbClr val="721028"/>
                </a:solidFill>
                <a:latin typeface="Arial" charset="0"/>
              </a:rPr>
              <a:pPr/>
              <a:t>4/9/12</a:t>
            </a:fld>
            <a:endParaRPr lang="en-US" sz="1400">
              <a:solidFill>
                <a:srgbClr val="721028"/>
              </a:solidFill>
              <a:latin typeface="Arial" charset="0"/>
            </a:endParaRPr>
          </a:p>
        </p:txBody>
      </p:sp>
      <p:sp>
        <p:nvSpPr>
          <p:cNvPr id="880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C53AEDB1-A6B3-AF44-9A9C-260D847F2E90}" type="slidenum">
              <a:rPr lang="en-US" sz="1400">
                <a:solidFill>
                  <a:srgbClr val="721028"/>
                </a:solidFill>
                <a:latin typeface="Arial" charset="0"/>
              </a:rPr>
              <a:pPr/>
              <a:t>15</a:t>
            </a:fld>
            <a:endParaRPr lang="en-US" sz="1400">
              <a:solidFill>
                <a:srgbClr val="721028"/>
              </a:solidFill>
              <a:latin typeface="Arial" charset="0"/>
            </a:endParaRPr>
          </a:p>
        </p:txBody>
      </p:sp>
      <p:sp>
        <p:nvSpPr>
          <p:cNvPr id="7" name="Footer Placeholder 6"/>
          <p:cNvSpPr>
            <a:spLocks noGrp="1"/>
          </p:cNvSpPr>
          <p:nvPr>
            <p:ph type="ftr" sz="quarter" idx="11"/>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800">
                <a:solidFill>
                  <a:srgbClr val="721028"/>
                </a:solidFill>
                <a:latin typeface="Arial" charset="0"/>
                <a:cs typeface="Arial" charset="0"/>
              </a:rPr>
              <a:t>Speech and Language Processing  Jurafsky and Martin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en-US" dirty="0" err="1" smtClean="0">
                <a:latin typeface="Verdana" charset="0"/>
                <a:ea typeface="ＭＳ Ｐゴシック" charset="0"/>
                <a:cs typeface="ＭＳ Ｐゴシック" charset="0"/>
              </a:rPr>
              <a:t>Cepstrum</a:t>
            </a:r>
            <a:r>
              <a:rPr lang="en-US" dirty="0" smtClean="0">
                <a:latin typeface="Verdana" charset="0"/>
                <a:ea typeface="ＭＳ Ｐゴシック" charset="0"/>
                <a:cs typeface="ＭＳ Ｐゴシック" charset="0"/>
              </a:rPr>
              <a:t>: </a:t>
            </a:r>
            <a:r>
              <a:rPr lang="en-US" dirty="0">
                <a:latin typeface="Tahoma" charset="0"/>
                <a:ea typeface="ＭＳ Ｐゴシック" charset="0"/>
                <a:cs typeface="ＭＳ Ｐゴシック" charset="0"/>
              </a:rPr>
              <a:t>S</a:t>
            </a:r>
            <a:r>
              <a:rPr lang="en-US" dirty="0" smtClean="0">
                <a:latin typeface="Tahoma" charset="0"/>
                <a:ea typeface="ＭＳ Ｐゴシック" charset="0"/>
                <a:cs typeface="ＭＳ Ｐゴシック" charset="0"/>
              </a:rPr>
              <a:t>pectrum of the log of the Spectrum</a:t>
            </a:r>
            <a:br>
              <a:rPr lang="en-US" dirty="0" smtClean="0">
                <a:latin typeface="Tahoma" charset="0"/>
                <a:ea typeface="ＭＳ Ｐゴシック" charset="0"/>
                <a:cs typeface="ＭＳ Ｐゴシック" charset="0"/>
              </a:rPr>
            </a:br>
            <a:endParaRPr lang="en-US" dirty="0">
              <a:latin typeface="Verdana" charset="0"/>
              <a:ea typeface="ＭＳ Ｐゴシック" charset="0"/>
              <a:cs typeface="ＭＳ Ｐゴシック" charset="0"/>
            </a:endParaRPr>
          </a:p>
        </p:txBody>
      </p:sp>
      <p:sp>
        <p:nvSpPr>
          <p:cNvPr id="104451" name="Rectangle 3"/>
          <p:cNvSpPr>
            <a:spLocks noGrp="1" noChangeArrowheads="1"/>
          </p:cNvSpPr>
          <p:nvPr>
            <p:ph type="body" idx="1"/>
          </p:nvPr>
        </p:nvSpPr>
        <p:spPr/>
        <p:txBody>
          <a:bodyPr/>
          <a:lstStyle/>
          <a:p>
            <a:pPr eaLnBrk="1" hangingPunct="1"/>
            <a:endParaRPr lang="en-US" dirty="0">
              <a:latin typeface="Tahoma" charset="0"/>
              <a:ea typeface="ＭＳ Ｐゴシック" charset="0"/>
              <a:cs typeface="ＭＳ Ｐゴシック" charset="0"/>
            </a:endParaRPr>
          </a:p>
        </p:txBody>
      </p:sp>
      <p:sp>
        <p:nvSpPr>
          <p:cNvPr id="104452" name="Rectangle 6"/>
          <p:cNvSpPr>
            <a:spLocks noChangeArrowheads="1"/>
          </p:cNvSpPr>
          <p:nvPr/>
        </p:nvSpPr>
        <p:spPr bwMode="auto">
          <a:xfrm>
            <a:off x="1279525" y="3998913"/>
            <a:ext cx="963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Spectrum</a:t>
            </a:r>
          </a:p>
        </p:txBody>
      </p:sp>
      <p:sp>
        <p:nvSpPr>
          <p:cNvPr id="104453" name="Rectangle 7"/>
          <p:cNvSpPr>
            <a:spLocks noChangeArrowheads="1"/>
          </p:cNvSpPr>
          <p:nvPr/>
        </p:nvSpPr>
        <p:spPr bwMode="auto">
          <a:xfrm>
            <a:off x="6562725" y="4065588"/>
            <a:ext cx="1306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Log spectrum</a:t>
            </a:r>
          </a:p>
        </p:txBody>
      </p:sp>
      <p:sp>
        <p:nvSpPr>
          <p:cNvPr id="104454" name="Rectangle 8"/>
          <p:cNvSpPr>
            <a:spLocks noChangeArrowheads="1"/>
          </p:cNvSpPr>
          <p:nvPr/>
        </p:nvSpPr>
        <p:spPr bwMode="auto">
          <a:xfrm>
            <a:off x="5681663" y="5589588"/>
            <a:ext cx="2289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Spectrum of log spectrum</a:t>
            </a:r>
          </a:p>
        </p:txBody>
      </p:sp>
      <p:pic>
        <p:nvPicPr>
          <p:cNvPr id="104455" name="Picture 8" descr="mfc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311785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6" name="Picture 9" descr="mfc2.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828800"/>
            <a:ext cx="32004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7" name="Picture 10" descr="mfc3.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613275"/>
            <a:ext cx="30988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9"/>
          <p:cNvSpPr>
            <a:spLocks noGrp="1"/>
          </p:cNvSpPr>
          <p:nvPr>
            <p:ph type="dt" sz="quarter"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3024FABE-B99C-1845-B466-13675D162A40}" type="datetime1">
              <a:rPr lang="en-US" sz="1400">
                <a:solidFill>
                  <a:srgbClr val="721028"/>
                </a:solidFill>
                <a:latin typeface="Arial" charset="0"/>
              </a:rPr>
              <a:pPr/>
              <a:t>4/9/12</a:t>
            </a:fld>
            <a:endParaRPr lang="en-US" sz="1400">
              <a:solidFill>
                <a:srgbClr val="721028"/>
              </a:solidFill>
              <a:latin typeface="Arial" charset="0"/>
            </a:endParaRPr>
          </a:p>
        </p:txBody>
      </p:sp>
      <p:sp>
        <p:nvSpPr>
          <p:cNvPr id="104459"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3E866D8B-C1D6-A941-9CEF-C1B5BCE9EDE9}" type="slidenum">
              <a:rPr lang="en-US" sz="1400">
                <a:solidFill>
                  <a:srgbClr val="721028"/>
                </a:solidFill>
                <a:latin typeface="Arial" charset="0"/>
              </a:rPr>
              <a:pPr/>
              <a:t>16</a:t>
            </a:fld>
            <a:endParaRPr lang="en-US" sz="1400">
              <a:solidFill>
                <a:srgbClr val="721028"/>
              </a:solidFill>
              <a:latin typeface="Arial" charset="0"/>
            </a:endParaRPr>
          </a:p>
        </p:txBody>
      </p:sp>
      <p:sp>
        <p:nvSpPr>
          <p:cNvPr id="12" name="Footer Placeholder 11"/>
          <p:cNvSpPr>
            <a:spLocks noGrp="1"/>
          </p:cNvSpPr>
          <p:nvPr>
            <p:ph type="ftr" sz="quarter" idx="11"/>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800">
                <a:solidFill>
                  <a:srgbClr val="721028"/>
                </a:solidFill>
                <a:latin typeface="Arial" charset="0"/>
                <a:cs typeface="Arial" charset="0"/>
              </a:rPr>
              <a:t>Speech and Language Processing  Jurafsky and Martin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MFCC: Mel-Frequency Cepstral Coefficients</a:t>
            </a:r>
          </a:p>
        </p:txBody>
      </p:sp>
      <p:pic>
        <p:nvPicPr>
          <p:cNvPr id="72707" name="Picture 4" descr="mfcc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286000"/>
            <a:ext cx="9144000" cy="1333500"/>
          </a:xfrm>
        </p:spPr>
      </p:pic>
      <p:sp>
        <p:nvSpPr>
          <p:cNvPr id="5" name="Date Placeholder 4"/>
          <p:cNvSpPr>
            <a:spLocks noGrp="1"/>
          </p:cNvSpPr>
          <p:nvPr>
            <p:ph type="dt" sz="quarter"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7EC7B9CB-AADD-1141-BCA3-45ADE3A85BDC}" type="datetime1">
              <a:rPr lang="en-US" sz="1400">
                <a:solidFill>
                  <a:srgbClr val="721028"/>
                </a:solidFill>
                <a:latin typeface="Arial" charset="0"/>
              </a:rPr>
              <a:pPr/>
              <a:t>4/9/12</a:t>
            </a:fld>
            <a:endParaRPr lang="en-US" sz="1400">
              <a:solidFill>
                <a:srgbClr val="721028"/>
              </a:solidFill>
              <a:latin typeface="Arial" charset="0"/>
            </a:endParaRPr>
          </a:p>
        </p:txBody>
      </p:sp>
      <p:sp>
        <p:nvSpPr>
          <p:cNvPr id="727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51CAA690-B7D1-8E45-8580-21A0804ADD26}" type="slidenum">
              <a:rPr lang="en-US" sz="1400">
                <a:solidFill>
                  <a:srgbClr val="721028"/>
                </a:solidFill>
                <a:latin typeface="Arial" charset="0"/>
              </a:rPr>
              <a:pPr/>
              <a:t>17</a:t>
            </a:fld>
            <a:endParaRPr lang="en-US" sz="1400">
              <a:solidFill>
                <a:srgbClr val="721028"/>
              </a:solidFill>
              <a:latin typeface="Arial" charset="0"/>
            </a:endParaRPr>
          </a:p>
        </p:txBody>
      </p:sp>
      <p:sp>
        <p:nvSpPr>
          <p:cNvPr id="7" name="Footer Placeholder 6"/>
          <p:cNvSpPr>
            <a:spLocks noGrp="1"/>
          </p:cNvSpPr>
          <p:nvPr>
            <p:ph type="ftr" sz="quarter" idx="11"/>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800">
                <a:solidFill>
                  <a:srgbClr val="721028"/>
                </a:solidFill>
                <a:latin typeface="Arial" charset="0"/>
                <a:cs typeface="Arial" charset="0"/>
              </a:rPr>
              <a:t>Speech and Language Processing  Jurafsky and Martin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762000" y="187325"/>
            <a:ext cx="7764463" cy="1216025"/>
          </a:xfrm>
        </p:spPr>
        <p:txBody>
          <a:bodyPr lIns="0" tIns="0" rIns="0" bIns="0"/>
          <a:lstStyle/>
          <a:p>
            <a:pPr defTabSz="449263" eaLnBrk="1" hangingPunct="1">
              <a:lnSpc>
                <a:spcPct val="7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Verdana" charset="0"/>
                <a:ea typeface="ＭＳ Ｐゴシック" charset="0"/>
                <a:cs typeface="ＭＳ Ｐゴシック" charset="0"/>
              </a:rPr>
              <a:t>Typical MFCC features</a:t>
            </a:r>
          </a:p>
        </p:txBody>
      </p:sp>
      <p:sp>
        <p:nvSpPr>
          <p:cNvPr id="114691" name="Rectangle 3"/>
          <p:cNvSpPr>
            <a:spLocks noGrp="1" noChangeArrowheads="1"/>
          </p:cNvSpPr>
          <p:nvPr>
            <p:ph type="body" idx="1"/>
          </p:nvPr>
        </p:nvSpPr>
        <p:spPr>
          <a:xfrm>
            <a:off x="685800" y="1600200"/>
            <a:ext cx="8221663" cy="4633913"/>
          </a:xfrm>
        </p:spPr>
        <p:txBody>
          <a:bodyPr lIns="0" tIns="0" rIns="0" bIns="0"/>
          <a:lstStyle/>
          <a:p>
            <a:pPr marL="320675" indent="-320675" defTabSz="449263" eaLnBrk="1" hangingPunct="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a:latin typeface="Tahoma" charset="0"/>
                <a:ea typeface="ＭＳ Ｐゴシック" charset="0"/>
                <a:cs typeface="ＭＳ Ｐゴシック" charset="0"/>
              </a:rPr>
              <a:t>Window size: 25ms</a:t>
            </a:r>
          </a:p>
          <a:p>
            <a:pPr marL="320675" indent="-320675" defTabSz="449263" eaLnBrk="1" hangingPunct="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a:latin typeface="Tahoma" charset="0"/>
                <a:ea typeface="ＭＳ Ｐゴシック" charset="0"/>
                <a:cs typeface="ＭＳ Ｐゴシック" charset="0"/>
              </a:rPr>
              <a:t>Window shift: 10ms</a:t>
            </a:r>
          </a:p>
          <a:p>
            <a:pPr marL="320675" indent="-320675" defTabSz="449263" eaLnBrk="1" hangingPunct="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a:latin typeface="Tahoma" charset="0"/>
                <a:ea typeface="ＭＳ Ｐゴシック" charset="0"/>
                <a:cs typeface="ＭＳ Ｐゴシック" charset="0"/>
              </a:rPr>
              <a:t>Pre-emphasis coefficient: 0.97</a:t>
            </a:r>
          </a:p>
          <a:p>
            <a:pPr marL="320675" indent="-320675" defTabSz="449263" eaLnBrk="1" hangingPunct="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a:latin typeface="Tahoma" charset="0"/>
                <a:ea typeface="ＭＳ Ｐゴシック" charset="0"/>
                <a:cs typeface="ＭＳ Ｐゴシック" charset="0"/>
              </a:rPr>
              <a:t>MFCC:</a:t>
            </a:r>
          </a:p>
          <a:p>
            <a:pPr marL="720725" lvl="1" indent="-263525" defTabSz="449263" eaLnBrk="1" hangingPunct="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a:latin typeface="Tahoma" charset="0"/>
                <a:ea typeface="ＭＳ Ｐゴシック" charset="0"/>
              </a:rPr>
              <a:t>12 MFCC (mel frequency cepstral coefficients)</a:t>
            </a:r>
          </a:p>
          <a:p>
            <a:pPr marL="720725" lvl="1" indent="-263525" defTabSz="449263" eaLnBrk="1" hangingPunct="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a:latin typeface="Tahoma" charset="0"/>
                <a:ea typeface="ＭＳ Ｐゴシック" charset="0"/>
              </a:rPr>
              <a:t>1 energy feature</a:t>
            </a:r>
          </a:p>
          <a:p>
            <a:pPr marL="720725" lvl="1" indent="-263525" defTabSz="449263" eaLnBrk="1" hangingPunct="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a:latin typeface="Tahoma" charset="0"/>
                <a:ea typeface="ＭＳ Ｐゴシック" charset="0"/>
              </a:rPr>
              <a:t>12 delta MFCC features </a:t>
            </a:r>
          </a:p>
          <a:p>
            <a:pPr marL="720725" lvl="1" indent="-263525" defTabSz="449263" eaLnBrk="1" hangingPunct="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a:latin typeface="Tahoma" charset="0"/>
                <a:ea typeface="ＭＳ Ｐゴシック" charset="0"/>
              </a:rPr>
              <a:t>12 double-delta MFCC features</a:t>
            </a:r>
          </a:p>
          <a:p>
            <a:pPr marL="720725" lvl="1" indent="-263525" defTabSz="449263" eaLnBrk="1" hangingPunct="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a:latin typeface="Tahoma" charset="0"/>
                <a:ea typeface="ＭＳ Ｐゴシック" charset="0"/>
              </a:rPr>
              <a:t>1 delta energy feature</a:t>
            </a:r>
          </a:p>
          <a:p>
            <a:pPr marL="720725" lvl="1" indent="-263525" defTabSz="449263" eaLnBrk="1" hangingPunct="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a:latin typeface="Tahoma" charset="0"/>
                <a:ea typeface="ＭＳ Ｐゴシック" charset="0"/>
              </a:rPr>
              <a:t>1 double-delta energy feature</a:t>
            </a:r>
          </a:p>
          <a:p>
            <a:pPr marL="320675" indent="-320675" defTabSz="449263" eaLnBrk="1" hangingPunct="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a:latin typeface="Tahoma" charset="0"/>
                <a:ea typeface="ＭＳ Ｐゴシック" charset="0"/>
                <a:cs typeface="ＭＳ Ｐゴシック" charset="0"/>
              </a:rPr>
              <a:t>Total 39-dimensional features</a:t>
            </a:r>
          </a:p>
        </p:txBody>
      </p:sp>
      <p:sp>
        <p:nvSpPr>
          <p:cNvPr id="4" name="Date Placeholder 3"/>
          <p:cNvSpPr>
            <a:spLocks noGrp="1"/>
          </p:cNvSpPr>
          <p:nvPr>
            <p:ph type="dt" sz="quarter"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3AD644B6-460D-5C47-B157-4E34B8C1BDCD}" type="datetime1">
              <a:rPr lang="en-US" sz="1400">
                <a:solidFill>
                  <a:srgbClr val="721028"/>
                </a:solidFill>
                <a:latin typeface="Arial" charset="0"/>
              </a:rPr>
              <a:pPr/>
              <a:t>4/9/12</a:t>
            </a:fld>
            <a:endParaRPr lang="en-US" sz="1400">
              <a:solidFill>
                <a:srgbClr val="721028"/>
              </a:solidFill>
              <a:latin typeface="Arial" charset="0"/>
            </a:endParaRPr>
          </a:p>
        </p:txBody>
      </p:sp>
      <p:sp>
        <p:nvSpPr>
          <p:cNvPr id="1146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F72168DD-5061-6345-B7BF-BB2E09355AEA}" type="slidenum">
              <a:rPr lang="en-US" sz="1400">
                <a:solidFill>
                  <a:srgbClr val="721028"/>
                </a:solidFill>
                <a:latin typeface="Arial" charset="0"/>
              </a:rPr>
              <a:pPr/>
              <a:t>18</a:t>
            </a:fld>
            <a:endParaRPr lang="en-US" sz="1400">
              <a:solidFill>
                <a:srgbClr val="721028"/>
              </a:solidFill>
              <a:latin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228600"/>
            <a:ext cx="8534400" cy="1143000"/>
          </a:xfrm>
        </p:spPr>
        <p:txBody>
          <a:bodyPr>
            <a:normAutofit/>
          </a:bodyPr>
          <a:lstStyle/>
          <a:p>
            <a:pPr eaLnBrk="1" hangingPunct="1"/>
            <a:r>
              <a:rPr lang="en-US" dirty="0">
                <a:latin typeface="Verdana" charset="0"/>
                <a:ea typeface="ＭＳ Ｐゴシック" charset="0"/>
                <a:cs typeface="ＭＳ Ｐゴシック" charset="0"/>
              </a:rPr>
              <a:t>Speech Recognition Architecture</a:t>
            </a:r>
          </a:p>
        </p:txBody>
      </p:sp>
      <p:sp>
        <p:nvSpPr>
          <p:cNvPr id="5" name="Date Placeholder 4"/>
          <p:cNvSpPr>
            <a:spLocks noGrp="1"/>
          </p:cNvSpPr>
          <p:nvPr>
            <p:ph type="dt" sz="half"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C7EE7783-8576-554D-92C4-AA636B0EC4CE}" type="datetime1">
              <a:rPr lang="en-US" sz="1400">
                <a:solidFill>
                  <a:srgbClr val="721028"/>
                </a:solidFill>
                <a:latin typeface="Arial" charset="0"/>
              </a:rPr>
              <a:pPr/>
              <a:t>4/9/12</a:t>
            </a:fld>
            <a:endParaRPr lang="en-US" sz="1400">
              <a:solidFill>
                <a:srgbClr val="721028"/>
              </a:solidFill>
              <a:latin typeface="Arial" charset="0"/>
            </a:endParaRPr>
          </a:p>
        </p:txBody>
      </p:sp>
      <p:sp>
        <p:nvSpPr>
          <p:cNvPr id="358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5F553BD9-5BC7-704A-9AC7-45B79894E531}" type="slidenum">
              <a:rPr lang="en-US" sz="1400">
                <a:solidFill>
                  <a:srgbClr val="721028"/>
                </a:solidFill>
                <a:latin typeface="Arial" charset="0"/>
              </a:rPr>
              <a:pPr/>
              <a:t>19</a:t>
            </a:fld>
            <a:endParaRPr lang="en-US" sz="1400">
              <a:solidFill>
                <a:srgbClr val="721028"/>
              </a:solidFill>
              <a:latin typeface="Arial" charset="0"/>
            </a:endParaRPr>
          </a:p>
        </p:txBody>
      </p:sp>
      <p:pic>
        <p:nvPicPr>
          <p:cNvPr id="35843" name="Picture 4" descr="speecharc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6096000"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3916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26"/>
          <p:cNvSpPr>
            <a:spLocks noGrp="1" noChangeArrowheads="1"/>
          </p:cNvSpPr>
          <p:nvPr>
            <p:ph type="title"/>
          </p:nvPr>
        </p:nvSpPr>
        <p:spPr/>
        <p:txBody>
          <a:bodyPr/>
          <a:lstStyle/>
          <a:p>
            <a:pPr eaLnBrk="1" hangingPunct="1"/>
            <a:r>
              <a:rPr lang="en-US" dirty="0">
                <a:latin typeface="Verdana" charset="0"/>
                <a:ea typeface="ＭＳ Ｐゴシック" charset="0"/>
                <a:cs typeface="ＭＳ Ｐゴシック" charset="0"/>
              </a:rPr>
              <a:t>Noisy </a:t>
            </a:r>
            <a:r>
              <a:rPr lang="en-US" dirty="0" smtClean="0">
                <a:latin typeface="Verdana" charset="0"/>
                <a:ea typeface="ＭＳ Ｐゴシック" charset="0"/>
                <a:cs typeface="ＭＳ Ｐゴシック" charset="0"/>
              </a:rPr>
              <a:t>Channel </a:t>
            </a:r>
            <a:r>
              <a:rPr lang="en-US" dirty="0">
                <a:latin typeface="Verdana" charset="0"/>
                <a:ea typeface="ＭＳ Ｐゴシック" charset="0"/>
                <a:cs typeface="ＭＳ Ｐゴシック" charset="0"/>
              </a:rPr>
              <a:t>M</a:t>
            </a:r>
            <a:r>
              <a:rPr lang="en-US" dirty="0" smtClean="0">
                <a:latin typeface="Verdana" charset="0"/>
                <a:ea typeface="ＭＳ Ｐゴシック" charset="0"/>
                <a:cs typeface="ＭＳ Ｐゴシック" charset="0"/>
              </a:rPr>
              <a:t>odel</a:t>
            </a:r>
            <a:endParaRPr lang="en-US" dirty="0">
              <a:latin typeface="Verdana" charset="0"/>
              <a:ea typeface="ＭＳ Ｐゴシック" charset="0"/>
              <a:cs typeface="ＭＳ Ｐゴシック" charset="0"/>
            </a:endParaRPr>
          </a:p>
        </p:txBody>
      </p:sp>
      <p:graphicFrame>
        <p:nvGraphicFramePr>
          <p:cNvPr id="44034" name="Object 2"/>
          <p:cNvGraphicFramePr>
            <a:graphicFrameLocks noGrp="1" noChangeAspect="1"/>
          </p:cNvGraphicFramePr>
          <p:nvPr>
            <p:ph idx="1"/>
          </p:nvPr>
        </p:nvGraphicFramePr>
        <p:xfrm>
          <a:off x="1558925" y="3522663"/>
          <a:ext cx="5375275" cy="955675"/>
        </p:xfrm>
        <a:graphic>
          <a:graphicData uri="http://schemas.openxmlformats.org/presentationml/2006/ole">
            <mc:AlternateContent xmlns:mc="http://schemas.openxmlformats.org/markup-compatibility/2006">
              <mc:Choice xmlns:v="urn:schemas-microsoft-com:vml" Requires="v">
                <p:oleObj spid="_x0000_s2285" name="Equation" r:id="rId4" imgW="1700280" imgH="292320" progId="Equation.3">
                  <p:embed/>
                </p:oleObj>
              </mc:Choice>
              <mc:Fallback>
                <p:oleObj name="Equation" r:id="rId4" imgW="1700280" imgH="292320" progId="Equation.3">
                  <p:embed/>
                  <p:pic>
                    <p:nvPicPr>
                      <p:cNvPr id="0" name="Picture 2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925" y="3522663"/>
                        <a:ext cx="5375275"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9" name="Date Placeholder 8"/>
          <p:cNvSpPr>
            <a:spLocks noGrp="1"/>
          </p:cNvSpPr>
          <p:nvPr>
            <p:ph type="dt" sz="half"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01EACDD3-8401-F14D-8DD3-4D90A1973DE7}" type="datetime1">
              <a:rPr lang="en-US" sz="1400">
                <a:solidFill>
                  <a:srgbClr val="721028"/>
                </a:solidFill>
                <a:latin typeface="Arial" charset="0"/>
              </a:rPr>
              <a:pPr/>
              <a:t>4/9/12</a:t>
            </a:fld>
            <a:endParaRPr lang="en-US" sz="1400">
              <a:solidFill>
                <a:srgbClr val="721028"/>
              </a:solidFill>
              <a:latin typeface="Arial" charset="0"/>
            </a:endParaRPr>
          </a:p>
        </p:txBody>
      </p:sp>
      <p:sp>
        <p:nvSpPr>
          <p:cNvPr id="11" name="Footer Placeholder 10"/>
          <p:cNvSpPr>
            <a:spLocks noGrp="1"/>
          </p:cNvSpPr>
          <p:nvPr>
            <p:ph type="ftr" sz="quarter" idx="11"/>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800">
                <a:solidFill>
                  <a:srgbClr val="721028"/>
                </a:solidFill>
                <a:latin typeface="Arial" charset="0"/>
                <a:cs typeface="Arial" charset="0"/>
              </a:rPr>
              <a:t>Speech and Language Processing  Jurafsky and Martin </a:t>
            </a:r>
          </a:p>
        </p:txBody>
      </p:sp>
      <p:sp>
        <p:nvSpPr>
          <p:cNvPr id="44041"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CA4991A5-DE67-A040-8657-919D56686C18}" type="slidenum">
              <a:rPr lang="en-US" sz="1400">
                <a:solidFill>
                  <a:srgbClr val="721028"/>
                </a:solidFill>
                <a:latin typeface="Arial" charset="0"/>
              </a:rPr>
              <a:pPr/>
              <a:t>2</a:t>
            </a:fld>
            <a:endParaRPr lang="en-US" sz="1400">
              <a:solidFill>
                <a:srgbClr val="721028"/>
              </a:solidFill>
              <a:latin typeface="Arial" charset="0"/>
            </a:endParaRPr>
          </a:p>
        </p:txBody>
      </p:sp>
      <p:sp>
        <p:nvSpPr>
          <p:cNvPr id="44036" name="Rectangle 1028"/>
          <p:cNvSpPr>
            <a:spLocks noChangeArrowheads="1"/>
          </p:cNvSpPr>
          <p:nvPr/>
        </p:nvSpPr>
        <p:spPr bwMode="auto">
          <a:xfrm>
            <a:off x="4114800" y="2438400"/>
            <a:ext cx="1304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A50021"/>
                </a:solidFill>
                <a:latin typeface="Comic Sans MS" charset="0"/>
              </a:rPr>
              <a:t>likelihood</a:t>
            </a:r>
            <a:endParaRPr lang="en-US" sz="2000"/>
          </a:p>
        </p:txBody>
      </p:sp>
      <p:sp>
        <p:nvSpPr>
          <p:cNvPr id="44037" name="Rectangle 1029"/>
          <p:cNvSpPr>
            <a:spLocks noChangeArrowheads="1"/>
          </p:cNvSpPr>
          <p:nvPr/>
        </p:nvSpPr>
        <p:spPr bwMode="auto">
          <a:xfrm>
            <a:off x="6172200" y="2438400"/>
            <a:ext cx="768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A50021"/>
                </a:solidFill>
                <a:latin typeface="Comic Sans MS" charset="0"/>
              </a:rPr>
              <a:t>prior</a:t>
            </a:r>
            <a:endParaRPr lang="en-US"/>
          </a:p>
        </p:txBody>
      </p:sp>
      <p:sp>
        <p:nvSpPr>
          <p:cNvPr id="44038" name="AutoShape 1030"/>
          <p:cNvSpPr>
            <a:spLocks noChangeArrowheads="1"/>
          </p:cNvSpPr>
          <p:nvPr/>
        </p:nvSpPr>
        <p:spPr bwMode="auto">
          <a:xfrm>
            <a:off x="4648200" y="2971800"/>
            <a:ext cx="304800" cy="671513"/>
          </a:xfrm>
          <a:prstGeom prst="downArrow">
            <a:avLst>
              <a:gd name="adj1" fmla="val 50000"/>
              <a:gd name="adj2" fmla="val 55078"/>
            </a:avLst>
          </a:prstGeom>
          <a:solidFill>
            <a:schemeClr val="accent1"/>
          </a:solidFill>
          <a:ln w="9525">
            <a:solidFill>
              <a:schemeClr val="tx1"/>
            </a:solidFill>
            <a:miter lim="800000"/>
            <a:headEnd/>
            <a:tailEnd/>
          </a:ln>
        </p:spPr>
        <p:txBody>
          <a:bodyPr wrap="none" anchor="ctr"/>
          <a:lstStyle/>
          <a:p>
            <a:endParaRPr lang="en-US"/>
          </a:p>
        </p:txBody>
      </p:sp>
      <p:sp>
        <p:nvSpPr>
          <p:cNvPr id="44039" name="AutoShape 1031"/>
          <p:cNvSpPr>
            <a:spLocks noChangeArrowheads="1"/>
          </p:cNvSpPr>
          <p:nvPr/>
        </p:nvSpPr>
        <p:spPr bwMode="auto">
          <a:xfrm>
            <a:off x="6324600" y="3048000"/>
            <a:ext cx="304800" cy="671513"/>
          </a:xfrm>
          <a:prstGeom prst="downArrow">
            <a:avLst>
              <a:gd name="adj1" fmla="val 50000"/>
              <a:gd name="adj2" fmla="val 55078"/>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Training</a:t>
            </a:r>
            <a:endParaRPr lang="en-US" dirty="0"/>
          </a:p>
        </p:txBody>
      </p:sp>
      <p:sp>
        <p:nvSpPr>
          <p:cNvPr id="3" name="Content Placeholder 2"/>
          <p:cNvSpPr>
            <a:spLocks noGrp="1"/>
          </p:cNvSpPr>
          <p:nvPr>
            <p:ph idx="1"/>
          </p:nvPr>
        </p:nvSpPr>
        <p:spPr/>
        <p:txBody>
          <a:bodyPr>
            <a:normAutofit/>
          </a:bodyPr>
          <a:lstStyle/>
          <a:p>
            <a:r>
              <a:rPr lang="en-US" dirty="0" smtClean="0"/>
              <a:t>Given a training corpus, with sentences segmented and orthographically transcribed and  a pronouncing lexicon</a:t>
            </a:r>
          </a:p>
          <a:p>
            <a:r>
              <a:rPr lang="en-US" dirty="0" smtClean="0"/>
              <a:t>Build HMMs for each sentence</a:t>
            </a:r>
          </a:p>
          <a:p>
            <a:r>
              <a:rPr lang="en-US" dirty="0" smtClean="0"/>
              <a:t>Initialize transition probabilities (A) and observation likelihoods (B) to neutral weights</a:t>
            </a:r>
          </a:p>
          <a:p>
            <a:r>
              <a:rPr lang="en-US" dirty="0" smtClean="0"/>
              <a:t>Re-estimate A and B by iterating Baum-Welch or Viterbi algorithm over corpus until convergence</a:t>
            </a:r>
            <a:endParaRPr lang="en-US" dirty="0"/>
          </a:p>
        </p:txBody>
      </p:sp>
    </p:spTree>
    <p:extLst>
      <p:ext uri="{BB962C8B-B14F-4D97-AF65-F5344CB8AC3E}">
        <p14:creationId xmlns:p14="http://schemas.microsoft.com/office/powerpoint/2010/main" val="30729889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Baum-Welch (Forward-Backward) Algorithm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Goal:  Learn HMM parameters:  transition probabilities A between the states and emission probabilities B for each state</a:t>
            </a:r>
          </a:p>
          <a:p>
            <a:pPr lvl="1"/>
            <a:r>
              <a:rPr lang="en-US" dirty="0" smtClean="0"/>
              <a:t>How likely are we to transition from state </a:t>
            </a:r>
            <a:r>
              <a:rPr lang="en-US" dirty="0" err="1" smtClean="0"/>
              <a:t>i</a:t>
            </a:r>
            <a:r>
              <a:rPr lang="en-US" dirty="0" smtClean="0"/>
              <a:t> to state j?</a:t>
            </a:r>
          </a:p>
          <a:p>
            <a:pPr lvl="1"/>
            <a:r>
              <a:rPr lang="en-US" dirty="0" smtClean="0"/>
              <a:t>How likely are we to be in state </a:t>
            </a:r>
            <a:r>
              <a:rPr lang="en-US" dirty="0"/>
              <a:t>j</a:t>
            </a:r>
            <a:r>
              <a:rPr lang="en-US" dirty="0" smtClean="0"/>
              <a:t> if we observe observation o?</a:t>
            </a:r>
          </a:p>
          <a:p>
            <a:r>
              <a:rPr lang="en-US" dirty="0" smtClean="0"/>
              <a:t>We’d like to just count the # of times a transition from </a:t>
            </a:r>
            <a:r>
              <a:rPr lang="en-US" dirty="0" err="1" smtClean="0"/>
              <a:t>i</a:t>
            </a:r>
            <a:r>
              <a:rPr lang="en-US" dirty="0" smtClean="0"/>
              <a:t> to j occurs and normalize by the total # of transitions from </a:t>
            </a:r>
            <a:r>
              <a:rPr lang="en-US" dirty="0" err="1" smtClean="0"/>
              <a:t>i</a:t>
            </a:r>
            <a:endParaRPr lang="en-US" dirty="0" smtClean="0"/>
          </a:p>
          <a:p>
            <a:r>
              <a:rPr lang="en-US" dirty="0" smtClean="0"/>
              <a:t>But --  for a given observation sequence, if we are now in state j, we have no record of how we got here</a:t>
            </a:r>
            <a:endParaRPr lang="en-US" dirty="0"/>
          </a:p>
        </p:txBody>
      </p:sp>
    </p:spTree>
    <p:extLst>
      <p:ext uri="{BB962C8B-B14F-4D97-AF65-F5344CB8AC3E}">
        <p14:creationId xmlns:p14="http://schemas.microsoft.com/office/powerpoint/2010/main" val="40733315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2402"/>
            <a:ext cx="8229600" cy="5633761"/>
          </a:xfrm>
        </p:spPr>
        <p:txBody>
          <a:bodyPr>
            <a:normAutofit lnSpcReduction="10000"/>
          </a:bodyPr>
          <a:lstStyle/>
          <a:p>
            <a:r>
              <a:rPr lang="en-US" dirty="0" smtClean="0"/>
              <a:t>BW intuition:</a:t>
            </a:r>
          </a:p>
          <a:p>
            <a:pPr lvl="1"/>
            <a:r>
              <a:rPr lang="en-US" dirty="0" smtClean="0"/>
              <a:t>Estimate transition counts iteratively</a:t>
            </a:r>
          </a:p>
          <a:p>
            <a:pPr lvl="1"/>
            <a:r>
              <a:rPr lang="en-US" dirty="0" smtClean="0"/>
              <a:t>Get estimates by computing the </a:t>
            </a:r>
            <a:r>
              <a:rPr lang="en-US" i="1" dirty="0" smtClean="0"/>
              <a:t>forward probability</a:t>
            </a:r>
            <a:r>
              <a:rPr lang="en-US" dirty="0" smtClean="0"/>
              <a:t> for an observation and dividing the probability mass among all the paths that might have gotten us there</a:t>
            </a:r>
          </a:p>
          <a:p>
            <a:r>
              <a:rPr lang="en-US" i="1" dirty="0" smtClean="0"/>
              <a:t>Forward probability</a:t>
            </a:r>
            <a:r>
              <a:rPr lang="en-US" dirty="0" smtClean="0"/>
              <a:t>:  the likelihood of being in a state j in an HMM after seeing t observations</a:t>
            </a:r>
          </a:p>
          <a:p>
            <a:r>
              <a:rPr lang="en-US" i="1" dirty="0" smtClean="0"/>
              <a:t>Backward probability</a:t>
            </a:r>
            <a:r>
              <a:rPr lang="en-US" dirty="0" smtClean="0"/>
              <a:t>: the probability of seeing the observations from t+1 to the end, given that we are at state j at time t in an HMM</a:t>
            </a:r>
          </a:p>
          <a:p>
            <a:r>
              <a:rPr lang="en-US" dirty="0" smtClean="0"/>
              <a:t>Together these estimate a path from start to end going through j</a:t>
            </a:r>
            <a:endParaRPr lang="en-US" dirty="0"/>
          </a:p>
        </p:txBody>
      </p:sp>
    </p:spTree>
    <p:extLst>
      <p:ext uri="{BB962C8B-B14F-4D97-AF65-F5344CB8AC3E}">
        <p14:creationId xmlns:p14="http://schemas.microsoft.com/office/powerpoint/2010/main" val="26955251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BW: Forward Algorithm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Dynamic programming algorithm</a:t>
            </a:r>
          </a:p>
          <a:p>
            <a:pPr lvl="1"/>
            <a:r>
              <a:rPr lang="en-US" dirty="0" smtClean="0"/>
              <a:t>Fills cells in trellis recursively</a:t>
            </a:r>
          </a:p>
          <a:p>
            <a:pPr lvl="1"/>
            <a:r>
              <a:rPr lang="en-US" dirty="0" smtClean="0"/>
              <a:t>Each cell α</a:t>
            </a:r>
            <a:r>
              <a:rPr lang="en-US" baseline="-25000" dirty="0" err="1" smtClean="0"/>
              <a:t>i</a:t>
            </a:r>
            <a:r>
              <a:rPr lang="en-US" dirty="0" smtClean="0"/>
              <a:t>(j) represents the probability of being in state </a:t>
            </a:r>
            <a:r>
              <a:rPr lang="en-US" dirty="0" err="1" smtClean="0"/>
              <a:t>q</a:t>
            </a:r>
            <a:r>
              <a:rPr lang="en-US" baseline="-25000" dirty="0" err="1" smtClean="0"/>
              <a:t>j</a:t>
            </a:r>
            <a:r>
              <a:rPr lang="en-US" baseline="-25000" dirty="0" smtClean="0"/>
              <a:t> </a:t>
            </a:r>
            <a:r>
              <a:rPr lang="en-US" dirty="0" smtClean="0"/>
              <a:t>of the HMM after seeing the first t observations</a:t>
            </a:r>
          </a:p>
          <a:p>
            <a:pPr lvl="1"/>
            <a:r>
              <a:rPr lang="en-US" dirty="0" smtClean="0"/>
              <a:t>Calculated by multiplying, for all previous paths</a:t>
            </a:r>
          </a:p>
          <a:p>
            <a:pPr lvl="2"/>
            <a:r>
              <a:rPr lang="el-GR" dirty="0" smtClean="0"/>
              <a:t>α</a:t>
            </a:r>
            <a:r>
              <a:rPr lang="en-US" baseline="-25000" dirty="0"/>
              <a:t>t</a:t>
            </a:r>
            <a:r>
              <a:rPr lang="en-US" baseline="-25000" dirty="0" smtClean="0"/>
              <a:t>-1</a:t>
            </a:r>
            <a:r>
              <a:rPr lang="en-US" dirty="0" smtClean="0"/>
              <a:t>(i): the previous forward path probability</a:t>
            </a:r>
          </a:p>
          <a:p>
            <a:pPr lvl="2"/>
            <a:r>
              <a:rPr lang="el-GR" dirty="0" smtClean="0"/>
              <a:t>α</a:t>
            </a:r>
            <a:r>
              <a:rPr lang="en-US" baseline="-25000" dirty="0" err="1" smtClean="0"/>
              <a:t>ij</a:t>
            </a:r>
            <a:r>
              <a:rPr lang="en-US" baseline="-25000" dirty="0" smtClean="0"/>
              <a:t> </a:t>
            </a:r>
            <a:r>
              <a:rPr lang="en-US" dirty="0" smtClean="0"/>
              <a:t>: the transition probability from previous state q</a:t>
            </a:r>
            <a:r>
              <a:rPr lang="en-US" baseline="-25000" dirty="0" smtClean="0"/>
              <a:t>i</a:t>
            </a:r>
            <a:r>
              <a:rPr lang="en-US" dirty="0" smtClean="0"/>
              <a:t> to current state </a:t>
            </a:r>
            <a:r>
              <a:rPr lang="en-US" dirty="0" err="1" smtClean="0"/>
              <a:t>q</a:t>
            </a:r>
            <a:r>
              <a:rPr lang="en-US" baseline="-25000" dirty="0" err="1" smtClean="0"/>
              <a:t>j</a:t>
            </a:r>
            <a:endParaRPr lang="en-US" baseline="-25000" dirty="0" smtClean="0"/>
          </a:p>
          <a:p>
            <a:pPr lvl="2"/>
            <a:r>
              <a:rPr lang="en-US" dirty="0" err="1" smtClean="0"/>
              <a:t>b</a:t>
            </a:r>
            <a:r>
              <a:rPr lang="en-US" baseline="-25000" dirty="0" err="1" smtClean="0"/>
              <a:t>j</a:t>
            </a:r>
            <a:r>
              <a:rPr lang="en-US" dirty="0" smtClean="0"/>
              <a:t>(</a:t>
            </a:r>
            <a:r>
              <a:rPr lang="en-US" dirty="0" err="1" smtClean="0"/>
              <a:t>o</a:t>
            </a:r>
            <a:r>
              <a:rPr lang="en-US" baseline="-25000" dirty="0" err="1" smtClean="0"/>
              <a:t>t</a:t>
            </a:r>
            <a:r>
              <a:rPr lang="en-US" dirty="0" smtClean="0"/>
              <a:t>): the observation likelihood of </a:t>
            </a:r>
            <a:r>
              <a:rPr lang="en-US" dirty="0" err="1" smtClean="0"/>
              <a:t>o</a:t>
            </a:r>
            <a:r>
              <a:rPr lang="en-US" baseline="-25000" dirty="0" err="1" smtClean="0"/>
              <a:t>t</a:t>
            </a:r>
            <a:r>
              <a:rPr lang="en-US" baseline="-25000" dirty="0" smtClean="0"/>
              <a:t> </a:t>
            </a:r>
            <a:r>
              <a:rPr lang="en-US" dirty="0" smtClean="0"/>
              <a:t>at state </a:t>
            </a:r>
            <a:r>
              <a:rPr lang="en-US" dirty="0" err="1" smtClean="0"/>
              <a:t>q</a:t>
            </a:r>
            <a:r>
              <a:rPr lang="en-US" baseline="-25000" dirty="0" err="1" smtClean="0"/>
              <a:t>j</a:t>
            </a:r>
            <a:endParaRPr lang="en-US" baseline="-25000" dirty="0" smtClean="0"/>
          </a:p>
          <a:p>
            <a:pPr lvl="1"/>
            <a:r>
              <a:rPr lang="en-US" dirty="0" smtClean="0"/>
              <a:t>Add them up</a:t>
            </a:r>
          </a:p>
          <a:p>
            <a:pPr lvl="1"/>
            <a:r>
              <a:rPr lang="en-US" dirty="0" smtClean="0"/>
              <a:t>O(N</a:t>
            </a:r>
            <a:r>
              <a:rPr lang="en-US" baseline="30000" dirty="0" smtClean="0"/>
              <a:t>2</a:t>
            </a:r>
            <a:r>
              <a:rPr lang="en-US" dirty="0" smtClean="0"/>
              <a:t>T) time, where T is the length of the observation sequence</a:t>
            </a:r>
            <a:endParaRPr lang="en-US" dirty="0"/>
          </a:p>
          <a:p>
            <a:pPr marL="914400" lvl="2" indent="0">
              <a:buNone/>
            </a:pPr>
            <a:endParaRPr lang="en-US" dirty="0" smtClean="0"/>
          </a:p>
          <a:p>
            <a:pPr lvl="1"/>
            <a:endParaRPr lang="en-US" dirty="0"/>
          </a:p>
        </p:txBody>
      </p:sp>
    </p:spTree>
    <p:extLst>
      <p:ext uri="{BB962C8B-B14F-4D97-AF65-F5344CB8AC3E}">
        <p14:creationId xmlns:p14="http://schemas.microsoft.com/office/powerpoint/2010/main" val="22872202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 9.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4256242"/>
          </a:xfrm>
          <a:prstGeom prst="rect">
            <a:avLst/>
          </a:prstGeom>
        </p:spPr>
      </p:pic>
    </p:spTree>
    <p:extLst>
      <p:ext uri="{BB962C8B-B14F-4D97-AF65-F5344CB8AC3E}">
        <p14:creationId xmlns:p14="http://schemas.microsoft.com/office/powerpoint/2010/main" val="11337495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pPr eaLnBrk="1" hangingPunct="1"/>
            <a:r>
              <a:rPr lang="en-US" sz="3600" dirty="0" smtClean="0">
                <a:latin typeface="Verdana" charset="0"/>
                <a:ea typeface="ＭＳ Ｐゴシック" charset="0"/>
                <a:cs typeface="ＭＳ Ｐゴシック" charset="0"/>
              </a:rPr>
              <a:t>Forward Algorithm: </a:t>
            </a:r>
            <a:r>
              <a:rPr lang="en-US" sz="3600" dirty="0">
                <a:latin typeface="Verdana" charset="0"/>
                <a:ea typeface="ＭＳ Ｐゴシック" charset="0"/>
                <a:cs typeface="ＭＳ Ｐゴシック" charset="0"/>
              </a:rPr>
              <a:t>Summing over all </a:t>
            </a:r>
            <a:r>
              <a:rPr lang="en-US" sz="3600" dirty="0" smtClean="0">
                <a:latin typeface="Verdana" charset="0"/>
                <a:ea typeface="ＭＳ Ｐゴシック" charset="0"/>
                <a:cs typeface="ＭＳ Ｐゴシック" charset="0"/>
              </a:rPr>
              <a:t>possible sequences of states</a:t>
            </a:r>
            <a:endParaRPr lang="en-US" sz="3600" dirty="0">
              <a:latin typeface="Verdana" charset="0"/>
              <a:ea typeface="ＭＳ Ｐゴシック" charset="0"/>
              <a:cs typeface="ＭＳ Ｐゴシック" charset="0"/>
            </a:endParaRPr>
          </a:p>
        </p:txBody>
      </p:sp>
      <p:sp>
        <p:nvSpPr>
          <p:cNvPr id="97283" name="Rectangle 3"/>
          <p:cNvSpPr>
            <a:spLocks noGrp="1" noChangeArrowheads="1"/>
          </p:cNvSpPr>
          <p:nvPr>
            <p:ph idx="1"/>
          </p:nvPr>
        </p:nvSpPr>
        <p:spPr>
          <a:xfrm>
            <a:off x="381000" y="1781298"/>
            <a:ext cx="8229600" cy="4771901"/>
          </a:xfrm>
        </p:spPr>
        <p:txBody>
          <a:bodyPr/>
          <a:lstStyle/>
          <a:p>
            <a:pPr eaLnBrk="1" hangingPunct="1"/>
            <a:r>
              <a:rPr lang="en-US" dirty="0" smtClean="0">
                <a:latin typeface="Tahoma" charset="0"/>
                <a:ea typeface="ＭＳ Ｐゴシック" charset="0"/>
                <a:cs typeface="ＭＳ Ｐゴシック" charset="0"/>
              </a:rPr>
              <a:t>A simple example:  “five”</a:t>
            </a:r>
          </a:p>
          <a:p>
            <a:pPr lvl="1"/>
            <a:r>
              <a:rPr lang="en-US" dirty="0" smtClean="0">
                <a:latin typeface="Tahoma" charset="0"/>
                <a:ea typeface="ＭＳ Ｐゴシック" charset="0"/>
                <a:cs typeface="ＭＳ Ｐゴシック" charset="0"/>
              </a:rPr>
              <a:t>f </a:t>
            </a:r>
            <a:r>
              <a:rPr lang="en-US" dirty="0">
                <a:latin typeface="Tahoma" charset="0"/>
                <a:ea typeface="ＭＳ Ｐゴシック" charset="0"/>
                <a:cs typeface="ＭＳ Ｐゴシック" charset="0"/>
              </a:rPr>
              <a:t>ay ay ay ay v v v v </a:t>
            </a:r>
          </a:p>
          <a:p>
            <a:pPr lvl="1"/>
            <a:r>
              <a:rPr lang="en-US" dirty="0">
                <a:latin typeface="Tahoma" charset="0"/>
                <a:ea typeface="ＭＳ Ｐゴシック" charset="0"/>
                <a:cs typeface="ＭＳ Ｐゴシック" charset="0"/>
              </a:rPr>
              <a:t>f f ay ay ay ay v v v </a:t>
            </a:r>
          </a:p>
          <a:p>
            <a:pPr lvl="1"/>
            <a:r>
              <a:rPr lang="en-US" dirty="0">
                <a:latin typeface="Tahoma" charset="0"/>
                <a:ea typeface="ＭＳ Ｐゴシック" charset="0"/>
                <a:cs typeface="ＭＳ Ｐゴシック" charset="0"/>
              </a:rPr>
              <a:t>f f f f ay ay ay ay v</a:t>
            </a:r>
          </a:p>
          <a:p>
            <a:pPr lvl="1"/>
            <a:r>
              <a:rPr lang="en-US" dirty="0">
                <a:latin typeface="Tahoma" charset="0"/>
                <a:ea typeface="ＭＳ Ｐゴシック" charset="0"/>
                <a:cs typeface="ＭＳ Ｐゴシック" charset="0"/>
              </a:rPr>
              <a:t>f f ay ay ay ay ay ay v</a:t>
            </a:r>
          </a:p>
          <a:p>
            <a:pPr lvl="1"/>
            <a:r>
              <a:rPr lang="en-US" dirty="0">
                <a:latin typeface="Tahoma" charset="0"/>
                <a:ea typeface="ＭＳ Ｐゴシック" charset="0"/>
                <a:cs typeface="ＭＳ Ｐゴシック" charset="0"/>
              </a:rPr>
              <a:t>f f ay ay ay ay ay ay ay ay v</a:t>
            </a:r>
          </a:p>
          <a:p>
            <a:pPr lvl="1"/>
            <a:r>
              <a:rPr lang="en-US" dirty="0">
                <a:latin typeface="Tahoma" charset="0"/>
                <a:ea typeface="ＭＳ Ｐゴシック" charset="0"/>
                <a:cs typeface="ＭＳ Ｐゴシック" charset="0"/>
              </a:rPr>
              <a:t>f f ay v v v v v v v </a:t>
            </a:r>
          </a:p>
          <a:p>
            <a:pPr eaLnBrk="1" hangingPunct="1"/>
            <a:endParaRPr lang="en-US" dirty="0">
              <a:latin typeface="Tahom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dirty="0" smtClean="0">
                <a:latin typeface="Verdana" charset="0"/>
                <a:ea typeface="ＭＳ Ｐゴシック" charset="0"/>
                <a:cs typeface="ＭＳ Ｐゴシック" charset="0"/>
              </a:rPr>
              <a:t>First 3 Time Steps of Forward </a:t>
            </a:r>
            <a:r>
              <a:rPr lang="en-US" dirty="0">
                <a:latin typeface="Verdana" charset="0"/>
                <a:ea typeface="ＭＳ Ｐゴシック" charset="0"/>
                <a:cs typeface="ＭＳ Ｐゴシック" charset="0"/>
              </a:rPr>
              <a:t>L</a:t>
            </a:r>
            <a:r>
              <a:rPr lang="en-US" dirty="0" smtClean="0">
                <a:latin typeface="Verdana" charset="0"/>
                <a:ea typeface="ＭＳ Ｐゴシック" charset="0"/>
                <a:cs typeface="ＭＳ Ｐゴシック" charset="0"/>
              </a:rPr>
              <a:t>attice </a:t>
            </a:r>
            <a:r>
              <a:rPr lang="en-US" dirty="0">
                <a:latin typeface="Verdana" charset="0"/>
                <a:ea typeface="ＭＳ Ｐゴシック" charset="0"/>
                <a:cs typeface="ＭＳ Ｐゴシック" charset="0"/>
              </a:rPr>
              <a:t>for </a:t>
            </a:r>
            <a:r>
              <a:rPr lang="ja-JP" altLang="en-US" dirty="0">
                <a:latin typeface="Verdana" charset="0"/>
                <a:ea typeface="ＭＳ Ｐゴシック" charset="0"/>
                <a:cs typeface="ＭＳ Ｐゴシック" charset="0"/>
              </a:rPr>
              <a:t>“</a:t>
            </a:r>
            <a:r>
              <a:rPr lang="en-US" dirty="0">
                <a:latin typeface="Verdana" charset="0"/>
                <a:ea typeface="ＭＳ Ｐゴシック" charset="0"/>
                <a:cs typeface="ＭＳ Ｐゴシック" charset="0"/>
              </a:rPr>
              <a:t>five</a:t>
            </a:r>
            <a:r>
              <a:rPr lang="ja-JP" altLang="en-US" dirty="0">
                <a:latin typeface="Verdana" charset="0"/>
                <a:ea typeface="ＭＳ Ｐゴシック" charset="0"/>
                <a:cs typeface="ＭＳ Ｐゴシック" charset="0"/>
              </a:rPr>
              <a:t>”</a:t>
            </a:r>
            <a:endParaRPr lang="en-US" dirty="0">
              <a:latin typeface="Verdana" charset="0"/>
              <a:ea typeface="ＭＳ Ｐゴシック" charset="0"/>
              <a:cs typeface="ＭＳ Ｐゴシック" charset="0"/>
            </a:endParaRPr>
          </a:p>
        </p:txBody>
      </p:sp>
      <p:sp>
        <p:nvSpPr>
          <p:cNvPr id="99331" name="Rectangle 3"/>
          <p:cNvSpPr>
            <a:spLocks noGrp="1" noChangeArrowheads="1"/>
          </p:cNvSpPr>
          <p:nvPr>
            <p:ph idx="1"/>
          </p:nvPr>
        </p:nvSpPr>
        <p:spPr/>
        <p:txBody>
          <a:bodyPr/>
          <a:lstStyle/>
          <a:p>
            <a:pPr eaLnBrk="1" hangingPunct="1"/>
            <a:endParaRPr lang="en-US">
              <a:latin typeface="Tahoma" charset="0"/>
              <a:ea typeface="ＭＳ Ｐゴシック" charset="0"/>
              <a:cs typeface="ＭＳ Ｐゴシック" charset="0"/>
            </a:endParaRPr>
          </a:p>
        </p:txBody>
      </p:sp>
      <p:pic>
        <p:nvPicPr>
          <p:cNvPr id="99332" name="Picture 4" descr="flattic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3296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dirty="0">
                <a:latin typeface="Verdana" charset="0"/>
                <a:ea typeface="ＭＳ Ｐゴシック" charset="0"/>
                <a:cs typeface="ＭＳ Ｐゴシック" charset="0"/>
              </a:rPr>
              <a:t>The </a:t>
            </a:r>
            <a:r>
              <a:rPr lang="en-US" dirty="0" smtClean="0">
                <a:latin typeface="Verdana" charset="0"/>
                <a:ea typeface="ＭＳ Ｐゴシック" charset="0"/>
                <a:cs typeface="ＭＳ Ｐゴシック" charset="0"/>
              </a:rPr>
              <a:t>Forward </a:t>
            </a:r>
            <a:r>
              <a:rPr lang="en-US" dirty="0">
                <a:latin typeface="Verdana" charset="0"/>
                <a:ea typeface="ＭＳ Ｐゴシック" charset="0"/>
                <a:cs typeface="ＭＳ Ｐゴシック" charset="0"/>
              </a:rPr>
              <a:t>T</a:t>
            </a:r>
            <a:r>
              <a:rPr lang="en-US" dirty="0" smtClean="0">
                <a:latin typeface="Verdana" charset="0"/>
                <a:ea typeface="ＭＳ Ｐゴシック" charset="0"/>
                <a:cs typeface="ＭＳ Ｐゴシック" charset="0"/>
              </a:rPr>
              <a:t>rellis </a:t>
            </a:r>
            <a:r>
              <a:rPr lang="en-US" dirty="0">
                <a:latin typeface="Verdana" charset="0"/>
                <a:ea typeface="ＭＳ Ｐゴシック" charset="0"/>
                <a:cs typeface="ＭＳ Ｐゴシック" charset="0"/>
              </a:rPr>
              <a:t>for </a:t>
            </a:r>
            <a:r>
              <a:rPr lang="ja-JP" altLang="en-US" dirty="0">
                <a:latin typeface="Verdana" charset="0"/>
                <a:ea typeface="ＭＳ Ｐゴシック" charset="0"/>
                <a:cs typeface="ＭＳ Ｐゴシック" charset="0"/>
              </a:rPr>
              <a:t>“</a:t>
            </a:r>
            <a:r>
              <a:rPr lang="en-US" dirty="0">
                <a:latin typeface="Verdana" charset="0"/>
                <a:ea typeface="ＭＳ Ｐゴシック" charset="0"/>
                <a:cs typeface="ＭＳ Ｐゴシック" charset="0"/>
              </a:rPr>
              <a:t>five</a:t>
            </a:r>
            <a:r>
              <a:rPr lang="ja-JP" altLang="en-US" dirty="0">
                <a:latin typeface="Verdana" charset="0"/>
                <a:ea typeface="ＭＳ Ｐゴシック" charset="0"/>
                <a:cs typeface="ＭＳ Ｐゴシック" charset="0"/>
              </a:rPr>
              <a:t>”</a:t>
            </a:r>
            <a:endParaRPr lang="en-US" dirty="0">
              <a:latin typeface="Verdana" charset="0"/>
              <a:ea typeface="ＭＳ Ｐゴシック" charset="0"/>
              <a:cs typeface="ＭＳ Ｐゴシック" charset="0"/>
            </a:endParaRPr>
          </a:p>
        </p:txBody>
      </p:sp>
      <p:pic>
        <p:nvPicPr>
          <p:cNvPr id="101379" name="Picture 3" descr="forward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752600"/>
            <a:ext cx="9144000" cy="2566988"/>
          </a:xfr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BW: The Backward Probability</a:t>
            </a:r>
          </a:p>
        </p:txBody>
      </p:sp>
      <p:sp>
        <p:nvSpPr>
          <p:cNvPr id="3" name="Content Placeholder 2"/>
          <p:cNvSpPr>
            <a:spLocks noGrp="1"/>
          </p:cNvSpPr>
          <p:nvPr>
            <p:ph idx="1"/>
          </p:nvPr>
        </p:nvSpPr>
        <p:spPr/>
        <p:txBody>
          <a:bodyPr/>
          <a:lstStyle/>
          <a:p>
            <a:r>
              <a:rPr lang="en-US" dirty="0" smtClean="0"/>
              <a:t>Initialization</a:t>
            </a:r>
          </a:p>
          <a:p>
            <a:endParaRPr lang="en-US" dirty="0" smtClean="0"/>
          </a:p>
          <a:p>
            <a:endParaRPr lang="en-US" dirty="0" smtClean="0"/>
          </a:p>
          <a:p>
            <a:r>
              <a:rPr lang="en-US" dirty="0" smtClean="0"/>
              <a:t>Recursion</a:t>
            </a:r>
          </a:p>
          <a:p>
            <a:endParaRPr lang="en-US" dirty="0" smtClean="0"/>
          </a:p>
          <a:p>
            <a:pPr marL="0" indent="0">
              <a:buNone/>
            </a:pPr>
            <a:endParaRPr lang="en-US" dirty="0" smtClean="0"/>
          </a:p>
          <a:p>
            <a:r>
              <a:rPr lang="en-US" dirty="0" smtClean="0"/>
              <a:t>Termination</a:t>
            </a:r>
            <a:endParaRPr lang="en-US" dirty="0"/>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606827893"/>
              </p:ext>
            </p:extLst>
          </p:nvPr>
        </p:nvGraphicFramePr>
        <p:xfrm>
          <a:off x="2547703" y="2985441"/>
          <a:ext cx="6541159" cy="1105548"/>
        </p:xfrm>
        <a:graphic>
          <a:graphicData uri="http://schemas.openxmlformats.org/presentationml/2006/ole">
            <mc:AlternateContent xmlns:mc="http://schemas.openxmlformats.org/markup-compatibility/2006">
              <mc:Choice xmlns:v="urn:schemas-microsoft-com:vml" Requires="v">
                <p:oleObj spid="_x0000_s3281" name="Equation" r:id="rId4" imgW="2697120" imgH="447840" progId="Equation.3">
                  <p:embed/>
                </p:oleObj>
              </mc:Choice>
              <mc:Fallback>
                <p:oleObj name="Equation" r:id="rId4" imgW="2697120" imgH="447840" progId="Equation.3">
                  <p:embed/>
                  <p:pic>
                    <p:nvPicPr>
                      <p:cNvPr id="0" name="Picture 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703" y="2985441"/>
                        <a:ext cx="6541159" cy="11055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79909170"/>
              </p:ext>
            </p:extLst>
          </p:nvPr>
        </p:nvGraphicFramePr>
        <p:xfrm>
          <a:off x="3194755" y="1741992"/>
          <a:ext cx="3351872" cy="570242"/>
        </p:xfrm>
        <a:graphic>
          <a:graphicData uri="http://schemas.openxmlformats.org/presentationml/2006/ole">
            <mc:AlternateContent xmlns:mc="http://schemas.openxmlformats.org/markup-compatibility/2006">
              <mc:Choice xmlns:v="urn:schemas-microsoft-com:vml" Requires="v">
                <p:oleObj spid="_x0000_s3282" name="Equation" r:id="rId6" imgW="1179360" imgH="191880" progId="Equation.3">
                  <p:embed/>
                </p:oleObj>
              </mc:Choice>
              <mc:Fallback>
                <p:oleObj name="Equation" r:id="rId6" imgW="1179360" imgH="191880" progId="Equation.3">
                  <p:embed/>
                  <p:pic>
                    <p:nvPicPr>
                      <p:cNvPr id="0" name="Picture 1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4755" y="1741992"/>
                        <a:ext cx="3351872" cy="5702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53733190"/>
              </p:ext>
            </p:extLst>
          </p:nvPr>
        </p:nvGraphicFramePr>
        <p:xfrm>
          <a:off x="2983382" y="4457817"/>
          <a:ext cx="5638631" cy="1015488"/>
        </p:xfrm>
        <a:graphic>
          <a:graphicData uri="http://schemas.openxmlformats.org/presentationml/2006/ole">
            <mc:AlternateContent xmlns:mc="http://schemas.openxmlformats.org/markup-compatibility/2006">
              <mc:Choice xmlns:v="urn:schemas-microsoft-com:vml" Requires="v">
                <p:oleObj spid="_x0000_s3283" name="Equation" r:id="rId8" imgW="2669400" imgH="466200" progId="Equation.3">
                  <p:embed/>
                </p:oleObj>
              </mc:Choice>
              <mc:Fallback>
                <p:oleObj name="Equation" r:id="rId8" imgW="2669400" imgH="466200" progId="Equation.3">
                  <p:embed/>
                  <p:pic>
                    <p:nvPicPr>
                      <p:cNvPr id="0" name="Picture 1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3382" y="4457817"/>
                        <a:ext cx="5638631" cy="101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108047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idx="4294967295"/>
          </p:nvPr>
        </p:nvSpPr>
        <p:spPr>
          <a:xfrm>
            <a:off x="457200" y="303213"/>
            <a:ext cx="8229600" cy="457200"/>
          </a:xfrm>
        </p:spPr>
        <p:txBody>
          <a:bodyPr>
            <a:noAutofit/>
          </a:bodyPr>
          <a:lstStyle/>
          <a:p>
            <a:pPr eaLnBrk="1" hangingPunct="1">
              <a:defRPr/>
            </a:pPr>
            <a:r>
              <a:rPr lang="en-US" sz="3200" dirty="0" smtClean="0">
                <a:cs typeface="+mj-cs"/>
              </a:rPr>
              <a:t>Computing β</a:t>
            </a:r>
            <a:r>
              <a:rPr lang="en-US" sz="3200" baseline="-25000" dirty="0" smtClean="0">
                <a:cs typeface="+mj-cs"/>
              </a:rPr>
              <a:t>t</a:t>
            </a:r>
            <a:r>
              <a:rPr lang="en-US" sz="3200" dirty="0" smtClean="0">
                <a:cs typeface="+mj-cs"/>
              </a:rPr>
              <a:t>(</a:t>
            </a:r>
            <a:r>
              <a:rPr lang="en-US" sz="3200" dirty="0" err="1" smtClean="0">
                <a:cs typeface="+mj-cs"/>
              </a:rPr>
              <a:t>i</a:t>
            </a:r>
            <a:r>
              <a:rPr lang="en-US" sz="3200" dirty="0" smtClean="0">
                <a:cs typeface="+mj-cs"/>
              </a:rPr>
              <a:t>)</a:t>
            </a:r>
          </a:p>
        </p:txBody>
      </p:sp>
      <p:pic>
        <p:nvPicPr>
          <p:cNvPr id="251907" name="fig 6.13.jpg" descr="fi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04925"/>
            <a:ext cx="86106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228600"/>
            <a:ext cx="8534400" cy="1143000"/>
          </a:xfrm>
        </p:spPr>
        <p:txBody>
          <a:bodyPr>
            <a:normAutofit/>
          </a:bodyPr>
          <a:lstStyle/>
          <a:p>
            <a:pPr eaLnBrk="1" hangingPunct="1"/>
            <a:r>
              <a:rPr lang="en-US">
                <a:latin typeface="Verdana" charset="0"/>
                <a:ea typeface="ＭＳ Ｐゴシック" charset="0"/>
                <a:cs typeface="ＭＳ Ｐゴシック" charset="0"/>
              </a:rPr>
              <a:t>Speech Recognition Architecture</a:t>
            </a:r>
          </a:p>
        </p:txBody>
      </p:sp>
      <p:sp>
        <p:nvSpPr>
          <p:cNvPr id="5" name="Date Placeholder 4"/>
          <p:cNvSpPr>
            <a:spLocks noGrp="1"/>
          </p:cNvSpPr>
          <p:nvPr>
            <p:ph type="dt" sz="half"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C7EE7783-8576-554D-92C4-AA636B0EC4CE}" type="datetime1">
              <a:rPr lang="en-US" sz="1400">
                <a:solidFill>
                  <a:srgbClr val="721028"/>
                </a:solidFill>
                <a:latin typeface="Arial" charset="0"/>
              </a:rPr>
              <a:pPr/>
              <a:t>4/9/12</a:t>
            </a:fld>
            <a:endParaRPr lang="en-US" sz="1400">
              <a:solidFill>
                <a:srgbClr val="721028"/>
              </a:solidFill>
              <a:latin typeface="Arial" charset="0"/>
            </a:endParaRPr>
          </a:p>
        </p:txBody>
      </p:sp>
      <p:sp>
        <p:nvSpPr>
          <p:cNvPr id="358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5F553BD9-5BC7-704A-9AC7-45B79894E531}" type="slidenum">
              <a:rPr lang="en-US" sz="1400">
                <a:solidFill>
                  <a:srgbClr val="721028"/>
                </a:solidFill>
                <a:latin typeface="Arial" charset="0"/>
              </a:rPr>
              <a:pPr/>
              <a:t>3</a:t>
            </a:fld>
            <a:endParaRPr lang="en-US" sz="1400">
              <a:solidFill>
                <a:srgbClr val="721028"/>
              </a:solidFill>
              <a:latin typeface="Arial" charset="0"/>
            </a:endParaRPr>
          </a:p>
        </p:txBody>
      </p:sp>
      <p:pic>
        <p:nvPicPr>
          <p:cNvPr id="35843" name="Picture 4" descr="speecharc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6096000"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Baum-Welch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 how do we estimate how likely a transition is from </a:t>
            </a:r>
            <a:r>
              <a:rPr lang="en-US" dirty="0" err="1" smtClean="0"/>
              <a:t>i</a:t>
            </a:r>
            <a:r>
              <a:rPr lang="en-US" dirty="0" smtClean="0"/>
              <a:t> to j given </a:t>
            </a:r>
            <a:r>
              <a:rPr lang="en-US" dirty="0"/>
              <a:t>an input O and an HMM </a:t>
            </a:r>
            <a:r>
              <a:rPr lang="en-US" dirty="0" err="1" smtClean="0"/>
              <a:t>λ</a:t>
            </a:r>
            <a:r>
              <a:rPr lang="en-US" dirty="0" smtClean="0"/>
              <a:t>?</a:t>
            </a:r>
          </a:p>
          <a:p>
            <a:r>
              <a:rPr lang="en-US" dirty="0" smtClean="0"/>
              <a:t>We need to compute </a:t>
            </a:r>
            <a:r>
              <a:rPr lang="en-US" dirty="0" err="1" smtClean="0"/>
              <a:t>â</a:t>
            </a:r>
            <a:r>
              <a:rPr lang="en-US" baseline="-25000" dirty="0" err="1" smtClean="0"/>
              <a:t>ij</a:t>
            </a:r>
            <a:r>
              <a:rPr lang="en-US" dirty="0" smtClean="0"/>
              <a:t>=expected transitions from </a:t>
            </a:r>
            <a:r>
              <a:rPr lang="en-US" dirty="0" err="1" smtClean="0"/>
              <a:t>i</a:t>
            </a:r>
            <a:r>
              <a:rPr lang="en-US" dirty="0" smtClean="0"/>
              <a:t> to j/expected number of transitions from </a:t>
            </a:r>
            <a:r>
              <a:rPr lang="en-US" dirty="0" err="1" smtClean="0"/>
              <a:t>i</a:t>
            </a:r>
            <a:endParaRPr lang="en-US" dirty="0" smtClean="0"/>
          </a:p>
          <a:p>
            <a:r>
              <a:rPr lang="en-US" dirty="0" smtClean="0"/>
              <a:t>The Forward (α) and Backward (β) probabilities get us close to estimating </a:t>
            </a:r>
            <a:r>
              <a:rPr lang="en-US" dirty="0" err="1" smtClean="0"/>
              <a:t>â</a:t>
            </a:r>
            <a:r>
              <a:rPr lang="en-US" baseline="-25000" dirty="0" err="1" smtClean="0"/>
              <a:t>ij</a:t>
            </a:r>
            <a:r>
              <a:rPr lang="en-US" dirty="0"/>
              <a:t> </a:t>
            </a:r>
            <a:r>
              <a:rPr lang="en-US" dirty="0" smtClean="0"/>
              <a:t>if we think of the numerator as a joint probability </a:t>
            </a:r>
            <a:r>
              <a:rPr lang="en-US" dirty="0" err="1" smtClean="0"/>
              <a:t>ξ</a:t>
            </a:r>
            <a:r>
              <a:rPr lang="en-US" baseline="-25000" dirty="0" err="1" smtClean="0"/>
              <a:t>t</a:t>
            </a:r>
            <a:r>
              <a:rPr lang="en-US" baseline="-25000" dirty="0" smtClean="0"/>
              <a:t> </a:t>
            </a:r>
            <a:r>
              <a:rPr lang="en-US" dirty="0" smtClean="0"/>
              <a:t>(</a:t>
            </a:r>
            <a:r>
              <a:rPr lang="en-US" dirty="0" err="1" smtClean="0"/>
              <a:t>i,j</a:t>
            </a:r>
            <a:r>
              <a:rPr lang="en-US" dirty="0" smtClean="0"/>
              <a:t>)=P(</a:t>
            </a:r>
            <a:r>
              <a:rPr lang="en-US" dirty="0" err="1" smtClean="0"/>
              <a:t>q</a:t>
            </a:r>
            <a:r>
              <a:rPr lang="en-US" baseline="-25000" dirty="0" err="1" smtClean="0"/>
              <a:t>t</a:t>
            </a:r>
            <a:r>
              <a:rPr lang="en-US" dirty="0" smtClean="0"/>
              <a:t>=</a:t>
            </a:r>
            <a:r>
              <a:rPr lang="en-US" dirty="0" err="1" smtClean="0"/>
              <a:t>i</a:t>
            </a:r>
            <a:r>
              <a:rPr lang="en-US" dirty="0" smtClean="0"/>
              <a:t>, q</a:t>
            </a:r>
            <a:r>
              <a:rPr lang="en-US" baseline="-25000" dirty="0" smtClean="0"/>
              <a:t>t+1</a:t>
            </a:r>
            <a:r>
              <a:rPr lang="en-US" dirty="0" smtClean="0"/>
              <a:t>=</a:t>
            </a:r>
            <a:r>
              <a:rPr lang="en-US" dirty="0" err="1" smtClean="0"/>
              <a:t>j|O</a:t>
            </a:r>
            <a:r>
              <a:rPr lang="en-US" dirty="0" smtClean="0"/>
              <a:t>,</a:t>
            </a:r>
            <a:r>
              <a:rPr lang="en-US" dirty="0"/>
              <a:t> </a:t>
            </a:r>
            <a:r>
              <a:rPr lang="en-US" dirty="0" err="1" smtClean="0"/>
              <a:t>λ</a:t>
            </a:r>
            <a:r>
              <a:rPr lang="en-US" dirty="0" smtClean="0"/>
              <a:t>)</a:t>
            </a:r>
          </a:p>
          <a:p>
            <a:pPr lvl="1"/>
            <a:r>
              <a:rPr lang="en-US" dirty="0" smtClean="0"/>
              <a:t>Now, we include O in the joint probability -- ~</a:t>
            </a:r>
            <a:r>
              <a:rPr lang="en-US" dirty="0" err="1" smtClean="0"/>
              <a:t>ξ</a:t>
            </a:r>
            <a:r>
              <a:rPr lang="en-US" baseline="-25000" dirty="0" err="1" smtClean="0"/>
              <a:t>t</a:t>
            </a:r>
            <a:r>
              <a:rPr lang="en-US" dirty="0" smtClean="0"/>
              <a:t>(</a:t>
            </a:r>
            <a:r>
              <a:rPr lang="en-US" dirty="0" err="1"/>
              <a:t>i,j</a:t>
            </a:r>
            <a:r>
              <a:rPr lang="en-US" dirty="0"/>
              <a:t>)=P(</a:t>
            </a:r>
            <a:r>
              <a:rPr lang="en-US" dirty="0" err="1"/>
              <a:t>q</a:t>
            </a:r>
            <a:r>
              <a:rPr lang="en-US" baseline="-25000" dirty="0" err="1"/>
              <a:t>t</a:t>
            </a:r>
            <a:r>
              <a:rPr lang="en-US" dirty="0"/>
              <a:t>=</a:t>
            </a:r>
            <a:r>
              <a:rPr lang="en-US" dirty="0" err="1"/>
              <a:t>i</a:t>
            </a:r>
            <a:r>
              <a:rPr lang="en-US" dirty="0"/>
              <a:t>, q</a:t>
            </a:r>
            <a:r>
              <a:rPr lang="en-US" baseline="-25000" dirty="0"/>
              <a:t>t+1</a:t>
            </a:r>
            <a:r>
              <a:rPr lang="en-US" dirty="0"/>
              <a:t>=</a:t>
            </a:r>
            <a:r>
              <a:rPr lang="en-US" dirty="0" err="1" smtClean="0"/>
              <a:t>j,O</a:t>
            </a:r>
            <a:r>
              <a:rPr lang="en-US" dirty="0" smtClean="0"/>
              <a:t>| </a:t>
            </a:r>
            <a:r>
              <a:rPr lang="en-US" dirty="0" err="1"/>
              <a:t>λ</a:t>
            </a:r>
            <a:r>
              <a:rPr lang="en-US" dirty="0" smtClean="0"/>
              <a:t>)</a:t>
            </a:r>
          </a:p>
          <a:p>
            <a:pPr lvl="1"/>
            <a:r>
              <a:rPr lang="en-US" dirty="0" smtClean="0"/>
              <a:t>Next, we define the probabilities that go into computing ~</a:t>
            </a:r>
            <a:r>
              <a:rPr lang="en-US" dirty="0" err="1"/>
              <a:t>ξ</a:t>
            </a:r>
            <a:r>
              <a:rPr lang="en-US" baseline="-25000" dirty="0" err="1"/>
              <a:t>t</a:t>
            </a:r>
            <a:r>
              <a:rPr lang="en-US" baseline="-25000" dirty="0"/>
              <a:t> </a:t>
            </a:r>
            <a:r>
              <a:rPr lang="en-US" dirty="0" smtClean="0"/>
              <a:t>(</a:t>
            </a:r>
            <a:r>
              <a:rPr lang="en-US" dirty="0" err="1"/>
              <a:t>i,j</a:t>
            </a:r>
            <a:r>
              <a:rPr lang="en-US" dirty="0" smtClean="0"/>
              <a:t>) in terms of α and β</a:t>
            </a:r>
            <a:endParaRPr lang="en-US" dirty="0"/>
          </a:p>
          <a:p>
            <a:pPr lvl="1"/>
            <a:endParaRPr lang="en-US" dirty="0"/>
          </a:p>
          <a:p>
            <a:endParaRPr lang="en-US" dirty="0" smtClean="0"/>
          </a:p>
        </p:txBody>
      </p:sp>
    </p:spTree>
    <p:extLst>
      <p:ext uri="{BB962C8B-B14F-4D97-AF65-F5344CB8AC3E}">
        <p14:creationId xmlns:p14="http://schemas.microsoft.com/office/powerpoint/2010/main" val="34241730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idx="4294967295"/>
          </p:nvPr>
        </p:nvSpPr>
        <p:spPr>
          <a:xfrm>
            <a:off x="457200" y="303213"/>
            <a:ext cx="8229600" cy="457200"/>
          </a:xfrm>
        </p:spPr>
        <p:txBody>
          <a:bodyPr>
            <a:normAutofit fontScale="90000"/>
          </a:bodyPr>
          <a:lstStyle/>
          <a:p>
            <a:pPr eaLnBrk="1" hangingPunct="1">
              <a:defRPr/>
            </a:pPr>
            <a:r>
              <a:rPr lang="en-US" b="1" smtClean="0">
                <a:cs typeface="+mj-cs"/>
              </a:rPr>
              <a:t>Figure 6.14</a:t>
            </a:r>
            <a:endParaRPr lang="en-US" smtClean="0">
              <a:cs typeface="+mj-cs"/>
            </a:endParaRPr>
          </a:p>
        </p:txBody>
      </p:sp>
      <p:pic>
        <p:nvPicPr>
          <p:cNvPr id="253955" name="fig 6.14.jpg" descr="fi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50950"/>
            <a:ext cx="8610600" cy="435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19010"/>
            <a:ext cx="8229600" cy="5707154"/>
          </a:xfrm>
        </p:spPr>
        <p:txBody>
          <a:bodyPr>
            <a:normAutofit lnSpcReduction="10000"/>
          </a:bodyPr>
          <a:lstStyle/>
          <a:p>
            <a:r>
              <a:rPr lang="en-US" dirty="0" smtClean="0"/>
              <a:t>Now we have </a:t>
            </a:r>
            <a:r>
              <a:rPr lang="en-US" dirty="0"/>
              <a:t>~</a:t>
            </a:r>
            <a:r>
              <a:rPr lang="en-US" dirty="0" err="1" smtClean="0"/>
              <a:t>ξ</a:t>
            </a:r>
            <a:r>
              <a:rPr lang="en-US" baseline="-25000" dirty="0" err="1" smtClean="0"/>
              <a:t>t</a:t>
            </a:r>
            <a:r>
              <a:rPr lang="en-US" dirty="0" smtClean="0"/>
              <a:t>(</a:t>
            </a:r>
            <a:r>
              <a:rPr lang="en-US" dirty="0" err="1"/>
              <a:t>i,j</a:t>
            </a:r>
            <a:r>
              <a:rPr lang="en-US" dirty="0"/>
              <a:t>)</a:t>
            </a:r>
            <a:r>
              <a:rPr lang="en-US" dirty="0" smtClean="0"/>
              <a:t>=α</a:t>
            </a:r>
            <a:r>
              <a:rPr lang="en-US" baseline="-25000" dirty="0" smtClean="0"/>
              <a:t>t</a:t>
            </a:r>
            <a:r>
              <a:rPr lang="en-US" dirty="0" smtClean="0"/>
              <a:t>(</a:t>
            </a:r>
            <a:r>
              <a:rPr lang="en-US" dirty="0" err="1" smtClean="0"/>
              <a:t>i</a:t>
            </a:r>
            <a:r>
              <a:rPr lang="en-US" dirty="0" smtClean="0"/>
              <a:t>)*</a:t>
            </a:r>
            <a:r>
              <a:rPr lang="en-US" dirty="0" err="1" smtClean="0"/>
              <a:t>a</a:t>
            </a:r>
            <a:r>
              <a:rPr lang="en-US" baseline="-25000" dirty="0" err="1" smtClean="0"/>
              <a:t>ij</a:t>
            </a:r>
            <a:r>
              <a:rPr lang="en-US" dirty="0" smtClean="0"/>
              <a:t>*</a:t>
            </a:r>
            <a:r>
              <a:rPr lang="en-US" dirty="0" err="1" smtClean="0"/>
              <a:t>b</a:t>
            </a:r>
            <a:r>
              <a:rPr lang="en-US" baseline="-25000" dirty="0" err="1" smtClean="0"/>
              <a:t>j</a:t>
            </a:r>
            <a:r>
              <a:rPr lang="en-US" dirty="0" smtClean="0"/>
              <a:t>(o</a:t>
            </a:r>
            <a:r>
              <a:rPr lang="en-US" baseline="-25000" dirty="0" smtClean="0"/>
              <a:t>t+1</a:t>
            </a:r>
            <a:r>
              <a:rPr lang="en-US" dirty="0" smtClean="0"/>
              <a:t>)*β</a:t>
            </a:r>
            <a:r>
              <a:rPr lang="en-US" baseline="-25000" dirty="0" smtClean="0"/>
              <a:t>t+1</a:t>
            </a:r>
            <a:r>
              <a:rPr lang="en-US" dirty="0" smtClean="0"/>
              <a:t>(j) </a:t>
            </a:r>
          </a:p>
          <a:p>
            <a:r>
              <a:rPr lang="en-US" dirty="0" smtClean="0"/>
              <a:t>We divide by the probability of O given </a:t>
            </a:r>
            <a:r>
              <a:rPr lang="en-US" dirty="0" err="1" smtClean="0"/>
              <a:t>λ</a:t>
            </a:r>
            <a:r>
              <a:rPr lang="en-US" dirty="0" smtClean="0"/>
              <a:t>, which turns out to be just the Forward (or Backward) probability of the whole utterance</a:t>
            </a:r>
          </a:p>
          <a:p>
            <a:r>
              <a:rPr lang="en-US" dirty="0" smtClean="0"/>
              <a:t>So, </a:t>
            </a:r>
            <a:r>
              <a:rPr lang="en-US" dirty="0" err="1"/>
              <a:t>ξ</a:t>
            </a:r>
            <a:r>
              <a:rPr lang="en-US" baseline="-25000" dirty="0" err="1"/>
              <a:t>t</a:t>
            </a:r>
            <a:r>
              <a:rPr lang="en-US" dirty="0" smtClean="0"/>
              <a:t>(</a:t>
            </a:r>
            <a:r>
              <a:rPr lang="en-US" dirty="0" err="1"/>
              <a:t>i,j</a:t>
            </a:r>
            <a:r>
              <a:rPr lang="en-US" dirty="0"/>
              <a:t>)=α</a:t>
            </a:r>
            <a:r>
              <a:rPr lang="en-US" baseline="-25000" dirty="0"/>
              <a:t>t</a:t>
            </a:r>
            <a:r>
              <a:rPr lang="en-US" dirty="0"/>
              <a:t>(</a:t>
            </a:r>
            <a:r>
              <a:rPr lang="en-US" dirty="0" err="1"/>
              <a:t>i</a:t>
            </a:r>
            <a:r>
              <a:rPr lang="en-US" dirty="0"/>
              <a:t>)*</a:t>
            </a:r>
            <a:r>
              <a:rPr lang="en-US" dirty="0" err="1"/>
              <a:t>a</a:t>
            </a:r>
            <a:r>
              <a:rPr lang="en-US" baseline="-25000" dirty="0" err="1"/>
              <a:t>ij</a:t>
            </a:r>
            <a:r>
              <a:rPr lang="en-US" dirty="0"/>
              <a:t>*</a:t>
            </a:r>
            <a:r>
              <a:rPr lang="en-US" dirty="0" err="1"/>
              <a:t>b</a:t>
            </a:r>
            <a:r>
              <a:rPr lang="en-US" baseline="-25000" dirty="0" err="1"/>
              <a:t>j</a:t>
            </a:r>
            <a:r>
              <a:rPr lang="en-US" dirty="0"/>
              <a:t>(o</a:t>
            </a:r>
            <a:r>
              <a:rPr lang="en-US" baseline="-25000" dirty="0"/>
              <a:t>t+1</a:t>
            </a:r>
            <a:r>
              <a:rPr lang="en-US" dirty="0"/>
              <a:t>)*β</a:t>
            </a:r>
            <a:r>
              <a:rPr lang="en-US" baseline="-25000" dirty="0"/>
              <a:t>t+1</a:t>
            </a:r>
            <a:r>
              <a:rPr lang="en-US" dirty="0"/>
              <a:t>(j) </a:t>
            </a:r>
            <a:r>
              <a:rPr lang="en-US" dirty="0" smtClean="0"/>
              <a:t>/ α</a:t>
            </a:r>
            <a:r>
              <a:rPr lang="en-US" baseline="-25000" dirty="0" smtClean="0"/>
              <a:t>T</a:t>
            </a:r>
            <a:r>
              <a:rPr lang="en-US" dirty="0" smtClean="0"/>
              <a:t>(</a:t>
            </a:r>
            <a:r>
              <a:rPr lang="en-US" dirty="0" err="1" smtClean="0"/>
              <a:t>q</a:t>
            </a:r>
            <a:r>
              <a:rPr lang="en-US" baseline="-25000" dirty="0" err="1" smtClean="0"/>
              <a:t>F</a:t>
            </a:r>
            <a:r>
              <a:rPr lang="en-US" dirty="0" smtClean="0"/>
              <a:t>) is our estimate of the transitions from </a:t>
            </a:r>
            <a:r>
              <a:rPr lang="en-US" dirty="0" err="1" smtClean="0"/>
              <a:t>i</a:t>
            </a:r>
            <a:r>
              <a:rPr lang="en-US" dirty="0" smtClean="0"/>
              <a:t> to j given O and </a:t>
            </a:r>
            <a:r>
              <a:rPr lang="en-US" dirty="0" err="1" smtClean="0"/>
              <a:t>λ</a:t>
            </a:r>
            <a:r>
              <a:rPr lang="en-US" dirty="0" smtClean="0"/>
              <a:t> at time t</a:t>
            </a:r>
          </a:p>
          <a:p>
            <a:r>
              <a:rPr lang="en-US" dirty="0" smtClean="0"/>
              <a:t>We must sum over all times t in O to get the expected number of transitions from </a:t>
            </a:r>
            <a:r>
              <a:rPr lang="en-US" dirty="0" err="1" smtClean="0"/>
              <a:t>i</a:t>
            </a:r>
            <a:r>
              <a:rPr lang="en-US" dirty="0" smtClean="0"/>
              <a:t> to j at any point when O is being processed</a:t>
            </a:r>
          </a:p>
          <a:p>
            <a:r>
              <a:rPr lang="en-US" dirty="0" smtClean="0"/>
              <a:t>We also need to compute our denominator – what are the total # of transitions from state </a:t>
            </a:r>
            <a:r>
              <a:rPr lang="en-US" dirty="0" err="1" smtClean="0"/>
              <a:t>i</a:t>
            </a:r>
            <a:r>
              <a:rPr lang="en-US" dirty="0" smtClean="0"/>
              <a:t> – but we can use the same equation</a:t>
            </a:r>
          </a:p>
          <a:p>
            <a:endParaRPr lang="en-US" dirty="0"/>
          </a:p>
          <a:p>
            <a:endParaRPr lang="en-US" dirty="0"/>
          </a:p>
        </p:txBody>
      </p:sp>
    </p:spTree>
    <p:extLst>
      <p:ext uri="{BB962C8B-B14F-4D97-AF65-F5344CB8AC3E}">
        <p14:creationId xmlns:p14="http://schemas.microsoft.com/office/powerpoint/2010/main" val="15882618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normAutofit fontScale="92500"/>
          </a:bodyPr>
          <a:lstStyle/>
          <a:p>
            <a:r>
              <a:rPr lang="en-US" dirty="0" smtClean="0"/>
              <a:t>So we have</a:t>
            </a:r>
          </a:p>
          <a:p>
            <a:endParaRPr lang="en-US" dirty="0"/>
          </a:p>
          <a:p>
            <a:r>
              <a:rPr lang="en-US" dirty="0" smtClean="0"/>
              <a:t>We must also compute the observation probabilities </a:t>
            </a:r>
            <a:r>
              <a:rPr lang="en-US" dirty="0" err="1" smtClean="0"/>
              <a:t>b’</a:t>
            </a:r>
            <a:r>
              <a:rPr lang="en-US" baseline="-25000" dirty="0" err="1" smtClean="0"/>
              <a:t>j</a:t>
            </a:r>
            <a:r>
              <a:rPr lang="en-US" dirty="0" smtClean="0"/>
              <a:t>(</a:t>
            </a:r>
            <a:r>
              <a:rPr lang="en-US" dirty="0" err="1" smtClean="0"/>
              <a:t>v</a:t>
            </a:r>
            <a:r>
              <a:rPr lang="en-US" baseline="-25000" dirty="0" err="1" smtClean="0"/>
              <a:t>k</a:t>
            </a:r>
            <a:r>
              <a:rPr lang="en-US" dirty="0" smtClean="0"/>
              <a:t>) = How often are we in state j when we observe observation o/how often are we in j at all, given O and </a:t>
            </a:r>
            <a:r>
              <a:rPr lang="en-US" dirty="0" err="1" smtClean="0"/>
              <a:t>λ</a:t>
            </a:r>
            <a:endParaRPr lang="en-US" dirty="0" smtClean="0"/>
          </a:p>
          <a:p>
            <a:pPr lvl="1"/>
            <a:r>
              <a:rPr lang="en-US" dirty="0" smtClean="0"/>
              <a:t>We use </a:t>
            </a:r>
            <a:r>
              <a:rPr lang="en-US" dirty="0" err="1" smtClean="0"/>
              <a:t>ϒ</a:t>
            </a:r>
            <a:r>
              <a:rPr lang="en-US" baseline="-25000" dirty="0" err="1" smtClean="0"/>
              <a:t>t</a:t>
            </a:r>
            <a:r>
              <a:rPr lang="en-US" dirty="0" smtClean="0"/>
              <a:t>(j), the probability of being in state j at time t, which we can compute using α and β</a:t>
            </a:r>
          </a:p>
          <a:p>
            <a:r>
              <a:rPr lang="en-US" dirty="0" smtClean="0"/>
              <a:t>Now, given an initial estimation of the A and B probabilities, we do the following:</a:t>
            </a:r>
          </a:p>
          <a:p>
            <a:pPr lvl="1"/>
            <a:r>
              <a:rPr lang="en-US" dirty="0" smtClean="0"/>
              <a:t>E-step: estimate </a:t>
            </a:r>
            <a:r>
              <a:rPr lang="en-US" dirty="0" err="1" smtClean="0"/>
              <a:t>ξ</a:t>
            </a:r>
            <a:r>
              <a:rPr lang="en-US" baseline="-25000" dirty="0" err="1" smtClean="0"/>
              <a:t>t</a:t>
            </a:r>
            <a:r>
              <a:rPr lang="en-US" baseline="-25000" dirty="0" smtClean="0"/>
              <a:t> </a:t>
            </a:r>
            <a:r>
              <a:rPr lang="en-US" dirty="0" smtClean="0"/>
              <a:t>(</a:t>
            </a:r>
            <a:r>
              <a:rPr lang="en-US" dirty="0" err="1"/>
              <a:t>i</a:t>
            </a:r>
            <a:r>
              <a:rPr lang="en-US" dirty="0" err="1" smtClean="0"/>
              <a:t>,j</a:t>
            </a:r>
            <a:r>
              <a:rPr lang="en-US" dirty="0" smtClean="0"/>
              <a:t>) and </a:t>
            </a:r>
            <a:r>
              <a:rPr lang="en-US" dirty="0" err="1"/>
              <a:t>ϒ</a:t>
            </a:r>
            <a:r>
              <a:rPr lang="en-US" baseline="-25000" dirty="0" err="1"/>
              <a:t>t</a:t>
            </a:r>
            <a:r>
              <a:rPr lang="en-US" dirty="0"/>
              <a:t>(j</a:t>
            </a:r>
            <a:r>
              <a:rPr lang="en-US" dirty="0" smtClean="0"/>
              <a:t>)</a:t>
            </a:r>
          </a:p>
          <a:p>
            <a:pPr lvl="1"/>
            <a:r>
              <a:rPr lang="en-US" dirty="0" smtClean="0"/>
              <a:t>M-step: use these to compute </a:t>
            </a:r>
            <a:r>
              <a:rPr lang="en-US" dirty="0" err="1" smtClean="0"/>
              <a:t>â</a:t>
            </a:r>
            <a:r>
              <a:rPr lang="en-US" baseline="-25000" dirty="0" err="1" smtClean="0"/>
              <a:t>ij</a:t>
            </a:r>
            <a:r>
              <a:rPr lang="en-US" dirty="0" smtClean="0"/>
              <a:t> and </a:t>
            </a:r>
            <a:r>
              <a:rPr lang="en-US" dirty="0" err="1" smtClean="0"/>
              <a:t>b’</a:t>
            </a:r>
            <a:r>
              <a:rPr lang="en-US" baseline="-25000" dirty="0" err="1" smtClean="0"/>
              <a:t>j</a:t>
            </a:r>
            <a:r>
              <a:rPr lang="en-US" dirty="0"/>
              <a:t>(</a:t>
            </a:r>
            <a:r>
              <a:rPr lang="en-US" dirty="0" err="1"/>
              <a:t>v</a:t>
            </a:r>
            <a:r>
              <a:rPr lang="en-US" baseline="-25000" dirty="0" err="1"/>
              <a:t>k</a:t>
            </a:r>
            <a:r>
              <a:rPr lang="en-US" dirty="0"/>
              <a:t>) </a:t>
            </a:r>
            <a:r>
              <a:rPr lang="en-US" dirty="0" smtClean="0"/>
              <a:t>and update the A and B tables of our HMM </a:t>
            </a:r>
            <a:r>
              <a:rPr lang="en-US" dirty="0" err="1" smtClean="0"/>
              <a:t>λ</a:t>
            </a:r>
            <a:endParaRPr lang="en-US" dirty="0" smtClean="0"/>
          </a:p>
          <a:p>
            <a:pPr marL="457200" lvl="1" indent="0">
              <a:buNone/>
            </a:pPr>
            <a:r>
              <a:rPr lang="en-US" dirty="0" smtClean="0"/>
              <a:t> </a:t>
            </a:r>
          </a:p>
        </p:txBody>
      </p:sp>
      <p:graphicFrame>
        <p:nvGraphicFramePr>
          <p:cNvPr id="4" name="Object 3"/>
          <p:cNvGraphicFramePr>
            <a:graphicFrameLocks noChangeAspect="1"/>
          </p:cNvGraphicFramePr>
          <p:nvPr>
            <p:extLst>
              <p:ext uri="{D42A27DB-BD31-4B8C-83A1-F6EECF244321}">
                <p14:modId xmlns:p14="http://schemas.microsoft.com/office/powerpoint/2010/main" val="2327870017"/>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7319" name="Equation" r:id="rId4" imgW="100440" imgH="155160" progId="Equation.3">
                  <p:embed/>
                </p:oleObj>
              </mc:Choice>
              <mc:Fallback>
                <p:oleObj name="Equation" r:id="rId4" imgW="100440" imgH="155160" progId="Equation.3">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4645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81574713"/>
              </p:ext>
            </p:extLst>
          </p:nvPr>
        </p:nvGraphicFramePr>
        <p:xfrm>
          <a:off x="4527550" y="3327400"/>
          <a:ext cx="88900" cy="203200"/>
        </p:xfrm>
        <a:graphic>
          <a:graphicData uri="http://schemas.openxmlformats.org/presentationml/2006/ole">
            <mc:AlternateContent xmlns:mc="http://schemas.openxmlformats.org/markup-compatibility/2006">
              <mc:Choice xmlns:v="urn:schemas-microsoft-com:vml" Requires="v">
                <p:oleObj spid="_x0000_s7320" name="Equation" r:id="rId6" imgW="73080" imgH="191880" progId="Equation.3">
                  <p:embed/>
                </p:oleObj>
              </mc:Choice>
              <mc:Fallback>
                <p:oleObj name="Equation" r:id="rId6" imgW="73080" imgH="191880" progId="Equation.3">
                  <p:embed/>
                  <p:pic>
                    <p:nvPicPr>
                      <p:cNvPr id="0"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7550" y="3327400"/>
                        <a:ext cx="889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30362804"/>
              </p:ext>
            </p:extLst>
          </p:nvPr>
        </p:nvGraphicFramePr>
        <p:xfrm>
          <a:off x="2854329" y="237083"/>
          <a:ext cx="2893607" cy="1218361"/>
        </p:xfrm>
        <a:graphic>
          <a:graphicData uri="http://schemas.openxmlformats.org/presentationml/2006/ole">
            <mc:AlternateContent xmlns:mc="http://schemas.openxmlformats.org/markup-compatibility/2006">
              <mc:Choice xmlns:v="urn:schemas-microsoft-com:vml" Requires="v">
                <p:oleObj spid="_x0000_s7321" name="Equation" r:id="rId8" imgW="1435320" imgH="594000" progId="Equation.3">
                  <p:embed/>
                </p:oleObj>
              </mc:Choice>
              <mc:Fallback>
                <p:oleObj name="Equation" r:id="rId8" imgW="1435320" imgH="594000" progId="Equation.3">
                  <p:embed/>
                  <p:pic>
                    <p:nvPicPr>
                      <p:cNvPr id="0" name="Picture 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4329" y="237083"/>
                        <a:ext cx="2893607" cy="12183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856923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dirty="0" smtClean="0">
                <a:latin typeface="Verdana" charset="0"/>
                <a:ea typeface="ＭＳ Ｐゴシック" charset="0"/>
                <a:cs typeface="ＭＳ Ｐゴシック" charset="0"/>
              </a:rPr>
              <a:t>So, How do we do Recognition?</a:t>
            </a:r>
            <a:endParaRPr lang="en-US" dirty="0">
              <a:latin typeface="Verdana" charset="0"/>
              <a:ea typeface="ＭＳ Ｐゴシック" charset="0"/>
              <a:cs typeface="ＭＳ Ｐゴシック" charset="0"/>
            </a:endParaRPr>
          </a:p>
        </p:txBody>
      </p:sp>
      <p:sp>
        <p:nvSpPr>
          <p:cNvPr id="84995" name="Rectangle 3"/>
          <p:cNvSpPr>
            <a:spLocks noGrp="1" noChangeArrowheads="1"/>
          </p:cNvSpPr>
          <p:nvPr>
            <p:ph idx="1"/>
          </p:nvPr>
        </p:nvSpPr>
        <p:spPr/>
        <p:txBody>
          <a:bodyPr>
            <a:normAutofit/>
          </a:bodyPr>
          <a:lstStyle/>
          <a:p>
            <a:pPr eaLnBrk="1" hangingPunct="1"/>
            <a:r>
              <a:rPr lang="en-US" sz="2400" dirty="0">
                <a:latin typeface="Tahoma" charset="0"/>
                <a:ea typeface="ＭＳ Ｐゴシック" charset="0"/>
                <a:cs typeface="ＭＳ Ｐゴシック" charset="0"/>
              </a:rPr>
              <a:t>Given: A wave </a:t>
            </a:r>
            <a:r>
              <a:rPr lang="en-US" sz="2400" dirty="0" smtClean="0">
                <a:latin typeface="Tahoma" charset="0"/>
                <a:ea typeface="ＭＳ Ｐゴシック" charset="0"/>
                <a:cs typeface="ＭＳ Ｐゴシック" charset="0"/>
              </a:rPr>
              <a:t>file (no transcription)</a:t>
            </a:r>
            <a:endParaRPr lang="en-US" sz="2400" dirty="0">
              <a:latin typeface="Tahoma" charset="0"/>
              <a:ea typeface="ＭＳ Ｐゴシック" charset="0"/>
              <a:cs typeface="ＭＳ Ｐゴシック" charset="0"/>
            </a:endParaRPr>
          </a:p>
          <a:p>
            <a:pPr eaLnBrk="1" hangingPunct="1"/>
            <a:r>
              <a:rPr lang="en-US" sz="2400" dirty="0">
                <a:latin typeface="Tahoma" charset="0"/>
                <a:ea typeface="ＭＳ Ｐゴシック" charset="0"/>
                <a:cs typeface="ＭＳ Ｐゴシック" charset="0"/>
              </a:rPr>
              <a:t>Goal: output a string of words</a:t>
            </a:r>
          </a:p>
          <a:p>
            <a:pPr eaLnBrk="1" hangingPunct="1"/>
            <a:r>
              <a:rPr lang="en-US" sz="2400" dirty="0">
                <a:latin typeface="Tahoma" charset="0"/>
                <a:ea typeface="ＭＳ Ｐゴシック" charset="0"/>
                <a:cs typeface="ＭＳ Ｐゴシック" charset="0"/>
              </a:rPr>
              <a:t>What we </a:t>
            </a:r>
            <a:r>
              <a:rPr lang="en-US" sz="2400" dirty="0" smtClean="0">
                <a:latin typeface="Tahoma" charset="0"/>
                <a:ea typeface="ＭＳ Ｐゴシック" charset="0"/>
                <a:cs typeface="ＭＳ Ｐゴシック" charset="0"/>
              </a:rPr>
              <a:t>have: </a:t>
            </a:r>
          </a:p>
          <a:p>
            <a:pPr lvl="1"/>
            <a:r>
              <a:rPr lang="en-US" sz="2400" dirty="0" smtClean="0">
                <a:latin typeface="Tahoma" charset="0"/>
                <a:ea typeface="ＭＳ Ｐゴシック" charset="0"/>
                <a:cs typeface="ＭＳ Ｐゴシック" charset="0"/>
              </a:rPr>
              <a:t>A feature extraction module that extracts MFCC vectors for each 10ms window of the input</a:t>
            </a:r>
          </a:p>
          <a:p>
            <a:pPr lvl="1"/>
            <a:r>
              <a:rPr lang="en-US" sz="2400" dirty="0" smtClean="0">
                <a:latin typeface="Tahoma" charset="0"/>
                <a:ea typeface="ＭＳ Ｐゴシック" charset="0"/>
                <a:cs typeface="ＭＳ Ｐゴシック" charset="0"/>
              </a:rPr>
              <a:t>An acoustic model with trained transition probabilities and observation likelihoods</a:t>
            </a:r>
            <a:endParaRPr lang="en-US" sz="2400" dirty="0">
              <a:latin typeface="Tahoma" charset="0"/>
              <a:ea typeface="ＭＳ Ｐゴシック" charset="0"/>
              <a:cs typeface="ＭＳ Ｐゴシック" charset="0"/>
            </a:endParaRPr>
          </a:p>
          <a:p>
            <a:pPr lvl="1"/>
            <a:r>
              <a:rPr lang="en-US" sz="2400" dirty="0" smtClean="0">
                <a:latin typeface="Tahoma" charset="0"/>
                <a:ea typeface="ＭＳ Ｐゴシック" charset="0"/>
                <a:cs typeface="ＭＳ Ｐゴシック" charset="0"/>
              </a:rPr>
              <a:t>A language model with trained </a:t>
            </a:r>
            <a:r>
              <a:rPr lang="en-US" sz="2400" dirty="0" err="1" smtClean="0">
                <a:latin typeface="Tahoma" charset="0"/>
                <a:ea typeface="ＭＳ Ｐゴシック" charset="0"/>
                <a:cs typeface="ＭＳ Ｐゴシック" charset="0"/>
              </a:rPr>
              <a:t>ngram</a:t>
            </a:r>
            <a:r>
              <a:rPr lang="en-US" sz="2400" dirty="0" smtClean="0">
                <a:latin typeface="Tahoma" charset="0"/>
                <a:ea typeface="ＭＳ Ｐゴシック" charset="0"/>
                <a:cs typeface="ＭＳ Ｐゴシック" charset="0"/>
              </a:rPr>
              <a:t> probabilities</a:t>
            </a:r>
          </a:p>
          <a:p>
            <a:r>
              <a:rPr lang="en-US" sz="2400" dirty="0" smtClean="0">
                <a:latin typeface="Tahoma" charset="0"/>
                <a:ea typeface="ＭＳ Ｐゴシック" charset="0"/>
                <a:cs typeface="ＭＳ Ｐゴシック" charset="0"/>
              </a:rPr>
              <a:t>How do we put this together?</a:t>
            </a:r>
            <a:endParaRPr lang="en-US" sz="2400" dirty="0">
              <a:latin typeface="Tahoma" charset="0"/>
              <a:ea typeface="ＭＳ Ｐゴシック" charset="0"/>
              <a:cs typeface="ＭＳ Ｐゴシック" charset="0"/>
            </a:endParaRPr>
          </a:p>
          <a:p>
            <a:pPr lvl="1" eaLnBrk="1" hangingPunct="1"/>
            <a:endParaRPr lang="en-US" sz="1600" dirty="0">
              <a:latin typeface="Tahoma" charset="0"/>
              <a:ea typeface="ＭＳ Ｐゴシック" charset="0"/>
            </a:endParaRPr>
          </a:p>
        </p:txBody>
      </p:sp>
      <p:sp>
        <p:nvSpPr>
          <p:cNvPr id="5" name="Date Placeholder 4"/>
          <p:cNvSpPr>
            <a:spLocks noGrp="1"/>
          </p:cNvSpPr>
          <p:nvPr>
            <p:ph type="dt" sz="half"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92792102-81F1-5D40-A15E-300BF11FE7E8}" type="datetime1">
              <a:rPr lang="en-US" sz="1400">
                <a:solidFill>
                  <a:srgbClr val="721028"/>
                </a:solidFill>
                <a:latin typeface="Arial" charset="0"/>
              </a:rPr>
              <a:pPr/>
              <a:t>4/9/12</a:t>
            </a:fld>
            <a:endParaRPr lang="en-US" sz="1400">
              <a:solidFill>
                <a:srgbClr val="721028"/>
              </a:solidFill>
              <a:latin typeface="Arial" charset="0"/>
            </a:endParaRPr>
          </a:p>
        </p:txBody>
      </p:sp>
      <p:sp>
        <p:nvSpPr>
          <p:cNvPr id="849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53C64217-1230-4249-928A-3FF1A9445421}" type="slidenum">
              <a:rPr lang="en-US" sz="1400">
                <a:solidFill>
                  <a:srgbClr val="721028"/>
                </a:solidFill>
                <a:latin typeface="Arial" charset="0"/>
              </a:rPr>
              <a:pPr/>
              <a:t>34</a:t>
            </a:fld>
            <a:endParaRPr lang="en-US" sz="1400">
              <a:solidFill>
                <a:srgbClr val="721028"/>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Why is ASR decoding hard?</a:t>
            </a:r>
          </a:p>
        </p:txBody>
      </p:sp>
      <p:sp>
        <p:nvSpPr>
          <p:cNvPr id="89091" name="Rectangle 3"/>
          <p:cNvSpPr>
            <a:spLocks noGrp="1" noChangeArrowheads="1"/>
          </p:cNvSpPr>
          <p:nvPr>
            <p:ph idx="1"/>
          </p:nvPr>
        </p:nvSpPr>
        <p:spPr/>
        <p:txBody>
          <a:bodyPr>
            <a:normAutofit/>
          </a:bodyPr>
          <a:lstStyle/>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Decoder must segment the utterance and identify the words at the same time</a:t>
            </a:r>
          </a:p>
        </p:txBody>
      </p:sp>
      <p:pic>
        <p:nvPicPr>
          <p:cNvPr id="89092" name="Picture 5" descr="as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5640"/>
            <a:ext cx="8915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Decoding</a:t>
            </a:r>
          </a:p>
        </p:txBody>
      </p:sp>
      <p:sp>
        <p:nvSpPr>
          <p:cNvPr id="87043" name="Rectangle 3"/>
          <p:cNvSpPr>
            <a:spLocks noGrp="1" noChangeArrowheads="1"/>
          </p:cNvSpPr>
          <p:nvPr>
            <p:ph idx="1"/>
          </p:nvPr>
        </p:nvSpPr>
        <p:spPr/>
        <p:txBody>
          <a:bodyPr/>
          <a:lstStyle/>
          <a:p>
            <a:pPr eaLnBrk="1" hangingPunct="1"/>
            <a:r>
              <a:rPr lang="en-US" dirty="0">
                <a:latin typeface="Tahoma" charset="0"/>
                <a:ea typeface="ＭＳ Ｐゴシック" charset="0"/>
                <a:cs typeface="ＭＳ Ｐゴシック" charset="0"/>
              </a:rPr>
              <a:t>In principle:</a:t>
            </a:r>
          </a:p>
          <a:p>
            <a:pPr marL="0" indent="0" eaLnBrk="1" hangingPunct="1">
              <a:buNone/>
            </a:pPr>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In practice</a:t>
            </a:r>
            <a:r>
              <a:rPr lang="en-US" dirty="0" smtClean="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We need to give the acoustic model more weight and correct for the LM’s tendency to prefer longer words</a:t>
            </a:r>
          </a:p>
          <a:p>
            <a:pPr lvl="1"/>
            <a:r>
              <a:rPr lang="en-US" dirty="0" smtClean="0">
                <a:latin typeface="Tahoma" charset="0"/>
                <a:ea typeface="ＭＳ Ｐゴシック" charset="0"/>
                <a:cs typeface="ＭＳ Ｐゴシック" charset="0"/>
              </a:rPr>
              <a:t>So….</a:t>
            </a:r>
            <a:endParaRPr lang="en-US" dirty="0">
              <a:latin typeface="Tahoma" charset="0"/>
              <a:ea typeface="ＭＳ Ｐゴシック" charset="0"/>
              <a:cs typeface="ＭＳ Ｐゴシック" charset="0"/>
            </a:endParaRPr>
          </a:p>
        </p:txBody>
      </p:sp>
      <p:pic>
        <p:nvPicPr>
          <p:cNvPr id="87044" name="Picture 7" descr="bay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121123"/>
            <a:ext cx="4267523" cy="137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10" descr="bay4.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27660"/>
            <a:ext cx="84963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 9.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55600"/>
            <a:ext cx="7620000" cy="6124575"/>
          </a:xfrm>
          <a:prstGeom prst="rect">
            <a:avLst/>
          </a:prstGeom>
        </p:spPr>
      </p:pic>
    </p:spTree>
    <p:extLst>
      <p:ext uri="{BB962C8B-B14F-4D97-AF65-F5344CB8AC3E}">
        <p14:creationId xmlns:p14="http://schemas.microsoft.com/office/powerpoint/2010/main" val="398025766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Decoding: Finding the Best Sequence of (Hidden) Phones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do we find the most likely sequence of (hidden) states that generated the acoustic observations?</a:t>
            </a:r>
          </a:p>
          <a:p>
            <a:pPr lvl="1"/>
            <a:r>
              <a:rPr lang="en-US" dirty="0" smtClean="0"/>
              <a:t>For each possible (hidden) state sequence, we could run the Forward Algorithm and compute the likelihood of the observation sequence to find the state sequence with the maximum observation likelihood</a:t>
            </a:r>
          </a:p>
          <a:p>
            <a:pPr lvl="1"/>
            <a:r>
              <a:rPr lang="en-US" dirty="0" smtClean="0"/>
              <a:t>But there are an exponentially large number of state sequences</a:t>
            </a:r>
          </a:p>
          <a:p>
            <a:r>
              <a:rPr lang="en-US" dirty="0" smtClean="0"/>
              <a:t>So we use a more efficient algorithm that looks a lot like the Forward Algorithm -- the Viterbi Algorithm</a:t>
            </a:r>
            <a:endParaRPr lang="en-US" dirty="0"/>
          </a:p>
        </p:txBody>
      </p:sp>
    </p:spTree>
    <p:extLst>
      <p:ext uri="{BB962C8B-B14F-4D97-AF65-F5344CB8AC3E}">
        <p14:creationId xmlns:p14="http://schemas.microsoft.com/office/powerpoint/2010/main" val="2591221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Viterbi Algorithm</a:t>
            </a:r>
            <a:endParaRPr lang="en-US" dirty="0"/>
          </a:p>
        </p:txBody>
      </p:sp>
      <p:sp>
        <p:nvSpPr>
          <p:cNvPr id="3" name="Content Placeholder 2"/>
          <p:cNvSpPr>
            <a:spLocks noGrp="1"/>
          </p:cNvSpPr>
          <p:nvPr>
            <p:ph idx="1"/>
          </p:nvPr>
        </p:nvSpPr>
        <p:spPr/>
        <p:txBody>
          <a:bodyPr>
            <a:normAutofit/>
          </a:bodyPr>
          <a:lstStyle/>
          <a:p>
            <a:r>
              <a:rPr lang="en-US" dirty="0" smtClean="0"/>
              <a:t>Dynamic Programming Algorithm</a:t>
            </a:r>
          </a:p>
          <a:p>
            <a:pPr lvl="1"/>
            <a:r>
              <a:rPr lang="en-US" dirty="0" smtClean="0"/>
              <a:t>Each cell in trellis represents the probability that the HMM is in state q</a:t>
            </a:r>
            <a:r>
              <a:rPr lang="en-US" baseline="-25000" dirty="0" smtClean="0"/>
              <a:t>i </a:t>
            </a:r>
            <a:r>
              <a:rPr lang="en-US" dirty="0" smtClean="0"/>
              <a:t>after seeing t observations </a:t>
            </a:r>
            <a:r>
              <a:rPr lang="en-US" i="1" dirty="0" smtClean="0"/>
              <a:t>and</a:t>
            </a:r>
            <a:r>
              <a:rPr lang="en-US" dirty="0" smtClean="0"/>
              <a:t> passing thru the </a:t>
            </a:r>
            <a:r>
              <a:rPr lang="en-US" i="1" dirty="0" smtClean="0"/>
              <a:t>most probable </a:t>
            </a:r>
            <a:r>
              <a:rPr lang="en-US" dirty="0" smtClean="0"/>
              <a:t>state sequence in the HMM</a:t>
            </a:r>
          </a:p>
          <a:p>
            <a:pPr lvl="1"/>
            <a:r>
              <a:rPr lang="en-US" dirty="0" smtClean="0"/>
              <a:t>Cell </a:t>
            </a:r>
            <a:r>
              <a:rPr lang="en-US" dirty="0" err="1" smtClean="0"/>
              <a:t>v</a:t>
            </a:r>
            <a:r>
              <a:rPr lang="en-US" baseline="-25000" dirty="0" err="1" smtClean="0"/>
              <a:t>t</a:t>
            </a:r>
            <a:r>
              <a:rPr lang="en-US" dirty="0" smtClean="0"/>
              <a:t>(j) computed by multiplying</a:t>
            </a:r>
          </a:p>
          <a:p>
            <a:pPr lvl="2"/>
            <a:r>
              <a:rPr lang="en-US" dirty="0" smtClean="0"/>
              <a:t>the Viterbi path probability </a:t>
            </a:r>
            <a:r>
              <a:rPr lang="en-US" dirty="0"/>
              <a:t>v</a:t>
            </a:r>
            <a:r>
              <a:rPr lang="en-US" baseline="-25000" dirty="0"/>
              <a:t>t-1</a:t>
            </a:r>
            <a:r>
              <a:rPr lang="en-US" dirty="0"/>
              <a:t>(</a:t>
            </a:r>
            <a:r>
              <a:rPr lang="en-US" dirty="0" err="1"/>
              <a:t>i</a:t>
            </a:r>
            <a:r>
              <a:rPr lang="en-US" dirty="0" smtClean="0"/>
              <a:t>) from the most probable previous state q</a:t>
            </a:r>
            <a:r>
              <a:rPr lang="en-US" baseline="-25000" dirty="0" smtClean="0"/>
              <a:t>i</a:t>
            </a:r>
            <a:endParaRPr lang="en-US" dirty="0" smtClean="0"/>
          </a:p>
          <a:p>
            <a:pPr lvl="2"/>
            <a:r>
              <a:rPr lang="en-US" dirty="0" smtClean="0"/>
              <a:t>the transition probability from that state q</a:t>
            </a:r>
            <a:r>
              <a:rPr lang="en-US" baseline="-25000" dirty="0" smtClean="0"/>
              <a:t>i</a:t>
            </a:r>
          </a:p>
          <a:p>
            <a:pPr lvl="2"/>
            <a:r>
              <a:rPr lang="en-US" dirty="0" smtClean="0"/>
              <a:t>the state observation likelihood of the input </a:t>
            </a:r>
            <a:r>
              <a:rPr lang="en-US" dirty="0" err="1" smtClean="0"/>
              <a:t>o</a:t>
            </a:r>
            <a:r>
              <a:rPr lang="en-US" baseline="-25000" dirty="0" err="1" smtClean="0"/>
              <a:t>t</a:t>
            </a:r>
            <a:r>
              <a:rPr lang="en-US" dirty="0" smtClean="0"/>
              <a:t> in </a:t>
            </a:r>
            <a:r>
              <a:rPr lang="en-US" dirty="0" err="1" smtClean="0"/>
              <a:t>q</a:t>
            </a:r>
            <a:r>
              <a:rPr lang="en-US" baseline="-25000" dirty="0" err="1" smtClean="0"/>
              <a:t>j</a:t>
            </a:r>
            <a:endParaRPr lang="en-US" baseline="-25000" dirty="0"/>
          </a:p>
        </p:txBody>
      </p:sp>
    </p:spTree>
    <p:extLst>
      <p:ext uri="{BB962C8B-B14F-4D97-AF65-F5344CB8AC3E}">
        <p14:creationId xmlns:p14="http://schemas.microsoft.com/office/powerpoint/2010/main" val="34701389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latin typeface="Verdana" charset="0"/>
                <a:ea typeface="ＭＳ Ｐゴシック" charset="0"/>
                <a:cs typeface="ＭＳ Ｐゴシック" charset="0"/>
              </a:rPr>
              <a:t>ASR Components</a:t>
            </a:r>
            <a:endParaRPr lang="en-US" dirty="0">
              <a:latin typeface="Verdana" charset="0"/>
              <a:ea typeface="ＭＳ Ｐゴシック" charset="0"/>
              <a:cs typeface="ＭＳ Ｐゴシック" charset="0"/>
            </a:endParaRPr>
          </a:p>
        </p:txBody>
      </p:sp>
      <p:sp>
        <p:nvSpPr>
          <p:cNvPr id="21507" name="Rectangle 3"/>
          <p:cNvSpPr>
            <a:spLocks noGrp="1" noChangeArrowheads="1"/>
          </p:cNvSpPr>
          <p:nvPr>
            <p:ph idx="1"/>
          </p:nvPr>
        </p:nvSpPr>
        <p:spPr/>
        <p:txBody>
          <a:bodyPr>
            <a:normAutofit/>
          </a:bodyPr>
          <a:lstStyle/>
          <a:p>
            <a:pPr marL="457200" indent="-457200" eaLnBrk="1" hangingPunct="1">
              <a:lnSpc>
                <a:spcPct val="90000"/>
              </a:lnSpc>
            </a:pPr>
            <a:r>
              <a:rPr lang="en-US" dirty="0">
                <a:latin typeface="Verdana"/>
                <a:ea typeface="ＭＳ Ｐゴシック" charset="0"/>
                <a:cs typeface="Verdana"/>
              </a:rPr>
              <a:t>ASR Architecture</a:t>
            </a:r>
          </a:p>
          <a:p>
            <a:pPr lvl="1">
              <a:lnSpc>
                <a:spcPct val="90000"/>
              </a:lnSpc>
            </a:pPr>
            <a:r>
              <a:rPr lang="en-US" dirty="0" smtClean="0">
                <a:latin typeface="Verdana"/>
                <a:ea typeface="ＭＳ Ｐゴシック" charset="0"/>
                <a:cs typeface="Verdana"/>
              </a:rPr>
              <a:t>Feature Extraction procedure</a:t>
            </a:r>
          </a:p>
          <a:p>
            <a:pPr lvl="1">
              <a:lnSpc>
                <a:spcPct val="90000"/>
              </a:lnSpc>
            </a:pPr>
            <a:r>
              <a:rPr lang="en-US" dirty="0" smtClean="0">
                <a:solidFill>
                  <a:srgbClr val="000000"/>
                </a:solidFill>
                <a:latin typeface="Verdana"/>
                <a:ea typeface="ＭＳ Ｐゴシック" charset="0"/>
                <a:cs typeface="Verdana"/>
              </a:rPr>
              <a:t>Lexicon/Pronunciation Model</a:t>
            </a:r>
            <a:endParaRPr lang="en-US" dirty="0">
              <a:latin typeface="Verdana"/>
              <a:ea typeface="ＭＳ Ｐゴシック" charset="0"/>
              <a:cs typeface="Verdana"/>
            </a:endParaRPr>
          </a:p>
          <a:p>
            <a:pPr lvl="1">
              <a:lnSpc>
                <a:spcPct val="90000"/>
              </a:lnSpc>
            </a:pPr>
            <a:r>
              <a:rPr lang="en-US" dirty="0">
                <a:latin typeface="Verdana"/>
                <a:ea typeface="ＭＳ Ｐゴシック" charset="0"/>
                <a:cs typeface="Verdana"/>
              </a:rPr>
              <a:t>Acoustic </a:t>
            </a:r>
            <a:r>
              <a:rPr lang="en-US" dirty="0" smtClean="0">
                <a:latin typeface="Verdana"/>
                <a:ea typeface="ＭＳ Ｐゴシック" charset="0"/>
                <a:cs typeface="Verdana"/>
              </a:rPr>
              <a:t>Model</a:t>
            </a:r>
          </a:p>
          <a:p>
            <a:pPr lvl="1">
              <a:lnSpc>
                <a:spcPct val="90000"/>
              </a:lnSpc>
            </a:pPr>
            <a:r>
              <a:rPr lang="en-US" dirty="0" smtClean="0">
                <a:solidFill>
                  <a:srgbClr val="000000"/>
                </a:solidFill>
                <a:latin typeface="Verdana"/>
                <a:ea typeface="ＭＳ Ｐゴシック" charset="0"/>
                <a:cs typeface="Verdana"/>
              </a:rPr>
              <a:t>Language Model (</a:t>
            </a:r>
            <a:r>
              <a:rPr lang="en-US" dirty="0" err="1" smtClean="0">
                <a:solidFill>
                  <a:srgbClr val="000000"/>
                </a:solidFill>
                <a:latin typeface="Verdana"/>
                <a:ea typeface="ＭＳ Ｐゴシック" charset="0"/>
                <a:cs typeface="Verdana"/>
              </a:rPr>
              <a:t>Ngrams</a:t>
            </a:r>
            <a:r>
              <a:rPr lang="en-US" dirty="0" smtClean="0">
                <a:solidFill>
                  <a:srgbClr val="000000"/>
                </a:solidFill>
                <a:latin typeface="Verdana"/>
                <a:ea typeface="ＭＳ Ｐゴシック" charset="0"/>
                <a:cs typeface="Verdana"/>
              </a:rPr>
              <a:t>)</a:t>
            </a:r>
            <a:endParaRPr lang="en-US" dirty="0">
              <a:solidFill>
                <a:srgbClr val="000000"/>
              </a:solidFill>
              <a:latin typeface="Verdana"/>
              <a:ea typeface="ＭＳ Ｐゴシック" charset="0"/>
              <a:cs typeface="Verdana"/>
            </a:endParaRPr>
          </a:p>
          <a:p>
            <a:pPr lvl="1">
              <a:lnSpc>
                <a:spcPct val="90000"/>
              </a:lnSpc>
            </a:pPr>
            <a:r>
              <a:rPr lang="en-US" dirty="0" smtClean="0">
                <a:solidFill>
                  <a:srgbClr val="000000"/>
                </a:solidFill>
                <a:latin typeface="Verdana"/>
                <a:ea typeface="ＭＳ Ｐゴシック" charset="0"/>
                <a:cs typeface="Verdana"/>
              </a:rPr>
              <a:t>Decoder</a:t>
            </a:r>
          </a:p>
          <a:p>
            <a:pPr lvl="1">
              <a:lnSpc>
                <a:spcPct val="90000"/>
              </a:lnSpc>
            </a:pPr>
            <a:r>
              <a:rPr lang="en-US" dirty="0" smtClean="0">
                <a:solidFill>
                  <a:srgbClr val="000000"/>
                </a:solidFill>
                <a:latin typeface="Verdana"/>
                <a:ea typeface="ＭＳ Ｐゴシック" charset="0"/>
                <a:cs typeface="Verdana"/>
              </a:rPr>
              <a:t>Evaluation</a:t>
            </a:r>
            <a:endParaRPr lang="en-US" dirty="0">
              <a:solidFill>
                <a:srgbClr val="000000"/>
              </a:solidFill>
              <a:latin typeface="Verdana"/>
              <a:ea typeface="ＭＳ Ｐゴシック" charset="0"/>
              <a:cs typeface="Verdana"/>
            </a:endParaRPr>
          </a:p>
          <a:p>
            <a:pPr marL="838200" lvl="1" indent="-381000" eaLnBrk="1" hangingPunct="1">
              <a:lnSpc>
                <a:spcPct val="90000"/>
              </a:lnSpc>
            </a:pPr>
            <a:endParaRPr lang="en-US" sz="1800" dirty="0">
              <a:latin typeface="Tahoma" charset="0"/>
              <a:ea typeface="ＭＳ Ｐゴシック" charset="0"/>
            </a:endParaRPr>
          </a:p>
          <a:p>
            <a:pPr marL="838200" lvl="1" indent="-381000" eaLnBrk="1" hangingPunct="1">
              <a:lnSpc>
                <a:spcPct val="90000"/>
              </a:lnSpc>
            </a:pPr>
            <a:endParaRPr lang="en-US" sz="1800" dirty="0">
              <a:latin typeface="Tahoma" charset="0"/>
              <a:ea typeface="ＭＳ Ｐゴシック" charset="0"/>
            </a:endParaRPr>
          </a:p>
        </p:txBody>
      </p:sp>
      <p:sp>
        <p:nvSpPr>
          <p:cNvPr id="5" name="Date Placeholder 4"/>
          <p:cNvSpPr>
            <a:spLocks noGrp="1"/>
          </p:cNvSpPr>
          <p:nvPr>
            <p:ph type="dt" sz="half"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ABA803EF-97D1-1A4A-9045-58BBDED2AA76}" type="datetime1">
              <a:rPr lang="en-US" sz="1400">
                <a:solidFill>
                  <a:srgbClr val="721028"/>
                </a:solidFill>
                <a:latin typeface="Arial" charset="0"/>
              </a:rPr>
              <a:pPr/>
              <a:t>4/9/12</a:t>
            </a:fld>
            <a:endParaRPr lang="en-US" sz="1400">
              <a:solidFill>
                <a:srgbClr val="721028"/>
              </a:solidFill>
              <a:latin typeface="Arial" charset="0"/>
            </a:endParaRPr>
          </a:p>
        </p:txBody>
      </p:sp>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415DCC40-AB99-7F4E-8B06-D829E09A13AE}" type="slidenum">
              <a:rPr lang="en-US" sz="1400">
                <a:solidFill>
                  <a:srgbClr val="721028"/>
                </a:solidFill>
                <a:latin typeface="Arial" charset="0"/>
              </a:rPr>
              <a:pPr/>
              <a:t>4</a:t>
            </a:fld>
            <a:endParaRPr lang="en-US" sz="1400">
              <a:solidFill>
                <a:srgbClr val="721028"/>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 9.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300"/>
            <a:ext cx="9144000" cy="5346255"/>
          </a:xfrm>
          <a:prstGeom prst="rect">
            <a:avLst/>
          </a:prstGeom>
        </p:spPr>
      </p:pic>
    </p:spTree>
    <p:extLst>
      <p:ext uri="{BB962C8B-B14F-4D97-AF65-F5344CB8AC3E}">
        <p14:creationId xmlns:p14="http://schemas.microsoft.com/office/powerpoint/2010/main" val="39209575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Like the Forward Algorithm except</a:t>
            </a:r>
          </a:p>
          <a:p>
            <a:pPr lvl="1"/>
            <a:r>
              <a:rPr lang="en-US" dirty="0" smtClean="0"/>
              <a:t>It takes the max over the previous path probabilities rather than the sum</a:t>
            </a:r>
          </a:p>
          <a:p>
            <a:pPr lvl="1"/>
            <a:r>
              <a:rPr lang="en-US" dirty="0" smtClean="0"/>
              <a:t>It maintains </a:t>
            </a:r>
            <a:r>
              <a:rPr lang="en-US" i="1" dirty="0" err="1" smtClean="0"/>
              <a:t>backpointers</a:t>
            </a:r>
            <a:r>
              <a:rPr lang="en-US" dirty="0" smtClean="0"/>
              <a:t>  so the best path can be </a:t>
            </a:r>
            <a:r>
              <a:rPr lang="en-US" i="1" dirty="0" err="1" smtClean="0"/>
              <a:t>backtraced</a:t>
            </a:r>
            <a:r>
              <a:rPr lang="en-US" dirty="0" smtClean="0"/>
              <a:t> to the start state at the end of the computation</a:t>
            </a:r>
          </a:p>
          <a:p>
            <a:pPr lvl="1"/>
            <a:r>
              <a:rPr lang="en-US" dirty="0" smtClean="0"/>
              <a:t>Probabilities are different, since they come from a single path</a:t>
            </a:r>
            <a:endParaRPr lang="en-US" dirty="0"/>
          </a:p>
        </p:txBody>
      </p:sp>
    </p:spTree>
    <p:extLst>
      <p:ext uri="{BB962C8B-B14F-4D97-AF65-F5344CB8AC3E}">
        <p14:creationId xmlns:p14="http://schemas.microsoft.com/office/powerpoint/2010/main" val="425098063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dirty="0">
                <a:latin typeface="Verdana" charset="0"/>
                <a:ea typeface="ＭＳ Ｐゴシック" charset="0"/>
                <a:cs typeface="ＭＳ Ｐゴシック" charset="0"/>
              </a:rPr>
              <a:t>Viterbi </a:t>
            </a:r>
            <a:r>
              <a:rPr lang="en-US" dirty="0" smtClean="0">
                <a:latin typeface="Verdana" charset="0"/>
                <a:ea typeface="ＭＳ Ｐゴシック" charset="0"/>
                <a:cs typeface="ＭＳ Ｐゴシック" charset="0"/>
              </a:rPr>
              <a:t>Trellis </a:t>
            </a:r>
            <a:r>
              <a:rPr lang="en-US" dirty="0">
                <a:latin typeface="Verdana" charset="0"/>
                <a:ea typeface="ＭＳ Ｐゴシック" charset="0"/>
                <a:cs typeface="ＭＳ Ｐゴシック" charset="0"/>
              </a:rPr>
              <a:t>for </a:t>
            </a:r>
            <a:r>
              <a:rPr lang="ja-JP" altLang="en-US" dirty="0">
                <a:latin typeface="Verdana" charset="0"/>
                <a:ea typeface="ＭＳ Ｐゴシック" charset="0"/>
                <a:cs typeface="ＭＳ Ｐゴシック" charset="0"/>
              </a:rPr>
              <a:t>“</a:t>
            </a:r>
            <a:r>
              <a:rPr lang="en-US" dirty="0">
                <a:latin typeface="Verdana" charset="0"/>
                <a:ea typeface="ＭＳ Ｐゴシック" charset="0"/>
                <a:cs typeface="ＭＳ Ｐゴシック" charset="0"/>
              </a:rPr>
              <a:t>five</a:t>
            </a:r>
            <a:r>
              <a:rPr lang="ja-JP" altLang="en-US" dirty="0">
                <a:latin typeface="Verdana" charset="0"/>
                <a:ea typeface="ＭＳ Ｐゴシック" charset="0"/>
                <a:cs typeface="ＭＳ Ｐゴシック" charset="0"/>
              </a:rPr>
              <a:t>”</a:t>
            </a:r>
            <a:endParaRPr lang="en-US" dirty="0">
              <a:latin typeface="Verdana" charset="0"/>
              <a:ea typeface="ＭＳ Ｐゴシック" charset="0"/>
              <a:cs typeface="ＭＳ Ｐゴシック" charset="0"/>
            </a:endParaRPr>
          </a:p>
        </p:txBody>
      </p:sp>
      <p:sp>
        <p:nvSpPr>
          <p:cNvPr id="103427" name="Rectangle 3"/>
          <p:cNvSpPr>
            <a:spLocks noGrp="1" noChangeArrowheads="1"/>
          </p:cNvSpPr>
          <p:nvPr>
            <p:ph idx="1"/>
          </p:nvPr>
        </p:nvSpPr>
        <p:spPr/>
        <p:txBody>
          <a:bodyPr/>
          <a:lstStyle/>
          <a:p>
            <a:pPr eaLnBrk="1" hangingPunct="1"/>
            <a:endParaRPr lang="en-US">
              <a:latin typeface="Tahoma" charset="0"/>
              <a:ea typeface="ＭＳ Ｐゴシック" charset="0"/>
              <a:cs typeface="ＭＳ Ｐゴシック" charset="0"/>
            </a:endParaRPr>
          </a:p>
        </p:txBody>
      </p:sp>
      <p:pic>
        <p:nvPicPr>
          <p:cNvPr id="103428" name="Picture 4" descr="vlattic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6186488"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dirty="0">
                <a:latin typeface="Verdana" charset="0"/>
                <a:ea typeface="ＭＳ Ｐゴシック" charset="0"/>
                <a:cs typeface="ＭＳ Ｐゴシック" charset="0"/>
              </a:rPr>
              <a:t>Viterbi </a:t>
            </a:r>
            <a:r>
              <a:rPr lang="en-US" dirty="0" smtClean="0">
                <a:latin typeface="Verdana" charset="0"/>
                <a:ea typeface="ＭＳ Ｐゴシック" charset="0"/>
                <a:cs typeface="ＭＳ Ｐゴシック" charset="0"/>
              </a:rPr>
              <a:t>Trellis </a:t>
            </a:r>
            <a:r>
              <a:rPr lang="en-US" dirty="0">
                <a:latin typeface="Verdana" charset="0"/>
                <a:ea typeface="ＭＳ Ｐゴシック" charset="0"/>
                <a:cs typeface="ＭＳ Ｐゴシック" charset="0"/>
              </a:rPr>
              <a:t>for </a:t>
            </a:r>
            <a:r>
              <a:rPr lang="ja-JP" altLang="en-US" dirty="0">
                <a:latin typeface="Verdana" charset="0"/>
                <a:ea typeface="ＭＳ Ｐゴシック" charset="0"/>
                <a:cs typeface="ＭＳ Ｐゴシック" charset="0"/>
              </a:rPr>
              <a:t>“</a:t>
            </a:r>
            <a:r>
              <a:rPr lang="en-US" dirty="0">
                <a:latin typeface="Verdana" charset="0"/>
                <a:ea typeface="ＭＳ Ｐゴシック" charset="0"/>
                <a:cs typeface="ＭＳ Ｐゴシック" charset="0"/>
              </a:rPr>
              <a:t>five</a:t>
            </a:r>
            <a:r>
              <a:rPr lang="ja-JP" altLang="en-US" dirty="0">
                <a:latin typeface="Verdana" charset="0"/>
                <a:ea typeface="ＭＳ Ｐゴシック" charset="0"/>
                <a:cs typeface="ＭＳ Ｐゴシック" charset="0"/>
              </a:rPr>
              <a:t>”</a:t>
            </a:r>
            <a:endParaRPr lang="en-US" dirty="0">
              <a:latin typeface="Verdana" charset="0"/>
              <a:ea typeface="ＭＳ Ｐゴシック" charset="0"/>
              <a:cs typeface="ＭＳ Ｐゴシック" charset="0"/>
            </a:endParaRPr>
          </a:p>
        </p:txBody>
      </p:sp>
      <p:sp>
        <p:nvSpPr>
          <p:cNvPr id="105475" name="Rectangle 3"/>
          <p:cNvSpPr>
            <a:spLocks noGrp="1" noChangeArrowheads="1"/>
          </p:cNvSpPr>
          <p:nvPr>
            <p:ph idx="1"/>
          </p:nvPr>
        </p:nvSpPr>
        <p:spPr/>
        <p:txBody>
          <a:bodyPr/>
          <a:lstStyle/>
          <a:p>
            <a:pPr eaLnBrk="1" hangingPunct="1"/>
            <a:endParaRPr lang="en-US">
              <a:latin typeface="Tahoma" charset="0"/>
              <a:ea typeface="ＭＳ Ｐゴシック" charset="0"/>
              <a:cs typeface="ＭＳ Ｐゴシック" charset="0"/>
            </a:endParaRPr>
          </a:p>
        </p:txBody>
      </p:sp>
      <p:pic>
        <p:nvPicPr>
          <p:cNvPr id="105476" name="Picture 4" descr="viterb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88519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Decoding Word Sequences from HMM States</a:t>
            </a:r>
            <a:endParaRPr lang="en-US" dirty="0"/>
          </a:p>
        </p:txBody>
      </p:sp>
      <p:sp>
        <p:nvSpPr>
          <p:cNvPr id="3" name="Content Placeholder 2"/>
          <p:cNvSpPr>
            <a:spLocks noGrp="1"/>
          </p:cNvSpPr>
          <p:nvPr>
            <p:ph idx="1"/>
          </p:nvPr>
        </p:nvSpPr>
        <p:spPr/>
        <p:txBody>
          <a:bodyPr>
            <a:normAutofit fontScale="92500"/>
          </a:bodyPr>
          <a:lstStyle/>
          <a:p>
            <a:r>
              <a:rPr lang="en-US" dirty="0" smtClean="0"/>
              <a:t>We have a path thru HMM states, so how do we figure out the words?</a:t>
            </a:r>
          </a:p>
          <a:p>
            <a:r>
              <a:rPr lang="en-US" dirty="0" smtClean="0"/>
              <a:t>Augment transition matrix (A) with </a:t>
            </a:r>
            <a:r>
              <a:rPr lang="en-US" dirty="0" err="1" smtClean="0"/>
              <a:t>interword</a:t>
            </a:r>
            <a:r>
              <a:rPr lang="en-US" dirty="0" smtClean="0"/>
              <a:t> probability of transitioning from end of w</a:t>
            </a:r>
            <a:r>
              <a:rPr lang="en-US" baseline="-25000" dirty="0" smtClean="0"/>
              <a:t>1</a:t>
            </a:r>
            <a:r>
              <a:rPr lang="en-US" dirty="0" smtClean="0"/>
              <a:t> to beginning of w</a:t>
            </a:r>
            <a:r>
              <a:rPr lang="en-US" baseline="-25000" dirty="0" smtClean="0"/>
              <a:t>2</a:t>
            </a:r>
          </a:p>
          <a:p>
            <a:r>
              <a:rPr lang="en-US" dirty="0" smtClean="0"/>
              <a:t>Use </a:t>
            </a:r>
            <a:r>
              <a:rPr lang="en-US" dirty="0" err="1" smtClean="0"/>
              <a:t>ngram</a:t>
            </a:r>
            <a:r>
              <a:rPr lang="en-US" dirty="0" smtClean="0"/>
              <a:t> LM priors (P(W)) to model transitions between words in HMM</a:t>
            </a:r>
          </a:p>
          <a:p>
            <a:r>
              <a:rPr lang="en-US" dirty="0" smtClean="0"/>
              <a:t>Once Viterbi trellis computed</a:t>
            </a:r>
          </a:p>
          <a:p>
            <a:pPr lvl="1"/>
            <a:r>
              <a:rPr lang="en-US" dirty="0" smtClean="0"/>
              <a:t>Start from most probable state at </a:t>
            </a:r>
            <a:r>
              <a:rPr lang="en-US" dirty="0" err="1" smtClean="0"/>
              <a:t>t</a:t>
            </a:r>
            <a:r>
              <a:rPr lang="en-US" baseline="-25000" dirty="0" err="1" smtClean="0"/>
              <a:t>n</a:t>
            </a:r>
            <a:endParaRPr lang="en-US" baseline="-25000" dirty="0" smtClean="0"/>
          </a:p>
          <a:p>
            <a:pPr lvl="1"/>
            <a:r>
              <a:rPr lang="en-US" dirty="0" smtClean="0"/>
              <a:t>Follow </a:t>
            </a:r>
            <a:r>
              <a:rPr lang="en-US" dirty="0" err="1" smtClean="0"/>
              <a:t>backtrace</a:t>
            </a:r>
            <a:r>
              <a:rPr lang="en-US" dirty="0" smtClean="0"/>
              <a:t> </a:t>
            </a:r>
            <a:r>
              <a:rPr lang="en-US" dirty="0" err="1" smtClean="0"/>
              <a:t>ptrs</a:t>
            </a:r>
            <a:r>
              <a:rPr lang="en-US" dirty="0" smtClean="0"/>
              <a:t> to get most probable string of states:  most probable string of words</a:t>
            </a:r>
          </a:p>
          <a:p>
            <a:endParaRPr lang="en-US" dirty="0"/>
          </a:p>
        </p:txBody>
      </p:sp>
    </p:spTree>
    <p:extLst>
      <p:ext uri="{BB962C8B-B14F-4D97-AF65-F5344CB8AC3E}">
        <p14:creationId xmlns:p14="http://schemas.microsoft.com/office/powerpoint/2010/main" val="20095631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dirty="0">
                <a:latin typeface="Verdana" charset="0"/>
                <a:ea typeface="ＭＳ Ｐゴシック" charset="0"/>
                <a:cs typeface="ＭＳ Ｐゴシック" charset="0"/>
              </a:rPr>
              <a:t>Search </a:t>
            </a:r>
            <a:r>
              <a:rPr lang="en-US" dirty="0" smtClean="0">
                <a:latin typeface="Verdana" charset="0"/>
                <a:ea typeface="ＭＳ Ｐゴシック" charset="0"/>
                <a:cs typeface="ＭＳ Ｐゴシック" charset="0"/>
              </a:rPr>
              <a:t>Space </a:t>
            </a:r>
            <a:r>
              <a:rPr lang="en-US" dirty="0">
                <a:latin typeface="Verdana" charset="0"/>
                <a:ea typeface="ＭＳ Ｐゴシック" charset="0"/>
                <a:cs typeface="ＭＳ Ｐゴシック" charset="0"/>
              </a:rPr>
              <a:t>with </a:t>
            </a:r>
            <a:r>
              <a:rPr lang="en-US" dirty="0" smtClean="0">
                <a:latin typeface="Verdana" charset="0"/>
                <a:ea typeface="ＭＳ Ｐゴシック" charset="0"/>
                <a:cs typeface="ＭＳ Ｐゴシック" charset="0"/>
              </a:rPr>
              <a:t>Bigrams</a:t>
            </a:r>
            <a:endParaRPr lang="en-US" dirty="0">
              <a:latin typeface="Verdana" charset="0"/>
              <a:ea typeface="ＭＳ Ｐゴシック" charset="0"/>
              <a:cs typeface="ＭＳ Ｐゴシック" charset="0"/>
            </a:endParaRPr>
          </a:p>
        </p:txBody>
      </p:sp>
      <p:sp>
        <p:nvSpPr>
          <p:cNvPr id="107523" name="Rectangle 3"/>
          <p:cNvSpPr>
            <a:spLocks noGrp="1" noChangeArrowheads="1"/>
          </p:cNvSpPr>
          <p:nvPr>
            <p:ph idx="1"/>
          </p:nvPr>
        </p:nvSpPr>
        <p:spPr/>
        <p:txBody>
          <a:bodyPr/>
          <a:lstStyle/>
          <a:p>
            <a:pPr eaLnBrk="1" hangingPunct="1"/>
            <a:endParaRPr lang="en-US">
              <a:latin typeface="Tahoma" charset="0"/>
              <a:ea typeface="ＭＳ Ｐゴシック" charset="0"/>
              <a:cs typeface="ＭＳ Ｐゴシック" charset="0"/>
            </a:endParaRPr>
          </a:p>
        </p:txBody>
      </p:sp>
      <p:pic>
        <p:nvPicPr>
          <p:cNvPr id="107524" name="Picture 5" descr="digitbi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6962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Viterbi trellis </a:t>
            </a:r>
          </a:p>
        </p:txBody>
      </p:sp>
      <p:sp>
        <p:nvSpPr>
          <p:cNvPr id="109571" name="Rectangle 3"/>
          <p:cNvSpPr>
            <a:spLocks noGrp="1" noChangeArrowheads="1"/>
          </p:cNvSpPr>
          <p:nvPr>
            <p:ph idx="1"/>
          </p:nvPr>
        </p:nvSpPr>
        <p:spPr/>
        <p:txBody>
          <a:bodyPr/>
          <a:lstStyle/>
          <a:p>
            <a:pPr eaLnBrk="1" hangingPunct="1"/>
            <a:endParaRPr lang="en-US">
              <a:latin typeface="Tahoma" charset="0"/>
              <a:ea typeface="ＭＳ Ｐゴシック" charset="0"/>
              <a:cs typeface="ＭＳ Ｐゴシック" charset="0"/>
            </a:endParaRPr>
          </a:p>
        </p:txBody>
      </p:sp>
      <p:pic>
        <p:nvPicPr>
          <p:cNvPr id="109572" name="Picture 5" descr="vlatticespe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53340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dirty="0">
                <a:latin typeface="Verdana" charset="0"/>
                <a:ea typeface="ＭＳ Ｐゴシック" charset="0"/>
                <a:cs typeface="ＭＳ Ｐゴシック" charset="0"/>
              </a:rPr>
              <a:t>Viterbi </a:t>
            </a:r>
            <a:r>
              <a:rPr lang="en-US" dirty="0" err="1">
                <a:latin typeface="Verdana" charset="0"/>
                <a:ea typeface="ＭＳ Ｐゴシック" charset="0"/>
                <a:cs typeface="ＭＳ Ｐゴシック" charset="0"/>
              </a:rPr>
              <a:t>B</a:t>
            </a:r>
            <a:r>
              <a:rPr lang="en-US" dirty="0" err="1" smtClean="0">
                <a:latin typeface="Verdana" charset="0"/>
                <a:ea typeface="ＭＳ Ｐゴシック" charset="0"/>
                <a:cs typeface="ＭＳ Ｐゴシック" charset="0"/>
              </a:rPr>
              <a:t>acktrace</a:t>
            </a:r>
            <a:endParaRPr lang="en-US" dirty="0">
              <a:latin typeface="Verdana" charset="0"/>
              <a:ea typeface="ＭＳ Ｐゴシック" charset="0"/>
              <a:cs typeface="ＭＳ Ｐゴシック" charset="0"/>
            </a:endParaRPr>
          </a:p>
        </p:txBody>
      </p:sp>
      <p:sp>
        <p:nvSpPr>
          <p:cNvPr id="111619" name="Rectangle 3"/>
          <p:cNvSpPr>
            <a:spLocks noGrp="1" noChangeArrowheads="1"/>
          </p:cNvSpPr>
          <p:nvPr>
            <p:ph idx="1"/>
          </p:nvPr>
        </p:nvSpPr>
        <p:spPr/>
        <p:txBody>
          <a:bodyPr/>
          <a:lstStyle/>
          <a:p>
            <a:pPr eaLnBrk="1" hangingPunct="1"/>
            <a:endParaRPr lang="en-US">
              <a:latin typeface="Tahoma" charset="0"/>
              <a:ea typeface="ＭＳ Ｐゴシック" charset="0"/>
              <a:cs typeface="ＭＳ Ｐゴシック" charset="0"/>
            </a:endParaRPr>
          </a:p>
        </p:txBody>
      </p:sp>
      <p:pic>
        <p:nvPicPr>
          <p:cNvPr id="111620" name="Picture 6" descr="vlatticespeech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58674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Pruning and Beam Search</a:t>
            </a:r>
            <a:endParaRPr lang="en-US" dirty="0"/>
          </a:p>
        </p:txBody>
      </p:sp>
      <p:sp>
        <p:nvSpPr>
          <p:cNvPr id="3" name="Content Placeholder 2"/>
          <p:cNvSpPr>
            <a:spLocks noGrp="1"/>
          </p:cNvSpPr>
          <p:nvPr>
            <p:ph idx="1"/>
          </p:nvPr>
        </p:nvSpPr>
        <p:spPr/>
        <p:txBody>
          <a:bodyPr/>
          <a:lstStyle/>
          <a:p>
            <a:r>
              <a:rPr lang="en-US" dirty="0" smtClean="0"/>
              <a:t>Viterbi better than Forward Algorithm but still slow – what can we do?</a:t>
            </a:r>
          </a:p>
          <a:p>
            <a:r>
              <a:rPr lang="en-US" i="1" dirty="0" smtClean="0"/>
              <a:t>Prune</a:t>
            </a:r>
            <a:r>
              <a:rPr lang="en-US" dirty="0" smtClean="0"/>
              <a:t> low probability paths at each time step</a:t>
            </a:r>
          </a:p>
          <a:p>
            <a:r>
              <a:rPr lang="en-US" i="1" dirty="0" smtClean="0"/>
              <a:t>Beam Search</a:t>
            </a:r>
            <a:r>
              <a:rPr lang="en-US" dirty="0" smtClean="0"/>
              <a:t>:</a:t>
            </a:r>
          </a:p>
          <a:p>
            <a:pPr lvl="1"/>
            <a:r>
              <a:rPr lang="en-US" dirty="0" smtClean="0"/>
              <a:t>At each time t, compute probability of best state/path D</a:t>
            </a:r>
          </a:p>
          <a:p>
            <a:pPr lvl="1"/>
            <a:r>
              <a:rPr lang="en-US" dirty="0" smtClean="0"/>
              <a:t>Prune any state worse than D by a threshold (</a:t>
            </a:r>
            <a:r>
              <a:rPr lang="en-US" i="1" dirty="0" smtClean="0"/>
              <a:t>beam width</a:t>
            </a:r>
            <a:r>
              <a:rPr lang="en-US" dirty="0" smtClean="0"/>
              <a:t>) </a:t>
            </a:r>
            <a:r>
              <a:rPr lang="en-US" dirty="0" err="1" smtClean="0"/>
              <a:t>θ</a:t>
            </a:r>
            <a:endParaRPr lang="en-US" dirty="0" smtClean="0"/>
          </a:p>
          <a:p>
            <a:pPr lvl="1"/>
            <a:r>
              <a:rPr lang="en-US" dirty="0" smtClean="0"/>
              <a:t>Improves performance significantly</a:t>
            </a:r>
            <a:endParaRPr lang="en-US" dirty="0"/>
          </a:p>
        </p:txBody>
      </p:sp>
    </p:spTree>
    <p:extLst>
      <p:ext uri="{BB962C8B-B14F-4D97-AF65-F5344CB8AC3E}">
        <p14:creationId xmlns:p14="http://schemas.microsoft.com/office/powerpoint/2010/main" val="119880197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Evaluation</a:t>
            </a:r>
          </a:p>
        </p:txBody>
      </p:sp>
      <p:sp>
        <p:nvSpPr>
          <p:cNvPr id="115715" name="Rectangle 3"/>
          <p:cNvSpPr>
            <a:spLocks noGrp="1" noChangeArrowheads="1"/>
          </p:cNvSpPr>
          <p:nvPr>
            <p:ph idx="1"/>
          </p:nvPr>
        </p:nvSpPr>
        <p:spPr/>
        <p:txBody>
          <a:bodyPr/>
          <a:lstStyle/>
          <a:p>
            <a:pPr eaLnBrk="1" hangingPunct="1"/>
            <a:r>
              <a:rPr lang="en-US" dirty="0">
                <a:latin typeface="Tahoma" charset="0"/>
                <a:ea typeface="ＭＳ Ｐゴシック" charset="0"/>
                <a:cs typeface="ＭＳ Ｐゴシック" charset="0"/>
              </a:rPr>
              <a:t>How </a:t>
            </a:r>
            <a:r>
              <a:rPr lang="en-US" dirty="0" smtClean="0">
                <a:latin typeface="Tahoma" charset="0"/>
                <a:ea typeface="ＭＳ Ｐゴシック" charset="0"/>
                <a:cs typeface="ＭＳ Ｐゴシック" charset="0"/>
              </a:rPr>
              <a:t>do we </a:t>
            </a:r>
            <a:r>
              <a:rPr lang="en-US" dirty="0">
                <a:latin typeface="Tahoma" charset="0"/>
                <a:ea typeface="ＭＳ Ｐゴシック" charset="0"/>
                <a:cs typeface="ＭＳ Ｐゴシック" charset="0"/>
              </a:rPr>
              <a:t>evaluate the word string output by a speech recognizer?</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latin typeface="Verdana" charset="0"/>
                <a:ea typeface="ＭＳ Ｐゴシック" charset="0"/>
                <a:cs typeface="ＭＳ Ｐゴシック" charset="0"/>
              </a:rPr>
              <a:t>ASR Components</a:t>
            </a:r>
            <a:endParaRPr lang="en-US" dirty="0">
              <a:latin typeface="Verdana" charset="0"/>
              <a:ea typeface="ＭＳ Ｐゴシック" charset="0"/>
              <a:cs typeface="ＭＳ Ｐゴシック" charset="0"/>
            </a:endParaRPr>
          </a:p>
        </p:txBody>
      </p:sp>
      <p:sp>
        <p:nvSpPr>
          <p:cNvPr id="21507" name="Rectangle 3"/>
          <p:cNvSpPr>
            <a:spLocks noGrp="1" noChangeArrowheads="1"/>
          </p:cNvSpPr>
          <p:nvPr>
            <p:ph idx="1"/>
          </p:nvPr>
        </p:nvSpPr>
        <p:spPr/>
        <p:txBody>
          <a:bodyPr>
            <a:normAutofit/>
          </a:bodyPr>
          <a:lstStyle/>
          <a:p>
            <a:pPr marL="457200" indent="-457200" eaLnBrk="1" hangingPunct="1">
              <a:lnSpc>
                <a:spcPct val="90000"/>
              </a:lnSpc>
            </a:pPr>
            <a:r>
              <a:rPr lang="en-US" dirty="0">
                <a:latin typeface="Verdana"/>
                <a:ea typeface="ＭＳ Ｐゴシック" charset="0"/>
                <a:cs typeface="Verdana"/>
              </a:rPr>
              <a:t>ASR Architecture</a:t>
            </a:r>
          </a:p>
          <a:p>
            <a:pPr lvl="1">
              <a:lnSpc>
                <a:spcPct val="90000"/>
              </a:lnSpc>
            </a:pPr>
            <a:r>
              <a:rPr lang="en-US" dirty="0" smtClean="0">
                <a:latin typeface="Verdana"/>
                <a:ea typeface="ＭＳ Ｐゴシック" charset="0"/>
                <a:cs typeface="Verdana"/>
              </a:rPr>
              <a:t>Feature Extraction procedure</a:t>
            </a:r>
          </a:p>
          <a:p>
            <a:pPr lvl="1">
              <a:lnSpc>
                <a:spcPct val="90000"/>
              </a:lnSpc>
            </a:pPr>
            <a:r>
              <a:rPr lang="en-US" dirty="0" smtClean="0">
                <a:solidFill>
                  <a:schemeClr val="bg1">
                    <a:lumMod val="65000"/>
                  </a:schemeClr>
                </a:solidFill>
                <a:latin typeface="Verdana"/>
                <a:ea typeface="ＭＳ Ｐゴシック" charset="0"/>
                <a:cs typeface="Verdana"/>
              </a:rPr>
              <a:t>Lexicon/Pronunciation Model</a:t>
            </a:r>
            <a:endParaRPr lang="en-US" dirty="0">
              <a:solidFill>
                <a:schemeClr val="bg1">
                  <a:lumMod val="65000"/>
                </a:schemeClr>
              </a:solidFill>
              <a:latin typeface="Verdana"/>
              <a:ea typeface="ＭＳ Ｐゴシック" charset="0"/>
              <a:cs typeface="Verdana"/>
            </a:endParaRPr>
          </a:p>
          <a:p>
            <a:pPr lvl="1">
              <a:lnSpc>
                <a:spcPct val="90000"/>
              </a:lnSpc>
            </a:pPr>
            <a:r>
              <a:rPr lang="en-US" dirty="0">
                <a:solidFill>
                  <a:schemeClr val="bg1">
                    <a:lumMod val="65000"/>
                  </a:schemeClr>
                </a:solidFill>
                <a:latin typeface="Verdana"/>
                <a:ea typeface="ＭＳ Ｐゴシック" charset="0"/>
                <a:cs typeface="Verdana"/>
              </a:rPr>
              <a:t>Acoustic </a:t>
            </a:r>
            <a:r>
              <a:rPr lang="en-US" dirty="0" smtClean="0">
                <a:solidFill>
                  <a:schemeClr val="bg1">
                    <a:lumMod val="65000"/>
                  </a:schemeClr>
                </a:solidFill>
                <a:latin typeface="Verdana"/>
                <a:ea typeface="ＭＳ Ｐゴシック" charset="0"/>
                <a:cs typeface="Verdana"/>
              </a:rPr>
              <a:t>Model</a:t>
            </a:r>
          </a:p>
          <a:p>
            <a:pPr lvl="1">
              <a:lnSpc>
                <a:spcPct val="90000"/>
              </a:lnSpc>
            </a:pPr>
            <a:r>
              <a:rPr lang="en-US" dirty="0" smtClean="0">
                <a:solidFill>
                  <a:schemeClr val="bg1">
                    <a:lumMod val="65000"/>
                  </a:schemeClr>
                </a:solidFill>
                <a:latin typeface="Verdana"/>
                <a:ea typeface="ＭＳ Ｐゴシック" charset="0"/>
                <a:cs typeface="Verdana"/>
              </a:rPr>
              <a:t>Language Model (</a:t>
            </a:r>
            <a:r>
              <a:rPr lang="en-US" dirty="0" err="1" smtClean="0">
                <a:solidFill>
                  <a:schemeClr val="bg1">
                    <a:lumMod val="65000"/>
                  </a:schemeClr>
                </a:solidFill>
                <a:latin typeface="Verdana"/>
                <a:ea typeface="ＭＳ Ｐゴシック" charset="0"/>
                <a:cs typeface="Verdana"/>
              </a:rPr>
              <a:t>Ngrams</a:t>
            </a:r>
            <a:r>
              <a:rPr lang="en-US" dirty="0" smtClean="0">
                <a:solidFill>
                  <a:schemeClr val="bg1">
                    <a:lumMod val="65000"/>
                  </a:schemeClr>
                </a:solidFill>
                <a:latin typeface="Verdana"/>
                <a:ea typeface="ＭＳ Ｐゴシック" charset="0"/>
                <a:cs typeface="Verdana"/>
              </a:rPr>
              <a:t>)</a:t>
            </a:r>
          </a:p>
          <a:p>
            <a:pPr lvl="1">
              <a:lnSpc>
                <a:spcPct val="90000"/>
              </a:lnSpc>
            </a:pPr>
            <a:r>
              <a:rPr lang="en-US" dirty="0" smtClean="0">
                <a:solidFill>
                  <a:srgbClr val="000000"/>
                </a:solidFill>
                <a:latin typeface="Verdana"/>
                <a:ea typeface="ＭＳ Ｐゴシック" charset="0"/>
                <a:cs typeface="Verdana"/>
              </a:rPr>
              <a:t>Decoding</a:t>
            </a:r>
          </a:p>
          <a:p>
            <a:pPr lvl="1">
              <a:lnSpc>
                <a:spcPct val="90000"/>
              </a:lnSpc>
            </a:pPr>
            <a:r>
              <a:rPr lang="en-US" dirty="0" smtClean="0">
                <a:solidFill>
                  <a:srgbClr val="000000"/>
                </a:solidFill>
                <a:latin typeface="Verdana"/>
                <a:ea typeface="ＭＳ Ｐゴシック" charset="0"/>
                <a:cs typeface="Verdana"/>
              </a:rPr>
              <a:t>Evaluation</a:t>
            </a:r>
            <a:endParaRPr lang="en-US" dirty="0">
              <a:solidFill>
                <a:srgbClr val="000000"/>
              </a:solidFill>
              <a:latin typeface="Verdana"/>
              <a:ea typeface="ＭＳ Ｐゴシック" charset="0"/>
              <a:cs typeface="Verdana"/>
            </a:endParaRPr>
          </a:p>
          <a:p>
            <a:pPr marL="838200" lvl="1" indent="-381000" eaLnBrk="1" hangingPunct="1">
              <a:lnSpc>
                <a:spcPct val="90000"/>
              </a:lnSpc>
            </a:pPr>
            <a:endParaRPr lang="en-US" sz="1800" dirty="0">
              <a:latin typeface="Tahoma" charset="0"/>
              <a:ea typeface="ＭＳ Ｐゴシック" charset="0"/>
            </a:endParaRPr>
          </a:p>
          <a:p>
            <a:pPr marL="838200" lvl="1" indent="-381000" eaLnBrk="1" hangingPunct="1">
              <a:lnSpc>
                <a:spcPct val="90000"/>
              </a:lnSpc>
            </a:pPr>
            <a:endParaRPr lang="en-US" sz="1800" dirty="0">
              <a:latin typeface="Tahoma" charset="0"/>
              <a:ea typeface="ＭＳ Ｐゴシック" charset="0"/>
            </a:endParaRPr>
          </a:p>
        </p:txBody>
      </p:sp>
      <p:sp>
        <p:nvSpPr>
          <p:cNvPr id="5" name="Date Placeholder 4"/>
          <p:cNvSpPr>
            <a:spLocks noGrp="1"/>
          </p:cNvSpPr>
          <p:nvPr>
            <p:ph type="dt" sz="half"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ABA803EF-97D1-1A4A-9045-58BBDED2AA76}" type="datetime1">
              <a:rPr lang="en-US" sz="1400">
                <a:solidFill>
                  <a:srgbClr val="721028"/>
                </a:solidFill>
                <a:latin typeface="Arial" charset="0"/>
              </a:rPr>
              <a:pPr/>
              <a:t>4/9/12</a:t>
            </a:fld>
            <a:endParaRPr lang="en-US" sz="1400">
              <a:solidFill>
                <a:srgbClr val="721028"/>
              </a:solidFill>
              <a:latin typeface="Arial" charset="0"/>
            </a:endParaRPr>
          </a:p>
        </p:txBody>
      </p:sp>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415DCC40-AB99-7F4E-8B06-D829E09A13AE}" type="slidenum">
              <a:rPr lang="en-US" sz="1400">
                <a:solidFill>
                  <a:srgbClr val="721028"/>
                </a:solidFill>
                <a:latin typeface="Arial" charset="0"/>
              </a:rPr>
              <a:pPr/>
              <a:t>5</a:t>
            </a:fld>
            <a:endParaRPr lang="en-US" sz="1400">
              <a:solidFill>
                <a:srgbClr val="721028"/>
              </a:solidFill>
              <a:latin typeface="Arial" charset="0"/>
            </a:endParaRPr>
          </a:p>
        </p:txBody>
      </p:sp>
    </p:spTree>
    <p:extLst>
      <p:ext uri="{BB962C8B-B14F-4D97-AF65-F5344CB8AC3E}">
        <p14:creationId xmlns:p14="http://schemas.microsoft.com/office/powerpoint/2010/main" val="287843551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Word Error Rate</a:t>
            </a:r>
          </a:p>
        </p:txBody>
      </p:sp>
      <p:sp>
        <p:nvSpPr>
          <p:cNvPr id="117763" name="Rectangle 3"/>
          <p:cNvSpPr>
            <a:spLocks noGrp="1" noChangeArrowheads="1"/>
          </p:cNvSpPr>
          <p:nvPr>
            <p:ph idx="1"/>
          </p:nvPr>
        </p:nvSpPr>
        <p:spPr>
          <a:xfrm>
            <a:off x="762000" y="1524000"/>
            <a:ext cx="7620000" cy="4648200"/>
          </a:xfrm>
        </p:spPr>
        <p:txBody>
          <a:bodyPr/>
          <a:lstStyle/>
          <a:p>
            <a:pPr eaLnBrk="1" hangingPunct="1"/>
            <a:r>
              <a:rPr lang="en-US" sz="1800">
                <a:latin typeface="Tahoma" charset="0"/>
                <a:ea typeface="ＭＳ Ｐゴシック" charset="0"/>
                <a:cs typeface="ＭＳ Ｐゴシック" charset="0"/>
              </a:rPr>
              <a:t>Word Error Rate =  </a:t>
            </a:r>
          </a:p>
          <a:p>
            <a:pPr eaLnBrk="1" hangingPunct="1">
              <a:buClr>
                <a:schemeClr val="tx1"/>
              </a:buClr>
              <a:buFont typeface="Wingdings" charset="0"/>
              <a:buNone/>
            </a:pPr>
            <a:r>
              <a:rPr lang="en-US" sz="1800">
                <a:latin typeface="Tahoma" charset="0"/>
                <a:ea typeface="ＭＳ Ｐゴシック" charset="0"/>
                <a:cs typeface="ＭＳ Ｐゴシック" charset="0"/>
              </a:rPr>
              <a:t>100 (Insertions+Substitutions + Deletions)</a:t>
            </a:r>
          </a:p>
          <a:p>
            <a:pPr eaLnBrk="1" hangingPunct="1">
              <a:buClr>
                <a:schemeClr val="tx1"/>
              </a:buClr>
              <a:buFont typeface="Wingdings" charset="0"/>
              <a:buNone/>
            </a:pPr>
            <a:r>
              <a:rPr lang="en-US" sz="1800">
                <a:latin typeface="Tahoma" charset="0"/>
                <a:ea typeface="ＭＳ Ｐゴシック" charset="0"/>
                <a:cs typeface="ＭＳ Ｐゴシック" charset="0"/>
              </a:rPr>
              <a:t>     ------------------------------</a:t>
            </a:r>
          </a:p>
          <a:p>
            <a:pPr eaLnBrk="1" hangingPunct="1">
              <a:buClr>
                <a:schemeClr val="tx1"/>
              </a:buClr>
              <a:buFont typeface="Wingdings" charset="0"/>
              <a:buNone/>
            </a:pPr>
            <a:r>
              <a:rPr lang="en-US" sz="1800">
                <a:latin typeface="Tahoma" charset="0"/>
                <a:ea typeface="ＭＳ Ｐゴシック" charset="0"/>
                <a:cs typeface="ＭＳ Ｐゴシック" charset="0"/>
              </a:rPr>
              <a:t>      Total Word in Correct Transcript</a:t>
            </a:r>
          </a:p>
          <a:p>
            <a:pPr eaLnBrk="1" hangingPunct="1">
              <a:buClr>
                <a:schemeClr val="tx1"/>
              </a:buClr>
              <a:buFont typeface="Wingdings" charset="0"/>
              <a:buNone/>
            </a:pPr>
            <a:r>
              <a:rPr lang="en-US" sz="1800">
                <a:latin typeface="Tahoma" charset="0"/>
                <a:ea typeface="ＭＳ Ｐゴシック" charset="0"/>
                <a:cs typeface="ＭＳ Ｐゴシック" charset="0"/>
              </a:rPr>
              <a:t>Aligment example:</a:t>
            </a:r>
          </a:p>
          <a:p>
            <a:pPr eaLnBrk="1" hangingPunct="1">
              <a:buClr>
                <a:schemeClr val="tx1"/>
              </a:buClr>
              <a:buFont typeface="Wingdings" charset="0"/>
              <a:buNone/>
            </a:pPr>
            <a:r>
              <a:rPr lang="en-US" sz="1800">
                <a:latin typeface="Tahoma" charset="0"/>
                <a:ea typeface="ＭＳ Ｐゴシック" charset="0"/>
                <a:cs typeface="ＭＳ Ｐゴシック" charset="0"/>
              </a:rPr>
              <a:t>REF:   portable ****     PHONE UPSTAIRS last night so</a:t>
            </a:r>
          </a:p>
          <a:p>
            <a:pPr eaLnBrk="1" hangingPunct="1">
              <a:buClr>
                <a:schemeClr val="tx1"/>
              </a:buClr>
              <a:buFont typeface="Wingdings" charset="0"/>
              <a:buNone/>
            </a:pPr>
            <a:r>
              <a:rPr lang="en-US" sz="1800">
                <a:latin typeface="Tahoma" charset="0"/>
                <a:ea typeface="ＭＳ Ｐゴシック" charset="0"/>
                <a:cs typeface="ＭＳ Ｐゴシック" charset="0"/>
              </a:rPr>
              <a:t>HYP:   portable FORM  OF       STORES    last night so</a:t>
            </a:r>
          </a:p>
          <a:p>
            <a:pPr eaLnBrk="1" hangingPunct="1">
              <a:buClr>
                <a:schemeClr val="tx1"/>
              </a:buClr>
              <a:buFont typeface="Wingdings" charset="0"/>
              <a:buNone/>
            </a:pPr>
            <a:r>
              <a:rPr lang="en-US" sz="1800">
                <a:latin typeface="Tahoma" charset="0"/>
                <a:ea typeface="ＭＳ Ｐゴシック" charset="0"/>
                <a:cs typeface="ＭＳ Ｐゴシック" charset="0"/>
              </a:rPr>
              <a:t>Eval               I         S        S</a:t>
            </a:r>
          </a:p>
          <a:p>
            <a:pPr eaLnBrk="1" hangingPunct="1">
              <a:buClr>
                <a:schemeClr val="tx1"/>
              </a:buClr>
              <a:buFont typeface="Wingdings" charset="0"/>
              <a:buNone/>
            </a:pPr>
            <a:r>
              <a:rPr lang="en-US" sz="1800">
                <a:latin typeface="Tahoma" charset="0"/>
                <a:ea typeface="ＭＳ Ｐゴシック" charset="0"/>
                <a:cs typeface="ＭＳ Ｐゴシック" charset="0"/>
              </a:rPr>
              <a:t>   WER = 100 (1+2+0)/6 = 50%</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NIST sctk-1.3 scoring softare:</a:t>
            </a:r>
            <a:br>
              <a:rPr lang="en-US">
                <a:latin typeface="Verdana" charset="0"/>
                <a:ea typeface="ＭＳ Ｐゴシック" charset="0"/>
                <a:cs typeface="ＭＳ Ｐゴシック" charset="0"/>
              </a:rPr>
            </a:br>
            <a:r>
              <a:rPr lang="en-US">
                <a:latin typeface="Verdana" charset="0"/>
                <a:ea typeface="ＭＳ Ｐゴシック" charset="0"/>
                <a:cs typeface="ＭＳ Ｐゴシック" charset="0"/>
              </a:rPr>
              <a:t>Computing WER with sclite</a:t>
            </a:r>
          </a:p>
        </p:txBody>
      </p:sp>
      <p:sp>
        <p:nvSpPr>
          <p:cNvPr id="119811" name="Rectangle 3"/>
          <p:cNvSpPr>
            <a:spLocks noGrp="1" noChangeArrowheads="1"/>
          </p:cNvSpPr>
          <p:nvPr>
            <p:ph idx="1"/>
          </p:nvPr>
        </p:nvSpPr>
        <p:spPr/>
        <p:txBody>
          <a:bodyPr/>
          <a:lstStyle/>
          <a:p>
            <a:pPr eaLnBrk="1" hangingPunct="1"/>
            <a:r>
              <a:rPr lang="en-US" sz="2000">
                <a:latin typeface="Tahoma" charset="0"/>
                <a:ea typeface="ＭＳ Ｐゴシック" charset="0"/>
                <a:cs typeface="ＭＳ Ｐゴシック" charset="0"/>
                <a:hlinkClick r:id="rId3"/>
              </a:rPr>
              <a:t>http://www.nist.gov/speech/tools/</a:t>
            </a:r>
            <a:endParaRPr lang="en-US" sz="2000">
              <a:latin typeface="Tahoma" charset="0"/>
              <a:ea typeface="ＭＳ Ｐゴシック" charset="0"/>
              <a:cs typeface="ＭＳ Ｐゴシック" charset="0"/>
            </a:endParaRPr>
          </a:p>
          <a:p>
            <a:pPr eaLnBrk="1" hangingPunct="1"/>
            <a:r>
              <a:rPr lang="en-US" sz="2000">
                <a:latin typeface="Tahoma" charset="0"/>
                <a:ea typeface="ＭＳ Ｐゴシック" charset="0"/>
                <a:cs typeface="ＭＳ Ｐゴシック" charset="0"/>
              </a:rPr>
              <a:t>Sclite aligns a hypothesized text (HYP) (from the recognizer) with a correct or reference text (REF) (human transcribed)</a:t>
            </a:r>
          </a:p>
          <a:p>
            <a:pPr eaLnBrk="1" hangingPunct="1">
              <a:buClr>
                <a:schemeClr val="tx1"/>
              </a:buClr>
              <a:buFont typeface="Wingdings" charset="0"/>
              <a:buNone/>
            </a:pPr>
            <a:r>
              <a:rPr lang="en-US" sz="1200">
                <a:latin typeface="Courier" charset="0"/>
                <a:ea typeface="ＭＳ Ｐゴシック" charset="0"/>
                <a:cs typeface="ＭＳ Ｐゴシック" charset="0"/>
              </a:rPr>
              <a:t>id: (2347-b-013)</a:t>
            </a:r>
          </a:p>
          <a:p>
            <a:pPr eaLnBrk="1" hangingPunct="1">
              <a:buClr>
                <a:schemeClr val="tx1"/>
              </a:buClr>
              <a:buFont typeface="Wingdings" charset="0"/>
              <a:buNone/>
            </a:pPr>
            <a:r>
              <a:rPr lang="en-US" sz="1200">
                <a:latin typeface="Courier" charset="0"/>
                <a:ea typeface="ＭＳ Ｐゴシック" charset="0"/>
                <a:cs typeface="ＭＳ Ｐゴシック" charset="0"/>
              </a:rPr>
              <a:t>Scores: (#C #S #D #I) 9 3 1 2</a:t>
            </a:r>
          </a:p>
          <a:p>
            <a:pPr eaLnBrk="1" hangingPunct="1">
              <a:buClr>
                <a:schemeClr val="tx1"/>
              </a:buClr>
              <a:buFont typeface="Wingdings" charset="0"/>
              <a:buNone/>
            </a:pPr>
            <a:r>
              <a:rPr lang="en-US" sz="1200">
                <a:latin typeface="Courier" charset="0"/>
                <a:ea typeface="ＭＳ Ｐゴシック" charset="0"/>
                <a:cs typeface="ＭＳ Ｐゴシック" charset="0"/>
              </a:rPr>
              <a:t>REF:  was an engineer SO I   i was always with **** **** MEN UM   and they</a:t>
            </a:r>
          </a:p>
          <a:p>
            <a:pPr eaLnBrk="1" hangingPunct="1">
              <a:buClr>
                <a:schemeClr val="tx1"/>
              </a:buClr>
              <a:buFont typeface="Wingdings" charset="0"/>
              <a:buNone/>
            </a:pPr>
            <a:r>
              <a:rPr lang="en-US" sz="1200">
                <a:latin typeface="Courier" charset="0"/>
                <a:ea typeface="ＭＳ Ｐゴシック" charset="0"/>
                <a:cs typeface="ＭＳ Ｐゴシック" charset="0"/>
              </a:rPr>
              <a:t>HYP:  was an engineer ** AND i was always with THEM THEY ALL THAT and they</a:t>
            </a:r>
          </a:p>
          <a:p>
            <a:pPr eaLnBrk="1" hangingPunct="1">
              <a:buClr>
                <a:schemeClr val="tx1"/>
              </a:buClr>
              <a:buFont typeface="Wingdings" charset="0"/>
              <a:buNone/>
            </a:pPr>
            <a:r>
              <a:rPr lang="en-US" sz="1200">
                <a:latin typeface="Courier" charset="0"/>
                <a:ea typeface="ＭＳ Ｐゴシック" charset="0"/>
                <a:cs typeface="ＭＳ Ｐゴシック" charset="0"/>
              </a:rPr>
              <a:t>Eval:                 D  S                     I    I    S   S</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Sclite output for error analysis</a:t>
            </a:r>
          </a:p>
        </p:txBody>
      </p:sp>
      <p:sp>
        <p:nvSpPr>
          <p:cNvPr id="121859" name="Rectangle 3"/>
          <p:cNvSpPr>
            <a:spLocks noGrp="1" noChangeArrowheads="1"/>
          </p:cNvSpPr>
          <p:nvPr>
            <p:ph idx="1"/>
          </p:nvPr>
        </p:nvSpPr>
        <p:spPr>
          <a:xfrm>
            <a:off x="685800" y="1600200"/>
            <a:ext cx="8077200" cy="4953000"/>
          </a:xfrm>
        </p:spPr>
        <p:txBody>
          <a:bodyPr/>
          <a:lstStyle/>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CONFUSION PAIRS                  Total                 (972)</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With &gt;=  1 occurances (972)</a:t>
            </a:r>
          </a:p>
          <a:p>
            <a:pPr eaLnBrk="1" hangingPunct="1">
              <a:lnSpc>
                <a:spcPct val="90000"/>
              </a:lnSpc>
              <a:buClr>
                <a:schemeClr val="tx1"/>
              </a:buClr>
              <a:buFont typeface="Wingdings" charset="0"/>
              <a:buNone/>
            </a:pPr>
            <a:endParaRPr lang="en-US" sz="1200">
              <a:latin typeface="Courier" charset="0"/>
              <a:ea typeface="ＭＳ Ｐゴシック" charset="0"/>
              <a:cs typeface="ＭＳ Ｐゴシック" charset="0"/>
            </a:endParaRP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1:    6  -&gt;  (%hesitation) ==&gt; on</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2:    6  -&gt;  the ==&gt; that</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3:    5  -&gt;  but ==&gt; that</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4:    4  -&gt;  a ==&gt; the</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5:    4  -&gt;  four ==&gt; for</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6:    4  -&gt;  in ==&gt; and</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7:    4  -&gt;  there ==&gt; that</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8:    3  -&gt;  (%hesitation) ==&gt; and</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9:    3  -&gt;  (%hesitation) ==&gt; the</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10:    3  -&gt;  (a-) ==&gt; i</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11:    3  -&gt;  and ==&gt; i</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12:    3  -&gt;  and ==&gt; in</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13:    3  -&gt;  are ==&gt; there</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14:    3  -&gt;  as ==&gt; is</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15:    3  -&gt;  have ==&gt; that</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16:    3  -&gt;  is ==&gt; this</a:t>
            </a:r>
            <a:endParaRPr lang="en-US" sz="1600">
              <a:latin typeface="Tahom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dirty="0" err="1">
                <a:latin typeface="Verdana" charset="0"/>
                <a:ea typeface="ＭＳ Ｐゴシック" charset="0"/>
                <a:cs typeface="ＭＳ Ｐゴシック" charset="0"/>
              </a:rPr>
              <a:t>Sclite</a:t>
            </a:r>
            <a:r>
              <a:rPr lang="en-US" dirty="0">
                <a:latin typeface="Verdana" charset="0"/>
                <a:ea typeface="ＭＳ Ｐゴシック" charset="0"/>
                <a:cs typeface="ＭＳ Ｐゴシック" charset="0"/>
              </a:rPr>
              <a:t> output for error analysis</a:t>
            </a:r>
          </a:p>
        </p:txBody>
      </p:sp>
      <p:sp>
        <p:nvSpPr>
          <p:cNvPr id="123907" name="Rectangle 3"/>
          <p:cNvSpPr>
            <a:spLocks noGrp="1" noChangeArrowheads="1"/>
          </p:cNvSpPr>
          <p:nvPr>
            <p:ph idx="1"/>
          </p:nvPr>
        </p:nvSpPr>
        <p:spPr/>
        <p:txBody>
          <a:bodyPr/>
          <a:lstStyle/>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17:    3  -&gt;  it ==&gt; that</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18:    3  -&gt;  mouse ==&gt; most</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19:    3  -&gt;  was ==&gt; is</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20:    3  -&gt;  was ==&gt; this</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21:    3  -&gt;  you ==&gt; we</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22:    2  -&gt;  (%hesitation) ==&gt; it</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23:    2  -&gt;  (%hesitation) ==&gt; that</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24:    2  -&gt;  (%hesitation) ==&gt; to</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25:    2  -&gt;  (%hesitation) ==&gt; yeah</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26:    2  -&gt;  a ==&gt; all</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27:    2  -&gt;  a ==&gt; know</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28:    2  -&gt;  a ==&gt; you</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29:    2  -&gt;  along ==&gt; well</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30:    2  -&gt;  and ==&gt; it</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31:    2  -&gt;  and ==&gt; we</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32:    2  -&gt;  and ==&gt; you</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33:    2  -&gt;  are ==&gt; i</a:t>
            </a:r>
          </a:p>
          <a:p>
            <a:pPr eaLnBrk="1" hangingPunct="1">
              <a:lnSpc>
                <a:spcPct val="90000"/>
              </a:lnSpc>
              <a:buClr>
                <a:schemeClr val="tx1"/>
              </a:buClr>
              <a:buFont typeface="Wingdings" charset="0"/>
              <a:buNone/>
            </a:pPr>
            <a:r>
              <a:rPr lang="en-US" sz="1200">
                <a:latin typeface="Courier" charset="0"/>
                <a:ea typeface="ＭＳ Ｐゴシック" charset="0"/>
                <a:cs typeface="ＭＳ Ｐゴシック" charset="0"/>
              </a:rPr>
              <a:t>  34:    2  -&gt;  are ==&gt; were</a:t>
            </a:r>
            <a:endParaRPr lang="en-US" sz="2000">
              <a:latin typeface="Tahom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dirty="0">
                <a:latin typeface="Verdana" charset="0"/>
                <a:ea typeface="ＭＳ Ｐゴシック" charset="0"/>
                <a:cs typeface="ＭＳ Ｐゴシック" charset="0"/>
              </a:rPr>
              <a:t>Better </a:t>
            </a:r>
            <a:r>
              <a:rPr lang="en-US" dirty="0" smtClean="0">
                <a:latin typeface="Verdana" charset="0"/>
                <a:ea typeface="ＭＳ Ｐゴシック" charset="0"/>
                <a:cs typeface="ＭＳ Ｐゴシック" charset="0"/>
              </a:rPr>
              <a:t>Metrics </a:t>
            </a:r>
            <a:r>
              <a:rPr lang="en-US" dirty="0">
                <a:latin typeface="Verdana" charset="0"/>
                <a:ea typeface="ＭＳ Ｐゴシック" charset="0"/>
                <a:cs typeface="ＭＳ Ｐゴシック" charset="0"/>
              </a:rPr>
              <a:t>than WER?</a:t>
            </a:r>
          </a:p>
        </p:txBody>
      </p:sp>
      <p:sp>
        <p:nvSpPr>
          <p:cNvPr id="125955" name="Rectangle 3"/>
          <p:cNvSpPr>
            <a:spLocks noGrp="1" noChangeArrowheads="1"/>
          </p:cNvSpPr>
          <p:nvPr>
            <p:ph idx="1"/>
          </p:nvPr>
        </p:nvSpPr>
        <p:spPr/>
        <p:txBody>
          <a:bodyPr/>
          <a:lstStyle/>
          <a:p>
            <a:pPr eaLnBrk="1" hangingPunct="1"/>
            <a:r>
              <a:rPr lang="en-US" sz="2800" dirty="0">
                <a:latin typeface="Tahoma" charset="0"/>
                <a:ea typeface="ＭＳ Ｐゴシック" charset="0"/>
                <a:cs typeface="ＭＳ Ｐゴシック" charset="0"/>
              </a:rPr>
              <a:t>WER has been useful</a:t>
            </a:r>
          </a:p>
          <a:p>
            <a:pPr eaLnBrk="1" hangingPunct="1"/>
            <a:r>
              <a:rPr lang="en-US" sz="2800" dirty="0">
                <a:latin typeface="Tahoma" charset="0"/>
                <a:ea typeface="ＭＳ Ｐゴシック" charset="0"/>
                <a:cs typeface="ＭＳ Ｐゴシック" charset="0"/>
              </a:rPr>
              <a:t>But should we be more concerned with meaning (</a:t>
            </a:r>
            <a:r>
              <a:rPr lang="ja-JP" altLang="en-US" sz="2800" dirty="0">
                <a:latin typeface="Tahoma" charset="0"/>
                <a:ea typeface="ＭＳ Ｐゴシック" charset="0"/>
                <a:cs typeface="ＭＳ Ｐゴシック" charset="0"/>
              </a:rPr>
              <a:t>“</a:t>
            </a:r>
            <a:r>
              <a:rPr lang="en-US" sz="2800" dirty="0">
                <a:latin typeface="Tahoma" charset="0"/>
                <a:ea typeface="ＭＳ Ｐゴシック" charset="0"/>
                <a:cs typeface="ＭＳ Ｐゴシック" charset="0"/>
              </a:rPr>
              <a:t>semantic error rate</a:t>
            </a:r>
            <a:r>
              <a:rPr lang="ja-JP" altLang="en-US" sz="2800" dirty="0">
                <a:latin typeface="Tahoma" charset="0"/>
                <a:ea typeface="ＭＳ Ｐゴシック" charset="0"/>
                <a:cs typeface="ＭＳ Ｐゴシック" charset="0"/>
              </a:rPr>
              <a:t>”</a:t>
            </a:r>
            <a:r>
              <a:rPr lang="en-US" sz="2800" dirty="0">
                <a:latin typeface="Tahoma" charset="0"/>
                <a:ea typeface="ＭＳ Ｐゴシック" charset="0"/>
                <a:cs typeface="ＭＳ Ｐゴシック" charset="0"/>
              </a:rPr>
              <a:t>)?</a:t>
            </a:r>
          </a:p>
          <a:p>
            <a:pPr lvl="1" eaLnBrk="1" hangingPunct="1"/>
            <a:r>
              <a:rPr lang="en-US" sz="2400" dirty="0">
                <a:latin typeface="Tahoma" charset="0"/>
                <a:ea typeface="ＭＳ Ｐゴシック" charset="0"/>
              </a:rPr>
              <a:t>Good idea, but hard to </a:t>
            </a:r>
            <a:r>
              <a:rPr lang="en-US" sz="2400" dirty="0" smtClean="0">
                <a:latin typeface="Tahoma" charset="0"/>
                <a:ea typeface="ＭＳ Ｐゴシック" charset="0"/>
              </a:rPr>
              <a:t>agree on domain concepts</a:t>
            </a:r>
            <a:endParaRPr lang="en-US" sz="2400" dirty="0">
              <a:latin typeface="Tahoma" charset="0"/>
              <a:ea typeface="ＭＳ Ｐゴシック" charset="0"/>
            </a:endParaRPr>
          </a:p>
          <a:p>
            <a:pPr lvl="1" eaLnBrk="1" hangingPunct="1"/>
            <a:r>
              <a:rPr lang="en-US" sz="2400" dirty="0">
                <a:latin typeface="Tahoma" charset="0"/>
                <a:ea typeface="ＭＳ Ｐゴシック" charset="0"/>
              </a:rPr>
              <a:t>Has been applied in dialogue systems, where desired semantic output </a:t>
            </a:r>
            <a:r>
              <a:rPr lang="en-US" sz="2400" dirty="0" smtClean="0">
                <a:latin typeface="Tahoma" charset="0"/>
                <a:ea typeface="ＭＳ Ｐゴシック" charset="0"/>
              </a:rPr>
              <a:t>may be more clear</a:t>
            </a:r>
          </a:p>
          <a:p>
            <a:pPr lvl="1" eaLnBrk="1" hangingPunct="1"/>
            <a:r>
              <a:rPr lang="en-US" sz="2400" dirty="0" smtClean="0">
                <a:latin typeface="Tahoma" charset="0"/>
                <a:ea typeface="ＭＳ Ｐゴシック" charset="0"/>
              </a:rPr>
              <a:t>Just like WER but defined in terms of concepts, not words</a:t>
            </a:r>
            <a:endParaRPr lang="en-US" sz="2400" dirty="0">
              <a:latin typeface="Tahom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Summary: ASR Architecture</a:t>
            </a:r>
          </a:p>
        </p:txBody>
      </p:sp>
      <p:sp>
        <p:nvSpPr>
          <p:cNvPr id="128003" name="Rectangle 3"/>
          <p:cNvSpPr>
            <a:spLocks noGrp="1" noChangeArrowheads="1"/>
          </p:cNvSpPr>
          <p:nvPr>
            <p:ph idx="1"/>
          </p:nvPr>
        </p:nvSpPr>
        <p:spPr/>
        <p:txBody>
          <a:bodyPr/>
          <a:lstStyle/>
          <a:p>
            <a:pPr marL="457200" indent="-457200" eaLnBrk="1" hangingPunct="1">
              <a:lnSpc>
                <a:spcPct val="90000"/>
              </a:lnSpc>
            </a:pPr>
            <a:r>
              <a:rPr lang="en-US" sz="2000" dirty="0" smtClean="0">
                <a:latin typeface="Tahoma" charset="0"/>
                <a:ea typeface="ＭＳ Ｐゴシック" charset="0"/>
                <a:cs typeface="ＭＳ Ｐゴシック" charset="0"/>
              </a:rPr>
              <a:t>ASR </a:t>
            </a:r>
            <a:r>
              <a:rPr lang="en-US" sz="2000" dirty="0">
                <a:latin typeface="Tahoma" charset="0"/>
                <a:ea typeface="ＭＳ Ｐゴシック" charset="0"/>
                <a:cs typeface="ＭＳ Ｐゴシック" charset="0"/>
              </a:rPr>
              <a:t>Noisy Channel architecture</a:t>
            </a:r>
          </a:p>
          <a:p>
            <a:pPr marL="838200" lvl="1" indent="-381000" eaLnBrk="1" hangingPunct="1">
              <a:lnSpc>
                <a:spcPct val="90000"/>
              </a:lnSpc>
              <a:buFont typeface="Arial" charset="0"/>
              <a:buAutoNum type="arabicParenR"/>
            </a:pPr>
            <a:r>
              <a:rPr lang="en-US" sz="1800" dirty="0">
                <a:latin typeface="Tahoma" charset="0"/>
                <a:ea typeface="ＭＳ Ｐゴシック" charset="0"/>
              </a:rPr>
              <a:t>Feature Extraction: </a:t>
            </a:r>
          </a:p>
          <a:p>
            <a:pPr marL="1257300" lvl="2" indent="-342900" eaLnBrk="1" hangingPunct="1">
              <a:lnSpc>
                <a:spcPct val="90000"/>
              </a:lnSpc>
              <a:buFontTx/>
              <a:buNone/>
            </a:pPr>
            <a:r>
              <a:rPr lang="en-US" sz="1600" dirty="0">
                <a:latin typeface="Tahoma" charset="0"/>
                <a:ea typeface="ＭＳ Ｐゴシック" charset="0"/>
              </a:rPr>
              <a:t>39 </a:t>
            </a:r>
            <a:r>
              <a:rPr lang="ja-JP" altLang="en-US" sz="1600" dirty="0">
                <a:latin typeface="Tahoma" charset="0"/>
                <a:ea typeface="ＭＳ Ｐゴシック" charset="0"/>
              </a:rPr>
              <a:t>“</a:t>
            </a:r>
            <a:r>
              <a:rPr lang="en-US" sz="1600" dirty="0">
                <a:latin typeface="Tahoma" charset="0"/>
                <a:ea typeface="ＭＳ Ｐゴシック" charset="0"/>
              </a:rPr>
              <a:t>MFCC</a:t>
            </a:r>
            <a:r>
              <a:rPr lang="ja-JP" altLang="en-US" sz="1600" dirty="0">
                <a:latin typeface="Tahoma" charset="0"/>
                <a:ea typeface="ＭＳ Ｐゴシック" charset="0"/>
              </a:rPr>
              <a:t>”</a:t>
            </a:r>
            <a:r>
              <a:rPr lang="en-US" sz="1600" dirty="0">
                <a:latin typeface="Tahoma" charset="0"/>
                <a:ea typeface="ＭＳ Ｐゴシック" charset="0"/>
              </a:rPr>
              <a:t> features</a:t>
            </a:r>
          </a:p>
          <a:p>
            <a:pPr marL="838200" lvl="1" indent="-381000" eaLnBrk="1" hangingPunct="1">
              <a:lnSpc>
                <a:spcPct val="90000"/>
              </a:lnSpc>
              <a:buFont typeface="Arial" charset="0"/>
              <a:buAutoNum type="arabicParenR"/>
            </a:pPr>
            <a:r>
              <a:rPr lang="en-US" sz="1800" dirty="0">
                <a:latin typeface="Tahoma" charset="0"/>
                <a:ea typeface="ＭＳ Ｐゴシック" charset="0"/>
              </a:rPr>
              <a:t>Acoustic Model: </a:t>
            </a:r>
          </a:p>
          <a:p>
            <a:pPr marL="1257300" lvl="2" indent="-342900" eaLnBrk="1" hangingPunct="1">
              <a:lnSpc>
                <a:spcPct val="90000"/>
              </a:lnSpc>
              <a:buFontTx/>
              <a:buNone/>
            </a:pPr>
            <a:r>
              <a:rPr lang="en-US" sz="1600" dirty="0">
                <a:latin typeface="Tahoma" charset="0"/>
                <a:ea typeface="ＭＳ Ｐゴシック" charset="0"/>
              </a:rPr>
              <a:t>Gaussians for computing p(</a:t>
            </a:r>
            <a:r>
              <a:rPr lang="en-US" sz="1600" dirty="0" err="1">
                <a:latin typeface="Tahoma" charset="0"/>
                <a:ea typeface="ＭＳ Ｐゴシック" charset="0"/>
              </a:rPr>
              <a:t>o</a:t>
            </a:r>
            <a:r>
              <a:rPr lang="en-US" sz="1600" dirty="0" err="1" smtClean="0">
                <a:latin typeface="Tahoma" charset="0"/>
                <a:ea typeface="ＭＳ Ｐゴシック" charset="0"/>
              </a:rPr>
              <a:t>|w</a:t>
            </a:r>
            <a:r>
              <a:rPr lang="en-US" sz="1600" dirty="0" smtClean="0">
                <a:latin typeface="Tahoma" charset="0"/>
                <a:ea typeface="ＭＳ Ｐゴシック" charset="0"/>
              </a:rPr>
              <a:t>)</a:t>
            </a:r>
            <a:endParaRPr lang="en-US" sz="1600" dirty="0">
              <a:latin typeface="Tahoma" charset="0"/>
              <a:ea typeface="ＭＳ Ｐゴシック" charset="0"/>
            </a:endParaRPr>
          </a:p>
          <a:p>
            <a:pPr marL="838200" lvl="1" indent="-381000" eaLnBrk="1" hangingPunct="1">
              <a:lnSpc>
                <a:spcPct val="90000"/>
              </a:lnSpc>
              <a:buFont typeface="Arial" charset="0"/>
              <a:buAutoNum type="arabicParenR"/>
            </a:pPr>
            <a:r>
              <a:rPr lang="en-US" sz="1800" dirty="0">
                <a:latin typeface="Tahoma" charset="0"/>
                <a:ea typeface="ＭＳ Ｐゴシック" charset="0"/>
              </a:rPr>
              <a:t>Lexicon/Pronunciation Model</a:t>
            </a:r>
          </a:p>
          <a:p>
            <a:pPr marL="1257300" lvl="2" indent="-342900" eaLnBrk="1" hangingPunct="1">
              <a:lnSpc>
                <a:spcPct val="90000"/>
              </a:lnSpc>
              <a:buFont typeface="Times" charset="0"/>
              <a:buChar char="•"/>
            </a:pPr>
            <a:r>
              <a:rPr lang="en-US" sz="1600" dirty="0">
                <a:latin typeface="Tahoma" charset="0"/>
                <a:ea typeface="ＭＳ Ｐゴシック" charset="0"/>
              </a:rPr>
              <a:t>HMM: what </a:t>
            </a:r>
            <a:r>
              <a:rPr lang="en-US" sz="1600" dirty="0" smtClean="0">
                <a:latin typeface="Tahoma" charset="0"/>
                <a:ea typeface="ＭＳ Ｐゴシック" charset="0"/>
              </a:rPr>
              <a:t>CD phones </a:t>
            </a:r>
            <a:r>
              <a:rPr lang="en-US" sz="1600" dirty="0">
                <a:latin typeface="Tahoma" charset="0"/>
                <a:ea typeface="ＭＳ Ｐゴシック" charset="0"/>
              </a:rPr>
              <a:t>can follow each </a:t>
            </a:r>
            <a:r>
              <a:rPr lang="en-US" sz="1600" dirty="0" smtClean="0">
                <a:latin typeface="Tahoma" charset="0"/>
                <a:ea typeface="ＭＳ Ｐゴシック" charset="0"/>
              </a:rPr>
              <a:t>other for computing p(</a:t>
            </a:r>
            <a:r>
              <a:rPr lang="en-US" sz="1600" dirty="0" err="1" smtClean="0">
                <a:latin typeface="Tahoma" charset="0"/>
                <a:ea typeface="ＭＳ Ｐゴシック" charset="0"/>
              </a:rPr>
              <a:t>o|w</a:t>
            </a:r>
            <a:r>
              <a:rPr lang="en-US" sz="1600" dirty="0" smtClean="0">
                <a:latin typeface="Tahoma" charset="0"/>
                <a:ea typeface="ＭＳ Ｐゴシック" charset="0"/>
              </a:rPr>
              <a:t>)</a:t>
            </a:r>
            <a:endParaRPr lang="en-US" sz="1600" dirty="0">
              <a:latin typeface="Tahoma" charset="0"/>
              <a:ea typeface="ＭＳ Ｐゴシック" charset="0"/>
            </a:endParaRPr>
          </a:p>
          <a:p>
            <a:pPr marL="838200" lvl="1" indent="-381000" eaLnBrk="1" hangingPunct="1">
              <a:lnSpc>
                <a:spcPct val="90000"/>
              </a:lnSpc>
              <a:buFont typeface="Arial" charset="0"/>
              <a:buAutoNum type="arabicParenR"/>
            </a:pPr>
            <a:r>
              <a:rPr lang="en-US" sz="1800" dirty="0">
                <a:latin typeface="Tahoma" charset="0"/>
                <a:ea typeface="ＭＳ Ｐゴシック" charset="0"/>
              </a:rPr>
              <a:t>Language </a:t>
            </a:r>
            <a:r>
              <a:rPr lang="en-US" sz="1800" dirty="0" smtClean="0">
                <a:latin typeface="Tahoma" charset="0"/>
                <a:ea typeface="ＭＳ Ｐゴシック" charset="0"/>
              </a:rPr>
              <a:t>Model for computing p(w)</a:t>
            </a:r>
            <a:endParaRPr lang="en-US" sz="1800" dirty="0">
              <a:latin typeface="Tahoma" charset="0"/>
              <a:ea typeface="ＭＳ Ｐゴシック" charset="0"/>
            </a:endParaRPr>
          </a:p>
          <a:p>
            <a:pPr marL="1257300" lvl="2" indent="-342900" eaLnBrk="1" hangingPunct="1">
              <a:lnSpc>
                <a:spcPct val="90000"/>
              </a:lnSpc>
              <a:buFont typeface="Times" charset="0"/>
              <a:buChar char="•"/>
            </a:pPr>
            <a:r>
              <a:rPr lang="en-US" sz="1600" dirty="0" smtClean="0">
                <a:latin typeface="Tahoma" charset="0"/>
                <a:ea typeface="ＭＳ Ｐゴシック" charset="0"/>
              </a:rPr>
              <a:t>Probability of N</a:t>
            </a:r>
            <a:r>
              <a:rPr lang="en-US" sz="1600" dirty="0">
                <a:latin typeface="Tahoma" charset="0"/>
                <a:ea typeface="ＭＳ Ｐゴシック" charset="0"/>
              </a:rPr>
              <a:t>-grams </a:t>
            </a:r>
            <a:r>
              <a:rPr lang="en-US" sz="1600" dirty="0" smtClean="0">
                <a:latin typeface="Tahoma" charset="0"/>
                <a:ea typeface="ＭＳ Ｐゴシック" charset="0"/>
              </a:rPr>
              <a:t>in context, e.g. p</a:t>
            </a:r>
            <a:r>
              <a:rPr lang="en-US" sz="1600" dirty="0">
                <a:latin typeface="Tahoma" charset="0"/>
                <a:ea typeface="ＭＳ Ｐゴシック" charset="0"/>
              </a:rPr>
              <a:t>(w</a:t>
            </a:r>
            <a:r>
              <a:rPr lang="en-US" sz="1600" baseline="-25000" dirty="0">
                <a:latin typeface="Tahoma" charset="0"/>
                <a:ea typeface="ＭＳ Ｐゴシック" charset="0"/>
              </a:rPr>
              <a:t>i</a:t>
            </a:r>
            <a:r>
              <a:rPr lang="en-US" sz="1600" dirty="0">
                <a:latin typeface="Tahoma" charset="0"/>
                <a:ea typeface="ＭＳ Ｐゴシック" charset="0"/>
              </a:rPr>
              <a:t>|w</a:t>
            </a:r>
            <a:r>
              <a:rPr lang="en-US" sz="1600" baseline="-25000" dirty="0">
                <a:latin typeface="Tahoma" charset="0"/>
                <a:ea typeface="ＭＳ Ｐゴシック" charset="0"/>
              </a:rPr>
              <a:t>i-1</a:t>
            </a:r>
            <a:r>
              <a:rPr lang="en-US" sz="1600" dirty="0">
                <a:latin typeface="Tahoma" charset="0"/>
                <a:ea typeface="ＭＳ Ｐゴシック" charset="0"/>
              </a:rPr>
              <a:t>)</a:t>
            </a:r>
          </a:p>
          <a:p>
            <a:pPr marL="838200" lvl="1" indent="-381000" eaLnBrk="1" hangingPunct="1">
              <a:lnSpc>
                <a:spcPct val="90000"/>
              </a:lnSpc>
              <a:buFont typeface="Arial" charset="0"/>
              <a:buAutoNum type="arabicParenR"/>
            </a:pPr>
            <a:r>
              <a:rPr lang="en-US" sz="1800" dirty="0">
                <a:latin typeface="Tahoma" charset="0"/>
                <a:ea typeface="ＭＳ Ｐゴシック" charset="0"/>
              </a:rPr>
              <a:t>Decoder</a:t>
            </a:r>
          </a:p>
          <a:p>
            <a:pPr marL="1257300" lvl="2" indent="-342900" eaLnBrk="1" hangingPunct="1">
              <a:lnSpc>
                <a:spcPct val="90000"/>
              </a:lnSpc>
              <a:buFont typeface="Times" charset="0"/>
              <a:buChar char="•"/>
            </a:pPr>
            <a:r>
              <a:rPr lang="en-US" sz="1600" dirty="0">
                <a:latin typeface="Tahoma" charset="0"/>
                <a:ea typeface="ＭＳ Ｐゴシック" charset="0"/>
              </a:rPr>
              <a:t>Viterbi algorithm: dynamic programming for combining all these to get </a:t>
            </a:r>
            <a:r>
              <a:rPr lang="en-US" sz="1600" dirty="0" smtClean="0">
                <a:latin typeface="Tahoma" charset="0"/>
                <a:ea typeface="ＭＳ Ｐゴシック" charset="0"/>
              </a:rPr>
              <a:t>best word </a:t>
            </a:r>
            <a:r>
              <a:rPr lang="en-US" sz="1600" dirty="0">
                <a:latin typeface="Tahoma" charset="0"/>
                <a:ea typeface="ＭＳ Ｐゴシック" charset="0"/>
              </a:rPr>
              <a:t>sequence from </a:t>
            </a:r>
            <a:r>
              <a:rPr lang="en-US" sz="1600" dirty="0" smtClean="0">
                <a:latin typeface="Tahoma" charset="0"/>
                <a:ea typeface="ＭＳ Ｐゴシック" charset="0"/>
              </a:rPr>
              <a:t>speech</a:t>
            </a:r>
          </a:p>
          <a:p>
            <a:pPr marL="514350" lvl="1" indent="0">
              <a:lnSpc>
                <a:spcPct val="90000"/>
              </a:lnSpc>
              <a:buNone/>
            </a:pPr>
            <a:r>
              <a:rPr lang="en-US" sz="2000" dirty="0" smtClean="0">
                <a:latin typeface="Tahoma" charset="0"/>
                <a:ea typeface="ＭＳ Ｐゴシック" charset="0"/>
              </a:rPr>
              <a:t>6) Evaluation</a:t>
            </a:r>
          </a:p>
          <a:p>
            <a:pPr lvl="2">
              <a:lnSpc>
                <a:spcPct val="90000"/>
              </a:lnSpc>
            </a:pPr>
            <a:r>
              <a:rPr lang="en-US" sz="1600" dirty="0" smtClean="0">
                <a:latin typeface="Tahoma" charset="0"/>
                <a:ea typeface="ＭＳ Ｐゴシック" charset="0"/>
              </a:rPr>
              <a:t>Metric for determining success, improvement</a:t>
            </a:r>
            <a:endParaRPr lang="en-US" sz="1600" dirty="0">
              <a:latin typeface="Tahom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Accents: An experiment</a:t>
            </a:r>
          </a:p>
        </p:txBody>
      </p:sp>
      <p:sp>
        <p:nvSpPr>
          <p:cNvPr id="130051" name="Rectangle 3"/>
          <p:cNvSpPr>
            <a:spLocks noGrp="1" noChangeArrowheads="1"/>
          </p:cNvSpPr>
          <p:nvPr>
            <p:ph idx="1"/>
          </p:nvPr>
        </p:nvSpPr>
        <p:spPr/>
        <p:txBody>
          <a:bodyPr/>
          <a:lstStyle/>
          <a:p>
            <a:pPr eaLnBrk="1" hangingPunct="1"/>
            <a:r>
              <a:rPr lang="en-US">
                <a:latin typeface="Tahoma" charset="0"/>
                <a:ea typeface="ＭＳ Ｐゴシック" charset="0"/>
                <a:cs typeface="ＭＳ Ｐゴシック" charset="0"/>
              </a:rPr>
              <a:t>A word by itself</a:t>
            </a: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The word in context</a:t>
            </a:r>
          </a:p>
        </p:txBody>
      </p:sp>
      <p:sp>
        <p:nvSpPr>
          <p:cNvPr id="7" name="Date Placeholder 6"/>
          <p:cNvSpPr>
            <a:spLocks noGrp="1"/>
          </p:cNvSpPr>
          <p:nvPr>
            <p:ph type="dt" sz="half" idx="10"/>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2C6E9995-8D89-B94D-AE58-4004DD821D37}" type="datetime1">
              <a:rPr lang="en-US" sz="1400">
                <a:solidFill>
                  <a:srgbClr val="721028"/>
                </a:solidFill>
                <a:latin typeface="Arial" charset="0"/>
              </a:rPr>
              <a:pPr/>
              <a:t>4/9/12</a:t>
            </a:fld>
            <a:endParaRPr lang="en-US" sz="1400">
              <a:solidFill>
                <a:srgbClr val="721028"/>
              </a:solidFill>
              <a:latin typeface="Arial" charset="0"/>
            </a:endParaRPr>
          </a:p>
        </p:txBody>
      </p:sp>
      <p:sp>
        <p:nvSpPr>
          <p:cNvPr id="9" name="Footer Placeholder 8"/>
          <p:cNvSpPr>
            <a:spLocks noGrp="1"/>
          </p:cNvSpPr>
          <p:nvPr>
            <p:ph type="ftr" sz="quarter" idx="11"/>
          </p:nvPr>
        </p:nvSpPr>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800">
                <a:solidFill>
                  <a:srgbClr val="721028"/>
                </a:solidFill>
                <a:latin typeface="Arial" charset="0"/>
                <a:cs typeface="Arial" charset="0"/>
              </a:rPr>
              <a:t>Speech and Language Processing  Jurafsky and Martin </a:t>
            </a:r>
          </a:p>
        </p:txBody>
      </p:sp>
      <p:sp>
        <p:nvSpPr>
          <p:cNvPr id="13005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fld id="{4261F3B4-2993-BB4E-B742-27394A2BEBE3}" type="slidenum">
              <a:rPr lang="en-US" sz="1400">
                <a:solidFill>
                  <a:srgbClr val="721028"/>
                </a:solidFill>
                <a:latin typeface="Arial" charset="0"/>
              </a:rPr>
              <a:pPr/>
              <a:t>56</a:t>
            </a:fld>
            <a:endParaRPr lang="en-US" sz="1400">
              <a:solidFill>
                <a:srgbClr val="721028"/>
              </a:solidFill>
              <a:latin typeface="Arial" charset="0"/>
            </a:endParaRPr>
          </a:p>
        </p:txBody>
      </p:sp>
      <p:pic>
        <p:nvPicPr>
          <p:cNvPr id="1415172" name="0F2BAAA4.WAV">
            <a:hlinkClick r:id="" action="ppaction://ole?verb=0"/>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4350245" y="3101459"/>
            <a:ext cx="683502" cy="68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5173" name="891BA251.WAV">
            <a:hlinkClick r:id="" action="ppaction://ole?verb=0"/>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7">
            <a:extLst>
              <a:ext uri="{28A0092B-C50C-407E-A947-70E740481C1C}">
                <a14:useLocalDpi xmlns:a14="http://schemas.microsoft.com/office/drawing/2010/main" val="0"/>
              </a:ext>
            </a:extLst>
          </a:blip>
          <a:srcRect/>
          <a:stretch>
            <a:fillRect/>
          </a:stretch>
        </p:blipFill>
        <p:spPr bwMode="auto">
          <a:xfrm>
            <a:off x="3810000" y="1543787"/>
            <a:ext cx="712631" cy="71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41517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690" fill="hold"/>
                                        <p:tgtEl>
                                          <p:spTgt spid="1415172"/>
                                        </p:tgtEl>
                                      </p:cBhvr>
                                    </p:cmd>
                                  </p:childTnLst>
                                </p:cTn>
                              </p:par>
                            </p:childTnLst>
                          </p:cTn>
                        </p:par>
                      </p:childTnLst>
                    </p:cTn>
                  </p:par>
                </p:childTnLst>
              </p:cTn>
              <p:nextCondLst>
                <p:cond evt="onClick" delay="0">
                  <p:tgtEl>
                    <p:spTgt spid="141517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15172"/>
                </p:tgtEl>
              </p:cMediaNode>
            </p:audio>
            <p:seq concurrent="1" nextAc="seek">
              <p:cTn id="8" restart="whenNotActive" fill="hold" evtFilter="cancelBubble" nodeType="interactiveSeq">
                <p:stCondLst>
                  <p:cond evt="onClick" delay="0">
                    <p:tgtEl>
                      <p:spTgt spid="141517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395" fill="hold"/>
                                        <p:tgtEl>
                                          <p:spTgt spid="1415173"/>
                                        </p:tgtEl>
                                      </p:cBhvr>
                                    </p:cmd>
                                  </p:childTnLst>
                                </p:cTn>
                              </p:par>
                            </p:childTnLst>
                          </p:cTn>
                        </p:par>
                      </p:childTnLst>
                    </p:cTn>
                  </p:par>
                </p:childTnLst>
              </p:cTn>
              <p:nextCondLst>
                <p:cond evt="onClick" delay="0">
                  <p:tgtEl>
                    <p:spTgt spid="1415173"/>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415173"/>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Class</a:t>
            </a:r>
            <a:endParaRPr lang="en-US"/>
          </a:p>
        </p:txBody>
      </p:sp>
      <p:sp>
        <p:nvSpPr>
          <p:cNvPr id="3" name="Content Placeholder 2"/>
          <p:cNvSpPr>
            <a:spLocks noGrp="1"/>
          </p:cNvSpPr>
          <p:nvPr>
            <p:ph idx="1"/>
          </p:nvPr>
        </p:nvSpPr>
        <p:spPr/>
        <p:txBody>
          <a:bodyPr/>
          <a:lstStyle/>
          <a:p>
            <a:r>
              <a:rPr lang="en-US" dirty="0" smtClean="0"/>
              <a:t>Spoken Dialogue Systems</a:t>
            </a:r>
          </a:p>
          <a:p>
            <a:r>
              <a:rPr lang="en-US" dirty="0" err="1" smtClean="0"/>
              <a:t>Proj</a:t>
            </a:r>
            <a:r>
              <a:rPr lang="en-US" smtClean="0"/>
              <a:t> 2 due 4/11 at 11:59pm</a:t>
            </a:r>
            <a:endParaRPr lang="en-US"/>
          </a:p>
        </p:txBody>
      </p:sp>
    </p:spTree>
    <p:extLst>
      <p:ext uri="{BB962C8B-B14F-4D97-AF65-F5344CB8AC3E}">
        <p14:creationId xmlns:p14="http://schemas.microsoft.com/office/powerpoint/2010/main" val="380662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ASR Process</a:t>
            </a:r>
            <a:endParaRPr lang="en-US" dirty="0"/>
          </a:p>
        </p:txBody>
      </p:sp>
      <p:sp>
        <p:nvSpPr>
          <p:cNvPr id="3" name="Content Placeholder 2"/>
          <p:cNvSpPr>
            <a:spLocks noGrp="1"/>
          </p:cNvSpPr>
          <p:nvPr>
            <p:ph idx="1"/>
          </p:nvPr>
        </p:nvSpPr>
        <p:spPr/>
        <p:txBody>
          <a:bodyPr>
            <a:normAutofit/>
          </a:bodyPr>
          <a:lstStyle/>
          <a:p>
            <a:r>
              <a:rPr lang="en-US" dirty="0" smtClean="0"/>
              <a:t>Choose a method to extract acoustic information</a:t>
            </a:r>
          </a:p>
          <a:p>
            <a:r>
              <a:rPr lang="en-US" dirty="0" smtClean="0"/>
              <a:t>Create an Acoustic Model (AM) to compute P(O|W)</a:t>
            </a:r>
          </a:p>
          <a:p>
            <a:pPr lvl="1"/>
            <a:r>
              <a:rPr lang="en-US" dirty="0" smtClean="0"/>
              <a:t>Build an HMM for each word in lexicon</a:t>
            </a:r>
          </a:p>
          <a:p>
            <a:pPr lvl="1"/>
            <a:r>
              <a:rPr lang="en-US" dirty="0" smtClean="0">
                <a:sym typeface="Wingdings"/>
              </a:rPr>
              <a:t>Expand word HMMs to phone HMMs</a:t>
            </a:r>
          </a:p>
          <a:p>
            <a:pPr lvl="1"/>
            <a:r>
              <a:rPr lang="en-US" dirty="0" smtClean="0">
                <a:sym typeface="Wingdings"/>
              </a:rPr>
              <a:t>Build a ‘whole sentence’ HMM for each sentence in the training data (embedded training)</a:t>
            </a:r>
          </a:p>
          <a:p>
            <a:pPr lvl="1"/>
            <a:r>
              <a:rPr lang="en-US" dirty="0" smtClean="0">
                <a:sym typeface="Wingdings"/>
              </a:rPr>
              <a:t>Compute transition probabilities (A) and observation likelihoods (B) </a:t>
            </a:r>
          </a:p>
          <a:p>
            <a:r>
              <a:rPr lang="en-US" dirty="0" smtClean="0"/>
              <a:t>Create a Language </a:t>
            </a:r>
            <a:r>
              <a:rPr lang="en-US" dirty="0"/>
              <a:t>M</a:t>
            </a:r>
            <a:r>
              <a:rPr lang="en-US" dirty="0" smtClean="0"/>
              <a:t>odel (LM) to compute P(W)</a:t>
            </a:r>
          </a:p>
        </p:txBody>
      </p:sp>
    </p:spTree>
    <p:extLst>
      <p:ext uri="{BB962C8B-B14F-4D97-AF65-F5344CB8AC3E}">
        <p14:creationId xmlns:p14="http://schemas.microsoft.com/office/powerpoint/2010/main" val="27980626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t>Compute </a:t>
            </a:r>
            <a:r>
              <a:rPr lang="en-US" dirty="0" err="1" smtClean="0"/>
              <a:t>ngram</a:t>
            </a:r>
            <a:r>
              <a:rPr lang="en-US" dirty="0" smtClean="0"/>
              <a:t> log probabilities from very large text corpus and store in lookup table</a:t>
            </a:r>
          </a:p>
          <a:p>
            <a:r>
              <a:rPr lang="en-US" dirty="0" smtClean="0"/>
              <a:t>Choose a Decoding strategy</a:t>
            </a:r>
          </a:p>
          <a:p>
            <a:pPr lvl="1"/>
            <a:r>
              <a:rPr lang="en-US" dirty="0" smtClean="0"/>
              <a:t>Use AM and LM to recognize new data</a:t>
            </a:r>
          </a:p>
          <a:p>
            <a:r>
              <a:rPr lang="en-US" dirty="0" smtClean="0"/>
              <a:t>Choose an evaluation strategy to measure success</a:t>
            </a:r>
          </a:p>
        </p:txBody>
      </p:sp>
    </p:spTree>
    <p:extLst>
      <p:ext uri="{BB962C8B-B14F-4D97-AF65-F5344CB8AC3E}">
        <p14:creationId xmlns:p14="http://schemas.microsoft.com/office/powerpoint/2010/main" val="12612800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smtClean="0"/>
              <a:t>Feature extraction</a:t>
            </a:r>
          </a:p>
          <a:p>
            <a:r>
              <a:rPr lang="en-US" dirty="0" smtClean="0"/>
              <a:t>Embedded training using Baum-Welch</a:t>
            </a:r>
          </a:p>
          <a:p>
            <a:r>
              <a:rPr lang="en-US" dirty="0" smtClean="0"/>
              <a:t>Decoding using Viterbi</a:t>
            </a:r>
          </a:p>
          <a:p>
            <a:r>
              <a:rPr lang="en-US" dirty="0" smtClean="0"/>
              <a:t>Evaluation methods</a:t>
            </a:r>
            <a:endParaRPr lang="en-US" dirty="0"/>
          </a:p>
        </p:txBody>
      </p:sp>
    </p:spTree>
    <p:extLst>
      <p:ext uri="{BB962C8B-B14F-4D97-AF65-F5344CB8AC3E}">
        <p14:creationId xmlns:p14="http://schemas.microsoft.com/office/powerpoint/2010/main" val="27332911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Extraction</a:t>
            </a:r>
            <a:endParaRPr lang="en-US" dirty="0"/>
          </a:p>
        </p:txBody>
      </p:sp>
      <p:sp>
        <p:nvSpPr>
          <p:cNvPr id="3" name="Content Placeholder 2"/>
          <p:cNvSpPr>
            <a:spLocks noGrp="1"/>
          </p:cNvSpPr>
          <p:nvPr>
            <p:ph idx="1"/>
          </p:nvPr>
        </p:nvSpPr>
        <p:spPr>
          <a:xfrm>
            <a:off x="457200" y="1238714"/>
            <a:ext cx="8229600" cy="5174370"/>
          </a:xfrm>
        </p:spPr>
        <p:txBody>
          <a:bodyPr>
            <a:normAutofit lnSpcReduction="10000"/>
          </a:bodyPr>
          <a:lstStyle/>
          <a:p>
            <a:r>
              <a:rPr lang="en-US" dirty="0" smtClean="0"/>
              <a:t>Digitize the signal (A/D)</a:t>
            </a:r>
          </a:p>
          <a:p>
            <a:pPr lvl="1"/>
            <a:r>
              <a:rPr lang="en-US" dirty="0" smtClean="0"/>
              <a:t>Sample at : 16KHz (wideband) or 8KHz (telephone)</a:t>
            </a:r>
          </a:p>
          <a:p>
            <a:pPr lvl="1"/>
            <a:r>
              <a:rPr lang="en-US" dirty="0" smtClean="0"/>
              <a:t>Convert real amplitude values to integer</a:t>
            </a:r>
          </a:p>
          <a:p>
            <a:r>
              <a:rPr lang="en-US" dirty="0" smtClean="0"/>
              <a:t>Boost energy in higher frequencies (pre-emphasis)</a:t>
            </a:r>
          </a:p>
          <a:p>
            <a:pPr lvl="1"/>
            <a:r>
              <a:rPr lang="en-US" dirty="0" smtClean="0"/>
              <a:t>Balancing spectral tilt improves phone recognition</a:t>
            </a:r>
          </a:p>
          <a:p>
            <a:r>
              <a:rPr lang="en-US" dirty="0" smtClean="0"/>
              <a:t>Divide signal into overlapping frames (windowing)</a:t>
            </a:r>
          </a:p>
          <a:p>
            <a:pPr lvl="1"/>
            <a:r>
              <a:rPr lang="en-US" dirty="0" smtClean="0"/>
              <a:t>Capture stationary parts of spectrum</a:t>
            </a:r>
          </a:p>
          <a:p>
            <a:pPr lvl="1"/>
            <a:r>
              <a:rPr lang="en-US" dirty="0" smtClean="0"/>
              <a:t>Hamming windowing avoids discontinuities between windows</a:t>
            </a:r>
          </a:p>
          <a:p>
            <a:r>
              <a:rPr lang="en-US" dirty="0" smtClean="0"/>
              <a:t>Perform Discrete Fourier Transform (DFT) to extract spectral data (energy) for each frequency band</a:t>
            </a:r>
          </a:p>
          <a:p>
            <a:pPr lvl="1"/>
            <a:endParaRPr lang="en-US" dirty="0" smtClean="0"/>
          </a:p>
          <a:p>
            <a:pPr lvl="1"/>
            <a:endParaRPr lang="en-US" dirty="0"/>
          </a:p>
        </p:txBody>
      </p:sp>
    </p:spTree>
    <p:extLst>
      <p:ext uri="{BB962C8B-B14F-4D97-AF65-F5344CB8AC3E}">
        <p14:creationId xmlns:p14="http://schemas.microsoft.com/office/powerpoint/2010/main" val="5485699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1136</TotalTime>
  <Words>3566</Words>
  <Application>Microsoft Macintosh PowerPoint</Application>
  <PresentationFormat>On-screen Show (4:3)</PresentationFormat>
  <Paragraphs>426</Paragraphs>
  <Slides>57</Slides>
  <Notes>43</Notes>
  <HiddenSlides>1</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Equation</vt:lpstr>
      <vt:lpstr>ASR Feature Extraction, Training, Search and Evaluation</vt:lpstr>
      <vt:lpstr>Noisy Channel Model</vt:lpstr>
      <vt:lpstr>Speech Recognition Architecture</vt:lpstr>
      <vt:lpstr>ASR Components</vt:lpstr>
      <vt:lpstr>ASR Components</vt:lpstr>
      <vt:lpstr>ASR Process</vt:lpstr>
      <vt:lpstr>PowerPoint Presentation</vt:lpstr>
      <vt:lpstr>Today</vt:lpstr>
      <vt:lpstr>Feature Extraction</vt:lpstr>
      <vt:lpstr>PowerPoint Presentation</vt:lpstr>
      <vt:lpstr>Pre-emphasis</vt:lpstr>
      <vt:lpstr>MFCC process: windowing</vt:lpstr>
      <vt:lpstr>MFCC process: windowing</vt:lpstr>
      <vt:lpstr>Discrete Fourier Transform computing a spectrum</vt:lpstr>
      <vt:lpstr>Mel-scale</vt:lpstr>
      <vt:lpstr>Cepstrum: Spectrum of the log of the Spectrum </vt:lpstr>
      <vt:lpstr>MFCC: Mel-Frequency Cepstral Coefficients</vt:lpstr>
      <vt:lpstr>Typical MFCC features</vt:lpstr>
      <vt:lpstr>Speech Recognition Architecture</vt:lpstr>
      <vt:lpstr>Embedded Training</vt:lpstr>
      <vt:lpstr>Baum-Welch (Forward-Backward) Algorithm</vt:lpstr>
      <vt:lpstr>PowerPoint Presentation</vt:lpstr>
      <vt:lpstr>BW: Forward Algorithm</vt:lpstr>
      <vt:lpstr>PowerPoint Presentation</vt:lpstr>
      <vt:lpstr>Forward Algorithm: Summing over all possible sequences of states</vt:lpstr>
      <vt:lpstr>First 3 Time Steps of Forward Lattice for “five”</vt:lpstr>
      <vt:lpstr>The Forward Trellis for “five”</vt:lpstr>
      <vt:lpstr>BW: The Backward Probability</vt:lpstr>
      <vt:lpstr>Computing βt(i)</vt:lpstr>
      <vt:lpstr>Finishing Baum-Welch</vt:lpstr>
      <vt:lpstr>Figure 6.14</vt:lpstr>
      <vt:lpstr>PowerPoint Presentation</vt:lpstr>
      <vt:lpstr>PowerPoint Presentation</vt:lpstr>
      <vt:lpstr>So, How do we do Recognition?</vt:lpstr>
      <vt:lpstr>Why is ASR decoding hard?</vt:lpstr>
      <vt:lpstr>Decoding</vt:lpstr>
      <vt:lpstr>PowerPoint Presentation</vt:lpstr>
      <vt:lpstr>Decoding: Finding the Best Sequence of (Hidden) Phones</vt:lpstr>
      <vt:lpstr>The Viterbi Algorithm</vt:lpstr>
      <vt:lpstr>PowerPoint Presentation</vt:lpstr>
      <vt:lpstr>PowerPoint Presentation</vt:lpstr>
      <vt:lpstr>Viterbi Trellis for “five”</vt:lpstr>
      <vt:lpstr>Viterbi Trellis for “five”</vt:lpstr>
      <vt:lpstr>Decoding Word Sequences from HMM States</vt:lpstr>
      <vt:lpstr>Search Space with Bigrams</vt:lpstr>
      <vt:lpstr>Viterbi trellis </vt:lpstr>
      <vt:lpstr>Viterbi Backtrace</vt:lpstr>
      <vt:lpstr>Pruning and Beam Search</vt:lpstr>
      <vt:lpstr>Evaluation</vt:lpstr>
      <vt:lpstr>Word Error Rate</vt:lpstr>
      <vt:lpstr>NIST sctk-1.3 scoring softare: Computing WER with sclite</vt:lpstr>
      <vt:lpstr>Sclite output for error analysis</vt:lpstr>
      <vt:lpstr>Sclite output for error analysis</vt:lpstr>
      <vt:lpstr>Better Metrics than WER?</vt:lpstr>
      <vt:lpstr>Summary: ASR Architecture</vt:lpstr>
      <vt:lpstr>Accents: An experiment</vt:lpstr>
      <vt:lpstr>Next Class</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Hirschberg</dc:creator>
  <cp:lastModifiedBy>Julia Hirschberg</cp:lastModifiedBy>
  <cp:revision>222</cp:revision>
  <dcterms:created xsi:type="dcterms:W3CDTF">2012-04-07T15:40:18Z</dcterms:created>
  <dcterms:modified xsi:type="dcterms:W3CDTF">2012-04-09T18:15:46Z</dcterms:modified>
</cp:coreProperties>
</file>