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4"/>
  </p:notesMasterIdLst>
  <p:handoutMasterIdLst>
    <p:handoutMasterId r:id="rId25"/>
  </p:handoutMasterIdLst>
  <p:sldIdLst>
    <p:sldId id="256" r:id="rId2"/>
    <p:sldId id="489" r:id="rId3"/>
    <p:sldId id="490" r:id="rId4"/>
    <p:sldId id="491" r:id="rId5"/>
    <p:sldId id="493" r:id="rId6"/>
    <p:sldId id="494" r:id="rId7"/>
    <p:sldId id="495" r:id="rId8"/>
    <p:sldId id="496" r:id="rId9"/>
    <p:sldId id="497" r:id="rId10"/>
    <p:sldId id="498" r:id="rId11"/>
    <p:sldId id="499" r:id="rId12"/>
    <p:sldId id="500" r:id="rId13"/>
    <p:sldId id="501" r:id="rId14"/>
    <p:sldId id="502" r:id="rId15"/>
    <p:sldId id="503" r:id="rId16"/>
    <p:sldId id="504" r:id="rId17"/>
    <p:sldId id="508" r:id="rId18"/>
    <p:sldId id="511" r:id="rId19"/>
    <p:sldId id="512" r:id="rId20"/>
    <p:sldId id="509" r:id="rId21"/>
    <p:sldId id="510" r:id="rId22"/>
    <p:sldId id="50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21" autoAdjust="0"/>
    <p:restoredTop sz="89127" autoAdjust="0"/>
  </p:normalViewPr>
  <p:slideViewPr>
    <p:cSldViewPr>
      <p:cViewPr>
        <p:scale>
          <a:sx n="75" d="100"/>
          <a:sy n="75" d="100"/>
        </p:scale>
        <p:origin x="-1456" y="-560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E134B31-78EE-46B7-8BEA-DEE541DE2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B343BD3-F0F6-4473-B781-4E986EB80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03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5369A-BE11-4B9F-82AC-F0E9F7233FE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180ABB-FBB3-4156-85C1-FA4A79B37B7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8105D-839E-4A0C-B59A-8DFFACE3718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4DE638-ACF4-4075-A83E-7A14E53FD0E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09D2BF-D26A-4E00-B7E5-F50FCFFF68C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8975"/>
            <a:ext cx="4564062" cy="3422650"/>
          </a:xfrm>
          <a:ln w="12700" cap="flat">
            <a:solidFill>
              <a:schemeClr val="tx1"/>
            </a:solidFill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341813"/>
            <a:ext cx="502285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378C62-6E66-4B77-9CD0-6CA5823249B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67237" cy="3425825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343400"/>
            <a:ext cx="502285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76004-A2A4-480B-A7BE-FF21FFA8955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DB7912-222F-4C0A-904A-32612C07070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DATE:  automatic dialogue act tagger used on logfiles</a:t>
            </a:r>
          </a:p>
          <a:p>
            <a:r>
              <a:rPr lang="en-US" smtClean="0"/>
              <a:t>Estimated classification accuracy of 96% of utterances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GC: existence of DATE tags related to ground reservations</a:t>
            </a:r>
          </a:p>
          <a:p>
            <a:r>
              <a:rPr lang="en-US" smtClean="0"/>
              <a:t>TC (ternary task completion); BTC (binary task completion, none or some tasks completed)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4E0D19-221D-48A3-92AD-8B172420059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A71B59-8B73-4616-8DB2-F4805B79E9B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1621D-D8FF-47F2-B1F3-38F356A7559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E13B16-CB9E-4D96-8CD8-8D8F0D2F757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F8350-06B3-4CB4-8DA6-BA5BDDB8555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67237" cy="342582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343400"/>
            <a:ext cx="502285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B4B9F-3CBC-4C4B-B646-B343E6C65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F0853E-AB6E-4434-B34D-EAB87C8EDEB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9F422F-1D21-4698-9EAE-6F1F309CA11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A1CE6-0BDA-472D-B1B8-9D83E11BE226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3CD8B-3E57-47CC-AD76-9A9948EE3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B8F4B-9938-49AC-8722-77C89F3E3E3A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15891-FE89-41E9-92C2-B415EC70C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940F2-785F-4043-8FE1-690314A83076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E09C9-C447-4B64-87C8-7622BB521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9E97-537B-46DE-93C6-3148895C3715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D9FF8-D639-48DB-93CB-13F47C821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338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86188"/>
            <a:ext cx="4038600" cy="2339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4AFF0-A802-4F02-AA68-A3E1EA6B3CE0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F2321-0608-42FB-B583-428A2AEFD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BADD8-562C-4C7A-843A-87923CF716C2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0E635-DB34-4E7D-9ADC-6940B36A4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0C3B2-C739-4EFA-852F-D3668B501488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063AF-AA55-4E31-B6A1-F08320C17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A1152-AF4F-49D4-B2D3-DB9D13F08442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CDF67-3884-4A68-BBB4-352D3B9D6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80BAA-5F29-45D1-AF2B-8B27BD103C14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BF1ED-5E0A-4FC7-896A-2F555CEE2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68356-EF54-4590-8215-3CD3E887313B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F4671-17C7-4D4B-8F84-F0135E6F9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B0E61-CBF8-4FF8-8780-005A4911D2AA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18CF2-89E3-4A55-8869-44329E703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F1D3A-A798-4218-965A-0DCB4586EF16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62B4D-2AF9-4BB9-9A15-AA4B4B7FC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EBB41-B231-4A25-A23F-F4CFAFACE159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88A0A-B548-4BE8-8CF5-56403377E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72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5EA023A1-1E15-4B2B-82B7-E66DD153000F}" type="datetime1">
              <a:rPr lang="en-US"/>
              <a:pPr>
                <a:defRPr/>
              </a:pPr>
              <a:t>4/21/12</a:t>
            </a:fld>
            <a:endParaRPr lang="en-US"/>
          </a:p>
        </p:txBody>
      </p:sp>
      <p:sp>
        <p:nvSpPr>
          <p:cNvPr id="1372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35EB8A9-AE58-4425-B755-6A8C05D02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olumbia.edu/~julia/papers/hastieetal02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03A6205-199B-40EE-ABE7-7492833B47AC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CD23F4-6B4D-4F25-A66D-114448A54D7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Spoken Dialogue Systems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066800" y="57150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Times New Roman" pitchFamily="18" charset="0"/>
            </a:endParaRPr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1524000" y="3962400"/>
            <a:ext cx="6248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Julia Hirschberg</a:t>
            </a:r>
          </a:p>
          <a:p>
            <a:pPr algn="ctr">
              <a:spcBef>
                <a:spcPct val="50000"/>
              </a:spcBef>
            </a:pPr>
            <a:r>
              <a:rPr lang="en-US" sz="3200"/>
              <a:t>CS 4706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3AE7987-AB3E-4F99-AE65-3DA6D7E61B18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222061-26E1-4DD7-AF21-AC0D6A6D9E5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PARADISE: Regress against user satisfaction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5845" name="Picture 4" descr="paradi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905000"/>
            <a:ext cx="829945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ABE44E2-36F0-441A-8C90-EDAB7D9A4119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E7DBF3-253D-4D99-B464-C1F928F387A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Regressing against User Satisfaction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Questionnaire to assign each dialogue a “user satisfaction rating”: dependent measure</a:t>
            </a:r>
          </a:p>
          <a:p>
            <a:pPr eaLnBrk="1" hangingPunct="1"/>
            <a:r>
              <a:rPr lang="en-US" smtClean="0"/>
              <a:t>Cost and success factors: independent measures</a:t>
            </a:r>
          </a:p>
          <a:p>
            <a:pPr eaLnBrk="1" hangingPunct="1"/>
            <a:r>
              <a:rPr lang="en-US" smtClean="0"/>
              <a:t>Use regression to train weights for each factor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7793BB9-AAA5-4A03-901A-319BD69CAA29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70BB5E-F035-41C0-A802-17E39B66C7D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Procedures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Subjects given specified </a:t>
            </a:r>
            <a:r>
              <a:rPr lang="en-US" sz="2400" smtClean="0">
                <a:solidFill>
                  <a:schemeClr val="hlink"/>
                </a:solidFill>
              </a:rPr>
              <a:t>tasks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Spoken dialogues recorded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Cost factors, states, dialog acts automatically logged; ASR accuracy,barge-in hand-labeled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Users specify task solution via web page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Users complete </a:t>
            </a:r>
            <a:r>
              <a:rPr lang="en-US" sz="2400" smtClean="0">
                <a:solidFill>
                  <a:schemeClr val="hlink"/>
                </a:solidFill>
              </a:rPr>
              <a:t>User Satisfaction surveys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Use </a:t>
            </a:r>
            <a:r>
              <a:rPr lang="en-US" sz="2400" smtClean="0">
                <a:solidFill>
                  <a:schemeClr val="hlink"/>
                </a:solidFill>
              </a:rPr>
              <a:t>multiple linear regression</a:t>
            </a:r>
            <a:r>
              <a:rPr lang="en-US" sz="2400" smtClean="0"/>
              <a:t> to model User Satisfaction as a function of Task Success and Costs; test for significant predictive factors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F24B063-E838-4E88-AD8A-5F98773F028D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D27168-6222-4A1F-AE25-4549CBAFDF9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en-US" smtClean="0">
                <a:solidFill>
                  <a:srgbClr val="CC6600"/>
                </a:solidFill>
              </a:rPr>
              <a:t>User Satisfaction:</a:t>
            </a:r>
            <a:br>
              <a:rPr lang="en-US" smtClean="0">
                <a:solidFill>
                  <a:srgbClr val="CC6600"/>
                </a:solidFill>
              </a:rPr>
            </a:br>
            <a:r>
              <a:rPr lang="en-US" smtClean="0">
                <a:solidFill>
                  <a:srgbClr val="CC6600"/>
                </a:solidFill>
              </a:rPr>
              <a:t>Sum of Many Measures</a:t>
            </a:r>
            <a:endParaRPr lang="en-US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000" smtClean="0"/>
              <a:t>Was the system easy to understand?  (</a:t>
            </a:r>
            <a:r>
              <a:rPr lang="en-US" sz="2000" smtClean="0">
                <a:solidFill>
                  <a:schemeClr val="accent2"/>
                </a:solidFill>
              </a:rPr>
              <a:t>TTS Performance</a:t>
            </a:r>
            <a:r>
              <a:rPr lang="en-US" sz="2000" smtClean="0"/>
              <a:t>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000" smtClean="0"/>
              <a:t>Did the system understand what you said? (</a:t>
            </a:r>
            <a:r>
              <a:rPr lang="en-US" sz="2000" smtClean="0">
                <a:solidFill>
                  <a:srgbClr val="009999"/>
                </a:solidFill>
              </a:rPr>
              <a:t>ASR Performance</a:t>
            </a:r>
            <a:r>
              <a:rPr lang="en-US" sz="2000" smtClean="0"/>
              <a:t>)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000" smtClean="0"/>
              <a:t>Was it easy to find the message/plane/train you wanted? (</a:t>
            </a:r>
            <a:r>
              <a:rPr lang="en-US" sz="2000" smtClean="0">
                <a:solidFill>
                  <a:srgbClr val="009999"/>
                </a:solidFill>
              </a:rPr>
              <a:t>Task Ease</a:t>
            </a:r>
            <a:r>
              <a:rPr lang="en-US" sz="2000" smtClean="0"/>
              <a:t>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000" smtClean="0"/>
              <a:t>Was the pace of interaction with the system appropriate? (</a:t>
            </a:r>
            <a:r>
              <a:rPr lang="en-US" sz="2000" smtClean="0">
                <a:solidFill>
                  <a:srgbClr val="009999"/>
                </a:solidFill>
              </a:rPr>
              <a:t>Interaction Pace</a:t>
            </a:r>
            <a:r>
              <a:rPr lang="en-US" sz="2000" smtClean="0"/>
              <a:t>)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000" smtClean="0"/>
              <a:t>Did you know what you could say at each point of the dialog? (</a:t>
            </a:r>
            <a:r>
              <a:rPr lang="en-US" sz="2000" b="1" smtClean="0">
                <a:solidFill>
                  <a:srgbClr val="009999"/>
                </a:solidFill>
              </a:rPr>
              <a:t>User Expertise</a:t>
            </a:r>
            <a:r>
              <a:rPr lang="en-US" sz="2000" smtClean="0"/>
              <a:t>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000" smtClean="0"/>
              <a:t>How often was the system sluggish and slow to reply to you? (</a:t>
            </a:r>
            <a:r>
              <a:rPr lang="en-US" sz="2000" smtClean="0">
                <a:solidFill>
                  <a:srgbClr val="009999"/>
                </a:solidFill>
              </a:rPr>
              <a:t>System Response</a:t>
            </a:r>
            <a:r>
              <a:rPr lang="en-US" sz="2000" smtClean="0"/>
              <a:t>)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000" smtClean="0"/>
              <a:t>Did the system work the way you expected it to in this conversation? (</a:t>
            </a:r>
            <a:r>
              <a:rPr lang="en-US" sz="2000" smtClean="0">
                <a:solidFill>
                  <a:srgbClr val="009999"/>
                </a:solidFill>
              </a:rPr>
              <a:t>Expected Behavior</a:t>
            </a:r>
            <a:r>
              <a:rPr lang="en-US" sz="2000" smtClean="0"/>
              <a:t>)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000" smtClean="0"/>
              <a:t>Do you think you'd  use the system regularly in the future? (</a:t>
            </a:r>
            <a:r>
              <a:rPr lang="en-US" sz="2000" smtClean="0">
                <a:solidFill>
                  <a:srgbClr val="009999"/>
                </a:solidFill>
              </a:rPr>
              <a:t>Future Use</a:t>
            </a:r>
            <a:r>
              <a:rPr lang="en-US" sz="2000" smtClean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50CC75D-05C0-4C3C-B26A-60944CBB25AF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9EA11-7E30-4FD1-9D82-51537CC0055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Functions from Three Systems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7244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1800" smtClean="0"/>
              <a:t>ELVIS User Sat.= .21* COMP + .47 * MRS - .15 * ET</a:t>
            </a:r>
          </a:p>
          <a:p>
            <a:pPr eaLnBrk="1" hangingPunct="1"/>
            <a:r>
              <a:rPr lang="en-US" sz="1800" smtClean="0"/>
              <a:t>TOOT User Sat.= .35* COMP + .45* MRS - .14*ET</a:t>
            </a:r>
          </a:p>
          <a:p>
            <a:pPr eaLnBrk="1" hangingPunct="1"/>
            <a:r>
              <a:rPr lang="en-US" sz="1800" smtClean="0"/>
              <a:t>ANNIE User Sat.= .33*COMP + .25* MRS +.33* Help</a:t>
            </a:r>
          </a:p>
          <a:p>
            <a:pPr lvl="1" eaLnBrk="1" hangingPunct="1"/>
            <a:endParaRPr lang="en-US" sz="1600" smtClean="0"/>
          </a:p>
          <a:p>
            <a:pPr lvl="1" eaLnBrk="1" hangingPunct="1"/>
            <a:r>
              <a:rPr lang="en-US" sz="1800" smtClean="0"/>
              <a:t>COMP: User perception of  task completion (task success)</a:t>
            </a:r>
          </a:p>
          <a:p>
            <a:pPr lvl="1" eaLnBrk="1" hangingPunct="1"/>
            <a:r>
              <a:rPr lang="en-US" sz="1800" smtClean="0"/>
              <a:t>MRS: Mean (concept) recognition accuracy  (cost)</a:t>
            </a:r>
          </a:p>
          <a:p>
            <a:pPr lvl="1" eaLnBrk="1" hangingPunct="1"/>
            <a:r>
              <a:rPr lang="en-US" sz="1800" smtClean="0"/>
              <a:t>ET:  Elapsed time (cost)</a:t>
            </a:r>
          </a:p>
          <a:p>
            <a:pPr lvl="1" eaLnBrk="1" hangingPunct="1"/>
            <a:r>
              <a:rPr lang="en-US" sz="1800" smtClean="0"/>
              <a:t>Help: Help requests (cost)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EE157E1-2F8C-4FC6-B917-7194A2C2A1A0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71E196-698B-4616-8975-8627B00C4D2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608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Model</a:t>
            </a:r>
          </a:p>
        </p:txBody>
      </p:sp>
      <p:sp>
        <p:nvSpPr>
          <p:cNvPr id="4608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hlink"/>
                </a:solidFill>
              </a:rPr>
              <a:t>Perceived task completion</a:t>
            </a:r>
            <a:r>
              <a:rPr lang="en-US" smtClean="0"/>
              <a:t> and </a:t>
            </a:r>
            <a:r>
              <a:rPr lang="en-US" smtClean="0">
                <a:solidFill>
                  <a:schemeClr val="hlink"/>
                </a:solidFill>
              </a:rPr>
              <a:t>mean recognition score (concept accuracy)</a:t>
            </a:r>
            <a:r>
              <a:rPr lang="en-US" smtClean="0"/>
              <a:t> are consistently significant predictors of User Satisfaction</a:t>
            </a:r>
          </a:p>
          <a:p>
            <a:pPr eaLnBrk="1" hangingPunct="1"/>
            <a:r>
              <a:rPr lang="en-US" smtClean="0"/>
              <a:t>Performance model useful for system development</a:t>
            </a:r>
          </a:p>
          <a:p>
            <a:pPr lvl="1" eaLnBrk="1" hangingPunct="1"/>
            <a:r>
              <a:rPr lang="en-US" smtClean="0"/>
              <a:t>Making predictions about system modifications</a:t>
            </a:r>
          </a:p>
          <a:p>
            <a:pPr lvl="1" eaLnBrk="1" hangingPunct="1"/>
            <a:r>
              <a:rPr lang="en-US" smtClean="0"/>
              <a:t>Distinguishing ‘good’ dialogues from ‘bad’ dialogues</a:t>
            </a:r>
          </a:p>
          <a:p>
            <a:pPr lvl="1" eaLnBrk="1" hangingPunct="1"/>
            <a:r>
              <a:rPr lang="en-US" smtClean="0"/>
              <a:t>Part of a learning model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DB84F90-231B-4370-B5BD-B908B6D23F88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A06036-0E4D-4BF0-834E-9D938B9F188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Now that we have a Success Metric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Could we use it to help drive automatic learning?</a:t>
            </a:r>
          </a:p>
          <a:p>
            <a:pPr lvl="1" eaLnBrk="1" hangingPunct="1"/>
            <a:r>
              <a:rPr lang="en-US" smtClean="0"/>
              <a:t>Methods for automatically evaluating system performance</a:t>
            </a:r>
          </a:p>
          <a:p>
            <a:pPr lvl="1" eaLnBrk="1" hangingPunct="1"/>
            <a:r>
              <a:rPr lang="en-US" smtClean="0"/>
              <a:t>Way of obtaining training data for further system development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DF6D2EA-5CE6-45A7-BEA5-D26E566A07B3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F19EB4-0C75-44CF-9FDC-1E47FC81100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Recognizing `Problematic’ Dialogues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hlinkClick r:id="rId2"/>
              </a:rPr>
              <a:t>Hastie et al</a:t>
            </a:r>
            <a:r>
              <a:rPr lang="en-US" sz="2400" smtClean="0"/>
              <a:t>, “What’s the Trouble?” ACL 2002</a:t>
            </a:r>
          </a:p>
          <a:p>
            <a:pPr eaLnBrk="1" hangingPunct="1"/>
            <a:r>
              <a:rPr lang="en-US" sz="2400" smtClean="0"/>
              <a:t>Motivation: Identify a Problematic Dialogue Identifier (PDI) to classify dialogues</a:t>
            </a:r>
          </a:p>
          <a:p>
            <a:pPr eaLnBrk="1" hangingPunct="1"/>
            <a:r>
              <a:rPr lang="en-US" sz="2400" smtClean="0"/>
              <a:t>What is a Problematic Dialogue</a:t>
            </a:r>
          </a:p>
          <a:p>
            <a:pPr lvl="1" eaLnBrk="1" hangingPunct="1"/>
            <a:r>
              <a:rPr lang="en-US" sz="2000" smtClean="0"/>
              <a:t>Task is not completed</a:t>
            </a:r>
          </a:p>
          <a:p>
            <a:pPr lvl="1" eaLnBrk="1" hangingPunct="1"/>
            <a:r>
              <a:rPr lang="en-US" sz="2000" smtClean="0"/>
              <a:t>User satisfaction is low</a:t>
            </a:r>
          </a:p>
          <a:p>
            <a:pPr eaLnBrk="1" hangingPunct="1"/>
            <a:r>
              <a:rPr lang="en-US" sz="2400" smtClean="0"/>
              <a:t>Results:  </a:t>
            </a:r>
          </a:p>
          <a:p>
            <a:pPr lvl="1" eaLnBrk="1" hangingPunct="1"/>
            <a:r>
              <a:rPr lang="en-US" sz="2000" smtClean="0"/>
              <a:t>Identify dialogues in which task not completed with 85% accuracy</a:t>
            </a:r>
          </a:p>
          <a:p>
            <a:pPr lvl="1" eaLnBrk="1" hangingPunct="1"/>
            <a:r>
              <a:rPr lang="en-US" sz="2000" smtClean="0"/>
              <a:t>Identify dialogues with low user satisfaction with 89% accuracy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Corpus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1242 recorded dialogues from DARPA Communicator Corpus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Logfiles with events for each user turn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ASR and hand transcriptions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User information:  dialect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User Satisfaction survey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Task Completion labels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Goal is to predict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User Satisfaction (5-25 pts)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Task Completion (0,1,2): none, airline task, airline+ground task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DATE Dialogue Act Extraction</a:t>
            </a:r>
          </a:p>
        </p:txBody>
      </p:sp>
      <p:pic>
        <p:nvPicPr>
          <p:cNvPr id="5222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439988" y="2208213"/>
            <a:ext cx="4264025" cy="33083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80D891-EFDE-49DA-B067-FCA2975D48AE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4990A0-462D-44B9-A167-6A6EEB8A0FC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Dialogue System Evaluation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A50021"/>
                </a:solidFill>
              </a:rPr>
              <a:t>Key point about SLP.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Whenever we design a new algorithm or build a new application, need to evaluate it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Two kinds of evaluation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Extrinsic: </a:t>
            </a:r>
            <a:r>
              <a:rPr lang="en-US" smtClean="0"/>
              <a:t>embedded in some external task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Intrinsic: </a:t>
            </a:r>
            <a:r>
              <a:rPr lang="en-US" smtClean="0"/>
              <a:t>some sort of more local evaluation.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 evaluate a dialogue system?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What constitutes success or failure for a dialogue system?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0FDBAA8-05C2-4F74-831D-92577B0F1FF1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542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0A4C89-52CF-4C2C-B0A9-7D1690AC507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Features Used in Prediction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4277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0" y="1731963"/>
            <a:ext cx="5354638" cy="3881437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43E9338-D6A8-4F79-9347-91512EC90CCB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5632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7DF2AD-39BE-4DC8-9A56-DB3F04AE663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6323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</a:p>
        </p:txBody>
      </p:sp>
      <p:pic>
        <p:nvPicPr>
          <p:cNvPr id="56324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3429000"/>
            <a:ext cx="4038600" cy="2630488"/>
          </a:xfrm>
        </p:spPr>
      </p:pic>
      <p:pic>
        <p:nvPicPr>
          <p:cNvPr id="56325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5800" y="1449388"/>
            <a:ext cx="4038600" cy="1979612"/>
          </a:xfrm>
        </p:spPr>
      </p:pic>
      <p:pic>
        <p:nvPicPr>
          <p:cNvPr id="56326" name="Picture 1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4800600" y="2422525"/>
            <a:ext cx="4038600" cy="20113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1D208DB-3FAF-449D-834D-4F53CF568781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F9A2CF-08EC-4FF3-9588-B360ABD1D30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Final exam </a:t>
            </a:r>
            <a:r>
              <a:rPr lang="en-US" sz="2400" smtClean="0"/>
              <a:t>in class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6C3E7D-C54E-439F-9997-7725BDACF14F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DFDFEC-279F-4EF6-BEC4-30E96288A4D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Dialogue System Evaluation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 evaluation metric because</a:t>
            </a:r>
          </a:p>
          <a:p>
            <a:pPr lvl="1" eaLnBrk="1" hangingPunct="1"/>
            <a:r>
              <a:rPr lang="en-US" smtClean="0"/>
              <a:t>1) Need metric to help compare different implementations</a:t>
            </a:r>
          </a:p>
          <a:p>
            <a:pPr lvl="2" eaLnBrk="1" hangingPunct="1"/>
            <a:r>
              <a:rPr lang="en-US" smtClean="0"/>
              <a:t>Can’t improve it if we don’t know where it fails</a:t>
            </a:r>
          </a:p>
          <a:p>
            <a:pPr lvl="2" eaLnBrk="1" hangingPunct="1"/>
            <a:r>
              <a:rPr lang="en-US" smtClean="0"/>
              <a:t>Can’t decide between two algorithms without a goodness metric</a:t>
            </a:r>
          </a:p>
          <a:p>
            <a:pPr lvl="1" eaLnBrk="1" hangingPunct="1"/>
            <a:r>
              <a:rPr lang="en-US" smtClean="0"/>
              <a:t>2) Need metric for “how good a dialogue went” as an input to reinforcement learning:</a:t>
            </a:r>
          </a:p>
          <a:p>
            <a:pPr lvl="2" eaLnBrk="1" hangingPunct="1"/>
            <a:r>
              <a:rPr lang="en-US" smtClean="0"/>
              <a:t> Automatically improve our conversational agent performance via learning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22A2C68-D44E-42A5-9F0C-51BE362C744A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BC1D26-ECD4-424F-9332-448C9586A56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Dialogue Systems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PARADISE framework (Walker et al ’00)</a:t>
            </a:r>
          </a:p>
          <a:p>
            <a:pPr eaLnBrk="1" hangingPunct="1"/>
            <a:r>
              <a:rPr lang="en-US" sz="2400" smtClean="0"/>
              <a:t>“</a:t>
            </a:r>
            <a:r>
              <a:rPr lang="en-US" sz="2400" smtClean="0">
                <a:solidFill>
                  <a:srgbClr val="009999"/>
                </a:solidFill>
              </a:rPr>
              <a:t>Performance</a:t>
            </a:r>
            <a:r>
              <a:rPr lang="en-US" sz="2400" smtClean="0"/>
              <a:t>” of a dialogue system is affected both by </a:t>
            </a:r>
            <a:r>
              <a:rPr lang="en-US" sz="2400" i="1" smtClean="0">
                <a:solidFill>
                  <a:srgbClr val="990099"/>
                </a:solidFill>
              </a:rPr>
              <a:t>what</a:t>
            </a:r>
            <a:r>
              <a:rPr lang="en-US" sz="2400" i="1" smtClean="0">
                <a:solidFill>
                  <a:srgbClr val="010000"/>
                </a:solidFill>
              </a:rPr>
              <a:t> </a:t>
            </a:r>
            <a:r>
              <a:rPr lang="en-US" sz="2400" smtClean="0"/>
              <a:t>gets accomplished by the user and the dialogue agent and </a:t>
            </a:r>
            <a:r>
              <a:rPr lang="en-US" sz="2400" i="1" smtClean="0">
                <a:solidFill>
                  <a:srgbClr val="0000CC"/>
                </a:solidFill>
              </a:rPr>
              <a:t>how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en-US" sz="2400" smtClean="0"/>
              <a:t>it gets accomplished</a:t>
            </a:r>
          </a:p>
        </p:txBody>
      </p:sp>
      <p:sp>
        <p:nvSpPr>
          <p:cNvPr id="1447940" name="Text Box 4"/>
          <p:cNvSpPr txBox="1">
            <a:spLocks noChangeArrowheads="1"/>
          </p:cNvSpPr>
          <p:nvPr/>
        </p:nvSpPr>
        <p:spPr bwMode="auto">
          <a:xfrm>
            <a:off x="609600" y="3657600"/>
            <a:ext cx="3005138" cy="1076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Maximize</a:t>
            </a:r>
          </a:p>
          <a:p>
            <a:pPr algn="ctr">
              <a:defRPr/>
            </a:pPr>
            <a:r>
              <a:rPr lang="en-US" sz="3200" b="1" i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Task Success</a:t>
            </a:r>
            <a:r>
              <a:rPr lang="en-US" sz="3200" b="1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</a:p>
        </p:txBody>
      </p:sp>
      <p:sp>
        <p:nvSpPr>
          <p:cNvPr id="1447941" name="Text Box 5"/>
          <p:cNvSpPr txBox="1">
            <a:spLocks noChangeArrowheads="1"/>
          </p:cNvSpPr>
          <p:nvPr/>
        </p:nvSpPr>
        <p:spPr bwMode="auto">
          <a:xfrm>
            <a:off x="5257800" y="3657600"/>
            <a:ext cx="2044700" cy="1076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Minimize </a:t>
            </a:r>
          </a:p>
          <a:p>
            <a:pPr algn="ctr">
              <a:defRPr/>
            </a:pPr>
            <a:r>
              <a:rPr lang="en-US" sz="3200" b="1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Costs</a:t>
            </a:r>
            <a:endParaRPr lang="en-US" sz="32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47942" name="Text Box 6"/>
          <p:cNvSpPr txBox="1">
            <a:spLocks noChangeArrowheads="1"/>
          </p:cNvSpPr>
          <p:nvPr/>
        </p:nvSpPr>
        <p:spPr bwMode="auto">
          <a:xfrm>
            <a:off x="3886200" y="4953000"/>
            <a:ext cx="2170113" cy="1076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Efficiency</a:t>
            </a:r>
          </a:p>
          <a:p>
            <a:pPr algn="ctr">
              <a:defRPr/>
            </a:pPr>
            <a:r>
              <a:rPr lang="en-US" sz="3200" b="1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Measures</a:t>
            </a:r>
          </a:p>
        </p:txBody>
      </p:sp>
      <p:sp>
        <p:nvSpPr>
          <p:cNvPr id="1447943" name="Text Box 7"/>
          <p:cNvSpPr txBox="1">
            <a:spLocks noChangeArrowheads="1"/>
          </p:cNvSpPr>
          <p:nvPr/>
        </p:nvSpPr>
        <p:spPr bwMode="auto">
          <a:xfrm>
            <a:off x="6399213" y="4953000"/>
            <a:ext cx="2359025" cy="1076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Qualitative</a:t>
            </a:r>
          </a:p>
          <a:p>
            <a:pPr algn="ctr">
              <a:defRPr/>
            </a:pPr>
            <a:r>
              <a:rPr lang="en-US" sz="3200" b="1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Measures</a:t>
            </a:r>
          </a:p>
        </p:txBody>
      </p:sp>
      <p:sp>
        <p:nvSpPr>
          <p:cNvPr id="23561" name="Line 8"/>
          <p:cNvSpPr>
            <a:spLocks noChangeShapeType="1"/>
          </p:cNvSpPr>
          <p:nvPr/>
        </p:nvSpPr>
        <p:spPr bwMode="auto">
          <a:xfrm flipH="1">
            <a:off x="5408613" y="4724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9"/>
          <p:cNvSpPr>
            <a:spLocks noChangeShapeType="1"/>
          </p:cNvSpPr>
          <p:nvPr/>
        </p:nvSpPr>
        <p:spPr bwMode="auto">
          <a:xfrm>
            <a:off x="6856413" y="4724400"/>
            <a:ext cx="381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C7BA8EE-7EAA-4CC5-9DBE-44DDEFBCE434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3116C-B906-49F7-8EFE-C724FE05D34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Task Success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% of subtasks completed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Correctness of each questions/answer/error msg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Correctness of total solution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Attribute-Value matrix (AVM)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Kappa coefficient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Users’ perception of whether task was completed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921E380-361F-4B09-A424-36B4C3C21F01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B92BE5-EC0E-4798-BD91-FEDFDF0CC7E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361950"/>
            <a:ext cx="7270750" cy="879475"/>
          </a:xfrm>
        </p:spPr>
        <p:txBody>
          <a:bodyPr/>
          <a:lstStyle/>
          <a:p>
            <a:pPr eaLnBrk="1" hangingPunct="1"/>
            <a:r>
              <a:rPr lang="en-US" smtClean="0"/>
              <a:t>Task Success</a:t>
            </a:r>
          </a:p>
        </p:txBody>
      </p:sp>
      <p:sp>
        <p:nvSpPr>
          <p:cNvPr id="1454083" name="Rectangle 3"/>
          <p:cNvSpPr>
            <a:spLocks noChangeArrowheads="1"/>
          </p:cNvSpPr>
          <p:nvPr/>
        </p:nvSpPr>
        <p:spPr bwMode="auto">
          <a:xfrm>
            <a:off x="1524000" y="3338513"/>
            <a:ext cx="6438900" cy="15525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Attribute 			Value</a:t>
            </a:r>
          </a:p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Selection Criterion	</a:t>
            </a:r>
            <a:r>
              <a:rPr lang="en-US" sz="24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Kim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or</a:t>
            </a:r>
            <a:r>
              <a:rPr lang="en-US" sz="24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Meeting</a:t>
            </a:r>
          </a:p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Time				</a:t>
            </a:r>
            <a:r>
              <a:rPr lang="en-US" sz="24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10:30 a.m.</a:t>
            </a:r>
            <a:endParaRPr lang="en-US" sz="2400" b="1" i="1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Place				</a:t>
            </a:r>
            <a:r>
              <a:rPr lang="en-US" sz="24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2D516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1447800" y="3810000"/>
            <a:ext cx="655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1447800" y="3352800"/>
            <a:ext cx="65532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5029200" y="33528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087" name="Rectangle 7"/>
          <p:cNvSpPr>
            <a:spLocks noChangeArrowheads="1"/>
          </p:cNvSpPr>
          <p:nvPr/>
        </p:nvSpPr>
        <p:spPr bwMode="auto">
          <a:xfrm>
            <a:off x="0" y="1676400"/>
            <a:ext cx="8686800" cy="15525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28600" lvl="2">
              <a:buFontTx/>
              <a:buChar char="•"/>
              <a:defRPr/>
            </a:pPr>
            <a:r>
              <a:rPr lang="en-US" sz="2400" b="1">
                <a:latin typeface="Verdana" pitchFamily="34" charset="0"/>
              </a:rPr>
              <a:t>Task </a:t>
            </a:r>
            <a:r>
              <a:rPr lang="en-US" sz="2400" b="1">
                <a:solidFill>
                  <a:srgbClr val="009999"/>
                </a:solidFill>
                <a:latin typeface="Verdana" pitchFamily="34" charset="0"/>
              </a:rPr>
              <a:t>goals</a:t>
            </a:r>
            <a:r>
              <a:rPr lang="en-US" sz="2400" b="1">
                <a:latin typeface="Verdana" pitchFamily="34" charset="0"/>
              </a:rPr>
              <a:t> seen as Attribute-Value Matrix</a:t>
            </a:r>
          </a:p>
          <a:p>
            <a:pPr marL="457200" lvl="4"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ELVIS e-mail retrieval task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(Walker et al ‘97)</a:t>
            </a:r>
          </a:p>
          <a:p>
            <a:pPr marL="457200" lvl="4">
              <a:defRPr/>
            </a:pPr>
            <a:r>
              <a:rPr lang="en-US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“Find the </a:t>
            </a:r>
            <a:r>
              <a:rPr 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time</a:t>
            </a:r>
            <a:r>
              <a:rPr lang="en-US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and </a:t>
            </a:r>
            <a:r>
              <a:rPr 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place</a:t>
            </a:r>
            <a:r>
              <a:rPr lang="en-US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of your </a:t>
            </a:r>
            <a:r>
              <a:rPr 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meeting</a:t>
            </a:r>
            <a:r>
              <a:rPr lang="en-US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with </a:t>
            </a:r>
            <a:r>
              <a:rPr 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Kim</a:t>
            </a:r>
            <a:r>
              <a:rPr lang="en-US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.”</a:t>
            </a:r>
            <a:endParaRPr lang="en-US" sz="2400" b="1" i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138113" y="5257800"/>
            <a:ext cx="9005887" cy="11874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>
                <a:latin typeface="Verdana" pitchFamily="34" charset="0"/>
              </a:rPr>
              <a:t>Task </a:t>
            </a:r>
            <a:r>
              <a:rPr lang="en-US" sz="2400" b="1">
                <a:solidFill>
                  <a:srgbClr val="009999"/>
                </a:solidFill>
                <a:latin typeface="Verdana" pitchFamily="34" charset="0"/>
              </a:rPr>
              <a:t>success</a:t>
            </a:r>
            <a:r>
              <a:rPr lang="en-US" sz="2400" b="1">
                <a:latin typeface="Verdana" pitchFamily="34" charset="0"/>
              </a:rPr>
              <a:t> can be defined by match between AVM values at end of task with “true” values for AVM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7658" name="Rectangle 9"/>
          <p:cNvSpPr>
            <a:spLocks noChangeArrowheads="1"/>
          </p:cNvSpPr>
          <p:nvPr/>
        </p:nvSpPr>
        <p:spPr bwMode="auto">
          <a:xfrm>
            <a:off x="5716588" y="6450013"/>
            <a:ext cx="292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Verdana" pitchFamily="34" charset="0"/>
              </a:rPr>
              <a:t>Slide from Julia Hirschberg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1898B4A-A324-429E-BC1B-5DE475ACD247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C2267A-F7F5-4C23-9538-CC8F281F31E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 Cost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Polifroni et al. (1992), Danieli and Gerbino (1995) Hirschman and Pao (1993)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Total elapsed time in seconds or turns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Number of queries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Turn correction ration: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Number of system or user turns used solely to correct errors, divided by total number of turns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F0F9BC0-845F-4E9E-AD7F-B5E0CC979879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D96D12-2E0F-4903-BC3E-C4CFBF5CF36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 Cost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# of times ASR system failed to return any sentence</a:t>
            </a:r>
          </a:p>
          <a:p>
            <a:pPr eaLnBrk="1" hangingPunct="1"/>
            <a:r>
              <a:rPr lang="en-US" smtClean="0"/>
              <a:t># of ASR rejection prompts</a:t>
            </a:r>
          </a:p>
          <a:p>
            <a:pPr eaLnBrk="1" hangingPunct="1"/>
            <a:r>
              <a:rPr lang="en-US" smtClean="0"/>
              <a:t># of times user had to barge-in</a:t>
            </a:r>
          </a:p>
          <a:p>
            <a:pPr eaLnBrk="1" hangingPunct="1"/>
            <a:r>
              <a:rPr lang="en-US" smtClean="0"/>
              <a:t># of time-out prompts</a:t>
            </a:r>
          </a:p>
          <a:p>
            <a:pPr eaLnBrk="1" hangingPunct="1"/>
            <a:r>
              <a:rPr lang="en-US" smtClean="0"/>
              <a:t>Inappropriateness (verbose, ambiguous) of system’s questions, answers, error messages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0538FA2-9A01-4873-819A-C42E1E6FF044}" type="datetime1">
              <a:rPr lang="en-US" smtClean="0"/>
              <a:pPr/>
              <a:t>4/21/12</a:t>
            </a:fld>
            <a:endParaRPr lang="en-US" smtClean="0"/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66BD6F-3091-48E6-9289-35B1ECF3CD0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Key Quality Cost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“Concept accuracy” or “Concept error rate”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% of semantic concepts that the NLU component returns correctly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 want to arrive in Austin at 5:00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DESTCITY: Boston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Time: 5:00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Concept accuracy = 50%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Average this across entire dialogue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“How many of the sentences did the system understand correctly”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4701</TotalTime>
  <Words>1083</Words>
  <Application>Microsoft Macintosh PowerPoint</Application>
  <PresentationFormat>On-screen Show (4:3)</PresentationFormat>
  <Paragraphs>194</Paragraphs>
  <Slides>22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Evaluating Spoken Dialogue Systems</vt:lpstr>
      <vt:lpstr>Dialogue System Evaluation</vt:lpstr>
      <vt:lpstr>Dialogue System Evaluation</vt:lpstr>
      <vt:lpstr>Evaluating Dialogue Systems</vt:lpstr>
      <vt:lpstr>Task Success</vt:lpstr>
      <vt:lpstr>Task Success</vt:lpstr>
      <vt:lpstr>Efficiency Cost</vt:lpstr>
      <vt:lpstr>Quality Cost</vt:lpstr>
      <vt:lpstr>Another Key Quality Cost</vt:lpstr>
      <vt:lpstr>PARADISE: Regress against user satisfaction</vt:lpstr>
      <vt:lpstr>Regressing against User Satisfaction</vt:lpstr>
      <vt:lpstr>Experimental Procedures</vt:lpstr>
      <vt:lpstr>User Satisfaction: Sum of Many Measures</vt:lpstr>
      <vt:lpstr>Performance Functions from Three Systems</vt:lpstr>
      <vt:lpstr>Performance Model</vt:lpstr>
      <vt:lpstr>Now that we have a Success Metric</vt:lpstr>
      <vt:lpstr>Recognizing `Problematic’ Dialogues</vt:lpstr>
      <vt:lpstr>Corpus</vt:lpstr>
      <vt:lpstr>DATE Dialogue Act Extraction</vt:lpstr>
      <vt:lpstr>Features Used in Prediction</vt:lpstr>
      <vt:lpstr>Results</vt:lpstr>
      <vt:lpstr>Next</vt:lpstr>
    </vt:vector>
  </TitlesOfParts>
  <Manager/>
  <Company>Stanford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LSA.303 Introduction to Computational Linguistics</dc:title>
  <dc:subject/>
  <dc:creator>Dan Jurafsky</dc:creator>
  <cp:keywords/>
  <dc:description/>
  <cp:lastModifiedBy>Julia Hirschberg</cp:lastModifiedBy>
  <cp:revision>171</cp:revision>
  <dcterms:created xsi:type="dcterms:W3CDTF">2003-01-18T03:56:53Z</dcterms:created>
  <dcterms:modified xsi:type="dcterms:W3CDTF">2012-04-21T17:49:04Z</dcterms:modified>
  <cp:category/>
</cp:coreProperties>
</file>