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3"/>
  </p:notesMasterIdLst>
  <p:handoutMasterIdLst>
    <p:handoutMasterId r:id="rId44"/>
  </p:handoutMasterIdLst>
  <p:sldIdLst>
    <p:sldId id="257" r:id="rId2"/>
    <p:sldId id="460" r:id="rId3"/>
    <p:sldId id="456" r:id="rId4"/>
    <p:sldId id="446" r:id="rId5"/>
    <p:sldId id="439" r:id="rId6"/>
    <p:sldId id="461" r:id="rId7"/>
    <p:sldId id="462" r:id="rId8"/>
    <p:sldId id="449" r:id="rId9"/>
    <p:sldId id="445" r:id="rId10"/>
    <p:sldId id="444" r:id="rId11"/>
    <p:sldId id="448" r:id="rId12"/>
    <p:sldId id="447" r:id="rId13"/>
    <p:sldId id="451" r:id="rId14"/>
    <p:sldId id="452" r:id="rId15"/>
    <p:sldId id="453" r:id="rId16"/>
    <p:sldId id="454" r:id="rId17"/>
    <p:sldId id="450" r:id="rId18"/>
    <p:sldId id="463" r:id="rId19"/>
    <p:sldId id="638" r:id="rId20"/>
    <p:sldId id="643" r:id="rId21"/>
    <p:sldId id="644" r:id="rId22"/>
    <p:sldId id="683" r:id="rId23"/>
    <p:sldId id="646" r:id="rId24"/>
    <p:sldId id="658" r:id="rId25"/>
    <p:sldId id="730" r:id="rId26"/>
    <p:sldId id="731" r:id="rId27"/>
    <p:sldId id="732" r:id="rId28"/>
    <p:sldId id="652" r:id="rId29"/>
    <p:sldId id="653" r:id="rId30"/>
    <p:sldId id="654" r:id="rId31"/>
    <p:sldId id="655" r:id="rId32"/>
    <p:sldId id="656" r:id="rId33"/>
    <p:sldId id="657" r:id="rId34"/>
    <p:sldId id="660" r:id="rId35"/>
    <p:sldId id="661" r:id="rId36"/>
    <p:sldId id="668" r:id="rId37"/>
    <p:sldId id="675" r:id="rId38"/>
    <p:sldId id="676" r:id="rId39"/>
    <p:sldId id="707" r:id="rId40"/>
    <p:sldId id="711" r:id="rId41"/>
    <p:sldId id="40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EB54B"/>
    <a:srgbClr val="FF9900"/>
    <a:srgbClr val="0066FF"/>
    <a:srgbClr val="66CCFF"/>
    <a:srgbClr val="000066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660"/>
  </p:normalViewPr>
  <p:slideViewPr>
    <p:cSldViewPr>
      <p:cViewPr varScale="1">
        <p:scale>
          <a:sx n="75" d="100"/>
          <a:sy n="75" d="100"/>
        </p:scale>
        <p:origin x="-1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6"/>
    </p:cViewPr>
  </p:sorterViewPr>
  <p:notesViewPr>
    <p:cSldViewPr>
      <p:cViewPr>
        <p:scale>
          <a:sx n="100" d="100"/>
          <a:sy n="100" d="100"/>
        </p:scale>
        <p:origin x="-684" y="2262"/>
      </p:cViewPr>
      <p:guideLst>
        <p:guide orient="horz" pos="2152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733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33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t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b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b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/>
            </a:lvl1pPr>
          </a:lstStyle>
          <a:p>
            <a:fld id="{A07AD470-3C0D-1F4A-A34E-A57B06D85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733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33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t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85800"/>
            <a:ext cx="4567237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43400"/>
            <a:ext cx="5022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b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6" tIns="44581" rIns="90756" bIns="44581" numCol="1" anchor="b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/>
            </a:lvl1pPr>
          </a:lstStyle>
          <a:p>
            <a:fld id="{E0CCA8F8-9B8B-1E4B-85B2-D1735F187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2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49263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96938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46200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93875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826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26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26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26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283E55-CB00-E842-A453-D6E3D6D4590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400">
                <a:latin typeface="Times New Roman" charset="0"/>
              </a:rPr>
              <a:t>TTS default prosodic assignment developed to be independent of domains and tasks.  Uses simple text analysis to vary phrasing, accent, possibly pitch range.</a:t>
            </a:r>
          </a:p>
          <a:p>
            <a:pPr eaLnBrk="1" hangingPunct="1"/>
            <a:endParaRPr lang="en-US" sz="1400">
              <a:latin typeface="Times New Roman" charset="0"/>
            </a:endParaRPr>
          </a:p>
          <a:p>
            <a:pPr eaLnBrk="1" hangingPunct="1"/>
            <a:r>
              <a:rPr lang="en-US" sz="1400">
                <a:latin typeface="Times New Roman" charset="0"/>
              </a:rPr>
              <a:t>While hand-built rule-sets are still used for particular application domains, most systems have moved toward automatically trained prosodic assignment systems.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8C94-884E-B142-BF33-BC1459E900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Tilt=+1	all rise</a:t>
            </a:r>
          </a:p>
          <a:p>
            <a:r>
              <a:rPr lang="en-US" dirty="0" smtClean="0"/>
              <a:t>Tilt= -1	all fall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betw</a:t>
            </a:r>
            <a:r>
              <a:rPr lang="en-US" dirty="0" smtClean="0"/>
              <a:t>, some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3C16-8CC2-EE40-A5C9-41299017EF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is F0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3C16-8CC2-EE40-A5C9-41299017EF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f0, intensity,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A8F8-9B8B-1E4B-85B2-D1735F1874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5AEB0-AC4E-2C47-AD7E-46BF48366547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723E5-1E2C-874E-B2F0-E68026EDD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AF090-F2D1-F04C-8BF3-7424889A5B15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47B4E-CFC5-4746-B1DE-50D16C62E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F2ABE-2CAC-AA42-AA70-67A52316E638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9B11-50EE-2E42-8C55-7BD6CCAC2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9AAA9-D12A-2C41-8DAF-5BD93B616540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50D1D-6969-BE4A-8840-73B71B110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03F70-C6E7-9C44-A585-A7DA958E603A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93232-3E7E-C649-9C18-D3321A4AB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8AD9B-B170-634A-9832-76486A325B3F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BB7AA-7524-EA40-94D1-FFF89CE58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46635-C6D4-6D41-8288-EAA6F5CF783C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FC757-EB35-B644-97A9-70F05EAFD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33C04-E3D4-4F45-8EA6-812309D31563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F45CF-1B98-D442-93AB-01AADABB6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CC59F-51B8-4049-85B0-6F837DF29E51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3E26D-5215-D541-97C2-44EACA767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4ED73-5FFB-864A-9CB3-DF4ADD32A93A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9660A-F308-A040-BCD7-718FA0E51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4524-B4F7-584B-A3E5-B19D9192A79C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09D1-0D9E-CC4F-AA9C-B8A673A9D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98B7D22-BC37-DB41-8675-520D4D405C9E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5B15A7-5341-B545-B768-A2ABE5E967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hyperlink" Target="http://tts.loquendo.com/ttsdemo/default.asp?page=id&amp;voice=Allison" TargetMode="Externa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8DC050-AE1D-024F-BB83-C5B3DAAA77A8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FBC120-1947-3646-9643-382D6AA71DE3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Prosodic Prediction from Text and Prosodic Recognition for Speech Corpora</a:t>
            </a:r>
            <a:endParaRPr lang="en-US" b="1" dirty="0"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Julia Hirschberg</a:t>
            </a:r>
          </a:p>
          <a:p>
            <a:pPr eaLnBrk="1" hangingPunct="1"/>
            <a:r>
              <a:rPr lang="en-US" dirty="0">
                <a:latin typeface="Arial" charset="0"/>
              </a:rPr>
              <a:t>CS 4706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C91C42-9479-FE4C-886B-5059164620F9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45B094-CF98-464F-AE87-E90EFD9BB51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What </a:t>
            </a:r>
            <a:r>
              <a:rPr lang="en-US" dirty="0" smtClean="0">
                <a:latin typeface="Arial" charset="0"/>
              </a:rPr>
              <a:t>other features may be linked to phrasing?</a:t>
            </a:r>
            <a:endParaRPr lang="en-US" dirty="0">
              <a:latin typeface="Arial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Syntactic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Abney 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91 chunking major constituents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Arial" charset="0"/>
              </a:rPr>
              <a:t>Steedman</a:t>
            </a:r>
            <a:r>
              <a:rPr lang="en-US" sz="2400" dirty="0">
                <a:latin typeface="Arial" charset="0"/>
              </a:rPr>
              <a:t> 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90, </a:t>
            </a:r>
            <a:r>
              <a:rPr lang="en-US" sz="2400" dirty="0" err="1">
                <a:latin typeface="Arial" charset="0"/>
              </a:rPr>
              <a:t>Oehrle</a:t>
            </a:r>
            <a:r>
              <a:rPr lang="en-US" sz="2400" dirty="0">
                <a:latin typeface="Arial" charset="0"/>
              </a:rPr>
              <a:t> 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91 CCGs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Which </a:t>
            </a:r>
            <a:r>
              <a:rPr lang="ja-JP" altLang="en-US" sz="2400" dirty="0">
                <a:latin typeface="Arial" charset="0"/>
              </a:rPr>
              <a:t>‘</a:t>
            </a:r>
            <a:r>
              <a:rPr lang="en-US" sz="2400" dirty="0">
                <a:latin typeface="Arial" charset="0"/>
              </a:rPr>
              <a:t>chunks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 tend to stick together?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Which </a:t>
            </a:r>
            <a:r>
              <a:rPr lang="ja-JP" altLang="en-US" sz="2400" dirty="0">
                <a:latin typeface="Arial" charset="0"/>
              </a:rPr>
              <a:t>‘</a:t>
            </a:r>
            <a:r>
              <a:rPr lang="en-US" sz="2400" dirty="0">
                <a:latin typeface="Arial" charset="0"/>
              </a:rPr>
              <a:t>chunks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 tend to be separated </a:t>
            </a:r>
            <a:r>
              <a:rPr lang="en-US" sz="2400" dirty="0" err="1">
                <a:latin typeface="Arial" charset="0"/>
              </a:rPr>
              <a:t>intonationally</a:t>
            </a:r>
            <a:r>
              <a:rPr lang="en-US" sz="2400" dirty="0">
                <a:latin typeface="Arial" charset="0"/>
              </a:rPr>
              <a:t>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Largest constituent dominating w(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) but not w(j)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NP[The man in the moon] |? VP[looks down on you]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Smallest constituent dominating w(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),w(j)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NP[The man PP[in |? moon]]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Part-of-speech of words around potential boundary site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The/DET man/NN |? in/Prep moon/NN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Sentence-level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Length of </a:t>
            </a:r>
            <a:r>
              <a:rPr lang="en-US" sz="2400" dirty="0" smtClean="0">
                <a:latin typeface="Arial" charset="0"/>
              </a:rPr>
              <a:t>sentence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Position in sentence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9F079E-3922-004C-8D0C-2499B6F3F948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8D75C-A0DD-B340-8CA6-D1E460CDDBE5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This is a very |? very very long sentence ?| which thus might have a lot of phrase boundaries in?|  it ?| don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 you think?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This |?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isn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t.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Orthographic information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They live in Butte, ?| Montana, ?| don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 they?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Word co-occurrence information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Vampire ?| bat …powerful ?| but benign… 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Are words on each side accented or not?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The cat in |? the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Where is the most recent previous phrase boundary?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He asked for pills | but |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?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4A39E5-5DEC-5348-911A-AEB9A9528165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BA1309-CB70-4445-BD78-C5AB37951FDB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Integrating More Syntactic Information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Incremental </a:t>
            </a:r>
            <a:r>
              <a:rPr lang="en-US" dirty="0" smtClean="0">
                <a:latin typeface="Arial" charset="0"/>
              </a:rPr>
              <a:t>improvements: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Adding higher-accuracy parsing (Koehn et al </a:t>
            </a:r>
            <a:r>
              <a:rPr lang="ja-JP" altLang="en-US" dirty="0">
                <a:latin typeface="Arial" charset="0"/>
              </a:rPr>
              <a:t>‘</a:t>
            </a:r>
            <a:r>
              <a:rPr lang="en-US" dirty="0">
                <a:latin typeface="Arial" charset="0"/>
              </a:rPr>
              <a:t>00)</a:t>
            </a:r>
          </a:p>
          <a:p>
            <a:pPr lvl="2" eaLnBrk="1" hangingPunct="1"/>
            <a:r>
              <a:rPr lang="en-US" dirty="0">
                <a:latin typeface="Arial" charset="0"/>
              </a:rPr>
              <a:t>Collins or </a:t>
            </a:r>
            <a:r>
              <a:rPr lang="en-US" dirty="0" err="1">
                <a:latin typeface="Arial" charset="0"/>
              </a:rPr>
              <a:t>Charniak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parsing in real time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</a:rPr>
              <a:t>Different </a:t>
            </a:r>
            <a:r>
              <a:rPr lang="en-US" dirty="0">
                <a:latin typeface="Arial" charset="0"/>
              </a:rPr>
              <a:t>syntactic representations: </a:t>
            </a:r>
            <a:r>
              <a:rPr lang="en-US" dirty="0" smtClean="0">
                <a:latin typeface="Arial" charset="0"/>
              </a:rPr>
              <a:t>relational grammar? Tree-Adjoining Grammar?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Ranking vs. classification</a:t>
            </a:r>
            <a:r>
              <a:rPr lang="en-US" dirty="0" smtClean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DA4457-6B76-4649-AB0A-0AEF7A88375D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CF66A8-6115-8040-80AD-4DBA9AD255A2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Where do we get the features:  accent?</a:t>
            </a:r>
            <a:endParaRPr lang="en-US" dirty="0">
              <a:latin typeface="Arial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F0 excursion</a:t>
            </a:r>
          </a:p>
          <a:p>
            <a:pPr eaLnBrk="1" hangingPunct="1"/>
            <a:r>
              <a:rPr lang="en-US">
                <a:latin typeface="Arial" charset="0"/>
              </a:rPr>
              <a:t>Durational lengthening</a:t>
            </a:r>
          </a:p>
          <a:p>
            <a:pPr eaLnBrk="1" hangingPunct="1"/>
            <a:r>
              <a:rPr lang="en-US">
                <a:latin typeface="Arial" charset="0"/>
              </a:rPr>
              <a:t>Voice quality</a:t>
            </a:r>
          </a:p>
          <a:p>
            <a:pPr eaLnBrk="1" hangingPunct="1"/>
            <a:r>
              <a:rPr lang="en-US">
                <a:latin typeface="Arial" charset="0"/>
              </a:rPr>
              <a:t>Vowel quality</a:t>
            </a:r>
          </a:p>
          <a:p>
            <a:pPr eaLnBrk="1" hangingPunct="1"/>
            <a:r>
              <a:rPr lang="en-US">
                <a:latin typeface="Arial" charset="0"/>
              </a:rPr>
              <a:t>Loudness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F26BEE-9712-FF42-9171-64EC4EE9EA1C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158F1B-AE4E-7D40-8049-D613AC6620C5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phenomena are associated with accent?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Word class: content vs. function words</a:t>
            </a:r>
          </a:p>
          <a:p>
            <a:pPr eaLnBrk="1" hangingPunct="1"/>
            <a:r>
              <a:rPr lang="en-US" dirty="0">
                <a:latin typeface="Arial" charset="0"/>
              </a:rPr>
              <a:t>Information status:</a:t>
            </a:r>
          </a:p>
          <a:p>
            <a:pPr lvl="1" eaLnBrk="1" hangingPunct="1"/>
            <a:r>
              <a:rPr lang="en-US" dirty="0">
                <a:latin typeface="Arial" charset="0"/>
              </a:rPr>
              <a:t>Given/new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He likes dogs and dogs like him.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Topic/Focus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Dogs he likes.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Contrast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He likes dogs but not cats.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Grammatical function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The dog ate his kibble.</a:t>
            </a:r>
          </a:p>
          <a:p>
            <a:pPr eaLnBrk="1" hangingPunct="1"/>
            <a:r>
              <a:rPr lang="en-US" dirty="0">
                <a:latin typeface="Arial" charset="0"/>
              </a:rPr>
              <a:t>Surface </a:t>
            </a:r>
            <a:r>
              <a:rPr lang="en-US" dirty="0" smtClean="0">
                <a:latin typeface="Arial" charset="0"/>
              </a:rPr>
              <a:t>position: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Today George is hungry.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2C211C-9531-6649-8872-8F3F6E63FCEA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8FF98F-9A44-6640-B79A-723A6A7F5FB2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Association with focus: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John only introduced Mary to Sue.</a:t>
            </a:r>
          </a:p>
          <a:p>
            <a:pPr eaLnBrk="1" hangingPunct="1"/>
            <a:r>
              <a:rPr lang="en-US">
                <a:latin typeface="Arial" charset="0"/>
              </a:rPr>
              <a:t>Semantic parallelism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John likes beer but Mary prefers wine.</a:t>
            </a:r>
          </a:p>
          <a:p>
            <a:pPr eaLnBrk="1" hangingPunct="1"/>
            <a:r>
              <a:rPr lang="en-US">
                <a:latin typeface="Arial" charset="0"/>
              </a:rPr>
              <a:t>How many of these are easy to compute automatically?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1C8A51-9BAA-3B43-9B36-389AFC40F240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C81641-CA3D-B94F-BC78-FDE7C8BEFC23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can we approximate such information?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POS window</a:t>
            </a:r>
          </a:p>
          <a:p>
            <a:pPr eaLnBrk="1" hangingPunct="1"/>
            <a:r>
              <a:rPr lang="en-US">
                <a:latin typeface="Arial" charset="0"/>
              </a:rPr>
              <a:t>Position of candidate word in sentence</a:t>
            </a:r>
          </a:p>
          <a:p>
            <a:pPr eaLnBrk="1" hangingPunct="1"/>
            <a:r>
              <a:rPr lang="en-US">
                <a:latin typeface="Arial" charset="0"/>
              </a:rPr>
              <a:t>Location of prior phrase boundary</a:t>
            </a:r>
          </a:p>
          <a:p>
            <a:pPr eaLnBrk="1" hangingPunct="1"/>
            <a:r>
              <a:rPr lang="en-US">
                <a:latin typeface="Arial" charset="0"/>
              </a:rPr>
              <a:t>Pseudo-given/new</a:t>
            </a:r>
          </a:p>
          <a:p>
            <a:pPr eaLnBrk="1" hangingPunct="1"/>
            <a:r>
              <a:rPr lang="en-US">
                <a:latin typeface="Arial" charset="0"/>
              </a:rPr>
              <a:t>Location of word in complex nominal and stress prediction for that nominal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City hall, parking lot, city hall parking lot</a:t>
            </a:r>
          </a:p>
          <a:p>
            <a:pPr eaLnBrk="1" hangingPunct="1"/>
            <a:r>
              <a:rPr lang="en-US">
                <a:latin typeface="Arial" charset="0"/>
              </a:rPr>
              <a:t>Word co-occurrence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Blood vessel, blood orange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A72ED6-A01E-4A4C-858C-71E604BE95ED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98DB5D-22BD-4949-A715-C66F0A5DA86F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 we evaluate the </a:t>
            </a:r>
            <a:r>
              <a:rPr lang="en-US" dirty="0" smtClean="0">
                <a:latin typeface="Arial" charset="0"/>
              </a:rPr>
              <a:t>result of prosodic event assignment?</a:t>
            </a:r>
            <a:endParaRPr lang="en-US" dirty="0">
              <a:latin typeface="Arial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to define a Gold Standard?</a:t>
            </a:r>
          </a:p>
          <a:p>
            <a:pPr lvl="1" eaLnBrk="1" hangingPunct="1"/>
            <a:r>
              <a:rPr lang="en-US">
                <a:latin typeface="Arial" charset="0"/>
              </a:rPr>
              <a:t>Natural speech corpus</a:t>
            </a:r>
          </a:p>
          <a:p>
            <a:pPr lvl="1" eaLnBrk="1" hangingPunct="1"/>
            <a:r>
              <a:rPr lang="en-US">
                <a:latin typeface="Arial" charset="0"/>
              </a:rPr>
              <a:t>Multi-speaker/same text</a:t>
            </a:r>
          </a:p>
          <a:p>
            <a:pPr lvl="1" eaLnBrk="1" hangingPunct="1"/>
            <a:r>
              <a:rPr lang="en-US">
                <a:latin typeface="Arial" charset="0"/>
              </a:rPr>
              <a:t>Subjective judgments</a:t>
            </a:r>
          </a:p>
          <a:p>
            <a:pPr eaLnBrk="1" hangingPunct="1"/>
            <a:r>
              <a:rPr lang="en-US">
                <a:latin typeface="Arial" charset="0"/>
              </a:rPr>
              <a:t>No simple mapping from text to prosody</a:t>
            </a:r>
          </a:p>
          <a:p>
            <a:pPr lvl="1" eaLnBrk="1" hangingPunct="1"/>
            <a:r>
              <a:rPr lang="en-US">
                <a:latin typeface="Arial" charset="0"/>
              </a:rPr>
              <a:t>Many variants can be acceptable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The car was driven to the border last spring while its owner an elderly man was taking an extended vacation in the south of France.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evaluation</a:t>
            </a:r>
          </a:p>
          <a:p>
            <a:pPr lvl="1"/>
            <a:r>
              <a:rPr lang="en-US" dirty="0" smtClean="0"/>
              <a:t>Phrasing prediction: 95-96% accuracy</a:t>
            </a:r>
          </a:p>
          <a:p>
            <a:pPr lvl="1"/>
            <a:r>
              <a:rPr lang="en-US" dirty="0" smtClean="0"/>
              <a:t>Accent prediction: 80-85% accuracy</a:t>
            </a:r>
          </a:p>
          <a:p>
            <a:pPr lvl="1"/>
            <a:r>
              <a:rPr lang="en-US" dirty="0" smtClean="0"/>
              <a:t>Where are the errors?</a:t>
            </a:r>
          </a:p>
          <a:p>
            <a:pPr lvl="2"/>
            <a:r>
              <a:rPr lang="en-US" dirty="0" smtClean="0"/>
              <a:t>Information status</a:t>
            </a:r>
          </a:p>
          <a:p>
            <a:pPr lvl="2"/>
            <a:r>
              <a:rPr lang="en-US" dirty="0" smtClean="0"/>
              <a:t>Preposition vs. particle</a:t>
            </a:r>
          </a:p>
          <a:p>
            <a:pPr lvl="1"/>
            <a:r>
              <a:rPr lang="en-US" dirty="0" smtClean="0"/>
              <a:t>What about overall contours?</a:t>
            </a:r>
          </a:p>
          <a:p>
            <a:r>
              <a:rPr lang="en-US" dirty="0" smtClean="0"/>
              <a:t>Extrinsic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AA9-D12A-2C41-8DAF-5BD93B616540}" type="datetime1">
              <a:rPr lang="en-US" smtClean="0"/>
              <a:pPr/>
              <a:t>2/27/12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0D1D-6969-BE4A-8840-73B71B1103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can we automatically label large corpora for Unit Selection Synthesis?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Train a supervised classifier on labeled data</a:t>
            </a:r>
          </a:p>
          <a:p>
            <a:r>
              <a:rPr lang="en-US" sz="2800" dirty="0" smtClean="0"/>
              <a:t>Classify our large unlabeled TTS corpus</a:t>
            </a:r>
          </a:p>
          <a:p>
            <a:r>
              <a:rPr lang="en-US" dirty="0" smtClean="0"/>
              <a:t>Evaluate on held out labeled data</a:t>
            </a:r>
            <a:endParaRPr lang="en-US" sz="2800" dirty="0" smtClean="0"/>
          </a:p>
          <a:p>
            <a:r>
              <a:rPr lang="en-US" dirty="0" smtClean="0"/>
              <a:t>Hope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Today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Motivation:  </a:t>
            </a:r>
          </a:p>
          <a:p>
            <a:pPr lvl="1"/>
            <a:r>
              <a:rPr lang="en-US" dirty="0" smtClean="0">
                <a:latin typeface="Arial" charset="0"/>
              </a:rPr>
              <a:t>Why predict prosody from text?</a:t>
            </a:r>
          </a:p>
          <a:p>
            <a:pPr lvl="1"/>
            <a:r>
              <a:rPr lang="en-US" dirty="0" smtClean="0">
                <a:latin typeface="Arial" charset="0"/>
              </a:rPr>
              <a:t>Why recognize prosody in speech?</a:t>
            </a:r>
          </a:p>
          <a:p>
            <a:r>
              <a:rPr lang="en-US" dirty="0" smtClean="0">
                <a:latin typeface="Arial" charset="0"/>
              </a:rPr>
              <a:t>Predicting prosodic events from text:  prosodic assignment to text input for TTS</a:t>
            </a:r>
          </a:p>
          <a:p>
            <a:r>
              <a:rPr lang="en-US" dirty="0" smtClean="0">
                <a:latin typeface="Arial" charset="0"/>
              </a:rPr>
              <a:t>Recognizing prosodic events: automatic analysis of TTS and other corpora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45E019-714E-A44B-BD9A-5BD13944A17D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E33A62-09F2-8B47-BF7C-A6D304E1B478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Standard Corpus-Based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Identify labeled training data</a:t>
            </a:r>
          </a:p>
          <a:p>
            <a:r>
              <a:rPr lang="en-US" sz="2800" dirty="0" smtClean="0"/>
              <a:t>Decide what to label – syllables or words</a:t>
            </a:r>
          </a:p>
          <a:p>
            <a:r>
              <a:rPr lang="en-US" sz="2800" dirty="0" smtClean="0"/>
              <a:t>Extract aggregate acoustic features based on the labeling region</a:t>
            </a:r>
          </a:p>
          <a:p>
            <a:r>
              <a:rPr lang="en-US" sz="2800" dirty="0" smtClean="0"/>
              <a:t>Train a supervised model</a:t>
            </a:r>
          </a:p>
          <a:p>
            <a:r>
              <a:rPr lang="en-US" sz="2800" dirty="0" smtClean="0"/>
              <a:t>Evaluate using cross-validation or a held-out test set.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</a:t>
            </a:r>
            <a:r>
              <a:rPr lang="en-US" dirty="0" err="1" smtClean="0"/>
              <a:t>ToBI</a:t>
            </a:r>
            <a:r>
              <a:rPr lang="en-US" dirty="0" smtClean="0"/>
              <a:t> Labeled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Boston University Radio News Corpus</a:t>
            </a:r>
          </a:p>
          <a:p>
            <a:pPr lvl="1"/>
            <a:r>
              <a:rPr lang="en-US" dirty="0" smtClean="0"/>
              <a:t>Available from LDC</a:t>
            </a:r>
          </a:p>
          <a:p>
            <a:pPr lvl="1"/>
            <a:r>
              <a:rPr lang="en-US" dirty="0" smtClean="0"/>
              <a:t>6 speakers (3M, 3F)</a:t>
            </a:r>
          </a:p>
          <a:p>
            <a:pPr lvl="1"/>
            <a:r>
              <a:rPr lang="en-US" dirty="0" smtClean="0"/>
              <a:t>Professional News Readers (Broadcast News)</a:t>
            </a:r>
          </a:p>
          <a:p>
            <a:pPr lvl="1"/>
            <a:r>
              <a:rPr lang="en-US" dirty="0" smtClean="0"/>
              <a:t>Reading the same news stories</a:t>
            </a:r>
          </a:p>
          <a:p>
            <a:r>
              <a:rPr lang="en-US" dirty="0" smtClean="0"/>
              <a:t>Boston Directions Corpus</a:t>
            </a:r>
          </a:p>
          <a:p>
            <a:pPr lvl="1"/>
            <a:r>
              <a:rPr lang="en-US" dirty="0" smtClean="0"/>
              <a:t>Read and Spontaneous Speech</a:t>
            </a:r>
          </a:p>
          <a:p>
            <a:pPr lvl="1"/>
            <a:r>
              <a:rPr lang="en-US" dirty="0" smtClean="0"/>
              <a:t>4 non-professional speakers (3M, 1F)</a:t>
            </a:r>
          </a:p>
          <a:p>
            <a:pPr lvl="1"/>
            <a:r>
              <a:rPr lang="en-US" dirty="0" smtClean="0"/>
              <a:t>Speakers perform a direction giving task (spontaneous)</a:t>
            </a:r>
          </a:p>
          <a:p>
            <a:pPr lvl="1"/>
            <a:r>
              <a:rPr lang="en-US" dirty="0" smtClean="0"/>
              <a:t>~2 weeks later, speakers read a transcript of their speech with </a:t>
            </a:r>
            <a:r>
              <a:rPr lang="en-US" dirty="0" err="1" smtClean="0"/>
              <a:t>disfluencies</a:t>
            </a:r>
            <a:r>
              <a:rPr lang="en-US" dirty="0" smtClean="0"/>
              <a:t> removed.</a:t>
            </a:r>
          </a:p>
          <a:p>
            <a:r>
              <a:rPr lang="en-US" dirty="0" smtClean="0"/>
              <a:t>Switchboard Corpus</a:t>
            </a:r>
          </a:p>
          <a:p>
            <a:pPr lvl="1"/>
            <a:r>
              <a:rPr lang="en-US" dirty="0" smtClean="0"/>
              <a:t>Available from LDC</a:t>
            </a:r>
          </a:p>
          <a:p>
            <a:pPr lvl="1"/>
            <a:r>
              <a:rPr lang="en-US" dirty="0" smtClean="0"/>
              <a:t>Spontaneous phone conversations</a:t>
            </a:r>
          </a:p>
          <a:p>
            <a:pPr lvl="1"/>
            <a:r>
              <a:rPr lang="en-US" dirty="0" smtClean="0"/>
              <a:t>543 speakers</a:t>
            </a:r>
          </a:p>
          <a:p>
            <a:pPr lvl="1"/>
            <a:r>
              <a:rPr lang="en-US" dirty="0" smtClean="0"/>
              <a:t>Subset annotated with </a:t>
            </a:r>
            <a:r>
              <a:rPr lang="en-US" dirty="0" err="1" smtClean="0"/>
              <a:t>ToBI</a:t>
            </a:r>
            <a:r>
              <a:rPr lang="en-US" dirty="0" smtClean="0"/>
              <a:t> labels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Reciprosody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348280"/>
          </a:xfrm>
        </p:spPr>
        <p:txBody>
          <a:bodyPr/>
          <a:lstStyle/>
          <a:p>
            <a:r>
              <a:rPr lang="en-US" dirty="0" smtClean="0"/>
              <a:t>Developing shared repository for </a:t>
            </a:r>
            <a:r>
              <a:rPr lang="en-US" dirty="0" err="1" smtClean="0"/>
              <a:t>prosodically</a:t>
            </a:r>
            <a:r>
              <a:rPr lang="en-US" dirty="0" smtClean="0"/>
              <a:t> annotated material.</a:t>
            </a:r>
          </a:p>
          <a:p>
            <a:r>
              <a:rPr lang="en-US" dirty="0" smtClean="0"/>
              <a:t>Free access for non-commercial research.</a:t>
            </a:r>
          </a:p>
          <a:p>
            <a:r>
              <a:rPr lang="en-US" dirty="0" smtClean="0"/>
              <a:t>Actively seeking contributors.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4181230"/>
            <a:ext cx="84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http://</a:t>
            </a:r>
            <a:r>
              <a:rPr lang="en-US" sz="2400" dirty="0" err="1">
                <a:latin typeface="Courier"/>
                <a:cs typeface="Courier"/>
              </a:rPr>
              <a:t>speech.cs.qc.cuny.edu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dirty="0" err="1">
                <a:latin typeface="Courier"/>
                <a:cs typeface="Courier"/>
              </a:rPr>
              <a:t>Reciprosody.html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Modeling – Feature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 Normalization</a:t>
            </a:r>
          </a:p>
          <a:p>
            <a:r>
              <a:rPr lang="en-US" dirty="0" smtClean="0"/>
              <a:t>TILT</a:t>
            </a:r>
          </a:p>
          <a:p>
            <a:r>
              <a:rPr lang="en-US" b="1" dirty="0" smtClean="0">
                <a:latin typeface="Helvetica Neue "/>
                <a:cs typeface="Helvetica Neue "/>
              </a:rPr>
              <a:t>T</a:t>
            </a:r>
            <a:r>
              <a:rPr lang="en-US" dirty="0" smtClean="0"/>
              <a:t>onal </a:t>
            </a:r>
            <a:r>
              <a:rPr lang="en-US" b="1" dirty="0" smtClean="0">
                <a:latin typeface="Helvetica Neue "/>
                <a:cs typeface="Helvetica Neue "/>
              </a:rPr>
              <a:t>C</a:t>
            </a:r>
            <a:r>
              <a:rPr lang="en-US" dirty="0" smtClean="0"/>
              <a:t>enter </a:t>
            </a:r>
            <a:r>
              <a:rPr lang="en-US" b="1" dirty="0" smtClean="0">
                <a:latin typeface="Helvetica Neue "/>
                <a:cs typeface="Helvetica Neue "/>
              </a:rPr>
              <a:t>o</a:t>
            </a:r>
            <a:r>
              <a:rPr lang="en-US" dirty="0" smtClean="0"/>
              <a:t>f </a:t>
            </a:r>
            <a:r>
              <a:rPr lang="en-US" b="1" dirty="0" smtClean="0">
                <a:latin typeface="Helvetica Neue"/>
                <a:cs typeface="Helvetica Neue"/>
              </a:rPr>
              <a:t>G</a:t>
            </a:r>
            <a:r>
              <a:rPr lang="en-US" dirty="0" smtClean="0"/>
              <a:t>ravity</a:t>
            </a:r>
          </a:p>
          <a:p>
            <a:r>
              <a:rPr lang="en-US" dirty="0" smtClean="0"/>
              <a:t>Quantized Contour Modeling</a:t>
            </a:r>
          </a:p>
          <a:p>
            <a:r>
              <a:rPr lang="en-US" dirty="0" smtClean="0"/>
              <a:t>Contour smoothing</a:t>
            </a:r>
          </a:p>
          <a:p>
            <a:pPr lvl="1"/>
            <a:r>
              <a:rPr lang="en-US" dirty="0" smtClean="0"/>
              <a:t>Piecewise </a:t>
            </a:r>
            <a:r>
              <a:rPr lang="en-US" dirty="0"/>
              <a:t>linear </a:t>
            </a:r>
            <a:r>
              <a:rPr lang="en-US" dirty="0" smtClean="0"/>
              <a:t>fit</a:t>
            </a:r>
          </a:p>
          <a:p>
            <a:pPr lvl="1"/>
            <a:r>
              <a:rPr lang="en-US" dirty="0" smtClean="0"/>
              <a:t>Bezier Curve Fitting</a:t>
            </a:r>
            <a:endParaRPr lang="en-US" dirty="0"/>
          </a:p>
          <a:p>
            <a:pPr lvl="1"/>
            <a:r>
              <a:rPr lang="en-US" dirty="0" err="1" smtClean="0"/>
              <a:t>Momel</a:t>
            </a:r>
            <a:r>
              <a:rPr lang="en-US" dirty="0" smtClean="0"/>
              <a:t> Stylization</a:t>
            </a:r>
          </a:p>
          <a:p>
            <a:r>
              <a:rPr lang="en-US" dirty="0" smtClean="0"/>
              <a:t>Fujisaki model extraction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35010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Speakers differ in mean pitch due to differences in vocal tract length</a:t>
            </a:r>
          </a:p>
          <a:p>
            <a:r>
              <a:rPr lang="en-US" dirty="0" smtClean="0"/>
              <a:t>To generate robust models of prosody, speaker variation needs to be eliminated</a:t>
            </a:r>
          </a:p>
          <a:p>
            <a:r>
              <a:rPr lang="en-US" dirty="0" smtClean="0"/>
              <a:t>Z-score normalization</a:t>
            </a:r>
          </a:p>
          <a:p>
            <a:pPr lvl="1"/>
            <a:r>
              <a:rPr lang="en-US" dirty="0" smtClean="0"/>
              <a:t>Distance from the mean in units of standard deviation</a:t>
            </a:r>
          </a:p>
          <a:p>
            <a:pPr lvl="1"/>
            <a:r>
              <a:rPr lang="en-US" dirty="0" smtClean="0"/>
              <a:t>Can be calculated per utterance or per speaker.</a:t>
            </a:r>
          </a:p>
          <a:p>
            <a:pPr lvl="1"/>
            <a:r>
              <a:rPr lang="en-US" dirty="0" smtClean="0"/>
              <a:t>Monotonic – preserves </a:t>
            </a:r>
            <a:r>
              <a:rPr lang="en-US" dirty="0" err="1" smtClean="0"/>
              <a:t>extrema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1" y="4989852"/>
            <a:ext cx="2059719" cy="8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840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Describes an F0 excursion (e.g. accent) as a single parameter (</a:t>
            </a:r>
            <a:r>
              <a:rPr lang="en-US" sz="2200" b="1" dirty="0" smtClean="0">
                <a:latin typeface="Garamond"/>
                <a:cs typeface="Garamond"/>
              </a:rPr>
              <a:t>Taylor 1998)</a:t>
            </a:r>
          </a:p>
          <a:p>
            <a:r>
              <a:rPr lang="en-US" dirty="0" smtClean="0"/>
              <a:t>Compact representation: TILT parameters allow generation or </a:t>
            </a:r>
            <a:r>
              <a:rPr lang="en-US" dirty="0" err="1" smtClean="0"/>
              <a:t>db</a:t>
            </a:r>
            <a:r>
              <a:rPr lang="en-US" dirty="0" smtClean="0"/>
              <a:t>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105150"/>
            <a:ext cx="4559300" cy="3251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8" y="3202837"/>
            <a:ext cx="3429000" cy="622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3" y="4157783"/>
            <a:ext cx="2895600" cy="609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39" y="5299808"/>
            <a:ext cx="2971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Tonal Center of Gravity (</a:t>
            </a:r>
            <a:r>
              <a:rPr lang="en-US" dirty="0" err="1" smtClean="0"/>
              <a:t>ToG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24655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measure of the distribution of the area under the </a:t>
            </a:r>
            <a:r>
              <a:rPr lang="en-US" dirty="0"/>
              <a:t>F</a:t>
            </a:r>
            <a:r>
              <a:rPr lang="en-US" dirty="0" smtClean="0"/>
              <a:t>0 curve within a region</a:t>
            </a:r>
          </a:p>
          <a:p>
            <a:r>
              <a:rPr lang="en-US" dirty="0" smtClean="0"/>
              <a:t>Perceptually robust</a:t>
            </a:r>
          </a:p>
          <a:p>
            <a:r>
              <a:rPr lang="en-US" dirty="0" smtClean="0"/>
              <a:t>Better classification of pitch accent types than peak timing measures</a:t>
            </a:r>
          </a:p>
          <a:p>
            <a:r>
              <a:rPr lang="en-US" b="1" dirty="0" smtClean="0">
                <a:latin typeface="Garamond"/>
                <a:cs typeface="Garamond"/>
              </a:rPr>
              <a:t>(</a:t>
            </a:r>
            <a:r>
              <a:rPr lang="en-US" b="1" dirty="0" err="1" smtClean="0">
                <a:latin typeface="Garamond"/>
                <a:cs typeface="Garamond"/>
              </a:rPr>
              <a:t>Veilleux</a:t>
            </a:r>
            <a:r>
              <a:rPr lang="en-US" b="1" dirty="0" smtClean="0">
                <a:latin typeface="Garamond"/>
                <a:cs typeface="Garamond"/>
              </a:rPr>
              <a:t> et al. 2009, Barnes et al. 2010)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4" y="4142154"/>
            <a:ext cx="3645877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00" y="3537514"/>
            <a:ext cx="4558160" cy="27348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Quantized Contour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301258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Bayesian approach to simultaneously model contour shape and classify prosodic events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 smtClean="0">
                <a:latin typeface="Garamond"/>
                <a:cs typeface="Garamond"/>
              </a:rPr>
              <a:t>Rosenberg 2010)</a:t>
            </a:r>
          </a:p>
          <a:p>
            <a:r>
              <a:rPr lang="en-US" sz="2800" dirty="0" smtClean="0"/>
              <a:t>Specify a number of time, M, and value, N, bins</a:t>
            </a:r>
          </a:p>
          <a:p>
            <a:r>
              <a:rPr lang="en-US" sz="2800" dirty="0" smtClean="0"/>
              <a:t>Represent a contour as an M dimensional vector where each entry can take one of N values.</a:t>
            </a:r>
          </a:p>
          <a:p>
            <a:r>
              <a:rPr lang="en-US" sz="2800" dirty="0" smtClean="0"/>
              <a:t>For extension to higher dimensions, allow values to be multidimensional vectors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48" y="4113636"/>
            <a:ext cx="3990242" cy="22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67" y="4356100"/>
            <a:ext cx="3590192" cy="2000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 Contour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 estimation can contain errors</a:t>
            </a:r>
          </a:p>
          <a:p>
            <a:pPr lvl="1"/>
            <a:r>
              <a:rPr lang="en-US" dirty="0" smtClean="0"/>
              <a:t>Halving, and doubling</a:t>
            </a:r>
          </a:p>
          <a:p>
            <a:pPr lvl="1"/>
            <a:r>
              <a:rPr lang="en-US" dirty="0" smtClean="0"/>
              <a:t>Spurious pitch points</a:t>
            </a:r>
          </a:p>
          <a:p>
            <a:r>
              <a:rPr lang="en-US" dirty="0" smtClean="0"/>
              <a:t>Smoothing these outliers allows for more robust and reliable secondary features to be extracted from pitch contours.</a:t>
            </a:r>
          </a:p>
          <a:p>
            <a:pPr lvl="1"/>
            <a:r>
              <a:rPr lang="en-US" dirty="0" smtClean="0"/>
              <a:t>Piecewise Linear Fit</a:t>
            </a:r>
          </a:p>
          <a:p>
            <a:pPr lvl="1"/>
            <a:r>
              <a:rPr lang="en-US" dirty="0" smtClean="0"/>
              <a:t>Bezier Curve Fitting</a:t>
            </a:r>
          </a:p>
          <a:p>
            <a:pPr lvl="1"/>
            <a:r>
              <a:rPr lang="en-US" dirty="0" err="1" smtClean="0"/>
              <a:t>Momel</a:t>
            </a:r>
            <a:r>
              <a:rPr lang="en-US" dirty="0" smtClean="0"/>
              <a:t> stylization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7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Piecewise Linear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3"/>
            <a:ext cx="4227513" cy="48687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the assumption that a contour is made up of a number of linear segments.</a:t>
            </a:r>
          </a:p>
          <a:p>
            <a:r>
              <a:rPr lang="en-US" dirty="0" smtClean="0"/>
              <a:t>Need to specify the number of segments.</a:t>
            </a:r>
          </a:p>
          <a:p>
            <a:r>
              <a:rPr lang="en-US" dirty="0" smtClean="0"/>
              <a:t>Specify a minimum length of a region, maximum MSE, and search for optimal break point placement.</a:t>
            </a:r>
          </a:p>
          <a:p>
            <a:r>
              <a:rPr lang="en-US" dirty="0" smtClean="0"/>
              <a:t>Ordinary Least Squares fit within regions</a:t>
            </a:r>
          </a:p>
          <a:p>
            <a:r>
              <a:rPr lang="en-US" b="1" dirty="0" err="1" smtClean="0">
                <a:latin typeface="Garamond"/>
                <a:cs typeface="Garamond"/>
              </a:rPr>
              <a:t>Shriberg</a:t>
            </a:r>
            <a:r>
              <a:rPr lang="en-US" b="1" dirty="0" smtClean="0">
                <a:latin typeface="Garamond"/>
                <a:cs typeface="Garamond"/>
              </a:rPr>
              <a:t> et al. 2000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8" y="1738924"/>
            <a:ext cx="44069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98" y="3050931"/>
            <a:ext cx="4375730" cy="25370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6F2F43-6FF2-7B4D-AF33-8D0FAC036633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B8AFC5-53A7-9844-9BCF-E2E6CF66FEC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Assigning Prosodic Variation in TTS</a:t>
            </a:r>
            <a:endParaRPr lang="en-US" dirty="0">
              <a:latin typeface="Arial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8153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charset="0"/>
              </a:rPr>
              <a:t>A car bomb attack on a police station in the northern Iraqi city of Kirkuk early Monday killed four civilians and wounded 10 others U.S. military officials said. A leading Shiite member of Iraq's Governing Council on Sunday demanded no more "stalling" on arranging for elections to rule this country once the U.S.-led occupation ends June 30. Abdel Aziz al-Hakim  a Shiite cleric and Governing Council member said the U.S.-run coalition should have begun planning for elections months ago.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charset="0"/>
              </a:rPr>
              <a:t>-</a:t>
            </a:r>
            <a:r>
              <a:rPr lang="en-US" sz="2400" dirty="0">
                <a:latin typeface="Times New Roman" charset="0"/>
              </a:rPr>
              <a:t>- </a:t>
            </a:r>
            <a:r>
              <a:rPr lang="en-US" sz="2400" dirty="0">
                <a:latin typeface="Times New Roman" charset="0"/>
                <a:hlinkClick r:id="rId4"/>
              </a:rPr>
              <a:t>Loquendo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4103" name="82736CA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50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Bezier Curve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4622800" cy="266089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Bezier curves describe continuous piecewise polynomial functions based on control points.</a:t>
            </a:r>
          </a:p>
          <a:p>
            <a:r>
              <a:rPr lang="en-US" dirty="0" smtClean="0"/>
              <a:t>An n-degree polynomial is described by interpolation of n+1 control points</a:t>
            </a:r>
          </a:p>
          <a:p>
            <a:r>
              <a:rPr lang="en-US" dirty="0" smtClean="0"/>
              <a:t>Fitting Bezier curves to F0 contours provides smoother contours than piecewise linear fitting.</a:t>
            </a:r>
            <a:br>
              <a:rPr lang="en-US" dirty="0" smtClean="0"/>
            </a:br>
            <a:r>
              <a:rPr lang="en-US" sz="2900" b="1" dirty="0" err="1" smtClean="0">
                <a:latin typeface="Garamond"/>
                <a:cs typeface="Garamond"/>
              </a:rPr>
              <a:t>Escudero</a:t>
            </a:r>
            <a:r>
              <a:rPr lang="en-US" sz="2900" b="1" dirty="0" smtClean="0">
                <a:latin typeface="Garamond"/>
                <a:cs typeface="Garamond"/>
              </a:rPr>
              <a:t> et al. 2002</a:t>
            </a:r>
          </a:p>
          <a:p>
            <a:r>
              <a:rPr lang="en-US" dirty="0" smtClean="0"/>
              <a:t>Control points are evenly spaced along an interval – e.g. </a:t>
            </a:r>
            <a:r>
              <a:rPr lang="en-US" dirty="0" err="1" smtClean="0"/>
              <a:t>intersilence</a:t>
            </a:r>
            <a:r>
              <a:rPr lang="en-US" dirty="0" smtClean="0"/>
              <a:t> regions.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89" y="1090494"/>
            <a:ext cx="4440148" cy="21724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17" y="3262927"/>
            <a:ext cx="3795691" cy="180242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5350"/>
            <a:ext cx="4670866" cy="1177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6073" y="4261283"/>
            <a:ext cx="16342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Bezier Curves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3919" y="5488298"/>
            <a:ext cx="296908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Least Squares optimization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Momel</a:t>
            </a:r>
            <a:r>
              <a:rPr lang="en-US" dirty="0" smtClean="0"/>
              <a:t> Stylization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82427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Momel</a:t>
            </a:r>
            <a:r>
              <a:rPr lang="en-US" dirty="0" smtClean="0"/>
              <a:t> (</a:t>
            </a:r>
            <a:r>
              <a:rPr lang="en-US" b="1" dirty="0" err="1" smtClean="0">
                <a:latin typeface="Helvetica Neue "/>
                <a:cs typeface="Helvetica Neue "/>
              </a:rPr>
              <a:t>MO</a:t>
            </a:r>
            <a:r>
              <a:rPr lang="en-US" dirty="0" err="1" smtClean="0"/>
              <a:t>délisation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b="1" dirty="0" err="1" smtClean="0">
                <a:latin typeface="Helvetica Neue "/>
                <a:cs typeface="Helvetica Neue "/>
              </a:rPr>
              <a:t>MEL</a:t>
            </a:r>
            <a:r>
              <a:rPr lang="en-US" dirty="0" err="1" smtClean="0"/>
              <a:t>odie</a:t>
            </a:r>
            <a:r>
              <a:rPr lang="en-US" dirty="0" smtClean="0"/>
              <a:t>): quadratic splines to approximate the “</a:t>
            </a:r>
            <a:r>
              <a:rPr lang="en-US" dirty="0" err="1" smtClean="0"/>
              <a:t>macroprosodic</a:t>
            </a:r>
            <a:r>
              <a:rPr lang="en-US" dirty="0" smtClean="0"/>
              <a:t>” component – intonation choices – as opposed to the “</a:t>
            </a:r>
            <a:r>
              <a:rPr lang="en-US" dirty="0" err="1" smtClean="0"/>
              <a:t>microprosody</a:t>
            </a:r>
            <a:r>
              <a:rPr lang="en-US" dirty="0" smtClean="0"/>
              <a:t>” of segmental choices </a:t>
            </a:r>
            <a:r>
              <a:rPr lang="en-US" b="1" dirty="0" err="1" smtClean="0">
                <a:latin typeface="Garamond"/>
                <a:cs typeface="Garamond"/>
              </a:rPr>
              <a:t>Hirst</a:t>
            </a:r>
            <a:r>
              <a:rPr lang="en-US" b="1" dirty="0" smtClean="0">
                <a:latin typeface="Garamond"/>
                <a:cs typeface="Garamond"/>
              </a:rPr>
              <a:t> &amp; </a:t>
            </a:r>
            <a:r>
              <a:rPr lang="en-US" b="1" dirty="0" err="1" smtClean="0">
                <a:latin typeface="Garamond"/>
                <a:cs typeface="Garamond"/>
              </a:rPr>
              <a:t>Espesser</a:t>
            </a:r>
            <a:r>
              <a:rPr lang="en-US" b="1" dirty="0" smtClean="0">
                <a:latin typeface="Garamond"/>
                <a:cs typeface="Garamond"/>
              </a:rPr>
              <a:t> 1993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5128840"/>
            <a:ext cx="56769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071082"/>
            <a:ext cx="8229600" cy="2725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Omit points that are &gt; 5% higher than neighbors</a:t>
            </a:r>
          </a:p>
          <a:p>
            <a:pPr marL="234950" indent="-23495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Within a 300ms analysis window centered at each x, 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Perform quadratic regression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Omit points that are &gt; 5% below the fit line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Repeat until no points are omitted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Identify a target point based on regression coefficients &lt;t, h&gt; where t = -b/2c and h = a +</a:t>
            </a:r>
            <a:r>
              <a:rPr lang="en-US" sz="1400" dirty="0" err="1" smtClean="0"/>
              <a:t>bt</a:t>
            </a:r>
            <a:r>
              <a:rPr lang="en-US" sz="1400" dirty="0" smtClean="0"/>
              <a:t> + ct</a:t>
            </a:r>
            <a:r>
              <a:rPr lang="en-US" sz="1400" baseline="30000" dirty="0" smtClean="0"/>
              <a:t>2</a:t>
            </a:r>
          </a:p>
          <a:p>
            <a:pPr marL="234950" indent="-23495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Within a 200ms window centered at each x,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Identify “segments” by calculating d(x) based on the mean distances between the &lt;</a:t>
            </a:r>
            <a:r>
              <a:rPr lang="en-US" sz="1400" dirty="0" err="1" smtClean="0"/>
              <a:t>t,h</a:t>
            </a:r>
            <a:r>
              <a:rPr lang="en-US" sz="1400" dirty="0" smtClean="0"/>
              <a:t>&gt; values in the first and second half of the window.</a:t>
            </a:r>
          </a:p>
          <a:p>
            <a:pPr marL="566738" lvl="1" indent="-166688"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/>
              <a:t>Segment boundaries are set to points, x, </a:t>
            </a:r>
            <a:r>
              <a:rPr lang="en-US" sz="1400" dirty="0" err="1" smtClean="0"/>
              <a:t>s.t.</a:t>
            </a:r>
            <a:r>
              <a:rPr lang="en-US" sz="1400" dirty="0" smtClean="0"/>
              <a:t> d(x) is a local maximum and greater than the mean of all d(x)</a:t>
            </a:r>
          </a:p>
          <a:p>
            <a:pPr marL="234950" indent="-23495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Within each segment omit candidates where the average t or h values are more than one standard deviation of the mean within the segment.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Fujisaki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Fujisaki model can be viewed as a parametric description of a contour, designed specifically for prosody.</a:t>
            </a:r>
          </a:p>
          <a:p>
            <a:r>
              <a:rPr lang="en-US" dirty="0" smtClean="0"/>
              <a:t>Many techniques for estimating Fujisaki parameters – phrase and accent commands</a:t>
            </a:r>
            <a:br>
              <a:rPr lang="en-US" dirty="0" smtClean="0"/>
            </a:br>
            <a:r>
              <a:rPr lang="en-US" b="1" dirty="0" err="1" smtClean="0">
                <a:latin typeface="Garamond"/>
                <a:cs typeface="Garamond"/>
              </a:rPr>
              <a:t>Pfitzinger</a:t>
            </a:r>
            <a:r>
              <a:rPr lang="en-US" b="1" dirty="0" smtClean="0">
                <a:latin typeface="Garamond"/>
                <a:cs typeface="Garamond"/>
              </a:rPr>
              <a:t> et al.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Fujisaki model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4"/>
            <a:ext cx="3959225" cy="4840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MOMEL to smooth the pitch contour.</a:t>
            </a:r>
          </a:p>
          <a:p>
            <a:r>
              <a:rPr lang="en-US" dirty="0" smtClean="0"/>
              <a:t>HFC – high pass filter @ 0.5Hz</a:t>
            </a:r>
          </a:p>
          <a:p>
            <a:r>
              <a:rPr lang="en-US" dirty="0" smtClean="0"/>
              <a:t>LFC – every thing else</a:t>
            </a:r>
          </a:p>
          <a:p>
            <a:r>
              <a:rPr lang="en-US" dirty="0" smtClean="0"/>
              <a:t>Local minima of LFC are phrase commands.</a:t>
            </a:r>
          </a:p>
          <a:p>
            <a:r>
              <a:rPr lang="en-US" dirty="0" smtClean="0"/>
              <a:t>Local minima of HFC define boundaries of accent commands.</a:t>
            </a:r>
          </a:p>
          <a:p>
            <a:r>
              <a:rPr lang="en-US" b="1" dirty="0" err="1" smtClean="0">
                <a:latin typeface="Garamond"/>
                <a:cs typeface="Garamond"/>
              </a:rPr>
              <a:t>Mixdorff</a:t>
            </a:r>
            <a:r>
              <a:rPr lang="en-US" b="1" dirty="0" smtClean="0">
                <a:latin typeface="Garamond"/>
                <a:cs typeface="Garamond"/>
              </a:rPr>
              <a:t> 2000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808" y="1285874"/>
            <a:ext cx="4402992" cy="245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50" y="3745286"/>
            <a:ext cx="4407350" cy="24618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Normalization of Phone Durations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39504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Phones in stressed syllables have increased duration as do </a:t>
            </a:r>
            <a:r>
              <a:rPr lang="en-US" dirty="0" err="1" smtClean="0"/>
              <a:t>preboundary</a:t>
            </a:r>
            <a:r>
              <a:rPr lang="en-US" dirty="0" smtClean="0"/>
              <a:t> phones. </a:t>
            </a:r>
            <a:r>
              <a:rPr lang="en-US" b="1" dirty="0" smtClean="0">
                <a:latin typeface="Garamond"/>
                <a:cs typeface="Garamond"/>
              </a:rPr>
              <a:t>Wightman et al. 1991</a:t>
            </a:r>
          </a:p>
          <a:p>
            <a:r>
              <a:rPr lang="en-US" dirty="0" smtClean="0"/>
              <a:t>Duration is impacted by the inherent duration of a phone </a:t>
            </a:r>
            <a:r>
              <a:rPr lang="en-US" dirty="0"/>
              <a:t>(</a:t>
            </a:r>
            <a:r>
              <a:rPr lang="en-US" b="1" dirty="0" err="1" smtClean="0">
                <a:latin typeface="Garamond"/>
                <a:cs typeface="Garamond"/>
              </a:rPr>
              <a:t>Klatt</a:t>
            </a:r>
            <a:r>
              <a:rPr lang="en-US" b="1" dirty="0" smtClean="0">
                <a:latin typeface="Garamond"/>
                <a:cs typeface="Garamond"/>
              </a:rPr>
              <a:t> 1975</a:t>
            </a:r>
            <a:r>
              <a:rPr lang="en-US" dirty="0" smtClean="0"/>
              <a:t>) as well as speaking rate and speaker idiosyncrasies.</a:t>
            </a:r>
          </a:p>
          <a:p>
            <a:r>
              <a:rPr lang="en-US" b="1" dirty="0" smtClean="0">
                <a:latin typeface="Garamond"/>
                <a:cs typeface="Garamond"/>
              </a:rPr>
              <a:t>Wightman et al. 1991</a:t>
            </a:r>
            <a:r>
              <a:rPr lang="en-US" dirty="0" smtClean="0"/>
              <a:t> use z-score normalization using mean values calculated per speaker per phone.</a:t>
            </a:r>
          </a:p>
          <a:p>
            <a:r>
              <a:rPr lang="en-US" b="1" dirty="0" err="1" smtClean="0">
                <a:latin typeface="Garamond"/>
                <a:cs typeface="Garamond"/>
              </a:rPr>
              <a:t>Monkowski</a:t>
            </a:r>
            <a:r>
              <a:rPr lang="en-US" b="1" dirty="0" smtClean="0">
                <a:latin typeface="Garamond"/>
                <a:cs typeface="Garamond"/>
              </a:rPr>
              <a:t> et al. 1995</a:t>
            </a:r>
            <a:r>
              <a:rPr lang="en-US" dirty="0" smtClean="0"/>
              <a:t> note that phone durations are more log-normal than normally distributed, suggesting that z-score normalization of log durations is more appropriate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5236309"/>
            <a:ext cx="2146300" cy="749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Analyzing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Prosodic rhythm is difficult to analyze.</a:t>
            </a:r>
          </a:p>
          <a:p>
            <a:r>
              <a:rPr lang="en-US" dirty="0" smtClean="0"/>
              <a:t>Measures have been used to classify languages as stress- or syllable-timed including </a:t>
            </a:r>
            <a:r>
              <a:rPr lang="en-US" dirty="0" err="1" smtClean="0"/>
              <a:t>nPVI</a:t>
            </a:r>
            <a:r>
              <a:rPr lang="en-US" dirty="0" smtClean="0"/>
              <a:t>, %V, ΔV, ΔC, but have received little attention in prosodic analysis.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 err="1" smtClean="0">
                <a:latin typeface="Garamond"/>
                <a:cs typeface="Garamond"/>
              </a:rPr>
              <a:t>Grabe</a:t>
            </a:r>
            <a:r>
              <a:rPr lang="en-US" sz="2400" b="1" dirty="0" smtClean="0">
                <a:latin typeface="Garamond"/>
                <a:cs typeface="Garamond"/>
              </a:rPr>
              <a:t> &amp; Low 2002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dirty="0" smtClean="0"/>
              <a:t>%V – percentage of vowel speech</a:t>
            </a:r>
          </a:p>
          <a:p>
            <a:r>
              <a:rPr lang="en-US" sz="2000" dirty="0" smtClean="0"/>
              <a:t>ΔV – distance between vowels</a:t>
            </a:r>
          </a:p>
          <a:p>
            <a:r>
              <a:rPr lang="en-US" sz="2000" dirty="0" smtClean="0"/>
              <a:t>ΔC – distance between consonants</a:t>
            </a:r>
          </a:p>
          <a:p>
            <a:r>
              <a:rPr lang="en-US" sz="2000" dirty="0" err="1" smtClean="0"/>
              <a:t>nPVI</a:t>
            </a:r>
            <a:r>
              <a:rPr lang="en-US" sz="2000" dirty="0" smtClean="0"/>
              <a:t> – ratio of difference between consecutive durations to their average duration.  using duration of vocalic or intervocalic regions.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Ensemble methods train a set, or </a:t>
            </a:r>
            <a:r>
              <a:rPr lang="en-US" i="1" dirty="0" smtClean="0"/>
              <a:t>ensemble</a:t>
            </a:r>
            <a:r>
              <a:rPr lang="en-US" dirty="0" smtClean="0"/>
              <a:t>, of independent models or classifiers and combine their results.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Boosting/Bagging</a:t>
            </a:r>
            <a:r>
              <a:rPr lang="en-US" dirty="0" smtClean="0"/>
              <a:t>: train weak classifier for each feature and learn weighting of classifiers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Classifier Fusion</a:t>
            </a:r>
            <a:r>
              <a:rPr lang="en-US" dirty="0" smtClean="0"/>
              <a:t>: train models on different features sets and merge based on confidence scores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Corrected Ensembles of Classifiers</a:t>
            </a:r>
            <a:r>
              <a:rPr lang="en-US" dirty="0" smtClean="0"/>
              <a:t>: train a classifier B to ‘correct’ results of each classifier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Correcting Classifier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6" y="1322317"/>
            <a:ext cx="7639538" cy="50340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Correcting Classifier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31" y="1868703"/>
            <a:ext cx="6888163" cy="33912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hypothesis of </a:t>
            </a:r>
            <a:r>
              <a:rPr lang="en-US" dirty="0" err="1" smtClean="0"/>
              <a:t>ToBI</a:t>
            </a:r>
            <a:r>
              <a:rPr lang="en-US" dirty="0" smtClean="0"/>
              <a:t> labels.</a:t>
            </a:r>
            <a:br>
              <a:rPr lang="en-US" dirty="0" smtClean="0"/>
            </a:br>
            <a:r>
              <a:rPr lang="en-US" sz="2800" b="1" dirty="0" smtClean="0">
                <a:latin typeface="Garamond"/>
                <a:cs typeface="Garamond"/>
              </a:rPr>
              <a:t>Rosenberg 2010</a:t>
            </a:r>
            <a:endParaRPr lang="en-US" sz="3600" b="1" dirty="0" smtClean="0">
              <a:latin typeface="Garamond"/>
              <a:cs typeface="Garamond"/>
            </a:endParaRPr>
          </a:p>
          <a:p>
            <a:pPr lvl="1"/>
            <a:r>
              <a:rPr lang="en-US" dirty="0" smtClean="0"/>
              <a:t>Integrated feature extraction and classification</a:t>
            </a:r>
            <a:endParaRPr lang="en-US" dirty="0"/>
          </a:p>
          <a:p>
            <a:r>
              <a:rPr lang="en-US" dirty="0" smtClean="0"/>
              <a:t>Open source package for prosodic event detection</a:t>
            </a:r>
            <a:endParaRPr lang="en-US" dirty="0"/>
          </a:p>
          <a:p>
            <a:r>
              <a:rPr lang="en-US" dirty="0" err="1" smtClean="0"/>
              <a:t>AuToBI</a:t>
            </a:r>
            <a:r>
              <a:rPr lang="en-US" dirty="0" smtClean="0"/>
              <a:t> site:</a:t>
            </a:r>
            <a:br>
              <a:rPr lang="en-US" dirty="0" smtClean="0"/>
            </a:br>
            <a:r>
              <a:rPr lang="en-US" sz="2400" dirty="0" smtClean="0">
                <a:latin typeface="Courier"/>
                <a:cs typeface="Courier"/>
              </a:rPr>
              <a:t>http://</a:t>
            </a:r>
            <a:r>
              <a:rPr lang="en-US" sz="2400" dirty="0" err="1" smtClean="0">
                <a:latin typeface="Courier"/>
                <a:cs typeface="Courier"/>
              </a:rPr>
              <a:t>eniac.cs.qc.cuny.edu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andrew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autobi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E3F113-4797-6F4D-B018-1543B14637C3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132433-9341-D347-9C59-490F57C6C3D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Goal: Predict How Some Native Speaker Would Produce a Sentence</a:t>
            </a:r>
            <a:endParaRPr lang="en-US" dirty="0"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What words to accent?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What kind of accent to use?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Where to place prosodic phrase boundaries?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What sort of boundaries?</a:t>
            </a:r>
          </a:p>
          <a:p>
            <a:pPr lvl="2" eaLnBrk="1" hangingPunct="1"/>
            <a:r>
              <a:rPr lang="en-US" dirty="0" err="1" smtClean="0">
                <a:latin typeface="Arial" charset="0"/>
              </a:rPr>
              <a:t>Intonational</a:t>
            </a:r>
            <a:r>
              <a:rPr lang="en-US" dirty="0" smtClean="0">
                <a:latin typeface="Arial" charset="0"/>
              </a:rPr>
              <a:t> or intermediate?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What tonal markings?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L-L% (falling)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H-L% (plateau)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H-H% (rising)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L-H% (continuation rise)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!H-L% (calling contour)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AuToBI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7047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Cross-Corpus Performance: BURNC → CGC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Available models</a:t>
            </a:r>
            <a:endParaRPr lang="en-US" dirty="0"/>
          </a:p>
          <a:p>
            <a:pPr lvl="1"/>
            <a:r>
              <a:rPr lang="en-US" dirty="0" smtClean="0"/>
              <a:t>Boston Directions Corpus</a:t>
            </a:r>
          </a:p>
          <a:p>
            <a:pPr lvl="2"/>
            <a:r>
              <a:rPr lang="en-US" dirty="0" smtClean="0"/>
              <a:t>Read, Spontaneous, Combined</a:t>
            </a:r>
          </a:p>
          <a:p>
            <a:pPr lvl="1"/>
            <a:r>
              <a:rPr lang="en-US" dirty="0" smtClean="0"/>
              <a:t>Boston Radio News Corpus</a:t>
            </a:r>
          </a:p>
          <a:p>
            <a:r>
              <a:rPr lang="en-US" dirty="0" smtClean="0"/>
              <a:t>Developing models for French, Italian, European and </a:t>
            </a:r>
            <a:r>
              <a:rPr lang="en-US" dirty="0" err="1" smtClean="0"/>
              <a:t>Brazillian</a:t>
            </a:r>
            <a:r>
              <a:rPr lang="en-US" dirty="0" smtClean="0"/>
              <a:t> Portuguese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031-3823-C645-9013-F4752712CF1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85648"/>
              </p:ext>
            </p:extLst>
          </p:nvPr>
        </p:nvGraphicFramePr>
        <p:xfrm>
          <a:off x="1250464" y="1758461"/>
          <a:ext cx="6506308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074"/>
                <a:gridCol w="2149234"/>
              </a:tblGrid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Task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Accuracy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Pitch Accent Detection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73.5%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Pitch Accent Classification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69.78%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Intonational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Phrase Boundary Detection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90.8% (0.812 F1)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Phrase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Accents/Boundary Tones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35.34%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Intermediate Phrase Boundary Detection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86.33%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(0.181 F1)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Phrase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Accents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62.21%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Interspeech 2011 Tutorial M1 - More Than Words Can Say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7B70B-2880-A846-8025-CB4E8CA84453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41E152-1B48-2E46-8926-A92DA8F7332E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Next Class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Information status: focus and given/new information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B7A99-C33C-264E-8309-645EF750448C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8C5335-2138-CC4F-B23A-2ECAF25C2A4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75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 Simple Approach</a:t>
            </a:r>
            <a:endParaRPr lang="en-US" sz="2400" dirty="0">
              <a:latin typeface="Arial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219200"/>
            <a:ext cx="756285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Default </a:t>
            </a:r>
            <a:r>
              <a:rPr lang="en-US" sz="2400" dirty="0" smtClean="0">
                <a:latin typeface="Arial" charset="0"/>
              </a:rPr>
              <a:t>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Accent:</a:t>
            </a:r>
            <a:endParaRPr lang="en-US" sz="2400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Accent content words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Deaccent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function </a:t>
            </a:r>
            <a:r>
              <a:rPr lang="en-US" sz="2000" dirty="0" smtClean="0">
                <a:latin typeface="Arial" charset="0"/>
              </a:rPr>
              <a:t>words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Use only simple H* accents unless the input is a yes-no question – then use L*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Phrasing: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Place phrase boundaries at any non-sentence-final punctuation (e.g. , : ;) using L-H%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Use H-H% for yes-no questions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O.W. use L-L% for sentence final punctuation (! 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accent strategy is only acceptable ~70% of the time</a:t>
            </a:r>
          </a:p>
          <a:p>
            <a:r>
              <a:rPr lang="en-US" dirty="0" smtClean="0"/>
              <a:t>Simple phrasing strategy is right ~80% of the time.</a:t>
            </a:r>
          </a:p>
          <a:p>
            <a:r>
              <a:rPr lang="en-US" dirty="0" smtClean="0"/>
              <a:t>So, in a 20-word sentence you will probably have about 6 accent errors and 4 phrasing errors:  </a:t>
            </a:r>
            <a:r>
              <a:rPr lang="en-US" dirty="0" err="1" smtClean="0"/>
              <a:t>uhoh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AA9-D12A-2C41-8DAF-5BD93B616540}" type="datetime1">
              <a:rPr lang="en-US" smtClean="0"/>
              <a:pPr/>
              <a:t>2/27/12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0D1D-6969-BE4A-8840-73B71B1103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Interesting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accent and phrasing assignment from large corpora: Machine Learning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There may be many acceptable ways to utter a given sentence – how do we choose which to train on?</a:t>
            </a:r>
          </a:p>
          <a:p>
            <a:pPr lvl="1"/>
            <a:r>
              <a:rPr lang="en-US" dirty="0" smtClean="0"/>
              <a:t>Requires the hand labeling of large corpora in some accepted convention</a:t>
            </a:r>
          </a:p>
          <a:p>
            <a:pPr lvl="1"/>
            <a:r>
              <a:rPr lang="en-US" dirty="0" smtClean="0"/>
              <a:t>Tobi is accepted, can be labeled in reliably, but labeling takes a long time (about 60 times real time)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AA9-D12A-2C41-8DAF-5BD93B616540}" type="datetime1">
              <a:rPr lang="en-US" smtClean="0"/>
              <a:pPr/>
              <a:t>2/27/12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0D1D-6969-BE4A-8840-73B71B1103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AC65A6-0AF7-EA4C-8F35-B721E50BEBA3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D403A4-93A0-A94D-9806-6FDF15CB6EB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Statistical learning methods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Classification and regression trees (CART</a:t>
            </a:r>
            <a:r>
              <a:rPr lang="en-US" dirty="0" smtClean="0">
                <a:latin typeface="Arial" charset="0"/>
              </a:rPr>
              <a:t>), Rule </a:t>
            </a:r>
            <a:r>
              <a:rPr lang="en-US" dirty="0">
                <a:latin typeface="Arial" charset="0"/>
              </a:rPr>
              <a:t>induction (Ripper), Support Vector Machines, HMMs, Neural Nets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Input: Vector </a:t>
            </a:r>
            <a:r>
              <a:rPr lang="en-US" dirty="0">
                <a:latin typeface="Arial" charset="0"/>
              </a:rPr>
              <a:t>of independent variables and one dependent (predicted) variable, e.g. </a:t>
            </a:r>
            <a:r>
              <a:rPr lang="ja-JP" altLang="en-US" dirty="0">
                <a:latin typeface="Arial" charset="0"/>
              </a:rPr>
              <a:t>‘</a:t>
            </a:r>
            <a:r>
              <a:rPr lang="en-US" dirty="0" err="1" smtClean="0">
                <a:latin typeface="Arial" charset="0"/>
              </a:rPr>
              <a:t>theres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 phrase boundary here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or </a:t>
            </a:r>
            <a:r>
              <a:rPr lang="ja-JP" altLang="en-US" dirty="0">
                <a:latin typeface="Arial" charset="0"/>
              </a:rPr>
              <a:t>‘</a:t>
            </a:r>
            <a:r>
              <a:rPr lang="en-US" dirty="0" err="1" smtClean="0">
                <a:latin typeface="Arial" charset="0"/>
              </a:rPr>
              <a:t>theres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not</a:t>
            </a:r>
            <a:r>
              <a:rPr lang="ja-JP" altLang="en-US" dirty="0">
                <a:latin typeface="Arial" charset="0"/>
              </a:rPr>
              <a:t>’</a:t>
            </a:r>
            <a:endParaRPr lang="en-US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Feat1 Feat2 …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FeatN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DepVar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Input from hand labeled dependent variable and automatically extracted independent variables</a:t>
            </a:r>
          </a:p>
          <a:p>
            <a:pPr eaLnBrk="1" hangingPunct="1"/>
            <a:r>
              <a:rPr lang="en-US" dirty="0">
                <a:latin typeface="Arial" charset="0"/>
              </a:rPr>
              <a:t>Result can be integrated into TTS text processor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7D01C9-F9B1-744F-9ADB-2B19A2A34425}" type="datetime1">
              <a:rPr lang="en-US"/>
              <a:pPr eaLnBrk="1" hangingPunct="1"/>
              <a:t>2/27/12</a:t>
            </a:fld>
            <a:endParaRPr 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421962-D340-DF43-AE39-77D512297087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Where do we get the features: phrasing?</a:t>
            </a:r>
            <a:endParaRPr lang="en-US" dirty="0">
              <a:latin typeface="Arial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Timing</a:t>
            </a:r>
          </a:p>
          <a:p>
            <a:pPr lvl="1" eaLnBrk="1" hangingPunct="1"/>
            <a:r>
              <a:rPr lang="en-US" dirty="0">
                <a:latin typeface="Arial" charset="0"/>
              </a:rPr>
              <a:t>Pause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Lengthening of final syllable of preceding word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F0 </a:t>
            </a:r>
            <a:r>
              <a:rPr lang="en-US" dirty="0" smtClean="0">
                <a:latin typeface="Arial" charset="0"/>
              </a:rPr>
              <a:t>changes: high and low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Vocal fry/</a:t>
            </a:r>
            <a:r>
              <a:rPr lang="en-US" dirty="0" err="1">
                <a:latin typeface="Arial" charset="0"/>
              </a:rPr>
              <a:t>glottalization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2505</Words>
  <Application>Microsoft Macintosh PowerPoint</Application>
  <PresentationFormat>On-screen Show (4:3)</PresentationFormat>
  <Paragraphs>388</Paragraphs>
  <Slides>41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Prosodic Prediction from Text and Prosodic Recognition for Speech Corpora</vt:lpstr>
      <vt:lpstr>Today</vt:lpstr>
      <vt:lpstr>Assigning Prosodic Variation in TTS</vt:lpstr>
      <vt:lpstr>Goal: Predict How Some Native Speaker Would Produce a Sentence</vt:lpstr>
      <vt:lpstr>A Simple Approach</vt:lpstr>
      <vt:lpstr>Problems</vt:lpstr>
      <vt:lpstr>More Interesting Approaches</vt:lpstr>
      <vt:lpstr>Statistical learning methods</vt:lpstr>
      <vt:lpstr>Where do we get the features: phrasing?</vt:lpstr>
      <vt:lpstr>What other features may be linked to phrasing?</vt:lpstr>
      <vt:lpstr>PowerPoint Presentation</vt:lpstr>
      <vt:lpstr>Integrating More Syntactic Information</vt:lpstr>
      <vt:lpstr>Where do we get the features:  accent?</vt:lpstr>
      <vt:lpstr>What phenomena are associated with accent?</vt:lpstr>
      <vt:lpstr>PowerPoint Presentation</vt:lpstr>
      <vt:lpstr>How can we approximate such information?</vt:lpstr>
      <vt:lpstr>How do we evaluate the result of prosodic event assignment?</vt:lpstr>
      <vt:lpstr>How well can we do?</vt:lpstr>
      <vt:lpstr>How can we automatically label large corpora for Unit Selection Synthesis?</vt:lpstr>
      <vt:lpstr>The Standard Corpus-Based Approach</vt:lpstr>
      <vt:lpstr>Available ToBI Labeled Corpora</vt:lpstr>
      <vt:lpstr>Reciprosody</vt:lpstr>
      <vt:lpstr>Shape Modeling – Feature Generation</vt:lpstr>
      <vt:lpstr>Pitch Normalization</vt:lpstr>
      <vt:lpstr>TILT</vt:lpstr>
      <vt:lpstr>Tonal Center of Gravity (ToG)</vt:lpstr>
      <vt:lpstr>Quantized Contour Modeling</vt:lpstr>
      <vt:lpstr>Pitch Contour Smoothing</vt:lpstr>
      <vt:lpstr>Piecewise Linear Fit</vt:lpstr>
      <vt:lpstr>Bezier Curve Fitting</vt:lpstr>
      <vt:lpstr>Momel Stylization</vt:lpstr>
      <vt:lpstr>Fujisaki model</vt:lpstr>
      <vt:lpstr>Estimating Fujisaki model parameters</vt:lpstr>
      <vt:lpstr>Normalization of Phone Durations</vt:lpstr>
      <vt:lpstr>Analyzing Rhythm</vt:lpstr>
      <vt:lpstr>Classification Techniques</vt:lpstr>
      <vt:lpstr>Correcting Classifier Diagram</vt:lpstr>
      <vt:lpstr>Correcting Classifier Performance</vt:lpstr>
      <vt:lpstr>AuToBI</vt:lpstr>
      <vt:lpstr>AuToBI Performance</vt:lpstr>
      <vt:lpstr>Next Class</vt:lpstr>
    </vt:vector>
  </TitlesOfParts>
  <Company>AT&amp;T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Julia Hirschberg</dc:creator>
  <dc:description/>
  <cp:lastModifiedBy>Julia Hirschberg</cp:lastModifiedBy>
  <cp:revision>476</cp:revision>
  <cp:lastPrinted>1999-05-22T22:06:30Z</cp:lastPrinted>
  <dcterms:created xsi:type="dcterms:W3CDTF">1997-02-17T17:52:10Z</dcterms:created>
  <dcterms:modified xsi:type="dcterms:W3CDTF">2012-02-27T15:55:03Z</dcterms:modified>
</cp:coreProperties>
</file>