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7" r:id="rId1"/>
  </p:sldMasterIdLst>
  <p:notesMasterIdLst>
    <p:notesMasterId r:id="rId42"/>
  </p:notesMasterIdLst>
  <p:handoutMasterIdLst>
    <p:handoutMasterId r:id="rId43"/>
  </p:handoutMasterIdLst>
  <p:sldIdLst>
    <p:sldId id="257" r:id="rId2"/>
    <p:sldId id="298" r:id="rId3"/>
    <p:sldId id="259" r:id="rId4"/>
    <p:sldId id="260" r:id="rId5"/>
    <p:sldId id="299" r:id="rId6"/>
    <p:sldId id="261" r:id="rId7"/>
    <p:sldId id="263" r:id="rId8"/>
    <p:sldId id="264" r:id="rId9"/>
    <p:sldId id="266" r:id="rId10"/>
    <p:sldId id="262" r:id="rId11"/>
    <p:sldId id="300" r:id="rId12"/>
    <p:sldId id="265" r:id="rId13"/>
    <p:sldId id="267" r:id="rId14"/>
    <p:sldId id="273" r:id="rId15"/>
    <p:sldId id="302" r:id="rId16"/>
    <p:sldId id="293" r:id="rId17"/>
    <p:sldId id="268" r:id="rId18"/>
    <p:sldId id="271" r:id="rId19"/>
    <p:sldId id="274" r:id="rId20"/>
    <p:sldId id="272" r:id="rId21"/>
    <p:sldId id="301" r:id="rId22"/>
    <p:sldId id="270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8" r:id="rId32"/>
    <p:sldId id="294" r:id="rId33"/>
    <p:sldId id="289" r:id="rId34"/>
    <p:sldId id="284" r:id="rId35"/>
    <p:sldId id="286" r:id="rId36"/>
    <p:sldId id="287" r:id="rId37"/>
    <p:sldId id="290" r:id="rId38"/>
    <p:sldId id="292" r:id="rId39"/>
    <p:sldId id="291" r:id="rId40"/>
    <p:sldId id="275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>
        <p:scale>
          <a:sx n="140" d="100"/>
          <a:sy n="140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82FBC50-A1B0-4237-8558-F75068936D18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D0AC715-AE23-4CC1-9CA1-C68D29C976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371F630-16BA-44B5-B269-36E3C6092B49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2575E1F-72C7-45D5-8C35-96766B4275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84BF79-9DE4-48B2-B683-194D09B16F6D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18DC5C-3289-42F7-A797-4A5466DADFD3}" type="slidenum">
              <a:rPr lang="x-none">
                <a:latin typeface="Arial" charset="0"/>
              </a:rPr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52D3D7-A2C7-4E76-9180-E248EFBDDAD2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93C807-0DF3-49FC-926B-C47AEEEA0B6D}" type="slidenum">
              <a:rPr lang="x-none">
                <a:latin typeface="Arial" charset="0"/>
              </a:rPr>
              <a:pPr/>
              <a:t>4</a:t>
            </a:fld>
            <a:endParaRPr lang="en-US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FF288F-728D-4302-BD43-DCCB48144DC6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5FB5F9-0EC5-4B10-B07F-0A2652F174B2}" type="slidenum">
              <a:rPr lang="x-none">
                <a:latin typeface="Arial" charset="0"/>
              </a:rPr>
              <a:pPr/>
              <a:t>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2D0858-13BE-4D8A-88CA-D1576F25623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6560B3-417D-4C4C-B7D7-2D51844AD392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7C3A1B-2FDB-4593-A122-27544D6B8926}" type="slidenum">
              <a:rPr lang="x-none">
                <a:latin typeface="Arial" charset="0"/>
              </a:rPr>
              <a:pPr/>
              <a:t>11</a:t>
            </a:fld>
            <a:endParaRPr lang="en-US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28FCA0-0EC2-4231-82FB-FE97D16D1BFC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9BBE8E-40C2-44D9-9F12-13E9084CA9CB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67474E-DF12-46F5-B583-43101D82096B}" type="slidenum">
              <a:rPr lang="x-none">
                <a:latin typeface="Arial" charset="0"/>
              </a:rPr>
              <a:pPr/>
              <a:t>21</a:t>
            </a:fld>
            <a:endParaRPr lang="en-US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 bwMode="auto">
          <a:xfrm>
            <a:off x="179388" y="173038"/>
            <a:ext cx="8786812" cy="62865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B4A0B-3F65-41CC-BBFE-7A3B6BAF6B73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388" y="63182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292AE0-0083-42C5-9202-19F3D5795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AD4E0-F729-47C1-8E58-923691BA16FC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19245F-6A62-4470-893A-0DDBE9F06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 bwMode="auto">
          <a:xfrm>
            <a:off x="182563" y="1179513"/>
            <a:ext cx="5133975" cy="52752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D80454B-B858-41F2-AAD0-991A184A2729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182563" y="3281363"/>
            <a:ext cx="8788400" cy="3175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D3CF453-A889-4DE2-94A9-C7B77A701A11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 bwMode="auto">
          <a:xfrm>
            <a:off x="3835400" y="1179513"/>
            <a:ext cx="5133975" cy="52752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5C587F5C-0C63-4398-ABCD-98350E3D9B1E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5D8D58-A0E7-407F-A0E1-AA35C051E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D7F587-FDB4-4BFC-95EA-037D48871C30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B7E27E-C83E-45AA-9C1C-0832B6F3A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VerticalTC.png"/>
          <p:cNvPicPr>
            <a:picLocks noChangeAspect="1"/>
          </p:cNvPicPr>
          <p:nvPr/>
        </p:nvPicPr>
        <p:blipFill>
          <a:blip r:embed="rId2"/>
          <a:srcRect t="-93649"/>
          <a:stretch>
            <a:fillRect/>
          </a:stretch>
        </p:blipFill>
        <p:spPr bwMode="auto">
          <a:xfrm>
            <a:off x="7445375" y="1177925"/>
            <a:ext cx="1524000" cy="527526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5C13ED-6F57-4E5B-A5DB-E4BA888F1A24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4E5E7F-523B-427D-8B75-D22680771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182563" y="1179513"/>
            <a:ext cx="8788400" cy="527685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3" name="Picture 6" descr="DirectionalButtons-LeftOnlyOn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488" y="538163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B1476B-D79E-44C8-973E-BE0CD43995C2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86B574-FC7E-42B1-837C-60ABD937D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136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/>
          <p:nvPr/>
        </p:nvSpPr>
        <p:spPr>
          <a:xfrm>
            <a:off x="1228725" y="6673850"/>
            <a:ext cx="1108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5" charset="0"/>
              <a:cs typeface="ＭＳ Ｐゴシック" pitchFamily="-10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58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944879"/>
            <a:ext cx="8698939" cy="55479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91288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791365D-9C74-4CEA-8975-C945C62C1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 bwMode="auto">
          <a:xfrm>
            <a:off x="177800" y="1179513"/>
            <a:ext cx="8788400" cy="52768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AD189B-038D-4487-9EA7-F2E348BDB24A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680A24-19CF-4FAB-902E-9CAD31ECB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 bwMode="auto">
          <a:xfrm>
            <a:off x="182563" y="1179513"/>
            <a:ext cx="8785225" cy="52768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D0326-A1C0-4477-AD04-7813A29052F6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505A77-E34A-4D57-9A0D-EC06F716C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0B79F-1C5E-427D-A5F2-737E0B05D58D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843D23-67B5-457C-A59B-BC11405BC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E8DE8-7238-4CDC-928C-4A152B12438D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A6D688-7F8F-42AA-B54E-7017319BC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833B-9DC3-442D-82FF-268480A2200E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AC24A1-41B4-4A76-9EA5-F4EAE58E91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41C64-4D0E-4A39-AAE5-C2D9DC537917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DABB2E-0F39-4F9B-8321-3B34ECA9E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wireframeOverlay-ContentCap.png"/>
          <p:cNvPicPr>
            <a:picLocks noChangeAspect="1"/>
          </p:cNvPicPr>
          <p:nvPr/>
        </p:nvPicPr>
        <p:blipFill>
          <a:blip r:embed="rId2"/>
          <a:srcRect b="-135870"/>
          <a:stretch>
            <a:fillRect/>
          </a:stretch>
        </p:blipFill>
        <p:spPr bwMode="auto">
          <a:xfrm>
            <a:off x="182563" y="1179513"/>
            <a:ext cx="4229100" cy="52736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E5654D-7650-4C29-95B1-A96801E5D55F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7E7C7B-16C7-4A01-B2C3-76DD1D93F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5925" y="1457325"/>
            <a:ext cx="830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2770188"/>
            <a:ext cx="83089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013" y="6454775"/>
            <a:ext cx="2398712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A8A29882-7905-4CA5-BAB9-F3CC50C1FA42}" type="datetime1">
              <a:rPr lang="en-US"/>
              <a:pPr/>
              <a:t>3/23/11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350" y="6454775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05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9pPr>
    </p:titleStyle>
    <p:bodyStyle>
      <a:lvl1pPr marL="228600" indent="-228600" algn="l" rtl="0" fontAlgn="base">
        <a:spcBef>
          <a:spcPts val="2000"/>
        </a:spcBef>
        <a:spcAft>
          <a:spcPct val="0"/>
        </a:spcAft>
        <a:buClr>
          <a:srgbClr val="7F7F7F"/>
        </a:buClr>
        <a:buSzPct val="70000"/>
        <a:buFont typeface="Wingdings" pitchFamily="2" charset="2"/>
        <a:buChar char="l"/>
        <a:defRPr sz="2000" kern="1200">
          <a:solidFill>
            <a:srgbClr val="404040"/>
          </a:solidFill>
          <a:latin typeface="+mn-lt"/>
          <a:ea typeface="ＭＳ Ｐゴシック" pitchFamily="-105" charset="-128"/>
          <a:cs typeface="+mn-cs"/>
        </a:defRPr>
      </a:lvl1pPr>
      <a:lvl2pPr marL="457200" indent="-228600" algn="l" rtl="0" fontAlgn="base">
        <a:spcBef>
          <a:spcPts val="600"/>
        </a:spcBef>
        <a:spcAft>
          <a:spcPct val="0"/>
        </a:spcAft>
        <a:buClr>
          <a:srgbClr val="262626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pitchFamily="-105" charset="-128"/>
          <a:cs typeface="+mn-cs"/>
        </a:defRPr>
      </a:lvl2pPr>
      <a:lvl3pPr marL="685800" indent="-228600" algn="l" rtl="0" fontAlgn="base">
        <a:spcBef>
          <a:spcPts val="600"/>
        </a:spcBef>
        <a:spcAft>
          <a:spcPct val="0"/>
        </a:spcAft>
        <a:buClr>
          <a:srgbClr val="7F7F7F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pitchFamily="-105" charset="-128"/>
          <a:cs typeface="+mn-cs"/>
        </a:defRPr>
      </a:lvl3pPr>
      <a:lvl4pPr marL="914400" indent="-228600" algn="l" rtl="0" fontAlgn="base">
        <a:spcBef>
          <a:spcPts val="600"/>
        </a:spcBef>
        <a:spcAft>
          <a:spcPct val="0"/>
        </a:spcAft>
        <a:buClr>
          <a:srgbClr val="262626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pitchFamily="-105" charset="-128"/>
          <a:cs typeface="+mn-cs"/>
        </a:defRPr>
      </a:lvl4pPr>
      <a:lvl5pPr marL="1143000" indent="-228600" algn="l" rtl="0" fontAlgn="base">
        <a:spcBef>
          <a:spcPts val="600"/>
        </a:spcBef>
        <a:spcAft>
          <a:spcPct val="0"/>
        </a:spcAft>
        <a:buClr>
          <a:srgbClr val="7F7F7F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1" Type="http://schemas.openxmlformats.org/officeDocument/2006/relationships/audio" Target="file://localhost/Users/fadi/Desktop/hillary-1.mfcc.wav" TargetMode="External"/><Relationship Id="rId2" Type="http://schemas.openxmlformats.org/officeDocument/2006/relationships/audio" Target="file://localhost/Users/fadi/Desktop/hillary-1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7513" y="2168525"/>
            <a:ext cx="8307387" cy="1619250"/>
          </a:xfrm>
        </p:spPr>
        <p:txBody>
          <a:bodyPr/>
          <a:lstStyle/>
          <a:p>
            <a:r>
              <a:rPr lang="en-US" smtClean="0"/>
              <a:t> Building an ASR using HTK</a:t>
            </a:r>
            <a:br>
              <a:rPr lang="en-US" smtClean="0"/>
            </a:br>
            <a:r>
              <a:rPr lang="en-US" smtClean="0"/>
              <a:t> CS4706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513" y="3810000"/>
            <a:ext cx="8307387" cy="752475"/>
          </a:xfrm>
        </p:spPr>
        <p:txBody>
          <a:bodyPr>
            <a:noAutofit/>
          </a:bodyPr>
          <a:lstStyle/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Fadi Biadsy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Mar </a:t>
            </a:r>
            <a:r>
              <a:rPr lang="en-US" sz="1400" i="1" dirty="0" err="1" smtClean="0">
                <a:solidFill>
                  <a:schemeClr val="tx1"/>
                </a:solidFill>
              </a:rPr>
              <a:t>23</a:t>
            </a:r>
            <a:r>
              <a:rPr lang="en-US" sz="1400" i="1" baseline="30000" dirty="0" err="1" smtClean="0">
                <a:solidFill>
                  <a:schemeClr val="tx1"/>
                </a:solidFill>
              </a:rPr>
              <a:t>th</a:t>
            </a:r>
            <a:r>
              <a:rPr lang="en-US" sz="1400" i="1" dirty="0" smtClean="0">
                <a:solidFill>
                  <a:schemeClr val="tx1"/>
                </a:solidFill>
              </a:rPr>
              <a:t>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Feature Extraction - MFCC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dirty="0" smtClean="0"/>
              <a:t>Extract a feature vector from each frame	</a:t>
            </a:r>
          </a:p>
          <a:p>
            <a:pPr lvl="2"/>
            <a:r>
              <a:rPr lang="en-US" dirty="0" smtClean="0"/>
              <a:t>12 MFCC coefficients + 1 normalized energy = 13 features</a:t>
            </a:r>
          </a:p>
          <a:p>
            <a:pPr lvl="2"/>
            <a:r>
              <a:rPr lang="en-US" dirty="0" smtClean="0"/>
              <a:t>Delta MFCC = 13	</a:t>
            </a:r>
          </a:p>
          <a:p>
            <a:pPr lvl="2"/>
            <a:r>
              <a:rPr lang="en-US" dirty="0" smtClean="0"/>
              <a:t>Delta-Delta </a:t>
            </a:r>
            <a:r>
              <a:rPr lang="en-US" dirty="0" smtClean="0"/>
              <a:t>MFCC  </a:t>
            </a:r>
            <a:r>
              <a:rPr lang="en-US" dirty="0" smtClean="0"/>
              <a:t>= 13</a:t>
            </a:r>
          </a:p>
          <a:p>
            <a:pPr lvl="1"/>
            <a:r>
              <a:rPr lang="en-US" dirty="0" smtClean="0"/>
              <a:t>Total: 39 features</a:t>
            </a:r>
          </a:p>
          <a:p>
            <a:r>
              <a:rPr lang="en-US" dirty="0" smtClean="0"/>
              <a:t>Inverted </a:t>
            </a:r>
            <a:r>
              <a:rPr lang="en-US" dirty="0" err="1" smtClean="0"/>
              <a:t>MFCCs</a:t>
            </a:r>
            <a:r>
              <a:rPr lang="en-US" dirty="0" smtClean="0"/>
              <a:t>: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CEB783-AA60-40FF-991A-DFCF27711F1B}" type="slidenum">
              <a:rPr lang="en-US"/>
              <a:pPr/>
              <a:t>10</a:t>
            </a:fld>
            <a:endParaRPr lang="en-US"/>
          </a:p>
        </p:txBody>
      </p:sp>
      <p:pic>
        <p:nvPicPr>
          <p:cNvPr id="3277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3438" y="3863975"/>
            <a:ext cx="50292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4800600" y="2916237"/>
            <a:ext cx="2590800" cy="457200"/>
          </a:xfrm>
          <a:prstGeom prst="wedgeRoundRectCallout">
            <a:avLst>
              <a:gd name="adj1" fmla="val -33723"/>
              <a:gd name="adj2" fmla="val 2490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39D Feature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Speech Recognition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Feature Extraction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FF0000"/>
                </a:solidFill>
              </a:rPr>
              <a:t>Modeling Speech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FF0000"/>
                </a:solidFill>
              </a:rPr>
              <a:t>Hidden Markov Models (HMM): 3 basic problems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HMM Toolkit (HTK)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Steps for building an ASR using HTK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26ADAE-70E0-4958-8E0C-94FD776F90B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Markov Chain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Weighted finite state acceptor: Future is independent of the past given the present  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D6AB91-5D62-4B9D-BD60-5D5699A90257}" type="slidenum">
              <a:rPr lang="en-US"/>
              <a:pPr/>
              <a:t>12</a:t>
            </a:fld>
            <a:endParaRPr lang="en-US"/>
          </a:p>
        </p:txBody>
      </p:sp>
      <p:pic>
        <p:nvPicPr>
          <p:cNvPr id="3686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2057400"/>
            <a:ext cx="843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Hidden Markov Model (HMM)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HMM is a Markov chain + emission probability function for each state</a:t>
            </a:r>
          </a:p>
          <a:p>
            <a:endParaRPr lang="en-US" smtClean="0"/>
          </a:p>
          <a:p>
            <a:r>
              <a:rPr lang="en-US" sz="2400" smtClean="0"/>
              <a:t>Markov Chain</a:t>
            </a:r>
          </a:p>
          <a:p>
            <a:endParaRPr lang="en-US" smtClean="0"/>
          </a:p>
          <a:p>
            <a:r>
              <a:rPr lang="en-US" sz="2400" smtClean="0"/>
              <a:t>HMM M=(A, B, Pi) </a:t>
            </a:r>
            <a:endParaRPr lang="en-US" smtClean="0"/>
          </a:p>
          <a:p>
            <a:r>
              <a:rPr lang="en-US" sz="1800" b="1" smtClean="0"/>
              <a:t>A = Transition Matrix</a:t>
            </a:r>
          </a:p>
          <a:p>
            <a:r>
              <a:rPr lang="en-US" sz="1800" b="1" smtClean="0"/>
              <a:t>B = Observation Distributions</a:t>
            </a:r>
          </a:p>
          <a:p>
            <a:r>
              <a:rPr lang="en-US" sz="1800" b="1" smtClean="0"/>
              <a:t>Pi = Initial state probabilities</a:t>
            </a:r>
            <a:r>
              <a:rPr lang="en-US" sz="1800" smtClean="0"/>
              <a:t>  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948462-A8A3-478F-928B-D01B28CA62D2}" type="slidenum">
              <a:rPr lang="en-US"/>
              <a:pPr/>
              <a:t>13</a:t>
            </a:fld>
            <a:endParaRPr lang="en-US"/>
          </a:p>
        </p:txBody>
      </p:sp>
      <p:pic>
        <p:nvPicPr>
          <p:cNvPr id="3789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002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929063"/>
            <a:ext cx="44577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HMM Example</a:t>
            </a:r>
          </a:p>
        </p:txBody>
      </p:sp>
      <p:sp>
        <p:nvSpPr>
          <p:cNvPr id="38915" name="Slide Number Placeholder 2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72EA99-E468-49D2-ABB9-B78BB9E844BA}" type="slidenum">
              <a:rPr lang="en-US"/>
              <a:pPr/>
              <a:t>14</a:t>
            </a:fld>
            <a:endParaRPr lang="en-US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00300"/>
            <a:ext cx="8407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7" name="Group 7"/>
          <p:cNvGrpSpPr>
            <a:grpSpLocks/>
          </p:cNvGrpSpPr>
          <p:nvPr/>
        </p:nvGrpSpPr>
        <p:grpSpPr bwMode="auto">
          <a:xfrm>
            <a:off x="1795463" y="1573213"/>
            <a:ext cx="762000" cy="685800"/>
            <a:chOff x="1828800" y="1752600"/>
            <a:chExt cx="762000" cy="685800"/>
          </a:xfrm>
        </p:grpSpPr>
        <p:sp>
          <p:nvSpPr>
            <p:cNvPr id="5" name="Oval 4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/d/</a:t>
              </a:r>
            </a:p>
          </p:txBody>
        </p:sp>
        <p:cxnSp>
          <p:nvCxnSpPr>
            <p:cNvPr id="7" name="Curved Connector 6"/>
            <p:cNvCxnSpPr>
              <a:stCxn id="0" idx="1"/>
              <a:endCxn id="5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8" name="Group 9"/>
          <p:cNvGrpSpPr>
            <a:grpSpLocks/>
          </p:cNvGrpSpPr>
          <p:nvPr/>
        </p:nvGrpSpPr>
        <p:grpSpPr bwMode="auto">
          <a:xfrm>
            <a:off x="4960938" y="1573213"/>
            <a:ext cx="762000" cy="685800"/>
            <a:chOff x="1828800" y="1752600"/>
            <a:chExt cx="762000" cy="685800"/>
          </a:xfrm>
        </p:grpSpPr>
        <p:sp>
          <p:nvSpPr>
            <p:cNvPr id="11" name="Oval 1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/n/</a:t>
              </a:r>
            </a:p>
          </p:txBody>
        </p:sp>
        <p:cxnSp>
          <p:nvCxnSpPr>
            <p:cNvPr id="12" name="Curved Connector 11"/>
            <p:cNvCxnSpPr>
              <a:stCxn id="0" idx="1"/>
              <a:endCxn id="11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9" name="Group 12"/>
          <p:cNvGrpSpPr>
            <a:grpSpLocks/>
          </p:cNvGrpSpPr>
          <p:nvPr/>
        </p:nvGrpSpPr>
        <p:grpSpPr bwMode="auto">
          <a:xfrm>
            <a:off x="3319463" y="1573213"/>
            <a:ext cx="762000" cy="685800"/>
            <a:chOff x="1828800" y="1752600"/>
            <a:chExt cx="762000" cy="685800"/>
          </a:xfrm>
        </p:grpSpPr>
        <p:sp>
          <p:nvSpPr>
            <p:cNvPr id="14" name="Oval 13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15" name="Curved Connector 14"/>
            <p:cNvCxnSpPr>
              <a:stCxn id="0" idx="1"/>
              <a:endCxn id="14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urved Connector 16"/>
          <p:cNvCxnSpPr/>
          <p:nvPr/>
        </p:nvCxnSpPr>
        <p:spPr>
          <a:xfrm>
            <a:off x="2557463" y="1916113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5749925" y="1916113"/>
            <a:ext cx="879475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922" name="Group 19"/>
          <p:cNvGrpSpPr>
            <a:grpSpLocks/>
          </p:cNvGrpSpPr>
          <p:nvPr/>
        </p:nvGrpSpPr>
        <p:grpSpPr bwMode="auto">
          <a:xfrm>
            <a:off x="6629400" y="1574800"/>
            <a:ext cx="762000" cy="685800"/>
            <a:chOff x="1828800" y="1752600"/>
            <a:chExt cx="762000" cy="685800"/>
          </a:xfrm>
        </p:grpSpPr>
        <p:sp>
          <p:nvSpPr>
            <p:cNvPr id="21" name="Oval 2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22" name="Curved Connector 21"/>
            <p:cNvCxnSpPr>
              <a:stCxn id="0" idx="1"/>
              <a:endCxn id="21" idx="7"/>
            </p:cNvCxnSpPr>
            <p:nvPr/>
          </p:nvCxnSpPr>
          <p:spPr>
            <a:xfrm rot="5400000" flipH="1" flipV="1">
              <a:off x="2209800" y="1584326"/>
              <a:ext cx="1587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urved Connector 22"/>
          <p:cNvCxnSpPr/>
          <p:nvPr/>
        </p:nvCxnSpPr>
        <p:spPr>
          <a:xfrm flipV="1">
            <a:off x="4081463" y="1914525"/>
            <a:ext cx="879475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039100" y="32766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77200" y="54864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77200" y="2705100"/>
            <a:ext cx="1143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 </a:t>
            </a:r>
            <a:r>
              <a:rPr lang="en-US" sz="2400" dirty="0" smtClean="0"/>
              <a:t>(General Expression)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1365D-9C74-4CEA-8975-C945C62C1FA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914400" y="1466851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smtClean="0">
                <a:latin typeface="Times" pitchFamily="-105" charset="0"/>
                <a:cs typeface="Times" pitchFamily="-105" charset="0"/>
              </a:rPr>
              <a:t>S* = </a:t>
            </a:r>
            <a:r>
              <a:rPr lang="en-US" sz="2400" dirty="0" err="1" smtClean="0">
                <a:latin typeface="Times" pitchFamily="-105" charset="0"/>
                <a:cs typeface="Times" pitchFamily="-105" charset="0"/>
              </a:rPr>
              <a:t>argmax</a:t>
            </a:r>
            <a:r>
              <a:rPr lang="en-US" sz="2400" baseline="-25000" dirty="0" err="1" smtClean="0">
                <a:latin typeface="Times" pitchFamily="-105" charset="0"/>
                <a:cs typeface="Times" pitchFamily="-105" charset="0"/>
              </a:rPr>
              <a:t>s</a:t>
            </a:r>
            <a:r>
              <a:rPr lang="en-US" sz="2400" dirty="0" smtClean="0">
                <a:latin typeface="Times" pitchFamily="-105" charset="0"/>
                <a:cs typeface="Times" pitchFamily="-105" charset="0"/>
              </a:rPr>
              <a:t> </a:t>
            </a:r>
            <a:r>
              <a:rPr lang="en-US" sz="2400" i="1" dirty="0">
                <a:latin typeface="Times" pitchFamily="-105" charset="0"/>
                <a:cs typeface="Times" pitchFamily="-105" charset="0"/>
              </a:rPr>
              <a:t>P</a:t>
            </a:r>
            <a:r>
              <a:rPr lang="en-US" sz="2400" i="1" dirty="0" smtClean="0">
                <a:latin typeface="Times" pitchFamily="-105" charset="0"/>
                <a:cs typeface="Times" pitchFamily="-105" charset="0"/>
              </a:rPr>
              <a:t>(S|O;M)</a:t>
            </a:r>
          </a:p>
          <a:p>
            <a:endParaRPr lang="en-US" sz="2400" i="1" dirty="0" smtClean="0">
              <a:latin typeface="Times" pitchFamily="-105" charset="0"/>
              <a:cs typeface="Times" pitchFamily="-105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133600"/>
            <a:ext cx="21871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" pitchFamily="-105" charset="0"/>
                <a:cs typeface="Times" pitchFamily="-105" charset="0"/>
              </a:rPr>
              <a:t>where,</a:t>
            </a:r>
          </a:p>
          <a:p>
            <a:r>
              <a:rPr lang="en-US" i="1" dirty="0" smtClean="0">
                <a:latin typeface="Times" pitchFamily="-105" charset="0"/>
                <a:cs typeface="Times" pitchFamily="-105" charset="0"/>
              </a:rPr>
              <a:t>	S=W</a:t>
            </a:r>
            <a:r>
              <a:rPr lang="en-US" i="1" baseline="-25000" dirty="0" smtClean="0">
                <a:latin typeface="Times" pitchFamily="-105" charset="0"/>
                <a:cs typeface="Times" pitchFamily="-105" charset="0"/>
              </a:rPr>
              <a:t>1</a:t>
            </a:r>
            <a:r>
              <a:rPr lang="en-US" i="1" dirty="0" smtClean="0">
                <a:latin typeface="Times" pitchFamily="-105" charset="0"/>
                <a:cs typeface="Times" pitchFamily="-105" charset="0"/>
              </a:rPr>
              <a:t>,W</a:t>
            </a:r>
            <a:r>
              <a:rPr lang="en-US" i="1" baseline="-25000" dirty="0" smtClean="0">
                <a:latin typeface="Times" pitchFamily="-105" charset="0"/>
                <a:cs typeface="Times" pitchFamily="-105" charset="0"/>
              </a:rPr>
              <a:t>2</a:t>
            </a:r>
            <a:r>
              <a:rPr lang="en-US" i="1" dirty="0" smtClean="0">
                <a:latin typeface="Times" pitchFamily="-105" charset="0"/>
                <a:cs typeface="Times" pitchFamily="-105" charset="0"/>
              </a:rPr>
              <a:t>,…,W</a:t>
            </a:r>
            <a:r>
              <a:rPr lang="en-US" i="1" baseline="-25000" dirty="0" smtClean="0">
                <a:latin typeface="Times" pitchFamily="-105" charset="0"/>
                <a:cs typeface="Times" pitchFamily="-105" charset="0"/>
              </a:rPr>
              <a:t>N</a:t>
            </a:r>
            <a:endParaRPr lang="en-US" i="1" dirty="0" smtClean="0">
              <a:latin typeface="Times" pitchFamily="-105" charset="0"/>
              <a:cs typeface="Times" pitchFamily="-105" charset="0"/>
            </a:endParaRPr>
          </a:p>
          <a:p>
            <a:r>
              <a:rPr lang="en-US" i="1" dirty="0" smtClean="0">
                <a:latin typeface="Times" pitchFamily="-105" charset="0"/>
                <a:cs typeface="Times" pitchFamily="-105" charset="0"/>
              </a:rPr>
              <a:t>	</a:t>
            </a:r>
          </a:p>
          <a:p>
            <a:r>
              <a:rPr lang="en-US" i="1" dirty="0" smtClean="0">
                <a:latin typeface="Times" pitchFamily="-105" charset="0"/>
                <a:cs typeface="Times" pitchFamily="-105" charset="0"/>
              </a:rPr>
              <a:t>	O=o</a:t>
            </a:r>
            <a:r>
              <a:rPr lang="en-US" i="1" baseline="-25000" dirty="0" smtClean="0">
                <a:latin typeface="Times" pitchFamily="-105" charset="0"/>
                <a:cs typeface="Times" pitchFamily="-105" charset="0"/>
              </a:rPr>
              <a:t>1</a:t>
            </a:r>
            <a:r>
              <a:rPr lang="en-US" i="1" dirty="0" smtClean="0">
                <a:latin typeface="Times" pitchFamily="-105" charset="0"/>
                <a:cs typeface="Times" pitchFamily="-105" charset="0"/>
              </a:rPr>
              <a:t>,o</a:t>
            </a:r>
            <a:r>
              <a:rPr lang="en-US" i="1" baseline="-25000" dirty="0" smtClean="0">
                <a:latin typeface="Times" pitchFamily="-105" charset="0"/>
                <a:cs typeface="Times" pitchFamily="-105" charset="0"/>
              </a:rPr>
              <a:t>2</a:t>
            </a:r>
            <a:r>
              <a:rPr lang="en-US" i="1" dirty="0" smtClean="0">
                <a:latin typeface="Times" pitchFamily="-105" charset="0"/>
                <a:cs typeface="Times" pitchFamily="-105" charset="0"/>
              </a:rPr>
              <a:t>,…,</a:t>
            </a:r>
            <a:r>
              <a:rPr lang="en-US" i="1" dirty="0" err="1" smtClean="0">
                <a:latin typeface="Times" pitchFamily="-105" charset="0"/>
                <a:cs typeface="Times" pitchFamily="-105" charset="0"/>
              </a:rPr>
              <a:t>o</a:t>
            </a:r>
            <a:r>
              <a:rPr lang="en-US" i="1" baseline="-25000" dirty="0" err="1" smtClean="0">
                <a:latin typeface="Times" pitchFamily="-105" charset="0"/>
                <a:cs typeface="Times" pitchFamily="-105" charset="0"/>
              </a:rPr>
              <a:t>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38906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 smtClean="0">
                <a:latin typeface="Times" pitchFamily="-105" charset="0"/>
                <a:cs typeface="Times" pitchFamily="-105" charset="0"/>
              </a:rPr>
              <a:t>S* = </a:t>
            </a:r>
            <a:r>
              <a:rPr lang="en-US" sz="2400" dirty="0" err="1" smtClean="0">
                <a:latin typeface="Times" pitchFamily="-105" charset="0"/>
                <a:cs typeface="Times" pitchFamily="-105" charset="0"/>
                <a:sym typeface="Wingdings" pitchFamily="2" charset="2"/>
              </a:rPr>
              <a:t>a</a:t>
            </a:r>
            <a:r>
              <a:rPr lang="en-US" sz="2400" dirty="0" err="1" smtClean="0">
                <a:latin typeface="Times" pitchFamily="-105" charset="0"/>
                <a:cs typeface="Times" pitchFamily="-105" charset="0"/>
              </a:rPr>
              <a:t>rgmax</a:t>
            </a:r>
            <a:r>
              <a:rPr lang="en-US" sz="2400" baseline="-25000" dirty="0" err="1" smtClean="0">
                <a:latin typeface="Times" pitchFamily="-105" charset="0"/>
                <a:cs typeface="Times" pitchFamily="-105" charset="0"/>
              </a:rPr>
              <a:t>S</a:t>
            </a:r>
            <a:r>
              <a:rPr lang="en-US" sz="2400" baseline="-25000" dirty="0" smtClean="0">
                <a:latin typeface="Times" pitchFamily="-105" charset="0"/>
                <a:cs typeface="Times" pitchFamily="-105" charset="0"/>
              </a:rPr>
              <a:t> </a:t>
            </a:r>
            <a:r>
              <a:rPr lang="en-US" sz="2400" i="1" dirty="0" smtClean="0">
                <a:latin typeface="Times" pitchFamily="-105" charset="0"/>
                <a:cs typeface="Times" pitchFamily="-105" charset="0"/>
              </a:rPr>
              <a:t>P(O|S;M) P(S;M)</a:t>
            </a:r>
            <a:endParaRPr lang="en-US" sz="2400" i="1" dirty="0">
              <a:latin typeface="Times" pitchFamily="-105" charset="0"/>
              <a:cs typeface="Times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HMM – 3 Basic Problems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romanUcPeriod"/>
            </a:pPr>
            <a:r>
              <a:rPr lang="en-US" sz="3200" smtClean="0"/>
              <a:t>Evaluation</a:t>
            </a:r>
          </a:p>
          <a:p>
            <a:pPr marL="514350" indent="-514350">
              <a:buFont typeface="Calibri" pitchFamily="34" charset="0"/>
              <a:buAutoNum type="romanUcPeriod"/>
            </a:pPr>
            <a:r>
              <a:rPr lang="en-US" sz="3200" smtClean="0"/>
              <a:t>Decoding </a:t>
            </a:r>
          </a:p>
          <a:p>
            <a:pPr marL="514350" indent="-514350">
              <a:buFont typeface="Calibri" pitchFamily="34" charset="0"/>
              <a:buAutoNum type="romanUcPeriod"/>
            </a:pPr>
            <a:r>
              <a:rPr lang="en-US" sz="3200" smtClean="0"/>
              <a:t>Training </a:t>
            </a:r>
          </a:p>
          <a:p>
            <a:pPr marL="514350" indent="-514350">
              <a:buFont typeface="Wingdings" pitchFamily="2" charset="2"/>
              <a:buNone/>
            </a:pPr>
            <a:endParaRPr lang="en-US" sz="320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397E86-A91F-4676-9D11-43FA69327C48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HMM – I. Evaluation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49225" y="942975"/>
            <a:ext cx="8699500" cy="5548313"/>
          </a:xfrm>
        </p:spPr>
        <p:txBody>
          <a:bodyPr/>
          <a:lstStyle/>
          <a:p>
            <a:r>
              <a:rPr lang="en-US" smtClean="0"/>
              <a:t>Given an observation sequence </a:t>
            </a:r>
            <a:r>
              <a:rPr lang="en-US" smtClean="0">
                <a:latin typeface="Times" pitchFamily="-105" charset="0"/>
                <a:cs typeface="Times" pitchFamily="-105" charset="0"/>
              </a:rPr>
              <a:t>O </a:t>
            </a:r>
            <a:r>
              <a:rPr lang="en-US" smtClean="0"/>
              <a:t>and a model </a:t>
            </a:r>
            <a:r>
              <a:rPr lang="en-US" i="1" smtClean="0">
                <a:latin typeface="Times" pitchFamily="-105" charset="0"/>
                <a:cs typeface="Times" pitchFamily="-105" charset="0"/>
              </a:rPr>
              <a:t>M</a:t>
            </a:r>
            <a:r>
              <a:rPr lang="en-US" i="1" smtClean="0"/>
              <a:t>, </a:t>
            </a:r>
            <a:r>
              <a:rPr lang="en-US" smtClean="0"/>
              <a:t>how can</a:t>
            </a:r>
            <a:r>
              <a:rPr lang="en-US" i="1" smtClean="0"/>
              <a:t> </a:t>
            </a:r>
            <a:r>
              <a:rPr lang="en-US" smtClean="0"/>
              <a:t>we efficiently compute: 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Times" pitchFamily="-105" charset="0"/>
                <a:cs typeface="Times" pitchFamily="-105" charset="0"/>
              </a:rPr>
              <a:t>	</a:t>
            </a:r>
            <a:r>
              <a:rPr lang="en-US" i="1" smtClean="0">
                <a:latin typeface="Times" pitchFamily="-105" charset="0"/>
                <a:cs typeface="Times" pitchFamily="-105" charset="0"/>
              </a:rPr>
              <a:t>P(O | M)</a:t>
            </a:r>
            <a:r>
              <a:rPr lang="en-US" smtClean="0">
                <a:latin typeface="Times" pitchFamily="-105" charset="0"/>
                <a:cs typeface="Times" pitchFamily="-105" charset="0"/>
              </a:rPr>
              <a:t> =  the </a:t>
            </a:r>
            <a:r>
              <a:rPr lang="en-US" smtClean="0"/>
              <a:t>likelihood of O given the model?</a:t>
            </a:r>
          </a:p>
          <a:p>
            <a:endParaRPr lang="en-US" smtClean="0"/>
          </a:p>
        </p:txBody>
      </p:sp>
      <p:sp>
        <p:nvSpPr>
          <p:cNvPr id="40964" name="Slide Number Placeholder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1BA482-7FA9-4CA9-8D9C-E515692CC75D}" type="slidenum">
              <a:rPr lang="en-US"/>
              <a:pPr/>
              <a:t>17</a:t>
            </a:fld>
            <a:endParaRPr lang="en-US"/>
          </a:p>
        </p:txBody>
      </p:sp>
      <p:pic>
        <p:nvPicPr>
          <p:cNvPr id="4096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450" y="2900363"/>
            <a:ext cx="29765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3987800"/>
            <a:ext cx="25939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895600" y="3471863"/>
            <a:ext cx="1593850" cy="915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4375150"/>
            <a:ext cx="1593850" cy="113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7466013" y="2900363"/>
            <a:ext cx="403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" pitchFamily="-105" charset="0"/>
                <a:cs typeface="Times" pitchFamily="-105" charset="0"/>
              </a:rPr>
              <a:t>λ</a:t>
            </a:r>
            <a:r>
              <a:rPr lang="en-US" i="1" baseline="-25000">
                <a:latin typeface="Times" pitchFamily="-105" charset="0"/>
                <a:cs typeface="Times" pitchFamily="-105" charset="0"/>
              </a:rPr>
              <a:t>1</a:t>
            </a:r>
            <a:endParaRPr lang="en-US"/>
          </a:p>
        </p:txBody>
      </p:sp>
      <p:sp>
        <p:nvSpPr>
          <p:cNvPr id="40971" name="Rectangle 13"/>
          <p:cNvSpPr>
            <a:spLocks noChangeArrowheads="1"/>
          </p:cNvSpPr>
          <p:nvPr/>
        </p:nvSpPr>
        <p:spPr bwMode="auto">
          <a:xfrm>
            <a:off x="7397750" y="49577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" pitchFamily="-105" charset="0"/>
                <a:cs typeface="Times" pitchFamily="-105" charset="0"/>
              </a:rPr>
              <a:t>λ</a:t>
            </a:r>
            <a:r>
              <a:rPr lang="en-US" i="1" baseline="-25000">
                <a:latin typeface="Times" pitchFamily="-105" charset="0"/>
                <a:cs typeface="Times" pitchFamily="-105" charset="0"/>
              </a:rPr>
              <a:t>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54288"/>
            <a:ext cx="7150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z="3200" smtClean="0"/>
              <a:t>HMM – II. Decoding 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EAF57-FC2D-4588-9187-86A46821C130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9225" y="942975"/>
            <a:ext cx="8699500" cy="2925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 defTabSz="914400">
              <a:spcBef>
                <a:spcPts val="2000"/>
              </a:spcBef>
              <a:buClr>
                <a:srgbClr val="7F7F7F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solidFill>
                  <a:srgbClr val="404040"/>
                </a:solidFill>
                <a:latin typeface="Calibri" pitchFamily="34" charset="0"/>
              </a:rPr>
              <a:t>Given an observation sequence O and a model M:</a:t>
            </a:r>
          </a:p>
          <a:p>
            <a:pPr marL="228600" indent="-228600" defTabSz="914400">
              <a:spcBef>
                <a:spcPts val="2000"/>
              </a:spcBef>
              <a:buClr>
                <a:srgbClr val="7F7F7F"/>
              </a:buClr>
              <a:buSzPct val="70000"/>
            </a:pPr>
            <a:r>
              <a:rPr lang="en-US" sz="2000">
                <a:solidFill>
                  <a:srgbClr val="404040"/>
                </a:solidFill>
                <a:latin typeface="Calibri" pitchFamily="34" charset="0"/>
              </a:rPr>
              <a:t>    How can we obtain the most likely state sequence Q = {q1, q2,…,qt}? </a:t>
            </a:r>
          </a:p>
          <a:p>
            <a:pPr marL="228600" indent="-228600" defTabSz="914400">
              <a:spcBef>
                <a:spcPts val="2000"/>
              </a:spcBef>
              <a:buClr>
                <a:srgbClr val="7F7F7F"/>
              </a:buClr>
              <a:buSzPct val="70000"/>
              <a:buFont typeface="Wingdings" pitchFamily="2" charset="2"/>
              <a:buChar char="l"/>
            </a:pPr>
            <a:endParaRPr lang="en-US" sz="2000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4199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68700"/>
            <a:ext cx="25939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Viterbi Algorithm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Efficient algorithm for decoding O(TN^2)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3012" name="Slide Number Placeholder 3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98284-AE1E-464F-9AD1-DD946F2E0D73}" type="slidenum">
              <a:rPr lang="en-US"/>
              <a:pPr/>
              <a:t>19</a:t>
            </a:fld>
            <a:endParaRPr lang="en-US"/>
          </a:p>
        </p:txBody>
      </p:sp>
      <p:pic>
        <p:nvPicPr>
          <p:cNvPr id="430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4776788"/>
            <a:ext cx="3606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4" name="Group 4"/>
          <p:cNvGrpSpPr>
            <a:grpSpLocks/>
          </p:cNvGrpSpPr>
          <p:nvPr/>
        </p:nvGrpSpPr>
        <p:grpSpPr bwMode="auto">
          <a:xfrm>
            <a:off x="1606550" y="2209800"/>
            <a:ext cx="762000" cy="685800"/>
            <a:chOff x="1828800" y="1752600"/>
            <a:chExt cx="762000" cy="685800"/>
          </a:xfrm>
        </p:grpSpPr>
        <p:sp>
          <p:nvSpPr>
            <p:cNvPr id="6" name="Oval 5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/d/</a:t>
              </a:r>
            </a:p>
          </p:txBody>
        </p:sp>
        <p:cxnSp>
          <p:nvCxnSpPr>
            <p:cNvPr id="7" name="Curved Connector 6"/>
            <p:cNvCxnSpPr>
              <a:stCxn id="0" idx="1"/>
              <a:endCxn id="6" idx="7"/>
            </p:cNvCxnSpPr>
            <p:nvPr/>
          </p:nvCxnSpPr>
          <p:spPr>
            <a:xfrm rot="5400000" flipH="1" flipV="1">
              <a:off x="2209800" y="1584326"/>
              <a:ext cx="1587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4773613" y="2209800"/>
            <a:ext cx="762000" cy="685800"/>
            <a:chOff x="1828800" y="1752600"/>
            <a:chExt cx="762000" cy="685800"/>
          </a:xfrm>
        </p:grpSpPr>
        <p:sp>
          <p:nvSpPr>
            <p:cNvPr id="9" name="Oval 8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/n/</a:t>
              </a:r>
            </a:p>
          </p:txBody>
        </p:sp>
        <p:cxnSp>
          <p:nvCxnSpPr>
            <p:cNvPr id="10" name="Curved Connector 9"/>
            <p:cNvCxnSpPr>
              <a:stCxn id="0" idx="1"/>
              <a:endCxn id="9" idx="7"/>
            </p:cNvCxnSpPr>
            <p:nvPr/>
          </p:nvCxnSpPr>
          <p:spPr>
            <a:xfrm rot="5400000" flipH="1" flipV="1">
              <a:off x="2209800" y="1584325"/>
              <a:ext cx="1587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6" name="Group 10"/>
          <p:cNvGrpSpPr>
            <a:grpSpLocks/>
          </p:cNvGrpSpPr>
          <p:nvPr/>
        </p:nvGrpSpPr>
        <p:grpSpPr bwMode="auto">
          <a:xfrm>
            <a:off x="3130550" y="2209800"/>
            <a:ext cx="762000" cy="685800"/>
            <a:chOff x="1828800" y="1752600"/>
            <a:chExt cx="762000" cy="685800"/>
          </a:xfrm>
        </p:grpSpPr>
        <p:sp>
          <p:nvSpPr>
            <p:cNvPr id="12" name="Oval 11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13" name="Curved Connector 12"/>
            <p:cNvCxnSpPr>
              <a:stCxn id="0" idx="1"/>
              <a:endCxn id="12" idx="7"/>
            </p:cNvCxnSpPr>
            <p:nvPr/>
          </p:nvCxnSpPr>
          <p:spPr>
            <a:xfrm rot="5400000" flipH="1" flipV="1">
              <a:off x="2209800" y="1584326"/>
              <a:ext cx="1587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urved Connector 13"/>
          <p:cNvCxnSpPr/>
          <p:nvPr/>
        </p:nvCxnSpPr>
        <p:spPr>
          <a:xfrm>
            <a:off x="2368550" y="2552700"/>
            <a:ext cx="762000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5561013" y="2552700"/>
            <a:ext cx="879475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019" name="Group 15"/>
          <p:cNvGrpSpPr>
            <a:grpSpLocks/>
          </p:cNvGrpSpPr>
          <p:nvPr/>
        </p:nvGrpSpPr>
        <p:grpSpPr bwMode="auto">
          <a:xfrm>
            <a:off x="6440488" y="2211388"/>
            <a:ext cx="762000" cy="685800"/>
            <a:chOff x="1828800" y="1752600"/>
            <a:chExt cx="762000" cy="685800"/>
          </a:xfrm>
        </p:grpSpPr>
        <p:sp>
          <p:nvSpPr>
            <p:cNvPr id="17" name="Oval 16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18" name="Curved Connector 17"/>
            <p:cNvCxnSpPr>
              <a:stCxn id="0" idx="1"/>
              <a:endCxn id="17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urved Connector 18"/>
          <p:cNvCxnSpPr/>
          <p:nvPr/>
        </p:nvCxnSpPr>
        <p:spPr>
          <a:xfrm flipV="1">
            <a:off x="3892550" y="2551113"/>
            <a:ext cx="881063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021" name="Group 20"/>
          <p:cNvGrpSpPr>
            <a:grpSpLocks/>
          </p:cNvGrpSpPr>
          <p:nvPr/>
        </p:nvGrpSpPr>
        <p:grpSpPr bwMode="auto">
          <a:xfrm>
            <a:off x="3130550" y="3646488"/>
            <a:ext cx="762000" cy="685800"/>
            <a:chOff x="1828800" y="1923411"/>
            <a:chExt cx="762000" cy="685800"/>
          </a:xfrm>
        </p:grpSpPr>
        <p:sp>
          <p:nvSpPr>
            <p:cNvPr id="22" name="Oval 21"/>
            <p:cNvSpPr/>
            <p:nvPr/>
          </p:nvSpPr>
          <p:spPr>
            <a:xfrm>
              <a:off x="1828800" y="1923411"/>
              <a:ext cx="762000" cy="685800"/>
            </a:xfrm>
            <a:prstGeom prst="ellipse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</a:t>
              </a:r>
              <a:r>
                <a:rPr lang="en-US" sz="1400" dirty="0" err="1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uw</a:t>
              </a:r>
              <a:r>
                <a:rPr lang="en-US" sz="14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</a:t>
              </a:r>
            </a:p>
          </p:txBody>
        </p:sp>
        <p:cxnSp>
          <p:nvCxnSpPr>
            <p:cNvPr id="23" name="Curved Connector 22"/>
            <p:cNvCxnSpPr>
              <a:stCxn id="0" idx="1"/>
              <a:endCxn id="22" idx="7"/>
            </p:cNvCxnSpPr>
            <p:nvPr/>
          </p:nvCxnSpPr>
          <p:spPr>
            <a:xfrm rot="5400000" flipH="1" flipV="1">
              <a:off x="2209800" y="1755136"/>
              <a:ext cx="1588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urved Connector 23"/>
          <p:cNvCxnSpPr/>
          <p:nvPr/>
        </p:nvCxnSpPr>
        <p:spPr>
          <a:xfrm>
            <a:off x="2368550" y="2552700"/>
            <a:ext cx="762000" cy="14366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305800" y="333375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ea typeface="ＭＳ Ｐゴシック" pitchFamily="-105" charset="-128"/>
                <a:cs typeface="ＭＳ Ｐゴシック" pitchFamily="-105" charset="-128"/>
              </a:rPr>
              <a:t>End</a:t>
            </a:r>
          </a:p>
        </p:txBody>
      </p:sp>
      <p:cxnSp>
        <p:nvCxnSpPr>
          <p:cNvPr id="33" name="Straight Arrow Connector 32"/>
          <p:cNvCxnSpPr>
            <a:endCxn id="0" idx="2"/>
          </p:cNvCxnSpPr>
          <p:nvPr/>
        </p:nvCxnSpPr>
        <p:spPr>
          <a:xfrm flipV="1">
            <a:off x="3892550" y="3676650"/>
            <a:ext cx="4413250" cy="312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0" idx="1"/>
          </p:cNvCxnSpPr>
          <p:nvPr/>
        </p:nvCxnSpPr>
        <p:spPr>
          <a:xfrm rot="16200000" flipH="1">
            <a:off x="6599238" y="1617662"/>
            <a:ext cx="641350" cy="2994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0" idx="1"/>
          </p:cNvCxnSpPr>
          <p:nvPr/>
        </p:nvCxnSpPr>
        <p:spPr>
          <a:xfrm>
            <a:off x="7202488" y="2554288"/>
            <a:ext cx="1214437" cy="881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6200" y="299085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  <a:ea typeface="ＭＳ Ｐゴシック" pitchFamily="-105" charset="-128"/>
                <a:cs typeface="ＭＳ Ｐゴシック" pitchFamily="-105" charset="-128"/>
              </a:rPr>
              <a:t>Start</a:t>
            </a:r>
          </a:p>
        </p:txBody>
      </p:sp>
      <p:cxnSp>
        <p:nvCxnSpPr>
          <p:cNvPr id="43" name="Straight Arrow Connector 42"/>
          <p:cNvCxnSpPr>
            <a:stCxn id="41" idx="7"/>
          </p:cNvCxnSpPr>
          <p:nvPr/>
        </p:nvCxnSpPr>
        <p:spPr>
          <a:xfrm rot="5400000" flipH="1" flipV="1">
            <a:off x="896938" y="2382837"/>
            <a:ext cx="539750" cy="879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6"/>
          </p:cNvCxnSpPr>
          <p:nvPr/>
        </p:nvCxnSpPr>
        <p:spPr>
          <a:xfrm>
            <a:off x="838200" y="3333750"/>
            <a:ext cx="2292350" cy="655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>
            <a:off x="4773613" y="5297487"/>
            <a:ext cx="762000" cy="330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3037" name="TextBox 49"/>
          <p:cNvSpPr txBox="1">
            <a:spLocks noChangeArrowheads="1"/>
          </p:cNvSpPr>
          <p:nvPr/>
        </p:nvSpPr>
        <p:spPr bwMode="auto">
          <a:xfrm>
            <a:off x="5695950" y="5257800"/>
            <a:ext cx="3954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/d/ /aa/ /n/ /aa/ =&gt; dana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Speech Recognition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Feature Extraction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Modeling Speech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Hidden Markov Models (HMM): 3 basic problems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HMM Toolkit (HTK)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Steps for building an ASR using HTK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73710-0977-4910-92A6-2BCF45A9CBD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211763"/>
          </a:xfrm>
        </p:spPr>
        <p:txBody>
          <a:bodyPr/>
          <a:lstStyle/>
          <a:p>
            <a:r>
              <a:rPr lang="en-US" smtClean="0"/>
              <a:t>How do we estimate the model parameters M=</a:t>
            </a:r>
            <a:r>
              <a:rPr lang="en-US" i="1" smtClean="0"/>
              <a:t>(</a:t>
            </a:r>
            <a:r>
              <a:rPr lang="en-US" b="1" i="1" smtClean="0"/>
              <a:t>A, B, Pi</a:t>
            </a:r>
            <a:r>
              <a:rPr lang="en-US" i="1" smtClean="0"/>
              <a:t>) to maximize P(O|M)?</a:t>
            </a:r>
          </a:p>
          <a:p>
            <a:pPr lvl="1"/>
            <a:r>
              <a:rPr lang="en-US" i="1" smtClean="0"/>
              <a:t>Baum-Welch algorithm 		</a:t>
            </a:r>
            <a:endParaRPr lang="en-US" smtClean="0"/>
          </a:p>
        </p:txBody>
      </p:sp>
      <p:sp>
        <p:nvSpPr>
          <p:cNvPr id="44035" name="Slide Number Placeholder 2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177A1A-E6C7-4875-9B10-E6D5BCE54A2E}" type="slidenum">
              <a:rPr lang="en-US"/>
              <a:pPr/>
              <a:t>20</a:t>
            </a:fld>
            <a:endParaRPr lang="en-US"/>
          </a:p>
        </p:txBody>
      </p:sp>
      <p:pic>
        <p:nvPicPr>
          <p:cNvPr id="4403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68788"/>
            <a:ext cx="3606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4319588"/>
            <a:ext cx="3683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8" name="Group 8"/>
          <p:cNvGrpSpPr>
            <a:grpSpLocks/>
          </p:cNvGrpSpPr>
          <p:nvPr/>
        </p:nvGrpSpPr>
        <p:grpSpPr bwMode="auto">
          <a:xfrm>
            <a:off x="1606550" y="2449513"/>
            <a:ext cx="762000" cy="685800"/>
            <a:chOff x="1828800" y="1752600"/>
            <a:chExt cx="762000" cy="685800"/>
          </a:xfrm>
        </p:grpSpPr>
        <p:sp>
          <p:nvSpPr>
            <p:cNvPr id="10" name="Oval 9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/d/</a:t>
              </a:r>
            </a:p>
          </p:txBody>
        </p:sp>
        <p:cxnSp>
          <p:nvCxnSpPr>
            <p:cNvPr id="11" name="Curved Connector 10"/>
            <p:cNvCxnSpPr>
              <a:stCxn id="0" idx="1"/>
              <a:endCxn id="10" idx="7"/>
            </p:cNvCxnSpPr>
            <p:nvPr/>
          </p:nvCxnSpPr>
          <p:spPr>
            <a:xfrm rot="5400000" flipH="1" flipV="1">
              <a:off x="2209800" y="1584325"/>
              <a:ext cx="1588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9" name="Group 11"/>
          <p:cNvGrpSpPr>
            <a:grpSpLocks/>
          </p:cNvGrpSpPr>
          <p:nvPr/>
        </p:nvGrpSpPr>
        <p:grpSpPr bwMode="auto">
          <a:xfrm>
            <a:off x="4773613" y="2449513"/>
            <a:ext cx="762000" cy="685800"/>
            <a:chOff x="1828800" y="1752600"/>
            <a:chExt cx="762000" cy="685800"/>
          </a:xfrm>
        </p:grpSpPr>
        <p:sp>
          <p:nvSpPr>
            <p:cNvPr id="13" name="Oval 12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/n/</a:t>
              </a:r>
            </a:p>
          </p:txBody>
        </p:sp>
        <p:cxnSp>
          <p:nvCxnSpPr>
            <p:cNvPr id="14" name="Curved Connector 13"/>
            <p:cNvCxnSpPr>
              <a:stCxn id="0" idx="1"/>
              <a:endCxn id="13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0" name="Group 14"/>
          <p:cNvGrpSpPr>
            <a:grpSpLocks/>
          </p:cNvGrpSpPr>
          <p:nvPr/>
        </p:nvGrpSpPr>
        <p:grpSpPr bwMode="auto">
          <a:xfrm>
            <a:off x="3130550" y="2449513"/>
            <a:ext cx="762000" cy="685800"/>
            <a:chOff x="1828800" y="1752600"/>
            <a:chExt cx="762000" cy="685800"/>
          </a:xfrm>
        </p:grpSpPr>
        <p:sp>
          <p:nvSpPr>
            <p:cNvPr id="16" name="Oval 15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17" name="Curved Connector 16"/>
            <p:cNvCxnSpPr>
              <a:stCxn id="0" idx="1"/>
              <a:endCxn id="16" idx="7"/>
            </p:cNvCxnSpPr>
            <p:nvPr/>
          </p:nvCxnSpPr>
          <p:spPr>
            <a:xfrm rot="5400000" flipH="1" flipV="1">
              <a:off x="2209800" y="1584325"/>
              <a:ext cx="1588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urved Connector 17"/>
          <p:cNvCxnSpPr/>
          <p:nvPr/>
        </p:nvCxnSpPr>
        <p:spPr>
          <a:xfrm>
            <a:off x="2368550" y="2792413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5561013" y="2792413"/>
            <a:ext cx="879475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043" name="Group 19"/>
          <p:cNvGrpSpPr>
            <a:grpSpLocks/>
          </p:cNvGrpSpPr>
          <p:nvPr/>
        </p:nvGrpSpPr>
        <p:grpSpPr bwMode="auto">
          <a:xfrm>
            <a:off x="6440488" y="2451100"/>
            <a:ext cx="762000" cy="685800"/>
            <a:chOff x="1828800" y="1752600"/>
            <a:chExt cx="762000" cy="685800"/>
          </a:xfrm>
        </p:grpSpPr>
        <p:sp>
          <p:nvSpPr>
            <p:cNvPr id="21" name="Oval 2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22" name="Curved Connector 21"/>
            <p:cNvCxnSpPr>
              <a:stCxn id="0" idx="1"/>
              <a:endCxn id="21" idx="7"/>
            </p:cNvCxnSpPr>
            <p:nvPr/>
          </p:nvCxnSpPr>
          <p:spPr>
            <a:xfrm rot="5400000" flipH="1" flipV="1">
              <a:off x="2209800" y="1584325"/>
              <a:ext cx="1587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urved Connector 22"/>
          <p:cNvCxnSpPr/>
          <p:nvPr/>
        </p:nvCxnSpPr>
        <p:spPr>
          <a:xfrm flipV="1">
            <a:off x="3892550" y="2790825"/>
            <a:ext cx="881063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3651250" y="4827588"/>
            <a:ext cx="1531938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Estimate</a:t>
            </a:r>
          </a:p>
        </p:txBody>
      </p:sp>
      <p:sp>
        <p:nvSpPr>
          <p:cNvPr id="44048" name="Rectangle 24"/>
          <p:cNvSpPr>
            <a:spLocks noChangeArrowheads="1"/>
          </p:cNvSpPr>
          <p:nvPr/>
        </p:nvSpPr>
        <p:spPr bwMode="auto">
          <a:xfrm>
            <a:off x="712788" y="3695700"/>
            <a:ext cx="253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dana =&gt; /d/ /aa/ /n/ /aa/</a:t>
            </a:r>
          </a:p>
        </p:txBody>
      </p:sp>
      <p:sp>
        <p:nvSpPr>
          <p:cNvPr id="44049" name="TextBox 26"/>
          <p:cNvSpPr txBox="1">
            <a:spLocks noChangeArrowheads="1"/>
          </p:cNvSpPr>
          <p:nvPr/>
        </p:nvSpPr>
        <p:spPr bwMode="auto">
          <a:xfrm>
            <a:off x="5183188" y="3560763"/>
            <a:ext cx="4257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1) Transition Matrix: A</a:t>
            </a:r>
          </a:p>
          <a:p>
            <a:r>
              <a:rPr lang="en-US" sz="2000">
                <a:latin typeface="Calibri" pitchFamily="34" charset="0"/>
              </a:rPr>
              <a:t>2) Emission probability distribution:</a:t>
            </a:r>
          </a:p>
        </p:txBody>
      </p:sp>
      <p:sp>
        <p:nvSpPr>
          <p:cNvPr id="44050" name="Title 24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HMM – III.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Speech Recognition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Feature Extraction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Modeling Speech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Hidden Markov Models (HMM): 3 basic problems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FF0000"/>
                </a:solidFill>
              </a:rPr>
              <a:t>HMM Toolkit (HTK)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FF0000"/>
                </a:solidFill>
              </a:rPr>
              <a:t>Steps for building an ASR using HTK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8F6AC-C012-4F68-8083-B69197EC084A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z="3200" smtClean="0"/>
              <a:t>Hidden Markov Model Toolkit (HTK)</a:t>
            </a:r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HTK is a research toolkit for building and manipulating HMMs</a:t>
            </a:r>
          </a:p>
          <a:p>
            <a:r>
              <a:rPr lang="en-US" smtClean="0"/>
              <a:t>Primarily designed for building HMM-based ASR systems</a:t>
            </a:r>
          </a:p>
          <a:p>
            <a:r>
              <a:rPr lang="en-US" smtClean="0"/>
              <a:t>Tools, for examples:</a:t>
            </a:r>
          </a:p>
          <a:p>
            <a:pPr lvl="1"/>
            <a:r>
              <a:rPr lang="en-US" smtClean="0"/>
              <a:t>Extracting MFCC features</a:t>
            </a:r>
          </a:p>
          <a:p>
            <a:pPr lvl="1"/>
            <a:r>
              <a:rPr lang="en-US" smtClean="0"/>
              <a:t>HMM algorithms</a:t>
            </a:r>
          </a:p>
          <a:p>
            <a:pPr lvl="1"/>
            <a:r>
              <a:rPr lang="en-US" smtClean="0"/>
              <a:t>Grammar networks</a:t>
            </a:r>
          </a:p>
          <a:p>
            <a:pPr lvl="1"/>
            <a:r>
              <a:rPr lang="en-US" smtClean="0"/>
              <a:t>Speaker Adaptation</a:t>
            </a:r>
          </a:p>
          <a:p>
            <a:pPr lvl="1"/>
            <a:r>
              <a:rPr lang="en-US" smtClean="0"/>
              <a:t>…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CE6A10-4B43-47AD-A746-D4671C6F11A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61925" y="46038"/>
            <a:ext cx="8686800" cy="498475"/>
          </a:xfrm>
        </p:spPr>
        <p:txBody>
          <a:bodyPr/>
          <a:lstStyle/>
          <a:p>
            <a:r>
              <a:rPr lang="en-US" sz="2400" smtClean="0"/>
              <a:t>Steps for building ASR:  </a:t>
            </a:r>
            <a:r>
              <a:rPr lang="en-US" sz="2000" smtClean="0"/>
              <a:t>Voice-operated interface for phone dialing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z="3000" smtClean="0"/>
              <a:t>Examples: </a:t>
            </a:r>
          </a:p>
          <a:p>
            <a:pPr lvl="1"/>
            <a:r>
              <a:rPr lang="en-US" sz="2600" smtClean="0"/>
              <a:t>Dial three three two six five four</a:t>
            </a:r>
          </a:p>
          <a:p>
            <a:pPr lvl="1"/>
            <a:r>
              <a:rPr lang="en-US" sz="2600" smtClean="0"/>
              <a:t>Phone Woodland</a:t>
            </a:r>
          </a:p>
          <a:p>
            <a:pPr lvl="1"/>
            <a:r>
              <a:rPr lang="en-US" sz="2600" smtClean="0"/>
              <a:t>Call Steve Young</a:t>
            </a:r>
          </a:p>
          <a:p>
            <a:r>
              <a:rPr lang="en-US" sz="3000" smtClean="0"/>
              <a:t>Grammar:</a:t>
            </a:r>
          </a:p>
          <a:p>
            <a:pPr lvl="1"/>
            <a:endParaRPr lang="en-US" smtClean="0">
              <a:solidFill>
                <a:srgbClr val="FF6600"/>
              </a:solidFill>
            </a:endParaRPr>
          </a:p>
          <a:p>
            <a:pPr lvl="1"/>
            <a:r>
              <a:rPr lang="en-US" smtClean="0">
                <a:solidFill>
                  <a:srgbClr val="FF6600"/>
                </a:solidFill>
              </a:rPr>
              <a:t>$digit = ONE | TWO | THREE | FOUR | FIVE | SIX | SEVEN | EIGHT | NINE | OH | ZERO;</a:t>
            </a:r>
          </a:p>
          <a:p>
            <a:pPr lvl="1"/>
            <a:r>
              <a:rPr lang="en-US" smtClean="0">
                <a:solidFill>
                  <a:srgbClr val="FF6600"/>
                </a:solidFill>
              </a:rPr>
              <a:t>$name = [ JOOP ] JANSEN | [ JULIAN ] ODELL | [ DAVE ] OLLASON  | [ PHIL ] WOODLAN</a:t>
            </a:r>
          </a:p>
          <a:p>
            <a:pPr lvl="1"/>
            <a:r>
              <a:rPr lang="en-US" smtClean="0">
                <a:solidFill>
                  <a:srgbClr val="FF6600"/>
                </a:solidFill>
              </a:rPr>
              <a:t>( SENT-START ( DIAL &lt;$digit&gt; | (PHONE|CALL) $name) SENT-END )</a:t>
            </a:r>
            <a:endParaRPr lang="en-US" sz="2800" smtClean="0">
              <a:solidFill>
                <a:srgbClr val="FF6600"/>
              </a:solidFill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16D007-E354-4903-9BA8-CAFEAB651369}" type="slidenum">
              <a:rPr lang="en-US"/>
              <a:pPr/>
              <a:t>23</a:t>
            </a:fld>
            <a:endParaRPr lang="en-US"/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2476500" y="5445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20750"/>
            <a:ext cx="73025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762000"/>
            <a:ext cx="1778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10E784-88B5-44F8-AF68-6C7F3081B42C}" type="slidenum">
              <a:rPr lang="en-US"/>
              <a:pPr/>
              <a:t>24</a:t>
            </a:fld>
            <a:endParaRPr lang="en-US"/>
          </a:p>
        </p:txBody>
      </p:sp>
      <p:sp>
        <p:nvSpPr>
          <p:cNvPr id="50181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z="3200" smtClean="0"/>
              <a:t>Convert Grammar to Network  (HParse)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F9D670-2378-4B29-AF09-61591230F19D}" type="slidenum">
              <a:rPr lang="en-US"/>
              <a:pPr/>
              <a:t>25</a:t>
            </a:fld>
            <a:endParaRPr lang="en-US"/>
          </a:p>
        </p:txBody>
      </p:sp>
      <p:pic>
        <p:nvPicPr>
          <p:cNvPr id="5120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48069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>
            <a:spLocks/>
          </p:cNvSpPr>
          <p:nvPr/>
        </p:nvSpPr>
        <p:spPr bwMode="auto">
          <a:xfrm>
            <a:off x="152400" y="1219200"/>
            <a:ext cx="5410200" cy="1143000"/>
          </a:xfrm>
          <a:prstGeom prst="borderCallout1">
            <a:avLst>
              <a:gd name="adj1" fmla="val 99199"/>
              <a:gd name="adj2" fmla="val 49657"/>
              <a:gd name="adj3" fmla="val 154639"/>
              <a:gd name="adj4" fmla="val 66829"/>
            </a:avLst>
          </a:prstGeom>
          <a:gradFill rotWithShape="1">
            <a:gsLst>
              <a:gs pos="0">
                <a:srgbClr val="FFDEAC"/>
              </a:gs>
              <a:gs pos="39999">
                <a:srgbClr val="FFCD68"/>
              </a:gs>
              <a:gs pos="100000">
                <a:srgbClr val="FFC900"/>
              </a:gs>
            </a:gsLst>
            <a:lin ang="5400000"/>
          </a:gradFill>
          <a:ln w="12700">
            <a:solidFill>
              <a:srgbClr val="FBBE18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S0001 ONE VALIDATED ACTS OF SCHOOL DISTRICTS            </a:t>
            </a:r>
          </a:p>
          <a:p>
            <a:endParaRPr lang="en-US" sz="12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S0002 TWO OTHER CASES ALSO WERE UNDER ADVISEMENT</a:t>
            </a:r>
          </a:p>
          <a:p>
            <a:endParaRPr lang="en-US" sz="12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S0003 BOTH FIGURES WOULD GO HIGHER IN LATER YEARS</a:t>
            </a:r>
          </a:p>
          <a:p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6477000" y="944563"/>
            <a:ext cx="1905000" cy="1706562"/>
          </a:xfrm>
          <a:prstGeom prst="borderCallout1">
            <a:avLst>
              <a:gd name="adj1" fmla="val 99199"/>
              <a:gd name="adj2" fmla="val 49657"/>
              <a:gd name="adj3" fmla="val 118324"/>
              <a:gd name="adj4" fmla="val -61125"/>
            </a:avLst>
          </a:prstGeom>
          <a:gradFill rotWithShape="1">
            <a:gsLst>
              <a:gs pos="0">
                <a:srgbClr val="FFDEAC"/>
              </a:gs>
              <a:gs pos="39999">
                <a:srgbClr val="FFCD68"/>
              </a:gs>
              <a:gs pos="100000">
                <a:srgbClr val="FFC900"/>
              </a:gs>
            </a:gsLst>
            <a:lin ang="5400000"/>
          </a:gradFill>
          <a:ln w="12700">
            <a:solidFill>
              <a:srgbClr val="FBBE18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A 		ah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A	 	ax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A 		ey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CALL 		k ao l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DIAL 		d ay ax l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EIGHT 		ey t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PHONE		f ow n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51206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z="3200" smtClean="0"/>
              <a:t>Training the system</a:t>
            </a:r>
            <a:endParaRPr lang="en-US" smtClean="0"/>
          </a:p>
        </p:txBody>
      </p:sp>
      <p:pic>
        <p:nvPicPr>
          <p:cNvPr id="5120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762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84338"/>
            <a:ext cx="76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035175"/>
            <a:ext cx="762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extBox 12"/>
          <p:cNvSpPr txBox="1">
            <a:spLocks noChangeArrowheads="1"/>
          </p:cNvSpPr>
          <p:nvPr/>
        </p:nvSpPr>
        <p:spPr bwMode="auto">
          <a:xfrm>
            <a:off x="152400" y="849313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Lab files:</a:t>
            </a:r>
          </a:p>
        </p:txBody>
      </p:sp>
      <p:sp>
        <p:nvSpPr>
          <p:cNvPr id="51211" name="TextBox 13"/>
          <p:cNvSpPr txBox="1">
            <a:spLocks noChangeArrowheads="1"/>
          </p:cNvSpPr>
          <p:nvPr/>
        </p:nvSpPr>
        <p:spPr bwMode="auto">
          <a:xfrm>
            <a:off x="4343400" y="849313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Wave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87325" y="76200"/>
            <a:ext cx="8499475" cy="560388"/>
          </a:xfrm>
        </p:spPr>
        <p:txBody>
          <a:bodyPr/>
          <a:lstStyle/>
          <a:p>
            <a:r>
              <a:rPr lang="en-US" smtClean="0"/>
              <a:t>Words to Phones  (using HLEd)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HTK scripting language is used to generate phonetic transcription for all training data </a:t>
            </a:r>
          </a:p>
        </p:txBody>
      </p:sp>
      <p:sp>
        <p:nvSpPr>
          <p:cNvPr id="5222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F134BF-F809-433A-AB5B-DDE793866AAC}" type="slidenum">
              <a:rPr lang="en-US"/>
              <a:pPr/>
              <a:t>26</a:t>
            </a:fld>
            <a:endParaRPr lang="en-US"/>
          </a:p>
        </p:txBody>
      </p:sp>
      <p:pic>
        <p:nvPicPr>
          <p:cNvPr id="522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0" y="1784350"/>
            <a:ext cx="1690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200400" y="2286000"/>
            <a:ext cx="16002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5223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84350"/>
            <a:ext cx="24130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Extracting MFCC (using HCopy)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For each wave file, extract  MFCC features.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.wav </a:t>
            </a:r>
            <a:r>
              <a:rPr lang="en-US" smtClean="0">
                <a:sym typeface="Wingdings" pitchFamily="2" charset="2"/>
              </a:rPr>
              <a:t> .mfc files </a:t>
            </a:r>
            <a:endParaRPr lang="en-US" smtClean="0"/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90A259-6758-40F3-89E1-B127B5248B96}" type="slidenum">
              <a:rPr lang="en-US"/>
              <a:pPr/>
              <a:t>27</a:t>
            </a:fld>
            <a:endParaRPr lang="en-US"/>
          </a:p>
        </p:txBody>
      </p:sp>
      <p:pic>
        <p:nvPicPr>
          <p:cNvPr id="5325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7493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Specifying Monophone HMM Topology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5 states: 3 emitting states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z="2400" smtClean="0"/>
              <a:t>Flat Start: Mean and Variance are initialized as the global mean and  variance of all the data </a:t>
            </a:r>
          </a:p>
        </p:txBody>
      </p:sp>
      <p:sp>
        <p:nvSpPr>
          <p:cNvPr id="54276" name="Slide Number Placeholder 2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5EA5BA-A09E-4FD7-82D6-3B20784F91CD}" type="slidenum">
              <a:rPr lang="en-US"/>
              <a:pPr/>
              <a:t>28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6013" y="3065463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S1</a:t>
            </a:r>
          </a:p>
        </p:txBody>
      </p:sp>
      <p:grpSp>
        <p:nvGrpSpPr>
          <p:cNvPr id="54280" name="Group 6"/>
          <p:cNvGrpSpPr>
            <a:grpSpLocks/>
          </p:cNvGrpSpPr>
          <p:nvPr/>
        </p:nvGrpSpPr>
        <p:grpSpPr bwMode="auto">
          <a:xfrm>
            <a:off x="4281488" y="3065463"/>
            <a:ext cx="762000" cy="685800"/>
            <a:chOff x="1828800" y="1752600"/>
            <a:chExt cx="762000" cy="685800"/>
          </a:xfrm>
        </p:grpSpPr>
        <p:sp>
          <p:nvSpPr>
            <p:cNvPr id="8" name="Oval 7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S3</a:t>
              </a:r>
            </a:p>
          </p:txBody>
        </p:sp>
        <p:cxnSp>
          <p:nvCxnSpPr>
            <p:cNvPr id="9" name="Curved Connector 8"/>
            <p:cNvCxnSpPr>
              <a:stCxn id="0" idx="1"/>
              <a:endCxn id="8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2640013" y="3065463"/>
            <a:ext cx="762000" cy="685800"/>
            <a:chOff x="1828800" y="1752600"/>
            <a:chExt cx="762000" cy="685800"/>
          </a:xfrm>
        </p:grpSpPr>
        <p:sp>
          <p:nvSpPr>
            <p:cNvPr id="11" name="Oval 1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S2</a:t>
              </a:r>
            </a:p>
          </p:txBody>
        </p:sp>
        <p:cxnSp>
          <p:nvCxnSpPr>
            <p:cNvPr id="12" name="Curved Connector 11"/>
            <p:cNvCxnSpPr>
              <a:stCxn id="0" idx="1"/>
              <a:endCxn id="11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urved Connector 12"/>
          <p:cNvCxnSpPr/>
          <p:nvPr/>
        </p:nvCxnSpPr>
        <p:spPr>
          <a:xfrm>
            <a:off x="1878013" y="3408363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5068888" y="3408363"/>
            <a:ext cx="879475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284" name="Group 14"/>
          <p:cNvGrpSpPr>
            <a:grpSpLocks/>
          </p:cNvGrpSpPr>
          <p:nvPr/>
        </p:nvGrpSpPr>
        <p:grpSpPr bwMode="auto">
          <a:xfrm>
            <a:off x="5948363" y="3067050"/>
            <a:ext cx="762000" cy="685800"/>
            <a:chOff x="1828800" y="1752600"/>
            <a:chExt cx="762000" cy="685800"/>
          </a:xfrm>
        </p:grpSpPr>
        <p:sp>
          <p:nvSpPr>
            <p:cNvPr id="16" name="Oval 15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S4</a:t>
              </a:r>
            </a:p>
          </p:txBody>
        </p:sp>
        <p:cxnSp>
          <p:nvCxnSpPr>
            <p:cNvPr id="17" name="Curved Connector 16"/>
            <p:cNvCxnSpPr>
              <a:stCxn id="0" idx="1"/>
              <a:endCxn id="16" idx="7"/>
            </p:cNvCxnSpPr>
            <p:nvPr/>
          </p:nvCxnSpPr>
          <p:spPr>
            <a:xfrm rot="5400000" flipH="1" flipV="1">
              <a:off x="2209800" y="1584325"/>
              <a:ext cx="1587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urved Connector 17"/>
          <p:cNvCxnSpPr/>
          <p:nvPr/>
        </p:nvCxnSpPr>
        <p:spPr>
          <a:xfrm flipV="1">
            <a:off x="3402013" y="3406775"/>
            <a:ext cx="879475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472363" y="3062288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S5</a:t>
            </a:r>
          </a:p>
        </p:txBody>
      </p:sp>
      <p:cxnSp>
        <p:nvCxnSpPr>
          <p:cNvPr id="22" name="Curved Connector 21"/>
          <p:cNvCxnSpPr/>
          <p:nvPr/>
        </p:nvCxnSpPr>
        <p:spPr>
          <a:xfrm>
            <a:off x="6710363" y="3405188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290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25" y="3951288"/>
            <a:ext cx="762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738" y="3952875"/>
            <a:ext cx="762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2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613" y="3965575"/>
            <a:ext cx="762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3" name="TextBox 22"/>
          <p:cNvSpPr txBox="1">
            <a:spLocks noChangeArrowheads="1"/>
          </p:cNvSpPr>
          <p:nvPr/>
        </p:nvSpPr>
        <p:spPr bwMode="auto">
          <a:xfrm>
            <a:off x="4394200" y="198120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/r/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234950" y="914400"/>
            <a:ext cx="8229600" cy="4525963"/>
          </a:xfrm>
        </p:spPr>
        <p:txBody>
          <a:bodyPr/>
          <a:lstStyle/>
          <a:p>
            <a:r>
              <a:rPr lang="en-US" smtClean="0"/>
              <a:t>For each training pair of files (mfc+lab): </a:t>
            </a:r>
          </a:p>
          <a:p>
            <a:pPr>
              <a:buFont typeface="Arial" charset="0"/>
              <a:buNone/>
            </a:pPr>
            <a:r>
              <a:rPr lang="en-US" smtClean="0"/>
              <a:t>    1. Concatenate the corresponding monophone HMMs </a:t>
            </a:r>
          </a:p>
          <a:p>
            <a:pPr>
              <a:buFont typeface="Arial" charset="0"/>
              <a:buNone/>
            </a:pPr>
            <a:r>
              <a:rPr lang="en-US" smtClean="0"/>
              <a:t>	2. Use the Baum-Welch Algorithm to train the </a:t>
            </a:r>
          </a:p>
          <a:p>
            <a:pPr>
              <a:buFont typeface="Arial" charset="0"/>
              <a:buNone/>
            </a:pPr>
            <a:r>
              <a:rPr lang="en-US" smtClean="0"/>
              <a:t>	    HMMs given the MFC features </a:t>
            </a:r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0"/>
          </p:nvPr>
        </p:nvSpPr>
        <p:spPr bwMode="auto">
          <a:xfrm>
            <a:off x="112713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6317AAD-DAC7-4093-91A1-603C42D38953}" type="slidenum">
              <a:rPr lang="en-US"/>
              <a:pPr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6763" y="914400"/>
            <a:ext cx="1652587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16275" y="5462588"/>
            <a:ext cx="2498725" cy="581025"/>
            <a:chOff x="1115406" y="3062948"/>
            <a:chExt cx="7119596" cy="1490108"/>
          </a:xfrm>
        </p:grpSpPr>
        <p:sp>
          <p:nvSpPr>
            <p:cNvPr id="5" name="Oval 4"/>
            <p:cNvSpPr/>
            <p:nvPr/>
          </p:nvSpPr>
          <p:spPr>
            <a:xfrm>
              <a:off x="1115406" y="306701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S1</a:t>
              </a:r>
            </a:p>
          </p:txBody>
        </p:sp>
        <p:grpSp>
          <p:nvGrpSpPr>
            <p:cNvPr id="55371" name="Group 5"/>
            <p:cNvGrpSpPr>
              <a:grpSpLocks/>
            </p:cNvGrpSpPr>
            <p:nvPr/>
          </p:nvGrpSpPr>
          <p:grpSpPr bwMode="auto">
            <a:xfrm>
              <a:off x="4281208" y="3066124"/>
              <a:ext cx="762000" cy="685800"/>
              <a:chOff x="1828800" y="1752600"/>
              <a:chExt cx="762000" cy="6858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29273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>
                    <a:solidFill>
                      <a:schemeClr val="bg1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S3</a:t>
                </a:r>
              </a:p>
            </p:txBody>
          </p:sp>
          <p:cxnSp>
            <p:nvCxnSpPr>
              <p:cNvPr id="8" name="Curved Connector 7"/>
              <p:cNvCxnSpPr>
                <a:stCxn id="0" idx="1"/>
                <a:endCxn id="7" idx="7"/>
              </p:cNvCxnSpPr>
              <p:nvPr/>
            </p:nvCxnSpPr>
            <p:spPr>
              <a:xfrm rot="5400000" flipH="1" flipV="1">
                <a:off x="2209452" y="1584111"/>
                <a:ext cx="4073" cy="538265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372" name="Group 8"/>
            <p:cNvGrpSpPr>
              <a:grpSpLocks/>
            </p:cNvGrpSpPr>
            <p:nvPr/>
          </p:nvGrpSpPr>
          <p:grpSpPr bwMode="auto">
            <a:xfrm>
              <a:off x="2639406" y="3066124"/>
              <a:ext cx="762000" cy="685800"/>
              <a:chOff x="1828800" y="1752600"/>
              <a:chExt cx="762000" cy="6858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829136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FFFFFF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S2</a:t>
                </a:r>
              </a:p>
            </p:txBody>
          </p:sp>
          <p:cxnSp>
            <p:nvCxnSpPr>
              <p:cNvPr id="11" name="Curved Connector 10"/>
              <p:cNvCxnSpPr>
                <a:stCxn id="0" idx="1"/>
                <a:endCxn id="10" idx="7"/>
              </p:cNvCxnSpPr>
              <p:nvPr/>
            </p:nvCxnSpPr>
            <p:spPr>
              <a:xfrm rot="5400000" flipH="1" flipV="1">
                <a:off x="2209315" y="1584108"/>
                <a:ext cx="4073" cy="538268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urved Connector 11"/>
            <p:cNvCxnSpPr/>
            <p:nvPr/>
          </p:nvCxnSpPr>
          <p:spPr>
            <a:xfrm>
              <a:off x="1875312" y="3409010"/>
              <a:ext cx="764431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 flipV="1">
              <a:off x="5068727" y="3409010"/>
              <a:ext cx="882035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5950762" y="3067018"/>
              <a:ext cx="759906" cy="68805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S4</a:t>
              </a:r>
            </a:p>
          </p:txBody>
        </p:sp>
        <p:cxnSp>
          <p:nvCxnSpPr>
            <p:cNvPr id="17" name="Curved Connector 16"/>
            <p:cNvCxnSpPr/>
            <p:nvPr/>
          </p:nvCxnSpPr>
          <p:spPr>
            <a:xfrm flipV="1">
              <a:off x="3399649" y="3409010"/>
              <a:ext cx="882032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475096" y="306294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S5</a:t>
              </a:r>
            </a:p>
          </p:txBody>
        </p:sp>
        <p:cxnSp>
          <p:nvCxnSpPr>
            <p:cNvPr id="19" name="Curved Connector 18"/>
            <p:cNvCxnSpPr/>
            <p:nvPr/>
          </p:nvCxnSpPr>
          <p:spPr>
            <a:xfrm>
              <a:off x="6710668" y="3404940"/>
              <a:ext cx="764428" cy="407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5383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84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85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3" name="Straight Arrow Connector 62"/>
          <p:cNvCxnSpPr/>
          <p:nvPr/>
        </p:nvCxnSpPr>
        <p:spPr>
          <a:xfrm>
            <a:off x="2914650" y="5588000"/>
            <a:ext cx="301625" cy="95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715000" y="5597525"/>
            <a:ext cx="250825" cy="317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464550" y="5586413"/>
            <a:ext cx="304800" cy="1587"/>
          </a:xfrm>
          <a:prstGeom prst="straightConnector1">
            <a:avLst/>
          </a:prstGeom>
          <a:ln w="31750">
            <a:solidFill>
              <a:schemeClr val="accent6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40200" y="4889500"/>
            <a:ext cx="77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/ah/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238250" y="4889500"/>
            <a:ext cx="77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/w/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767513" y="482441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/n/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3" y="3470275"/>
            <a:ext cx="8229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71475" y="4454525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One validated acts of school districts…</a:t>
            </a:r>
          </a:p>
        </p:txBody>
      </p:sp>
      <p:sp>
        <p:nvSpPr>
          <p:cNvPr id="55310" name="Title 73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Training (HERest)</a:t>
            </a:r>
          </a:p>
        </p:txBody>
      </p:sp>
      <p:cxnSp>
        <p:nvCxnSpPr>
          <p:cNvPr id="77" name="Curved Connector 76"/>
          <p:cNvCxnSpPr/>
          <p:nvPr/>
        </p:nvCxnSpPr>
        <p:spPr bwMode="auto">
          <a:xfrm rot="5400000" flipH="1" flipV="1">
            <a:off x="5073650" y="5413376"/>
            <a:ext cx="1587" cy="188912"/>
          </a:xfrm>
          <a:prstGeom prst="curvedConnector3">
            <a:avLst>
              <a:gd name="adj1" fmla="val 207199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5965825" y="5464175"/>
            <a:ext cx="2498725" cy="581025"/>
            <a:chOff x="1115406" y="3062948"/>
            <a:chExt cx="7119596" cy="1490108"/>
          </a:xfrm>
        </p:grpSpPr>
        <p:sp>
          <p:nvSpPr>
            <p:cNvPr id="79" name="Oval 78"/>
            <p:cNvSpPr/>
            <p:nvPr/>
          </p:nvSpPr>
          <p:spPr>
            <a:xfrm>
              <a:off x="1115406" y="306701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S1</a:t>
              </a:r>
            </a:p>
          </p:txBody>
        </p:sp>
        <p:grpSp>
          <p:nvGrpSpPr>
            <p:cNvPr id="55345" name="Group 5"/>
            <p:cNvGrpSpPr>
              <a:grpSpLocks/>
            </p:cNvGrpSpPr>
            <p:nvPr/>
          </p:nvGrpSpPr>
          <p:grpSpPr bwMode="auto">
            <a:xfrm>
              <a:off x="4281681" y="3067019"/>
              <a:ext cx="759906" cy="683984"/>
              <a:chOff x="1829273" y="1753495"/>
              <a:chExt cx="759906" cy="683984"/>
            </a:xfrm>
          </p:grpSpPr>
          <p:sp>
            <p:nvSpPr>
              <p:cNvPr id="94" name="Oval 6"/>
              <p:cNvSpPr/>
              <p:nvPr/>
            </p:nvSpPr>
            <p:spPr>
              <a:xfrm>
                <a:off x="1829273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>
                    <a:solidFill>
                      <a:schemeClr val="bg1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S3</a:t>
                </a:r>
              </a:p>
            </p:txBody>
          </p:sp>
          <p:cxnSp>
            <p:nvCxnSpPr>
              <p:cNvPr id="95" name="Curved Connector 94"/>
              <p:cNvCxnSpPr/>
              <p:nvPr/>
            </p:nvCxnSpPr>
            <p:spPr>
              <a:xfrm rot="5400000" flipH="1" flipV="1">
                <a:off x="2209452" y="1584113"/>
                <a:ext cx="4070" cy="538265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346" name="Group 8"/>
            <p:cNvGrpSpPr>
              <a:grpSpLocks/>
            </p:cNvGrpSpPr>
            <p:nvPr/>
          </p:nvGrpSpPr>
          <p:grpSpPr bwMode="auto">
            <a:xfrm>
              <a:off x="2639742" y="3067019"/>
              <a:ext cx="759906" cy="683984"/>
              <a:chOff x="1829136" y="1753495"/>
              <a:chExt cx="759906" cy="683984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1829136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FFFFFF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S2</a:t>
                </a:r>
              </a:p>
            </p:txBody>
          </p:sp>
          <p:cxnSp>
            <p:nvCxnSpPr>
              <p:cNvPr id="93" name="Curved Connector 92"/>
              <p:cNvCxnSpPr>
                <a:stCxn id="0" idx="1"/>
                <a:endCxn id="92" idx="7"/>
              </p:cNvCxnSpPr>
              <p:nvPr/>
            </p:nvCxnSpPr>
            <p:spPr>
              <a:xfrm rot="5400000" flipH="1" flipV="1">
                <a:off x="2209315" y="1584111"/>
                <a:ext cx="4070" cy="538268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Curved Connector 82"/>
            <p:cNvCxnSpPr/>
            <p:nvPr/>
          </p:nvCxnSpPr>
          <p:spPr>
            <a:xfrm>
              <a:off x="1875312" y="3409013"/>
              <a:ext cx="764431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/>
            <p:cNvCxnSpPr/>
            <p:nvPr/>
          </p:nvCxnSpPr>
          <p:spPr>
            <a:xfrm flipV="1">
              <a:off x="5068727" y="3409013"/>
              <a:ext cx="882035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 bwMode="auto">
            <a:xfrm>
              <a:off x="5950762" y="3067018"/>
              <a:ext cx="759906" cy="68805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S4</a:t>
              </a:r>
            </a:p>
          </p:txBody>
        </p:sp>
        <p:cxnSp>
          <p:nvCxnSpPr>
            <p:cNvPr id="86" name="Curved Connector 85"/>
            <p:cNvCxnSpPr/>
            <p:nvPr/>
          </p:nvCxnSpPr>
          <p:spPr>
            <a:xfrm flipV="1">
              <a:off x="3399649" y="3409013"/>
              <a:ext cx="882032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75096" y="306294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S5</a:t>
              </a:r>
            </a:p>
          </p:txBody>
        </p:sp>
        <p:cxnSp>
          <p:nvCxnSpPr>
            <p:cNvPr id="88" name="Curved Connector 87"/>
            <p:cNvCxnSpPr/>
            <p:nvPr/>
          </p:nvCxnSpPr>
          <p:spPr>
            <a:xfrm>
              <a:off x="6710668" y="3404940"/>
              <a:ext cx="764428" cy="407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5357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8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9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7" name="Curved Connector 96"/>
          <p:cNvCxnSpPr/>
          <p:nvPr/>
        </p:nvCxnSpPr>
        <p:spPr bwMode="auto">
          <a:xfrm rot="5400000" flipH="1" flipV="1">
            <a:off x="7823200" y="5414963"/>
            <a:ext cx="1588" cy="188912"/>
          </a:xfrm>
          <a:prstGeom prst="curvedConnector3">
            <a:avLst>
              <a:gd name="adj1" fmla="val 207199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415925" y="5465763"/>
            <a:ext cx="2498725" cy="581025"/>
            <a:chOff x="1115406" y="3062948"/>
            <a:chExt cx="7119596" cy="1490108"/>
          </a:xfrm>
        </p:grpSpPr>
        <p:sp>
          <p:nvSpPr>
            <p:cNvPr id="99" name="Oval 98"/>
            <p:cNvSpPr/>
            <p:nvPr/>
          </p:nvSpPr>
          <p:spPr>
            <a:xfrm>
              <a:off x="1115406" y="306701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S1</a:t>
              </a:r>
            </a:p>
          </p:txBody>
        </p:sp>
        <p:grpSp>
          <p:nvGrpSpPr>
            <p:cNvPr id="55319" name="Group 5"/>
            <p:cNvGrpSpPr>
              <a:grpSpLocks/>
            </p:cNvGrpSpPr>
            <p:nvPr/>
          </p:nvGrpSpPr>
          <p:grpSpPr bwMode="auto">
            <a:xfrm>
              <a:off x="4281681" y="3067019"/>
              <a:ext cx="759906" cy="683984"/>
              <a:chOff x="1829273" y="1753495"/>
              <a:chExt cx="759906" cy="683984"/>
            </a:xfrm>
          </p:grpSpPr>
          <p:sp>
            <p:nvSpPr>
              <p:cNvPr id="113" name="Oval 6"/>
              <p:cNvSpPr/>
              <p:nvPr/>
            </p:nvSpPr>
            <p:spPr>
              <a:xfrm>
                <a:off x="1829273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>
                    <a:solidFill>
                      <a:schemeClr val="bg1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S3</a:t>
                </a:r>
              </a:p>
            </p:txBody>
          </p:sp>
          <p:cxnSp>
            <p:nvCxnSpPr>
              <p:cNvPr id="114" name="Curved Connector 113"/>
              <p:cNvCxnSpPr/>
              <p:nvPr/>
            </p:nvCxnSpPr>
            <p:spPr>
              <a:xfrm rot="5400000" flipH="1" flipV="1">
                <a:off x="2209452" y="1584111"/>
                <a:ext cx="4073" cy="538265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320" name="Group 8"/>
            <p:cNvGrpSpPr>
              <a:grpSpLocks/>
            </p:cNvGrpSpPr>
            <p:nvPr/>
          </p:nvGrpSpPr>
          <p:grpSpPr bwMode="auto">
            <a:xfrm>
              <a:off x="2639742" y="3067019"/>
              <a:ext cx="759906" cy="683984"/>
              <a:chOff x="1829136" y="1753495"/>
              <a:chExt cx="759906" cy="683984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829136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FFFFFF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S2</a:t>
                </a:r>
              </a:p>
            </p:txBody>
          </p:sp>
          <p:cxnSp>
            <p:nvCxnSpPr>
              <p:cNvPr id="112" name="Curved Connector 111"/>
              <p:cNvCxnSpPr>
                <a:stCxn id="0" idx="1"/>
                <a:endCxn id="111" idx="7"/>
              </p:cNvCxnSpPr>
              <p:nvPr/>
            </p:nvCxnSpPr>
            <p:spPr>
              <a:xfrm rot="5400000" flipH="1" flipV="1">
                <a:off x="2209315" y="1584108"/>
                <a:ext cx="4073" cy="538268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urved Connector 101"/>
            <p:cNvCxnSpPr/>
            <p:nvPr/>
          </p:nvCxnSpPr>
          <p:spPr>
            <a:xfrm>
              <a:off x="1875312" y="3409010"/>
              <a:ext cx="764431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urved Connector 102"/>
            <p:cNvCxnSpPr/>
            <p:nvPr/>
          </p:nvCxnSpPr>
          <p:spPr>
            <a:xfrm flipV="1">
              <a:off x="5068727" y="3409010"/>
              <a:ext cx="882035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auto">
            <a:xfrm>
              <a:off x="5950762" y="3067018"/>
              <a:ext cx="759906" cy="68805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S4</a:t>
              </a:r>
            </a:p>
          </p:txBody>
        </p:sp>
        <p:cxnSp>
          <p:nvCxnSpPr>
            <p:cNvPr id="105" name="Curved Connector 104"/>
            <p:cNvCxnSpPr/>
            <p:nvPr/>
          </p:nvCxnSpPr>
          <p:spPr>
            <a:xfrm flipV="1">
              <a:off x="3399649" y="3409010"/>
              <a:ext cx="882032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7475096" y="306294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S5</a:t>
              </a:r>
            </a:p>
          </p:txBody>
        </p:sp>
        <p:cxnSp>
          <p:nvCxnSpPr>
            <p:cNvPr id="107" name="Curved Connector 106"/>
            <p:cNvCxnSpPr/>
            <p:nvPr/>
          </p:nvCxnSpPr>
          <p:spPr>
            <a:xfrm>
              <a:off x="6710668" y="3404940"/>
              <a:ext cx="764428" cy="407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5331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2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3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6" name="Curved Connector 115"/>
          <p:cNvCxnSpPr/>
          <p:nvPr/>
        </p:nvCxnSpPr>
        <p:spPr bwMode="auto">
          <a:xfrm rot="5400000" flipH="1" flipV="1">
            <a:off x="2273300" y="5416551"/>
            <a:ext cx="1587" cy="188912"/>
          </a:xfrm>
          <a:prstGeom prst="curvedConnector3">
            <a:avLst>
              <a:gd name="adj1" fmla="val 207199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9" grpId="0"/>
      <p:bldP spid="70" grpId="0"/>
      <p:bldP spid="71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Automatic Speech Recognition (ASR)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Speech signal to text</a:t>
            </a:r>
          </a:p>
          <a:p>
            <a:endParaRPr lang="en-US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6B1388-3E4A-413F-9A17-B8501B11D44F}" type="slidenum">
              <a:rPr lang="en-US"/>
              <a:pPr/>
              <a:t>3</a:t>
            </a:fld>
            <a:endParaRPr lang="en-US"/>
          </a:p>
        </p:txBody>
      </p:sp>
      <p:pic>
        <p:nvPicPr>
          <p:cNvPr id="2355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53594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533400" y="4572000"/>
            <a:ext cx="9906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1828800" y="45720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Transcript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533400" y="466407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Training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So far, we have all monophone models trained</a:t>
            </a:r>
          </a:p>
          <a:p>
            <a:r>
              <a:rPr lang="en-US" smtClean="0"/>
              <a:t>Train the short pause (</a:t>
            </a:r>
            <a:r>
              <a:rPr lang="en-US" i="1" smtClean="0"/>
              <a:t>sp)</a:t>
            </a:r>
            <a:r>
              <a:rPr lang="en-US" smtClean="0"/>
              <a:t> model  </a:t>
            </a:r>
          </a:p>
          <a:p>
            <a:pPr>
              <a:buFont typeface="Arial" charset="0"/>
              <a:buNone/>
            </a:pPr>
            <a:r>
              <a:rPr lang="en-US" smtClean="0"/>
              <a:t>  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C32A2-D355-45DD-942D-4830CB3E294C}" type="slidenum">
              <a:rPr lang="en-US"/>
              <a:pPr/>
              <a:t>30</a:t>
            </a:fld>
            <a:endParaRPr lang="en-US"/>
          </a:p>
        </p:txBody>
      </p:sp>
      <p:pic>
        <p:nvPicPr>
          <p:cNvPr id="563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62200"/>
            <a:ext cx="36576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Handling Multiple Pronunciations (HVite)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49225" y="958850"/>
            <a:ext cx="8229600" cy="4708525"/>
          </a:xfrm>
        </p:spPr>
        <p:txBody>
          <a:bodyPr/>
          <a:lstStyle/>
          <a:p>
            <a:r>
              <a:rPr lang="en-US" smtClean="0"/>
              <a:t>The dictionary contains multiple pronunciations for some words. </a:t>
            </a:r>
          </a:p>
          <a:p>
            <a:r>
              <a:rPr lang="en-US" smtClean="0"/>
              <a:t>Forced alignment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7348" name="Slide Number Placeholder 4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CC88A7-3883-4A25-9C44-EFA36FBADAB3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57349" name="Group 28"/>
          <p:cNvGrpSpPr>
            <a:grpSpLocks/>
          </p:cNvGrpSpPr>
          <p:nvPr/>
        </p:nvGrpSpPr>
        <p:grpSpPr bwMode="auto">
          <a:xfrm>
            <a:off x="887413" y="3027363"/>
            <a:ext cx="762000" cy="685800"/>
            <a:chOff x="1828800" y="1752600"/>
            <a:chExt cx="762000" cy="685800"/>
          </a:xfrm>
        </p:grpSpPr>
        <p:sp>
          <p:nvSpPr>
            <p:cNvPr id="30" name="Oval 29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/d/</a:t>
              </a:r>
            </a:p>
          </p:txBody>
        </p:sp>
        <p:cxnSp>
          <p:nvCxnSpPr>
            <p:cNvPr id="31" name="Curved Connector 30"/>
            <p:cNvCxnSpPr>
              <a:stCxn id="0" idx="1"/>
              <a:endCxn id="30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0" name="Group 31"/>
          <p:cNvGrpSpPr>
            <a:grpSpLocks/>
          </p:cNvGrpSpPr>
          <p:nvPr/>
        </p:nvGrpSpPr>
        <p:grpSpPr bwMode="auto">
          <a:xfrm>
            <a:off x="4052888" y="3027363"/>
            <a:ext cx="762000" cy="685800"/>
            <a:chOff x="1828800" y="1752600"/>
            <a:chExt cx="762000" cy="685800"/>
          </a:xfrm>
        </p:grpSpPr>
        <p:sp>
          <p:nvSpPr>
            <p:cNvPr id="33" name="Oval 32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/t/</a:t>
              </a:r>
            </a:p>
          </p:txBody>
        </p:sp>
        <p:cxnSp>
          <p:nvCxnSpPr>
            <p:cNvPr id="34" name="Curved Connector 33"/>
            <p:cNvCxnSpPr>
              <a:stCxn id="0" idx="1"/>
              <a:endCxn id="33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1" name="Group 34"/>
          <p:cNvGrpSpPr>
            <a:grpSpLocks/>
          </p:cNvGrpSpPr>
          <p:nvPr/>
        </p:nvGrpSpPr>
        <p:grpSpPr bwMode="auto">
          <a:xfrm>
            <a:off x="2411413" y="3027363"/>
            <a:ext cx="762000" cy="685800"/>
            <a:chOff x="1828800" y="1752600"/>
            <a:chExt cx="762000" cy="685800"/>
          </a:xfrm>
        </p:grpSpPr>
        <p:sp>
          <p:nvSpPr>
            <p:cNvPr id="36" name="Oval 35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/ey/</a:t>
              </a:r>
            </a:p>
          </p:txBody>
        </p:sp>
        <p:cxnSp>
          <p:nvCxnSpPr>
            <p:cNvPr id="37" name="Curved Connector 36"/>
            <p:cNvCxnSpPr>
              <a:stCxn id="0" idx="1"/>
              <a:endCxn id="36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urved Connector 37"/>
          <p:cNvCxnSpPr/>
          <p:nvPr/>
        </p:nvCxnSpPr>
        <p:spPr>
          <a:xfrm>
            <a:off x="1649413" y="3370263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4840288" y="3370263"/>
            <a:ext cx="879475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54" name="Group 39"/>
          <p:cNvGrpSpPr>
            <a:grpSpLocks/>
          </p:cNvGrpSpPr>
          <p:nvPr/>
        </p:nvGrpSpPr>
        <p:grpSpPr bwMode="auto">
          <a:xfrm>
            <a:off x="5719763" y="3028950"/>
            <a:ext cx="762000" cy="685800"/>
            <a:chOff x="1828800" y="1752600"/>
            <a:chExt cx="762000" cy="685800"/>
          </a:xfrm>
        </p:grpSpPr>
        <p:sp>
          <p:nvSpPr>
            <p:cNvPr id="41" name="Oval 4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/ax/</a:t>
              </a:r>
            </a:p>
          </p:txBody>
        </p:sp>
        <p:cxnSp>
          <p:nvCxnSpPr>
            <p:cNvPr id="42" name="Curved Connector 41"/>
            <p:cNvCxnSpPr>
              <a:stCxn id="0" idx="1"/>
              <a:endCxn id="41" idx="7"/>
            </p:cNvCxnSpPr>
            <p:nvPr/>
          </p:nvCxnSpPr>
          <p:spPr>
            <a:xfrm rot="5400000" flipH="1" flipV="1">
              <a:off x="2209800" y="1584325"/>
              <a:ext cx="1587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Curved Connector 42"/>
          <p:cNvCxnSpPr/>
          <p:nvPr/>
        </p:nvCxnSpPr>
        <p:spPr>
          <a:xfrm flipV="1">
            <a:off x="3173413" y="3368675"/>
            <a:ext cx="879475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56" name="Group 43"/>
          <p:cNvGrpSpPr>
            <a:grpSpLocks/>
          </p:cNvGrpSpPr>
          <p:nvPr/>
        </p:nvGrpSpPr>
        <p:grpSpPr bwMode="auto">
          <a:xfrm>
            <a:off x="2411413" y="4294188"/>
            <a:ext cx="762000" cy="685800"/>
            <a:chOff x="1828800" y="1752600"/>
            <a:chExt cx="762000" cy="685800"/>
          </a:xfrm>
        </p:grpSpPr>
        <p:sp>
          <p:nvSpPr>
            <p:cNvPr id="45" name="Oval 44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/ae/</a:t>
              </a:r>
            </a:p>
          </p:txBody>
        </p:sp>
        <p:cxnSp>
          <p:nvCxnSpPr>
            <p:cNvPr id="46" name="Curved Connector 45"/>
            <p:cNvCxnSpPr>
              <a:stCxn id="0" idx="1"/>
              <a:endCxn id="45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urved Connector 46"/>
          <p:cNvCxnSpPr/>
          <p:nvPr/>
        </p:nvCxnSpPr>
        <p:spPr>
          <a:xfrm>
            <a:off x="1649413" y="3370263"/>
            <a:ext cx="762000" cy="1266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173413" y="3713163"/>
            <a:ext cx="1149350" cy="923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59" name="Group 55"/>
          <p:cNvGrpSpPr>
            <a:grpSpLocks/>
          </p:cNvGrpSpPr>
          <p:nvPr/>
        </p:nvGrpSpPr>
        <p:grpSpPr bwMode="auto">
          <a:xfrm>
            <a:off x="4205288" y="4252913"/>
            <a:ext cx="762000" cy="685800"/>
            <a:chOff x="1828800" y="1752600"/>
            <a:chExt cx="762000" cy="685800"/>
          </a:xfrm>
        </p:grpSpPr>
        <p:sp>
          <p:nvSpPr>
            <p:cNvPr id="57" name="Oval 56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/dx/</a:t>
              </a:r>
            </a:p>
          </p:txBody>
        </p:sp>
        <p:cxnSp>
          <p:nvCxnSpPr>
            <p:cNvPr id="58" name="Curved Connector 57"/>
            <p:cNvCxnSpPr>
              <a:stCxn id="0" idx="1"/>
              <a:endCxn id="57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>
            <a:off x="3173413" y="3370263"/>
            <a:ext cx="1143000" cy="984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173413" y="4637088"/>
            <a:ext cx="992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967288" y="3556000"/>
            <a:ext cx="865187" cy="1039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363" name="Picture 6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70513"/>
            <a:ext cx="63198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ular Callout 67"/>
          <p:cNvSpPr>
            <a:spLocks noChangeArrowheads="1"/>
          </p:cNvSpPr>
          <p:nvPr/>
        </p:nvSpPr>
        <p:spPr bwMode="auto">
          <a:xfrm>
            <a:off x="7005638" y="3411538"/>
            <a:ext cx="2138362" cy="1331912"/>
          </a:xfrm>
          <a:prstGeom prst="wedgeRectCallout">
            <a:avLst>
              <a:gd name="adj1" fmla="val -94500"/>
              <a:gd name="adj2" fmla="val 118602"/>
            </a:avLst>
          </a:prstGeom>
          <a:gradFill rotWithShape="1">
            <a:gsLst>
              <a:gs pos="0">
                <a:srgbClr val="FFDEAC"/>
              </a:gs>
              <a:gs pos="39999">
                <a:srgbClr val="FFCD68"/>
              </a:gs>
              <a:gs pos="100000">
                <a:srgbClr val="FFC900"/>
              </a:gs>
            </a:gsLst>
            <a:lin ang="5400000"/>
          </a:gradFill>
          <a:ln w="12700">
            <a:solidFill>
              <a:srgbClr val="FBBE18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Run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Viterbi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 to get the best pronunciation that matches the acoustics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Handling Multiple Pronunciations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49225" y="958850"/>
            <a:ext cx="8229600" cy="4708525"/>
          </a:xfrm>
        </p:spPr>
        <p:txBody>
          <a:bodyPr/>
          <a:lstStyle/>
          <a:p>
            <a:r>
              <a:rPr lang="en-US" smtClean="0"/>
              <a:t>The dictionary contains multiple pronunciations for some words. </a:t>
            </a:r>
          </a:p>
          <a:p>
            <a:r>
              <a:rPr lang="en-US" smtClean="0"/>
              <a:t>Forced alignment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8372" name="Slide Number Placeholder 4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A78094-F868-47E1-AEAC-BB8F28EE74E8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87413" y="3027362"/>
            <a:ext cx="762000" cy="685800"/>
            <a:chOff x="1828800" y="1752600"/>
            <a:chExt cx="762000" cy="685800"/>
          </a:xfrm>
          <a:solidFill>
            <a:schemeClr val="bg2">
              <a:lumMod val="7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</a:t>
              </a:r>
              <a:r>
                <a:rPr lang="en-US" sz="1600" dirty="0" err="1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d</a:t>
              </a: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</a:t>
              </a:r>
            </a:p>
          </p:txBody>
        </p:sp>
        <p:cxnSp>
          <p:nvCxnSpPr>
            <p:cNvPr id="31" name="Curved Connector 30"/>
            <p:cNvCxnSpPr>
              <a:stCxn id="30" idx="1"/>
              <a:endCxn id="30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052888" y="3027362"/>
            <a:ext cx="762000" cy="685800"/>
            <a:chOff x="1828800" y="1752600"/>
            <a:chExt cx="762000" cy="685800"/>
          </a:xfrm>
          <a:solidFill>
            <a:schemeClr val="bg2">
              <a:lumMod val="75000"/>
            </a:schemeClr>
          </a:solidFill>
        </p:grpSpPr>
        <p:sp>
          <p:nvSpPr>
            <p:cNvPr id="33" name="Oval 32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/t/</a:t>
              </a:r>
            </a:p>
          </p:txBody>
        </p:sp>
        <p:cxnSp>
          <p:nvCxnSpPr>
            <p:cNvPr id="34" name="Curved Connector 33"/>
            <p:cNvCxnSpPr>
              <a:stCxn id="33" idx="1"/>
              <a:endCxn id="33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5" name="Group 34"/>
          <p:cNvGrpSpPr>
            <a:grpSpLocks/>
          </p:cNvGrpSpPr>
          <p:nvPr/>
        </p:nvGrpSpPr>
        <p:grpSpPr bwMode="auto">
          <a:xfrm>
            <a:off x="2411413" y="3027363"/>
            <a:ext cx="762000" cy="685800"/>
            <a:chOff x="1828800" y="1752600"/>
            <a:chExt cx="762000" cy="685800"/>
          </a:xfrm>
        </p:grpSpPr>
        <p:sp>
          <p:nvSpPr>
            <p:cNvPr id="36" name="Oval 35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/ey/</a:t>
              </a:r>
            </a:p>
          </p:txBody>
        </p:sp>
        <p:cxnSp>
          <p:nvCxnSpPr>
            <p:cNvPr id="37" name="Curved Connector 36"/>
            <p:cNvCxnSpPr>
              <a:stCxn id="0" idx="1"/>
              <a:endCxn id="36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urved Connector 37"/>
          <p:cNvCxnSpPr/>
          <p:nvPr/>
        </p:nvCxnSpPr>
        <p:spPr>
          <a:xfrm>
            <a:off x="1649413" y="3370263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4840288" y="3370263"/>
            <a:ext cx="879475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719763" y="3028949"/>
            <a:ext cx="762000" cy="685800"/>
            <a:chOff x="1828800" y="1752600"/>
            <a:chExt cx="762000" cy="685800"/>
          </a:xfrm>
          <a:solidFill>
            <a:schemeClr val="bg2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/ax/</a:t>
              </a:r>
            </a:p>
          </p:txBody>
        </p:sp>
        <p:cxnSp>
          <p:nvCxnSpPr>
            <p:cNvPr id="42" name="Curved Connector 41"/>
            <p:cNvCxnSpPr>
              <a:stCxn id="41" idx="1"/>
              <a:endCxn id="41" idx="7"/>
            </p:cNvCxnSpPr>
            <p:nvPr/>
          </p:nvCxnSpPr>
          <p:spPr>
            <a:xfrm rot="5400000" flipH="1" flipV="1">
              <a:off x="2209800" y="1584325"/>
              <a:ext cx="1587" cy="538163"/>
            </a:xfrm>
            <a:prstGeom prst="curvedConnector3">
              <a:avLst>
                <a:gd name="adj1" fmla="val 20719962"/>
              </a:avLst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Curved Connector 42"/>
          <p:cNvCxnSpPr/>
          <p:nvPr/>
        </p:nvCxnSpPr>
        <p:spPr>
          <a:xfrm flipV="1">
            <a:off x="3173413" y="3368675"/>
            <a:ext cx="879475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411413" y="4294187"/>
            <a:ext cx="762000" cy="685800"/>
            <a:chOff x="1828800" y="1752600"/>
            <a:chExt cx="762000" cy="685800"/>
          </a:xfrm>
          <a:solidFill>
            <a:schemeClr val="bg2">
              <a:lumMod val="75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/ae/</a:t>
              </a:r>
            </a:p>
          </p:txBody>
        </p:sp>
        <p:cxnSp>
          <p:nvCxnSpPr>
            <p:cNvPr id="46" name="Curved Connector 45"/>
            <p:cNvCxnSpPr>
              <a:stCxn id="45" idx="1"/>
              <a:endCxn id="45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urved Connector 46"/>
          <p:cNvCxnSpPr/>
          <p:nvPr/>
        </p:nvCxnSpPr>
        <p:spPr>
          <a:xfrm>
            <a:off x="1649413" y="3370263"/>
            <a:ext cx="762000" cy="1266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173413" y="3713163"/>
            <a:ext cx="1149350" cy="923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383" name="Group 55"/>
          <p:cNvGrpSpPr>
            <a:grpSpLocks/>
          </p:cNvGrpSpPr>
          <p:nvPr/>
        </p:nvGrpSpPr>
        <p:grpSpPr bwMode="auto">
          <a:xfrm>
            <a:off x="4205288" y="4252913"/>
            <a:ext cx="762000" cy="685800"/>
            <a:chOff x="1828800" y="1752600"/>
            <a:chExt cx="762000" cy="685800"/>
          </a:xfrm>
        </p:grpSpPr>
        <p:sp>
          <p:nvSpPr>
            <p:cNvPr id="57" name="Oval 56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/dx/</a:t>
              </a:r>
            </a:p>
          </p:txBody>
        </p:sp>
        <p:cxnSp>
          <p:nvCxnSpPr>
            <p:cNvPr id="58" name="Curved Connector 57"/>
            <p:cNvCxnSpPr>
              <a:stCxn id="0" idx="1"/>
              <a:endCxn id="57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>
            <a:off x="3173413" y="3370263"/>
            <a:ext cx="1143000" cy="984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173413" y="4637088"/>
            <a:ext cx="992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967288" y="3556000"/>
            <a:ext cx="865187" cy="1039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387" name="Picture 6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70513"/>
            <a:ext cx="63198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ular Callout 67"/>
          <p:cNvSpPr>
            <a:spLocks noChangeArrowheads="1"/>
          </p:cNvSpPr>
          <p:nvPr/>
        </p:nvSpPr>
        <p:spPr bwMode="auto">
          <a:xfrm>
            <a:off x="7005638" y="3411538"/>
            <a:ext cx="2138362" cy="1331912"/>
          </a:xfrm>
          <a:prstGeom prst="wedgeRectCallout">
            <a:avLst>
              <a:gd name="adj1" fmla="val -94500"/>
              <a:gd name="adj2" fmla="val 118602"/>
            </a:avLst>
          </a:prstGeom>
          <a:gradFill rotWithShape="1">
            <a:gsLst>
              <a:gs pos="0">
                <a:srgbClr val="FFDEAC"/>
              </a:gs>
              <a:gs pos="39999">
                <a:srgbClr val="FFCD68"/>
              </a:gs>
              <a:gs pos="100000">
                <a:srgbClr val="FFC900"/>
              </a:gs>
            </a:gsLst>
            <a:lin ang="5400000"/>
          </a:gradFill>
          <a:ln w="12700">
            <a:solidFill>
              <a:srgbClr val="FBBE18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Run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Viterbi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 to get the best pronunciation that matches the acoustics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Retrain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dirty="0" smtClean="0"/>
              <a:t>After getting the best pronunciations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Train again using Baum-Welch algorithm using the best pronunciations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E7E6DC-8A3B-4D9F-985A-3151ECC03E16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Creating Triphone Models (using HLEd)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300" smtClean="0"/>
              <a:t>Phones may be realized differently in some contexts</a:t>
            </a:r>
            <a:r>
              <a:rPr lang="en-US" sz="2100" smtClean="0"/>
              <a:t> </a:t>
            </a:r>
          </a:p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300" smtClean="0">
                <a:sym typeface="Wingdings" pitchFamily="2" charset="2"/>
              </a:rPr>
              <a:t>  Build c</a:t>
            </a:r>
            <a:r>
              <a:rPr lang="en-US" sz="2300" smtClean="0"/>
              <a:t>ontext-dependent acoustic models (HMMs)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300" smtClean="0"/>
              <a:t>Triphones: One preceding and succeeding phone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300" smtClean="0"/>
              <a:t>Make triphones from monophones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Generate a list of all the triphones for which there is at least one example in the training data</a:t>
            </a:r>
          </a:p>
          <a:p>
            <a:pPr lvl="1">
              <a:lnSpc>
                <a:spcPct val="70000"/>
              </a:lnSpc>
              <a:spcAft>
                <a:spcPts val="600"/>
              </a:spcAft>
              <a:buFont typeface="Arial" charset="0"/>
              <a:buNone/>
            </a:pPr>
            <a:endParaRPr lang="en-US" sz="2000" smtClean="0"/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s-l+ow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b-l+aa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p-l+aa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jh-oy+s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f-iy+t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…</a:t>
            </a:r>
          </a:p>
          <a:p>
            <a:pPr lvl="1">
              <a:lnSpc>
                <a:spcPct val="70000"/>
              </a:lnSpc>
              <a:spcAft>
                <a:spcPts val="600"/>
              </a:spcAft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063F6C-261F-4B90-9D96-0CCFF3F5C5F7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Tie Triphone (HDMan)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Clustering by growing decision trees</a:t>
            </a:r>
          </a:p>
          <a:p>
            <a:r>
              <a:rPr lang="en-US" smtClean="0"/>
              <a:t>All states in the same leaf will be tied 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61444" name="Slide Number Placeholder 3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2456B4-22DE-409F-91D2-DAFB98163726}" type="slidenum">
              <a:rPr lang="en-US"/>
              <a:pPr/>
              <a:t>35</a:t>
            </a:fld>
            <a:endParaRPr lang="en-US"/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185738" y="22987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t+ih 		t+ae</a:t>
            </a:r>
          </a:p>
          <a:p>
            <a:r>
              <a:rPr lang="en-US">
                <a:latin typeface="Calibri" pitchFamily="34" charset="0"/>
              </a:rPr>
              <a:t>t+iy 		t+ae</a:t>
            </a:r>
          </a:p>
          <a:p>
            <a:r>
              <a:rPr lang="en-US">
                <a:latin typeface="Calibri" pitchFamily="34" charset="0"/>
              </a:rPr>
              <a:t>ao-r+ax 	r</a:t>
            </a:r>
          </a:p>
          <a:p>
            <a:r>
              <a:rPr lang="en-US">
                <a:latin typeface="Calibri" pitchFamily="34" charset="0"/>
              </a:rPr>
              <a:t>t+oh 	t+ae</a:t>
            </a:r>
          </a:p>
          <a:p>
            <a:r>
              <a:rPr lang="en-US">
                <a:latin typeface="Calibri" pitchFamily="34" charset="0"/>
              </a:rPr>
              <a:t>ao-r+iy</a:t>
            </a:r>
          </a:p>
          <a:p>
            <a:r>
              <a:rPr lang="en-US">
                <a:latin typeface="Calibri" pitchFamily="34" charset="0"/>
              </a:rPr>
              <a:t>t+uh 	t+ae</a:t>
            </a:r>
          </a:p>
          <a:p>
            <a:r>
              <a:rPr lang="en-US">
                <a:latin typeface="Calibri" pitchFamily="34" charset="0"/>
              </a:rPr>
              <a:t>t+uw 	t+ae</a:t>
            </a:r>
          </a:p>
          <a:p>
            <a:r>
              <a:rPr lang="en-US">
                <a:latin typeface="Calibri" pitchFamily="34" charset="0"/>
              </a:rPr>
              <a:t>sh-n+t</a:t>
            </a:r>
          </a:p>
          <a:p>
            <a:r>
              <a:rPr lang="en-US">
                <a:latin typeface="Calibri" pitchFamily="34" charset="0"/>
              </a:rPr>
              <a:t>sh-n+z 	sh-n+t</a:t>
            </a:r>
          </a:p>
          <a:p>
            <a:r>
              <a:rPr lang="en-US">
                <a:latin typeface="Calibri" pitchFamily="34" charset="0"/>
              </a:rPr>
              <a:t>ch-ih+l</a:t>
            </a:r>
          </a:p>
          <a:p>
            <a:r>
              <a:rPr lang="en-US">
                <a:latin typeface="Calibri" pitchFamily="34" charset="0"/>
              </a:rPr>
              <a:t>ay-oh+l</a:t>
            </a:r>
          </a:p>
          <a:p>
            <a:r>
              <a:rPr lang="en-US">
                <a:latin typeface="Calibri" pitchFamily="34" charset="0"/>
              </a:rPr>
              <a:t>ay-oh+r 	ay-oh+l</a:t>
            </a:r>
          </a:p>
        </p:txBody>
      </p:sp>
      <p:sp>
        <p:nvSpPr>
          <p:cNvPr id="61446" name="Oval 83"/>
          <p:cNvSpPr>
            <a:spLocks noChangeArrowheads="1"/>
          </p:cNvSpPr>
          <p:nvPr/>
        </p:nvSpPr>
        <p:spPr bwMode="auto">
          <a:xfrm>
            <a:off x="6059488" y="2290763"/>
            <a:ext cx="287337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47" name="Text Box 84"/>
          <p:cNvSpPr txBox="1">
            <a:spLocks noChangeArrowheads="1"/>
          </p:cNvSpPr>
          <p:nvPr/>
        </p:nvSpPr>
        <p:spPr bwMode="auto">
          <a:xfrm>
            <a:off x="6334125" y="2201863"/>
            <a:ext cx="154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34" charset="0"/>
                <a:ea typeface="新細明體" pitchFamily="-105" charset="-120"/>
              </a:rPr>
              <a:t>L = Class-Stop ? </a:t>
            </a:r>
          </a:p>
        </p:txBody>
      </p:sp>
      <p:sp>
        <p:nvSpPr>
          <p:cNvPr id="61448" name="Line 85"/>
          <p:cNvSpPr>
            <a:spLocks noChangeShapeType="1"/>
          </p:cNvSpPr>
          <p:nvPr/>
        </p:nvSpPr>
        <p:spPr bwMode="auto">
          <a:xfrm flipH="1">
            <a:off x="5762625" y="2570163"/>
            <a:ext cx="3603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49" name="Line 86"/>
          <p:cNvSpPr>
            <a:spLocks noChangeShapeType="1"/>
          </p:cNvSpPr>
          <p:nvPr/>
        </p:nvSpPr>
        <p:spPr bwMode="auto">
          <a:xfrm>
            <a:off x="6265863" y="25828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50" name="Oval 87"/>
          <p:cNvSpPr>
            <a:spLocks noChangeArrowheads="1"/>
          </p:cNvSpPr>
          <p:nvPr/>
        </p:nvSpPr>
        <p:spPr bwMode="auto">
          <a:xfrm>
            <a:off x="5499100" y="2811463"/>
            <a:ext cx="287338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51" name="Oval 88"/>
          <p:cNvSpPr>
            <a:spLocks noChangeArrowheads="1"/>
          </p:cNvSpPr>
          <p:nvPr/>
        </p:nvSpPr>
        <p:spPr bwMode="auto">
          <a:xfrm>
            <a:off x="6677025" y="2763838"/>
            <a:ext cx="292100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52" name="Text Box 89"/>
          <p:cNvSpPr txBox="1">
            <a:spLocks noChangeArrowheads="1"/>
          </p:cNvSpPr>
          <p:nvPr/>
        </p:nvSpPr>
        <p:spPr bwMode="auto">
          <a:xfrm>
            <a:off x="5765800" y="25352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n</a:t>
            </a:r>
          </a:p>
        </p:txBody>
      </p:sp>
      <p:sp>
        <p:nvSpPr>
          <p:cNvPr id="61453" name="Text Box 90"/>
          <p:cNvSpPr txBox="1">
            <a:spLocks noChangeArrowheads="1"/>
          </p:cNvSpPr>
          <p:nvPr/>
        </p:nvSpPr>
        <p:spPr bwMode="auto">
          <a:xfrm>
            <a:off x="6435725" y="252730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y</a:t>
            </a:r>
          </a:p>
        </p:txBody>
      </p:sp>
      <p:sp>
        <p:nvSpPr>
          <p:cNvPr id="61454" name="Text Box 91"/>
          <p:cNvSpPr txBox="1">
            <a:spLocks noChangeArrowheads="1"/>
          </p:cNvSpPr>
          <p:nvPr/>
        </p:nvSpPr>
        <p:spPr bwMode="auto">
          <a:xfrm>
            <a:off x="6910388" y="2649538"/>
            <a:ext cx="154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34" charset="0"/>
                <a:ea typeface="新細明體" pitchFamily="-105" charset="-120"/>
              </a:rPr>
              <a:t>R = Nasal ? </a:t>
            </a:r>
          </a:p>
        </p:txBody>
      </p:sp>
      <p:sp>
        <p:nvSpPr>
          <p:cNvPr id="61455" name="Text Box 92"/>
          <p:cNvSpPr txBox="1">
            <a:spLocks noChangeArrowheads="1"/>
          </p:cNvSpPr>
          <p:nvPr/>
        </p:nvSpPr>
        <p:spPr bwMode="auto">
          <a:xfrm>
            <a:off x="4564063" y="2705100"/>
            <a:ext cx="154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34" charset="0"/>
                <a:ea typeface="新細明體" pitchFamily="-105" charset="-120"/>
              </a:rPr>
              <a:t>L = Nasal ? </a:t>
            </a:r>
          </a:p>
        </p:txBody>
      </p:sp>
      <p:sp>
        <p:nvSpPr>
          <p:cNvPr id="61456" name="Line 95"/>
          <p:cNvSpPr>
            <a:spLocks noChangeShapeType="1"/>
          </p:cNvSpPr>
          <p:nvPr/>
        </p:nvSpPr>
        <p:spPr bwMode="auto">
          <a:xfrm flipH="1">
            <a:off x="5224463" y="3052763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57" name="Line 96"/>
          <p:cNvSpPr>
            <a:spLocks noChangeShapeType="1"/>
          </p:cNvSpPr>
          <p:nvPr/>
        </p:nvSpPr>
        <p:spPr bwMode="auto">
          <a:xfrm>
            <a:off x="5775325" y="304006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58" name="Line 97"/>
          <p:cNvSpPr>
            <a:spLocks noChangeShapeType="1"/>
          </p:cNvSpPr>
          <p:nvPr/>
        </p:nvSpPr>
        <p:spPr bwMode="auto">
          <a:xfrm flipH="1">
            <a:off x="6423025" y="30400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59" name="Line 99"/>
          <p:cNvSpPr>
            <a:spLocks noChangeShapeType="1"/>
          </p:cNvSpPr>
          <p:nvPr/>
        </p:nvSpPr>
        <p:spPr bwMode="auto">
          <a:xfrm>
            <a:off x="6927850" y="3040063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60" name="Oval 100"/>
          <p:cNvSpPr>
            <a:spLocks noChangeArrowheads="1"/>
          </p:cNvSpPr>
          <p:nvPr/>
        </p:nvSpPr>
        <p:spPr bwMode="auto">
          <a:xfrm>
            <a:off x="7223125" y="3451225"/>
            <a:ext cx="292100" cy="28733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61" name="Oval 101"/>
          <p:cNvSpPr>
            <a:spLocks noChangeArrowheads="1"/>
          </p:cNvSpPr>
          <p:nvPr/>
        </p:nvSpPr>
        <p:spPr bwMode="auto">
          <a:xfrm>
            <a:off x="6278563" y="3471863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62" name="Oval 102"/>
          <p:cNvSpPr>
            <a:spLocks noChangeArrowheads="1"/>
          </p:cNvSpPr>
          <p:nvPr/>
        </p:nvSpPr>
        <p:spPr bwMode="auto">
          <a:xfrm>
            <a:off x="5884863" y="3484563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63" name="Oval 103"/>
          <p:cNvSpPr>
            <a:spLocks noChangeArrowheads="1"/>
          </p:cNvSpPr>
          <p:nvPr/>
        </p:nvSpPr>
        <p:spPr bwMode="auto">
          <a:xfrm>
            <a:off x="5021263" y="3484563"/>
            <a:ext cx="292100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64" name="Text Box 104"/>
          <p:cNvSpPr txBox="1">
            <a:spLocks noChangeArrowheads="1"/>
          </p:cNvSpPr>
          <p:nvPr/>
        </p:nvSpPr>
        <p:spPr bwMode="auto">
          <a:xfrm>
            <a:off x="5194300" y="308610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n</a:t>
            </a:r>
          </a:p>
        </p:txBody>
      </p:sp>
      <p:sp>
        <p:nvSpPr>
          <p:cNvPr id="61465" name="Text Box 105"/>
          <p:cNvSpPr txBox="1">
            <a:spLocks noChangeArrowheads="1"/>
          </p:cNvSpPr>
          <p:nvPr/>
        </p:nvSpPr>
        <p:spPr bwMode="auto">
          <a:xfrm>
            <a:off x="6384925" y="30702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n</a:t>
            </a:r>
          </a:p>
        </p:txBody>
      </p:sp>
      <p:sp>
        <p:nvSpPr>
          <p:cNvPr id="61466" name="Text Box 107"/>
          <p:cNvSpPr txBox="1">
            <a:spLocks noChangeArrowheads="1"/>
          </p:cNvSpPr>
          <p:nvPr/>
        </p:nvSpPr>
        <p:spPr bwMode="auto">
          <a:xfrm>
            <a:off x="5808663" y="3078163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y</a:t>
            </a:r>
          </a:p>
        </p:txBody>
      </p:sp>
      <p:sp>
        <p:nvSpPr>
          <p:cNvPr id="61467" name="Text Box 108"/>
          <p:cNvSpPr txBox="1">
            <a:spLocks noChangeArrowheads="1"/>
          </p:cNvSpPr>
          <p:nvPr/>
        </p:nvSpPr>
        <p:spPr bwMode="auto">
          <a:xfrm>
            <a:off x="7083425" y="30829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y</a:t>
            </a:r>
          </a:p>
        </p:txBody>
      </p:sp>
      <p:sp>
        <p:nvSpPr>
          <p:cNvPr id="61468" name="Text Box 109"/>
          <p:cNvSpPr txBox="1">
            <a:spLocks noChangeArrowheads="1"/>
          </p:cNvSpPr>
          <p:nvPr/>
        </p:nvSpPr>
        <p:spPr bwMode="auto">
          <a:xfrm>
            <a:off x="4140200" y="3322638"/>
            <a:ext cx="154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34" charset="0"/>
                <a:ea typeface="新細明體" pitchFamily="-105" charset="-120"/>
              </a:rPr>
              <a:t>R = Glide? </a:t>
            </a:r>
          </a:p>
        </p:txBody>
      </p:sp>
      <p:sp>
        <p:nvSpPr>
          <p:cNvPr id="61469" name="Line 110"/>
          <p:cNvSpPr>
            <a:spLocks noChangeShapeType="1"/>
          </p:cNvSpPr>
          <p:nvPr/>
        </p:nvSpPr>
        <p:spPr bwMode="auto">
          <a:xfrm flipH="1">
            <a:off x="4851400" y="3771900"/>
            <a:ext cx="2159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70" name="Line 111"/>
          <p:cNvSpPr>
            <a:spLocks noChangeShapeType="1"/>
          </p:cNvSpPr>
          <p:nvPr/>
        </p:nvSpPr>
        <p:spPr bwMode="auto">
          <a:xfrm>
            <a:off x="5262563" y="3746500"/>
            <a:ext cx="2159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71" name="Oval 112"/>
          <p:cNvSpPr>
            <a:spLocks noChangeArrowheads="1"/>
          </p:cNvSpPr>
          <p:nvPr/>
        </p:nvSpPr>
        <p:spPr bwMode="auto">
          <a:xfrm>
            <a:off x="4614863" y="4183063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72" name="Oval 113"/>
          <p:cNvSpPr>
            <a:spLocks noChangeArrowheads="1"/>
          </p:cNvSpPr>
          <p:nvPr/>
        </p:nvSpPr>
        <p:spPr bwMode="auto">
          <a:xfrm>
            <a:off x="5389563" y="4179888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73" name="Text Box 114"/>
          <p:cNvSpPr txBox="1">
            <a:spLocks noChangeArrowheads="1"/>
          </p:cNvSpPr>
          <p:nvPr/>
        </p:nvSpPr>
        <p:spPr bwMode="auto">
          <a:xfrm>
            <a:off x="4745038" y="38449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n</a:t>
            </a:r>
          </a:p>
        </p:txBody>
      </p:sp>
      <p:sp>
        <p:nvSpPr>
          <p:cNvPr id="61474" name="Text Box 115"/>
          <p:cNvSpPr txBox="1">
            <a:spLocks noChangeArrowheads="1"/>
          </p:cNvSpPr>
          <p:nvPr/>
        </p:nvSpPr>
        <p:spPr bwMode="auto">
          <a:xfrm>
            <a:off x="5334000" y="38195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After Tying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Train the acoustic models again using Baum-Welch algorithm  (HERest)</a:t>
            </a:r>
          </a:p>
          <a:p>
            <a:r>
              <a:rPr lang="en-US" smtClean="0"/>
              <a:t>Increase the number of Gaussians for each state </a:t>
            </a:r>
          </a:p>
          <a:p>
            <a:pPr lvl="1"/>
            <a:r>
              <a:rPr lang="en-US" smtClean="0"/>
              <a:t>HHEd followed by HERest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3EEE9E-5D11-432C-8B2A-3CE84414DB94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Decoding (HVite)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Using the compiled grammar network (WNET)</a:t>
            </a:r>
          </a:p>
          <a:p>
            <a:r>
              <a:rPr lang="en-US" smtClean="0"/>
              <a:t>Given a new speech file:</a:t>
            </a:r>
          </a:p>
          <a:p>
            <a:pPr lvl="1"/>
            <a:r>
              <a:rPr lang="en-US" smtClean="0"/>
              <a:t>Extract the mfcc features (.mfc file)</a:t>
            </a:r>
          </a:p>
          <a:p>
            <a:pPr lvl="1"/>
            <a:r>
              <a:rPr lang="en-US" smtClean="0"/>
              <a:t>Run Viterbi on the WNET given the .(mfc file) to get the most likely word sequence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FCC450-D51A-4AA1-AEFD-B27FA128C7E6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MFCC Features</a:t>
            </a:r>
          </a:p>
          <a:p>
            <a:r>
              <a:rPr lang="en-US" smtClean="0"/>
              <a:t>HMM 3 basic problems</a:t>
            </a:r>
          </a:p>
          <a:p>
            <a:r>
              <a:rPr lang="en-US" smtClean="0"/>
              <a:t>Steps for Building an ASR using using HTK:</a:t>
            </a:r>
          </a:p>
          <a:p>
            <a:pPr lvl="1"/>
            <a:r>
              <a:rPr lang="en-US" smtClean="0"/>
              <a:t>Features and data preparation </a:t>
            </a:r>
          </a:p>
          <a:p>
            <a:pPr lvl="1"/>
            <a:r>
              <a:rPr lang="en-US" smtClean="0"/>
              <a:t>Monophone topology</a:t>
            </a:r>
          </a:p>
          <a:p>
            <a:pPr lvl="1"/>
            <a:r>
              <a:rPr lang="en-US" smtClean="0"/>
              <a:t>Flat Start </a:t>
            </a:r>
          </a:p>
          <a:p>
            <a:pPr lvl="1"/>
            <a:r>
              <a:rPr lang="en-US" smtClean="0"/>
              <a:t>Training monophones</a:t>
            </a:r>
          </a:p>
          <a:p>
            <a:pPr lvl="1"/>
            <a:r>
              <a:rPr lang="en-US" smtClean="0"/>
              <a:t>Handling multiple pronunciations</a:t>
            </a:r>
          </a:p>
          <a:p>
            <a:pPr lvl="1"/>
            <a:r>
              <a:rPr lang="en-US" smtClean="0"/>
              <a:t>Context-dependent  acoustic models (triphones) + Tying</a:t>
            </a:r>
          </a:p>
          <a:p>
            <a:pPr lvl="1"/>
            <a:r>
              <a:rPr lang="en-US" smtClean="0"/>
              <a:t>Final Training </a:t>
            </a:r>
          </a:p>
          <a:p>
            <a:pPr lvl="1"/>
            <a:r>
              <a:rPr lang="en-US" smtClean="0"/>
              <a:t>Decoding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D7E3F-1415-4A6F-BBCB-720F8915CB76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Thanks!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5B8C6A-5921-4F69-86A6-9B51B9FBE45E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z="2400" dirty="0" smtClean="0"/>
              <a:t>It’s hard to recognize speech  -  It’s hard to wreck a nice</a:t>
            </a:r>
            <a:r>
              <a:rPr lang="en-US" sz="2400" dirty="0" smtClean="0"/>
              <a:t> beach</a:t>
            </a:r>
            <a:endParaRPr lang="en-US" sz="2400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457200"/>
            <a:ext cx="8699500" cy="5654675"/>
          </a:xfrm>
        </p:spPr>
        <p:txBody>
          <a:bodyPr>
            <a:normAutofit lnSpcReduction="10000"/>
          </a:bodyPr>
          <a:lstStyle/>
          <a:p>
            <a:pPr>
              <a:lnSpc>
                <a:spcPct val="60000"/>
              </a:lnSpc>
              <a:spcAft>
                <a:spcPts val="600"/>
              </a:spcAft>
            </a:pPr>
            <a:endParaRPr lang="en-US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Contextual 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effects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Speech sounds vary within contexts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“How </a:t>
            </a:r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</a:t>
            </a: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</a:t>
            </a:r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?” 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Half and</a:t>
            </a:r>
            <a:r>
              <a:rPr lang="en-US" sz="1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half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sz="12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 in butter vs. bat</a:t>
            </a: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Within-speaker variability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Speaking rate, Intensity, F0 contour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Voice quality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Speaking Style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Formal vs. spontaneous register 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Speaker State: Emotion, Sleepy, Drunk,…</a:t>
            </a:r>
            <a:endParaRPr lang="en-US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Between-speaker variability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Gender and age 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Accents, Dialects, native vs. non-native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Scottish vs. American /</a:t>
            </a:r>
            <a:r>
              <a:rPr lang="en-US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 in some contexts </a:t>
            </a: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Environment variability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 noise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Microphone type </a:t>
            </a:r>
          </a:p>
          <a:p>
            <a:pPr lvl="2">
              <a:lnSpc>
                <a:spcPct val="60000"/>
              </a:lnSpc>
              <a:buFont typeface="Arial" charset="0"/>
              <a:buNone/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458BA1-E21A-4DAD-AF9D-054DBE30D8F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239000" cy="457200"/>
          </a:xfrm>
        </p:spPr>
        <p:txBody>
          <a:bodyPr/>
          <a:lstStyle/>
          <a:p>
            <a:r>
              <a:rPr lang="en-US" sz="3200" smtClean="0"/>
              <a:t>HMM – III. Training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i="1" smtClean="0"/>
              <a:t>	</a:t>
            </a:r>
            <a:endParaRPr lang="en-US" smtClean="0"/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5CC8B5-9209-4F1E-8FEC-FBFF2BEFD4E1}" type="slidenum">
              <a:rPr lang="en-US"/>
              <a:pPr/>
              <a:t>40</a:t>
            </a:fld>
            <a:endParaRPr lang="en-US"/>
          </a:p>
        </p:txBody>
      </p:sp>
      <p:pic>
        <p:nvPicPr>
          <p:cNvPr id="6656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25513"/>
            <a:ext cx="700722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48200" y="914400"/>
            <a:ext cx="4267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5676900" y="86995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Pronunciation Dictionary </a:t>
            </a: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5940425" y="1265238"/>
            <a:ext cx="1905000" cy="1706562"/>
          </a:xfrm>
          <a:prstGeom prst="borderCallout1">
            <a:avLst>
              <a:gd name="adj1" fmla="val 99199"/>
              <a:gd name="adj2" fmla="val 49657"/>
              <a:gd name="adj3" fmla="val 101949"/>
              <a:gd name="adj4" fmla="val 42875"/>
            </a:avLst>
          </a:prstGeom>
          <a:gradFill rotWithShape="1">
            <a:gsLst>
              <a:gs pos="0">
                <a:srgbClr val="FFDEAC"/>
              </a:gs>
              <a:gs pos="39999">
                <a:srgbClr val="FFCD68"/>
              </a:gs>
              <a:gs pos="100000">
                <a:srgbClr val="FFC900"/>
              </a:gs>
            </a:gsLst>
            <a:lin ang="5400000"/>
          </a:gradFill>
          <a:ln w="12700">
            <a:solidFill>
              <a:srgbClr val="FBBE18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A 		ah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A	 	ax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CALL 		k ao l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DIAL 		d ay ax l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EIGHT 		ey t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PHONE		f ow n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TWO                  t uw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Speech Recognition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FF0000"/>
                </a:solidFill>
              </a:rPr>
              <a:t>Feature Extraction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Modeling Speech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Hidden Markov Models (HMM): 3 basic problems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HMM Toolkit (HTK)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Steps for building an ASR using HTK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DAECE2-8E9B-45FF-AC3B-E4B2876FCDB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Feature Extraction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Wave form?</a:t>
            </a:r>
          </a:p>
          <a:p>
            <a:r>
              <a:rPr lang="en-US" smtClean="0"/>
              <a:t>Spectrogram?</a:t>
            </a:r>
          </a:p>
          <a:p>
            <a:r>
              <a:rPr lang="en-US" smtClean="0"/>
              <a:t>Need representation of speech signal that is robust to acoustic variation but sensitive to linguistic content</a:t>
            </a:r>
          </a:p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66756A-49F8-420E-9315-29A6670370A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Feature Extraction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Extract features from short frames (frame period 10ms, 25ms frame size) – a sequence of features  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4E1AFB-3AB7-4011-A3F0-DDD4C1549101}" type="slidenum">
              <a:rPr lang="en-US"/>
              <a:pPr/>
              <a:t>7</a:t>
            </a:fld>
            <a:endParaRPr lang="en-US"/>
          </a:p>
        </p:txBody>
      </p:sp>
      <p:pic>
        <p:nvPicPr>
          <p:cNvPr id="2970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2286000"/>
            <a:ext cx="7493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Feature Extraction - MFCC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Mel Scale: Approximate the unequal sensitivity of human hearing at different frequencies</a:t>
            </a:r>
          </a:p>
          <a:p>
            <a:r>
              <a:rPr lang="en-US" smtClean="0"/>
              <a:t>Based on pitch perception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9CED1-8D04-4726-B4F1-F35DB1C0916E}" type="slidenum">
              <a:rPr lang="en-US"/>
              <a:pPr/>
              <a:t>8</a:t>
            </a:fld>
            <a:endParaRPr lang="en-US"/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09800"/>
            <a:ext cx="4800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Feature Extraction - MFCC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z="3000" smtClean="0"/>
              <a:t>MFCC (Mel frequency cepstral coefficient) </a:t>
            </a:r>
          </a:p>
          <a:p>
            <a:pPr lvl="1"/>
            <a:r>
              <a:rPr lang="en-US" sz="2600" smtClean="0"/>
              <a:t>Widely used in speech recognition</a:t>
            </a:r>
          </a:p>
          <a:p>
            <a:pPr lvl="1"/>
            <a:endParaRPr lang="en-US" sz="2600" smtClean="0"/>
          </a:p>
          <a:p>
            <a:pPr lvl="1">
              <a:buFont typeface="Calibri" pitchFamily="34" charset="0"/>
              <a:buAutoNum type="arabicPeriod"/>
            </a:pPr>
            <a:r>
              <a:rPr lang="en-US" sz="2600" smtClean="0"/>
              <a:t>Take the Fourier transform of the signal </a:t>
            </a:r>
            <a:r>
              <a:rPr lang="en-US" sz="2600" smtClean="0">
                <a:sym typeface="Wingdings" pitchFamily="2" charset="2"/>
              </a:rPr>
              <a:t> spectrum</a:t>
            </a:r>
            <a:endParaRPr lang="en-US" sz="2600" smtClean="0"/>
          </a:p>
          <a:p>
            <a:pPr lvl="1">
              <a:buFont typeface="Calibri" pitchFamily="34" charset="0"/>
              <a:buAutoNum type="arabicPeriod"/>
            </a:pPr>
            <a:r>
              <a:rPr lang="en-US" sz="2600" smtClean="0"/>
              <a:t>Map </a:t>
            </a:r>
            <a:r>
              <a:rPr lang="en-US" sz="2800" smtClean="0"/>
              <a:t>the powers of the spectrum to the mel scale and take the log </a:t>
            </a:r>
            <a:endParaRPr lang="en-US" sz="2600" smtClean="0"/>
          </a:p>
          <a:p>
            <a:pPr lvl="1">
              <a:buFont typeface="Calibri" pitchFamily="34" charset="0"/>
              <a:buAutoNum type="arabicPeriod"/>
            </a:pPr>
            <a:r>
              <a:rPr lang="en-US" sz="2600" smtClean="0"/>
              <a:t>Discrete </a:t>
            </a:r>
            <a:r>
              <a:rPr lang="en-US" sz="2600" smtClean="0">
                <a:latin typeface="Calibri (Body)" charset="0"/>
              </a:rPr>
              <a:t>cosine</a:t>
            </a:r>
            <a:r>
              <a:rPr lang="en-US" sz="2600" smtClean="0"/>
              <a:t> transform of the mel log-amplitudes</a:t>
            </a:r>
          </a:p>
          <a:p>
            <a:pPr lvl="1">
              <a:buFont typeface="Calibri" pitchFamily="34" charset="0"/>
              <a:buAutoNum type="arabicPeriod"/>
            </a:pPr>
            <a:r>
              <a:rPr lang="en-US" sz="2600" smtClean="0"/>
              <a:t>The MFCCs are the amplitudes of the resulting spectrum  </a:t>
            </a:r>
          </a:p>
          <a:p>
            <a:pPr lvl="2"/>
            <a:endParaRPr lang="en-US" sz="2200" smtClean="0"/>
          </a:p>
          <a:p>
            <a:pPr lvl="1"/>
            <a:endParaRPr lang="en-US" sz="2600" smtClean="0"/>
          </a:p>
          <a:p>
            <a:pPr lvl="1"/>
            <a:endParaRPr lang="en-US" sz="2600" smtClean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5C05A6-F85A-44C5-AF1A-D7174D083B69}" type="slidenum">
              <a:rPr lang="en-US"/>
              <a:pPr/>
              <a:t>9</a:t>
            </a:fld>
            <a:endParaRPr lang="en-US"/>
          </a:p>
        </p:txBody>
      </p:sp>
      <p:pic>
        <p:nvPicPr>
          <p:cNvPr id="4" name="Barack.mfc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49975" y="5867400"/>
            <a:ext cx="5778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arack-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943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proposal.pptx</Template>
  <TotalTime>2920</TotalTime>
  <Words>1680</Words>
  <Application>Microsoft Macintosh PowerPoint</Application>
  <PresentationFormat>On-screen Show (4:3)</PresentationFormat>
  <Paragraphs>393</Paragraphs>
  <Slides>40</Slides>
  <Notes>7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Expo</vt:lpstr>
      <vt:lpstr> Building an ASR using HTK  CS4706</vt:lpstr>
      <vt:lpstr>Outline</vt:lpstr>
      <vt:lpstr>Automatic Speech Recognition (ASR)</vt:lpstr>
      <vt:lpstr>It’s hard to recognize speech  -  It’s hard to wreck a nice beach</vt:lpstr>
      <vt:lpstr>Outline</vt:lpstr>
      <vt:lpstr>Feature Extraction</vt:lpstr>
      <vt:lpstr>Feature Extraction</vt:lpstr>
      <vt:lpstr>Feature Extraction - MFCC</vt:lpstr>
      <vt:lpstr>Feature Extraction - MFCC</vt:lpstr>
      <vt:lpstr>Feature Extraction - MFCC</vt:lpstr>
      <vt:lpstr>Outline</vt:lpstr>
      <vt:lpstr>Markov Chain</vt:lpstr>
      <vt:lpstr>Hidden Markov Model (HMM)</vt:lpstr>
      <vt:lpstr>HMM Example</vt:lpstr>
      <vt:lpstr>Speech Recognition (General Expression)</vt:lpstr>
      <vt:lpstr>HMM – 3 Basic Problems </vt:lpstr>
      <vt:lpstr>HMM – I. Evaluation</vt:lpstr>
      <vt:lpstr>HMM – II. Decoding </vt:lpstr>
      <vt:lpstr>Viterbi Algorithm</vt:lpstr>
      <vt:lpstr>HMM – III. Training</vt:lpstr>
      <vt:lpstr>Outline</vt:lpstr>
      <vt:lpstr>Hidden Markov Model Toolkit (HTK)</vt:lpstr>
      <vt:lpstr>Steps for building ASR:  Voice-operated interface for phone dialing</vt:lpstr>
      <vt:lpstr>Convert Grammar to Network  (HParse)</vt:lpstr>
      <vt:lpstr>Training the system</vt:lpstr>
      <vt:lpstr>Words to Phones  (using HLEd)</vt:lpstr>
      <vt:lpstr>Extracting MFCC (using HCopy)</vt:lpstr>
      <vt:lpstr>Specifying Monophone HMM Topology </vt:lpstr>
      <vt:lpstr>Training (HERest)</vt:lpstr>
      <vt:lpstr>Training</vt:lpstr>
      <vt:lpstr>Handling Multiple Pronunciations (HVite)</vt:lpstr>
      <vt:lpstr>Handling Multiple Pronunciations</vt:lpstr>
      <vt:lpstr>Retrain</vt:lpstr>
      <vt:lpstr>Creating Triphone Models (using HLEd)</vt:lpstr>
      <vt:lpstr>Tie Triphone (HDMan)</vt:lpstr>
      <vt:lpstr>After Tying</vt:lpstr>
      <vt:lpstr>Decoding (HVite)</vt:lpstr>
      <vt:lpstr>Summary</vt:lpstr>
      <vt:lpstr>Thanks!</vt:lpstr>
      <vt:lpstr>HMM – III. Training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Building ASR using HTK  CS4706</dc:title>
  <dc:creator>Fadi Biadsy</dc:creator>
  <cp:lastModifiedBy>Fadi Biadsy</cp:lastModifiedBy>
  <cp:revision>138</cp:revision>
  <cp:lastPrinted>2008-04-21T16:08:52Z</cp:lastPrinted>
  <dcterms:created xsi:type="dcterms:W3CDTF">2011-03-23T18:05:57Z</dcterms:created>
  <dcterms:modified xsi:type="dcterms:W3CDTF">2011-03-23T21:45:43Z</dcterms:modified>
</cp:coreProperties>
</file>