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57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3" autoAdjust="0"/>
  </p:normalViewPr>
  <p:slideViewPr>
    <p:cSldViewPr>
      <p:cViewPr varScale="1">
        <p:scale>
          <a:sx n="42" d="100"/>
          <a:sy n="42" d="100"/>
        </p:scale>
        <p:origin x="-19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7E977-E456-480E-9734-C1BD09035263}" type="datetimeFigureOut">
              <a:rPr lang="en-US" smtClean="0"/>
              <a:t>1/25/2010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CD9C1-D5AB-4B48-AD97-A013B27A46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7E977-E456-480E-9734-C1BD09035263}" type="datetimeFigureOut">
              <a:rPr lang="en-US" smtClean="0"/>
              <a:t>1/25/2010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CD9C1-D5AB-4B48-AD97-A013B27A46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7E977-E456-480E-9734-C1BD09035263}" type="datetimeFigureOut">
              <a:rPr lang="en-US" smtClean="0"/>
              <a:t>1/25/2010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CD9C1-D5AB-4B48-AD97-A013B27A46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7E977-E456-480E-9734-C1BD09035263}" type="datetimeFigureOut">
              <a:rPr lang="en-US" smtClean="0"/>
              <a:t>1/25/2010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CD9C1-D5AB-4B48-AD97-A013B27A46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7E977-E456-480E-9734-C1BD09035263}" type="datetimeFigureOut">
              <a:rPr lang="en-US" smtClean="0"/>
              <a:t>1/25/2010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CD9C1-D5AB-4B48-AD97-A013B27A46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7E977-E456-480E-9734-C1BD09035263}" type="datetimeFigureOut">
              <a:rPr lang="en-US" smtClean="0"/>
              <a:t>1/25/2010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CD9C1-D5AB-4B48-AD97-A013B27A46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7E977-E456-480E-9734-C1BD09035263}" type="datetimeFigureOut">
              <a:rPr lang="en-US" smtClean="0"/>
              <a:t>1/25/2010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CD9C1-D5AB-4B48-AD97-A013B27A46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7E977-E456-480E-9734-C1BD09035263}" type="datetimeFigureOut">
              <a:rPr lang="en-US" smtClean="0"/>
              <a:t>1/25/2010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CD9C1-D5AB-4B48-AD97-A013B27A46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7E977-E456-480E-9734-C1BD09035263}" type="datetimeFigureOut">
              <a:rPr lang="en-US" smtClean="0"/>
              <a:t>1/25/2010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CD9C1-D5AB-4B48-AD97-A013B27A46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7E977-E456-480E-9734-C1BD09035263}" type="datetimeFigureOut">
              <a:rPr lang="en-US" smtClean="0"/>
              <a:t>1/25/2010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CD9C1-D5AB-4B48-AD97-A013B27A46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7E977-E456-480E-9734-C1BD09035263}" type="datetimeFigureOut">
              <a:rPr lang="en-US" smtClean="0"/>
              <a:t>1/25/2010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CD9C1-D5AB-4B48-AD97-A013B27A46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07E977-E456-480E-9734-C1BD09035263}" type="datetimeFigureOut">
              <a:rPr lang="en-US" smtClean="0"/>
              <a:t>1/25/2010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CD9C1-D5AB-4B48-AD97-A013B27A464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audio2.wav"/><Relationship Id="rId1" Type="http://schemas.openxmlformats.org/officeDocument/2006/relationships/audio" Target="../media/audio1.wav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Speech Perception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CS4706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131DF-5E3F-42A4-A85F-12171FE091B8}" type="datetime1">
              <a:rPr lang="en-US"/>
              <a:pPr/>
              <a:t>1/25/2010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C8A3B-7AC1-4FAD-BB70-75371638C8DB}" type="slidenum">
              <a:rPr lang="en-US"/>
              <a:pPr/>
              <a:t>2</a:t>
            </a:fld>
            <a:endParaRPr lang="en-US"/>
          </a:p>
        </p:txBody>
      </p:sp>
      <p:sp>
        <p:nvSpPr>
          <p:cNvPr id="398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Pitch Perception</a:t>
            </a:r>
          </a:p>
        </p:txBody>
      </p:sp>
      <p:sp>
        <p:nvSpPr>
          <p:cNvPr id="398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But do pitch trackers capture what humans perceive?</a:t>
            </a:r>
          </a:p>
          <a:p>
            <a:r>
              <a:rPr lang="en-US" sz="2400"/>
              <a:t>Auditory system’s perception of pitch is non-linear</a:t>
            </a:r>
          </a:p>
          <a:p>
            <a:pPr lvl="1"/>
            <a:r>
              <a:rPr lang="en-US" sz="2400"/>
              <a:t>Sounds at lower frequencies with same difference in absolute frequency sound more different than those at higher frequencies (male vs. female speech)</a:t>
            </a:r>
          </a:p>
          <a:p>
            <a:pPr lvl="1"/>
            <a:r>
              <a:rPr lang="en-US" sz="2400"/>
              <a:t>Bark scale (Zwicker) and other models of perceived difference																									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D3757-F347-4874-B842-F53441981113}" type="datetime1">
              <a:rPr lang="en-US"/>
              <a:pPr/>
              <a:t>1/25/2010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6CAAE-2D60-4DD4-B827-A583E3F818A0}" type="slidenum">
              <a:rPr lang="en-US"/>
              <a:pPr/>
              <a:t>3</a:t>
            </a:fld>
            <a:endParaRPr lang="en-US"/>
          </a:p>
        </p:txBody>
      </p:sp>
      <p:sp>
        <p:nvSpPr>
          <p:cNvPr id="397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How do we capture loudness/intensity?</a:t>
            </a:r>
          </a:p>
        </p:txBody>
      </p:sp>
      <p:sp>
        <p:nvSpPr>
          <p:cNvPr id="397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Is one utterance louder than another?</a:t>
            </a:r>
          </a:p>
          <a:p>
            <a:r>
              <a:rPr lang="en-US"/>
              <a:t>Energy closely correlated experimentally with perceived loudness</a:t>
            </a:r>
          </a:p>
          <a:p>
            <a:r>
              <a:rPr lang="en-US"/>
              <a:t>For each window, square the amplitude values of the samples, take their mean, and take the root of that mean (RMS energy)</a:t>
            </a:r>
          </a:p>
          <a:p>
            <a:pPr lvl="1"/>
            <a:r>
              <a:rPr lang="en-US"/>
              <a:t>What size window?</a:t>
            </a:r>
          </a:p>
          <a:p>
            <a:pPr lvl="1"/>
            <a:r>
              <a:rPr lang="en-US"/>
              <a:t>Longer windows produce smoother amplitude traces but miss sudden acoustic events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2CB68-E39D-456E-BC51-21DF06B1931C}" type="datetime1">
              <a:rPr lang="en-US"/>
              <a:pPr/>
              <a:t>1/25/2010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AE76F-5DE8-4362-B93E-515A08568D38}" type="slidenum">
              <a:rPr lang="en-US"/>
              <a:pPr/>
              <a:t>4</a:t>
            </a:fld>
            <a:endParaRPr lang="en-US"/>
          </a:p>
        </p:txBody>
      </p:sp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Perception of Loudness</a:t>
            </a:r>
          </a:p>
        </p:txBody>
      </p:sp>
      <p:sp>
        <p:nvSpPr>
          <p:cNvPr id="403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But the relation is non-linear: sones or decibels (dB)</a:t>
            </a:r>
          </a:p>
          <a:p>
            <a:pPr lvl="1"/>
            <a:r>
              <a:rPr lang="en-US" sz="2400"/>
              <a:t>Differences in soft sounds more salient than loud</a:t>
            </a:r>
          </a:p>
          <a:p>
            <a:pPr lvl="1"/>
            <a:r>
              <a:rPr lang="en-US" sz="2400"/>
              <a:t>Intensity proportional to square of amplitude so…intensity of sound with pressure x vs. reference sound with pressure r = x</a:t>
            </a:r>
            <a:r>
              <a:rPr lang="en-US" sz="2400" baseline="30000"/>
              <a:t>2</a:t>
            </a:r>
            <a:r>
              <a:rPr lang="en-US" sz="2400"/>
              <a:t>/r</a:t>
            </a:r>
            <a:r>
              <a:rPr lang="en-US" sz="2400" baseline="30000"/>
              <a:t>2</a:t>
            </a:r>
          </a:p>
          <a:p>
            <a:pPr lvl="1"/>
            <a:r>
              <a:rPr lang="en-US" sz="2400">
                <a:solidFill>
                  <a:schemeClr val="hlink"/>
                </a:solidFill>
              </a:rPr>
              <a:t>bel</a:t>
            </a:r>
            <a:r>
              <a:rPr lang="en-US" sz="2400"/>
              <a:t>: base 10 log of ratio</a:t>
            </a:r>
          </a:p>
          <a:p>
            <a:pPr lvl="1"/>
            <a:r>
              <a:rPr lang="en-US" sz="2400">
                <a:solidFill>
                  <a:schemeClr val="hlink"/>
                </a:solidFill>
              </a:rPr>
              <a:t>decibel</a:t>
            </a:r>
            <a:r>
              <a:rPr lang="en-US" sz="2400"/>
              <a:t>: 10  bels</a:t>
            </a:r>
          </a:p>
          <a:p>
            <a:pPr lvl="1"/>
            <a:r>
              <a:rPr lang="en-US" sz="2400"/>
              <a:t>dB = 10log</a:t>
            </a:r>
            <a:r>
              <a:rPr lang="en-US" sz="2400" baseline="-25000"/>
              <a:t>10 </a:t>
            </a:r>
            <a:r>
              <a:rPr lang="en-US" sz="2400"/>
              <a:t>(x</a:t>
            </a:r>
            <a:r>
              <a:rPr lang="en-US" sz="2400" baseline="30000"/>
              <a:t>2</a:t>
            </a:r>
            <a:r>
              <a:rPr lang="en-US" sz="2400"/>
              <a:t>/r</a:t>
            </a:r>
            <a:r>
              <a:rPr lang="en-US" sz="2400" baseline="30000"/>
              <a:t>2</a:t>
            </a:r>
            <a:r>
              <a:rPr lang="en-US" sz="2400"/>
              <a:t>) </a:t>
            </a:r>
          </a:p>
          <a:p>
            <a:pPr lvl="1"/>
            <a:r>
              <a:rPr lang="en-US" sz="2400"/>
              <a:t>Absolute (20 </a:t>
            </a:r>
            <a:r>
              <a:rPr lang="en-US" sz="2400">
                <a:latin typeface="Symbol" pitchFamily="18" charset="2"/>
                <a:sym typeface="Symbol" pitchFamily="18" charset="2"/>
              </a:rPr>
              <a:t></a:t>
            </a:r>
            <a:r>
              <a:rPr lang="en-US" sz="2400">
                <a:latin typeface="Times New Roman" pitchFamily="18" charset="0"/>
                <a:sym typeface="Symbol" pitchFamily="18" charset="2"/>
              </a:rPr>
              <a:t>Pa, lowest audible pressure fluctuation of 1000 Hz tone), typical threshold level for tone at frequency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A7A0B-DD78-4FAE-A402-0120E73FF522}" type="datetime1">
              <a:rPr lang="en-US"/>
              <a:pPr/>
              <a:t>1/25/2010</a:t>
            </a:fld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4B151-9464-417F-802B-0619065BAC1F}" type="slidenum">
              <a:rPr lang="en-US"/>
              <a:pPr/>
              <a:t>5</a:t>
            </a:fld>
            <a:endParaRPr lang="en-US"/>
          </a:p>
        </p:txBody>
      </p:sp>
      <p:sp>
        <p:nvSpPr>
          <p:cNvPr id="422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do we capture….</a:t>
            </a:r>
          </a:p>
        </p:txBody>
      </p:sp>
      <p:sp>
        <p:nvSpPr>
          <p:cNvPr id="422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For utterances X and Y</a:t>
            </a:r>
          </a:p>
          <a:p>
            <a:r>
              <a:rPr lang="en-US"/>
              <a:t>Pitch contour:  Same or different?</a:t>
            </a:r>
          </a:p>
          <a:p>
            <a:r>
              <a:rPr lang="en-US"/>
              <a:t>Pitch range:  Is X larger than Y?</a:t>
            </a:r>
          </a:p>
          <a:p>
            <a:r>
              <a:rPr lang="en-US"/>
              <a:t>Duration:  Is utterance X longer than utterance Y?</a:t>
            </a:r>
          </a:p>
          <a:p>
            <a:r>
              <a:rPr lang="en-US"/>
              <a:t>Speaker rate:  Is the speaker of X speaking faster than the speaker of Y?</a:t>
            </a:r>
          </a:p>
          <a:p>
            <a:r>
              <a:rPr lang="en-US"/>
              <a:t>Voice quality….</a:t>
            </a:r>
          </a:p>
        </p:txBody>
      </p:sp>
      <p:pic>
        <p:nvPicPr>
          <p:cNvPr id="422916" name="Picture 4">
            <a:hlinkClick r:id="" action="ppaction://media"/>
          </p:cNvPr>
          <p:cNvPicPr>
            <a:picLocks noRot="1" noChangeAspect="1" noChangeArrowheads="1"/>
          </p:cNvPicPr>
          <p:nvPr>
            <a:wavAudioFile r:embed="rId1" name="cc_001_hot-anger_1047.65_December-tenth-.wav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00600" y="1676400"/>
            <a:ext cx="304800" cy="304800"/>
          </a:xfrm>
          <a:prstGeom prst="rect">
            <a:avLst/>
          </a:prstGeom>
          <a:noFill/>
        </p:spPr>
      </p:pic>
      <p:pic>
        <p:nvPicPr>
          <p:cNvPr id="422917" name="Picture 5">
            <a:hlinkClick r:id="" action="ppaction://media"/>
          </p:cNvPr>
          <p:cNvPicPr>
            <a:picLocks noRot="1" noChangeAspect="1" noChangeArrowheads="1"/>
          </p:cNvPicPr>
          <p:nvPr>
            <a:wavAudioFile r:embed="rId2" name="cc_001_sadness_1669.04_August-second-.wav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0" y="1676400"/>
            <a:ext cx="304800" cy="304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229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40" fill="hold"/>
                                        <p:tgtEl>
                                          <p:spTgt spid="4229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2916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22916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229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1300" fill="hold"/>
                                        <p:tgtEl>
                                          <p:spTgt spid="42291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2917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22917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265</Words>
  <Application>Microsoft Office PowerPoint</Application>
  <PresentationFormat>On-screen Show (4:3)</PresentationFormat>
  <Paragraphs>36</Paragraphs>
  <Slides>6</Slides>
  <Notes>0</Notes>
  <HiddenSlides>0</HiddenSlides>
  <MMClips>2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Speech Perception</vt:lpstr>
      <vt:lpstr>Pitch Perception</vt:lpstr>
      <vt:lpstr>How do we capture loudness/intensity?</vt:lpstr>
      <vt:lpstr>Perception of Loudness</vt:lpstr>
      <vt:lpstr>How do we capture….</vt:lpstr>
      <vt:lpstr>Slide 6</vt:lpstr>
    </vt:vector>
  </TitlesOfParts>
  <Company>Columbia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Speech Perception</dc:title>
  <dc:creator>Julia Hirschberg</dc:creator>
  <cp:lastModifiedBy>Julia Hirschberg</cp:lastModifiedBy>
  <cp:revision>1</cp:revision>
  <dcterms:created xsi:type="dcterms:W3CDTF">2010-01-25T23:22:05Z</dcterms:created>
  <dcterms:modified xsi:type="dcterms:W3CDTF">2010-01-25T23:28:59Z</dcterms:modified>
</cp:coreProperties>
</file>