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81" r:id="rId4"/>
    <p:sldId id="258" r:id="rId5"/>
    <p:sldId id="259" r:id="rId6"/>
    <p:sldId id="282" r:id="rId7"/>
    <p:sldId id="260" r:id="rId8"/>
    <p:sldId id="287" r:id="rId9"/>
    <p:sldId id="261" r:id="rId10"/>
    <p:sldId id="262" r:id="rId11"/>
    <p:sldId id="288" r:id="rId12"/>
    <p:sldId id="284" r:id="rId13"/>
    <p:sldId id="285" r:id="rId14"/>
    <p:sldId id="286" r:id="rId15"/>
    <p:sldId id="266" r:id="rId16"/>
    <p:sldId id="267" r:id="rId17"/>
    <p:sldId id="268" r:id="rId18"/>
    <p:sldId id="273" r:id="rId19"/>
    <p:sldId id="272" r:id="rId20"/>
    <p:sldId id="289" r:id="rId21"/>
    <p:sldId id="271" r:id="rId22"/>
    <p:sldId id="276" r:id="rId23"/>
    <p:sldId id="290" r:id="rId24"/>
    <p:sldId id="274" r:id="rId25"/>
    <p:sldId id="269" r:id="rId26"/>
    <p:sldId id="275" r:id="rId27"/>
    <p:sldId id="263" r:id="rId28"/>
    <p:sldId id="277" r:id="rId29"/>
    <p:sldId id="264" r:id="rId30"/>
    <p:sldId id="265" r:id="rId31"/>
    <p:sldId id="278" r:id="rId32"/>
  </p:sldIdLst>
  <p:sldSz cx="9144000" cy="6858000" type="letter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2880" userDrawn="1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000000"/>
          </p15:clr>
        </p15:guide>
        <p15:guide id="2" pos="2304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1580"/>
    <p:restoredTop sz="81239"/>
  </p:normalViewPr>
  <p:slideViewPr>
    <p:cSldViewPr snapToGrid="0">
      <p:cViewPr>
        <p:scale>
          <a:sx n="76" d="100"/>
          <a:sy n="76" d="100"/>
        </p:scale>
        <p:origin x="2256" y="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32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560" y="20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B8FA2-0E64-5E46-986D-B23DB4874E94}" type="datetimeFigureOut">
              <a:rPr lang="en-US" smtClean="0"/>
              <a:t>2/29/20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FE73E-F90B-D144-94C1-6947FE229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381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edec90f8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edec90f8c_0_7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31;g4edec90f8c_0_7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(a </a:t>
            </a:r>
            <a:r>
              <a:rPr lang="en-US" dirty="0" err="1" smtClean="0"/>
              <a:t>i</a:t>
            </a:r>
            <a:r>
              <a:rPr lang="en-US" dirty="0" smtClean="0"/>
              <a:t>/5 1) mama</a:t>
            </a:r>
            <a:r>
              <a:rPr lang="en-US" baseline="0" dirty="0" smtClean="0"/>
              <a:t> (a/5) lives (</a:t>
            </a:r>
            <a:r>
              <a:rPr lang="en-US" baseline="0" dirty="0" err="1" smtClean="0"/>
              <a:t>i</a:t>
            </a:r>
            <a:r>
              <a:rPr lang="en-US" baseline="0" dirty="0" smtClean="0"/>
              <a:t>/2) Memphis (e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/3 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37E8C-A7ED-114C-8072-02C918A57C5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98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5287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4842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0388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cbfa32e4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cbfa32e47_0_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 smtClean="0"/>
              <a:t>Or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–"/>
            </a:pPr>
            <a:r>
              <a:rPr lang="en-US" dirty="0" smtClean="0">
                <a:solidFill>
                  <a:schemeClr val="hlink"/>
                </a:solidFill>
              </a:rPr>
              <a:t>Sound -&gt; analyze periodicity -&gt; to Pitch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–"/>
            </a:pPr>
            <a:r>
              <a:rPr lang="en-US" dirty="0" smtClean="0">
                <a:solidFill>
                  <a:schemeClr val="hlink"/>
                </a:solidFill>
              </a:rPr>
              <a:t>Pitch -&gt;Analyze-&gt; to </a:t>
            </a:r>
            <a:r>
              <a:rPr lang="en-US" dirty="0" err="1" smtClean="0">
                <a:solidFill>
                  <a:schemeClr val="hlink"/>
                </a:solidFill>
              </a:rPr>
              <a:t>PointProcess</a:t>
            </a:r>
            <a:endParaRPr lang="en-US" dirty="0" smtClean="0">
              <a:solidFill>
                <a:schemeClr val="hlink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–"/>
            </a:pPr>
            <a:r>
              <a:rPr lang="en-US" dirty="0" err="1" smtClean="0">
                <a:solidFill>
                  <a:schemeClr val="hlink"/>
                </a:solidFill>
              </a:rPr>
              <a:t>PointProcess</a:t>
            </a:r>
            <a:r>
              <a:rPr lang="en-US" dirty="0" smtClean="0">
                <a:solidFill>
                  <a:schemeClr val="hlink"/>
                </a:solidFill>
              </a:rPr>
              <a:t> -&gt; query -&gt; get jitter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–"/>
            </a:pPr>
            <a:r>
              <a:rPr lang="en-US" dirty="0" smtClean="0">
                <a:solidFill>
                  <a:schemeClr val="hlink"/>
                </a:solidFill>
              </a:rPr>
              <a:t>Sound + </a:t>
            </a:r>
            <a:r>
              <a:rPr lang="en-US" dirty="0" err="1" smtClean="0">
                <a:solidFill>
                  <a:schemeClr val="hlink"/>
                </a:solidFill>
              </a:rPr>
              <a:t>PointProcess</a:t>
            </a:r>
            <a:r>
              <a:rPr lang="en-US" dirty="0" smtClean="0">
                <a:solidFill>
                  <a:schemeClr val="hlink"/>
                </a:solidFill>
              </a:rPr>
              <a:t> -&gt; get shimmer 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7" name="Google Shape;167;g4cbfa32e47_0_0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5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3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first aim of Praat was to give students and scientists of Phonetics a handy tool for manipulating speech data and for creating stimuli for perception experiments,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0946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f8d3650c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4f8d3650c7_0_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4f8d3650c7_0_0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13389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 smtClean="0"/>
              <a:t>Filter: keeping </a:t>
            </a:r>
            <a:r>
              <a:rPr lang="en-US" dirty="0"/>
              <a:t>lower bands keeps intonation; higher bands </a:t>
            </a:r>
            <a:r>
              <a:rPr lang="en-US" dirty="0" smtClean="0"/>
              <a:t>(e.g. 500-1000</a:t>
            </a:r>
            <a:r>
              <a:rPr lang="en-US" dirty="0"/>
              <a:t>) keep </a:t>
            </a:r>
            <a:r>
              <a:rPr lang="en-US" dirty="0" smtClean="0"/>
              <a:t>words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 smtClean="0"/>
              <a:t>Modify  Formant Shift Ratio (lower is male; 1.0 is no change; higher is female); New Pitch Median can also be reset to a lower or higher value for male vs. female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 smtClean="0"/>
              <a:t>To</a:t>
            </a:r>
            <a:r>
              <a:rPr lang="en-US" baseline="0" dirty="0" smtClean="0"/>
              <a:t> change female to male try things like 0.8 or 0.9 for formant shift and 65 for pitch median</a:t>
            </a:r>
            <a:r>
              <a:rPr lang="mr-IN" baseline="0" dirty="0" smtClean="0"/>
              <a:t>…</a:t>
            </a:r>
            <a:endParaRPr lang="en-US" dirty="0" smtClean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3" name="Google Shape;21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4f8d3662f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4f8d3662fb_1_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4f8d3662fb_1_0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27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7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 smtClean="0"/>
              <a:t>For a quick check, you can use </a:t>
            </a:r>
            <a:r>
              <a:rPr lang="en-US" dirty="0" err="1" smtClean="0"/>
              <a:t>Praat</a:t>
            </a:r>
            <a:r>
              <a:rPr lang="en-US" dirty="0" smtClean="0"/>
              <a:t> </a:t>
            </a:r>
            <a:r>
              <a:rPr lang="en-US" baseline="0" dirty="0" smtClean="0">
                <a:sym typeface="Wingdings"/>
              </a:rPr>
              <a:t> New </a:t>
            </a:r>
            <a:r>
              <a:rPr lang="en-US" baseline="0" dirty="0" err="1" smtClean="0">
                <a:sym typeface="Wingdings"/>
              </a:rPr>
              <a:t>Praat</a:t>
            </a:r>
            <a:r>
              <a:rPr lang="en-US" baseline="0" dirty="0" smtClean="0">
                <a:sym typeface="Wingdings"/>
              </a:rPr>
              <a:t> Script --&gt; Edit  Paste history</a:t>
            </a:r>
            <a:endParaRPr dirty="0"/>
          </a:p>
        </p:txBody>
      </p:sp>
      <p:sp>
        <p:nvSpPr>
          <p:cNvPr id="233" name="Google Shape;23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28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29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31864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8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31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 smtClean="0"/>
              <a:t>This is what a well-</a:t>
            </a:r>
            <a:r>
              <a:rPr lang="en-US" dirty="0" err="1" smtClean="0"/>
              <a:t>nnotated</a:t>
            </a:r>
            <a:r>
              <a:rPr lang="en-US" smtClean="0"/>
              <a:t> speech </a:t>
            </a:r>
            <a:r>
              <a:rPr lang="en-US" dirty="0" smtClean="0"/>
              <a:t>file looks like in </a:t>
            </a:r>
            <a:r>
              <a:rPr lang="en-US" dirty="0" err="1" smtClean="0"/>
              <a:t>Praat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 smtClean="0"/>
              <a:t>Picture window</a:t>
            </a:r>
            <a:r>
              <a:rPr lang="en-US" baseline="0" dirty="0" smtClean="0"/>
              <a:t> basically let’s you save results in a more legible way</a:t>
            </a: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2021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3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uk-UA"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9496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edec90f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edec90f8c_0_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4edec90f8c_0_0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at.org/" TargetMode="External"/><Relationship Id="rId4" Type="http://schemas.openxmlformats.org/officeDocument/2006/relationships/hyperlink" Target="http://uk.groups.yahoo.com/group/praat-user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at.org/" TargetMode="External"/><Relationship Id="rId4" Type="http://schemas.openxmlformats.org/officeDocument/2006/relationships/hyperlink" Target="http://www1.cs.columbia.edu/~agus/cs4706/praat-resources.php" TargetMode="External"/><Relationship Id="rId5" Type="http://schemas.openxmlformats.org/officeDocument/2006/relationships/hyperlink" Target="https://parselmouth.readthedocs.io/en/stable/" TargetMode="External"/><Relationship Id="rId6" Type="http://schemas.openxmlformats.org/officeDocument/2006/relationships/hyperlink" Target="http://www.fon.hum.uva.nl/praat/manual/ScriptEditor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://www1.cs.columbia.edu/~agus/cs4706/praat-resources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n.hum.uva.nl/praat/" TargetMode="External"/><Relationship Id="rId4" Type="http://schemas.openxmlformats.org/officeDocument/2006/relationships/hyperlink" Target="http://www.fon.hum.uva.nl/praat/manual/Intro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n.hum.uva.nl/praat/manual/Object_window.html" TargetMode="External"/><Relationship Id="rId4" Type="http://schemas.openxmlformats.org/officeDocument/2006/relationships/hyperlink" Target="http://www.fon.hum.uva.nl/praat/manual/Picture_window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Tools for Speech Analysis</a:t>
            </a:r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Julia Hirschberg </a:t>
            </a:r>
            <a:r>
              <a:rPr lang="en-US" sz="2400" dirty="0" smtClean="0">
                <a:latin typeface="Arial"/>
                <a:ea typeface="Arial"/>
                <a:cs typeface="Arial"/>
                <a:sym typeface="Arial"/>
              </a:rPr>
              <a:t>CS6998</a:t>
            </a:r>
            <a:endParaRPr dirty="0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i="1" dirty="0">
                <a:latin typeface="Arial"/>
                <a:ea typeface="Arial"/>
                <a:cs typeface="Arial"/>
                <a:sym typeface="Arial"/>
              </a:rPr>
              <a:t>Thanks to Jean-Philippe Goldman, </a:t>
            </a:r>
            <a:r>
              <a:rPr lang="en-US" sz="2400" i="1" dirty="0" err="1">
                <a:latin typeface="Arial"/>
                <a:ea typeface="Arial"/>
                <a:cs typeface="Arial"/>
                <a:sym typeface="Arial"/>
              </a:rPr>
              <a:t>Fadi</a:t>
            </a:r>
            <a:r>
              <a:rPr lang="en-US" sz="24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i="1" dirty="0" err="1">
                <a:latin typeface="Arial"/>
                <a:ea typeface="Arial"/>
                <a:cs typeface="Arial"/>
                <a:sym typeface="Arial"/>
              </a:rPr>
              <a:t>Biadsy</a:t>
            </a:r>
            <a:r>
              <a:rPr lang="en-US" sz="2400" i="1" dirty="0">
                <a:latin typeface="Arial"/>
                <a:ea typeface="Arial"/>
                <a:cs typeface="Arial"/>
                <a:sym typeface="Arial"/>
              </a:rPr>
              <a:t>, and many more...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body" idx="1"/>
          </p:nvPr>
        </p:nvSpPr>
        <p:spPr>
          <a:xfrm>
            <a:off x="457200" y="508450"/>
            <a:ext cx="8229600" cy="5617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pic>
        <p:nvPicPr>
          <p:cNvPr id="135" name="Google Shape;13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4975" y="857250"/>
            <a:ext cx="5460075" cy="4156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9"/>
          <p:cNvSpPr txBox="1"/>
          <p:nvPr/>
        </p:nvSpPr>
        <p:spPr>
          <a:xfrm>
            <a:off x="6065775" y="2497525"/>
            <a:ext cx="2305800" cy="33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[i] - as in heed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[I] - as in hid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[E] - as in head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[@] - as in had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[a] - as in hod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[c] - as in hawed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[U] - as in hood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[u] - as in who'd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[x] - as in hud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Formants for English Vowels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9FEC-92F3-A74C-B9AB-603DF42357EA}" type="datetime1">
              <a:rPr lang="en-US" smtClean="0"/>
              <a:pPr/>
              <a:t>2/29/20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A6DB1-B1F2-1B4A-9951-FCE71E2559E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3" descr="Lad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25" y="2349617"/>
            <a:ext cx="6128113" cy="435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13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93431" y="1417638"/>
            <a:ext cx="2995256" cy="2604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10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Set Parameters?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Select the speech segment </a:t>
            </a:r>
            <a:r>
              <a:rPr lang="en-US" dirty="0" smtClean="0"/>
              <a:t>from Sound Mama</a:t>
            </a:r>
          </a:p>
          <a:p>
            <a:r>
              <a:rPr lang="en-US" dirty="0" smtClean="0"/>
              <a:t>For </a:t>
            </a:r>
            <a:r>
              <a:rPr lang="en-US" dirty="0">
                <a:solidFill>
                  <a:srgbClr val="0070C0"/>
                </a:solidFill>
              </a:rPr>
              <a:t>pitch </a:t>
            </a:r>
            <a:r>
              <a:rPr lang="en-US" dirty="0" smtClean="0">
                <a:solidFill>
                  <a:srgbClr val="0070C0"/>
                </a:solidFill>
              </a:rPr>
              <a:t>extraction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Open </a:t>
            </a:r>
            <a:r>
              <a:rPr lang="en-US" dirty="0" smtClean="0">
                <a:solidFill>
                  <a:srgbClr val="FF0000"/>
                </a:solidFill>
              </a:rPr>
              <a:t>Pitch menu </a:t>
            </a:r>
            <a:r>
              <a:rPr lang="en-US" dirty="0" smtClean="0"/>
              <a:t>on Sound Mama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Select</a:t>
            </a:r>
            <a:r>
              <a:rPr lang="en-US" dirty="0" smtClean="0"/>
              <a:t> Show pitch and then Pitch settings</a:t>
            </a:r>
          </a:p>
          <a:p>
            <a:pPr lvl="1"/>
            <a:r>
              <a:rPr lang="en-US" dirty="0" smtClean="0"/>
              <a:t>Set </a:t>
            </a:r>
            <a:r>
              <a:rPr lang="en-US" dirty="0">
                <a:solidFill>
                  <a:srgbClr val="FF0000"/>
                </a:solidFill>
              </a:rPr>
              <a:t>pitch floor </a:t>
            </a:r>
            <a:r>
              <a:rPr lang="en-US" dirty="0"/>
              <a:t>to 75Hz, and </a:t>
            </a:r>
            <a:r>
              <a:rPr lang="en-US" dirty="0">
                <a:solidFill>
                  <a:srgbClr val="FF0000"/>
                </a:solidFill>
              </a:rPr>
              <a:t>pitch ceiling </a:t>
            </a:r>
            <a:r>
              <a:rPr lang="en-US" dirty="0"/>
              <a:t>to </a:t>
            </a:r>
            <a:r>
              <a:rPr lang="en-US" dirty="0" smtClean="0"/>
              <a:t>600Hz </a:t>
            </a:r>
            <a:endParaRPr lang="en-US" dirty="0"/>
          </a:p>
          <a:p>
            <a:r>
              <a:rPr lang="en-US" dirty="0"/>
              <a:t>For </a:t>
            </a:r>
            <a:r>
              <a:rPr lang="en-US" dirty="0" smtClean="0">
                <a:solidFill>
                  <a:srgbClr val="0070C0"/>
                </a:solidFill>
              </a:rPr>
              <a:t>jitter (local only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Objects</a:t>
            </a:r>
            <a:r>
              <a:rPr lang="en-US" dirty="0" smtClean="0"/>
              <a:t> window select Sound mama</a:t>
            </a:r>
          </a:p>
          <a:p>
            <a:pPr lvl="1"/>
            <a:r>
              <a:rPr lang="en-US" dirty="0" smtClean="0"/>
              <a:t>On right select </a:t>
            </a:r>
            <a:r>
              <a:rPr lang="en-US" dirty="0" err="1" smtClean="0">
                <a:solidFill>
                  <a:srgbClr val="FF0000"/>
                </a:solidFill>
              </a:rPr>
              <a:t>Analyse</a:t>
            </a:r>
            <a:r>
              <a:rPr lang="en-US" dirty="0" smtClean="0">
                <a:solidFill>
                  <a:srgbClr val="FF0000"/>
                </a:solidFill>
              </a:rPr>
              <a:t> periodicity</a:t>
            </a:r>
          </a:p>
          <a:p>
            <a:pPr lvl="1"/>
            <a:r>
              <a:rPr lang="en-US" dirty="0" smtClean="0"/>
              <a:t>Select </a:t>
            </a:r>
            <a:r>
              <a:rPr lang="en-US" dirty="0" smtClean="0">
                <a:solidFill>
                  <a:srgbClr val="FF0000"/>
                </a:solidFill>
              </a:rPr>
              <a:t>first To </a:t>
            </a:r>
            <a:r>
              <a:rPr lang="en-US" dirty="0" err="1" smtClean="0">
                <a:solidFill>
                  <a:srgbClr val="FF0000"/>
                </a:solidFill>
              </a:rPr>
              <a:t>PointProcess</a:t>
            </a:r>
            <a:r>
              <a:rPr lang="en-US" dirty="0" smtClean="0">
                <a:solidFill>
                  <a:srgbClr val="FF0000"/>
                </a:solidFill>
              </a:rPr>
              <a:t> menu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400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5302"/>
            <a:ext cx="8229600" cy="5700862"/>
          </a:xfrm>
        </p:spPr>
        <p:txBody>
          <a:bodyPr/>
          <a:lstStyle/>
          <a:p>
            <a:pPr lvl="1"/>
            <a:r>
              <a:rPr lang="en-US" dirty="0" smtClean="0"/>
              <a:t>In Objects window </a:t>
            </a:r>
            <a:r>
              <a:rPr lang="en-US" dirty="0" smtClean="0">
                <a:solidFill>
                  <a:srgbClr val="FF0000"/>
                </a:solidFill>
              </a:rPr>
              <a:t>Select </a:t>
            </a:r>
            <a:r>
              <a:rPr lang="en-US" dirty="0" err="1" smtClean="0">
                <a:solidFill>
                  <a:srgbClr val="FF0000"/>
                </a:solidFill>
              </a:rPr>
              <a:t>PointProcess</a:t>
            </a:r>
            <a:r>
              <a:rPr lang="en-US" dirty="0" smtClean="0">
                <a:solidFill>
                  <a:srgbClr val="FF0000"/>
                </a:solidFill>
              </a:rPr>
              <a:t> mama</a:t>
            </a:r>
          </a:p>
          <a:p>
            <a:pPr lvl="1"/>
            <a:r>
              <a:rPr lang="en-US" dirty="0" smtClean="0"/>
              <a:t>Choose </a:t>
            </a:r>
            <a:r>
              <a:rPr lang="en-US" dirty="0" smtClean="0">
                <a:solidFill>
                  <a:srgbClr val="FF0000"/>
                </a:solidFill>
              </a:rPr>
              <a:t>Query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Get jitter (local) and set parameters: floor=0.0001s; ceiling=0.02s, period max=1.3</a:t>
            </a:r>
          </a:p>
          <a:p>
            <a:r>
              <a:rPr lang="en-US" dirty="0">
                <a:solidFill>
                  <a:schemeClr val="tx1"/>
                </a:solidFill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shimmer (local only):</a:t>
            </a:r>
          </a:p>
          <a:p>
            <a:pPr lvl="1"/>
            <a:r>
              <a:rPr lang="en-US" dirty="0" smtClean="0"/>
              <a:t>Select both </a:t>
            </a:r>
            <a:r>
              <a:rPr lang="en-US" dirty="0" smtClean="0">
                <a:solidFill>
                  <a:srgbClr val="FF0000"/>
                </a:solidFill>
              </a:rPr>
              <a:t>Sound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PointProcess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Choose </a:t>
            </a:r>
            <a:r>
              <a:rPr lang="en-US" dirty="0" smtClean="0">
                <a:solidFill>
                  <a:srgbClr val="FF0000"/>
                </a:solidFill>
              </a:rPr>
              <a:t>Query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Get shimmer (local) and </a:t>
            </a:r>
            <a:r>
              <a:rPr lang="en-US" dirty="0" smtClean="0"/>
              <a:t>set </a:t>
            </a:r>
            <a:r>
              <a:rPr lang="en-US" dirty="0"/>
              <a:t>period floor to 0.0001s, period ceiling to 0.02s, max period factor to 1.3, and max amplitude factor to </a:t>
            </a:r>
            <a:r>
              <a:rPr lang="en-US" dirty="0" smtClean="0"/>
              <a:t>1.6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HNR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In Objects window </a:t>
            </a:r>
            <a:r>
              <a:rPr lang="en-US" dirty="0">
                <a:solidFill>
                  <a:srgbClr val="FF0000"/>
                </a:solidFill>
              </a:rPr>
              <a:t>select Sound mama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4080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7878"/>
            <a:ext cx="8229600" cy="5528286"/>
          </a:xfrm>
        </p:spPr>
        <p:txBody>
          <a:bodyPr/>
          <a:lstStyle/>
          <a:p>
            <a:pPr lvl="1"/>
            <a:r>
              <a:rPr lang="en-US" dirty="0"/>
              <a:t>On right select </a:t>
            </a:r>
            <a:r>
              <a:rPr lang="en-US" dirty="0" err="1">
                <a:solidFill>
                  <a:srgbClr val="FF0000"/>
                </a:solidFill>
              </a:rPr>
              <a:t>Analyse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periodicity</a:t>
            </a:r>
            <a:endParaRPr lang="en-US" dirty="0" smtClean="0"/>
          </a:p>
          <a:p>
            <a:pPr lvl="1"/>
            <a:r>
              <a:rPr lang="en-US" dirty="0" smtClean="0"/>
              <a:t>Select 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 err="1" smtClean="0">
                <a:solidFill>
                  <a:srgbClr val="FF0000"/>
                </a:solidFill>
              </a:rPr>
              <a:t>harmonicity</a:t>
            </a:r>
            <a:r>
              <a:rPr lang="en-US" dirty="0" smtClean="0">
                <a:solidFill>
                  <a:srgbClr val="FF0000"/>
                </a:solidFill>
              </a:rPr>
              <a:t> (cc) </a:t>
            </a:r>
            <a:r>
              <a:rPr lang="en-US" dirty="0" smtClean="0"/>
              <a:t>and set time step to 0.01, min pitch to 75Hz, silence threshold to 0.1, and periods per window to 1.0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Speaking rate</a:t>
            </a:r>
            <a:r>
              <a:rPr lang="en-US" dirty="0" smtClean="0"/>
              <a:t>: Count #words/duration.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uk-UA" smtClean="0"/>
              <a:pPr lvl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4231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>
                <a:sym typeface="Arial"/>
              </a:rPr>
              <a:t>Task 1</a:t>
            </a:r>
            <a:endParaRPr lang="en-US"/>
          </a:p>
        </p:txBody>
      </p:sp>
      <p:sp>
        <p:nvSpPr>
          <p:cNvPr id="163" name="Google Shape;163;p23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Read in </a:t>
            </a:r>
            <a:r>
              <a:rPr lang="en-US" dirty="0" smtClean="0">
                <a:sym typeface="Arial"/>
              </a:rPr>
              <a:t>your </a:t>
            </a:r>
            <a:r>
              <a:rPr lang="en-US" dirty="0" smtClean="0">
                <a:solidFill>
                  <a:srgbClr val="00B050"/>
                </a:solidFill>
                <a:sym typeface="Arial"/>
              </a:rPr>
              <a:t>‘mama’ file </a:t>
            </a:r>
            <a:r>
              <a:rPr lang="en-US" dirty="0" smtClean="0">
                <a:sym typeface="Arial"/>
              </a:rPr>
              <a:t>to </a:t>
            </a:r>
            <a:r>
              <a:rPr lang="en-US" dirty="0" err="1" smtClean="0">
                <a:sym typeface="Arial"/>
              </a:rPr>
              <a:t>Praat</a:t>
            </a:r>
            <a:r>
              <a:rPr lang="en-US" dirty="0" smtClean="0"/>
              <a:t>;</a:t>
            </a:r>
            <a:r>
              <a:rPr lang="en-US" dirty="0" smtClean="0">
                <a:sym typeface="Arial"/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V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iew &amp; </a:t>
            </a:r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dit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ym typeface="Arial"/>
              </a:rPr>
              <a:t>Select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most prominent word </a:t>
            </a:r>
            <a:r>
              <a:rPr lang="en-US" dirty="0" smtClean="0">
                <a:sym typeface="Arial"/>
              </a:rPr>
              <a:t>and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find a single cycle in the wav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form</a:t>
            </a:r>
            <a:r>
              <a:rPr lang="en-US" dirty="0" smtClean="0">
                <a:sym typeface="Arial"/>
              </a:rPr>
              <a:t> – select – what is the frequency (1/cycle length)?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Select the entire contour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ym typeface="Arial"/>
              </a:rPr>
              <a:t>Display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pitch and intensity contours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ym typeface="Arial"/>
              </a:rPr>
              <a:t>What is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the minimum pitch?  Maximum?  Mean?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ym typeface="Arial"/>
              </a:rPr>
              <a:t>What is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minimum intensity?  Maximum?  Mean?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Task 2: Voice Quality</a:t>
            </a:r>
            <a:endParaRPr lang="en-US" dirty="0"/>
          </a:p>
        </p:txBody>
      </p:sp>
      <p:sp>
        <p:nvSpPr>
          <p:cNvPr id="170" name="Google Shape;170;p24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70C0"/>
                </a:solidFill>
              </a:rPr>
              <a:t>Record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“My mama lives in Memphis” </a:t>
            </a:r>
          </a:p>
          <a:p>
            <a:pPr lvl="1"/>
            <a:r>
              <a:rPr lang="en-US" dirty="0" smtClean="0"/>
              <a:t>in a </a:t>
            </a:r>
            <a:r>
              <a:rPr lang="en-US" dirty="0" smtClean="0">
                <a:solidFill>
                  <a:srgbClr val="FF0000"/>
                </a:solidFill>
              </a:rPr>
              <a:t>whisper</a:t>
            </a:r>
          </a:p>
          <a:p>
            <a:pPr lvl="1"/>
            <a:r>
              <a:rPr lang="en-US" dirty="0" smtClean="0"/>
              <a:t>in a </a:t>
            </a:r>
            <a:r>
              <a:rPr lang="en-US" dirty="0" smtClean="0">
                <a:solidFill>
                  <a:srgbClr val="FF0000"/>
                </a:solidFill>
              </a:rPr>
              <a:t>creaky voice</a:t>
            </a:r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Study the pitch contours </a:t>
            </a:r>
            <a:r>
              <a:rPr lang="en-US" dirty="0" smtClean="0"/>
              <a:t>in normal vs. whisper vs. creaky.  What do you notice?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Analyze jitter, shimmer and HNR </a:t>
            </a:r>
            <a:r>
              <a:rPr lang="en-US" dirty="0" smtClean="0"/>
              <a:t>of the 3 recordings using Pulses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Voice report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1" name="Google Shape;171;p2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is-IS" smtClean="0"/>
              <a:pPr lvl="0"/>
              <a:t>16</a:t>
            </a:fld>
            <a:endParaRPr lang="is-I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Task 3: Contours</a:t>
            </a:r>
            <a:endParaRPr lang="en-US" dirty="0"/>
          </a:p>
        </p:txBody>
      </p:sp>
      <p:sp>
        <p:nvSpPr>
          <p:cNvPr id="177" name="Google Shape;177;p25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Record </a:t>
            </a:r>
            <a:r>
              <a:rPr lang="en-US" dirty="0" smtClean="0">
                <a:solidFill>
                  <a:srgbClr val="00B050"/>
                </a:solidFill>
                <a:sym typeface="Arial"/>
              </a:rPr>
              <a:t>“My mama lives in Memphis” </a:t>
            </a:r>
            <a:r>
              <a:rPr lang="en-US" dirty="0" smtClean="0">
                <a:sym typeface="Arial"/>
              </a:rPr>
              <a:t>as a 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yes-no question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Compare</a:t>
            </a:r>
            <a:r>
              <a:rPr lang="en-US" dirty="0" smtClean="0"/>
              <a:t> to your Mama statement</a:t>
            </a:r>
          </a:p>
          <a:p>
            <a:pPr lvl="1"/>
            <a:r>
              <a:rPr lang="en-US" dirty="0" smtClean="0">
                <a:sym typeface="Arial"/>
              </a:rPr>
              <a:t>What are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similarities</a:t>
            </a:r>
            <a:r>
              <a:rPr lang="en-US" dirty="0" smtClean="0">
                <a:sym typeface="Arial"/>
              </a:rPr>
              <a:t> in F0? 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Differences</a:t>
            </a:r>
            <a:r>
              <a:rPr lang="en-US" dirty="0" smtClean="0">
                <a:sym typeface="Arial"/>
              </a:rPr>
              <a:t>?</a:t>
            </a:r>
          </a:p>
          <a:p>
            <a:pPr lvl="0"/>
            <a:r>
              <a:rPr lang="en-US" dirty="0" smtClean="0"/>
              <a:t>Now record </a:t>
            </a:r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dirty="0" err="1" smtClean="0">
                <a:solidFill>
                  <a:srgbClr val="0070C0"/>
                </a:solidFill>
              </a:rPr>
              <a:t>wh</a:t>
            </a:r>
            <a:r>
              <a:rPr lang="en-US" dirty="0" smtClean="0">
                <a:solidFill>
                  <a:srgbClr val="0070C0"/>
                </a:solidFill>
              </a:rPr>
              <a:t>-question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B050"/>
                </a:solidFill>
              </a:rPr>
              <a:t>“Where does my mama live?”</a:t>
            </a:r>
          </a:p>
          <a:p>
            <a:pPr lvl="0"/>
            <a:r>
              <a:rPr lang="en-US" dirty="0" smtClean="0"/>
              <a:t>Which of the other 2 contours is it </a:t>
            </a:r>
            <a:r>
              <a:rPr lang="en-US" dirty="0" smtClean="0">
                <a:solidFill>
                  <a:srgbClr val="0070C0"/>
                </a:solidFill>
              </a:rPr>
              <a:t>most similar to?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Task 6: Emotional Speech</a:t>
            </a:r>
            <a:endParaRPr/>
          </a:p>
        </p:txBody>
      </p:sp>
      <p:sp>
        <p:nvSpPr>
          <p:cNvPr id="210" name="Google Shape;210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Record “My mama lives in Memphis” again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As angry speech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As sad speech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As happy speech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For each token answer the following: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is the mean pitch? Maximum?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is the mean intensity? Maximum?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is the duration?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Do you see any differences in the F0 contour?</a:t>
            </a:r>
            <a:endParaRPr/>
          </a:p>
          <a:p>
            <a:pPr marL="342900" lvl="0" indent="-1651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Task 4: Changing the Pitch Contour</a:t>
            </a:r>
            <a:endParaRPr lang="en-US" dirty="0"/>
          </a:p>
        </p:txBody>
      </p:sp>
      <p:sp>
        <p:nvSpPr>
          <p:cNvPr id="204" name="Google Shape;204;p29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ym typeface="Arial"/>
              </a:rPr>
              <a:t>Take the </a:t>
            </a:r>
            <a:r>
              <a:rPr lang="en-US" dirty="0"/>
              <a:t>first </a:t>
            </a:r>
            <a:r>
              <a:rPr lang="en-US" dirty="0">
                <a:solidFill>
                  <a:srgbClr val="0070C0"/>
                </a:solidFill>
              </a:rPr>
              <a:t>(statement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version </a:t>
            </a:r>
            <a:r>
              <a:rPr lang="en-US" dirty="0" smtClean="0">
                <a:sym typeface="Arial"/>
              </a:rPr>
              <a:t>of your </a:t>
            </a:r>
            <a:r>
              <a:rPr lang="en-US" dirty="0" smtClean="0">
                <a:solidFill>
                  <a:srgbClr val="00B050"/>
                </a:solidFill>
                <a:sym typeface="Arial"/>
              </a:rPr>
              <a:t>mama</a:t>
            </a:r>
            <a:r>
              <a:rPr lang="en-US" dirty="0" smtClean="0">
                <a:sym typeface="Arial"/>
              </a:rPr>
              <a:t> file </a:t>
            </a:r>
          </a:p>
          <a:p>
            <a:r>
              <a:rPr lang="en-US" dirty="0" smtClean="0">
                <a:sym typeface="Arial"/>
              </a:rPr>
              <a:t>Modify it to 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produce a rising </a:t>
            </a:r>
            <a:r>
              <a:rPr lang="en-US" dirty="0" err="1" smtClean="0">
                <a:solidFill>
                  <a:srgbClr val="0070C0"/>
                </a:solidFill>
                <a:sym typeface="Arial"/>
              </a:rPr>
              <a:t>intonational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 contour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Go to </a:t>
            </a:r>
            <a:r>
              <a:rPr lang="en-US" dirty="0" smtClean="0">
                <a:solidFill>
                  <a:srgbClr val="FF0000"/>
                </a:solidFill>
              </a:rPr>
              <a:t>Manipulate</a:t>
            </a:r>
            <a:r>
              <a:rPr lang="en-US" dirty="0" smtClean="0"/>
              <a:t> → To manipulation</a:t>
            </a:r>
          </a:p>
          <a:p>
            <a:pPr lvl="1"/>
            <a:r>
              <a:rPr lang="en-US" dirty="0" smtClean="0"/>
              <a:t>Go to </a:t>
            </a:r>
            <a:r>
              <a:rPr lang="en-US" dirty="0" smtClean="0">
                <a:solidFill>
                  <a:srgbClr val="FF0000"/>
                </a:solidFill>
              </a:rPr>
              <a:t>View &amp; Edit</a:t>
            </a:r>
          </a:p>
          <a:p>
            <a:pPr lvl="1"/>
            <a:r>
              <a:rPr lang="en-US" dirty="0" smtClean="0"/>
              <a:t>Go to </a:t>
            </a:r>
            <a:r>
              <a:rPr lang="en-US" dirty="0" smtClean="0">
                <a:solidFill>
                  <a:srgbClr val="FF0000"/>
                </a:solidFill>
              </a:rPr>
              <a:t>Pitch</a:t>
            </a:r>
            <a:r>
              <a:rPr lang="en-US" dirty="0" smtClean="0"/>
              <a:t> → Stylize pitch (2st)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Modify Pitch </a:t>
            </a:r>
            <a:r>
              <a:rPr lang="en-US" dirty="0"/>
              <a:t>by dragging points up and </a:t>
            </a:r>
            <a:r>
              <a:rPr lang="en-US" dirty="0" smtClean="0"/>
              <a:t>down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Turn your statement into a question </a:t>
            </a:r>
            <a:r>
              <a:rPr lang="en-US" dirty="0" smtClean="0"/>
              <a:t>by lowering earlier pitch and raising final pitch </a:t>
            </a:r>
            <a:endParaRPr lang="en-US" dirty="0" smtClean="0">
              <a:sym typeface="Arial"/>
            </a:endParaRPr>
          </a:p>
          <a:p>
            <a:pPr lvl="0"/>
            <a:endParaRPr lang="en-US" dirty="0"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 Speech Analysis Tool: Praat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Developed by Paul </a:t>
            </a:r>
            <a:r>
              <a:rPr lang="en-US" dirty="0" err="1">
                <a:latin typeface="Arial"/>
                <a:ea typeface="Arial"/>
                <a:cs typeface="Arial"/>
                <a:sym typeface="Arial"/>
              </a:rPr>
              <a:t>Boersma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and David </a:t>
            </a:r>
            <a:r>
              <a:rPr lang="en-US" dirty="0" err="1">
                <a:latin typeface="Arial"/>
                <a:ea typeface="Arial"/>
                <a:cs typeface="Arial"/>
                <a:sym typeface="Arial"/>
              </a:rPr>
              <a:t>Weenink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at the Institute of Phonetic Sciences, University of Amsterdam</a:t>
            </a:r>
            <a:endParaRPr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General purpose speech tool : editing, segmentation and labeling, prosodic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manipulation and analysis, 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many tutorials, large user community, </a:t>
            </a:r>
            <a:r>
              <a:rPr lang="en-US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yahoo group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56138"/>
            <a:ext cx="8229600" cy="5370025"/>
          </a:xfrm>
        </p:spPr>
        <p:txBody>
          <a:bodyPr/>
          <a:lstStyle/>
          <a:p>
            <a:pPr lvl="2"/>
            <a:r>
              <a:rPr lang="en-US" dirty="0">
                <a:solidFill>
                  <a:srgbClr val="FF0000"/>
                </a:solidFill>
              </a:rPr>
              <a:t>Play</a:t>
            </a:r>
            <a:r>
              <a:rPr lang="en-US" dirty="0"/>
              <a:t> the </a:t>
            </a:r>
            <a:r>
              <a:rPr lang="en-US" dirty="0" smtClean="0"/>
              <a:t>result</a:t>
            </a:r>
          </a:p>
          <a:p>
            <a:pPr lvl="2"/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save</a:t>
            </a:r>
            <a:r>
              <a:rPr lang="en-US" dirty="0"/>
              <a:t>: File -&gt; Publish </a:t>
            </a:r>
            <a:r>
              <a:rPr lang="en-US" dirty="0" err="1" smtClean="0"/>
              <a:t>resynthesis</a:t>
            </a:r>
            <a:endParaRPr lang="en-US" dirty="0"/>
          </a:p>
          <a:p>
            <a:pPr lvl="2"/>
            <a:r>
              <a:rPr lang="en-US" dirty="0">
                <a:solidFill>
                  <a:srgbClr val="FF0000"/>
                </a:solidFill>
              </a:rPr>
              <a:t>Compare</a:t>
            </a:r>
            <a:r>
              <a:rPr lang="en-US" dirty="0"/>
              <a:t> it to the yes-no question version you </a:t>
            </a:r>
            <a:r>
              <a:rPr lang="en-US" dirty="0" smtClean="0"/>
              <a:t>recorded</a:t>
            </a:r>
          </a:p>
          <a:p>
            <a:pPr lvl="1"/>
            <a:r>
              <a:rPr lang="en-US" dirty="0" smtClean="0"/>
              <a:t>Now </a:t>
            </a:r>
            <a:r>
              <a:rPr lang="en-US" dirty="0" smtClean="0">
                <a:solidFill>
                  <a:srgbClr val="FF0000"/>
                </a:solidFill>
              </a:rPr>
              <a:t>modify the duration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Place cursor </a:t>
            </a:r>
            <a:r>
              <a:rPr lang="en-US" dirty="0" smtClean="0"/>
              <a:t>at a point in the </a:t>
            </a:r>
            <a:r>
              <a:rPr lang="en-US" dirty="0" smtClean="0">
                <a:solidFill>
                  <a:srgbClr val="FF0000"/>
                </a:solidFill>
              </a:rPr>
              <a:t>duration manipulation band</a:t>
            </a:r>
            <a:r>
              <a:rPr lang="en-US" dirty="0" smtClean="0"/>
              <a:t> where you want to change the duration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Dur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Add duration point </a:t>
            </a:r>
            <a:r>
              <a:rPr lang="en-US" dirty="0"/>
              <a:t>at cursor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Drag points </a:t>
            </a:r>
            <a:r>
              <a:rPr lang="en-US" dirty="0" smtClean="0">
                <a:solidFill>
                  <a:srgbClr val="FF0000"/>
                </a:solidFill>
              </a:rPr>
              <a:t>up (slower)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down (faster)</a:t>
            </a:r>
            <a:r>
              <a:rPr lang="en-US" dirty="0" smtClean="0"/>
              <a:t> </a:t>
            </a:r>
            <a:r>
              <a:rPr lang="en-US" dirty="0"/>
              <a:t>to change </a:t>
            </a:r>
            <a:r>
              <a:rPr lang="en-US" dirty="0" smtClean="0"/>
              <a:t>rate</a:t>
            </a:r>
          </a:p>
          <a:p>
            <a:pPr lvl="2"/>
            <a:r>
              <a:rPr lang="en-US" dirty="0" smtClean="0"/>
              <a:t>Play the result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0636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8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Task 5: Modifying Emotion </a:t>
            </a:r>
            <a:endParaRPr lang="en-US" dirty="0"/>
          </a:p>
        </p:txBody>
      </p:sp>
      <p:sp>
        <p:nvSpPr>
          <p:cNvPr id="197" name="Google Shape;197;p28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Record a </a:t>
            </a:r>
            <a:r>
              <a:rPr lang="en-US" dirty="0" smtClean="0">
                <a:solidFill>
                  <a:srgbClr val="0070C0"/>
                </a:solidFill>
              </a:rPr>
              <a:t>very happy version </a:t>
            </a:r>
            <a:r>
              <a:rPr lang="en-US" dirty="0" smtClean="0"/>
              <a:t>of “</a:t>
            </a:r>
            <a:r>
              <a:rPr lang="en-US" dirty="0" smtClean="0">
                <a:solidFill>
                  <a:srgbClr val="00B050"/>
                </a:solidFill>
              </a:rPr>
              <a:t>mama</a:t>
            </a:r>
            <a:r>
              <a:rPr lang="en-US" dirty="0" smtClean="0"/>
              <a:t>”</a:t>
            </a:r>
          </a:p>
          <a:p>
            <a:pPr lvl="1"/>
            <a:r>
              <a:rPr lang="en-US" sz="2400" dirty="0" smtClean="0"/>
              <a:t>Go to </a:t>
            </a:r>
            <a:r>
              <a:rPr lang="en-US" sz="2400" dirty="0" smtClean="0">
                <a:solidFill>
                  <a:srgbClr val="FF0000"/>
                </a:solidFill>
              </a:rPr>
              <a:t>Manipulate</a:t>
            </a:r>
            <a:r>
              <a:rPr lang="en-US" sz="2400" dirty="0" smtClean="0"/>
              <a:t> → To manipulation</a:t>
            </a:r>
          </a:p>
          <a:p>
            <a:pPr lvl="1"/>
            <a:r>
              <a:rPr lang="en-US" sz="2400" dirty="0" smtClean="0"/>
              <a:t>Go to </a:t>
            </a:r>
            <a:r>
              <a:rPr lang="en-US" sz="2400" dirty="0" smtClean="0">
                <a:solidFill>
                  <a:srgbClr val="FF0000"/>
                </a:solidFill>
              </a:rPr>
              <a:t>View &amp; Edit </a:t>
            </a:r>
            <a:r>
              <a:rPr lang="en-US" sz="2400" dirty="0" smtClean="0">
                <a:solidFill>
                  <a:schemeClr val="bg2"/>
                </a:solidFill>
              </a:rPr>
              <a:t>with Manipulation object</a:t>
            </a:r>
          </a:p>
          <a:p>
            <a:pPr lvl="1"/>
            <a:r>
              <a:rPr lang="en-US" sz="2400" dirty="0" smtClean="0"/>
              <a:t>Go to </a:t>
            </a:r>
            <a:r>
              <a:rPr lang="en-US" sz="2400" dirty="0" smtClean="0">
                <a:solidFill>
                  <a:srgbClr val="FF0000"/>
                </a:solidFill>
              </a:rPr>
              <a:t>Pitch</a:t>
            </a:r>
            <a:r>
              <a:rPr lang="en-US" sz="2400" dirty="0" smtClean="0"/>
              <a:t> → Stylize pitch (2st)</a:t>
            </a:r>
          </a:p>
          <a:p>
            <a:pPr lvl="1"/>
            <a:r>
              <a:rPr lang="en-US" sz="2400" dirty="0" smtClean="0"/>
              <a:t>Modify </a:t>
            </a:r>
            <a:r>
              <a:rPr lang="en-US" sz="2400" dirty="0" smtClean="0">
                <a:solidFill>
                  <a:srgbClr val="FF0000"/>
                </a:solidFill>
              </a:rPr>
              <a:t>Pitch</a:t>
            </a:r>
            <a:r>
              <a:rPr lang="en-US" sz="2400" dirty="0" smtClean="0"/>
              <a:t> by dragging points up and down</a:t>
            </a:r>
          </a:p>
          <a:p>
            <a:pPr lvl="1"/>
            <a:r>
              <a:rPr lang="en-US" sz="2400" dirty="0" smtClean="0"/>
              <a:t>Modify </a:t>
            </a:r>
            <a:r>
              <a:rPr lang="en-US" sz="2400" dirty="0" err="1" smtClean="0">
                <a:solidFill>
                  <a:srgbClr val="FF0000"/>
                </a:solidFill>
              </a:rPr>
              <a:t>Dur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by dragging points up and down</a:t>
            </a:r>
          </a:p>
          <a:p>
            <a:pPr lvl="1"/>
            <a:r>
              <a:rPr lang="en-US" sz="2400" dirty="0" smtClean="0"/>
              <a:t>Turn your </a:t>
            </a:r>
            <a:r>
              <a:rPr lang="en-US" sz="2400" dirty="0" smtClean="0">
                <a:solidFill>
                  <a:srgbClr val="FF0000"/>
                </a:solidFill>
              </a:rPr>
              <a:t>happy speech into sad speech</a:t>
            </a:r>
            <a:r>
              <a:rPr lang="en-US" sz="2400" dirty="0" smtClean="0"/>
              <a:t>; play the result</a:t>
            </a:r>
          </a:p>
          <a:p>
            <a:pPr lvl="1"/>
            <a:r>
              <a:rPr lang="en-US" sz="2400" dirty="0" smtClean="0"/>
              <a:t>To save: </a:t>
            </a:r>
            <a:r>
              <a:rPr lang="en-US" sz="2400" dirty="0" smtClean="0">
                <a:solidFill>
                  <a:srgbClr val="FF0000"/>
                </a:solidFill>
              </a:rPr>
              <a:t>File -&gt; Publish </a:t>
            </a:r>
            <a:r>
              <a:rPr lang="en-US" sz="2400" dirty="0" err="1" smtClean="0">
                <a:solidFill>
                  <a:srgbClr val="FF0000"/>
                </a:solidFill>
              </a:rPr>
              <a:t>resynthesis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to get a new sound file “Sound from </a:t>
            </a:r>
            <a:r>
              <a:rPr lang="en-US" sz="2400" dirty="0" err="1" smtClean="0">
                <a:solidFill>
                  <a:schemeClr val="bg2"/>
                </a:solidFill>
              </a:rPr>
              <a:t>ManipulationEditor</a:t>
            </a:r>
            <a:endParaRPr lang="en-US" sz="2400" dirty="0" smtClean="0">
              <a:solidFill>
                <a:schemeClr val="bg2"/>
              </a:solidFill>
            </a:endParaRPr>
          </a:p>
          <a:p>
            <a:pPr lvl="0"/>
            <a:endParaRPr lang="en-US" dirty="0"/>
          </a:p>
        </p:txBody>
      </p:sp>
      <p:sp>
        <p:nvSpPr>
          <p:cNvPr id="198" name="Google Shape;198;p28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cs-CZ" smtClean="0"/>
              <a:pPr lvl="0"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Task 6: Pitch Contour </a:t>
            </a:r>
            <a:r>
              <a:rPr lang="en-US" dirty="0" smtClean="0"/>
              <a:t>C</a:t>
            </a:r>
            <a:r>
              <a:rPr lang="en-US" dirty="0" smtClean="0">
                <a:sym typeface="Arial"/>
              </a:rPr>
              <a:t>loning</a:t>
            </a:r>
            <a:endParaRPr lang="en-US" dirty="0"/>
          </a:p>
        </p:txBody>
      </p:sp>
      <p:sp>
        <p:nvSpPr>
          <p:cNvPr id="230" name="Google Shape;230;p33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Record a 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sad version</a:t>
            </a:r>
            <a:r>
              <a:rPr lang="en-US" dirty="0" smtClean="0">
                <a:sym typeface="Arial"/>
              </a:rPr>
              <a:t> of ”</a:t>
            </a:r>
            <a:r>
              <a:rPr lang="en-US" dirty="0" smtClean="0">
                <a:solidFill>
                  <a:srgbClr val="00B050"/>
                </a:solidFill>
                <a:sym typeface="Arial"/>
              </a:rPr>
              <a:t>mama</a:t>
            </a:r>
            <a:r>
              <a:rPr lang="en-US" dirty="0" smtClean="0">
                <a:sym typeface="Arial"/>
              </a:rPr>
              <a:t>” and read both the </a:t>
            </a:r>
            <a:r>
              <a:rPr lang="en-US" dirty="0" err="1" smtClean="0">
                <a:solidFill>
                  <a:srgbClr val="00B050"/>
                </a:solidFill>
                <a:sym typeface="Arial"/>
              </a:rPr>
              <a:t>happy.wav</a:t>
            </a:r>
            <a:r>
              <a:rPr lang="en-US" dirty="0" smtClean="0">
                <a:sym typeface="Arial"/>
              </a:rPr>
              <a:t> and </a:t>
            </a:r>
            <a:r>
              <a:rPr lang="en-US" dirty="0" err="1" smtClean="0">
                <a:solidFill>
                  <a:srgbClr val="00B050"/>
                </a:solidFill>
                <a:sym typeface="Arial"/>
              </a:rPr>
              <a:t>sad.wav</a:t>
            </a:r>
            <a:r>
              <a:rPr lang="en-US" dirty="0" smtClean="0">
                <a:sym typeface="Arial"/>
              </a:rPr>
              <a:t> versions into </a:t>
            </a:r>
            <a:r>
              <a:rPr lang="en-US" dirty="0" err="1" smtClean="0">
                <a:sym typeface="Arial"/>
              </a:rPr>
              <a:t>Praat</a:t>
            </a:r>
            <a:endParaRPr lang="en-US" dirty="0" smtClean="0">
              <a:sym typeface="Arial"/>
            </a:endParaRPr>
          </a:p>
          <a:p>
            <a:pPr lvl="1"/>
            <a:r>
              <a:rPr lang="en-US" dirty="0" smtClean="0">
                <a:sym typeface="Arial"/>
              </a:rPr>
              <a:t>Create a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manipulation</a:t>
            </a:r>
            <a:r>
              <a:rPr lang="en-US" dirty="0" smtClean="0">
                <a:sym typeface="Arial"/>
              </a:rPr>
              <a:t> object for </a:t>
            </a:r>
            <a:r>
              <a:rPr lang="en-US" dirty="0" err="1" smtClean="0">
                <a:sym typeface="Arial"/>
              </a:rPr>
              <a:t>happy.wav</a:t>
            </a:r>
            <a:endParaRPr lang="en-US" dirty="0" smtClean="0">
              <a:sym typeface="Arial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sym typeface="Arial"/>
              </a:rPr>
              <a:t>Extract the pitch tier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ym typeface="Arial"/>
              </a:rPr>
              <a:t>Create a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manipulation</a:t>
            </a:r>
            <a:r>
              <a:rPr lang="en-US" dirty="0" smtClean="0">
                <a:sym typeface="Arial"/>
              </a:rPr>
              <a:t> object for </a:t>
            </a:r>
            <a:r>
              <a:rPr lang="en-US" dirty="0" err="1" smtClean="0">
                <a:sym typeface="Arial"/>
              </a:rPr>
              <a:t>sad.wav</a:t>
            </a:r>
            <a:endParaRPr lang="en-US" dirty="0" smtClean="0">
              <a:sym typeface="Arial"/>
            </a:endParaRPr>
          </a:p>
          <a:p>
            <a:pPr lvl="1"/>
            <a:r>
              <a:rPr lang="en-US" dirty="0" smtClean="0">
                <a:sym typeface="Arial"/>
              </a:rPr>
              <a:t>Select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pitch tier of </a:t>
            </a:r>
            <a:r>
              <a:rPr lang="en-US" dirty="0" err="1" smtClean="0">
                <a:solidFill>
                  <a:srgbClr val="00B050"/>
                </a:solidFill>
                <a:sym typeface="Arial"/>
              </a:rPr>
              <a:t>happy.wav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 </a:t>
            </a:r>
            <a:r>
              <a:rPr lang="en-US" dirty="0" smtClean="0">
                <a:sym typeface="Arial"/>
              </a:rPr>
              <a:t>and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manipulation object </a:t>
            </a:r>
            <a:r>
              <a:rPr lang="en-US" dirty="0" smtClean="0">
                <a:sym typeface="Arial"/>
              </a:rPr>
              <a:t>for </a:t>
            </a:r>
            <a:r>
              <a:rPr lang="en-US" dirty="0" err="1" smtClean="0">
                <a:solidFill>
                  <a:srgbClr val="00B050"/>
                </a:solidFill>
                <a:sym typeface="Arial"/>
              </a:rPr>
              <a:t>sad.wav</a:t>
            </a:r>
            <a:r>
              <a:rPr lang="en-US" dirty="0" smtClean="0">
                <a:sym typeface="Arial"/>
              </a:rPr>
              <a:t> and click ‘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Replace pitch tier</a:t>
            </a:r>
            <a:r>
              <a:rPr lang="en-US" dirty="0" smtClean="0">
                <a:sym typeface="Arial"/>
              </a:rPr>
              <a:t>’</a:t>
            </a:r>
          </a:p>
          <a:p>
            <a:pPr lvl="1"/>
            <a:r>
              <a:rPr lang="en-US" dirty="0" smtClean="0">
                <a:sym typeface="Arial"/>
              </a:rPr>
              <a:t>Select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manipulation</a:t>
            </a:r>
            <a:r>
              <a:rPr lang="en-US" dirty="0" smtClean="0">
                <a:sym typeface="Arial"/>
              </a:rPr>
              <a:t> object for </a:t>
            </a:r>
            <a:r>
              <a:rPr lang="en-US" dirty="0" err="1" smtClean="0">
                <a:solidFill>
                  <a:srgbClr val="00B050"/>
                </a:solidFill>
                <a:sym typeface="Arial"/>
              </a:rPr>
              <a:t>sad.wav</a:t>
            </a:r>
            <a:r>
              <a:rPr lang="en-US" dirty="0" smtClean="0">
                <a:solidFill>
                  <a:srgbClr val="00B050"/>
                </a:solidFill>
                <a:sym typeface="Arial"/>
              </a:rPr>
              <a:t> </a:t>
            </a:r>
            <a:r>
              <a:rPr lang="en-US" dirty="0" smtClean="0">
                <a:sym typeface="Arial"/>
              </a:rPr>
              <a:t>and click ‘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Get </a:t>
            </a:r>
            <a:r>
              <a:rPr lang="en-US" dirty="0" err="1" smtClean="0">
                <a:solidFill>
                  <a:srgbClr val="0070C0"/>
                </a:solidFill>
                <a:sym typeface="Arial"/>
              </a:rPr>
              <a:t>resynthesis</a:t>
            </a:r>
            <a:r>
              <a:rPr lang="en-US" dirty="0" smtClean="0">
                <a:sym typeface="Arial"/>
              </a:rPr>
              <a:t>…’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>
              <a:buFont typeface="Arial"/>
              <a:buChar char="•"/>
            </a:pPr>
            <a:r>
              <a:rPr lang="en-US" dirty="0"/>
              <a:t>Compare </a:t>
            </a:r>
            <a:r>
              <a:rPr lang="en-US" dirty="0" smtClean="0"/>
              <a:t>the original </a:t>
            </a:r>
            <a:r>
              <a:rPr lang="en-US" dirty="0" err="1"/>
              <a:t>sad.wav</a:t>
            </a:r>
            <a:r>
              <a:rPr lang="en-US" dirty="0"/>
              <a:t> file and the new </a:t>
            </a:r>
            <a:r>
              <a:rPr lang="en-US" dirty="0" err="1" smtClean="0"/>
              <a:t>sad.wav</a:t>
            </a:r>
            <a:endParaRPr lang="en-US" dirty="0" smtClean="0"/>
          </a:p>
          <a:p>
            <a:pPr marL="457200" lvl="1">
              <a:buFont typeface="Arial"/>
              <a:buChar char="•"/>
            </a:pPr>
            <a:r>
              <a:rPr lang="en-US" dirty="0" smtClean="0"/>
              <a:t>Compare the new </a:t>
            </a:r>
            <a:r>
              <a:rPr lang="en-US" dirty="0" err="1" smtClean="0"/>
              <a:t>sad.wav</a:t>
            </a:r>
            <a:r>
              <a:rPr lang="en-US" dirty="0" smtClean="0"/>
              <a:t> and the original </a:t>
            </a:r>
            <a:r>
              <a:rPr lang="en-US" dirty="0" err="1" smtClean="0"/>
              <a:t>happy.wav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08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Task 7: Masking</a:t>
            </a:r>
            <a:endParaRPr lang="en-US" dirty="0"/>
          </a:p>
        </p:txBody>
      </p:sp>
      <p:sp>
        <p:nvSpPr>
          <p:cNvPr id="216" name="Google Shape;216;p31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Select original </a:t>
            </a:r>
            <a:r>
              <a:rPr lang="en-US" dirty="0" smtClean="0">
                <a:solidFill>
                  <a:srgbClr val="00B050"/>
                </a:solidFill>
                <a:sym typeface="Arial"/>
              </a:rPr>
              <a:t>mama</a:t>
            </a:r>
            <a:r>
              <a:rPr lang="en-US" dirty="0" smtClean="0">
                <a:sym typeface="Arial"/>
              </a:rPr>
              <a:t> file each time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Convert</a:t>
            </a:r>
            <a:r>
              <a:rPr lang="en-US" dirty="0" smtClean="0">
                <a:sym typeface="Arial"/>
              </a:rPr>
              <a:t> →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Change Gender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Filter</a:t>
            </a:r>
            <a:r>
              <a:rPr lang="en-US" dirty="0" smtClean="0">
                <a:sym typeface="Arial"/>
              </a:rPr>
              <a:t> →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filter (pass) Hann band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ym typeface="Arial"/>
              </a:rPr>
              <a:t>Passes specified range through</a:t>
            </a:r>
          </a:p>
          <a:p>
            <a:pPr lvl="1"/>
            <a:r>
              <a:rPr lang="en-US" dirty="0" smtClean="0">
                <a:sym typeface="Arial"/>
              </a:rPr>
              <a:t>Find a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pass band </a:t>
            </a:r>
            <a:r>
              <a:rPr lang="en-US" dirty="0" smtClean="0">
                <a:sym typeface="Arial"/>
              </a:rPr>
              <a:t>that masks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words</a:t>
            </a:r>
            <a:r>
              <a:rPr lang="en-US" dirty="0" smtClean="0">
                <a:sym typeface="Arial"/>
              </a:rPr>
              <a:t> but retains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intonation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ym typeface="Arial"/>
              </a:rPr>
              <a:t>Find a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pass band </a:t>
            </a:r>
            <a:r>
              <a:rPr lang="en-US" dirty="0" smtClean="0">
                <a:sym typeface="Arial"/>
              </a:rPr>
              <a:t>that masks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intonation</a:t>
            </a:r>
            <a:r>
              <a:rPr lang="en-US" dirty="0" smtClean="0">
                <a:sym typeface="Arial"/>
              </a:rPr>
              <a:t> but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retains</a:t>
            </a:r>
            <a:r>
              <a:rPr lang="en-US" dirty="0" smtClean="0">
                <a:sym typeface="Arial"/>
              </a:rPr>
              <a:t> the words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Modify</a:t>
            </a:r>
            <a:r>
              <a:rPr lang="en-US" dirty="0" smtClean="0">
                <a:sym typeface="Arial"/>
              </a:rPr>
              <a:t> →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Reverse</a:t>
            </a:r>
            <a:endParaRPr lang="en-US" dirty="0">
              <a:solidFill>
                <a:srgbClr val="FF0000"/>
              </a:solidFill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Task 8: Clipping</a:t>
            </a:r>
            <a:endParaRPr lang="en-US" dirty="0"/>
          </a:p>
        </p:txBody>
      </p:sp>
      <p:sp>
        <p:nvSpPr>
          <p:cNvPr id="183" name="Google Shape;183;p26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Record a short phrase in a very loud voice, to produce clipping, and see what the waveform looks like</a:t>
            </a:r>
          </a:p>
          <a:p>
            <a:pPr lvl="0"/>
            <a:r>
              <a:rPr lang="en-US" dirty="0" smtClean="0">
                <a:sym typeface="Arial"/>
              </a:rPr>
              <a:t>How do you identify clipping?  </a:t>
            </a:r>
          </a:p>
          <a:p>
            <a:pPr lvl="0"/>
            <a:r>
              <a:rPr lang="en-US" dirty="0" smtClean="0">
                <a:sym typeface="Arial"/>
              </a:rPr>
              <a:t>Avoid it?</a:t>
            </a:r>
          </a:p>
          <a:p>
            <a:pPr lvl="2" eaLnBrk="1" hangingPunct="1"/>
            <a:r>
              <a:rPr lang="en-US" dirty="0">
                <a:latin typeface="Arial" charset="0"/>
              </a:rPr>
              <a:t>Increase the </a:t>
            </a:r>
            <a:r>
              <a:rPr lang="en-US" dirty="0" smtClean="0">
                <a:solidFill>
                  <a:srgbClr val="0066FF"/>
                </a:solidFill>
                <a:latin typeface="Arial" charset="0"/>
              </a:rPr>
              <a:t>resolution (sampling rate)</a:t>
            </a:r>
            <a:endParaRPr lang="en-US" dirty="0">
              <a:solidFill>
                <a:srgbClr val="0066FF"/>
              </a:solidFill>
              <a:latin typeface="Arial" charset="0"/>
            </a:endParaRPr>
          </a:p>
          <a:p>
            <a:pPr lvl="2" eaLnBrk="1" hangingPunct="1"/>
            <a:r>
              <a:rPr lang="en-US" dirty="0">
                <a:latin typeface="Arial" charset="0"/>
              </a:rPr>
              <a:t>Decrease the </a:t>
            </a:r>
            <a:r>
              <a:rPr lang="en-US" dirty="0">
                <a:solidFill>
                  <a:srgbClr val="0066FF"/>
                </a:solidFill>
                <a:latin typeface="Arial" charset="0"/>
              </a:rPr>
              <a:t>amplitude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Task 8: Formant Analysis </a:t>
            </a:r>
            <a:endParaRPr/>
          </a:p>
        </p:txBody>
      </p:sp>
      <p:sp>
        <p:nvSpPr>
          <p:cNvPr id="223" name="Google Shape;223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Char char="•"/>
            </a:pPr>
            <a:r>
              <a:rPr lang="en-US" dirty="0">
                <a:solidFill>
                  <a:schemeClr val="hlink"/>
                </a:solidFill>
              </a:rPr>
              <a:t>Extract F1 and F2 values for the vowels in your mama file</a:t>
            </a:r>
            <a:endParaRPr dirty="0">
              <a:solidFill>
                <a:schemeClr val="hlink"/>
              </a:solidFill>
            </a:endParaRP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–"/>
            </a:pPr>
            <a:r>
              <a:rPr lang="en-US" dirty="0">
                <a:solidFill>
                  <a:schemeClr val="hlink"/>
                </a:solidFill>
              </a:rPr>
              <a:t>Formant -&gt; show formants</a:t>
            </a:r>
            <a:endParaRPr dirty="0">
              <a:solidFill>
                <a:schemeClr val="hlink"/>
              </a:solidFill>
            </a:endParaRP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–"/>
            </a:pPr>
            <a:r>
              <a:rPr lang="en-US" dirty="0">
                <a:solidFill>
                  <a:schemeClr val="hlink"/>
                </a:solidFill>
              </a:rPr>
              <a:t>Get first formant… (F1 shortcut)</a:t>
            </a:r>
            <a:endParaRPr dirty="0">
              <a:solidFill>
                <a:schemeClr val="hlink"/>
              </a:solidFill>
            </a:endParaRPr>
          </a:p>
          <a:p>
            <a:pPr marL="3429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Char char="•"/>
            </a:pPr>
            <a:r>
              <a:rPr lang="en-US" dirty="0">
                <a:solidFill>
                  <a:schemeClr val="hlink"/>
                </a:solidFill>
              </a:rPr>
              <a:t>submit the values in this form:</a:t>
            </a:r>
            <a:endParaRPr dirty="0">
              <a:solidFill>
                <a:schemeClr val="hlink"/>
              </a:solidFill>
            </a:endParaRPr>
          </a:p>
          <a:p>
            <a:pPr marL="74295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hlink"/>
                </a:solidFill>
              </a:rPr>
              <a:t>https://</a:t>
            </a:r>
            <a:r>
              <a:rPr lang="en-US" dirty="0" err="1">
                <a:solidFill>
                  <a:schemeClr val="hlink"/>
                </a:solidFill>
              </a:rPr>
              <a:t>goo.gl</a:t>
            </a:r>
            <a:r>
              <a:rPr lang="en-US" dirty="0">
                <a:solidFill>
                  <a:schemeClr val="hlink"/>
                </a:solidFill>
              </a:rPr>
              <a:t>/forms/ZIOvmXOP5ubIq1rS2</a:t>
            </a:r>
            <a:endParaRPr dirty="0"/>
          </a:p>
        </p:txBody>
      </p:sp>
      <p:sp>
        <p:nvSpPr>
          <p:cNvPr id="224" name="Google Shape;224;p3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Task 9: Annotation using </a:t>
            </a:r>
            <a:r>
              <a:rPr lang="en-US" dirty="0" err="1" smtClean="0">
                <a:sym typeface="Arial"/>
              </a:rPr>
              <a:t>Textgrids</a:t>
            </a:r>
            <a:endParaRPr lang="en-US" dirty="0"/>
          </a:p>
        </p:txBody>
      </p:sp>
      <p:sp>
        <p:nvSpPr>
          <p:cNvPr id="143" name="Google Shape;143;p20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Select </a:t>
            </a:r>
            <a:r>
              <a:rPr lang="en-US" dirty="0" smtClean="0">
                <a:solidFill>
                  <a:srgbClr val="0070C0"/>
                </a:solidFill>
              </a:rPr>
              <a:t>Sound fil</a:t>
            </a:r>
            <a:r>
              <a:rPr lang="en-US" dirty="0" smtClean="0"/>
              <a:t>e in Objects window</a:t>
            </a:r>
          </a:p>
          <a:p>
            <a:r>
              <a:rPr lang="en-US" dirty="0" smtClean="0">
                <a:solidFill>
                  <a:srgbClr val="0070C0"/>
                </a:solidFill>
                <a:sym typeface="Arial"/>
              </a:rPr>
              <a:t>Annotate</a:t>
            </a:r>
            <a:r>
              <a:rPr lang="en-US" dirty="0" smtClean="0">
                <a:sym typeface="Arial"/>
              </a:rPr>
              <a:t> → To </a:t>
            </a:r>
            <a:r>
              <a:rPr lang="en-US" dirty="0" err="1" smtClean="0">
                <a:sym typeface="Arial"/>
              </a:rPr>
              <a:t>textgrid</a:t>
            </a:r>
            <a:endParaRPr lang="en-US" dirty="0" smtClean="0">
              <a:sym typeface="Arial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sym typeface="Arial"/>
              </a:rPr>
              <a:t>Point</a:t>
            </a:r>
            <a:r>
              <a:rPr lang="en-US" dirty="0" smtClean="0">
                <a:sym typeface="Arial"/>
              </a:rPr>
              <a:t> vs.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interval</a:t>
            </a:r>
            <a:r>
              <a:rPr lang="en-US" dirty="0" smtClean="0">
                <a:sym typeface="Arial"/>
              </a:rPr>
              <a:t> tiers</a:t>
            </a:r>
            <a:endParaRPr lang="en-US" dirty="0"/>
          </a:p>
          <a:p>
            <a:pPr lvl="1"/>
            <a:r>
              <a:rPr lang="en-US" dirty="0" smtClean="0">
                <a:sym typeface="Arial"/>
              </a:rPr>
              <a:t>Add a point tier and an interval tier and insert some labels</a:t>
            </a:r>
            <a:endParaRPr lang="en-US" dirty="0" smtClean="0"/>
          </a:p>
          <a:p>
            <a:pPr lvl="1"/>
            <a:r>
              <a:rPr lang="en-US" dirty="0" smtClean="0">
                <a:sym typeface="Arial"/>
              </a:rPr>
              <a:t>NB: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remember to select the interval or point circle first in the waveform or spectrogram before trying to insert a label</a:t>
            </a:r>
            <a:endParaRPr lang="en-US" dirty="0">
              <a:solidFill>
                <a:srgbClr val="FF0000"/>
              </a:solidFill>
              <a:sym typeface="Arial"/>
            </a:endParaRPr>
          </a:p>
        </p:txBody>
      </p:sp>
      <p:sp>
        <p:nvSpPr>
          <p:cNvPr id="141" name="Google Shape;141;p20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is-IS" smtClean="0">
                <a:sym typeface="Arial"/>
              </a:rPr>
              <a:pPr lvl="0"/>
              <a:t>27</a:t>
            </a:fld>
            <a:endParaRPr lang="is-IS"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28</a:t>
            </a:fld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Help</a:t>
            </a:r>
            <a:endParaRPr dirty="0"/>
          </a:p>
        </p:txBody>
      </p:sp>
      <p:sp>
        <p:nvSpPr>
          <p:cNvPr id="237" name="Google Shape;237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Online 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Praat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help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, FAQ, manual</a:t>
            </a:r>
            <a:endParaRPr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Links from </a:t>
            </a:r>
            <a:r>
              <a:rPr lang="en-US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http://www.praat.org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Additional tutorials, scripts, resources, user </a:t>
            </a:r>
            <a:r>
              <a:rPr lang="en-US" u="sng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groups</a:t>
            </a:r>
            <a:endParaRPr lang="en-US" u="sng" dirty="0" smtClean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 err="1" smtClean="0">
                <a:solidFill>
                  <a:schemeClr val="hlink"/>
                </a:solidFill>
                <a:hlinkClick r:id="rId5"/>
              </a:rPr>
              <a:t>Parselmouth</a:t>
            </a:r>
            <a:r>
              <a:rPr lang="en-US" dirty="0" smtClean="0">
                <a:solidFill>
                  <a:schemeClr val="hlink"/>
                </a:solidFill>
                <a:hlinkClick r:id="rId5"/>
              </a:rPr>
              <a:t> </a:t>
            </a:r>
            <a:r>
              <a:rPr lang="en-US" dirty="0" smtClean="0">
                <a:solidFill>
                  <a:schemeClr val="hlink"/>
                </a:solidFill>
              </a:rPr>
              <a:t>vs. </a:t>
            </a:r>
            <a:r>
              <a:rPr lang="en-US" dirty="0" smtClean="0">
                <a:solidFill>
                  <a:schemeClr val="hlink"/>
                </a:solidFill>
                <a:hlinkClick r:id="rId6"/>
              </a:rPr>
              <a:t>Praat Scripting</a:t>
            </a:r>
            <a:endParaRPr lang="en-US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29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Scripting</a:t>
            </a:r>
            <a:endParaRPr/>
          </a:p>
        </p:txBody>
      </p:sp>
      <p:sp>
        <p:nvSpPr>
          <p:cNvPr id="150" name="Google Shape;150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From history: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dirty="0" err="1">
                <a:latin typeface="Arial"/>
                <a:ea typeface="Arial"/>
                <a:cs typeface="Arial"/>
                <a:sym typeface="Arial"/>
              </a:rPr>
              <a:t>Praat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→ new </a:t>
            </a:r>
            <a:r>
              <a:rPr lang="en-US" dirty="0" err="1">
                <a:latin typeface="Arial"/>
                <a:ea typeface="Arial"/>
                <a:cs typeface="Arial"/>
                <a:sym typeface="Arial"/>
              </a:rPr>
              <a:t>Praatscript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→ Edit → Paste history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NB: you can run all or part of the script (</a:t>
            </a:r>
            <a:r>
              <a:rPr lang="en-US" dirty="0"/>
              <a:t>select and run selection)</a:t>
            </a:r>
            <a:endParaRPr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Writing scripts</a:t>
            </a:r>
            <a:endParaRPr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Modifying existing scripts: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Tutorials, scripts, resources, user groups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, search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We’ll go through some exercises recording and analyzing files through </a:t>
            </a:r>
            <a:r>
              <a:rPr lang="en-US" dirty="0" err="1" smtClean="0"/>
              <a:t>Praat</a:t>
            </a:r>
            <a:endParaRPr lang="en-US" dirty="0" smtClean="0"/>
          </a:p>
          <a:p>
            <a:pPr lvl="1"/>
            <a:r>
              <a:rPr lang="en-US" dirty="0" smtClean="0"/>
              <a:t>First, make sure you have the latest version of </a:t>
            </a:r>
            <a:r>
              <a:rPr lang="en-US" dirty="0" err="1" smtClean="0">
                <a:hlinkClick r:id="rId3"/>
              </a:rPr>
              <a:t>Praat</a:t>
            </a:r>
            <a:r>
              <a:rPr lang="en-US" dirty="0" smtClean="0"/>
              <a:t>, 6.1.09</a:t>
            </a:r>
          </a:p>
          <a:p>
            <a:pPr lvl="1"/>
            <a:r>
              <a:rPr lang="en-US" dirty="0" smtClean="0"/>
              <a:t>Put on your headphones and adjust the microphone so that it is slightly to one side of your mouth</a:t>
            </a:r>
          </a:p>
          <a:p>
            <a:r>
              <a:rPr lang="en-US" dirty="0" smtClean="0"/>
              <a:t>Note:  you can do many things with </a:t>
            </a:r>
            <a:r>
              <a:rPr lang="en-US" dirty="0" err="1" smtClean="0"/>
              <a:t>Praat</a:t>
            </a:r>
            <a:r>
              <a:rPr lang="en-US" dirty="0" smtClean="0"/>
              <a:t> (see </a:t>
            </a:r>
            <a:r>
              <a:rPr lang="en-US" dirty="0" smtClean="0">
                <a:hlinkClick r:id="rId4"/>
              </a:rPr>
              <a:t>Praat intro</a:t>
            </a:r>
            <a:r>
              <a:rPr lang="en-US" dirty="0" smtClean="0"/>
              <a:t> and many tutorials on line) but today we will go through some basics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uk-UA" smtClean="0"/>
              <a:pPr lvl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0825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Sample Praat Script</a:t>
            </a:r>
            <a:endParaRPr/>
          </a:p>
        </p:txBody>
      </p:sp>
      <p:sp>
        <p:nvSpPr>
          <p:cNvPr id="157" name="Google Shape;157;p22"/>
          <p:cNvSpPr/>
          <p:nvPr/>
        </p:nvSpPr>
        <p:spPr>
          <a:xfrm>
            <a:off x="685800" y="1381125"/>
            <a:ext cx="7848600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This script will create a new text-grid for a wav file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 Make a text-grid for a .wav file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comment Source Directory?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sentence Directory C:\Documents and Settings\julila\My Documents\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comment File name?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sentence Filename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comment Tier Name?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sentence Tier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endform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from file... 'directory$‘ ‘filename$'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stem$ = left$(filename$,length(filename$)-4)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Sound 'stem$'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TextGrid... 'tier$' 'tier$‘ # tier names, which tiers are point tiers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to text file... 'directory$'\'stem$'.TextGrid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Remove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31</a:t>
            </a:fld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Next Class</a:t>
            </a:r>
            <a:endParaRPr/>
          </a:p>
        </p:txBody>
      </p:sp>
      <p:sp>
        <p:nvSpPr>
          <p:cNvPr id="244" name="Google Shape;244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 smtClean="0"/>
              <a:t>Read the </a:t>
            </a:r>
            <a:r>
              <a:rPr lang="en-US" dirty="0" err="1" smtClean="0">
                <a:solidFill>
                  <a:srgbClr val="0070C0"/>
                </a:solidFill>
              </a:rPr>
              <a:t>ToBI</a:t>
            </a:r>
            <a:r>
              <a:rPr lang="en-US" dirty="0" smtClean="0">
                <a:solidFill>
                  <a:srgbClr val="0070C0"/>
                </a:solidFill>
              </a:rPr>
              <a:t> Conventions, Modeling Prosody and Prosody and Meaning </a:t>
            </a:r>
            <a:r>
              <a:rPr lang="en-US" dirty="0" smtClean="0"/>
              <a:t>(links from the syllabus)</a:t>
            </a:r>
          </a:p>
          <a:p>
            <a:pPr marL="800100" lvl="1">
              <a:spcBef>
                <a:spcPts val="560"/>
              </a:spcBef>
              <a:buSzPts val="2800"/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Post 5</a:t>
            </a:r>
            <a:r>
              <a:rPr lang="en-US" dirty="0" smtClean="0"/>
              <a:t> on these due next Monday (2/17/20) at 11:59 am</a:t>
            </a: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HW 1 assigned</a:t>
            </a:r>
            <a:r>
              <a:rPr lang="en-US" dirty="0" smtClean="0"/>
              <a:t>: due 2/25/20 at 4:10 pm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15" descr="praat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519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>
                <a:sym typeface="Arial"/>
              </a:rPr>
              <a:t>How do we Record and Manage Files?</a:t>
            </a:r>
            <a:endParaRPr lang="en-US"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Open </a:t>
            </a:r>
            <a:r>
              <a:rPr lang="en-US" dirty="0" err="1" smtClean="0">
                <a:solidFill>
                  <a:srgbClr val="0070C0"/>
                </a:solidFill>
                <a:sym typeface="Arial"/>
              </a:rPr>
              <a:t>Praat</a:t>
            </a:r>
            <a:r>
              <a:rPr lang="en-US" dirty="0" smtClean="0">
                <a:solidFill>
                  <a:srgbClr val="0070C0"/>
                </a:solidFill>
                <a:sym typeface="Arial"/>
              </a:rPr>
              <a:t> </a:t>
            </a:r>
            <a:r>
              <a:rPr lang="en-US" dirty="0" smtClean="0">
                <a:sym typeface="Arial"/>
              </a:rPr>
              <a:t>on your laptop</a:t>
            </a:r>
          </a:p>
          <a:p>
            <a:pPr lvl="1"/>
            <a:r>
              <a:rPr lang="en-US" dirty="0" smtClean="0"/>
              <a:t>You’ll see </a:t>
            </a:r>
            <a:r>
              <a:rPr lang="en-US" dirty="0" smtClean="0">
                <a:solidFill>
                  <a:srgbClr val="FF0000"/>
                </a:solidFill>
              </a:rPr>
              <a:t>2 windows</a:t>
            </a:r>
            <a:r>
              <a:rPr lang="en-US" dirty="0" smtClean="0"/>
              <a:t>, an </a:t>
            </a:r>
            <a:r>
              <a:rPr lang="en-US" dirty="0" smtClean="0">
                <a:hlinkClick r:id="rId3"/>
              </a:rPr>
              <a:t>Objects window</a:t>
            </a:r>
            <a:r>
              <a:rPr lang="en-US" dirty="0" smtClean="0"/>
              <a:t> and a </a:t>
            </a:r>
            <a:r>
              <a:rPr lang="en-US" dirty="0" smtClean="0">
                <a:hlinkClick r:id="rId4"/>
              </a:rPr>
              <a:t>Picture window</a:t>
            </a:r>
            <a:endParaRPr lang="en-US" dirty="0" smtClean="0"/>
          </a:p>
          <a:p>
            <a:pPr lvl="1"/>
            <a:r>
              <a:rPr lang="en-US" dirty="0" smtClean="0">
                <a:sym typeface="Arial"/>
              </a:rPr>
              <a:t>Today we’ll focus on the first</a:t>
            </a:r>
          </a:p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Recording</a:t>
            </a:r>
            <a:r>
              <a:rPr lang="en-US" dirty="0" smtClean="0">
                <a:sym typeface="Arial"/>
              </a:rPr>
              <a:t> files and saving them</a:t>
            </a:r>
            <a:endParaRPr lang="en-US" dirty="0" smtClean="0"/>
          </a:p>
          <a:p>
            <a:pPr lvl="1"/>
            <a:r>
              <a:rPr lang="en-US" dirty="0" smtClean="0">
                <a:sym typeface="Arial"/>
              </a:rPr>
              <a:t>In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New</a:t>
            </a:r>
            <a:r>
              <a:rPr lang="en-US" dirty="0" smtClean="0">
                <a:sym typeface="Arial"/>
              </a:rPr>
              <a:t> </a:t>
            </a:r>
            <a:r>
              <a:rPr lang="en-US" dirty="0" smtClean="0"/>
              <a:t>m</a:t>
            </a:r>
            <a:r>
              <a:rPr lang="en-US" dirty="0" smtClean="0">
                <a:sym typeface="Arial"/>
              </a:rPr>
              <a:t>enu: </a:t>
            </a:r>
          </a:p>
          <a:p>
            <a:pPr lvl="2"/>
            <a:r>
              <a:rPr lang="en-US" dirty="0" smtClean="0">
                <a:sym typeface="Arial"/>
              </a:rPr>
              <a:t>Record a mono file </a:t>
            </a:r>
            <a:r>
              <a:rPr lang="en-US" dirty="0" smtClean="0">
                <a:solidFill>
                  <a:srgbClr val="00B050"/>
                </a:solidFill>
                <a:sym typeface="Arial"/>
              </a:rPr>
              <a:t>“My mama lives in Memphis”, </a:t>
            </a:r>
            <a:r>
              <a:rPr lang="en-US" dirty="0" smtClean="0">
                <a:sym typeface="Arial"/>
              </a:rPr>
              <a:t>as a statement, play it, save to list as </a:t>
            </a:r>
            <a:r>
              <a:rPr lang="en-US" dirty="0" smtClean="0">
                <a:solidFill>
                  <a:srgbClr val="00B050"/>
                </a:solidFill>
                <a:sym typeface="Arial"/>
              </a:rPr>
              <a:t>“&lt;your name&gt;-mama” </a:t>
            </a:r>
            <a:r>
              <a:rPr lang="en-US" dirty="0" smtClean="0">
                <a:sym typeface="Arial"/>
              </a:rPr>
              <a:t>and close New menu</a:t>
            </a:r>
          </a:p>
          <a:p>
            <a:pPr lvl="1"/>
            <a:r>
              <a:rPr lang="en-US" dirty="0" smtClean="0">
                <a:sym typeface="Arial"/>
              </a:rPr>
              <a:t>In the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Save</a:t>
            </a:r>
            <a:r>
              <a:rPr lang="en-US" dirty="0" smtClean="0">
                <a:sym typeface="Arial"/>
              </a:rPr>
              <a:t> menu: </a:t>
            </a:r>
          </a:p>
        </p:txBody>
      </p:sp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-US" smtClean="0">
                <a:sym typeface="Arial"/>
              </a:rPr>
              <a:pPr lvl="0"/>
              <a:t>5</a:t>
            </a:fld>
            <a:endParaRPr lang="en-US"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7878"/>
            <a:ext cx="8229600" cy="5528286"/>
          </a:xfrm>
        </p:spPr>
        <p:txBody>
          <a:bodyPr/>
          <a:lstStyle/>
          <a:p>
            <a:pPr lvl="2"/>
            <a:r>
              <a:rPr lang="en-US" dirty="0"/>
              <a:t>Write to wav file on </a:t>
            </a:r>
            <a:r>
              <a:rPr lang="en-US" dirty="0" smtClean="0"/>
              <a:t>disk and then </a:t>
            </a:r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/>
              <a:t>from objects window</a:t>
            </a:r>
          </a:p>
          <a:p>
            <a:pPr lvl="0"/>
            <a:r>
              <a:rPr lang="en-US" dirty="0"/>
              <a:t>Opening files from </a:t>
            </a:r>
            <a:r>
              <a:rPr lang="en-US" dirty="0">
                <a:solidFill>
                  <a:srgbClr val="0070C0"/>
                </a:solidFill>
              </a:rPr>
              <a:t>disk</a:t>
            </a:r>
          </a:p>
          <a:p>
            <a:pPr lvl="1"/>
            <a:r>
              <a:rPr lang="en-US" dirty="0"/>
              <a:t>In the </a:t>
            </a:r>
            <a:r>
              <a:rPr lang="en-US" dirty="0">
                <a:solidFill>
                  <a:srgbClr val="FF0000"/>
                </a:solidFill>
              </a:rPr>
              <a:t>Open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menu</a:t>
            </a:r>
            <a:r>
              <a:rPr lang="en-US" b="1" i="1" dirty="0">
                <a:solidFill>
                  <a:srgbClr val="0070C0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Choose “Read from file” and open </a:t>
            </a:r>
            <a:r>
              <a:rPr lang="en-US" dirty="0">
                <a:solidFill>
                  <a:srgbClr val="00B050"/>
                </a:solidFill>
              </a:rPr>
              <a:t>“&lt;your name&gt;-mama” </a:t>
            </a:r>
            <a:r>
              <a:rPr lang="en-US" dirty="0" smtClean="0"/>
              <a:t>in </a:t>
            </a:r>
            <a:r>
              <a:rPr lang="en-US" dirty="0" err="1" smtClean="0"/>
              <a:t>Praat</a:t>
            </a:r>
            <a:r>
              <a:rPr lang="en-US" dirty="0" smtClean="0"/>
              <a:t> again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Select</a:t>
            </a:r>
            <a:r>
              <a:rPr lang="en-US" dirty="0" smtClean="0">
                <a:solidFill>
                  <a:schemeClr val="tx1"/>
                </a:solidFill>
              </a:rPr>
              <a:t> this file in the Objects window and you’ll see many options on the right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Select </a:t>
            </a:r>
            <a:r>
              <a:rPr lang="en-US" dirty="0" smtClean="0">
                <a:solidFill>
                  <a:srgbClr val="002060"/>
                </a:solidFill>
              </a:rPr>
              <a:t>View and Edit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Select only the speech portion </a:t>
            </a:r>
            <a:r>
              <a:rPr lang="en-US" dirty="0" smtClean="0">
                <a:solidFill>
                  <a:srgbClr val="002060"/>
                </a:solidFill>
              </a:rPr>
              <a:t>of the file, not the silences before and after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532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>
                <a:sym typeface="Arial"/>
              </a:rPr>
              <a:t>Display Options from Objects Window</a:t>
            </a:r>
            <a:endParaRPr lang="en-US"/>
          </a:p>
        </p:txBody>
      </p:sp>
      <p:sp>
        <p:nvSpPr>
          <p:cNvPr id="119" name="Google Shape;119;p17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ym typeface="Arial"/>
              </a:rPr>
              <a:t>From the menus in the sound file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Spectrum</a:t>
            </a:r>
            <a:r>
              <a:rPr lang="en-US" dirty="0" smtClean="0">
                <a:sym typeface="Arial"/>
              </a:rPr>
              <a:t>: </a:t>
            </a:r>
            <a:endParaRPr lang="en-US" dirty="0" smtClean="0"/>
          </a:p>
          <a:p>
            <a:pPr lvl="1"/>
            <a:r>
              <a:rPr lang="en-US" dirty="0" smtClean="0">
                <a:sym typeface="Arial"/>
              </a:rPr>
              <a:t>Select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Spectrum</a:t>
            </a:r>
            <a:r>
              <a:rPr lang="en-US" dirty="0" smtClean="0">
                <a:sym typeface="Arial"/>
              </a:rPr>
              <a:t> </a:t>
            </a:r>
            <a:r>
              <a:rPr lang="en-US" dirty="0" smtClean="0">
                <a:sym typeface="Wingdings"/>
              </a:rPr>
              <a:t> Show spectrogram</a:t>
            </a:r>
            <a:endParaRPr lang="en-US" dirty="0" smtClean="0">
              <a:sym typeface="Arial"/>
            </a:endParaRPr>
          </a:p>
          <a:p>
            <a:pPr lvl="1"/>
            <a:r>
              <a:rPr lang="en-US" dirty="0" smtClean="0">
                <a:sym typeface="Arial"/>
              </a:rPr>
              <a:t>Select a point in sound file and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Spectrum</a:t>
            </a:r>
            <a:r>
              <a:rPr lang="en-US" dirty="0" smtClean="0">
                <a:sym typeface="Arial"/>
              </a:rPr>
              <a:t> </a:t>
            </a:r>
            <a:r>
              <a:rPr lang="en-US" dirty="0" smtClean="0">
                <a:sym typeface="Wingdings"/>
              </a:rPr>
              <a:t> View </a:t>
            </a:r>
            <a:r>
              <a:rPr lang="en-US" dirty="0" smtClean="0">
                <a:sym typeface="Arial"/>
              </a:rPr>
              <a:t>spectral slice </a:t>
            </a:r>
            <a:endParaRPr lang="en-US" dirty="0" smtClean="0"/>
          </a:p>
          <a:p>
            <a:pPr lvl="1"/>
            <a:r>
              <a:rPr lang="en-US" dirty="0" smtClean="0">
                <a:sym typeface="Arial"/>
              </a:rPr>
              <a:t>Select </a:t>
            </a:r>
            <a:r>
              <a:rPr lang="en-US" dirty="0" smtClean="0"/>
              <a:t>segment in sound file, then </a:t>
            </a:r>
            <a:r>
              <a:rPr lang="en-US" dirty="0" smtClean="0">
                <a:solidFill>
                  <a:srgbClr val="FF0000"/>
                </a:solidFill>
              </a:rPr>
              <a:t>Spectrum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Extract visible </a:t>
            </a:r>
            <a:r>
              <a:rPr lang="en-US" dirty="0" smtClean="0">
                <a:sym typeface="Arial"/>
              </a:rPr>
              <a:t>spectrogram and select in </a:t>
            </a:r>
            <a:r>
              <a:rPr lang="en-US" dirty="0" smtClean="0">
                <a:solidFill>
                  <a:srgbClr val="FF0000"/>
                </a:solidFill>
                <a:sym typeface="Arial"/>
              </a:rPr>
              <a:t>Objects</a:t>
            </a:r>
            <a:r>
              <a:rPr lang="en-US" dirty="0" smtClean="0">
                <a:sym typeface="Arial"/>
              </a:rPr>
              <a:t> window</a:t>
            </a:r>
          </a:p>
          <a:p>
            <a:pPr lvl="1"/>
            <a:r>
              <a:rPr lang="en-US" dirty="0" smtClean="0"/>
              <a:t>Play words one by one via spectrogram</a:t>
            </a:r>
          </a:p>
          <a:p>
            <a:pPr lvl="0"/>
            <a:r>
              <a:rPr lang="en-US" dirty="0" smtClean="0">
                <a:solidFill>
                  <a:srgbClr val="0070C0"/>
                </a:solidFill>
                <a:sym typeface="Arial"/>
              </a:rPr>
              <a:t>Pitch</a:t>
            </a:r>
            <a:r>
              <a:rPr lang="en-US" dirty="0" smtClean="0">
                <a:sym typeface="Arial"/>
              </a:rPr>
              <a:t>: </a:t>
            </a:r>
            <a:endParaRPr lang="en-US" dirty="0" smtClean="0"/>
          </a:p>
        </p:txBody>
      </p:sp>
      <p:sp>
        <p:nvSpPr>
          <p:cNvPr id="117" name="Google Shape;117;p17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-US" smtClean="0">
                <a:sym typeface="Arial"/>
              </a:rPr>
              <a:pPr lvl="0"/>
              <a:t>7</a:t>
            </a:fld>
            <a:endParaRPr lang="en-US"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6808"/>
            <a:ext cx="8229600" cy="5458417"/>
          </a:xfrm>
        </p:spPr>
        <p:txBody>
          <a:bodyPr/>
          <a:lstStyle/>
          <a:p>
            <a:pPr lvl="1"/>
            <a:r>
              <a:rPr lang="en-US" dirty="0" smtClean="0">
                <a:solidFill>
                  <a:srgbClr val="FF0000"/>
                </a:solidFill>
              </a:rPr>
              <a:t>Pitch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Show pitch</a:t>
            </a:r>
          </a:p>
          <a:p>
            <a:pPr lvl="1"/>
            <a:r>
              <a:rPr lang="en-US" dirty="0" smtClean="0"/>
              <a:t>Lower pitch max of window in </a:t>
            </a:r>
            <a:r>
              <a:rPr lang="en-US" dirty="0" smtClean="0">
                <a:solidFill>
                  <a:srgbClr val="FF0000"/>
                </a:solidFill>
              </a:rPr>
              <a:t>Pitch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P</a:t>
            </a:r>
            <a:r>
              <a:rPr lang="en-US" dirty="0" smtClean="0"/>
              <a:t>itch settings; then change to min 75 max 600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Pitch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Get Pitch </a:t>
            </a:r>
            <a:r>
              <a:rPr lang="en-US" dirty="0" smtClean="0">
                <a:sym typeface="Wingdings"/>
              </a:rPr>
              <a:t>G</a:t>
            </a:r>
            <a:r>
              <a:rPr lang="en-US" dirty="0" smtClean="0"/>
              <a:t>et pitch, Get min pitch, Get max pitch</a:t>
            </a:r>
          </a:p>
          <a:p>
            <a:pPr lvl="1"/>
            <a:r>
              <a:rPr lang="en-US" dirty="0" smtClean="0"/>
              <a:t>Can you describe the pitch contour?</a:t>
            </a:r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Intensity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Show intensity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Get intensity, Get</a:t>
            </a:r>
            <a:r>
              <a:rPr lang="en-US" dirty="0" smtClean="0"/>
              <a:t> min intensity, Get max intensity</a:t>
            </a:r>
          </a:p>
          <a:p>
            <a:pPr lvl="1"/>
            <a:r>
              <a:rPr lang="en-US" dirty="0"/>
              <a:t>Check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Intensity </a:t>
            </a:r>
            <a:r>
              <a:rPr lang="en-US" dirty="0" smtClean="0"/>
              <a:t>settings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uk-UA" smtClean="0"/>
              <a:pPr lvl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073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>
            <a:spLocks noGrp="1"/>
          </p:cNvSpPr>
          <p:nvPr>
            <p:ph type="body" idx="1"/>
          </p:nvPr>
        </p:nvSpPr>
        <p:spPr>
          <a:xfrm>
            <a:off x="457200" y="616688"/>
            <a:ext cx="8229600" cy="550947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Pulses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Pulses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Show pulses</a:t>
            </a:r>
          </a:p>
          <a:p>
            <a:pPr lvl="1"/>
            <a:r>
              <a:rPr lang="en-US" dirty="0"/>
              <a:t>Select </a:t>
            </a:r>
            <a:r>
              <a:rPr lang="en-US" dirty="0" smtClean="0"/>
              <a:t>segment in speech file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Pulses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Voice </a:t>
            </a:r>
            <a:r>
              <a:rPr lang="en-US" dirty="0" smtClean="0">
                <a:sym typeface="Wingdings"/>
              </a:rPr>
              <a:t>report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Formant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Formant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Show formants</a:t>
            </a:r>
          </a:p>
          <a:p>
            <a:pPr lvl="1"/>
            <a:r>
              <a:rPr lang="en-US" dirty="0" smtClean="0"/>
              <a:t>Do the formant values match those you expect for these vowels?</a:t>
            </a:r>
          </a:p>
          <a:p>
            <a:pPr lvl="0"/>
            <a:endParaRPr lang="en-US" dirty="0"/>
          </a:p>
        </p:txBody>
      </p:sp>
      <p:sp>
        <p:nvSpPr>
          <p:cNvPr id="127" name="Google Shape;127;p18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-US" smtClean="0"/>
              <a:pPr lvl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3891</TotalTime>
  <Words>1805</Words>
  <Application>Microsoft Macintosh PowerPoint</Application>
  <PresentationFormat>Letter Paper (8.5x11 in)</PresentationFormat>
  <Paragraphs>268</Paragraphs>
  <Slides>31</Slides>
  <Notes>31</Notes>
  <HiddenSlides>3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Wingdings</vt:lpstr>
      <vt:lpstr>Default Design</vt:lpstr>
      <vt:lpstr>Tools for Speech Analysis</vt:lpstr>
      <vt:lpstr>A Speech Analysis Tool: Praat</vt:lpstr>
      <vt:lpstr>Today</vt:lpstr>
      <vt:lpstr>PowerPoint Presentation</vt:lpstr>
      <vt:lpstr>How do we Record and Manage Files?</vt:lpstr>
      <vt:lpstr>PowerPoint Presentation</vt:lpstr>
      <vt:lpstr>Display Options from Objects Window</vt:lpstr>
      <vt:lpstr>PowerPoint Presentation</vt:lpstr>
      <vt:lpstr>PowerPoint Presentation</vt:lpstr>
      <vt:lpstr>PowerPoint Presentation</vt:lpstr>
      <vt:lpstr>Formants for English Vowels</vt:lpstr>
      <vt:lpstr>How do we Set Parameters?</vt:lpstr>
      <vt:lpstr>PowerPoint Presentation</vt:lpstr>
      <vt:lpstr>PowerPoint Presentation</vt:lpstr>
      <vt:lpstr>Task 1</vt:lpstr>
      <vt:lpstr>Task 2: Voice Quality</vt:lpstr>
      <vt:lpstr>Task 3: Contours</vt:lpstr>
      <vt:lpstr>Task 6: Emotional Speech</vt:lpstr>
      <vt:lpstr>Task 4: Changing the Pitch Contour</vt:lpstr>
      <vt:lpstr>PowerPoint Presentation</vt:lpstr>
      <vt:lpstr>Task 5: Modifying Emotion </vt:lpstr>
      <vt:lpstr>Task 6: Pitch Contour Cloning</vt:lpstr>
      <vt:lpstr>PowerPoint Presentation</vt:lpstr>
      <vt:lpstr>Task 7: Masking</vt:lpstr>
      <vt:lpstr>Task 8: Clipping</vt:lpstr>
      <vt:lpstr>Task 8: Formant Analysis </vt:lpstr>
      <vt:lpstr>Task 9: Annotation using Textgrids</vt:lpstr>
      <vt:lpstr>Help</vt:lpstr>
      <vt:lpstr>Scripting</vt:lpstr>
      <vt:lpstr>Sample Praat Script</vt:lpstr>
      <vt:lpstr>Next Class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for Speech Analysis</dc:title>
  <cp:lastModifiedBy>Microsoft Office User</cp:lastModifiedBy>
  <cp:revision>93</cp:revision>
  <cp:lastPrinted>2020-02-09T16:29:02Z</cp:lastPrinted>
  <dcterms:modified xsi:type="dcterms:W3CDTF">2020-02-29T17:32:06Z</dcterms:modified>
</cp:coreProperties>
</file>