
<file path=[Content_Types].xml><?xml version="1.0" encoding="utf-8"?>
<Types xmlns="http://schemas.openxmlformats.org/package/2006/content-types">
  <Default Extension="xml" ContentType="application/xml"/>
  <Default Extension="wav" ContentType="audio/x-wav"/>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68"/>
  </p:notesMasterIdLst>
  <p:handoutMasterIdLst>
    <p:handoutMasterId r:id="rId69"/>
  </p:handoutMasterIdLst>
  <p:sldIdLst>
    <p:sldId id="257" r:id="rId2"/>
    <p:sldId id="515" r:id="rId3"/>
    <p:sldId id="588" r:id="rId4"/>
    <p:sldId id="589" r:id="rId5"/>
    <p:sldId id="590" r:id="rId6"/>
    <p:sldId id="591" r:id="rId7"/>
    <p:sldId id="516" r:id="rId8"/>
    <p:sldId id="517" r:id="rId9"/>
    <p:sldId id="514" r:id="rId10"/>
    <p:sldId id="481" r:id="rId11"/>
    <p:sldId id="592" r:id="rId12"/>
    <p:sldId id="467" r:id="rId13"/>
    <p:sldId id="595" r:id="rId14"/>
    <p:sldId id="596" r:id="rId15"/>
    <p:sldId id="597" r:id="rId16"/>
    <p:sldId id="468" r:id="rId17"/>
    <p:sldId id="577" r:id="rId18"/>
    <p:sldId id="598" r:id="rId19"/>
    <p:sldId id="578" r:id="rId20"/>
    <p:sldId id="523" r:id="rId21"/>
    <p:sldId id="568" r:id="rId22"/>
    <p:sldId id="524" r:id="rId23"/>
    <p:sldId id="582" r:id="rId24"/>
    <p:sldId id="583" r:id="rId25"/>
    <p:sldId id="525" r:id="rId26"/>
    <p:sldId id="526" r:id="rId27"/>
    <p:sldId id="527" r:id="rId28"/>
    <p:sldId id="567" r:id="rId29"/>
    <p:sldId id="593" r:id="rId30"/>
    <p:sldId id="469" r:id="rId31"/>
    <p:sldId id="543" r:id="rId32"/>
    <p:sldId id="544" r:id="rId33"/>
    <p:sldId id="550" r:id="rId34"/>
    <p:sldId id="548" r:id="rId35"/>
    <p:sldId id="545" r:id="rId36"/>
    <p:sldId id="546" r:id="rId37"/>
    <p:sldId id="531" r:id="rId38"/>
    <p:sldId id="532" r:id="rId39"/>
    <p:sldId id="594" r:id="rId40"/>
    <p:sldId id="470" r:id="rId41"/>
    <p:sldId id="534" r:id="rId42"/>
    <p:sldId id="587" r:id="rId43"/>
    <p:sldId id="533" r:id="rId44"/>
    <p:sldId id="536" r:id="rId45"/>
    <p:sldId id="538" r:id="rId46"/>
    <p:sldId id="584" r:id="rId47"/>
    <p:sldId id="552" r:id="rId48"/>
    <p:sldId id="553" r:id="rId49"/>
    <p:sldId id="555" r:id="rId50"/>
    <p:sldId id="561" r:id="rId51"/>
    <p:sldId id="559" r:id="rId52"/>
    <p:sldId id="563" r:id="rId53"/>
    <p:sldId id="565" r:id="rId54"/>
    <p:sldId id="571" r:id="rId55"/>
    <p:sldId id="530" r:id="rId56"/>
    <p:sldId id="473" r:id="rId57"/>
    <p:sldId id="485" r:id="rId58"/>
    <p:sldId id="486" r:id="rId59"/>
    <p:sldId id="574" r:id="rId60"/>
    <p:sldId id="474" r:id="rId61"/>
    <p:sldId id="575" r:id="rId62"/>
    <p:sldId id="478" r:id="rId63"/>
    <p:sldId id="599" r:id="rId64"/>
    <p:sldId id="585" r:id="rId65"/>
    <p:sldId id="586" r:id="rId66"/>
    <p:sldId id="466" r:id="rId6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1056">
          <p15:clr>
            <a:srgbClr val="A4A3A4"/>
          </p15:clr>
        </p15:guide>
      </p15:sldGuideLst>
    </p:ext>
    <p:ext uri="{2D200454-40CA-4A62-9FC3-DE9A4176ACB9}">
      <p15:notesGuideLst xmlns:p15="http://schemas.microsoft.com/office/powerpoint/2012/main">
        <p15:guide id="1" orient="horz" pos="2260">
          <p15:clr>
            <a:srgbClr val="A4A3A4"/>
          </p15:clr>
        </p15:guide>
        <p15:guide id="2" pos="3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CC3300"/>
    <a:srgbClr val="5EB54B"/>
    <a:srgbClr val="FF9900"/>
    <a:srgbClr val="66CCFF"/>
    <a:srgbClr val="000066"/>
    <a:srgbClr val="FF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0" autoAdjust="0"/>
    <p:restoredTop sz="74681" autoAdjust="0"/>
  </p:normalViewPr>
  <p:slideViewPr>
    <p:cSldViewPr>
      <p:cViewPr>
        <p:scale>
          <a:sx n="76" d="100"/>
          <a:sy n="76" d="100"/>
        </p:scale>
        <p:origin x="2920" y="-24"/>
      </p:cViewPr>
      <p:guideLst>
        <p:guide orient="horz" pos="2160"/>
        <p:guide pos="10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76"/>
    </p:cViewPr>
  </p:sorterViewPr>
  <p:notesViewPr>
    <p:cSldViewPr>
      <p:cViewPr>
        <p:scale>
          <a:sx n="100" d="100"/>
          <a:sy n="100" d="100"/>
        </p:scale>
        <p:origin x="1944" y="-512"/>
      </p:cViewPr>
      <p:guideLst>
        <p:guide orient="horz" pos="2260"/>
        <p:guide pos="309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4099" name="Rectangle 3"/>
          <p:cNvSpPr>
            <a:spLocks noGrp="1" noChangeArrowheads="1"/>
          </p:cNvSpPr>
          <p:nvPr>
            <p:ph type="dt" sz="quarter" idx="1"/>
          </p:nvPr>
        </p:nvSpPr>
        <p:spPr bwMode="auto">
          <a:xfrm>
            <a:off x="4144963" y="-1588"/>
            <a:ext cx="3171825" cy="47942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4100" name="Rectangle 4"/>
          <p:cNvSpPr>
            <a:spLocks noGrp="1" noChangeArrowheads="1"/>
          </p:cNvSpPr>
          <p:nvPr>
            <p:ph type="ftr" sz="quarter" idx="2"/>
          </p:nvPr>
        </p:nvSpPr>
        <p:spPr bwMode="auto">
          <a:xfrm>
            <a:off x="-1588" y="9120188"/>
            <a:ext cx="3171826" cy="48101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4101" name="Rectangle 5"/>
          <p:cNvSpPr>
            <a:spLocks noGrp="1" noChangeArrowheads="1"/>
          </p:cNvSpPr>
          <p:nvPr>
            <p:ph type="sldNum" sz="quarter" idx="3"/>
          </p:nvPr>
        </p:nvSpPr>
        <p:spPr bwMode="auto">
          <a:xfrm>
            <a:off x="4144963" y="9120188"/>
            <a:ext cx="3171825" cy="48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3B479036-66C9-1142-BF7F-CCC5BA1BDEC5}" type="slidenum">
              <a:rPr lang="en-US"/>
              <a:pPr/>
              <a:t>‹#›</a:t>
            </a:fld>
            <a:endParaRPr lang="en-US"/>
          </a:p>
        </p:txBody>
      </p:sp>
    </p:spTree>
    <p:extLst>
      <p:ext uri="{BB962C8B-B14F-4D97-AF65-F5344CB8AC3E}">
        <p14:creationId xmlns:p14="http://schemas.microsoft.com/office/powerpoint/2010/main" val="28780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2051" name="Rectangle 3"/>
          <p:cNvSpPr>
            <a:spLocks noGrp="1" noChangeArrowheads="1"/>
          </p:cNvSpPr>
          <p:nvPr>
            <p:ph type="dt" idx="1"/>
          </p:nvPr>
        </p:nvSpPr>
        <p:spPr bwMode="auto">
          <a:xfrm>
            <a:off x="4144963" y="-1588"/>
            <a:ext cx="3171825" cy="47942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27652" name="Rectangle 4"/>
          <p:cNvSpPr>
            <a:spLocks noGrp="1" noRot="1" noChangeAspect="1" noChangeArrowheads="1" noTextEdit="1"/>
          </p:cNvSpPr>
          <p:nvPr>
            <p:ph type="sldImg" idx="2"/>
          </p:nvPr>
        </p:nvSpPr>
        <p:spPr bwMode="auto">
          <a:xfrm>
            <a:off x="1262063" y="720725"/>
            <a:ext cx="4794250" cy="3595688"/>
          </a:xfrm>
          <a:prstGeom prst="rect">
            <a:avLst/>
          </a:prstGeom>
          <a:noFill/>
          <a:ln w="12700">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79488" y="4560888"/>
            <a:ext cx="5356225" cy="431958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588" y="9120188"/>
            <a:ext cx="3171826" cy="48101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2055" name="Rectangle 7"/>
          <p:cNvSpPr>
            <a:spLocks noGrp="1" noChangeArrowheads="1"/>
          </p:cNvSpPr>
          <p:nvPr>
            <p:ph type="sldNum" sz="quarter" idx="5"/>
          </p:nvPr>
        </p:nvSpPr>
        <p:spPr bwMode="auto">
          <a:xfrm>
            <a:off x="4144963" y="9120188"/>
            <a:ext cx="3171825" cy="48101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E0D37E8C-A7ED-114C-8072-02C918A57C5D}" type="slidenum">
              <a:rPr lang="en-US"/>
              <a:pPr/>
              <a:t>‹#›</a:t>
            </a:fld>
            <a:endParaRPr lang="en-US"/>
          </a:p>
        </p:txBody>
      </p:sp>
    </p:spTree>
    <p:extLst>
      <p:ext uri="{BB962C8B-B14F-4D97-AF65-F5344CB8AC3E}">
        <p14:creationId xmlns:p14="http://schemas.microsoft.com/office/powerpoint/2010/main" val="1723140051"/>
      </p:ext>
    </p:extLst>
  </p:cSld>
  <p:clrMap bg1="lt1" tx1="dk1" bg2="lt2" tx2="dk2" accent1="accent1" accent2="accent2" accent3="accent3" accent4="accent4" accent5="accent5" accent6="accent6" hlink="hlink" folHlink="folHlink"/>
  <p:notesStyle>
    <a:lvl1pPr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49263"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896938"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46200"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793875"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Sampling_(signal_processing)" TargetMode="External"/><Relationship Id="rId4" Type="http://schemas.openxmlformats.org/officeDocument/2006/relationships/hyperlink" Target="https://en.wikipedia.org/wiki/Distortion" TargetMode="External"/><Relationship Id="rId5" Type="http://schemas.openxmlformats.org/officeDocument/2006/relationships/hyperlink" Target="https://en.wikipedia.org/wiki/Artifact_(error)"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a:t>
            </a:fld>
            <a:endParaRPr lang="en-US"/>
          </a:p>
        </p:txBody>
      </p:sp>
    </p:spTree>
    <p:extLst>
      <p:ext uri="{BB962C8B-B14F-4D97-AF65-F5344CB8AC3E}">
        <p14:creationId xmlns:p14="http://schemas.microsoft.com/office/powerpoint/2010/main" val="202306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0D37E8C-A7ED-114C-8072-02C918A57C5D}" type="slidenum">
              <a:rPr lang="en-US" smtClean="0"/>
              <a:pPr/>
              <a:t>10</a:t>
            </a:fld>
            <a:endParaRPr lang="en-US"/>
          </a:p>
        </p:txBody>
      </p:sp>
    </p:spTree>
    <p:extLst>
      <p:ext uri="{BB962C8B-B14F-4D97-AF65-F5344CB8AC3E}">
        <p14:creationId xmlns:p14="http://schemas.microsoft.com/office/powerpoint/2010/main" val="209793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0D37E8C-A7ED-114C-8072-02C918A57C5D}" type="slidenum">
              <a:rPr lang="en-US" smtClean="0"/>
              <a:pPr/>
              <a:t>11</a:t>
            </a:fld>
            <a:endParaRPr lang="en-US"/>
          </a:p>
        </p:txBody>
      </p:sp>
    </p:spTree>
    <p:extLst>
      <p:ext uri="{BB962C8B-B14F-4D97-AF65-F5344CB8AC3E}">
        <p14:creationId xmlns:p14="http://schemas.microsoft.com/office/powerpoint/2010/main" val="26018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0D37E8C-A7ED-114C-8072-02C918A57C5D}" type="slidenum">
              <a:rPr lang="en-US" smtClean="0"/>
              <a:pPr/>
              <a:t>12</a:t>
            </a:fld>
            <a:endParaRPr lang="en-US"/>
          </a:p>
        </p:txBody>
      </p:sp>
    </p:spTree>
    <p:extLst>
      <p:ext uri="{BB962C8B-B14F-4D97-AF65-F5344CB8AC3E}">
        <p14:creationId xmlns:p14="http://schemas.microsoft.com/office/powerpoint/2010/main" val="77589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0D37E8C-A7ED-114C-8072-02C918A57C5D}" type="slidenum">
              <a:rPr lang="en-US" smtClean="0"/>
              <a:pPr/>
              <a:t>16</a:t>
            </a:fld>
            <a:endParaRPr lang="en-US"/>
          </a:p>
        </p:txBody>
      </p:sp>
    </p:spTree>
    <p:extLst>
      <p:ext uri="{BB962C8B-B14F-4D97-AF65-F5344CB8AC3E}">
        <p14:creationId xmlns:p14="http://schemas.microsoft.com/office/powerpoint/2010/main" val="1759856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17</a:t>
            </a:fld>
            <a:endParaRPr lang="en-US"/>
          </a:p>
        </p:txBody>
      </p:sp>
    </p:spTree>
    <p:extLst>
      <p:ext uri="{BB962C8B-B14F-4D97-AF65-F5344CB8AC3E}">
        <p14:creationId xmlns:p14="http://schemas.microsoft.com/office/powerpoint/2010/main" val="318974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19</a:t>
            </a:fld>
            <a:endParaRPr lang="en-US"/>
          </a:p>
        </p:txBody>
      </p:sp>
    </p:spTree>
    <p:extLst>
      <p:ext uri="{BB962C8B-B14F-4D97-AF65-F5344CB8AC3E}">
        <p14:creationId xmlns:p14="http://schemas.microsoft.com/office/powerpoint/2010/main" val="168183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Positive and negative wav components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20</a:t>
            </a:fld>
            <a:endParaRPr lang="en-US"/>
          </a:p>
        </p:txBody>
      </p:sp>
    </p:spTree>
    <p:extLst>
      <p:ext uri="{BB962C8B-B14F-4D97-AF65-F5344CB8AC3E}">
        <p14:creationId xmlns:p14="http://schemas.microsoft.com/office/powerpoint/2010/main" val="1721211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1BB7E4E5-0E8B-2240-AE47-FA09C9E1BEF0}" type="slidenum">
              <a:rPr lang="en-US" sz="1200"/>
              <a:pPr eaLnBrk="1" hangingPunct="1"/>
              <a:t>21</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Take the speech signal at the top and sample  the</a:t>
            </a:r>
            <a:r>
              <a:rPr lang="en-US" baseline="0" dirty="0" smtClean="0">
                <a:ea typeface="ＭＳ Ｐゴシック" charset="0"/>
                <a:cs typeface="ＭＳ Ｐゴシック" charset="0"/>
              </a:rPr>
              <a:t> min and max over a longer segment to get a reasonable estimation of the signal.</a:t>
            </a:r>
            <a:endParaRPr lang="en-US" dirty="0">
              <a:ea typeface="ＭＳ Ｐゴシック" charset="0"/>
              <a:cs typeface="ＭＳ Ｐゴシック" charset="0"/>
            </a:endParaRPr>
          </a:p>
        </p:txBody>
      </p:sp>
    </p:spTree>
    <p:extLst>
      <p:ext uri="{BB962C8B-B14F-4D97-AF65-F5344CB8AC3E}">
        <p14:creationId xmlns:p14="http://schemas.microsoft.com/office/powerpoint/2010/main" val="66856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Steve </a:t>
            </a:r>
            <a:r>
              <a:rPr lang="en-US" baseline="0" dirty="0" err="1" smtClean="0"/>
              <a:t>crandall</a:t>
            </a:r>
            <a:r>
              <a:rPr lang="en-US" baseline="0" dirty="0" smtClean="0"/>
              <a:t>:  </a:t>
            </a:r>
            <a:r>
              <a:rPr lang="en-US" dirty="0" smtClean="0"/>
              <a:t>It was at Oberlin College, The Cleveland Orchestra (we learned a lot from the concertmaster) and </a:t>
            </a:r>
            <a:r>
              <a:rPr lang="en-US" dirty="0" err="1" smtClean="0"/>
              <a:t>Telarc</a:t>
            </a:r>
            <a:r>
              <a:rPr lang="en-US" dirty="0" smtClean="0"/>
              <a:t> Records in Cleveland. TCO and </a:t>
            </a:r>
            <a:r>
              <a:rPr lang="en-US" dirty="0" err="1" smtClean="0"/>
              <a:t>Telarc</a:t>
            </a:r>
            <a:r>
              <a:rPr lang="en-US" dirty="0" smtClean="0"/>
              <a:t> had certified Tone Masters. What we learned was hearing is much better if you’re under 30 and you can train students in a few hours to be as good as a tone master. We used students from the music conservatory and tried some from other departments. The best two or three (out of the dozen we trained for the tests) weren’t in music:) One was an art major — I can’t remember the others. A very strange finding was asking people to list music genres. Most people can do six to eight. Music students up to 20 with a few outliers. Niki Fallen was the statistical sport with over 150… that’s where I first learned about Calgary (Canada) Sugar Pop. The mind wobbles.</a:t>
            </a:r>
            <a:endParaRPr lang="en-US" baseline="0" dirty="0" smtClean="0"/>
          </a:p>
        </p:txBody>
      </p:sp>
      <p:sp>
        <p:nvSpPr>
          <p:cNvPr id="4" name="Slide Number Placeholder 3"/>
          <p:cNvSpPr>
            <a:spLocks noGrp="1"/>
          </p:cNvSpPr>
          <p:nvPr>
            <p:ph type="sldNum" sz="quarter" idx="10"/>
          </p:nvPr>
        </p:nvSpPr>
        <p:spPr/>
        <p:txBody>
          <a:bodyPr/>
          <a:lstStyle/>
          <a:p>
            <a:fld id="{E0D37E8C-A7ED-114C-8072-02C918A57C5D}" type="slidenum">
              <a:rPr lang="en-US" smtClean="0"/>
              <a:pPr/>
              <a:t>22</a:t>
            </a:fld>
            <a:endParaRPr lang="en-US"/>
          </a:p>
        </p:txBody>
      </p:sp>
    </p:spTree>
    <p:extLst>
      <p:ext uri="{BB962C8B-B14F-4D97-AF65-F5344CB8AC3E}">
        <p14:creationId xmlns:p14="http://schemas.microsoft.com/office/powerpoint/2010/main" val="1118937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Times New Roman" pitchFamily="18" charset="0"/>
                <a:ea typeface="ＭＳ Ｐゴシック" charset="0"/>
                <a:cs typeface="+mn-cs"/>
              </a:rPr>
              <a:t>Listen to </a:t>
            </a:r>
            <a:r>
              <a:rPr lang="en-US" sz="1200" b="0" i="1" u="none" strike="noStrike" kern="1200" dirty="0" smtClean="0">
                <a:solidFill>
                  <a:schemeClr val="tx1"/>
                </a:solidFill>
                <a:effectLst/>
                <a:latin typeface="Times New Roman" pitchFamily="18" charset="0"/>
                <a:ea typeface="ＭＳ Ｐゴシック" charset="0"/>
                <a:cs typeface="+mn-cs"/>
              </a:rPr>
              <a:t>only</a:t>
            </a:r>
            <a:r>
              <a:rPr lang="en-US" sz="1200" b="0" i="0" u="none" strike="noStrike" kern="1200" dirty="0" smtClean="0">
                <a:solidFill>
                  <a:schemeClr val="tx1"/>
                </a:solidFill>
                <a:effectLst/>
                <a:latin typeface="Times New Roman" pitchFamily="18" charset="0"/>
                <a:ea typeface="ＭＳ Ｐゴシック" charset="0"/>
                <a:cs typeface="+mn-cs"/>
              </a:rPr>
              <a:t> the high frequencies and report what you hear. We can do this using conventional signal processing methods: cut out everything </a:t>
            </a:r>
            <a:r>
              <a:rPr lang="en-US" sz="1200" b="0" i="1" u="none" strike="noStrike" kern="1200" dirty="0" smtClean="0">
                <a:solidFill>
                  <a:schemeClr val="tx1"/>
                </a:solidFill>
                <a:effectLst/>
                <a:latin typeface="Times New Roman" pitchFamily="18" charset="0"/>
                <a:ea typeface="ＭＳ Ｐゴシック" charset="0"/>
                <a:cs typeface="+mn-cs"/>
              </a:rPr>
              <a:t>below</a:t>
            </a:r>
            <a:r>
              <a:rPr lang="en-US" sz="1200" b="0" i="0" u="none" strike="noStrike" kern="1200" dirty="0" smtClean="0">
                <a:solidFill>
                  <a:schemeClr val="tx1"/>
                </a:solidFill>
                <a:effectLst/>
                <a:latin typeface="Times New Roman" pitchFamily="18" charset="0"/>
                <a:ea typeface="ＭＳ Ｐゴシック" charset="0"/>
                <a:cs typeface="+mn-cs"/>
              </a:rPr>
              <a:t> 6,000 Hz thereby only transmitting sounds above 6,000 Hz to the ear of the listener. When we do this, some listeners only hear chirps and whistles, but most normal-hearing listeners report hearing voices in the high frequencies. Strangely, some voices are very easy to hear out in the high frequencies, while others are quite difficult. The reason for this difference is not yet clear. You might experience this phenomenon if you listen to the following clips of high frequencies from several different voices. (You’ll need a good set of high-fidelity headphones or speakers to ensure you’re getting the high frequencies.)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0D37E8C-A7ED-114C-8072-02C918A57C5D}" type="slidenum">
              <a:rPr lang="en-US" smtClean="0"/>
              <a:pPr/>
              <a:t>23</a:t>
            </a:fld>
            <a:endParaRPr lang="en-US"/>
          </a:p>
        </p:txBody>
      </p:sp>
    </p:spTree>
    <p:extLst>
      <p:ext uri="{BB962C8B-B14F-4D97-AF65-F5344CB8AC3E}">
        <p14:creationId xmlns:p14="http://schemas.microsoft.com/office/powerpoint/2010/main" val="48666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2</a:t>
            </a:fld>
            <a:endParaRPr lang="en-US"/>
          </a:p>
        </p:txBody>
      </p:sp>
    </p:spTree>
    <p:extLst>
      <p:ext uri="{BB962C8B-B14F-4D97-AF65-F5344CB8AC3E}">
        <p14:creationId xmlns:p14="http://schemas.microsoft.com/office/powerpoint/2010/main" val="53152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hear this?</a:t>
            </a:r>
          </a:p>
          <a:p>
            <a:pPr rtl="0"/>
            <a:r>
              <a:rPr lang="en-US" b="0" dirty="0" smtClean="0">
                <a:solidFill>
                  <a:schemeClr val="tx1"/>
                </a:solidFill>
              </a:rPr>
              <a:t>machine used to deter loitering by young people by </a:t>
            </a:r>
            <a:r>
              <a:rPr lang="en-US" b="0" dirty="0" err="1" smtClean="0">
                <a:solidFill>
                  <a:schemeClr val="tx1"/>
                </a:solidFill>
              </a:rPr>
              <a:t>emiting</a:t>
            </a:r>
            <a:r>
              <a:rPr lang="en-US" b="0" dirty="0" smtClean="0">
                <a:solidFill>
                  <a:schemeClr val="tx1"/>
                </a:solidFill>
              </a:rPr>
              <a:t> sound at high frequency</a:t>
            </a:r>
            <a:r>
              <a:rPr lang="en-US" b="0" baseline="0" dirty="0" smtClean="0">
                <a:solidFill>
                  <a:schemeClr val="tx1"/>
                </a:solidFill>
              </a:rPr>
              <a:t> so that it can be heard mostly by young people  -- human rights concerns</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E0D37E8C-A7ED-114C-8072-02C918A57C5D}" type="slidenum">
              <a:rPr lang="en-US" smtClean="0"/>
              <a:pPr/>
              <a:t>24</a:t>
            </a:fld>
            <a:endParaRPr lang="en-US"/>
          </a:p>
        </p:txBody>
      </p:sp>
    </p:spTree>
    <p:extLst>
      <p:ext uri="{BB962C8B-B14F-4D97-AF65-F5344CB8AC3E}">
        <p14:creationId xmlns:p14="http://schemas.microsoft.com/office/powerpoint/2010/main" val="1003255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Times New Roman" pitchFamily="18" charset="0"/>
                <a:ea typeface="ＭＳ Ｐゴシック" charset="0"/>
                <a:cs typeface="+mn-cs"/>
              </a:rPr>
              <a:t> causes different signals to become indistinguishable (or </a:t>
            </a:r>
            <a:r>
              <a:rPr lang="en-US" sz="1200" b="0" i="1" u="none" strike="noStrike" kern="1200" dirty="0" smtClean="0">
                <a:solidFill>
                  <a:schemeClr val="tx1"/>
                </a:solidFill>
                <a:effectLst/>
                <a:latin typeface="Times New Roman" pitchFamily="18" charset="0"/>
                <a:ea typeface="ＭＳ Ｐゴシック" charset="0"/>
                <a:cs typeface="+mn-cs"/>
              </a:rPr>
              <a:t>aliases</a:t>
            </a:r>
            <a:r>
              <a:rPr lang="en-US" sz="1200" b="0" i="0" u="none" strike="noStrike" kern="1200" dirty="0" smtClean="0">
                <a:solidFill>
                  <a:schemeClr val="tx1"/>
                </a:solidFill>
                <a:effectLst/>
                <a:latin typeface="Times New Roman" pitchFamily="18" charset="0"/>
                <a:ea typeface="ＭＳ Ｐゴシック" charset="0"/>
                <a:cs typeface="+mn-cs"/>
              </a:rPr>
              <a:t> of one another) when </a:t>
            </a:r>
            <a:r>
              <a:rPr lang="en-US" sz="1200" b="0" i="0" u="none" strike="noStrike" kern="1200" dirty="0" smtClean="0">
                <a:solidFill>
                  <a:schemeClr val="tx1"/>
                </a:solidFill>
                <a:effectLst/>
                <a:latin typeface="Times New Roman" pitchFamily="18" charset="0"/>
                <a:ea typeface="ＭＳ Ｐゴシック" charset="0"/>
                <a:cs typeface="+mn-cs"/>
                <a:hlinkClick r:id="rId3" tooltip="Sampling (signal processing)"/>
              </a:rPr>
              <a:t>sampled</a:t>
            </a:r>
            <a:r>
              <a:rPr lang="en-US" sz="1200" b="0" i="0" u="none" strike="noStrike" kern="1200" dirty="0" smtClean="0">
                <a:solidFill>
                  <a:schemeClr val="tx1"/>
                </a:solidFill>
                <a:effectLst/>
                <a:latin typeface="Times New Roman" pitchFamily="18" charset="0"/>
                <a:ea typeface="ＭＳ Ｐゴシック" charset="0"/>
                <a:cs typeface="+mn-cs"/>
              </a:rPr>
              <a:t>. It also often refers to the </a:t>
            </a:r>
            <a:r>
              <a:rPr lang="en-US" sz="1200" b="0" i="0" u="none" strike="noStrike" kern="1200" dirty="0" smtClean="0">
                <a:solidFill>
                  <a:schemeClr val="tx1"/>
                </a:solidFill>
                <a:effectLst/>
                <a:latin typeface="Times New Roman" pitchFamily="18" charset="0"/>
                <a:ea typeface="ＭＳ Ｐゴシック" charset="0"/>
                <a:cs typeface="+mn-cs"/>
                <a:hlinkClick r:id="rId4" tooltip="Distortion"/>
              </a:rPr>
              <a:t>distortion</a:t>
            </a:r>
            <a:r>
              <a:rPr lang="en-US" sz="1200" b="0" i="0" u="none" strike="noStrike" kern="1200" dirty="0" smtClean="0">
                <a:solidFill>
                  <a:schemeClr val="tx1"/>
                </a:solidFill>
                <a:effectLst/>
                <a:latin typeface="Times New Roman" pitchFamily="18" charset="0"/>
                <a:ea typeface="ＭＳ Ｐゴシック" charset="0"/>
                <a:cs typeface="+mn-cs"/>
              </a:rPr>
              <a:t> or </a:t>
            </a:r>
            <a:r>
              <a:rPr lang="en-US" sz="1200" b="0" i="0" u="none" strike="noStrike" kern="1200" dirty="0" smtClean="0">
                <a:solidFill>
                  <a:schemeClr val="tx1"/>
                </a:solidFill>
                <a:effectLst/>
                <a:latin typeface="Times New Roman" pitchFamily="18" charset="0"/>
                <a:ea typeface="ＭＳ Ｐゴシック" charset="0"/>
                <a:cs typeface="+mn-cs"/>
                <a:hlinkClick r:id="rId5" tooltip="Artifact (error)"/>
              </a:rPr>
              <a:t>artifact</a:t>
            </a:r>
            <a:r>
              <a:rPr lang="en-US" sz="1200" b="0" i="0" u="none" strike="noStrike" kern="1200" dirty="0" smtClean="0">
                <a:solidFill>
                  <a:schemeClr val="tx1"/>
                </a:solidFill>
                <a:effectLst/>
                <a:latin typeface="Times New Roman" pitchFamily="18" charset="0"/>
                <a:ea typeface="ＭＳ Ｐゴシック" charset="0"/>
                <a:cs typeface="+mn-cs"/>
              </a:rPr>
              <a:t> that results when a signal reconstructed from samples is different from the original continuous signal.</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25</a:t>
            </a:fld>
            <a:endParaRPr lang="en-US"/>
          </a:p>
        </p:txBody>
      </p:sp>
    </p:spTree>
    <p:extLst>
      <p:ext uri="{BB962C8B-B14F-4D97-AF65-F5344CB8AC3E}">
        <p14:creationId xmlns:p14="http://schemas.microsoft.com/office/powerpoint/2010/main" val="1962364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26</a:t>
            </a:fld>
            <a:endParaRPr lang="en-US"/>
          </a:p>
        </p:txBody>
      </p:sp>
    </p:spTree>
    <p:extLst>
      <p:ext uri="{BB962C8B-B14F-4D97-AF65-F5344CB8AC3E}">
        <p14:creationId xmlns:p14="http://schemas.microsoft.com/office/powerpoint/2010/main" val="67602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27</a:t>
            </a:fld>
            <a:endParaRPr lang="en-US"/>
          </a:p>
        </p:txBody>
      </p:sp>
    </p:spTree>
    <p:extLst>
      <p:ext uri="{BB962C8B-B14F-4D97-AF65-F5344CB8AC3E}">
        <p14:creationId xmlns:p14="http://schemas.microsoft.com/office/powerpoint/2010/main" val="1117118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28</a:t>
            </a:fld>
            <a:endParaRPr lang="en-US"/>
          </a:p>
        </p:txBody>
      </p:sp>
    </p:spTree>
    <p:extLst>
      <p:ext uri="{BB962C8B-B14F-4D97-AF65-F5344CB8AC3E}">
        <p14:creationId xmlns:p14="http://schemas.microsoft.com/office/powerpoint/2010/main" val="886095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a:t>
            </a:r>
            <a:r>
              <a:rPr lang="en-US" baseline="0" dirty="0" smtClean="0"/>
              <a:t> Interchange File Format: RIFF file: </a:t>
            </a:r>
            <a:r>
              <a:rPr lang="en-US" dirty="0" smtClean="0"/>
              <a:t>M$ wave file format with header and data.</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29</a:t>
            </a:fld>
            <a:endParaRPr lang="en-US"/>
          </a:p>
        </p:txBody>
      </p:sp>
    </p:spTree>
    <p:extLst>
      <p:ext uri="{BB962C8B-B14F-4D97-AF65-F5344CB8AC3E}">
        <p14:creationId xmlns:p14="http://schemas.microsoft.com/office/powerpoint/2010/main" val="1375155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30</a:t>
            </a:fld>
            <a:endParaRPr lang="en-US"/>
          </a:p>
        </p:txBody>
      </p:sp>
    </p:spTree>
    <p:extLst>
      <p:ext uri="{BB962C8B-B14F-4D97-AF65-F5344CB8AC3E}">
        <p14:creationId xmlns:p14="http://schemas.microsoft.com/office/powerpoint/2010/main" val="529399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31</a:t>
            </a:fld>
            <a:endParaRPr lang="en-US"/>
          </a:p>
        </p:txBody>
      </p:sp>
    </p:spTree>
    <p:extLst>
      <p:ext uri="{BB962C8B-B14F-4D97-AF65-F5344CB8AC3E}">
        <p14:creationId xmlns:p14="http://schemas.microsoft.com/office/powerpoint/2010/main" val="1854153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32</a:t>
            </a:fld>
            <a:endParaRPr lang="en-US"/>
          </a:p>
        </p:txBody>
      </p:sp>
    </p:spTree>
    <p:extLst>
      <p:ext uri="{BB962C8B-B14F-4D97-AF65-F5344CB8AC3E}">
        <p14:creationId xmlns:p14="http://schemas.microsoft.com/office/powerpoint/2010/main" val="753397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33</a:t>
            </a:fld>
            <a:endParaRPr lang="en-US"/>
          </a:p>
        </p:txBody>
      </p:sp>
    </p:spTree>
    <p:extLst>
      <p:ext uri="{BB962C8B-B14F-4D97-AF65-F5344CB8AC3E}">
        <p14:creationId xmlns:p14="http://schemas.microsoft.com/office/powerpoint/2010/main" val="195957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Newark</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a:t>
            </a:fld>
            <a:endParaRPr lang="en-US"/>
          </a:p>
        </p:txBody>
      </p:sp>
    </p:spTree>
    <p:extLst>
      <p:ext uri="{BB962C8B-B14F-4D97-AF65-F5344CB8AC3E}">
        <p14:creationId xmlns:p14="http://schemas.microsoft.com/office/powerpoint/2010/main" val="374777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34</a:t>
            </a:fld>
            <a:endParaRPr lang="en-US"/>
          </a:p>
        </p:txBody>
      </p:sp>
    </p:spTree>
    <p:extLst>
      <p:ext uri="{BB962C8B-B14F-4D97-AF65-F5344CB8AC3E}">
        <p14:creationId xmlns:p14="http://schemas.microsoft.com/office/powerpoint/2010/main" val="1924946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C5F95AE9-A410-C540-A363-24ACF57B4610}" type="slidenum">
              <a:rPr lang="en-US" altLang="en-US" sz="1200"/>
              <a:pPr/>
              <a:t>35</a:t>
            </a:fld>
            <a:endParaRPr lang="en-US" altLang="en-US" sz="1200"/>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charset="0"/>
              <a:ea typeface="ＭＳ Ｐゴシック" charset="-128"/>
            </a:endParaRPr>
          </a:p>
        </p:txBody>
      </p:sp>
    </p:spTree>
    <p:extLst>
      <p:ext uri="{BB962C8B-B14F-4D97-AF65-F5344CB8AC3E}">
        <p14:creationId xmlns:p14="http://schemas.microsoft.com/office/powerpoint/2010/main" val="1934189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DC549370-BC99-B14F-B194-DA98E31B75C1}" type="slidenum">
              <a:rPr lang="en-US" altLang="en-US" sz="1200"/>
              <a:pPr/>
              <a:t>36</a:t>
            </a:fld>
            <a:endParaRPr lang="en-US" altLang="en-US" sz="1200"/>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charset="0"/>
              <a:ea typeface="ＭＳ Ｐゴシック" charset="-128"/>
            </a:endParaRPr>
          </a:p>
        </p:txBody>
      </p:sp>
    </p:spTree>
    <p:extLst>
      <p:ext uri="{BB962C8B-B14F-4D97-AF65-F5344CB8AC3E}">
        <p14:creationId xmlns:p14="http://schemas.microsoft.com/office/powerpoint/2010/main" val="1817781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2AC07E83-ABBB-6B4B-B7FC-E9450C962862}" type="slidenum">
              <a:rPr lang="en-US" sz="1200"/>
              <a:pPr eaLnBrk="1" hangingPunct="1"/>
              <a:t>37</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25949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6543634E-1B7B-B646-8B7B-B96E8F92157A}" type="slidenum">
              <a:rPr lang="en-US" sz="1200"/>
              <a:pPr eaLnBrk="1" hangingPunct="1"/>
              <a:t>38</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594924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40</a:t>
            </a:fld>
            <a:endParaRPr lang="en-US"/>
          </a:p>
        </p:txBody>
      </p:sp>
    </p:spTree>
    <p:extLst>
      <p:ext uri="{BB962C8B-B14F-4D97-AF65-F5344CB8AC3E}">
        <p14:creationId xmlns:p14="http://schemas.microsoft.com/office/powerpoint/2010/main" val="288667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 = Pascal = unit of pressure named after </a:t>
            </a:r>
            <a:r>
              <a:rPr lang="en-US" baseline="0" dirty="0" err="1" smtClean="0"/>
              <a:t>Blais</a:t>
            </a:r>
            <a:r>
              <a:rPr lang="en-US" baseline="0" dirty="0" smtClean="0"/>
              <a:t> Pascal </a:t>
            </a:r>
            <a:r>
              <a:rPr lang="mr-IN" baseline="0" dirty="0" smtClean="0"/>
              <a:t>–</a:t>
            </a:r>
            <a:r>
              <a:rPr lang="en-US" baseline="0" dirty="0" smtClean="0"/>
              <a:t> used to measure pressure of sound on an object (like an eardrum)</a:t>
            </a:r>
          </a:p>
          <a:p>
            <a:endParaRPr lang="en-US" baseline="0" dirty="0" smtClean="0"/>
          </a:p>
          <a:p>
            <a:r>
              <a:rPr lang="en-US" baseline="0" dirty="0" smtClean="0"/>
              <a:t>https://</a:t>
            </a:r>
            <a:r>
              <a:rPr lang="en-US" baseline="0" dirty="0" err="1" smtClean="0"/>
              <a:t>en.wikipedia.org</a:t>
            </a:r>
            <a:r>
              <a:rPr lang="en-US" baseline="0" dirty="0" smtClean="0"/>
              <a:t>/wiki/Decibel</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41</a:t>
            </a:fld>
            <a:endParaRPr lang="en-US"/>
          </a:p>
        </p:txBody>
      </p:sp>
    </p:spTree>
    <p:extLst>
      <p:ext uri="{BB962C8B-B14F-4D97-AF65-F5344CB8AC3E}">
        <p14:creationId xmlns:p14="http://schemas.microsoft.com/office/powerpoint/2010/main" val="335922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larger the pressure max and min, the more intense the sound</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42</a:t>
            </a:fld>
            <a:endParaRPr lang="en-US"/>
          </a:p>
        </p:txBody>
      </p:sp>
    </p:spTree>
    <p:extLst>
      <p:ext uri="{BB962C8B-B14F-4D97-AF65-F5344CB8AC3E}">
        <p14:creationId xmlns:p14="http://schemas.microsoft.com/office/powerpoint/2010/main" val="1456274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914ED75E-5280-9B47-8358-C13A6BFADFB1}" type="slidenum">
              <a:rPr lang="en-US" sz="1200"/>
              <a:pPr eaLnBrk="1" hangingPunct="1"/>
              <a:t>43</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09023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defTabSz="933450" eaLnBrk="0" hangingPunct="0">
              <a:defRPr>
                <a:solidFill>
                  <a:schemeClr val="tx1"/>
                </a:solidFill>
                <a:latin typeface="Arial" charset="0"/>
                <a:ea typeface="ＭＳ Ｐゴシック" charset="0"/>
              </a:defRPr>
            </a:lvl1pPr>
            <a:lvl2pPr marL="785813" indent="-303213" defTabSz="933450" eaLnBrk="0" hangingPunct="0">
              <a:defRPr>
                <a:solidFill>
                  <a:schemeClr val="tx1"/>
                </a:solidFill>
                <a:latin typeface="Arial" charset="0"/>
                <a:ea typeface="ＭＳ Ｐゴシック" charset="0"/>
              </a:defRPr>
            </a:lvl2pPr>
            <a:lvl3pPr marL="1208088" indent="-241300" defTabSz="933450" eaLnBrk="0" hangingPunct="0">
              <a:defRPr>
                <a:solidFill>
                  <a:schemeClr val="tx1"/>
                </a:solidFill>
                <a:latin typeface="Arial" charset="0"/>
                <a:ea typeface="ＭＳ Ｐゴシック" charset="0"/>
              </a:defRPr>
            </a:lvl3pPr>
            <a:lvl4pPr marL="1692275" indent="-242888" defTabSz="933450" eaLnBrk="0" hangingPunct="0">
              <a:defRPr>
                <a:solidFill>
                  <a:schemeClr val="tx1"/>
                </a:solidFill>
                <a:latin typeface="Arial" charset="0"/>
                <a:ea typeface="ＭＳ Ｐゴシック" charset="0"/>
              </a:defRPr>
            </a:lvl4pPr>
            <a:lvl5pPr marL="2174875" indent="-241300" defTabSz="933450" eaLnBrk="0" hangingPunct="0">
              <a:defRPr>
                <a:solidFill>
                  <a:schemeClr val="tx1"/>
                </a:solidFill>
                <a:latin typeface="Arial" charset="0"/>
                <a:ea typeface="ＭＳ Ｐゴシック" charset="0"/>
              </a:defRPr>
            </a:lvl5pPr>
            <a:lvl6pPr marL="2632075" indent="-241300" defTabSz="933450" eaLnBrk="0" fontAlgn="base" hangingPunct="0">
              <a:spcBef>
                <a:spcPct val="0"/>
              </a:spcBef>
              <a:spcAft>
                <a:spcPct val="0"/>
              </a:spcAft>
              <a:defRPr>
                <a:solidFill>
                  <a:schemeClr val="tx1"/>
                </a:solidFill>
                <a:latin typeface="Arial" charset="0"/>
                <a:ea typeface="ＭＳ Ｐゴシック" charset="0"/>
              </a:defRPr>
            </a:lvl6pPr>
            <a:lvl7pPr marL="3089275" indent="-241300" defTabSz="933450" eaLnBrk="0" fontAlgn="base" hangingPunct="0">
              <a:spcBef>
                <a:spcPct val="0"/>
              </a:spcBef>
              <a:spcAft>
                <a:spcPct val="0"/>
              </a:spcAft>
              <a:defRPr>
                <a:solidFill>
                  <a:schemeClr val="tx1"/>
                </a:solidFill>
                <a:latin typeface="Arial" charset="0"/>
                <a:ea typeface="ＭＳ Ｐゴシック" charset="0"/>
              </a:defRPr>
            </a:lvl7pPr>
            <a:lvl8pPr marL="3546475" indent="-241300" defTabSz="933450" eaLnBrk="0" fontAlgn="base" hangingPunct="0">
              <a:spcBef>
                <a:spcPct val="0"/>
              </a:spcBef>
              <a:spcAft>
                <a:spcPct val="0"/>
              </a:spcAft>
              <a:defRPr>
                <a:solidFill>
                  <a:schemeClr val="tx1"/>
                </a:solidFill>
                <a:latin typeface="Arial" charset="0"/>
                <a:ea typeface="ＭＳ Ｐゴシック" charset="0"/>
              </a:defRPr>
            </a:lvl8pPr>
            <a:lvl9pPr marL="4003675" indent="-241300" defTabSz="933450" eaLnBrk="0" fontAlgn="base" hangingPunct="0">
              <a:spcBef>
                <a:spcPct val="0"/>
              </a:spcBef>
              <a:spcAft>
                <a:spcPct val="0"/>
              </a:spcAft>
              <a:defRPr>
                <a:solidFill>
                  <a:schemeClr val="tx1"/>
                </a:solidFill>
                <a:latin typeface="Arial" charset="0"/>
                <a:ea typeface="ＭＳ Ｐゴシック" charset="0"/>
              </a:defRPr>
            </a:lvl9pPr>
          </a:lstStyle>
          <a:p>
            <a:fld id="{B78FED60-EDEA-6540-A6F6-ED64906C760D}" type="slidenum">
              <a:rPr lang="en-US"/>
              <a:pPr/>
              <a:t>44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p:txBody>
          <a:bodyPr/>
          <a:lstStyle/>
          <a:p>
            <a:pPr eaLnBrk="1" hangingPunct="1"/>
            <a:r>
              <a:rPr lang="en-US" dirty="0">
                <a:latin typeface="Times New Roman" charset="0"/>
              </a:rPr>
              <a:t>Pa = </a:t>
            </a:r>
            <a:r>
              <a:rPr lang="en-US" dirty="0" smtClean="0">
                <a:latin typeface="Times New Roman" charset="0"/>
              </a:rPr>
              <a:t>Pascal </a:t>
            </a:r>
            <a:r>
              <a:rPr lang="en-US" dirty="0" err="1" smtClean="0">
                <a:latin typeface="Times New Roman" charset="0"/>
              </a:rPr>
              <a:t>presure</a:t>
            </a:r>
            <a:r>
              <a:rPr lang="en-US" dirty="0" smtClean="0">
                <a:latin typeface="Times New Roman" charset="0"/>
              </a:rPr>
              <a:t> metric</a:t>
            </a:r>
            <a:endParaRPr lang="en-US" dirty="0">
              <a:latin typeface="Times New Roman" charset="0"/>
            </a:endParaRPr>
          </a:p>
          <a:p>
            <a:pPr eaLnBrk="1" hangingPunct="1"/>
            <a:r>
              <a:rPr lang="en-US" dirty="0">
                <a:latin typeface="Times New Roman" charset="0"/>
              </a:rPr>
              <a:t>Db = Decibel</a:t>
            </a:r>
          </a:p>
          <a:p>
            <a:pPr eaLnBrk="1" hangingPunct="1"/>
            <a:endParaRPr lang="en-US" dirty="0">
              <a:latin typeface="Times New Roman" charset="0"/>
            </a:endParaRPr>
          </a:p>
        </p:txBody>
      </p:sp>
    </p:spTree>
    <p:extLst>
      <p:ext uri="{BB962C8B-B14F-4D97-AF65-F5344CB8AC3E}">
        <p14:creationId xmlns:p14="http://schemas.microsoft.com/office/powerpoint/2010/main" val="43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York</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a:t>
            </a:fld>
            <a:endParaRPr lang="en-US"/>
          </a:p>
        </p:txBody>
      </p:sp>
    </p:spTree>
    <p:extLst>
      <p:ext uri="{BB962C8B-B14F-4D97-AF65-F5344CB8AC3E}">
        <p14:creationId xmlns:p14="http://schemas.microsoft.com/office/powerpoint/2010/main" val="1821667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0D37E8C-A7ED-114C-8072-02C918A57C5D}" type="slidenum">
              <a:rPr lang="en-US" smtClean="0"/>
              <a:pPr/>
              <a:t>45</a:t>
            </a:fld>
            <a:endParaRPr lang="en-US"/>
          </a:p>
        </p:txBody>
      </p:sp>
    </p:spTree>
    <p:extLst>
      <p:ext uri="{BB962C8B-B14F-4D97-AF65-F5344CB8AC3E}">
        <p14:creationId xmlns:p14="http://schemas.microsoft.com/office/powerpoint/2010/main" val="411255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46</a:t>
            </a:fld>
            <a:endParaRPr lang="en-US"/>
          </a:p>
        </p:txBody>
      </p:sp>
    </p:spTree>
    <p:extLst>
      <p:ext uri="{BB962C8B-B14F-4D97-AF65-F5344CB8AC3E}">
        <p14:creationId xmlns:p14="http://schemas.microsoft.com/office/powerpoint/2010/main" val="16142709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47</a:t>
            </a:fld>
            <a:endParaRPr lang="en-US"/>
          </a:p>
        </p:txBody>
      </p:sp>
    </p:spTree>
    <p:extLst>
      <p:ext uri="{BB962C8B-B14F-4D97-AF65-F5344CB8AC3E}">
        <p14:creationId xmlns:p14="http://schemas.microsoft.com/office/powerpoint/2010/main" val="7172230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48</a:t>
            </a:fld>
            <a:endParaRPr lang="en-US"/>
          </a:p>
        </p:txBody>
      </p:sp>
    </p:spTree>
    <p:extLst>
      <p:ext uri="{BB962C8B-B14F-4D97-AF65-F5344CB8AC3E}">
        <p14:creationId xmlns:p14="http://schemas.microsoft.com/office/powerpoint/2010/main" val="15894679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Pitch irregularity</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49</a:t>
            </a:fld>
            <a:endParaRPr lang="en-US"/>
          </a:p>
        </p:txBody>
      </p:sp>
    </p:spTree>
    <p:extLst>
      <p:ext uri="{BB962C8B-B14F-4D97-AF65-F5344CB8AC3E}">
        <p14:creationId xmlns:p14="http://schemas.microsoft.com/office/powerpoint/2010/main" val="102321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50</a:t>
            </a:fld>
            <a:endParaRPr lang="en-US"/>
          </a:p>
        </p:txBody>
      </p:sp>
    </p:spTree>
    <p:extLst>
      <p:ext uri="{BB962C8B-B14F-4D97-AF65-F5344CB8AC3E}">
        <p14:creationId xmlns:p14="http://schemas.microsoft.com/office/powerpoint/2010/main" val="73128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dirty="0" smtClean="0"/>
              <a:t>Amplitude irregularity</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51</a:t>
            </a:fld>
            <a:endParaRPr lang="en-US"/>
          </a:p>
        </p:txBody>
      </p:sp>
    </p:spTree>
    <p:extLst>
      <p:ext uri="{BB962C8B-B14F-4D97-AF65-F5344CB8AC3E}">
        <p14:creationId xmlns:p14="http://schemas.microsoft.com/office/powerpoint/2010/main" val="370980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52</a:t>
            </a:fld>
            <a:endParaRPr lang="en-US"/>
          </a:p>
        </p:txBody>
      </p:sp>
    </p:spTree>
    <p:extLst>
      <p:ext uri="{BB962C8B-B14F-4D97-AF65-F5344CB8AC3E}">
        <p14:creationId xmlns:p14="http://schemas.microsoft.com/office/powerpoint/2010/main" val="9448174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Harmonics:  good; Noise: not</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53</a:t>
            </a:fld>
            <a:endParaRPr lang="en-US"/>
          </a:p>
        </p:txBody>
      </p:sp>
    </p:spTree>
    <p:extLst>
      <p:ext uri="{BB962C8B-B14F-4D97-AF65-F5344CB8AC3E}">
        <p14:creationId xmlns:p14="http://schemas.microsoft.com/office/powerpoint/2010/main" val="866966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0D37E8C-A7ED-114C-8072-02C918A57C5D}" type="slidenum">
              <a:rPr lang="en-US" smtClean="0"/>
              <a:pPr/>
              <a:t>54</a:t>
            </a:fld>
            <a:endParaRPr lang="en-US"/>
          </a:p>
        </p:txBody>
      </p:sp>
    </p:spTree>
    <p:extLst>
      <p:ext uri="{BB962C8B-B14F-4D97-AF65-F5344CB8AC3E}">
        <p14:creationId xmlns:p14="http://schemas.microsoft.com/office/powerpoint/2010/main" val="88992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Kill </a:t>
            </a:r>
            <a:r>
              <a:rPr lang="mr-IN" dirty="0" smtClean="0"/>
              <a:t>–</a:t>
            </a:r>
            <a:r>
              <a:rPr lang="en-US" dirty="0" smtClean="0"/>
              <a:t> voiceless</a:t>
            </a:r>
            <a:r>
              <a:rPr lang="en-US" baseline="0" dirty="0" smtClean="0"/>
              <a:t> stop with VOT (voice onset time) following</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a:t>
            </a:fld>
            <a:endParaRPr lang="en-US"/>
          </a:p>
        </p:txBody>
      </p:sp>
    </p:spTree>
    <p:extLst>
      <p:ext uri="{BB962C8B-B14F-4D97-AF65-F5344CB8AC3E}">
        <p14:creationId xmlns:p14="http://schemas.microsoft.com/office/powerpoint/2010/main" val="17906548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t>
            </a:r>
            <a:r>
              <a:rPr lang="en-US" dirty="0" smtClean="0"/>
              <a:t> in she</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55</a:t>
            </a:fld>
            <a:endParaRPr lang="en-US"/>
          </a:p>
        </p:txBody>
      </p:sp>
    </p:spTree>
    <p:extLst>
      <p:ext uri="{BB962C8B-B14F-4D97-AF65-F5344CB8AC3E}">
        <p14:creationId xmlns:p14="http://schemas.microsoft.com/office/powerpoint/2010/main" val="1870658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0D37E8C-A7ED-114C-8072-02C918A57C5D}" type="slidenum">
              <a:rPr lang="en-US" smtClean="0"/>
              <a:pPr/>
              <a:t>56</a:t>
            </a:fld>
            <a:endParaRPr lang="en-US"/>
          </a:p>
        </p:txBody>
      </p:sp>
    </p:spTree>
    <p:extLst>
      <p:ext uri="{BB962C8B-B14F-4D97-AF65-F5344CB8AC3E}">
        <p14:creationId xmlns:p14="http://schemas.microsoft.com/office/powerpoint/2010/main" val="5624403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57</a:t>
            </a:fld>
            <a:endParaRPr lang="en-US"/>
          </a:p>
        </p:txBody>
      </p:sp>
    </p:spTree>
    <p:extLst>
      <p:ext uri="{BB962C8B-B14F-4D97-AF65-F5344CB8AC3E}">
        <p14:creationId xmlns:p14="http://schemas.microsoft.com/office/powerpoint/2010/main" val="986025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58</a:t>
            </a:fld>
            <a:endParaRPr lang="en-US"/>
          </a:p>
        </p:txBody>
      </p:sp>
    </p:spTree>
    <p:extLst>
      <p:ext uri="{BB962C8B-B14F-4D97-AF65-F5344CB8AC3E}">
        <p14:creationId xmlns:p14="http://schemas.microsoft.com/office/powerpoint/2010/main" val="503535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59</a:t>
            </a:fld>
            <a:endParaRPr lang="en-US"/>
          </a:p>
        </p:txBody>
      </p:sp>
    </p:spTree>
    <p:extLst>
      <p:ext uri="{BB962C8B-B14F-4D97-AF65-F5344CB8AC3E}">
        <p14:creationId xmlns:p14="http://schemas.microsoft.com/office/powerpoint/2010/main" val="12116991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60</a:t>
            </a:fld>
            <a:endParaRPr lang="en-US"/>
          </a:p>
        </p:txBody>
      </p:sp>
    </p:spTree>
    <p:extLst>
      <p:ext uri="{BB962C8B-B14F-4D97-AF65-F5344CB8AC3E}">
        <p14:creationId xmlns:p14="http://schemas.microsoft.com/office/powerpoint/2010/main" val="4396853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61</a:t>
            </a:fld>
            <a:endParaRPr lang="en-US"/>
          </a:p>
        </p:txBody>
      </p:sp>
    </p:spTree>
    <p:extLst>
      <p:ext uri="{BB962C8B-B14F-4D97-AF65-F5344CB8AC3E}">
        <p14:creationId xmlns:p14="http://schemas.microsoft.com/office/powerpoint/2010/main" val="15470623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Abab</a:t>
            </a:r>
            <a:r>
              <a:rPr lang="mr-IN" dirty="0" smtClean="0"/>
              <a:t>…</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62</a:t>
            </a:fld>
            <a:endParaRPr lang="en-US"/>
          </a:p>
        </p:txBody>
      </p:sp>
    </p:spTree>
    <p:extLst>
      <p:ext uri="{BB962C8B-B14F-4D97-AF65-F5344CB8AC3E}">
        <p14:creationId xmlns:p14="http://schemas.microsoft.com/office/powerpoint/2010/main" val="2085288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64</a:t>
            </a:fld>
            <a:endParaRPr lang="en-US"/>
          </a:p>
        </p:txBody>
      </p:sp>
    </p:spTree>
    <p:extLst>
      <p:ext uri="{BB962C8B-B14F-4D97-AF65-F5344CB8AC3E}">
        <p14:creationId xmlns:p14="http://schemas.microsoft.com/office/powerpoint/2010/main" val="3741647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65</a:t>
            </a:fld>
            <a:endParaRPr lang="en-US"/>
          </a:p>
        </p:txBody>
      </p:sp>
    </p:spTree>
    <p:extLst>
      <p:ext uri="{BB962C8B-B14F-4D97-AF65-F5344CB8AC3E}">
        <p14:creationId xmlns:p14="http://schemas.microsoft.com/office/powerpoint/2010/main" val="86716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 </a:t>
            </a:r>
            <a:r>
              <a:rPr lang="mr-IN" dirty="0" smtClean="0"/>
              <a:t>–</a:t>
            </a:r>
            <a:r>
              <a:rPr lang="en-US" dirty="0" smtClean="0"/>
              <a:t> voiced consonant, no VOT</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a:t>
            </a:fld>
            <a:endParaRPr lang="en-US"/>
          </a:p>
        </p:txBody>
      </p:sp>
    </p:spTree>
    <p:extLst>
      <p:ext uri="{BB962C8B-B14F-4D97-AF65-F5344CB8AC3E}">
        <p14:creationId xmlns:p14="http://schemas.microsoft.com/office/powerpoint/2010/main" val="491550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66</a:t>
            </a:fld>
            <a:endParaRPr lang="en-US"/>
          </a:p>
        </p:txBody>
      </p:sp>
    </p:spTree>
    <p:extLst>
      <p:ext uri="{BB962C8B-B14F-4D97-AF65-F5344CB8AC3E}">
        <p14:creationId xmlns:p14="http://schemas.microsoft.com/office/powerpoint/2010/main" val="158303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7</a:t>
            </a:fld>
            <a:endParaRPr lang="en-US"/>
          </a:p>
        </p:txBody>
      </p:sp>
    </p:spTree>
    <p:extLst>
      <p:ext uri="{BB962C8B-B14F-4D97-AF65-F5344CB8AC3E}">
        <p14:creationId xmlns:p14="http://schemas.microsoft.com/office/powerpoint/2010/main" val="199469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Formant frequencies correspond</a:t>
            </a:r>
            <a:r>
              <a:rPr lang="en-US" baseline="0" dirty="0" smtClean="0"/>
              <a:t> to resonances in the vocal tract</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8</a:t>
            </a:fld>
            <a:endParaRPr lang="en-US"/>
          </a:p>
        </p:txBody>
      </p:sp>
    </p:spTree>
    <p:extLst>
      <p:ext uri="{BB962C8B-B14F-4D97-AF65-F5344CB8AC3E}">
        <p14:creationId xmlns:p14="http://schemas.microsoft.com/office/powerpoint/2010/main" val="42062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9</a:t>
            </a:fld>
            <a:endParaRPr lang="en-US"/>
          </a:p>
        </p:txBody>
      </p:sp>
    </p:spTree>
    <p:extLst>
      <p:ext uri="{BB962C8B-B14F-4D97-AF65-F5344CB8AC3E}">
        <p14:creationId xmlns:p14="http://schemas.microsoft.com/office/powerpoint/2010/main" val="86550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F7F75518-C18A-F84A-BAA1-2F90FCF3E78D}" type="datetime1">
              <a:rPr lang="en-US"/>
              <a:pPr/>
              <a:t>2/4/20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74474DA-D26E-5C4A-8A38-1BC4186CF7DC}" type="slidenum">
              <a:rPr lang="en-US"/>
              <a:pPr/>
              <a:t>‹#›</a:t>
            </a:fld>
            <a:endParaRPr lang="en-US"/>
          </a:p>
        </p:txBody>
      </p:sp>
    </p:spTree>
    <p:extLst>
      <p:ext uri="{BB962C8B-B14F-4D97-AF65-F5344CB8AC3E}">
        <p14:creationId xmlns:p14="http://schemas.microsoft.com/office/powerpoint/2010/main" val="140093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9565F30-FF52-F047-B530-1207B611B30B}" type="datetime1">
              <a:rPr lang="en-US"/>
              <a:pPr/>
              <a:t>2/4/20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064B7174-ACE2-E94B-8313-4A992299DF35}" type="slidenum">
              <a:rPr lang="en-US"/>
              <a:pPr/>
              <a:t>‹#›</a:t>
            </a:fld>
            <a:endParaRPr lang="en-US"/>
          </a:p>
        </p:txBody>
      </p:sp>
    </p:spTree>
    <p:extLst>
      <p:ext uri="{BB962C8B-B14F-4D97-AF65-F5344CB8AC3E}">
        <p14:creationId xmlns:p14="http://schemas.microsoft.com/office/powerpoint/2010/main" val="231876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56DF5CE-5430-904F-82E6-A8BE23BB30C0}" type="datetime1">
              <a:rPr lang="en-US"/>
              <a:pPr/>
              <a:t>2/4/20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B77610E0-58A5-EF49-BA98-E9C8E40333CA}" type="slidenum">
              <a:rPr lang="en-US"/>
              <a:pPr/>
              <a:t>‹#›</a:t>
            </a:fld>
            <a:endParaRPr lang="en-US"/>
          </a:p>
        </p:txBody>
      </p:sp>
    </p:spTree>
    <p:extLst>
      <p:ext uri="{BB962C8B-B14F-4D97-AF65-F5344CB8AC3E}">
        <p14:creationId xmlns:p14="http://schemas.microsoft.com/office/powerpoint/2010/main" val="385567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3519FEC-92F3-A74C-B9AB-603DF42357EA}" type="datetime1">
              <a:rPr lang="en-US"/>
              <a:pPr/>
              <a:t>2/4/20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40FA6DB1-B1F2-1B4A-9951-FCE71E2559EA}" type="slidenum">
              <a:rPr lang="en-US"/>
              <a:pPr/>
              <a:t>‹#›</a:t>
            </a:fld>
            <a:endParaRPr lang="en-US"/>
          </a:p>
        </p:txBody>
      </p:sp>
    </p:spTree>
    <p:extLst>
      <p:ext uri="{BB962C8B-B14F-4D97-AF65-F5344CB8AC3E}">
        <p14:creationId xmlns:p14="http://schemas.microsoft.com/office/powerpoint/2010/main" val="345107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9BE73C1-75AF-4243-A075-5D6273BC5BD7}" type="datetime1">
              <a:rPr lang="en-US"/>
              <a:pPr/>
              <a:t>2/4/20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A738FB7-5314-7149-8321-604F678783CF}" type="slidenum">
              <a:rPr lang="en-US"/>
              <a:pPr/>
              <a:t>‹#›</a:t>
            </a:fld>
            <a:endParaRPr lang="en-US"/>
          </a:p>
        </p:txBody>
      </p:sp>
    </p:spTree>
    <p:extLst>
      <p:ext uri="{BB962C8B-B14F-4D97-AF65-F5344CB8AC3E}">
        <p14:creationId xmlns:p14="http://schemas.microsoft.com/office/powerpoint/2010/main" val="243809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5692E31-3FF7-2E46-8FF6-107A49C89462}" type="datetime1">
              <a:rPr lang="en-US"/>
              <a:pPr/>
              <a:t>2/4/20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45940BAC-7EF3-D94B-A1B9-6D88446E6EB8}" type="slidenum">
              <a:rPr lang="en-US"/>
              <a:pPr/>
              <a:t>‹#›</a:t>
            </a:fld>
            <a:endParaRPr lang="en-US"/>
          </a:p>
        </p:txBody>
      </p:sp>
    </p:spTree>
    <p:extLst>
      <p:ext uri="{BB962C8B-B14F-4D97-AF65-F5344CB8AC3E}">
        <p14:creationId xmlns:p14="http://schemas.microsoft.com/office/powerpoint/2010/main" val="4904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BA0D313-6B5A-1645-98D8-C164FCFF6D10}" type="datetime1">
              <a:rPr lang="en-US"/>
              <a:pPr/>
              <a:t>2/4/20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9" name="Rectangle 6"/>
          <p:cNvSpPr>
            <a:spLocks noGrp="1" noChangeArrowheads="1"/>
          </p:cNvSpPr>
          <p:nvPr>
            <p:ph type="sldNum" sz="quarter" idx="12"/>
          </p:nvPr>
        </p:nvSpPr>
        <p:spPr>
          <a:ln/>
        </p:spPr>
        <p:txBody>
          <a:bodyPr/>
          <a:lstStyle>
            <a:lvl1pPr>
              <a:defRPr/>
            </a:lvl1pPr>
          </a:lstStyle>
          <a:p>
            <a:fld id="{3906840A-3E3C-D940-9D65-B0CE2384E9FE}" type="slidenum">
              <a:rPr lang="en-US"/>
              <a:pPr/>
              <a:t>‹#›</a:t>
            </a:fld>
            <a:endParaRPr lang="en-US"/>
          </a:p>
        </p:txBody>
      </p:sp>
    </p:spTree>
    <p:extLst>
      <p:ext uri="{BB962C8B-B14F-4D97-AF65-F5344CB8AC3E}">
        <p14:creationId xmlns:p14="http://schemas.microsoft.com/office/powerpoint/2010/main" val="168140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E9181AD6-520E-A54B-8C0B-058E0792936E}" type="datetime1">
              <a:rPr lang="en-US"/>
              <a:pPr/>
              <a:t>2/4/20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5" name="Rectangle 6"/>
          <p:cNvSpPr>
            <a:spLocks noGrp="1" noChangeArrowheads="1"/>
          </p:cNvSpPr>
          <p:nvPr>
            <p:ph type="sldNum" sz="quarter" idx="12"/>
          </p:nvPr>
        </p:nvSpPr>
        <p:spPr>
          <a:ln/>
        </p:spPr>
        <p:txBody>
          <a:bodyPr/>
          <a:lstStyle>
            <a:lvl1pPr>
              <a:defRPr/>
            </a:lvl1pPr>
          </a:lstStyle>
          <a:p>
            <a:fld id="{20B5CFCE-FD0F-5248-9D2E-CD3FD1FB15AC}" type="slidenum">
              <a:rPr lang="en-US"/>
              <a:pPr/>
              <a:t>‹#›</a:t>
            </a:fld>
            <a:endParaRPr lang="en-US"/>
          </a:p>
        </p:txBody>
      </p:sp>
    </p:spTree>
    <p:extLst>
      <p:ext uri="{BB962C8B-B14F-4D97-AF65-F5344CB8AC3E}">
        <p14:creationId xmlns:p14="http://schemas.microsoft.com/office/powerpoint/2010/main" val="120198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FCF163A-1A8D-BA4C-B835-0CB5D2C32C01}" type="datetime1">
              <a:rPr lang="en-US"/>
              <a:pPr/>
              <a:t>2/4/20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4" name="Rectangle 6"/>
          <p:cNvSpPr>
            <a:spLocks noGrp="1" noChangeArrowheads="1"/>
          </p:cNvSpPr>
          <p:nvPr>
            <p:ph type="sldNum" sz="quarter" idx="12"/>
          </p:nvPr>
        </p:nvSpPr>
        <p:spPr>
          <a:ln/>
        </p:spPr>
        <p:txBody>
          <a:bodyPr/>
          <a:lstStyle>
            <a:lvl1pPr>
              <a:defRPr/>
            </a:lvl1pPr>
          </a:lstStyle>
          <a:p>
            <a:fld id="{0D788D0B-C800-2741-ABB4-42BB4AD2CAC1}" type="slidenum">
              <a:rPr lang="en-US"/>
              <a:pPr/>
              <a:t>‹#›</a:t>
            </a:fld>
            <a:endParaRPr lang="en-US"/>
          </a:p>
        </p:txBody>
      </p:sp>
    </p:spTree>
    <p:extLst>
      <p:ext uri="{BB962C8B-B14F-4D97-AF65-F5344CB8AC3E}">
        <p14:creationId xmlns:p14="http://schemas.microsoft.com/office/powerpoint/2010/main" val="279249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527F023-214F-324E-8F48-3A98A1851318}" type="datetime1">
              <a:rPr lang="en-US"/>
              <a:pPr/>
              <a:t>2/4/20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FC82A252-5AEF-E348-8D60-46D29F026D42}" type="slidenum">
              <a:rPr lang="en-US"/>
              <a:pPr/>
              <a:t>‹#›</a:t>
            </a:fld>
            <a:endParaRPr lang="en-US"/>
          </a:p>
        </p:txBody>
      </p:sp>
    </p:spTree>
    <p:extLst>
      <p:ext uri="{BB962C8B-B14F-4D97-AF65-F5344CB8AC3E}">
        <p14:creationId xmlns:p14="http://schemas.microsoft.com/office/powerpoint/2010/main" val="171112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2145FE3-C5D0-A04D-AEEC-1BD1E7B65C0E}" type="datetime1">
              <a:rPr lang="en-US"/>
              <a:pPr/>
              <a:t>2/4/20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DCAA37C6-B50E-C64B-9F9E-72390311B99E}" type="slidenum">
              <a:rPr lang="en-US"/>
              <a:pPr/>
              <a:t>‹#›</a:t>
            </a:fld>
            <a:endParaRPr lang="en-US"/>
          </a:p>
        </p:txBody>
      </p:sp>
    </p:spTree>
    <p:extLst>
      <p:ext uri="{BB962C8B-B14F-4D97-AF65-F5344CB8AC3E}">
        <p14:creationId xmlns:p14="http://schemas.microsoft.com/office/powerpoint/2010/main" val="13040194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6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05F7E6F-D634-9344-90BB-B296AF66AC5D}" type="datetime1">
              <a:rPr lang="en-US"/>
              <a:pPr/>
              <a:t>2/4/20</a:t>
            </a:fld>
            <a:endParaRPr lang="en-US"/>
          </a:p>
        </p:txBody>
      </p:sp>
      <p:sp>
        <p:nvSpPr>
          <p:cNvPr id="416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r>
              <a:rPr lang="en-US"/>
              <a:t>AT&amp;T Proprietary</a:t>
            </a:r>
          </a:p>
        </p:txBody>
      </p:sp>
      <p:sp>
        <p:nvSpPr>
          <p:cNvPr id="416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AEC3B2-BF8D-6A4D-9083-0714261DE2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p:txStyles>
    <p:title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2.xml"/><Relationship Id="rId6" Type="http://schemas.openxmlformats.org/officeDocument/2006/relationships/notesSlide" Target="../notesSlides/notesSlide2.xml"/><Relationship Id="rId7" Type="http://schemas.openxmlformats.org/officeDocument/2006/relationships/image" Target="../media/image1.png"/><Relationship Id="rId1" Type="http://schemas.microsoft.com/office/2007/relationships/media" Target="../media/media1.wav"/><Relationship Id="rId2" Type="http://schemas.openxmlformats.org/officeDocument/2006/relationships/audio" Target="../media/media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acoustics.org/hearing-voices-in-the-high-frequencies-what-your-cell-phone-isnt-telling-you-brian-b-monson/"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s://en.wikipedia.org/wiki/File:17.4_kHz_sound.ogg"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24.xml"/><Relationship Id="rId5" Type="http://schemas.openxmlformats.org/officeDocument/2006/relationships/image" Target="../media/image15.jpeg"/><Relationship Id="rId6" Type="http://schemas.openxmlformats.org/officeDocument/2006/relationships/image" Target="../media/image16.png"/><Relationship Id="rId1" Type="http://schemas.microsoft.com/office/2007/relationships/media" Target="../media/media9.wav"/><Relationship Id="rId2" Type="http://schemas.openxmlformats.org/officeDocument/2006/relationships/audio" Target="../media/media9.wav"/></Relationships>
</file>

<file path=ppt/slides/_rels/slide29.xml.rels><?xml version="1.0" encoding="UTF-8" standalone="yes"?>
<Relationships xmlns="http://schemas.openxmlformats.org/package/2006/relationships"><Relationship Id="rId3" Type="http://schemas.openxmlformats.org/officeDocument/2006/relationships/hyperlink" Target="http://sox.sourceforge.net/"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xml"/><Relationship Id="rId5" Type="http://schemas.openxmlformats.org/officeDocument/2006/relationships/image" Target="../media/image2.png"/><Relationship Id="rId6" Type="http://schemas.openxmlformats.org/officeDocument/2006/relationships/image" Target="../media/image1.png"/><Relationship Id="rId1" Type="http://schemas.microsoft.com/office/2007/relationships/media" Target="../media/media2.wav"/><Relationship Id="rId2" Type="http://schemas.openxmlformats.org/officeDocument/2006/relationships/audio" Target="../media/media2.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31.xml"/><Relationship Id="rId5" Type="http://schemas.openxmlformats.org/officeDocument/2006/relationships/image" Target="../media/image18.png"/><Relationship Id="rId6" Type="http://schemas.openxmlformats.org/officeDocument/2006/relationships/image" Target="../media/image19.png"/><Relationship Id="rId1" Type="http://schemas.microsoft.com/office/2007/relationships/media" Target="../media/media10.wav"/><Relationship Id="rId2" Type="http://schemas.openxmlformats.org/officeDocument/2006/relationships/audio" Target="../media/media10.wav"/></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32.xml"/><Relationship Id="rId5" Type="http://schemas.openxmlformats.org/officeDocument/2006/relationships/image" Target="../media/image20.png"/><Relationship Id="rId6" Type="http://schemas.openxmlformats.org/officeDocument/2006/relationships/image" Target="../media/image19.png"/><Relationship Id="rId1" Type="http://schemas.microsoft.com/office/2007/relationships/media" Target="../media/media11.wav"/><Relationship Id="rId2" Type="http://schemas.openxmlformats.org/officeDocument/2006/relationships/audio" Target="../media/media11.wav"/></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3.xml"/><Relationship Id="rId5" Type="http://schemas.openxmlformats.org/officeDocument/2006/relationships/image" Target="../media/image21.png"/><Relationship Id="rId6" Type="http://schemas.openxmlformats.org/officeDocument/2006/relationships/image" Target="../media/image19.png"/><Relationship Id="rId1" Type="http://schemas.microsoft.com/office/2007/relationships/media" Target="../media/media12.WAV"/><Relationship Id="rId2" Type="http://schemas.openxmlformats.org/officeDocument/2006/relationships/audio" Target="../media/media12.WAV"/></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xml"/><Relationship Id="rId5" Type="http://schemas.openxmlformats.org/officeDocument/2006/relationships/image" Target="../media/image3.png"/><Relationship Id="rId6" Type="http://schemas.openxmlformats.org/officeDocument/2006/relationships/image" Target="../media/image1.png"/><Relationship Id="rId1" Type="http://schemas.microsoft.com/office/2007/relationships/media" Target="../media/media1.wav"/><Relationship Id="rId2" Type="http://schemas.openxmlformats.org/officeDocument/2006/relationships/audio" Target="../media/media1.wav"/></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britannica.com/technology/log-nautical-instrumen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8.xml"/><Relationship Id="rId5" Type="http://schemas.openxmlformats.org/officeDocument/2006/relationships/image" Target="../media/image25.png"/><Relationship Id="rId6" Type="http://schemas.openxmlformats.org/officeDocument/2006/relationships/image" Target="../media/image19.png"/><Relationship Id="rId1" Type="http://schemas.microsoft.com/office/2007/relationships/media" Target="../media/media13.WAV"/><Relationship Id="rId2" Type="http://schemas.openxmlformats.org/officeDocument/2006/relationships/audio" Target="../media/media13.WAV"/></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xml"/><Relationship Id="rId5" Type="http://schemas.openxmlformats.org/officeDocument/2006/relationships/image" Target="../media/image4.png"/><Relationship Id="rId6" Type="http://schemas.openxmlformats.org/officeDocument/2006/relationships/image" Target="../media/image1.png"/><Relationship Id="rId1" Type="http://schemas.microsoft.com/office/2007/relationships/media" Target="../media/media3.wav"/><Relationship Id="rId2" Type="http://schemas.openxmlformats.org/officeDocument/2006/relationships/audio" Target="../media/media3.wav"/></Relationships>
</file>

<file path=ppt/slides/_rels/slide50.xml.rels><?xml version="1.0" encoding="UTF-8" standalone="yes"?>
<Relationships xmlns="http://schemas.openxmlformats.org/package/2006/relationships"><Relationship Id="rId9" Type="http://schemas.microsoft.com/office/2007/relationships/media" Target="../media/media18.wav"/><Relationship Id="rId20" Type="http://schemas.openxmlformats.org/officeDocument/2006/relationships/audio" Target="../media/media23.wav"/><Relationship Id="rId21" Type="http://schemas.microsoft.com/office/2007/relationships/media" Target="../media/media24.wav"/><Relationship Id="rId22" Type="http://schemas.openxmlformats.org/officeDocument/2006/relationships/audio" Target="../media/media24.wav"/><Relationship Id="rId23" Type="http://schemas.microsoft.com/office/2007/relationships/media" Target="../media/media25.wav"/><Relationship Id="rId24" Type="http://schemas.openxmlformats.org/officeDocument/2006/relationships/audio" Target="../media/media25.wav"/><Relationship Id="rId25" Type="http://schemas.microsoft.com/office/2007/relationships/media" Target="../media/media26.wav"/><Relationship Id="rId26" Type="http://schemas.openxmlformats.org/officeDocument/2006/relationships/audio" Target="../media/media26.wav"/><Relationship Id="rId27" Type="http://schemas.openxmlformats.org/officeDocument/2006/relationships/slideLayout" Target="../slideLayouts/slideLayout1.xml"/><Relationship Id="rId28" Type="http://schemas.openxmlformats.org/officeDocument/2006/relationships/notesSlide" Target="../notesSlides/notesSlide45.xml"/><Relationship Id="rId29" Type="http://schemas.openxmlformats.org/officeDocument/2006/relationships/image" Target="../media/image16.png"/><Relationship Id="rId10" Type="http://schemas.openxmlformats.org/officeDocument/2006/relationships/audio" Target="../media/media18.wav"/><Relationship Id="rId11" Type="http://schemas.microsoft.com/office/2007/relationships/media" Target="../media/media19.wav"/><Relationship Id="rId12" Type="http://schemas.openxmlformats.org/officeDocument/2006/relationships/audio" Target="../media/media19.wav"/><Relationship Id="rId13" Type="http://schemas.microsoft.com/office/2007/relationships/media" Target="../media/media20.wav"/><Relationship Id="rId14" Type="http://schemas.openxmlformats.org/officeDocument/2006/relationships/audio" Target="../media/media20.wav"/><Relationship Id="rId15" Type="http://schemas.microsoft.com/office/2007/relationships/media" Target="../media/media21.wav"/><Relationship Id="rId16" Type="http://schemas.openxmlformats.org/officeDocument/2006/relationships/audio" Target="../media/media21.wav"/><Relationship Id="rId17" Type="http://schemas.microsoft.com/office/2007/relationships/media" Target="../media/media22.wav"/><Relationship Id="rId18" Type="http://schemas.openxmlformats.org/officeDocument/2006/relationships/audio" Target="../media/media22.wav"/><Relationship Id="rId19" Type="http://schemas.microsoft.com/office/2007/relationships/media" Target="../media/media23.wav"/><Relationship Id="rId1" Type="http://schemas.microsoft.com/office/2007/relationships/media" Target="../media/media14.wav"/><Relationship Id="rId2" Type="http://schemas.openxmlformats.org/officeDocument/2006/relationships/audio" Target="../media/media14.wav"/><Relationship Id="rId3" Type="http://schemas.microsoft.com/office/2007/relationships/media" Target="../media/media15.wav"/><Relationship Id="rId4" Type="http://schemas.openxmlformats.org/officeDocument/2006/relationships/audio" Target="../media/media15.wav"/><Relationship Id="rId5" Type="http://schemas.microsoft.com/office/2007/relationships/media" Target="../media/media16.wav"/><Relationship Id="rId6" Type="http://schemas.openxmlformats.org/officeDocument/2006/relationships/audio" Target="../media/media16.wav"/><Relationship Id="rId7" Type="http://schemas.microsoft.com/office/2007/relationships/media" Target="../media/media17.wav"/><Relationship Id="rId8" Type="http://schemas.openxmlformats.org/officeDocument/2006/relationships/audio" Target="../media/media17.wav"/></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20" Type="http://schemas.openxmlformats.org/officeDocument/2006/relationships/audio" Target="../media/media36.wav"/><Relationship Id="rId21" Type="http://schemas.microsoft.com/office/2007/relationships/media" Target="../media/media37.wav"/><Relationship Id="rId22" Type="http://schemas.openxmlformats.org/officeDocument/2006/relationships/audio" Target="../media/media37.wav"/><Relationship Id="rId23" Type="http://schemas.microsoft.com/office/2007/relationships/media" Target="../media/media38.wav"/><Relationship Id="rId24" Type="http://schemas.openxmlformats.org/officeDocument/2006/relationships/audio" Target="../media/media38.wav"/><Relationship Id="rId25" Type="http://schemas.microsoft.com/office/2007/relationships/media" Target="../media/media39.wav"/><Relationship Id="rId26" Type="http://schemas.openxmlformats.org/officeDocument/2006/relationships/audio" Target="../media/media39.wav"/><Relationship Id="rId27" Type="http://schemas.microsoft.com/office/2007/relationships/media" Target="../media/media40.wav"/><Relationship Id="rId28" Type="http://schemas.openxmlformats.org/officeDocument/2006/relationships/audio" Target="../media/media40.wav"/><Relationship Id="rId29" Type="http://schemas.microsoft.com/office/2007/relationships/media" Target="../media/media41.wav"/><Relationship Id="rId1" Type="http://schemas.microsoft.com/office/2007/relationships/media" Target="../media/media27.wav"/><Relationship Id="rId2" Type="http://schemas.openxmlformats.org/officeDocument/2006/relationships/audio" Target="../media/media27.wav"/><Relationship Id="rId3" Type="http://schemas.microsoft.com/office/2007/relationships/media" Target="../media/media28.wav"/><Relationship Id="rId4" Type="http://schemas.openxmlformats.org/officeDocument/2006/relationships/audio" Target="../media/media28.wav"/><Relationship Id="rId5" Type="http://schemas.microsoft.com/office/2007/relationships/media" Target="../media/media29.wav"/><Relationship Id="rId30" Type="http://schemas.openxmlformats.org/officeDocument/2006/relationships/audio" Target="../media/media41.wav"/><Relationship Id="rId31" Type="http://schemas.openxmlformats.org/officeDocument/2006/relationships/slideLayout" Target="../slideLayouts/slideLayout2.xml"/><Relationship Id="rId32" Type="http://schemas.openxmlformats.org/officeDocument/2006/relationships/notesSlide" Target="../notesSlides/notesSlide47.xml"/><Relationship Id="rId9" Type="http://schemas.microsoft.com/office/2007/relationships/media" Target="../media/media31.wav"/><Relationship Id="rId6" Type="http://schemas.openxmlformats.org/officeDocument/2006/relationships/audio" Target="../media/media29.wav"/><Relationship Id="rId7" Type="http://schemas.microsoft.com/office/2007/relationships/media" Target="../media/media30.wav"/><Relationship Id="rId8" Type="http://schemas.openxmlformats.org/officeDocument/2006/relationships/audio" Target="../media/media30.wav"/><Relationship Id="rId33" Type="http://schemas.openxmlformats.org/officeDocument/2006/relationships/image" Target="../media/image16.png"/><Relationship Id="rId10" Type="http://schemas.openxmlformats.org/officeDocument/2006/relationships/audio" Target="../media/media31.wav"/><Relationship Id="rId11" Type="http://schemas.microsoft.com/office/2007/relationships/media" Target="../media/media32.wav"/><Relationship Id="rId12" Type="http://schemas.openxmlformats.org/officeDocument/2006/relationships/audio" Target="../media/media32.wav"/><Relationship Id="rId13" Type="http://schemas.microsoft.com/office/2007/relationships/media" Target="../media/media33.wav"/><Relationship Id="rId14" Type="http://schemas.openxmlformats.org/officeDocument/2006/relationships/audio" Target="../media/media33.wav"/><Relationship Id="rId15" Type="http://schemas.microsoft.com/office/2007/relationships/media" Target="../media/media34.wav"/><Relationship Id="rId16" Type="http://schemas.openxmlformats.org/officeDocument/2006/relationships/audio" Target="../media/media34.wav"/><Relationship Id="rId17" Type="http://schemas.microsoft.com/office/2007/relationships/media" Target="../media/media35.wav"/><Relationship Id="rId18" Type="http://schemas.openxmlformats.org/officeDocument/2006/relationships/audio" Target="../media/media35.wav"/><Relationship Id="rId19" Type="http://schemas.microsoft.com/office/2007/relationships/media" Target="../media/media36.wav"/></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9.xml"/><Relationship Id="rId5" Type="http://schemas.openxmlformats.org/officeDocument/2006/relationships/image" Target="../media/image30.png"/><Relationship Id="rId6" Type="http://schemas.openxmlformats.org/officeDocument/2006/relationships/image" Target="../media/image19.png"/><Relationship Id="rId1" Type="http://schemas.microsoft.com/office/2007/relationships/media" Target="../media/media42.WAV"/><Relationship Id="rId2" Type="http://schemas.openxmlformats.org/officeDocument/2006/relationships/audio" Target="../media/media42.WAV"/></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xml"/><Relationship Id="rId5" Type="http://schemas.openxmlformats.org/officeDocument/2006/relationships/image" Target="../media/image5.png"/><Relationship Id="rId6" Type="http://schemas.openxmlformats.org/officeDocument/2006/relationships/image" Target="../media/image1.png"/><Relationship Id="rId1" Type="http://schemas.microsoft.com/office/2007/relationships/media" Target="../media/media4.wav"/><Relationship Id="rId2" Type="http://schemas.openxmlformats.org/officeDocument/2006/relationships/audio" Target="../media/media4.wav"/></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7.png"/><Relationship Id="rId5" Type="http://schemas.openxmlformats.org/officeDocument/2006/relationships/image" Target="../media/image1.png"/><Relationship Id="rId1" Type="http://schemas.microsoft.com/office/2007/relationships/media" Target="../media/media43.wav"/><Relationship Id="rId2" Type="http://schemas.openxmlformats.org/officeDocument/2006/relationships/audio" Target="../media/media43.wav"/></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1" Type="http://schemas.openxmlformats.org/officeDocument/2006/relationships/slideLayout" Target="../slideLayouts/slideLayout2.xml"/><Relationship Id="rId12" Type="http://schemas.openxmlformats.org/officeDocument/2006/relationships/notesSlide" Target="../notesSlides/notesSlide7.xml"/><Relationship Id="rId13" Type="http://schemas.openxmlformats.org/officeDocument/2006/relationships/image" Target="../media/image1.png"/><Relationship Id="rId1" Type="http://schemas.microsoft.com/office/2007/relationships/media" Target="../media/media3.wav"/><Relationship Id="rId2" Type="http://schemas.openxmlformats.org/officeDocument/2006/relationships/audio" Target="../media/media3.wav"/><Relationship Id="rId3" Type="http://schemas.microsoft.com/office/2007/relationships/media" Target="../media/media5.wav"/><Relationship Id="rId4" Type="http://schemas.openxmlformats.org/officeDocument/2006/relationships/audio" Target="../media/media5.wav"/><Relationship Id="rId5" Type="http://schemas.microsoft.com/office/2007/relationships/media" Target="../media/media6.wav"/><Relationship Id="rId6" Type="http://schemas.openxmlformats.org/officeDocument/2006/relationships/audio" Target="../media/media6.wav"/><Relationship Id="rId7" Type="http://schemas.microsoft.com/office/2007/relationships/media" Target="../media/media7.wav"/><Relationship Id="rId8" Type="http://schemas.openxmlformats.org/officeDocument/2006/relationships/audio" Target="../media/media7.wav"/><Relationship Id="rId9" Type="http://schemas.microsoft.com/office/2007/relationships/media" Target="../media/media8.wav"/><Relationship Id="rId10" Type="http://schemas.openxmlformats.org/officeDocument/2006/relationships/audio" Target="../media/media8.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lstStyle/>
          <a:p>
            <a:r>
              <a:rPr lang="en-US" smtClean="0"/>
              <a:t>Acoustics of Speech</a:t>
            </a:r>
            <a:endParaRPr lang="en-US"/>
          </a:p>
        </p:txBody>
      </p:sp>
      <p:sp>
        <p:nvSpPr>
          <p:cNvPr id="3077" name="Rectangle 3"/>
          <p:cNvSpPr>
            <a:spLocks noGrp="1" noChangeArrowheads="1"/>
          </p:cNvSpPr>
          <p:nvPr>
            <p:ph type="subTitle" idx="1"/>
          </p:nvPr>
        </p:nvSpPr>
        <p:spPr/>
        <p:txBody>
          <a:bodyPr/>
          <a:lstStyle/>
          <a:p>
            <a:r>
              <a:rPr lang="en-US" dirty="0" smtClean="0"/>
              <a:t>Julia Hirschberg</a:t>
            </a:r>
          </a:p>
          <a:p>
            <a:r>
              <a:rPr lang="en-US" dirty="0" smtClean="0"/>
              <a:t>CS 6998</a:t>
            </a:r>
          </a:p>
          <a:p>
            <a:r>
              <a:rPr lang="en-US" smtClean="0"/>
              <a:t>Spring 2020</a:t>
            </a:r>
            <a:endParaRPr lang="en-US" dirty="0"/>
          </a:p>
        </p:txBody>
      </p:sp>
      <p:sp>
        <p:nvSpPr>
          <p:cNvPr id="3074" name="Date Placeholder 3"/>
          <p:cNvSpPr>
            <a:spLocks noGrp="1"/>
          </p:cNvSpPr>
          <p:nvPr>
            <p:ph type="dt" sz="quarter"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8CC3B08-A723-314A-B5E2-17F6915FCBA8}" type="datetime1">
              <a:rPr lang="en-US" smtClean="0"/>
              <a:pPr/>
              <a:t>2/4/20</a:t>
            </a:fld>
            <a:endParaRPr lang="en-US"/>
          </a:p>
        </p:txBody>
      </p:sp>
      <p:sp>
        <p:nvSpPr>
          <p:cNvPr id="307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7B2D6D49-48F0-CA40-8C00-E7C67E65EF6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C855D4-CD48-8540-A1E4-67467432309A}" type="datetime1">
              <a:rPr lang="en-US"/>
              <a:pPr eaLnBrk="1" hangingPunct="1"/>
              <a:t>2/4/20</a:t>
            </a:fld>
            <a:endParaRPr lang="en-US"/>
          </a:p>
        </p:txBody>
      </p:sp>
      <p:sp>
        <p:nvSpPr>
          <p:cNvPr id="717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B5D6EF9-F4C7-8847-A055-82294F27FAE7}" type="slidenum">
              <a:rPr lang="en-US"/>
              <a:pPr eaLnBrk="1" hangingPunct="1"/>
              <a:t>10</a:t>
            </a:fld>
            <a:endParaRPr lang="en-US"/>
          </a:p>
        </p:txBody>
      </p:sp>
      <p:sp>
        <p:nvSpPr>
          <p:cNvPr id="7172" name="Rectangle 2"/>
          <p:cNvSpPr>
            <a:spLocks noGrp="1" noChangeArrowheads="1"/>
          </p:cNvSpPr>
          <p:nvPr>
            <p:ph type="title"/>
          </p:nvPr>
        </p:nvSpPr>
        <p:spPr/>
        <p:txBody>
          <a:bodyPr/>
          <a:lstStyle/>
          <a:p>
            <a:pPr eaLnBrk="1" hangingPunct="1"/>
            <a:r>
              <a:rPr lang="en-US">
                <a:latin typeface="Arial" charset="0"/>
              </a:rPr>
              <a:t>Sound Production</a:t>
            </a:r>
          </a:p>
        </p:txBody>
      </p:sp>
      <p:sp>
        <p:nvSpPr>
          <p:cNvPr id="7173" name="Rectangle 3"/>
          <p:cNvSpPr>
            <a:spLocks noGrp="1" noChangeArrowheads="1"/>
          </p:cNvSpPr>
          <p:nvPr>
            <p:ph type="body" idx="1"/>
          </p:nvPr>
        </p:nvSpPr>
        <p:spPr>
          <a:xfrm>
            <a:off x="457200" y="1676400"/>
            <a:ext cx="8178800" cy="4648200"/>
          </a:xfrm>
        </p:spPr>
        <p:txBody>
          <a:bodyPr/>
          <a:lstStyle/>
          <a:p>
            <a:pPr eaLnBrk="1" hangingPunct="1">
              <a:lnSpc>
                <a:spcPct val="90000"/>
              </a:lnSpc>
            </a:pPr>
            <a:r>
              <a:rPr lang="en-US" sz="2400" dirty="0">
                <a:solidFill>
                  <a:srgbClr val="0066FF"/>
                </a:solidFill>
                <a:latin typeface="Arial" charset="0"/>
              </a:rPr>
              <a:t>Pressure fluctuations </a:t>
            </a:r>
            <a:r>
              <a:rPr lang="en-US" sz="2400" dirty="0">
                <a:latin typeface="Arial" charset="0"/>
              </a:rPr>
              <a:t>in the air </a:t>
            </a:r>
            <a:r>
              <a:rPr lang="en-US" sz="2400" dirty="0" smtClean="0">
                <a:latin typeface="Arial" charset="0"/>
              </a:rPr>
              <a:t>can be caused </a:t>
            </a:r>
            <a:r>
              <a:rPr lang="en-US" sz="2400" dirty="0">
                <a:latin typeface="Arial" charset="0"/>
              </a:rPr>
              <a:t>by a musical instrument, a car horn, a </a:t>
            </a:r>
            <a:r>
              <a:rPr lang="en-US" sz="2400" dirty="0" smtClean="0">
                <a:latin typeface="Arial" charset="0"/>
              </a:rPr>
              <a:t>voice…</a:t>
            </a:r>
            <a:endParaRPr lang="en-US" sz="2400" dirty="0">
              <a:latin typeface="Arial" charset="0"/>
            </a:endParaRPr>
          </a:p>
          <a:p>
            <a:pPr lvl="1" eaLnBrk="1" hangingPunct="1">
              <a:lnSpc>
                <a:spcPct val="90000"/>
              </a:lnSpc>
            </a:pPr>
            <a:r>
              <a:rPr lang="en-US" sz="2400" dirty="0">
                <a:solidFill>
                  <a:srgbClr val="0066FF"/>
                </a:solidFill>
                <a:latin typeface="Arial" charset="0"/>
              </a:rPr>
              <a:t>Sound waves propagate</a:t>
            </a:r>
            <a:r>
              <a:rPr lang="en-US" sz="2400" dirty="0">
                <a:latin typeface="Arial" charset="0"/>
              </a:rPr>
              <a:t> thru e.g. air (</a:t>
            </a:r>
            <a:r>
              <a:rPr lang="en-US" sz="2400" dirty="0" smtClean="0">
                <a:solidFill>
                  <a:srgbClr val="FF0000"/>
                </a:solidFill>
                <a:latin typeface="Arial" charset="0"/>
              </a:rPr>
              <a:t>marbles slow, stone-in-lake ripples</a:t>
            </a:r>
            <a:r>
              <a:rPr lang="en-US" sz="2400" dirty="0" smtClean="0">
                <a:latin typeface="Arial" charset="0"/>
              </a:rPr>
              <a:t>)</a:t>
            </a:r>
            <a:endParaRPr lang="en-US" sz="2400" dirty="0">
              <a:latin typeface="Arial" charset="0"/>
            </a:endParaRPr>
          </a:p>
          <a:p>
            <a:pPr lvl="1" eaLnBrk="1" hangingPunct="1">
              <a:lnSpc>
                <a:spcPct val="90000"/>
              </a:lnSpc>
            </a:pPr>
            <a:r>
              <a:rPr lang="en-US" sz="2400" dirty="0" smtClean="0">
                <a:latin typeface="Arial" charset="0"/>
              </a:rPr>
              <a:t>Cause the </a:t>
            </a:r>
            <a:r>
              <a:rPr lang="en-US" sz="2400" dirty="0" smtClean="0">
                <a:solidFill>
                  <a:srgbClr val="0066FF"/>
                </a:solidFill>
                <a:latin typeface="Arial" charset="0"/>
              </a:rPr>
              <a:t>eardrum </a:t>
            </a:r>
            <a:r>
              <a:rPr lang="en-US" sz="2400" dirty="0">
                <a:solidFill>
                  <a:srgbClr val="0066FF"/>
                </a:solidFill>
                <a:latin typeface="Arial" charset="0"/>
              </a:rPr>
              <a:t>(</a:t>
            </a:r>
            <a:r>
              <a:rPr lang="en-US" sz="2400" i="1" dirty="0">
                <a:solidFill>
                  <a:srgbClr val="0066FF"/>
                </a:solidFill>
                <a:latin typeface="Arial" charset="0"/>
              </a:rPr>
              <a:t>tympanum</a:t>
            </a:r>
            <a:r>
              <a:rPr lang="en-US" sz="2400" dirty="0">
                <a:solidFill>
                  <a:srgbClr val="0066FF"/>
                </a:solidFill>
                <a:latin typeface="Arial" charset="0"/>
              </a:rPr>
              <a:t>)</a:t>
            </a:r>
            <a:r>
              <a:rPr lang="en-US" sz="2400" dirty="0">
                <a:latin typeface="Arial" charset="0"/>
              </a:rPr>
              <a:t> to vibrate</a:t>
            </a:r>
          </a:p>
          <a:p>
            <a:pPr lvl="1" eaLnBrk="1" hangingPunct="1">
              <a:lnSpc>
                <a:spcPct val="90000"/>
              </a:lnSpc>
            </a:pPr>
            <a:r>
              <a:rPr lang="en-US" sz="2400" dirty="0">
                <a:latin typeface="Arial" charset="0"/>
              </a:rPr>
              <a:t>Auditory system translates into </a:t>
            </a:r>
            <a:r>
              <a:rPr lang="en-US" sz="2400" dirty="0">
                <a:solidFill>
                  <a:srgbClr val="0066FF"/>
                </a:solidFill>
                <a:latin typeface="Arial" charset="0"/>
              </a:rPr>
              <a:t>neural impulses</a:t>
            </a:r>
          </a:p>
          <a:p>
            <a:pPr lvl="1" eaLnBrk="1" hangingPunct="1">
              <a:lnSpc>
                <a:spcPct val="90000"/>
              </a:lnSpc>
            </a:pPr>
            <a:r>
              <a:rPr lang="en-US" sz="2400" dirty="0">
                <a:solidFill>
                  <a:srgbClr val="0066FF"/>
                </a:solidFill>
                <a:latin typeface="Arial" charset="0"/>
              </a:rPr>
              <a:t>Brain</a:t>
            </a:r>
            <a:r>
              <a:rPr lang="en-US" sz="2400" dirty="0">
                <a:latin typeface="Arial" charset="0"/>
              </a:rPr>
              <a:t> interprets as sound</a:t>
            </a:r>
          </a:p>
          <a:p>
            <a:pPr lvl="1" eaLnBrk="1" hangingPunct="1">
              <a:lnSpc>
                <a:spcPct val="90000"/>
              </a:lnSpc>
            </a:pPr>
            <a:r>
              <a:rPr lang="en-US" sz="2400" dirty="0">
                <a:latin typeface="Arial" charset="0"/>
              </a:rPr>
              <a:t>Plot sounds as </a:t>
            </a:r>
            <a:r>
              <a:rPr lang="en-US" sz="2400" dirty="0">
                <a:solidFill>
                  <a:srgbClr val="0066FF"/>
                </a:solidFill>
                <a:latin typeface="Arial" charset="0"/>
              </a:rPr>
              <a:t>change in air pressure over time</a:t>
            </a:r>
          </a:p>
          <a:p>
            <a:pPr eaLnBrk="1" hangingPunct="1">
              <a:lnSpc>
                <a:spcPct val="90000"/>
              </a:lnSpc>
            </a:pPr>
            <a:r>
              <a:rPr lang="en-US" sz="2400" dirty="0">
                <a:latin typeface="Arial" charset="0"/>
              </a:rPr>
              <a:t>From a speech-centric point of view, sound not produced by the human voice is </a:t>
            </a:r>
            <a:r>
              <a:rPr lang="en-US" sz="2400" dirty="0">
                <a:solidFill>
                  <a:srgbClr val="0066FF"/>
                </a:solidFill>
                <a:latin typeface="Arial" charset="0"/>
              </a:rPr>
              <a:t>noise</a:t>
            </a:r>
          </a:p>
          <a:p>
            <a:pPr lvl="1" eaLnBrk="1" hangingPunct="1">
              <a:lnSpc>
                <a:spcPct val="90000"/>
              </a:lnSpc>
            </a:pPr>
            <a:r>
              <a:rPr lang="en-US" sz="2400" dirty="0">
                <a:latin typeface="Arial" charset="0"/>
              </a:rPr>
              <a:t>Ratio of speech-generated sound to other simultaneous sound: </a:t>
            </a:r>
            <a:r>
              <a:rPr lang="en-US" sz="2400" dirty="0">
                <a:solidFill>
                  <a:srgbClr val="0066FF"/>
                </a:solidFill>
                <a:latin typeface="Arial" charset="0"/>
              </a:rPr>
              <a:t> Signal-to-Noise </a:t>
            </a:r>
            <a:r>
              <a:rPr lang="en-US" sz="2400" dirty="0" smtClean="0">
                <a:solidFill>
                  <a:srgbClr val="0066FF"/>
                </a:solidFill>
                <a:latin typeface="Arial" charset="0"/>
              </a:rPr>
              <a:t>Ratio</a:t>
            </a:r>
            <a:endParaRPr lang="en-US" sz="2400" dirty="0">
              <a:solidFill>
                <a:srgbClr val="0066FF"/>
              </a:solidFill>
              <a:latin typeface="Arial" charset="0"/>
            </a:endParaRPr>
          </a:p>
        </p:txBody>
      </p:sp>
    </p:spTree>
    <p:extLst>
      <p:ext uri="{BB962C8B-B14F-4D97-AF65-F5344CB8AC3E}">
        <p14:creationId xmlns:p14="http://schemas.microsoft.com/office/powerpoint/2010/main" val="1992117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Periodic </a:t>
            </a:r>
            <a:r>
              <a:rPr lang="en-US" dirty="0"/>
              <a:t>W</a:t>
            </a:r>
            <a:r>
              <a:rPr lang="en-US" dirty="0" smtClean="0"/>
              <a:t>aves</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11</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600200"/>
            <a:ext cx="7454900" cy="259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4195763"/>
            <a:ext cx="8229600" cy="1930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smtClean="0"/>
              <a:t>Characterized by </a:t>
            </a:r>
            <a:r>
              <a:rPr lang="en-US" sz="2400" b="1" kern="0" dirty="0" smtClean="0">
                <a:solidFill>
                  <a:srgbClr val="0066FF"/>
                </a:solidFill>
              </a:rPr>
              <a:t>frequency</a:t>
            </a:r>
            <a:r>
              <a:rPr lang="en-US" sz="2400" b="1" kern="0" dirty="0" smtClean="0"/>
              <a:t> </a:t>
            </a:r>
            <a:r>
              <a:rPr lang="en-US" sz="2400" kern="0" dirty="0" smtClean="0">
                <a:solidFill>
                  <a:srgbClr val="0066FF"/>
                </a:solidFill>
              </a:rPr>
              <a:t> </a:t>
            </a:r>
            <a:r>
              <a:rPr lang="en-US" sz="2400" kern="0" dirty="0" smtClean="0"/>
              <a:t>and </a:t>
            </a:r>
            <a:r>
              <a:rPr lang="en-US" sz="2400" b="1" kern="0" dirty="0" smtClean="0">
                <a:solidFill>
                  <a:srgbClr val="0066FF"/>
                </a:solidFill>
              </a:rPr>
              <a:t>amplitude</a:t>
            </a:r>
          </a:p>
          <a:p>
            <a:r>
              <a:rPr lang="en-US" sz="2400" b="1" kern="0" dirty="0" smtClean="0">
                <a:solidFill>
                  <a:srgbClr val="0066FF"/>
                </a:solidFill>
              </a:rPr>
              <a:t>Frequency</a:t>
            </a:r>
            <a:r>
              <a:rPr lang="en-US" sz="2400" kern="0" dirty="0" smtClean="0"/>
              <a:t> (f) </a:t>
            </a:r>
            <a:r>
              <a:rPr lang="mr-IN" sz="2400" kern="0" dirty="0" smtClean="0"/>
              <a:t>–</a:t>
            </a:r>
            <a:r>
              <a:rPr lang="en-US" sz="2400" kern="0" dirty="0" smtClean="0"/>
              <a:t> cycles per second </a:t>
            </a:r>
          </a:p>
          <a:p>
            <a:r>
              <a:rPr lang="en-US" sz="2400" b="1" kern="0" dirty="0" smtClean="0">
                <a:solidFill>
                  <a:srgbClr val="0066FF"/>
                </a:solidFill>
              </a:rPr>
              <a:t>Amplitude</a:t>
            </a:r>
            <a:r>
              <a:rPr lang="en-US" sz="2400" kern="0" dirty="0" smtClean="0"/>
              <a:t> </a:t>
            </a:r>
            <a:r>
              <a:rPr lang="mr-IN" sz="2400" kern="0" dirty="0" smtClean="0"/>
              <a:t>–</a:t>
            </a:r>
            <a:r>
              <a:rPr lang="en-US" sz="2400" kern="0" dirty="0" smtClean="0"/>
              <a:t> maximum value in y axis</a:t>
            </a:r>
          </a:p>
          <a:p>
            <a:r>
              <a:rPr lang="en-US" sz="2400" b="1" kern="0" dirty="0" smtClean="0">
                <a:solidFill>
                  <a:srgbClr val="0066FF"/>
                </a:solidFill>
              </a:rPr>
              <a:t>Period</a:t>
            </a:r>
            <a:r>
              <a:rPr lang="en-US" sz="2400" b="1" kern="0" dirty="0" smtClean="0"/>
              <a:t> </a:t>
            </a:r>
            <a:r>
              <a:rPr lang="en-US" sz="2400" kern="0" dirty="0" smtClean="0"/>
              <a:t>(T) </a:t>
            </a:r>
            <a:r>
              <a:rPr lang="mr-IN" sz="2400" kern="0" dirty="0" smtClean="0"/>
              <a:t>–</a:t>
            </a:r>
            <a:r>
              <a:rPr lang="en-US" sz="2400" kern="0" dirty="0" smtClean="0"/>
              <a:t> time it takes for one cycle to complete  </a:t>
            </a:r>
            <a:endParaRPr lang="en-US" sz="2400" b="1" kern="0" dirty="0" smtClean="0"/>
          </a:p>
        </p:txBody>
      </p:sp>
    </p:spTree>
    <p:extLst>
      <p:ext uri="{BB962C8B-B14F-4D97-AF65-F5344CB8AC3E}">
        <p14:creationId xmlns:p14="http://schemas.microsoft.com/office/powerpoint/2010/main" val="895449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Periodic </a:t>
            </a:r>
            <a:r>
              <a:rPr lang="en-US" dirty="0"/>
              <a:t>W</a:t>
            </a:r>
            <a:r>
              <a:rPr lang="en-US" dirty="0" smtClean="0"/>
              <a:t>aves</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12</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600200"/>
            <a:ext cx="7454900" cy="259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4195763"/>
            <a:ext cx="8229600" cy="1930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smtClean="0"/>
              <a:t>Characterized by </a:t>
            </a:r>
            <a:r>
              <a:rPr lang="en-US" sz="2400" b="1" kern="0" dirty="0" smtClean="0">
                <a:solidFill>
                  <a:srgbClr val="0066FF"/>
                </a:solidFill>
              </a:rPr>
              <a:t>frequency</a:t>
            </a:r>
            <a:r>
              <a:rPr lang="en-US" sz="2400" b="1" kern="0" dirty="0" smtClean="0"/>
              <a:t> </a:t>
            </a:r>
            <a:r>
              <a:rPr lang="en-US" sz="2400" kern="0" dirty="0" smtClean="0">
                <a:solidFill>
                  <a:srgbClr val="0066FF"/>
                </a:solidFill>
              </a:rPr>
              <a:t> </a:t>
            </a:r>
            <a:r>
              <a:rPr lang="en-US" sz="2400" kern="0" dirty="0" smtClean="0"/>
              <a:t>and </a:t>
            </a:r>
            <a:r>
              <a:rPr lang="en-US" sz="2400" b="1" kern="0" dirty="0" smtClean="0">
                <a:solidFill>
                  <a:srgbClr val="0066FF"/>
                </a:solidFill>
              </a:rPr>
              <a:t>amplitude</a:t>
            </a:r>
          </a:p>
          <a:p>
            <a:r>
              <a:rPr lang="en-US" sz="2400" b="1" kern="0" dirty="0" smtClean="0">
                <a:solidFill>
                  <a:srgbClr val="0066FF"/>
                </a:solidFill>
              </a:rPr>
              <a:t>Frequency</a:t>
            </a:r>
            <a:r>
              <a:rPr lang="en-US" sz="2400" kern="0" dirty="0" smtClean="0"/>
              <a:t> (f) </a:t>
            </a:r>
            <a:r>
              <a:rPr lang="mr-IN" sz="2400" kern="0" dirty="0" smtClean="0"/>
              <a:t>–</a:t>
            </a:r>
            <a:r>
              <a:rPr lang="en-US" sz="2400" kern="0" dirty="0" smtClean="0"/>
              <a:t> cycles per second </a:t>
            </a:r>
          </a:p>
          <a:p>
            <a:r>
              <a:rPr lang="en-US" sz="2400" b="1" kern="0" dirty="0" smtClean="0">
                <a:solidFill>
                  <a:srgbClr val="0066FF"/>
                </a:solidFill>
              </a:rPr>
              <a:t>Amplitude</a:t>
            </a:r>
            <a:r>
              <a:rPr lang="en-US" sz="2400" kern="0" dirty="0" smtClean="0"/>
              <a:t> </a:t>
            </a:r>
            <a:r>
              <a:rPr lang="mr-IN" sz="2400" kern="0" dirty="0" smtClean="0"/>
              <a:t>–</a:t>
            </a:r>
            <a:r>
              <a:rPr lang="en-US" sz="2400" kern="0" dirty="0" smtClean="0"/>
              <a:t> maximum value in y axis</a:t>
            </a:r>
          </a:p>
          <a:p>
            <a:r>
              <a:rPr lang="en-US" sz="2400" b="1" kern="0" dirty="0" smtClean="0">
                <a:solidFill>
                  <a:srgbClr val="0066FF"/>
                </a:solidFill>
              </a:rPr>
              <a:t>Period</a:t>
            </a:r>
            <a:r>
              <a:rPr lang="en-US" sz="2400" b="1" kern="0" dirty="0" smtClean="0"/>
              <a:t> </a:t>
            </a:r>
            <a:r>
              <a:rPr lang="en-US" sz="2400" kern="0" dirty="0" smtClean="0"/>
              <a:t>(T) </a:t>
            </a:r>
            <a:r>
              <a:rPr lang="mr-IN" sz="2400" kern="0" dirty="0" smtClean="0"/>
              <a:t>–</a:t>
            </a:r>
            <a:r>
              <a:rPr lang="en-US" sz="2400" kern="0" dirty="0" smtClean="0"/>
              <a:t> time it takes for one cycle to complete  </a:t>
            </a:r>
            <a:endParaRPr lang="en-US" sz="2400" b="1" kern="0" dirty="0" smtClean="0"/>
          </a:p>
        </p:txBody>
      </p:sp>
      <p:sp>
        <p:nvSpPr>
          <p:cNvPr id="3" name="Rectangle 2"/>
          <p:cNvSpPr/>
          <p:nvPr/>
        </p:nvSpPr>
        <p:spPr bwMode="auto">
          <a:xfrm>
            <a:off x="1219200" y="1905000"/>
            <a:ext cx="1371600" cy="1752600"/>
          </a:xfrm>
          <a:prstGeom prst="rect">
            <a:avLst/>
          </a:prstGeom>
          <a:solidFill>
            <a:srgbClr val="0066FF">
              <a:alpha val="19000"/>
            </a:srgb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34032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81F292-D3C2-EB4B-9C9C-63396A097E68}" type="datetime1">
              <a:rPr lang="en-US"/>
              <a:pPr eaLnBrk="1" hangingPunct="1"/>
              <a:t>2/4/20</a:t>
            </a:fld>
            <a:endParaRPr lang="en-US"/>
          </a:p>
        </p:txBody>
      </p:sp>
      <p:sp>
        <p:nvSpPr>
          <p:cNvPr id="1229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F0A74D2-8EDB-C140-96FE-EDA058FFAF9B}" type="slidenum">
              <a:rPr lang="en-US"/>
              <a:pPr eaLnBrk="1" hangingPunct="1"/>
              <a:t>13</a:t>
            </a:fld>
            <a:endParaRPr lang="en-US"/>
          </a:p>
        </p:txBody>
      </p:sp>
      <p:sp>
        <p:nvSpPr>
          <p:cNvPr id="12292" name="Rectangle 2"/>
          <p:cNvSpPr>
            <a:spLocks noGrp="1" noChangeArrowheads="1"/>
          </p:cNvSpPr>
          <p:nvPr>
            <p:ph type="title"/>
          </p:nvPr>
        </p:nvSpPr>
        <p:spPr/>
        <p:txBody>
          <a:bodyPr/>
          <a:lstStyle/>
          <a:p>
            <a:pPr eaLnBrk="1" hangingPunct="1"/>
            <a:r>
              <a:rPr lang="en-US">
                <a:solidFill>
                  <a:schemeClr val="tx1"/>
                </a:solidFill>
                <a:latin typeface="Arial" charset="0"/>
              </a:rPr>
              <a:t>Complex Periodic Waves</a:t>
            </a:r>
          </a:p>
        </p:txBody>
      </p:sp>
      <p:sp>
        <p:nvSpPr>
          <p:cNvPr id="12293" name="Rectangle 3"/>
          <p:cNvSpPr>
            <a:spLocks noGrp="1" noChangeArrowheads="1"/>
          </p:cNvSpPr>
          <p:nvPr>
            <p:ph type="body" idx="1"/>
          </p:nvPr>
        </p:nvSpPr>
        <p:spPr/>
        <p:txBody>
          <a:bodyPr/>
          <a:lstStyle/>
          <a:p>
            <a:pPr eaLnBrk="1" hangingPunct="1"/>
            <a:r>
              <a:rPr lang="en-US" dirty="0">
                <a:latin typeface="Arial" charset="0"/>
              </a:rPr>
              <a:t>Cyclic but composed of </a:t>
            </a:r>
            <a:r>
              <a:rPr lang="en-US" b="1" i="1" dirty="0">
                <a:latin typeface="Arial" charset="0"/>
              </a:rPr>
              <a:t>multiple</a:t>
            </a:r>
            <a:r>
              <a:rPr lang="en-US" dirty="0">
                <a:latin typeface="Arial" charset="0"/>
              </a:rPr>
              <a:t> sine waves</a:t>
            </a:r>
          </a:p>
          <a:p>
            <a:pPr lvl="1" eaLnBrk="1" hangingPunct="1"/>
            <a:r>
              <a:rPr lang="en-US" dirty="0">
                <a:solidFill>
                  <a:srgbClr val="0066FF"/>
                </a:solidFill>
                <a:latin typeface="Arial" charset="0"/>
              </a:rPr>
              <a:t>Fundamental frequency (F0):</a:t>
            </a:r>
            <a:r>
              <a:rPr lang="en-US" dirty="0">
                <a:latin typeface="Arial" charset="0"/>
              </a:rPr>
              <a:t> rate at which largest pattern </a:t>
            </a:r>
            <a:r>
              <a:rPr lang="en-US" dirty="0">
                <a:solidFill>
                  <a:srgbClr val="660066"/>
                </a:solidFill>
                <a:latin typeface="Arial" charset="0"/>
              </a:rPr>
              <a:t>repeats</a:t>
            </a:r>
            <a:r>
              <a:rPr lang="en-US" dirty="0">
                <a:latin typeface="Arial" charset="0"/>
              </a:rPr>
              <a:t> (also GCD of component frequencies) </a:t>
            </a:r>
          </a:p>
          <a:p>
            <a:pPr lvl="1" eaLnBrk="1" hangingPunct="1"/>
            <a:r>
              <a:rPr lang="en-US" dirty="0" smtClean="0">
                <a:solidFill>
                  <a:srgbClr val="0066FF"/>
                </a:solidFill>
                <a:latin typeface="Arial" charset="0"/>
              </a:rPr>
              <a:t>Harmonics: </a:t>
            </a:r>
            <a:r>
              <a:rPr lang="en-US" dirty="0" smtClean="0">
                <a:solidFill>
                  <a:srgbClr val="660066"/>
                </a:solidFill>
                <a:latin typeface="Arial" charset="0"/>
              </a:rPr>
              <a:t>faster repeating patterns</a:t>
            </a:r>
            <a:endParaRPr lang="en-US" dirty="0">
              <a:solidFill>
                <a:srgbClr val="660066"/>
              </a:solidFill>
              <a:latin typeface="Arial" charset="0"/>
            </a:endParaRPr>
          </a:p>
          <a:p>
            <a:pPr eaLnBrk="1" hangingPunct="1"/>
            <a:r>
              <a:rPr lang="en-US" dirty="0">
                <a:latin typeface="Arial" charset="0"/>
              </a:rPr>
              <a:t>Any complex waveform can be analyzed into its component sine waves with their frequencies, amplitudes, and phases  (</a:t>
            </a:r>
            <a:r>
              <a:rPr lang="en-US" dirty="0">
                <a:solidFill>
                  <a:srgbClr val="0066FF"/>
                </a:solidFill>
                <a:latin typeface="Arial" charset="0"/>
              </a:rPr>
              <a:t>Fourier</a:t>
            </a:r>
            <a:r>
              <a:rPr lang="ja-JP" altLang="en-US" dirty="0">
                <a:solidFill>
                  <a:srgbClr val="0066FF"/>
                </a:solidFill>
                <a:latin typeface="Arial" charset="0"/>
              </a:rPr>
              <a:t>’</a:t>
            </a:r>
            <a:r>
              <a:rPr lang="en-US" dirty="0">
                <a:solidFill>
                  <a:srgbClr val="0066FF"/>
                </a:solidFill>
                <a:latin typeface="Arial" charset="0"/>
              </a:rPr>
              <a:t>s theorem</a:t>
            </a:r>
            <a:r>
              <a:rPr lang="en-US" dirty="0">
                <a:latin typeface="Arial" charset="0"/>
              </a:rPr>
              <a:t>)</a:t>
            </a:r>
          </a:p>
        </p:txBody>
      </p:sp>
    </p:spTree>
    <p:extLst>
      <p:ext uri="{BB962C8B-B14F-4D97-AF65-F5344CB8AC3E}">
        <p14:creationId xmlns:p14="http://schemas.microsoft.com/office/powerpoint/2010/main" val="129385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52D4C27-92D4-1C48-8B04-96E0F4BD5991}" type="datetime1">
              <a:rPr lang="en-US"/>
              <a:pPr eaLnBrk="1" hangingPunct="1"/>
              <a:t>2/4/20</a:t>
            </a:fld>
            <a:endParaRPr lang="en-US"/>
          </a:p>
        </p:txBody>
      </p:sp>
      <p:sp>
        <p:nvSpPr>
          <p:cNvPr id="1331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E53526F-0B19-4949-85FC-5B60E9A17052}" type="slidenum">
              <a:rPr lang="en-US"/>
              <a:pPr eaLnBrk="1" hangingPunct="1"/>
              <a:t>14</a:t>
            </a:fld>
            <a:endParaRPr lang="en-US"/>
          </a:p>
        </p:txBody>
      </p:sp>
      <p:pic>
        <p:nvPicPr>
          <p:cNvPr id="1331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l="2473" t="56815" r="3505" b="7030"/>
          <a:stretch>
            <a:fillRect/>
          </a:stretch>
        </p:blipFill>
        <p:spPr bwMode="auto">
          <a:xfrm>
            <a:off x="1447800" y="1676400"/>
            <a:ext cx="5791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7" name="Rectangle 6"/>
          <p:cNvSpPr>
            <a:spLocks noGrp="1" noChangeArrowheads="1"/>
          </p:cNvSpPr>
          <p:nvPr>
            <p:ph type="title" idx="4294967295"/>
          </p:nvPr>
        </p:nvSpPr>
        <p:spPr/>
        <p:txBody>
          <a:bodyPr/>
          <a:lstStyle/>
          <a:p>
            <a:r>
              <a:rPr lang="en-US" dirty="0">
                <a:latin typeface="Arial" charset="0"/>
              </a:rPr>
              <a:t>2 Sine Waves </a:t>
            </a:r>
            <a:r>
              <a:rPr lang="en-US" dirty="0">
                <a:latin typeface="Arial" charset="0"/>
                <a:sym typeface="Wingdings" charset="0"/>
              </a:rPr>
              <a:t> 1 Complex </a:t>
            </a:r>
            <a:r>
              <a:rPr lang="en-US" dirty="0" smtClean="0">
                <a:latin typeface="Arial" charset="0"/>
                <a:sym typeface="Wingdings" charset="0"/>
              </a:rPr>
              <a:t>Periodic </a:t>
            </a:r>
            <a:r>
              <a:rPr lang="en-US" dirty="0">
                <a:latin typeface="Arial" charset="0"/>
                <a:sym typeface="Wingdings" charset="0"/>
              </a:rPr>
              <a:t>W</a:t>
            </a:r>
            <a:r>
              <a:rPr lang="en-US" dirty="0" smtClean="0">
                <a:latin typeface="Arial" charset="0"/>
                <a:sym typeface="Wingdings" charset="0"/>
              </a:rPr>
              <a:t>ave</a:t>
            </a:r>
            <a:endParaRPr lang="en-US" dirty="0">
              <a:latin typeface="Arial" charset="0"/>
            </a:endParaRPr>
          </a:p>
        </p:txBody>
      </p:sp>
    </p:spTree>
    <p:extLst>
      <p:ext uri="{BB962C8B-B14F-4D97-AF65-F5344CB8AC3E}">
        <p14:creationId xmlns:p14="http://schemas.microsoft.com/office/powerpoint/2010/main" val="1324967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54DE22-BB09-8A4A-9C8E-85A72F87BE57}" type="datetime1">
              <a:rPr lang="en-US"/>
              <a:pPr eaLnBrk="1" hangingPunct="1"/>
              <a:t>2/4/20</a:t>
            </a:fld>
            <a:endParaRPr lang="en-US"/>
          </a:p>
        </p:txBody>
      </p:sp>
      <p:sp>
        <p:nvSpPr>
          <p:cNvPr id="14339"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85793FA-91FA-C442-8093-CC72F296F962}" type="slidenum">
              <a:rPr lang="en-US"/>
              <a:pPr eaLnBrk="1" hangingPunct="1"/>
              <a:t>15</a:t>
            </a:fld>
            <a:endParaRPr lang="en-US"/>
          </a:p>
        </p:txBody>
      </p:sp>
      <p:pic>
        <p:nvPicPr>
          <p:cNvPr id="1434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6886" r="15877" b="31134"/>
          <a:stretch>
            <a:fillRect/>
          </a:stretch>
        </p:blipFill>
        <p:spPr bwMode="auto">
          <a:xfrm>
            <a:off x="2057400" y="1295400"/>
            <a:ext cx="4892675"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Rectangle 11"/>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endParaRPr lang="en-US"/>
          </a:p>
        </p:txBody>
      </p:sp>
      <p:sp>
        <p:nvSpPr>
          <p:cNvPr id="14342" name="Rectangle 12"/>
          <p:cNvSpPr>
            <a:spLocks noChangeArrowheads="1"/>
          </p:cNvSpPr>
          <p:nvPr/>
        </p:nvSpPr>
        <p:spPr bwMode="auto">
          <a:xfrm>
            <a:off x="0" y="42291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3" name="Rectangle 13"/>
          <p:cNvSpPr>
            <a:spLocks noChangeArrowheads="1"/>
          </p:cNvSpPr>
          <p:nvPr/>
        </p:nvSpPr>
        <p:spPr bwMode="auto">
          <a:xfrm>
            <a:off x="0" y="8458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4" name="Rectangle 14"/>
          <p:cNvSpPr>
            <a:spLocks noChangeArrowheads="1"/>
          </p:cNvSpPr>
          <p:nvPr/>
        </p:nvSpPr>
        <p:spPr bwMode="auto">
          <a:xfrm>
            <a:off x="0" y="193262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5" name="Rectangle 15"/>
          <p:cNvSpPr>
            <a:spLocks noChangeArrowheads="1"/>
          </p:cNvSpPr>
          <p:nvPr/>
        </p:nvSpPr>
        <p:spPr bwMode="auto">
          <a:xfrm>
            <a:off x="0" y="235553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eaLnBrk="0" hangingPunct="0"/>
            <a:endParaRPr lang="en-US" sz="2400">
              <a:latin typeface="Times New Roman" charset="0"/>
            </a:endParaRPr>
          </a:p>
        </p:txBody>
      </p:sp>
      <p:sp>
        <p:nvSpPr>
          <p:cNvPr id="14346" name="Rectangle 11"/>
          <p:cNvSpPr>
            <a:spLocks noGrp="1" noChangeArrowheads="1"/>
          </p:cNvSpPr>
          <p:nvPr>
            <p:ph type="title" idx="4294967295"/>
          </p:nvPr>
        </p:nvSpPr>
        <p:spPr/>
        <p:txBody>
          <a:bodyPr/>
          <a:lstStyle/>
          <a:p>
            <a:r>
              <a:rPr lang="en-US" dirty="0">
                <a:latin typeface="Arial" charset="0"/>
              </a:rPr>
              <a:t>4 Sine Waves</a:t>
            </a:r>
            <a:r>
              <a:rPr lang="en-US" dirty="0">
                <a:latin typeface="Arial" charset="0"/>
                <a:sym typeface="Wingdings" charset="0"/>
              </a:rPr>
              <a:t> 1 Complex </a:t>
            </a:r>
            <a:r>
              <a:rPr lang="en-US" dirty="0" smtClean="0">
                <a:latin typeface="Arial" charset="0"/>
                <a:sym typeface="Wingdings" charset="0"/>
              </a:rPr>
              <a:t>Periodic </a:t>
            </a:r>
            <a:r>
              <a:rPr lang="en-US" dirty="0">
                <a:latin typeface="Arial" charset="0"/>
                <a:sym typeface="Wingdings" charset="0"/>
              </a:rPr>
              <a:t>W</a:t>
            </a:r>
            <a:r>
              <a:rPr lang="en-US" dirty="0" smtClean="0">
                <a:latin typeface="Arial" charset="0"/>
                <a:sym typeface="Wingdings" charset="0"/>
              </a:rPr>
              <a:t>ave</a:t>
            </a:r>
            <a:endParaRPr lang="en-US" dirty="0">
              <a:latin typeface="Arial" charset="0"/>
            </a:endParaRPr>
          </a:p>
        </p:txBody>
      </p:sp>
    </p:spTree>
    <p:extLst>
      <p:ext uri="{BB962C8B-B14F-4D97-AF65-F5344CB8AC3E}">
        <p14:creationId xmlns:p14="http://schemas.microsoft.com/office/powerpoint/2010/main" val="1462483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Sound Waves:  /</a:t>
            </a:r>
            <a:r>
              <a:rPr lang="en-US" dirty="0" err="1" smtClean="0"/>
              <a:t>iy</a:t>
            </a:r>
            <a:r>
              <a:rPr lang="en-US" dirty="0" smtClean="0"/>
              <a:t>/</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16</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154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3779544"/>
            <a:ext cx="8229600" cy="224025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smtClean="0"/>
              <a:t>X-axis: time</a:t>
            </a:r>
          </a:p>
          <a:p>
            <a:r>
              <a:rPr lang="en-US" sz="2400" kern="0" dirty="0" smtClean="0"/>
              <a:t>Y-axis: air pressure above (+ </a:t>
            </a:r>
            <a:r>
              <a:rPr lang="en-US" sz="2400" kern="0" dirty="0" smtClean="0">
                <a:solidFill>
                  <a:srgbClr val="0066FF"/>
                </a:solidFill>
              </a:rPr>
              <a:t>Compression), </a:t>
            </a:r>
            <a:r>
              <a:rPr lang="en-US" sz="2400" kern="0" dirty="0" smtClean="0"/>
              <a:t>at (0 Normal air pressure) and below (- </a:t>
            </a:r>
            <a:r>
              <a:rPr lang="en-US" sz="2400" kern="0" dirty="0" smtClean="0">
                <a:solidFill>
                  <a:srgbClr val="0066FF"/>
                </a:solidFill>
              </a:rPr>
              <a:t>Rarefaction</a:t>
            </a:r>
            <a:r>
              <a:rPr lang="en-US" sz="2400" kern="0" dirty="0" smtClean="0"/>
              <a:t> (</a:t>
            </a:r>
            <a:r>
              <a:rPr lang="en-US" sz="2400" kern="0" dirty="0" smtClean="0">
                <a:solidFill>
                  <a:srgbClr val="0066FF"/>
                </a:solidFill>
              </a:rPr>
              <a:t>decompression</a:t>
            </a:r>
            <a:r>
              <a:rPr lang="en-US" sz="2400" kern="0" dirty="0" smtClean="0"/>
              <a:t>)) normal air pressure</a:t>
            </a:r>
          </a:p>
          <a:p>
            <a:r>
              <a:rPr lang="en-US" sz="2400" kern="0" dirty="0" smtClean="0"/>
              <a:t>Combined sound waves of different frequencies</a:t>
            </a:r>
          </a:p>
        </p:txBody>
      </p:sp>
    </p:spTree>
    <p:extLst>
      <p:ext uri="{BB962C8B-B14F-4D97-AF65-F5344CB8AC3E}">
        <p14:creationId xmlns:p14="http://schemas.microsoft.com/office/powerpoint/2010/main" val="277987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Capture </a:t>
            </a:r>
            <a:r>
              <a:rPr lang="en-US" dirty="0"/>
              <a:t>S</a:t>
            </a:r>
            <a:r>
              <a:rPr lang="en-US" dirty="0" smtClean="0"/>
              <a:t>peech for Analysis?</a:t>
            </a:r>
            <a:endParaRPr lang="en-US" dirty="0"/>
          </a:p>
        </p:txBody>
      </p:sp>
      <p:sp>
        <p:nvSpPr>
          <p:cNvPr id="3" name="Content Placeholder 2"/>
          <p:cNvSpPr>
            <a:spLocks noGrp="1"/>
          </p:cNvSpPr>
          <p:nvPr>
            <p:ph idx="1"/>
          </p:nvPr>
        </p:nvSpPr>
        <p:spPr/>
        <p:txBody>
          <a:bodyPr/>
          <a:lstStyle/>
          <a:p>
            <a:r>
              <a:rPr lang="en-US" dirty="0" smtClean="0"/>
              <a:t>Recording conditions</a:t>
            </a:r>
          </a:p>
          <a:p>
            <a:pPr lvl="1"/>
            <a:r>
              <a:rPr lang="en-US" dirty="0" smtClean="0"/>
              <a:t>Quiet office, sound booth, </a:t>
            </a:r>
            <a:r>
              <a:rPr lang="en-US" dirty="0" smtClean="0">
                <a:solidFill>
                  <a:srgbClr val="0066FF"/>
                </a:solidFill>
              </a:rPr>
              <a:t>anechoic chamber </a:t>
            </a:r>
            <a:endParaRPr lang="en-US" dirty="0">
              <a:solidFill>
                <a:srgbClr val="0066FF"/>
              </a:solidFill>
            </a:endParaRPr>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19400"/>
            <a:ext cx="5061238" cy="3154363"/>
          </a:xfrm>
          <a:prstGeom prst="rect">
            <a:avLst/>
          </a:prstGeom>
        </p:spPr>
      </p:pic>
    </p:spTree>
    <p:extLst>
      <p:ext uri="{BB962C8B-B14F-4D97-AF65-F5344CB8AC3E}">
        <p14:creationId xmlns:p14="http://schemas.microsoft.com/office/powerpoint/2010/main" val="1645099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2/4/20</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18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586" y="1066800"/>
            <a:ext cx="6123214" cy="4114800"/>
          </a:xfrm>
          <a:prstGeom prst="rect">
            <a:avLst/>
          </a:prstGeom>
        </p:spPr>
      </p:pic>
    </p:spTree>
    <p:extLst>
      <p:ext uri="{BB962C8B-B14F-4D97-AF65-F5344CB8AC3E}">
        <p14:creationId xmlns:p14="http://schemas.microsoft.com/office/powerpoint/2010/main" val="363970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need to Capture Speech?</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smtClean="0"/>
              <a:t>Good </a:t>
            </a:r>
            <a:r>
              <a:rPr lang="en-US" dirty="0" smtClean="0">
                <a:solidFill>
                  <a:srgbClr val="0066FF"/>
                </a:solidFill>
              </a:rPr>
              <a:t>recording conditions</a:t>
            </a:r>
            <a:r>
              <a:rPr lang="en-US" dirty="0" smtClean="0"/>
              <a:t>:  </a:t>
            </a:r>
            <a:r>
              <a:rPr lang="en-US" b="1" i="1" dirty="0" smtClean="0"/>
              <a:t>please remember this when recording!</a:t>
            </a:r>
          </a:p>
          <a:p>
            <a:pPr eaLnBrk="1" hangingPunct="1">
              <a:lnSpc>
                <a:spcPct val="90000"/>
              </a:lnSpc>
            </a:pPr>
            <a:r>
              <a:rPr lang="en-US" dirty="0" smtClean="0">
                <a:solidFill>
                  <a:srgbClr val="0066FF"/>
                </a:solidFill>
                <a:latin typeface="Arial" charset="0"/>
              </a:rPr>
              <a:t>Microphones </a:t>
            </a:r>
            <a:r>
              <a:rPr lang="en-US" dirty="0">
                <a:latin typeface="Arial" charset="0"/>
              </a:rPr>
              <a:t>convert sounds into electrical current:  oscillations of air pressure become oscillations of voltage in an electric circuit</a:t>
            </a:r>
          </a:p>
          <a:p>
            <a:pPr lvl="1" eaLnBrk="1" hangingPunct="1">
              <a:lnSpc>
                <a:spcPct val="90000"/>
              </a:lnSpc>
            </a:pPr>
            <a:r>
              <a:rPr lang="en-US" dirty="0">
                <a:solidFill>
                  <a:srgbClr val="0066FF"/>
                </a:solidFill>
                <a:latin typeface="Arial" charset="0"/>
              </a:rPr>
              <a:t>Analog devices</a:t>
            </a:r>
            <a:r>
              <a:rPr lang="en-US" dirty="0">
                <a:latin typeface="Arial" charset="0"/>
              </a:rPr>
              <a:t> (e.g. tape recorders) store these as a continuous signal</a:t>
            </a:r>
          </a:p>
          <a:p>
            <a:pPr lvl="1" eaLnBrk="1" hangingPunct="1">
              <a:lnSpc>
                <a:spcPct val="90000"/>
              </a:lnSpc>
            </a:pPr>
            <a:r>
              <a:rPr lang="en-US" dirty="0">
                <a:solidFill>
                  <a:srgbClr val="0066FF"/>
                </a:solidFill>
                <a:latin typeface="Arial" charset="0"/>
              </a:rPr>
              <a:t>Digital devices</a:t>
            </a:r>
            <a:r>
              <a:rPr lang="en-US" dirty="0">
                <a:latin typeface="Arial" charset="0"/>
              </a:rPr>
              <a:t> (e.g. computers</a:t>
            </a:r>
            <a:r>
              <a:rPr lang="en-US" dirty="0" smtClean="0">
                <a:latin typeface="Arial" charset="0"/>
              </a:rPr>
              <a:t>, DAT</a:t>
            </a:r>
            <a:r>
              <a:rPr lang="en-US" dirty="0">
                <a:latin typeface="Arial" charset="0"/>
              </a:rPr>
              <a:t>) first convert continuous signals into discrete signals (</a:t>
            </a:r>
            <a:r>
              <a:rPr lang="en-US" dirty="0">
                <a:solidFill>
                  <a:srgbClr val="0066FF"/>
                </a:solidFill>
                <a:latin typeface="Arial" charset="0"/>
              </a:rPr>
              <a:t>digitizing</a:t>
            </a:r>
            <a:r>
              <a:rPr lang="en-US" dirty="0">
                <a:latin typeface="Arial" charset="0"/>
              </a:rPr>
              <a:t>)</a:t>
            </a:r>
          </a:p>
          <a:p>
            <a:endParaRPr lang="en-US" dirty="0" smtClean="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19</a:t>
            </a:fld>
            <a:endParaRPr lang="en-US"/>
          </a:p>
        </p:txBody>
      </p:sp>
    </p:spTree>
    <p:extLst>
      <p:ext uri="{BB962C8B-B14F-4D97-AF65-F5344CB8AC3E}">
        <p14:creationId xmlns:p14="http://schemas.microsoft.com/office/powerpoint/2010/main" val="1210423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763D01-58BE-0A42-984D-316F0D1B4A8F}" type="datetime1">
              <a:rPr lang="en-US"/>
              <a:pPr eaLnBrk="1" hangingPunct="1"/>
              <a:t>2/4/20</a:t>
            </a:fld>
            <a:endParaRPr lang="en-US"/>
          </a:p>
        </p:txBody>
      </p:sp>
      <p:sp>
        <p:nvSpPr>
          <p:cNvPr id="409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5D564C-85FF-004F-8380-858CC7558012}" type="slidenum">
              <a:rPr lang="en-US"/>
              <a:pPr eaLnBrk="1" hangingPunct="1"/>
              <a:t>2</a:t>
            </a:fld>
            <a:endParaRPr lang="en-US"/>
          </a:p>
        </p:txBody>
      </p:sp>
      <p:sp>
        <p:nvSpPr>
          <p:cNvPr id="4100" name="Rectangle 2"/>
          <p:cNvSpPr>
            <a:spLocks noGrp="1" noChangeArrowheads="1"/>
          </p:cNvSpPr>
          <p:nvPr>
            <p:ph type="title"/>
          </p:nvPr>
        </p:nvSpPr>
        <p:spPr/>
        <p:txBody>
          <a:bodyPr/>
          <a:lstStyle/>
          <a:p>
            <a:pPr eaLnBrk="1" hangingPunct="1"/>
            <a:r>
              <a:rPr lang="en-US">
                <a:latin typeface="Arial" charset="0"/>
              </a:rPr>
              <a:t>Goal 1: Distinguishing One Phoneme from Another, Automatically</a:t>
            </a:r>
          </a:p>
        </p:txBody>
      </p:sp>
      <p:sp>
        <p:nvSpPr>
          <p:cNvPr id="4101" name="Rectangle 3"/>
          <p:cNvSpPr>
            <a:spLocks noGrp="1" noChangeArrowheads="1"/>
          </p:cNvSpPr>
          <p:nvPr>
            <p:ph type="body" idx="1"/>
          </p:nvPr>
        </p:nvSpPr>
        <p:spPr/>
        <p:txBody>
          <a:bodyPr/>
          <a:lstStyle/>
          <a:p>
            <a:pPr eaLnBrk="1" hangingPunct="1"/>
            <a:r>
              <a:rPr lang="en-US" dirty="0">
                <a:latin typeface="Arial" charset="0"/>
              </a:rPr>
              <a:t>ASR: Did the caller say </a:t>
            </a:r>
            <a:r>
              <a:rPr lang="ja-JP" altLang="en-US" dirty="0">
                <a:latin typeface="Arial" charset="0"/>
              </a:rPr>
              <a:t>‘</a:t>
            </a:r>
            <a:r>
              <a:rPr lang="en-US" dirty="0">
                <a:solidFill>
                  <a:srgbClr val="FF0000"/>
                </a:solidFill>
                <a:latin typeface="Arial" charset="0"/>
              </a:rPr>
              <a:t>I want to fly to Newark</a:t>
            </a:r>
            <a:r>
              <a:rPr lang="ja-JP" altLang="en-US" dirty="0">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I want to fly to New York</a:t>
            </a:r>
            <a:r>
              <a:rPr lang="ja-JP" altLang="en-US" dirty="0">
                <a:latin typeface="Arial" charset="0"/>
              </a:rPr>
              <a:t>’</a:t>
            </a:r>
            <a:r>
              <a:rPr lang="en-US" dirty="0" smtClean="0">
                <a:latin typeface="Arial" charset="0"/>
              </a:rPr>
              <a:t>?</a:t>
            </a:r>
          </a:p>
          <a:p>
            <a:pPr eaLnBrk="1" hangingPunct="1"/>
            <a:endParaRPr lang="en-US" dirty="0">
              <a:latin typeface="Arial" charset="0"/>
            </a:endParaRPr>
          </a:p>
          <a:p>
            <a:pPr eaLnBrk="1" hangingPunct="1"/>
            <a:r>
              <a:rPr lang="en-US" dirty="0">
                <a:latin typeface="Arial" charset="0"/>
              </a:rPr>
              <a:t>Forensic Linguistics: Did the accused say </a:t>
            </a:r>
            <a:r>
              <a:rPr lang="ja-JP" altLang="en-US" dirty="0">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Bill him</a:t>
            </a:r>
            <a:r>
              <a:rPr lang="ja-JP" altLang="en-US" dirty="0">
                <a:solidFill>
                  <a:srgbClr val="FF0000"/>
                </a:solidFill>
                <a:latin typeface="Arial" charset="0"/>
              </a:rPr>
              <a:t>’</a:t>
            </a:r>
            <a:r>
              <a:rPr lang="en-US" dirty="0">
                <a:latin typeface="Arial" charset="0"/>
              </a:rPr>
              <a:t>?</a:t>
            </a:r>
          </a:p>
          <a:p>
            <a:pPr eaLnBrk="1" hangingPunct="1"/>
            <a:r>
              <a:rPr lang="en-US" dirty="0">
                <a:latin typeface="Arial" charset="0"/>
              </a:rPr>
              <a:t>What </a:t>
            </a:r>
            <a:r>
              <a:rPr lang="en-US" dirty="0">
                <a:solidFill>
                  <a:srgbClr val="0066FF"/>
                </a:solidFill>
                <a:latin typeface="Arial" charset="0"/>
              </a:rPr>
              <a:t>evidence</a:t>
            </a:r>
            <a:r>
              <a:rPr lang="en-US" dirty="0">
                <a:latin typeface="Arial" charset="0"/>
              </a:rPr>
              <a:t> is there in the speech signal?</a:t>
            </a:r>
          </a:p>
          <a:p>
            <a:pPr lvl="1" eaLnBrk="1" hangingPunct="1"/>
            <a:r>
              <a:rPr lang="en-US" dirty="0">
                <a:latin typeface="Arial" charset="0"/>
              </a:rPr>
              <a:t>How accurately and reliably can we </a:t>
            </a:r>
            <a:r>
              <a:rPr lang="en-US" dirty="0">
                <a:solidFill>
                  <a:srgbClr val="0066FF"/>
                </a:solidFill>
                <a:latin typeface="Arial" charset="0"/>
              </a:rPr>
              <a:t>extract</a:t>
            </a:r>
            <a:r>
              <a:rPr lang="en-US" dirty="0">
                <a:latin typeface="Arial" charset="0"/>
              </a:rPr>
              <a:t> it?</a:t>
            </a:r>
          </a:p>
        </p:txBody>
      </p:sp>
      <p:pic>
        <p:nvPicPr>
          <p:cNvPr id="2"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2">
                <a:tint val="45000"/>
                <a:satMod val="400000"/>
              </a:schemeClr>
            </a:duotone>
          </a:blip>
          <a:stretch>
            <a:fillRect/>
          </a:stretch>
        </p:blipFill>
        <p:spPr>
          <a:xfrm>
            <a:off x="2362200" y="2540000"/>
            <a:ext cx="635000" cy="635000"/>
          </a:xfrm>
          <a:prstGeom prst="rect">
            <a:avLst/>
          </a:prstGeom>
        </p:spPr>
      </p:pic>
      <p:pic>
        <p:nvPicPr>
          <p:cNvPr id="3" name="Newark.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duotone>
              <a:prstClr val="black"/>
              <a:schemeClr val="accent2">
                <a:tint val="45000"/>
                <a:satMod val="400000"/>
              </a:schemeClr>
            </a:duotone>
          </a:blip>
          <a:stretch>
            <a:fillRect/>
          </a:stretch>
        </p:blipFill>
        <p:spPr>
          <a:xfrm>
            <a:off x="4165600" y="2514600"/>
            <a:ext cx="660400" cy="660400"/>
          </a:xfrm>
          <a:prstGeom prst="rect">
            <a:avLst/>
          </a:prstGeom>
        </p:spPr>
      </p:pic>
    </p:spTree>
    <p:extLst>
      <p:ext uri="{BB962C8B-B14F-4D97-AF65-F5344CB8AC3E}">
        <p14:creationId xmlns:p14="http://schemas.microsoft.com/office/powerpoint/2010/main" val="702766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0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46E291-C836-524E-B968-B902A6DE995F}" type="datetime1">
              <a:rPr lang="en-US"/>
              <a:pPr eaLnBrk="1" hangingPunct="1"/>
              <a:t>2/4/20</a:t>
            </a:fld>
            <a:endParaRPr lang="en-US"/>
          </a:p>
        </p:txBody>
      </p:sp>
      <p:sp>
        <p:nvSpPr>
          <p:cNvPr id="1945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353E1A-BD08-6742-AF6C-26B103B52E82}" type="slidenum">
              <a:rPr lang="en-US"/>
              <a:pPr eaLnBrk="1" hangingPunct="1"/>
              <a:t>20</a:t>
            </a:fld>
            <a:endParaRPr lang="en-US"/>
          </a:p>
        </p:txBody>
      </p:sp>
      <p:sp>
        <p:nvSpPr>
          <p:cNvPr id="19460" name="Rectangle 2"/>
          <p:cNvSpPr>
            <a:spLocks noGrp="1" noChangeArrowheads="1"/>
          </p:cNvSpPr>
          <p:nvPr>
            <p:ph type="title"/>
          </p:nvPr>
        </p:nvSpPr>
        <p:spPr/>
        <p:txBody>
          <a:bodyPr/>
          <a:lstStyle/>
          <a:p>
            <a:pPr eaLnBrk="1" hangingPunct="1"/>
            <a:r>
              <a:rPr lang="en-US" dirty="0" smtClean="0">
                <a:latin typeface="Arial" charset="0"/>
              </a:rPr>
              <a:t>Speech Sampling</a:t>
            </a:r>
            <a:endParaRPr lang="en-US" dirty="0">
              <a:latin typeface="Arial" charset="0"/>
            </a:endParaRPr>
          </a:p>
        </p:txBody>
      </p:sp>
      <p:sp>
        <p:nvSpPr>
          <p:cNvPr id="19461" name="Rectangle 3"/>
          <p:cNvSpPr>
            <a:spLocks noGrp="1" noChangeArrowheads="1"/>
          </p:cNvSpPr>
          <p:nvPr>
            <p:ph type="body" idx="1"/>
          </p:nvPr>
        </p:nvSpPr>
        <p:spPr>
          <a:xfrm>
            <a:off x="457200" y="1447800"/>
            <a:ext cx="8178800" cy="4800600"/>
          </a:xfrm>
        </p:spPr>
        <p:txBody>
          <a:bodyPr/>
          <a:lstStyle/>
          <a:p>
            <a:pPr eaLnBrk="1" hangingPunct="1"/>
            <a:r>
              <a:rPr lang="en-US" dirty="0">
                <a:solidFill>
                  <a:srgbClr val="0066FF"/>
                </a:solidFill>
                <a:latin typeface="Arial" charset="0"/>
              </a:rPr>
              <a:t>Sampling rate</a:t>
            </a:r>
            <a:r>
              <a:rPr lang="en-US" dirty="0">
                <a:latin typeface="Arial" charset="0"/>
              </a:rPr>
              <a:t>: how often do we need to sample?</a:t>
            </a:r>
          </a:p>
          <a:p>
            <a:pPr lvl="1" eaLnBrk="1" hangingPunct="1"/>
            <a:r>
              <a:rPr lang="en-US" dirty="0">
                <a:latin typeface="Arial" charset="0"/>
              </a:rPr>
              <a:t>At least 2 samples per cycle to capture periodicity of a waveform component at a given frequency </a:t>
            </a:r>
            <a:r>
              <a:rPr lang="mr-IN" dirty="0" smtClean="0">
                <a:latin typeface="Arial" charset="0"/>
              </a:rPr>
              <a:t>–</a:t>
            </a:r>
            <a:r>
              <a:rPr lang="en-US" dirty="0" smtClean="0">
                <a:latin typeface="Arial" charset="0"/>
              </a:rPr>
              <a:t> why?</a:t>
            </a:r>
            <a:endParaRPr lang="en-US" dirty="0">
              <a:latin typeface="Arial" charset="0"/>
            </a:endParaRPr>
          </a:p>
          <a:p>
            <a:pPr lvl="2" eaLnBrk="1" hangingPunct="1"/>
            <a:r>
              <a:rPr lang="en-US" dirty="0">
                <a:latin typeface="Arial" charset="0"/>
              </a:rPr>
              <a:t>100 Hz waveform needs 200 samples per sec</a:t>
            </a:r>
          </a:p>
          <a:p>
            <a:pPr lvl="2" eaLnBrk="1" hangingPunct="1"/>
            <a:r>
              <a:rPr lang="en-US" b="1" i="1" dirty="0">
                <a:solidFill>
                  <a:srgbClr val="0066FF"/>
                </a:solidFill>
                <a:latin typeface="Arial" charset="0"/>
              </a:rPr>
              <a:t>Nyquist frequency</a:t>
            </a:r>
            <a:r>
              <a:rPr lang="en-US" dirty="0">
                <a:latin typeface="Arial" charset="0"/>
              </a:rPr>
              <a:t>: highest-frequency component captured with a given sampling rate (half the sampling rate) – e.g. 8K sampling rate (telephone speech) captures frequencies up to 4K</a:t>
            </a:r>
          </a:p>
        </p:txBody>
      </p:sp>
    </p:spTree>
    <p:extLst>
      <p:ext uri="{BB962C8B-B14F-4D97-AF65-F5344CB8AC3E}">
        <p14:creationId xmlns:p14="http://schemas.microsoft.com/office/powerpoint/2010/main" val="1489889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p:txBody>
          <a:bodyPr/>
          <a:lstStyle/>
          <a:p>
            <a:pPr eaLnBrk="1" hangingPunct="1"/>
            <a:r>
              <a:rPr lang="en-US" dirty="0" smtClean="0">
                <a:latin typeface="Verdana" charset="0"/>
                <a:ea typeface="ＭＳ Ｐゴシック" charset="0"/>
                <a:cs typeface="ＭＳ Ｐゴシック" charset="0"/>
              </a:rPr>
              <a:t>Ideal Sampling</a:t>
            </a:r>
            <a:endParaRPr lang="en-US" dirty="0">
              <a:latin typeface="Verdana" charset="0"/>
              <a:ea typeface="ＭＳ Ｐゴシック" charset="0"/>
              <a:cs typeface="ＭＳ Ｐゴシック" charset="0"/>
            </a:endParaRPr>
          </a:p>
        </p:txBody>
      </p:sp>
      <p:pic>
        <p:nvPicPr>
          <p:cNvPr id="36869" name="Picture 4" descr="nyqu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5562600" cy="4392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620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409EAD-DBF5-9B43-BAC0-F33C1D99D7E8}" type="datetime1">
              <a:rPr lang="en-US"/>
              <a:pPr eaLnBrk="1" hangingPunct="1"/>
              <a:t>2/4/20</a:t>
            </a:fld>
            <a:endParaRPr lang="en-US"/>
          </a:p>
        </p:txBody>
      </p:sp>
      <p:sp>
        <p:nvSpPr>
          <p:cNvPr id="2048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863F66-3B8B-9048-93AB-6B469E88DF5C}" type="slidenum">
              <a:rPr lang="en-US"/>
              <a:pPr eaLnBrk="1" hangingPunct="1"/>
              <a:t>22</a:t>
            </a:fld>
            <a:endParaRPr lang="en-US"/>
          </a:p>
        </p:txBody>
      </p:sp>
      <p:sp>
        <p:nvSpPr>
          <p:cNvPr id="20484" name="Rectangle 2"/>
          <p:cNvSpPr>
            <a:spLocks noGrp="1" noChangeArrowheads="1"/>
          </p:cNvSpPr>
          <p:nvPr>
            <p:ph type="title"/>
          </p:nvPr>
        </p:nvSpPr>
        <p:spPr/>
        <p:txBody>
          <a:bodyPr/>
          <a:lstStyle/>
          <a:p>
            <a:pPr eaLnBrk="1" hangingPunct="1"/>
            <a:r>
              <a:rPr lang="en-US" dirty="0" smtClean="0">
                <a:latin typeface="Arial" charset="0"/>
              </a:rPr>
              <a:t>Sampling/Storage Tradeoff</a:t>
            </a:r>
            <a:endParaRPr lang="en-US" dirty="0">
              <a:latin typeface="Arial" charset="0"/>
            </a:endParaRPr>
          </a:p>
        </p:txBody>
      </p:sp>
      <p:sp>
        <p:nvSpPr>
          <p:cNvPr id="20485" name="Rectangle 3"/>
          <p:cNvSpPr>
            <a:spLocks noGrp="1" noChangeArrowheads="1"/>
          </p:cNvSpPr>
          <p:nvPr>
            <p:ph type="body" idx="1"/>
          </p:nvPr>
        </p:nvSpPr>
        <p:spPr/>
        <p:txBody>
          <a:bodyPr/>
          <a:lstStyle/>
          <a:p>
            <a:pPr eaLnBrk="1" hangingPunct="1"/>
            <a:r>
              <a:rPr lang="en-US" dirty="0">
                <a:solidFill>
                  <a:srgbClr val="0066FF"/>
                </a:solidFill>
                <a:latin typeface="Arial" charset="0"/>
              </a:rPr>
              <a:t>Human hearing</a:t>
            </a:r>
            <a:r>
              <a:rPr lang="en-US" dirty="0">
                <a:latin typeface="Arial" charset="0"/>
              </a:rPr>
              <a:t>: ~20K top frequency </a:t>
            </a:r>
          </a:p>
          <a:p>
            <a:pPr lvl="1" eaLnBrk="1" hangingPunct="1"/>
            <a:r>
              <a:rPr lang="en-US" dirty="0">
                <a:latin typeface="Arial" charset="0"/>
              </a:rPr>
              <a:t>Do we really need to store 40K samples per second of speech?</a:t>
            </a:r>
          </a:p>
          <a:p>
            <a:pPr eaLnBrk="1" hangingPunct="1"/>
            <a:r>
              <a:rPr lang="en-US" dirty="0">
                <a:solidFill>
                  <a:srgbClr val="0066FF"/>
                </a:solidFill>
                <a:latin typeface="Arial" charset="0"/>
              </a:rPr>
              <a:t>Telephone spee</a:t>
            </a:r>
            <a:r>
              <a:rPr lang="en-US" dirty="0">
                <a:latin typeface="Arial" charset="0"/>
              </a:rPr>
              <a:t>ch: 300-4K Hz (8K sampling)</a:t>
            </a:r>
          </a:p>
          <a:p>
            <a:pPr lvl="1" eaLnBrk="1" hangingPunct="1"/>
            <a:r>
              <a:rPr lang="en-US" dirty="0">
                <a:latin typeface="Arial" charset="0"/>
              </a:rPr>
              <a:t>But some speech sounds (e.g. </a:t>
            </a:r>
            <a:r>
              <a:rPr lang="en-US" i="1" dirty="0">
                <a:latin typeface="Arial" charset="0"/>
              </a:rPr>
              <a:t>fricatives, stops)</a:t>
            </a:r>
            <a:r>
              <a:rPr lang="en-US" dirty="0">
                <a:latin typeface="Arial" charset="0"/>
              </a:rPr>
              <a:t> have energy above 4K…</a:t>
            </a:r>
          </a:p>
          <a:p>
            <a:pPr eaLnBrk="1" hangingPunct="1"/>
            <a:r>
              <a:rPr lang="en-US" dirty="0" smtClean="0">
                <a:latin typeface="Arial" charset="0"/>
              </a:rPr>
              <a:t>44k </a:t>
            </a:r>
            <a:r>
              <a:rPr lang="en-US" dirty="0">
                <a:latin typeface="Arial" charset="0"/>
              </a:rPr>
              <a:t>(</a:t>
            </a:r>
            <a:r>
              <a:rPr lang="en-US" dirty="0">
                <a:solidFill>
                  <a:srgbClr val="0066FF"/>
                </a:solidFill>
                <a:latin typeface="Arial" charset="0"/>
              </a:rPr>
              <a:t>CD quality audio</a:t>
            </a:r>
            <a:r>
              <a:rPr lang="en-US" dirty="0">
                <a:latin typeface="Arial" charset="0"/>
              </a:rPr>
              <a:t>) vs.</a:t>
            </a:r>
            <a:r>
              <a:rPr lang="en-US" dirty="0">
                <a:solidFill>
                  <a:srgbClr val="0066FF"/>
                </a:solidFill>
                <a:latin typeface="Arial" charset="0"/>
              </a:rPr>
              <a:t>16-22K</a:t>
            </a:r>
            <a:r>
              <a:rPr lang="en-US" dirty="0">
                <a:latin typeface="Arial" charset="0"/>
              </a:rPr>
              <a:t> (usually good enough to study pitch, amplitude, duration, …)</a:t>
            </a:r>
          </a:p>
          <a:p>
            <a:pPr eaLnBrk="1" hangingPunct="1"/>
            <a:r>
              <a:rPr lang="en-US" dirty="0">
                <a:solidFill>
                  <a:srgbClr val="0066FF"/>
                </a:solidFill>
                <a:latin typeface="Arial" charset="0"/>
              </a:rPr>
              <a:t>Golden Ears</a:t>
            </a:r>
            <a:r>
              <a:rPr lang="en-US" dirty="0">
                <a:latin typeface="Arial" charset="0"/>
              </a:rPr>
              <a:t>…</a:t>
            </a:r>
          </a:p>
        </p:txBody>
      </p:sp>
    </p:spTree>
    <p:extLst>
      <p:ext uri="{BB962C8B-B14F-4D97-AF65-F5344CB8AC3E}">
        <p14:creationId xmlns:p14="http://schemas.microsoft.com/office/powerpoint/2010/main" val="921569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your Phone is not Telling </a:t>
            </a:r>
            <a:r>
              <a:rPr lang="en-US" dirty="0"/>
              <a:t>Y</a:t>
            </a:r>
            <a:r>
              <a:rPr lang="en-US" dirty="0" smtClean="0"/>
              <a:t>ou</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23</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099"/>
          <a:stretch/>
        </p:blipFill>
        <p:spPr>
          <a:xfrm>
            <a:off x="1219200" y="1417638"/>
            <a:ext cx="6223000" cy="3875265"/>
          </a:xfrm>
          <a:prstGeom prst="rect">
            <a:avLst/>
          </a:prstGeom>
        </p:spPr>
      </p:pic>
      <p:sp>
        <p:nvSpPr>
          <p:cNvPr id="8" name="Rectangle 7"/>
          <p:cNvSpPr/>
          <p:nvPr/>
        </p:nvSpPr>
        <p:spPr>
          <a:xfrm>
            <a:off x="2133600" y="5507454"/>
            <a:ext cx="4044697" cy="523220"/>
          </a:xfrm>
          <a:prstGeom prst="rect">
            <a:avLst/>
          </a:prstGeom>
        </p:spPr>
        <p:txBody>
          <a:bodyPr wrap="none">
            <a:spAutoFit/>
          </a:bodyPr>
          <a:lstStyle/>
          <a:p>
            <a:pPr eaLnBrk="1" hangingPunct="1"/>
            <a:r>
              <a:rPr lang="en-US" sz="2800" dirty="0" smtClean="0">
                <a:hlinkClick r:id="rId4"/>
              </a:rPr>
              <a:t>High frequency samples</a:t>
            </a:r>
            <a:endParaRPr lang="en-US" sz="2800" dirty="0"/>
          </a:p>
        </p:txBody>
      </p:sp>
    </p:spTree>
    <p:extLst>
      <p:ext uri="{BB962C8B-B14F-4D97-AF65-F5344CB8AC3E}">
        <p14:creationId xmlns:p14="http://schemas.microsoft.com/office/powerpoint/2010/main" val="617938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Mosquito</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600201"/>
            <a:ext cx="4267200" cy="3598672"/>
          </a:xfrm>
          <a:prstGeom prst="rect">
            <a:avLst/>
          </a:prstGeom>
        </p:spPr>
      </p:pic>
      <p:sp>
        <p:nvSpPr>
          <p:cNvPr id="7" name="Rectangle 6"/>
          <p:cNvSpPr/>
          <p:nvPr/>
        </p:nvSpPr>
        <p:spPr>
          <a:xfrm>
            <a:off x="1896533" y="5494306"/>
            <a:ext cx="4003019" cy="523220"/>
          </a:xfrm>
          <a:prstGeom prst="rect">
            <a:avLst/>
          </a:prstGeom>
        </p:spPr>
        <p:txBody>
          <a:bodyPr wrap="none">
            <a:spAutoFit/>
          </a:bodyPr>
          <a:lstStyle/>
          <a:p>
            <a:pPr eaLnBrk="1" hangingPunct="1"/>
            <a:r>
              <a:rPr lang="en-US" sz="2800" dirty="0" smtClean="0">
                <a:hlinkClick r:id="rId4"/>
              </a:rPr>
              <a:t>Listen</a:t>
            </a:r>
            <a:r>
              <a:rPr lang="en-US" sz="2800" dirty="0" smtClean="0"/>
              <a:t> (at your own risk)</a:t>
            </a:r>
            <a:endParaRPr lang="en-US" sz="2800" dirty="0"/>
          </a:p>
        </p:txBody>
      </p:sp>
    </p:spTree>
    <p:extLst>
      <p:ext uri="{BB962C8B-B14F-4D97-AF65-F5344CB8AC3E}">
        <p14:creationId xmlns:p14="http://schemas.microsoft.com/office/powerpoint/2010/main" val="1601664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137E33-AFB0-6E4B-A76E-1A55D6552CF9}" type="datetime1">
              <a:rPr lang="en-US"/>
              <a:pPr eaLnBrk="1" hangingPunct="1"/>
              <a:t>2/4/20</a:t>
            </a:fld>
            <a:endParaRPr lang="en-US"/>
          </a:p>
        </p:txBody>
      </p:sp>
      <p:sp>
        <p:nvSpPr>
          <p:cNvPr id="215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3D46CF-D0AF-EE42-A52F-63D999F7E232}" type="slidenum">
              <a:rPr lang="en-US"/>
              <a:pPr eaLnBrk="1" hangingPunct="1"/>
              <a:t>25</a:t>
            </a:fld>
            <a:endParaRPr lang="en-US"/>
          </a:p>
        </p:txBody>
      </p:sp>
      <p:sp>
        <p:nvSpPr>
          <p:cNvPr id="21508" name="Rectangle 2"/>
          <p:cNvSpPr>
            <a:spLocks noGrp="1" noChangeArrowheads="1"/>
          </p:cNvSpPr>
          <p:nvPr>
            <p:ph type="title"/>
          </p:nvPr>
        </p:nvSpPr>
        <p:spPr/>
        <p:txBody>
          <a:bodyPr/>
          <a:lstStyle/>
          <a:p>
            <a:pPr eaLnBrk="1" hangingPunct="1"/>
            <a:r>
              <a:rPr lang="en-US">
                <a:latin typeface="Arial" charset="0"/>
              </a:rPr>
              <a:t>Sampling Errors</a:t>
            </a:r>
          </a:p>
        </p:txBody>
      </p:sp>
      <p:sp>
        <p:nvSpPr>
          <p:cNvPr id="21509" name="Rectangle 3"/>
          <p:cNvSpPr>
            <a:spLocks noGrp="1" noChangeArrowheads="1"/>
          </p:cNvSpPr>
          <p:nvPr>
            <p:ph type="body" idx="1"/>
          </p:nvPr>
        </p:nvSpPr>
        <p:spPr/>
        <p:txBody>
          <a:bodyPr/>
          <a:lstStyle/>
          <a:p>
            <a:pPr eaLnBrk="1" hangingPunct="1"/>
            <a:r>
              <a:rPr lang="en-US" dirty="0">
                <a:solidFill>
                  <a:srgbClr val="0066FF"/>
                </a:solidFill>
                <a:latin typeface="Arial" charset="0"/>
              </a:rPr>
              <a:t>Aliasing: </a:t>
            </a:r>
            <a:endParaRPr lang="en-US" dirty="0" smtClean="0">
              <a:solidFill>
                <a:srgbClr val="0066FF"/>
              </a:solidFill>
              <a:latin typeface="Arial" charset="0"/>
            </a:endParaRPr>
          </a:p>
          <a:p>
            <a:pPr lvl="1" eaLnBrk="1" hangingPunct="1"/>
            <a:r>
              <a:rPr lang="en-US" dirty="0" smtClean="0">
                <a:latin typeface="Arial" charset="0"/>
              </a:rPr>
              <a:t>Different signals become indistinguishable (aliases) of one another</a:t>
            </a:r>
            <a:endParaRPr lang="en-US" dirty="0">
              <a:latin typeface="Arial" charset="0"/>
            </a:endParaRPr>
          </a:p>
          <a:p>
            <a:pPr lvl="1" eaLnBrk="1" hangingPunct="1"/>
            <a:r>
              <a:rPr lang="en-US" dirty="0" smtClean="0">
                <a:latin typeface="Arial" charset="0"/>
              </a:rPr>
              <a:t>Signals with </a:t>
            </a:r>
            <a:r>
              <a:rPr lang="en-US" dirty="0">
                <a:latin typeface="Arial" charset="0"/>
              </a:rPr>
              <a:t>frequency higher than the Nyquist frequency</a:t>
            </a:r>
          </a:p>
          <a:p>
            <a:pPr lvl="1" eaLnBrk="1" hangingPunct="1"/>
            <a:r>
              <a:rPr lang="en-US" dirty="0">
                <a:latin typeface="Arial" charset="0"/>
              </a:rPr>
              <a:t>Solutions:</a:t>
            </a:r>
          </a:p>
          <a:p>
            <a:pPr lvl="2" eaLnBrk="1" hangingPunct="1"/>
            <a:r>
              <a:rPr lang="en-US" dirty="0">
                <a:latin typeface="Arial" charset="0"/>
              </a:rPr>
              <a:t>Increase the sampling rate</a:t>
            </a:r>
          </a:p>
          <a:p>
            <a:pPr lvl="2" eaLnBrk="1" hangingPunct="1"/>
            <a:r>
              <a:rPr lang="en-US" dirty="0">
                <a:latin typeface="Arial" charset="0"/>
              </a:rPr>
              <a:t>Filter out frequencies above half the sampling rate (</a:t>
            </a:r>
            <a:r>
              <a:rPr lang="en-US" dirty="0">
                <a:solidFill>
                  <a:srgbClr val="0066FF"/>
                </a:solidFill>
                <a:latin typeface="Arial" charset="0"/>
              </a:rPr>
              <a:t>anti-aliasing filter</a:t>
            </a:r>
            <a:r>
              <a:rPr lang="en-US" dirty="0">
                <a:latin typeface="Arial" charset="0"/>
              </a:rPr>
              <a:t>)</a:t>
            </a:r>
          </a:p>
        </p:txBody>
      </p:sp>
    </p:spTree>
    <p:extLst>
      <p:ext uri="{BB962C8B-B14F-4D97-AF65-F5344CB8AC3E}">
        <p14:creationId xmlns:p14="http://schemas.microsoft.com/office/powerpoint/2010/main" val="1172238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3E9D43-BA4C-3C4A-A482-3953C5FB2AB6}" type="datetime1">
              <a:rPr lang="en-US"/>
              <a:pPr eaLnBrk="1" hangingPunct="1"/>
              <a:t>2/4/20</a:t>
            </a:fld>
            <a:endParaRPr lang="en-US"/>
          </a:p>
        </p:txBody>
      </p:sp>
      <p:sp>
        <p:nvSpPr>
          <p:cNvPr id="2253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C3B2EC-4D51-CF47-9EA3-3089AF85DFD1}" type="slidenum">
              <a:rPr lang="en-US"/>
              <a:pPr eaLnBrk="1" hangingPunct="1"/>
              <a:t>26</a:t>
            </a:fld>
            <a:endParaRPr lang="en-US"/>
          </a:p>
        </p:txBody>
      </p:sp>
      <p:sp>
        <p:nvSpPr>
          <p:cNvPr id="22532" name="Rectangle 2"/>
          <p:cNvSpPr>
            <a:spLocks noGrp="1" noChangeArrowheads="1"/>
          </p:cNvSpPr>
          <p:nvPr>
            <p:ph type="title"/>
          </p:nvPr>
        </p:nvSpPr>
        <p:spPr/>
        <p:txBody>
          <a:bodyPr/>
          <a:lstStyle/>
          <a:p>
            <a:pPr eaLnBrk="1" hangingPunct="1"/>
            <a:r>
              <a:rPr lang="en-US" dirty="0" smtClean="0">
                <a:latin typeface="Arial" charset="0"/>
              </a:rPr>
              <a:t>Quantization Issues</a:t>
            </a:r>
            <a:endParaRPr lang="en-US" dirty="0">
              <a:latin typeface="Arial" charset="0"/>
            </a:endParaRPr>
          </a:p>
        </p:txBody>
      </p:sp>
      <p:sp>
        <p:nvSpPr>
          <p:cNvPr id="22533" name="Rectangle 3"/>
          <p:cNvSpPr>
            <a:spLocks noGrp="1" noChangeArrowheads="1"/>
          </p:cNvSpPr>
          <p:nvPr>
            <p:ph type="body" idx="1"/>
          </p:nvPr>
        </p:nvSpPr>
        <p:spPr>
          <a:xfrm>
            <a:off x="457200" y="1600200"/>
            <a:ext cx="8178800" cy="4800600"/>
          </a:xfrm>
        </p:spPr>
        <p:txBody>
          <a:bodyPr/>
          <a:lstStyle/>
          <a:p>
            <a:pPr eaLnBrk="1" hangingPunct="1"/>
            <a:r>
              <a:rPr lang="en-US" dirty="0">
                <a:latin typeface="Arial" charset="0"/>
              </a:rPr>
              <a:t>Measuring the </a:t>
            </a:r>
            <a:r>
              <a:rPr lang="en-US" dirty="0">
                <a:solidFill>
                  <a:srgbClr val="0066FF"/>
                </a:solidFill>
                <a:latin typeface="Arial" charset="0"/>
              </a:rPr>
              <a:t>amplitude </a:t>
            </a:r>
            <a:r>
              <a:rPr lang="en-US" dirty="0">
                <a:latin typeface="Arial" charset="0"/>
              </a:rPr>
              <a:t>at sampling points:  what resolution </a:t>
            </a:r>
            <a:r>
              <a:rPr lang="en-US" dirty="0" smtClean="0">
                <a:latin typeface="Arial" charset="0"/>
              </a:rPr>
              <a:t>should you </a:t>
            </a:r>
            <a:r>
              <a:rPr lang="en-US" dirty="0">
                <a:latin typeface="Arial" charset="0"/>
              </a:rPr>
              <a:t>choose?</a:t>
            </a:r>
          </a:p>
          <a:p>
            <a:pPr lvl="1" eaLnBrk="1" hangingPunct="1"/>
            <a:r>
              <a:rPr lang="en-US" dirty="0">
                <a:latin typeface="Arial" charset="0"/>
              </a:rPr>
              <a:t>Integer representation</a:t>
            </a:r>
          </a:p>
          <a:p>
            <a:pPr lvl="1" eaLnBrk="1" hangingPunct="1"/>
            <a:r>
              <a:rPr lang="en-US" dirty="0">
                <a:latin typeface="Arial" charset="0"/>
              </a:rPr>
              <a:t>8, 12 or 16 bits per sample</a:t>
            </a:r>
          </a:p>
          <a:p>
            <a:pPr eaLnBrk="1" hangingPunct="1"/>
            <a:r>
              <a:rPr lang="en-US" dirty="0">
                <a:latin typeface="Arial" charset="0"/>
              </a:rPr>
              <a:t>Noise due to </a:t>
            </a:r>
            <a:r>
              <a:rPr lang="en-US" dirty="0">
                <a:solidFill>
                  <a:srgbClr val="0066FF"/>
                </a:solidFill>
                <a:latin typeface="Arial" charset="0"/>
              </a:rPr>
              <a:t>quantization steps </a:t>
            </a:r>
            <a:r>
              <a:rPr lang="en-US" dirty="0" smtClean="0">
                <a:latin typeface="Arial" charset="0"/>
              </a:rPr>
              <a:t>can be avoided </a:t>
            </a:r>
            <a:r>
              <a:rPr lang="en-US" dirty="0">
                <a:latin typeface="Arial" charset="0"/>
              </a:rPr>
              <a:t>by higher resolution -- but requires more storage</a:t>
            </a:r>
          </a:p>
          <a:p>
            <a:pPr lvl="1" eaLnBrk="1" hangingPunct="1"/>
            <a:r>
              <a:rPr lang="en-US" dirty="0">
                <a:latin typeface="Arial" charset="0"/>
              </a:rPr>
              <a:t>How many </a:t>
            </a:r>
            <a:r>
              <a:rPr lang="en-US" dirty="0">
                <a:solidFill>
                  <a:srgbClr val="0066FF"/>
                </a:solidFill>
                <a:latin typeface="Arial" charset="0"/>
              </a:rPr>
              <a:t>different amplitude levels </a:t>
            </a:r>
            <a:r>
              <a:rPr lang="en-US" dirty="0">
                <a:latin typeface="Arial" charset="0"/>
              </a:rPr>
              <a:t>do we need to distinguish?</a:t>
            </a:r>
          </a:p>
          <a:p>
            <a:pPr lvl="1" eaLnBrk="1" hangingPunct="1"/>
            <a:r>
              <a:rPr lang="en-US" dirty="0">
                <a:latin typeface="Arial" charset="0"/>
              </a:rPr>
              <a:t>Choice depends on data and application (44K 16bit stereo requires ~10Mb storage)</a:t>
            </a:r>
          </a:p>
        </p:txBody>
      </p:sp>
    </p:spTree>
    <p:extLst>
      <p:ext uri="{BB962C8B-B14F-4D97-AF65-F5344CB8AC3E}">
        <p14:creationId xmlns:p14="http://schemas.microsoft.com/office/powerpoint/2010/main" val="801122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194DCA-9BBE-474D-B647-C96B55019697}" type="datetime1">
              <a:rPr lang="en-US"/>
              <a:pPr eaLnBrk="1" hangingPunct="1"/>
              <a:t>2/4/20</a:t>
            </a:fld>
            <a:endParaRPr lang="en-US"/>
          </a:p>
        </p:txBody>
      </p:sp>
      <p:sp>
        <p:nvSpPr>
          <p:cNvPr id="2355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814A80-5AE9-7D49-BAD2-E79957BDE656}" type="slidenum">
              <a:rPr lang="en-US"/>
              <a:pPr eaLnBrk="1" hangingPunct="1"/>
              <a:t>27</a:t>
            </a:fld>
            <a:endParaRPr lang="en-US"/>
          </a:p>
        </p:txBody>
      </p:sp>
      <p:sp>
        <p:nvSpPr>
          <p:cNvPr id="23556" name="Rectangle 3"/>
          <p:cNvSpPr>
            <a:spLocks noGrp="1" noChangeArrowheads="1"/>
          </p:cNvSpPr>
          <p:nvPr>
            <p:ph type="body" idx="1"/>
          </p:nvPr>
        </p:nvSpPr>
        <p:spPr>
          <a:xfrm>
            <a:off x="457200" y="762000"/>
            <a:ext cx="8229600" cy="5364163"/>
          </a:xfrm>
        </p:spPr>
        <p:txBody>
          <a:bodyPr/>
          <a:lstStyle/>
          <a:p>
            <a:pPr lvl="1" eaLnBrk="1" hangingPunct="1"/>
            <a:r>
              <a:rPr lang="en-US" dirty="0">
                <a:latin typeface="Arial" charset="0"/>
              </a:rPr>
              <a:t>But </a:t>
            </a:r>
            <a:r>
              <a:rPr lang="en-US" b="1" i="1" dirty="0">
                <a:solidFill>
                  <a:srgbClr val="0066FF"/>
                </a:solidFill>
                <a:latin typeface="Arial" charset="0"/>
              </a:rPr>
              <a:t>clipping</a:t>
            </a:r>
            <a:r>
              <a:rPr lang="en-US" dirty="0">
                <a:latin typeface="Arial" charset="0"/>
              </a:rPr>
              <a:t> occurs when input volume (i.e. amplitude of signal) is greater than </a:t>
            </a:r>
            <a:r>
              <a:rPr lang="en-US" dirty="0" smtClean="0">
                <a:latin typeface="Arial" charset="0"/>
              </a:rPr>
              <a:t>the range </a:t>
            </a:r>
            <a:r>
              <a:rPr lang="en-US" dirty="0">
                <a:latin typeface="Arial" charset="0"/>
              </a:rPr>
              <a:t>that can be represented</a:t>
            </a:r>
          </a:p>
          <a:p>
            <a:pPr lvl="1" eaLnBrk="1" hangingPunct="1"/>
            <a:r>
              <a:rPr lang="en-US" dirty="0">
                <a:latin typeface="Arial" charset="0"/>
              </a:rPr>
              <a:t>Watch for this when you are </a:t>
            </a:r>
            <a:r>
              <a:rPr lang="en-US" dirty="0" smtClean="0">
                <a:latin typeface="Arial" charset="0"/>
              </a:rPr>
              <a:t>recording</a:t>
            </a:r>
            <a:r>
              <a:rPr lang="mr-IN" dirty="0" smtClean="0">
                <a:latin typeface="Arial" charset="0"/>
              </a:rPr>
              <a:t>…</a:t>
            </a:r>
            <a:endParaRPr lang="en-US" dirty="0">
              <a:latin typeface="Arial" charset="0"/>
            </a:endParaRPr>
          </a:p>
          <a:p>
            <a:pPr lvl="1" eaLnBrk="1" hangingPunct="1"/>
            <a:r>
              <a:rPr lang="en-US" dirty="0">
                <a:latin typeface="Arial" charset="0"/>
              </a:rPr>
              <a:t>Solutions</a:t>
            </a:r>
          </a:p>
          <a:p>
            <a:pPr lvl="2" eaLnBrk="1" hangingPunct="1"/>
            <a:r>
              <a:rPr lang="en-US" dirty="0">
                <a:latin typeface="Arial" charset="0"/>
              </a:rPr>
              <a:t>Increase the </a:t>
            </a:r>
            <a:r>
              <a:rPr lang="en-US" dirty="0">
                <a:solidFill>
                  <a:srgbClr val="0066FF"/>
                </a:solidFill>
                <a:latin typeface="Arial" charset="0"/>
              </a:rPr>
              <a:t>resolution</a:t>
            </a:r>
          </a:p>
          <a:p>
            <a:pPr lvl="2" eaLnBrk="1" hangingPunct="1"/>
            <a:r>
              <a:rPr lang="en-US" dirty="0">
                <a:latin typeface="Arial" charset="0"/>
              </a:rPr>
              <a:t>Decrease the </a:t>
            </a:r>
            <a:r>
              <a:rPr lang="en-US" dirty="0" smtClean="0">
                <a:solidFill>
                  <a:srgbClr val="0066FF"/>
                </a:solidFill>
                <a:latin typeface="Arial" charset="0"/>
              </a:rPr>
              <a:t>amplitude</a:t>
            </a:r>
            <a:endParaRPr lang="en-US" dirty="0">
              <a:solidFill>
                <a:srgbClr val="0066FF"/>
              </a:solidFill>
              <a:latin typeface="Arial" charset="0"/>
            </a:endParaRPr>
          </a:p>
        </p:txBody>
      </p:sp>
    </p:spTree>
    <p:extLst>
      <p:ext uri="{BB962C8B-B14F-4D97-AF65-F5344CB8AC3E}">
        <p14:creationId xmlns:p14="http://schemas.microsoft.com/office/powerpoint/2010/main" val="1886403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dirty="0" smtClean="0">
                <a:latin typeface="Arial" charset="0"/>
                <a:ea typeface="ＭＳ Ｐゴシック" charset="-128"/>
              </a:rPr>
              <a:t>Clipping</a:t>
            </a:r>
            <a:endParaRPr lang="en-US" altLang="en-US" dirty="0">
              <a:ea typeface="ＭＳ Ｐゴシック" charset="-128"/>
            </a:endParaRPr>
          </a:p>
        </p:txBody>
      </p:sp>
      <p:pic>
        <p:nvPicPr>
          <p:cNvPr id="175108" name="Picture 4" descr="e0007_clip_wa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31" y="2590800"/>
            <a:ext cx="5791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75109"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7467600" y="3886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9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51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270" fill="hold"/>
                                        <p:tgtEl>
                                          <p:spTgt spid="175109"/>
                                        </p:tgtEl>
                                      </p:cBhvr>
                                    </p:cmd>
                                  </p:childTnLst>
                                </p:cTn>
                              </p:par>
                            </p:childTnLst>
                          </p:cTn>
                        </p:par>
                      </p:childTnLst>
                    </p:cTn>
                  </p:par>
                </p:childTnLst>
              </p:cTn>
              <p:nextCondLst>
                <p:cond evt="onClick" delay="0">
                  <p:tgtEl>
                    <p:spTgt spid="175109"/>
                  </p:tgtEl>
                </p:cond>
              </p:nextCondLst>
            </p:seq>
            <p:audio>
              <p:cMediaNode vol="80000">
                <p:cTn id="7" fill="hold" display="0">
                  <p:stCondLst>
                    <p:cond delay="indefinite"/>
                  </p:stCondLst>
                  <p:endCondLst>
                    <p:cond evt="onStopAudio" delay="0">
                      <p:tgtEl>
                        <p:sldTgt/>
                      </p:tgtEl>
                    </p:cond>
                  </p:endCondLst>
                </p:cTn>
                <p:tgtEl>
                  <p:spTgt spid="175109"/>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File Formats:  WAV</a:t>
            </a:r>
            <a:endParaRPr lang="en-US" dirty="0"/>
          </a:p>
        </p:txBody>
      </p:sp>
      <p:sp>
        <p:nvSpPr>
          <p:cNvPr id="3" name="Content Placeholder 2"/>
          <p:cNvSpPr>
            <a:spLocks noGrp="1"/>
          </p:cNvSpPr>
          <p:nvPr>
            <p:ph idx="1"/>
          </p:nvPr>
        </p:nvSpPr>
        <p:spPr/>
        <p:txBody>
          <a:bodyPr/>
          <a:lstStyle/>
          <a:p>
            <a:r>
              <a:rPr lang="en-GB" dirty="0">
                <a:latin typeface="Calibri" charset="0"/>
                <a:ea typeface="Calibri" charset="0"/>
                <a:cs typeface="Calibri" charset="0"/>
              </a:rPr>
              <a:t>Many formats, trade-offs in compression, </a:t>
            </a:r>
            <a:r>
              <a:rPr lang="en-GB" dirty="0" smtClean="0">
                <a:latin typeface="Calibri" charset="0"/>
                <a:ea typeface="Calibri" charset="0"/>
                <a:cs typeface="Calibri" charset="0"/>
              </a:rPr>
              <a:t>quality</a:t>
            </a:r>
          </a:p>
          <a:p>
            <a:r>
              <a:rPr lang="en-GB" dirty="0" smtClean="0">
                <a:latin typeface="Calibri" charset="0"/>
                <a:ea typeface="Calibri" charset="0"/>
                <a:cs typeface="Calibri" charset="0"/>
                <a:hlinkClick r:id="rId3"/>
              </a:rPr>
              <a:t>Sox </a:t>
            </a:r>
            <a:r>
              <a:rPr lang="en-GB" dirty="0">
                <a:latin typeface="Calibri" charset="0"/>
                <a:ea typeface="Calibri" charset="0"/>
                <a:cs typeface="Calibri" charset="0"/>
              </a:rPr>
              <a:t>can be used to convert speech </a:t>
            </a:r>
            <a:r>
              <a:rPr lang="en-GB" dirty="0" smtClean="0">
                <a:latin typeface="Calibri" charset="0"/>
                <a:ea typeface="Calibri" charset="0"/>
                <a:cs typeface="Calibri" charset="0"/>
              </a:rPr>
              <a:t>formats</a:t>
            </a:r>
          </a:p>
          <a:p>
            <a:endParaRPr lang="en-GB" dirty="0">
              <a:latin typeface="Calibri" charset="0"/>
              <a:ea typeface="Calibri" charset="0"/>
              <a:cs typeface="Calibri" charset="0"/>
            </a:endParaRPr>
          </a:p>
          <a:p>
            <a:endParaRPr lang="en-US" dirty="0"/>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29</a:t>
            </a:fld>
            <a:endParaRPr lang="en-US"/>
          </a:p>
        </p:txBody>
      </p:sp>
      <p:pic>
        <p:nvPicPr>
          <p:cNvPr id="6" name="Picture 5" descr="wav"/>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 y="3014273"/>
            <a:ext cx="8229600" cy="209112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65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2/4/20</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3</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04732"/>
            <a:ext cx="9144000" cy="5443668"/>
          </a:xfrm>
          <a:prstGeom prst="rect">
            <a:avLst/>
          </a:prstGeom>
        </p:spPr>
      </p:pic>
      <p:pic>
        <p:nvPicPr>
          <p:cNvPr id="5" name="Newa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144332"/>
            <a:ext cx="660400" cy="660400"/>
          </a:xfrm>
          <a:prstGeom prst="rect">
            <a:avLst/>
          </a:prstGeom>
        </p:spPr>
      </p:pic>
    </p:spTree>
    <p:extLst>
      <p:ext uri="{BB962C8B-B14F-4D97-AF65-F5344CB8AC3E}">
        <p14:creationId xmlns:p14="http://schemas.microsoft.com/office/powerpoint/2010/main" val="2100560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a:t>
            </a:r>
            <a:endParaRPr lang="en-US" dirty="0"/>
          </a:p>
        </p:txBody>
      </p:sp>
      <p:sp>
        <p:nvSpPr>
          <p:cNvPr id="3" name="Content Placeholder 2"/>
          <p:cNvSpPr>
            <a:spLocks noGrp="1"/>
          </p:cNvSpPr>
          <p:nvPr>
            <p:ph idx="1"/>
          </p:nvPr>
        </p:nvSpPr>
        <p:spPr/>
        <p:txBody>
          <a:bodyPr/>
          <a:lstStyle/>
          <a:p>
            <a:r>
              <a:rPr lang="en-US" dirty="0" smtClean="0"/>
              <a:t>How fast are the </a:t>
            </a:r>
            <a:r>
              <a:rPr lang="en-US" dirty="0" smtClean="0">
                <a:solidFill>
                  <a:srgbClr val="0066FF"/>
                </a:solidFill>
              </a:rPr>
              <a:t>vocal folds vibrating</a:t>
            </a:r>
            <a:r>
              <a:rPr lang="en-US" dirty="0" smtClean="0"/>
              <a:t>?</a:t>
            </a:r>
          </a:p>
          <a:p>
            <a:pPr lvl="1"/>
            <a:r>
              <a:rPr lang="en-US" dirty="0" smtClean="0"/>
              <a:t>Vocal folds vibrate for </a:t>
            </a:r>
            <a:r>
              <a:rPr lang="en-US" b="1" dirty="0" smtClean="0"/>
              <a:t>voiced</a:t>
            </a:r>
            <a:r>
              <a:rPr lang="en-US" dirty="0" smtClean="0"/>
              <a:t> sounds, causing regular peaks in </a:t>
            </a:r>
            <a:r>
              <a:rPr lang="en-US" dirty="0" smtClean="0">
                <a:solidFill>
                  <a:srgbClr val="0066FF"/>
                </a:solidFill>
              </a:rPr>
              <a:t>amplitude</a:t>
            </a:r>
          </a:p>
          <a:p>
            <a:r>
              <a:rPr lang="en-US" dirty="0" smtClean="0">
                <a:solidFill>
                  <a:srgbClr val="0066FF"/>
                </a:solidFill>
              </a:rPr>
              <a:t>F</a:t>
            </a:r>
            <a:r>
              <a:rPr lang="en-US" baseline="-25000" dirty="0" smtClean="0">
                <a:solidFill>
                  <a:srgbClr val="0066FF"/>
                </a:solidFill>
              </a:rPr>
              <a:t>0</a:t>
            </a:r>
            <a:r>
              <a:rPr lang="en-US" dirty="0" smtClean="0"/>
              <a:t> </a:t>
            </a:r>
            <a:r>
              <a:rPr lang="mr-IN" dirty="0" smtClean="0"/>
              <a:t>–</a:t>
            </a:r>
            <a:r>
              <a:rPr lang="en-US" dirty="0" smtClean="0"/>
              <a:t> Fundamental frequency of the waveform </a:t>
            </a:r>
          </a:p>
          <a:p>
            <a:r>
              <a:rPr lang="en-US" dirty="0" smtClean="0">
                <a:solidFill>
                  <a:srgbClr val="0066FF"/>
                </a:solidFill>
              </a:rPr>
              <a:t>Pitch track </a:t>
            </a:r>
            <a:r>
              <a:rPr lang="mr-IN" dirty="0" smtClean="0"/>
              <a:t>–</a:t>
            </a:r>
            <a:r>
              <a:rPr lang="en-US" dirty="0" smtClean="0"/>
              <a:t> plot of F</a:t>
            </a:r>
            <a:r>
              <a:rPr lang="en-US" baseline="-25000" dirty="0" smtClean="0"/>
              <a:t>0</a:t>
            </a:r>
            <a:r>
              <a:rPr lang="en-US" dirty="0" smtClean="0"/>
              <a:t> over time</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30</a:t>
            </a:fld>
            <a:endParaRPr lang="en-US"/>
          </a:p>
        </p:txBody>
      </p:sp>
    </p:spTree>
    <p:extLst>
      <p:ext uri="{BB962C8B-B14F-4D97-AF65-F5344CB8AC3E}">
        <p14:creationId xmlns:p14="http://schemas.microsoft.com/office/powerpoint/2010/main" val="2033100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Pitch</a:t>
            </a:r>
            <a:endParaRPr lang="en-US" dirty="0"/>
          </a:p>
        </p:txBody>
      </p:sp>
      <p:sp>
        <p:nvSpPr>
          <p:cNvPr id="3" name="Content Placeholder 2"/>
          <p:cNvSpPr>
            <a:spLocks noGrp="1"/>
          </p:cNvSpPr>
          <p:nvPr>
            <p:ph idx="1"/>
          </p:nvPr>
        </p:nvSpPr>
        <p:spPr/>
        <p:txBody>
          <a:bodyPr/>
          <a:lstStyle/>
          <a:p>
            <a:r>
              <a:rPr lang="en-US" dirty="0" smtClean="0">
                <a:solidFill>
                  <a:srgbClr val="0066FF"/>
                </a:solidFill>
              </a:rPr>
              <a:t>Frequency</a:t>
            </a:r>
            <a:r>
              <a:rPr lang="en-US" dirty="0" smtClean="0"/>
              <a:t> = cycles per second</a:t>
            </a:r>
          </a:p>
          <a:p>
            <a:r>
              <a:rPr lang="en-US" dirty="0" smtClean="0"/>
              <a:t>Simple approach: count the </a:t>
            </a:r>
            <a:r>
              <a:rPr lang="en-US" dirty="0" smtClean="0">
                <a:solidFill>
                  <a:srgbClr val="0066FF"/>
                </a:solidFill>
              </a:rPr>
              <a:t>zero crossings </a:t>
            </a:r>
            <a:r>
              <a:rPr lang="en-US" dirty="0" smtClean="0"/>
              <a:t>in a time range</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31</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3405187"/>
            <a:ext cx="9144000" cy="154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784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F0 Measure: Autocorrelation Process</a:t>
            </a:r>
            <a:endParaRPr lang="en-US" dirty="0"/>
          </a:p>
        </p:txBody>
      </p:sp>
      <p:sp>
        <p:nvSpPr>
          <p:cNvPr id="3" name="Content Placeholder 2"/>
          <p:cNvSpPr>
            <a:spLocks noGrp="1"/>
          </p:cNvSpPr>
          <p:nvPr>
            <p:ph idx="1"/>
          </p:nvPr>
        </p:nvSpPr>
        <p:spPr/>
        <p:txBody>
          <a:bodyPr/>
          <a:lstStyle/>
          <a:p>
            <a:r>
              <a:rPr lang="en-US" dirty="0" smtClean="0"/>
              <a:t>Idea: Identify the </a:t>
            </a:r>
            <a:r>
              <a:rPr lang="en-US" dirty="0" smtClean="0">
                <a:solidFill>
                  <a:srgbClr val="0066FF"/>
                </a:solidFill>
              </a:rPr>
              <a:t>period between successive cycles</a:t>
            </a:r>
            <a:r>
              <a:rPr lang="en-US" dirty="0" smtClean="0"/>
              <a:t> of the wave</a:t>
            </a:r>
          </a:p>
          <a:p>
            <a:pPr lvl="1"/>
            <a:r>
              <a:rPr lang="en-US" dirty="0" smtClean="0"/>
              <a:t>F</a:t>
            </a:r>
            <a:r>
              <a:rPr lang="en-US" baseline="-25000" dirty="0" smtClean="0"/>
              <a:t>0</a:t>
            </a:r>
            <a:r>
              <a:rPr lang="en-US" dirty="0" smtClean="0"/>
              <a:t> = </a:t>
            </a:r>
            <a:r>
              <a:rPr lang="en-US" dirty="0" smtClean="0"/>
              <a:t>1/period length</a:t>
            </a:r>
            <a:endParaRPr lang="en-US" dirty="0" smtClean="0"/>
          </a:p>
          <a:p>
            <a:r>
              <a:rPr lang="en-US" dirty="0" smtClean="0"/>
              <a:t>Where does one cycle end and another begin?</a:t>
            </a:r>
          </a:p>
          <a:p>
            <a:pPr lvl="1"/>
            <a:r>
              <a:rPr lang="en-US" dirty="0" smtClean="0"/>
              <a:t>Find the </a:t>
            </a:r>
            <a:r>
              <a:rPr lang="en-US" dirty="0" smtClean="0">
                <a:solidFill>
                  <a:srgbClr val="0066FF"/>
                </a:solidFill>
              </a:rPr>
              <a:t>similarity</a:t>
            </a:r>
            <a:r>
              <a:rPr lang="en-US" dirty="0" smtClean="0"/>
              <a:t> between the signal and a shifted version of itself</a:t>
            </a:r>
          </a:p>
          <a:p>
            <a:pPr lvl="1"/>
            <a:r>
              <a:rPr lang="en-US" dirty="0" smtClean="0">
                <a:solidFill>
                  <a:srgbClr val="0066FF"/>
                </a:solidFill>
              </a:rPr>
              <a:t>Period</a:t>
            </a:r>
            <a:r>
              <a:rPr lang="en-US" dirty="0" smtClean="0"/>
              <a:t> is the chunk of the segment that matches best with the next chunk</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32</a:t>
            </a:fld>
            <a:endParaRPr lang="en-US"/>
          </a:p>
        </p:txBody>
      </p:sp>
    </p:spTree>
    <p:extLst>
      <p:ext uri="{BB962C8B-B14F-4D97-AF65-F5344CB8AC3E}">
        <p14:creationId xmlns:p14="http://schemas.microsoft.com/office/powerpoint/2010/main" val="889375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solidFill>
                  <a:srgbClr val="0066FF"/>
                </a:solidFill>
              </a:rPr>
              <a:t>Parameters</a:t>
            </a:r>
          </a:p>
          <a:p>
            <a:pPr lvl="1"/>
            <a:r>
              <a:rPr lang="en-US" dirty="0" smtClean="0"/>
              <a:t>Window size (chunk size)</a:t>
            </a:r>
          </a:p>
          <a:p>
            <a:pPr lvl="1"/>
            <a:r>
              <a:rPr lang="en-US" dirty="0" smtClean="0"/>
              <a:t>Step size</a:t>
            </a:r>
          </a:p>
          <a:p>
            <a:pPr lvl="1"/>
            <a:r>
              <a:rPr lang="en-US" dirty="0" smtClean="0"/>
              <a:t>Frequency range</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33</a:t>
            </a:fld>
            <a:endParaRPr lang="en-US"/>
          </a:p>
        </p:txBody>
      </p:sp>
    </p:spTree>
    <p:extLst>
      <p:ext uri="{BB962C8B-B14F-4D97-AF65-F5344CB8AC3E}">
        <p14:creationId xmlns:p14="http://schemas.microsoft.com/office/powerpoint/2010/main" val="1046421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Common Problems in Pitch Tracking</a:t>
            </a:r>
            <a:endParaRPr lang="en-US" dirty="0"/>
          </a:p>
        </p:txBody>
      </p:sp>
      <p:sp>
        <p:nvSpPr>
          <p:cNvPr id="43011" name="Rectangle 3"/>
          <p:cNvSpPr>
            <a:spLocks noGrp="1" noChangeArrowheads="1"/>
          </p:cNvSpPr>
          <p:nvPr>
            <p:ph type="body" idx="1"/>
          </p:nvPr>
        </p:nvSpPr>
        <p:spPr/>
        <p:txBody>
          <a:bodyPr/>
          <a:lstStyle/>
          <a:p>
            <a:r>
              <a:rPr lang="en-US" dirty="0" err="1" smtClean="0">
                <a:solidFill>
                  <a:srgbClr val="0066FF"/>
                </a:solidFill>
              </a:rPr>
              <a:t>Microprosody</a:t>
            </a:r>
            <a:r>
              <a:rPr lang="en-US" dirty="0" smtClean="0">
                <a:solidFill>
                  <a:srgbClr val="0066FF"/>
                </a:solidFill>
              </a:rPr>
              <a:t> effects </a:t>
            </a:r>
            <a:r>
              <a:rPr lang="en-US" dirty="0" smtClean="0"/>
              <a:t>of consonants (e.g. /v/)</a:t>
            </a:r>
          </a:p>
          <a:p>
            <a:r>
              <a:rPr lang="en-US" dirty="0" smtClean="0">
                <a:solidFill>
                  <a:srgbClr val="0066FF"/>
                </a:solidFill>
              </a:rPr>
              <a:t>Creaky voice </a:t>
            </a:r>
            <a:r>
              <a:rPr lang="en-US" dirty="0" smtClean="0">
                <a:sym typeface="Wingdings" charset="0"/>
              </a:rPr>
              <a:t> no pitch track</a:t>
            </a:r>
            <a:endParaRPr lang="en-US" dirty="0" smtClean="0"/>
          </a:p>
          <a:p>
            <a:r>
              <a:rPr lang="en-US" dirty="0" smtClean="0"/>
              <a:t>Errors to watch for in reading pitch tracks:</a:t>
            </a:r>
          </a:p>
          <a:p>
            <a:pPr lvl="1"/>
            <a:r>
              <a:rPr lang="en-US" dirty="0" smtClean="0">
                <a:solidFill>
                  <a:srgbClr val="0066FF"/>
                </a:solidFill>
              </a:rPr>
              <a:t>Halving</a:t>
            </a:r>
            <a:r>
              <a:rPr lang="en-US" dirty="0" smtClean="0"/>
              <a:t>: shortest lag calculated is too long </a:t>
            </a:r>
            <a:r>
              <a:rPr lang="en-US" dirty="0" smtClean="0">
                <a:sym typeface="Wingdings" charset="0"/>
              </a:rPr>
              <a:t> estimated cycle too long</a:t>
            </a:r>
            <a:r>
              <a:rPr lang="en-US" dirty="0" smtClean="0"/>
              <a:t>, too few cycles per sec (</a:t>
            </a:r>
            <a:r>
              <a:rPr lang="en-US" dirty="0" smtClean="0">
                <a:solidFill>
                  <a:srgbClr val="FF0000"/>
                </a:solidFill>
              </a:rPr>
              <a:t>underestimate pitch</a:t>
            </a:r>
            <a:r>
              <a:rPr lang="en-US" dirty="0" smtClean="0"/>
              <a:t>) </a:t>
            </a:r>
          </a:p>
          <a:p>
            <a:pPr lvl="1"/>
            <a:r>
              <a:rPr lang="en-US" dirty="0" smtClean="0">
                <a:solidFill>
                  <a:srgbClr val="0066FF"/>
                </a:solidFill>
              </a:rPr>
              <a:t>Doubling</a:t>
            </a:r>
            <a:r>
              <a:rPr lang="en-US" dirty="0" smtClean="0"/>
              <a:t>: shortest lag too short and second half of cycle similar to first </a:t>
            </a:r>
            <a:r>
              <a:rPr lang="en-US" dirty="0" smtClean="0">
                <a:sym typeface="Wingdings" charset="0"/>
              </a:rPr>
              <a:t> cycle too short, too many cycles per sec </a:t>
            </a:r>
            <a:r>
              <a:rPr lang="en-US" dirty="0" smtClean="0"/>
              <a:t>(</a:t>
            </a:r>
            <a:r>
              <a:rPr lang="en-US" dirty="0" smtClean="0">
                <a:solidFill>
                  <a:srgbClr val="FF0000"/>
                </a:solidFill>
              </a:rPr>
              <a:t>overestimate pitch</a:t>
            </a:r>
            <a:r>
              <a:rPr lang="en-US" dirty="0" smtClean="0"/>
              <a:t>)</a:t>
            </a:r>
            <a:endParaRPr lang="en-US" dirty="0"/>
          </a:p>
        </p:txBody>
      </p:sp>
    </p:spTree>
    <p:extLst>
      <p:ext uri="{BB962C8B-B14F-4D97-AF65-F5344CB8AC3E}">
        <p14:creationId xmlns:p14="http://schemas.microsoft.com/office/powerpoint/2010/main" val="168633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143000"/>
          </a:xfrm>
        </p:spPr>
        <p:txBody>
          <a:bodyPr/>
          <a:lstStyle/>
          <a:p>
            <a:pPr eaLnBrk="1" hangingPunct="1"/>
            <a:r>
              <a:rPr lang="en-US" altLang="en-US">
                <a:latin typeface="Arial" charset="0"/>
                <a:ea typeface="ＭＳ Ｐゴシック" charset="-128"/>
              </a:rPr>
              <a:t>Pitch Halving</a:t>
            </a:r>
            <a:endParaRPr lang="en-US" altLang="en-US">
              <a:ea typeface="ＭＳ Ｐゴシック" charset="-128"/>
            </a:endParaRPr>
          </a:p>
        </p:txBody>
      </p:sp>
      <p:pic>
        <p:nvPicPr>
          <p:cNvPr id="69635" name="Picture 3" descr="pitchhal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6800"/>
            <a:ext cx="85344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Line 4"/>
          <p:cNvSpPr>
            <a:spLocks noChangeShapeType="1"/>
          </p:cNvSpPr>
          <p:nvPr/>
        </p:nvSpPr>
        <p:spPr bwMode="auto">
          <a:xfrm>
            <a:off x="4343400" y="4495800"/>
            <a:ext cx="533400" cy="1295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Line 5"/>
          <p:cNvSpPr>
            <a:spLocks noChangeShapeType="1"/>
          </p:cNvSpPr>
          <p:nvPr/>
        </p:nvSpPr>
        <p:spPr bwMode="auto">
          <a:xfrm flipH="1">
            <a:off x="5638800" y="4648200"/>
            <a:ext cx="457200" cy="11430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8" name="Text Box 6"/>
          <p:cNvSpPr txBox="1">
            <a:spLocks noChangeArrowheads="1"/>
          </p:cNvSpPr>
          <p:nvPr/>
        </p:nvSpPr>
        <p:spPr bwMode="auto">
          <a:xfrm>
            <a:off x="4114800" y="5791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a:latin typeface="Arial" charset="0"/>
              </a:rPr>
              <a:t>pitch is halved</a:t>
            </a:r>
            <a:endParaRPr lang="en-US" altLang="en-US">
              <a:latin typeface="SILDoulos IPA93" charset="0"/>
            </a:endParaRPr>
          </a:p>
        </p:txBody>
      </p:sp>
      <p:pic>
        <p:nvPicPr>
          <p:cNvPr id="136201" name="Picture 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8800" y="5410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856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62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59" fill="hold"/>
                                        <p:tgtEl>
                                          <p:spTgt spid="136201"/>
                                        </p:tgtEl>
                                      </p:cBhvr>
                                    </p:cmd>
                                  </p:childTnLst>
                                </p:cTn>
                              </p:par>
                            </p:childTnLst>
                          </p:cTn>
                        </p:par>
                      </p:childTnLst>
                    </p:cTn>
                  </p:par>
                </p:childTnLst>
              </p:cTn>
              <p:nextCondLst>
                <p:cond evt="onClick" delay="0">
                  <p:tgtEl>
                    <p:spTgt spid="136201"/>
                  </p:tgtEl>
                </p:cond>
              </p:nextCondLst>
            </p:seq>
            <p:audio>
              <p:cMediaNode vol="80000">
                <p:cTn id="7" fill="hold" display="0">
                  <p:stCondLst>
                    <p:cond delay="indefinite"/>
                  </p:stCondLst>
                  <p:endCondLst>
                    <p:cond evt="onStopAudio" delay="0">
                      <p:tgtEl>
                        <p:sldTgt/>
                      </p:tgtEl>
                    </p:cond>
                  </p:endCondLst>
                </p:cTn>
                <p:tgtEl>
                  <p:spTgt spid="136201"/>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0" y="0"/>
            <a:ext cx="7772400" cy="1143000"/>
          </a:xfrm>
        </p:spPr>
        <p:txBody>
          <a:bodyPr/>
          <a:lstStyle/>
          <a:p>
            <a:pPr eaLnBrk="1" hangingPunct="1"/>
            <a:r>
              <a:rPr lang="en-US" altLang="en-US">
                <a:latin typeface="Arial" charset="0"/>
                <a:ea typeface="ＭＳ Ｐゴシック" charset="-128"/>
              </a:rPr>
              <a:t>Pitch Doubling</a:t>
            </a:r>
            <a:endParaRPr lang="en-US" altLang="en-US">
              <a:ea typeface="ＭＳ Ｐゴシック" charset="-128"/>
            </a:endParaRPr>
          </a:p>
        </p:txBody>
      </p:sp>
      <p:pic>
        <p:nvPicPr>
          <p:cNvPr id="73731" name="Picture 3" descr="pitchdoub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Line 4"/>
          <p:cNvSpPr>
            <a:spLocks noChangeShapeType="1"/>
          </p:cNvSpPr>
          <p:nvPr/>
        </p:nvSpPr>
        <p:spPr bwMode="auto">
          <a:xfrm flipH="1">
            <a:off x="4724400" y="4267200"/>
            <a:ext cx="304800" cy="16002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3" name="Text Box 5"/>
          <p:cNvSpPr txBox="1">
            <a:spLocks noChangeArrowheads="1"/>
          </p:cNvSpPr>
          <p:nvPr/>
        </p:nvSpPr>
        <p:spPr bwMode="auto">
          <a:xfrm>
            <a:off x="3657600" y="59436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a:latin typeface="Arial" charset="0"/>
              </a:rPr>
              <a:t>pitch is doubled</a:t>
            </a:r>
            <a:endParaRPr lang="en-US" altLang="en-US">
              <a:latin typeface="SILDoulos IPA93" charset="0"/>
            </a:endParaRPr>
          </a:p>
        </p:txBody>
      </p:sp>
      <p:pic>
        <p:nvPicPr>
          <p:cNvPr id="140295"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676400" y="5715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922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02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70" fill="hold"/>
                                        <p:tgtEl>
                                          <p:spTgt spid="140295"/>
                                        </p:tgtEl>
                                      </p:cBhvr>
                                    </p:cmd>
                                  </p:childTnLst>
                                </p:cTn>
                              </p:par>
                            </p:childTnLst>
                          </p:cTn>
                        </p:par>
                      </p:childTnLst>
                    </p:cTn>
                  </p:par>
                </p:childTnLst>
              </p:cTn>
              <p:nextCondLst>
                <p:cond evt="onClick" delay="0">
                  <p:tgtEl>
                    <p:spTgt spid="140295"/>
                  </p:tgtEl>
                </p:cond>
              </p:nextCondLst>
            </p:seq>
            <p:audio>
              <p:cMediaNode vol="80000">
                <p:cTn id="7" fill="hold" display="0">
                  <p:stCondLst>
                    <p:cond delay="indefinite"/>
                  </p:stCondLst>
                  <p:endCondLst>
                    <p:cond evt="onStopAudio" delay="0">
                      <p:tgtEl>
                        <p:sldTgt/>
                      </p:tgtEl>
                    </p:cond>
                  </p:endCondLst>
                </p:cTn>
                <p:tgtEl>
                  <p:spTgt spid="14029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Pitch track</a:t>
            </a:r>
          </a:p>
        </p:txBody>
      </p:sp>
      <p:sp>
        <p:nvSpPr>
          <p:cNvPr id="47107" name="Rectangle 3"/>
          <p:cNvSpPr>
            <a:spLocks noGrp="1" noChangeArrowheads="1"/>
          </p:cNvSpPr>
          <p:nvPr>
            <p:ph sz="quarter" idx="1"/>
          </p:nvPr>
        </p:nvSpPr>
        <p:spPr/>
        <p:txBody>
          <a:bodyPr/>
          <a:lstStyle/>
          <a:p>
            <a:endParaRPr lang="en-US"/>
          </a:p>
          <a:p>
            <a:endParaRPr lang="en-US"/>
          </a:p>
          <a:p>
            <a:endParaRPr lang="en-US"/>
          </a:p>
          <a:p>
            <a:endParaRPr lang="en-US"/>
          </a:p>
          <a:p>
            <a:endParaRPr lang="en-US"/>
          </a:p>
          <a:p>
            <a:r>
              <a:rPr lang="en-US"/>
              <a:t> </a:t>
            </a:r>
          </a:p>
        </p:txBody>
      </p:sp>
      <p:pic>
        <p:nvPicPr>
          <p:cNvPr id="47109" name="Picture 6" descr="pitchtr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49" y="1879600"/>
            <a:ext cx="8906901" cy="424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2679" name="4461DF85.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248400" y="457200"/>
            <a:ext cx="7366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202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267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44" fill="hold"/>
                                        <p:tgtEl>
                                          <p:spTgt spid="412679"/>
                                        </p:tgtEl>
                                      </p:cBhvr>
                                    </p:cmd>
                                  </p:childTnLst>
                                </p:cTn>
                              </p:par>
                            </p:childTnLst>
                          </p:cTn>
                        </p:par>
                      </p:childTnLst>
                    </p:cTn>
                  </p:par>
                </p:childTnLst>
              </p:cTn>
              <p:nextCondLst>
                <p:cond evt="onClick" delay="0">
                  <p:tgtEl>
                    <p:spTgt spid="412679"/>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12679"/>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Pitch vs. F0</a:t>
            </a:r>
            <a:endParaRPr lang="en-US" dirty="0"/>
          </a:p>
        </p:txBody>
      </p:sp>
      <p:sp>
        <p:nvSpPr>
          <p:cNvPr id="55299" name="Rectangle 3"/>
          <p:cNvSpPr>
            <a:spLocks noGrp="1" noChangeArrowheads="1"/>
          </p:cNvSpPr>
          <p:nvPr>
            <p:ph sz="quarter" idx="1"/>
          </p:nvPr>
        </p:nvSpPr>
        <p:spPr>
          <a:xfrm>
            <a:off x="457200" y="1417638"/>
            <a:ext cx="8229600" cy="4708525"/>
          </a:xfrm>
        </p:spPr>
        <p:txBody>
          <a:bodyPr/>
          <a:lstStyle/>
          <a:p>
            <a:r>
              <a:rPr lang="en-US" dirty="0" smtClean="0">
                <a:solidFill>
                  <a:srgbClr val="0066FF"/>
                </a:solidFill>
              </a:rPr>
              <a:t>Pitch</a:t>
            </a:r>
            <a:r>
              <a:rPr lang="en-US" dirty="0" smtClean="0"/>
              <a:t> is the </a:t>
            </a:r>
            <a:r>
              <a:rPr lang="en-US" dirty="0" smtClean="0">
                <a:solidFill>
                  <a:srgbClr val="CC3300"/>
                </a:solidFill>
              </a:rPr>
              <a:t>perceptual correlate </a:t>
            </a:r>
            <a:r>
              <a:rPr lang="en-US" dirty="0" smtClean="0"/>
              <a:t>of </a:t>
            </a:r>
            <a:r>
              <a:rPr lang="en-US" dirty="0" smtClean="0">
                <a:solidFill>
                  <a:srgbClr val="0066FF"/>
                </a:solidFill>
              </a:rPr>
              <a:t>F0</a:t>
            </a:r>
          </a:p>
          <a:p>
            <a:pPr lvl="1"/>
            <a:r>
              <a:rPr lang="en-GB" sz="2400" dirty="0"/>
              <a:t>Human hearing is not equally sensitive to all frequency </a:t>
            </a:r>
            <a:r>
              <a:rPr lang="en-GB" sz="2400" dirty="0" smtClean="0"/>
              <a:t>bands; </a:t>
            </a:r>
          </a:p>
          <a:p>
            <a:pPr lvl="2"/>
            <a:r>
              <a:rPr lang="en-US" sz="2000" dirty="0"/>
              <a:t>M</a:t>
            </a:r>
            <a:r>
              <a:rPr lang="en-US" sz="2000" dirty="0" smtClean="0"/>
              <a:t>ost accurate between 100Hz and 1000Hz</a:t>
            </a:r>
          </a:p>
          <a:p>
            <a:pPr lvl="2"/>
            <a:r>
              <a:rPr lang="en-GB" sz="2000" dirty="0" smtClean="0"/>
              <a:t>Less </a:t>
            </a:r>
            <a:r>
              <a:rPr lang="en-GB" sz="2000" dirty="0"/>
              <a:t>sensitive at higher frequencies, roughly &gt; 1000 Hz</a:t>
            </a:r>
          </a:p>
          <a:p>
            <a:pPr lvl="1"/>
            <a:endParaRPr lang="en-US" sz="2400" dirty="0" smtClean="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05764"/>
            <a:ext cx="3354388" cy="2788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76807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solidFill>
                  <a:srgbClr val="0066FF"/>
                </a:solidFill>
              </a:rPr>
              <a:t>Mel scale</a:t>
            </a:r>
          </a:p>
          <a:p>
            <a:pPr lvl="1"/>
            <a:r>
              <a:rPr lang="en-US" sz="2400" dirty="0" smtClean="0">
                <a:solidFill>
                  <a:srgbClr val="FF0000"/>
                </a:solidFill>
              </a:rPr>
              <a:t>Psycho-</a:t>
            </a:r>
            <a:r>
              <a:rPr lang="en-US" sz="2400" smtClean="0">
                <a:solidFill>
                  <a:srgbClr val="FF0000"/>
                </a:solidFill>
              </a:rPr>
              <a:t>acoustc</a:t>
            </a:r>
            <a:r>
              <a:rPr lang="en-US" sz="2400" dirty="0" smtClean="0">
                <a:solidFill>
                  <a:srgbClr val="FF0000"/>
                </a:solidFill>
              </a:rPr>
              <a:t> </a:t>
            </a:r>
            <a:r>
              <a:rPr lang="en-US" sz="2400" dirty="0">
                <a:solidFill>
                  <a:srgbClr val="FF0000"/>
                </a:solidFill>
              </a:rPr>
              <a:t>model </a:t>
            </a:r>
            <a:r>
              <a:rPr lang="en-US" sz="2400" dirty="0"/>
              <a:t>of pitch</a:t>
            </a:r>
          </a:p>
          <a:p>
            <a:pPr lvl="1"/>
            <a:r>
              <a:rPr lang="en-US" sz="2400" dirty="0"/>
              <a:t>Unit of pitch defined so pairs of sounds which are perceptually </a:t>
            </a:r>
            <a:r>
              <a:rPr lang="en-US" sz="2400" dirty="0" err="1"/>
              <a:t>equi</a:t>
            </a:r>
            <a:r>
              <a:rPr lang="en-US" sz="2400" dirty="0"/>
              <a:t>-distant in pitch are separated by an equal number of </a:t>
            </a:r>
            <a:r>
              <a:rPr lang="en-US" sz="2400" dirty="0" err="1"/>
              <a:t>mels</a:t>
            </a:r>
            <a:endParaRPr lang="en-US" sz="2400" dirty="0"/>
          </a:p>
          <a:p>
            <a:pPr lvl="1"/>
            <a:r>
              <a:rPr lang="en-US" sz="2400" dirty="0">
                <a:solidFill>
                  <a:srgbClr val="0066FF"/>
                </a:solidFill>
              </a:rPr>
              <a:t>Frequency in </a:t>
            </a:r>
            <a:r>
              <a:rPr lang="en-US" sz="2400" dirty="0" err="1">
                <a:solidFill>
                  <a:srgbClr val="0066FF"/>
                </a:solidFill>
              </a:rPr>
              <a:t>mels</a:t>
            </a:r>
            <a:r>
              <a:rPr lang="en-US" sz="2400" dirty="0">
                <a:solidFill>
                  <a:srgbClr val="0066FF"/>
                </a:solidFill>
              </a:rPr>
              <a:t> </a:t>
            </a:r>
            <a:r>
              <a:rPr lang="en-US" sz="2400" dirty="0"/>
              <a:t>= 1127 ln (1 + </a:t>
            </a:r>
            <a:r>
              <a:rPr lang="en-US" sz="2400" dirty="0" smtClean="0"/>
              <a:t>f (F0)/700</a:t>
            </a:r>
            <a:r>
              <a:rPr lang="en-US" sz="2400" dirty="0"/>
              <a:t>) </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39</a:t>
            </a:fld>
            <a:endParaRPr lang="en-US"/>
          </a:p>
        </p:txBody>
      </p:sp>
    </p:spTree>
    <p:extLst>
      <p:ext uri="{BB962C8B-B14F-4D97-AF65-F5344CB8AC3E}">
        <p14:creationId xmlns:p14="http://schemas.microsoft.com/office/powerpoint/2010/main" val="162203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2/4/20</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4</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39800"/>
            <a:ext cx="9144000" cy="4976037"/>
          </a:xfrm>
          <a:prstGeom prst="rect">
            <a:avLst/>
          </a:prstGeom>
        </p:spPr>
      </p:pic>
      <p:pic>
        <p:nvPicPr>
          <p:cNvPr id="5"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289800" y="140106"/>
            <a:ext cx="635000" cy="635000"/>
          </a:xfrm>
          <a:prstGeom prst="rect">
            <a:avLst/>
          </a:prstGeom>
        </p:spPr>
      </p:pic>
    </p:spTree>
    <p:extLst>
      <p:ext uri="{BB962C8B-B14F-4D97-AF65-F5344CB8AC3E}">
        <p14:creationId xmlns:p14="http://schemas.microsoft.com/office/powerpoint/2010/main" val="1631759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Amplitude</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a:t>Measuring amplitude over a speech </a:t>
            </a:r>
            <a:r>
              <a:rPr lang="en-US" dirty="0" smtClean="0"/>
              <a:t>segment</a:t>
            </a:r>
          </a:p>
          <a:p>
            <a:pPr lvl="1"/>
            <a:r>
              <a:rPr lang="en-US" sz="2400" dirty="0" smtClean="0"/>
              <a:t>Square each peak value of units on y axis over a speech segment and take the average</a:t>
            </a:r>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570990"/>
            <a:ext cx="5289550" cy="1296410"/>
          </a:xfrm>
          <a:prstGeom prst="rect">
            <a:avLst/>
          </a:prstGeom>
        </p:spPr>
      </p:pic>
      <p:pic>
        <p:nvPicPr>
          <p:cNvPr id="8" name="Picture 6" descr="i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2970675"/>
            <a:ext cx="8559800" cy="144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550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a:t>
            </a:r>
            <a:endParaRPr lang="en-US" dirty="0"/>
          </a:p>
        </p:txBody>
      </p:sp>
      <p:sp>
        <p:nvSpPr>
          <p:cNvPr id="3" name="Content Placeholder 2"/>
          <p:cNvSpPr>
            <a:spLocks noGrp="1"/>
          </p:cNvSpPr>
          <p:nvPr>
            <p:ph idx="1"/>
          </p:nvPr>
        </p:nvSpPr>
        <p:spPr/>
        <p:txBody>
          <a:bodyPr/>
          <a:lstStyle/>
          <a:p>
            <a:r>
              <a:rPr lang="en-US" dirty="0" smtClean="0"/>
              <a:t>Perceived loudness </a:t>
            </a:r>
            <a:endParaRPr lang="en-US" dirty="0" smtClean="0"/>
          </a:p>
          <a:p>
            <a:r>
              <a:rPr lang="en-US" dirty="0" smtClean="0"/>
              <a:t>Measured </a:t>
            </a:r>
            <a:r>
              <a:rPr lang="en-US" dirty="0" smtClean="0"/>
              <a:t>in decibels (dB) logarithmically (how humans perceive sound and relate one to another</a:t>
            </a:r>
            <a:r>
              <a:rPr lang="en-US" dirty="0" smtClean="0"/>
              <a:t>)</a:t>
            </a:r>
          </a:p>
          <a:p>
            <a:r>
              <a:rPr lang="en-US" dirty="0"/>
              <a:t> 10 </a:t>
            </a:r>
            <a:r>
              <a:rPr lang="en-US" u="sng" dirty="0">
                <a:hlinkClick r:id="rId3"/>
              </a:rPr>
              <a:t>log</a:t>
            </a:r>
            <a:r>
              <a:rPr lang="en-US" baseline="-25000" dirty="0"/>
              <a:t>10</a:t>
            </a:r>
            <a:r>
              <a:rPr lang="en-US" dirty="0"/>
              <a:t> (</a:t>
            </a:r>
            <a:r>
              <a:rPr lang="en-US" i="1" dirty="0"/>
              <a:t>S</a:t>
            </a:r>
            <a:r>
              <a:rPr lang="en-US" baseline="-25000" dirty="0"/>
              <a:t>1</a:t>
            </a:r>
            <a:r>
              <a:rPr lang="en-US" dirty="0"/>
              <a:t>/</a:t>
            </a:r>
            <a:r>
              <a:rPr lang="en-US" i="1" dirty="0"/>
              <a:t>S</a:t>
            </a:r>
            <a:r>
              <a:rPr lang="en-US" baseline="-25000" dirty="0"/>
              <a:t>2</a:t>
            </a:r>
            <a:r>
              <a:rPr lang="en-US" dirty="0"/>
              <a:t>), where </a:t>
            </a:r>
            <a:r>
              <a:rPr lang="en-US" i="1" dirty="0"/>
              <a:t>S</a:t>
            </a:r>
            <a:r>
              <a:rPr lang="en-US" baseline="-25000" dirty="0"/>
              <a:t>1</a:t>
            </a:r>
            <a:r>
              <a:rPr lang="en-US" dirty="0"/>
              <a:t> and </a:t>
            </a:r>
            <a:r>
              <a:rPr lang="en-US" i="1" dirty="0" smtClean="0"/>
              <a:t>S</a:t>
            </a:r>
            <a:r>
              <a:rPr lang="en-US" baseline="-25000" dirty="0" smtClean="0"/>
              <a:t>2   </a:t>
            </a:r>
            <a:r>
              <a:rPr lang="en-US" dirty="0" smtClean="0"/>
              <a:t>the power ratio between two sounds</a:t>
            </a:r>
            <a:endParaRPr lang="en-US" dirty="0" smtClean="0"/>
          </a:p>
          <a:p>
            <a:endParaRPr lang="en-US" dirty="0"/>
          </a:p>
          <a:p>
            <a:endParaRPr lang="en-US" dirty="0" smtClean="0"/>
          </a:p>
          <a:p>
            <a:pPr marL="0" indent="0">
              <a:buNone/>
            </a:pPr>
            <a:endParaRPr lang="en-US" dirty="0" smtClean="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41</a:t>
            </a:fld>
            <a:endParaRPr lang="en-US"/>
          </a:p>
        </p:txBody>
      </p:sp>
    </p:spTree>
    <p:extLst>
      <p:ext uri="{BB962C8B-B14F-4D97-AF65-F5344CB8AC3E}">
        <p14:creationId xmlns:p14="http://schemas.microsoft.com/office/powerpoint/2010/main" val="119973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181AD6-520E-A54B-8C0B-058E0792936E}" type="datetime1">
              <a:rPr lang="en-US" smtClean="0"/>
              <a:pPr/>
              <a:t>2/4/20</a:t>
            </a:fld>
            <a:endParaRPr lang="en-US"/>
          </a:p>
        </p:txBody>
      </p:sp>
      <p:sp>
        <p:nvSpPr>
          <p:cNvPr id="4" name="Slide Number Placeholder 3"/>
          <p:cNvSpPr>
            <a:spLocks noGrp="1"/>
          </p:cNvSpPr>
          <p:nvPr>
            <p:ph type="sldNum" sz="quarter" idx="12"/>
          </p:nvPr>
        </p:nvSpPr>
        <p:spPr/>
        <p:txBody>
          <a:bodyPr/>
          <a:lstStyle/>
          <a:p>
            <a:fld id="{20B5CFCE-FD0F-5248-9D2E-CD3FD1FB15AC}" type="slidenum">
              <a:rPr lang="en-US" smtClean="0"/>
              <a:pPr/>
              <a:t>42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1676"/>
            <a:ext cx="5638800" cy="6686324"/>
          </a:xfrm>
          <a:prstGeom prst="rect">
            <a:avLst/>
          </a:prstGeom>
        </p:spPr>
      </p:pic>
    </p:spTree>
    <p:extLst>
      <p:ext uri="{BB962C8B-B14F-4D97-AF65-F5344CB8AC3E}">
        <p14:creationId xmlns:p14="http://schemas.microsoft.com/office/powerpoint/2010/main" val="261828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Plot of Intensity</a:t>
            </a:r>
          </a:p>
        </p:txBody>
      </p:sp>
      <p:sp>
        <p:nvSpPr>
          <p:cNvPr id="4" name="Content Placeholder 3"/>
          <p:cNvSpPr>
            <a:spLocks noGrp="1"/>
          </p:cNvSpPr>
          <p:nvPr>
            <p:ph sz="quarter" idx="1"/>
          </p:nvPr>
        </p:nvSpPr>
        <p:spPr/>
        <p:txBody>
          <a:bodyPr/>
          <a:lstStyle/>
          <a:p>
            <a:endParaRPr lang="en-US"/>
          </a:p>
        </p:txBody>
      </p:sp>
      <p:pic>
        <p:nvPicPr>
          <p:cNvPr id="53253" name="Picture 4" descr="longmov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676400"/>
            <a:ext cx="8909050" cy="455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077" name="63FBA5AB.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400800" y="228600"/>
            <a:ext cx="7874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292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50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67" fill="hold"/>
                                        <p:tgtEl>
                                          <p:spTgt spid="515077"/>
                                        </p:tgtEl>
                                      </p:cBhvr>
                                    </p:cmd>
                                  </p:childTnLst>
                                </p:cTn>
                              </p:par>
                            </p:childTnLst>
                          </p:cTn>
                        </p:par>
                      </p:childTnLst>
                    </p:cTn>
                  </p:par>
                </p:childTnLst>
              </p:cTn>
              <p:nextCondLst>
                <p:cond evt="onClick" delay="0">
                  <p:tgtEl>
                    <p:spTgt spid="515077"/>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15077"/>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3330A10-12F6-3347-B462-648503CF3E50}" type="datetime1">
              <a:rPr lang="en-US"/>
              <a:pPr eaLnBrk="1" hangingPunct="1"/>
              <a:t>2/4/20</a:t>
            </a:fld>
            <a:endParaRPr lang="en-US"/>
          </a:p>
        </p:txBody>
      </p:sp>
      <p:sp>
        <p:nvSpPr>
          <p:cNvPr id="819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CF447A-64AA-F847-A18A-517B528CCBD4}" type="slidenum">
              <a:rPr lang="en-US"/>
              <a:pPr eaLnBrk="1" hangingPunct="1"/>
              <a:t>44</a:t>
            </a:fld>
            <a:endParaRPr lang="en-US"/>
          </a:p>
        </p:txBody>
      </p:sp>
      <p:sp>
        <p:nvSpPr>
          <p:cNvPr id="8196" name="Rectangle 2"/>
          <p:cNvSpPr>
            <a:spLocks noGrp="1" noChangeArrowheads="1"/>
          </p:cNvSpPr>
          <p:nvPr>
            <p:ph type="title"/>
          </p:nvPr>
        </p:nvSpPr>
        <p:spPr/>
        <p:txBody>
          <a:bodyPr/>
          <a:lstStyle/>
          <a:p>
            <a:pPr eaLnBrk="1" hangingPunct="1"/>
            <a:r>
              <a:rPr lang="en-US">
                <a:latin typeface="Arial" charset="0"/>
              </a:rPr>
              <a:t>How </a:t>
            </a:r>
            <a:r>
              <a:rPr lang="ja-JP" altLang="en-US">
                <a:latin typeface="Arial" charset="0"/>
              </a:rPr>
              <a:t>‘</a:t>
            </a:r>
            <a:r>
              <a:rPr lang="en-US">
                <a:latin typeface="Arial" charset="0"/>
              </a:rPr>
              <a:t>Loud</a:t>
            </a:r>
            <a:r>
              <a:rPr lang="ja-JP" altLang="en-US">
                <a:latin typeface="Arial" charset="0"/>
              </a:rPr>
              <a:t>’</a:t>
            </a:r>
            <a:r>
              <a:rPr lang="en-US">
                <a:latin typeface="Arial" charset="0"/>
              </a:rPr>
              <a:t> are Common Sounds – How Much Pressure Generated?</a:t>
            </a:r>
          </a:p>
        </p:txBody>
      </p:sp>
      <p:sp>
        <p:nvSpPr>
          <p:cNvPr id="8197" name="Rectangle 3"/>
          <p:cNvSpPr>
            <a:spLocks noGrp="1" noChangeArrowheads="1"/>
          </p:cNvSpPr>
          <p:nvPr>
            <p:ph type="body" idx="1"/>
          </p:nvPr>
        </p:nvSpPr>
        <p:spPr>
          <a:xfrm>
            <a:off x="457200" y="1885950"/>
            <a:ext cx="8178800" cy="4591050"/>
          </a:xfrm>
        </p:spPr>
        <p:txBody>
          <a:bodyPr/>
          <a:lstStyle/>
          <a:p>
            <a:pPr marL="3206750" indent="-3206750" defTabSz="911225" eaLnBrk="1" hangingPunct="1">
              <a:lnSpc>
                <a:spcPct val="90000"/>
              </a:lnSpc>
              <a:buFontTx/>
              <a:buNone/>
              <a:tabLst>
                <a:tab pos="6396038" algn="l"/>
              </a:tabLst>
            </a:pPr>
            <a:r>
              <a:rPr lang="en-US" b="1">
                <a:solidFill>
                  <a:srgbClr val="990099"/>
                </a:solidFill>
                <a:latin typeface="Arial" charset="0"/>
              </a:rPr>
              <a:t>Event	Pressure (Pa)	Db</a:t>
            </a:r>
          </a:p>
          <a:p>
            <a:pPr marL="3206750" indent="-3206750" defTabSz="911225" eaLnBrk="1" hangingPunct="1">
              <a:lnSpc>
                <a:spcPct val="90000"/>
              </a:lnSpc>
              <a:buFontTx/>
              <a:buNone/>
              <a:tabLst>
                <a:tab pos="6396038" algn="l"/>
              </a:tabLst>
            </a:pPr>
            <a:r>
              <a:rPr lang="en-US">
                <a:latin typeface="Arial" charset="0"/>
              </a:rPr>
              <a:t>Absolute	20	0	</a:t>
            </a:r>
          </a:p>
          <a:p>
            <a:pPr marL="3206750" indent="-3206750" defTabSz="911225" eaLnBrk="1" hangingPunct="1">
              <a:lnSpc>
                <a:spcPct val="90000"/>
              </a:lnSpc>
              <a:buFontTx/>
              <a:buNone/>
              <a:tabLst>
                <a:tab pos="6396038" algn="l"/>
              </a:tabLst>
            </a:pPr>
            <a:r>
              <a:rPr lang="en-US">
                <a:latin typeface="Arial" charset="0"/>
              </a:rPr>
              <a:t>Whisper	200	20</a:t>
            </a:r>
          </a:p>
          <a:p>
            <a:pPr marL="3206750" indent="-3206750" defTabSz="911225" eaLnBrk="1" hangingPunct="1">
              <a:lnSpc>
                <a:spcPct val="90000"/>
              </a:lnSpc>
              <a:buFontTx/>
              <a:buNone/>
              <a:tabLst>
                <a:tab pos="6396038" algn="l"/>
              </a:tabLst>
            </a:pPr>
            <a:r>
              <a:rPr lang="en-US">
                <a:latin typeface="Arial" charset="0"/>
              </a:rPr>
              <a:t>Quiet office	2K	40</a:t>
            </a:r>
          </a:p>
          <a:p>
            <a:pPr marL="3206750" indent="-3206750" defTabSz="911225" eaLnBrk="1" hangingPunct="1">
              <a:lnSpc>
                <a:spcPct val="90000"/>
              </a:lnSpc>
              <a:buFontTx/>
              <a:buNone/>
              <a:tabLst>
                <a:tab pos="6396038" algn="l"/>
              </a:tabLst>
            </a:pPr>
            <a:r>
              <a:rPr lang="en-US">
                <a:latin typeface="Arial" charset="0"/>
              </a:rPr>
              <a:t>Conversation	20K	60</a:t>
            </a:r>
          </a:p>
          <a:p>
            <a:pPr marL="3206750" indent="-3206750" defTabSz="911225" eaLnBrk="1" hangingPunct="1">
              <a:lnSpc>
                <a:spcPct val="90000"/>
              </a:lnSpc>
              <a:buFontTx/>
              <a:buNone/>
              <a:tabLst>
                <a:tab pos="6396038" algn="l"/>
              </a:tabLst>
            </a:pPr>
            <a:r>
              <a:rPr lang="en-US">
                <a:latin typeface="Arial" charset="0"/>
              </a:rPr>
              <a:t>Bus	200K	80</a:t>
            </a:r>
          </a:p>
          <a:p>
            <a:pPr marL="3206750" indent="-3206750" defTabSz="911225" eaLnBrk="1" hangingPunct="1">
              <a:lnSpc>
                <a:spcPct val="90000"/>
              </a:lnSpc>
              <a:buFontTx/>
              <a:buNone/>
              <a:tabLst>
                <a:tab pos="6396038" algn="l"/>
              </a:tabLst>
            </a:pPr>
            <a:r>
              <a:rPr lang="en-US">
                <a:latin typeface="Arial" charset="0"/>
              </a:rPr>
              <a:t>Subway	2M	100</a:t>
            </a:r>
          </a:p>
          <a:p>
            <a:pPr marL="3206750" indent="-3206750" defTabSz="911225" eaLnBrk="1" hangingPunct="1">
              <a:lnSpc>
                <a:spcPct val="90000"/>
              </a:lnSpc>
              <a:buFontTx/>
              <a:buNone/>
              <a:tabLst>
                <a:tab pos="6396038" algn="l"/>
              </a:tabLst>
            </a:pPr>
            <a:r>
              <a:rPr lang="en-US">
                <a:latin typeface="Arial" charset="0"/>
              </a:rPr>
              <a:t>Thunder	20M	120</a:t>
            </a:r>
          </a:p>
          <a:p>
            <a:pPr marL="3206750" indent="-3206750" defTabSz="911225" eaLnBrk="1" hangingPunct="1">
              <a:lnSpc>
                <a:spcPct val="90000"/>
              </a:lnSpc>
              <a:buFontTx/>
              <a:buNone/>
              <a:tabLst>
                <a:tab pos="6396038" algn="l"/>
              </a:tabLst>
            </a:pPr>
            <a:r>
              <a:rPr lang="en-US">
                <a:latin typeface="Arial" charset="0"/>
              </a:rPr>
              <a:t>*DAMAGE*	200M	140	</a:t>
            </a:r>
          </a:p>
        </p:txBody>
      </p:sp>
    </p:spTree>
    <p:extLst>
      <p:ext uri="{BB962C8B-B14F-4D97-AF65-F5344CB8AC3E}">
        <p14:creationId xmlns:p14="http://schemas.microsoft.com/office/powerpoint/2010/main" val="1328202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584200"/>
            <a:ext cx="8242300" cy="5676900"/>
          </a:xfrm>
          <a:prstGeom prst="rect">
            <a:avLst/>
          </a:prstGeom>
        </p:spPr>
      </p:pic>
    </p:spTree>
    <p:extLst>
      <p:ext uri="{BB962C8B-B14F-4D97-AF65-F5344CB8AC3E}">
        <p14:creationId xmlns:p14="http://schemas.microsoft.com/office/powerpoint/2010/main" val="17944325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0"/>
            <a:ext cx="6447486" cy="6858000"/>
          </a:xfrm>
          <a:prstGeom prst="rect">
            <a:avLst/>
          </a:prstGeom>
        </p:spPr>
      </p:pic>
    </p:spTree>
    <p:extLst>
      <p:ext uri="{BB962C8B-B14F-4D97-AF65-F5344CB8AC3E}">
        <p14:creationId xmlns:p14="http://schemas.microsoft.com/office/powerpoint/2010/main" val="563064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quality</a:t>
            </a:r>
            <a:endParaRPr lang="en-US" dirty="0"/>
          </a:p>
        </p:txBody>
      </p:sp>
      <p:sp>
        <p:nvSpPr>
          <p:cNvPr id="3" name="Content Placeholder 2"/>
          <p:cNvSpPr>
            <a:spLocks noGrp="1"/>
          </p:cNvSpPr>
          <p:nvPr>
            <p:ph idx="1"/>
          </p:nvPr>
        </p:nvSpPr>
        <p:spPr/>
        <p:txBody>
          <a:bodyPr/>
          <a:lstStyle/>
          <a:p>
            <a:r>
              <a:rPr lang="en-US" dirty="0" smtClean="0">
                <a:solidFill>
                  <a:srgbClr val="0066FF"/>
                </a:solidFill>
              </a:rPr>
              <a:t>Jitter</a:t>
            </a:r>
          </a:p>
          <a:p>
            <a:r>
              <a:rPr lang="en-US" dirty="0" smtClean="0">
                <a:solidFill>
                  <a:srgbClr val="0066FF"/>
                </a:solidFill>
              </a:rPr>
              <a:t>Shimmer</a:t>
            </a:r>
          </a:p>
          <a:p>
            <a:r>
              <a:rPr lang="en-US" dirty="0" smtClean="0">
                <a:solidFill>
                  <a:srgbClr val="0066FF"/>
                </a:solidFill>
              </a:rPr>
              <a:t>Harmonics to Noise Ratio </a:t>
            </a:r>
            <a:r>
              <a:rPr lang="en-US" dirty="0" smtClean="0"/>
              <a:t>(HNR)</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47</a:t>
            </a:fld>
            <a:endParaRPr lang="en-US"/>
          </a:p>
        </p:txBody>
      </p:sp>
    </p:spTree>
    <p:extLst>
      <p:ext uri="{BB962C8B-B14F-4D97-AF65-F5344CB8AC3E}">
        <p14:creationId xmlns:p14="http://schemas.microsoft.com/office/powerpoint/2010/main" val="626124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quality</a:t>
            </a:r>
            <a:endParaRPr lang="en-US" dirty="0"/>
          </a:p>
        </p:txBody>
      </p:sp>
      <p:sp>
        <p:nvSpPr>
          <p:cNvPr id="3" name="Content Placeholder 2"/>
          <p:cNvSpPr>
            <a:spLocks noGrp="1"/>
          </p:cNvSpPr>
          <p:nvPr>
            <p:ph idx="1"/>
          </p:nvPr>
        </p:nvSpPr>
        <p:spPr/>
        <p:txBody>
          <a:bodyPr/>
          <a:lstStyle/>
          <a:p>
            <a:r>
              <a:rPr lang="en-US" dirty="0" smtClean="0">
                <a:solidFill>
                  <a:srgbClr val="0066FF"/>
                </a:solidFill>
              </a:rPr>
              <a:t>Jitter</a:t>
            </a:r>
          </a:p>
          <a:p>
            <a:pPr lvl="1"/>
            <a:r>
              <a:rPr lang="en-US" dirty="0"/>
              <a:t>R</a:t>
            </a:r>
            <a:r>
              <a:rPr lang="en-US" dirty="0" smtClean="0"/>
              <a:t>andom cycle-to-cycle variability in F</a:t>
            </a:r>
            <a:r>
              <a:rPr lang="en-US" baseline="-25000" dirty="0" smtClean="0"/>
              <a:t>0</a:t>
            </a:r>
          </a:p>
          <a:p>
            <a:pPr lvl="1"/>
            <a:r>
              <a:rPr lang="en-US" dirty="0" smtClean="0">
                <a:solidFill>
                  <a:srgbClr val="CC3300"/>
                </a:solidFill>
              </a:rPr>
              <a:t>Pitch</a:t>
            </a:r>
            <a:r>
              <a:rPr lang="en-US" dirty="0" smtClean="0"/>
              <a:t> perturbation/irregularity</a:t>
            </a:r>
          </a:p>
          <a:p>
            <a:r>
              <a:rPr lang="en-US" dirty="0" smtClean="0">
                <a:solidFill>
                  <a:srgbClr val="0066FF"/>
                </a:solidFill>
              </a:rPr>
              <a:t>Shimmer</a:t>
            </a:r>
          </a:p>
          <a:p>
            <a:pPr lvl="1"/>
            <a:r>
              <a:rPr lang="en-US" dirty="0"/>
              <a:t>R</a:t>
            </a:r>
            <a:r>
              <a:rPr lang="en-US" dirty="0" smtClean="0"/>
              <a:t>andom </a:t>
            </a:r>
            <a:r>
              <a:rPr lang="en-US" dirty="0"/>
              <a:t>cycle-to-cycle variability </a:t>
            </a:r>
            <a:r>
              <a:rPr lang="en-US" dirty="0" smtClean="0"/>
              <a:t>in amplitude</a:t>
            </a:r>
            <a:endParaRPr lang="en-US" baseline="-25000" dirty="0"/>
          </a:p>
          <a:p>
            <a:pPr lvl="1"/>
            <a:r>
              <a:rPr lang="en-US" dirty="0" smtClean="0">
                <a:solidFill>
                  <a:srgbClr val="CC3300"/>
                </a:solidFill>
              </a:rPr>
              <a:t>Amplitude</a:t>
            </a:r>
            <a:r>
              <a:rPr lang="en-US" dirty="0" smtClean="0"/>
              <a:t> perturbation/irregularity</a:t>
            </a:r>
            <a:endParaRPr lang="en-US" dirty="0"/>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48</a:t>
            </a:fld>
            <a:endParaRPr lang="en-US"/>
          </a:p>
        </p:txBody>
      </p:sp>
    </p:spTree>
    <p:extLst>
      <p:ext uri="{BB962C8B-B14F-4D97-AF65-F5344CB8AC3E}">
        <p14:creationId xmlns:p14="http://schemas.microsoft.com/office/powerpoint/2010/main" val="5992229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p:cNvPicPr>
            <a:picLocks noChangeAspect="1"/>
          </p:cNvPicPr>
          <p:nvPr/>
        </p:nvPicPr>
        <p:blipFill>
          <a:blip r:embed="rId3">
            <a:extLst>
              <a:ext uri="{28A0092B-C50C-407E-A947-70E740481C1C}">
                <a14:useLocalDpi xmlns:a14="http://schemas.microsoft.com/office/drawing/2010/main" val="0"/>
              </a:ext>
            </a:extLst>
          </a:blip>
          <a:srcRect l="10413" t="5939" r="6471" b="16270"/>
          <a:stretch>
            <a:fillRect/>
          </a:stretch>
        </p:blipFill>
        <p:spPr bwMode="auto">
          <a:xfrm>
            <a:off x="533400" y="2209800"/>
            <a:ext cx="760095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2209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8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66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743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196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172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smtClean="0"/>
              <a:t>Jitter</a:t>
            </a:r>
            <a:endParaRPr lang="en-US" kern="0" dirty="0"/>
          </a:p>
        </p:txBody>
      </p:sp>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1626636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2/4/20</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5</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596637" cy="6858000"/>
          </a:xfrm>
          <a:prstGeom prst="rect">
            <a:avLst/>
          </a:prstGeom>
        </p:spPr>
      </p:pic>
      <p:pic>
        <p:nvPicPr>
          <p:cNvPr id="5"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17968" y="609600"/>
            <a:ext cx="812800" cy="812800"/>
          </a:xfrm>
          <a:prstGeom prst="rect">
            <a:avLst/>
          </a:prstGeom>
        </p:spPr>
      </p:pic>
    </p:spTree>
    <p:extLst>
      <p:ext uri="{BB962C8B-B14F-4D97-AF65-F5344CB8AC3E}">
        <p14:creationId xmlns:p14="http://schemas.microsoft.com/office/powerpoint/2010/main" val="480789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447800" y="76200"/>
            <a:ext cx="6019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Jitter </a:t>
            </a:r>
          </a:p>
        </p:txBody>
      </p:sp>
      <p:sp>
        <p:nvSpPr>
          <p:cNvPr id="9219" name="Text Box 5"/>
          <p:cNvSpPr txBox="1">
            <a:spLocks noChangeArrowheads="1"/>
          </p:cNvSpPr>
          <p:nvPr/>
        </p:nvSpPr>
        <p:spPr bwMode="auto">
          <a:xfrm>
            <a:off x="609600" y="1785938"/>
            <a:ext cx="7696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b="1" dirty="0">
                <a:solidFill>
                  <a:srgbClr val="0000FF"/>
                </a:solidFill>
              </a:rPr>
              <a:t>		</a:t>
            </a:r>
            <a:r>
              <a:rPr lang="en-US" altLang="en-US" sz="2400" dirty="0"/>
              <a:t>0.0%			2.0%</a:t>
            </a:r>
          </a:p>
          <a:p>
            <a:pPr eaLnBrk="1" hangingPunct="1">
              <a:spcBef>
                <a:spcPct val="50000"/>
              </a:spcBef>
              <a:buFontTx/>
              <a:buNone/>
            </a:pPr>
            <a:r>
              <a:rPr lang="en-US" altLang="en-US" sz="2400" dirty="0"/>
              <a:t>		0.2%			2.5%</a:t>
            </a:r>
          </a:p>
          <a:p>
            <a:pPr eaLnBrk="1" hangingPunct="1">
              <a:spcBef>
                <a:spcPct val="50000"/>
              </a:spcBef>
              <a:buFontTx/>
              <a:buNone/>
            </a:pPr>
            <a:r>
              <a:rPr lang="en-US" altLang="en-US" sz="2400" dirty="0"/>
              <a:t>		0.4%			3.0%</a:t>
            </a:r>
          </a:p>
          <a:p>
            <a:pPr eaLnBrk="1" hangingPunct="1">
              <a:spcBef>
                <a:spcPct val="50000"/>
              </a:spcBef>
              <a:buFontTx/>
              <a:buNone/>
            </a:pPr>
            <a:r>
              <a:rPr lang="en-US" altLang="en-US" sz="2400" dirty="0"/>
              <a:t>		0.6%			4.0%</a:t>
            </a:r>
          </a:p>
          <a:p>
            <a:pPr eaLnBrk="1" hangingPunct="1">
              <a:spcBef>
                <a:spcPct val="50000"/>
              </a:spcBef>
              <a:buFontTx/>
              <a:buNone/>
            </a:pPr>
            <a:r>
              <a:rPr lang="en-US" altLang="en-US" sz="2400" dirty="0"/>
              <a:t>		0.8%			5.0%</a:t>
            </a:r>
          </a:p>
          <a:p>
            <a:pPr eaLnBrk="1" hangingPunct="1">
              <a:spcBef>
                <a:spcPct val="50000"/>
              </a:spcBef>
              <a:buFontTx/>
              <a:buNone/>
            </a:pPr>
            <a:r>
              <a:rPr lang="en-US" altLang="en-US" sz="2400" dirty="0"/>
              <a:t>		1.0%			6.0%</a:t>
            </a:r>
          </a:p>
          <a:p>
            <a:pPr eaLnBrk="1" hangingPunct="1">
              <a:spcBef>
                <a:spcPct val="50000"/>
              </a:spcBef>
              <a:buFontTx/>
              <a:buNone/>
            </a:pPr>
            <a:r>
              <a:rPr lang="en-US" altLang="en-US" sz="2400" dirty="0"/>
              <a:t>		1.5%</a:t>
            </a:r>
          </a:p>
        </p:txBody>
      </p:sp>
      <p:pic>
        <p:nvPicPr>
          <p:cNvPr id="2054" name="jitt372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jitt3727.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jitt3728.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jitt3729.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jitt3730.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995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jitt3731.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4529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jitt3732.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5062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jitt3733.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jitt3741.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jitt3742.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jitt3743.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jitt3744.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071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jitt3745.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605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48911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1" fill="hold"/>
                                        <p:tgtEl>
                                          <p:spTgt spid="2054"/>
                                        </p:tgtEl>
                                      </p:cBhvr>
                                    </p:cmd>
                                  </p:childTnLst>
                                </p:cTn>
                              </p:par>
                            </p:childTnLst>
                          </p:cTn>
                        </p:par>
                      </p:childTnLst>
                    </p:cTn>
                  </p:par>
                </p:childTnLst>
              </p:cTn>
              <p:nextCondLst>
                <p:cond evt="onClick" delay="0">
                  <p:tgtEl>
                    <p:spTgt spid="2054"/>
                  </p:tgtEl>
                </p:cond>
              </p:nextCondLst>
            </p:seq>
            <p:audio>
              <p:cMediaNode vol="80000">
                <p:cTn id="7" fill="hold" display="0">
                  <p:stCondLst>
                    <p:cond delay="indefinite"/>
                  </p:stCondLst>
                  <p:endCondLst>
                    <p:cond evt="onStopAudio" delay="0">
                      <p:tgtEl>
                        <p:sldTgt/>
                      </p:tgtEl>
                    </p:cond>
                  </p:endCondLst>
                </p:cTn>
                <p:tgtEl>
                  <p:spTgt spid="2054"/>
                </p:tgtEl>
              </p:cMediaNode>
            </p:audio>
            <p:seq concurrent="1" nextAc="seek">
              <p:cTn id="8" restart="whenNotActive" fill="hold" evtFilter="cancelBubble" nodeType="interactiveSeq">
                <p:stCondLst>
                  <p:cond evt="onClick" delay="0">
                    <p:tgtEl>
                      <p:spTgt spid="20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2055"/>
                                        </p:tgtEl>
                                      </p:cBhvr>
                                    </p:cmd>
                                  </p:childTnLst>
                                </p:cTn>
                              </p:par>
                            </p:childTnLst>
                          </p:cTn>
                        </p:par>
                      </p:childTnLst>
                    </p:cTn>
                  </p:par>
                </p:childTnLst>
              </p:cTn>
              <p:nextCondLst>
                <p:cond evt="onClick" delay="0">
                  <p:tgtEl>
                    <p:spTgt spid="2055"/>
                  </p:tgtEl>
                </p:cond>
              </p:nextCondLst>
            </p:seq>
            <p:audio>
              <p:cMediaNode vol="80000">
                <p:cTn id="13" fill="hold" display="0">
                  <p:stCondLst>
                    <p:cond delay="indefinite"/>
                  </p:stCondLst>
                  <p:endCondLst>
                    <p:cond evt="onStopAudio" delay="0">
                      <p:tgtEl>
                        <p:sldTgt/>
                      </p:tgtEl>
                    </p:cond>
                  </p:endCondLst>
                </p:cTn>
                <p:tgtEl>
                  <p:spTgt spid="2055"/>
                </p:tgtEl>
              </p:cMediaNode>
            </p:audio>
            <p:seq concurrent="1" nextAc="seek">
              <p:cTn id="14" restart="whenNotActive" fill="hold" evtFilter="cancelBubble" nodeType="interactiveSeq">
                <p:stCondLst>
                  <p:cond evt="onClick" delay="0">
                    <p:tgtEl>
                      <p:spTgt spid="205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2056"/>
                                        </p:tgtEl>
                                      </p:cBhvr>
                                    </p:cmd>
                                  </p:childTnLst>
                                </p:cTn>
                              </p:par>
                            </p:childTnLst>
                          </p:cTn>
                        </p:par>
                      </p:childTnLst>
                    </p:cTn>
                  </p:par>
                </p:childTnLst>
              </p:cTn>
              <p:nextCondLst>
                <p:cond evt="onClick" delay="0">
                  <p:tgtEl>
                    <p:spTgt spid="2056"/>
                  </p:tgtEl>
                </p:cond>
              </p:nextCondLst>
            </p:seq>
            <p:audio>
              <p:cMediaNode vol="80000">
                <p:cTn id="19" fill="hold" display="0">
                  <p:stCondLst>
                    <p:cond delay="indefinite"/>
                  </p:stCondLst>
                  <p:endCondLst>
                    <p:cond evt="onStopAudio" delay="0">
                      <p:tgtEl>
                        <p:sldTgt/>
                      </p:tgtEl>
                    </p:cond>
                  </p:endCondLst>
                </p:cTn>
                <p:tgtEl>
                  <p:spTgt spid="2056"/>
                </p:tgtEl>
              </p:cMediaNode>
            </p:audio>
            <p:seq concurrent="1" nextAc="seek">
              <p:cTn id="20" restart="whenNotActive" fill="hold" evtFilter="cancelBubble" nodeType="interactiveSeq">
                <p:stCondLst>
                  <p:cond evt="onClick" delay="0">
                    <p:tgtEl>
                      <p:spTgt spid="205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2057"/>
                                        </p:tgtEl>
                                      </p:cBhvr>
                                    </p:cmd>
                                  </p:childTnLst>
                                </p:cTn>
                              </p:par>
                            </p:childTnLst>
                          </p:cTn>
                        </p:par>
                      </p:childTnLst>
                    </p:cTn>
                  </p:par>
                </p:childTnLst>
              </p:cTn>
              <p:nextCondLst>
                <p:cond evt="onClick" delay="0">
                  <p:tgtEl>
                    <p:spTgt spid="2057"/>
                  </p:tgtEl>
                </p:cond>
              </p:nextCondLst>
            </p:seq>
            <p:audio>
              <p:cMediaNode vol="80000">
                <p:cTn id="25" fill="hold" display="0">
                  <p:stCondLst>
                    <p:cond delay="indefinite"/>
                  </p:stCondLst>
                  <p:endCondLst>
                    <p:cond evt="onStopAudio" delay="0">
                      <p:tgtEl>
                        <p:sldTgt/>
                      </p:tgtEl>
                    </p:cond>
                  </p:endCondLst>
                </p:cTn>
                <p:tgtEl>
                  <p:spTgt spid="2057"/>
                </p:tgtEl>
              </p:cMediaNode>
            </p:audio>
            <p:seq concurrent="1" nextAc="seek">
              <p:cTn id="26" restart="whenNotActive" fill="hold" evtFilter="cancelBubble" nodeType="interactiveSeq">
                <p:stCondLst>
                  <p:cond evt="onClick" delay="0">
                    <p:tgtEl>
                      <p:spTgt spid="205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2058"/>
                                        </p:tgtEl>
                                      </p:cBhvr>
                                    </p:cmd>
                                  </p:childTnLst>
                                </p:cTn>
                              </p:par>
                            </p:childTnLst>
                          </p:cTn>
                        </p:par>
                      </p:childTnLst>
                    </p:cTn>
                  </p:par>
                </p:childTnLst>
              </p:cTn>
              <p:nextCondLst>
                <p:cond evt="onClick" delay="0">
                  <p:tgtEl>
                    <p:spTgt spid="2058"/>
                  </p:tgtEl>
                </p:cond>
              </p:nextCondLst>
            </p:seq>
            <p:audio>
              <p:cMediaNode vol="80000">
                <p:cTn id="31" fill="hold" display="0">
                  <p:stCondLst>
                    <p:cond delay="indefinite"/>
                  </p:stCondLst>
                  <p:endCondLst>
                    <p:cond evt="onStopAudio" delay="0">
                      <p:tgtEl>
                        <p:sldTgt/>
                      </p:tgtEl>
                    </p:cond>
                  </p:endCondLst>
                </p:cTn>
                <p:tgtEl>
                  <p:spTgt spid="2058"/>
                </p:tgtEl>
              </p:cMediaNode>
            </p:audio>
            <p:seq concurrent="1" nextAc="seek">
              <p:cTn id="32" restart="whenNotActive" fill="hold" evtFilter="cancelBubble" nodeType="interactiveSeq">
                <p:stCondLst>
                  <p:cond evt="onClick" delay="0">
                    <p:tgtEl>
                      <p:spTgt spid="205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003" fill="hold"/>
                                        <p:tgtEl>
                                          <p:spTgt spid="2059"/>
                                        </p:tgtEl>
                                      </p:cBhvr>
                                    </p:cmd>
                                  </p:childTnLst>
                                </p:cTn>
                              </p:par>
                            </p:childTnLst>
                          </p:cTn>
                        </p:par>
                      </p:childTnLst>
                    </p:cTn>
                  </p:par>
                </p:childTnLst>
              </p:cTn>
              <p:nextCondLst>
                <p:cond evt="onClick" delay="0">
                  <p:tgtEl>
                    <p:spTgt spid="2059"/>
                  </p:tgtEl>
                </p:cond>
              </p:nextCondLst>
            </p:seq>
            <p:audio>
              <p:cMediaNode vol="80000">
                <p:cTn id="37" fill="hold" display="0">
                  <p:stCondLst>
                    <p:cond delay="indefinite"/>
                  </p:stCondLst>
                  <p:endCondLst>
                    <p:cond evt="onStopAudio" delay="0">
                      <p:tgtEl>
                        <p:sldTgt/>
                      </p:tgtEl>
                    </p:cond>
                  </p:endCondLst>
                </p:cTn>
                <p:tgtEl>
                  <p:spTgt spid="2059"/>
                </p:tgtEl>
              </p:cMediaNode>
            </p:audio>
            <p:seq concurrent="1" nextAc="seek">
              <p:cTn id="38" restart="whenNotActive" fill="hold" evtFilter="cancelBubble" nodeType="interactiveSeq">
                <p:stCondLst>
                  <p:cond evt="onClick" delay="0">
                    <p:tgtEl>
                      <p:spTgt spid="206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 fill="hold"/>
                                        <p:tgtEl>
                                          <p:spTgt spid="2060"/>
                                        </p:tgtEl>
                                      </p:cBhvr>
                                    </p:cmd>
                                  </p:childTnLst>
                                </p:cTn>
                              </p:par>
                            </p:childTnLst>
                          </p:cTn>
                        </p:par>
                      </p:childTnLst>
                    </p:cTn>
                  </p:par>
                </p:childTnLst>
              </p:cTn>
              <p:nextCondLst>
                <p:cond evt="onClick" delay="0">
                  <p:tgtEl>
                    <p:spTgt spid="2060"/>
                  </p:tgtEl>
                </p:cond>
              </p:nextCondLst>
            </p:seq>
            <p:audio>
              <p:cMediaNode vol="80000">
                <p:cTn id="43" fill="hold" display="0">
                  <p:stCondLst>
                    <p:cond delay="indefinite"/>
                  </p:stCondLst>
                  <p:endCondLst>
                    <p:cond evt="onStopAudio" delay="0">
                      <p:tgtEl>
                        <p:sldTgt/>
                      </p:tgtEl>
                    </p:cond>
                  </p:endCondLst>
                </p:cTn>
                <p:tgtEl>
                  <p:spTgt spid="2060"/>
                </p:tgtEl>
              </p:cMediaNode>
            </p:audio>
            <p:seq concurrent="1" nextAc="seek">
              <p:cTn id="44" restart="whenNotActive" fill="hold" evtFilter="cancelBubble" nodeType="interactiveSeq">
                <p:stCondLst>
                  <p:cond evt="onClick" delay="0">
                    <p:tgtEl>
                      <p:spTgt spid="206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2061"/>
                                        </p:tgtEl>
                                      </p:cBhvr>
                                    </p:cmd>
                                  </p:childTnLst>
                                </p:cTn>
                              </p:par>
                            </p:childTnLst>
                          </p:cTn>
                        </p:par>
                      </p:childTnLst>
                    </p:cTn>
                  </p:par>
                </p:childTnLst>
              </p:cTn>
              <p:nextCondLst>
                <p:cond evt="onClick" delay="0">
                  <p:tgtEl>
                    <p:spTgt spid="2061"/>
                  </p:tgtEl>
                </p:cond>
              </p:nextCondLst>
            </p:seq>
            <p:audio>
              <p:cMediaNode vol="80000">
                <p:cTn id="49" fill="hold" display="0">
                  <p:stCondLst>
                    <p:cond delay="indefinite"/>
                  </p:stCondLst>
                  <p:endCondLst>
                    <p:cond evt="onStopAudio" delay="0">
                      <p:tgtEl>
                        <p:sldTgt/>
                      </p:tgtEl>
                    </p:cond>
                  </p:endCondLst>
                </p:cTn>
                <p:tgtEl>
                  <p:spTgt spid="2061"/>
                </p:tgtEl>
              </p:cMediaNode>
            </p:audio>
            <p:seq concurrent="1" nextAc="seek">
              <p:cTn id="50" restart="whenNotActive" fill="hold" evtFilter="cancelBubble" nodeType="interactiveSeq">
                <p:stCondLst>
                  <p:cond evt="onClick" delay="0">
                    <p:tgtEl>
                      <p:spTgt spid="206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2062"/>
                                        </p:tgtEl>
                                      </p:cBhvr>
                                    </p:cmd>
                                  </p:childTnLst>
                                </p:cTn>
                              </p:par>
                            </p:childTnLst>
                          </p:cTn>
                        </p:par>
                      </p:childTnLst>
                    </p:cTn>
                  </p:par>
                </p:childTnLst>
              </p:cTn>
              <p:nextCondLst>
                <p:cond evt="onClick" delay="0">
                  <p:tgtEl>
                    <p:spTgt spid="2062"/>
                  </p:tgtEl>
                </p:cond>
              </p:nextCondLst>
            </p:seq>
            <p:audio>
              <p:cMediaNode vol="80000">
                <p:cTn id="55" fill="hold" display="0">
                  <p:stCondLst>
                    <p:cond delay="indefinite"/>
                  </p:stCondLst>
                  <p:endCondLst>
                    <p:cond evt="onStopAudio" delay="0">
                      <p:tgtEl>
                        <p:sldTgt/>
                      </p:tgtEl>
                    </p:cond>
                  </p:endCondLst>
                </p:cTn>
                <p:tgtEl>
                  <p:spTgt spid="2062"/>
                </p:tgtEl>
              </p:cMediaNode>
            </p:audio>
            <p:seq concurrent="1" nextAc="seek">
              <p:cTn id="56" restart="whenNotActive" fill="hold" evtFilter="cancelBubble" nodeType="interactiveSeq">
                <p:stCondLst>
                  <p:cond evt="onClick" delay="0">
                    <p:tgtEl>
                      <p:spTgt spid="206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2063"/>
                                        </p:tgtEl>
                                      </p:cBhvr>
                                    </p:cmd>
                                  </p:childTnLst>
                                </p:cTn>
                              </p:par>
                            </p:childTnLst>
                          </p:cTn>
                        </p:par>
                      </p:childTnLst>
                    </p:cTn>
                  </p:par>
                </p:childTnLst>
              </p:cTn>
              <p:nextCondLst>
                <p:cond evt="onClick" delay="0">
                  <p:tgtEl>
                    <p:spTgt spid="2063"/>
                  </p:tgtEl>
                </p:cond>
              </p:nextCondLst>
            </p:seq>
            <p:audio>
              <p:cMediaNode vol="80000">
                <p:cTn id="61" fill="hold" display="0">
                  <p:stCondLst>
                    <p:cond delay="indefinite"/>
                  </p:stCondLst>
                  <p:endCondLst>
                    <p:cond evt="onStopAudio" delay="0">
                      <p:tgtEl>
                        <p:sldTgt/>
                      </p:tgtEl>
                    </p:cond>
                  </p:endCondLst>
                </p:cTn>
                <p:tgtEl>
                  <p:spTgt spid="2063"/>
                </p:tgtEl>
              </p:cMediaNode>
            </p:audio>
            <p:seq concurrent="1" nextAc="seek">
              <p:cTn id="62" restart="whenNotActive" fill="hold" evtFilter="cancelBubble" nodeType="interactiveSeq">
                <p:stCondLst>
                  <p:cond evt="onClick" delay="0">
                    <p:tgtEl>
                      <p:spTgt spid="206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2065"/>
                                        </p:tgtEl>
                                      </p:cBhvr>
                                    </p:cmd>
                                  </p:childTnLst>
                                </p:cTn>
                              </p:par>
                            </p:childTnLst>
                          </p:cTn>
                        </p:par>
                      </p:childTnLst>
                    </p:cTn>
                  </p:par>
                </p:childTnLst>
              </p:cTn>
              <p:nextCondLst>
                <p:cond evt="onClick" delay="0">
                  <p:tgtEl>
                    <p:spTgt spid="2065"/>
                  </p:tgtEl>
                </p:cond>
              </p:nextCondLst>
            </p:seq>
            <p:audio>
              <p:cMediaNode vol="80000">
                <p:cTn id="67" fill="hold" display="0">
                  <p:stCondLst>
                    <p:cond delay="indefinite"/>
                  </p:stCondLst>
                  <p:endCondLst>
                    <p:cond evt="onStopAudio" delay="0">
                      <p:tgtEl>
                        <p:sldTgt/>
                      </p:tgtEl>
                    </p:cond>
                  </p:endCondLst>
                </p:cTn>
                <p:tgtEl>
                  <p:spTgt spid="2065"/>
                </p:tgtEl>
              </p:cMediaNode>
            </p:audio>
            <p:seq concurrent="1" nextAc="seek">
              <p:cTn id="68" restart="whenNotActive" fill="hold" evtFilter="cancelBubble" nodeType="interactiveSeq">
                <p:stCondLst>
                  <p:cond evt="onClick" delay="0">
                    <p:tgtEl>
                      <p:spTgt spid="2066"/>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2066"/>
                                        </p:tgtEl>
                                      </p:cBhvr>
                                    </p:cmd>
                                  </p:childTnLst>
                                </p:cTn>
                              </p:par>
                            </p:childTnLst>
                          </p:cTn>
                        </p:par>
                      </p:childTnLst>
                    </p:cTn>
                  </p:par>
                </p:childTnLst>
              </p:cTn>
              <p:nextCondLst>
                <p:cond evt="onClick" delay="0">
                  <p:tgtEl>
                    <p:spTgt spid="2066"/>
                  </p:tgtEl>
                </p:cond>
              </p:nextCondLst>
            </p:seq>
            <p:audio>
              <p:cMediaNode vol="80000">
                <p:cTn id="73" fill="hold" display="0">
                  <p:stCondLst>
                    <p:cond delay="indefinite"/>
                  </p:stCondLst>
                  <p:endCondLst>
                    <p:cond evt="onStopAudio" delay="0">
                      <p:tgtEl>
                        <p:sldTgt/>
                      </p:tgtEl>
                    </p:cond>
                  </p:endCondLst>
                </p:cTn>
                <p:tgtEl>
                  <p:spTgt spid="2066"/>
                </p:tgtEl>
              </p:cMediaNode>
            </p:audio>
            <p:seq concurrent="1" nextAc="seek">
              <p:cTn id="74" restart="whenNotActive" fill="hold" evtFilter="cancelBubble" nodeType="interactiveSeq">
                <p:stCondLst>
                  <p:cond evt="onClick" delay="0">
                    <p:tgtEl>
                      <p:spTgt spid="206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003" fill="hold"/>
                                        <p:tgtEl>
                                          <p:spTgt spid="2067"/>
                                        </p:tgtEl>
                                      </p:cBhvr>
                                    </p:cmd>
                                  </p:childTnLst>
                                </p:cTn>
                              </p:par>
                            </p:childTnLst>
                          </p:cTn>
                        </p:par>
                      </p:childTnLst>
                    </p:cTn>
                  </p:par>
                </p:childTnLst>
              </p:cTn>
              <p:nextCondLst>
                <p:cond evt="onClick" delay="0">
                  <p:tgtEl>
                    <p:spTgt spid="2067"/>
                  </p:tgtEl>
                </p:cond>
              </p:nextCondLst>
            </p:seq>
            <p:audio>
              <p:cMediaNode vol="80000">
                <p:cTn id="79" fill="hold" display="0">
                  <p:stCondLst>
                    <p:cond delay="indefinite"/>
                  </p:stCondLst>
                  <p:endCondLst>
                    <p:cond evt="onStopAudio" delay="0">
                      <p:tgtEl>
                        <p:sldTgt/>
                      </p:tgtEl>
                    </p:cond>
                  </p:endCondLst>
                </p:cTn>
                <p:tgtEl>
                  <p:spTgt spid="2067"/>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l="9119" t="6178" r="7079" b="17281"/>
          <a:stretch>
            <a:fillRect/>
          </a:stretch>
        </p:blipFill>
        <p:spPr bwMode="auto">
          <a:xfrm>
            <a:off x="876300" y="1487488"/>
            <a:ext cx="766286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1676400" y="2133600"/>
            <a:ext cx="3030538"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68663" y="2133600"/>
            <a:ext cx="1438275"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06938" y="2133600"/>
            <a:ext cx="17462" cy="2286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06938" y="2133600"/>
            <a:ext cx="1617662" cy="457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smtClean="0"/>
              <a:t>Shimmer</a:t>
            </a:r>
            <a:endParaRPr lang="en-US" kern="0" dirty="0"/>
          </a:p>
        </p:txBody>
      </p:sp>
      <p:sp>
        <p:nvSpPr>
          <p:cNvPr id="10" name="TextBox 9"/>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3867797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914400" y="369888"/>
            <a:ext cx="7010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Shimmer </a:t>
            </a:r>
          </a:p>
        </p:txBody>
      </p:sp>
      <p:sp>
        <p:nvSpPr>
          <p:cNvPr id="11267" name="Text Box 6"/>
          <p:cNvSpPr txBox="1">
            <a:spLocks noChangeArrowheads="1"/>
          </p:cNvSpPr>
          <p:nvPr/>
        </p:nvSpPr>
        <p:spPr bwMode="auto">
          <a:xfrm>
            <a:off x="1219200" y="1752600"/>
            <a:ext cx="6400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dirty="0">
                <a:solidFill>
                  <a:srgbClr val="0000FF"/>
                </a:solidFill>
              </a:rPr>
              <a:t>	</a:t>
            </a:r>
            <a:r>
              <a:rPr lang="en-US" altLang="en-US" sz="2400" dirty="0"/>
              <a:t>0.00 dB		1.60 dB	</a:t>
            </a:r>
          </a:p>
          <a:p>
            <a:pPr eaLnBrk="1" hangingPunct="1">
              <a:spcBef>
                <a:spcPct val="50000"/>
              </a:spcBef>
              <a:buFontTx/>
              <a:buNone/>
            </a:pPr>
            <a:r>
              <a:rPr lang="en-US" altLang="en-US" sz="2400" dirty="0"/>
              <a:t>	0.20 dB		1.80 dB</a:t>
            </a:r>
          </a:p>
          <a:p>
            <a:pPr eaLnBrk="1" hangingPunct="1">
              <a:spcBef>
                <a:spcPct val="50000"/>
              </a:spcBef>
              <a:buFontTx/>
              <a:buNone/>
            </a:pPr>
            <a:r>
              <a:rPr lang="en-US" altLang="en-US" sz="2400" dirty="0"/>
              <a:t>	0.40 dB		2.00 dB</a:t>
            </a:r>
          </a:p>
          <a:p>
            <a:pPr eaLnBrk="1" hangingPunct="1">
              <a:spcBef>
                <a:spcPct val="50000"/>
              </a:spcBef>
              <a:buFontTx/>
              <a:buNone/>
            </a:pPr>
            <a:r>
              <a:rPr lang="en-US" altLang="en-US" sz="2400" dirty="0"/>
              <a:t>	0.60 dB		2.25 dB</a:t>
            </a:r>
          </a:p>
          <a:p>
            <a:pPr eaLnBrk="1" hangingPunct="1">
              <a:spcBef>
                <a:spcPct val="50000"/>
              </a:spcBef>
              <a:buFontTx/>
              <a:buNone/>
            </a:pPr>
            <a:r>
              <a:rPr lang="en-US" altLang="en-US" sz="2400" dirty="0"/>
              <a:t>	0.80 dB		2.50 dB</a:t>
            </a:r>
          </a:p>
          <a:p>
            <a:pPr eaLnBrk="1" hangingPunct="1">
              <a:spcBef>
                <a:spcPct val="50000"/>
              </a:spcBef>
              <a:buFontTx/>
              <a:buNone/>
            </a:pPr>
            <a:r>
              <a:rPr lang="en-US" altLang="en-US" sz="2400" dirty="0"/>
              <a:t>	1.00 dB		2.75 dB</a:t>
            </a:r>
          </a:p>
          <a:p>
            <a:pPr eaLnBrk="1" hangingPunct="1">
              <a:spcBef>
                <a:spcPct val="50000"/>
              </a:spcBef>
              <a:buFontTx/>
              <a:buNone/>
            </a:pPr>
            <a:r>
              <a:rPr lang="en-US" altLang="en-US" sz="2400" dirty="0"/>
              <a:t>	1.20 dB		3.00 dB</a:t>
            </a:r>
          </a:p>
          <a:p>
            <a:pPr eaLnBrk="1" hangingPunct="1">
              <a:spcBef>
                <a:spcPct val="50000"/>
              </a:spcBef>
              <a:buFontTx/>
              <a:buNone/>
            </a:pPr>
            <a:r>
              <a:rPr lang="en-US" altLang="en-US" sz="2400" dirty="0"/>
              <a:t>	1.40 dB</a:t>
            </a:r>
          </a:p>
        </p:txBody>
      </p:sp>
      <p:pic>
        <p:nvPicPr>
          <p:cNvPr id="4103" name="shim375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shim3758.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shim3759.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shim3760.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shim3761.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03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shim3762.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shim3763.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shim3764.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shim3765.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shim3773.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shim3774.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shim3775.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shim3776.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shim3777.wav">
            <a:hlinkClick r:id="" action="ppaction://media"/>
          </p:cNvPr>
          <p:cNvPicPr>
            <a:picLocks noChangeAspect="1" noChangeArrowheads="1"/>
          </p:cNvPicPr>
          <p:nvPr>
            <a:audioFile r:link="rId28"/>
            <p:extLst>
              <p:ext uri="{DAA4B4D4-6D71-4841-9C94-3DE7FCFB9230}">
                <p14:media xmlns:p14="http://schemas.microsoft.com/office/powerpoint/2010/main" r:embed="rId2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shim3778.wav">
            <a:hlinkClick r:id="" action="ppaction://media"/>
          </p:cNvPr>
          <p:cNvPicPr>
            <a:picLocks noChangeAspect="1" noChangeArrowheads="1"/>
          </p:cNvPicPr>
          <p:nvPr>
            <a:audioFile r:link="rId30"/>
            <p:extLst>
              <p:ext uri="{DAA4B4D4-6D71-4841-9C94-3DE7FCFB9230}">
                <p14:media xmlns:p14="http://schemas.microsoft.com/office/powerpoint/2010/main" r:embed="rId2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85089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8" fill="hold"/>
                                        <p:tgtEl>
                                          <p:spTgt spid="4103"/>
                                        </p:tgtEl>
                                      </p:cBhvr>
                                    </p:cmd>
                                  </p:childTnLst>
                                </p:cTn>
                              </p:par>
                            </p:childTnLst>
                          </p:cTn>
                        </p:par>
                      </p:childTnLst>
                    </p:cTn>
                  </p:par>
                </p:childTnLst>
              </p:cTn>
              <p:nextCondLst>
                <p:cond evt="onClick" delay="0">
                  <p:tgtEl>
                    <p:spTgt spid="4103"/>
                  </p:tgtEl>
                </p:cond>
              </p:nextCondLst>
            </p:seq>
            <p:audio>
              <p:cMediaNode vol="80000">
                <p:cTn id="7" fill="hold" display="0">
                  <p:stCondLst>
                    <p:cond delay="indefinite"/>
                  </p:stCondLst>
                  <p:endCondLst>
                    <p:cond evt="onStopAudio" delay="0">
                      <p:tgtEl>
                        <p:sldTgt/>
                      </p:tgtEl>
                    </p:cond>
                  </p:endCondLst>
                </p:cTn>
                <p:tgtEl>
                  <p:spTgt spid="4103"/>
                </p:tgtEl>
              </p:cMediaNode>
            </p:audio>
            <p:seq concurrent="1" nextAc="seek">
              <p:cTn id="8" restart="whenNotActive" fill="hold" evtFilter="cancelBubble" nodeType="interactiveSeq">
                <p:stCondLst>
                  <p:cond evt="onClick" delay="0">
                    <p:tgtEl>
                      <p:spTgt spid="410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4104"/>
                                        </p:tgtEl>
                                      </p:cBhvr>
                                    </p:cmd>
                                  </p:childTnLst>
                                </p:cTn>
                              </p:par>
                            </p:childTnLst>
                          </p:cTn>
                        </p:par>
                      </p:childTnLst>
                    </p:cTn>
                  </p:par>
                </p:childTnLst>
              </p:cTn>
              <p:nextCondLst>
                <p:cond evt="onClick" delay="0">
                  <p:tgtEl>
                    <p:spTgt spid="4104"/>
                  </p:tgtEl>
                </p:cond>
              </p:nextCondLst>
            </p:seq>
            <p:audio>
              <p:cMediaNode vol="80000">
                <p:cTn id="13" fill="hold" display="0">
                  <p:stCondLst>
                    <p:cond delay="indefinite"/>
                  </p:stCondLst>
                  <p:endCondLst>
                    <p:cond evt="onStopAudio" delay="0">
                      <p:tgtEl>
                        <p:sldTgt/>
                      </p:tgtEl>
                    </p:cond>
                  </p:endCondLst>
                </p:cTn>
                <p:tgtEl>
                  <p:spTgt spid="4104"/>
                </p:tgtEl>
              </p:cMediaNode>
            </p:audio>
            <p:seq concurrent="1" nextAc="seek">
              <p:cTn id="14" restart="whenNotActive" fill="hold" evtFilter="cancelBubble" nodeType="interactiveSeq">
                <p:stCondLst>
                  <p:cond evt="onClick" delay="0">
                    <p:tgtEl>
                      <p:spTgt spid="410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4105"/>
                                        </p:tgtEl>
                                      </p:cBhvr>
                                    </p:cmd>
                                  </p:childTnLst>
                                </p:cTn>
                              </p:par>
                            </p:childTnLst>
                          </p:cTn>
                        </p:par>
                      </p:childTnLst>
                    </p:cTn>
                  </p:par>
                </p:childTnLst>
              </p:cTn>
              <p:nextCondLst>
                <p:cond evt="onClick" delay="0">
                  <p:tgtEl>
                    <p:spTgt spid="4105"/>
                  </p:tgtEl>
                </p:cond>
              </p:nextCondLst>
            </p:seq>
            <p:audio>
              <p:cMediaNode vol="80000">
                <p:cTn id="19" fill="hold" display="0">
                  <p:stCondLst>
                    <p:cond delay="indefinite"/>
                  </p:stCondLst>
                  <p:endCondLst>
                    <p:cond evt="onStopAudio" delay="0">
                      <p:tgtEl>
                        <p:sldTgt/>
                      </p:tgtEl>
                    </p:cond>
                  </p:endCondLst>
                </p:cTn>
                <p:tgtEl>
                  <p:spTgt spid="4105"/>
                </p:tgtEl>
              </p:cMediaNode>
            </p:audio>
            <p:seq concurrent="1" nextAc="seek">
              <p:cTn id="20" restart="whenNotActive" fill="hold" evtFilter="cancelBubble" nodeType="interactiveSeq">
                <p:stCondLst>
                  <p:cond evt="onClick" delay="0">
                    <p:tgtEl>
                      <p:spTgt spid="410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4106"/>
                                        </p:tgtEl>
                                      </p:cBhvr>
                                    </p:cmd>
                                  </p:childTnLst>
                                </p:cTn>
                              </p:par>
                            </p:childTnLst>
                          </p:cTn>
                        </p:par>
                      </p:childTnLst>
                    </p:cTn>
                  </p:par>
                </p:childTnLst>
              </p:cTn>
              <p:nextCondLst>
                <p:cond evt="onClick" delay="0">
                  <p:tgtEl>
                    <p:spTgt spid="4106"/>
                  </p:tgtEl>
                </p:cond>
              </p:nextCondLst>
            </p:seq>
            <p:audio>
              <p:cMediaNode vol="80000">
                <p:cTn id="25" fill="hold" display="0">
                  <p:stCondLst>
                    <p:cond delay="indefinite"/>
                  </p:stCondLst>
                  <p:endCondLst>
                    <p:cond evt="onStopAudio" delay="0">
                      <p:tgtEl>
                        <p:sldTgt/>
                      </p:tgtEl>
                    </p:cond>
                  </p:endCondLst>
                </p:cTn>
                <p:tgtEl>
                  <p:spTgt spid="4106"/>
                </p:tgtEl>
              </p:cMediaNode>
            </p:audio>
            <p:seq concurrent="1" nextAc="seek">
              <p:cTn id="26" restart="whenNotActive" fill="hold" evtFilter="cancelBubble" nodeType="interactiveSeq">
                <p:stCondLst>
                  <p:cond evt="onClick" delay="0">
                    <p:tgtEl>
                      <p:spTgt spid="410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4107"/>
                                        </p:tgtEl>
                                      </p:cBhvr>
                                    </p:cmd>
                                  </p:childTnLst>
                                </p:cTn>
                              </p:par>
                            </p:childTnLst>
                          </p:cTn>
                        </p:par>
                      </p:childTnLst>
                    </p:cTn>
                  </p:par>
                </p:childTnLst>
              </p:cTn>
              <p:nextCondLst>
                <p:cond evt="onClick" delay="0">
                  <p:tgtEl>
                    <p:spTgt spid="4107"/>
                  </p:tgtEl>
                </p:cond>
              </p:nextCondLst>
            </p:seq>
            <p:audio>
              <p:cMediaNode vol="80000">
                <p:cTn id="31" fill="hold" display="0">
                  <p:stCondLst>
                    <p:cond delay="indefinite"/>
                  </p:stCondLst>
                  <p:endCondLst>
                    <p:cond evt="onStopAudio" delay="0">
                      <p:tgtEl>
                        <p:sldTgt/>
                      </p:tgtEl>
                    </p:cond>
                  </p:endCondLst>
                </p:cTn>
                <p:tgtEl>
                  <p:spTgt spid="4107"/>
                </p:tgtEl>
              </p:cMediaNode>
            </p:audio>
            <p:seq concurrent="1" nextAc="seek">
              <p:cTn id="32" restart="whenNotActive" fill="hold" evtFilter="cancelBubble" nodeType="interactiveSeq">
                <p:stCondLst>
                  <p:cond evt="onClick" delay="0">
                    <p:tgtEl>
                      <p:spTgt spid="4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 fill="hold"/>
                                        <p:tgtEl>
                                          <p:spTgt spid="4108"/>
                                        </p:tgtEl>
                                      </p:cBhvr>
                                    </p:cmd>
                                  </p:childTnLst>
                                </p:cTn>
                              </p:par>
                            </p:childTnLst>
                          </p:cTn>
                        </p:par>
                      </p:childTnLst>
                    </p:cTn>
                  </p:par>
                </p:childTnLst>
              </p:cTn>
              <p:nextCondLst>
                <p:cond evt="onClick" delay="0">
                  <p:tgtEl>
                    <p:spTgt spid="4108"/>
                  </p:tgtEl>
                </p:cond>
              </p:nextCondLst>
            </p:seq>
            <p:audio>
              <p:cMediaNode vol="80000">
                <p:cTn id="37" fill="hold" display="0">
                  <p:stCondLst>
                    <p:cond delay="indefinite"/>
                  </p:stCondLst>
                  <p:endCondLst>
                    <p:cond evt="onStopAudio" delay="0">
                      <p:tgtEl>
                        <p:sldTgt/>
                      </p:tgtEl>
                    </p:cond>
                  </p:endCondLst>
                </p:cTn>
                <p:tgtEl>
                  <p:spTgt spid="4108"/>
                </p:tgtEl>
              </p:cMediaNode>
            </p:audio>
            <p:seq concurrent="1" nextAc="seek">
              <p:cTn id="38" restart="whenNotActive" fill="hold" evtFilter="cancelBubble" nodeType="interactiveSeq">
                <p:stCondLst>
                  <p:cond evt="onClick" delay="0">
                    <p:tgtEl>
                      <p:spTgt spid="4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 fill="hold"/>
                                        <p:tgtEl>
                                          <p:spTgt spid="4109"/>
                                        </p:tgtEl>
                                      </p:cBhvr>
                                    </p:cmd>
                                  </p:childTnLst>
                                </p:cTn>
                              </p:par>
                            </p:childTnLst>
                          </p:cTn>
                        </p:par>
                      </p:childTnLst>
                    </p:cTn>
                  </p:par>
                </p:childTnLst>
              </p:cTn>
              <p:nextCondLst>
                <p:cond evt="onClick" delay="0">
                  <p:tgtEl>
                    <p:spTgt spid="4109"/>
                  </p:tgtEl>
                </p:cond>
              </p:nextCondLst>
            </p:seq>
            <p:audio>
              <p:cMediaNode vol="80000">
                <p:cTn id="43" fill="hold" display="0">
                  <p:stCondLst>
                    <p:cond delay="indefinite"/>
                  </p:stCondLst>
                  <p:endCondLst>
                    <p:cond evt="onStopAudio" delay="0">
                      <p:tgtEl>
                        <p:sldTgt/>
                      </p:tgtEl>
                    </p:cond>
                  </p:endCondLst>
                </p:cTn>
                <p:tgtEl>
                  <p:spTgt spid="4109"/>
                </p:tgtEl>
              </p:cMediaNode>
            </p:audio>
            <p:seq concurrent="1" nextAc="seek">
              <p:cTn id="44" restart="whenNotActive" fill="hold" evtFilter="cancelBubble" nodeType="interactiveSeq">
                <p:stCondLst>
                  <p:cond evt="onClick" delay="0">
                    <p:tgtEl>
                      <p:spTgt spid="4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4110"/>
                                        </p:tgtEl>
                                      </p:cBhvr>
                                    </p:cmd>
                                  </p:childTnLst>
                                </p:cTn>
                              </p:par>
                            </p:childTnLst>
                          </p:cTn>
                        </p:par>
                      </p:childTnLst>
                    </p:cTn>
                  </p:par>
                </p:childTnLst>
              </p:cTn>
              <p:nextCondLst>
                <p:cond evt="onClick" delay="0">
                  <p:tgtEl>
                    <p:spTgt spid="4110"/>
                  </p:tgtEl>
                </p:cond>
              </p:nextCondLst>
            </p:seq>
            <p:audio>
              <p:cMediaNode vol="80000">
                <p:cTn id="49" fill="hold" display="0">
                  <p:stCondLst>
                    <p:cond delay="indefinite"/>
                  </p:stCondLst>
                  <p:endCondLst>
                    <p:cond evt="onStopAudio" delay="0">
                      <p:tgtEl>
                        <p:sldTgt/>
                      </p:tgtEl>
                    </p:cond>
                  </p:endCondLst>
                </p:cTn>
                <p:tgtEl>
                  <p:spTgt spid="4110"/>
                </p:tgtEl>
              </p:cMediaNode>
            </p:audio>
            <p:seq concurrent="1" nextAc="seek">
              <p:cTn id="50" restart="whenNotActive" fill="hold" evtFilter="cancelBubble" nodeType="interactiveSeq">
                <p:stCondLst>
                  <p:cond evt="onClick" delay="0">
                    <p:tgtEl>
                      <p:spTgt spid="4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4111"/>
                                        </p:tgtEl>
                                      </p:cBhvr>
                                    </p:cmd>
                                  </p:childTnLst>
                                </p:cTn>
                              </p:par>
                            </p:childTnLst>
                          </p:cTn>
                        </p:par>
                      </p:childTnLst>
                    </p:cTn>
                  </p:par>
                </p:childTnLst>
              </p:cTn>
              <p:nextCondLst>
                <p:cond evt="onClick" delay="0">
                  <p:tgtEl>
                    <p:spTgt spid="4111"/>
                  </p:tgtEl>
                </p:cond>
              </p:nextCondLst>
            </p:seq>
            <p:audio>
              <p:cMediaNode vol="80000">
                <p:cTn id="55" fill="hold" display="0">
                  <p:stCondLst>
                    <p:cond delay="indefinite"/>
                  </p:stCondLst>
                  <p:endCondLst>
                    <p:cond evt="onStopAudio" delay="0">
                      <p:tgtEl>
                        <p:sldTgt/>
                      </p:tgtEl>
                    </p:cond>
                  </p:endCondLst>
                </p:cTn>
                <p:tgtEl>
                  <p:spTgt spid="4111"/>
                </p:tgtEl>
              </p:cMediaNode>
            </p:audio>
            <p:seq concurrent="1" nextAc="seek">
              <p:cTn id="56" restart="whenNotActive" fill="hold" evtFilter="cancelBubble" nodeType="interactiveSeq">
                <p:stCondLst>
                  <p:cond evt="onClick" delay="0">
                    <p:tgtEl>
                      <p:spTgt spid="4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4112"/>
                                        </p:tgtEl>
                                      </p:cBhvr>
                                    </p:cmd>
                                  </p:childTnLst>
                                </p:cTn>
                              </p:par>
                            </p:childTnLst>
                          </p:cTn>
                        </p:par>
                      </p:childTnLst>
                    </p:cTn>
                  </p:par>
                </p:childTnLst>
              </p:cTn>
              <p:nextCondLst>
                <p:cond evt="onClick" delay="0">
                  <p:tgtEl>
                    <p:spTgt spid="4112"/>
                  </p:tgtEl>
                </p:cond>
              </p:nextCondLst>
            </p:seq>
            <p:audio>
              <p:cMediaNode vol="80000">
                <p:cTn id="61" fill="hold" display="0">
                  <p:stCondLst>
                    <p:cond delay="indefinite"/>
                  </p:stCondLst>
                  <p:endCondLst>
                    <p:cond evt="onStopAudio" delay="0">
                      <p:tgtEl>
                        <p:sldTgt/>
                      </p:tgtEl>
                    </p:cond>
                  </p:endCondLst>
                </p:cTn>
                <p:tgtEl>
                  <p:spTgt spid="4112"/>
                </p:tgtEl>
              </p:cMediaNode>
            </p:audio>
            <p:seq concurrent="1" nextAc="seek">
              <p:cTn id="62" restart="whenNotActive" fill="hold" evtFilter="cancelBubble" nodeType="interactiveSeq">
                <p:stCondLst>
                  <p:cond evt="onClick" delay="0">
                    <p:tgtEl>
                      <p:spTgt spid="4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4113"/>
                                        </p:tgtEl>
                                      </p:cBhvr>
                                    </p:cmd>
                                  </p:childTnLst>
                                </p:cTn>
                              </p:par>
                            </p:childTnLst>
                          </p:cTn>
                        </p:par>
                      </p:childTnLst>
                    </p:cTn>
                  </p:par>
                </p:childTnLst>
              </p:cTn>
              <p:nextCondLst>
                <p:cond evt="onClick" delay="0">
                  <p:tgtEl>
                    <p:spTgt spid="4113"/>
                  </p:tgtEl>
                </p:cond>
              </p:nextCondLst>
            </p:seq>
            <p:audio>
              <p:cMediaNode vol="80000">
                <p:cTn id="67" fill="hold" display="0">
                  <p:stCondLst>
                    <p:cond delay="indefinite"/>
                  </p:stCondLst>
                  <p:endCondLst>
                    <p:cond evt="onStopAudio" delay="0">
                      <p:tgtEl>
                        <p:sldTgt/>
                      </p:tgtEl>
                    </p:cond>
                  </p:endCondLst>
                </p:cTn>
                <p:tgtEl>
                  <p:spTgt spid="4113"/>
                </p:tgtEl>
              </p:cMediaNode>
            </p:audio>
            <p:seq concurrent="1" nextAc="seek">
              <p:cTn id="68" restart="whenNotActive" fill="hold" evtFilter="cancelBubble" nodeType="interactiveSeq">
                <p:stCondLst>
                  <p:cond evt="onClick" delay="0">
                    <p:tgtEl>
                      <p:spTgt spid="411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4114"/>
                                        </p:tgtEl>
                                      </p:cBhvr>
                                    </p:cmd>
                                  </p:childTnLst>
                                </p:cTn>
                              </p:par>
                            </p:childTnLst>
                          </p:cTn>
                        </p:par>
                      </p:childTnLst>
                    </p:cTn>
                  </p:par>
                </p:childTnLst>
              </p:cTn>
              <p:nextCondLst>
                <p:cond evt="onClick" delay="0">
                  <p:tgtEl>
                    <p:spTgt spid="4114"/>
                  </p:tgtEl>
                </p:cond>
              </p:nextCondLst>
            </p:seq>
            <p:audio>
              <p:cMediaNode vol="80000">
                <p:cTn id="73" fill="hold" display="0">
                  <p:stCondLst>
                    <p:cond delay="indefinite"/>
                  </p:stCondLst>
                  <p:endCondLst>
                    <p:cond evt="onStopAudio" delay="0">
                      <p:tgtEl>
                        <p:sldTgt/>
                      </p:tgtEl>
                    </p:cond>
                  </p:endCondLst>
                </p:cTn>
                <p:tgtEl>
                  <p:spTgt spid="4114"/>
                </p:tgtEl>
              </p:cMediaNode>
            </p:audio>
            <p:seq concurrent="1" nextAc="seek">
              <p:cTn id="74" restart="whenNotActive" fill="hold" evtFilter="cancelBubble" nodeType="interactiveSeq">
                <p:stCondLst>
                  <p:cond evt="onClick" delay="0">
                    <p:tgtEl>
                      <p:spTgt spid="4115"/>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 fill="hold"/>
                                        <p:tgtEl>
                                          <p:spTgt spid="4115"/>
                                        </p:tgtEl>
                                      </p:cBhvr>
                                    </p:cmd>
                                  </p:childTnLst>
                                </p:cTn>
                              </p:par>
                            </p:childTnLst>
                          </p:cTn>
                        </p:par>
                      </p:childTnLst>
                    </p:cTn>
                  </p:par>
                </p:childTnLst>
              </p:cTn>
              <p:nextCondLst>
                <p:cond evt="onClick" delay="0">
                  <p:tgtEl>
                    <p:spTgt spid="4115"/>
                  </p:tgtEl>
                </p:cond>
              </p:nextCondLst>
            </p:seq>
            <p:audio>
              <p:cMediaNode vol="80000">
                <p:cTn id="79" fill="hold" display="0">
                  <p:stCondLst>
                    <p:cond delay="indefinite"/>
                  </p:stCondLst>
                  <p:endCondLst>
                    <p:cond evt="onStopAudio" delay="0">
                      <p:tgtEl>
                        <p:sldTgt/>
                      </p:tgtEl>
                    </p:cond>
                  </p:endCondLst>
                </p:cTn>
                <p:tgtEl>
                  <p:spTgt spid="4115"/>
                </p:tgtEl>
              </p:cMediaNode>
            </p:audio>
            <p:seq concurrent="1" nextAc="seek">
              <p:cTn id="80" restart="whenNotActive" fill="hold" evtFilter="cancelBubble" nodeType="interactiveSeq">
                <p:stCondLst>
                  <p:cond evt="onClick" delay="0">
                    <p:tgtEl>
                      <p:spTgt spid="4116"/>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mediacall" presetSubtype="0" fill="hold" nodeType="clickEffect">
                                  <p:stCondLst>
                                    <p:cond delay="0"/>
                                  </p:stCondLst>
                                  <p:childTnLst>
                                    <p:cmd type="call" cmd="playFrom(0.0)">
                                      <p:cBhvr>
                                        <p:cTn id="84" dur="1" fill="hold"/>
                                        <p:tgtEl>
                                          <p:spTgt spid="4116"/>
                                        </p:tgtEl>
                                      </p:cBhvr>
                                    </p:cmd>
                                  </p:childTnLst>
                                </p:cTn>
                              </p:par>
                            </p:childTnLst>
                          </p:cTn>
                        </p:par>
                      </p:childTnLst>
                    </p:cTn>
                  </p:par>
                </p:childTnLst>
              </p:cTn>
              <p:nextCondLst>
                <p:cond evt="onClick" delay="0">
                  <p:tgtEl>
                    <p:spTgt spid="4116"/>
                  </p:tgtEl>
                </p:cond>
              </p:nextCondLst>
            </p:seq>
            <p:audio>
              <p:cMediaNode vol="80000">
                <p:cTn id="85" fill="hold" display="0">
                  <p:stCondLst>
                    <p:cond delay="indefinite"/>
                  </p:stCondLst>
                  <p:endCondLst>
                    <p:cond evt="onStopAudio" delay="0">
                      <p:tgtEl>
                        <p:sldTgt/>
                      </p:tgtEl>
                    </p:cond>
                  </p:endCondLst>
                </p:cTn>
                <p:tgtEl>
                  <p:spTgt spid="4116"/>
                </p:tgtEl>
              </p:cMediaNode>
            </p:audio>
            <p:seq concurrent="1" nextAc="seek">
              <p:cTn id="86" restart="whenNotActive" fill="hold" evtFilter="cancelBubble" nodeType="interactiveSeq">
                <p:stCondLst>
                  <p:cond evt="onClick" delay="0">
                    <p:tgtEl>
                      <p:spTgt spid="411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mediacall" presetSubtype="0" fill="hold" nodeType="clickEffect">
                                  <p:stCondLst>
                                    <p:cond delay="0"/>
                                  </p:stCondLst>
                                  <p:childTnLst>
                                    <p:cmd type="call" cmd="playFrom(0.0)">
                                      <p:cBhvr>
                                        <p:cTn id="90" dur="1008" fill="hold"/>
                                        <p:tgtEl>
                                          <p:spTgt spid="4117"/>
                                        </p:tgtEl>
                                      </p:cBhvr>
                                    </p:cmd>
                                  </p:childTnLst>
                                </p:cTn>
                              </p:par>
                            </p:childTnLst>
                          </p:cTn>
                        </p:par>
                      </p:childTnLst>
                    </p:cTn>
                  </p:par>
                </p:childTnLst>
              </p:cTn>
              <p:nextCondLst>
                <p:cond evt="onClick" delay="0">
                  <p:tgtEl>
                    <p:spTgt spid="4117"/>
                  </p:tgtEl>
                </p:cond>
              </p:nextCondLst>
            </p:seq>
            <p:audio>
              <p:cMediaNode vol="80000">
                <p:cTn id="91" fill="hold" display="0">
                  <p:stCondLst>
                    <p:cond delay="indefinite"/>
                  </p:stCondLst>
                  <p:endCondLst>
                    <p:cond evt="onStopAudio" delay="0">
                      <p:tgtEl>
                        <p:sldTgt/>
                      </p:tgtEl>
                    </p:cond>
                  </p:endCondLst>
                </p:cTn>
                <p:tgtEl>
                  <p:spTgt spid="4117"/>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HNR</a:t>
            </a:r>
            <a:endParaRPr lang="en-US" dirty="0"/>
          </a:p>
        </p:txBody>
      </p:sp>
      <p:sp>
        <p:nvSpPr>
          <p:cNvPr id="3" name="Content Placeholder 2"/>
          <p:cNvSpPr>
            <a:spLocks noGrp="1"/>
          </p:cNvSpPr>
          <p:nvPr>
            <p:ph idx="1"/>
          </p:nvPr>
        </p:nvSpPr>
        <p:spPr/>
        <p:txBody>
          <a:bodyPr/>
          <a:lstStyle/>
          <a:p>
            <a:r>
              <a:rPr lang="en-US" dirty="0" smtClean="0">
                <a:solidFill>
                  <a:srgbClr val="0066FF"/>
                </a:solidFill>
              </a:rPr>
              <a:t>Harmonics to Noise Ratio</a:t>
            </a:r>
          </a:p>
          <a:p>
            <a:pPr lvl="1"/>
            <a:r>
              <a:rPr lang="en-US" dirty="0" smtClean="0"/>
              <a:t>Ratio between periodic and aperiodic components of a voiced speech segment</a:t>
            </a:r>
          </a:p>
          <a:p>
            <a:r>
              <a:rPr lang="en-US" dirty="0" smtClean="0">
                <a:solidFill>
                  <a:srgbClr val="0066FF"/>
                </a:solidFill>
              </a:rPr>
              <a:t>Periodic</a:t>
            </a:r>
            <a:r>
              <a:rPr lang="en-US" dirty="0" smtClean="0"/>
              <a:t>: </a:t>
            </a:r>
            <a:r>
              <a:rPr lang="en-US" dirty="0" smtClean="0">
                <a:solidFill>
                  <a:srgbClr val="CC3300"/>
                </a:solidFill>
              </a:rPr>
              <a:t>vocal fold vibration</a:t>
            </a:r>
          </a:p>
          <a:p>
            <a:r>
              <a:rPr lang="en-US" dirty="0" smtClean="0">
                <a:solidFill>
                  <a:srgbClr val="0066FF"/>
                </a:solidFill>
              </a:rPr>
              <a:t>Non-periodic</a:t>
            </a:r>
            <a:r>
              <a:rPr lang="en-US" dirty="0" smtClean="0"/>
              <a:t>: </a:t>
            </a:r>
            <a:r>
              <a:rPr lang="en-US" dirty="0" smtClean="0">
                <a:solidFill>
                  <a:srgbClr val="CC3300"/>
                </a:solidFill>
              </a:rPr>
              <a:t>glottal noise</a:t>
            </a:r>
          </a:p>
          <a:p>
            <a:r>
              <a:rPr lang="en-US" dirty="0" smtClean="0">
                <a:solidFill>
                  <a:srgbClr val="0066FF"/>
                </a:solidFill>
              </a:rPr>
              <a:t>Lower HNR </a:t>
            </a:r>
            <a:r>
              <a:rPr lang="en-US" dirty="0" smtClean="0"/>
              <a:t>-&gt; more noise in signal, perceived as </a:t>
            </a:r>
            <a:r>
              <a:rPr lang="en-US" dirty="0" smtClean="0">
                <a:solidFill>
                  <a:srgbClr val="CC3300"/>
                </a:solidFill>
              </a:rPr>
              <a:t>hoarseness, breathiness, roughness</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53</a:t>
            </a:fld>
            <a:endParaRPr lang="en-US"/>
          </a:p>
        </p:txBody>
      </p:sp>
    </p:spTree>
    <p:extLst>
      <p:ext uri="{BB962C8B-B14F-4D97-AF65-F5344CB8AC3E}">
        <p14:creationId xmlns:p14="http://schemas.microsoft.com/office/powerpoint/2010/main" val="7620907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waveforms</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54</a:t>
            </a:fld>
            <a:endParaRPr lang="en-US"/>
          </a:p>
        </p:txBody>
      </p:sp>
      <p:pic>
        <p:nvPicPr>
          <p:cNvPr id="6" name="Picture 4" descr="ba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9189156"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B80D9917.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4419600"/>
            <a:ext cx="8636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513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Fricative</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55</a:t>
            </a:fld>
            <a:endParaRPr lang="en-US"/>
          </a:p>
        </p:txBody>
      </p:sp>
      <p:pic>
        <p:nvPicPr>
          <p:cNvPr id="6" name="Picture 4" descr="fric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5938"/>
            <a:ext cx="9144000" cy="225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1875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a:t>
            </a:r>
            <a:endParaRPr lang="en-US" dirty="0"/>
          </a:p>
        </p:txBody>
      </p:sp>
      <p:sp>
        <p:nvSpPr>
          <p:cNvPr id="3" name="Content Placeholder 2"/>
          <p:cNvSpPr>
            <a:spLocks noGrp="1"/>
          </p:cNvSpPr>
          <p:nvPr>
            <p:ph idx="1"/>
          </p:nvPr>
        </p:nvSpPr>
        <p:spPr/>
        <p:txBody>
          <a:bodyPr/>
          <a:lstStyle/>
          <a:p>
            <a:r>
              <a:rPr lang="en-US" dirty="0" smtClean="0"/>
              <a:t>Representation of the different frequency components of a wave</a:t>
            </a:r>
          </a:p>
          <a:p>
            <a:pPr lvl="1"/>
            <a:r>
              <a:rPr lang="en-US" dirty="0" smtClean="0"/>
              <a:t>Computed by a </a:t>
            </a:r>
            <a:r>
              <a:rPr lang="en-US" dirty="0" smtClean="0">
                <a:solidFill>
                  <a:srgbClr val="0066FF"/>
                </a:solidFill>
              </a:rPr>
              <a:t>Fourier transform</a:t>
            </a:r>
          </a:p>
          <a:p>
            <a:pPr lvl="1"/>
            <a:r>
              <a:rPr lang="en-US" dirty="0" smtClean="0">
                <a:solidFill>
                  <a:srgbClr val="0066FF"/>
                </a:solidFill>
              </a:rPr>
              <a:t>Linear Predictive Coding </a:t>
            </a:r>
            <a:r>
              <a:rPr lang="en-US" dirty="0" smtClean="0"/>
              <a:t>(LPC) spectrum </a:t>
            </a:r>
            <a:r>
              <a:rPr lang="mr-IN" dirty="0" smtClean="0"/>
              <a:t>–</a:t>
            </a:r>
            <a:r>
              <a:rPr lang="en-US" dirty="0" smtClean="0"/>
              <a:t> smoothed version</a:t>
            </a:r>
          </a:p>
          <a:p>
            <a:pPr lvl="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56</a:t>
            </a:fld>
            <a:endParaRPr lang="en-US"/>
          </a:p>
        </p:txBody>
      </p:sp>
    </p:spTree>
    <p:extLst>
      <p:ext uri="{BB962C8B-B14F-4D97-AF65-F5344CB8AC3E}">
        <p14:creationId xmlns:p14="http://schemas.microsoft.com/office/powerpoint/2010/main" val="870275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of [ae] Waveform from “had”</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57</a:t>
            </a:fld>
            <a:endParaRPr lang="en-US"/>
          </a:p>
        </p:txBody>
      </p:sp>
      <p:sp>
        <p:nvSpPr>
          <p:cNvPr id="8" name="Content Placeholder 2"/>
          <p:cNvSpPr txBox="1">
            <a:spLocks/>
          </p:cNvSpPr>
          <p:nvPr/>
        </p:nvSpPr>
        <p:spPr bwMode="auto">
          <a:xfrm>
            <a:off x="457200" y="3352800"/>
            <a:ext cx="8229600" cy="27733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smtClean="0"/>
              <a:t>Complex wave repeated 10 times (~234 Hz)</a:t>
            </a:r>
          </a:p>
          <a:p>
            <a:r>
              <a:rPr lang="en-US" sz="2400" kern="0" dirty="0" smtClean="0"/>
              <a:t>Smaller waves repeated 4 times per large (~936 Hz)</a:t>
            </a:r>
          </a:p>
          <a:p>
            <a:r>
              <a:rPr lang="en-US" sz="2400" kern="0" dirty="0" smtClean="0"/>
              <a:t>Two tiny waves on the peak of 936 Hz waves (~1872 Hz)</a:t>
            </a:r>
            <a:endParaRPr lang="en-US" kern="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134269"/>
            <a:ext cx="8928100" cy="2159000"/>
          </a:xfrm>
          <a:prstGeom prst="rect">
            <a:avLst/>
          </a:prstGeom>
        </p:spPr>
      </p:pic>
    </p:spTree>
    <p:extLst>
      <p:ext uri="{BB962C8B-B14F-4D97-AF65-F5344CB8AC3E}">
        <p14:creationId xmlns:p14="http://schemas.microsoft.com/office/powerpoint/2010/main" val="10883494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a:t>
            </a:r>
            <a:endParaRPr lang="en-US" dirty="0"/>
          </a:p>
        </p:txBody>
      </p:sp>
      <p:sp>
        <p:nvSpPr>
          <p:cNvPr id="3" name="Content Placeholder 2"/>
          <p:cNvSpPr>
            <a:spLocks noGrp="1"/>
          </p:cNvSpPr>
          <p:nvPr>
            <p:ph idx="1"/>
          </p:nvPr>
        </p:nvSpPr>
        <p:spPr/>
        <p:txBody>
          <a:bodyPr/>
          <a:lstStyle/>
          <a:p>
            <a:r>
              <a:rPr lang="en-US" dirty="0" smtClean="0"/>
              <a:t>Represents frequency components</a:t>
            </a:r>
          </a:p>
          <a:p>
            <a:r>
              <a:rPr lang="en-US" dirty="0" smtClean="0"/>
              <a:t>Computed by Fourier transform</a:t>
            </a:r>
          </a:p>
          <a:p>
            <a:pPr lvl="0"/>
            <a:endParaRPr lang="en-US" dirty="0" smtClean="0">
              <a:solidFill>
                <a:srgbClr val="000000"/>
              </a:solidFill>
            </a:endParaRPr>
          </a:p>
          <a:p>
            <a:pPr lvl="0"/>
            <a:endParaRPr lang="en-US" dirty="0">
              <a:solidFill>
                <a:srgbClr val="000000"/>
              </a:solidFill>
            </a:endParaRPr>
          </a:p>
          <a:p>
            <a:pPr lvl="0"/>
            <a:endParaRPr lang="en-US" dirty="0" smtClean="0">
              <a:solidFill>
                <a:srgbClr val="000000"/>
              </a:solidFill>
            </a:endParaRPr>
          </a:p>
          <a:p>
            <a:pPr lvl="0"/>
            <a:endParaRPr lang="en-US" dirty="0">
              <a:solidFill>
                <a:srgbClr val="000000"/>
              </a:solidFill>
            </a:endParaRPr>
          </a:p>
          <a:p>
            <a:pPr lvl="0"/>
            <a:endParaRPr lang="en-US" dirty="0" smtClean="0">
              <a:solidFill>
                <a:srgbClr val="000000"/>
              </a:solidFill>
            </a:endParaRPr>
          </a:p>
          <a:p>
            <a:pPr lvl="0"/>
            <a:r>
              <a:rPr lang="en-US" dirty="0" smtClean="0">
                <a:solidFill>
                  <a:srgbClr val="000000"/>
                </a:solidFill>
              </a:rPr>
              <a:t>Peaks at 930 Hz, 1860 Hz, and 3020 Hz</a:t>
            </a:r>
            <a:endParaRPr lang="en-US" dirty="0">
              <a:solidFill>
                <a:srgbClr val="000000"/>
              </a:solidFill>
            </a:endParaRPr>
          </a:p>
          <a:p>
            <a:pPr marL="0" indent="0">
              <a:buNone/>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743200"/>
            <a:ext cx="4940300" cy="2321462"/>
          </a:xfrm>
          <a:prstGeom prst="rect">
            <a:avLst/>
          </a:prstGeom>
        </p:spPr>
      </p:pic>
    </p:spTree>
    <p:extLst>
      <p:ext uri="{BB962C8B-B14F-4D97-AF65-F5344CB8AC3E}">
        <p14:creationId xmlns:p14="http://schemas.microsoft.com/office/powerpoint/2010/main" val="14137846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Spectrogram</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59</a:t>
            </a:fld>
            <a:endParaRPr lang="en-US"/>
          </a:p>
        </p:txBody>
      </p:sp>
      <p:pic>
        <p:nvPicPr>
          <p:cNvPr id="6" name="Picture 4" descr="spec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3113"/>
            <a:ext cx="9144000" cy="307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55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2/4/20</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6</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605670" cy="6858000"/>
          </a:xfrm>
          <a:prstGeom prst="rect">
            <a:avLst/>
          </a:prstGeom>
        </p:spPr>
      </p:pic>
      <p:pic>
        <p:nvPicPr>
          <p:cNvPr id="5" name="b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533400"/>
            <a:ext cx="812800" cy="812800"/>
          </a:xfrm>
          <a:prstGeom prst="rect">
            <a:avLst/>
          </a:prstGeom>
        </p:spPr>
      </p:pic>
    </p:spTree>
    <p:extLst>
      <p:ext uri="{BB962C8B-B14F-4D97-AF65-F5344CB8AC3E}">
        <p14:creationId xmlns:p14="http://schemas.microsoft.com/office/powerpoint/2010/main" val="1469332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Formants for English Vowels</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60</a:t>
            </a:fld>
            <a:endParaRPr lang="en-US"/>
          </a:p>
        </p:txBody>
      </p:sp>
      <p:pic>
        <p:nvPicPr>
          <p:cNvPr id="6" name="Picture 3"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818" y="1535906"/>
            <a:ext cx="6456363"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9475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Source-filter Model</a:t>
            </a:r>
            <a:endParaRPr lang="en-US" dirty="0"/>
          </a:p>
        </p:txBody>
      </p:sp>
      <p:sp>
        <p:nvSpPr>
          <p:cNvPr id="3" name="Content Placeholder 2"/>
          <p:cNvSpPr>
            <a:spLocks noGrp="1"/>
          </p:cNvSpPr>
          <p:nvPr>
            <p:ph idx="1"/>
          </p:nvPr>
        </p:nvSpPr>
        <p:spPr/>
        <p:txBody>
          <a:bodyPr/>
          <a:lstStyle/>
          <a:p>
            <a:r>
              <a:rPr lang="en-US" dirty="0" smtClean="0"/>
              <a:t>Why do different vowels have different spectral signatures?</a:t>
            </a:r>
          </a:p>
          <a:p>
            <a:pPr lvl="1"/>
            <a:r>
              <a:rPr lang="en-US" dirty="0" smtClean="0"/>
              <a:t>Source = glottis</a:t>
            </a:r>
          </a:p>
          <a:p>
            <a:pPr lvl="1"/>
            <a:r>
              <a:rPr lang="en-US" dirty="0" smtClean="0"/>
              <a:t>Filter = vocal tract</a:t>
            </a:r>
          </a:p>
          <a:p>
            <a:r>
              <a:rPr lang="en-US" dirty="0" smtClean="0"/>
              <a:t>When we produce vowels, we change the shape of the vocal tract cavity by placing articulators in particular positions</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61</a:t>
            </a:fld>
            <a:endParaRPr lang="en-US"/>
          </a:p>
        </p:txBody>
      </p:sp>
    </p:spTree>
    <p:extLst>
      <p:ext uri="{BB962C8B-B14F-4D97-AF65-F5344CB8AC3E}">
        <p14:creationId xmlns:p14="http://schemas.microsoft.com/office/powerpoint/2010/main" val="1070722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Spectrograms</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62</a:t>
            </a:fld>
            <a:endParaRPr lang="en-US"/>
          </a:p>
        </p:txBody>
      </p:sp>
      <p:pic>
        <p:nvPicPr>
          <p:cNvPr id="6" name="Picture 4"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6313786"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489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Mystery Spectrogram</a:t>
            </a:r>
            <a:endParaRPr lang="en-US" dirty="0"/>
          </a:p>
        </p:txBody>
      </p:sp>
      <p:sp>
        <p:nvSpPr>
          <p:cNvPr id="2" name="Date Placeholder 1"/>
          <p:cNvSpPr>
            <a:spLocks noGrp="1"/>
          </p:cNvSpPr>
          <p:nvPr>
            <p:ph type="dt" sz="half" idx="10"/>
          </p:nvPr>
        </p:nvSpPr>
        <p:spPr/>
        <p:txBody>
          <a:bodyPr/>
          <a:lstStyle/>
          <a:p>
            <a:fld id="{1FCF163A-1A8D-BA4C-B835-0CB5D2C32C01}" type="datetime1">
              <a:rPr lang="en-US" smtClean="0"/>
              <a:pPr/>
              <a:t>2/4/20</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63</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2917"/>
            <a:ext cx="9144000" cy="2957029"/>
          </a:xfrm>
          <a:prstGeom prst="rect">
            <a:avLst/>
          </a:prstGeom>
        </p:spPr>
      </p:pic>
      <p:pic>
        <p:nvPicPr>
          <p:cNvPr id="10" name="rain2.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duotone>
              <a:prstClr val="black"/>
              <a:schemeClr val="accent2">
                <a:tint val="45000"/>
                <a:satMod val="400000"/>
              </a:schemeClr>
            </a:duotone>
          </a:blip>
          <a:stretch>
            <a:fillRect/>
          </a:stretch>
        </p:blipFill>
        <p:spPr>
          <a:xfrm>
            <a:off x="7163329" y="457200"/>
            <a:ext cx="795338" cy="795338"/>
          </a:xfrm>
        </p:spPr>
      </p:pic>
    </p:spTree>
    <p:extLst>
      <p:ext uri="{BB962C8B-B14F-4D97-AF65-F5344CB8AC3E}">
        <p14:creationId xmlns:p14="http://schemas.microsoft.com/office/powerpoint/2010/main" val="464335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MFCC</a:t>
            </a:r>
            <a:endParaRPr lang="en-US" dirty="0"/>
          </a:p>
        </p:txBody>
      </p:sp>
      <p:sp>
        <p:nvSpPr>
          <p:cNvPr id="3" name="Content Placeholder 2"/>
          <p:cNvSpPr>
            <a:spLocks noGrp="1"/>
          </p:cNvSpPr>
          <p:nvPr>
            <p:ph idx="1"/>
          </p:nvPr>
        </p:nvSpPr>
        <p:spPr/>
        <p:txBody>
          <a:bodyPr/>
          <a:lstStyle/>
          <a:p>
            <a:r>
              <a:rPr lang="en-US" dirty="0" smtClean="0"/>
              <a:t>Sounds that we generate are filtered by the shape of the vocal tract (tongue, teeth etc.)</a:t>
            </a:r>
          </a:p>
          <a:p>
            <a:r>
              <a:rPr lang="en-US" dirty="0" smtClean="0"/>
              <a:t>If we can determine the shape, we can identify the phoneme being produced</a:t>
            </a:r>
          </a:p>
          <a:p>
            <a:r>
              <a:rPr lang="en-US" dirty="0" smtClean="0"/>
              <a:t>Mel Frequency Cepstral Coefficients  are widely used features in speech recognition</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64</a:t>
            </a:fld>
            <a:endParaRPr lang="en-US"/>
          </a:p>
        </p:txBody>
      </p:sp>
    </p:spTree>
    <p:extLst>
      <p:ext uri="{BB962C8B-B14F-4D97-AF65-F5344CB8AC3E}">
        <p14:creationId xmlns:p14="http://schemas.microsoft.com/office/powerpoint/2010/main" val="1041629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MFCC calculation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Frame the signal into short frames</a:t>
            </a:r>
          </a:p>
          <a:p>
            <a:pPr marL="514350" indent="-514350">
              <a:buFont typeface="+mj-lt"/>
              <a:buAutoNum type="arabicPeriod"/>
            </a:pPr>
            <a:r>
              <a:rPr lang="en-US" dirty="0" smtClean="0"/>
              <a:t>Take the </a:t>
            </a:r>
            <a:r>
              <a:rPr lang="en-US" dirty="0"/>
              <a:t>F</a:t>
            </a:r>
            <a:r>
              <a:rPr lang="en-US" dirty="0" smtClean="0"/>
              <a:t>ourier transform of the signal</a:t>
            </a:r>
          </a:p>
          <a:p>
            <a:pPr marL="514350" indent="-514350">
              <a:buFont typeface="+mj-lt"/>
              <a:buAutoNum type="arabicPeriod"/>
            </a:pPr>
            <a:r>
              <a:rPr lang="en-US" dirty="0" smtClean="0"/>
              <a:t>Apply </a:t>
            </a:r>
            <a:r>
              <a:rPr lang="en-US" dirty="0" err="1" smtClean="0"/>
              <a:t>mel</a:t>
            </a:r>
            <a:r>
              <a:rPr lang="en-US" dirty="0" smtClean="0"/>
              <a:t> </a:t>
            </a:r>
            <a:r>
              <a:rPr lang="en-US" dirty="0" err="1" smtClean="0"/>
              <a:t>filterbank</a:t>
            </a:r>
            <a:r>
              <a:rPr lang="en-US" dirty="0" smtClean="0"/>
              <a:t> to power spectra, sum energy in each filter</a:t>
            </a:r>
          </a:p>
          <a:p>
            <a:pPr marL="514350" indent="-514350">
              <a:buFont typeface="+mj-lt"/>
              <a:buAutoNum type="arabicPeriod"/>
            </a:pPr>
            <a:r>
              <a:rPr lang="en-US" dirty="0" smtClean="0"/>
              <a:t>Take the log of all </a:t>
            </a:r>
            <a:r>
              <a:rPr lang="en-US" dirty="0" err="1" smtClean="0"/>
              <a:t>filterbank</a:t>
            </a:r>
            <a:r>
              <a:rPr lang="en-US" dirty="0" smtClean="0"/>
              <a:t> energies</a:t>
            </a:r>
          </a:p>
          <a:p>
            <a:pPr marL="514350" indent="-514350">
              <a:buFont typeface="+mj-lt"/>
              <a:buAutoNum type="arabicPeriod"/>
            </a:pPr>
            <a:r>
              <a:rPr lang="en-US" dirty="0" smtClean="0"/>
              <a:t>Take the DCT of the log </a:t>
            </a:r>
            <a:r>
              <a:rPr lang="en-US" dirty="0" err="1" smtClean="0"/>
              <a:t>filterbank</a:t>
            </a:r>
            <a:r>
              <a:rPr lang="en-US" dirty="0" smtClean="0"/>
              <a:t> energies</a:t>
            </a:r>
          </a:p>
          <a:p>
            <a:pPr marL="514350" indent="-514350">
              <a:buFont typeface="+mj-lt"/>
              <a:buAutoNum type="arabicPeriod"/>
            </a:pPr>
            <a:r>
              <a:rPr lang="en-US" dirty="0" smtClean="0"/>
              <a:t>Keep DCT coefficients 2-13</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65</a:t>
            </a:fld>
            <a:endParaRPr lang="en-US"/>
          </a:p>
        </p:txBody>
      </p:sp>
    </p:spTree>
    <p:extLst>
      <p:ext uri="{BB962C8B-B14F-4D97-AF65-F5344CB8AC3E}">
        <p14:creationId xmlns:p14="http://schemas.microsoft.com/office/powerpoint/2010/main" val="755574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pPr eaLnBrk="1" hangingPunct="1"/>
            <a:r>
              <a:rPr lang="en-US" dirty="0">
                <a:solidFill>
                  <a:srgbClr val="0066FF"/>
                </a:solidFill>
                <a:latin typeface="Arial" charset="0"/>
              </a:rPr>
              <a:t>Download </a:t>
            </a:r>
            <a:r>
              <a:rPr lang="en-US" dirty="0" err="1">
                <a:solidFill>
                  <a:srgbClr val="0066FF"/>
                </a:solidFill>
                <a:latin typeface="Arial" charset="0"/>
              </a:rPr>
              <a:t>Praat</a:t>
            </a:r>
            <a:r>
              <a:rPr lang="en-US" dirty="0">
                <a:solidFill>
                  <a:srgbClr val="0066FF"/>
                </a:solidFill>
                <a:latin typeface="Arial" charset="0"/>
              </a:rPr>
              <a:t> </a:t>
            </a:r>
            <a:r>
              <a:rPr lang="en-US" dirty="0">
                <a:latin typeface="Arial" charset="0"/>
              </a:rPr>
              <a:t>from the link on the  course syllabus page</a:t>
            </a:r>
          </a:p>
          <a:p>
            <a:pPr eaLnBrk="1" hangingPunct="1"/>
            <a:r>
              <a:rPr lang="en-US" dirty="0">
                <a:latin typeface="Arial" charset="0"/>
              </a:rPr>
              <a:t>Read the </a:t>
            </a:r>
            <a:r>
              <a:rPr lang="en-US" dirty="0" err="1">
                <a:solidFill>
                  <a:srgbClr val="0066FF"/>
                </a:solidFill>
                <a:latin typeface="Arial" charset="0"/>
              </a:rPr>
              <a:t>Praat</a:t>
            </a:r>
            <a:r>
              <a:rPr lang="en-US" dirty="0">
                <a:solidFill>
                  <a:srgbClr val="0066FF"/>
                </a:solidFill>
                <a:latin typeface="Arial" charset="0"/>
              </a:rPr>
              <a:t> tutorial </a:t>
            </a:r>
            <a:r>
              <a:rPr lang="en-US" dirty="0">
                <a:latin typeface="Arial" charset="0"/>
              </a:rPr>
              <a:t>linked from the </a:t>
            </a:r>
            <a:r>
              <a:rPr lang="en-US" dirty="0" smtClean="0">
                <a:latin typeface="Arial" charset="0"/>
              </a:rPr>
              <a:t>syllabus</a:t>
            </a:r>
            <a:endParaRPr lang="en-US" dirty="0">
              <a:latin typeface="Arial" charset="0"/>
            </a:endParaRPr>
          </a:p>
          <a:p>
            <a:pPr eaLnBrk="1" hangingPunct="1"/>
            <a:r>
              <a:rPr lang="en-US" dirty="0">
                <a:latin typeface="Arial" charset="0"/>
              </a:rPr>
              <a:t>Bring a </a:t>
            </a:r>
            <a:r>
              <a:rPr lang="en-US" dirty="0">
                <a:solidFill>
                  <a:srgbClr val="0066FF"/>
                </a:solidFill>
                <a:latin typeface="Arial" charset="0"/>
              </a:rPr>
              <a:t>laptop </a:t>
            </a:r>
            <a:r>
              <a:rPr lang="en-US" dirty="0" smtClean="0">
                <a:solidFill>
                  <a:srgbClr val="0066FF"/>
                </a:solidFill>
                <a:latin typeface="Arial" charset="0"/>
              </a:rPr>
              <a:t>and headphones with mic </a:t>
            </a:r>
            <a:r>
              <a:rPr lang="en-US" dirty="0">
                <a:latin typeface="Arial" charset="0"/>
              </a:rPr>
              <a:t>to </a:t>
            </a:r>
            <a:r>
              <a:rPr lang="en-US" dirty="0" smtClean="0">
                <a:latin typeface="Arial" charset="0"/>
              </a:rPr>
              <a:t>class</a:t>
            </a:r>
          </a:p>
          <a:p>
            <a:pPr eaLnBrk="1" hangingPunct="1"/>
            <a:r>
              <a:rPr lang="en-US" dirty="0" smtClean="0">
                <a:solidFill>
                  <a:srgbClr val="CC3300"/>
                </a:solidFill>
                <a:latin typeface="Arial" charset="0"/>
              </a:rPr>
              <a:t>If you have a chance</a:t>
            </a:r>
            <a:r>
              <a:rPr lang="en-US" dirty="0" smtClean="0">
                <a:latin typeface="Arial" charset="0"/>
              </a:rPr>
              <a:t>, record yourself in a quiet room and check your pitch, intensity, and voice quality in </a:t>
            </a:r>
            <a:r>
              <a:rPr lang="en-US" dirty="0" err="1" smtClean="0">
                <a:latin typeface="Arial" charset="0"/>
              </a:rPr>
              <a:t>Praat</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66</a:t>
            </a:fld>
            <a:endParaRPr lang="en-US"/>
          </a:p>
        </p:txBody>
      </p:sp>
    </p:spTree>
    <p:extLst>
      <p:ext uri="{BB962C8B-B14F-4D97-AF65-F5344CB8AC3E}">
        <p14:creationId xmlns:p14="http://schemas.microsoft.com/office/powerpoint/2010/main" val="158342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72895A-C4DD-DA43-8F0E-3C47CE03B3CC}" type="datetime1">
              <a:rPr lang="en-US"/>
              <a:pPr eaLnBrk="1" hangingPunct="1"/>
              <a:t>2/4/20</a:t>
            </a:fld>
            <a:endParaRPr lang="en-US"/>
          </a:p>
        </p:txBody>
      </p:sp>
      <p:sp>
        <p:nvSpPr>
          <p:cNvPr id="512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AB9ED5-28F8-AE4E-92E9-AC7C15008107}" type="slidenum">
              <a:rPr lang="en-US"/>
              <a:pPr eaLnBrk="1" hangingPunct="1"/>
              <a:t>7</a:t>
            </a:fld>
            <a:endParaRPr lang="en-US"/>
          </a:p>
        </p:txBody>
      </p:sp>
      <p:sp>
        <p:nvSpPr>
          <p:cNvPr id="5124" name="Rectangle 2"/>
          <p:cNvSpPr>
            <a:spLocks noGrp="1" noChangeArrowheads="1"/>
          </p:cNvSpPr>
          <p:nvPr>
            <p:ph type="title"/>
          </p:nvPr>
        </p:nvSpPr>
        <p:spPr/>
        <p:txBody>
          <a:bodyPr/>
          <a:lstStyle/>
          <a:p>
            <a:pPr eaLnBrk="1" hangingPunct="1"/>
            <a:r>
              <a:rPr lang="en-US">
                <a:latin typeface="Arial" charset="0"/>
              </a:rPr>
              <a:t>Goal 2: Determining </a:t>
            </a:r>
            <a:r>
              <a:rPr lang="en-US" b="1" i="1">
                <a:latin typeface="Arial" charset="0"/>
              </a:rPr>
              <a:t>How</a:t>
            </a:r>
            <a:r>
              <a:rPr lang="en-US">
                <a:latin typeface="Arial" charset="0"/>
              </a:rPr>
              <a:t> things are said is sometimes critical to understanding</a:t>
            </a:r>
          </a:p>
        </p:txBody>
      </p:sp>
      <p:sp>
        <p:nvSpPr>
          <p:cNvPr id="5125" name="Rectangle 3"/>
          <p:cNvSpPr>
            <a:spLocks noGrp="1" noChangeArrowheads="1"/>
          </p:cNvSpPr>
          <p:nvPr>
            <p:ph type="body" idx="1"/>
          </p:nvPr>
        </p:nvSpPr>
        <p:spPr/>
        <p:txBody>
          <a:bodyPr/>
          <a:lstStyle/>
          <a:p>
            <a:pPr eaLnBrk="1" hangingPunct="1"/>
            <a:r>
              <a:rPr lang="en-US" dirty="0">
                <a:latin typeface="Arial" charset="0"/>
              </a:rPr>
              <a:t>Intonation</a:t>
            </a:r>
          </a:p>
          <a:p>
            <a:pPr lvl="1" eaLnBrk="1" hangingPunct="1"/>
            <a:r>
              <a:rPr lang="en-US" dirty="0">
                <a:latin typeface="Arial" charset="0"/>
              </a:rPr>
              <a:t>Forensic Linguistics:  </a:t>
            </a:r>
            <a:r>
              <a:rPr lang="ja-JP" altLang="en-US" dirty="0">
                <a:solidFill>
                  <a:srgbClr val="FF0000"/>
                </a:solidFill>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solidFill>
                  <a:srgbClr val="FF0000"/>
                </a:solidFill>
                <a:latin typeface="Arial" charset="0"/>
              </a:rPr>
              <a:t>‘</a:t>
            </a:r>
            <a:r>
              <a:rPr lang="en-US" dirty="0">
                <a:solidFill>
                  <a:srgbClr val="FF0000"/>
                </a:solidFill>
                <a:latin typeface="Arial" charset="0"/>
              </a:rPr>
              <a:t>Kill him</a:t>
            </a:r>
            <a:r>
              <a:rPr lang="en-US" dirty="0" smtClean="0">
                <a:solidFill>
                  <a:srgbClr val="FF0000"/>
                </a:solidFill>
                <a:latin typeface="Arial" charset="0"/>
              </a:rPr>
              <a:t>?</a:t>
            </a:r>
            <a:r>
              <a:rPr lang="ja-JP" altLang="en-US" dirty="0" smtClean="0">
                <a:solidFill>
                  <a:srgbClr val="FF0000"/>
                </a:solidFill>
                <a:latin typeface="Arial" charset="0"/>
              </a:rPr>
              <a:t>’</a:t>
            </a:r>
            <a:endParaRPr lang="en-US" altLang="ja-JP" dirty="0" smtClean="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TTS: </a:t>
            </a:r>
            <a:r>
              <a:rPr lang="ja-JP" altLang="en-US" dirty="0">
                <a:solidFill>
                  <a:srgbClr val="FF0000"/>
                </a:solidFill>
                <a:latin typeface="Arial" charset="0"/>
              </a:rPr>
              <a:t>‘</a:t>
            </a:r>
            <a:r>
              <a:rPr lang="en-US" dirty="0">
                <a:solidFill>
                  <a:srgbClr val="FF0000"/>
                </a:solidFill>
                <a:latin typeface="Arial" charset="0"/>
              </a:rPr>
              <a:t>Are you leaving tomorrow./?</a:t>
            </a:r>
            <a:r>
              <a:rPr lang="ja-JP" altLang="en-US" dirty="0" smtClean="0">
                <a:solidFill>
                  <a:srgbClr val="FF0000"/>
                </a:solidFill>
                <a:latin typeface="Arial" charset="0"/>
              </a:rPr>
              <a:t>’</a:t>
            </a:r>
            <a:endParaRPr lang="en-US" altLang="ja-JP" dirty="0" smtClean="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What information do we need to extract </a:t>
            </a:r>
            <a:r>
              <a:rPr lang="en-US" dirty="0" smtClean="0">
                <a:latin typeface="Arial" charset="0"/>
              </a:rPr>
              <a:t>from or generate </a:t>
            </a:r>
            <a:r>
              <a:rPr lang="en-US" dirty="0">
                <a:latin typeface="Arial" charset="0"/>
              </a:rPr>
              <a:t>in the speech signal? </a:t>
            </a:r>
          </a:p>
          <a:p>
            <a:pPr lvl="1" eaLnBrk="1" hangingPunct="1"/>
            <a:r>
              <a:rPr lang="en-US" dirty="0">
                <a:latin typeface="Arial" charset="0"/>
              </a:rPr>
              <a:t>What tools do we have to do this?</a:t>
            </a:r>
          </a:p>
          <a:p>
            <a:pPr eaLnBrk="1" hangingPunct="1"/>
            <a:endParaRPr lang="en-US" dirty="0">
              <a:latin typeface="Arial" charset="0"/>
            </a:endParaRPr>
          </a:p>
        </p:txBody>
      </p:sp>
      <p:pic>
        <p:nvPicPr>
          <p:cNvPr id="2"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duotone>
              <a:prstClr val="black"/>
              <a:schemeClr val="accent6">
                <a:tint val="45000"/>
                <a:satMod val="400000"/>
              </a:schemeClr>
            </a:duotone>
          </a:blip>
          <a:stretch>
            <a:fillRect/>
          </a:stretch>
        </p:blipFill>
        <p:spPr>
          <a:xfrm>
            <a:off x="2311400" y="2514600"/>
            <a:ext cx="558800" cy="558800"/>
          </a:xfrm>
          <a:prstGeom prst="rect">
            <a:avLst/>
          </a:prstGeom>
        </p:spPr>
      </p:pic>
      <p:pic>
        <p:nvPicPr>
          <p:cNvPr id="3" name="killQ.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duotone>
              <a:prstClr val="black"/>
              <a:schemeClr val="accent6">
                <a:tint val="45000"/>
                <a:satMod val="400000"/>
              </a:schemeClr>
            </a:duotone>
          </a:blip>
          <a:stretch>
            <a:fillRect/>
          </a:stretch>
        </p:blipFill>
        <p:spPr>
          <a:xfrm>
            <a:off x="4140200" y="2514600"/>
            <a:ext cx="660400" cy="660400"/>
          </a:xfrm>
          <a:prstGeom prst="rect">
            <a:avLst/>
          </a:prstGeom>
        </p:spPr>
      </p:pic>
      <p:pic>
        <p:nvPicPr>
          <p:cNvPr id="4" name="killQ2.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duotone>
              <a:prstClr val="black"/>
              <a:schemeClr val="accent6">
                <a:tint val="45000"/>
                <a:satMod val="400000"/>
              </a:schemeClr>
            </a:duotone>
          </a:blip>
          <a:stretch>
            <a:fillRect/>
          </a:stretch>
        </p:blipFill>
        <p:spPr>
          <a:xfrm>
            <a:off x="6155267" y="2438400"/>
            <a:ext cx="702733" cy="702733"/>
          </a:xfrm>
          <a:prstGeom prst="rect">
            <a:avLst/>
          </a:prstGeom>
        </p:spPr>
      </p:pic>
      <p:pic>
        <p:nvPicPr>
          <p:cNvPr id="5" name="leaving.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duotone>
              <a:prstClr val="black"/>
              <a:schemeClr val="accent6">
                <a:tint val="45000"/>
                <a:satMod val="400000"/>
              </a:schemeClr>
            </a:duotone>
          </a:blip>
          <a:stretch>
            <a:fillRect/>
          </a:stretch>
        </p:blipFill>
        <p:spPr>
          <a:xfrm>
            <a:off x="2057400" y="3657600"/>
            <a:ext cx="660400" cy="660400"/>
          </a:xfrm>
          <a:prstGeom prst="rect">
            <a:avLst/>
          </a:prstGeom>
        </p:spPr>
      </p:pic>
      <p:pic>
        <p:nvPicPr>
          <p:cNvPr id="6" name="leavingQ.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duotone>
              <a:prstClr val="black"/>
              <a:schemeClr val="accent6">
                <a:tint val="45000"/>
                <a:satMod val="400000"/>
              </a:schemeClr>
            </a:duotone>
          </a:blip>
          <a:stretch>
            <a:fillRect/>
          </a:stretch>
        </p:blipFill>
        <p:spPr>
          <a:xfrm>
            <a:off x="4165600" y="3657600"/>
            <a:ext cx="635000" cy="635000"/>
          </a:xfrm>
          <a:prstGeom prst="rect">
            <a:avLst/>
          </a:prstGeom>
        </p:spPr>
      </p:pic>
    </p:spTree>
    <p:extLst>
      <p:ext uri="{BB962C8B-B14F-4D97-AF65-F5344CB8AC3E}">
        <p14:creationId xmlns:p14="http://schemas.microsoft.com/office/powerpoint/2010/main" val="242355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4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963"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24"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661" fill="hold"/>
                                        <p:tgtEl>
                                          <p:spTgt spid="6"/>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EB019C-5BF8-F841-AC2C-DE415168474E}" type="datetime1">
              <a:rPr lang="en-US"/>
              <a:pPr eaLnBrk="1" hangingPunct="1"/>
              <a:t>2/4/20</a:t>
            </a:fld>
            <a:endParaRPr lang="en-US"/>
          </a:p>
        </p:txBody>
      </p:sp>
      <p:sp>
        <p:nvSpPr>
          <p:cNvPr id="614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2B3C19-A9EF-9A43-AFEC-3F29F5FBDFC5}" type="slidenum">
              <a:rPr lang="en-US"/>
              <a:pPr eaLnBrk="1" hangingPunct="1"/>
              <a:t>8</a:t>
            </a:fld>
            <a:endParaRPr lang="en-US"/>
          </a:p>
        </p:txBody>
      </p:sp>
      <p:sp>
        <p:nvSpPr>
          <p:cNvPr id="6148" name="Rectangle 2"/>
          <p:cNvSpPr>
            <a:spLocks noGrp="1" noChangeArrowheads="1"/>
          </p:cNvSpPr>
          <p:nvPr>
            <p:ph type="title"/>
          </p:nvPr>
        </p:nvSpPr>
        <p:spPr/>
        <p:txBody>
          <a:bodyPr/>
          <a:lstStyle/>
          <a:p>
            <a:pPr eaLnBrk="1" hangingPunct="1"/>
            <a:r>
              <a:rPr lang="en-US">
                <a:latin typeface="Arial" charset="0"/>
              </a:rPr>
              <a:t>Today and Next Class</a:t>
            </a:r>
          </a:p>
        </p:txBody>
      </p:sp>
      <p:sp>
        <p:nvSpPr>
          <p:cNvPr id="6149" name="Rectangle 3"/>
          <p:cNvSpPr>
            <a:spLocks noGrp="1" noChangeArrowheads="1"/>
          </p:cNvSpPr>
          <p:nvPr>
            <p:ph type="body" idx="1"/>
          </p:nvPr>
        </p:nvSpPr>
        <p:spPr/>
        <p:txBody>
          <a:bodyPr/>
          <a:lstStyle/>
          <a:p>
            <a:pPr eaLnBrk="1" hangingPunct="1"/>
            <a:r>
              <a:rPr lang="en-US" sz="2400" dirty="0">
                <a:latin typeface="Arial" charset="0"/>
              </a:rPr>
              <a:t>How do we define cues to segments and intonation?</a:t>
            </a:r>
          </a:p>
          <a:p>
            <a:pPr lvl="1" eaLnBrk="1" hangingPunct="1"/>
            <a:r>
              <a:rPr lang="en-US" sz="2400" dirty="0">
                <a:solidFill>
                  <a:srgbClr val="0066FF"/>
                </a:solidFill>
                <a:latin typeface="Arial" charset="0"/>
              </a:rPr>
              <a:t>Fundamental frequency</a:t>
            </a:r>
            <a:r>
              <a:rPr lang="en-US" sz="2400" dirty="0">
                <a:latin typeface="Arial" charset="0"/>
              </a:rPr>
              <a:t> (</a:t>
            </a:r>
            <a:r>
              <a:rPr lang="en-US" sz="2400" dirty="0" smtClean="0">
                <a:latin typeface="Arial" charset="0"/>
              </a:rPr>
              <a:t>pitch)</a:t>
            </a:r>
            <a:endParaRPr lang="en-US" sz="2400" dirty="0">
              <a:latin typeface="Arial" charset="0"/>
            </a:endParaRPr>
          </a:p>
          <a:p>
            <a:pPr lvl="1" eaLnBrk="1" hangingPunct="1"/>
            <a:r>
              <a:rPr lang="en-US" sz="2400" dirty="0">
                <a:solidFill>
                  <a:srgbClr val="0066FF"/>
                </a:solidFill>
                <a:latin typeface="Arial" charset="0"/>
              </a:rPr>
              <a:t>Amplitude/energy</a:t>
            </a:r>
            <a:r>
              <a:rPr lang="en-US" sz="2400" dirty="0">
                <a:latin typeface="Arial" charset="0"/>
              </a:rPr>
              <a:t> (</a:t>
            </a:r>
            <a:r>
              <a:rPr lang="en-US" sz="2400" dirty="0" smtClean="0">
                <a:latin typeface="Arial" charset="0"/>
              </a:rPr>
              <a:t>loudness/intensity)</a:t>
            </a:r>
            <a:endParaRPr lang="en-US" sz="2400" dirty="0">
              <a:latin typeface="Arial" charset="0"/>
            </a:endParaRPr>
          </a:p>
          <a:p>
            <a:pPr lvl="1" eaLnBrk="1" hangingPunct="1"/>
            <a:r>
              <a:rPr lang="en-US" sz="2400" dirty="0">
                <a:solidFill>
                  <a:srgbClr val="0066FF"/>
                </a:solidFill>
                <a:latin typeface="Arial" charset="0"/>
              </a:rPr>
              <a:t>Spectral </a:t>
            </a:r>
            <a:r>
              <a:rPr lang="en-US" sz="2400" dirty="0" smtClean="0">
                <a:solidFill>
                  <a:srgbClr val="0066FF"/>
                </a:solidFill>
                <a:latin typeface="Arial" charset="0"/>
              </a:rPr>
              <a:t>features </a:t>
            </a:r>
            <a:r>
              <a:rPr lang="en-US" sz="2400" dirty="0" smtClean="0">
                <a:latin typeface="Arial" charset="0"/>
              </a:rPr>
              <a:t>(formant frequencies)</a:t>
            </a:r>
            <a:endParaRPr lang="en-US" sz="2400" dirty="0">
              <a:solidFill>
                <a:srgbClr val="0066FF"/>
              </a:solidFill>
              <a:latin typeface="Arial" charset="0"/>
            </a:endParaRPr>
          </a:p>
          <a:p>
            <a:pPr lvl="1" eaLnBrk="1" hangingPunct="1"/>
            <a:r>
              <a:rPr lang="en-US" sz="2400" dirty="0">
                <a:solidFill>
                  <a:srgbClr val="0066FF"/>
                </a:solidFill>
                <a:latin typeface="Arial" charset="0"/>
              </a:rPr>
              <a:t>Timing</a:t>
            </a:r>
            <a:r>
              <a:rPr lang="en-US" sz="2400" dirty="0">
                <a:latin typeface="Arial" charset="0"/>
              </a:rPr>
              <a:t> (</a:t>
            </a:r>
            <a:r>
              <a:rPr lang="en-US" sz="2400" dirty="0" smtClean="0">
                <a:latin typeface="Arial" charset="0"/>
              </a:rPr>
              <a:t>pausing, speaking rate</a:t>
            </a:r>
            <a:r>
              <a:rPr lang="en-US" sz="2400" dirty="0">
                <a:latin typeface="Arial" charset="0"/>
              </a:rPr>
              <a:t>)</a:t>
            </a:r>
          </a:p>
          <a:p>
            <a:pPr lvl="1" eaLnBrk="1" hangingPunct="1"/>
            <a:r>
              <a:rPr lang="en-US" sz="2400" dirty="0">
                <a:solidFill>
                  <a:srgbClr val="0066FF"/>
                </a:solidFill>
                <a:latin typeface="Arial" charset="0"/>
              </a:rPr>
              <a:t>Voice </a:t>
            </a:r>
            <a:r>
              <a:rPr lang="en-US" sz="2400" dirty="0" smtClean="0">
                <a:solidFill>
                  <a:srgbClr val="0066FF"/>
                </a:solidFill>
                <a:latin typeface="Arial" charset="0"/>
              </a:rPr>
              <a:t>Quality </a:t>
            </a:r>
            <a:r>
              <a:rPr lang="en-US" sz="2400" dirty="0" smtClean="0">
                <a:latin typeface="Arial" charset="0"/>
              </a:rPr>
              <a:t>(jitter, shimmer, HNR)</a:t>
            </a:r>
            <a:endParaRPr lang="en-US" sz="2400" dirty="0">
              <a:solidFill>
                <a:srgbClr val="0066FF"/>
              </a:solidFill>
              <a:latin typeface="Arial" charset="0"/>
            </a:endParaRPr>
          </a:p>
          <a:p>
            <a:pPr eaLnBrk="1" hangingPunct="1"/>
            <a:r>
              <a:rPr lang="en-US" sz="2400" dirty="0">
                <a:latin typeface="Arial" charset="0"/>
              </a:rPr>
              <a:t>How do we extract them?</a:t>
            </a:r>
          </a:p>
          <a:p>
            <a:pPr lvl="1" eaLnBrk="1" hangingPunct="1"/>
            <a:r>
              <a:rPr lang="en-US" sz="2400" b="1" i="1" dirty="0" err="1">
                <a:solidFill>
                  <a:srgbClr val="0066FF"/>
                </a:solidFill>
                <a:latin typeface="Arial" charset="0"/>
              </a:rPr>
              <a:t>Praat</a:t>
            </a:r>
            <a:endParaRPr lang="en-US" sz="2400" b="1" i="1" dirty="0">
              <a:solidFill>
                <a:srgbClr val="0066FF"/>
              </a:solidFill>
              <a:latin typeface="Arial" charset="0"/>
            </a:endParaRPr>
          </a:p>
          <a:p>
            <a:pPr lvl="1" eaLnBrk="1" hangingPunct="1"/>
            <a:r>
              <a:rPr lang="en-US" sz="2400" dirty="0" err="1" smtClean="0">
                <a:latin typeface="Arial" charset="0"/>
              </a:rPr>
              <a:t>openSMILE</a:t>
            </a:r>
            <a:endParaRPr lang="en-US" sz="2400" dirty="0">
              <a:latin typeface="Arial" charset="0"/>
            </a:endParaRPr>
          </a:p>
          <a:p>
            <a:pPr lvl="1" eaLnBrk="1" hangingPunct="1"/>
            <a:r>
              <a:rPr lang="en-US" sz="2400" dirty="0" err="1" smtClean="0">
                <a:latin typeface="Arial" charset="0"/>
              </a:rPr>
              <a:t>libROSA</a:t>
            </a:r>
            <a:r>
              <a:rPr lang="mr-IN" sz="2400" dirty="0" smtClean="0">
                <a:latin typeface="Arial" charset="0"/>
              </a:rPr>
              <a:t>…</a:t>
            </a:r>
            <a:endParaRPr lang="en-US" sz="2400" dirty="0">
              <a:latin typeface="Arial" charset="0"/>
            </a:endParaRPr>
          </a:p>
        </p:txBody>
      </p:sp>
    </p:spTree>
    <p:extLst>
      <p:ext uri="{BB962C8B-B14F-4D97-AF65-F5344CB8AC3E}">
        <p14:creationId xmlns:p14="http://schemas.microsoft.com/office/powerpoint/2010/main" val="1645540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Sound production</a:t>
            </a:r>
          </a:p>
          <a:p>
            <a:r>
              <a:rPr lang="en-US" dirty="0" smtClean="0"/>
              <a:t>Capturing speech for analysis</a:t>
            </a:r>
          </a:p>
          <a:p>
            <a:r>
              <a:rPr lang="en-US" dirty="0" smtClean="0"/>
              <a:t>Feature extraction</a:t>
            </a:r>
          </a:p>
          <a:p>
            <a:r>
              <a:rPr lang="en-US" dirty="0" smtClean="0"/>
              <a:t>Spectrograms</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2/4/20</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9</a:t>
            </a:fld>
            <a:endParaRPr lang="en-US"/>
          </a:p>
        </p:txBody>
      </p:sp>
    </p:spTree>
    <p:extLst>
      <p:ext uri="{BB962C8B-B14F-4D97-AF65-F5344CB8AC3E}">
        <p14:creationId xmlns:p14="http://schemas.microsoft.com/office/powerpoint/2010/main" val="2048721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27295</TotalTime>
  <Words>2157</Words>
  <Application>Microsoft Macintosh PowerPoint</Application>
  <PresentationFormat>On-screen Show (4:3)</PresentationFormat>
  <Paragraphs>452</Paragraphs>
  <Slides>66</Slides>
  <Notes>60</Notes>
  <HiddenSlides>3</HiddenSlides>
  <MMClips>46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Calibri</vt:lpstr>
      <vt:lpstr>Mangal</vt:lpstr>
      <vt:lpstr>ＭＳ Ｐゴシック</vt:lpstr>
      <vt:lpstr>SILDoulos IPA93</vt:lpstr>
      <vt:lpstr>Times</vt:lpstr>
      <vt:lpstr>Times New Roman</vt:lpstr>
      <vt:lpstr>Verdana</vt:lpstr>
      <vt:lpstr>Wingdings</vt:lpstr>
      <vt:lpstr>Arial</vt:lpstr>
      <vt:lpstr>Default Design</vt:lpstr>
      <vt:lpstr>Acoustics of Speech</vt:lpstr>
      <vt:lpstr>Goal 1: Distinguishing One Phoneme from Another, Automatically</vt:lpstr>
      <vt:lpstr>PowerPoint Presentation</vt:lpstr>
      <vt:lpstr>PowerPoint Presentation</vt:lpstr>
      <vt:lpstr>PowerPoint Presentation</vt:lpstr>
      <vt:lpstr>PowerPoint Presentation</vt:lpstr>
      <vt:lpstr>Goal 2: Determining How things are said is sometimes critical to understanding</vt:lpstr>
      <vt:lpstr>Today and Next Class</vt:lpstr>
      <vt:lpstr>Outline</vt:lpstr>
      <vt:lpstr>Sound Production</vt:lpstr>
      <vt:lpstr>Simple Periodic Waves</vt:lpstr>
      <vt:lpstr>Simple Periodic Waves</vt:lpstr>
      <vt:lpstr>Complex Periodic Waves</vt:lpstr>
      <vt:lpstr>2 Sine Waves  1 Complex Periodic Wave</vt:lpstr>
      <vt:lpstr>4 Sine Waves 1 Complex Periodic Wave</vt:lpstr>
      <vt:lpstr>Speech Sound Waves:  /iy/</vt:lpstr>
      <vt:lpstr>How do we Capture Speech for Analysis?</vt:lpstr>
      <vt:lpstr>PowerPoint Presentation</vt:lpstr>
      <vt:lpstr>What do we need to Capture Speech?</vt:lpstr>
      <vt:lpstr>Speech Sampling</vt:lpstr>
      <vt:lpstr>Ideal Sampling</vt:lpstr>
      <vt:lpstr>Sampling/Storage Tradeoff</vt:lpstr>
      <vt:lpstr>What your Phone is not Telling You</vt:lpstr>
      <vt:lpstr>The Mosquito</vt:lpstr>
      <vt:lpstr>Sampling Errors</vt:lpstr>
      <vt:lpstr>Quantization Issues</vt:lpstr>
      <vt:lpstr>PowerPoint Presentation</vt:lpstr>
      <vt:lpstr>Clipping</vt:lpstr>
      <vt:lpstr>Speech File Formats:  WAV</vt:lpstr>
      <vt:lpstr>Frequency</vt:lpstr>
      <vt:lpstr>Estimating Pitch</vt:lpstr>
      <vt:lpstr>F0 Measure: Autocorrelation Process</vt:lpstr>
      <vt:lpstr>PowerPoint Presentation</vt:lpstr>
      <vt:lpstr>Common Problems in Pitch Tracking</vt:lpstr>
      <vt:lpstr>Pitch Halving</vt:lpstr>
      <vt:lpstr>Pitch Doubling</vt:lpstr>
      <vt:lpstr>Pitch track</vt:lpstr>
      <vt:lpstr>Pitch vs. F0</vt:lpstr>
      <vt:lpstr>PowerPoint Presentation</vt:lpstr>
      <vt:lpstr>Amplitude</vt:lpstr>
      <vt:lpstr>Intensity</vt:lpstr>
      <vt:lpstr>PowerPoint Presentation</vt:lpstr>
      <vt:lpstr>Plot of Intensity</vt:lpstr>
      <vt:lpstr>How ‘Loud’ are Common Sounds – How Much Pressure Generated?</vt:lpstr>
      <vt:lpstr>PowerPoint Presentation</vt:lpstr>
      <vt:lpstr>PowerPoint Presentation</vt:lpstr>
      <vt:lpstr>Voice quality</vt:lpstr>
      <vt:lpstr>Voice quality</vt:lpstr>
      <vt:lpstr>PowerPoint Presentation</vt:lpstr>
      <vt:lpstr>PowerPoint Presentation</vt:lpstr>
      <vt:lpstr>PowerPoint Presentation</vt:lpstr>
      <vt:lpstr>PowerPoint Presentation</vt:lpstr>
      <vt:lpstr>HNR</vt:lpstr>
      <vt:lpstr>Reading waveforms</vt:lpstr>
      <vt:lpstr>Fricative</vt:lpstr>
      <vt:lpstr>Spectrum</vt:lpstr>
      <vt:lpstr>Part of [ae] Waveform from “had”</vt:lpstr>
      <vt:lpstr>Spectrum</vt:lpstr>
      <vt:lpstr>Spectrogram</vt:lpstr>
      <vt:lpstr>Formants for English Vowels</vt:lpstr>
      <vt:lpstr>Source-filter Model</vt:lpstr>
      <vt:lpstr>Reading Spectrograms</vt:lpstr>
      <vt:lpstr>Mystery Spectrogram</vt:lpstr>
      <vt:lpstr>MFCC</vt:lpstr>
      <vt:lpstr>MFCC calculation</vt:lpstr>
      <vt:lpstr>Next class</vt:lpstr>
    </vt:vector>
  </TitlesOfParts>
  <Company>AT&amp;T Research</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Julia Hirschberg</dc:creator>
  <dc:description/>
  <cp:lastModifiedBy>Microsoft Office User</cp:lastModifiedBy>
  <cp:revision>811</cp:revision>
  <cp:lastPrinted>2019-02-07T18:26:39Z</cp:lastPrinted>
  <dcterms:created xsi:type="dcterms:W3CDTF">1997-02-17T17:52:10Z</dcterms:created>
  <dcterms:modified xsi:type="dcterms:W3CDTF">2020-02-04T20:49:30Z</dcterms:modified>
</cp:coreProperties>
</file>