
<file path=[Content_Types].xml><?xml version="1.0" encoding="utf-8"?>
<Types xmlns="http://schemas.openxmlformats.org/package/2006/content-types">
  <Default Extension="xml" ContentType="application/xml"/>
  <Default Extension="WAV" ContentType="audio/x-wav"/>
  <Default Extension="jpeg" ContentType="image/jpeg"/>
  <Default Extension="tiff" ContentType="image/tiff"/>
  <Default Extension="rels" ContentType="application/vnd.openxmlformats-package.relationships+xml"/>
  <Default Extension="MOV" ContentType="video/quicktime"/>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54"/>
  </p:notesMasterIdLst>
  <p:handoutMasterIdLst>
    <p:handoutMasterId r:id="rId55"/>
  </p:handoutMasterIdLst>
  <p:sldIdLst>
    <p:sldId id="317" r:id="rId2"/>
    <p:sldId id="497" r:id="rId3"/>
    <p:sldId id="514" r:id="rId4"/>
    <p:sldId id="498" r:id="rId5"/>
    <p:sldId id="469" r:id="rId6"/>
    <p:sldId id="499" r:id="rId7"/>
    <p:sldId id="482" r:id="rId8"/>
    <p:sldId id="480" r:id="rId9"/>
    <p:sldId id="500" r:id="rId10"/>
    <p:sldId id="501" r:id="rId11"/>
    <p:sldId id="502" r:id="rId12"/>
    <p:sldId id="472" r:id="rId13"/>
    <p:sldId id="506" r:id="rId14"/>
    <p:sldId id="467" r:id="rId15"/>
    <p:sldId id="412" r:id="rId16"/>
    <p:sldId id="471" r:id="rId17"/>
    <p:sldId id="440" r:id="rId18"/>
    <p:sldId id="494" r:id="rId19"/>
    <p:sldId id="470" r:id="rId20"/>
    <p:sldId id="422" r:id="rId21"/>
    <p:sldId id="485" r:id="rId22"/>
    <p:sldId id="476" r:id="rId23"/>
    <p:sldId id="453" r:id="rId24"/>
    <p:sldId id="508" r:id="rId25"/>
    <p:sldId id="454" r:id="rId26"/>
    <p:sldId id="455" r:id="rId27"/>
    <p:sldId id="481" r:id="rId28"/>
    <p:sldId id="489" r:id="rId29"/>
    <p:sldId id="507" r:id="rId30"/>
    <p:sldId id="511" r:id="rId31"/>
    <p:sldId id="473" r:id="rId32"/>
    <p:sldId id="474" r:id="rId33"/>
    <p:sldId id="475" r:id="rId34"/>
    <p:sldId id="452" r:id="rId35"/>
    <p:sldId id="512" r:id="rId36"/>
    <p:sldId id="479" r:id="rId37"/>
    <p:sldId id="444" r:id="rId38"/>
    <p:sldId id="333" r:id="rId39"/>
    <p:sldId id="487" r:id="rId40"/>
    <p:sldId id="443" r:id="rId41"/>
    <p:sldId id="515" r:id="rId42"/>
    <p:sldId id="516" r:id="rId43"/>
    <p:sldId id="484" r:id="rId44"/>
    <p:sldId id="517" r:id="rId45"/>
    <p:sldId id="483" r:id="rId46"/>
    <p:sldId id="478" r:id="rId47"/>
    <p:sldId id="490" r:id="rId48"/>
    <p:sldId id="456" r:id="rId49"/>
    <p:sldId id="513" r:id="rId50"/>
    <p:sldId id="492" r:id="rId51"/>
    <p:sldId id="491" r:id="rId52"/>
    <p:sldId id="477" r:id="rId5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CC00FF"/>
    <a:srgbClr val="9933FF"/>
    <a:srgbClr val="FF9933"/>
    <a:srgbClr val="33CCFF"/>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10" autoAdjust="0"/>
    <p:restoredTop sz="81930" autoAdjust="0"/>
  </p:normalViewPr>
  <p:slideViewPr>
    <p:cSldViewPr>
      <p:cViewPr>
        <p:scale>
          <a:sx n="84" d="100"/>
          <a:sy n="84" d="100"/>
        </p:scale>
        <p:origin x="1672" y="336"/>
      </p:cViewPr>
      <p:guideLst>
        <p:guide orient="horz" pos="2160"/>
        <p:guide pos="2880"/>
      </p:guideLst>
    </p:cSldViewPr>
  </p:slideViewPr>
  <p:outlineViewPr>
    <p:cViewPr>
      <p:scale>
        <a:sx n="33" d="100"/>
        <a:sy n="33" d="100"/>
      </p:scale>
      <p:origin x="0" y="-4104"/>
    </p:cViewPr>
    <p:sldLst>
      <p:sld r:id="rId1" collapse="1"/>
    </p:sldLst>
  </p:outlineViewPr>
  <p:notesTextViewPr>
    <p:cViewPr>
      <p:scale>
        <a:sx n="75" d="100"/>
        <a:sy n="75" d="100"/>
      </p:scale>
      <p:origin x="0" y="0"/>
    </p:cViewPr>
  </p:notesTextViewPr>
  <p:sorterViewPr>
    <p:cViewPr>
      <p:scale>
        <a:sx n="100" d="100"/>
        <a:sy n="100" d="100"/>
      </p:scale>
      <p:origin x="0" y="8272"/>
    </p:cViewPr>
  </p:sorterViewPr>
  <p:notesViewPr>
    <p:cSldViewPr>
      <p:cViewPr varScale="1">
        <p:scale>
          <a:sx n="81" d="100"/>
          <a:sy n="81" d="100"/>
        </p:scale>
        <p:origin x="3168" y="200"/>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39" name="Rectangle 3"/>
          <p:cNvSpPr>
            <a:spLocks noGrp="1" noChangeArrowheads="1"/>
          </p:cNvSpPr>
          <p:nvPr>
            <p:ph type="dt" sz="quarter" idx="1"/>
          </p:nvPr>
        </p:nvSpPr>
        <p:spPr bwMode="auto">
          <a:xfrm>
            <a:off x="4144963" y="0"/>
            <a:ext cx="3170237"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i="1">
                <a:latin typeface="Times New Roman" charset="0"/>
              </a:defRPr>
            </a:lvl1pPr>
          </a:lstStyle>
          <a:p>
            <a:endParaRPr lang="en-US"/>
          </a:p>
        </p:txBody>
      </p:sp>
      <p:sp>
        <p:nvSpPr>
          <p:cNvPr id="65540" name="Rectangle 4"/>
          <p:cNvSpPr>
            <a:spLocks noGrp="1" noChangeArrowheads="1"/>
          </p:cNvSpPr>
          <p:nvPr>
            <p:ph type="ftr" sz="quarter" idx="2"/>
          </p:nvPr>
        </p:nvSpPr>
        <p:spPr bwMode="auto">
          <a:xfrm>
            <a:off x="0" y="9121775"/>
            <a:ext cx="3170238"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41"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i="1">
                <a:latin typeface="Times New Roman" charset="0"/>
              </a:defRPr>
            </a:lvl1pPr>
          </a:lstStyle>
          <a:p>
            <a:fld id="{6D3E7AE6-C99B-F24B-9DBD-842D3E85CDD9}" type="slidenum">
              <a:rPr lang="en-US"/>
              <a:pPr/>
              <a:t>‹#›</a:t>
            </a:fld>
            <a:endParaRPr lang="en-US"/>
          </a:p>
        </p:txBody>
      </p:sp>
    </p:spTree>
    <p:extLst>
      <p:ext uri="{BB962C8B-B14F-4D97-AF65-F5344CB8AC3E}">
        <p14:creationId xmlns:p14="http://schemas.microsoft.com/office/powerpoint/2010/main" val="79294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3" name="Rectangle 3"/>
          <p:cNvSpPr>
            <a:spLocks noGrp="1" noChangeArrowheads="1"/>
          </p:cNvSpPr>
          <p:nvPr>
            <p:ph type="dt" idx="1"/>
          </p:nvPr>
        </p:nvSpPr>
        <p:spPr bwMode="auto">
          <a:xfrm>
            <a:off x="4144963" y="0"/>
            <a:ext cx="3170237"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a:latin typeface="Times New Roman" charset="0"/>
              </a:defRPr>
            </a:lvl1pPr>
          </a:lstStyle>
          <a:p>
            <a:endParaRPr lang="en-US"/>
          </a:p>
        </p:txBody>
      </p:sp>
      <p:sp>
        <p:nvSpPr>
          <p:cNvPr id="307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25" name="Rectangle 5"/>
          <p:cNvSpPr>
            <a:spLocks noGrp="1" noChangeArrowheads="1"/>
          </p:cNvSpPr>
          <p:nvPr>
            <p:ph type="body" sz="quarter" idx="3"/>
          </p:nvPr>
        </p:nvSpPr>
        <p:spPr bwMode="auto">
          <a:xfrm>
            <a:off x="976313" y="4560888"/>
            <a:ext cx="5362575" cy="431958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6" name="Rectangle 6"/>
          <p:cNvSpPr>
            <a:spLocks noGrp="1" noChangeArrowheads="1"/>
          </p:cNvSpPr>
          <p:nvPr>
            <p:ph type="ftr" sz="quarter" idx="4"/>
          </p:nvPr>
        </p:nvSpPr>
        <p:spPr bwMode="auto">
          <a:xfrm>
            <a:off x="0" y="9121775"/>
            <a:ext cx="3170238"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7" name="Rectangle 7"/>
          <p:cNvSpPr>
            <a:spLocks noGrp="1" noChangeArrowheads="1"/>
          </p:cNvSpPr>
          <p:nvPr>
            <p:ph type="sldNum" sz="quarter" idx="5"/>
          </p:nvPr>
        </p:nvSpPr>
        <p:spPr bwMode="auto">
          <a:xfrm>
            <a:off x="4144963" y="9121775"/>
            <a:ext cx="3170237"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a:latin typeface="Times New Roman" charset="0"/>
              </a:defRPr>
            </a:lvl1pPr>
          </a:lstStyle>
          <a:p>
            <a:fld id="{43225562-106F-B44B-B3C7-A5D6BD81982E}" type="slidenum">
              <a:rPr lang="en-US"/>
              <a:pPr/>
              <a:t>‹#›</a:t>
            </a:fld>
            <a:endParaRPr lang="en-US"/>
          </a:p>
        </p:txBody>
      </p:sp>
    </p:spTree>
    <p:extLst>
      <p:ext uri="{BB962C8B-B14F-4D97-AF65-F5344CB8AC3E}">
        <p14:creationId xmlns:p14="http://schemas.microsoft.com/office/powerpoint/2010/main" val="3407059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Saving</a:t>
            </a:r>
            <a:r>
              <a:rPr lang="en-US" baseline="0" dirty="0" smtClean="0"/>
              <a:t> 2.26 (49%) for the burger vs. saving 2.31 (51%) for the taco</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7</a:t>
            </a:fld>
            <a:endParaRPr lang="en-US"/>
          </a:p>
        </p:txBody>
      </p:sp>
    </p:spTree>
    <p:extLst>
      <p:ext uri="{BB962C8B-B14F-4D97-AF65-F5344CB8AC3E}">
        <p14:creationId xmlns:p14="http://schemas.microsoft.com/office/powerpoint/2010/main" val="120711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puff; say mama</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19</a:t>
            </a:fld>
            <a:endParaRPr lang="en-US"/>
          </a:p>
        </p:txBody>
      </p:sp>
    </p:spTree>
    <p:extLst>
      <p:ext uri="{BB962C8B-B14F-4D97-AF65-F5344CB8AC3E}">
        <p14:creationId xmlns:p14="http://schemas.microsoft.com/office/powerpoint/2010/main" val="190676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Labial: p, b, m, w</a:t>
            </a:r>
          </a:p>
          <a:p>
            <a:r>
              <a:rPr lang="en-US" dirty="0" smtClean="0"/>
              <a:t>Dental:</a:t>
            </a:r>
            <a:r>
              <a:rPr lang="en-US" baseline="0" dirty="0" smtClean="0"/>
              <a:t> f, v</a:t>
            </a:r>
            <a:endParaRPr lang="en-US" dirty="0" smtClean="0"/>
          </a:p>
          <a:p>
            <a:r>
              <a:rPr lang="en-US" dirty="0" smtClean="0"/>
              <a:t>Alveolar: t, d, s,</a:t>
            </a:r>
            <a:r>
              <a:rPr lang="en-US" baseline="0" dirty="0" smtClean="0"/>
              <a:t> z, n, l, r</a:t>
            </a:r>
          </a:p>
          <a:p>
            <a:r>
              <a:rPr lang="en-US" baseline="0" dirty="0" smtClean="0"/>
              <a:t>Palatal: </a:t>
            </a:r>
            <a:r>
              <a:rPr lang="en-US" baseline="0" dirty="0" err="1" smtClean="0"/>
              <a:t>sh</a:t>
            </a:r>
            <a:r>
              <a:rPr lang="en-US" baseline="0" dirty="0" smtClean="0"/>
              <a:t>, </a:t>
            </a:r>
            <a:r>
              <a:rPr lang="en-US" baseline="0" dirty="0" err="1" smtClean="0"/>
              <a:t>zh</a:t>
            </a:r>
            <a:r>
              <a:rPr lang="en-US" baseline="0" dirty="0" smtClean="0"/>
              <a:t>, </a:t>
            </a:r>
            <a:r>
              <a:rPr lang="en-US" baseline="0" dirty="0" err="1" smtClean="0"/>
              <a:t>ch</a:t>
            </a:r>
            <a:r>
              <a:rPr lang="en-US" baseline="0" dirty="0" smtClean="0"/>
              <a:t>, </a:t>
            </a:r>
            <a:r>
              <a:rPr lang="en-US" baseline="0" dirty="0" err="1" smtClean="0"/>
              <a:t>jh</a:t>
            </a:r>
            <a:r>
              <a:rPr lang="en-US" baseline="0" dirty="0" smtClean="0"/>
              <a:t>, y</a:t>
            </a:r>
          </a:p>
          <a:p>
            <a:r>
              <a:rPr lang="en-US" baseline="0" dirty="0" smtClean="0"/>
              <a:t>Velar: k, g, ng</a:t>
            </a:r>
          </a:p>
          <a:p>
            <a:r>
              <a:rPr lang="en-US" baseline="0" dirty="0" smtClean="0"/>
              <a:t>Glottal: q, 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20</a:t>
            </a:fld>
            <a:endParaRPr lang="en-US"/>
          </a:p>
        </p:txBody>
      </p:sp>
    </p:spTree>
    <p:extLst>
      <p:ext uri="{BB962C8B-B14F-4D97-AF65-F5344CB8AC3E}">
        <p14:creationId xmlns:p14="http://schemas.microsoft.com/office/powerpoint/2010/main" val="1466578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s,</a:t>
            </a:r>
            <a:r>
              <a:rPr lang="en-US" baseline="0" dirty="0" smtClean="0"/>
              <a:t> z, f, g, b</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21</a:t>
            </a:fld>
            <a:endParaRPr lang="en-US"/>
          </a:p>
        </p:txBody>
      </p:sp>
    </p:spTree>
    <p:extLst>
      <p:ext uri="{BB962C8B-B14F-4D97-AF65-F5344CB8AC3E}">
        <p14:creationId xmlns:p14="http://schemas.microsoft.com/office/powerpoint/2010/main" val="1015581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Touch your tongue when you say </a:t>
            </a:r>
            <a:r>
              <a:rPr lang="en-US" dirty="0" err="1" smtClean="0"/>
              <a:t>iy</a:t>
            </a:r>
            <a:r>
              <a:rPr lang="en-US" dirty="0" smtClean="0"/>
              <a:t>, </a:t>
            </a:r>
            <a:r>
              <a:rPr lang="en-US" dirty="0" err="1" smtClean="0"/>
              <a:t>uw</a:t>
            </a:r>
            <a:r>
              <a:rPr lang="en-US" dirty="0" smtClean="0"/>
              <a:t>, ae, aa</a:t>
            </a:r>
          </a:p>
        </p:txBody>
      </p:sp>
      <p:sp>
        <p:nvSpPr>
          <p:cNvPr id="4" name="Slide Number Placeholder 3"/>
          <p:cNvSpPr>
            <a:spLocks noGrp="1"/>
          </p:cNvSpPr>
          <p:nvPr>
            <p:ph type="sldNum" sz="quarter" idx="10"/>
          </p:nvPr>
        </p:nvSpPr>
        <p:spPr/>
        <p:txBody>
          <a:bodyPr/>
          <a:lstStyle/>
          <a:p>
            <a:fld id="{43225562-106F-B44B-B3C7-A5D6BD81982E}" type="slidenum">
              <a:rPr lang="en-US" smtClean="0"/>
              <a:pPr/>
              <a:t>23</a:t>
            </a:fld>
            <a:endParaRPr lang="en-US"/>
          </a:p>
        </p:txBody>
      </p:sp>
    </p:spTree>
    <p:extLst>
      <p:ext uri="{BB962C8B-B14F-4D97-AF65-F5344CB8AC3E}">
        <p14:creationId xmlns:p14="http://schemas.microsoft.com/office/powerpoint/2010/main" val="84567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Labial: p, b, m, w</a:t>
            </a:r>
          </a:p>
          <a:p>
            <a:r>
              <a:rPr lang="en-US" dirty="0" smtClean="0"/>
              <a:t>Dental:</a:t>
            </a:r>
            <a:r>
              <a:rPr lang="en-US" baseline="0" dirty="0" smtClean="0"/>
              <a:t> f, v</a:t>
            </a:r>
            <a:endParaRPr lang="en-US" dirty="0" smtClean="0"/>
          </a:p>
          <a:p>
            <a:r>
              <a:rPr lang="en-US" dirty="0" smtClean="0"/>
              <a:t>Alveolar: t, d, s,</a:t>
            </a:r>
            <a:r>
              <a:rPr lang="en-US" baseline="0" dirty="0" smtClean="0"/>
              <a:t> z, n, l, r</a:t>
            </a:r>
          </a:p>
          <a:p>
            <a:r>
              <a:rPr lang="en-US" baseline="0" dirty="0" smtClean="0"/>
              <a:t>Palatal: </a:t>
            </a:r>
            <a:r>
              <a:rPr lang="en-US" baseline="0" dirty="0" err="1" smtClean="0"/>
              <a:t>sh</a:t>
            </a:r>
            <a:r>
              <a:rPr lang="en-US" baseline="0" dirty="0" smtClean="0"/>
              <a:t>, </a:t>
            </a:r>
            <a:r>
              <a:rPr lang="en-US" baseline="0" dirty="0" err="1" smtClean="0"/>
              <a:t>zh</a:t>
            </a:r>
            <a:r>
              <a:rPr lang="en-US" baseline="0" dirty="0" smtClean="0"/>
              <a:t>, </a:t>
            </a:r>
            <a:r>
              <a:rPr lang="en-US" baseline="0" dirty="0" err="1" smtClean="0"/>
              <a:t>ch</a:t>
            </a:r>
            <a:r>
              <a:rPr lang="en-US" baseline="0" dirty="0" smtClean="0"/>
              <a:t>, </a:t>
            </a:r>
            <a:r>
              <a:rPr lang="en-US" baseline="0" dirty="0" err="1" smtClean="0"/>
              <a:t>jh</a:t>
            </a:r>
            <a:r>
              <a:rPr lang="en-US" baseline="0" dirty="0" smtClean="0"/>
              <a:t>, y</a:t>
            </a:r>
          </a:p>
          <a:p>
            <a:r>
              <a:rPr lang="en-US" baseline="0" dirty="0" smtClean="0"/>
              <a:t>Velar: k, g, ng</a:t>
            </a:r>
          </a:p>
          <a:p>
            <a:r>
              <a:rPr lang="en-US" baseline="0" dirty="0" smtClean="0"/>
              <a:t>Glottal: q, 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24</a:t>
            </a:fld>
            <a:endParaRPr lang="en-US"/>
          </a:p>
        </p:txBody>
      </p:sp>
    </p:spTree>
    <p:extLst>
      <p:ext uri="{BB962C8B-B14F-4D97-AF65-F5344CB8AC3E}">
        <p14:creationId xmlns:p14="http://schemas.microsoft.com/office/powerpoint/2010/main" val="480053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things are used to define consonant</a:t>
            </a:r>
            <a:r>
              <a:rPr lang="en-US" baseline="0" dirty="0" smtClean="0"/>
              <a:t> types:  place of articulation and manner of articulation</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31</a:t>
            </a:fld>
            <a:endParaRPr lang="en-US"/>
          </a:p>
        </p:txBody>
      </p:sp>
    </p:spTree>
    <p:extLst>
      <p:ext uri="{BB962C8B-B14F-4D97-AF65-F5344CB8AC3E}">
        <p14:creationId xmlns:p14="http://schemas.microsoft.com/office/powerpoint/2010/main" val="1387020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p, extra, </a:t>
            </a:r>
            <a:r>
              <a:rPr lang="en-US" dirty="0" err="1" smtClean="0"/>
              <a:t>mmmm</a:t>
            </a:r>
            <a:r>
              <a:rPr lang="en-US" dirty="0" smtClean="0"/>
              <a:t>, s, z v, </a:t>
            </a:r>
            <a:r>
              <a:rPr lang="en-US" dirty="0" err="1" smtClean="0"/>
              <a:t>ch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32</a:t>
            </a:fld>
            <a:endParaRPr lang="en-US"/>
          </a:p>
        </p:txBody>
      </p:sp>
    </p:spTree>
    <p:extLst>
      <p:ext uri="{BB962C8B-B14F-4D97-AF65-F5344CB8AC3E}">
        <p14:creationId xmlns:p14="http://schemas.microsoft.com/office/powerpoint/2010/main" val="1313420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you, why (with your hand touching your lips</a:t>
            </a:r>
          </a:p>
          <a:p>
            <a:r>
              <a:rPr lang="en-US" dirty="0" smtClean="0"/>
              <a:t>Say lab</a:t>
            </a:r>
          </a:p>
          <a:p>
            <a:r>
              <a:rPr lang="en-US" dirty="0" smtClean="0"/>
              <a:t>Say butter</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33</a:t>
            </a:fld>
            <a:endParaRPr lang="en-US"/>
          </a:p>
        </p:txBody>
      </p:sp>
    </p:spTree>
    <p:extLst>
      <p:ext uri="{BB962C8B-B14F-4D97-AF65-F5344CB8AC3E}">
        <p14:creationId xmlns:p14="http://schemas.microsoft.com/office/powerpoint/2010/main" val="1893173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Ma</a:t>
            </a:r>
            <a:r>
              <a:rPr lang="en-US" b="1" baseline="0" dirty="0" smtClean="0">
                <a:solidFill>
                  <a:srgbClr val="FF0000"/>
                </a:solidFill>
              </a:rPr>
              <a:t> mama married Manny </a:t>
            </a:r>
            <a:r>
              <a:rPr lang="en-US" baseline="0" dirty="0" smtClean="0"/>
              <a:t>often used for voice analysis </a:t>
            </a:r>
            <a:r>
              <a:rPr lang="mr-IN" baseline="0" dirty="0" smtClean="0"/>
              <a:t>–</a:t>
            </a:r>
            <a:r>
              <a:rPr lang="en-US" baseline="0" dirty="0" smtClean="0"/>
              <a:t> fully voiced and sonorant.</a:t>
            </a:r>
          </a:p>
          <a:p>
            <a:r>
              <a:rPr lang="en-US" b="1" baseline="0" dirty="0" smtClean="0"/>
              <a:t>Think of a sentence in any language which is fully voiced and sonorant.</a:t>
            </a:r>
            <a:endParaRPr lang="en-US" b="1"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34</a:t>
            </a:fld>
            <a:endParaRPr lang="en-US"/>
          </a:p>
        </p:txBody>
      </p:sp>
    </p:spTree>
    <p:extLst>
      <p:ext uri="{BB962C8B-B14F-4D97-AF65-F5344CB8AC3E}">
        <p14:creationId xmlns:p14="http://schemas.microsoft.com/office/powerpoint/2010/main" val="984112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Labial: p, b, m, w</a:t>
            </a:r>
          </a:p>
          <a:p>
            <a:r>
              <a:rPr lang="en-US" dirty="0" smtClean="0"/>
              <a:t>Dental:</a:t>
            </a:r>
            <a:r>
              <a:rPr lang="en-US" baseline="0" dirty="0" smtClean="0"/>
              <a:t> f, v</a:t>
            </a:r>
            <a:endParaRPr lang="en-US" dirty="0" smtClean="0"/>
          </a:p>
          <a:p>
            <a:r>
              <a:rPr lang="en-US" dirty="0" smtClean="0"/>
              <a:t>Alveolar: t, d, s,</a:t>
            </a:r>
            <a:r>
              <a:rPr lang="en-US" baseline="0" dirty="0" smtClean="0"/>
              <a:t> z, n, l, r</a:t>
            </a:r>
          </a:p>
          <a:p>
            <a:r>
              <a:rPr lang="en-US" baseline="0" dirty="0" smtClean="0"/>
              <a:t>Palatal: </a:t>
            </a:r>
            <a:r>
              <a:rPr lang="en-US" baseline="0" dirty="0" err="1" smtClean="0"/>
              <a:t>sh</a:t>
            </a:r>
            <a:r>
              <a:rPr lang="en-US" baseline="0" dirty="0" smtClean="0"/>
              <a:t>, </a:t>
            </a:r>
            <a:r>
              <a:rPr lang="en-US" baseline="0" dirty="0" err="1" smtClean="0"/>
              <a:t>zh</a:t>
            </a:r>
            <a:r>
              <a:rPr lang="en-US" baseline="0" dirty="0" smtClean="0"/>
              <a:t>, </a:t>
            </a:r>
            <a:r>
              <a:rPr lang="en-US" baseline="0" dirty="0" err="1" smtClean="0"/>
              <a:t>ch</a:t>
            </a:r>
            <a:r>
              <a:rPr lang="en-US" baseline="0" dirty="0" smtClean="0"/>
              <a:t>, </a:t>
            </a:r>
            <a:r>
              <a:rPr lang="en-US" baseline="0" dirty="0" err="1" smtClean="0"/>
              <a:t>jh</a:t>
            </a:r>
            <a:r>
              <a:rPr lang="en-US" baseline="0" dirty="0" smtClean="0"/>
              <a:t>, y</a:t>
            </a:r>
          </a:p>
          <a:p>
            <a:r>
              <a:rPr lang="en-US" baseline="0" dirty="0" smtClean="0"/>
              <a:t>Velar: k, g, ng</a:t>
            </a:r>
          </a:p>
          <a:p>
            <a:r>
              <a:rPr lang="en-US" baseline="0" dirty="0" smtClean="0"/>
              <a:t>Glottal: q, 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35</a:t>
            </a:fld>
            <a:endParaRPr lang="en-US"/>
          </a:p>
        </p:txBody>
      </p:sp>
    </p:spTree>
    <p:extLst>
      <p:ext uri="{BB962C8B-B14F-4D97-AF65-F5344CB8AC3E}">
        <p14:creationId xmlns:p14="http://schemas.microsoft.com/office/powerpoint/2010/main" val="35653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Sounds produced in the back of the mouth (“</a:t>
            </a:r>
            <a:r>
              <a:rPr lang="en-US" dirty="0" err="1" smtClean="0"/>
              <a:t>uw</a:t>
            </a:r>
            <a:r>
              <a:rPr lang="en-US" dirty="0" smtClean="0"/>
              <a:t>”) (2) seem</a:t>
            </a:r>
            <a:r>
              <a:rPr lang="en-US" baseline="0" dirty="0" smtClean="0"/>
              <a:t> larger than sounds produced at the front (“</a:t>
            </a:r>
            <a:r>
              <a:rPr lang="en-US" baseline="0" dirty="0" err="1" smtClean="0"/>
              <a:t>ee</a:t>
            </a:r>
            <a:r>
              <a:rPr lang="en-US" baseline="0" dirty="0" smtClean="0"/>
              <a:t>”) (3)</a:t>
            </a:r>
          </a:p>
          <a:p>
            <a:r>
              <a:rPr lang="en-US" baseline="0" dirty="0" smtClean="0"/>
              <a:t>Comparing two languages:  </a:t>
            </a:r>
            <a:r>
              <a:rPr lang="en-US" b="1" i="1" baseline="0" dirty="0" smtClean="0"/>
              <a:t>but</a:t>
            </a:r>
            <a:r>
              <a:rPr lang="en-US" baseline="0" dirty="0" smtClean="0"/>
              <a:t> the opposite is true in Chinese; and Coulter and Coulter found that English speakers and Chinese speakers had opposite opinions of two prices.  Is this true?  Does $2.33 sound smaller than $2.22?</a:t>
            </a:r>
          </a:p>
          <a:p>
            <a:r>
              <a:rPr lang="en-US" baseline="0" dirty="0" smtClean="0"/>
              <a:t>So this is why we need to understand the sounds of different languages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8</a:t>
            </a:fld>
            <a:endParaRPr lang="en-US"/>
          </a:p>
        </p:txBody>
      </p:sp>
    </p:spTree>
    <p:extLst>
      <p:ext uri="{BB962C8B-B14F-4D97-AF65-F5344CB8AC3E}">
        <p14:creationId xmlns:p14="http://schemas.microsoft.com/office/powerpoint/2010/main" val="733744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major issue in speech recognition!!</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36</a:t>
            </a:fld>
            <a:endParaRPr lang="en-US"/>
          </a:p>
        </p:txBody>
      </p:sp>
    </p:spTree>
    <p:extLst>
      <p:ext uri="{BB962C8B-B14F-4D97-AF65-F5344CB8AC3E}">
        <p14:creationId xmlns:p14="http://schemas.microsoft.com/office/powerpoint/2010/main" val="214316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DD48A-13BE-EE4E-BF45-4854906C5D1A}" type="slidenum">
              <a:rPr lang="en-US"/>
              <a:pPr/>
              <a:t>37</a:t>
            </a:fld>
            <a:endParaRPr lang="en-US"/>
          </a:p>
        </p:txBody>
      </p:sp>
      <p:sp>
        <p:nvSpPr>
          <p:cNvPr id="349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9187" name="Rectangle 3"/>
          <p:cNvSpPr>
            <a:spLocks noGrp="1" noChangeArrowheads="1"/>
          </p:cNvSpPr>
          <p:nvPr>
            <p:ph type="body" idx="1"/>
          </p:nvPr>
        </p:nvSpPr>
        <p:spPr/>
        <p:txBody>
          <a:bodyPr/>
          <a:lstStyle/>
          <a:p>
            <a:r>
              <a:rPr lang="en-US" dirty="0"/>
              <a:t>French Canadian subjects from the early </a:t>
            </a:r>
            <a:r>
              <a:rPr lang="en-US" dirty="0" smtClean="0"/>
              <a:t>1970s</a:t>
            </a:r>
          </a:p>
          <a:p>
            <a:r>
              <a:rPr lang="en-US" dirty="0" smtClean="0"/>
              <a:t>Play 1, 3, 4</a:t>
            </a:r>
          </a:p>
          <a:p>
            <a:r>
              <a:rPr kumimoji="1" lang="en-US" sz="1200" b="0" i="0" u="none" strike="noStrike" kern="1200" dirty="0" smtClean="0">
                <a:solidFill>
                  <a:schemeClr val="tx1"/>
                </a:solidFill>
                <a:effectLst/>
                <a:latin typeface="Times New Roman" charset="0"/>
                <a:ea typeface="ＭＳ Ｐゴシック" charset="0"/>
                <a:cs typeface="+mn-cs"/>
              </a:rPr>
              <a:t>Due to ethical concerns about the high radiation dosages necessary, x-ray imaging technology using normal subjects is no longer practiced and it has become imperative to preserve those films which were </a:t>
            </a:r>
            <a:r>
              <a:rPr kumimoji="1" lang="en-US" sz="1200" b="0" i="0" u="none" strike="noStrike" kern="1200" dirty="0" err="1" smtClean="0">
                <a:solidFill>
                  <a:schemeClr val="tx1"/>
                </a:solidFill>
                <a:effectLst/>
                <a:latin typeface="Times New Roman" charset="0"/>
                <a:ea typeface="ＭＳ Ｐゴシック" charset="0"/>
                <a:cs typeface="+mn-cs"/>
              </a:rPr>
              <a:t>origially</a:t>
            </a:r>
            <a:r>
              <a:rPr kumimoji="1" lang="en-US" sz="1200" b="0" i="0" u="none" strike="noStrike" kern="1200" dirty="0" smtClean="0">
                <a:solidFill>
                  <a:schemeClr val="tx1"/>
                </a:solidFill>
                <a:effectLst/>
                <a:latin typeface="Times New Roman" charset="0"/>
                <a:ea typeface="ＭＳ Ｐゴシック" charset="0"/>
                <a:cs typeface="+mn-cs"/>
              </a:rPr>
              <a:t> captured on the fragile medium of 35 mm film.</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a:t>
            </a:r>
            <a:r>
              <a:rPr lang="en-US" dirty="0" err="1" smtClean="0"/>
              <a:t>michael</a:t>
            </a:r>
            <a:r>
              <a:rPr lang="en-US" dirty="0" smtClean="0"/>
              <a:t> </a:t>
            </a:r>
            <a:r>
              <a:rPr lang="en-US" dirty="0" err="1" smtClean="0"/>
              <a:t>pittman</a:t>
            </a:r>
            <a:r>
              <a:rPr lang="en-US" dirty="0" smtClean="0"/>
              <a:t> (</a:t>
            </a:r>
            <a:r>
              <a:rPr lang="en-US" dirty="0" err="1" smtClean="0"/>
              <a:t>columbia</a:t>
            </a:r>
            <a:r>
              <a:rPr lang="en-US" dirty="0" smtClean="0"/>
              <a:t> doctors’ otolaryngologist </a:t>
            </a:r>
            <a:r>
              <a:rPr lang="mr-IN" dirty="0" smtClean="0"/>
              <a:t>–</a:t>
            </a:r>
            <a:r>
              <a:rPr lang="en-US" dirty="0" smtClean="0"/>
              <a:t> treated Hamilton start </a:t>
            </a:r>
            <a:r>
              <a:rPr kumimoji="1" lang="en-US" sz="1200" b="0" i="0" u="none" strike="noStrike" kern="1200" dirty="0" smtClean="0">
                <a:solidFill>
                  <a:schemeClr val="tx1"/>
                </a:solidFill>
                <a:effectLst/>
                <a:latin typeface="Times New Roman" charset="0"/>
                <a:ea typeface="ＭＳ Ｐゴシック" charset="0"/>
                <a:cs typeface="+mn-cs"/>
              </a:rPr>
              <a:t>Lin-Manuel Miranda</a:t>
            </a:r>
            <a:r>
              <a:rPr lang="en-US" dirty="0" smtClean="0"/>
              <a:t>)/ Kim Duncan, therapist</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39</a:t>
            </a:fld>
            <a:endParaRPr lang="en-US"/>
          </a:p>
        </p:txBody>
      </p:sp>
    </p:spTree>
    <p:extLst>
      <p:ext uri="{BB962C8B-B14F-4D97-AF65-F5344CB8AC3E}">
        <p14:creationId xmlns:p14="http://schemas.microsoft.com/office/powerpoint/2010/main" val="958677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kumimoji="1" lang="en-US" sz="2400" kern="1200" dirty="0" smtClean="0">
                <a:latin typeface="Times New Roman" charset="0"/>
                <a:ea typeface="ＭＳ Ｐゴシック" charset="0"/>
              </a:rPr>
              <a:t>Collaborative project by Dr. Kevin Munhall of Queen's University and Drs. Eric </a:t>
            </a:r>
            <a:r>
              <a:rPr kumimoji="1" lang="en-US" sz="2400" kern="1200" dirty="0" err="1" smtClean="0">
                <a:latin typeface="Times New Roman" charset="0"/>
                <a:ea typeface="ＭＳ Ｐゴシック" charset="0"/>
              </a:rPr>
              <a:t>Vatikiotis</a:t>
            </a:r>
            <a:r>
              <a:rPr kumimoji="1" lang="en-US" sz="2400" kern="1200" dirty="0" smtClean="0">
                <a:latin typeface="Times New Roman" charset="0"/>
                <a:ea typeface="ＭＳ Ｐゴシック" charset="0"/>
              </a:rPr>
              <a:t>-Bateson and </a:t>
            </a:r>
            <a:r>
              <a:rPr kumimoji="1" lang="en-US" sz="2400" kern="1200" dirty="0" err="1" smtClean="0">
                <a:latin typeface="Times New Roman" charset="0"/>
                <a:ea typeface="ＭＳ Ｐゴシック" charset="0"/>
              </a:rPr>
              <a:t>Yoh'ichi</a:t>
            </a:r>
            <a:r>
              <a:rPr kumimoji="1" lang="en-US" sz="2400" kern="1200" dirty="0" smtClean="0">
                <a:latin typeface="Times New Roman" charset="0"/>
                <a:ea typeface="ＭＳ Ｐゴシック" charset="0"/>
              </a:rPr>
              <a:t> </a:t>
            </a:r>
            <a:r>
              <a:rPr kumimoji="1" lang="en-US" sz="2400" kern="1200" dirty="0" err="1" smtClean="0">
                <a:latin typeface="Times New Roman" charset="0"/>
                <a:ea typeface="ＭＳ Ｐゴシック" charset="0"/>
              </a:rPr>
              <a:t>Tohkura</a:t>
            </a:r>
            <a:r>
              <a:rPr kumimoji="1" lang="en-US" sz="2400" kern="1200" dirty="0" smtClean="0">
                <a:latin typeface="Times New Roman" charset="0"/>
                <a:ea typeface="ＭＳ Ｐゴシック" charset="0"/>
              </a:rPr>
              <a:t> of ATR Human Information Processing Research Laboratories, Kyoto, started in 1960s</a:t>
            </a:r>
          </a:p>
          <a:p>
            <a:pPr lvl="1"/>
            <a:r>
              <a:rPr lang="en-US" sz="2400" dirty="0" smtClean="0"/>
              <a:t>Preserves </a:t>
            </a:r>
            <a:r>
              <a:rPr kumimoji="1" lang="en-US" sz="2400" kern="1200" dirty="0" smtClean="0">
                <a:latin typeface="Times New Roman" charset="0"/>
                <a:ea typeface="ＭＳ Ｐゴシック" charset="0"/>
              </a:rPr>
              <a:t>cine-radiographic vocal tract footage to make the images available to the speech research community and to develop techniques for the automated digital processing of the images.</a:t>
            </a:r>
          </a:p>
          <a:p>
            <a:pPr lvl="1"/>
            <a:r>
              <a:rPr kumimoji="1" lang="en-US" sz="2400" kern="1200" dirty="0" smtClean="0">
                <a:latin typeface="Times New Roman" charset="0"/>
                <a:ea typeface="ＭＳ Ｐゴシック" charset="0"/>
              </a:rPr>
              <a:t>High speed x-ray films yield some of the best dynamic view of the entire vocal tract and provide important information about its time-varying properties. In particular, they accurately depict the complex movements of the tongue.</a:t>
            </a:r>
          </a:p>
          <a:p>
            <a:r>
              <a:rPr kumimoji="1" lang="en-US" sz="2400" kern="1200" dirty="0" smtClean="0">
                <a:latin typeface="Times New Roman" charset="0"/>
                <a:ea typeface="ＭＳ Ｐゴシック" charset="0"/>
              </a:rPr>
              <a:t>Due to ethical concerns about the high radiation dosages necessary, x-ray imaging technology using normal subjects is no longer practiced and it has become imperative to preserve those films which were originally captured on the fragile medium of 35 mm film.</a:t>
            </a:r>
          </a:p>
          <a:p>
            <a:r>
              <a:rPr lang="en-US" sz="1400" dirty="0" smtClean="0"/>
              <a:t>	</a:t>
            </a:r>
            <a:endParaRPr lang="en-US" sz="1400"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40</a:t>
            </a:fld>
            <a:endParaRPr lang="en-US"/>
          </a:p>
        </p:txBody>
      </p:sp>
    </p:spTree>
    <p:extLst>
      <p:ext uri="{BB962C8B-B14F-4D97-AF65-F5344CB8AC3E}">
        <p14:creationId xmlns:p14="http://schemas.microsoft.com/office/powerpoint/2010/main" val="1221461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you recognize such patterns automatically</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48</a:t>
            </a:fld>
            <a:endParaRPr lang="en-US"/>
          </a:p>
        </p:txBody>
      </p:sp>
    </p:spTree>
    <p:extLst>
      <p:ext uri="{BB962C8B-B14F-4D97-AF65-F5344CB8AC3E}">
        <p14:creationId xmlns:p14="http://schemas.microsoft.com/office/powerpoint/2010/main" val="95504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you going to buy these</a:t>
            </a:r>
            <a:r>
              <a:rPr lang="en-US" baseline="0" dirty="0" smtClean="0"/>
              <a:t> avocados?  9 is pronounced “n ah-</a:t>
            </a:r>
            <a:r>
              <a:rPr lang="en-US" baseline="0" dirty="0" err="1" smtClean="0"/>
              <a:t>ee</a:t>
            </a:r>
            <a:r>
              <a:rPr lang="en-US" baseline="0" dirty="0" smtClean="0"/>
              <a:t> n” in </a:t>
            </a:r>
            <a:r>
              <a:rPr lang="en-US" baseline="0" dirty="0" err="1" smtClean="0"/>
              <a:t>english</a:t>
            </a:r>
            <a:r>
              <a:rPr lang="en-US" baseline="0" dirty="0" smtClean="0"/>
              <a:t> </a:t>
            </a:r>
            <a:r>
              <a:rPr lang="mr-IN" baseline="0" dirty="0" smtClean="0"/>
              <a:t>–</a:t>
            </a:r>
            <a:r>
              <a:rPr lang="en-US" baseline="0" dirty="0" smtClean="0"/>
              <a:t> does it sound small or large?</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9</a:t>
            </a:fld>
            <a:endParaRPr lang="en-US"/>
          </a:p>
        </p:txBody>
      </p:sp>
    </p:spTree>
    <p:extLst>
      <p:ext uri="{BB962C8B-B14F-4D97-AF65-F5344CB8AC3E}">
        <p14:creationId xmlns:p14="http://schemas.microsoft.com/office/powerpoint/2010/main" val="100485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Qnatity</a:t>
            </a:r>
            <a:r>
              <a:rPr lang="en-US" dirty="0" smtClean="0"/>
              <a:t> languages: some Arabic dialects, Finnish, Japanese, Estonian</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12</a:t>
            </a:fld>
            <a:endParaRPr lang="en-US"/>
          </a:p>
        </p:txBody>
      </p:sp>
    </p:spTree>
    <p:extLst>
      <p:ext uri="{BB962C8B-B14F-4D97-AF65-F5344CB8AC3E}">
        <p14:creationId xmlns:p14="http://schemas.microsoft.com/office/powerpoint/2010/main" val="2015403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have used </a:t>
            </a:r>
            <a:r>
              <a:rPr lang="en-US" dirty="0" err="1" smtClean="0"/>
              <a:t>Duolingo</a:t>
            </a:r>
            <a:r>
              <a:rPr lang="en-US" dirty="0" smtClean="0"/>
              <a:t>?</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14</a:t>
            </a:fld>
            <a:endParaRPr lang="en-US"/>
          </a:p>
        </p:txBody>
      </p:sp>
    </p:spTree>
    <p:extLst>
      <p:ext uri="{BB962C8B-B14F-4D97-AF65-F5344CB8AC3E}">
        <p14:creationId xmlns:p14="http://schemas.microsoft.com/office/powerpoint/2010/main" val="10679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depends on how many sounds are associated with each orthographic symbol/letter and how many symbols/letters</a:t>
            </a:r>
            <a:r>
              <a:rPr lang="en-US" baseline="0" dirty="0" smtClean="0"/>
              <a:t> can convey the same sound</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15</a:t>
            </a:fld>
            <a:endParaRPr lang="en-US"/>
          </a:p>
        </p:txBody>
      </p:sp>
    </p:spTree>
    <p:extLst>
      <p:ext uri="{BB962C8B-B14F-4D97-AF65-F5344CB8AC3E}">
        <p14:creationId xmlns:p14="http://schemas.microsoft.com/office/powerpoint/2010/main" val="1593039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IPA play clicks and others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16</a:t>
            </a:fld>
            <a:endParaRPr lang="en-US"/>
          </a:p>
        </p:txBody>
      </p:sp>
    </p:spTree>
    <p:extLst>
      <p:ext uri="{BB962C8B-B14F-4D97-AF65-F5344CB8AC3E}">
        <p14:creationId xmlns:p14="http://schemas.microsoft.com/office/powerpoint/2010/main" val="761652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Julia</a:t>
            </a:r>
            <a:r>
              <a:rPr lang="en-US" sz="1200" baseline="0" dirty="0" smtClean="0"/>
              <a:t> </a:t>
            </a:r>
          </a:p>
          <a:p>
            <a:r>
              <a:rPr lang="en-US" sz="1200" dirty="0" err="1" smtClean="0"/>
              <a:t>jh</a:t>
            </a:r>
            <a:r>
              <a:rPr lang="en-US" sz="1200" dirty="0" smtClean="0"/>
              <a:t> </a:t>
            </a:r>
            <a:r>
              <a:rPr lang="en-US" sz="1200" dirty="0" err="1" smtClean="0"/>
              <a:t>uw</a:t>
            </a:r>
            <a:r>
              <a:rPr lang="en-US" sz="1200" dirty="0" smtClean="0"/>
              <a:t> l </a:t>
            </a:r>
            <a:r>
              <a:rPr lang="en-US" sz="1200" dirty="0" err="1" smtClean="0"/>
              <a:t>iy</a:t>
            </a:r>
            <a:r>
              <a:rPr lang="en-US" sz="1200" dirty="0" smtClean="0"/>
              <a:t> uh</a:t>
            </a:r>
          </a:p>
          <a:p>
            <a:r>
              <a:rPr lang="en-US" sz="1200" dirty="0" err="1" smtClean="0"/>
              <a:t>Dz</a:t>
            </a:r>
            <a:r>
              <a:rPr lang="en-US" sz="1200" baseline="0" dirty="0" smtClean="0"/>
              <a:t> </a:t>
            </a:r>
            <a:r>
              <a:rPr lang="en-US" sz="1200" dirty="0" smtClean="0"/>
              <a:t>u(-)  l</a:t>
            </a:r>
            <a:r>
              <a:rPr lang="en-US" sz="1200" baseline="0" dirty="0" smtClean="0"/>
              <a:t> </a:t>
            </a:r>
            <a:r>
              <a:rPr lang="en-US" sz="1200" baseline="0" dirty="0" err="1" smtClean="0"/>
              <a:t>i</a:t>
            </a:r>
            <a:r>
              <a:rPr lang="en-US" sz="1200" baseline="0" dirty="0" smtClean="0"/>
              <a:t> </a:t>
            </a:r>
            <a:r>
              <a:rPr lang="en-US" sz="1200" dirty="0" smtClean="0"/>
              <a:t>^</a:t>
            </a:r>
          </a:p>
          <a:p>
            <a:r>
              <a:rPr lang="en-US" dirty="0" smtClean="0"/>
              <a:t>What are the differences?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17</a:t>
            </a:fld>
            <a:endParaRPr lang="en-US"/>
          </a:p>
        </p:txBody>
      </p:sp>
    </p:spTree>
    <p:extLst>
      <p:ext uri="{BB962C8B-B14F-4D97-AF65-F5344CB8AC3E}">
        <p14:creationId xmlns:p14="http://schemas.microsoft.com/office/powerpoint/2010/main" val="392415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18</a:t>
            </a:fld>
            <a:endParaRPr lang="en-US"/>
          </a:p>
        </p:txBody>
      </p:sp>
    </p:spTree>
    <p:extLst>
      <p:ext uri="{BB962C8B-B14F-4D97-AF65-F5344CB8AC3E}">
        <p14:creationId xmlns:p14="http://schemas.microsoft.com/office/powerpoint/2010/main" val="16260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2B226C-E354-F843-ABE1-493B816D91CF}" type="slidenum">
              <a:rPr lang="en-US"/>
              <a:pPr/>
              <a:t>‹#›</a:t>
            </a:fld>
            <a:endParaRPr lang="en-US"/>
          </a:p>
        </p:txBody>
      </p:sp>
    </p:spTree>
    <p:extLst>
      <p:ext uri="{BB962C8B-B14F-4D97-AF65-F5344CB8AC3E}">
        <p14:creationId xmlns:p14="http://schemas.microsoft.com/office/powerpoint/2010/main" val="28088368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DB4131-3C8B-1844-903B-95490551ECBD}" type="slidenum">
              <a:rPr lang="en-US"/>
              <a:pPr/>
              <a:t>‹#›</a:t>
            </a:fld>
            <a:endParaRPr lang="en-US"/>
          </a:p>
        </p:txBody>
      </p:sp>
    </p:spTree>
    <p:extLst>
      <p:ext uri="{BB962C8B-B14F-4D97-AF65-F5344CB8AC3E}">
        <p14:creationId xmlns:p14="http://schemas.microsoft.com/office/powerpoint/2010/main" val="29729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2A76F4-B5C2-B844-973C-08FAD021861B}" type="slidenum">
              <a:rPr lang="en-US"/>
              <a:pPr/>
              <a:t>‹#›</a:t>
            </a:fld>
            <a:endParaRPr lang="en-US"/>
          </a:p>
        </p:txBody>
      </p:sp>
    </p:spTree>
    <p:extLst>
      <p:ext uri="{BB962C8B-B14F-4D97-AF65-F5344CB8AC3E}">
        <p14:creationId xmlns:p14="http://schemas.microsoft.com/office/powerpoint/2010/main" val="417502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DA1AEC-6E18-CE49-BA7D-A1EE70BF52F2}" type="slidenum">
              <a:rPr lang="en-US"/>
              <a:pPr/>
              <a:t>‹#›</a:t>
            </a:fld>
            <a:endParaRPr lang="en-US"/>
          </a:p>
        </p:txBody>
      </p:sp>
    </p:spTree>
    <p:extLst>
      <p:ext uri="{BB962C8B-B14F-4D97-AF65-F5344CB8AC3E}">
        <p14:creationId xmlns:p14="http://schemas.microsoft.com/office/powerpoint/2010/main" val="27064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927B16-CF33-CA4E-8395-1BB996DDC151}" type="slidenum">
              <a:rPr lang="en-US"/>
              <a:pPr/>
              <a:t>‹#›</a:t>
            </a:fld>
            <a:endParaRPr lang="en-US"/>
          </a:p>
        </p:txBody>
      </p:sp>
    </p:spTree>
    <p:extLst>
      <p:ext uri="{BB962C8B-B14F-4D97-AF65-F5344CB8AC3E}">
        <p14:creationId xmlns:p14="http://schemas.microsoft.com/office/powerpoint/2010/main" val="348841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657C8D-625F-FF4F-B74C-ABF67C7A0594}" type="slidenum">
              <a:rPr lang="en-US"/>
              <a:pPr/>
              <a:t>‹#›</a:t>
            </a:fld>
            <a:endParaRPr lang="en-US"/>
          </a:p>
        </p:txBody>
      </p:sp>
    </p:spTree>
    <p:extLst>
      <p:ext uri="{BB962C8B-B14F-4D97-AF65-F5344CB8AC3E}">
        <p14:creationId xmlns:p14="http://schemas.microsoft.com/office/powerpoint/2010/main" val="334154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9AFD458-321D-7744-9A90-49E273BAFFF1}" type="slidenum">
              <a:rPr lang="en-US"/>
              <a:pPr/>
              <a:t>‹#›</a:t>
            </a:fld>
            <a:endParaRPr lang="en-US"/>
          </a:p>
        </p:txBody>
      </p:sp>
    </p:spTree>
    <p:extLst>
      <p:ext uri="{BB962C8B-B14F-4D97-AF65-F5344CB8AC3E}">
        <p14:creationId xmlns:p14="http://schemas.microsoft.com/office/powerpoint/2010/main" val="25864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B69B6F9-E001-3F44-A8D1-4FDE89C11F10}" type="slidenum">
              <a:rPr lang="en-US"/>
              <a:pPr/>
              <a:t>‹#›</a:t>
            </a:fld>
            <a:endParaRPr lang="en-US"/>
          </a:p>
        </p:txBody>
      </p:sp>
    </p:spTree>
    <p:extLst>
      <p:ext uri="{BB962C8B-B14F-4D97-AF65-F5344CB8AC3E}">
        <p14:creationId xmlns:p14="http://schemas.microsoft.com/office/powerpoint/2010/main" val="168230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B597078-06DD-0D40-B7A5-2DF1FE3931E4}" type="slidenum">
              <a:rPr lang="en-US"/>
              <a:pPr/>
              <a:t>‹#›</a:t>
            </a:fld>
            <a:endParaRPr lang="en-US"/>
          </a:p>
        </p:txBody>
      </p:sp>
    </p:spTree>
    <p:extLst>
      <p:ext uri="{BB962C8B-B14F-4D97-AF65-F5344CB8AC3E}">
        <p14:creationId xmlns:p14="http://schemas.microsoft.com/office/powerpoint/2010/main" val="45546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99D15D-E8C9-A24D-9BE9-DCE6B4558923}" type="slidenum">
              <a:rPr lang="en-US"/>
              <a:pPr/>
              <a:t>‹#›</a:t>
            </a:fld>
            <a:endParaRPr lang="en-US"/>
          </a:p>
        </p:txBody>
      </p:sp>
    </p:spTree>
    <p:extLst>
      <p:ext uri="{BB962C8B-B14F-4D97-AF65-F5344CB8AC3E}">
        <p14:creationId xmlns:p14="http://schemas.microsoft.com/office/powerpoint/2010/main" val="97293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307808-9CE2-5E45-8E9F-6FC2F12589DB}" type="slidenum">
              <a:rPr lang="en-US"/>
              <a:pPr/>
              <a:t>‹#›</a:t>
            </a:fld>
            <a:endParaRPr lang="en-US"/>
          </a:p>
        </p:txBody>
      </p:sp>
    </p:spTree>
    <p:extLst>
      <p:ext uri="{BB962C8B-B14F-4D97-AF65-F5344CB8AC3E}">
        <p14:creationId xmlns:p14="http://schemas.microsoft.com/office/powerpoint/2010/main" val="33104415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bwMode="auto">
          <a:xfrm>
            <a:off x="457200" y="274638"/>
            <a:ext cx="8229600" cy="94456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5699"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5700"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57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57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22CF5A5-62F2-A74F-ABF9-B4731917787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PWGeUztTkRA" TargetMode="Externa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hyperlink" Target="http://www.speech.cs.cmu.edu/cgi-bin/cmudict" TargetMode="External"/><Relationship Id="rId4" Type="http://schemas.openxmlformats.org/officeDocument/2006/relationships/hyperlink" Target="https://nvlpubs.nist.gov/nistpubs/Legacy/IR/nistir4930.pdf" TargetMode="External"/><Relationship Id="rId5" Type="http://schemas.openxmlformats.org/officeDocument/2006/relationships/hyperlink" Target="http://www.phonetics.ucla.edu/course/chapter1/chapter1.html" TargetMode="External"/><Relationship Id="rId6" Type="http://schemas.openxmlformats.org/officeDocument/2006/relationships/hyperlink" Target="http://www.ipachart.com/"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9" Type="http://schemas.openxmlformats.org/officeDocument/2006/relationships/hyperlink" Target="https://en.wikipedia.org/wiki/Help:IPA/Finnish" TargetMode="External"/><Relationship Id="rId20" Type="http://schemas.openxmlformats.org/officeDocument/2006/relationships/hyperlink" Target="https://en.wikipedia.org/wiki/Help:IPA/Punjabi" TargetMode="External"/><Relationship Id="rId21" Type="http://schemas.openxmlformats.org/officeDocument/2006/relationships/hyperlink" Target="https://en.wikipedia.org/wiki/Help:IPA/Portuguese" TargetMode="External"/><Relationship Id="rId22" Type="http://schemas.openxmlformats.org/officeDocument/2006/relationships/hyperlink" Target="https://en.wikipedia.org/wiki/Help:IPA/Russian" TargetMode="External"/><Relationship Id="rId23" Type="http://schemas.openxmlformats.org/officeDocument/2006/relationships/hyperlink" Target="https://en.wikipedia.org/wiki/Help:IPA/Spanish" TargetMode="External"/><Relationship Id="rId24" Type="http://schemas.openxmlformats.org/officeDocument/2006/relationships/hyperlink" Target="https://en.wikipedia.org/wiki/Help:IPA/Tamil" TargetMode="External"/><Relationship Id="rId25" Type="http://schemas.openxmlformats.org/officeDocument/2006/relationships/hyperlink" Target="https://en.wikipedia.org/wiki/Help:IPA/Thai_and_Lao" TargetMode="External"/><Relationship Id="rId10" Type="http://schemas.openxmlformats.org/officeDocument/2006/relationships/hyperlink" Target="https://en.wikipedia.org/wiki/Help:IPA/French" TargetMode="External"/><Relationship Id="rId11" Type="http://schemas.openxmlformats.org/officeDocument/2006/relationships/hyperlink" Target="https://en.wikipedia.org/wiki/Help:IPA/Standard_German" TargetMode="External"/><Relationship Id="rId12" Type="http://schemas.openxmlformats.org/officeDocument/2006/relationships/hyperlink" Target="https://en.wikipedia.org/wiki/Help:IPA/Gujarati" TargetMode="External"/><Relationship Id="rId13" Type="http://schemas.openxmlformats.org/officeDocument/2006/relationships/hyperlink" Target="https://en.wikipedia.org/wiki/Help:IPA/Hebrew" TargetMode="External"/><Relationship Id="rId14" Type="http://schemas.openxmlformats.org/officeDocument/2006/relationships/hyperlink" Target="https://en.wikipedia.org/wiki/Help:IPA/Hindi_and_Urdu" TargetMode="External"/><Relationship Id="rId15" Type="http://schemas.openxmlformats.org/officeDocument/2006/relationships/hyperlink" Target="https://en.wikipedia.org/wiki/Help:IPA/Japanese" TargetMode="External"/><Relationship Id="rId16" Type="http://schemas.openxmlformats.org/officeDocument/2006/relationships/hyperlink" Target="https://en.wikipedia.org/wiki/Help:IPA/Korean" TargetMode="External"/><Relationship Id="rId17" Type="http://schemas.openxmlformats.org/officeDocument/2006/relationships/hyperlink" Target="https://en.wikipedia.org/wiki/Help:IPA/Malayalam" TargetMode="External"/><Relationship Id="rId18" Type="http://schemas.openxmlformats.org/officeDocument/2006/relationships/hyperlink" Target="https://en.wikipedia.org/wiki/Help:IPA/Mandarin" TargetMode="External"/><Relationship Id="rId19" Type="http://schemas.openxmlformats.org/officeDocument/2006/relationships/hyperlink" Target="https://en.wikipedia.org/wiki/Marathi_phonology" TargetMode="External"/><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en.wikipedia.org/wiki/Help:IPA/Albanian" TargetMode="External"/><Relationship Id="rId4" Type="http://schemas.openxmlformats.org/officeDocument/2006/relationships/hyperlink" Target="https://en.wikipedia.org/wiki/Help:IPA/Amharic" TargetMode="External"/><Relationship Id="rId5" Type="http://schemas.openxmlformats.org/officeDocument/2006/relationships/hyperlink" Target="https://en.wikipedia.org/wiki/Help:IPA/Bengali" TargetMode="External"/><Relationship Id="rId6" Type="http://schemas.openxmlformats.org/officeDocument/2006/relationships/hyperlink" Target="https://en.wikipedia.org/wiki/Help:IPA/Cantonese" TargetMode="External"/><Relationship Id="rId7" Type="http://schemas.openxmlformats.org/officeDocument/2006/relationships/hyperlink" Target="https://en.wikipedia.org/wiki/Help:IPA/Catalan" TargetMode="External"/><Relationship Id="rId8" Type="http://schemas.openxmlformats.org/officeDocument/2006/relationships/hyperlink" Target="https://en.wikipedia.org/wiki/Help:IPA/Persia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mu-facweb.smu.ca/~s0949176/sammy/" TargetMode="External"/><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mu-facweb.smu.ca/~s0949176/sammy/" TargetMode="External"/><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mu-facweb.smu.ca/~s0949176/sammy/" TargetMode="External"/><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1.xml"/><Relationship Id="rId5" Type="http://schemas.openxmlformats.org/officeDocument/2006/relationships/hyperlink" Target="https://www.queensu.ca/psychology/speech-perception-and-production-lab/x-ray-database" TargetMode="External"/><Relationship Id="rId6" Type="http://schemas.openxmlformats.org/officeDocument/2006/relationships/hyperlink" Target="https://youtu.be/RbzBQshJLbg" TargetMode="External"/><Relationship Id="rId7" Type="http://schemas.openxmlformats.org/officeDocument/2006/relationships/image" Target="../media/image11.png"/><Relationship Id="rId1" Type="http://schemas.microsoft.com/office/2007/relationships/media" Target="file:///C:\WINDOWS\Desktop\05_why_did_ken.mov" TargetMode="External"/><Relationship Id="rId2" Type="http://schemas.openxmlformats.org/officeDocument/2006/relationships/video" Target="file:///C:\WINDOWS\Desktop\05_why_did_ken.m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2.xml"/><Relationship Id="rId5" Type="http://schemas.openxmlformats.org/officeDocument/2006/relationships/image" Target="../media/image13.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queensu.ca/psychology/speech-perception-and-production-lab/x-ray-database" TargetMode="External"/><Relationship Id="rId4" Type="http://schemas.openxmlformats.org/officeDocument/2006/relationships/hyperlink" Target="http://www.psl.wisc.edu/projects/large/microbeam"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sl.wisc.edu/projects/large/microbeam" TargetMode="External"/><Relationship Id="rId3" Type="http://schemas.openxmlformats.org/officeDocument/2006/relationships/hyperlink" Target="https://cs.nyu.edu/~roweis/thesis_defense/sld011.ht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cvs.org/ncvs/tutorials/youngexp/howsee.html" TargetMode="External"/><Relationship Id="rId3" Type="http://schemas.openxmlformats.org/officeDocument/2006/relationships/hyperlink" Target="http://www.articulograph.d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tr.ed.ac.uk/research/projects/artic/mocha.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4.xm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microsoft.com/office/2007/relationships/media" Target="../media/media2.WAV"/><Relationship Id="rId2" Type="http://schemas.openxmlformats.org/officeDocument/2006/relationships/audio" Target="../media/media2.WAV"/></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zuckermaninstitute.columbia.edu/columbia-engineers-translate-brain-signals-directly-speech"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columbia.edu/~julia/courses/CS6998-20/syllabus20.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p:txBody>
          <a:bodyPr/>
          <a:lstStyle/>
          <a:p>
            <a:r>
              <a:rPr lang="en-US" dirty="0" smtClean="0"/>
              <a:t>From Sounds to Language</a:t>
            </a:r>
            <a:br>
              <a:rPr lang="en-US" dirty="0" smtClean="0"/>
            </a:br>
            <a:endParaRPr lang="en-US" dirty="0"/>
          </a:p>
        </p:txBody>
      </p:sp>
      <p:sp>
        <p:nvSpPr>
          <p:cNvPr id="136195" name="Rectangle 3"/>
          <p:cNvSpPr>
            <a:spLocks noGrp="1" noChangeArrowheads="1"/>
          </p:cNvSpPr>
          <p:nvPr>
            <p:ph type="subTitle" idx="1"/>
          </p:nvPr>
        </p:nvSpPr>
        <p:spPr/>
        <p:txBody>
          <a:bodyPr/>
          <a:lstStyle/>
          <a:p>
            <a:r>
              <a:rPr lang="en-US" smtClean="0"/>
              <a:t>Julia Hirschberg</a:t>
            </a:r>
          </a:p>
          <a:p>
            <a:r>
              <a:rPr lang="en-US" smtClean="0"/>
              <a:t>CS 6998</a:t>
            </a:r>
          </a:p>
          <a:p>
            <a:r>
              <a:rPr lang="en-US" smtClean="0"/>
              <a:t>Spring 2020</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Phonetics:  Studying and Classifying Speech Sounds</a:t>
            </a:r>
            <a:endParaRPr lang="en-US" dirty="0"/>
          </a:p>
        </p:txBody>
      </p:sp>
      <p:sp>
        <p:nvSpPr>
          <p:cNvPr id="3" name="Content Placeholder 2"/>
          <p:cNvSpPr>
            <a:spLocks noGrp="1"/>
          </p:cNvSpPr>
          <p:nvPr>
            <p:ph idx="1"/>
          </p:nvPr>
        </p:nvSpPr>
        <p:spPr/>
        <p:txBody>
          <a:bodyPr/>
          <a:lstStyle/>
          <a:p>
            <a:r>
              <a:rPr lang="en-US" dirty="0">
                <a:solidFill>
                  <a:srgbClr val="0000FF"/>
                </a:solidFill>
              </a:rPr>
              <a:t>Production</a:t>
            </a:r>
            <a:r>
              <a:rPr lang="en-US" dirty="0"/>
              <a:t> and </a:t>
            </a:r>
            <a:r>
              <a:rPr lang="en-US" dirty="0">
                <a:solidFill>
                  <a:srgbClr val="0000FF"/>
                </a:solidFill>
              </a:rPr>
              <a:t>Perception</a:t>
            </a:r>
            <a:endParaRPr lang="en-US" dirty="0" smtClean="0">
              <a:solidFill>
                <a:srgbClr val="0000FF"/>
              </a:solidFill>
            </a:endParaRPr>
          </a:p>
          <a:p>
            <a:pPr lvl="1"/>
            <a:r>
              <a:rPr lang="en-US" dirty="0" smtClean="0">
                <a:solidFill>
                  <a:srgbClr val="0000FF"/>
                </a:solidFill>
              </a:rPr>
              <a:t>Auditory </a:t>
            </a:r>
            <a:r>
              <a:rPr lang="en-US" dirty="0">
                <a:solidFill>
                  <a:srgbClr val="0000FF"/>
                </a:solidFill>
              </a:rPr>
              <a:t>phonetics</a:t>
            </a:r>
            <a:r>
              <a:rPr lang="en-US" dirty="0"/>
              <a:t>:  the </a:t>
            </a:r>
            <a:r>
              <a:rPr lang="en-US" dirty="0">
                <a:solidFill>
                  <a:srgbClr val="FF0000"/>
                </a:solidFill>
              </a:rPr>
              <a:t>perception</a:t>
            </a:r>
            <a:r>
              <a:rPr lang="en-US" dirty="0"/>
              <a:t> of speech sounds</a:t>
            </a:r>
          </a:p>
          <a:p>
            <a:pPr lvl="1"/>
            <a:r>
              <a:rPr lang="en-US" dirty="0" smtClean="0">
                <a:solidFill>
                  <a:srgbClr val="0000FF"/>
                </a:solidFill>
              </a:rPr>
              <a:t>Articulatory phonetics</a:t>
            </a:r>
            <a:r>
              <a:rPr lang="en-US" dirty="0" smtClean="0"/>
              <a:t>:  the </a:t>
            </a:r>
            <a:r>
              <a:rPr lang="en-US" dirty="0" smtClean="0">
                <a:solidFill>
                  <a:srgbClr val="FF0000"/>
                </a:solidFill>
              </a:rPr>
              <a:t>articulation</a:t>
            </a:r>
            <a:r>
              <a:rPr lang="en-US" dirty="0" smtClean="0"/>
              <a:t> of speech sounds</a:t>
            </a:r>
          </a:p>
          <a:p>
            <a:pPr lvl="1"/>
            <a:r>
              <a:rPr lang="en-US" dirty="0" smtClean="0">
                <a:solidFill>
                  <a:srgbClr val="0000FF"/>
                </a:solidFill>
              </a:rPr>
              <a:t>Acoustic phonetics</a:t>
            </a:r>
            <a:r>
              <a:rPr lang="en-US" dirty="0" smtClean="0"/>
              <a:t>: the </a:t>
            </a:r>
            <a:r>
              <a:rPr lang="en-US" dirty="0" smtClean="0">
                <a:solidFill>
                  <a:srgbClr val="FF0000"/>
                </a:solidFill>
              </a:rPr>
              <a:t>acoustic features </a:t>
            </a:r>
            <a:r>
              <a:rPr lang="en-US" dirty="0" smtClean="0"/>
              <a:t>of speech sounds</a:t>
            </a:r>
          </a:p>
        </p:txBody>
      </p:sp>
    </p:spTree>
    <p:extLst>
      <p:ext uri="{BB962C8B-B14F-4D97-AF65-F5344CB8AC3E}">
        <p14:creationId xmlns:p14="http://schemas.microsoft.com/office/powerpoint/2010/main" val="508088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The McGurk Effect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687"/>
            <a:ext cx="9144000" cy="5144713"/>
          </a:xfrm>
          <a:prstGeom prst="rect">
            <a:avLst/>
          </a:prstGeom>
        </p:spPr>
      </p:pic>
    </p:spTree>
    <p:extLst>
      <p:ext uri="{BB962C8B-B14F-4D97-AF65-F5344CB8AC3E}">
        <p14:creationId xmlns:p14="http://schemas.microsoft.com/office/powerpoint/2010/main" val="326366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457200" y="274638"/>
            <a:ext cx="8153400" cy="1096962"/>
          </a:xfrm>
        </p:spPr>
        <p:txBody>
          <a:bodyPr/>
          <a:lstStyle/>
          <a:p>
            <a:r>
              <a:rPr lang="en-US" dirty="0" smtClean="0">
                <a:solidFill>
                  <a:srgbClr val="0000FF"/>
                </a:solidFill>
              </a:rPr>
              <a:t>Sound in Language: Phones </a:t>
            </a:r>
            <a:r>
              <a:rPr lang="en-US" dirty="0">
                <a:solidFill>
                  <a:srgbClr val="0000FF"/>
                </a:solidFill>
              </a:rPr>
              <a:t>vs. </a:t>
            </a:r>
            <a:r>
              <a:rPr lang="en-US" dirty="0" smtClean="0">
                <a:solidFill>
                  <a:srgbClr val="0000FF"/>
                </a:solidFill>
              </a:rPr>
              <a:t>Phonemes </a:t>
            </a:r>
            <a:r>
              <a:rPr lang="en-US" dirty="0">
                <a:solidFill>
                  <a:srgbClr val="0000FF"/>
                </a:solidFill>
              </a:rPr>
              <a:t>vs. </a:t>
            </a:r>
            <a:r>
              <a:rPr lang="en-US" dirty="0" smtClean="0">
                <a:solidFill>
                  <a:srgbClr val="0000FF"/>
                </a:solidFill>
              </a:rPr>
              <a:t>Allophones</a:t>
            </a:r>
            <a:endParaRPr lang="en-US" dirty="0">
              <a:solidFill>
                <a:srgbClr val="0000FF"/>
              </a:solidFill>
            </a:endParaRPr>
          </a:p>
        </p:txBody>
      </p:sp>
      <p:sp>
        <p:nvSpPr>
          <p:cNvPr id="342019" name="Rectangle 3"/>
          <p:cNvSpPr>
            <a:spLocks noGrp="1" noChangeArrowheads="1"/>
          </p:cNvSpPr>
          <p:nvPr>
            <p:ph type="body" idx="1"/>
          </p:nvPr>
        </p:nvSpPr>
        <p:spPr>
          <a:xfrm>
            <a:off x="457200" y="1752600"/>
            <a:ext cx="8229600" cy="4373563"/>
          </a:xfrm>
        </p:spPr>
        <p:txBody>
          <a:bodyPr/>
          <a:lstStyle/>
          <a:p>
            <a:r>
              <a:rPr lang="en-US" dirty="0" smtClean="0">
                <a:solidFill>
                  <a:srgbClr val="0000FF"/>
                </a:solidFill>
              </a:rPr>
              <a:t>Phones: </a:t>
            </a:r>
            <a:r>
              <a:rPr lang="en-US" dirty="0" smtClean="0"/>
              <a:t>any distinct sound in a language, whether it conveys meaning or not</a:t>
            </a:r>
          </a:p>
          <a:p>
            <a:pPr lvl="1"/>
            <a:r>
              <a:rPr lang="en-US" dirty="0" smtClean="0">
                <a:solidFill>
                  <a:srgbClr val="0000FF"/>
                </a:solidFill>
              </a:rPr>
              <a:t>English:  </a:t>
            </a:r>
            <a:r>
              <a:rPr lang="en-US" dirty="0" smtClean="0">
                <a:solidFill>
                  <a:srgbClr val="FF0000"/>
                </a:solidFill>
              </a:rPr>
              <a:t>n</a:t>
            </a:r>
            <a:r>
              <a:rPr lang="en-US" dirty="0" smtClean="0">
                <a:solidFill>
                  <a:srgbClr val="0000FF"/>
                </a:solidFill>
              </a:rPr>
              <a:t> </a:t>
            </a:r>
            <a:r>
              <a:rPr lang="en-US" dirty="0" smtClean="0"/>
              <a:t>vs</a:t>
            </a:r>
            <a:r>
              <a:rPr lang="en-US" dirty="0" smtClean="0">
                <a:solidFill>
                  <a:srgbClr val="0000FF"/>
                </a:solidFill>
              </a:rPr>
              <a:t> </a:t>
            </a:r>
            <a:r>
              <a:rPr lang="en-US" dirty="0" err="1" smtClean="0">
                <a:solidFill>
                  <a:srgbClr val="FF0000"/>
                </a:solidFill>
              </a:rPr>
              <a:t>nnnn</a:t>
            </a:r>
            <a:r>
              <a:rPr lang="en-US" dirty="0" smtClean="0">
                <a:solidFill>
                  <a:srgbClr val="0000FF"/>
                </a:solidFill>
              </a:rPr>
              <a:t> </a:t>
            </a:r>
            <a:r>
              <a:rPr lang="en-US" dirty="0" smtClean="0"/>
              <a:t>does not convey meaning</a:t>
            </a:r>
          </a:p>
          <a:p>
            <a:pPr lvl="1"/>
            <a:r>
              <a:rPr lang="en-US" dirty="0" smtClean="0"/>
              <a:t>But for </a:t>
            </a:r>
            <a:r>
              <a:rPr lang="en-US" dirty="0" smtClean="0">
                <a:solidFill>
                  <a:srgbClr val="0000FF"/>
                </a:solidFill>
              </a:rPr>
              <a:t>Quantity languages </a:t>
            </a:r>
            <a:r>
              <a:rPr lang="en-US" dirty="0"/>
              <a:t>(e.g. Finnish, Amharic</a:t>
            </a:r>
            <a:r>
              <a:rPr lang="en-US" dirty="0" smtClean="0"/>
              <a:t>)</a:t>
            </a:r>
            <a:r>
              <a:rPr lang="en-US" dirty="0" smtClean="0">
                <a:solidFill>
                  <a:srgbClr val="0000FF"/>
                </a:solidFill>
              </a:rPr>
              <a:t>:  </a:t>
            </a:r>
            <a:r>
              <a:rPr lang="en-US" dirty="0"/>
              <a:t>sound </a:t>
            </a:r>
            <a:r>
              <a:rPr lang="en-US" dirty="0">
                <a:solidFill>
                  <a:srgbClr val="FF0000"/>
                </a:solidFill>
              </a:rPr>
              <a:t>length</a:t>
            </a:r>
            <a:r>
              <a:rPr lang="en-US" dirty="0"/>
              <a:t> </a:t>
            </a:r>
            <a:r>
              <a:rPr lang="en-US" dirty="0" smtClean="0"/>
              <a:t>matters</a:t>
            </a:r>
          </a:p>
          <a:p>
            <a:pPr lvl="2"/>
            <a:r>
              <a:rPr lang="en-US" dirty="0" smtClean="0"/>
              <a:t>Changes </a:t>
            </a:r>
            <a:r>
              <a:rPr lang="en-US" dirty="0"/>
              <a:t>the meaning of </a:t>
            </a:r>
            <a:r>
              <a:rPr lang="en-US" dirty="0" smtClean="0"/>
              <a:t>a word</a:t>
            </a:r>
            <a:endParaRPr lang="en-US" dirty="0"/>
          </a:p>
          <a:p>
            <a:pPr lvl="2"/>
            <a:r>
              <a:rPr lang="en-US" dirty="0" smtClean="0"/>
              <a:t>Doubled </a:t>
            </a:r>
            <a:r>
              <a:rPr lang="en-US" dirty="0"/>
              <a:t>vowels for Finnish</a:t>
            </a:r>
          </a:p>
          <a:p>
            <a:pPr lvl="2"/>
            <a:r>
              <a:rPr lang="en-US" dirty="0"/>
              <a:t>Doubled consonants (</a:t>
            </a:r>
            <a:r>
              <a:rPr lang="en-US" dirty="0" err="1">
                <a:solidFill>
                  <a:srgbClr val="FF0000"/>
                </a:solidFill>
              </a:rPr>
              <a:t>gemination</a:t>
            </a:r>
            <a:r>
              <a:rPr lang="en-US" dirty="0"/>
              <a:t>) for </a:t>
            </a:r>
            <a:r>
              <a:rPr lang="en-US" dirty="0" smtClean="0"/>
              <a:t>Amharic (e.g. “still” (</a:t>
            </a:r>
            <a:r>
              <a:rPr lang="mr-IN" dirty="0"/>
              <a:t>/</a:t>
            </a:r>
            <a:r>
              <a:rPr lang="mr-IN" dirty="0" err="1"/>
              <a:t>gəna</a:t>
            </a:r>
            <a:r>
              <a:rPr lang="mr-IN" dirty="0" smtClean="0"/>
              <a:t>/</a:t>
            </a:r>
            <a:r>
              <a:rPr lang="en-US" dirty="0" smtClean="0"/>
              <a:t>)  vs. “Christmas” (</a:t>
            </a:r>
            <a:r>
              <a:rPr lang="mr-IN" dirty="0"/>
              <a:t>/</a:t>
            </a:r>
            <a:r>
              <a:rPr lang="mr-IN" dirty="0" err="1"/>
              <a:t>gənna</a:t>
            </a:r>
            <a:r>
              <a:rPr lang="mr-IN" dirty="0" smtClean="0"/>
              <a:t>/</a:t>
            </a:r>
            <a:r>
              <a:rPr lang="en-US" dirty="0" smtClean="0"/>
              <a:t>)</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r>
              <a:rPr lang="en-US" dirty="0">
                <a:solidFill>
                  <a:srgbClr val="0000FF"/>
                </a:solidFill>
              </a:rPr>
              <a:t>Phonemes: </a:t>
            </a:r>
            <a:r>
              <a:rPr lang="en-US" dirty="0"/>
              <a:t>collections of </a:t>
            </a:r>
            <a:r>
              <a:rPr lang="en-US" dirty="0">
                <a:solidFill>
                  <a:srgbClr val="0000FF"/>
                </a:solidFill>
              </a:rPr>
              <a:t>sounds that convey the same meaning </a:t>
            </a:r>
            <a:r>
              <a:rPr lang="en-US" dirty="0"/>
              <a:t>and can change the meaning of a word if exchanged with another phoneme</a:t>
            </a:r>
          </a:p>
          <a:p>
            <a:pPr lvl="1"/>
            <a:r>
              <a:rPr lang="en-US" dirty="0">
                <a:solidFill>
                  <a:srgbClr val="FF0000"/>
                </a:solidFill>
              </a:rPr>
              <a:t>/t/</a:t>
            </a:r>
            <a:r>
              <a:rPr lang="en-US" dirty="0">
                <a:solidFill>
                  <a:srgbClr val="0000FF"/>
                </a:solidFill>
              </a:rPr>
              <a:t> </a:t>
            </a:r>
            <a:r>
              <a:rPr lang="en-US" dirty="0"/>
              <a:t>in</a:t>
            </a:r>
            <a:r>
              <a:rPr lang="en-US" dirty="0">
                <a:solidFill>
                  <a:srgbClr val="0000FF"/>
                </a:solidFill>
              </a:rPr>
              <a:t> </a:t>
            </a:r>
            <a:r>
              <a:rPr lang="en-US" dirty="0">
                <a:solidFill>
                  <a:srgbClr val="FF0000"/>
                </a:solidFill>
              </a:rPr>
              <a:t>top, stop, butter, winter </a:t>
            </a:r>
            <a:r>
              <a:rPr lang="en-US" dirty="0"/>
              <a:t>or</a:t>
            </a:r>
            <a:r>
              <a:rPr lang="en-US" dirty="0">
                <a:solidFill>
                  <a:srgbClr val="FF0000"/>
                </a:solidFill>
              </a:rPr>
              <a:t> /k/ in cat, kitten</a:t>
            </a:r>
          </a:p>
          <a:p>
            <a:pPr lvl="1"/>
            <a:r>
              <a:rPr lang="en-US" dirty="0">
                <a:solidFill>
                  <a:srgbClr val="FF0000"/>
                </a:solidFill>
              </a:rPr>
              <a:t>/t/</a:t>
            </a:r>
            <a:r>
              <a:rPr lang="en-US" dirty="0">
                <a:solidFill>
                  <a:srgbClr val="0000FF"/>
                </a:solidFill>
              </a:rPr>
              <a:t> </a:t>
            </a:r>
            <a:r>
              <a:rPr lang="en-US" dirty="0">
                <a:sym typeface="Wingdings"/>
              </a:rPr>
              <a:t></a:t>
            </a:r>
            <a:r>
              <a:rPr lang="en-US" dirty="0">
                <a:solidFill>
                  <a:srgbClr val="0000FF"/>
                </a:solidFill>
                <a:sym typeface="Wingdings"/>
              </a:rPr>
              <a:t> </a:t>
            </a:r>
            <a:r>
              <a:rPr lang="en-US" dirty="0">
                <a:solidFill>
                  <a:srgbClr val="FF0000"/>
                </a:solidFill>
                <a:sym typeface="Wingdings"/>
              </a:rPr>
              <a:t>/m/ top </a:t>
            </a:r>
            <a:r>
              <a:rPr lang="en-US" dirty="0">
                <a:sym typeface="Wingdings"/>
              </a:rPr>
              <a:t></a:t>
            </a:r>
            <a:r>
              <a:rPr lang="en-US" dirty="0">
                <a:solidFill>
                  <a:srgbClr val="0000FF"/>
                </a:solidFill>
                <a:sym typeface="Wingdings"/>
              </a:rPr>
              <a:t> </a:t>
            </a:r>
            <a:r>
              <a:rPr lang="en-US" dirty="0">
                <a:solidFill>
                  <a:srgbClr val="FF0000"/>
                </a:solidFill>
                <a:sym typeface="Wingdings"/>
              </a:rPr>
              <a:t>mop</a:t>
            </a:r>
            <a:endParaRPr lang="en-US" dirty="0">
              <a:solidFill>
                <a:srgbClr val="FF0000"/>
              </a:solidFill>
            </a:endParaRPr>
          </a:p>
          <a:p>
            <a:r>
              <a:rPr lang="en-US" dirty="0">
                <a:solidFill>
                  <a:srgbClr val="0000FF"/>
                </a:solidFill>
              </a:rPr>
              <a:t>Allophones: </a:t>
            </a:r>
            <a:r>
              <a:rPr lang="en-US" dirty="0"/>
              <a:t>the </a:t>
            </a:r>
            <a:r>
              <a:rPr lang="en-US" dirty="0">
                <a:solidFill>
                  <a:srgbClr val="FF0000"/>
                </a:solidFill>
              </a:rPr>
              <a:t>different realizations </a:t>
            </a:r>
            <a:r>
              <a:rPr lang="en-US" dirty="0"/>
              <a:t>of a </a:t>
            </a:r>
            <a:r>
              <a:rPr lang="en-US" dirty="0" smtClean="0"/>
              <a:t>phoneme</a:t>
            </a:r>
          </a:p>
          <a:p>
            <a:pPr lvl="1"/>
            <a:r>
              <a:rPr lang="en-US" dirty="0" smtClean="0"/>
              <a:t>E.g. Sounds </a:t>
            </a:r>
            <a:r>
              <a:rPr lang="en-US" dirty="0"/>
              <a:t>that correspond to </a:t>
            </a:r>
            <a:r>
              <a:rPr lang="en-US" dirty="0">
                <a:solidFill>
                  <a:srgbClr val="FF0000"/>
                </a:solidFill>
              </a:rPr>
              <a:t>/t/</a:t>
            </a:r>
            <a:r>
              <a:rPr lang="en-US" dirty="0"/>
              <a:t> in English</a:t>
            </a:r>
          </a:p>
          <a:p>
            <a:pPr lvl="2"/>
            <a:r>
              <a:rPr lang="en-US" dirty="0"/>
              <a:t>E.g. </a:t>
            </a:r>
            <a:r>
              <a:rPr lang="en-US" dirty="0">
                <a:solidFill>
                  <a:srgbClr val="FF0000"/>
                </a:solidFill>
              </a:rPr>
              <a:t>butter</a:t>
            </a:r>
            <a:r>
              <a:rPr lang="en-US" dirty="0"/>
              <a:t> vs </a:t>
            </a:r>
            <a:r>
              <a:rPr lang="en-US" dirty="0" err="1">
                <a:solidFill>
                  <a:srgbClr val="FF0000"/>
                </a:solidFill>
              </a:rPr>
              <a:t>bu</a:t>
            </a:r>
            <a:r>
              <a:rPr lang="en-US" dirty="0">
                <a:solidFill>
                  <a:srgbClr val="FF0000"/>
                </a:solidFill>
              </a:rPr>
              <a:t>*</a:t>
            </a:r>
            <a:r>
              <a:rPr lang="en-US" dirty="0" err="1">
                <a:solidFill>
                  <a:srgbClr val="FF0000"/>
                </a:solidFill>
              </a:rPr>
              <a:t>tt</a:t>
            </a:r>
            <a:r>
              <a:rPr lang="en-US" dirty="0">
                <a:solidFill>
                  <a:srgbClr val="FF0000"/>
                </a:solidFill>
              </a:rPr>
              <a:t>*</a:t>
            </a:r>
            <a:r>
              <a:rPr lang="en-US" dirty="0" err="1">
                <a:solidFill>
                  <a:srgbClr val="FF0000"/>
                </a:solidFill>
              </a:rPr>
              <a:t>er</a:t>
            </a:r>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2077483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dirty="0" smtClean="0"/>
              <a:t>How should we Represent Speech Sounds?</a:t>
            </a:r>
            <a:endParaRPr lang="en-US" dirty="0"/>
          </a:p>
        </p:txBody>
      </p:sp>
      <p:sp>
        <p:nvSpPr>
          <p:cNvPr id="332803" name="Rectangle 3"/>
          <p:cNvSpPr>
            <a:spLocks noGrp="1" noChangeArrowheads="1"/>
          </p:cNvSpPr>
          <p:nvPr>
            <p:ph type="body" idx="1"/>
          </p:nvPr>
        </p:nvSpPr>
        <p:spPr>
          <a:xfrm>
            <a:off x="457200" y="1371600"/>
            <a:ext cx="8229600" cy="4754563"/>
          </a:xfrm>
        </p:spPr>
        <p:txBody>
          <a:bodyPr/>
          <a:lstStyle/>
          <a:p>
            <a:r>
              <a:rPr lang="en-US" dirty="0" smtClean="0"/>
              <a:t>Why do we need to?</a:t>
            </a:r>
          </a:p>
          <a:p>
            <a:pPr lvl="1"/>
            <a:r>
              <a:rPr lang="en-US" dirty="0" smtClean="0"/>
              <a:t> How do we </a:t>
            </a:r>
            <a:r>
              <a:rPr lang="en-US" dirty="0" smtClean="0">
                <a:solidFill>
                  <a:srgbClr val="0000FF"/>
                </a:solidFill>
              </a:rPr>
              <a:t>translate</a:t>
            </a:r>
            <a:r>
              <a:rPr lang="en-US" dirty="0" smtClean="0"/>
              <a:t> between sounds and words (</a:t>
            </a:r>
            <a:r>
              <a:rPr lang="en-US" dirty="0" smtClean="0">
                <a:solidFill>
                  <a:srgbClr val="FF0000"/>
                </a:solidFill>
              </a:rPr>
              <a:t>ASR, TTS, MT, keyword search</a:t>
            </a:r>
            <a:r>
              <a:rPr lang="en-US" dirty="0" smtClean="0"/>
              <a:t>), </a:t>
            </a:r>
            <a:r>
              <a:rPr lang="en-US" dirty="0" smtClean="0">
                <a:solidFill>
                  <a:srgbClr val="0000FF"/>
                </a:solidFill>
              </a:rPr>
              <a:t>learn pronunciations </a:t>
            </a:r>
            <a:r>
              <a:rPr lang="en-US" dirty="0" smtClean="0"/>
              <a:t>new languages, </a:t>
            </a:r>
            <a:r>
              <a:rPr lang="en-US" dirty="0" smtClean="0">
                <a:solidFill>
                  <a:srgbClr val="0000FF"/>
                </a:solidFill>
              </a:rPr>
              <a:t>compare</a:t>
            </a:r>
            <a:r>
              <a:rPr lang="en-US" dirty="0" smtClean="0"/>
              <a:t> language similarities and differences?</a:t>
            </a:r>
          </a:p>
          <a:p>
            <a:r>
              <a:rPr lang="en-US" dirty="0" smtClean="0"/>
              <a:t>So</a:t>
            </a:r>
            <a:r>
              <a:rPr lang="mr-IN" dirty="0" smtClean="0"/>
              <a:t>…</a:t>
            </a:r>
            <a:r>
              <a:rPr lang="en-US" dirty="0" smtClean="0"/>
              <a:t>how should we represent sounds?</a:t>
            </a:r>
          </a:p>
          <a:p>
            <a:pPr lvl="1"/>
            <a:r>
              <a:rPr lang="en-US" dirty="0" smtClean="0">
                <a:solidFill>
                  <a:srgbClr val="0000FF"/>
                </a:solidFill>
              </a:rPr>
              <a:t>Regular</a:t>
            </a:r>
            <a:r>
              <a:rPr lang="en-US" dirty="0" smtClean="0"/>
              <a:t> </a:t>
            </a:r>
            <a:r>
              <a:rPr lang="en-US" dirty="0" smtClean="0">
                <a:solidFill>
                  <a:srgbClr val="0000FF"/>
                </a:solidFill>
              </a:rPr>
              <a:t>orthography</a:t>
            </a:r>
            <a:r>
              <a:rPr lang="en-US" dirty="0" smtClean="0"/>
              <a:t>: </a:t>
            </a:r>
            <a:r>
              <a:rPr lang="en-US" b="1" dirty="0" smtClean="0">
                <a:solidFill>
                  <a:srgbClr val="FF0000"/>
                </a:solidFill>
              </a:rPr>
              <a:t>jump</a:t>
            </a:r>
          </a:p>
          <a:p>
            <a:pPr lvl="1"/>
            <a:r>
              <a:rPr lang="en-US" dirty="0" smtClean="0">
                <a:solidFill>
                  <a:srgbClr val="0000FF"/>
                </a:solidFill>
              </a:rPr>
              <a:t>Special-purpose symbol sets</a:t>
            </a:r>
            <a:r>
              <a:rPr lang="en-US" dirty="0" smtClean="0"/>
              <a:t>: /</a:t>
            </a:r>
            <a:r>
              <a:rPr lang="en-US" b="1" dirty="0" err="1" smtClean="0">
                <a:solidFill>
                  <a:srgbClr val="FF0000"/>
                </a:solidFill>
              </a:rPr>
              <a:t>jh</a:t>
            </a:r>
            <a:r>
              <a:rPr lang="en-US" b="1" dirty="0" smtClean="0">
                <a:solidFill>
                  <a:srgbClr val="FF0000"/>
                </a:solidFill>
              </a:rPr>
              <a:t> uh m p</a:t>
            </a:r>
            <a:r>
              <a:rPr lang="en-US" b="1" dirty="0" smtClean="0"/>
              <a:t>/</a:t>
            </a:r>
          </a:p>
          <a:p>
            <a:pPr lvl="1"/>
            <a:r>
              <a:rPr lang="en-US" dirty="0" smtClean="0">
                <a:solidFill>
                  <a:srgbClr val="0000FF"/>
                </a:solidFill>
              </a:rPr>
              <a:t>Abstract sound classes </a:t>
            </a:r>
            <a:r>
              <a:rPr lang="en-US" dirty="0" smtClean="0"/>
              <a:t>based upon sound similarities across languages: /</a:t>
            </a:r>
            <a:r>
              <a:rPr lang="pl-PL" b="1" dirty="0" err="1" smtClean="0">
                <a:solidFill>
                  <a:srgbClr val="FF0000"/>
                </a:solidFill>
              </a:rPr>
              <a:t>dz</a:t>
            </a:r>
            <a:r>
              <a:rPr lang="pl-PL" b="1" dirty="0" smtClean="0">
                <a:solidFill>
                  <a:srgbClr val="FF0000"/>
                </a:solidFill>
              </a:rPr>
              <a:t> </a:t>
            </a:r>
            <a:r>
              <a:rPr lang="pl-PL" b="1" dirty="0" err="1">
                <a:solidFill>
                  <a:srgbClr val="FF0000"/>
                </a:solidFill>
              </a:rPr>
              <a:t>ʌ</a:t>
            </a:r>
            <a:r>
              <a:rPr lang="pl-PL" b="1" dirty="0">
                <a:solidFill>
                  <a:srgbClr val="FF0000"/>
                </a:solidFill>
              </a:rPr>
              <a:t> m </a:t>
            </a:r>
            <a:r>
              <a:rPr lang="pl-PL" b="1" dirty="0" smtClean="0">
                <a:solidFill>
                  <a:srgbClr val="FF0000"/>
                </a:solidFill>
              </a:rPr>
              <a:t>p</a:t>
            </a:r>
            <a:r>
              <a:rPr lang="pl-PL" b="1" dirty="0" smtClean="0"/>
              <a:t>/</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57200" y="274638"/>
            <a:ext cx="8229600" cy="792162"/>
          </a:xfrm>
        </p:spPr>
        <p:txBody>
          <a:bodyPr/>
          <a:lstStyle/>
          <a:p>
            <a:r>
              <a:rPr lang="en-US" dirty="0" smtClean="0"/>
              <a:t>Orthographic Representation?</a:t>
            </a:r>
            <a:endParaRPr lang="en-US" dirty="0"/>
          </a:p>
        </p:txBody>
      </p:sp>
      <p:sp>
        <p:nvSpPr>
          <p:cNvPr id="246787" name="Rectangle 3"/>
          <p:cNvSpPr>
            <a:spLocks noGrp="1" noChangeArrowheads="1"/>
          </p:cNvSpPr>
          <p:nvPr>
            <p:ph type="body" idx="1"/>
          </p:nvPr>
        </p:nvSpPr>
        <p:spPr>
          <a:xfrm>
            <a:off x="457200" y="1295400"/>
            <a:ext cx="8229600" cy="5181600"/>
          </a:xfrm>
        </p:spPr>
        <p:txBody>
          <a:bodyPr/>
          <a:lstStyle/>
          <a:p>
            <a:r>
              <a:rPr lang="en-US" dirty="0" smtClean="0"/>
              <a:t>As we know now</a:t>
            </a:r>
            <a:r>
              <a:rPr lang="mr-IN" dirty="0" smtClean="0"/>
              <a:t>…</a:t>
            </a:r>
            <a:r>
              <a:rPr lang="en-US" dirty="0" smtClean="0"/>
              <a:t>a </a:t>
            </a:r>
            <a:r>
              <a:rPr lang="en-US" dirty="0"/>
              <a:t>single letter may have many </a:t>
            </a:r>
            <a:r>
              <a:rPr lang="en-US" dirty="0">
                <a:solidFill>
                  <a:srgbClr val="0000FF"/>
                </a:solidFill>
              </a:rPr>
              <a:t>different acoustic realizations</a:t>
            </a:r>
            <a:r>
              <a:rPr lang="en-US" dirty="0"/>
              <a:t>, e.g., in English</a:t>
            </a:r>
          </a:p>
          <a:p>
            <a:pPr lvl="1">
              <a:buFontTx/>
              <a:buNone/>
            </a:pPr>
            <a:r>
              <a:rPr lang="en-US" sz="2400" dirty="0">
                <a:solidFill>
                  <a:srgbClr val="FF0000"/>
                </a:solidFill>
              </a:rPr>
              <a:t>o</a:t>
            </a:r>
            <a:r>
              <a:rPr lang="en-US" sz="2400" dirty="0"/>
              <a:t>  comb, tomb, bomb		</a:t>
            </a:r>
            <a:r>
              <a:rPr lang="en-US" sz="2400" dirty="0" err="1">
                <a:solidFill>
                  <a:srgbClr val="FF0000"/>
                </a:solidFill>
              </a:rPr>
              <a:t>oo</a:t>
            </a:r>
            <a:r>
              <a:rPr lang="en-US" sz="2400" dirty="0">
                <a:solidFill>
                  <a:srgbClr val="FF0000"/>
                </a:solidFill>
              </a:rPr>
              <a:t>  </a:t>
            </a:r>
            <a:r>
              <a:rPr lang="en-US" sz="2400" dirty="0"/>
              <a:t>blood, food, good</a:t>
            </a:r>
          </a:p>
          <a:p>
            <a:pPr lvl="1">
              <a:buFontTx/>
              <a:buNone/>
            </a:pPr>
            <a:r>
              <a:rPr lang="en-US" sz="2400" dirty="0">
                <a:solidFill>
                  <a:srgbClr val="FF0000"/>
                </a:solidFill>
              </a:rPr>
              <a:t>c</a:t>
            </a:r>
            <a:r>
              <a:rPr lang="en-US" sz="2400" dirty="0"/>
              <a:t>  court, center, cheese		</a:t>
            </a:r>
            <a:r>
              <a:rPr lang="en-US" sz="2400" dirty="0">
                <a:solidFill>
                  <a:srgbClr val="FF0000"/>
                </a:solidFill>
              </a:rPr>
              <a:t>s</a:t>
            </a:r>
            <a:r>
              <a:rPr lang="en-US" sz="2400" dirty="0"/>
              <a:t>    reason, surreal, shy</a:t>
            </a:r>
          </a:p>
          <a:p>
            <a:r>
              <a:rPr lang="en-US" dirty="0" smtClean="0"/>
              <a:t>And</a:t>
            </a:r>
            <a:r>
              <a:rPr lang="mr-IN" dirty="0" smtClean="0"/>
              <a:t>…</a:t>
            </a:r>
            <a:r>
              <a:rPr lang="en-US" dirty="0" smtClean="0"/>
              <a:t>a </a:t>
            </a:r>
            <a:r>
              <a:rPr lang="en-US" dirty="0"/>
              <a:t>single sound may </a:t>
            </a:r>
            <a:r>
              <a:rPr lang="en-US" dirty="0" smtClean="0"/>
              <a:t>be </a:t>
            </a:r>
            <a:r>
              <a:rPr lang="en-US" dirty="0" smtClean="0">
                <a:solidFill>
                  <a:srgbClr val="0000FF"/>
                </a:solidFill>
              </a:rPr>
              <a:t>represented differently</a:t>
            </a:r>
            <a:r>
              <a:rPr lang="en-US" dirty="0" smtClean="0"/>
              <a:t> in orthography</a:t>
            </a:r>
            <a:endParaRPr lang="en-US" dirty="0"/>
          </a:p>
          <a:p>
            <a:pPr lvl="1">
              <a:buFontTx/>
              <a:buNone/>
            </a:pPr>
            <a:r>
              <a:rPr lang="en-US" sz="2400" dirty="0">
                <a:solidFill>
                  <a:srgbClr val="FF0000"/>
                </a:solidFill>
              </a:rPr>
              <a:t>[</a:t>
            </a:r>
            <a:r>
              <a:rPr lang="en-US" sz="2400" dirty="0" err="1">
                <a:solidFill>
                  <a:srgbClr val="FF0000"/>
                </a:solidFill>
              </a:rPr>
              <a:t>i</a:t>
            </a:r>
            <a:r>
              <a:rPr lang="en-US" sz="2400" dirty="0">
                <a:solidFill>
                  <a:srgbClr val="FF0000"/>
                </a:solidFill>
              </a:rPr>
              <a:t>]</a:t>
            </a:r>
            <a:r>
              <a:rPr lang="en-US" sz="2400" dirty="0"/>
              <a:t>	  sea, see, scene, receive, thief	</a:t>
            </a:r>
            <a:r>
              <a:rPr lang="en-US" sz="2400" dirty="0">
                <a:solidFill>
                  <a:srgbClr val="FF0000"/>
                </a:solidFill>
              </a:rPr>
              <a:t>[s]</a:t>
            </a:r>
            <a:r>
              <a:rPr lang="en-US" sz="2400" dirty="0"/>
              <a:t>    cereal, </a:t>
            </a:r>
            <a:r>
              <a:rPr lang="en-US" sz="2400" dirty="0" smtClean="0"/>
              <a:t>same</a:t>
            </a:r>
            <a:endParaRPr lang="en-US" sz="2400" dirty="0"/>
          </a:p>
          <a:p>
            <a:pPr lvl="1">
              <a:buFontTx/>
              <a:buNone/>
            </a:pPr>
            <a:r>
              <a:rPr lang="en-US" sz="2400" dirty="0">
                <a:solidFill>
                  <a:srgbClr val="FF0000"/>
                </a:solidFill>
              </a:rPr>
              <a:t>[u] </a:t>
            </a:r>
            <a:r>
              <a:rPr lang="en-US" sz="2400" dirty="0"/>
              <a:t>true, few, choose, lieu, do	</a:t>
            </a:r>
            <a:r>
              <a:rPr lang="en-US" sz="2400" dirty="0">
                <a:solidFill>
                  <a:srgbClr val="FF0000"/>
                </a:solidFill>
              </a:rPr>
              <a:t>[ay]  </a:t>
            </a:r>
            <a:r>
              <a:rPr lang="en-US" sz="2400" dirty="0"/>
              <a:t>prime, buy, </a:t>
            </a:r>
            <a:r>
              <a:rPr lang="en-US" sz="2400" dirty="0" smtClean="0"/>
              <a:t>rhyme</a:t>
            </a:r>
            <a:endParaRPr lang="en-US" sz="2400" dirty="0"/>
          </a:p>
          <a:p>
            <a:r>
              <a:rPr lang="en-US" i="1" dirty="0">
                <a:solidFill>
                  <a:srgbClr val="FF0000"/>
                </a:solidFill>
              </a:rPr>
              <a:t>Is orthography a good choice for English</a:t>
            </a:r>
            <a:r>
              <a:rPr lang="en-US" i="1" dirty="0" smtClean="0">
                <a:solidFill>
                  <a:srgbClr val="FF0000"/>
                </a:solidFill>
              </a:rPr>
              <a:t>?</a:t>
            </a:r>
          </a:p>
          <a:p>
            <a:r>
              <a:rPr lang="en-US" i="1" dirty="0" smtClean="0">
                <a:solidFill>
                  <a:srgbClr val="FF0000"/>
                </a:solidFill>
              </a:rPr>
              <a:t>For Japanese? Spanish? Chinese?</a:t>
            </a:r>
            <a:endParaRPr lang="en-US" i="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smtClean="0"/>
              <a:t>Phonetic </a:t>
            </a:r>
            <a:r>
              <a:rPr lang="en-US" dirty="0"/>
              <a:t>Symbol Sets</a:t>
            </a:r>
          </a:p>
        </p:txBody>
      </p:sp>
      <p:sp>
        <p:nvSpPr>
          <p:cNvPr id="340995" name="Rectangle 3"/>
          <p:cNvSpPr>
            <a:spLocks noGrp="1" noChangeArrowheads="1"/>
          </p:cNvSpPr>
          <p:nvPr>
            <p:ph type="body" idx="1"/>
          </p:nvPr>
        </p:nvSpPr>
        <p:spPr>
          <a:xfrm>
            <a:off x="457200" y="1371600"/>
            <a:ext cx="8229600" cy="4754563"/>
          </a:xfrm>
        </p:spPr>
        <p:txBody>
          <a:bodyPr/>
          <a:lstStyle/>
          <a:p>
            <a:r>
              <a:rPr lang="en-US" dirty="0" smtClean="0"/>
              <a:t>Special Purpose: </a:t>
            </a:r>
            <a:r>
              <a:rPr lang="en-US" dirty="0" err="1" smtClean="0">
                <a:solidFill>
                  <a:srgbClr val="0000FF"/>
                </a:solidFill>
                <a:hlinkClick r:id="rId3"/>
              </a:rPr>
              <a:t>ARPAbet</a:t>
            </a:r>
            <a:r>
              <a:rPr lang="en-US" dirty="0">
                <a:solidFill>
                  <a:srgbClr val="0000FF"/>
                </a:solidFill>
              </a:rPr>
              <a:t>, </a:t>
            </a:r>
            <a:r>
              <a:rPr lang="en-US" dirty="0">
                <a:solidFill>
                  <a:srgbClr val="0000FF"/>
                </a:solidFill>
                <a:hlinkClick r:id="rId4"/>
              </a:rPr>
              <a:t>TIMIT</a:t>
            </a:r>
            <a:r>
              <a:rPr lang="en-US" dirty="0">
                <a:solidFill>
                  <a:srgbClr val="0000FF"/>
                </a:solidFill>
              </a:rPr>
              <a:t>, …</a:t>
            </a:r>
          </a:p>
          <a:p>
            <a:pPr lvl="1"/>
            <a:r>
              <a:rPr lang="en-US" dirty="0" err="1"/>
              <a:t>Ascii</a:t>
            </a:r>
            <a:r>
              <a:rPr lang="en-US" dirty="0"/>
              <a:t> but </a:t>
            </a:r>
            <a:r>
              <a:rPr lang="en-US" dirty="0" smtClean="0">
                <a:solidFill>
                  <a:srgbClr val="0000FF"/>
                </a:solidFill>
              </a:rPr>
              <a:t>uses </a:t>
            </a:r>
            <a:r>
              <a:rPr lang="en-US" i="1" dirty="0" smtClean="0">
                <a:solidFill>
                  <a:srgbClr val="0000FF"/>
                </a:solidFill>
              </a:rPr>
              <a:t>multiple </a:t>
            </a:r>
            <a:r>
              <a:rPr lang="en-US" i="1" dirty="0">
                <a:solidFill>
                  <a:srgbClr val="0000FF"/>
                </a:solidFill>
              </a:rPr>
              <a:t>characters </a:t>
            </a:r>
            <a:r>
              <a:rPr lang="en-US" dirty="0"/>
              <a:t>for sounds</a:t>
            </a:r>
          </a:p>
          <a:p>
            <a:pPr lvl="1"/>
            <a:r>
              <a:rPr lang="en-US" dirty="0"/>
              <a:t>English specific, so new symbol sets required for each new language to be </a:t>
            </a:r>
            <a:r>
              <a:rPr lang="en-US" dirty="0" smtClean="0"/>
              <a:t>represented</a:t>
            </a:r>
            <a:endParaRPr lang="en-US" dirty="0" smtClean="0">
              <a:solidFill>
                <a:srgbClr val="0000FF"/>
              </a:solidFill>
            </a:endParaRPr>
          </a:p>
          <a:p>
            <a:r>
              <a:rPr lang="en-US" dirty="0" smtClean="0"/>
              <a:t>Abstract: </a:t>
            </a:r>
            <a:r>
              <a:rPr lang="en-US" dirty="0" smtClean="0">
                <a:solidFill>
                  <a:srgbClr val="0000FF"/>
                </a:solidFill>
              </a:rPr>
              <a:t>International </a:t>
            </a:r>
            <a:r>
              <a:rPr lang="en-US" dirty="0">
                <a:solidFill>
                  <a:srgbClr val="0000FF"/>
                </a:solidFill>
              </a:rPr>
              <a:t>Phonetic Alphabet (</a:t>
            </a:r>
            <a:r>
              <a:rPr lang="en-US" dirty="0">
                <a:solidFill>
                  <a:srgbClr val="0000FF"/>
                </a:solidFill>
                <a:hlinkClick r:id="rId5"/>
              </a:rPr>
              <a:t>IPA</a:t>
            </a:r>
            <a:r>
              <a:rPr lang="en-US" dirty="0">
                <a:solidFill>
                  <a:srgbClr val="0000FF"/>
                </a:solidFill>
              </a:rPr>
              <a:t>)</a:t>
            </a:r>
          </a:p>
          <a:p>
            <a:pPr lvl="1"/>
            <a:r>
              <a:rPr lang="en-US" i="1" dirty="0">
                <a:solidFill>
                  <a:srgbClr val="0000FF"/>
                </a:solidFill>
              </a:rPr>
              <a:t>Single char</a:t>
            </a:r>
            <a:r>
              <a:rPr lang="en-US" i="1" dirty="0"/>
              <a:t>acter </a:t>
            </a:r>
            <a:r>
              <a:rPr lang="en-US" dirty="0"/>
              <a:t>for each sound</a:t>
            </a:r>
          </a:p>
          <a:p>
            <a:pPr lvl="1"/>
            <a:r>
              <a:rPr lang="en-US" dirty="0"/>
              <a:t>Represents all sounds of the </a:t>
            </a:r>
            <a:r>
              <a:rPr lang="en-US" dirty="0" smtClean="0"/>
              <a:t>world</a:t>
            </a:r>
            <a:r>
              <a:rPr lang="en-US" dirty="0" smtClean="0">
                <a:latin typeface="Arial"/>
              </a:rPr>
              <a:t>’</a:t>
            </a:r>
            <a:r>
              <a:rPr lang="en-US" dirty="0" smtClean="0"/>
              <a:t>s </a:t>
            </a:r>
            <a:r>
              <a:rPr lang="en-US" dirty="0"/>
              <a:t>languages but  is quite large and requires special </a:t>
            </a:r>
            <a:r>
              <a:rPr lang="en-US" dirty="0" smtClean="0"/>
              <a:t>fonts</a:t>
            </a:r>
          </a:p>
          <a:p>
            <a:pPr lvl="1"/>
            <a:r>
              <a:rPr lang="en-US" dirty="0"/>
              <a:t>Interactive IPA chart: </a:t>
            </a:r>
            <a:r>
              <a:rPr lang="en-US" dirty="0">
                <a:solidFill>
                  <a:srgbClr val="FF0000"/>
                </a:solidFill>
                <a:hlinkClick r:id="rId6"/>
              </a:rPr>
              <a:t>http://</a:t>
            </a:r>
            <a:r>
              <a:rPr lang="en-US" dirty="0" smtClean="0">
                <a:solidFill>
                  <a:srgbClr val="FF0000"/>
                </a:solidFill>
                <a:hlinkClick r:id="rId6"/>
              </a:rPr>
              <a:t>www.ipachart.com</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val="0"/>
              </a:ext>
            </a:extLst>
          </a:blip>
          <a:srcRect l="17717" t="21371" r="22762" b="27338"/>
          <a:stretch>
            <a:fillRect/>
          </a:stretch>
        </p:blipFill>
        <p:spPr bwMode="auto">
          <a:xfrm>
            <a:off x="228600" y="609600"/>
            <a:ext cx="44958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8531" name="Picture 3"/>
          <p:cNvPicPr>
            <a:picLocks noChangeAspect="1" noChangeArrowheads="1"/>
          </p:cNvPicPr>
          <p:nvPr/>
        </p:nvPicPr>
        <p:blipFill>
          <a:blip r:embed="rId4">
            <a:extLst>
              <a:ext uri="{28A0092B-C50C-407E-A947-70E740481C1C}">
                <a14:useLocalDpi xmlns:a14="http://schemas.microsoft.com/office/drawing/2010/main" val="0"/>
              </a:ext>
            </a:extLst>
          </a:blip>
          <a:srcRect l="17717" t="21371" r="23770" b="40872"/>
          <a:stretch>
            <a:fillRect/>
          </a:stretch>
        </p:blipFill>
        <p:spPr bwMode="auto">
          <a:xfrm>
            <a:off x="4572000" y="609600"/>
            <a:ext cx="44196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8532" name="Text Box 4"/>
          <p:cNvSpPr txBox="1">
            <a:spLocks noChangeArrowheads="1"/>
          </p:cNvSpPr>
          <p:nvPr/>
        </p:nvSpPr>
        <p:spPr bwMode="auto">
          <a:xfrm>
            <a:off x="4784725" y="4689475"/>
            <a:ext cx="225266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atin typeface="Comic Sans MS" charset="0"/>
              </a:rPr>
              <a:t>Figures 7.1 and 7.2:</a:t>
            </a:r>
          </a:p>
          <a:p>
            <a:pPr eaLnBrk="0" hangingPunct="0"/>
            <a:r>
              <a:rPr lang="en-US">
                <a:latin typeface="Comic Sans MS" charset="0"/>
              </a:rPr>
              <a:t>Jurafsky &amp; Martin</a:t>
            </a:r>
          </a:p>
        </p:txBody>
      </p:sp>
      <p:sp>
        <p:nvSpPr>
          <p:cNvPr id="278533" name="AutoShape 5"/>
          <p:cNvSpPr>
            <a:spLocks noChangeArrowheads="1"/>
          </p:cNvSpPr>
          <p:nvPr/>
        </p:nvSpPr>
        <p:spPr bwMode="auto">
          <a:xfrm>
            <a:off x="4724400" y="4724400"/>
            <a:ext cx="3962400" cy="1371600"/>
          </a:xfrm>
          <a:prstGeom prst="roundRect">
            <a:avLst>
              <a:gd name="adj" fmla="val 16667"/>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dirty="0"/>
              <a:t>Exercise:</a:t>
            </a:r>
          </a:p>
          <a:p>
            <a:pPr algn="ctr"/>
            <a:r>
              <a:rPr lang="en-US" dirty="0"/>
              <a:t>Write your </a:t>
            </a:r>
            <a:r>
              <a:rPr lang="en-US" dirty="0" smtClean="0"/>
              <a:t>first name </a:t>
            </a:r>
            <a:r>
              <a:rPr lang="en-US" dirty="0"/>
              <a:t>in English </a:t>
            </a:r>
          </a:p>
          <a:p>
            <a:pPr algn="ctr"/>
            <a:r>
              <a:rPr lang="en-US" dirty="0" smtClean="0"/>
              <a:t>Orthography, in </a:t>
            </a:r>
            <a:r>
              <a:rPr lang="en-US" dirty="0" err="1" smtClean="0"/>
              <a:t>ARPAbet</a:t>
            </a:r>
            <a:r>
              <a:rPr lang="en-US" dirty="0" smtClean="0"/>
              <a:t>, and in IPA.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IPA Charts</a:t>
            </a:r>
            <a:endParaRPr lang="en-US" dirty="0"/>
          </a:p>
        </p:txBody>
      </p:sp>
      <p:sp>
        <p:nvSpPr>
          <p:cNvPr id="3" name="Content Placeholder 2"/>
          <p:cNvSpPr>
            <a:spLocks noGrp="1"/>
          </p:cNvSpPr>
          <p:nvPr>
            <p:ph sz="half" idx="1"/>
          </p:nvPr>
        </p:nvSpPr>
        <p:spPr>
          <a:xfrm>
            <a:off x="457200" y="1219200"/>
            <a:ext cx="4038600" cy="4906963"/>
          </a:xfrm>
        </p:spPr>
        <p:txBody>
          <a:bodyPr/>
          <a:lstStyle/>
          <a:p>
            <a:r>
              <a:rPr lang="en-US" sz="2400" dirty="0" smtClean="0">
                <a:hlinkClick r:id="rId3"/>
              </a:rPr>
              <a:t>Albanian</a:t>
            </a:r>
            <a:endParaRPr lang="en-US" sz="2400" dirty="0" smtClean="0">
              <a:hlinkClick r:id="rId4"/>
            </a:endParaRPr>
          </a:p>
          <a:p>
            <a:r>
              <a:rPr lang="en-US" sz="2400" dirty="0" smtClean="0">
                <a:hlinkClick r:id="rId4"/>
              </a:rPr>
              <a:t>Amharic</a:t>
            </a:r>
            <a:endParaRPr lang="en-US" sz="2400" dirty="0" smtClean="0"/>
          </a:p>
          <a:p>
            <a:r>
              <a:rPr lang="en-US" sz="2400" dirty="0" smtClean="0">
                <a:hlinkClick r:id="rId5"/>
              </a:rPr>
              <a:t>Bengali</a:t>
            </a:r>
            <a:endParaRPr lang="en-US" sz="2400" dirty="0" smtClean="0"/>
          </a:p>
          <a:p>
            <a:r>
              <a:rPr lang="en-US" sz="2400" dirty="0" smtClean="0">
                <a:hlinkClick r:id="rId6"/>
              </a:rPr>
              <a:t>Cantonese</a:t>
            </a:r>
            <a:endParaRPr lang="en-US" sz="2400" dirty="0" smtClean="0"/>
          </a:p>
          <a:p>
            <a:r>
              <a:rPr lang="en-US" sz="2400" dirty="0" smtClean="0">
                <a:hlinkClick r:id="rId7"/>
              </a:rPr>
              <a:t>Catalan</a:t>
            </a:r>
            <a:endParaRPr lang="en-US" sz="2400" dirty="0" smtClean="0"/>
          </a:p>
          <a:p>
            <a:r>
              <a:rPr lang="en-US" sz="2400" dirty="0" smtClean="0">
                <a:hlinkClick r:id="rId8"/>
              </a:rPr>
              <a:t>Farsi</a:t>
            </a:r>
            <a:endParaRPr lang="en-US" sz="2400" dirty="0" smtClean="0"/>
          </a:p>
          <a:p>
            <a:r>
              <a:rPr lang="en-US" sz="2400" dirty="0" smtClean="0">
                <a:hlinkClick r:id="rId9"/>
              </a:rPr>
              <a:t>Finnish</a:t>
            </a:r>
            <a:endParaRPr lang="en-US" sz="2400" dirty="0"/>
          </a:p>
          <a:p>
            <a:r>
              <a:rPr lang="en-US" sz="2400" dirty="0" smtClean="0">
                <a:hlinkClick r:id="rId10"/>
              </a:rPr>
              <a:t>French</a:t>
            </a:r>
            <a:endParaRPr lang="en-US" sz="2400" dirty="0" smtClean="0"/>
          </a:p>
          <a:p>
            <a:r>
              <a:rPr lang="en-US" sz="2400" dirty="0" smtClean="0">
                <a:hlinkClick r:id="rId11"/>
              </a:rPr>
              <a:t>German</a:t>
            </a:r>
            <a:endParaRPr lang="en-US" sz="2400" dirty="0" smtClean="0"/>
          </a:p>
          <a:p>
            <a:r>
              <a:rPr lang="en-US" sz="2400" dirty="0">
                <a:hlinkClick r:id="rId12"/>
              </a:rPr>
              <a:t>Gujarati</a:t>
            </a:r>
            <a:endParaRPr lang="en-US" sz="2400" dirty="0"/>
          </a:p>
          <a:p>
            <a:r>
              <a:rPr lang="en-US" sz="2400" dirty="0">
                <a:hlinkClick r:id="rId13"/>
              </a:rPr>
              <a:t>Hebrew</a:t>
            </a:r>
            <a:endParaRPr lang="en-US" sz="2400" dirty="0">
              <a:hlinkClick r:id="rId14"/>
            </a:endParaRPr>
          </a:p>
          <a:p>
            <a:endParaRPr lang="en-US" sz="2400" dirty="0"/>
          </a:p>
        </p:txBody>
      </p:sp>
      <p:sp>
        <p:nvSpPr>
          <p:cNvPr id="4" name="Content Placeholder 3"/>
          <p:cNvSpPr>
            <a:spLocks noGrp="1"/>
          </p:cNvSpPr>
          <p:nvPr>
            <p:ph sz="half" idx="2"/>
          </p:nvPr>
        </p:nvSpPr>
        <p:spPr>
          <a:xfrm>
            <a:off x="4648200" y="1219200"/>
            <a:ext cx="4038600" cy="5181600"/>
          </a:xfrm>
        </p:spPr>
        <p:txBody>
          <a:bodyPr/>
          <a:lstStyle/>
          <a:p>
            <a:r>
              <a:rPr lang="en-US" sz="2400" dirty="0" smtClean="0">
                <a:hlinkClick r:id="rId14"/>
              </a:rPr>
              <a:t>Hindi </a:t>
            </a:r>
            <a:r>
              <a:rPr lang="en-US" sz="2400" dirty="0">
                <a:hlinkClick r:id="rId14"/>
              </a:rPr>
              <a:t>and Urdu</a:t>
            </a:r>
            <a:endParaRPr lang="en-US" sz="2400" dirty="0"/>
          </a:p>
          <a:p>
            <a:r>
              <a:rPr lang="en-US" sz="2400" dirty="0">
                <a:hlinkClick r:id="rId15"/>
              </a:rPr>
              <a:t>Japanese</a:t>
            </a:r>
            <a:endParaRPr lang="en-US" sz="2400" dirty="0"/>
          </a:p>
          <a:p>
            <a:r>
              <a:rPr lang="en-US" sz="2400" dirty="0">
                <a:hlinkClick r:id="rId16"/>
              </a:rPr>
              <a:t>Korean</a:t>
            </a:r>
            <a:endParaRPr lang="en-US" sz="2400" dirty="0"/>
          </a:p>
          <a:p>
            <a:r>
              <a:rPr lang="en-US" sz="2400" dirty="0">
                <a:hlinkClick r:id="rId17"/>
              </a:rPr>
              <a:t>Malayalam</a:t>
            </a:r>
            <a:endParaRPr lang="en-US" sz="2400" dirty="0"/>
          </a:p>
          <a:p>
            <a:r>
              <a:rPr lang="en-US" sz="2400" dirty="0">
                <a:hlinkClick r:id="rId18"/>
              </a:rPr>
              <a:t>Mandarin</a:t>
            </a:r>
            <a:endParaRPr lang="en-US" sz="2400" dirty="0"/>
          </a:p>
          <a:p>
            <a:r>
              <a:rPr lang="en-US" sz="2400" dirty="0">
                <a:hlinkClick r:id="rId19"/>
              </a:rPr>
              <a:t>Marathi</a:t>
            </a:r>
            <a:endParaRPr lang="en-US" sz="2400" dirty="0"/>
          </a:p>
          <a:p>
            <a:r>
              <a:rPr lang="en-US" sz="2400" dirty="0">
                <a:hlinkClick r:id="rId20"/>
              </a:rPr>
              <a:t>Punjabi</a:t>
            </a:r>
            <a:endParaRPr lang="en-US" sz="2400" dirty="0"/>
          </a:p>
          <a:p>
            <a:r>
              <a:rPr lang="en-US" sz="2400" dirty="0">
                <a:hlinkClick r:id="rId21"/>
              </a:rPr>
              <a:t>Portuguese</a:t>
            </a:r>
            <a:endParaRPr lang="en-US" sz="2400" dirty="0"/>
          </a:p>
          <a:p>
            <a:r>
              <a:rPr lang="en-US" sz="2400" dirty="0" smtClean="0">
                <a:hlinkClick r:id="rId22"/>
              </a:rPr>
              <a:t>Russian</a:t>
            </a:r>
            <a:endParaRPr lang="en-US" sz="2400" dirty="0" smtClean="0"/>
          </a:p>
          <a:p>
            <a:r>
              <a:rPr lang="en-US" sz="2400" dirty="0">
                <a:hlinkClick r:id="rId23"/>
              </a:rPr>
              <a:t>Spanish</a:t>
            </a:r>
            <a:endParaRPr lang="en-US" sz="2400" dirty="0"/>
          </a:p>
          <a:p>
            <a:r>
              <a:rPr lang="en-US" sz="2400" dirty="0">
                <a:hlinkClick r:id="rId24"/>
              </a:rPr>
              <a:t>Tamil</a:t>
            </a:r>
            <a:endParaRPr lang="en-US" sz="2400" dirty="0"/>
          </a:p>
          <a:p>
            <a:r>
              <a:rPr lang="en-US" sz="2400" dirty="0">
                <a:hlinkClick r:id="rId25"/>
              </a:rPr>
              <a:t>Thai</a:t>
            </a:r>
            <a:endParaRPr lang="en-US" sz="2400" dirty="0"/>
          </a:p>
          <a:p>
            <a:endParaRPr lang="en-US" sz="2400" dirty="0"/>
          </a:p>
          <a:p>
            <a:endParaRPr lang="en-US" dirty="0"/>
          </a:p>
        </p:txBody>
      </p:sp>
    </p:spTree>
    <p:extLst>
      <p:ext uri="{BB962C8B-B14F-4D97-AF65-F5344CB8AC3E}">
        <p14:creationId xmlns:p14="http://schemas.microsoft.com/office/powerpoint/2010/main" val="157588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457200" y="274638"/>
            <a:ext cx="8229600" cy="1096962"/>
          </a:xfrm>
        </p:spPr>
        <p:txBody>
          <a:bodyPr/>
          <a:lstStyle/>
          <a:p>
            <a:r>
              <a:rPr lang="en-US" dirty="0">
                <a:solidFill>
                  <a:schemeClr val="tx1"/>
                </a:solidFill>
              </a:rPr>
              <a:t>Articulatory Phonetics:  </a:t>
            </a:r>
            <a:r>
              <a:rPr lang="en-US" dirty="0"/>
              <a:t>How do </a:t>
            </a:r>
            <a:r>
              <a:rPr lang="en-US" dirty="0" smtClean="0"/>
              <a:t>we produce </a:t>
            </a:r>
            <a:r>
              <a:rPr lang="en-US" dirty="0"/>
              <a:t>speech?</a:t>
            </a:r>
          </a:p>
        </p:txBody>
      </p:sp>
      <p:sp>
        <p:nvSpPr>
          <p:cNvPr id="335875" name="Rectangle 3"/>
          <p:cNvSpPr>
            <a:spLocks noGrp="1" noChangeArrowheads="1"/>
          </p:cNvSpPr>
          <p:nvPr>
            <p:ph type="body" idx="1"/>
          </p:nvPr>
        </p:nvSpPr>
        <p:spPr/>
        <p:txBody>
          <a:bodyPr/>
          <a:lstStyle/>
          <a:p>
            <a:pPr>
              <a:lnSpc>
                <a:spcPct val="90000"/>
              </a:lnSpc>
            </a:pPr>
            <a:r>
              <a:rPr lang="en-US" dirty="0" smtClean="0"/>
              <a:t>How </a:t>
            </a:r>
            <a:r>
              <a:rPr lang="en-US" dirty="0" smtClean="0">
                <a:solidFill>
                  <a:srgbClr val="0000FF"/>
                </a:solidFill>
              </a:rPr>
              <a:t>articulation</a:t>
            </a:r>
            <a:r>
              <a:rPr lang="en-US" dirty="0" smtClean="0"/>
              <a:t> works:</a:t>
            </a:r>
          </a:p>
          <a:p>
            <a:pPr lvl="1">
              <a:lnSpc>
                <a:spcPct val="90000"/>
              </a:lnSpc>
            </a:pPr>
            <a:r>
              <a:rPr lang="en-US" dirty="0" smtClean="0">
                <a:solidFill>
                  <a:srgbClr val="0000FF"/>
                </a:solidFill>
              </a:rPr>
              <a:t>Air</a:t>
            </a:r>
            <a:r>
              <a:rPr lang="en-US" dirty="0" smtClean="0"/>
              <a:t> passes from </a:t>
            </a:r>
            <a:r>
              <a:rPr lang="en-US" dirty="0">
                <a:solidFill>
                  <a:srgbClr val="0000FF"/>
                </a:solidFill>
              </a:rPr>
              <a:t>lungs</a:t>
            </a:r>
            <a:r>
              <a:rPr lang="en-US" dirty="0"/>
              <a:t> through </a:t>
            </a:r>
            <a:r>
              <a:rPr lang="en-US" dirty="0">
                <a:solidFill>
                  <a:srgbClr val="0000FF"/>
                </a:solidFill>
              </a:rPr>
              <a:t>windpipe</a:t>
            </a:r>
            <a:r>
              <a:rPr lang="en-US" dirty="0"/>
              <a:t> (</a:t>
            </a:r>
            <a:r>
              <a:rPr lang="en-US" dirty="0">
                <a:solidFill>
                  <a:srgbClr val="FF0000"/>
                </a:solidFill>
              </a:rPr>
              <a:t>trachea</a:t>
            </a:r>
            <a:r>
              <a:rPr lang="en-US" dirty="0"/>
              <a:t>) leaving via </a:t>
            </a:r>
            <a:r>
              <a:rPr lang="en-US" dirty="0">
                <a:solidFill>
                  <a:srgbClr val="0000FF"/>
                </a:solidFill>
              </a:rPr>
              <a:t>mouth </a:t>
            </a:r>
            <a:r>
              <a:rPr lang="en-US" dirty="0"/>
              <a:t>(mostly) and </a:t>
            </a:r>
            <a:r>
              <a:rPr lang="en-US" dirty="0">
                <a:solidFill>
                  <a:srgbClr val="0000FF"/>
                </a:solidFill>
              </a:rPr>
              <a:t>nose</a:t>
            </a:r>
            <a:r>
              <a:rPr lang="en-US" dirty="0"/>
              <a:t> (</a:t>
            </a:r>
            <a:r>
              <a:rPr lang="en-US" dirty="0">
                <a:solidFill>
                  <a:srgbClr val="FF0000"/>
                </a:solidFill>
              </a:rPr>
              <a:t>nasals</a:t>
            </a:r>
            <a:r>
              <a:rPr lang="en-US" dirty="0"/>
              <a:t>) (e.g. [m], [n])</a:t>
            </a:r>
          </a:p>
          <a:p>
            <a:pPr lvl="1">
              <a:lnSpc>
                <a:spcPct val="90000"/>
              </a:lnSpc>
            </a:pPr>
            <a:r>
              <a:rPr lang="en-US" dirty="0"/>
              <a:t>Air passing thru </a:t>
            </a:r>
            <a:r>
              <a:rPr lang="en-US" dirty="0">
                <a:solidFill>
                  <a:srgbClr val="FF0000"/>
                </a:solidFill>
              </a:rPr>
              <a:t>trachea </a:t>
            </a:r>
            <a:r>
              <a:rPr lang="en-US" dirty="0"/>
              <a:t>goes thru </a:t>
            </a:r>
            <a:r>
              <a:rPr lang="en-US" dirty="0">
                <a:solidFill>
                  <a:srgbClr val="FF0000"/>
                </a:solidFill>
              </a:rPr>
              <a:t>larynx</a:t>
            </a:r>
            <a:r>
              <a:rPr lang="en-US" dirty="0"/>
              <a:t>, which contains </a:t>
            </a:r>
            <a:r>
              <a:rPr lang="en-US" dirty="0">
                <a:solidFill>
                  <a:srgbClr val="0000FF"/>
                </a:solidFill>
              </a:rPr>
              <a:t>vocal folds</a:t>
            </a:r>
            <a:r>
              <a:rPr lang="en-US" dirty="0"/>
              <a:t> – space between them </a:t>
            </a:r>
            <a:r>
              <a:rPr lang="en-US" dirty="0" smtClean="0"/>
              <a:t>is the </a:t>
            </a:r>
            <a:r>
              <a:rPr lang="en-US" dirty="0">
                <a:solidFill>
                  <a:srgbClr val="FF0000"/>
                </a:solidFill>
              </a:rPr>
              <a:t>glottis</a:t>
            </a:r>
          </a:p>
          <a:p>
            <a:pPr lvl="1">
              <a:lnSpc>
                <a:spcPct val="90000"/>
              </a:lnSpc>
            </a:pPr>
            <a:r>
              <a:rPr lang="en-US" dirty="0"/>
              <a:t>When vocal folds vibrate, we get </a:t>
            </a:r>
            <a:r>
              <a:rPr lang="en-US" dirty="0">
                <a:solidFill>
                  <a:srgbClr val="0000FF"/>
                </a:solidFill>
              </a:rPr>
              <a:t>voiced</a:t>
            </a:r>
            <a:r>
              <a:rPr lang="en-US" dirty="0"/>
              <a:t> sounds (e.g. [v]); </a:t>
            </a:r>
            <a:r>
              <a:rPr lang="en-US" dirty="0" err="1"/>
              <a:t>o.w</a:t>
            </a:r>
            <a:r>
              <a:rPr lang="en-US" dirty="0"/>
              <a:t>. </a:t>
            </a:r>
            <a:r>
              <a:rPr lang="en-US" dirty="0">
                <a:solidFill>
                  <a:srgbClr val="0000FF"/>
                </a:solidFill>
              </a:rPr>
              <a:t>voiceless</a:t>
            </a:r>
            <a:r>
              <a:rPr lang="en-US" dirty="0"/>
              <a:t> (e.g. [f])</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Important Tasks</a:t>
            </a:r>
            <a:endParaRPr lang="en-US" dirty="0"/>
          </a:p>
        </p:txBody>
      </p:sp>
      <p:sp>
        <p:nvSpPr>
          <p:cNvPr id="3" name="Content Placeholder 2"/>
          <p:cNvSpPr>
            <a:spLocks noGrp="1"/>
          </p:cNvSpPr>
          <p:nvPr>
            <p:ph idx="1"/>
          </p:nvPr>
        </p:nvSpPr>
        <p:spPr>
          <a:xfrm>
            <a:off x="457200" y="1066800"/>
            <a:ext cx="8229600" cy="5059363"/>
          </a:xfrm>
        </p:spPr>
        <p:txBody>
          <a:bodyPr/>
          <a:lstStyle/>
          <a:p>
            <a:r>
              <a:rPr lang="en-US" i="1" dirty="0" smtClean="0"/>
              <a:t>Please</a:t>
            </a:r>
            <a:r>
              <a:rPr lang="en-US" dirty="0" smtClean="0"/>
              <a:t> make sure you are </a:t>
            </a:r>
            <a:r>
              <a:rPr lang="en-US" dirty="0" smtClean="0">
                <a:solidFill>
                  <a:srgbClr val="0000FF"/>
                </a:solidFill>
              </a:rPr>
              <a:t>enrolled</a:t>
            </a:r>
            <a:r>
              <a:rPr lang="en-US" dirty="0" smtClean="0"/>
              <a:t> in </a:t>
            </a:r>
            <a:r>
              <a:rPr lang="en-US" dirty="0" err="1" smtClean="0"/>
              <a:t>Courseworks</a:t>
            </a:r>
            <a:endParaRPr lang="en-US" dirty="0" smtClean="0"/>
          </a:p>
          <a:p>
            <a:pPr lvl="2"/>
            <a:r>
              <a:rPr lang="en-US" dirty="0" smtClean="0"/>
              <a:t>If you are </a:t>
            </a:r>
            <a:r>
              <a:rPr lang="en-US" dirty="0" smtClean="0">
                <a:solidFill>
                  <a:srgbClr val="FF0000"/>
                </a:solidFill>
              </a:rPr>
              <a:t>auditing</a:t>
            </a:r>
            <a:r>
              <a:rPr lang="en-US" dirty="0" smtClean="0"/>
              <a:t> the class and not enrolled, let me know</a:t>
            </a:r>
          </a:p>
          <a:p>
            <a:pPr lvl="2"/>
            <a:r>
              <a:rPr lang="en-US" dirty="0" smtClean="0"/>
              <a:t>If you are a </a:t>
            </a:r>
            <a:r>
              <a:rPr lang="en-US" dirty="0" smtClean="0">
                <a:solidFill>
                  <a:srgbClr val="FF0000"/>
                </a:solidFill>
              </a:rPr>
              <a:t>CVN student </a:t>
            </a:r>
            <a:r>
              <a:rPr lang="en-US" dirty="0" smtClean="0"/>
              <a:t>and not enrolled, tell Becky and cc me</a:t>
            </a:r>
          </a:p>
          <a:p>
            <a:r>
              <a:rPr lang="en-US" i="1" dirty="0" smtClean="0"/>
              <a:t>Please</a:t>
            </a:r>
            <a:r>
              <a:rPr lang="en-US" dirty="0" smtClean="0"/>
              <a:t> sign up for </a:t>
            </a:r>
            <a:r>
              <a:rPr lang="en-US" dirty="0" smtClean="0">
                <a:solidFill>
                  <a:srgbClr val="0000FF"/>
                </a:solidFill>
              </a:rPr>
              <a:t>Piazza</a:t>
            </a:r>
            <a:r>
              <a:rPr lang="en-US" dirty="0" smtClean="0"/>
              <a:t> in </a:t>
            </a:r>
            <a:r>
              <a:rPr lang="en-US" dirty="0" err="1" smtClean="0"/>
              <a:t>Courseworks</a:t>
            </a:r>
            <a:r>
              <a:rPr lang="en-US" dirty="0" smtClean="0"/>
              <a:t> now so you can post questions and see answers to others’ questions</a:t>
            </a:r>
          </a:p>
          <a:p>
            <a:r>
              <a:rPr lang="en-US" i="1" dirty="0" smtClean="0"/>
              <a:t>Please</a:t>
            </a:r>
            <a:r>
              <a:rPr lang="en-US" dirty="0" smtClean="0"/>
              <a:t> go to </a:t>
            </a:r>
            <a:r>
              <a:rPr lang="en-US" dirty="0" err="1" smtClean="0">
                <a:solidFill>
                  <a:srgbClr val="0000FF"/>
                </a:solidFill>
              </a:rPr>
              <a:t>NameCoach</a:t>
            </a:r>
            <a:r>
              <a:rPr lang="en-US" dirty="0" smtClean="0">
                <a:solidFill>
                  <a:srgbClr val="0000FF"/>
                </a:solidFill>
              </a:rPr>
              <a:t> </a:t>
            </a:r>
            <a:r>
              <a:rPr lang="en-US" dirty="0" smtClean="0"/>
              <a:t>and record your name so we can pronounce it correctly </a:t>
            </a:r>
            <a:r>
              <a:rPr lang="mr-IN" dirty="0" smtClean="0"/>
              <a:t>–</a:t>
            </a:r>
            <a:r>
              <a:rPr lang="en-US" dirty="0" smtClean="0"/>
              <a:t> only 20 have done</a:t>
            </a:r>
          </a:p>
        </p:txBody>
      </p:sp>
    </p:spTree>
    <p:extLst>
      <p:ext uri="{BB962C8B-B14F-4D97-AF65-F5344CB8AC3E}">
        <p14:creationId xmlns:p14="http://schemas.microsoft.com/office/powerpoint/2010/main" val="1855268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t>
            </a:r>
            <a:r>
              <a:rPr lang="en-US" dirty="0" smtClean="0"/>
              <a:t>Articulation</a:t>
            </a:r>
            <a:endParaRPr lang="en-US" dirty="0"/>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smtClean="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7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7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7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70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7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7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5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Consonants and Vowels</a:t>
            </a:r>
            <a:endParaRPr lang="en-US" dirty="0"/>
          </a:p>
        </p:txBody>
      </p:sp>
      <p:sp>
        <p:nvSpPr>
          <p:cNvPr id="3" name="Content Placeholder 2"/>
          <p:cNvSpPr>
            <a:spLocks noGrp="1"/>
          </p:cNvSpPr>
          <p:nvPr>
            <p:ph idx="1"/>
          </p:nvPr>
        </p:nvSpPr>
        <p:spPr/>
        <p:txBody>
          <a:bodyPr/>
          <a:lstStyle/>
          <a:p>
            <a:r>
              <a:rPr lang="en-US" dirty="0" smtClean="0">
                <a:solidFill>
                  <a:srgbClr val="0000FF"/>
                </a:solidFill>
              </a:rPr>
              <a:t>Consonants</a:t>
            </a:r>
            <a:r>
              <a:rPr lang="en-US" dirty="0" smtClean="0"/>
              <a:t>: </a:t>
            </a:r>
          </a:p>
          <a:p>
            <a:pPr lvl="1"/>
            <a:r>
              <a:rPr lang="en-US" dirty="0" smtClean="0"/>
              <a:t>Restriction/blockage of air flow (e.g. </a:t>
            </a:r>
            <a:r>
              <a:rPr lang="en-US" dirty="0" smtClean="0">
                <a:solidFill>
                  <a:srgbClr val="FF0000"/>
                </a:solidFill>
              </a:rPr>
              <a:t>[s] [p])</a:t>
            </a:r>
          </a:p>
          <a:p>
            <a:pPr lvl="1"/>
            <a:r>
              <a:rPr lang="en-US" dirty="0" smtClean="0">
                <a:solidFill>
                  <a:srgbClr val="0000FF"/>
                </a:solidFill>
              </a:rPr>
              <a:t>Voiced</a:t>
            </a:r>
            <a:r>
              <a:rPr lang="en-US" dirty="0">
                <a:solidFill>
                  <a:srgbClr val="0000FF"/>
                </a:solidFill>
              </a:rPr>
              <a:t> </a:t>
            </a:r>
            <a:r>
              <a:rPr lang="en-US" dirty="0">
                <a:solidFill>
                  <a:srgbClr val="FF0000"/>
                </a:solidFill>
              </a:rPr>
              <a:t>[z]</a:t>
            </a:r>
            <a:r>
              <a:rPr lang="en-US" dirty="0"/>
              <a:t> or </a:t>
            </a:r>
            <a:r>
              <a:rPr lang="en-US" dirty="0" smtClean="0">
                <a:solidFill>
                  <a:srgbClr val="0000FF"/>
                </a:solidFill>
              </a:rPr>
              <a:t>voiceless </a:t>
            </a:r>
            <a:r>
              <a:rPr lang="en-US" dirty="0" smtClean="0">
                <a:solidFill>
                  <a:srgbClr val="FF0000"/>
                </a:solidFill>
              </a:rPr>
              <a:t>[s] </a:t>
            </a:r>
          </a:p>
          <a:p>
            <a:r>
              <a:rPr lang="en-US" dirty="0" smtClean="0">
                <a:solidFill>
                  <a:srgbClr val="0000FF"/>
                </a:solidFill>
              </a:rPr>
              <a:t>Vowels</a:t>
            </a:r>
            <a:r>
              <a:rPr lang="en-US" dirty="0" smtClean="0"/>
              <a:t>:</a:t>
            </a:r>
          </a:p>
          <a:p>
            <a:pPr lvl="1"/>
            <a:r>
              <a:rPr lang="en-US" dirty="0" smtClean="0"/>
              <a:t>Generally voiced, less restriction (e.g. </a:t>
            </a:r>
            <a:r>
              <a:rPr lang="en-US" dirty="0" smtClean="0">
                <a:solidFill>
                  <a:srgbClr val="FF0000"/>
                </a:solidFill>
              </a:rPr>
              <a:t>[u]</a:t>
            </a:r>
            <a:r>
              <a:rPr lang="en-US" dirty="0" smtClean="0"/>
              <a:t>)</a:t>
            </a:r>
          </a:p>
          <a:p>
            <a:r>
              <a:rPr lang="en-US" dirty="0" smtClean="0">
                <a:solidFill>
                  <a:srgbClr val="0000FF"/>
                </a:solidFill>
              </a:rPr>
              <a:t>Semivowels</a:t>
            </a:r>
            <a:r>
              <a:rPr lang="en-US" dirty="0" smtClean="0"/>
              <a:t> (</a:t>
            </a:r>
            <a:r>
              <a:rPr lang="en-US" i="1" dirty="0" smtClean="0">
                <a:solidFill>
                  <a:srgbClr val="FF0000"/>
                </a:solidFill>
              </a:rPr>
              <a:t>glides</a:t>
            </a:r>
            <a:r>
              <a:rPr lang="en-US" dirty="0" smtClean="0"/>
              <a:t>): </a:t>
            </a:r>
            <a:r>
              <a:rPr lang="en-US" dirty="0" smtClean="0">
                <a:solidFill>
                  <a:srgbClr val="FF0000"/>
                </a:solidFill>
              </a:rPr>
              <a:t>[w]</a:t>
            </a:r>
            <a:r>
              <a:rPr lang="en-US" dirty="0" smtClean="0"/>
              <a:t>, </a:t>
            </a:r>
            <a:r>
              <a:rPr lang="en-US" dirty="0" smtClean="0">
                <a:solidFill>
                  <a:srgbClr val="FF0000"/>
                </a:solidFill>
              </a:rPr>
              <a:t>[y]</a:t>
            </a:r>
          </a:p>
          <a:p>
            <a:endParaRPr lang="en-US" dirty="0"/>
          </a:p>
        </p:txBody>
      </p:sp>
    </p:spTree>
    <p:extLst>
      <p:ext uri="{BB962C8B-B14F-4D97-AF65-F5344CB8AC3E}">
        <p14:creationId xmlns:p14="http://schemas.microsoft.com/office/powerpoint/2010/main" val="787969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457200" y="274638"/>
            <a:ext cx="8229600" cy="792162"/>
          </a:xfrm>
        </p:spPr>
        <p:txBody>
          <a:bodyPr/>
          <a:lstStyle/>
          <a:p>
            <a:r>
              <a:rPr lang="en-US"/>
              <a:t>Vowels</a:t>
            </a:r>
          </a:p>
        </p:txBody>
      </p:sp>
      <p:sp>
        <p:nvSpPr>
          <p:cNvPr id="346115" name="Rectangle 3"/>
          <p:cNvSpPr>
            <a:spLocks noGrp="1" noChangeArrowheads="1"/>
          </p:cNvSpPr>
          <p:nvPr>
            <p:ph type="body" idx="1"/>
          </p:nvPr>
        </p:nvSpPr>
        <p:spPr>
          <a:xfrm>
            <a:off x="457200" y="1219200"/>
            <a:ext cx="8229600" cy="4906963"/>
          </a:xfrm>
        </p:spPr>
        <p:txBody>
          <a:bodyPr/>
          <a:lstStyle/>
          <a:p>
            <a:r>
              <a:rPr lang="en-US" dirty="0" smtClean="0"/>
              <a:t>Mainly </a:t>
            </a:r>
            <a:r>
              <a:rPr lang="en-US" dirty="0" smtClean="0">
                <a:solidFill>
                  <a:srgbClr val="0000FF"/>
                </a:solidFill>
              </a:rPr>
              <a:t>voiced</a:t>
            </a:r>
            <a:endParaRPr lang="en-US" dirty="0">
              <a:solidFill>
                <a:srgbClr val="0000FF"/>
              </a:solidFill>
            </a:endParaRPr>
          </a:p>
          <a:p>
            <a:r>
              <a:rPr lang="en-US" dirty="0"/>
              <a:t>Vowel </a:t>
            </a:r>
            <a:r>
              <a:rPr lang="en-US" dirty="0">
                <a:solidFill>
                  <a:srgbClr val="0000FF"/>
                </a:solidFill>
              </a:rPr>
              <a:t>height</a:t>
            </a:r>
          </a:p>
          <a:p>
            <a:pPr lvl="1"/>
            <a:r>
              <a:rPr lang="en-US" dirty="0"/>
              <a:t>How </a:t>
            </a:r>
            <a:r>
              <a:rPr lang="en-US" i="1" dirty="0">
                <a:solidFill>
                  <a:srgbClr val="0000FF"/>
                </a:solidFill>
              </a:rPr>
              <a:t>high</a:t>
            </a:r>
            <a:r>
              <a:rPr lang="en-US" dirty="0">
                <a:solidFill>
                  <a:srgbClr val="0000FF"/>
                </a:solidFill>
              </a:rPr>
              <a:t> </a:t>
            </a:r>
            <a:r>
              <a:rPr lang="en-US" dirty="0"/>
              <a:t>is the </a:t>
            </a:r>
            <a:r>
              <a:rPr lang="en-US" i="1" dirty="0">
                <a:solidFill>
                  <a:srgbClr val="0000FF"/>
                </a:solidFill>
              </a:rPr>
              <a:t>tongue</a:t>
            </a:r>
            <a:r>
              <a:rPr lang="en-US" dirty="0"/>
              <a:t>? </a:t>
            </a:r>
            <a:r>
              <a:rPr lang="en-US" dirty="0">
                <a:solidFill>
                  <a:srgbClr val="FF0000"/>
                </a:solidFill>
              </a:rPr>
              <a:t>high </a:t>
            </a:r>
            <a:r>
              <a:rPr lang="en-US" dirty="0"/>
              <a:t>or </a:t>
            </a:r>
            <a:r>
              <a:rPr lang="en-US" dirty="0">
                <a:solidFill>
                  <a:srgbClr val="FF0000"/>
                </a:solidFill>
              </a:rPr>
              <a:t>low </a:t>
            </a:r>
            <a:r>
              <a:rPr lang="en-US" dirty="0"/>
              <a:t>vowel</a:t>
            </a:r>
          </a:p>
          <a:p>
            <a:pPr lvl="1"/>
            <a:r>
              <a:rPr lang="en-US" i="1" dirty="0">
                <a:solidFill>
                  <a:srgbClr val="0000FF"/>
                </a:solidFill>
              </a:rPr>
              <a:t>Where</a:t>
            </a:r>
            <a:r>
              <a:rPr lang="en-US" dirty="0">
                <a:solidFill>
                  <a:srgbClr val="0000FF"/>
                </a:solidFill>
              </a:rPr>
              <a:t> </a:t>
            </a:r>
            <a:r>
              <a:rPr lang="en-US" dirty="0"/>
              <a:t>is its highest point? </a:t>
            </a:r>
            <a:r>
              <a:rPr lang="en-US" dirty="0">
                <a:solidFill>
                  <a:srgbClr val="FF0000"/>
                </a:solidFill>
              </a:rPr>
              <a:t>front </a:t>
            </a:r>
            <a:r>
              <a:rPr lang="en-US" dirty="0"/>
              <a:t>or </a:t>
            </a:r>
            <a:r>
              <a:rPr lang="en-US" dirty="0">
                <a:solidFill>
                  <a:srgbClr val="FF0000"/>
                </a:solidFill>
              </a:rPr>
              <a:t>back </a:t>
            </a:r>
            <a:r>
              <a:rPr lang="en-US" dirty="0"/>
              <a:t>vowel</a:t>
            </a:r>
          </a:p>
          <a:p>
            <a:r>
              <a:rPr lang="en-US" dirty="0"/>
              <a:t>How </a:t>
            </a:r>
            <a:r>
              <a:rPr lang="en-US" i="1" dirty="0">
                <a:solidFill>
                  <a:srgbClr val="0000FF"/>
                </a:solidFill>
              </a:rPr>
              <a:t>rounded</a:t>
            </a:r>
            <a:r>
              <a:rPr lang="en-US" dirty="0">
                <a:solidFill>
                  <a:srgbClr val="0000FF"/>
                </a:solidFill>
              </a:rPr>
              <a:t> </a:t>
            </a:r>
            <a:r>
              <a:rPr lang="en-US" dirty="0"/>
              <a:t>are the </a:t>
            </a:r>
            <a:r>
              <a:rPr lang="en-US" i="1" dirty="0">
                <a:solidFill>
                  <a:srgbClr val="0000FF"/>
                </a:solidFill>
              </a:rPr>
              <a:t>lips</a:t>
            </a:r>
            <a:r>
              <a:rPr lang="en-US" dirty="0"/>
              <a:t>?</a:t>
            </a:r>
          </a:p>
          <a:p>
            <a:r>
              <a:rPr lang="en-US" dirty="0">
                <a:solidFill>
                  <a:srgbClr val="0000FF"/>
                </a:solidFill>
              </a:rPr>
              <a:t>Mono-</a:t>
            </a:r>
            <a:r>
              <a:rPr lang="en-US" dirty="0"/>
              <a:t> [eh] vs. </a:t>
            </a:r>
            <a:r>
              <a:rPr lang="en-US" dirty="0">
                <a:solidFill>
                  <a:srgbClr val="0000FF"/>
                </a:solidFill>
              </a:rPr>
              <a:t>diphthong</a:t>
            </a:r>
            <a:r>
              <a:rPr lang="en-US" dirty="0"/>
              <a:t>, e.g.</a:t>
            </a:r>
            <a:r>
              <a:rPr lang="en-US" dirty="0">
                <a:solidFill>
                  <a:srgbClr val="0000FF"/>
                </a:solidFill>
              </a:rPr>
              <a:t> </a:t>
            </a:r>
            <a:r>
              <a:rPr lang="en-US" dirty="0"/>
              <a:t>[</a:t>
            </a:r>
            <a:r>
              <a:rPr lang="en-US" dirty="0" err="1"/>
              <a:t>ey</a:t>
            </a:r>
            <a:r>
              <a:rPr lang="en-US" dirty="0"/>
              <a:t>]</a:t>
            </a:r>
          </a:p>
          <a:p>
            <a:pPr lvl="1"/>
            <a:r>
              <a:rPr lang="en-US" dirty="0"/>
              <a:t>1 vowel sound or </a:t>
            </a:r>
            <a:r>
              <a:rPr lang="en-US" dirty="0" smtClean="0"/>
              <a:t>2 combined</a:t>
            </a:r>
            <a:endParaRPr lang="en-US" dirty="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en-US" dirty="0"/>
              <a:t>American English </a:t>
            </a:r>
            <a:r>
              <a:rPr lang="en-US" dirty="0" smtClean="0"/>
              <a:t>Vowel </a:t>
            </a:r>
            <a:r>
              <a:rPr lang="en-US" dirty="0"/>
              <a:t>S</a:t>
            </a:r>
            <a:r>
              <a:rPr lang="en-US" dirty="0" smtClean="0"/>
              <a:t>pace</a:t>
            </a:r>
            <a:endParaRPr lang="en-US" dirty="0"/>
          </a:p>
        </p:txBody>
      </p:sp>
      <p:grpSp>
        <p:nvGrpSpPr>
          <p:cNvPr id="301059" name="Group 3"/>
          <p:cNvGrpSpPr>
            <a:grpSpLocks/>
          </p:cNvGrpSpPr>
          <p:nvPr/>
        </p:nvGrpSpPr>
        <p:grpSpPr bwMode="auto">
          <a:xfrm>
            <a:off x="533400" y="1219200"/>
            <a:ext cx="7934325" cy="5029200"/>
            <a:chOff x="336" y="768"/>
            <a:chExt cx="4998" cy="3168"/>
          </a:xfrm>
        </p:grpSpPr>
        <p:grpSp>
          <p:nvGrpSpPr>
            <p:cNvPr id="301060" name="Group 4"/>
            <p:cNvGrpSpPr>
              <a:grpSpLocks/>
            </p:cNvGrpSpPr>
            <p:nvPr/>
          </p:nvGrpSpPr>
          <p:grpSpPr bwMode="auto">
            <a:xfrm>
              <a:off x="672" y="1042"/>
              <a:ext cx="3936" cy="2606"/>
              <a:chOff x="1200" y="1296"/>
              <a:chExt cx="3552" cy="2352"/>
            </a:xfrm>
          </p:grpSpPr>
          <p:sp>
            <p:nvSpPr>
              <p:cNvPr id="301061" name="Freeform 5"/>
              <p:cNvSpPr>
                <a:spLocks/>
              </p:cNvSpPr>
              <p:nvPr/>
            </p:nvSpPr>
            <p:spPr bwMode="auto">
              <a:xfrm>
                <a:off x="1200" y="1296"/>
                <a:ext cx="3552" cy="2352"/>
              </a:xfrm>
              <a:custGeom>
                <a:avLst/>
                <a:gdLst>
                  <a:gd name="T0" fmla="*/ 0 w 3552"/>
                  <a:gd name="T1" fmla="*/ 0 h 2352"/>
                  <a:gd name="T2" fmla="*/ 3552 w 3552"/>
                  <a:gd name="T3" fmla="*/ 0 h 2352"/>
                  <a:gd name="T4" fmla="*/ 3552 w 3552"/>
                  <a:gd name="T5" fmla="*/ 2352 h 2352"/>
                  <a:gd name="T6" fmla="*/ 1056 w 3552"/>
                  <a:gd name="T7" fmla="*/ 2352 h 2352"/>
                  <a:gd name="T8" fmla="*/ 0 w 3552"/>
                  <a:gd name="T9" fmla="*/ 0 h 2352"/>
                </a:gdLst>
                <a:ahLst/>
                <a:cxnLst>
                  <a:cxn ang="0">
                    <a:pos x="T0" y="T1"/>
                  </a:cxn>
                  <a:cxn ang="0">
                    <a:pos x="T2" y="T3"/>
                  </a:cxn>
                  <a:cxn ang="0">
                    <a:pos x="T4" y="T5"/>
                  </a:cxn>
                  <a:cxn ang="0">
                    <a:pos x="T6" y="T7"/>
                  </a:cxn>
                  <a:cxn ang="0">
                    <a:pos x="T8" y="T9"/>
                  </a:cxn>
                </a:cxnLst>
                <a:rect l="0" t="0" r="r" b="b"/>
                <a:pathLst>
                  <a:path w="3552" h="2352">
                    <a:moveTo>
                      <a:pt x="0" y="0"/>
                    </a:moveTo>
                    <a:lnTo>
                      <a:pt x="3552" y="0"/>
                    </a:lnTo>
                    <a:lnTo>
                      <a:pt x="3552" y="2352"/>
                    </a:lnTo>
                    <a:lnTo>
                      <a:pt x="1056" y="2352"/>
                    </a:lnTo>
                    <a:lnTo>
                      <a:pt x="0" y="0"/>
                    </a:lnTo>
                    <a:close/>
                  </a:path>
                </a:pathLst>
              </a:custGeom>
              <a:noFill/>
              <a:ln w="38100" cap="sq"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2" name="Line 6"/>
              <p:cNvSpPr>
                <a:spLocks noChangeShapeType="1"/>
              </p:cNvSpPr>
              <p:nvPr/>
            </p:nvSpPr>
            <p:spPr bwMode="auto">
              <a:xfrm>
                <a:off x="1584" y="2160"/>
                <a:ext cx="3168"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3" name="Line 7"/>
              <p:cNvSpPr>
                <a:spLocks noChangeShapeType="1"/>
              </p:cNvSpPr>
              <p:nvPr/>
            </p:nvSpPr>
            <p:spPr bwMode="auto">
              <a:xfrm>
                <a:off x="1968" y="2976"/>
                <a:ext cx="2784"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4" name="Line 8"/>
              <p:cNvSpPr>
                <a:spLocks noChangeShapeType="1"/>
              </p:cNvSpPr>
              <p:nvPr/>
            </p:nvSpPr>
            <p:spPr bwMode="auto">
              <a:xfrm flipH="1" flipV="1">
                <a:off x="2496" y="1296"/>
                <a:ext cx="528" cy="2352"/>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5" name="Line 9"/>
              <p:cNvSpPr>
                <a:spLocks noChangeShapeType="1"/>
              </p:cNvSpPr>
              <p:nvPr/>
            </p:nvSpPr>
            <p:spPr bwMode="auto">
              <a:xfrm flipH="1" flipV="1">
                <a:off x="3696" y="1296"/>
                <a:ext cx="144" cy="2352"/>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1066" name="Text Box 10"/>
            <p:cNvSpPr txBox="1">
              <a:spLocks noChangeArrowheads="1"/>
            </p:cNvSpPr>
            <p:nvPr/>
          </p:nvSpPr>
          <p:spPr bwMode="auto">
            <a:xfrm>
              <a:off x="336" y="2400"/>
              <a:ext cx="79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FRONT</a:t>
              </a:r>
            </a:p>
          </p:txBody>
        </p:sp>
        <p:sp>
          <p:nvSpPr>
            <p:cNvPr id="301067" name="Text Box 11"/>
            <p:cNvSpPr txBox="1">
              <a:spLocks noChangeArrowheads="1"/>
            </p:cNvSpPr>
            <p:nvPr/>
          </p:nvSpPr>
          <p:spPr bwMode="auto">
            <a:xfrm>
              <a:off x="4721" y="2400"/>
              <a:ext cx="61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BACK</a:t>
              </a:r>
            </a:p>
          </p:txBody>
        </p:sp>
        <p:sp>
          <p:nvSpPr>
            <p:cNvPr id="301068" name="Text Box 12"/>
            <p:cNvSpPr txBox="1">
              <a:spLocks noChangeArrowheads="1"/>
            </p:cNvSpPr>
            <p:nvPr/>
          </p:nvSpPr>
          <p:spPr bwMode="auto">
            <a:xfrm>
              <a:off x="2448" y="768"/>
              <a:ext cx="64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HIGH</a:t>
              </a:r>
            </a:p>
          </p:txBody>
        </p:sp>
        <p:sp>
          <p:nvSpPr>
            <p:cNvPr id="301069" name="Text Box 13"/>
            <p:cNvSpPr txBox="1">
              <a:spLocks noChangeArrowheads="1"/>
            </p:cNvSpPr>
            <p:nvPr/>
          </p:nvSpPr>
          <p:spPr bwMode="auto">
            <a:xfrm>
              <a:off x="2881" y="3648"/>
              <a:ext cx="57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LOW</a:t>
              </a:r>
            </a:p>
          </p:txBody>
        </p:sp>
      </p:grpSp>
      <p:grpSp>
        <p:nvGrpSpPr>
          <p:cNvPr id="301070" name="Group 14"/>
          <p:cNvGrpSpPr>
            <a:grpSpLocks/>
          </p:cNvGrpSpPr>
          <p:nvPr/>
        </p:nvGrpSpPr>
        <p:grpSpPr bwMode="auto">
          <a:xfrm>
            <a:off x="2286000" y="2590800"/>
            <a:ext cx="4876800" cy="2667000"/>
            <a:chOff x="1440" y="1632"/>
            <a:chExt cx="3072" cy="1680"/>
          </a:xfrm>
        </p:grpSpPr>
        <p:grpSp>
          <p:nvGrpSpPr>
            <p:cNvPr id="301071" name="Group 15"/>
            <p:cNvGrpSpPr>
              <a:grpSpLocks/>
            </p:cNvGrpSpPr>
            <p:nvPr/>
          </p:nvGrpSpPr>
          <p:grpSpPr bwMode="auto">
            <a:xfrm>
              <a:off x="1440" y="1824"/>
              <a:ext cx="384" cy="624"/>
              <a:chOff x="1440" y="1824"/>
              <a:chExt cx="384" cy="624"/>
            </a:xfrm>
          </p:grpSpPr>
          <p:sp>
            <p:nvSpPr>
              <p:cNvPr id="301072" name="Text Box 16"/>
              <p:cNvSpPr txBox="1">
                <a:spLocks noChangeArrowheads="1"/>
              </p:cNvSpPr>
              <p:nvPr/>
            </p:nvSpPr>
            <p:spPr bwMode="auto">
              <a:xfrm rot="3170656">
                <a:off x="1421" y="2064"/>
                <a:ext cx="365"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ey</a:t>
                </a:r>
              </a:p>
            </p:txBody>
          </p:sp>
          <p:sp>
            <p:nvSpPr>
              <p:cNvPr id="301073" name="Line 17"/>
              <p:cNvSpPr>
                <a:spLocks noChangeShapeType="1"/>
              </p:cNvSpPr>
              <p:nvPr/>
            </p:nvSpPr>
            <p:spPr bwMode="auto">
              <a:xfrm flipH="1" flipV="1">
                <a:off x="1488" y="1824"/>
                <a:ext cx="336" cy="624"/>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4" name="Group 18"/>
            <p:cNvGrpSpPr>
              <a:grpSpLocks/>
            </p:cNvGrpSpPr>
            <p:nvPr/>
          </p:nvGrpSpPr>
          <p:grpSpPr bwMode="auto">
            <a:xfrm>
              <a:off x="4185" y="1728"/>
              <a:ext cx="327" cy="720"/>
              <a:chOff x="4185" y="1728"/>
              <a:chExt cx="327" cy="720"/>
            </a:xfrm>
          </p:grpSpPr>
          <p:sp>
            <p:nvSpPr>
              <p:cNvPr id="301075" name="Text Box 19"/>
              <p:cNvSpPr txBox="1">
                <a:spLocks noChangeArrowheads="1"/>
              </p:cNvSpPr>
              <p:nvPr/>
            </p:nvSpPr>
            <p:spPr bwMode="auto">
              <a:xfrm rot="-4548499">
                <a:off x="4155" y="2064"/>
                <a:ext cx="387"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ow</a:t>
                </a:r>
              </a:p>
            </p:txBody>
          </p:sp>
          <p:sp>
            <p:nvSpPr>
              <p:cNvPr id="301076" name="Line 20"/>
              <p:cNvSpPr>
                <a:spLocks noChangeShapeType="1"/>
              </p:cNvSpPr>
              <p:nvPr/>
            </p:nvSpPr>
            <p:spPr bwMode="auto">
              <a:xfrm flipV="1">
                <a:off x="4224" y="1728"/>
                <a:ext cx="144" cy="720"/>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7" name="Group 21"/>
            <p:cNvGrpSpPr>
              <a:grpSpLocks/>
            </p:cNvGrpSpPr>
            <p:nvPr/>
          </p:nvGrpSpPr>
          <p:grpSpPr bwMode="auto">
            <a:xfrm>
              <a:off x="3744" y="1632"/>
              <a:ext cx="480" cy="1536"/>
              <a:chOff x="3744" y="1632"/>
              <a:chExt cx="480" cy="1536"/>
            </a:xfrm>
          </p:grpSpPr>
          <p:sp>
            <p:nvSpPr>
              <p:cNvPr id="301078" name="Line 22"/>
              <p:cNvSpPr>
                <a:spLocks noChangeShapeType="1"/>
              </p:cNvSpPr>
              <p:nvPr/>
            </p:nvSpPr>
            <p:spPr bwMode="auto">
              <a:xfrm flipV="1">
                <a:off x="3936" y="1632"/>
                <a:ext cx="288" cy="1536"/>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79" name="Text Box 23"/>
              <p:cNvSpPr txBox="1">
                <a:spLocks noChangeArrowheads="1"/>
              </p:cNvSpPr>
              <p:nvPr/>
            </p:nvSpPr>
            <p:spPr bwMode="auto">
              <a:xfrm rot="-4755381">
                <a:off x="3711" y="2520"/>
                <a:ext cx="393"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aw</a:t>
                </a:r>
              </a:p>
            </p:txBody>
          </p:sp>
        </p:grpSp>
        <p:grpSp>
          <p:nvGrpSpPr>
            <p:cNvPr id="301080" name="Group 24"/>
            <p:cNvGrpSpPr>
              <a:grpSpLocks/>
            </p:cNvGrpSpPr>
            <p:nvPr/>
          </p:nvGrpSpPr>
          <p:grpSpPr bwMode="auto">
            <a:xfrm>
              <a:off x="1776" y="1776"/>
              <a:ext cx="2592" cy="768"/>
              <a:chOff x="1776" y="1776"/>
              <a:chExt cx="2592" cy="768"/>
            </a:xfrm>
          </p:grpSpPr>
          <p:sp>
            <p:nvSpPr>
              <p:cNvPr id="301081" name="Text Box 25"/>
              <p:cNvSpPr txBox="1">
                <a:spLocks noChangeArrowheads="1"/>
              </p:cNvSpPr>
              <p:nvPr/>
            </p:nvSpPr>
            <p:spPr bwMode="auto">
              <a:xfrm rot="916791">
                <a:off x="3050" y="1920"/>
                <a:ext cx="35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oy</a:t>
                </a:r>
              </a:p>
            </p:txBody>
          </p:sp>
          <p:sp>
            <p:nvSpPr>
              <p:cNvPr id="301082" name="Line 26"/>
              <p:cNvSpPr>
                <a:spLocks noChangeShapeType="1"/>
              </p:cNvSpPr>
              <p:nvPr/>
            </p:nvSpPr>
            <p:spPr bwMode="auto">
              <a:xfrm flipH="1" flipV="1">
                <a:off x="1776" y="1776"/>
                <a:ext cx="2592" cy="768"/>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83" name="Group 27"/>
            <p:cNvGrpSpPr>
              <a:grpSpLocks/>
            </p:cNvGrpSpPr>
            <p:nvPr/>
          </p:nvGrpSpPr>
          <p:grpSpPr bwMode="auto">
            <a:xfrm>
              <a:off x="1632" y="1824"/>
              <a:ext cx="2208" cy="1488"/>
              <a:chOff x="1632" y="1824"/>
              <a:chExt cx="2208" cy="1488"/>
            </a:xfrm>
          </p:grpSpPr>
          <p:sp>
            <p:nvSpPr>
              <p:cNvPr id="301084" name="Line 28"/>
              <p:cNvSpPr>
                <a:spLocks noChangeShapeType="1"/>
              </p:cNvSpPr>
              <p:nvPr/>
            </p:nvSpPr>
            <p:spPr bwMode="auto">
              <a:xfrm flipH="1" flipV="1">
                <a:off x="1632" y="1824"/>
                <a:ext cx="2208" cy="1488"/>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85" name="Text Box 29"/>
              <p:cNvSpPr txBox="1">
                <a:spLocks noChangeArrowheads="1"/>
              </p:cNvSpPr>
              <p:nvPr/>
            </p:nvSpPr>
            <p:spPr bwMode="auto">
              <a:xfrm rot="1792561">
                <a:off x="3092" y="2889"/>
                <a:ext cx="36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ay</a:t>
                </a:r>
              </a:p>
            </p:txBody>
          </p:sp>
        </p:grpSp>
      </p:grpSp>
      <p:grpSp>
        <p:nvGrpSpPr>
          <p:cNvPr id="301086" name="Group 30"/>
          <p:cNvGrpSpPr>
            <a:grpSpLocks/>
          </p:cNvGrpSpPr>
          <p:nvPr/>
        </p:nvGrpSpPr>
        <p:grpSpPr bwMode="auto">
          <a:xfrm>
            <a:off x="1447800" y="1703388"/>
            <a:ext cx="5749925" cy="4024312"/>
            <a:chOff x="912" y="1073"/>
            <a:chExt cx="3622" cy="2535"/>
          </a:xfrm>
        </p:grpSpPr>
        <p:sp>
          <p:nvSpPr>
            <p:cNvPr id="301087" name="Text Box 31"/>
            <p:cNvSpPr txBox="1">
              <a:spLocks noChangeArrowheads="1"/>
            </p:cNvSpPr>
            <p:nvPr/>
          </p:nvSpPr>
          <p:spPr bwMode="auto">
            <a:xfrm>
              <a:off x="912" y="1073"/>
              <a:ext cx="303"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iy</a:t>
              </a:r>
            </a:p>
          </p:txBody>
        </p:sp>
        <p:sp>
          <p:nvSpPr>
            <p:cNvPr id="301088" name="Text Box 32"/>
            <p:cNvSpPr txBox="1">
              <a:spLocks noChangeArrowheads="1"/>
            </p:cNvSpPr>
            <p:nvPr/>
          </p:nvSpPr>
          <p:spPr bwMode="auto">
            <a:xfrm>
              <a:off x="1200" y="1649"/>
              <a:ext cx="30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ih</a:t>
              </a:r>
            </a:p>
          </p:txBody>
        </p:sp>
        <p:sp>
          <p:nvSpPr>
            <p:cNvPr id="301089" name="Text Box 33"/>
            <p:cNvSpPr txBox="1">
              <a:spLocks noChangeArrowheads="1"/>
            </p:cNvSpPr>
            <p:nvPr/>
          </p:nvSpPr>
          <p:spPr bwMode="auto">
            <a:xfrm>
              <a:off x="1584" y="2561"/>
              <a:ext cx="370"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eh</a:t>
              </a:r>
            </a:p>
          </p:txBody>
        </p:sp>
        <p:sp>
          <p:nvSpPr>
            <p:cNvPr id="301090" name="Text Box 34"/>
            <p:cNvSpPr txBox="1">
              <a:spLocks noChangeArrowheads="1"/>
            </p:cNvSpPr>
            <p:nvPr/>
          </p:nvSpPr>
          <p:spPr bwMode="auto">
            <a:xfrm>
              <a:off x="1872" y="3233"/>
              <a:ext cx="365"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ae</a:t>
              </a:r>
            </a:p>
          </p:txBody>
        </p:sp>
        <p:sp>
          <p:nvSpPr>
            <p:cNvPr id="301091" name="Text Box 35"/>
            <p:cNvSpPr txBox="1">
              <a:spLocks noChangeArrowheads="1"/>
            </p:cNvSpPr>
            <p:nvPr/>
          </p:nvSpPr>
          <p:spPr bwMode="auto">
            <a:xfrm>
              <a:off x="3936" y="3281"/>
              <a:ext cx="36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aa</a:t>
              </a:r>
            </a:p>
          </p:txBody>
        </p:sp>
        <p:sp>
          <p:nvSpPr>
            <p:cNvPr id="301092" name="Text Box 36"/>
            <p:cNvSpPr txBox="1">
              <a:spLocks noChangeArrowheads="1"/>
            </p:cNvSpPr>
            <p:nvPr/>
          </p:nvSpPr>
          <p:spPr bwMode="auto">
            <a:xfrm>
              <a:off x="4176" y="2513"/>
              <a:ext cx="35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ao</a:t>
              </a:r>
            </a:p>
          </p:txBody>
        </p:sp>
        <p:sp>
          <p:nvSpPr>
            <p:cNvPr id="301093" name="Text Box 37"/>
            <p:cNvSpPr txBox="1">
              <a:spLocks noChangeArrowheads="1"/>
            </p:cNvSpPr>
            <p:nvPr/>
          </p:nvSpPr>
          <p:spPr bwMode="auto">
            <a:xfrm>
              <a:off x="4032" y="1121"/>
              <a:ext cx="385"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uw</a:t>
              </a:r>
            </a:p>
          </p:txBody>
        </p:sp>
        <p:sp>
          <p:nvSpPr>
            <p:cNvPr id="301094" name="Text Box 38"/>
            <p:cNvSpPr txBox="1">
              <a:spLocks noChangeArrowheads="1"/>
            </p:cNvSpPr>
            <p:nvPr/>
          </p:nvSpPr>
          <p:spPr bwMode="auto">
            <a:xfrm>
              <a:off x="3801" y="1649"/>
              <a:ext cx="36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uh</a:t>
              </a:r>
            </a:p>
          </p:txBody>
        </p:sp>
        <p:sp>
          <p:nvSpPr>
            <p:cNvPr id="301095" name="Text Box 39"/>
            <p:cNvSpPr txBox="1">
              <a:spLocks noChangeArrowheads="1"/>
            </p:cNvSpPr>
            <p:nvPr/>
          </p:nvSpPr>
          <p:spPr bwMode="auto">
            <a:xfrm>
              <a:off x="2832" y="2561"/>
              <a:ext cx="369"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ah</a:t>
              </a:r>
            </a:p>
          </p:txBody>
        </p:sp>
        <p:sp>
          <p:nvSpPr>
            <p:cNvPr id="301096" name="Text Box 40"/>
            <p:cNvSpPr txBox="1">
              <a:spLocks noChangeArrowheads="1"/>
            </p:cNvSpPr>
            <p:nvPr/>
          </p:nvSpPr>
          <p:spPr bwMode="auto">
            <a:xfrm>
              <a:off x="2784" y="2225"/>
              <a:ext cx="372"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ax</a:t>
              </a:r>
            </a:p>
          </p:txBody>
        </p:sp>
        <p:sp>
          <p:nvSpPr>
            <p:cNvPr id="301097" name="Text Box 41"/>
            <p:cNvSpPr txBox="1">
              <a:spLocks noChangeArrowheads="1"/>
            </p:cNvSpPr>
            <p:nvPr/>
          </p:nvSpPr>
          <p:spPr bwMode="auto">
            <a:xfrm>
              <a:off x="2385" y="1632"/>
              <a:ext cx="31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ix</a:t>
              </a:r>
            </a:p>
          </p:txBody>
        </p:sp>
        <p:sp>
          <p:nvSpPr>
            <p:cNvPr id="301098" name="Text Box 42"/>
            <p:cNvSpPr txBox="1">
              <a:spLocks noChangeArrowheads="1"/>
            </p:cNvSpPr>
            <p:nvPr/>
          </p:nvSpPr>
          <p:spPr bwMode="auto">
            <a:xfrm>
              <a:off x="3001" y="1632"/>
              <a:ext cx="36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ux</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1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10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1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t>
            </a:r>
            <a:r>
              <a:rPr lang="en-US" dirty="0" smtClean="0"/>
              <a:t>Articulation</a:t>
            </a:r>
            <a:endParaRPr lang="en-US" dirty="0"/>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smtClean="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1753970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US" dirty="0" smtClean="0"/>
              <a:t>High Front or Back [</a:t>
            </a:r>
            <a:r>
              <a:rPr lang="en-US" dirty="0" err="1" smtClean="0"/>
              <a:t>iy</a:t>
            </a:r>
            <a:r>
              <a:rPr lang="en-US" dirty="0"/>
              <a:t>] vs. [</a:t>
            </a:r>
            <a:r>
              <a:rPr lang="en-US" dirty="0" err="1"/>
              <a:t>uw</a:t>
            </a:r>
            <a:r>
              <a:rPr lang="en-US" dirty="0"/>
              <a:t>]</a:t>
            </a:r>
          </a:p>
        </p:txBody>
      </p:sp>
      <p:pic>
        <p:nvPicPr>
          <p:cNvPr id="302083" name="Picture 3"/>
          <p:cNvPicPr>
            <a:picLocks noChangeAspect="1" noChangeArrowheads="1"/>
          </p:cNvPicPr>
          <p:nvPr/>
        </p:nvPicPr>
        <p:blipFill>
          <a:blip r:embed="rId2">
            <a:extLst>
              <a:ext uri="{28A0092B-C50C-407E-A947-70E740481C1C}">
                <a14:useLocalDpi xmlns:a14="http://schemas.microsoft.com/office/drawing/2010/main" val="0"/>
              </a:ext>
            </a:extLst>
          </a:blip>
          <a:srcRect l="3125" t="15591" r="7031" b="6989"/>
          <a:stretch>
            <a:fillRect/>
          </a:stretch>
        </p:blipFill>
        <p:spPr bwMode="auto">
          <a:xfrm>
            <a:off x="838200" y="1447800"/>
            <a:ext cx="75438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2084" name="Oval 4"/>
          <p:cNvSpPr>
            <a:spLocks noChangeArrowheads="1"/>
          </p:cNvSpPr>
          <p:nvPr/>
        </p:nvSpPr>
        <p:spPr bwMode="auto">
          <a:xfrm>
            <a:off x="2743200" y="31242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5" name="Oval 5"/>
          <p:cNvSpPr>
            <a:spLocks noChangeArrowheads="1"/>
          </p:cNvSpPr>
          <p:nvPr/>
        </p:nvSpPr>
        <p:spPr bwMode="auto">
          <a:xfrm>
            <a:off x="7315200" y="30480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6"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en-US" dirty="0" smtClean="0"/>
              <a:t>Low Front or Back [ae</a:t>
            </a:r>
            <a:r>
              <a:rPr lang="en-US" dirty="0"/>
              <a:t>] vs. [aa]</a:t>
            </a:r>
          </a:p>
        </p:txBody>
      </p:sp>
      <p:pic>
        <p:nvPicPr>
          <p:cNvPr id="303107" name="Picture 3"/>
          <p:cNvPicPr>
            <a:picLocks noChangeAspect="1" noChangeArrowheads="1"/>
          </p:cNvPicPr>
          <p:nvPr/>
        </p:nvPicPr>
        <p:blipFill>
          <a:blip r:embed="rId2">
            <a:extLst>
              <a:ext uri="{28A0092B-C50C-407E-A947-70E740481C1C}">
                <a14:useLocalDpi xmlns:a14="http://schemas.microsoft.com/office/drawing/2010/main" val="0"/>
              </a:ext>
            </a:extLst>
          </a:blip>
          <a:srcRect l="3125" t="12366" r="8594" b="9138"/>
          <a:stretch>
            <a:fillRect/>
          </a:stretch>
        </p:blipFill>
        <p:spPr bwMode="auto">
          <a:xfrm>
            <a:off x="685800" y="1200150"/>
            <a:ext cx="7696200" cy="4972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3108" name="Oval 4"/>
          <p:cNvSpPr>
            <a:spLocks noChangeArrowheads="1"/>
          </p:cNvSpPr>
          <p:nvPr/>
        </p:nvSpPr>
        <p:spPr bwMode="auto">
          <a:xfrm>
            <a:off x="2819400" y="32766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09" name="Oval 5"/>
          <p:cNvSpPr>
            <a:spLocks noChangeArrowheads="1"/>
          </p:cNvSpPr>
          <p:nvPr/>
        </p:nvSpPr>
        <p:spPr bwMode="auto">
          <a:xfrm>
            <a:off x="7315200" y="32766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10"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r>
              <a:rPr lang="en-US" dirty="0" smtClean="0"/>
              <a:t>Many Forms of English</a:t>
            </a:r>
            <a:endParaRPr lang="en-US" dirty="0"/>
          </a:p>
        </p:txBody>
      </p:sp>
      <p:sp>
        <p:nvSpPr>
          <p:cNvPr id="683011" name="Rectangle 3"/>
          <p:cNvSpPr>
            <a:spLocks noGrp="1" noChangeArrowheads="1"/>
          </p:cNvSpPr>
          <p:nvPr>
            <p:ph type="body" idx="1"/>
          </p:nvPr>
        </p:nvSpPr>
        <p:spPr/>
        <p:txBody>
          <a:bodyPr/>
          <a:lstStyle/>
          <a:p>
            <a:r>
              <a:rPr lang="en-US" dirty="0"/>
              <a:t>Compare to British English, Indian English, Swedish, Spanish, </a:t>
            </a:r>
            <a:r>
              <a:rPr lang="en-US" b="1" i="1" dirty="0"/>
              <a:t>Japanese</a:t>
            </a:r>
            <a:r>
              <a:rPr lang="en-US" dirty="0"/>
              <a:t>, </a:t>
            </a:r>
            <a:r>
              <a:rPr lang="en-US" dirty="0" smtClean="0"/>
              <a:t>Mandarin</a:t>
            </a:r>
          </a:p>
          <a:p>
            <a:r>
              <a:rPr lang="en-US" dirty="0" smtClean="0">
                <a:solidFill>
                  <a:srgbClr val="0000FF"/>
                </a:solidFill>
              </a:rPr>
              <a:t>Vowel differences </a:t>
            </a:r>
            <a:r>
              <a:rPr lang="en-US" dirty="0" smtClean="0"/>
              <a:t>make it difficult to learn to </a:t>
            </a:r>
            <a:r>
              <a:rPr lang="en-US" dirty="0" smtClean="0">
                <a:solidFill>
                  <a:srgbClr val="0000FF"/>
                </a:solidFill>
              </a:rPr>
              <a:t>produce new languages </a:t>
            </a:r>
            <a:r>
              <a:rPr lang="en-US" dirty="0" smtClean="0"/>
              <a:t>effectively</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Vowel Space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307034"/>
            <a:ext cx="6248400" cy="4636566"/>
          </a:xfrm>
          <a:prstGeom prst="rect">
            <a:avLst/>
          </a:prstGeom>
        </p:spPr>
      </p:pic>
    </p:spTree>
    <p:extLst>
      <p:ext uri="{BB962C8B-B14F-4D97-AF65-F5344CB8AC3E}">
        <p14:creationId xmlns:p14="http://schemas.microsoft.com/office/powerpoint/2010/main" val="456932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English and Japanese Vowels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106" y="3886200"/>
            <a:ext cx="3080694" cy="22860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95400"/>
            <a:ext cx="4480470" cy="2895600"/>
          </a:xfrm>
          <a:prstGeom prst="rect">
            <a:avLst/>
          </a:prstGeom>
        </p:spPr>
      </p:pic>
    </p:spTree>
    <p:extLst>
      <p:ext uri="{BB962C8B-B14F-4D97-AF65-F5344CB8AC3E}">
        <p14:creationId xmlns:p14="http://schemas.microsoft.com/office/powerpoint/2010/main" val="889605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Most important:  Weekly posts are due at 11:59 </a:t>
            </a:r>
            <a:r>
              <a:rPr lang="en-US" b="1" i="1" dirty="0" smtClean="0"/>
              <a:t>am </a:t>
            </a:r>
            <a:r>
              <a:rPr lang="en-US" dirty="0" smtClean="0"/>
              <a:t>on the Monday </a:t>
            </a:r>
            <a:r>
              <a:rPr lang="en-US" b="1" i="1" dirty="0" smtClean="0"/>
              <a:t>before </a:t>
            </a:r>
            <a:r>
              <a:rPr lang="en-US" dirty="0" smtClean="0"/>
              <a:t>class.  </a:t>
            </a:r>
          </a:p>
          <a:p>
            <a:pPr lvl="1"/>
            <a:r>
              <a:rPr lang="en-US" dirty="0" smtClean="0"/>
              <a:t>Posting late removes 1pt (of the 4 possible) for each late day.  </a:t>
            </a:r>
          </a:p>
          <a:p>
            <a:pPr lvl="1"/>
            <a:r>
              <a:rPr lang="en-US" dirty="0" smtClean="0"/>
              <a:t>This rule will be enforced from now on </a:t>
            </a:r>
            <a:r>
              <a:rPr lang="mr-IN" dirty="0" smtClean="0"/>
              <a:t>–</a:t>
            </a:r>
            <a:r>
              <a:rPr lang="en-US" dirty="0" smtClean="0"/>
              <a:t> not for Week 2’s posts.  But please submit those today if you have not done </a:t>
            </a:r>
            <a:r>
              <a:rPr lang="en-US" smtClean="0"/>
              <a:t>so already.</a:t>
            </a:r>
            <a:endParaRPr lang="en-US" b="1" i="1" dirty="0"/>
          </a:p>
        </p:txBody>
      </p:sp>
    </p:spTree>
    <p:extLst>
      <p:ext uri="{BB962C8B-B14F-4D97-AF65-F5344CB8AC3E}">
        <p14:creationId xmlns:p14="http://schemas.microsoft.com/office/powerpoint/2010/main" val="1846514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Consonants:  A True </a:t>
            </a:r>
            <a:r>
              <a:rPr lang="en-US" dirty="0"/>
              <a:t>s</a:t>
            </a:r>
            <a:r>
              <a:rPr lang="en-US" dirty="0" smtClean="0"/>
              <a:t>tory about </a:t>
            </a:r>
            <a:r>
              <a:rPr lang="en-US" dirty="0" err="1" smtClean="0"/>
              <a:t>Noa</a:t>
            </a:r>
            <a:endParaRPr lang="en-US" dirty="0"/>
          </a:p>
        </p:txBody>
      </p:sp>
      <p:sp>
        <p:nvSpPr>
          <p:cNvPr id="3" name="Content Placeholder 2"/>
          <p:cNvSpPr>
            <a:spLocks noGrp="1"/>
          </p:cNvSpPr>
          <p:nvPr>
            <p:ph idx="1"/>
          </p:nvPr>
        </p:nvSpPr>
        <p:spPr/>
        <p:txBody>
          <a:bodyPr/>
          <a:lstStyle/>
          <a:p>
            <a:r>
              <a:rPr lang="en-US" sz="2400" dirty="0" err="1"/>
              <a:t>Noa’s</a:t>
            </a:r>
            <a:r>
              <a:rPr lang="en-US" sz="2400" dirty="0"/>
              <a:t> </a:t>
            </a:r>
            <a:r>
              <a:rPr lang="en-US" sz="2400" dirty="0">
                <a:solidFill>
                  <a:srgbClr val="0000FF"/>
                </a:solidFill>
              </a:rPr>
              <a:t>ability to communicate </a:t>
            </a:r>
            <a:r>
              <a:rPr lang="en-US" sz="2400" dirty="0"/>
              <a:t>is quite developed. </a:t>
            </a:r>
            <a:r>
              <a:rPr lang="en-US" sz="2400" dirty="0" smtClean="0"/>
              <a:t>But </a:t>
            </a:r>
            <a:r>
              <a:rPr lang="en-US" sz="2400" dirty="0"/>
              <a:t>sometimes the fact that she she </a:t>
            </a:r>
            <a:r>
              <a:rPr lang="en-US" sz="2400" dirty="0">
                <a:solidFill>
                  <a:srgbClr val="FF0000"/>
                </a:solidFill>
              </a:rPr>
              <a:t>can’t make 3 consonant sounds - K, L and </a:t>
            </a:r>
            <a:r>
              <a:rPr lang="en-US" sz="2400" dirty="0" smtClean="0">
                <a:solidFill>
                  <a:srgbClr val="FF0000"/>
                </a:solidFill>
              </a:rPr>
              <a:t>G </a:t>
            </a:r>
            <a:r>
              <a:rPr lang="en-US" sz="2400" dirty="0"/>
              <a:t>- gets in the </a:t>
            </a:r>
            <a:r>
              <a:rPr lang="en-US" sz="2400" dirty="0" smtClean="0"/>
              <a:t>way. Here she shares her success </a:t>
            </a:r>
            <a:r>
              <a:rPr lang="en-US" sz="2400" dirty="0"/>
              <a:t>at </a:t>
            </a:r>
            <a:r>
              <a:rPr lang="en-US" sz="2400" dirty="0">
                <a:solidFill>
                  <a:srgbClr val="0000FF"/>
                </a:solidFill>
              </a:rPr>
              <a:t>Little </a:t>
            </a:r>
            <a:r>
              <a:rPr lang="en-US" sz="2400" dirty="0" smtClean="0">
                <a:solidFill>
                  <a:srgbClr val="0000FF"/>
                </a:solidFill>
              </a:rPr>
              <a:t>Kickers </a:t>
            </a:r>
            <a:r>
              <a:rPr lang="en-US" sz="2400" dirty="0" smtClean="0"/>
              <a:t>(soccer practice </a:t>
            </a:r>
            <a:r>
              <a:rPr lang="en-US" sz="2400" dirty="0"/>
              <a:t>for kids 3 and </a:t>
            </a:r>
            <a:r>
              <a:rPr lang="en-US" sz="2400" dirty="0" smtClean="0"/>
              <a:t>under</a:t>
            </a:r>
            <a:r>
              <a:rPr lang="en-US" dirty="0" smtClean="0"/>
              <a:t>) with her mother (“</a:t>
            </a:r>
            <a:r>
              <a:rPr lang="en-US" dirty="0" err="1" smtClean="0"/>
              <a:t>ima</a:t>
            </a:r>
            <a:r>
              <a:rPr lang="en-US" dirty="0" smtClean="0"/>
              <a:t>”) named Mir:</a:t>
            </a:r>
          </a:p>
          <a:p>
            <a:r>
              <a:rPr lang="en-US" sz="2000" dirty="0" err="1" smtClean="0"/>
              <a:t>Noa</a:t>
            </a:r>
            <a:r>
              <a:rPr lang="en-US" sz="2000" dirty="0" smtClean="0"/>
              <a:t> </a:t>
            </a:r>
            <a:r>
              <a:rPr lang="en-US" sz="2000" dirty="0"/>
              <a:t>- </a:t>
            </a:r>
            <a:r>
              <a:rPr lang="en-US" sz="2000" i="1" dirty="0"/>
              <a:t>Ima, I stored a dole at </a:t>
            </a:r>
            <a:r>
              <a:rPr lang="en-US" sz="2000" i="1" dirty="0" err="1" smtClean="0"/>
              <a:t>YittoTitters</a:t>
            </a:r>
            <a:r>
              <a:rPr lang="en-US" sz="2000" dirty="0" smtClean="0"/>
              <a:t>.</a:t>
            </a:r>
          </a:p>
          <a:p>
            <a:r>
              <a:rPr lang="en-US" sz="2000" dirty="0" smtClean="0"/>
              <a:t>Mir </a:t>
            </a:r>
            <a:r>
              <a:rPr lang="en-US" sz="2000" dirty="0"/>
              <a:t>- </a:t>
            </a:r>
            <a:r>
              <a:rPr lang="en-US" sz="2000" i="1" dirty="0" smtClean="0"/>
              <a:t>What?</a:t>
            </a:r>
          </a:p>
          <a:p>
            <a:r>
              <a:rPr lang="en-US" sz="2000" dirty="0" err="1" smtClean="0"/>
              <a:t>Noa</a:t>
            </a:r>
            <a:r>
              <a:rPr lang="en-US" sz="2000" dirty="0" smtClean="0"/>
              <a:t> </a:t>
            </a:r>
            <a:r>
              <a:rPr lang="en-US" sz="2000" dirty="0"/>
              <a:t>- </a:t>
            </a:r>
            <a:r>
              <a:rPr lang="en-US" sz="2000" i="1" dirty="0"/>
              <a:t>I stored a </a:t>
            </a:r>
            <a:r>
              <a:rPr lang="en-US" sz="2000" i="1" dirty="0" smtClean="0"/>
              <a:t>dole.</a:t>
            </a:r>
            <a:endParaRPr lang="en-US" sz="2000" i="1" dirty="0"/>
          </a:p>
          <a:p>
            <a:r>
              <a:rPr lang="en-US" sz="2000" dirty="0" smtClean="0"/>
              <a:t>Mir </a:t>
            </a:r>
            <a:r>
              <a:rPr lang="en-US" sz="2000" dirty="0"/>
              <a:t>- </a:t>
            </a:r>
            <a:r>
              <a:rPr lang="en-US" sz="2000" i="1" dirty="0"/>
              <a:t>What sweetie? I didn’t understand </a:t>
            </a:r>
            <a:r>
              <a:rPr lang="en-US" sz="2000" i="1" dirty="0" smtClean="0"/>
              <a:t>you.</a:t>
            </a:r>
          </a:p>
          <a:p>
            <a:r>
              <a:rPr lang="en-US" sz="2000" dirty="0" err="1" smtClean="0"/>
              <a:t>Noa</a:t>
            </a:r>
            <a:r>
              <a:rPr lang="en-US" sz="2000" dirty="0" smtClean="0"/>
              <a:t> </a:t>
            </a:r>
            <a:r>
              <a:rPr lang="en-US" sz="2000" dirty="0"/>
              <a:t>- </a:t>
            </a:r>
            <a:r>
              <a:rPr lang="en-US" sz="2000" i="1" dirty="0"/>
              <a:t>At </a:t>
            </a:r>
            <a:r>
              <a:rPr lang="en-US" sz="2000" i="1" dirty="0" err="1" smtClean="0"/>
              <a:t>YittoTitters</a:t>
            </a:r>
            <a:r>
              <a:rPr lang="en-US" sz="2000" i="1" dirty="0"/>
              <a:t>! I stored a dole</a:t>
            </a:r>
            <a:r>
              <a:rPr lang="en-US" sz="2000" i="1" dirty="0" smtClean="0"/>
              <a:t>!!</a:t>
            </a:r>
          </a:p>
          <a:p>
            <a:r>
              <a:rPr lang="en-US" sz="2000" dirty="0" smtClean="0"/>
              <a:t>Mir </a:t>
            </a:r>
            <a:r>
              <a:rPr lang="en-US" sz="2000" dirty="0"/>
              <a:t>- </a:t>
            </a:r>
            <a:r>
              <a:rPr lang="en-US" sz="2000" i="1" dirty="0"/>
              <a:t>Oh. You scored a goal. That’s </a:t>
            </a:r>
            <a:r>
              <a:rPr lang="en-US" sz="2000" i="1" dirty="0" smtClean="0"/>
              <a:t>great!</a:t>
            </a:r>
          </a:p>
          <a:p>
            <a:r>
              <a:rPr lang="en-US" sz="2000" dirty="0" err="1" smtClean="0"/>
              <a:t>Noa</a:t>
            </a:r>
            <a:r>
              <a:rPr lang="en-US" sz="2000" dirty="0" smtClean="0"/>
              <a:t> </a:t>
            </a:r>
            <a:r>
              <a:rPr lang="en-US" sz="2000" dirty="0"/>
              <a:t>- </a:t>
            </a:r>
            <a:r>
              <a:rPr lang="en-US" sz="2000" i="1" dirty="0"/>
              <a:t>Ima, what’s a dole?</a:t>
            </a:r>
          </a:p>
        </p:txBody>
      </p:sp>
    </p:spTree>
    <p:extLst>
      <p:ext uri="{BB962C8B-B14F-4D97-AF65-F5344CB8AC3E}">
        <p14:creationId xmlns:p14="http://schemas.microsoft.com/office/powerpoint/2010/main" val="132700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a:t>Consonants: </a:t>
            </a:r>
            <a:r>
              <a:rPr lang="en-US" i="1">
                <a:solidFill>
                  <a:srgbClr val="0000FF"/>
                </a:solidFill>
              </a:rPr>
              <a:t>Place of Articulation</a:t>
            </a:r>
          </a:p>
        </p:txBody>
      </p:sp>
      <p:sp>
        <p:nvSpPr>
          <p:cNvPr id="343043" name="Rectangle 3"/>
          <p:cNvSpPr>
            <a:spLocks noGrp="1" noChangeArrowheads="1"/>
          </p:cNvSpPr>
          <p:nvPr>
            <p:ph type="body" idx="1"/>
          </p:nvPr>
        </p:nvSpPr>
        <p:spPr/>
        <p:txBody>
          <a:bodyPr/>
          <a:lstStyle/>
          <a:p>
            <a:r>
              <a:rPr lang="en-US" dirty="0"/>
              <a:t>What is the point of maximum (air) restriction?</a:t>
            </a:r>
          </a:p>
          <a:p>
            <a:pPr lvl="1"/>
            <a:r>
              <a:rPr lang="en-US" dirty="0">
                <a:solidFill>
                  <a:srgbClr val="0000FF"/>
                </a:solidFill>
              </a:rPr>
              <a:t>Labial</a:t>
            </a:r>
            <a:r>
              <a:rPr lang="en-US" dirty="0"/>
              <a:t>: bilabial [b], [p]; </a:t>
            </a:r>
            <a:r>
              <a:rPr lang="en-US" dirty="0">
                <a:solidFill>
                  <a:srgbClr val="0000FF"/>
                </a:solidFill>
              </a:rPr>
              <a:t>labiodental</a:t>
            </a:r>
            <a:r>
              <a:rPr lang="en-US" dirty="0"/>
              <a:t> [v], [f]</a:t>
            </a:r>
          </a:p>
          <a:p>
            <a:pPr lvl="1"/>
            <a:r>
              <a:rPr lang="en-US" dirty="0">
                <a:solidFill>
                  <a:srgbClr val="0000FF"/>
                </a:solidFill>
              </a:rPr>
              <a:t>Dental</a:t>
            </a:r>
            <a:r>
              <a:rPr lang="en-US" dirty="0"/>
              <a:t>: [</a:t>
            </a:r>
            <a:r>
              <a:rPr lang="en-US" dirty="0">
                <a:sym typeface="Symbol" charset="0"/>
              </a:rPr>
              <a:t>], [] thief vs. them</a:t>
            </a:r>
          </a:p>
          <a:p>
            <a:pPr lvl="1"/>
            <a:r>
              <a:rPr lang="en-US" dirty="0">
                <a:solidFill>
                  <a:srgbClr val="0000FF"/>
                </a:solidFill>
                <a:sym typeface="Symbol" charset="0"/>
              </a:rPr>
              <a:t>Alveolar</a:t>
            </a:r>
            <a:r>
              <a:rPr lang="en-US" dirty="0">
                <a:sym typeface="Symbol" charset="0"/>
              </a:rPr>
              <a:t>: [t], [d], [s], [z]</a:t>
            </a:r>
          </a:p>
          <a:p>
            <a:pPr lvl="1"/>
            <a:r>
              <a:rPr lang="en-US" dirty="0">
                <a:solidFill>
                  <a:srgbClr val="0000FF"/>
                </a:solidFill>
                <a:sym typeface="Symbol" charset="0"/>
              </a:rPr>
              <a:t>Palatal</a:t>
            </a:r>
            <a:r>
              <a:rPr lang="en-US" dirty="0">
                <a:sym typeface="Symbol" charset="0"/>
              </a:rPr>
              <a:t>: [], [t] shrimp vs. chimp</a:t>
            </a:r>
          </a:p>
          <a:p>
            <a:pPr lvl="1"/>
            <a:r>
              <a:rPr lang="en-US" dirty="0">
                <a:solidFill>
                  <a:srgbClr val="0000FF"/>
                </a:solidFill>
                <a:sym typeface="Symbol" charset="0"/>
              </a:rPr>
              <a:t>Velar</a:t>
            </a:r>
            <a:r>
              <a:rPr lang="en-US" dirty="0">
                <a:sym typeface="Symbol" charset="0"/>
              </a:rPr>
              <a:t>: [k], [g]</a:t>
            </a:r>
          </a:p>
          <a:p>
            <a:pPr lvl="1"/>
            <a:r>
              <a:rPr lang="en-US" dirty="0">
                <a:solidFill>
                  <a:srgbClr val="0000FF"/>
                </a:solidFill>
                <a:sym typeface="Symbol" charset="0"/>
              </a:rPr>
              <a:t>Glottal</a:t>
            </a:r>
            <a:r>
              <a:rPr lang="en-US" dirty="0">
                <a:sym typeface="Symbol" charset="0"/>
              </a:rPr>
              <a:t>: [?] glottal stop</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a:t>Consonants: </a:t>
            </a:r>
            <a:r>
              <a:rPr lang="en-US" i="1">
                <a:solidFill>
                  <a:srgbClr val="0000FF"/>
                </a:solidFill>
              </a:rPr>
              <a:t>Manner of Articulation</a:t>
            </a:r>
          </a:p>
        </p:txBody>
      </p:sp>
      <p:sp>
        <p:nvSpPr>
          <p:cNvPr id="344067" name="Rectangle 3"/>
          <p:cNvSpPr>
            <a:spLocks noGrp="1" noChangeArrowheads="1"/>
          </p:cNvSpPr>
          <p:nvPr>
            <p:ph type="body" idx="1"/>
          </p:nvPr>
        </p:nvSpPr>
        <p:spPr>
          <a:xfrm>
            <a:off x="457200" y="1447800"/>
            <a:ext cx="8229600" cy="5105400"/>
          </a:xfrm>
        </p:spPr>
        <p:txBody>
          <a:bodyPr/>
          <a:lstStyle/>
          <a:p>
            <a:r>
              <a:rPr lang="en-US" b="1" i="1" dirty="0"/>
              <a:t>How</a:t>
            </a:r>
            <a:r>
              <a:rPr lang="en-US" dirty="0"/>
              <a:t> is the airflow restricted?</a:t>
            </a:r>
          </a:p>
          <a:p>
            <a:pPr lvl="1"/>
            <a:r>
              <a:rPr lang="en-US" dirty="0">
                <a:solidFill>
                  <a:srgbClr val="0000FF"/>
                </a:solidFill>
              </a:rPr>
              <a:t>Stop</a:t>
            </a:r>
            <a:r>
              <a:rPr lang="en-US" dirty="0"/>
              <a:t>: </a:t>
            </a:r>
            <a:r>
              <a:rPr lang="en-US" dirty="0">
                <a:solidFill>
                  <a:srgbClr val="FF0000"/>
                </a:solidFill>
              </a:rPr>
              <a:t>[p],[t],[g</a:t>
            </a:r>
            <a:r>
              <a:rPr lang="en-US" dirty="0" smtClean="0"/>
              <a:t>] … </a:t>
            </a:r>
            <a:r>
              <a:rPr lang="en-US" dirty="0"/>
              <a:t>aka </a:t>
            </a:r>
            <a:r>
              <a:rPr lang="en-US" dirty="0">
                <a:solidFill>
                  <a:srgbClr val="0000FF"/>
                </a:solidFill>
              </a:rPr>
              <a:t>plosive</a:t>
            </a:r>
          </a:p>
          <a:p>
            <a:pPr lvl="2"/>
            <a:r>
              <a:rPr lang="en-US" dirty="0"/>
              <a:t>Airflow completely blocked (</a:t>
            </a:r>
            <a:r>
              <a:rPr lang="en-US" dirty="0">
                <a:solidFill>
                  <a:srgbClr val="0000FF"/>
                </a:solidFill>
              </a:rPr>
              <a:t>closure</a:t>
            </a:r>
            <a:r>
              <a:rPr lang="en-US" dirty="0"/>
              <a:t>), then released (</a:t>
            </a:r>
            <a:r>
              <a:rPr lang="en-US" dirty="0">
                <a:solidFill>
                  <a:srgbClr val="0000FF"/>
                </a:solidFill>
              </a:rPr>
              <a:t>release</a:t>
            </a:r>
            <a:r>
              <a:rPr lang="en-US" dirty="0"/>
              <a:t>)</a:t>
            </a:r>
          </a:p>
          <a:p>
            <a:pPr lvl="2"/>
            <a:r>
              <a:rPr lang="en-US" dirty="0">
                <a:solidFill>
                  <a:srgbClr val="0000FF"/>
                </a:solidFill>
              </a:rPr>
              <a:t>Glottal stop</a:t>
            </a:r>
            <a:r>
              <a:rPr lang="en-US" dirty="0"/>
              <a:t>, e.g. before word-initial vowels in English after pause (</a:t>
            </a:r>
            <a:r>
              <a:rPr lang="en-US" i="1" dirty="0">
                <a:solidFill>
                  <a:srgbClr val="FF0000"/>
                </a:solidFill>
              </a:rPr>
              <a:t>extra</a:t>
            </a:r>
            <a:r>
              <a:rPr lang="en-US" dirty="0"/>
              <a:t>)</a:t>
            </a:r>
            <a:endParaRPr lang="en-US" dirty="0">
              <a:solidFill>
                <a:srgbClr val="0000FF"/>
              </a:solidFill>
            </a:endParaRPr>
          </a:p>
          <a:p>
            <a:pPr lvl="1"/>
            <a:r>
              <a:rPr lang="en-US" dirty="0">
                <a:solidFill>
                  <a:srgbClr val="0000FF"/>
                </a:solidFill>
              </a:rPr>
              <a:t>Nasal: </a:t>
            </a:r>
            <a:r>
              <a:rPr lang="en-US" dirty="0"/>
              <a:t>air released thru nose </a:t>
            </a:r>
            <a:r>
              <a:rPr lang="en-US" dirty="0">
                <a:solidFill>
                  <a:srgbClr val="FF0000"/>
                </a:solidFill>
              </a:rPr>
              <a:t>[m],[ng</a:t>
            </a:r>
            <a:r>
              <a:rPr lang="en-US" dirty="0" smtClean="0">
                <a:solidFill>
                  <a:srgbClr val="FF0000"/>
                </a:solidFill>
              </a:rPr>
              <a:t>] </a:t>
            </a:r>
            <a:r>
              <a:rPr lang="en-US" dirty="0" smtClean="0"/>
              <a:t>…</a:t>
            </a:r>
            <a:endParaRPr lang="en-US" dirty="0"/>
          </a:p>
          <a:p>
            <a:pPr lvl="1"/>
            <a:r>
              <a:rPr lang="en-US" dirty="0">
                <a:solidFill>
                  <a:srgbClr val="0000FF"/>
                </a:solidFill>
              </a:rPr>
              <a:t>Fricative</a:t>
            </a:r>
            <a:r>
              <a:rPr lang="en-US" dirty="0"/>
              <a:t>: </a:t>
            </a:r>
            <a:r>
              <a:rPr lang="en-US" dirty="0">
                <a:solidFill>
                  <a:srgbClr val="FF0000"/>
                </a:solidFill>
              </a:rPr>
              <a:t>[s], [z], [f] </a:t>
            </a:r>
            <a:r>
              <a:rPr lang="en-US" dirty="0"/>
              <a:t>air forced thru narrow channel</a:t>
            </a:r>
            <a:endParaRPr lang="en-US" dirty="0">
              <a:sym typeface="Wingdings" charset="0"/>
            </a:endParaRPr>
          </a:p>
          <a:p>
            <a:pPr lvl="1"/>
            <a:r>
              <a:rPr lang="en-US" dirty="0">
                <a:solidFill>
                  <a:srgbClr val="0000FF"/>
                </a:solidFill>
                <a:sym typeface="Wingdings" charset="0"/>
              </a:rPr>
              <a:t>Affricates</a:t>
            </a:r>
            <a:r>
              <a:rPr lang="en-US" dirty="0">
                <a:sym typeface="Wingdings" charset="0"/>
              </a:rPr>
              <a:t> </a:t>
            </a:r>
            <a:r>
              <a:rPr lang="en-US" dirty="0">
                <a:solidFill>
                  <a:srgbClr val="FF0000"/>
                </a:solidFill>
                <a:sym typeface="Wingdings" charset="0"/>
              </a:rPr>
              <a:t>[</a:t>
            </a:r>
            <a:r>
              <a:rPr lang="en-US" dirty="0">
                <a:solidFill>
                  <a:srgbClr val="FF0000"/>
                </a:solidFill>
                <a:sym typeface="Symbol" charset="0"/>
              </a:rPr>
              <a:t>t]</a:t>
            </a:r>
            <a:r>
              <a:rPr lang="en-US" dirty="0">
                <a:sym typeface="Symbol" charset="0"/>
              </a:rPr>
              <a:t> begin as stops and end as </a:t>
            </a:r>
            <a:r>
              <a:rPr lang="en-US" dirty="0" smtClean="0">
                <a:sym typeface="Symbol" charset="0"/>
              </a:rPr>
              <a:t>fricatives (</a:t>
            </a:r>
            <a:r>
              <a:rPr lang="en-US" dirty="0" smtClean="0">
                <a:solidFill>
                  <a:srgbClr val="FF0000"/>
                </a:solidFill>
                <a:sym typeface="Symbol" charset="0"/>
              </a:rPr>
              <a:t>chimp</a:t>
            </a:r>
            <a:r>
              <a:rPr lang="en-US" dirty="0" smtClean="0">
                <a:sym typeface="Symbol" charset="0"/>
              </a:rPr>
              <a:t>)</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type="body" idx="1"/>
          </p:nvPr>
        </p:nvSpPr>
        <p:spPr>
          <a:xfrm>
            <a:off x="457200" y="762000"/>
            <a:ext cx="8229600" cy="5364163"/>
          </a:xfrm>
        </p:spPr>
        <p:txBody>
          <a:bodyPr/>
          <a:lstStyle/>
          <a:p>
            <a:pPr lvl="1"/>
            <a:r>
              <a:rPr lang="en-US" dirty="0">
                <a:solidFill>
                  <a:srgbClr val="0000FF"/>
                </a:solidFill>
              </a:rPr>
              <a:t>Approximant</a:t>
            </a:r>
            <a:r>
              <a:rPr lang="en-US" dirty="0"/>
              <a:t>: </a:t>
            </a:r>
            <a:r>
              <a:rPr lang="en-US" dirty="0">
                <a:solidFill>
                  <a:srgbClr val="FF0000"/>
                </a:solidFill>
              </a:rPr>
              <a:t>[w],[y]</a:t>
            </a:r>
          </a:p>
          <a:p>
            <a:pPr lvl="2"/>
            <a:r>
              <a:rPr lang="en-US" dirty="0"/>
              <a:t>2 articulators come close but </a:t>
            </a:r>
            <a:r>
              <a:rPr lang="en-US" dirty="0" smtClean="0"/>
              <a:t>don</a:t>
            </a:r>
            <a:r>
              <a:rPr lang="en-US" dirty="0" smtClean="0">
                <a:latin typeface="Arial"/>
              </a:rPr>
              <a:t>’</a:t>
            </a:r>
            <a:r>
              <a:rPr lang="en-US" dirty="0" smtClean="0"/>
              <a:t>t </a:t>
            </a:r>
            <a:r>
              <a:rPr lang="en-US" dirty="0"/>
              <a:t>restrict much</a:t>
            </a:r>
          </a:p>
          <a:p>
            <a:pPr lvl="2"/>
            <a:r>
              <a:rPr lang="en-US" dirty="0"/>
              <a:t>Between vowels and consonants</a:t>
            </a:r>
          </a:p>
          <a:p>
            <a:pPr lvl="2"/>
            <a:r>
              <a:rPr lang="en-US" dirty="0">
                <a:solidFill>
                  <a:srgbClr val="0000FF"/>
                </a:solidFill>
              </a:rPr>
              <a:t>Lateral</a:t>
            </a:r>
            <a:r>
              <a:rPr lang="en-US" dirty="0"/>
              <a:t>: </a:t>
            </a:r>
            <a:r>
              <a:rPr lang="en-US" dirty="0">
                <a:solidFill>
                  <a:srgbClr val="FF0000"/>
                </a:solidFill>
              </a:rPr>
              <a:t>[l</a:t>
            </a:r>
            <a:r>
              <a:rPr lang="en-US" dirty="0" smtClean="0">
                <a:solidFill>
                  <a:srgbClr val="FF0000"/>
                </a:solidFill>
              </a:rPr>
              <a:t>] </a:t>
            </a:r>
            <a:r>
              <a:rPr lang="en-US" dirty="0" smtClean="0"/>
              <a:t>(</a:t>
            </a:r>
            <a:r>
              <a:rPr lang="en-US" dirty="0" smtClean="0">
                <a:solidFill>
                  <a:srgbClr val="FF0000"/>
                </a:solidFill>
              </a:rPr>
              <a:t>lab</a:t>
            </a:r>
            <a:r>
              <a:rPr lang="en-US" dirty="0" smtClean="0"/>
              <a:t>)</a:t>
            </a:r>
            <a:endParaRPr lang="en-US" dirty="0"/>
          </a:p>
          <a:p>
            <a:pPr lvl="1"/>
            <a:r>
              <a:rPr lang="en-US" dirty="0">
                <a:solidFill>
                  <a:srgbClr val="0000FF"/>
                </a:solidFill>
              </a:rPr>
              <a:t>Tap</a:t>
            </a:r>
            <a:r>
              <a:rPr lang="en-US" dirty="0"/>
              <a:t> or </a:t>
            </a:r>
            <a:r>
              <a:rPr lang="en-US" dirty="0">
                <a:solidFill>
                  <a:srgbClr val="0000FF"/>
                </a:solidFill>
              </a:rPr>
              <a:t>flap: </a:t>
            </a:r>
            <a:r>
              <a:rPr lang="en-US" dirty="0">
                <a:solidFill>
                  <a:srgbClr val="FF0000"/>
                </a:solidFill>
                <a:sym typeface="Symbol" charset="0"/>
              </a:rPr>
              <a:t>[  ]</a:t>
            </a:r>
            <a:r>
              <a:rPr lang="en-US" dirty="0">
                <a:sym typeface="Symbol" charset="0"/>
              </a:rPr>
              <a:t> e.g. </a:t>
            </a:r>
            <a:r>
              <a:rPr lang="en-US" i="1" dirty="0">
                <a:solidFill>
                  <a:srgbClr val="FF0000"/>
                </a:solidFill>
                <a:sym typeface="Symbol" charset="0"/>
              </a:rPr>
              <a:t>butter</a:t>
            </a:r>
            <a:endParaRPr lang="en-US" i="1" dirty="0">
              <a:solidFill>
                <a:srgbClr val="FF0000"/>
              </a:solidFill>
              <a:latin typeface="Vrinda" charset="0"/>
              <a:sym typeface="Symbol" charset="0"/>
            </a:endParaRPr>
          </a:p>
        </p:txBody>
      </p:sp>
      <p:sp>
        <p:nvSpPr>
          <p:cNvPr id="345094" name="Freeform 6"/>
          <p:cNvSpPr>
            <a:spLocks/>
          </p:cNvSpPr>
          <p:nvPr/>
        </p:nvSpPr>
        <p:spPr bwMode="auto">
          <a:xfrm>
            <a:off x="3352800" y="2819400"/>
            <a:ext cx="142875" cy="188913"/>
          </a:xfrm>
          <a:custGeom>
            <a:avLst/>
            <a:gdLst>
              <a:gd name="T0" fmla="*/ 90 w 90"/>
              <a:gd name="T1" fmla="*/ 0 h 119"/>
              <a:gd name="T2" fmla="*/ 17 w 90"/>
              <a:gd name="T3" fmla="*/ 119 h 119"/>
            </a:gdLst>
            <a:ahLst/>
            <a:cxnLst>
              <a:cxn ang="0">
                <a:pos x="T0" y="T1"/>
              </a:cxn>
              <a:cxn ang="0">
                <a:pos x="T2" y="T3"/>
              </a:cxn>
            </a:cxnLst>
            <a:rect l="0" t="0" r="r" b="b"/>
            <a:pathLst>
              <a:path w="90" h="119">
                <a:moveTo>
                  <a:pt x="90" y="0"/>
                </a:moveTo>
                <a:cubicBezTo>
                  <a:pt x="0" y="15"/>
                  <a:pt x="17" y="18"/>
                  <a:pt x="17" y="119"/>
                </a:cubicBezTo>
              </a:path>
            </a:pathLst>
          </a:custGeom>
          <a:noFill/>
          <a:ln w="12700" cap="sq"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221" name="Group 189"/>
          <p:cNvGraphicFramePr>
            <a:graphicFrameLocks noGrp="1"/>
          </p:cNvGraphicFramePr>
          <p:nvPr>
            <p:extLst>
              <p:ext uri="{D42A27DB-BD31-4B8C-83A1-F6EECF244321}">
                <p14:modId xmlns:p14="http://schemas.microsoft.com/office/powerpoint/2010/main" val="1291595100"/>
              </p:ext>
            </p:extLst>
          </p:nvPr>
        </p:nvGraphicFramePr>
        <p:xfrm>
          <a:off x="0" y="228600"/>
          <a:ext cx="8839200" cy="5757864"/>
        </p:xfrm>
        <a:graphic>
          <a:graphicData uri="http://schemas.openxmlformats.org/drawingml/2006/table">
            <a:tbl>
              <a:tblPr/>
              <a:tblGrid>
                <a:gridCol w="533400"/>
                <a:gridCol w="838200"/>
                <a:gridCol w="533400"/>
                <a:gridCol w="533400"/>
                <a:gridCol w="631825"/>
                <a:gridCol w="523875"/>
                <a:gridCol w="444500"/>
                <a:gridCol w="533400"/>
                <a:gridCol w="596900"/>
                <a:gridCol w="622300"/>
                <a:gridCol w="609600"/>
                <a:gridCol w="533400"/>
                <a:gridCol w="457200"/>
                <a:gridCol w="533400"/>
                <a:gridCol w="609600"/>
                <a:gridCol w="304800"/>
              </a:tblGrid>
              <a:tr h="523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1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charset="0"/>
                          <a:ea typeface="ＭＳ Ｐゴシック" charset="0"/>
                        </a:rPr>
                        <a:t>Standard American English </a:t>
                      </a:r>
                      <a:r>
                        <a:rPr kumimoji="0" lang="en-US" sz="2400" b="0" i="0" u="none" strike="noStrike" cap="none" normalizeH="0" baseline="0" dirty="0">
                          <a:ln>
                            <a:noFill/>
                          </a:ln>
                          <a:solidFill>
                            <a:srgbClr val="FF0000"/>
                          </a:solidFill>
                          <a:effectLst/>
                          <a:latin typeface="Arial" charset="0"/>
                          <a:ea typeface="ＭＳ Ｐゴシック" charset="0"/>
                        </a:rPr>
                        <a:t>PLACE </a:t>
                      </a:r>
                      <a:r>
                        <a:rPr kumimoji="0" lang="en-US" sz="2400" b="0" i="0" u="none" strike="noStrike" cap="none" normalizeH="0" baseline="0" dirty="0">
                          <a:ln>
                            <a:noFill/>
                          </a:ln>
                          <a:solidFill>
                            <a:schemeClr val="tx1"/>
                          </a:solidFill>
                          <a:effectLst/>
                          <a:latin typeface="Arial" charset="0"/>
                          <a:ea typeface="ＭＳ Ｐゴシック" charset="0"/>
                        </a:rPr>
                        <a:t>OF ARTICULATION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5463">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bilabial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labio-dental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inter-dental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alveolar</a:t>
                      </a:r>
                    </a:p>
                  </a:txBody>
                  <a:tcPr marL="45720" marR="4572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palatal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velar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glottal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stop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b</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k</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 q</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th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dh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zh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523875">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affric.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ch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jh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nasal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n</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approx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w</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y</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flap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dx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r>
            </a:tbl>
          </a:graphicData>
        </a:graphic>
      </p:graphicFrame>
      <p:sp>
        <p:nvSpPr>
          <p:cNvPr id="300179" name="Text Box 147"/>
          <p:cNvSpPr txBox="1">
            <a:spLocks noChangeArrowheads="1"/>
          </p:cNvSpPr>
          <p:nvPr/>
        </p:nvSpPr>
        <p:spPr bwMode="auto">
          <a:xfrm rot="-5400000">
            <a:off x="-1507331" y="3640931"/>
            <a:ext cx="38687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MANNER</a:t>
            </a:r>
            <a:r>
              <a:rPr lang="en-US" sz="2000">
                <a:latin typeface="Comic Sans MS" charset="0"/>
              </a:rPr>
              <a:t> OF ARTICULATION</a:t>
            </a:r>
          </a:p>
        </p:txBody>
      </p:sp>
      <p:sp>
        <p:nvSpPr>
          <p:cNvPr id="300180" name="Text Box 148"/>
          <p:cNvSpPr txBox="1">
            <a:spLocks noChangeArrowheads="1"/>
          </p:cNvSpPr>
          <p:nvPr/>
        </p:nvSpPr>
        <p:spPr bwMode="auto">
          <a:xfrm>
            <a:off x="4876800" y="6324600"/>
            <a:ext cx="14335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VOICING</a:t>
            </a:r>
            <a:r>
              <a:rPr lang="en-US" sz="2000">
                <a:latin typeface="Comic Sans MS" charset="0"/>
              </a:rPr>
              <a:t>:</a:t>
            </a:r>
          </a:p>
        </p:txBody>
      </p:sp>
      <p:graphicFrame>
        <p:nvGraphicFramePr>
          <p:cNvPr id="300189" name="Group 157"/>
          <p:cNvGraphicFramePr>
            <a:graphicFrameLocks noGrp="1"/>
          </p:cNvGraphicFramePr>
          <p:nvPr/>
        </p:nvGraphicFramePr>
        <p:xfrm>
          <a:off x="6324600" y="6324600"/>
          <a:ext cx="2590800" cy="457200"/>
        </p:xfrm>
        <a:graphic>
          <a:graphicData uri="http://schemas.openxmlformats.org/drawingml/2006/table">
            <a:tbl>
              <a:tblPr/>
              <a:tblGrid>
                <a:gridCol w="1519238"/>
                <a:gridCol w="1071562"/>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voiceless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voiced</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t>
            </a:r>
            <a:r>
              <a:rPr lang="en-US" dirty="0" smtClean="0"/>
              <a:t>Articulation</a:t>
            </a:r>
            <a:endParaRPr lang="en-US" dirty="0"/>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smtClean="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034360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US" dirty="0"/>
              <a:t>A Problem:  </a:t>
            </a:r>
            <a:r>
              <a:rPr lang="en-US" dirty="0" err="1">
                <a:solidFill>
                  <a:srgbClr val="0000FF"/>
                </a:solidFill>
              </a:rPr>
              <a:t>Coarticulation</a:t>
            </a:r>
            <a:endParaRPr lang="en-US" dirty="0">
              <a:solidFill>
                <a:srgbClr val="0000FF"/>
              </a:solidFill>
            </a:endParaRPr>
          </a:p>
        </p:txBody>
      </p:sp>
      <p:sp>
        <p:nvSpPr>
          <p:cNvPr id="350211" name="Rectangle 3"/>
          <p:cNvSpPr>
            <a:spLocks noGrp="1" noChangeArrowheads="1"/>
          </p:cNvSpPr>
          <p:nvPr>
            <p:ph type="body" idx="1"/>
          </p:nvPr>
        </p:nvSpPr>
        <p:spPr/>
        <p:txBody>
          <a:bodyPr/>
          <a:lstStyle/>
          <a:p>
            <a:pPr>
              <a:lnSpc>
                <a:spcPct val="90000"/>
              </a:lnSpc>
            </a:pPr>
            <a:r>
              <a:rPr lang="en-US" dirty="0" smtClean="0">
                <a:solidFill>
                  <a:srgbClr val="0000FF"/>
                </a:solidFill>
              </a:rPr>
              <a:t>Same </a:t>
            </a:r>
            <a:r>
              <a:rPr lang="en-US" dirty="0">
                <a:solidFill>
                  <a:srgbClr val="0000FF"/>
                </a:solidFill>
              </a:rPr>
              <a:t>phone </a:t>
            </a:r>
            <a:r>
              <a:rPr lang="en-US" dirty="0" smtClean="0">
                <a:solidFill>
                  <a:srgbClr val="0000FF"/>
                </a:solidFill>
              </a:rPr>
              <a:t>is produced </a:t>
            </a:r>
            <a:r>
              <a:rPr lang="en-US" dirty="0">
                <a:solidFill>
                  <a:srgbClr val="0000FF"/>
                </a:solidFill>
              </a:rPr>
              <a:t>differently </a:t>
            </a:r>
            <a:r>
              <a:rPr lang="en-US" dirty="0"/>
              <a:t>depending on </a:t>
            </a:r>
            <a:r>
              <a:rPr lang="en-US" dirty="0">
                <a:solidFill>
                  <a:srgbClr val="0000FF"/>
                </a:solidFill>
              </a:rPr>
              <a:t>phonetic context</a:t>
            </a:r>
          </a:p>
          <a:p>
            <a:pPr>
              <a:lnSpc>
                <a:spcPct val="90000"/>
              </a:lnSpc>
            </a:pPr>
            <a:r>
              <a:rPr lang="en-US" dirty="0"/>
              <a:t>Occurs when </a:t>
            </a:r>
            <a:r>
              <a:rPr lang="en-US" dirty="0">
                <a:solidFill>
                  <a:srgbClr val="0000FF"/>
                </a:solidFill>
              </a:rPr>
              <a:t>articulations</a:t>
            </a:r>
            <a:r>
              <a:rPr lang="en-US" dirty="0"/>
              <a:t> </a:t>
            </a:r>
            <a:r>
              <a:rPr lang="en-US" dirty="0">
                <a:solidFill>
                  <a:srgbClr val="0000FF"/>
                </a:solidFill>
              </a:rPr>
              <a:t>overlap</a:t>
            </a:r>
            <a:r>
              <a:rPr lang="en-US" dirty="0"/>
              <a:t> as </a:t>
            </a:r>
            <a:r>
              <a:rPr lang="en-US" dirty="0">
                <a:solidFill>
                  <a:srgbClr val="FF0000"/>
                </a:solidFill>
              </a:rPr>
              <a:t>articulators</a:t>
            </a:r>
            <a:r>
              <a:rPr lang="en-US" dirty="0"/>
              <a:t> are moving in different timing patterns to produce different adjacent sounds</a:t>
            </a:r>
          </a:p>
          <a:p>
            <a:pPr lvl="1">
              <a:lnSpc>
                <a:spcPct val="90000"/>
              </a:lnSpc>
            </a:pPr>
            <a:r>
              <a:rPr lang="en-US" dirty="0">
                <a:solidFill>
                  <a:srgbClr val="FF0000"/>
                </a:solidFill>
              </a:rPr>
              <a:t>Eight</a:t>
            </a:r>
            <a:r>
              <a:rPr lang="en-US" dirty="0"/>
              <a:t> vs. </a:t>
            </a:r>
            <a:r>
              <a:rPr lang="en-US" dirty="0">
                <a:solidFill>
                  <a:srgbClr val="FF0000"/>
                </a:solidFill>
              </a:rPr>
              <a:t>Eighth </a:t>
            </a:r>
          </a:p>
          <a:p>
            <a:pPr lvl="2">
              <a:lnSpc>
                <a:spcPct val="90000"/>
              </a:lnSpc>
            </a:pPr>
            <a:r>
              <a:rPr lang="en-US" dirty="0"/>
              <a:t>Place of articulation </a:t>
            </a:r>
            <a:r>
              <a:rPr lang="en-US" dirty="0" smtClean="0"/>
              <a:t>of /</a:t>
            </a:r>
            <a:r>
              <a:rPr lang="en-US" dirty="0" err="1" smtClean="0"/>
              <a:t>ei</a:t>
            </a:r>
            <a:r>
              <a:rPr lang="en-US" dirty="0" smtClean="0"/>
              <a:t>/ moves </a:t>
            </a:r>
            <a:r>
              <a:rPr lang="en-US" dirty="0"/>
              <a:t>forward as /t/ is </a:t>
            </a:r>
            <a:r>
              <a:rPr lang="en-US" dirty="0" err="1">
                <a:solidFill>
                  <a:srgbClr val="0000FF"/>
                </a:solidFill>
              </a:rPr>
              <a:t>dentalized</a:t>
            </a:r>
            <a:endParaRPr lang="en-US" dirty="0">
              <a:solidFill>
                <a:srgbClr val="0000FF"/>
              </a:solidFill>
            </a:endParaRPr>
          </a:p>
          <a:p>
            <a:pPr lvl="1">
              <a:lnSpc>
                <a:spcPct val="90000"/>
              </a:lnSpc>
            </a:pPr>
            <a:r>
              <a:rPr lang="en-US" dirty="0">
                <a:solidFill>
                  <a:srgbClr val="FF0000"/>
                </a:solidFill>
              </a:rPr>
              <a:t>Met</a:t>
            </a:r>
            <a:r>
              <a:rPr lang="en-US" dirty="0"/>
              <a:t> vs. </a:t>
            </a:r>
            <a:r>
              <a:rPr lang="en-US" dirty="0" smtClean="0">
                <a:solidFill>
                  <a:srgbClr val="FF0000"/>
                </a:solidFill>
              </a:rPr>
              <a:t>Men </a:t>
            </a:r>
            <a:endParaRPr lang="en-US" dirty="0">
              <a:solidFill>
                <a:srgbClr val="FF0000"/>
              </a:solidFill>
            </a:endParaRPr>
          </a:p>
          <a:p>
            <a:pPr lvl="2">
              <a:lnSpc>
                <a:spcPct val="90000"/>
              </a:lnSpc>
            </a:pPr>
            <a:r>
              <a:rPr lang="en-US" dirty="0"/>
              <a:t>Vowel </a:t>
            </a:r>
            <a:r>
              <a:rPr lang="en-US" dirty="0" smtClean="0"/>
              <a:t>(/</a:t>
            </a:r>
            <a:r>
              <a:rPr lang="en-US" dirty="0" err="1" smtClean="0"/>
              <a:t>ɛ</a:t>
            </a:r>
            <a:r>
              <a:rPr lang="en-US" dirty="0" smtClean="0"/>
              <a:t>/ is</a:t>
            </a:r>
            <a:r>
              <a:rPr lang="en-US" dirty="0" smtClean="0">
                <a:solidFill>
                  <a:srgbClr val="FF0000"/>
                </a:solidFill>
              </a:rPr>
              <a:t> </a:t>
            </a:r>
            <a:r>
              <a:rPr lang="en-US" dirty="0">
                <a:solidFill>
                  <a:srgbClr val="0000FF"/>
                </a:solidFill>
              </a:rPr>
              <a:t>nasalized</a:t>
            </a:r>
          </a:p>
          <a:p>
            <a:pPr>
              <a:lnSpc>
                <a:spcPct val="90000"/>
              </a:lnSpc>
            </a:pPr>
            <a:endParaRPr lang="en-US" dirty="0">
              <a:solidFill>
                <a:srgbClr val="0000FF"/>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a:t>Articulators in action</a:t>
            </a:r>
          </a:p>
        </p:txBody>
      </p:sp>
      <p:sp>
        <p:nvSpPr>
          <p:cNvPr id="291843" name="Text Box 3"/>
          <p:cNvSpPr txBox="1">
            <a:spLocks noChangeArrowheads="1"/>
          </p:cNvSpPr>
          <p:nvPr/>
        </p:nvSpPr>
        <p:spPr bwMode="auto">
          <a:xfrm>
            <a:off x="838200" y="5257800"/>
            <a:ext cx="757555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sz="2400" dirty="0" smtClean="0">
                <a:latin typeface="Comic Sans MS" charset="0"/>
                <a:hlinkClick r:id="rId5"/>
              </a:rPr>
              <a:t>More Examples</a:t>
            </a:r>
            <a:endParaRPr lang="en-US" sz="2400" dirty="0">
              <a:latin typeface="Comic Sans MS" charset="0"/>
            </a:endParaRPr>
          </a:p>
        </p:txBody>
      </p:sp>
      <p:sp>
        <p:nvSpPr>
          <p:cNvPr id="291844" name="Text Box 4"/>
          <p:cNvSpPr txBox="1">
            <a:spLocks noChangeArrowheads="1"/>
          </p:cNvSpPr>
          <p:nvPr/>
        </p:nvSpPr>
        <p:spPr bwMode="auto">
          <a:xfrm>
            <a:off x="2408238" y="4572000"/>
            <a:ext cx="439575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a:latin typeface="Comic Sans MS" charset="0"/>
              </a:rPr>
              <a:t>(</a:t>
            </a:r>
            <a:r>
              <a:rPr lang="en-US" sz="1400" dirty="0">
                <a:latin typeface="Comic Sans MS" charset="0"/>
                <a:hlinkClick r:id="rId6"/>
              </a:rPr>
              <a:t>Sample from the Queen</a:t>
            </a:r>
            <a:r>
              <a:rPr lang="ja-JP" altLang="en-US" sz="1400" dirty="0">
                <a:latin typeface="Arial"/>
                <a:hlinkClick r:id="rId6"/>
              </a:rPr>
              <a:t>’</a:t>
            </a:r>
            <a:r>
              <a:rPr lang="en-US" sz="1400" dirty="0">
                <a:latin typeface="Comic Sans MS" charset="0"/>
                <a:hlinkClick r:id="rId6"/>
              </a:rPr>
              <a:t>s University / ATR Labs </a:t>
            </a:r>
          </a:p>
          <a:p>
            <a:pPr eaLnBrk="0" hangingPunct="0"/>
            <a:r>
              <a:rPr lang="en-US" sz="1400" dirty="0">
                <a:latin typeface="Comic Sans MS" charset="0"/>
                <a:hlinkClick r:id="rId6"/>
              </a:rPr>
              <a:t>X-ray Film Database</a:t>
            </a:r>
            <a:r>
              <a:rPr lang="en-US" sz="1400" dirty="0">
                <a:latin typeface="Comic Sans MS" charset="0"/>
              </a:rPr>
              <a:t>)</a:t>
            </a:r>
          </a:p>
        </p:txBody>
      </p:sp>
      <p:pic>
        <p:nvPicPr>
          <p:cNvPr id="291845" name="05_why_did_ken.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362200" y="1524000"/>
            <a:ext cx="4038600" cy="29908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905000" y="47752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18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91845"/>
                                        </p:tgtEl>
                                      </p:cBhvr>
                                    </p:cmd>
                                  </p:childTnLst>
                                </p:cTn>
                              </p:par>
                            </p:childTnLst>
                          </p:cTn>
                        </p:par>
                      </p:childTnLst>
                    </p:cTn>
                  </p:par>
                </p:childTnLst>
              </p:cTn>
              <p:nextCondLst>
                <p:cond evt="onClick" delay="0">
                  <p:tgtEl>
                    <p:spTgt spid="291845"/>
                  </p:tgtEl>
                </p:cond>
              </p:nextCondLst>
            </p:seq>
            <p:video>
              <p:cMediaNode>
                <p:cTn id="7" fill="remove" display="0">
                  <p:stCondLst>
                    <p:cond delay="indefinite"/>
                  </p:stCondLst>
                  <p:endCondLst>
                    <p:cond evt="onNext" delay="0">
                      <p:tgtEl>
                        <p:sldTgt/>
                      </p:tgtEl>
                    </p:cond>
                    <p:cond evt="onPrev" delay="0">
                      <p:tgtEl>
                        <p:sldTgt/>
                      </p:tgtEl>
                    </p:cond>
                  </p:endCondLst>
                </p:cTn>
                <p:tgtEl>
                  <p:spTgt spid="29184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smtClean="0"/>
              <a:t>How do we Produce Speech:  Vocal Fold </a:t>
            </a:r>
            <a:r>
              <a:rPr lang="en-US" dirty="0"/>
              <a:t>V</a:t>
            </a:r>
            <a:r>
              <a:rPr lang="en-US" dirty="0" smtClean="0"/>
              <a:t>ibration</a:t>
            </a:r>
            <a:endParaRPr lang="en-US" dirty="0"/>
          </a:p>
        </p:txBody>
      </p:sp>
      <p:pic>
        <p:nvPicPr>
          <p:cNvPr id="154628" name="Picture 4" descr="uclacord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1676400"/>
            <a:ext cx="2128837" cy="3886200"/>
          </a:xfrm>
          <a:prstGeom prst="rect">
            <a:avLst/>
          </a:prstGeom>
          <a:noFill/>
          <a:extLst>
            <a:ext uri="{909E8E84-426E-40dd-AFC4-6F175D3DCCD1}">
              <a14:hiddenFill xmlns:a14="http://schemas.microsoft.com/office/drawing/2010/main" xmlns="">
                <a:solidFill>
                  <a:srgbClr val="FFFFFF"/>
                </a:solidFill>
              </a14:hiddenFill>
            </a:ext>
          </a:extLst>
        </p:spPr>
      </p:pic>
      <p:sp>
        <p:nvSpPr>
          <p:cNvPr id="154637" name="Text Box 13"/>
          <p:cNvSpPr txBox="1">
            <a:spLocks noChangeArrowheads="1"/>
          </p:cNvSpPr>
          <p:nvPr/>
        </p:nvSpPr>
        <p:spPr bwMode="auto">
          <a:xfrm>
            <a:off x="3005138" y="5562600"/>
            <a:ext cx="278606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[UCLA Phonetics Lab demo]</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 Thank Perfect</a:t>
            </a:r>
            <a:endParaRPr lang="en-US" dirty="0"/>
          </a:p>
        </p:txBody>
      </p:sp>
      <p:pic>
        <p:nvPicPr>
          <p:cNvPr id="3" name="IMG_336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133" y="1193800"/>
            <a:ext cx="8771467" cy="4933950"/>
          </a:xfrm>
          <a:prstGeom prst="rect">
            <a:avLst/>
          </a:prstGeom>
        </p:spPr>
      </p:pic>
    </p:spTree>
    <p:extLst>
      <p:ext uri="{BB962C8B-B14F-4D97-AF65-F5344CB8AC3E}">
        <p14:creationId xmlns:p14="http://schemas.microsoft.com/office/powerpoint/2010/main" val="1983482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Jessica, Becky and I will be posting our </a:t>
            </a:r>
            <a:r>
              <a:rPr lang="en-US" dirty="0" smtClean="0">
                <a:solidFill>
                  <a:srgbClr val="0000FF"/>
                </a:solidFill>
              </a:rPr>
              <a:t>office hours </a:t>
            </a:r>
            <a:r>
              <a:rPr lang="en-US" dirty="0" smtClean="0"/>
              <a:t>tonight/tomorrow morning</a:t>
            </a:r>
            <a:endParaRPr lang="en-US" dirty="0"/>
          </a:p>
        </p:txBody>
      </p:sp>
    </p:spTree>
    <p:extLst>
      <p:ext uri="{BB962C8B-B14F-4D97-AF65-F5344CB8AC3E}">
        <p14:creationId xmlns:p14="http://schemas.microsoft.com/office/powerpoint/2010/main" val="16232309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dirty="0"/>
              <a:t>How do we </a:t>
            </a:r>
            <a:r>
              <a:rPr lang="en-US" smtClean="0"/>
              <a:t>Capture </a:t>
            </a:r>
            <a:r>
              <a:rPr lang="en-US" smtClean="0"/>
              <a:t>This </a:t>
            </a:r>
            <a:r>
              <a:rPr lang="en-US" smtClean="0"/>
              <a:t>Articulatory </a:t>
            </a:r>
            <a:r>
              <a:rPr lang="en-US" dirty="0"/>
              <a:t>D</a:t>
            </a:r>
            <a:r>
              <a:rPr lang="en-US" dirty="0" smtClean="0"/>
              <a:t>ata</a:t>
            </a:r>
            <a:r>
              <a:rPr lang="en-US" dirty="0"/>
              <a:t>?</a:t>
            </a:r>
          </a:p>
        </p:txBody>
      </p:sp>
      <p:sp>
        <p:nvSpPr>
          <p:cNvPr id="290819" name="Rectangle 3"/>
          <p:cNvSpPr>
            <a:spLocks noGrp="1" noChangeArrowheads="1"/>
          </p:cNvSpPr>
          <p:nvPr>
            <p:ph type="body" idx="1"/>
          </p:nvPr>
        </p:nvSpPr>
        <p:spPr>
          <a:xfrm>
            <a:off x="457200" y="1219200"/>
            <a:ext cx="8229600" cy="4906963"/>
          </a:xfrm>
        </p:spPr>
        <p:txBody>
          <a:bodyPr/>
          <a:lstStyle/>
          <a:p>
            <a:pPr>
              <a:lnSpc>
                <a:spcPct val="90000"/>
              </a:lnSpc>
            </a:pPr>
            <a:r>
              <a:rPr lang="en-US" sz="2400" dirty="0" smtClean="0">
                <a:hlinkClick r:id="rId3"/>
              </a:rPr>
              <a:t>X-ray </a:t>
            </a:r>
            <a:r>
              <a:rPr lang="en-US" sz="2400" dirty="0">
                <a:hlinkClick r:id="rId3"/>
              </a:rPr>
              <a:t>F</a:t>
            </a:r>
            <a:r>
              <a:rPr lang="en-US" sz="2400" dirty="0" smtClean="0">
                <a:hlinkClick r:id="rId3"/>
              </a:rPr>
              <a:t>ilm </a:t>
            </a:r>
            <a:r>
              <a:rPr lang="en-US" sz="2400" dirty="0" smtClean="0">
                <a:hlinkClick r:id="rId3"/>
              </a:rPr>
              <a:t>archive </a:t>
            </a:r>
            <a:endParaRPr lang="en-US" sz="2400" dirty="0"/>
          </a:p>
          <a:p>
            <a:pPr lvl="1"/>
            <a:r>
              <a:rPr kumimoji="1" lang="en-US" sz="2400" kern="1200" dirty="0" smtClean="0">
                <a:latin typeface="Times New Roman" charset="0"/>
                <a:ea typeface="ＭＳ Ｐゴシック" charset="0"/>
              </a:rPr>
              <a:t>Created by Kevin </a:t>
            </a:r>
            <a:r>
              <a:rPr kumimoji="1" lang="en-US" sz="2400" kern="1200" dirty="0">
                <a:latin typeface="Times New Roman" charset="0"/>
                <a:ea typeface="ＭＳ Ｐゴシック" charset="0"/>
              </a:rPr>
              <a:t>Munhall (</a:t>
            </a:r>
            <a:r>
              <a:rPr kumimoji="1" lang="en-US" sz="2400" kern="1200" dirty="0" smtClean="0">
                <a:latin typeface="Times New Roman" charset="0"/>
                <a:ea typeface="ＭＳ Ｐゴシック" charset="0"/>
              </a:rPr>
              <a:t>Queen's University) </a:t>
            </a:r>
            <a:r>
              <a:rPr kumimoji="1" lang="en-US" sz="2400" kern="1200" dirty="0">
                <a:latin typeface="Times New Roman" charset="0"/>
                <a:ea typeface="ＭＳ Ｐゴシック" charset="0"/>
              </a:rPr>
              <a:t>and </a:t>
            </a:r>
            <a:r>
              <a:rPr kumimoji="1" lang="en-US" sz="2400" kern="1200" dirty="0" smtClean="0">
                <a:latin typeface="Times New Roman" charset="0"/>
                <a:ea typeface="ＭＳ Ｐゴシック" charset="0"/>
              </a:rPr>
              <a:t>Eric </a:t>
            </a:r>
            <a:r>
              <a:rPr kumimoji="1" lang="en-US" sz="2400" kern="1200" dirty="0" err="1">
                <a:latin typeface="Times New Roman" charset="0"/>
                <a:ea typeface="ＭＳ Ｐゴシック" charset="0"/>
              </a:rPr>
              <a:t>Vatikiotis</a:t>
            </a:r>
            <a:r>
              <a:rPr kumimoji="1" lang="en-US" sz="2400" kern="1200" dirty="0">
                <a:latin typeface="Times New Roman" charset="0"/>
                <a:ea typeface="ＭＳ Ｐゴシック" charset="0"/>
              </a:rPr>
              <a:t>-Bateson and </a:t>
            </a:r>
            <a:r>
              <a:rPr kumimoji="1" lang="en-US" sz="2400" kern="1200" dirty="0" err="1">
                <a:latin typeface="Times New Roman" charset="0"/>
                <a:ea typeface="ＭＳ Ｐゴシック" charset="0"/>
              </a:rPr>
              <a:t>Yoh'ichi</a:t>
            </a:r>
            <a:r>
              <a:rPr kumimoji="1" lang="en-US" sz="2400" kern="1200" dirty="0">
                <a:latin typeface="Times New Roman" charset="0"/>
                <a:ea typeface="ＭＳ Ｐゴシック" charset="0"/>
              </a:rPr>
              <a:t> </a:t>
            </a:r>
            <a:r>
              <a:rPr kumimoji="1" lang="en-US" sz="2400" kern="1200" dirty="0" err="1">
                <a:latin typeface="Times New Roman" charset="0"/>
                <a:ea typeface="ＭＳ Ｐゴシック" charset="0"/>
              </a:rPr>
              <a:t>Tohkura</a:t>
            </a:r>
            <a:r>
              <a:rPr kumimoji="1" lang="en-US" sz="2400" kern="1200" dirty="0">
                <a:latin typeface="Times New Roman" charset="0"/>
                <a:ea typeface="ＭＳ Ｐゴシック" charset="0"/>
              </a:rPr>
              <a:t> </a:t>
            </a:r>
            <a:r>
              <a:rPr kumimoji="1" lang="en-US" sz="2400" kern="1200" dirty="0" smtClean="0">
                <a:latin typeface="Times New Roman" charset="0"/>
                <a:ea typeface="ＭＳ Ｐゴシック" charset="0"/>
              </a:rPr>
              <a:t>(ATR </a:t>
            </a:r>
            <a:r>
              <a:rPr kumimoji="1" lang="en-US" sz="2400" kern="1200" dirty="0">
                <a:latin typeface="Times New Roman" charset="0"/>
                <a:ea typeface="ＭＳ Ｐゴシック" charset="0"/>
              </a:rPr>
              <a:t>Human Information Processing Research Laboratories, </a:t>
            </a:r>
            <a:r>
              <a:rPr kumimoji="1" lang="en-US" sz="2400" kern="1200" dirty="0" smtClean="0">
                <a:latin typeface="Times New Roman" charset="0"/>
                <a:ea typeface="ＭＳ Ｐゴシック" charset="0"/>
              </a:rPr>
              <a:t>Kyoto) in 1960s</a:t>
            </a:r>
            <a:endParaRPr kumimoji="1" lang="en-US" sz="2400" kern="1200" dirty="0">
              <a:latin typeface="Times New Roman" charset="0"/>
              <a:ea typeface="ＭＳ Ｐゴシック" charset="0"/>
            </a:endParaRPr>
          </a:p>
          <a:p>
            <a:pPr lvl="1"/>
            <a:r>
              <a:rPr kumimoji="1" lang="en-US" sz="2400" kern="1200" dirty="0" smtClean="0">
                <a:latin typeface="Times New Roman" charset="0"/>
                <a:ea typeface="ＭＳ Ｐゴシック" charset="0"/>
              </a:rPr>
              <a:t>Cine-radiographic </a:t>
            </a:r>
            <a:r>
              <a:rPr kumimoji="1" lang="en-US" sz="2400" kern="1200" dirty="0">
                <a:latin typeface="Times New Roman" charset="0"/>
                <a:ea typeface="ＭＳ Ｐゴシック" charset="0"/>
              </a:rPr>
              <a:t>vocal tract </a:t>
            </a:r>
            <a:r>
              <a:rPr kumimoji="1" lang="en-US" sz="2400" kern="1200" dirty="0" smtClean="0">
                <a:latin typeface="Times New Roman" charset="0"/>
                <a:ea typeface="ＭＳ Ｐゴシック" charset="0"/>
              </a:rPr>
              <a:t>footage for </a:t>
            </a:r>
            <a:r>
              <a:rPr kumimoji="1" lang="en-US" sz="2400" kern="1200" dirty="0">
                <a:latin typeface="Times New Roman" charset="0"/>
                <a:ea typeface="ＭＳ Ｐゴシック" charset="0"/>
              </a:rPr>
              <a:t>speech research </a:t>
            </a:r>
            <a:r>
              <a:rPr kumimoji="1" lang="en-US" sz="2400" kern="1200" dirty="0" smtClean="0">
                <a:latin typeface="Times New Roman" charset="0"/>
                <a:ea typeface="ＭＳ Ｐゴシック" charset="0"/>
              </a:rPr>
              <a:t>community </a:t>
            </a:r>
            <a:r>
              <a:rPr kumimoji="1" lang="en-US" sz="2400" kern="1200" dirty="0">
                <a:latin typeface="Times New Roman" charset="0"/>
                <a:ea typeface="ＭＳ Ｐゴシック" charset="0"/>
              </a:rPr>
              <a:t>to develop techniques </a:t>
            </a:r>
            <a:r>
              <a:rPr kumimoji="1" lang="en-US" sz="2400" kern="1200" dirty="0" smtClean="0">
                <a:latin typeface="Times New Roman" charset="0"/>
                <a:ea typeface="ＭＳ Ｐゴシック" charset="0"/>
              </a:rPr>
              <a:t>for </a:t>
            </a:r>
            <a:r>
              <a:rPr kumimoji="1" lang="en-US" sz="2400" kern="1200" dirty="0">
                <a:latin typeface="Times New Roman" charset="0"/>
                <a:ea typeface="ＭＳ Ｐゴシック" charset="0"/>
              </a:rPr>
              <a:t>automated digital processing of </a:t>
            </a:r>
            <a:r>
              <a:rPr kumimoji="1" lang="en-US" sz="2400" kern="1200" dirty="0" smtClean="0">
                <a:latin typeface="Times New Roman" charset="0"/>
                <a:ea typeface="ＭＳ Ｐゴシック" charset="0"/>
              </a:rPr>
              <a:t>speech images</a:t>
            </a:r>
            <a:endParaRPr kumimoji="1" lang="en-US" sz="2400" kern="1200" dirty="0">
              <a:latin typeface="Times New Roman" charset="0"/>
              <a:ea typeface="ＭＳ Ｐゴシック" charset="0"/>
            </a:endParaRPr>
          </a:p>
          <a:p>
            <a:pPr lvl="1"/>
            <a:r>
              <a:rPr kumimoji="1" lang="en-US" sz="2400" kern="1200" dirty="0">
                <a:latin typeface="Times New Roman" charset="0"/>
                <a:ea typeface="ＭＳ Ｐゴシック" charset="0"/>
              </a:rPr>
              <a:t>S</a:t>
            </a:r>
            <a:r>
              <a:rPr kumimoji="1" lang="en-US" sz="2400" kern="1200" dirty="0" smtClean="0">
                <a:latin typeface="Times New Roman" charset="0"/>
                <a:ea typeface="ＭＳ Ｐゴシック" charset="0"/>
              </a:rPr>
              <a:t>ome of </a:t>
            </a:r>
            <a:r>
              <a:rPr kumimoji="1" lang="en-US" sz="2400" kern="1200" dirty="0">
                <a:latin typeface="Times New Roman" charset="0"/>
                <a:ea typeface="ＭＳ Ｐゴシック" charset="0"/>
              </a:rPr>
              <a:t>best dynamic view of </a:t>
            </a:r>
            <a:r>
              <a:rPr kumimoji="1" lang="en-US" sz="2400" kern="1200" dirty="0" smtClean="0">
                <a:latin typeface="Times New Roman" charset="0"/>
                <a:ea typeface="ＭＳ Ｐゴシック" charset="0"/>
              </a:rPr>
              <a:t>entire </a:t>
            </a:r>
            <a:r>
              <a:rPr kumimoji="1" lang="en-US" sz="2400" kern="1200" dirty="0">
                <a:latin typeface="Times New Roman" charset="0"/>
                <a:ea typeface="ＭＳ Ｐゴシック" charset="0"/>
              </a:rPr>
              <a:t>vocal tract </a:t>
            </a:r>
            <a:r>
              <a:rPr kumimoji="1" lang="en-US" sz="2400" kern="1200" dirty="0" smtClean="0">
                <a:latin typeface="Times New Roman" charset="0"/>
                <a:ea typeface="ＭＳ Ｐゴシック" charset="0"/>
              </a:rPr>
              <a:t>provide </a:t>
            </a:r>
            <a:r>
              <a:rPr kumimoji="1" lang="en-US" sz="2400" kern="1200" dirty="0">
                <a:latin typeface="Times New Roman" charset="0"/>
                <a:ea typeface="ＭＳ Ｐゴシック" charset="0"/>
              </a:rPr>
              <a:t>important information about </a:t>
            </a:r>
            <a:r>
              <a:rPr kumimoji="1" lang="en-US" sz="2400" kern="1200" dirty="0" smtClean="0">
                <a:latin typeface="Times New Roman" charset="0"/>
                <a:ea typeface="ＭＳ Ｐゴシック" charset="0"/>
              </a:rPr>
              <a:t>time-varying properties, </a:t>
            </a:r>
            <a:r>
              <a:rPr kumimoji="1" lang="en-US" sz="2400" kern="1200" dirty="0" err="1" smtClean="0">
                <a:latin typeface="Times New Roman" charset="0"/>
                <a:ea typeface="ＭＳ Ｐゴシック" charset="0"/>
              </a:rPr>
              <a:t>espcialially</a:t>
            </a:r>
            <a:r>
              <a:rPr kumimoji="1" lang="en-US" sz="2400" kern="1200" dirty="0" smtClean="0">
                <a:latin typeface="Times New Roman" charset="0"/>
                <a:ea typeface="ＭＳ Ｐゴシック" charset="0"/>
              </a:rPr>
              <a:t> of tongue movements</a:t>
            </a:r>
            <a:endParaRPr kumimoji="1" lang="en-US" sz="2400" kern="1200" dirty="0">
              <a:latin typeface="Times New Roman" charset="0"/>
              <a:ea typeface="ＭＳ Ｐゴシック" charset="0"/>
            </a:endParaRPr>
          </a:p>
          <a:p>
            <a:pPr lvl="1"/>
            <a:r>
              <a:rPr kumimoji="1" lang="en-US" sz="2400" kern="1200" dirty="0">
                <a:latin typeface="Times New Roman" charset="0"/>
                <a:ea typeface="ＭＳ Ｐゴシック" charset="0"/>
              </a:rPr>
              <a:t>E</a:t>
            </a:r>
            <a:r>
              <a:rPr kumimoji="1" lang="en-US" sz="2400" kern="1200" dirty="0" smtClean="0">
                <a:latin typeface="Times New Roman" charset="0"/>
                <a:ea typeface="ＭＳ Ｐゴシック" charset="0"/>
              </a:rPr>
              <a:t>thical </a:t>
            </a:r>
            <a:r>
              <a:rPr kumimoji="1" lang="en-US" sz="2400" kern="1200" dirty="0">
                <a:latin typeface="Times New Roman" charset="0"/>
                <a:ea typeface="ＭＳ Ｐゴシック" charset="0"/>
              </a:rPr>
              <a:t>concerns </a:t>
            </a:r>
            <a:r>
              <a:rPr kumimoji="1" lang="en-US" sz="2400" kern="1200" dirty="0" smtClean="0">
                <a:latin typeface="Times New Roman" charset="0"/>
                <a:ea typeface="ＭＳ Ｐゴシック" charset="0"/>
              </a:rPr>
              <a:t>about </a:t>
            </a:r>
            <a:r>
              <a:rPr kumimoji="1" lang="en-US" sz="2400" kern="1200" dirty="0">
                <a:latin typeface="Times New Roman" charset="0"/>
                <a:ea typeface="ＭＳ Ｐゴシック" charset="0"/>
              </a:rPr>
              <a:t>high radiation dosages necessary, </a:t>
            </a:r>
            <a:r>
              <a:rPr kumimoji="1" lang="en-US" sz="2400" kern="1200" dirty="0" smtClean="0">
                <a:latin typeface="Times New Roman" charset="0"/>
                <a:ea typeface="ＭＳ Ｐゴシック" charset="0"/>
              </a:rPr>
              <a:t> </a:t>
            </a:r>
            <a:r>
              <a:rPr kumimoji="1" lang="en-US" sz="2400" kern="1200" dirty="0">
                <a:latin typeface="Times New Roman" charset="0"/>
                <a:ea typeface="ＭＳ Ｐゴシック" charset="0"/>
              </a:rPr>
              <a:t>imaging technology </a:t>
            </a:r>
            <a:r>
              <a:rPr kumimoji="1" lang="en-US" sz="2400" kern="1200" dirty="0" smtClean="0">
                <a:latin typeface="Times New Roman" charset="0"/>
                <a:ea typeface="ＭＳ Ｐゴシック" charset="0"/>
              </a:rPr>
              <a:t>no longer used on norm</a:t>
            </a:r>
            <a:r>
              <a:rPr kumimoji="1" lang="en-US" sz="2200" kern="1200" dirty="0" smtClean="0">
                <a:latin typeface="Times New Roman" charset="0"/>
                <a:ea typeface="ＭＳ Ｐゴシック" charset="0"/>
              </a:rPr>
              <a:t>al</a:t>
            </a:r>
            <a:endParaRPr lang="en-US" sz="2400" dirty="0"/>
          </a:p>
          <a:p>
            <a:pPr>
              <a:lnSpc>
                <a:spcPct val="90000"/>
              </a:lnSpc>
            </a:pPr>
            <a:endParaRPr lang="en-US" sz="2400" dirty="0" smtClean="0">
              <a:hlinkClick r:id="rId4"/>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67400"/>
          </a:xfrm>
        </p:spPr>
        <p:txBody>
          <a:bodyPr/>
          <a:lstStyle/>
          <a:p>
            <a:pPr>
              <a:lnSpc>
                <a:spcPct val="90000"/>
              </a:lnSpc>
            </a:pPr>
            <a:r>
              <a:rPr lang="en-US" dirty="0">
                <a:hlinkClick r:id="rId2"/>
              </a:rPr>
              <a:t>X-Ray Microbeam Database</a:t>
            </a:r>
            <a:endParaRPr lang="en-US" dirty="0"/>
          </a:p>
          <a:p>
            <a:pPr lvl="1">
              <a:lnSpc>
                <a:spcPct val="90000"/>
              </a:lnSpc>
            </a:pPr>
            <a:r>
              <a:rPr lang="en-US" sz="2400" dirty="0">
                <a:hlinkClick r:id="rId3"/>
              </a:rPr>
              <a:t>Sample output </a:t>
            </a:r>
            <a:r>
              <a:rPr lang="en-US" sz="2400" dirty="0" smtClean="0"/>
              <a:t>slides</a:t>
            </a:r>
          </a:p>
          <a:p>
            <a:pPr lvl="1"/>
            <a:r>
              <a:rPr lang="en-US" sz="2400" dirty="0" smtClean="0"/>
              <a:t>Wisconsin Physical Sciences Lab </a:t>
            </a:r>
          </a:p>
          <a:p>
            <a:pPr lvl="1"/>
            <a:r>
              <a:rPr lang="en-US" sz="2400" dirty="0" smtClean="0"/>
              <a:t>One </a:t>
            </a:r>
            <a:r>
              <a:rPr lang="en-US" sz="2400" dirty="0"/>
              <a:t>of only </a:t>
            </a:r>
            <a:r>
              <a:rPr lang="en-US" sz="2400" dirty="0" smtClean="0"/>
              <a:t>2 machines  </a:t>
            </a:r>
            <a:r>
              <a:rPr lang="en-US" sz="2400" dirty="0"/>
              <a:t>of its type ever </a:t>
            </a:r>
            <a:r>
              <a:rPr lang="en-US" sz="2400" dirty="0" smtClean="0"/>
              <a:t>created</a:t>
            </a:r>
            <a:endParaRPr lang="en-US" sz="2400" dirty="0"/>
          </a:p>
          <a:p>
            <a:pPr lvl="1"/>
            <a:r>
              <a:rPr lang="en-US" sz="2400" dirty="0" smtClean="0"/>
              <a:t>Analyzed </a:t>
            </a:r>
            <a:r>
              <a:rPr lang="en-US" sz="2400" dirty="0"/>
              <a:t>speech patterns by tracking small pellets placed on the subject’s tongue, teeth and </a:t>
            </a:r>
            <a:r>
              <a:rPr lang="en-US" sz="2400" dirty="0" smtClean="0"/>
              <a:t>nose using </a:t>
            </a:r>
            <a:r>
              <a:rPr lang="en-US" sz="2400" dirty="0"/>
              <a:t>very narrow x-ray beam passing through the subject area and detected by a sodium iodide crystal located behind the head. </a:t>
            </a:r>
            <a:endParaRPr lang="en-US" sz="2400" dirty="0"/>
          </a:p>
          <a:p>
            <a:pPr lvl="1"/>
            <a:r>
              <a:rPr lang="en-US" sz="2400" dirty="0" smtClean="0"/>
              <a:t>Dense </a:t>
            </a:r>
            <a:r>
              <a:rPr lang="en-US" sz="2400" dirty="0"/>
              <a:t>pellets </a:t>
            </a:r>
            <a:r>
              <a:rPr lang="en-US" sz="2400" dirty="0" smtClean="0"/>
              <a:t>block </a:t>
            </a:r>
            <a:r>
              <a:rPr lang="en-US" sz="2400" dirty="0"/>
              <a:t>x-rays from reaching </a:t>
            </a:r>
            <a:r>
              <a:rPr lang="en-US" sz="2400" dirty="0" smtClean="0"/>
              <a:t>crystal</a:t>
            </a:r>
            <a:endParaRPr lang="en-US" sz="2400" dirty="0"/>
          </a:p>
          <a:p>
            <a:pPr lvl="1"/>
            <a:r>
              <a:rPr lang="en-US" sz="2400" dirty="0" smtClean="0"/>
              <a:t>Allowed </a:t>
            </a:r>
            <a:r>
              <a:rPr lang="en-US" sz="2400" dirty="0"/>
              <a:t>study of speech patterns in real </a:t>
            </a:r>
            <a:r>
              <a:rPr lang="en-US" sz="2400" dirty="0" smtClean="0"/>
              <a:t>time</a:t>
            </a:r>
            <a:r>
              <a:rPr lang="en-US" dirty="0"/>
              <a:t/>
            </a:r>
            <a:br>
              <a:rPr lang="en-US" dirty="0"/>
            </a:br>
            <a:endParaRPr lang="en-US" sz="2400" dirty="0"/>
          </a:p>
          <a:p>
            <a:endParaRPr lang="en-US" dirty="0"/>
          </a:p>
        </p:txBody>
      </p:sp>
    </p:spTree>
    <p:extLst>
      <p:ext uri="{BB962C8B-B14F-4D97-AF65-F5344CB8AC3E}">
        <p14:creationId xmlns:p14="http://schemas.microsoft.com/office/powerpoint/2010/main" val="1132839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a:lnSpc>
                <a:spcPct val="90000"/>
              </a:lnSpc>
            </a:pPr>
            <a:r>
              <a:rPr lang="en-US" dirty="0" smtClean="0">
                <a:hlinkClick r:id="rId2"/>
              </a:rPr>
              <a:t>Electroglottography</a:t>
            </a:r>
            <a:r>
              <a:rPr lang="en-US" dirty="0"/>
              <a:t> </a:t>
            </a:r>
            <a:r>
              <a:rPr lang="en-US" dirty="0" smtClean="0"/>
              <a:t>measures how tightly the vocal folds are touching together (tighter -&gt; louder) from disks placed on neck</a:t>
            </a:r>
          </a:p>
          <a:p>
            <a:pPr>
              <a:lnSpc>
                <a:spcPct val="90000"/>
              </a:lnSpc>
            </a:pPr>
            <a:r>
              <a:rPr lang="en-US" dirty="0">
                <a:solidFill>
                  <a:srgbClr val="0000FF"/>
                </a:solidFill>
              </a:rPr>
              <a:t>CT (computed tomography) </a:t>
            </a:r>
            <a:r>
              <a:rPr lang="en-US" dirty="0"/>
              <a:t>and </a:t>
            </a:r>
            <a:r>
              <a:rPr lang="en-US" dirty="0">
                <a:solidFill>
                  <a:srgbClr val="0000FF"/>
                </a:solidFill>
              </a:rPr>
              <a:t>MRI (magnetic resonance </a:t>
            </a:r>
            <a:r>
              <a:rPr lang="en-US" dirty="0" smtClean="0">
                <a:solidFill>
                  <a:srgbClr val="0000FF"/>
                </a:solidFill>
              </a:rPr>
              <a:t>imaging)</a:t>
            </a:r>
            <a:r>
              <a:rPr lang="en-US" dirty="0" smtClean="0"/>
              <a:t> give </a:t>
            </a:r>
            <a:r>
              <a:rPr lang="en-US" dirty="0"/>
              <a:t>us </a:t>
            </a:r>
            <a:r>
              <a:rPr lang="en-US" dirty="0" smtClean="0"/>
              <a:t>3D pictures </a:t>
            </a:r>
            <a:r>
              <a:rPr lang="en-US" dirty="0"/>
              <a:t>of </a:t>
            </a:r>
            <a:r>
              <a:rPr lang="en-US" dirty="0" smtClean="0"/>
              <a:t>vocal structures</a:t>
            </a:r>
          </a:p>
          <a:p>
            <a:pPr>
              <a:lnSpc>
                <a:spcPct val="90000"/>
              </a:lnSpc>
            </a:pPr>
            <a:r>
              <a:rPr lang="en-US" dirty="0" err="1">
                <a:solidFill>
                  <a:srgbClr val="0000FF"/>
                </a:solidFill>
              </a:rPr>
              <a:t>Videostroboscopy</a:t>
            </a:r>
            <a:r>
              <a:rPr lang="en-US" dirty="0">
                <a:solidFill>
                  <a:srgbClr val="0000FF"/>
                </a:solidFill>
              </a:rPr>
              <a:t> </a:t>
            </a:r>
            <a:r>
              <a:rPr lang="en-US" dirty="0" smtClean="0"/>
              <a:t>uses a tiny camera to record vocal fold activity</a:t>
            </a:r>
          </a:p>
          <a:p>
            <a:pPr>
              <a:lnSpc>
                <a:spcPct val="90000"/>
              </a:lnSpc>
            </a:pPr>
            <a:r>
              <a:rPr lang="en-US" dirty="0">
                <a:hlinkClick r:id="rId3"/>
              </a:rPr>
              <a:t>Electromagnetic articulography (EMA</a:t>
            </a:r>
            <a:r>
              <a:rPr lang="en-US" dirty="0" smtClean="0">
                <a:hlinkClick r:id="rId3"/>
              </a:rPr>
              <a:t>)</a:t>
            </a:r>
            <a:endParaRPr lang="en-US" dirty="0" smtClean="0"/>
          </a:p>
          <a:p>
            <a:pPr marL="742950" lvl="2" indent="-342900">
              <a:lnSpc>
                <a:spcPct val="90000"/>
              </a:lnSpc>
            </a:pPr>
            <a:r>
              <a:rPr lang="en-US" dirty="0"/>
              <a:t>3 </a:t>
            </a:r>
            <a:r>
              <a:rPr lang="en-US" dirty="0">
                <a:solidFill>
                  <a:srgbClr val="FF0000"/>
                </a:solidFill>
              </a:rPr>
              <a:t>transmitters</a:t>
            </a:r>
            <a:r>
              <a:rPr lang="en-US" dirty="0"/>
              <a:t> on helmet produce alternating magnetic fields at different frequencies, forming equilateral </a:t>
            </a:r>
            <a:r>
              <a:rPr lang="en-US" dirty="0" smtClean="0"/>
              <a:t>triangle</a:t>
            </a:r>
          </a:p>
          <a:p>
            <a:pPr marL="742950" lvl="2" indent="-342900">
              <a:lnSpc>
                <a:spcPct val="90000"/>
              </a:lnSpc>
            </a:pPr>
            <a:r>
              <a:rPr lang="en-US" dirty="0"/>
              <a:t>Creates </a:t>
            </a:r>
            <a:r>
              <a:rPr lang="en-US" dirty="0">
                <a:solidFill>
                  <a:srgbClr val="FF0000"/>
                </a:solidFill>
              </a:rPr>
              <a:t>alternating current </a:t>
            </a:r>
            <a:r>
              <a:rPr lang="en-US" dirty="0"/>
              <a:t>in 5-15 sensors to calculate sensor positions via XY coordinates</a:t>
            </a:r>
          </a:p>
          <a:p>
            <a:pPr marL="742950" lvl="2" indent="-342900">
              <a:lnSpc>
                <a:spcPct val="90000"/>
              </a:lnSpc>
            </a:pPr>
            <a:endParaRPr lang="en-US" dirty="0"/>
          </a:p>
          <a:p>
            <a:pPr>
              <a:lnSpc>
                <a:spcPct val="90000"/>
              </a:lnSpc>
            </a:pPr>
            <a:endParaRPr lang="en-US" dirty="0"/>
          </a:p>
          <a:p>
            <a:pPr lvl="1">
              <a:lnSpc>
                <a:spcPct val="90000"/>
              </a:lnSpc>
            </a:pPr>
            <a:endParaRPr lang="en-US" dirty="0" smtClean="0">
              <a:solidFill>
                <a:srgbClr val="0000FF"/>
              </a:solidFill>
            </a:endParaRPr>
          </a:p>
          <a:p>
            <a:endParaRPr lang="en-US" dirty="0"/>
          </a:p>
        </p:txBody>
      </p:sp>
    </p:spTree>
    <p:extLst>
      <p:ext uri="{BB962C8B-B14F-4D97-AF65-F5344CB8AC3E}">
        <p14:creationId xmlns:p14="http://schemas.microsoft.com/office/powerpoint/2010/main" val="515080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00" y="1663700"/>
            <a:ext cx="7950200" cy="3530600"/>
          </a:xfrm>
          <a:prstGeom prst="rect">
            <a:avLst/>
          </a:prstGeom>
        </p:spPr>
      </p:pic>
    </p:spTree>
    <p:extLst>
      <p:ext uri="{BB962C8B-B14F-4D97-AF65-F5344CB8AC3E}">
        <p14:creationId xmlns:p14="http://schemas.microsoft.com/office/powerpoint/2010/main" val="8216393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lnSpc>
                <a:spcPct val="90000"/>
              </a:lnSpc>
            </a:pPr>
            <a:r>
              <a:rPr lang="en-US" dirty="0" smtClean="0">
                <a:hlinkClick r:id="rId2"/>
              </a:rPr>
              <a:t>MOCHA-TIMIT corpus</a:t>
            </a:r>
            <a:endParaRPr lang="en-US" dirty="0" smtClean="0"/>
          </a:p>
          <a:p>
            <a:pPr lvl="1">
              <a:lnSpc>
                <a:spcPct val="90000"/>
              </a:lnSpc>
            </a:pPr>
            <a:r>
              <a:rPr lang="en-US" dirty="0" smtClean="0"/>
              <a:t>Created in Edinburgh in 1999</a:t>
            </a:r>
          </a:p>
          <a:p>
            <a:pPr lvl="1">
              <a:lnSpc>
                <a:spcPct val="90000"/>
              </a:lnSpc>
            </a:pPr>
            <a:r>
              <a:rPr lang="en-US" dirty="0" smtClean="0"/>
              <a:t>460 English sentences, 1M 1F speaker</a:t>
            </a:r>
          </a:p>
          <a:p>
            <a:pPr lvl="1">
              <a:lnSpc>
                <a:spcPct val="90000"/>
              </a:lnSpc>
            </a:pPr>
            <a:r>
              <a:rPr lang="en-US" dirty="0" err="1" smtClean="0">
                <a:solidFill>
                  <a:srgbClr val="0000FF"/>
                </a:solidFill>
              </a:rPr>
              <a:t>Laryngograph</a:t>
            </a:r>
            <a:r>
              <a:rPr lang="en-US" dirty="0" smtClean="0">
                <a:solidFill>
                  <a:srgbClr val="0000FF"/>
                </a:solidFill>
              </a:rPr>
              <a:t> </a:t>
            </a:r>
            <a:r>
              <a:rPr lang="en-US" dirty="0" smtClean="0"/>
              <a:t>(measures vocal fold vibration) and electromagnetic </a:t>
            </a:r>
            <a:r>
              <a:rPr lang="en-US" dirty="0" err="1" smtClean="0">
                <a:solidFill>
                  <a:srgbClr val="0000FF"/>
                </a:solidFill>
              </a:rPr>
              <a:t>articulograph</a:t>
            </a:r>
            <a:r>
              <a:rPr lang="en-US" dirty="0" smtClean="0">
                <a:solidFill>
                  <a:srgbClr val="0000FF"/>
                </a:solidFill>
              </a:rPr>
              <a:t> </a:t>
            </a:r>
            <a:r>
              <a:rPr lang="en-US" dirty="0" smtClean="0"/>
              <a:t>(measures movement in mouth) information</a:t>
            </a:r>
          </a:p>
          <a:p>
            <a:pPr lvl="1">
              <a:lnSpc>
                <a:spcPct val="90000"/>
              </a:lnSpc>
            </a:pPr>
            <a:endParaRPr lang="en-US" sz="2400" dirty="0"/>
          </a:p>
          <a:p>
            <a:endParaRPr lang="en-US" dirty="0"/>
          </a:p>
        </p:txBody>
      </p:sp>
    </p:spTree>
    <p:extLst>
      <p:ext uri="{BB962C8B-B14F-4D97-AF65-F5344CB8AC3E}">
        <p14:creationId xmlns:p14="http://schemas.microsoft.com/office/powerpoint/2010/main" val="2025001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00" y="0"/>
            <a:ext cx="7114774" cy="6858000"/>
          </a:xfrm>
          <a:prstGeom prst="rect">
            <a:avLst/>
          </a:prstGeom>
        </p:spPr>
      </p:pic>
    </p:spTree>
    <p:extLst>
      <p:ext uri="{BB962C8B-B14F-4D97-AF65-F5344CB8AC3E}">
        <p14:creationId xmlns:p14="http://schemas.microsoft.com/office/powerpoint/2010/main" val="3349423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dirty="0"/>
              <a:t>Representations for Sounds</a:t>
            </a:r>
          </a:p>
        </p:txBody>
      </p:sp>
      <p:sp>
        <p:nvSpPr>
          <p:cNvPr id="348163" name="Rectangle 3"/>
          <p:cNvSpPr>
            <a:spLocks noGrp="1" noChangeArrowheads="1"/>
          </p:cNvSpPr>
          <p:nvPr>
            <p:ph type="body" idx="1"/>
          </p:nvPr>
        </p:nvSpPr>
        <p:spPr/>
        <p:txBody>
          <a:bodyPr/>
          <a:lstStyle/>
          <a:p>
            <a:r>
              <a:rPr lang="en-US" dirty="0"/>
              <a:t>Now we have ways to </a:t>
            </a:r>
            <a:r>
              <a:rPr lang="en-US" dirty="0">
                <a:solidFill>
                  <a:srgbClr val="0000FF"/>
                </a:solidFill>
              </a:rPr>
              <a:t>represent </a:t>
            </a:r>
            <a:r>
              <a:rPr lang="en-US" dirty="0"/>
              <a:t>the sounds of a language (IPA, </a:t>
            </a:r>
            <a:r>
              <a:rPr lang="en-US" dirty="0" err="1"/>
              <a:t>Arpabet</a:t>
            </a:r>
            <a:r>
              <a:rPr lang="en-US" dirty="0"/>
              <a:t>…) and to </a:t>
            </a:r>
            <a:r>
              <a:rPr lang="en-US" dirty="0">
                <a:solidFill>
                  <a:srgbClr val="0000FF"/>
                </a:solidFill>
              </a:rPr>
              <a:t>classify</a:t>
            </a:r>
            <a:r>
              <a:rPr lang="en-US" dirty="0"/>
              <a:t> similar </a:t>
            </a:r>
            <a:r>
              <a:rPr lang="en-US" dirty="0" smtClean="0"/>
              <a:t>sounds and </a:t>
            </a:r>
            <a:r>
              <a:rPr lang="en-US" dirty="0" smtClean="0">
                <a:solidFill>
                  <a:srgbClr val="0000FF"/>
                </a:solidFill>
              </a:rPr>
              <a:t>compare</a:t>
            </a:r>
            <a:r>
              <a:rPr lang="en-US" dirty="0" smtClean="0"/>
              <a:t> sounds in different languages</a:t>
            </a:r>
          </a:p>
          <a:p>
            <a:r>
              <a:rPr lang="en-US" dirty="0" smtClean="0"/>
              <a:t>Why is this important?</a:t>
            </a:r>
            <a:endParaRPr lang="en-US" dirty="0"/>
          </a:p>
          <a:p>
            <a:pPr lvl="1"/>
            <a:r>
              <a:rPr lang="en-US" dirty="0">
                <a:solidFill>
                  <a:srgbClr val="FF0000"/>
                </a:solidFill>
              </a:rPr>
              <a:t>Automatic speech </a:t>
            </a:r>
            <a:r>
              <a:rPr lang="en-US" dirty="0" smtClean="0">
                <a:solidFill>
                  <a:srgbClr val="FF0000"/>
                </a:solidFill>
              </a:rPr>
              <a:t>recognition (ASR)</a:t>
            </a:r>
            <a:endParaRPr lang="en-US" dirty="0">
              <a:solidFill>
                <a:srgbClr val="FF0000"/>
              </a:solidFill>
            </a:endParaRPr>
          </a:p>
          <a:p>
            <a:pPr lvl="1"/>
            <a:r>
              <a:rPr lang="en-US" dirty="0">
                <a:solidFill>
                  <a:srgbClr val="FF0000"/>
                </a:solidFill>
              </a:rPr>
              <a:t>Speech </a:t>
            </a:r>
            <a:r>
              <a:rPr lang="en-US" dirty="0" smtClean="0">
                <a:solidFill>
                  <a:srgbClr val="FF0000"/>
                </a:solidFill>
              </a:rPr>
              <a:t>synthesis (TTS)</a:t>
            </a:r>
          </a:p>
          <a:p>
            <a:pPr lvl="1"/>
            <a:r>
              <a:rPr lang="en-US" dirty="0" smtClean="0">
                <a:solidFill>
                  <a:srgbClr val="FF0000"/>
                </a:solidFill>
              </a:rPr>
              <a:t>Machine translation (MT)</a:t>
            </a:r>
          </a:p>
          <a:p>
            <a:pPr lvl="1"/>
            <a:r>
              <a:rPr lang="en-US" dirty="0" smtClean="0">
                <a:solidFill>
                  <a:srgbClr val="FF0000"/>
                </a:solidFill>
              </a:rPr>
              <a:t>Keyword search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lvl="1"/>
            <a:r>
              <a:rPr lang="en-US" dirty="0">
                <a:solidFill>
                  <a:srgbClr val="FF0000"/>
                </a:solidFill>
              </a:rPr>
              <a:t>Speech pathology, language </a:t>
            </a:r>
            <a:r>
              <a:rPr lang="en-US" dirty="0" smtClean="0">
                <a:solidFill>
                  <a:srgbClr val="FF0000"/>
                </a:solidFill>
              </a:rPr>
              <a:t>Id</a:t>
            </a:r>
            <a:r>
              <a:rPr lang="en-US" dirty="0">
                <a:solidFill>
                  <a:srgbClr val="FF0000"/>
                </a:solidFill>
              </a:rPr>
              <a:t>, speaker I</a:t>
            </a:r>
            <a:r>
              <a:rPr lang="en-US" dirty="0" smtClean="0">
                <a:solidFill>
                  <a:srgbClr val="FF0000"/>
                </a:solidFill>
              </a:rPr>
              <a:t>d</a:t>
            </a:r>
          </a:p>
          <a:p>
            <a:pPr lvl="1"/>
            <a:r>
              <a:rPr lang="en-US" dirty="0" smtClean="0">
                <a:solidFill>
                  <a:srgbClr val="0000FF"/>
                </a:solidFill>
              </a:rPr>
              <a:t>Basic representations </a:t>
            </a:r>
            <a:r>
              <a:rPr lang="en-US" dirty="0" smtClean="0"/>
              <a:t>critical for any speech research or application</a:t>
            </a:r>
            <a:endParaRPr lang="en-US" dirty="0"/>
          </a:p>
          <a:p>
            <a:r>
              <a:rPr lang="en-US" dirty="0"/>
              <a:t>But…how can we </a:t>
            </a:r>
            <a:r>
              <a:rPr lang="en-US" dirty="0">
                <a:solidFill>
                  <a:srgbClr val="0000FF"/>
                </a:solidFill>
              </a:rPr>
              <a:t>recognize</a:t>
            </a:r>
            <a:r>
              <a:rPr lang="en-US" dirty="0"/>
              <a:t> </a:t>
            </a:r>
            <a:r>
              <a:rPr lang="en-US" dirty="0" smtClean="0"/>
              <a:t>these sounds </a:t>
            </a:r>
            <a:r>
              <a:rPr lang="en-US" dirty="0"/>
              <a:t>automatically</a:t>
            </a:r>
            <a:r>
              <a:rPr lang="en-US" dirty="0" smtClean="0"/>
              <a:t>?</a:t>
            </a:r>
          </a:p>
          <a:p>
            <a:pPr lvl="1"/>
            <a:r>
              <a:rPr lang="en-US" dirty="0" smtClean="0"/>
              <a:t>What are the </a:t>
            </a:r>
            <a:r>
              <a:rPr lang="en-US" dirty="0" smtClean="0">
                <a:solidFill>
                  <a:srgbClr val="0000FF"/>
                </a:solidFill>
              </a:rPr>
              <a:t>acoustic correlates </a:t>
            </a:r>
            <a:r>
              <a:rPr lang="en-US" dirty="0" smtClean="0"/>
              <a:t>of these differences in sound that allow us to recognize speech?</a:t>
            </a:r>
            <a:endParaRPr lang="en-US" dirty="0"/>
          </a:p>
          <a:p>
            <a:pPr lvl="1"/>
            <a:r>
              <a:rPr lang="en-US" i="1" dirty="0" smtClean="0">
                <a:solidFill>
                  <a:srgbClr val="FF0000"/>
                </a:solidFill>
              </a:rPr>
              <a:t>How can we use the relationship between representation and acoustics to identify speech automatically?</a:t>
            </a:r>
          </a:p>
          <a:p>
            <a:pPr lvl="1"/>
            <a:r>
              <a:rPr lang="en-US" dirty="0" smtClean="0">
                <a:solidFill>
                  <a:srgbClr val="0000FF"/>
                </a:solidFill>
              </a:rPr>
              <a:t>Can technology help? </a:t>
            </a:r>
          </a:p>
        </p:txBody>
      </p:sp>
    </p:spTree>
    <p:extLst>
      <p:ext uri="{BB962C8B-B14F-4D97-AF65-F5344CB8AC3E}">
        <p14:creationId xmlns:p14="http://schemas.microsoft.com/office/powerpoint/2010/main" val="11117894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dirty="0"/>
              <a:t>Acoustic </a:t>
            </a:r>
            <a:r>
              <a:rPr lang="en-US" dirty="0" smtClean="0"/>
              <a:t>Landmarks in a .wav File</a:t>
            </a:r>
            <a:endParaRPr lang="en-US" dirty="0"/>
          </a:p>
        </p:txBody>
      </p:sp>
      <p:pic>
        <p:nvPicPr>
          <p:cNvPr id="304131" name="Picture 3"/>
          <p:cNvPicPr>
            <a:picLocks noChangeAspect="1" noChangeArrowheads="1"/>
          </p:cNvPicPr>
          <p:nvPr/>
        </p:nvPicPr>
        <p:blipFill>
          <a:blip r:embed="rId5">
            <a:extLst>
              <a:ext uri="{28A0092B-C50C-407E-A947-70E740481C1C}">
                <a14:useLocalDpi xmlns:a14="http://schemas.microsoft.com/office/drawing/2010/main" val="0"/>
              </a:ext>
            </a:extLst>
          </a:blip>
          <a:srcRect l="1817" t="28780" r="8463" b="33025"/>
          <a:stretch>
            <a:fillRect/>
          </a:stretch>
        </p:blipFill>
        <p:spPr bwMode="auto">
          <a:xfrm>
            <a:off x="381000" y="2057400"/>
            <a:ext cx="82296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304132" name="Group 4"/>
          <p:cNvGrpSpPr>
            <a:grpSpLocks/>
          </p:cNvGrpSpPr>
          <p:nvPr/>
        </p:nvGrpSpPr>
        <p:grpSpPr bwMode="auto">
          <a:xfrm>
            <a:off x="381000" y="4114800"/>
            <a:ext cx="7543800" cy="1219200"/>
            <a:chOff x="240" y="2976"/>
            <a:chExt cx="4752" cy="768"/>
          </a:xfrm>
        </p:grpSpPr>
        <p:pic>
          <p:nvPicPr>
            <p:cNvPr id="304133" name="Picture 5"/>
            <p:cNvPicPr>
              <a:picLocks noChangeAspect="1" noChangeArrowheads="1"/>
            </p:cNvPicPr>
            <p:nvPr/>
          </p:nvPicPr>
          <p:blipFill>
            <a:blip r:embed="rId6">
              <a:extLst>
                <a:ext uri="{28A0092B-C50C-407E-A947-70E740481C1C}">
                  <a14:useLocalDpi xmlns:a14="http://schemas.microsoft.com/office/drawing/2010/main" val="0"/>
                </a:ext>
              </a:extLst>
            </a:blip>
            <a:srcRect l="11786" t="30902" r="5971" b="35146"/>
            <a:stretch>
              <a:fillRect/>
            </a:stretch>
          </p:blipFill>
          <p:spPr bwMode="auto">
            <a:xfrm>
              <a:off x="240" y="2976"/>
              <a:ext cx="4752" cy="76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4134" name="AutoShape 6"/>
            <p:cNvSpPr>
              <a:spLocks noChangeArrowheads="1"/>
            </p:cNvSpPr>
            <p:nvPr/>
          </p:nvSpPr>
          <p:spPr bwMode="auto">
            <a:xfrm flipV="1">
              <a:off x="240" y="2976"/>
              <a:ext cx="4752" cy="768"/>
            </a:xfrm>
            <a:prstGeom prst="wedgeRectCallout">
              <a:avLst>
                <a:gd name="adj1" fmla="val -37880"/>
                <a:gd name="adj2" fmla="val 132292"/>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a:lstStyle/>
            <a:p>
              <a:pPr algn="ctr" eaLnBrk="0" hangingPunct="0"/>
              <a:endParaRPr lang="en-US" sz="2400"/>
            </a:p>
          </p:txBody>
        </p:sp>
        <p:sp>
          <p:nvSpPr>
            <p:cNvPr id="304135" name="Line 7"/>
            <p:cNvSpPr>
              <a:spLocks noChangeShapeType="1"/>
            </p:cNvSpPr>
            <p:nvPr/>
          </p:nvSpPr>
          <p:spPr bwMode="auto">
            <a:xfrm>
              <a:off x="1056" y="2976"/>
              <a:ext cx="1152" cy="0"/>
            </a:xfrm>
            <a:prstGeom prst="line">
              <a:avLst/>
            </a:prstGeom>
            <a:noFill/>
            <a:ln w="76200" cap="sq">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36" name="Text Box 8"/>
          <p:cNvSpPr txBox="1">
            <a:spLocks noChangeArrowheads="1"/>
          </p:cNvSpPr>
          <p:nvPr/>
        </p:nvSpPr>
        <p:spPr bwMode="auto">
          <a:xfrm>
            <a:off x="4287838" y="3276600"/>
            <a:ext cx="43227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ja-JP" altLang="en-US" sz="2400">
                <a:latin typeface="Arial"/>
              </a:rPr>
              <a:t>“</a:t>
            </a:r>
            <a:r>
              <a:rPr lang="en-US" sz="2400">
                <a:latin typeface="Comic Sans MS" charset="0"/>
              </a:rPr>
              <a:t>Patricia and Patsy and Sally</a:t>
            </a:r>
            <a:r>
              <a:rPr lang="ja-JP" altLang="en-US" sz="2400">
                <a:latin typeface="Arial"/>
              </a:rPr>
              <a:t>”</a:t>
            </a:r>
            <a:endParaRPr lang="en-US" sz="2400">
              <a:latin typeface="Comic Sans MS" charset="0"/>
            </a:endParaRPr>
          </a:p>
        </p:txBody>
      </p:sp>
      <p:grpSp>
        <p:nvGrpSpPr>
          <p:cNvPr id="304137" name="Group 9"/>
          <p:cNvGrpSpPr>
            <a:grpSpLocks/>
          </p:cNvGrpSpPr>
          <p:nvPr/>
        </p:nvGrpSpPr>
        <p:grpSpPr bwMode="auto">
          <a:xfrm>
            <a:off x="185738" y="1295400"/>
            <a:ext cx="4746625" cy="4724400"/>
            <a:chOff x="117" y="816"/>
            <a:chExt cx="2990" cy="2976"/>
          </a:xfrm>
        </p:grpSpPr>
        <p:sp>
          <p:nvSpPr>
            <p:cNvPr id="304138" name="Line 10"/>
            <p:cNvSpPr>
              <a:spLocks noChangeShapeType="1"/>
            </p:cNvSpPr>
            <p:nvPr/>
          </p:nvSpPr>
          <p:spPr bwMode="auto">
            <a:xfrm flipV="1">
              <a:off x="432" y="3120"/>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39" name="Line 11"/>
            <p:cNvSpPr>
              <a:spLocks noChangeShapeType="1"/>
            </p:cNvSpPr>
            <p:nvPr/>
          </p:nvSpPr>
          <p:spPr bwMode="auto">
            <a:xfrm flipV="1">
              <a:off x="2688" y="3120"/>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304140" name="Group 12"/>
            <p:cNvGrpSpPr>
              <a:grpSpLocks/>
            </p:cNvGrpSpPr>
            <p:nvPr/>
          </p:nvGrpSpPr>
          <p:grpSpPr bwMode="auto">
            <a:xfrm>
              <a:off x="117" y="816"/>
              <a:ext cx="2990" cy="720"/>
              <a:chOff x="117" y="816"/>
              <a:chExt cx="2990" cy="720"/>
            </a:xfrm>
          </p:grpSpPr>
          <p:grpSp>
            <p:nvGrpSpPr>
              <p:cNvPr id="304141" name="Group 13"/>
              <p:cNvGrpSpPr>
                <a:grpSpLocks/>
              </p:cNvGrpSpPr>
              <p:nvPr/>
            </p:nvGrpSpPr>
            <p:grpSpPr bwMode="auto">
              <a:xfrm>
                <a:off x="288" y="1152"/>
                <a:ext cx="2640" cy="384"/>
                <a:chOff x="288" y="1152"/>
                <a:chExt cx="2640" cy="384"/>
              </a:xfrm>
            </p:grpSpPr>
            <p:sp>
              <p:nvSpPr>
                <p:cNvPr id="304142" name="Line 14"/>
                <p:cNvSpPr>
                  <a:spLocks noChangeShapeType="1"/>
                </p:cNvSpPr>
                <p:nvPr/>
              </p:nvSpPr>
              <p:spPr bwMode="auto">
                <a:xfrm>
                  <a:off x="28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3" name="Line 15"/>
                <p:cNvSpPr>
                  <a:spLocks noChangeShapeType="1"/>
                </p:cNvSpPr>
                <p:nvPr/>
              </p:nvSpPr>
              <p:spPr bwMode="auto">
                <a:xfrm>
                  <a:off x="72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4" name="Line 16"/>
                <p:cNvSpPr>
                  <a:spLocks noChangeShapeType="1"/>
                </p:cNvSpPr>
                <p:nvPr/>
              </p:nvSpPr>
              <p:spPr bwMode="auto">
                <a:xfrm>
                  <a:off x="216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5" name="Line 17"/>
                <p:cNvSpPr>
                  <a:spLocks noChangeShapeType="1"/>
                </p:cNvSpPr>
                <p:nvPr/>
              </p:nvSpPr>
              <p:spPr bwMode="auto">
                <a:xfrm>
                  <a:off x="292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46" name="Text Box 18"/>
              <p:cNvSpPr txBox="1">
                <a:spLocks noChangeArrowheads="1"/>
              </p:cNvSpPr>
              <p:nvPr/>
            </p:nvSpPr>
            <p:spPr bwMode="auto">
              <a:xfrm>
                <a:off x="117" y="816"/>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7" name="Text Box 19"/>
              <p:cNvSpPr txBox="1">
                <a:spLocks noChangeArrowheads="1"/>
              </p:cNvSpPr>
              <p:nvPr/>
            </p:nvSpPr>
            <p:spPr bwMode="auto">
              <a:xfrm>
                <a:off x="549" y="816"/>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sp>
            <p:nvSpPr>
              <p:cNvPr id="304148" name="Text Box 20"/>
              <p:cNvSpPr txBox="1">
                <a:spLocks noChangeArrowheads="1"/>
              </p:cNvSpPr>
              <p:nvPr/>
            </p:nvSpPr>
            <p:spPr bwMode="auto">
              <a:xfrm>
                <a:off x="1989" y="816"/>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9" name="Text Box 21"/>
              <p:cNvSpPr txBox="1">
                <a:spLocks noChangeArrowheads="1"/>
              </p:cNvSpPr>
              <p:nvPr/>
            </p:nvSpPr>
            <p:spPr bwMode="auto">
              <a:xfrm>
                <a:off x="2757" y="816"/>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sp>
          <p:nvSpPr>
            <p:cNvPr id="304150" name="Text Box 22"/>
            <p:cNvSpPr txBox="1">
              <a:spLocks noChangeArrowheads="1"/>
            </p:cNvSpPr>
            <p:nvPr/>
          </p:nvSpPr>
          <p:spPr bwMode="auto">
            <a:xfrm>
              <a:off x="261" y="3504"/>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51" name="Text Box 23"/>
            <p:cNvSpPr txBox="1">
              <a:spLocks noChangeArrowheads="1"/>
            </p:cNvSpPr>
            <p:nvPr/>
          </p:nvSpPr>
          <p:spPr bwMode="auto">
            <a:xfrm>
              <a:off x="2496" y="3504"/>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grpSp>
        <p:nvGrpSpPr>
          <p:cNvPr id="304152" name="Group 24"/>
          <p:cNvGrpSpPr>
            <a:grpSpLocks/>
          </p:cNvGrpSpPr>
          <p:nvPr/>
        </p:nvGrpSpPr>
        <p:grpSpPr bwMode="auto">
          <a:xfrm>
            <a:off x="7196138" y="1295400"/>
            <a:ext cx="496887" cy="1143000"/>
            <a:chOff x="4533" y="816"/>
            <a:chExt cx="313" cy="720"/>
          </a:xfrm>
        </p:grpSpPr>
        <p:sp>
          <p:nvSpPr>
            <p:cNvPr id="304153" name="Line 25"/>
            <p:cNvSpPr>
              <a:spLocks noChangeShapeType="1"/>
            </p:cNvSpPr>
            <p:nvPr/>
          </p:nvSpPr>
          <p:spPr bwMode="auto">
            <a:xfrm>
              <a:off x="4704" y="1152"/>
              <a:ext cx="0" cy="384"/>
            </a:xfrm>
            <a:prstGeom prst="line">
              <a:avLst/>
            </a:prstGeom>
            <a:noFill/>
            <a:ln w="38100" cap="sq">
              <a:solidFill>
                <a:srgbClr val="FF9933"/>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4" name="Text Box 26"/>
            <p:cNvSpPr txBox="1">
              <a:spLocks noChangeArrowheads="1"/>
            </p:cNvSpPr>
            <p:nvPr/>
          </p:nvSpPr>
          <p:spPr bwMode="auto">
            <a:xfrm>
              <a:off x="4533" y="816"/>
              <a:ext cx="31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9933"/>
                  </a:solidFill>
                  <a:latin typeface="Comic Sans MS" charset="0"/>
                </a:rPr>
                <a:t>[l]</a:t>
              </a:r>
            </a:p>
          </p:txBody>
        </p:sp>
      </p:grpSp>
      <p:grpSp>
        <p:nvGrpSpPr>
          <p:cNvPr id="304155" name="Group 27"/>
          <p:cNvGrpSpPr>
            <a:grpSpLocks/>
          </p:cNvGrpSpPr>
          <p:nvPr/>
        </p:nvGrpSpPr>
        <p:grpSpPr bwMode="auto">
          <a:xfrm>
            <a:off x="1371600" y="1295400"/>
            <a:ext cx="5165725" cy="4267200"/>
            <a:chOff x="864" y="816"/>
            <a:chExt cx="3254" cy="2688"/>
          </a:xfrm>
        </p:grpSpPr>
        <p:grpSp>
          <p:nvGrpSpPr>
            <p:cNvPr id="304156" name="Group 28"/>
            <p:cNvGrpSpPr>
              <a:grpSpLocks/>
            </p:cNvGrpSpPr>
            <p:nvPr/>
          </p:nvGrpSpPr>
          <p:grpSpPr bwMode="auto">
            <a:xfrm>
              <a:off x="864" y="1152"/>
              <a:ext cx="3072" cy="384"/>
              <a:chOff x="864" y="1152"/>
              <a:chExt cx="3072" cy="384"/>
            </a:xfrm>
          </p:grpSpPr>
          <p:sp>
            <p:nvSpPr>
              <p:cNvPr id="304157" name="Line 29"/>
              <p:cNvSpPr>
                <a:spLocks noChangeShapeType="1"/>
              </p:cNvSpPr>
              <p:nvPr/>
            </p:nvSpPr>
            <p:spPr bwMode="auto">
              <a:xfrm>
                <a:off x="864"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8" name="Line 30"/>
              <p:cNvSpPr>
                <a:spLocks noChangeShapeType="1"/>
              </p:cNvSpPr>
              <p:nvPr/>
            </p:nvSpPr>
            <p:spPr bwMode="auto">
              <a:xfrm>
                <a:off x="1392"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9" name="Line 31"/>
              <p:cNvSpPr>
                <a:spLocks noChangeShapeType="1"/>
              </p:cNvSpPr>
              <p:nvPr/>
            </p:nvSpPr>
            <p:spPr bwMode="auto">
              <a:xfrm>
                <a:off x="3120"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0" name="Line 32"/>
              <p:cNvSpPr>
                <a:spLocks noChangeShapeType="1"/>
              </p:cNvSpPr>
              <p:nvPr/>
            </p:nvSpPr>
            <p:spPr bwMode="auto">
              <a:xfrm>
                <a:off x="3936"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1" name="Line 33"/>
            <p:cNvSpPr>
              <a:spLocks noChangeShapeType="1"/>
            </p:cNvSpPr>
            <p:nvPr/>
          </p:nvSpPr>
          <p:spPr bwMode="auto">
            <a:xfrm flipV="1">
              <a:off x="3456" y="3120"/>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2" name="Text Box 34"/>
            <p:cNvSpPr txBox="1">
              <a:spLocks noChangeArrowheads="1"/>
            </p:cNvSpPr>
            <p:nvPr/>
          </p:nvSpPr>
          <p:spPr bwMode="auto">
            <a:xfrm>
              <a:off x="1152" y="816"/>
              <a:ext cx="46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[sh]</a:t>
              </a:r>
            </a:p>
          </p:txBody>
        </p:sp>
        <p:sp>
          <p:nvSpPr>
            <p:cNvPr id="304163" name="Text Box 35"/>
            <p:cNvSpPr txBox="1">
              <a:spLocks noChangeArrowheads="1"/>
            </p:cNvSpPr>
            <p:nvPr/>
          </p:nvSpPr>
          <p:spPr bwMode="auto">
            <a:xfrm>
              <a:off x="2949" y="816"/>
              <a:ext cx="35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sp>
          <p:nvSpPr>
            <p:cNvPr id="304164" name="Text Box 36"/>
            <p:cNvSpPr txBox="1">
              <a:spLocks noChangeArrowheads="1"/>
            </p:cNvSpPr>
            <p:nvPr/>
          </p:nvSpPr>
          <p:spPr bwMode="auto">
            <a:xfrm>
              <a:off x="3765" y="816"/>
              <a:ext cx="35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grpSp>
      <p:grpSp>
        <p:nvGrpSpPr>
          <p:cNvPr id="304165" name="Group 37"/>
          <p:cNvGrpSpPr>
            <a:grpSpLocks/>
          </p:cNvGrpSpPr>
          <p:nvPr/>
        </p:nvGrpSpPr>
        <p:grpSpPr bwMode="auto">
          <a:xfrm>
            <a:off x="2895600" y="1295400"/>
            <a:ext cx="3197225" cy="1143000"/>
            <a:chOff x="1824" y="816"/>
            <a:chExt cx="2014" cy="720"/>
          </a:xfrm>
        </p:grpSpPr>
        <p:grpSp>
          <p:nvGrpSpPr>
            <p:cNvPr id="304166" name="Group 38"/>
            <p:cNvGrpSpPr>
              <a:grpSpLocks/>
            </p:cNvGrpSpPr>
            <p:nvPr/>
          </p:nvGrpSpPr>
          <p:grpSpPr bwMode="auto">
            <a:xfrm>
              <a:off x="2016" y="1152"/>
              <a:ext cx="1632" cy="384"/>
              <a:chOff x="2016" y="1152"/>
              <a:chExt cx="1632" cy="384"/>
            </a:xfrm>
          </p:grpSpPr>
          <p:sp>
            <p:nvSpPr>
              <p:cNvPr id="304167" name="Line 39"/>
              <p:cNvSpPr>
                <a:spLocks noChangeShapeType="1"/>
              </p:cNvSpPr>
              <p:nvPr/>
            </p:nvSpPr>
            <p:spPr bwMode="auto">
              <a:xfrm>
                <a:off x="3648" y="1152"/>
                <a:ext cx="0" cy="384"/>
              </a:xfrm>
              <a:prstGeom prst="line">
                <a:avLst/>
              </a:prstGeom>
              <a:noFill/>
              <a:ln w="38100" cap="sq">
                <a:solidFill>
                  <a:srgbClr val="33CC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8" name="Line 40"/>
              <p:cNvSpPr>
                <a:spLocks noChangeShapeType="1"/>
              </p:cNvSpPr>
              <p:nvPr/>
            </p:nvSpPr>
            <p:spPr bwMode="auto">
              <a:xfrm>
                <a:off x="2016" y="1152"/>
                <a:ext cx="0" cy="384"/>
              </a:xfrm>
              <a:prstGeom prst="line">
                <a:avLst/>
              </a:prstGeom>
              <a:noFill/>
              <a:ln w="38100" cap="sq">
                <a:solidFill>
                  <a:srgbClr val="33CC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9" name="Text Box 41"/>
            <p:cNvSpPr txBox="1">
              <a:spLocks noChangeArrowheads="1"/>
            </p:cNvSpPr>
            <p:nvPr/>
          </p:nvSpPr>
          <p:spPr bwMode="auto">
            <a:xfrm>
              <a:off x="1824" y="816"/>
              <a:ext cx="3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sp>
          <p:nvSpPr>
            <p:cNvPr id="304170" name="Text Box 42"/>
            <p:cNvSpPr txBox="1">
              <a:spLocks noChangeArrowheads="1"/>
            </p:cNvSpPr>
            <p:nvPr/>
          </p:nvSpPr>
          <p:spPr bwMode="auto">
            <a:xfrm>
              <a:off x="3477" y="816"/>
              <a:ext cx="3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grpSp>
      <p:grpSp>
        <p:nvGrpSpPr>
          <p:cNvPr id="304171" name="Group 43"/>
          <p:cNvGrpSpPr>
            <a:grpSpLocks/>
          </p:cNvGrpSpPr>
          <p:nvPr/>
        </p:nvGrpSpPr>
        <p:grpSpPr bwMode="auto">
          <a:xfrm>
            <a:off x="457200" y="1295400"/>
            <a:ext cx="7591425" cy="4724400"/>
            <a:chOff x="288" y="816"/>
            <a:chExt cx="4782" cy="2976"/>
          </a:xfrm>
        </p:grpSpPr>
        <p:grpSp>
          <p:nvGrpSpPr>
            <p:cNvPr id="304172" name="Group 44"/>
            <p:cNvGrpSpPr>
              <a:grpSpLocks/>
            </p:cNvGrpSpPr>
            <p:nvPr/>
          </p:nvGrpSpPr>
          <p:grpSpPr bwMode="auto">
            <a:xfrm>
              <a:off x="528" y="1152"/>
              <a:ext cx="4320" cy="384"/>
              <a:chOff x="528" y="1152"/>
              <a:chExt cx="4320" cy="384"/>
            </a:xfrm>
          </p:grpSpPr>
          <p:sp>
            <p:nvSpPr>
              <p:cNvPr id="304173" name="Line 45"/>
              <p:cNvSpPr>
                <a:spLocks noChangeShapeType="1"/>
              </p:cNvSpPr>
              <p:nvPr/>
            </p:nvSpPr>
            <p:spPr bwMode="auto">
              <a:xfrm>
                <a:off x="52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4" name="Line 46"/>
              <p:cNvSpPr>
                <a:spLocks noChangeShapeType="1"/>
              </p:cNvSpPr>
              <p:nvPr/>
            </p:nvSpPr>
            <p:spPr bwMode="auto">
              <a:xfrm>
                <a:off x="1104"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5" name="Line 47"/>
              <p:cNvSpPr>
                <a:spLocks noChangeShapeType="1"/>
              </p:cNvSpPr>
              <p:nvPr/>
            </p:nvSpPr>
            <p:spPr bwMode="auto">
              <a:xfrm>
                <a:off x="1776"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6" name="Line 48"/>
              <p:cNvSpPr>
                <a:spLocks noChangeShapeType="1"/>
              </p:cNvSpPr>
              <p:nvPr/>
            </p:nvSpPr>
            <p:spPr bwMode="auto">
              <a:xfrm>
                <a:off x="264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7" name="Line 49"/>
              <p:cNvSpPr>
                <a:spLocks noChangeShapeType="1"/>
              </p:cNvSpPr>
              <p:nvPr/>
            </p:nvSpPr>
            <p:spPr bwMode="auto">
              <a:xfrm>
                <a:off x="340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8" name="Line 50"/>
              <p:cNvSpPr>
                <a:spLocks noChangeShapeType="1"/>
              </p:cNvSpPr>
              <p:nvPr/>
            </p:nvSpPr>
            <p:spPr bwMode="auto">
              <a:xfrm>
                <a:off x="432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9" name="Line 51"/>
              <p:cNvSpPr>
                <a:spLocks noChangeShapeType="1"/>
              </p:cNvSpPr>
              <p:nvPr/>
            </p:nvSpPr>
            <p:spPr bwMode="auto">
              <a:xfrm>
                <a:off x="484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80" name="Line 52"/>
            <p:cNvSpPr>
              <a:spLocks noChangeShapeType="1"/>
            </p:cNvSpPr>
            <p:nvPr/>
          </p:nvSpPr>
          <p:spPr bwMode="auto">
            <a:xfrm flipV="1">
              <a:off x="456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81" name="Line 53"/>
            <p:cNvSpPr>
              <a:spLocks noChangeShapeType="1"/>
            </p:cNvSpPr>
            <p:nvPr/>
          </p:nvSpPr>
          <p:spPr bwMode="auto">
            <a:xfrm flipV="1">
              <a:off x="144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82" name="Text Box 54"/>
            <p:cNvSpPr txBox="1">
              <a:spLocks noChangeArrowheads="1"/>
            </p:cNvSpPr>
            <p:nvPr/>
          </p:nvSpPr>
          <p:spPr bwMode="auto">
            <a:xfrm>
              <a:off x="288" y="816"/>
              <a:ext cx="42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3" name="Text Box 55"/>
            <p:cNvSpPr txBox="1">
              <a:spLocks noChangeArrowheads="1"/>
            </p:cNvSpPr>
            <p:nvPr/>
          </p:nvSpPr>
          <p:spPr bwMode="auto">
            <a:xfrm>
              <a:off x="1200" y="3504"/>
              <a:ext cx="42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4" name="Text Box 56"/>
            <p:cNvSpPr txBox="1">
              <a:spLocks noChangeArrowheads="1"/>
            </p:cNvSpPr>
            <p:nvPr/>
          </p:nvSpPr>
          <p:spPr bwMode="auto">
            <a:xfrm>
              <a:off x="4375" y="3504"/>
              <a:ext cx="42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[ih]</a:t>
              </a:r>
            </a:p>
          </p:txBody>
        </p:sp>
        <p:sp>
          <p:nvSpPr>
            <p:cNvPr id="304185" name="Text Box 57"/>
            <p:cNvSpPr txBox="1">
              <a:spLocks noChangeArrowheads="1"/>
            </p:cNvSpPr>
            <p:nvPr/>
          </p:nvSpPr>
          <p:spPr bwMode="auto">
            <a:xfrm>
              <a:off x="912" y="816"/>
              <a:ext cx="42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[ih]</a:t>
              </a:r>
            </a:p>
          </p:txBody>
        </p:sp>
        <p:sp>
          <p:nvSpPr>
            <p:cNvPr id="304186" name="Text Box 58"/>
            <p:cNvSpPr txBox="1">
              <a:spLocks noChangeArrowheads="1"/>
            </p:cNvSpPr>
            <p:nvPr/>
          </p:nvSpPr>
          <p:spPr bwMode="auto">
            <a:xfrm>
              <a:off x="1536" y="816"/>
              <a:ext cx="47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[ax]</a:t>
              </a:r>
            </a:p>
          </p:txBody>
        </p:sp>
        <p:sp>
          <p:nvSpPr>
            <p:cNvPr id="304187" name="Text Box 59"/>
            <p:cNvSpPr txBox="1">
              <a:spLocks noChangeArrowheads="1"/>
            </p:cNvSpPr>
            <p:nvPr/>
          </p:nvSpPr>
          <p:spPr bwMode="auto">
            <a:xfrm>
              <a:off x="2400" y="816"/>
              <a:ext cx="4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sp>
          <p:nvSpPr>
            <p:cNvPr id="304188" name="Text Box 60"/>
            <p:cNvSpPr txBox="1">
              <a:spLocks noChangeArrowheads="1"/>
            </p:cNvSpPr>
            <p:nvPr/>
          </p:nvSpPr>
          <p:spPr bwMode="auto">
            <a:xfrm>
              <a:off x="3216" y="816"/>
              <a:ext cx="41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89" name="Text Box 61"/>
            <p:cNvSpPr txBox="1">
              <a:spLocks noChangeArrowheads="1"/>
            </p:cNvSpPr>
            <p:nvPr/>
          </p:nvSpPr>
          <p:spPr bwMode="auto">
            <a:xfrm>
              <a:off x="4656" y="816"/>
              <a:ext cx="41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90" name="Text Box 62"/>
            <p:cNvSpPr txBox="1">
              <a:spLocks noChangeArrowheads="1"/>
            </p:cNvSpPr>
            <p:nvPr/>
          </p:nvSpPr>
          <p:spPr bwMode="auto">
            <a:xfrm>
              <a:off x="4080" y="816"/>
              <a:ext cx="4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grpSp>
      <p:pic>
        <p:nvPicPr>
          <p:cNvPr id="304191" name="0A809BF4.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534400" y="2743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4137"/>
                                        </p:tgtEl>
                                        <p:attrNameLst>
                                          <p:attrName>style.visibility</p:attrName>
                                        </p:attrNameLst>
                                      </p:cBhvr>
                                      <p:to>
                                        <p:strVal val="visible"/>
                                      </p:to>
                                    </p:set>
                                  </p:childTnLst>
                                  <p:subTnLst>
                                    <p:set>
                                      <p:cBhvr override="childStyle">
                                        <p:cTn dur="1" fill="hold" display="0" masterRel="nextClick" afterEffect="1"/>
                                        <p:tgtEl>
                                          <p:spTgt spid="30413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4171"/>
                                        </p:tgtEl>
                                        <p:attrNameLst>
                                          <p:attrName>style.visibility</p:attrName>
                                        </p:attrNameLst>
                                      </p:cBhvr>
                                      <p:to>
                                        <p:strVal val="visible"/>
                                      </p:to>
                                    </p:set>
                                  </p:childTnLst>
                                  <p:subTnLst>
                                    <p:set>
                                      <p:cBhvr override="childStyle">
                                        <p:cTn dur="1" fill="hold" display="0" masterRel="nextClick" afterEffect="1"/>
                                        <p:tgtEl>
                                          <p:spTgt spid="30417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4155"/>
                                        </p:tgtEl>
                                        <p:attrNameLst>
                                          <p:attrName>style.visibility</p:attrName>
                                        </p:attrNameLst>
                                      </p:cBhvr>
                                      <p:to>
                                        <p:strVal val="visible"/>
                                      </p:to>
                                    </p:set>
                                  </p:childTnLst>
                                  <p:subTnLst>
                                    <p:set>
                                      <p:cBhvr override="childStyle">
                                        <p:cTn dur="1" fill="hold" display="0" masterRel="nextClick" afterEffect="1"/>
                                        <p:tgtEl>
                                          <p:spTgt spid="30415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4165"/>
                                        </p:tgtEl>
                                        <p:attrNameLst>
                                          <p:attrName>style.visibility</p:attrName>
                                        </p:attrNameLst>
                                      </p:cBhvr>
                                      <p:to>
                                        <p:strVal val="visible"/>
                                      </p:to>
                                    </p:set>
                                  </p:childTnLst>
                                  <p:subTnLst>
                                    <p:set>
                                      <p:cBhvr override="childStyle">
                                        <p:cTn dur="1" fill="hold" display="0" masterRel="nextClick" afterEffect="1"/>
                                        <p:tgtEl>
                                          <p:spTgt spid="30416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04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419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2033" fill="hold"/>
                                        <p:tgtEl>
                                          <p:spTgt spid="304191"/>
                                        </p:tgtEl>
                                      </p:cBhvr>
                                    </p:cmd>
                                  </p:childTnLst>
                                </p:cTn>
                              </p:par>
                            </p:childTnLst>
                          </p:cTn>
                        </p:par>
                      </p:childTnLst>
                    </p:cTn>
                  </p:par>
                </p:childTnLst>
              </p:cTn>
              <p:nextCondLst>
                <p:cond evt="onClick" delay="0">
                  <p:tgtEl>
                    <p:spTgt spid="304191"/>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30419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553"/>
            <a:ext cx="9144000" cy="6935553"/>
          </a:xfrm>
          <a:prstGeom prst="rect">
            <a:avLst/>
          </a:prstGeom>
        </p:spPr>
      </p:pic>
    </p:spTree>
    <p:extLst>
      <p:ext uri="{BB962C8B-B14F-4D97-AF65-F5344CB8AC3E}">
        <p14:creationId xmlns:p14="http://schemas.microsoft.com/office/powerpoint/2010/main" val="872309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smtClean="0"/>
              <a:t>Linguistic Sounds</a:t>
            </a:r>
            <a:endParaRPr lang="en-US" dirty="0"/>
          </a:p>
        </p:txBody>
      </p:sp>
      <p:sp>
        <p:nvSpPr>
          <p:cNvPr id="334851" name="Rectangle 3"/>
          <p:cNvSpPr>
            <a:spLocks noGrp="1" noChangeArrowheads="1"/>
          </p:cNvSpPr>
          <p:nvPr>
            <p:ph type="body" idx="1"/>
          </p:nvPr>
        </p:nvSpPr>
        <p:spPr/>
        <p:txBody>
          <a:bodyPr/>
          <a:lstStyle/>
          <a:p>
            <a:r>
              <a:rPr lang="en-US" dirty="0" smtClean="0"/>
              <a:t>What is the </a:t>
            </a:r>
            <a:r>
              <a:rPr lang="en-US" dirty="0" smtClean="0">
                <a:solidFill>
                  <a:srgbClr val="0000FF"/>
                </a:solidFill>
              </a:rPr>
              <a:t>sound inventory </a:t>
            </a:r>
            <a:r>
              <a:rPr lang="en-US" dirty="0" smtClean="0"/>
              <a:t>of a language X?</a:t>
            </a:r>
          </a:p>
          <a:p>
            <a:r>
              <a:rPr lang="en-US" dirty="0" smtClean="0"/>
              <a:t>How are these sounds </a:t>
            </a:r>
            <a:r>
              <a:rPr lang="en-US" dirty="0" smtClean="0">
                <a:solidFill>
                  <a:srgbClr val="0000FF"/>
                </a:solidFill>
              </a:rPr>
              <a:t>produced</a:t>
            </a:r>
            <a:r>
              <a:rPr lang="en-US" dirty="0" smtClean="0"/>
              <a:t>?  </a:t>
            </a:r>
          </a:p>
          <a:p>
            <a:r>
              <a:rPr lang="en-US" dirty="0" smtClean="0"/>
              <a:t>What sounds are </a:t>
            </a:r>
            <a:r>
              <a:rPr lang="en-US" dirty="0" smtClean="0">
                <a:solidFill>
                  <a:srgbClr val="0000FF"/>
                </a:solidFill>
              </a:rPr>
              <a:t>shared</a:t>
            </a:r>
            <a:r>
              <a:rPr lang="en-US" dirty="0" smtClean="0"/>
              <a:t> by languages X and Y? Which are </a:t>
            </a:r>
            <a:r>
              <a:rPr lang="en-US" dirty="0" smtClean="0">
                <a:solidFill>
                  <a:srgbClr val="0000FF"/>
                </a:solidFill>
              </a:rPr>
              <a:t>different</a:t>
            </a:r>
            <a:r>
              <a:rPr lang="en-US" dirty="0" smtClean="0"/>
              <a:t>?</a:t>
            </a:r>
          </a:p>
          <a:p>
            <a:r>
              <a:rPr lang="en-US" dirty="0" smtClean="0"/>
              <a:t>How do particular sounds in a given language </a:t>
            </a:r>
            <a:r>
              <a:rPr lang="en-US" dirty="0" smtClean="0">
                <a:solidFill>
                  <a:srgbClr val="0000FF"/>
                </a:solidFill>
              </a:rPr>
              <a:t>vary</a:t>
            </a:r>
            <a:r>
              <a:rPr lang="en-US" dirty="0" smtClean="0"/>
              <a:t> in different contexts?</a:t>
            </a:r>
          </a:p>
          <a:p>
            <a:r>
              <a:rPr lang="en-US" i="1" dirty="0" smtClean="0">
                <a:solidFill>
                  <a:srgbClr val="FF0000"/>
                </a:solidFill>
              </a:rPr>
              <a:t>Why do we need to know all this to study a language?</a:t>
            </a:r>
            <a:endParaRPr lang="en-US" i="1"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859" y="1480679"/>
            <a:ext cx="6282282" cy="5387653"/>
          </a:xfrm>
          <a:prstGeom prst="rect">
            <a:avLst/>
          </a:prstGeom>
        </p:spPr>
      </p:pic>
      <p:sp>
        <p:nvSpPr>
          <p:cNvPr id="4" name="Title 3"/>
          <p:cNvSpPr>
            <a:spLocks noGrp="1"/>
          </p:cNvSpPr>
          <p:nvPr>
            <p:ph type="title"/>
          </p:nvPr>
        </p:nvSpPr>
        <p:spPr/>
        <p:txBody>
          <a:bodyPr/>
          <a:lstStyle/>
          <a:p>
            <a:r>
              <a:rPr lang="en-US" dirty="0" smtClean="0"/>
              <a:t>Can Our Brain (or a Ferret’s) Help?</a:t>
            </a:r>
            <a:endParaRPr lang="en-US" dirty="0"/>
          </a:p>
        </p:txBody>
      </p:sp>
    </p:spTree>
    <p:extLst>
      <p:ext uri="{BB962C8B-B14F-4D97-AF65-F5344CB8AC3E}">
        <p14:creationId xmlns:p14="http://schemas.microsoft.com/office/powerpoint/2010/main" val="820045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Engineers translate brain signals directly into </a:t>
            </a:r>
            <a:r>
              <a:rPr lang="en-US" dirty="0" smtClean="0">
                <a:hlinkClick r:id="rId2"/>
              </a:rPr>
              <a:t>speech</a:t>
            </a:r>
            <a:endParaRPr lang="en-US" dirty="0"/>
          </a:p>
        </p:txBody>
      </p:sp>
      <p:sp>
        <p:nvSpPr>
          <p:cNvPr id="3" name="Content Placeholder 2"/>
          <p:cNvSpPr>
            <a:spLocks noGrp="1"/>
          </p:cNvSpPr>
          <p:nvPr>
            <p:ph idx="1"/>
          </p:nvPr>
        </p:nvSpPr>
        <p:spPr/>
        <p:txBody>
          <a:bodyPr/>
          <a:lstStyle/>
          <a:p>
            <a:r>
              <a:rPr lang="en-US" dirty="0" smtClean="0"/>
              <a:t>Advance </a:t>
            </a:r>
            <a:r>
              <a:rPr lang="en-US" dirty="0"/>
              <a:t>marks critical step toward brain-computer interfaces that hold immense promise for those with limited or no ability to speak</a:t>
            </a:r>
          </a:p>
          <a:p>
            <a:pPr lvl="1"/>
            <a:r>
              <a:rPr lang="en-US" sz="2400" dirty="0" err="1" smtClean="0"/>
              <a:t>Nima</a:t>
            </a:r>
            <a:r>
              <a:rPr lang="en-US" sz="2400" dirty="0" smtClean="0"/>
              <a:t> </a:t>
            </a:r>
            <a:r>
              <a:rPr lang="en-US" sz="2400" dirty="0" err="1" smtClean="0"/>
              <a:t>Mesgarani</a:t>
            </a:r>
            <a:r>
              <a:rPr lang="en-US" sz="2400" dirty="0" smtClean="0"/>
              <a:t>: in a </a:t>
            </a:r>
            <a:r>
              <a:rPr lang="en-US" sz="2400" dirty="0"/>
              <a:t>scientific first, </a:t>
            </a:r>
            <a:r>
              <a:rPr lang="en-US" sz="2400" dirty="0" err="1"/>
              <a:t>neuroengineers</a:t>
            </a:r>
            <a:r>
              <a:rPr lang="en-US" sz="2400" dirty="0"/>
              <a:t> have created a system that translates thought into intelligible, recognizable speech. This breakthrough, which harnesses the power of speech synthesizers and artificial intelligence, could lead to new ways for computers to communicate directly with the brain.</a:t>
            </a:r>
            <a:br>
              <a:rPr lang="en-US" sz="2400" dirty="0"/>
            </a:br>
            <a:endParaRPr lang="en-US" sz="2400" dirty="0"/>
          </a:p>
        </p:txBody>
      </p:sp>
    </p:spTree>
    <p:extLst>
      <p:ext uri="{BB962C8B-B14F-4D97-AF65-F5344CB8AC3E}">
        <p14:creationId xmlns:p14="http://schemas.microsoft.com/office/powerpoint/2010/main" val="2440700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a:t>Next Class</a:t>
            </a:r>
          </a:p>
        </p:txBody>
      </p:sp>
      <p:sp>
        <p:nvSpPr>
          <p:cNvPr id="347139" name="Rectangle 3"/>
          <p:cNvSpPr>
            <a:spLocks noGrp="1" noChangeArrowheads="1"/>
          </p:cNvSpPr>
          <p:nvPr>
            <p:ph type="body" idx="1"/>
          </p:nvPr>
        </p:nvSpPr>
        <p:spPr/>
        <p:txBody>
          <a:bodyPr/>
          <a:lstStyle/>
          <a:p>
            <a:r>
              <a:rPr lang="en-US" dirty="0"/>
              <a:t>Readings: </a:t>
            </a:r>
            <a:r>
              <a:rPr lang="en-US" dirty="0" smtClean="0"/>
              <a:t>J</a:t>
            </a:r>
            <a:r>
              <a:rPr lang="en-US" dirty="0"/>
              <a:t>&amp;M </a:t>
            </a:r>
            <a:r>
              <a:rPr lang="en-US" dirty="0" smtClean="0"/>
              <a:t>7.4-7 (</a:t>
            </a:r>
            <a:r>
              <a:rPr lang="en-US" dirty="0" smtClean="0">
                <a:hlinkClick r:id="rId2"/>
              </a:rPr>
              <a:t>use syllabus link</a:t>
            </a:r>
            <a:r>
              <a:rPr lang="en-US" dirty="0" smtClean="0"/>
              <a:t>)</a:t>
            </a:r>
          </a:p>
          <a:p>
            <a:r>
              <a:rPr lang="en-US" dirty="0" smtClean="0"/>
              <a:t>Post for Week 3 in </a:t>
            </a:r>
            <a:r>
              <a:rPr lang="en-US" dirty="0" err="1" smtClean="0"/>
              <a:t>Courseworks</a:t>
            </a:r>
            <a:endParaRPr lang="en-US" dirty="0" smtClean="0"/>
          </a:p>
          <a:p>
            <a:r>
              <a:rPr lang="en-US" dirty="0" smtClean="0"/>
              <a:t>Remember to enroll in </a:t>
            </a:r>
            <a:r>
              <a:rPr lang="en-US" dirty="0" smtClean="0">
                <a:solidFill>
                  <a:srgbClr val="0000FF"/>
                </a:solidFill>
              </a:rPr>
              <a:t>Piazza</a:t>
            </a:r>
            <a:r>
              <a:rPr lang="en-US" dirty="0" smtClean="0"/>
              <a:t> and record your names in </a:t>
            </a:r>
            <a:r>
              <a:rPr lang="en-US" dirty="0" err="1" smtClean="0">
                <a:solidFill>
                  <a:srgbClr val="0000FF"/>
                </a:solidFill>
              </a:rPr>
              <a:t>NameCoach</a:t>
            </a:r>
            <a:r>
              <a:rPr lang="en-US" dirty="0" smtClean="0">
                <a:solidFill>
                  <a:srgbClr val="0000FF"/>
                </a:solidFill>
              </a:rPr>
              <a:t> </a:t>
            </a:r>
            <a:r>
              <a:rPr lang="en-US" dirty="0" smtClean="0"/>
              <a:t>in </a:t>
            </a:r>
            <a:r>
              <a:rPr lang="en-US" dirty="0" err="1" smtClean="0"/>
              <a:t>Courseworks</a:t>
            </a:r>
            <a:r>
              <a:rPr lang="en-US" dirty="0" smtClean="0"/>
              <a:t>!</a:t>
            </a:r>
          </a:p>
          <a:p>
            <a:r>
              <a:rPr lang="en-US" dirty="0" smtClean="0"/>
              <a:t>We’ll send information on our </a:t>
            </a:r>
            <a:r>
              <a:rPr lang="en-US" dirty="0" smtClean="0">
                <a:solidFill>
                  <a:srgbClr val="0000FF"/>
                </a:solidFill>
              </a:rPr>
              <a:t>office hours </a:t>
            </a:r>
            <a:r>
              <a:rPr lang="en-US" dirty="0" smtClean="0"/>
              <a:t>tonight/tomorrow</a:t>
            </a:r>
          </a:p>
          <a:p>
            <a:r>
              <a:rPr lang="en-US" smtClean="0"/>
              <a:t>Any questions?</a:t>
            </a: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7927" y="0"/>
            <a:ext cx="6408145" cy="6858000"/>
          </a:xfrm>
          <a:prstGeom prst="rect">
            <a:avLst/>
          </a:prstGeom>
        </p:spPr>
      </p:pic>
    </p:spTree>
    <p:extLst>
      <p:ext uri="{BB962C8B-B14F-4D97-AF65-F5344CB8AC3E}">
        <p14:creationId xmlns:p14="http://schemas.microsoft.com/office/powerpoint/2010/main" val="1335169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Tale of Discounts and Advertisers</a:t>
            </a:r>
            <a:endParaRPr lang="en-US" dirty="0"/>
          </a:p>
        </p:txBody>
      </p:sp>
      <p:sp>
        <p:nvSpPr>
          <p:cNvPr id="3" name="Content Placeholder 2"/>
          <p:cNvSpPr>
            <a:spLocks noGrp="1"/>
          </p:cNvSpPr>
          <p:nvPr>
            <p:ph idx="1"/>
          </p:nvPr>
        </p:nvSpPr>
        <p:spPr/>
        <p:txBody>
          <a:bodyPr/>
          <a:lstStyle/>
          <a:p>
            <a:r>
              <a:rPr lang="en-US" dirty="0" smtClean="0"/>
              <a:t>(1) A burger costing $4.59 is </a:t>
            </a:r>
            <a:r>
              <a:rPr lang="en-US" dirty="0" smtClean="0">
                <a:solidFill>
                  <a:srgbClr val="0000FF"/>
                </a:solidFill>
              </a:rPr>
              <a:t>on sale </a:t>
            </a:r>
            <a:r>
              <a:rPr lang="en-US" dirty="0" smtClean="0"/>
              <a:t>for $2.33  at Mel’s</a:t>
            </a:r>
          </a:p>
          <a:p>
            <a:r>
              <a:rPr lang="en-US" dirty="0" smtClean="0"/>
              <a:t>Close your eyes and repeat the sale price to yourself 3 times</a:t>
            </a:r>
          </a:p>
          <a:p>
            <a:r>
              <a:rPr lang="en-US" dirty="0" smtClean="0"/>
              <a:t>(2) A taco costing $4.53 is </a:t>
            </a:r>
            <a:r>
              <a:rPr lang="en-US" dirty="0" smtClean="0">
                <a:solidFill>
                  <a:srgbClr val="0000FF"/>
                </a:solidFill>
              </a:rPr>
              <a:t>on sa</a:t>
            </a:r>
            <a:r>
              <a:rPr lang="en-US" dirty="0" smtClean="0"/>
              <a:t>le for $2.22 at </a:t>
            </a:r>
            <a:r>
              <a:rPr lang="en-US" dirty="0" err="1" smtClean="0"/>
              <a:t>Noche</a:t>
            </a:r>
            <a:r>
              <a:rPr lang="en-US" dirty="0" smtClean="0"/>
              <a:t> Mexicana</a:t>
            </a:r>
          </a:p>
          <a:p>
            <a:r>
              <a:rPr lang="en-US" dirty="0" smtClean="0"/>
              <a:t>Repeat the sale price to yourself 3 times</a:t>
            </a:r>
          </a:p>
          <a:p>
            <a:r>
              <a:rPr lang="en-US" i="1" dirty="0" smtClean="0">
                <a:solidFill>
                  <a:srgbClr val="FF0000"/>
                </a:solidFill>
              </a:rPr>
              <a:t>Which is the better deal? 1 or 2?</a:t>
            </a:r>
          </a:p>
          <a:p>
            <a:endParaRPr lang="en-US" dirty="0"/>
          </a:p>
        </p:txBody>
      </p:sp>
    </p:spTree>
    <p:extLst>
      <p:ext uri="{BB962C8B-B14F-4D97-AF65-F5344CB8AC3E}">
        <p14:creationId xmlns:p14="http://schemas.microsoft.com/office/powerpoint/2010/main" val="28204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794330" cy="5641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itle 3"/>
          <p:cNvSpPr>
            <a:spLocks noGrp="1"/>
          </p:cNvSpPr>
          <p:nvPr>
            <p:ph type="title"/>
          </p:nvPr>
        </p:nvSpPr>
        <p:spPr/>
        <p:txBody>
          <a:bodyPr/>
          <a:lstStyle/>
          <a:p>
            <a:r>
              <a:rPr lang="en-US" dirty="0" smtClean="0"/>
              <a:t>Coulter &amp; Coulter 2010</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7927" y="0"/>
            <a:ext cx="6408145" cy="6858000"/>
          </a:xfrm>
          <a:prstGeom prst="rect">
            <a:avLst/>
          </a:prstGeom>
        </p:spPr>
      </p:pic>
    </p:spTree>
    <p:extLst>
      <p:ext uri="{BB962C8B-B14F-4D97-AF65-F5344CB8AC3E}">
        <p14:creationId xmlns:p14="http://schemas.microsoft.com/office/powerpoint/2010/main" val="1133024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11505</TotalTime>
  <Words>2825</Words>
  <Application>Microsoft Macintosh PowerPoint</Application>
  <PresentationFormat>On-screen Show (4:3)</PresentationFormat>
  <Paragraphs>414</Paragraphs>
  <Slides>52</Slides>
  <Notes>24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Comic Sans MS</vt:lpstr>
      <vt:lpstr>Mangal</vt:lpstr>
      <vt:lpstr>ＭＳ Ｐゴシック</vt:lpstr>
      <vt:lpstr>SILDoulosIPA</vt:lpstr>
      <vt:lpstr>Symbol</vt:lpstr>
      <vt:lpstr>Times New Roman</vt:lpstr>
      <vt:lpstr>Vrinda</vt:lpstr>
      <vt:lpstr>Wingdings</vt:lpstr>
      <vt:lpstr>Arial</vt:lpstr>
      <vt:lpstr>Default Design</vt:lpstr>
      <vt:lpstr>From Sounds to Language </vt:lpstr>
      <vt:lpstr>Some Important Tasks</vt:lpstr>
      <vt:lpstr>PowerPoint Presentation</vt:lpstr>
      <vt:lpstr>PowerPoint Presentation</vt:lpstr>
      <vt:lpstr>Linguistic Sounds</vt:lpstr>
      <vt:lpstr>PowerPoint Presentation</vt:lpstr>
      <vt:lpstr>A Tale of Discounts and Advertisers</vt:lpstr>
      <vt:lpstr>Coulter &amp; Coulter 2010</vt:lpstr>
      <vt:lpstr>PowerPoint Presentation</vt:lpstr>
      <vt:lpstr>Phonetics:  Studying and Classifying Speech Sounds</vt:lpstr>
      <vt:lpstr>The McGurk Effect</vt:lpstr>
      <vt:lpstr>Sound in Language: Phones vs. Phonemes vs. Allophones</vt:lpstr>
      <vt:lpstr>PowerPoint Presentation</vt:lpstr>
      <vt:lpstr>How should we Represent Speech Sounds?</vt:lpstr>
      <vt:lpstr>Orthographic Representation?</vt:lpstr>
      <vt:lpstr>Phonetic Symbol Sets</vt:lpstr>
      <vt:lpstr>PowerPoint Presentation</vt:lpstr>
      <vt:lpstr>Other IPA Charts</vt:lpstr>
      <vt:lpstr>Articulatory Phonetics:  How do we produce speech?</vt:lpstr>
      <vt:lpstr>Places of Articulation</vt:lpstr>
      <vt:lpstr>Consonants and Vowels</vt:lpstr>
      <vt:lpstr>Vowels</vt:lpstr>
      <vt:lpstr>American English Vowel Space</vt:lpstr>
      <vt:lpstr>Places of Articulation</vt:lpstr>
      <vt:lpstr>High Front or Back [iy] vs. [uw]</vt:lpstr>
      <vt:lpstr>Low Front or Back [ae] vs. [aa]</vt:lpstr>
      <vt:lpstr>Many Forms of English</vt:lpstr>
      <vt:lpstr>Japanese Vowel Space</vt:lpstr>
      <vt:lpstr>Comparing English and Japanese Vowels</vt:lpstr>
      <vt:lpstr>Consonants:  A True story about Noa</vt:lpstr>
      <vt:lpstr>Consonants: Place of Articulation</vt:lpstr>
      <vt:lpstr>Consonants: Manner of Articulation</vt:lpstr>
      <vt:lpstr>PowerPoint Presentation</vt:lpstr>
      <vt:lpstr>PowerPoint Presentation</vt:lpstr>
      <vt:lpstr>Places of Articulation</vt:lpstr>
      <vt:lpstr>A Problem:  Coarticulation</vt:lpstr>
      <vt:lpstr>Articulators in action</vt:lpstr>
      <vt:lpstr>How do we Produce Speech:  Vocal Fold Vibration</vt:lpstr>
      <vt:lpstr>Less Thank Perfect</vt:lpstr>
      <vt:lpstr>How do we Capture This Articulatory Data?</vt:lpstr>
      <vt:lpstr>PowerPoint Presentation</vt:lpstr>
      <vt:lpstr>PowerPoint Presentation</vt:lpstr>
      <vt:lpstr>PowerPoint Presentation</vt:lpstr>
      <vt:lpstr>PowerPoint Presentation</vt:lpstr>
      <vt:lpstr>PowerPoint Presentation</vt:lpstr>
      <vt:lpstr>Representations for Sounds</vt:lpstr>
      <vt:lpstr>PowerPoint Presentation</vt:lpstr>
      <vt:lpstr>Acoustic Landmarks in a .wav File</vt:lpstr>
      <vt:lpstr>PowerPoint Presentation</vt:lpstr>
      <vt:lpstr>Can Our Brain (or a Ferret’s) Help?</vt:lpstr>
      <vt:lpstr>Engineers translate brain signals directly into speech</vt:lpstr>
      <vt:lpstr>Next Class</vt:lpstr>
    </vt:vector>
  </TitlesOfParts>
  <Company>Bell Labs</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Sean Ramprashad</dc:creator>
  <cp:lastModifiedBy>Microsoft Office User</cp:lastModifiedBy>
  <cp:revision>1063</cp:revision>
  <dcterms:created xsi:type="dcterms:W3CDTF">1999-12-08T12:44:00Z</dcterms:created>
  <dcterms:modified xsi:type="dcterms:W3CDTF">2020-01-28T15:57:52Z</dcterms:modified>
</cp:coreProperties>
</file>