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mp3" ContentType="audio/mpeg"/>
  <Default Extension="jpg" ContentType="image/jpeg"/>
  <Default Extension="rels" ContentType="application/vnd.openxmlformats-package.relationships+xml"/>
  <Default Extension="vml" ContentType="application/vnd.openxmlformats-officedocument.vmlDrawing"/>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7"/>
  </p:notesMasterIdLst>
  <p:sldIdLst>
    <p:sldId id="256" r:id="rId2"/>
    <p:sldId id="317" r:id="rId3"/>
    <p:sldId id="411" r:id="rId4"/>
    <p:sldId id="396" r:id="rId5"/>
    <p:sldId id="261" r:id="rId6"/>
    <p:sldId id="262" r:id="rId7"/>
    <p:sldId id="266" r:id="rId8"/>
    <p:sldId id="286" r:id="rId9"/>
    <p:sldId id="287" r:id="rId10"/>
    <p:sldId id="289" r:id="rId11"/>
    <p:sldId id="290" r:id="rId12"/>
    <p:sldId id="291" r:id="rId13"/>
    <p:sldId id="292" r:id="rId14"/>
    <p:sldId id="293" r:id="rId15"/>
    <p:sldId id="294" r:id="rId16"/>
    <p:sldId id="295" r:id="rId17"/>
    <p:sldId id="296" r:id="rId18"/>
    <p:sldId id="298" r:id="rId19"/>
    <p:sldId id="299" r:id="rId20"/>
    <p:sldId id="300" r:id="rId21"/>
    <p:sldId id="302" r:id="rId22"/>
    <p:sldId id="303" r:id="rId23"/>
    <p:sldId id="304" r:id="rId24"/>
    <p:sldId id="385" r:id="rId25"/>
    <p:sldId id="306" r:id="rId26"/>
    <p:sldId id="307" r:id="rId27"/>
    <p:sldId id="308" r:id="rId28"/>
    <p:sldId id="309" r:id="rId29"/>
    <p:sldId id="310" r:id="rId30"/>
    <p:sldId id="311" r:id="rId31"/>
    <p:sldId id="312" r:id="rId32"/>
    <p:sldId id="313" r:id="rId33"/>
    <p:sldId id="314" r:id="rId34"/>
    <p:sldId id="270" r:id="rId35"/>
    <p:sldId id="271" r:id="rId36"/>
    <p:sldId id="272" r:id="rId37"/>
    <p:sldId id="326" r:id="rId38"/>
    <p:sldId id="273" r:id="rId39"/>
    <p:sldId id="274" r:id="rId40"/>
    <p:sldId id="276"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97" r:id="rId55"/>
    <p:sldId id="318" r:id="rId56"/>
    <p:sldId id="319" r:id="rId57"/>
    <p:sldId id="320" r:id="rId58"/>
    <p:sldId id="321" r:id="rId59"/>
    <p:sldId id="322" r:id="rId60"/>
    <p:sldId id="323" r:id="rId61"/>
    <p:sldId id="324" r:id="rId62"/>
    <p:sldId id="386" r:id="rId63"/>
    <p:sldId id="387" r:id="rId64"/>
    <p:sldId id="388" r:id="rId65"/>
    <p:sldId id="389" r:id="rId66"/>
    <p:sldId id="390" r:id="rId67"/>
    <p:sldId id="391" r:id="rId68"/>
    <p:sldId id="392" r:id="rId69"/>
    <p:sldId id="393" r:id="rId70"/>
    <p:sldId id="398" r:id="rId71"/>
    <p:sldId id="400" r:id="rId72"/>
    <p:sldId id="399" r:id="rId73"/>
    <p:sldId id="401" r:id="rId74"/>
    <p:sldId id="412" r:id="rId75"/>
    <p:sldId id="402" r:id="rId76"/>
    <p:sldId id="414" r:id="rId77"/>
    <p:sldId id="415" r:id="rId78"/>
    <p:sldId id="416" r:id="rId79"/>
    <p:sldId id="417" r:id="rId80"/>
    <p:sldId id="418" r:id="rId81"/>
    <p:sldId id="419" r:id="rId82"/>
    <p:sldId id="420" r:id="rId83"/>
    <p:sldId id="421" r:id="rId84"/>
    <p:sldId id="429" r:id="rId85"/>
    <p:sldId id="424" r:id="rId86"/>
    <p:sldId id="425" r:id="rId87"/>
    <p:sldId id="426" r:id="rId88"/>
    <p:sldId id="427" r:id="rId89"/>
    <p:sldId id="428" r:id="rId90"/>
    <p:sldId id="407" r:id="rId91"/>
    <p:sldId id="413" r:id="rId92"/>
    <p:sldId id="408" r:id="rId93"/>
    <p:sldId id="409" r:id="rId94"/>
    <p:sldId id="410" r:id="rId95"/>
    <p:sldId id="43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14"/>
    <p:restoredTop sz="86392"/>
  </p:normalViewPr>
  <p:slideViewPr>
    <p:cSldViewPr snapToGrid="0" snapToObjects="1">
      <p:cViewPr>
        <p:scale>
          <a:sx n="109" d="100"/>
          <a:sy n="109" d="100"/>
        </p:scale>
        <p:origin x="584" y="-248"/>
      </p:cViewPr>
      <p:guideLst/>
    </p:cSldViewPr>
  </p:slideViewPr>
  <p:notesTextViewPr>
    <p:cViewPr>
      <p:scale>
        <a:sx n="1" d="1"/>
        <a:sy n="1" d="1"/>
      </p:scale>
      <p:origin x="0" y="0"/>
    </p:cViewPr>
  </p:notesTextViewPr>
  <p:sorterViewPr>
    <p:cViewPr>
      <p:scale>
        <a:sx n="111" d="100"/>
        <a:sy n="111" d="100"/>
      </p:scale>
      <p:origin x="0" y="0"/>
    </p:cViewPr>
  </p:sorterViewPr>
  <p:notesViewPr>
    <p:cSldViewPr snapToGrid="0" snapToObjects="1">
      <p:cViewPr>
        <p:scale>
          <a:sx n="95" d="100"/>
          <a:sy n="95" d="100"/>
        </p:scale>
        <p:origin x="4328" y="608"/>
      </p:cViewPr>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7F279-0F51-8141-93D5-5DFE55406713}" type="datetimeFigureOut">
              <a:rPr lang="en-US" smtClean="0"/>
              <a:t>4/28/20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B950-3FB8-244F-92CA-B7FC0720C2EC}" type="slidenum">
              <a:rPr lang="en-US" smtClean="0"/>
              <a:t>‹#›</a:t>
            </a:fld>
            <a:endParaRPr lang="en-US"/>
          </a:p>
        </p:txBody>
      </p:sp>
    </p:spTree>
    <p:extLst>
      <p:ext uri="{BB962C8B-B14F-4D97-AF65-F5344CB8AC3E}">
        <p14:creationId xmlns:p14="http://schemas.microsoft.com/office/powerpoint/2010/main" val="80104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image" Target="../media/image8.png"/></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marL="436562" indent="-436562">
              <a:buSzPct val="100000"/>
              <a:buAutoNum type="arabicParenBoth"/>
            </a:pPr>
            <a:r>
              <a:t>using characteristics of charismatic speech in text- to-speech synthesis can make a computer-generated voice more trustworthy</a:t>
            </a:r>
          </a:p>
          <a:p>
            <a:pPr marL="436562" indent="-436562">
              <a:buSzPct val="100000"/>
              <a:buAutoNum type="arabicParenBoth"/>
            </a:pPr>
            <a:r>
              <a:t>practicing with acoustic feedback can make humans speak more charismatically </a:t>
            </a:r>
          </a:p>
        </p:txBody>
      </p:sp>
    </p:spTree>
    <p:extLst>
      <p:ext uri="{BB962C8B-B14F-4D97-AF65-F5344CB8AC3E}">
        <p14:creationId xmlns:p14="http://schemas.microsoft.com/office/powerpoint/2010/main" val="8917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Accusatory</a:t>
            </a:r>
          </a:p>
          <a:p>
            <a:r>
              <a:rPr lang="en-US" dirty="0" smtClean="0"/>
              <a:t>Angry</a:t>
            </a:r>
          </a:p>
          <a:p>
            <a:r>
              <a:rPr lang="en-US" dirty="0" smtClean="0"/>
              <a:t>Passionate</a:t>
            </a:r>
          </a:p>
          <a:p>
            <a:r>
              <a:rPr lang="en-US" dirty="0" smtClean="0"/>
              <a:t>Intense</a:t>
            </a:r>
          </a:p>
          <a:p>
            <a:r>
              <a:rPr lang="en-US" dirty="0" smtClean="0"/>
              <a:t>--------------------</a:t>
            </a:r>
          </a:p>
          <a:p>
            <a:r>
              <a:rPr lang="en-US" dirty="0" smtClean="0"/>
              <a:t>Desperate</a:t>
            </a:r>
          </a:p>
          <a:p>
            <a:r>
              <a:rPr lang="en-US" dirty="0" smtClean="0"/>
              <a:t>Believable</a:t>
            </a:r>
          </a:p>
          <a:p>
            <a:r>
              <a:rPr lang="en-US" dirty="0" smtClean="0"/>
              <a:t>Reasonable</a:t>
            </a:r>
          </a:p>
          <a:p>
            <a:r>
              <a:rPr lang="en-US" dirty="0" smtClean="0"/>
              <a:t>trustworthy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13</a:t>
            </a:fld>
            <a:endParaRPr lang="en-US"/>
          </a:p>
        </p:txBody>
      </p:sp>
    </p:spTree>
    <p:extLst>
      <p:ext uri="{BB962C8B-B14F-4D97-AF65-F5344CB8AC3E}">
        <p14:creationId xmlns:p14="http://schemas.microsoft.com/office/powerpoint/2010/main" val="300340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Accusatory</a:t>
            </a:r>
          </a:p>
          <a:p>
            <a:r>
              <a:rPr lang="en-US" dirty="0" smtClean="0"/>
              <a:t>Angry</a:t>
            </a:r>
          </a:p>
          <a:p>
            <a:r>
              <a:rPr lang="en-US" dirty="0" smtClean="0"/>
              <a:t>Passionate</a:t>
            </a:r>
          </a:p>
          <a:p>
            <a:r>
              <a:rPr lang="en-US" b="1" dirty="0" smtClean="0">
                <a:solidFill>
                  <a:srgbClr val="FF0000"/>
                </a:solidFill>
              </a:rPr>
              <a:t>Intense</a:t>
            </a:r>
          </a:p>
          <a:p>
            <a:r>
              <a:rPr lang="en-US" dirty="0" smtClean="0"/>
              <a:t>--------------------</a:t>
            </a:r>
          </a:p>
          <a:p>
            <a:r>
              <a:rPr lang="en-US" b="1" dirty="0" smtClean="0"/>
              <a:t>Desperate</a:t>
            </a:r>
          </a:p>
          <a:p>
            <a:r>
              <a:rPr lang="en-US" dirty="0" smtClean="0"/>
              <a:t>Believable</a:t>
            </a:r>
          </a:p>
          <a:p>
            <a:r>
              <a:rPr lang="en-US" dirty="0" smtClean="0"/>
              <a:t>Reasonable</a:t>
            </a:r>
          </a:p>
          <a:p>
            <a:r>
              <a:rPr lang="en-US" dirty="0" smtClean="0"/>
              <a:t>trustworthy</a:t>
            </a:r>
          </a:p>
          <a:p>
            <a:pPr algn="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14</a:t>
            </a:fld>
            <a:endParaRPr lang="en-US"/>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57" y="4639241"/>
            <a:ext cx="4231749" cy="2084294"/>
          </a:xfrm>
          <a:prstGeom prst="rect">
            <a:avLst/>
          </a:prstGeom>
        </p:spPr>
      </p:pic>
    </p:spTree>
    <p:extLst>
      <p:ext uri="{BB962C8B-B14F-4D97-AF65-F5344CB8AC3E}">
        <p14:creationId xmlns:p14="http://schemas.microsoft.com/office/powerpoint/2010/main" val="300340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15</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English:</a:t>
            </a:r>
          </a:p>
          <a:p>
            <a:pPr lvl="1"/>
            <a:r>
              <a:rPr lang="en-US" dirty="0" smtClean="0"/>
              <a:t>Enthusiastic (</a:t>
            </a:r>
            <a:r>
              <a:rPr lang="en-US" i="1" dirty="0" smtClean="0"/>
              <a:t>k</a:t>
            </a:r>
            <a:r>
              <a:rPr lang="en-US" dirty="0" smtClean="0"/>
              <a:t>=0.62)</a:t>
            </a:r>
          </a:p>
          <a:p>
            <a:pPr lvl="1"/>
            <a:r>
              <a:rPr lang="en-US" dirty="0" smtClean="0"/>
              <a:t>Persuasive (</a:t>
            </a:r>
            <a:r>
              <a:rPr lang="en-US" i="1" dirty="0" smtClean="0"/>
              <a:t>k</a:t>
            </a:r>
            <a:r>
              <a:rPr lang="en-US" dirty="0" smtClean="0"/>
              <a:t>=0.58)</a:t>
            </a:r>
          </a:p>
          <a:p>
            <a:pPr lvl="1"/>
            <a:r>
              <a:rPr lang="en-US" dirty="0" smtClean="0"/>
              <a:t>Charming (</a:t>
            </a:r>
            <a:r>
              <a:rPr lang="en-US" i="1" dirty="0" smtClean="0"/>
              <a:t>k</a:t>
            </a:r>
            <a:r>
              <a:rPr lang="en-US" dirty="0" smtClean="0"/>
              <a:t>=0.58)</a:t>
            </a:r>
          </a:p>
          <a:p>
            <a:pPr lvl="1"/>
            <a:r>
              <a:rPr lang="en-US" dirty="0" smtClean="0"/>
              <a:t>Passionate (</a:t>
            </a:r>
            <a:r>
              <a:rPr lang="en-US" i="1" dirty="0" smtClean="0"/>
              <a:t>k</a:t>
            </a:r>
            <a:r>
              <a:rPr lang="en-US" dirty="0" smtClean="0"/>
              <a:t>=0.54)</a:t>
            </a:r>
          </a:p>
          <a:p>
            <a:pPr lvl="1"/>
            <a:r>
              <a:rPr lang="en-US" dirty="0" smtClean="0"/>
              <a:t>Convincing (</a:t>
            </a:r>
            <a:r>
              <a:rPr lang="en-US" i="1" dirty="0" smtClean="0"/>
              <a:t>k</a:t>
            </a:r>
            <a:r>
              <a:rPr lang="en-US" dirty="0" smtClean="0"/>
              <a:t>=0.50)</a:t>
            </a:r>
          </a:p>
          <a:p>
            <a:pPr lvl="1"/>
            <a:r>
              <a:rPr lang="en-US" dirty="0" smtClean="0"/>
              <a:t>Not boring (</a:t>
            </a:r>
            <a:r>
              <a:rPr lang="en-US" i="1" dirty="0" smtClean="0"/>
              <a:t>k</a:t>
            </a:r>
            <a:r>
              <a:rPr lang="en-US" dirty="0" smtClean="0"/>
              <a:t>=-0.51)</a:t>
            </a:r>
          </a:p>
          <a:p>
            <a:pPr lvl="1"/>
            <a:r>
              <a:rPr lang="en-US" dirty="0" smtClean="0"/>
              <a:t>Not ordinary (</a:t>
            </a:r>
            <a:r>
              <a:rPr lang="en-US" i="1" dirty="0" smtClean="0"/>
              <a:t>k</a:t>
            </a:r>
            <a:r>
              <a:rPr lang="en-US" dirty="0" smtClean="0"/>
              <a:t>=-0.40)</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16</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values:</a:t>
            </a:r>
            <a:r>
              <a:rPr lang="en-US" baseline="0" dirty="0" smtClean="0"/>
              <a:t>  one-way ANOVA with repeated measures</a:t>
            </a:r>
            <a:endParaRPr lang="en-US" dirty="0" smtClean="0"/>
          </a:p>
        </p:txBody>
      </p:sp>
      <p:sp>
        <p:nvSpPr>
          <p:cNvPr id="4" name="Slide Number Placeholder 3"/>
          <p:cNvSpPr>
            <a:spLocks noGrp="1"/>
          </p:cNvSpPr>
          <p:nvPr>
            <p:ph type="sldNum" sz="quarter" idx="10"/>
          </p:nvPr>
        </p:nvSpPr>
        <p:spPr/>
        <p:txBody>
          <a:bodyPr/>
          <a:lstStyle/>
          <a:p>
            <a:fld id="{B4C7BDA9-0E2C-A14C-B1AB-F6763BC3ED03}" type="slidenum">
              <a:rPr lang="en-US" smtClean="0"/>
              <a:t>17</a:t>
            </a:fld>
            <a:endParaRPr lang="en-US"/>
          </a:p>
        </p:txBody>
      </p:sp>
    </p:spTree>
    <p:extLst>
      <p:ext uri="{BB962C8B-B14F-4D97-AF65-F5344CB8AC3E}">
        <p14:creationId xmlns:p14="http://schemas.microsoft.com/office/powerpoint/2010/main" val="140925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4C7BDA9-0E2C-A14C-B1AB-F6763BC3ED03}" type="slidenum">
              <a:rPr lang="en-US" smtClean="0"/>
              <a:t>18</a:t>
            </a:fld>
            <a:endParaRPr lang="en-US"/>
          </a:p>
        </p:txBody>
      </p:sp>
    </p:spTree>
    <p:extLst>
      <p:ext uri="{BB962C8B-B14F-4D97-AF65-F5344CB8AC3E}">
        <p14:creationId xmlns:p14="http://schemas.microsoft.com/office/powerpoint/2010/main" val="92585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19</a:t>
            </a:fld>
            <a:endParaRPr lang="en-US"/>
          </a:p>
        </p:txBody>
      </p:sp>
    </p:spTree>
    <p:extLst>
      <p:ext uri="{BB962C8B-B14F-4D97-AF65-F5344CB8AC3E}">
        <p14:creationId xmlns:p14="http://schemas.microsoft.com/office/powerpoint/2010/main" val="272283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What would these sound like?</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20</a:t>
            </a:fld>
            <a:endParaRPr lang="en-US"/>
          </a:p>
        </p:txBody>
      </p:sp>
    </p:spTree>
    <p:extLst>
      <p:ext uri="{BB962C8B-B14F-4D97-AF65-F5344CB8AC3E}">
        <p14:creationId xmlns:p14="http://schemas.microsoft.com/office/powerpoint/2010/main" val="347006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21</a:t>
            </a:fld>
            <a:endParaRPr lang="en-US"/>
          </a:p>
        </p:txBody>
      </p:sp>
    </p:spTree>
    <p:extLst>
      <p:ext uri="{BB962C8B-B14F-4D97-AF65-F5344CB8AC3E}">
        <p14:creationId xmlns:p14="http://schemas.microsoft.com/office/powerpoint/2010/main" val="131527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4C7BDA9-0E2C-A14C-B1AB-F6763BC3ED03}" type="slidenum">
              <a:rPr lang="en-US" smtClean="0"/>
              <a:t>22</a:t>
            </a:fld>
            <a:endParaRPr lang="en-US"/>
          </a:p>
        </p:txBody>
      </p:sp>
    </p:spTree>
    <p:extLst>
      <p:ext uri="{BB962C8B-B14F-4D97-AF65-F5344CB8AC3E}">
        <p14:creationId xmlns:p14="http://schemas.microsoft.com/office/powerpoint/2010/main" val="39277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5</a:t>
            </a:fld>
            <a:endParaRPr lang="en-US"/>
          </a:p>
        </p:txBody>
      </p:sp>
    </p:spTree>
    <p:extLst>
      <p:ext uri="{BB962C8B-B14F-4D97-AF65-F5344CB8AC3E}">
        <p14:creationId xmlns:p14="http://schemas.microsoft.com/office/powerpoint/2010/main" val="352332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23</a:t>
            </a:fld>
            <a:endParaRPr lang="en-US"/>
          </a:p>
        </p:txBody>
      </p:sp>
    </p:spTree>
    <p:extLst>
      <p:ext uri="{BB962C8B-B14F-4D97-AF65-F5344CB8AC3E}">
        <p14:creationId xmlns:p14="http://schemas.microsoft.com/office/powerpoint/2010/main" val="207601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Prediction using</a:t>
            </a:r>
            <a:r>
              <a:rPr lang="en-US" baseline="0" dirty="0" smtClean="0"/>
              <a:t> RMSE with the sample mean charisma rating as the baseline.</a:t>
            </a:r>
          </a:p>
          <a:p>
            <a:r>
              <a:rPr lang="en-US" baseline="0" dirty="0" smtClean="0"/>
              <a:t>Did feature selection </a:t>
            </a:r>
            <a:r>
              <a:rPr lang="en-US" sz="1200" kern="1200" dirty="0" smtClean="0">
                <a:solidFill>
                  <a:schemeClr val="tx1"/>
                </a:solidFill>
                <a:effectLst/>
                <a:latin typeface="+mn-lt"/>
                <a:ea typeface="+mn-ea"/>
                <a:cs typeface="+mn-cs"/>
              </a:rPr>
              <a:t>acoustic/prosodic and lexical features,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Construct a single rating of charisma for each token, calculated as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mean of the twelve individual subject ratings of</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charisma. These aggregated scores are then normalized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the closed interval [0-1].</a:t>
            </a:r>
          </a:p>
          <a:p>
            <a:r>
              <a:rPr lang="en-US" sz="1200" kern="1200" dirty="0" smtClean="0">
                <a:solidFill>
                  <a:schemeClr val="tx1"/>
                </a:solidFill>
                <a:effectLst/>
                <a:latin typeface="+mn-lt"/>
                <a:ea typeface="+mn-ea"/>
                <a:cs typeface="+mn-cs"/>
              </a:rPr>
              <a:t>Use  simple multiple</a:t>
            </a:r>
            <a:r>
              <a:rPr lang="en-US" sz="1200" kern="1200" baseline="0" dirty="0" smtClean="0">
                <a:solidFill>
                  <a:schemeClr val="tx1"/>
                </a:solidFill>
                <a:effectLst/>
                <a:latin typeface="+mn-lt"/>
                <a:ea typeface="+mn-ea"/>
                <a:cs typeface="+mn-cs"/>
              </a:rPr>
              <a:t> linear regression model on selected features.</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Features selected</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mean pitch, disfluency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density, density of third person plural pronouns,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mean pitch values of HiF0, maximum of the mean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pitch across </a:t>
            </a:r>
            <a:r>
              <a:rPr lang="en-US" sz="1200" kern="1200" dirty="0" err="1" smtClean="0">
                <a:solidFill>
                  <a:schemeClr val="tx1"/>
                </a:solidFill>
                <a:effectLst/>
                <a:latin typeface="+mn-lt"/>
                <a:ea typeface="+mn-ea"/>
                <a:cs typeface="+mn-cs"/>
              </a:rPr>
              <a:t>intonational</a:t>
            </a:r>
            <a:r>
              <a:rPr lang="en-US" sz="1200" kern="1200" dirty="0" smtClean="0">
                <a:solidFill>
                  <a:schemeClr val="tx1"/>
                </a:solidFill>
                <a:effectLst/>
                <a:latin typeface="+mn-lt"/>
                <a:ea typeface="+mn-ea"/>
                <a:cs typeface="+mn-cs"/>
              </a:rPr>
              <a:t> phrases, mean normalized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HiF0, density of adjectives, rate of H- use,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rate of L+H* use, and rate of L* use.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a:t>
            </a:r>
            <a:r>
              <a:rPr lang="en-US" sz="1200" kern="1200" baseline="0" dirty="0" smtClean="0">
                <a:solidFill>
                  <a:schemeClr val="tx1"/>
                </a:solidFill>
                <a:effectLst/>
                <a:latin typeface="+mn-lt"/>
                <a:ea typeface="+mn-ea"/>
                <a:cs typeface="+mn-cs"/>
              </a:rPr>
              <a:t> English got </a:t>
            </a:r>
            <a:r>
              <a:rPr lang="en-US" sz="1200" kern="1200" dirty="0" smtClean="0">
                <a:solidFill>
                  <a:schemeClr val="tx1"/>
                </a:solidFill>
                <a:effectLst/>
                <a:latin typeface="+mn-lt"/>
                <a:ea typeface="+mn-ea"/>
                <a:cs typeface="+mn-cs"/>
              </a:rPr>
              <a:t>RMSE of 0.112 (predicted versus actual values,</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pearson</a:t>
            </a:r>
            <a:r>
              <a:rPr lang="en-US" sz="1200" kern="1200" dirty="0" smtClean="0">
                <a:solidFill>
                  <a:schemeClr val="tx1"/>
                </a:solidFill>
                <a:effectLst/>
                <a:latin typeface="+mn-lt"/>
                <a:ea typeface="+mn-ea"/>
                <a:cs typeface="+mn-cs"/>
              </a:rPr>
              <a:t> correlation=0.69, p=6.9e-7). And RMSE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.088 (correlation = 0.89, p=1.5e-8), with 10-fold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cross-validation we obtain a RMSE of .090</a:t>
            </a:r>
            <a:r>
              <a:rPr lang="en-US" sz="1200" kern="1200" baseline="0" dirty="0" smtClean="0">
                <a:solidFill>
                  <a:schemeClr val="tx1"/>
                </a:solidFill>
                <a:effectLst/>
                <a:latin typeface="+mn-lt"/>
                <a:ea typeface="+mn-ea"/>
                <a:cs typeface="+mn-cs"/>
              </a:rPr>
              <a:t> for Arabic.</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 the English experiment, recall that we have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one female speaker. We decided to exclude this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speaker's tokens from the prediction procedure to</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avoid gender-dependent variation in </a:t>
            </a:r>
            <a:r>
              <a:rPr lang="en-US" sz="1200" kern="1200" dirty="0" err="1" smtClean="0">
                <a:solidFill>
                  <a:schemeClr val="tx1"/>
                </a:solidFill>
                <a:effectLst/>
                <a:latin typeface="+mn-lt"/>
                <a:ea typeface="+mn-ea"/>
                <a:cs typeface="+mn-cs"/>
              </a:rPr>
              <a:t>unnormalized</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pitch features. We take the sample mean as the baseline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for these experiments. In the English study, the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mean of the normalized 40 scores is 0.55 and the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standard deviation is 0.154. In the Arabic experiment,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mean of the normalized 44 scores is 0.56</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and the standard deviation is 0.197. The sample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standard deviation is equal to the root mean squared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error (RMSE) associated with the sample mean regression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line. We report our prediction results in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terms of RMSE, therefore our baselines for English</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and Arabic are 0.154 and 0.197, respectively.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perform the prediction experiments, we used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 simple multiple linear regression model (LRM).</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Starting with the subset of analyzed features described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 Sections 4 and 5 that significantly correlate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with charisma, we utilize a greedy feature selection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algorithm to reduce the dimensionality of</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feature space. The algorithm iteratively selects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feature that minimizes the leave-one-out </a:t>
            </a:r>
            <a:r>
              <a:rPr lang="en-US" sz="1200" kern="1200" dirty="0" err="1" smtClean="0">
                <a:solidFill>
                  <a:schemeClr val="tx1"/>
                </a:solidFill>
                <a:effectLst/>
                <a:latin typeface="+mn-lt"/>
                <a:ea typeface="+mn-ea"/>
                <a:cs typeface="+mn-cs"/>
              </a:rPr>
              <a:t>crossvalidation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RMSE. We included the optimal feature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 our model and then repeat the process using this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model until no improvement was achieved.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For the English study, the feature-selection algorithm</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provided the following 10 features — from</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most to least descriptive: mean pitch, disfluency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density, density of third person plural pronouns,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mean pitch values of HiF0, maximum of the mean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pitch across </a:t>
            </a:r>
            <a:r>
              <a:rPr lang="en-US" sz="1200" kern="1200" dirty="0" err="1" smtClean="0">
                <a:solidFill>
                  <a:schemeClr val="tx1"/>
                </a:solidFill>
                <a:effectLst/>
                <a:latin typeface="+mn-lt"/>
                <a:ea typeface="+mn-ea"/>
                <a:cs typeface="+mn-cs"/>
              </a:rPr>
              <a:t>intonational</a:t>
            </a:r>
            <a:r>
              <a:rPr lang="en-US" sz="1200" kern="1200" dirty="0" smtClean="0">
                <a:solidFill>
                  <a:schemeClr val="tx1"/>
                </a:solidFill>
                <a:effectLst/>
                <a:latin typeface="+mn-lt"/>
                <a:ea typeface="+mn-ea"/>
                <a:cs typeface="+mn-cs"/>
              </a:rPr>
              <a:t> phrases, mean normalized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HiF0, density of adjectives, rate of H- use,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rate of L+H* use, and rate of L* use. Using these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features, we evaluated the LRM prediction using</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leave-one-out-cross-validation. The model yielded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 RMSE of 0.112 (predicted versus actual values,</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pearson</a:t>
            </a:r>
            <a:r>
              <a:rPr lang="en-US" sz="1200" kern="1200" dirty="0" smtClean="0">
                <a:solidFill>
                  <a:schemeClr val="tx1"/>
                </a:solidFill>
                <a:effectLst/>
                <a:latin typeface="+mn-lt"/>
                <a:ea typeface="+mn-ea"/>
                <a:cs typeface="+mn-cs"/>
              </a:rPr>
              <a:t> correlation=0.69, p=6.9e-7). Using the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same features, with 10-fold cross-validation (leave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four samples out in our case) experiment, we obtain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 RMSE of 0.110.</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Similarly, we ran the feature selection algorithm</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 the Arabic corpus to obtain the following 9 features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for our Arabic LRM: disfluency density, </a:t>
            </a:r>
            <a:r>
              <a:rPr lang="en-US" sz="1200" kern="1200" dirty="0" err="1" smtClean="0">
                <a:solidFill>
                  <a:schemeClr val="tx1"/>
                </a:solidFill>
                <a:effectLst/>
                <a:latin typeface="+mn-lt"/>
                <a:ea typeface="+mn-ea"/>
                <a:cs typeface="+mn-cs"/>
              </a:rPr>
              <a:t>rms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intensity of the word with maximum HiF0, density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IPs with L%, density of the word "</a:t>
            </a:r>
            <a:r>
              <a:rPr lang="en-US" sz="1200" kern="1200" dirty="0" err="1" smtClean="0">
                <a:solidFill>
                  <a:schemeClr val="tx1"/>
                </a:solidFill>
                <a:effectLst/>
                <a:latin typeface="+mn-lt"/>
                <a:ea typeface="+mn-ea"/>
                <a:cs typeface="+mn-cs"/>
              </a:rPr>
              <a:t>yaEony</a:t>
            </a:r>
            <a:r>
              <a:rPr lang="en-US" sz="1200" kern="1200" dirty="0" smtClean="0">
                <a:solidFill>
                  <a:schemeClr val="tx1"/>
                </a:solidFill>
                <a:effectLst/>
                <a:latin typeface="+mn-lt"/>
                <a:ea typeface="+mn-ea"/>
                <a:cs typeface="+mn-cs"/>
              </a:rPr>
              <a:t>", total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number of words, minimum pitch, standard deviation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the standard deviation values of pitch values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across IPs, maximum pitch, and maximum of the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mean normalized pitch across IPs. The leave-</a:t>
            </a:r>
            <a:r>
              <a:rPr lang="en-US" sz="1200" kern="1200" dirty="0" err="1" smtClean="0">
                <a:solidFill>
                  <a:schemeClr val="tx1"/>
                </a:solidFill>
                <a:effectLst/>
                <a:latin typeface="+mn-lt"/>
                <a:ea typeface="+mn-ea"/>
                <a:cs typeface="+mn-cs"/>
              </a:rPr>
              <a:t>oneout</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corss</a:t>
            </a:r>
            <a:r>
              <a:rPr lang="en-US" sz="1200" kern="1200" dirty="0" smtClean="0">
                <a:solidFill>
                  <a:schemeClr val="tx1"/>
                </a:solidFill>
                <a:effectLst/>
                <a:latin typeface="+mn-lt"/>
                <a:ea typeface="+mn-ea"/>
                <a:cs typeface="+mn-cs"/>
              </a:rPr>
              <a:t>-validation experiment resulted in a RMSE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.088 (correlation = 0.89, p=1.5e-8), with 10-fold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cross-validation we obtain a RMSE of .090.</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Overall, we achieve low cross-validation errors in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both experiments that significantly surpass the baseline.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can see that the prediction of charisma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for Palestinian Arabic is more accurate than that of</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American English when compared to the baseline.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may be due the fact that the subject agreement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on charisma in the Arabic study is higher than that in</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English experiment Alternately, the selected features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could be more predictive for Arabic charisma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than those selected for English. However, we hesitate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presume that the models will be able to predict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charisma with such high accuracy for any external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distribution because of the limited amount of</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data on which they are trained.</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24</a:t>
            </a:fld>
            <a:endParaRPr lang="en-US"/>
          </a:p>
        </p:txBody>
      </p:sp>
    </p:spTree>
    <p:extLst>
      <p:ext uri="{BB962C8B-B14F-4D97-AF65-F5344CB8AC3E}">
        <p14:creationId xmlns:p14="http://schemas.microsoft.com/office/powerpoint/2010/main" val="1097572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25</a:t>
            </a:fld>
            <a:endParaRPr lang="en-US"/>
          </a:p>
        </p:txBody>
      </p:sp>
    </p:spTree>
    <p:extLst>
      <p:ext uri="{BB962C8B-B14F-4D97-AF65-F5344CB8AC3E}">
        <p14:creationId xmlns:p14="http://schemas.microsoft.com/office/powerpoint/2010/main" val="345676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4C7BDA9-0E2C-A14C-B1AB-F6763BC3ED03}" type="slidenum">
              <a:rPr lang="en-US" smtClean="0"/>
              <a:t>26</a:t>
            </a:fld>
            <a:endParaRPr lang="en-US"/>
          </a:p>
        </p:txBody>
      </p:sp>
    </p:spTree>
    <p:extLst>
      <p:ext uri="{BB962C8B-B14F-4D97-AF65-F5344CB8AC3E}">
        <p14:creationId xmlns:p14="http://schemas.microsoft.com/office/powerpoint/2010/main" val="419527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4C7BDA9-0E2C-A14C-B1AB-F6763BC3ED03}" type="slidenum">
              <a:rPr lang="en-US" smtClean="0"/>
              <a:t>27</a:t>
            </a:fld>
            <a:endParaRPr lang="en-US"/>
          </a:p>
        </p:txBody>
      </p:sp>
    </p:spTree>
    <p:extLst>
      <p:ext uri="{BB962C8B-B14F-4D97-AF65-F5344CB8AC3E}">
        <p14:creationId xmlns:p14="http://schemas.microsoft.com/office/powerpoint/2010/main" val="82227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28</a:t>
            </a:fld>
            <a:endParaRPr lang="en-US"/>
          </a:p>
        </p:txBody>
      </p:sp>
    </p:spTree>
    <p:extLst>
      <p:ext uri="{BB962C8B-B14F-4D97-AF65-F5344CB8AC3E}">
        <p14:creationId xmlns:p14="http://schemas.microsoft.com/office/powerpoint/2010/main" val="290211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29</a:t>
            </a:fld>
            <a:endParaRPr lang="en-US"/>
          </a:p>
        </p:txBody>
      </p:sp>
    </p:spTree>
    <p:extLst>
      <p:ext uri="{BB962C8B-B14F-4D97-AF65-F5344CB8AC3E}">
        <p14:creationId xmlns:p14="http://schemas.microsoft.com/office/powerpoint/2010/main" val="8543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30</a:t>
            </a:fld>
            <a:endParaRPr lang="en-US"/>
          </a:p>
        </p:txBody>
      </p:sp>
    </p:spTree>
    <p:extLst>
      <p:ext uri="{BB962C8B-B14F-4D97-AF65-F5344CB8AC3E}">
        <p14:creationId xmlns:p14="http://schemas.microsoft.com/office/powerpoint/2010/main" val="356245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4C7BDA9-0E2C-A14C-B1AB-F6763BC3ED03}" type="slidenum">
              <a:rPr lang="en-US" smtClean="0"/>
              <a:t>31</a:t>
            </a:fld>
            <a:endParaRPr lang="en-US"/>
          </a:p>
        </p:txBody>
      </p:sp>
    </p:spTree>
    <p:extLst>
      <p:ext uri="{BB962C8B-B14F-4D97-AF65-F5344CB8AC3E}">
        <p14:creationId xmlns:p14="http://schemas.microsoft.com/office/powerpoint/2010/main" val="36982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32</a:t>
            </a:fld>
            <a:endParaRPr lang="en-US"/>
          </a:p>
        </p:txBody>
      </p:sp>
    </p:spTree>
    <p:extLst>
      <p:ext uri="{BB962C8B-B14F-4D97-AF65-F5344CB8AC3E}">
        <p14:creationId xmlns:p14="http://schemas.microsoft.com/office/powerpoint/2010/main" val="393896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60817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33</a:t>
            </a:fld>
            <a:endParaRPr lang="en-US"/>
          </a:p>
        </p:txBody>
      </p:sp>
    </p:spTree>
    <p:extLst>
      <p:ext uri="{BB962C8B-B14F-4D97-AF65-F5344CB8AC3E}">
        <p14:creationId xmlns:p14="http://schemas.microsoft.com/office/powerpoint/2010/main" val="292678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34</a:t>
            </a:fld>
            <a:endParaRPr lang="en-US"/>
          </a:p>
        </p:txBody>
      </p:sp>
    </p:spTree>
    <p:extLst>
      <p:ext uri="{BB962C8B-B14F-4D97-AF65-F5344CB8AC3E}">
        <p14:creationId xmlns:p14="http://schemas.microsoft.com/office/powerpoint/2010/main" val="58557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construct data sets from this set of transcripts in two ways. In one experimental paradigm, each debate is a data point, where the label is whether the Democratic or Republican participant won. In a second paradigm, we extract a feature vector for every 20 speaker turns in the debate, ensuring that no two feature vectors from the same debate appear in a training and test set. Democrats won 65% of the split sections, with Republicans winning 35%. </a:t>
            </a:r>
            <a:endParaRPr lang="en-US" dirty="0" smtClean="0"/>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35</a:t>
            </a:fld>
            <a:endParaRPr lang="en-US"/>
          </a:p>
        </p:txBody>
      </p:sp>
    </p:spTree>
    <p:extLst>
      <p:ext uri="{BB962C8B-B14F-4D97-AF65-F5344CB8AC3E}">
        <p14:creationId xmlns:p14="http://schemas.microsoft.com/office/powerpoint/2010/main" val="1796055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TF-IDF: term frequency (in document X)  vs. inverse document frequency</a:t>
            </a:r>
            <a:r>
              <a:rPr lang="en-US" baseline="0" dirty="0" smtClean="0"/>
              <a:t> (over many other documents)</a:t>
            </a:r>
            <a:endParaRPr lang="en-US" dirty="0" smtClean="0"/>
          </a:p>
          <a:p>
            <a:r>
              <a:rPr lang="en-US" dirty="0" smtClean="0"/>
              <a:t>Analysis using Weka’s SVM (SMO)</a:t>
            </a:r>
          </a:p>
          <a:p>
            <a:r>
              <a:rPr lang="en-US" dirty="0" smtClean="0"/>
              <a:t>Relative value of each speaker using Weka’s chi squared feature analysis</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36</a:t>
            </a:fld>
            <a:endParaRPr lang="en-US"/>
          </a:p>
        </p:txBody>
      </p:sp>
    </p:spTree>
    <p:extLst>
      <p:ext uri="{BB962C8B-B14F-4D97-AF65-F5344CB8AC3E}">
        <p14:creationId xmlns:p14="http://schemas.microsoft.com/office/powerpoint/2010/main" val="240618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F-K formula:  </a:t>
            </a:r>
            <a:r>
              <a:rPr lang="en-US" sz="1200" kern="1200" dirty="0" smtClean="0">
                <a:solidFill>
                  <a:schemeClr val="tx1"/>
                </a:solidFill>
                <a:effectLst/>
                <a:latin typeface="+mn-lt"/>
                <a:ea typeface="+mn-ea"/>
                <a:cs typeface="+mn-cs"/>
              </a:rPr>
              <a:t>The formula defines the grade level of text as (0.39*words per sentence) + (11.8*syllables per word)-15.59 </a:t>
            </a:r>
            <a:endParaRPr lang="en-US" dirty="0" smtClean="0"/>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37</a:t>
            </a:fld>
            <a:endParaRPr lang="en-US"/>
          </a:p>
        </p:txBody>
      </p:sp>
    </p:spTree>
    <p:extLst>
      <p:ext uri="{BB962C8B-B14F-4D97-AF65-F5344CB8AC3E}">
        <p14:creationId xmlns:p14="http://schemas.microsoft.com/office/powerpoint/2010/main" val="25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38</a:t>
            </a:fld>
            <a:endParaRPr lang="en-US"/>
          </a:p>
        </p:txBody>
      </p:sp>
    </p:spTree>
    <p:extLst>
      <p:ext uri="{BB962C8B-B14F-4D97-AF65-F5344CB8AC3E}">
        <p14:creationId xmlns:p14="http://schemas.microsoft.com/office/powerpoint/2010/main" val="397649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Predicted Accuracy (baseline</a:t>
            </a:r>
            <a:r>
              <a:rPr lang="en-US" baseline="0" dirty="0" smtClean="0"/>
              <a:t> for debate:  democrats win/# </a:t>
            </a:r>
            <a:r>
              <a:rPr lang="en-US" baseline="0" dirty="0" err="1" smtClean="0"/>
              <a:t>datapoints</a:t>
            </a:r>
            <a:r>
              <a:rPr lang="en-US" baseline="0" dirty="0" smtClean="0"/>
              <a:t>; for debater: 50/50) and significance (p value)</a:t>
            </a:r>
          </a:p>
          <a:p>
            <a:r>
              <a:rPr lang="en-US" baseline="0" dirty="0" smtClean="0"/>
              <a:t>Not so great but small data and interesting study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39</a:t>
            </a:fld>
            <a:endParaRPr lang="en-US"/>
          </a:p>
        </p:txBody>
      </p:sp>
    </p:spTree>
    <p:extLst>
      <p:ext uri="{BB962C8B-B14F-4D97-AF65-F5344CB8AC3E}">
        <p14:creationId xmlns:p14="http://schemas.microsoft.com/office/powerpoint/2010/main" val="279464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candidates sound too “typical” they are less successful</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40</a:t>
            </a:fld>
            <a:endParaRPr lang="en-US"/>
          </a:p>
        </p:txBody>
      </p:sp>
    </p:spTree>
    <p:extLst>
      <p:ext uri="{BB962C8B-B14F-4D97-AF65-F5344CB8AC3E}">
        <p14:creationId xmlns:p14="http://schemas.microsoft.com/office/powerpoint/2010/main" val="1855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primaries</a:t>
            </a:r>
            <a:r>
              <a:rPr lang="en-US" baseline="0" dirty="0" smtClean="0"/>
              <a:t> since incumbent for the party or not</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43</a:t>
            </a:fld>
            <a:endParaRPr lang="en-US"/>
          </a:p>
        </p:txBody>
      </p:sp>
    </p:spTree>
    <p:extLst>
      <p:ext uri="{BB962C8B-B14F-4D97-AF65-F5344CB8AC3E}">
        <p14:creationId xmlns:p14="http://schemas.microsoft.com/office/powerpoint/2010/main" val="19128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processing model of persuasion was used as the basis for a mathematical model of language intensity effects. The model proposes that attitude change is a product of message discrepancy, source evaluation, and message strength. The results show strong support for the model. The salient source evaluation dimension was perceived trustworthiness. Language intensity enhanced attitude change directly, by acting as a multiplier of message strength, and indirectly, by increasing message discrepancy. These effects held for female as well as male sources. Path analysis indicated the presence of source evaluation heuristics. Intensity enhanced source ratings through a positively linked causal chain from intensity to dynamism to expertise to trustworthiness. Intensity also had negative effects on post‐message expertise and trustworthiness unmediated by dynamism.</a:t>
            </a:r>
          </a:p>
        </p:txBody>
      </p:sp>
      <p:sp>
        <p:nvSpPr>
          <p:cNvPr id="4" name="Slide Number Placeholder 3"/>
          <p:cNvSpPr>
            <a:spLocks noGrp="1"/>
          </p:cNvSpPr>
          <p:nvPr>
            <p:ph type="sldNum" sz="quarter" idx="10"/>
          </p:nvPr>
        </p:nvSpPr>
        <p:spPr/>
        <p:txBody>
          <a:bodyPr/>
          <a:lstStyle/>
          <a:p>
            <a:fld id="{900FB950-3FB8-244F-92CA-B7FC0720C2EC}" type="slidenum">
              <a:rPr lang="en-US" smtClean="0"/>
              <a:t>58</a:t>
            </a:fld>
            <a:endParaRPr lang="en-US"/>
          </a:p>
        </p:txBody>
      </p:sp>
    </p:spTree>
    <p:extLst>
      <p:ext uri="{BB962C8B-B14F-4D97-AF65-F5344CB8AC3E}">
        <p14:creationId xmlns:p14="http://schemas.microsoft.com/office/powerpoint/2010/main" val="174132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7</a:t>
            </a:fld>
            <a:endParaRPr lang="en-US"/>
          </a:p>
        </p:txBody>
      </p:sp>
    </p:spTree>
    <p:extLst>
      <p:ext uri="{BB962C8B-B14F-4D97-AF65-F5344CB8AC3E}">
        <p14:creationId xmlns:p14="http://schemas.microsoft.com/office/powerpoint/2010/main" val="118797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Results show strong support for the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salient source evaluation dimension was perceived trustworthiness.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Language intensity enhanced attitude change directly, by acting as a multiplier of message strength, and indirectly, by increasing message discrepancy.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effects held for female as well as male 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Path analysis indicated the presence of source evaluation heuristics:</a:t>
            </a:r>
            <a:r>
              <a:rPr lang="en-US" baseline="0" dirty="0" smtClean="0"/>
              <a:t> </a:t>
            </a:r>
            <a:r>
              <a:rPr lang="en-US" dirty="0" smtClean="0"/>
              <a:t> Intensity enhanced source ratings through a positively linked causal chain from intensity to dynamism to expertise to trustworthiness. Intensity also had negative effects on post‐message expertise and trustworthiness unmediated by dynamism.</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61</a:t>
            </a:fld>
            <a:endParaRPr lang="en-US"/>
          </a:p>
        </p:txBody>
      </p:sp>
    </p:spTree>
    <p:extLst>
      <p:ext uri="{BB962C8B-B14F-4D97-AF65-F5344CB8AC3E}">
        <p14:creationId xmlns:p14="http://schemas.microsoft.com/office/powerpoint/2010/main" val="1875374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t>larger F0 excursions correlated positively for Serbian speakers but negatively for British</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70</a:t>
            </a:fld>
            <a:endParaRPr lang="en-US"/>
          </a:p>
        </p:txBody>
      </p:sp>
    </p:spTree>
    <p:extLst>
      <p:ext uri="{BB962C8B-B14F-4D97-AF65-F5344CB8AC3E}">
        <p14:creationId xmlns:p14="http://schemas.microsoft.com/office/powerpoint/2010/main" val="919714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charset="0"/>
                <a:cs typeface="+mn-cs"/>
              </a:rPr>
              <a:t>One thread of work undertaken by Oliver Niebuhr and colleagues has been to study Steve Jobs, former CEO and co-founder of</a:t>
            </a:r>
          </a:p>
          <a:p>
            <a:r>
              <a:rPr lang="en-US" sz="1200" kern="1200" dirty="0" smtClean="0">
                <a:solidFill>
                  <a:schemeClr val="tx1"/>
                </a:solidFill>
                <a:effectLst/>
                <a:latin typeface="Times New Roman" charset="0"/>
                <a:ea typeface="ＭＳ Ｐゴシック" charset="0"/>
                <a:cs typeface="+mn-cs"/>
              </a:rPr>
              <a:t>Apple Inc., as an exemplar of a charismatic business leader. Niebuhr et al. (2016b)</a:t>
            </a:r>
          </a:p>
          <a:p>
            <a:r>
              <a:rPr lang="en-US" sz="1200" kern="1200" dirty="0" smtClean="0">
                <a:solidFill>
                  <a:schemeClr val="tx1"/>
                </a:solidFill>
                <a:effectLst/>
                <a:latin typeface="Times New Roman" charset="0"/>
                <a:ea typeface="ＭＳ Ｐゴシック" charset="0"/>
                <a:cs typeface="+mn-cs"/>
              </a:rPr>
              <a:t>posits a profile of charismatic speech based on a reading of previous political studies</a:t>
            </a:r>
          </a:p>
          <a:p>
            <a:r>
              <a:rPr lang="en-US" sz="1200" kern="1200" dirty="0" smtClean="0">
                <a:solidFill>
                  <a:schemeClr val="tx1"/>
                </a:solidFill>
                <a:effectLst/>
                <a:latin typeface="Times New Roman" charset="0"/>
                <a:ea typeface="ＭＳ Ｐゴシック" charset="0"/>
                <a:cs typeface="+mn-cs"/>
              </a:rPr>
              <a:t>(cf. Section 1.2). This is summarized as having high and varied pitch, high and varied</a:t>
            </a:r>
          </a:p>
          <a:p>
            <a:r>
              <a:rPr lang="en-US" sz="1200" kern="1200" dirty="0" smtClean="0">
                <a:solidFill>
                  <a:schemeClr val="tx1"/>
                </a:solidFill>
                <a:effectLst/>
                <a:latin typeface="Times New Roman" charset="0"/>
                <a:ea typeface="ＭＳ Ｐゴシック" charset="0"/>
                <a:cs typeface="+mn-cs"/>
              </a:rPr>
              <a:t>intensity, a fast speaking rate, few disfluencies, a large number of emphatic words,</a:t>
            </a:r>
          </a:p>
          <a:p>
            <a:r>
              <a:rPr lang="en-US" sz="1200" kern="1200" dirty="0" smtClean="0">
                <a:solidFill>
                  <a:schemeClr val="tx1"/>
                </a:solidFill>
                <a:effectLst/>
                <a:latin typeface="Times New Roman" charset="0"/>
                <a:ea typeface="ＭＳ Ｐゴシック" charset="0"/>
                <a:cs typeface="+mn-cs"/>
              </a:rPr>
              <a:t>but with varied realizations and high rhythmic variation. By automatic analysis of</a:t>
            </a:r>
          </a:p>
          <a:p>
            <a:r>
              <a:rPr lang="en-US" sz="1200" kern="1200" dirty="0" smtClean="0">
                <a:solidFill>
                  <a:schemeClr val="tx1"/>
                </a:solidFill>
                <a:effectLst/>
                <a:latin typeface="Times New Roman" charset="0"/>
                <a:ea typeface="ＭＳ Ｐゴシック" charset="0"/>
                <a:cs typeface="+mn-cs"/>
              </a:rPr>
              <a:t>10 Andrew Rosenberg and Julia Hirschberg</a:t>
            </a:r>
          </a:p>
          <a:p>
            <a:r>
              <a:rPr lang="en-US" sz="1200" kern="1200" dirty="0" smtClean="0">
                <a:solidFill>
                  <a:schemeClr val="tx1"/>
                </a:solidFill>
                <a:effectLst/>
                <a:latin typeface="Times New Roman" charset="0"/>
                <a:ea typeface="ＭＳ Ｐゴシック" charset="0"/>
                <a:cs typeface="+mn-cs"/>
              </a:rPr>
              <a:t> two landmark speeches (launching the iPhone 4 and iPad 2) they find that Steve Jobs</a:t>
            </a:r>
          </a:p>
          <a:p>
            <a:r>
              <a:rPr lang="en-US" sz="1200" kern="1200" dirty="0" smtClean="0">
                <a:solidFill>
                  <a:schemeClr val="tx1"/>
                </a:solidFill>
                <a:effectLst/>
                <a:latin typeface="Times New Roman" charset="0"/>
                <a:ea typeface="ＭＳ Ｐゴシック" charset="0"/>
                <a:cs typeface="+mn-cs"/>
              </a:rPr>
              <a:t>does in fact fit this profile.</a:t>
            </a:r>
          </a:p>
          <a:p>
            <a:r>
              <a:rPr lang="en-US" sz="1200" kern="1200" dirty="0" smtClean="0">
                <a:solidFill>
                  <a:schemeClr val="tx1"/>
                </a:solidFill>
                <a:effectLst/>
                <a:latin typeface="Times New Roman" charset="0"/>
                <a:ea typeface="ＭＳ Ｐゴシック" charset="0"/>
                <a:cs typeface="+mn-cs"/>
              </a:rPr>
              <a:t>This research direction is continued in a number </a:t>
            </a:r>
            <a:r>
              <a:rPr lang="en-US" sz="1200" kern="1200" dirty="0" err="1" smtClean="0">
                <a:solidFill>
                  <a:schemeClr val="tx1"/>
                </a:solidFill>
                <a:effectLst/>
                <a:latin typeface="Times New Roman" charset="0"/>
                <a:ea typeface="ＭＳ Ｐゴシック" charset="0"/>
                <a:cs typeface="+mn-cs"/>
              </a:rPr>
              <a:t>ofworks</a:t>
            </a:r>
            <a:r>
              <a:rPr lang="en-US" sz="1200" kern="1200" dirty="0" smtClean="0">
                <a:solidFill>
                  <a:schemeClr val="tx1"/>
                </a:solidFill>
                <a:effectLst/>
                <a:latin typeface="Times New Roman" charset="0"/>
                <a:ea typeface="ＭＳ Ｐゴシック" charset="0"/>
                <a:cs typeface="+mn-cs"/>
              </a:rPr>
              <a:t> via a contrastive analysis</a:t>
            </a:r>
          </a:p>
          <a:p>
            <a:r>
              <a:rPr lang="en-US" sz="1200" kern="1200" dirty="0" smtClean="0">
                <a:solidFill>
                  <a:schemeClr val="tx1"/>
                </a:solidFill>
                <a:effectLst/>
                <a:latin typeface="Times New Roman" charset="0"/>
                <a:ea typeface="ＭＳ Ｐゴシック" charset="0"/>
                <a:cs typeface="+mn-cs"/>
              </a:rPr>
              <a:t>of Steve Jobs and Mark Zuckerberg, founder and CEO of Facebook (</a:t>
            </a:r>
            <a:r>
              <a:rPr lang="en-US" sz="1200" kern="1200" dirty="0" err="1" smtClean="0">
                <a:solidFill>
                  <a:schemeClr val="tx1"/>
                </a:solidFill>
                <a:effectLst/>
                <a:latin typeface="Times New Roman" charset="0"/>
                <a:ea typeface="ＭＳ Ｐゴシック" charset="0"/>
                <a:cs typeface="+mn-cs"/>
              </a:rPr>
              <a:t>Mixdorff</a:t>
            </a:r>
            <a:r>
              <a:rPr lang="en-US" sz="1200" kern="1200" dirty="0" smtClean="0">
                <a:solidFill>
                  <a:schemeClr val="tx1"/>
                </a:solidFill>
                <a:effectLst/>
                <a:latin typeface="Times New Roman" charset="0"/>
                <a:ea typeface="ＭＳ Ｐゴシック" charset="0"/>
                <a:cs typeface="+mn-cs"/>
              </a:rPr>
              <a:t> et al.,</a:t>
            </a:r>
          </a:p>
          <a:p>
            <a:r>
              <a:rPr lang="en-US" sz="1200" kern="1200" dirty="0" smtClean="0">
                <a:solidFill>
                  <a:schemeClr val="tx1"/>
                </a:solidFill>
                <a:effectLst/>
                <a:latin typeface="Times New Roman" charset="0"/>
                <a:ea typeface="ＭＳ Ｐゴシック" charset="0"/>
                <a:cs typeface="+mn-cs"/>
              </a:rPr>
              <a:t>2018; Niebuhr et al., 2016a, 2018b). The approach here is based on the common</a:t>
            </a:r>
          </a:p>
          <a:p>
            <a:r>
              <a:rPr lang="en-US" sz="1200" kern="1200" dirty="0" smtClean="0">
                <a:solidFill>
                  <a:schemeClr val="tx1"/>
                </a:solidFill>
                <a:effectLst/>
                <a:latin typeface="Times New Roman" charset="0"/>
                <a:ea typeface="ＭＳ Ｐゴシック" charset="0"/>
                <a:cs typeface="+mn-cs"/>
              </a:rPr>
              <a:t>perceptions of Steve Jobs as a charismatic speaker and Mark Zuckerberg as a less</a:t>
            </a:r>
          </a:p>
          <a:p>
            <a:r>
              <a:rPr lang="en-US" sz="1200" kern="1200" dirty="0" smtClean="0">
                <a:solidFill>
                  <a:schemeClr val="tx1"/>
                </a:solidFill>
                <a:effectLst/>
                <a:latin typeface="Times New Roman" charset="0"/>
                <a:ea typeface="ＭＳ Ｐゴシック" charset="0"/>
                <a:cs typeface="+mn-cs"/>
              </a:rPr>
              <a:t>charismatic speaker, though both were CEOs of major corporations at the time their</a:t>
            </a:r>
          </a:p>
          <a:p>
            <a:r>
              <a:rPr lang="en-US" sz="1200" kern="1200" dirty="0" smtClean="0">
                <a:solidFill>
                  <a:schemeClr val="tx1"/>
                </a:solidFill>
                <a:effectLst/>
                <a:latin typeface="Times New Roman" charset="0"/>
                <a:ea typeface="ＭＳ Ｐゴシック" charset="0"/>
                <a:cs typeface="+mn-cs"/>
              </a:rPr>
              <a:t>speech was collected for analysis.</a:t>
            </a:r>
          </a:p>
          <a:p>
            <a:r>
              <a:rPr lang="en-US" sz="1200" kern="1200" dirty="0" smtClean="0">
                <a:solidFill>
                  <a:schemeClr val="tx1"/>
                </a:solidFill>
                <a:effectLst/>
                <a:latin typeface="Times New Roman" charset="0"/>
                <a:ea typeface="ＭＳ Ｐゴシック" charset="0"/>
                <a:cs typeface="+mn-cs"/>
              </a:rPr>
              <a:t>Niebuhr et al. (2016a) find that Jobs has shorter phrases, fewer and shorter</a:t>
            </a:r>
          </a:p>
          <a:p>
            <a:r>
              <a:rPr lang="en-US" sz="1200" kern="1200" dirty="0" smtClean="0">
                <a:solidFill>
                  <a:schemeClr val="tx1"/>
                </a:solidFill>
                <a:effectLst/>
                <a:latin typeface="Times New Roman" charset="0"/>
                <a:ea typeface="ＭＳ Ｐゴシック" charset="0"/>
                <a:cs typeface="+mn-cs"/>
              </a:rPr>
              <a:t>hesitations and a more dynamic use of pitch and rhythm than Zuckerberg. While</a:t>
            </a:r>
          </a:p>
          <a:p>
            <a:r>
              <a:rPr lang="en-US" sz="1200" kern="1200" dirty="0" smtClean="0">
                <a:solidFill>
                  <a:schemeClr val="tx1"/>
                </a:solidFill>
                <a:effectLst/>
                <a:latin typeface="Times New Roman" charset="0"/>
                <a:ea typeface="ＭＳ Ｐゴシック" charset="0"/>
                <a:cs typeface="+mn-cs"/>
              </a:rPr>
              <a:t>Jobs speaks quickly (compared to “normal” speech), Zuckerberg’s speaking rate</a:t>
            </a:r>
          </a:p>
          <a:p>
            <a:r>
              <a:rPr lang="en-US" sz="1200" kern="1200" dirty="0" smtClean="0">
                <a:solidFill>
                  <a:schemeClr val="tx1"/>
                </a:solidFill>
                <a:effectLst/>
                <a:latin typeface="Times New Roman" charset="0"/>
                <a:ea typeface="ＭＳ Ｐゴシック" charset="0"/>
                <a:cs typeface="+mn-cs"/>
              </a:rPr>
              <a:t>is even higher. This contributes to strong phonetic reductions in his speech which</a:t>
            </a:r>
          </a:p>
          <a:p>
            <a:r>
              <a:rPr lang="en-US" sz="1200" kern="1200" dirty="0" smtClean="0">
                <a:solidFill>
                  <a:schemeClr val="tx1"/>
                </a:solidFill>
                <a:effectLst/>
                <a:latin typeface="Times New Roman" charset="0"/>
                <a:ea typeface="ＭＳ Ｐゴシック" charset="0"/>
                <a:cs typeface="+mn-cs"/>
              </a:rPr>
              <a:t>may negatively impact perceptions of charisma</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71</a:t>
            </a:fld>
            <a:endParaRPr lang="en-US"/>
          </a:p>
        </p:txBody>
      </p:sp>
    </p:spTree>
    <p:extLst>
      <p:ext uri="{BB962C8B-B14F-4D97-AF65-F5344CB8AC3E}">
        <p14:creationId xmlns:p14="http://schemas.microsoft.com/office/powerpoint/2010/main" val="1330339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Ruth Bader Ginsburg having some influence??</a:t>
            </a:r>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72</a:t>
            </a:fld>
            <a:endParaRPr lang="en-US"/>
          </a:p>
        </p:txBody>
      </p:sp>
    </p:spTree>
    <p:extLst>
      <p:ext uri="{BB962C8B-B14F-4D97-AF65-F5344CB8AC3E}">
        <p14:creationId xmlns:p14="http://schemas.microsoft.com/office/powerpoint/2010/main" val="1341300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TIPI: Ten Item Personality Inventory</a:t>
            </a:r>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73</a:t>
            </a:fld>
            <a:endParaRPr lang="en-US"/>
          </a:p>
        </p:txBody>
      </p:sp>
    </p:spTree>
    <p:extLst>
      <p:ext uri="{BB962C8B-B14F-4D97-AF65-F5344CB8AC3E}">
        <p14:creationId xmlns:p14="http://schemas.microsoft.com/office/powerpoint/2010/main" val="501982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marL="436562" indent="-436562">
              <a:buSzPct val="100000"/>
              <a:buAutoNum type="arabicParenBoth"/>
            </a:lvl1pPr>
          </a:lstStyle>
          <a:p>
            <a:r>
              <a:t>when the speaker may be trying to get the point across, they may seem more charismatic. For in- terviews, the goal of the genre may be more for factual transfer, so the speaker may appear less charismatic.</a:t>
            </a:r>
          </a:p>
        </p:txBody>
      </p:sp>
    </p:spTree>
    <p:extLst>
      <p:ext uri="{BB962C8B-B14F-4D97-AF65-F5344CB8AC3E}">
        <p14:creationId xmlns:p14="http://schemas.microsoft.com/office/powerpoint/2010/main" val="405422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marL="436562" indent="-436562">
              <a:buSzPct val="100000"/>
              <a:buAutoNum type="arabicParenBoth"/>
            </a:lvl1pPr>
          </a:lstStyle>
          <a:p>
            <a:r>
              <a:t>A possible explanation is that 18 out of 27 talks were from females and talks were generally rated as more charismatic than other genres.</a:t>
            </a:r>
          </a:p>
        </p:txBody>
      </p:sp>
    </p:spTree>
    <p:extLst>
      <p:ext uri="{BB962C8B-B14F-4D97-AF65-F5344CB8AC3E}">
        <p14:creationId xmlns:p14="http://schemas.microsoft.com/office/powerpoint/2010/main" val="2026980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marL="436562" indent="-436562">
              <a:buSzPct val="100000"/>
              <a:buAutoNum type="arabicParenBoth"/>
            </a:lvl1pPr>
          </a:lstStyle>
          <a:p>
            <a:r>
              <a:t>normalized the mean pitch of males by 119 Hz with standard deviation 19 Hz and females by 210 Hz with standard deviation 27 Hz using mean values for American English speakers</a:t>
            </a:r>
          </a:p>
        </p:txBody>
      </p:sp>
    </p:spTree>
    <p:extLst>
      <p:ext uri="{BB962C8B-B14F-4D97-AF65-F5344CB8AC3E}">
        <p14:creationId xmlns:p14="http://schemas.microsoft.com/office/powerpoint/2010/main" val="661334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marL="436562" indent="-436562">
              <a:buSzPct val="100000"/>
              <a:buAutoNum type="arabicParenBoth"/>
            </a:lvl1pPr>
          </a:lstStyle>
          <a:p>
            <a:r>
              <a:t>male raise pitch, female raise intensity</a:t>
            </a:r>
          </a:p>
        </p:txBody>
      </p:sp>
    </p:spTree>
    <p:extLst>
      <p:ext uri="{BB962C8B-B14F-4D97-AF65-F5344CB8AC3E}">
        <p14:creationId xmlns:p14="http://schemas.microsoft.com/office/powerpoint/2010/main" val="804553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436562" indent="-436562">
              <a:buSzPct val="100000"/>
              <a:buAutoNum type="arabicParenBoth"/>
            </a:pPr>
            <a:r>
              <a:t>containing 73 word categories such as affect words, social words, time orientation words, and words for cognitive, perceptual, and biological pro- cess </a:t>
            </a:r>
          </a:p>
          <a:p>
            <a:pPr marL="436562" indent="-436562">
              <a:buSzPct val="100000"/>
              <a:buAutoNum type="arabicParenBoth"/>
            </a:pPr>
            <a:r>
              <a:t>speakers using questions had high charisma ratings, while speakers who often referred to themselves and talked about their feelings, es- pecially with negative emotion, received low ratings</a:t>
            </a:r>
          </a:p>
        </p:txBody>
      </p:sp>
    </p:spTree>
    <p:extLst>
      <p:ext uri="{BB962C8B-B14F-4D97-AF65-F5344CB8AC3E}">
        <p14:creationId xmlns:p14="http://schemas.microsoft.com/office/powerpoint/2010/main" val="210141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8</a:t>
            </a:fld>
            <a:endParaRPr lang="en-US"/>
          </a:p>
        </p:txBody>
      </p:sp>
    </p:spTree>
    <p:extLst>
      <p:ext uri="{BB962C8B-B14F-4D97-AF65-F5344CB8AC3E}">
        <p14:creationId xmlns:p14="http://schemas.microsoft.com/office/powerpoint/2010/main" val="329118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562" indent="-436562">
              <a:buSzPct val="100000"/>
              <a:buAutoNum type="arabicParenBoth"/>
            </a:pPr>
            <a:r>
              <a:rPr lang="en-US" dirty="0" smtClean="0"/>
              <a:t>However, raters with higher scores in extroversion tend to rate speakers lower in charisma and in traits that positively correlated with charisma while higher in traits that negatively correlated with charisma</a:t>
            </a:r>
          </a:p>
          <a:p>
            <a:pPr marL="436562" indent="-436562">
              <a:buSzPct val="100000"/>
              <a:buAutoNum type="arabicParenBoth"/>
            </a:pPr>
            <a:r>
              <a:rPr lang="en-US" dirty="0" smtClean="0"/>
              <a:t>This could be explained by the correlations between personal- </a:t>
            </a:r>
            <a:r>
              <a:rPr lang="en-US" dirty="0" err="1" smtClean="0"/>
              <a:t>ity</a:t>
            </a:r>
            <a:r>
              <a:rPr lang="en-US" dirty="0" smtClean="0"/>
              <a:t> and self charisma rating, described below in 4.7, in which extroversion is positively correlated with self charisma scores. The more extroverted the raters are, the higher they assess them- selves in charisma, and thus perhaps the lower they may </a:t>
            </a:r>
            <a:r>
              <a:rPr lang="en-US" dirty="0" err="1" smtClean="0"/>
              <a:t>evalu</a:t>
            </a:r>
            <a:r>
              <a:rPr lang="en-US" dirty="0" smtClean="0"/>
              <a:t>- ate other speakers’ charisma</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84</a:t>
            </a:fld>
            <a:endParaRPr lang="en-US"/>
          </a:p>
        </p:txBody>
      </p:sp>
    </p:spTree>
    <p:extLst>
      <p:ext uri="{BB962C8B-B14F-4D97-AF65-F5344CB8AC3E}">
        <p14:creationId xmlns:p14="http://schemas.microsoft.com/office/powerpoint/2010/main" val="1394325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marL="436562" indent="-436562">
              <a:buSzPct val="100000"/>
              <a:buAutoNum type="arabicParenBoth"/>
            </a:lvl1pPr>
          </a:lstStyle>
          <a:p>
            <a:r>
              <a:t>raters do change their voices based on what they believe sounds more charismatic, but they also increase other acoustic features they may be less aware of when rating others.</a:t>
            </a:r>
          </a:p>
        </p:txBody>
      </p:sp>
    </p:spTree>
    <p:extLst>
      <p:ext uri="{BB962C8B-B14F-4D97-AF65-F5344CB8AC3E}">
        <p14:creationId xmlns:p14="http://schemas.microsoft.com/office/powerpoint/2010/main" val="1436314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694732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077708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568938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Female:</a:t>
            </a:r>
          </a:p>
          <a:p>
            <a:r>
              <a:rPr lang="en-US" dirty="0" smtClean="0"/>
              <a:t>*One </a:t>
            </a:r>
            <a:r>
              <a:rPr lang="mr-IN" dirty="0" smtClean="0"/>
              <a:t>5b650640-a9b2-4a47-ae61-c2c8ba624575.wav</a:t>
            </a:r>
            <a:r>
              <a:rPr lang="en-US" dirty="0" smtClean="0"/>
              <a:t> charisma 2.31</a:t>
            </a:r>
          </a:p>
          <a:p>
            <a:r>
              <a:rPr lang="en-US" dirty="0" smtClean="0"/>
              <a:t>*Two </a:t>
            </a:r>
            <a:r>
              <a:rPr lang="mr-IN" dirty="0" smtClean="0"/>
              <a:t>3a2299c7-abf2-4da6-9ef5-60226a8db7cf.wav</a:t>
            </a:r>
            <a:r>
              <a:rPr lang="en-US" dirty="0" smtClean="0"/>
              <a:t> charisma 4.5</a:t>
            </a:r>
          </a:p>
          <a:p>
            <a:r>
              <a:rPr lang="en-US" dirty="0" smtClean="0"/>
              <a:t>*</a:t>
            </a:r>
            <a:r>
              <a:rPr lang="mr-IN" dirty="0" smtClean="0"/>
              <a:t>4af13342-7dd0-4c7c-9888-5f2ef3d66168</a:t>
            </a:r>
            <a:r>
              <a:rPr lang="en-US" dirty="0" smtClean="0"/>
              <a:t>.wav 4,1 </a:t>
            </a:r>
          </a:p>
          <a:p>
            <a:r>
              <a:rPr lang="en-US" dirty="0" smtClean="0"/>
              <a:t>*</a:t>
            </a:r>
            <a:r>
              <a:rPr lang="mr-IN" dirty="0" smtClean="0"/>
              <a:t>7b56f3d0-a154-48fe-9d29-f7490ee949d2</a:t>
            </a:r>
            <a:r>
              <a:rPr lang="en-US" dirty="0" smtClean="0"/>
              <a:t>.wav 2.06</a:t>
            </a:r>
          </a:p>
          <a:p>
            <a:endParaRPr lang="en-US" dirty="0" smtClean="0"/>
          </a:p>
        </p:txBody>
      </p:sp>
      <p:sp>
        <p:nvSpPr>
          <p:cNvPr id="4" name="Slide Number Placeholder 3"/>
          <p:cNvSpPr>
            <a:spLocks noGrp="1"/>
          </p:cNvSpPr>
          <p:nvPr>
            <p:ph type="sldNum" sz="quarter" idx="10"/>
          </p:nvPr>
        </p:nvSpPr>
        <p:spPr/>
        <p:txBody>
          <a:bodyPr/>
          <a:lstStyle/>
          <a:p>
            <a:fld id="{8BA10677-C667-824D-B4E3-62D489940335}" type="slidenum">
              <a:rPr lang="en-US" smtClean="0"/>
              <a:pPr/>
              <a:t>90</a:t>
            </a:fld>
            <a:endParaRPr lang="en-US"/>
          </a:p>
        </p:txBody>
      </p:sp>
    </p:spTree>
    <p:extLst>
      <p:ext uri="{BB962C8B-B14F-4D97-AF65-F5344CB8AC3E}">
        <p14:creationId xmlns:p14="http://schemas.microsoft.com/office/powerpoint/2010/main" val="102120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t>One 54c1a234-a75f-48ce-b87c-7720067e9eec  charisma 2,69</a:t>
            </a:r>
          </a:p>
          <a:p>
            <a:pPr defTabSz="914400">
              <a:lnSpc>
                <a:spcPct val="100000"/>
              </a:lnSpc>
              <a:spcBef>
                <a:spcPts val="400"/>
              </a:spcBef>
              <a:defRPr sz="1200">
                <a:latin typeface="Times New Roman"/>
                <a:ea typeface="Times New Roman"/>
                <a:cs typeface="Times New Roman"/>
                <a:sym typeface="Times New Roman"/>
              </a:defRPr>
            </a:pPr>
            <a:r>
              <a:t>Two 2b45812e-f8f6-430a-8135-bb2d262eb7ba.wav charisma 4.27</a:t>
            </a:r>
          </a:p>
          <a:p>
            <a:pPr defTabSz="914400">
              <a:lnSpc>
                <a:spcPct val="100000"/>
              </a:lnSpc>
              <a:spcBef>
                <a:spcPts val="400"/>
              </a:spcBef>
              <a:defRPr sz="1200">
                <a:latin typeface="Times New Roman"/>
                <a:ea typeface="Times New Roman"/>
                <a:cs typeface="Times New Roman"/>
                <a:sym typeface="Times New Roman"/>
              </a:defRPr>
            </a:pPr>
            <a:r>
              <a:t>Three 5b650640-a9b2-4a47-ae61-c2c8ba624575.wav charisma 2.31</a:t>
            </a:r>
          </a:p>
          <a:p>
            <a:pPr defTabSz="914400">
              <a:lnSpc>
                <a:spcPct val="100000"/>
              </a:lnSpc>
              <a:spcBef>
                <a:spcPts val="400"/>
              </a:spcBef>
              <a:defRPr sz="1200">
                <a:latin typeface="Times New Roman"/>
                <a:ea typeface="Times New Roman"/>
                <a:cs typeface="Times New Roman"/>
                <a:sym typeface="Times New Roman"/>
              </a:defRPr>
            </a:pPr>
            <a:r>
              <a:t>Four b13592f3-3ead-476d-a734-f0f2799ef279.wav charisma 3,85</a:t>
            </a:r>
          </a:p>
        </p:txBody>
      </p:sp>
    </p:spTree>
    <p:extLst>
      <p:ext uri="{BB962C8B-B14F-4D97-AF65-F5344CB8AC3E}">
        <p14:creationId xmlns:p14="http://schemas.microsoft.com/office/powerpoint/2010/main" val="19687531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solidFill>
                  <a:schemeClr val="tx1"/>
                </a:solidFill>
              </a:rPr>
              <a:t>Elizabeth Holmes, former CEO of </a:t>
            </a:r>
            <a:r>
              <a:rPr lang="en-US" b="1" u="none" dirty="0" err="1" smtClean="0">
                <a:solidFill>
                  <a:schemeClr val="tx1"/>
                </a:solidFill>
              </a:rPr>
              <a:t>Theranos</a:t>
            </a:r>
            <a:r>
              <a:rPr lang="en-US" b="1" u="none" dirty="0" smtClean="0">
                <a:solidFill>
                  <a:schemeClr val="tx1"/>
                </a:solidFill>
              </a:rPr>
              <a:t>, who trained a lower voice to command respect from venture capitalists --  who gave her $750M before realizing </a:t>
            </a:r>
            <a:r>
              <a:rPr lang="en-US" b="1" u="none" dirty="0" err="1" smtClean="0">
                <a:solidFill>
                  <a:schemeClr val="tx1"/>
                </a:solidFill>
              </a:rPr>
              <a:t>Theranos</a:t>
            </a:r>
            <a:r>
              <a:rPr lang="en-US" b="1" u="none" dirty="0" smtClean="0">
                <a:solidFill>
                  <a:schemeClr val="tx1"/>
                </a:solidFill>
              </a:rPr>
              <a:t> was not</a:t>
            </a:r>
            <a:r>
              <a:rPr lang="en-US" b="1" u="none" baseline="0" dirty="0" smtClean="0">
                <a:solidFill>
                  <a:schemeClr val="tx1"/>
                </a:solidFill>
              </a:rPr>
              <a:t> doing what they thought it was </a:t>
            </a:r>
            <a:r>
              <a:rPr lang="mr-IN" b="1" u="none" baseline="0" dirty="0" smtClean="0">
                <a:solidFill>
                  <a:schemeClr val="tx1"/>
                </a:solidFill>
              </a:rPr>
              <a:t>–</a:t>
            </a:r>
            <a:r>
              <a:rPr lang="en-US" b="1" u="none" baseline="0" dirty="0" smtClean="0">
                <a:solidFill>
                  <a:schemeClr val="tx1"/>
                </a:solidFill>
              </a:rPr>
              <a:t> doing hundreds of blood test using new technology on a few drops of blood</a:t>
            </a:r>
            <a:r>
              <a:rPr lang="en-US" b="1" u="none" dirty="0" smtClean="0">
                <a:solidFill>
                  <a:schemeClr val="tx1"/>
                </a:solidFill>
              </a:rPr>
              <a:t>.  Her current net worth is still estimated at $4.5Billion</a:t>
            </a:r>
            <a:r>
              <a:rPr lang="mr-IN" b="1" u="none" dirty="0" smtClean="0">
                <a:solidFill>
                  <a:schemeClr val="tx1"/>
                </a:solidFill>
              </a:rPr>
              <a:t>…</a:t>
            </a:r>
            <a:r>
              <a:rPr lang="en-US" b="1" u="none" dirty="0" smtClean="0">
                <a:solidFill>
                  <a:schemeClr val="tx1"/>
                </a:solidFill>
              </a:rPr>
              <a:t> so charisma pays </a:t>
            </a:r>
            <a:r>
              <a:rPr lang="en-US" b="1" u="none" dirty="0" smtClean="0">
                <a:solidFill>
                  <a:schemeClr val="tx1"/>
                </a:solidFill>
                <a:sym typeface="Wingdings"/>
              </a:rPr>
              <a:t></a:t>
            </a:r>
            <a:endParaRPr lang="en-US" b="1" u="none"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93</a:t>
            </a:fld>
            <a:endParaRPr lang="en-US"/>
          </a:p>
        </p:txBody>
      </p:sp>
    </p:spTree>
    <p:extLst>
      <p:ext uri="{BB962C8B-B14F-4D97-AF65-F5344CB8AC3E}">
        <p14:creationId xmlns:p14="http://schemas.microsoft.com/office/powerpoint/2010/main" val="32315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9</a:t>
            </a:fld>
            <a:endParaRPr lang="en-US"/>
          </a:p>
        </p:txBody>
      </p:sp>
    </p:spTree>
    <p:extLst>
      <p:ext uri="{BB962C8B-B14F-4D97-AF65-F5344CB8AC3E}">
        <p14:creationId xmlns:p14="http://schemas.microsoft.com/office/powerpoint/2010/main" val="978065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CD6A1-FF21-644D-841A-B520298CCE20}" type="slidenum">
              <a:rPr lang="en-US"/>
              <a:pPr/>
              <a:t>10</a:t>
            </a:fld>
            <a:endParaRPr lang="en-US"/>
          </a:p>
        </p:txBody>
      </p:sp>
      <p:sp>
        <p:nvSpPr>
          <p:cNvPr id="396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6291"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2 </a:t>
            </a:r>
            <a:r>
              <a:rPr lang="ja-JP" altLang="en-US" dirty="0" smtClean="0">
                <a:latin typeface="Arial"/>
              </a:rPr>
              <a:t>‘</a:t>
            </a:r>
            <a:r>
              <a:rPr lang="en-US" altLang="ja-JP" b="1" i="1" dirty="0" smtClean="0"/>
              <a:t>top</a:t>
            </a:r>
            <a:r>
              <a:rPr lang="en-US" altLang="ja-JP" dirty="0" smtClean="0">
                <a:latin typeface="Arial"/>
              </a:rPr>
              <a:t> </a:t>
            </a:r>
            <a:r>
              <a:rPr lang="en-US" dirty="0" smtClean="0">
                <a:solidFill>
                  <a:srgbClr val="FF0000"/>
                </a:solidFill>
              </a:rPr>
              <a:t>charismatic</a:t>
            </a:r>
            <a:r>
              <a:rPr lang="ja-JP" altLang="en-US" dirty="0" smtClean="0">
                <a:latin typeface="Arial"/>
              </a:rPr>
              <a:t>’</a:t>
            </a:r>
            <a:r>
              <a:rPr lang="en-US" dirty="0" smtClean="0"/>
              <a:t>, 2 </a:t>
            </a:r>
            <a:r>
              <a:rPr lang="ja-JP" altLang="en-US" dirty="0" smtClean="0">
                <a:latin typeface="Arial"/>
              </a:rPr>
              <a:t>‘</a:t>
            </a:r>
            <a:r>
              <a:rPr lang="en-US" b="1" i="1" dirty="0" smtClean="0"/>
              <a:t>bottom least </a:t>
            </a:r>
            <a:r>
              <a:rPr lang="en-US" dirty="0" smtClean="0">
                <a:solidFill>
                  <a:srgbClr val="FF0000"/>
                </a:solidFill>
              </a:rPr>
              <a:t>charismatic</a:t>
            </a:r>
            <a:r>
              <a:rPr lang="ja-JP" altLang="en-US" dirty="0" smtClean="0">
                <a:latin typeface="Arial"/>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Time for first study: avg. 1.5 </a:t>
            </a:r>
            <a:r>
              <a:rPr lang="en-US" dirty="0" err="1" smtClean="0"/>
              <a:t>hrs</a:t>
            </a:r>
            <a:r>
              <a:rPr lang="en-US" dirty="0" smtClean="0"/>
              <a:t>, min 45m, max ~3hrs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11</a:t>
            </a:fld>
            <a:endParaRPr lang="en-US"/>
          </a:p>
        </p:txBody>
      </p:sp>
    </p:spTree>
    <p:extLst>
      <p:ext uri="{BB962C8B-B14F-4D97-AF65-F5344CB8AC3E}">
        <p14:creationId xmlns:p14="http://schemas.microsoft.com/office/powerpoint/2010/main" val="44511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www.real-statistics.com</a:t>
            </a:r>
            <a:r>
              <a:rPr lang="en-US" dirty="0" smtClean="0"/>
              <a:t>/reliability/interrater-reliability/weighted-</a:t>
            </a:r>
            <a:r>
              <a:rPr lang="en-US" dirty="0" err="1" smtClean="0"/>
              <a:t>cohens</a:t>
            </a:r>
            <a:r>
              <a:rPr lang="en-US" dirty="0" smtClean="0"/>
              <a:t>-kappa/</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12</a:t>
            </a:fld>
            <a:endParaRPr lang="en-US"/>
          </a:p>
        </p:txBody>
      </p:sp>
    </p:spTree>
    <p:extLst>
      <p:ext uri="{BB962C8B-B14F-4D97-AF65-F5344CB8AC3E}">
        <p14:creationId xmlns:p14="http://schemas.microsoft.com/office/powerpoint/2010/main" val="184187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355600"/>
            <a:ext cx="2616200" cy="574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55600"/>
            <a:ext cx="7645400" cy="574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473200"/>
            <a:ext cx="5080000" cy="462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73200"/>
            <a:ext cx="5080000" cy="462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473200"/>
            <a:ext cx="10363200" cy="4622800"/>
          </a:xfrm>
        </p:spPr>
        <p:txBody>
          <a:bodyPr/>
          <a:lstStyle/>
          <a:p>
            <a:pPr lvl="0"/>
            <a:r>
              <a:rPr lang="en-US" noProof="0" smtClean="0"/>
              <a:t>Click icon to add table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4/28/20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55600"/>
            <a:ext cx="10363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smtClean="0"/>
              <a:t>Click to edit Master title style</a:t>
            </a:r>
            <a:endParaRPr lang="en-US" altLang="x-none"/>
          </a:p>
        </p:txBody>
      </p:sp>
      <p:sp>
        <p:nvSpPr>
          <p:cNvPr id="1027" name="Rectangle 3"/>
          <p:cNvSpPr>
            <a:spLocks noGrp="1" noChangeArrowheads="1"/>
          </p:cNvSpPr>
          <p:nvPr>
            <p:ph type="body" idx="1"/>
          </p:nvPr>
        </p:nvSpPr>
        <p:spPr bwMode="auto">
          <a:xfrm>
            <a:off x="914400" y="1473200"/>
            <a:ext cx="10363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smtClean="0"/>
              <a:t>Click to edit Master text styles</a:t>
            </a:r>
          </a:p>
          <a:p>
            <a:pPr lvl="1"/>
            <a:r>
              <a:rPr lang="en-US" altLang="x-none" smtClean="0"/>
              <a:t>Second level</a:t>
            </a:r>
          </a:p>
          <a:p>
            <a:pPr lvl="2"/>
            <a:r>
              <a:rPr lang="en-US" altLang="x-none" smtClean="0"/>
              <a:t>Third level</a:t>
            </a:r>
          </a:p>
          <a:p>
            <a:pPr lvl="3"/>
            <a:r>
              <a:rPr lang="en-US" altLang="x-none" smtClean="0"/>
              <a:t>Fourth level</a:t>
            </a:r>
          </a:p>
          <a:p>
            <a:pPr lvl="4"/>
            <a:r>
              <a:rPr lang="en-US" altLang="x-none" smtClean="0"/>
              <a:t>Fifth level</a:t>
            </a:r>
            <a:endParaRPr lang="en-US" altLang="x-none"/>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193D5A8-AE70-9344-9B0D-CD3DF7EFD2C3}" type="datetimeFigureOut">
              <a:rPr lang="en-US" smtClean="0"/>
              <a:t>4/28/20</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5909F32-A2E4-5F40-B9A7-1BD11BB8D0C3}" type="slidenum">
              <a:rPr lang="en-US" smtClean="0"/>
              <a:t>‹#›</a:t>
            </a:fld>
            <a:endParaRPr lang="en-US"/>
          </a:p>
        </p:txBody>
      </p:sp>
    </p:spTree>
    <p:extLst>
      <p:ext uri="{BB962C8B-B14F-4D97-AF65-F5344CB8AC3E}">
        <p14:creationId xmlns:p14="http://schemas.microsoft.com/office/powerpoint/2010/main" val="116823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microsoft.com/office/2007/relationships/media" Target="../media/media14.WAV"/><Relationship Id="rId20" Type="http://schemas.openxmlformats.org/officeDocument/2006/relationships/audio" Target="../media/media19.WAV"/><Relationship Id="rId21" Type="http://schemas.microsoft.com/office/2007/relationships/media" Target="../media/media20.WAV"/><Relationship Id="rId22" Type="http://schemas.openxmlformats.org/officeDocument/2006/relationships/audio" Target="../media/media20.WAV"/><Relationship Id="rId23" Type="http://schemas.openxmlformats.org/officeDocument/2006/relationships/slideLayout" Target="../slideLayouts/slideLayout2.xml"/><Relationship Id="rId24" Type="http://schemas.openxmlformats.org/officeDocument/2006/relationships/notesSlide" Target="../notesSlides/notesSlide7.xml"/><Relationship Id="rId25" Type="http://schemas.openxmlformats.org/officeDocument/2006/relationships/hyperlink" Target="SpeechSurvey.html" TargetMode="External"/><Relationship Id="rId26" Type="http://schemas.openxmlformats.org/officeDocument/2006/relationships/image" Target="../media/image7.png"/><Relationship Id="rId10" Type="http://schemas.openxmlformats.org/officeDocument/2006/relationships/audio" Target="../media/media14.WAV"/><Relationship Id="rId11" Type="http://schemas.microsoft.com/office/2007/relationships/media" Target="../media/media15.WAV"/><Relationship Id="rId12" Type="http://schemas.openxmlformats.org/officeDocument/2006/relationships/audio" Target="../media/media15.WAV"/><Relationship Id="rId13" Type="http://schemas.microsoft.com/office/2007/relationships/media" Target="../media/media16.WAV"/><Relationship Id="rId14" Type="http://schemas.openxmlformats.org/officeDocument/2006/relationships/audio" Target="../media/media16.WAV"/><Relationship Id="rId15" Type="http://schemas.microsoft.com/office/2007/relationships/media" Target="../media/media17.WAV"/><Relationship Id="rId16" Type="http://schemas.openxmlformats.org/officeDocument/2006/relationships/audio" Target="../media/media17.WAV"/><Relationship Id="rId17" Type="http://schemas.microsoft.com/office/2007/relationships/media" Target="../media/media18.WAV"/><Relationship Id="rId18" Type="http://schemas.openxmlformats.org/officeDocument/2006/relationships/audio" Target="../media/media18.WAV"/><Relationship Id="rId19" Type="http://schemas.microsoft.com/office/2007/relationships/media" Target="../media/media19.WAV"/><Relationship Id="rId1" Type="http://schemas.microsoft.com/office/2007/relationships/media" Target="../media/media10.WAV"/><Relationship Id="rId2" Type="http://schemas.openxmlformats.org/officeDocument/2006/relationships/audio" Target="../media/media10.WAV"/><Relationship Id="rId3" Type="http://schemas.microsoft.com/office/2007/relationships/media" Target="../media/media11.WAV"/><Relationship Id="rId4" Type="http://schemas.openxmlformats.org/officeDocument/2006/relationships/audio" Target="../media/media11.WAV"/><Relationship Id="rId5" Type="http://schemas.microsoft.com/office/2007/relationships/media" Target="../media/media12.WAV"/><Relationship Id="rId6" Type="http://schemas.openxmlformats.org/officeDocument/2006/relationships/audio" Target="../media/media12.WAV"/><Relationship Id="rId7" Type="http://schemas.microsoft.com/office/2007/relationships/media" Target="../media/media13.WAV"/><Relationship Id="rId8" Type="http://schemas.openxmlformats.org/officeDocument/2006/relationships/audio" Target="../media/media13.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1" Type="http://schemas.openxmlformats.org/officeDocument/2006/relationships/slideLayout" Target="../slideLayouts/slideLayout2.xml"/><Relationship Id="rId12" Type="http://schemas.openxmlformats.org/officeDocument/2006/relationships/image" Target="../media/image1.png"/><Relationship Id="rId1" Type="http://schemas.microsoft.com/office/2007/relationships/media" Target="../media/media1.wav"/><Relationship Id="rId2" Type="http://schemas.openxmlformats.org/officeDocument/2006/relationships/audio" Target="../media/media1.wav"/><Relationship Id="rId3" Type="http://schemas.microsoft.com/office/2007/relationships/media" Target="../media/media2.wav"/><Relationship Id="rId4" Type="http://schemas.openxmlformats.org/officeDocument/2006/relationships/audio" Target="../media/media2.wav"/><Relationship Id="rId5" Type="http://schemas.microsoft.com/office/2007/relationships/media" Target="../media/media3.wav"/><Relationship Id="rId6" Type="http://schemas.openxmlformats.org/officeDocument/2006/relationships/audio" Target="../media/media3.wav"/><Relationship Id="rId7" Type="http://schemas.microsoft.com/office/2007/relationships/media" Target="../media/media4.wav"/><Relationship Id="rId8" Type="http://schemas.openxmlformats.org/officeDocument/2006/relationships/audio" Target="../media/media4.wav"/><Relationship Id="rId9" Type="http://schemas.microsoft.com/office/2007/relationships/media" Target="../media/media5.wav"/><Relationship Id="rId10" Type="http://schemas.openxmlformats.org/officeDocument/2006/relationships/audio" Target="../media/media5.wa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7.WAV"/><Relationship Id="rId4" Type="http://schemas.openxmlformats.org/officeDocument/2006/relationships/audio" Target="../media/media7.WAV"/><Relationship Id="rId5" Type="http://schemas.microsoft.com/office/2007/relationships/media" Target="../media/media8.WAV"/><Relationship Id="rId6" Type="http://schemas.openxmlformats.org/officeDocument/2006/relationships/audio" Target="../media/media8.WAV"/><Relationship Id="rId7" Type="http://schemas.microsoft.com/office/2007/relationships/media" Target="../media/media9.WAV"/><Relationship Id="rId8" Type="http://schemas.openxmlformats.org/officeDocument/2006/relationships/audio" Target="../media/media9.WAV"/><Relationship Id="rId9" Type="http://schemas.openxmlformats.org/officeDocument/2006/relationships/slideLayout" Target="../slideLayouts/slideLayout2.xml"/><Relationship Id="rId10" Type="http://schemas.openxmlformats.org/officeDocument/2006/relationships/notesSlide" Target="../notesSlides/notesSlide2.xml"/><Relationship Id="rId11" Type="http://schemas.openxmlformats.org/officeDocument/2006/relationships/image" Target="../media/image2.png"/><Relationship Id="rId1" Type="http://schemas.microsoft.com/office/2007/relationships/media" Target="../media/media6.mp3"/><Relationship Id="rId2" Type="http://schemas.openxmlformats.org/officeDocument/2006/relationships/audio" Target="../media/media6.mp3"/></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 Type="http://schemas.openxmlformats.org/officeDocument/2006/relationships/image" Target="../media/image3.jpeg"/><Relationship Id="rId12" Type="http://schemas.openxmlformats.org/officeDocument/2006/relationships/image" Target="../media/image4.jpeg"/><Relationship Id="rId13" Type="http://schemas.openxmlformats.org/officeDocument/2006/relationships/image" Target="../media/image5.jpeg"/><Relationship Id="rId14" Type="http://schemas.openxmlformats.org/officeDocument/2006/relationships/image" Target="../media/image2.png"/><Relationship Id="rId15" Type="http://schemas.openxmlformats.org/officeDocument/2006/relationships/image" Target="../media/image6.jpeg"/><Relationship Id="rId1" Type="http://schemas.microsoft.com/office/2007/relationships/media" Target="../media/media7.WAV"/><Relationship Id="rId2" Type="http://schemas.openxmlformats.org/officeDocument/2006/relationships/audio" Target="../media/media7.WAV"/><Relationship Id="rId3" Type="http://schemas.microsoft.com/office/2007/relationships/media" Target="../media/media8.WAV"/><Relationship Id="rId4" Type="http://schemas.openxmlformats.org/officeDocument/2006/relationships/audio" Target="../media/media8.WAV"/><Relationship Id="rId5" Type="http://schemas.microsoft.com/office/2007/relationships/media" Target="../media/media9.WAV"/><Relationship Id="rId6" Type="http://schemas.openxmlformats.org/officeDocument/2006/relationships/audio" Target="../media/media9.WAV"/><Relationship Id="rId7" Type="http://schemas.microsoft.com/office/2007/relationships/media" Target="../media/media6.mp3"/><Relationship Id="rId8" Type="http://schemas.openxmlformats.org/officeDocument/2006/relationships/audio" Target="../media/media6.mp3"/><Relationship Id="rId9" Type="http://schemas.openxmlformats.org/officeDocument/2006/relationships/slideLayout" Target="../slideLayouts/slideLayout1.xml"/><Relationship Id="rId10"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microsoft.com/office/2007/relationships/media" Target="../media/media22.wav"/><Relationship Id="rId4" Type="http://schemas.openxmlformats.org/officeDocument/2006/relationships/audio" Target="../media/media22.wav"/><Relationship Id="rId5" Type="http://schemas.microsoft.com/office/2007/relationships/media" Target="../media/media23.wav"/><Relationship Id="rId6" Type="http://schemas.openxmlformats.org/officeDocument/2006/relationships/audio" Target="../media/media23.wav"/><Relationship Id="rId7" Type="http://schemas.microsoft.com/office/2007/relationships/media" Target="../media/media24.wav"/><Relationship Id="rId8" Type="http://schemas.openxmlformats.org/officeDocument/2006/relationships/audio" Target="../media/media24.wav"/><Relationship Id="rId9" Type="http://schemas.openxmlformats.org/officeDocument/2006/relationships/slideLayout" Target="../slideLayouts/slideLayout2.xml"/><Relationship Id="rId10" Type="http://schemas.openxmlformats.org/officeDocument/2006/relationships/notesSlide" Target="../notesSlides/notesSlide55.xml"/><Relationship Id="rId11" Type="http://schemas.openxmlformats.org/officeDocument/2006/relationships/image" Target="../media/image1.png"/><Relationship Id="rId1" Type="http://schemas.microsoft.com/office/2007/relationships/media" Target="../media/media21.wav"/><Relationship Id="rId2" Type="http://schemas.openxmlformats.org/officeDocument/2006/relationships/audio" Target="../media/media21.wav"/></Relationships>
</file>

<file path=ppt/slides/_rels/slide91.xml.rels><?xml version="1.0" encoding="UTF-8" standalone="yes"?>
<Relationships xmlns="http://schemas.openxmlformats.org/package/2006/relationships"><Relationship Id="rId3" Type="http://schemas.microsoft.com/office/2007/relationships/media" Target="../media/media26.wav"/><Relationship Id="rId4" Type="http://schemas.openxmlformats.org/officeDocument/2006/relationships/audio" Target="../media/media26.wav"/><Relationship Id="rId5" Type="http://schemas.microsoft.com/office/2007/relationships/media" Target="../media/media27.wav"/><Relationship Id="rId6" Type="http://schemas.openxmlformats.org/officeDocument/2006/relationships/audio" Target="../media/media27.wav"/><Relationship Id="rId7" Type="http://schemas.microsoft.com/office/2007/relationships/media" Target="../media/media21.wav"/><Relationship Id="rId8" Type="http://schemas.openxmlformats.org/officeDocument/2006/relationships/audio" Target="../media/media21.wav"/><Relationship Id="rId9" Type="http://schemas.openxmlformats.org/officeDocument/2006/relationships/slideLayout" Target="../slideLayouts/slideLayout2.xml"/><Relationship Id="rId10" Type="http://schemas.openxmlformats.org/officeDocument/2006/relationships/notesSlide" Target="../notesSlides/notesSlide56.xml"/><Relationship Id="rId11" Type="http://schemas.openxmlformats.org/officeDocument/2006/relationships/image" Target="../media/image22.png"/><Relationship Id="rId1" Type="http://schemas.microsoft.com/office/2007/relationships/media" Target="../media/media25.wav"/><Relationship Id="rId2" Type="http://schemas.openxmlformats.org/officeDocument/2006/relationships/audio" Target="../media/media25.wav"/></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8.wav"/><Relationship Id="rId2" Type="http://schemas.openxmlformats.org/officeDocument/2006/relationships/audio" Target="../media/media28.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7.xml"/><Relationship Id="rId5" Type="http://schemas.openxmlformats.org/officeDocument/2006/relationships/image" Target="../media/image1.png"/><Relationship Id="rId6" Type="http://schemas.openxmlformats.org/officeDocument/2006/relationships/image" Target="../media/image23.jpg"/><Relationship Id="rId1" Type="http://schemas.microsoft.com/office/2007/relationships/media" Target="../media/media28.wav"/><Relationship Id="rId2" Type="http://schemas.openxmlformats.org/officeDocument/2006/relationships/audio" Target="../media/media28.wav"/></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Charisma, Likability and Style in Speech</a:t>
            </a:r>
            <a:endParaRPr lang="en-US" dirty="0"/>
          </a:p>
        </p:txBody>
      </p:sp>
      <p:sp>
        <p:nvSpPr>
          <p:cNvPr id="7" name="Subtitle 6"/>
          <p:cNvSpPr>
            <a:spLocks noGrp="1"/>
          </p:cNvSpPr>
          <p:nvPr>
            <p:ph type="subTitle" idx="1"/>
          </p:nvPr>
        </p:nvSpPr>
        <p:spPr/>
        <p:txBody>
          <a:bodyPr>
            <a:normAutofit/>
          </a:bodyPr>
          <a:lstStyle/>
          <a:p>
            <a:r>
              <a:rPr lang="en-US" dirty="0" smtClean="0"/>
              <a:t>Julia Hirschberg </a:t>
            </a:r>
          </a:p>
          <a:p>
            <a:r>
              <a:rPr lang="en-US" dirty="0" smtClean="0"/>
              <a:t>COMS 6998 </a:t>
            </a:r>
          </a:p>
          <a:p>
            <a:r>
              <a:rPr lang="en-US" dirty="0" smtClean="0"/>
              <a:t>Spring 2020</a:t>
            </a:r>
          </a:p>
        </p:txBody>
      </p:sp>
      <p:sp>
        <p:nvSpPr>
          <p:cNvPr id="3" name="TextBox 2"/>
          <p:cNvSpPr txBox="1"/>
          <p:nvPr/>
        </p:nvSpPr>
        <p:spPr>
          <a:xfrm>
            <a:off x="4558352" y="51861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9739783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17533" y="447666"/>
            <a:ext cx="8229600" cy="1066800"/>
          </a:xfrm>
        </p:spPr>
        <p:txBody>
          <a:bodyPr/>
          <a:lstStyle/>
          <a:p>
            <a:r>
              <a:rPr lang="en-US" dirty="0" smtClean="0"/>
              <a:t>First </a:t>
            </a:r>
            <a:r>
              <a:rPr lang="en-US" dirty="0" smtClean="0">
                <a:solidFill>
                  <a:srgbClr val="0070C0"/>
                </a:solidFill>
              </a:rPr>
              <a:t>American English </a:t>
            </a:r>
            <a:r>
              <a:rPr lang="en-US" dirty="0" smtClean="0"/>
              <a:t>Experiments</a:t>
            </a:r>
            <a:endParaRPr lang="en-US" dirty="0"/>
          </a:p>
        </p:txBody>
      </p:sp>
      <p:sp>
        <p:nvSpPr>
          <p:cNvPr id="122883" name="Rectangle 3"/>
          <p:cNvSpPr>
            <a:spLocks noGrp="1" noChangeArrowheads="1"/>
          </p:cNvSpPr>
          <p:nvPr>
            <p:ph idx="1"/>
          </p:nvPr>
        </p:nvSpPr>
        <p:spPr>
          <a:xfrm>
            <a:off x="2133600" y="1638300"/>
            <a:ext cx="7772400" cy="4610100"/>
          </a:xfrm>
        </p:spPr>
        <p:txBody>
          <a:bodyPr>
            <a:normAutofit fontScale="92500" lnSpcReduction="10000"/>
          </a:bodyPr>
          <a:lstStyle/>
          <a:p>
            <a:r>
              <a:rPr lang="en-US" dirty="0" smtClean="0">
                <a:solidFill>
                  <a:srgbClr val="0070C0"/>
                </a:solidFill>
              </a:rPr>
              <a:t>Data</a:t>
            </a:r>
            <a:r>
              <a:rPr lang="en-US" dirty="0" smtClean="0"/>
              <a:t>: 45 2-30s speech segments, 5 each from 9 candidates for Democratic nomination for U.S. president in 2004</a:t>
            </a:r>
          </a:p>
          <a:p>
            <a:pPr lvl="1"/>
            <a:r>
              <a:rPr lang="en-US" dirty="0" smtClean="0"/>
              <a:t>Speakers: </a:t>
            </a:r>
            <a:r>
              <a:rPr lang="en-US" dirty="0" err="1" smtClean="0"/>
              <a:t>Liberman</a:t>
            </a:r>
            <a:r>
              <a:rPr lang="en-US" dirty="0" smtClean="0"/>
              <a:t>, Kucinich, Clark, Gephardt, Dean, Moseley Braun, Sharpton, Kerry, Edwards</a:t>
            </a:r>
          </a:p>
          <a:p>
            <a:pPr lvl="1"/>
            <a:r>
              <a:rPr lang="en-US" dirty="0" smtClean="0">
                <a:solidFill>
                  <a:srgbClr val="0070C0"/>
                </a:solidFill>
              </a:rPr>
              <a:t>Topics</a:t>
            </a:r>
            <a:r>
              <a:rPr lang="en-US" dirty="0" smtClean="0"/>
              <a:t>: neutral greeting, reasons for running, tax cuts, postwar Iraq, healthcare</a:t>
            </a:r>
          </a:p>
          <a:p>
            <a:pPr lvl="1"/>
            <a:r>
              <a:rPr lang="en-US" dirty="0" smtClean="0"/>
              <a:t>4 </a:t>
            </a:r>
            <a:r>
              <a:rPr lang="en-US" dirty="0" smtClean="0">
                <a:solidFill>
                  <a:srgbClr val="0070C0"/>
                </a:solidFill>
              </a:rPr>
              <a:t>genres</a:t>
            </a:r>
            <a:r>
              <a:rPr lang="en-US" dirty="0" smtClean="0"/>
              <a:t>: stump speeches, debates, interviews, ads</a:t>
            </a:r>
          </a:p>
          <a:p>
            <a:r>
              <a:rPr lang="en-US" dirty="0" smtClean="0">
                <a:solidFill>
                  <a:srgbClr val="0070C0"/>
                </a:solidFill>
              </a:rPr>
              <a:t>SAE raters for</a:t>
            </a:r>
            <a:r>
              <a:rPr lang="en-US" dirty="0" smtClean="0"/>
              <a:t> each segment on a Likert scale (1-5) </a:t>
            </a:r>
            <a:r>
              <a:rPr lang="en-US" dirty="0" smtClean="0">
                <a:hlinkClick r:id="rId25" action="ppaction://hlinkfile"/>
              </a:rPr>
              <a:t>26 questions  </a:t>
            </a:r>
            <a:r>
              <a:rPr lang="en-US" dirty="0" smtClean="0"/>
              <a:t>(randomized and including </a:t>
            </a:r>
            <a:r>
              <a:rPr lang="en-US" i="1" dirty="0" smtClean="0"/>
              <a:t>“do you agree with the speaker?”)</a:t>
            </a:r>
          </a:p>
          <a:p>
            <a:pPr lvl="1"/>
            <a:r>
              <a:rPr lang="en-US" dirty="0" smtClean="0"/>
              <a:t>8 subjects for Study 1 (2004) and 12 for Study 2 (2006)</a:t>
            </a:r>
          </a:p>
        </p:txBody>
      </p:sp>
      <p:pic>
        <p:nvPicPr>
          <p:cNvPr id="122884" name="2AE4EBD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26">
            <a:extLst>
              <a:ext uri="{28A0092B-C50C-407E-A947-70E740481C1C}">
                <a14:useLocalDpi xmlns:a14="http://schemas.microsoft.com/office/drawing/2010/main" val="0"/>
              </a:ext>
            </a:extLst>
          </a:blip>
          <a:srcRect/>
          <a:stretch>
            <a:fillRect/>
          </a:stretch>
        </p:blipFill>
        <p:spPr bwMode="auto">
          <a:xfrm>
            <a:off x="52846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5" name="074C4B8C.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6">
            <a:extLst>
              <a:ext uri="{28A0092B-C50C-407E-A947-70E740481C1C}">
                <a14:useLocalDpi xmlns:a14="http://schemas.microsoft.com/office/drawing/2010/main" val="0"/>
              </a:ext>
            </a:extLst>
          </a:blip>
          <a:srcRect/>
          <a:stretch>
            <a:fillRect/>
          </a:stretch>
        </p:blipFill>
        <p:spPr bwMode="auto">
          <a:xfrm>
            <a:off x="750077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6" name="488D2D76.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26">
            <a:extLst>
              <a:ext uri="{28A0092B-C50C-407E-A947-70E740481C1C}">
                <a14:useLocalDpi xmlns:a14="http://schemas.microsoft.com/office/drawing/2010/main" val="0"/>
              </a:ext>
            </a:extLst>
          </a:blip>
          <a:srcRect/>
          <a:stretch>
            <a:fillRect/>
          </a:stretch>
        </p:blipFill>
        <p:spPr bwMode="auto">
          <a:xfrm>
            <a:off x="7943683"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8" name="7E04455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26">
            <a:extLst>
              <a:ext uri="{28A0092B-C50C-407E-A947-70E740481C1C}">
                <a14:useLocalDpi xmlns:a14="http://schemas.microsoft.com/office/drawing/2010/main" val="0"/>
              </a:ext>
            </a:extLst>
          </a:blip>
          <a:srcRect/>
          <a:stretch>
            <a:fillRect/>
          </a:stretch>
        </p:blipFill>
        <p:spPr bwMode="auto">
          <a:xfrm>
            <a:off x="8829508"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89" name="863E1169.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26">
            <a:extLst>
              <a:ext uri="{28A0092B-C50C-407E-A947-70E740481C1C}">
                <a14:useLocalDpi xmlns:a14="http://schemas.microsoft.com/office/drawing/2010/main" val="0"/>
              </a:ext>
            </a:extLst>
          </a:blip>
          <a:srcRect/>
          <a:stretch>
            <a:fillRect/>
          </a:stretch>
        </p:blipFill>
        <p:spPr bwMode="auto">
          <a:xfrm>
            <a:off x="6170445"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0" name="304239F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26">
            <a:extLst>
              <a:ext uri="{28A0092B-C50C-407E-A947-70E740481C1C}">
                <a14:useLocalDpi xmlns:a14="http://schemas.microsoft.com/office/drawing/2010/main" val="0"/>
              </a:ext>
            </a:extLst>
          </a:blip>
          <a:srcRect/>
          <a:stretch>
            <a:fillRect/>
          </a:stretch>
        </p:blipFill>
        <p:spPr bwMode="auto">
          <a:xfrm>
            <a:off x="6613358"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1" name="F80BD802.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26">
            <a:extLst>
              <a:ext uri="{28A0092B-C50C-407E-A947-70E740481C1C}">
                <a14:useLocalDpi xmlns:a14="http://schemas.microsoft.com/office/drawing/2010/main" val="0"/>
              </a:ext>
            </a:extLst>
          </a:blip>
          <a:srcRect/>
          <a:stretch>
            <a:fillRect/>
          </a:stretch>
        </p:blipFill>
        <p:spPr bwMode="auto">
          <a:xfrm>
            <a:off x="705627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2" name="09472C6F.WAV">
            <a:hlinkClick r:id="" action="ppaction://media"/>
          </p:cNvPr>
          <p:cNvPicPr>
            <a:picLocks noRot="1" noChangeAspect="1" noChangeArrowheads="1"/>
          </p:cNvPicPr>
          <p:nvPr>
            <a:audioFile r:link="rId16"/>
            <p:extLst>
              <p:ext uri="{DAA4B4D4-6D71-4841-9C94-3DE7FCFB9230}">
                <p14:media xmlns:p14="http://schemas.microsoft.com/office/powerpoint/2010/main" r:embed="rId15"/>
              </p:ext>
            </p:extLst>
          </p:nvPr>
        </p:nvPicPr>
        <p:blipFill>
          <a:blip r:embed="rId26">
            <a:extLst>
              <a:ext uri="{28A0092B-C50C-407E-A947-70E740481C1C}">
                <a14:useLocalDpi xmlns:a14="http://schemas.microsoft.com/office/drawing/2010/main" val="0"/>
              </a:ext>
            </a:extLst>
          </a:blip>
          <a:srcRect/>
          <a:stretch>
            <a:fillRect/>
          </a:stretch>
        </p:blipFill>
        <p:spPr bwMode="auto">
          <a:xfrm>
            <a:off x="8386595"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3" name="C1C4343B.WAV">
            <a:hlinkClick r:id="" action="ppaction://media"/>
          </p:cNvPr>
          <p:cNvPicPr>
            <a:picLocks noRot="1" noChangeAspect="1" noChangeArrowheads="1"/>
          </p:cNvPicPr>
          <p:nvPr>
            <a:audioFile r:link="rId18"/>
            <p:extLst>
              <p:ext uri="{DAA4B4D4-6D71-4841-9C94-3DE7FCFB9230}">
                <p14:media xmlns:p14="http://schemas.microsoft.com/office/powerpoint/2010/main" r:embed="rId17"/>
              </p:ext>
            </p:extLst>
          </p:nvPr>
        </p:nvPicPr>
        <p:blipFill>
          <a:blip r:embed="rId26">
            <a:extLst>
              <a:ext uri="{28A0092B-C50C-407E-A947-70E740481C1C}">
                <a14:useLocalDpi xmlns:a14="http://schemas.microsoft.com/office/drawing/2010/main" val="0"/>
              </a:ext>
            </a:extLst>
          </a:blip>
          <a:srcRect/>
          <a:stretch>
            <a:fillRect/>
          </a:stretch>
        </p:blipFill>
        <p:spPr bwMode="auto">
          <a:xfrm>
            <a:off x="92724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4" name="C5CBECB6.WAV">
            <a:hlinkClick r:id="" action="ppaction://media"/>
          </p:cNvPr>
          <p:cNvPicPr>
            <a:picLocks noRot="1" noChangeAspect="1" noChangeArrowheads="1"/>
          </p:cNvPicPr>
          <p:nvPr>
            <a:audioFile r:link="rId20"/>
            <p:extLst>
              <p:ext uri="{DAA4B4D4-6D71-4841-9C94-3DE7FCFB9230}">
                <p14:media xmlns:p14="http://schemas.microsoft.com/office/powerpoint/2010/main" r:embed="rId19"/>
              </p:ext>
            </p:extLst>
          </p:nvPr>
        </p:nvPicPr>
        <p:blipFill>
          <a:blip r:embed="rId26">
            <a:extLst>
              <a:ext uri="{28A0092B-C50C-407E-A947-70E740481C1C}">
                <a14:useLocalDpi xmlns:a14="http://schemas.microsoft.com/office/drawing/2010/main" val="0"/>
              </a:ext>
            </a:extLst>
          </a:blip>
          <a:srcRect/>
          <a:stretch>
            <a:fillRect/>
          </a:stretch>
        </p:blipFill>
        <p:spPr bwMode="auto">
          <a:xfrm>
            <a:off x="9716920"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895" name="9C0E3992.WAV">
            <a:hlinkClick r:id="" action="ppaction://media"/>
          </p:cNvPr>
          <p:cNvPicPr>
            <a:picLocks noRot="1" noChangeAspect="1" noChangeArrowheads="1"/>
          </p:cNvPicPr>
          <p:nvPr>
            <a:audioFile r:link="rId22"/>
            <p:extLst>
              <p:ext uri="{DAA4B4D4-6D71-4841-9C94-3DE7FCFB9230}">
                <p14:media xmlns:p14="http://schemas.microsoft.com/office/powerpoint/2010/main" r:embed="rId21"/>
              </p:ext>
            </p:extLst>
          </p:nvPr>
        </p:nvPicPr>
        <p:blipFill>
          <a:blip r:embed="rId26">
            <a:extLst>
              <a:ext uri="{28A0092B-C50C-407E-A947-70E740481C1C}">
                <a14:useLocalDpi xmlns:a14="http://schemas.microsoft.com/office/drawing/2010/main" val="0"/>
              </a:ext>
            </a:extLst>
          </a:blip>
          <a:srcRect/>
          <a:stretch>
            <a:fillRect/>
          </a:stretch>
        </p:blipFill>
        <p:spPr bwMode="auto">
          <a:xfrm>
            <a:off x="5727533" y="2457431"/>
            <a:ext cx="304800" cy="304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23012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479" fill="hold"/>
                                        <p:tgtEl>
                                          <p:spTgt spid="122884"/>
                                        </p:tgtEl>
                                      </p:cBhvr>
                                    </p:cmd>
                                  </p:childTnLst>
                                </p:cTn>
                              </p:par>
                            </p:childTnLst>
                          </p:cTn>
                        </p:par>
                      </p:childTnLst>
                    </p:cTn>
                  </p:par>
                </p:childTnLst>
              </p:cTn>
              <p:nextCondLst>
                <p:cond evt="onClick" delay="0">
                  <p:tgtEl>
                    <p:spTgt spid="12288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884"/>
                </p:tgtEl>
              </p:cMediaNode>
            </p:audio>
            <p:seq concurrent="1" nextAc="seek">
              <p:cTn id="8" restart="whenNotActive" fill="hold" evtFilter="cancelBubble" nodeType="interactiveSeq">
                <p:stCondLst>
                  <p:cond evt="onClick" delay="0">
                    <p:tgtEl>
                      <p:spTgt spid="1228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7961" fill="hold"/>
                                        <p:tgtEl>
                                          <p:spTgt spid="122885"/>
                                        </p:tgtEl>
                                      </p:cBhvr>
                                    </p:cmd>
                                  </p:childTnLst>
                                </p:cTn>
                              </p:par>
                            </p:childTnLst>
                          </p:cTn>
                        </p:par>
                      </p:childTnLst>
                    </p:cTn>
                  </p:par>
                </p:childTnLst>
              </p:cTn>
              <p:nextCondLst>
                <p:cond evt="onClick" delay="0">
                  <p:tgtEl>
                    <p:spTgt spid="12288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seq concurrent="1" nextAc="seek">
              <p:cTn id="14" restart="whenNotActive" fill="hold" evtFilter="cancelBubble" nodeType="interactiveSeq">
                <p:stCondLst>
                  <p:cond evt="onClick" delay="0">
                    <p:tgtEl>
                      <p:spTgt spid="1228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7106" fill="hold"/>
                                        <p:tgtEl>
                                          <p:spTgt spid="122886"/>
                                        </p:tgtEl>
                                      </p:cBhvr>
                                    </p:cmd>
                                  </p:childTnLst>
                                </p:cTn>
                              </p:par>
                            </p:childTnLst>
                          </p:cTn>
                        </p:par>
                      </p:childTnLst>
                    </p:cTn>
                  </p:par>
                </p:childTnLst>
              </p:cTn>
              <p:nextCondLst>
                <p:cond evt="onClick" delay="0">
                  <p:tgtEl>
                    <p:spTgt spid="12288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2886"/>
                </p:tgtEl>
              </p:cMediaNode>
            </p:audio>
            <p:seq concurrent="1" nextAc="seek">
              <p:cTn id="20" restart="whenNotActive" fill="hold" evtFilter="cancelBubble" nodeType="interactiveSeq">
                <p:stCondLst>
                  <p:cond evt="onClick" delay="0">
                    <p:tgtEl>
                      <p:spTgt spid="12288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2565" fill="hold"/>
                                        <p:tgtEl>
                                          <p:spTgt spid="122888"/>
                                        </p:tgtEl>
                                      </p:cBhvr>
                                    </p:cmd>
                                  </p:childTnLst>
                                </p:cTn>
                              </p:par>
                            </p:childTnLst>
                          </p:cTn>
                        </p:par>
                      </p:childTnLst>
                    </p:cTn>
                  </p:par>
                </p:childTnLst>
              </p:cTn>
              <p:nextCondLst>
                <p:cond evt="onClick" delay="0">
                  <p:tgtEl>
                    <p:spTgt spid="122888"/>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2888"/>
                </p:tgtEl>
              </p:cMediaNode>
            </p:audio>
            <p:seq concurrent="1" nextAc="seek">
              <p:cTn id="26" restart="whenNotActive" fill="hold" evtFilter="cancelBubble" nodeType="interactiveSeq">
                <p:stCondLst>
                  <p:cond evt="onClick" delay="0">
                    <p:tgtEl>
                      <p:spTgt spid="12288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2923" fill="hold"/>
                                        <p:tgtEl>
                                          <p:spTgt spid="122889"/>
                                        </p:tgtEl>
                                      </p:cBhvr>
                                    </p:cmd>
                                  </p:childTnLst>
                                </p:cTn>
                              </p:par>
                            </p:childTnLst>
                          </p:cTn>
                        </p:par>
                      </p:childTnLst>
                    </p:cTn>
                  </p:par>
                </p:childTnLst>
              </p:cTn>
              <p:nextCondLst>
                <p:cond evt="onClick" delay="0">
                  <p:tgtEl>
                    <p:spTgt spid="122889"/>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2889"/>
                </p:tgtEl>
              </p:cMediaNode>
            </p:audio>
            <p:seq concurrent="1" nextAc="seek">
              <p:cTn id="32" restart="whenNotActive" fill="hold" evtFilter="cancelBubble" nodeType="interactiveSeq">
                <p:stCondLst>
                  <p:cond evt="onClick" delay="0">
                    <p:tgtEl>
                      <p:spTgt spid="12289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4953" fill="hold"/>
                                        <p:tgtEl>
                                          <p:spTgt spid="122890"/>
                                        </p:tgtEl>
                                      </p:cBhvr>
                                    </p:cmd>
                                  </p:childTnLst>
                                </p:cTn>
                              </p:par>
                            </p:childTnLst>
                          </p:cTn>
                        </p:par>
                      </p:childTnLst>
                    </p:cTn>
                  </p:par>
                </p:childTnLst>
              </p:cTn>
              <p:nextCondLst>
                <p:cond evt="onClick" delay="0">
                  <p:tgtEl>
                    <p:spTgt spid="122890"/>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2890"/>
                </p:tgtEl>
              </p:cMediaNode>
            </p:audio>
            <p:seq concurrent="1" nextAc="seek">
              <p:cTn id="38" restart="whenNotActive" fill="hold" evtFilter="cancelBubble" nodeType="interactiveSeq">
                <p:stCondLst>
                  <p:cond evt="onClick" delay="0">
                    <p:tgtEl>
                      <p:spTgt spid="12289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7315" fill="hold"/>
                                        <p:tgtEl>
                                          <p:spTgt spid="122891"/>
                                        </p:tgtEl>
                                      </p:cBhvr>
                                    </p:cmd>
                                  </p:childTnLst>
                                </p:cTn>
                              </p:par>
                            </p:childTnLst>
                          </p:cTn>
                        </p:par>
                      </p:childTnLst>
                    </p:cTn>
                  </p:par>
                </p:childTnLst>
              </p:cTn>
              <p:nextCondLst>
                <p:cond evt="onClick" delay="0">
                  <p:tgtEl>
                    <p:spTgt spid="122891"/>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2891"/>
                </p:tgtEl>
              </p:cMediaNode>
            </p:audio>
            <p:seq concurrent="1" nextAc="seek">
              <p:cTn id="44" restart="whenNotActive" fill="hold" evtFilter="cancelBubble" nodeType="interactiveSeq">
                <p:stCondLst>
                  <p:cond evt="onClick" delay="0">
                    <p:tgtEl>
                      <p:spTgt spid="12289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13021" fill="hold"/>
                                        <p:tgtEl>
                                          <p:spTgt spid="122892"/>
                                        </p:tgtEl>
                                      </p:cBhvr>
                                    </p:cmd>
                                  </p:childTnLst>
                                </p:cTn>
                              </p:par>
                            </p:childTnLst>
                          </p:cTn>
                        </p:par>
                      </p:childTnLst>
                    </p:cTn>
                  </p:par>
                </p:childTnLst>
              </p:cTn>
              <p:nextCondLst>
                <p:cond evt="onClick" delay="0">
                  <p:tgtEl>
                    <p:spTgt spid="122892"/>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2892"/>
                </p:tgtEl>
              </p:cMediaNode>
            </p:audio>
            <p:seq concurrent="1" nextAc="seek">
              <p:cTn id="50" restart="whenNotActive" fill="hold" evtFilter="cancelBubble" nodeType="interactiveSeq">
                <p:stCondLst>
                  <p:cond evt="onClick" delay="0">
                    <p:tgtEl>
                      <p:spTgt spid="12289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773" fill="hold"/>
                                        <p:tgtEl>
                                          <p:spTgt spid="122893"/>
                                        </p:tgtEl>
                                      </p:cBhvr>
                                    </p:cmd>
                                  </p:childTnLst>
                                </p:cTn>
                              </p:par>
                            </p:childTnLst>
                          </p:cTn>
                        </p:par>
                      </p:childTnLst>
                    </p:cTn>
                  </p:par>
                </p:childTnLst>
              </p:cTn>
              <p:nextCondLst>
                <p:cond evt="onClick" delay="0">
                  <p:tgtEl>
                    <p:spTgt spid="122893"/>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2893"/>
                </p:tgtEl>
              </p:cMediaNode>
            </p:audio>
            <p:seq concurrent="1" nextAc="seek">
              <p:cTn id="56" restart="whenNotActive" fill="hold" evtFilter="cancelBubble" nodeType="interactiveSeq">
                <p:stCondLst>
                  <p:cond evt="onClick" delay="0">
                    <p:tgtEl>
                      <p:spTgt spid="12289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12253" fill="hold"/>
                                        <p:tgtEl>
                                          <p:spTgt spid="122894"/>
                                        </p:tgtEl>
                                      </p:cBhvr>
                                    </p:cmd>
                                  </p:childTnLst>
                                </p:cTn>
                              </p:par>
                            </p:childTnLst>
                          </p:cTn>
                        </p:par>
                      </p:childTnLst>
                    </p:cTn>
                  </p:par>
                </p:childTnLst>
              </p:cTn>
              <p:nextCondLst>
                <p:cond evt="onClick" delay="0">
                  <p:tgtEl>
                    <p:spTgt spid="122894"/>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22894"/>
                </p:tgtEl>
              </p:cMediaNode>
            </p:audio>
            <p:seq concurrent="1" nextAc="seek">
              <p:cTn id="62" restart="whenNotActive" fill="hold" evtFilter="cancelBubble" nodeType="interactiveSeq">
                <p:stCondLst>
                  <p:cond evt="onClick" delay="0">
                    <p:tgtEl>
                      <p:spTgt spid="12289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2613" fill="hold"/>
                                        <p:tgtEl>
                                          <p:spTgt spid="122895"/>
                                        </p:tgtEl>
                                      </p:cBhvr>
                                    </p:cmd>
                                  </p:childTnLst>
                                </p:cTn>
                              </p:par>
                            </p:childTnLst>
                          </p:cTn>
                        </p:par>
                      </p:childTnLst>
                    </p:cTn>
                  </p:par>
                </p:childTnLst>
              </p:cTn>
              <p:nextCondLst>
                <p:cond evt="onClick" delay="0">
                  <p:tgtEl>
                    <p:spTgt spid="122895"/>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2289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Palestinian Arabic Experiment</a:t>
            </a:r>
            <a:endParaRPr lang="en-US" dirty="0"/>
          </a:p>
        </p:txBody>
      </p:sp>
      <p:sp>
        <p:nvSpPr>
          <p:cNvPr id="3" name="Content Placeholder 2"/>
          <p:cNvSpPr>
            <a:spLocks noGrp="1"/>
          </p:cNvSpPr>
          <p:nvPr>
            <p:ph idx="1"/>
          </p:nvPr>
        </p:nvSpPr>
        <p:spPr/>
        <p:txBody>
          <a:bodyPr>
            <a:normAutofit/>
          </a:bodyPr>
          <a:lstStyle/>
          <a:p>
            <a:r>
              <a:rPr lang="en-US" dirty="0" smtClean="0"/>
              <a:t>12 native Palestinian Arabic </a:t>
            </a:r>
            <a:r>
              <a:rPr lang="en-US" dirty="0" smtClean="0">
                <a:solidFill>
                  <a:srgbClr val="0070C0"/>
                </a:solidFill>
              </a:rPr>
              <a:t>raters</a:t>
            </a:r>
            <a:r>
              <a:rPr lang="en-US" dirty="0" smtClean="0"/>
              <a:t> (6 male/6 female)</a:t>
            </a:r>
          </a:p>
          <a:p>
            <a:r>
              <a:rPr lang="en-US" dirty="0" smtClean="0"/>
              <a:t>44 speech </a:t>
            </a:r>
            <a:r>
              <a:rPr lang="en-US" dirty="0" smtClean="0">
                <a:solidFill>
                  <a:srgbClr val="0070C0"/>
                </a:solidFill>
              </a:rPr>
              <a:t>tokens</a:t>
            </a:r>
            <a:r>
              <a:rPr lang="en-US" dirty="0" smtClean="0"/>
              <a:t> (mean duration=14s)</a:t>
            </a:r>
          </a:p>
          <a:p>
            <a:r>
              <a:rPr lang="en-US" dirty="0" smtClean="0"/>
              <a:t>Tokens selected from </a:t>
            </a:r>
            <a:r>
              <a:rPr lang="en-US" dirty="0" smtClean="0">
                <a:solidFill>
                  <a:srgbClr val="0070C0"/>
                </a:solidFill>
              </a:rPr>
              <a:t>Al-Jazeera News Channel </a:t>
            </a:r>
            <a:r>
              <a:rPr lang="en-US" dirty="0" smtClean="0"/>
              <a:t>talk shows in 2005</a:t>
            </a:r>
          </a:p>
          <a:p>
            <a:r>
              <a:rPr lang="en-US" dirty="0" smtClean="0">
                <a:solidFill>
                  <a:srgbClr val="0070C0"/>
                </a:solidFill>
              </a:rPr>
              <a:t>Topics</a:t>
            </a:r>
            <a:r>
              <a:rPr lang="en-US" dirty="0" smtClean="0"/>
              <a:t>: assassination of Hamas leader, debate among Palestinian groups, Intifada, Israeli separation wall, Palestinian Authority, calls for reform</a:t>
            </a:r>
          </a:p>
          <a:p>
            <a:r>
              <a:rPr lang="en-US" dirty="0" smtClean="0"/>
              <a:t>22 male </a:t>
            </a:r>
            <a:r>
              <a:rPr lang="en-US" dirty="0" smtClean="0">
                <a:solidFill>
                  <a:srgbClr val="0070C0"/>
                </a:solidFill>
              </a:rPr>
              <a:t>speakers</a:t>
            </a:r>
            <a:r>
              <a:rPr lang="en-US" dirty="0" smtClean="0"/>
              <a:t>, 2 segments each</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11</a:t>
            </a:fld>
            <a:endParaRPr lang="en-US">
              <a:solidFill>
                <a:prstClr val="black"/>
              </a:solidFill>
              <a:latin typeface="Georgia"/>
            </a:endParaRPr>
          </a:p>
        </p:txBody>
      </p:sp>
    </p:spTree>
    <p:extLst>
      <p:ext uri="{BB962C8B-B14F-4D97-AF65-F5344CB8AC3E}">
        <p14:creationId xmlns:p14="http://schemas.microsoft.com/office/powerpoint/2010/main" val="372625707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Cross-Subject Agreement for Study 2</a:t>
            </a:r>
            <a:endParaRPr lang="en-US" dirty="0"/>
          </a:p>
        </p:txBody>
      </p:sp>
      <p:sp>
        <p:nvSpPr>
          <p:cNvPr id="3" name="Content Placeholder 2"/>
          <p:cNvSpPr>
            <a:spLocks noGrp="1"/>
          </p:cNvSpPr>
          <p:nvPr>
            <p:ph idx="1"/>
          </p:nvPr>
        </p:nvSpPr>
        <p:spPr/>
        <p:txBody>
          <a:bodyPr/>
          <a:lstStyle/>
          <a:p>
            <a:r>
              <a:rPr lang="en-US" dirty="0" smtClean="0">
                <a:solidFill>
                  <a:srgbClr val="0070C0"/>
                </a:solidFill>
              </a:rPr>
              <a:t>Weighted Cohen’s kappa </a:t>
            </a:r>
            <a:r>
              <a:rPr lang="en-US" dirty="0" smtClean="0"/>
              <a:t>statistic with quadratic weighting (used to measure degree of inter-labeler agreement/disagreement) f</a:t>
            </a:r>
          </a:p>
          <a:p>
            <a:pPr lvl="1"/>
            <a:r>
              <a:rPr lang="en-US" dirty="0" smtClean="0">
                <a:solidFill>
                  <a:srgbClr val="0070C0"/>
                </a:solidFill>
              </a:rPr>
              <a:t>Agreement</a:t>
            </a:r>
            <a:r>
              <a:rPr lang="en-US" dirty="0" smtClean="0"/>
              <a:t> fairly low</a:t>
            </a:r>
          </a:p>
          <a:p>
            <a:pPr lvl="1"/>
            <a:r>
              <a:rPr lang="en-US" dirty="0" smtClean="0">
                <a:solidFill>
                  <a:srgbClr val="FF0000"/>
                </a:solidFill>
              </a:rPr>
              <a:t>English</a:t>
            </a:r>
            <a:r>
              <a:rPr lang="en-US" dirty="0" smtClean="0"/>
              <a:t>: mean </a:t>
            </a:r>
            <a:r>
              <a:rPr lang="en-US" i="1" dirty="0" smtClean="0"/>
              <a:t>k</a:t>
            </a:r>
            <a:r>
              <a:rPr lang="en-US" dirty="0" smtClean="0"/>
              <a:t>=0.207</a:t>
            </a:r>
          </a:p>
          <a:p>
            <a:pPr lvl="1"/>
            <a:r>
              <a:rPr lang="en-US" dirty="0" smtClean="0">
                <a:solidFill>
                  <a:srgbClr val="FF0000"/>
                </a:solidFill>
              </a:rPr>
              <a:t>Arabic</a:t>
            </a:r>
            <a:r>
              <a:rPr lang="en-US" dirty="0" smtClean="0"/>
              <a:t>: mean </a:t>
            </a:r>
            <a:r>
              <a:rPr lang="en-US" i="1" dirty="0" smtClean="0"/>
              <a:t>k</a:t>
            </a:r>
            <a:r>
              <a:rPr lang="en-US" dirty="0" smtClean="0"/>
              <a:t>=0.225</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12</a:t>
            </a:fld>
            <a:endParaRPr lang="en-US">
              <a:solidFill>
                <a:prstClr val="black"/>
              </a:solidFill>
              <a:latin typeface="Georgia"/>
            </a:endParaRPr>
          </a:p>
        </p:txBody>
      </p:sp>
    </p:spTree>
    <p:extLst>
      <p:ext uri="{BB962C8B-B14F-4D97-AF65-F5344CB8AC3E}">
        <p14:creationId xmlns:p14="http://schemas.microsoft.com/office/powerpoint/2010/main" val="18779371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Cross-Subject Agreement on Judgments: English Compared to Arabic Ratings of Same Traits</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13</a:t>
            </a:fld>
            <a:endParaRPr lang="en-US">
              <a:solidFill>
                <a:prstClr val="black"/>
              </a:solidFill>
              <a:latin typeface="Georgia"/>
            </a:endParaRPr>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47" y="1922930"/>
            <a:ext cx="7982193" cy="3931528"/>
          </a:xfrm>
          <a:prstGeom prst="rect">
            <a:avLst/>
          </a:prstGeom>
        </p:spPr>
      </p:pic>
    </p:spTree>
    <p:extLst>
      <p:ext uri="{BB962C8B-B14F-4D97-AF65-F5344CB8AC3E}">
        <p14:creationId xmlns:p14="http://schemas.microsoft.com/office/powerpoint/2010/main" val="157604602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Cross-Subject Agreement on Judgments: Top Arabic Compared to English Ratings of Same Traits</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14</a:t>
            </a:fld>
            <a:endParaRPr lang="en-US">
              <a:solidFill>
                <a:prstClr val="black"/>
              </a:solidFill>
              <a:latin typeface="Georgia"/>
            </a:endParaRPr>
          </a:p>
        </p:txBody>
      </p:sp>
      <p:pic>
        <p:nvPicPr>
          <p:cNvPr id="3" name="Picture 2" descr="Screen Shot 2017-04-09 at 12.3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8" y="2209800"/>
            <a:ext cx="7449304" cy="3476342"/>
          </a:xfrm>
          <a:prstGeom prst="rect">
            <a:avLst/>
          </a:prstGeom>
        </p:spPr>
      </p:pic>
    </p:spTree>
    <p:extLst>
      <p:ext uri="{BB962C8B-B14F-4D97-AF65-F5344CB8AC3E}">
        <p14:creationId xmlns:p14="http://schemas.microsoft.com/office/powerpoint/2010/main" val="20594359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Within-Subject </a:t>
            </a:r>
            <a:r>
              <a:rPr lang="en-US" dirty="0"/>
              <a:t>C</a:t>
            </a:r>
            <a:r>
              <a:rPr lang="en-US" dirty="0" smtClean="0"/>
              <a:t>orrelation of Ratings</a:t>
            </a:r>
            <a:endParaRPr lang="en-US" dirty="0"/>
          </a:p>
        </p:txBody>
      </p:sp>
      <p:sp>
        <p:nvSpPr>
          <p:cNvPr id="3" name="Content Placeholder 2"/>
          <p:cNvSpPr>
            <a:spLocks noGrp="1"/>
          </p:cNvSpPr>
          <p:nvPr>
            <p:ph idx="1"/>
          </p:nvPr>
        </p:nvSpPr>
        <p:spPr/>
        <p:txBody>
          <a:bodyPr>
            <a:normAutofit/>
          </a:bodyPr>
          <a:lstStyle/>
          <a:p>
            <a:r>
              <a:rPr lang="en-US" dirty="0" smtClean="0"/>
              <a:t>Which attributes are most strongly correlated with charisma ratings?</a:t>
            </a:r>
          </a:p>
          <a:p>
            <a:r>
              <a:rPr lang="en-US" dirty="0" smtClean="0"/>
              <a:t>English:</a:t>
            </a:r>
          </a:p>
          <a:p>
            <a:pPr lvl="1"/>
            <a:r>
              <a:rPr lang="en-US" dirty="0" smtClean="0"/>
              <a:t>Enthusiastic (</a:t>
            </a:r>
            <a:r>
              <a:rPr lang="en-US" i="1" dirty="0" smtClean="0"/>
              <a:t>k</a:t>
            </a:r>
            <a:r>
              <a:rPr lang="en-US" dirty="0" smtClean="0"/>
              <a:t>=0.62)</a:t>
            </a:r>
          </a:p>
          <a:p>
            <a:pPr lvl="1"/>
            <a:r>
              <a:rPr lang="en-US" dirty="0" smtClean="0"/>
              <a:t>Persuasive </a:t>
            </a:r>
            <a:r>
              <a:rPr lang="en-US" dirty="0"/>
              <a:t>(</a:t>
            </a:r>
            <a:r>
              <a:rPr lang="en-US" i="1" dirty="0"/>
              <a:t>k</a:t>
            </a:r>
            <a:r>
              <a:rPr lang="en-US" dirty="0"/>
              <a:t>=</a:t>
            </a:r>
            <a:r>
              <a:rPr lang="en-US" dirty="0" smtClean="0"/>
              <a:t>0.58)</a:t>
            </a:r>
          </a:p>
          <a:p>
            <a:pPr lvl="1"/>
            <a:r>
              <a:rPr lang="en-US" dirty="0" smtClean="0"/>
              <a:t>Charming </a:t>
            </a:r>
            <a:r>
              <a:rPr lang="en-US" dirty="0"/>
              <a:t>(</a:t>
            </a:r>
            <a:r>
              <a:rPr lang="en-US" i="1" dirty="0"/>
              <a:t>k</a:t>
            </a:r>
            <a:r>
              <a:rPr lang="en-US" dirty="0"/>
              <a:t>=</a:t>
            </a:r>
            <a:r>
              <a:rPr lang="en-US" dirty="0" smtClean="0"/>
              <a:t>0.58)</a:t>
            </a:r>
          </a:p>
          <a:p>
            <a:pPr lvl="1"/>
            <a:r>
              <a:rPr lang="en-US" dirty="0" smtClean="0"/>
              <a:t>Passionate </a:t>
            </a:r>
            <a:r>
              <a:rPr lang="en-US" dirty="0"/>
              <a:t>(</a:t>
            </a:r>
            <a:r>
              <a:rPr lang="en-US" i="1" dirty="0"/>
              <a:t>k</a:t>
            </a:r>
            <a:r>
              <a:rPr lang="en-US" dirty="0"/>
              <a:t>=</a:t>
            </a:r>
            <a:r>
              <a:rPr lang="en-US" dirty="0" smtClean="0"/>
              <a:t>0.54)</a:t>
            </a:r>
          </a:p>
          <a:p>
            <a:pPr lvl="1"/>
            <a:r>
              <a:rPr lang="en-US" dirty="0" smtClean="0"/>
              <a:t>Convincing </a:t>
            </a:r>
            <a:r>
              <a:rPr lang="en-US" dirty="0"/>
              <a:t>(</a:t>
            </a:r>
            <a:r>
              <a:rPr lang="en-US" i="1" dirty="0"/>
              <a:t>k</a:t>
            </a:r>
            <a:r>
              <a:rPr lang="en-US" dirty="0"/>
              <a:t>=</a:t>
            </a:r>
            <a:r>
              <a:rPr lang="en-US" dirty="0" smtClean="0"/>
              <a:t>0.50)</a:t>
            </a:r>
          </a:p>
          <a:p>
            <a:pPr lvl="1"/>
            <a:r>
              <a:rPr lang="en-US" dirty="0" smtClean="0"/>
              <a:t>Not boring </a:t>
            </a:r>
            <a:r>
              <a:rPr lang="en-US" dirty="0"/>
              <a:t>(</a:t>
            </a:r>
            <a:r>
              <a:rPr lang="en-US" i="1" dirty="0"/>
              <a:t>k</a:t>
            </a:r>
            <a:r>
              <a:rPr lang="en-US" dirty="0" smtClean="0"/>
              <a:t>=-0.51)</a:t>
            </a:r>
          </a:p>
          <a:p>
            <a:pPr lvl="1"/>
            <a:r>
              <a:rPr lang="en-US" dirty="0" smtClean="0"/>
              <a:t>Not ordinary </a:t>
            </a:r>
            <a:r>
              <a:rPr lang="en-US" dirty="0"/>
              <a:t>(</a:t>
            </a:r>
            <a:r>
              <a:rPr lang="en-US" i="1" dirty="0"/>
              <a:t>k</a:t>
            </a:r>
            <a:r>
              <a:rPr lang="en-US" dirty="0" smtClean="0"/>
              <a:t>=-0.40)</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15</a:t>
            </a:fld>
            <a:endParaRPr lang="en-US">
              <a:solidFill>
                <a:prstClr val="black"/>
              </a:solidFill>
              <a:latin typeface="Georgia"/>
            </a:endParaRPr>
          </a:p>
        </p:txBody>
      </p:sp>
    </p:spTree>
    <p:extLst>
      <p:ext uri="{BB962C8B-B14F-4D97-AF65-F5344CB8AC3E}">
        <p14:creationId xmlns:p14="http://schemas.microsoft.com/office/powerpoint/2010/main" val="387423499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Within-Subject </a:t>
            </a:r>
            <a:r>
              <a:rPr lang="en-US" dirty="0"/>
              <a:t>C</a:t>
            </a:r>
            <a:r>
              <a:rPr lang="en-US" dirty="0" smtClean="0"/>
              <a:t>orrelation of Ratings</a:t>
            </a:r>
            <a:endParaRPr lang="en-US" dirty="0"/>
          </a:p>
        </p:txBody>
      </p:sp>
      <p:sp>
        <p:nvSpPr>
          <p:cNvPr id="3" name="Content Placeholder 2"/>
          <p:cNvSpPr>
            <a:spLocks noGrp="1"/>
          </p:cNvSpPr>
          <p:nvPr>
            <p:ph idx="1"/>
          </p:nvPr>
        </p:nvSpPr>
        <p:spPr/>
        <p:txBody>
          <a:bodyPr>
            <a:normAutofit/>
          </a:bodyPr>
          <a:lstStyle/>
          <a:p>
            <a:r>
              <a:rPr lang="en-US" dirty="0" smtClean="0"/>
              <a:t>Which attributes are correlated with charisma ratings?</a:t>
            </a:r>
          </a:p>
          <a:p>
            <a:r>
              <a:rPr lang="en-US" dirty="0" smtClean="0"/>
              <a:t>Arabic:</a:t>
            </a:r>
          </a:p>
          <a:p>
            <a:pPr lvl="1"/>
            <a:r>
              <a:rPr lang="en-US" dirty="0" smtClean="0"/>
              <a:t>Tough (</a:t>
            </a:r>
            <a:r>
              <a:rPr lang="en-US" i="1" dirty="0" smtClean="0"/>
              <a:t>k</a:t>
            </a:r>
            <a:r>
              <a:rPr lang="en-US" dirty="0" smtClean="0"/>
              <a:t>=0.69)</a:t>
            </a:r>
          </a:p>
          <a:p>
            <a:pPr lvl="1"/>
            <a:r>
              <a:rPr lang="en-US" dirty="0" smtClean="0"/>
              <a:t>Powerful (</a:t>
            </a:r>
            <a:r>
              <a:rPr lang="en-US" i="1" dirty="0"/>
              <a:t>k</a:t>
            </a:r>
            <a:r>
              <a:rPr lang="en-US" dirty="0"/>
              <a:t>=</a:t>
            </a:r>
            <a:r>
              <a:rPr lang="en-US" dirty="0" smtClean="0"/>
              <a:t>0.69)</a:t>
            </a:r>
          </a:p>
          <a:p>
            <a:pPr lvl="1"/>
            <a:r>
              <a:rPr lang="en-US" dirty="0" smtClean="0">
                <a:solidFill>
                  <a:srgbClr val="FF0000"/>
                </a:solidFill>
              </a:rPr>
              <a:t>Persuasive</a:t>
            </a:r>
            <a:r>
              <a:rPr lang="en-US" dirty="0" smtClean="0"/>
              <a:t> (</a:t>
            </a:r>
            <a:r>
              <a:rPr lang="en-US" i="1" dirty="0"/>
              <a:t>k</a:t>
            </a:r>
            <a:r>
              <a:rPr lang="en-US" dirty="0"/>
              <a:t>=</a:t>
            </a:r>
            <a:r>
              <a:rPr lang="en-US" dirty="0" smtClean="0"/>
              <a:t>0.68)</a:t>
            </a:r>
          </a:p>
          <a:p>
            <a:pPr lvl="1"/>
            <a:r>
              <a:rPr lang="en-US" dirty="0" smtClean="0">
                <a:solidFill>
                  <a:srgbClr val="FF0000"/>
                </a:solidFill>
              </a:rPr>
              <a:t>Charming</a:t>
            </a:r>
            <a:r>
              <a:rPr lang="en-US" dirty="0" smtClean="0"/>
              <a:t> (</a:t>
            </a:r>
            <a:r>
              <a:rPr lang="en-US" i="1" dirty="0"/>
              <a:t>k</a:t>
            </a:r>
            <a:r>
              <a:rPr lang="en-US" dirty="0"/>
              <a:t>=</a:t>
            </a:r>
            <a:r>
              <a:rPr lang="en-US" dirty="0" smtClean="0"/>
              <a:t>0.66)</a:t>
            </a:r>
          </a:p>
          <a:p>
            <a:pPr lvl="1"/>
            <a:r>
              <a:rPr lang="en-US" dirty="0" smtClean="0">
                <a:solidFill>
                  <a:srgbClr val="FF0000"/>
                </a:solidFill>
              </a:rPr>
              <a:t>Enthusiastic</a:t>
            </a:r>
            <a:r>
              <a:rPr lang="en-US" dirty="0" smtClean="0"/>
              <a:t> (</a:t>
            </a:r>
            <a:r>
              <a:rPr lang="en-US" i="1" dirty="0"/>
              <a:t>k</a:t>
            </a:r>
            <a:r>
              <a:rPr lang="en-US" dirty="0"/>
              <a:t>=</a:t>
            </a:r>
            <a:r>
              <a:rPr lang="en-US" dirty="0" smtClean="0"/>
              <a:t>0.65)</a:t>
            </a:r>
          </a:p>
          <a:p>
            <a:pPr lvl="1"/>
            <a:r>
              <a:rPr lang="en-US" dirty="0" smtClean="0">
                <a:solidFill>
                  <a:srgbClr val="FF0000"/>
                </a:solidFill>
              </a:rPr>
              <a:t>Not boring </a:t>
            </a:r>
            <a:r>
              <a:rPr lang="en-US" dirty="0"/>
              <a:t>(</a:t>
            </a:r>
            <a:r>
              <a:rPr lang="en-US" i="1" dirty="0"/>
              <a:t>k</a:t>
            </a:r>
            <a:r>
              <a:rPr lang="en-US" dirty="0" smtClean="0"/>
              <a:t>=-0.45)</a:t>
            </a:r>
          </a:p>
          <a:p>
            <a:pPr lvl="1"/>
            <a:r>
              <a:rPr lang="en-US" dirty="0" smtClean="0"/>
              <a:t>Not desperate (</a:t>
            </a:r>
            <a:r>
              <a:rPr lang="en-US" i="1" dirty="0"/>
              <a:t>k</a:t>
            </a:r>
            <a:r>
              <a:rPr lang="en-US" dirty="0" smtClean="0"/>
              <a:t>=-0.26)</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16</a:t>
            </a:fld>
            <a:endParaRPr lang="en-US">
              <a:solidFill>
                <a:prstClr val="black"/>
              </a:solidFill>
              <a:latin typeface="Georgia"/>
            </a:endParaRPr>
          </a:p>
        </p:txBody>
      </p:sp>
    </p:spTree>
    <p:extLst>
      <p:ext uri="{BB962C8B-B14F-4D97-AF65-F5344CB8AC3E}">
        <p14:creationId xmlns:p14="http://schemas.microsoft.com/office/powerpoint/2010/main" val="12057743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on Charisma </a:t>
            </a:r>
            <a:r>
              <a:rPr lang="en-US" dirty="0"/>
              <a:t>R</a:t>
            </a:r>
            <a:r>
              <a:rPr lang="en-US" dirty="0" smtClean="0"/>
              <a:t>atings</a:t>
            </a:r>
            <a:endParaRPr lang="en-US" dirty="0"/>
          </a:p>
        </p:txBody>
      </p:sp>
      <p:sp>
        <p:nvSpPr>
          <p:cNvPr id="3" name="Content Placeholder 2"/>
          <p:cNvSpPr>
            <a:spLocks noGrp="1"/>
          </p:cNvSpPr>
          <p:nvPr>
            <p:ph idx="1"/>
          </p:nvPr>
        </p:nvSpPr>
        <p:spPr/>
        <p:txBody>
          <a:bodyPr/>
          <a:lstStyle/>
          <a:p>
            <a:r>
              <a:rPr lang="en-US" dirty="0">
                <a:solidFill>
                  <a:srgbClr val="0070C0"/>
                </a:solidFill>
              </a:rPr>
              <a:t>S</a:t>
            </a:r>
            <a:r>
              <a:rPr lang="en-US" dirty="0" smtClean="0">
                <a:solidFill>
                  <a:srgbClr val="0070C0"/>
                </a:solidFill>
              </a:rPr>
              <a:t>peaker identity </a:t>
            </a:r>
            <a:r>
              <a:rPr lang="en-US" dirty="0" smtClean="0"/>
              <a:t>significantly influences subjects’ overall ratings of charisma but </a:t>
            </a:r>
            <a:r>
              <a:rPr lang="en-US" b="1" i="1" dirty="0" smtClean="0"/>
              <a:t>only SAE raters rated recognized speakers as more charismatic</a:t>
            </a:r>
          </a:p>
          <a:p>
            <a:pPr lvl="1"/>
            <a:r>
              <a:rPr lang="en-US" dirty="0" smtClean="0">
                <a:solidFill>
                  <a:srgbClr val="FF0000"/>
                </a:solidFill>
              </a:rPr>
              <a:t>English</a:t>
            </a:r>
            <a:r>
              <a:rPr lang="en-US" dirty="0"/>
              <a:t>: </a:t>
            </a:r>
          </a:p>
          <a:p>
            <a:pPr lvl="2"/>
            <a:r>
              <a:rPr lang="en-US" dirty="0"/>
              <a:t>Mean speakers recognized = 5.8 (of 9)</a:t>
            </a:r>
          </a:p>
          <a:p>
            <a:pPr lvl="2"/>
            <a:r>
              <a:rPr lang="en-US" dirty="0"/>
              <a:t>Recognized speakers were rated as more charismatic</a:t>
            </a:r>
          </a:p>
          <a:p>
            <a:pPr lvl="1"/>
            <a:r>
              <a:rPr lang="en-US" dirty="0">
                <a:solidFill>
                  <a:srgbClr val="FF0000"/>
                </a:solidFill>
              </a:rPr>
              <a:t>Arabic</a:t>
            </a:r>
            <a:r>
              <a:rPr lang="en-US" dirty="0"/>
              <a:t>: </a:t>
            </a:r>
            <a:endParaRPr lang="en-US" dirty="0" smtClean="0"/>
          </a:p>
          <a:p>
            <a:pPr lvl="2"/>
            <a:r>
              <a:rPr lang="en-US" dirty="0" smtClean="0"/>
              <a:t>Mean </a:t>
            </a:r>
            <a:r>
              <a:rPr lang="en-US" dirty="0"/>
              <a:t>speakers recognized = 0.55 (of 22)</a:t>
            </a:r>
          </a:p>
          <a:p>
            <a:pPr lvl="2"/>
            <a:r>
              <a:rPr lang="en-US" dirty="0"/>
              <a:t>No correlation between charisma rating and </a:t>
            </a:r>
            <a:r>
              <a:rPr lang="en-US" dirty="0" smtClean="0"/>
              <a:t>speaker recognition</a:t>
            </a:r>
            <a:endParaRPr lang="en-US" dirty="0"/>
          </a:p>
          <a:p>
            <a:pPr lvl="1"/>
            <a:endParaRPr lang="en-US" dirty="0" smtClean="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17</a:t>
            </a:fld>
            <a:endParaRPr lang="en-US">
              <a:solidFill>
                <a:prstClr val="black"/>
              </a:solidFill>
              <a:latin typeface="Georgia"/>
            </a:endParaRPr>
          </a:p>
        </p:txBody>
      </p:sp>
    </p:spTree>
    <p:extLst>
      <p:ext uri="{BB962C8B-B14F-4D97-AF65-F5344CB8AC3E}">
        <p14:creationId xmlns:p14="http://schemas.microsoft.com/office/powerpoint/2010/main" val="147715869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on Charisma </a:t>
            </a:r>
            <a:r>
              <a:rPr lang="en-US" dirty="0"/>
              <a:t>R</a:t>
            </a:r>
            <a:r>
              <a:rPr lang="en-US" dirty="0" smtClean="0"/>
              <a:t>atings</a:t>
            </a:r>
            <a:endParaRPr lang="en-US" dirty="0"/>
          </a:p>
        </p:txBody>
      </p:sp>
      <p:sp>
        <p:nvSpPr>
          <p:cNvPr id="3" name="Content Placeholder 2"/>
          <p:cNvSpPr>
            <a:spLocks noGrp="1"/>
          </p:cNvSpPr>
          <p:nvPr>
            <p:ph idx="1"/>
          </p:nvPr>
        </p:nvSpPr>
        <p:spPr/>
        <p:txBody>
          <a:bodyPr/>
          <a:lstStyle/>
          <a:p>
            <a:r>
              <a:rPr lang="en-US" dirty="0" smtClean="0">
                <a:solidFill>
                  <a:srgbClr val="0070C0"/>
                </a:solidFill>
              </a:rPr>
              <a:t>Topic</a:t>
            </a:r>
          </a:p>
          <a:p>
            <a:pPr lvl="1"/>
            <a:r>
              <a:rPr lang="en-US" dirty="0" smtClean="0">
                <a:solidFill>
                  <a:srgbClr val="FF0000"/>
                </a:solidFill>
              </a:rPr>
              <a:t>Affected charisma perception </a:t>
            </a:r>
            <a:r>
              <a:rPr lang="en-US" dirty="0" smtClean="0"/>
              <a:t>in both English and Arabic: mean charisma ratings</a:t>
            </a:r>
          </a:p>
          <a:p>
            <a:pPr lvl="2"/>
            <a:r>
              <a:rPr lang="en-US" dirty="0" smtClean="0"/>
              <a:t>Speech about healthcare (3.31), postwar Iraq (3.29), reasons for running (3.28), greeting (3.07),taxes (2.97) rated more charismatic for SAE speakers</a:t>
            </a:r>
          </a:p>
          <a:p>
            <a:pPr lvl="2"/>
            <a:r>
              <a:rPr lang="en-US" dirty="0" smtClean="0"/>
              <a:t>Speech about Israeli separation wall (3.96), assassinations of Hamas leader (3.37), debate among Palestinian groups (3.21), Intifada and calls for reform (3.17)</a:t>
            </a:r>
          </a:p>
          <a:p>
            <a:pPr lvl="1"/>
            <a:r>
              <a:rPr lang="en-US" dirty="0" smtClean="0">
                <a:solidFill>
                  <a:srgbClr val="FF0000"/>
                </a:solidFill>
              </a:rPr>
              <a:t>Stronger</a:t>
            </a:r>
            <a:r>
              <a:rPr lang="en-US" dirty="0" smtClean="0"/>
              <a:t> effect in Arabic</a:t>
            </a:r>
          </a:p>
          <a:p>
            <a:pPr marL="411480" lvl="1" indent="0">
              <a:buNone/>
            </a:pPr>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18</a:t>
            </a:fld>
            <a:endParaRPr lang="en-US">
              <a:solidFill>
                <a:prstClr val="black"/>
              </a:solidFill>
              <a:latin typeface="Georgia"/>
            </a:endParaRPr>
          </a:p>
        </p:txBody>
      </p:sp>
    </p:spTree>
    <p:extLst>
      <p:ext uri="{BB962C8B-B14F-4D97-AF65-F5344CB8AC3E}">
        <p14:creationId xmlns:p14="http://schemas.microsoft.com/office/powerpoint/2010/main" val="18376974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Acoustic/Prosodic Comparison</a:t>
            </a:r>
            <a:endParaRPr lang="en-US" dirty="0"/>
          </a:p>
        </p:txBody>
      </p:sp>
      <p:sp>
        <p:nvSpPr>
          <p:cNvPr id="3" name="Content Placeholder 2"/>
          <p:cNvSpPr>
            <a:spLocks noGrp="1"/>
          </p:cNvSpPr>
          <p:nvPr>
            <p:ph idx="1"/>
          </p:nvPr>
        </p:nvSpPr>
        <p:spPr/>
        <p:txBody>
          <a:bodyPr/>
          <a:lstStyle/>
          <a:p>
            <a:r>
              <a:rPr lang="en-US" dirty="0" smtClean="0">
                <a:solidFill>
                  <a:srgbClr val="0070C0"/>
                </a:solidFill>
              </a:rPr>
              <a:t>Features</a:t>
            </a:r>
            <a:r>
              <a:rPr lang="en-US" dirty="0" smtClean="0"/>
              <a:t>:  duration, pitch (z-score normalized), intensity (normalized to -12 </a:t>
            </a:r>
            <a:r>
              <a:rPr lang="en-US" dirty="0" err="1" smtClean="0"/>
              <a:t>dBFS</a:t>
            </a:r>
            <a:r>
              <a:rPr lang="en-US" dirty="0" smtClean="0"/>
              <a:t> max for SAE), speaking rate</a:t>
            </a:r>
            <a:endParaRPr lang="en-US" dirty="0"/>
          </a:p>
          <a:p>
            <a:r>
              <a:rPr lang="en-US" dirty="0" smtClean="0">
                <a:solidFill>
                  <a:srgbClr val="0070C0"/>
                </a:solidFill>
              </a:rPr>
              <a:t>Results</a:t>
            </a:r>
            <a:r>
              <a:rPr lang="en-US" dirty="0" smtClean="0"/>
              <a:t>:</a:t>
            </a:r>
          </a:p>
          <a:p>
            <a:pPr lvl="1"/>
            <a:r>
              <a:rPr lang="en-US" dirty="0" smtClean="0">
                <a:solidFill>
                  <a:srgbClr val="FF0000"/>
                </a:solidFill>
              </a:rPr>
              <a:t>Duration</a:t>
            </a:r>
            <a:r>
              <a:rPr lang="en-US" dirty="0" smtClean="0"/>
              <a:t> </a:t>
            </a:r>
            <a:r>
              <a:rPr lang="mr-IN" dirty="0" smtClean="0"/>
              <a:t>–</a:t>
            </a:r>
            <a:r>
              <a:rPr lang="en-US" dirty="0" smtClean="0"/>
              <a:t> positive correlation across both cultures (more material</a:t>
            </a:r>
            <a:r>
              <a:rPr lang="mr-IN" dirty="0" smtClean="0"/>
              <a:t>…</a:t>
            </a:r>
            <a:r>
              <a:rPr lang="en-US" dirty="0" smtClean="0"/>
              <a:t>)</a:t>
            </a:r>
          </a:p>
          <a:p>
            <a:pPr lvl="1"/>
            <a:r>
              <a:rPr lang="en-US" dirty="0" smtClean="0">
                <a:solidFill>
                  <a:srgbClr val="FF0000"/>
                </a:solidFill>
              </a:rPr>
              <a:t>Speaking rate</a:t>
            </a:r>
            <a:r>
              <a:rPr lang="en-US" dirty="0" smtClean="0"/>
              <a:t>: more variation for Arabic</a:t>
            </a:r>
          </a:p>
          <a:p>
            <a:pPr lvl="2"/>
            <a:r>
              <a:rPr lang="en-US" i="1" dirty="0" smtClean="0"/>
              <a:t>Positive</a:t>
            </a:r>
            <a:r>
              <a:rPr lang="en-US" dirty="0" smtClean="0"/>
              <a:t> correlation for English (faster is better)</a:t>
            </a:r>
          </a:p>
          <a:p>
            <a:pPr lvl="2"/>
            <a:r>
              <a:rPr lang="en-US" i="1" dirty="0" smtClean="0"/>
              <a:t>Negative</a:t>
            </a:r>
            <a:r>
              <a:rPr lang="en-US" dirty="0" smtClean="0"/>
              <a:t> correlation for Arabic (fast is worse)</a:t>
            </a:r>
          </a:p>
          <a:p>
            <a:pPr lvl="2"/>
            <a:r>
              <a:rPr lang="en-US" dirty="0" smtClean="0"/>
              <a:t>Fastest IPUs only </a:t>
            </a:r>
            <a:r>
              <a:rPr lang="mr-IN" dirty="0" smtClean="0"/>
              <a:t>–</a:t>
            </a:r>
            <a:r>
              <a:rPr lang="en-US" dirty="0" smtClean="0"/>
              <a:t> </a:t>
            </a:r>
            <a:r>
              <a:rPr lang="en-US" i="1" dirty="0" smtClean="0"/>
              <a:t>positive</a:t>
            </a:r>
            <a:r>
              <a:rPr lang="en-US" dirty="0" smtClean="0"/>
              <a:t> correlation across cultures</a:t>
            </a:r>
          </a:p>
          <a:p>
            <a:pPr lvl="1"/>
            <a:r>
              <a:rPr lang="en-US" dirty="0"/>
              <a:t>Higher </a:t>
            </a:r>
            <a:r>
              <a:rPr lang="en-US" dirty="0">
                <a:solidFill>
                  <a:srgbClr val="FF0000"/>
                </a:solidFill>
              </a:rPr>
              <a:t>pause to word </a:t>
            </a:r>
            <a:r>
              <a:rPr lang="en-US" dirty="0"/>
              <a:t>ratio</a:t>
            </a:r>
          </a:p>
          <a:p>
            <a:pPr lvl="2"/>
            <a:r>
              <a:rPr lang="en-US" i="1" dirty="0"/>
              <a:t>Positive</a:t>
            </a:r>
            <a:r>
              <a:rPr lang="en-US" dirty="0"/>
              <a:t> correlation for </a:t>
            </a:r>
            <a:r>
              <a:rPr lang="en-US" dirty="0" smtClean="0"/>
              <a:t>Arabic</a:t>
            </a:r>
          </a:p>
          <a:p>
            <a:pPr marL="704088" lvl="2" indent="0">
              <a:buNone/>
            </a:pPr>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19</a:t>
            </a:fld>
            <a:endParaRPr lang="en-US">
              <a:solidFill>
                <a:prstClr val="black"/>
              </a:solidFill>
              <a:latin typeface="Georgia"/>
            </a:endParaRPr>
          </a:p>
        </p:txBody>
      </p:sp>
    </p:spTree>
    <p:extLst>
      <p:ext uri="{BB962C8B-B14F-4D97-AF65-F5344CB8AC3E}">
        <p14:creationId xmlns:p14="http://schemas.microsoft.com/office/powerpoint/2010/main" val="149270330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Charisma</a:t>
            </a:r>
            <a:endParaRPr lang="en-US" dirty="0"/>
          </a:p>
        </p:txBody>
      </p:sp>
      <p:sp>
        <p:nvSpPr>
          <p:cNvPr id="3" name="Content Placeholder 2"/>
          <p:cNvSpPr>
            <a:spLocks noGrp="1"/>
          </p:cNvSpPr>
          <p:nvPr>
            <p:ph idx="1"/>
          </p:nvPr>
        </p:nvSpPr>
        <p:spPr/>
        <p:txBody>
          <a:bodyPr/>
          <a:lstStyle/>
          <a:p>
            <a:r>
              <a:rPr lang="en-US" dirty="0">
                <a:solidFill>
                  <a:srgbClr val="0070C0"/>
                </a:solidFill>
              </a:rPr>
              <a:t>Compelling attractiveness or charm that can inspire devotion in </a:t>
            </a:r>
            <a:r>
              <a:rPr lang="en-US" dirty="0" smtClean="0">
                <a:solidFill>
                  <a:srgbClr val="0070C0"/>
                </a:solidFill>
              </a:rPr>
              <a:t>others</a:t>
            </a:r>
            <a:endParaRPr lang="en-US" altLang="x-none" i="1" dirty="0" smtClean="0">
              <a:solidFill>
                <a:srgbClr val="0070C0"/>
              </a:solidFill>
            </a:endParaRPr>
          </a:p>
          <a:p>
            <a:r>
              <a:rPr lang="en-US" altLang="x-none" i="1" dirty="0" smtClean="0"/>
              <a:t>The </a:t>
            </a:r>
            <a:r>
              <a:rPr lang="en-US" altLang="x-none" i="1" dirty="0"/>
              <a:t>ability to attract, and retain followers by virtue of personality as opposed to tradition or </a:t>
            </a:r>
            <a:r>
              <a:rPr lang="en-US" altLang="x-none" i="1" dirty="0" smtClean="0"/>
              <a:t>laws == </a:t>
            </a:r>
            <a:r>
              <a:rPr lang="en-US" i="1" dirty="0"/>
              <a:t>not traditional or political office </a:t>
            </a:r>
            <a:r>
              <a:rPr lang="en-US" altLang="x-none" i="1" dirty="0" smtClean="0"/>
              <a:t>.</a:t>
            </a:r>
            <a:r>
              <a:rPr lang="en-US" altLang="x-none" dirty="0" smtClean="0"/>
              <a:t> </a:t>
            </a:r>
            <a:r>
              <a:rPr lang="en-US" altLang="x-none" dirty="0"/>
              <a:t>(</a:t>
            </a:r>
            <a:r>
              <a:rPr lang="en-US" altLang="x-none" dirty="0">
                <a:solidFill>
                  <a:srgbClr val="0070C0"/>
                </a:solidFill>
              </a:rPr>
              <a:t>Weber</a:t>
            </a:r>
            <a:r>
              <a:rPr lang="en-US" altLang="x-none" dirty="0"/>
              <a:t>)</a:t>
            </a:r>
          </a:p>
          <a:p>
            <a:r>
              <a:rPr lang="en-US" altLang="x-none" dirty="0" smtClean="0"/>
              <a:t>Or</a:t>
            </a:r>
            <a:r>
              <a:rPr lang="mr-IN" altLang="x-none" dirty="0" smtClean="0"/>
              <a:t>…</a:t>
            </a:r>
            <a:r>
              <a:rPr lang="en-US" altLang="x-none" dirty="0" smtClean="0"/>
              <a:t>.Speech </a:t>
            </a:r>
            <a:r>
              <a:rPr lang="en-US" altLang="x-none" dirty="0"/>
              <a:t>that encourages listeners to perceive the speaker as “charismatic</a:t>
            </a:r>
            <a:r>
              <a:rPr lang="en-US" altLang="x-none" dirty="0" smtClean="0"/>
              <a:t>”</a:t>
            </a:r>
          </a:p>
        </p:txBody>
      </p:sp>
    </p:spTree>
    <p:extLst>
      <p:ext uri="{BB962C8B-B14F-4D97-AF65-F5344CB8AC3E}">
        <p14:creationId xmlns:p14="http://schemas.microsoft.com/office/powerpoint/2010/main" val="178921218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93376"/>
            <a:ext cx="10363200" cy="5302624"/>
          </a:xfrm>
        </p:spPr>
        <p:txBody>
          <a:bodyPr/>
          <a:lstStyle/>
          <a:p>
            <a:pPr lvl="1"/>
            <a:r>
              <a:rPr lang="en-US" dirty="0" smtClean="0"/>
              <a:t>Greater </a:t>
            </a:r>
            <a:r>
              <a:rPr lang="en-US" dirty="0" smtClean="0">
                <a:solidFill>
                  <a:srgbClr val="FF0000"/>
                </a:solidFill>
              </a:rPr>
              <a:t>standard deviation of pause length</a:t>
            </a:r>
            <a:endParaRPr lang="en-US" dirty="0">
              <a:solidFill>
                <a:srgbClr val="FF0000"/>
              </a:solidFill>
            </a:endParaRPr>
          </a:p>
          <a:p>
            <a:pPr lvl="2"/>
            <a:r>
              <a:rPr lang="en-US" i="1" dirty="0" smtClean="0"/>
              <a:t>Negative </a:t>
            </a:r>
            <a:r>
              <a:rPr lang="en-US" dirty="0" smtClean="0"/>
              <a:t>correlation </a:t>
            </a:r>
            <a:r>
              <a:rPr lang="en-US" dirty="0"/>
              <a:t>for </a:t>
            </a:r>
            <a:r>
              <a:rPr lang="en-US" dirty="0" smtClean="0"/>
              <a:t>English</a:t>
            </a:r>
          </a:p>
          <a:p>
            <a:pPr lvl="2"/>
            <a:r>
              <a:rPr lang="en-US" i="1" dirty="0" smtClean="0"/>
              <a:t>Positive </a:t>
            </a:r>
            <a:r>
              <a:rPr lang="en-US" dirty="0" smtClean="0"/>
              <a:t>correlation for Arabic (more variation)</a:t>
            </a:r>
          </a:p>
          <a:p>
            <a:pPr lvl="1"/>
            <a:r>
              <a:rPr lang="en-US" dirty="0">
                <a:solidFill>
                  <a:srgbClr val="FF0000"/>
                </a:solidFill>
              </a:rPr>
              <a:t>Mean f0</a:t>
            </a:r>
          </a:p>
          <a:p>
            <a:pPr lvl="2"/>
            <a:r>
              <a:rPr lang="en-US" i="1" dirty="0"/>
              <a:t>Positive</a:t>
            </a:r>
            <a:r>
              <a:rPr lang="en-US" dirty="0"/>
              <a:t> correlation across cultures</a:t>
            </a:r>
          </a:p>
          <a:p>
            <a:pPr lvl="1"/>
            <a:r>
              <a:rPr lang="en-US" dirty="0">
                <a:solidFill>
                  <a:srgbClr val="FF0000"/>
                </a:solidFill>
              </a:rPr>
              <a:t>Min f0</a:t>
            </a:r>
          </a:p>
          <a:p>
            <a:pPr lvl="2"/>
            <a:r>
              <a:rPr lang="en-US" i="1" dirty="0"/>
              <a:t>Positive</a:t>
            </a:r>
            <a:r>
              <a:rPr lang="en-US" dirty="0"/>
              <a:t> correlation for English</a:t>
            </a:r>
          </a:p>
          <a:p>
            <a:pPr lvl="2"/>
            <a:r>
              <a:rPr lang="en-US" i="1" dirty="0"/>
              <a:t>Negative</a:t>
            </a:r>
            <a:r>
              <a:rPr lang="en-US" dirty="0"/>
              <a:t> correlation for Arabic</a:t>
            </a:r>
          </a:p>
          <a:p>
            <a:pPr lvl="1"/>
            <a:r>
              <a:rPr lang="en-US" dirty="0">
                <a:solidFill>
                  <a:srgbClr val="FF0000"/>
                </a:solidFill>
              </a:rPr>
              <a:t>Max f0, </a:t>
            </a:r>
            <a:r>
              <a:rPr lang="en-US" dirty="0" err="1">
                <a:solidFill>
                  <a:srgbClr val="FF0000"/>
                </a:solidFill>
              </a:rPr>
              <a:t>stdev</a:t>
            </a:r>
            <a:r>
              <a:rPr lang="en-US" dirty="0">
                <a:solidFill>
                  <a:srgbClr val="FF0000"/>
                </a:solidFill>
              </a:rPr>
              <a:t> f0</a:t>
            </a:r>
          </a:p>
          <a:p>
            <a:pPr lvl="2"/>
            <a:r>
              <a:rPr lang="en-US" i="1" dirty="0"/>
              <a:t>Positive</a:t>
            </a:r>
            <a:r>
              <a:rPr lang="en-US" dirty="0"/>
              <a:t> correlation for </a:t>
            </a:r>
            <a:r>
              <a:rPr lang="en-US" dirty="0" smtClean="0"/>
              <a:t>Arabic</a:t>
            </a:r>
          </a:p>
          <a:p>
            <a:pPr lvl="1"/>
            <a:r>
              <a:rPr lang="en-US" dirty="0">
                <a:solidFill>
                  <a:srgbClr val="FF0000"/>
                </a:solidFill>
              </a:rPr>
              <a:t>Mean, </a:t>
            </a:r>
            <a:r>
              <a:rPr lang="en-US" dirty="0" err="1">
                <a:solidFill>
                  <a:srgbClr val="FF0000"/>
                </a:solidFill>
              </a:rPr>
              <a:t>stdev</a:t>
            </a:r>
            <a:r>
              <a:rPr lang="en-US" dirty="0">
                <a:solidFill>
                  <a:srgbClr val="FF0000"/>
                </a:solidFill>
              </a:rPr>
              <a:t> intensity</a:t>
            </a:r>
          </a:p>
          <a:p>
            <a:pPr lvl="2"/>
            <a:r>
              <a:rPr lang="en-US" i="1" dirty="0"/>
              <a:t>Positive</a:t>
            </a:r>
            <a:r>
              <a:rPr lang="en-US" dirty="0"/>
              <a:t> correlation across cultures</a:t>
            </a:r>
            <a:endParaRPr lang="en-US" i="1" dirty="0"/>
          </a:p>
          <a:p>
            <a:pPr lvl="3"/>
            <a:endParaRPr lang="en-US" dirty="0"/>
          </a:p>
          <a:p>
            <a:pPr lvl="1"/>
            <a:endParaRPr lang="en-US" i="1"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20</a:t>
            </a:fld>
            <a:endParaRPr lang="en-US">
              <a:solidFill>
                <a:prstClr val="black"/>
              </a:solidFill>
              <a:latin typeface="Georgia"/>
            </a:endParaRPr>
          </a:p>
        </p:txBody>
      </p:sp>
    </p:spTree>
    <p:extLst>
      <p:ext uri="{BB962C8B-B14F-4D97-AF65-F5344CB8AC3E}">
        <p14:creationId xmlns:p14="http://schemas.microsoft.com/office/powerpoint/2010/main" val="429303320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3718"/>
            <a:ext cx="10363200" cy="5262282"/>
          </a:xfrm>
        </p:spPr>
        <p:txBody>
          <a:bodyPr/>
          <a:lstStyle/>
          <a:p>
            <a:pPr marL="342900" lvl="1" indent="-342900">
              <a:buFontTx/>
              <a:buChar char="•"/>
            </a:pPr>
            <a:r>
              <a:rPr lang="en-US" dirty="0" smtClean="0">
                <a:solidFill>
                  <a:srgbClr val="FF0000"/>
                </a:solidFill>
              </a:rPr>
              <a:t>Max </a:t>
            </a:r>
            <a:r>
              <a:rPr lang="en-US" dirty="0">
                <a:solidFill>
                  <a:srgbClr val="FF0000"/>
                </a:solidFill>
              </a:rPr>
              <a:t>intensity </a:t>
            </a:r>
            <a:r>
              <a:rPr lang="en-US" dirty="0" smtClean="0"/>
              <a:t>(normalized for SAE but not </a:t>
            </a:r>
            <a:r>
              <a:rPr lang="en-US" dirty="0" err="1" smtClean="0"/>
              <a:t>Aragic</a:t>
            </a:r>
            <a:r>
              <a:rPr lang="en-US" dirty="0" smtClean="0"/>
              <a:t>)</a:t>
            </a:r>
            <a:endParaRPr lang="en-US" dirty="0"/>
          </a:p>
          <a:p>
            <a:pPr lvl="1"/>
            <a:r>
              <a:rPr lang="en-US" i="1" dirty="0"/>
              <a:t>Positive</a:t>
            </a:r>
            <a:r>
              <a:rPr lang="en-US" dirty="0"/>
              <a:t> correlation </a:t>
            </a:r>
            <a:r>
              <a:rPr lang="en-US" dirty="0" smtClean="0"/>
              <a:t>for Arabic</a:t>
            </a:r>
          </a:p>
          <a:p>
            <a:r>
              <a:rPr lang="en-US" dirty="0" err="1" smtClean="0">
                <a:solidFill>
                  <a:srgbClr val="FF0000"/>
                </a:solidFill>
              </a:rPr>
              <a:t>ToBI</a:t>
            </a:r>
            <a:r>
              <a:rPr lang="en-US" dirty="0" smtClean="0">
                <a:solidFill>
                  <a:srgbClr val="FF0000"/>
                </a:solidFill>
              </a:rPr>
              <a:t> labels</a:t>
            </a:r>
          </a:p>
          <a:p>
            <a:pPr lvl="1"/>
            <a:r>
              <a:rPr lang="en-US" dirty="0" smtClean="0"/>
              <a:t>!H* and L+H* positively correlated with charisma ratings in both</a:t>
            </a:r>
          </a:p>
          <a:p>
            <a:pPr lvl="1"/>
            <a:r>
              <a:rPr lang="en-US" dirty="0" smtClean="0"/>
              <a:t>L* negatively correlated in both cultures</a:t>
            </a:r>
          </a:p>
          <a:p>
            <a:pPr lvl="1"/>
            <a:r>
              <a:rPr lang="en-US" dirty="0" smtClean="0">
                <a:solidFill>
                  <a:srgbClr val="0070C0"/>
                </a:solidFill>
              </a:rPr>
              <a:t>Why?</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21</a:t>
            </a:fld>
            <a:endParaRPr lang="en-US">
              <a:solidFill>
                <a:prstClr val="black"/>
              </a:solidFill>
              <a:latin typeface="Georgia"/>
            </a:endParaRPr>
          </a:p>
        </p:txBody>
      </p:sp>
    </p:spTree>
    <p:extLst>
      <p:ext uri="{BB962C8B-B14F-4D97-AF65-F5344CB8AC3E}">
        <p14:creationId xmlns:p14="http://schemas.microsoft.com/office/powerpoint/2010/main" val="32634250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Lexical Comparative Analysis </a:t>
            </a:r>
            <a:endParaRPr lang="en-US" dirty="0"/>
          </a:p>
        </p:txBody>
      </p:sp>
      <p:sp>
        <p:nvSpPr>
          <p:cNvPr id="3" name="Content Placeholder 2"/>
          <p:cNvSpPr>
            <a:spLocks noGrp="1"/>
          </p:cNvSpPr>
          <p:nvPr>
            <p:ph idx="1"/>
          </p:nvPr>
        </p:nvSpPr>
        <p:spPr/>
        <p:txBody>
          <a:bodyPr/>
          <a:lstStyle/>
          <a:p>
            <a:r>
              <a:rPr lang="en-US" dirty="0" smtClean="0"/>
              <a:t>Number of </a:t>
            </a:r>
            <a:r>
              <a:rPr lang="en-US" dirty="0" smtClean="0">
                <a:solidFill>
                  <a:srgbClr val="0070C0"/>
                </a:solidFill>
              </a:rPr>
              <a:t>words per token </a:t>
            </a:r>
            <a:r>
              <a:rPr lang="en-US" dirty="0" smtClean="0"/>
              <a:t>(longer speech)</a:t>
            </a:r>
          </a:p>
          <a:p>
            <a:pPr lvl="1"/>
            <a:r>
              <a:rPr lang="en-US" i="1" dirty="0" smtClean="0"/>
              <a:t>Positive</a:t>
            </a:r>
            <a:r>
              <a:rPr lang="en-US" dirty="0" smtClean="0"/>
              <a:t> correlation across cultures</a:t>
            </a:r>
            <a:endParaRPr lang="en-US" i="1" dirty="0"/>
          </a:p>
          <a:p>
            <a:r>
              <a:rPr lang="en-US" dirty="0" smtClean="0">
                <a:solidFill>
                  <a:srgbClr val="0070C0"/>
                </a:solidFill>
              </a:rPr>
              <a:t>Disfluency</a:t>
            </a:r>
            <a:r>
              <a:rPr lang="en-US" dirty="0" smtClean="0"/>
              <a:t> rate (lack of confidence)</a:t>
            </a:r>
            <a:endParaRPr lang="en-US" dirty="0"/>
          </a:p>
          <a:p>
            <a:pPr lvl="1"/>
            <a:r>
              <a:rPr lang="en-US" i="1" dirty="0" smtClean="0"/>
              <a:t>Negative </a:t>
            </a:r>
            <a:r>
              <a:rPr lang="en-US" dirty="0" smtClean="0"/>
              <a:t>correlation </a:t>
            </a:r>
            <a:r>
              <a:rPr lang="en-US" dirty="0"/>
              <a:t>across cultures</a:t>
            </a:r>
            <a:endParaRPr lang="en-US" i="1" dirty="0"/>
          </a:p>
          <a:p>
            <a:r>
              <a:rPr lang="en-US" dirty="0" smtClean="0"/>
              <a:t>Ratio of </a:t>
            </a:r>
            <a:r>
              <a:rPr lang="en-US" dirty="0" smtClean="0">
                <a:solidFill>
                  <a:srgbClr val="0070C0"/>
                </a:solidFill>
              </a:rPr>
              <a:t>repeated words </a:t>
            </a:r>
            <a:r>
              <a:rPr lang="en-US" dirty="0" smtClean="0"/>
              <a:t>(rhetorical device)</a:t>
            </a:r>
            <a:endParaRPr lang="en-US" dirty="0"/>
          </a:p>
          <a:p>
            <a:pPr lvl="1"/>
            <a:r>
              <a:rPr lang="en-US" i="1" dirty="0" smtClean="0"/>
              <a:t>Positive </a:t>
            </a:r>
            <a:r>
              <a:rPr lang="en-US" dirty="0" smtClean="0"/>
              <a:t>correlation </a:t>
            </a:r>
            <a:r>
              <a:rPr lang="en-US" dirty="0"/>
              <a:t>across </a:t>
            </a:r>
            <a:r>
              <a:rPr lang="en-US" dirty="0" smtClean="0"/>
              <a:t>cultures</a:t>
            </a:r>
          </a:p>
          <a:p>
            <a:r>
              <a:rPr lang="en-US" dirty="0">
                <a:solidFill>
                  <a:srgbClr val="0070C0"/>
                </a:solidFill>
              </a:rPr>
              <a:t>First person plural pronouns </a:t>
            </a:r>
            <a:r>
              <a:rPr lang="en-US" dirty="0" smtClean="0"/>
              <a:t>(personal empathy)</a:t>
            </a:r>
            <a:endParaRPr lang="en-US" dirty="0"/>
          </a:p>
          <a:p>
            <a:pPr lvl="1"/>
            <a:r>
              <a:rPr lang="en-US" i="1" dirty="0"/>
              <a:t>Positive </a:t>
            </a:r>
            <a:r>
              <a:rPr lang="en-US" dirty="0"/>
              <a:t>correlation for English </a:t>
            </a:r>
            <a:endParaRPr lang="en-US" dirty="0" smtClean="0"/>
          </a:p>
          <a:p>
            <a:pPr lvl="1"/>
            <a:endParaRPr lang="en-US" i="1" dirty="0"/>
          </a:p>
          <a:p>
            <a:pPr lvl="1"/>
            <a:endParaRPr lang="en-US" i="1" dirty="0"/>
          </a:p>
          <a:p>
            <a:pPr lvl="1"/>
            <a:endParaRPr lang="en-US" i="1" dirty="0"/>
          </a:p>
          <a:p>
            <a:pPr marL="411480" lvl="1" indent="0">
              <a:buNone/>
            </a:pPr>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22</a:t>
            </a:fld>
            <a:endParaRPr lang="en-US">
              <a:solidFill>
                <a:prstClr val="black"/>
              </a:solidFill>
              <a:latin typeface="Georgia"/>
            </a:endParaRPr>
          </a:p>
        </p:txBody>
      </p:sp>
    </p:spTree>
    <p:extLst>
      <p:ext uri="{BB962C8B-B14F-4D97-AF65-F5344CB8AC3E}">
        <p14:creationId xmlns:p14="http://schemas.microsoft.com/office/powerpoint/2010/main" val="274767011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78224"/>
            <a:ext cx="10363200" cy="5517776"/>
          </a:xfrm>
        </p:spPr>
        <p:txBody>
          <a:bodyPr/>
          <a:lstStyle/>
          <a:p>
            <a:r>
              <a:rPr lang="en-US" dirty="0" smtClean="0">
                <a:solidFill>
                  <a:srgbClr val="0070C0"/>
                </a:solidFill>
              </a:rPr>
              <a:t>Third person pronouns </a:t>
            </a:r>
            <a:endParaRPr lang="en-US" dirty="0">
              <a:solidFill>
                <a:srgbClr val="0070C0"/>
              </a:solidFill>
            </a:endParaRPr>
          </a:p>
          <a:p>
            <a:pPr lvl="1"/>
            <a:r>
              <a:rPr lang="en-US" dirty="0" smtClean="0">
                <a:solidFill>
                  <a:srgbClr val="FF0000"/>
                </a:solidFill>
              </a:rPr>
              <a:t>Plural </a:t>
            </a:r>
          </a:p>
          <a:p>
            <a:pPr lvl="2"/>
            <a:r>
              <a:rPr lang="en-US" i="1" dirty="0"/>
              <a:t>N</a:t>
            </a:r>
            <a:r>
              <a:rPr lang="en-US" i="1" dirty="0" smtClean="0"/>
              <a:t>egative </a:t>
            </a:r>
            <a:r>
              <a:rPr lang="en-US" dirty="0" smtClean="0"/>
              <a:t>correlation </a:t>
            </a:r>
            <a:r>
              <a:rPr lang="en-US" dirty="0"/>
              <a:t>for English </a:t>
            </a:r>
            <a:endParaRPr lang="en-US" dirty="0" smtClean="0"/>
          </a:p>
          <a:p>
            <a:pPr lvl="2"/>
            <a:r>
              <a:rPr lang="en-US" i="1" dirty="0" smtClean="0"/>
              <a:t>Positive</a:t>
            </a:r>
            <a:r>
              <a:rPr lang="en-US" dirty="0" smtClean="0"/>
              <a:t> correlation for Arabic</a:t>
            </a:r>
            <a:endParaRPr lang="en-US" i="1" dirty="0" smtClean="0"/>
          </a:p>
          <a:p>
            <a:pPr lvl="1"/>
            <a:r>
              <a:rPr lang="en-US" dirty="0" smtClean="0">
                <a:solidFill>
                  <a:srgbClr val="FF0000"/>
                </a:solidFill>
              </a:rPr>
              <a:t>Singular</a:t>
            </a:r>
            <a:r>
              <a:rPr lang="en-US" dirty="0" smtClean="0"/>
              <a:t> -  </a:t>
            </a:r>
            <a:r>
              <a:rPr lang="en-US" i="1" dirty="0" smtClean="0"/>
              <a:t>positive </a:t>
            </a:r>
            <a:r>
              <a:rPr lang="en-US" dirty="0" smtClean="0"/>
              <a:t>correlation for English</a:t>
            </a:r>
          </a:p>
          <a:p>
            <a:r>
              <a:rPr lang="en-US" dirty="0">
                <a:solidFill>
                  <a:srgbClr val="0070C0"/>
                </a:solidFill>
              </a:rPr>
              <a:t>Parts of speech</a:t>
            </a:r>
          </a:p>
          <a:p>
            <a:pPr lvl="1"/>
            <a:r>
              <a:rPr lang="en-US" dirty="0"/>
              <a:t>Arabic:  </a:t>
            </a:r>
            <a:r>
              <a:rPr lang="en-US" i="1" dirty="0"/>
              <a:t>negative </a:t>
            </a:r>
            <a:r>
              <a:rPr lang="en-US" dirty="0"/>
              <a:t>correlations with ratio of adverbs, prepositions, nouns</a:t>
            </a:r>
          </a:p>
          <a:p>
            <a:pPr lvl="1"/>
            <a:r>
              <a:rPr lang="en-US" dirty="0"/>
              <a:t>English: </a:t>
            </a:r>
            <a:r>
              <a:rPr lang="en-US" i="1" dirty="0"/>
              <a:t>negative correlations</a:t>
            </a:r>
            <a:r>
              <a:rPr lang="en-US" dirty="0"/>
              <a:t> with adverbs, adjectives</a:t>
            </a:r>
          </a:p>
          <a:p>
            <a:pPr lvl="1"/>
            <a:r>
              <a:rPr lang="en-US" dirty="0" smtClean="0"/>
              <a:t> </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23</a:t>
            </a:fld>
            <a:endParaRPr lang="en-US">
              <a:solidFill>
                <a:prstClr val="black"/>
              </a:solidFill>
              <a:latin typeface="Georgia"/>
            </a:endParaRPr>
          </a:p>
        </p:txBody>
      </p:sp>
    </p:spTree>
    <p:extLst>
      <p:ext uri="{BB962C8B-B14F-4D97-AF65-F5344CB8AC3E}">
        <p14:creationId xmlns:p14="http://schemas.microsoft.com/office/powerpoint/2010/main" val="120960455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smtClean="0"/>
              <a:t>Predicting Charisma Using Linear Regression on Acoustic-Prosodic Features</a:t>
            </a:r>
            <a:endParaRPr lang="en-US" dirty="0"/>
          </a:p>
        </p:txBody>
      </p:sp>
      <p:sp>
        <p:nvSpPr>
          <p:cNvPr id="28675" name="Rectangle 3"/>
          <p:cNvSpPr>
            <a:spLocks noGrp="1" noChangeArrowheads="1"/>
          </p:cNvSpPr>
          <p:nvPr>
            <p:ph type="body" idx="1"/>
          </p:nvPr>
        </p:nvSpPr>
        <p:spPr/>
        <p:txBody>
          <a:bodyPr/>
          <a:lstStyle/>
          <a:p>
            <a:r>
              <a:rPr lang="en-US" dirty="0" smtClean="0"/>
              <a:t>                       Arabic </a:t>
            </a:r>
            <a:r>
              <a:rPr lang="en-US" dirty="0"/>
              <a:t>			     </a:t>
            </a:r>
            <a:r>
              <a:rPr lang="en-US" dirty="0" smtClean="0"/>
              <a:t>   English</a:t>
            </a:r>
            <a:r>
              <a:rPr lang="en-US" dirty="0"/>
              <a:t>				</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0"/>
            <a:ext cx="3810000" cy="345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6000"/>
            <a:ext cx="3810000" cy="344328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solidFill>
                  <a:srgbClr val="0070C0"/>
                </a:solidFill>
              </a:rPr>
              <a:t>Shared </a:t>
            </a:r>
            <a:r>
              <a:rPr lang="en-US" i="1" dirty="0" smtClean="0">
                <a:solidFill>
                  <a:srgbClr val="0070C0"/>
                </a:solidFill>
              </a:rPr>
              <a:t>functional</a:t>
            </a:r>
            <a:r>
              <a:rPr lang="en-US" dirty="0" smtClean="0">
                <a:solidFill>
                  <a:srgbClr val="0070C0"/>
                </a:solidFill>
              </a:rPr>
              <a:t> definition of charisma </a:t>
            </a:r>
            <a:r>
              <a:rPr lang="en-US" dirty="0" smtClean="0"/>
              <a:t>across English and Arabic</a:t>
            </a:r>
          </a:p>
          <a:p>
            <a:pPr lvl="1"/>
            <a:r>
              <a:rPr lang="en-US" dirty="0" smtClean="0"/>
              <a:t>Persuasive, charming, enthusiastic, not boring</a:t>
            </a:r>
          </a:p>
          <a:p>
            <a:pPr lvl="0">
              <a:buClr>
                <a:srgbClr val="438086"/>
              </a:buClr>
            </a:pPr>
            <a:r>
              <a:rPr lang="en-US" dirty="0" smtClean="0">
                <a:solidFill>
                  <a:srgbClr val="0070C0"/>
                </a:solidFill>
              </a:rPr>
              <a:t>Cultural differences </a:t>
            </a:r>
            <a:r>
              <a:rPr lang="en-US" dirty="0" smtClean="0">
                <a:solidFill>
                  <a:prstClr val="black"/>
                </a:solidFill>
              </a:rPr>
              <a:t>in charisma perception</a:t>
            </a:r>
          </a:p>
          <a:p>
            <a:pPr lvl="1">
              <a:buClr>
                <a:srgbClr val="438086"/>
              </a:buClr>
            </a:pPr>
            <a:r>
              <a:rPr lang="en-US" dirty="0" smtClean="0">
                <a:solidFill>
                  <a:srgbClr val="FF0000"/>
                </a:solidFill>
              </a:rPr>
              <a:t>English</a:t>
            </a:r>
            <a:r>
              <a:rPr lang="en-US" dirty="0" smtClean="0">
                <a:solidFill>
                  <a:prstClr val="black"/>
                </a:solidFill>
              </a:rPr>
              <a:t> </a:t>
            </a:r>
            <a:r>
              <a:rPr lang="mr-IN" dirty="0" smtClean="0">
                <a:solidFill>
                  <a:prstClr val="black"/>
                </a:solidFill>
              </a:rPr>
              <a:t>–</a:t>
            </a:r>
            <a:r>
              <a:rPr lang="en-US" dirty="0" smtClean="0">
                <a:solidFill>
                  <a:prstClr val="black"/>
                </a:solidFill>
              </a:rPr>
              <a:t> passionate, convincing</a:t>
            </a:r>
          </a:p>
          <a:p>
            <a:pPr lvl="1">
              <a:buClr>
                <a:srgbClr val="438086"/>
              </a:buClr>
            </a:pPr>
            <a:r>
              <a:rPr lang="en-US" dirty="0" smtClean="0">
                <a:solidFill>
                  <a:srgbClr val="FF0000"/>
                </a:solidFill>
              </a:rPr>
              <a:t>Arabic</a:t>
            </a:r>
            <a:r>
              <a:rPr lang="en-US" dirty="0" smtClean="0">
                <a:solidFill>
                  <a:prstClr val="black"/>
                </a:solidFill>
              </a:rPr>
              <a:t> </a:t>
            </a:r>
            <a:r>
              <a:rPr lang="mr-IN" dirty="0" smtClean="0">
                <a:solidFill>
                  <a:prstClr val="black"/>
                </a:solidFill>
              </a:rPr>
              <a:t>–</a:t>
            </a:r>
            <a:r>
              <a:rPr lang="en-US" dirty="0" smtClean="0">
                <a:solidFill>
                  <a:prstClr val="black"/>
                </a:solidFill>
              </a:rPr>
              <a:t> tough, powerful</a:t>
            </a:r>
            <a:endParaRPr lang="en-US" dirty="0">
              <a:solidFill>
                <a:prstClr val="black"/>
              </a:solidFill>
            </a:endParaRPr>
          </a:p>
          <a:p>
            <a:pPr lvl="0">
              <a:buClr>
                <a:srgbClr val="438086"/>
              </a:buClr>
            </a:pPr>
            <a:r>
              <a:rPr lang="en-US" dirty="0" smtClean="0">
                <a:solidFill>
                  <a:srgbClr val="0070C0"/>
                </a:solidFill>
              </a:rPr>
              <a:t>Similarities but interesting differences </a:t>
            </a:r>
            <a:r>
              <a:rPr lang="en-US" dirty="0" smtClean="0">
                <a:solidFill>
                  <a:prstClr val="black"/>
                </a:solidFill>
              </a:rPr>
              <a:t>in acoustic/prosodic and lexical correlates of charisma across cultures</a:t>
            </a:r>
            <a:endParaRPr lang="en-US" dirty="0">
              <a:solidFill>
                <a:prstClr val="black"/>
              </a:solidFill>
            </a:endParaRP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25</a:t>
            </a:fld>
            <a:endParaRPr lang="en-US">
              <a:solidFill>
                <a:prstClr val="black"/>
              </a:solidFill>
              <a:latin typeface="Georgia"/>
            </a:endParaRPr>
          </a:p>
        </p:txBody>
      </p:sp>
    </p:spTree>
    <p:extLst>
      <p:ext uri="{BB962C8B-B14F-4D97-AF65-F5344CB8AC3E}">
        <p14:creationId xmlns:p14="http://schemas.microsoft.com/office/powerpoint/2010/main" val="183900025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392518"/>
          </a:xfrm>
        </p:spPr>
        <p:txBody>
          <a:bodyPr>
            <a:normAutofit fontScale="90000"/>
          </a:bodyPr>
          <a:lstStyle/>
          <a:p>
            <a:r>
              <a:rPr lang="en-US" dirty="0" smtClean="0"/>
              <a:t>Cross-cultural </a:t>
            </a:r>
            <a:r>
              <a:rPr lang="en-US" i="1" dirty="0" smtClean="0"/>
              <a:t>Perception</a:t>
            </a:r>
            <a:r>
              <a:rPr lang="en-US" dirty="0" smtClean="0"/>
              <a:t> of </a:t>
            </a:r>
            <a:r>
              <a:rPr lang="en-US" dirty="0"/>
              <a:t>Charisma </a:t>
            </a:r>
            <a:r>
              <a:rPr lang="en-US" sz="2400" b="0" dirty="0" smtClean="0"/>
              <a:t>(A </a:t>
            </a:r>
            <a:r>
              <a:rPr lang="en-US" sz="2400" b="0" dirty="0"/>
              <a:t>Cross-Cultural Comparison of American, Palestinian, and Swedish Perception of Charismatic </a:t>
            </a:r>
            <a:r>
              <a:rPr lang="en-US" sz="2400" b="0" dirty="0" smtClean="0"/>
              <a:t>Speech </a:t>
            </a:r>
            <a:r>
              <a:rPr lang="en-US" sz="2400" b="0" dirty="0"/>
              <a:t>(</a:t>
            </a:r>
            <a:r>
              <a:rPr lang="en-US" sz="2400" b="0" dirty="0" err="1"/>
              <a:t>Biadsy</a:t>
            </a:r>
            <a:r>
              <a:rPr lang="en-US" sz="2400" b="0" dirty="0"/>
              <a:t> et al., 2008)</a:t>
            </a:r>
            <a:br>
              <a:rPr lang="en-US" sz="2400" b="0" dirty="0"/>
            </a:br>
            <a:endParaRPr lang="en-US" sz="2400" b="0" dirty="0"/>
          </a:p>
        </p:txBody>
      </p:sp>
      <p:sp>
        <p:nvSpPr>
          <p:cNvPr id="3" name="Content Placeholder 2"/>
          <p:cNvSpPr>
            <a:spLocks noGrp="1"/>
          </p:cNvSpPr>
          <p:nvPr>
            <p:ph idx="1"/>
          </p:nvPr>
        </p:nvSpPr>
        <p:spPr>
          <a:xfrm>
            <a:off x="914400" y="1573306"/>
            <a:ext cx="10363200" cy="4522694"/>
          </a:xfrm>
        </p:spPr>
        <p:txBody>
          <a:bodyPr/>
          <a:lstStyle/>
          <a:p>
            <a:r>
              <a:rPr lang="en-US" dirty="0" smtClean="0">
                <a:solidFill>
                  <a:srgbClr val="0070C0"/>
                </a:solidFill>
              </a:rPr>
              <a:t>Cross-language ratings</a:t>
            </a:r>
          </a:p>
          <a:p>
            <a:pPr lvl="1"/>
            <a:r>
              <a:rPr lang="en-US" dirty="0" smtClean="0"/>
              <a:t>12 </a:t>
            </a:r>
            <a:r>
              <a:rPr lang="en-US" dirty="0" smtClean="0">
                <a:solidFill>
                  <a:srgbClr val="FF0000"/>
                </a:solidFill>
              </a:rPr>
              <a:t>SAE</a:t>
            </a:r>
            <a:r>
              <a:rPr lang="en-US" dirty="0" smtClean="0"/>
              <a:t> (non-Arabic, non-Swedish speaking) raters rate Palestinian Arabic and Swedish data</a:t>
            </a:r>
          </a:p>
          <a:p>
            <a:pPr lvl="1"/>
            <a:r>
              <a:rPr lang="en-US" dirty="0" smtClean="0"/>
              <a:t>12 </a:t>
            </a:r>
            <a:r>
              <a:rPr lang="en-US" dirty="0" smtClean="0">
                <a:solidFill>
                  <a:srgbClr val="FF0000"/>
                </a:solidFill>
              </a:rPr>
              <a:t>Palestinian</a:t>
            </a:r>
            <a:r>
              <a:rPr lang="en-US" dirty="0" smtClean="0"/>
              <a:t> (English-literate, non-Swedish speaking) raters rate SAE and Swedish data</a:t>
            </a:r>
          </a:p>
          <a:p>
            <a:pPr lvl="1"/>
            <a:r>
              <a:rPr lang="en-US" dirty="0" smtClean="0"/>
              <a:t>9 (English-speaking speaking) </a:t>
            </a:r>
            <a:r>
              <a:rPr lang="en-US" dirty="0" smtClean="0">
                <a:solidFill>
                  <a:srgbClr val="FF0000"/>
                </a:solidFill>
              </a:rPr>
              <a:t>Swedish</a:t>
            </a:r>
            <a:r>
              <a:rPr lang="en-US" dirty="0" smtClean="0"/>
              <a:t> raters rate SAE</a:t>
            </a:r>
          </a:p>
          <a:p>
            <a:r>
              <a:rPr lang="en-US" dirty="0" smtClean="0">
                <a:solidFill>
                  <a:srgbClr val="0070C0"/>
                </a:solidFill>
              </a:rPr>
              <a:t>Comparison with previous ratings </a:t>
            </a:r>
            <a:r>
              <a:rPr lang="en-US" dirty="0" smtClean="0"/>
              <a:t>when raters rate their own language speakers</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26</a:t>
            </a:fld>
            <a:endParaRPr lang="en-US">
              <a:solidFill>
                <a:prstClr val="black"/>
              </a:solidFill>
              <a:latin typeface="Georgia"/>
            </a:endParaRPr>
          </a:p>
        </p:txBody>
      </p:sp>
    </p:spTree>
    <p:extLst>
      <p:ext uri="{BB962C8B-B14F-4D97-AF65-F5344CB8AC3E}">
        <p14:creationId xmlns:p14="http://schemas.microsoft.com/office/powerpoint/2010/main" val="172880701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Inter-rater Agreement</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70C0"/>
                </a:solidFill>
              </a:rPr>
              <a:t>American rater agree</a:t>
            </a:r>
            <a:r>
              <a:rPr lang="en-US" dirty="0" smtClean="0">
                <a:solidFill>
                  <a:srgbClr val="FF0000"/>
                </a:solidFill>
              </a:rPr>
              <a:t>ment </a:t>
            </a:r>
            <a:r>
              <a:rPr lang="en-US" dirty="0" smtClean="0"/>
              <a:t>was </a:t>
            </a:r>
            <a:r>
              <a:rPr lang="en-US" i="1" dirty="0" smtClean="0"/>
              <a:t>higher</a:t>
            </a:r>
            <a:r>
              <a:rPr lang="en-US" dirty="0" smtClean="0"/>
              <a:t> when rating Arabic than English</a:t>
            </a:r>
          </a:p>
          <a:p>
            <a:r>
              <a:rPr lang="en-US" dirty="0" smtClean="0">
                <a:solidFill>
                  <a:srgbClr val="0070C0"/>
                </a:solidFill>
              </a:rPr>
              <a:t>Arabic rater agreement </a:t>
            </a:r>
            <a:r>
              <a:rPr lang="en-US" dirty="0" smtClean="0"/>
              <a:t>was </a:t>
            </a:r>
            <a:r>
              <a:rPr lang="en-US" i="1" dirty="0" smtClean="0"/>
              <a:t>higher </a:t>
            </a:r>
            <a:r>
              <a:rPr lang="en-US" dirty="0" smtClean="0"/>
              <a:t>when rating Arabic than English</a:t>
            </a:r>
          </a:p>
          <a:p>
            <a:r>
              <a:rPr lang="en-US" dirty="0" smtClean="0">
                <a:solidFill>
                  <a:srgbClr val="0070C0"/>
                </a:solidFill>
              </a:rPr>
              <a:t>Speaker </a:t>
            </a:r>
            <a:r>
              <a:rPr lang="en-US" dirty="0" smtClean="0"/>
              <a:t>affects subject judgments across studies</a:t>
            </a:r>
          </a:p>
          <a:p>
            <a:r>
              <a:rPr lang="en-US" dirty="0" smtClean="0">
                <a:solidFill>
                  <a:srgbClr val="0070C0"/>
                </a:solidFill>
              </a:rPr>
              <a:t>Topic</a:t>
            </a:r>
            <a:r>
              <a:rPr lang="en-US" dirty="0" smtClean="0"/>
              <a:t> affects subject judgments:</a:t>
            </a:r>
          </a:p>
          <a:p>
            <a:pPr lvl="1"/>
            <a:r>
              <a:rPr lang="en-US" dirty="0" smtClean="0"/>
              <a:t>Americans rating SAE</a:t>
            </a:r>
          </a:p>
          <a:p>
            <a:pPr lvl="1"/>
            <a:r>
              <a:rPr lang="en-US" dirty="0" smtClean="0"/>
              <a:t>Palestinians rating Arabic</a:t>
            </a:r>
          </a:p>
          <a:p>
            <a:pPr lvl="1"/>
            <a:r>
              <a:rPr lang="en-US" dirty="0" smtClean="0"/>
              <a:t>Palestinians rating English</a:t>
            </a:r>
          </a:p>
          <a:p>
            <a:pPr lvl="1"/>
            <a:r>
              <a:rPr lang="en-US" dirty="0" smtClean="0"/>
              <a:t>Swedish rating English</a:t>
            </a:r>
          </a:p>
          <a:p>
            <a:pPr lvl="1"/>
            <a:r>
              <a:rPr lang="en-US" b="1" i="1" dirty="0" smtClean="0"/>
              <a:t>Not raters who do not speak the language</a:t>
            </a:r>
            <a:endParaRPr lang="en-US" b="1"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27</a:t>
            </a:fld>
            <a:endParaRPr lang="en-US">
              <a:solidFill>
                <a:prstClr val="black"/>
              </a:solidFill>
              <a:latin typeface="Georgia"/>
            </a:endParaRPr>
          </a:p>
        </p:txBody>
      </p:sp>
    </p:spTree>
    <p:extLst>
      <p:ext uri="{BB962C8B-B14F-4D97-AF65-F5344CB8AC3E}">
        <p14:creationId xmlns:p14="http://schemas.microsoft.com/office/powerpoint/2010/main" val="212360822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Acoustic/Prosodic Analysis</a:t>
            </a:r>
            <a:endParaRPr lang="en-US" dirty="0"/>
          </a:p>
        </p:txBody>
      </p:sp>
      <p:sp>
        <p:nvSpPr>
          <p:cNvPr id="3" name="Content Placeholder 2"/>
          <p:cNvSpPr>
            <a:spLocks noGrp="1"/>
          </p:cNvSpPr>
          <p:nvPr>
            <p:ph idx="1"/>
          </p:nvPr>
        </p:nvSpPr>
        <p:spPr/>
        <p:txBody>
          <a:bodyPr/>
          <a:lstStyle/>
          <a:p>
            <a:r>
              <a:rPr lang="en-US" dirty="0" smtClean="0">
                <a:solidFill>
                  <a:srgbClr val="0070C0"/>
                </a:solidFill>
              </a:rPr>
              <a:t>Correlation with rated charisma </a:t>
            </a:r>
            <a:r>
              <a:rPr lang="en-US" dirty="0" smtClean="0"/>
              <a:t>in all 5 studies:</a:t>
            </a:r>
          </a:p>
          <a:p>
            <a:pPr lvl="1"/>
            <a:r>
              <a:rPr lang="en-US" dirty="0" smtClean="0">
                <a:solidFill>
                  <a:srgbClr val="FF0000"/>
                </a:solidFill>
              </a:rPr>
              <a:t>Positive</a:t>
            </a:r>
          </a:p>
          <a:p>
            <a:pPr lvl="2"/>
            <a:r>
              <a:rPr lang="en-US" dirty="0" smtClean="0"/>
              <a:t>Mean pitch</a:t>
            </a:r>
          </a:p>
          <a:p>
            <a:pPr lvl="2"/>
            <a:r>
              <a:rPr lang="en-US" dirty="0" smtClean="0"/>
              <a:t>Mean and </a:t>
            </a:r>
            <a:r>
              <a:rPr lang="en-US" dirty="0" err="1" smtClean="0"/>
              <a:t>stdev</a:t>
            </a:r>
            <a:r>
              <a:rPr lang="en-US" dirty="0" smtClean="0"/>
              <a:t> intensity </a:t>
            </a:r>
          </a:p>
          <a:p>
            <a:pPr lvl="2"/>
            <a:r>
              <a:rPr lang="en-US" dirty="0"/>
              <a:t>T</a:t>
            </a:r>
            <a:r>
              <a:rPr lang="en-US" dirty="0" smtClean="0"/>
              <a:t>oken duration</a:t>
            </a:r>
          </a:p>
          <a:p>
            <a:pPr lvl="2"/>
            <a:r>
              <a:rPr lang="en-US" dirty="0" smtClean="0"/>
              <a:t>Pitch range</a:t>
            </a:r>
          </a:p>
          <a:p>
            <a:pPr lvl="1"/>
            <a:r>
              <a:rPr lang="en-US" dirty="0" smtClean="0">
                <a:solidFill>
                  <a:srgbClr val="FF0000"/>
                </a:solidFill>
              </a:rPr>
              <a:t>Negative</a:t>
            </a:r>
          </a:p>
          <a:p>
            <a:pPr lvl="2"/>
            <a:r>
              <a:rPr lang="en-US" dirty="0" err="1" smtClean="0"/>
              <a:t>Disfluency</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28</a:t>
            </a:fld>
            <a:endParaRPr lang="en-US">
              <a:solidFill>
                <a:prstClr val="black"/>
              </a:solidFill>
              <a:latin typeface="Georgia"/>
            </a:endParaRPr>
          </a:p>
        </p:txBody>
      </p:sp>
    </p:spTree>
    <p:extLst>
      <p:ext uri="{BB962C8B-B14F-4D97-AF65-F5344CB8AC3E}">
        <p14:creationId xmlns:p14="http://schemas.microsoft.com/office/powerpoint/2010/main" val="69590601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Language-Specific </a:t>
            </a:r>
            <a:r>
              <a:rPr lang="en-US" dirty="0"/>
              <a:t>I</a:t>
            </a:r>
            <a:r>
              <a:rPr lang="en-US" dirty="0" smtClean="0"/>
              <a:t>ndicators</a:t>
            </a:r>
            <a:endParaRPr lang="en-US" dirty="0"/>
          </a:p>
        </p:txBody>
      </p:sp>
      <p:sp>
        <p:nvSpPr>
          <p:cNvPr id="3" name="Content Placeholder 2"/>
          <p:cNvSpPr>
            <a:spLocks noGrp="1"/>
          </p:cNvSpPr>
          <p:nvPr>
            <p:ph idx="1"/>
          </p:nvPr>
        </p:nvSpPr>
        <p:spPr/>
        <p:txBody>
          <a:bodyPr/>
          <a:lstStyle/>
          <a:p>
            <a:r>
              <a:rPr lang="en-US" dirty="0" smtClean="0">
                <a:solidFill>
                  <a:srgbClr val="0070C0"/>
                </a:solidFill>
              </a:rPr>
              <a:t>Rating SAE</a:t>
            </a:r>
          </a:p>
          <a:p>
            <a:pPr lvl="1"/>
            <a:r>
              <a:rPr lang="en-US" dirty="0" smtClean="0">
                <a:solidFill>
                  <a:srgbClr val="FF0000"/>
                </a:solidFill>
              </a:rPr>
              <a:t>All groups </a:t>
            </a:r>
            <a:r>
              <a:rPr lang="mr-IN" dirty="0" smtClean="0"/>
              <a:t>–</a:t>
            </a:r>
            <a:r>
              <a:rPr lang="en-US" dirty="0" smtClean="0"/>
              <a:t> min f0</a:t>
            </a:r>
          </a:p>
          <a:p>
            <a:pPr lvl="1"/>
            <a:r>
              <a:rPr lang="en-US" dirty="0" smtClean="0">
                <a:solidFill>
                  <a:srgbClr val="FF0000"/>
                </a:solidFill>
              </a:rPr>
              <a:t>Swedish</a:t>
            </a:r>
            <a:r>
              <a:rPr lang="en-US" dirty="0" smtClean="0"/>
              <a:t> </a:t>
            </a:r>
            <a:r>
              <a:rPr lang="mr-IN" dirty="0" smtClean="0"/>
              <a:t>–</a:t>
            </a:r>
            <a:r>
              <a:rPr lang="en-US" dirty="0" smtClean="0"/>
              <a:t> max &amp; </a:t>
            </a:r>
            <a:r>
              <a:rPr lang="en-US" dirty="0" err="1" smtClean="0"/>
              <a:t>stdev</a:t>
            </a:r>
            <a:r>
              <a:rPr lang="en-US" dirty="0" smtClean="0"/>
              <a:t> intensity</a:t>
            </a:r>
          </a:p>
          <a:p>
            <a:pPr lvl="1"/>
            <a:r>
              <a:rPr lang="en-US" dirty="0" smtClean="0">
                <a:solidFill>
                  <a:srgbClr val="FF0000"/>
                </a:solidFill>
              </a:rPr>
              <a:t>SAE &amp; Swedish </a:t>
            </a:r>
            <a:r>
              <a:rPr lang="mr-IN" dirty="0" smtClean="0"/>
              <a:t>–</a:t>
            </a:r>
            <a:r>
              <a:rPr lang="en-US" dirty="0" smtClean="0"/>
              <a:t> speaking rate</a:t>
            </a:r>
            <a:endParaRPr lang="en-US" dirty="0"/>
          </a:p>
          <a:p>
            <a:r>
              <a:rPr lang="en-US" dirty="0" smtClean="0">
                <a:solidFill>
                  <a:srgbClr val="0070C0"/>
                </a:solidFill>
              </a:rPr>
              <a:t>Rating Arabic</a:t>
            </a:r>
            <a:endParaRPr lang="en-US" dirty="0">
              <a:solidFill>
                <a:srgbClr val="0070C0"/>
              </a:solidFill>
            </a:endParaRPr>
          </a:p>
          <a:p>
            <a:pPr lvl="1"/>
            <a:r>
              <a:rPr lang="en-US" dirty="0" smtClean="0">
                <a:solidFill>
                  <a:srgbClr val="FF0000"/>
                </a:solidFill>
              </a:rPr>
              <a:t>Palestinian</a:t>
            </a:r>
            <a:r>
              <a:rPr lang="en-US" dirty="0" smtClean="0"/>
              <a:t> </a:t>
            </a:r>
            <a:r>
              <a:rPr lang="mr-IN" dirty="0" smtClean="0"/>
              <a:t>–</a:t>
            </a:r>
            <a:r>
              <a:rPr lang="en-US" dirty="0" smtClean="0"/>
              <a:t> </a:t>
            </a:r>
            <a:r>
              <a:rPr lang="en-US" dirty="0"/>
              <a:t>min </a:t>
            </a:r>
            <a:r>
              <a:rPr lang="en-US" dirty="0" smtClean="0"/>
              <a:t>f0, speaking rate</a:t>
            </a:r>
          </a:p>
          <a:p>
            <a:pPr lvl="1"/>
            <a:r>
              <a:rPr lang="en-US" dirty="0" smtClean="0">
                <a:solidFill>
                  <a:srgbClr val="FF0000"/>
                </a:solidFill>
              </a:rPr>
              <a:t>All groups </a:t>
            </a:r>
            <a:r>
              <a:rPr lang="mr-IN" dirty="0" smtClean="0"/>
              <a:t>–</a:t>
            </a:r>
            <a:r>
              <a:rPr lang="en-US" dirty="0" smtClean="0"/>
              <a:t> </a:t>
            </a:r>
            <a:r>
              <a:rPr lang="en-US" dirty="0" err="1" smtClean="0"/>
              <a:t>stdev</a:t>
            </a:r>
            <a:r>
              <a:rPr lang="en-US" dirty="0" smtClean="0"/>
              <a:t> f0, max &amp; </a:t>
            </a:r>
            <a:r>
              <a:rPr lang="en-US" dirty="0" err="1" smtClean="0"/>
              <a:t>stdev</a:t>
            </a:r>
            <a:r>
              <a:rPr lang="en-US" dirty="0" smtClean="0"/>
              <a:t> intensity</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29</a:t>
            </a:fld>
            <a:endParaRPr lang="en-US">
              <a:solidFill>
                <a:prstClr val="black"/>
              </a:solidFill>
              <a:latin typeface="Georgia"/>
            </a:endParaRPr>
          </a:p>
        </p:txBody>
      </p:sp>
    </p:spTree>
    <p:extLst>
      <p:ext uri="{BB962C8B-B14F-4D97-AF65-F5344CB8AC3E}">
        <p14:creationId xmlns:p14="http://schemas.microsoft.com/office/powerpoint/2010/main" val="66250265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y do we study charismatic speech?"/>
          <p:cNvSpPr txBox="1">
            <a:spLocks noGrp="1"/>
          </p:cNvSpPr>
          <p:nvPr>
            <p:ph type="title"/>
          </p:nvPr>
        </p:nvSpPr>
        <p:spPr/>
        <p:txBody>
          <a:bodyPr/>
          <a:lstStyle/>
          <a:p>
            <a:r>
              <a:rPr lang="en-US" dirty="0" smtClean="0"/>
              <a:t>Why Study </a:t>
            </a:r>
            <a:r>
              <a:rPr lang="en-US" dirty="0"/>
              <a:t>C</a:t>
            </a:r>
            <a:r>
              <a:rPr lang="en-US" dirty="0" smtClean="0"/>
              <a:t>harismatic </a:t>
            </a:r>
            <a:r>
              <a:rPr lang="en-US" dirty="0"/>
              <a:t>S</a:t>
            </a:r>
            <a:r>
              <a:rPr lang="en-US" dirty="0" smtClean="0"/>
              <a:t>peech?</a:t>
            </a:r>
            <a:endParaRPr lang="en-US" dirty="0"/>
          </a:p>
        </p:txBody>
      </p:sp>
      <p:sp>
        <p:nvSpPr>
          <p:cNvPr id="265" name="Speech that leads listeners to perceive the speaker as charismatic…"/>
          <p:cNvSpPr txBox="1">
            <a:spLocks noGrp="1"/>
          </p:cNvSpPr>
          <p:nvPr>
            <p:ph type="body" idx="1"/>
          </p:nvPr>
        </p:nvSpPr>
        <p:spPr/>
        <p:txBody>
          <a:bodyPr/>
          <a:lstStyle/>
          <a:p>
            <a:r>
              <a:rPr lang="en-US" dirty="0" smtClean="0"/>
              <a:t>Speech that leads listeners to </a:t>
            </a:r>
            <a:r>
              <a:rPr lang="en-US" dirty="0" smtClean="0">
                <a:solidFill>
                  <a:srgbClr val="0070C0"/>
                </a:solidFill>
              </a:rPr>
              <a:t>perceive the speaker as charismatic </a:t>
            </a:r>
            <a:r>
              <a:rPr lang="en-US" dirty="0" smtClean="0"/>
              <a:t>can be </a:t>
            </a:r>
            <a:r>
              <a:rPr lang="en-US" dirty="0" smtClean="0">
                <a:solidFill>
                  <a:srgbClr val="FF0000"/>
                </a:solidFill>
              </a:rPr>
              <a:t>useful for</a:t>
            </a:r>
          </a:p>
          <a:p>
            <a:pPr lvl="1"/>
            <a:r>
              <a:rPr lang="en-US" dirty="0" smtClean="0"/>
              <a:t>Creating </a:t>
            </a:r>
            <a:r>
              <a:rPr lang="en-US" dirty="0" smtClean="0">
                <a:solidFill>
                  <a:srgbClr val="FF0000"/>
                </a:solidFill>
              </a:rPr>
              <a:t>more effective text-to-speech synthesis </a:t>
            </a:r>
            <a:r>
              <a:rPr lang="en-US" dirty="0" smtClean="0"/>
              <a:t>(ads, games)</a:t>
            </a:r>
          </a:p>
          <a:p>
            <a:pPr lvl="1"/>
            <a:r>
              <a:rPr lang="en-US" dirty="0" smtClean="0"/>
              <a:t>Understanding </a:t>
            </a:r>
            <a:r>
              <a:rPr lang="en-US" dirty="0" smtClean="0">
                <a:solidFill>
                  <a:srgbClr val="FF0000"/>
                </a:solidFill>
              </a:rPr>
              <a:t>election results, radicalization </a:t>
            </a:r>
            <a:r>
              <a:rPr lang="en-US" dirty="0" smtClean="0"/>
              <a:t>efforts on social media </a:t>
            </a:r>
          </a:p>
          <a:p>
            <a:pPr lvl="1"/>
            <a:r>
              <a:rPr lang="en-US" dirty="0" smtClean="0">
                <a:solidFill>
                  <a:srgbClr val="FF0000"/>
                </a:solidFill>
              </a:rPr>
              <a:t>Helping speakers to improve </a:t>
            </a:r>
            <a:r>
              <a:rPr lang="en-US" dirty="0" smtClean="0"/>
              <a:t>their own speech production by sounding more charismatic</a:t>
            </a:r>
          </a:p>
          <a:p>
            <a:pPr lvl="1"/>
            <a:r>
              <a:rPr lang="en-US" dirty="0" smtClean="0"/>
              <a:t>…</a:t>
            </a:r>
            <a:endParaRPr lang="en-US" dirty="0"/>
          </a:p>
        </p:txBody>
      </p:sp>
      <p:sp>
        <p:nvSpPr>
          <p:cNvPr id="266" name="Slide Number"/>
          <p:cNvSpPr txBox="1">
            <a:spLocks noGrp="1"/>
          </p:cNvSpPr>
          <p:nvPr>
            <p:ph type="sldNum" sz="quarter" idx="12"/>
          </p:nvPr>
        </p:nvSpPr>
        <p:spPr/>
        <p:txBody>
          <a:bodyPr/>
          <a:lstStyle/>
          <a:p>
            <a:fld id="{86CB4B4D-7CA3-9044-876B-883B54F8677D}" type="slidenum">
              <a:rPr lang="en-US" smtClean="0"/>
              <a:pPr/>
              <a:t>3</a:t>
            </a:fld>
            <a:endParaRPr lang="en-US"/>
          </a:p>
        </p:txBody>
      </p:sp>
    </p:spTree>
    <p:extLst>
      <p:ext uri="{BB962C8B-B14F-4D97-AF65-F5344CB8AC3E}">
        <p14:creationId xmlns:p14="http://schemas.microsoft.com/office/powerpoint/2010/main" val="57115137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Lexical Features</a:t>
            </a:r>
            <a:endParaRPr lang="en-US" dirty="0"/>
          </a:p>
        </p:txBody>
      </p:sp>
      <p:sp>
        <p:nvSpPr>
          <p:cNvPr id="3" name="Content Placeholder 2"/>
          <p:cNvSpPr>
            <a:spLocks noGrp="1"/>
          </p:cNvSpPr>
          <p:nvPr>
            <p:ph idx="1"/>
          </p:nvPr>
        </p:nvSpPr>
        <p:spPr/>
        <p:txBody>
          <a:bodyPr/>
          <a:lstStyle/>
          <a:p>
            <a:r>
              <a:rPr lang="en-US" dirty="0" smtClean="0">
                <a:solidFill>
                  <a:srgbClr val="0070C0"/>
                </a:solidFill>
              </a:rPr>
              <a:t>Rating SAE</a:t>
            </a:r>
          </a:p>
          <a:p>
            <a:pPr lvl="1"/>
            <a:r>
              <a:rPr lang="en-US" dirty="0" smtClean="0">
                <a:solidFill>
                  <a:srgbClr val="FF0000"/>
                </a:solidFill>
              </a:rPr>
              <a:t>American and Swedish </a:t>
            </a:r>
            <a:r>
              <a:rPr lang="mr-IN" dirty="0" smtClean="0"/>
              <a:t>–</a:t>
            </a:r>
            <a:r>
              <a:rPr lang="en-US" dirty="0" smtClean="0"/>
              <a:t> third person plural pronouns</a:t>
            </a:r>
          </a:p>
          <a:p>
            <a:pPr lvl="1"/>
            <a:r>
              <a:rPr lang="en-US" dirty="0" smtClean="0"/>
              <a:t>All groups </a:t>
            </a:r>
            <a:r>
              <a:rPr lang="mr-IN" dirty="0" smtClean="0"/>
              <a:t>–</a:t>
            </a:r>
            <a:r>
              <a:rPr lang="en-US" dirty="0" smtClean="0"/>
              <a:t> First person plural pronouns, third person singular pronouns, repeated words</a:t>
            </a:r>
          </a:p>
          <a:p>
            <a:r>
              <a:rPr lang="en-US" dirty="0" smtClean="0">
                <a:solidFill>
                  <a:srgbClr val="0070C0"/>
                </a:solidFill>
              </a:rPr>
              <a:t>Rating Arabic</a:t>
            </a:r>
            <a:endParaRPr lang="en-US" dirty="0">
              <a:solidFill>
                <a:srgbClr val="0070C0"/>
              </a:solidFill>
            </a:endParaRPr>
          </a:p>
          <a:p>
            <a:pPr lvl="1"/>
            <a:r>
              <a:rPr lang="en-US" dirty="0" smtClean="0">
                <a:solidFill>
                  <a:srgbClr val="FF0000"/>
                </a:solidFill>
              </a:rPr>
              <a:t>Both groups (SAE, Palestinian)</a:t>
            </a:r>
            <a:r>
              <a:rPr lang="en-US" dirty="0" smtClean="0"/>
              <a:t> </a:t>
            </a:r>
            <a:r>
              <a:rPr lang="mr-IN" dirty="0"/>
              <a:t>–</a:t>
            </a:r>
            <a:r>
              <a:rPr lang="en-US" dirty="0"/>
              <a:t> third person plural </a:t>
            </a:r>
            <a:r>
              <a:rPr lang="en-US" dirty="0" smtClean="0"/>
              <a:t>pronouns, nouns</a:t>
            </a:r>
          </a:p>
          <a:p>
            <a:pPr lvl="1"/>
            <a:r>
              <a:rPr lang="en-US" b="1" i="1" dirty="0" smtClean="0"/>
              <a:t>Why did SAE raters who did not speak Arabic agree?</a:t>
            </a:r>
          </a:p>
          <a:p>
            <a:pPr lvl="2"/>
            <a:r>
              <a:rPr lang="en-US" dirty="0" smtClean="0"/>
              <a:t>Perhaps these features were correlated with acoustic-prosodic features?</a:t>
            </a: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30</a:t>
            </a:fld>
            <a:endParaRPr lang="en-US">
              <a:solidFill>
                <a:prstClr val="black"/>
              </a:solidFill>
              <a:latin typeface="Georgia"/>
            </a:endParaRPr>
          </a:p>
        </p:txBody>
      </p:sp>
    </p:spTree>
    <p:extLst>
      <p:ext uri="{BB962C8B-B14F-4D97-AF65-F5344CB8AC3E}">
        <p14:creationId xmlns:p14="http://schemas.microsoft.com/office/powerpoint/2010/main" val="317806509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Charisma Perception across Cultures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solidFill>
                  <a:srgbClr val="0070C0"/>
                </a:solidFill>
              </a:rPr>
              <a:t>SAE vs. Palestinian ratings of SAE tokens</a:t>
            </a:r>
          </a:p>
          <a:p>
            <a:pPr lvl="1"/>
            <a:r>
              <a:rPr lang="en-US" dirty="0" smtClean="0"/>
              <a:t>Mean ratings are </a:t>
            </a:r>
            <a:r>
              <a:rPr lang="en-US" b="1" i="1" dirty="0" smtClean="0">
                <a:solidFill>
                  <a:srgbClr val="FF0000"/>
                </a:solidFill>
              </a:rPr>
              <a:t>not</a:t>
            </a:r>
            <a:r>
              <a:rPr lang="en-US" dirty="0" smtClean="0">
                <a:solidFill>
                  <a:srgbClr val="FF0000"/>
                </a:solidFill>
              </a:rPr>
              <a:t> different </a:t>
            </a:r>
            <a:r>
              <a:rPr lang="en-US" dirty="0" smtClean="0"/>
              <a:t>across groups</a:t>
            </a:r>
          </a:p>
          <a:p>
            <a:pPr lvl="1"/>
            <a:r>
              <a:rPr lang="en-US" dirty="0" smtClean="0"/>
              <a:t>Charisma ratings are </a:t>
            </a:r>
            <a:r>
              <a:rPr lang="en-US" dirty="0" smtClean="0">
                <a:solidFill>
                  <a:srgbClr val="FF0000"/>
                </a:solidFill>
              </a:rPr>
              <a:t>positively correlated</a:t>
            </a:r>
          </a:p>
          <a:p>
            <a:r>
              <a:rPr lang="en-US" dirty="0" smtClean="0">
                <a:solidFill>
                  <a:srgbClr val="0070C0"/>
                </a:solidFill>
              </a:rPr>
              <a:t>Swedish vs</a:t>
            </a:r>
            <a:r>
              <a:rPr lang="en-US" dirty="0">
                <a:solidFill>
                  <a:srgbClr val="0070C0"/>
                </a:solidFill>
              </a:rPr>
              <a:t>.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a:t>
            </a:r>
            <a:r>
              <a:rPr lang="en-US" dirty="0" smtClean="0">
                <a:solidFill>
                  <a:srgbClr val="0070C0"/>
                </a:solidFill>
              </a:rPr>
              <a:t>SAE ratings </a:t>
            </a:r>
            <a:r>
              <a:rPr lang="en-US" dirty="0">
                <a:solidFill>
                  <a:srgbClr val="0070C0"/>
                </a:solidFill>
              </a:rPr>
              <a:t>of SAE tokens</a:t>
            </a:r>
          </a:p>
          <a:p>
            <a:pPr lvl="1"/>
            <a:r>
              <a:rPr lang="en-US" dirty="0"/>
              <a:t>Mean ratings </a:t>
            </a:r>
            <a:r>
              <a:rPr lang="en-US" b="1" i="1" dirty="0">
                <a:solidFill>
                  <a:srgbClr val="FF0000"/>
                </a:solidFill>
              </a:rPr>
              <a:t>are</a:t>
            </a:r>
            <a:r>
              <a:rPr lang="en-US" dirty="0">
                <a:solidFill>
                  <a:srgbClr val="FF0000"/>
                </a:solidFill>
              </a:rPr>
              <a:t> </a:t>
            </a:r>
            <a:r>
              <a:rPr lang="en-US" dirty="0" smtClean="0">
                <a:solidFill>
                  <a:srgbClr val="FF0000"/>
                </a:solidFill>
              </a:rPr>
              <a:t>different </a:t>
            </a:r>
            <a:r>
              <a:rPr lang="en-US" dirty="0"/>
              <a:t>across groups</a:t>
            </a:r>
          </a:p>
          <a:p>
            <a:pPr lvl="1"/>
            <a:r>
              <a:rPr lang="en-US" dirty="0"/>
              <a:t>Charisma ratings are </a:t>
            </a:r>
            <a:r>
              <a:rPr lang="en-US" dirty="0">
                <a:solidFill>
                  <a:srgbClr val="FF0000"/>
                </a:solidFill>
              </a:rPr>
              <a:t>positively </a:t>
            </a:r>
            <a:r>
              <a:rPr lang="en-US" dirty="0" smtClean="0">
                <a:solidFill>
                  <a:srgbClr val="FF0000"/>
                </a:solidFill>
              </a:rPr>
              <a:t>correlated</a:t>
            </a:r>
          </a:p>
          <a:p>
            <a:r>
              <a:rPr lang="en-US" dirty="0" smtClean="0">
                <a:solidFill>
                  <a:srgbClr val="0070C0"/>
                </a:solidFill>
              </a:rPr>
              <a:t>Palestinian vs</a:t>
            </a:r>
            <a:r>
              <a:rPr lang="en-US" dirty="0">
                <a:solidFill>
                  <a:srgbClr val="0070C0"/>
                </a:solidFill>
              </a:rPr>
              <a:t>. </a:t>
            </a:r>
            <a:r>
              <a:rPr lang="en-US" dirty="0" smtClean="0">
                <a:solidFill>
                  <a:srgbClr val="0070C0"/>
                </a:solidFill>
              </a:rPr>
              <a:t>SAE ratings </a:t>
            </a:r>
            <a:r>
              <a:rPr lang="en-US" dirty="0">
                <a:solidFill>
                  <a:srgbClr val="0070C0"/>
                </a:solidFill>
              </a:rPr>
              <a:t>of </a:t>
            </a:r>
            <a:r>
              <a:rPr lang="en-US" dirty="0" smtClean="0">
                <a:solidFill>
                  <a:srgbClr val="0070C0"/>
                </a:solidFill>
              </a:rPr>
              <a:t>Arabic tokens</a:t>
            </a:r>
            <a:endParaRPr lang="en-US" dirty="0">
              <a:solidFill>
                <a:srgbClr val="0070C0"/>
              </a:solidFill>
            </a:endParaRPr>
          </a:p>
          <a:p>
            <a:pPr lvl="1"/>
            <a:r>
              <a:rPr lang="en-US" dirty="0"/>
              <a:t>Mean ratings </a:t>
            </a:r>
            <a:r>
              <a:rPr lang="en-US" b="1" i="1" dirty="0">
                <a:solidFill>
                  <a:srgbClr val="FF0000"/>
                </a:solidFill>
              </a:rPr>
              <a:t>are</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31</a:t>
            </a:fld>
            <a:endParaRPr lang="en-US">
              <a:solidFill>
                <a:prstClr val="black"/>
              </a:solidFill>
              <a:latin typeface="Georgia"/>
            </a:endParaRPr>
          </a:p>
        </p:txBody>
      </p:sp>
    </p:spTree>
    <p:extLst>
      <p:ext uri="{BB962C8B-B14F-4D97-AF65-F5344CB8AC3E}">
        <p14:creationId xmlns:p14="http://schemas.microsoft.com/office/powerpoint/2010/main" val="348377260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Across </a:t>
            </a:r>
            <a:r>
              <a:rPr lang="en-US" dirty="0"/>
              <a:t>C</a:t>
            </a:r>
            <a:r>
              <a:rPr lang="en-US" dirty="0" smtClean="0"/>
              <a:t>ultures</a:t>
            </a:r>
            <a:endParaRPr lang="en-US" dirty="0"/>
          </a:p>
        </p:txBody>
      </p:sp>
      <p:sp>
        <p:nvSpPr>
          <p:cNvPr id="3" name="Content Placeholder 2"/>
          <p:cNvSpPr>
            <a:spLocks noGrp="1"/>
          </p:cNvSpPr>
          <p:nvPr>
            <p:ph idx="1"/>
          </p:nvPr>
        </p:nvSpPr>
        <p:spPr/>
        <p:txBody>
          <a:bodyPr/>
          <a:lstStyle/>
          <a:p>
            <a:r>
              <a:rPr lang="en-US" dirty="0" smtClean="0">
                <a:solidFill>
                  <a:srgbClr val="0070C0"/>
                </a:solidFill>
              </a:rPr>
              <a:t>Rating Arabic</a:t>
            </a:r>
          </a:p>
          <a:p>
            <a:pPr lvl="1"/>
            <a:r>
              <a:rPr lang="en-US" dirty="0" smtClean="0"/>
              <a:t>Greater charisma perception by SAE group correlated with  faster speaking rate, smaller </a:t>
            </a:r>
            <a:r>
              <a:rPr lang="en-US" dirty="0" err="1" smtClean="0"/>
              <a:t>stdev</a:t>
            </a:r>
            <a:r>
              <a:rPr lang="en-US" dirty="0" smtClean="0"/>
              <a:t> speaking rate, greater mean &amp; </a:t>
            </a:r>
            <a:r>
              <a:rPr lang="en-US" dirty="0" err="1" smtClean="0"/>
              <a:t>stdev</a:t>
            </a:r>
            <a:r>
              <a:rPr lang="en-US" dirty="0" smtClean="0"/>
              <a:t> intensity</a:t>
            </a:r>
          </a:p>
          <a:p>
            <a:pPr lvl="1"/>
            <a:r>
              <a:rPr lang="en-US" dirty="0" smtClean="0"/>
              <a:t>Greater charisma perception by Palestinian group correlated with lower pitch peaks, high </a:t>
            </a:r>
            <a:r>
              <a:rPr lang="en-US" dirty="0" err="1" smtClean="0"/>
              <a:t>stdev</a:t>
            </a:r>
            <a:r>
              <a:rPr lang="en-US" dirty="0" smtClean="0"/>
              <a:t> f0  </a:t>
            </a:r>
          </a:p>
          <a:p>
            <a:r>
              <a:rPr lang="en-US" dirty="0" smtClean="0">
                <a:solidFill>
                  <a:srgbClr val="0070C0"/>
                </a:solidFill>
              </a:rPr>
              <a:t>Rating SAE</a:t>
            </a:r>
            <a:endParaRPr lang="en-US" dirty="0">
              <a:solidFill>
                <a:srgbClr val="0070C0"/>
              </a:solidFill>
            </a:endParaRPr>
          </a:p>
          <a:p>
            <a:pPr lvl="1"/>
            <a:r>
              <a:rPr lang="en-US" dirty="0"/>
              <a:t>Greater charisma perception by </a:t>
            </a:r>
            <a:r>
              <a:rPr lang="en-US" dirty="0" smtClean="0"/>
              <a:t>Swedish group correlated with  more compressed pitch range, greater min f0, lower </a:t>
            </a:r>
            <a:r>
              <a:rPr lang="en-US" dirty="0" err="1" smtClean="0"/>
              <a:t>stdev</a:t>
            </a:r>
            <a:r>
              <a:rPr lang="en-US" dirty="0" smtClean="0"/>
              <a:t> f0</a:t>
            </a:r>
            <a:endParaRPr lang="en-US" dirty="0"/>
          </a:p>
          <a:p>
            <a:pPr marL="411480" lvl="1" indent="0">
              <a:buNone/>
            </a:pP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32</a:t>
            </a:fld>
            <a:endParaRPr lang="en-US">
              <a:solidFill>
                <a:prstClr val="black"/>
              </a:solidFill>
              <a:latin typeface="Georgia"/>
            </a:endParaRPr>
          </a:p>
        </p:txBody>
      </p:sp>
    </p:spTree>
    <p:extLst>
      <p:ext uri="{BB962C8B-B14F-4D97-AF65-F5344CB8AC3E}">
        <p14:creationId xmlns:p14="http://schemas.microsoft.com/office/powerpoint/2010/main" val="32288487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Some cues are </a:t>
            </a:r>
            <a:r>
              <a:rPr lang="en-US" dirty="0" smtClean="0">
                <a:solidFill>
                  <a:srgbClr val="0070C0"/>
                </a:solidFill>
              </a:rPr>
              <a:t>cross-cultural</a:t>
            </a:r>
            <a:r>
              <a:rPr lang="en-US" dirty="0" smtClean="0"/>
              <a:t>, some are </a:t>
            </a:r>
            <a:r>
              <a:rPr lang="en-US" dirty="0" smtClean="0">
                <a:solidFill>
                  <a:srgbClr val="0070C0"/>
                </a:solidFill>
              </a:rPr>
              <a:t>language-specific</a:t>
            </a:r>
          </a:p>
          <a:p>
            <a:pPr lvl="0">
              <a:buClr>
                <a:srgbClr val="438086"/>
              </a:buClr>
            </a:pPr>
            <a:r>
              <a:rPr lang="en-US" dirty="0" smtClean="0">
                <a:solidFill>
                  <a:prstClr val="black"/>
                </a:solidFill>
              </a:rPr>
              <a:t>Cross-cultural charisma judgments are </a:t>
            </a:r>
            <a:r>
              <a:rPr lang="en-US" dirty="0" smtClean="0">
                <a:solidFill>
                  <a:srgbClr val="0070C0"/>
                </a:solidFill>
              </a:rPr>
              <a:t>more conservative</a:t>
            </a:r>
            <a:endParaRPr lang="en-US" dirty="0">
              <a:solidFill>
                <a:srgbClr val="0070C0"/>
              </a:solidFill>
            </a:endParaRPr>
          </a:p>
          <a:p>
            <a:r>
              <a:rPr lang="en-US" dirty="0">
                <a:solidFill>
                  <a:srgbClr val="0070C0"/>
                </a:solidFill>
              </a:rPr>
              <a:t>Native and non-native judgments of a given target language are correlated</a:t>
            </a:r>
          </a:p>
          <a:p>
            <a:pPr lvl="2"/>
            <a:r>
              <a:rPr lang="en-US" b="1" i="1" dirty="0"/>
              <a:t>Even when the </a:t>
            </a:r>
            <a:r>
              <a:rPr lang="en-US" b="1" i="1" dirty="0" smtClean="0"/>
              <a:t>raters do not </a:t>
            </a:r>
            <a:r>
              <a:rPr lang="en-US" b="1" i="1" dirty="0"/>
              <a:t>speak the target </a:t>
            </a:r>
            <a:r>
              <a:rPr lang="en-US" b="1" i="1" dirty="0" smtClean="0"/>
              <a:t>language</a:t>
            </a:r>
            <a:endParaRPr lang="en-US" b="1" i="1" dirty="0"/>
          </a:p>
          <a:p>
            <a:pPr lvl="2"/>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33</a:t>
            </a:fld>
            <a:endParaRPr lang="en-US">
              <a:solidFill>
                <a:prstClr val="black"/>
              </a:solidFill>
              <a:latin typeface="Georgia"/>
            </a:endParaRPr>
          </a:p>
        </p:txBody>
      </p:sp>
    </p:spTree>
    <p:extLst>
      <p:ext uri="{BB962C8B-B14F-4D97-AF65-F5344CB8AC3E}">
        <p14:creationId xmlns:p14="http://schemas.microsoft.com/office/powerpoint/2010/main" val="230429547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117600"/>
          </a:xfrm>
        </p:spPr>
        <p:txBody>
          <a:bodyPr/>
          <a:lstStyle/>
          <a:p>
            <a:r>
              <a:rPr lang="en-US" dirty="0" smtClean="0"/>
              <a:t>Predicting Winners </a:t>
            </a:r>
            <a:r>
              <a:rPr lang="en-US" smtClean="0"/>
              <a:t>from Charisma </a:t>
            </a:r>
            <a:r>
              <a:rPr lang="en-US" sz="2200" b="0" dirty="0" smtClean="0"/>
              <a:t>(</a:t>
            </a:r>
            <a:r>
              <a:rPr lang="en-US" sz="2200" b="0" i="1" dirty="0"/>
              <a:t>Analysis of Speech Transcripts to Predict Winners of U.S. Presidential and Vice Presidential Debates, </a:t>
            </a:r>
            <a:r>
              <a:rPr lang="en-US" sz="2200" b="0" dirty="0"/>
              <a:t>(Kaplan &amp; Rosenberg, 2012</a:t>
            </a:r>
            <a:r>
              <a:rPr lang="en-US" sz="2200" b="0" dirty="0" smtClean="0"/>
              <a:t>))</a:t>
            </a:r>
            <a:r>
              <a:rPr lang="en-US" sz="2200" b="0" dirty="0"/>
              <a:t/>
            </a:r>
            <a:br>
              <a:rPr lang="en-US" sz="2200" b="0" dirty="0"/>
            </a:br>
            <a:endParaRPr lang="en-US" sz="2200" b="0" dirty="0"/>
          </a:p>
        </p:txBody>
      </p:sp>
      <p:sp>
        <p:nvSpPr>
          <p:cNvPr id="3" name="Content Placeholder 2"/>
          <p:cNvSpPr>
            <a:spLocks noGrp="1"/>
          </p:cNvSpPr>
          <p:nvPr>
            <p:ph idx="1"/>
          </p:nvPr>
        </p:nvSpPr>
        <p:spPr>
          <a:xfrm>
            <a:off x="914400" y="1600200"/>
            <a:ext cx="10363200" cy="4495800"/>
          </a:xfrm>
        </p:spPr>
        <p:txBody>
          <a:bodyPr>
            <a:normAutofit/>
          </a:bodyPr>
          <a:lstStyle/>
          <a:p>
            <a:pPr lvl="1"/>
            <a:r>
              <a:rPr lang="en-US" dirty="0" smtClean="0"/>
              <a:t>Corpus of </a:t>
            </a:r>
            <a:r>
              <a:rPr lang="en-US" dirty="0" smtClean="0">
                <a:solidFill>
                  <a:srgbClr val="0070C0"/>
                </a:solidFill>
              </a:rPr>
              <a:t>political speech</a:t>
            </a:r>
          </a:p>
          <a:p>
            <a:pPr lvl="1"/>
            <a:r>
              <a:rPr lang="en-US" dirty="0" smtClean="0"/>
              <a:t>Determine lexical and acoustic correlates of </a:t>
            </a:r>
            <a:r>
              <a:rPr lang="en-US" dirty="0" smtClean="0">
                <a:solidFill>
                  <a:srgbClr val="0070C0"/>
                </a:solidFill>
              </a:rPr>
              <a:t>political success</a:t>
            </a:r>
          </a:p>
          <a:p>
            <a:pPr lvl="1"/>
            <a:r>
              <a:rPr lang="en-US" dirty="0" smtClean="0"/>
              <a:t>Characterize </a:t>
            </a:r>
            <a:r>
              <a:rPr lang="en-US" dirty="0" smtClean="0">
                <a:solidFill>
                  <a:srgbClr val="0070C0"/>
                </a:solidFill>
              </a:rPr>
              <a:t>similarities and differences between parties</a:t>
            </a:r>
          </a:p>
          <a:p>
            <a:pPr marL="509778" lvl="1"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34</a:t>
            </a:fld>
            <a:endParaRPr lang="en-US">
              <a:solidFill>
                <a:prstClr val="black"/>
              </a:solidFill>
              <a:latin typeface="Georgia"/>
            </a:endParaRPr>
          </a:p>
        </p:txBody>
      </p:sp>
    </p:spTree>
    <p:extLst>
      <p:ext uri="{BB962C8B-B14F-4D97-AF65-F5344CB8AC3E}">
        <p14:creationId xmlns:p14="http://schemas.microsoft.com/office/powerpoint/2010/main" val="52938715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Corpus collection</a:t>
            </a:r>
            <a:endParaRPr lang="en-US" dirty="0"/>
          </a:p>
        </p:txBody>
      </p:sp>
      <p:sp>
        <p:nvSpPr>
          <p:cNvPr id="3" name="Content Placeholder 2"/>
          <p:cNvSpPr>
            <a:spLocks noGrp="1"/>
          </p:cNvSpPr>
          <p:nvPr>
            <p:ph idx="1"/>
          </p:nvPr>
        </p:nvSpPr>
        <p:spPr/>
        <p:txBody>
          <a:bodyPr/>
          <a:lstStyle/>
          <a:p>
            <a:r>
              <a:rPr lang="en-US" dirty="0" smtClean="0">
                <a:solidFill>
                  <a:srgbClr val="0070C0"/>
                </a:solidFill>
              </a:rPr>
              <a:t>25 debates </a:t>
            </a:r>
            <a:r>
              <a:rPr lang="en-US" dirty="0" smtClean="0"/>
              <a:t>spanning 9 election cycles (1976-80)</a:t>
            </a:r>
          </a:p>
          <a:p>
            <a:pPr lvl="1"/>
            <a:r>
              <a:rPr lang="en-US" dirty="0" smtClean="0"/>
              <a:t>Each between one </a:t>
            </a:r>
            <a:r>
              <a:rPr lang="en-US" dirty="0" smtClean="0">
                <a:solidFill>
                  <a:srgbClr val="FF0000"/>
                </a:solidFill>
              </a:rPr>
              <a:t>Republican</a:t>
            </a:r>
            <a:r>
              <a:rPr lang="en-US" dirty="0" smtClean="0"/>
              <a:t> and one </a:t>
            </a:r>
            <a:r>
              <a:rPr lang="en-US" dirty="0" smtClean="0">
                <a:solidFill>
                  <a:srgbClr val="FF0000"/>
                </a:solidFill>
              </a:rPr>
              <a:t>Democrat</a:t>
            </a:r>
          </a:p>
          <a:p>
            <a:pPr lvl="1"/>
            <a:r>
              <a:rPr lang="en-US" dirty="0" smtClean="0">
                <a:solidFill>
                  <a:srgbClr val="FF0000"/>
                </a:solidFill>
              </a:rPr>
              <a:t>Democrats</a:t>
            </a:r>
            <a:r>
              <a:rPr lang="en-US" dirty="0" smtClean="0"/>
              <a:t> won 68%; </a:t>
            </a:r>
            <a:r>
              <a:rPr lang="en-US" dirty="0" smtClean="0">
                <a:solidFill>
                  <a:srgbClr val="FF0000"/>
                </a:solidFill>
              </a:rPr>
              <a:t>Republicans</a:t>
            </a:r>
            <a:r>
              <a:rPr lang="en-US" dirty="0" smtClean="0"/>
              <a:t> 32%</a:t>
            </a:r>
          </a:p>
          <a:p>
            <a:r>
              <a:rPr lang="en-US" dirty="0" smtClean="0"/>
              <a:t>Binary labels based on </a:t>
            </a:r>
            <a:r>
              <a:rPr lang="en-US" dirty="0" smtClean="0">
                <a:solidFill>
                  <a:srgbClr val="0070C0"/>
                </a:solidFill>
              </a:rPr>
              <a:t>post-debate polling</a:t>
            </a:r>
          </a:p>
          <a:p>
            <a:r>
              <a:rPr lang="en-US" dirty="0" smtClean="0">
                <a:solidFill>
                  <a:srgbClr val="FF0000"/>
                </a:solidFill>
              </a:rPr>
              <a:t>Goal</a:t>
            </a:r>
            <a:r>
              <a:rPr lang="en-US" dirty="0" smtClean="0"/>
              <a:t>: predict the winner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35</a:t>
            </a:fld>
            <a:endParaRPr lang="en-US">
              <a:solidFill>
                <a:prstClr val="black"/>
              </a:solidFill>
              <a:latin typeface="Georgia"/>
            </a:endParaRPr>
          </a:p>
        </p:txBody>
      </p:sp>
    </p:spTree>
    <p:extLst>
      <p:ext uri="{BB962C8B-B14F-4D97-AF65-F5344CB8AC3E}">
        <p14:creationId xmlns:p14="http://schemas.microsoft.com/office/powerpoint/2010/main" val="162682121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Examined</a:t>
            </a:r>
            <a:endParaRPr lang="en-US" dirty="0"/>
          </a:p>
        </p:txBody>
      </p:sp>
      <p:sp>
        <p:nvSpPr>
          <p:cNvPr id="3" name="Content Placeholder 2"/>
          <p:cNvSpPr>
            <a:spLocks noGrp="1"/>
          </p:cNvSpPr>
          <p:nvPr>
            <p:ph idx="1"/>
          </p:nvPr>
        </p:nvSpPr>
        <p:spPr/>
        <p:txBody>
          <a:bodyPr/>
          <a:lstStyle/>
          <a:p>
            <a:r>
              <a:rPr lang="en-US" dirty="0" smtClean="0"/>
              <a:t>Total </a:t>
            </a:r>
            <a:r>
              <a:rPr lang="en-US" dirty="0" smtClean="0">
                <a:solidFill>
                  <a:srgbClr val="0070C0"/>
                </a:solidFill>
              </a:rPr>
              <a:t># words</a:t>
            </a:r>
          </a:p>
          <a:p>
            <a:r>
              <a:rPr lang="en-US" dirty="0">
                <a:solidFill>
                  <a:srgbClr val="0070C0"/>
                </a:solidFill>
              </a:rPr>
              <a:t>W</a:t>
            </a:r>
            <a:r>
              <a:rPr lang="en-US" dirty="0" smtClean="0">
                <a:solidFill>
                  <a:srgbClr val="0070C0"/>
                </a:solidFill>
              </a:rPr>
              <a:t>ord usage </a:t>
            </a:r>
            <a:r>
              <a:rPr lang="en-US" dirty="0" smtClean="0"/>
              <a:t>(stemmed): </a:t>
            </a:r>
          </a:p>
          <a:p>
            <a:pPr lvl="1"/>
            <a:r>
              <a:rPr lang="en-US" dirty="0" smtClean="0"/>
              <a:t>Indicators of </a:t>
            </a:r>
            <a:r>
              <a:rPr lang="en-US" dirty="0" smtClean="0">
                <a:solidFill>
                  <a:srgbClr val="FF0000"/>
                </a:solidFill>
              </a:rPr>
              <a:t>friendliness and formality</a:t>
            </a:r>
            <a:r>
              <a:rPr lang="en-US" dirty="0" smtClean="0"/>
              <a:t>:  personal pronouns, # questions asked, pleasantries, contractions, numbers, refs to opponent, refs to both running mates</a:t>
            </a:r>
          </a:p>
          <a:p>
            <a:pPr lvl="1"/>
            <a:r>
              <a:rPr lang="en-US" dirty="0"/>
              <a:t>W</a:t>
            </a:r>
            <a:r>
              <a:rPr lang="en-US" dirty="0" smtClean="0"/>
              <a:t>ords affiliated with </a:t>
            </a:r>
            <a:r>
              <a:rPr lang="en-US" dirty="0" smtClean="0">
                <a:solidFill>
                  <a:srgbClr val="FF0000"/>
                </a:solidFill>
              </a:rPr>
              <a:t>common political topics</a:t>
            </a:r>
            <a:r>
              <a:rPr lang="en-US" dirty="0" smtClean="0"/>
              <a:t>: god, health, religion, tax, war and synonyms using WordNet</a:t>
            </a:r>
          </a:p>
          <a:p>
            <a:r>
              <a:rPr lang="en-US" dirty="0" smtClean="0">
                <a:solidFill>
                  <a:srgbClr val="0070C0"/>
                </a:solidFill>
              </a:rPr>
              <a:t>Affective content</a:t>
            </a:r>
            <a:r>
              <a:rPr lang="en-US" dirty="0" smtClean="0"/>
              <a:t>: DAL</a:t>
            </a:r>
          </a:p>
          <a:p>
            <a:r>
              <a:rPr lang="en-US" dirty="0" smtClean="0">
                <a:solidFill>
                  <a:srgbClr val="0070C0"/>
                </a:solidFill>
              </a:rPr>
              <a:t>Named entities</a:t>
            </a:r>
            <a:r>
              <a:rPr lang="en-US" dirty="0" smtClean="0"/>
              <a:t>: using Stanford tagger, # and rate of usage</a:t>
            </a:r>
          </a:p>
          <a:p>
            <a:r>
              <a:rPr lang="en-US" dirty="0" smtClean="0">
                <a:solidFill>
                  <a:srgbClr val="0070C0"/>
                </a:solidFill>
              </a:rPr>
              <a:t>TF-IDF values </a:t>
            </a:r>
            <a:r>
              <a:rPr lang="en-US" dirty="0" smtClean="0"/>
              <a:t>for top 10K words for each debater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36</a:t>
            </a:fld>
            <a:endParaRPr lang="en-US">
              <a:solidFill>
                <a:prstClr val="black"/>
              </a:solidFill>
              <a:latin typeface="Georgia"/>
            </a:endParaRPr>
          </a:p>
        </p:txBody>
      </p:sp>
    </p:spTree>
    <p:extLst>
      <p:ext uri="{BB962C8B-B14F-4D97-AF65-F5344CB8AC3E}">
        <p14:creationId xmlns:p14="http://schemas.microsoft.com/office/powerpoint/2010/main" val="276838932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53035"/>
            <a:ext cx="10363200" cy="5342965"/>
          </a:xfrm>
        </p:spPr>
        <p:txBody>
          <a:bodyPr/>
          <a:lstStyle/>
          <a:p>
            <a:r>
              <a:rPr lang="en-US" dirty="0">
                <a:solidFill>
                  <a:srgbClr val="0070C0"/>
                </a:solidFill>
              </a:rPr>
              <a:t>Turn </a:t>
            </a:r>
            <a:r>
              <a:rPr lang="en-US" dirty="0" smtClean="0">
                <a:solidFill>
                  <a:srgbClr val="0070C0"/>
                </a:solidFill>
              </a:rPr>
              <a:t>length</a:t>
            </a:r>
            <a:r>
              <a:rPr lang="en-US" dirty="0" smtClean="0"/>
              <a:t>: absolute and mean # </a:t>
            </a:r>
            <a:r>
              <a:rPr lang="en-US" dirty="0" err="1" smtClean="0"/>
              <a:t>syls</a:t>
            </a:r>
            <a:r>
              <a:rPr lang="en-US" dirty="0" smtClean="0"/>
              <a:t>, words, sentences in each turn</a:t>
            </a:r>
            <a:endParaRPr lang="en-US" dirty="0"/>
          </a:p>
          <a:p>
            <a:r>
              <a:rPr lang="en-US" dirty="0" smtClean="0">
                <a:solidFill>
                  <a:srgbClr val="0070C0"/>
                </a:solidFill>
              </a:rPr>
              <a:t>Complexity</a:t>
            </a:r>
            <a:r>
              <a:rPr lang="en-US" dirty="0" smtClean="0"/>
              <a:t>: Flesch-Kincaid grade level readability formula</a:t>
            </a:r>
            <a:endParaRPr lang="en-US" dirty="0"/>
          </a:p>
          <a:p>
            <a:endParaRPr lang="en-US" dirty="0"/>
          </a:p>
        </p:txBody>
      </p:sp>
    </p:spTree>
    <p:extLst>
      <p:ext uri="{BB962C8B-B14F-4D97-AF65-F5344CB8AC3E}">
        <p14:creationId xmlns:p14="http://schemas.microsoft.com/office/powerpoint/2010/main" val="209807730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3" name="Content Placeholder 2"/>
          <p:cNvSpPr>
            <a:spLocks noGrp="1"/>
          </p:cNvSpPr>
          <p:nvPr>
            <p:ph idx="1"/>
          </p:nvPr>
        </p:nvSpPr>
        <p:spPr/>
        <p:txBody>
          <a:bodyPr/>
          <a:lstStyle/>
          <a:p>
            <a:r>
              <a:rPr lang="en-US" dirty="0" smtClean="0">
                <a:solidFill>
                  <a:srgbClr val="0070C0"/>
                </a:solidFill>
              </a:rPr>
              <a:t>Train on all preceding debates </a:t>
            </a:r>
            <a:r>
              <a:rPr lang="en-US" dirty="0" smtClean="0"/>
              <a:t>to predict winner of current year</a:t>
            </a:r>
          </a:p>
          <a:p>
            <a:pPr lvl="1"/>
            <a:r>
              <a:rPr lang="en-US" dirty="0" smtClean="0">
                <a:solidFill>
                  <a:srgbClr val="FF0000"/>
                </a:solidFill>
              </a:rPr>
              <a:t>Debate-level</a:t>
            </a:r>
            <a:r>
              <a:rPr lang="en-US" dirty="0" smtClean="0"/>
              <a:t>: which party won using data from both speakers</a:t>
            </a:r>
          </a:p>
          <a:p>
            <a:pPr lvl="1"/>
            <a:r>
              <a:rPr lang="en-US" dirty="0" smtClean="0">
                <a:solidFill>
                  <a:srgbClr val="FF0000"/>
                </a:solidFill>
              </a:rPr>
              <a:t>Speaker-level</a:t>
            </a:r>
            <a:r>
              <a:rPr lang="en-US" dirty="0" smtClean="0"/>
              <a:t>: which speaker won, including features only for each speaker w/out ref to opponent</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38</a:t>
            </a:fld>
            <a:endParaRPr lang="en-US">
              <a:solidFill>
                <a:prstClr val="black"/>
              </a:solidFill>
              <a:latin typeface="Georgia"/>
            </a:endParaRPr>
          </a:p>
        </p:txBody>
      </p:sp>
    </p:spTree>
    <p:extLst>
      <p:ext uri="{BB962C8B-B14F-4D97-AF65-F5344CB8AC3E}">
        <p14:creationId xmlns:p14="http://schemas.microsoft.com/office/powerpoint/2010/main" val="4959948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Poll Results Tough</a:t>
            </a:r>
            <a:endParaRPr lang="en-US" dirty="0"/>
          </a:p>
        </p:txBody>
      </p:sp>
      <p:sp>
        <p:nvSpPr>
          <p:cNvPr id="3" name="Content Placeholder 2"/>
          <p:cNvSpPr>
            <a:spLocks noGrp="1"/>
          </p:cNvSpPr>
          <p:nvPr>
            <p:ph idx="1"/>
          </p:nvPr>
        </p:nvSpPr>
        <p:spPr>
          <a:xfrm>
            <a:off x="914400" y="1282700"/>
            <a:ext cx="10363200" cy="4813300"/>
          </a:xfrm>
        </p:spPr>
        <p:txBody>
          <a:bodyPr/>
          <a:lstStyle/>
          <a:p>
            <a:r>
              <a:rPr lang="en-US" dirty="0" smtClean="0">
                <a:solidFill>
                  <a:srgbClr val="0070C0"/>
                </a:solidFill>
              </a:rPr>
              <a:t>Test on 2008</a:t>
            </a:r>
            <a:r>
              <a:rPr lang="en-US" dirty="0" smtClean="0"/>
              <a:t>; train on all previous years</a:t>
            </a:r>
          </a:p>
          <a:p>
            <a:pPr lvl="1"/>
            <a:r>
              <a:rPr lang="en-US" dirty="0" smtClean="0">
                <a:solidFill>
                  <a:srgbClr val="FF0000"/>
                </a:solidFill>
              </a:rPr>
              <a:t>Baseline</a:t>
            </a:r>
            <a:r>
              <a:rPr lang="en-US" dirty="0" smtClean="0"/>
              <a:t>:  by debate calculated from most common result /total # debates</a:t>
            </a:r>
          </a:p>
          <a:p>
            <a:pPr lvl="1"/>
            <a:r>
              <a:rPr lang="en-US" dirty="0" smtClean="0">
                <a:solidFill>
                  <a:srgbClr val="FF0000"/>
                </a:solidFill>
              </a:rPr>
              <a:t>By-debate:</a:t>
            </a:r>
            <a:r>
              <a:rPr lang="en-US" dirty="0" smtClean="0"/>
              <a:t> use data for both speakers</a:t>
            </a:r>
          </a:p>
          <a:p>
            <a:pPr lvl="1"/>
            <a:r>
              <a:rPr lang="en-US" dirty="0" smtClean="0">
                <a:solidFill>
                  <a:srgbClr val="FF0000"/>
                </a:solidFill>
              </a:rPr>
              <a:t>By-debater</a:t>
            </a:r>
            <a:r>
              <a:rPr lang="en-US" dirty="0" smtClean="0"/>
              <a:t>: use data for each speaker in turn</a:t>
            </a:r>
          </a:p>
          <a:p>
            <a:pPr lvl="1"/>
            <a:r>
              <a:rPr lang="en-US" dirty="0" err="1" smtClean="0">
                <a:solidFill>
                  <a:srgbClr val="FF0000"/>
                </a:solidFill>
              </a:rPr>
              <a:t>Unsplit</a:t>
            </a:r>
            <a:r>
              <a:rPr lang="en-US" dirty="0" smtClean="0"/>
              <a:t>: one data-point per debate</a:t>
            </a:r>
          </a:p>
          <a:p>
            <a:pPr lvl="1"/>
            <a:r>
              <a:rPr lang="en-US" dirty="0" smtClean="0">
                <a:solidFill>
                  <a:srgbClr val="FF0000"/>
                </a:solidFill>
              </a:rPr>
              <a:t>Split</a:t>
            </a:r>
            <a:r>
              <a:rPr lang="en-US" dirty="0" smtClean="0"/>
              <a:t>: one data-point every 20 speaker turns</a:t>
            </a:r>
          </a:p>
          <a:p>
            <a:pPr lvl="1"/>
            <a:r>
              <a:rPr lang="en-US" dirty="0" smtClean="0">
                <a:solidFill>
                  <a:srgbClr val="FF0000"/>
                </a:solidFill>
              </a:rPr>
              <a:t>Accuracy, baseline, p-value</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39</a:t>
            </a:fld>
            <a:endParaRPr lang="en-US">
              <a:solidFill>
                <a:prstClr val="black"/>
              </a:solidFill>
              <a:latin typeface="Georgia"/>
            </a:endParaRPr>
          </a:p>
        </p:txBody>
      </p:sp>
      <p:pic>
        <p:nvPicPr>
          <p:cNvPr id="5" name="Picture 4" descr="Screen Shot 2017-04-13 at 9.43.18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4926" y="4488874"/>
            <a:ext cx="8515874" cy="1424709"/>
          </a:xfrm>
          <a:prstGeom prst="rect">
            <a:avLst/>
          </a:prstGeom>
        </p:spPr>
      </p:pic>
    </p:spTree>
    <p:extLst>
      <p:ext uri="{BB962C8B-B14F-4D97-AF65-F5344CB8AC3E}">
        <p14:creationId xmlns:p14="http://schemas.microsoft.com/office/powerpoint/2010/main" val="308541074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Samples from Students</a:t>
            </a:r>
            <a:endParaRPr lang="en-US" dirty="0"/>
          </a:p>
        </p:txBody>
      </p:sp>
      <p:sp>
        <p:nvSpPr>
          <p:cNvPr id="4" name="Content Placeholder 3"/>
          <p:cNvSpPr>
            <a:spLocks noGrp="1"/>
          </p:cNvSpPr>
          <p:nvPr>
            <p:ph idx="1"/>
          </p:nvPr>
        </p:nvSpPr>
        <p:spPr/>
        <p:txBody>
          <a:bodyPr/>
          <a:lstStyle/>
          <a:p>
            <a:r>
              <a:rPr lang="en-US" dirty="0" smtClean="0"/>
              <a:t>A</a:t>
            </a:r>
          </a:p>
          <a:p>
            <a:endParaRPr lang="en-US" dirty="0"/>
          </a:p>
          <a:p>
            <a:r>
              <a:rPr lang="en-US" dirty="0" smtClean="0"/>
              <a:t>B</a:t>
            </a:r>
          </a:p>
          <a:p>
            <a:endParaRPr lang="en-US" dirty="0"/>
          </a:p>
          <a:p>
            <a:r>
              <a:rPr lang="en-US" dirty="0" smtClean="0"/>
              <a:t>C</a:t>
            </a:r>
          </a:p>
          <a:p>
            <a:endParaRPr lang="en-US" dirty="0"/>
          </a:p>
          <a:p>
            <a:r>
              <a:rPr lang="en-US" dirty="0" smtClean="0"/>
              <a:t>D </a:t>
            </a:r>
          </a:p>
          <a:p>
            <a:endParaRPr lang="en-US" dirty="0"/>
          </a:p>
        </p:txBody>
      </p:sp>
      <p:pic>
        <p:nvPicPr>
          <p:cNvPr id="3" name="SC charismatic speech HC quo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14880" y="1389740"/>
            <a:ext cx="812800" cy="812800"/>
          </a:xfrm>
          <a:prstGeom prst="rect">
            <a:avLst/>
          </a:prstGeom>
        </p:spPr>
      </p:pic>
      <p:pic>
        <p:nvPicPr>
          <p:cNvPr id="5" name="colett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220716" y="2291080"/>
            <a:ext cx="812800" cy="812800"/>
          </a:xfrm>
          <a:prstGeom prst="rect">
            <a:avLst/>
          </a:prstGeom>
        </p:spPr>
      </p:pic>
      <p:pic>
        <p:nvPicPr>
          <p:cNvPr id="6" name="vivian_charismaticSpeech_immitationOfChurchil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214873" y="3192419"/>
            <a:ext cx="812800" cy="812800"/>
          </a:xfrm>
          <a:prstGeom prst="rect">
            <a:avLst/>
          </a:prstGeom>
        </p:spPr>
      </p:pic>
      <p:pic>
        <p:nvPicPr>
          <p:cNvPr id="7" name="we all live in a harsh world-Korean-Ch.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220717" y="4263575"/>
            <a:ext cx="812800" cy="812800"/>
          </a:xfrm>
          <a:prstGeom prst="rect">
            <a:avLst/>
          </a:prstGeom>
        </p:spPr>
      </p:pic>
      <p:pic>
        <p:nvPicPr>
          <p:cNvPr id="8" name="we all live in a harsh world-Korean-non.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689600" y="4276638"/>
            <a:ext cx="812800" cy="812800"/>
          </a:xfrm>
          <a:prstGeom prst="rect">
            <a:avLst/>
          </a:prstGeom>
        </p:spPr>
      </p:pic>
    </p:spTree>
    <p:extLst>
      <p:ext uri="{BB962C8B-B14F-4D97-AF65-F5344CB8AC3E}">
        <p14:creationId xmlns:p14="http://schemas.microsoft.com/office/powerpoint/2010/main" val="77009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5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53"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19"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a:r>
            <a:r>
              <a:rPr lang="en-US" dirty="0" smtClean="0"/>
              <a:t>eature </a:t>
            </a:r>
            <a:r>
              <a:rPr lang="en-US" dirty="0"/>
              <a:t>A</a:t>
            </a:r>
            <a:r>
              <a:rPr lang="en-US" dirty="0" smtClean="0"/>
              <a:t>nalysis</a:t>
            </a:r>
            <a:endParaRPr lang="en-US" dirty="0"/>
          </a:p>
        </p:txBody>
      </p:sp>
      <p:sp>
        <p:nvSpPr>
          <p:cNvPr id="3" name="Content Placeholder 2"/>
          <p:cNvSpPr>
            <a:spLocks noGrp="1"/>
          </p:cNvSpPr>
          <p:nvPr>
            <p:ph idx="1"/>
          </p:nvPr>
        </p:nvSpPr>
        <p:spPr/>
        <p:txBody>
          <a:bodyPr>
            <a:normAutofit/>
          </a:bodyPr>
          <a:lstStyle/>
          <a:p>
            <a:r>
              <a:rPr lang="en-US" sz="2400" dirty="0">
                <a:solidFill>
                  <a:srgbClr val="0070C0"/>
                </a:solidFill>
              </a:rPr>
              <a:t>First person plural possessives </a:t>
            </a:r>
            <a:r>
              <a:rPr lang="en-US" sz="2400" dirty="0"/>
              <a:t>(“our”) </a:t>
            </a:r>
            <a:r>
              <a:rPr lang="en-US" sz="2400" b="1" dirty="0"/>
              <a:t>used by Democrats</a:t>
            </a:r>
          </a:p>
          <a:p>
            <a:pPr lvl="1"/>
            <a:r>
              <a:rPr lang="en-US" sz="2000" b="1" dirty="0">
                <a:solidFill>
                  <a:srgbClr val="FF0000"/>
                </a:solidFill>
              </a:rPr>
              <a:t>Negatively correlates with Democratic wins</a:t>
            </a:r>
          </a:p>
          <a:p>
            <a:r>
              <a:rPr lang="en-US" sz="2400" dirty="0">
                <a:solidFill>
                  <a:srgbClr val="0070C0"/>
                </a:solidFill>
              </a:rPr>
              <a:t>Grade level </a:t>
            </a:r>
            <a:r>
              <a:rPr lang="en-US" sz="2400" dirty="0"/>
              <a:t>readability </a:t>
            </a:r>
            <a:r>
              <a:rPr lang="en-US" sz="2400" b="1" dirty="0"/>
              <a:t>of Democrats</a:t>
            </a:r>
          </a:p>
          <a:p>
            <a:pPr lvl="1"/>
            <a:r>
              <a:rPr lang="en-US" sz="2000" b="1" dirty="0">
                <a:solidFill>
                  <a:srgbClr val="FF0000"/>
                </a:solidFill>
              </a:rPr>
              <a:t>Lower complexity in Democratic wins</a:t>
            </a:r>
          </a:p>
          <a:p>
            <a:r>
              <a:rPr lang="en-US" sz="2400" dirty="0">
                <a:solidFill>
                  <a:srgbClr val="0070C0"/>
                </a:solidFill>
              </a:rPr>
              <a:t>Second person singular object pronouns </a:t>
            </a:r>
            <a:r>
              <a:rPr lang="en-US" sz="2400" dirty="0"/>
              <a:t>(“you”) </a:t>
            </a:r>
            <a:r>
              <a:rPr lang="en-US" sz="2400" b="1" dirty="0"/>
              <a:t>used by Republicans</a:t>
            </a:r>
          </a:p>
          <a:p>
            <a:pPr lvl="1"/>
            <a:r>
              <a:rPr lang="en-US" sz="2000" b="1" dirty="0">
                <a:solidFill>
                  <a:srgbClr val="FF0000"/>
                </a:solidFill>
              </a:rPr>
              <a:t>Negatively correlates with Republican </a:t>
            </a:r>
            <a:r>
              <a:rPr lang="en-US" sz="2000" b="1" dirty="0" smtClean="0">
                <a:solidFill>
                  <a:srgbClr val="FF0000"/>
                </a:solidFill>
              </a:rPr>
              <a:t>wins </a:t>
            </a:r>
            <a:r>
              <a:rPr lang="en-US" sz="2000" b="1" dirty="0" err="1" smtClean="0">
                <a:solidFill>
                  <a:srgbClr val="FF0000"/>
                </a:solidFill>
              </a:rPr>
              <a:t>altho</a:t>
            </a:r>
            <a:r>
              <a:rPr lang="en-US" sz="2000" b="1" dirty="0" smtClean="0">
                <a:solidFill>
                  <a:srgbClr val="FF0000"/>
                </a:solidFill>
              </a:rPr>
              <a:t> correlates with individualism</a:t>
            </a:r>
          </a:p>
          <a:p>
            <a:pPr marL="342900" lvl="1" indent="-342900">
              <a:buFontTx/>
              <a:buChar char="•"/>
            </a:pPr>
            <a:r>
              <a:rPr lang="en-US" dirty="0" smtClean="0"/>
              <a:t>Important </a:t>
            </a:r>
            <a:r>
              <a:rPr lang="en-US" dirty="0">
                <a:solidFill>
                  <a:srgbClr val="0070C0"/>
                </a:solidFill>
              </a:rPr>
              <a:t>political </a:t>
            </a:r>
            <a:r>
              <a:rPr lang="en-US" dirty="0" smtClean="0">
                <a:solidFill>
                  <a:srgbClr val="0070C0"/>
                </a:solidFill>
              </a:rPr>
              <a:t>topics</a:t>
            </a:r>
            <a:endParaRPr lang="en-US" b="1" dirty="0" smtClean="0">
              <a:solidFill>
                <a:srgbClr val="0070C0"/>
              </a:solidFill>
            </a:endParaRPr>
          </a:p>
          <a:p>
            <a:pPr lvl="1"/>
            <a:r>
              <a:rPr lang="en-US" sz="2000" dirty="0" smtClean="0">
                <a:solidFill>
                  <a:srgbClr val="000000"/>
                </a:solidFill>
              </a:rPr>
              <a:t>“</a:t>
            </a:r>
            <a:r>
              <a:rPr lang="en-US" sz="2000" dirty="0">
                <a:solidFill>
                  <a:srgbClr val="000000"/>
                </a:solidFill>
              </a:rPr>
              <a:t>atomic”, “unilateral”, “soviets”</a:t>
            </a:r>
          </a:p>
          <a:p>
            <a:pPr marL="342900" lvl="1" indent="-342900">
              <a:buFontTx/>
              <a:buChar char="•"/>
            </a:pPr>
            <a:r>
              <a:rPr lang="en-US" dirty="0">
                <a:solidFill>
                  <a:srgbClr val="0070C0"/>
                </a:solidFill>
              </a:rPr>
              <a:t>Politically active words</a:t>
            </a:r>
            <a:r>
              <a:rPr lang="en-US" dirty="0"/>
              <a:t> important</a:t>
            </a:r>
          </a:p>
          <a:p>
            <a:pPr lvl="1"/>
            <a:r>
              <a:rPr lang="en-US" sz="2000" dirty="0" smtClean="0"/>
              <a:t>“</a:t>
            </a:r>
            <a:r>
              <a:rPr lang="en-US" sz="2000" dirty="0"/>
              <a:t>achieve”, “</a:t>
            </a:r>
            <a:r>
              <a:rPr lang="en-US" sz="2000" dirty="0" smtClean="0"/>
              <a:t>disagreements,” “advocate”, “achieve”</a:t>
            </a:r>
            <a:endParaRPr lang="en-US" sz="2000"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40</a:t>
            </a:fld>
            <a:endParaRPr lang="en-US">
              <a:solidFill>
                <a:prstClr val="black"/>
              </a:solidFill>
              <a:latin typeface="Georgia"/>
            </a:endParaRPr>
          </a:p>
        </p:txBody>
      </p:sp>
    </p:spTree>
    <p:extLst>
      <p:ext uri="{BB962C8B-B14F-4D97-AF65-F5344CB8AC3E}">
        <p14:creationId xmlns:p14="http://schemas.microsoft.com/office/powerpoint/2010/main" val="207675182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304800"/>
            <a:ext cx="7772400" cy="1295400"/>
          </a:xfrm>
        </p:spPr>
        <p:txBody>
          <a:bodyPr/>
          <a:lstStyle/>
          <a:p>
            <a:r>
              <a:rPr lang="en-US" dirty="0" smtClean="0"/>
              <a:t>More Recent Debates </a:t>
            </a:r>
            <a:r>
              <a:rPr lang="en-US" sz="2200" b="0" dirty="0" smtClean="0"/>
              <a:t>(Erica Cooper)</a:t>
            </a:r>
            <a:endParaRPr lang="en-US" sz="2200" b="0" dirty="0"/>
          </a:p>
        </p:txBody>
      </p:sp>
      <p:sp>
        <p:nvSpPr>
          <p:cNvPr id="2051" name="Rectangle 3"/>
          <p:cNvSpPr>
            <a:spLocks noGrp="1" noChangeArrowheads="1"/>
          </p:cNvSpPr>
          <p:nvPr>
            <p:ph type="subTitle" idx="1"/>
          </p:nvPr>
        </p:nvSpPr>
        <p:spPr>
          <a:xfrm>
            <a:off x="2971800" y="4876800"/>
            <a:ext cx="6400800" cy="1752600"/>
          </a:xfrm>
        </p:spPr>
        <p:txBody>
          <a:bodyPr/>
          <a:lstStyle/>
          <a:p>
            <a:r>
              <a:rPr lang="en-US" dirty="0" smtClean="0"/>
              <a:t>Can we predict the Winners?</a:t>
            </a:r>
          </a:p>
          <a:p>
            <a:r>
              <a:rPr lang="en-US" dirty="0"/>
              <a:t>o</a:t>
            </a:r>
            <a:r>
              <a:rPr lang="en-US" dirty="0" smtClean="0"/>
              <a:t>r</a:t>
            </a:r>
          </a:p>
          <a:p>
            <a:r>
              <a:rPr lang="en-US" dirty="0"/>
              <a:t>t</a:t>
            </a:r>
            <a:r>
              <a:rPr lang="en-US" dirty="0" smtClean="0"/>
              <a:t>he Losers?</a:t>
            </a:r>
            <a:endParaRPr lang="en-US"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828800"/>
            <a:ext cx="7732713" cy="28575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Similar Goals and Research Questions</a:t>
            </a:r>
            <a:endParaRPr lang="en-US" dirty="0"/>
          </a:p>
        </p:txBody>
      </p:sp>
      <p:sp>
        <p:nvSpPr>
          <p:cNvPr id="3" name="Content Placeholder 2"/>
          <p:cNvSpPr>
            <a:spLocks noGrp="1"/>
          </p:cNvSpPr>
          <p:nvPr>
            <p:ph idx="1"/>
          </p:nvPr>
        </p:nvSpPr>
        <p:spPr/>
        <p:txBody>
          <a:bodyPr/>
          <a:lstStyle/>
          <a:p>
            <a:r>
              <a:rPr lang="en-US" dirty="0" smtClean="0"/>
              <a:t>Investigate emotion and charisma in </a:t>
            </a:r>
            <a:r>
              <a:rPr lang="en-US" dirty="0" smtClean="0">
                <a:solidFill>
                  <a:srgbClr val="0070C0"/>
                </a:solidFill>
              </a:rPr>
              <a:t>political discourse</a:t>
            </a:r>
          </a:p>
          <a:p>
            <a:pPr lvl="1"/>
            <a:r>
              <a:rPr lang="en-US" dirty="0" smtClean="0"/>
              <a:t>Collect a corpus of political speech: </a:t>
            </a:r>
            <a:r>
              <a:rPr lang="en-US" dirty="0" smtClean="0">
                <a:solidFill>
                  <a:srgbClr val="0070C0"/>
                </a:solidFill>
              </a:rPr>
              <a:t>debates</a:t>
            </a:r>
          </a:p>
          <a:p>
            <a:pPr lvl="1"/>
            <a:r>
              <a:rPr lang="en-US" dirty="0" smtClean="0"/>
              <a:t>Compare both political parties:  </a:t>
            </a:r>
            <a:r>
              <a:rPr lang="en-US" dirty="0" smtClean="0">
                <a:solidFill>
                  <a:srgbClr val="0070C0"/>
                </a:solidFill>
              </a:rPr>
              <a:t>Democrats and Republicans</a:t>
            </a:r>
          </a:p>
          <a:p>
            <a:pPr lvl="1"/>
            <a:r>
              <a:rPr lang="en-US" dirty="0" smtClean="0"/>
              <a:t>Determine </a:t>
            </a:r>
            <a:r>
              <a:rPr lang="en-US" dirty="0" smtClean="0">
                <a:solidFill>
                  <a:srgbClr val="0070C0"/>
                </a:solidFill>
              </a:rPr>
              <a:t>lexical and acoustic correlates of political success</a:t>
            </a:r>
            <a:r>
              <a:rPr lang="en-US" dirty="0" smtClean="0"/>
              <a:t>: correlate with subsequent polls</a:t>
            </a:r>
          </a:p>
          <a:p>
            <a:pPr lvl="1"/>
            <a:r>
              <a:rPr lang="en-US" dirty="0" smtClean="0"/>
              <a:t>Characterize </a:t>
            </a:r>
            <a:r>
              <a:rPr lang="en-US" dirty="0" smtClean="0">
                <a:solidFill>
                  <a:srgbClr val="0070C0"/>
                </a:solidFill>
              </a:rPr>
              <a:t>similarities and differences </a:t>
            </a:r>
            <a:r>
              <a:rPr lang="en-US" dirty="0" smtClean="0"/>
              <a:t>between Democrats and Republicans</a:t>
            </a:r>
            <a:endParaRPr lang="en-US" dirty="0"/>
          </a:p>
        </p:txBody>
      </p:sp>
    </p:spTree>
    <p:extLst>
      <p:ext uri="{BB962C8B-B14F-4D97-AF65-F5344CB8AC3E}">
        <p14:creationId xmlns:p14="http://schemas.microsoft.com/office/powerpoint/2010/main" val="236236146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Corpus Collection</a:t>
            </a:r>
            <a:endParaRPr lang="en-US" dirty="0"/>
          </a:p>
        </p:txBody>
      </p:sp>
      <p:sp>
        <p:nvSpPr>
          <p:cNvPr id="3" name="Content Placeholder 2"/>
          <p:cNvSpPr>
            <a:spLocks noGrp="1"/>
          </p:cNvSpPr>
          <p:nvPr>
            <p:ph idx="1"/>
          </p:nvPr>
        </p:nvSpPr>
        <p:spPr/>
        <p:txBody>
          <a:bodyPr/>
          <a:lstStyle/>
          <a:p>
            <a:r>
              <a:rPr lang="en-US" dirty="0">
                <a:solidFill>
                  <a:srgbClr val="0070C0"/>
                </a:solidFill>
              </a:rPr>
              <a:t>Democratic primaries </a:t>
            </a:r>
            <a:r>
              <a:rPr lang="en-US" dirty="0"/>
              <a:t>from 2008:</a:t>
            </a:r>
          </a:p>
          <a:p>
            <a:pPr lvl="1"/>
            <a:r>
              <a:rPr lang="en-US" dirty="0" smtClean="0"/>
              <a:t>Joe Biden</a:t>
            </a:r>
            <a:r>
              <a:rPr lang="en-US" dirty="0"/>
              <a:t>, </a:t>
            </a:r>
            <a:r>
              <a:rPr lang="en-US" dirty="0" smtClean="0"/>
              <a:t>Hillary Clinton</a:t>
            </a:r>
            <a:r>
              <a:rPr lang="en-US" dirty="0"/>
              <a:t>, </a:t>
            </a:r>
            <a:r>
              <a:rPr lang="en-US" dirty="0" smtClean="0"/>
              <a:t>Chris Dodd</a:t>
            </a:r>
            <a:r>
              <a:rPr lang="en-US" dirty="0"/>
              <a:t>, </a:t>
            </a:r>
            <a:r>
              <a:rPr lang="en-US" dirty="0" smtClean="0"/>
              <a:t>John Edwards</a:t>
            </a:r>
            <a:r>
              <a:rPr lang="en-US" dirty="0"/>
              <a:t>, </a:t>
            </a:r>
            <a:r>
              <a:rPr lang="en-US" dirty="0" smtClean="0"/>
              <a:t>Mike Gravel</a:t>
            </a:r>
            <a:r>
              <a:rPr lang="en-US" dirty="0"/>
              <a:t>, </a:t>
            </a:r>
            <a:r>
              <a:rPr lang="en-US" dirty="0" smtClean="0"/>
              <a:t>Dennis Kucinich</a:t>
            </a:r>
            <a:r>
              <a:rPr lang="en-US" dirty="0"/>
              <a:t>, </a:t>
            </a:r>
            <a:r>
              <a:rPr lang="en-US" dirty="0" smtClean="0"/>
              <a:t>Barak Obama, Bill Richardson</a:t>
            </a:r>
            <a:endParaRPr lang="en-US" dirty="0"/>
          </a:p>
          <a:p>
            <a:pPr lvl="1"/>
            <a:r>
              <a:rPr lang="en-US" dirty="0" smtClean="0"/>
              <a:t>New </a:t>
            </a:r>
            <a:r>
              <a:rPr lang="en-US" dirty="0"/>
              <a:t>Hampshire MSNBC Debate, September 26, 2007</a:t>
            </a:r>
            <a:endParaRPr lang="en-US" dirty="0" smtClean="0"/>
          </a:p>
          <a:p>
            <a:r>
              <a:rPr lang="en-US" dirty="0" smtClean="0"/>
              <a:t>Fall 2011 </a:t>
            </a:r>
            <a:r>
              <a:rPr lang="en-US" dirty="0" smtClean="0">
                <a:solidFill>
                  <a:srgbClr val="0070C0"/>
                </a:solidFill>
              </a:rPr>
              <a:t>Republican </a:t>
            </a:r>
            <a:r>
              <a:rPr lang="en-US" dirty="0">
                <a:solidFill>
                  <a:srgbClr val="0070C0"/>
                </a:solidFill>
              </a:rPr>
              <a:t>primaries</a:t>
            </a:r>
            <a:r>
              <a:rPr lang="en-US" dirty="0"/>
              <a:t>:</a:t>
            </a:r>
          </a:p>
          <a:p>
            <a:pPr lvl="1"/>
            <a:r>
              <a:rPr lang="en-US" dirty="0" smtClean="0"/>
              <a:t>Michelle Bachmann</a:t>
            </a:r>
            <a:r>
              <a:rPr lang="en-US" dirty="0"/>
              <a:t>, </a:t>
            </a:r>
            <a:r>
              <a:rPr lang="en-US" dirty="0" smtClean="0"/>
              <a:t>Herman Cain</a:t>
            </a:r>
            <a:r>
              <a:rPr lang="en-US" dirty="0"/>
              <a:t>, </a:t>
            </a:r>
            <a:r>
              <a:rPr lang="en-US" dirty="0" smtClean="0"/>
              <a:t>Newt Gingrich</a:t>
            </a:r>
            <a:r>
              <a:rPr lang="en-US" dirty="0"/>
              <a:t>, </a:t>
            </a:r>
            <a:r>
              <a:rPr lang="en-US" dirty="0" smtClean="0"/>
              <a:t>Jon Huntsman</a:t>
            </a:r>
            <a:r>
              <a:rPr lang="en-US" dirty="0"/>
              <a:t>, </a:t>
            </a:r>
            <a:r>
              <a:rPr lang="en-US" dirty="0" smtClean="0"/>
              <a:t>Gary Johnson</a:t>
            </a:r>
            <a:r>
              <a:rPr lang="en-US" dirty="0"/>
              <a:t>, </a:t>
            </a:r>
            <a:r>
              <a:rPr lang="en-US" dirty="0" smtClean="0"/>
              <a:t>Ran Paul</a:t>
            </a:r>
            <a:r>
              <a:rPr lang="en-US" dirty="0"/>
              <a:t>, </a:t>
            </a:r>
            <a:r>
              <a:rPr lang="en-US" dirty="0" smtClean="0"/>
              <a:t>Rick Perry, Mitt Romney</a:t>
            </a:r>
            <a:r>
              <a:rPr lang="en-US" dirty="0"/>
              <a:t>, </a:t>
            </a:r>
            <a:r>
              <a:rPr lang="en-US" dirty="0" smtClean="0"/>
              <a:t>Rick Santorum</a:t>
            </a:r>
            <a:endParaRPr lang="en-US" dirty="0"/>
          </a:p>
          <a:p>
            <a:pPr lvl="1"/>
            <a:r>
              <a:rPr lang="en-US" dirty="0" smtClean="0"/>
              <a:t>Fox </a:t>
            </a:r>
            <a:r>
              <a:rPr lang="en-US" dirty="0"/>
              <a:t>News / Google Debate, September 22, 2011</a:t>
            </a:r>
          </a:p>
          <a:p>
            <a:r>
              <a:rPr lang="en-US" dirty="0" smtClean="0">
                <a:solidFill>
                  <a:srgbClr val="0070C0"/>
                </a:solidFill>
              </a:rPr>
              <a:t>Interviews</a:t>
            </a:r>
            <a:r>
              <a:rPr lang="en-US" dirty="0" smtClean="0"/>
              <a:t> </a:t>
            </a:r>
            <a:r>
              <a:rPr lang="en-US" dirty="0"/>
              <a:t>for all candidates</a:t>
            </a:r>
          </a:p>
        </p:txBody>
      </p:sp>
    </p:spTree>
    <p:extLst>
      <p:ext uri="{BB962C8B-B14F-4D97-AF65-F5344CB8AC3E}">
        <p14:creationId xmlns:p14="http://schemas.microsoft.com/office/powerpoint/2010/main" val="150162214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Gallup Poll Results</a:t>
            </a:r>
            <a:endParaRPr lang="en-US" dirty="0"/>
          </a:p>
        </p:txBody>
      </p:sp>
      <p:graphicFrame>
        <p:nvGraphicFramePr>
          <p:cNvPr id="10" name="Table Placeholder 9"/>
          <p:cNvGraphicFramePr>
            <a:graphicFrameLocks noGrp="1"/>
          </p:cNvGraphicFramePr>
          <p:nvPr>
            <p:ph type="tbl" idx="1"/>
            <p:extLst>
              <p:ext uri="{D42A27DB-BD31-4B8C-83A1-F6EECF244321}">
                <p14:modId xmlns:p14="http://schemas.microsoft.com/office/powerpoint/2010/main" val="990265346"/>
              </p:ext>
            </p:extLst>
          </p:nvPr>
        </p:nvGraphicFramePr>
        <p:xfrm>
          <a:off x="2209800" y="1739900"/>
          <a:ext cx="7772400" cy="3708400"/>
        </p:xfrm>
        <a:graphic>
          <a:graphicData uri="http://schemas.openxmlformats.org/drawingml/2006/table">
            <a:tbl>
              <a:tblPr firstRow="1" bandRow="1">
                <a:tableStyleId>{00A15C55-8517-42AA-B614-E9B94910E393}</a:tableStyleId>
              </a:tblPr>
              <a:tblGrid>
                <a:gridCol w="1943100"/>
                <a:gridCol w="1943100"/>
                <a:gridCol w="1943100"/>
                <a:gridCol w="1943100"/>
              </a:tblGrid>
              <a:tr h="370840">
                <a:tc>
                  <a:txBody>
                    <a:bodyPr/>
                    <a:lstStyle/>
                    <a:p>
                      <a:r>
                        <a:rPr lang="en-US" dirty="0" smtClean="0"/>
                        <a:t>Democrats</a:t>
                      </a:r>
                      <a:endParaRPr lang="en-US" dirty="0"/>
                    </a:p>
                  </a:txBody>
                  <a:tcPr/>
                </a:tc>
                <a:tc>
                  <a:txBody>
                    <a:bodyPr/>
                    <a:lstStyle/>
                    <a:p>
                      <a:r>
                        <a:rPr lang="en-US" dirty="0" smtClean="0"/>
                        <a:t>Poll Results</a:t>
                      </a:r>
                      <a:endParaRPr lang="en-US" dirty="0"/>
                    </a:p>
                  </a:txBody>
                  <a:tcPr/>
                </a:tc>
                <a:tc>
                  <a:txBody>
                    <a:bodyPr/>
                    <a:lstStyle/>
                    <a:p>
                      <a:r>
                        <a:rPr lang="en-US" dirty="0" smtClean="0"/>
                        <a:t>Republicans</a:t>
                      </a:r>
                      <a:endParaRPr lang="en-US" dirty="0"/>
                    </a:p>
                  </a:txBody>
                  <a:tcPr/>
                </a:tc>
                <a:tc>
                  <a:txBody>
                    <a:bodyPr/>
                    <a:lstStyle/>
                    <a:p>
                      <a:r>
                        <a:rPr lang="en-US" dirty="0" smtClean="0"/>
                        <a:t>Poll Results</a:t>
                      </a:r>
                      <a:endParaRPr lang="en-US" dirty="0"/>
                    </a:p>
                  </a:txBody>
                  <a:tcPr/>
                </a:tc>
              </a:tr>
              <a:tr h="370840">
                <a:tc>
                  <a:txBody>
                    <a:bodyPr/>
                    <a:lstStyle/>
                    <a:p>
                      <a:r>
                        <a:rPr lang="en-US" dirty="0" smtClean="0"/>
                        <a:t>Clinton</a:t>
                      </a:r>
                      <a:endParaRPr lang="en-US" dirty="0"/>
                    </a:p>
                  </a:txBody>
                  <a:tcPr/>
                </a:tc>
                <a:tc>
                  <a:txBody>
                    <a:bodyPr/>
                    <a:lstStyle/>
                    <a:p>
                      <a:r>
                        <a:rPr lang="en-US" dirty="0" smtClean="0"/>
                        <a:t>47%</a:t>
                      </a:r>
                      <a:endParaRPr lang="en-US" dirty="0"/>
                    </a:p>
                  </a:txBody>
                  <a:tcPr/>
                </a:tc>
                <a:tc>
                  <a:txBody>
                    <a:bodyPr/>
                    <a:lstStyle/>
                    <a:p>
                      <a:r>
                        <a:rPr lang="en-US" dirty="0" smtClean="0"/>
                        <a:t>Romney</a:t>
                      </a:r>
                      <a:endParaRPr lang="en-US" dirty="0"/>
                    </a:p>
                  </a:txBody>
                  <a:tcPr/>
                </a:tc>
                <a:tc>
                  <a:txBody>
                    <a:bodyPr/>
                    <a:lstStyle/>
                    <a:p>
                      <a:r>
                        <a:rPr lang="en-US" dirty="0" smtClean="0"/>
                        <a:t>20%</a:t>
                      </a:r>
                      <a:endParaRPr lang="en-US" dirty="0"/>
                    </a:p>
                  </a:txBody>
                  <a:tcPr/>
                </a:tc>
              </a:tr>
              <a:tr h="370840">
                <a:tc>
                  <a:txBody>
                    <a:bodyPr/>
                    <a:lstStyle/>
                    <a:p>
                      <a:r>
                        <a:rPr lang="en-US" dirty="0" smtClean="0"/>
                        <a:t>Obama</a:t>
                      </a:r>
                      <a:endParaRPr lang="en-US" dirty="0"/>
                    </a:p>
                  </a:txBody>
                  <a:tcPr/>
                </a:tc>
                <a:tc>
                  <a:txBody>
                    <a:bodyPr/>
                    <a:lstStyle/>
                    <a:p>
                      <a:r>
                        <a:rPr lang="en-US" dirty="0" smtClean="0"/>
                        <a:t>26%</a:t>
                      </a:r>
                      <a:endParaRPr lang="en-US" dirty="0"/>
                    </a:p>
                  </a:txBody>
                  <a:tcPr/>
                </a:tc>
                <a:tc>
                  <a:txBody>
                    <a:bodyPr/>
                    <a:lstStyle/>
                    <a:p>
                      <a:r>
                        <a:rPr lang="en-US" dirty="0" smtClean="0"/>
                        <a:t>Cain</a:t>
                      </a:r>
                      <a:endParaRPr lang="en-US" dirty="0"/>
                    </a:p>
                  </a:txBody>
                  <a:tcPr/>
                </a:tc>
                <a:tc>
                  <a:txBody>
                    <a:bodyPr/>
                    <a:lstStyle/>
                    <a:p>
                      <a:r>
                        <a:rPr lang="en-US" dirty="0" smtClean="0"/>
                        <a:t>18%</a:t>
                      </a:r>
                      <a:endParaRPr lang="en-US" dirty="0"/>
                    </a:p>
                  </a:txBody>
                  <a:tcPr/>
                </a:tc>
              </a:tr>
              <a:tr h="370840">
                <a:tc>
                  <a:txBody>
                    <a:bodyPr/>
                    <a:lstStyle/>
                    <a:p>
                      <a:r>
                        <a:rPr lang="en-US" dirty="0" smtClean="0"/>
                        <a:t>Edwards</a:t>
                      </a:r>
                      <a:endParaRPr lang="en-US" dirty="0"/>
                    </a:p>
                  </a:txBody>
                  <a:tcPr/>
                </a:tc>
                <a:tc>
                  <a:txBody>
                    <a:bodyPr/>
                    <a:lstStyle/>
                    <a:p>
                      <a:r>
                        <a:rPr lang="en-US" dirty="0" smtClean="0"/>
                        <a:t>11%</a:t>
                      </a:r>
                      <a:endParaRPr lang="en-US" dirty="0"/>
                    </a:p>
                  </a:txBody>
                  <a:tcPr/>
                </a:tc>
                <a:tc>
                  <a:txBody>
                    <a:bodyPr/>
                    <a:lstStyle/>
                    <a:p>
                      <a:r>
                        <a:rPr lang="en-US" dirty="0" smtClean="0"/>
                        <a:t>Perry</a:t>
                      </a:r>
                      <a:endParaRPr lang="en-US" dirty="0"/>
                    </a:p>
                  </a:txBody>
                  <a:tcPr/>
                </a:tc>
                <a:tc>
                  <a:txBody>
                    <a:bodyPr/>
                    <a:lstStyle/>
                    <a:p>
                      <a:r>
                        <a:rPr lang="en-US" dirty="0" smtClean="0"/>
                        <a:t>15%</a:t>
                      </a:r>
                      <a:endParaRPr lang="en-US" dirty="0"/>
                    </a:p>
                  </a:txBody>
                  <a:tcPr/>
                </a:tc>
              </a:tr>
              <a:tr h="370840">
                <a:tc>
                  <a:txBody>
                    <a:bodyPr/>
                    <a:lstStyle/>
                    <a:p>
                      <a:r>
                        <a:rPr lang="en-US" dirty="0" smtClean="0"/>
                        <a:t>Richardson</a:t>
                      </a:r>
                      <a:endParaRPr lang="en-US" dirty="0"/>
                    </a:p>
                  </a:txBody>
                  <a:tcPr/>
                </a:tc>
                <a:tc>
                  <a:txBody>
                    <a:bodyPr/>
                    <a:lstStyle/>
                    <a:p>
                      <a:r>
                        <a:rPr lang="en-US" dirty="0" smtClean="0"/>
                        <a:t>4%</a:t>
                      </a:r>
                      <a:endParaRPr lang="en-US" dirty="0"/>
                    </a:p>
                  </a:txBody>
                  <a:tcPr/>
                </a:tc>
                <a:tc>
                  <a:txBody>
                    <a:bodyPr/>
                    <a:lstStyle/>
                    <a:p>
                      <a:r>
                        <a:rPr lang="en-US" dirty="0" smtClean="0"/>
                        <a:t>Paul</a:t>
                      </a:r>
                      <a:endParaRPr lang="en-US" dirty="0"/>
                    </a:p>
                  </a:txBody>
                  <a:tcPr/>
                </a:tc>
                <a:tc>
                  <a:txBody>
                    <a:bodyPr/>
                    <a:lstStyle/>
                    <a:p>
                      <a:r>
                        <a:rPr lang="en-US" dirty="0" smtClean="0"/>
                        <a:t>8%</a:t>
                      </a:r>
                      <a:endParaRPr lang="en-US" dirty="0"/>
                    </a:p>
                  </a:txBody>
                  <a:tcPr/>
                </a:tc>
              </a:tr>
              <a:tr h="370840">
                <a:tc>
                  <a:txBody>
                    <a:bodyPr/>
                    <a:lstStyle/>
                    <a:p>
                      <a:r>
                        <a:rPr lang="en-US" dirty="0" smtClean="0"/>
                        <a:t>Biden</a:t>
                      </a:r>
                      <a:endParaRPr lang="en-US" dirty="0"/>
                    </a:p>
                  </a:txBody>
                  <a:tcPr/>
                </a:tc>
                <a:tc>
                  <a:txBody>
                    <a:bodyPr/>
                    <a:lstStyle/>
                    <a:p>
                      <a:r>
                        <a:rPr lang="en-US" dirty="0" smtClean="0"/>
                        <a:t>2%</a:t>
                      </a:r>
                      <a:endParaRPr lang="en-US" dirty="0"/>
                    </a:p>
                  </a:txBody>
                  <a:tcPr/>
                </a:tc>
                <a:tc>
                  <a:txBody>
                    <a:bodyPr/>
                    <a:lstStyle/>
                    <a:p>
                      <a:r>
                        <a:rPr lang="en-US" dirty="0" smtClean="0"/>
                        <a:t>Gingrich</a:t>
                      </a:r>
                      <a:endParaRPr lang="en-US" dirty="0"/>
                    </a:p>
                  </a:txBody>
                  <a:tcPr/>
                </a:tc>
                <a:tc>
                  <a:txBody>
                    <a:bodyPr/>
                    <a:lstStyle/>
                    <a:p>
                      <a:r>
                        <a:rPr lang="en-US" dirty="0" smtClean="0"/>
                        <a:t>7%</a:t>
                      </a:r>
                      <a:endParaRPr lang="en-US" dirty="0"/>
                    </a:p>
                  </a:txBody>
                  <a:tcPr/>
                </a:tc>
              </a:tr>
              <a:tr h="370840">
                <a:tc>
                  <a:txBody>
                    <a:bodyPr/>
                    <a:lstStyle/>
                    <a:p>
                      <a:r>
                        <a:rPr lang="en-US" dirty="0" smtClean="0"/>
                        <a:t>Dodd</a:t>
                      </a:r>
                      <a:endParaRPr lang="en-US" dirty="0"/>
                    </a:p>
                  </a:txBody>
                  <a:tcPr/>
                </a:tc>
                <a:tc>
                  <a:txBody>
                    <a:bodyPr/>
                    <a:lstStyle/>
                    <a:p>
                      <a:r>
                        <a:rPr lang="en-US" dirty="0" smtClean="0"/>
                        <a:t>1%</a:t>
                      </a:r>
                      <a:endParaRPr lang="en-US" dirty="0"/>
                    </a:p>
                  </a:txBody>
                  <a:tcPr/>
                </a:tc>
                <a:tc>
                  <a:txBody>
                    <a:bodyPr/>
                    <a:lstStyle/>
                    <a:p>
                      <a:r>
                        <a:rPr lang="en-US" dirty="0" smtClean="0"/>
                        <a:t>Bachmann</a:t>
                      </a:r>
                      <a:endParaRPr lang="en-US" dirty="0"/>
                    </a:p>
                  </a:txBody>
                  <a:tcPr/>
                </a:tc>
                <a:tc>
                  <a:txBody>
                    <a:bodyPr/>
                    <a:lstStyle/>
                    <a:p>
                      <a:r>
                        <a:rPr lang="en-US" dirty="0" smtClean="0"/>
                        <a:t>5%</a:t>
                      </a:r>
                      <a:endParaRPr lang="en-US" dirty="0"/>
                    </a:p>
                  </a:txBody>
                  <a:tcPr/>
                </a:tc>
              </a:tr>
              <a:tr h="370840">
                <a:tc>
                  <a:txBody>
                    <a:bodyPr/>
                    <a:lstStyle/>
                    <a:p>
                      <a:r>
                        <a:rPr lang="en-US" dirty="0" smtClean="0"/>
                        <a:t>Kucinich</a:t>
                      </a:r>
                      <a:endParaRPr lang="en-US" dirty="0"/>
                    </a:p>
                  </a:txBody>
                  <a:tcPr/>
                </a:tc>
                <a:tc>
                  <a:txBody>
                    <a:bodyPr/>
                    <a:lstStyle/>
                    <a:p>
                      <a:r>
                        <a:rPr lang="en-US" dirty="0" smtClean="0"/>
                        <a:t>1%</a:t>
                      </a:r>
                      <a:endParaRPr lang="en-US" dirty="0"/>
                    </a:p>
                  </a:txBody>
                  <a:tcPr/>
                </a:tc>
                <a:tc>
                  <a:txBody>
                    <a:bodyPr/>
                    <a:lstStyle/>
                    <a:p>
                      <a:r>
                        <a:rPr lang="en-US" dirty="0" smtClean="0"/>
                        <a:t>Santorum</a:t>
                      </a:r>
                      <a:endParaRPr lang="en-US" dirty="0"/>
                    </a:p>
                  </a:txBody>
                  <a:tcPr/>
                </a:tc>
                <a:tc>
                  <a:txBody>
                    <a:bodyPr/>
                    <a:lstStyle/>
                    <a:p>
                      <a:r>
                        <a:rPr lang="en-US" dirty="0" smtClean="0"/>
                        <a:t>3%</a:t>
                      </a:r>
                      <a:endParaRPr lang="en-US" dirty="0"/>
                    </a:p>
                  </a:txBody>
                  <a:tcPr/>
                </a:tc>
              </a:tr>
              <a:tr h="370840">
                <a:tc>
                  <a:txBody>
                    <a:bodyPr/>
                    <a:lstStyle/>
                    <a:p>
                      <a:r>
                        <a:rPr lang="en-US" dirty="0" smtClean="0"/>
                        <a:t>Gravel</a:t>
                      </a:r>
                      <a:endParaRPr lang="en-US" dirty="0"/>
                    </a:p>
                  </a:txBody>
                  <a:tcPr/>
                </a:tc>
                <a:tc>
                  <a:txBody>
                    <a:bodyPr/>
                    <a:lstStyle/>
                    <a:p>
                      <a:r>
                        <a:rPr lang="en-US" dirty="0" smtClean="0"/>
                        <a:t>0.5%</a:t>
                      </a:r>
                      <a:endParaRPr lang="en-US" dirty="0"/>
                    </a:p>
                  </a:txBody>
                  <a:tcPr/>
                </a:tc>
                <a:tc>
                  <a:txBody>
                    <a:bodyPr/>
                    <a:lstStyle/>
                    <a:p>
                      <a:r>
                        <a:rPr lang="en-US" dirty="0" smtClean="0"/>
                        <a:t>Huntsman</a:t>
                      </a:r>
                      <a:endParaRPr lang="en-US" dirty="0"/>
                    </a:p>
                  </a:txBody>
                  <a:tcPr/>
                </a:tc>
                <a:tc>
                  <a:txBody>
                    <a:bodyPr/>
                    <a:lstStyle/>
                    <a:p>
                      <a:r>
                        <a:rPr lang="en-US" dirty="0" smtClean="0"/>
                        <a:t>2%</a:t>
                      </a:r>
                      <a:endParaRPr lang="en-US" dirty="0"/>
                    </a:p>
                  </a:txBody>
                  <a:tcPr/>
                </a:tc>
              </a:tr>
              <a:tr h="370840">
                <a:tc>
                  <a:txBody>
                    <a:bodyPr/>
                    <a:lstStyle/>
                    <a:p>
                      <a:endParaRPr lang="en-US" dirty="0"/>
                    </a:p>
                  </a:txBody>
                  <a:tcPr/>
                </a:tc>
                <a:tc>
                  <a:txBody>
                    <a:bodyPr/>
                    <a:lstStyle/>
                    <a:p>
                      <a:endParaRPr lang="en-US" dirty="0"/>
                    </a:p>
                  </a:txBody>
                  <a:tcPr/>
                </a:tc>
                <a:tc>
                  <a:txBody>
                    <a:bodyPr/>
                    <a:lstStyle/>
                    <a:p>
                      <a:r>
                        <a:rPr lang="en-US" dirty="0" smtClean="0"/>
                        <a:t>Johnson</a:t>
                      </a:r>
                      <a:endParaRPr lang="en-US" dirty="0"/>
                    </a:p>
                  </a:txBody>
                  <a:tcPr/>
                </a:tc>
                <a:tc>
                  <a:txBody>
                    <a:bodyPr/>
                    <a:lstStyle/>
                    <a:p>
                      <a:r>
                        <a:rPr lang="en-US" dirty="0" smtClean="0"/>
                        <a:t>0%</a:t>
                      </a:r>
                      <a:endParaRPr lang="en-US" dirty="0"/>
                    </a:p>
                  </a:txBody>
                  <a:tcPr/>
                </a:tc>
              </a:tr>
            </a:tbl>
          </a:graphicData>
        </a:graphic>
      </p:graphicFrame>
    </p:spTree>
    <p:extLst>
      <p:ext uri="{BB962C8B-B14F-4D97-AF65-F5344CB8AC3E}">
        <p14:creationId xmlns:p14="http://schemas.microsoft.com/office/powerpoint/2010/main" val="329865809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Lexical Features</a:t>
            </a:r>
            <a:endParaRPr lang="en-US" dirty="0"/>
          </a:p>
        </p:txBody>
      </p:sp>
      <p:sp>
        <p:nvSpPr>
          <p:cNvPr id="3" name="Content Placeholder 2"/>
          <p:cNvSpPr>
            <a:spLocks noGrp="1"/>
          </p:cNvSpPr>
          <p:nvPr>
            <p:ph idx="1"/>
          </p:nvPr>
        </p:nvSpPr>
        <p:spPr/>
        <p:txBody>
          <a:bodyPr/>
          <a:lstStyle/>
          <a:p>
            <a:r>
              <a:rPr lang="en-US" dirty="0"/>
              <a:t>For </a:t>
            </a:r>
            <a:r>
              <a:rPr lang="en-US" dirty="0" smtClean="0">
                <a:solidFill>
                  <a:srgbClr val="0070C0"/>
                </a:solidFill>
              </a:rPr>
              <a:t>debate </a:t>
            </a:r>
            <a:r>
              <a:rPr lang="en-US" dirty="0">
                <a:solidFill>
                  <a:srgbClr val="0070C0"/>
                </a:solidFill>
              </a:rPr>
              <a:t>speech </a:t>
            </a:r>
            <a:r>
              <a:rPr lang="en-US" dirty="0"/>
              <a:t>only</a:t>
            </a:r>
          </a:p>
          <a:p>
            <a:pPr lvl="1"/>
            <a:r>
              <a:rPr lang="en-US" dirty="0" smtClean="0">
                <a:solidFill>
                  <a:srgbClr val="FF0000"/>
                </a:solidFill>
              </a:rPr>
              <a:t>Word </a:t>
            </a:r>
            <a:r>
              <a:rPr lang="en-US" dirty="0">
                <a:solidFill>
                  <a:srgbClr val="FF0000"/>
                </a:solidFill>
              </a:rPr>
              <a:t>Count</a:t>
            </a:r>
          </a:p>
          <a:p>
            <a:pPr lvl="1"/>
            <a:r>
              <a:rPr lang="en-US" dirty="0" smtClean="0">
                <a:solidFill>
                  <a:srgbClr val="FF0000"/>
                </a:solidFill>
              </a:rPr>
              <a:t>Laughter</a:t>
            </a:r>
            <a:r>
              <a:rPr lang="en-US" dirty="0"/>
              <a:t>, </a:t>
            </a:r>
            <a:r>
              <a:rPr lang="en-US" dirty="0">
                <a:solidFill>
                  <a:srgbClr val="FF0000"/>
                </a:solidFill>
              </a:rPr>
              <a:t>applause</a:t>
            </a:r>
            <a:r>
              <a:rPr lang="en-US" dirty="0"/>
              <a:t>, and </a:t>
            </a:r>
            <a:r>
              <a:rPr lang="en-US" dirty="0">
                <a:solidFill>
                  <a:srgbClr val="FF0000"/>
                </a:solidFill>
              </a:rPr>
              <a:t>interruptions</a:t>
            </a:r>
          </a:p>
          <a:p>
            <a:pPr lvl="1"/>
            <a:r>
              <a:rPr lang="en-US" dirty="0" smtClean="0"/>
              <a:t>Number </a:t>
            </a:r>
            <a:r>
              <a:rPr lang="en-US" dirty="0"/>
              <a:t>of </a:t>
            </a:r>
            <a:r>
              <a:rPr lang="en-US" dirty="0">
                <a:solidFill>
                  <a:srgbClr val="FF0000"/>
                </a:solidFill>
              </a:rPr>
              <a:t>speaker turns</a:t>
            </a:r>
          </a:p>
          <a:p>
            <a:pPr lvl="1"/>
            <a:r>
              <a:rPr lang="en-US" dirty="0" smtClean="0"/>
              <a:t>Average </a:t>
            </a:r>
            <a:r>
              <a:rPr lang="en-US" dirty="0"/>
              <a:t>number of </a:t>
            </a:r>
            <a:r>
              <a:rPr lang="en-US" dirty="0">
                <a:solidFill>
                  <a:srgbClr val="FF0000"/>
                </a:solidFill>
              </a:rPr>
              <a:t>words per turn</a:t>
            </a:r>
          </a:p>
          <a:p>
            <a:pPr lvl="1"/>
            <a:r>
              <a:rPr lang="en-US" dirty="0" smtClean="0">
                <a:solidFill>
                  <a:srgbClr val="FF0000"/>
                </a:solidFill>
              </a:rPr>
              <a:t>Syllables</a:t>
            </a:r>
            <a:r>
              <a:rPr lang="en-US" dirty="0" smtClean="0"/>
              <a:t> </a:t>
            </a:r>
            <a:r>
              <a:rPr lang="en-US" dirty="0"/>
              <a:t>per word</a:t>
            </a:r>
          </a:p>
          <a:p>
            <a:pPr lvl="1"/>
            <a:r>
              <a:rPr lang="en-US" dirty="0" err="1" smtClean="0">
                <a:solidFill>
                  <a:srgbClr val="FF0000"/>
                </a:solidFill>
              </a:rPr>
              <a:t>Disfluencies</a:t>
            </a:r>
            <a:r>
              <a:rPr lang="en-US" dirty="0" smtClean="0">
                <a:solidFill>
                  <a:srgbClr val="FF0000"/>
                </a:solidFill>
              </a:rPr>
              <a:t> </a:t>
            </a:r>
            <a:r>
              <a:rPr lang="en-US" dirty="0"/>
              <a:t>per word</a:t>
            </a:r>
          </a:p>
          <a:p>
            <a:pPr lvl="1"/>
            <a:r>
              <a:rPr lang="en-US" dirty="0" smtClean="0"/>
              <a:t>Linguistic Inquiry and Word Count (</a:t>
            </a:r>
            <a:r>
              <a:rPr lang="en-US" dirty="0" smtClean="0">
                <a:solidFill>
                  <a:srgbClr val="FF0000"/>
                </a:solidFill>
              </a:rPr>
              <a:t>LIWC</a:t>
            </a:r>
            <a:r>
              <a:rPr lang="en-US" dirty="0" smtClean="0"/>
              <a:t>) features</a:t>
            </a:r>
            <a:endParaRPr lang="en-US" dirty="0"/>
          </a:p>
        </p:txBody>
      </p:sp>
    </p:spTree>
    <p:extLst>
      <p:ext uri="{BB962C8B-B14F-4D97-AF65-F5344CB8AC3E}">
        <p14:creationId xmlns:p14="http://schemas.microsoft.com/office/powerpoint/2010/main" val="425729800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Acoustic Features</a:t>
            </a:r>
            <a:endParaRPr lang="en-US" dirty="0"/>
          </a:p>
        </p:txBody>
      </p:sp>
      <p:sp>
        <p:nvSpPr>
          <p:cNvPr id="6" name="Content Placeholder 5"/>
          <p:cNvSpPr>
            <a:spLocks noGrp="1"/>
          </p:cNvSpPr>
          <p:nvPr>
            <p:ph idx="1"/>
          </p:nvPr>
        </p:nvSpPr>
        <p:spPr/>
        <p:txBody>
          <a:bodyPr/>
          <a:lstStyle/>
          <a:p>
            <a:r>
              <a:rPr lang="en-US" dirty="0">
                <a:solidFill>
                  <a:srgbClr val="0070C0"/>
                </a:solidFill>
              </a:rPr>
              <a:t>Debates and Interviews</a:t>
            </a:r>
            <a:r>
              <a:rPr lang="en-US" dirty="0"/>
              <a:t>: mean, min, max, and </a:t>
            </a:r>
            <a:r>
              <a:rPr lang="en-US" dirty="0" smtClean="0"/>
              <a:t>standard deviation </a:t>
            </a:r>
            <a:r>
              <a:rPr lang="en-US" dirty="0"/>
              <a:t>of f0</a:t>
            </a:r>
          </a:p>
          <a:p>
            <a:r>
              <a:rPr lang="en-US" dirty="0" smtClean="0"/>
              <a:t>Difference </a:t>
            </a:r>
            <a:r>
              <a:rPr lang="en-US" dirty="0"/>
              <a:t>for these values between </a:t>
            </a:r>
            <a:r>
              <a:rPr lang="en-US" dirty="0">
                <a:solidFill>
                  <a:srgbClr val="0070C0"/>
                </a:solidFill>
              </a:rPr>
              <a:t>debates and interviews</a:t>
            </a:r>
          </a:p>
        </p:txBody>
      </p:sp>
    </p:spTree>
    <p:extLst>
      <p:ext uri="{BB962C8B-B14F-4D97-AF65-F5344CB8AC3E}">
        <p14:creationId xmlns:p14="http://schemas.microsoft.com/office/powerpoint/2010/main" val="413801448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Correlates with Post-Debate Poll Standing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2944090"/>
              </p:ext>
            </p:extLst>
          </p:nvPr>
        </p:nvGraphicFramePr>
        <p:xfrm>
          <a:off x="2209800" y="1739900"/>
          <a:ext cx="7772400" cy="6035040"/>
        </p:xfrm>
        <a:graphic>
          <a:graphicData uri="http://schemas.openxmlformats.org/drawingml/2006/table">
            <a:tbl>
              <a:tblPr firstRow="1" bandRow="1">
                <a:tableStyleId>{8EC20E35-A176-4012-BC5E-935CFFF8708E}</a:tableStyleId>
              </a:tblPr>
              <a:tblGrid>
                <a:gridCol w="2590800"/>
                <a:gridCol w="2590800"/>
                <a:gridCol w="2590800"/>
              </a:tblGrid>
              <a:tr h="265882">
                <a:tc>
                  <a:txBody>
                    <a:bodyPr/>
                    <a:lstStyle/>
                    <a:p>
                      <a:r>
                        <a:rPr lang="en-US" dirty="0" smtClean="0"/>
                        <a:t>Features</a:t>
                      </a:r>
                      <a:endParaRPr lang="en-US" dirty="0"/>
                    </a:p>
                  </a:txBody>
                  <a:tcPr/>
                </a:tc>
                <a:tc>
                  <a:txBody>
                    <a:bodyPr/>
                    <a:lstStyle/>
                    <a:p>
                      <a:r>
                        <a:rPr lang="en-US" dirty="0" err="1" smtClean="0"/>
                        <a:t>Democracts</a:t>
                      </a:r>
                      <a:endParaRPr lang="en-US" dirty="0"/>
                    </a:p>
                  </a:txBody>
                  <a:tcPr/>
                </a:tc>
                <a:tc>
                  <a:txBody>
                    <a:bodyPr/>
                    <a:lstStyle/>
                    <a:p>
                      <a:r>
                        <a:rPr lang="en-US" dirty="0" smtClean="0"/>
                        <a:t>Republicans</a:t>
                      </a:r>
                      <a:endParaRPr lang="en-US" dirty="0"/>
                    </a:p>
                  </a:txBody>
                  <a:tcPr/>
                </a:tc>
              </a:tr>
              <a:tr h="2229041">
                <a:tc>
                  <a:txBody>
                    <a:bodyPr/>
                    <a:lstStyle/>
                    <a:p>
                      <a:endParaRPr lang="en-US" sz="1800" u="none" strike="noStrike" kern="1200" baseline="0" dirty="0" smtClean="0"/>
                    </a:p>
                    <a:p>
                      <a:r>
                        <a:rPr lang="en-US" sz="1800" u="none" strike="noStrike" kern="1200" baseline="0" dirty="0" smtClean="0"/>
                        <a:t>Word Count</a:t>
                      </a:r>
                    </a:p>
                    <a:p>
                      <a:r>
                        <a:rPr lang="en-US" sz="1800" u="none" strike="noStrike" kern="1200" baseline="0" dirty="0" smtClean="0"/>
                        <a:t>Laughs</a:t>
                      </a:r>
                    </a:p>
                    <a:p>
                      <a:r>
                        <a:rPr lang="en-US" sz="1800" u="none" strike="noStrike" kern="1200" baseline="0" dirty="0" smtClean="0"/>
                        <a:t>Applause</a:t>
                      </a:r>
                    </a:p>
                    <a:p>
                      <a:r>
                        <a:rPr lang="en-US" sz="1800" u="none" strike="noStrike" kern="1200" baseline="0" dirty="0" smtClean="0"/>
                        <a:t>Turns</a:t>
                      </a:r>
                    </a:p>
                    <a:p>
                      <a:r>
                        <a:rPr lang="en-US" sz="1800" u="none" strike="noStrike" kern="1200" baseline="0" dirty="0" smtClean="0"/>
                        <a:t>Interruptions</a:t>
                      </a:r>
                    </a:p>
                    <a:p>
                      <a:r>
                        <a:rPr lang="it-IT" sz="1800" u="none" strike="noStrike" kern="1200" baseline="0" dirty="0" err="1" smtClean="0"/>
                        <a:t>Avg</a:t>
                      </a:r>
                      <a:r>
                        <a:rPr lang="it-IT" sz="1800" u="none" strike="noStrike" kern="1200" baseline="0" dirty="0" smtClean="0"/>
                        <a:t> </a:t>
                      </a:r>
                      <a:r>
                        <a:rPr lang="it-IT" sz="1800" u="none" strike="noStrike" kern="1200" baseline="0" dirty="0" err="1" smtClean="0"/>
                        <a:t>Words</a:t>
                      </a:r>
                      <a:r>
                        <a:rPr lang="it-IT" sz="1800" u="none" strike="noStrike" kern="1200" baseline="0" dirty="0" smtClean="0"/>
                        <a:t> Per Turn </a:t>
                      </a:r>
                    </a:p>
                    <a:p>
                      <a:r>
                        <a:rPr lang="it-IT" sz="1800" u="none" strike="noStrike" kern="1200" baseline="0" dirty="0" err="1" smtClean="0"/>
                        <a:t>Avg</a:t>
                      </a:r>
                      <a:r>
                        <a:rPr lang="it-IT" sz="1800" u="none" strike="noStrike" kern="1200" baseline="0" dirty="0" smtClean="0"/>
                        <a:t> </a:t>
                      </a:r>
                      <a:r>
                        <a:rPr lang="it-IT" sz="1800" u="none" strike="noStrike" kern="1200" baseline="0" dirty="0" err="1" smtClean="0"/>
                        <a:t>Syllables</a:t>
                      </a:r>
                      <a:r>
                        <a:rPr lang="it-IT" sz="1800" u="none" strike="noStrike" kern="1200" baseline="0" dirty="0" smtClean="0"/>
                        <a:t> Per Word</a:t>
                      </a:r>
                    </a:p>
                    <a:p>
                      <a:r>
                        <a:rPr lang="es-ES_tradnl" sz="1800" u="none" strike="noStrike" kern="1200" baseline="0" dirty="0" err="1" smtClean="0"/>
                        <a:t>Disfluencies</a:t>
                      </a:r>
                      <a:r>
                        <a:rPr lang="es-ES_tradnl" sz="1800" u="none" strike="noStrike" kern="1200" baseline="0" dirty="0" smtClean="0"/>
                        <a:t> Per Word </a:t>
                      </a:r>
                      <a:r>
                        <a:rPr lang="de-DE" sz="1800" u="none" strike="noStrike" kern="1200" baseline="0" dirty="0" smtClean="0"/>
                        <a:t>Mean-f0 </a:t>
                      </a:r>
                      <a:r>
                        <a:rPr lang="de-DE" sz="1800" u="none" strike="noStrike" kern="1200" baseline="0" dirty="0" err="1" smtClean="0"/>
                        <a:t>Difference</a:t>
                      </a:r>
                      <a:endParaRPr lang="de-DE" sz="1800" u="none" strike="noStrike" kern="1200" baseline="0" dirty="0" smtClean="0"/>
                    </a:p>
                    <a:p>
                      <a:r>
                        <a:rPr lang="de-DE" sz="1800" u="none" strike="noStrike" kern="1200" baseline="0" dirty="0" smtClean="0"/>
                        <a:t>Min-f0 </a:t>
                      </a:r>
                      <a:r>
                        <a:rPr lang="de-DE" sz="1800" u="none" strike="noStrike" kern="1200" baseline="0" dirty="0" err="1" smtClean="0"/>
                        <a:t>Difference</a:t>
                      </a:r>
                      <a:endParaRPr lang="de-DE" sz="1800" b="0" i="0" u="none" strike="noStrike" kern="1200" baseline="0" dirty="0" smtClean="0">
                        <a:solidFill>
                          <a:schemeClr val="lt1"/>
                        </a:solidFill>
                        <a:latin typeface="+mn-lt"/>
                        <a:ea typeface="+mn-ea"/>
                        <a:cs typeface="+mn-cs"/>
                      </a:endParaRPr>
                    </a:p>
                  </a:txBody>
                  <a:tcPr/>
                </a:tc>
                <a:tc>
                  <a:txBody>
                    <a:bodyPr/>
                    <a:lstStyle/>
                    <a:p>
                      <a:endParaRPr lang="en-US" dirty="0" smtClean="0"/>
                    </a:p>
                    <a:p>
                      <a:r>
                        <a:rPr lang="en-US" dirty="0" smtClean="0">
                          <a:solidFill>
                            <a:srgbClr val="FF0000"/>
                          </a:solidFill>
                        </a:rPr>
                        <a:t>0.804</a:t>
                      </a:r>
                    </a:p>
                    <a:p>
                      <a:r>
                        <a:rPr lang="en-US" dirty="0" smtClean="0"/>
                        <a:t>0.084</a:t>
                      </a:r>
                    </a:p>
                    <a:p>
                      <a:r>
                        <a:rPr lang="en-US" dirty="0" smtClean="0"/>
                        <a:t>0.194</a:t>
                      </a:r>
                    </a:p>
                    <a:p>
                      <a:r>
                        <a:rPr lang="en-US" dirty="0" smtClean="0">
                          <a:solidFill>
                            <a:srgbClr val="FF0000"/>
                          </a:solidFill>
                        </a:rPr>
                        <a:t>0.846</a:t>
                      </a:r>
                    </a:p>
                    <a:p>
                      <a:r>
                        <a:rPr lang="en-US" dirty="0" smtClean="0"/>
                        <a:t>0.052</a:t>
                      </a:r>
                    </a:p>
                    <a:p>
                      <a:r>
                        <a:rPr lang="en-US" dirty="0" smtClean="0"/>
                        <a:t>0.199</a:t>
                      </a:r>
                    </a:p>
                    <a:p>
                      <a:r>
                        <a:rPr lang="en-US" dirty="0" smtClean="0"/>
                        <a:t>0.015</a:t>
                      </a:r>
                    </a:p>
                    <a:p>
                      <a:r>
                        <a:rPr lang="en-US" dirty="0" smtClean="0">
                          <a:solidFill>
                            <a:srgbClr val="FF0000"/>
                          </a:solidFill>
                        </a:rPr>
                        <a:t>-0.805</a:t>
                      </a:r>
                    </a:p>
                    <a:p>
                      <a:r>
                        <a:rPr lang="en-US" dirty="0" smtClean="0"/>
                        <a:t>0.059</a:t>
                      </a:r>
                    </a:p>
                    <a:p>
                      <a:r>
                        <a:rPr lang="en-US" dirty="0" smtClean="0"/>
                        <a:t>0.002</a:t>
                      </a:r>
                      <a:endParaRPr lang="en-US" dirty="0"/>
                    </a:p>
                  </a:txBody>
                  <a:tcPr/>
                </a:tc>
                <a:tc>
                  <a:txBody>
                    <a:bodyPr/>
                    <a:lstStyle/>
                    <a:p>
                      <a:endParaRPr lang="en-US" dirty="0" smtClean="0"/>
                    </a:p>
                    <a:p>
                      <a:r>
                        <a:rPr lang="en-US" dirty="0" smtClean="0">
                          <a:solidFill>
                            <a:srgbClr val="FF0000"/>
                          </a:solidFill>
                        </a:rPr>
                        <a:t>0.582</a:t>
                      </a:r>
                    </a:p>
                    <a:p>
                      <a:r>
                        <a:rPr lang="en-US" dirty="0" smtClean="0">
                          <a:solidFill>
                            <a:srgbClr val="FF0000"/>
                          </a:solidFill>
                        </a:rPr>
                        <a:t>0.780</a:t>
                      </a:r>
                    </a:p>
                    <a:p>
                      <a:r>
                        <a:rPr lang="en-US" dirty="0" smtClean="0"/>
                        <a:t>0.350</a:t>
                      </a:r>
                    </a:p>
                    <a:p>
                      <a:r>
                        <a:rPr lang="en-US" dirty="0" smtClean="0"/>
                        <a:t>0.381</a:t>
                      </a:r>
                    </a:p>
                    <a:p>
                      <a:r>
                        <a:rPr lang="en-US" dirty="0" smtClean="0"/>
                        <a:t>0.247</a:t>
                      </a:r>
                    </a:p>
                    <a:p>
                      <a:r>
                        <a:rPr lang="en-US" dirty="0" smtClean="0">
                          <a:solidFill>
                            <a:srgbClr val="FF0000"/>
                          </a:solidFill>
                        </a:rPr>
                        <a:t>0.406</a:t>
                      </a:r>
                    </a:p>
                    <a:p>
                      <a:r>
                        <a:rPr lang="en-US" dirty="0" smtClean="0">
                          <a:solidFill>
                            <a:srgbClr val="FF0000"/>
                          </a:solidFill>
                        </a:rPr>
                        <a:t>-0.768</a:t>
                      </a:r>
                    </a:p>
                    <a:p>
                      <a:r>
                        <a:rPr lang="en-US" dirty="0" smtClean="0"/>
                        <a:t>-0.130</a:t>
                      </a:r>
                    </a:p>
                    <a:p>
                      <a:r>
                        <a:rPr lang="en-US" dirty="0" smtClean="0">
                          <a:solidFill>
                            <a:srgbClr val="FF0000"/>
                          </a:solidFill>
                        </a:rPr>
                        <a:t>0.479</a:t>
                      </a:r>
                    </a:p>
                    <a:p>
                      <a:r>
                        <a:rPr lang="en-US" dirty="0" smtClean="0"/>
                        <a:t>0.105</a:t>
                      </a:r>
                      <a:endParaRPr lang="en-US" dirty="0"/>
                    </a:p>
                  </a:txBody>
                  <a:tcPr/>
                </a:tc>
              </a:tr>
              <a:tr h="265882">
                <a:tc>
                  <a:txBody>
                    <a:bodyPr/>
                    <a:lstStyle/>
                    <a:p>
                      <a:endParaRPr lang="en-US" dirty="0"/>
                    </a:p>
                  </a:txBody>
                  <a:tcPr/>
                </a:tc>
                <a:tc>
                  <a:txBody>
                    <a:bodyPr/>
                    <a:lstStyle/>
                    <a:p>
                      <a:endParaRPr lang="en-US"/>
                    </a:p>
                  </a:txBody>
                  <a:tcPr/>
                </a:tc>
                <a:tc>
                  <a:txBody>
                    <a:bodyPr/>
                    <a:lstStyle/>
                    <a:p>
                      <a:endParaRPr lang="en-US"/>
                    </a:p>
                  </a:txBody>
                  <a:tcPr/>
                </a:tc>
              </a:tr>
              <a:tr h="265882">
                <a:tc>
                  <a:txBody>
                    <a:bodyPr/>
                    <a:lstStyle/>
                    <a:p>
                      <a:endParaRPr lang="en-US"/>
                    </a:p>
                  </a:txBody>
                  <a:tcPr/>
                </a:tc>
                <a:tc>
                  <a:txBody>
                    <a:bodyPr/>
                    <a:lstStyle/>
                    <a:p>
                      <a:endParaRPr lang="en-US"/>
                    </a:p>
                  </a:txBody>
                  <a:tcPr/>
                </a:tc>
                <a:tc>
                  <a:txBody>
                    <a:bodyPr/>
                    <a:lstStyle/>
                    <a:p>
                      <a:endParaRPr lang="en-US"/>
                    </a:p>
                  </a:txBody>
                  <a:tcPr/>
                </a:tc>
              </a:tr>
              <a:tr h="265882">
                <a:tc>
                  <a:txBody>
                    <a:bodyPr/>
                    <a:lstStyle/>
                    <a:p>
                      <a:endParaRPr lang="en-US"/>
                    </a:p>
                  </a:txBody>
                  <a:tcPr/>
                </a:tc>
                <a:tc>
                  <a:txBody>
                    <a:bodyPr/>
                    <a:lstStyle/>
                    <a:p>
                      <a:endParaRPr lang="en-US"/>
                    </a:p>
                  </a:txBody>
                  <a:tcPr/>
                </a:tc>
                <a:tc>
                  <a:txBody>
                    <a:bodyPr/>
                    <a:lstStyle/>
                    <a:p>
                      <a:endParaRPr lang="en-US"/>
                    </a:p>
                  </a:txBody>
                  <a:tcPr/>
                </a:tc>
              </a:tr>
              <a:tr h="265882">
                <a:tc>
                  <a:txBody>
                    <a:bodyPr/>
                    <a:lstStyle/>
                    <a:p>
                      <a:endParaRPr lang="en-US"/>
                    </a:p>
                  </a:txBody>
                  <a:tcPr/>
                </a:tc>
                <a:tc>
                  <a:txBody>
                    <a:bodyPr/>
                    <a:lstStyle/>
                    <a:p>
                      <a:endParaRPr lang="en-US"/>
                    </a:p>
                  </a:txBody>
                  <a:tcPr/>
                </a:tc>
                <a:tc>
                  <a:txBody>
                    <a:bodyPr/>
                    <a:lstStyle/>
                    <a:p>
                      <a:endParaRPr lang="en-US"/>
                    </a:p>
                  </a:txBody>
                  <a:tcPr/>
                </a:tc>
              </a:tr>
              <a:tr h="265882">
                <a:tc>
                  <a:txBody>
                    <a:bodyPr/>
                    <a:lstStyle/>
                    <a:p>
                      <a:endParaRPr lang="en-US"/>
                    </a:p>
                  </a:txBody>
                  <a:tcPr/>
                </a:tc>
                <a:tc>
                  <a:txBody>
                    <a:bodyPr/>
                    <a:lstStyle/>
                    <a:p>
                      <a:endParaRPr lang="en-US"/>
                    </a:p>
                  </a:txBody>
                  <a:tcPr/>
                </a:tc>
                <a:tc>
                  <a:txBody>
                    <a:bodyPr/>
                    <a:lstStyle/>
                    <a:p>
                      <a:endParaRPr lang="en-US"/>
                    </a:p>
                  </a:txBody>
                  <a:tcPr/>
                </a:tc>
              </a:tr>
              <a:tr h="265882">
                <a:tc>
                  <a:txBody>
                    <a:bodyPr/>
                    <a:lstStyle/>
                    <a:p>
                      <a:endParaRPr lang="en-US"/>
                    </a:p>
                  </a:txBody>
                  <a:tcPr/>
                </a:tc>
                <a:tc>
                  <a:txBody>
                    <a:bodyPr/>
                    <a:lstStyle/>
                    <a:p>
                      <a:endParaRPr lang="en-US"/>
                    </a:p>
                  </a:txBody>
                  <a:tcPr/>
                </a:tc>
                <a:tc>
                  <a:txBody>
                    <a:bodyPr/>
                    <a:lstStyle/>
                    <a:p>
                      <a:endParaRPr lang="en-US"/>
                    </a:p>
                  </a:txBody>
                  <a:tcPr/>
                </a:tc>
              </a:tr>
              <a:tr h="265882">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99721198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LIWC Positive Correlates for Democrats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2722954"/>
              </p:ext>
            </p:extLst>
          </p:nvPr>
        </p:nvGraphicFramePr>
        <p:xfrm>
          <a:off x="2209800" y="1739900"/>
          <a:ext cx="7772400" cy="3337560"/>
        </p:xfrm>
        <a:graphic>
          <a:graphicData uri="http://schemas.openxmlformats.org/drawingml/2006/table">
            <a:tbl>
              <a:tblPr firstRow="1" bandRow="1">
                <a:tableStyleId>{8EC20E35-A176-4012-BC5E-935CFFF8708E}</a:tableStyleId>
              </a:tblPr>
              <a:tblGrid>
                <a:gridCol w="2590800"/>
                <a:gridCol w="2590800"/>
                <a:gridCol w="2590800"/>
              </a:tblGrid>
              <a:tr h="370840">
                <a:tc>
                  <a:txBody>
                    <a:bodyPr/>
                    <a:lstStyle/>
                    <a:p>
                      <a:r>
                        <a:rPr lang="en-US" dirty="0" smtClean="0"/>
                        <a:t>Feature</a:t>
                      </a:r>
                      <a:endParaRPr lang="en-US" dirty="0"/>
                    </a:p>
                  </a:txBody>
                  <a:tcPr/>
                </a:tc>
                <a:tc>
                  <a:txBody>
                    <a:bodyPr/>
                    <a:lstStyle/>
                    <a:p>
                      <a:r>
                        <a:rPr lang="en-US" dirty="0" smtClean="0"/>
                        <a:t>Examples</a:t>
                      </a:r>
                      <a:endParaRPr lang="en-US" dirty="0"/>
                    </a:p>
                  </a:txBody>
                  <a:tcPr/>
                </a:tc>
                <a:tc>
                  <a:txBody>
                    <a:bodyPr/>
                    <a:lstStyle/>
                    <a:p>
                      <a:r>
                        <a:rPr lang="en-US" dirty="0" smtClean="0"/>
                        <a:t>Correlates</a:t>
                      </a:r>
                      <a:endParaRPr lang="en-US" dirty="0"/>
                    </a:p>
                  </a:txBody>
                  <a:tcPr/>
                </a:tc>
              </a:tr>
              <a:tr h="370840">
                <a:tc>
                  <a:txBody>
                    <a:bodyPr/>
                    <a:lstStyle/>
                    <a:p>
                      <a:r>
                        <a:rPr lang="en-US" dirty="0" smtClean="0"/>
                        <a:t>Insight</a:t>
                      </a:r>
                      <a:endParaRPr lang="en-US" dirty="0"/>
                    </a:p>
                  </a:txBody>
                  <a:tcPr/>
                </a:tc>
                <a:tc>
                  <a:txBody>
                    <a:bodyPr/>
                    <a:lstStyle/>
                    <a:p>
                      <a:r>
                        <a:rPr lang="en-US" dirty="0" smtClean="0"/>
                        <a:t>Think, know consider</a:t>
                      </a:r>
                      <a:endParaRPr lang="en-US" dirty="0"/>
                    </a:p>
                  </a:txBody>
                  <a:tcPr/>
                </a:tc>
                <a:tc>
                  <a:txBody>
                    <a:bodyPr/>
                    <a:lstStyle/>
                    <a:p>
                      <a:r>
                        <a:rPr lang="en-US" dirty="0" smtClean="0"/>
                        <a:t>0.74</a:t>
                      </a:r>
                    </a:p>
                  </a:txBody>
                  <a:tcPr/>
                </a:tc>
              </a:tr>
              <a:tr h="370840">
                <a:tc>
                  <a:txBody>
                    <a:bodyPr/>
                    <a:lstStyle/>
                    <a:p>
                      <a:r>
                        <a:rPr lang="en-US" dirty="0" smtClean="0"/>
                        <a:t>Inclusive</a:t>
                      </a:r>
                      <a:endParaRPr lang="en-US" dirty="0"/>
                    </a:p>
                  </a:txBody>
                  <a:tcPr/>
                </a:tc>
                <a:tc>
                  <a:txBody>
                    <a:bodyPr/>
                    <a:lstStyle/>
                    <a:p>
                      <a:r>
                        <a:rPr lang="en-US" dirty="0" smtClean="0"/>
                        <a:t>And, with,</a:t>
                      </a:r>
                      <a:r>
                        <a:rPr lang="en-US" baseline="0" dirty="0" smtClean="0"/>
                        <a:t> include</a:t>
                      </a:r>
                      <a:endParaRPr lang="en-US" dirty="0"/>
                    </a:p>
                  </a:txBody>
                  <a:tcPr/>
                </a:tc>
                <a:tc>
                  <a:txBody>
                    <a:bodyPr/>
                    <a:lstStyle/>
                    <a:p>
                      <a:r>
                        <a:rPr lang="en-US" dirty="0" smtClean="0"/>
                        <a:t>0.680</a:t>
                      </a:r>
                      <a:endParaRPr lang="en-US" dirty="0"/>
                    </a:p>
                  </a:txBody>
                  <a:tcPr/>
                </a:tc>
              </a:tr>
              <a:tr h="370840">
                <a:tc>
                  <a:txBody>
                    <a:bodyPr/>
                    <a:lstStyle/>
                    <a:p>
                      <a:r>
                        <a:rPr lang="en-US" dirty="0" smtClean="0"/>
                        <a:t>Cognitive</a:t>
                      </a:r>
                      <a:endParaRPr lang="en-US" dirty="0"/>
                    </a:p>
                  </a:txBody>
                  <a:tcPr/>
                </a:tc>
                <a:tc>
                  <a:txBody>
                    <a:bodyPr/>
                    <a:lstStyle/>
                    <a:p>
                      <a:r>
                        <a:rPr lang="en-US" dirty="0" smtClean="0"/>
                        <a:t>Cause,</a:t>
                      </a:r>
                      <a:r>
                        <a:rPr lang="en-US" baseline="0" dirty="0" smtClean="0"/>
                        <a:t> know, ought</a:t>
                      </a:r>
                      <a:endParaRPr lang="en-US" dirty="0"/>
                    </a:p>
                  </a:txBody>
                  <a:tcPr/>
                </a:tc>
                <a:tc>
                  <a:txBody>
                    <a:bodyPr/>
                    <a:lstStyle/>
                    <a:p>
                      <a:r>
                        <a:rPr lang="en-US" dirty="0" smtClean="0"/>
                        <a:t>0.679</a:t>
                      </a:r>
                      <a:endParaRPr lang="en-US" dirty="0"/>
                    </a:p>
                  </a:txBody>
                  <a:tcPr/>
                </a:tc>
              </a:tr>
              <a:tr h="370840">
                <a:tc>
                  <a:txBody>
                    <a:bodyPr/>
                    <a:lstStyle/>
                    <a:p>
                      <a:r>
                        <a:rPr lang="en-US" dirty="0" smtClean="0"/>
                        <a:t>Words per sentence</a:t>
                      </a:r>
                      <a:endParaRPr lang="en-US" dirty="0"/>
                    </a:p>
                  </a:txBody>
                  <a:tcPr/>
                </a:tc>
                <a:tc>
                  <a:txBody>
                    <a:bodyPr/>
                    <a:lstStyle/>
                    <a:p>
                      <a:endParaRPr lang="en-US" dirty="0"/>
                    </a:p>
                  </a:txBody>
                  <a:tcPr/>
                </a:tc>
                <a:tc>
                  <a:txBody>
                    <a:bodyPr/>
                    <a:lstStyle/>
                    <a:p>
                      <a:r>
                        <a:rPr lang="en-US" dirty="0" smtClean="0"/>
                        <a:t>0.661</a:t>
                      </a:r>
                      <a:endParaRPr lang="en-US" dirty="0"/>
                    </a:p>
                  </a:txBody>
                  <a:tcPr/>
                </a:tc>
              </a:tr>
              <a:tr h="370840">
                <a:tc>
                  <a:txBody>
                    <a:bodyPr/>
                    <a:lstStyle/>
                    <a:p>
                      <a:r>
                        <a:rPr lang="en-US" dirty="0" smtClean="0"/>
                        <a:t>Common verbs</a:t>
                      </a:r>
                      <a:endParaRPr lang="en-US" dirty="0"/>
                    </a:p>
                  </a:txBody>
                  <a:tcPr/>
                </a:tc>
                <a:tc>
                  <a:txBody>
                    <a:bodyPr/>
                    <a:lstStyle/>
                    <a:p>
                      <a:r>
                        <a:rPr lang="en-US" dirty="0" smtClean="0"/>
                        <a:t>Walk, went, see</a:t>
                      </a:r>
                      <a:endParaRPr lang="en-US" dirty="0"/>
                    </a:p>
                  </a:txBody>
                  <a:tcPr/>
                </a:tc>
                <a:tc>
                  <a:txBody>
                    <a:bodyPr/>
                    <a:lstStyle/>
                    <a:p>
                      <a:r>
                        <a:rPr lang="en-US" dirty="0" smtClean="0"/>
                        <a:t>0.657</a:t>
                      </a:r>
                      <a:endParaRPr lang="en-US" dirty="0"/>
                    </a:p>
                  </a:txBody>
                  <a:tcPr/>
                </a:tc>
              </a:tr>
              <a:tr h="370840">
                <a:tc>
                  <a:txBody>
                    <a:bodyPr/>
                    <a:lstStyle/>
                    <a:p>
                      <a:r>
                        <a:rPr lang="en-US" dirty="0" smtClean="0"/>
                        <a:t>Positive emotion</a:t>
                      </a:r>
                      <a:endParaRPr lang="en-US" dirty="0"/>
                    </a:p>
                  </a:txBody>
                  <a:tcPr/>
                </a:tc>
                <a:tc>
                  <a:txBody>
                    <a:bodyPr/>
                    <a:lstStyle/>
                    <a:p>
                      <a:r>
                        <a:rPr lang="en-US" dirty="0" smtClean="0"/>
                        <a:t>Love, nice, sweet</a:t>
                      </a:r>
                      <a:endParaRPr lang="en-US" dirty="0"/>
                    </a:p>
                  </a:txBody>
                  <a:tcPr/>
                </a:tc>
                <a:tc>
                  <a:txBody>
                    <a:bodyPr/>
                    <a:lstStyle/>
                    <a:p>
                      <a:r>
                        <a:rPr lang="en-US" dirty="0" smtClean="0"/>
                        <a:t>0.632</a:t>
                      </a:r>
                      <a:endParaRPr lang="en-US" dirty="0"/>
                    </a:p>
                  </a:txBody>
                  <a:tcPr/>
                </a:tc>
              </a:tr>
              <a:tr h="370840">
                <a:tc>
                  <a:txBody>
                    <a:bodyPr/>
                    <a:lstStyle/>
                    <a:p>
                      <a:r>
                        <a:rPr lang="en-US" dirty="0" smtClean="0"/>
                        <a:t>Pronouns</a:t>
                      </a:r>
                      <a:endParaRPr lang="en-US" dirty="0"/>
                    </a:p>
                  </a:txBody>
                  <a:tcPr/>
                </a:tc>
                <a:tc>
                  <a:txBody>
                    <a:bodyPr/>
                    <a:lstStyle/>
                    <a:p>
                      <a:r>
                        <a:rPr lang="en-US" dirty="0" smtClean="0"/>
                        <a:t>I, them, itself</a:t>
                      </a:r>
                      <a:endParaRPr lang="en-US" dirty="0"/>
                    </a:p>
                  </a:txBody>
                  <a:tcPr/>
                </a:tc>
                <a:tc>
                  <a:txBody>
                    <a:bodyPr/>
                    <a:lstStyle/>
                    <a:p>
                      <a:r>
                        <a:rPr lang="en-US" dirty="0" smtClean="0"/>
                        <a:t>0.626</a:t>
                      </a:r>
                      <a:endParaRPr lang="en-US" dirty="0"/>
                    </a:p>
                  </a:txBody>
                  <a:tcPr/>
                </a:tc>
              </a:tr>
              <a:tr h="370840">
                <a:tc>
                  <a:txBody>
                    <a:bodyPr/>
                    <a:lstStyle/>
                    <a:p>
                      <a:r>
                        <a:rPr lang="en-US" dirty="0" err="1" smtClean="0"/>
                        <a:t>Nonfluencies</a:t>
                      </a:r>
                      <a:endParaRPr lang="en-US" dirty="0"/>
                    </a:p>
                  </a:txBody>
                  <a:tcPr/>
                </a:tc>
                <a:tc>
                  <a:txBody>
                    <a:bodyPr/>
                    <a:lstStyle/>
                    <a:p>
                      <a:r>
                        <a:rPr lang="en-US" dirty="0" err="1" smtClean="0"/>
                        <a:t>Er</a:t>
                      </a:r>
                      <a:r>
                        <a:rPr lang="en-US" dirty="0" smtClean="0"/>
                        <a:t>, hmm, umm</a:t>
                      </a:r>
                      <a:endParaRPr lang="en-US" dirty="0"/>
                    </a:p>
                  </a:txBody>
                  <a:tcPr/>
                </a:tc>
                <a:tc>
                  <a:txBody>
                    <a:bodyPr/>
                    <a:lstStyle/>
                    <a:p>
                      <a:r>
                        <a:rPr lang="en-US" dirty="0" smtClean="0"/>
                        <a:t>0.611</a:t>
                      </a:r>
                      <a:endParaRPr lang="en-US" dirty="0"/>
                    </a:p>
                  </a:txBody>
                  <a:tcPr/>
                </a:tc>
              </a:tr>
            </a:tbl>
          </a:graphicData>
        </a:graphic>
      </p:graphicFrame>
    </p:spTree>
    <p:extLst>
      <p:ext uri="{BB962C8B-B14F-4D97-AF65-F5344CB8AC3E}">
        <p14:creationId xmlns:p14="http://schemas.microsoft.com/office/powerpoint/2010/main" val="54603912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LIWC Features: Negative Correlates for Democrats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3958087"/>
              </p:ext>
            </p:extLst>
          </p:nvPr>
        </p:nvGraphicFramePr>
        <p:xfrm>
          <a:off x="2209800" y="1739900"/>
          <a:ext cx="7772400" cy="3708400"/>
        </p:xfrm>
        <a:graphic>
          <a:graphicData uri="http://schemas.openxmlformats.org/drawingml/2006/table">
            <a:tbl>
              <a:tblPr firstRow="1" bandRow="1">
                <a:tableStyleId>{8EC20E35-A176-4012-BC5E-935CFFF8708E}</a:tableStyleId>
              </a:tblPr>
              <a:tblGrid>
                <a:gridCol w="2590800"/>
                <a:gridCol w="2590800"/>
                <a:gridCol w="2590800"/>
              </a:tblGrid>
              <a:tr h="370840">
                <a:tc>
                  <a:txBody>
                    <a:bodyPr/>
                    <a:lstStyle/>
                    <a:p>
                      <a:r>
                        <a:rPr lang="en-US" dirty="0" smtClean="0"/>
                        <a:t>Features</a:t>
                      </a:r>
                      <a:endParaRPr lang="en-US" dirty="0"/>
                    </a:p>
                  </a:txBody>
                  <a:tcPr/>
                </a:tc>
                <a:tc>
                  <a:txBody>
                    <a:bodyPr/>
                    <a:lstStyle/>
                    <a:p>
                      <a:r>
                        <a:rPr lang="en-US" dirty="0" smtClean="0"/>
                        <a:t>Examples</a:t>
                      </a:r>
                      <a:endParaRPr lang="en-US" dirty="0"/>
                    </a:p>
                  </a:txBody>
                  <a:tcPr/>
                </a:tc>
                <a:tc>
                  <a:txBody>
                    <a:bodyPr/>
                    <a:lstStyle/>
                    <a:p>
                      <a:r>
                        <a:rPr lang="en-US" dirty="0" smtClean="0"/>
                        <a:t>Correlation</a:t>
                      </a:r>
                      <a:endParaRPr lang="en-US" dirty="0"/>
                    </a:p>
                  </a:txBody>
                  <a:tcPr/>
                </a:tc>
              </a:tr>
              <a:tr h="370840">
                <a:tc>
                  <a:txBody>
                    <a:bodyPr/>
                    <a:lstStyle/>
                    <a:p>
                      <a:r>
                        <a:rPr lang="en-US" dirty="0" smtClean="0"/>
                        <a:t>Articles</a:t>
                      </a:r>
                      <a:endParaRPr lang="en-US" dirty="0"/>
                    </a:p>
                  </a:txBody>
                  <a:tcPr/>
                </a:tc>
                <a:tc>
                  <a:txBody>
                    <a:bodyPr/>
                    <a:lstStyle/>
                    <a:p>
                      <a:r>
                        <a:rPr lang="en-US" dirty="0" smtClean="0"/>
                        <a:t>A, an, the</a:t>
                      </a:r>
                      <a:endParaRPr lang="en-US" dirty="0"/>
                    </a:p>
                  </a:txBody>
                  <a:tcPr/>
                </a:tc>
                <a:tc>
                  <a:txBody>
                    <a:bodyPr/>
                    <a:lstStyle/>
                    <a:p>
                      <a:r>
                        <a:rPr lang="en-US" dirty="0" smtClean="0"/>
                        <a:t>-0.684</a:t>
                      </a:r>
                      <a:endParaRPr lang="en-US" dirty="0"/>
                    </a:p>
                  </a:txBody>
                  <a:tcPr/>
                </a:tc>
              </a:tr>
              <a:tr h="370840">
                <a:tc>
                  <a:txBody>
                    <a:bodyPr/>
                    <a:lstStyle/>
                    <a:p>
                      <a:r>
                        <a:rPr lang="en-US" dirty="0" smtClean="0"/>
                        <a:t>All Punctuation</a:t>
                      </a:r>
                      <a:endParaRPr lang="en-US" dirty="0"/>
                    </a:p>
                  </a:txBody>
                  <a:tcPr/>
                </a:tc>
                <a:tc>
                  <a:txBody>
                    <a:bodyPr/>
                    <a:lstStyle/>
                    <a:p>
                      <a:endParaRPr lang="en-US" dirty="0"/>
                    </a:p>
                  </a:txBody>
                  <a:tcPr/>
                </a:tc>
                <a:tc>
                  <a:txBody>
                    <a:bodyPr/>
                    <a:lstStyle/>
                    <a:p>
                      <a:r>
                        <a:rPr lang="en-US" dirty="0" smtClean="0"/>
                        <a:t>-0.653</a:t>
                      </a:r>
                      <a:endParaRPr lang="en-US" dirty="0"/>
                    </a:p>
                  </a:txBody>
                  <a:tcPr/>
                </a:tc>
              </a:tr>
              <a:tr h="370840">
                <a:tc>
                  <a:txBody>
                    <a:bodyPr/>
                    <a:lstStyle/>
                    <a:p>
                      <a:r>
                        <a:rPr lang="en-US" dirty="0" smtClean="0"/>
                        <a:t>Periods</a:t>
                      </a:r>
                      <a:endParaRPr lang="en-US" dirty="0"/>
                    </a:p>
                  </a:txBody>
                  <a:tcPr/>
                </a:tc>
                <a:tc>
                  <a:txBody>
                    <a:bodyPr/>
                    <a:lstStyle/>
                    <a:p>
                      <a:r>
                        <a:rPr lang="en-US" dirty="0" smtClean="0"/>
                        <a:t>.</a:t>
                      </a:r>
                      <a:endParaRPr lang="en-US" dirty="0"/>
                    </a:p>
                  </a:txBody>
                  <a:tcPr/>
                </a:tc>
                <a:tc>
                  <a:txBody>
                    <a:bodyPr/>
                    <a:lstStyle/>
                    <a:p>
                      <a:r>
                        <a:rPr lang="en-US" dirty="0" smtClean="0"/>
                        <a:t>-0.639</a:t>
                      </a:r>
                      <a:endParaRPr lang="en-US" dirty="0"/>
                    </a:p>
                  </a:txBody>
                  <a:tcPr/>
                </a:tc>
              </a:tr>
              <a:tr h="370840">
                <a:tc>
                  <a:txBody>
                    <a:bodyPr/>
                    <a:lstStyle/>
                    <a:p>
                      <a:r>
                        <a:rPr lang="en-US" dirty="0" smtClean="0"/>
                        <a:t>Dashes</a:t>
                      </a:r>
                      <a:endParaRPr lang="en-US" dirty="0"/>
                    </a:p>
                  </a:txBody>
                  <a:tcPr/>
                </a:tc>
                <a:tc>
                  <a:txBody>
                    <a:bodyPr/>
                    <a:lstStyle/>
                    <a:p>
                      <a:r>
                        <a:rPr lang="en-US" dirty="0" smtClean="0"/>
                        <a:t>-</a:t>
                      </a:r>
                      <a:endParaRPr lang="en-US" dirty="0"/>
                    </a:p>
                  </a:txBody>
                  <a:tcPr/>
                </a:tc>
                <a:tc>
                  <a:txBody>
                    <a:bodyPr/>
                    <a:lstStyle/>
                    <a:p>
                      <a:r>
                        <a:rPr lang="en-US" dirty="0" smtClean="0"/>
                        <a:t>-0.595</a:t>
                      </a:r>
                      <a:endParaRPr lang="en-US" dirty="0"/>
                    </a:p>
                  </a:txBody>
                  <a:tcPr/>
                </a:tc>
              </a:tr>
              <a:tr h="370840">
                <a:tc>
                  <a:txBody>
                    <a:bodyPr/>
                    <a:lstStyle/>
                    <a:p>
                      <a:r>
                        <a:rPr lang="en-US" dirty="0" smtClean="0"/>
                        <a:t>Numerals</a:t>
                      </a:r>
                      <a:endParaRPr lang="en-US" dirty="0"/>
                    </a:p>
                  </a:txBody>
                  <a:tcPr/>
                </a:tc>
                <a:tc>
                  <a:txBody>
                    <a:bodyPr/>
                    <a:lstStyle/>
                    <a:p>
                      <a:r>
                        <a:rPr lang="en-US" dirty="0" smtClean="0"/>
                        <a:t>12, 38, 156</a:t>
                      </a:r>
                      <a:endParaRPr lang="en-US" dirty="0"/>
                    </a:p>
                  </a:txBody>
                  <a:tcPr/>
                </a:tc>
                <a:tc>
                  <a:txBody>
                    <a:bodyPr/>
                    <a:lstStyle/>
                    <a:p>
                      <a:r>
                        <a:rPr lang="en-US" dirty="0" smtClean="0"/>
                        <a:t>-0.581</a:t>
                      </a:r>
                      <a:endParaRPr lang="en-US" dirty="0"/>
                    </a:p>
                  </a:txBody>
                  <a:tcPr/>
                </a:tc>
              </a:tr>
              <a:tr h="370840">
                <a:tc>
                  <a:txBody>
                    <a:bodyPr/>
                    <a:lstStyle/>
                    <a:p>
                      <a:r>
                        <a:rPr lang="en-US" dirty="0" smtClean="0"/>
                        <a:t>Questions marks</a:t>
                      </a:r>
                      <a:endParaRPr lang="en-US" dirty="0"/>
                    </a:p>
                  </a:txBody>
                  <a:tcPr/>
                </a:tc>
                <a:tc>
                  <a:txBody>
                    <a:bodyPr/>
                    <a:lstStyle/>
                    <a:p>
                      <a:r>
                        <a:rPr lang="en-US" dirty="0" smtClean="0"/>
                        <a:t>?</a:t>
                      </a:r>
                      <a:endParaRPr lang="en-US" dirty="0"/>
                    </a:p>
                  </a:txBody>
                  <a:tcPr/>
                </a:tc>
                <a:tc>
                  <a:txBody>
                    <a:bodyPr/>
                    <a:lstStyle/>
                    <a:p>
                      <a:r>
                        <a:rPr lang="en-US" dirty="0" smtClean="0"/>
                        <a:t>-0.578</a:t>
                      </a:r>
                      <a:endParaRPr lang="en-US" dirty="0"/>
                    </a:p>
                  </a:txBody>
                  <a:tcPr/>
                </a:tc>
              </a:tr>
              <a:tr h="370840">
                <a:tc>
                  <a:txBody>
                    <a:bodyPr/>
                    <a:lstStyle/>
                    <a:p>
                      <a:r>
                        <a:rPr lang="en-US" dirty="0" smtClean="0"/>
                        <a:t>Ingestion</a:t>
                      </a:r>
                      <a:endParaRPr lang="en-US" dirty="0"/>
                    </a:p>
                  </a:txBody>
                  <a:tcPr/>
                </a:tc>
                <a:tc>
                  <a:txBody>
                    <a:bodyPr/>
                    <a:lstStyle/>
                    <a:p>
                      <a:r>
                        <a:rPr lang="en-US" dirty="0" smtClean="0"/>
                        <a:t>Dish, eat, pizza-0.575</a:t>
                      </a:r>
                      <a:endParaRPr lang="en-US" dirty="0"/>
                    </a:p>
                  </a:txBody>
                  <a:tcPr/>
                </a:tc>
                <a:tc>
                  <a:txBody>
                    <a:bodyPr/>
                    <a:lstStyle/>
                    <a:p>
                      <a:r>
                        <a:rPr lang="en-US" dirty="0" smtClean="0"/>
                        <a:t>-0.575</a:t>
                      </a:r>
                      <a:endParaRPr lang="en-US" dirty="0"/>
                    </a:p>
                  </a:txBody>
                  <a:tcPr/>
                </a:tc>
              </a:tr>
              <a:tr h="370840">
                <a:tc>
                  <a:txBody>
                    <a:bodyPr/>
                    <a:lstStyle/>
                    <a:p>
                      <a:r>
                        <a:rPr lang="en-US" dirty="0" smtClean="0"/>
                        <a:t>Money</a:t>
                      </a:r>
                      <a:endParaRPr lang="en-US" dirty="0"/>
                    </a:p>
                  </a:txBody>
                  <a:tcPr/>
                </a:tc>
                <a:tc>
                  <a:txBody>
                    <a:bodyPr/>
                    <a:lstStyle/>
                    <a:p>
                      <a:r>
                        <a:rPr lang="en-US" dirty="0" smtClean="0"/>
                        <a:t>Audit, cash, owe</a:t>
                      </a:r>
                      <a:endParaRPr lang="en-US" dirty="0"/>
                    </a:p>
                  </a:txBody>
                  <a:tcPr/>
                </a:tc>
                <a:tc>
                  <a:txBody>
                    <a:bodyPr/>
                    <a:lstStyle/>
                    <a:p>
                      <a:r>
                        <a:rPr lang="en-US" dirty="0" smtClean="0"/>
                        <a:t>-0.548</a:t>
                      </a:r>
                      <a:endParaRPr lang="en-US" dirty="0"/>
                    </a:p>
                  </a:txBody>
                  <a:tcPr/>
                </a:tc>
              </a:tr>
              <a:tr h="370840">
                <a:tc>
                  <a:txBody>
                    <a:bodyPr/>
                    <a:lstStyle/>
                    <a:p>
                      <a:r>
                        <a:rPr lang="en-US" dirty="0" smtClean="0"/>
                        <a:t>2</a:t>
                      </a:r>
                      <a:r>
                        <a:rPr lang="en-US" baseline="30000" dirty="0" smtClean="0"/>
                        <a:t>nd</a:t>
                      </a:r>
                      <a:r>
                        <a:rPr lang="en-US" dirty="0" smtClean="0"/>
                        <a:t> Person Pronouns</a:t>
                      </a:r>
                      <a:endParaRPr lang="en-US" dirty="0"/>
                    </a:p>
                  </a:txBody>
                  <a:tcPr/>
                </a:tc>
                <a:tc>
                  <a:txBody>
                    <a:bodyPr/>
                    <a:lstStyle/>
                    <a:p>
                      <a:r>
                        <a:rPr lang="en-US" dirty="0" smtClean="0"/>
                        <a:t>You, your</a:t>
                      </a:r>
                      <a:endParaRPr lang="en-US" dirty="0"/>
                    </a:p>
                  </a:txBody>
                  <a:tcPr/>
                </a:tc>
                <a:tc>
                  <a:txBody>
                    <a:bodyPr/>
                    <a:lstStyle/>
                    <a:p>
                      <a:r>
                        <a:rPr lang="en-US" dirty="0" smtClean="0"/>
                        <a:t>-0.506</a:t>
                      </a:r>
                      <a:endParaRPr lang="en-US" dirty="0"/>
                    </a:p>
                  </a:txBody>
                  <a:tcPr/>
                </a:tc>
              </a:tr>
            </a:tbl>
          </a:graphicData>
        </a:graphic>
      </p:graphicFrame>
    </p:spTree>
    <p:extLst>
      <p:ext uri="{BB962C8B-B14F-4D97-AF65-F5344CB8AC3E}">
        <p14:creationId xmlns:p14="http://schemas.microsoft.com/office/powerpoint/2010/main" val="392626270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of these speakers sound charismatic?</a:t>
            </a:r>
            <a:endParaRPr lang="en-US" dirty="0"/>
          </a:p>
        </p:txBody>
      </p:sp>
      <p:sp>
        <p:nvSpPr>
          <p:cNvPr id="14" name="Content Placeholder 13"/>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5</a:t>
            </a:fld>
            <a:endParaRPr lang="en-US"/>
          </a:p>
        </p:txBody>
      </p:sp>
      <p:graphicFrame>
        <p:nvGraphicFramePr>
          <p:cNvPr id="5" name="表格 20"/>
          <p:cNvGraphicFramePr>
            <a:graphicFrameLocks noGrp="1"/>
          </p:cNvGraphicFramePr>
          <p:nvPr>
            <p:extLst>
              <p:ext uri="{D42A27DB-BD31-4B8C-83A1-F6EECF244321}">
                <p14:modId xmlns:p14="http://schemas.microsoft.com/office/powerpoint/2010/main" val="2508143468"/>
              </p:ext>
            </p:extLst>
          </p:nvPr>
        </p:nvGraphicFramePr>
        <p:xfrm>
          <a:off x="3152830" y="2928938"/>
          <a:ext cx="5268508" cy="1562714"/>
        </p:xfrm>
        <a:graphic>
          <a:graphicData uri="http://schemas.openxmlformats.org/drawingml/2006/table">
            <a:tbl>
              <a:tblPr firstRow="1" bandRow="1">
                <a:tableStyleId>{5C22544A-7EE6-4342-B048-85BDC9FD1C3A}</a:tableStyleId>
              </a:tblPr>
              <a:tblGrid>
                <a:gridCol w="1317127"/>
                <a:gridCol w="1317127"/>
                <a:gridCol w="1317127"/>
                <a:gridCol w="1317127"/>
              </a:tblGrid>
              <a:tr h="78135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781357">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tc>
                  <a:txBody>
                    <a:bodyPr/>
                    <a:lstStyle/>
                    <a:p>
                      <a:pPr algn="ctr"/>
                      <a:r>
                        <a:rPr lang="en-US" dirty="0" smtClean="0"/>
                        <a:t>4</a:t>
                      </a:r>
                      <a:endParaRPr lang="en-US" dirty="0"/>
                    </a:p>
                  </a:txBody>
                  <a:tcPr/>
                </a:tc>
              </a:tr>
            </a:tbl>
          </a:graphicData>
        </a:graphic>
      </p:graphicFrame>
      <p:pic>
        <p:nvPicPr>
          <p:cNvPr id="11" name="m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65439" y="3061167"/>
            <a:ext cx="434154" cy="434154"/>
          </a:xfrm>
          <a:prstGeom prst="rect">
            <a:avLst/>
          </a:prstGeom>
        </p:spPr>
      </p:pic>
      <p:pic>
        <p:nvPicPr>
          <p:cNvPr id="12" name="lenin-2.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541281" y="3038121"/>
            <a:ext cx="457200" cy="457200"/>
          </a:xfrm>
          <a:prstGeom prst="rect">
            <a:avLst/>
          </a:prstGeom>
        </p:spPr>
      </p:pic>
      <p:pic>
        <p:nvPicPr>
          <p:cNvPr id="13" name="roosevelt.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03360" y="3080929"/>
            <a:ext cx="457200" cy="457200"/>
          </a:xfrm>
          <a:prstGeom prst="rect">
            <a:avLst/>
          </a:prstGeom>
        </p:spPr>
      </p:pic>
      <p:pic>
        <p:nvPicPr>
          <p:cNvPr id="15" name="hitle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565015" y="3093629"/>
            <a:ext cx="444500" cy="444500"/>
          </a:xfrm>
          <a:prstGeom prst="rect">
            <a:avLst/>
          </a:prstGeom>
        </p:spPr>
      </p:pic>
    </p:spTree>
    <p:extLst>
      <p:ext uri="{BB962C8B-B14F-4D97-AF65-F5344CB8AC3E}">
        <p14:creationId xmlns:p14="http://schemas.microsoft.com/office/powerpoint/2010/main" val="535049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258"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745"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LIWC Features: Positive and Negative Correlates for Republicans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5810017"/>
              </p:ext>
            </p:extLst>
          </p:nvPr>
        </p:nvGraphicFramePr>
        <p:xfrm>
          <a:off x="2209800" y="1739900"/>
          <a:ext cx="7772400" cy="3505200"/>
        </p:xfrm>
        <a:graphic>
          <a:graphicData uri="http://schemas.openxmlformats.org/drawingml/2006/table">
            <a:tbl>
              <a:tblPr firstRow="1" bandRow="1">
                <a:tableStyleId>{8EC20E35-A176-4012-BC5E-935CFFF8708E}</a:tableStyleId>
              </a:tblPr>
              <a:tblGrid>
                <a:gridCol w="2590800"/>
                <a:gridCol w="2590800"/>
                <a:gridCol w="2590800"/>
              </a:tblGrid>
              <a:tr h="370840">
                <a:tc>
                  <a:txBody>
                    <a:bodyPr/>
                    <a:lstStyle/>
                    <a:p>
                      <a:r>
                        <a:rPr lang="en-US" dirty="0" smtClean="0"/>
                        <a:t>Features</a:t>
                      </a:r>
                      <a:endParaRPr lang="en-US" dirty="0"/>
                    </a:p>
                  </a:txBody>
                  <a:tcPr/>
                </a:tc>
                <a:tc>
                  <a:txBody>
                    <a:bodyPr/>
                    <a:lstStyle/>
                    <a:p>
                      <a:r>
                        <a:rPr lang="en-US" dirty="0" smtClean="0"/>
                        <a:t>Examples</a:t>
                      </a:r>
                      <a:endParaRPr lang="en-US" dirty="0"/>
                    </a:p>
                  </a:txBody>
                  <a:tcPr/>
                </a:tc>
                <a:tc>
                  <a:txBody>
                    <a:bodyPr/>
                    <a:lstStyle/>
                    <a:p>
                      <a:r>
                        <a:rPr lang="en-US" dirty="0" smtClean="0"/>
                        <a:t>Correlation</a:t>
                      </a:r>
                      <a:endParaRPr lang="en-US" dirty="0"/>
                    </a:p>
                  </a:txBody>
                  <a:tcPr/>
                </a:tc>
              </a:tr>
              <a:tr h="370840">
                <a:tc>
                  <a:txBody>
                    <a:bodyPr/>
                    <a:lstStyle/>
                    <a:p>
                      <a:r>
                        <a:rPr lang="en-US" dirty="0" smtClean="0"/>
                        <a:t>Leisure</a:t>
                      </a:r>
                      <a:endParaRPr lang="en-US" dirty="0"/>
                    </a:p>
                  </a:txBody>
                  <a:tcPr/>
                </a:tc>
                <a:tc>
                  <a:txBody>
                    <a:bodyPr/>
                    <a:lstStyle/>
                    <a:p>
                      <a:r>
                        <a:rPr lang="en-US" dirty="0" smtClean="0"/>
                        <a:t>Cook, chat, movie</a:t>
                      </a:r>
                      <a:endParaRPr lang="en-US" dirty="0"/>
                    </a:p>
                  </a:txBody>
                  <a:tcPr/>
                </a:tc>
                <a:tc>
                  <a:txBody>
                    <a:bodyPr/>
                    <a:lstStyle/>
                    <a:p>
                      <a:r>
                        <a:rPr lang="en-US" dirty="0" smtClean="0"/>
                        <a:t>0.869</a:t>
                      </a:r>
                      <a:endParaRPr lang="en-US" dirty="0"/>
                    </a:p>
                  </a:txBody>
                  <a:tcPr/>
                </a:tc>
              </a:tr>
              <a:tr h="370840">
                <a:tc>
                  <a:txBody>
                    <a:bodyPr/>
                    <a:lstStyle/>
                    <a:p>
                      <a:r>
                        <a:rPr lang="en-US" dirty="0" smtClean="0"/>
                        <a:t>Past tense</a:t>
                      </a:r>
                      <a:endParaRPr lang="en-US" dirty="0"/>
                    </a:p>
                  </a:txBody>
                  <a:tcPr/>
                </a:tc>
                <a:tc>
                  <a:txBody>
                    <a:bodyPr/>
                    <a:lstStyle/>
                    <a:p>
                      <a:r>
                        <a:rPr lang="en-US" dirty="0" smtClean="0"/>
                        <a:t>Went, ran, had</a:t>
                      </a:r>
                      <a:endParaRPr lang="en-US" dirty="0"/>
                    </a:p>
                  </a:txBody>
                  <a:tcPr/>
                </a:tc>
                <a:tc>
                  <a:txBody>
                    <a:bodyPr/>
                    <a:lstStyle/>
                    <a:p>
                      <a:r>
                        <a:rPr lang="en-US" dirty="0" smtClean="0"/>
                        <a:t>0.732</a:t>
                      </a:r>
                      <a:endParaRPr lang="en-US" dirty="0"/>
                    </a:p>
                  </a:txBody>
                  <a:tcPr/>
                </a:tc>
              </a:tr>
              <a:tr h="370840">
                <a:tc>
                  <a:txBody>
                    <a:bodyPr/>
                    <a:lstStyle/>
                    <a:p>
                      <a:r>
                        <a:rPr lang="en-US" dirty="0" smtClean="0"/>
                        <a:t>“Other” punctuation</a:t>
                      </a:r>
                      <a:endParaRPr lang="en-US" dirty="0"/>
                    </a:p>
                  </a:txBody>
                  <a:tcPr/>
                </a:tc>
                <a:tc>
                  <a:txBody>
                    <a:bodyPr/>
                    <a:lstStyle/>
                    <a:p>
                      <a:r>
                        <a:rPr lang="en-US" dirty="0" smtClean="0"/>
                        <a:t>!”:%$</a:t>
                      </a:r>
                      <a:endParaRPr lang="en-US" dirty="0"/>
                    </a:p>
                  </a:txBody>
                  <a:tcPr/>
                </a:tc>
                <a:tc>
                  <a:txBody>
                    <a:bodyPr/>
                    <a:lstStyle/>
                    <a:p>
                      <a:r>
                        <a:rPr lang="en-US" dirty="0" smtClean="0"/>
                        <a:t>0.665</a:t>
                      </a:r>
                      <a:endParaRPr lang="en-US" dirty="0"/>
                    </a:p>
                  </a:txBody>
                  <a:tcPr/>
                </a:tc>
              </a:tr>
              <a:tr h="370840">
                <a:tc>
                  <a:txBody>
                    <a:bodyPr/>
                    <a:lstStyle/>
                    <a:p>
                      <a:r>
                        <a:rPr lang="en-US" dirty="0" smtClean="0"/>
                        <a:t>Dictionary words</a:t>
                      </a:r>
                      <a:endParaRPr lang="en-US" dirty="0"/>
                    </a:p>
                  </a:txBody>
                  <a:tcPr/>
                </a:tc>
                <a:tc>
                  <a:txBody>
                    <a:bodyPr/>
                    <a:lstStyle/>
                    <a:p>
                      <a:endParaRPr lang="en-US" dirty="0"/>
                    </a:p>
                  </a:txBody>
                  <a:tcPr/>
                </a:tc>
                <a:tc>
                  <a:txBody>
                    <a:bodyPr/>
                    <a:lstStyle/>
                    <a:p>
                      <a:r>
                        <a:rPr lang="en-US" dirty="0" smtClean="0"/>
                        <a:t>0.541</a:t>
                      </a:r>
                      <a:endParaRPr lang="en-US" dirty="0"/>
                    </a:p>
                  </a:txBody>
                  <a:tcPr/>
                </a:tc>
              </a:tr>
              <a:tr h="370840">
                <a:tc>
                  <a:txBody>
                    <a:bodyPr/>
                    <a:lstStyle/>
                    <a:p>
                      <a:r>
                        <a:rPr lang="en-US" dirty="0" smtClean="0"/>
                        <a:t>Personal pronouns</a:t>
                      </a:r>
                      <a:endParaRPr lang="en-US" dirty="0"/>
                    </a:p>
                  </a:txBody>
                  <a:tcPr/>
                </a:tc>
                <a:tc>
                  <a:txBody>
                    <a:bodyPr/>
                    <a:lstStyle/>
                    <a:p>
                      <a:r>
                        <a:rPr lang="en-US" dirty="0" smtClean="0"/>
                        <a:t>I, them, her</a:t>
                      </a:r>
                      <a:endParaRPr lang="en-US" dirty="0"/>
                    </a:p>
                  </a:txBody>
                  <a:tcPr/>
                </a:tc>
                <a:tc>
                  <a:txBody>
                    <a:bodyPr/>
                    <a:lstStyle/>
                    <a:p>
                      <a:r>
                        <a:rPr lang="en-US" dirty="0" smtClean="0"/>
                        <a:t>0.525</a:t>
                      </a:r>
                      <a:endParaRPr lang="en-US" dirty="0"/>
                    </a:p>
                  </a:txBody>
                  <a:tcPr/>
                </a:tc>
              </a:tr>
              <a:tr h="370840">
                <a:tc>
                  <a:txBody>
                    <a:bodyPr/>
                    <a:lstStyle/>
                    <a:p>
                      <a:r>
                        <a:rPr lang="en-US" dirty="0" smtClean="0"/>
                        <a:t>6+ letters</a:t>
                      </a:r>
                      <a:endParaRPr lang="en-US" dirty="0"/>
                    </a:p>
                  </a:txBody>
                  <a:tcPr/>
                </a:tc>
                <a:tc>
                  <a:txBody>
                    <a:bodyPr/>
                    <a:lstStyle/>
                    <a:p>
                      <a:r>
                        <a:rPr lang="en-US" dirty="0" smtClean="0"/>
                        <a:t>Abandon, abrupt, absolute</a:t>
                      </a:r>
                      <a:endParaRPr lang="en-US" dirty="0"/>
                    </a:p>
                  </a:txBody>
                  <a:tcPr/>
                </a:tc>
                <a:tc>
                  <a:txBody>
                    <a:bodyPr/>
                    <a:lstStyle/>
                    <a:p>
                      <a:r>
                        <a:rPr lang="en-US" dirty="0" smtClean="0"/>
                        <a:t>-0.741</a:t>
                      </a:r>
                      <a:endParaRPr lang="en-US" dirty="0"/>
                    </a:p>
                  </a:txBody>
                  <a:tcPr/>
                </a:tc>
              </a:tr>
              <a:tr h="370840">
                <a:tc>
                  <a:txBody>
                    <a:bodyPr/>
                    <a:lstStyle/>
                    <a:p>
                      <a:r>
                        <a:rPr lang="en-US" dirty="0" smtClean="0"/>
                        <a:t>Home</a:t>
                      </a:r>
                      <a:endParaRPr lang="en-US" dirty="0"/>
                    </a:p>
                  </a:txBody>
                  <a:tcPr/>
                </a:tc>
                <a:tc>
                  <a:txBody>
                    <a:bodyPr/>
                    <a:lstStyle/>
                    <a:p>
                      <a:r>
                        <a:rPr lang="en-US" dirty="0" smtClean="0"/>
                        <a:t>Apartment, kitchen, family</a:t>
                      </a:r>
                      <a:endParaRPr lang="en-US" dirty="0"/>
                    </a:p>
                  </a:txBody>
                  <a:tcPr/>
                </a:tc>
                <a:tc>
                  <a:txBody>
                    <a:bodyPr/>
                    <a:lstStyle/>
                    <a:p>
                      <a:r>
                        <a:rPr lang="en-US" dirty="0" smtClean="0"/>
                        <a:t>-0.513</a:t>
                      </a:r>
                      <a:endParaRPr lang="en-US" dirty="0"/>
                    </a:p>
                  </a:txBody>
                  <a:tcPr/>
                </a:tc>
              </a:tr>
            </a:tbl>
          </a:graphicData>
        </a:graphic>
      </p:graphicFrame>
    </p:spTree>
    <p:extLst>
      <p:ext uri="{BB962C8B-B14F-4D97-AF65-F5344CB8AC3E}">
        <p14:creationId xmlns:p14="http://schemas.microsoft.com/office/powerpoint/2010/main" val="292885348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Party Differences</a:t>
            </a:r>
            <a:endParaRPr lang="en-US" dirty="0"/>
          </a:p>
        </p:txBody>
      </p:sp>
      <p:sp>
        <p:nvSpPr>
          <p:cNvPr id="3" name="Content Placeholder 2"/>
          <p:cNvSpPr>
            <a:spLocks noGrp="1"/>
          </p:cNvSpPr>
          <p:nvPr>
            <p:ph idx="1"/>
          </p:nvPr>
        </p:nvSpPr>
        <p:spPr/>
        <p:txBody>
          <a:bodyPr/>
          <a:lstStyle/>
          <a:p>
            <a:r>
              <a:rPr lang="en-US" dirty="0" smtClean="0">
                <a:solidFill>
                  <a:srgbClr val="0070C0"/>
                </a:solidFill>
              </a:rPr>
              <a:t>Democrat</a:t>
            </a:r>
            <a:r>
              <a:rPr lang="en-US" dirty="0" smtClean="0"/>
              <a:t> audiences </a:t>
            </a:r>
            <a:r>
              <a:rPr lang="en-US" dirty="0">
                <a:solidFill>
                  <a:srgbClr val="FF0000"/>
                </a:solidFill>
              </a:rPr>
              <a:t>laughed</a:t>
            </a:r>
            <a:r>
              <a:rPr lang="en-US" dirty="0"/>
              <a:t> more</a:t>
            </a:r>
          </a:p>
          <a:p>
            <a:r>
              <a:rPr lang="en-US" dirty="0" smtClean="0">
                <a:solidFill>
                  <a:srgbClr val="0070C0"/>
                </a:solidFill>
              </a:rPr>
              <a:t>Republican</a:t>
            </a:r>
            <a:r>
              <a:rPr lang="en-US" dirty="0" smtClean="0"/>
              <a:t> </a:t>
            </a:r>
            <a:r>
              <a:rPr lang="en-US" dirty="0"/>
              <a:t>audience </a:t>
            </a:r>
            <a:r>
              <a:rPr lang="en-US" dirty="0">
                <a:solidFill>
                  <a:srgbClr val="FF0000"/>
                </a:solidFill>
              </a:rPr>
              <a:t>applauded</a:t>
            </a:r>
            <a:r>
              <a:rPr lang="en-US" dirty="0"/>
              <a:t> </a:t>
            </a:r>
            <a:r>
              <a:rPr lang="en-US" dirty="0" smtClean="0"/>
              <a:t>more</a:t>
            </a:r>
          </a:p>
          <a:p>
            <a:r>
              <a:rPr lang="en-US" dirty="0" smtClean="0">
                <a:solidFill>
                  <a:srgbClr val="0070C0"/>
                </a:solidFill>
              </a:rPr>
              <a:t>Democrats</a:t>
            </a:r>
            <a:r>
              <a:rPr lang="en-US" dirty="0" smtClean="0"/>
              <a:t> </a:t>
            </a:r>
            <a:r>
              <a:rPr lang="en-US" dirty="0"/>
              <a:t>got </a:t>
            </a:r>
            <a:r>
              <a:rPr lang="en-US" dirty="0">
                <a:solidFill>
                  <a:srgbClr val="FF0000"/>
                </a:solidFill>
              </a:rPr>
              <a:t>interrupted</a:t>
            </a:r>
            <a:r>
              <a:rPr lang="en-US" dirty="0"/>
              <a:t> </a:t>
            </a:r>
            <a:r>
              <a:rPr lang="en-US" dirty="0" smtClean="0"/>
              <a:t>more</a:t>
            </a:r>
          </a:p>
          <a:p>
            <a:r>
              <a:rPr lang="en-US" dirty="0" smtClean="0">
                <a:solidFill>
                  <a:srgbClr val="0070C0"/>
                </a:solidFill>
              </a:rPr>
              <a:t>Republicans</a:t>
            </a:r>
            <a:r>
              <a:rPr lang="en-US" dirty="0" smtClean="0"/>
              <a:t> </a:t>
            </a:r>
            <a:r>
              <a:rPr lang="en-US" dirty="0"/>
              <a:t>had </a:t>
            </a:r>
            <a:r>
              <a:rPr lang="en-US" dirty="0">
                <a:solidFill>
                  <a:srgbClr val="FF0000"/>
                </a:solidFill>
              </a:rPr>
              <a:t>more </a:t>
            </a:r>
            <a:r>
              <a:rPr lang="en-US" dirty="0" smtClean="0">
                <a:solidFill>
                  <a:srgbClr val="FF0000"/>
                </a:solidFill>
              </a:rPr>
              <a:t>words </a:t>
            </a:r>
            <a:r>
              <a:rPr lang="en-US" dirty="0" smtClean="0"/>
              <a:t>per </a:t>
            </a:r>
            <a:r>
              <a:rPr lang="en-US" dirty="0"/>
              <a:t>turn</a:t>
            </a:r>
          </a:p>
          <a:p>
            <a:r>
              <a:rPr lang="en-US" dirty="0" smtClean="0">
                <a:solidFill>
                  <a:srgbClr val="0070C0"/>
                </a:solidFill>
              </a:rPr>
              <a:t>Both</a:t>
            </a:r>
            <a:r>
              <a:rPr lang="en-US" dirty="0" smtClean="0"/>
              <a:t> had about </a:t>
            </a:r>
            <a:r>
              <a:rPr lang="en-US" dirty="0"/>
              <a:t>the </a:t>
            </a:r>
            <a:r>
              <a:rPr lang="en-US" dirty="0">
                <a:solidFill>
                  <a:srgbClr val="FF0000"/>
                </a:solidFill>
              </a:rPr>
              <a:t>same number of syllables per word</a:t>
            </a:r>
          </a:p>
          <a:p>
            <a:r>
              <a:rPr lang="en-US" dirty="0" smtClean="0">
                <a:solidFill>
                  <a:srgbClr val="0070C0"/>
                </a:solidFill>
              </a:rPr>
              <a:t>Democrats</a:t>
            </a:r>
            <a:r>
              <a:rPr lang="en-US" dirty="0"/>
              <a:t>' debate speech was more </a:t>
            </a:r>
            <a:r>
              <a:rPr lang="en-US" dirty="0" smtClean="0"/>
              <a:t>different </a:t>
            </a:r>
            <a:r>
              <a:rPr lang="en-US" dirty="0"/>
              <a:t>from </a:t>
            </a:r>
            <a:r>
              <a:rPr lang="en-US" dirty="0" smtClean="0"/>
              <a:t>their interviews</a:t>
            </a:r>
            <a:r>
              <a:rPr lang="en-US" dirty="0"/>
              <a:t>, but </a:t>
            </a:r>
            <a:r>
              <a:rPr lang="en-US" dirty="0">
                <a:solidFill>
                  <a:srgbClr val="0070C0"/>
                </a:solidFill>
              </a:rPr>
              <a:t>Republicans</a:t>
            </a:r>
            <a:r>
              <a:rPr lang="en-US" dirty="0"/>
              <a:t> responded slightly more </a:t>
            </a:r>
            <a:r>
              <a:rPr lang="en-US" dirty="0" smtClean="0"/>
              <a:t>positively to </a:t>
            </a:r>
            <a:r>
              <a:rPr lang="en-US" dirty="0"/>
              <a:t>these </a:t>
            </a:r>
            <a:r>
              <a:rPr lang="en-US" dirty="0" smtClean="0"/>
              <a:t>differences</a:t>
            </a:r>
            <a:r>
              <a:rPr lang="en-US" dirty="0"/>
              <a:t> </a:t>
            </a:r>
            <a:r>
              <a:rPr lang="en-US" dirty="0" smtClean="0"/>
              <a:t>than Democrats did</a:t>
            </a:r>
            <a:endParaRPr lang="en-US" dirty="0"/>
          </a:p>
        </p:txBody>
      </p:sp>
    </p:spTree>
    <p:extLst>
      <p:ext uri="{BB962C8B-B14F-4D97-AF65-F5344CB8AC3E}">
        <p14:creationId xmlns:p14="http://schemas.microsoft.com/office/powerpoint/2010/main" val="380368048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a:solidFill>
                  <a:srgbClr val="0070C0"/>
                </a:solidFill>
              </a:rPr>
              <a:t>Democrats</a:t>
            </a:r>
            <a:r>
              <a:rPr lang="en-US" dirty="0"/>
              <a:t>: Talk more, use fewer </a:t>
            </a:r>
            <a:r>
              <a:rPr lang="en-US" dirty="0" err="1" smtClean="0"/>
              <a:t>disfluencies</a:t>
            </a:r>
            <a:r>
              <a:rPr lang="en-US" dirty="0"/>
              <a:t>, and use </a:t>
            </a:r>
            <a:r>
              <a:rPr lang="en-US" dirty="0" smtClean="0"/>
              <a:t>more Insight words</a:t>
            </a:r>
            <a:endParaRPr lang="en-US" dirty="0"/>
          </a:p>
          <a:p>
            <a:r>
              <a:rPr lang="en-US" dirty="0" smtClean="0">
                <a:solidFill>
                  <a:srgbClr val="0070C0"/>
                </a:solidFill>
              </a:rPr>
              <a:t>Republicans</a:t>
            </a:r>
            <a:r>
              <a:rPr lang="en-US" dirty="0"/>
              <a:t>: Make the audience laugh, use Leisure-</a:t>
            </a:r>
            <a:r>
              <a:rPr lang="en-US" dirty="0" smtClean="0"/>
              <a:t>related words</a:t>
            </a:r>
            <a:r>
              <a:rPr lang="en-US" dirty="0"/>
              <a:t>, and avoid longer </a:t>
            </a:r>
            <a:r>
              <a:rPr lang="en-US" dirty="0" smtClean="0"/>
              <a:t>words</a:t>
            </a:r>
            <a:endParaRPr lang="en-US" dirty="0"/>
          </a:p>
        </p:txBody>
      </p:sp>
    </p:spTree>
    <p:extLst>
      <p:ext uri="{BB962C8B-B14F-4D97-AF65-F5344CB8AC3E}">
        <p14:creationId xmlns:p14="http://schemas.microsoft.com/office/powerpoint/2010/main" val="288208116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to Do in Politics</a:t>
            </a:r>
            <a:endParaRPr lang="en-US" dirty="0"/>
          </a:p>
        </p:txBody>
      </p:sp>
      <p:sp>
        <p:nvSpPr>
          <p:cNvPr id="3" name="Content Placeholder 2"/>
          <p:cNvSpPr>
            <a:spLocks noGrp="1"/>
          </p:cNvSpPr>
          <p:nvPr>
            <p:ph idx="1"/>
          </p:nvPr>
        </p:nvSpPr>
        <p:spPr/>
        <p:txBody>
          <a:bodyPr/>
          <a:lstStyle/>
          <a:p>
            <a:r>
              <a:rPr lang="en-US" dirty="0" smtClean="0"/>
              <a:t>Investigate </a:t>
            </a:r>
            <a:r>
              <a:rPr lang="en-US" dirty="0" smtClean="0">
                <a:solidFill>
                  <a:srgbClr val="0070C0"/>
                </a:solidFill>
              </a:rPr>
              <a:t>additional acoustic </a:t>
            </a:r>
            <a:r>
              <a:rPr lang="en-US" dirty="0">
                <a:solidFill>
                  <a:srgbClr val="0070C0"/>
                </a:solidFill>
              </a:rPr>
              <a:t>features </a:t>
            </a:r>
            <a:r>
              <a:rPr lang="en-US" dirty="0"/>
              <a:t>(</a:t>
            </a:r>
            <a:r>
              <a:rPr lang="en-US" dirty="0" smtClean="0"/>
              <a:t>intensity, speaking rate, voice quality)</a:t>
            </a:r>
            <a:endParaRPr lang="en-US" dirty="0"/>
          </a:p>
          <a:p>
            <a:r>
              <a:rPr lang="en-US" dirty="0" smtClean="0">
                <a:solidFill>
                  <a:srgbClr val="0070C0"/>
                </a:solidFill>
              </a:rPr>
              <a:t>Higher level prosodic features </a:t>
            </a:r>
            <a:r>
              <a:rPr lang="en-US" dirty="0" smtClean="0"/>
              <a:t>(</a:t>
            </a:r>
            <a:r>
              <a:rPr lang="en-US" dirty="0" err="1" smtClean="0"/>
              <a:t>intonational</a:t>
            </a:r>
            <a:r>
              <a:rPr lang="en-US" dirty="0" smtClean="0"/>
              <a:t> contours, phrasing)</a:t>
            </a:r>
            <a:endParaRPr lang="en-US" dirty="0"/>
          </a:p>
          <a:p>
            <a:r>
              <a:rPr lang="en-US" dirty="0" smtClean="0">
                <a:solidFill>
                  <a:srgbClr val="0070C0"/>
                </a:solidFill>
              </a:rPr>
              <a:t>More </a:t>
            </a:r>
            <a:r>
              <a:rPr lang="en-US" dirty="0">
                <a:solidFill>
                  <a:srgbClr val="0070C0"/>
                </a:solidFill>
              </a:rPr>
              <a:t>complicated / interesting lexical features</a:t>
            </a:r>
          </a:p>
          <a:p>
            <a:pPr lvl="1"/>
            <a:r>
              <a:rPr lang="en-US" dirty="0" smtClean="0"/>
              <a:t>Cross</a:t>
            </a:r>
            <a:r>
              <a:rPr lang="en-US" dirty="0"/>
              <a:t>-cultural similarities and </a:t>
            </a:r>
            <a:r>
              <a:rPr lang="en-US" dirty="0" smtClean="0"/>
              <a:t>differences</a:t>
            </a:r>
            <a:endParaRPr lang="en-US" dirty="0"/>
          </a:p>
          <a:p>
            <a:pPr lvl="1"/>
            <a:r>
              <a:rPr lang="en-US" dirty="0" smtClean="0"/>
              <a:t>Entrainment</a:t>
            </a:r>
            <a:endParaRPr lang="en-US" dirty="0"/>
          </a:p>
        </p:txBody>
      </p:sp>
    </p:spTree>
    <p:extLst>
      <p:ext uri="{BB962C8B-B14F-4D97-AF65-F5344CB8AC3E}">
        <p14:creationId xmlns:p14="http://schemas.microsoft.com/office/powerpoint/2010/main" val="263318570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Optional article on </a:t>
            </a:r>
            <a:r>
              <a:rPr lang="en-US" dirty="0" err="1" smtClean="0"/>
              <a:t>Courseworks</a:t>
            </a:r>
            <a:r>
              <a:rPr lang="en-US" dirty="0" smtClean="0"/>
              <a:t>:  </a:t>
            </a:r>
            <a:r>
              <a:rPr lang="en-US" dirty="0" err="1" smtClean="0"/>
              <a:t>ProsodyVocalAttractivenes-Draft.pdf</a:t>
            </a:r>
            <a:endParaRPr lang="en-US" dirty="0"/>
          </a:p>
        </p:txBody>
      </p:sp>
    </p:spTree>
    <p:extLst>
      <p:ext uri="{BB962C8B-B14F-4D97-AF65-F5344CB8AC3E}">
        <p14:creationId xmlns:p14="http://schemas.microsoft.com/office/powerpoint/2010/main" val="96411364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x-none" dirty="0" smtClean="0"/>
              <a:t>What makes a speaker credible?</a:t>
            </a:r>
            <a:endParaRPr lang="en-US" altLang="x-none" dirty="0"/>
          </a:p>
        </p:txBody>
      </p:sp>
      <p:sp>
        <p:nvSpPr>
          <p:cNvPr id="8195" name="Rectangle 3"/>
          <p:cNvSpPr>
            <a:spLocks noGrp="1" noChangeArrowheads="1"/>
          </p:cNvSpPr>
          <p:nvPr>
            <p:ph type="body" idx="1"/>
          </p:nvPr>
        </p:nvSpPr>
        <p:spPr/>
        <p:txBody>
          <a:bodyPr/>
          <a:lstStyle/>
          <a:p>
            <a:pPr>
              <a:lnSpc>
                <a:spcPct val="90000"/>
              </a:lnSpc>
            </a:pPr>
            <a:r>
              <a:rPr lang="en-US" altLang="x-none" dirty="0"/>
              <a:t>Christopher </a:t>
            </a:r>
            <a:r>
              <a:rPr lang="en-US" altLang="x-none" dirty="0" err="1"/>
              <a:t>Tuppen</a:t>
            </a:r>
            <a:r>
              <a:rPr lang="en-US" altLang="x-none" dirty="0"/>
              <a:t>, “Dimensions of communicator credibility: An oblique solution”, </a:t>
            </a:r>
            <a:r>
              <a:rPr lang="en-US" altLang="x-none" i="1" dirty="0"/>
              <a:t>Speech Monographs(41)</a:t>
            </a:r>
            <a:r>
              <a:rPr lang="en-US" altLang="x-none" dirty="0"/>
              <a:t>, 1974.</a:t>
            </a:r>
          </a:p>
          <a:p>
            <a:pPr>
              <a:lnSpc>
                <a:spcPct val="90000"/>
              </a:lnSpc>
            </a:pPr>
            <a:r>
              <a:rPr lang="en-US" altLang="x-none" dirty="0"/>
              <a:t>101 subjects read a booklet containing ten character sketches.</a:t>
            </a:r>
          </a:p>
          <a:p>
            <a:pPr lvl="1">
              <a:lnSpc>
                <a:spcPct val="90000"/>
              </a:lnSpc>
            </a:pPr>
            <a:r>
              <a:rPr lang="en-US" altLang="x-none" sz="1800" dirty="0"/>
              <a:t>Student, professor, ad exec, farmer, unethical businessman, doctor, ret. Army officer, man of religion, hippie, </a:t>
            </a:r>
            <a:r>
              <a:rPr lang="en-US" altLang="x-none" sz="1800" dirty="0" smtClean="0"/>
              <a:t>TV personality</a:t>
            </a:r>
            <a:endParaRPr lang="en-US" altLang="x-none" sz="1800" dirty="0"/>
          </a:p>
          <a:p>
            <a:pPr lvl="1">
              <a:lnSpc>
                <a:spcPct val="90000"/>
              </a:lnSpc>
            </a:pPr>
            <a:r>
              <a:rPr lang="en-US" altLang="x-none" sz="1800" dirty="0"/>
              <a:t>Topics: how much sleep you need, marijuana and health, duration of US </a:t>
            </a:r>
            <a:r>
              <a:rPr lang="en-US" altLang="x-none" sz="1800" dirty="0" err="1"/>
              <a:t>envolvement</a:t>
            </a:r>
            <a:r>
              <a:rPr lang="en-US" altLang="x-none" sz="1800" dirty="0"/>
              <a:t> in SE Asia, and tuition at State </a:t>
            </a:r>
            <a:r>
              <a:rPr lang="en-US" altLang="x-none" sz="1800" dirty="0" smtClean="0"/>
              <a:t>Colleges</a:t>
            </a:r>
            <a:endParaRPr lang="en-US" altLang="x-none" dirty="0"/>
          </a:p>
          <a:p>
            <a:pPr>
              <a:lnSpc>
                <a:spcPct val="90000"/>
              </a:lnSpc>
            </a:pPr>
            <a:r>
              <a:rPr lang="en-US" altLang="x-none" dirty="0"/>
              <a:t>The subjects rated each communicator on 64 scales.</a:t>
            </a:r>
          </a:p>
          <a:p>
            <a:pPr lvl="1">
              <a:lnSpc>
                <a:spcPct val="90000"/>
              </a:lnSpc>
            </a:pPr>
            <a:r>
              <a:rPr lang="en-US" altLang="x-none" dirty="0"/>
              <a:t>28 bipolar adjective, 36 seven-point Likert scales.</a:t>
            </a:r>
          </a:p>
        </p:txBody>
      </p:sp>
    </p:spTree>
    <p:extLst>
      <p:ext uri="{BB962C8B-B14F-4D97-AF65-F5344CB8AC3E}">
        <p14:creationId xmlns:p14="http://schemas.microsoft.com/office/powerpoint/2010/main" val="65975213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x-none" dirty="0"/>
          </a:p>
        </p:txBody>
      </p:sp>
      <p:sp>
        <p:nvSpPr>
          <p:cNvPr id="39939" name="Rectangle 3"/>
          <p:cNvSpPr>
            <a:spLocks noGrp="1" noChangeArrowheads="1"/>
          </p:cNvSpPr>
          <p:nvPr>
            <p:ph type="body" idx="1"/>
          </p:nvPr>
        </p:nvSpPr>
        <p:spPr/>
        <p:txBody>
          <a:bodyPr/>
          <a:lstStyle/>
          <a:p>
            <a:r>
              <a:rPr lang="en-US" altLang="x-none" dirty="0"/>
              <a:t>S</a:t>
            </a:r>
            <a:r>
              <a:rPr lang="en-US" altLang="x-none" dirty="0" smtClean="0"/>
              <a:t>ubject </a:t>
            </a:r>
            <a:r>
              <a:rPr lang="en-US" altLang="x-none" dirty="0"/>
              <a:t>ratings </a:t>
            </a:r>
            <a:r>
              <a:rPr lang="en-US" altLang="x-none" dirty="0" smtClean="0"/>
              <a:t>grouped </a:t>
            </a:r>
            <a:r>
              <a:rPr lang="en-US" altLang="x-none" dirty="0"/>
              <a:t>using </a:t>
            </a:r>
            <a:r>
              <a:rPr lang="en-US" altLang="x-none" dirty="0" smtClean="0"/>
              <a:t>cluster analysis</a:t>
            </a:r>
            <a:endParaRPr lang="en-US" altLang="x-none" dirty="0"/>
          </a:p>
          <a:p>
            <a:r>
              <a:rPr lang="en-US" altLang="x-none" dirty="0"/>
              <a:t>Cluster 1: “Trustworthiness”</a:t>
            </a:r>
          </a:p>
          <a:p>
            <a:pPr lvl="1"/>
            <a:r>
              <a:rPr lang="en-US" altLang="x-none" dirty="0"/>
              <a:t>Trustworthy, honest, safe, dependable, reputable, etc.</a:t>
            </a:r>
          </a:p>
          <a:p>
            <a:r>
              <a:rPr lang="en-US" altLang="x-none" dirty="0"/>
              <a:t>Cluster 2: “Expertise”</a:t>
            </a:r>
          </a:p>
          <a:p>
            <a:pPr lvl="1"/>
            <a:r>
              <a:rPr lang="en-US" altLang="x-none" dirty="0"/>
              <a:t>Qualified, skilled, informed, experienced, etc.</a:t>
            </a:r>
          </a:p>
          <a:p>
            <a:r>
              <a:rPr lang="en-US" altLang="x-none" dirty="0"/>
              <a:t>Cluster 3: “Dynamism”</a:t>
            </a:r>
          </a:p>
          <a:p>
            <a:pPr lvl="1"/>
            <a:r>
              <a:rPr lang="en-US" altLang="x-none" dirty="0"/>
              <a:t>Bold, active, aggressive, strong, emphatic, etc.</a:t>
            </a:r>
          </a:p>
        </p:txBody>
      </p:sp>
    </p:spTree>
    <p:extLst>
      <p:ext uri="{BB962C8B-B14F-4D97-AF65-F5344CB8AC3E}">
        <p14:creationId xmlns:p14="http://schemas.microsoft.com/office/powerpoint/2010/main" val="99606348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x-none" dirty="0"/>
          </a:p>
        </p:txBody>
      </p:sp>
      <p:sp>
        <p:nvSpPr>
          <p:cNvPr id="40963" name="Rectangle 3"/>
          <p:cNvSpPr>
            <a:spLocks noGrp="1" noChangeArrowheads="1"/>
          </p:cNvSpPr>
          <p:nvPr>
            <p:ph type="body" idx="1"/>
          </p:nvPr>
        </p:nvSpPr>
        <p:spPr/>
        <p:txBody>
          <a:bodyPr/>
          <a:lstStyle/>
          <a:p>
            <a:r>
              <a:rPr lang="en-US" altLang="x-none"/>
              <a:t>Cluster 4: “Co-orientation”</a:t>
            </a:r>
          </a:p>
          <a:p>
            <a:pPr lvl="1"/>
            <a:r>
              <a:rPr lang="en-US" altLang="x-none"/>
              <a:t>Created a favorable impression, stood for a group whose interests coincided with the rater, represented acceptable values, was someone to whom the rater would like to listen. </a:t>
            </a:r>
          </a:p>
          <a:p>
            <a:r>
              <a:rPr lang="en-US" altLang="x-none"/>
              <a:t>Cluster 5: “Charisma”</a:t>
            </a:r>
          </a:p>
          <a:p>
            <a:pPr lvl="1"/>
            <a:r>
              <a:rPr lang="en-US" altLang="x-none"/>
              <a:t>Convincing, reasonable, right, logical, believable, intelligent, whose opinion is respected, whose background is admired, in whom the reader has confidence.</a:t>
            </a:r>
          </a:p>
        </p:txBody>
      </p:sp>
    </p:spTree>
    <p:extLst>
      <p:ext uri="{BB962C8B-B14F-4D97-AF65-F5344CB8AC3E}">
        <p14:creationId xmlns:p14="http://schemas.microsoft.com/office/powerpoint/2010/main" val="120394722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x-none" dirty="0" smtClean="0"/>
              <a:t>Forcefulness, Persuasion and Social Influence</a:t>
            </a:r>
            <a:endParaRPr lang="en-US" altLang="x-none" dirty="0"/>
          </a:p>
        </p:txBody>
      </p:sp>
      <p:sp>
        <p:nvSpPr>
          <p:cNvPr id="9219" name="Rectangle 3"/>
          <p:cNvSpPr>
            <a:spLocks noGrp="1" noChangeArrowheads="1"/>
          </p:cNvSpPr>
          <p:nvPr>
            <p:ph type="body" idx="1"/>
          </p:nvPr>
        </p:nvSpPr>
        <p:spPr/>
        <p:txBody>
          <a:bodyPr/>
          <a:lstStyle/>
          <a:p>
            <a:r>
              <a:rPr lang="en-US" altLang="x-none" dirty="0"/>
              <a:t>M. Hamilton &amp; B. Stewart, “Extending an Information Processing Model of Language Intensity Effects”, </a:t>
            </a:r>
            <a:r>
              <a:rPr lang="en-US" altLang="x-none" i="1" dirty="0"/>
              <a:t>Communication Quarterly (41:2)</a:t>
            </a:r>
            <a:r>
              <a:rPr lang="en-US" altLang="x-none" dirty="0"/>
              <a:t>, 1993</a:t>
            </a:r>
          </a:p>
          <a:p>
            <a:r>
              <a:rPr lang="en-US" altLang="x-none" dirty="0"/>
              <a:t>“How forceful should my language be in order to maximize my social influence?”</a:t>
            </a:r>
          </a:p>
          <a:p>
            <a:pPr lvl="1"/>
            <a:r>
              <a:rPr lang="en-US" altLang="x-none" dirty="0"/>
              <a:t>I.e., what is the relationship between language intensity and </a:t>
            </a:r>
            <a:r>
              <a:rPr lang="en-US" altLang="x-none" dirty="0" smtClean="0"/>
              <a:t>persuasion?</a:t>
            </a:r>
            <a:endParaRPr lang="en-US" altLang="x-none" dirty="0"/>
          </a:p>
        </p:txBody>
      </p:sp>
    </p:spTree>
    <p:extLst>
      <p:ext uri="{BB962C8B-B14F-4D97-AF65-F5344CB8AC3E}">
        <p14:creationId xmlns:p14="http://schemas.microsoft.com/office/powerpoint/2010/main" val="115005492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x-none" dirty="0"/>
          </a:p>
        </p:txBody>
      </p:sp>
      <p:sp>
        <p:nvSpPr>
          <p:cNvPr id="41987" name="Rectangle 3"/>
          <p:cNvSpPr>
            <a:spLocks noGrp="1" noChangeArrowheads="1"/>
          </p:cNvSpPr>
          <p:nvPr>
            <p:ph type="body" idx="1"/>
          </p:nvPr>
        </p:nvSpPr>
        <p:spPr/>
        <p:txBody>
          <a:bodyPr/>
          <a:lstStyle/>
          <a:p>
            <a:r>
              <a:rPr lang="en-US" altLang="x-none" dirty="0"/>
              <a:t>Intensity </a:t>
            </a:r>
            <a:r>
              <a:rPr lang="en-US" altLang="x-none" dirty="0" smtClean="0"/>
              <a:t>manipulated by varying two </a:t>
            </a:r>
            <a:r>
              <a:rPr lang="en-US" altLang="x-none" dirty="0"/>
              <a:t>language features: emotionality and </a:t>
            </a:r>
            <a:r>
              <a:rPr lang="en-US" altLang="x-none" dirty="0" smtClean="0"/>
              <a:t>specificity</a:t>
            </a:r>
            <a:endParaRPr lang="en-US" altLang="x-none" dirty="0"/>
          </a:p>
          <a:p>
            <a:pPr lvl="1"/>
            <a:r>
              <a:rPr lang="en-US" altLang="x-none" dirty="0"/>
              <a:t>Emotionality: degree of affect present in the </a:t>
            </a:r>
            <a:r>
              <a:rPr lang="en-US" altLang="x-none" dirty="0" smtClean="0"/>
              <a:t>language, ranging from </a:t>
            </a:r>
            <a:r>
              <a:rPr lang="en-US" altLang="x-none" dirty="0"/>
              <a:t>stolid displays to </a:t>
            </a:r>
            <a:r>
              <a:rPr lang="en-US" altLang="x-none" dirty="0" smtClean="0"/>
              <a:t>histrionics</a:t>
            </a:r>
            <a:endParaRPr lang="en-US" altLang="x-none" dirty="0"/>
          </a:p>
          <a:p>
            <a:pPr lvl="1"/>
            <a:r>
              <a:rPr lang="en-US" altLang="x-none" dirty="0"/>
              <a:t>Specificity: degree to which precise reference is made to attitude </a:t>
            </a:r>
            <a:r>
              <a:rPr lang="en-US" altLang="x-none" dirty="0" smtClean="0"/>
              <a:t>objects</a:t>
            </a:r>
            <a:endParaRPr lang="en-US" altLang="x-none" dirty="0"/>
          </a:p>
          <a:p>
            <a:r>
              <a:rPr lang="en-US" altLang="x-none" dirty="0"/>
              <a:t>Attitude change is a product of message discrepancy, perceived source credibility and message </a:t>
            </a:r>
            <a:r>
              <a:rPr lang="en-US" altLang="x-none" dirty="0" smtClean="0"/>
              <a:t>strength</a:t>
            </a:r>
            <a:endParaRPr lang="en-US" altLang="x-none" dirty="0"/>
          </a:p>
        </p:txBody>
      </p:sp>
      <p:graphicFrame>
        <p:nvGraphicFramePr>
          <p:cNvPr id="41988" name="Object 4"/>
          <p:cNvGraphicFramePr>
            <a:graphicFrameLocks noChangeAspect="1"/>
          </p:cNvGraphicFramePr>
          <p:nvPr>
            <p:extLst>
              <p:ext uri="{D42A27DB-BD31-4B8C-83A1-F6EECF244321}">
                <p14:modId xmlns:p14="http://schemas.microsoft.com/office/powerpoint/2010/main" val="1401576217"/>
              </p:ext>
            </p:extLst>
          </p:nvPr>
        </p:nvGraphicFramePr>
        <p:xfrm>
          <a:off x="2667000" y="4806042"/>
          <a:ext cx="1219200" cy="693738"/>
        </p:xfrm>
        <a:graphic>
          <a:graphicData uri="http://schemas.openxmlformats.org/presentationml/2006/ole">
            <mc:AlternateContent xmlns:mc="http://schemas.openxmlformats.org/markup-compatibility/2006">
              <mc:Choice xmlns:v="urn:schemas-microsoft-com:vml" Requires="v">
                <p:oleObj spid="_x0000_s1333" name="Equation" r:id="rId3" imgW="647700" imgH="368300" progId="Equation.3">
                  <p:embed/>
                </p:oleObj>
              </mc:Choice>
              <mc:Fallback>
                <p:oleObj name="Equation" r:id="rId3" imgW="6477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806042"/>
                        <a:ext cx="1219200"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9" name="Rectangle 5"/>
          <p:cNvSpPr>
            <a:spLocks noChangeArrowheads="1"/>
          </p:cNvSpPr>
          <p:nvPr/>
        </p:nvSpPr>
        <p:spPr bwMode="auto">
          <a:xfrm>
            <a:off x="4327526" y="4641396"/>
            <a:ext cx="403828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a - attitude, f - force, s - source credibility</a:t>
            </a:r>
          </a:p>
          <a:p>
            <a:r>
              <a:rPr lang="en-US" altLang="x-none" dirty="0"/>
              <a:t>d - discrepancy, c - counterargument</a:t>
            </a:r>
          </a:p>
          <a:p>
            <a:r>
              <a:rPr lang="en-US" altLang="x-none" dirty="0">
                <a:sym typeface="Symbol" charset="2"/>
              </a:rPr>
              <a:t></a:t>
            </a:r>
            <a:r>
              <a:rPr lang="en-US" altLang="x-none" dirty="0"/>
              <a:t> - impact parameter</a:t>
            </a:r>
          </a:p>
        </p:txBody>
      </p:sp>
    </p:spTree>
    <p:extLst>
      <p:ext uri="{BB962C8B-B14F-4D97-AF65-F5344CB8AC3E}">
        <p14:creationId xmlns:p14="http://schemas.microsoft.com/office/powerpoint/2010/main" val="162033508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3842739" y="2981326"/>
            <a:ext cx="24666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1.  Vladimir Lenin</a:t>
            </a:r>
          </a:p>
        </p:txBody>
      </p:sp>
      <p:sp>
        <p:nvSpPr>
          <p:cNvPr id="14" name="矩形 13"/>
          <p:cNvSpPr>
            <a:spLocks noChangeArrowheads="1"/>
          </p:cNvSpPr>
          <p:nvPr/>
        </p:nvSpPr>
        <p:spPr bwMode="auto">
          <a:xfrm>
            <a:off x="6769920" y="3075881"/>
            <a:ext cx="3294492"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2. Franklin D. Roosevelt </a:t>
            </a:r>
          </a:p>
        </p:txBody>
      </p:sp>
      <p:sp>
        <p:nvSpPr>
          <p:cNvPr id="16" name="矩形 15"/>
          <p:cNvSpPr>
            <a:spLocks noChangeArrowheads="1"/>
          </p:cNvSpPr>
          <p:nvPr/>
        </p:nvSpPr>
        <p:spPr bwMode="auto">
          <a:xfrm>
            <a:off x="7394409" y="6004819"/>
            <a:ext cx="199285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latin typeface="Times New Roman" charset="0"/>
                <a:ea typeface="ＭＳ Ｐゴシック" charset="0"/>
              </a:rPr>
              <a:t>4. Adolf Hitler</a:t>
            </a:r>
          </a:p>
        </p:txBody>
      </p:sp>
      <p:pic>
        <p:nvPicPr>
          <p:cNvPr id="21" name="图片 20" descr="lenin_speech2.jpg"/>
          <p:cNvPicPr>
            <a:picLocks noChangeAspect="1"/>
          </p:cNvPicPr>
          <p:nvPr/>
        </p:nvPicPr>
        <p:blipFill>
          <a:blip r:embed="rId11"/>
          <a:srcRect/>
          <a:stretch>
            <a:fillRect/>
          </a:stretch>
        </p:blipFill>
        <p:spPr bwMode="auto">
          <a:xfrm>
            <a:off x="3985614" y="909639"/>
            <a:ext cx="1857375" cy="1946275"/>
          </a:xfrm>
          <a:prstGeom prst="rect">
            <a:avLst/>
          </a:prstGeom>
          <a:noFill/>
          <a:ln w="9525">
            <a:noFill/>
            <a:miter lim="800000"/>
            <a:headEnd/>
            <a:tailEnd/>
          </a:ln>
        </p:spPr>
      </p:pic>
      <p:pic>
        <p:nvPicPr>
          <p:cNvPr id="2050" name="Picture 2" descr="http://upload.wikimedia.org/wikipedia/commons/thumb/b/b8/FDR_in_1933.jpg/250px-FDR_in_1933.jpg"/>
          <p:cNvPicPr>
            <a:picLocks noChangeAspect="1" noChangeArrowheads="1"/>
          </p:cNvPicPr>
          <p:nvPr/>
        </p:nvPicPr>
        <p:blipFill>
          <a:blip r:embed="rId12"/>
          <a:srcRect/>
          <a:stretch>
            <a:fillRect/>
          </a:stretch>
        </p:blipFill>
        <p:spPr bwMode="auto">
          <a:xfrm>
            <a:off x="7127108" y="926406"/>
            <a:ext cx="1714500" cy="2016125"/>
          </a:xfrm>
          <a:prstGeom prst="rect">
            <a:avLst/>
          </a:prstGeom>
          <a:noFill/>
          <a:ln w="9525">
            <a:noFill/>
            <a:miter lim="800000"/>
            <a:headEnd/>
            <a:tailEnd/>
          </a:ln>
        </p:spPr>
      </p:pic>
      <p:pic>
        <p:nvPicPr>
          <p:cNvPr id="24" name="图片 23" descr="Hitler_speech.jpg"/>
          <p:cNvPicPr>
            <a:picLocks noChangeAspect="1"/>
          </p:cNvPicPr>
          <p:nvPr/>
        </p:nvPicPr>
        <p:blipFill>
          <a:blip r:embed="rId13"/>
          <a:srcRect/>
          <a:stretch>
            <a:fillRect/>
          </a:stretch>
        </p:blipFill>
        <p:spPr bwMode="auto">
          <a:xfrm>
            <a:off x="6895934" y="3874393"/>
            <a:ext cx="2198687" cy="2012950"/>
          </a:xfrm>
          <a:prstGeom prst="rect">
            <a:avLst/>
          </a:prstGeom>
          <a:noFill/>
          <a:ln w="9525">
            <a:noFill/>
            <a:miter lim="800000"/>
            <a:headEnd/>
            <a:tailEnd/>
          </a:ln>
        </p:spPr>
      </p:pic>
      <p:pic>
        <p:nvPicPr>
          <p:cNvPr id="2" name="leni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64900" y="3048000"/>
            <a:ext cx="457200" cy="457200"/>
          </a:xfrm>
          <a:prstGeom prst="rect">
            <a:avLst/>
          </a:prstGeom>
        </p:spPr>
      </p:pic>
      <p:pic>
        <p:nvPicPr>
          <p:cNvPr id="3" name="roosevel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363520" y="3161605"/>
            <a:ext cx="457200" cy="457200"/>
          </a:xfrm>
          <a:prstGeom prst="rect">
            <a:avLst/>
          </a:prstGeom>
        </p:spPr>
      </p:pic>
      <p:grpSp>
        <p:nvGrpSpPr>
          <p:cNvPr id="7" name="Group 6"/>
          <p:cNvGrpSpPr/>
          <p:nvPr/>
        </p:nvGrpSpPr>
        <p:grpSpPr>
          <a:xfrm>
            <a:off x="3962400" y="3939870"/>
            <a:ext cx="2419078" cy="2614315"/>
            <a:chOff x="6604000" y="835025"/>
            <a:chExt cx="2419078" cy="2614315"/>
          </a:xfrm>
        </p:grpSpPr>
        <p:sp>
          <p:nvSpPr>
            <p:cNvPr id="13" name="矩形 12"/>
            <p:cNvSpPr>
              <a:spLocks noChangeArrowheads="1"/>
            </p:cNvSpPr>
            <p:nvPr/>
          </p:nvSpPr>
          <p:spPr bwMode="auto">
            <a:xfrm>
              <a:off x="6950075" y="2987675"/>
              <a:ext cx="207300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3. Mao Zedong</a:t>
              </a:r>
            </a:p>
          </p:txBody>
        </p:sp>
        <p:pic>
          <p:nvPicPr>
            <p:cNvPr id="22" name="图片 21" descr="mao-founding.jpg"/>
            <p:cNvPicPr>
              <a:picLocks noChangeAspect="1"/>
            </p:cNvPicPr>
            <p:nvPr/>
          </p:nvPicPr>
          <p:blipFill>
            <a:blip r:embed="rId15"/>
            <a:srcRect/>
            <a:stretch>
              <a:fillRect/>
            </a:stretch>
          </p:blipFill>
          <p:spPr bwMode="auto">
            <a:xfrm>
              <a:off x="6715125" y="835025"/>
              <a:ext cx="1785938" cy="2022475"/>
            </a:xfrm>
            <a:prstGeom prst="rect">
              <a:avLst/>
            </a:prstGeom>
            <a:noFill/>
            <a:ln w="9525">
              <a:noFill/>
              <a:miter lim="800000"/>
              <a:headEnd/>
              <a:tailEnd/>
            </a:ln>
          </p:spPr>
        </p:pic>
        <p:pic>
          <p:nvPicPr>
            <p:cNvPr id="4" name="ma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04000" y="3035300"/>
              <a:ext cx="393700" cy="393700"/>
            </a:xfrm>
            <a:prstGeom prst="rect">
              <a:avLst/>
            </a:prstGeom>
          </p:spPr>
        </p:pic>
      </p:grpSp>
      <p:pic>
        <p:nvPicPr>
          <p:cNvPr id="6" name="hitl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859420" y="6031805"/>
            <a:ext cx="444500" cy="444500"/>
          </a:xfrm>
          <a:prstGeom prst="rect">
            <a:avLst/>
          </a:prstGeom>
        </p:spPr>
      </p:pic>
    </p:spTree>
    <p:extLst>
      <p:ext uri="{BB962C8B-B14F-4D97-AF65-F5344CB8AC3E}">
        <p14:creationId xmlns:p14="http://schemas.microsoft.com/office/powerpoint/2010/main" val="19650231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46"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ltLang="x-none" dirty="0"/>
          </a:p>
        </p:txBody>
      </p:sp>
      <p:sp>
        <p:nvSpPr>
          <p:cNvPr id="43011" name="Rectangle 3"/>
          <p:cNvSpPr>
            <a:spLocks noGrp="1" noChangeArrowheads="1"/>
          </p:cNvSpPr>
          <p:nvPr>
            <p:ph type="body" idx="1"/>
          </p:nvPr>
        </p:nvSpPr>
        <p:spPr/>
        <p:txBody>
          <a:bodyPr/>
          <a:lstStyle/>
          <a:p>
            <a:r>
              <a:rPr lang="en-US" altLang="x-none" dirty="0"/>
              <a:t>518 subjects presented with a “persuasive message” with manipulated </a:t>
            </a:r>
            <a:r>
              <a:rPr lang="en-US" altLang="x-none" dirty="0" smtClean="0"/>
              <a:t>intensity</a:t>
            </a:r>
            <a:endParaRPr lang="en-US" altLang="x-none" dirty="0"/>
          </a:p>
          <a:p>
            <a:r>
              <a:rPr lang="en-US" altLang="x-none" dirty="0" smtClean="0"/>
              <a:t>Message’s </a:t>
            </a:r>
            <a:r>
              <a:rPr lang="en-US" altLang="x-none" dirty="0"/>
              <a:t>language </a:t>
            </a:r>
            <a:r>
              <a:rPr lang="en-US" altLang="x-none" dirty="0" smtClean="0"/>
              <a:t>evaluated </a:t>
            </a:r>
            <a:r>
              <a:rPr lang="en-US" altLang="x-none" dirty="0"/>
              <a:t>on 11 terms using a 7-point bipolar adjective </a:t>
            </a:r>
            <a:r>
              <a:rPr lang="en-US" altLang="x-none" dirty="0" smtClean="0"/>
              <a:t>scale</a:t>
            </a:r>
            <a:endParaRPr lang="en-US" altLang="x-none" dirty="0"/>
          </a:p>
          <a:p>
            <a:pPr lvl="1"/>
            <a:r>
              <a:rPr lang="en-US" altLang="x-none" dirty="0"/>
              <a:t>Intense, strong, active, extreme, forceful, emotional, vivid</a:t>
            </a:r>
            <a:r>
              <a:rPr lang="en-US" altLang="x-none" dirty="0" smtClean="0"/>
              <a:t>, vigorous</a:t>
            </a:r>
            <a:r>
              <a:rPr lang="en-US" altLang="x-none" dirty="0"/>
              <a:t>, powerful, assertive, potent</a:t>
            </a:r>
          </a:p>
          <a:p>
            <a:r>
              <a:rPr lang="en-US" altLang="x-none" dirty="0"/>
              <a:t>Perceived source competence, trustworthiness and dynamism were </a:t>
            </a:r>
            <a:r>
              <a:rPr lang="en-US" altLang="x-none" dirty="0" smtClean="0"/>
              <a:t>assessed</a:t>
            </a:r>
            <a:endParaRPr lang="en-US" altLang="x-none" dirty="0"/>
          </a:p>
        </p:txBody>
      </p:sp>
    </p:spTree>
    <p:extLst>
      <p:ext uri="{BB962C8B-B14F-4D97-AF65-F5344CB8AC3E}">
        <p14:creationId xmlns:p14="http://schemas.microsoft.com/office/powerpoint/2010/main" val="73171321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ltLang="x-none" dirty="0"/>
          </a:p>
        </p:txBody>
      </p:sp>
      <p:sp>
        <p:nvSpPr>
          <p:cNvPr id="44035" name="Rectangle 3"/>
          <p:cNvSpPr>
            <a:spLocks noGrp="1" noChangeArrowheads="1"/>
          </p:cNvSpPr>
          <p:nvPr>
            <p:ph type="body" idx="1"/>
          </p:nvPr>
        </p:nvSpPr>
        <p:spPr/>
        <p:txBody>
          <a:bodyPr/>
          <a:lstStyle/>
          <a:p>
            <a:r>
              <a:rPr lang="en-US" altLang="x-none"/>
              <a:t>Correlations between subject ratings and manipulated features were calculated using a causal modeling program, PATH.</a:t>
            </a:r>
          </a:p>
        </p:txBody>
      </p:sp>
      <p:sp>
        <p:nvSpPr>
          <p:cNvPr id="44038" name="AutoShape 6"/>
          <p:cNvSpPr>
            <a:spLocks noChangeArrowheads="1"/>
          </p:cNvSpPr>
          <p:nvPr/>
        </p:nvSpPr>
        <p:spPr bwMode="auto">
          <a:xfrm>
            <a:off x="22098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Manipulated</a:t>
            </a:r>
          </a:p>
          <a:p>
            <a:pPr algn="ctr"/>
            <a:r>
              <a:rPr lang="en-US" altLang="x-none" sz="1600"/>
              <a:t>intensity</a:t>
            </a:r>
            <a:endParaRPr lang="en-US" altLang="x-none"/>
          </a:p>
        </p:txBody>
      </p:sp>
      <p:sp>
        <p:nvSpPr>
          <p:cNvPr id="44039" name="AutoShape 7"/>
          <p:cNvSpPr>
            <a:spLocks noChangeArrowheads="1"/>
          </p:cNvSpPr>
          <p:nvPr/>
        </p:nvSpPr>
        <p:spPr bwMode="auto">
          <a:xfrm>
            <a:off x="3886200" y="4648200"/>
            <a:ext cx="9144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Perceived</a:t>
            </a:r>
          </a:p>
          <a:p>
            <a:pPr algn="ctr"/>
            <a:r>
              <a:rPr lang="en-US" altLang="x-none" sz="1600"/>
              <a:t>intensity</a:t>
            </a:r>
            <a:endParaRPr lang="en-US" altLang="x-none"/>
          </a:p>
        </p:txBody>
      </p:sp>
      <p:sp>
        <p:nvSpPr>
          <p:cNvPr id="44040" name="AutoShape 8"/>
          <p:cNvSpPr>
            <a:spLocks noChangeArrowheads="1"/>
          </p:cNvSpPr>
          <p:nvPr/>
        </p:nvSpPr>
        <p:spPr bwMode="auto">
          <a:xfrm>
            <a:off x="6477000" y="3581400"/>
            <a:ext cx="14478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Extremity of</a:t>
            </a:r>
          </a:p>
          <a:p>
            <a:pPr algn="ctr"/>
            <a:r>
              <a:rPr lang="en-US" altLang="x-none" sz="1600"/>
              <a:t>position</a:t>
            </a:r>
            <a:endParaRPr lang="en-US" altLang="x-none"/>
          </a:p>
        </p:txBody>
      </p:sp>
      <p:sp>
        <p:nvSpPr>
          <p:cNvPr id="44041" name="AutoShape 9"/>
          <p:cNvSpPr>
            <a:spLocks noChangeArrowheads="1"/>
          </p:cNvSpPr>
          <p:nvPr/>
        </p:nvSpPr>
        <p:spPr bwMode="auto">
          <a:xfrm>
            <a:off x="5486400" y="4648200"/>
            <a:ext cx="990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dynamism</a:t>
            </a:r>
            <a:endParaRPr lang="en-US" altLang="x-none"/>
          </a:p>
        </p:txBody>
      </p:sp>
      <p:sp>
        <p:nvSpPr>
          <p:cNvPr id="44042" name="AutoShape 10"/>
          <p:cNvSpPr>
            <a:spLocks noChangeArrowheads="1"/>
          </p:cNvSpPr>
          <p:nvPr/>
        </p:nvSpPr>
        <p:spPr bwMode="auto">
          <a:xfrm>
            <a:off x="69342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competence</a:t>
            </a:r>
            <a:endParaRPr lang="en-US" altLang="x-none"/>
          </a:p>
        </p:txBody>
      </p:sp>
      <p:sp>
        <p:nvSpPr>
          <p:cNvPr id="44043" name="AutoShape 11"/>
          <p:cNvSpPr>
            <a:spLocks noChangeArrowheads="1"/>
          </p:cNvSpPr>
          <p:nvPr/>
        </p:nvSpPr>
        <p:spPr bwMode="auto">
          <a:xfrm>
            <a:off x="8839200" y="4648200"/>
            <a:ext cx="1371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trustworthiness</a:t>
            </a:r>
            <a:endParaRPr lang="en-US" altLang="x-none"/>
          </a:p>
        </p:txBody>
      </p:sp>
      <p:sp>
        <p:nvSpPr>
          <p:cNvPr id="44046" name="Line 14"/>
          <p:cNvSpPr>
            <a:spLocks noChangeShapeType="1"/>
          </p:cNvSpPr>
          <p:nvPr/>
        </p:nvSpPr>
        <p:spPr bwMode="auto">
          <a:xfrm>
            <a:off x="3352800" y="5105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Line 15"/>
          <p:cNvSpPr>
            <a:spLocks noChangeShapeType="1"/>
          </p:cNvSpPr>
          <p:nvPr/>
        </p:nvSpPr>
        <p:spPr bwMode="auto">
          <a:xfrm>
            <a:off x="4800600" y="5105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Line 16"/>
          <p:cNvSpPr>
            <a:spLocks noChangeShapeType="1"/>
          </p:cNvSpPr>
          <p:nvPr/>
        </p:nvSpPr>
        <p:spPr bwMode="auto">
          <a:xfrm>
            <a:off x="6477000" y="5105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Line 17"/>
          <p:cNvSpPr>
            <a:spLocks noChangeShapeType="1"/>
          </p:cNvSpPr>
          <p:nvPr/>
        </p:nvSpPr>
        <p:spPr bwMode="auto">
          <a:xfrm>
            <a:off x="8077200" y="5105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Line 18"/>
          <p:cNvSpPr>
            <a:spLocks noChangeShapeType="1"/>
          </p:cNvSpPr>
          <p:nvPr/>
        </p:nvSpPr>
        <p:spPr bwMode="auto">
          <a:xfrm>
            <a:off x="2743200" y="4038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Line 19"/>
          <p:cNvSpPr>
            <a:spLocks noChangeShapeType="1"/>
          </p:cNvSpPr>
          <p:nvPr/>
        </p:nvSpPr>
        <p:spPr bwMode="auto">
          <a:xfrm>
            <a:off x="2743200" y="4038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Line 20"/>
          <p:cNvSpPr>
            <a:spLocks noChangeShapeType="1"/>
          </p:cNvSpPr>
          <p:nvPr/>
        </p:nvSpPr>
        <p:spPr bwMode="auto">
          <a:xfrm flipV="1">
            <a:off x="9601200" y="55626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Line 21"/>
          <p:cNvSpPr>
            <a:spLocks noChangeShapeType="1"/>
          </p:cNvSpPr>
          <p:nvPr/>
        </p:nvSpPr>
        <p:spPr bwMode="auto">
          <a:xfrm>
            <a:off x="2743200" y="556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Line 22"/>
          <p:cNvSpPr>
            <a:spLocks noChangeShapeType="1"/>
          </p:cNvSpPr>
          <p:nvPr/>
        </p:nvSpPr>
        <p:spPr bwMode="auto">
          <a:xfrm>
            <a:off x="2743200" y="6172200"/>
            <a:ext cx="685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Line 23"/>
          <p:cNvSpPr>
            <a:spLocks noChangeShapeType="1"/>
          </p:cNvSpPr>
          <p:nvPr/>
        </p:nvSpPr>
        <p:spPr bwMode="auto">
          <a:xfrm flipV="1">
            <a:off x="7315200" y="4267200"/>
            <a:ext cx="0" cy="3810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Text Box 24"/>
          <p:cNvSpPr txBox="1">
            <a:spLocks noChangeArrowheads="1"/>
          </p:cNvSpPr>
          <p:nvPr/>
        </p:nvSpPr>
        <p:spPr bwMode="auto">
          <a:xfrm>
            <a:off x="3657600" y="37338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.42</a:t>
            </a:r>
          </a:p>
        </p:txBody>
      </p:sp>
      <p:sp>
        <p:nvSpPr>
          <p:cNvPr id="44057" name="Text Box 25"/>
          <p:cNvSpPr txBox="1">
            <a:spLocks noChangeArrowheads="1"/>
          </p:cNvSpPr>
          <p:nvPr/>
        </p:nvSpPr>
        <p:spPr bwMode="auto">
          <a:xfrm>
            <a:off x="7315201" y="42672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-.32</a:t>
            </a:r>
          </a:p>
        </p:txBody>
      </p:sp>
      <p:sp>
        <p:nvSpPr>
          <p:cNvPr id="44058" name="Text Box 26"/>
          <p:cNvSpPr txBox="1">
            <a:spLocks noChangeArrowheads="1"/>
          </p:cNvSpPr>
          <p:nvPr/>
        </p:nvSpPr>
        <p:spPr bwMode="auto">
          <a:xfrm>
            <a:off x="8229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.73</a:t>
            </a:r>
          </a:p>
        </p:txBody>
      </p:sp>
      <p:sp>
        <p:nvSpPr>
          <p:cNvPr id="44059" name="Text Box 27"/>
          <p:cNvSpPr txBox="1">
            <a:spLocks noChangeArrowheads="1"/>
          </p:cNvSpPr>
          <p:nvPr/>
        </p:nvSpPr>
        <p:spPr bwMode="auto">
          <a:xfrm>
            <a:off x="64770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.52</a:t>
            </a:r>
          </a:p>
        </p:txBody>
      </p:sp>
      <p:sp>
        <p:nvSpPr>
          <p:cNvPr id="44060" name="Text Box 28"/>
          <p:cNvSpPr txBox="1">
            <a:spLocks noChangeArrowheads="1"/>
          </p:cNvSpPr>
          <p:nvPr/>
        </p:nvSpPr>
        <p:spPr bwMode="auto">
          <a:xfrm>
            <a:off x="4800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.78</a:t>
            </a:r>
          </a:p>
        </p:txBody>
      </p:sp>
      <p:sp>
        <p:nvSpPr>
          <p:cNvPr id="44061" name="Text Box 29"/>
          <p:cNvSpPr txBox="1">
            <a:spLocks noChangeArrowheads="1"/>
          </p:cNvSpPr>
          <p:nvPr/>
        </p:nvSpPr>
        <p:spPr bwMode="auto">
          <a:xfrm>
            <a:off x="33528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.64</a:t>
            </a:r>
          </a:p>
        </p:txBody>
      </p:sp>
      <p:sp>
        <p:nvSpPr>
          <p:cNvPr id="44062" name="Text Box 30"/>
          <p:cNvSpPr txBox="1">
            <a:spLocks noChangeArrowheads="1"/>
          </p:cNvSpPr>
          <p:nvPr/>
        </p:nvSpPr>
        <p:spPr bwMode="auto">
          <a:xfrm>
            <a:off x="6781801" y="58674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-.18</a:t>
            </a:r>
          </a:p>
        </p:txBody>
      </p:sp>
      <p:sp>
        <p:nvSpPr>
          <p:cNvPr id="44064" name="Rectangle 32"/>
          <p:cNvSpPr>
            <a:spLocks noChangeArrowheads="1"/>
          </p:cNvSpPr>
          <p:nvPr/>
        </p:nvSpPr>
        <p:spPr bwMode="auto">
          <a:xfrm>
            <a:off x="5257800" y="4572000"/>
            <a:ext cx="5181600" cy="1143000"/>
          </a:xfrm>
          <a:prstGeom prst="rect">
            <a:avLst/>
          </a:prstGeom>
          <a:solidFill>
            <a:schemeClr val="accent1">
              <a:alpha val="0"/>
            </a:schemeClr>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Text Box 33"/>
          <p:cNvSpPr txBox="1">
            <a:spLocks noChangeArrowheads="1"/>
          </p:cNvSpPr>
          <p:nvPr/>
        </p:nvSpPr>
        <p:spPr bwMode="auto">
          <a:xfrm>
            <a:off x="8077201" y="4114801"/>
            <a:ext cx="2320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chemeClr val="accent2"/>
                </a:solidFill>
              </a:rPr>
              <a:t>“charisma sequence”</a:t>
            </a:r>
            <a:endParaRPr lang="en-US" altLang="x-none"/>
          </a:p>
        </p:txBody>
      </p:sp>
    </p:spTree>
    <p:extLst>
      <p:ext uri="{BB962C8B-B14F-4D97-AF65-F5344CB8AC3E}">
        <p14:creationId xmlns:p14="http://schemas.microsoft.com/office/powerpoint/2010/main" val="48128614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“Would You Buy a Car From Me?” </a:t>
            </a:r>
            <a:r>
              <a:rPr lang="mr-IN" dirty="0" smtClean="0"/>
              <a:t>–</a:t>
            </a:r>
            <a:r>
              <a:rPr lang="en-US" dirty="0" smtClean="0"/>
              <a:t> On the Likability of Telephone Voices</a:t>
            </a:r>
            <a:endParaRPr lang="en-US" dirty="0"/>
          </a:p>
        </p:txBody>
      </p:sp>
      <p:sp>
        <p:nvSpPr>
          <p:cNvPr id="3" name="Subtitle 2"/>
          <p:cNvSpPr>
            <a:spLocks noGrp="1"/>
          </p:cNvSpPr>
          <p:nvPr>
            <p:ph type="subTitle" idx="1"/>
          </p:nvPr>
        </p:nvSpPr>
        <p:spPr/>
        <p:txBody>
          <a:bodyPr/>
          <a:lstStyle/>
          <a:p>
            <a:r>
              <a:rPr lang="en-US" dirty="0" smtClean="0"/>
              <a:t>Felix </a:t>
            </a:r>
            <a:r>
              <a:rPr lang="en-US" dirty="0" err="1" smtClean="0"/>
              <a:t>Burkhardt</a:t>
            </a:r>
            <a:r>
              <a:rPr lang="en-US" dirty="0" smtClean="0"/>
              <a:t>, </a:t>
            </a:r>
            <a:r>
              <a:rPr lang="en-US" dirty="0" err="1" smtClean="0"/>
              <a:t>Björn</a:t>
            </a:r>
            <a:r>
              <a:rPr lang="en-US" dirty="0" smtClean="0"/>
              <a:t> </a:t>
            </a:r>
            <a:r>
              <a:rPr lang="en-US" dirty="0" err="1" smtClean="0"/>
              <a:t>Schuller</a:t>
            </a:r>
            <a:r>
              <a:rPr lang="en-US" dirty="0" smtClean="0"/>
              <a:t>, Benjamin Weiss, Felix </a:t>
            </a:r>
            <a:r>
              <a:rPr lang="en-US" dirty="0" err="1" smtClean="0"/>
              <a:t>Weniger</a:t>
            </a:r>
            <a:endParaRPr lang="en-US" dirty="0"/>
          </a:p>
        </p:txBody>
      </p:sp>
    </p:spTree>
    <p:extLst>
      <p:ext uri="{BB962C8B-B14F-4D97-AF65-F5344CB8AC3E}">
        <p14:creationId xmlns:p14="http://schemas.microsoft.com/office/powerpoint/2010/main" val="21398938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sp>
        <p:nvSpPr>
          <p:cNvPr id="3" name="Content Placeholder 2"/>
          <p:cNvSpPr>
            <a:spLocks noGrp="1"/>
          </p:cNvSpPr>
          <p:nvPr>
            <p:ph idx="1"/>
          </p:nvPr>
        </p:nvSpPr>
        <p:spPr/>
        <p:txBody>
          <a:bodyPr/>
          <a:lstStyle/>
          <a:p>
            <a:r>
              <a:rPr lang="en-US" dirty="0" smtClean="0"/>
              <a:t>Speech based classification: “attempts to categorize people based solely on on their voice and way of speaking. The categories may be relatively invariant like </a:t>
            </a:r>
            <a:r>
              <a:rPr lang="en-US" b="1" dirty="0" smtClean="0"/>
              <a:t>age, gender or dialect</a:t>
            </a:r>
            <a:r>
              <a:rPr lang="en-US" dirty="0" smtClean="0"/>
              <a:t>, or time changing like </a:t>
            </a:r>
            <a:r>
              <a:rPr lang="en-US" b="1" dirty="0" smtClean="0"/>
              <a:t>emotional state</a:t>
            </a:r>
            <a:r>
              <a:rPr lang="en-US" dirty="0" smtClean="0"/>
              <a:t>.”</a:t>
            </a:r>
          </a:p>
          <a:p>
            <a:endParaRPr lang="en-US" dirty="0"/>
          </a:p>
        </p:txBody>
      </p:sp>
    </p:spTree>
    <p:extLst>
      <p:ext uri="{BB962C8B-B14F-4D97-AF65-F5344CB8AC3E}">
        <p14:creationId xmlns:p14="http://schemas.microsoft.com/office/powerpoint/2010/main" val="128659474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a:t>
            </a:r>
            <a:endParaRPr lang="en-US" dirty="0"/>
          </a:p>
        </p:txBody>
      </p:sp>
      <p:sp>
        <p:nvSpPr>
          <p:cNvPr id="3" name="Content Placeholder 2"/>
          <p:cNvSpPr>
            <a:spLocks noGrp="1"/>
          </p:cNvSpPr>
          <p:nvPr>
            <p:ph idx="1"/>
          </p:nvPr>
        </p:nvSpPr>
        <p:spPr/>
        <p:txBody>
          <a:bodyPr/>
          <a:lstStyle/>
          <a:p>
            <a:r>
              <a:rPr lang="en-US" dirty="0" err="1" smtClean="0"/>
              <a:t>Agender</a:t>
            </a:r>
            <a:r>
              <a:rPr lang="en-US" dirty="0" smtClean="0"/>
              <a:t> database</a:t>
            </a:r>
          </a:p>
          <a:p>
            <a:pPr lvl="1"/>
            <a:r>
              <a:rPr lang="en-US" dirty="0" smtClean="0"/>
              <a:t>940 speakers of mixed and age and gender</a:t>
            </a:r>
          </a:p>
          <a:p>
            <a:pPr lvl="1"/>
            <a:r>
              <a:rPr lang="en-US" dirty="0" smtClean="0"/>
              <a:t>Recorded over telephone (landlines and cell phones)</a:t>
            </a:r>
          </a:p>
          <a:p>
            <a:pPr lvl="1"/>
            <a:r>
              <a:rPr lang="en-US" dirty="0" smtClean="0"/>
              <a:t>Drawbacks:</a:t>
            </a:r>
          </a:p>
          <a:p>
            <a:pPr lvl="2"/>
            <a:r>
              <a:rPr lang="en-US" dirty="0" smtClean="0"/>
              <a:t>Signal less clear (limited bandwidth)</a:t>
            </a:r>
          </a:p>
          <a:p>
            <a:pPr lvl="2"/>
            <a:r>
              <a:rPr lang="en-US" dirty="0" smtClean="0"/>
              <a:t>Short responses</a:t>
            </a:r>
          </a:p>
          <a:p>
            <a:pPr lvl="2"/>
            <a:r>
              <a:rPr lang="en-US" dirty="0" smtClean="0"/>
              <a:t>Not great for likability ratings</a:t>
            </a:r>
          </a:p>
          <a:p>
            <a:pPr lvl="1"/>
            <a:r>
              <a:rPr lang="en-US" dirty="0" smtClean="0"/>
              <a:t>However, more real-world like</a:t>
            </a:r>
          </a:p>
          <a:p>
            <a:pPr lvl="2"/>
            <a:r>
              <a:rPr lang="en-US" dirty="0" smtClean="0"/>
              <a:t>“e.g. if a call center agent would like to test the likability of his/her own voice.”</a:t>
            </a:r>
            <a:endParaRPr lang="en-US" dirty="0"/>
          </a:p>
        </p:txBody>
      </p:sp>
    </p:spTree>
    <p:extLst>
      <p:ext uri="{BB962C8B-B14F-4D97-AF65-F5344CB8AC3E}">
        <p14:creationId xmlns:p14="http://schemas.microsoft.com/office/powerpoint/2010/main" val="78507118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Selection</a:t>
            </a:r>
            <a:endParaRPr lang="en-US" dirty="0"/>
          </a:p>
        </p:txBody>
      </p:sp>
      <p:sp>
        <p:nvSpPr>
          <p:cNvPr id="3" name="Content Placeholder 2"/>
          <p:cNvSpPr>
            <a:spLocks noGrp="1"/>
          </p:cNvSpPr>
          <p:nvPr>
            <p:ph idx="1"/>
          </p:nvPr>
        </p:nvSpPr>
        <p:spPr>
          <a:xfrm>
            <a:off x="2152650" y="1825625"/>
            <a:ext cx="7886700" cy="4826966"/>
          </a:xfrm>
        </p:spPr>
        <p:txBody>
          <a:bodyPr>
            <a:normAutofit/>
          </a:bodyPr>
          <a:lstStyle/>
          <a:p>
            <a:endParaRPr lang="en-US" dirty="0" smtClean="0"/>
          </a:p>
          <a:p>
            <a:endParaRPr lang="en-US" dirty="0"/>
          </a:p>
          <a:p>
            <a:endParaRPr lang="en-US" dirty="0" smtClean="0"/>
          </a:p>
          <a:p>
            <a:r>
              <a:rPr lang="en-US" dirty="0" smtClean="0"/>
              <a:t>All German speakers in Germany, no balance of dialects</a:t>
            </a:r>
          </a:p>
          <a:p>
            <a:r>
              <a:rPr lang="en-US" dirty="0" smtClean="0"/>
              <a:t>One sentence for each speaker, commands</a:t>
            </a:r>
          </a:p>
          <a:p>
            <a:r>
              <a:rPr lang="en-US" dirty="0" smtClean="0"/>
              <a:t>Longest sentence spoken by speaker</a:t>
            </a:r>
          </a:p>
          <a:p>
            <a:pPr lvl="1"/>
            <a:r>
              <a:rPr lang="en-US" dirty="0"/>
              <a:t>“</a:t>
            </a:r>
            <a:r>
              <a:rPr lang="en-US" i="1" dirty="0" err="1"/>
              <a:t>mach</a:t>
            </a:r>
            <a:r>
              <a:rPr lang="en-US" i="1" dirty="0"/>
              <a:t> </a:t>
            </a:r>
            <a:r>
              <a:rPr lang="en-US" i="1" dirty="0" err="1"/>
              <a:t>weiter</a:t>
            </a:r>
            <a:r>
              <a:rPr lang="en-US" i="1" dirty="0"/>
              <a:t> </a:t>
            </a:r>
            <a:r>
              <a:rPr lang="en-US" i="1" dirty="0" err="1"/>
              <a:t>mit</a:t>
            </a:r>
            <a:r>
              <a:rPr lang="en-US" i="1" dirty="0"/>
              <a:t> der </a:t>
            </a:r>
            <a:r>
              <a:rPr lang="en-US" i="1" dirty="0" err="1"/>
              <a:t>Liste</a:t>
            </a:r>
            <a:r>
              <a:rPr lang="en-US" dirty="0"/>
              <a:t>” </a:t>
            </a:r>
            <a:r>
              <a:rPr lang="en-US" dirty="0" smtClean="0"/>
              <a:t>(continue </a:t>
            </a:r>
            <a:r>
              <a:rPr lang="en-US" dirty="0"/>
              <a:t>with the </a:t>
            </a:r>
            <a:r>
              <a:rPr lang="en-US" dirty="0" smtClean="0"/>
              <a:t>list)</a:t>
            </a:r>
          </a:p>
          <a:p>
            <a:pPr lvl="1"/>
            <a:r>
              <a:rPr lang="en-US" dirty="0" smtClean="0"/>
              <a:t>“</a:t>
            </a:r>
            <a:r>
              <a:rPr lang="en-US" dirty="0" err="1"/>
              <a:t>ich</a:t>
            </a:r>
            <a:r>
              <a:rPr lang="en-US" dirty="0"/>
              <a:t> </a:t>
            </a:r>
            <a:r>
              <a:rPr lang="en-US" dirty="0" err="1" smtClean="0"/>
              <a:t>hätte</a:t>
            </a:r>
            <a:r>
              <a:rPr lang="en-US" dirty="0" smtClean="0"/>
              <a:t> </a:t>
            </a:r>
            <a:r>
              <a:rPr lang="en-US" dirty="0" err="1"/>
              <a:t>gerne</a:t>
            </a:r>
            <a:r>
              <a:rPr lang="en-US" dirty="0"/>
              <a:t> die </a:t>
            </a:r>
            <a:r>
              <a:rPr lang="en-US" dirty="0" err="1"/>
              <a:t>Vermittlung</a:t>
            </a:r>
            <a:r>
              <a:rPr lang="en-US" dirty="0"/>
              <a:t> </a:t>
            </a:r>
            <a:r>
              <a:rPr lang="en-US" dirty="0" err="1" smtClean="0"/>
              <a:t>bitte</a:t>
            </a:r>
            <a:r>
              <a:rPr lang="en-US" dirty="0" smtClean="0"/>
              <a:t>” (I’d </a:t>
            </a:r>
            <a:r>
              <a:rPr lang="en-US" dirty="0"/>
              <a:t>like an operator </a:t>
            </a:r>
            <a:r>
              <a:rPr lang="en-US" dirty="0" smtClean="0"/>
              <a:t>please)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1690689"/>
            <a:ext cx="5496722" cy="1516337"/>
          </a:xfrm>
          <a:prstGeom prst="rect">
            <a:avLst/>
          </a:prstGeom>
        </p:spPr>
      </p:pic>
    </p:spTree>
    <p:extLst>
      <p:ext uri="{BB962C8B-B14F-4D97-AF65-F5344CB8AC3E}">
        <p14:creationId xmlns:p14="http://schemas.microsoft.com/office/powerpoint/2010/main" val="5518959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Judging Likability</a:t>
            </a:r>
            <a:endParaRPr lang="en-US" dirty="0"/>
          </a:p>
        </p:txBody>
      </p:sp>
      <p:sp>
        <p:nvSpPr>
          <p:cNvPr id="3" name="Content Placeholder 2"/>
          <p:cNvSpPr>
            <a:spLocks noGrp="1"/>
          </p:cNvSpPr>
          <p:nvPr>
            <p:ph idx="1"/>
          </p:nvPr>
        </p:nvSpPr>
        <p:spPr>
          <a:xfrm>
            <a:off x="2152650" y="1825625"/>
            <a:ext cx="7886700" cy="4747453"/>
          </a:xfrm>
        </p:spPr>
        <p:txBody>
          <a:bodyPr>
            <a:normAutofit lnSpcReduction="10000"/>
          </a:bodyPr>
          <a:lstStyle/>
          <a:p>
            <a:r>
              <a:rPr lang="en-US" dirty="0" smtClean="0"/>
              <a:t>32 participants</a:t>
            </a:r>
          </a:p>
          <a:p>
            <a:pPr lvl="1"/>
            <a:r>
              <a:rPr lang="en-US" dirty="0" smtClean="0"/>
              <a:t>15 female, 17 male; aged 2—42</a:t>
            </a:r>
          </a:p>
          <a:p>
            <a:r>
              <a:rPr lang="en-US" dirty="0" smtClean="0"/>
              <a:t>Participants rated half of the 800 utterances</a:t>
            </a:r>
          </a:p>
          <a:p>
            <a:r>
              <a:rPr lang="en-US" dirty="0" smtClean="0"/>
              <a:t>Therefore, each utterance from the database rated 16 times </a:t>
            </a:r>
          </a:p>
          <a:p>
            <a:r>
              <a:rPr lang="en-US" dirty="0" smtClean="0"/>
              <a:t>Told to rate likability; ignore quality of recording and lexical content</a:t>
            </a:r>
          </a:p>
          <a:p>
            <a:r>
              <a:rPr lang="en-US" dirty="0" smtClean="0"/>
              <a:t>7 point scale</a:t>
            </a:r>
          </a:p>
          <a:p>
            <a:r>
              <a:rPr lang="en-US" dirty="0" smtClean="0"/>
              <a:t>No significant effect of participants’ age or gender on ratings</a:t>
            </a:r>
            <a:endParaRPr lang="en-US" dirty="0"/>
          </a:p>
        </p:txBody>
      </p:sp>
    </p:spTree>
    <p:extLst>
      <p:ext uri="{BB962C8B-B14F-4D97-AF65-F5344CB8AC3E}">
        <p14:creationId xmlns:p14="http://schemas.microsoft.com/office/powerpoint/2010/main" val="7330913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Analysis</a:t>
            </a:r>
            <a:endParaRPr lang="en-US" dirty="0"/>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52650" y="2378095"/>
            <a:ext cx="3886200" cy="3246398"/>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7322" y="1825625"/>
            <a:ext cx="3297856" cy="4351338"/>
          </a:xfrm>
        </p:spPr>
      </p:pic>
    </p:spTree>
    <p:extLst>
      <p:ext uri="{BB962C8B-B14F-4D97-AF65-F5344CB8AC3E}">
        <p14:creationId xmlns:p14="http://schemas.microsoft.com/office/powerpoint/2010/main" val="9525525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Analysis</a:t>
            </a:r>
            <a:endParaRPr lang="en-US" dirty="0"/>
          </a:p>
        </p:txBody>
      </p:sp>
      <p:sp>
        <p:nvSpPr>
          <p:cNvPr id="5" name="Content Placeholder 4"/>
          <p:cNvSpPr>
            <a:spLocks noGrp="1"/>
          </p:cNvSpPr>
          <p:nvPr>
            <p:ph idx="1"/>
          </p:nvPr>
        </p:nvSpPr>
        <p:spPr/>
        <p:txBody>
          <a:bodyPr/>
          <a:lstStyle/>
          <a:p>
            <a:r>
              <a:rPr lang="en-US" dirty="0" smtClean="0"/>
              <a:t>LLDs and </a:t>
            </a:r>
            <a:r>
              <a:rPr lang="en-US" dirty="0" err="1" smtClean="0"/>
              <a:t>functionals</a:t>
            </a:r>
            <a:r>
              <a:rPr lang="en-US" dirty="0" smtClean="0"/>
              <a:t> combined to make 3996 features</a:t>
            </a:r>
          </a:p>
          <a:p>
            <a:r>
              <a:rPr lang="en-US" dirty="0" smtClean="0"/>
              <a:t>Plus other pitch and voice quality features (360)</a:t>
            </a:r>
          </a:p>
          <a:p>
            <a:r>
              <a:rPr lang="en-US" dirty="0" smtClean="0"/>
              <a:t>Plus </a:t>
            </a:r>
            <a:r>
              <a:rPr lang="en-US" dirty="0" err="1" smtClean="0"/>
              <a:t>functionals</a:t>
            </a:r>
            <a:r>
              <a:rPr lang="en-US" dirty="0" smtClean="0"/>
              <a:t> applies to pitch contour (12)</a:t>
            </a:r>
            <a:endParaRPr lang="en-US" dirty="0"/>
          </a:p>
        </p:txBody>
      </p:sp>
    </p:spTree>
    <p:extLst>
      <p:ext uri="{BB962C8B-B14F-4D97-AF65-F5344CB8AC3E}">
        <p14:creationId xmlns:p14="http://schemas.microsoft.com/office/powerpoint/2010/main" val="60556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a:bodyPr>
          <a:lstStyle/>
          <a:p>
            <a:r>
              <a:rPr lang="en-US" dirty="0" smtClean="0"/>
              <a:t>Divided features into cepstral </a:t>
            </a:r>
            <a:r>
              <a:rPr lang="en-US" dirty="0"/>
              <a:t>(CEPS), auditory spectral (AUSP), prosodic (PROS), and voice quality (VOQU) </a:t>
            </a:r>
            <a:r>
              <a:rPr lang="en-US" dirty="0" smtClean="0"/>
              <a:t>features</a:t>
            </a:r>
            <a:endParaRPr lang="en-US" dirty="0"/>
          </a:p>
          <a:p>
            <a:r>
              <a:rPr lang="en-US" dirty="0" smtClean="0"/>
              <a:t>“Cepstral </a:t>
            </a:r>
            <a:r>
              <a:rPr lang="en-US" dirty="0"/>
              <a:t>features do not </a:t>
            </a:r>
            <a:r>
              <a:rPr lang="en-US" dirty="0" smtClean="0"/>
              <a:t>enable robust </a:t>
            </a:r>
            <a:r>
              <a:rPr lang="en-US" dirty="0"/>
              <a:t>regression or classification - in fact, the mean UA </a:t>
            </a:r>
            <a:r>
              <a:rPr lang="en-US" dirty="0" smtClean="0"/>
              <a:t>for classification </a:t>
            </a:r>
            <a:r>
              <a:rPr lang="en-US" dirty="0"/>
              <a:t>is near chance level (</a:t>
            </a:r>
            <a:r>
              <a:rPr lang="en-US" dirty="0" smtClean="0"/>
              <a:t>52%). </a:t>
            </a:r>
            <a:r>
              <a:rPr lang="en-US" dirty="0"/>
              <a:t>In contrast, </a:t>
            </a:r>
            <a:r>
              <a:rPr lang="en-US" dirty="0" smtClean="0"/>
              <a:t>auditory spectral </a:t>
            </a:r>
            <a:r>
              <a:rPr lang="en-US" dirty="0"/>
              <a:t>features seem to contribute the most to reliable </a:t>
            </a:r>
            <a:r>
              <a:rPr lang="en-US" dirty="0" smtClean="0"/>
              <a:t>automatic likability </a:t>
            </a:r>
            <a:r>
              <a:rPr lang="en-US" dirty="0"/>
              <a:t>analysis for regression as well as classification</a:t>
            </a:r>
            <a:r>
              <a:rPr lang="en-US" dirty="0" smtClean="0"/>
              <a:t>, followed </a:t>
            </a:r>
            <a:r>
              <a:rPr lang="en-US" dirty="0"/>
              <a:t>by prosodic and voice quality features</a:t>
            </a:r>
            <a:r>
              <a:rPr lang="en-US" dirty="0" smtClean="0"/>
              <a:t>.”</a:t>
            </a:r>
          </a:p>
          <a:p>
            <a:r>
              <a:rPr lang="en-US" dirty="0" smtClean="0"/>
              <a:t>Though raters might not have agreed on likability, robust results for automatic evaluation.</a:t>
            </a:r>
            <a:endParaRPr lang="en-US" dirty="0"/>
          </a:p>
        </p:txBody>
      </p:sp>
    </p:spTree>
    <p:extLst>
      <p:ext uri="{BB962C8B-B14F-4D97-AF65-F5344CB8AC3E}">
        <p14:creationId xmlns:p14="http://schemas.microsoft.com/office/powerpoint/2010/main" val="2012439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Makes an Individual </a:t>
            </a:r>
            <a:r>
              <a:rPr lang="en-US" dirty="0"/>
              <a:t>C</a:t>
            </a:r>
            <a:r>
              <a:rPr lang="en-US" dirty="0" smtClean="0"/>
              <a:t>harismatic?</a:t>
            </a:r>
            <a:endParaRPr lang="en-US" dirty="0"/>
          </a:p>
        </p:txBody>
      </p:sp>
      <p:sp>
        <p:nvSpPr>
          <p:cNvPr id="3" name="Content Placeholder 2"/>
          <p:cNvSpPr>
            <a:spLocks noGrp="1"/>
          </p:cNvSpPr>
          <p:nvPr>
            <p:ph idx="1"/>
          </p:nvPr>
        </p:nvSpPr>
        <p:spPr/>
        <p:txBody>
          <a:bodyPr/>
          <a:lstStyle/>
          <a:p>
            <a:r>
              <a:rPr lang="en-US" dirty="0" smtClean="0">
                <a:solidFill>
                  <a:srgbClr val="0070C0"/>
                </a:solidFill>
              </a:rPr>
              <a:t>Message</a:t>
            </a:r>
            <a:r>
              <a:rPr lang="en-US" dirty="0" smtClean="0"/>
              <a:t>?</a:t>
            </a:r>
          </a:p>
          <a:p>
            <a:r>
              <a:rPr lang="en-US" dirty="0" smtClean="0">
                <a:solidFill>
                  <a:srgbClr val="0070C0"/>
                </a:solidFill>
              </a:rPr>
              <a:t>Personality</a:t>
            </a:r>
            <a:r>
              <a:rPr lang="en-US" dirty="0" smtClean="0"/>
              <a:t>?</a:t>
            </a:r>
          </a:p>
          <a:p>
            <a:r>
              <a:rPr lang="en-US" dirty="0" smtClean="0"/>
              <a:t>Speaking </a:t>
            </a:r>
            <a:r>
              <a:rPr lang="en-US" dirty="0" smtClean="0">
                <a:solidFill>
                  <a:srgbClr val="0070C0"/>
                </a:solidFill>
              </a:rPr>
              <a:t>style</a:t>
            </a:r>
            <a:r>
              <a:rPr lang="en-US" dirty="0" smtClean="0"/>
              <a:t>?</a:t>
            </a:r>
          </a:p>
          <a:p>
            <a:r>
              <a:rPr lang="en-US" dirty="0"/>
              <a:t>What </a:t>
            </a:r>
            <a:r>
              <a:rPr lang="en-US" dirty="0">
                <a:solidFill>
                  <a:srgbClr val="0070C0"/>
                </a:solidFill>
              </a:rPr>
              <a:t>aspects of speech </a:t>
            </a:r>
            <a:r>
              <a:rPr lang="en-US" dirty="0"/>
              <a:t>might contribute to the perception of a speaker as </a:t>
            </a:r>
            <a:r>
              <a:rPr lang="en-US" b="1" dirty="0"/>
              <a:t>charismatic</a:t>
            </a:r>
            <a:r>
              <a:rPr lang="en-US" dirty="0" smtClean="0"/>
              <a:t>?</a:t>
            </a:r>
          </a:p>
          <a:p>
            <a:pPr lvl="1"/>
            <a:r>
              <a:rPr lang="en-US" dirty="0">
                <a:solidFill>
                  <a:srgbClr val="FF0000"/>
                </a:solidFill>
              </a:rPr>
              <a:t>Content</a:t>
            </a:r>
            <a:r>
              <a:rPr lang="en-US" dirty="0"/>
              <a:t> of message?</a:t>
            </a:r>
          </a:p>
          <a:p>
            <a:pPr lvl="1"/>
            <a:r>
              <a:rPr lang="en-US" dirty="0" err="1">
                <a:solidFill>
                  <a:srgbClr val="FF0000"/>
                </a:solidFill>
              </a:rPr>
              <a:t>Lexico</a:t>
            </a:r>
            <a:r>
              <a:rPr lang="en-US" dirty="0">
                <a:solidFill>
                  <a:srgbClr val="FF0000"/>
                </a:solidFill>
              </a:rPr>
              <a:t>-syntactic</a:t>
            </a:r>
            <a:r>
              <a:rPr lang="en-US" dirty="0"/>
              <a:t> features?</a:t>
            </a:r>
          </a:p>
          <a:p>
            <a:pPr lvl="1"/>
            <a:r>
              <a:rPr lang="en-US" dirty="0"/>
              <a:t>Acoustic-prosodic features</a:t>
            </a:r>
            <a:r>
              <a:rPr lang="en-US" dirty="0" smtClean="0"/>
              <a:t>?</a:t>
            </a:r>
          </a:p>
          <a:p>
            <a:pPr lvl="1"/>
            <a:r>
              <a:rPr lang="en-US" b="1" i="1" dirty="0" smtClean="0"/>
              <a:t>What you say or how you say it?</a:t>
            </a:r>
            <a:endParaRPr lang="en-US" b="1"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7</a:t>
            </a:fld>
            <a:endParaRPr lang="en-US">
              <a:solidFill>
                <a:prstClr val="black"/>
              </a:solidFill>
              <a:latin typeface="Georgia"/>
            </a:endParaRPr>
          </a:p>
        </p:txBody>
      </p:sp>
    </p:spTree>
    <p:extLst>
      <p:ext uri="{BB962C8B-B14F-4D97-AF65-F5344CB8AC3E}">
        <p14:creationId xmlns:p14="http://schemas.microsoft.com/office/powerpoint/2010/main" val="395545994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Research on Charismatic Speech</a:t>
            </a:r>
            <a:endParaRPr lang="en-US" dirty="0"/>
          </a:p>
        </p:txBody>
      </p:sp>
      <p:sp>
        <p:nvSpPr>
          <p:cNvPr id="3" name="Content Placeholder 2"/>
          <p:cNvSpPr>
            <a:spLocks noGrp="1"/>
          </p:cNvSpPr>
          <p:nvPr>
            <p:ph idx="1"/>
          </p:nvPr>
        </p:nvSpPr>
        <p:spPr>
          <a:xfrm>
            <a:off x="914400" y="1282700"/>
            <a:ext cx="10363200" cy="4965700"/>
          </a:xfrm>
        </p:spPr>
        <p:txBody>
          <a:bodyPr/>
          <a:lstStyle/>
          <a:p>
            <a:r>
              <a:rPr lang="en-US" dirty="0" smtClean="0"/>
              <a:t>Research on </a:t>
            </a:r>
            <a:r>
              <a:rPr lang="en-US" dirty="0" smtClean="0">
                <a:solidFill>
                  <a:srgbClr val="0070C0"/>
                </a:solidFill>
              </a:rPr>
              <a:t>adjectives</a:t>
            </a:r>
            <a:r>
              <a:rPr lang="en-US" dirty="0" smtClean="0"/>
              <a:t> useful for charisma definition (</a:t>
            </a:r>
            <a:r>
              <a:rPr lang="en-US" dirty="0" err="1" smtClean="0"/>
              <a:t>Signorello</a:t>
            </a:r>
            <a:r>
              <a:rPr lang="en-US" dirty="0" smtClean="0"/>
              <a:t> et al 2012) </a:t>
            </a:r>
          </a:p>
          <a:p>
            <a:pPr lvl="1"/>
            <a:r>
              <a:rPr lang="en-US" dirty="0"/>
              <a:t>A</a:t>
            </a:r>
            <a:r>
              <a:rPr lang="en-US" dirty="0" smtClean="0"/>
              <a:t>sked 58 French raters to list adjectives they associated with charisma and found 50 positive and 27 negative terms</a:t>
            </a:r>
          </a:p>
          <a:p>
            <a:r>
              <a:rPr lang="en-US" dirty="0" smtClean="0"/>
              <a:t>More </a:t>
            </a:r>
            <a:r>
              <a:rPr lang="en-US" dirty="0" smtClean="0">
                <a:solidFill>
                  <a:srgbClr val="0070C0"/>
                </a:solidFill>
              </a:rPr>
              <a:t>language/cultural comparisons</a:t>
            </a:r>
            <a:r>
              <a:rPr lang="en-US" dirty="0"/>
              <a:t> </a:t>
            </a:r>
            <a:r>
              <a:rPr lang="en-US" dirty="0" smtClean="0"/>
              <a:t>(</a:t>
            </a:r>
            <a:r>
              <a:rPr lang="en-US" dirty="0" err="1" smtClean="0"/>
              <a:t>Pejcic</a:t>
            </a:r>
            <a:r>
              <a:rPr lang="en-US" dirty="0" smtClean="0"/>
              <a:t> 2014) </a:t>
            </a:r>
          </a:p>
          <a:p>
            <a:pPr lvl="1"/>
            <a:r>
              <a:rPr lang="en-US" dirty="0" smtClean="0"/>
              <a:t>Compared </a:t>
            </a:r>
            <a:r>
              <a:rPr lang="en-US" dirty="0" smtClean="0">
                <a:solidFill>
                  <a:srgbClr val="FF0000"/>
                </a:solidFill>
              </a:rPr>
              <a:t>Serbian to British </a:t>
            </a:r>
            <a:r>
              <a:rPr lang="en-US" dirty="0" smtClean="0"/>
              <a:t>speakers using our 26 adjective ratings finding larger F0 excursions correlated positively for Serbian speakers but negatively for British</a:t>
            </a:r>
          </a:p>
          <a:p>
            <a:r>
              <a:rPr lang="en-US" dirty="0" smtClean="0"/>
              <a:t>More research on </a:t>
            </a:r>
            <a:r>
              <a:rPr lang="en-US" dirty="0" smtClean="0">
                <a:solidFill>
                  <a:srgbClr val="0070C0"/>
                </a:solidFill>
              </a:rPr>
              <a:t>politicians’ speech</a:t>
            </a:r>
          </a:p>
          <a:p>
            <a:pPr lvl="1"/>
            <a:r>
              <a:rPr lang="en-US" dirty="0" smtClean="0"/>
              <a:t>Descriptive studies of </a:t>
            </a:r>
            <a:r>
              <a:rPr lang="en-US" dirty="0" smtClean="0">
                <a:solidFill>
                  <a:srgbClr val="FF0000"/>
                </a:solidFill>
              </a:rPr>
              <a:t>Venezuelan politicians </a:t>
            </a:r>
            <a:r>
              <a:rPr lang="en-US" dirty="0" smtClean="0"/>
              <a:t>(Perez 2016) and </a:t>
            </a:r>
            <a:r>
              <a:rPr lang="en-US" dirty="0" smtClean="0">
                <a:solidFill>
                  <a:srgbClr val="FF0000"/>
                </a:solidFill>
              </a:rPr>
              <a:t>Obama vs. George W. Bush </a:t>
            </a:r>
            <a:r>
              <a:rPr lang="en-US" dirty="0" smtClean="0"/>
              <a:t>(</a:t>
            </a:r>
            <a:r>
              <a:rPr lang="en-US" dirty="0" err="1" smtClean="0"/>
              <a:t>Ryant</a:t>
            </a:r>
            <a:r>
              <a:rPr lang="en-US" dirty="0" smtClean="0"/>
              <a:t> and </a:t>
            </a:r>
            <a:r>
              <a:rPr lang="en-US" dirty="0" err="1" smtClean="0"/>
              <a:t>Liberman</a:t>
            </a:r>
            <a:r>
              <a:rPr lang="en-US" dirty="0" smtClean="0"/>
              <a:t> (2016) found that charismatic speakers should be charming, convincing and persuasive and not boring</a:t>
            </a:r>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70</a:t>
            </a:fld>
            <a:endParaRPr lang="en-US"/>
          </a:p>
        </p:txBody>
      </p:sp>
    </p:spTree>
    <p:extLst>
      <p:ext uri="{BB962C8B-B14F-4D97-AF65-F5344CB8AC3E}">
        <p14:creationId xmlns:p14="http://schemas.microsoft.com/office/powerpoint/2010/main" val="75263868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5943"/>
            <a:ext cx="10363200" cy="5900057"/>
          </a:xfrm>
        </p:spPr>
        <p:txBody>
          <a:bodyPr/>
          <a:lstStyle/>
          <a:p>
            <a:pPr lvl="1"/>
            <a:r>
              <a:rPr lang="en-US" dirty="0" smtClean="0"/>
              <a:t>Longitudinal study (Irish Political Speech Db) from a </a:t>
            </a:r>
            <a:r>
              <a:rPr lang="en-US" dirty="0" smtClean="0">
                <a:solidFill>
                  <a:srgbClr val="FF0000"/>
                </a:solidFill>
              </a:rPr>
              <a:t>single speaker </a:t>
            </a:r>
            <a:r>
              <a:rPr lang="en-US" dirty="0" smtClean="0"/>
              <a:t>(2007-12)  (Cullen and Harte 2018) correlated charisma features on 945 utterances with polling data and charisma found classification using acoustic-prosodic features better than spectral features</a:t>
            </a:r>
          </a:p>
          <a:p>
            <a:r>
              <a:rPr lang="en-US" dirty="0" smtClean="0"/>
              <a:t>Charisma in </a:t>
            </a:r>
            <a:r>
              <a:rPr lang="en-US" dirty="0" smtClean="0">
                <a:solidFill>
                  <a:srgbClr val="0070C0"/>
                </a:solidFill>
              </a:rPr>
              <a:t>business leaders</a:t>
            </a:r>
          </a:p>
          <a:p>
            <a:pPr lvl="1"/>
            <a:r>
              <a:rPr lang="en-US" dirty="0" err="1" smtClean="0"/>
              <a:t>Weininger</a:t>
            </a:r>
            <a:r>
              <a:rPr lang="en-US" dirty="0" smtClean="0"/>
              <a:t> et al (2012) collected charisma ratings of 143 business leaders’ speeches on </a:t>
            </a:r>
            <a:r>
              <a:rPr lang="en-US" dirty="0" err="1" smtClean="0"/>
              <a:t>Youtube</a:t>
            </a:r>
            <a:r>
              <a:rPr lang="en-US" dirty="0" smtClean="0"/>
              <a:t> and built models to classify charisma using 1582 acoustic/prosodic and lexical features with 61.9% accuracy</a:t>
            </a:r>
          </a:p>
          <a:p>
            <a:pPr lvl="1"/>
            <a:r>
              <a:rPr lang="en-US" dirty="0" smtClean="0"/>
              <a:t>Niebuhr et al (2016) studied compared </a:t>
            </a:r>
            <a:r>
              <a:rPr lang="en-US" dirty="0" smtClean="0">
                <a:solidFill>
                  <a:srgbClr val="FF0000"/>
                </a:solidFill>
              </a:rPr>
              <a:t>Steve Jobs to Mark Zuckerberg </a:t>
            </a:r>
            <a:r>
              <a:rPr lang="en-US" dirty="0" smtClean="0"/>
              <a:t>noting Jobs’ high and varied pitch and intensity, fast speaking rate, few disfluencies and many emphatic words, shorter phrases and Zuckerberg who speaks even faster but produces more phonetic reductions</a:t>
            </a:r>
          </a:p>
          <a:p>
            <a:pPr lvl="1"/>
            <a:r>
              <a:rPr lang="en-US" dirty="0" smtClean="0"/>
              <a:t>Niebuhr et al (2017) studied </a:t>
            </a:r>
            <a:r>
              <a:rPr lang="en-US" dirty="0" smtClean="0">
                <a:solidFill>
                  <a:srgbClr val="FF0000"/>
                </a:solidFill>
              </a:rPr>
              <a:t>startup pitches </a:t>
            </a:r>
            <a:r>
              <a:rPr lang="en-US" dirty="0" smtClean="0"/>
              <a:t>and </a:t>
            </a:r>
            <a:r>
              <a:rPr lang="en-US" dirty="0" smtClean="0">
                <a:solidFill>
                  <a:srgbClr val="FF0000"/>
                </a:solidFill>
              </a:rPr>
              <a:t>trained speakers </a:t>
            </a:r>
            <a:r>
              <a:rPr lang="en-US" dirty="0" smtClean="0"/>
              <a:t>to imitate Jobs, finding that speakers </a:t>
            </a:r>
            <a:r>
              <a:rPr lang="en-US" b="1" i="1" dirty="0" smtClean="0"/>
              <a:t>with</a:t>
            </a:r>
            <a:r>
              <a:rPr lang="en-US" dirty="0" smtClean="0"/>
              <a:t> training 41% more charismatic that those without; also (2018) fuller and less breathy voices were rated higher</a:t>
            </a:r>
          </a:p>
          <a:p>
            <a:pPr lvl="1"/>
            <a:endParaRPr lang="en-US" dirty="0" smtClean="0"/>
          </a:p>
          <a:p>
            <a:endParaRPr lang="en-US" dirty="0"/>
          </a:p>
        </p:txBody>
      </p:sp>
    </p:spTree>
    <p:extLst>
      <p:ext uri="{BB962C8B-B14F-4D97-AF65-F5344CB8AC3E}">
        <p14:creationId xmlns:p14="http://schemas.microsoft.com/office/powerpoint/2010/main" val="1526036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36104"/>
            <a:ext cx="7772400" cy="5459896"/>
          </a:xfrm>
        </p:spPr>
        <p:txBody>
          <a:bodyPr/>
          <a:lstStyle/>
          <a:p>
            <a:pPr lvl="1"/>
            <a:r>
              <a:rPr lang="en-US" dirty="0" err="1"/>
              <a:t>Mixdorff</a:t>
            </a:r>
            <a:r>
              <a:rPr lang="en-US" dirty="0"/>
              <a:t> et al (2018) </a:t>
            </a:r>
            <a:r>
              <a:rPr lang="en-US" i="1" dirty="0"/>
              <a:t>found important differences in how </a:t>
            </a:r>
            <a:r>
              <a:rPr lang="en-US" i="1" dirty="0">
                <a:solidFill>
                  <a:srgbClr val="FF0000"/>
                </a:solidFill>
              </a:rPr>
              <a:t>Jobs and Zuckerberg </a:t>
            </a:r>
            <a:r>
              <a:rPr lang="en-US" i="1" dirty="0"/>
              <a:t>reset their pitch ranges across </a:t>
            </a:r>
            <a:r>
              <a:rPr lang="en-US" i="1" dirty="0" smtClean="0"/>
              <a:t>phrases</a:t>
            </a:r>
            <a:endParaRPr lang="en-US" dirty="0" smtClean="0"/>
          </a:p>
          <a:p>
            <a:pPr lvl="1"/>
            <a:r>
              <a:rPr lang="en-US" dirty="0" smtClean="0"/>
              <a:t>Novak </a:t>
            </a:r>
            <a:r>
              <a:rPr lang="en-US" dirty="0"/>
              <a:t>et al (2017</a:t>
            </a:r>
            <a:r>
              <a:rPr lang="en-US" dirty="0" smtClean="0"/>
              <a:t>) compared 2 female business leaders (</a:t>
            </a:r>
            <a:r>
              <a:rPr lang="en-US" dirty="0">
                <a:solidFill>
                  <a:srgbClr val="FF0000"/>
                </a:solidFill>
              </a:rPr>
              <a:t>O</a:t>
            </a:r>
            <a:r>
              <a:rPr lang="en-US" dirty="0" smtClean="0">
                <a:solidFill>
                  <a:srgbClr val="FF0000"/>
                </a:solidFill>
              </a:rPr>
              <a:t>prah Winfrey and </a:t>
            </a:r>
            <a:r>
              <a:rPr lang="en-US" dirty="0" err="1" smtClean="0">
                <a:solidFill>
                  <a:srgbClr val="FF0000"/>
                </a:solidFill>
              </a:rPr>
              <a:t>Ginni</a:t>
            </a:r>
            <a:r>
              <a:rPr lang="en-US" dirty="0" smtClean="0">
                <a:solidFill>
                  <a:srgbClr val="FF0000"/>
                </a:solidFill>
              </a:rPr>
              <a:t> </a:t>
            </a:r>
            <a:r>
              <a:rPr lang="en-US" dirty="0" err="1" smtClean="0">
                <a:solidFill>
                  <a:srgbClr val="FF0000"/>
                </a:solidFill>
              </a:rPr>
              <a:t>Rometti</a:t>
            </a:r>
            <a:r>
              <a:rPr lang="en-US" dirty="0" smtClean="0"/>
              <a:t>) to Jobs, </a:t>
            </a:r>
            <a:r>
              <a:rPr lang="en-US" i="1" dirty="0" smtClean="0"/>
              <a:t>finding females used stronger vocal cue</a:t>
            </a:r>
            <a:r>
              <a:rPr lang="en-US" dirty="0" smtClean="0"/>
              <a:t>s</a:t>
            </a:r>
          </a:p>
          <a:p>
            <a:pPr marL="342900" lvl="2" indent="-342900"/>
            <a:r>
              <a:rPr lang="en-US" sz="2800" dirty="0" smtClean="0">
                <a:solidFill>
                  <a:srgbClr val="0070C0"/>
                </a:solidFill>
              </a:rPr>
              <a:t>Other occupations</a:t>
            </a:r>
            <a:r>
              <a:rPr lang="en-US" sz="2800" dirty="0" smtClean="0"/>
              <a:t>:</a:t>
            </a:r>
          </a:p>
          <a:p>
            <a:pPr marL="800100" lvl="3" indent="-342900"/>
            <a:r>
              <a:rPr lang="en-US" dirty="0" smtClean="0"/>
              <a:t>Chen </a:t>
            </a:r>
            <a:r>
              <a:rPr lang="en-US" dirty="0"/>
              <a:t>et al (2016</a:t>
            </a:r>
            <a:r>
              <a:rPr lang="en-US" dirty="0" smtClean="0"/>
              <a:t>) </a:t>
            </a:r>
            <a:r>
              <a:rPr lang="en-US" i="1" dirty="0" smtClean="0"/>
              <a:t>found that </a:t>
            </a:r>
            <a:r>
              <a:rPr lang="en-US" i="1" dirty="0" smtClean="0">
                <a:solidFill>
                  <a:srgbClr val="FF0000"/>
                </a:solidFill>
              </a:rPr>
              <a:t>lawyers</a:t>
            </a:r>
            <a:r>
              <a:rPr lang="en-US" i="1" dirty="0" smtClean="0"/>
              <a:t> </a:t>
            </a:r>
            <a:r>
              <a:rPr lang="en-US" i="1" dirty="0"/>
              <a:t>rated as </a:t>
            </a:r>
            <a:r>
              <a:rPr lang="en-US" b="1" i="1" dirty="0"/>
              <a:t>less masculine </a:t>
            </a:r>
            <a:r>
              <a:rPr lang="en-US" i="1" dirty="0" smtClean="0"/>
              <a:t>on opening sentences </a:t>
            </a:r>
            <a:r>
              <a:rPr lang="en-US" i="1" dirty="0"/>
              <a:t>to </a:t>
            </a:r>
            <a:r>
              <a:rPr lang="en-US" i="1" dirty="0" smtClean="0"/>
              <a:t>U. S. Supreme </a:t>
            </a:r>
            <a:r>
              <a:rPr lang="en-US" i="1" dirty="0"/>
              <a:t>Court were more likely to win</a:t>
            </a:r>
          </a:p>
          <a:p>
            <a:endParaRPr lang="en-US" dirty="0">
              <a:solidFill>
                <a:srgbClr val="FF0000"/>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72</a:t>
            </a:fld>
            <a:endParaRPr lang="en-US"/>
          </a:p>
        </p:txBody>
      </p:sp>
    </p:spTree>
    <p:extLst>
      <p:ext uri="{BB962C8B-B14F-4D97-AF65-F5344CB8AC3E}">
        <p14:creationId xmlns:p14="http://schemas.microsoft.com/office/powerpoint/2010/main" val="178558206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Research on Charismatic Speech </a:t>
            </a:r>
            <a:r>
              <a:rPr lang="en-US" sz="2200" b="0" dirty="0" smtClean="0"/>
              <a:t>(Yang, Huynh, </a:t>
            </a:r>
            <a:r>
              <a:rPr lang="en-US" sz="2200" b="0" dirty="0" err="1" smtClean="0"/>
              <a:t>Tabata</a:t>
            </a:r>
            <a:r>
              <a:rPr lang="en-US" sz="2200" b="0" dirty="0" smtClean="0"/>
              <a:t>, </a:t>
            </a:r>
            <a:r>
              <a:rPr lang="en-US" sz="2200" b="0" dirty="0" err="1" smtClean="0"/>
              <a:t>Cestero</a:t>
            </a:r>
            <a:r>
              <a:rPr lang="en-US" sz="2200" b="0" dirty="0" smtClean="0"/>
              <a:t>, </a:t>
            </a:r>
            <a:r>
              <a:rPr lang="en-US" sz="2200" b="0" dirty="0" err="1" smtClean="0"/>
              <a:t>Aharoni</a:t>
            </a:r>
            <a:r>
              <a:rPr lang="en-US" sz="2200" b="0" dirty="0" smtClean="0"/>
              <a:t>, Hirschberg, 2020)</a:t>
            </a:r>
            <a:endParaRPr lang="en-US" sz="2200" b="0" dirty="0"/>
          </a:p>
        </p:txBody>
      </p:sp>
      <p:sp>
        <p:nvSpPr>
          <p:cNvPr id="3" name="Content Placeholder 2"/>
          <p:cNvSpPr>
            <a:spLocks noGrp="1"/>
          </p:cNvSpPr>
          <p:nvPr>
            <p:ph idx="1"/>
          </p:nvPr>
        </p:nvSpPr>
        <p:spPr>
          <a:xfrm>
            <a:off x="914400" y="1282700"/>
            <a:ext cx="10363200" cy="4813300"/>
          </a:xfrm>
        </p:spPr>
        <p:txBody>
          <a:bodyPr/>
          <a:lstStyle/>
          <a:p>
            <a:r>
              <a:rPr lang="en-US" dirty="0" smtClean="0">
                <a:solidFill>
                  <a:srgbClr val="0070C0"/>
                </a:solidFill>
              </a:rPr>
              <a:t>Goal</a:t>
            </a:r>
            <a:r>
              <a:rPr lang="en-US" dirty="0" smtClean="0"/>
              <a:t>: Understand </a:t>
            </a:r>
            <a:r>
              <a:rPr lang="en-US" dirty="0" smtClean="0">
                <a:solidFill>
                  <a:srgbClr val="FF0000"/>
                </a:solidFill>
              </a:rPr>
              <a:t>gender differences </a:t>
            </a:r>
            <a:r>
              <a:rPr lang="en-US" dirty="0" smtClean="0"/>
              <a:t>in production and perception of charisma </a:t>
            </a:r>
          </a:p>
          <a:p>
            <a:r>
              <a:rPr lang="en-US" dirty="0" smtClean="0"/>
              <a:t>60 20sec clips from </a:t>
            </a:r>
            <a:r>
              <a:rPr lang="en-US" dirty="0" smtClean="0">
                <a:solidFill>
                  <a:srgbClr val="0070C0"/>
                </a:solidFill>
              </a:rPr>
              <a:t>online talks</a:t>
            </a:r>
          </a:p>
          <a:p>
            <a:pPr lvl="1"/>
            <a:r>
              <a:rPr lang="en-US" dirty="0" smtClean="0"/>
              <a:t>30 </a:t>
            </a:r>
            <a:r>
              <a:rPr lang="en-US" dirty="0" smtClean="0">
                <a:solidFill>
                  <a:srgbClr val="FF0000"/>
                </a:solidFill>
              </a:rPr>
              <a:t>male</a:t>
            </a:r>
            <a:r>
              <a:rPr lang="en-US" dirty="0" smtClean="0"/>
              <a:t>, 30 </a:t>
            </a:r>
            <a:r>
              <a:rPr lang="en-US" dirty="0" smtClean="0">
                <a:solidFill>
                  <a:srgbClr val="FF0000"/>
                </a:solidFill>
              </a:rPr>
              <a:t>female</a:t>
            </a:r>
            <a:r>
              <a:rPr lang="en-US" dirty="0" smtClean="0"/>
              <a:t> speakers (rated by lab votes as charismatic, not charismatic, or in between)</a:t>
            </a:r>
          </a:p>
          <a:p>
            <a:r>
              <a:rPr lang="en-US" dirty="0" smtClean="0"/>
              <a:t>Amazon Mechanical Turk </a:t>
            </a:r>
            <a:r>
              <a:rPr lang="en-US" dirty="0" smtClean="0">
                <a:solidFill>
                  <a:srgbClr val="0070C0"/>
                </a:solidFill>
              </a:rPr>
              <a:t>ratings</a:t>
            </a:r>
            <a:r>
              <a:rPr lang="en-US" dirty="0" smtClean="0"/>
              <a:t>:</a:t>
            </a:r>
          </a:p>
          <a:p>
            <a:pPr lvl="1"/>
            <a:r>
              <a:rPr lang="en-US" dirty="0" smtClean="0"/>
              <a:t>97 English-speaking </a:t>
            </a:r>
            <a:r>
              <a:rPr lang="en-US" dirty="0" smtClean="0">
                <a:solidFill>
                  <a:srgbClr val="FF0000"/>
                </a:solidFill>
              </a:rPr>
              <a:t>raters</a:t>
            </a:r>
            <a:r>
              <a:rPr lang="en-US" dirty="0" smtClean="0"/>
              <a:t>: 15-20 rated each clip</a:t>
            </a:r>
          </a:p>
          <a:p>
            <a:pPr lvl="1"/>
            <a:r>
              <a:rPr lang="en-US" dirty="0" smtClean="0"/>
              <a:t>Surveyed for </a:t>
            </a:r>
            <a:r>
              <a:rPr lang="en-US" dirty="0" smtClean="0">
                <a:solidFill>
                  <a:srgbClr val="FF0000"/>
                </a:solidFill>
              </a:rPr>
              <a:t>gender, sexual preference, education level, TIPI personality traits</a:t>
            </a:r>
          </a:p>
          <a:p>
            <a:pPr lvl="1"/>
            <a:r>
              <a:rPr lang="en-US" dirty="0" smtClean="0"/>
              <a:t>Asked to provide 2 </a:t>
            </a:r>
            <a:r>
              <a:rPr lang="en-US" dirty="0" smtClean="0">
                <a:solidFill>
                  <a:srgbClr val="FF0000"/>
                </a:solidFill>
              </a:rPr>
              <a:t>voice samples </a:t>
            </a:r>
            <a:r>
              <a:rPr lang="en-US" dirty="0" smtClean="0"/>
              <a:t>of same text: one normal, one “charismatic”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73</a:t>
            </a:fld>
            <a:endParaRPr lang="en-US"/>
          </a:p>
        </p:txBody>
      </p:sp>
    </p:spTree>
    <p:extLst>
      <p:ext uri="{BB962C8B-B14F-4D97-AF65-F5344CB8AC3E}">
        <p14:creationId xmlns:p14="http://schemas.microsoft.com/office/powerpoint/2010/main" val="206842192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Rate Speakers on 18 Traits</a:t>
            </a:r>
            <a:endParaRPr lang="en-US" dirty="0"/>
          </a:p>
        </p:txBody>
      </p:sp>
      <p:pic>
        <p:nvPicPr>
          <p:cNvPr id="4" name="Image" descr="Image"/>
          <p:cNvPicPr>
            <a:picLocks noGrp="1" noChangeAspect="1"/>
          </p:cNvPicPr>
          <p:nvPr>
            <p:ph idx="4294967295"/>
          </p:nvPr>
        </p:nvPicPr>
        <p:blipFill>
          <a:blip r:embed="rId2">
            <a:extLst/>
          </a:blip>
          <a:stretch>
            <a:fillRect/>
          </a:stretch>
        </p:blipFill>
        <p:spPr>
          <a:xfrm>
            <a:off x="1546225" y="1254125"/>
            <a:ext cx="10645775" cy="4841875"/>
          </a:xfrm>
          <a:prstGeom prst="rect">
            <a:avLst/>
          </a:prstGeom>
          <a:ln w="12700">
            <a:miter lim="400000"/>
          </a:ln>
        </p:spPr>
      </p:pic>
    </p:spTree>
    <p:extLst>
      <p:ext uri="{BB962C8B-B14F-4D97-AF65-F5344CB8AC3E}">
        <p14:creationId xmlns:p14="http://schemas.microsoft.com/office/powerpoint/2010/main" val="113058316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Rater Information</a:t>
            </a:r>
            <a:endParaRPr lang="en-US" dirty="0"/>
          </a:p>
        </p:txBody>
      </p:sp>
      <p:sp>
        <p:nvSpPr>
          <p:cNvPr id="3" name="Content Placeholder 2"/>
          <p:cNvSpPr>
            <a:spLocks noGrp="1"/>
          </p:cNvSpPr>
          <p:nvPr>
            <p:ph idx="1"/>
          </p:nvPr>
        </p:nvSpPr>
        <p:spPr/>
        <p:txBody>
          <a:bodyPr/>
          <a:lstStyle/>
          <a:p>
            <a:pPr lvl="1"/>
            <a:r>
              <a:rPr lang="en-US" dirty="0" smtClean="0"/>
              <a:t>Rater </a:t>
            </a:r>
            <a:r>
              <a:rPr lang="en-US" dirty="0" smtClean="0">
                <a:solidFill>
                  <a:srgbClr val="FF0000"/>
                </a:solidFill>
              </a:rPr>
              <a:t>demographics</a:t>
            </a:r>
            <a:r>
              <a:rPr lang="en-US" dirty="0" smtClean="0"/>
              <a:t>:</a:t>
            </a:r>
          </a:p>
          <a:p>
            <a:pPr lvl="2"/>
            <a:r>
              <a:rPr lang="en-US" dirty="0" smtClean="0"/>
              <a:t>60 female, 36 male, 1 no report</a:t>
            </a:r>
          </a:p>
          <a:p>
            <a:pPr lvl="2"/>
            <a:r>
              <a:rPr lang="en-US" dirty="0" smtClean="0"/>
              <a:t>68 heterosexual, 16 homosexual, 11 bi-sexual</a:t>
            </a:r>
          </a:p>
          <a:p>
            <a:pPr lvl="2"/>
            <a:r>
              <a:rPr lang="en-US" dirty="0" smtClean="0"/>
              <a:t>42 attracted to females and 65 to males</a:t>
            </a:r>
          </a:p>
          <a:p>
            <a:pPr lvl="2"/>
            <a:r>
              <a:rPr lang="en-US" dirty="0" smtClean="0"/>
              <a:t>Highest grade: </a:t>
            </a:r>
            <a:r>
              <a:rPr lang="en-US" dirty="0" err="1" smtClean="0"/>
              <a:t>Phd</a:t>
            </a:r>
            <a:r>
              <a:rPr lang="en-US" dirty="0" smtClean="0"/>
              <a:t> (1), MA/S (10), BA/S (45), </a:t>
            </a:r>
            <a:r>
              <a:rPr lang="en-US" dirty="0" err="1" smtClean="0"/>
              <a:t>Assoc</a:t>
            </a:r>
            <a:r>
              <a:rPr lang="en-US" dirty="0" smtClean="0"/>
              <a:t> (19), HS (21), Less (1) </a:t>
            </a:r>
          </a:p>
          <a:p>
            <a:pPr lvl="1"/>
            <a:r>
              <a:rPr lang="en-US" dirty="0" smtClean="0"/>
              <a:t>Raters’ average score on the </a:t>
            </a:r>
            <a:r>
              <a:rPr lang="en-US" dirty="0" smtClean="0">
                <a:solidFill>
                  <a:srgbClr val="FF0000"/>
                </a:solidFill>
              </a:rPr>
              <a:t>TIPI Big-Five personality dimensions </a:t>
            </a:r>
            <a:r>
              <a:rPr lang="en-US" dirty="0" smtClean="0"/>
              <a:t>(1~7)</a:t>
            </a:r>
          </a:p>
          <a:p>
            <a:pPr lvl="2"/>
            <a:r>
              <a:rPr lang="en-US" dirty="0" smtClean="0"/>
              <a:t>5.12 openness, 5.54 conscientiousness, 3.70 extroversion, 5.39 agreeableness, 4.91 emotional stability</a:t>
            </a:r>
          </a:p>
          <a:p>
            <a:pPr lvl="2"/>
            <a:r>
              <a:rPr lang="en-US" dirty="0" smtClean="0"/>
              <a:t>Distribution was skewed towards a higher score for the four personality dimensions except for extroversion. </a:t>
            </a:r>
          </a:p>
          <a:p>
            <a:pPr lvl="2"/>
            <a:endParaRPr lang="en-US" dirty="0" smtClean="0"/>
          </a:p>
          <a:p>
            <a:pPr lvl="1"/>
            <a:endParaRPr lang="en-US"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C03EF-BA9B-9044-9D59-AF44988D0373}" type="slidenum">
              <a:rPr lang="en-US" smtClean="0"/>
              <a:pPr/>
              <a:t>75</a:t>
            </a:fld>
            <a:endParaRPr lang="en-US"/>
          </a:p>
        </p:txBody>
      </p:sp>
    </p:spTree>
    <p:extLst>
      <p:ext uri="{BB962C8B-B14F-4D97-AF65-F5344CB8AC3E}">
        <p14:creationId xmlns:p14="http://schemas.microsoft.com/office/powerpoint/2010/main" val="1499490159"/>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How do raters define charisma in terms of other speaker traits?…"/>
          <p:cNvSpPr txBox="1">
            <a:spLocks noGrp="1"/>
          </p:cNvSpPr>
          <p:nvPr>
            <p:ph type="body" idx="1"/>
          </p:nvPr>
        </p:nvSpPr>
        <p:spPr>
          <a:prstGeom prst="rect">
            <a:avLst/>
          </a:prstGeom>
        </p:spPr>
        <p:txBody>
          <a:bodyPr/>
          <a:lstStyle/>
          <a:p>
            <a:pPr marL="283779" indent="-283779">
              <a:buFont typeface="Arial"/>
              <a:buChar char="•"/>
            </a:pPr>
            <a:r>
              <a:rPr dirty="0" smtClean="0"/>
              <a:t>Correlation </a:t>
            </a:r>
            <a:r>
              <a:rPr dirty="0"/>
              <a:t>between </a:t>
            </a:r>
            <a:r>
              <a:rPr dirty="0">
                <a:solidFill>
                  <a:srgbClr val="0070C0"/>
                </a:solidFill>
              </a:rPr>
              <a:t>charisma and speaker </a:t>
            </a:r>
            <a:r>
              <a:rPr dirty="0" smtClean="0">
                <a:solidFill>
                  <a:srgbClr val="0070C0"/>
                </a:solidFill>
              </a:rPr>
              <a:t>trait</a:t>
            </a:r>
            <a:r>
              <a:rPr lang="en-US" dirty="0" smtClean="0">
                <a:solidFill>
                  <a:srgbClr val="0070C0"/>
                </a:solidFill>
              </a:rPr>
              <a:t>s</a:t>
            </a:r>
            <a:endParaRPr dirty="0">
              <a:solidFill>
                <a:srgbClr val="0070C0"/>
              </a:solidFill>
            </a:endParaRPr>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r>
              <a:rPr dirty="0">
                <a:solidFill>
                  <a:srgbClr val="0070C0"/>
                </a:solidFill>
              </a:rPr>
              <a:t>Consistent</a:t>
            </a:r>
            <a:r>
              <a:rPr dirty="0"/>
              <a:t> across both speaker </a:t>
            </a:r>
            <a:r>
              <a:rPr dirty="0" smtClean="0"/>
              <a:t>and rater </a:t>
            </a:r>
            <a:r>
              <a:rPr dirty="0"/>
              <a:t>genders </a:t>
            </a:r>
          </a:p>
        </p:txBody>
      </p:sp>
      <p:sp>
        <p:nvSpPr>
          <p:cNvPr id="337" name="Analysis and Results"/>
          <p:cNvSpPr txBox="1">
            <a:spLocks noGrp="1"/>
          </p:cNvSpPr>
          <p:nvPr>
            <p:ph type="title"/>
          </p:nvPr>
        </p:nvSpPr>
        <p:spPr>
          <a:prstGeom prst="rect">
            <a:avLst/>
          </a:prstGeom>
        </p:spPr>
        <p:txBody>
          <a:bodyPr/>
          <a:lstStyle/>
          <a:p>
            <a:r>
              <a:rPr lang="en-US" dirty="0" smtClean="0"/>
              <a:t>What Speaker Traits do Raters Associate with Charisma ?</a:t>
            </a:r>
            <a:endParaRPr dirty="0"/>
          </a:p>
        </p:txBody>
      </p:sp>
      <p:sp>
        <p:nvSpPr>
          <p:cNvPr id="33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76</a:t>
            </a:fld>
            <a:endParaRPr/>
          </a:p>
        </p:txBody>
      </p:sp>
      <p:pic>
        <p:nvPicPr>
          <p:cNvPr id="339" name="Image" descr="Image"/>
          <p:cNvPicPr>
            <a:picLocks noChangeAspect="1"/>
          </p:cNvPicPr>
          <p:nvPr/>
        </p:nvPicPr>
        <p:blipFill>
          <a:blip r:embed="rId2">
            <a:extLst/>
          </a:blip>
          <a:stretch>
            <a:fillRect/>
          </a:stretch>
        </p:blipFill>
        <p:spPr>
          <a:xfrm>
            <a:off x="3116351" y="2071729"/>
            <a:ext cx="5454651" cy="2501901"/>
          </a:xfrm>
          <a:prstGeom prst="rect">
            <a:avLst/>
          </a:prstGeom>
          <a:ln w="12700">
            <a:miter lim="400000"/>
          </a:ln>
        </p:spPr>
      </p:pic>
    </p:spTree>
    <p:extLst>
      <p:ext uri="{BB962C8B-B14F-4D97-AF65-F5344CB8AC3E}">
        <p14:creationId xmlns:p14="http://schemas.microsoft.com/office/powerpoint/2010/main" val="58765814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Analysis and Results"/>
          <p:cNvSpPr txBox="1">
            <a:spLocks noGrp="1"/>
          </p:cNvSpPr>
          <p:nvPr>
            <p:ph type="title"/>
          </p:nvPr>
        </p:nvSpPr>
        <p:spPr/>
        <p:txBody>
          <a:bodyPr/>
          <a:lstStyle/>
          <a:p>
            <a:r>
              <a:rPr lang="en-US" dirty="0"/>
              <a:t>How do </a:t>
            </a:r>
            <a:r>
              <a:rPr lang="en-US" dirty="0" smtClean="0"/>
              <a:t>Raters Define Charisma </a:t>
            </a:r>
            <a:r>
              <a:rPr lang="en-US" dirty="0"/>
              <a:t>in </a:t>
            </a:r>
            <a:r>
              <a:rPr lang="en-US" dirty="0" smtClean="0"/>
              <a:t>Terms </a:t>
            </a:r>
            <a:r>
              <a:rPr lang="en-US" dirty="0"/>
              <a:t>of </a:t>
            </a:r>
            <a:r>
              <a:rPr lang="en-US" dirty="0" smtClean="0"/>
              <a:t>Speaker Traits</a:t>
            </a:r>
            <a:r>
              <a:rPr lang="en-US" dirty="0"/>
              <a:t>?</a:t>
            </a:r>
            <a:br>
              <a:rPr lang="en-US" dirty="0"/>
            </a:br>
            <a:endParaRPr lang="en-US" dirty="0"/>
          </a:p>
        </p:txBody>
      </p:sp>
      <p:sp>
        <p:nvSpPr>
          <p:cNvPr id="341" name="How do raters define charisma in terms of other speaker traits?…"/>
          <p:cNvSpPr txBox="1">
            <a:spLocks noGrp="1"/>
          </p:cNvSpPr>
          <p:nvPr>
            <p:ph type="body" idx="1"/>
          </p:nvPr>
        </p:nvSpPr>
        <p:spPr>
          <a:xfrm>
            <a:off x="914400" y="1371600"/>
            <a:ext cx="10363200" cy="4724400"/>
          </a:xfrm>
        </p:spPr>
        <p:txBody>
          <a:bodyPr/>
          <a:lstStyle/>
          <a:p>
            <a:r>
              <a:rPr lang="en-US" dirty="0" smtClean="0">
                <a:solidFill>
                  <a:srgbClr val="0070C0"/>
                </a:solidFill>
              </a:rPr>
              <a:t>Inter-rater agreement </a:t>
            </a:r>
            <a:r>
              <a:rPr lang="en-US" dirty="0" smtClean="0"/>
              <a:t>of traits</a:t>
            </a:r>
          </a:p>
          <a:p>
            <a:pPr lvl="1"/>
            <a:r>
              <a:rPr lang="en-US" dirty="0" smtClean="0">
                <a:solidFill>
                  <a:srgbClr val="FF0000"/>
                </a:solidFill>
              </a:rPr>
              <a:t>Charisma</a:t>
            </a:r>
            <a:r>
              <a:rPr lang="en-US" dirty="0" smtClean="0"/>
              <a:t>: 0.296</a:t>
            </a:r>
          </a:p>
          <a:p>
            <a:pPr lvl="1"/>
            <a:r>
              <a:rPr lang="en-US" dirty="0" smtClean="0"/>
              <a:t>5 most and 5 least agreed-upon </a:t>
            </a:r>
            <a:r>
              <a:rPr lang="en-US" dirty="0" smtClean="0">
                <a:solidFill>
                  <a:srgbClr val="FF0000"/>
                </a:solidFill>
              </a:rPr>
              <a:t>traits </a:t>
            </a:r>
          </a:p>
          <a:p>
            <a:pPr lvl="1"/>
            <a:endParaRPr lang="en-US" dirty="0" smtClean="0"/>
          </a:p>
          <a:p>
            <a:endParaRPr lang="en-US" dirty="0" smtClean="0"/>
          </a:p>
          <a:p>
            <a:endParaRPr lang="en-US" dirty="0" smtClean="0"/>
          </a:p>
          <a:p>
            <a:endParaRPr lang="en-US" dirty="0" smtClean="0"/>
          </a:p>
          <a:p>
            <a:r>
              <a:rPr lang="en-US" dirty="0" smtClean="0"/>
              <a:t>Higher activated traits are more agreed upon, and lower activation traits more open to interpretation </a:t>
            </a:r>
            <a:endParaRPr lang="en-US" dirty="0"/>
          </a:p>
        </p:txBody>
      </p:sp>
      <p:sp>
        <p:nvSpPr>
          <p:cNvPr id="343" name="Slide Number"/>
          <p:cNvSpPr txBox="1">
            <a:spLocks noGrp="1"/>
          </p:cNvSpPr>
          <p:nvPr>
            <p:ph type="sldNum" sz="quarter" idx="12"/>
          </p:nvPr>
        </p:nvSpPr>
        <p:spPr/>
        <p:txBody>
          <a:bodyPr/>
          <a:lstStyle/>
          <a:p>
            <a:fld id="{86CB4B4D-7CA3-9044-876B-883B54F8677D}" type="slidenum">
              <a:rPr lang="is-IS" smtClean="0"/>
              <a:pPr/>
              <a:t>77</a:t>
            </a:fld>
            <a:endParaRPr lang="is-IS"/>
          </a:p>
        </p:txBody>
      </p:sp>
      <p:pic>
        <p:nvPicPr>
          <p:cNvPr id="344" name="Image" descr="Image"/>
          <p:cNvPicPr>
            <a:picLocks noChangeAspect="1"/>
          </p:cNvPicPr>
          <p:nvPr/>
        </p:nvPicPr>
        <p:blipFill>
          <a:blip r:embed="rId2">
            <a:extLst/>
          </a:blip>
          <a:stretch>
            <a:fillRect/>
          </a:stretch>
        </p:blipFill>
        <p:spPr>
          <a:xfrm>
            <a:off x="4093687" y="3040595"/>
            <a:ext cx="4605522" cy="1620602"/>
          </a:xfrm>
          <a:prstGeom prst="rect">
            <a:avLst/>
          </a:prstGeom>
          <a:ln w="12700">
            <a:miter lim="400000"/>
          </a:ln>
        </p:spPr>
      </p:pic>
    </p:spTree>
    <p:extLst>
      <p:ext uri="{BB962C8B-B14F-4D97-AF65-F5344CB8AC3E}">
        <p14:creationId xmlns:p14="http://schemas.microsoft.com/office/powerpoint/2010/main" val="493167269"/>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Does the genre of the recording influence charisma ratings?…"/>
          <p:cNvSpPr txBox="1">
            <a:spLocks noGrp="1"/>
          </p:cNvSpPr>
          <p:nvPr>
            <p:ph type="body" idx="1"/>
          </p:nvPr>
        </p:nvSpPr>
        <p:spPr>
          <a:prstGeom prst="rect">
            <a:avLst/>
          </a:prstGeom>
        </p:spPr>
        <p:txBody>
          <a:bodyPr/>
          <a:lstStyle/>
          <a:p>
            <a:pPr marL="283779" indent="-283779">
              <a:buFont typeface="Arial"/>
              <a:buChar char="•"/>
            </a:pPr>
            <a:r>
              <a:rPr dirty="0" smtClean="0"/>
              <a:t>14 </a:t>
            </a:r>
            <a:r>
              <a:rPr dirty="0">
                <a:solidFill>
                  <a:srgbClr val="0070C0"/>
                </a:solidFill>
              </a:rPr>
              <a:t>interviews</a:t>
            </a:r>
            <a:r>
              <a:rPr dirty="0"/>
              <a:t>, 19 educational </a:t>
            </a:r>
            <a:r>
              <a:rPr dirty="0">
                <a:solidFill>
                  <a:srgbClr val="0070C0"/>
                </a:solidFill>
              </a:rPr>
              <a:t>lectures</a:t>
            </a:r>
            <a:r>
              <a:rPr dirty="0"/>
              <a:t>, 27 </a:t>
            </a:r>
            <a:r>
              <a:rPr dirty="0">
                <a:solidFill>
                  <a:srgbClr val="0070C0"/>
                </a:solidFill>
              </a:rPr>
              <a:t>talks</a:t>
            </a:r>
            <a:r>
              <a:rPr dirty="0"/>
              <a:t> to more general audiences </a:t>
            </a:r>
          </a:p>
          <a:p>
            <a:pPr marL="683829" lvl="1" indent="-283779">
              <a:buFont typeface="Arial"/>
              <a:buChar char="•"/>
            </a:pPr>
            <a:r>
              <a:rPr dirty="0">
                <a:solidFill>
                  <a:srgbClr val="FF0000"/>
                </a:solidFill>
              </a:rPr>
              <a:t>Interviews</a:t>
            </a:r>
            <a:r>
              <a:rPr dirty="0"/>
              <a:t> </a:t>
            </a:r>
            <a:r>
              <a:rPr lang="en-US" dirty="0" smtClean="0"/>
              <a:t>rated</a:t>
            </a:r>
            <a:r>
              <a:rPr dirty="0" smtClean="0"/>
              <a:t> </a:t>
            </a:r>
            <a:r>
              <a:rPr dirty="0"/>
              <a:t>less charismatic than educational </a:t>
            </a:r>
            <a:r>
              <a:rPr dirty="0">
                <a:solidFill>
                  <a:srgbClr val="FF0000"/>
                </a:solidFill>
              </a:rPr>
              <a:t>lectures</a:t>
            </a:r>
            <a:r>
              <a:rPr dirty="0"/>
              <a:t> (p = 0.03) and talks (p = 0.001) </a:t>
            </a:r>
            <a:endParaRPr lang="en-US" dirty="0" smtClean="0"/>
          </a:p>
          <a:p>
            <a:pPr marL="683829" lvl="1" indent="-283779">
              <a:buFont typeface="Arial"/>
              <a:buChar char="•"/>
            </a:pPr>
            <a:r>
              <a:rPr lang="en-US" dirty="0" smtClean="0">
                <a:solidFill>
                  <a:srgbClr val="FF0000"/>
                </a:solidFill>
              </a:rPr>
              <a:t>Why?</a:t>
            </a:r>
            <a:endParaRPr dirty="0">
              <a:solidFill>
                <a:srgbClr val="FF0000"/>
              </a:solidFill>
            </a:endParaRPr>
          </a:p>
          <a:p>
            <a:pPr marL="1083879" lvl="2" indent="-283779">
              <a:buFont typeface="Arial"/>
              <a:buChar char="•"/>
            </a:pPr>
            <a:r>
              <a:rPr lang="en-US" dirty="0"/>
              <a:t>G</a:t>
            </a:r>
            <a:r>
              <a:rPr dirty="0" smtClean="0"/>
              <a:t>oal is different</a:t>
            </a:r>
            <a:r>
              <a:rPr lang="en-US" dirty="0" smtClean="0"/>
              <a:t>?</a:t>
            </a:r>
            <a:endParaRPr dirty="0"/>
          </a:p>
        </p:txBody>
      </p:sp>
      <p:sp>
        <p:nvSpPr>
          <p:cNvPr id="347" name="Analysis and Results"/>
          <p:cNvSpPr txBox="1">
            <a:spLocks noGrp="1"/>
          </p:cNvSpPr>
          <p:nvPr>
            <p:ph type="title"/>
          </p:nvPr>
        </p:nvSpPr>
        <p:spPr>
          <a:prstGeom prst="rect">
            <a:avLst/>
          </a:prstGeom>
        </p:spPr>
        <p:txBody>
          <a:bodyPr/>
          <a:lstStyle/>
          <a:p>
            <a:r>
              <a:rPr lang="en-US" dirty="0"/>
              <a:t>Does </a:t>
            </a:r>
            <a:r>
              <a:rPr lang="en-US" dirty="0" smtClean="0"/>
              <a:t>Recording Genre Influence Charisma Ratings?</a:t>
            </a:r>
            <a:endParaRPr dirty="0"/>
          </a:p>
        </p:txBody>
      </p:sp>
      <p:sp>
        <p:nvSpPr>
          <p:cNvPr id="34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78</a:t>
            </a:fld>
            <a:endParaRPr/>
          </a:p>
        </p:txBody>
      </p:sp>
    </p:spTree>
    <p:extLst>
      <p:ext uri="{BB962C8B-B14F-4D97-AF65-F5344CB8AC3E}">
        <p14:creationId xmlns:p14="http://schemas.microsoft.com/office/powerpoint/2010/main" val="160817722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Does speaker gender influence raters’ charisma ratings or ratings on other traits?…"/>
          <p:cNvSpPr txBox="1">
            <a:spLocks noGrp="1"/>
          </p:cNvSpPr>
          <p:nvPr>
            <p:ph type="body" idx="1"/>
          </p:nvPr>
        </p:nvSpPr>
        <p:spPr>
          <a:prstGeom prst="rect">
            <a:avLst/>
          </a:prstGeom>
        </p:spPr>
        <p:txBody>
          <a:bodyPr/>
          <a:lstStyle/>
          <a:p>
            <a:pPr marL="283779" indent="-283779">
              <a:buFont typeface="Arial"/>
              <a:buChar char="•"/>
            </a:pPr>
            <a:r>
              <a:rPr dirty="0" smtClean="0">
                <a:solidFill>
                  <a:srgbClr val="0070C0"/>
                </a:solidFill>
              </a:rPr>
              <a:t>Female </a:t>
            </a:r>
            <a:r>
              <a:rPr dirty="0">
                <a:solidFill>
                  <a:srgbClr val="0070C0"/>
                </a:solidFill>
              </a:rPr>
              <a:t>speakers </a:t>
            </a:r>
            <a:r>
              <a:rPr lang="en-US" dirty="0" smtClean="0">
                <a:solidFill>
                  <a:srgbClr val="0070C0"/>
                </a:solidFill>
              </a:rPr>
              <a:t>rated</a:t>
            </a:r>
            <a:r>
              <a:rPr dirty="0" smtClean="0">
                <a:solidFill>
                  <a:srgbClr val="0070C0"/>
                </a:solidFill>
              </a:rPr>
              <a:t> </a:t>
            </a:r>
            <a:r>
              <a:rPr dirty="0">
                <a:solidFill>
                  <a:srgbClr val="0070C0"/>
                </a:solidFill>
              </a:rPr>
              <a:t>higher </a:t>
            </a:r>
            <a:r>
              <a:rPr lang="en-US" dirty="0" smtClean="0">
                <a:solidFill>
                  <a:srgbClr val="0070C0"/>
                </a:solidFill>
              </a:rPr>
              <a:t>for </a:t>
            </a:r>
            <a:r>
              <a:rPr dirty="0" smtClean="0">
                <a:solidFill>
                  <a:srgbClr val="0070C0"/>
                </a:solidFill>
              </a:rPr>
              <a:t>charisma </a:t>
            </a:r>
            <a:r>
              <a:rPr lang="en-US" dirty="0" smtClean="0"/>
              <a:t>on average </a:t>
            </a:r>
            <a:r>
              <a:rPr dirty="0" smtClean="0"/>
              <a:t>than </a:t>
            </a:r>
            <a:r>
              <a:rPr dirty="0"/>
              <a:t>male </a:t>
            </a:r>
            <a:r>
              <a:rPr dirty="0" smtClean="0"/>
              <a:t>speaker</a:t>
            </a:r>
            <a:r>
              <a:rPr lang="en-US" dirty="0" smtClean="0"/>
              <a:t>s</a:t>
            </a:r>
            <a:r>
              <a:rPr dirty="0" smtClean="0"/>
              <a:t>, </a:t>
            </a:r>
            <a:r>
              <a:rPr lang="en-US" dirty="0" smtClean="0"/>
              <a:t>but </a:t>
            </a:r>
            <a:r>
              <a:rPr dirty="0" smtClean="0"/>
              <a:t>not</a:t>
            </a:r>
            <a:r>
              <a:rPr lang="en-US" dirty="0" smtClean="0"/>
              <a:t> statistically</a:t>
            </a:r>
            <a:r>
              <a:rPr dirty="0" smtClean="0"/>
              <a:t> </a:t>
            </a:r>
            <a:r>
              <a:rPr dirty="0"/>
              <a:t>significant (p = 0.153)</a:t>
            </a:r>
          </a:p>
          <a:p>
            <a:pPr marL="283779" indent="-283779">
              <a:buFont typeface="Arial"/>
              <a:buChar char="•"/>
            </a:pPr>
            <a:r>
              <a:rPr dirty="0">
                <a:solidFill>
                  <a:srgbClr val="0070C0"/>
                </a:solidFill>
              </a:rPr>
              <a:t>Male speakers </a:t>
            </a:r>
            <a:r>
              <a:rPr dirty="0" smtClean="0"/>
              <a:t>rated less </a:t>
            </a:r>
            <a:r>
              <a:rPr dirty="0"/>
              <a:t>sincere (p = 0.014), less fluent (p = 0.022), and less extroverted (p = 0.038) , but more boring (p = 0.001) and more introverted (p = 0.014) than </a:t>
            </a:r>
            <a:r>
              <a:rPr dirty="0" smtClean="0"/>
              <a:t>females</a:t>
            </a:r>
            <a:endParaRPr dirty="0"/>
          </a:p>
          <a:p>
            <a:pPr marL="283779" indent="-283779">
              <a:buFont typeface="Arial"/>
              <a:buChar char="•"/>
            </a:pPr>
            <a:r>
              <a:rPr lang="en-US" dirty="0" smtClean="0"/>
              <a:t>Is the </a:t>
            </a:r>
            <a:r>
              <a:rPr dirty="0" smtClean="0"/>
              <a:t>lower </a:t>
            </a:r>
            <a:r>
              <a:rPr dirty="0"/>
              <a:t>charisma score of males </a:t>
            </a:r>
            <a:r>
              <a:rPr dirty="0" smtClean="0"/>
              <a:t>due </a:t>
            </a:r>
            <a:r>
              <a:rPr dirty="0"/>
              <a:t>to genre and not gender?</a:t>
            </a:r>
          </a:p>
        </p:txBody>
      </p:sp>
      <p:sp>
        <p:nvSpPr>
          <p:cNvPr id="353" name="Analysis and Results - Speakers"/>
          <p:cNvSpPr txBox="1">
            <a:spLocks noGrp="1"/>
          </p:cNvSpPr>
          <p:nvPr>
            <p:ph type="title"/>
          </p:nvPr>
        </p:nvSpPr>
        <p:spPr>
          <a:prstGeom prst="rect">
            <a:avLst/>
          </a:prstGeom>
        </p:spPr>
        <p:txBody>
          <a:bodyPr/>
          <a:lstStyle/>
          <a:p>
            <a:r>
              <a:rPr lang="en-US" dirty="0" smtClean="0"/>
              <a:t>Does Speaker Gender Influence Raters’ Charisma Rating or Ratings of Other Traits?</a:t>
            </a:r>
            <a:endParaRPr dirty="0"/>
          </a:p>
        </p:txBody>
      </p:sp>
      <p:sp>
        <p:nvSpPr>
          <p:cNvPr id="35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79</a:t>
            </a:fld>
            <a:endParaRPr/>
          </a:p>
        </p:txBody>
      </p:sp>
    </p:spTree>
    <p:extLst>
      <p:ext uri="{BB962C8B-B14F-4D97-AF65-F5344CB8AC3E}">
        <p14:creationId xmlns:p14="http://schemas.microsoft.com/office/powerpoint/2010/main" val="104632730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Within- and Cross-cultural Charisma </a:t>
            </a:r>
            <a:r>
              <a:rPr lang="en-US" dirty="0"/>
              <a:t>P</a:t>
            </a:r>
            <a:r>
              <a:rPr lang="en-US" dirty="0" smtClean="0"/>
              <a:t>erception</a:t>
            </a:r>
            <a:endParaRPr lang="en-US" dirty="0"/>
          </a:p>
        </p:txBody>
      </p:sp>
      <p:sp>
        <p:nvSpPr>
          <p:cNvPr id="3" name="Content Placeholder 2"/>
          <p:cNvSpPr>
            <a:spLocks noGrp="1"/>
          </p:cNvSpPr>
          <p:nvPr>
            <p:ph idx="1"/>
          </p:nvPr>
        </p:nvSpPr>
        <p:spPr/>
        <p:txBody>
          <a:bodyPr/>
          <a:lstStyle/>
          <a:p>
            <a:r>
              <a:rPr lang="en-US" dirty="0" smtClean="0">
                <a:solidFill>
                  <a:srgbClr val="0070C0"/>
                </a:solidFill>
              </a:rPr>
              <a:t>Within culture </a:t>
            </a:r>
            <a:r>
              <a:rPr lang="en-US" dirty="0" smtClean="0"/>
              <a:t>differences</a:t>
            </a:r>
          </a:p>
          <a:p>
            <a:pPr lvl="1"/>
            <a:r>
              <a:rPr lang="en-US" dirty="0" smtClean="0"/>
              <a:t>Do perceptions differ across </a:t>
            </a:r>
            <a:r>
              <a:rPr lang="en-US" dirty="0" smtClean="0">
                <a:solidFill>
                  <a:srgbClr val="FF0000"/>
                </a:solidFill>
              </a:rPr>
              <a:t>gender</a:t>
            </a:r>
            <a:r>
              <a:rPr lang="en-US" dirty="0" smtClean="0"/>
              <a:t>, </a:t>
            </a:r>
            <a:r>
              <a:rPr lang="en-US" dirty="0" smtClean="0">
                <a:solidFill>
                  <a:srgbClr val="FF0000"/>
                </a:solidFill>
              </a:rPr>
              <a:t>personality</a:t>
            </a:r>
            <a:r>
              <a:rPr lang="en-US" dirty="0" smtClean="0"/>
              <a:t> types, </a:t>
            </a:r>
            <a:r>
              <a:rPr lang="en-US" dirty="0" smtClean="0">
                <a:solidFill>
                  <a:srgbClr val="FF0000"/>
                </a:solidFill>
              </a:rPr>
              <a:t>educational</a:t>
            </a:r>
            <a:r>
              <a:rPr lang="en-US" dirty="0" smtClean="0"/>
              <a:t> level?</a:t>
            </a:r>
          </a:p>
          <a:p>
            <a:r>
              <a:rPr lang="en-US" dirty="0" smtClean="0">
                <a:solidFill>
                  <a:srgbClr val="0070C0"/>
                </a:solidFill>
              </a:rPr>
              <a:t>Cross-culture</a:t>
            </a:r>
            <a:r>
              <a:rPr lang="en-US" dirty="0" smtClean="0"/>
              <a:t> differences</a:t>
            </a:r>
          </a:p>
          <a:p>
            <a:pPr lvl="1"/>
            <a:r>
              <a:rPr lang="en-US" dirty="0" smtClean="0"/>
              <a:t>Is </a:t>
            </a:r>
            <a:r>
              <a:rPr lang="en-US" dirty="0"/>
              <a:t>charisma in L1 perceived differently by L1, L2, and Lx speakers?</a:t>
            </a:r>
          </a:p>
          <a:p>
            <a:pPr lvl="1"/>
            <a:r>
              <a:rPr lang="en-US" dirty="0"/>
              <a:t>Is the judgment of charisma correlated with different features for different </a:t>
            </a:r>
            <a:r>
              <a:rPr lang="en-US" dirty="0" smtClean="0"/>
              <a:t>speakers?  </a:t>
            </a:r>
            <a:r>
              <a:rPr lang="en-US" dirty="0"/>
              <a:t>Hearers?</a:t>
            </a:r>
          </a:p>
          <a:p>
            <a:r>
              <a:rPr lang="en-US" dirty="0"/>
              <a:t>How important is the </a:t>
            </a:r>
            <a:r>
              <a:rPr lang="en-US" dirty="0">
                <a:solidFill>
                  <a:srgbClr val="0070C0"/>
                </a:solidFill>
              </a:rPr>
              <a:t>content</a:t>
            </a:r>
            <a:r>
              <a:rPr lang="en-US" dirty="0"/>
              <a:t> of the </a:t>
            </a:r>
            <a:r>
              <a:rPr lang="en-US" dirty="0" smtClean="0"/>
              <a:t>message </a:t>
            </a:r>
            <a:r>
              <a:rPr lang="en-US" dirty="0"/>
              <a:t>vs. they </a:t>
            </a:r>
            <a:r>
              <a:rPr lang="en-US" dirty="0">
                <a:solidFill>
                  <a:srgbClr val="0070C0"/>
                </a:solidFill>
              </a:rPr>
              <a:t>way it is spoken</a:t>
            </a:r>
            <a:r>
              <a:rPr lang="en-US" dirty="0"/>
              <a:t>?</a:t>
            </a:r>
          </a:p>
          <a:p>
            <a:r>
              <a:rPr lang="en-US" dirty="0" smtClean="0"/>
              <a:t>Experiments: Standard American English, Palestinian Arabic, Swedish</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8</a:t>
            </a:fld>
            <a:endParaRPr lang="en-US">
              <a:solidFill>
                <a:prstClr val="black"/>
              </a:solidFill>
              <a:latin typeface="Georgia"/>
            </a:endParaRPr>
          </a:p>
        </p:txBody>
      </p:sp>
    </p:spTree>
    <p:extLst>
      <p:ext uri="{BB962C8B-B14F-4D97-AF65-F5344CB8AC3E}">
        <p14:creationId xmlns:p14="http://schemas.microsoft.com/office/powerpoint/2010/main" val="1600824626"/>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Analysis and Results - Speakers"/>
          <p:cNvSpPr txBox="1">
            <a:spLocks noGrp="1"/>
          </p:cNvSpPr>
          <p:nvPr>
            <p:ph type="title"/>
          </p:nvPr>
        </p:nvSpPr>
        <p:spPr/>
        <p:txBody>
          <a:bodyPr/>
          <a:lstStyle/>
          <a:p>
            <a:r>
              <a:rPr lang="en-US" dirty="0" smtClean="0"/>
              <a:t>What are the Acoustic-Prosodic Properties </a:t>
            </a:r>
            <a:r>
              <a:rPr lang="en-US" dirty="0"/>
              <a:t>of </a:t>
            </a:r>
            <a:r>
              <a:rPr lang="en-US" dirty="0" smtClean="0"/>
              <a:t>Charismatic Speech?</a:t>
            </a:r>
            <a:endParaRPr lang="en-US" dirty="0"/>
          </a:p>
        </p:txBody>
      </p:sp>
      <p:sp>
        <p:nvSpPr>
          <p:cNvPr id="358" name="What are the acoustic-prosodic properties of speech rated as charismatic?…"/>
          <p:cNvSpPr txBox="1">
            <a:spLocks noGrp="1"/>
          </p:cNvSpPr>
          <p:nvPr>
            <p:ph type="body" idx="1"/>
          </p:nvPr>
        </p:nvSpPr>
        <p:spPr/>
        <p:txBody>
          <a:bodyPr/>
          <a:lstStyle/>
          <a:p>
            <a:r>
              <a:rPr lang="en-US" dirty="0" smtClean="0">
                <a:solidFill>
                  <a:srgbClr val="FF0000"/>
                </a:solidFill>
              </a:rPr>
              <a:t>Normalized male/female speech </a:t>
            </a:r>
            <a:r>
              <a:rPr lang="en-US" dirty="0" smtClean="0"/>
              <a:t>features using mean values for American English speakers</a:t>
            </a:r>
          </a:p>
          <a:p>
            <a:pPr lvl="1"/>
            <a:r>
              <a:rPr lang="en-US" dirty="0" smtClean="0">
                <a:solidFill>
                  <a:srgbClr val="FF0000"/>
                </a:solidFill>
              </a:rPr>
              <a:t>Features positively correlated </a:t>
            </a:r>
            <a:r>
              <a:rPr lang="en-US" dirty="0" smtClean="0"/>
              <a:t>with charisma: </a:t>
            </a:r>
          </a:p>
          <a:p>
            <a:pPr lvl="2"/>
            <a:r>
              <a:rPr lang="en-US" dirty="0" smtClean="0"/>
              <a:t>mean intensity (p = 0.013), mean pitch (p = 0.002), speaking rate (p = 0.001), standard deviation of pitch (p &lt; 0.001)</a:t>
            </a:r>
          </a:p>
          <a:p>
            <a:pPr lvl="1"/>
            <a:r>
              <a:rPr lang="en-US" dirty="0" smtClean="0">
                <a:solidFill>
                  <a:srgbClr val="FF0000"/>
                </a:solidFill>
              </a:rPr>
              <a:t>Charismatic speech</a:t>
            </a:r>
            <a:r>
              <a:rPr lang="en-US" dirty="0" smtClean="0"/>
              <a:t>: louder, higher, faster, and with greater fluctuation in pitch</a:t>
            </a:r>
            <a:endParaRPr lang="en-US" dirty="0"/>
          </a:p>
        </p:txBody>
      </p:sp>
      <p:sp>
        <p:nvSpPr>
          <p:cNvPr id="360" name="Slide Number"/>
          <p:cNvSpPr txBox="1">
            <a:spLocks noGrp="1"/>
          </p:cNvSpPr>
          <p:nvPr>
            <p:ph type="sldNum" sz="quarter" idx="12"/>
          </p:nvPr>
        </p:nvSpPr>
        <p:spPr/>
        <p:txBody>
          <a:bodyPr/>
          <a:lstStyle/>
          <a:p>
            <a:fld id="{86CB4B4D-7CA3-9044-876B-883B54F8677D}" type="slidenum">
              <a:rPr lang="en-US" smtClean="0"/>
              <a:pPr/>
              <a:t>80</a:t>
            </a:fld>
            <a:endParaRPr lang="en-US"/>
          </a:p>
        </p:txBody>
      </p:sp>
    </p:spTree>
    <p:extLst>
      <p:ext uri="{BB962C8B-B14F-4D97-AF65-F5344CB8AC3E}">
        <p14:creationId xmlns:p14="http://schemas.microsoft.com/office/powerpoint/2010/main" val="94147205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What are the acoustic-prosodic properties of speech rated as charismatic?…"/>
          <p:cNvSpPr txBox="1">
            <a:spLocks noGrp="1"/>
          </p:cNvSpPr>
          <p:nvPr>
            <p:ph type="body" idx="1"/>
          </p:nvPr>
        </p:nvSpPr>
        <p:spPr>
          <a:prstGeom prst="rect">
            <a:avLst/>
          </a:prstGeom>
        </p:spPr>
        <p:txBody>
          <a:bodyPr/>
          <a:lstStyle/>
          <a:p>
            <a:pPr marL="283779" indent="-283779">
              <a:buFont typeface="Arial"/>
              <a:buChar char="•"/>
            </a:pPr>
            <a:r>
              <a:rPr lang="en-US" dirty="0" smtClean="0">
                <a:solidFill>
                  <a:srgbClr val="0070C0"/>
                </a:solidFill>
              </a:rPr>
              <a:t>Positive </a:t>
            </a:r>
            <a:r>
              <a:rPr dirty="0" smtClean="0">
                <a:solidFill>
                  <a:srgbClr val="0070C0"/>
                </a:solidFill>
              </a:rPr>
              <a:t>correlates</a:t>
            </a:r>
            <a:r>
              <a:rPr dirty="0"/>
              <a:t>:</a:t>
            </a:r>
          </a:p>
          <a:p>
            <a:pPr marL="502920" lvl="1" indent="-274320">
              <a:buFont typeface="Arial"/>
              <a:buChar char="–"/>
            </a:pPr>
            <a:r>
              <a:rPr dirty="0">
                <a:solidFill>
                  <a:srgbClr val="0070C0"/>
                </a:solidFill>
              </a:rPr>
              <a:t>Female</a:t>
            </a:r>
            <a:r>
              <a:rPr dirty="0"/>
              <a:t> speakers: mean intensity (p = 0.041), standard deviation in pitch (p = 0.028)</a:t>
            </a:r>
          </a:p>
          <a:p>
            <a:pPr marL="502920" lvl="1" indent="-274320">
              <a:buFont typeface="Arial"/>
              <a:buChar char="–"/>
            </a:pPr>
            <a:r>
              <a:rPr dirty="0">
                <a:solidFill>
                  <a:srgbClr val="0070C0"/>
                </a:solidFill>
              </a:rPr>
              <a:t>Male</a:t>
            </a:r>
            <a:r>
              <a:rPr dirty="0"/>
              <a:t> speakers: mean pitch (p = 0.005), speaking rate (p = 0.011), standard deviation in pitch (p = 0.001) </a:t>
            </a:r>
          </a:p>
        </p:txBody>
      </p:sp>
      <p:sp>
        <p:nvSpPr>
          <p:cNvPr id="365" name="Analysis and Results - Speakers"/>
          <p:cNvSpPr txBox="1">
            <a:spLocks noGrp="1"/>
          </p:cNvSpPr>
          <p:nvPr>
            <p:ph type="title"/>
          </p:nvPr>
        </p:nvSpPr>
        <p:spPr>
          <a:prstGeom prst="rect">
            <a:avLst/>
          </a:prstGeom>
        </p:spPr>
        <p:txBody>
          <a:bodyPr/>
          <a:lstStyle/>
          <a:p>
            <a:r>
              <a:rPr lang="en-US" dirty="0" smtClean="0"/>
              <a:t>Are there Differences in Gender for Speech Rated as Charismatic?</a:t>
            </a:r>
            <a:endParaRPr dirty="0"/>
          </a:p>
        </p:txBody>
      </p:sp>
      <p:sp>
        <p:nvSpPr>
          <p:cNvPr id="3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81</a:t>
            </a:fld>
            <a:endParaRPr/>
          </a:p>
        </p:txBody>
      </p:sp>
    </p:spTree>
    <p:extLst>
      <p:ext uri="{BB962C8B-B14F-4D97-AF65-F5344CB8AC3E}">
        <p14:creationId xmlns:p14="http://schemas.microsoft.com/office/powerpoint/2010/main" val="100932813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Analysis and Results - Speakers"/>
          <p:cNvSpPr txBox="1">
            <a:spLocks noGrp="1"/>
          </p:cNvSpPr>
          <p:nvPr>
            <p:ph type="title"/>
          </p:nvPr>
        </p:nvSpPr>
        <p:spPr/>
        <p:txBody>
          <a:bodyPr/>
          <a:lstStyle/>
          <a:p>
            <a:r>
              <a:rPr lang="en-US" dirty="0"/>
              <a:t>What are the </a:t>
            </a:r>
            <a:r>
              <a:rPr lang="en-US" dirty="0" smtClean="0"/>
              <a:t>Lexical Features of Speech Rated </a:t>
            </a:r>
            <a:r>
              <a:rPr lang="en-US" dirty="0"/>
              <a:t>as </a:t>
            </a:r>
            <a:r>
              <a:rPr lang="en-US" dirty="0" smtClean="0"/>
              <a:t>Charismatic</a:t>
            </a:r>
            <a:r>
              <a:rPr lang="en-US" dirty="0"/>
              <a:t>?</a:t>
            </a:r>
          </a:p>
        </p:txBody>
      </p:sp>
      <p:sp>
        <p:nvSpPr>
          <p:cNvPr id="370" name="What are the lexical properties of speech rated as charismatic?…"/>
          <p:cNvSpPr txBox="1">
            <a:spLocks noGrp="1"/>
          </p:cNvSpPr>
          <p:nvPr>
            <p:ph type="body" idx="1"/>
          </p:nvPr>
        </p:nvSpPr>
        <p:spPr/>
        <p:txBody>
          <a:bodyPr/>
          <a:lstStyle/>
          <a:p>
            <a:r>
              <a:rPr lang="en-US" dirty="0" smtClean="0"/>
              <a:t>Linguistic Inquiry and Word Count (</a:t>
            </a:r>
            <a:r>
              <a:rPr lang="en-US" dirty="0" smtClean="0">
                <a:solidFill>
                  <a:srgbClr val="0070C0"/>
                </a:solidFill>
              </a:rPr>
              <a:t>LIWC</a:t>
            </a:r>
            <a:r>
              <a:rPr lang="en-US" dirty="0" smtClean="0"/>
              <a:t>)</a:t>
            </a:r>
          </a:p>
          <a:p>
            <a:pPr lvl="1"/>
            <a:r>
              <a:rPr lang="en-US" dirty="0" smtClean="0">
                <a:solidFill>
                  <a:srgbClr val="FF0000"/>
                </a:solidFill>
              </a:rPr>
              <a:t>Positive</a:t>
            </a:r>
            <a:r>
              <a:rPr lang="en-US" dirty="0" smtClean="0"/>
              <a:t> correlations: interrogative words (p = 0.037) </a:t>
            </a:r>
          </a:p>
          <a:p>
            <a:pPr lvl="1"/>
            <a:r>
              <a:rPr lang="en-US" dirty="0" smtClean="0">
                <a:solidFill>
                  <a:srgbClr val="FF0000"/>
                </a:solidFill>
              </a:rPr>
              <a:t>Negative</a:t>
            </a:r>
            <a:r>
              <a:rPr lang="en-US" dirty="0" smtClean="0"/>
              <a:t> correlations: first-person pronouns (p = 0.017), negative emotion words (p = 0.014), sadness words (p = 0.002), discrepancies (p = 0.013), words of feeling (p = 0.024)</a:t>
            </a:r>
          </a:p>
          <a:p>
            <a:r>
              <a:rPr lang="en-US" dirty="0" smtClean="0">
                <a:solidFill>
                  <a:srgbClr val="0070C0"/>
                </a:solidFill>
              </a:rPr>
              <a:t>Gender-specific</a:t>
            </a:r>
            <a:r>
              <a:rPr lang="en-US" dirty="0" smtClean="0"/>
              <a:t> correlates:</a:t>
            </a:r>
          </a:p>
          <a:p>
            <a:pPr lvl="1"/>
            <a:r>
              <a:rPr lang="en-US" dirty="0" smtClean="0">
                <a:solidFill>
                  <a:srgbClr val="FF0000"/>
                </a:solidFill>
              </a:rPr>
              <a:t>Some lexical correlates differ </a:t>
            </a:r>
            <a:r>
              <a:rPr lang="en-US" dirty="0" smtClean="0"/>
              <a:t>between male and female</a:t>
            </a:r>
          </a:p>
          <a:p>
            <a:pPr lvl="1"/>
            <a:r>
              <a:rPr lang="en-US" dirty="0" smtClean="0">
                <a:solidFill>
                  <a:srgbClr val="FF0000"/>
                </a:solidFill>
              </a:rPr>
              <a:t>Speakers using negative emotional words </a:t>
            </a:r>
            <a:r>
              <a:rPr lang="en-US" dirty="0" smtClean="0"/>
              <a:t>rated less charismatic -- regardless of gender </a:t>
            </a:r>
            <a:endParaRPr lang="en-US" dirty="0"/>
          </a:p>
        </p:txBody>
      </p:sp>
      <p:sp>
        <p:nvSpPr>
          <p:cNvPr id="372" name="Slide Number"/>
          <p:cNvSpPr txBox="1">
            <a:spLocks noGrp="1"/>
          </p:cNvSpPr>
          <p:nvPr>
            <p:ph type="sldNum" sz="quarter" idx="12"/>
          </p:nvPr>
        </p:nvSpPr>
        <p:spPr/>
        <p:txBody>
          <a:bodyPr/>
          <a:lstStyle/>
          <a:p>
            <a:fld id="{86CB4B4D-7CA3-9044-876B-883B54F8677D}" type="slidenum">
              <a:rPr lang="fi-FI" smtClean="0"/>
              <a:pPr/>
              <a:t>82</a:t>
            </a:fld>
            <a:endParaRPr lang="fi-FI"/>
          </a:p>
        </p:txBody>
      </p:sp>
    </p:spTree>
    <p:extLst>
      <p:ext uri="{BB962C8B-B14F-4D97-AF65-F5344CB8AC3E}">
        <p14:creationId xmlns:p14="http://schemas.microsoft.com/office/powerpoint/2010/main" val="186650770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Analysis and Results - Raters"/>
          <p:cNvSpPr txBox="1">
            <a:spLocks noGrp="1"/>
          </p:cNvSpPr>
          <p:nvPr>
            <p:ph type="title"/>
          </p:nvPr>
        </p:nvSpPr>
        <p:spPr/>
        <p:txBody>
          <a:bodyPr/>
          <a:lstStyle/>
          <a:p>
            <a:r>
              <a:rPr lang="en-US" dirty="0"/>
              <a:t>Do </a:t>
            </a:r>
            <a:r>
              <a:rPr lang="en-US" dirty="0" smtClean="0"/>
              <a:t>Raters</a:t>
            </a:r>
            <a:r>
              <a:rPr lang="en-US" dirty="0"/>
              <a:t>’ </a:t>
            </a:r>
            <a:r>
              <a:rPr lang="en-US" dirty="0" smtClean="0"/>
              <a:t>Demographics and Personality Influence </a:t>
            </a:r>
            <a:r>
              <a:rPr lang="en-US" dirty="0"/>
              <a:t>their </a:t>
            </a:r>
            <a:r>
              <a:rPr lang="en-US" dirty="0" smtClean="0"/>
              <a:t>Ratings</a:t>
            </a:r>
            <a:r>
              <a:rPr lang="en-US" dirty="0"/>
              <a:t>?</a:t>
            </a:r>
          </a:p>
        </p:txBody>
      </p:sp>
      <p:sp>
        <p:nvSpPr>
          <p:cNvPr id="376" name="Do raters’ demographic information and personality characteristics influence their ratings?…"/>
          <p:cNvSpPr txBox="1">
            <a:spLocks noGrp="1"/>
          </p:cNvSpPr>
          <p:nvPr>
            <p:ph type="body" idx="1"/>
          </p:nvPr>
        </p:nvSpPr>
        <p:spPr/>
        <p:txBody>
          <a:bodyPr/>
          <a:lstStyle/>
          <a:p>
            <a:r>
              <a:rPr lang="en-US" dirty="0" smtClean="0">
                <a:solidFill>
                  <a:srgbClr val="0070C0"/>
                </a:solidFill>
              </a:rPr>
              <a:t>Birth gender</a:t>
            </a:r>
            <a:r>
              <a:rPr lang="en-US" dirty="0" smtClean="0"/>
              <a:t>:</a:t>
            </a:r>
          </a:p>
          <a:p>
            <a:pPr lvl="1"/>
            <a:r>
              <a:rPr lang="en-US" dirty="0" smtClean="0">
                <a:solidFill>
                  <a:srgbClr val="FF0000"/>
                </a:solidFill>
              </a:rPr>
              <a:t>Male raters </a:t>
            </a:r>
            <a:r>
              <a:rPr lang="en-US" dirty="0" smtClean="0"/>
              <a:t>rated speakers as weaker (p = 0.015) and colder (p = 0.001) than female raters did</a:t>
            </a:r>
          </a:p>
          <a:p>
            <a:pPr lvl="1"/>
            <a:r>
              <a:rPr lang="en-US" dirty="0" smtClean="0"/>
              <a:t>When </a:t>
            </a:r>
            <a:r>
              <a:rPr lang="en-US" dirty="0" smtClean="0">
                <a:solidFill>
                  <a:srgbClr val="FF0000"/>
                </a:solidFill>
              </a:rPr>
              <a:t>judging male speakers</a:t>
            </a:r>
            <a:r>
              <a:rPr lang="en-US" dirty="0" smtClean="0"/>
              <a:t>, male raters rated them as weaker (p = 0.019) and less fluent (p = 0.040) than female raters did</a:t>
            </a:r>
          </a:p>
          <a:p>
            <a:pPr lvl="1"/>
            <a:r>
              <a:rPr lang="en-US" dirty="0" smtClean="0"/>
              <a:t>When </a:t>
            </a:r>
            <a:r>
              <a:rPr lang="en-US" dirty="0" smtClean="0">
                <a:solidFill>
                  <a:srgbClr val="FF0000"/>
                </a:solidFill>
              </a:rPr>
              <a:t>judging female speakers</a:t>
            </a:r>
            <a:r>
              <a:rPr lang="en-US" dirty="0" smtClean="0"/>
              <a:t>, male raters rated them as colder (p = 0.003), more introverted (p = 0.022) and less extroverted (p = 0.015) than female raters did</a:t>
            </a:r>
          </a:p>
          <a:p>
            <a:pPr marL="283779" indent="-283779">
              <a:buFont typeface="Arial"/>
              <a:buChar char="•"/>
            </a:pPr>
            <a:r>
              <a:rPr lang="en-US" dirty="0">
                <a:solidFill>
                  <a:srgbClr val="0070C0"/>
                </a:solidFill>
              </a:rPr>
              <a:t>Education</a:t>
            </a:r>
          </a:p>
          <a:p>
            <a:pPr marL="502920" lvl="1" indent="-274320">
              <a:buFont typeface="Arial"/>
              <a:buChar char="–"/>
            </a:pPr>
            <a:r>
              <a:rPr lang="en-US" dirty="0"/>
              <a:t>Raters with </a:t>
            </a:r>
            <a:r>
              <a:rPr lang="en-US" dirty="0">
                <a:solidFill>
                  <a:srgbClr val="FF0000"/>
                </a:solidFill>
              </a:rPr>
              <a:t>higher education </a:t>
            </a:r>
            <a:r>
              <a:rPr lang="en-US" dirty="0"/>
              <a:t>level rated speakers as</a:t>
            </a:r>
          </a:p>
          <a:p>
            <a:pPr lvl="1"/>
            <a:endParaRPr lang="en-US" dirty="0"/>
          </a:p>
        </p:txBody>
      </p:sp>
      <p:sp>
        <p:nvSpPr>
          <p:cNvPr id="378" name="Slide Number"/>
          <p:cNvSpPr txBox="1">
            <a:spLocks noGrp="1"/>
          </p:cNvSpPr>
          <p:nvPr>
            <p:ph type="sldNum" sz="quarter" idx="12"/>
          </p:nvPr>
        </p:nvSpPr>
        <p:spPr/>
        <p:txBody>
          <a:bodyPr/>
          <a:lstStyle/>
          <a:p>
            <a:fld id="{86CB4B4D-7CA3-9044-876B-883B54F8677D}" type="slidenum">
              <a:rPr lang="en-US" smtClean="0"/>
              <a:pPr/>
              <a:t>83</a:t>
            </a:fld>
            <a:endParaRPr lang="en-US"/>
          </a:p>
        </p:txBody>
      </p:sp>
    </p:spTree>
    <p:extLst>
      <p:ext uri="{BB962C8B-B14F-4D97-AF65-F5344CB8AC3E}">
        <p14:creationId xmlns:p14="http://schemas.microsoft.com/office/powerpoint/2010/main" val="99319142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0647"/>
            <a:ext cx="10363200" cy="5625353"/>
          </a:xfrm>
        </p:spPr>
        <p:txBody>
          <a:bodyPr/>
          <a:lstStyle/>
          <a:p>
            <a:pPr marL="706582" lvl="2" indent="-249382">
              <a:buFont typeface="Arial"/>
              <a:buChar char="•"/>
            </a:pPr>
            <a:r>
              <a:rPr lang="en-US" dirty="0"/>
              <a:t>L</a:t>
            </a:r>
            <a:r>
              <a:rPr lang="en-US" dirty="0" smtClean="0"/>
              <a:t>ess </a:t>
            </a:r>
            <a:r>
              <a:rPr lang="en-US" dirty="0"/>
              <a:t>ordinary (p &lt; 0.001), boring (p = 0.017), intelligent (p = 0.039), and fluent (p = 0.015)</a:t>
            </a:r>
          </a:p>
          <a:p>
            <a:pPr marL="706582" lvl="2" indent="-249382">
              <a:buFont typeface="Arial"/>
              <a:buChar char="•"/>
            </a:pPr>
            <a:r>
              <a:rPr lang="en-US" dirty="0"/>
              <a:t>M</a:t>
            </a:r>
            <a:r>
              <a:rPr lang="en-US" dirty="0" smtClean="0"/>
              <a:t>ore </a:t>
            </a:r>
            <a:r>
              <a:rPr lang="en-US" dirty="0"/>
              <a:t>eloquent (p = 0.007) and lively (p = 0.044) </a:t>
            </a:r>
          </a:p>
          <a:p>
            <a:pPr marL="683829" lvl="1" indent="-283779">
              <a:buFont typeface="Arial"/>
              <a:buChar char="•"/>
            </a:pPr>
            <a:r>
              <a:rPr lang="en-US" dirty="0"/>
              <a:t>Raters may use themselves as a </a:t>
            </a:r>
            <a:r>
              <a:rPr lang="en-US" dirty="0" smtClean="0"/>
              <a:t>reference?</a:t>
            </a:r>
          </a:p>
          <a:p>
            <a:pPr marL="283779" indent="-283779">
              <a:buFont typeface="Arial"/>
              <a:buChar char="•"/>
            </a:pPr>
            <a:r>
              <a:rPr lang="en-US" dirty="0">
                <a:solidFill>
                  <a:srgbClr val="0070C0"/>
                </a:solidFill>
              </a:rPr>
              <a:t>Personality</a:t>
            </a:r>
          </a:p>
          <a:p>
            <a:pPr marL="502920" lvl="1" indent="-274320">
              <a:buFont typeface="Arial"/>
              <a:buChar char="–"/>
            </a:pPr>
            <a:r>
              <a:rPr lang="en-US" dirty="0"/>
              <a:t>Raters with higher scores in openness, conscientiousness, agreeableness, and emotional stability, tended to rate speakers higher in charisma and in traits that positively correlated with charisma, but lower in traits that negatively correlated with </a:t>
            </a:r>
            <a:r>
              <a:rPr lang="en-US" dirty="0" smtClean="0"/>
              <a:t>charisma.</a:t>
            </a:r>
          </a:p>
          <a:p>
            <a:pPr marL="502920" lvl="1" indent="-274320">
              <a:buFont typeface="Arial"/>
              <a:buChar char="–"/>
            </a:pPr>
            <a:r>
              <a:rPr lang="en-US" dirty="0" smtClean="0"/>
              <a:t>Raters </a:t>
            </a:r>
            <a:r>
              <a:rPr lang="en-US" dirty="0"/>
              <a:t>may project some of their own personalities in ratings </a:t>
            </a:r>
            <a:r>
              <a:rPr lang="en-US" dirty="0" smtClean="0"/>
              <a:t>others?</a:t>
            </a:r>
            <a:endParaRPr lang="en-US" dirty="0"/>
          </a:p>
          <a:p>
            <a:pPr marL="683829" lvl="1" indent="-283779">
              <a:buFont typeface="Arial"/>
              <a:buChar char="•"/>
            </a:pPr>
            <a:endParaRPr lang="en-US" dirty="0"/>
          </a:p>
          <a:p>
            <a:endParaRPr lang="en-US" dirty="0"/>
          </a:p>
        </p:txBody>
      </p:sp>
    </p:spTree>
    <p:extLst>
      <p:ext uri="{BB962C8B-B14F-4D97-AF65-F5344CB8AC3E}">
        <p14:creationId xmlns:p14="http://schemas.microsoft.com/office/powerpoint/2010/main" val="108542671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Analysis and Results - Raters"/>
          <p:cNvSpPr txBox="1">
            <a:spLocks noGrp="1"/>
          </p:cNvSpPr>
          <p:nvPr>
            <p:ph type="title"/>
          </p:nvPr>
        </p:nvSpPr>
        <p:spPr/>
        <p:txBody>
          <a:bodyPr/>
          <a:lstStyle/>
          <a:p>
            <a:r>
              <a:rPr lang="en-US" dirty="0" smtClean="0"/>
              <a:t>Raters’ Normal vs. Charismatic Speech</a:t>
            </a:r>
            <a:endParaRPr lang="en-US" dirty="0"/>
          </a:p>
        </p:txBody>
      </p:sp>
      <p:sp>
        <p:nvSpPr>
          <p:cNvPr id="394" name="Rater’s own speech adjustment…"/>
          <p:cNvSpPr txBox="1">
            <a:spLocks noGrp="1"/>
          </p:cNvSpPr>
          <p:nvPr>
            <p:ph type="body" idx="1"/>
          </p:nvPr>
        </p:nvSpPr>
        <p:spPr/>
        <p:txBody>
          <a:bodyPr/>
          <a:lstStyle/>
          <a:p>
            <a:r>
              <a:rPr lang="en-US" dirty="0" smtClean="0"/>
              <a:t>In their </a:t>
            </a:r>
            <a:r>
              <a:rPr lang="en-US" dirty="0" smtClean="0">
                <a:solidFill>
                  <a:srgbClr val="0070C0"/>
                </a:solidFill>
              </a:rPr>
              <a:t>charismatic recordings</a:t>
            </a:r>
          </a:p>
          <a:p>
            <a:pPr lvl="1"/>
            <a:r>
              <a:rPr lang="en-US" dirty="0" smtClean="0"/>
              <a:t>Raters increased their mean intensity (p &lt; 0.001), mean pitch (p &lt; 0.001) and standard deviation of pitch (p &lt; 0.001), and decreased their HNR (p = 0.028) when asked to be charismatic</a:t>
            </a:r>
          </a:p>
          <a:p>
            <a:pPr lvl="1"/>
            <a:r>
              <a:rPr lang="en-US" dirty="0" smtClean="0"/>
              <a:t>Becoming similar to how they rated speaker charisma in voice clips </a:t>
            </a:r>
          </a:p>
          <a:p>
            <a:pPr lvl="1"/>
            <a:r>
              <a:rPr lang="en-US" dirty="0" smtClean="0">
                <a:solidFill>
                  <a:srgbClr val="FF0000"/>
                </a:solidFill>
              </a:rPr>
              <a:t>Gender-specific rater </a:t>
            </a:r>
            <a:r>
              <a:rPr lang="en-US" dirty="0" smtClean="0"/>
              <a:t>groups</a:t>
            </a:r>
          </a:p>
          <a:p>
            <a:pPr lvl="2"/>
            <a:r>
              <a:rPr lang="en-US" dirty="0" smtClean="0"/>
              <a:t>Female raters increased their mean intensity (p &lt; 0.001)</a:t>
            </a:r>
          </a:p>
          <a:p>
            <a:pPr lvl="2"/>
            <a:r>
              <a:rPr lang="en-US" dirty="0" smtClean="0"/>
              <a:t>Male raters increased their mean pitch (p &lt; 0.001) and speaking rate (p = 0.025), but they also increased mean intensity (p &lt; 0.001), jitter (p = 0.025) and decreased their HNR (p = 0.015). </a:t>
            </a:r>
            <a:endParaRPr lang="en-US" dirty="0"/>
          </a:p>
        </p:txBody>
      </p:sp>
      <p:sp>
        <p:nvSpPr>
          <p:cNvPr id="395" name="Slide Number"/>
          <p:cNvSpPr txBox="1">
            <a:spLocks noGrp="1"/>
          </p:cNvSpPr>
          <p:nvPr>
            <p:ph type="sldNum" sz="quarter" idx="12"/>
          </p:nvPr>
        </p:nvSpPr>
        <p:spPr/>
        <p:txBody>
          <a:bodyPr/>
          <a:lstStyle/>
          <a:p>
            <a:fld id="{86CB4B4D-7CA3-9044-876B-883B54F8677D}" type="slidenum">
              <a:rPr lang="en-US" smtClean="0"/>
              <a:pPr/>
              <a:t>85</a:t>
            </a:fld>
            <a:endParaRPr lang="en-US"/>
          </a:p>
        </p:txBody>
      </p:sp>
    </p:spTree>
    <p:extLst>
      <p:ext uri="{BB962C8B-B14F-4D97-AF65-F5344CB8AC3E}">
        <p14:creationId xmlns:p14="http://schemas.microsoft.com/office/powerpoint/2010/main" val="1903522354"/>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t>Birth gender</a:t>
            </a:r>
          </a:p>
          <a:p>
            <a:pPr marL="502920" lvl="1" indent="-274320">
              <a:buFont typeface="Arial"/>
              <a:buChar char="–"/>
            </a:pPr>
            <a:r>
              <a:rPr dirty="0"/>
              <a:t>Male raters have a higher positive difference in mean pitch (p &lt; 0.001), speaking rate (p = 0.012), and variance of their pitch (p &lt; 0.001) than females </a:t>
            </a:r>
          </a:p>
          <a:p>
            <a:pPr marL="502920" lvl="1" indent="-274320">
              <a:buFont typeface="Arial"/>
              <a:buChar char="–"/>
            </a:pPr>
            <a:r>
              <a:rPr dirty="0"/>
              <a:t>Males increase their variation in pitch (p = 0.049) the more charismatic they think they are</a:t>
            </a:r>
          </a:p>
        </p:txBody>
      </p:sp>
      <p:sp>
        <p:nvSpPr>
          <p:cNvPr id="401" name="Analysis and Results - Raters"/>
          <p:cNvSpPr txBox="1">
            <a:spLocks noGrp="1"/>
          </p:cNvSpPr>
          <p:nvPr>
            <p:ph type="title"/>
          </p:nvPr>
        </p:nvSpPr>
        <p:spPr>
          <a:prstGeom prst="rect">
            <a:avLst/>
          </a:prstGeom>
        </p:spPr>
        <p:txBody>
          <a:bodyPr/>
          <a:lstStyle/>
          <a:p>
            <a:r>
              <a:t>Analysis and Results - Raters</a:t>
            </a:r>
          </a:p>
        </p:txBody>
      </p:sp>
      <p:sp>
        <p:nvSpPr>
          <p:cNvPr id="40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86</a:t>
            </a:fld>
            <a:endParaRPr/>
          </a:p>
        </p:txBody>
      </p:sp>
    </p:spTree>
    <p:extLst>
      <p:ext uri="{BB962C8B-B14F-4D97-AF65-F5344CB8AC3E}">
        <p14:creationId xmlns:p14="http://schemas.microsoft.com/office/powerpoint/2010/main" val="191746500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6"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t>Does raters’ own speech correlate with their charisma ratings or their demographics/personality?</a:t>
            </a:r>
          </a:p>
          <a:p>
            <a:pPr marL="283779" indent="-283779">
              <a:buFont typeface="Arial"/>
              <a:buChar char="•"/>
            </a:pPr>
            <a:r>
              <a:t>Personality</a:t>
            </a:r>
          </a:p>
          <a:p>
            <a:pPr marL="502920" lvl="1" indent="-274320">
              <a:buFont typeface="Arial"/>
              <a:buChar char="–"/>
            </a:pPr>
            <a:r>
              <a:t>Raters with higher extroversion score had a higher increase in the variance in their pitch (p = 0.037)</a:t>
            </a:r>
          </a:p>
          <a:p>
            <a:pPr marL="502920" lvl="1" indent="-274320">
              <a:buFont typeface="Arial"/>
              <a:buChar char="–"/>
            </a:pPr>
            <a:r>
              <a:t>Raters with higher agreeableness had a lower increase in their mean pitch (p = 0.001)</a:t>
            </a:r>
          </a:p>
          <a:p>
            <a:pPr marL="502920" lvl="1" indent="-274320">
              <a:buFont typeface="Arial"/>
              <a:buChar char="–"/>
            </a:pPr>
            <a:r>
              <a:t>Raters with higher emotional stability had a slightly higher positive difference in their speaking rate (p = 0.012). </a:t>
            </a:r>
          </a:p>
        </p:txBody>
      </p:sp>
      <p:sp>
        <p:nvSpPr>
          <p:cNvPr id="407" name="Analysis and Results - Raters"/>
          <p:cNvSpPr txBox="1">
            <a:spLocks noGrp="1"/>
          </p:cNvSpPr>
          <p:nvPr>
            <p:ph type="title"/>
          </p:nvPr>
        </p:nvSpPr>
        <p:spPr>
          <a:prstGeom prst="rect">
            <a:avLst/>
          </a:prstGeom>
        </p:spPr>
        <p:txBody>
          <a:bodyPr/>
          <a:lstStyle/>
          <a:p>
            <a:r>
              <a:t>Analysis and Results - Raters</a:t>
            </a:r>
          </a:p>
        </p:txBody>
      </p:sp>
      <p:sp>
        <p:nvSpPr>
          <p:cNvPr id="40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87</a:t>
            </a:fld>
            <a:endParaRPr/>
          </a:p>
        </p:txBody>
      </p:sp>
    </p:spTree>
    <p:extLst>
      <p:ext uri="{BB962C8B-B14F-4D97-AF65-F5344CB8AC3E}">
        <p14:creationId xmlns:p14="http://schemas.microsoft.com/office/powerpoint/2010/main" val="193429435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2"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t>Does raters’ own speech correlate with their charisma ratings or their demographics/personality?</a:t>
            </a:r>
          </a:p>
          <a:p>
            <a:pPr marL="283779" indent="-283779">
              <a:buFont typeface="Arial"/>
              <a:buChar char="•"/>
            </a:pPr>
            <a:r>
              <a:t>Personality &amp; self charisma ratings</a:t>
            </a:r>
          </a:p>
          <a:p>
            <a:pPr marL="502920" lvl="1" indent="-274320">
              <a:buFont typeface="Arial"/>
              <a:buChar char="–"/>
            </a:pPr>
            <a:r>
              <a:t>Raters scored themselves higher on charisma if they had a higher openness (p = 0.008), conscientiousness (p &lt; 0.001), extroversion (p &lt; 0.001), or agreeableness (p = 0.037) scores </a:t>
            </a:r>
          </a:p>
        </p:txBody>
      </p:sp>
      <p:sp>
        <p:nvSpPr>
          <p:cNvPr id="413" name="Analysis and Results - Raters"/>
          <p:cNvSpPr txBox="1">
            <a:spLocks noGrp="1"/>
          </p:cNvSpPr>
          <p:nvPr>
            <p:ph type="title"/>
          </p:nvPr>
        </p:nvSpPr>
        <p:spPr>
          <a:prstGeom prst="rect">
            <a:avLst/>
          </a:prstGeom>
        </p:spPr>
        <p:txBody>
          <a:bodyPr/>
          <a:lstStyle/>
          <a:p>
            <a:r>
              <a:t>Analysis and Results - Raters</a:t>
            </a:r>
          </a:p>
        </p:txBody>
      </p:sp>
      <p:sp>
        <p:nvSpPr>
          <p:cNvPr id="41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88</a:t>
            </a:fld>
            <a:endParaRPr/>
          </a:p>
        </p:txBody>
      </p:sp>
    </p:spTree>
    <p:extLst>
      <p:ext uri="{BB962C8B-B14F-4D97-AF65-F5344CB8AC3E}">
        <p14:creationId xmlns:p14="http://schemas.microsoft.com/office/powerpoint/2010/main" val="66011004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Ongoing Work"/>
          <p:cNvSpPr txBox="1">
            <a:spLocks noGrp="1"/>
          </p:cNvSpPr>
          <p:nvPr>
            <p:ph type="title"/>
          </p:nvPr>
        </p:nvSpPr>
        <p:spPr/>
        <p:txBody>
          <a:bodyPr/>
          <a:lstStyle/>
          <a:p>
            <a:r>
              <a:rPr lang="en-US" smtClean="0"/>
              <a:t>Current Research (Zixoafan Yang, Jessica Huynh, Brandon Liang) </a:t>
            </a:r>
            <a:endParaRPr lang="en-US" dirty="0"/>
          </a:p>
        </p:txBody>
      </p:sp>
      <p:sp>
        <p:nvSpPr>
          <p:cNvPr id="418" name="Politician speech:…"/>
          <p:cNvSpPr txBox="1">
            <a:spLocks noGrp="1"/>
          </p:cNvSpPr>
          <p:nvPr>
            <p:ph type="body" idx="1"/>
          </p:nvPr>
        </p:nvSpPr>
        <p:spPr/>
        <p:txBody>
          <a:bodyPr/>
          <a:lstStyle/>
          <a:p>
            <a:r>
              <a:rPr lang="en-US" dirty="0" smtClean="0">
                <a:solidFill>
                  <a:srgbClr val="0070C0"/>
                </a:solidFill>
              </a:rPr>
              <a:t>Politicians’ speech</a:t>
            </a:r>
            <a:r>
              <a:rPr lang="en-US" dirty="0" smtClean="0"/>
              <a:t>:</a:t>
            </a:r>
          </a:p>
          <a:p>
            <a:pPr lvl="1"/>
            <a:r>
              <a:rPr lang="en-US" dirty="0" smtClean="0">
                <a:solidFill>
                  <a:srgbClr val="FF0000"/>
                </a:solidFill>
              </a:rPr>
              <a:t>Democratic candidates </a:t>
            </a:r>
            <a:r>
              <a:rPr lang="en-US" dirty="0" smtClean="0"/>
              <a:t>running for office in 2020</a:t>
            </a:r>
          </a:p>
          <a:p>
            <a:pPr lvl="1"/>
            <a:r>
              <a:rPr lang="en-US" dirty="0" smtClean="0"/>
              <a:t>4 </a:t>
            </a:r>
            <a:r>
              <a:rPr lang="en-US" dirty="0" smtClean="0">
                <a:solidFill>
                  <a:srgbClr val="FF0000"/>
                </a:solidFill>
              </a:rPr>
              <a:t>genres</a:t>
            </a:r>
            <a:r>
              <a:rPr lang="en-US" dirty="0" smtClean="0"/>
              <a:t>:  Debates, Campaign Ads, Interviews, Stump Speeches</a:t>
            </a:r>
          </a:p>
          <a:p>
            <a:pPr lvl="1"/>
            <a:r>
              <a:rPr lang="en-US" dirty="0" smtClean="0">
                <a:solidFill>
                  <a:srgbClr val="FF0000"/>
                </a:solidFill>
              </a:rPr>
              <a:t>Future</a:t>
            </a:r>
            <a:r>
              <a:rPr lang="en-US" dirty="0" smtClean="0"/>
              <a:t> steps</a:t>
            </a:r>
          </a:p>
          <a:p>
            <a:pPr lvl="2"/>
            <a:r>
              <a:rPr lang="en-US" dirty="0" smtClean="0"/>
              <a:t>Voice clip analysis</a:t>
            </a:r>
          </a:p>
          <a:p>
            <a:pPr lvl="2"/>
            <a:r>
              <a:rPr lang="en-US" dirty="0" smtClean="0"/>
              <a:t>AMT charisma ratings </a:t>
            </a:r>
          </a:p>
          <a:p>
            <a:pPr lvl="2"/>
            <a:r>
              <a:rPr lang="en-US" dirty="0" smtClean="0"/>
              <a:t>Raters’ demographic and TIPI information</a:t>
            </a:r>
          </a:p>
        </p:txBody>
      </p:sp>
      <p:sp>
        <p:nvSpPr>
          <p:cNvPr id="420" name="Slide Number"/>
          <p:cNvSpPr txBox="1">
            <a:spLocks noGrp="1"/>
          </p:cNvSpPr>
          <p:nvPr>
            <p:ph type="sldNum" sz="quarter" idx="12"/>
          </p:nvPr>
        </p:nvSpPr>
        <p:spPr/>
        <p:txBody>
          <a:bodyPr/>
          <a:lstStyle/>
          <a:p>
            <a:fld id="{86CB4B4D-7CA3-9044-876B-883B54F8677D}" type="slidenum">
              <a:rPr lang="en-US" smtClean="0"/>
              <a:pPr/>
              <a:t>89</a:t>
            </a:fld>
            <a:endParaRPr lang="en-US"/>
          </a:p>
        </p:txBody>
      </p:sp>
      <p:pic>
        <p:nvPicPr>
          <p:cNvPr id="421" name="Google Shape;75;p16" descr="Google Shape;75;p16"/>
          <p:cNvPicPr>
            <a:picLocks noChangeAspect="1"/>
          </p:cNvPicPr>
          <p:nvPr/>
        </p:nvPicPr>
        <p:blipFill>
          <a:blip r:embed="rId2">
            <a:extLst/>
          </a:blip>
          <a:stretch>
            <a:fillRect/>
          </a:stretch>
        </p:blipFill>
        <p:spPr>
          <a:xfrm>
            <a:off x="7860036" y="3573160"/>
            <a:ext cx="3375212" cy="2284438"/>
          </a:xfrm>
          <a:prstGeom prst="rect">
            <a:avLst/>
          </a:prstGeom>
          <a:ln w="12700">
            <a:miter lim="400000"/>
          </a:ln>
        </p:spPr>
      </p:pic>
    </p:spTree>
    <p:extLst>
      <p:ext uri="{BB962C8B-B14F-4D97-AF65-F5344CB8AC3E}">
        <p14:creationId xmlns:p14="http://schemas.microsoft.com/office/powerpoint/2010/main" val="155528235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Study:  Experimental Design</a:t>
            </a:r>
            <a:endParaRPr lang="en-US" dirty="0"/>
          </a:p>
        </p:txBody>
      </p:sp>
      <p:sp>
        <p:nvSpPr>
          <p:cNvPr id="3" name="Content Placeholder 2"/>
          <p:cNvSpPr>
            <a:spLocks noGrp="1"/>
          </p:cNvSpPr>
          <p:nvPr>
            <p:ph idx="1"/>
          </p:nvPr>
        </p:nvSpPr>
        <p:spPr/>
        <p:txBody>
          <a:bodyPr>
            <a:normAutofit/>
          </a:bodyPr>
          <a:lstStyle/>
          <a:p>
            <a:r>
              <a:rPr lang="en-US" dirty="0" smtClean="0"/>
              <a:t>Listen to speech tokens via </a:t>
            </a:r>
            <a:r>
              <a:rPr lang="en-US" dirty="0" smtClean="0">
                <a:solidFill>
                  <a:srgbClr val="0070C0"/>
                </a:solidFill>
              </a:rPr>
              <a:t>web form </a:t>
            </a:r>
          </a:p>
          <a:p>
            <a:r>
              <a:rPr lang="en-US" dirty="0" smtClean="0">
                <a:solidFill>
                  <a:srgbClr val="0070C0"/>
                </a:solidFill>
              </a:rPr>
              <a:t>Rate each token for 25 traits, 5-pt Likert scale</a:t>
            </a:r>
            <a:r>
              <a:rPr lang="en-US" dirty="0" smtClean="0"/>
              <a:t>:</a:t>
            </a:r>
          </a:p>
          <a:p>
            <a:pPr lvl="1"/>
            <a:r>
              <a:rPr lang="en-US" dirty="0" smtClean="0"/>
              <a:t>The speaker is: </a:t>
            </a:r>
          </a:p>
          <a:p>
            <a:pPr marL="411480" lvl="1" indent="0">
              <a:buNone/>
            </a:pPr>
            <a:r>
              <a:rPr lang="en-US" i="1" dirty="0" smtClean="0">
                <a:solidFill>
                  <a:srgbClr val="FF0000"/>
                </a:solidFill>
              </a:rPr>
              <a:t>Reasonable, charming, threatening, friendly, angry, intelligent, tough, passionate, confident, clear, knowledgeable, boring, spontaneous, powerful, desperate, intense, charismatic, informative, believable, trustworthy, persuasive, enthusiastic, ordinary, convincing, accusatory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9</a:t>
            </a:fld>
            <a:endParaRPr lang="en-US">
              <a:solidFill>
                <a:prstClr val="black"/>
              </a:solidFill>
              <a:latin typeface="Georgia"/>
            </a:endParaRPr>
          </a:p>
        </p:txBody>
      </p:sp>
    </p:spTree>
    <p:extLst>
      <p:ext uri="{BB962C8B-B14F-4D97-AF65-F5344CB8AC3E}">
        <p14:creationId xmlns:p14="http://schemas.microsoft.com/office/powerpoint/2010/main" val="124963506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 for You to Rate</a:t>
            </a:r>
            <a:endParaRPr lang="en-US" dirty="0"/>
          </a:p>
        </p:txBody>
      </p:sp>
      <p:sp>
        <p:nvSpPr>
          <p:cNvPr id="3" name="Content Placeholder 2"/>
          <p:cNvSpPr>
            <a:spLocks noGrp="1"/>
          </p:cNvSpPr>
          <p:nvPr>
            <p:ph idx="1"/>
          </p:nvPr>
        </p:nvSpPr>
        <p:spPr/>
        <p:txBody>
          <a:bodyPr/>
          <a:lstStyle/>
          <a:p>
            <a:r>
              <a:rPr lang="en-US" dirty="0" smtClean="0"/>
              <a:t>One</a:t>
            </a:r>
          </a:p>
          <a:p>
            <a:endParaRPr lang="en-US" dirty="0" smtClean="0"/>
          </a:p>
          <a:p>
            <a:r>
              <a:rPr lang="en-US" dirty="0" smtClean="0"/>
              <a:t>Two</a:t>
            </a:r>
          </a:p>
          <a:p>
            <a:endParaRPr lang="en-US" dirty="0" smtClean="0"/>
          </a:p>
          <a:p>
            <a:r>
              <a:rPr lang="en-US" dirty="0" smtClean="0"/>
              <a:t>Three</a:t>
            </a:r>
          </a:p>
          <a:p>
            <a:endParaRPr lang="en-US" dirty="0" smtClean="0"/>
          </a:p>
          <a:p>
            <a:r>
              <a:rPr lang="en-US" dirty="0" smtClean="0"/>
              <a:t>Four</a:t>
            </a:r>
          </a:p>
          <a:p>
            <a:endParaRPr lang="en-US" dirty="0" smtClean="0"/>
          </a:p>
        </p:txBody>
      </p:sp>
      <p:pic>
        <p:nvPicPr>
          <p:cNvPr id="8" name="b13592f3-3ead-476d-a734-f0f2799ef2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4406900" y="1784077"/>
            <a:ext cx="508000" cy="508000"/>
          </a:xfrm>
          <a:prstGeom prst="rect">
            <a:avLst/>
          </a:prstGeom>
        </p:spPr>
      </p:pic>
      <p:pic>
        <p:nvPicPr>
          <p:cNvPr id="7" name="3a2299c7-abf2-4da6-9ef5-60226a8db7cf.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2">
                <a:tint val="45000"/>
                <a:satMod val="400000"/>
              </a:schemeClr>
            </a:duotone>
          </a:blip>
          <a:stretch>
            <a:fillRect/>
          </a:stretch>
        </p:blipFill>
        <p:spPr>
          <a:xfrm>
            <a:off x="3860800" y="2820552"/>
            <a:ext cx="546100" cy="546100"/>
          </a:xfrm>
          <a:prstGeom prst="rect">
            <a:avLst/>
          </a:prstGeom>
        </p:spPr>
      </p:pic>
      <p:sp>
        <p:nvSpPr>
          <p:cNvPr id="12" name="TextBox 11"/>
          <p:cNvSpPr txBox="1"/>
          <p:nvPr/>
        </p:nvSpPr>
        <p:spPr>
          <a:xfrm>
            <a:off x="-2690191" y="397565"/>
            <a:ext cx="184731" cy="369332"/>
          </a:xfrm>
          <a:prstGeom prst="rect">
            <a:avLst/>
          </a:prstGeom>
          <a:noFill/>
        </p:spPr>
        <p:txBody>
          <a:bodyPr wrap="none" rtlCol="0">
            <a:spAutoFit/>
          </a:bodyPr>
          <a:lstStyle/>
          <a:p>
            <a:endParaRPr lang="en-US"/>
          </a:p>
        </p:txBody>
      </p:sp>
      <p:pic>
        <p:nvPicPr>
          <p:cNvPr id="11" name="7b56f3d0-a154-48fe-9d29-f7490ee949d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3837334" y="4827150"/>
            <a:ext cx="569566" cy="569566"/>
          </a:xfrm>
          <a:prstGeom prst="rect">
            <a:avLst/>
          </a:prstGeom>
        </p:spPr>
      </p:pic>
      <p:pic>
        <p:nvPicPr>
          <p:cNvPr id="15" name="4af13342-7dd0-4c7c-9888-5f2ef3d66168.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accent6">
                <a:tint val="45000"/>
                <a:satMod val="400000"/>
              </a:schemeClr>
            </a:duotone>
          </a:blip>
          <a:stretch>
            <a:fillRect/>
          </a:stretch>
        </p:blipFill>
        <p:spPr>
          <a:xfrm>
            <a:off x="4914901" y="3760303"/>
            <a:ext cx="605183" cy="605183"/>
          </a:xfrm>
          <a:prstGeom prst="rect">
            <a:avLst/>
          </a:prstGeom>
        </p:spPr>
      </p:pic>
      <p:sp>
        <p:nvSpPr>
          <p:cNvPr id="16" name="TextBox 15"/>
          <p:cNvSpPr txBox="1"/>
          <p:nvPr/>
        </p:nvSpPr>
        <p:spPr>
          <a:xfrm>
            <a:off x="6042992" y="1757572"/>
            <a:ext cx="723275" cy="369332"/>
          </a:xfrm>
          <a:prstGeom prst="rect">
            <a:avLst/>
          </a:prstGeom>
          <a:noFill/>
        </p:spPr>
        <p:txBody>
          <a:bodyPr wrap="square" rtlCol="0">
            <a:spAutoFit/>
          </a:bodyPr>
          <a:lstStyle/>
          <a:p>
            <a:r>
              <a:rPr lang="en-US" dirty="0"/>
              <a:t>2.31</a:t>
            </a:r>
          </a:p>
        </p:txBody>
      </p:sp>
      <p:sp>
        <p:nvSpPr>
          <p:cNvPr id="17" name="TextBox 16"/>
          <p:cNvSpPr txBox="1"/>
          <p:nvPr/>
        </p:nvSpPr>
        <p:spPr>
          <a:xfrm>
            <a:off x="6029740" y="2901856"/>
            <a:ext cx="588623" cy="369332"/>
          </a:xfrm>
          <a:prstGeom prst="rect">
            <a:avLst/>
          </a:prstGeom>
          <a:noFill/>
        </p:spPr>
        <p:txBody>
          <a:bodyPr wrap="none" rtlCol="0">
            <a:spAutoFit/>
          </a:bodyPr>
          <a:lstStyle/>
          <a:p>
            <a:r>
              <a:rPr lang="en-US" dirty="0"/>
              <a:t>4.50</a:t>
            </a:r>
          </a:p>
        </p:txBody>
      </p:sp>
      <p:sp>
        <p:nvSpPr>
          <p:cNvPr id="18" name="TextBox 17"/>
          <p:cNvSpPr txBox="1"/>
          <p:nvPr/>
        </p:nvSpPr>
        <p:spPr>
          <a:xfrm>
            <a:off x="6042992" y="3695953"/>
            <a:ext cx="588623" cy="369332"/>
          </a:xfrm>
          <a:prstGeom prst="rect">
            <a:avLst/>
          </a:prstGeom>
          <a:noFill/>
        </p:spPr>
        <p:txBody>
          <a:bodyPr wrap="none" rtlCol="0">
            <a:spAutoFit/>
          </a:bodyPr>
          <a:lstStyle/>
          <a:p>
            <a:r>
              <a:rPr lang="en-US" dirty="0"/>
              <a:t>4.10</a:t>
            </a:r>
          </a:p>
        </p:txBody>
      </p:sp>
      <p:sp>
        <p:nvSpPr>
          <p:cNvPr id="19" name="TextBox 18"/>
          <p:cNvSpPr txBox="1"/>
          <p:nvPr/>
        </p:nvSpPr>
        <p:spPr>
          <a:xfrm>
            <a:off x="6029740" y="4802186"/>
            <a:ext cx="588623" cy="369332"/>
          </a:xfrm>
          <a:prstGeom prst="rect">
            <a:avLst/>
          </a:prstGeom>
          <a:noFill/>
        </p:spPr>
        <p:txBody>
          <a:bodyPr wrap="none" rtlCol="0">
            <a:spAutoFit/>
          </a:bodyPr>
          <a:lstStyle/>
          <a:p>
            <a:r>
              <a:rPr lang="en-US" dirty="0"/>
              <a:t>2.06</a:t>
            </a:r>
          </a:p>
        </p:txBody>
      </p:sp>
      <p:sp>
        <p:nvSpPr>
          <p:cNvPr id="20" name="Footer Placeholder 19"/>
          <p:cNvSpPr>
            <a:spLocks noGrp="1"/>
          </p:cNvSpPr>
          <p:nvPr>
            <p:ph type="ftr" sz="quarter" idx="11"/>
          </p:nvPr>
        </p:nvSpPr>
        <p:spPr/>
        <p:txBody>
          <a:bodyPr/>
          <a:lstStyle/>
          <a:p>
            <a:endParaRPr lang="en-US"/>
          </a:p>
        </p:txBody>
      </p:sp>
      <p:sp>
        <p:nvSpPr>
          <p:cNvPr id="21" name="Slide Number Placeholder 20"/>
          <p:cNvSpPr>
            <a:spLocks noGrp="1"/>
          </p:cNvSpPr>
          <p:nvPr>
            <p:ph type="sldNum" sz="quarter" idx="12"/>
          </p:nvPr>
        </p:nvSpPr>
        <p:spPr/>
        <p:txBody>
          <a:bodyPr/>
          <a:lstStyle/>
          <a:p>
            <a:fld id="{CD9C03EF-BA9B-9044-9D59-AF44988D0373}" type="slidenum">
              <a:rPr lang="en-US" smtClean="0"/>
              <a:pPr/>
              <a:t>90</a:t>
            </a:fld>
            <a:endParaRPr lang="en-US"/>
          </a:p>
        </p:txBody>
      </p:sp>
    </p:spTree>
    <p:extLst>
      <p:ext uri="{BB962C8B-B14F-4D97-AF65-F5344CB8AC3E}">
        <p14:creationId xmlns:p14="http://schemas.microsoft.com/office/powerpoint/2010/main" val="261174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0015" fill="hold"/>
                                        <p:tgtEl>
                                          <p:spTgt spid="8"/>
                                        </p:tgtEl>
                                      </p:cBhvr>
                                    </p:cmd>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8"/>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992" fill="hold"/>
                                        <p:tgtEl>
                                          <p:spTgt spid="7"/>
                                        </p:tgtEl>
                                      </p:cBhvr>
                                    </p:cmd>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7"/>
                </p:tgtEl>
              </p:cMediaNode>
            </p:audi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015" fill="hold"/>
                                        <p:tgtEl>
                                          <p:spTgt spid="11"/>
                                        </p:tgtEl>
                                      </p:cBhvr>
                                    </p:cmd>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11"/>
                </p:tgtEl>
              </p:cMediaNode>
            </p:audio>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9992" fill="hold"/>
                                        <p:tgtEl>
                                          <p:spTgt spid="15"/>
                                        </p:tgtEl>
                                      </p:cBhvr>
                                    </p:cmd>
                                  </p:childTnLst>
                                </p:cTn>
                              </p:par>
                            </p:childTnLst>
                          </p:cTn>
                        </p:par>
                      </p:childTnLst>
                    </p:cTn>
                  </p:par>
                </p:childTnLst>
              </p:cTn>
              <p:nextCondLst>
                <p:cond evt="onClick" delay="0">
                  <p:tgtEl>
                    <p:spTgt spid="15"/>
                  </p:tgtEl>
                </p:cond>
              </p:nextCondLst>
            </p:seq>
            <p:audio>
              <p:cMediaNode vol="80000">
                <p:cTn id="42" fill="hold" display="0">
                  <p:stCondLst>
                    <p:cond delay="indefinite"/>
                  </p:stCondLst>
                  <p:endCondLst>
                    <p:cond evt="onStopAudio" delay="0">
                      <p:tgtEl>
                        <p:sldTgt/>
                      </p:tgtEl>
                    </p:cond>
                  </p:endCondLst>
                </p:cTn>
                <p:tgtEl>
                  <p:spTgt spid="15"/>
                </p:tgtEl>
              </p:cMediaNode>
            </p:audio>
          </p:childTnLst>
        </p:cTn>
      </p:par>
    </p:tnLst>
    <p:bldLst>
      <p:bldP spid="16" grpId="0"/>
      <p:bldP spid="17" grpId="0"/>
      <p:bldP spid="18" grpId="0"/>
      <p:bldP spid="19"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 name="Raters’ average charisma score:…"/>
          <p:cNvSpPr txBox="1">
            <a:spLocks noGrp="1"/>
          </p:cNvSpPr>
          <p:nvPr>
            <p:ph type="body" idx="1"/>
          </p:nvPr>
        </p:nvSpPr>
        <p:spPr>
          <a:prstGeom prst="rect">
            <a:avLst/>
          </a:prstGeom>
        </p:spPr>
        <p:txBody>
          <a:bodyPr/>
          <a:lstStyle/>
          <a:p>
            <a:pPr marL="283779" indent="-283779">
              <a:buFont typeface="Arial"/>
              <a:buChar char="•"/>
            </a:pPr>
            <a:r>
              <a:t>Raters’ average charisma score:</a:t>
            </a:r>
          </a:p>
          <a:p>
            <a:pPr marL="502920" lvl="1" indent="-274320">
              <a:buFont typeface="Arial"/>
              <a:buChar char="–"/>
            </a:pPr>
            <a:r>
              <a:t>1: 2.69</a:t>
            </a:r>
          </a:p>
          <a:p>
            <a:pPr marL="502920" lvl="1" indent="-274320">
              <a:buFont typeface="Arial"/>
              <a:buChar char="–"/>
            </a:pPr>
            <a:r>
              <a:t>2: 4.27</a:t>
            </a:r>
          </a:p>
          <a:p>
            <a:pPr marL="502920" lvl="1" indent="-274320">
              <a:buFont typeface="Arial"/>
              <a:buChar char="–"/>
            </a:pPr>
            <a:r>
              <a:t>3: 2.31</a:t>
            </a:r>
          </a:p>
          <a:p>
            <a:pPr marL="502920" lvl="1" indent="-274320">
              <a:buFont typeface="Arial"/>
              <a:buChar char="–"/>
            </a:pPr>
            <a:r>
              <a:t>4: 3.85</a:t>
            </a:r>
          </a:p>
        </p:txBody>
      </p:sp>
      <p:sp>
        <p:nvSpPr>
          <p:cNvPr id="31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91</a:t>
            </a:fld>
            <a:endParaRPr/>
          </a:p>
        </p:txBody>
      </p:sp>
      <p:pic>
        <p:nvPicPr>
          <p:cNvPr id="320" name="54c1a234-a75f-48ce-b87c-7720067e9eec.wav" descr="54c1a234-a75f-48ce-b87c-7720067e9eec.wav"/>
          <p:cNvPicPr>
            <a:picLocks/>
          </p:cNvPicPr>
          <p:nvPr>
            <a:audioFile r:link="rId2"/>
            <p:extLst>
              <p:ext uri="{DAA4B4D4-6D71-4841-9C94-3DE7FCFB9230}">
                <p14:media xmlns:p14="http://schemas.microsoft.com/office/powerpoint/2010/main" r:embed="rId1"/>
              </p:ext>
            </p:extLst>
          </p:nvPr>
        </p:nvPicPr>
        <p:blipFill>
          <a:blip r:embed="rId11">
            <a:extLst/>
          </a:blip>
          <a:stretch>
            <a:fillRect/>
          </a:stretch>
        </p:blipFill>
        <p:spPr>
          <a:xfrm>
            <a:off x="2890968" y="2177835"/>
            <a:ext cx="285751" cy="285751"/>
          </a:xfrm>
          <a:prstGeom prst="rect">
            <a:avLst/>
          </a:prstGeom>
          <a:ln w="12700">
            <a:miter lim="400000"/>
          </a:ln>
        </p:spPr>
      </p:pic>
      <p:pic>
        <p:nvPicPr>
          <p:cNvPr id="321" name="5b650640-a9b2-4a47-ae61-c2c8ba624575.wav" descr="5b650640-a9b2-4a47-ae61-c2c8ba624575.wav"/>
          <p:cNvPicPr>
            <a:picLocks/>
          </p:cNvPicPr>
          <p:nvPr>
            <a:audioFile r:link="rId4"/>
            <p:extLst>
              <p:ext uri="{DAA4B4D4-6D71-4841-9C94-3DE7FCFB9230}">
                <p14:media xmlns:p14="http://schemas.microsoft.com/office/powerpoint/2010/main" r:embed="rId3"/>
              </p:ext>
            </p:extLst>
          </p:nvPr>
        </p:nvPicPr>
        <p:blipFill>
          <a:blip r:embed="rId11">
            <a:extLst/>
          </a:blip>
          <a:stretch>
            <a:fillRect/>
          </a:stretch>
        </p:blipFill>
        <p:spPr>
          <a:xfrm>
            <a:off x="2813357" y="3028183"/>
            <a:ext cx="285751" cy="285751"/>
          </a:xfrm>
          <a:prstGeom prst="rect">
            <a:avLst/>
          </a:prstGeom>
          <a:ln w="12700">
            <a:miter lim="400000"/>
          </a:ln>
        </p:spPr>
      </p:pic>
      <p:pic>
        <p:nvPicPr>
          <p:cNvPr id="322" name="2b45812e-f8f6-430a-8135-bb2d262eb7ba.wav" descr="2b45812e-f8f6-430a-8135-bb2d262eb7ba.wav"/>
          <p:cNvPicPr>
            <a:picLocks/>
          </p:cNvPicPr>
          <p:nvPr>
            <a:audioFile r:link="rId6"/>
            <p:extLst>
              <p:ext uri="{DAA4B4D4-6D71-4841-9C94-3DE7FCFB9230}">
                <p14:media xmlns:p14="http://schemas.microsoft.com/office/powerpoint/2010/main" r:embed="rId5"/>
              </p:ext>
            </p:extLst>
          </p:nvPr>
        </p:nvPicPr>
        <p:blipFill>
          <a:blip r:embed="rId11">
            <a:extLst/>
          </a:blip>
          <a:stretch>
            <a:fillRect/>
          </a:stretch>
        </p:blipFill>
        <p:spPr>
          <a:xfrm>
            <a:off x="2879924" y="2644330"/>
            <a:ext cx="285751" cy="285751"/>
          </a:xfrm>
          <a:prstGeom prst="rect">
            <a:avLst/>
          </a:prstGeom>
          <a:ln w="12700">
            <a:miter lim="400000"/>
          </a:ln>
        </p:spPr>
      </p:pic>
      <p:pic>
        <p:nvPicPr>
          <p:cNvPr id="323" name="b13592f3-3ead-476d-a734-f0f2799ef279.wav" descr="b13592f3-3ead-476d-a734-f0f2799ef279.wav"/>
          <p:cNvPicPr>
            <a:picLocks/>
          </p:cNvPicPr>
          <p:nvPr>
            <a:audioFile r:link="rId8"/>
            <p:extLst>
              <p:ext uri="{DAA4B4D4-6D71-4841-9C94-3DE7FCFB9230}">
                <p14:media xmlns:p14="http://schemas.microsoft.com/office/powerpoint/2010/main" r:embed="rId7"/>
              </p:ext>
            </p:extLst>
          </p:nvPr>
        </p:nvPicPr>
        <p:blipFill>
          <a:blip r:embed="rId11">
            <a:extLst/>
          </a:blip>
          <a:stretch>
            <a:fillRect/>
          </a:stretch>
        </p:blipFill>
        <p:spPr>
          <a:xfrm>
            <a:off x="2815749" y="3568731"/>
            <a:ext cx="285751" cy="285751"/>
          </a:xfrm>
          <a:prstGeom prst="rect">
            <a:avLst/>
          </a:prstGeom>
          <a:ln w="12700">
            <a:miter lim="400000"/>
          </a:ln>
        </p:spPr>
      </p:pic>
      <p:sp>
        <p:nvSpPr>
          <p:cNvPr id="324" name="Data Collection"/>
          <p:cNvSpPr txBox="1">
            <a:spLocks noGrp="1"/>
          </p:cNvSpPr>
          <p:nvPr>
            <p:ph type="title"/>
          </p:nvPr>
        </p:nvSpPr>
        <p:spPr>
          <a:prstGeom prst="rect">
            <a:avLst/>
          </a:prstGeom>
        </p:spPr>
        <p:txBody>
          <a:bodyPr/>
          <a:lstStyle/>
          <a:p>
            <a:r>
              <a:t>Data Collection</a:t>
            </a:r>
          </a:p>
        </p:txBody>
      </p:sp>
    </p:spTree>
    <p:extLst>
      <p:ext uri="{BB962C8B-B14F-4D97-AF65-F5344CB8AC3E}">
        <p14:creationId xmlns:p14="http://schemas.microsoft.com/office/powerpoint/2010/main" val="2103774589"/>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000"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10665" fill="hold"/>
                                        <p:tgtEl>
                                          <p:spTgt spid="3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989334" fill="hold"/>
                                        <p:tgtEl>
                                          <p:spTgt spid="3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15600"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cTn>
                <p:tgtEl>
                  <p:spTgt spid="323"/>
                </p:tgtEl>
              </p:cMediaNode>
            </p:audio>
            <p:audio>
              <p:cMediaNode vol="80000" showWhenStopped="0">
                <p:cTn id="20" fill="hold" display="0">
                  <p:stCondLst>
                    <p:cond delay="indefinite"/>
                  </p:stCondLst>
                </p:cTn>
                <p:tgtEl>
                  <p:spTgt spid="320"/>
                </p:tgtEl>
              </p:cMediaNode>
            </p:audio>
            <p:audio>
              <p:cMediaNode vol="80000" showWhenStopped="0">
                <p:cTn id="21" fill="hold" display="0">
                  <p:stCondLst>
                    <p:cond delay="indefinite"/>
                  </p:stCondLst>
                </p:cTn>
                <p:tgtEl>
                  <p:spTgt spid="321"/>
                </p:tgtEl>
              </p:cMediaNode>
            </p:audio>
            <p:audio>
              <p:cMediaNode vol="80000" showWhenStopped="0">
                <p:cTn id="22" fill="hold" display="0">
                  <p:stCondLst>
                    <p:cond delay="indefinite"/>
                  </p:stCondLst>
                </p:cTn>
                <p:tgtEl>
                  <p:spTgt spid="32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a:t>
            </a:r>
            <a:r>
              <a:rPr lang="en-US" dirty="0" smtClean="0"/>
              <a:t>Sounding </a:t>
            </a:r>
            <a:r>
              <a:rPr lang="en-US" dirty="0" smtClean="0">
                <a:solidFill>
                  <a:srgbClr val="FF0000"/>
                </a:solidFill>
              </a:rPr>
              <a:t>Charismatic</a:t>
            </a:r>
            <a:r>
              <a:rPr lang="en-US" dirty="0" smtClean="0"/>
              <a:t> </a:t>
            </a:r>
            <a:r>
              <a:rPr lang="en-US" dirty="0"/>
              <a:t>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p:txBody>
      </p:sp>
      <p:pic>
        <p:nvPicPr>
          <p:cNvPr id="5"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7963452" y="1739901"/>
            <a:ext cx="576469" cy="576469"/>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C03EF-BA9B-9044-9D59-AF44988D0373}" type="slidenum">
              <a:rPr lang="en-US" smtClean="0"/>
              <a:pPr/>
              <a:t>92</a:t>
            </a:fld>
            <a:endParaRPr lang="en-US"/>
          </a:p>
        </p:txBody>
      </p:sp>
    </p:spTree>
    <p:extLst>
      <p:ext uri="{BB962C8B-B14F-4D97-AF65-F5344CB8AC3E}">
        <p14:creationId xmlns:p14="http://schemas.microsoft.com/office/powerpoint/2010/main" val="5075911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Charisma so Important?</a:t>
            </a:r>
            <a:endParaRPr lang="en-US" dirty="0"/>
          </a:p>
        </p:txBody>
      </p:sp>
      <p:sp>
        <p:nvSpPr>
          <p:cNvPr id="3" name="Content Placeholder 2"/>
          <p:cNvSpPr>
            <a:spLocks noGrp="1"/>
          </p:cNvSpPr>
          <p:nvPr>
            <p:ph idx="1"/>
          </p:nvPr>
        </p:nvSpPr>
        <p:spPr/>
        <p:txBody>
          <a:bodyPr/>
          <a:lstStyle/>
          <a:p>
            <a:r>
              <a:rPr lang="en-US" dirty="0" smtClean="0"/>
              <a:t>An example from the recent past</a:t>
            </a:r>
            <a:r>
              <a:rPr lang="mr-IN" dirty="0" smtClean="0"/>
              <a:t>…</a:t>
            </a:r>
            <a:r>
              <a:rPr lang="en-US" dirty="0" smtClean="0"/>
              <a:t>.</a:t>
            </a:r>
          </a:p>
          <a:p>
            <a:endParaRPr lang="en-US" dirty="0" smtClean="0"/>
          </a:p>
          <a:p>
            <a:endParaRPr lang="en-US" dirty="0" smtClean="0"/>
          </a:p>
          <a:p>
            <a:endParaRPr lang="en-US" dirty="0" smtClean="0"/>
          </a:p>
          <a:p>
            <a:endParaRPr lang="en-US" dirty="0" smtClean="0"/>
          </a:p>
          <a:p>
            <a:endParaRPr lang="en-US" dirty="0" smtClean="0"/>
          </a:p>
          <a:p>
            <a:pPr lvl="1"/>
            <a:r>
              <a:rPr lang="en-US" sz="2000" dirty="0">
                <a:latin typeface="+mj-lt"/>
              </a:rPr>
              <a:t>Former CEO of </a:t>
            </a:r>
            <a:r>
              <a:rPr lang="en-US" sz="2000" dirty="0" err="1">
                <a:latin typeface="+mj-lt"/>
              </a:rPr>
              <a:t>Theranos</a:t>
            </a:r>
            <a:r>
              <a:rPr lang="en-US" sz="2000" dirty="0">
                <a:latin typeface="+mj-lt"/>
              </a:rPr>
              <a:t>, who lowered her voice to command respect from venture capitalists: who gave her ~$750M.  Current net worth ~$4.5Billion</a:t>
            </a:r>
            <a:r>
              <a:rPr lang="mr-IN" sz="2000" dirty="0">
                <a:latin typeface="+mj-lt"/>
              </a:rPr>
              <a:t>…</a:t>
            </a:r>
            <a:r>
              <a:rPr lang="en-US" sz="2000" dirty="0" err="1">
                <a:latin typeface="+mj-lt"/>
              </a:rPr>
              <a:t>Theranos</a:t>
            </a:r>
            <a:r>
              <a:rPr lang="en-US" sz="2000" dirty="0">
                <a:latin typeface="+mj-lt"/>
              </a:rPr>
              <a:t> no longer exists</a:t>
            </a:r>
            <a:r>
              <a:rPr lang="mr-IN" sz="2000" dirty="0">
                <a:latin typeface="+mj-lt"/>
              </a:rPr>
              <a:t>…</a:t>
            </a:r>
            <a:r>
              <a:rPr lang="en-US" sz="2000" dirty="0">
                <a:latin typeface="+mj-lt"/>
              </a:rPr>
              <a:t>.and Holmes charged with fraud</a:t>
            </a:r>
            <a:r>
              <a:rPr lang="mr-IN" sz="2000" dirty="0">
                <a:latin typeface="+mj-lt"/>
              </a:rPr>
              <a:t>…</a:t>
            </a:r>
            <a:r>
              <a:rPr lang="en-US" sz="2000" dirty="0">
                <a:latin typeface="+mj-lt"/>
              </a:rPr>
              <a:t>but she can certainly sound </a:t>
            </a:r>
            <a:r>
              <a:rPr lang="en-US" sz="2000" b="1" dirty="0">
                <a:solidFill>
                  <a:srgbClr val="FF0000"/>
                </a:solidFill>
                <a:latin typeface="+mj-lt"/>
              </a:rPr>
              <a:t>charismatic</a:t>
            </a:r>
            <a:r>
              <a:rPr lang="en-US" sz="2000" dirty="0">
                <a:latin typeface="+mj-lt"/>
              </a:rPr>
              <a:t>!</a:t>
            </a:r>
          </a:p>
          <a:p>
            <a:endParaRPr lang="en-US" dirty="0"/>
          </a:p>
        </p:txBody>
      </p:sp>
      <p:pic>
        <p:nvPicPr>
          <p:cNvPr id="6"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7963452" y="1739901"/>
            <a:ext cx="576469" cy="576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2547728"/>
            <a:ext cx="3810000" cy="2133600"/>
          </a:xfrm>
          <a:prstGeom prst="rect">
            <a:avLst/>
          </a:prstGeom>
        </p:spPr>
      </p:pic>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CD9C03EF-BA9B-9044-9D59-AF44988D0373}" type="slidenum">
              <a:rPr lang="en-US" smtClean="0"/>
              <a:pPr/>
              <a:t>93</a:t>
            </a:fld>
            <a:endParaRPr lang="en-US"/>
          </a:p>
        </p:txBody>
      </p:sp>
    </p:spTree>
    <p:extLst>
      <p:ext uri="{BB962C8B-B14F-4D97-AF65-F5344CB8AC3E}">
        <p14:creationId xmlns:p14="http://schemas.microsoft.com/office/powerpoint/2010/main" val="1280050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2209800" y="1536700"/>
            <a:ext cx="7772400" cy="4559300"/>
          </a:xfrm>
        </p:spPr>
        <p:txBody>
          <a:bodyPr/>
          <a:lstStyle/>
          <a:p>
            <a:r>
              <a:rPr lang="en-US" dirty="0" smtClean="0"/>
              <a:t>Analyze </a:t>
            </a:r>
            <a:r>
              <a:rPr lang="en-US" b="1" i="1" dirty="0" smtClean="0"/>
              <a:t>multimodal features </a:t>
            </a:r>
            <a:r>
              <a:rPr lang="en-US" dirty="0" smtClean="0"/>
              <a:t>of </a:t>
            </a:r>
            <a:r>
              <a:rPr lang="en-US" dirty="0" smtClean="0">
                <a:solidFill>
                  <a:srgbClr val="FF0000"/>
                </a:solidFill>
              </a:rPr>
              <a:t>charisma</a:t>
            </a:r>
            <a:r>
              <a:rPr lang="en-US" dirty="0" smtClean="0"/>
              <a:t> for current speakers and build models to identify them</a:t>
            </a:r>
          </a:p>
          <a:p>
            <a:r>
              <a:rPr lang="en-US" dirty="0" smtClean="0"/>
              <a:t>Rate </a:t>
            </a:r>
            <a:r>
              <a:rPr lang="en-US" b="1" i="1" dirty="0" smtClean="0"/>
              <a:t>current political candidates </a:t>
            </a:r>
            <a:r>
              <a:rPr lang="en-US" dirty="0" smtClean="0"/>
              <a:t>from multimodal data and build models to predict winners and losers</a:t>
            </a:r>
          </a:p>
          <a:p>
            <a:r>
              <a:rPr lang="en-US" b="1" i="1" dirty="0" smtClean="0"/>
              <a:t>Generate</a:t>
            </a:r>
            <a:r>
              <a:rPr lang="en-US" dirty="0" smtClean="0"/>
              <a:t> </a:t>
            </a:r>
            <a:r>
              <a:rPr lang="en-US" dirty="0" smtClean="0">
                <a:solidFill>
                  <a:srgbClr val="FF0000"/>
                </a:solidFill>
              </a:rPr>
              <a:t>charismatic</a:t>
            </a:r>
            <a:r>
              <a:rPr lang="en-US" dirty="0" smtClean="0"/>
              <a:t> speech using TTS and voice conversion</a:t>
            </a:r>
          </a:p>
          <a:p>
            <a:r>
              <a:rPr lang="en-US" dirty="0" smtClean="0"/>
              <a:t>Build games that will allow users to </a:t>
            </a:r>
            <a:r>
              <a:rPr lang="en-US" b="1" i="1" dirty="0" smtClean="0"/>
              <a:t>train themselves</a:t>
            </a:r>
            <a:r>
              <a:rPr lang="en-US" dirty="0" smtClean="0"/>
              <a:t> to sound much more </a:t>
            </a:r>
            <a:r>
              <a:rPr lang="en-US" dirty="0" smtClean="0">
                <a:solidFill>
                  <a:srgbClr val="FF0000"/>
                </a:solidFill>
              </a:rPr>
              <a:t>charismatic </a:t>
            </a:r>
            <a:r>
              <a:rPr lang="en-US" dirty="0" smtClean="0"/>
              <a:t>and perhaps be more successful </a:t>
            </a:r>
            <a:r>
              <a:rPr lang="en-US" dirty="0" smtClean="0">
                <a:sym typeface="Wingdings"/>
              </a:rPr>
              <a:t> 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94</a:t>
            </a:fld>
            <a:endParaRPr lang="en-US"/>
          </a:p>
        </p:txBody>
      </p:sp>
    </p:spTree>
    <p:extLst>
      <p:ext uri="{BB962C8B-B14F-4D97-AF65-F5344CB8AC3E}">
        <p14:creationId xmlns:p14="http://schemas.microsoft.com/office/powerpoint/2010/main" val="326631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Good-bye!</a:t>
            </a:r>
            <a:endParaRPr lang="en-US" dirty="0"/>
          </a:p>
        </p:txBody>
      </p:sp>
      <p:sp>
        <p:nvSpPr>
          <p:cNvPr id="3" name="Content Placeholder 2"/>
          <p:cNvSpPr>
            <a:spLocks noGrp="1"/>
          </p:cNvSpPr>
          <p:nvPr>
            <p:ph idx="1"/>
          </p:nvPr>
        </p:nvSpPr>
        <p:spPr/>
        <p:txBody>
          <a:bodyPr/>
          <a:lstStyle/>
          <a:p>
            <a:r>
              <a:rPr lang="en-US" dirty="0" smtClean="0"/>
              <a:t>Thanks for keeping up with the course, despite the hard times</a:t>
            </a:r>
          </a:p>
          <a:p>
            <a:r>
              <a:rPr lang="en-US" dirty="0" smtClean="0"/>
              <a:t>Stay safe and well!</a:t>
            </a:r>
            <a:endParaRPr lang="en-US" dirty="0"/>
          </a:p>
        </p:txBody>
      </p:sp>
    </p:spTree>
    <p:extLst>
      <p:ext uri="{BB962C8B-B14F-4D97-AF65-F5344CB8AC3E}">
        <p14:creationId xmlns:p14="http://schemas.microsoft.com/office/powerpoint/2010/main" val="123610902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SA17-course" id="{D8837EF9-6206-4D45-802B-AE270D690185}" vid="{97E4167A-E119-E040-BB1A-49D7DF171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LSA17-course</Template>
  <TotalTime>2892</TotalTime>
  <Words>6535</Words>
  <Application>Microsoft Macintosh PowerPoint</Application>
  <PresentationFormat>Widescreen</PresentationFormat>
  <Paragraphs>930</Paragraphs>
  <Slides>95</Slides>
  <Notes>57</Notes>
  <HiddenSlides>21</HiddenSlides>
  <MMClips>34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06" baseType="lpstr">
      <vt:lpstr>Calibri</vt:lpstr>
      <vt:lpstr>Georgia</vt:lpstr>
      <vt:lpstr>Mangal</vt:lpstr>
      <vt:lpstr>ＭＳ Ｐゴシック</vt:lpstr>
      <vt:lpstr>Symbol</vt:lpstr>
      <vt:lpstr>Times New Roman</vt:lpstr>
      <vt:lpstr>Wingdings</vt:lpstr>
      <vt:lpstr>Yu Gothic</vt:lpstr>
      <vt:lpstr>Arial</vt:lpstr>
      <vt:lpstr>LSA17-course</vt:lpstr>
      <vt:lpstr>Equation</vt:lpstr>
      <vt:lpstr>Charisma, Likability and Style in Speech</vt:lpstr>
      <vt:lpstr>Defining Charisma</vt:lpstr>
      <vt:lpstr>Why Study Charismatic Speech?</vt:lpstr>
      <vt:lpstr>Some Samples from Students</vt:lpstr>
      <vt:lpstr>Which of these speakers sound charismatic?</vt:lpstr>
      <vt:lpstr>PowerPoint Presentation</vt:lpstr>
      <vt:lpstr>What Makes an Individual Charismatic?</vt:lpstr>
      <vt:lpstr>Within- and Cross-cultural Charisma Perception</vt:lpstr>
      <vt:lpstr>Early Study:  Experimental Design</vt:lpstr>
      <vt:lpstr>First American English Experiments</vt:lpstr>
      <vt:lpstr>Palestinian Arabic Experiment</vt:lpstr>
      <vt:lpstr>Cross-Subject Agreement for Study 2</vt:lpstr>
      <vt:lpstr>Cross-Subject Agreement on Judgments: English Compared to Arabic Ratings of Same Traits</vt:lpstr>
      <vt:lpstr>Cross-Subject Agreement on Judgments: Top Arabic Compared to English Ratings of Same Traits</vt:lpstr>
      <vt:lpstr>Within-Subject Correlation of Ratings</vt:lpstr>
      <vt:lpstr>Within-Subject Correlation of Ratings</vt:lpstr>
      <vt:lpstr>Influence on Charisma Ratings</vt:lpstr>
      <vt:lpstr>Influence on Charisma Ratings</vt:lpstr>
      <vt:lpstr>Acoustic/Prosodic Comparison</vt:lpstr>
      <vt:lpstr>PowerPoint Presentation</vt:lpstr>
      <vt:lpstr>PowerPoint Presentation</vt:lpstr>
      <vt:lpstr>Lexical Comparative Analysis </vt:lpstr>
      <vt:lpstr>PowerPoint Presentation</vt:lpstr>
      <vt:lpstr>Predicting Charisma Using Linear Regression on Acoustic-Prosodic Features</vt:lpstr>
      <vt:lpstr>Summary</vt:lpstr>
      <vt:lpstr>Cross-cultural Perception of Charisma (A Cross-Cultural Comparison of American, Palestinian, and Swedish Perception of Charismatic Speech (Biadsy et al., 2008) </vt:lpstr>
      <vt:lpstr>Inter-rater Agreement</vt:lpstr>
      <vt:lpstr>Acoustic/Prosodic Analysis</vt:lpstr>
      <vt:lpstr>Language-Specific Indicators</vt:lpstr>
      <vt:lpstr>Lexical Features</vt:lpstr>
      <vt:lpstr>Charisma Perception across Cultures</vt:lpstr>
      <vt:lpstr>Differences Across Cultures</vt:lpstr>
      <vt:lpstr>Summary</vt:lpstr>
      <vt:lpstr>Predicting Winners from Charisma (Analysis of Speech Transcripts to Predict Winners of U.S. Presidential and Vice Presidential Debates, (Kaplan &amp; Rosenberg, 2012)) </vt:lpstr>
      <vt:lpstr>Corpus collection</vt:lpstr>
      <vt:lpstr>Features Examined</vt:lpstr>
      <vt:lpstr>PowerPoint Presentation</vt:lpstr>
      <vt:lpstr>Classification</vt:lpstr>
      <vt:lpstr>Predicting Poll Results Tough</vt:lpstr>
      <vt:lpstr>Feature Analysis</vt:lpstr>
      <vt:lpstr>More Recent Debates (Erica Cooper)</vt:lpstr>
      <vt:lpstr>Similar Goals and Research Questions</vt:lpstr>
      <vt:lpstr>Corpus Collection</vt:lpstr>
      <vt:lpstr>Gallup Poll Results</vt:lpstr>
      <vt:lpstr>Lexical Features</vt:lpstr>
      <vt:lpstr>Acoustic Features</vt:lpstr>
      <vt:lpstr>Results:  Correlates with Post-Debate Poll Standing</vt:lpstr>
      <vt:lpstr>LIWC Positive Correlates for Democrats</vt:lpstr>
      <vt:lpstr>LIWC Features: Negative Correlates for Democrats</vt:lpstr>
      <vt:lpstr>LIWC Features: Positive and Negative Correlates for Republicans</vt:lpstr>
      <vt:lpstr>General Party Differences</vt:lpstr>
      <vt:lpstr>Conclusions</vt:lpstr>
      <vt:lpstr>More to Do in Politics</vt:lpstr>
      <vt:lpstr>PowerPoint Presentation</vt:lpstr>
      <vt:lpstr>What makes a speaker credible?</vt:lpstr>
      <vt:lpstr>PowerPoint Presentation</vt:lpstr>
      <vt:lpstr>PowerPoint Presentation</vt:lpstr>
      <vt:lpstr>Forcefulness, Persuasion and Social Influence</vt:lpstr>
      <vt:lpstr>PowerPoint Presentation</vt:lpstr>
      <vt:lpstr>PowerPoint Presentation</vt:lpstr>
      <vt:lpstr>PowerPoint Presentation</vt:lpstr>
      <vt:lpstr>“Would You Buy a Car From Me?” – On the Likability of Telephone Voices</vt:lpstr>
      <vt:lpstr>Problem</vt:lpstr>
      <vt:lpstr>Database</vt:lpstr>
      <vt:lpstr>Data Selection</vt:lpstr>
      <vt:lpstr>Judging Likability</vt:lpstr>
      <vt:lpstr>Automatic Analysis</vt:lpstr>
      <vt:lpstr>Automatic Analysis</vt:lpstr>
      <vt:lpstr>Results</vt:lpstr>
      <vt:lpstr>Other Research on Charismatic Speech</vt:lpstr>
      <vt:lpstr>PowerPoint Presentation</vt:lpstr>
      <vt:lpstr>PowerPoint Presentation</vt:lpstr>
      <vt:lpstr>New Research on Charismatic Speech (Yang, Huynh, Tabata, Cestero, Aharoni, Hirschberg, 2020)</vt:lpstr>
      <vt:lpstr>Rate Speakers on 18 Traits</vt:lpstr>
      <vt:lpstr>Rater Information</vt:lpstr>
      <vt:lpstr>What Speaker Traits do Raters Associate with Charisma ?</vt:lpstr>
      <vt:lpstr>How do Raters Define Charisma in Terms of Speaker Traits? </vt:lpstr>
      <vt:lpstr>Does Recording Genre Influence Charisma Ratings?</vt:lpstr>
      <vt:lpstr>Does Speaker Gender Influence Raters’ Charisma Rating or Ratings of Other Traits?</vt:lpstr>
      <vt:lpstr>What are the Acoustic-Prosodic Properties of Charismatic Speech?</vt:lpstr>
      <vt:lpstr>Are there Differences in Gender for Speech Rated as Charismatic?</vt:lpstr>
      <vt:lpstr>What are the Lexical Features of Speech Rated as Charismatic?</vt:lpstr>
      <vt:lpstr>Do Raters’ Demographics and Personality Influence their Ratings?</vt:lpstr>
      <vt:lpstr>PowerPoint Presentation</vt:lpstr>
      <vt:lpstr>Raters’ Normal vs. Charismatic Speech</vt:lpstr>
      <vt:lpstr>Analysis and Results - Raters</vt:lpstr>
      <vt:lpstr>Analysis and Results - Raters</vt:lpstr>
      <vt:lpstr>Analysis and Results - Raters</vt:lpstr>
      <vt:lpstr>Current Research (Zixoafan Yang, Jessica Huynh, Brandon Liang) </vt:lpstr>
      <vt:lpstr>Some Examples for You to Rate</vt:lpstr>
      <vt:lpstr>Data Collection</vt:lpstr>
      <vt:lpstr>Why is Sounding Charismatic so Important?</vt:lpstr>
      <vt:lpstr>Why is Charisma so Important?</vt:lpstr>
      <vt:lpstr>Next Steps</vt:lpstr>
      <vt:lpstr>Good-bye!</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Intonation and Computation</dc:title>
  <dc:creator>Microsoft Office User</dc:creator>
  <cp:lastModifiedBy>Microsoft Office User</cp:lastModifiedBy>
  <cp:revision>274</cp:revision>
  <dcterms:created xsi:type="dcterms:W3CDTF">2017-05-03T16:04:05Z</dcterms:created>
  <dcterms:modified xsi:type="dcterms:W3CDTF">2020-04-28T20:28:35Z</dcterms:modified>
</cp:coreProperties>
</file>