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531" r:id="rId3"/>
    <p:sldId id="530" r:id="rId4"/>
    <p:sldId id="539" r:id="rId5"/>
    <p:sldId id="533" r:id="rId6"/>
    <p:sldId id="548" r:id="rId7"/>
    <p:sldId id="540" r:id="rId8"/>
    <p:sldId id="534" r:id="rId9"/>
    <p:sldId id="541" r:id="rId10"/>
    <p:sldId id="549" r:id="rId11"/>
    <p:sldId id="544" r:id="rId12"/>
    <p:sldId id="550" r:id="rId13"/>
    <p:sldId id="410" r:id="rId14"/>
    <p:sldId id="551" r:id="rId15"/>
    <p:sldId id="552" r:id="rId16"/>
    <p:sldId id="491" r:id="rId17"/>
    <p:sldId id="553" r:id="rId18"/>
    <p:sldId id="554" r:id="rId19"/>
    <p:sldId id="555" r:id="rId20"/>
    <p:sldId id="289" r:id="rId21"/>
    <p:sldId id="260" r:id="rId22"/>
    <p:sldId id="415" r:id="rId23"/>
    <p:sldId id="519" r:id="rId24"/>
    <p:sldId id="495" r:id="rId25"/>
    <p:sldId id="354" r:id="rId26"/>
    <p:sldId id="356" r:id="rId27"/>
    <p:sldId id="283" r:id="rId28"/>
    <p:sldId id="522" r:id="rId29"/>
    <p:sldId id="370" r:id="rId30"/>
    <p:sldId id="371" r:id="rId31"/>
    <p:sldId id="372" r:id="rId32"/>
    <p:sldId id="373" r:id="rId33"/>
    <p:sldId id="374" r:id="rId34"/>
    <p:sldId id="361" r:id="rId35"/>
    <p:sldId id="293" r:id="rId36"/>
    <p:sldId id="556" r:id="rId37"/>
    <p:sldId id="557" r:id="rId38"/>
    <p:sldId id="558" r:id="rId39"/>
    <p:sldId id="559" r:id="rId40"/>
    <p:sldId id="560" r:id="rId41"/>
    <p:sldId id="525" r:id="rId42"/>
    <p:sldId id="521" r:id="rId43"/>
    <p:sldId id="547" r:id="rId44"/>
    <p:sldId id="520" r:id="rId45"/>
    <p:sldId id="496" r:id="rId46"/>
    <p:sldId id="497" r:id="rId47"/>
    <p:sldId id="500" r:id="rId48"/>
    <p:sldId id="501" r:id="rId49"/>
    <p:sldId id="503" r:id="rId50"/>
    <p:sldId id="561" r:id="rId51"/>
    <p:sldId id="562" r:id="rId52"/>
    <p:sldId id="509" r:id="rId53"/>
    <p:sldId id="280" r:id="rId54"/>
    <p:sldId id="523" r:id="rId55"/>
    <p:sldId id="524" r:id="rId56"/>
    <p:sldId id="511" r:id="rId57"/>
    <p:sldId id="512" r:id="rId58"/>
    <p:sldId id="513" r:id="rId59"/>
    <p:sldId id="514" r:id="rId60"/>
    <p:sldId id="450" r:id="rId61"/>
    <p:sldId id="526" r:id="rId62"/>
    <p:sldId id="527" r:id="rId63"/>
    <p:sldId id="515" r:id="rId64"/>
    <p:sldId id="316" r:id="rId65"/>
    <p:sldId id="51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2C766CA-7AD5-604F-AFC2-75DDE71C8119}">
          <p14:sldIdLst>
            <p14:sldId id="256"/>
            <p14:sldId id="531"/>
            <p14:sldId id="530"/>
            <p14:sldId id="539"/>
            <p14:sldId id="533"/>
            <p14:sldId id="548"/>
            <p14:sldId id="540"/>
            <p14:sldId id="534"/>
            <p14:sldId id="541"/>
          </p14:sldIdLst>
        </p14:section>
        <p14:section name="Deception" id="{40E41693-CE77-F643-BE08-003DBB457ABF}">
          <p14:sldIdLst>
            <p14:sldId id="549"/>
            <p14:sldId id="544"/>
            <p14:sldId id="550"/>
            <p14:sldId id="410"/>
            <p14:sldId id="551"/>
            <p14:sldId id="552"/>
            <p14:sldId id="491"/>
          </p14:sldIdLst>
        </p14:section>
        <p14:section name="Corpus" id="{387361CC-F1B9-0043-8E4C-95972244EEA3}">
          <p14:sldIdLst>
            <p14:sldId id="553"/>
            <p14:sldId id="554"/>
            <p14:sldId id="555"/>
            <p14:sldId id="289"/>
            <p14:sldId id="260"/>
            <p14:sldId id="415"/>
          </p14:sldIdLst>
        </p14:section>
        <p14:section name="Deception" id="{6F7CC127-C477-8E4A-93EB-7B52AD967164}">
          <p14:sldIdLst>
            <p14:sldId id="519"/>
            <p14:sldId id="495"/>
            <p14:sldId id="354"/>
            <p14:sldId id="356"/>
            <p14:sldId id="283"/>
            <p14:sldId id="522"/>
            <p14:sldId id="370"/>
            <p14:sldId id="371"/>
            <p14:sldId id="372"/>
            <p14:sldId id="373"/>
            <p14:sldId id="374"/>
            <p14:sldId id="361"/>
            <p14:sldId id="293"/>
            <p14:sldId id="556"/>
            <p14:sldId id="557"/>
            <p14:sldId id="558"/>
            <p14:sldId id="559"/>
            <p14:sldId id="560"/>
            <p14:sldId id="525"/>
            <p14:sldId id="521"/>
            <p14:sldId id="547"/>
            <p14:sldId id="520"/>
          </p14:sldIdLst>
        </p14:section>
        <p14:section name="Trust" id="{7B028B7D-EC2C-6848-A486-C58A0D7D1D9A}">
          <p14:sldIdLst>
            <p14:sldId id="496"/>
            <p14:sldId id="497"/>
            <p14:sldId id="500"/>
            <p14:sldId id="501"/>
            <p14:sldId id="503"/>
            <p14:sldId id="561"/>
            <p14:sldId id="562"/>
            <p14:sldId id="509"/>
            <p14:sldId id="280"/>
            <p14:sldId id="523"/>
            <p14:sldId id="524"/>
            <p14:sldId id="511"/>
            <p14:sldId id="512"/>
            <p14:sldId id="513"/>
            <p14:sldId id="514"/>
            <p14:sldId id="450"/>
          </p14:sldIdLst>
        </p14:section>
        <p14:section name="Conclusions" id="{A27D3788-341D-DB43-95A6-A485AE07268A}">
          <p14:sldIdLst>
            <p14:sldId id="526"/>
            <p14:sldId id="527"/>
            <p14:sldId id="515"/>
            <p14:sldId id="316"/>
            <p14:sldId id="5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/>
    <p:restoredTop sz="71406"/>
  </p:normalViewPr>
  <p:slideViewPr>
    <p:cSldViewPr snapToGrid="0" snapToObjects="1">
      <p:cViewPr varScale="1">
        <p:scale>
          <a:sx n="73" d="100"/>
          <a:sy n="73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52.886839999999999</c:v>
                </c:pt>
                <c:pt idx="1">
                  <c:v>56.004280000000001</c:v>
                </c:pt>
                <c:pt idx="2">
                  <c:v>51.092529999999996</c:v>
                </c:pt>
                <c:pt idx="3">
                  <c:v>56.252270000000003</c:v>
                </c:pt>
                <c:pt idx="4">
                  <c:v>52.710160000000002</c:v>
                </c:pt>
                <c:pt idx="5">
                  <c:v>55.991419999999998</c:v>
                </c:pt>
                <c:pt idx="6">
                  <c:v>56.28622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1747-B9B3-834B18A1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2499232"/>
        <c:axId val="2142337696"/>
      </c:barChart>
      <c:catAx>
        <c:axId val="-21124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37696"/>
        <c:crosses val="autoZero"/>
        <c:auto val="1"/>
        <c:lblAlgn val="ctr"/>
        <c:lblOffset val="100"/>
        <c:noMultiLvlLbl val="0"/>
      </c:catAx>
      <c:valAx>
        <c:axId val="2142337696"/>
        <c:scaling>
          <c:orientation val="minMax"/>
          <c:max val="7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Avg. 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4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52.886839999999999</c:v>
                </c:pt>
                <c:pt idx="1">
                  <c:v>56.004280000000001</c:v>
                </c:pt>
                <c:pt idx="2">
                  <c:v>51.092529999999996</c:v>
                </c:pt>
                <c:pt idx="3">
                  <c:v>56.252270000000003</c:v>
                </c:pt>
                <c:pt idx="4">
                  <c:v>52.710160000000002</c:v>
                </c:pt>
                <c:pt idx="5">
                  <c:v>55.991419999999998</c:v>
                </c:pt>
                <c:pt idx="6">
                  <c:v>56.28622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1747-B9B3-834B18A1E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52.95393</c:v>
                </c:pt>
                <c:pt idx="1">
                  <c:v>57.896769999999997</c:v>
                </c:pt>
                <c:pt idx="2">
                  <c:v>51.229979999999998</c:v>
                </c:pt>
                <c:pt idx="3">
                  <c:v>58.112119999999997</c:v>
                </c:pt>
                <c:pt idx="4">
                  <c:v>53.017859999999999</c:v>
                </c:pt>
                <c:pt idx="5">
                  <c:v>57.748240000000003</c:v>
                </c:pt>
                <c:pt idx="6">
                  <c:v>57.856659999999998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9-1747-B9B3-834B18A1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2499232"/>
        <c:axId val="2142337696"/>
      </c:barChart>
      <c:catAx>
        <c:axId val="-21124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37696"/>
        <c:crosses val="autoZero"/>
        <c:auto val="1"/>
        <c:lblAlgn val="ctr"/>
        <c:lblOffset val="100"/>
        <c:noMultiLvlLbl val="0"/>
      </c:catAx>
      <c:valAx>
        <c:axId val="2142337696"/>
        <c:scaling>
          <c:orientation val="minMax"/>
          <c:max val="7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Avg. 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4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52.886839999999999</c:v>
                </c:pt>
                <c:pt idx="1">
                  <c:v>56.004280000000001</c:v>
                </c:pt>
                <c:pt idx="2">
                  <c:v>51.092529999999996</c:v>
                </c:pt>
                <c:pt idx="3">
                  <c:v>56.252270000000003</c:v>
                </c:pt>
                <c:pt idx="4">
                  <c:v>52.710160000000002</c:v>
                </c:pt>
                <c:pt idx="5">
                  <c:v>55.991419999999998</c:v>
                </c:pt>
                <c:pt idx="6">
                  <c:v>56.28622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1747-B9B3-834B18A1E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52.95393</c:v>
                </c:pt>
                <c:pt idx="1">
                  <c:v>57.896769999999997</c:v>
                </c:pt>
                <c:pt idx="2">
                  <c:v>51.229979999999998</c:v>
                </c:pt>
                <c:pt idx="3">
                  <c:v>58.112119999999997</c:v>
                </c:pt>
                <c:pt idx="4">
                  <c:v>53.017859999999999</c:v>
                </c:pt>
                <c:pt idx="5">
                  <c:v>57.748240000000003</c:v>
                </c:pt>
                <c:pt idx="6">
                  <c:v>57.856659999999998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9-1747-B9B3-834B18A1E9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56.395392000000001</c:v>
                </c:pt>
                <c:pt idx="1">
                  <c:v>64.415149999999997</c:v>
                </c:pt>
                <c:pt idx="2">
                  <c:v>66.044870000000003</c:v>
                </c:pt>
                <c:pt idx="3">
                  <c:v>63.45843</c:v>
                </c:pt>
                <c:pt idx="4">
                  <c:v>64.284639999999996</c:v>
                </c:pt>
                <c:pt idx="5">
                  <c:v>65.756540000000001</c:v>
                </c:pt>
                <c:pt idx="6">
                  <c:v>63.674930000000003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9-1747-B9B3-834B18A1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2499232"/>
        <c:axId val="2142337696"/>
      </c:barChart>
      <c:catAx>
        <c:axId val="-21124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37696"/>
        <c:crosses val="autoZero"/>
        <c:auto val="1"/>
        <c:lblAlgn val="ctr"/>
        <c:lblOffset val="100"/>
        <c:noMultiLvlLbl val="0"/>
      </c:catAx>
      <c:valAx>
        <c:axId val="2142337696"/>
        <c:scaling>
          <c:orientation val="minMax"/>
          <c:max val="7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Avg. 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4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52.886839999999999</c:v>
                </c:pt>
                <c:pt idx="1">
                  <c:v>56.004280000000001</c:v>
                </c:pt>
                <c:pt idx="2">
                  <c:v>51.092529999999996</c:v>
                </c:pt>
                <c:pt idx="3">
                  <c:v>56.252270000000003</c:v>
                </c:pt>
                <c:pt idx="4">
                  <c:v>52.710160000000002</c:v>
                </c:pt>
                <c:pt idx="5">
                  <c:v>55.991419999999998</c:v>
                </c:pt>
                <c:pt idx="6">
                  <c:v>56.28622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1747-B9B3-834B18A1E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52.95393</c:v>
                </c:pt>
                <c:pt idx="1">
                  <c:v>57.896769999999997</c:v>
                </c:pt>
                <c:pt idx="2">
                  <c:v>51.229979999999998</c:v>
                </c:pt>
                <c:pt idx="3">
                  <c:v>58.112119999999997</c:v>
                </c:pt>
                <c:pt idx="4">
                  <c:v>53.017859999999999</c:v>
                </c:pt>
                <c:pt idx="5">
                  <c:v>57.748240000000003</c:v>
                </c:pt>
                <c:pt idx="6">
                  <c:v>57.856659999999998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9-1747-B9B3-834B18A1E9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56.395392000000001</c:v>
                </c:pt>
                <c:pt idx="1">
                  <c:v>64.415149999999997</c:v>
                </c:pt>
                <c:pt idx="2">
                  <c:v>66.044870000000003</c:v>
                </c:pt>
                <c:pt idx="3">
                  <c:v>63.45843</c:v>
                </c:pt>
                <c:pt idx="4">
                  <c:v>64.284639999999996</c:v>
                </c:pt>
                <c:pt idx="5">
                  <c:v>65.756540000000001</c:v>
                </c:pt>
                <c:pt idx="6">
                  <c:v>63.674930000000003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9-1747-B9B3-834B18A1E9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Qchunk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58.101500000000001</c:v>
                </c:pt>
                <c:pt idx="1">
                  <c:v>64.948059999999998</c:v>
                </c:pt>
                <c:pt idx="2">
                  <c:v>69.337360000000004</c:v>
                </c:pt>
                <c:pt idx="3">
                  <c:v>66.295670000000001</c:v>
                </c:pt>
                <c:pt idx="4">
                  <c:v>69.23451</c:v>
                </c:pt>
                <c:pt idx="5">
                  <c:v>69.801079999999999</c:v>
                </c:pt>
                <c:pt idx="6">
                  <c:v>69.426389999999998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39-1747-B9B3-834B18A1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2499232"/>
        <c:axId val="2142337696"/>
      </c:barChart>
      <c:catAx>
        <c:axId val="-21124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37696"/>
        <c:crosses val="autoZero"/>
        <c:auto val="1"/>
        <c:lblAlgn val="ctr"/>
        <c:lblOffset val="100"/>
        <c:noMultiLvlLbl val="0"/>
      </c:catAx>
      <c:valAx>
        <c:axId val="2142337696"/>
        <c:scaling>
          <c:orientation val="minMax"/>
          <c:max val="7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Avg. 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4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52.886839999999999</c:v>
                </c:pt>
                <c:pt idx="1">
                  <c:v>56.004280000000001</c:v>
                </c:pt>
                <c:pt idx="2">
                  <c:v>51.092529999999996</c:v>
                </c:pt>
                <c:pt idx="3">
                  <c:v>56.252270000000003</c:v>
                </c:pt>
                <c:pt idx="4">
                  <c:v>52.710160000000002</c:v>
                </c:pt>
                <c:pt idx="5">
                  <c:v>55.991419999999998</c:v>
                </c:pt>
                <c:pt idx="6">
                  <c:v>56.28622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1747-B9B3-834B18A1E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52.95393</c:v>
                </c:pt>
                <c:pt idx="1">
                  <c:v>57.896769999999997</c:v>
                </c:pt>
                <c:pt idx="2">
                  <c:v>51.229979999999998</c:v>
                </c:pt>
                <c:pt idx="3">
                  <c:v>58.112119999999997</c:v>
                </c:pt>
                <c:pt idx="4">
                  <c:v>53.017859999999999</c:v>
                </c:pt>
                <c:pt idx="5">
                  <c:v>57.748240000000003</c:v>
                </c:pt>
                <c:pt idx="6">
                  <c:v>57.856659999999998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9-1747-B9B3-834B18A1E9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56.395392000000001</c:v>
                </c:pt>
                <c:pt idx="1">
                  <c:v>64.415149999999997</c:v>
                </c:pt>
                <c:pt idx="2">
                  <c:v>66.044870000000003</c:v>
                </c:pt>
                <c:pt idx="3">
                  <c:v>63.45843</c:v>
                </c:pt>
                <c:pt idx="4">
                  <c:v>64.284639999999996</c:v>
                </c:pt>
                <c:pt idx="5">
                  <c:v>65.756540000000001</c:v>
                </c:pt>
                <c:pt idx="6">
                  <c:v>63.674930000000003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9-1747-B9B3-834B18A1E9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Qchunk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Acoustic</c:v>
                </c:pt>
                <c:pt idx="1">
                  <c:v>Lexical</c:v>
                </c:pt>
                <c:pt idx="2">
                  <c:v>Syntactic</c:v>
                </c:pt>
                <c:pt idx="3">
                  <c:v>A+L</c:v>
                </c:pt>
                <c:pt idx="4">
                  <c:v>A+S</c:v>
                </c:pt>
                <c:pt idx="5">
                  <c:v>L+S</c:v>
                </c:pt>
                <c:pt idx="6">
                  <c:v>All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58.101500000000001</c:v>
                </c:pt>
                <c:pt idx="1">
                  <c:v>64.948059999999998</c:v>
                </c:pt>
                <c:pt idx="2">
                  <c:v>69.337360000000004</c:v>
                </c:pt>
                <c:pt idx="3">
                  <c:v>66.295670000000001</c:v>
                </c:pt>
                <c:pt idx="4">
                  <c:v>69.23451</c:v>
                </c:pt>
                <c:pt idx="5">
                  <c:v>69.801079999999999</c:v>
                </c:pt>
                <c:pt idx="6">
                  <c:v>69.426389999999998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39-1747-B9B3-834B18A1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2499232"/>
        <c:axId val="2142337696"/>
      </c:barChart>
      <c:catAx>
        <c:axId val="-21124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37696"/>
        <c:crosses val="autoZero"/>
        <c:auto val="1"/>
        <c:lblAlgn val="ctr"/>
        <c:lblOffset val="100"/>
        <c:noMultiLvlLbl val="0"/>
      </c:catAx>
      <c:valAx>
        <c:axId val="2142337696"/>
        <c:scaling>
          <c:orientation val="minMax"/>
          <c:max val="7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Avg. 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4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B-744E-8BA1-8E2713FADB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80-AA4C-9722-FB0F2F0E13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80-AA4C-9722-FB0F2F0E13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80-AA4C-9722-FB0F2F0E13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80-AA4C-9722-FB0F2F0E130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80-AA4C-9722-FB0F2F0E130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80-AA4C-9722-FB0F2F0E1300}"/>
              </c:ext>
            </c:extLst>
          </c:dPt>
          <c:cat>
            <c:strRef>
              <c:f>Sheet1!$A$2:$A$8</c:f>
              <c:strCache>
                <c:ptCount val="7"/>
                <c:pt idx="0">
                  <c:v>Random</c:v>
                </c:pt>
                <c:pt idx="1">
                  <c:v>NLP data-driven</c:v>
                </c:pt>
                <c:pt idx="2">
                  <c:v>Disfluency</c:v>
                </c:pt>
                <c:pt idx="3">
                  <c:v>Prosody</c:v>
                </c:pt>
                <c:pt idx="4">
                  <c:v>Complexity</c:v>
                </c:pt>
                <c:pt idx="5">
                  <c:v>Speaker traits</c:v>
                </c:pt>
                <c:pt idx="6">
                  <c:v>Hypothesized deception features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44.62</c:v>
                </c:pt>
                <c:pt idx="1">
                  <c:v>51.63</c:v>
                </c:pt>
                <c:pt idx="2">
                  <c:v>57.29</c:v>
                </c:pt>
                <c:pt idx="3">
                  <c:v>55.25</c:v>
                </c:pt>
                <c:pt idx="4">
                  <c:v>47.23</c:v>
                </c:pt>
                <c:pt idx="5">
                  <c:v>44.59</c:v>
                </c:pt>
                <c:pt idx="6">
                  <c:v>66.62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B-744E-8BA1-8E2713FAD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282663136"/>
        <c:axId val="282640720"/>
      </c:barChart>
      <c:catAx>
        <c:axId val="2826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640720"/>
        <c:crosses val="autoZero"/>
        <c:auto val="1"/>
        <c:lblAlgn val="ctr"/>
        <c:lblOffset val="100"/>
        <c:noMultiLvlLbl val="0"/>
      </c:catAx>
      <c:valAx>
        <c:axId val="282640720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6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27F8-2913-6E47-BD6D-B0F6C4CF8D36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08FCC-32C9-B04B-A778-1557DF88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BD86-BFD6-774F-949E-35864AA9F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BD86-BFD6-774F-949E-35864AA9F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7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BD86-BFD6-774F-949E-35864AA9F8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9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5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9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67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9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7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06CBD86-BFD6-774F-949E-35864AA9F8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27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78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0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5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2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7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71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1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4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7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8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5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50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9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0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6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6F-2384-6A48-86BF-7003CBDE94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99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1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6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0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per task, balanced by gender, native language, veracity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66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45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52A1C-1FF8-1E47-9FB8-7A686FDCE2A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7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7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9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39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1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08FCC-32C9-B04B-A778-1557DF8877E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30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49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BD86-BFD6-774F-949E-35864AA9F85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7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BD86-BFD6-774F-949E-35864AA9F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0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C9626-4A77-9247-903B-07EF6383A5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53F-57DA-CE4C-AE07-89A7E7A47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DF0A8-BDB6-8147-93DA-1E9BE835B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4409-9E8F-F145-B3C1-3F2F3FD0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063D-D305-D547-B055-C5B7F35FF6CF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BA9C-F681-F54D-B06E-A884C36E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7453-E731-8443-935A-1C899F33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B9C6-FE7A-2D47-8FA4-9D7B6852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E89B5-303D-BD44-AE4C-BEBFDBF1D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0C374-E981-2B44-A401-C9BF2564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00C3-C4D5-EC4F-9135-45C2F58AB8CD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50A0-33A0-D44A-9D36-3D780A53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24F9A-C7DC-CA4D-8BA9-B27C6586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92300-E807-E549-B9DA-0E2D7382D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82E82-B9C6-8F4F-B3DC-5242E69D4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41DB-90A3-0149-846D-79890056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D0B-B757-BD42-AF55-DA03DC5D6B11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78216-28E8-DA42-A741-C5559139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E6E55-953D-8640-BDD7-D66BD5E4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9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0C5F-9AF9-3A48-A0C0-AD73681F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1B9F-3114-CD4E-BDE5-8E12BBA8F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54298-9ADF-D34A-9AFF-635D5D9E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1C9F-C20D-F84E-956B-40EDF5966516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0F36A-7156-9646-BBCF-888D3AA8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43E73-BAB8-AD4A-83A1-068425B3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D360-CCFC-2343-91E3-0ABADF7F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D6E3-2425-BC4D-96CD-5AD6F653A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728A-AE37-D849-B185-8B32E3BE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A0B-11D5-9C45-B1C1-81D0CE2273DA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E9DA6-C12B-704B-B846-CC45888B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13A27-ECAD-3C4D-8306-576FB73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E89-B1C7-0E4E-82A1-81784337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7C0D8-3CDF-7543-9E95-DDC4483FE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4589C-2B65-1249-BB91-54628F00C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F09E7-CD94-D546-9E2A-415F2276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C9C6-2829-9640-9BD5-49E846EAA343}" type="datetime1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3AA29-2E91-D847-AE2B-69D8A22F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F3E14-9930-974B-B023-4F54013B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0A79-FDDD-0944-AA89-421D061A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555AD-C438-5A46-9644-9D9E3E815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808A6-6A3C-F346-8C62-D904B1003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34298-18CA-6843-AB3E-103C9D631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F26F1-B39B-DF44-B10C-3ABCC50AA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C99E3-5DF6-B447-8ABB-53AE231F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1E00-2390-2B45-93F9-C6F4E67956A8}" type="datetime1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C2E41-6A5E-F941-A6B1-8C207953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EC61-EA76-C04F-B678-742EC937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9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369B-061B-AE4C-AC58-29396D42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41782-EB76-334B-AC9F-3861D5FB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49E1-298C-7240-9978-769CB79895FB}" type="datetime1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22E3B-D2C0-BD4A-A2D0-78615025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9E7A0-B504-7B47-A7FE-4FB3C93A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1A429-AC3A-C546-92B9-1564645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382C-B59E-2A41-8EA3-41FE75BD42ED}" type="datetime1">
              <a:rPr lang="en-US" smtClean="0"/>
              <a:t>4/19/20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452E0-1C92-D649-87DB-3AB19C9B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37BA9-DE14-D74A-B7D4-B26BF91D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B7BF-57A1-654D-B30C-C155121D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2D98-3720-7D42-94C1-8D48893A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81CE9-C8B4-DD42-B5E1-63B5E6F1C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9F0B4-9641-3C40-9E2D-77AB04ED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E939-79F8-9843-B44C-F3F1F8EBA262}" type="datetime1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C7EB-2AD6-FD4E-87AF-E18018D0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7F1A5-1F18-1D4A-8CF2-5583AE2D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CA15-FA16-824C-A852-137DD091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17B95-54CF-F446-B722-D5EA1ED5B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2254B-9918-3148-AAB5-BA20A5863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4E931-ED69-924E-95CA-A6E6CD9D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691D-A95F-994D-8F0F-0B7E5D0B028B}" type="datetime1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42004-3FA8-CB4F-B4BC-D2439EB1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539D6-3E45-824E-BC42-D69D13E5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A3D79-3869-E74B-9177-8094E8F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C0C67-227E-594B-B940-D75100BD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330C-C9D0-F644-889E-5138F9840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2DF3-7A9A-C74A-B383-146A52AA36C0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A0D2-8232-3446-80C5-14062CCA2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4AE0-B960-5943-9D3F-AF8B604D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878F-ADA5-9244-8C7C-E834E556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gato.cs.columbia.edu:4243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D745-A182-1941-90DF-1172ED244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Deception and Trust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6FFBE-7B10-3F46-BD7E-AF9D497F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375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Sarah </a:t>
            </a:r>
            <a:r>
              <a:rPr lang="en-US" dirty="0" err="1"/>
              <a:t>Ita</a:t>
            </a:r>
            <a:r>
              <a:rPr lang="en-US" dirty="0"/>
              <a:t> Levitan</a:t>
            </a:r>
          </a:p>
          <a:p>
            <a:r>
              <a:rPr lang="en-US" dirty="0"/>
              <a:t>Guest Lecture</a:t>
            </a:r>
          </a:p>
          <a:p>
            <a:r>
              <a:rPr lang="en-US" dirty="0"/>
              <a:t>COMS 6998</a:t>
            </a:r>
          </a:p>
          <a:p>
            <a:r>
              <a:rPr lang="en-US" dirty="0"/>
              <a:t>April 21, 2020</a:t>
            </a:r>
          </a:p>
        </p:txBody>
      </p:sp>
    </p:spTree>
    <p:extLst>
      <p:ext uri="{BB962C8B-B14F-4D97-AF65-F5344CB8AC3E}">
        <p14:creationId xmlns:p14="http://schemas.microsoft.com/office/powerpoint/2010/main" val="26398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"/>
          <a:stretch/>
        </p:blipFill>
        <p:spPr>
          <a:xfrm>
            <a:off x="368862" y="3775528"/>
            <a:ext cx="4063653" cy="2302307"/>
          </a:xfrm>
          <a:prstGeom prst="rect">
            <a:avLst/>
          </a:prstGeom>
        </p:spPr>
      </p:pic>
      <p:pic>
        <p:nvPicPr>
          <p:cNvPr id="5" name="Picture 4" descr="Unknown-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8" y="386799"/>
            <a:ext cx="4730063" cy="2648835"/>
          </a:xfrm>
          <a:prstGeom prst="rect">
            <a:avLst/>
          </a:prstGeom>
        </p:spPr>
      </p:pic>
      <p:pic>
        <p:nvPicPr>
          <p:cNvPr id="6" name="Picture 5" descr="CIA-FBI-NS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44" y="464558"/>
            <a:ext cx="4331311" cy="2602112"/>
          </a:xfrm>
          <a:prstGeom prst="rect">
            <a:avLst/>
          </a:prstGeom>
        </p:spPr>
      </p:pic>
      <p:pic>
        <p:nvPicPr>
          <p:cNvPr id="7" name="Picture 6" descr="0505_WVruleofla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46" y="3205927"/>
            <a:ext cx="2650992" cy="28719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BA1A-3098-AC41-9BFD-9D815C8B205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F69D3-61FF-C44F-83E2-572A3359F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135" y="3791331"/>
            <a:ext cx="3873051" cy="21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"/>
          <a:stretch/>
        </p:blipFill>
        <p:spPr>
          <a:xfrm>
            <a:off x="368862" y="3775528"/>
            <a:ext cx="4063653" cy="2302307"/>
          </a:xfrm>
          <a:prstGeom prst="rect">
            <a:avLst/>
          </a:prstGeom>
        </p:spPr>
      </p:pic>
      <p:pic>
        <p:nvPicPr>
          <p:cNvPr id="5" name="Picture 4" descr="Unknown-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8" y="386799"/>
            <a:ext cx="4730063" cy="2648835"/>
          </a:xfrm>
          <a:prstGeom prst="rect">
            <a:avLst/>
          </a:prstGeom>
        </p:spPr>
      </p:pic>
      <p:pic>
        <p:nvPicPr>
          <p:cNvPr id="6" name="Picture 5" descr="CIA-FBI-NS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44" y="464558"/>
            <a:ext cx="4331311" cy="2602112"/>
          </a:xfrm>
          <a:prstGeom prst="rect">
            <a:avLst/>
          </a:prstGeom>
        </p:spPr>
      </p:pic>
      <p:pic>
        <p:nvPicPr>
          <p:cNvPr id="7" name="Picture 6" descr="0505_WVruleofla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46" y="3205927"/>
            <a:ext cx="2650992" cy="28719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BA1A-3098-AC41-9BFD-9D815C8B2054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F69D3-61FF-C44F-83E2-572A3359F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135" y="3791331"/>
            <a:ext cx="3873051" cy="21761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5AD471-E076-DB46-A6B5-F423DF57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81" y="2605404"/>
            <a:ext cx="10651265" cy="15004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Human performance at deception detection is about 50% -&gt; random chance. </a:t>
            </a:r>
          </a:p>
        </p:txBody>
      </p:sp>
    </p:spTree>
    <p:extLst>
      <p:ext uri="{BB962C8B-B14F-4D97-AF65-F5344CB8AC3E}">
        <p14:creationId xmlns:p14="http://schemas.microsoft.com/office/powerpoint/2010/main" val="153917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performance at deception detection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Aamodt</a:t>
            </a:r>
            <a:r>
              <a:rPr lang="en-US" sz="2800" dirty="0"/>
              <a:t> &amp; Mitchell, 2004; Hartwig et al.,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90847" y="1829315"/>
          <a:ext cx="8621233" cy="435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#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#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Accuracy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Criminals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52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65.40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Secret service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34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64.12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Psychologists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508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61.56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Judges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194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59.01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Police officers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511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55.16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Federal officers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341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54.54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Students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122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8,876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54.20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Detectives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341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51.16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Investment professionals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215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49.4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46279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Parole officers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32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40.42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21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posture and gestures </a:t>
            </a:r>
            <a:r>
              <a:rPr lang="en-US" sz="1600" dirty="0"/>
              <a:t>(</a:t>
            </a:r>
            <a:r>
              <a:rPr lang="en-US" sz="1600" dirty="0" err="1"/>
              <a:t>Burgoon</a:t>
            </a:r>
            <a:r>
              <a:rPr lang="en-US" sz="1600" dirty="0"/>
              <a:t> et al, ‘94)</a:t>
            </a:r>
          </a:p>
          <a:p>
            <a:r>
              <a:rPr lang="en-US" dirty="0"/>
              <a:t>Facial expressions </a:t>
            </a:r>
            <a:r>
              <a:rPr lang="en-US" sz="1600" dirty="0"/>
              <a:t>(Ekman, ‘76; Frank, ‘03)</a:t>
            </a:r>
          </a:p>
          <a:p>
            <a:r>
              <a:rPr lang="en-US" dirty="0"/>
              <a:t>Biometric factors </a:t>
            </a:r>
            <a:r>
              <a:rPr lang="en-US" sz="1600" dirty="0"/>
              <a:t>(Horvath, ‘73)</a:t>
            </a:r>
          </a:p>
          <a:p>
            <a:r>
              <a:rPr lang="en-US" dirty="0"/>
              <a:t>Brain imaging technologies </a:t>
            </a:r>
            <a:r>
              <a:rPr lang="en-US" sz="1600" dirty="0"/>
              <a:t>(</a:t>
            </a:r>
            <a:r>
              <a:rPr lang="en-US" sz="1600" dirty="0" err="1"/>
              <a:t>Bles</a:t>
            </a:r>
            <a:r>
              <a:rPr lang="en-US" sz="1600" dirty="0"/>
              <a:t> &amp; Haynes, ‘08)</a:t>
            </a:r>
          </a:p>
          <a:p>
            <a:r>
              <a:rPr lang="en-US" dirty="0"/>
              <a:t>Language-based</a:t>
            </a:r>
          </a:p>
          <a:p>
            <a:pPr lvl="1"/>
            <a:r>
              <a:rPr lang="en-US" dirty="0"/>
              <a:t>Text  </a:t>
            </a:r>
            <a:r>
              <a:rPr lang="en-US" sz="1600" dirty="0"/>
              <a:t>(Adams, </a:t>
            </a:r>
            <a:r>
              <a:rPr lang="mr-IN" sz="1600" dirty="0"/>
              <a:t>’</a:t>
            </a:r>
            <a:r>
              <a:rPr lang="en-US" sz="1600" dirty="0"/>
              <a:t>96, </a:t>
            </a:r>
            <a:r>
              <a:rPr lang="en-US" sz="1600" dirty="0" err="1"/>
              <a:t>Pennebaker</a:t>
            </a:r>
            <a:r>
              <a:rPr lang="en-US" sz="1600" dirty="0"/>
              <a:t> et al., ‘01)</a:t>
            </a:r>
            <a:endParaRPr lang="en-US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Speech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prstClr val="black"/>
                </a:solidFill>
              </a:rPr>
              <a:t>Enos</a:t>
            </a:r>
            <a:r>
              <a:rPr lang="en-US" sz="1600" dirty="0">
                <a:solidFill>
                  <a:prstClr val="black"/>
                </a:solidFill>
              </a:rPr>
              <a:t> et al., ‘06)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BA1A-3098-AC41-9BFD-9D815C8B205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09" y="1870075"/>
            <a:ext cx="3928891" cy="26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Language-based deception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4572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Practitioners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Statement analysis </a:t>
            </a:r>
            <a:r>
              <a:rPr lang="en-US" sz="2000" dirty="0"/>
              <a:t>(Adams, 1996)</a:t>
            </a:r>
          </a:p>
          <a:p>
            <a:pPr marL="0" indent="0">
              <a:buNone/>
            </a:pPr>
            <a:r>
              <a:rPr lang="en-US" dirty="0"/>
              <a:t>SCAN </a:t>
            </a:r>
            <a:r>
              <a:rPr lang="en-US" sz="2000" dirty="0"/>
              <a:t>(Smith, 2001)</a:t>
            </a:r>
          </a:p>
          <a:p>
            <a:pPr marL="0" indent="0">
              <a:buNone/>
            </a:pPr>
            <a:r>
              <a:rPr lang="en-US" dirty="0"/>
              <a:t>Reid &amp; Associates </a:t>
            </a:r>
            <a:r>
              <a:rPr lang="en-US" sz="2000" dirty="0"/>
              <a:t>(Buckley, 2000)</a:t>
            </a:r>
          </a:p>
          <a:p>
            <a:pPr marL="0" indent="0">
              <a:buNone/>
            </a:pPr>
            <a:r>
              <a:rPr lang="en-US" dirty="0"/>
              <a:t>Forensic linguists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Text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Depositions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</a:t>
            </a:r>
            <a:r>
              <a:rPr lang="en-US" sz="2000" dirty="0" err="1"/>
              <a:t>Bachenko</a:t>
            </a:r>
            <a:r>
              <a:rPr lang="en-US" sz="2000" dirty="0"/>
              <a:t> et al. 2008)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Hotel reviews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(Ott et al. 2011)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Crowd workers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(Perez-Rosas &amp; </a:t>
            </a:r>
            <a:r>
              <a:rPr lang="en-US" sz="2000" dirty="0" err="1"/>
              <a:t>Mihalcea</a:t>
            </a:r>
            <a:r>
              <a:rPr lang="en-US" sz="2000" dirty="0"/>
              <a:t>, 2015)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Speech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Voice Stress Analysis </a:t>
            </a:r>
            <a:r>
              <a:rPr lang="en-US" sz="2000" dirty="0"/>
              <a:t>(Horvath, 1982)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Streeter et al. (1977)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Ekman et al. (1991)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Enos</a:t>
            </a:r>
            <a:r>
              <a:rPr lang="en-US" dirty="0"/>
              <a:t> (2009)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Ground truth annotation</a:t>
            </a:r>
          </a:p>
          <a:p>
            <a:pPr marL="0" indent="0">
              <a:buNone/>
            </a:pPr>
            <a:r>
              <a:rPr lang="en-US" dirty="0"/>
              <a:t>Laboratory vs. real-world deception</a:t>
            </a:r>
          </a:p>
          <a:p>
            <a:pPr marL="0" indent="0">
              <a:buNone/>
            </a:pPr>
            <a:r>
              <a:rPr lang="en-US" dirty="0"/>
              <a:t>Individual and cultural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F7316-4B36-794A-ABE0-4FF8D52E4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7"/>
          <a:stretch/>
        </p:blipFill>
        <p:spPr>
          <a:xfrm>
            <a:off x="7559171" y="1392976"/>
            <a:ext cx="3241736" cy="29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0DFF-F5DE-814A-8EE6-9D937DCE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D5D6-EA54-154B-9760-8149875D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X-Cultural Deception (CXD) Corpus</a:t>
            </a:r>
          </a:p>
          <a:p>
            <a:r>
              <a:rPr lang="en-US" dirty="0"/>
              <a:t>Deception detection from text and speech</a:t>
            </a:r>
          </a:p>
          <a:p>
            <a:pPr lvl="1"/>
            <a:r>
              <a:rPr lang="en-US" dirty="0"/>
              <a:t>Acoustic-prosodic and lexical analysis</a:t>
            </a:r>
          </a:p>
          <a:p>
            <a:pPr lvl="1"/>
            <a:r>
              <a:rPr lang="en-US" dirty="0"/>
              <a:t>Machine learning deception classification</a:t>
            </a:r>
          </a:p>
          <a:p>
            <a:r>
              <a:rPr lang="en-US" dirty="0"/>
              <a:t>Crowdsourced study of deception perception</a:t>
            </a:r>
          </a:p>
          <a:p>
            <a:pPr lvl="1"/>
            <a:r>
              <a:rPr lang="en-US" dirty="0"/>
              <a:t>Acoustic-prosodic and lexical analysis</a:t>
            </a:r>
          </a:p>
          <a:p>
            <a:pPr lvl="1"/>
            <a:r>
              <a:rPr lang="en-US" dirty="0"/>
              <a:t>Machine learning trust classification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C840A-EFD4-3041-B2B0-EB5B76D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X-Cultural Deception Corpus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17</a:t>
            </a:fld>
            <a:endParaRPr lang="en-US"/>
          </a:p>
        </p:txBody>
      </p:sp>
      <p:pic>
        <p:nvPicPr>
          <p:cNvPr id="5" name="Shape 83"/>
          <p:cNvPicPr preferRelativeResize="0"/>
          <p:nvPr/>
        </p:nvPicPr>
        <p:blipFill rotWithShape="1">
          <a:blip r:embed="rId3">
            <a:alphaModFix/>
          </a:blip>
          <a:srcRect l="5764" r="10574" b="16121"/>
          <a:stretch/>
        </p:blipFill>
        <p:spPr>
          <a:xfrm>
            <a:off x="5361464" y="1763528"/>
            <a:ext cx="754937" cy="135826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Shape 84"/>
          <p:cNvPicPr preferRelativeResize="0"/>
          <p:nvPr/>
        </p:nvPicPr>
        <p:blipFill rotWithShape="1">
          <a:blip r:embed="rId4">
            <a:alphaModFix/>
          </a:blip>
          <a:srcRect l="4311" t="10605" r="8413" b="21060"/>
          <a:stretch/>
        </p:blipFill>
        <p:spPr>
          <a:xfrm>
            <a:off x="4998593" y="4849777"/>
            <a:ext cx="1480678" cy="6271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Shape 85"/>
          <p:cNvPicPr preferRelativeResize="0"/>
          <p:nvPr/>
        </p:nvPicPr>
        <p:blipFill rotWithShape="1">
          <a:blip r:embed="rId5">
            <a:alphaModFix/>
          </a:blip>
          <a:srcRect t="2771" r="5953" b="2325"/>
          <a:stretch/>
        </p:blipFill>
        <p:spPr>
          <a:xfrm>
            <a:off x="7411597" y="3308046"/>
            <a:ext cx="1919713" cy="121078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Shape 86"/>
          <p:cNvSpPr/>
          <p:nvPr/>
        </p:nvSpPr>
        <p:spPr>
          <a:xfrm>
            <a:off x="9797869" y="3311356"/>
            <a:ext cx="636299" cy="12108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87"/>
          <p:cNvSpPr/>
          <p:nvPr/>
        </p:nvSpPr>
        <p:spPr>
          <a:xfrm>
            <a:off x="3645813" y="3308046"/>
            <a:ext cx="636299" cy="12108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88"/>
          <p:cNvSpPr/>
          <p:nvPr/>
        </p:nvSpPr>
        <p:spPr>
          <a:xfrm>
            <a:off x="2180450" y="3311336"/>
            <a:ext cx="636299" cy="12108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89"/>
          <p:cNvCxnSpPr/>
          <p:nvPr/>
        </p:nvCxnSpPr>
        <p:spPr>
          <a:xfrm flipV="1">
            <a:off x="2816749" y="3913446"/>
            <a:ext cx="829064" cy="329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95"/>
          <p:cNvCxnSpPr/>
          <p:nvPr/>
        </p:nvCxnSpPr>
        <p:spPr>
          <a:xfrm flipH="1">
            <a:off x="5738932" y="3121797"/>
            <a:ext cx="1" cy="172798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96"/>
          <p:cNvCxnSpPr/>
          <p:nvPr/>
        </p:nvCxnSpPr>
        <p:spPr>
          <a:xfrm flipV="1">
            <a:off x="5738932" y="3121797"/>
            <a:ext cx="1" cy="172798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97"/>
          <p:cNvSpPr txBox="1"/>
          <p:nvPr/>
        </p:nvSpPr>
        <p:spPr>
          <a:xfrm>
            <a:off x="2009552" y="4531273"/>
            <a:ext cx="927507" cy="553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</a:t>
            </a:r>
            <a:r>
              <a:rPr lang="en" sz="1800" dirty="0"/>
              <a:t>urvey</a:t>
            </a:r>
          </a:p>
          <a:p>
            <a:pPr lvl="0" rtl="0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15" name="Shape 98"/>
          <p:cNvSpPr txBox="1"/>
          <p:nvPr/>
        </p:nvSpPr>
        <p:spPr>
          <a:xfrm>
            <a:off x="3200025" y="4539414"/>
            <a:ext cx="1646077" cy="62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Biographical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Questionnaire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6" name="Shape 100"/>
          <p:cNvSpPr txBox="1"/>
          <p:nvPr/>
        </p:nvSpPr>
        <p:spPr>
          <a:xfrm>
            <a:off x="6231798" y="1841184"/>
            <a:ext cx="1019607" cy="553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NEO-FFI </a:t>
            </a:r>
          </a:p>
        </p:txBody>
      </p:sp>
      <p:cxnSp>
        <p:nvCxnSpPr>
          <p:cNvPr id="17" name="Shape 101"/>
          <p:cNvCxnSpPr/>
          <p:nvPr/>
        </p:nvCxnSpPr>
        <p:spPr>
          <a:xfrm>
            <a:off x="9331310" y="3916708"/>
            <a:ext cx="46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Shape 102"/>
          <p:cNvSpPr txBox="1"/>
          <p:nvPr/>
        </p:nvSpPr>
        <p:spPr>
          <a:xfrm>
            <a:off x="7719619" y="4522136"/>
            <a:ext cx="1846861" cy="553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Lying game</a:t>
            </a:r>
          </a:p>
          <a:p>
            <a:pPr lvl="0" rtl="0">
              <a:spcBef>
                <a:spcPts val="0"/>
              </a:spcBef>
              <a:buNone/>
            </a:pPr>
            <a:endParaRPr sz="1100" dirty="0"/>
          </a:p>
        </p:txBody>
      </p:sp>
      <p:cxnSp>
        <p:nvCxnSpPr>
          <p:cNvPr id="19" name="Shape 104"/>
          <p:cNvCxnSpPr/>
          <p:nvPr/>
        </p:nvCxnSpPr>
        <p:spPr>
          <a:xfrm>
            <a:off x="7411597" y="3916707"/>
            <a:ext cx="1919713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" name="Straight Arrow Connector 19"/>
          <p:cNvCxnSpPr/>
          <p:nvPr/>
        </p:nvCxnSpPr>
        <p:spPr>
          <a:xfrm flipV="1">
            <a:off x="4282112" y="2442663"/>
            <a:ext cx="1079352" cy="1470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82112" y="3913446"/>
            <a:ext cx="716481" cy="12498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16401" y="2442663"/>
            <a:ext cx="1295196" cy="147077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79271" y="3913437"/>
            <a:ext cx="932326" cy="124990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hape 97"/>
          <p:cNvSpPr txBox="1"/>
          <p:nvPr/>
        </p:nvSpPr>
        <p:spPr>
          <a:xfrm>
            <a:off x="9732150" y="4531273"/>
            <a:ext cx="927507" cy="553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</a:t>
            </a:r>
            <a:r>
              <a:rPr lang="en" sz="1800" dirty="0"/>
              <a:t>urvey</a:t>
            </a:r>
          </a:p>
          <a:p>
            <a:pPr lvl="0" rtl="0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5" name="Shape 102"/>
          <p:cNvSpPr txBox="1"/>
          <p:nvPr/>
        </p:nvSpPr>
        <p:spPr>
          <a:xfrm>
            <a:off x="5194133" y="5523617"/>
            <a:ext cx="1134539" cy="553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Baseline</a:t>
            </a:r>
            <a:endParaRPr lang="en" sz="1800" dirty="0"/>
          </a:p>
          <a:p>
            <a:pPr lvl="0" rtl="0">
              <a:spcBef>
                <a:spcPts val="0"/>
              </a:spcBef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07531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176" y="1825624"/>
            <a:ext cx="4540624" cy="4377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&gt;120 hours of subject speech</a:t>
            </a:r>
          </a:p>
          <a:p>
            <a:pPr marL="0" indent="0">
              <a:buNone/>
            </a:pPr>
            <a:r>
              <a:rPr lang="en-US" dirty="0"/>
              <a:t>340 subjects</a:t>
            </a:r>
          </a:p>
          <a:p>
            <a:pPr marL="0" indent="0">
              <a:buNone/>
            </a:pPr>
            <a:r>
              <a:rPr lang="en-US" dirty="0"/>
              <a:t>Cross-cultural</a:t>
            </a:r>
          </a:p>
          <a:p>
            <a:pPr marL="0" indent="0">
              <a:buNone/>
            </a:pPr>
            <a:r>
              <a:rPr lang="en-US" dirty="0"/>
              <a:t>Fake resume paradigm</a:t>
            </a:r>
          </a:p>
          <a:p>
            <a:pPr marL="0" indent="0">
              <a:buNone/>
            </a:pPr>
            <a:r>
              <a:rPr lang="en-US" dirty="0"/>
              <a:t>NEO-FFI personality scores</a:t>
            </a:r>
          </a:p>
          <a:p>
            <a:pPr marL="0" indent="0">
              <a:buNone/>
            </a:pPr>
            <a:r>
              <a:rPr lang="en-US" dirty="0"/>
              <a:t>Baseline sample</a:t>
            </a:r>
          </a:p>
          <a:p>
            <a:pPr marL="0" indent="0">
              <a:buNone/>
            </a:pPr>
            <a:r>
              <a:rPr lang="en-US" dirty="0"/>
              <a:t>Financial incentive</a:t>
            </a:r>
          </a:p>
          <a:p>
            <a:pPr marL="0" indent="0">
              <a:buNone/>
            </a:pPr>
            <a:r>
              <a:rPr lang="en-US" dirty="0"/>
              <a:t>Lie production/perception</a:t>
            </a:r>
          </a:p>
          <a:p>
            <a:pPr marL="0" indent="0">
              <a:buNone/>
            </a:pPr>
            <a:r>
              <a:rPr lang="en-US" dirty="0"/>
              <a:t>Global/local deception labels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Columbia X-Cultural Deception Corpus</a:t>
            </a:r>
          </a:p>
        </p:txBody>
      </p:sp>
      <p:pic>
        <p:nvPicPr>
          <p:cNvPr id="6" name="Picture 5" descr="sound_boo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5" y="2049276"/>
            <a:ext cx="5575735" cy="31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IPU</a:t>
            </a:r>
            <a:r>
              <a:rPr lang="en-US" dirty="0"/>
              <a:t> Pause-free segment of speech from a single speaker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Turn </a:t>
            </a:r>
            <a:r>
              <a:rPr lang="en-US" dirty="0"/>
              <a:t>Sequence of speech from one speaker without intervening speech from the other speaker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Question response </a:t>
            </a:r>
            <a:r>
              <a:rPr lang="en-US" dirty="0"/>
              <a:t>Interviewee turn following an interviewer biographical question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Question chunk</a:t>
            </a:r>
            <a:r>
              <a:rPr lang="en-US" dirty="0"/>
              <a:t> Set of interviewee turns responding to an interviewer biographical question and subsequent follow-up questions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3A19-81C6-7F46-82E6-1512D2DA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Spoken language processing aims to teach computers to understand and generate speech.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E98BC-4723-ED41-8F02-421EC302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2040466"/>
          <a:ext cx="9508067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Interviewer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Interviewee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111428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192964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41768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43673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85459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Question</a:t>
                      </a:r>
                      <a:r>
                        <a:rPr lang="en-US" sz="2800" baseline="0" dirty="0"/>
                        <a:t> Response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8092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16184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Question Chunk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8092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8092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16184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4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“Have you ever tweeted?”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BA1A-3098-AC41-9BFD-9D815C8B2054}" type="slidenum">
              <a:rPr lang="en-US" smtClean="0"/>
              <a:t>21</a:t>
            </a:fld>
            <a:endParaRPr lang="en-US"/>
          </a:p>
        </p:txBody>
      </p:sp>
      <p:pic>
        <p:nvPicPr>
          <p:cNvPr id="5" name="sample_audio.wa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8388" y="2977960"/>
            <a:ext cx="8128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86" y="2127380"/>
            <a:ext cx="3880384" cy="291332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26397" y="4163569"/>
            <a:ext cx="5503981" cy="1267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93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“Have you ever tweeted?”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2" y="2377873"/>
            <a:ext cx="5294598" cy="297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5686" y="2127380"/>
            <a:ext cx="3880384" cy="2913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88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0DFF-F5DE-814A-8EE6-9D937DCE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D5D6-EA54-154B-9760-8149875D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X-Cultural Deception (CXD) Corpus</a:t>
            </a:r>
          </a:p>
          <a:p>
            <a:r>
              <a:rPr lang="en-US" b="1" dirty="0"/>
              <a:t>Deception detection from text and speech</a:t>
            </a:r>
          </a:p>
          <a:p>
            <a:pPr lvl="1"/>
            <a:r>
              <a:rPr lang="en-US" b="1" dirty="0"/>
              <a:t>Identifying acoustic-prosodic and linguistic cues to deception</a:t>
            </a:r>
          </a:p>
          <a:p>
            <a:pPr lvl="1"/>
            <a:r>
              <a:rPr lang="en-US" b="1" dirty="0"/>
              <a:t>Machine learning deception classification</a:t>
            </a:r>
          </a:p>
          <a:p>
            <a:r>
              <a:rPr lang="en-US" dirty="0"/>
              <a:t>Crowdsourced study of deception perception</a:t>
            </a:r>
          </a:p>
          <a:p>
            <a:pPr lvl="1"/>
            <a:r>
              <a:rPr lang="en-US" dirty="0"/>
              <a:t>Acoustic-prosodic and lexical analysis</a:t>
            </a:r>
          </a:p>
          <a:p>
            <a:pPr lvl="1"/>
            <a:r>
              <a:rPr lang="en-US" dirty="0"/>
              <a:t>Machine learning trust classification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C840A-EFD4-3041-B2B0-EB5B76D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Acoustic-prosodic and linguistic characteristics of deception and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feature sets</a:t>
            </a:r>
          </a:p>
          <a:p>
            <a:pPr lvl="1"/>
            <a:r>
              <a:rPr lang="en-US" dirty="0"/>
              <a:t>Acoustic-prosodic (</a:t>
            </a:r>
            <a:r>
              <a:rPr lang="en-US" dirty="0" err="1"/>
              <a:t>Praat</a:t>
            </a:r>
            <a:r>
              <a:rPr lang="en-US" dirty="0"/>
              <a:t>; </a:t>
            </a:r>
            <a:r>
              <a:rPr lang="en-US" dirty="0" err="1"/>
              <a:t>Boersma</a:t>
            </a:r>
            <a:r>
              <a:rPr lang="en-US" dirty="0"/>
              <a:t> et al., 2002)</a:t>
            </a:r>
          </a:p>
          <a:p>
            <a:pPr lvl="1"/>
            <a:r>
              <a:rPr lang="en-US" dirty="0"/>
              <a:t>Linguistic Deception Indicators (LDI)</a:t>
            </a:r>
          </a:p>
          <a:p>
            <a:pPr lvl="1"/>
            <a:r>
              <a:rPr lang="en-US" dirty="0"/>
              <a:t>Linguistic Inquiry and Word Count (LIWC; </a:t>
            </a:r>
            <a:r>
              <a:rPr lang="en-US" dirty="0" err="1"/>
              <a:t>Pennebaker</a:t>
            </a:r>
            <a:r>
              <a:rPr lang="en-US" dirty="0"/>
              <a:t>  et al., 2015)</a:t>
            </a:r>
          </a:p>
          <a:p>
            <a:pPr lvl="1"/>
            <a:r>
              <a:rPr lang="en-US" dirty="0"/>
              <a:t>Complexity (Lu, 2010)</a:t>
            </a:r>
          </a:p>
          <a:p>
            <a:pPr marL="0" indent="0">
              <a:buNone/>
            </a:pPr>
            <a:r>
              <a:rPr lang="en-US" dirty="0"/>
              <a:t>Two units of analysis</a:t>
            </a:r>
          </a:p>
          <a:p>
            <a:pPr lvl="1"/>
            <a:r>
              <a:rPr lang="en-US" dirty="0"/>
              <a:t>Question response</a:t>
            </a:r>
          </a:p>
          <a:p>
            <a:pPr lvl="1"/>
            <a:r>
              <a:rPr lang="en-US" dirty="0"/>
              <a:t>Question chunk</a:t>
            </a:r>
          </a:p>
          <a:p>
            <a:pPr marL="0" indent="0">
              <a:buNone/>
            </a:pPr>
            <a:r>
              <a:rPr lang="en-US" dirty="0"/>
              <a:t>Paired t-tests; FDR correction, ⍺=0.05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0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Acoustic-prosodic and Lexical Features (152)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Acoustic-prosodic</a:t>
            </a:r>
            <a:r>
              <a:rPr lang="en-US" dirty="0"/>
              <a:t> (8) pitch {max, mean}, intensity {max, mean}, speaking rate, jitter, shimmer NHR</a:t>
            </a:r>
          </a:p>
          <a:p>
            <a:pPr marL="0" indent="0">
              <a:buNone/>
            </a:pPr>
            <a:r>
              <a:rPr lang="en-US" b="1" dirty="0"/>
              <a:t>LDI</a:t>
            </a:r>
            <a:r>
              <a:rPr lang="en-US" dirty="0"/>
              <a:t> (28) hedge words, filled pauses, contractions, denials, laughter, DAL (Dictionary of Affect in Language; </a:t>
            </a:r>
            <a:r>
              <a:rPr lang="en-US" dirty="0" err="1"/>
              <a:t>Whissel</a:t>
            </a:r>
            <a:r>
              <a:rPr lang="en-US" dirty="0"/>
              <a:t> et al., 1986), specificity (Li &amp; </a:t>
            </a:r>
            <a:r>
              <a:rPr lang="en-US" dirty="0" err="1"/>
              <a:t>Nenkova</a:t>
            </a:r>
            <a:r>
              <a:rPr lang="en-US" dirty="0"/>
              <a:t>, 2015)</a:t>
            </a:r>
          </a:p>
          <a:p>
            <a:pPr marL="0" indent="0">
              <a:buNone/>
            </a:pPr>
            <a:r>
              <a:rPr lang="en-US" b="1" dirty="0"/>
              <a:t>LIWC </a:t>
            </a:r>
            <a:r>
              <a:rPr lang="en-US" dirty="0"/>
              <a:t>(93) word counts for semantic classes </a:t>
            </a:r>
            <a:r>
              <a:rPr lang="mr-IN" dirty="0"/>
              <a:t>–</a:t>
            </a:r>
            <a:r>
              <a:rPr lang="en-US" dirty="0"/>
              <a:t> linguistic, markers of psychological processes, punctuation, formality</a:t>
            </a:r>
          </a:p>
          <a:p>
            <a:pPr marL="0" indent="0">
              <a:buNone/>
            </a:pPr>
            <a:r>
              <a:rPr lang="en-US" b="1" dirty="0"/>
              <a:t>Complexity</a:t>
            </a:r>
            <a:r>
              <a:rPr lang="en-US" dirty="0"/>
              <a:t> (23) measures of syntactic complexity (e.g. clauses per sentence, coordinate phrases per clause)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Acoustic-prosodic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Pitch max</a:t>
            </a:r>
          </a:p>
          <a:p>
            <a:pPr marL="0" indent="0">
              <a:buNone/>
            </a:pPr>
            <a:r>
              <a:rPr lang="en-US" dirty="0"/>
              <a:t>Pitch mean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Intensity max</a:t>
            </a:r>
          </a:p>
          <a:p>
            <a:pPr marL="0" indent="0">
              <a:buNone/>
            </a:pPr>
            <a:r>
              <a:rPr lang="en-US" dirty="0"/>
              <a:t>Intensity mean</a:t>
            </a:r>
          </a:p>
          <a:p>
            <a:pPr marL="0" indent="0">
              <a:buNone/>
            </a:pPr>
            <a:r>
              <a:rPr lang="en-US" dirty="0"/>
              <a:t>Speaking rate</a:t>
            </a:r>
          </a:p>
          <a:p>
            <a:pPr marL="0" indent="0">
              <a:buNone/>
            </a:pPr>
            <a:r>
              <a:rPr lang="en-US" dirty="0"/>
              <a:t>Jitter</a:t>
            </a:r>
          </a:p>
          <a:p>
            <a:pPr marL="0" indent="0">
              <a:buNone/>
            </a:pPr>
            <a:r>
              <a:rPr lang="en-US" dirty="0"/>
              <a:t>Shimmer</a:t>
            </a:r>
          </a:p>
          <a:p>
            <a:pPr marL="0" indent="0">
              <a:buNone/>
            </a:pPr>
            <a:r>
              <a:rPr lang="en-US" dirty="0"/>
              <a:t>NHR</a:t>
            </a:r>
          </a:p>
          <a:p>
            <a:pPr marL="0" indent="0">
              <a:buNone/>
            </a:pPr>
            <a:r>
              <a:rPr lang="en-US" u="sng" dirty="0"/>
              <a:t>Increased pitch</a:t>
            </a:r>
          </a:p>
          <a:p>
            <a:pPr marL="0" indent="0">
              <a:buNone/>
            </a:pPr>
            <a:r>
              <a:rPr lang="en-US" dirty="0"/>
              <a:t>Ekman et al. (1976)</a:t>
            </a:r>
          </a:p>
          <a:p>
            <a:pPr marL="0" indent="0">
              <a:buNone/>
            </a:pPr>
            <a:r>
              <a:rPr lang="en-US" dirty="0"/>
              <a:t>Streeter et al. (1977)</a:t>
            </a:r>
          </a:p>
          <a:p>
            <a:pPr marL="0" indent="0">
              <a:buNone/>
            </a:pPr>
            <a:r>
              <a:rPr lang="en-US" dirty="0" err="1"/>
              <a:t>DePaulo</a:t>
            </a:r>
            <a:r>
              <a:rPr lang="en-US" dirty="0"/>
              <a:t> et al. (2003)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Increased intensity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DePaulo</a:t>
            </a:r>
            <a:r>
              <a:rPr lang="en-US" dirty="0"/>
              <a:t> et al. (2003) </a:t>
            </a:r>
            <a:r>
              <a:rPr lang="mr-IN" dirty="0"/>
              <a:t>–</a:t>
            </a:r>
            <a:r>
              <a:rPr lang="en-US" dirty="0"/>
              <a:t> no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92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Deception Indicators (LDI)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45720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hasAbsolutelyReally</a:t>
            </a:r>
          </a:p>
          <a:p>
            <a:pPr marL="0" indent="0">
              <a:buNone/>
            </a:pPr>
            <a:r>
              <a:rPr lang="en-US" dirty="0" err="1"/>
              <a:t>hasContraction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hasI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hasWe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hasYes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hasNAposT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hasNo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hasNot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/>
              <a:t>isJustYes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isJustNo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noYesOrNo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specificDenial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thirdPersonPronouns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hasFalseStart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hasFilledPause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numFilledPauses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hasCuePhrase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numCuePhrases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hasHedgePhrase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numHedgePhrases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hasLaugh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numLaugh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DAL.wc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DAL.pleasant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DAL.activate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DAL.imagery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specScores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1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Inquiry and Word Count (LIWC)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5" spcCol="548640"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Adj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Adverb</a:t>
            </a:r>
          </a:p>
          <a:p>
            <a:pPr marL="0" indent="0">
              <a:buNone/>
            </a:pPr>
            <a:r>
              <a:rPr lang="en-US" dirty="0"/>
              <a:t>Affect</a:t>
            </a:r>
          </a:p>
          <a:p>
            <a:pPr marL="0" indent="0">
              <a:buNone/>
            </a:pPr>
            <a:r>
              <a:rPr lang="en-US" dirty="0"/>
              <a:t>Affiliation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Analytic</a:t>
            </a:r>
          </a:p>
          <a:p>
            <a:pPr marL="0" indent="0">
              <a:buNone/>
            </a:pPr>
            <a:r>
              <a:rPr lang="en-US" dirty="0" err="1"/>
              <a:t>Apostro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Article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Assent</a:t>
            </a:r>
          </a:p>
          <a:p>
            <a:pPr marL="0" indent="0">
              <a:buNone/>
            </a:pPr>
            <a:r>
              <a:rPr lang="en-US" dirty="0"/>
              <a:t>Authentic</a:t>
            </a:r>
          </a:p>
          <a:p>
            <a:pPr marL="0" indent="0">
              <a:buNone/>
            </a:pPr>
            <a:r>
              <a:rPr lang="en-US" dirty="0" err="1"/>
              <a:t>Auxverb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Bio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Clout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Cogproc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Compare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Conj</a:t>
            </a:r>
          </a:p>
          <a:p>
            <a:pPr marL="0" indent="0">
              <a:buNone/>
            </a:pPr>
            <a:r>
              <a:rPr lang="en-US" dirty="0" err="1"/>
              <a:t>Dic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Differ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Drives</a:t>
            </a:r>
          </a:p>
          <a:p>
            <a:pPr marL="15875" indent="0">
              <a:buNone/>
            </a:pPr>
            <a:r>
              <a:rPr lang="en-US" dirty="0">
                <a:solidFill>
                  <a:srgbClr val="FF0000"/>
                </a:solidFill>
              </a:rPr>
              <a:t>Family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Focuspast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Focuspres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Function</a:t>
            </a:r>
          </a:p>
          <a:p>
            <a:pPr marL="0" indent="0">
              <a:buNone/>
            </a:pPr>
            <a:r>
              <a:rPr lang="en-US" dirty="0"/>
              <a:t>I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Informal</a:t>
            </a:r>
          </a:p>
          <a:p>
            <a:pPr marL="0" indent="0">
              <a:buNone/>
            </a:pPr>
            <a:r>
              <a:rPr lang="en-US" dirty="0"/>
              <a:t>Insight</a:t>
            </a:r>
          </a:p>
          <a:p>
            <a:pPr marL="0" indent="0">
              <a:buNone/>
            </a:pPr>
            <a:r>
              <a:rPr lang="en-US" dirty="0" err="1"/>
              <a:t>Ipron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Negate</a:t>
            </a:r>
          </a:p>
          <a:p>
            <a:pPr marL="0" indent="0">
              <a:buNone/>
            </a:pPr>
            <a:r>
              <a:rPr lang="en-US" dirty="0" err="1"/>
              <a:t>Netspeak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Nonflu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Number</a:t>
            </a:r>
          </a:p>
          <a:p>
            <a:pPr marL="0" indent="0">
              <a:buNone/>
            </a:pPr>
            <a:r>
              <a:rPr lang="en-US" dirty="0" err="1"/>
              <a:t>Posemo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Ppron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Pronoun</a:t>
            </a:r>
          </a:p>
          <a:p>
            <a:pPr marL="0" indent="0">
              <a:buNone/>
            </a:pPr>
            <a:r>
              <a:rPr lang="en-US" dirty="0"/>
              <a:t>Relative</a:t>
            </a:r>
          </a:p>
          <a:p>
            <a:pPr marL="0" indent="0">
              <a:buNone/>
            </a:pPr>
            <a:r>
              <a:rPr lang="en-US" dirty="0" err="1"/>
              <a:t>Sixltr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Social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Space</a:t>
            </a:r>
          </a:p>
          <a:p>
            <a:pPr marL="0" indent="0">
              <a:buNone/>
            </a:pPr>
            <a:r>
              <a:rPr lang="en-US" dirty="0" err="1"/>
              <a:t>tentat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Time</a:t>
            </a:r>
          </a:p>
          <a:p>
            <a:pPr marL="0" indent="0">
              <a:buNone/>
            </a:pPr>
            <a:r>
              <a:rPr lang="en-US" dirty="0"/>
              <a:t>Tone</a:t>
            </a:r>
          </a:p>
          <a:p>
            <a:pPr marL="0" indent="0">
              <a:buNone/>
            </a:pPr>
            <a:r>
              <a:rPr lang="en-US" dirty="0"/>
              <a:t>Verb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WC</a:t>
            </a:r>
          </a:p>
          <a:p>
            <a:pPr marL="0" indent="0">
              <a:buNone/>
            </a:pPr>
            <a:r>
              <a:rPr lang="en-US" dirty="0"/>
              <a:t>Work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7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45720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words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VP </a:t>
            </a:r>
            <a:r>
              <a:rPr lang="en-US" sz="2000" dirty="0">
                <a:solidFill>
                  <a:srgbClr val="FF0000"/>
                </a:solidFill>
              </a:rPr>
              <a:t>verb phrase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en-US" sz="2000" dirty="0">
                <a:solidFill>
                  <a:srgbClr val="FF0000"/>
                </a:solidFill>
              </a:rPr>
              <a:t>clauses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 </a:t>
            </a:r>
            <a:r>
              <a:rPr lang="en-US" sz="2000" dirty="0">
                <a:solidFill>
                  <a:srgbClr val="FF0000"/>
                </a:solidFill>
              </a:rPr>
              <a:t>t-units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DC </a:t>
            </a:r>
            <a:r>
              <a:rPr lang="en-US" sz="2000" dirty="0">
                <a:solidFill>
                  <a:srgbClr val="FF0000"/>
                </a:solidFill>
              </a:rPr>
              <a:t>dep. clause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CT </a:t>
            </a:r>
            <a:r>
              <a:rPr lang="en-US" sz="2000" dirty="0">
                <a:solidFill>
                  <a:srgbClr val="FF0000"/>
                </a:solidFill>
              </a:rPr>
              <a:t>complex t-unit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CP </a:t>
            </a:r>
            <a:r>
              <a:rPr lang="en-US" sz="2000" dirty="0">
                <a:solidFill>
                  <a:srgbClr val="FF0000"/>
                </a:solidFill>
              </a:rPr>
              <a:t>coordinate phrase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CN </a:t>
            </a:r>
            <a:r>
              <a:rPr lang="en-US" sz="2000" dirty="0">
                <a:solidFill>
                  <a:srgbClr val="FF0000"/>
                </a:solidFill>
              </a:rPr>
              <a:t>complex nominal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MLS </a:t>
            </a:r>
            <a:r>
              <a:rPr lang="en-US" sz="2000" dirty="0">
                <a:solidFill>
                  <a:srgbClr val="FF0000"/>
                </a:solidFill>
              </a:rPr>
              <a:t>mean length sentence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MLT </a:t>
            </a:r>
            <a:r>
              <a:rPr lang="en-US" sz="2000" dirty="0">
                <a:solidFill>
                  <a:srgbClr val="FF0000"/>
                </a:solidFill>
              </a:rPr>
              <a:t>mean length t-unit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MLC </a:t>
            </a:r>
            <a:r>
              <a:rPr lang="en-US" sz="2000" dirty="0">
                <a:solidFill>
                  <a:srgbClr val="FF0000"/>
                </a:solidFill>
              </a:rPr>
              <a:t>mean length clause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C.S </a:t>
            </a:r>
            <a:r>
              <a:rPr lang="en-US" sz="2000" dirty="0">
                <a:solidFill>
                  <a:srgbClr val="FF0000"/>
                </a:solidFill>
              </a:rPr>
              <a:t>clauses/sentence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VP.T </a:t>
            </a:r>
            <a:r>
              <a:rPr lang="en-US" sz="2000" dirty="0">
                <a:solidFill>
                  <a:srgbClr val="FF0000"/>
                </a:solidFill>
              </a:rPr>
              <a:t>verb phrases/t-unit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C.T </a:t>
            </a:r>
            <a:r>
              <a:rPr lang="en-US" sz="2000" dirty="0">
                <a:solidFill>
                  <a:srgbClr val="FF0000"/>
                </a:solidFill>
              </a:rPr>
              <a:t>clauses/t-unit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DC.C </a:t>
            </a:r>
            <a:r>
              <a:rPr lang="en-US" sz="2000" dirty="0">
                <a:solidFill>
                  <a:srgbClr val="FF0000"/>
                </a:solidFill>
              </a:rPr>
              <a:t>dep clauses/clause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DC.T </a:t>
            </a:r>
            <a:r>
              <a:rPr lang="en-US" sz="2000" dirty="0">
                <a:solidFill>
                  <a:srgbClr val="FF0000"/>
                </a:solidFill>
              </a:rPr>
              <a:t>dep clauses/t-unit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T.S </a:t>
            </a:r>
            <a:r>
              <a:rPr lang="en-US" sz="2000" dirty="0">
                <a:solidFill>
                  <a:srgbClr val="FF0000"/>
                </a:solidFill>
              </a:rPr>
              <a:t>t-units/sentence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CT.T </a:t>
            </a:r>
            <a:r>
              <a:rPr lang="en-US" sz="2000" dirty="0">
                <a:solidFill>
                  <a:srgbClr val="FF0000"/>
                </a:solidFill>
              </a:rPr>
              <a:t>complex t-units/t-unit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CP.T </a:t>
            </a:r>
            <a:r>
              <a:rPr lang="en-US" sz="2000" dirty="0" err="1">
                <a:solidFill>
                  <a:srgbClr val="FF0000"/>
                </a:solidFill>
              </a:rPr>
              <a:t>coord</a:t>
            </a:r>
            <a:r>
              <a:rPr lang="en-US" sz="2000" dirty="0">
                <a:solidFill>
                  <a:srgbClr val="FF0000"/>
                </a:solidFill>
              </a:rPr>
              <a:t> phrases/t-unit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CP.C </a:t>
            </a:r>
            <a:r>
              <a:rPr lang="en-US" sz="2000" dirty="0" err="1"/>
              <a:t>coord</a:t>
            </a:r>
            <a:r>
              <a:rPr lang="en-US" sz="2000" dirty="0"/>
              <a:t> phrases/clause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CN.T </a:t>
            </a:r>
            <a:r>
              <a:rPr lang="en-US" sz="2000" dirty="0">
                <a:solidFill>
                  <a:srgbClr val="FF0000"/>
                </a:solidFill>
              </a:rPr>
              <a:t>complex nom/t-unit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CN.C </a:t>
            </a:r>
            <a:r>
              <a:rPr lang="en-US" sz="2000" dirty="0">
                <a:solidFill>
                  <a:srgbClr val="FF0000"/>
                </a:solidFill>
              </a:rPr>
              <a:t>complex nom/clause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E4DF9-33BC-3745-ADBE-FD242F52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171" y="972671"/>
            <a:ext cx="2489200" cy="248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B2262-65E3-1041-9028-E2367CDEF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2240" t="3739" r="37071" b="4504"/>
          <a:stretch/>
        </p:blipFill>
        <p:spPr>
          <a:xfrm>
            <a:off x="1728787" y="700088"/>
            <a:ext cx="1364783" cy="2761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8B310-B619-AF4B-BC0C-723163996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371" y="473261"/>
            <a:ext cx="2514600" cy="323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805EE0-0D92-B942-AC85-921413616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035" y="3699437"/>
            <a:ext cx="3403600" cy="238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430259-7E78-A045-AC13-E662E353E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330" y="4136839"/>
            <a:ext cx="3810000" cy="213360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D897F2F-05D7-DB41-AAA2-45D0D2B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Phenomenon of interlocutors becoming similar to each other in conversation</a:t>
            </a:r>
          </a:p>
          <a:p>
            <a:pPr marL="0" indent="0">
              <a:buNone/>
            </a:pPr>
            <a:r>
              <a:rPr lang="en-US" dirty="0"/>
              <a:t>Associated with task success, likeability, trust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 questions:</a:t>
            </a:r>
          </a:p>
          <a:p>
            <a:pPr marL="457200" lvl="1" indent="0">
              <a:buNone/>
            </a:pPr>
            <a:r>
              <a:rPr lang="en-US" dirty="0"/>
              <a:t>Do interlocutors entrain in deceptive dialogues?</a:t>
            </a:r>
          </a:p>
          <a:p>
            <a:pPr marL="457200" lvl="1" indent="0">
              <a:buNone/>
            </a:pPr>
            <a:r>
              <a:rPr lang="en-US" dirty="0"/>
              <a:t>Are there differences in entrainment behavior between truthful and deceptive dialogues?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5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 measures of global and local entrainment</a:t>
            </a:r>
          </a:p>
          <a:p>
            <a:pPr marL="457200" lvl="1" indent="0">
              <a:buNone/>
            </a:pPr>
            <a:r>
              <a:rPr lang="en-US" dirty="0"/>
              <a:t>Local proximity, convergence, synchrony</a:t>
            </a:r>
          </a:p>
          <a:p>
            <a:pPr marL="457200" lvl="1" indent="0">
              <a:buNone/>
            </a:pPr>
            <a:r>
              <a:rPr lang="en-US" dirty="0"/>
              <a:t>Global proximity, convergence</a:t>
            </a:r>
          </a:p>
          <a:p>
            <a:pPr marL="0" indent="0">
              <a:buNone/>
            </a:pPr>
            <a:r>
              <a:rPr lang="en-US" dirty="0"/>
              <a:t>8 acoustic-prosodic features</a:t>
            </a:r>
          </a:p>
          <a:p>
            <a:pPr marL="457200" lvl="1" indent="0">
              <a:buNone/>
            </a:pPr>
            <a:r>
              <a:rPr lang="en-US" dirty="0"/>
              <a:t>pitch {max, mean}, intensity {max, mean}, speaking rate, jitter, shimmer NHR</a:t>
            </a:r>
          </a:p>
          <a:p>
            <a:pPr marL="0" indent="0">
              <a:buNone/>
            </a:pPr>
            <a:r>
              <a:rPr lang="en-US" dirty="0"/>
              <a:t>4 lexical features</a:t>
            </a:r>
          </a:p>
          <a:p>
            <a:pPr marL="457200" lvl="1" indent="0">
              <a:buNone/>
            </a:pPr>
            <a:r>
              <a:rPr lang="en-US" dirty="0"/>
              <a:t>{100, 25} high frequency words, hedge words/phrases, cue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Entrainment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Local entrainment</a:t>
            </a:r>
          </a:p>
          <a:p>
            <a:pPr marL="457200" lvl="1" indent="0">
              <a:buNone/>
            </a:pPr>
            <a:r>
              <a:rPr lang="en-US" dirty="0"/>
              <a:t>Proximity: all acoustic features except pitch max</a:t>
            </a:r>
          </a:p>
          <a:p>
            <a:pPr marL="457200" lvl="1" indent="0">
              <a:buNone/>
            </a:pPr>
            <a:r>
              <a:rPr lang="en-US" dirty="0"/>
              <a:t>Convergence: intensity {mean, max}, speaking rate, voice quality</a:t>
            </a:r>
          </a:p>
          <a:p>
            <a:pPr marL="457200" lvl="1" indent="0">
              <a:buNone/>
            </a:pPr>
            <a:r>
              <a:rPr lang="en-US" dirty="0"/>
              <a:t>Synchrony: all acoustic features</a:t>
            </a:r>
          </a:p>
          <a:p>
            <a:pPr marL="0" indent="0">
              <a:buNone/>
            </a:pPr>
            <a:r>
              <a:rPr lang="en-US" dirty="0"/>
              <a:t>Global entrainment</a:t>
            </a:r>
          </a:p>
          <a:p>
            <a:pPr marL="457200" lvl="1" indent="0">
              <a:buNone/>
            </a:pPr>
            <a:r>
              <a:rPr lang="en-US" dirty="0"/>
              <a:t>Proximity: high frequency words, hedge words, intensity {mean, max}, speaking rate, voice quality</a:t>
            </a:r>
          </a:p>
          <a:p>
            <a:pPr marL="457200" lvl="1" indent="0">
              <a:buNone/>
            </a:pPr>
            <a:r>
              <a:rPr lang="en-US" dirty="0"/>
              <a:t>Convergence: high frequency words</a:t>
            </a:r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-&gt; Evidence of acoustic-prosodic and lexical entrainment in deceptive dialogues, at global and local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5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Entrainment (local proximity)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Pitch max</a:t>
            </a:r>
          </a:p>
          <a:p>
            <a:pPr marL="0" indent="0">
              <a:buNone/>
            </a:pPr>
            <a:r>
              <a:rPr lang="en-US" dirty="0"/>
              <a:t>Pitch mean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Intensity max</a:t>
            </a:r>
          </a:p>
          <a:p>
            <a:pPr marL="0" indent="0">
              <a:buNone/>
            </a:pPr>
            <a:r>
              <a:rPr lang="en-US" dirty="0"/>
              <a:t>Intensity mean</a:t>
            </a:r>
          </a:p>
          <a:p>
            <a:pPr marL="0" indent="0">
              <a:buNone/>
            </a:pPr>
            <a:r>
              <a:rPr lang="en-US" dirty="0"/>
              <a:t>Speaking rate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Jitter</a:t>
            </a:r>
          </a:p>
          <a:p>
            <a:pPr marL="0" indent="0">
              <a:buNone/>
            </a:pPr>
            <a:r>
              <a:rPr lang="en-US" dirty="0"/>
              <a:t>Shimmer</a:t>
            </a:r>
          </a:p>
          <a:p>
            <a:pPr marL="0" indent="0">
              <a:buNone/>
            </a:pPr>
            <a:r>
              <a:rPr lang="en-US" dirty="0"/>
              <a:t>NHR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acoustic-prosodic and linguistic characteristics of deception and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57200"/>
          <a:lstStyle/>
          <a:p>
            <a:pPr marL="0" indent="0">
              <a:buNone/>
            </a:pPr>
            <a:r>
              <a:rPr lang="en-US" b="1" dirty="0"/>
              <a:t>Deception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Increased pitch &amp; intensity max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Poor speech planning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Descriptive, detailed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Complex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Hedge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Entrainment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Truth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Negation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Cue phrases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Cognitive process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Function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5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deception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695"/>
            <a:ext cx="10515600" cy="4824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Four units of analysis: </a:t>
            </a:r>
          </a:p>
          <a:p>
            <a:pPr marL="457200" lvl="1" indent="0">
              <a:buNone/>
            </a:pPr>
            <a:r>
              <a:rPr lang="en-US" dirty="0"/>
              <a:t>IPU, turn, question response, question chunk</a:t>
            </a:r>
          </a:p>
          <a:p>
            <a:pPr marL="0" indent="0">
              <a:buNone/>
            </a:pPr>
            <a:r>
              <a:rPr lang="en-US" dirty="0"/>
              <a:t>Four statistical classifiers:  Random Forest, Logistic Regression, SVM, Naïve Bayes</a:t>
            </a:r>
          </a:p>
          <a:p>
            <a:pPr marL="0" indent="0">
              <a:buNone/>
            </a:pPr>
            <a:r>
              <a:rPr lang="en-US" dirty="0"/>
              <a:t>Three neural network classifiers: DNN, LSTM, Hybrid</a:t>
            </a:r>
          </a:p>
          <a:p>
            <a:pPr marL="0" indent="0">
              <a:buNone/>
            </a:pPr>
            <a:r>
              <a:rPr lang="en-US" dirty="0"/>
              <a:t>Three feature sets: Acoustic (A), Lexical (L), Syntactic (S)</a:t>
            </a:r>
          </a:p>
          <a:p>
            <a:pPr marL="0" indent="0">
              <a:buNone/>
            </a:pPr>
            <a:r>
              <a:rPr lang="en-US" dirty="0"/>
              <a:t>Evaluation metric:</a:t>
            </a:r>
          </a:p>
          <a:p>
            <a:pPr marL="457200" lvl="1" indent="0">
              <a:buNone/>
            </a:pPr>
            <a:r>
              <a:rPr lang="en-US" dirty="0"/>
              <a:t>			F</a:t>
            </a:r>
            <a:r>
              <a:rPr lang="en-US" baseline="-25000" dirty="0"/>
              <a:t>1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Baselines:</a:t>
            </a:r>
          </a:p>
          <a:p>
            <a:pPr marL="457200" lvl="1" indent="0">
              <a:buNone/>
            </a:pPr>
            <a:r>
              <a:rPr lang="en-US" dirty="0"/>
              <a:t>Random: 50% accuracy</a:t>
            </a:r>
          </a:p>
          <a:p>
            <a:pPr marL="457200" lvl="1" indent="0">
              <a:buNone/>
            </a:pPr>
            <a:r>
              <a:rPr lang="en-US" dirty="0"/>
              <a:t>Human: 56.75% accuracy (question chunk units)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30" y="4211586"/>
            <a:ext cx="2971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5979-6D79-384C-B848-CED0B392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14AEB2-3923-B948-B74F-BFD561477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880" y="1831483"/>
            <a:ext cx="7003030" cy="46613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A384-D437-434A-B5C3-3AE778B0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F6F29-EFE6-3245-92F1-ED0962B4A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910" y="1994289"/>
            <a:ext cx="2832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1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4511-F071-054A-9192-B0C8DF77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Hybrid: BLSTM-lexical + DNN-acoustic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DEDF2-CB87-1B45-8F9A-C4885604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 descr="1.jpg">
            <a:extLst>
              <a:ext uri="{FF2B5EF4-FFF2-40B4-BE49-F238E27FC236}">
                <a16:creationId xmlns:a16="http://schemas.microsoft.com/office/drawing/2014/main" id="{6C307C46-79BE-7440-ABB9-D8CB5AD7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57" y="2085651"/>
            <a:ext cx="8030886" cy="3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2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2533" y="1439333"/>
          <a:ext cx="88404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58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2533" y="1439333"/>
          <a:ext cx="88404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4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FA0A-4B02-9745-974C-FF89AF86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convey and perceive from speech?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E6A7-FC78-AC4E-A804-765DDB13FF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Native language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Physical health</a:t>
            </a:r>
          </a:p>
          <a:p>
            <a:r>
              <a:rPr lang="en-US" dirty="0"/>
              <a:t>Mental health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27A7A-AB98-8B41-88C9-1D860D3C8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Charisma</a:t>
            </a:r>
          </a:p>
          <a:p>
            <a:r>
              <a:rPr lang="en-US" dirty="0"/>
              <a:t>Likeability</a:t>
            </a:r>
          </a:p>
          <a:p>
            <a:r>
              <a:rPr lang="en-US" dirty="0"/>
              <a:t>Emotion</a:t>
            </a:r>
          </a:p>
          <a:p>
            <a:r>
              <a:rPr lang="en-US" dirty="0"/>
              <a:t>Sarcasm</a:t>
            </a:r>
          </a:p>
          <a:p>
            <a:r>
              <a:rPr lang="en-US" dirty="0"/>
              <a:t>Humor</a:t>
            </a:r>
          </a:p>
          <a:p>
            <a:r>
              <a:rPr lang="en-US" dirty="0"/>
              <a:t>Deception</a:t>
            </a:r>
          </a:p>
          <a:p>
            <a:r>
              <a:rPr lang="en-US" dirty="0"/>
              <a:t>Trust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3ACD7-DE13-604A-9E40-0B37324A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2533" y="1439333"/>
          <a:ext cx="88404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245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2533" y="1439333"/>
          <a:ext cx="88404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0091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2533" y="1439333"/>
          <a:ext cx="88404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171700" y="4718961"/>
            <a:ext cx="6678386" cy="1632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598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B4E-CDA6-E849-BA1A-B90B3752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4442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Deception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B50BE6-096E-B74D-BC88-0040A9A11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94656" y="2409462"/>
            <a:ext cx="5359144" cy="262113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DC50E-50EA-3641-BF75-E6B57A2D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4" y="2105585"/>
            <a:ext cx="4541598" cy="30222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9D0D22-5092-1D41-8AA9-DA0008E7FFBE}"/>
              </a:ext>
            </a:extLst>
          </p:cNvPr>
          <p:cNvSpPr txBox="1">
            <a:spLocks/>
          </p:cNvSpPr>
          <p:nvPr/>
        </p:nvSpPr>
        <p:spPr>
          <a:xfrm>
            <a:off x="5867397" y="365124"/>
            <a:ext cx="3884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Trust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AD9A5-BB27-B045-90AA-F23C2A52941A}"/>
              </a:ext>
            </a:extLst>
          </p:cNvPr>
          <p:cNvSpPr txBox="1">
            <a:spLocks/>
          </p:cNvSpPr>
          <p:nvPr/>
        </p:nvSpPr>
        <p:spPr>
          <a:xfrm>
            <a:off x="580464" y="4787153"/>
            <a:ext cx="11031071" cy="1877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 are the characteristics of </a:t>
            </a:r>
            <a:r>
              <a:rPr lang="en-US" sz="3200" b="1" dirty="0"/>
              <a:t>deceptive</a:t>
            </a:r>
            <a:r>
              <a:rPr lang="en-US" sz="3200" dirty="0"/>
              <a:t> and </a:t>
            </a:r>
            <a:r>
              <a:rPr lang="en-US" sz="3200" b="1" dirty="0"/>
              <a:t>truthful</a:t>
            </a:r>
            <a:r>
              <a:rPr lang="en-US" sz="3200" dirty="0"/>
              <a:t> speech? </a:t>
            </a:r>
          </a:p>
          <a:p>
            <a:r>
              <a:rPr lang="en-US" sz="3200" dirty="0"/>
              <a:t>What makes humans </a:t>
            </a:r>
            <a:r>
              <a:rPr lang="en-US" sz="3200" b="1" dirty="0"/>
              <a:t>perceive</a:t>
            </a:r>
            <a:r>
              <a:rPr lang="en-US" sz="3200" dirty="0"/>
              <a:t> speech as truthful, or </a:t>
            </a:r>
            <a:r>
              <a:rPr lang="en-US" sz="3200" b="1" dirty="0"/>
              <a:t>trust</a:t>
            </a:r>
            <a:r>
              <a:rPr lang="en-US" sz="3200" dirty="0"/>
              <a:t> speech?</a:t>
            </a:r>
          </a:p>
          <a:p>
            <a:r>
              <a:rPr lang="en-US" sz="3200" dirty="0"/>
              <a:t>Can we automatically detect </a:t>
            </a:r>
            <a:r>
              <a:rPr lang="en-US" sz="3200" b="1" dirty="0"/>
              <a:t>deceptive</a:t>
            </a:r>
            <a:r>
              <a:rPr lang="en-US" sz="3200" dirty="0"/>
              <a:t> and </a:t>
            </a:r>
            <a:r>
              <a:rPr lang="en-US" sz="3200" b="1" dirty="0"/>
              <a:t>trustworthy</a:t>
            </a:r>
            <a:r>
              <a:rPr lang="en-US" sz="3200" dirty="0"/>
              <a:t> speech?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DC708-916E-B545-8FD9-76626320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1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0DFF-F5DE-814A-8EE6-9D937DCE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D5D6-EA54-154B-9760-8149875D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X-Cultural Deception (CXD) Corpus</a:t>
            </a:r>
          </a:p>
          <a:p>
            <a:r>
              <a:rPr lang="en-US" dirty="0"/>
              <a:t>Deception detection from text and speech</a:t>
            </a:r>
          </a:p>
          <a:p>
            <a:pPr lvl="1"/>
            <a:r>
              <a:rPr lang="en-US" dirty="0"/>
              <a:t>Acoustic-prosodic and lexical analysis</a:t>
            </a:r>
          </a:p>
          <a:p>
            <a:pPr lvl="1"/>
            <a:r>
              <a:rPr lang="en-US" dirty="0"/>
              <a:t>Machine learning deception classification</a:t>
            </a:r>
          </a:p>
          <a:p>
            <a:r>
              <a:rPr lang="en-US" b="1" dirty="0"/>
              <a:t>Crowdsourced study of deception perception</a:t>
            </a:r>
          </a:p>
          <a:p>
            <a:pPr lvl="1"/>
            <a:r>
              <a:rPr lang="en-US" b="1" dirty="0"/>
              <a:t>Acoustic-prosodic and lexical analysis</a:t>
            </a:r>
          </a:p>
          <a:p>
            <a:pPr lvl="1"/>
            <a:r>
              <a:rPr lang="en-US" b="1" dirty="0"/>
              <a:t>Machine learning trust classification</a:t>
            </a:r>
          </a:p>
          <a:p>
            <a:r>
              <a:rPr lang="en-US" dirty="0"/>
              <a:t>Conclusions and future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C840A-EFD4-3041-B2B0-EB5B76D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81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6D79-432C-E94B-BF30-8B36DC85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LieCatcher</a:t>
            </a:r>
            <a:endParaRPr lang="en-US" dirty="0"/>
          </a:p>
        </p:txBody>
      </p:sp>
      <p:pic>
        <p:nvPicPr>
          <p:cNvPr id="6" name="Shape 154">
            <a:hlinkClick r:id="rId3"/>
            <a:extLst>
              <a:ext uri="{FF2B5EF4-FFF2-40B4-BE49-F238E27FC236}">
                <a16:creationId xmlns:a16="http://schemas.microsoft.com/office/drawing/2014/main" id="{E36BD453-C5AB-EC41-A2F5-54205C1B48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379" y="1690688"/>
            <a:ext cx="8347242" cy="43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CDD6D-B67A-5943-95B7-2BE09D0F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5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uCnXFy0g3PMGnElTWkiwyzlqGiiok3ZwvYgFVixmhqMLdpK95hbat_mTzcjpU7OoQMXbNdw5zfQ5xbjKxYpB4Hl5F_fDQruTAyKzk7HjOXOJzAP_JEap0domjVwHRU0H50UYcs9GdWU">
            <a:extLst>
              <a:ext uri="{FF2B5EF4-FFF2-40B4-BE49-F238E27FC236}">
                <a16:creationId xmlns:a16="http://schemas.microsoft.com/office/drawing/2014/main" id="{53CB9438-61F5-7D40-88D9-EF777824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977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F1D81-49F6-FF40-8DED-9B2DC39C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7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45EC-CE9A-1B4A-95E2-926BE952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2071-B917-074A-9D62-9AC7AA93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5,340 utterances</a:t>
            </a:r>
          </a:p>
          <a:p>
            <a:r>
              <a:rPr lang="en-US" dirty="0"/>
              <a:t>3 judgments per utterance</a:t>
            </a:r>
          </a:p>
          <a:p>
            <a:r>
              <a:rPr lang="en-US" dirty="0"/>
              <a:t>431 unique annotators</a:t>
            </a:r>
          </a:p>
          <a:p>
            <a:r>
              <a:rPr lang="en-US" dirty="0"/>
              <a:t>38.9% male, 59.1% female, 2.1% unreported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EC01F-6362-EC4E-80E4-540BF51D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27" y="4094957"/>
            <a:ext cx="4800600" cy="2171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8395-20E2-874F-9357-2677E899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8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D0FF-0EAB-084C-A5F9-CAABBA98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 Detection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45B5-F663-CB4F-867D-2A98771A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80621" cy="4351338"/>
          </a:xfrm>
        </p:spPr>
        <p:txBody>
          <a:bodyPr/>
          <a:lstStyle/>
          <a:p>
            <a:r>
              <a:rPr lang="en-US" dirty="0"/>
              <a:t>Overall accuracy = 49.93%</a:t>
            </a:r>
          </a:p>
          <a:p>
            <a:r>
              <a:rPr lang="en-US" dirty="0"/>
              <a:t>Fleiss’ kappa: 0.135</a:t>
            </a:r>
          </a:p>
          <a:p>
            <a:r>
              <a:rPr lang="en-US" dirty="0"/>
              <a:t>Truth bias – 65% trusted</a:t>
            </a:r>
          </a:p>
          <a:p>
            <a:pPr lvl="1"/>
            <a:r>
              <a:rPr lang="en-US" dirty="0"/>
              <a:t>Truth Default Theory (T.R. Levine, 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7D115-B3BE-7C4E-BFF2-1A103695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6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6F5-26D4-5C4A-9617-0612A046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BBC3-480C-B44B-96C3-6EA09379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Disfluency</a:t>
            </a:r>
            <a:r>
              <a:rPr lang="en-US" dirty="0"/>
              <a:t> “um</a:t>
            </a:r>
            <a:r>
              <a:rPr lang="mr-IN" dirty="0"/>
              <a:t>…</a:t>
            </a:r>
            <a:r>
              <a:rPr lang="en-US" dirty="0" err="1"/>
              <a:t>er</a:t>
            </a:r>
            <a:r>
              <a:rPr lang="en-US" dirty="0"/>
              <a:t>”</a:t>
            </a:r>
          </a:p>
          <a:p>
            <a:r>
              <a:rPr lang="en-US" b="1" dirty="0"/>
              <a:t>Complexity</a:t>
            </a:r>
            <a:r>
              <a:rPr lang="en-US" dirty="0"/>
              <a:t> more words, more detailed</a:t>
            </a:r>
          </a:p>
          <a:p>
            <a:r>
              <a:rPr lang="en-US" b="1" dirty="0"/>
              <a:t>Affect</a:t>
            </a:r>
            <a:r>
              <a:rPr lang="en-US" dirty="0"/>
              <a:t> sentiment</a:t>
            </a:r>
          </a:p>
          <a:p>
            <a:r>
              <a:rPr lang="en-US" b="1" dirty="0"/>
              <a:t>Uncertainty</a:t>
            </a:r>
            <a:r>
              <a:rPr lang="en-US" dirty="0"/>
              <a:t> “sort of”, “probably”</a:t>
            </a:r>
          </a:p>
          <a:p>
            <a:r>
              <a:rPr lang="en-US" b="1" dirty="0"/>
              <a:t>Creativity</a:t>
            </a:r>
            <a:r>
              <a:rPr lang="en-US" dirty="0"/>
              <a:t> difference from “standard” responses for same question</a:t>
            </a:r>
          </a:p>
          <a:p>
            <a:r>
              <a:rPr lang="en-US" b="1" dirty="0"/>
              <a:t>Prosody</a:t>
            </a:r>
            <a:r>
              <a:rPr lang="en-US" dirty="0"/>
              <a:t> pitch, speaking rate, loudness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875DC-9247-BE45-B5F4-620DE317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3A19-81C6-7F46-82E6-1512D2DA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621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What can we </a:t>
            </a:r>
            <a:r>
              <a:rPr lang="en-US" sz="5400" b="1" dirty="0"/>
              <a:t>automatically</a:t>
            </a:r>
            <a:r>
              <a:rPr lang="en-US" sz="5400" dirty="0"/>
              <a:t> learn about speaker states and traits from their speech?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B736D-EBC7-484D-B171-7EF141F1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42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0C68-9573-7040-957B-C998D501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Disfluency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B15D-F3B9-C944-A10C-113D5EF2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EFCB15-CD83-D242-9266-1E8EB6A7A7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2151857"/>
          <a:ext cx="81279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483449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854693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22060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2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Has filled 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4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# filled 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5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Response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6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2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False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2472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FBB4C-162A-7449-A1AD-0209A732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B73D5-2C20-C044-954C-9917DB2658AF}"/>
              </a:ext>
            </a:extLst>
          </p:cNvPr>
          <p:cNvSpPr txBox="1"/>
          <p:nvPr/>
        </p:nvSpPr>
        <p:spPr>
          <a:xfrm>
            <a:off x="702733" y="5221289"/>
            <a:ext cx="70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</a:rPr>
              <a:t>↓ </a:t>
            </a:r>
            <a:r>
              <a:rPr lang="en-US" dirty="0"/>
              <a:t>indicates negative relationship;</a:t>
            </a:r>
            <a:r>
              <a:rPr lang="en-US" dirty="0">
                <a:solidFill>
                  <a:srgbClr val="FF0000"/>
                </a:solidFill>
              </a:rPr>
              <a:t> ↑ </a:t>
            </a:r>
            <a:r>
              <a:rPr lang="en-US" dirty="0"/>
              <a:t>indicates positive relationship</a:t>
            </a:r>
          </a:p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</a:rPr>
              <a:t>↓</a:t>
            </a:r>
            <a:r>
              <a:rPr lang="en-US" dirty="0"/>
              <a:t>: &lt;.05, </a:t>
            </a:r>
            <a:r>
              <a:rPr lang="en-US" dirty="0">
                <a:solidFill>
                  <a:srgbClr val="FF0000"/>
                </a:solidFill>
              </a:rPr>
              <a:t>↓↓ </a:t>
            </a:r>
            <a:r>
              <a:rPr lang="en-US" dirty="0"/>
              <a:t>: &lt;.01, </a:t>
            </a:r>
            <a:r>
              <a:rPr lang="en-US" dirty="0">
                <a:solidFill>
                  <a:srgbClr val="FF0000"/>
                </a:solidFill>
              </a:rPr>
              <a:t>↓↓↓ </a:t>
            </a:r>
            <a:r>
              <a:rPr lang="en-US" dirty="0"/>
              <a:t>: &lt;.001, </a:t>
            </a:r>
            <a:r>
              <a:rPr lang="en-US" dirty="0">
                <a:solidFill>
                  <a:srgbClr val="FF0000"/>
                </a:solidFill>
              </a:rPr>
              <a:t>↓↓↓↓ </a:t>
            </a:r>
            <a:r>
              <a:rPr lang="en-US" dirty="0"/>
              <a:t>: &lt;.0001</a:t>
            </a:r>
          </a:p>
        </p:txBody>
      </p:sp>
    </p:spTree>
    <p:extLst>
      <p:ext uri="{BB962C8B-B14F-4D97-AF65-F5344CB8AC3E}">
        <p14:creationId xmlns:p14="http://schemas.microsoft.com/office/powerpoint/2010/main" val="435252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0C68-9573-7040-957B-C998D501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B15D-F3B9-C944-A10C-113D5EF2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EFCB15-CD83-D242-9266-1E8EB6A7A7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594523"/>
          <a:ext cx="8127999" cy="4114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483449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854693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22060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2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Speaking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5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Pitch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↑↑↑↑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6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Pitch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2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Pitch </a:t>
                      </a:r>
                      <a:r>
                        <a:rPr lang="en-US" sz="2400" dirty="0" err="1"/>
                        <a:t>std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68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Intensity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2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Intensity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↑↑↑↑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5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Intensity </a:t>
                      </a:r>
                      <a:r>
                        <a:rPr lang="en-US" sz="2400" dirty="0" err="1"/>
                        <a:t>std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4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Jitter, shimmer, </a:t>
                      </a:r>
                      <a:r>
                        <a:rPr lang="en-US" sz="2400" dirty="0" err="1"/>
                        <a:t>nhr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3261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F78C-3897-0746-86F9-57F192AD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CC5AB-05EA-9946-9A84-2AA5F8D6D02B}"/>
              </a:ext>
            </a:extLst>
          </p:cNvPr>
          <p:cNvSpPr txBox="1"/>
          <p:nvPr/>
        </p:nvSpPr>
        <p:spPr>
          <a:xfrm>
            <a:off x="838200" y="5892581"/>
            <a:ext cx="70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</a:rPr>
              <a:t>↓ </a:t>
            </a:r>
            <a:r>
              <a:rPr lang="en-US" dirty="0"/>
              <a:t>indicates negative relationship;</a:t>
            </a:r>
            <a:r>
              <a:rPr lang="en-US" dirty="0">
                <a:solidFill>
                  <a:srgbClr val="FF0000"/>
                </a:solidFill>
              </a:rPr>
              <a:t> ↑ </a:t>
            </a:r>
            <a:r>
              <a:rPr lang="en-US" dirty="0"/>
              <a:t>indicates positive relationship</a:t>
            </a:r>
          </a:p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</a:rPr>
              <a:t>↓</a:t>
            </a:r>
            <a:r>
              <a:rPr lang="en-US" dirty="0"/>
              <a:t>: &lt;.05, </a:t>
            </a:r>
            <a:r>
              <a:rPr lang="en-US" dirty="0">
                <a:solidFill>
                  <a:srgbClr val="FF0000"/>
                </a:solidFill>
              </a:rPr>
              <a:t>↓↓ </a:t>
            </a:r>
            <a:r>
              <a:rPr lang="en-US" dirty="0"/>
              <a:t>: &lt;.01, </a:t>
            </a:r>
            <a:r>
              <a:rPr lang="en-US" dirty="0">
                <a:solidFill>
                  <a:srgbClr val="FF0000"/>
                </a:solidFill>
              </a:rPr>
              <a:t>↓↓↓ </a:t>
            </a:r>
            <a:r>
              <a:rPr lang="en-US" dirty="0"/>
              <a:t>: &lt;.001, </a:t>
            </a:r>
            <a:r>
              <a:rPr lang="en-US" dirty="0">
                <a:solidFill>
                  <a:srgbClr val="FF0000"/>
                </a:solidFill>
              </a:rPr>
              <a:t>↓↓↓↓ </a:t>
            </a:r>
            <a:r>
              <a:rPr lang="en-US" dirty="0"/>
              <a:t>: &lt;.0001</a:t>
            </a:r>
          </a:p>
        </p:txBody>
      </p:sp>
    </p:spTree>
    <p:extLst>
      <p:ext uri="{BB962C8B-B14F-4D97-AF65-F5344CB8AC3E}">
        <p14:creationId xmlns:p14="http://schemas.microsoft.com/office/powerpoint/2010/main" val="2471786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2348-4F99-E845-876C-B74B3F4A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Successful Lies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BB7891-344A-4F4D-AC2A-AF5A91E26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44578"/>
              </p:ext>
            </p:extLst>
          </p:nvPr>
        </p:nvGraphicFramePr>
        <p:xfrm>
          <a:off x="838200" y="1690688"/>
          <a:ext cx="5418666" cy="32004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483449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85469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Successful 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2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4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Speaking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5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Response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6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Intensity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↑↑↑↑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2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2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Filled pauses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↓↓↓↓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53204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23D465-0CC4-0241-B656-66FC2B3F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1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F955-8655-AD47-8075-73794AC1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B46B-73F6-6E44-912B-D4B245D8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raters to provide strategies that they used</a:t>
            </a:r>
          </a:p>
          <a:p>
            <a:r>
              <a:rPr lang="en-US" dirty="0"/>
              <a:t>Annotate strategies by category</a:t>
            </a:r>
          </a:p>
          <a:p>
            <a:r>
              <a:rPr lang="en-US" dirty="0"/>
              <a:t>Investigate which strategies are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79D13-C165-B649-9EFE-EA07696D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5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ViPexd-8ElEj6aWnfhpfhsRpTGf4sRUEoqLFBFXKwVlwplvDLgInZmtNHF4s0ANdheGchOlpPpJWG-CBB-nOM7SKDSA7-wVGTiUGWHUiPBx1rbrZGx2lfjLNEFZZugPlwbZLH5ohgeo">
            <a:extLst>
              <a:ext uri="{FF2B5EF4-FFF2-40B4-BE49-F238E27FC236}">
                <a16:creationId xmlns:a16="http://schemas.microsoft.com/office/drawing/2014/main" id="{4E49502D-6825-BD40-9C86-8FE518C9B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0"/>
          <a:stretch/>
        </p:blipFill>
        <p:spPr bwMode="auto">
          <a:xfrm>
            <a:off x="1102537" y="175437"/>
            <a:ext cx="10550661" cy="65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986F9-6A92-F44F-96EF-BA1F3EBC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0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3F44-E38D-A54D-8BC0-FAE5090E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complex reasoning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4A07-64F5-684B-B496-3A8AFAC6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long do people take to make judgments?</a:t>
            </a:r>
            <a:endParaRPr lang="en-US" b="0" dirty="0">
              <a:effectLst/>
            </a:endParaRPr>
          </a:p>
          <a:p>
            <a:pPr lvl="1" fontAlgn="base"/>
            <a:r>
              <a:rPr lang="en-US" dirty="0"/>
              <a:t>no correlation between the response time and whether the answer is correct (spearman, </a:t>
            </a:r>
            <a:r>
              <a:rPr lang="en-US" dirty="0" err="1"/>
              <a:t>ρ</a:t>
            </a:r>
            <a:r>
              <a:rPr lang="en-US" dirty="0"/>
              <a:t>=0.008, p&gt;0.05)</a:t>
            </a:r>
          </a:p>
          <a:p>
            <a:pPr lvl="1" fontAlgn="base"/>
            <a:r>
              <a:rPr lang="en-US" dirty="0"/>
              <a:t>negative correlation between the response time and whether the answer is trusted (spearman, </a:t>
            </a:r>
            <a:r>
              <a:rPr lang="en-US" dirty="0" err="1"/>
              <a:t>ρ</a:t>
            </a:r>
            <a:r>
              <a:rPr lang="en-US" dirty="0"/>
              <a:t>=-0.101, p&lt;0.0001) </a:t>
            </a:r>
          </a:p>
          <a:p>
            <a:pPr fontAlgn="base"/>
            <a:r>
              <a:rPr lang="en-US" dirty="0"/>
              <a:t>How many strategies do people use?</a:t>
            </a:r>
          </a:p>
          <a:p>
            <a:pPr lvl="1" fontAlgn="base"/>
            <a:r>
              <a:rPr lang="en-US" dirty="0"/>
              <a:t>no correlation between the number of strategies and the score (spearman, </a:t>
            </a:r>
            <a:r>
              <a:rPr lang="en-US" dirty="0" err="1"/>
              <a:t>ρ</a:t>
            </a:r>
            <a:r>
              <a:rPr lang="en-US" dirty="0"/>
              <a:t>=0.029, p&gt;0.05)</a:t>
            </a:r>
          </a:p>
          <a:p>
            <a:pPr lvl="1" fontAlgn="base"/>
            <a:r>
              <a:rPr lang="en-US" dirty="0"/>
              <a:t>a negative correlation between the percentage of utterances that annotators trust and the number of strategies they use (spearman, </a:t>
            </a:r>
            <a:r>
              <a:rPr lang="en-US" dirty="0" err="1"/>
              <a:t>ρ</a:t>
            </a:r>
            <a:r>
              <a:rPr lang="en-US" dirty="0"/>
              <a:t>=-0.133, p&lt;0.01)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FB23B-720D-254D-830E-3CBB2D89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9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E98D-D0CD-C545-8DE1-F6D04B0E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predict trusted speech?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27CC-072F-E94D-BFE1-DC4CBBD3B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5-fold cross validation, speaker independent</a:t>
            </a:r>
          </a:p>
          <a:p>
            <a:r>
              <a:rPr lang="en-US" dirty="0"/>
              <a:t>Low agreement task -&gt; only classify utterances with consensus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Evaluate with macro-F1</a:t>
            </a:r>
          </a:p>
          <a:p>
            <a:r>
              <a:rPr lang="en-US" dirty="0"/>
              <a:t>Baseline (random): 44.62 F1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144BD-F43B-6742-9B6C-5CD6A613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9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7DA9-0D46-FB4E-980E-D8FDC451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predict trusted speech?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C055-80F2-A24E-92E4-4C54990E0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NLP Data-driven features</a:t>
            </a:r>
          </a:p>
          <a:p>
            <a:pPr lvl="1"/>
            <a:r>
              <a:rPr lang="en-US" dirty="0" err="1"/>
              <a:t>GloVe</a:t>
            </a:r>
            <a:r>
              <a:rPr lang="en-US" dirty="0"/>
              <a:t> embeddings</a:t>
            </a:r>
          </a:p>
          <a:p>
            <a:pPr lvl="1"/>
            <a:r>
              <a:rPr lang="en-US" dirty="0"/>
              <a:t>Dependency parse n-grams</a:t>
            </a:r>
          </a:p>
          <a:p>
            <a:pPr lvl="1"/>
            <a:r>
              <a:rPr lang="en-US" dirty="0"/>
              <a:t>Word n-grams</a:t>
            </a:r>
          </a:p>
          <a:p>
            <a:r>
              <a:rPr lang="en-US" dirty="0"/>
              <a:t>Hypothesized deception features</a:t>
            </a:r>
          </a:p>
          <a:p>
            <a:pPr lvl="1"/>
            <a:r>
              <a:rPr lang="en-US" dirty="0"/>
              <a:t>Disfluency</a:t>
            </a:r>
          </a:p>
          <a:p>
            <a:pPr lvl="1"/>
            <a:r>
              <a:rPr lang="en-US" dirty="0"/>
              <a:t>Complexity</a:t>
            </a:r>
          </a:p>
          <a:p>
            <a:pPr lvl="1"/>
            <a:r>
              <a:rPr lang="en-US" dirty="0"/>
              <a:t>Prosody</a:t>
            </a:r>
          </a:p>
          <a:p>
            <a:pPr lvl="1"/>
            <a:r>
              <a:rPr lang="en-US" dirty="0"/>
              <a:t>Speaker traits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94E1B-1D16-4F42-A451-212A3E2B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4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294D-6A42-834D-A6FE-98347DFC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classification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E7E9EA-3424-BC47-8957-3327084511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825624"/>
          <a:ext cx="10654553" cy="482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1424-05C3-914A-95E6-617A6FC8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0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59DD-D020-3E4C-87AC-9EB3A38E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Trusted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8D34-45ED-6E4E-8325-325267878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task</a:t>
            </a:r>
          </a:p>
          <a:p>
            <a:r>
              <a:rPr lang="en-US" dirty="0"/>
              <a:t>Characteristics of trust vs. deception</a:t>
            </a:r>
          </a:p>
          <a:p>
            <a:r>
              <a:rPr lang="en-US" dirty="0"/>
              <a:t>Trust classification: 66.62 F1</a:t>
            </a:r>
          </a:p>
          <a:p>
            <a:r>
              <a:rPr lang="en-US" dirty="0"/>
              <a:t>Why people are bad at lie detection:  </a:t>
            </a:r>
          </a:p>
          <a:p>
            <a:pPr lvl="1"/>
            <a:r>
              <a:rPr lang="en-US" dirty="0"/>
              <a:t>Mismatch between features of trusted and truthful speech</a:t>
            </a:r>
          </a:p>
          <a:p>
            <a:pPr lvl="1"/>
            <a:r>
              <a:rPr lang="en-US" dirty="0"/>
              <a:t>Ineffective strategies reported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87BC-4F1D-A444-B276-23E7E201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3A19-81C6-7F46-82E6-1512D2DA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621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What can we </a:t>
            </a:r>
            <a:r>
              <a:rPr lang="en-US" sz="5400" b="1" dirty="0"/>
              <a:t>automatically</a:t>
            </a:r>
            <a:r>
              <a:rPr lang="en-US" sz="5400" dirty="0"/>
              <a:t> learn about speaker states and traits from their speech?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77515E-4B75-C74E-90F8-6CFDE69CCDE8}"/>
              </a:ext>
            </a:extLst>
          </p:cNvPr>
          <p:cNvSpPr txBox="1">
            <a:spLocks/>
          </p:cNvSpPr>
          <p:nvPr/>
        </p:nvSpPr>
        <p:spPr>
          <a:xfrm>
            <a:off x="838200" y="3729317"/>
            <a:ext cx="10515600" cy="186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And how can we leverage this information to improve human-computer interactions?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DB1F6-7B7F-F649-B287-386A4B36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0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237F-C8A8-9644-A9AC-4F9A49B0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Ongoing/Future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C82C-A960-0942-9EF3-8DF89CE3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Trusted speech:</a:t>
            </a:r>
          </a:p>
          <a:p>
            <a:pPr lvl="1"/>
            <a:r>
              <a:rPr lang="en-US" dirty="0"/>
              <a:t>Synthesize trustworthy voices, evaluate</a:t>
            </a:r>
          </a:p>
          <a:p>
            <a:pPr lvl="1"/>
            <a:r>
              <a:rPr lang="en-US" dirty="0"/>
              <a:t>Analyze discourse features </a:t>
            </a:r>
          </a:p>
          <a:p>
            <a:r>
              <a:rPr lang="en-US" dirty="0"/>
              <a:t>Trusted news:</a:t>
            </a:r>
          </a:p>
          <a:p>
            <a:pPr lvl="1"/>
            <a:r>
              <a:rPr lang="en-US" dirty="0"/>
              <a:t>Scale up to social media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6B65D-39CF-7D46-BBD3-DA0A4B93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78F-ADA5-9244-8C7C-E834E556C6A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28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ADD5-9C6E-CB47-86FF-59B94B39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451B-52FB-384A-833B-2E02CDC4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Large-scale corpus of deceptive dialogues</a:t>
            </a:r>
          </a:p>
          <a:p>
            <a:r>
              <a:rPr lang="en-US" dirty="0"/>
              <a:t>Acoustic-prosodic and linguistic cues to deception</a:t>
            </a:r>
          </a:p>
          <a:p>
            <a:r>
              <a:rPr lang="en-US" dirty="0"/>
              <a:t>Automatic deception classification: &gt;70% accuracy</a:t>
            </a:r>
          </a:p>
          <a:p>
            <a:r>
              <a:rPr lang="en-US" dirty="0"/>
              <a:t>Crowdsourced study of deception perception</a:t>
            </a:r>
          </a:p>
          <a:p>
            <a:r>
              <a:rPr lang="en-US" dirty="0"/>
              <a:t>Identified characteristics of trusted speech</a:t>
            </a:r>
          </a:p>
          <a:p>
            <a:r>
              <a:rPr lang="en-US" dirty="0"/>
              <a:t>Predictive models for trusted speech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51898-C2DC-E441-A93C-EF4D54A3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4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5FE2-53CD-2D4B-80EA-0347C8E6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Real-World Deception Detection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A7663-8C7D-384A-B928-078F0F8A6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911" y="1690688"/>
            <a:ext cx="4190177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5DE99-9026-514B-A333-87050C27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13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/>
              <a:t>Acoustic-prosodic and lexical cues to deception and trust: Deciphering how people detect lies.</a:t>
            </a:r>
            <a:r>
              <a:rPr lang="en-US" sz="2000" dirty="0"/>
              <a:t> X. Chen, S.I. Levitan, M. Levine, M. </a:t>
            </a:r>
            <a:r>
              <a:rPr lang="en-US" sz="2000" dirty="0" err="1"/>
              <a:t>Mandic</a:t>
            </a:r>
            <a:r>
              <a:rPr lang="en-US" sz="2000" dirty="0"/>
              <a:t>, J. Hirschberg. TACL 2020. </a:t>
            </a:r>
          </a:p>
          <a:p>
            <a:pPr marL="0" indent="0">
              <a:buNone/>
            </a:pPr>
            <a:r>
              <a:rPr lang="en-US" sz="2000" i="1" dirty="0"/>
              <a:t>Acoustic-prosodic indicators of deception and trust in interview dialogues. </a:t>
            </a:r>
            <a:r>
              <a:rPr lang="en-US" sz="2000" dirty="0"/>
              <a:t>S.I. </a:t>
            </a:r>
            <a:r>
              <a:rPr lang="en-US" sz="2000" dirty="0" err="1"/>
              <a:t>Levitan</a:t>
            </a:r>
            <a:r>
              <a:rPr lang="en-US" sz="2000" dirty="0"/>
              <a:t>, A. </a:t>
            </a:r>
            <a:r>
              <a:rPr lang="en-US" sz="2000" dirty="0" err="1"/>
              <a:t>Maredia</a:t>
            </a:r>
            <a:r>
              <a:rPr lang="en-US" sz="2000" dirty="0"/>
              <a:t>, J. Hirschberg. </a:t>
            </a:r>
            <a:r>
              <a:rPr lang="en-US" sz="2000" dirty="0" err="1"/>
              <a:t>Interspeech</a:t>
            </a:r>
            <a:r>
              <a:rPr lang="en-US" sz="2000" dirty="0"/>
              <a:t> 2018.</a:t>
            </a:r>
          </a:p>
          <a:p>
            <a:pPr marL="0" indent="0">
              <a:buNone/>
            </a:pPr>
            <a:r>
              <a:rPr lang="en-US" sz="2000" i="1" dirty="0"/>
              <a:t>Deep personality recognition for deception detection. </a:t>
            </a:r>
            <a:r>
              <a:rPr lang="en-US" sz="2000" dirty="0"/>
              <a:t>G. An, S.I. </a:t>
            </a:r>
            <a:r>
              <a:rPr lang="en-US" sz="2000" dirty="0" err="1"/>
              <a:t>Levitan</a:t>
            </a:r>
            <a:r>
              <a:rPr lang="en-US" sz="2000" dirty="0"/>
              <a:t>, J. Hirschberg, R. </a:t>
            </a:r>
            <a:r>
              <a:rPr lang="en-US" sz="2000" dirty="0" err="1"/>
              <a:t>Levitan</a:t>
            </a:r>
            <a:r>
              <a:rPr lang="en-US" sz="2000" dirty="0"/>
              <a:t>. </a:t>
            </a:r>
            <a:r>
              <a:rPr lang="en-US" sz="2000" dirty="0" err="1"/>
              <a:t>Interspeech</a:t>
            </a:r>
            <a:r>
              <a:rPr lang="en-US" sz="2000" dirty="0"/>
              <a:t> 2018.</a:t>
            </a:r>
          </a:p>
          <a:p>
            <a:pPr marL="0" indent="0">
              <a:buNone/>
            </a:pPr>
            <a:r>
              <a:rPr lang="en-US" sz="2000" i="1" dirty="0"/>
              <a:t>Acoustic-prosodic and lexical entrainment in deceptive dialogue. </a:t>
            </a:r>
            <a:r>
              <a:rPr lang="en-US" sz="2000" dirty="0"/>
              <a:t>S.I. </a:t>
            </a:r>
            <a:r>
              <a:rPr lang="en-US" sz="2000" dirty="0" err="1"/>
              <a:t>Levitan</a:t>
            </a:r>
            <a:r>
              <a:rPr lang="en-US" sz="2000" dirty="0"/>
              <a:t>, J. Xiang, J. Hirschberg. Speech Prosody 2018.</a:t>
            </a:r>
          </a:p>
          <a:p>
            <a:pPr marL="0" indent="0">
              <a:buNone/>
            </a:pPr>
            <a:r>
              <a:rPr lang="en-US" sz="2000" i="1" dirty="0"/>
              <a:t>Linguistic cues to deception and perceived deception in interview dialogues. </a:t>
            </a:r>
            <a:r>
              <a:rPr lang="en-US" sz="2000" dirty="0"/>
              <a:t>S.I. </a:t>
            </a:r>
            <a:r>
              <a:rPr lang="en-US" sz="2000" dirty="0" err="1"/>
              <a:t>Levitan</a:t>
            </a:r>
            <a:r>
              <a:rPr lang="en-US" sz="2000" dirty="0"/>
              <a:t>, A. </a:t>
            </a:r>
            <a:r>
              <a:rPr lang="en-US" sz="2000" dirty="0" err="1"/>
              <a:t>Maredia</a:t>
            </a:r>
            <a:r>
              <a:rPr lang="en-US" sz="2000" dirty="0"/>
              <a:t>, J. Hirschberg. NAACL 2018.</a:t>
            </a:r>
          </a:p>
          <a:p>
            <a:pPr marL="0" indent="0">
              <a:buNone/>
            </a:pPr>
            <a:r>
              <a:rPr lang="en-US" sz="2000" i="1" dirty="0" err="1"/>
              <a:t>LieCatcher</a:t>
            </a:r>
            <a:r>
              <a:rPr lang="en-US" sz="2000" i="1" dirty="0"/>
              <a:t>: game framework for collecting human judgments of deceptive speech. </a:t>
            </a:r>
            <a:r>
              <a:rPr lang="en-US" sz="2000" dirty="0"/>
              <a:t> S.I. </a:t>
            </a:r>
            <a:r>
              <a:rPr lang="en-US" sz="2000" dirty="0" err="1"/>
              <a:t>Levitan</a:t>
            </a:r>
            <a:r>
              <a:rPr lang="en-US" sz="2000" dirty="0"/>
              <a:t>, J. Shin, I. Chen, J. Hirschberg. Games4NLP, LREC workshop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0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1" dirty="0"/>
              <a:t>Hybrid acoustic-lexical deep learning approach for deception detection. </a:t>
            </a:r>
            <a:r>
              <a:rPr lang="en-US" sz="2000" dirty="0"/>
              <a:t>G. </a:t>
            </a:r>
            <a:r>
              <a:rPr lang="en-US" sz="2000" dirty="0" err="1"/>
              <a:t>Mendels</a:t>
            </a:r>
            <a:r>
              <a:rPr lang="en-US" sz="2000" dirty="0"/>
              <a:t>, S.I. </a:t>
            </a:r>
            <a:r>
              <a:rPr lang="en-US" sz="2000" dirty="0" err="1"/>
              <a:t>Levitan</a:t>
            </a:r>
            <a:r>
              <a:rPr lang="en-US" sz="2000" dirty="0"/>
              <a:t>, K.Z. Lee, J. Hirschberg. </a:t>
            </a:r>
            <a:r>
              <a:rPr lang="en-US" sz="2000" dirty="0" err="1"/>
              <a:t>Interspeech</a:t>
            </a:r>
            <a:r>
              <a:rPr lang="en-US" sz="2000" dirty="0"/>
              <a:t> 2017.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Combining acoustic-prosodic, lexical, and </a:t>
            </a:r>
            <a:r>
              <a:rPr lang="en-US" sz="2000" i="1" dirty="0" err="1"/>
              <a:t>phonotactic</a:t>
            </a:r>
            <a:r>
              <a:rPr lang="en-US" sz="2000" i="1" dirty="0"/>
              <a:t> features for automatic deception classification. </a:t>
            </a:r>
            <a:r>
              <a:rPr lang="en-US" sz="2000" dirty="0"/>
              <a:t>S.I. </a:t>
            </a:r>
            <a:r>
              <a:rPr lang="en-US" sz="2000" dirty="0" err="1"/>
              <a:t>Levitan</a:t>
            </a:r>
            <a:r>
              <a:rPr lang="en-US" sz="2000" dirty="0"/>
              <a:t>, G. An, M. Ma, R. </a:t>
            </a:r>
            <a:r>
              <a:rPr lang="en-US" sz="2000" dirty="0" err="1"/>
              <a:t>Levitan</a:t>
            </a:r>
            <a:r>
              <a:rPr lang="en-US" sz="2000" dirty="0"/>
              <a:t>, A. Rosenberg, J. Hirschberg. </a:t>
            </a:r>
            <a:r>
              <a:rPr lang="en-US" sz="2000" dirty="0" err="1"/>
              <a:t>Interspeech</a:t>
            </a:r>
            <a:r>
              <a:rPr lang="en-US" sz="2000" dirty="0"/>
              <a:t> 2016.</a:t>
            </a:r>
          </a:p>
          <a:p>
            <a:pPr marL="0" indent="0">
              <a:buNone/>
            </a:pPr>
            <a:r>
              <a:rPr lang="en-US" sz="2000" i="1" dirty="0"/>
              <a:t>Automatically classifying self-rated personality scores from speech. </a:t>
            </a:r>
            <a:r>
              <a:rPr lang="en-US" sz="2000" dirty="0"/>
              <a:t>G. An, S.I. </a:t>
            </a:r>
            <a:r>
              <a:rPr lang="en-US" sz="2000" dirty="0" err="1"/>
              <a:t>Levitan</a:t>
            </a:r>
            <a:r>
              <a:rPr lang="en-US" sz="2000" dirty="0"/>
              <a:t>, R. </a:t>
            </a:r>
            <a:r>
              <a:rPr lang="en-US" sz="2000" dirty="0" err="1"/>
              <a:t>Levitan</a:t>
            </a:r>
            <a:r>
              <a:rPr lang="en-US" sz="2000" dirty="0"/>
              <a:t>, A. Rosenberg, M. Levine, J. Hirschberg. </a:t>
            </a:r>
            <a:r>
              <a:rPr lang="en-US" sz="2000" dirty="0" err="1"/>
              <a:t>Interspeech</a:t>
            </a:r>
            <a:r>
              <a:rPr lang="en-US" sz="2000" dirty="0"/>
              <a:t> 2016.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/>
              <a:t>Identifying individual differences in gender, ethnicity, and personality from dialogue for deception detection. </a:t>
            </a:r>
            <a:r>
              <a:rPr lang="en-US" sz="2000" dirty="0"/>
              <a:t>S.I. </a:t>
            </a:r>
            <a:r>
              <a:rPr lang="en-US" sz="2000" dirty="0" err="1"/>
              <a:t>Levitan</a:t>
            </a:r>
            <a:r>
              <a:rPr lang="en-US" sz="2000" dirty="0"/>
              <a:t>, Y. </a:t>
            </a:r>
            <a:r>
              <a:rPr lang="en-US" sz="2000" dirty="0" err="1"/>
              <a:t>Levitan</a:t>
            </a:r>
            <a:r>
              <a:rPr lang="en-US" sz="2000" dirty="0"/>
              <a:t>, G. An, M. Levine, R. </a:t>
            </a:r>
            <a:r>
              <a:rPr lang="en-US" sz="2000" dirty="0" err="1"/>
              <a:t>Levitan</a:t>
            </a:r>
            <a:r>
              <a:rPr lang="en-US" sz="2000" dirty="0"/>
              <a:t>, A. Rosenberg, J. Hirschberg. NAACL workshop CADD 2016.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/>
              <a:t>Cross-cultural production and detection of deception from speech. </a:t>
            </a:r>
            <a:r>
              <a:rPr lang="en-US" sz="2000" dirty="0"/>
              <a:t>S.I. </a:t>
            </a:r>
            <a:r>
              <a:rPr lang="en-US" sz="2000" dirty="0" err="1"/>
              <a:t>Levitan</a:t>
            </a:r>
            <a:r>
              <a:rPr lang="en-US" sz="2000" dirty="0"/>
              <a:t>, G. An, M. Wang, G. </a:t>
            </a:r>
            <a:r>
              <a:rPr lang="en-US" sz="2000" dirty="0" err="1"/>
              <a:t>Mendels</a:t>
            </a:r>
            <a:r>
              <a:rPr lang="en-US" sz="2000" dirty="0"/>
              <a:t>, J. </a:t>
            </a:r>
            <a:r>
              <a:rPr lang="en-US" sz="2000" dirty="0" err="1"/>
              <a:t>Hisrchberg</a:t>
            </a:r>
            <a:r>
              <a:rPr lang="en-US" sz="2000" dirty="0"/>
              <a:t>, M. Levine, A. Rosenberg. ICMI WMDD 2015.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/>
              <a:t>Individual differences in deception and deception detection</a:t>
            </a:r>
            <a:r>
              <a:rPr lang="en-US" sz="2000" dirty="0"/>
              <a:t>. S.I. </a:t>
            </a:r>
            <a:r>
              <a:rPr lang="en-US" sz="2000" dirty="0" err="1"/>
              <a:t>Levitan</a:t>
            </a:r>
            <a:r>
              <a:rPr lang="en-US" sz="2000" dirty="0"/>
              <a:t>, M. Levine, J. Hirschberg, N. </a:t>
            </a:r>
            <a:r>
              <a:rPr lang="en-US" sz="2000" dirty="0" err="1"/>
              <a:t>Cestero</a:t>
            </a:r>
            <a:r>
              <a:rPr lang="en-US" sz="2000" dirty="0"/>
              <a:t>, G. An, A. Rosenberg. Cognitive 2015.  (Best paper award)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97AA-10BC-9848-9EF4-43D41153B44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2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Julia Hirschberg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Michelle Levine		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Angel </a:t>
            </a:r>
            <a:r>
              <a:rPr lang="en-US" dirty="0" err="1"/>
              <a:t>Maredia</a:t>
            </a:r>
            <a:r>
              <a:rPr lang="en-US" dirty="0"/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Jessica Xiang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Arthur Shen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Marco </a:t>
            </a:r>
            <a:r>
              <a:rPr lang="en-US" dirty="0" err="1"/>
              <a:t>Mandic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Eric Bolton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Xi Chen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William Wang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James Shin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BA1A-3098-AC41-9BFD-9D815C8B2054}" type="slidenum">
              <a:rPr lang="en-US" smtClean="0"/>
              <a:t>65</a:t>
            </a:fld>
            <a:endParaRPr lang="en-US"/>
          </a:p>
        </p:txBody>
      </p:sp>
      <p:pic>
        <p:nvPicPr>
          <p:cNvPr id="5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167" y="387021"/>
            <a:ext cx="1175236" cy="117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3069" y="557444"/>
            <a:ext cx="1070628" cy="100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/>
          <a:stretch/>
        </p:blipFill>
        <p:spPr>
          <a:xfrm>
            <a:off x="5291525" y="2438818"/>
            <a:ext cx="4923128" cy="30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0" y="485044"/>
            <a:ext cx="2029235" cy="134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42" y="494654"/>
            <a:ext cx="1893761" cy="155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08" y="433369"/>
            <a:ext cx="1654766" cy="160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2714" r="37237" b="3390"/>
          <a:stretch/>
        </p:blipFill>
        <p:spPr>
          <a:xfrm>
            <a:off x="6154429" y="514671"/>
            <a:ext cx="1810580" cy="1535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01181" y="2061882"/>
            <a:ext cx="246559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Entrainment in Supreme Court oral arguments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2951" y="2246548"/>
            <a:ext cx="260346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Age and gender detection in call center dialogues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7401" y="2190694"/>
            <a:ext cx="260346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Acoustic event detection in YouTube videos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3990" y="2165301"/>
            <a:ext cx="27432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Deception detection in interview dialogues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0" y="5247215"/>
            <a:ext cx="941030" cy="941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59" y="5459930"/>
            <a:ext cx="1698811" cy="563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73" y="5531203"/>
            <a:ext cx="1442602" cy="5139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4"/>
          <a:stretch/>
        </p:blipFill>
        <p:spPr>
          <a:xfrm>
            <a:off x="6416468" y="5492121"/>
            <a:ext cx="2108609" cy="592128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BA1A-3098-AC41-9BFD-9D815C8B2054}" type="slidenum">
              <a:rPr lang="en-US" smtClean="0"/>
              <a:t>7</a:t>
            </a:fld>
            <a:endParaRPr lang="en-US"/>
          </a:p>
        </p:txBody>
      </p:sp>
      <p:pic>
        <p:nvPicPr>
          <p:cNvPr id="26" name="Picture 25" descr="Unknown-16">
            <a:extLst>
              <a:ext uri="{FF2B5EF4-FFF2-40B4-BE49-F238E27FC236}">
                <a16:creationId xmlns:a16="http://schemas.microsoft.com/office/drawing/2014/main" id="{E84AFA9D-9631-CD4D-98A4-4A99EF64F5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6" y="3192762"/>
            <a:ext cx="2322036" cy="130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Shape 90">
            <a:extLst>
              <a:ext uri="{FF2B5EF4-FFF2-40B4-BE49-F238E27FC236}">
                <a16:creationId xmlns:a16="http://schemas.microsoft.com/office/drawing/2014/main" id="{468BDE97-13E8-5F45-918B-C9826DEC8801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8231"/>
          <a:stretch/>
        </p:blipFill>
        <p:spPr>
          <a:xfrm>
            <a:off x="8157449" y="3167788"/>
            <a:ext cx="2046397" cy="145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C4DF19-163A-5343-9C93-13B28D77201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497" r="14282"/>
          <a:stretch/>
        </p:blipFill>
        <p:spPr>
          <a:xfrm>
            <a:off x="5124256" y="3180547"/>
            <a:ext cx="1826639" cy="135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03278E-F5E2-EE40-88D7-75B91DAD8D86}"/>
              </a:ext>
            </a:extLst>
          </p:cNvPr>
          <p:cNvSpPr txBox="1"/>
          <p:nvPr/>
        </p:nvSpPr>
        <p:spPr>
          <a:xfrm>
            <a:off x="1460855" y="4588022"/>
            <a:ext cx="260346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Analysis and classification of trust in written news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6C51BE-94F7-054D-8EA5-F060BAC53ECA}"/>
              </a:ext>
            </a:extLst>
          </p:cNvPr>
          <p:cNvSpPr txBox="1"/>
          <p:nvPr/>
        </p:nvSpPr>
        <p:spPr>
          <a:xfrm>
            <a:off x="7905122" y="4746373"/>
            <a:ext cx="260346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Analysis and classification of trustworthy speech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949EE9-6B76-DC45-B8F6-4CB519562802}"/>
              </a:ext>
            </a:extLst>
          </p:cNvPr>
          <p:cNvSpPr txBox="1"/>
          <p:nvPr/>
        </p:nvSpPr>
        <p:spPr>
          <a:xfrm>
            <a:off x="4858234" y="4646955"/>
            <a:ext cx="260346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Linguistic cues to mental health from social media </a:t>
            </a:r>
          </a:p>
        </p:txBody>
      </p:sp>
    </p:spTree>
    <p:extLst>
      <p:ext uri="{BB962C8B-B14F-4D97-AF65-F5344CB8AC3E}">
        <p14:creationId xmlns:p14="http://schemas.microsoft.com/office/powerpoint/2010/main" val="343342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B4E-CDA6-E849-BA1A-B90B3752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4442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Deception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B50BE6-096E-B74D-BC88-0040A9A11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94656" y="2409462"/>
            <a:ext cx="5359144" cy="262113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DC50E-50EA-3641-BF75-E6B57A2D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4" y="2105585"/>
            <a:ext cx="4541598" cy="30222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9D0D22-5092-1D41-8AA9-DA0008E7FFBE}"/>
              </a:ext>
            </a:extLst>
          </p:cNvPr>
          <p:cNvSpPr txBox="1">
            <a:spLocks/>
          </p:cNvSpPr>
          <p:nvPr/>
        </p:nvSpPr>
        <p:spPr>
          <a:xfrm>
            <a:off x="5867397" y="365124"/>
            <a:ext cx="3884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Trust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30DA66-4D72-054B-ABAA-C5F454D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B4E-CDA6-E849-BA1A-B90B3752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4442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Deception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B50BE6-096E-B74D-BC88-0040A9A11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94656" y="2409462"/>
            <a:ext cx="5359144" cy="262113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DC50E-50EA-3641-BF75-E6B57A2D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4" y="2105585"/>
            <a:ext cx="4541598" cy="30222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9D0D22-5092-1D41-8AA9-DA0008E7FFBE}"/>
              </a:ext>
            </a:extLst>
          </p:cNvPr>
          <p:cNvSpPr txBox="1">
            <a:spLocks/>
          </p:cNvSpPr>
          <p:nvPr/>
        </p:nvSpPr>
        <p:spPr>
          <a:xfrm>
            <a:off x="5867397" y="365124"/>
            <a:ext cx="3884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Trust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AD9A5-BB27-B045-90AA-F23C2A52941A}"/>
              </a:ext>
            </a:extLst>
          </p:cNvPr>
          <p:cNvSpPr txBox="1">
            <a:spLocks/>
          </p:cNvSpPr>
          <p:nvPr/>
        </p:nvSpPr>
        <p:spPr>
          <a:xfrm>
            <a:off x="580464" y="4787153"/>
            <a:ext cx="11031071" cy="1877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 are the characteristics of </a:t>
            </a:r>
            <a:r>
              <a:rPr lang="en-US" sz="3200" b="1" dirty="0"/>
              <a:t>deceptive</a:t>
            </a:r>
            <a:r>
              <a:rPr lang="en-US" sz="3200" dirty="0"/>
              <a:t> and </a:t>
            </a:r>
            <a:r>
              <a:rPr lang="en-US" sz="3200" b="1" dirty="0"/>
              <a:t>truthful</a:t>
            </a:r>
            <a:r>
              <a:rPr lang="en-US" sz="3200" dirty="0"/>
              <a:t> speech? </a:t>
            </a:r>
          </a:p>
          <a:p>
            <a:r>
              <a:rPr lang="en-US" sz="3200" dirty="0"/>
              <a:t>What makes humans </a:t>
            </a:r>
            <a:r>
              <a:rPr lang="en-US" sz="3200" b="1" dirty="0"/>
              <a:t>perceive</a:t>
            </a:r>
            <a:r>
              <a:rPr lang="en-US" sz="3200" dirty="0"/>
              <a:t> speech as truthful, or </a:t>
            </a:r>
            <a:r>
              <a:rPr lang="en-US" sz="3200" b="1" dirty="0"/>
              <a:t>trust</a:t>
            </a:r>
            <a:r>
              <a:rPr lang="en-US" sz="3200" dirty="0"/>
              <a:t> speech?</a:t>
            </a:r>
          </a:p>
          <a:p>
            <a:r>
              <a:rPr lang="en-US" sz="3200" dirty="0"/>
              <a:t>Can we automatically detect </a:t>
            </a:r>
            <a:r>
              <a:rPr lang="en-US" sz="3200" b="1" dirty="0"/>
              <a:t>deceptive</a:t>
            </a:r>
            <a:r>
              <a:rPr lang="en-US" sz="3200" dirty="0"/>
              <a:t> and </a:t>
            </a:r>
            <a:r>
              <a:rPr lang="en-US" sz="3200" b="1" dirty="0"/>
              <a:t>trustworthy</a:t>
            </a:r>
            <a:r>
              <a:rPr lang="en-US" sz="3200" dirty="0"/>
              <a:t> speech?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15869-8D38-784C-B943-C5D431B5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6C11-13E4-4249-8210-95880E6A1A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36896</TotalTime>
  <Words>2456</Words>
  <Application>Microsoft Macintosh PowerPoint</Application>
  <PresentationFormat>Widescreen</PresentationFormat>
  <Paragraphs>668</Paragraphs>
  <Slides>65</Slides>
  <Notes>54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Deception and Trust</vt:lpstr>
      <vt:lpstr>Spoken language processing aims to teach computers to understand and generate speech.</vt:lpstr>
      <vt:lpstr>PowerPoint Presentation</vt:lpstr>
      <vt:lpstr>What can we convey and perceive from speech?</vt:lpstr>
      <vt:lpstr>What can we automatically learn about speaker states and traits from their speech? </vt:lpstr>
      <vt:lpstr>What can we automatically learn about speaker states and traits from their speech? </vt:lpstr>
      <vt:lpstr>PowerPoint Presentation</vt:lpstr>
      <vt:lpstr>Deception</vt:lpstr>
      <vt:lpstr>Deception</vt:lpstr>
      <vt:lpstr>PowerPoint Presentation</vt:lpstr>
      <vt:lpstr>Human performance at deception detection is about 50% -&gt; random chance. </vt:lpstr>
      <vt:lpstr>Human performance at deception detection (Aamodt &amp; Mitchell, 2004; Hartwig et al., 2017)</vt:lpstr>
      <vt:lpstr>Modalities</vt:lpstr>
      <vt:lpstr>Language-based deception detection</vt:lpstr>
      <vt:lpstr>Challenges</vt:lpstr>
      <vt:lpstr>Outline</vt:lpstr>
      <vt:lpstr>Columbia X-Cultural Deception Corpus</vt:lpstr>
      <vt:lpstr>Columbia X-Cultural Deception Corpus</vt:lpstr>
      <vt:lpstr>Units of analysis</vt:lpstr>
      <vt:lpstr>Units of analysis</vt:lpstr>
      <vt:lpstr>“Have you ever tweeted?”</vt:lpstr>
      <vt:lpstr>“Have you ever tweeted?”</vt:lpstr>
      <vt:lpstr>Outline</vt:lpstr>
      <vt:lpstr>Acoustic-prosodic and linguistic characteristics of deception and truth</vt:lpstr>
      <vt:lpstr>Acoustic-prosodic and Lexical Features (152)</vt:lpstr>
      <vt:lpstr>Acoustic-prosodic characteristics</vt:lpstr>
      <vt:lpstr>Linguistic Deception Indicators (LDI)</vt:lpstr>
      <vt:lpstr>Linguistic Inquiry and Word Count (LIWC)</vt:lpstr>
      <vt:lpstr>Complexity</vt:lpstr>
      <vt:lpstr>Entrainment</vt:lpstr>
      <vt:lpstr>Entrainment</vt:lpstr>
      <vt:lpstr>Entrainment results</vt:lpstr>
      <vt:lpstr>Entrainment (local proximity)</vt:lpstr>
      <vt:lpstr>Summary: acoustic-prosodic and linguistic characteristics of deception and truth</vt:lpstr>
      <vt:lpstr>Automatic deception detection</vt:lpstr>
      <vt:lpstr>Logistic Regression</vt:lpstr>
      <vt:lpstr>Hybrid: BLSTM-lexical + DNN-acoustic</vt:lpstr>
      <vt:lpstr>Deception classification</vt:lpstr>
      <vt:lpstr>Deception classification</vt:lpstr>
      <vt:lpstr>Deception classification</vt:lpstr>
      <vt:lpstr>Deception classification</vt:lpstr>
      <vt:lpstr>Deception classification</vt:lpstr>
      <vt:lpstr>Deception</vt:lpstr>
      <vt:lpstr>Outline</vt:lpstr>
      <vt:lpstr>LieCatcher</vt:lpstr>
      <vt:lpstr>PowerPoint Presentation</vt:lpstr>
      <vt:lpstr>Crowdsourcing Study</vt:lpstr>
      <vt:lpstr>Lie Detection Ability</vt:lpstr>
      <vt:lpstr>Features Examined</vt:lpstr>
      <vt:lpstr>Disfluency</vt:lpstr>
      <vt:lpstr>Prosody</vt:lpstr>
      <vt:lpstr>Characteristics of Successful Lies</vt:lpstr>
      <vt:lpstr>Analysis of strategies</vt:lpstr>
      <vt:lpstr>PowerPoint Presentation</vt:lpstr>
      <vt:lpstr>Does complex reasoning help?</vt:lpstr>
      <vt:lpstr>Can we predict trusted speech?</vt:lpstr>
      <vt:lpstr>Can we predict trusted speech?</vt:lpstr>
      <vt:lpstr>Trust classification results</vt:lpstr>
      <vt:lpstr>Summary: Trusted Speech</vt:lpstr>
      <vt:lpstr>Ongoing/Future Work</vt:lpstr>
      <vt:lpstr>Contributions</vt:lpstr>
      <vt:lpstr>Multimodal Real-World Deception Detection </vt:lpstr>
      <vt:lpstr>Publications</vt:lpstr>
      <vt:lpstr>Publications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 You Trust? Indicators of Trust in Spoken and Written language</dc:title>
  <dc:creator>Sarah Levitan</dc:creator>
  <cp:lastModifiedBy>Sarah Levitan</cp:lastModifiedBy>
  <cp:revision>298</cp:revision>
  <cp:lastPrinted>2019-10-07T01:10:42Z</cp:lastPrinted>
  <dcterms:created xsi:type="dcterms:W3CDTF">2019-07-10T19:39:42Z</dcterms:created>
  <dcterms:modified xsi:type="dcterms:W3CDTF">2020-04-22T12:08:14Z</dcterms:modified>
</cp:coreProperties>
</file>