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6" roundtripDataSignature="AMtx7mi0p7mZKAfdLwsWYDH8lVWkeScw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110F3FC-3CC0-42EA-9371-2443D6B09E5F}">
  <a:tblStyle styleId="{7110F3FC-3CC0-42EA-9371-2443D6B09E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76" Type="http://customschemas.google.com/relationships/presentationmetadata" Target="meta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g513:Desktop: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1"/>
          <c:order val="0"/>
          <c:tx>
            <c:v>Sarc. vs. Lit. (Sentiment)</c:v>
          </c:tx>
          <c:invertIfNegative val="0"/>
          <c:cat>
            <c:strRef>
              <c:f>Sheet2!$A$1:$A$5</c:f>
              <c:strCache>
                <c:ptCount val="5"/>
                <c:pt idx="0">
                  <c:v>BL_SVM</c:v>
                </c:pt>
                <c:pt idx="1">
                  <c:v>WTMF</c:v>
                </c:pt>
                <c:pt idx="2">
                  <c:v>GloVe</c:v>
                </c:pt>
                <c:pt idx="3">
                  <c:v>SG</c:v>
                </c:pt>
                <c:pt idx="4">
                  <c:v>CBOW</c:v>
                </c:pt>
              </c:strCache>
            </c:strRef>
          </c:cat>
          <c:val>
            <c:numRef>
              <c:f>Sheet2!$C$1:$C$5</c:f>
              <c:numCache>
                <c:formatCode>General</c:formatCode>
                <c:ptCount val="5"/>
                <c:pt idx="0">
                  <c:v>77.7</c:v>
                </c:pt>
                <c:pt idx="1">
                  <c:v>78.8</c:v>
                </c:pt>
                <c:pt idx="2">
                  <c:v>81.2</c:v>
                </c:pt>
                <c:pt idx="3">
                  <c:v>84.8</c:v>
                </c:pt>
                <c:pt idx="4">
                  <c:v>84.9</c:v>
                </c:pt>
              </c:numCache>
            </c:numRef>
          </c:val>
        </c:ser>
        <c:dLbls>
          <c:showLegendKey val="0"/>
          <c:showVal val="0"/>
          <c:showCatName val="0"/>
          <c:showSerName val="0"/>
          <c:showPercent val="0"/>
          <c:showBubbleSize val="0"/>
        </c:dLbls>
        <c:gapWidth val="150"/>
        <c:axId val="-206242480"/>
        <c:axId val="-206240160"/>
      </c:barChart>
      <c:catAx>
        <c:axId val="-206242480"/>
        <c:scaling>
          <c:orientation val="minMax"/>
        </c:scaling>
        <c:delete val="0"/>
        <c:axPos val="l"/>
        <c:numFmt formatCode="General" sourceLinked="0"/>
        <c:majorTickMark val="out"/>
        <c:minorTickMark val="none"/>
        <c:tickLblPos val="nextTo"/>
        <c:crossAx val="-206240160"/>
        <c:crosses val="autoZero"/>
        <c:auto val="1"/>
        <c:lblAlgn val="ctr"/>
        <c:lblOffset val="100"/>
        <c:noMultiLvlLbl val="0"/>
      </c:catAx>
      <c:valAx>
        <c:axId val="-206240160"/>
        <c:scaling>
          <c:orientation val="minMax"/>
          <c:min val="60.0"/>
        </c:scaling>
        <c:delete val="0"/>
        <c:axPos val="b"/>
        <c:majorGridlines/>
        <c:numFmt formatCode="General" sourceLinked="1"/>
        <c:majorTickMark val="out"/>
        <c:minorTickMark val="none"/>
        <c:tickLblPos val="nextTo"/>
        <c:crossAx val="-206242480"/>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W16-3604.pdf" TargetMode="External"/><Relationship Id="rId3" Type="http://schemas.openxmlformats.org/officeDocument/2006/relationships/hyperlink" Target="https://www.aclweb.org/anthology/people/s/shereen-oraby/" TargetMode="External"/><Relationship Id="rId4" Type="http://schemas.openxmlformats.org/officeDocument/2006/relationships/hyperlink" Target="https://www.aclweb.org/anthology/people/v/vrindavan-harrison/" TargetMode="External"/><Relationship Id="rId5" Type="http://schemas.openxmlformats.org/officeDocument/2006/relationships/hyperlink" Target="https://www.aclweb.org/anthology/people/l/lena-reed/" TargetMode="External"/><Relationship Id="rId6" Type="http://schemas.openxmlformats.org/officeDocument/2006/relationships/hyperlink" Target="https://www.aclweb.org/anthology/people/e/ernesto-hernandez/" TargetMode="External"/><Relationship Id="rId7" Type="http://schemas.openxmlformats.org/officeDocument/2006/relationships/hyperlink" Target="https://www.aclweb.org/anthology/people/e/ellen-riloff/" TargetMode="External"/><Relationship Id="rId8" Type="http://schemas.openxmlformats.org/officeDocument/2006/relationships/hyperlink" Target="https://www.aclweb.org/anthology/people/m/marilyn-walker/"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s.pitt.edu/~wiebe/pubs/papers/emnlp05polarity.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Oscar_Grant" TargetMode="External"/><Relationship Id="rId3" Type="http://schemas.openxmlformats.org/officeDocument/2006/relationships/hyperlink" Target="https://en.wikipedia.org/wiki/BART_Police" TargetMode="External"/><Relationship Id="rId4" Type="http://schemas.openxmlformats.org/officeDocument/2006/relationships/hyperlink" Target="https://en.wikipedia.org/wiki/Occupy_Oakland#cite_note-police_clear-4" TargetMode="External"/><Relationship Id="rId5" Type="http://schemas.openxmlformats.org/officeDocument/2006/relationships/hyperlink" Target="https://en.wikipedia.org/wiki/2011_Oakland_general_strike" TargetMode="External"/><Relationship Id="rId6" Type="http://schemas.openxmlformats.org/officeDocument/2006/relationships/hyperlink" Target="https://en.wikipedia.org/wiki/Port_of_Oakland" TargetMode="External"/><Relationship Id="rId7" Type="http://schemas.openxmlformats.org/officeDocument/2006/relationships/hyperlink" Target="https://en.wikipedia.org/wiki/Occupy_Oakland#cite_note-sfsnowpark-5"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1" lang="en-US"/>
              <a:t>thanks to everyone for getting their HW2 in</a:t>
            </a:r>
            <a:endParaRPr b="1" i="1"/>
          </a:p>
          <a:p>
            <a:pPr indent="0" lvl="0" marL="0" rtl="0" algn="l">
              <a:spcBef>
                <a:spcPts val="0"/>
              </a:spcBef>
              <a:spcAft>
                <a:spcPts val="0"/>
              </a:spcAft>
              <a:buNone/>
            </a:pPr>
            <a:r>
              <a:rPr b="1" i="1" lang="en-US"/>
              <a:t>catching up on grading</a:t>
            </a:r>
            <a:endParaRPr b="1" i="1"/>
          </a:p>
          <a:p>
            <a:pPr indent="0" lvl="0" marL="0" rtl="0" algn="l">
              <a:spcBef>
                <a:spcPts val="0"/>
              </a:spcBef>
              <a:spcAft>
                <a:spcPts val="0"/>
              </a:spcAft>
              <a:buNone/>
            </a:pPr>
            <a:r>
              <a:rPr b="1" i="1" lang="en-US"/>
              <a:t>covid19 tip</a:t>
            </a:r>
            <a:endParaRPr b="1"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7" name="Google Shape;23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WTMF: weights word similarities by TF-IDF of words appearing in same definitions of the 2 words compared</a:t>
            </a:r>
            <a:endParaRPr/>
          </a:p>
        </p:txBody>
      </p:sp>
      <p:sp>
        <p:nvSpPr>
          <p:cNvPr id="253" name="Google Shape;25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CBOW and Skip-gram perform the best</a:t>
            </a:r>
            <a:endParaRPr/>
          </a:p>
        </p:txBody>
      </p:sp>
      <p:sp>
        <p:nvSpPr>
          <p:cNvPr id="261" name="Google Shape;26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incongruent</a:t>
            </a:r>
            <a:r>
              <a:rPr b="0" i="0" lang="en-US" sz="1200" u="none" strike="noStrike">
                <a:solidFill>
                  <a:schemeClr val="dk1"/>
                </a:solidFill>
                <a:latin typeface="Calibri"/>
                <a:ea typeface="Calibri"/>
                <a:cs typeface="Calibri"/>
                <a:sym typeface="Calibri"/>
              </a:rPr>
              <a:t> means not the same, not compatible or out of place. When you take one position on something and then a second later you take a contrary position, this is an example of a situation where your statements would be described as </a:t>
            </a:r>
            <a:r>
              <a:rPr b="1" i="0" lang="en-US" sz="1200" u="none" strike="noStrike">
                <a:solidFill>
                  <a:schemeClr val="dk1"/>
                </a:solidFill>
                <a:latin typeface="Calibri"/>
                <a:ea typeface="Calibri"/>
                <a:cs typeface="Calibri"/>
                <a:sym typeface="Calibri"/>
              </a:rPr>
              <a:t>incongruent</a:t>
            </a:r>
            <a:endParaRPr/>
          </a:p>
        </p:txBody>
      </p:sp>
      <p:sp>
        <p:nvSpPr>
          <p:cNvPr id="272" name="Google Shape;27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3" name="Google Shape;29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Author context, e.g. rajadesingan: leveraging behavioral traits intrinsic to users expressing sarcasm. We identify such traits using the user's past tweets. We employ theories from behavioral and psychological studies to construct a behavioral modeling framework tuned for detecting sarcasm</a:t>
            </a:r>
            <a:endParaRPr/>
          </a:p>
        </p:txBody>
      </p:sp>
      <p:sp>
        <p:nvSpPr>
          <p:cNvPr id="311" name="Google Shape;31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9" name="Google Shape;31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27" name="Google Shape;32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discussion of killings as a political act…1) don’t disrespect the families by using this act for political reasons; 2) the gunman was respecting them</a:t>
            </a:r>
            <a:endParaRPr/>
          </a:p>
        </p:txBody>
      </p:sp>
      <p:sp>
        <p:nvSpPr>
          <p:cNvPr id="344" name="Google Shape;34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Just to remind you of what the Speech Lab looks like!</a:t>
            </a:r>
            <a:endParaRPr/>
          </a:p>
        </p:txBody>
      </p:sp>
      <p:sp>
        <p:nvSpPr>
          <p:cNvPr id="112" name="Google Shape;1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Banging head on wall:  frustration</a:t>
            </a:r>
            <a:endParaRPr/>
          </a:p>
          <a:p>
            <a:pPr indent="0" lvl="0" marL="0" rtl="0" algn="l">
              <a:spcBef>
                <a:spcPts val="0"/>
              </a:spcBef>
              <a:spcAft>
                <a:spcPts val="0"/>
              </a:spcAft>
              <a:buNone/>
            </a:pPr>
            <a:r>
              <a:rPr lang="en-US"/>
              <a:t>:p : sticking out tongue</a:t>
            </a:r>
            <a:endParaRPr/>
          </a:p>
        </p:txBody>
      </p:sp>
      <p:sp>
        <p:nvSpPr>
          <p:cNvPr id="363" name="Google Shape;36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Data used for experiments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82" name="Google Shape;38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sng" strike="noStrike">
                <a:solidFill>
                  <a:schemeClr val="dk1"/>
                </a:solidFill>
                <a:latin typeface="Calibri"/>
                <a:ea typeface="Calibri"/>
                <a:cs typeface="Calibri"/>
                <a:sym typeface="Calibri"/>
                <a:hlinkClick r:id="rId2"/>
              </a:rPr>
              <a:t>Creating and Characterizing a Diverse Corpus of Sarcasm in Dialogue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sng" strike="noStrike">
                <a:solidFill>
                  <a:schemeClr val="dk1"/>
                </a:solidFill>
                <a:latin typeface="Calibri"/>
                <a:ea typeface="Calibri"/>
                <a:cs typeface="Calibri"/>
                <a:sym typeface="Calibri"/>
                <a:hlinkClick r:id="rId3"/>
              </a:rPr>
              <a:t>Shereen Oraby</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4"/>
              </a:rPr>
              <a:t>Vrindavan Harrison</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5"/>
              </a:rPr>
              <a:t>Lena Reed</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6"/>
              </a:rPr>
              <a:t>Ernesto Hernandez</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7"/>
              </a:rPr>
              <a:t>Ellen Riloff</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8"/>
              </a:rPr>
              <a:t>Marilyn Walker</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Rhetorical: Q not wanting an answer</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Hyperbole: exaggerated comment</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br>
              <a:rPr lang="en-US"/>
            </a:b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99" name="Google Shape;39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12" name="Google Shape;41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lang="en-US" sz="1200">
                <a:solidFill>
                  <a:schemeClr val="dk1"/>
                </a:solidFill>
                <a:latin typeface="Calibri"/>
                <a:ea typeface="Calibri"/>
                <a:cs typeface="Calibri"/>
                <a:sym typeface="Calibri"/>
              </a:rPr>
              <a:t>A Large Self-Annotated Corpus for Sarcasm </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Mikhail Khodak, Nikunj Saunshi, Kiran Vodrahalli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28" name="Google Shape;42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The Subjectivity Lexicon</a:t>
            </a:r>
            <a:r>
              <a:rPr b="0" i="0" lang="en-US" sz="1200" u="none" strike="noStrike">
                <a:solidFill>
                  <a:schemeClr val="dk1"/>
                </a:solidFill>
                <a:latin typeface="Calibri"/>
                <a:ea typeface="Calibri"/>
                <a:cs typeface="Calibri"/>
                <a:sym typeface="Calibri"/>
              </a:rPr>
              <a:t> (list of subjectivity clues) that is part of OpinionFinder is also available for separate download. These clues were compiled from several sources (see the enclosed README). This is the version of the lexicon used in: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Theresa Wilson, Janyce Wiebe, and Paul Hoffmann (2005). </a:t>
            </a:r>
            <a:r>
              <a:rPr b="0" i="0" lang="en-US" sz="1200" u="sng" strike="noStrike">
                <a:solidFill>
                  <a:schemeClr val="dk1"/>
                </a:solidFill>
                <a:latin typeface="Calibri"/>
                <a:ea typeface="Calibri"/>
                <a:cs typeface="Calibri"/>
                <a:sym typeface="Calibri"/>
                <a:hlinkClick r:id="rId2"/>
              </a:rPr>
              <a:t>Recognizing Contextual Polarity in Phrase-Level Sentiment Analysis.</a:t>
            </a:r>
            <a:r>
              <a:rPr b="0" i="0" lang="en-US" sz="1200" u="none" strike="noStrike">
                <a:solidFill>
                  <a:schemeClr val="dk1"/>
                </a:solidFill>
                <a:latin typeface="Calibri"/>
                <a:ea typeface="Calibri"/>
                <a:cs typeface="Calibri"/>
                <a:sym typeface="Calibri"/>
              </a:rPr>
              <a:t> </a:t>
            </a:r>
            <a:r>
              <a:rPr b="0" i="1" lang="en-US" sz="1200" u="none" strike="noStrike">
                <a:solidFill>
                  <a:schemeClr val="dk1"/>
                </a:solidFill>
                <a:latin typeface="Calibri"/>
                <a:ea typeface="Calibri"/>
                <a:cs typeface="Calibri"/>
                <a:sym typeface="Calibri"/>
              </a:rPr>
              <a:t>Proc. of HLT-EMNLP-2005.</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41" name="Google Shape;44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Context:  prior turns; Response: sarcastic or not.</a:t>
            </a:r>
            <a:endParaRPr/>
          </a:p>
        </p:txBody>
      </p:sp>
      <p:sp>
        <p:nvSpPr>
          <p:cNvPr id="449" name="Google Shape;44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context c contains d sentences and each sentence sci contain Tci words. we first feed the sentence annotation hci through a one layer M</a:t>
            </a:r>
            <a:r>
              <a:rPr lang="en-US"/>
              <a:t>ulti-layer perceptron </a:t>
            </a:r>
            <a:r>
              <a:rPr lang="en-US" sz="1200">
                <a:solidFill>
                  <a:schemeClr val="dk1"/>
                </a:solidFill>
                <a:latin typeface="Calibri"/>
                <a:ea typeface="Calibri"/>
                <a:cs typeface="Calibri"/>
                <a:sym typeface="Calibri"/>
              </a:rPr>
              <a:t>to get uci as a hidden representation of hci , then we weight the sentence uci by measuring similarity with a sentence level context vector ucs . This gives a normalized importance weight αci through a softmax function. vc is the vector that summarizes all the information of sentences in the context.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Likewise we compute vr for the response r via LSTMr (similar to eq. 1 and 2; also shown in Figure 1). Finally, we concatenate the vector vc and vr from the two LSTMs for the final softmax decision (i.e., predicting the S or N S class).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57" name="Google Shape;457;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a:t>
            </a:r>
            <a:endParaRPr/>
          </a:p>
        </p:txBody>
      </p:sp>
      <p:sp>
        <p:nvSpPr>
          <p:cNvPr id="473" name="Google Shape;473;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We need to identify a speaker’s sentiment and beliefs in order to properly interpret what they say….</a:t>
            </a:r>
            <a:endParaRPr/>
          </a:p>
          <a:p>
            <a:pPr indent="0" lvl="0" marL="0" rtl="0" algn="l">
              <a:lnSpc>
                <a:spcPct val="115000"/>
              </a:lnSpc>
              <a:spcBef>
                <a:spcPts val="500"/>
              </a:spcBef>
              <a:spcAft>
                <a:spcPts val="0"/>
              </a:spcAft>
              <a:buClr>
                <a:schemeClr val="dk1"/>
              </a:buClr>
              <a:buSzPts val="1100"/>
              <a:buFont typeface="Arial"/>
              <a:buNone/>
            </a:pPr>
            <a:r>
              <a:rPr lang="en-US" sz="1050">
                <a:solidFill>
                  <a:srgbClr val="222222"/>
                </a:solidFill>
                <a:latin typeface="Arial"/>
                <a:ea typeface="Arial"/>
                <a:cs typeface="Arial"/>
                <a:sym typeface="Arial"/>
              </a:rPr>
              <a:t>Occupy Oakland began as a protest encampment at Frank H. Ogawa Plaza on October 10, 2011. Protestors renamed it </a:t>
            </a:r>
            <a:r>
              <a:rPr lang="en-US" sz="1050">
                <a:solidFill>
                  <a:srgbClr val="0B0080"/>
                </a:solidFill>
                <a:uFill>
                  <a:noFill/>
                </a:uFill>
                <a:latin typeface="Arial"/>
                <a:ea typeface="Arial"/>
                <a:cs typeface="Arial"/>
                <a:sym typeface="Arial"/>
                <a:hlinkClick r:id="rId2"/>
              </a:rPr>
              <a:t>Oscar Grant</a:t>
            </a:r>
            <a:r>
              <a:rPr lang="en-US" sz="1050">
                <a:solidFill>
                  <a:srgbClr val="222222"/>
                </a:solidFill>
                <a:latin typeface="Arial"/>
                <a:ea typeface="Arial"/>
                <a:cs typeface="Arial"/>
                <a:sym typeface="Arial"/>
              </a:rPr>
              <a:t> Plaza after a young man who was fatally shot by </a:t>
            </a:r>
            <a:r>
              <a:rPr lang="en-US" sz="1050">
                <a:solidFill>
                  <a:srgbClr val="0B0080"/>
                </a:solidFill>
                <a:uFill>
                  <a:noFill/>
                </a:uFill>
                <a:latin typeface="Arial"/>
                <a:ea typeface="Arial"/>
                <a:cs typeface="Arial"/>
                <a:sym typeface="Arial"/>
                <a:hlinkClick r:id="rId3"/>
              </a:rPr>
              <a:t>Bay Area Rapid Transit Police</a:t>
            </a:r>
            <a:r>
              <a:rPr lang="en-US" sz="1050">
                <a:solidFill>
                  <a:srgbClr val="222222"/>
                </a:solidFill>
                <a:latin typeface="Arial"/>
                <a:ea typeface="Arial"/>
                <a:cs typeface="Arial"/>
                <a:sym typeface="Arial"/>
              </a:rPr>
              <a:t> in 2009. The encampment was cleared out by multiple law enforcement agencies on October 25, 2011.</a:t>
            </a:r>
            <a:r>
              <a:rPr baseline="30000" lang="en-US" sz="1400">
                <a:solidFill>
                  <a:srgbClr val="0B0080"/>
                </a:solidFill>
                <a:uFill>
                  <a:noFill/>
                </a:uFill>
                <a:latin typeface="Arial"/>
                <a:ea typeface="Arial"/>
                <a:cs typeface="Arial"/>
                <a:sym typeface="Arial"/>
                <a:hlinkClick r:id="rId4"/>
              </a:rPr>
              <a:t>[4]</a:t>
            </a:r>
            <a:r>
              <a:rPr lang="en-US" sz="1050">
                <a:solidFill>
                  <a:srgbClr val="222222"/>
                </a:solidFill>
                <a:latin typeface="Arial"/>
                <a:ea typeface="Arial"/>
                <a:cs typeface="Arial"/>
                <a:sym typeface="Arial"/>
              </a:rPr>
              <a:t> The movement also helped spur the November 2, 2011 Oakland </a:t>
            </a:r>
            <a:r>
              <a:rPr lang="en-US" sz="1050">
                <a:solidFill>
                  <a:srgbClr val="0B0080"/>
                </a:solidFill>
                <a:uFill>
                  <a:noFill/>
                </a:uFill>
                <a:latin typeface="Arial"/>
                <a:ea typeface="Arial"/>
                <a:cs typeface="Arial"/>
                <a:sym typeface="Arial"/>
                <a:hlinkClick r:id="rId5"/>
              </a:rPr>
              <a:t>General Strike</a:t>
            </a:r>
            <a:r>
              <a:rPr lang="en-US" sz="1050">
                <a:solidFill>
                  <a:srgbClr val="222222"/>
                </a:solidFill>
                <a:latin typeface="Arial"/>
                <a:ea typeface="Arial"/>
                <a:cs typeface="Arial"/>
                <a:sym typeface="Arial"/>
              </a:rPr>
              <a:t> that shut down the </a:t>
            </a:r>
            <a:r>
              <a:rPr lang="en-US" sz="1050">
                <a:solidFill>
                  <a:srgbClr val="0B0080"/>
                </a:solidFill>
                <a:uFill>
                  <a:noFill/>
                </a:uFill>
                <a:latin typeface="Arial"/>
                <a:ea typeface="Arial"/>
                <a:cs typeface="Arial"/>
                <a:sym typeface="Arial"/>
                <a:hlinkClick r:id="rId6"/>
              </a:rPr>
              <a:t>Port of Oakland</a:t>
            </a:r>
            <a:r>
              <a:rPr lang="en-US" sz="1050">
                <a:solidFill>
                  <a:srgbClr val="222222"/>
                </a:solidFill>
                <a:latin typeface="Arial"/>
                <a:ea typeface="Arial"/>
                <a:cs typeface="Arial"/>
                <a:sym typeface="Arial"/>
              </a:rPr>
              <a:t>. Police again cleared the protest encampment at Frank Ogawa Plaza on November 14, 2011. Other protest encampments were created and subsequently dismantled by law enforcement. The last encampment at Snow Park was cleared on November 21, 2011. Occupy Oakland then had no physical presence in any public space overnight in the city.</a:t>
            </a:r>
            <a:r>
              <a:rPr baseline="30000" lang="en-US" sz="1400">
                <a:solidFill>
                  <a:srgbClr val="0B0080"/>
                </a:solidFill>
                <a:uFill>
                  <a:noFill/>
                </a:uFill>
                <a:latin typeface="Arial"/>
                <a:ea typeface="Arial"/>
                <a:cs typeface="Arial"/>
                <a:sym typeface="Arial"/>
                <a:hlinkClick r:id="rId7"/>
              </a:rPr>
              <a:t>[5]</a:t>
            </a:r>
            <a:endParaRPr baseline="30000" sz="1400">
              <a:solidFill>
                <a:srgbClr val="0B0080"/>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1050">
                <a:solidFill>
                  <a:srgbClr val="222222"/>
                </a:solidFill>
                <a:latin typeface="Arial"/>
                <a:ea typeface="Arial"/>
                <a:cs typeface="Arial"/>
                <a:sym typeface="Arial"/>
              </a:rPr>
              <a:t>Occupy Oakland has often centered on complaints about alleged police misconduct, </a:t>
            </a:r>
            <a:endParaRPr sz="1050">
              <a:solidFill>
                <a:srgbClr val="222222"/>
              </a:solidFill>
              <a:latin typeface="Arial"/>
              <a:ea typeface="Arial"/>
              <a:cs typeface="Arial"/>
              <a:sym typeface="Arial"/>
            </a:endParaRPr>
          </a:p>
          <a:p>
            <a:pPr indent="0" lvl="0" marL="0" rtl="0" algn="l">
              <a:spcBef>
                <a:spcPts val="500"/>
              </a:spcBef>
              <a:spcAft>
                <a:spcPts val="0"/>
              </a:spcAft>
              <a:buNone/>
            </a:pPr>
            <a:r>
              <a:t/>
            </a:r>
            <a:endParaRPr/>
          </a:p>
        </p:txBody>
      </p:sp>
      <p:sp>
        <p:nvSpPr>
          <p:cNvPr id="119" name="Google Shape;11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Pt==rt (response)</a:t>
            </a:r>
            <a:endParaRPr/>
          </a:p>
          <a:p>
            <a:pPr indent="0" lvl="0" marL="0" rtl="0" algn="l">
              <a:spcBef>
                <a:spcPts val="0"/>
              </a:spcBef>
              <a:spcAft>
                <a:spcPts val="0"/>
              </a:spcAft>
              <a:buNone/>
            </a:pPr>
            <a:r>
              <a:t/>
            </a:r>
            <a:endParaRPr/>
          </a:p>
        </p:txBody>
      </p:sp>
      <p:sp>
        <p:nvSpPr>
          <p:cNvPr id="488" name="Google Shape;48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Stat significant</a:t>
            </a:r>
            <a:endParaRPr/>
          </a:p>
        </p:txBody>
      </p:sp>
      <p:sp>
        <p:nvSpPr>
          <p:cNvPr id="498" name="Google Shape;498;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Statistically significant differences for the final model– best model for S and NS classes is LSTM(conditional); the LSTM with attention for c and prior turn gives best F1 for S but for NS the LSTM with attention only on prior turn is best</a:t>
            </a:r>
            <a:endParaRPr/>
          </a:p>
        </p:txBody>
      </p:sp>
      <p:sp>
        <p:nvSpPr>
          <p:cNvPr id="508" name="Google Shape;50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35" name="Google Shape;535;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Stat significant</a:t>
            </a:r>
            <a:endParaRPr/>
          </a:p>
        </p:txBody>
      </p:sp>
      <p:sp>
        <p:nvSpPr>
          <p:cNvPr id="544" name="Google Shape;544;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Larger than IACvs corpus but smaller than Reddit;; using context, prior turn and succeeding turn; Stat significant</a:t>
            </a:r>
            <a:endParaRPr/>
          </a:p>
        </p:txBody>
      </p:sp>
      <p:sp>
        <p:nvSpPr>
          <p:cNvPr id="554" name="Google Shape;554;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63" name="Google Shape;563;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Triggerng sentence location differs for different samples but for 41% the attention weights agree with humans</a:t>
            </a:r>
            <a:endParaRPr/>
          </a:p>
        </p:txBody>
      </p:sp>
      <p:sp>
        <p:nvSpPr>
          <p:cNvPr id="571" name="Google Shape;571;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Sarcasm is one form of what we call “verbal irony”.  To identify sarcasm we need to decide if people are using a word like ‘happy’ in a sarcastic of a literal sense.</a:t>
            </a:r>
            <a:endParaRPr/>
          </a:p>
        </p:txBody>
      </p:sp>
      <p:sp>
        <p:nvSpPr>
          <p:cNvPr id="138" name="Google Shape;13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81" name="Google Shape;581;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Here the attention weight is on S1 but the turkers believed it was S2</a:t>
            </a:r>
            <a:endParaRPr/>
          </a:p>
        </p:txBody>
      </p:sp>
      <p:sp>
        <p:nvSpPr>
          <p:cNvPr id="593" name="Google Shape;593;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1" marL="457200" marR="0" rtl="0" algn="l">
              <a:lnSpc>
                <a:spcPct val="100000"/>
              </a:lnSpc>
              <a:spcBef>
                <a:spcPts val="0"/>
              </a:spcBef>
              <a:spcAft>
                <a:spcPts val="0"/>
              </a:spcAft>
              <a:buClr>
                <a:schemeClr val="dk1"/>
              </a:buClr>
              <a:buSzPts val="2400"/>
              <a:buFont typeface="Calibri"/>
              <a:buNone/>
            </a:pPr>
            <a:r>
              <a:rPr lang="en-US" sz="2400"/>
              <a:t>Identify what triggered that sarcastic sentence in the previous turn</a:t>
            </a:r>
            <a:endParaRPr/>
          </a:p>
          <a:p>
            <a:pPr indent="0" lvl="1" marL="457200" rtl="0" algn="l">
              <a:spcBef>
                <a:spcPts val="0"/>
              </a:spcBef>
              <a:spcAft>
                <a:spcPts val="0"/>
              </a:spcAft>
              <a:buNone/>
            </a:pPr>
            <a:r>
              <a:t/>
            </a:r>
            <a:endParaRPr sz="2400"/>
          </a:p>
          <a:p>
            <a:pPr indent="0" lvl="1" marL="457200" rtl="0" algn="l">
              <a:spcBef>
                <a:spcPts val="0"/>
              </a:spcBef>
              <a:spcAft>
                <a:spcPts val="0"/>
              </a:spcAft>
              <a:buNone/>
            </a:pPr>
            <a:r>
              <a:rPr lang="en-US" sz="2400"/>
              <a:t>Indicate what sentence inside the sarcastic turn expresses sarcasm</a:t>
            </a:r>
            <a:endParaRPr/>
          </a:p>
        </p:txBody>
      </p:sp>
      <p:sp>
        <p:nvSpPr>
          <p:cNvPr id="615" name="Google Shape;615;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29" name="Google Shape;629;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44" name="Google Shape;644;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66" name="Google Shape;666;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An important indicator of sarcasm is a word or phrases incongruence in its context.</a:t>
            </a:r>
            <a:endParaRPr/>
          </a:p>
        </p:txBody>
      </p:sp>
      <p:sp>
        <p:nvSpPr>
          <p:cNvPr id="157" name="Google Shape;15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Same debate as with emotion – acted vs. natural speech</a:t>
            </a:r>
            <a:endParaRPr/>
          </a:p>
          <a:p>
            <a:pPr indent="0" lvl="0" marL="0" rtl="0" algn="l">
              <a:spcBef>
                <a:spcPts val="0"/>
              </a:spcBef>
              <a:spcAft>
                <a:spcPts val="0"/>
              </a:spcAft>
              <a:buNone/>
            </a:pPr>
            <a:r>
              <a:rPr lang="en-US"/>
              <a:t>Rakov &amp; Rosenberg argue that TV show is sort of “natural” – do you agree?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Problem with natural – between strangers</a:t>
            </a:r>
            <a:endParaRPr/>
          </a:p>
          <a:p>
            <a:pPr indent="0" lvl="0" marL="0" rtl="0" algn="l">
              <a:spcBef>
                <a:spcPts val="0"/>
              </a:spcBef>
              <a:spcAft>
                <a:spcPts val="0"/>
              </a:spcAft>
              <a:buNone/>
            </a:pPr>
            <a:r>
              <a:t/>
            </a:r>
            <a:endParaRPr/>
          </a:p>
        </p:txBody>
      </p:sp>
      <p:sp>
        <p:nvSpPr>
          <p:cNvPr id="674" name="Google Shape;674;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What other cases can you think of in which it would be important to recognize sarcasm in speech:  poitical debates?</a:t>
            </a:r>
            <a:endParaRPr/>
          </a:p>
        </p:txBody>
      </p:sp>
      <p:sp>
        <p:nvSpPr>
          <p:cNvPr id="682" name="Google Shape;682;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Both corpora collected to elicit data for ASR training</a:t>
            </a:r>
            <a:endParaRPr/>
          </a:p>
        </p:txBody>
      </p:sp>
      <p:sp>
        <p:nvSpPr>
          <p:cNvPr id="689" name="Google Shape;689;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Second could be sarcastic if said in disagreement of course</a:t>
            </a:r>
            <a:endParaRPr/>
          </a:p>
        </p:txBody>
      </p:sp>
      <p:sp>
        <p:nvSpPr>
          <p:cNvPr id="696" name="Google Shape;696;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03" name="Google Shape;703;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Laughter, answer to question, at beginning of speaker turn, at end, were there surroucing pauses?</a:t>
            </a:r>
            <a:endParaRPr/>
          </a:p>
          <a:p>
            <a:pPr indent="0" lvl="0" marL="0" rtl="0" algn="l">
              <a:spcBef>
                <a:spcPts val="0"/>
              </a:spcBef>
              <a:spcAft>
                <a:spcPts val="0"/>
              </a:spcAft>
              <a:buNone/>
            </a:pPr>
            <a:r>
              <a:rPr lang="en-US"/>
              <a:t>Interesting that the prosodic features do not help…</a:t>
            </a:r>
            <a:endParaRPr/>
          </a:p>
        </p:txBody>
      </p:sp>
      <p:sp>
        <p:nvSpPr>
          <p:cNvPr id="735" name="Google Shape;735;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What smara and her students did was to reframe this problem into a word-sense disambiguation problem.  But how do we tell when ’happy’ is meant in its literal sense – or as the opposite of ‘happy’</a:t>
            </a:r>
            <a:endParaRPr/>
          </a:p>
        </p:txBody>
      </p:sp>
      <p:sp>
        <p:nvSpPr>
          <p:cNvPr id="180" name="Google Shape;18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What do you do with sarcasm classifier?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 you agree/disagree with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Future work:  go beyond “yeah right”, more data…</a:t>
            </a:r>
            <a:endParaRPr/>
          </a:p>
          <a:p>
            <a:pPr indent="0" lvl="0" marL="0" rtl="0" algn="l">
              <a:spcBef>
                <a:spcPts val="0"/>
              </a:spcBef>
              <a:spcAft>
                <a:spcPts val="0"/>
              </a:spcAft>
              <a:buNone/>
            </a:pPr>
            <a:r>
              <a:rPr lang="en-US"/>
              <a:t>Rakov and Rosenberg build directly on this paper</a:t>
            </a:r>
            <a:endParaRPr/>
          </a:p>
        </p:txBody>
      </p:sp>
      <p:sp>
        <p:nvSpPr>
          <p:cNvPr id="755" name="Google Shape;755;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0" name="Shape 760"/>
        <p:cNvGrpSpPr/>
        <p:nvPr/>
      </p:nvGrpSpPr>
      <p:grpSpPr>
        <a:xfrm>
          <a:off x="0" y="0"/>
          <a:ext cx="0" cy="0"/>
          <a:chOff x="0" y="0"/>
          <a:chExt cx="0" cy="0"/>
        </a:xfrm>
      </p:grpSpPr>
      <p:sp>
        <p:nvSpPr>
          <p:cNvPr id="761" name="Google Shape;761;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Differences:  acted speech, good results even without context</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Where "acted speech" implies that a speaker read an utterance with a prescribed emotion, the pragmatic and paralinguistic content of the </a:t>
            </a:r>
            <a:r>
              <a:rPr i="1" lang="en-US" sz="1200">
                <a:solidFill>
                  <a:schemeClr val="dk1"/>
                </a:solidFill>
                <a:latin typeface="Calibri"/>
                <a:ea typeface="Calibri"/>
                <a:cs typeface="Calibri"/>
                <a:sym typeface="Calibri"/>
              </a:rPr>
              <a:t>Daria </a:t>
            </a:r>
            <a:r>
              <a:rPr lang="en-US" sz="1200">
                <a:solidFill>
                  <a:schemeClr val="dk1"/>
                </a:solidFill>
                <a:latin typeface="Calibri"/>
                <a:ea typeface="Calibri"/>
                <a:cs typeface="Calibri"/>
                <a:sym typeface="Calibri"/>
              </a:rPr>
              <a:t>material is dictated by the character's state and narrative context. We believe this should lead to a more natural expression of sarcasm than traditional "acted speech.” Additionally, since the television show uses a stylized animation style, it is difficult to determine sarcasm from facial expression alone. We predicted that this would result in even more exaggerated acted speech than a live-action sitcom could have yielded. Furthermore, as a scripted sitcom, </a:t>
            </a:r>
            <a:r>
              <a:rPr i="1" lang="en-US" sz="1200">
                <a:solidFill>
                  <a:schemeClr val="dk1"/>
                </a:solidFill>
                <a:latin typeface="Calibri"/>
                <a:ea typeface="Calibri"/>
                <a:cs typeface="Calibri"/>
                <a:sym typeface="Calibri"/>
              </a:rPr>
              <a:t>Daria </a:t>
            </a:r>
            <a:r>
              <a:rPr lang="en-US" sz="1200">
                <a:solidFill>
                  <a:schemeClr val="dk1"/>
                </a:solidFill>
                <a:latin typeface="Calibri"/>
                <a:ea typeface="Calibri"/>
                <a:cs typeface="Calibri"/>
                <a:sym typeface="Calibri"/>
              </a:rPr>
              <a:t>leans heavily on sarcasm as a comedic device. This causes the source material to be rich in examples that can be used for investigation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Question:  included non-native speakers for perception studies (3 years of English) – is that a problem?</a:t>
            </a:r>
            <a:endParaRPr/>
          </a:p>
          <a:p>
            <a:pPr indent="0" lvl="0" marL="0" rtl="0" algn="l">
              <a:spcBef>
                <a:spcPts val="0"/>
              </a:spcBef>
              <a:spcAft>
                <a:spcPts val="0"/>
              </a:spcAft>
              <a:buNone/>
            </a:pPr>
            <a:r>
              <a:t/>
            </a:r>
            <a:endParaRPr/>
          </a:p>
        </p:txBody>
      </p:sp>
      <p:sp>
        <p:nvSpPr>
          <p:cNvPr id="763" name="Google Shape;763;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Google Shape;769;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Google Shape;776;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Simple Logistic Regression modeling</a:t>
            </a:r>
            <a:endParaRPr/>
          </a:p>
          <a:p>
            <a:pPr indent="0" lvl="0" marL="0" rtl="0" algn="l">
              <a:spcBef>
                <a:spcPts val="0"/>
              </a:spcBef>
              <a:spcAft>
                <a:spcPts val="0"/>
              </a:spcAft>
              <a:buNone/>
            </a:pPr>
            <a:r>
              <a:rPr lang="en-US"/>
              <a:t>Pitch range was most predictive</a:t>
            </a:r>
            <a:endParaRPr/>
          </a:p>
          <a:p>
            <a:pPr indent="0" lvl="0" marL="0" rtl="0" algn="l">
              <a:spcBef>
                <a:spcPts val="0"/>
              </a:spcBef>
              <a:spcAft>
                <a:spcPts val="0"/>
              </a:spcAft>
              <a:buNone/>
            </a:pPr>
            <a:r>
              <a:rPr lang="en-US"/>
              <a:t>They argue that prosody is important!</a:t>
            </a:r>
            <a:endParaRPr/>
          </a:p>
          <a:p>
            <a:pPr indent="0" lvl="0" marL="0" rtl="0" algn="l">
              <a:spcBef>
                <a:spcPts val="0"/>
              </a:spcBef>
              <a:spcAft>
                <a:spcPts val="0"/>
              </a:spcAft>
              <a:buNone/>
            </a:pPr>
            <a:r>
              <a:rPr lang="en-US"/>
              <a:t>Difference from “Yeah Right”:  they use intonational contours and intensity contours </a:t>
            </a:r>
            <a:endParaRPr/>
          </a:p>
        </p:txBody>
      </p:sp>
      <p:sp>
        <p:nvSpPr>
          <p:cNvPr id="791" name="Google Shape;791;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Google Shape;797;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Humor next or next week</a:t>
            </a:r>
            <a:endParaRPr/>
          </a:p>
        </p:txBody>
      </p:sp>
      <p:sp>
        <p:nvSpPr>
          <p:cNvPr id="799" name="Google Shape;799;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9" name="Google Shape;19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SM: sarcastic msg</a:t>
            </a:r>
            <a:endParaRPr/>
          </a:p>
          <a:p>
            <a:pPr indent="0" lvl="0" marL="0" rtl="0" algn="l">
              <a:spcBef>
                <a:spcPts val="0"/>
              </a:spcBef>
              <a:spcAft>
                <a:spcPts val="0"/>
              </a:spcAft>
              <a:buNone/>
            </a:pPr>
            <a:r>
              <a:rPr lang="en-US"/>
              <a:t>IM: intended msg which turkers asked to identify in multiple examples, which gives us </a:t>
            </a:r>
            <a:r>
              <a:rPr b="1" lang="en-US"/>
              <a:t>antonyms</a:t>
            </a:r>
            <a:r>
              <a:rPr lang="en-US"/>
              <a:t> of the word used in sarcasm</a:t>
            </a:r>
            <a:endParaRPr/>
          </a:p>
          <a:p>
            <a:pPr indent="0" lvl="0" marL="0" rtl="0" algn="l">
              <a:spcBef>
                <a:spcPts val="0"/>
              </a:spcBef>
              <a:spcAft>
                <a:spcPts val="0"/>
              </a:spcAft>
              <a:buNone/>
            </a:pPr>
            <a:r>
              <a:rPr lang="en-US"/>
              <a:t>Unsupervised alignment of sarcastic words with opposite meanings in phrases</a:t>
            </a:r>
            <a:endParaRPr/>
          </a:p>
        </p:txBody>
      </p:sp>
      <p:sp>
        <p:nvSpPr>
          <p:cNvPr id="207" name="Google Shape;20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Pairing sarcastic uses of happy with literal ones</a:t>
            </a:r>
            <a:endParaRPr/>
          </a:p>
        </p:txBody>
      </p:sp>
      <p:sp>
        <p:nvSpPr>
          <p:cNvPr id="227" name="Google Shape;22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7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7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chemeClr val="dk1"/>
              </a:buClr>
              <a:buSzPts val="2800"/>
              <a:buFont typeface="Times New Roman"/>
              <a:buNone/>
              <a:defRPr/>
            </a:lvl1pPr>
            <a:lvl2pPr lvl="1" algn="ctr">
              <a:spcBef>
                <a:spcPts val="480"/>
              </a:spcBef>
              <a:spcAft>
                <a:spcPts val="0"/>
              </a:spcAft>
              <a:buClr>
                <a:schemeClr val="dk1"/>
              </a:buClr>
              <a:buSzPts val="24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80"/>
              </a:spcBef>
              <a:spcAft>
                <a:spcPts val="0"/>
              </a:spcAft>
              <a:buClr>
                <a:schemeClr val="dk1"/>
              </a:buClr>
              <a:buSzPts val="2400"/>
              <a:buFont typeface="Times New Roman"/>
              <a:buNone/>
              <a:defRPr/>
            </a:lvl4pPr>
            <a:lvl5pPr lvl="4" algn="ctr">
              <a:spcBef>
                <a:spcPts val="480"/>
              </a:spcBef>
              <a:spcAft>
                <a:spcPts val="0"/>
              </a:spcAft>
              <a:buClr>
                <a:schemeClr val="dk1"/>
              </a:buClr>
              <a:buSzPts val="2400"/>
              <a:buFont typeface="Times New Roman"/>
              <a:buNone/>
              <a:defRPr/>
            </a:lvl5pPr>
            <a:lvl6pPr lvl="5" algn="ctr">
              <a:spcBef>
                <a:spcPts val="480"/>
              </a:spcBef>
              <a:spcAft>
                <a:spcPts val="0"/>
              </a:spcAft>
              <a:buClr>
                <a:schemeClr val="dk1"/>
              </a:buClr>
              <a:buSzPts val="2400"/>
              <a:buFont typeface="Times New Roman"/>
              <a:buNone/>
              <a:defRPr/>
            </a:lvl6pPr>
            <a:lvl7pPr lvl="6" algn="ctr">
              <a:spcBef>
                <a:spcPts val="480"/>
              </a:spcBef>
              <a:spcAft>
                <a:spcPts val="0"/>
              </a:spcAft>
              <a:buClr>
                <a:schemeClr val="dk1"/>
              </a:buClr>
              <a:buSzPts val="2400"/>
              <a:buFont typeface="Times New Roman"/>
              <a:buNone/>
              <a:defRPr/>
            </a:lvl7pPr>
            <a:lvl8pPr lvl="7" algn="ctr">
              <a:spcBef>
                <a:spcPts val="480"/>
              </a:spcBef>
              <a:spcAft>
                <a:spcPts val="0"/>
              </a:spcAft>
              <a:buClr>
                <a:schemeClr val="dk1"/>
              </a:buClr>
              <a:buSzPts val="2400"/>
              <a:buFont typeface="Times New Roman"/>
              <a:buNone/>
              <a:defRPr/>
            </a:lvl8pPr>
            <a:lvl9pPr lvl="8" algn="ctr">
              <a:spcBef>
                <a:spcPts val="480"/>
              </a:spcBef>
              <a:spcAft>
                <a:spcPts val="0"/>
              </a:spcAft>
              <a:buClr>
                <a:schemeClr val="dk1"/>
              </a:buClr>
              <a:buSzPts val="2400"/>
              <a:buFont typeface="Times New Roman"/>
              <a:buNone/>
              <a:defRPr/>
            </a:lvl9pPr>
          </a:lstStyle>
          <a:p/>
        </p:txBody>
      </p:sp>
      <p:sp>
        <p:nvSpPr>
          <p:cNvPr id="18" name="Google Shape;18;p7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0" name="Shape 70"/>
        <p:cNvGrpSpPr/>
        <p:nvPr/>
      </p:nvGrpSpPr>
      <p:grpSpPr>
        <a:xfrm>
          <a:off x="0" y="0"/>
          <a:ext cx="0" cy="0"/>
          <a:chOff x="0" y="0"/>
          <a:chExt cx="0" cy="0"/>
        </a:xfrm>
      </p:grpSpPr>
      <p:sp>
        <p:nvSpPr>
          <p:cNvPr id="71" name="Google Shape;71;p8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8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73" name="Google Shape;73;p8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4" name="Google Shape;74;p8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7" name="Shape 77"/>
        <p:cNvGrpSpPr/>
        <p:nvPr/>
      </p:nvGrpSpPr>
      <p:grpSpPr>
        <a:xfrm>
          <a:off x="0" y="0"/>
          <a:ext cx="0" cy="0"/>
          <a:chOff x="0" y="0"/>
          <a:chExt cx="0" cy="0"/>
        </a:xfrm>
      </p:grpSpPr>
      <p:sp>
        <p:nvSpPr>
          <p:cNvPr id="78" name="Google Shape;78;p8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81"/>
          <p:cNvSpPr txBox="1"/>
          <p:nvPr>
            <p:ph idx="1" type="body"/>
          </p:nvPr>
        </p:nvSpPr>
        <p:spPr>
          <a:xfrm rot="5400000">
            <a:off x="2260600" y="-101600"/>
            <a:ext cx="4622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8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8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82"/>
          <p:cNvSpPr txBox="1"/>
          <p:nvPr>
            <p:ph type="title"/>
          </p:nvPr>
        </p:nvSpPr>
        <p:spPr>
          <a:xfrm rot="5400000">
            <a:off x="4606925" y="2244725"/>
            <a:ext cx="5740400" cy="1962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82"/>
          <p:cNvSpPr txBox="1"/>
          <p:nvPr>
            <p:ph idx="1" type="body"/>
          </p:nvPr>
        </p:nvSpPr>
        <p:spPr>
          <a:xfrm rot="5400000">
            <a:off x="606425" y="358775"/>
            <a:ext cx="5740400" cy="57340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8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8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8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89" name="Shape 89"/>
        <p:cNvGrpSpPr/>
        <p:nvPr/>
      </p:nvGrpSpPr>
      <p:grpSpPr>
        <a:xfrm>
          <a:off x="0" y="0"/>
          <a:ext cx="0" cy="0"/>
          <a:chOff x="0" y="0"/>
          <a:chExt cx="0" cy="0"/>
        </a:xfrm>
      </p:grpSpPr>
      <p:sp>
        <p:nvSpPr>
          <p:cNvPr id="90" name="Google Shape;90;p8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 name="Google Shape;91;p83"/>
          <p:cNvSpPr txBox="1"/>
          <p:nvPr>
            <p:ph idx="1" type="body"/>
          </p:nvPr>
        </p:nvSpPr>
        <p:spPr>
          <a:xfrm>
            <a:off x="685800" y="1473200"/>
            <a:ext cx="3810000" cy="462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83"/>
          <p:cNvSpPr txBox="1"/>
          <p:nvPr>
            <p:ph idx="2" type="body"/>
          </p:nvPr>
        </p:nvSpPr>
        <p:spPr>
          <a:xfrm>
            <a:off x="4648200" y="1473200"/>
            <a:ext cx="3810000" cy="462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8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8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8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able" type="tbl">
  <p:cSld name="TABLE">
    <p:spTree>
      <p:nvGrpSpPr>
        <p:cNvPr id="96" name="Shape 96"/>
        <p:cNvGrpSpPr/>
        <p:nvPr/>
      </p:nvGrpSpPr>
      <p:grpSpPr>
        <a:xfrm>
          <a:off x="0" y="0"/>
          <a:ext cx="0" cy="0"/>
          <a:chOff x="0" y="0"/>
          <a:chExt cx="0" cy="0"/>
        </a:xfrm>
      </p:grpSpPr>
      <p:sp>
        <p:nvSpPr>
          <p:cNvPr id="97" name="Google Shape;97;p8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8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8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7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7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73"/>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406400" lvl="1" marL="914400" algn="l">
              <a:spcBef>
                <a:spcPts val="560"/>
              </a:spcBef>
              <a:spcAft>
                <a:spcPts val="0"/>
              </a:spcAft>
              <a:buClr>
                <a:schemeClr val="dk1"/>
              </a:buClr>
              <a:buSzPts val="2800"/>
              <a:buFont typeface="Times New Roman"/>
              <a:buChar char="–"/>
              <a:defRPr sz="2800"/>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7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7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7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6" name="Shape 36"/>
        <p:cNvGrpSpPr/>
        <p:nvPr/>
      </p:nvGrpSpPr>
      <p:grpSpPr>
        <a:xfrm>
          <a:off x="0" y="0"/>
          <a:ext cx="0" cy="0"/>
          <a:chOff x="0" y="0"/>
          <a:chExt cx="0" cy="0"/>
        </a:xfrm>
      </p:grpSpPr>
      <p:sp>
        <p:nvSpPr>
          <p:cNvPr id="37" name="Google Shape;37;p7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7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1" name="Shape 41"/>
        <p:cNvGrpSpPr/>
        <p:nvPr/>
      </p:nvGrpSpPr>
      <p:grpSpPr>
        <a:xfrm>
          <a:off x="0" y="0"/>
          <a:ext cx="0" cy="0"/>
          <a:chOff x="0" y="0"/>
          <a:chExt cx="0" cy="0"/>
        </a:xfrm>
      </p:grpSpPr>
      <p:sp>
        <p:nvSpPr>
          <p:cNvPr id="42" name="Google Shape;42;p7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7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44" name="Google Shape;44;p7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7" name="Shape 47"/>
        <p:cNvGrpSpPr/>
        <p:nvPr/>
      </p:nvGrpSpPr>
      <p:grpSpPr>
        <a:xfrm>
          <a:off x="0" y="0"/>
          <a:ext cx="0" cy="0"/>
          <a:chOff x="0" y="0"/>
          <a:chExt cx="0" cy="0"/>
        </a:xfrm>
      </p:grpSpPr>
      <p:sp>
        <p:nvSpPr>
          <p:cNvPr id="48" name="Google Shape;48;p7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77"/>
          <p:cNvSpPr txBox="1"/>
          <p:nvPr>
            <p:ph idx="1" type="body"/>
          </p:nvPr>
        </p:nvSpPr>
        <p:spPr>
          <a:xfrm>
            <a:off x="685800" y="1473200"/>
            <a:ext cx="3810000" cy="4622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50" name="Google Shape;50;p77"/>
          <p:cNvSpPr txBox="1"/>
          <p:nvPr>
            <p:ph idx="2" type="body"/>
          </p:nvPr>
        </p:nvSpPr>
        <p:spPr>
          <a:xfrm>
            <a:off x="4648200" y="1473200"/>
            <a:ext cx="3810000" cy="4622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51" name="Google Shape;51;p7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4" name="Shape 54"/>
        <p:cNvGrpSpPr/>
        <p:nvPr/>
      </p:nvGrpSpPr>
      <p:grpSpPr>
        <a:xfrm>
          <a:off x="0" y="0"/>
          <a:ext cx="0" cy="0"/>
          <a:chOff x="0" y="0"/>
          <a:chExt cx="0" cy="0"/>
        </a:xfrm>
      </p:grpSpPr>
      <p:sp>
        <p:nvSpPr>
          <p:cNvPr id="55" name="Google Shape;55;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7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57" name="Google Shape;57;p7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58" name="Google Shape;58;p7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59" name="Google Shape;59;p7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0" name="Google Shape;60;p7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3" name="Shape 63"/>
        <p:cNvGrpSpPr/>
        <p:nvPr/>
      </p:nvGrpSpPr>
      <p:grpSpPr>
        <a:xfrm>
          <a:off x="0" y="0"/>
          <a:ext cx="0" cy="0"/>
          <a:chOff x="0" y="0"/>
          <a:chExt cx="0" cy="0"/>
        </a:xfrm>
      </p:grpSpPr>
      <p:sp>
        <p:nvSpPr>
          <p:cNvPr id="64" name="Google Shape;64;p7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7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66" name="Google Shape;66;p7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7" name="Google Shape;67;p7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Times New Roman"/>
                <a:ea typeface="Times New Roman"/>
                <a:cs typeface="Times New Roman"/>
                <a:sym typeface="Times New Roman"/>
              </a:defRPr>
            </a:lvl1pPr>
            <a:lvl2pPr indent="0" lvl="1" marL="0" algn="r">
              <a:spcBef>
                <a:spcPts val="0"/>
              </a:spcBef>
              <a:buNone/>
              <a:defRPr sz="1400">
                <a:solidFill>
                  <a:schemeClr val="dk1"/>
                </a:solidFill>
                <a:latin typeface="Times New Roman"/>
                <a:ea typeface="Times New Roman"/>
                <a:cs typeface="Times New Roman"/>
                <a:sym typeface="Times New Roman"/>
              </a:defRPr>
            </a:lvl2pPr>
            <a:lvl3pPr indent="0" lvl="2" marL="0" algn="r">
              <a:spcBef>
                <a:spcPts val="0"/>
              </a:spcBef>
              <a:buNone/>
              <a:defRPr sz="1400">
                <a:solidFill>
                  <a:schemeClr val="dk1"/>
                </a:solidFill>
                <a:latin typeface="Times New Roman"/>
                <a:ea typeface="Times New Roman"/>
                <a:cs typeface="Times New Roman"/>
                <a:sym typeface="Times New Roman"/>
              </a:defRPr>
            </a:lvl3pPr>
            <a:lvl4pPr indent="0" lvl="3" marL="0" algn="r">
              <a:spcBef>
                <a:spcPts val="0"/>
              </a:spcBef>
              <a:buNone/>
              <a:defRPr sz="1400">
                <a:solidFill>
                  <a:schemeClr val="dk1"/>
                </a:solidFill>
                <a:latin typeface="Times New Roman"/>
                <a:ea typeface="Times New Roman"/>
                <a:cs typeface="Times New Roman"/>
                <a:sym typeface="Times New Roman"/>
              </a:defRPr>
            </a:lvl4pPr>
            <a:lvl5pPr indent="0" lvl="4" marL="0" algn="r">
              <a:spcBef>
                <a:spcPts val="0"/>
              </a:spcBef>
              <a:buNone/>
              <a:defRPr sz="1400">
                <a:solidFill>
                  <a:schemeClr val="dk1"/>
                </a:solidFill>
                <a:latin typeface="Times New Roman"/>
                <a:ea typeface="Times New Roman"/>
                <a:cs typeface="Times New Roman"/>
                <a:sym typeface="Times New Roman"/>
              </a:defRPr>
            </a:lvl5pPr>
            <a:lvl6pPr indent="0" lvl="5" marL="0" algn="r">
              <a:spcBef>
                <a:spcPts val="0"/>
              </a:spcBef>
              <a:buNone/>
              <a:defRPr sz="1400">
                <a:solidFill>
                  <a:schemeClr val="dk1"/>
                </a:solidFill>
                <a:latin typeface="Times New Roman"/>
                <a:ea typeface="Times New Roman"/>
                <a:cs typeface="Times New Roman"/>
                <a:sym typeface="Times New Roman"/>
              </a:defRPr>
            </a:lvl6pPr>
            <a:lvl7pPr indent="0" lvl="6" marL="0" algn="r">
              <a:spcBef>
                <a:spcPts val="0"/>
              </a:spcBef>
              <a:buNone/>
              <a:defRPr sz="1400">
                <a:solidFill>
                  <a:schemeClr val="dk1"/>
                </a:solidFill>
                <a:latin typeface="Times New Roman"/>
                <a:ea typeface="Times New Roman"/>
                <a:cs typeface="Times New Roman"/>
                <a:sym typeface="Times New Roman"/>
              </a:defRPr>
            </a:lvl7pPr>
            <a:lvl8pPr indent="0" lvl="7" marL="0" algn="r">
              <a:spcBef>
                <a:spcPts val="0"/>
              </a:spcBef>
              <a:buNone/>
              <a:defRPr sz="1400">
                <a:solidFill>
                  <a:schemeClr val="dk1"/>
                </a:solidFill>
                <a:latin typeface="Times New Roman"/>
                <a:ea typeface="Times New Roman"/>
                <a:cs typeface="Times New Roman"/>
                <a:sym typeface="Times New Roman"/>
              </a:defRPr>
            </a:lvl8pPr>
            <a:lvl9pPr indent="0" lvl="8" mar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7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9pPr>
          </a:lstStyle>
          <a:p/>
        </p:txBody>
      </p:sp>
      <p:sp>
        <p:nvSpPr>
          <p:cNvPr id="11" name="Google Shape;11;p70"/>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9pPr>
          </a:lstStyle>
          <a:p/>
        </p:txBody>
      </p:sp>
      <p:sp>
        <p:nvSpPr>
          <p:cNvPr id="12" name="Google Shape;12;p7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7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7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mpqa.cs.pitt.edu/lexicons/subj_lexic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4.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5.png"/><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838200" y="381000"/>
            <a:ext cx="7620000" cy="17526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Sarcasm</a:t>
            </a:r>
            <a:endParaRPr sz="3600"/>
          </a:p>
        </p:txBody>
      </p:sp>
      <p:sp>
        <p:nvSpPr>
          <p:cNvPr id="107" name="Google Shape;107;p1"/>
          <p:cNvSpPr txBox="1"/>
          <p:nvPr>
            <p:ph idx="1" type="subTitle"/>
          </p:nvPr>
        </p:nvSpPr>
        <p:spPr>
          <a:xfrm>
            <a:off x="1345504" y="2912165"/>
            <a:ext cx="6400800" cy="2438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Times New Roman"/>
              <a:buNone/>
            </a:pPr>
            <a:r>
              <a:rPr lang="en-US" sz="3600"/>
              <a:t>Julia Hirschberg</a:t>
            </a:r>
            <a:endParaRPr/>
          </a:p>
          <a:p>
            <a:pPr indent="0" lvl="0" marL="0" rtl="0" algn="ctr">
              <a:spcBef>
                <a:spcPts val="720"/>
              </a:spcBef>
              <a:spcAft>
                <a:spcPts val="0"/>
              </a:spcAft>
              <a:buClr>
                <a:schemeClr val="dk1"/>
              </a:buClr>
              <a:buSzPts val="3600"/>
              <a:buFont typeface="Times New Roman"/>
              <a:buNone/>
            </a:pPr>
            <a:r>
              <a:rPr lang="en-US" sz="3600"/>
              <a:t>CS 6998</a:t>
            </a:r>
            <a:endParaRPr/>
          </a:p>
          <a:p>
            <a:pPr indent="0" lvl="0" marL="0" rtl="0" algn="ctr">
              <a:spcBef>
                <a:spcPts val="720"/>
              </a:spcBef>
              <a:spcAft>
                <a:spcPts val="0"/>
              </a:spcAft>
              <a:buClr>
                <a:schemeClr val="dk1"/>
              </a:buClr>
              <a:buSzPts val="3600"/>
              <a:buFont typeface="Times New Roman"/>
              <a:buNone/>
            </a:pPr>
            <a:r>
              <a:rPr lang="en-US" sz="3600"/>
              <a:t>Spring 2020</a:t>
            </a:r>
            <a:endParaRPr/>
          </a:p>
          <a:p>
            <a:pPr indent="0" lvl="0" marL="0" rtl="0" algn="ctr">
              <a:spcBef>
                <a:spcPts val="720"/>
              </a:spcBef>
              <a:spcAft>
                <a:spcPts val="0"/>
              </a:spcAft>
              <a:buClr>
                <a:schemeClr val="dk1"/>
              </a:buClr>
              <a:buSzPts val="3600"/>
              <a:buFont typeface="Times New Roman"/>
              <a:buNone/>
            </a:pPr>
            <a:r>
              <a:t/>
            </a:r>
            <a:endParaRPr sz="3600"/>
          </a:p>
        </p:txBody>
      </p:sp>
      <p:sp>
        <p:nvSpPr>
          <p:cNvPr id="108" name="Google Shape;108;p1"/>
          <p:cNvSpPr txBox="1"/>
          <p:nvPr/>
        </p:nvSpPr>
        <p:spPr>
          <a:xfrm>
            <a:off x="1295400" y="5350565"/>
            <a:ext cx="6623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Many thanks to Smaranda Muresan for some slides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0"/>
          <p:cNvSpPr txBox="1"/>
          <p:nvPr>
            <p:ph type="title"/>
          </p:nvPr>
        </p:nvSpPr>
        <p:spPr>
          <a:xfrm>
            <a:off x="457200" y="41799"/>
            <a:ext cx="8229600" cy="106873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chemeClr val="dk1"/>
                </a:solidFill>
              </a:rPr>
              <a:t>Classify Sarcastic vs. Literal Uses</a:t>
            </a:r>
            <a:endParaRPr b="1">
              <a:solidFill>
                <a:schemeClr val="dk1"/>
              </a:solidFill>
            </a:endParaRPr>
          </a:p>
        </p:txBody>
      </p:sp>
      <p:graphicFrame>
        <p:nvGraphicFramePr>
          <p:cNvPr id="240" name="Google Shape;240;p10"/>
          <p:cNvGraphicFramePr/>
          <p:nvPr/>
        </p:nvGraphicFramePr>
        <p:xfrm>
          <a:off x="758767" y="1565834"/>
          <a:ext cx="3000000" cy="3000000"/>
        </p:xfrm>
        <a:graphic>
          <a:graphicData uri="http://schemas.openxmlformats.org/drawingml/2006/table">
            <a:tbl>
              <a:tblPr bandRow="1" firstRow="1">
                <a:noFill/>
                <a:tableStyleId>{7110F3FC-3CC0-42EA-9371-2443D6B09E5F}</a:tableStyleId>
              </a:tblPr>
              <a:tblGrid>
                <a:gridCol w="7653875"/>
              </a:tblGrid>
              <a:tr h="3070625">
                <a:tc>
                  <a:txBody>
                    <a:bodyPr/>
                    <a:lstStyle/>
                    <a:p>
                      <a:pPr indent="0" lvl="0" marL="0" marR="0" rtl="0" algn="just">
                        <a:spcBef>
                          <a:spcPts val="0"/>
                        </a:spcBef>
                        <a:spcAft>
                          <a:spcPts val="0"/>
                        </a:spcAft>
                        <a:buNone/>
                      </a:pPr>
                      <a:r>
                        <a:rPr b="0" lang="en-US" sz="2400" u="none" cap="none" strike="noStrike">
                          <a:solidFill>
                            <a:schemeClr val="dk1"/>
                          </a:solidFill>
                        </a:rPr>
                        <a:t>love(26802), like(14995), great(14495), good(11624), really(9825), right(6771), fun(6603), best(6182), better(5960), glad(5748), yeah(5504), nice(4443), awesome(4196), excited(4027), always(3807), happy(3098), cool(2705), amazing(1952), favorite(1883), perfect(1792),  wonderful(1749), wonder(1476), lovely(1424), super(1390), fantastic(1369), joy(1176), cute(1007), beautiful(981), sweet(800), hot(729), proud(703), shocked(645), interested(624), brilliant(576), genius(481), attractive(449), mature(427)</a:t>
                      </a:r>
                      <a:endParaRPr b="0" sz="2400" u="none" cap="none" strike="noStrike">
                        <a:solidFill>
                          <a:schemeClr val="dk1"/>
                        </a:solidFill>
                      </a:endParaRPr>
                    </a:p>
                  </a:txBody>
                  <a:tcPr marT="45725" marB="45725" marR="91450" marL="91450"/>
                </a:tc>
              </a:tr>
            </a:tbl>
          </a:graphicData>
        </a:graphic>
      </p:graphicFrame>
      <p:sp>
        <p:nvSpPr>
          <p:cNvPr id="241" name="Google Shape;24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2" name="Google Shape;242;p10"/>
          <p:cNvSpPr txBox="1"/>
          <p:nvPr/>
        </p:nvSpPr>
        <p:spPr>
          <a:xfrm>
            <a:off x="621683" y="5417403"/>
            <a:ext cx="7928034"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Consider only target with at least 400 training instances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Train-Test split: 80%(Training), 10% (Dev.) and 10% (Test)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1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Classification Approach</a:t>
            </a:r>
            <a:endParaRPr/>
          </a:p>
        </p:txBody>
      </p:sp>
      <p:sp>
        <p:nvSpPr>
          <p:cNvPr id="248" name="Google Shape;248;p11"/>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For each target, separate training/testing done using Support Vector Machines (SVM)</a:t>
            </a:r>
            <a:endParaRPr/>
          </a:p>
          <a:p>
            <a:pPr indent="-342900" lvl="0" marL="342900" rtl="0" algn="l">
              <a:spcBef>
                <a:spcPts val="560"/>
              </a:spcBef>
              <a:spcAft>
                <a:spcPts val="0"/>
              </a:spcAft>
              <a:buClr>
                <a:schemeClr val="dk1"/>
              </a:buClr>
              <a:buSzPts val="2800"/>
              <a:buFont typeface="Times New Roman"/>
              <a:buChar char="•"/>
            </a:pPr>
            <a:r>
              <a:rPr lang="en-US"/>
              <a:t>Baseline (BL_SVM): </a:t>
            </a:r>
            <a:endParaRPr/>
          </a:p>
          <a:p>
            <a:pPr indent="-285750" lvl="1" marL="742950" rtl="0" algn="l">
              <a:spcBef>
                <a:spcPts val="480"/>
              </a:spcBef>
              <a:spcAft>
                <a:spcPts val="0"/>
              </a:spcAft>
              <a:buClr>
                <a:schemeClr val="dk1"/>
              </a:buClr>
              <a:buSzPts val="2400"/>
              <a:buFont typeface="Times New Roman"/>
              <a:buChar char="–"/>
            </a:pPr>
            <a:r>
              <a:rPr lang="en-US" sz="2400"/>
              <a:t>SVM with Lexical features (unigrams, sentiment lexicons such as LIWC, as well as sarcasm markers such as interjections, All Caps, emoticons)</a:t>
            </a:r>
            <a:endParaRPr/>
          </a:p>
          <a:p>
            <a:pPr indent="-342900" lvl="0" marL="342900" rtl="0" algn="l">
              <a:spcBef>
                <a:spcPts val="560"/>
              </a:spcBef>
              <a:spcAft>
                <a:spcPts val="0"/>
              </a:spcAft>
              <a:buClr>
                <a:schemeClr val="dk1"/>
              </a:buClr>
              <a:buSzPts val="2800"/>
              <a:buFont typeface="Times New Roman"/>
              <a:buChar char="•"/>
            </a:pPr>
            <a:r>
              <a:rPr lang="en-US"/>
              <a:t>New Approach:</a:t>
            </a:r>
            <a:endParaRPr/>
          </a:p>
          <a:p>
            <a:pPr indent="-285750" lvl="1" marL="742950" rtl="0" algn="l">
              <a:spcBef>
                <a:spcPts val="480"/>
              </a:spcBef>
              <a:spcAft>
                <a:spcPts val="0"/>
              </a:spcAft>
              <a:buClr>
                <a:schemeClr val="dk1"/>
              </a:buClr>
              <a:buSzPts val="2400"/>
              <a:buFont typeface="Times New Roman"/>
              <a:buChar char="–"/>
            </a:pPr>
            <a:r>
              <a:rPr lang="en-US" sz="2400"/>
              <a:t>SVM with new kernel using Word Embeddings</a:t>
            </a:r>
            <a:endParaRPr sz="2400"/>
          </a:p>
          <a:p>
            <a:pPr indent="-285750" lvl="1" marL="742950" rtl="0" algn="l">
              <a:spcBef>
                <a:spcPts val="480"/>
              </a:spcBef>
              <a:spcAft>
                <a:spcPts val="0"/>
              </a:spcAft>
              <a:buClr>
                <a:schemeClr val="dk1"/>
              </a:buClr>
              <a:buSzPts val="2400"/>
              <a:buFont typeface="Times New Roman"/>
              <a:buChar char="–"/>
            </a:pPr>
            <a:r>
              <a:rPr lang="en-US" sz="2400"/>
              <a:t> Alignment to find similarity between two short texts</a:t>
            </a:r>
            <a:endParaRPr/>
          </a:p>
        </p:txBody>
      </p:sp>
      <p:sp>
        <p:nvSpPr>
          <p:cNvPr id="249" name="Google Shape;249;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12"/>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Details on Word Embedding</a:t>
            </a:r>
            <a:endParaRPr/>
          </a:p>
        </p:txBody>
      </p:sp>
      <p:sp>
        <p:nvSpPr>
          <p:cNvPr id="256" name="Google Shape;256;p12"/>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Approaches to building embeddings used</a:t>
            </a:r>
            <a:endParaRPr/>
          </a:p>
          <a:p>
            <a:pPr indent="-285750" lvl="1" marL="742950" rtl="0" algn="l">
              <a:spcBef>
                <a:spcPts val="480"/>
              </a:spcBef>
              <a:spcAft>
                <a:spcPts val="0"/>
              </a:spcAft>
              <a:buClr>
                <a:schemeClr val="dk1"/>
              </a:buClr>
              <a:buSzPts val="2400"/>
              <a:buFont typeface="Times New Roman"/>
              <a:buChar char="–"/>
            </a:pPr>
            <a:r>
              <a:rPr lang="en-US" sz="2400"/>
              <a:t>Weighted Textual Matrix Factorization [Guo and Diab, 2012] used to weight similarity of definitions</a:t>
            </a:r>
            <a:endParaRPr/>
          </a:p>
          <a:p>
            <a:pPr indent="-285750" lvl="1" marL="742950" rtl="0" algn="l">
              <a:spcBef>
                <a:spcPts val="480"/>
              </a:spcBef>
              <a:spcAft>
                <a:spcPts val="0"/>
              </a:spcAft>
              <a:buClr>
                <a:schemeClr val="dk1"/>
              </a:buClr>
              <a:buSzPts val="2400"/>
              <a:buFont typeface="Times New Roman"/>
              <a:buChar char="–"/>
            </a:pPr>
            <a:r>
              <a:rPr lang="en-US" sz="2400"/>
              <a:t>GloVe [Pennigton et al., 2014]</a:t>
            </a:r>
            <a:endParaRPr/>
          </a:p>
          <a:p>
            <a:pPr indent="-285750" lvl="1" marL="742950" rtl="0" algn="l">
              <a:spcBef>
                <a:spcPts val="480"/>
              </a:spcBef>
              <a:spcAft>
                <a:spcPts val="0"/>
              </a:spcAft>
              <a:buClr>
                <a:schemeClr val="dk1"/>
              </a:buClr>
              <a:buSzPts val="2400"/>
              <a:buFont typeface="Times New Roman"/>
              <a:buChar char="–"/>
            </a:pPr>
            <a:r>
              <a:rPr lang="en-US" sz="2400"/>
              <a:t>Word2Vec [Mikolov et al., 2013]</a:t>
            </a:r>
            <a:endParaRPr/>
          </a:p>
          <a:p>
            <a:pPr indent="-228600" lvl="2" marL="1143000" rtl="0" algn="l">
              <a:spcBef>
                <a:spcPts val="400"/>
              </a:spcBef>
              <a:spcAft>
                <a:spcPts val="0"/>
              </a:spcAft>
              <a:buClr>
                <a:schemeClr val="dk1"/>
              </a:buClr>
              <a:buSzPts val="2000"/>
              <a:buFont typeface="Times New Roman"/>
              <a:buChar char="•"/>
            </a:pPr>
            <a:r>
              <a:rPr lang="en-US" sz="2000"/>
              <a:t>Skip-gram: use current word to predict neighbors</a:t>
            </a:r>
            <a:endParaRPr/>
          </a:p>
          <a:p>
            <a:pPr indent="-228600" lvl="2" marL="1143000" rtl="0" algn="l">
              <a:spcBef>
                <a:spcPts val="400"/>
              </a:spcBef>
              <a:spcAft>
                <a:spcPts val="0"/>
              </a:spcAft>
              <a:buClr>
                <a:schemeClr val="dk1"/>
              </a:buClr>
              <a:buSzPts val="2000"/>
              <a:buFont typeface="Times New Roman"/>
              <a:buChar char="•"/>
            </a:pPr>
            <a:r>
              <a:rPr lang="en-US" sz="2000"/>
              <a:t>CBOW (continuous-bag-of-words): use context to predict current word</a:t>
            </a:r>
            <a:endParaRPr/>
          </a:p>
          <a:p>
            <a:pPr indent="-342900" lvl="0" marL="342900" rtl="0" algn="l">
              <a:spcBef>
                <a:spcPts val="560"/>
              </a:spcBef>
              <a:spcAft>
                <a:spcPts val="0"/>
              </a:spcAft>
              <a:buClr>
                <a:schemeClr val="dk1"/>
              </a:buClr>
              <a:buSzPts val="2800"/>
              <a:buFont typeface="Times New Roman"/>
              <a:buChar char="•"/>
            </a:pPr>
            <a:r>
              <a:rPr lang="en-US"/>
              <a:t>Use 2.5 Million tweets to build each model</a:t>
            </a:r>
            <a:endParaRPr/>
          </a:p>
          <a:p>
            <a:pPr indent="-342900" lvl="0" marL="342900" rtl="0" algn="l">
              <a:spcBef>
                <a:spcPts val="560"/>
              </a:spcBef>
              <a:spcAft>
                <a:spcPts val="0"/>
              </a:spcAft>
              <a:buClr>
                <a:schemeClr val="dk1"/>
              </a:buClr>
              <a:buSzPts val="2800"/>
              <a:buFont typeface="Times New Roman"/>
              <a:buChar char="•"/>
            </a:pPr>
            <a:r>
              <a:rPr lang="en-US"/>
              <a:t>Context window of ± 10 words</a:t>
            </a:r>
            <a:endParaRPr/>
          </a:p>
          <a:p>
            <a:pPr indent="-342900" lvl="0" marL="342900" rtl="0" algn="l">
              <a:spcBef>
                <a:spcPts val="560"/>
              </a:spcBef>
              <a:spcAft>
                <a:spcPts val="0"/>
              </a:spcAft>
              <a:buClr>
                <a:schemeClr val="dk1"/>
              </a:buClr>
              <a:buSzPts val="2800"/>
              <a:buFont typeface="Times New Roman"/>
              <a:buChar char="•"/>
            </a:pPr>
            <a:r>
              <a:rPr lang="en-US"/>
              <a:t>100-dimension vector for each word</a:t>
            </a:r>
            <a:endParaRPr/>
          </a:p>
          <a:p>
            <a:pPr indent="-76200" lvl="2" marL="1143000" rtl="0" algn="l">
              <a:spcBef>
                <a:spcPts val="480"/>
              </a:spcBef>
              <a:spcAft>
                <a:spcPts val="0"/>
              </a:spcAft>
              <a:buClr>
                <a:schemeClr val="dk1"/>
              </a:buClr>
              <a:buSzPts val="2400"/>
              <a:buFont typeface="Times New Roman"/>
              <a:buNone/>
            </a:pPr>
            <a:r>
              <a:t/>
            </a:r>
            <a:endParaRPr/>
          </a:p>
        </p:txBody>
      </p:sp>
      <p:sp>
        <p:nvSpPr>
          <p:cNvPr id="257" name="Google Shape;257;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13"/>
          <p:cNvSpPr txBox="1"/>
          <p:nvPr>
            <p:ph type="title"/>
          </p:nvPr>
        </p:nvSpPr>
        <p:spPr>
          <a:xfrm>
            <a:off x="0" y="-11362"/>
            <a:ext cx="91440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chemeClr val="dk1"/>
                </a:solidFill>
              </a:rPr>
              <a:t>Accuracy Results</a:t>
            </a:r>
            <a:endParaRPr b="1">
              <a:solidFill>
                <a:schemeClr val="dk1"/>
              </a:solidFill>
            </a:endParaRPr>
          </a:p>
        </p:txBody>
      </p:sp>
      <p:sp>
        <p:nvSpPr>
          <p:cNvPr id="264" name="Google Shape;26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65" name="Google Shape;265;p13"/>
          <p:cNvGraphicFramePr/>
          <p:nvPr/>
        </p:nvGraphicFramePr>
        <p:xfrm>
          <a:off x="1285570" y="1347538"/>
          <a:ext cx="5894495" cy="3669037"/>
        </p:xfrm>
        <a:graphic>
          <a:graphicData uri="http://schemas.openxmlformats.org/drawingml/2006/chart">
            <c:chart r:id="rId3"/>
          </a:graphicData>
        </a:graphic>
      </p:graphicFrame>
      <p:sp>
        <p:nvSpPr>
          <p:cNvPr id="266" name="Google Shape;266;p13"/>
          <p:cNvSpPr/>
          <p:nvPr/>
        </p:nvSpPr>
        <p:spPr>
          <a:xfrm>
            <a:off x="846629" y="1347538"/>
            <a:ext cx="438941" cy="2399188"/>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7" name="Google Shape;267;p13"/>
          <p:cNvSpPr txBox="1"/>
          <p:nvPr/>
        </p:nvSpPr>
        <p:spPr>
          <a:xfrm rot="-5400000">
            <a:off x="-828382" y="2295047"/>
            <a:ext cx="25955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Various word embedding models</a:t>
            </a:r>
            <a:endParaRPr/>
          </a:p>
        </p:txBody>
      </p:sp>
      <p:sp>
        <p:nvSpPr>
          <p:cNvPr id="268" name="Google Shape;268;p13"/>
          <p:cNvSpPr txBox="1"/>
          <p:nvPr/>
        </p:nvSpPr>
        <p:spPr>
          <a:xfrm>
            <a:off x="284742" y="5240252"/>
            <a:ext cx="8702549" cy="160043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For some targets (`brilliant’, `mature’, `joy’) the accuracy is higher than other targets (`genius’, `sweet’)</a:t>
            </a:r>
            <a:endParaRPr sz="2000">
              <a:solidFill>
                <a:schemeClr val="dk1"/>
              </a:solidFill>
              <a:latin typeface="Times New Roman"/>
              <a:ea typeface="Times New Roman"/>
              <a:cs typeface="Times New Roman"/>
              <a:sym typeface="Times New Roman"/>
            </a:endParaRPr>
          </a:p>
          <a:p>
            <a:pPr indent="-571500" lvl="0" marL="5715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Unlike the Lexical baseline, word embeddings can achieve high accuracy for small training data</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14"/>
          <p:cNvSpPr txBox="1"/>
          <p:nvPr>
            <p:ph idx="1" type="body"/>
          </p:nvPr>
        </p:nvSpPr>
        <p:spPr>
          <a:xfrm>
            <a:off x="172454" y="369525"/>
            <a:ext cx="8869184" cy="6335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rPr lang="en-US"/>
              <a:t>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p:txBody>
      </p:sp>
      <p:sp>
        <p:nvSpPr>
          <p:cNvPr id="275" name="Google Shape;275;p14"/>
          <p:cNvSpPr txBox="1"/>
          <p:nvPr>
            <p:ph idx="12" type="sldNum"/>
          </p:nvPr>
        </p:nvSpPr>
        <p:spPr>
          <a:xfrm>
            <a:off x="6402651" y="6340336"/>
            <a:ext cx="2401994"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6" name="Google Shape;276;p14"/>
          <p:cNvSpPr txBox="1"/>
          <p:nvPr/>
        </p:nvSpPr>
        <p:spPr>
          <a:xfrm>
            <a:off x="172454" y="1460500"/>
            <a:ext cx="8869184" cy="504825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Characteristics</a:t>
            </a:r>
            <a:r>
              <a:rPr lang="en-US" sz="2400">
                <a:solidFill>
                  <a:schemeClr val="dk1"/>
                </a:solidFill>
                <a:latin typeface="Times New Roman"/>
                <a:ea typeface="Times New Roman"/>
                <a:cs typeface="Times New Roman"/>
                <a:sym typeface="Times New Roman"/>
              </a:rPr>
              <a:t>:</a:t>
            </a:r>
            <a:endParaRPr b="1" sz="2000">
              <a:solidFill>
                <a:schemeClr val="dk1"/>
              </a:solidFill>
              <a:latin typeface="Times New Roman"/>
              <a:ea typeface="Times New Roman"/>
              <a:cs typeface="Times New Roman"/>
              <a:sym typeface="Times New Roman"/>
            </a:endParaRPr>
          </a:p>
          <a:p>
            <a:pPr indent="0" lvl="0" marL="0" marR="0" rtl="0" algn="l">
              <a:spcBef>
                <a:spcPts val="400"/>
              </a:spcBef>
              <a:spcAft>
                <a:spcPts val="0"/>
              </a:spcAft>
              <a:buClr>
                <a:schemeClr val="dk1"/>
              </a:buClr>
              <a:buSzPts val="2000"/>
              <a:buFont typeface="Arial"/>
              <a:buNone/>
            </a:pPr>
            <a:r>
              <a:rPr b="1" lang="en-US" sz="2000">
                <a:solidFill>
                  <a:schemeClr val="dk1"/>
                </a:solidFill>
                <a:latin typeface="Times New Roman"/>
                <a:ea typeface="Times New Roman"/>
                <a:cs typeface="Times New Roman"/>
                <a:sym typeface="Times New Roman"/>
              </a:rPr>
              <a:t>        </a:t>
            </a:r>
            <a:endParaRPr/>
          </a:p>
          <a:p>
            <a:pPr indent="-285750" lvl="1" marL="742950" marR="0" rtl="0" algn="l">
              <a:spcBef>
                <a:spcPts val="480"/>
              </a:spcBef>
              <a:spcAft>
                <a:spcPts val="0"/>
              </a:spcAft>
              <a:buClr>
                <a:schemeClr val="dk1"/>
              </a:buClr>
              <a:buSzPts val="2400"/>
              <a:buFont typeface="Arial"/>
              <a:buChar char="–"/>
            </a:pPr>
            <a:r>
              <a:rPr b="1" i="0" lang="en-US" sz="2400" u="none" cap="none" strike="noStrike">
                <a:solidFill>
                  <a:schemeClr val="dk1"/>
                </a:solidFill>
                <a:latin typeface="Times New Roman"/>
                <a:ea typeface="Times New Roman"/>
                <a:cs typeface="Times New Roman"/>
                <a:sym typeface="Times New Roman"/>
              </a:rPr>
              <a:t>Irony Factors: </a:t>
            </a:r>
            <a:r>
              <a:rPr b="0" i="0" lang="en-US" sz="2400" u="none" cap="none" strike="noStrike">
                <a:solidFill>
                  <a:schemeClr val="dk1"/>
                </a:solidFill>
                <a:latin typeface="Times New Roman"/>
                <a:ea typeface="Times New Roman"/>
                <a:cs typeface="Times New Roman"/>
                <a:sym typeface="Times New Roman"/>
              </a:rPr>
              <a:t>Incongruence (out of place)</a:t>
            </a:r>
            <a:endParaRPr b="1" i="0" sz="2400" u="none" cap="none" strike="noStrike">
              <a:solidFill>
                <a:schemeClr val="dk1"/>
              </a:solidFill>
              <a:latin typeface="Times New Roman"/>
              <a:ea typeface="Times New Roman"/>
              <a:cs typeface="Times New Roman"/>
              <a:sym typeface="Times New Roman"/>
            </a:endParaRPr>
          </a:p>
        </p:txBody>
      </p:sp>
      <p:sp>
        <p:nvSpPr>
          <p:cNvPr id="277" name="Google Shape;277;p14"/>
          <p:cNvSpPr txBox="1"/>
          <p:nvPr>
            <p:ph type="title"/>
          </p:nvPr>
        </p:nvSpPr>
        <p:spPr>
          <a:xfrm>
            <a:off x="0" y="-90729"/>
            <a:ext cx="9143999" cy="146683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Sarcasm:  Modeling Conversation Context </a:t>
            </a:r>
            <a:endParaRPr/>
          </a:p>
        </p:txBody>
      </p:sp>
      <p:sp>
        <p:nvSpPr>
          <p:cNvPr id="278" name="Google Shape;278;p14"/>
          <p:cNvSpPr/>
          <p:nvPr/>
        </p:nvSpPr>
        <p:spPr>
          <a:xfrm>
            <a:off x="952055" y="3686415"/>
            <a:ext cx="6820345" cy="434224"/>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79" name="Google Shape;279;p14"/>
          <p:cNvSpPr txBox="1"/>
          <p:nvPr/>
        </p:nvSpPr>
        <p:spPr>
          <a:xfrm>
            <a:off x="1018482" y="3733164"/>
            <a:ext cx="70888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Plane window shades are open so that people </a:t>
            </a:r>
            <a:r>
              <a:rPr b="1" lang="en-US" sz="2000">
                <a:solidFill>
                  <a:srgbClr val="FF0000"/>
                </a:solidFill>
                <a:latin typeface="Times New Roman"/>
                <a:ea typeface="Times New Roman"/>
                <a:cs typeface="Times New Roman"/>
                <a:sym typeface="Times New Roman"/>
              </a:rPr>
              <a:t>can see fire</a:t>
            </a:r>
            <a:endParaRPr b="1" sz="2000">
              <a:solidFill>
                <a:srgbClr val="FF0000"/>
              </a:solidFill>
              <a:latin typeface="Times New Roman"/>
              <a:ea typeface="Times New Roman"/>
              <a:cs typeface="Times New Roman"/>
              <a:sym typeface="Times New Roman"/>
            </a:endParaRPr>
          </a:p>
        </p:txBody>
      </p:sp>
      <p:sp>
        <p:nvSpPr>
          <p:cNvPr id="280" name="Google Shape;280;p14"/>
          <p:cNvSpPr/>
          <p:nvPr/>
        </p:nvSpPr>
        <p:spPr>
          <a:xfrm>
            <a:off x="1285545" y="4420684"/>
            <a:ext cx="6840021" cy="548469"/>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81" name="Google Shape;281;p14"/>
          <p:cNvSpPr txBox="1"/>
          <p:nvPr/>
        </p:nvSpPr>
        <p:spPr>
          <a:xfrm>
            <a:off x="1358904" y="4449897"/>
            <a:ext cx="76871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one more reason to </a:t>
            </a:r>
            <a:r>
              <a:rPr b="1" lang="en-US" sz="2000">
                <a:solidFill>
                  <a:srgbClr val="660066"/>
                </a:solidFill>
                <a:latin typeface="Times New Roman"/>
                <a:ea typeface="Times New Roman"/>
                <a:cs typeface="Times New Roman"/>
                <a:sym typeface="Times New Roman"/>
              </a:rPr>
              <a:t>feel really great about flying</a:t>
            </a:r>
            <a:r>
              <a:rPr lang="en-US" sz="2000">
                <a:solidFill>
                  <a:srgbClr val="660066"/>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#sarcasm </a:t>
            </a:r>
            <a:endParaRPr sz="2000">
              <a:solidFill>
                <a:schemeClr val="dk1"/>
              </a:solidFill>
              <a:latin typeface="Times New Roman"/>
              <a:ea typeface="Times New Roman"/>
              <a:cs typeface="Times New Roman"/>
              <a:sym typeface="Times New Roman"/>
            </a:endParaRPr>
          </a:p>
        </p:txBody>
      </p:sp>
      <p:pic>
        <p:nvPicPr>
          <p:cNvPr id="282" name="Google Shape;282;p14"/>
          <p:cNvPicPr preferRelativeResize="0"/>
          <p:nvPr/>
        </p:nvPicPr>
        <p:blipFill rotWithShape="1">
          <a:blip r:embed="rId3">
            <a:alphaModFix/>
          </a:blip>
          <a:srcRect b="0" l="0" r="0" t="0"/>
          <a:stretch/>
        </p:blipFill>
        <p:spPr>
          <a:xfrm>
            <a:off x="828380" y="4420684"/>
            <a:ext cx="399437" cy="548469"/>
          </a:xfrm>
          <a:prstGeom prst="rect">
            <a:avLst/>
          </a:prstGeom>
          <a:noFill/>
          <a:ln>
            <a:noFill/>
          </a:ln>
        </p:spPr>
      </p:pic>
      <p:pic>
        <p:nvPicPr>
          <p:cNvPr id="283" name="Google Shape;283;p14"/>
          <p:cNvPicPr preferRelativeResize="0"/>
          <p:nvPr/>
        </p:nvPicPr>
        <p:blipFill rotWithShape="1">
          <a:blip r:embed="rId4">
            <a:alphaModFix/>
          </a:blip>
          <a:srcRect b="0" l="0" r="0" t="0"/>
          <a:stretch/>
        </p:blipFill>
        <p:spPr>
          <a:xfrm>
            <a:off x="574554" y="3629747"/>
            <a:ext cx="388400" cy="560810"/>
          </a:xfrm>
          <a:prstGeom prst="rect">
            <a:avLst/>
          </a:prstGeom>
          <a:noFill/>
          <a:ln>
            <a:noFill/>
          </a:ln>
        </p:spPr>
      </p:pic>
      <p:cxnSp>
        <p:nvCxnSpPr>
          <p:cNvPr id="284" name="Google Shape;284;p14"/>
          <p:cNvCxnSpPr/>
          <p:nvPr/>
        </p:nvCxnSpPr>
        <p:spPr>
          <a:xfrm rot="10800000">
            <a:off x="1142351" y="4093513"/>
            <a:ext cx="406500" cy="325800"/>
          </a:xfrm>
          <a:prstGeom prst="curved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285" name="Google Shape;285;p14"/>
          <p:cNvSpPr txBox="1"/>
          <p:nvPr/>
        </p:nvSpPr>
        <p:spPr>
          <a:xfrm>
            <a:off x="8227927" y="4419060"/>
            <a:ext cx="9160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286" name="Google Shape;286;p14"/>
          <p:cNvSpPr txBox="1"/>
          <p:nvPr/>
        </p:nvSpPr>
        <p:spPr>
          <a:xfrm>
            <a:off x="8112265" y="3593472"/>
            <a:ext cx="9546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pic>
        <p:nvPicPr>
          <p:cNvPr id="287" name="Google Shape;287;p14"/>
          <p:cNvPicPr preferRelativeResize="0"/>
          <p:nvPr/>
        </p:nvPicPr>
        <p:blipFill rotWithShape="1">
          <a:blip r:embed="rId4">
            <a:alphaModFix/>
          </a:blip>
          <a:srcRect b="0" l="0" r="0" t="0"/>
          <a:stretch/>
        </p:blipFill>
        <p:spPr>
          <a:xfrm>
            <a:off x="1675384" y="4471311"/>
            <a:ext cx="268030" cy="387008"/>
          </a:xfrm>
          <a:prstGeom prst="rect">
            <a:avLst/>
          </a:prstGeom>
          <a:noFill/>
          <a:ln>
            <a:noFill/>
          </a:ln>
        </p:spPr>
      </p:pic>
      <p:pic>
        <p:nvPicPr>
          <p:cNvPr id="288" name="Google Shape;288;p14"/>
          <p:cNvPicPr preferRelativeResize="0"/>
          <p:nvPr/>
        </p:nvPicPr>
        <p:blipFill rotWithShape="1">
          <a:blip r:embed="rId5">
            <a:alphaModFix/>
          </a:blip>
          <a:srcRect b="18822" l="0" r="0" t="18822"/>
          <a:stretch/>
        </p:blipFill>
        <p:spPr>
          <a:xfrm>
            <a:off x="247120" y="3016177"/>
            <a:ext cx="793612" cy="440111"/>
          </a:xfrm>
          <a:prstGeom prst="wedgeEllipseCallout">
            <a:avLst>
              <a:gd fmla="val -20833" name="adj1"/>
              <a:gd fmla="val 62500" name="adj2"/>
            </a:avLst>
          </a:prstGeom>
          <a:noFill/>
          <a:ln>
            <a:noFill/>
          </a:ln>
        </p:spPr>
      </p:pic>
      <p:sp>
        <p:nvSpPr>
          <p:cNvPr id="289" name="Google Shape;289;p14"/>
          <p:cNvSpPr/>
          <p:nvPr/>
        </p:nvSpPr>
        <p:spPr>
          <a:xfrm>
            <a:off x="4483100" y="5516501"/>
            <a:ext cx="45585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t>
            </a:r>
            <a:r>
              <a:rPr lang="en-US" sz="2000">
                <a:solidFill>
                  <a:schemeClr val="dk1"/>
                </a:solidFill>
                <a:latin typeface="Times New Roman"/>
                <a:ea typeface="Times New Roman"/>
                <a:cs typeface="Times New Roman"/>
                <a:sym typeface="Times New Roman"/>
              </a:rPr>
              <a:t>Ghosh, Fabrri and Muresan, 2017;2018)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best paper award at SIGDIAL 2017</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5"/>
          <p:cNvSpPr txBox="1"/>
          <p:nvPr>
            <p:ph type="title"/>
          </p:nvPr>
        </p:nvSpPr>
        <p:spPr>
          <a:xfrm>
            <a:off x="0" y="55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rPr>
              <a:t>Sarcasm Analysis</a:t>
            </a:r>
            <a:endParaRPr>
              <a:solidFill>
                <a:schemeClr val="lt1"/>
              </a:solidFill>
            </a:endParaRPr>
          </a:p>
        </p:txBody>
      </p:sp>
      <p:sp>
        <p:nvSpPr>
          <p:cNvPr id="296" name="Google Shape;296;p15"/>
          <p:cNvSpPr txBox="1"/>
          <p:nvPr>
            <p:ph idx="1" type="body"/>
          </p:nvPr>
        </p:nvSpPr>
        <p:spPr>
          <a:xfrm>
            <a:off x="0" y="672860"/>
            <a:ext cx="9105900" cy="549934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775"/>
              <a:buFont typeface="Times New Roman"/>
              <a:buChar char="•"/>
            </a:pPr>
            <a:r>
              <a:rPr lang="en-US" sz="2775"/>
              <a:t>Vast majority of research on sarcasm/verbal irony detection relies on the content of an utterance </a:t>
            </a:r>
            <a:r>
              <a:rPr lang="en-US" sz="2775">
                <a:solidFill>
                  <a:srgbClr val="FF0000"/>
                </a:solidFill>
              </a:rPr>
              <a:t>in isolation </a:t>
            </a:r>
            <a:endParaRPr/>
          </a:p>
          <a:p>
            <a:pPr indent="-285750" lvl="1" marL="742950" rtl="0" algn="l">
              <a:lnSpc>
                <a:spcPct val="90000"/>
              </a:lnSpc>
              <a:spcBef>
                <a:spcPts val="481"/>
              </a:spcBef>
              <a:spcAft>
                <a:spcPts val="0"/>
              </a:spcAft>
              <a:buClr>
                <a:srgbClr val="197C86"/>
              </a:buClr>
              <a:buSzPts val="2405"/>
              <a:buFont typeface="Times New Roman"/>
              <a:buChar char="–"/>
            </a:pPr>
            <a:r>
              <a:rPr b="1" lang="en-US" sz="2405">
                <a:solidFill>
                  <a:srgbClr val="197C86"/>
                </a:solidFill>
              </a:rPr>
              <a:t>Incongruity </a:t>
            </a:r>
            <a:r>
              <a:rPr lang="en-US" sz="2405"/>
              <a:t>between positive sentiment and negative situation [Riloff et al. 2013]</a:t>
            </a:r>
            <a:endParaRPr/>
          </a:p>
          <a:p>
            <a:pPr indent="-285750" lvl="1" marL="742950" rtl="0" algn="l">
              <a:lnSpc>
                <a:spcPct val="90000"/>
              </a:lnSpc>
              <a:spcBef>
                <a:spcPts val="481"/>
              </a:spcBef>
              <a:spcAft>
                <a:spcPts val="0"/>
              </a:spcAft>
              <a:buClr>
                <a:schemeClr val="dk1"/>
              </a:buClr>
              <a:buSzPts val="2405"/>
              <a:buFont typeface="Times New Roman"/>
              <a:buChar char="–"/>
            </a:pPr>
            <a:r>
              <a:rPr lang="en-US" sz="2405"/>
              <a:t>Sarcasm as a </a:t>
            </a:r>
            <a:r>
              <a:rPr b="1" lang="en-US" sz="2405">
                <a:solidFill>
                  <a:srgbClr val="197C86"/>
                </a:solidFill>
              </a:rPr>
              <a:t>word sense disambiguation problem</a:t>
            </a:r>
            <a:r>
              <a:rPr lang="en-US" sz="2405"/>
              <a:t> [Ghosh, Guo, Muresan; 2015]</a:t>
            </a:r>
            <a:endParaRPr/>
          </a:p>
          <a:p>
            <a:pPr indent="-144780" lvl="1" marL="742950" rtl="0" algn="l">
              <a:lnSpc>
                <a:spcPct val="90000"/>
              </a:lnSpc>
              <a:spcBef>
                <a:spcPts val="444"/>
              </a:spcBef>
              <a:spcAft>
                <a:spcPts val="0"/>
              </a:spcAft>
              <a:buClr>
                <a:schemeClr val="dk1"/>
              </a:buClr>
              <a:buSzPts val="2220"/>
              <a:buFont typeface="Times New Roman"/>
              <a:buNone/>
            </a:pPr>
            <a:r>
              <a:t/>
            </a:r>
            <a:endParaRPr sz="2220"/>
          </a:p>
          <a:p>
            <a:pPr indent="-144780" lvl="1" marL="742950" rtl="0" algn="l">
              <a:lnSpc>
                <a:spcPct val="90000"/>
              </a:lnSpc>
              <a:spcBef>
                <a:spcPts val="444"/>
              </a:spcBef>
              <a:spcAft>
                <a:spcPts val="0"/>
              </a:spcAft>
              <a:buClr>
                <a:schemeClr val="dk1"/>
              </a:buClr>
              <a:buSzPts val="2220"/>
              <a:buFont typeface="Times New Roman"/>
              <a:buNone/>
            </a:pPr>
            <a:r>
              <a:t/>
            </a:r>
            <a:endParaRPr sz="2220"/>
          </a:p>
          <a:p>
            <a:pPr indent="-144780" lvl="1" marL="742950" rtl="0" algn="l">
              <a:lnSpc>
                <a:spcPct val="90000"/>
              </a:lnSpc>
              <a:spcBef>
                <a:spcPts val="444"/>
              </a:spcBef>
              <a:spcAft>
                <a:spcPts val="0"/>
              </a:spcAft>
              <a:buClr>
                <a:schemeClr val="dk1"/>
              </a:buClr>
              <a:buSzPts val="2220"/>
              <a:buFont typeface="Times New Roman"/>
              <a:buNone/>
            </a:pPr>
            <a:r>
              <a:t/>
            </a:r>
            <a:endParaRPr sz="2220"/>
          </a:p>
          <a:p>
            <a:pPr indent="0" lvl="1" marL="457200" rtl="0" algn="l">
              <a:lnSpc>
                <a:spcPct val="90000"/>
              </a:lnSpc>
              <a:spcBef>
                <a:spcPts val="444"/>
              </a:spcBef>
              <a:spcAft>
                <a:spcPts val="0"/>
              </a:spcAft>
              <a:buClr>
                <a:schemeClr val="dk1"/>
              </a:buClr>
              <a:buSzPts val="2220"/>
              <a:buFont typeface="Times New Roman"/>
              <a:buNone/>
            </a:pPr>
            <a:r>
              <a:rPr lang="en-US" sz="2220"/>
              <a:t>     </a:t>
            </a:r>
            <a:endParaRPr sz="2220"/>
          </a:p>
          <a:p>
            <a:pPr indent="0" lvl="1" marL="457200" rtl="0" algn="l">
              <a:lnSpc>
                <a:spcPct val="90000"/>
              </a:lnSpc>
              <a:spcBef>
                <a:spcPts val="518"/>
              </a:spcBef>
              <a:spcAft>
                <a:spcPts val="0"/>
              </a:spcAft>
              <a:buClr>
                <a:srgbClr val="197C86"/>
              </a:buClr>
              <a:buSzPts val="2590"/>
              <a:buFont typeface="Times New Roman"/>
              <a:buNone/>
            </a:pPr>
            <a:r>
              <a:rPr b="1" lang="en-US" sz="2590">
                <a:solidFill>
                  <a:srgbClr val="197C86"/>
                </a:solidFill>
              </a:rPr>
              <a:t>  </a:t>
            </a:r>
            <a:endParaRPr/>
          </a:p>
          <a:p>
            <a:pPr indent="-121284" lvl="1" marL="742950" rtl="0" algn="l">
              <a:lnSpc>
                <a:spcPct val="90000"/>
              </a:lnSpc>
              <a:spcBef>
                <a:spcPts val="518"/>
              </a:spcBef>
              <a:spcAft>
                <a:spcPts val="0"/>
              </a:spcAft>
              <a:buClr>
                <a:schemeClr val="dk1"/>
              </a:buClr>
              <a:buSzPts val="2590"/>
              <a:buFont typeface="Times New Roman"/>
              <a:buNone/>
            </a:pPr>
            <a:r>
              <a:t/>
            </a:r>
            <a:endParaRPr b="1" sz="2590">
              <a:solidFill>
                <a:srgbClr val="197C86"/>
              </a:solidFill>
            </a:endParaRPr>
          </a:p>
          <a:p>
            <a:pPr indent="-285750" lvl="1" marL="742950" rtl="0" algn="l">
              <a:lnSpc>
                <a:spcPct val="90000"/>
              </a:lnSpc>
              <a:spcBef>
                <a:spcPts val="518"/>
              </a:spcBef>
              <a:spcAft>
                <a:spcPts val="0"/>
              </a:spcAft>
              <a:buClr>
                <a:srgbClr val="197C86"/>
              </a:buClr>
              <a:buSzPts val="2590"/>
              <a:buFont typeface="Times New Roman"/>
              <a:buChar char="–"/>
            </a:pPr>
            <a:r>
              <a:rPr b="1" lang="en-US" sz="2590">
                <a:solidFill>
                  <a:srgbClr val="197C86"/>
                </a:solidFill>
              </a:rPr>
              <a:t>Cognitive</a:t>
            </a:r>
            <a:r>
              <a:rPr lang="en-US" sz="2590"/>
              <a:t> features for sarcasm </a:t>
            </a:r>
            <a:r>
              <a:rPr lang="en-US" sz="2220"/>
              <a:t>[Mishra et al. 2016]</a:t>
            </a:r>
            <a:endParaRPr/>
          </a:p>
          <a:p>
            <a:pPr indent="0" lvl="1" marL="457200" rtl="0" algn="l">
              <a:lnSpc>
                <a:spcPct val="90000"/>
              </a:lnSpc>
              <a:spcBef>
                <a:spcPts val="444"/>
              </a:spcBef>
              <a:spcAft>
                <a:spcPts val="0"/>
              </a:spcAft>
              <a:buClr>
                <a:schemeClr val="dk1"/>
              </a:buClr>
              <a:buSzPts val="2220"/>
              <a:buFont typeface="Times New Roman"/>
              <a:buNone/>
            </a:pPr>
            <a:r>
              <a:t/>
            </a:r>
            <a:endParaRPr sz="2220"/>
          </a:p>
          <a:p>
            <a:pPr indent="-178435" lvl="0" marL="342900" rtl="0" algn="l">
              <a:lnSpc>
                <a:spcPct val="90000"/>
              </a:lnSpc>
              <a:spcBef>
                <a:spcPts val="518"/>
              </a:spcBef>
              <a:spcAft>
                <a:spcPts val="0"/>
              </a:spcAft>
              <a:buClr>
                <a:schemeClr val="dk1"/>
              </a:buClr>
              <a:buSzPts val="2590"/>
              <a:buFont typeface="Times New Roman"/>
              <a:buNone/>
            </a:pPr>
            <a:r>
              <a:t/>
            </a:r>
            <a:endParaRPr sz="2590"/>
          </a:p>
          <a:p>
            <a:pPr indent="0" lvl="0" marL="0" rtl="0" algn="l">
              <a:lnSpc>
                <a:spcPct val="90000"/>
              </a:lnSpc>
              <a:spcBef>
                <a:spcPts val="518"/>
              </a:spcBef>
              <a:spcAft>
                <a:spcPts val="0"/>
              </a:spcAft>
              <a:buClr>
                <a:schemeClr val="dk1"/>
              </a:buClr>
              <a:buSzPts val="2590"/>
              <a:buFont typeface="Times New Roman"/>
              <a:buNone/>
            </a:pPr>
            <a:r>
              <a:t/>
            </a:r>
            <a:endParaRPr sz="2590"/>
          </a:p>
        </p:txBody>
      </p:sp>
      <p:sp>
        <p:nvSpPr>
          <p:cNvPr id="297" name="Google Shape;297;p15"/>
          <p:cNvSpPr txBox="1"/>
          <p:nvPr>
            <p:ph idx="12" type="sldNum"/>
          </p:nvPr>
        </p:nvSpPr>
        <p:spPr>
          <a:xfrm>
            <a:off x="6553200" y="58737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8" name="Google Shape;298;p15"/>
          <p:cNvPicPr preferRelativeResize="0"/>
          <p:nvPr/>
        </p:nvPicPr>
        <p:blipFill rotWithShape="1">
          <a:blip r:embed="rId3">
            <a:alphaModFix/>
          </a:blip>
          <a:srcRect b="18822" l="0" r="0" t="18822"/>
          <a:stretch/>
        </p:blipFill>
        <p:spPr>
          <a:xfrm>
            <a:off x="1158281" y="3763696"/>
            <a:ext cx="704935" cy="440111"/>
          </a:xfrm>
          <a:prstGeom prst="wedgeEllipseCallout">
            <a:avLst>
              <a:gd fmla="val -20833" name="adj1"/>
              <a:gd fmla="val 62500" name="adj2"/>
            </a:avLst>
          </a:prstGeom>
          <a:noFill/>
          <a:ln>
            <a:noFill/>
          </a:ln>
        </p:spPr>
      </p:pic>
      <p:sp>
        <p:nvSpPr>
          <p:cNvPr id="299" name="Google Shape;299;p15"/>
          <p:cNvSpPr/>
          <p:nvPr/>
        </p:nvSpPr>
        <p:spPr>
          <a:xfrm>
            <a:off x="2984441" y="4399854"/>
            <a:ext cx="58006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
        <p:nvSpPr>
          <p:cNvPr id="300" name="Google Shape;300;p15"/>
          <p:cNvSpPr/>
          <p:nvPr/>
        </p:nvSpPr>
        <p:spPr>
          <a:xfrm>
            <a:off x="2556544" y="3763696"/>
            <a:ext cx="5350092" cy="744059"/>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301" name="Google Shape;301;p15"/>
          <p:cNvSpPr txBox="1"/>
          <p:nvPr/>
        </p:nvSpPr>
        <p:spPr>
          <a:xfrm>
            <a:off x="2556544" y="3823846"/>
            <a:ext cx="499469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b="1" lang="en-US" sz="1800">
                <a:solidFill>
                  <a:srgbClr val="660066"/>
                </a:solidFill>
                <a:latin typeface="Times New Roman"/>
                <a:ea typeface="Times New Roman"/>
                <a:cs typeface="Times New Roman"/>
                <a:sym typeface="Times New Roman"/>
              </a:rPr>
              <a:t>happy</a:t>
            </a:r>
            <a:r>
              <a:rPr lang="en-US" sz="1800">
                <a:solidFill>
                  <a:schemeClr val="dk1"/>
                </a:solidFill>
                <a:latin typeface="Times New Roman"/>
                <a:ea typeface="Times New Roman"/>
                <a:cs typeface="Times New Roman"/>
                <a:sym typeface="Times New Roman"/>
              </a:rPr>
              <a:t> Christmas #sarcasm</a:t>
            </a:r>
            <a:endParaRPr sz="1800">
              <a:solidFill>
                <a:schemeClr val="dk1"/>
              </a:solidFill>
              <a:latin typeface="Times New Roman"/>
              <a:ea typeface="Times New Roman"/>
              <a:cs typeface="Times New Roman"/>
              <a:sym typeface="Times New Roman"/>
            </a:endParaRPr>
          </a:p>
        </p:txBody>
      </p:sp>
      <p:pic>
        <p:nvPicPr>
          <p:cNvPr id="302" name="Google Shape;302;p15"/>
          <p:cNvPicPr preferRelativeResize="0"/>
          <p:nvPr/>
        </p:nvPicPr>
        <p:blipFill rotWithShape="1">
          <a:blip r:embed="rId3">
            <a:alphaModFix/>
          </a:blip>
          <a:srcRect b="18822" l="0" r="0" t="18822"/>
          <a:stretch/>
        </p:blipFill>
        <p:spPr>
          <a:xfrm>
            <a:off x="1193901" y="4496526"/>
            <a:ext cx="704935" cy="440111"/>
          </a:xfrm>
          <a:prstGeom prst="wedgeEllipseCallout">
            <a:avLst>
              <a:gd fmla="val -20833" name="adj1"/>
              <a:gd fmla="val 62500" name="adj2"/>
            </a:avLst>
          </a:prstGeom>
          <a:noFill/>
          <a:ln>
            <a:noFill/>
          </a:ln>
        </p:spPr>
      </p:pic>
      <p:sp>
        <p:nvSpPr>
          <p:cNvPr id="303" name="Google Shape;303;p15"/>
          <p:cNvSpPr/>
          <p:nvPr/>
        </p:nvSpPr>
        <p:spPr>
          <a:xfrm>
            <a:off x="3020061" y="5310484"/>
            <a:ext cx="58006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
        <p:nvSpPr>
          <p:cNvPr id="304" name="Google Shape;304;p15"/>
          <p:cNvSpPr/>
          <p:nvPr/>
        </p:nvSpPr>
        <p:spPr>
          <a:xfrm>
            <a:off x="2592164" y="4674326"/>
            <a:ext cx="5350092" cy="744059"/>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305" name="Google Shape;305;p15"/>
          <p:cNvSpPr txBox="1"/>
          <p:nvPr/>
        </p:nvSpPr>
        <p:spPr>
          <a:xfrm>
            <a:off x="2592164" y="4759528"/>
            <a:ext cx="53525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8000"/>
                </a:solidFill>
                <a:latin typeface="Times New Roman"/>
                <a:ea typeface="Times New Roman"/>
                <a:cs typeface="Times New Roman"/>
                <a:sym typeface="Times New Roman"/>
              </a:rPr>
              <a:t>happy </a:t>
            </a:r>
            <a:r>
              <a:rPr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
        <p:nvSpPr>
          <p:cNvPr id="306" name="Google Shape;306;p15"/>
          <p:cNvSpPr txBox="1"/>
          <p:nvPr/>
        </p:nvSpPr>
        <p:spPr>
          <a:xfrm>
            <a:off x="8282021" y="4594254"/>
            <a:ext cx="861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8000"/>
                </a:solidFill>
                <a:latin typeface="Times New Roman"/>
                <a:ea typeface="Times New Roman"/>
                <a:cs typeface="Times New Roman"/>
                <a:sym typeface="Times New Roman"/>
              </a:rPr>
              <a:t>Literal</a:t>
            </a:r>
            <a:endParaRPr sz="1800">
              <a:solidFill>
                <a:srgbClr val="008000"/>
              </a:solidFill>
              <a:latin typeface="Times New Roman"/>
              <a:ea typeface="Times New Roman"/>
              <a:cs typeface="Times New Roman"/>
              <a:sym typeface="Times New Roman"/>
            </a:endParaRPr>
          </a:p>
        </p:txBody>
      </p:sp>
      <p:sp>
        <p:nvSpPr>
          <p:cNvPr id="307" name="Google Shape;307;p15"/>
          <p:cNvSpPr txBox="1"/>
          <p:nvPr/>
        </p:nvSpPr>
        <p:spPr>
          <a:xfrm>
            <a:off x="8086552" y="3890584"/>
            <a:ext cx="10193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0066"/>
                </a:solidFill>
                <a:latin typeface="Times New Roman"/>
                <a:ea typeface="Times New Roman"/>
                <a:cs typeface="Times New Roman"/>
                <a:sym typeface="Times New Roman"/>
              </a:rPr>
              <a:t>Sarcastic</a:t>
            </a:r>
            <a:endParaRPr sz="1800">
              <a:solidFill>
                <a:srgbClr val="660066"/>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1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Sarcasm Analysis</a:t>
            </a:r>
            <a:endParaRPr/>
          </a:p>
        </p:txBody>
      </p:sp>
      <p:sp>
        <p:nvSpPr>
          <p:cNvPr id="314" name="Google Shape;314;p16"/>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But a speaker’s intent is often unclear without additional context:</a:t>
            </a:r>
            <a:endParaRPr/>
          </a:p>
          <a:p>
            <a:pPr indent="-285750" lvl="1" marL="742950" rtl="0" algn="l">
              <a:spcBef>
                <a:spcPts val="560"/>
              </a:spcBef>
              <a:spcAft>
                <a:spcPts val="0"/>
              </a:spcAft>
              <a:buClr>
                <a:schemeClr val="dk1"/>
              </a:buClr>
              <a:buSzPts val="2800"/>
              <a:buFont typeface="Times New Roman"/>
              <a:buChar char="–"/>
            </a:pPr>
            <a:r>
              <a:rPr lang="en-US"/>
              <a:t>Conversation context [Bamman and Smith 2015; Oraby et al. 2017]</a:t>
            </a:r>
            <a:endParaRPr/>
          </a:p>
          <a:p>
            <a:pPr indent="-285750" lvl="1" marL="742950" rtl="0" algn="l">
              <a:spcBef>
                <a:spcPts val="560"/>
              </a:spcBef>
              <a:spcAft>
                <a:spcPts val="0"/>
              </a:spcAft>
              <a:buClr>
                <a:schemeClr val="dk1"/>
              </a:buClr>
              <a:buSzPts val="2800"/>
              <a:buFont typeface="Times New Roman"/>
              <a:buChar char="–"/>
            </a:pPr>
            <a:r>
              <a:rPr lang="en-US"/>
              <a:t>Multimodal information [Schifanella et al. 2016]</a:t>
            </a:r>
            <a:endParaRPr/>
          </a:p>
          <a:p>
            <a:pPr indent="-285750" lvl="1" marL="742950" rtl="0" algn="l">
              <a:spcBef>
                <a:spcPts val="560"/>
              </a:spcBef>
              <a:spcAft>
                <a:spcPts val="0"/>
              </a:spcAft>
              <a:buClr>
                <a:schemeClr val="dk1"/>
              </a:buClr>
              <a:buSzPts val="2800"/>
              <a:buFont typeface="Times New Roman"/>
              <a:buChar char="–"/>
            </a:pPr>
            <a:r>
              <a:rPr lang="en-US"/>
              <a:t>Author’s context/behaviors [Rajadesingan et al.2015; Khattri et al. 2015; Moreira et al. 2016]</a:t>
            </a:r>
            <a:endParaRPr/>
          </a:p>
          <a:p>
            <a:pPr indent="-285750" lvl="1" marL="742950" rtl="0" algn="l">
              <a:spcBef>
                <a:spcPts val="560"/>
              </a:spcBef>
              <a:spcAft>
                <a:spcPts val="0"/>
              </a:spcAft>
              <a:buClr>
                <a:schemeClr val="dk1"/>
              </a:buClr>
              <a:buSzPts val="2800"/>
              <a:buFont typeface="Times New Roman"/>
              <a:buChar char="–"/>
            </a:pPr>
            <a:r>
              <a:rPr lang="en-US"/>
              <a:t>Background knowledge </a:t>
            </a:r>
            <a:endParaRPr/>
          </a:p>
          <a:p>
            <a:pPr indent="-107950" lvl="1" marL="74295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315" name="Google Shape;315;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Modeling Conversation Context</a:t>
            </a:r>
            <a:br>
              <a:rPr lang="en-US"/>
            </a:br>
            <a:r>
              <a:rPr b="0" lang="en-US" sz="2400"/>
              <a:t>[Ghosh, Fabbri, Muresan 2017; 2018]</a:t>
            </a:r>
            <a:endParaRPr b="0" sz="2400"/>
          </a:p>
        </p:txBody>
      </p:sp>
      <p:sp>
        <p:nvSpPr>
          <p:cNvPr id="322" name="Google Shape;322;p17"/>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Data needed: prior turn?  Authors’ prior tweets?</a:t>
            </a:r>
            <a:endParaRPr/>
          </a:p>
          <a:p>
            <a:pPr indent="-342900" lvl="0" marL="342900" rtl="0" algn="l">
              <a:spcBef>
                <a:spcPts val="560"/>
              </a:spcBef>
              <a:spcAft>
                <a:spcPts val="0"/>
              </a:spcAft>
              <a:buClr>
                <a:schemeClr val="dk1"/>
              </a:buClr>
              <a:buSzPts val="2800"/>
              <a:buFont typeface="Times New Roman"/>
              <a:buChar char="•"/>
            </a:pPr>
            <a:r>
              <a:rPr lang="en-US"/>
              <a:t>RQ1: Can </a:t>
            </a:r>
            <a:r>
              <a:rPr b="1" i="1" lang="en-US">
                <a:solidFill>
                  <a:srgbClr val="0070C0"/>
                </a:solidFill>
              </a:rPr>
              <a:t>conversational context </a:t>
            </a:r>
            <a:r>
              <a:rPr lang="en-US"/>
              <a:t>help in sarcasm detection</a:t>
            </a:r>
            <a:endParaRPr/>
          </a:p>
          <a:p>
            <a:pPr indent="-342900" lvl="0" marL="342900" rtl="0" algn="l">
              <a:spcBef>
                <a:spcPts val="560"/>
              </a:spcBef>
              <a:spcAft>
                <a:spcPts val="0"/>
              </a:spcAft>
              <a:buClr>
                <a:schemeClr val="dk1"/>
              </a:buClr>
              <a:buSzPts val="2800"/>
              <a:buFont typeface="Times New Roman"/>
              <a:buChar char="•"/>
            </a:pPr>
            <a:r>
              <a:rPr lang="en-US"/>
              <a:t>RQ2: Can we identify </a:t>
            </a:r>
            <a:r>
              <a:rPr b="1" i="1" lang="en-US">
                <a:solidFill>
                  <a:srgbClr val="0070C0"/>
                </a:solidFill>
              </a:rPr>
              <a:t>what part </a:t>
            </a:r>
            <a:r>
              <a:rPr lang="en-US"/>
              <a:t>of the context triggers the sarcastic reply?</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323" name="Google Shape;323;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18"/>
          <p:cNvSpPr/>
          <p:nvPr/>
        </p:nvSpPr>
        <p:spPr>
          <a:xfrm>
            <a:off x="952055" y="3014031"/>
            <a:ext cx="7155234" cy="693925"/>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0" name="Google Shape;330;p18"/>
          <p:cNvSpPr txBox="1"/>
          <p:nvPr/>
        </p:nvSpPr>
        <p:spPr>
          <a:xfrm>
            <a:off x="1028098" y="2961300"/>
            <a:ext cx="649991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Plane window shades are open so that people </a:t>
            </a:r>
            <a:r>
              <a:rPr b="1" lang="en-US" sz="2400">
                <a:solidFill>
                  <a:srgbClr val="FF0000"/>
                </a:solidFill>
                <a:latin typeface="Times New Roman"/>
                <a:ea typeface="Times New Roman"/>
                <a:cs typeface="Times New Roman"/>
                <a:sym typeface="Times New Roman"/>
              </a:rPr>
              <a:t>can see fire</a:t>
            </a:r>
            <a:endParaRPr b="1" sz="2400">
              <a:solidFill>
                <a:srgbClr val="FF0000"/>
              </a:solidFill>
              <a:latin typeface="Times New Roman"/>
              <a:ea typeface="Times New Roman"/>
              <a:cs typeface="Times New Roman"/>
              <a:sym typeface="Times New Roman"/>
            </a:endParaRPr>
          </a:p>
        </p:txBody>
      </p:sp>
      <p:sp>
        <p:nvSpPr>
          <p:cNvPr id="331" name="Google Shape;331;p18"/>
          <p:cNvSpPr/>
          <p:nvPr/>
        </p:nvSpPr>
        <p:spPr>
          <a:xfrm>
            <a:off x="1285545" y="3938084"/>
            <a:ext cx="6942382" cy="731953"/>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2" name="Google Shape;332;p18"/>
          <p:cNvSpPr txBox="1"/>
          <p:nvPr/>
        </p:nvSpPr>
        <p:spPr>
          <a:xfrm>
            <a:off x="1285545" y="3938535"/>
            <a:ext cx="76871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one more reason to </a:t>
            </a:r>
            <a:r>
              <a:rPr b="1" lang="en-US" sz="2400">
                <a:solidFill>
                  <a:srgbClr val="660066"/>
                </a:solidFill>
                <a:latin typeface="Times New Roman"/>
                <a:ea typeface="Times New Roman"/>
                <a:cs typeface="Times New Roman"/>
                <a:sym typeface="Times New Roman"/>
              </a:rPr>
              <a:t>feel really great about flying</a:t>
            </a:r>
            <a:r>
              <a:rPr lang="en-US" sz="2400">
                <a:solidFill>
                  <a:srgbClr val="660066"/>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#sarcasm </a:t>
            </a:r>
            <a:endParaRPr sz="2400">
              <a:solidFill>
                <a:schemeClr val="dk1"/>
              </a:solidFill>
              <a:latin typeface="Times New Roman"/>
              <a:ea typeface="Times New Roman"/>
              <a:cs typeface="Times New Roman"/>
              <a:sym typeface="Times New Roman"/>
            </a:endParaRPr>
          </a:p>
        </p:txBody>
      </p:sp>
      <p:pic>
        <p:nvPicPr>
          <p:cNvPr id="333" name="Google Shape;333;p18"/>
          <p:cNvPicPr preferRelativeResize="0"/>
          <p:nvPr/>
        </p:nvPicPr>
        <p:blipFill rotWithShape="1">
          <a:blip r:embed="rId3">
            <a:alphaModFix/>
          </a:blip>
          <a:srcRect b="0" l="0" r="0" t="0"/>
          <a:stretch/>
        </p:blipFill>
        <p:spPr>
          <a:xfrm>
            <a:off x="828380" y="3938084"/>
            <a:ext cx="399437" cy="548469"/>
          </a:xfrm>
          <a:prstGeom prst="rect">
            <a:avLst/>
          </a:prstGeom>
          <a:noFill/>
          <a:ln>
            <a:noFill/>
          </a:ln>
        </p:spPr>
      </p:pic>
      <p:pic>
        <p:nvPicPr>
          <p:cNvPr id="334" name="Google Shape;334;p18"/>
          <p:cNvPicPr preferRelativeResize="0"/>
          <p:nvPr/>
        </p:nvPicPr>
        <p:blipFill rotWithShape="1">
          <a:blip r:embed="rId4">
            <a:alphaModFix/>
          </a:blip>
          <a:srcRect b="0" l="0" r="0" t="0"/>
          <a:stretch/>
        </p:blipFill>
        <p:spPr>
          <a:xfrm>
            <a:off x="574554" y="3147147"/>
            <a:ext cx="388400" cy="560810"/>
          </a:xfrm>
          <a:prstGeom prst="rect">
            <a:avLst/>
          </a:prstGeom>
          <a:noFill/>
          <a:ln>
            <a:noFill/>
          </a:ln>
        </p:spPr>
      </p:pic>
      <p:cxnSp>
        <p:nvCxnSpPr>
          <p:cNvPr id="335" name="Google Shape;335;p18"/>
          <p:cNvCxnSpPr/>
          <p:nvPr/>
        </p:nvCxnSpPr>
        <p:spPr>
          <a:xfrm rot="10800000">
            <a:off x="1142351" y="3610913"/>
            <a:ext cx="406500" cy="325800"/>
          </a:xfrm>
          <a:prstGeom prst="curved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336" name="Google Shape;336;p18"/>
          <p:cNvSpPr txBox="1"/>
          <p:nvPr/>
        </p:nvSpPr>
        <p:spPr>
          <a:xfrm>
            <a:off x="8227927" y="3936460"/>
            <a:ext cx="9160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337" name="Google Shape;337;p18"/>
          <p:cNvSpPr txBox="1"/>
          <p:nvPr/>
        </p:nvSpPr>
        <p:spPr>
          <a:xfrm>
            <a:off x="8213865" y="3110872"/>
            <a:ext cx="9546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pic>
        <p:nvPicPr>
          <p:cNvPr id="338" name="Google Shape;338;p18"/>
          <p:cNvPicPr preferRelativeResize="0"/>
          <p:nvPr/>
        </p:nvPicPr>
        <p:blipFill rotWithShape="1">
          <a:blip r:embed="rId4">
            <a:alphaModFix/>
          </a:blip>
          <a:srcRect b="0" l="0" r="0" t="0"/>
          <a:stretch/>
        </p:blipFill>
        <p:spPr>
          <a:xfrm>
            <a:off x="1675384" y="3988711"/>
            <a:ext cx="268030" cy="387008"/>
          </a:xfrm>
          <a:prstGeom prst="rect">
            <a:avLst/>
          </a:prstGeom>
          <a:noFill/>
          <a:ln>
            <a:noFill/>
          </a:ln>
        </p:spPr>
      </p:pic>
      <p:pic>
        <p:nvPicPr>
          <p:cNvPr id="339" name="Google Shape;339;p18"/>
          <p:cNvPicPr preferRelativeResize="0"/>
          <p:nvPr/>
        </p:nvPicPr>
        <p:blipFill rotWithShape="1">
          <a:blip r:embed="rId5">
            <a:alphaModFix/>
          </a:blip>
          <a:srcRect b="18822" l="0" r="0" t="18822"/>
          <a:stretch/>
        </p:blipFill>
        <p:spPr>
          <a:xfrm>
            <a:off x="247120" y="2533577"/>
            <a:ext cx="793612" cy="440111"/>
          </a:xfrm>
          <a:prstGeom prst="wedgeEllipseCallout">
            <a:avLst>
              <a:gd fmla="val -20833" name="adj1"/>
              <a:gd fmla="val 62500" name="adj2"/>
            </a:avLst>
          </a:prstGeom>
          <a:noFill/>
          <a:ln>
            <a:noFill/>
          </a:ln>
        </p:spPr>
      </p:pic>
      <p:sp>
        <p:nvSpPr>
          <p:cNvPr id="340" name="Google Shape;340;p1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Twitter Example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1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Discussion Forum Example</a:t>
            </a:r>
            <a:endParaRPr/>
          </a:p>
        </p:txBody>
      </p:sp>
      <p:sp>
        <p:nvSpPr>
          <p:cNvPr id="347" name="Google Shape;347;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348" name="Google Shape;348;p19"/>
          <p:cNvGrpSpPr/>
          <p:nvPr/>
        </p:nvGrpSpPr>
        <p:grpSpPr>
          <a:xfrm>
            <a:off x="210431" y="1419613"/>
            <a:ext cx="8003433" cy="2719307"/>
            <a:chOff x="810702" y="284472"/>
            <a:chExt cx="7298150" cy="1357511"/>
          </a:xfrm>
        </p:grpSpPr>
        <p:sp>
          <p:nvSpPr>
            <p:cNvPr id="349" name="Google Shape;349;p19"/>
            <p:cNvSpPr/>
            <p:nvPr/>
          </p:nvSpPr>
          <p:spPr>
            <a:xfrm>
              <a:off x="1437191" y="284472"/>
              <a:ext cx="6671661" cy="1357511"/>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0" name="Google Shape;350;p19"/>
            <p:cNvSpPr txBox="1"/>
            <p:nvPr/>
          </p:nvSpPr>
          <p:spPr>
            <a:xfrm>
              <a:off x="1527584" y="333035"/>
              <a:ext cx="6557013" cy="1308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It is entirely premature to be discussing this matter for the purpose of promoting political positions and beliefs. It is </a:t>
              </a:r>
              <a:r>
                <a:rPr b="1" lang="en-US" sz="2000">
                  <a:solidFill>
                    <a:srgbClr val="FF0000"/>
                  </a:solidFill>
                  <a:latin typeface="Times New Roman"/>
                  <a:ea typeface="Times New Roman"/>
                  <a:cs typeface="Times New Roman"/>
                  <a:sym typeface="Times New Roman"/>
                </a:rPr>
                <a:t>also disrespectful to those that died and their families</a:t>
              </a:r>
              <a:r>
                <a:rPr lang="en-US" sz="2000">
                  <a:solidFill>
                    <a:schemeClr val="dk1"/>
                  </a:solidFill>
                  <a:latin typeface="Times New Roman"/>
                  <a:ea typeface="Times New Roman"/>
                  <a:cs typeface="Times New Roman"/>
                  <a:sym typeface="Times New Roman"/>
                </a:rPr>
                <a:t> to try and capitalize on their pain for a political agenda. No relevant details have been discovered or released yet meaning all that can be had is pure speculation and hyperbole. The simple fact that authorities were able to apprehend the individual before he could commit suicide places us as a whole in a unique situation.</a:t>
              </a:r>
              <a:endParaRPr sz="2000">
                <a:solidFill>
                  <a:schemeClr val="dk1"/>
                </a:solidFill>
                <a:latin typeface="Times New Roman"/>
                <a:ea typeface="Times New Roman"/>
                <a:cs typeface="Times New Roman"/>
                <a:sym typeface="Times New Roman"/>
              </a:endParaRPr>
            </a:p>
          </p:txBody>
        </p:sp>
        <p:pic>
          <p:nvPicPr>
            <p:cNvPr id="351" name="Google Shape;351;p19"/>
            <p:cNvPicPr preferRelativeResize="0"/>
            <p:nvPr/>
          </p:nvPicPr>
          <p:blipFill rotWithShape="1">
            <a:blip r:embed="rId3">
              <a:alphaModFix/>
            </a:blip>
            <a:srcRect b="0" l="0" r="0" t="0"/>
            <a:stretch/>
          </p:blipFill>
          <p:spPr>
            <a:xfrm>
              <a:off x="810702" y="928250"/>
              <a:ext cx="496363" cy="611428"/>
            </a:xfrm>
            <a:prstGeom prst="rect">
              <a:avLst/>
            </a:prstGeom>
            <a:noFill/>
            <a:ln>
              <a:noFill/>
            </a:ln>
          </p:spPr>
        </p:pic>
      </p:grpSp>
      <p:grpSp>
        <p:nvGrpSpPr>
          <p:cNvPr id="352" name="Google Shape;352;p19"/>
          <p:cNvGrpSpPr/>
          <p:nvPr/>
        </p:nvGrpSpPr>
        <p:grpSpPr>
          <a:xfrm>
            <a:off x="1286939" y="4968021"/>
            <a:ext cx="6537450" cy="1139481"/>
            <a:chOff x="2069379" y="4033898"/>
            <a:chExt cx="6537450" cy="818599"/>
          </a:xfrm>
        </p:grpSpPr>
        <p:sp>
          <p:nvSpPr>
            <p:cNvPr id="353" name="Google Shape;353;p19"/>
            <p:cNvSpPr/>
            <p:nvPr/>
          </p:nvSpPr>
          <p:spPr>
            <a:xfrm>
              <a:off x="2714029" y="4101631"/>
              <a:ext cx="5892800" cy="578598"/>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354" name="Google Shape;354;p19"/>
            <p:cNvPicPr preferRelativeResize="0"/>
            <p:nvPr/>
          </p:nvPicPr>
          <p:blipFill rotWithShape="1">
            <a:blip r:embed="rId4">
              <a:alphaModFix/>
            </a:blip>
            <a:srcRect b="0" l="0" r="0" t="0"/>
            <a:stretch/>
          </p:blipFill>
          <p:spPr>
            <a:xfrm>
              <a:off x="2069379" y="4223364"/>
              <a:ext cx="406986" cy="629133"/>
            </a:xfrm>
            <a:prstGeom prst="rect">
              <a:avLst/>
            </a:prstGeom>
            <a:noFill/>
            <a:ln>
              <a:noFill/>
            </a:ln>
          </p:spPr>
        </p:pic>
        <p:sp>
          <p:nvSpPr>
            <p:cNvPr id="355" name="Google Shape;355;p19"/>
            <p:cNvSpPr txBox="1"/>
            <p:nvPr/>
          </p:nvSpPr>
          <p:spPr>
            <a:xfrm>
              <a:off x="3069319" y="4033898"/>
              <a:ext cx="5537510" cy="5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the law abiding responsible gun owner who gunned them down did so </a:t>
              </a:r>
              <a:r>
                <a:rPr b="1" lang="en-US" sz="2000">
                  <a:solidFill>
                    <a:srgbClr val="660066"/>
                  </a:solidFill>
                  <a:latin typeface="Times New Roman"/>
                  <a:ea typeface="Times New Roman"/>
                  <a:cs typeface="Times New Roman"/>
                  <a:sym typeface="Times New Roman"/>
                </a:rPr>
                <a:t>respectfully</a:t>
              </a:r>
              <a:r>
                <a:rPr lang="en-US" sz="2000">
                  <a:solidFill>
                    <a:schemeClr val="dk1"/>
                  </a:solidFill>
                  <a:latin typeface="Times New Roman"/>
                  <a:ea typeface="Times New Roman"/>
                  <a:cs typeface="Times New Roman"/>
                  <a:sym typeface="Times New Roman"/>
                </a:rPr>
                <a:t>, right? You</a:t>
              </a:r>
              <a:endParaRPr sz="2000">
                <a:solidFill>
                  <a:schemeClr val="dk1"/>
                </a:solidFill>
                <a:latin typeface="Times New Roman"/>
                <a:ea typeface="Times New Roman"/>
                <a:cs typeface="Times New Roman"/>
                <a:sym typeface="Times New Roman"/>
              </a:endParaRPr>
            </a:p>
          </p:txBody>
        </p:sp>
      </p:grpSp>
      <p:cxnSp>
        <p:nvCxnSpPr>
          <p:cNvPr id="356" name="Google Shape;356;p19"/>
          <p:cNvCxnSpPr/>
          <p:nvPr/>
        </p:nvCxnSpPr>
        <p:spPr>
          <a:xfrm flipH="1" rot="5400000">
            <a:off x="3311117" y="4356399"/>
            <a:ext cx="889800" cy="455100"/>
          </a:xfrm>
          <a:prstGeom prst="curved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pic>
        <p:nvPicPr>
          <p:cNvPr id="357" name="Google Shape;357;p19"/>
          <p:cNvPicPr preferRelativeResize="0"/>
          <p:nvPr/>
        </p:nvPicPr>
        <p:blipFill rotWithShape="1">
          <a:blip r:embed="rId5">
            <a:alphaModFix/>
          </a:blip>
          <a:srcRect b="0" l="0" r="0" t="0"/>
          <a:stretch/>
        </p:blipFill>
        <p:spPr>
          <a:xfrm>
            <a:off x="6420516" y="5291187"/>
            <a:ext cx="374193" cy="309513"/>
          </a:xfrm>
          <a:prstGeom prst="rect">
            <a:avLst/>
          </a:prstGeom>
          <a:noFill/>
          <a:ln>
            <a:noFill/>
          </a:ln>
        </p:spPr>
      </p:pic>
      <p:sp>
        <p:nvSpPr>
          <p:cNvPr id="358" name="Google Shape;358;p19"/>
          <p:cNvSpPr txBox="1"/>
          <p:nvPr/>
        </p:nvSpPr>
        <p:spPr>
          <a:xfrm>
            <a:off x="8213865" y="4968021"/>
            <a:ext cx="9160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359" name="Google Shape;359;p19"/>
          <p:cNvSpPr txBox="1"/>
          <p:nvPr/>
        </p:nvSpPr>
        <p:spPr>
          <a:xfrm>
            <a:off x="8366265" y="3047372"/>
            <a:ext cx="7269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5" name="Google Shape;115;p2"/>
          <p:cNvPicPr preferRelativeResize="0"/>
          <p:nvPr/>
        </p:nvPicPr>
        <p:blipFill rotWithShape="1">
          <a:blip r:embed="rId3">
            <a:alphaModFix/>
          </a:blip>
          <a:srcRect b="0" l="0" r="0" t="0"/>
          <a:stretch/>
        </p:blipFill>
        <p:spPr>
          <a:xfrm>
            <a:off x="0" y="381000"/>
            <a:ext cx="9144000" cy="60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2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Discussion Forum Example</a:t>
            </a:r>
            <a:endParaRPr/>
          </a:p>
        </p:txBody>
      </p:sp>
      <p:sp>
        <p:nvSpPr>
          <p:cNvPr id="366" name="Google Shape;366;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20"/>
          <p:cNvSpPr/>
          <p:nvPr/>
        </p:nvSpPr>
        <p:spPr>
          <a:xfrm>
            <a:off x="673100" y="1270000"/>
            <a:ext cx="6261100" cy="1752600"/>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In his early life, X had a reputation for drinking too much. Whether or not this affected his thinking is a question which should to be considered when asking questions about mormon theology ….. emoticonXBanghead. </a:t>
            </a:r>
            <a:endParaRPr/>
          </a:p>
        </p:txBody>
      </p:sp>
      <p:pic>
        <p:nvPicPr>
          <p:cNvPr id="368" name="Google Shape;368;p20"/>
          <p:cNvPicPr preferRelativeResize="0"/>
          <p:nvPr/>
        </p:nvPicPr>
        <p:blipFill rotWithShape="1">
          <a:blip r:embed="rId3">
            <a:alphaModFix/>
          </a:blip>
          <a:srcRect b="0" l="0" r="0" t="0"/>
          <a:stretch/>
        </p:blipFill>
        <p:spPr>
          <a:xfrm>
            <a:off x="12702" y="1757757"/>
            <a:ext cx="546049" cy="887621"/>
          </a:xfrm>
          <a:prstGeom prst="rect">
            <a:avLst/>
          </a:prstGeom>
          <a:noFill/>
          <a:ln>
            <a:noFill/>
          </a:ln>
        </p:spPr>
      </p:pic>
      <p:pic>
        <p:nvPicPr>
          <p:cNvPr id="369" name="Google Shape;369;p20"/>
          <p:cNvPicPr preferRelativeResize="0"/>
          <p:nvPr/>
        </p:nvPicPr>
        <p:blipFill rotWithShape="1">
          <a:blip r:embed="rId4">
            <a:alphaModFix/>
          </a:blip>
          <a:srcRect b="0" l="0" r="0" t="0"/>
          <a:stretch/>
        </p:blipFill>
        <p:spPr>
          <a:xfrm>
            <a:off x="1265748" y="3695156"/>
            <a:ext cx="574202" cy="887621"/>
          </a:xfrm>
          <a:prstGeom prst="rect">
            <a:avLst/>
          </a:prstGeom>
          <a:noFill/>
          <a:ln>
            <a:noFill/>
          </a:ln>
        </p:spPr>
      </p:pic>
      <p:sp>
        <p:nvSpPr>
          <p:cNvPr id="370" name="Google Shape;370;p20"/>
          <p:cNvSpPr/>
          <p:nvPr/>
        </p:nvSpPr>
        <p:spPr>
          <a:xfrm>
            <a:off x="1931370" y="3662924"/>
            <a:ext cx="5396530" cy="1070578"/>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p:txBody>
      </p:sp>
      <p:sp>
        <p:nvSpPr>
          <p:cNvPr id="371" name="Google Shape;371;p20"/>
          <p:cNvSpPr/>
          <p:nvPr/>
        </p:nvSpPr>
        <p:spPr>
          <a:xfrm>
            <a:off x="2160506" y="3717839"/>
            <a:ext cx="495149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Wow, that must be some good stuff he was drinking to keep him 'under the influence' for THAT long!! :p</a:t>
            </a:r>
            <a:endParaRPr/>
          </a:p>
        </p:txBody>
      </p:sp>
      <p:sp>
        <p:nvSpPr>
          <p:cNvPr id="372" name="Google Shape;372;p20"/>
          <p:cNvSpPr/>
          <p:nvPr/>
        </p:nvSpPr>
        <p:spPr>
          <a:xfrm>
            <a:off x="2463800" y="5208558"/>
            <a:ext cx="4749800" cy="887622"/>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Perhaps he was stoned on other drugs like the early writers of the bible. </a:t>
            </a:r>
            <a:endParaRPr sz="2000">
              <a:solidFill>
                <a:srgbClr val="000000"/>
              </a:solidFill>
              <a:latin typeface="Times New Roman"/>
              <a:ea typeface="Times New Roman"/>
              <a:cs typeface="Times New Roman"/>
              <a:sym typeface="Times New Roman"/>
            </a:endParaRPr>
          </a:p>
        </p:txBody>
      </p:sp>
      <p:pic>
        <p:nvPicPr>
          <p:cNvPr id="373" name="Google Shape;373;p20"/>
          <p:cNvPicPr preferRelativeResize="0"/>
          <p:nvPr/>
        </p:nvPicPr>
        <p:blipFill rotWithShape="1">
          <a:blip r:embed="rId3">
            <a:alphaModFix/>
          </a:blip>
          <a:srcRect b="0" l="0" r="0" t="0"/>
          <a:stretch/>
        </p:blipFill>
        <p:spPr>
          <a:xfrm>
            <a:off x="1803402" y="5208559"/>
            <a:ext cx="546049" cy="887621"/>
          </a:xfrm>
          <a:prstGeom prst="rect">
            <a:avLst/>
          </a:prstGeom>
          <a:noFill/>
          <a:ln>
            <a:noFill/>
          </a:ln>
        </p:spPr>
      </p:pic>
      <p:cxnSp>
        <p:nvCxnSpPr>
          <p:cNvPr id="374" name="Google Shape;374;p20"/>
          <p:cNvCxnSpPr/>
          <p:nvPr/>
        </p:nvCxnSpPr>
        <p:spPr>
          <a:xfrm flipH="1" rot="5400000">
            <a:off x="4295302" y="3170325"/>
            <a:ext cx="640200" cy="345000"/>
          </a:xfrm>
          <a:prstGeom prst="curved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375" name="Google Shape;375;p20"/>
          <p:cNvCxnSpPr/>
          <p:nvPr/>
        </p:nvCxnSpPr>
        <p:spPr>
          <a:xfrm flipH="1" rot="5400000">
            <a:off x="4224800" y="4797857"/>
            <a:ext cx="475200" cy="346200"/>
          </a:xfrm>
          <a:prstGeom prst="curved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376" name="Google Shape;376;p20"/>
          <p:cNvSpPr txBox="1"/>
          <p:nvPr/>
        </p:nvSpPr>
        <p:spPr>
          <a:xfrm>
            <a:off x="7696199" y="3912154"/>
            <a:ext cx="15494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current turn</a:t>
            </a:r>
            <a:endParaRPr sz="2000">
              <a:solidFill>
                <a:schemeClr val="dk1"/>
              </a:solidFill>
              <a:latin typeface="Times New Roman"/>
              <a:ea typeface="Times New Roman"/>
              <a:cs typeface="Times New Roman"/>
              <a:sym typeface="Times New Roman"/>
            </a:endParaRPr>
          </a:p>
        </p:txBody>
      </p:sp>
      <p:sp>
        <p:nvSpPr>
          <p:cNvPr id="377" name="Google Shape;377;p20"/>
          <p:cNvSpPr txBox="1"/>
          <p:nvPr/>
        </p:nvSpPr>
        <p:spPr>
          <a:xfrm>
            <a:off x="7675033" y="1793547"/>
            <a:ext cx="174836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prior turn</a:t>
            </a:r>
            <a:endParaRPr sz="2000">
              <a:solidFill>
                <a:schemeClr val="dk1"/>
              </a:solidFill>
              <a:latin typeface="Times New Roman"/>
              <a:ea typeface="Times New Roman"/>
              <a:cs typeface="Times New Roman"/>
              <a:sym typeface="Times New Roman"/>
            </a:endParaRPr>
          </a:p>
        </p:txBody>
      </p:sp>
      <p:sp>
        <p:nvSpPr>
          <p:cNvPr id="378" name="Google Shape;378;p20"/>
          <p:cNvSpPr txBox="1"/>
          <p:nvPr/>
        </p:nvSpPr>
        <p:spPr>
          <a:xfrm>
            <a:off x="7594599" y="5347254"/>
            <a:ext cx="15494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succeeding turn</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5" name="Google Shape;385;p21"/>
          <p:cNvSpPr txBox="1"/>
          <p:nvPr>
            <p:ph idx="4294967295" type="body"/>
          </p:nvPr>
        </p:nvSpPr>
        <p:spPr>
          <a:xfrm>
            <a:off x="504825" y="1249363"/>
            <a:ext cx="8639175" cy="59626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800"/>
              <a:buFont typeface="Times New Roman"/>
              <a:buChar char="•"/>
            </a:pPr>
            <a:r>
              <a:rPr lang="en-US" sz="2800"/>
              <a:t>Twitter Corpus</a:t>
            </a:r>
            <a:endParaRPr/>
          </a:p>
          <a:p>
            <a:pPr indent="0" lvl="0" marL="0" rtl="0" algn="l">
              <a:lnSpc>
                <a:spcPct val="90000"/>
              </a:lnSpc>
              <a:spcBef>
                <a:spcPts val="480"/>
              </a:spcBef>
              <a:spcAft>
                <a:spcPts val="0"/>
              </a:spcAft>
              <a:buClr>
                <a:schemeClr val="dk1"/>
              </a:buClr>
              <a:buSzPts val="2400"/>
              <a:buFont typeface="Times New Roman"/>
              <a:buNone/>
            </a:pPr>
            <a:r>
              <a:t/>
            </a:r>
            <a:endParaRPr sz="2400"/>
          </a:p>
          <a:p>
            <a:pPr indent="0" lvl="0" marL="0" rtl="0" algn="l">
              <a:lnSpc>
                <a:spcPct val="90000"/>
              </a:lnSpc>
              <a:spcBef>
                <a:spcPts val="480"/>
              </a:spcBef>
              <a:spcAft>
                <a:spcPts val="0"/>
              </a:spcAft>
              <a:buClr>
                <a:schemeClr val="dk1"/>
              </a:buClr>
              <a:buSzPts val="2400"/>
              <a:buFont typeface="Times New Roman"/>
              <a:buNone/>
            </a:pPr>
            <a:r>
              <a:t/>
            </a:r>
            <a:endParaRPr sz="2400"/>
          </a:p>
          <a:p>
            <a:pPr indent="0" lvl="0" marL="0" rtl="0" algn="l">
              <a:lnSpc>
                <a:spcPct val="90000"/>
              </a:lnSpc>
              <a:spcBef>
                <a:spcPts val="480"/>
              </a:spcBef>
              <a:spcAft>
                <a:spcPts val="0"/>
              </a:spcAft>
              <a:buClr>
                <a:schemeClr val="dk1"/>
              </a:buClr>
              <a:buSzPts val="2400"/>
              <a:buFont typeface="Times New Roman"/>
              <a:buNone/>
            </a:pPr>
            <a:r>
              <a:t/>
            </a:r>
            <a:endParaRPr sz="2400"/>
          </a:p>
          <a:p>
            <a:pPr indent="0" lvl="0" marL="0" rtl="0" algn="l">
              <a:lnSpc>
                <a:spcPct val="90000"/>
              </a:lnSpc>
              <a:spcBef>
                <a:spcPts val="480"/>
              </a:spcBef>
              <a:spcAft>
                <a:spcPts val="0"/>
              </a:spcAft>
              <a:buClr>
                <a:schemeClr val="dk1"/>
              </a:buClr>
              <a:buSzPts val="2400"/>
              <a:buFont typeface="Times New Roman"/>
              <a:buNone/>
            </a:pPr>
            <a:r>
              <a:t/>
            </a:r>
            <a:endParaRPr sz="2400"/>
          </a:p>
          <a:p>
            <a:pPr indent="0" lvl="1" marL="457200" rtl="0" algn="l">
              <a:lnSpc>
                <a:spcPct val="90000"/>
              </a:lnSpc>
              <a:spcBef>
                <a:spcPts val="480"/>
              </a:spcBef>
              <a:spcAft>
                <a:spcPts val="0"/>
              </a:spcAft>
              <a:buClr>
                <a:schemeClr val="dk1"/>
              </a:buClr>
              <a:buSzPts val="2400"/>
              <a:buFont typeface="Times New Roman"/>
              <a:buNone/>
            </a:pPr>
            <a:r>
              <a:t/>
            </a:r>
            <a:endParaRPr sz="2400"/>
          </a:p>
          <a:p>
            <a:pPr indent="0" lvl="1" marL="457200" rtl="0" algn="l">
              <a:lnSpc>
                <a:spcPct val="90000"/>
              </a:lnSpc>
              <a:spcBef>
                <a:spcPts val="480"/>
              </a:spcBef>
              <a:spcAft>
                <a:spcPts val="0"/>
              </a:spcAft>
              <a:buClr>
                <a:schemeClr val="dk1"/>
              </a:buClr>
              <a:buSzPts val="2400"/>
              <a:buFont typeface="Times New Roman"/>
              <a:buNone/>
            </a:pPr>
            <a:r>
              <a:t/>
            </a:r>
            <a:endParaRPr sz="2400"/>
          </a:p>
          <a:p>
            <a:pPr indent="-285750" lvl="1" marL="742950" rtl="0" algn="l">
              <a:lnSpc>
                <a:spcPct val="90000"/>
              </a:lnSpc>
              <a:spcBef>
                <a:spcPts val="480"/>
              </a:spcBef>
              <a:spcAft>
                <a:spcPts val="0"/>
              </a:spcAft>
              <a:buClr>
                <a:schemeClr val="dk1"/>
              </a:buClr>
              <a:buSzPts val="2400"/>
              <a:buFont typeface="Times New Roman"/>
              <a:buChar char="–"/>
            </a:pPr>
            <a:r>
              <a:rPr lang="en-US"/>
              <a:t>``reply_to(@user)’’ to detect reply; collect the full thread</a:t>
            </a:r>
            <a:endParaRPr/>
          </a:p>
          <a:p>
            <a:pPr indent="-285750" lvl="1" marL="742950" rtl="0" algn="l">
              <a:lnSpc>
                <a:spcPct val="90000"/>
              </a:lnSpc>
              <a:spcBef>
                <a:spcPts val="480"/>
              </a:spcBef>
              <a:spcAft>
                <a:spcPts val="0"/>
              </a:spcAft>
              <a:buClr>
                <a:schemeClr val="dk1"/>
              </a:buClr>
              <a:buSzPts val="2400"/>
              <a:buFont typeface="Times New Roman"/>
              <a:buChar char="–"/>
            </a:pPr>
            <a:r>
              <a:rPr b="1" lang="en-US"/>
              <a:t>Self-labeled corpus </a:t>
            </a:r>
            <a:r>
              <a:rPr lang="en-US"/>
              <a:t>(provided by the tweet authors using hashtags) </a:t>
            </a:r>
            <a:endParaRPr/>
          </a:p>
          <a:p>
            <a:pPr indent="0" lvl="2" marL="914400" rtl="0" algn="l">
              <a:lnSpc>
                <a:spcPct val="90000"/>
              </a:lnSpc>
              <a:spcBef>
                <a:spcPts val="480"/>
              </a:spcBef>
              <a:spcAft>
                <a:spcPts val="0"/>
              </a:spcAft>
              <a:buClr>
                <a:schemeClr val="dk1"/>
              </a:buClr>
              <a:buSzPts val="2400"/>
              <a:buFont typeface="Times New Roman"/>
              <a:buNone/>
            </a:pPr>
            <a:r>
              <a:rPr lang="en-US"/>
              <a:t>  </a:t>
            </a:r>
            <a:r>
              <a:rPr lang="en-US" sz="2000"/>
              <a:t>S: #sarcasm, #sarcastic </a:t>
            </a:r>
            <a:endParaRPr sz="2000"/>
          </a:p>
          <a:p>
            <a:pPr indent="0" lvl="2" marL="914400" rtl="0" algn="l">
              <a:lnSpc>
                <a:spcPct val="90000"/>
              </a:lnSpc>
              <a:spcBef>
                <a:spcPts val="400"/>
              </a:spcBef>
              <a:spcAft>
                <a:spcPts val="0"/>
              </a:spcAft>
              <a:buClr>
                <a:schemeClr val="dk1"/>
              </a:buClr>
              <a:buSzPts val="2000"/>
              <a:buFont typeface="Times New Roman"/>
              <a:buNone/>
            </a:pPr>
            <a:r>
              <a:rPr lang="en-US" sz="2000"/>
              <a:t>  NS: #love, #hate, … [González-Ibáñez et al. 2011]</a:t>
            </a:r>
            <a:endParaRPr/>
          </a:p>
          <a:p>
            <a:pPr indent="-285750" lvl="1" marL="742950" rtl="0" algn="l">
              <a:lnSpc>
                <a:spcPct val="90000"/>
              </a:lnSpc>
              <a:spcBef>
                <a:spcPts val="480"/>
              </a:spcBef>
              <a:spcAft>
                <a:spcPts val="0"/>
              </a:spcAft>
              <a:buClr>
                <a:schemeClr val="dk1"/>
              </a:buClr>
              <a:buSzPts val="2400"/>
              <a:buFont typeface="Times New Roman"/>
              <a:buChar char="–"/>
            </a:pPr>
            <a:r>
              <a:rPr lang="en-US"/>
              <a:t>25K instances (12K S/13K NS; 30% with &gt; 1 context utterance)</a:t>
            </a:r>
            <a:endParaRPr/>
          </a:p>
        </p:txBody>
      </p:sp>
      <p:sp>
        <p:nvSpPr>
          <p:cNvPr id="386" name="Google Shape;386;p21"/>
          <p:cNvSpPr/>
          <p:nvPr/>
        </p:nvSpPr>
        <p:spPr>
          <a:xfrm>
            <a:off x="1113622" y="3787658"/>
            <a:ext cx="2490283" cy="353809"/>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7" name="Google Shape;387;p21"/>
          <p:cNvSpPr/>
          <p:nvPr/>
        </p:nvSpPr>
        <p:spPr>
          <a:xfrm>
            <a:off x="1128166" y="1934955"/>
            <a:ext cx="2434529" cy="353809"/>
          </a:xfrm>
          <a:prstGeom prst="roundRect">
            <a:avLst>
              <a:gd fmla="val 16667" name="adj"/>
            </a:avLst>
          </a:prstGeom>
          <a:solidFill>
            <a:schemeClr val="lt2"/>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8" name="Google Shape;388;p21"/>
          <p:cNvSpPr txBox="1"/>
          <p:nvPr/>
        </p:nvSpPr>
        <p:spPr>
          <a:xfrm>
            <a:off x="5166336" y="2373822"/>
            <a:ext cx="301246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Context (prior turn(s))</a:t>
            </a:r>
            <a:endParaRPr sz="2000">
              <a:solidFill>
                <a:schemeClr val="dk1"/>
              </a:solidFill>
              <a:latin typeface="Times New Roman"/>
              <a:ea typeface="Times New Roman"/>
              <a:cs typeface="Times New Roman"/>
              <a:sym typeface="Times New Roman"/>
            </a:endParaRPr>
          </a:p>
        </p:txBody>
      </p:sp>
      <p:sp>
        <p:nvSpPr>
          <p:cNvPr id="389" name="Google Shape;389;p21"/>
          <p:cNvSpPr txBox="1"/>
          <p:nvPr/>
        </p:nvSpPr>
        <p:spPr>
          <a:xfrm>
            <a:off x="5177249" y="3617520"/>
            <a:ext cx="28618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Current turn (S or NS)</a:t>
            </a:r>
            <a:endParaRPr sz="2000">
              <a:solidFill>
                <a:schemeClr val="dk1"/>
              </a:solidFill>
              <a:latin typeface="Times New Roman"/>
              <a:ea typeface="Times New Roman"/>
              <a:cs typeface="Times New Roman"/>
              <a:sym typeface="Times New Roman"/>
            </a:endParaRPr>
          </a:p>
        </p:txBody>
      </p:sp>
      <p:sp>
        <p:nvSpPr>
          <p:cNvPr id="390" name="Google Shape;390;p21"/>
          <p:cNvSpPr/>
          <p:nvPr/>
        </p:nvSpPr>
        <p:spPr>
          <a:xfrm>
            <a:off x="1128166" y="3009052"/>
            <a:ext cx="2434529" cy="353809"/>
          </a:xfrm>
          <a:prstGeom prst="roundRect">
            <a:avLst>
              <a:gd fmla="val 16667" name="adj"/>
            </a:avLst>
          </a:prstGeom>
          <a:solidFill>
            <a:schemeClr val="lt2"/>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1" name="Google Shape;391;p21"/>
          <p:cNvSpPr/>
          <p:nvPr/>
        </p:nvSpPr>
        <p:spPr>
          <a:xfrm>
            <a:off x="4216400" y="1922255"/>
            <a:ext cx="712914" cy="1481345"/>
          </a:xfrm>
          <a:prstGeom prst="rightBrace">
            <a:avLst>
              <a:gd fmla="val 8333" name="adj1"/>
              <a:gd fmla="val 50000" name="adj2"/>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cxnSp>
        <p:nvCxnSpPr>
          <p:cNvPr id="392" name="Google Shape;392;p21"/>
          <p:cNvCxnSpPr/>
          <p:nvPr/>
        </p:nvCxnSpPr>
        <p:spPr>
          <a:xfrm flipH="1" rot="5400000">
            <a:off x="2425573" y="3458627"/>
            <a:ext cx="353700" cy="268800"/>
          </a:xfrm>
          <a:prstGeom prst="curvedConnector3">
            <a:avLst>
              <a:gd fmla="val 49983"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393" name="Google Shape;393;p21"/>
          <p:cNvCxnSpPr/>
          <p:nvPr/>
        </p:nvCxnSpPr>
        <p:spPr>
          <a:xfrm flipH="1" rot="5400000">
            <a:off x="2060076" y="2462301"/>
            <a:ext cx="325800" cy="134400"/>
          </a:xfrm>
          <a:prstGeom prst="curvedConnector3">
            <a:avLst>
              <a:gd fmla="val 49985"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394" name="Google Shape;394;p21"/>
          <p:cNvSpPr txBox="1"/>
          <p:nvPr/>
        </p:nvSpPr>
        <p:spPr>
          <a:xfrm>
            <a:off x="2130351" y="2568788"/>
            <a:ext cx="423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395" name="Google Shape;395;p2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Data and Annotations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22"/>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1" marL="0" rtl="0" algn="ctr">
              <a:spcBef>
                <a:spcPts val="0"/>
              </a:spcBef>
              <a:spcAft>
                <a:spcPts val="0"/>
              </a:spcAft>
              <a:buNone/>
            </a:pPr>
            <a:r>
              <a:rPr lang="en-US">
                <a:solidFill>
                  <a:schemeClr val="lt1"/>
                </a:solidFill>
              </a:rPr>
              <a:t>Data a</a:t>
            </a:r>
            <a:r>
              <a:rPr lang="en-US"/>
              <a:t>Internet Argument Corpus</a:t>
            </a:r>
            <a:r>
              <a:rPr baseline="-25000" lang="en-US"/>
              <a:t>v2</a:t>
            </a:r>
            <a:r>
              <a:rPr lang="en-US"/>
              <a:t> </a:t>
            </a:r>
            <a:r>
              <a:rPr b="0" lang="en-US" sz="2400"/>
              <a:t>([Oraby et al, 2016], Discussion forum</a:t>
            </a:r>
            <a:endParaRPr>
              <a:solidFill>
                <a:schemeClr val="lt1"/>
              </a:solidFill>
            </a:endParaRPr>
          </a:p>
        </p:txBody>
      </p:sp>
      <p:sp>
        <p:nvSpPr>
          <p:cNvPr id="402" name="Google Shape;402;p22"/>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127000" lvl="0" marL="342900" rtl="0" algn="l">
              <a:spcBef>
                <a:spcPts val="0"/>
              </a:spcBef>
              <a:spcAft>
                <a:spcPts val="0"/>
              </a:spcAft>
              <a:buClr>
                <a:schemeClr val="dk1"/>
              </a:buClr>
              <a:buSzPts val="3400"/>
              <a:buFont typeface="Times New Roman"/>
              <a:buNone/>
            </a:pPr>
            <a:r>
              <a:t/>
            </a:r>
            <a:endParaRPr sz="3400"/>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b="1" sz="2400"/>
          </a:p>
          <a:p>
            <a:pPr indent="-285750" lvl="1" marL="742950" rtl="0" algn="l">
              <a:spcBef>
                <a:spcPts val="480"/>
              </a:spcBef>
              <a:spcAft>
                <a:spcPts val="0"/>
              </a:spcAft>
              <a:buClr>
                <a:schemeClr val="dk1"/>
              </a:buClr>
              <a:buSzPts val="2400"/>
              <a:buFont typeface="Times New Roman"/>
              <a:buChar char="-"/>
            </a:pPr>
            <a:r>
              <a:rPr b="1" lang="en-US" sz="2400"/>
              <a:t>Annotated by crowdsourcing </a:t>
            </a:r>
            <a:r>
              <a:rPr lang="en-US" sz="2400"/>
              <a:t>at </a:t>
            </a:r>
            <a:r>
              <a:rPr i="1" lang="en-US" sz="2400"/>
              <a:t>comment level</a:t>
            </a:r>
            <a:r>
              <a:rPr lang="en-US" sz="2400"/>
              <a:t>: </a:t>
            </a:r>
            <a:r>
              <a:rPr b="1" i="1" lang="en-US" sz="2400"/>
              <a:t>perceived sarcasm</a:t>
            </a:r>
            <a:r>
              <a:rPr lang="en-US" sz="2400"/>
              <a:t>! (4950 Instances) </a:t>
            </a:r>
            <a:endParaRPr/>
          </a:p>
          <a:p>
            <a:pPr indent="-228600" lvl="2" marL="1143000" rtl="0" algn="l">
              <a:spcBef>
                <a:spcPts val="480"/>
              </a:spcBef>
              <a:spcAft>
                <a:spcPts val="0"/>
              </a:spcAft>
              <a:buClr>
                <a:schemeClr val="dk1"/>
              </a:buClr>
              <a:buSzPts val="2400"/>
              <a:buFont typeface="Times New Roman"/>
              <a:buChar char="•"/>
            </a:pPr>
            <a:r>
              <a:rPr lang="en-US"/>
              <a:t>Balanced between S/NS</a:t>
            </a:r>
            <a:endParaRPr/>
          </a:p>
          <a:p>
            <a:pPr indent="-228600" lvl="2" marL="1143000" rtl="0" algn="l">
              <a:spcBef>
                <a:spcPts val="480"/>
              </a:spcBef>
              <a:spcAft>
                <a:spcPts val="0"/>
              </a:spcAft>
              <a:buClr>
                <a:schemeClr val="dk1"/>
              </a:buClr>
              <a:buSzPts val="2400"/>
              <a:buFont typeface="Times New Roman"/>
              <a:buChar char="•"/>
            </a:pPr>
            <a:r>
              <a:rPr lang="en-US"/>
              <a:t>Comments between 3-7 sentences long</a:t>
            </a:r>
            <a:endParaRPr/>
          </a:p>
          <a:p>
            <a:pPr indent="-228600" lvl="2" marL="1143000" rtl="0" algn="l">
              <a:spcBef>
                <a:spcPts val="480"/>
              </a:spcBef>
              <a:spcAft>
                <a:spcPts val="0"/>
              </a:spcAft>
              <a:buClr>
                <a:schemeClr val="dk1"/>
              </a:buClr>
              <a:buSzPts val="2400"/>
              <a:buFont typeface="Times New Roman"/>
              <a:buChar char="•"/>
            </a:pPr>
            <a:r>
              <a:rPr lang="en-US"/>
              <a:t>3 types of sarcasm: </a:t>
            </a:r>
            <a:r>
              <a:rPr b="1" i="1" lang="en-US"/>
              <a:t>General, Rhetorical Question, Hyperbole</a:t>
            </a:r>
            <a:endParaRPr/>
          </a:p>
          <a:p>
            <a:pPr indent="-76200" lvl="2" marL="114300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403" name="Google Shape;403;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4" name="Google Shape;404;p22"/>
          <p:cNvSpPr/>
          <p:nvPr/>
        </p:nvSpPr>
        <p:spPr>
          <a:xfrm>
            <a:off x="1340622" y="2504372"/>
            <a:ext cx="2437364" cy="477290"/>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p:txBody>
      </p:sp>
      <p:sp>
        <p:nvSpPr>
          <p:cNvPr id="405" name="Google Shape;405;p22"/>
          <p:cNvSpPr/>
          <p:nvPr/>
        </p:nvSpPr>
        <p:spPr>
          <a:xfrm>
            <a:off x="1340622" y="1458393"/>
            <a:ext cx="2382795" cy="477290"/>
          </a:xfrm>
          <a:prstGeom prst="roundRect">
            <a:avLst>
              <a:gd fmla="val 16667" name="adj"/>
            </a:avLst>
          </a:prstGeom>
          <a:solidFill>
            <a:schemeClr val="lt2"/>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406" name="Google Shape;406;p22"/>
          <p:cNvSpPr txBox="1"/>
          <p:nvPr/>
        </p:nvSpPr>
        <p:spPr>
          <a:xfrm>
            <a:off x="3881148" y="1862324"/>
            <a:ext cx="21252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Prior turn</a:t>
            </a:r>
            <a:endParaRPr sz="2000">
              <a:solidFill>
                <a:schemeClr val="dk1"/>
              </a:solidFill>
              <a:latin typeface="Times New Roman"/>
              <a:ea typeface="Times New Roman"/>
              <a:cs typeface="Times New Roman"/>
              <a:sym typeface="Times New Roman"/>
            </a:endParaRPr>
          </a:p>
        </p:txBody>
      </p:sp>
      <p:sp>
        <p:nvSpPr>
          <p:cNvPr id="407" name="Google Shape;407;p22"/>
          <p:cNvSpPr txBox="1"/>
          <p:nvPr/>
        </p:nvSpPr>
        <p:spPr>
          <a:xfrm>
            <a:off x="4045449" y="2579846"/>
            <a:ext cx="331224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Current turn (S or NS)</a:t>
            </a:r>
            <a:endParaRPr sz="2000">
              <a:solidFill>
                <a:schemeClr val="dk1"/>
              </a:solidFill>
              <a:latin typeface="Times New Roman"/>
              <a:ea typeface="Times New Roman"/>
              <a:cs typeface="Times New Roman"/>
              <a:sym typeface="Times New Roman"/>
            </a:endParaRPr>
          </a:p>
        </p:txBody>
      </p:sp>
      <p:cxnSp>
        <p:nvCxnSpPr>
          <p:cNvPr id="408" name="Google Shape;408;p22"/>
          <p:cNvCxnSpPr/>
          <p:nvPr/>
        </p:nvCxnSpPr>
        <p:spPr>
          <a:xfrm flipH="1" rot="5400000">
            <a:off x="2571636" y="2124502"/>
            <a:ext cx="616200" cy="268800"/>
          </a:xfrm>
          <a:prstGeom prst="curvedConnector3">
            <a:avLst>
              <a:gd fmla="val 14268"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23"/>
          <p:cNvSpPr txBox="1"/>
          <p:nvPr>
            <p:ph type="title"/>
          </p:nvPr>
        </p:nvSpPr>
        <p:spPr>
          <a:xfrm>
            <a:off x="0" y="4548"/>
            <a:ext cx="9144000" cy="9747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solidFill>
                <a:srgbClr val="0070C0"/>
              </a:solidFill>
            </a:endParaRPr>
          </a:p>
        </p:txBody>
      </p:sp>
      <p:sp>
        <p:nvSpPr>
          <p:cNvPr id="415" name="Google Shape;415;p23"/>
          <p:cNvSpPr txBox="1"/>
          <p:nvPr>
            <p:ph idx="1" type="body"/>
          </p:nvPr>
        </p:nvSpPr>
        <p:spPr>
          <a:xfrm>
            <a:off x="313553" y="1223748"/>
            <a:ext cx="8577281" cy="5726327"/>
          </a:xfrm>
          <a:prstGeom prst="rect">
            <a:avLst/>
          </a:prstGeom>
          <a:noFill/>
          <a:ln>
            <a:noFill/>
          </a:ln>
        </p:spPr>
        <p:txBody>
          <a:bodyPr anchorCtr="0" anchor="t" bIns="45700" lIns="91425" spcFirstLastPara="1" rIns="91425" wrap="square" tIns="45700">
            <a:normAutofit/>
          </a:bodyPr>
          <a:lstStyle/>
          <a:p>
            <a:pPr indent="-342900" lvl="1" marL="342900" rtl="0" algn="l">
              <a:spcBef>
                <a:spcPts val="0"/>
              </a:spcBef>
              <a:spcAft>
                <a:spcPts val="0"/>
              </a:spcAft>
              <a:buClr>
                <a:schemeClr val="dk1"/>
              </a:buClr>
              <a:buSzPts val="3400"/>
              <a:buFont typeface="Arial"/>
              <a:buChar char="•"/>
            </a:pPr>
            <a:r>
              <a:rPr lang="en-US" sz="3400"/>
              <a:t>IAC</a:t>
            </a:r>
            <a:r>
              <a:rPr baseline="-25000" lang="en-US" sz="3400"/>
              <a:t>v2</a:t>
            </a:r>
            <a:r>
              <a:rPr lang="en-US" sz="3400"/>
              <a:t>  and </a:t>
            </a:r>
            <a:r>
              <a:rPr lang="en-US" sz="3400"/>
              <a:t>IAC+</a:t>
            </a:r>
            <a:r>
              <a:rPr baseline="-25000" lang="en-US" sz="3400"/>
              <a:t>v2</a:t>
            </a:r>
            <a:r>
              <a:rPr lang="en-US" sz="3400"/>
              <a:t> </a:t>
            </a:r>
            <a:r>
              <a:rPr lang="en-US" sz="3400"/>
              <a:t>(Discussion forum)</a:t>
            </a:r>
            <a:endParaRPr sz="2400"/>
          </a:p>
          <a:p>
            <a:pPr indent="-127000" lvl="0" marL="342900" rtl="0" algn="l">
              <a:spcBef>
                <a:spcPts val="680"/>
              </a:spcBef>
              <a:spcAft>
                <a:spcPts val="0"/>
              </a:spcAft>
              <a:buClr>
                <a:schemeClr val="dk1"/>
              </a:buClr>
              <a:buSzPts val="3400"/>
              <a:buFont typeface="Times New Roman"/>
              <a:buNone/>
            </a:pPr>
            <a:r>
              <a:t/>
            </a:r>
            <a:endParaRPr sz="3400"/>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285750" lvl="1" marL="742950" rtl="0" algn="l">
              <a:spcBef>
                <a:spcPts val="480"/>
              </a:spcBef>
              <a:spcAft>
                <a:spcPts val="0"/>
              </a:spcAft>
              <a:buClr>
                <a:schemeClr val="dk1"/>
              </a:buClr>
              <a:buSzPts val="2400"/>
              <a:buFont typeface="Times New Roman"/>
              <a:buChar char="-"/>
            </a:pPr>
            <a:r>
              <a:rPr lang="en-US" sz="2400"/>
              <a:t>Built a subset that includes succeeding turns (2900 Instances)</a:t>
            </a:r>
            <a:endParaRPr/>
          </a:p>
          <a:p>
            <a:pPr indent="-228600" lvl="2" marL="1143000" rtl="0" algn="l">
              <a:spcBef>
                <a:spcPts val="480"/>
              </a:spcBef>
              <a:spcAft>
                <a:spcPts val="0"/>
              </a:spcAft>
              <a:buClr>
                <a:schemeClr val="dk1"/>
              </a:buClr>
              <a:buSzPts val="2400"/>
              <a:buFont typeface="Times New Roman"/>
              <a:buChar char="•"/>
            </a:pPr>
            <a:r>
              <a:rPr lang="en-US"/>
              <a:t>Balanced between Sarcastic/Non-Sarcastic</a:t>
            </a:r>
            <a:endParaRPr/>
          </a:p>
          <a:p>
            <a:pPr indent="-228600" lvl="2" marL="1143000" rtl="0" algn="l">
              <a:spcBef>
                <a:spcPts val="480"/>
              </a:spcBef>
              <a:spcAft>
                <a:spcPts val="0"/>
              </a:spcAft>
              <a:buClr>
                <a:schemeClr val="dk1"/>
              </a:buClr>
              <a:buSzPts val="2400"/>
              <a:buFont typeface="Times New Roman"/>
              <a:buChar char="•"/>
            </a:pPr>
            <a:r>
              <a:rPr lang="en-US"/>
              <a:t>Comments between 3-7 sentences long</a:t>
            </a:r>
            <a:endParaRPr/>
          </a:p>
          <a:p>
            <a:pPr indent="-228600" lvl="2" marL="1143000" rtl="0" algn="l">
              <a:spcBef>
                <a:spcPts val="480"/>
              </a:spcBef>
              <a:spcAft>
                <a:spcPts val="0"/>
              </a:spcAft>
              <a:buClr>
                <a:schemeClr val="dk1"/>
              </a:buClr>
              <a:buSzPts val="2400"/>
              <a:buFont typeface="Times New Roman"/>
              <a:buChar char="•"/>
            </a:pPr>
            <a:r>
              <a:rPr lang="en-US"/>
              <a:t>3 types of sarcasm: General, Rhetorical Question, Hyperbole</a:t>
            </a:r>
            <a:endParaRPr/>
          </a:p>
          <a:p>
            <a:pPr indent="-76200" lvl="2" marL="114300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416" name="Google Shape;416;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7" name="Google Shape;417;p23"/>
          <p:cNvSpPr/>
          <p:nvPr/>
        </p:nvSpPr>
        <p:spPr>
          <a:xfrm>
            <a:off x="1581922" y="2735928"/>
            <a:ext cx="2437364" cy="477290"/>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p:txBody>
      </p:sp>
      <p:sp>
        <p:nvSpPr>
          <p:cNvPr id="418" name="Google Shape;418;p23"/>
          <p:cNvSpPr/>
          <p:nvPr/>
        </p:nvSpPr>
        <p:spPr>
          <a:xfrm>
            <a:off x="1264422" y="1893497"/>
            <a:ext cx="2382795" cy="477290"/>
          </a:xfrm>
          <a:prstGeom prst="roundRect">
            <a:avLst>
              <a:gd fmla="val 16667" name="adj"/>
            </a:avLst>
          </a:prstGeom>
          <a:solidFill>
            <a:schemeClr val="lt2"/>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419" name="Google Shape;419;p23"/>
          <p:cNvSpPr txBox="1"/>
          <p:nvPr/>
        </p:nvSpPr>
        <p:spPr>
          <a:xfrm>
            <a:off x="5159658" y="1820222"/>
            <a:ext cx="21252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Prior turn</a:t>
            </a:r>
            <a:endParaRPr sz="2400">
              <a:solidFill>
                <a:schemeClr val="dk1"/>
              </a:solidFill>
              <a:latin typeface="Times New Roman"/>
              <a:ea typeface="Times New Roman"/>
              <a:cs typeface="Times New Roman"/>
              <a:sym typeface="Times New Roman"/>
            </a:endParaRPr>
          </a:p>
        </p:txBody>
      </p:sp>
      <p:sp>
        <p:nvSpPr>
          <p:cNvPr id="420" name="Google Shape;420;p23"/>
          <p:cNvSpPr txBox="1"/>
          <p:nvPr/>
        </p:nvSpPr>
        <p:spPr>
          <a:xfrm>
            <a:off x="5159658" y="2685272"/>
            <a:ext cx="33122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Current turn (S or NS)</a:t>
            </a:r>
            <a:endParaRPr sz="2400">
              <a:solidFill>
                <a:schemeClr val="dk1"/>
              </a:solidFill>
              <a:latin typeface="Times New Roman"/>
              <a:ea typeface="Times New Roman"/>
              <a:cs typeface="Times New Roman"/>
              <a:sym typeface="Times New Roman"/>
            </a:endParaRPr>
          </a:p>
        </p:txBody>
      </p:sp>
      <p:cxnSp>
        <p:nvCxnSpPr>
          <p:cNvPr id="421" name="Google Shape;421;p23"/>
          <p:cNvCxnSpPr/>
          <p:nvPr/>
        </p:nvCxnSpPr>
        <p:spPr>
          <a:xfrm flipH="1" rot="5400000">
            <a:off x="2572204" y="2419800"/>
            <a:ext cx="382200" cy="188400"/>
          </a:xfrm>
          <a:prstGeom prst="curvedConnector3">
            <a:avLst>
              <a:gd fmla="val 49985"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422" name="Google Shape;422;p23"/>
          <p:cNvSpPr/>
          <p:nvPr/>
        </p:nvSpPr>
        <p:spPr>
          <a:xfrm>
            <a:off x="2049419" y="3538827"/>
            <a:ext cx="2382795" cy="477290"/>
          </a:xfrm>
          <a:prstGeom prst="roundRect">
            <a:avLst>
              <a:gd fmla="val 16667" name="adj"/>
            </a:avLst>
          </a:prstGeom>
          <a:solidFill>
            <a:schemeClr val="lt2"/>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cxnSp>
        <p:nvCxnSpPr>
          <p:cNvPr id="423" name="Google Shape;423;p23"/>
          <p:cNvCxnSpPr/>
          <p:nvPr/>
        </p:nvCxnSpPr>
        <p:spPr>
          <a:xfrm flipH="1" rot="5400000">
            <a:off x="2891793" y="3283517"/>
            <a:ext cx="382200" cy="188400"/>
          </a:xfrm>
          <a:prstGeom prst="curvedConnector3">
            <a:avLst>
              <a:gd fmla="val 49985"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424" name="Google Shape;424;p23"/>
          <p:cNvSpPr txBox="1"/>
          <p:nvPr/>
        </p:nvSpPr>
        <p:spPr>
          <a:xfrm>
            <a:off x="5301780" y="3488027"/>
            <a:ext cx="25028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Succeeding turn</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2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1" marL="0" rtl="0" algn="ctr">
              <a:spcBef>
                <a:spcPts val="0"/>
              </a:spcBef>
              <a:spcAft>
                <a:spcPts val="0"/>
              </a:spcAft>
              <a:buNone/>
            </a:pPr>
            <a:r>
              <a:rPr lang="en-US">
                <a:solidFill>
                  <a:schemeClr val="lt1"/>
                </a:solidFill>
              </a:rPr>
              <a:t>Data an</a:t>
            </a:r>
            <a:r>
              <a:rPr lang="en-US"/>
              <a:t>Reddit Corpus </a:t>
            </a:r>
            <a:r>
              <a:rPr b="0" lang="en-US" sz="2400"/>
              <a:t>([Khodak et al. 2017], Discussion forum)</a:t>
            </a:r>
            <a:r>
              <a:rPr lang="en-US">
                <a:solidFill>
                  <a:schemeClr val="lt1"/>
                </a:solidFill>
              </a:rPr>
              <a:t>d Annotations</a:t>
            </a:r>
            <a:endParaRPr>
              <a:solidFill>
                <a:schemeClr val="lt1"/>
              </a:solidFill>
            </a:endParaRPr>
          </a:p>
        </p:txBody>
      </p:sp>
      <p:sp>
        <p:nvSpPr>
          <p:cNvPr id="431" name="Google Shape;431;p24"/>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127000" lvl="0" marL="342900" rtl="0" algn="l">
              <a:spcBef>
                <a:spcPts val="0"/>
              </a:spcBef>
              <a:spcAft>
                <a:spcPts val="0"/>
              </a:spcAft>
              <a:buClr>
                <a:schemeClr val="dk1"/>
              </a:buClr>
              <a:buSzPts val="3400"/>
              <a:buFont typeface="Times New Roman"/>
              <a:buNone/>
            </a:pPr>
            <a:r>
              <a:t/>
            </a:r>
            <a:endParaRPr sz="3400"/>
          </a:p>
          <a:p>
            <a:pPr indent="0" lvl="0" marL="0" rtl="0" algn="l">
              <a:spcBef>
                <a:spcPts val="56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a:p>
            <a:pPr indent="0" lvl="1" marL="457200" rtl="0" algn="l">
              <a:spcBef>
                <a:spcPts val="680"/>
              </a:spcBef>
              <a:spcAft>
                <a:spcPts val="0"/>
              </a:spcAft>
              <a:buClr>
                <a:schemeClr val="dk1"/>
              </a:buClr>
              <a:buSzPts val="3400"/>
              <a:buFont typeface="Times New Roman"/>
              <a:buNone/>
            </a:pPr>
            <a:r>
              <a:t/>
            </a:r>
            <a:endParaRPr sz="3400"/>
          </a:p>
          <a:p>
            <a:pPr indent="-285750" lvl="1" marL="742950" rtl="0" algn="l">
              <a:spcBef>
                <a:spcPts val="480"/>
              </a:spcBef>
              <a:spcAft>
                <a:spcPts val="0"/>
              </a:spcAft>
              <a:buClr>
                <a:schemeClr val="dk1"/>
              </a:buClr>
              <a:buSzPts val="2400"/>
              <a:buFont typeface="Times New Roman"/>
              <a:buChar char="–"/>
            </a:pPr>
            <a:r>
              <a:rPr b="1" lang="en-US" sz="2400"/>
              <a:t>Self-labeled</a:t>
            </a:r>
            <a:r>
              <a:rPr lang="en-US" sz="2400"/>
              <a:t> corpus, annotated at comment level (``\s marker added by speaker)</a:t>
            </a:r>
            <a:endParaRPr/>
          </a:p>
          <a:p>
            <a:pPr indent="-285750" lvl="1" marL="742950" rtl="0" algn="l">
              <a:spcBef>
                <a:spcPts val="480"/>
              </a:spcBef>
              <a:spcAft>
                <a:spcPts val="0"/>
              </a:spcAft>
              <a:buClr>
                <a:schemeClr val="dk1"/>
              </a:buClr>
              <a:buSzPts val="2400"/>
              <a:buFont typeface="Times New Roman"/>
              <a:buChar char="–"/>
            </a:pPr>
            <a:r>
              <a:rPr lang="en-US" sz="2400"/>
              <a:t>Collected subset of 50K instances </a:t>
            </a:r>
            <a:endParaRPr/>
          </a:p>
          <a:p>
            <a:pPr indent="-228600" lvl="2" marL="1143000" rtl="0" algn="l">
              <a:spcBef>
                <a:spcPts val="480"/>
              </a:spcBef>
              <a:spcAft>
                <a:spcPts val="0"/>
              </a:spcAft>
              <a:buClr>
                <a:schemeClr val="dk1"/>
              </a:buClr>
              <a:buSzPts val="2400"/>
              <a:buFont typeface="Times New Roman"/>
              <a:buChar char="•"/>
            </a:pPr>
            <a:r>
              <a:rPr lang="en-US"/>
              <a:t>Balanced between Sarcastic/Non-Sarcastic</a:t>
            </a:r>
            <a:endParaRPr/>
          </a:p>
          <a:p>
            <a:pPr indent="-228600" lvl="2" marL="1143000" rtl="0" algn="l">
              <a:spcBef>
                <a:spcPts val="480"/>
              </a:spcBef>
              <a:spcAft>
                <a:spcPts val="0"/>
              </a:spcAft>
              <a:buClr>
                <a:schemeClr val="dk1"/>
              </a:buClr>
              <a:buSzPts val="2400"/>
              <a:buFont typeface="Times New Roman"/>
              <a:buChar char="•"/>
            </a:pPr>
            <a:r>
              <a:rPr lang="en-US"/>
              <a:t>Comments between 3-7 sentences long</a:t>
            </a:r>
            <a:endParaRPr/>
          </a:p>
          <a:p>
            <a:pPr indent="-76200" lvl="2" marL="114300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432" name="Google Shape;432;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3" name="Google Shape;433;p24"/>
          <p:cNvSpPr/>
          <p:nvPr/>
        </p:nvSpPr>
        <p:spPr>
          <a:xfrm>
            <a:off x="1340622" y="3123192"/>
            <a:ext cx="2437364" cy="477290"/>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p:txBody>
      </p:sp>
      <p:sp>
        <p:nvSpPr>
          <p:cNvPr id="434" name="Google Shape;434;p24"/>
          <p:cNvSpPr/>
          <p:nvPr/>
        </p:nvSpPr>
        <p:spPr>
          <a:xfrm>
            <a:off x="1340622" y="1926901"/>
            <a:ext cx="2382795" cy="477290"/>
          </a:xfrm>
          <a:prstGeom prst="roundRect">
            <a:avLst>
              <a:gd fmla="val 16667" name="adj"/>
            </a:avLst>
          </a:prstGeom>
          <a:solidFill>
            <a:schemeClr val="lt2"/>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435" name="Google Shape;435;p24"/>
          <p:cNvSpPr txBox="1"/>
          <p:nvPr/>
        </p:nvSpPr>
        <p:spPr>
          <a:xfrm>
            <a:off x="3881148" y="1992630"/>
            <a:ext cx="21252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Prior turn</a:t>
            </a:r>
            <a:endParaRPr sz="2400">
              <a:solidFill>
                <a:schemeClr val="dk1"/>
              </a:solidFill>
              <a:latin typeface="Times New Roman"/>
              <a:ea typeface="Times New Roman"/>
              <a:cs typeface="Times New Roman"/>
              <a:sym typeface="Times New Roman"/>
            </a:endParaRPr>
          </a:p>
        </p:txBody>
      </p:sp>
      <p:sp>
        <p:nvSpPr>
          <p:cNvPr id="436" name="Google Shape;436;p24"/>
          <p:cNvSpPr txBox="1"/>
          <p:nvPr/>
        </p:nvSpPr>
        <p:spPr>
          <a:xfrm>
            <a:off x="4045449" y="3186140"/>
            <a:ext cx="33122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Current turn (S or NS)</a:t>
            </a:r>
            <a:endParaRPr sz="2400">
              <a:solidFill>
                <a:schemeClr val="dk1"/>
              </a:solidFill>
              <a:latin typeface="Times New Roman"/>
              <a:ea typeface="Times New Roman"/>
              <a:cs typeface="Times New Roman"/>
              <a:sym typeface="Times New Roman"/>
            </a:endParaRPr>
          </a:p>
        </p:txBody>
      </p:sp>
      <p:cxnSp>
        <p:nvCxnSpPr>
          <p:cNvPr id="437" name="Google Shape;437;p24"/>
          <p:cNvCxnSpPr/>
          <p:nvPr/>
        </p:nvCxnSpPr>
        <p:spPr>
          <a:xfrm flipH="1" rot="5400000">
            <a:off x="2571636" y="2680691"/>
            <a:ext cx="616200" cy="268800"/>
          </a:xfrm>
          <a:prstGeom prst="curvedConnector3">
            <a:avLst>
              <a:gd fmla="val 14268"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25"/>
          <p:cNvSpPr txBox="1"/>
          <p:nvPr>
            <p:ph idx="1" type="body"/>
          </p:nvPr>
        </p:nvSpPr>
        <p:spPr>
          <a:xfrm>
            <a:off x="141117" y="1460500"/>
            <a:ext cx="8749311" cy="5075767"/>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590"/>
              <a:buFont typeface="Times New Roman"/>
              <a:buChar char="•"/>
            </a:pPr>
            <a:r>
              <a:rPr lang="en-US" sz="2590"/>
              <a:t>Baseline (SVM with discrete features)</a:t>
            </a:r>
            <a:endParaRPr/>
          </a:p>
          <a:p>
            <a:pPr indent="-285750" lvl="1" marL="742950" rtl="0" algn="l">
              <a:lnSpc>
                <a:spcPct val="80000"/>
              </a:lnSpc>
              <a:spcBef>
                <a:spcPts val="518"/>
              </a:spcBef>
              <a:spcAft>
                <a:spcPts val="0"/>
              </a:spcAft>
              <a:buClr>
                <a:schemeClr val="dk1"/>
              </a:buClr>
              <a:buSzPts val="2590"/>
              <a:buFont typeface="Times New Roman"/>
              <a:buChar char="–"/>
            </a:pPr>
            <a:r>
              <a:rPr lang="en-US" sz="2590"/>
              <a:t>ngrams</a:t>
            </a:r>
            <a:endParaRPr sz="2590"/>
          </a:p>
          <a:p>
            <a:pPr indent="-285750" lvl="1" marL="742950" rtl="0" algn="l">
              <a:lnSpc>
                <a:spcPct val="80000"/>
              </a:lnSpc>
              <a:spcBef>
                <a:spcPts val="518"/>
              </a:spcBef>
              <a:spcAft>
                <a:spcPts val="0"/>
              </a:spcAft>
              <a:buClr>
                <a:schemeClr val="dk1"/>
              </a:buClr>
              <a:buSzPts val="2590"/>
              <a:buFont typeface="Times New Roman"/>
              <a:buChar char="–"/>
            </a:pPr>
            <a:r>
              <a:rPr lang="en-US" sz="2590"/>
              <a:t>Sentiment and pragmatic features </a:t>
            </a:r>
            <a:endParaRPr/>
          </a:p>
          <a:p>
            <a:pPr indent="-228600" lvl="2" marL="1143000" rtl="0" algn="l">
              <a:lnSpc>
                <a:spcPct val="80000"/>
              </a:lnSpc>
              <a:spcBef>
                <a:spcPts val="444"/>
              </a:spcBef>
              <a:spcAft>
                <a:spcPts val="0"/>
              </a:spcAft>
              <a:buClr>
                <a:schemeClr val="dk1"/>
              </a:buClr>
              <a:buSzPts val="2220"/>
              <a:buFont typeface="Times New Roman"/>
              <a:buChar char="•"/>
            </a:pPr>
            <a:r>
              <a:rPr lang="en-US" sz="2220"/>
              <a:t>Linguistic Inquiry and Word Count (LIWC) lexicon </a:t>
            </a:r>
            <a:endParaRPr/>
          </a:p>
          <a:p>
            <a:pPr indent="-228600" lvl="2" marL="1143000" rtl="0" algn="l">
              <a:lnSpc>
                <a:spcPct val="80000"/>
              </a:lnSpc>
              <a:spcBef>
                <a:spcPts val="444"/>
              </a:spcBef>
              <a:spcAft>
                <a:spcPts val="0"/>
              </a:spcAft>
              <a:buClr>
                <a:schemeClr val="dk1"/>
              </a:buClr>
              <a:buSzPts val="2220"/>
              <a:buFont typeface="Times New Roman"/>
              <a:buChar char="•"/>
            </a:pPr>
            <a:r>
              <a:rPr lang="en-US" sz="2220" u="sng">
                <a:solidFill>
                  <a:schemeClr val="hlink"/>
                </a:solidFill>
                <a:hlinkClick r:id="rId3"/>
              </a:rPr>
              <a:t>MPQA Subjectivity lexicon</a:t>
            </a:r>
            <a:endParaRPr sz="2220"/>
          </a:p>
          <a:p>
            <a:pPr indent="-228600" lvl="2" marL="1143000" rtl="0" algn="l">
              <a:lnSpc>
                <a:spcPct val="80000"/>
              </a:lnSpc>
              <a:spcBef>
                <a:spcPts val="444"/>
              </a:spcBef>
              <a:spcAft>
                <a:spcPts val="0"/>
              </a:spcAft>
              <a:buClr>
                <a:schemeClr val="dk1"/>
              </a:buClr>
              <a:buSzPts val="2220"/>
              <a:buFont typeface="Times New Roman"/>
              <a:buChar char="•"/>
            </a:pPr>
            <a:r>
              <a:rPr lang="en-US" sz="2220"/>
              <a:t>Change of sentiment [Joshi et al. 2015]</a:t>
            </a:r>
            <a:endParaRPr/>
          </a:p>
          <a:p>
            <a:pPr indent="-457200" lvl="1" marL="971550" rtl="0" algn="l">
              <a:lnSpc>
                <a:spcPct val="80000"/>
              </a:lnSpc>
              <a:spcBef>
                <a:spcPts val="518"/>
              </a:spcBef>
              <a:spcAft>
                <a:spcPts val="0"/>
              </a:spcAft>
              <a:buClr>
                <a:schemeClr val="dk1"/>
              </a:buClr>
              <a:buSzPts val="2590"/>
              <a:buFont typeface="Times New Roman"/>
              <a:buChar char="–"/>
            </a:pPr>
            <a:r>
              <a:rPr lang="en-US" sz="2590"/>
              <a:t>Sarcasm Markers </a:t>
            </a:r>
            <a:r>
              <a:rPr lang="en-US" sz="2220"/>
              <a:t>[Burgers et al. 2012]</a:t>
            </a:r>
            <a:endParaRPr/>
          </a:p>
          <a:p>
            <a:pPr indent="-457200" lvl="2" marL="1371600" rtl="0" algn="l">
              <a:lnSpc>
                <a:spcPct val="80000"/>
              </a:lnSpc>
              <a:spcBef>
                <a:spcPts val="444"/>
              </a:spcBef>
              <a:spcAft>
                <a:spcPts val="0"/>
              </a:spcAft>
              <a:buClr>
                <a:schemeClr val="dk1"/>
              </a:buClr>
              <a:buSzPts val="2220"/>
              <a:buFont typeface="Times New Roman"/>
              <a:buChar char="•"/>
            </a:pPr>
            <a:r>
              <a:rPr lang="en-US" sz="2220"/>
              <a:t>Morpho-syntactic </a:t>
            </a:r>
            <a:endParaRPr/>
          </a:p>
          <a:p>
            <a:pPr indent="-457200" lvl="3" marL="1828800" rtl="0" algn="l">
              <a:lnSpc>
                <a:spcPct val="80000"/>
              </a:lnSpc>
              <a:spcBef>
                <a:spcPts val="444"/>
              </a:spcBef>
              <a:spcAft>
                <a:spcPts val="0"/>
              </a:spcAft>
              <a:buClr>
                <a:schemeClr val="dk1"/>
              </a:buClr>
              <a:buSzPts val="2220"/>
              <a:buFont typeface="Times New Roman"/>
              <a:buChar char="–"/>
            </a:pPr>
            <a:r>
              <a:rPr lang="en-US" sz="2220"/>
              <a:t>(interjections: ``yeah’’; ``uh’’), Tag questions (``isn’t it?”), Exclamations</a:t>
            </a:r>
            <a:endParaRPr/>
          </a:p>
          <a:p>
            <a:pPr indent="-457200" lvl="2" marL="1371600" rtl="0" algn="l">
              <a:lnSpc>
                <a:spcPct val="80000"/>
              </a:lnSpc>
              <a:spcBef>
                <a:spcPts val="444"/>
              </a:spcBef>
              <a:spcAft>
                <a:spcPts val="0"/>
              </a:spcAft>
              <a:buClr>
                <a:schemeClr val="dk1"/>
              </a:buClr>
              <a:buSzPts val="2220"/>
              <a:buFont typeface="Times New Roman"/>
              <a:buChar char="•"/>
            </a:pPr>
            <a:r>
              <a:rPr lang="en-US" sz="2220"/>
              <a:t>Typographic</a:t>
            </a:r>
            <a:endParaRPr/>
          </a:p>
          <a:p>
            <a:pPr indent="-457200" lvl="3" marL="1828800" rtl="0" algn="l">
              <a:lnSpc>
                <a:spcPct val="80000"/>
              </a:lnSpc>
              <a:spcBef>
                <a:spcPts val="444"/>
              </a:spcBef>
              <a:spcAft>
                <a:spcPts val="0"/>
              </a:spcAft>
              <a:buClr>
                <a:schemeClr val="dk1"/>
              </a:buClr>
              <a:buSzPts val="2220"/>
              <a:buFont typeface="Times New Roman"/>
              <a:buChar char="–"/>
            </a:pPr>
            <a:r>
              <a:rPr lang="en-US" sz="2220"/>
              <a:t>Capitalization (``NEVER’’), quotation marks, emoticons</a:t>
            </a:r>
            <a:endParaRPr/>
          </a:p>
          <a:p>
            <a:pPr indent="-457200" lvl="2" marL="1371600" rtl="0" algn="l">
              <a:lnSpc>
                <a:spcPct val="80000"/>
              </a:lnSpc>
              <a:spcBef>
                <a:spcPts val="444"/>
              </a:spcBef>
              <a:spcAft>
                <a:spcPts val="0"/>
              </a:spcAft>
              <a:buClr>
                <a:schemeClr val="dk1"/>
              </a:buClr>
              <a:buSzPts val="2220"/>
              <a:buFont typeface="Times New Roman"/>
              <a:buChar char="•"/>
            </a:pPr>
            <a:r>
              <a:rPr lang="en-US" sz="2220"/>
              <a:t>Tropes: figurative or metaphorical uses</a:t>
            </a:r>
            <a:endParaRPr/>
          </a:p>
          <a:p>
            <a:pPr indent="-457200" lvl="3" marL="1828800" rtl="0" algn="l">
              <a:lnSpc>
                <a:spcPct val="80000"/>
              </a:lnSpc>
              <a:spcBef>
                <a:spcPts val="444"/>
              </a:spcBef>
              <a:spcAft>
                <a:spcPts val="0"/>
              </a:spcAft>
              <a:buClr>
                <a:schemeClr val="dk1"/>
              </a:buClr>
              <a:buSzPts val="2220"/>
              <a:buFont typeface="Times New Roman"/>
              <a:buChar char="–"/>
            </a:pPr>
            <a:r>
              <a:rPr lang="en-US" sz="2220"/>
              <a:t>Intensifiers (``greatest’’, ``best’’…)</a:t>
            </a:r>
            <a:endParaRPr/>
          </a:p>
          <a:p>
            <a:pPr indent="-316230" lvl="3" marL="1828800" rtl="0" algn="l">
              <a:lnSpc>
                <a:spcPct val="80000"/>
              </a:lnSpc>
              <a:spcBef>
                <a:spcPts val="444"/>
              </a:spcBef>
              <a:spcAft>
                <a:spcPts val="0"/>
              </a:spcAft>
              <a:buClr>
                <a:schemeClr val="dk1"/>
              </a:buClr>
              <a:buSzPts val="2220"/>
              <a:buFont typeface="Times New Roman"/>
              <a:buNone/>
            </a:pPr>
            <a:r>
              <a:t/>
            </a:r>
            <a:endParaRPr sz="2220"/>
          </a:p>
          <a:p>
            <a:pPr indent="0" lvl="3" marL="1371600" rtl="0" algn="l">
              <a:lnSpc>
                <a:spcPct val="80000"/>
              </a:lnSpc>
              <a:spcBef>
                <a:spcPts val="444"/>
              </a:spcBef>
              <a:spcAft>
                <a:spcPts val="0"/>
              </a:spcAft>
              <a:buClr>
                <a:schemeClr val="dk1"/>
              </a:buClr>
              <a:buSzPts val="2220"/>
              <a:buFont typeface="Times New Roman"/>
              <a:buNone/>
            </a:pPr>
            <a:r>
              <a:t/>
            </a:r>
            <a:endParaRPr sz="2220"/>
          </a:p>
          <a:p>
            <a:pPr indent="-316230" lvl="2" marL="1371600" rtl="0" algn="l">
              <a:lnSpc>
                <a:spcPct val="80000"/>
              </a:lnSpc>
              <a:spcBef>
                <a:spcPts val="444"/>
              </a:spcBef>
              <a:spcAft>
                <a:spcPts val="0"/>
              </a:spcAft>
              <a:buClr>
                <a:schemeClr val="dk1"/>
              </a:buClr>
              <a:buSzPts val="2220"/>
              <a:buFont typeface="Times New Roman"/>
              <a:buNone/>
            </a:pPr>
            <a:r>
              <a:t/>
            </a:r>
            <a:endParaRPr sz="2220"/>
          </a:p>
          <a:p>
            <a:pPr indent="0" lvl="2" marL="914400" rtl="0" algn="l">
              <a:lnSpc>
                <a:spcPct val="80000"/>
              </a:lnSpc>
              <a:spcBef>
                <a:spcPts val="444"/>
              </a:spcBef>
              <a:spcAft>
                <a:spcPts val="0"/>
              </a:spcAft>
              <a:buClr>
                <a:schemeClr val="dk1"/>
              </a:buClr>
              <a:buSzPts val="2220"/>
              <a:buFont typeface="Times New Roman"/>
              <a:buNone/>
            </a:pPr>
            <a:r>
              <a:t/>
            </a:r>
            <a:endParaRPr sz="2220"/>
          </a:p>
          <a:p>
            <a:pPr indent="-121284" lvl="1" marL="742950" rtl="0" algn="l">
              <a:lnSpc>
                <a:spcPct val="80000"/>
              </a:lnSpc>
              <a:spcBef>
                <a:spcPts val="518"/>
              </a:spcBef>
              <a:spcAft>
                <a:spcPts val="0"/>
              </a:spcAft>
              <a:buClr>
                <a:schemeClr val="dk1"/>
              </a:buClr>
              <a:buSzPts val="2590"/>
              <a:buFont typeface="Times New Roman"/>
              <a:buNone/>
            </a:pPr>
            <a:r>
              <a:t/>
            </a:r>
            <a:endParaRPr sz="2590"/>
          </a:p>
        </p:txBody>
      </p:sp>
      <p:sp>
        <p:nvSpPr>
          <p:cNvPr id="444" name="Google Shape;444;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5" name="Google Shape;445;p25"/>
          <p:cNvSpPr txBox="1"/>
          <p:nvPr>
            <p:ph type="title"/>
          </p:nvPr>
        </p:nvSpPr>
        <p:spPr>
          <a:xfrm>
            <a:off x="0" y="-21082"/>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RQ1: Can Conversational Context Help in Sarcasm Detection?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2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Computational Models</a:t>
            </a:r>
            <a:endParaRPr/>
          </a:p>
        </p:txBody>
      </p:sp>
      <p:sp>
        <p:nvSpPr>
          <p:cNvPr id="452" name="Google Shape;452;p26"/>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Long Short-Term Memory (LSTM) Networks </a:t>
            </a:r>
            <a:r>
              <a:rPr lang="en-US" sz="2400"/>
              <a:t>[Hochreiter &amp; Schmidhuber 1997]</a:t>
            </a:r>
            <a:endParaRPr/>
          </a:p>
          <a:p>
            <a:pPr indent="-285750" lvl="1" marL="742950" rtl="0" algn="l">
              <a:spcBef>
                <a:spcPts val="560"/>
              </a:spcBef>
              <a:spcAft>
                <a:spcPts val="0"/>
              </a:spcAft>
              <a:buClr>
                <a:schemeClr val="dk1"/>
              </a:buClr>
              <a:buSzPts val="2800"/>
              <a:buFont typeface="Times New Roman"/>
              <a:buChar char="–"/>
            </a:pPr>
            <a:r>
              <a:rPr lang="en-US"/>
              <a:t>Type of RNN; able to learn long-distance dependencies</a:t>
            </a:r>
            <a:endParaRPr/>
          </a:p>
          <a:p>
            <a:pPr indent="-285750" lvl="1" marL="742950" rtl="0" algn="l">
              <a:spcBef>
                <a:spcPts val="560"/>
              </a:spcBef>
              <a:spcAft>
                <a:spcPts val="0"/>
              </a:spcAft>
              <a:buClr>
                <a:schemeClr val="dk1"/>
              </a:buClr>
              <a:buSzPts val="2800"/>
              <a:buFont typeface="Times New Roman"/>
              <a:buChar char="–"/>
            </a:pPr>
            <a:r>
              <a:rPr lang="en-US"/>
              <a:t>One LSTM reads the context and another LSTM reads the response</a:t>
            </a:r>
            <a:endParaRPr/>
          </a:p>
          <a:p>
            <a:pPr indent="-342900" lvl="0" marL="342900" rtl="0" algn="l">
              <a:spcBef>
                <a:spcPts val="560"/>
              </a:spcBef>
              <a:spcAft>
                <a:spcPts val="0"/>
              </a:spcAft>
              <a:buClr>
                <a:schemeClr val="dk1"/>
              </a:buClr>
              <a:buSzPts val="2800"/>
              <a:buFont typeface="Times New Roman"/>
              <a:buChar char="•"/>
            </a:pPr>
            <a:r>
              <a:rPr lang="en-US"/>
              <a:t>Attention-based LSTM Networks allow focus</a:t>
            </a:r>
            <a:endParaRPr/>
          </a:p>
          <a:p>
            <a:pPr indent="-285750" lvl="1" marL="742950" rtl="0" algn="l">
              <a:spcBef>
                <a:spcPts val="560"/>
              </a:spcBef>
              <a:spcAft>
                <a:spcPts val="0"/>
              </a:spcAft>
              <a:buClr>
                <a:schemeClr val="dk1"/>
              </a:buClr>
              <a:buSzPts val="2800"/>
              <a:buFont typeface="Times New Roman"/>
              <a:buChar char="–"/>
            </a:pPr>
            <a:r>
              <a:rPr lang="en-US"/>
              <a:t>Word and sentence level attention (hierarchical model; Yang et al. 2016) or only sentence level (avg. word embeddings)</a:t>
            </a:r>
            <a:endParaRPr/>
          </a:p>
          <a:p>
            <a:pPr indent="-107950" lvl="1" marL="74295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07950" lvl="1" marL="742950" rtl="0" algn="l">
              <a:spcBef>
                <a:spcPts val="560"/>
              </a:spcBef>
              <a:spcAft>
                <a:spcPts val="0"/>
              </a:spcAft>
              <a:buClr>
                <a:schemeClr val="dk1"/>
              </a:buClr>
              <a:buSzPts val="2800"/>
              <a:buFont typeface="Times New Roman"/>
              <a:buNone/>
            </a:pPr>
            <a:r>
              <a:t/>
            </a:r>
            <a:endParaRPr/>
          </a:p>
          <a:p>
            <a:pPr indent="-76200" lvl="3" marL="1600200" rtl="0" algn="l">
              <a:spcBef>
                <a:spcPts val="480"/>
              </a:spcBef>
              <a:spcAft>
                <a:spcPts val="0"/>
              </a:spcAft>
              <a:buClr>
                <a:schemeClr val="dk1"/>
              </a:buClr>
              <a:buSzPts val="2400"/>
              <a:buFont typeface="Times New Roman"/>
              <a:buNone/>
            </a:pPr>
            <a:r>
              <a:t/>
            </a:r>
            <a:endParaRPr/>
          </a:p>
          <a:p>
            <a:pPr indent="-76200" lvl="3" marL="1600200" rtl="0" algn="l">
              <a:spcBef>
                <a:spcPts val="480"/>
              </a:spcBef>
              <a:spcAft>
                <a:spcPts val="0"/>
              </a:spcAft>
              <a:buClr>
                <a:schemeClr val="dk1"/>
              </a:buClr>
              <a:buSzPts val="2400"/>
              <a:buFont typeface="Times New Roman"/>
              <a:buNone/>
            </a:pPr>
            <a:r>
              <a:t/>
            </a:r>
            <a:endParaRPr/>
          </a:p>
          <a:p>
            <a:pPr indent="-76200" lvl="2" marL="1143000" rtl="0" algn="l">
              <a:spcBef>
                <a:spcPts val="480"/>
              </a:spcBef>
              <a:spcAft>
                <a:spcPts val="0"/>
              </a:spcAft>
              <a:buClr>
                <a:schemeClr val="dk1"/>
              </a:buClr>
              <a:buSzPts val="2400"/>
              <a:buFont typeface="Times New Roman"/>
              <a:buNone/>
            </a:pPr>
            <a:r>
              <a:t/>
            </a:r>
            <a:endParaRPr/>
          </a:p>
          <a:p>
            <a:pPr indent="-76200" lvl="2" marL="1143000" rtl="0" algn="l">
              <a:spcBef>
                <a:spcPts val="480"/>
              </a:spcBef>
              <a:spcAft>
                <a:spcPts val="0"/>
              </a:spcAft>
              <a:buClr>
                <a:schemeClr val="dk1"/>
              </a:buClr>
              <a:buSzPts val="2400"/>
              <a:buFont typeface="Times New Roman"/>
              <a:buNone/>
            </a:pPr>
            <a:r>
              <a:t/>
            </a:r>
            <a:endParaRPr/>
          </a:p>
          <a:p>
            <a:pPr indent="-107950" lvl="1" marL="742950" rtl="0" algn="l">
              <a:spcBef>
                <a:spcPts val="560"/>
              </a:spcBef>
              <a:spcAft>
                <a:spcPts val="0"/>
              </a:spcAft>
              <a:buClr>
                <a:schemeClr val="dk1"/>
              </a:buClr>
              <a:buSzPts val="2800"/>
              <a:buFont typeface="Times New Roman"/>
              <a:buNone/>
            </a:pPr>
            <a:r>
              <a:t/>
            </a:r>
            <a:endParaRPr/>
          </a:p>
        </p:txBody>
      </p:sp>
      <p:sp>
        <p:nvSpPr>
          <p:cNvPr id="453" name="Google Shape;453;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id="459" name="Google Shape;459;p27"/>
          <p:cNvPicPr preferRelativeResize="0"/>
          <p:nvPr/>
        </p:nvPicPr>
        <p:blipFill rotWithShape="1">
          <a:blip r:embed="rId3">
            <a:alphaModFix/>
          </a:blip>
          <a:srcRect b="0" l="0" r="0" t="0"/>
          <a:stretch/>
        </p:blipFill>
        <p:spPr>
          <a:xfrm>
            <a:off x="389467" y="410885"/>
            <a:ext cx="8297333" cy="5908974"/>
          </a:xfrm>
          <a:prstGeom prst="rect">
            <a:avLst/>
          </a:prstGeom>
          <a:solidFill>
            <a:srgbClr val="8383E0"/>
          </a:solidFill>
          <a:ln>
            <a:noFill/>
          </a:ln>
        </p:spPr>
      </p:pic>
      <p:sp>
        <p:nvSpPr>
          <p:cNvPr id="460" name="Google Shape;460;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1" name="Google Shape;461;p27"/>
          <p:cNvSpPr txBox="1"/>
          <p:nvPr/>
        </p:nvSpPr>
        <p:spPr>
          <a:xfrm>
            <a:off x="203206" y="6290215"/>
            <a:ext cx="304800" cy="369332"/>
          </a:xfrm>
          <a:prstGeom prst="rect">
            <a:avLst/>
          </a:prstGeom>
          <a:solidFill>
            <a:srgbClr val="197C8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2" name="Google Shape;462;p27"/>
          <p:cNvSpPr txBox="1"/>
          <p:nvPr/>
        </p:nvSpPr>
        <p:spPr>
          <a:xfrm>
            <a:off x="203206" y="5857341"/>
            <a:ext cx="304800" cy="369332"/>
          </a:xfrm>
          <a:prstGeom prst="rect">
            <a:avLst/>
          </a:prstGeom>
          <a:solidFill>
            <a:srgbClr val="6666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3" name="Google Shape;463;p27"/>
          <p:cNvSpPr txBox="1"/>
          <p:nvPr/>
        </p:nvSpPr>
        <p:spPr>
          <a:xfrm>
            <a:off x="203209" y="4959880"/>
            <a:ext cx="304800" cy="369332"/>
          </a:xfrm>
          <a:prstGeom prst="rect">
            <a:avLst/>
          </a:prstGeom>
          <a:solidFill>
            <a:srgbClr val="9999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4" name="Google Shape;464;p27"/>
          <p:cNvSpPr txBox="1"/>
          <p:nvPr/>
        </p:nvSpPr>
        <p:spPr>
          <a:xfrm>
            <a:off x="203212" y="5417074"/>
            <a:ext cx="304800" cy="369332"/>
          </a:xfrm>
          <a:prstGeom prst="rect">
            <a:avLst/>
          </a:prstGeom>
          <a:solidFill>
            <a:srgbClr val="A3A3E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5" name="Google Shape;465;p27"/>
          <p:cNvSpPr txBox="1"/>
          <p:nvPr/>
        </p:nvSpPr>
        <p:spPr>
          <a:xfrm>
            <a:off x="541876" y="6290215"/>
            <a:ext cx="24214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Sentence Embedding</a:t>
            </a:r>
            <a:endParaRPr sz="1800">
              <a:solidFill>
                <a:schemeClr val="dk1"/>
              </a:solidFill>
              <a:latin typeface="Times New Roman"/>
              <a:ea typeface="Times New Roman"/>
              <a:cs typeface="Times New Roman"/>
              <a:sym typeface="Times New Roman"/>
            </a:endParaRPr>
          </a:p>
        </p:txBody>
      </p:sp>
      <p:sp>
        <p:nvSpPr>
          <p:cNvPr id="466" name="Google Shape;466;p27"/>
          <p:cNvSpPr txBox="1"/>
          <p:nvPr/>
        </p:nvSpPr>
        <p:spPr>
          <a:xfrm>
            <a:off x="541879" y="5917692"/>
            <a:ext cx="24214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Hidden layers</a:t>
            </a:r>
            <a:endParaRPr sz="1800">
              <a:solidFill>
                <a:schemeClr val="dk1"/>
              </a:solidFill>
              <a:latin typeface="Times New Roman"/>
              <a:ea typeface="Times New Roman"/>
              <a:cs typeface="Times New Roman"/>
              <a:sym typeface="Times New Roman"/>
            </a:endParaRPr>
          </a:p>
        </p:txBody>
      </p:sp>
      <p:sp>
        <p:nvSpPr>
          <p:cNvPr id="467" name="Google Shape;467;p27"/>
          <p:cNvSpPr txBox="1"/>
          <p:nvPr/>
        </p:nvSpPr>
        <p:spPr>
          <a:xfrm>
            <a:off x="575744" y="5488009"/>
            <a:ext cx="24214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Attention</a:t>
            </a:r>
            <a:endParaRPr sz="1800">
              <a:solidFill>
                <a:schemeClr val="dk1"/>
              </a:solidFill>
              <a:latin typeface="Times New Roman"/>
              <a:ea typeface="Times New Roman"/>
              <a:cs typeface="Times New Roman"/>
              <a:sym typeface="Times New Roman"/>
            </a:endParaRPr>
          </a:p>
        </p:txBody>
      </p:sp>
      <p:sp>
        <p:nvSpPr>
          <p:cNvPr id="468" name="Google Shape;468;p27"/>
          <p:cNvSpPr txBox="1"/>
          <p:nvPr/>
        </p:nvSpPr>
        <p:spPr>
          <a:xfrm>
            <a:off x="575744" y="5047742"/>
            <a:ext cx="24214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Final Vector Rep.</a:t>
            </a:r>
            <a:endParaRPr sz="1800">
              <a:solidFill>
                <a:schemeClr val="dk1"/>
              </a:solidFill>
              <a:latin typeface="Times New Roman"/>
              <a:ea typeface="Times New Roman"/>
              <a:cs typeface="Times New Roman"/>
              <a:sym typeface="Times New Roman"/>
            </a:endParaRPr>
          </a:p>
        </p:txBody>
      </p:sp>
      <p:sp>
        <p:nvSpPr>
          <p:cNvPr id="469" name="Google Shape;469;p27"/>
          <p:cNvSpPr txBox="1"/>
          <p:nvPr/>
        </p:nvSpPr>
        <p:spPr>
          <a:xfrm>
            <a:off x="5418678" y="6459557"/>
            <a:ext cx="3386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 inspired by Yang et al. 2016</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2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Computational Models</a:t>
            </a:r>
            <a:endParaRPr/>
          </a:p>
        </p:txBody>
      </p:sp>
      <p:sp>
        <p:nvSpPr>
          <p:cNvPr id="476" name="Google Shape;476;p28"/>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Conditional LSTM </a:t>
            </a:r>
            <a:endParaRPr/>
          </a:p>
          <a:p>
            <a:pPr indent="-285750" lvl="1" marL="742950" rtl="0" algn="l">
              <a:spcBef>
                <a:spcPts val="560"/>
              </a:spcBef>
              <a:spcAft>
                <a:spcPts val="0"/>
              </a:spcAft>
              <a:buClr>
                <a:schemeClr val="dk1"/>
              </a:buClr>
              <a:buSzPts val="2800"/>
              <a:buFont typeface="Times New Roman"/>
              <a:buChar char="–"/>
            </a:pPr>
            <a:r>
              <a:rPr lang="en-US"/>
              <a:t>Introduced for textual entailment [Rocktäschel et al. 2015]</a:t>
            </a:r>
            <a:endParaRPr/>
          </a:p>
          <a:p>
            <a:pPr indent="-285750" lvl="1" marL="742950" rtl="0" algn="l">
              <a:spcBef>
                <a:spcPts val="560"/>
              </a:spcBef>
              <a:spcAft>
                <a:spcPts val="0"/>
              </a:spcAft>
              <a:buClr>
                <a:schemeClr val="dk1"/>
              </a:buClr>
              <a:buSzPts val="2800"/>
              <a:buFont typeface="Times New Roman"/>
              <a:buChar char="–"/>
            </a:pPr>
            <a:r>
              <a:rPr lang="en-US"/>
              <a:t>LSTM that reads response is conditioned on representation of the first LSTM built for context</a:t>
            </a:r>
            <a:endParaRPr/>
          </a:p>
          <a:p>
            <a:pPr indent="-342900" lvl="0" marL="342900" rtl="0" algn="l">
              <a:spcBef>
                <a:spcPts val="560"/>
              </a:spcBef>
              <a:spcAft>
                <a:spcPts val="0"/>
              </a:spcAft>
              <a:buClr>
                <a:schemeClr val="dk1"/>
              </a:buClr>
              <a:buSzPts val="2800"/>
              <a:buFont typeface="Times New Roman"/>
              <a:buChar char="•"/>
            </a:pPr>
            <a:r>
              <a:rPr lang="en-US"/>
              <a:t>Word embeddings</a:t>
            </a:r>
            <a:endParaRPr/>
          </a:p>
          <a:p>
            <a:pPr indent="-285750" lvl="1" marL="742950" rtl="0" algn="l">
              <a:spcBef>
                <a:spcPts val="560"/>
              </a:spcBef>
              <a:spcAft>
                <a:spcPts val="0"/>
              </a:spcAft>
              <a:buClr>
                <a:schemeClr val="dk1"/>
              </a:buClr>
              <a:buSzPts val="2800"/>
              <a:buFont typeface="Times New Roman"/>
              <a:buChar char="–"/>
            </a:pPr>
            <a:r>
              <a:rPr lang="en-US"/>
              <a:t>Discussion forum: Google’s pre-trained Word2Vec model</a:t>
            </a:r>
            <a:endParaRPr/>
          </a:p>
          <a:p>
            <a:pPr indent="-285750" lvl="1" marL="742950" rtl="0" algn="l">
              <a:spcBef>
                <a:spcPts val="560"/>
              </a:spcBef>
              <a:spcAft>
                <a:spcPts val="0"/>
              </a:spcAft>
              <a:buClr>
                <a:schemeClr val="dk1"/>
              </a:buClr>
              <a:buSzPts val="2800"/>
              <a:buFont typeface="Times New Roman"/>
              <a:buChar char="–"/>
            </a:pPr>
            <a:r>
              <a:rPr lang="en-US"/>
              <a:t>Twitter: model trained on tweets </a:t>
            </a:r>
            <a:r>
              <a:rPr lang="en-US" sz="2400"/>
              <a:t>[Ghosh et al. 2015]</a:t>
            </a:r>
            <a:endParaRPr/>
          </a:p>
          <a:p>
            <a:pPr indent="-107950" lvl="1" marL="742950" rtl="0" algn="l">
              <a:spcBef>
                <a:spcPts val="560"/>
              </a:spcBef>
              <a:spcAft>
                <a:spcPts val="0"/>
              </a:spcAft>
              <a:buClr>
                <a:schemeClr val="dk1"/>
              </a:buClr>
              <a:buSzPts val="2800"/>
              <a:buFont typeface="Times New Roman"/>
              <a:buNone/>
            </a:pPr>
            <a:r>
              <a:t/>
            </a:r>
            <a:endParaRPr/>
          </a:p>
        </p:txBody>
      </p:sp>
      <p:sp>
        <p:nvSpPr>
          <p:cNvPr id="477" name="Google Shape;477;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2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483" name="Google Shape;483;p29"/>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Data Split: 80/10/10</a:t>
            </a:r>
            <a:endParaRPr/>
          </a:p>
          <a:p>
            <a:pPr indent="-342900" lvl="2" marL="342900" rtl="0" algn="l">
              <a:spcBef>
                <a:spcPts val="560"/>
              </a:spcBef>
              <a:spcAft>
                <a:spcPts val="0"/>
              </a:spcAft>
              <a:buClr>
                <a:schemeClr val="dk1"/>
              </a:buClr>
              <a:buSzPts val="2800"/>
              <a:buFont typeface="Times New Roman"/>
              <a:buChar char="•"/>
            </a:pPr>
            <a:r>
              <a:rPr lang="en-US" sz="2800"/>
              <a:t>Dev data is used for parameter tuning</a:t>
            </a:r>
            <a:endParaRPr/>
          </a:p>
          <a:p>
            <a:pPr indent="-165100" lvl="0" marL="342900" rtl="0" algn="l">
              <a:spcBef>
                <a:spcPts val="560"/>
              </a:spcBef>
              <a:spcAft>
                <a:spcPts val="0"/>
              </a:spcAft>
              <a:buClr>
                <a:schemeClr val="dk1"/>
              </a:buClr>
              <a:buSzPts val="2800"/>
              <a:buFont typeface="Times New Roman"/>
              <a:buNone/>
            </a:pPr>
            <a:r>
              <a:t/>
            </a:r>
            <a:endParaRPr/>
          </a:p>
          <a:p>
            <a:pPr indent="-107950" lvl="1" marL="742950" rtl="0" algn="l">
              <a:spcBef>
                <a:spcPts val="560"/>
              </a:spcBef>
              <a:spcAft>
                <a:spcPts val="0"/>
              </a:spcAft>
              <a:buClr>
                <a:schemeClr val="dk1"/>
              </a:buClr>
              <a:buSzPts val="2800"/>
              <a:buFont typeface="Times New Roman"/>
              <a:buNone/>
            </a:pPr>
            <a:r>
              <a:t/>
            </a:r>
            <a:endParaRPr/>
          </a:p>
        </p:txBody>
      </p:sp>
      <p:sp>
        <p:nvSpPr>
          <p:cNvPr id="484" name="Google Shape;484;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3"/>
          <p:cNvSpPr txBox="1"/>
          <p:nvPr>
            <p:ph type="title"/>
          </p:nvPr>
        </p:nvSpPr>
        <p:spPr>
          <a:xfrm>
            <a:off x="0" y="315671"/>
            <a:ext cx="9143999" cy="121149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Understanding People’s Attitudes is Important</a:t>
            </a:r>
            <a:endParaRPr sz="3600"/>
          </a:p>
        </p:txBody>
      </p:sp>
      <p:sp>
        <p:nvSpPr>
          <p:cNvPr id="122" name="Google Shape;122;p3"/>
          <p:cNvSpPr txBox="1"/>
          <p:nvPr>
            <p:ph idx="12" type="sldNum"/>
          </p:nvPr>
        </p:nvSpPr>
        <p:spPr>
          <a:xfrm>
            <a:off x="7010400" y="6625017"/>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pic>
        <p:nvPicPr>
          <p:cNvPr descr="ex1.tiff" id="123" name="Google Shape;123;p3"/>
          <p:cNvPicPr preferRelativeResize="0"/>
          <p:nvPr/>
        </p:nvPicPr>
        <p:blipFill rotWithShape="1">
          <a:blip r:embed="rId3">
            <a:alphaModFix/>
          </a:blip>
          <a:srcRect b="0" l="0" r="0" t="0"/>
          <a:stretch/>
        </p:blipFill>
        <p:spPr>
          <a:xfrm>
            <a:off x="-21107" y="1783234"/>
            <a:ext cx="3417731" cy="3747499"/>
          </a:xfrm>
          <a:prstGeom prst="rect">
            <a:avLst/>
          </a:prstGeom>
          <a:noFill/>
          <a:ln>
            <a:noFill/>
          </a:ln>
        </p:spPr>
      </p:pic>
      <p:sp>
        <p:nvSpPr>
          <p:cNvPr id="124" name="Google Shape;124;p3"/>
          <p:cNvSpPr/>
          <p:nvPr/>
        </p:nvSpPr>
        <p:spPr>
          <a:xfrm>
            <a:off x="3999263" y="2006166"/>
            <a:ext cx="467868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User1</a:t>
            </a:r>
            <a:r>
              <a:rPr lang="en-US" sz="1600">
                <a:solidFill>
                  <a:srgbClr val="008000"/>
                </a:solidFill>
                <a:latin typeface="Times New Roman"/>
                <a:ea typeface="Times New Roman"/>
                <a:cs typeface="Times New Roman"/>
                <a:sym typeface="Times New Roman"/>
              </a:rPr>
              <a:t>: A shooting in Oakland? That NEVER happens.</a:t>
            </a:r>
            <a:endParaRPr/>
          </a:p>
        </p:txBody>
      </p:sp>
      <p:sp>
        <p:nvSpPr>
          <p:cNvPr id="125" name="Google Shape;125;p3"/>
          <p:cNvSpPr/>
          <p:nvPr/>
        </p:nvSpPr>
        <p:spPr>
          <a:xfrm>
            <a:off x="4271009" y="2480139"/>
            <a:ext cx="4727866"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User2</a:t>
            </a:r>
            <a:r>
              <a:rPr b="1" lang="en-US" sz="1600">
                <a:solidFill>
                  <a:schemeClr val="dk1"/>
                </a:solidFill>
                <a:latin typeface="Times New Roman"/>
                <a:ea typeface="Times New Roman"/>
                <a:cs typeface="Times New Roman"/>
                <a:sym typeface="Times New Roman"/>
              </a:rPr>
              <a:t>: </a:t>
            </a:r>
            <a:r>
              <a:rPr b="1" i="1" lang="en-US" sz="1600">
                <a:solidFill>
                  <a:schemeClr val="dk1"/>
                </a:solidFill>
                <a:latin typeface="Times New Roman"/>
                <a:ea typeface="Times New Roman"/>
                <a:cs typeface="Times New Roman"/>
                <a:sym typeface="Times New Roman"/>
              </a:rPr>
              <a:t>Shootings happen in Oakland all the time </a:t>
            </a:r>
            <a:r>
              <a:rPr lang="en-US" sz="1600">
                <a:solidFill>
                  <a:schemeClr val="dk1"/>
                </a:solidFill>
                <a:latin typeface="Times New Roman"/>
                <a:ea typeface="Times New Roman"/>
                <a:cs typeface="Times New Roman"/>
                <a:sym typeface="Times New Roman"/>
              </a:rPr>
              <a:t>and</a:t>
            </a:r>
            <a:r>
              <a:rPr lang="en-US" sz="1600">
                <a:solidFill>
                  <a:srgbClr val="0000FF"/>
                </a:solidFill>
                <a:latin typeface="Times New Roman"/>
                <a:ea typeface="Times New Roman"/>
                <a:cs typeface="Times New Roman"/>
                <a:sym typeface="Times New Roman"/>
              </a:rPr>
              <a:t> </a:t>
            </a:r>
            <a:r>
              <a:rPr lang="en-US" sz="1600">
                <a:solidFill>
                  <a:schemeClr val="dk1"/>
                </a:solidFill>
                <a:latin typeface="Times New Roman"/>
                <a:ea typeface="Times New Roman"/>
                <a:cs typeface="Times New Roman"/>
                <a:sym typeface="Times New Roman"/>
              </a:rPr>
              <a:t>it had nothing to do with the Occupy movement. […]</a:t>
            </a:r>
            <a:endParaRPr sz="1600">
              <a:solidFill>
                <a:schemeClr val="dk1"/>
              </a:solidFill>
              <a:latin typeface="Times New Roman"/>
              <a:ea typeface="Times New Roman"/>
              <a:cs typeface="Times New Roman"/>
              <a:sym typeface="Times New Roman"/>
            </a:endParaRPr>
          </a:p>
        </p:txBody>
      </p:sp>
      <p:sp>
        <p:nvSpPr>
          <p:cNvPr id="126" name="Google Shape;126;p3"/>
          <p:cNvSpPr/>
          <p:nvPr/>
        </p:nvSpPr>
        <p:spPr>
          <a:xfrm>
            <a:off x="4611850" y="3301412"/>
            <a:ext cx="453215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User3: </a:t>
            </a:r>
            <a:r>
              <a:rPr lang="en-US" sz="1600">
                <a:solidFill>
                  <a:srgbClr val="000000"/>
                </a:solidFill>
                <a:latin typeface="Times New Roman"/>
                <a:ea typeface="Times New Roman"/>
                <a:cs typeface="Times New Roman"/>
                <a:sym typeface="Times New Roman"/>
              </a:rPr>
              <a:t>This shooting does have something to do with the Occupy movement </a:t>
            </a:r>
            <a:r>
              <a:rPr lang="en-US" sz="1600">
                <a:solidFill>
                  <a:schemeClr val="dk1"/>
                </a:solidFill>
                <a:latin typeface="Times New Roman"/>
                <a:ea typeface="Times New Roman"/>
                <a:cs typeface="Times New Roman"/>
                <a:sym typeface="Times New Roman"/>
              </a:rPr>
              <a:t>because many of the witnesses are the Occupiers and it happened only a few yards away from the encampment.</a:t>
            </a:r>
            <a:endParaRPr/>
          </a:p>
        </p:txBody>
      </p:sp>
      <p:sp>
        <p:nvSpPr>
          <p:cNvPr id="127" name="Google Shape;127;p3"/>
          <p:cNvSpPr txBox="1"/>
          <p:nvPr/>
        </p:nvSpPr>
        <p:spPr>
          <a:xfrm>
            <a:off x="244220" y="1397622"/>
            <a:ext cx="18886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News Item</a:t>
            </a:r>
            <a:endParaRPr sz="1800">
              <a:solidFill>
                <a:schemeClr val="dk1"/>
              </a:solidFill>
              <a:latin typeface="Times New Roman"/>
              <a:ea typeface="Times New Roman"/>
              <a:cs typeface="Times New Roman"/>
              <a:sym typeface="Times New Roman"/>
            </a:endParaRPr>
          </a:p>
        </p:txBody>
      </p:sp>
      <p:sp>
        <p:nvSpPr>
          <p:cNvPr id="128" name="Google Shape;128;p3"/>
          <p:cNvSpPr txBox="1"/>
          <p:nvPr/>
        </p:nvSpPr>
        <p:spPr>
          <a:xfrm>
            <a:off x="3978295" y="1514466"/>
            <a:ext cx="30552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Discussion Forum</a:t>
            </a:r>
            <a:endParaRPr sz="1800">
              <a:solidFill>
                <a:schemeClr val="dk1"/>
              </a:solidFill>
              <a:latin typeface="Times New Roman"/>
              <a:ea typeface="Times New Roman"/>
              <a:cs typeface="Times New Roman"/>
              <a:sym typeface="Times New Roman"/>
            </a:endParaRPr>
          </a:p>
        </p:txBody>
      </p:sp>
      <p:sp>
        <p:nvSpPr>
          <p:cNvPr id="129" name="Google Shape;129;p3"/>
          <p:cNvSpPr txBox="1"/>
          <p:nvPr/>
        </p:nvSpPr>
        <p:spPr>
          <a:xfrm>
            <a:off x="4412885" y="4863508"/>
            <a:ext cx="47278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Very sad news, regardless of if this young man was w/ #OO or not URL… via @sfgate</a:t>
            </a:r>
            <a:endParaRPr sz="1800">
              <a:solidFill>
                <a:schemeClr val="dk1"/>
              </a:solidFill>
              <a:latin typeface="Times New Roman"/>
              <a:ea typeface="Times New Roman"/>
              <a:cs typeface="Times New Roman"/>
              <a:sym typeface="Times New Roman"/>
            </a:endParaRPr>
          </a:p>
        </p:txBody>
      </p:sp>
      <p:pic>
        <p:nvPicPr>
          <p:cNvPr id="130" name="Google Shape;130;p3"/>
          <p:cNvPicPr preferRelativeResize="0"/>
          <p:nvPr/>
        </p:nvPicPr>
        <p:blipFill rotWithShape="1">
          <a:blip r:embed="rId4">
            <a:alphaModFix/>
          </a:blip>
          <a:srcRect b="18822" l="0" r="0" t="18822"/>
          <a:stretch/>
        </p:blipFill>
        <p:spPr>
          <a:xfrm>
            <a:off x="3791835" y="4935822"/>
            <a:ext cx="666046" cy="415831"/>
          </a:xfrm>
          <a:prstGeom prst="wedgeEllipseCallout">
            <a:avLst>
              <a:gd fmla="val -20833" name="adj1"/>
              <a:gd fmla="val 62500" name="adj2"/>
            </a:avLst>
          </a:prstGeom>
          <a:noFill/>
          <a:ln>
            <a:noFill/>
          </a:ln>
        </p:spPr>
      </p:pic>
      <p:sp>
        <p:nvSpPr>
          <p:cNvPr id="131" name="Google Shape;131;p3"/>
          <p:cNvSpPr txBox="1"/>
          <p:nvPr/>
        </p:nvSpPr>
        <p:spPr>
          <a:xfrm>
            <a:off x="4457881" y="5685328"/>
            <a:ext cx="45409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8000"/>
                </a:solidFill>
                <a:latin typeface="Times New Roman"/>
                <a:ea typeface="Times New Roman"/>
                <a:cs typeface="Times New Roman"/>
                <a:sym typeface="Times New Roman"/>
              </a:rPr>
              <a:t>Oh yay. Another shooting #sarcasm </a:t>
            </a:r>
            <a:endParaRPr/>
          </a:p>
        </p:txBody>
      </p:sp>
      <p:pic>
        <p:nvPicPr>
          <p:cNvPr id="132" name="Google Shape;132;p3"/>
          <p:cNvPicPr preferRelativeResize="0"/>
          <p:nvPr/>
        </p:nvPicPr>
        <p:blipFill rotWithShape="1">
          <a:blip r:embed="rId4">
            <a:alphaModFix/>
          </a:blip>
          <a:srcRect b="18822" l="0" r="0" t="18822"/>
          <a:stretch/>
        </p:blipFill>
        <p:spPr>
          <a:xfrm>
            <a:off x="3797136" y="5664285"/>
            <a:ext cx="666046" cy="415831"/>
          </a:xfrm>
          <a:prstGeom prst="wedgeEllipseCallout">
            <a:avLst>
              <a:gd fmla="val -20833" name="adj1"/>
              <a:gd fmla="val 62500" name="adj2"/>
            </a:avLst>
          </a:prstGeom>
          <a:noFill/>
          <a:ln>
            <a:noFill/>
          </a:ln>
        </p:spPr>
      </p:pic>
      <p:sp>
        <p:nvSpPr>
          <p:cNvPr id="133" name="Google Shape;133;p3"/>
          <p:cNvSpPr txBox="1"/>
          <p:nvPr/>
        </p:nvSpPr>
        <p:spPr>
          <a:xfrm>
            <a:off x="244220" y="6323362"/>
            <a:ext cx="84337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Unrecognized Sarcasm will lead to erroneous belief and sentiment detection </a:t>
            </a:r>
            <a:endParaRPr b="1" i="1" sz="2000">
              <a:solidFill>
                <a:schemeClr val="dk1"/>
              </a:solidFill>
              <a:latin typeface="Times New Roman"/>
              <a:ea typeface="Times New Roman"/>
              <a:cs typeface="Times New Roman"/>
              <a:sym typeface="Times New Roman"/>
            </a:endParaRPr>
          </a:p>
        </p:txBody>
      </p:sp>
      <p:cxnSp>
        <p:nvCxnSpPr>
          <p:cNvPr id="134" name="Google Shape;134;p3"/>
          <p:cNvCxnSpPr/>
          <p:nvPr/>
        </p:nvCxnSpPr>
        <p:spPr>
          <a:xfrm>
            <a:off x="3999263" y="4594681"/>
            <a:ext cx="4999612" cy="1395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89" name="Shape 489"/>
        <p:cNvGrpSpPr/>
        <p:nvPr/>
      </p:nvGrpSpPr>
      <p:grpSpPr>
        <a:xfrm>
          <a:off x="0" y="0"/>
          <a:ext cx="0" cy="0"/>
          <a:chOff x="0" y="0"/>
          <a:chExt cx="0" cy="0"/>
        </a:xfrm>
      </p:grpSpPr>
      <p:sp>
        <p:nvSpPr>
          <p:cNvPr id="490" name="Google Shape;490;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1" name="Google Shape;491;p30"/>
          <p:cNvSpPr txBox="1"/>
          <p:nvPr>
            <p:ph type="title"/>
          </p:nvPr>
        </p:nvSpPr>
        <p:spPr>
          <a:xfrm>
            <a:off x="0" y="9854"/>
            <a:ext cx="9144000" cy="9680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rPr>
              <a:t>Results: Prior Turn </a:t>
            </a:r>
            <a:endParaRPr b="1">
              <a:solidFill>
                <a:schemeClr val="lt1"/>
              </a:solidFill>
            </a:endParaRPr>
          </a:p>
        </p:txBody>
      </p:sp>
      <p:sp>
        <p:nvSpPr>
          <p:cNvPr id="492" name="Google Shape;492;p30"/>
          <p:cNvSpPr/>
          <p:nvPr/>
        </p:nvSpPr>
        <p:spPr>
          <a:xfrm>
            <a:off x="317500" y="4402667"/>
            <a:ext cx="8555038" cy="769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aphicFrame>
        <p:nvGraphicFramePr>
          <p:cNvPr id="493" name="Google Shape;493;p30"/>
          <p:cNvGraphicFramePr/>
          <p:nvPr/>
        </p:nvGraphicFramePr>
        <p:xfrm>
          <a:off x="558803" y="1157083"/>
          <a:ext cx="3000000" cy="3000000"/>
        </p:xfrm>
        <a:graphic>
          <a:graphicData uri="http://schemas.openxmlformats.org/drawingml/2006/table">
            <a:tbl>
              <a:tblPr bandRow="1" firstRow="1">
                <a:noFill/>
                <a:tableStyleId>{7110F3FC-3CC0-42EA-9371-2443D6B09E5F}</a:tableStyleId>
              </a:tblPr>
              <a:tblGrid>
                <a:gridCol w="2070100"/>
                <a:gridCol w="1511300"/>
                <a:gridCol w="1777225"/>
                <a:gridCol w="2633900"/>
              </a:tblGrid>
              <a:tr h="756625">
                <a:tc>
                  <a:txBody>
                    <a:bodyPr/>
                    <a:lstStyle/>
                    <a:p>
                      <a:pPr indent="0" lvl="0" marL="0" marR="0" rtl="0" algn="l">
                        <a:spcBef>
                          <a:spcPts val="0"/>
                        </a:spcBef>
                        <a:spcAft>
                          <a:spcPts val="0"/>
                        </a:spcAft>
                        <a:buNone/>
                      </a:pPr>
                      <a:r>
                        <a:rPr lang="en-US" sz="1800" u="none" cap="none" strike="noStrike"/>
                        <a:t>Model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Twitter</a:t>
                      </a:r>
                      <a:endParaRPr/>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IAC</a:t>
                      </a:r>
                      <a:r>
                        <a:rPr baseline="-25000" lang="en-US" sz="1800"/>
                        <a:t>v2</a:t>
                      </a:r>
                      <a:endParaRPr/>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Reddit</a:t>
                      </a:r>
                      <a:endParaRPr sz="1800"/>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spcBef>
                          <a:spcPts val="0"/>
                        </a:spcBef>
                        <a:spcAft>
                          <a:spcPts val="0"/>
                        </a:spcAft>
                        <a:buNone/>
                      </a:pPr>
                      <a:r>
                        <a:rPr lang="en-US" sz="1800"/>
                        <a:t>SVM</a:t>
                      </a:r>
                      <a:r>
                        <a:rPr baseline="30000" lang="en-US" sz="2800"/>
                        <a:t>ct</a:t>
                      </a:r>
                      <a:endParaRPr sz="2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66.5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65.8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72.54</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15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SVM</a:t>
                      </a:r>
                      <a:r>
                        <a:rPr baseline="30000" lang="en-US" sz="2800"/>
                        <a:t>ct+pt</a:t>
                      </a:r>
                      <a:endParaRPr sz="2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67.9</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63.1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67.00</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97575">
                <a:tc>
                  <a:txBody>
                    <a:bodyPr/>
                    <a:lstStyle/>
                    <a:p>
                      <a:pPr indent="0" lvl="0" marL="0" marR="0" rtl="0" algn="l">
                        <a:spcBef>
                          <a:spcPts val="0"/>
                        </a:spcBef>
                        <a:spcAft>
                          <a:spcPts val="0"/>
                        </a:spcAft>
                        <a:buNone/>
                      </a:pPr>
                      <a:r>
                        <a:rPr lang="en-US" sz="1800"/>
                        <a:t>LSTM</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67.2</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68.5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3300">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68.0</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69.9</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74.22</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30000" lang="en-US" sz="2800"/>
                        <a:t>conditional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74.5</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71.8</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73.03</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1000">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73.4</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69.8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74.68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90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75.1</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71.3</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75.42</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94" name="Google Shape;494;p30"/>
          <p:cNvSpPr/>
          <p:nvPr/>
        </p:nvSpPr>
        <p:spPr>
          <a:xfrm>
            <a:off x="558803" y="2882900"/>
            <a:ext cx="7992535" cy="2768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99" name="Shape 499"/>
        <p:cNvGrpSpPr/>
        <p:nvPr/>
      </p:nvGrpSpPr>
      <p:grpSpPr>
        <a:xfrm>
          <a:off x="0" y="0"/>
          <a:ext cx="0" cy="0"/>
          <a:chOff x="0" y="0"/>
          <a:chExt cx="0" cy="0"/>
        </a:xfrm>
      </p:grpSpPr>
      <p:sp>
        <p:nvSpPr>
          <p:cNvPr id="500" name="Google Shape;500;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1" name="Google Shape;501;p31"/>
          <p:cNvSpPr txBox="1"/>
          <p:nvPr>
            <p:ph type="title"/>
          </p:nvPr>
        </p:nvSpPr>
        <p:spPr>
          <a:xfrm>
            <a:off x="0" y="9854"/>
            <a:ext cx="9144000" cy="9680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rPr>
              <a:t>Results: Prior Turn </a:t>
            </a:r>
            <a:endParaRPr b="1">
              <a:solidFill>
                <a:schemeClr val="lt1"/>
              </a:solidFill>
            </a:endParaRPr>
          </a:p>
        </p:txBody>
      </p:sp>
      <p:sp>
        <p:nvSpPr>
          <p:cNvPr id="502" name="Google Shape;502;p31"/>
          <p:cNvSpPr/>
          <p:nvPr/>
        </p:nvSpPr>
        <p:spPr>
          <a:xfrm>
            <a:off x="317500" y="4402667"/>
            <a:ext cx="8555038" cy="769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aphicFrame>
        <p:nvGraphicFramePr>
          <p:cNvPr id="503" name="Google Shape;503;p31"/>
          <p:cNvGraphicFramePr/>
          <p:nvPr/>
        </p:nvGraphicFramePr>
        <p:xfrm>
          <a:off x="558803" y="1157083"/>
          <a:ext cx="3000000" cy="3000000"/>
        </p:xfrm>
        <a:graphic>
          <a:graphicData uri="http://schemas.openxmlformats.org/drawingml/2006/table">
            <a:tbl>
              <a:tblPr bandRow="1" firstRow="1">
                <a:noFill/>
                <a:tableStyleId>{7110F3FC-3CC0-42EA-9371-2443D6B09E5F}</a:tableStyleId>
              </a:tblPr>
              <a:tblGrid>
                <a:gridCol w="2070100"/>
                <a:gridCol w="1511300"/>
                <a:gridCol w="1777225"/>
                <a:gridCol w="2633900"/>
              </a:tblGrid>
              <a:tr h="756625">
                <a:tc>
                  <a:txBody>
                    <a:bodyPr/>
                    <a:lstStyle/>
                    <a:p>
                      <a:pPr indent="0" lvl="0" marL="0" marR="0" rtl="0" algn="l">
                        <a:spcBef>
                          <a:spcPts val="0"/>
                        </a:spcBef>
                        <a:spcAft>
                          <a:spcPts val="0"/>
                        </a:spcAft>
                        <a:buNone/>
                      </a:pPr>
                      <a:r>
                        <a:rPr lang="en-US" sz="1800"/>
                        <a:t>Model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Twitter</a:t>
                      </a:r>
                      <a:endParaRPr/>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IAC</a:t>
                      </a:r>
                      <a:r>
                        <a:rPr baseline="-25000" lang="en-US" sz="1800"/>
                        <a:t>v2</a:t>
                      </a:r>
                      <a:endParaRPr/>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Reddit</a:t>
                      </a:r>
                      <a:endParaRPr sz="1800"/>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spcBef>
                          <a:spcPts val="0"/>
                        </a:spcBef>
                        <a:spcAft>
                          <a:spcPts val="0"/>
                        </a:spcAft>
                        <a:buNone/>
                      </a:pPr>
                      <a:r>
                        <a:rPr lang="en-US" sz="1800"/>
                        <a:t>SVM</a:t>
                      </a:r>
                      <a:r>
                        <a:rPr baseline="30000" lang="en-US" sz="2800"/>
                        <a:t>ct</a:t>
                      </a:r>
                      <a:endParaRPr sz="2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66.5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65.8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72.54</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15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SVM</a:t>
                      </a:r>
                      <a:r>
                        <a:rPr baseline="30000" lang="en-US" sz="2800"/>
                        <a:t>ct+pt</a:t>
                      </a:r>
                      <a:endParaRPr sz="2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67.9</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63.1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67.00</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97575">
                <a:tc>
                  <a:txBody>
                    <a:bodyPr/>
                    <a:lstStyle/>
                    <a:p>
                      <a:pPr indent="0" lvl="0" marL="0" marR="0" rtl="0" algn="l">
                        <a:spcBef>
                          <a:spcPts val="0"/>
                        </a:spcBef>
                        <a:spcAft>
                          <a:spcPts val="0"/>
                        </a:spcAft>
                        <a:buNone/>
                      </a:pPr>
                      <a:r>
                        <a:rPr lang="en-US" sz="1800"/>
                        <a:t>LSTM</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67.2</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68.5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3300">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68.0</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69.9</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74.22</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30000" lang="en-US" sz="2800"/>
                        <a:t>conditional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74.5</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71.8</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73.03</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1000">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73.4</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69.8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74.68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90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75.1</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71.3</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75.42</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04" name="Google Shape;504;p31"/>
          <p:cNvSpPr/>
          <p:nvPr/>
        </p:nvSpPr>
        <p:spPr>
          <a:xfrm>
            <a:off x="558803" y="4521200"/>
            <a:ext cx="7992535" cy="1117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1" name="Google Shape;511;p32"/>
          <p:cNvSpPr txBox="1"/>
          <p:nvPr>
            <p:ph type="title"/>
          </p:nvPr>
        </p:nvSpPr>
        <p:spPr>
          <a:xfrm>
            <a:off x="0" y="9854"/>
            <a:ext cx="9144000" cy="9680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rPr>
              <a:t>Results: Prior Turn </a:t>
            </a:r>
            <a:endParaRPr b="1">
              <a:solidFill>
                <a:schemeClr val="lt1"/>
              </a:solidFill>
            </a:endParaRPr>
          </a:p>
        </p:txBody>
      </p:sp>
      <p:sp>
        <p:nvSpPr>
          <p:cNvPr id="512" name="Google Shape;512;p32"/>
          <p:cNvSpPr/>
          <p:nvPr/>
        </p:nvSpPr>
        <p:spPr>
          <a:xfrm>
            <a:off x="317500" y="4402667"/>
            <a:ext cx="8555038" cy="769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aphicFrame>
        <p:nvGraphicFramePr>
          <p:cNvPr id="513" name="Google Shape;513;p32"/>
          <p:cNvGraphicFramePr/>
          <p:nvPr/>
        </p:nvGraphicFramePr>
        <p:xfrm>
          <a:off x="558803" y="1157083"/>
          <a:ext cx="3000000" cy="3000000"/>
        </p:xfrm>
        <a:graphic>
          <a:graphicData uri="http://schemas.openxmlformats.org/drawingml/2006/table">
            <a:tbl>
              <a:tblPr bandRow="1" firstRow="1">
                <a:noFill/>
                <a:tableStyleId>{7110F3FC-3CC0-42EA-9371-2443D6B09E5F}</a:tableStyleId>
              </a:tblPr>
              <a:tblGrid>
                <a:gridCol w="2070100"/>
                <a:gridCol w="1511300"/>
                <a:gridCol w="1777225"/>
                <a:gridCol w="2633900"/>
              </a:tblGrid>
              <a:tr h="756625">
                <a:tc>
                  <a:txBody>
                    <a:bodyPr/>
                    <a:lstStyle/>
                    <a:p>
                      <a:pPr indent="0" lvl="0" marL="0" marR="0" rtl="0" algn="l">
                        <a:spcBef>
                          <a:spcPts val="0"/>
                        </a:spcBef>
                        <a:spcAft>
                          <a:spcPts val="0"/>
                        </a:spcAft>
                        <a:buNone/>
                      </a:pPr>
                      <a:r>
                        <a:rPr lang="en-US" sz="1800"/>
                        <a:t>Model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Twitter</a:t>
                      </a:r>
                      <a:endParaRPr/>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IAC</a:t>
                      </a:r>
                      <a:r>
                        <a:rPr baseline="-25000" lang="en-US" sz="1800"/>
                        <a:t>v2</a:t>
                      </a:r>
                      <a:endParaRPr/>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Reddit</a:t>
                      </a:r>
                      <a:endParaRPr sz="1800"/>
                    </a:p>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spcBef>
                          <a:spcPts val="0"/>
                        </a:spcBef>
                        <a:spcAft>
                          <a:spcPts val="0"/>
                        </a:spcAft>
                        <a:buNone/>
                      </a:pPr>
                      <a:r>
                        <a:rPr lang="en-US" sz="1800"/>
                        <a:t>SVM</a:t>
                      </a:r>
                      <a:r>
                        <a:rPr baseline="30000" lang="en-US" sz="2800"/>
                        <a:t>ct</a:t>
                      </a:r>
                      <a:endParaRPr sz="2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66.5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65.8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72.54</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15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SVM</a:t>
                      </a:r>
                      <a:r>
                        <a:rPr baseline="30000" lang="en-US" sz="2800"/>
                        <a:t>ct+pt</a:t>
                      </a:r>
                      <a:endParaRPr sz="2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67.9</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63.1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67.00</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97575">
                <a:tc>
                  <a:txBody>
                    <a:bodyPr/>
                    <a:lstStyle/>
                    <a:p>
                      <a:pPr indent="0" lvl="0" marL="0" marR="0" rtl="0" algn="l">
                        <a:spcBef>
                          <a:spcPts val="0"/>
                        </a:spcBef>
                        <a:spcAft>
                          <a:spcPts val="0"/>
                        </a:spcAft>
                        <a:buNone/>
                      </a:pPr>
                      <a:r>
                        <a:rPr lang="en-US" sz="1800"/>
                        <a:t>LSTM</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67.2</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67.5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68.5</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3300">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68.0</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69.9</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74.22</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30000" lang="en-US" sz="2800"/>
                        <a:t>conditional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74.5</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71.8</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73.03</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1000">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73.4</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69.8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74.68</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90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75.1</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71.3</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75.42</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14" name="Google Shape;514;p32"/>
          <p:cNvSpPr txBox="1"/>
          <p:nvPr/>
        </p:nvSpPr>
        <p:spPr>
          <a:xfrm>
            <a:off x="482600" y="5994400"/>
            <a:ext cx="7975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Twitter: using only immediate prior turn: LSMT</a:t>
            </a:r>
            <a:r>
              <a:rPr baseline="-25000" lang="en-US" sz="1800">
                <a:solidFill>
                  <a:schemeClr val="dk1"/>
                </a:solidFill>
                <a:latin typeface="Times New Roman"/>
                <a:ea typeface="Times New Roman"/>
                <a:cs typeface="Times New Roman"/>
                <a:sym typeface="Times New Roman"/>
              </a:rPr>
              <a:t>a</a:t>
            </a:r>
            <a:r>
              <a:rPr baseline="30000" lang="en-US" sz="1800">
                <a:solidFill>
                  <a:schemeClr val="dk1"/>
                </a:solidFill>
                <a:latin typeface="Times New Roman"/>
                <a:ea typeface="Times New Roman"/>
                <a:cs typeface="Times New Roman"/>
                <a:sym typeface="Times New Roman"/>
              </a:rPr>
              <a:t>ct+pt_last</a:t>
            </a:r>
            <a:r>
              <a:rPr lang="en-US" sz="1800">
                <a:solidFill>
                  <a:schemeClr val="dk1"/>
                </a:solidFill>
                <a:latin typeface="Times New Roman"/>
                <a:ea typeface="Times New Roman"/>
                <a:cs typeface="Times New Roman"/>
                <a:sym typeface="Times New Roman"/>
              </a:rPr>
              <a:t>:  73.71</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18" name="Shape 518"/>
        <p:cNvGrpSpPr/>
        <p:nvPr/>
      </p:nvGrpSpPr>
      <p:grpSpPr>
        <a:xfrm>
          <a:off x="0" y="0"/>
          <a:ext cx="0" cy="0"/>
          <a:chOff x="0" y="0"/>
          <a:chExt cx="0" cy="0"/>
        </a:xfrm>
      </p:grpSpPr>
      <p:sp>
        <p:nvSpPr>
          <p:cNvPr id="519" name="Google Shape;519;p3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Results: Cross-Corpora Training</a:t>
            </a:r>
            <a:endParaRPr/>
          </a:p>
        </p:txBody>
      </p:sp>
      <p:sp>
        <p:nvSpPr>
          <p:cNvPr id="520" name="Google Shape;520;p33"/>
          <p:cNvSpPr txBox="1"/>
          <p:nvPr>
            <p:ph idx="1" type="body"/>
          </p:nvPr>
        </p:nvSpPr>
        <p:spPr>
          <a:xfrm>
            <a:off x="457200" y="1612901"/>
            <a:ext cx="8229600" cy="12572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Reddit data is self labeled and is larger</a:t>
            </a:r>
            <a:endParaRPr/>
          </a:p>
          <a:p>
            <a:pPr indent="-342900" lvl="0" marL="342900" rtl="0" algn="l">
              <a:spcBef>
                <a:spcPts val="560"/>
              </a:spcBef>
              <a:spcAft>
                <a:spcPts val="0"/>
              </a:spcAft>
              <a:buClr>
                <a:schemeClr val="dk1"/>
              </a:buClr>
              <a:buSzPts val="2800"/>
              <a:buFont typeface="Times New Roman"/>
              <a:buChar char="•"/>
            </a:pPr>
            <a:r>
              <a:rPr lang="en-US"/>
              <a:t>Train on Reddit and Test on IAC</a:t>
            </a:r>
            <a:r>
              <a:rPr baseline="-25000" lang="en-US"/>
              <a:t>v2</a:t>
            </a:r>
            <a:endParaRPr/>
          </a:p>
        </p:txBody>
      </p:sp>
      <p:sp>
        <p:nvSpPr>
          <p:cNvPr id="521" name="Google Shape;521;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22" name="Google Shape;522;p33"/>
          <p:cNvGraphicFramePr/>
          <p:nvPr/>
        </p:nvGraphicFramePr>
        <p:xfrm>
          <a:off x="2374900" y="3314700"/>
          <a:ext cx="3000000" cy="3000000"/>
        </p:xfrm>
        <a:graphic>
          <a:graphicData uri="http://schemas.openxmlformats.org/drawingml/2006/table">
            <a:tbl>
              <a:tblPr bandRow="1" firstRow="1">
                <a:noFill/>
                <a:tableStyleId>{7110F3FC-3CC0-42EA-9371-2443D6B09E5F}</a:tableStyleId>
              </a:tblPr>
              <a:tblGrid>
                <a:gridCol w="2070100"/>
                <a:gridCol w="1511300"/>
              </a:tblGrid>
              <a:tr h="756625">
                <a:tc>
                  <a:txBody>
                    <a:bodyPr/>
                    <a:lstStyle/>
                    <a:p>
                      <a:pPr indent="0" lvl="0" marL="0" marR="0" rtl="0" algn="l">
                        <a:spcBef>
                          <a:spcPts val="0"/>
                        </a:spcBef>
                        <a:spcAft>
                          <a:spcPts val="0"/>
                        </a:spcAft>
                        <a:buNone/>
                      </a:pPr>
                      <a:r>
                        <a:rPr lang="en-US" sz="1800"/>
                        <a:t>Model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65.11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15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63.23</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3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Results: Cross-corpora training</a:t>
            </a:r>
            <a:endParaRPr/>
          </a:p>
        </p:txBody>
      </p:sp>
      <p:sp>
        <p:nvSpPr>
          <p:cNvPr id="528" name="Google Shape;528;p34"/>
          <p:cNvSpPr txBox="1"/>
          <p:nvPr>
            <p:ph idx="1" type="body"/>
          </p:nvPr>
        </p:nvSpPr>
        <p:spPr>
          <a:xfrm>
            <a:off x="457200" y="1612901"/>
            <a:ext cx="8229600" cy="125729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Times New Roman"/>
              <a:buChar char="•"/>
            </a:pPr>
            <a:r>
              <a:rPr lang="en-US"/>
              <a:t>Reddit data is self labeled and is larger </a:t>
            </a:r>
            <a:endParaRPr/>
          </a:p>
          <a:p>
            <a:pPr indent="-342900" lvl="0" marL="342900" rtl="0" algn="l">
              <a:spcBef>
                <a:spcPts val="560"/>
              </a:spcBef>
              <a:spcAft>
                <a:spcPts val="0"/>
              </a:spcAft>
              <a:buClr>
                <a:schemeClr val="dk1"/>
              </a:buClr>
              <a:buSzPts val="2800"/>
              <a:buFont typeface="Times New Roman"/>
              <a:buChar char="•"/>
            </a:pPr>
            <a:r>
              <a:rPr lang="en-US"/>
              <a:t>Train on Reddit and Test on IAC</a:t>
            </a:r>
            <a:r>
              <a:rPr baseline="-25000" lang="en-US"/>
              <a:t>v2</a:t>
            </a:r>
            <a:endParaRPr/>
          </a:p>
        </p:txBody>
      </p:sp>
      <p:sp>
        <p:nvSpPr>
          <p:cNvPr id="529" name="Google Shape;529;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30" name="Google Shape;530;p34"/>
          <p:cNvGraphicFramePr/>
          <p:nvPr/>
        </p:nvGraphicFramePr>
        <p:xfrm>
          <a:off x="2374900" y="3314700"/>
          <a:ext cx="3000000" cy="3000000"/>
        </p:xfrm>
        <a:graphic>
          <a:graphicData uri="http://schemas.openxmlformats.org/drawingml/2006/table">
            <a:tbl>
              <a:tblPr bandRow="1" firstRow="1">
                <a:noFill/>
                <a:tableStyleId>{7110F3FC-3CC0-42EA-9371-2443D6B09E5F}</a:tableStyleId>
              </a:tblPr>
              <a:tblGrid>
                <a:gridCol w="2070100"/>
                <a:gridCol w="1511300"/>
              </a:tblGrid>
              <a:tr h="756625">
                <a:tc>
                  <a:txBody>
                    <a:bodyPr/>
                    <a:lstStyle/>
                    <a:p>
                      <a:pPr indent="0" lvl="0" marL="0" marR="0" rtl="0" algn="l">
                        <a:spcBef>
                          <a:spcPts val="0"/>
                        </a:spcBef>
                        <a:spcAft>
                          <a:spcPts val="0"/>
                        </a:spcAft>
                        <a:buNone/>
                      </a:pPr>
                      <a:r>
                        <a:rPr lang="en-US" sz="1800"/>
                        <a:t>Model</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F1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3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65.11</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1525">
                <a:tc>
                  <a:txBody>
                    <a:bodyPr/>
                    <a:lstStyle/>
                    <a:p>
                      <a:pPr indent="0" lvl="0" marL="0" marR="0" rtl="0" algn="l">
                        <a:lnSpc>
                          <a:spcPct val="100000"/>
                        </a:lnSpc>
                        <a:spcBef>
                          <a:spcPts val="0"/>
                        </a:spcBef>
                        <a:spcAft>
                          <a:spcPts val="0"/>
                        </a:spcAft>
                        <a:buClr>
                          <a:schemeClr val="dk1"/>
                        </a:buClr>
                        <a:buSzPts val="1800"/>
                        <a:buFont typeface="Times New Roman"/>
                        <a:buNone/>
                      </a:pPr>
                      <a:r>
                        <a:rPr lang="en-US" sz="1800"/>
                        <a:t>LSTM</a:t>
                      </a:r>
                      <a:r>
                        <a:rPr baseline="-25000" lang="en-US" sz="2800"/>
                        <a:t>a</a:t>
                      </a:r>
                      <a:r>
                        <a:rPr baseline="30000" lang="en-US" sz="2800"/>
                        <a:t>ct+pt</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63.23</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31" name="Google Shape;531;p34"/>
          <p:cNvSpPr txBox="1"/>
          <p:nvPr/>
        </p:nvSpPr>
        <p:spPr>
          <a:xfrm>
            <a:off x="1066800" y="5584646"/>
            <a:ext cx="62865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Possible issues: </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  self-labeled vs. crowdsourced labeled</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  topics</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36" name="Shape 536"/>
        <p:cNvGrpSpPr/>
        <p:nvPr/>
      </p:nvGrpSpPr>
      <p:grpSpPr>
        <a:xfrm>
          <a:off x="0" y="0"/>
          <a:ext cx="0" cy="0"/>
          <a:chOff x="0" y="0"/>
          <a:chExt cx="0" cy="0"/>
        </a:xfrm>
      </p:grpSpPr>
      <p:sp>
        <p:nvSpPr>
          <p:cNvPr id="537" name="Google Shape;537;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8" name="Google Shape;538;p35"/>
          <p:cNvSpPr txBox="1"/>
          <p:nvPr>
            <p:ph type="title"/>
          </p:nvPr>
        </p:nvSpPr>
        <p:spPr>
          <a:xfrm>
            <a:off x="0" y="-2846"/>
            <a:ext cx="9144000" cy="9680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rPr>
              <a:t>Results: Prior + Succeeding Turn</a:t>
            </a:r>
            <a:endParaRPr b="1">
              <a:solidFill>
                <a:schemeClr val="lt1"/>
              </a:solidFill>
            </a:endParaRPr>
          </a:p>
        </p:txBody>
      </p:sp>
      <p:graphicFrame>
        <p:nvGraphicFramePr>
          <p:cNvPr id="539" name="Google Shape;539;p35"/>
          <p:cNvGraphicFramePr/>
          <p:nvPr/>
        </p:nvGraphicFramePr>
        <p:xfrm>
          <a:off x="850903" y="1181101"/>
          <a:ext cx="3000000" cy="3000000"/>
        </p:xfrm>
        <a:graphic>
          <a:graphicData uri="http://schemas.openxmlformats.org/drawingml/2006/table">
            <a:tbl>
              <a:tblPr bandRow="1" firstRow="1">
                <a:noFill/>
                <a:tableStyleId>{7110F3FC-3CC0-42EA-9371-2443D6B09E5F}</a:tableStyleId>
              </a:tblPr>
              <a:tblGrid>
                <a:gridCol w="2070100"/>
                <a:gridCol w="1511300"/>
              </a:tblGrid>
              <a:tr h="367600">
                <a:tc>
                  <a:txBody>
                    <a:bodyPr/>
                    <a:lstStyle/>
                    <a:p>
                      <a:pPr indent="0" lvl="0" marL="0" marR="0" rtl="0" algn="l">
                        <a:spcBef>
                          <a:spcPts val="0"/>
                        </a:spcBef>
                        <a:spcAft>
                          <a:spcPts val="0"/>
                        </a:spcAft>
                        <a:buNone/>
                      </a:pPr>
                      <a:r>
                        <a:rPr b="0" lang="en-US" sz="1800">
                          <a:solidFill>
                            <a:schemeClr val="lt1"/>
                          </a:solidFill>
                        </a:rPr>
                        <a:t>Model</a:t>
                      </a:r>
                      <a:endParaRPr b="0"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IAC</a:t>
                      </a:r>
                      <a:r>
                        <a:rPr baseline="30000" lang="en-US" sz="1800"/>
                        <a:t>+</a:t>
                      </a:r>
                      <a:r>
                        <a:rPr baseline="-25000" lang="en-US" sz="1800"/>
                        <a:t>v2</a:t>
                      </a:r>
                      <a:r>
                        <a:rPr lang="en-US" sz="1800"/>
                        <a:t> </a:t>
                      </a:r>
                      <a:r>
                        <a:rPr b="0" lang="en-US" sz="1800">
                          <a:solidFill>
                            <a:schemeClr val="lt1"/>
                          </a:solidFill>
                        </a:rPr>
                        <a:t>(F1)</a:t>
                      </a:r>
                      <a:endParaRPr b="0"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7600">
                <a:tc>
                  <a:txBody>
                    <a:bodyPr/>
                    <a:lstStyle/>
                    <a:p>
                      <a:pPr indent="0" lvl="0" marL="0" marR="0" rtl="0" algn="l">
                        <a:spcBef>
                          <a:spcPts val="0"/>
                        </a:spcBef>
                        <a:spcAft>
                          <a:spcPts val="0"/>
                        </a:spcAft>
                        <a:buNone/>
                      </a:pPr>
                      <a:r>
                        <a:rPr b="0" lang="en-US" sz="1800">
                          <a:solidFill>
                            <a:srgbClr val="000000"/>
                          </a:solidFill>
                        </a:rPr>
                        <a:t>SVM</a:t>
                      </a:r>
                      <a:r>
                        <a:rPr b="0" baseline="30000" lang="en-US" sz="1800">
                          <a:solidFill>
                            <a:srgbClr val="000000"/>
                          </a:solidFill>
                        </a:rPr>
                        <a:t>ct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77.89</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612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SVM</a:t>
                      </a:r>
                      <a:r>
                        <a:rPr b="0" baseline="30000" lang="en-US" sz="1800">
                          <a:solidFill>
                            <a:srgbClr val="000000"/>
                          </a:solidFill>
                        </a:rPr>
                        <a:t>ct+pt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76.43</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9100">
                <a:tc>
                  <a:txBody>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SVM</a:t>
                      </a:r>
                      <a:r>
                        <a:rPr b="0" baseline="30000" i="0" lang="en-US" sz="1800" u="none" cap="none" strike="noStrike">
                          <a:solidFill>
                            <a:srgbClr val="000000"/>
                          </a:solidFill>
                          <a:latin typeface="Times New Roman"/>
                          <a:ea typeface="Times New Roman"/>
                          <a:cs typeface="Times New Roman"/>
                          <a:sym typeface="Times New Roman"/>
                        </a:rPr>
                        <a:t>ct+st</a:t>
                      </a:r>
                      <a:endParaRPr b="0" i="0" sz="1800" u="none" cap="none" strike="noStrike">
                        <a:solidFill>
                          <a:srgbClr val="000000"/>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68.83</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9100">
                <a:tc>
                  <a:txBody>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SVM</a:t>
                      </a:r>
                      <a:r>
                        <a:rPr b="0" baseline="30000" i="0" lang="en-US" sz="1800" u="none" cap="none" strike="noStrike">
                          <a:solidFill>
                            <a:srgbClr val="000000"/>
                          </a:solidFill>
                          <a:latin typeface="Times New Roman"/>
                          <a:ea typeface="Times New Roman"/>
                          <a:cs typeface="Times New Roman"/>
                          <a:sym typeface="Times New Roman"/>
                        </a:rPr>
                        <a:t>ct+ps+st</a:t>
                      </a:r>
                      <a:endParaRPr b="0" i="0" sz="1800" u="none" cap="none" strike="noStrike">
                        <a:solidFill>
                          <a:srgbClr val="000000"/>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72.77</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2075">
                <a:tc>
                  <a:txBody>
                    <a:bodyPr/>
                    <a:lstStyle/>
                    <a:p>
                      <a:pPr indent="0" lvl="0" marL="0" marR="0" rtl="0" algn="l">
                        <a:spcBef>
                          <a:spcPts val="0"/>
                        </a:spcBef>
                        <a:spcAft>
                          <a:spcPts val="0"/>
                        </a:spcAft>
                        <a:buNone/>
                      </a:pPr>
                      <a:r>
                        <a:rPr b="0" lang="en-US" sz="1800">
                          <a:solidFill>
                            <a:srgbClr val="000000"/>
                          </a:solidFill>
                        </a:rPr>
                        <a:t>LSTM</a:t>
                      </a:r>
                      <a:r>
                        <a:rPr b="0" baseline="30000" lang="en-US" sz="1800">
                          <a:solidFill>
                            <a:srgbClr val="000000"/>
                          </a:solidFill>
                        </a:rPr>
                        <a:t>ct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79.25</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652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30000" lang="en-US" sz="1800">
                          <a:solidFill>
                            <a:srgbClr val="000000"/>
                          </a:solidFill>
                        </a:rPr>
                        <a:t>ct+pt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83.32</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6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30000" lang="en-US" sz="1800">
                          <a:solidFill>
                            <a:srgbClr val="000000"/>
                          </a:solidFill>
                        </a:rPr>
                        <a:t>ct+st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82.60</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6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30000" lang="en-US" sz="1800">
                          <a:solidFill>
                            <a:srgbClr val="000000"/>
                          </a:solidFill>
                        </a:rPr>
                        <a:t>ct+pt+st</a:t>
                      </a:r>
                      <a:endParaRPr b="0" baseline="3000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83.33</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057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80.05</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4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ct+pt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81.52</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832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ct+st</a:t>
                      </a:r>
                      <a:endParaRPr b="0" baseline="3000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80.67</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4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ct+pt+st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81.08</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40" name="Google Shape;540;p35"/>
          <p:cNvSpPr/>
          <p:nvPr/>
        </p:nvSpPr>
        <p:spPr>
          <a:xfrm>
            <a:off x="850903" y="3073400"/>
            <a:ext cx="3581397" cy="35333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45" name="Shape 545"/>
        <p:cNvGrpSpPr/>
        <p:nvPr/>
      </p:nvGrpSpPr>
      <p:grpSpPr>
        <a:xfrm>
          <a:off x="0" y="0"/>
          <a:ext cx="0" cy="0"/>
          <a:chOff x="0" y="0"/>
          <a:chExt cx="0" cy="0"/>
        </a:xfrm>
      </p:grpSpPr>
      <p:sp>
        <p:nvSpPr>
          <p:cNvPr id="546" name="Google Shape;546;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7" name="Google Shape;547;p36"/>
          <p:cNvSpPr txBox="1"/>
          <p:nvPr>
            <p:ph type="title"/>
          </p:nvPr>
        </p:nvSpPr>
        <p:spPr>
          <a:xfrm>
            <a:off x="0" y="-2846"/>
            <a:ext cx="9144000" cy="9680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rPr>
              <a:t>Results: Prior + Succeeding Turn</a:t>
            </a:r>
            <a:endParaRPr b="1">
              <a:solidFill>
                <a:schemeClr val="lt1"/>
              </a:solidFill>
            </a:endParaRPr>
          </a:p>
        </p:txBody>
      </p:sp>
      <p:graphicFrame>
        <p:nvGraphicFramePr>
          <p:cNvPr id="548" name="Google Shape;548;p36"/>
          <p:cNvGraphicFramePr/>
          <p:nvPr/>
        </p:nvGraphicFramePr>
        <p:xfrm>
          <a:off x="850903" y="1181101"/>
          <a:ext cx="3000000" cy="3000000"/>
        </p:xfrm>
        <a:graphic>
          <a:graphicData uri="http://schemas.openxmlformats.org/drawingml/2006/table">
            <a:tbl>
              <a:tblPr bandRow="1" firstRow="1">
                <a:noFill/>
                <a:tableStyleId>{7110F3FC-3CC0-42EA-9371-2443D6B09E5F}</a:tableStyleId>
              </a:tblPr>
              <a:tblGrid>
                <a:gridCol w="2070100"/>
                <a:gridCol w="1511300"/>
              </a:tblGrid>
              <a:tr h="367600">
                <a:tc>
                  <a:txBody>
                    <a:bodyPr/>
                    <a:lstStyle/>
                    <a:p>
                      <a:pPr indent="0" lvl="0" marL="0" marR="0" rtl="0" algn="l">
                        <a:spcBef>
                          <a:spcPts val="0"/>
                        </a:spcBef>
                        <a:spcAft>
                          <a:spcPts val="0"/>
                        </a:spcAft>
                        <a:buNone/>
                      </a:pPr>
                      <a:r>
                        <a:rPr b="0" lang="en-US" sz="1800">
                          <a:solidFill>
                            <a:schemeClr val="lt1"/>
                          </a:solidFill>
                        </a:rPr>
                        <a:t>Model</a:t>
                      </a:r>
                      <a:endParaRPr b="0"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IAC</a:t>
                      </a:r>
                      <a:r>
                        <a:rPr baseline="30000" lang="en-US" sz="1800"/>
                        <a:t>+</a:t>
                      </a:r>
                      <a:r>
                        <a:rPr baseline="-25000" lang="en-US" sz="1800"/>
                        <a:t>v2</a:t>
                      </a:r>
                      <a:r>
                        <a:rPr lang="en-US" sz="1800"/>
                        <a:t> </a:t>
                      </a:r>
                      <a:r>
                        <a:rPr b="0" lang="en-US" sz="1800">
                          <a:solidFill>
                            <a:schemeClr val="lt1"/>
                          </a:solidFill>
                        </a:rPr>
                        <a:t>(F1)</a:t>
                      </a:r>
                      <a:endParaRPr b="0"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7600">
                <a:tc>
                  <a:txBody>
                    <a:bodyPr/>
                    <a:lstStyle/>
                    <a:p>
                      <a:pPr indent="0" lvl="0" marL="0" marR="0" rtl="0" algn="l">
                        <a:spcBef>
                          <a:spcPts val="0"/>
                        </a:spcBef>
                        <a:spcAft>
                          <a:spcPts val="0"/>
                        </a:spcAft>
                        <a:buNone/>
                      </a:pPr>
                      <a:r>
                        <a:rPr b="0" lang="en-US" sz="1800">
                          <a:solidFill>
                            <a:srgbClr val="000000"/>
                          </a:solidFill>
                        </a:rPr>
                        <a:t>SVM</a:t>
                      </a:r>
                      <a:r>
                        <a:rPr b="0" baseline="30000" lang="en-US" sz="1800">
                          <a:solidFill>
                            <a:srgbClr val="000000"/>
                          </a:solidFill>
                        </a:rPr>
                        <a:t>ct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77.89</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612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SVM</a:t>
                      </a:r>
                      <a:r>
                        <a:rPr b="0" baseline="30000" lang="en-US" sz="1800">
                          <a:solidFill>
                            <a:srgbClr val="000000"/>
                          </a:solidFill>
                        </a:rPr>
                        <a:t>ct+pt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76.43</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9100">
                <a:tc>
                  <a:txBody>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SVM</a:t>
                      </a:r>
                      <a:r>
                        <a:rPr b="0" baseline="30000" i="0" lang="en-US" sz="1800" u="none" cap="none" strike="noStrike">
                          <a:solidFill>
                            <a:srgbClr val="000000"/>
                          </a:solidFill>
                          <a:latin typeface="Times New Roman"/>
                          <a:ea typeface="Times New Roman"/>
                          <a:cs typeface="Times New Roman"/>
                          <a:sym typeface="Times New Roman"/>
                        </a:rPr>
                        <a:t>ct+st</a:t>
                      </a:r>
                      <a:endParaRPr b="0" i="0" sz="1800" u="none" cap="none" strike="noStrike">
                        <a:solidFill>
                          <a:srgbClr val="000000"/>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68.83</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9100">
                <a:tc>
                  <a:txBody>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SVM</a:t>
                      </a:r>
                      <a:r>
                        <a:rPr b="0" baseline="30000" i="0" lang="en-US" sz="1800" u="none" cap="none" strike="noStrike">
                          <a:solidFill>
                            <a:srgbClr val="000000"/>
                          </a:solidFill>
                          <a:latin typeface="Times New Roman"/>
                          <a:ea typeface="Times New Roman"/>
                          <a:cs typeface="Times New Roman"/>
                          <a:sym typeface="Times New Roman"/>
                        </a:rPr>
                        <a:t>ct+ps+st</a:t>
                      </a:r>
                      <a:endParaRPr b="0" i="0" sz="1800" u="none" cap="none" strike="noStrike">
                        <a:solidFill>
                          <a:srgbClr val="000000"/>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72.77</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2075">
                <a:tc>
                  <a:txBody>
                    <a:bodyPr/>
                    <a:lstStyle/>
                    <a:p>
                      <a:pPr indent="0" lvl="0" marL="0" marR="0" rtl="0" algn="l">
                        <a:spcBef>
                          <a:spcPts val="0"/>
                        </a:spcBef>
                        <a:spcAft>
                          <a:spcPts val="0"/>
                        </a:spcAft>
                        <a:buNone/>
                      </a:pPr>
                      <a:r>
                        <a:rPr b="0" lang="en-US" sz="1800">
                          <a:solidFill>
                            <a:srgbClr val="000000"/>
                          </a:solidFill>
                        </a:rPr>
                        <a:t>LSTM</a:t>
                      </a:r>
                      <a:r>
                        <a:rPr b="0" baseline="30000" lang="en-US" sz="1800">
                          <a:solidFill>
                            <a:srgbClr val="000000"/>
                          </a:solidFill>
                        </a:rPr>
                        <a:t>ct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79.25</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652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30000" lang="en-US" sz="1800">
                          <a:solidFill>
                            <a:srgbClr val="000000"/>
                          </a:solidFill>
                        </a:rPr>
                        <a:t>ct+pt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83.32</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6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30000" lang="en-US" sz="1800">
                          <a:solidFill>
                            <a:srgbClr val="000000"/>
                          </a:solidFill>
                        </a:rPr>
                        <a:t>ct+st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82.60</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6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30000" lang="en-US" sz="1800">
                          <a:solidFill>
                            <a:srgbClr val="000000"/>
                          </a:solidFill>
                        </a:rPr>
                        <a:t>ct+pt+st</a:t>
                      </a:r>
                      <a:endParaRPr b="0" baseline="3000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solidFill>
                            <a:srgbClr val="0000FF"/>
                          </a:solidFill>
                        </a:rPr>
                        <a:t>83.33</a:t>
                      </a:r>
                      <a:endParaRPr b="1" sz="18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057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80.05</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4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ct+pt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81.52</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8325">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ct+st</a:t>
                      </a:r>
                      <a:endParaRPr b="0" baseline="3000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80.67</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4800">
                <a:tc>
                  <a:txBody>
                    <a:bodyPr/>
                    <a:lstStyle/>
                    <a:p>
                      <a:pPr indent="0" lvl="0" marL="0" marR="0" rtl="0" algn="l">
                        <a:lnSpc>
                          <a:spcPct val="100000"/>
                        </a:lnSpc>
                        <a:spcBef>
                          <a:spcPts val="0"/>
                        </a:spcBef>
                        <a:spcAft>
                          <a:spcPts val="0"/>
                        </a:spcAft>
                        <a:buClr>
                          <a:srgbClr val="000000"/>
                        </a:buClr>
                        <a:buSzPts val="1800"/>
                        <a:buFont typeface="Times New Roman"/>
                        <a:buNone/>
                      </a:pPr>
                      <a:r>
                        <a:rPr b="0" lang="en-US" sz="1800">
                          <a:solidFill>
                            <a:srgbClr val="000000"/>
                          </a:solidFill>
                        </a:rPr>
                        <a:t>LSTM</a:t>
                      </a:r>
                      <a:r>
                        <a:rPr b="0" baseline="-25000" lang="en-US" sz="1800">
                          <a:solidFill>
                            <a:srgbClr val="000000"/>
                          </a:solidFill>
                        </a:rPr>
                        <a:t>a</a:t>
                      </a:r>
                      <a:r>
                        <a:rPr b="0" baseline="30000" lang="en-US" sz="1800">
                          <a:solidFill>
                            <a:srgbClr val="000000"/>
                          </a:solidFill>
                        </a:rPr>
                        <a:t>ct+pt+st</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solidFill>
                            <a:srgbClr val="000000"/>
                          </a:solidFill>
                        </a:rPr>
                        <a:t>81.08</a:t>
                      </a:r>
                      <a:endParaRPr b="0"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49" name="Google Shape;549;p36"/>
          <p:cNvSpPr txBox="1"/>
          <p:nvPr/>
        </p:nvSpPr>
        <p:spPr>
          <a:xfrm>
            <a:off x="5575300" y="1574800"/>
            <a:ext cx="3263900" cy="2862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Even if dataset is smaller the results are higher….</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Possible answer: IAC</a:t>
            </a:r>
            <a:r>
              <a:rPr baseline="30000" lang="en-US" sz="1800">
                <a:solidFill>
                  <a:schemeClr val="dk1"/>
                </a:solidFill>
                <a:latin typeface="Times New Roman"/>
                <a:ea typeface="Times New Roman"/>
                <a:cs typeface="Times New Roman"/>
                <a:sym typeface="Times New Roman"/>
              </a:rPr>
              <a:t>+</a:t>
            </a:r>
            <a:r>
              <a:rPr baseline="-25000" lang="en-US" sz="18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mostly Generic type of Sarcasm (95%) while  IAC</a:t>
            </a:r>
            <a:r>
              <a:rPr baseline="-25000" lang="en-US" sz="18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an equal distribution of Generic, Rhetorical Questions and Hyperbole</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0" name="Google Shape;550;p36"/>
          <p:cNvSpPr/>
          <p:nvPr/>
        </p:nvSpPr>
        <p:spPr>
          <a:xfrm>
            <a:off x="850903" y="4699000"/>
            <a:ext cx="3581397" cy="19204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7" name="Google Shape;557;p37"/>
          <p:cNvSpPr txBox="1"/>
          <p:nvPr>
            <p:ph type="title"/>
          </p:nvPr>
        </p:nvSpPr>
        <p:spPr>
          <a:xfrm>
            <a:off x="0" y="-2846"/>
            <a:ext cx="9144000" cy="9680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dk1"/>
                </a:solidFill>
              </a:rPr>
              <a:t>Train and Test on (larger) IAC</a:t>
            </a:r>
            <a:r>
              <a:rPr b="1" baseline="30000" lang="en-US">
                <a:solidFill>
                  <a:schemeClr val="dk1"/>
                </a:solidFill>
              </a:rPr>
              <a:t>+</a:t>
            </a:r>
            <a:r>
              <a:rPr baseline="-25000" lang="en-US">
                <a:solidFill>
                  <a:schemeClr val="dk1"/>
                </a:solidFill>
              </a:rPr>
              <a:t>v2</a:t>
            </a:r>
            <a:endParaRPr b="1" baseline="-25000">
              <a:solidFill>
                <a:schemeClr val="dk1"/>
              </a:solidFill>
            </a:endParaRPr>
          </a:p>
        </p:txBody>
      </p:sp>
      <p:graphicFrame>
        <p:nvGraphicFramePr>
          <p:cNvPr id="558" name="Google Shape;558;p37"/>
          <p:cNvGraphicFramePr/>
          <p:nvPr/>
        </p:nvGraphicFramePr>
        <p:xfrm>
          <a:off x="850901" y="1168399"/>
          <a:ext cx="3000000" cy="3000000"/>
        </p:xfrm>
        <a:graphic>
          <a:graphicData uri="http://schemas.openxmlformats.org/drawingml/2006/table">
            <a:tbl>
              <a:tblPr bandRow="1" firstRow="1">
                <a:noFill/>
                <a:tableStyleId>{7110F3FC-3CC0-42EA-9371-2443D6B09E5F}</a:tableStyleId>
              </a:tblPr>
              <a:tblGrid>
                <a:gridCol w="2070100"/>
                <a:gridCol w="1511300"/>
              </a:tblGrid>
              <a:tr h="338200">
                <a:tc>
                  <a:txBody>
                    <a:bodyPr/>
                    <a:lstStyle/>
                    <a:p>
                      <a:pPr indent="0" lvl="0" marL="0" marR="0" rtl="0" algn="l">
                        <a:spcBef>
                          <a:spcPts val="0"/>
                        </a:spcBef>
                        <a:spcAft>
                          <a:spcPts val="0"/>
                        </a:spcAft>
                        <a:buNone/>
                      </a:pPr>
                      <a:r>
                        <a:rPr b="0" lang="en-US" sz="1600">
                          <a:solidFill>
                            <a:schemeClr val="lt1"/>
                          </a:solidFill>
                        </a:rPr>
                        <a:t>Model</a:t>
                      </a:r>
                      <a:endParaRPr b="0" sz="16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IAC</a:t>
                      </a:r>
                      <a:r>
                        <a:rPr baseline="30000" lang="en-US" sz="1600"/>
                        <a:t>+</a:t>
                      </a:r>
                      <a:r>
                        <a:rPr baseline="-25000" lang="en-US" sz="1600"/>
                        <a:t>v2</a:t>
                      </a:r>
                      <a:r>
                        <a:rPr lang="en-US" sz="1600"/>
                        <a:t> </a:t>
                      </a:r>
                      <a:r>
                        <a:rPr b="0" lang="en-US" sz="1600">
                          <a:solidFill>
                            <a:schemeClr val="lt1"/>
                          </a:solidFill>
                        </a:rPr>
                        <a:t>(F1)</a:t>
                      </a:r>
                      <a:endParaRPr b="0" sz="16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spcBef>
                          <a:spcPts val="0"/>
                        </a:spcBef>
                        <a:spcAft>
                          <a:spcPts val="0"/>
                        </a:spcAft>
                        <a:buNone/>
                      </a:pPr>
                      <a:r>
                        <a:rPr b="0" lang="en-US" sz="1600">
                          <a:solidFill>
                            <a:srgbClr val="000000"/>
                          </a:solidFill>
                        </a:rPr>
                        <a:t>SVM</a:t>
                      </a:r>
                      <a:r>
                        <a:rPr b="0" baseline="30000" lang="en-US" sz="1600">
                          <a:solidFill>
                            <a:srgbClr val="000000"/>
                          </a:solidFill>
                        </a:rPr>
                        <a:t>ct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77.89</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SVM</a:t>
                      </a:r>
                      <a:r>
                        <a:rPr b="0" baseline="30000" lang="en-US" sz="1600">
                          <a:solidFill>
                            <a:srgbClr val="000000"/>
                          </a:solidFill>
                        </a:rPr>
                        <a:t>ct+pt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76.43</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i="0" lang="en-US" sz="1600" u="none" cap="none" strike="noStrike">
                          <a:solidFill>
                            <a:srgbClr val="000000"/>
                          </a:solidFill>
                          <a:latin typeface="Times New Roman"/>
                          <a:ea typeface="Times New Roman"/>
                          <a:cs typeface="Times New Roman"/>
                          <a:sym typeface="Times New Roman"/>
                        </a:rPr>
                        <a:t>SVM</a:t>
                      </a:r>
                      <a:r>
                        <a:rPr b="0" baseline="30000" i="0" lang="en-US" sz="1600" u="none" cap="none" strike="noStrike">
                          <a:solidFill>
                            <a:srgbClr val="000000"/>
                          </a:solidFill>
                          <a:latin typeface="Times New Roman"/>
                          <a:ea typeface="Times New Roman"/>
                          <a:cs typeface="Times New Roman"/>
                          <a:sym typeface="Times New Roman"/>
                        </a:rPr>
                        <a:t>ct+st</a:t>
                      </a:r>
                      <a:endParaRPr b="0" i="0" sz="1600" u="none" cap="none" strike="noStrike">
                        <a:solidFill>
                          <a:srgbClr val="000000"/>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68.83</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i="0" lang="en-US" sz="1600" u="none" cap="none" strike="noStrike">
                          <a:solidFill>
                            <a:srgbClr val="000000"/>
                          </a:solidFill>
                          <a:latin typeface="Times New Roman"/>
                          <a:ea typeface="Times New Roman"/>
                          <a:cs typeface="Times New Roman"/>
                          <a:sym typeface="Times New Roman"/>
                        </a:rPr>
                        <a:t>SVM</a:t>
                      </a:r>
                      <a:r>
                        <a:rPr b="0" baseline="30000" i="0" lang="en-US" sz="1600" u="none" cap="none" strike="noStrike">
                          <a:solidFill>
                            <a:srgbClr val="000000"/>
                          </a:solidFill>
                          <a:latin typeface="Times New Roman"/>
                          <a:ea typeface="Times New Roman"/>
                          <a:cs typeface="Times New Roman"/>
                          <a:sym typeface="Times New Roman"/>
                        </a:rPr>
                        <a:t>ct+ps+st</a:t>
                      </a:r>
                      <a:endParaRPr b="0" i="0" sz="1600" u="none" cap="none" strike="noStrike">
                        <a:solidFill>
                          <a:srgbClr val="000000"/>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72.77</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spcBef>
                          <a:spcPts val="0"/>
                        </a:spcBef>
                        <a:spcAft>
                          <a:spcPts val="0"/>
                        </a:spcAft>
                        <a:buNone/>
                      </a:pPr>
                      <a:r>
                        <a:rPr b="0" lang="en-US" sz="1600">
                          <a:solidFill>
                            <a:srgbClr val="000000"/>
                          </a:solidFill>
                        </a:rPr>
                        <a:t>LSTM</a:t>
                      </a:r>
                      <a:r>
                        <a:rPr b="0" baseline="30000" lang="en-US" sz="1600">
                          <a:solidFill>
                            <a:srgbClr val="000000"/>
                          </a:solidFill>
                        </a:rPr>
                        <a:t>ct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79.25</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30000" lang="en-US" sz="1600">
                          <a:solidFill>
                            <a:srgbClr val="000000"/>
                          </a:solidFill>
                        </a:rPr>
                        <a:t>ct+pt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rgbClr val="0000FF"/>
                          </a:solidFill>
                        </a:rPr>
                        <a:t>83.32</a:t>
                      </a:r>
                      <a:endParaRPr b="1" sz="16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30000" lang="en-US" sz="1600">
                          <a:solidFill>
                            <a:srgbClr val="000000"/>
                          </a:solidFill>
                        </a:rPr>
                        <a:t>ct+st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82.60</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382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30000" lang="en-US" sz="1600">
                          <a:solidFill>
                            <a:srgbClr val="000000"/>
                          </a:solidFill>
                        </a:rPr>
                        <a:t>ct+pt+st</a:t>
                      </a:r>
                      <a:endParaRPr b="0" baseline="3000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rgbClr val="0000FF"/>
                          </a:solidFill>
                        </a:rPr>
                        <a:t>83.33</a:t>
                      </a:r>
                      <a:endParaRPr b="1" sz="1600">
                        <a:solidFill>
                          <a:srgbClr val="0000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25000" lang="en-US" sz="1600">
                          <a:solidFill>
                            <a:srgbClr val="000000"/>
                          </a:solidFill>
                        </a:rPr>
                        <a:t>a</a:t>
                      </a:r>
                      <a:r>
                        <a:rPr b="0" baseline="30000" lang="en-US" sz="1600">
                          <a:solidFill>
                            <a:srgbClr val="000000"/>
                          </a:solidFill>
                        </a:rPr>
                        <a:t>ct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80.05</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25000" lang="en-US" sz="1600">
                          <a:solidFill>
                            <a:srgbClr val="000000"/>
                          </a:solidFill>
                        </a:rPr>
                        <a:t>a</a:t>
                      </a:r>
                      <a:r>
                        <a:rPr b="0" baseline="30000" lang="en-US" sz="1600">
                          <a:solidFill>
                            <a:srgbClr val="000000"/>
                          </a:solidFill>
                        </a:rPr>
                        <a:t>ct+pt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81.52</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382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25000" lang="en-US" sz="1600">
                          <a:solidFill>
                            <a:srgbClr val="000000"/>
                          </a:solidFill>
                        </a:rPr>
                        <a:t>a</a:t>
                      </a:r>
                      <a:r>
                        <a:rPr b="0" baseline="30000" lang="en-US" sz="1600">
                          <a:solidFill>
                            <a:srgbClr val="000000"/>
                          </a:solidFill>
                        </a:rPr>
                        <a:t>ct+st</a:t>
                      </a:r>
                      <a:endParaRPr b="0" baseline="3000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80.67</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rgbClr val="000000"/>
                        </a:buClr>
                        <a:buSzPts val="1600"/>
                        <a:buFont typeface="Times New Roman"/>
                        <a:buNone/>
                      </a:pPr>
                      <a:r>
                        <a:rPr b="0" lang="en-US" sz="1600">
                          <a:solidFill>
                            <a:srgbClr val="000000"/>
                          </a:solidFill>
                        </a:rPr>
                        <a:t>LSTM</a:t>
                      </a:r>
                      <a:r>
                        <a:rPr b="0" baseline="-25000" lang="en-US" sz="1600">
                          <a:solidFill>
                            <a:srgbClr val="000000"/>
                          </a:solidFill>
                        </a:rPr>
                        <a:t>a</a:t>
                      </a:r>
                      <a:r>
                        <a:rPr b="0" baseline="30000" lang="en-US" sz="1600">
                          <a:solidFill>
                            <a:srgbClr val="000000"/>
                          </a:solidFill>
                        </a:rPr>
                        <a:t>ct+pt+st</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600">
                          <a:solidFill>
                            <a:srgbClr val="000000"/>
                          </a:solidFill>
                        </a:rPr>
                        <a:t>81.08</a:t>
                      </a:r>
                      <a:endParaRPr b="0" sz="16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59" name="Google Shape;559;p37"/>
          <p:cNvSpPr txBox="1"/>
          <p:nvPr/>
        </p:nvSpPr>
        <p:spPr>
          <a:xfrm>
            <a:off x="5575300" y="1574800"/>
            <a:ext cx="3263900" cy="2862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Even if dataset is smaller the results are higher….</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Possible answer: IAC</a:t>
            </a:r>
            <a:r>
              <a:rPr baseline="30000" lang="en-US" sz="1800">
                <a:solidFill>
                  <a:schemeClr val="dk1"/>
                </a:solidFill>
                <a:latin typeface="Times New Roman"/>
                <a:ea typeface="Times New Roman"/>
                <a:cs typeface="Times New Roman"/>
                <a:sym typeface="Times New Roman"/>
              </a:rPr>
              <a:t>+</a:t>
            </a:r>
            <a:r>
              <a:rPr baseline="-25000" lang="en-US" sz="18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mostly Generic type of Sarcasm (95%) while  IAC</a:t>
            </a:r>
            <a:r>
              <a:rPr baseline="-25000" lang="en-US" sz="18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an equal distribution of Generic, Rhetorical Questions and Hyperbole</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3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Error Analysis</a:t>
            </a:r>
            <a:endParaRPr/>
          </a:p>
        </p:txBody>
      </p:sp>
      <p:sp>
        <p:nvSpPr>
          <p:cNvPr id="566" name="Google Shape;566;p38"/>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Can capture cases of context incongruity</a:t>
            </a:r>
            <a:endParaRPr/>
          </a:p>
          <a:p>
            <a:pPr indent="-342900" lvl="0" marL="342900" rtl="0" algn="l">
              <a:spcBef>
                <a:spcPts val="560"/>
              </a:spcBef>
              <a:spcAft>
                <a:spcPts val="0"/>
              </a:spcAft>
              <a:buClr>
                <a:schemeClr val="dk1"/>
              </a:buClr>
              <a:buSzPts val="2800"/>
              <a:buFont typeface="Times New Roman"/>
              <a:buChar char="•"/>
            </a:pPr>
            <a:r>
              <a:rPr lang="en-US"/>
              <a:t>Misses:</a:t>
            </a:r>
            <a:endParaRPr/>
          </a:p>
          <a:p>
            <a:pPr indent="-285750" lvl="1" marL="742950" rtl="0" algn="l">
              <a:spcBef>
                <a:spcPts val="560"/>
              </a:spcBef>
              <a:spcAft>
                <a:spcPts val="0"/>
              </a:spcAft>
              <a:buClr>
                <a:schemeClr val="dk1"/>
              </a:buClr>
              <a:buSzPts val="2800"/>
              <a:buFont typeface="Times New Roman"/>
              <a:buChar char="–"/>
            </a:pPr>
            <a:r>
              <a:rPr lang="en-US"/>
              <a:t>Use of contextual information outside the text (shared common ground)</a:t>
            </a:r>
            <a:endParaRPr/>
          </a:p>
          <a:p>
            <a:pPr indent="-285750" lvl="1" marL="742950" rtl="0" algn="l">
              <a:spcBef>
                <a:spcPts val="560"/>
              </a:spcBef>
              <a:spcAft>
                <a:spcPts val="0"/>
              </a:spcAft>
              <a:buClr>
                <a:schemeClr val="dk1"/>
              </a:buClr>
              <a:buSzPts val="2800"/>
              <a:buFont typeface="Times New Roman"/>
              <a:buChar char="–"/>
            </a:pPr>
            <a:r>
              <a:rPr lang="en-US"/>
              <a:t>Sarcastic turns with more than 5 sentences </a:t>
            </a:r>
            <a:endParaRPr/>
          </a:p>
          <a:p>
            <a:pPr indent="-285750" lvl="1" marL="742950" rtl="0" algn="l">
              <a:spcBef>
                <a:spcPts val="560"/>
              </a:spcBef>
              <a:spcAft>
                <a:spcPts val="0"/>
              </a:spcAft>
              <a:buClr>
                <a:schemeClr val="dk1"/>
              </a:buClr>
              <a:buSzPts val="2800"/>
              <a:buFont typeface="Times New Roman"/>
              <a:buChar char="–"/>
            </a:pPr>
            <a:r>
              <a:rPr lang="en-US"/>
              <a:t>User of profanity and slang</a:t>
            </a:r>
            <a:endParaRPr/>
          </a:p>
          <a:p>
            <a:pPr indent="-285750" lvl="1" marL="742950" rtl="0" algn="l">
              <a:spcBef>
                <a:spcPts val="560"/>
              </a:spcBef>
              <a:spcAft>
                <a:spcPts val="0"/>
              </a:spcAft>
              <a:buClr>
                <a:schemeClr val="dk1"/>
              </a:buClr>
              <a:buSzPts val="2800"/>
              <a:buFont typeface="Times New Roman"/>
              <a:buChar char="–"/>
            </a:pPr>
            <a:r>
              <a:rPr lang="en-US"/>
              <a:t>Use of rhetorical questions</a:t>
            </a:r>
            <a:endParaRPr/>
          </a:p>
        </p:txBody>
      </p:sp>
      <p:sp>
        <p:nvSpPr>
          <p:cNvPr id="567" name="Google Shape;567;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39"/>
          <p:cNvSpPr txBox="1"/>
          <p:nvPr>
            <p:ph type="title"/>
          </p:nvPr>
        </p:nvSpPr>
        <p:spPr>
          <a:xfrm>
            <a:off x="0" y="-159579"/>
            <a:ext cx="9144000" cy="130787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RQ2: Can we Identify What Part of the Context Triggers the Sarcastic Reply?</a:t>
            </a:r>
            <a:r>
              <a:rPr lang="en-US">
                <a:solidFill>
                  <a:schemeClr val="lt1"/>
                </a:solidFill>
              </a:rPr>
              <a:t>Experiment</a:t>
            </a:r>
            <a:endParaRPr>
              <a:solidFill>
                <a:schemeClr val="lt1"/>
              </a:solidFill>
            </a:endParaRPr>
          </a:p>
        </p:txBody>
      </p:sp>
      <p:sp>
        <p:nvSpPr>
          <p:cNvPr id="574" name="Google Shape;574;p39"/>
          <p:cNvSpPr txBox="1"/>
          <p:nvPr>
            <p:ph idx="1" type="body"/>
          </p:nvPr>
        </p:nvSpPr>
        <p:spPr>
          <a:xfrm>
            <a:off x="234766" y="1333995"/>
            <a:ext cx="8452034" cy="3568206"/>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rgbClr val="0070C0"/>
              </a:buClr>
              <a:buSzPts val="2800"/>
              <a:buFont typeface="Arial"/>
              <a:buChar char="•"/>
            </a:pPr>
            <a:r>
              <a:rPr lang="en-US">
                <a:solidFill>
                  <a:srgbClr val="0070C0"/>
                </a:solidFill>
              </a:rPr>
              <a:t>Crowd-sourcing</a:t>
            </a:r>
            <a:r>
              <a:rPr lang="en-US"/>
              <a:t>: Given a context and sarcastic reply, identify one or more sentences from the context that you think triggered the sarcastic reply</a:t>
            </a:r>
            <a:endParaRPr/>
          </a:p>
          <a:p>
            <a:pPr indent="-228600" lvl="2" marL="1143000" rtl="0" algn="l">
              <a:spcBef>
                <a:spcPts val="480"/>
              </a:spcBef>
              <a:spcAft>
                <a:spcPts val="0"/>
              </a:spcAft>
              <a:buClr>
                <a:schemeClr val="dk1"/>
              </a:buClr>
              <a:buSzPts val="2400"/>
              <a:buFont typeface="Arial"/>
              <a:buChar char="•"/>
            </a:pPr>
            <a:r>
              <a:rPr lang="en-US"/>
              <a:t>Use IAC</a:t>
            </a:r>
            <a:r>
              <a:rPr baseline="-25000" lang="en-US"/>
              <a:t>v2</a:t>
            </a:r>
            <a:r>
              <a:rPr lang="en-US"/>
              <a:t>  data</a:t>
            </a:r>
            <a:endParaRPr/>
          </a:p>
          <a:p>
            <a:pPr indent="-228600" lvl="2" marL="1143000" rtl="0" algn="l">
              <a:spcBef>
                <a:spcPts val="480"/>
              </a:spcBef>
              <a:spcAft>
                <a:spcPts val="0"/>
              </a:spcAft>
              <a:buClr>
                <a:schemeClr val="dk1"/>
              </a:buClr>
              <a:buSzPts val="2400"/>
              <a:buFont typeface="Times New Roman"/>
              <a:buChar char="•"/>
            </a:pPr>
            <a:r>
              <a:rPr lang="en-US"/>
              <a:t>85 HITs (context length between 3-7 sentences)</a:t>
            </a:r>
            <a:endParaRPr/>
          </a:p>
          <a:p>
            <a:pPr indent="-285750" lvl="1" marL="742950" rtl="0" algn="l">
              <a:spcBef>
                <a:spcPts val="560"/>
              </a:spcBef>
              <a:spcAft>
                <a:spcPts val="0"/>
              </a:spcAft>
              <a:buClr>
                <a:schemeClr val="dk1"/>
              </a:buClr>
              <a:buSzPts val="2800"/>
              <a:buFont typeface="Arial"/>
              <a:buChar char="•"/>
            </a:pPr>
            <a:r>
              <a:rPr lang="en-US"/>
              <a:t>Ratings compared to attention weights (41% matches for the top-ranked sentence)</a:t>
            </a:r>
            <a:endParaRPr/>
          </a:p>
          <a:p>
            <a:pPr indent="-107950" lvl="1" marL="742950" rtl="0" algn="l">
              <a:spcBef>
                <a:spcPts val="560"/>
              </a:spcBef>
              <a:spcAft>
                <a:spcPts val="0"/>
              </a:spcAft>
              <a:buClr>
                <a:schemeClr val="dk1"/>
              </a:buClr>
              <a:buSzPts val="2800"/>
              <a:buFont typeface="Times New Roman"/>
              <a:buNone/>
            </a:pPr>
            <a:r>
              <a:t/>
            </a:r>
            <a:endParaRPr/>
          </a:p>
        </p:txBody>
      </p:sp>
      <p:sp>
        <p:nvSpPr>
          <p:cNvPr id="575" name="Google Shape;575;p39"/>
          <p:cNvSpPr txBox="1"/>
          <p:nvPr/>
        </p:nvSpPr>
        <p:spPr>
          <a:xfrm>
            <a:off x="6553200" y="6371849"/>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descr="heatmaps.tiff" id="576" name="Google Shape;576;p39"/>
          <p:cNvPicPr preferRelativeResize="0"/>
          <p:nvPr/>
        </p:nvPicPr>
        <p:blipFill rotWithShape="1">
          <a:blip r:embed="rId3">
            <a:alphaModFix/>
          </a:blip>
          <a:srcRect b="0" l="0" r="0" t="0"/>
          <a:stretch/>
        </p:blipFill>
        <p:spPr>
          <a:xfrm>
            <a:off x="2277786" y="4722156"/>
            <a:ext cx="5775512" cy="1557069"/>
          </a:xfrm>
          <a:prstGeom prst="rect">
            <a:avLst/>
          </a:prstGeom>
          <a:noFill/>
          <a:ln>
            <a:noFill/>
          </a:ln>
        </p:spPr>
      </p:pic>
      <p:sp>
        <p:nvSpPr>
          <p:cNvPr id="577" name="Google Shape;577;p39"/>
          <p:cNvSpPr txBox="1"/>
          <p:nvPr/>
        </p:nvSpPr>
        <p:spPr>
          <a:xfrm>
            <a:off x="2104845" y="6367642"/>
            <a:ext cx="56668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LHS: attention weights; RHS: Turkers’ selections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4"/>
          <p:cNvSpPr txBox="1"/>
          <p:nvPr>
            <p:ph idx="1" type="body"/>
          </p:nvPr>
        </p:nvSpPr>
        <p:spPr>
          <a:xfrm>
            <a:off x="172454" y="369525"/>
            <a:ext cx="8869184" cy="598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p:txBody>
      </p:sp>
      <p:sp>
        <p:nvSpPr>
          <p:cNvPr id="141" name="Google Shape;141;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p4"/>
          <p:cNvSpPr txBox="1"/>
          <p:nvPr/>
        </p:nvSpPr>
        <p:spPr>
          <a:xfrm>
            <a:off x="172454" y="1460500"/>
            <a:ext cx="8869184" cy="5048250"/>
          </a:xfrm>
          <a:prstGeom prst="rect">
            <a:avLst/>
          </a:prstGeom>
          <a:noFill/>
          <a:ln>
            <a:noFill/>
          </a:ln>
        </p:spPr>
        <p:txBody>
          <a:bodyPr anchorCtr="0" anchor="t" bIns="45700" lIns="91425" spcFirstLastPara="1" rIns="91425" wrap="square" tIns="45700">
            <a:normAutofit/>
          </a:bodyPr>
          <a:lstStyle/>
          <a:p>
            <a:pPr indent="-514350" lvl="0" marL="514350" marR="0" rtl="0" algn="l">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Figurative language </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	 </a:t>
            </a:r>
            <a:r>
              <a:rPr b="1" i="1" lang="en-US" sz="1800">
                <a:solidFill>
                  <a:srgbClr val="0070C0"/>
                </a:solidFill>
                <a:latin typeface="Times New Roman"/>
                <a:ea typeface="Times New Roman"/>
                <a:cs typeface="Times New Roman"/>
                <a:sym typeface="Times New Roman"/>
              </a:rPr>
              <a:t>Verbal Irony</a:t>
            </a:r>
            <a:r>
              <a:rPr lang="en-US" sz="1800">
                <a:solidFill>
                  <a:schemeClr val="dk1"/>
                </a:solidFill>
                <a:latin typeface="Times New Roman"/>
                <a:ea typeface="Times New Roman"/>
                <a:cs typeface="Times New Roman"/>
                <a:sym typeface="Times New Roman"/>
              </a:rPr>
              <a:t>: the use of words to express something other than and especially the opposite of the literal meaning (Mirriam-Webster dictionary)</a:t>
            </a:r>
            <a:endParaRPr/>
          </a:p>
          <a:p>
            <a:pPr indent="0" lvl="0" marL="0" marR="0" rtl="0" algn="l">
              <a:spcBef>
                <a:spcPts val="36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           </a:t>
            </a:r>
            <a:r>
              <a:rPr b="1" i="1" lang="en-US" sz="1800">
                <a:solidFill>
                  <a:srgbClr val="0070C0"/>
                </a:solidFill>
                <a:latin typeface="Times New Roman"/>
                <a:ea typeface="Times New Roman"/>
                <a:cs typeface="Times New Roman"/>
                <a:sym typeface="Times New Roman"/>
              </a:rPr>
              <a:t>Sarcasm</a:t>
            </a:r>
            <a:r>
              <a:rPr lang="en-US" sz="1800">
                <a:solidFill>
                  <a:schemeClr val="dk1"/>
                </a:solidFill>
                <a:latin typeface="Times New Roman"/>
                <a:ea typeface="Times New Roman"/>
                <a:cs typeface="Times New Roman"/>
                <a:sym typeface="Times New Roman"/>
              </a:rPr>
              <a:t>: the use of words that mean the opposite of what you really want to say especially in order to insult someone, to show irritation, or to be funny”	(Mirriam-Webster dictionary)</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p:txBody>
      </p:sp>
      <p:pic>
        <p:nvPicPr>
          <p:cNvPr id="143" name="Google Shape;143;p4"/>
          <p:cNvPicPr preferRelativeResize="0"/>
          <p:nvPr/>
        </p:nvPicPr>
        <p:blipFill rotWithShape="1">
          <a:blip r:embed="rId3">
            <a:alphaModFix/>
          </a:blip>
          <a:srcRect b="18822" l="0" r="0" t="18822"/>
          <a:stretch/>
        </p:blipFill>
        <p:spPr>
          <a:xfrm>
            <a:off x="675681" y="4119296"/>
            <a:ext cx="704935" cy="440111"/>
          </a:xfrm>
          <a:prstGeom prst="wedgeEllipseCallout">
            <a:avLst>
              <a:gd fmla="val -20833" name="adj1"/>
              <a:gd fmla="val 62500" name="adj2"/>
            </a:avLst>
          </a:prstGeom>
          <a:noFill/>
          <a:ln>
            <a:noFill/>
          </a:ln>
        </p:spPr>
      </p:pic>
      <p:sp>
        <p:nvSpPr>
          <p:cNvPr id="144" name="Google Shape;144;p4"/>
          <p:cNvSpPr/>
          <p:nvPr/>
        </p:nvSpPr>
        <p:spPr>
          <a:xfrm>
            <a:off x="2501841" y="4755454"/>
            <a:ext cx="58006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
        <p:nvSpPr>
          <p:cNvPr id="145" name="Google Shape;145;p4"/>
          <p:cNvSpPr/>
          <p:nvPr/>
        </p:nvSpPr>
        <p:spPr>
          <a:xfrm>
            <a:off x="2073944" y="4119296"/>
            <a:ext cx="5350092" cy="744059"/>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146" name="Google Shape;146;p4"/>
          <p:cNvSpPr txBox="1"/>
          <p:nvPr/>
        </p:nvSpPr>
        <p:spPr>
          <a:xfrm>
            <a:off x="2073944" y="4217024"/>
            <a:ext cx="499469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b="1" lang="en-US" sz="1800">
                <a:solidFill>
                  <a:srgbClr val="660066"/>
                </a:solidFill>
                <a:latin typeface="Times New Roman"/>
                <a:ea typeface="Times New Roman"/>
                <a:cs typeface="Times New Roman"/>
                <a:sym typeface="Times New Roman"/>
              </a:rPr>
              <a:t>happy</a:t>
            </a:r>
            <a:r>
              <a:rPr lang="en-US" sz="1800">
                <a:solidFill>
                  <a:schemeClr val="dk1"/>
                </a:solidFill>
                <a:latin typeface="Times New Roman"/>
                <a:ea typeface="Times New Roman"/>
                <a:cs typeface="Times New Roman"/>
                <a:sym typeface="Times New Roman"/>
              </a:rPr>
              <a:t> Christmas #sarcasm</a:t>
            </a:r>
            <a:endParaRPr sz="1800">
              <a:solidFill>
                <a:schemeClr val="dk1"/>
              </a:solidFill>
              <a:latin typeface="Times New Roman"/>
              <a:ea typeface="Times New Roman"/>
              <a:cs typeface="Times New Roman"/>
              <a:sym typeface="Times New Roman"/>
            </a:endParaRPr>
          </a:p>
        </p:txBody>
      </p:sp>
      <p:pic>
        <p:nvPicPr>
          <p:cNvPr id="147" name="Google Shape;147;p4"/>
          <p:cNvPicPr preferRelativeResize="0"/>
          <p:nvPr/>
        </p:nvPicPr>
        <p:blipFill rotWithShape="1">
          <a:blip r:embed="rId3">
            <a:alphaModFix/>
          </a:blip>
          <a:srcRect b="18822" l="0" r="0" t="18822"/>
          <a:stretch/>
        </p:blipFill>
        <p:spPr>
          <a:xfrm>
            <a:off x="711301" y="4852126"/>
            <a:ext cx="704935" cy="440111"/>
          </a:xfrm>
          <a:prstGeom prst="wedgeEllipseCallout">
            <a:avLst>
              <a:gd fmla="val -20833" name="adj1"/>
              <a:gd fmla="val 62500" name="adj2"/>
            </a:avLst>
          </a:prstGeom>
          <a:noFill/>
          <a:ln>
            <a:noFill/>
          </a:ln>
        </p:spPr>
      </p:pic>
      <p:sp>
        <p:nvSpPr>
          <p:cNvPr id="148" name="Google Shape;148;p4"/>
          <p:cNvSpPr/>
          <p:nvPr/>
        </p:nvSpPr>
        <p:spPr>
          <a:xfrm>
            <a:off x="2537461" y="5666084"/>
            <a:ext cx="58006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
        <p:nvSpPr>
          <p:cNvPr id="149" name="Google Shape;149;p4"/>
          <p:cNvSpPr/>
          <p:nvPr/>
        </p:nvSpPr>
        <p:spPr>
          <a:xfrm>
            <a:off x="2109564" y="5029926"/>
            <a:ext cx="5350092" cy="744059"/>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150" name="Google Shape;150;p4"/>
          <p:cNvSpPr txBox="1"/>
          <p:nvPr/>
        </p:nvSpPr>
        <p:spPr>
          <a:xfrm>
            <a:off x="2109564" y="5127654"/>
            <a:ext cx="53525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8000"/>
                </a:solidFill>
                <a:latin typeface="Times New Roman"/>
                <a:ea typeface="Times New Roman"/>
                <a:cs typeface="Times New Roman"/>
                <a:sym typeface="Times New Roman"/>
              </a:rPr>
              <a:t>happy </a:t>
            </a:r>
            <a:r>
              <a:rPr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
        <p:nvSpPr>
          <p:cNvPr id="151" name="Google Shape;151;p4"/>
          <p:cNvSpPr txBox="1"/>
          <p:nvPr/>
        </p:nvSpPr>
        <p:spPr>
          <a:xfrm>
            <a:off x="7799421" y="4949854"/>
            <a:ext cx="861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8000"/>
                </a:solidFill>
                <a:latin typeface="Times New Roman"/>
                <a:ea typeface="Times New Roman"/>
                <a:cs typeface="Times New Roman"/>
                <a:sym typeface="Times New Roman"/>
              </a:rPr>
              <a:t>Literal</a:t>
            </a:r>
            <a:endParaRPr sz="1800">
              <a:solidFill>
                <a:srgbClr val="008000"/>
              </a:solidFill>
              <a:latin typeface="Times New Roman"/>
              <a:ea typeface="Times New Roman"/>
              <a:cs typeface="Times New Roman"/>
              <a:sym typeface="Times New Roman"/>
            </a:endParaRPr>
          </a:p>
        </p:txBody>
      </p:sp>
      <p:sp>
        <p:nvSpPr>
          <p:cNvPr id="152" name="Google Shape;152;p4"/>
          <p:cNvSpPr txBox="1"/>
          <p:nvPr/>
        </p:nvSpPr>
        <p:spPr>
          <a:xfrm>
            <a:off x="7603952" y="4246184"/>
            <a:ext cx="10193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0066"/>
                </a:solidFill>
                <a:latin typeface="Times New Roman"/>
                <a:ea typeface="Times New Roman"/>
                <a:cs typeface="Times New Roman"/>
                <a:sym typeface="Times New Roman"/>
              </a:rPr>
              <a:t>Sarcastic</a:t>
            </a:r>
            <a:endParaRPr sz="1800">
              <a:solidFill>
                <a:srgbClr val="660066"/>
              </a:solidFill>
              <a:latin typeface="Times New Roman"/>
              <a:ea typeface="Times New Roman"/>
              <a:cs typeface="Times New Roman"/>
              <a:sym typeface="Times New Roman"/>
            </a:endParaRPr>
          </a:p>
        </p:txBody>
      </p:sp>
      <p:sp>
        <p:nvSpPr>
          <p:cNvPr id="153" name="Google Shape;153;p4"/>
          <p:cNvSpPr txBox="1"/>
          <p:nvPr>
            <p:ph type="title"/>
          </p:nvPr>
        </p:nvSpPr>
        <p:spPr>
          <a:xfrm>
            <a:off x="0" y="-90729"/>
            <a:ext cx="9143999" cy="121149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Verbal Irony/Sarcasm</a:t>
            </a:r>
            <a:endParaRPr sz="3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84" name="Google Shape;584;p40"/>
          <p:cNvPicPr preferRelativeResize="0"/>
          <p:nvPr/>
        </p:nvPicPr>
        <p:blipFill rotWithShape="1">
          <a:blip r:embed="rId3">
            <a:alphaModFix/>
          </a:blip>
          <a:srcRect b="0" l="0" r="0" t="0"/>
          <a:stretch/>
        </p:blipFill>
        <p:spPr>
          <a:xfrm>
            <a:off x="-19022" y="2951557"/>
            <a:ext cx="546049" cy="887621"/>
          </a:xfrm>
          <a:prstGeom prst="rect">
            <a:avLst/>
          </a:prstGeom>
          <a:noFill/>
          <a:ln>
            <a:noFill/>
          </a:ln>
        </p:spPr>
      </p:pic>
      <p:pic>
        <p:nvPicPr>
          <p:cNvPr id="585" name="Google Shape;585;p40"/>
          <p:cNvPicPr preferRelativeResize="0"/>
          <p:nvPr/>
        </p:nvPicPr>
        <p:blipFill rotWithShape="1">
          <a:blip r:embed="rId4">
            <a:alphaModFix/>
          </a:blip>
          <a:srcRect b="0" l="0" r="0" t="0"/>
          <a:stretch/>
        </p:blipFill>
        <p:spPr>
          <a:xfrm>
            <a:off x="2038942" y="5330739"/>
            <a:ext cx="574202" cy="887621"/>
          </a:xfrm>
          <a:prstGeom prst="rect">
            <a:avLst/>
          </a:prstGeom>
          <a:noFill/>
          <a:ln>
            <a:noFill/>
          </a:ln>
        </p:spPr>
      </p:pic>
      <p:sp>
        <p:nvSpPr>
          <p:cNvPr id="586" name="Google Shape;586;p40"/>
          <p:cNvSpPr/>
          <p:nvPr/>
        </p:nvSpPr>
        <p:spPr>
          <a:xfrm>
            <a:off x="440265" y="330201"/>
            <a:ext cx="5163634" cy="4851400"/>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S1</a:t>
            </a:r>
            <a:r>
              <a:rPr lang="en-US" sz="2000">
                <a:solidFill>
                  <a:schemeClr val="dk1"/>
                </a:solidFill>
                <a:latin typeface="Times New Roman"/>
                <a:ea typeface="Times New Roman"/>
                <a:cs typeface="Times New Roman"/>
                <a:sym typeface="Times New Roman"/>
              </a:rPr>
              <a:t>. how do we rationally explain these creatures existence so recently in our human history if they were extinct for millions of years?</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S2</a:t>
            </a:r>
            <a:r>
              <a:rPr lang="en-US" sz="2000">
                <a:solidFill>
                  <a:schemeClr val="dk1"/>
                </a:solidFill>
                <a:latin typeface="Times New Roman"/>
                <a:ea typeface="Times New Roman"/>
                <a:cs typeface="Times New Roman"/>
                <a:sym typeface="Times New Roman"/>
              </a:rPr>
              <a:t>. and if they were the imaginings of bronze age sheep herders as your atheists/evolutionists would have you believe, then how did these ignorant people describe creatures we can now recognize from fossil evidence?</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S3</a:t>
            </a:r>
            <a:r>
              <a:rPr lang="en-US" sz="2000">
                <a:solidFill>
                  <a:schemeClr val="dk1"/>
                </a:solidFill>
                <a:latin typeface="Times New Roman"/>
                <a:ea typeface="Times New Roman"/>
                <a:cs typeface="Times New Roman"/>
                <a:sym typeface="Times New Roman"/>
              </a:rPr>
              <a:t>. and while your at it, ask yourself if it's reasonable that the bones of dead creatures have survived from 60 million years to some estimated to be more than 200 million years without becoming dust?</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587" name="Google Shape;587;p40"/>
          <p:cNvSpPr/>
          <p:nvPr/>
        </p:nvSpPr>
        <p:spPr>
          <a:xfrm>
            <a:off x="2806164" y="5349307"/>
            <a:ext cx="5457284" cy="931910"/>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how about this explanation - </a:t>
            </a:r>
            <a:r>
              <a:rPr b="1" i="1" lang="en-US" sz="2000">
                <a:solidFill>
                  <a:srgbClr val="000000"/>
                </a:solidFill>
                <a:latin typeface="Times New Roman"/>
                <a:ea typeface="Times New Roman"/>
                <a:cs typeface="Times New Roman"/>
                <a:sym typeface="Times New Roman"/>
              </a:rPr>
              <a:t>you're reading waaaaay too much into your precious bible</a:t>
            </a:r>
            <a:endParaRPr/>
          </a:p>
        </p:txBody>
      </p:sp>
      <p:sp>
        <p:nvSpPr>
          <p:cNvPr id="588" name="Google Shape;588;p40"/>
          <p:cNvSpPr txBox="1"/>
          <p:nvPr/>
        </p:nvSpPr>
        <p:spPr>
          <a:xfrm>
            <a:off x="5857895" y="4167207"/>
            <a:ext cx="2879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LHS: attention weights</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RHS: Turkers’ selection </a:t>
            </a:r>
            <a:endParaRPr b="1" sz="1800">
              <a:solidFill>
                <a:schemeClr val="dk1"/>
              </a:solidFill>
              <a:latin typeface="Times New Roman"/>
              <a:ea typeface="Times New Roman"/>
              <a:cs typeface="Times New Roman"/>
              <a:sym typeface="Times New Roman"/>
            </a:endParaRPr>
          </a:p>
        </p:txBody>
      </p:sp>
      <p:pic>
        <p:nvPicPr>
          <p:cNvPr descr="heatmap_7_iac_extinct.png" id="589" name="Google Shape;589;p40"/>
          <p:cNvPicPr preferRelativeResize="0"/>
          <p:nvPr/>
        </p:nvPicPr>
        <p:blipFill rotWithShape="1">
          <a:blip r:embed="rId5">
            <a:alphaModFix/>
          </a:blip>
          <a:srcRect b="0" l="0" r="0" t="0"/>
          <a:stretch/>
        </p:blipFill>
        <p:spPr>
          <a:xfrm>
            <a:off x="5603899" y="1775518"/>
            <a:ext cx="3286105" cy="24645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41"/>
          <p:cNvSpPr txBox="1"/>
          <p:nvPr>
            <p:ph idx="12" type="sldNum"/>
          </p:nvPr>
        </p:nvSpPr>
        <p:spPr>
          <a:xfrm>
            <a:off x="6553200" y="62420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eatmap_6_disgust_iac.png" id="596" name="Google Shape;596;p41"/>
          <p:cNvPicPr preferRelativeResize="0"/>
          <p:nvPr/>
        </p:nvPicPr>
        <p:blipFill rotWithShape="1">
          <a:blip r:embed="rId3">
            <a:alphaModFix/>
          </a:blip>
          <a:srcRect b="0" l="0" r="0" t="0"/>
          <a:stretch/>
        </p:blipFill>
        <p:spPr>
          <a:xfrm>
            <a:off x="4944533" y="914400"/>
            <a:ext cx="3742267" cy="2806700"/>
          </a:xfrm>
          <a:prstGeom prst="rect">
            <a:avLst/>
          </a:prstGeom>
          <a:noFill/>
          <a:ln>
            <a:noFill/>
          </a:ln>
        </p:spPr>
      </p:pic>
      <p:pic>
        <p:nvPicPr>
          <p:cNvPr id="597" name="Google Shape;597;p41"/>
          <p:cNvPicPr preferRelativeResize="0"/>
          <p:nvPr/>
        </p:nvPicPr>
        <p:blipFill rotWithShape="1">
          <a:blip r:embed="rId4">
            <a:alphaModFix/>
          </a:blip>
          <a:srcRect b="0" l="0" r="0" t="0"/>
          <a:stretch/>
        </p:blipFill>
        <p:spPr>
          <a:xfrm>
            <a:off x="146078" y="1872057"/>
            <a:ext cx="546049" cy="887621"/>
          </a:xfrm>
          <a:prstGeom prst="rect">
            <a:avLst/>
          </a:prstGeom>
          <a:noFill/>
          <a:ln>
            <a:noFill/>
          </a:ln>
        </p:spPr>
      </p:pic>
      <p:sp>
        <p:nvSpPr>
          <p:cNvPr id="598" name="Google Shape;598;p41"/>
          <p:cNvSpPr/>
          <p:nvPr/>
        </p:nvSpPr>
        <p:spPr>
          <a:xfrm>
            <a:off x="825499" y="1257299"/>
            <a:ext cx="4119034" cy="2222501"/>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599" name="Google Shape;599;p41"/>
          <p:cNvSpPr/>
          <p:nvPr/>
        </p:nvSpPr>
        <p:spPr>
          <a:xfrm>
            <a:off x="990600" y="1330932"/>
            <a:ext cx="38481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S1. you disgusting sickening woman!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S2. how can you tell a man that about his mum??!!!</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S3. evil twisted filthy...</a:t>
            </a:r>
            <a:endParaRPr/>
          </a:p>
        </p:txBody>
      </p:sp>
      <p:sp>
        <p:nvSpPr>
          <p:cNvPr id="600" name="Google Shape;600;p41"/>
          <p:cNvSpPr txBox="1"/>
          <p:nvPr/>
        </p:nvSpPr>
        <p:spPr>
          <a:xfrm>
            <a:off x="6553200" y="62420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id="601" name="Google Shape;601;p41"/>
          <p:cNvPicPr preferRelativeResize="0"/>
          <p:nvPr/>
        </p:nvPicPr>
        <p:blipFill rotWithShape="1">
          <a:blip r:embed="rId5">
            <a:alphaModFix/>
          </a:blip>
          <a:srcRect b="0" l="0" r="0" t="0"/>
          <a:stretch/>
        </p:blipFill>
        <p:spPr>
          <a:xfrm>
            <a:off x="2038942" y="4543339"/>
            <a:ext cx="574202" cy="887621"/>
          </a:xfrm>
          <a:prstGeom prst="rect">
            <a:avLst/>
          </a:prstGeom>
          <a:noFill/>
          <a:ln>
            <a:noFill/>
          </a:ln>
        </p:spPr>
      </p:pic>
      <p:sp>
        <p:nvSpPr>
          <p:cNvPr id="602" name="Google Shape;602;p41"/>
          <p:cNvSpPr/>
          <p:nvPr/>
        </p:nvSpPr>
        <p:spPr>
          <a:xfrm>
            <a:off x="2806164" y="4561907"/>
            <a:ext cx="5457284" cy="931910"/>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p:txBody>
      </p:sp>
      <p:sp>
        <p:nvSpPr>
          <p:cNvPr id="603" name="Google Shape;603;p41"/>
          <p:cNvSpPr/>
          <p:nvPr/>
        </p:nvSpPr>
        <p:spPr>
          <a:xfrm>
            <a:off x="2933700" y="4578722"/>
            <a:ext cx="5329748"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you think im evil , how would your mum have felt reading half the %$#%#  that comes out of your mouth.  </a:t>
            </a:r>
            <a:r>
              <a:rPr b="1" i="1" lang="en-US" sz="1800">
                <a:solidFill>
                  <a:schemeClr val="dk1"/>
                </a:solidFill>
                <a:latin typeface="Times New Roman"/>
                <a:ea typeface="Times New Roman"/>
                <a:cs typeface="Times New Roman"/>
                <a:sym typeface="Times New Roman"/>
              </a:rPr>
              <a:t>oh and i love you.</a:t>
            </a:r>
            <a:endParaRPr/>
          </a:p>
        </p:txBody>
      </p:sp>
      <p:sp>
        <p:nvSpPr>
          <p:cNvPr id="604" name="Google Shape;604;p41"/>
          <p:cNvSpPr txBox="1"/>
          <p:nvPr/>
        </p:nvSpPr>
        <p:spPr>
          <a:xfrm>
            <a:off x="5530091" y="3701380"/>
            <a:ext cx="2879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LHS: attention weights</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RHS: Turkers’ selection </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42"/>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Crowd-sourcing 2</a:t>
            </a:r>
            <a:endParaRPr/>
          </a:p>
        </p:txBody>
      </p:sp>
      <p:sp>
        <p:nvSpPr>
          <p:cNvPr id="610" name="Google Shape;610;p42"/>
          <p:cNvSpPr txBox="1"/>
          <p:nvPr>
            <p:ph idx="1" type="body"/>
          </p:nvPr>
        </p:nvSpPr>
        <p:spPr>
          <a:xfrm>
            <a:off x="685800" y="1177447"/>
            <a:ext cx="7772400" cy="491855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Given a pair of sarcastic turn and its previous post</a:t>
            </a:r>
            <a:endParaRPr/>
          </a:p>
          <a:p>
            <a:pPr indent="-285750" lvl="1" marL="742950" rtl="0" algn="l">
              <a:spcBef>
                <a:spcPts val="480"/>
              </a:spcBef>
              <a:spcAft>
                <a:spcPts val="0"/>
              </a:spcAft>
              <a:buClr>
                <a:schemeClr val="dk1"/>
              </a:buClr>
              <a:buSzPts val="2400"/>
              <a:buFont typeface="Times New Roman"/>
              <a:buChar char="–"/>
            </a:pPr>
            <a:r>
              <a:rPr lang="en-US" sz="2400"/>
              <a:t>Indicate what sentence inside the sarcastic turn expresses sarcasm</a:t>
            </a:r>
            <a:endParaRPr/>
          </a:p>
          <a:p>
            <a:pPr indent="-285750" lvl="1" marL="742950" rtl="0" algn="l">
              <a:spcBef>
                <a:spcPts val="480"/>
              </a:spcBef>
              <a:spcAft>
                <a:spcPts val="0"/>
              </a:spcAft>
              <a:buClr>
                <a:schemeClr val="dk1"/>
              </a:buClr>
              <a:buSzPts val="2400"/>
              <a:buFont typeface="Times New Roman"/>
              <a:buChar char="–"/>
            </a:pPr>
            <a:r>
              <a:rPr lang="en-US" sz="2400"/>
              <a:t>Identify what triggered that sarcastic sentence</a:t>
            </a:r>
            <a:endParaRPr/>
          </a:p>
          <a:p>
            <a:pPr indent="-342900" lvl="0" marL="342900" rtl="0" algn="l">
              <a:spcBef>
                <a:spcPts val="560"/>
              </a:spcBef>
              <a:spcAft>
                <a:spcPts val="0"/>
              </a:spcAft>
              <a:buClr>
                <a:schemeClr val="dk1"/>
              </a:buClr>
              <a:buSzPts val="2800"/>
              <a:buFont typeface="Times New Roman"/>
              <a:buChar char="•"/>
            </a:pPr>
            <a:r>
              <a:rPr lang="en-US"/>
              <a:t>60 examples from IACv2  and 100 from Reddit</a:t>
            </a:r>
            <a:endParaRPr/>
          </a:p>
          <a:p>
            <a:pPr indent="-285750" lvl="1" marL="742950" rtl="0" algn="l">
              <a:spcBef>
                <a:spcPts val="480"/>
              </a:spcBef>
              <a:spcAft>
                <a:spcPts val="0"/>
              </a:spcAft>
              <a:buClr>
                <a:schemeClr val="dk1"/>
              </a:buClr>
              <a:buSzPts val="2400"/>
              <a:buFont typeface="Times New Roman"/>
              <a:buChar char="–"/>
            </a:pPr>
            <a:r>
              <a:rPr lang="en-US" sz="2400"/>
              <a:t>Ratings were compared to attention weights </a:t>
            </a:r>
            <a:endParaRPr/>
          </a:p>
          <a:p>
            <a:pPr indent="-228600" lvl="2" marL="1143000" rtl="0" algn="l">
              <a:spcBef>
                <a:spcPts val="480"/>
              </a:spcBef>
              <a:spcAft>
                <a:spcPts val="0"/>
              </a:spcAft>
              <a:buClr>
                <a:schemeClr val="dk1"/>
              </a:buClr>
              <a:buSzPts val="2400"/>
              <a:buFont typeface="Times New Roman"/>
              <a:buChar char="•"/>
            </a:pPr>
            <a:r>
              <a:rPr lang="en-US"/>
              <a:t>For task 2:</a:t>
            </a:r>
            <a:endParaRPr/>
          </a:p>
          <a:p>
            <a:pPr indent="-228600" lvl="3" marL="1600200" rtl="0" algn="l">
              <a:spcBef>
                <a:spcPts val="480"/>
              </a:spcBef>
              <a:spcAft>
                <a:spcPts val="0"/>
              </a:spcAft>
              <a:buClr>
                <a:schemeClr val="dk1"/>
              </a:buClr>
              <a:buSzPts val="2400"/>
              <a:buFont typeface="Times New Roman"/>
              <a:buChar char="–"/>
            </a:pPr>
            <a:r>
              <a:rPr lang="en-US"/>
              <a:t> </a:t>
            </a:r>
            <a:r>
              <a:rPr lang="en-US" sz="2000"/>
              <a:t>51% matches the top-ranked (attention-rated) sentence for IACv2 data</a:t>
            </a:r>
            <a:endParaRPr/>
          </a:p>
          <a:p>
            <a:pPr indent="-228600" lvl="3" marL="1600200" rtl="0" algn="l">
              <a:spcBef>
                <a:spcPts val="400"/>
              </a:spcBef>
              <a:spcAft>
                <a:spcPts val="0"/>
              </a:spcAft>
              <a:buClr>
                <a:schemeClr val="dk1"/>
              </a:buClr>
              <a:buSzPts val="2000"/>
              <a:buFont typeface="Times New Roman"/>
              <a:buChar char="–"/>
            </a:pPr>
            <a:r>
              <a:rPr lang="en-US" sz="2000"/>
              <a:t> 30% matches the top-ranked sentence for Reddit data</a:t>
            </a:r>
            <a:endParaRPr/>
          </a:p>
          <a:p>
            <a:pPr indent="-228600" lvl="2" marL="1143000" rtl="0" algn="l">
              <a:spcBef>
                <a:spcPts val="480"/>
              </a:spcBef>
              <a:spcAft>
                <a:spcPts val="0"/>
              </a:spcAft>
              <a:buClr>
                <a:schemeClr val="dk1"/>
              </a:buClr>
              <a:buSzPts val="2400"/>
              <a:buFont typeface="Times New Roman"/>
              <a:buChar char="•"/>
            </a:pPr>
            <a:r>
              <a:rPr lang="en-US"/>
              <a:t>For task 1: ~</a:t>
            </a:r>
            <a:r>
              <a:rPr lang="en-US" sz="2000"/>
              <a:t>25% matches for both IAC and Reddit</a:t>
            </a:r>
            <a:endParaRPr/>
          </a:p>
          <a:p>
            <a:pPr indent="-76200" lvl="2" marL="114300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611" name="Google Shape;611;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parliament_context_fig.png" id="618" name="Google Shape;618;p43"/>
          <p:cNvPicPr preferRelativeResize="0"/>
          <p:nvPr/>
        </p:nvPicPr>
        <p:blipFill rotWithShape="1">
          <a:blip r:embed="rId3">
            <a:alphaModFix/>
          </a:blip>
          <a:srcRect b="0" l="0" r="0" t="0"/>
          <a:stretch/>
        </p:blipFill>
        <p:spPr>
          <a:xfrm>
            <a:off x="6036732" y="552450"/>
            <a:ext cx="3107267" cy="2330450"/>
          </a:xfrm>
          <a:prstGeom prst="rect">
            <a:avLst/>
          </a:prstGeom>
          <a:noFill/>
          <a:ln>
            <a:noFill/>
          </a:ln>
        </p:spPr>
      </p:pic>
      <p:pic>
        <p:nvPicPr>
          <p:cNvPr descr="parliament_response_fig.png" id="619" name="Google Shape;619;p43"/>
          <p:cNvPicPr preferRelativeResize="0"/>
          <p:nvPr/>
        </p:nvPicPr>
        <p:blipFill rotWithShape="1">
          <a:blip r:embed="rId4">
            <a:alphaModFix/>
          </a:blip>
          <a:srcRect b="0" l="0" r="0" t="0"/>
          <a:stretch/>
        </p:blipFill>
        <p:spPr>
          <a:xfrm>
            <a:off x="5935132" y="3625850"/>
            <a:ext cx="3310467" cy="2482850"/>
          </a:xfrm>
          <a:prstGeom prst="rect">
            <a:avLst/>
          </a:prstGeom>
          <a:noFill/>
          <a:ln>
            <a:noFill/>
          </a:ln>
        </p:spPr>
      </p:pic>
      <p:sp>
        <p:nvSpPr>
          <p:cNvPr id="620" name="Google Shape;620;p43"/>
          <p:cNvSpPr/>
          <p:nvPr/>
        </p:nvSpPr>
        <p:spPr>
          <a:xfrm>
            <a:off x="736600" y="419100"/>
            <a:ext cx="5163634" cy="2463800"/>
          </a:xfrm>
          <a:prstGeom prst="roundRect">
            <a:avLst>
              <a:gd fmla="val 16667" name="adj"/>
            </a:avLst>
          </a:prstGeom>
          <a:solidFill>
            <a:srgbClr val="F6F3E9"/>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S1</a:t>
            </a:r>
            <a:r>
              <a:rPr lang="en-US" sz="1600">
                <a:solidFill>
                  <a:srgbClr val="000000"/>
                </a:solidFill>
                <a:latin typeface="Times New Roman"/>
                <a:ea typeface="Times New Roman"/>
                <a:cs typeface="Times New Roman"/>
                <a:sym typeface="Times New Roman"/>
              </a:rPr>
              <a:t>. nothing will happen, this is going to die a quiet death like 99.99 \% of other private member motions.</a:t>
            </a:r>
            <a:endParaRPr/>
          </a:p>
          <a:p>
            <a:pPr indent="0" lvl="0" marL="0" marR="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S2.  </a:t>
            </a:r>
            <a:r>
              <a:rPr lang="en-US" sz="1600">
                <a:solidFill>
                  <a:srgbClr val="000000"/>
                </a:solidFill>
                <a:latin typeface="Times New Roman"/>
                <a:ea typeface="Times New Roman"/>
                <a:cs typeface="Times New Roman"/>
                <a:sym typeface="Times New Roman"/>
              </a:rPr>
              <a:t>this whole thing is being made into a big ordeal by those that either don't know how our parliament works, or are trying to push an agenda. </a:t>
            </a:r>
            <a:endParaRPr/>
          </a:p>
          <a:p>
            <a:pPr indent="0" lvl="0" marL="0" marR="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S3</a:t>
            </a:r>
            <a:r>
              <a:rPr lang="en-US" sz="1600">
                <a:solidFill>
                  <a:srgbClr val="000000"/>
                </a:solidFill>
                <a:latin typeface="Times New Roman"/>
                <a:ea typeface="Times New Roman"/>
                <a:cs typeface="Times New Roman"/>
                <a:sym typeface="Times New Roman"/>
              </a:rPr>
              <a:t>. feel free to let your mp know how you feel though but i doubt this motion gets more than a few minutes of discussion before it is send to the trashcan. </a:t>
            </a:r>
            <a:endParaRPr/>
          </a:p>
        </p:txBody>
      </p:sp>
      <p:pic>
        <p:nvPicPr>
          <p:cNvPr id="621" name="Google Shape;621;p43"/>
          <p:cNvPicPr preferRelativeResize="0"/>
          <p:nvPr/>
        </p:nvPicPr>
        <p:blipFill rotWithShape="1">
          <a:blip r:embed="rId5">
            <a:alphaModFix/>
          </a:blip>
          <a:srcRect b="0" l="0" r="0" t="0"/>
          <a:stretch/>
        </p:blipFill>
        <p:spPr>
          <a:xfrm>
            <a:off x="76202" y="1262457"/>
            <a:ext cx="546049" cy="887621"/>
          </a:xfrm>
          <a:prstGeom prst="rect">
            <a:avLst/>
          </a:prstGeom>
          <a:noFill/>
          <a:ln>
            <a:noFill/>
          </a:ln>
        </p:spPr>
      </p:pic>
      <p:pic>
        <p:nvPicPr>
          <p:cNvPr id="622" name="Google Shape;622;p43"/>
          <p:cNvPicPr preferRelativeResize="0"/>
          <p:nvPr/>
        </p:nvPicPr>
        <p:blipFill rotWithShape="1">
          <a:blip r:embed="rId6">
            <a:alphaModFix/>
          </a:blip>
          <a:srcRect b="0" l="0" r="0" t="0"/>
          <a:stretch/>
        </p:blipFill>
        <p:spPr>
          <a:xfrm>
            <a:off x="706948" y="4190456"/>
            <a:ext cx="574202" cy="887621"/>
          </a:xfrm>
          <a:prstGeom prst="rect">
            <a:avLst/>
          </a:prstGeom>
          <a:noFill/>
          <a:ln>
            <a:noFill/>
          </a:ln>
        </p:spPr>
      </p:pic>
      <p:sp>
        <p:nvSpPr>
          <p:cNvPr id="623" name="Google Shape;623;p43"/>
          <p:cNvSpPr/>
          <p:nvPr/>
        </p:nvSpPr>
        <p:spPr>
          <a:xfrm>
            <a:off x="1372570" y="4158224"/>
            <a:ext cx="4562562" cy="1582176"/>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p:txBody>
      </p:sp>
      <p:sp>
        <p:nvSpPr>
          <p:cNvPr id="624" name="Google Shape;624;p43"/>
          <p:cNvSpPr/>
          <p:nvPr/>
        </p:nvSpPr>
        <p:spPr>
          <a:xfrm>
            <a:off x="1601706" y="4213139"/>
            <a:ext cx="4435026" cy="1754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S1. the usual ``nothing to see here'' response.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S2. whew!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S3. we can sleep at night and ignore this.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5" name="Google Shape;625;p43"/>
          <p:cNvSpPr txBox="1"/>
          <p:nvPr/>
        </p:nvSpPr>
        <p:spPr>
          <a:xfrm>
            <a:off x="5961413" y="2821487"/>
            <a:ext cx="2879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LHS: attention weights</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RHS: Turkers’ selection </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4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Attention Weights</a:t>
            </a:r>
            <a:endParaRPr/>
          </a:p>
        </p:txBody>
      </p:sp>
      <p:sp>
        <p:nvSpPr>
          <p:cNvPr id="632" name="Google Shape;632;p44"/>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Sarcasm markers</a:t>
            </a:r>
            <a:endParaRPr/>
          </a:p>
          <a:p>
            <a:pPr indent="-285750" lvl="1" marL="742950" rtl="0" algn="l">
              <a:spcBef>
                <a:spcPts val="560"/>
              </a:spcBef>
              <a:spcAft>
                <a:spcPts val="0"/>
              </a:spcAft>
              <a:buClr>
                <a:schemeClr val="dk1"/>
              </a:buClr>
              <a:buSzPts val="2800"/>
              <a:buFont typeface="Times New Roman"/>
              <a:buChar char="–"/>
            </a:pPr>
            <a:r>
              <a:rPr lang="en-US"/>
              <a:t>Explicit indicators of sarcasm </a:t>
            </a:r>
            <a:endParaRPr/>
          </a:p>
          <a:p>
            <a:pPr indent="-285750" lvl="1" marL="742950" rtl="0" algn="l">
              <a:spcBef>
                <a:spcPts val="560"/>
              </a:spcBef>
              <a:spcAft>
                <a:spcPts val="0"/>
              </a:spcAft>
              <a:buClr>
                <a:schemeClr val="dk1"/>
              </a:buClr>
              <a:buSzPts val="2800"/>
              <a:buFont typeface="Times New Roman"/>
              <a:buChar char="–"/>
            </a:pPr>
            <a:r>
              <a:rPr lang="en-US"/>
              <a:t>Attention put more weights on markers, such as emoticons (``:p’’) and interjections (``yeah’’, ``hmm’’) </a:t>
            </a:r>
            <a:endParaRPr/>
          </a:p>
          <a:p>
            <a:pPr indent="-342900" lvl="0" marL="342900" rtl="0" algn="l">
              <a:spcBef>
                <a:spcPts val="560"/>
              </a:spcBef>
              <a:spcAft>
                <a:spcPts val="0"/>
              </a:spcAft>
              <a:buClr>
                <a:schemeClr val="dk1"/>
              </a:buClr>
              <a:buSzPts val="2800"/>
              <a:buFont typeface="Times New Roman"/>
              <a:buChar char="•"/>
            </a:pPr>
            <a:r>
              <a:rPr lang="en-US"/>
              <a:t>However, </a:t>
            </a:r>
            <a:endParaRPr/>
          </a:p>
          <a:p>
            <a:pPr indent="-285750" lvl="1" marL="742950" rtl="0" algn="l">
              <a:spcBef>
                <a:spcPts val="560"/>
              </a:spcBef>
              <a:spcAft>
                <a:spcPts val="0"/>
              </a:spcAft>
              <a:buClr>
                <a:schemeClr val="dk1"/>
              </a:buClr>
              <a:buSzPts val="2800"/>
              <a:buFont typeface="Times New Roman"/>
              <a:buChar char="–"/>
            </a:pPr>
            <a:r>
              <a:rPr lang="en-US"/>
              <a:t>Interpretations based on attention weights have to be taken with care: classification should not rely solely on attention weights [Rocktäschel et al. 2015]</a:t>
            </a:r>
            <a:endParaRPr/>
          </a:p>
        </p:txBody>
      </p:sp>
      <p:sp>
        <p:nvSpPr>
          <p:cNvPr id="633" name="Google Shape;633;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Effect filter="fade" transition="in">
                                      <p:cBhvr>
                                        <p:cTn dur="500"/>
                                        <p:tgtEl>
                                          <p:spTgt spid="6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1" st="1"/>
                                            </p:txEl>
                                          </p:spTgt>
                                        </p:tgtEl>
                                        <p:attrNameLst>
                                          <p:attrName>style.visibility</p:attrName>
                                        </p:attrNameLst>
                                      </p:cBhvr>
                                      <p:to>
                                        <p:strVal val="visible"/>
                                      </p:to>
                                    </p:set>
                                    <p:animEffect filter="fade" transition="in">
                                      <p:cBhvr>
                                        <p:cTn dur="500"/>
                                        <p:tgtEl>
                                          <p:spTgt spid="6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2" st="2"/>
                                            </p:txEl>
                                          </p:spTgt>
                                        </p:tgtEl>
                                        <p:attrNameLst>
                                          <p:attrName>style.visibility</p:attrName>
                                        </p:attrNameLst>
                                      </p:cBhvr>
                                      <p:to>
                                        <p:strVal val="visible"/>
                                      </p:to>
                                    </p:set>
                                    <p:animEffect filter="fade" transition="in">
                                      <p:cBhvr>
                                        <p:cTn dur="500"/>
                                        <p:tgtEl>
                                          <p:spTgt spid="6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3" st="3"/>
                                            </p:txEl>
                                          </p:spTgt>
                                        </p:tgtEl>
                                        <p:attrNameLst>
                                          <p:attrName>style.visibility</p:attrName>
                                        </p:attrNameLst>
                                      </p:cBhvr>
                                      <p:to>
                                        <p:strVal val="visible"/>
                                      </p:to>
                                    </p:set>
                                    <p:animEffect filter="fade" transition="in">
                                      <p:cBhvr>
                                        <p:cTn dur="500"/>
                                        <p:tgtEl>
                                          <p:spTgt spid="6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4" st="4"/>
                                            </p:txEl>
                                          </p:spTgt>
                                        </p:tgtEl>
                                        <p:attrNameLst>
                                          <p:attrName>style.visibility</p:attrName>
                                        </p:attrNameLst>
                                      </p:cBhvr>
                                      <p:to>
                                        <p:strVal val="visible"/>
                                      </p:to>
                                    </p:set>
                                    <p:animEffect filter="fade" transition="in">
                                      <p:cBhvr>
                                        <p:cTn dur="500"/>
                                        <p:tgtEl>
                                          <p:spTgt spid="6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4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Conclusion</a:t>
            </a:r>
            <a:endParaRPr/>
          </a:p>
        </p:txBody>
      </p:sp>
      <p:sp>
        <p:nvSpPr>
          <p:cNvPr id="639" name="Google Shape;639;p45"/>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Conversation context helps, particularly prior context</a:t>
            </a:r>
            <a:endParaRPr/>
          </a:p>
          <a:p>
            <a:pPr indent="-342900" lvl="0" marL="342900" rtl="0" algn="l">
              <a:spcBef>
                <a:spcPts val="560"/>
              </a:spcBef>
              <a:spcAft>
                <a:spcPts val="0"/>
              </a:spcAft>
              <a:buClr>
                <a:schemeClr val="dk1"/>
              </a:buClr>
              <a:buSzPts val="2800"/>
              <a:buFont typeface="Times New Roman"/>
              <a:buChar char="•"/>
            </a:pPr>
            <a:r>
              <a:rPr lang="en-US"/>
              <a:t>Preliminary study to understand what part of the prior turn triggers the sarcastic reply</a:t>
            </a:r>
            <a:endParaRPr/>
          </a:p>
          <a:p>
            <a:pPr indent="-342900" lvl="0" marL="342900" rtl="0" algn="l">
              <a:spcBef>
                <a:spcPts val="560"/>
              </a:spcBef>
              <a:spcAft>
                <a:spcPts val="0"/>
              </a:spcAft>
              <a:buClr>
                <a:schemeClr val="dk1"/>
              </a:buClr>
              <a:buSzPts val="2800"/>
              <a:buFont typeface="Times New Roman"/>
              <a:buChar char="•"/>
            </a:pPr>
            <a:r>
              <a:rPr lang="en-US"/>
              <a:t>Results might differ depending on corpora</a:t>
            </a:r>
            <a:endParaRPr/>
          </a:p>
          <a:p>
            <a:pPr indent="-285750" lvl="1" marL="742950" rtl="0" algn="l">
              <a:spcBef>
                <a:spcPts val="560"/>
              </a:spcBef>
              <a:spcAft>
                <a:spcPts val="0"/>
              </a:spcAft>
              <a:buClr>
                <a:schemeClr val="dk1"/>
              </a:buClr>
              <a:buSzPts val="2800"/>
              <a:buFont typeface="Times New Roman"/>
              <a:buChar char="–"/>
            </a:pPr>
            <a:r>
              <a:rPr lang="en-US"/>
              <a:t>Twitter vs. Discussion Forums</a:t>
            </a:r>
            <a:endParaRPr/>
          </a:p>
          <a:p>
            <a:pPr indent="-285750" lvl="1" marL="742950" rtl="0" algn="l">
              <a:spcBef>
                <a:spcPts val="560"/>
              </a:spcBef>
              <a:spcAft>
                <a:spcPts val="0"/>
              </a:spcAft>
              <a:buClr>
                <a:schemeClr val="dk1"/>
              </a:buClr>
              <a:buSzPts val="2800"/>
              <a:buFont typeface="Times New Roman"/>
              <a:buChar char="–"/>
            </a:pPr>
            <a:r>
              <a:rPr lang="en-US"/>
              <a:t>Self-labeled vs. Crowdsourcing labeled </a:t>
            </a:r>
            <a:endParaRPr/>
          </a:p>
          <a:p>
            <a:pPr indent="-285750" lvl="1" marL="742950" rtl="0" algn="l">
              <a:spcBef>
                <a:spcPts val="560"/>
              </a:spcBef>
              <a:spcAft>
                <a:spcPts val="0"/>
              </a:spcAft>
              <a:buClr>
                <a:schemeClr val="dk1"/>
              </a:buClr>
              <a:buSzPts val="2800"/>
              <a:buFont typeface="Times New Roman"/>
              <a:buChar char="–"/>
            </a:pPr>
            <a:r>
              <a:rPr lang="en-US"/>
              <a:t>Topics could have an influence</a:t>
            </a:r>
            <a:endParaRPr/>
          </a:p>
          <a:p>
            <a:pPr indent="-285750" lvl="1" marL="742950" rtl="0" algn="l">
              <a:spcBef>
                <a:spcPts val="560"/>
              </a:spcBef>
              <a:spcAft>
                <a:spcPts val="0"/>
              </a:spcAft>
              <a:buClr>
                <a:schemeClr val="dk1"/>
              </a:buClr>
              <a:buSzPts val="2800"/>
              <a:buFont typeface="Times New Roman"/>
              <a:buChar char="–"/>
            </a:pPr>
            <a:r>
              <a:rPr lang="en-US"/>
              <a:t>Size of data</a:t>
            </a:r>
            <a:endParaRPr/>
          </a:p>
        </p:txBody>
      </p:sp>
      <p:sp>
        <p:nvSpPr>
          <p:cNvPr id="640" name="Google Shape;640;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4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Current/Future Work</a:t>
            </a:r>
            <a:endParaRPr/>
          </a:p>
        </p:txBody>
      </p:sp>
      <p:sp>
        <p:nvSpPr>
          <p:cNvPr id="647" name="Google Shape;647;p46"/>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Investigate more closely self-labeled vs. crowd-labeled data</a:t>
            </a:r>
            <a:endParaRPr/>
          </a:p>
          <a:p>
            <a:pPr indent="-342900" lvl="0" marL="342900" rtl="0" algn="l">
              <a:spcBef>
                <a:spcPts val="560"/>
              </a:spcBef>
              <a:spcAft>
                <a:spcPts val="0"/>
              </a:spcAft>
              <a:buClr>
                <a:schemeClr val="dk1"/>
              </a:buClr>
              <a:buSzPts val="2800"/>
              <a:buFont typeface="Times New Roman"/>
              <a:buChar char="•"/>
            </a:pPr>
            <a:r>
              <a:rPr lang="en-US"/>
              <a:t>Look at unbalanced datasets (old experiments in twitter data show similar results to balanced conditions) and also the topic of conversation</a:t>
            </a:r>
            <a:endParaRPr/>
          </a:p>
          <a:p>
            <a:pPr indent="-342900" lvl="0" marL="342900" rtl="0" algn="l">
              <a:spcBef>
                <a:spcPts val="560"/>
              </a:spcBef>
              <a:spcAft>
                <a:spcPts val="0"/>
              </a:spcAft>
              <a:buClr>
                <a:schemeClr val="dk1"/>
              </a:buClr>
              <a:buSzPts val="2800"/>
              <a:buFont typeface="Times New Roman"/>
              <a:buChar char="•"/>
            </a:pPr>
            <a:r>
              <a:rPr lang="en-US"/>
              <a:t>Consider the entire thread of the discussion as context</a:t>
            </a:r>
            <a:endParaRPr/>
          </a:p>
          <a:p>
            <a:pPr indent="-342900" lvl="0" marL="342900" rtl="0" algn="l">
              <a:spcBef>
                <a:spcPts val="560"/>
              </a:spcBef>
              <a:spcAft>
                <a:spcPts val="0"/>
              </a:spcAft>
              <a:buClr>
                <a:schemeClr val="dk1"/>
              </a:buClr>
              <a:buSzPts val="2800"/>
              <a:buFont typeface="Times New Roman"/>
              <a:buChar char="•"/>
            </a:pPr>
            <a:r>
              <a:rPr lang="en-US"/>
              <a:t>Look at the role of sarcasm in the unfolding conversation (e.g., agreement/disagreement space; shift in topics, etc.)</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648" name="Google Shape;648;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4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Twitter Emojis</a:t>
            </a:r>
            <a:endParaRPr/>
          </a:p>
        </p:txBody>
      </p:sp>
      <p:sp>
        <p:nvSpPr>
          <p:cNvPr id="654" name="Google Shape;654;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55" name="Google Shape;655;p47"/>
          <p:cNvPicPr preferRelativeResize="0"/>
          <p:nvPr/>
        </p:nvPicPr>
        <p:blipFill rotWithShape="1">
          <a:blip r:embed="rId3">
            <a:alphaModFix/>
          </a:blip>
          <a:srcRect b="0" l="0" r="0" t="0"/>
          <a:stretch/>
        </p:blipFill>
        <p:spPr>
          <a:xfrm>
            <a:off x="100208" y="1478071"/>
            <a:ext cx="8512954" cy="47384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4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661" name="Google Shape;661;p48"/>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Use other types of context</a:t>
            </a:r>
            <a:endParaRPr/>
          </a:p>
          <a:p>
            <a:pPr indent="-285750" lvl="1" marL="742950" rtl="0" algn="l">
              <a:spcBef>
                <a:spcPts val="560"/>
              </a:spcBef>
              <a:spcAft>
                <a:spcPts val="0"/>
              </a:spcAft>
              <a:buClr>
                <a:schemeClr val="dk1"/>
              </a:buClr>
              <a:buSzPts val="2800"/>
              <a:buFont typeface="Times New Roman"/>
              <a:buChar char="–"/>
            </a:pPr>
            <a:r>
              <a:rPr lang="en-US"/>
              <a:t>Multimedia (speech &amp; videos)</a:t>
            </a:r>
            <a:endParaRPr/>
          </a:p>
          <a:p>
            <a:pPr indent="-285750" lvl="1" marL="742950" rtl="0" algn="l">
              <a:spcBef>
                <a:spcPts val="560"/>
              </a:spcBef>
              <a:spcAft>
                <a:spcPts val="0"/>
              </a:spcAft>
              <a:buClr>
                <a:schemeClr val="dk1"/>
              </a:buClr>
              <a:buSzPts val="2800"/>
              <a:buFont typeface="Times New Roman"/>
              <a:buChar char="–"/>
            </a:pPr>
            <a:r>
              <a:rPr lang="en-US"/>
              <a:t>Social network (social relations)</a:t>
            </a:r>
            <a:endParaRPr/>
          </a:p>
          <a:p>
            <a:pPr indent="-285750" lvl="1" marL="742950" rtl="0" algn="l">
              <a:spcBef>
                <a:spcPts val="560"/>
              </a:spcBef>
              <a:spcAft>
                <a:spcPts val="0"/>
              </a:spcAft>
              <a:buClr>
                <a:schemeClr val="dk1"/>
              </a:buClr>
              <a:buSzPts val="2800"/>
              <a:buFont typeface="Times New Roman"/>
              <a:buChar char="–"/>
            </a:pPr>
            <a:r>
              <a:rPr lang="en-US"/>
              <a:t>World knowledge </a:t>
            </a:r>
            <a:endParaRPr/>
          </a:p>
          <a:p>
            <a:pPr indent="-285750" lvl="1" marL="742950" rtl="0" algn="l">
              <a:spcBef>
                <a:spcPts val="560"/>
              </a:spcBef>
              <a:spcAft>
                <a:spcPts val="0"/>
              </a:spcAft>
              <a:buClr>
                <a:schemeClr val="dk1"/>
              </a:buClr>
              <a:buSzPts val="2800"/>
              <a:buFont typeface="Times New Roman"/>
              <a:buChar char="–"/>
            </a:pPr>
            <a:r>
              <a:rPr lang="en-US"/>
              <a:t>And….</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662" name="Google Shape;662;p4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4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Sarcasm in Spoken Language</a:t>
            </a:r>
            <a:endParaRPr/>
          </a:p>
        </p:txBody>
      </p:sp>
      <p:sp>
        <p:nvSpPr>
          <p:cNvPr id="669" name="Google Shape;669;p49"/>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Times New Roman"/>
              <a:buChar char="•"/>
            </a:pPr>
            <a:r>
              <a:rPr lang="en-US"/>
              <a:t>Is sarcasm detection easier in text or in speech?</a:t>
            </a:r>
            <a:endParaRPr/>
          </a:p>
          <a:p>
            <a:pPr indent="-342900" lvl="0" marL="342900" rtl="0" algn="l">
              <a:spcBef>
                <a:spcPts val="560"/>
              </a:spcBef>
              <a:spcAft>
                <a:spcPts val="0"/>
              </a:spcAft>
              <a:buClr>
                <a:schemeClr val="dk1"/>
              </a:buClr>
              <a:buSzPts val="2800"/>
              <a:buFont typeface="Times New Roman"/>
              <a:buChar char="•"/>
            </a:pPr>
            <a:r>
              <a:rPr lang="en-US"/>
              <a:t>In speech there are additional cues</a:t>
            </a:r>
            <a:endParaRPr/>
          </a:p>
          <a:p>
            <a:pPr indent="-285750" lvl="1" marL="742950" rtl="0" algn="l">
              <a:spcBef>
                <a:spcPts val="560"/>
              </a:spcBef>
              <a:spcAft>
                <a:spcPts val="0"/>
              </a:spcAft>
              <a:buClr>
                <a:schemeClr val="dk1"/>
              </a:buClr>
              <a:buSzPts val="2800"/>
              <a:buFont typeface="Times New Roman"/>
              <a:buChar char="–"/>
            </a:pPr>
            <a:r>
              <a:rPr lang="en-US"/>
              <a:t>Prosody, timing, laughter</a:t>
            </a:r>
            <a:endParaRPr/>
          </a:p>
          <a:p>
            <a:pPr indent="-342900" lvl="0" marL="342900" rtl="0" algn="l">
              <a:spcBef>
                <a:spcPts val="560"/>
              </a:spcBef>
              <a:spcAft>
                <a:spcPts val="0"/>
              </a:spcAft>
              <a:buClr>
                <a:schemeClr val="dk1"/>
              </a:buClr>
              <a:buSzPts val="2800"/>
              <a:buFont typeface="Times New Roman"/>
              <a:buChar char="•"/>
            </a:pPr>
            <a:r>
              <a:rPr lang="en-US"/>
              <a:t>But do people compensate in text with more cues?</a:t>
            </a:r>
            <a:endParaRPr/>
          </a:p>
          <a:p>
            <a:pPr indent="-285750" lvl="1" marL="742950" rtl="0" algn="l">
              <a:spcBef>
                <a:spcPts val="560"/>
              </a:spcBef>
              <a:spcAft>
                <a:spcPts val="0"/>
              </a:spcAft>
              <a:buClr>
                <a:schemeClr val="dk1"/>
              </a:buClr>
              <a:buSzPts val="2800"/>
              <a:buFont typeface="Times New Roman"/>
              <a:buChar char="–"/>
            </a:pPr>
            <a:r>
              <a:rPr lang="en-US"/>
              <a:t>Hashtags</a:t>
            </a:r>
            <a:endParaRPr/>
          </a:p>
          <a:p>
            <a:pPr indent="-285750" lvl="1" marL="742950" rtl="0" algn="l">
              <a:spcBef>
                <a:spcPts val="560"/>
              </a:spcBef>
              <a:spcAft>
                <a:spcPts val="0"/>
              </a:spcAft>
              <a:buClr>
                <a:schemeClr val="dk1"/>
              </a:buClr>
              <a:buSzPts val="2800"/>
              <a:buFont typeface="Times New Roman"/>
              <a:buChar char="–"/>
            </a:pPr>
            <a:r>
              <a:rPr lang="en-US"/>
              <a:t>Emojis</a:t>
            </a:r>
            <a:endParaRPr/>
          </a:p>
          <a:p>
            <a:pPr indent="-285750" lvl="1" marL="742950" rtl="0" algn="l">
              <a:spcBef>
                <a:spcPts val="560"/>
              </a:spcBef>
              <a:spcAft>
                <a:spcPts val="0"/>
              </a:spcAft>
              <a:buClr>
                <a:schemeClr val="dk1"/>
              </a:buClr>
              <a:buSzPts val="2800"/>
              <a:buFont typeface="Times New Roman"/>
              <a:buChar char="–"/>
            </a:pPr>
            <a:r>
              <a:rPr lang="en-US"/>
              <a:t>More explicit language</a:t>
            </a:r>
            <a:endParaRPr/>
          </a:p>
          <a:p>
            <a:pPr indent="-342900" lvl="0" marL="342900" rtl="0" algn="l">
              <a:spcBef>
                <a:spcPts val="560"/>
              </a:spcBef>
              <a:spcAft>
                <a:spcPts val="0"/>
              </a:spcAft>
              <a:buClr>
                <a:schemeClr val="dk1"/>
              </a:buClr>
              <a:buSzPts val="2800"/>
              <a:buFont typeface="Times New Roman"/>
              <a:buChar char="•"/>
            </a:pPr>
            <a:r>
              <a:rPr lang="en-US"/>
              <a:t>And where are corpora for spoken sarcasm?</a:t>
            </a:r>
            <a:endParaRPr/>
          </a:p>
          <a:p>
            <a:pPr indent="-107950" lvl="1" marL="742950" rtl="0" algn="l">
              <a:spcBef>
                <a:spcPts val="560"/>
              </a:spcBef>
              <a:spcAft>
                <a:spcPts val="0"/>
              </a:spcAft>
              <a:buClr>
                <a:schemeClr val="dk1"/>
              </a:buClr>
              <a:buSzPts val="2800"/>
              <a:buFont typeface="Times New Roman"/>
              <a:buNone/>
            </a:pPr>
            <a:r>
              <a:t/>
            </a:r>
            <a:endParaRPr/>
          </a:p>
          <a:p>
            <a:pPr indent="0" lvl="0" marL="109728" rtl="0" algn="l">
              <a:spcBef>
                <a:spcPts val="560"/>
              </a:spcBef>
              <a:spcAft>
                <a:spcPts val="0"/>
              </a:spcAft>
              <a:buClr>
                <a:schemeClr val="dk1"/>
              </a:buClr>
              <a:buSzPts val="2800"/>
              <a:buFont typeface="Times New Roman"/>
              <a:buNone/>
            </a:pPr>
            <a:r>
              <a:t/>
            </a:r>
            <a:endParaRPr/>
          </a:p>
        </p:txBody>
      </p:sp>
      <p:sp>
        <p:nvSpPr>
          <p:cNvPr id="670" name="Google Shape;670;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5"/>
          <p:cNvSpPr txBox="1"/>
          <p:nvPr>
            <p:ph idx="1" type="body"/>
          </p:nvPr>
        </p:nvSpPr>
        <p:spPr>
          <a:xfrm>
            <a:off x="172454" y="369525"/>
            <a:ext cx="8869184" cy="598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Times New Roman"/>
              <a:buNone/>
            </a:pPr>
            <a:r>
              <a:t/>
            </a:r>
            <a:endParaRPr/>
          </a:p>
          <a:p>
            <a:pPr indent="0" lvl="0" marL="0" rtl="0" algn="l">
              <a:spcBef>
                <a:spcPts val="560"/>
              </a:spcBef>
              <a:spcAft>
                <a:spcPts val="0"/>
              </a:spcAft>
              <a:buClr>
                <a:schemeClr val="dk1"/>
              </a:buClr>
              <a:buSzPts val="2800"/>
              <a:buFont typeface="Times New Roman"/>
              <a:buNone/>
            </a:pPr>
            <a:r>
              <a:t/>
            </a:r>
            <a:endParaRPr/>
          </a:p>
        </p:txBody>
      </p:sp>
      <p:sp>
        <p:nvSpPr>
          <p:cNvPr id="160" name="Google Shape;160;p5"/>
          <p:cNvSpPr txBox="1"/>
          <p:nvPr>
            <p:ph idx="12" type="sldNum"/>
          </p:nvPr>
        </p:nvSpPr>
        <p:spPr>
          <a:xfrm>
            <a:off x="6402651" y="6353036"/>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1" name="Google Shape;161;p5"/>
          <p:cNvSpPr txBox="1"/>
          <p:nvPr/>
        </p:nvSpPr>
        <p:spPr>
          <a:xfrm>
            <a:off x="172454" y="1460500"/>
            <a:ext cx="8869184" cy="504825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2.  Characteristics: </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	 </a:t>
            </a:r>
            <a:r>
              <a:rPr b="1" i="1" lang="en-US" sz="2000">
                <a:solidFill>
                  <a:srgbClr val="0070C0"/>
                </a:solidFill>
                <a:latin typeface="Times New Roman"/>
                <a:ea typeface="Times New Roman"/>
                <a:cs typeface="Times New Roman"/>
                <a:sym typeface="Times New Roman"/>
              </a:rPr>
              <a:t>Irony Markers</a:t>
            </a:r>
            <a:r>
              <a:rPr b="1" lang="en-US" sz="2000">
                <a:solidFill>
                  <a:schemeClr val="dk1"/>
                </a:solidFill>
                <a:latin typeface="Times New Roman"/>
                <a:ea typeface="Times New Roman"/>
                <a:cs typeface="Times New Roman"/>
                <a:sym typeface="Times New Roman"/>
              </a:rPr>
              <a:t>:  </a:t>
            </a:r>
            <a:r>
              <a:rPr b="1" i="1" lang="en-US" sz="2000">
                <a:solidFill>
                  <a:schemeClr val="dk1"/>
                </a:solidFill>
                <a:latin typeface="Times New Roman"/>
                <a:ea typeface="Times New Roman"/>
                <a:cs typeface="Times New Roman"/>
                <a:sym typeface="Times New Roman"/>
              </a:rPr>
              <a:t>“</a:t>
            </a:r>
            <a:r>
              <a:rPr i="1" lang="en-US" sz="2000">
                <a:solidFill>
                  <a:schemeClr val="dk1"/>
                </a:solidFill>
                <a:latin typeface="Times New Roman"/>
                <a:ea typeface="Times New Roman"/>
                <a:cs typeface="Times New Roman"/>
                <a:sym typeface="Times New Roman"/>
              </a:rPr>
              <a:t>A shooting in Oakland? That </a:t>
            </a:r>
            <a:r>
              <a:rPr b="1" i="1" lang="en-US" sz="2000">
                <a:solidFill>
                  <a:schemeClr val="dk1"/>
                </a:solidFill>
                <a:latin typeface="Times New Roman"/>
                <a:ea typeface="Times New Roman"/>
                <a:cs typeface="Times New Roman"/>
                <a:sym typeface="Times New Roman"/>
              </a:rPr>
              <a:t>NEVER</a:t>
            </a:r>
            <a:r>
              <a:rPr i="1" lang="en-US" sz="2000">
                <a:solidFill>
                  <a:schemeClr val="dk1"/>
                </a:solidFill>
                <a:latin typeface="Times New Roman"/>
                <a:ea typeface="Times New Roman"/>
                <a:cs typeface="Times New Roman"/>
                <a:sym typeface="Times New Roman"/>
              </a:rPr>
              <a:t> happens”</a:t>
            </a:r>
            <a:endParaRPr b="1" i="1" sz="2000">
              <a:solidFill>
                <a:schemeClr val="dk1"/>
              </a:solidFill>
              <a:latin typeface="Times New Roman"/>
              <a:ea typeface="Times New Roman"/>
              <a:cs typeface="Times New Roman"/>
              <a:sym typeface="Times New Roman"/>
            </a:endParaRPr>
          </a:p>
          <a:p>
            <a:pPr indent="0" lvl="0" marL="0" marR="0" rtl="0" algn="l">
              <a:spcBef>
                <a:spcPts val="400"/>
              </a:spcBef>
              <a:spcAft>
                <a:spcPts val="0"/>
              </a:spcAft>
              <a:buClr>
                <a:schemeClr val="dk1"/>
              </a:buClr>
              <a:buSzPts val="2000"/>
              <a:buFont typeface="Arial"/>
              <a:buNone/>
            </a:pPr>
            <a:r>
              <a:rPr b="1" lang="en-US" sz="2000">
                <a:solidFill>
                  <a:schemeClr val="dk1"/>
                </a:solidFill>
                <a:latin typeface="Times New Roman"/>
                <a:ea typeface="Times New Roman"/>
                <a:cs typeface="Times New Roman"/>
                <a:sym typeface="Times New Roman"/>
              </a:rPr>
              <a:t>              - </a:t>
            </a:r>
            <a:r>
              <a:rPr lang="en-US" sz="2000">
                <a:solidFill>
                  <a:schemeClr val="dk1"/>
                </a:solidFill>
                <a:latin typeface="Times New Roman"/>
                <a:ea typeface="Times New Roman"/>
                <a:cs typeface="Times New Roman"/>
                <a:sym typeface="Times New Roman"/>
              </a:rPr>
              <a:t>typographics, punctuation, hyperbole, interjection</a:t>
            </a:r>
            <a:endParaRPr b="1" sz="2000">
              <a:solidFill>
                <a:schemeClr val="dk1"/>
              </a:solidFill>
              <a:latin typeface="Times New Roman"/>
              <a:ea typeface="Times New Roman"/>
              <a:cs typeface="Times New Roman"/>
              <a:sym typeface="Times New Roman"/>
            </a:endParaRPr>
          </a:p>
          <a:p>
            <a:pPr indent="0" lvl="0" marL="0" marR="0" rtl="0" algn="l">
              <a:spcBef>
                <a:spcPts val="400"/>
              </a:spcBef>
              <a:spcAft>
                <a:spcPts val="0"/>
              </a:spcAft>
              <a:buClr>
                <a:schemeClr val="dk1"/>
              </a:buClr>
              <a:buSzPts val="2000"/>
              <a:buFont typeface="Arial"/>
              <a:buNone/>
            </a:pPr>
            <a:r>
              <a:rPr b="1" lang="en-US" sz="2000">
                <a:solidFill>
                  <a:schemeClr val="dk1"/>
                </a:solidFill>
                <a:latin typeface="Times New Roman"/>
                <a:ea typeface="Times New Roman"/>
                <a:cs typeface="Times New Roman"/>
                <a:sym typeface="Times New Roman"/>
              </a:rPr>
              <a:t>        </a:t>
            </a:r>
            <a:endParaRPr/>
          </a:p>
          <a:p>
            <a:pPr indent="0" lvl="0" marL="0" marR="0" rtl="0" algn="l">
              <a:spcBef>
                <a:spcPts val="400"/>
              </a:spcBef>
              <a:spcAft>
                <a:spcPts val="0"/>
              </a:spcAft>
              <a:buClr>
                <a:schemeClr val="dk1"/>
              </a:buClr>
              <a:buSzPts val="2000"/>
              <a:buFont typeface="Arial"/>
              <a:buNone/>
            </a:pPr>
            <a:r>
              <a:rPr b="1" lang="en-US" sz="2000">
                <a:solidFill>
                  <a:schemeClr val="dk1"/>
                </a:solidFill>
                <a:latin typeface="Times New Roman"/>
                <a:ea typeface="Times New Roman"/>
                <a:cs typeface="Times New Roman"/>
                <a:sym typeface="Times New Roman"/>
              </a:rPr>
              <a:t>          </a:t>
            </a:r>
            <a:r>
              <a:rPr b="1" i="1" lang="en-US" sz="2000">
                <a:solidFill>
                  <a:srgbClr val="0070C0"/>
                </a:solidFill>
                <a:latin typeface="Times New Roman"/>
                <a:ea typeface="Times New Roman"/>
                <a:cs typeface="Times New Roman"/>
                <a:sym typeface="Times New Roman"/>
              </a:rPr>
              <a:t>Irony Factors</a:t>
            </a:r>
            <a:r>
              <a:rPr b="1" lang="en-US" sz="2000">
                <a:solidFill>
                  <a:schemeClr val="dk1"/>
                </a:solidFill>
                <a:latin typeface="Times New Roman"/>
                <a:ea typeface="Times New Roman"/>
                <a:cs typeface="Times New Roman"/>
                <a:sym typeface="Times New Roman"/>
              </a:rPr>
              <a:t>: </a:t>
            </a:r>
            <a:r>
              <a:rPr lang="en-US" sz="2000">
                <a:solidFill>
                  <a:srgbClr val="FF0000"/>
                </a:solidFill>
                <a:latin typeface="Times New Roman"/>
                <a:ea typeface="Times New Roman"/>
                <a:cs typeface="Times New Roman"/>
                <a:sym typeface="Times New Roman"/>
              </a:rPr>
              <a:t>Incongruence</a:t>
            </a:r>
            <a:endParaRPr b="1" sz="2000">
              <a:solidFill>
                <a:srgbClr val="FF0000"/>
              </a:solidFill>
              <a:latin typeface="Times New Roman"/>
              <a:ea typeface="Times New Roman"/>
              <a:cs typeface="Times New Roman"/>
              <a:sym typeface="Times New Roman"/>
            </a:endParaRPr>
          </a:p>
        </p:txBody>
      </p:sp>
      <p:pic>
        <p:nvPicPr>
          <p:cNvPr id="162" name="Google Shape;162;p5"/>
          <p:cNvPicPr preferRelativeResize="0"/>
          <p:nvPr/>
        </p:nvPicPr>
        <p:blipFill rotWithShape="1">
          <a:blip r:embed="rId3">
            <a:alphaModFix/>
          </a:blip>
          <a:srcRect b="18822" l="0" r="0" t="18822"/>
          <a:stretch/>
        </p:blipFill>
        <p:spPr>
          <a:xfrm>
            <a:off x="510581" y="3509696"/>
            <a:ext cx="704935" cy="440111"/>
          </a:xfrm>
          <a:prstGeom prst="wedgeEllipseCallout">
            <a:avLst>
              <a:gd fmla="val -20833" name="adj1"/>
              <a:gd fmla="val 62500" name="adj2"/>
            </a:avLst>
          </a:prstGeom>
          <a:noFill/>
          <a:ln>
            <a:noFill/>
          </a:ln>
        </p:spPr>
      </p:pic>
      <p:sp>
        <p:nvSpPr>
          <p:cNvPr id="163" name="Google Shape;163;p5"/>
          <p:cNvSpPr/>
          <p:nvPr/>
        </p:nvSpPr>
        <p:spPr>
          <a:xfrm>
            <a:off x="2124744" y="3649397"/>
            <a:ext cx="6721192" cy="579704"/>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164" name="Google Shape;164;p5"/>
          <p:cNvSpPr txBox="1"/>
          <p:nvPr/>
        </p:nvSpPr>
        <p:spPr>
          <a:xfrm>
            <a:off x="2124743" y="3747124"/>
            <a:ext cx="67211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b="1" lang="en-US" sz="1800">
                <a:solidFill>
                  <a:srgbClr val="660066"/>
                </a:solidFill>
                <a:latin typeface="Times New Roman"/>
                <a:ea typeface="Times New Roman"/>
                <a:cs typeface="Times New Roman"/>
                <a:sym typeface="Times New Roman"/>
              </a:rPr>
              <a:t>happy</a:t>
            </a:r>
            <a:r>
              <a:rPr lang="en-US" sz="1800">
                <a:solidFill>
                  <a:srgbClr val="660066"/>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Christmas #sarcasm</a:t>
            </a:r>
            <a:endParaRPr sz="1800">
              <a:solidFill>
                <a:schemeClr val="dk1"/>
              </a:solidFill>
              <a:latin typeface="Times New Roman"/>
              <a:ea typeface="Times New Roman"/>
              <a:cs typeface="Times New Roman"/>
              <a:sym typeface="Times New Roman"/>
            </a:endParaRPr>
          </a:p>
        </p:txBody>
      </p:sp>
      <p:sp>
        <p:nvSpPr>
          <p:cNvPr id="165" name="Google Shape;165;p5"/>
          <p:cNvSpPr txBox="1"/>
          <p:nvPr>
            <p:ph type="title"/>
          </p:nvPr>
        </p:nvSpPr>
        <p:spPr>
          <a:xfrm>
            <a:off x="0" y="-90729"/>
            <a:ext cx="9143999" cy="121149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Verbal Irony/Sarcasm</a:t>
            </a:r>
            <a:endParaRPr sz="3600"/>
          </a:p>
        </p:txBody>
      </p:sp>
      <p:sp>
        <p:nvSpPr>
          <p:cNvPr id="166" name="Google Shape;166;p5"/>
          <p:cNvSpPr/>
          <p:nvPr/>
        </p:nvSpPr>
        <p:spPr>
          <a:xfrm>
            <a:off x="952055" y="4715115"/>
            <a:ext cx="7048945" cy="434224"/>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67" name="Google Shape;167;p5"/>
          <p:cNvSpPr txBox="1"/>
          <p:nvPr/>
        </p:nvSpPr>
        <p:spPr>
          <a:xfrm>
            <a:off x="1018483" y="4761864"/>
            <a:ext cx="62967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Plane window shades are open so that people </a:t>
            </a:r>
            <a:r>
              <a:rPr b="1" lang="en-US" sz="2000">
                <a:solidFill>
                  <a:srgbClr val="FF0000"/>
                </a:solidFill>
                <a:latin typeface="Times New Roman"/>
                <a:ea typeface="Times New Roman"/>
                <a:cs typeface="Times New Roman"/>
                <a:sym typeface="Times New Roman"/>
              </a:rPr>
              <a:t>can see fire</a:t>
            </a:r>
            <a:endParaRPr b="1" sz="2000">
              <a:solidFill>
                <a:srgbClr val="FF0000"/>
              </a:solidFill>
              <a:latin typeface="Times New Roman"/>
              <a:ea typeface="Times New Roman"/>
              <a:cs typeface="Times New Roman"/>
              <a:sym typeface="Times New Roman"/>
            </a:endParaRPr>
          </a:p>
        </p:txBody>
      </p:sp>
      <p:sp>
        <p:nvSpPr>
          <p:cNvPr id="168" name="Google Shape;168;p5"/>
          <p:cNvSpPr/>
          <p:nvPr/>
        </p:nvSpPr>
        <p:spPr>
          <a:xfrm>
            <a:off x="1285545" y="5449384"/>
            <a:ext cx="6901587" cy="548469"/>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69" name="Google Shape;169;p5"/>
          <p:cNvSpPr txBox="1"/>
          <p:nvPr/>
        </p:nvSpPr>
        <p:spPr>
          <a:xfrm>
            <a:off x="1358904" y="5478597"/>
            <a:ext cx="682823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one more reason to </a:t>
            </a:r>
            <a:r>
              <a:rPr b="1" lang="en-US" sz="2000">
                <a:solidFill>
                  <a:srgbClr val="660066"/>
                </a:solidFill>
                <a:latin typeface="Times New Roman"/>
                <a:ea typeface="Times New Roman"/>
                <a:cs typeface="Times New Roman"/>
                <a:sym typeface="Times New Roman"/>
              </a:rPr>
              <a:t>feel really great about flying</a:t>
            </a:r>
            <a:r>
              <a:rPr lang="en-US" sz="2000">
                <a:solidFill>
                  <a:srgbClr val="660066"/>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#sarcasm </a:t>
            </a:r>
            <a:endParaRPr sz="2000">
              <a:solidFill>
                <a:schemeClr val="dk1"/>
              </a:solidFill>
              <a:latin typeface="Times New Roman"/>
              <a:ea typeface="Times New Roman"/>
              <a:cs typeface="Times New Roman"/>
              <a:sym typeface="Times New Roman"/>
            </a:endParaRPr>
          </a:p>
        </p:txBody>
      </p:sp>
      <p:pic>
        <p:nvPicPr>
          <p:cNvPr id="170" name="Google Shape;170;p5"/>
          <p:cNvPicPr preferRelativeResize="0"/>
          <p:nvPr/>
        </p:nvPicPr>
        <p:blipFill rotWithShape="1">
          <a:blip r:embed="rId4">
            <a:alphaModFix/>
          </a:blip>
          <a:srcRect b="0" l="0" r="0" t="0"/>
          <a:stretch/>
        </p:blipFill>
        <p:spPr>
          <a:xfrm>
            <a:off x="828380" y="5449384"/>
            <a:ext cx="354805" cy="548469"/>
          </a:xfrm>
          <a:prstGeom prst="rect">
            <a:avLst/>
          </a:prstGeom>
          <a:noFill/>
          <a:ln>
            <a:noFill/>
          </a:ln>
        </p:spPr>
      </p:pic>
      <p:pic>
        <p:nvPicPr>
          <p:cNvPr id="171" name="Google Shape;171;p5"/>
          <p:cNvPicPr preferRelativeResize="0"/>
          <p:nvPr/>
        </p:nvPicPr>
        <p:blipFill rotWithShape="1">
          <a:blip r:embed="rId5">
            <a:alphaModFix/>
          </a:blip>
          <a:srcRect b="0" l="0" r="0" t="0"/>
          <a:stretch/>
        </p:blipFill>
        <p:spPr>
          <a:xfrm>
            <a:off x="574554" y="4658447"/>
            <a:ext cx="345001" cy="560810"/>
          </a:xfrm>
          <a:prstGeom prst="rect">
            <a:avLst/>
          </a:prstGeom>
          <a:noFill/>
          <a:ln>
            <a:noFill/>
          </a:ln>
        </p:spPr>
      </p:pic>
      <p:cxnSp>
        <p:nvCxnSpPr>
          <p:cNvPr id="172" name="Google Shape;172;p5"/>
          <p:cNvCxnSpPr/>
          <p:nvPr/>
        </p:nvCxnSpPr>
        <p:spPr>
          <a:xfrm rot="10800000">
            <a:off x="1142349" y="5122211"/>
            <a:ext cx="406500" cy="325800"/>
          </a:xfrm>
          <a:prstGeom prst="curved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173" name="Google Shape;173;p5"/>
          <p:cNvSpPr txBox="1"/>
          <p:nvPr/>
        </p:nvSpPr>
        <p:spPr>
          <a:xfrm>
            <a:off x="8227927" y="5447760"/>
            <a:ext cx="9376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174" name="Google Shape;174;p5"/>
          <p:cNvSpPr txBox="1"/>
          <p:nvPr/>
        </p:nvSpPr>
        <p:spPr>
          <a:xfrm>
            <a:off x="8112265" y="4622172"/>
            <a:ext cx="8479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pic>
        <p:nvPicPr>
          <p:cNvPr id="175" name="Google Shape;175;p5"/>
          <p:cNvPicPr preferRelativeResize="0"/>
          <p:nvPr/>
        </p:nvPicPr>
        <p:blipFill rotWithShape="1">
          <a:blip r:embed="rId5">
            <a:alphaModFix/>
          </a:blip>
          <a:srcRect b="0" l="0" r="0" t="0"/>
          <a:stretch/>
        </p:blipFill>
        <p:spPr>
          <a:xfrm>
            <a:off x="1675384" y="5500011"/>
            <a:ext cx="238081" cy="387008"/>
          </a:xfrm>
          <a:prstGeom prst="rect">
            <a:avLst/>
          </a:prstGeom>
          <a:noFill/>
          <a:ln>
            <a:noFill/>
          </a:ln>
        </p:spPr>
      </p:pic>
      <p:pic>
        <p:nvPicPr>
          <p:cNvPr id="176" name="Google Shape;176;p5"/>
          <p:cNvPicPr preferRelativeResize="0"/>
          <p:nvPr/>
        </p:nvPicPr>
        <p:blipFill rotWithShape="1">
          <a:blip r:embed="rId3">
            <a:alphaModFix/>
          </a:blip>
          <a:srcRect b="18822" l="0" r="0" t="18822"/>
          <a:stretch/>
        </p:blipFill>
        <p:spPr>
          <a:xfrm>
            <a:off x="247120" y="4044877"/>
            <a:ext cx="704935" cy="440111"/>
          </a:xfrm>
          <a:prstGeom prst="wedgeEllipseCallout">
            <a:avLst>
              <a:gd fmla="val -20833" name="adj1"/>
              <a:gd fmla="val 62500" name="adj2"/>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Google Shape;676;p5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Spoken Sarcasm Corpora</a:t>
            </a:r>
            <a:endParaRPr/>
          </a:p>
        </p:txBody>
      </p:sp>
      <p:sp>
        <p:nvSpPr>
          <p:cNvPr id="677" name="Google Shape;677;p50"/>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Acted</a:t>
            </a:r>
            <a:endParaRPr/>
          </a:p>
          <a:p>
            <a:pPr indent="-285750" lvl="1" marL="742950" rtl="0" algn="l">
              <a:spcBef>
                <a:spcPts val="560"/>
              </a:spcBef>
              <a:spcAft>
                <a:spcPts val="0"/>
              </a:spcAft>
              <a:buClr>
                <a:schemeClr val="dk1"/>
              </a:buClr>
              <a:buSzPts val="2800"/>
              <a:buFont typeface="Times New Roman"/>
              <a:buChar char="–"/>
            </a:pPr>
            <a:r>
              <a:rPr lang="en-US"/>
              <a:t>Movies</a:t>
            </a:r>
            <a:endParaRPr/>
          </a:p>
          <a:p>
            <a:pPr indent="-285750" lvl="1" marL="742950" rtl="0" algn="l">
              <a:spcBef>
                <a:spcPts val="560"/>
              </a:spcBef>
              <a:spcAft>
                <a:spcPts val="0"/>
              </a:spcAft>
              <a:buClr>
                <a:schemeClr val="dk1"/>
              </a:buClr>
              <a:buSzPts val="2800"/>
              <a:buFont typeface="Times New Roman"/>
              <a:buChar char="–"/>
            </a:pPr>
            <a:r>
              <a:rPr lang="en-US"/>
              <a:t>TV shows</a:t>
            </a:r>
            <a:endParaRPr/>
          </a:p>
          <a:p>
            <a:pPr indent="-342900" lvl="0" marL="342900" rtl="0" algn="l">
              <a:spcBef>
                <a:spcPts val="560"/>
              </a:spcBef>
              <a:spcAft>
                <a:spcPts val="0"/>
              </a:spcAft>
              <a:buClr>
                <a:schemeClr val="dk1"/>
              </a:buClr>
              <a:buSzPts val="2800"/>
              <a:buFont typeface="Times New Roman"/>
              <a:buChar char="•"/>
            </a:pPr>
            <a:r>
              <a:rPr lang="en-US"/>
              <a:t>Natural speech: dialogues between strangers</a:t>
            </a:r>
            <a:endParaRPr/>
          </a:p>
          <a:p>
            <a:pPr indent="-285750" lvl="1" marL="742950" rtl="0" algn="l">
              <a:spcBef>
                <a:spcPts val="560"/>
              </a:spcBef>
              <a:spcAft>
                <a:spcPts val="0"/>
              </a:spcAft>
              <a:buClr>
                <a:schemeClr val="dk1"/>
              </a:buClr>
              <a:buSzPts val="2800"/>
              <a:buFont typeface="Times New Roman"/>
              <a:buChar char="–"/>
            </a:pPr>
            <a:r>
              <a:rPr lang="en-US"/>
              <a:t>Switchboard</a:t>
            </a:r>
            <a:endParaRPr/>
          </a:p>
          <a:p>
            <a:pPr indent="-285750" lvl="1" marL="742950" rtl="0" algn="l">
              <a:spcBef>
                <a:spcPts val="560"/>
              </a:spcBef>
              <a:spcAft>
                <a:spcPts val="0"/>
              </a:spcAft>
              <a:buClr>
                <a:schemeClr val="dk1"/>
              </a:buClr>
              <a:buSzPts val="2800"/>
              <a:buFont typeface="Times New Roman"/>
              <a:buChar char="–"/>
            </a:pPr>
            <a:r>
              <a:rPr lang="en-US"/>
              <a:t>Fisher</a:t>
            </a:r>
            <a:endParaRPr/>
          </a:p>
          <a:p>
            <a:pPr indent="-342900" lvl="0" marL="342900" rtl="0" algn="l">
              <a:spcBef>
                <a:spcPts val="560"/>
              </a:spcBef>
              <a:spcAft>
                <a:spcPts val="0"/>
              </a:spcAft>
              <a:buClr>
                <a:schemeClr val="dk1"/>
              </a:buClr>
              <a:buSzPts val="2800"/>
              <a:buFont typeface="Times New Roman"/>
              <a:buChar char="•"/>
            </a:pPr>
            <a:r>
              <a:rPr lang="en-US"/>
              <a:t>Similar issues with acted vs. natural emotion corpora:  more exaggeration?</a:t>
            </a:r>
            <a:endParaRPr/>
          </a:p>
        </p:txBody>
      </p:sp>
      <p:sp>
        <p:nvSpPr>
          <p:cNvPr id="678" name="Google Shape;678;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5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Definition</a:t>
            </a:r>
            <a:endParaRPr/>
          </a:p>
        </p:txBody>
      </p:sp>
      <p:sp>
        <p:nvSpPr>
          <p:cNvPr id="685" name="Google Shape;685;p51"/>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590"/>
              <a:buFont typeface="Times New Roman"/>
              <a:buChar char="•"/>
            </a:pPr>
            <a:r>
              <a:rPr lang="en-US" sz="2590"/>
              <a:t>“Speech bearing a semantic interpretation exactly opposite to its literal meaning…[with] </a:t>
            </a:r>
            <a:r>
              <a:rPr b="1" lang="en-US" sz="2590"/>
              <a:t>no intent to deceive on the speaker’s part</a:t>
            </a:r>
            <a:r>
              <a:rPr lang="en-US" sz="2590"/>
              <a:t>”</a:t>
            </a:r>
            <a:endParaRPr/>
          </a:p>
          <a:p>
            <a:pPr indent="-285750" lvl="1" marL="742950" rtl="0" algn="l">
              <a:lnSpc>
                <a:spcPct val="90000"/>
              </a:lnSpc>
              <a:spcBef>
                <a:spcPts val="518"/>
              </a:spcBef>
              <a:spcAft>
                <a:spcPts val="0"/>
              </a:spcAft>
              <a:buClr>
                <a:schemeClr val="dk1"/>
              </a:buClr>
              <a:buSzPts val="2590"/>
              <a:buFont typeface="Times New Roman"/>
              <a:buChar char="–"/>
            </a:pPr>
            <a:r>
              <a:rPr lang="en-US" sz="2590"/>
              <a:t>Importantly: We are not trying to detect deception – next week!☺</a:t>
            </a:r>
            <a:endParaRPr sz="2590"/>
          </a:p>
          <a:p>
            <a:pPr indent="-342900" lvl="0" marL="342900" rtl="0" algn="l">
              <a:lnSpc>
                <a:spcPct val="90000"/>
              </a:lnSpc>
              <a:spcBef>
                <a:spcPts val="518"/>
              </a:spcBef>
              <a:spcAft>
                <a:spcPts val="0"/>
              </a:spcAft>
              <a:buClr>
                <a:schemeClr val="dk1"/>
              </a:buClr>
              <a:buSzPts val="2590"/>
              <a:buFont typeface="Times New Roman"/>
              <a:buChar char="•"/>
            </a:pPr>
            <a:r>
              <a:rPr lang="en-US" sz="2590"/>
              <a:t>Sarcasm as </a:t>
            </a:r>
            <a:r>
              <a:rPr i="1" lang="en-US" sz="2590"/>
              <a:t>verbal irony </a:t>
            </a:r>
            <a:r>
              <a:rPr lang="en-US" sz="2590"/>
              <a:t>violates a Gricean Maxim of Cooperative Conversation</a:t>
            </a:r>
            <a:endParaRPr/>
          </a:p>
          <a:p>
            <a:pPr indent="-285750" lvl="1" marL="742950" rtl="0" algn="l">
              <a:lnSpc>
                <a:spcPct val="90000"/>
              </a:lnSpc>
              <a:spcBef>
                <a:spcPts val="518"/>
              </a:spcBef>
              <a:spcAft>
                <a:spcPts val="0"/>
              </a:spcAft>
              <a:buClr>
                <a:schemeClr val="dk1"/>
              </a:buClr>
              <a:buSzPts val="2590"/>
              <a:buFont typeface="Times New Roman"/>
              <a:buChar char="–"/>
            </a:pPr>
            <a:r>
              <a:rPr lang="en-US" sz="2590"/>
              <a:t>“Do not say what you believe to be false”</a:t>
            </a:r>
            <a:endParaRPr/>
          </a:p>
          <a:p>
            <a:pPr indent="-285750" lvl="1" marL="742950" rtl="0" algn="l">
              <a:lnSpc>
                <a:spcPct val="90000"/>
              </a:lnSpc>
              <a:spcBef>
                <a:spcPts val="518"/>
              </a:spcBef>
              <a:spcAft>
                <a:spcPts val="0"/>
              </a:spcAft>
              <a:buClr>
                <a:schemeClr val="dk1"/>
              </a:buClr>
              <a:buSzPts val="2590"/>
              <a:buFont typeface="Times New Roman"/>
              <a:buChar char="–"/>
            </a:pPr>
            <a:r>
              <a:rPr lang="en-US" sz="2590"/>
              <a:t>But it occurs often in conversation</a:t>
            </a:r>
            <a:endParaRPr/>
          </a:p>
          <a:p>
            <a:pPr indent="-342900" lvl="0" marL="342900" rtl="0" algn="l">
              <a:lnSpc>
                <a:spcPct val="90000"/>
              </a:lnSpc>
              <a:spcBef>
                <a:spcPts val="518"/>
              </a:spcBef>
              <a:spcAft>
                <a:spcPts val="0"/>
              </a:spcAft>
              <a:buClr>
                <a:schemeClr val="dk1"/>
              </a:buClr>
              <a:buSzPts val="2590"/>
              <a:buFont typeface="Times New Roman"/>
              <a:buChar char="•"/>
            </a:pPr>
            <a:r>
              <a:rPr lang="en-US" sz="2590"/>
              <a:t>Very important for spoken dialogue systems and any attempt to transcribe and interpret speech</a:t>
            </a:r>
            <a:endParaRPr sz="2590"/>
          </a:p>
          <a:p>
            <a:pPr indent="-178435" lvl="0" marL="342900" rtl="0" algn="l">
              <a:lnSpc>
                <a:spcPct val="90000"/>
              </a:lnSpc>
              <a:spcBef>
                <a:spcPts val="518"/>
              </a:spcBef>
              <a:spcAft>
                <a:spcPts val="0"/>
              </a:spcAft>
              <a:buClr>
                <a:schemeClr val="dk1"/>
              </a:buClr>
              <a:buSzPts val="2590"/>
              <a:buFont typeface="Times New Roman"/>
              <a:buNone/>
            </a:pPr>
            <a:r>
              <a:t/>
            </a:r>
            <a:endParaRPr sz="259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52"/>
          <p:cNvSpPr txBox="1"/>
          <p:nvPr>
            <p:ph type="title"/>
          </p:nvPr>
        </p:nvSpPr>
        <p:spPr>
          <a:xfrm>
            <a:off x="609600" y="69013"/>
            <a:ext cx="7772400" cy="13457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t>Yeah right</a:t>
            </a:r>
            <a:r>
              <a:rPr lang="en-US"/>
              <a:t>: Sarcasm Recognition for Spoken Dialogue Systems </a:t>
            </a:r>
            <a:r>
              <a:rPr b="0" lang="en-US" sz="2400"/>
              <a:t>(Tepperman, Traum, &amp; Narayanan (2006))</a:t>
            </a:r>
            <a:br>
              <a:rPr b="0" lang="en-US" sz="2400"/>
            </a:br>
            <a:endParaRPr b="0" sz="2400"/>
          </a:p>
        </p:txBody>
      </p:sp>
      <p:sp>
        <p:nvSpPr>
          <p:cNvPr id="692" name="Google Shape;692;p52"/>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Goal: Discover reliable cues to sarcasm</a:t>
            </a:r>
            <a:endParaRPr/>
          </a:p>
          <a:p>
            <a:pPr indent="-342900" lvl="0" marL="342900" rtl="0" algn="l">
              <a:spcBef>
                <a:spcPts val="560"/>
              </a:spcBef>
              <a:spcAft>
                <a:spcPts val="0"/>
              </a:spcAft>
              <a:buClr>
                <a:schemeClr val="dk1"/>
              </a:buClr>
              <a:buSzPts val="2800"/>
              <a:buFont typeface="Times New Roman"/>
              <a:buChar char="•"/>
            </a:pPr>
            <a:r>
              <a:rPr lang="en-US"/>
              <a:t>Corpora:  131 “yeah right” occurrences in 2 corpora of strangers speaking on assigned topics</a:t>
            </a:r>
            <a:endParaRPr/>
          </a:p>
          <a:p>
            <a:pPr indent="-285750" lvl="1" marL="742950" rtl="0" algn="l">
              <a:spcBef>
                <a:spcPts val="480"/>
              </a:spcBef>
              <a:spcAft>
                <a:spcPts val="0"/>
              </a:spcAft>
              <a:buClr>
                <a:schemeClr val="dk1"/>
              </a:buClr>
              <a:buSzPts val="2400"/>
              <a:buFont typeface="Times New Roman"/>
              <a:buChar char="–"/>
            </a:pPr>
            <a:r>
              <a:rPr lang="en-US" sz="2400"/>
              <a:t>Switchboard, Fisher </a:t>
            </a:r>
            <a:endParaRPr/>
          </a:p>
          <a:p>
            <a:pPr indent="-285750" lvl="1" marL="742950" rtl="0" algn="l">
              <a:spcBef>
                <a:spcPts val="480"/>
              </a:spcBef>
              <a:spcAft>
                <a:spcPts val="0"/>
              </a:spcAft>
              <a:buClr>
                <a:schemeClr val="dk1"/>
              </a:buClr>
              <a:buSzPts val="2400"/>
              <a:buFont typeface="Times New Roman"/>
              <a:buChar char="–"/>
            </a:pPr>
            <a:r>
              <a:rPr lang="en-US" sz="2400"/>
              <a:t>Selected data with and without surrounding context</a:t>
            </a:r>
            <a:endParaRPr/>
          </a:p>
          <a:p>
            <a:pPr indent="-342900" lvl="0" marL="342900" rtl="0" algn="l">
              <a:spcBef>
                <a:spcPts val="560"/>
              </a:spcBef>
              <a:spcAft>
                <a:spcPts val="0"/>
              </a:spcAft>
              <a:buClr>
                <a:schemeClr val="dk1"/>
              </a:buClr>
              <a:buSzPts val="2800"/>
              <a:buFont typeface="Times New Roman"/>
              <a:buChar char="•"/>
            </a:pPr>
            <a:r>
              <a:rPr lang="en-US"/>
              <a:t>4 types of cues examined</a:t>
            </a:r>
            <a:endParaRPr/>
          </a:p>
          <a:p>
            <a:pPr indent="-285750" lvl="1" marL="742950" rtl="0" algn="l">
              <a:spcBef>
                <a:spcPts val="480"/>
              </a:spcBef>
              <a:spcAft>
                <a:spcPts val="0"/>
              </a:spcAft>
              <a:buClr>
                <a:schemeClr val="dk1"/>
              </a:buClr>
              <a:buSzPts val="2400"/>
              <a:buFont typeface="Times New Roman"/>
              <a:buChar char="–"/>
            </a:pPr>
            <a:r>
              <a:rPr lang="en-US" sz="2400"/>
              <a:t>Contextual</a:t>
            </a:r>
            <a:endParaRPr/>
          </a:p>
          <a:p>
            <a:pPr indent="-285750" lvl="1" marL="742950" rtl="0" algn="l">
              <a:spcBef>
                <a:spcPts val="480"/>
              </a:spcBef>
              <a:spcAft>
                <a:spcPts val="0"/>
              </a:spcAft>
              <a:buClr>
                <a:schemeClr val="dk1"/>
              </a:buClr>
              <a:buSzPts val="2400"/>
              <a:buFont typeface="Times New Roman"/>
              <a:buChar char="–"/>
            </a:pPr>
            <a:r>
              <a:rPr lang="en-US" sz="2400"/>
              <a:t>Objective</a:t>
            </a:r>
            <a:endParaRPr/>
          </a:p>
          <a:p>
            <a:pPr indent="-285750" lvl="1" marL="742950" rtl="0" algn="l">
              <a:spcBef>
                <a:spcPts val="480"/>
              </a:spcBef>
              <a:spcAft>
                <a:spcPts val="0"/>
              </a:spcAft>
              <a:buClr>
                <a:schemeClr val="dk1"/>
              </a:buClr>
              <a:buSzPts val="2400"/>
              <a:buFont typeface="Times New Roman"/>
              <a:buChar char="–"/>
            </a:pPr>
            <a:r>
              <a:rPr lang="en-US" sz="2400"/>
              <a:t>Prosodic</a:t>
            </a:r>
            <a:endParaRPr/>
          </a:p>
          <a:p>
            <a:pPr indent="-285750" lvl="1" marL="742950" rtl="0" algn="l">
              <a:spcBef>
                <a:spcPts val="480"/>
              </a:spcBef>
              <a:spcAft>
                <a:spcPts val="0"/>
              </a:spcAft>
              <a:buClr>
                <a:schemeClr val="dk1"/>
              </a:buClr>
              <a:buSzPts val="2400"/>
              <a:buFont typeface="Times New Roman"/>
              <a:buChar char="–"/>
            </a:pPr>
            <a:r>
              <a:rPr lang="en-US" sz="2400"/>
              <a:t>Spectral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5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Contextual Cues</a:t>
            </a:r>
            <a:endParaRPr/>
          </a:p>
        </p:txBody>
      </p:sp>
      <p:sp>
        <p:nvSpPr>
          <p:cNvPr id="699" name="Google Shape;699;p53"/>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Times New Roman"/>
              <a:buChar char="•"/>
            </a:pPr>
            <a:r>
              <a:rPr lang="en-US"/>
              <a:t>Contextual: annotated four kinds of ‘yeah right’ speech acts</a:t>
            </a:r>
            <a:endParaRPr/>
          </a:p>
          <a:p>
            <a:pPr indent="-285750" lvl="1" marL="742950" rtl="0" algn="l">
              <a:spcBef>
                <a:spcPts val="560"/>
              </a:spcBef>
              <a:spcAft>
                <a:spcPts val="0"/>
              </a:spcAft>
              <a:buClr>
                <a:schemeClr val="dk1"/>
              </a:buClr>
              <a:buSzPts val="2800"/>
              <a:buFont typeface="Times New Roman"/>
              <a:buChar char="–"/>
            </a:pPr>
            <a:r>
              <a:rPr lang="en-US"/>
              <a:t>Acknowledgement (sincere): (perhaps a back channel)</a:t>
            </a:r>
            <a:endParaRPr/>
          </a:p>
          <a:p>
            <a:pPr indent="-228600" lvl="2" marL="1143000" rtl="0" algn="l">
              <a:spcBef>
                <a:spcPts val="480"/>
              </a:spcBef>
              <a:spcAft>
                <a:spcPts val="0"/>
              </a:spcAft>
              <a:buClr>
                <a:schemeClr val="dk1"/>
              </a:buClr>
              <a:buSzPts val="2400"/>
              <a:buFont typeface="Times New Roman"/>
              <a:buChar char="•"/>
            </a:pPr>
            <a:r>
              <a:rPr lang="en-US"/>
              <a:t>A: that’s right near Piedmont</a:t>
            </a:r>
            <a:endParaRPr/>
          </a:p>
          <a:p>
            <a:pPr indent="-228600" lvl="2" marL="1143000" rtl="0" algn="l">
              <a:spcBef>
                <a:spcPts val="480"/>
              </a:spcBef>
              <a:spcAft>
                <a:spcPts val="0"/>
              </a:spcAft>
              <a:buClr>
                <a:schemeClr val="dk1"/>
              </a:buClr>
              <a:buSzPts val="2400"/>
              <a:buFont typeface="Times New Roman"/>
              <a:buChar char="•"/>
            </a:pPr>
            <a:r>
              <a:rPr lang="en-US"/>
              <a:t>B: </a:t>
            </a:r>
            <a:r>
              <a:rPr b="1" i="1" lang="en-US"/>
              <a:t>Yeah right</a:t>
            </a:r>
            <a:r>
              <a:rPr lang="en-US"/>
              <a:t>, right…</a:t>
            </a:r>
            <a:endParaRPr/>
          </a:p>
          <a:p>
            <a:pPr indent="-285750" lvl="1" marL="742950" rtl="0" algn="l">
              <a:spcBef>
                <a:spcPts val="560"/>
              </a:spcBef>
              <a:spcAft>
                <a:spcPts val="0"/>
              </a:spcAft>
              <a:buClr>
                <a:schemeClr val="dk1"/>
              </a:buClr>
              <a:buSzPts val="2800"/>
              <a:buFont typeface="Times New Roman"/>
              <a:buChar char="–"/>
            </a:pPr>
            <a:r>
              <a:rPr lang="en-US"/>
              <a:t>Agreement/Disagreement: not used to ground understanding</a:t>
            </a:r>
            <a:endParaRPr/>
          </a:p>
          <a:p>
            <a:pPr indent="-228600" lvl="2" marL="1143000" rtl="0" algn="l">
              <a:spcBef>
                <a:spcPts val="480"/>
              </a:spcBef>
              <a:spcAft>
                <a:spcPts val="0"/>
              </a:spcAft>
              <a:buClr>
                <a:schemeClr val="dk1"/>
              </a:buClr>
              <a:buSzPts val="2400"/>
              <a:buFont typeface="Times New Roman"/>
              <a:buChar char="•"/>
            </a:pPr>
            <a:r>
              <a:rPr lang="en-US"/>
              <a:t>A: a thorn in my side: bureaucratics</a:t>
            </a:r>
            <a:endParaRPr/>
          </a:p>
          <a:p>
            <a:pPr indent="-228600" lvl="2" marL="1143000" rtl="0" algn="l">
              <a:spcBef>
                <a:spcPts val="480"/>
              </a:spcBef>
              <a:spcAft>
                <a:spcPts val="0"/>
              </a:spcAft>
              <a:buClr>
                <a:schemeClr val="dk1"/>
              </a:buClr>
              <a:buSzPts val="2400"/>
              <a:buFont typeface="Times New Roman"/>
              <a:buChar char="•"/>
            </a:pPr>
            <a:r>
              <a:rPr lang="en-US"/>
              <a:t>B: </a:t>
            </a:r>
            <a:r>
              <a:rPr b="1" i="1" lang="en-US"/>
              <a:t>yeah right</a:t>
            </a:r>
            <a:r>
              <a:rPr lang="en-US"/>
              <a:t>, I agree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5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706" name="Google Shape;706;p54"/>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Indirect Interpretation: anecdotal; not directed at interlocutor</a:t>
            </a:r>
            <a:endParaRPr/>
          </a:p>
          <a:p>
            <a:pPr indent="-285750" lvl="1" marL="742950" rtl="0" algn="l">
              <a:spcBef>
                <a:spcPts val="560"/>
              </a:spcBef>
              <a:spcAft>
                <a:spcPts val="0"/>
              </a:spcAft>
              <a:buClr>
                <a:schemeClr val="dk1"/>
              </a:buClr>
              <a:buSzPts val="2800"/>
              <a:buFont typeface="Times New Roman"/>
              <a:buChar char="–"/>
            </a:pPr>
            <a:r>
              <a:rPr lang="en-US"/>
              <a:t>“…We have too many pets!” I thought, “</a:t>
            </a:r>
            <a:r>
              <a:rPr b="1" i="1" lang="en-US"/>
              <a:t>Yeah right</a:t>
            </a:r>
            <a:r>
              <a:rPr lang="en-US"/>
              <a:t>, come tell me about it…” </a:t>
            </a:r>
            <a:endParaRPr/>
          </a:p>
          <a:p>
            <a:pPr indent="-342900" lvl="0" marL="342900" rtl="0" algn="l">
              <a:spcBef>
                <a:spcPts val="560"/>
              </a:spcBef>
              <a:spcAft>
                <a:spcPts val="0"/>
              </a:spcAft>
              <a:buClr>
                <a:schemeClr val="dk1"/>
              </a:buClr>
              <a:buSzPts val="2800"/>
              <a:buFont typeface="Times New Roman"/>
              <a:buChar char="•"/>
            </a:pPr>
            <a:r>
              <a:rPr lang="en-US"/>
              <a:t>Phrase internal: When ‘yeah right’ is really ‘yeah, right’ -- not functioning as a phrasal unit</a:t>
            </a:r>
            <a:endParaRPr/>
          </a:p>
          <a:p>
            <a:pPr indent="-285750" lvl="1" marL="742950" rtl="0" algn="l">
              <a:spcBef>
                <a:spcPts val="560"/>
              </a:spcBef>
              <a:spcAft>
                <a:spcPts val="0"/>
              </a:spcAft>
              <a:buClr>
                <a:schemeClr val="dk1"/>
              </a:buClr>
              <a:buSzPts val="2800"/>
              <a:buFont typeface="Times New Roman"/>
              <a:buChar char="–"/>
            </a:pPr>
            <a:r>
              <a:rPr lang="en-US"/>
              <a:t>A: Park Plaza, Park Suites?</a:t>
            </a:r>
            <a:endParaRPr/>
          </a:p>
          <a:p>
            <a:pPr indent="-285750" lvl="1" marL="742950" rtl="0" algn="l">
              <a:spcBef>
                <a:spcPts val="560"/>
              </a:spcBef>
              <a:spcAft>
                <a:spcPts val="0"/>
              </a:spcAft>
              <a:buClr>
                <a:schemeClr val="dk1"/>
              </a:buClr>
              <a:buSzPts val="2800"/>
              <a:buFont typeface="Times New Roman"/>
              <a:buChar char="–"/>
            </a:pPr>
            <a:r>
              <a:rPr lang="en-US"/>
              <a:t>B: Park Suites, </a:t>
            </a:r>
            <a:r>
              <a:rPr b="1" i="1" lang="en-US"/>
              <a:t>yeah right </a:t>
            </a:r>
            <a:r>
              <a:rPr lang="en-US"/>
              <a:t>across the street…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5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Objective Cues</a:t>
            </a:r>
            <a:endParaRPr/>
          </a:p>
        </p:txBody>
      </p:sp>
      <p:sp>
        <p:nvSpPr>
          <p:cNvPr id="712" name="Google Shape;712;p55"/>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Was there laughter?</a:t>
            </a:r>
            <a:endParaRPr/>
          </a:p>
          <a:p>
            <a:pPr indent="-342900" lvl="0" marL="342900" rtl="0" algn="l">
              <a:spcBef>
                <a:spcPts val="560"/>
              </a:spcBef>
              <a:spcAft>
                <a:spcPts val="0"/>
              </a:spcAft>
              <a:buClr>
                <a:schemeClr val="dk1"/>
              </a:buClr>
              <a:buSzPts val="2800"/>
              <a:buFont typeface="Times New Roman"/>
              <a:buChar char="•"/>
            </a:pPr>
            <a:r>
              <a:rPr lang="en-US"/>
              <a:t>Was it a response to a question?</a:t>
            </a:r>
            <a:endParaRPr/>
          </a:p>
          <a:p>
            <a:pPr indent="-342900" lvl="0" marL="342900" rtl="0" algn="l">
              <a:spcBef>
                <a:spcPts val="560"/>
              </a:spcBef>
              <a:spcAft>
                <a:spcPts val="0"/>
              </a:spcAft>
              <a:buClr>
                <a:schemeClr val="dk1"/>
              </a:buClr>
              <a:buSzPts val="2800"/>
              <a:buFont typeface="Times New Roman"/>
              <a:buChar char="•"/>
            </a:pPr>
            <a:r>
              <a:rPr lang="en-US"/>
              <a:t>Where did it occur in a speaker’s turn – beginning or end?  Was it an entire turn?</a:t>
            </a:r>
            <a:endParaRPr/>
          </a:p>
          <a:p>
            <a:pPr indent="-342900" lvl="0" marL="342900" rtl="0" algn="l">
              <a:spcBef>
                <a:spcPts val="560"/>
              </a:spcBef>
              <a:spcAft>
                <a:spcPts val="0"/>
              </a:spcAft>
              <a:buClr>
                <a:schemeClr val="dk1"/>
              </a:buClr>
              <a:buSzPts val="2800"/>
              <a:buFont typeface="Times New Roman"/>
              <a:buChar char="•"/>
            </a:pPr>
            <a:r>
              <a:rPr lang="en-US"/>
              <a:t>Were there surrounding pauses?</a:t>
            </a:r>
            <a:endParaRPr/>
          </a:p>
          <a:p>
            <a:pPr indent="-342900" lvl="0" marL="342900" rtl="0" algn="l">
              <a:spcBef>
                <a:spcPts val="560"/>
              </a:spcBef>
              <a:spcAft>
                <a:spcPts val="0"/>
              </a:spcAft>
              <a:buClr>
                <a:schemeClr val="dk1"/>
              </a:buClr>
              <a:buSzPts val="2800"/>
              <a:buFont typeface="Times New Roman"/>
              <a:buChar char="•"/>
            </a:pPr>
            <a:r>
              <a:rPr lang="en-US"/>
              <a:t>Gender: Do men use sarcasm more than women?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5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Prosodic Cues</a:t>
            </a:r>
            <a:endParaRPr/>
          </a:p>
        </p:txBody>
      </p:sp>
      <p:sp>
        <p:nvSpPr>
          <p:cNvPr id="718" name="Google Shape;718;p56"/>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Times New Roman"/>
              <a:buChar char="•"/>
            </a:pPr>
            <a:r>
              <a:rPr lang="en-US"/>
              <a:t>Pitch mean, range, F0 slope</a:t>
            </a:r>
            <a:endParaRPr/>
          </a:p>
          <a:p>
            <a:pPr indent="-342900" lvl="0" marL="342900" rtl="0" algn="l">
              <a:spcBef>
                <a:spcPts val="560"/>
              </a:spcBef>
              <a:spcAft>
                <a:spcPts val="0"/>
              </a:spcAft>
              <a:buClr>
                <a:schemeClr val="dk1"/>
              </a:buClr>
              <a:buSzPts val="2800"/>
              <a:buFont typeface="Times New Roman"/>
              <a:buChar char="•"/>
            </a:pPr>
            <a:r>
              <a:rPr lang="en-US"/>
              <a:t>Word duration</a:t>
            </a:r>
            <a:endParaRPr/>
          </a:p>
          <a:p>
            <a:pPr indent="-342900" lvl="0" marL="342900" rtl="0" algn="l">
              <a:spcBef>
                <a:spcPts val="560"/>
              </a:spcBef>
              <a:spcAft>
                <a:spcPts val="0"/>
              </a:spcAft>
              <a:buClr>
                <a:schemeClr val="dk1"/>
              </a:buClr>
              <a:buSzPts val="2800"/>
              <a:buFont typeface="Times New Roman"/>
              <a:buChar char="•"/>
            </a:pPr>
            <a:r>
              <a:rPr lang="en-US"/>
              <a:t>Energy</a:t>
            </a:r>
            <a:endParaRPr/>
          </a:p>
          <a:p>
            <a:pPr indent="-165100" lvl="0" marL="342900" rtl="0" algn="l">
              <a:spcBef>
                <a:spcPts val="560"/>
              </a:spcBef>
              <a:spcAft>
                <a:spcPts val="0"/>
              </a:spcAft>
              <a:buClr>
                <a:schemeClr val="dk1"/>
              </a:buClr>
              <a:buSzPts val="2800"/>
              <a:buFont typeface="Times New Roman"/>
              <a:buNone/>
            </a:pPr>
            <a:r>
              <a:t/>
            </a:r>
            <a:endParaRPr/>
          </a:p>
        </p:txBody>
      </p:sp>
      <p:pic>
        <p:nvPicPr>
          <p:cNvPr id="719" name="Google Shape;719;p56"/>
          <p:cNvPicPr preferRelativeResize="0"/>
          <p:nvPr/>
        </p:nvPicPr>
        <p:blipFill rotWithShape="1">
          <a:blip r:embed="rId3">
            <a:alphaModFix/>
          </a:blip>
          <a:srcRect b="0" l="0" r="0" t="0"/>
          <a:stretch/>
        </p:blipFill>
        <p:spPr>
          <a:xfrm>
            <a:off x="9144000" y="819150"/>
            <a:ext cx="5124450" cy="44481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5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Spectral Features</a:t>
            </a:r>
            <a:endParaRPr/>
          </a:p>
        </p:txBody>
      </p:sp>
      <p:sp>
        <p:nvSpPr>
          <p:cNvPr id="725" name="Google Shape;725;p57"/>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Mel-frequency cepstral coefficients- Short term power spectrum of a sound</a:t>
            </a:r>
            <a:endParaRPr/>
          </a:p>
          <a:p>
            <a:pPr indent="-285750" lvl="1" marL="742950" rtl="0" algn="l">
              <a:spcBef>
                <a:spcPts val="560"/>
              </a:spcBef>
              <a:spcAft>
                <a:spcPts val="0"/>
              </a:spcAft>
              <a:buClr>
                <a:schemeClr val="dk1"/>
              </a:buClr>
              <a:buSzPts val="2800"/>
              <a:buFont typeface="Times New Roman"/>
              <a:buChar char="–"/>
            </a:pPr>
            <a:r>
              <a:rPr lang="en-US"/>
              <a:t>Used the first 12 MFCCs and their delta and acceleration coefficients </a:t>
            </a:r>
            <a:endParaRPr/>
          </a:p>
          <a:p>
            <a:pPr indent="-342900" lvl="0" marL="342900" rtl="0" algn="l">
              <a:spcBef>
                <a:spcPts val="560"/>
              </a:spcBef>
              <a:spcAft>
                <a:spcPts val="0"/>
              </a:spcAft>
              <a:buClr>
                <a:schemeClr val="dk1"/>
              </a:buClr>
              <a:buSzPts val="2800"/>
              <a:buFont typeface="Times New Roman"/>
              <a:buChar char="•"/>
            </a:pPr>
            <a:r>
              <a:rPr lang="en-US"/>
              <a:t>Used to train Hidden Markov Models which were utilized for sarcasm detection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p5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Methods</a:t>
            </a:r>
            <a:endParaRPr/>
          </a:p>
        </p:txBody>
      </p:sp>
      <p:sp>
        <p:nvSpPr>
          <p:cNvPr id="731" name="Google Shape;731;p58"/>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800"/>
              <a:buFont typeface="Times New Roman"/>
              <a:buChar char="•"/>
            </a:pPr>
            <a:r>
              <a:rPr lang="en-US"/>
              <a:t>Collected 2 versions of “yeah rights”, one with and one without surrounding context</a:t>
            </a:r>
            <a:endParaRPr/>
          </a:p>
          <a:p>
            <a:pPr indent="-285750" lvl="1" marL="742950" rtl="0" algn="l">
              <a:lnSpc>
                <a:spcPct val="90000"/>
              </a:lnSpc>
              <a:spcBef>
                <a:spcPts val="560"/>
              </a:spcBef>
              <a:spcAft>
                <a:spcPts val="0"/>
              </a:spcAft>
              <a:buClr>
                <a:schemeClr val="dk1"/>
              </a:buClr>
              <a:buSzPts val="2800"/>
              <a:buFont typeface="Times New Roman"/>
              <a:buChar char="–"/>
            </a:pPr>
            <a:r>
              <a:rPr lang="en-US"/>
              <a:t>Hand annotated version without context to serve as a human baseline (low agreement)</a:t>
            </a:r>
            <a:endParaRPr/>
          </a:p>
          <a:p>
            <a:pPr indent="-285750" lvl="1" marL="742950" rtl="0" algn="l">
              <a:lnSpc>
                <a:spcPct val="90000"/>
              </a:lnSpc>
              <a:spcBef>
                <a:spcPts val="560"/>
              </a:spcBef>
              <a:spcAft>
                <a:spcPts val="0"/>
              </a:spcAft>
              <a:buClr>
                <a:schemeClr val="dk1"/>
              </a:buClr>
              <a:buSzPts val="2800"/>
              <a:buFont typeface="Times New Roman"/>
              <a:buChar char="–"/>
            </a:pPr>
            <a:r>
              <a:rPr lang="en-US"/>
              <a:t>Hand annotated the version with context (fair agreement)</a:t>
            </a:r>
            <a:endParaRPr/>
          </a:p>
          <a:p>
            <a:pPr indent="-342900" lvl="0" marL="342900" rtl="0" algn="l">
              <a:lnSpc>
                <a:spcPct val="90000"/>
              </a:lnSpc>
              <a:spcBef>
                <a:spcPts val="560"/>
              </a:spcBef>
              <a:spcAft>
                <a:spcPts val="0"/>
              </a:spcAft>
              <a:buClr>
                <a:schemeClr val="dk1"/>
              </a:buClr>
              <a:buSzPts val="2800"/>
              <a:buFont typeface="Times New Roman"/>
              <a:buChar char="•"/>
            </a:pPr>
            <a:r>
              <a:rPr lang="en-US"/>
              <a:t>Trained the Weka C4.5 decision trees using leave-one-out cross-validation</a:t>
            </a:r>
            <a:endParaRPr/>
          </a:p>
          <a:p>
            <a:pPr indent="-342900" lvl="0" marL="342900" rtl="0" algn="l">
              <a:lnSpc>
                <a:spcPct val="90000"/>
              </a:lnSpc>
              <a:spcBef>
                <a:spcPts val="560"/>
              </a:spcBef>
              <a:spcAft>
                <a:spcPts val="0"/>
              </a:spcAft>
              <a:buClr>
                <a:schemeClr val="dk1"/>
              </a:buClr>
              <a:buSzPts val="2800"/>
              <a:buFont typeface="Times New Roman"/>
              <a:buChar char="•"/>
            </a:pPr>
            <a:r>
              <a:rPr lang="en-US"/>
              <a:t>Compared classification results to human performance on “without context” data</a:t>
            </a:r>
            <a:endParaRPr/>
          </a:p>
          <a:p>
            <a:pPr indent="-165100" lvl="0" marL="342900" rtl="0" algn="l">
              <a:lnSpc>
                <a:spcPct val="90000"/>
              </a:lnSpc>
              <a:spcBef>
                <a:spcPts val="560"/>
              </a:spcBef>
              <a:spcAft>
                <a:spcPts val="0"/>
              </a:spcAft>
              <a:buClr>
                <a:schemeClr val="dk1"/>
              </a:buClr>
              <a:buSzPts val="2800"/>
              <a:buFont typeface="Times New Roman"/>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5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Results</a:t>
            </a:r>
            <a:endParaRPr/>
          </a:p>
        </p:txBody>
      </p:sp>
      <p:pic>
        <p:nvPicPr>
          <p:cNvPr id="738" name="Google Shape;738;p59"/>
          <p:cNvPicPr preferRelativeResize="0"/>
          <p:nvPr>
            <p:ph idx="1" type="body"/>
          </p:nvPr>
        </p:nvPicPr>
        <p:blipFill rotWithShape="1">
          <a:blip r:embed="rId3">
            <a:alphaModFix/>
          </a:blip>
          <a:srcRect b="0" l="0" r="0" t="0"/>
          <a:stretch/>
        </p:blipFill>
        <p:spPr>
          <a:xfrm>
            <a:off x="838200" y="3048000"/>
            <a:ext cx="6858000" cy="3610794"/>
          </a:xfrm>
          <a:prstGeom prst="rect">
            <a:avLst/>
          </a:prstGeom>
          <a:noFill/>
          <a:ln>
            <a:noFill/>
          </a:ln>
        </p:spPr>
      </p:pic>
      <p:pic>
        <p:nvPicPr>
          <p:cNvPr id="739" name="Google Shape;739;p59"/>
          <p:cNvPicPr preferRelativeResize="0"/>
          <p:nvPr/>
        </p:nvPicPr>
        <p:blipFill rotWithShape="1">
          <a:blip r:embed="rId4">
            <a:alphaModFix/>
          </a:blip>
          <a:srcRect b="0" l="0" r="0" t="0"/>
          <a:stretch/>
        </p:blipFill>
        <p:spPr>
          <a:xfrm>
            <a:off x="838200" y="1285874"/>
            <a:ext cx="6858000" cy="18669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Sarcasm as Figurative Language</a:t>
            </a:r>
            <a:endParaRPr/>
          </a:p>
        </p:txBody>
      </p:sp>
      <p:sp>
        <p:nvSpPr>
          <p:cNvPr id="183" name="Google Shape;183;p6"/>
          <p:cNvSpPr txBox="1"/>
          <p:nvPr>
            <p:ph idx="1" type="body"/>
          </p:nvPr>
        </p:nvSpPr>
        <p:spPr>
          <a:xfrm>
            <a:off x="457200" y="1600201"/>
            <a:ext cx="8369300" cy="1193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70C0"/>
              </a:buClr>
              <a:buSzPts val="2800"/>
              <a:buFont typeface="Times New Roman"/>
              <a:buChar char="•"/>
            </a:pPr>
            <a:r>
              <a:rPr b="1" i="1" lang="en-US">
                <a:solidFill>
                  <a:srgbClr val="0070C0"/>
                </a:solidFill>
              </a:rPr>
              <a:t>Reframe</a:t>
            </a:r>
            <a:r>
              <a:rPr lang="en-US"/>
              <a:t> the problem as a word-sense disambiguation problem: Literal vs Sarcastic Sense </a:t>
            </a:r>
            <a:endParaRPr/>
          </a:p>
        </p:txBody>
      </p:sp>
      <p:sp>
        <p:nvSpPr>
          <p:cNvPr id="184" name="Google Shape;184;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5" name="Google Shape;185;p6"/>
          <p:cNvPicPr preferRelativeResize="0"/>
          <p:nvPr/>
        </p:nvPicPr>
        <p:blipFill rotWithShape="1">
          <a:blip r:embed="rId3">
            <a:alphaModFix/>
          </a:blip>
          <a:srcRect b="18822" l="0" r="0" t="18822"/>
          <a:stretch/>
        </p:blipFill>
        <p:spPr>
          <a:xfrm>
            <a:off x="675681" y="3408096"/>
            <a:ext cx="704935" cy="440111"/>
          </a:xfrm>
          <a:prstGeom prst="wedgeEllipseCallout">
            <a:avLst>
              <a:gd fmla="val -20833" name="adj1"/>
              <a:gd fmla="val 62500" name="adj2"/>
            </a:avLst>
          </a:prstGeom>
          <a:noFill/>
          <a:ln>
            <a:noFill/>
          </a:ln>
        </p:spPr>
      </p:pic>
      <p:sp>
        <p:nvSpPr>
          <p:cNvPr id="186" name="Google Shape;186;p6"/>
          <p:cNvSpPr/>
          <p:nvPr/>
        </p:nvSpPr>
        <p:spPr>
          <a:xfrm>
            <a:off x="2501841" y="4044254"/>
            <a:ext cx="58006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
        <p:nvSpPr>
          <p:cNvPr id="187" name="Google Shape;187;p6"/>
          <p:cNvSpPr/>
          <p:nvPr/>
        </p:nvSpPr>
        <p:spPr>
          <a:xfrm>
            <a:off x="2073944" y="3408096"/>
            <a:ext cx="5350092" cy="744059"/>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188" name="Google Shape;188;p6"/>
          <p:cNvSpPr txBox="1"/>
          <p:nvPr/>
        </p:nvSpPr>
        <p:spPr>
          <a:xfrm>
            <a:off x="2073944" y="3505824"/>
            <a:ext cx="499469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b="1" lang="en-US" sz="1800">
                <a:solidFill>
                  <a:srgbClr val="660066"/>
                </a:solidFill>
                <a:latin typeface="Times New Roman"/>
                <a:ea typeface="Times New Roman"/>
                <a:cs typeface="Times New Roman"/>
                <a:sym typeface="Times New Roman"/>
              </a:rPr>
              <a:t>happy</a:t>
            </a:r>
            <a:r>
              <a:rPr lang="en-US" sz="1800">
                <a:solidFill>
                  <a:schemeClr val="dk1"/>
                </a:solidFill>
                <a:latin typeface="Times New Roman"/>
                <a:ea typeface="Times New Roman"/>
                <a:cs typeface="Times New Roman"/>
                <a:sym typeface="Times New Roman"/>
              </a:rPr>
              <a:t> Christmas #sarcasm</a:t>
            </a:r>
            <a:endParaRPr sz="1800">
              <a:solidFill>
                <a:schemeClr val="dk1"/>
              </a:solidFill>
              <a:latin typeface="Times New Roman"/>
              <a:ea typeface="Times New Roman"/>
              <a:cs typeface="Times New Roman"/>
              <a:sym typeface="Times New Roman"/>
            </a:endParaRPr>
          </a:p>
        </p:txBody>
      </p:sp>
      <p:pic>
        <p:nvPicPr>
          <p:cNvPr id="189" name="Google Shape;189;p6"/>
          <p:cNvPicPr preferRelativeResize="0"/>
          <p:nvPr/>
        </p:nvPicPr>
        <p:blipFill rotWithShape="1">
          <a:blip r:embed="rId3">
            <a:alphaModFix/>
          </a:blip>
          <a:srcRect b="18822" l="0" r="0" t="18822"/>
          <a:stretch/>
        </p:blipFill>
        <p:spPr>
          <a:xfrm>
            <a:off x="711301" y="4140926"/>
            <a:ext cx="704935" cy="440111"/>
          </a:xfrm>
          <a:prstGeom prst="wedgeEllipseCallout">
            <a:avLst>
              <a:gd fmla="val -20833" name="adj1"/>
              <a:gd fmla="val 62500" name="adj2"/>
            </a:avLst>
          </a:prstGeom>
          <a:noFill/>
          <a:ln>
            <a:noFill/>
          </a:ln>
        </p:spPr>
      </p:pic>
      <p:sp>
        <p:nvSpPr>
          <p:cNvPr id="190" name="Google Shape;190;p6"/>
          <p:cNvSpPr/>
          <p:nvPr/>
        </p:nvSpPr>
        <p:spPr>
          <a:xfrm>
            <a:off x="2537461" y="4954884"/>
            <a:ext cx="58006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
        <p:nvSpPr>
          <p:cNvPr id="191" name="Google Shape;191;p6"/>
          <p:cNvSpPr/>
          <p:nvPr/>
        </p:nvSpPr>
        <p:spPr>
          <a:xfrm>
            <a:off x="2109564" y="4318726"/>
            <a:ext cx="5350092" cy="744059"/>
          </a:xfrm>
          <a:prstGeom prst="wedgeRoundRectCallout">
            <a:avLst>
              <a:gd fmla="val -62757" name="adj1"/>
              <a:gd fmla="val -28598"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sp>
        <p:nvSpPr>
          <p:cNvPr id="192" name="Google Shape;192;p6"/>
          <p:cNvSpPr txBox="1"/>
          <p:nvPr/>
        </p:nvSpPr>
        <p:spPr>
          <a:xfrm>
            <a:off x="2109564" y="4416454"/>
            <a:ext cx="53525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8000"/>
                </a:solidFill>
                <a:latin typeface="Times New Roman"/>
                <a:ea typeface="Times New Roman"/>
                <a:cs typeface="Times New Roman"/>
                <a:sym typeface="Times New Roman"/>
              </a:rPr>
              <a:t>happy </a:t>
            </a:r>
            <a:r>
              <a:rPr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
        <p:nvSpPr>
          <p:cNvPr id="193" name="Google Shape;193;p6"/>
          <p:cNvSpPr txBox="1"/>
          <p:nvPr/>
        </p:nvSpPr>
        <p:spPr>
          <a:xfrm>
            <a:off x="7799421" y="4238654"/>
            <a:ext cx="861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8000"/>
                </a:solidFill>
                <a:latin typeface="Times New Roman"/>
                <a:ea typeface="Times New Roman"/>
                <a:cs typeface="Times New Roman"/>
                <a:sym typeface="Times New Roman"/>
              </a:rPr>
              <a:t>Literal</a:t>
            </a:r>
            <a:endParaRPr sz="1800">
              <a:solidFill>
                <a:srgbClr val="008000"/>
              </a:solidFill>
              <a:latin typeface="Times New Roman"/>
              <a:ea typeface="Times New Roman"/>
              <a:cs typeface="Times New Roman"/>
              <a:sym typeface="Times New Roman"/>
            </a:endParaRPr>
          </a:p>
        </p:txBody>
      </p:sp>
      <p:sp>
        <p:nvSpPr>
          <p:cNvPr id="194" name="Google Shape;194;p6"/>
          <p:cNvSpPr txBox="1"/>
          <p:nvPr/>
        </p:nvSpPr>
        <p:spPr>
          <a:xfrm>
            <a:off x="7603952" y="3534984"/>
            <a:ext cx="10193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0066"/>
                </a:solidFill>
                <a:latin typeface="Times New Roman"/>
                <a:ea typeface="Times New Roman"/>
                <a:cs typeface="Times New Roman"/>
                <a:sym typeface="Times New Roman"/>
              </a:rPr>
              <a:t>Sarcastic</a:t>
            </a:r>
            <a:endParaRPr sz="1800">
              <a:solidFill>
                <a:srgbClr val="660066"/>
              </a:solidFill>
              <a:latin typeface="Times New Roman"/>
              <a:ea typeface="Times New Roman"/>
              <a:cs typeface="Times New Roman"/>
              <a:sym typeface="Times New Roman"/>
            </a:endParaRPr>
          </a:p>
        </p:txBody>
      </p:sp>
      <p:sp>
        <p:nvSpPr>
          <p:cNvPr id="195" name="Google Shape;195;p6"/>
          <p:cNvSpPr txBox="1"/>
          <p:nvPr/>
        </p:nvSpPr>
        <p:spPr>
          <a:xfrm>
            <a:off x="2324100" y="6072563"/>
            <a:ext cx="68198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(Ghosh, Guo and Muresan, 2015) - EMNLP 2015</a:t>
            </a:r>
            <a:endParaRPr/>
          </a:p>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3rd prize awarded </a:t>
            </a:r>
            <a:r>
              <a:rPr lang="en-US" sz="2000">
                <a:solidFill>
                  <a:schemeClr val="dk1"/>
                </a:solidFill>
                <a:latin typeface="Times New Roman"/>
                <a:ea typeface="Times New Roman"/>
                <a:cs typeface="Times New Roman"/>
                <a:sym typeface="Times New Roman"/>
              </a:rPr>
              <a:t>at the NYC Media Lab Annual Summit, 2015</a:t>
            </a:r>
            <a:endParaRPr sz="2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6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Conclusions</a:t>
            </a:r>
            <a:endParaRPr/>
          </a:p>
        </p:txBody>
      </p:sp>
      <p:sp>
        <p:nvSpPr>
          <p:cNvPr id="745" name="Google Shape;745;p60"/>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Times New Roman"/>
              <a:buChar char="•"/>
            </a:pPr>
            <a:r>
              <a:rPr lang="en-US"/>
              <a:t>Using contextual and spectral features provides best accuracy and F1</a:t>
            </a:r>
            <a:endParaRPr/>
          </a:p>
          <a:p>
            <a:pPr indent="-285750" lvl="1" marL="742950" rtl="0" algn="l">
              <a:spcBef>
                <a:spcPts val="560"/>
              </a:spcBef>
              <a:spcAft>
                <a:spcPts val="0"/>
              </a:spcAft>
              <a:buClr>
                <a:schemeClr val="dk1"/>
              </a:buClr>
              <a:buSzPts val="2800"/>
              <a:buFont typeface="Times New Roman"/>
              <a:buChar char="–"/>
            </a:pPr>
            <a:r>
              <a:rPr lang="en-US"/>
              <a:t>Prosodic cues alone are not useful</a:t>
            </a:r>
            <a:endParaRPr/>
          </a:p>
          <a:p>
            <a:pPr indent="-285750" lvl="1" marL="742950" rtl="0" algn="l">
              <a:spcBef>
                <a:spcPts val="560"/>
              </a:spcBef>
              <a:spcAft>
                <a:spcPts val="0"/>
              </a:spcAft>
              <a:buClr>
                <a:schemeClr val="dk1"/>
              </a:buClr>
              <a:buSzPts val="2800"/>
              <a:buFont typeface="Times New Roman"/>
              <a:buChar char="–"/>
            </a:pPr>
            <a:r>
              <a:rPr lang="en-US"/>
              <a:t>Prosodic cues do not improve</a:t>
            </a:r>
            <a:endParaRPr/>
          </a:p>
          <a:p>
            <a:pPr indent="-342900" lvl="0" marL="342900" rtl="0" algn="l">
              <a:spcBef>
                <a:spcPts val="560"/>
              </a:spcBef>
              <a:spcAft>
                <a:spcPts val="0"/>
              </a:spcAft>
              <a:buClr>
                <a:schemeClr val="dk1"/>
              </a:buClr>
              <a:buSzPts val="2800"/>
              <a:buFont typeface="Times New Roman"/>
              <a:buChar char="•"/>
            </a:pPr>
            <a:r>
              <a:rPr lang="en-US"/>
              <a:t>Laughter seems to be good cue for sarcasm</a:t>
            </a:r>
            <a:endParaRPr/>
          </a:p>
          <a:p>
            <a:pPr indent="-342900" lvl="0" marL="342900" rtl="0" algn="l">
              <a:spcBef>
                <a:spcPts val="560"/>
              </a:spcBef>
              <a:spcAft>
                <a:spcPts val="0"/>
              </a:spcAft>
              <a:buClr>
                <a:schemeClr val="dk1"/>
              </a:buClr>
              <a:buSzPts val="2800"/>
              <a:buFont typeface="Times New Roman"/>
              <a:buChar char="•"/>
            </a:pPr>
            <a:r>
              <a:rPr lang="en-US"/>
              <a:t>Initial position seemed to be a good cue for sincerity</a:t>
            </a:r>
            <a:endParaRPr/>
          </a:p>
          <a:p>
            <a:pPr indent="-342900" lvl="0" marL="342900" rtl="0" algn="l">
              <a:spcBef>
                <a:spcPts val="560"/>
              </a:spcBef>
              <a:spcAft>
                <a:spcPts val="0"/>
              </a:spcAft>
              <a:buClr>
                <a:schemeClr val="dk1"/>
              </a:buClr>
              <a:buSzPts val="2800"/>
              <a:buFont typeface="Times New Roman"/>
              <a:buChar char="•"/>
            </a:pPr>
            <a:r>
              <a:rPr lang="en-US"/>
              <a:t>Gender was not a good cue</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Google Shape;750;p6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Problems and Possibilities</a:t>
            </a:r>
            <a:endParaRPr/>
          </a:p>
        </p:txBody>
      </p:sp>
      <p:sp>
        <p:nvSpPr>
          <p:cNvPr id="751" name="Google Shape;751;p61"/>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800"/>
              <a:buFont typeface="Times New Roman"/>
              <a:buChar char="•"/>
            </a:pPr>
            <a:r>
              <a:rPr lang="en-US"/>
              <a:t>What problems do you see in this work?</a:t>
            </a:r>
            <a:endParaRPr/>
          </a:p>
          <a:p>
            <a:pPr indent="-285750" lvl="1" marL="742950" rtl="0" algn="l">
              <a:lnSpc>
                <a:spcPct val="90000"/>
              </a:lnSpc>
              <a:spcBef>
                <a:spcPts val="560"/>
              </a:spcBef>
              <a:spcAft>
                <a:spcPts val="0"/>
              </a:spcAft>
              <a:buClr>
                <a:schemeClr val="dk1"/>
              </a:buClr>
              <a:buSzPts val="2800"/>
              <a:buFont typeface="Times New Roman"/>
              <a:buChar char="–"/>
            </a:pPr>
            <a:r>
              <a:rPr lang="en-US"/>
              <a:t>Small dataset</a:t>
            </a:r>
            <a:endParaRPr/>
          </a:p>
          <a:p>
            <a:pPr indent="-285750" lvl="1" marL="742950" rtl="0" algn="l">
              <a:lnSpc>
                <a:spcPct val="90000"/>
              </a:lnSpc>
              <a:spcBef>
                <a:spcPts val="560"/>
              </a:spcBef>
              <a:spcAft>
                <a:spcPts val="0"/>
              </a:spcAft>
              <a:buClr>
                <a:schemeClr val="dk1"/>
              </a:buClr>
              <a:buSzPts val="2800"/>
              <a:buFont typeface="Times New Roman"/>
              <a:buChar char="–"/>
            </a:pPr>
            <a:r>
              <a:rPr lang="en-US"/>
              <a:t>Requested conversation between strangers</a:t>
            </a:r>
            <a:endParaRPr/>
          </a:p>
          <a:p>
            <a:pPr indent="-228600" lvl="2" marL="1143000" rtl="0" algn="l">
              <a:lnSpc>
                <a:spcPct val="90000"/>
              </a:lnSpc>
              <a:spcBef>
                <a:spcPts val="480"/>
              </a:spcBef>
              <a:spcAft>
                <a:spcPts val="0"/>
              </a:spcAft>
              <a:buClr>
                <a:schemeClr val="dk1"/>
              </a:buClr>
              <a:buSzPts val="2400"/>
              <a:buFont typeface="Times New Roman"/>
              <a:buChar char="•"/>
            </a:pPr>
            <a:r>
              <a:rPr lang="en-US"/>
              <a:t>Prosodic cues may not be used?</a:t>
            </a:r>
            <a:endParaRPr/>
          </a:p>
          <a:p>
            <a:pPr indent="-342900" lvl="0" marL="342900" rtl="0" algn="l">
              <a:lnSpc>
                <a:spcPct val="90000"/>
              </a:lnSpc>
              <a:spcBef>
                <a:spcPts val="560"/>
              </a:spcBef>
              <a:spcAft>
                <a:spcPts val="0"/>
              </a:spcAft>
              <a:buClr>
                <a:schemeClr val="dk1"/>
              </a:buClr>
              <a:buSzPts val="2800"/>
              <a:buFont typeface="Times New Roman"/>
              <a:buChar char="•"/>
            </a:pPr>
            <a:r>
              <a:rPr lang="en-US"/>
              <a:t>What might be done to improve?</a:t>
            </a:r>
            <a:endParaRPr/>
          </a:p>
          <a:p>
            <a:pPr indent="-342900" lvl="0" marL="342900" rtl="0" algn="l">
              <a:lnSpc>
                <a:spcPct val="90000"/>
              </a:lnSpc>
              <a:spcBef>
                <a:spcPts val="560"/>
              </a:spcBef>
              <a:spcAft>
                <a:spcPts val="0"/>
              </a:spcAft>
              <a:buClr>
                <a:schemeClr val="dk1"/>
              </a:buClr>
              <a:buSzPts val="2800"/>
              <a:buFont typeface="Times New Roman"/>
              <a:buChar char="•"/>
            </a:pPr>
            <a:r>
              <a:rPr lang="en-US"/>
              <a:t>What uses could successful identification of sarcasm provide?</a:t>
            </a:r>
            <a:endParaRPr/>
          </a:p>
          <a:p>
            <a:pPr indent="-285750" lvl="1" marL="742950" rtl="0" algn="l">
              <a:lnSpc>
                <a:spcPct val="90000"/>
              </a:lnSpc>
              <a:spcBef>
                <a:spcPts val="560"/>
              </a:spcBef>
              <a:spcAft>
                <a:spcPts val="0"/>
              </a:spcAft>
              <a:buClr>
                <a:schemeClr val="dk1"/>
              </a:buClr>
              <a:buSzPts val="2800"/>
              <a:buFont typeface="Times New Roman"/>
              <a:buChar char="–"/>
            </a:pPr>
            <a:r>
              <a:rPr lang="en-US"/>
              <a:t>Train computer-human dialogue systems to recognize sarcasm?  To respond to it?? To generate it??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Google Shape;757;p62"/>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Do you Agree?</a:t>
            </a:r>
            <a:endParaRPr/>
          </a:p>
        </p:txBody>
      </p:sp>
      <p:sp>
        <p:nvSpPr>
          <p:cNvPr id="758" name="Google Shape;758;p62"/>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0" lvl="0" marL="109728" rtl="0" algn="l">
              <a:spcBef>
                <a:spcPts val="0"/>
              </a:spcBef>
              <a:spcAft>
                <a:spcPts val="0"/>
              </a:spcAft>
              <a:buClr>
                <a:schemeClr val="dk1"/>
              </a:buClr>
              <a:buSzPts val="2800"/>
              <a:buFont typeface="Times New Roman"/>
              <a:buNone/>
            </a:pPr>
            <a:r>
              <a:rPr lang="en-US"/>
              <a:t>“As for handling the sarcasm once it’s detected, a dialogue agent ought to do what real humans do and acknowledge it. Either generate some synthetic laughter or, for more advanced agents, somehow point out that it “ gets” the joke.”</a:t>
            </a:r>
            <a:endParaRPr/>
          </a:p>
        </p:txBody>
      </p:sp>
      <p:sp>
        <p:nvSpPr>
          <p:cNvPr id="759" name="Google Shape;759;p6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6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“Sure, I did the Right Thing”: A System for Sarcasm Detection in Speech </a:t>
            </a:r>
            <a:r>
              <a:rPr b="0" lang="en-US" sz="2400"/>
              <a:t>(Rakov and Rosenberg, 2013) </a:t>
            </a:r>
            <a:endParaRPr b="0" sz="2400"/>
          </a:p>
        </p:txBody>
      </p:sp>
      <p:sp>
        <p:nvSpPr>
          <p:cNvPr id="766" name="Google Shape;766;p63"/>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Used an acted speech corpus annotated for sarcastic vs. sincere speech</a:t>
            </a:r>
            <a:endParaRPr/>
          </a:p>
          <a:p>
            <a:pPr indent="-342900" lvl="0" marL="342900" rtl="0" algn="l">
              <a:spcBef>
                <a:spcPts val="560"/>
              </a:spcBef>
              <a:spcAft>
                <a:spcPts val="0"/>
              </a:spcAft>
              <a:buClr>
                <a:schemeClr val="dk1"/>
              </a:buClr>
              <a:buSzPts val="2800"/>
              <a:buFont typeface="Times New Roman"/>
              <a:buChar char="•"/>
            </a:pPr>
            <a:r>
              <a:rPr lang="en-US"/>
              <a:t>Daria Sarcasm Corpus</a:t>
            </a:r>
            <a:endParaRPr/>
          </a:p>
          <a:p>
            <a:pPr indent="-285750" lvl="1" marL="742950" rtl="0" algn="l">
              <a:spcBef>
                <a:spcPts val="560"/>
              </a:spcBef>
              <a:spcAft>
                <a:spcPts val="0"/>
              </a:spcAft>
              <a:buClr>
                <a:schemeClr val="dk1"/>
              </a:buClr>
              <a:buSzPts val="2800"/>
              <a:buFont typeface="Times New Roman"/>
              <a:buChar char="–"/>
            </a:pPr>
            <a:r>
              <a:rPr lang="en-US"/>
              <a:t>Created from Daria, an animated television show that ran on MTV from 1997-2001</a:t>
            </a:r>
            <a:endParaRPr/>
          </a:p>
          <a:p>
            <a:pPr indent="-285750" lvl="1" marL="742950" rtl="0" algn="l">
              <a:spcBef>
                <a:spcPts val="560"/>
              </a:spcBef>
              <a:spcAft>
                <a:spcPts val="0"/>
              </a:spcAft>
              <a:buClr>
                <a:schemeClr val="dk1"/>
              </a:buClr>
              <a:buSzPts val="2800"/>
              <a:buFont typeface="Times New Roman"/>
              <a:buChar char="–"/>
            </a:pPr>
            <a:r>
              <a:rPr lang="en-US"/>
              <a:t>Acted speech but should ‘lead to a more natural expression of sarcasm than traditional acted speech’ since these are real actors..</a:t>
            </a:r>
            <a:endParaRPr/>
          </a:p>
          <a:p>
            <a:pPr indent="-285750" lvl="1" marL="742950" rtl="0" algn="l">
              <a:spcBef>
                <a:spcPts val="560"/>
              </a:spcBef>
              <a:spcAft>
                <a:spcPts val="0"/>
              </a:spcAft>
              <a:buClr>
                <a:schemeClr val="dk1"/>
              </a:buClr>
              <a:buSzPts val="2800"/>
              <a:buFont typeface="Times New Roman"/>
              <a:buChar char="–"/>
            </a:pPr>
            <a:r>
              <a:rPr lang="en-US"/>
              <a:t>75 sarcastic sentences and 75 sincere sentences plus context</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767" name="Google Shape;767;p6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sp>
        <p:nvSpPr>
          <p:cNvPr id="772" name="Google Shape;772;p6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Perceptions of Sarcastic Speech Survey</a:t>
            </a:r>
            <a:endParaRPr/>
          </a:p>
        </p:txBody>
      </p:sp>
      <p:sp>
        <p:nvSpPr>
          <p:cNvPr id="773" name="Google Shape;773;p64"/>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165 speakers listen to the 150 sentences and label them as sarcastic or sincere (forced-choice)</a:t>
            </a:r>
            <a:endParaRPr/>
          </a:p>
          <a:p>
            <a:pPr indent="-285750" lvl="1" marL="742950" rtl="0" algn="l">
              <a:spcBef>
                <a:spcPts val="560"/>
              </a:spcBef>
              <a:spcAft>
                <a:spcPts val="0"/>
              </a:spcAft>
              <a:buClr>
                <a:schemeClr val="dk1"/>
              </a:buClr>
              <a:buSzPts val="2800"/>
              <a:buFont typeface="Times New Roman"/>
              <a:buChar char="–"/>
            </a:pPr>
            <a:r>
              <a:rPr lang="en-US"/>
              <a:t> Anything labeled as sarcastic with 30% agreement or less was labeled as sincere</a:t>
            </a:r>
            <a:endParaRPr/>
          </a:p>
          <a:p>
            <a:pPr indent="-285750" lvl="1" marL="742950" rtl="0" algn="l">
              <a:spcBef>
                <a:spcPts val="560"/>
              </a:spcBef>
              <a:spcAft>
                <a:spcPts val="0"/>
              </a:spcAft>
              <a:buClr>
                <a:schemeClr val="dk1"/>
              </a:buClr>
              <a:buSzPts val="2800"/>
              <a:buFont typeface="Times New Roman"/>
              <a:buChar char="–"/>
            </a:pPr>
            <a:r>
              <a:rPr lang="en-US"/>
              <a:t>Anything labeled as sarcastic with 72% agreement or higher was labeled as sarcastic</a:t>
            </a:r>
            <a:endParaRPr/>
          </a:p>
          <a:p>
            <a:pPr indent="-285750" lvl="1" marL="742950" rtl="0" algn="l">
              <a:spcBef>
                <a:spcPts val="560"/>
              </a:spcBef>
              <a:spcAft>
                <a:spcPts val="0"/>
              </a:spcAft>
              <a:buClr>
                <a:schemeClr val="dk1"/>
              </a:buClr>
              <a:buSzPts val="2800"/>
              <a:buFont typeface="Times New Roman"/>
              <a:buChar char="–"/>
            </a:pPr>
            <a:r>
              <a:rPr lang="en-US"/>
              <a:t>Only 112 sentences effectively labeled</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774" name="Google Shape;774;p6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Google Shape;779;p6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Features</a:t>
            </a:r>
            <a:endParaRPr/>
          </a:p>
        </p:txBody>
      </p:sp>
      <p:sp>
        <p:nvSpPr>
          <p:cNvPr id="780" name="Google Shape;780;p65"/>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Baseline acoustic features: </a:t>
            </a:r>
            <a:endParaRPr/>
          </a:p>
          <a:p>
            <a:pPr indent="-285750" lvl="1" marL="742950" rtl="0" algn="l">
              <a:spcBef>
                <a:spcPts val="560"/>
              </a:spcBef>
              <a:spcAft>
                <a:spcPts val="0"/>
              </a:spcAft>
              <a:buClr>
                <a:schemeClr val="dk1"/>
              </a:buClr>
              <a:buSzPts val="2800"/>
              <a:buFont typeface="Times New Roman"/>
              <a:buChar char="–"/>
            </a:pPr>
            <a:r>
              <a:rPr lang="en-US"/>
              <a:t>Mean pitch</a:t>
            </a:r>
            <a:endParaRPr/>
          </a:p>
          <a:p>
            <a:pPr indent="-285750" lvl="1" marL="742950" rtl="0" algn="l">
              <a:spcBef>
                <a:spcPts val="560"/>
              </a:spcBef>
              <a:spcAft>
                <a:spcPts val="0"/>
              </a:spcAft>
              <a:buClr>
                <a:schemeClr val="dk1"/>
              </a:buClr>
              <a:buSzPts val="2800"/>
              <a:buFont typeface="Times New Roman"/>
              <a:buChar char="–"/>
            </a:pPr>
            <a:r>
              <a:rPr lang="en-US"/>
              <a:t>Pitch range</a:t>
            </a:r>
            <a:endParaRPr/>
          </a:p>
          <a:p>
            <a:pPr indent="-285750" lvl="1" marL="742950" rtl="0" algn="l">
              <a:spcBef>
                <a:spcPts val="560"/>
              </a:spcBef>
              <a:spcAft>
                <a:spcPts val="0"/>
              </a:spcAft>
              <a:buClr>
                <a:schemeClr val="dk1"/>
              </a:buClr>
              <a:buSzPts val="2800"/>
              <a:buFont typeface="Times New Roman"/>
              <a:buChar char="–"/>
            </a:pPr>
            <a:r>
              <a:rPr lang="en-US"/>
              <a:t>Standard deviation of pitch</a:t>
            </a:r>
            <a:endParaRPr/>
          </a:p>
          <a:p>
            <a:pPr indent="-285750" lvl="1" marL="742950" rtl="0" algn="l">
              <a:spcBef>
                <a:spcPts val="560"/>
              </a:spcBef>
              <a:spcAft>
                <a:spcPts val="0"/>
              </a:spcAft>
              <a:buClr>
                <a:schemeClr val="dk1"/>
              </a:buClr>
              <a:buSzPts val="2800"/>
              <a:buFont typeface="Times New Roman"/>
              <a:buChar char="–"/>
            </a:pPr>
            <a:r>
              <a:rPr lang="en-US"/>
              <a:t>Mean intensity</a:t>
            </a:r>
            <a:endParaRPr/>
          </a:p>
          <a:p>
            <a:pPr indent="-285750" lvl="1" marL="742950" rtl="0" algn="l">
              <a:spcBef>
                <a:spcPts val="560"/>
              </a:spcBef>
              <a:spcAft>
                <a:spcPts val="0"/>
              </a:spcAft>
              <a:buClr>
                <a:schemeClr val="dk1"/>
              </a:buClr>
              <a:buSzPts val="2800"/>
              <a:buFont typeface="Times New Roman"/>
              <a:buChar char="–"/>
            </a:pPr>
            <a:r>
              <a:rPr lang="en-US"/>
              <a:t>Intensity range</a:t>
            </a:r>
            <a:endParaRPr/>
          </a:p>
          <a:p>
            <a:pPr indent="-285750" lvl="1" marL="742950" rtl="0" algn="l">
              <a:spcBef>
                <a:spcPts val="560"/>
              </a:spcBef>
              <a:spcAft>
                <a:spcPts val="0"/>
              </a:spcAft>
              <a:buClr>
                <a:schemeClr val="dk1"/>
              </a:buClr>
              <a:buSzPts val="2800"/>
              <a:buFont typeface="Times New Roman"/>
              <a:buChar char="–"/>
            </a:pPr>
            <a:r>
              <a:rPr lang="en-US"/>
              <a:t>Speaking rate</a:t>
            </a:r>
            <a:endParaRPr/>
          </a:p>
          <a:p>
            <a:pPr indent="-342900" lvl="0" marL="342900" rtl="0" algn="l">
              <a:spcBef>
                <a:spcPts val="560"/>
              </a:spcBef>
              <a:spcAft>
                <a:spcPts val="0"/>
              </a:spcAft>
              <a:buClr>
                <a:schemeClr val="dk1"/>
              </a:buClr>
              <a:buSzPts val="2800"/>
              <a:buFont typeface="Times New Roman"/>
              <a:buChar char="•"/>
            </a:pPr>
            <a:r>
              <a:rPr lang="en-US"/>
              <a:t>Sequences of pitch and intensity contours over words in utterances were modeled using k-means clustering and used as additional features</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781" name="Google Shape;781;p6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pic>
        <p:nvPicPr>
          <p:cNvPr id="786" name="Google Shape;786;p66"/>
          <p:cNvPicPr preferRelativeResize="0"/>
          <p:nvPr/>
        </p:nvPicPr>
        <p:blipFill rotWithShape="1">
          <a:blip r:embed="rId3">
            <a:alphaModFix/>
          </a:blip>
          <a:srcRect b="20069" l="40066" r="10016" t="40162"/>
          <a:stretch/>
        </p:blipFill>
        <p:spPr>
          <a:xfrm>
            <a:off x="1175580" y="1052422"/>
            <a:ext cx="5949838" cy="2434897"/>
          </a:xfrm>
          <a:prstGeom prst="rect">
            <a:avLst/>
          </a:prstGeom>
          <a:noFill/>
          <a:ln>
            <a:noFill/>
          </a:ln>
        </p:spPr>
      </p:pic>
      <p:pic>
        <p:nvPicPr>
          <p:cNvPr id="787" name="Google Shape;787;p66"/>
          <p:cNvPicPr preferRelativeResize="0"/>
          <p:nvPr/>
        </p:nvPicPr>
        <p:blipFill rotWithShape="1">
          <a:blip r:embed="rId4">
            <a:alphaModFix/>
          </a:blip>
          <a:srcRect b="35132" l="25046" r="25046" t="20069"/>
          <a:stretch/>
        </p:blipFill>
        <p:spPr>
          <a:xfrm>
            <a:off x="1096739" y="3487320"/>
            <a:ext cx="6028679" cy="237789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Google Shape;793;p6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Results</a:t>
            </a:r>
            <a:endParaRPr/>
          </a:p>
        </p:txBody>
      </p:sp>
      <p:sp>
        <p:nvSpPr>
          <p:cNvPr id="794" name="Google Shape;794;p6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creen Shot 2017-01-25 at 1.05.38 PM.png" id="795" name="Google Shape;795;p67"/>
          <p:cNvPicPr preferRelativeResize="0"/>
          <p:nvPr/>
        </p:nvPicPr>
        <p:blipFill rotWithShape="1">
          <a:blip r:embed="rId3">
            <a:alphaModFix/>
          </a:blip>
          <a:srcRect b="0" l="0" r="0" t="0"/>
          <a:stretch/>
        </p:blipFill>
        <p:spPr>
          <a:xfrm>
            <a:off x="1422400" y="1144475"/>
            <a:ext cx="6516426" cy="530808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Google Shape;801;p6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2880"/>
              <a:t>How would you Improve Sarcasm Detection in Speech?</a:t>
            </a:r>
            <a:endParaRPr sz="2880"/>
          </a:p>
        </p:txBody>
      </p:sp>
      <p:sp>
        <p:nvSpPr>
          <p:cNvPr id="802" name="Google Shape;802;p68"/>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Acted vs. natural corpora?</a:t>
            </a:r>
            <a:endParaRPr/>
          </a:p>
          <a:p>
            <a:pPr indent="-342900" lvl="0" marL="342900" rtl="0" algn="l">
              <a:spcBef>
                <a:spcPts val="560"/>
              </a:spcBef>
              <a:spcAft>
                <a:spcPts val="0"/>
              </a:spcAft>
              <a:buClr>
                <a:schemeClr val="dk1"/>
              </a:buClr>
              <a:buSzPts val="2800"/>
              <a:buFont typeface="Times New Roman"/>
              <a:buChar char="•"/>
            </a:pPr>
            <a:r>
              <a:rPr lang="en-US"/>
              <a:t>Single speaker vs. multiple speakers?</a:t>
            </a:r>
            <a:endParaRPr/>
          </a:p>
          <a:p>
            <a:pPr indent="-342900" lvl="0" marL="342900" rtl="0" algn="l">
              <a:spcBef>
                <a:spcPts val="560"/>
              </a:spcBef>
              <a:spcAft>
                <a:spcPts val="0"/>
              </a:spcAft>
              <a:buClr>
                <a:schemeClr val="dk1"/>
              </a:buClr>
              <a:buSzPts val="2800"/>
              <a:buFont typeface="Times New Roman"/>
              <a:buChar char="•"/>
            </a:pPr>
            <a:r>
              <a:rPr lang="en-US"/>
              <a:t>How to improve human annotation?</a:t>
            </a:r>
            <a:endParaRPr/>
          </a:p>
          <a:p>
            <a:pPr indent="-342900" lvl="0" marL="342900" rtl="0" algn="l">
              <a:spcBef>
                <a:spcPts val="560"/>
              </a:spcBef>
              <a:spcAft>
                <a:spcPts val="0"/>
              </a:spcAft>
              <a:buClr>
                <a:schemeClr val="dk1"/>
              </a:buClr>
              <a:buSzPts val="2800"/>
              <a:buFont typeface="Times New Roman"/>
              <a:buChar char="•"/>
            </a:pPr>
            <a:r>
              <a:rPr lang="en-US"/>
              <a:t>Additional features?</a:t>
            </a:r>
            <a:endParaRPr/>
          </a:p>
        </p:txBody>
      </p:sp>
      <p:sp>
        <p:nvSpPr>
          <p:cNvPr id="803" name="Google Shape;803;p6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6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0" lang="en-US" sz="3200" u="none" cap="none" strike="noStrike">
                <a:solidFill>
                  <a:schemeClr val="dk2"/>
                </a:solidFill>
                <a:latin typeface="Times New Roman"/>
                <a:ea typeface="Times New Roman"/>
                <a:cs typeface="Times New Roman"/>
                <a:sym typeface="Times New Roman"/>
              </a:rPr>
              <a:t>Next Week</a:t>
            </a:r>
            <a:endParaRPr b="1" i="0" sz="3200" u="none" cap="none" strike="noStrike">
              <a:solidFill>
                <a:schemeClr val="dk2"/>
              </a:solidFill>
              <a:latin typeface="Times New Roman"/>
              <a:ea typeface="Times New Roman"/>
              <a:cs typeface="Times New Roman"/>
              <a:sym typeface="Times New Roman"/>
            </a:endParaRPr>
          </a:p>
        </p:txBody>
      </p:sp>
      <p:sp>
        <p:nvSpPr>
          <p:cNvPr id="809" name="Google Shape;809;p69"/>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Speech Analysis: Deception and Trust (Guest speaker: Sarah Ita Levitan) </a:t>
            </a:r>
            <a:endParaRPr/>
          </a:p>
          <a:p>
            <a:pPr indent="-342900" lvl="0" marL="342900" rtl="0" algn="l">
              <a:spcBef>
                <a:spcPts val="560"/>
              </a:spcBef>
              <a:spcAft>
                <a:spcPts val="0"/>
              </a:spcAft>
              <a:buClr>
                <a:schemeClr val="dk1"/>
              </a:buClr>
              <a:buSzPts val="2800"/>
              <a:buFont typeface="Times New Roman"/>
              <a:buChar char="•"/>
            </a:pPr>
            <a:r>
              <a:rPr lang="en-US"/>
              <a:t>And the next:  Charisma </a:t>
            </a:r>
            <a:r>
              <a:rPr b="1" i="1" lang="en-US"/>
              <a:t>and Humor</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Key Issues to be Addressed</a:t>
            </a:r>
            <a:endParaRPr/>
          </a:p>
        </p:txBody>
      </p:sp>
      <p:sp>
        <p:nvSpPr>
          <p:cNvPr id="202" name="Google Shape;202;p7"/>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How to </a:t>
            </a:r>
            <a:r>
              <a:rPr lang="en-US">
                <a:solidFill>
                  <a:srgbClr val="FF0000"/>
                </a:solidFill>
              </a:rPr>
              <a:t>collect a set of target words </a:t>
            </a:r>
            <a:r>
              <a:rPr lang="en-US"/>
              <a:t>that can have either literal or sarcastic meaning, depending on context?</a:t>
            </a:r>
            <a:endParaRPr/>
          </a:p>
          <a:p>
            <a:pPr indent="-342900" lvl="0" marL="342900" rtl="0" algn="l">
              <a:spcBef>
                <a:spcPts val="560"/>
              </a:spcBef>
              <a:spcAft>
                <a:spcPts val="0"/>
              </a:spcAft>
              <a:buClr>
                <a:schemeClr val="dk1"/>
              </a:buClr>
              <a:buSzPts val="2800"/>
              <a:buFont typeface="Times New Roman"/>
              <a:buChar char="•"/>
            </a:pPr>
            <a:r>
              <a:rPr lang="en-US"/>
              <a:t>Given an utterance and a target word, </a:t>
            </a:r>
            <a:r>
              <a:rPr lang="en-US">
                <a:solidFill>
                  <a:srgbClr val="FF0000"/>
                </a:solidFill>
              </a:rPr>
              <a:t>how to detect whether the target word is used in the literal or the sarcastic sense</a:t>
            </a:r>
            <a:r>
              <a:rPr lang="en-US"/>
              <a:t>?</a:t>
            </a:r>
            <a:endParaRPr/>
          </a:p>
          <a:p>
            <a:pPr indent="-107950" lvl="1" marL="742950" rtl="0" algn="l">
              <a:spcBef>
                <a:spcPts val="560"/>
              </a:spcBef>
              <a:spcAft>
                <a:spcPts val="0"/>
              </a:spcAft>
              <a:buClr>
                <a:schemeClr val="dk1"/>
              </a:buClr>
              <a:buSzPts val="2800"/>
              <a:buFont typeface="Times New Roman"/>
              <a:buNone/>
            </a:pPr>
            <a:r>
              <a:t/>
            </a:r>
            <a:endParaRPr/>
          </a:p>
        </p:txBody>
      </p:sp>
      <p:sp>
        <p:nvSpPr>
          <p:cNvPr id="203" name="Google Shape;20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8"/>
          <p:cNvSpPr txBox="1"/>
          <p:nvPr>
            <p:ph type="title"/>
          </p:nvPr>
        </p:nvSpPr>
        <p:spPr>
          <a:xfrm>
            <a:off x="8085" y="7938"/>
            <a:ext cx="913591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Crowdsourcing Experiments</a:t>
            </a:r>
            <a:endParaRPr/>
          </a:p>
        </p:txBody>
      </p:sp>
      <p:sp>
        <p:nvSpPr>
          <p:cNvPr id="210" name="Google Shape;210;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1" name="Google Shape;211;p8"/>
          <p:cNvSpPr/>
          <p:nvPr/>
        </p:nvSpPr>
        <p:spPr>
          <a:xfrm>
            <a:off x="2091192" y="1406754"/>
            <a:ext cx="58006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I'm </a:t>
            </a:r>
            <a:r>
              <a:rPr lang="en-US" sz="1800">
                <a:solidFill>
                  <a:srgbClr val="000000"/>
                </a:solidFill>
                <a:latin typeface="Times New Roman"/>
                <a:ea typeface="Times New Roman"/>
                <a:cs typeface="Times New Roman"/>
                <a:sym typeface="Times New Roman"/>
              </a:rPr>
              <a:t>so </a:t>
            </a:r>
            <a:r>
              <a:rPr b="1" i="1" lang="en-US" sz="1800">
                <a:solidFill>
                  <a:srgbClr val="660066"/>
                </a:solidFill>
                <a:latin typeface="Times New Roman"/>
                <a:ea typeface="Times New Roman"/>
                <a:cs typeface="Times New Roman"/>
                <a:sym typeface="Times New Roman"/>
              </a:rPr>
              <a:t>happy</a:t>
            </a:r>
            <a:r>
              <a:rPr b="1" lang="en-US" sz="1800">
                <a:solidFill>
                  <a:srgbClr val="008000"/>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I'm going back to the emergency</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room</a:t>
            </a:r>
            <a:endParaRPr i="1" sz="1800">
              <a:solidFill>
                <a:schemeClr val="dk1"/>
              </a:solidFill>
              <a:latin typeface="Times New Roman"/>
              <a:ea typeface="Times New Roman"/>
              <a:cs typeface="Times New Roman"/>
              <a:sym typeface="Times New Roman"/>
            </a:endParaRPr>
          </a:p>
        </p:txBody>
      </p:sp>
      <p:sp>
        <p:nvSpPr>
          <p:cNvPr id="212" name="Google Shape;212;p8"/>
          <p:cNvSpPr/>
          <p:nvPr/>
        </p:nvSpPr>
        <p:spPr>
          <a:xfrm>
            <a:off x="2076840" y="1382302"/>
            <a:ext cx="4587239" cy="676736"/>
          </a:xfrm>
          <a:prstGeom prst="wedgeRoundRectCallout">
            <a:avLst>
              <a:gd fmla="val -65073" name="adj1"/>
              <a:gd fmla="val -18189" name="adj2"/>
              <a:gd fmla="val 16667" name="adj3"/>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600">
              <a:solidFill>
                <a:schemeClr val="lt1"/>
              </a:solidFill>
              <a:latin typeface="Times New Roman"/>
              <a:ea typeface="Times New Roman"/>
              <a:cs typeface="Times New Roman"/>
              <a:sym typeface="Times New Roman"/>
            </a:endParaRPr>
          </a:p>
        </p:txBody>
      </p:sp>
      <p:grpSp>
        <p:nvGrpSpPr>
          <p:cNvPr id="213" name="Google Shape;213;p8"/>
          <p:cNvGrpSpPr/>
          <p:nvPr/>
        </p:nvGrpSpPr>
        <p:grpSpPr>
          <a:xfrm>
            <a:off x="8085" y="1168128"/>
            <a:ext cx="9066781" cy="2109853"/>
            <a:chOff x="-126595" y="1189038"/>
            <a:chExt cx="9066781" cy="2109853"/>
          </a:xfrm>
        </p:grpSpPr>
        <p:pic>
          <p:nvPicPr>
            <p:cNvPr id="214" name="Google Shape;214;p8"/>
            <p:cNvPicPr preferRelativeResize="0"/>
            <p:nvPr/>
          </p:nvPicPr>
          <p:blipFill rotWithShape="1">
            <a:blip r:embed="rId3">
              <a:alphaModFix/>
            </a:blip>
            <a:srcRect b="18822" l="0" r="0" t="18822"/>
            <a:stretch/>
          </p:blipFill>
          <p:spPr>
            <a:xfrm>
              <a:off x="-126595" y="1189038"/>
              <a:ext cx="1452105" cy="906590"/>
            </a:xfrm>
            <a:prstGeom prst="wedgeEllipseCallout">
              <a:avLst>
                <a:gd fmla="val -20833" name="adj1"/>
                <a:gd fmla="val 62500" name="adj2"/>
              </a:avLst>
            </a:prstGeom>
            <a:noFill/>
            <a:ln>
              <a:noFill/>
            </a:ln>
          </p:spPr>
        </p:pic>
        <p:pic>
          <p:nvPicPr>
            <p:cNvPr descr="http://icons.iconarchive.com/icons/aha-soft/software/256/user-group-icon.png" id="215" name="Google Shape;215;p8"/>
            <p:cNvPicPr preferRelativeResize="0"/>
            <p:nvPr/>
          </p:nvPicPr>
          <p:blipFill rotWithShape="1">
            <a:blip r:embed="rId4">
              <a:alphaModFix/>
            </a:blip>
            <a:srcRect b="0" l="0" r="0" t="0"/>
            <a:stretch/>
          </p:blipFill>
          <p:spPr>
            <a:xfrm>
              <a:off x="7582587" y="1843227"/>
              <a:ext cx="1357599" cy="1245518"/>
            </a:xfrm>
            <a:prstGeom prst="rect">
              <a:avLst/>
            </a:prstGeom>
            <a:noFill/>
            <a:ln>
              <a:noFill/>
            </a:ln>
          </p:spPr>
        </p:pic>
        <p:cxnSp>
          <p:nvCxnSpPr>
            <p:cNvPr id="216" name="Google Shape;216;p8"/>
            <p:cNvCxnSpPr/>
            <p:nvPr/>
          </p:nvCxnSpPr>
          <p:spPr>
            <a:xfrm rot="10800000">
              <a:off x="6349386" y="2470246"/>
              <a:ext cx="1196219" cy="3021"/>
            </a:xfrm>
            <a:prstGeom prst="straightConnector1">
              <a:avLst/>
            </a:prstGeom>
            <a:noFill/>
            <a:ln cap="flat" cmpd="sng" w="38100">
              <a:solidFill>
                <a:schemeClr val="dk1"/>
              </a:solidFill>
              <a:prstDash val="dash"/>
              <a:round/>
              <a:headEnd len="sm" w="sm" type="none"/>
              <a:tailEnd len="lg" w="lg" type="stealth"/>
            </a:ln>
            <a:effectLst>
              <a:outerShdw blurRad="40000" rotWithShape="0" dir="5400000" dist="23000">
                <a:srgbClr val="000000">
                  <a:alpha val="34901"/>
                </a:srgbClr>
              </a:outerShdw>
            </a:effectLst>
          </p:spPr>
        </p:cxnSp>
        <p:cxnSp>
          <p:nvCxnSpPr>
            <p:cNvPr id="217" name="Google Shape;217;p8"/>
            <p:cNvCxnSpPr/>
            <p:nvPr/>
          </p:nvCxnSpPr>
          <p:spPr>
            <a:xfrm rot="5400000">
              <a:off x="3848127" y="2750121"/>
              <a:ext cx="1095730" cy="1809"/>
            </a:xfrm>
            <a:prstGeom prst="straightConnector1">
              <a:avLst/>
            </a:prstGeom>
            <a:noFill/>
            <a:ln cap="flat" cmpd="sng" w="38100">
              <a:solidFill>
                <a:schemeClr val="dk1"/>
              </a:solidFill>
              <a:prstDash val="dash"/>
              <a:round/>
              <a:headEnd len="sm" w="sm" type="none"/>
              <a:tailEnd len="lg" w="lg" type="stealth"/>
            </a:ln>
            <a:effectLst>
              <a:outerShdw blurRad="40000" rotWithShape="0" dir="5400000" dist="23000">
                <a:srgbClr val="000000">
                  <a:alpha val="34901"/>
                </a:srgbClr>
              </a:outerShdw>
            </a:effectLst>
          </p:spPr>
        </p:cxnSp>
        <p:cxnSp>
          <p:nvCxnSpPr>
            <p:cNvPr id="218" name="Google Shape;218;p8"/>
            <p:cNvCxnSpPr/>
            <p:nvPr/>
          </p:nvCxnSpPr>
          <p:spPr>
            <a:xfrm rot="5400000">
              <a:off x="5125331" y="2750121"/>
              <a:ext cx="1095730" cy="1809"/>
            </a:xfrm>
            <a:prstGeom prst="straightConnector1">
              <a:avLst/>
            </a:prstGeom>
            <a:noFill/>
            <a:ln cap="flat" cmpd="sng" w="38100">
              <a:solidFill>
                <a:schemeClr val="dk1"/>
              </a:solidFill>
              <a:prstDash val="dash"/>
              <a:round/>
              <a:headEnd len="sm" w="sm" type="none"/>
              <a:tailEnd len="lg" w="lg" type="stealth"/>
            </a:ln>
            <a:effectLst>
              <a:outerShdw blurRad="40000" rotWithShape="0" dir="5400000" dist="23000">
                <a:srgbClr val="000000">
                  <a:alpha val="34901"/>
                </a:srgbClr>
              </a:outerShdw>
            </a:effectLst>
          </p:spPr>
        </p:cxnSp>
        <p:cxnSp>
          <p:nvCxnSpPr>
            <p:cNvPr id="219" name="Google Shape;219;p8"/>
            <p:cNvCxnSpPr/>
            <p:nvPr/>
          </p:nvCxnSpPr>
          <p:spPr>
            <a:xfrm rot="5400000">
              <a:off x="2546191" y="2732415"/>
              <a:ext cx="1095730" cy="1809"/>
            </a:xfrm>
            <a:prstGeom prst="straightConnector1">
              <a:avLst/>
            </a:prstGeom>
            <a:noFill/>
            <a:ln cap="flat" cmpd="sng" w="38100">
              <a:solidFill>
                <a:schemeClr val="dk1"/>
              </a:solidFill>
              <a:prstDash val="dash"/>
              <a:round/>
              <a:headEnd len="sm" w="sm" type="none"/>
              <a:tailEnd len="lg" w="lg" type="stealth"/>
            </a:ln>
            <a:effectLst>
              <a:outerShdw blurRad="40000" rotWithShape="0" dir="5400000" dist="23000">
                <a:srgbClr val="000000">
                  <a:alpha val="34901"/>
                </a:srgbClr>
              </a:outerShdw>
            </a:effectLst>
          </p:spPr>
        </p:cxnSp>
      </p:grpSp>
      <p:sp>
        <p:nvSpPr>
          <p:cNvPr id="220" name="Google Shape;220;p8"/>
          <p:cNvSpPr txBox="1"/>
          <p:nvPr/>
        </p:nvSpPr>
        <p:spPr>
          <a:xfrm>
            <a:off x="1301659" y="1758499"/>
            <a:ext cx="7118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660066"/>
                </a:solidFill>
                <a:latin typeface="Times New Roman"/>
                <a:ea typeface="Times New Roman"/>
                <a:cs typeface="Times New Roman"/>
                <a:sym typeface="Times New Roman"/>
              </a:rPr>
              <a:t>SM</a:t>
            </a:r>
            <a:endParaRPr b="1" i="1" sz="1800">
              <a:solidFill>
                <a:srgbClr val="660066"/>
              </a:solidFill>
              <a:latin typeface="Times New Roman"/>
              <a:ea typeface="Times New Roman"/>
              <a:cs typeface="Times New Roman"/>
              <a:sym typeface="Times New Roman"/>
            </a:endParaRPr>
          </a:p>
        </p:txBody>
      </p:sp>
      <p:sp>
        <p:nvSpPr>
          <p:cNvPr id="221" name="Google Shape;221;p8"/>
          <p:cNvSpPr txBox="1"/>
          <p:nvPr/>
        </p:nvSpPr>
        <p:spPr>
          <a:xfrm>
            <a:off x="8089279" y="1481525"/>
            <a:ext cx="7118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FF0000"/>
                </a:solidFill>
                <a:latin typeface="Times New Roman"/>
                <a:ea typeface="Times New Roman"/>
                <a:cs typeface="Times New Roman"/>
                <a:sym typeface="Times New Roman"/>
              </a:rPr>
              <a:t>AMT</a:t>
            </a:r>
            <a:endParaRPr b="1" i="1" sz="1800">
              <a:solidFill>
                <a:srgbClr val="FF0000"/>
              </a:solidFill>
              <a:latin typeface="Times New Roman"/>
              <a:ea typeface="Times New Roman"/>
              <a:cs typeface="Times New Roman"/>
              <a:sym typeface="Times New Roman"/>
            </a:endParaRPr>
          </a:p>
        </p:txBody>
      </p:sp>
      <p:sp>
        <p:nvSpPr>
          <p:cNvPr id="222" name="Google Shape;222;p8"/>
          <p:cNvSpPr txBox="1"/>
          <p:nvPr/>
        </p:nvSpPr>
        <p:spPr>
          <a:xfrm>
            <a:off x="598503" y="3392931"/>
            <a:ext cx="7955411" cy="1631216"/>
          </a:xfrm>
          <a:prstGeom prst="rect">
            <a:avLst/>
          </a:prstGeom>
          <a:solidFill>
            <a:schemeClr val="lt1"/>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IM1:    I </a:t>
            </a:r>
            <a:r>
              <a:rPr b="1" lang="en-US" sz="2000">
                <a:solidFill>
                  <a:srgbClr val="00B050"/>
                </a:solidFill>
                <a:latin typeface="Times New Roman"/>
                <a:ea typeface="Times New Roman"/>
                <a:cs typeface="Times New Roman"/>
                <a:sym typeface="Times New Roman"/>
              </a:rPr>
              <a:t>don't like </a:t>
            </a:r>
            <a:r>
              <a:rPr lang="en-US" sz="2000">
                <a:solidFill>
                  <a:schemeClr val="dk1"/>
                </a:solidFill>
                <a:latin typeface="Times New Roman"/>
                <a:ea typeface="Times New Roman"/>
                <a:cs typeface="Times New Roman"/>
                <a:sym typeface="Times New Roman"/>
              </a:rPr>
              <a:t>that I have to go to the </a:t>
            </a:r>
            <a:r>
              <a:rPr lang="en-US" sz="2000">
                <a:solidFill>
                  <a:srgbClr val="000000"/>
                </a:solidFill>
                <a:latin typeface="Times New Roman"/>
                <a:ea typeface="Times New Roman"/>
                <a:cs typeface="Times New Roman"/>
                <a:sym typeface="Times New Roman"/>
              </a:rPr>
              <a:t>emergency room </a:t>
            </a:r>
            <a:r>
              <a:rPr lang="en-US" sz="2000">
                <a:solidFill>
                  <a:schemeClr val="dk1"/>
                </a:solidFill>
                <a:latin typeface="Times New Roman"/>
                <a:ea typeface="Times New Roman"/>
                <a:cs typeface="Times New Roman"/>
                <a:sym typeface="Times New Roman"/>
              </a:rPr>
              <a:t>again.</a:t>
            </a:r>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IM2:    I'm so</a:t>
            </a:r>
            <a:r>
              <a:rPr b="1" lang="en-US" sz="2000">
                <a:solidFill>
                  <a:schemeClr val="dk1"/>
                </a:solidFill>
                <a:latin typeface="Times New Roman"/>
                <a:ea typeface="Times New Roman"/>
                <a:cs typeface="Times New Roman"/>
                <a:sym typeface="Times New Roman"/>
              </a:rPr>
              <a:t> </a:t>
            </a:r>
            <a:r>
              <a:rPr b="1" lang="en-US" sz="2000">
                <a:solidFill>
                  <a:srgbClr val="00B050"/>
                </a:solidFill>
                <a:latin typeface="Times New Roman"/>
                <a:ea typeface="Times New Roman"/>
                <a:cs typeface="Times New Roman"/>
                <a:sym typeface="Times New Roman"/>
              </a:rPr>
              <a:t>unhappy</a:t>
            </a:r>
            <a:r>
              <a:rPr b="1" lang="en-US" sz="2000">
                <a:solidFill>
                  <a:srgbClr val="FF0000"/>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that I am going back to the </a:t>
            </a:r>
            <a:r>
              <a:rPr lang="en-US" sz="2000">
                <a:solidFill>
                  <a:srgbClr val="000000"/>
                </a:solidFill>
                <a:latin typeface="Times New Roman"/>
                <a:ea typeface="Times New Roman"/>
                <a:cs typeface="Times New Roman"/>
                <a:sym typeface="Times New Roman"/>
              </a:rPr>
              <a:t>emergency room.</a:t>
            </a:r>
            <a:r>
              <a:rPr lang="en-US" sz="20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IM3:    I </a:t>
            </a:r>
            <a:r>
              <a:rPr lang="en-US" sz="2000">
                <a:solidFill>
                  <a:srgbClr val="000000"/>
                </a:solidFill>
                <a:latin typeface="Times New Roman"/>
                <a:ea typeface="Times New Roman"/>
                <a:cs typeface="Times New Roman"/>
                <a:sym typeface="Times New Roman"/>
              </a:rPr>
              <a:t>am so</a:t>
            </a:r>
            <a:r>
              <a:rPr b="1" lang="en-US" sz="2000">
                <a:solidFill>
                  <a:srgbClr val="FF0000"/>
                </a:solidFill>
                <a:latin typeface="Times New Roman"/>
                <a:ea typeface="Times New Roman"/>
                <a:cs typeface="Times New Roman"/>
                <a:sym typeface="Times New Roman"/>
              </a:rPr>
              <a:t> </a:t>
            </a:r>
            <a:r>
              <a:rPr b="1" lang="en-US" sz="2000">
                <a:solidFill>
                  <a:srgbClr val="00B050"/>
                </a:solidFill>
                <a:latin typeface="Times New Roman"/>
                <a:ea typeface="Times New Roman"/>
                <a:cs typeface="Times New Roman"/>
                <a:sym typeface="Times New Roman"/>
              </a:rPr>
              <a:t>upset</a:t>
            </a:r>
            <a:r>
              <a:rPr b="1" lang="en-US" sz="2000">
                <a:solidFill>
                  <a:srgbClr val="FF0000"/>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that I have to return to </a:t>
            </a:r>
            <a:r>
              <a:rPr lang="en-US" sz="2000">
                <a:solidFill>
                  <a:srgbClr val="000000"/>
                </a:solidFill>
                <a:latin typeface="Times New Roman"/>
                <a:ea typeface="Times New Roman"/>
                <a:cs typeface="Times New Roman"/>
                <a:sym typeface="Times New Roman"/>
              </a:rPr>
              <a:t>the emergency room.</a:t>
            </a:r>
            <a:endParaRPr/>
          </a:p>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IM4:  …</a:t>
            </a:r>
            <a:endParaRPr sz="2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rgbClr val="000000"/>
                </a:solidFill>
                <a:latin typeface="Times New Roman"/>
                <a:ea typeface="Times New Roman"/>
                <a:cs typeface="Times New Roman"/>
                <a:sym typeface="Times New Roman"/>
              </a:rPr>
              <a:t>IM5: ….</a:t>
            </a:r>
            <a:endParaRPr/>
          </a:p>
        </p:txBody>
      </p:sp>
      <p:sp>
        <p:nvSpPr>
          <p:cNvPr id="223" name="Google Shape;223;p8"/>
          <p:cNvSpPr txBox="1"/>
          <p:nvPr/>
        </p:nvSpPr>
        <p:spPr>
          <a:xfrm>
            <a:off x="190500" y="5157177"/>
            <a:ext cx="8884365" cy="1631216"/>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Use the SM – IM dataset as parallel corpus to identify Semantically Opposite (SO) words (</a:t>
            </a:r>
            <a:r>
              <a:rPr b="1" i="1" lang="en-US" sz="2000" u="none" cap="none" strike="noStrike">
                <a:solidFill>
                  <a:srgbClr val="660066"/>
                </a:solidFill>
                <a:latin typeface="Times New Roman"/>
                <a:ea typeface="Times New Roman"/>
                <a:cs typeface="Times New Roman"/>
                <a:sym typeface="Times New Roman"/>
              </a:rPr>
              <a:t>happy</a:t>
            </a:r>
            <a:r>
              <a:rPr b="0" i="0" lang="en-US" sz="2000" u="none" cap="none" strike="noStrike">
                <a:solidFill>
                  <a:srgbClr val="008000"/>
                </a:solidFill>
                <a:latin typeface="Times New Roman"/>
                <a:ea typeface="Times New Roman"/>
                <a:cs typeface="Times New Roman"/>
                <a:sym typeface="Times New Roman"/>
              </a:rPr>
              <a:t> </a:t>
            </a:r>
            <a:r>
              <a:rPr b="0" i="0" lang="en-US" sz="2000" u="none" cap="none" strike="noStrike">
                <a:solidFill>
                  <a:schemeClr val="dk1"/>
                </a:solidFill>
                <a:latin typeface="Times New Roman"/>
                <a:ea typeface="Times New Roman"/>
                <a:cs typeface="Times New Roman"/>
                <a:sym typeface="Times New Roman"/>
              </a:rPr>
              <a:t>&lt;-&gt; </a:t>
            </a:r>
            <a:r>
              <a:rPr b="1" i="1" lang="en-US" sz="2000" u="none" cap="none" strike="noStrike">
                <a:solidFill>
                  <a:srgbClr val="00B050"/>
                </a:solidFill>
                <a:latin typeface="Times New Roman"/>
                <a:ea typeface="Times New Roman"/>
                <a:cs typeface="Times New Roman"/>
                <a:sym typeface="Times New Roman"/>
              </a:rPr>
              <a:t>upset</a:t>
            </a:r>
            <a:r>
              <a:rPr b="1" i="1" lang="en-US" sz="2000" u="none" cap="none" strike="noStrike">
                <a:solidFill>
                  <a:srgbClr val="000000"/>
                </a:solidFill>
                <a:latin typeface="Times New Roman"/>
                <a:ea typeface="Times New Roman"/>
                <a:cs typeface="Times New Roman"/>
                <a:sym typeface="Times New Roman"/>
              </a:rPr>
              <a:t>, …)</a:t>
            </a:r>
            <a:r>
              <a:rPr b="0" i="0" lang="en-US" sz="2000" u="none" cap="none" strike="noStrike">
                <a:solidFill>
                  <a:schemeClr val="dk1"/>
                </a:solidFill>
                <a:latin typeface="Times New Roman"/>
                <a:ea typeface="Times New Roman"/>
                <a:cs typeface="Times New Roman"/>
                <a:sym typeface="Times New Roman"/>
              </a:rPr>
              <a:t> via monolingual alignment (Barzilay&amp;McKeown, 2001) – the rest of the phrases are mostly the same words</a:t>
            </a:r>
            <a:endParaRPr/>
          </a:p>
          <a:p>
            <a:pPr indent="0" lvl="1"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Use the </a:t>
            </a:r>
            <a:r>
              <a:rPr b="1" i="1" lang="en-US" sz="2000" u="none" cap="none" strike="noStrike">
                <a:solidFill>
                  <a:srgbClr val="FF0000"/>
                </a:solidFill>
                <a:latin typeface="Times New Roman"/>
                <a:ea typeface="Times New Roman"/>
                <a:cs typeface="Times New Roman"/>
                <a:sym typeface="Times New Roman"/>
              </a:rPr>
              <a:t>semantically opposite</a:t>
            </a:r>
            <a:r>
              <a:rPr b="0" i="0" lang="en-US" sz="2000" u="none" cap="none" strike="noStrike">
                <a:solidFill>
                  <a:srgbClr val="FF0000"/>
                </a:solidFill>
                <a:latin typeface="Times New Roman"/>
                <a:ea typeface="Times New Roman"/>
                <a:cs typeface="Times New Roman"/>
                <a:sym typeface="Times New Roman"/>
              </a:rPr>
              <a:t> </a:t>
            </a:r>
            <a:r>
              <a:rPr b="0" i="0" lang="en-US" sz="2000" u="none" cap="none" strike="noStrike">
                <a:solidFill>
                  <a:schemeClr val="dk1"/>
                </a:solidFill>
                <a:latin typeface="Times New Roman"/>
                <a:ea typeface="Times New Roman"/>
                <a:cs typeface="Times New Roman"/>
                <a:sym typeface="Times New Roman"/>
              </a:rPr>
              <a:t>pairs to extract</a:t>
            </a:r>
            <a:r>
              <a:rPr b="0" i="0" lang="en-US" sz="2000" u="none" cap="none" strike="noStrike">
                <a:solidFill>
                  <a:srgbClr val="FF0000"/>
                </a:solidFill>
                <a:latin typeface="Times New Roman"/>
                <a:ea typeface="Times New Roman"/>
                <a:cs typeface="Times New Roman"/>
                <a:sym typeface="Times New Roman"/>
              </a:rPr>
              <a:t> target words </a:t>
            </a:r>
            <a:r>
              <a:rPr b="0" i="0" lang="en-US" sz="2000" u="none" cap="none" strike="noStrike">
                <a:solidFill>
                  <a:schemeClr val="dk1"/>
                </a:solidFill>
                <a:latin typeface="Times New Roman"/>
                <a:ea typeface="Times New Roman"/>
                <a:cs typeface="Times New Roman"/>
                <a:sym typeface="Times New Roman"/>
              </a:rPr>
              <a:t>(`happy’, `love’, `yeah’) in original utterance.</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9"/>
          <p:cNvSpPr txBox="1"/>
          <p:nvPr>
            <p:ph type="title"/>
          </p:nvPr>
        </p:nvSpPr>
        <p:spPr>
          <a:xfrm>
            <a:off x="0" y="11058"/>
            <a:ext cx="91440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600">
                <a:solidFill>
                  <a:schemeClr val="dk1"/>
                </a:solidFill>
              </a:rPr>
              <a:t>Target and Data Collection</a:t>
            </a:r>
            <a:endParaRPr sz="3600">
              <a:solidFill>
                <a:schemeClr val="dk1"/>
              </a:solidFill>
            </a:endParaRPr>
          </a:p>
        </p:txBody>
      </p:sp>
      <p:sp>
        <p:nvSpPr>
          <p:cNvPr id="230" name="Google Shape;230;p9"/>
          <p:cNvSpPr txBox="1"/>
          <p:nvPr>
            <p:ph idx="1" type="body"/>
          </p:nvPr>
        </p:nvSpPr>
        <p:spPr>
          <a:xfrm>
            <a:off x="340746" y="1417638"/>
            <a:ext cx="8863399" cy="493871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Times New Roman"/>
              <a:buChar char="•"/>
            </a:pPr>
            <a:r>
              <a:rPr lang="en-US"/>
              <a:t>Extracted 70 targets via alignment</a:t>
            </a:r>
            <a:endParaRPr/>
          </a:p>
          <a:p>
            <a:pPr indent="-342900" lvl="0" marL="342900" rtl="0" algn="l">
              <a:spcBef>
                <a:spcPts val="560"/>
              </a:spcBef>
              <a:spcAft>
                <a:spcPts val="0"/>
              </a:spcAft>
              <a:buClr>
                <a:schemeClr val="dk1"/>
              </a:buClr>
              <a:buSzPts val="2800"/>
              <a:buFont typeface="Times New Roman"/>
              <a:buChar char="•"/>
            </a:pPr>
            <a:r>
              <a:rPr lang="en-US"/>
              <a:t>Using Twitter APIs, </a:t>
            </a:r>
            <a:r>
              <a:rPr lang="en-US">
                <a:solidFill>
                  <a:srgbClr val="FF0000"/>
                </a:solidFill>
              </a:rPr>
              <a:t>collected training data </a:t>
            </a:r>
            <a:r>
              <a:rPr lang="en-US"/>
              <a:t>for </a:t>
            </a:r>
            <a:r>
              <a:rPr b="1" lang="en-US"/>
              <a:t>each target</a:t>
            </a:r>
            <a:endParaRPr/>
          </a:p>
          <a:p>
            <a:pPr indent="-285750" lvl="1" marL="742950" rtl="0" algn="l">
              <a:spcBef>
                <a:spcPts val="560"/>
              </a:spcBef>
              <a:spcAft>
                <a:spcPts val="0"/>
              </a:spcAft>
              <a:buClr>
                <a:schemeClr val="dk1"/>
              </a:buClr>
              <a:buSzPts val="2800"/>
              <a:buFont typeface="Noto Sans Symbols"/>
              <a:buChar char="✔"/>
            </a:pPr>
            <a:r>
              <a:rPr b="1" i="1" lang="en-US">
                <a:solidFill>
                  <a:srgbClr val="660066"/>
                </a:solidFill>
              </a:rPr>
              <a:t>Sarcastic</a:t>
            </a:r>
            <a:r>
              <a:rPr lang="en-US"/>
              <a:t> (#sarcasm, #sarcastic)</a:t>
            </a:r>
            <a:endParaRPr/>
          </a:p>
          <a:p>
            <a:pPr indent="-285750" lvl="1" marL="742950" rtl="0" algn="l">
              <a:spcBef>
                <a:spcPts val="560"/>
              </a:spcBef>
              <a:spcAft>
                <a:spcPts val="0"/>
              </a:spcAft>
              <a:buClr>
                <a:schemeClr val="dk1"/>
              </a:buClr>
              <a:buSzPts val="2800"/>
              <a:buFont typeface="Noto Sans Symbols"/>
              <a:buChar char="✔"/>
            </a:pPr>
            <a:r>
              <a:rPr b="1" i="1" lang="en-US">
                <a:solidFill>
                  <a:srgbClr val="008000"/>
                </a:solidFill>
              </a:rPr>
              <a:t>Literal</a:t>
            </a:r>
            <a:r>
              <a:rPr lang="en-US"/>
              <a:t> (labeled with sentiment hashtags: e.g., #enjoy, #sad)</a:t>
            </a:r>
            <a:endParaRPr/>
          </a:p>
          <a:p>
            <a:pPr indent="-165100" lvl="0" marL="342900" rtl="0" algn="l">
              <a:spcBef>
                <a:spcPts val="560"/>
              </a:spcBef>
              <a:spcAft>
                <a:spcPts val="0"/>
              </a:spcAft>
              <a:buClr>
                <a:schemeClr val="dk1"/>
              </a:buClr>
              <a:buSzPts val="2800"/>
              <a:buFont typeface="Times New Roman"/>
              <a:buNone/>
            </a:pPr>
            <a:r>
              <a:t/>
            </a:r>
            <a:endParaRPr/>
          </a:p>
          <a:p>
            <a:pPr indent="-165100" lvl="0" marL="342900" rtl="0" algn="l">
              <a:spcBef>
                <a:spcPts val="560"/>
              </a:spcBef>
              <a:spcAft>
                <a:spcPts val="0"/>
              </a:spcAft>
              <a:buClr>
                <a:schemeClr val="dk1"/>
              </a:buClr>
              <a:buSzPts val="2800"/>
              <a:buFont typeface="Times New Roman"/>
              <a:buNone/>
            </a:pPr>
            <a:r>
              <a:t/>
            </a:r>
            <a:endParaRPr/>
          </a:p>
          <a:p>
            <a:pPr indent="-342900" lvl="0" marL="342900" rtl="0" algn="l">
              <a:spcBef>
                <a:spcPts val="560"/>
              </a:spcBef>
              <a:spcAft>
                <a:spcPts val="0"/>
              </a:spcAft>
              <a:buClr>
                <a:schemeClr val="dk1"/>
              </a:buClr>
              <a:buSzPts val="2800"/>
              <a:buFont typeface="Times New Roman"/>
              <a:buChar char="•"/>
            </a:pPr>
            <a:r>
              <a:rPr lang="en-US"/>
              <a:t>Size of training data varies per target word from 427 (`mature’) to 26,802 (`love’)</a:t>
            </a:r>
            <a:endParaRPr/>
          </a:p>
          <a:p>
            <a:pPr indent="0" lvl="1" marL="457200" rtl="0" algn="l">
              <a:spcBef>
                <a:spcPts val="560"/>
              </a:spcBef>
              <a:spcAft>
                <a:spcPts val="0"/>
              </a:spcAft>
              <a:buClr>
                <a:schemeClr val="dk1"/>
              </a:buClr>
              <a:buSzPts val="2800"/>
              <a:buFont typeface="Times New Roman"/>
              <a:buNone/>
            </a:pPr>
            <a:r>
              <a:t/>
            </a:r>
            <a:endParaRPr/>
          </a:p>
        </p:txBody>
      </p:sp>
      <p:sp>
        <p:nvSpPr>
          <p:cNvPr id="231" name="Google Shape;231;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9"/>
          <p:cNvSpPr txBox="1"/>
          <p:nvPr/>
        </p:nvSpPr>
        <p:spPr>
          <a:xfrm>
            <a:off x="1099681" y="4271784"/>
            <a:ext cx="7070156"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Times New Roman"/>
                <a:ea typeface="Times New Roman"/>
                <a:cs typeface="Times New Roman"/>
                <a:sym typeface="Times New Roman"/>
              </a:rPr>
              <a:t>The market index is falling greatly. What a </a:t>
            </a:r>
            <a:r>
              <a:rPr b="1" i="1" lang="en-US" sz="1800">
                <a:solidFill>
                  <a:srgbClr val="660066"/>
                </a:solidFill>
                <a:latin typeface="Times New Roman"/>
                <a:ea typeface="Times New Roman"/>
                <a:cs typeface="Times New Roman"/>
                <a:sym typeface="Times New Roman"/>
              </a:rPr>
              <a:t>happy</a:t>
            </a:r>
            <a:r>
              <a:rPr i="1" lang="en-US" sz="1800">
                <a:solidFill>
                  <a:schemeClr val="dk1"/>
                </a:solidFill>
                <a:latin typeface="Times New Roman"/>
                <a:ea typeface="Times New Roman"/>
                <a:cs typeface="Times New Roman"/>
                <a:sym typeface="Times New Roman"/>
              </a:rPr>
              <a:t> Christmas #sarcasm</a:t>
            </a:r>
            <a:endParaRPr i="1" sz="1800">
              <a:solidFill>
                <a:schemeClr val="dk1"/>
              </a:solidFill>
              <a:latin typeface="Times New Roman"/>
              <a:ea typeface="Times New Roman"/>
              <a:cs typeface="Times New Roman"/>
              <a:sym typeface="Times New Roman"/>
            </a:endParaRPr>
          </a:p>
        </p:txBody>
      </p:sp>
      <p:sp>
        <p:nvSpPr>
          <p:cNvPr id="233" name="Google Shape;233;p9"/>
          <p:cNvSpPr txBox="1"/>
          <p:nvPr/>
        </p:nvSpPr>
        <p:spPr>
          <a:xfrm>
            <a:off x="1099681" y="4729576"/>
            <a:ext cx="7587119"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008000"/>
                </a:solidFill>
                <a:latin typeface="Times New Roman"/>
                <a:ea typeface="Times New Roman"/>
                <a:cs typeface="Times New Roman"/>
                <a:sym typeface="Times New Roman"/>
              </a:rPr>
              <a:t>happy </a:t>
            </a:r>
            <a:r>
              <a:rPr i="1"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2020-04-03T16:04:03Z</dcterms:created>
  <dc:creator>Microsoft Office User</dc:creator>
</cp:coreProperties>
</file>