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 id="2147483676" r:id="rId3"/>
    <p:sldMasterId id="2147483689" r:id="rId4"/>
  </p:sldMasterIdLst>
  <p:notesMasterIdLst>
    <p:notesMasterId r:id="rId7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gs902WKM16wFVM9BNdgzb1UPfr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04"/>
    <p:restoredTop sz="94718"/>
  </p:normalViewPr>
  <p:slideViewPr>
    <p:cSldViewPr snapToGrid="0">
      <p:cViewPr varScale="1">
        <p:scale>
          <a:sx n="88" d="100"/>
          <a:sy n="88" d="100"/>
        </p:scale>
        <p:origin x="92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notesMaster" Target="notesMasters/notesMaster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6" Type="http://customschemas.google.com/relationships/presentationmetadata" Target="metadata"/><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337" name="Google Shape;3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b="1"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10" name="Google Shape;41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18" name="Google Shape;4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25" name="Google Shape;42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33" name="Google Shape;43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the risk of depression, </a:t>
            </a:r>
            <a:r>
              <a:rPr lang="en-US" sz="1200" i="1">
                <a:solidFill>
                  <a:schemeClr val="dk1"/>
                </a:solidFill>
                <a:latin typeface="Calibri"/>
                <a:ea typeface="Calibri"/>
                <a:cs typeface="Calibri"/>
                <a:sym typeface="Calibri"/>
              </a:rPr>
              <a:t>before </a:t>
            </a:r>
            <a:r>
              <a:rPr lang="en-US" sz="1200">
                <a:solidFill>
                  <a:schemeClr val="dk1"/>
                </a:solidFill>
                <a:latin typeface="Calibri"/>
                <a:ea typeface="Calibri"/>
                <a:cs typeface="Calibri"/>
                <a:sym typeface="Calibri"/>
              </a:rPr>
              <a:t>the reported onset.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a:p>
          <a:p>
            <a:pPr marL="0" lvl="0" indent="0" algn="l" rtl="0">
              <a:lnSpc>
                <a:spcPct val="100000"/>
              </a:lnSpc>
              <a:spcBef>
                <a:spcPts val="0"/>
              </a:spcBef>
              <a:spcAft>
                <a:spcPts val="0"/>
              </a:spcAft>
              <a:buSzPts val="1400"/>
              <a:buNone/>
            </a:pPr>
            <a:endParaRPr/>
          </a:p>
        </p:txBody>
      </p:sp>
      <p:sp>
        <p:nvSpPr>
          <p:cNvPr id="441" name="Google Shape;44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CES-D: Center for Epidemiologic Studies Depression scale – 20 item self-report scale – answer questions about past week</a:t>
            </a:r>
            <a:endParaRPr/>
          </a:p>
          <a:p>
            <a:pPr marL="0" lvl="0" indent="0" algn="l" rtl="0">
              <a:lnSpc>
                <a:spcPct val="100000"/>
              </a:lnSpc>
              <a:spcBef>
                <a:spcPts val="0"/>
              </a:spcBef>
              <a:spcAft>
                <a:spcPts val="0"/>
              </a:spcAft>
              <a:buSzPts val="1400"/>
              <a:buNone/>
            </a:pPr>
            <a:r>
              <a:rPr lang="en-US"/>
              <a:t>“I thought my life was a failure”, “I felt lonely”, “I had crying spells”</a:t>
            </a:r>
            <a:endParaRPr/>
          </a:p>
          <a:p>
            <a:pPr marL="0" lvl="0" indent="0" algn="l" rtl="0">
              <a:lnSpc>
                <a:spcPct val="100000"/>
              </a:lnSpc>
              <a:spcBef>
                <a:spcPts val="0"/>
              </a:spcBef>
              <a:spcAft>
                <a:spcPts val="0"/>
              </a:spcAft>
              <a:buSzPts val="1400"/>
              <a:buNone/>
            </a:pPr>
            <a:r>
              <a:rPr lang="en-US"/>
              <a:t>Scores are 0-60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Quality control?</a:t>
            </a:r>
            <a:endParaRPr/>
          </a:p>
          <a:p>
            <a:pPr marL="171450" lvl="0" indent="-171450" algn="l" rtl="0">
              <a:lnSpc>
                <a:spcPct val="100000"/>
              </a:lnSpc>
              <a:spcBef>
                <a:spcPts val="0"/>
              </a:spcBef>
              <a:spcAft>
                <a:spcPts val="0"/>
              </a:spcAft>
              <a:buClr>
                <a:schemeClr val="dk1"/>
              </a:buClr>
              <a:buSzPts val="1200"/>
              <a:buFont typeface="Calibri"/>
              <a:buChar char="-"/>
            </a:pPr>
            <a:r>
              <a:rPr lang="en-US"/>
              <a:t>Discard data if workers took less than 2min</a:t>
            </a:r>
            <a:endParaRPr/>
          </a:p>
          <a:p>
            <a:pPr marL="171450" lvl="0" indent="-171450" algn="l" rtl="0">
              <a:lnSpc>
                <a:spcPct val="100000"/>
              </a:lnSpc>
              <a:spcBef>
                <a:spcPts val="0"/>
              </a:spcBef>
              <a:spcAft>
                <a:spcPts val="0"/>
              </a:spcAft>
              <a:buClr>
                <a:schemeClr val="dk1"/>
              </a:buClr>
              <a:buSzPts val="1200"/>
              <a:buFont typeface="Calibri"/>
              <a:buChar char="-"/>
            </a:pPr>
            <a:r>
              <a:rPr lang="en-US"/>
              <a:t>Include screening test – BDI (Beck depression inventory) – checked for correlation between the 2 tests</a:t>
            </a:r>
            <a:endParaRPr/>
          </a:p>
          <a:p>
            <a:pPr marL="0" lvl="0" indent="0" algn="l" rtl="0">
              <a:lnSpc>
                <a:spcPct val="100000"/>
              </a:lnSpc>
              <a:spcBef>
                <a:spcPts val="0"/>
              </a:spcBef>
              <a:spcAft>
                <a:spcPts val="0"/>
              </a:spcAft>
              <a:buSzPts val="1400"/>
              <a:buNone/>
            </a:pPr>
            <a:endParaRPr/>
          </a:p>
        </p:txBody>
      </p:sp>
      <p:sp>
        <p:nvSpPr>
          <p:cNvPr id="449" name="Google Shape;44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57" name="Google Shape;45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65" name="Google Shape;46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Night: 9pm-6am</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Egocentric social graph: of a user to be an undirected network of the set of nodes in </a:t>
            </a:r>
            <a:r>
              <a:rPr lang="en-US" sz="1200" b="1">
                <a:solidFill>
                  <a:schemeClr val="dk1"/>
                </a:solidFill>
                <a:latin typeface="Calibri"/>
                <a:ea typeface="Calibri"/>
                <a:cs typeface="Calibri"/>
                <a:sym typeface="Calibri"/>
              </a:rPr>
              <a:t>u</a:t>
            </a:r>
            <a:r>
              <a:rPr lang="en-US" sz="1200">
                <a:solidFill>
                  <a:schemeClr val="dk1"/>
                </a:solidFill>
                <a:latin typeface="Calibri"/>
                <a:ea typeface="Calibri"/>
                <a:cs typeface="Calibri"/>
                <a:sym typeface="Calibri"/>
              </a:rPr>
              <a:t> ’s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two-hop neighborhood (neighbors of the neighbors of users in our dataset), where an edge between </a:t>
            </a:r>
            <a:r>
              <a:rPr lang="en-US" sz="1200" b="1">
                <a:solidFill>
                  <a:schemeClr val="dk1"/>
                </a:solidFill>
                <a:latin typeface="Calibri"/>
                <a:ea typeface="Calibri"/>
                <a:cs typeface="Calibri"/>
                <a:sym typeface="Calibri"/>
              </a:rPr>
              <a:t>u </a:t>
            </a:r>
            <a:r>
              <a:rPr lang="en-US" sz="1200">
                <a:solidFill>
                  <a:schemeClr val="dk1"/>
                </a:solidFill>
                <a:latin typeface="Calibri"/>
                <a:ea typeface="Calibri"/>
                <a:cs typeface="Calibri"/>
                <a:sym typeface="Calibri"/>
              </a:rPr>
              <a:t> and </a:t>
            </a:r>
            <a:r>
              <a:rPr lang="en-US" sz="1200" b="1">
                <a:solidFill>
                  <a:schemeClr val="dk1"/>
                </a:solidFill>
                <a:latin typeface="Calibri"/>
                <a:ea typeface="Calibri"/>
                <a:cs typeface="Calibri"/>
                <a:sym typeface="Calibri"/>
              </a:rPr>
              <a:t>v </a:t>
            </a:r>
            <a:r>
              <a:rPr lang="en-US" sz="1200">
                <a:solidFill>
                  <a:schemeClr val="dk1"/>
                </a:solidFill>
                <a:latin typeface="Calibri"/>
                <a:ea typeface="Calibri"/>
                <a:cs typeface="Calibri"/>
                <a:sym typeface="Calibri"/>
              </a:rPr>
              <a:t> implies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that there has been at least one @-reply exchange each, from </a:t>
            </a:r>
            <a:r>
              <a:rPr lang="en-US" sz="1200" b="1">
                <a:solidFill>
                  <a:schemeClr val="dk1"/>
                </a:solidFill>
                <a:latin typeface="Calibri"/>
                <a:ea typeface="Calibri"/>
                <a:cs typeface="Calibri"/>
                <a:sym typeface="Calibri"/>
              </a:rPr>
              <a:t>u </a:t>
            </a:r>
            <a:r>
              <a:rPr lang="en-US" sz="1200">
                <a:solidFill>
                  <a:schemeClr val="dk1"/>
                </a:solidFill>
                <a:latin typeface="Calibri"/>
                <a:ea typeface="Calibri"/>
                <a:cs typeface="Calibri"/>
                <a:sym typeface="Calibri"/>
              </a:rPr>
              <a:t> to </a:t>
            </a:r>
            <a:r>
              <a:rPr lang="en-US" sz="1200" b="1">
                <a:solidFill>
                  <a:schemeClr val="dk1"/>
                </a:solidFill>
                <a:latin typeface="Calibri"/>
                <a:ea typeface="Calibri"/>
                <a:cs typeface="Calibri"/>
                <a:sym typeface="Calibri"/>
              </a:rPr>
              <a:t>v</a:t>
            </a:r>
            <a:r>
              <a:rPr lang="en-US" sz="1200">
                <a:solidFill>
                  <a:schemeClr val="dk1"/>
                </a:solidFill>
                <a:latin typeface="Calibri"/>
                <a:ea typeface="Calibri"/>
                <a:cs typeface="Calibri"/>
                <a:sym typeface="Calibri"/>
              </a:rPr>
              <a:t> , and from </a:t>
            </a:r>
            <a:r>
              <a:rPr lang="en-US" sz="1200" b="1">
                <a:solidFill>
                  <a:schemeClr val="dk1"/>
                </a:solidFill>
                <a:latin typeface="Calibri"/>
                <a:ea typeface="Calibri"/>
                <a:cs typeface="Calibri"/>
                <a:sym typeface="Calibri"/>
              </a:rPr>
              <a:t>v </a:t>
            </a:r>
            <a:r>
              <a:rPr lang="en-US" sz="1200">
                <a:solidFill>
                  <a:schemeClr val="dk1"/>
                </a:solidFill>
                <a:latin typeface="Calibri"/>
                <a:ea typeface="Calibri"/>
                <a:cs typeface="Calibri"/>
                <a:sym typeface="Calibri"/>
              </a:rPr>
              <a:t> to </a:t>
            </a:r>
            <a:r>
              <a:rPr lang="en-US" sz="1200" b="1">
                <a:solidFill>
                  <a:schemeClr val="dk1"/>
                </a:solidFill>
                <a:latin typeface="Calibri"/>
                <a:ea typeface="Calibri"/>
                <a:cs typeface="Calibri"/>
                <a:sym typeface="Calibri"/>
              </a:rPr>
              <a:t>u </a:t>
            </a:r>
            <a:r>
              <a:rPr lang="en-US" sz="1200">
                <a:solidFill>
                  <a:schemeClr val="dk1"/>
                </a:solidFill>
                <a:latin typeface="Calibri"/>
                <a:ea typeface="Calibri"/>
                <a:cs typeface="Calibri"/>
                <a:sym typeface="Calibri"/>
              </a:rPr>
              <a:t> on a given day.</a:t>
            </a:r>
            <a:endParaRPr/>
          </a:p>
          <a:p>
            <a:pPr marL="0" lvl="0" indent="0" algn="l" rtl="0">
              <a:lnSpc>
                <a:spcPct val="100000"/>
              </a:lnSpc>
              <a:spcBef>
                <a:spcPts val="0"/>
              </a:spcBef>
              <a:spcAft>
                <a:spcPts val="0"/>
              </a:spcAft>
              <a:buSzPts val="1400"/>
              <a:buNone/>
            </a:pPr>
            <a:endParaRPr/>
          </a:p>
        </p:txBody>
      </p:sp>
      <p:sp>
        <p:nvSpPr>
          <p:cNvPr id="473" name="Google Shape;47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All times are local time</a:t>
            </a:r>
            <a:endParaRPr/>
          </a:p>
          <a:p>
            <a:pPr marL="0" lvl="0" indent="0" algn="l" rtl="0">
              <a:lnSpc>
                <a:spcPct val="100000"/>
              </a:lnSpc>
              <a:spcBef>
                <a:spcPts val="0"/>
              </a:spcBef>
              <a:spcAft>
                <a:spcPts val="0"/>
              </a:spcAft>
              <a:buSzPts val="1400"/>
              <a:buNone/>
            </a:pPr>
            <a:r>
              <a:rPr lang="en-US"/>
              <a:t>Mean num of posts per hour, over entire year history</a:t>
            </a:r>
            <a:endParaRPr/>
          </a:p>
        </p:txBody>
      </p:sp>
      <p:sp>
        <p:nvSpPr>
          <p:cNvPr id="481" name="Google Shape;4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45" name="Google Shape;34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a:t>
            </a:fld>
            <a:endParaRPr>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3</a:t>
            </a:r>
            <a:r>
              <a:rPr lang="en-US" baseline="30000"/>
              <a:t>rd</a:t>
            </a:r>
            <a:r>
              <a:rPr lang="en-US"/>
              <a:t> col:  mean accuracy of predicting positive class</a:t>
            </a:r>
            <a:endParaRPr/>
          </a:p>
          <a:p>
            <a:pPr marL="0" lvl="0" indent="0" algn="l" rtl="0">
              <a:lnSpc>
                <a:spcPct val="100000"/>
              </a:lnSpc>
              <a:spcBef>
                <a:spcPts val="0"/>
              </a:spcBef>
              <a:spcAft>
                <a:spcPts val="0"/>
              </a:spcAft>
              <a:buSzPts val="1400"/>
              <a:buNone/>
            </a:pPr>
            <a:r>
              <a:rPr lang="en-US"/>
              <a:t>Dimensionality reduction:  use only principal variables</a:t>
            </a:r>
            <a:endParaRPr/>
          </a:p>
        </p:txBody>
      </p:sp>
      <p:sp>
        <p:nvSpPr>
          <p:cNvPr id="489" name="Google Shape;48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1% of population</a:t>
            </a:r>
            <a:endParaRPr/>
          </a:p>
        </p:txBody>
      </p:sp>
      <p:sp>
        <p:nvSpPr>
          <p:cNvPr id="497" name="Google Shape;49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05" name="Google Shape;50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13" name="Google Shape;51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21" name="Google Shape;52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LDA: unsupervised topic modeling – imagines a set of topics and tries to map all documents into that set; each user is then matched to a topic</a:t>
            </a:r>
            <a:endParaRPr/>
          </a:p>
        </p:txBody>
      </p:sp>
      <p:sp>
        <p:nvSpPr>
          <p:cNvPr id="529" name="Google Shape;52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37" name="Google Shape;53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Topic Distribution is the main LDA topic matched to each user; Bdist is the Brown cluster matched to the user</a:t>
            </a:r>
            <a:endParaRPr/>
          </a:p>
          <a:p>
            <a:pPr marL="0" lvl="0" indent="0" algn="l" rtl="0">
              <a:lnSpc>
                <a:spcPct val="100000"/>
              </a:lnSpc>
              <a:spcBef>
                <a:spcPts val="0"/>
              </a:spcBef>
              <a:spcAft>
                <a:spcPts val="0"/>
              </a:spcAft>
              <a:buSzPts val="1400"/>
              <a:buNone/>
            </a:pPr>
            <a:r>
              <a:rPr lang="en-US"/>
              <a:t>Perplexity (predictability) of user language</a:t>
            </a:r>
            <a:endParaRPr/>
          </a:p>
        </p:txBody>
      </p:sp>
      <p:sp>
        <p:nvSpPr>
          <p:cNvPr id="545" name="Google Shape;54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53" name="Google Shape;55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60" name="Google Shape;56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Also suicidal tendencies</a:t>
            </a:r>
            <a:endParaRPr/>
          </a:p>
        </p:txBody>
      </p:sp>
      <p:sp>
        <p:nvSpPr>
          <p:cNvPr id="353" name="Google Shape;35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SZ: schizophrenia</a:t>
            </a:r>
            <a:endParaRPr/>
          </a:p>
        </p:txBody>
      </p:sp>
      <p:sp>
        <p:nvSpPr>
          <p:cNvPr id="567" name="Google Shape;56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74" name="Google Shape;57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1" name="Google Shape;58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9" name="Google Shape;58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97" name="Google Shape;59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05" name="Google Shape;605;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How to prevent:  proper diet and regular exercise but hard to clear these away altho much research and clinical trials</a:t>
            </a:r>
            <a:endParaRPr/>
          </a:p>
        </p:txBody>
      </p:sp>
      <p:sp>
        <p:nvSpPr>
          <p:cNvPr id="613" name="Google Shape;61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2" name="Google Shape;622;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30" name="Google Shape;63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38" name="Google Shape;63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60" name="Google Shape;36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Ask people to remember 3 words, produce a picture of a clock with a certain time, recall the 3 words</a:t>
            </a:r>
            <a:endParaRPr/>
          </a:p>
        </p:txBody>
      </p:sp>
      <p:sp>
        <p:nvSpPr>
          <p:cNvPr id="646" name="Google Shape;646;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Draw a clock that represents the time 2:45</a:t>
            </a:r>
            <a:endParaRPr/>
          </a:p>
        </p:txBody>
      </p:sp>
      <p:sp>
        <p:nvSpPr>
          <p:cNvPr id="654" name="Google Shape;65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implusivity → impulsivity</a:t>
            </a:r>
            <a:endParaRPr/>
          </a:p>
        </p:txBody>
      </p:sp>
      <p:sp>
        <p:nvSpPr>
          <p:cNvPr id="662" name="Google Shape;66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0" name="Google Shape;670;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171450" lvl="0" indent="-95250" algn="l" rtl="0">
              <a:lnSpc>
                <a:spcPct val="100000"/>
              </a:lnSpc>
              <a:spcBef>
                <a:spcPts val="0"/>
              </a:spcBef>
              <a:spcAft>
                <a:spcPts val="0"/>
              </a:spcAft>
              <a:buClr>
                <a:schemeClr val="dk1"/>
              </a:buClr>
              <a:buSzPts val="1200"/>
              <a:buFont typeface="Calibri"/>
              <a:buNone/>
            </a:pPr>
            <a:endParaRPr/>
          </a:p>
        </p:txBody>
      </p:sp>
      <p:sp>
        <p:nvSpPr>
          <p:cNvPr id="678" name="Google Shape;678;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86" name="Google Shape;686;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Christie never diagnosed with Alzheimer’s but…</a:t>
            </a:r>
            <a:endParaRPr/>
          </a:p>
        </p:txBody>
      </p:sp>
      <p:sp>
        <p:nvSpPr>
          <p:cNvPr id="694" name="Google Shape;69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2" name="Google Shape;702;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0" name="Google Shape;710;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8" name="Google Shape;718;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ADHD: </a:t>
            </a:r>
            <a:r>
              <a:rPr lang="en-US" sz="1200" b="0" i="0" u="none" strike="noStrike">
                <a:solidFill>
                  <a:schemeClr val="dk1"/>
                </a:solidFill>
                <a:latin typeface="Calibri"/>
                <a:ea typeface="Calibri"/>
                <a:cs typeface="Calibri"/>
                <a:sym typeface="Calibri"/>
              </a:rPr>
              <a:t>Attention-deficit/hyperactivity disorder</a:t>
            </a:r>
            <a:endParaRPr/>
          </a:p>
        </p:txBody>
      </p:sp>
      <p:sp>
        <p:nvSpPr>
          <p:cNvPr id="368" name="Google Shape;36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26" name="Google Shape;726;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34" name="Google Shape;734;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42" name="Google Shape;742;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50" name="Google Shape;750;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ICU: information content unit</a:t>
            </a:r>
            <a:endParaRPr/>
          </a:p>
          <a:p>
            <a:pPr marL="0" lvl="0" indent="0" algn="l" rtl="0">
              <a:lnSpc>
                <a:spcPct val="100000"/>
              </a:lnSpc>
              <a:spcBef>
                <a:spcPts val="0"/>
              </a:spcBef>
              <a:spcAft>
                <a:spcPts val="0"/>
              </a:spcAft>
              <a:buSzPts val="1400"/>
              <a:buNone/>
            </a:pPr>
            <a:r>
              <a:rPr lang="en-US"/>
              <a:t>Speech samples</a:t>
            </a:r>
            <a:endParaRPr/>
          </a:p>
        </p:txBody>
      </p:sp>
      <p:sp>
        <p:nvSpPr>
          <p:cNvPr id="758" name="Google Shape;75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67" name="Google Shape;767;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overlap:  C3 and D6, C7 and D5, C1 and D1, etc.</a:t>
            </a:r>
            <a:endParaRPr/>
          </a:p>
        </p:txBody>
      </p:sp>
      <p:sp>
        <p:nvSpPr>
          <p:cNvPr id="775" name="Google Shape;775;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Human-supplied content units</a:t>
            </a:r>
            <a:endParaRPr/>
          </a:p>
        </p:txBody>
      </p:sp>
      <p:sp>
        <p:nvSpPr>
          <p:cNvPr id="782" name="Google Shape;782;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90" name="Google Shape;790;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AD: Alzheimers disease</a:t>
            </a:r>
            <a:endParaRPr/>
          </a:p>
          <a:p>
            <a:pPr marL="0" lvl="0" indent="0" algn="l" rtl="0">
              <a:lnSpc>
                <a:spcPct val="100000"/>
              </a:lnSpc>
              <a:spcBef>
                <a:spcPts val="0"/>
              </a:spcBef>
              <a:spcAft>
                <a:spcPts val="0"/>
              </a:spcAft>
              <a:buSzPts val="1400"/>
              <a:buNone/>
            </a:pPr>
            <a:r>
              <a:rPr lang="en-US"/>
              <a:t>CT: control group</a:t>
            </a:r>
            <a:endParaRPr/>
          </a:p>
        </p:txBody>
      </p:sp>
      <p:sp>
        <p:nvSpPr>
          <p:cNvPr id="798" name="Google Shape;798;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PTSD: Post Traumatic Stress Disorder</a:t>
            </a:r>
            <a:endParaRPr/>
          </a:p>
          <a:p>
            <a:pPr marL="0" lvl="0" indent="0" algn="l" rtl="0">
              <a:lnSpc>
                <a:spcPct val="100000"/>
              </a:lnSpc>
              <a:spcBef>
                <a:spcPts val="0"/>
              </a:spcBef>
              <a:spcAft>
                <a:spcPts val="0"/>
              </a:spcAft>
              <a:buSzPts val="1400"/>
              <a:buNone/>
            </a:pPr>
            <a:r>
              <a:rPr lang="en-US"/>
              <a:t>SAD: Seasonal Affective Disorder</a:t>
            </a:r>
            <a:endParaRPr/>
          </a:p>
          <a:p>
            <a:pPr marL="0" lvl="0" indent="0" algn="l" rtl="0">
              <a:lnSpc>
                <a:spcPct val="100000"/>
              </a:lnSpc>
              <a:spcBef>
                <a:spcPts val="0"/>
              </a:spcBef>
              <a:spcAft>
                <a:spcPts val="0"/>
              </a:spcAft>
              <a:buSzPts val="1400"/>
              <a:buNone/>
            </a:pPr>
            <a:r>
              <a:rPr lang="en-US"/>
              <a:t>Bipolar (was Manic-Depressive)</a:t>
            </a:r>
            <a:endParaRPr/>
          </a:p>
          <a:p>
            <a:pPr marL="0" lvl="0" indent="0" algn="l" rtl="0">
              <a:lnSpc>
                <a:spcPct val="100000"/>
              </a:lnSpc>
              <a:spcBef>
                <a:spcPts val="0"/>
              </a:spcBef>
              <a:spcAft>
                <a:spcPts val="0"/>
              </a:spcAft>
              <a:buSzPts val="1400"/>
              <a:buNone/>
            </a:pPr>
            <a:r>
              <a:rPr lang="en-US"/>
              <a:t>Depression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First used regular expressions to find tweets likely to indicate diagnosis (match) then manually labeled genuine match users (Users) then collected 3200 tweets from each.</a:t>
            </a:r>
            <a:endParaRPr/>
          </a:p>
        </p:txBody>
      </p:sp>
      <p:sp>
        <p:nvSpPr>
          <p:cNvPr id="376" name="Google Shape;37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06" name="Google Shape;806;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14" name="Google Shape;814;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22" name="Google Shape;822;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LS&amp;A (lexicosyntaic and acoustic features used by Fraser et al 2016)</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Our 12 automatically generated features (i.e., the combined set of distance-based</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measures, idea density, and idea efficiency) result in higher F-scores (0.74) than using 85 manually</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generated hsICUs (0.72); a two-sample paired </a:t>
            </a:r>
            <a:r>
              <a:rPr lang="en-US" sz="1200" b="1">
                <a:solidFill>
                  <a:schemeClr val="dk1"/>
                </a:solidFill>
                <a:latin typeface="Calibri"/>
                <a:ea typeface="Calibri"/>
                <a:cs typeface="Calibri"/>
                <a:sym typeface="Calibri"/>
              </a:rPr>
              <a:t>t</a:t>
            </a:r>
            <a:r>
              <a:rPr lang="en-US" sz="1200">
                <a:solidFill>
                  <a:schemeClr val="dk1"/>
                </a:solidFill>
                <a:latin typeface="Calibri"/>
                <a:ea typeface="Calibri"/>
                <a:cs typeface="Calibri"/>
                <a:sym typeface="Calibri"/>
              </a:rPr>
              <a:t>-test shows no difference (using control cluster</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model: </a:t>
            </a:r>
            <a:r>
              <a:rPr lang="en-US" sz="1200" b="1">
                <a:solidFill>
                  <a:schemeClr val="dk1"/>
                </a:solidFill>
                <a:latin typeface="Calibri"/>
                <a:ea typeface="Calibri"/>
                <a:cs typeface="Calibri"/>
                <a:sym typeface="Calibri"/>
              </a:rPr>
              <a:t>t(9) = 1.10</a:t>
            </a: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p = 0.30</a:t>
            </a:r>
            <a:r>
              <a:rPr lang="en-US" sz="1200">
                <a:solidFill>
                  <a:schemeClr val="dk1"/>
                </a:solidFill>
                <a:latin typeface="Calibri"/>
                <a:ea typeface="Calibri"/>
                <a:cs typeface="Calibri"/>
                <a:sym typeface="Calibri"/>
              </a:rPr>
              <a:t>; using dementia cluster model: </a:t>
            </a:r>
            <a:r>
              <a:rPr lang="en-US" sz="1200" b="1">
                <a:solidFill>
                  <a:schemeClr val="dk1"/>
                </a:solidFill>
                <a:latin typeface="Calibri"/>
                <a:ea typeface="Calibri"/>
                <a:cs typeface="Calibri"/>
                <a:sym typeface="Calibri"/>
              </a:rPr>
              <a:t>t(9) = 0.74</a:t>
            </a: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p = 0.48</a:t>
            </a:r>
            <a:r>
              <a:rPr lang="en-US" sz="1200">
                <a:solidFill>
                  <a:schemeClr val="dk1"/>
                </a:solidFill>
                <a:latin typeface="Calibri"/>
                <a:ea typeface="Calibri"/>
                <a:cs typeface="Calibri"/>
                <a:sym typeface="Calibri"/>
              </a:rPr>
              <a:t>) indicating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similarity of our method to the manual gold standard. Furthermore, we match state-of-the-art</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results (F-score of 0.80) when we augment the set of LS&amp;A (linguistic syntactic and acoustic) features with our automatically generated</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semantic features.</a:t>
            </a:r>
            <a:endParaRPr/>
          </a:p>
          <a:p>
            <a:pPr marL="0" lvl="0" indent="0" algn="l" rtl="0">
              <a:lnSpc>
                <a:spcPct val="100000"/>
              </a:lnSpc>
              <a:spcBef>
                <a:spcPts val="0"/>
              </a:spcBef>
              <a:spcAft>
                <a:spcPts val="0"/>
              </a:spcAft>
              <a:buSzPts val="1400"/>
              <a:buNone/>
            </a:pPr>
            <a:endParaRPr/>
          </a:p>
        </p:txBody>
      </p:sp>
      <p:sp>
        <p:nvSpPr>
          <p:cNvPr id="830" name="Google Shape;830;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Discuss concerns about using social media for health research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Ethical guidelines:</a:t>
            </a:r>
            <a:endParaRPr/>
          </a:p>
          <a:p>
            <a:pPr marL="0" lvl="0" indent="0" algn="l" rtl="0">
              <a:lnSpc>
                <a:spcPct val="100000"/>
              </a:lnSpc>
              <a:spcBef>
                <a:spcPts val="0"/>
              </a:spcBef>
              <a:spcAft>
                <a:spcPts val="0"/>
              </a:spcAft>
              <a:buSzPts val="1400"/>
              <a:buNone/>
            </a:pPr>
            <a:r>
              <a:rPr lang="en-US"/>
              <a:t>IRB – institutional review board – required for all federally funded human subjects research in the US</a:t>
            </a:r>
            <a:endParaRPr/>
          </a:p>
          <a:p>
            <a:pPr marL="0" lvl="0" indent="0" algn="l" rtl="0">
              <a:lnSpc>
                <a:spcPct val="100000"/>
              </a:lnSpc>
              <a:spcBef>
                <a:spcPts val="0"/>
              </a:spcBef>
              <a:spcAft>
                <a:spcPts val="0"/>
              </a:spcAft>
              <a:buSzPts val="1400"/>
              <a:buNone/>
            </a:pPr>
            <a:r>
              <a:rPr lang="en-US"/>
              <a:t>Informed consent whenever possible</a:t>
            </a:r>
            <a:endParaRPr/>
          </a:p>
          <a:p>
            <a:pPr marL="0" lvl="0" indent="0" algn="l" rtl="0">
              <a:lnSpc>
                <a:spcPct val="100000"/>
              </a:lnSpc>
              <a:spcBef>
                <a:spcPts val="0"/>
              </a:spcBef>
              <a:spcAft>
                <a:spcPts val="0"/>
              </a:spcAft>
              <a:buSzPts val="1400"/>
              <a:buNone/>
            </a:pPr>
            <a:r>
              <a:rPr lang="en-US"/>
              <a:t>Protections for sensitive data – e.g. usernames </a:t>
            </a:r>
            <a:endParaRPr/>
          </a:p>
          <a:p>
            <a:pPr marL="0" lvl="0" indent="0" algn="l" rtl="0">
              <a:lnSpc>
                <a:spcPct val="100000"/>
              </a:lnSpc>
              <a:spcBef>
                <a:spcPts val="0"/>
              </a:spcBef>
              <a:spcAft>
                <a:spcPts val="0"/>
              </a:spcAft>
              <a:buSzPts val="1400"/>
              <a:buNone/>
            </a:pPr>
            <a:r>
              <a:rPr lang="en-US"/>
              <a:t>-&gt; separate annotations from user data</a:t>
            </a:r>
            <a:endParaRPr/>
          </a:p>
          <a:p>
            <a:pPr marL="0" lvl="0" indent="0" algn="l" rtl="0">
              <a:lnSpc>
                <a:spcPct val="100000"/>
              </a:lnSpc>
              <a:spcBef>
                <a:spcPts val="0"/>
              </a:spcBef>
              <a:spcAft>
                <a:spcPts val="0"/>
              </a:spcAft>
              <a:buSzPts val="1400"/>
              <a:buNone/>
            </a:pPr>
            <a:r>
              <a:rPr lang="en-US"/>
              <a:t>De-identify data in public presentations </a:t>
            </a:r>
            <a:endParaRPr/>
          </a:p>
          <a:p>
            <a:pPr marL="0" lvl="0" indent="0" algn="l" rtl="0">
              <a:lnSpc>
                <a:spcPct val="100000"/>
              </a:lnSpc>
              <a:spcBef>
                <a:spcPts val="0"/>
              </a:spcBef>
              <a:spcAft>
                <a:spcPts val="0"/>
              </a:spcAft>
              <a:buSzPts val="1400"/>
              <a:buNone/>
            </a:pPr>
            <a:endParaRPr/>
          </a:p>
        </p:txBody>
      </p:sp>
      <p:sp>
        <p:nvSpPr>
          <p:cNvPr id="838" name="Google Shape;838;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48" name="Google Shape;848;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56" name="Google Shape;856;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64" name="Google Shape;864;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b="1"/>
              <a:t>Social engagement</a:t>
            </a:r>
            <a:r>
              <a:rPr lang="en-US"/>
              <a:t>:  </a:t>
            </a:r>
            <a:r>
              <a:rPr lang="en-US" sz="1200">
                <a:solidFill>
                  <a:schemeClr val="dk1"/>
                </a:solidFill>
                <a:latin typeface="Calibri"/>
                <a:ea typeface="Calibri"/>
                <a:cs typeface="Calibri"/>
                <a:sym typeface="Calibri"/>
              </a:rPr>
              <a:t>User tweet rate: how often a twitter user posts; Proportion of tweets: Number of @mentions: how often the user in question engages other users, while Number of self @mentions: how often the user responds; Size of social network: # of unique users @mentioned and # @mentioned at least 3 times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1"/>
              <a:t>Insomnia</a:t>
            </a:r>
            <a:r>
              <a:rPr lang="en-US"/>
              <a:t>: </a:t>
            </a:r>
            <a:r>
              <a:rPr lang="en-US" sz="1200">
                <a:solidFill>
                  <a:schemeClr val="dk1"/>
                </a:solidFill>
                <a:latin typeface="Calibri"/>
                <a:ea typeface="Calibri"/>
                <a:cs typeface="Calibri"/>
                <a:sym typeface="Calibri"/>
              </a:rPr>
              <a:t>proportion of tweets user makes between midnight and 4am (in local timezone)</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Exercise</a:t>
            </a:r>
            <a:r>
              <a:rPr lang="en-US" sz="1200">
                <a:solidFill>
                  <a:schemeClr val="dk1"/>
                </a:solidFill>
                <a:latin typeface="Calibri"/>
                <a:ea typeface="Calibri"/>
                <a:cs typeface="Calibri"/>
                <a:sym typeface="Calibri"/>
              </a:rPr>
              <a:t>: tweets mentioning exercise-related terms</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Sentiment</a:t>
            </a:r>
            <a:r>
              <a:rPr lang="en-US" sz="1200">
                <a:solidFill>
                  <a:schemeClr val="dk1"/>
                </a:solidFill>
                <a:latin typeface="Calibri"/>
                <a:ea typeface="Calibri"/>
                <a:cs typeface="Calibri"/>
                <a:sym typeface="Calibri"/>
              </a:rPr>
              <a:t>: # positive or negative or neither words (&lt;0, 0, &gt;0</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84" name="Google Shape;38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ROC curves of performance of individual analytics for each disorder: LIWC in blue, pattern of life in yellow, CLM in red, ULM in green, all in black. Chance performance is indicated by the dotted black line.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settings.The Area under the Curve (AUC) tells you how well the classifier is at making binary predictions, e.g. Bipolar or not Bipolar</a:t>
            </a:r>
            <a:endParaRPr/>
          </a:p>
          <a:p>
            <a:pPr marL="0" lvl="0" indent="0" algn="l" rtl="0">
              <a:lnSpc>
                <a:spcPct val="100000"/>
              </a:lnSpc>
              <a:spcBef>
                <a:spcPts val="0"/>
              </a:spcBef>
              <a:spcAft>
                <a:spcPts val="0"/>
              </a:spcAft>
              <a:buSzPts val="1400"/>
              <a:buNone/>
            </a:pPr>
            <a:endParaRPr/>
          </a:p>
        </p:txBody>
      </p:sp>
      <p:sp>
        <p:nvSpPr>
          <p:cNvPr id="392" name="Google Shape;39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ROC curves of performance of individual analytics for each disorder: LIWC in blue, pattern of life in yellow, CLM in red, ULM in green, all in black. Chance performance is indicated by the dotted black line.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Some differences in feature performance over the 4 mental problems (e.g. pattern of life): bipolar and ptsd predicted best by all features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settings.The Area under the Curve (AUC) tells you how well the classifier is at making binary predictions, e.g. Bipolar or not Bipolar</a:t>
            </a:r>
            <a:endParaRPr/>
          </a:p>
          <a:p>
            <a:pPr marL="0" lvl="0" indent="0" algn="l" rtl="0">
              <a:lnSpc>
                <a:spcPct val="100000"/>
              </a:lnSpc>
              <a:spcBef>
                <a:spcPts val="0"/>
              </a:spcBef>
              <a:spcAft>
                <a:spcPts val="0"/>
              </a:spcAft>
              <a:buSzPts val="1400"/>
              <a:buNone/>
            </a:pPr>
            <a:endParaRPr/>
          </a:p>
        </p:txBody>
      </p:sp>
      <p:sp>
        <p:nvSpPr>
          <p:cNvPr id="401" name="Google Shape;40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6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560"/>
              </a:spcBef>
              <a:spcAft>
                <a:spcPts val="0"/>
              </a:spcAft>
              <a:buClr>
                <a:schemeClr val="dk1"/>
              </a:buClr>
              <a:buSzPts val="2800"/>
              <a:buFont typeface="Times New Roman"/>
              <a:buNone/>
              <a:defRPr/>
            </a:lvl1pPr>
            <a:lvl2pPr lvl="1" algn="ctr">
              <a:lnSpc>
                <a:spcPct val="100000"/>
              </a:lnSpc>
              <a:spcBef>
                <a:spcPts val="480"/>
              </a:spcBef>
              <a:spcAft>
                <a:spcPts val="0"/>
              </a:spcAft>
              <a:buClr>
                <a:schemeClr val="dk1"/>
              </a:buClr>
              <a:buSzPts val="24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80"/>
              </a:spcBef>
              <a:spcAft>
                <a:spcPts val="0"/>
              </a:spcAft>
              <a:buClr>
                <a:schemeClr val="dk1"/>
              </a:buClr>
              <a:buSzPts val="2400"/>
              <a:buFont typeface="Times New Roman"/>
              <a:buNone/>
              <a:defRPr/>
            </a:lvl4pPr>
            <a:lvl5pPr lvl="4" algn="ctr">
              <a:lnSpc>
                <a:spcPct val="100000"/>
              </a:lnSpc>
              <a:spcBef>
                <a:spcPts val="480"/>
              </a:spcBef>
              <a:spcAft>
                <a:spcPts val="0"/>
              </a:spcAft>
              <a:buClr>
                <a:schemeClr val="dk1"/>
              </a:buClr>
              <a:buSzPts val="2400"/>
              <a:buFont typeface="Times New Roman"/>
              <a:buNone/>
              <a:defRPr/>
            </a:lvl5pPr>
            <a:lvl6pPr lvl="5" algn="ctr">
              <a:lnSpc>
                <a:spcPct val="100000"/>
              </a:lnSpc>
              <a:spcBef>
                <a:spcPts val="480"/>
              </a:spcBef>
              <a:spcAft>
                <a:spcPts val="0"/>
              </a:spcAft>
              <a:buClr>
                <a:schemeClr val="dk1"/>
              </a:buClr>
              <a:buSzPts val="2400"/>
              <a:buFont typeface="Times New Roman"/>
              <a:buNone/>
              <a:defRPr/>
            </a:lvl6pPr>
            <a:lvl7pPr lvl="6" algn="ctr">
              <a:lnSpc>
                <a:spcPct val="100000"/>
              </a:lnSpc>
              <a:spcBef>
                <a:spcPts val="480"/>
              </a:spcBef>
              <a:spcAft>
                <a:spcPts val="0"/>
              </a:spcAft>
              <a:buClr>
                <a:schemeClr val="dk1"/>
              </a:buClr>
              <a:buSzPts val="2400"/>
              <a:buFont typeface="Times New Roman"/>
              <a:buNone/>
              <a:defRPr/>
            </a:lvl7pPr>
            <a:lvl8pPr lvl="7" algn="ctr">
              <a:lnSpc>
                <a:spcPct val="100000"/>
              </a:lnSpc>
              <a:spcBef>
                <a:spcPts val="480"/>
              </a:spcBef>
              <a:spcAft>
                <a:spcPts val="0"/>
              </a:spcAft>
              <a:buClr>
                <a:schemeClr val="dk1"/>
              </a:buClr>
              <a:buSzPts val="2400"/>
              <a:buFont typeface="Times New Roman"/>
              <a:buNone/>
              <a:defRPr/>
            </a:lvl8pPr>
            <a:lvl9pPr lvl="8" algn="ctr">
              <a:lnSpc>
                <a:spcPct val="100000"/>
              </a:lnSpc>
              <a:spcBef>
                <a:spcPts val="480"/>
              </a:spcBef>
              <a:spcAft>
                <a:spcPts val="0"/>
              </a:spcAft>
              <a:buClr>
                <a:schemeClr val="dk1"/>
              </a:buClr>
              <a:buSzPts val="2400"/>
              <a:buFont typeface="Times New Roman"/>
              <a:buNone/>
              <a:defRPr/>
            </a:lvl9pPr>
          </a:lstStyle>
          <a:p>
            <a:endParaRPr/>
          </a:p>
        </p:txBody>
      </p:sp>
      <p:sp>
        <p:nvSpPr>
          <p:cNvPr id="18" name="Google Shape;18;p6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7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7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7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74" name="Google Shape;74;p7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7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79"/>
          <p:cNvSpPr txBox="1">
            <a:spLocks noGrp="1"/>
          </p:cNvSpPr>
          <p:nvPr>
            <p:ph type="body" idx="1"/>
          </p:nvPr>
        </p:nvSpPr>
        <p:spPr>
          <a:xfrm rot="5400000">
            <a:off x="2260600" y="-101600"/>
            <a:ext cx="46228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7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80"/>
          <p:cNvSpPr txBox="1">
            <a:spLocks noGrp="1"/>
          </p:cNvSpPr>
          <p:nvPr>
            <p:ph type="title"/>
          </p:nvPr>
        </p:nvSpPr>
        <p:spPr>
          <a:xfrm rot="5400000">
            <a:off x="4606925" y="2244725"/>
            <a:ext cx="5740400" cy="1962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80"/>
          <p:cNvSpPr txBox="1">
            <a:spLocks noGrp="1"/>
          </p:cNvSpPr>
          <p:nvPr>
            <p:ph type="body" idx="1"/>
          </p:nvPr>
        </p:nvSpPr>
        <p:spPr>
          <a:xfrm rot="5400000">
            <a:off x="606425" y="358775"/>
            <a:ext cx="5740400" cy="57340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8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8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9"/>
        <p:cNvGrpSpPr/>
        <p:nvPr/>
      </p:nvGrpSpPr>
      <p:grpSpPr>
        <a:xfrm>
          <a:off x="0" y="0"/>
          <a:ext cx="0" cy="0"/>
          <a:chOff x="0" y="0"/>
          <a:chExt cx="0" cy="0"/>
        </a:xfrm>
      </p:grpSpPr>
      <p:sp>
        <p:nvSpPr>
          <p:cNvPr id="90" name="Google Shape;90;p8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1" name="Google Shape;91;p81"/>
          <p:cNvSpPr txBox="1">
            <a:spLocks noGrp="1"/>
          </p:cNvSpPr>
          <p:nvPr>
            <p:ph type="body" idx="1"/>
          </p:nvPr>
        </p:nvSpPr>
        <p:spPr>
          <a:xfrm>
            <a:off x="685800" y="1473200"/>
            <a:ext cx="3810000" cy="462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81"/>
          <p:cNvSpPr txBox="1">
            <a:spLocks noGrp="1"/>
          </p:cNvSpPr>
          <p:nvPr>
            <p:ph type="body" idx="2"/>
          </p:nvPr>
        </p:nvSpPr>
        <p:spPr>
          <a:xfrm>
            <a:off x="4648200" y="1473200"/>
            <a:ext cx="3810000" cy="462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8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8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6"/>
        <p:cNvGrpSpPr/>
        <p:nvPr/>
      </p:nvGrpSpPr>
      <p:grpSpPr>
        <a:xfrm>
          <a:off x="0" y="0"/>
          <a:ext cx="0" cy="0"/>
          <a:chOff x="0" y="0"/>
          <a:chExt cx="0" cy="0"/>
        </a:xfrm>
      </p:grpSpPr>
      <p:sp>
        <p:nvSpPr>
          <p:cNvPr id="97" name="Google Shape;97;p8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8" name="Google Shape;98;p8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8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8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8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0" name="Google Shape;110;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8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9"/>
        <p:cNvGrpSpPr/>
        <p:nvPr/>
      </p:nvGrpSpPr>
      <p:grpSpPr>
        <a:xfrm>
          <a:off x="0" y="0"/>
          <a:ext cx="0" cy="0"/>
          <a:chOff x="0" y="0"/>
          <a:chExt cx="0" cy="0"/>
        </a:xfrm>
      </p:grpSpPr>
      <p:sp>
        <p:nvSpPr>
          <p:cNvPr id="120" name="Google Shape;120;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p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8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7" name="Google Shape;127;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3" name="Google Shape;133;p8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4" name="Google Shape;134;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7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7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8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0" name="Google Shape;140;p8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1" name="Google Shape;141;p8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2" name="Google Shape;142;p8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3" name="Google Shape;143;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5"/>
        <p:cNvGrpSpPr/>
        <p:nvPr/>
      </p:nvGrpSpPr>
      <p:grpSpPr>
        <a:xfrm>
          <a:off x="0" y="0"/>
          <a:ext cx="0" cy="0"/>
          <a:chOff x="0" y="0"/>
          <a:chExt cx="0" cy="0"/>
        </a:xfrm>
      </p:grpSpPr>
      <p:sp>
        <p:nvSpPr>
          <p:cNvPr id="156" name="Google Shape;156;p9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9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8" name="Google Shape;158;p9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9" name="Google Shape;159;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2"/>
        <p:cNvGrpSpPr/>
        <p:nvPr/>
      </p:nvGrpSpPr>
      <p:grpSpPr>
        <a:xfrm>
          <a:off x="0" y="0"/>
          <a:ext cx="0" cy="0"/>
          <a:chOff x="0" y="0"/>
          <a:chExt cx="0" cy="0"/>
        </a:xfrm>
      </p:grpSpPr>
      <p:sp>
        <p:nvSpPr>
          <p:cNvPr id="163" name="Google Shape;163;p9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5" name="Google Shape;165;p9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6" name="Google Shape;166;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9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9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9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7"/>
        <p:cNvGrpSpPr/>
        <p:nvPr/>
      </p:nvGrpSpPr>
      <p:grpSpPr>
        <a:xfrm>
          <a:off x="0" y="0"/>
          <a:ext cx="0" cy="0"/>
          <a:chOff x="0" y="0"/>
          <a:chExt cx="0" cy="0"/>
        </a:xfrm>
      </p:grpSpPr>
      <p:sp>
        <p:nvSpPr>
          <p:cNvPr id="188" name="Google Shape;188;p9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9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0" name="Google Shape;190;p9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9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9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3"/>
        <p:cNvGrpSpPr/>
        <p:nvPr/>
      </p:nvGrpSpPr>
      <p:grpSpPr>
        <a:xfrm>
          <a:off x="0" y="0"/>
          <a:ext cx="0" cy="0"/>
          <a:chOff x="0" y="0"/>
          <a:chExt cx="0" cy="0"/>
        </a:xfrm>
      </p:grpSpPr>
      <p:sp>
        <p:nvSpPr>
          <p:cNvPr id="194" name="Google Shape;194;p9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imes New Roman"/>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9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406400" algn="l">
              <a:lnSpc>
                <a:spcPct val="90000"/>
              </a:lnSpc>
              <a:spcBef>
                <a:spcPts val="50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lnSpc>
                <a:spcPct val="90000"/>
              </a:lnSpc>
              <a:spcBef>
                <a:spcPts val="50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9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9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9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9"/>
        <p:cNvGrpSpPr/>
        <p:nvPr/>
      </p:nvGrpSpPr>
      <p:grpSpPr>
        <a:xfrm>
          <a:off x="0" y="0"/>
          <a:ext cx="0" cy="0"/>
          <a:chOff x="0" y="0"/>
          <a:chExt cx="0" cy="0"/>
        </a:xfrm>
      </p:grpSpPr>
      <p:sp>
        <p:nvSpPr>
          <p:cNvPr id="200" name="Google Shape;200;p99"/>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99"/>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2" name="Google Shape;202;p9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9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9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7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5"/>
        <p:cNvGrpSpPr/>
        <p:nvPr/>
      </p:nvGrpSpPr>
      <p:grpSpPr>
        <a:xfrm>
          <a:off x="0" y="0"/>
          <a:ext cx="0" cy="0"/>
          <a:chOff x="0" y="0"/>
          <a:chExt cx="0" cy="0"/>
        </a:xfrm>
      </p:grpSpPr>
      <p:sp>
        <p:nvSpPr>
          <p:cNvPr id="206" name="Google Shape;206;p10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00"/>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00"/>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10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0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0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2"/>
        <p:cNvGrpSpPr/>
        <p:nvPr/>
      </p:nvGrpSpPr>
      <p:grpSpPr>
        <a:xfrm>
          <a:off x="0" y="0"/>
          <a:ext cx="0" cy="0"/>
          <a:chOff x="0" y="0"/>
          <a:chExt cx="0" cy="0"/>
        </a:xfrm>
      </p:grpSpPr>
      <p:sp>
        <p:nvSpPr>
          <p:cNvPr id="213" name="Google Shape;213;p10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0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10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10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7" name="Google Shape;217;p10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10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0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0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1"/>
        <p:cNvGrpSpPr/>
        <p:nvPr/>
      </p:nvGrpSpPr>
      <p:grpSpPr>
        <a:xfrm>
          <a:off x="0" y="0"/>
          <a:ext cx="0" cy="0"/>
          <a:chOff x="0" y="0"/>
          <a:chExt cx="0" cy="0"/>
        </a:xfrm>
      </p:grpSpPr>
      <p:sp>
        <p:nvSpPr>
          <p:cNvPr id="222" name="Google Shape;222;p10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0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10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0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
        <p:nvSpPr>
          <p:cNvPr id="227" name="Google Shape;227;p10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0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0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0"/>
        <p:cNvGrpSpPr/>
        <p:nvPr/>
      </p:nvGrpSpPr>
      <p:grpSpPr>
        <a:xfrm>
          <a:off x="0" y="0"/>
          <a:ext cx="0" cy="0"/>
          <a:chOff x="0" y="0"/>
          <a:chExt cx="0" cy="0"/>
        </a:xfrm>
      </p:grpSpPr>
      <p:sp>
        <p:nvSpPr>
          <p:cNvPr id="231" name="Google Shape;231;p10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0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3" name="Google Shape;233;p10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4" name="Google Shape;234;p10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0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0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7"/>
        <p:cNvGrpSpPr/>
        <p:nvPr/>
      </p:nvGrpSpPr>
      <p:grpSpPr>
        <a:xfrm>
          <a:off x="0" y="0"/>
          <a:ext cx="0" cy="0"/>
          <a:chOff x="0" y="0"/>
          <a:chExt cx="0" cy="0"/>
        </a:xfrm>
      </p:grpSpPr>
      <p:sp>
        <p:nvSpPr>
          <p:cNvPr id="238" name="Google Shape;238;p10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105"/>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0" name="Google Shape;240;p105"/>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1" name="Google Shape;241;p10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0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10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4"/>
        <p:cNvGrpSpPr/>
        <p:nvPr/>
      </p:nvGrpSpPr>
      <p:grpSpPr>
        <a:xfrm>
          <a:off x="0" y="0"/>
          <a:ext cx="0" cy="0"/>
          <a:chOff x="0" y="0"/>
          <a:chExt cx="0" cy="0"/>
        </a:xfrm>
      </p:grpSpPr>
      <p:sp>
        <p:nvSpPr>
          <p:cNvPr id="245" name="Google Shape;245;p10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0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10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10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0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0"/>
        <p:cNvGrpSpPr/>
        <p:nvPr/>
      </p:nvGrpSpPr>
      <p:grpSpPr>
        <a:xfrm>
          <a:off x="0" y="0"/>
          <a:ext cx="0" cy="0"/>
          <a:chOff x="0" y="0"/>
          <a:chExt cx="0" cy="0"/>
        </a:xfrm>
      </p:grpSpPr>
      <p:sp>
        <p:nvSpPr>
          <p:cNvPr id="251" name="Google Shape;251;p10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107"/>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10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0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10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6"/>
        <p:cNvGrpSpPr/>
        <p:nvPr/>
      </p:nvGrpSpPr>
      <p:grpSpPr>
        <a:xfrm>
          <a:off x="0" y="0"/>
          <a:ext cx="0" cy="0"/>
          <a:chOff x="0" y="0"/>
          <a:chExt cx="0" cy="0"/>
        </a:xfrm>
      </p:grpSpPr>
      <p:sp>
        <p:nvSpPr>
          <p:cNvPr id="257" name="Google Shape;257;p10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ctr">
              <a:lnSpc>
                <a:spcPct val="90000"/>
              </a:lnSpc>
              <a:spcBef>
                <a:spcPts val="0"/>
              </a:spcBef>
              <a:spcAft>
                <a:spcPts val="0"/>
              </a:spcAft>
              <a:buClr>
                <a:schemeClr val="dk1"/>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0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406400" algn="l">
              <a:lnSpc>
                <a:spcPct val="90000"/>
              </a:lnSpc>
              <a:spcBef>
                <a:spcPts val="0"/>
              </a:spcBef>
              <a:spcAft>
                <a:spcPts val="0"/>
              </a:spcAft>
              <a:buClr>
                <a:schemeClr val="dk1"/>
              </a:buClr>
              <a:buSzPts val="2800"/>
              <a:buChar char="•"/>
              <a:defRPr/>
            </a:lvl1pPr>
            <a:lvl2pPr marL="914400" lvl="1" indent="-406400" algn="l">
              <a:lnSpc>
                <a:spcPct val="90000"/>
              </a:lnSpc>
              <a:spcBef>
                <a:spcPts val="0"/>
              </a:spcBef>
              <a:spcAft>
                <a:spcPts val="0"/>
              </a:spcAft>
              <a:buClr>
                <a:schemeClr val="dk1"/>
              </a:buClr>
              <a:buSzPts val="2800"/>
              <a:buChar char="•"/>
              <a:defRPr/>
            </a:lvl2pPr>
            <a:lvl3pPr marL="1371600" lvl="2" indent="-381000" algn="l">
              <a:lnSpc>
                <a:spcPct val="90000"/>
              </a:lnSpc>
              <a:spcBef>
                <a:spcPts val="0"/>
              </a:spcBef>
              <a:spcAft>
                <a:spcPts val="0"/>
              </a:spcAft>
              <a:buClr>
                <a:schemeClr val="dk1"/>
              </a:buClr>
              <a:buSzPts val="2400"/>
              <a:buChar char="•"/>
              <a:defRPr/>
            </a:lvl3pPr>
            <a:lvl4pPr marL="1828800" lvl="3" indent="-355600" algn="l">
              <a:lnSpc>
                <a:spcPct val="90000"/>
              </a:lnSpc>
              <a:spcBef>
                <a:spcPts val="0"/>
              </a:spcBef>
              <a:spcAft>
                <a:spcPts val="0"/>
              </a:spcAft>
              <a:buClr>
                <a:schemeClr val="dk1"/>
              </a:buClr>
              <a:buSzPts val="2000"/>
              <a:buChar char="•"/>
              <a:defRPr/>
            </a:lvl4pPr>
            <a:lvl5pPr marL="2286000" lvl="4" indent="-355600" algn="l">
              <a:lnSpc>
                <a:spcPct val="90000"/>
              </a:lnSpc>
              <a:spcBef>
                <a:spcPts val="0"/>
              </a:spcBef>
              <a:spcAft>
                <a:spcPts val="0"/>
              </a:spcAft>
              <a:buClr>
                <a:schemeClr val="dk1"/>
              </a:buClr>
              <a:buSzPts val="20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259" name="Google Shape;259;p108"/>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6"/>
        <p:cNvGrpSpPr/>
        <p:nvPr/>
      </p:nvGrpSpPr>
      <p:grpSpPr>
        <a:xfrm>
          <a:off x="0" y="0"/>
          <a:ext cx="0" cy="0"/>
          <a:chOff x="0" y="0"/>
          <a:chExt cx="0" cy="0"/>
        </a:xfrm>
      </p:grpSpPr>
      <p:sp>
        <p:nvSpPr>
          <p:cNvPr id="267" name="Google Shape;267;p11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1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9" name="Google Shape;269;p1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7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7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2"/>
        <p:cNvGrpSpPr/>
        <p:nvPr/>
      </p:nvGrpSpPr>
      <p:grpSpPr>
        <a:xfrm>
          <a:off x="0" y="0"/>
          <a:ext cx="0" cy="0"/>
          <a:chOff x="0" y="0"/>
          <a:chExt cx="0" cy="0"/>
        </a:xfrm>
      </p:grpSpPr>
      <p:sp>
        <p:nvSpPr>
          <p:cNvPr id="273" name="Google Shape;273;p1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1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1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8"/>
        <p:cNvGrpSpPr/>
        <p:nvPr/>
      </p:nvGrpSpPr>
      <p:grpSpPr>
        <a:xfrm>
          <a:off x="0" y="0"/>
          <a:ext cx="0" cy="0"/>
          <a:chOff x="0" y="0"/>
          <a:chExt cx="0" cy="0"/>
        </a:xfrm>
      </p:grpSpPr>
      <p:sp>
        <p:nvSpPr>
          <p:cNvPr id="279" name="Google Shape;279;p1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1" name="Google Shape;281;p1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1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4"/>
        <p:cNvGrpSpPr/>
        <p:nvPr/>
      </p:nvGrpSpPr>
      <p:grpSpPr>
        <a:xfrm>
          <a:off x="0" y="0"/>
          <a:ext cx="0" cy="0"/>
          <a:chOff x="0" y="0"/>
          <a:chExt cx="0" cy="0"/>
        </a:xfrm>
      </p:grpSpPr>
      <p:sp>
        <p:nvSpPr>
          <p:cNvPr id="285" name="Google Shape;285;p1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113"/>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113"/>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1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1"/>
        <p:cNvGrpSpPr/>
        <p:nvPr/>
      </p:nvGrpSpPr>
      <p:grpSpPr>
        <a:xfrm>
          <a:off x="0" y="0"/>
          <a:ext cx="0" cy="0"/>
          <a:chOff x="0" y="0"/>
          <a:chExt cx="0" cy="0"/>
        </a:xfrm>
      </p:grpSpPr>
      <p:sp>
        <p:nvSpPr>
          <p:cNvPr id="292" name="Google Shape;292;p11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1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4" name="Google Shape;294;p11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1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6" name="Google Shape;296;p11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1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1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0"/>
        <p:cNvGrpSpPr/>
        <p:nvPr/>
      </p:nvGrpSpPr>
      <p:grpSpPr>
        <a:xfrm>
          <a:off x="0" y="0"/>
          <a:ext cx="0" cy="0"/>
          <a:chOff x="0" y="0"/>
          <a:chExt cx="0" cy="0"/>
        </a:xfrm>
      </p:grpSpPr>
      <p:sp>
        <p:nvSpPr>
          <p:cNvPr id="301" name="Google Shape;301;p1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1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1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1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
        <p:nvSpPr>
          <p:cNvPr id="306" name="Google Shape;306;p1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1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1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9"/>
        <p:cNvGrpSpPr/>
        <p:nvPr/>
      </p:nvGrpSpPr>
      <p:grpSpPr>
        <a:xfrm>
          <a:off x="0" y="0"/>
          <a:ext cx="0" cy="0"/>
          <a:chOff x="0" y="0"/>
          <a:chExt cx="0" cy="0"/>
        </a:xfrm>
      </p:grpSpPr>
      <p:sp>
        <p:nvSpPr>
          <p:cNvPr id="310" name="Google Shape;310;p11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11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2" name="Google Shape;312;p11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3" name="Google Shape;313;p1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1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1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6"/>
        <p:cNvGrpSpPr/>
        <p:nvPr/>
      </p:nvGrpSpPr>
      <p:grpSpPr>
        <a:xfrm>
          <a:off x="0" y="0"/>
          <a:ext cx="0" cy="0"/>
          <a:chOff x="0" y="0"/>
          <a:chExt cx="0" cy="0"/>
        </a:xfrm>
      </p:grpSpPr>
      <p:sp>
        <p:nvSpPr>
          <p:cNvPr id="317" name="Google Shape;317;p11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1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Google Shape;319;p11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0" name="Google Shape;320;p1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1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3"/>
        <p:cNvGrpSpPr/>
        <p:nvPr/>
      </p:nvGrpSpPr>
      <p:grpSpPr>
        <a:xfrm>
          <a:off x="0" y="0"/>
          <a:ext cx="0" cy="0"/>
          <a:chOff x="0" y="0"/>
          <a:chExt cx="0" cy="0"/>
        </a:xfrm>
      </p:grpSpPr>
      <p:sp>
        <p:nvSpPr>
          <p:cNvPr id="324" name="Google Shape;324;p1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1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1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9"/>
        <p:cNvGrpSpPr/>
        <p:nvPr/>
      </p:nvGrpSpPr>
      <p:grpSpPr>
        <a:xfrm>
          <a:off x="0" y="0"/>
          <a:ext cx="0" cy="0"/>
          <a:chOff x="0" y="0"/>
          <a:chExt cx="0" cy="0"/>
        </a:xfrm>
      </p:grpSpPr>
      <p:sp>
        <p:nvSpPr>
          <p:cNvPr id="330" name="Google Shape;330;p12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120"/>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1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1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40" name="Google Shape;40;p7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74"/>
          <p:cNvSpPr txBox="1">
            <a:spLocks noGrp="1"/>
          </p:cNvSpPr>
          <p:nvPr>
            <p:ph type="body" idx="1"/>
          </p:nvPr>
        </p:nvSpPr>
        <p:spPr>
          <a:xfrm>
            <a:off x="685800" y="1473200"/>
            <a:ext cx="3810000" cy="462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4"/>
          <p:cNvSpPr txBox="1">
            <a:spLocks noGrp="1"/>
          </p:cNvSpPr>
          <p:nvPr>
            <p:ph type="body" idx="2"/>
          </p:nvPr>
        </p:nvSpPr>
        <p:spPr>
          <a:xfrm>
            <a:off x="4648200" y="1473200"/>
            <a:ext cx="3810000" cy="462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7" name="Google Shape;47;p7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7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3" name="Google Shape;53;p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4" name="Google Shape;54;p7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5" name="Google Shape;55;p7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6" name="Google Shape;56;p7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7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7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7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6" name="Google Shape;66;p7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7" name="Google Shape;67;p7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6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4pPr>
            <a:lvl5pPr marL="2286000" marR="0" lvl="4"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5pPr>
            <a:lvl6pPr marL="2743200" marR="0" lvl="5"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6pPr>
            <a:lvl7pPr marL="3200400" marR="0" lvl="6"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7pPr>
            <a:lvl8pPr marL="3657600" marR="0" lvl="7"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8pPr>
            <a:lvl9pPr marL="4114800" marR="0" lvl="8"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6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6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9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3" name="Google Shape;183;p9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9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9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9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10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10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3" name="Google Shape;263;p10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4" name="Google Shape;264;p10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5" name="Google Shape;265;p10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4" Type="http://schemas.openxmlformats.org/officeDocument/2006/relationships/hyperlink" Target="https://www.ismanet.org/doctoryourspirit/pdfs/Beck-Depression-Inventory-BDI.pdf" TargetMode="External"/><Relationship Id="rId5" Type="http://schemas.openxmlformats.org/officeDocument/2006/relationships/hyperlink" Target="https://www.integration.samhsa.gov/images/res/SBQ.pdf"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cesd-r.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hyperlink" Target="http://dhs16_159601.pdf" TargetMode="External"/><Relationship Id="rId4" Type="http://schemas.openxmlformats.org/officeDocument/2006/relationships/hyperlink" Target="http://mini-cog.com/wp-content/uploads/2018/03/Standardized-English-Mini-Cog-1-19-16-EN_v1-low-1.pdf"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8.jpg"/></Relationships>
</file>

<file path=ppt/slides/_rels/slide54.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hyperlink" Target="http://www.ethicsinnlp.org/" TargetMode="External"/><Relationship Id="rId4" Type="http://schemas.openxmlformats.org/officeDocument/2006/relationships/hyperlink" Target="https://embeddedethics.seas.harvard.edu/" TargetMode="External"/><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
          <p:cNvSpPr txBox="1">
            <a:spLocks noGrp="1"/>
          </p:cNvSpPr>
          <p:nvPr>
            <p:ph type="ctrTitle"/>
          </p:nvPr>
        </p:nvSpPr>
        <p:spPr>
          <a:xfrm>
            <a:off x="838200" y="381000"/>
            <a:ext cx="7620000" cy="17526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t>Personality and Mental State</a:t>
            </a:r>
            <a:endParaRPr sz="3600"/>
          </a:p>
        </p:txBody>
      </p:sp>
      <p:sp>
        <p:nvSpPr>
          <p:cNvPr id="341" name="Google Shape;341;p1"/>
          <p:cNvSpPr txBox="1">
            <a:spLocks noGrp="1"/>
          </p:cNvSpPr>
          <p:nvPr>
            <p:ph type="subTitle" idx="1"/>
          </p:nvPr>
        </p:nvSpPr>
        <p:spPr>
          <a:xfrm>
            <a:off x="1295400" y="2912164"/>
            <a:ext cx="6400800" cy="278126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Times New Roman"/>
              <a:buNone/>
            </a:pPr>
            <a:r>
              <a:rPr lang="en-US" sz="3600"/>
              <a:t>Julia Hirschberg</a:t>
            </a:r>
            <a:endParaRPr/>
          </a:p>
          <a:p>
            <a:pPr marL="0" lvl="0" indent="0" algn="ctr" rtl="0">
              <a:lnSpc>
                <a:spcPct val="100000"/>
              </a:lnSpc>
              <a:spcBef>
                <a:spcPts val="720"/>
              </a:spcBef>
              <a:spcAft>
                <a:spcPts val="0"/>
              </a:spcAft>
              <a:buClr>
                <a:schemeClr val="dk1"/>
              </a:buClr>
              <a:buSzPts val="3600"/>
              <a:buFont typeface="Times New Roman"/>
              <a:buNone/>
            </a:pPr>
            <a:r>
              <a:rPr lang="en-US" sz="3600"/>
              <a:t>COMS 6998</a:t>
            </a:r>
            <a:endParaRPr/>
          </a:p>
          <a:p>
            <a:pPr marL="0" lvl="0" indent="0" algn="ctr" rtl="0">
              <a:lnSpc>
                <a:spcPct val="100000"/>
              </a:lnSpc>
              <a:spcBef>
                <a:spcPts val="720"/>
              </a:spcBef>
              <a:spcAft>
                <a:spcPts val="0"/>
              </a:spcAft>
              <a:buClr>
                <a:schemeClr val="dk1"/>
              </a:buClr>
              <a:buSzPts val="3600"/>
              <a:buFont typeface="Times New Roman"/>
              <a:buNone/>
            </a:pPr>
            <a:r>
              <a:rPr lang="en-US" sz="3600"/>
              <a:t>Columbia University</a:t>
            </a:r>
            <a:endParaRPr/>
          </a:p>
          <a:p>
            <a:pPr marL="0" lvl="0" indent="0" algn="ctr" rtl="0">
              <a:lnSpc>
                <a:spcPct val="100000"/>
              </a:lnSpc>
              <a:spcBef>
                <a:spcPts val="480"/>
              </a:spcBef>
              <a:spcAft>
                <a:spcPts val="0"/>
              </a:spcAft>
              <a:buClr>
                <a:schemeClr val="dk1"/>
              </a:buClr>
              <a:buSzPts val="2400"/>
              <a:buFont typeface="Times New Roman"/>
              <a:buNone/>
            </a:pPr>
            <a:r>
              <a:rPr lang="en-US" sz="2400"/>
              <a:t>(thanks to Sarah Ita Levitan for some slides)</a:t>
            </a:r>
            <a:endParaRPr/>
          </a:p>
          <a:p>
            <a:pPr marL="0" lvl="0" indent="0" algn="ctr" rtl="0">
              <a:lnSpc>
                <a:spcPct val="100000"/>
              </a:lnSpc>
              <a:spcBef>
                <a:spcPts val="720"/>
              </a:spcBef>
              <a:spcAft>
                <a:spcPts val="0"/>
              </a:spcAft>
              <a:buClr>
                <a:schemeClr val="dk1"/>
              </a:buClr>
              <a:buSzPts val="3600"/>
              <a:buFont typeface="Times New Roman"/>
              <a:buNone/>
            </a:pP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Depression</a:t>
            </a:r>
            <a:endParaRPr/>
          </a:p>
        </p:txBody>
      </p:sp>
      <p:sp>
        <p:nvSpPr>
          <p:cNvPr id="413" name="Google Shape;413;p1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590"/>
              <a:buFont typeface="Times New Roman"/>
              <a:buChar char="•"/>
            </a:pPr>
            <a:r>
              <a:rPr lang="en-US" sz="2590"/>
              <a:t>Mood disorder that causes a </a:t>
            </a:r>
            <a:r>
              <a:rPr lang="en-US" sz="2590">
                <a:solidFill>
                  <a:srgbClr val="0070C0"/>
                </a:solidFill>
              </a:rPr>
              <a:t>persistent feeling of sadness and loss of interest</a:t>
            </a:r>
            <a:endParaRPr/>
          </a:p>
          <a:p>
            <a:pPr marL="342900" lvl="0" indent="-342900" algn="l" rtl="0">
              <a:lnSpc>
                <a:spcPct val="80000"/>
              </a:lnSpc>
              <a:spcBef>
                <a:spcPts val="518"/>
              </a:spcBef>
              <a:spcAft>
                <a:spcPts val="0"/>
              </a:spcAft>
              <a:buClr>
                <a:schemeClr val="dk1"/>
              </a:buClr>
              <a:buSzPts val="2590"/>
              <a:buFont typeface="Times New Roman"/>
              <a:buChar char="•"/>
            </a:pPr>
            <a:r>
              <a:rPr lang="en-US" sz="2590"/>
              <a:t>Statistics</a:t>
            </a:r>
            <a:endParaRPr/>
          </a:p>
          <a:p>
            <a:pPr marL="742950" lvl="1" indent="-285750" algn="l" rtl="0">
              <a:lnSpc>
                <a:spcPct val="80000"/>
              </a:lnSpc>
              <a:spcBef>
                <a:spcPts val="518"/>
              </a:spcBef>
              <a:spcAft>
                <a:spcPts val="0"/>
              </a:spcAft>
              <a:buClr>
                <a:srgbClr val="FF0000"/>
              </a:buClr>
              <a:buSzPts val="2590"/>
              <a:buFont typeface="Times New Roman"/>
              <a:buChar char="–"/>
            </a:pPr>
            <a:r>
              <a:rPr lang="en-US" sz="2590">
                <a:solidFill>
                  <a:srgbClr val="FF0000"/>
                </a:solidFill>
              </a:rPr>
              <a:t>16 million adults </a:t>
            </a:r>
            <a:r>
              <a:rPr lang="en-US" sz="2590"/>
              <a:t>had at least 1 major depressive episode in 2012 </a:t>
            </a:r>
            <a:r>
              <a:rPr lang="en-US" sz="2035"/>
              <a:t>(NIMH)</a:t>
            </a:r>
            <a:endParaRPr/>
          </a:p>
          <a:p>
            <a:pPr marL="742950" lvl="1" indent="-285750" algn="l" rtl="0">
              <a:lnSpc>
                <a:spcPct val="80000"/>
              </a:lnSpc>
              <a:spcBef>
                <a:spcPts val="518"/>
              </a:spcBef>
              <a:spcAft>
                <a:spcPts val="0"/>
              </a:spcAft>
              <a:buClr>
                <a:srgbClr val="FF0000"/>
              </a:buClr>
              <a:buSzPts val="2590"/>
              <a:buFont typeface="Times New Roman"/>
              <a:buChar char="–"/>
            </a:pPr>
            <a:r>
              <a:rPr lang="en-US" sz="2590">
                <a:solidFill>
                  <a:srgbClr val="FF0000"/>
                </a:solidFill>
              </a:rPr>
              <a:t>350 million people worldwide </a:t>
            </a:r>
            <a:r>
              <a:rPr lang="en-US" sz="2590"/>
              <a:t>suffer from depression </a:t>
            </a:r>
            <a:r>
              <a:rPr lang="en-US" sz="2035"/>
              <a:t>(WHO)</a:t>
            </a:r>
            <a:endParaRPr/>
          </a:p>
          <a:p>
            <a:pPr marL="742950" lvl="1" indent="-285750" algn="l" rtl="0">
              <a:lnSpc>
                <a:spcPct val="80000"/>
              </a:lnSpc>
              <a:spcBef>
                <a:spcPts val="518"/>
              </a:spcBef>
              <a:spcAft>
                <a:spcPts val="0"/>
              </a:spcAft>
              <a:buClr>
                <a:schemeClr val="dk1"/>
              </a:buClr>
              <a:buSzPts val="2590"/>
              <a:buFont typeface="Times New Roman"/>
              <a:buChar char="–"/>
            </a:pPr>
            <a:r>
              <a:rPr lang="en-US" sz="2590"/>
              <a:t>Depression is the cause of over 2/3 of </a:t>
            </a:r>
            <a:r>
              <a:rPr lang="en-US" sz="2590">
                <a:solidFill>
                  <a:srgbClr val="FF0000"/>
                </a:solidFill>
              </a:rPr>
              <a:t>suicides</a:t>
            </a:r>
            <a:r>
              <a:rPr lang="en-US" sz="2590"/>
              <a:t> in the US each year </a:t>
            </a:r>
            <a:r>
              <a:rPr lang="en-US" sz="2035"/>
              <a:t>(White House Conference on Mental Health)</a:t>
            </a:r>
            <a:endParaRPr/>
          </a:p>
          <a:p>
            <a:pPr marL="742950" lvl="1" indent="-285750" algn="l" rtl="0">
              <a:lnSpc>
                <a:spcPct val="80000"/>
              </a:lnSpc>
              <a:spcBef>
                <a:spcPts val="518"/>
              </a:spcBef>
              <a:spcAft>
                <a:spcPts val="0"/>
              </a:spcAft>
              <a:buClr>
                <a:srgbClr val="FF0000"/>
              </a:buClr>
              <a:buSzPts val="2590"/>
              <a:buFont typeface="Times New Roman"/>
              <a:buChar char="–"/>
            </a:pPr>
            <a:r>
              <a:rPr lang="en-US" sz="2590">
                <a:solidFill>
                  <a:srgbClr val="FF0000"/>
                </a:solidFill>
              </a:rPr>
              <a:t>Women experience depression at 2x the rate of men </a:t>
            </a:r>
            <a:r>
              <a:rPr lang="en-US" sz="2035"/>
              <a:t>(Journal of AMA)</a:t>
            </a:r>
            <a:endParaRPr/>
          </a:p>
        </p:txBody>
      </p:sp>
      <p:sp>
        <p:nvSpPr>
          <p:cNvPr id="414" name="Google Shape;414;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10</a:t>
            </a:fld>
            <a:endParaRPr>
              <a:solidFill>
                <a:srgbClr val="000000"/>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11</a:t>
            </a:fld>
            <a:endParaRPr>
              <a:solidFill>
                <a:srgbClr val="000000"/>
              </a:solidFill>
              <a:latin typeface="Georgia"/>
              <a:ea typeface="Georgia"/>
              <a:cs typeface="Georgia"/>
              <a:sym typeface="Georgia"/>
            </a:endParaRPr>
          </a:p>
        </p:txBody>
      </p:sp>
      <p:pic>
        <p:nvPicPr>
          <p:cNvPr id="421" name="Google Shape;421;p11" descr="2306119.png"/>
          <p:cNvPicPr preferRelativeResize="0"/>
          <p:nvPr/>
        </p:nvPicPr>
        <p:blipFill rotWithShape="1">
          <a:blip r:embed="rId3">
            <a:alphaModFix/>
          </a:blip>
          <a:srcRect/>
          <a:stretch/>
        </p:blipFill>
        <p:spPr>
          <a:xfrm>
            <a:off x="229317" y="569661"/>
            <a:ext cx="8237915" cy="61877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Diagnosis</a:t>
            </a:r>
            <a:endParaRPr/>
          </a:p>
        </p:txBody>
      </p:sp>
      <p:sp>
        <p:nvSpPr>
          <p:cNvPr id="428" name="Google Shape;428;p1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Diagnostic assessment </a:t>
            </a:r>
            <a:r>
              <a:rPr lang="en-US"/>
              <a:t>by GP, psychologist, or psychiatrist</a:t>
            </a:r>
            <a:endParaRPr/>
          </a:p>
          <a:p>
            <a:pPr marL="742950" lvl="1" indent="-285750" algn="l" rtl="0">
              <a:lnSpc>
                <a:spcPct val="100000"/>
              </a:lnSpc>
              <a:spcBef>
                <a:spcPts val="560"/>
              </a:spcBef>
              <a:spcAft>
                <a:spcPts val="0"/>
              </a:spcAft>
              <a:buClr>
                <a:schemeClr val="dk1"/>
              </a:buClr>
              <a:buSzPts val="2800"/>
              <a:buFont typeface="Times New Roman"/>
              <a:buChar char="–"/>
            </a:pPr>
            <a:r>
              <a:rPr lang="en-US"/>
              <a:t>Examine biological, psychological, social factors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Rating scales</a:t>
            </a:r>
            <a:endParaRPr/>
          </a:p>
          <a:p>
            <a:pPr marL="742950" lvl="1" indent="-285750" algn="l" rtl="0">
              <a:lnSpc>
                <a:spcPct val="100000"/>
              </a:lnSpc>
              <a:spcBef>
                <a:spcPts val="560"/>
              </a:spcBef>
              <a:spcAft>
                <a:spcPts val="0"/>
              </a:spcAft>
              <a:buClr>
                <a:schemeClr val="dk1"/>
              </a:buClr>
              <a:buSzPts val="2800"/>
              <a:buFont typeface="Times New Roman"/>
              <a:buChar char="–"/>
            </a:pPr>
            <a:r>
              <a:rPr lang="en-US" u="sng">
                <a:solidFill>
                  <a:schemeClr val="hlink"/>
                </a:solidFill>
                <a:hlinkClick r:id="rId3"/>
              </a:rPr>
              <a:t>Hamilton rating scale </a:t>
            </a:r>
            <a:r>
              <a:rPr lang="en-US"/>
              <a:t>for depression</a:t>
            </a:r>
            <a:endParaRPr/>
          </a:p>
          <a:p>
            <a:pPr marL="742950" lvl="1" indent="-285750" algn="l" rtl="0">
              <a:lnSpc>
                <a:spcPct val="100000"/>
              </a:lnSpc>
              <a:spcBef>
                <a:spcPts val="560"/>
              </a:spcBef>
              <a:spcAft>
                <a:spcPts val="0"/>
              </a:spcAft>
              <a:buClr>
                <a:schemeClr val="dk1"/>
              </a:buClr>
              <a:buSzPts val="2800"/>
              <a:buFont typeface="Times New Roman"/>
              <a:buChar char="–"/>
            </a:pPr>
            <a:r>
              <a:rPr lang="en-US" u="sng">
                <a:solidFill>
                  <a:schemeClr val="hlink"/>
                </a:solidFill>
                <a:hlinkClick r:id="rId4"/>
              </a:rPr>
              <a:t>Beck depression inventory</a:t>
            </a:r>
            <a:endParaRPr/>
          </a:p>
          <a:p>
            <a:pPr marL="742950" lvl="1" indent="-285750" algn="l" rtl="0">
              <a:lnSpc>
                <a:spcPct val="100000"/>
              </a:lnSpc>
              <a:spcBef>
                <a:spcPts val="560"/>
              </a:spcBef>
              <a:spcAft>
                <a:spcPts val="0"/>
              </a:spcAft>
              <a:buClr>
                <a:schemeClr val="dk1"/>
              </a:buClr>
              <a:buSzPts val="2800"/>
              <a:buFont typeface="Times New Roman"/>
              <a:buChar char="–"/>
            </a:pPr>
            <a:r>
              <a:rPr lang="en-US" u="sng">
                <a:solidFill>
                  <a:schemeClr val="hlink"/>
                </a:solidFill>
                <a:hlinkClick r:id="rId5"/>
              </a:rPr>
              <a:t>Suicide behaviors questionnaire</a:t>
            </a:r>
            <a:endParaRPr/>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429" name="Google Shape;429;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12</a:t>
            </a:fld>
            <a:endParaRPr>
              <a:solidFill>
                <a:srgbClr val="000000"/>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Treatments</a:t>
            </a:r>
            <a:endParaRPr/>
          </a:p>
        </p:txBody>
      </p:sp>
      <p:sp>
        <p:nvSpPr>
          <p:cNvPr id="436" name="Google Shape;436;p13"/>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Psychotherapy</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Mediation</a:t>
            </a:r>
            <a:r>
              <a:rPr lang="en-US"/>
              <a:t> – antidepressants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Electroconvulsive therapy</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Lifestyle</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Exercise</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Smoking cessation</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Diet</a:t>
            </a:r>
            <a:endParaRPr/>
          </a:p>
        </p:txBody>
      </p:sp>
      <p:sp>
        <p:nvSpPr>
          <p:cNvPr id="437" name="Google Shape;437;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13</a:t>
            </a:fld>
            <a:endParaRPr>
              <a:solidFill>
                <a:srgbClr val="000000"/>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sz="2592"/>
              <a:t>Predicting Depression via Social Media </a:t>
            </a:r>
            <a:r>
              <a:rPr lang="en-US" sz="2511"/>
              <a:t>(De Choudhury et al., 2013)</a:t>
            </a:r>
            <a:endParaRPr sz="2880"/>
          </a:p>
        </p:txBody>
      </p:sp>
      <p:sp>
        <p:nvSpPr>
          <p:cNvPr id="444" name="Google Shape;444;p1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Use </a:t>
            </a:r>
            <a:r>
              <a:rPr lang="en-US">
                <a:solidFill>
                  <a:srgbClr val="0070C0"/>
                </a:solidFill>
              </a:rPr>
              <a:t>crowdsourcing</a:t>
            </a:r>
            <a:r>
              <a:rPr lang="en-US"/>
              <a:t> to identify Turkers who are Twitter users with </a:t>
            </a:r>
            <a:r>
              <a:rPr lang="en-US">
                <a:solidFill>
                  <a:srgbClr val="FF0000"/>
                </a:solidFill>
              </a:rPr>
              <a:t>Major Depressive Disorder</a:t>
            </a:r>
            <a:endParaRPr>
              <a:solidFill>
                <a:srgbClr val="FF0000"/>
              </a:solidFill>
            </a:endParaRPr>
          </a:p>
          <a:p>
            <a:pPr marL="342900" lvl="0" indent="-342900" algn="l" rtl="0">
              <a:lnSpc>
                <a:spcPct val="100000"/>
              </a:lnSpc>
              <a:spcBef>
                <a:spcPts val="560"/>
              </a:spcBef>
              <a:spcAft>
                <a:spcPts val="0"/>
              </a:spcAft>
              <a:buClr>
                <a:schemeClr val="dk1"/>
              </a:buClr>
              <a:buSzPts val="2800"/>
              <a:buFont typeface="Times New Roman"/>
              <a:buChar char="•"/>
            </a:pPr>
            <a:r>
              <a:rPr lang="en-US"/>
              <a:t>Measure behavioral attributes from their tweets </a:t>
            </a:r>
            <a:r>
              <a:rPr lang="en-US">
                <a:solidFill>
                  <a:srgbClr val="0070C0"/>
                </a:solidFill>
              </a:rPr>
              <a:t>1 yr prior to diagnosis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Estimate </a:t>
            </a:r>
            <a:r>
              <a:rPr lang="en-US">
                <a:solidFill>
                  <a:srgbClr val="0070C0"/>
                </a:solidFill>
              </a:rPr>
              <a:t>risk of depression </a:t>
            </a:r>
            <a:r>
              <a:rPr lang="en-US" i="1">
                <a:solidFill>
                  <a:srgbClr val="0070C0"/>
                </a:solidFill>
              </a:rPr>
              <a:t>before</a:t>
            </a:r>
            <a:r>
              <a:rPr lang="en-US">
                <a:solidFill>
                  <a:srgbClr val="0070C0"/>
                </a:solidFill>
              </a:rPr>
              <a:t> diagnosis </a:t>
            </a:r>
            <a:r>
              <a:rPr lang="en-US"/>
              <a:t>from</a:t>
            </a:r>
            <a:endParaRPr/>
          </a:p>
          <a:p>
            <a:pPr marL="742950" lvl="1" indent="-285750" algn="l" rtl="0">
              <a:lnSpc>
                <a:spcPct val="100000"/>
              </a:lnSpc>
              <a:spcBef>
                <a:spcPts val="480"/>
              </a:spcBef>
              <a:spcAft>
                <a:spcPts val="0"/>
              </a:spcAft>
              <a:buClr>
                <a:srgbClr val="FF0000"/>
              </a:buClr>
              <a:buSzPts val="2400"/>
              <a:buFont typeface="Times New Roman"/>
              <a:buChar char="–"/>
            </a:pPr>
            <a:r>
              <a:rPr lang="en-US" sz="2400">
                <a:solidFill>
                  <a:srgbClr val="FF0000"/>
                </a:solidFill>
              </a:rPr>
              <a:t>Social engagement: </a:t>
            </a:r>
            <a:r>
              <a:rPr lang="en-US" sz="2400"/>
              <a:t>volume, retweets, replies, shared links, posted questions</a:t>
            </a:r>
            <a:endParaRPr/>
          </a:p>
          <a:p>
            <a:pPr marL="742950" lvl="1" indent="-285750" algn="l" rtl="0">
              <a:lnSpc>
                <a:spcPct val="100000"/>
              </a:lnSpc>
              <a:spcBef>
                <a:spcPts val="480"/>
              </a:spcBef>
              <a:spcAft>
                <a:spcPts val="0"/>
              </a:spcAft>
              <a:buClr>
                <a:srgbClr val="FF0000"/>
              </a:buClr>
              <a:buSzPts val="2400"/>
              <a:buFont typeface="Times New Roman"/>
              <a:buChar char="–"/>
            </a:pPr>
            <a:r>
              <a:rPr lang="en-US" sz="2400">
                <a:solidFill>
                  <a:srgbClr val="FF0000"/>
                </a:solidFill>
              </a:rPr>
              <a:t>Emotion</a:t>
            </a:r>
            <a:endParaRPr/>
          </a:p>
          <a:p>
            <a:pPr marL="742950" lvl="1" indent="-285750" algn="l" rtl="0">
              <a:lnSpc>
                <a:spcPct val="100000"/>
              </a:lnSpc>
              <a:spcBef>
                <a:spcPts val="480"/>
              </a:spcBef>
              <a:spcAft>
                <a:spcPts val="0"/>
              </a:spcAft>
              <a:buClr>
                <a:srgbClr val="FF0000"/>
              </a:buClr>
              <a:buSzPts val="2400"/>
              <a:buFont typeface="Times New Roman"/>
              <a:buChar char="–"/>
            </a:pPr>
            <a:r>
              <a:rPr lang="en-US" sz="2400">
                <a:solidFill>
                  <a:srgbClr val="FF0000"/>
                </a:solidFill>
              </a:rPr>
              <a:t>Linguistic style: </a:t>
            </a:r>
            <a:endParaRPr/>
          </a:p>
          <a:p>
            <a:pPr marL="742950" lvl="1" indent="-285750" algn="l" rtl="0">
              <a:lnSpc>
                <a:spcPct val="100000"/>
              </a:lnSpc>
              <a:spcBef>
                <a:spcPts val="480"/>
              </a:spcBef>
              <a:spcAft>
                <a:spcPts val="0"/>
              </a:spcAft>
              <a:buClr>
                <a:srgbClr val="FF0000"/>
              </a:buClr>
              <a:buSzPts val="2400"/>
              <a:buFont typeface="Times New Roman"/>
              <a:buChar char="–"/>
            </a:pPr>
            <a:r>
              <a:rPr lang="en-US" sz="2400">
                <a:solidFill>
                  <a:srgbClr val="FF0000"/>
                </a:solidFill>
              </a:rPr>
              <a:t>Ego network: </a:t>
            </a:r>
            <a:r>
              <a:rPr lang="en-US" sz="2400"/>
              <a:t># people they engage with </a:t>
            </a:r>
            <a:endParaRPr/>
          </a:p>
          <a:p>
            <a:pPr marL="742950" lvl="1" indent="-285750" algn="l" rtl="0">
              <a:lnSpc>
                <a:spcPct val="100000"/>
              </a:lnSpc>
              <a:spcBef>
                <a:spcPts val="480"/>
              </a:spcBef>
              <a:spcAft>
                <a:spcPts val="0"/>
              </a:spcAft>
              <a:buClr>
                <a:srgbClr val="FF0000"/>
              </a:buClr>
              <a:buSzPts val="2400"/>
              <a:buFont typeface="Times New Roman"/>
              <a:buChar char="–"/>
            </a:pPr>
            <a:r>
              <a:rPr lang="en-US" sz="2400">
                <a:solidFill>
                  <a:srgbClr val="FF0000"/>
                </a:solidFill>
              </a:rPr>
              <a:t>Medication mentions</a:t>
            </a:r>
            <a:endParaRPr sz="2400">
              <a:solidFill>
                <a:srgbClr val="FF0000"/>
              </a:solidFill>
            </a:endParaRPr>
          </a:p>
        </p:txBody>
      </p:sp>
      <p:sp>
        <p:nvSpPr>
          <p:cNvPr id="445" name="Google Shape;445;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14</a:t>
            </a:fld>
            <a:endParaRPr>
              <a:solidFill>
                <a:srgbClr val="000000"/>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Data</a:t>
            </a:r>
            <a:endParaRPr/>
          </a:p>
        </p:txBody>
      </p:sp>
      <p:sp>
        <p:nvSpPr>
          <p:cNvPr id="452" name="Google Shape;452;p1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Depression screening test</a:t>
            </a:r>
            <a:r>
              <a:rPr lang="en-US"/>
              <a:t>:  CES-D questionnaire</a:t>
            </a:r>
            <a:endParaRPr/>
          </a:p>
          <a:p>
            <a:pPr marL="742950" lvl="1" indent="-285750" algn="l" rtl="0">
              <a:lnSpc>
                <a:spcPct val="100000"/>
              </a:lnSpc>
              <a:spcBef>
                <a:spcPts val="560"/>
              </a:spcBef>
              <a:spcAft>
                <a:spcPts val="0"/>
              </a:spcAft>
              <a:buClr>
                <a:schemeClr val="dk1"/>
              </a:buClr>
              <a:buSzPts val="2800"/>
              <a:buFont typeface="Times New Roman"/>
              <a:buChar char="–"/>
            </a:pPr>
            <a:r>
              <a:rPr lang="en-US" u="sng">
                <a:solidFill>
                  <a:schemeClr val="hlink"/>
                </a:solidFill>
                <a:hlinkClick r:id="rId3"/>
              </a:rPr>
              <a:t>http://cesd-r.com</a:t>
            </a:r>
            <a:endParaRPr/>
          </a:p>
          <a:p>
            <a:pPr marL="742950" lvl="1" indent="-285750" algn="l" rtl="0">
              <a:lnSpc>
                <a:spcPct val="100000"/>
              </a:lnSpc>
              <a:spcBef>
                <a:spcPts val="560"/>
              </a:spcBef>
              <a:spcAft>
                <a:spcPts val="0"/>
              </a:spcAft>
              <a:buClr>
                <a:schemeClr val="dk1"/>
              </a:buClr>
              <a:buSzPts val="2800"/>
              <a:buFont typeface="Times New Roman"/>
              <a:buChar char="–"/>
            </a:pPr>
            <a:r>
              <a:rPr lang="en-US"/>
              <a:t>Amazon Mechanical Turk</a:t>
            </a:r>
            <a:endParaRPr/>
          </a:p>
          <a:p>
            <a:pPr marL="742950" lvl="1" indent="-285750" algn="l" rtl="0">
              <a:lnSpc>
                <a:spcPct val="100000"/>
              </a:lnSpc>
              <a:spcBef>
                <a:spcPts val="560"/>
              </a:spcBef>
              <a:spcAft>
                <a:spcPts val="0"/>
              </a:spcAft>
              <a:buClr>
                <a:schemeClr val="dk1"/>
              </a:buClr>
              <a:buSzPts val="2800"/>
              <a:buFont typeface="Times New Roman"/>
              <a:buChar char="–"/>
            </a:pPr>
            <a:r>
              <a:rPr lang="en-US"/>
              <a:t>Workers could opt in to </a:t>
            </a:r>
            <a:r>
              <a:rPr lang="en-US">
                <a:solidFill>
                  <a:srgbClr val="FF0000"/>
                </a:solidFill>
              </a:rPr>
              <a:t>share Twitter username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Quality control</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Self-reported information</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Clinical diagnosis of depression?</a:t>
            </a:r>
            <a:endParaRPr>
              <a:solidFill>
                <a:srgbClr val="FF0000"/>
              </a:solidFill>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Estimated time of onset</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Using antidepressants?</a:t>
            </a:r>
            <a:endParaRPr>
              <a:solidFill>
                <a:srgbClr val="FF0000"/>
              </a:solidFill>
            </a:endParaRPr>
          </a:p>
          <a:p>
            <a:pPr marL="411480" lvl="1" indent="0" algn="l" rtl="0">
              <a:lnSpc>
                <a:spcPct val="100000"/>
              </a:lnSpc>
              <a:spcBef>
                <a:spcPts val="560"/>
              </a:spcBef>
              <a:spcAft>
                <a:spcPts val="0"/>
              </a:spcAft>
              <a:buClr>
                <a:schemeClr val="dk1"/>
              </a:buClr>
              <a:buSzPts val="2800"/>
              <a:buFont typeface="Times New Roman"/>
              <a:buNone/>
            </a:pPr>
            <a:endParaRPr/>
          </a:p>
        </p:txBody>
      </p:sp>
      <p:sp>
        <p:nvSpPr>
          <p:cNvPr id="453" name="Google Shape;453;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15</a:t>
            </a:fld>
            <a:endParaRPr>
              <a:solidFill>
                <a:srgbClr val="000000"/>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Data</a:t>
            </a:r>
            <a:endParaRPr/>
          </a:p>
        </p:txBody>
      </p:sp>
      <p:sp>
        <p:nvSpPr>
          <p:cNvPr id="460" name="Google Shape;460;p16"/>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1,583 </a:t>
            </a:r>
            <a:r>
              <a:rPr lang="en-US">
                <a:solidFill>
                  <a:srgbClr val="0070C0"/>
                </a:solidFill>
              </a:rPr>
              <a:t>responses</a:t>
            </a:r>
            <a:r>
              <a:rPr lang="en-US"/>
              <a:t>; </a:t>
            </a:r>
            <a:r>
              <a:rPr lang="en-US">
                <a:solidFill>
                  <a:srgbClr val="FF0000"/>
                </a:solidFill>
              </a:rPr>
              <a:t>40% shared Twitter feeds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476 users with depression diagnosis </a:t>
            </a:r>
            <a:r>
              <a:rPr lang="en-US"/>
              <a:t>(after removing noisy responses)</a:t>
            </a:r>
            <a:endParaRPr/>
          </a:p>
          <a:p>
            <a:pPr marL="742950" lvl="1" indent="-285750" algn="l" rtl="0">
              <a:lnSpc>
                <a:spcPct val="100000"/>
              </a:lnSpc>
              <a:spcBef>
                <a:spcPts val="560"/>
              </a:spcBef>
              <a:spcAft>
                <a:spcPts val="0"/>
              </a:spcAft>
              <a:buClr>
                <a:schemeClr val="dk1"/>
              </a:buClr>
              <a:buSzPts val="2800"/>
              <a:buFont typeface="Times New Roman"/>
              <a:buChar char="–"/>
            </a:pPr>
            <a:r>
              <a:rPr lang="en-US"/>
              <a:t>243 male, 233 female</a:t>
            </a:r>
            <a:endParaRPr/>
          </a:p>
          <a:p>
            <a:pPr marL="342900" lvl="0" indent="-342900" algn="l" rtl="0">
              <a:lnSpc>
                <a:spcPct val="100000"/>
              </a:lnSpc>
              <a:spcBef>
                <a:spcPts val="560"/>
              </a:spcBef>
              <a:spcAft>
                <a:spcPts val="0"/>
              </a:spcAft>
              <a:buClr>
                <a:schemeClr val="dk1"/>
              </a:buClr>
              <a:buSzPts val="2800"/>
              <a:buFont typeface="Times New Roman"/>
              <a:buChar char="•"/>
            </a:pPr>
            <a:r>
              <a:rPr lang="en-US"/>
              <a:t>171 users who scored positive for depression on CES-D</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2,157,992 tweets </a:t>
            </a:r>
            <a:r>
              <a:rPr lang="en-US"/>
              <a:t>retrieved</a:t>
            </a:r>
            <a:endParaRPr/>
          </a:p>
        </p:txBody>
      </p:sp>
      <p:sp>
        <p:nvSpPr>
          <p:cNvPr id="461" name="Google Shape;461;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16</a:t>
            </a:fld>
            <a:endParaRPr>
              <a:solidFill>
                <a:srgbClr val="000000"/>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Sample Data</a:t>
            </a:r>
            <a:endParaRPr/>
          </a:p>
        </p:txBody>
      </p:sp>
      <p:sp>
        <p:nvSpPr>
          <p:cNvPr id="468" name="Google Shape;468;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17</a:t>
            </a:fld>
            <a:endParaRPr>
              <a:solidFill>
                <a:srgbClr val="000000"/>
              </a:solidFill>
              <a:latin typeface="Georgia"/>
              <a:ea typeface="Georgia"/>
              <a:cs typeface="Georgia"/>
              <a:sym typeface="Georgia"/>
            </a:endParaRPr>
          </a:p>
        </p:txBody>
      </p:sp>
      <p:pic>
        <p:nvPicPr>
          <p:cNvPr id="469" name="Google Shape;469;p17" descr="Screen Shot 2017-03-26 at 3.47.20 PM.png"/>
          <p:cNvPicPr preferRelativeResize="0"/>
          <p:nvPr/>
        </p:nvPicPr>
        <p:blipFill rotWithShape="1">
          <a:blip r:embed="rId3">
            <a:alphaModFix/>
          </a:blip>
          <a:srcRect/>
          <a:stretch/>
        </p:blipFill>
        <p:spPr>
          <a:xfrm>
            <a:off x="673033" y="1868488"/>
            <a:ext cx="7823591" cy="33591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Measuring Depressive Behavior</a:t>
            </a:r>
            <a:endParaRPr/>
          </a:p>
        </p:txBody>
      </p:sp>
      <p:sp>
        <p:nvSpPr>
          <p:cNvPr id="476" name="Google Shape;476;p1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70C0"/>
              </a:buClr>
              <a:buSzPts val="2800"/>
              <a:buFont typeface="Times New Roman"/>
              <a:buChar char="•"/>
            </a:pPr>
            <a:r>
              <a:rPr lang="en-US">
                <a:solidFill>
                  <a:srgbClr val="0070C0"/>
                </a:solidFill>
              </a:rPr>
              <a:t>Engagement</a:t>
            </a:r>
            <a:r>
              <a:rPr lang="en-US"/>
              <a:t>: # posts-per-day, replies, retweets, links shared, questions</a:t>
            </a:r>
            <a:endParaRPr/>
          </a:p>
          <a:p>
            <a:pPr marL="342900" lvl="0" indent="-342900" algn="l" rtl="0">
              <a:lnSpc>
                <a:spcPct val="90000"/>
              </a:lnSpc>
              <a:spcBef>
                <a:spcPts val="560"/>
              </a:spcBef>
              <a:spcAft>
                <a:spcPts val="0"/>
              </a:spcAft>
              <a:buClr>
                <a:srgbClr val="0070C0"/>
              </a:buClr>
              <a:buSzPts val="2800"/>
              <a:buFont typeface="Times New Roman"/>
              <a:buChar char="•"/>
            </a:pPr>
            <a:r>
              <a:rPr lang="en-US">
                <a:solidFill>
                  <a:srgbClr val="0070C0"/>
                </a:solidFill>
              </a:rPr>
              <a:t>Insomnia</a:t>
            </a:r>
            <a:r>
              <a:rPr lang="en-US"/>
              <a:t> </a:t>
            </a:r>
            <a:r>
              <a:rPr lang="en-US">
                <a:solidFill>
                  <a:srgbClr val="0070C0"/>
                </a:solidFill>
              </a:rPr>
              <a:t>index</a:t>
            </a:r>
            <a:r>
              <a:rPr lang="en-US"/>
              <a:t>: %night posts vs. day posts</a:t>
            </a:r>
            <a:endParaRPr/>
          </a:p>
          <a:p>
            <a:pPr marL="342900" lvl="0" indent="-342900" algn="l" rtl="0">
              <a:lnSpc>
                <a:spcPct val="90000"/>
              </a:lnSpc>
              <a:spcBef>
                <a:spcPts val="560"/>
              </a:spcBef>
              <a:spcAft>
                <a:spcPts val="0"/>
              </a:spcAft>
              <a:buClr>
                <a:srgbClr val="0070C0"/>
              </a:buClr>
              <a:buSzPts val="2800"/>
              <a:buFont typeface="Times New Roman"/>
              <a:buChar char="•"/>
            </a:pPr>
            <a:r>
              <a:rPr lang="en-US">
                <a:solidFill>
                  <a:srgbClr val="0070C0"/>
                </a:solidFill>
              </a:rPr>
              <a:t>Egocentric social graph</a:t>
            </a:r>
            <a:r>
              <a:rPr lang="en-US"/>
              <a:t> of exchanges with others measuring size, density, amount of exchange</a:t>
            </a:r>
            <a:endParaRPr/>
          </a:p>
          <a:p>
            <a:pPr marL="342900" lvl="0" indent="-342900" algn="l" rtl="0">
              <a:lnSpc>
                <a:spcPct val="90000"/>
              </a:lnSpc>
              <a:spcBef>
                <a:spcPts val="560"/>
              </a:spcBef>
              <a:spcAft>
                <a:spcPts val="0"/>
              </a:spcAft>
              <a:buClr>
                <a:srgbClr val="0070C0"/>
              </a:buClr>
              <a:buSzPts val="2800"/>
              <a:buFont typeface="Times New Roman"/>
              <a:buChar char="•"/>
            </a:pPr>
            <a:r>
              <a:rPr lang="en-US">
                <a:solidFill>
                  <a:srgbClr val="0070C0"/>
                </a:solidFill>
              </a:rPr>
              <a:t>Emotion</a:t>
            </a:r>
            <a:r>
              <a:rPr lang="en-US"/>
              <a:t>: </a:t>
            </a:r>
            <a:r>
              <a:rPr lang="en-US">
                <a:solidFill>
                  <a:srgbClr val="FF0000"/>
                </a:solidFill>
              </a:rPr>
              <a:t>pos/neg</a:t>
            </a:r>
            <a:r>
              <a:rPr lang="en-US"/>
              <a:t>; </a:t>
            </a:r>
            <a:r>
              <a:rPr lang="en-US">
                <a:solidFill>
                  <a:srgbClr val="FF0000"/>
                </a:solidFill>
              </a:rPr>
              <a:t>activation</a:t>
            </a:r>
            <a:r>
              <a:rPr lang="en-US"/>
              <a:t> (intensity); </a:t>
            </a:r>
            <a:r>
              <a:rPr lang="en-US">
                <a:solidFill>
                  <a:srgbClr val="FF0000"/>
                </a:solidFill>
              </a:rPr>
              <a:t>dominance</a:t>
            </a:r>
            <a:r>
              <a:rPr lang="en-US"/>
              <a:t> (control of emotion)</a:t>
            </a:r>
            <a:endParaRPr>
              <a:solidFill>
                <a:srgbClr val="0070C0"/>
              </a:solidFill>
            </a:endParaRPr>
          </a:p>
          <a:p>
            <a:pPr marL="342900" lvl="0" indent="-342900" algn="l" rtl="0">
              <a:lnSpc>
                <a:spcPct val="90000"/>
              </a:lnSpc>
              <a:spcBef>
                <a:spcPts val="560"/>
              </a:spcBef>
              <a:spcAft>
                <a:spcPts val="0"/>
              </a:spcAft>
              <a:buClr>
                <a:srgbClr val="FF0000"/>
              </a:buClr>
              <a:buSzPts val="2800"/>
              <a:buFont typeface="Times New Roman"/>
              <a:buChar char="•"/>
            </a:pPr>
            <a:r>
              <a:rPr lang="en-US">
                <a:solidFill>
                  <a:srgbClr val="FF0000"/>
                </a:solidFill>
              </a:rPr>
              <a:t>Linguistic style</a:t>
            </a:r>
            <a:r>
              <a:rPr lang="en-US"/>
              <a:t>: LIWC</a:t>
            </a:r>
            <a:endParaRPr/>
          </a:p>
          <a:p>
            <a:pPr marL="342900" lvl="0" indent="-342900" algn="l" rtl="0">
              <a:lnSpc>
                <a:spcPct val="90000"/>
              </a:lnSpc>
              <a:spcBef>
                <a:spcPts val="560"/>
              </a:spcBef>
              <a:spcAft>
                <a:spcPts val="0"/>
              </a:spcAft>
              <a:buClr>
                <a:srgbClr val="0070C0"/>
              </a:buClr>
              <a:buSzPts val="2800"/>
              <a:buFont typeface="Times New Roman"/>
              <a:buChar char="•"/>
            </a:pPr>
            <a:r>
              <a:rPr lang="en-US">
                <a:solidFill>
                  <a:srgbClr val="0070C0"/>
                </a:solidFill>
              </a:rPr>
              <a:t>Depression language</a:t>
            </a:r>
            <a:r>
              <a:rPr lang="en-US"/>
              <a:t>: depression </a:t>
            </a:r>
            <a:r>
              <a:rPr lang="en-US">
                <a:solidFill>
                  <a:srgbClr val="FF0000"/>
                </a:solidFill>
              </a:rPr>
              <a:t>lexicon</a:t>
            </a:r>
            <a:r>
              <a:rPr lang="en-US"/>
              <a:t>; </a:t>
            </a:r>
            <a:r>
              <a:rPr lang="en-US">
                <a:solidFill>
                  <a:srgbClr val="FF0000"/>
                </a:solidFill>
              </a:rPr>
              <a:t>anti-depressants </a:t>
            </a:r>
            <a:r>
              <a:rPr lang="en-US"/>
              <a:t>mentioned</a:t>
            </a:r>
            <a:endParaRPr/>
          </a:p>
        </p:txBody>
      </p:sp>
      <p:sp>
        <p:nvSpPr>
          <p:cNvPr id="477" name="Google Shape;477;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18</a:t>
            </a:fld>
            <a:endParaRPr>
              <a:solidFill>
                <a:srgbClr val="000000"/>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Tweet Activity and Depression</a:t>
            </a:r>
            <a:endParaRPr/>
          </a:p>
        </p:txBody>
      </p:sp>
      <p:sp>
        <p:nvSpPr>
          <p:cNvPr id="484" name="Google Shape;484;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19</a:t>
            </a:fld>
            <a:endParaRPr>
              <a:solidFill>
                <a:srgbClr val="000000"/>
              </a:solidFill>
              <a:latin typeface="Georgia"/>
              <a:ea typeface="Georgia"/>
              <a:cs typeface="Georgia"/>
              <a:sym typeface="Georgia"/>
            </a:endParaRPr>
          </a:p>
        </p:txBody>
      </p:sp>
      <p:pic>
        <p:nvPicPr>
          <p:cNvPr id="485" name="Google Shape;485;p19" descr="Screen Shot 2017-03-26 at 3.52.32 PM.png"/>
          <p:cNvPicPr preferRelativeResize="0"/>
          <p:nvPr/>
        </p:nvPicPr>
        <p:blipFill rotWithShape="1">
          <a:blip r:embed="rId3">
            <a:alphaModFix/>
          </a:blip>
          <a:srcRect b="24144"/>
          <a:stretch/>
        </p:blipFill>
        <p:spPr>
          <a:xfrm>
            <a:off x="1078301" y="1674960"/>
            <a:ext cx="6819900" cy="4431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Today</a:t>
            </a:r>
            <a:endParaRPr/>
          </a:p>
        </p:txBody>
      </p:sp>
      <p:sp>
        <p:nvSpPr>
          <p:cNvPr id="348" name="Google Shape;348;p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Personality</a:t>
            </a:r>
            <a:endParaRPr/>
          </a:p>
          <a:p>
            <a:pPr marL="742950" lvl="1" indent="-285750" algn="l" rtl="0">
              <a:lnSpc>
                <a:spcPct val="100000"/>
              </a:lnSpc>
              <a:spcBef>
                <a:spcPts val="1160"/>
              </a:spcBef>
              <a:spcAft>
                <a:spcPts val="0"/>
              </a:spcAft>
              <a:buClr>
                <a:schemeClr val="dk1"/>
              </a:buClr>
              <a:buSzPts val="2800"/>
              <a:buFont typeface="Times New Roman"/>
              <a:buChar char="–"/>
            </a:pPr>
            <a:r>
              <a:rPr lang="en-US"/>
              <a:t>Guest lecture: Professor  Michelle Levine</a:t>
            </a:r>
            <a:endParaRPr/>
          </a:p>
          <a:p>
            <a:pPr marL="342900" lvl="0" indent="-342900" algn="l" rtl="0">
              <a:lnSpc>
                <a:spcPct val="100000"/>
              </a:lnSpc>
              <a:spcBef>
                <a:spcPts val="1160"/>
              </a:spcBef>
              <a:spcAft>
                <a:spcPts val="0"/>
              </a:spcAft>
              <a:buClr>
                <a:srgbClr val="0070C0"/>
              </a:buClr>
              <a:buSzPts val="2800"/>
              <a:buFont typeface="Times New Roman"/>
              <a:buChar char="•"/>
            </a:pPr>
            <a:r>
              <a:rPr lang="en-US">
                <a:solidFill>
                  <a:srgbClr val="0070C0"/>
                </a:solidFill>
              </a:rPr>
              <a:t>Mental state</a:t>
            </a:r>
            <a:endParaRPr/>
          </a:p>
          <a:p>
            <a:pPr marL="742950" lvl="1" indent="-285750" algn="l" rtl="0">
              <a:lnSpc>
                <a:spcPct val="100000"/>
              </a:lnSpc>
              <a:spcBef>
                <a:spcPts val="1160"/>
              </a:spcBef>
              <a:spcAft>
                <a:spcPts val="0"/>
              </a:spcAft>
              <a:buClr>
                <a:srgbClr val="FF0000"/>
              </a:buClr>
              <a:buSzPts val="2800"/>
              <a:buFont typeface="Times New Roman"/>
              <a:buChar char="–"/>
            </a:pPr>
            <a:r>
              <a:rPr lang="en-US">
                <a:solidFill>
                  <a:srgbClr val="FF0000"/>
                </a:solidFill>
              </a:rPr>
              <a:t>Depression, Bipolar, Seasonal Affective Disorder, Post Traumatic Stress Disorder</a:t>
            </a:r>
            <a:endParaRPr>
              <a:solidFill>
                <a:srgbClr val="FF0000"/>
              </a:solidFill>
            </a:endParaRPr>
          </a:p>
          <a:p>
            <a:pPr marL="742950" lvl="1" indent="-285750" algn="l" rtl="0">
              <a:lnSpc>
                <a:spcPct val="100000"/>
              </a:lnSpc>
              <a:spcBef>
                <a:spcPts val="1160"/>
              </a:spcBef>
              <a:spcAft>
                <a:spcPts val="0"/>
              </a:spcAft>
              <a:buClr>
                <a:srgbClr val="FF0000"/>
              </a:buClr>
              <a:buSzPts val="2800"/>
              <a:buFont typeface="Times New Roman"/>
              <a:buChar char="–"/>
            </a:pPr>
            <a:r>
              <a:rPr lang="en-US">
                <a:solidFill>
                  <a:srgbClr val="FF0000"/>
                </a:solidFill>
              </a:rPr>
              <a:t>Schizophrenia</a:t>
            </a:r>
            <a:endParaRPr/>
          </a:p>
          <a:p>
            <a:pPr marL="742950" lvl="1" indent="-285750" algn="l" rtl="0">
              <a:lnSpc>
                <a:spcPct val="100000"/>
              </a:lnSpc>
              <a:spcBef>
                <a:spcPts val="1160"/>
              </a:spcBef>
              <a:spcAft>
                <a:spcPts val="0"/>
              </a:spcAft>
              <a:buClr>
                <a:srgbClr val="FF0000"/>
              </a:buClr>
              <a:buSzPts val="2800"/>
              <a:buFont typeface="Times New Roman"/>
              <a:buChar char="–"/>
            </a:pPr>
            <a:r>
              <a:rPr lang="en-US">
                <a:solidFill>
                  <a:srgbClr val="FF0000"/>
                </a:solidFill>
              </a:rPr>
              <a:t>Dementia – Alzheimer’s Disease</a:t>
            </a:r>
            <a:endParaRPr/>
          </a:p>
          <a:p>
            <a:pPr marL="342900" lvl="0" indent="-342900" algn="l" rtl="0">
              <a:lnSpc>
                <a:spcPct val="100000"/>
              </a:lnSpc>
              <a:spcBef>
                <a:spcPts val="1160"/>
              </a:spcBef>
              <a:spcAft>
                <a:spcPts val="0"/>
              </a:spcAft>
              <a:buClr>
                <a:srgbClr val="0070C0"/>
              </a:buClr>
              <a:buSzPts val="2800"/>
              <a:buFont typeface="Times New Roman"/>
              <a:buChar char="•"/>
            </a:pPr>
            <a:r>
              <a:rPr lang="en-US">
                <a:solidFill>
                  <a:srgbClr val="0070C0"/>
                </a:solidFill>
              </a:rPr>
              <a:t>Ethics</a:t>
            </a:r>
            <a:endParaRPr/>
          </a:p>
          <a:p>
            <a:pPr marL="742950" lvl="1" indent="-107950" algn="l" rtl="0">
              <a:lnSpc>
                <a:spcPct val="100000"/>
              </a:lnSpc>
              <a:spcBef>
                <a:spcPts val="1160"/>
              </a:spcBef>
              <a:spcAft>
                <a:spcPts val="0"/>
              </a:spcAft>
              <a:buClr>
                <a:schemeClr val="dk1"/>
              </a:buClr>
              <a:buSzPts val="2800"/>
              <a:buFont typeface="Times New Roman"/>
              <a:buNone/>
            </a:pPr>
            <a:endParaRPr/>
          </a:p>
          <a:p>
            <a:pPr marL="109728" lvl="0" indent="0" algn="l" rtl="0">
              <a:lnSpc>
                <a:spcPct val="100000"/>
              </a:lnSpc>
              <a:spcBef>
                <a:spcPts val="1160"/>
              </a:spcBef>
              <a:spcAft>
                <a:spcPts val="0"/>
              </a:spcAft>
              <a:buClr>
                <a:schemeClr val="dk1"/>
              </a:buClr>
              <a:buSzPts val="2800"/>
              <a:buFont typeface="Times New Roman"/>
              <a:buNone/>
            </a:pPr>
            <a:endParaRPr/>
          </a:p>
        </p:txBody>
      </p:sp>
      <p:sp>
        <p:nvSpPr>
          <p:cNvPr id="349" name="Google Shape;34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a:t>
            </a:fld>
            <a:endParaRPr>
              <a:solidFill>
                <a:srgbClr val="000000"/>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Depression Prediction Pre-Onset</a:t>
            </a:r>
            <a:endParaRPr/>
          </a:p>
        </p:txBody>
      </p:sp>
      <p:sp>
        <p:nvSpPr>
          <p:cNvPr id="492" name="Google Shape;492;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20</a:t>
            </a:fld>
            <a:endParaRPr>
              <a:solidFill>
                <a:srgbClr val="000000"/>
              </a:solidFill>
              <a:latin typeface="Georgia"/>
              <a:ea typeface="Georgia"/>
              <a:cs typeface="Georgia"/>
              <a:sym typeface="Georgia"/>
            </a:endParaRPr>
          </a:p>
        </p:txBody>
      </p:sp>
      <p:pic>
        <p:nvPicPr>
          <p:cNvPr id="493" name="Google Shape;493;p20" descr="Screen Shot 2017-03-26 at 3.58.15 PM.png"/>
          <p:cNvPicPr preferRelativeResize="0"/>
          <p:nvPr/>
        </p:nvPicPr>
        <p:blipFill rotWithShape="1">
          <a:blip r:embed="rId3">
            <a:alphaModFix/>
          </a:blip>
          <a:srcRect b="24819"/>
          <a:stretch/>
        </p:blipFill>
        <p:spPr>
          <a:xfrm>
            <a:off x="457200" y="2209800"/>
            <a:ext cx="7919448" cy="33648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Schizophrenia</a:t>
            </a:r>
            <a:endParaRPr/>
          </a:p>
        </p:txBody>
      </p:sp>
      <p:sp>
        <p:nvSpPr>
          <p:cNvPr id="500" name="Google Shape;500;p21"/>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Chronic mental disorder</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Symptoms</a:t>
            </a:r>
            <a:r>
              <a:rPr lang="en-US"/>
              <a:t>:</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Positive</a:t>
            </a:r>
            <a:r>
              <a:rPr lang="en-US"/>
              <a:t>:  hallucination, delusion, thought disorders, movement disorders</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Negative</a:t>
            </a:r>
            <a:r>
              <a:rPr lang="en-US"/>
              <a:t>: “flat affect”, reduced feelings of pleasure, reduced speaking</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Cognitive</a:t>
            </a:r>
            <a:r>
              <a:rPr lang="en-US"/>
              <a:t>: poor executive functioning, trouble focusing or paying attention, problems with working memory</a:t>
            </a:r>
            <a:endParaRPr/>
          </a:p>
        </p:txBody>
      </p:sp>
      <p:sp>
        <p:nvSpPr>
          <p:cNvPr id="501" name="Google Shape;501;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21</a:t>
            </a:fld>
            <a:endParaRPr>
              <a:solidFill>
                <a:srgbClr val="000000"/>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Schizophrenia and language</a:t>
            </a:r>
            <a:endParaRPr/>
          </a:p>
        </p:txBody>
      </p:sp>
      <p:sp>
        <p:nvSpPr>
          <p:cNvPr id="508" name="Google Shape;508;p2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a:t>
            </a:r>
            <a:r>
              <a:rPr lang="en-US">
                <a:solidFill>
                  <a:srgbClr val="0070C0"/>
                </a:solidFill>
              </a:rPr>
              <a:t>Negative thought disorder</a:t>
            </a:r>
            <a:r>
              <a:rPr lang="en-US"/>
              <a:t>”</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Alogia:</a:t>
            </a:r>
            <a:r>
              <a:rPr lang="en-US"/>
              <a:t> poverty of speech</a:t>
            </a:r>
            <a:endParaRPr/>
          </a:p>
          <a:p>
            <a:pPr marL="342900" lvl="0" indent="-342900" algn="l" rtl="0">
              <a:lnSpc>
                <a:spcPct val="100000"/>
              </a:lnSpc>
              <a:spcBef>
                <a:spcPts val="560"/>
              </a:spcBef>
              <a:spcAft>
                <a:spcPts val="0"/>
              </a:spcAft>
              <a:buClr>
                <a:schemeClr val="dk1"/>
              </a:buClr>
              <a:buSzPts val="2800"/>
              <a:buFont typeface="Times New Roman"/>
              <a:buChar char="•"/>
            </a:pPr>
            <a:r>
              <a:rPr lang="en-US"/>
              <a:t>“</a:t>
            </a:r>
            <a:r>
              <a:rPr lang="en-US">
                <a:solidFill>
                  <a:srgbClr val="0070C0"/>
                </a:solidFill>
              </a:rPr>
              <a:t>Positive thought disorder</a:t>
            </a:r>
            <a:r>
              <a:rPr lang="en-US"/>
              <a:t>”</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Derailment </a:t>
            </a:r>
            <a:endParaRPr>
              <a:solidFill>
                <a:srgbClr val="FF0000"/>
              </a:solidFill>
            </a:endParaRPr>
          </a:p>
          <a:p>
            <a:pPr marL="1143000" lvl="2" indent="-228600" algn="l" rtl="0">
              <a:lnSpc>
                <a:spcPct val="100000"/>
              </a:lnSpc>
              <a:spcBef>
                <a:spcPts val="480"/>
              </a:spcBef>
              <a:spcAft>
                <a:spcPts val="0"/>
              </a:spcAft>
              <a:buClr>
                <a:schemeClr val="dk1"/>
              </a:buClr>
              <a:buSzPts val="2400"/>
              <a:buFont typeface="Times New Roman"/>
              <a:buChar char="•"/>
            </a:pPr>
            <a:r>
              <a:rPr lang="en-US"/>
              <a:t>“I always liked geography. My last teacher in that subject was Professor August A. He was a man with black eyes. I also like black eyes. There are also blue and grey eyes and other sorts, too…”  (Bleuler, 1950)</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Tangentiality</a:t>
            </a:r>
            <a:endParaRPr>
              <a:solidFill>
                <a:srgbClr val="FF0000"/>
              </a:solidFill>
            </a:endParaRPr>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509" name="Google Shape;509;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22</a:t>
            </a:fld>
            <a:endParaRPr>
              <a:solidFill>
                <a:srgbClr val="000000"/>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3"/>
          <p:cNvSpPr txBox="1">
            <a:spLocks noGrp="1"/>
          </p:cNvSpPr>
          <p:nvPr>
            <p:ph type="body" idx="1"/>
          </p:nvPr>
        </p:nvSpPr>
        <p:spPr>
          <a:xfrm>
            <a:off x="685800" y="1282700"/>
            <a:ext cx="7772400" cy="4813300"/>
          </a:xfrm>
          <a:prstGeom prst="rect">
            <a:avLst/>
          </a:prstGeom>
          <a:noFill/>
          <a:ln>
            <a:noFill/>
          </a:ln>
        </p:spPr>
        <p:txBody>
          <a:bodyPr spcFirstLastPara="1" wrap="square" lIns="91425" tIns="45700" rIns="91425" bIns="45700" anchor="t" anchorCtr="0">
            <a:normAutofit/>
          </a:bodyPr>
          <a:lstStyle/>
          <a:p>
            <a:pPr marL="1367028" lvl="2" indent="-457200" algn="l" rtl="0">
              <a:lnSpc>
                <a:spcPct val="100000"/>
              </a:lnSpc>
              <a:spcBef>
                <a:spcPts val="0"/>
              </a:spcBef>
              <a:spcAft>
                <a:spcPts val="0"/>
              </a:spcAft>
              <a:buClr>
                <a:srgbClr val="438086"/>
              </a:buClr>
              <a:buSzPts val="2400"/>
              <a:buFont typeface="Times New Roman"/>
              <a:buChar char="•"/>
            </a:pPr>
            <a:r>
              <a:rPr lang="en-US"/>
              <a:t>“Well, in myself I have been okay what with the prices in the shops being what they are and my flat is just round the corner. I keep a watch for the arbiters most of the time since it is just round the corner. There is not all that much to do otherwise.”</a:t>
            </a:r>
            <a:endParaRPr/>
          </a:p>
          <a:p>
            <a:pPr marL="742950" lvl="1" indent="-285750" algn="l" rtl="0">
              <a:lnSpc>
                <a:spcPct val="100000"/>
              </a:lnSpc>
              <a:spcBef>
                <a:spcPts val="480"/>
              </a:spcBef>
              <a:spcAft>
                <a:spcPts val="0"/>
              </a:spcAft>
              <a:buClr>
                <a:srgbClr val="FF0000"/>
              </a:buClr>
              <a:buSzPts val="2400"/>
              <a:buFont typeface="Times New Roman"/>
              <a:buChar char="–"/>
            </a:pPr>
            <a:r>
              <a:rPr lang="en-US" sz="2400">
                <a:solidFill>
                  <a:srgbClr val="FF0000"/>
                </a:solidFill>
              </a:rPr>
              <a:t>Word-level abnormalities</a:t>
            </a:r>
            <a:endParaRPr/>
          </a:p>
          <a:p>
            <a:pPr marL="1252728" lvl="2" indent="-342900" algn="l" rtl="0">
              <a:lnSpc>
                <a:spcPct val="100000"/>
              </a:lnSpc>
              <a:spcBef>
                <a:spcPts val="400"/>
              </a:spcBef>
              <a:spcAft>
                <a:spcPts val="0"/>
              </a:spcAft>
              <a:buClr>
                <a:schemeClr val="dk1"/>
              </a:buClr>
              <a:buSzPts val="2000"/>
              <a:buFont typeface="Times New Roman"/>
              <a:buChar char="•"/>
            </a:pPr>
            <a:r>
              <a:rPr lang="en-US" sz="2000"/>
              <a:t>“I got so angry I picked up a dish and threw it at the geshinker”</a:t>
            </a:r>
            <a:endParaRPr/>
          </a:p>
          <a:p>
            <a:pPr marL="1252728" lvl="2" indent="-342900" algn="l" rtl="0">
              <a:lnSpc>
                <a:spcPct val="100000"/>
              </a:lnSpc>
              <a:spcBef>
                <a:spcPts val="400"/>
              </a:spcBef>
              <a:spcAft>
                <a:spcPts val="0"/>
              </a:spcAft>
              <a:buClr>
                <a:schemeClr val="dk1"/>
              </a:buClr>
              <a:buSzPts val="2000"/>
              <a:buFont typeface="Times New Roman"/>
              <a:buChar char="•"/>
            </a:pPr>
            <a:r>
              <a:rPr lang="en-US" sz="2000"/>
              <a:t>“So I sort of bawked the whole thing up”</a:t>
            </a:r>
            <a:endParaRPr/>
          </a:p>
          <a:p>
            <a:pPr marL="109728" lvl="0" indent="0" algn="l" rtl="0">
              <a:lnSpc>
                <a:spcPct val="100000"/>
              </a:lnSpc>
              <a:spcBef>
                <a:spcPts val="480"/>
              </a:spcBef>
              <a:spcAft>
                <a:spcPts val="0"/>
              </a:spcAft>
              <a:buClr>
                <a:srgbClr val="438086"/>
              </a:buClr>
              <a:buSzPts val="2400"/>
              <a:buFont typeface="Times New Roman"/>
              <a:buNone/>
            </a:pPr>
            <a:endParaRPr sz="2400">
              <a:solidFill>
                <a:srgbClr val="000000"/>
              </a:solidFill>
            </a:endParaRPr>
          </a:p>
          <a:p>
            <a:pPr marL="109728" lvl="0" indent="0" algn="l" rtl="0">
              <a:lnSpc>
                <a:spcPct val="100000"/>
              </a:lnSpc>
              <a:spcBef>
                <a:spcPts val="480"/>
              </a:spcBef>
              <a:spcAft>
                <a:spcPts val="0"/>
              </a:spcAft>
              <a:buClr>
                <a:schemeClr val="dk1"/>
              </a:buClr>
              <a:buSzPts val="2400"/>
              <a:buFont typeface="Times New Roman"/>
              <a:buNone/>
            </a:pPr>
            <a:endParaRPr sz="2400"/>
          </a:p>
        </p:txBody>
      </p:sp>
      <p:sp>
        <p:nvSpPr>
          <p:cNvPr id="516" name="Google Shape;516;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23</a:t>
            </a:fld>
            <a:endParaRPr>
              <a:solidFill>
                <a:srgbClr val="000000"/>
              </a:solidFill>
              <a:latin typeface="Georgia"/>
              <a:ea typeface="Georgia"/>
              <a:cs typeface="Georgia"/>
              <a:sym typeface="Georgia"/>
            </a:endParaRPr>
          </a:p>
        </p:txBody>
      </p:sp>
      <p:sp>
        <p:nvSpPr>
          <p:cNvPr id="517" name="Google Shape;517;p2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Word salad</a:t>
            </a:r>
            <a:endParaRPr/>
          </a:p>
        </p:txBody>
      </p:sp>
      <p:sp>
        <p:nvSpPr>
          <p:cNvPr id="524" name="Google Shape;524;p2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109728" lvl="0" indent="0" algn="l" rtl="0">
              <a:lnSpc>
                <a:spcPct val="100000"/>
              </a:lnSpc>
              <a:spcBef>
                <a:spcPts val="0"/>
              </a:spcBef>
              <a:spcAft>
                <a:spcPts val="0"/>
              </a:spcAft>
              <a:buClr>
                <a:schemeClr val="dk1"/>
              </a:buClr>
              <a:buSzPts val="2590"/>
              <a:buFont typeface="Times New Roman"/>
              <a:buNone/>
            </a:pPr>
            <a:r>
              <a:rPr lang="en-US" sz="259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grup, car garages, so they can pull cars away from wrecks, is what I believe in. So I didn’t go there to get no more pop when my folks said it. I just went there to get a ice-cream cone, and some pop, in cans, or we can go over there to get a cigarette”</a:t>
            </a:r>
            <a:endParaRPr/>
          </a:p>
        </p:txBody>
      </p:sp>
      <p:sp>
        <p:nvSpPr>
          <p:cNvPr id="525" name="Google Shape;525;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24</a:t>
            </a:fld>
            <a:endParaRPr>
              <a:solidFill>
                <a:srgbClr val="000000"/>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1400"/>
              <a:buNone/>
            </a:pPr>
            <a:r>
              <a:rPr lang="en-US" sz="2916"/>
              <a:t>Quantifying the Language of Schizophrenia in Social Media </a:t>
            </a:r>
            <a:r>
              <a:rPr lang="en-US" sz="2187"/>
              <a:t>(Mitchell et al., 2015)</a:t>
            </a:r>
            <a:endParaRPr sz="4860"/>
          </a:p>
        </p:txBody>
      </p:sp>
      <p:sp>
        <p:nvSpPr>
          <p:cNvPr id="532" name="Google Shape;532;p2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Data</a:t>
            </a:r>
            <a:r>
              <a:rPr lang="en-US"/>
              <a:t>: 174 Twitter users with self-stated diagnosis of schizophrenia</a:t>
            </a:r>
            <a:endParaRPr/>
          </a:p>
          <a:p>
            <a:pPr marL="742950" lvl="1" indent="-285750" algn="l" rtl="0">
              <a:lnSpc>
                <a:spcPct val="100000"/>
              </a:lnSpc>
              <a:spcBef>
                <a:spcPts val="560"/>
              </a:spcBef>
              <a:spcAft>
                <a:spcPts val="0"/>
              </a:spcAft>
              <a:buClr>
                <a:schemeClr val="dk1"/>
              </a:buClr>
              <a:buSzPts val="2800"/>
              <a:buFont typeface="Times New Roman"/>
              <a:buChar char="–"/>
            </a:pPr>
            <a:r>
              <a:rPr lang="en-US"/>
              <a:t>Age and gender matched </a:t>
            </a:r>
            <a:r>
              <a:rPr lang="en-US">
                <a:solidFill>
                  <a:srgbClr val="FF0000"/>
                </a:solidFill>
              </a:rPr>
              <a:t>controls</a:t>
            </a:r>
            <a:r>
              <a:rPr lang="en-US"/>
              <a:t>, balanced dataset</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Features</a:t>
            </a:r>
            <a:r>
              <a:rPr lang="en-US"/>
              <a:t>:</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LIWC</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Open-vocabulary</a:t>
            </a:r>
            <a:r>
              <a:rPr lang="en-US"/>
              <a:t> approaches</a:t>
            </a:r>
            <a:endParaRPr/>
          </a:p>
          <a:p>
            <a:pPr marL="1143000" lvl="2" indent="-228600" algn="l" rtl="0">
              <a:lnSpc>
                <a:spcPct val="100000"/>
              </a:lnSpc>
              <a:spcBef>
                <a:spcPts val="480"/>
              </a:spcBef>
              <a:spcAft>
                <a:spcPts val="0"/>
              </a:spcAft>
              <a:buClr>
                <a:schemeClr val="dk1"/>
              </a:buClr>
              <a:buSzPts val="2400"/>
              <a:buFont typeface="Times New Roman"/>
              <a:buChar char="•"/>
            </a:pPr>
            <a:r>
              <a:rPr lang="en-US"/>
              <a:t>Latent Dirichlet Allocation (LDA), Brown clustering, character n-grams, perplexity</a:t>
            </a:r>
            <a:endParaRPr/>
          </a:p>
          <a:p>
            <a:pPr marL="411480" lvl="1" indent="0" algn="l" rtl="0">
              <a:lnSpc>
                <a:spcPct val="100000"/>
              </a:lnSpc>
              <a:spcBef>
                <a:spcPts val="560"/>
              </a:spcBef>
              <a:spcAft>
                <a:spcPts val="0"/>
              </a:spcAft>
              <a:buClr>
                <a:schemeClr val="dk1"/>
              </a:buClr>
              <a:buSzPts val="2800"/>
              <a:buFont typeface="Times New Roman"/>
              <a:buNone/>
            </a:pPr>
            <a:endParaRPr/>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533" name="Google Shape;533;p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25</a:t>
            </a:fld>
            <a:endParaRPr>
              <a:solidFill>
                <a:srgbClr val="000000"/>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LIWC Analysis</a:t>
            </a:r>
            <a:endParaRPr/>
          </a:p>
        </p:txBody>
      </p:sp>
      <p:sp>
        <p:nvSpPr>
          <p:cNvPr id="540" name="Google Shape;540;p26"/>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742950" lvl="1" indent="-285750" algn="l" rtl="0">
              <a:lnSpc>
                <a:spcPct val="100000"/>
              </a:lnSpc>
              <a:spcBef>
                <a:spcPts val="0"/>
              </a:spcBef>
              <a:spcAft>
                <a:spcPts val="0"/>
              </a:spcAft>
              <a:buClr>
                <a:schemeClr val="dk1"/>
              </a:buClr>
              <a:buSzPts val="2800"/>
              <a:buFont typeface="Times New Roman"/>
              <a:buChar char="–"/>
            </a:pPr>
            <a:r>
              <a:rPr lang="en-US"/>
              <a:t>Schizophrenia users had </a:t>
            </a:r>
            <a:r>
              <a:rPr lang="en-US">
                <a:solidFill>
                  <a:srgbClr val="0070C0"/>
                </a:solidFill>
              </a:rPr>
              <a:t>more words </a:t>
            </a:r>
            <a:r>
              <a:rPr lang="en-US"/>
              <a:t>from these categories: </a:t>
            </a:r>
            <a:r>
              <a:rPr lang="en-US">
                <a:solidFill>
                  <a:srgbClr val="FF0000"/>
                </a:solidFill>
              </a:rPr>
              <a:t>Cognitive mechanisms, death, function words, negative emotion</a:t>
            </a:r>
            <a:endParaRPr/>
          </a:p>
          <a:p>
            <a:pPr marL="742950" lvl="1" indent="-285750" algn="l" rtl="0">
              <a:lnSpc>
                <a:spcPct val="100000"/>
              </a:lnSpc>
              <a:spcBef>
                <a:spcPts val="560"/>
              </a:spcBef>
              <a:spcAft>
                <a:spcPts val="0"/>
              </a:spcAft>
              <a:buClr>
                <a:schemeClr val="dk1"/>
              </a:buClr>
              <a:buSzPts val="2800"/>
              <a:buFont typeface="Times New Roman"/>
              <a:buChar char="–"/>
            </a:pPr>
            <a:r>
              <a:rPr lang="en-US"/>
              <a:t>And </a:t>
            </a:r>
            <a:r>
              <a:rPr lang="en-US">
                <a:solidFill>
                  <a:srgbClr val="0070C0"/>
                </a:solidFill>
              </a:rPr>
              <a:t>fewer words </a:t>
            </a:r>
            <a:r>
              <a:rPr lang="en-US"/>
              <a:t>from these categories: </a:t>
            </a:r>
            <a:r>
              <a:rPr lang="en-US">
                <a:solidFill>
                  <a:srgbClr val="FF0000"/>
                </a:solidFill>
              </a:rPr>
              <a:t>home, leisure, positive emotion</a:t>
            </a:r>
            <a:endParaRPr/>
          </a:p>
          <a:p>
            <a:pPr marL="1143000" lvl="2" indent="-76200" algn="l" rtl="0">
              <a:lnSpc>
                <a:spcPct val="100000"/>
              </a:lnSpc>
              <a:spcBef>
                <a:spcPts val="480"/>
              </a:spcBef>
              <a:spcAft>
                <a:spcPts val="0"/>
              </a:spcAft>
              <a:buClr>
                <a:schemeClr val="dk1"/>
              </a:buClr>
              <a:buSzPts val="2400"/>
              <a:buFont typeface="Times New Roman"/>
              <a:buNone/>
            </a:pPr>
            <a:endParaRPr/>
          </a:p>
        </p:txBody>
      </p:sp>
      <p:sp>
        <p:nvSpPr>
          <p:cNvPr id="541" name="Google Shape;541;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26</a:t>
            </a:fld>
            <a:endParaRPr>
              <a:solidFill>
                <a:srgbClr val="000000"/>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Classification Results</a:t>
            </a:r>
            <a:endParaRPr/>
          </a:p>
        </p:txBody>
      </p:sp>
      <p:sp>
        <p:nvSpPr>
          <p:cNvPr id="548" name="Google Shape;548;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27</a:t>
            </a:fld>
            <a:endParaRPr>
              <a:solidFill>
                <a:srgbClr val="000000"/>
              </a:solidFill>
              <a:latin typeface="Georgia"/>
              <a:ea typeface="Georgia"/>
              <a:cs typeface="Georgia"/>
              <a:sym typeface="Georgia"/>
            </a:endParaRPr>
          </a:p>
        </p:txBody>
      </p:sp>
      <p:pic>
        <p:nvPicPr>
          <p:cNvPr id="549" name="Google Shape;549;p27" descr="Screen Shot 2017-03-25 at 11.49.05 PM.png"/>
          <p:cNvPicPr preferRelativeResize="0"/>
          <p:nvPr/>
        </p:nvPicPr>
        <p:blipFill rotWithShape="1">
          <a:blip r:embed="rId3">
            <a:alphaModFix/>
          </a:blip>
          <a:srcRect/>
          <a:stretch/>
        </p:blipFill>
        <p:spPr>
          <a:xfrm>
            <a:off x="1664898" y="1812985"/>
            <a:ext cx="5791200" cy="3860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sz="2592"/>
              <a:t>Linguistic Analysis of Schizophrenia in Reddit Posts </a:t>
            </a:r>
            <a:r>
              <a:rPr lang="en-US" sz="2511"/>
              <a:t>(Zomick et al., 2019)</a:t>
            </a:r>
            <a:endParaRPr sz="2592"/>
          </a:p>
        </p:txBody>
      </p:sp>
      <p:sp>
        <p:nvSpPr>
          <p:cNvPr id="556" name="Google Shape;556;p2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2800"/>
              <a:buFont typeface="Times New Roman"/>
              <a:buNone/>
            </a:pPr>
            <a:r>
              <a:rPr lang="en-US">
                <a:solidFill>
                  <a:srgbClr val="0070C0"/>
                </a:solidFill>
              </a:rPr>
              <a:t>Reddit</a:t>
            </a:r>
            <a:r>
              <a:rPr lang="en-US"/>
              <a:t>:</a:t>
            </a:r>
            <a:endParaRPr/>
          </a:p>
          <a:p>
            <a:pPr marL="342900" lvl="0" indent="-342900" algn="l" rtl="0">
              <a:lnSpc>
                <a:spcPct val="100000"/>
              </a:lnSpc>
              <a:spcBef>
                <a:spcPts val="560"/>
              </a:spcBef>
              <a:spcAft>
                <a:spcPts val="0"/>
              </a:spcAft>
              <a:buClr>
                <a:schemeClr val="dk1"/>
              </a:buClr>
              <a:buSzPts val="2800"/>
              <a:buFont typeface="Times New Roman"/>
              <a:buChar char="-"/>
            </a:pPr>
            <a:r>
              <a:rPr lang="en-US"/>
              <a:t>No limits on post length</a:t>
            </a:r>
            <a:endParaRPr/>
          </a:p>
          <a:p>
            <a:pPr marL="342900" lvl="0" indent="-342900" algn="l" rtl="0">
              <a:lnSpc>
                <a:spcPct val="100000"/>
              </a:lnSpc>
              <a:spcBef>
                <a:spcPts val="560"/>
              </a:spcBef>
              <a:spcAft>
                <a:spcPts val="0"/>
              </a:spcAft>
              <a:buClr>
                <a:srgbClr val="FF0000"/>
              </a:buClr>
              <a:buSzPts val="2800"/>
              <a:buFont typeface="Times New Roman"/>
              <a:buChar char="-"/>
            </a:pPr>
            <a:r>
              <a:rPr lang="en-US">
                <a:solidFill>
                  <a:srgbClr val="FF0000"/>
                </a:solidFill>
              </a:rPr>
              <a:t>Subreddits </a:t>
            </a:r>
            <a:r>
              <a:rPr lang="en-US"/>
              <a:t>on particular topics or for particular groups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Used a </a:t>
            </a:r>
            <a:r>
              <a:rPr lang="en-US">
                <a:solidFill>
                  <a:srgbClr val="FF0000"/>
                </a:solidFill>
              </a:rPr>
              <a:t>Python API Wrapper </a:t>
            </a:r>
            <a:r>
              <a:rPr lang="en-US"/>
              <a:t>(PRAW)</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Data</a:t>
            </a:r>
            <a:endParaRPr/>
          </a:p>
        </p:txBody>
      </p:sp>
      <p:sp>
        <p:nvSpPr>
          <p:cNvPr id="563" name="Google Shape;563;p29"/>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Subreddits</a:t>
            </a:r>
            <a:r>
              <a:rPr lang="en-US"/>
              <a:t>: </a:t>
            </a:r>
            <a:endParaRPr/>
          </a:p>
          <a:p>
            <a:pPr marL="742950" lvl="1" indent="-285750" algn="l" rtl="0">
              <a:lnSpc>
                <a:spcPct val="100000"/>
              </a:lnSpc>
              <a:spcBef>
                <a:spcPts val="560"/>
              </a:spcBef>
              <a:spcAft>
                <a:spcPts val="0"/>
              </a:spcAft>
              <a:buClr>
                <a:schemeClr val="dk1"/>
              </a:buClr>
              <a:buSzPts val="2800"/>
              <a:buFont typeface="Times New Roman"/>
              <a:buChar char="–"/>
            </a:pPr>
            <a:r>
              <a:rPr lang="en-US"/>
              <a:t>r/schizophrenia</a:t>
            </a:r>
            <a:endParaRPr/>
          </a:p>
          <a:p>
            <a:pPr marL="742950" lvl="1" indent="-285750" algn="l" rtl="0">
              <a:lnSpc>
                <a:spcPct val="100000"/>
              </a:lnSpc>
              <a:spcBef>
                <a:spcPts val="560"/>
              </a:spcBef>
              <a:spcAft>
                <a:spcPts val="0"/>
              </a:spcAft>
              <a:buClr>
                <a:schemeClr val="dk1"/>
              </a:buClr>
              <a:buSzPts val="2800"/>
              <a:buFont typeface="Times New Roman"/>
              <a:buChar char="–"/>
            </a:pPr>
            <a:r>
              <a:rPr lang="en-US"/>
              <a:t>r/schizophrenic</a:t>
            </a:r>
            <a:endParaRPr/>
          </a:p>
          <a:p>
            <a:pPr marL="742950" lvl="1" indent="-285750" algn="l" rtl="0">
              <a:lnSpc>
                <a:spcPct val="100000"/>
              </a:lnSpc>
              <a:spcBef>
                <a:spcPts val="560"/>
              </a:spcBef>
              <a:spcAft>
                <a:spcPts val="0"/>
              </a:spcAft>
              <a:buClr>
                <a:schemeClr val="dk1"/>
              </a:buClr>
              <a:buSzPts val="2800"/>
              <a:buFont typeface="Times New Roman"/>
              <a:buChar char="–"/>
            </a:pPr>
            <a:r>
              <a:rPr lang="en-US"/>
              <a:t>r/AskReddit: “Any Redditors With Schizophrenia?”</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Manual inspection </a:t>
            </a:r>
            <a:r>
              <a:rPr lang="en-US"/>
              <a:t>for formal diagnosis</a:t>
            </a:r>
            <a:endParaRPr/>
          </a:p>
          <a:p>
            <a:pPr marL="857250" lvl="1" indent="-457200" algn="l" rtl="0">
              <a:lnSpc>
                <a:spcPct val="100000"/>
              </a:lnSpc>
              <a:spcBef>
                <a:spcPts val="560"/>
              </a:spcBef>
              <a:spcAft>
                <a:spcPts val="0"/>
              </a:spcAft>
              <a:buClr>
                <a:schemeClr val="dk1"/>
              </a:buClr>
              <a:buSzPts val="2800"/>
              <a:buFont typeface="Times New Roman"/>
              <a:buChar char="–"/>
            </a:pPr>
            <a:r>
              <a:rPr lang="en-US"/>
              <a:t>e.g. “my diagnosis of schizophrenia”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3</a:t>
            </a:fld>
            <a:endParaRPr>
              <a:solidFill>
                <a:srgbClr val="000000"/>
              </a:solidFill>
              <a:latin typeface="Georgia"/>
              <a:ea typeface="Georgia"/>
              <a:cs typeface="Georgia"/>
              <a:sym typeface="Georgia"/>
            </a:endParaRPr>
          </a:p>
        </p:txBody>
      </p:sp>
      <p:pic>
        <p:nvPicPr>
          <p:cNvPr id="356" name="Google Shape;356;p3" descr="4-list-mental-disorder-healthyplace.jpg"/>
          <p:cNvPicPr preferRelativeResize="0"/>
          <p:nvPr/>
        </p:nvPicPr>
        <p:blipFill rotWithShape="1">
          <a:blip r:embed="rId3">
            <a:alphaModFix/>
          </a:blip>
          <a:srcRect/>
          <a:stretch/>
        </p:blipFill>
        <p:spPr>
          <a:xfrm>
            <a:off x="0" y="749255"/>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Data</a:t>
            </a:r>
            <a:endParaRPr/>
          </a:p>
        </p:txBody>
      </p:sp>
      <p:sp>
        <p:nvSpPr>
          <p:cNvPr id="570" name="Google Shape;570;p3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SZ</a:t>
            </a:r>
            <a:r>
              <a:rPr lang="en-US"/>
              <a:t>: 159 users; 66,454 comments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Control</a:t>
            </a:r>
            <a:r>
              <a:rPr lang="en-US"/>
              <a:t>: 159 users; 113,570 comments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At least 10 posts per user in each group</a:t>
            </a:r>
            <a:endParaRPr/>
          </a:p>
          <a:p>
            <a:pPr marL="342900" lvl="0" indent="-165100" algn="l" rtl="0">
              <a:lnSpc>
                <a:spcPct val="10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LIWC Analysis</a:t>
            </a:r>
            <a:endParaRPr/>
          </a:p>
        </p:txBody>
      </p:sp>
      <p:sp>
        <p:nvSpPr>
          <p:cNvPr id="577" name="Google Shape;577;p31"/>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70C0"/>
              </a:buClr>
              <a:buSzPts val="2800"/>
              <a:buFont typeface="Times New Roman"/>
              <a:buChar char="•"/>
            </a:pPr>
            <a:r>
              <a:rPr lang="en-US">
                <a:solidFill>
                  <a:srgbClr val="0070C0"/>
                </a:solidFill>
              </a:rPr>
              <a:t>Comparison of LIWC </a:t>
            </a:r>
            <a:r>
              <a:rPr lang="en-US"/>
              <a:t>findings across 5 studies in multiple domains (</a:t>
            </a:r>
            <a:r>
              <a:rPr lang="en-US">
                <a:solidFill>
                  <a:srgbClr val="FF0000"/>
                </a:solidFill>
              </a:rPr>
              <a:t>Reddit, Twitter, discussion boards</a:t>
            </a:r>
            <a:r>
              <a:rPr lang="en-US"/>
              <a:t>)</a:t>
            </a:r>
            <a:endParaRPr/>
          </a:p>
          <a:p>
            <a:pPr marL="342900" lvl="0" indent="-342900" algn="l" rtl="0">
              <a:lnSpc>
                <a:spcPct val="90000"/>
              </a:lnSpc>
              <a:spcBef>
                <a:spcPts val="560"/>
              </a:spcBef>
              <a:spcAft>
                <a:spcPts val="0"/>
              </a:spcAft>
              <a:buClr>
                <a:srgbClr val="0070C0"/>
              </a:buClr>
              <a:buSzPts val="2800"/>
              <a:buFont typeface="Times New Roman"/>
              <a:buChar char="•"/>
            </a:pPr>
            <a:r>
              <a:rPr lang="en-US">
                <a:solidFill>
                  <a:srgbClr val="0070C0"/>
                </a:solidFill>
              </a:rPr>
              <a:t>SZ indicators across studies</a:t>
            </a:r>
            <a:r>
              <a:rPr lang="en-US"/>
              <a:t>: </a:t>
            </a:r>
            <a:endParaRPr/>
          </a:p>
          <a:p>
            <a:pPr marL="400050" lvl="1" indent="0" algn="l" rtl="0">
              <a:lnSpc>
                <a:spcPct val="90000"/>
              </a:lnSpc>
              <a:spcBef>
                <a:spcPts val="560"/>
              </a:spcBef>
              <a:spcAft>
                <a:spcPts val="0"/>
              </a:spcAft>
              <a:buClr>
                <a:schemeClr val="dk1"/>
              </a:buClr>
              <a:buSzPts val="2800"/>
              <a:buFont typeface="Times New Roman"/>
              <a:buNone/>
            </a:pPr>
            <a:r>
              <a:rPr lang="en-US"/>
              <a:t>- </a:t>
            </a:r>
            <a:r>
              <a:rPr lang="en-US">
                <a:solidFill>
                  <a:srgbClr val="FF0000"/>
                </a:solidFill>
              </a:rPr>
              <a:t>Increased</a:t>
            </a:r>
            <a:r>
              <a:rPr lang="en-US"/>
              <a:t>: negative emotion, first person singular pronouns, tentative, cognitive process, health, anxiety, third person plural pronouns</a:t>
            </a:r>
            <a:endParaRPr/>
          </a:p>
          <a:p>
            <a:pPr marL="400050" lvl="1" indent="0" algn="l" rtl="0">
              <a:lnSpc>
                <a:spcPct val="90000"/>
              </a:lnSpc>
              <a:spcBef>
                <a:spcPts val="560"/>
              </a:spcBef>
              <a:spcAft>
                <a:spcPts val="0"/>
              </a:spcAft>
              <a:buClr>
                <a:schemeClr val="dk1"/>
              </a:buClr>
              <a:buSzPts val="2800"/>
              <a:buFont typeface="Times New Roman"/>
              <a:buNone/>
            </a:pPr>
            <a:r>
              <a:rPr lang="en-US"/>
              <a:t>- </a:t>
            </a:r>
            <a:r>
              <a:rPr lang="en-US">
                <a:solidFill>
                  <a:srgbClr val="FF0000"/>
                </a:solidFill>
              </a:rPr>
              <a:t>Decreased</a:t>
            </a:r>
            <a:r>
              <a:rPr lang="en-US"/>
              <a:t>: leisure</a:t>
            </a:r>
            <a:endParaRPr/>
          </a:p>
          <a:p>
            <a:pPr marL="457200" lvl="0" indent="-457200" algn="l" rtl="0">
              <a:lnSpc>
                <a:spcPct val="90000"/>
              </a:lnSpc>
              <a:spcBef>
                <a:spcPts val="560"/>
              </a:spcBef>
              <a:spcAft>
                <a:spcPts val="0"/>
              </a:spcAft>
              <a:buClr>
                <a:srgbClr val="0070C0"/>
              </a:buClr>
              <a:buSzPts val="2800"/>
              <a:buFont typeface="Times New Roman"/>
              <a:buChar char="•"/>
            </a:pPr>
            <a:r>
              <a:rPr lang="en-US">
                <a:solidFill>
                  <a:srgbClr val="0070C0"/>
                </a:solidFill>
              </a:rPr>
              <a:t>SZ indicators in Reddit</a:t>
            </a:r>
            <a:r>
              <a:rPr lang="en-US"/>
              <a:t>:</a:t>
            </a:r>
            <a:endParaRPr/>
          </a:p>
          <a:p>
            <a:pPr marL="400050" lvl="1" indent="0" algn="l" rtl="0">
              <a:lnSpc>
                <a:spcPct val="90000"/>
              </a:lnSpc>
              <a:spcBef>
                <a:spcPts val="560"/>
              </a:spcBef>
              <a:spcAft>
                <a:spcPts val="0"/>
              </a:spcAft>
              <a:buClr>
                <a:schemeClr val="dk1"/>
              </a:buClr>
              <a:buSzPts val="2800"/>
              <a:buFont typeface="Times New Roman"/>
              <a:buNone/>
            </a:pPr>
            <a:r>
              <a:rPr lang="en-US"/>
              <a:t>- </a:t>
            </a:r>
            <a:r>
              <a:rPr lang="en-US">
                <a:solidFill>
                  <a:srgbClr val="FF0000"/>
                </a:solidFill>
              </a:rPr>
              <a:t>Increased</a:t>
            </a:r>
            <a:r>
              <a:rPr lang="en-US"/>
              <a:t>: word count</a:t>
            </a:r>
            <a:endParaRPr/>
          </a:p>
          <a:p>
            <a:pPr marL="457200" lvl="0" indent="-279400" algn="l" rtl="0">
              <a:lnSpc>
                <a:spcPct val="9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LIWC Analysis</a:t>
            </a:r>
            <a:endParaRPr/>
          </a:p>
        </p:txBody>
      </p:sp>
      <p:pic>
        <p:nvPicPr>
          <p:cNvPr id="584" name="Google Shape;584;p32"/>
          <p:cNvPicPr preferRelativeResize="0"/>
          <p:nvPr/>
        </p:nvPicPr>
        <p:blipFill rotWithShape="1">
          <a:blip r:embed="rId3">
            <a:alphaModFix/>
          </a:blip>
          <a:srcRect/>
          <a:stretch/>
        </p:blipFill>
        <p:spPr>
          <a:xfrm>
            <a:off x="1209087" y="2370310"/>
            <a:ext cx="6725825" cy="3811711"/>
          </a:xfrm>
          <a:prstGeom prst="rect">
            <a:avLst/>
          </a:prstGeom>
          <a:noFill/>
          <a:ln>
            <a:noFill/>
          </a:ln>
        </p:spPr>
      </p:pic>
      <p:sp>
        <p:nvSpPr>
          <p:cNvPr id="585" name="Google Shape;585;p32"/>
          <p:cNvSpPr txBox="1">
            <a:spLocks noGrp="1"/>
          </p:cNvSpPr>
          <p:nvPr>
            <p:ph type="body" idx="1"/>
          </p:nvPr>
        </p:nvSpPr>
        <p:spPr>
          <a:xfrm>
            <a:off x="457200" y="1600200"/>
            <a:ext cx="8229600" cy="98163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Logistic Regression: 81.56% accuracy</a:t>
            </a:r>
            <a:endParaRPr/>
          </a:p>
          <a:p>
            <a:pPr marL="0" lvl="0" indent="0" algn="l" rtl="0">
              <a:lnSpc>
                <a:spcPct val="10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Dementia</a:t>
            </a:r>
            <a:endParaRPr/>
          </a:p>
        </p:txBody>
      </p:sp>
      <p:sp>
        <p:nvSpPr>
          <p:cNvPr id="592" name="Google Shape;592;p33"/>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Broad category of </a:t>
            </a:r>
            <a:r>
              <a:rPr lang="en-US">
                <a:solidFill>
                  <a:srgbClr val="0070C0"/>
                </a:solidFill>
              </a:rPr>
              <a:t>brain diseases </a:t>
            </a:r>
            <a:r>
              <a:rPr lang="en-US"/>
              <a:t>that cause long term decrease in ability to think and remember</a:t>
            </a:r>
            <a:endParaRPr/>
          </a:p>
          <a:p>
            <a:pPr marL="342900" lvl="0" indent="-342900" algn="l" rtl="0">
              <a:lnSpc>
                <a:spcPct val="100000"/>
              </a:lnSpc>
              <a:spcBef>
                <a:spcPts val="560"/>
              </a:spcBef>
              <a:spcAft>
                <a:spcPts val="0"/>
              </a:spcAft>
              <a:buClr>
                <a:schemeClr val="dk1"/>
              </a:buClr>
              <a:buSzPts val="2800"/>
              <a:buFont typeface="Times New Roman"/>
              <a:buChar char="•"/>
            </a:pPr>
            <a:r>
              <a:rPr lang="en-US"/>
              <a:t>Most common type - </a:t>
            </a:r>
            <a:r>
              <a:rPr lang="en-US">
                <a:solidFill>
                  <a:srgbClr val="FF0000"/>
                </a:solidFill>
              </a:rPr>
              <a:t>Alzheimer’s disease</a:t>
            </a:r>
            <a:r>
              <a:rPr lang="en-US"/>
              <a:t> (AD)</a:t>
            </a:r>
            <a:endParaRPr/>
          </a:p>
          <a:p>
            <a:pPr marL="742950" lvl="1" indent="-285750" algn="l" rtl="0">
              <a:lnSpc>
                <a:spcPct val="100000"/>
              </a:lnSpc>
              <a:spcBef>
                <a:spcPts val="560"/>
              </a:spcBef>
              <a:spcAft>
                <a:spcPts val="0"/>
              </a:spcAft>
              <a:buClr>
                <a:schemeClr val="dk1"/>
              </a:buClr>
              <a:buSzPts val="2800"/>
              <a:buFont typeface="Times New Roman"/>
              <a:buChar char="–"/>
            </a:pPr>
            <a:r>
              <a:rPr lang="en-US"/>
              <a:t>60%-70% of cases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Affects 27.5 million people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3% of people 65-74</a:t>
            </a:r>
            <a:endParaRPr/>
          </a:p>
          <a:p>
            <a:pPr marL="742950" lvl="1" indent="-285750" algn="l" rtl="0">
              <a:lnSpc>
                <a:spcPct val="100000"/>
              </a:lnSpc>
              <a:spcBef>
                <a:spcPts val="560"/>
              </a:spcBef>
              <a:spcAft>
                <a:spcPts val="0"/>
              </a:spcAft>
              <a:buClr>
                <a:schemeClr val="dk1"/>
              </a:buClr>
              <a:buSzPts val="2800"/>
              <a:buFont typeface="Times New Roman"/>
              <a:buChar char="–"/>
            </a:pPr>
            <a:r>
              <a:rPr lang="en-US"/>
              <a:t>19% of people 75-84</a:t>
            </a:r>
            <a:endParaRPr/>
          </a:p>
          <a:p>
            <a:pPr marL="742950" lvl="1" indent="-285750" algn="l" rtl="0">
              <a:lnSpc>
                <a:spcPct val="100000"/>
              </a:lnSpc>
              <a:spcBef>
                <a:spcPts val="560"/>
              </a:spcBef>
              <a:spcAft>
                <a:spcPts val="0"/>
              </a:spcAft>
              <a:buClr>
                <a:schemeClr val="dk1"/>
              </a:buClr>
              <a:buSzPts val="2800"/>
              <a:buFont typeface="Times New Roman"/>
              <a:buChar char="–"/>
            </a:pPr>
            <a:r>
              <a:rPr lang="en-US"/>
              <a:t>~50% of people &gt;85</a:t>
            </a:r>
            <a:endParaRPr/>
          </a:p>
          <a:p>
            <a:pPr marL="342900" lvl="0" indent="-342900" algn="l" rtl="0">
              <a:lnSpc>
                <a:spcPct val="100000"/>
              </a:lnSpc>
              <a:spcBef>
                <a:spcPts val="560"/>
              </a:spcBef>
              <a:spcAft>
                <a:spcPts val="0"/>
              </a:spcAft>
              <a:buClr>
                <a:schemeClr val="dk1"/>
              </a:buClr>
              <a:buSzPts val="2800"/>
              <a:buFont typeface="Times New Roman"/>
              <a:buChar char="•"/>
            </a:pPr>
            <a:r>
              <a:rPr lang="en-US"/>
              <a:t>$604 billion in costs per year</a:t>
            </a:r>
            <a:endParaRPr/>
          </a:p>
          <a:p>
            <a:pPr marL="411480" lvl="1" indent="0" algn="l" rtl="0">
              <a:lnSpc>
                <a:spcPct val="100000"/>
              </a:lnSpc>
              <a:spcBef>
                <a:spcPts val="560"/>
              </a:spcBef>
              <a:spcAft>
                <a:spcPts val="0"/>
              </a:spcAft>
              <a:buClr>
                <a:schemeClr val="dk1"/>
              </a:buClr>
              <a:buSzPts val="2800"/>
              <a:buFont typeface="Times New Roman"/>
              <a:buNone/>
            </a:pPr>
            <a:endParaRPr/>
          </a:p>
        </p:txBody>
      </p:sp>
      <p:sp>
        <p:nvSpPr>
          <p:cNvPr id="593" name="Google Shape;593;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33</a:t>
            </a:fld>
            <a:endParaRPr>
              <a:solidFill>
                <a:srgbClr val="000000"/>
              </a:solidFill>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Alzheimer’s Disease Symptoms</a:t>
            </a:r>
            <a:endParaRPr/>
          </a:p>
        </p:txBody>
      </p:sp>
      <p:sp>
        <p:nvSpPr>
          <p:cNvPr id="600" name="Google Shape;600;p3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Short-term memory loss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Problems with language</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Disorientation</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Mood swings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Decreased motivation</a:t>
            </a:r>
            <a:endParaRPr/>
          </a:p>
        </p:txBody>
      </p:sp>
      <p:sp>
        <p:nvSpPr>
          <p:cNvPr id="601" name="Google Shape;601;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34</a:t>
            </a:fld>
            <a:endParaRPr>
              <a:solidFill>
                <a:srgbClr val="000000"/>
              </a:solidFill>
              <a:latin typeface="Georgia"/>
              <a:ea typeface="Georgia"/>
              <a:cs typeface="Georgia"/>
              <a:sym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Cause</a:t>
            </a:r>
            <a:endParaRPr/>
          </a:p>
        </p:txBody>
      </p:sp>
      <p:sp>
        <p:nvSpPr>
          <p:cNvPr id="608" name="Google Shape;608;p3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70% of risk is believed to be </a:t>
            </a:r>
            <a:r>
              <a:rPr lang="en-US">
                <a:solidFill>
                  <a:srgbClr val="0070C0"/>
                </a:solidFill>
              </a:rPr>
              <a:t>genetic</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Risk factors</a:t>
            </a:r>
            <a:r>
              <a:rPr lang="en-US"/>
              <a:t>:</a:t>
            </a:r>
            <a:endParaRPr/>
          </a:p>
          <a:p>
            <a:pPr marL="742950" lvl="1" indent="-285750" algn="l" rtl="0">
              <a:lnSpc>
                <a:spcPct val="100000"/>
              </a:lnSpc>
              <a:spcBef>
                <a:spcPts val="560"/>
              </a:spcBef>
              <a:spcAft>
                <a:spcPts val="0"/>
              </a:spcAft>
              <a:buClr>
                <a:schemeClr val="dk1"/>
              </a:buClr>
              <a:buSzPts val="2800"/>
              <a:buFont typeface="Times New Roman"/>
              <a:buChar char="–"/>
            </a:pPr>
            <a:r>
              <a:rPr lang="en-US"/>
              <a:t>Head injuries</a:t>
            </a:r>
            <a:endParaRPr/>
          </a:p>
          <a:p>
            <a:pPr marL="742950" lvl="1" indent="-285750" algn="l" rtl="0">
              <a:lnSpc>
                <a:spcPct val="100000"/>
              </a:lnSpc>
              <a:spcBef>
                <a:spcPts val="560"/>
              </a:spcBef>
              <a:spcAft>
                <a:spcPts val="0"/>
              </a:spcAft>
              <a:buClr>
                <a:schemeClr val="dk1"/>
              </a:buClr>
              <a:buSzPts val="2800"/>
              <a:buFont typeface="Times New Roman"/>
              <a:buChar char="–"/>
            </a:pPr>
            <a:r>
              <a:rPr lang="en-US"/>
              <a:t>Depression</a:t>
            </a:r>
            <a:endParaRPr/>
          </a:p>
          <a:p>
            <a:pPr marL="742950" lvl="1" indent="-285750" algn="l" rtl="0">
              <a:lnSpc>
                <a:spcPct val="100000"/>
              </a:lnSpc>
              <a:spcBef>
                <a:spcPts val="560"/>
              </a:spcBef>
              <a:spcAft>
                <a:spcPts val="0"/>
              </a:spcAft>
              <a:buClr>
                <a:schemeClr val="dk1"/>
              </a:buClr>
              <a:buSzPts val="2800"/>
              <a:buFont typeface="Times New Roman"/>
              <a:buChar char="–"/>
            </a:pPr>
            <a:r>
              <a:rPr lang="en-US"/>
              <a:t>Obesity</a:t>
            </a:r>
            <a:endParaRPr/>
          </a:p>
          <a:p>
            <a:pPr marL="742950" lvl="1" indent="-285750" algn="l" rtl="0">
              <a:lnSpc>
                <a:spcPct val="100000"/>
              </a:lnSpc>
              <a:spcBef>
                <a:spcPts val="560"/>
              </a:spcBef>
              <a:spcAft>
                <a:spcPts val="0"/>
              </a:spcAft>
              <a:buClr>
                <a:schemeClr val="dk1"/>
              </a:buClr>
              <a:buSzPts val="2800"/>
              <a:buFont typeface="Times New Roman"/>
              <a:buChar char="–"/>
            </a:pPr>
            <a:r>
              <a:rPr lang="en-US"/>
              <a:t>Hypertension: high blood pressure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Cardiovascular disease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Smoking and excessive alcohol</a:t>
            </a:r>
            <a:endParaRPr/>
          </a:p>
          <a:p>
            <a:pPr marL="742950" lvl="1" indent="-285750" algn="l" rtl="0">
              <a:lnSpc>
                <a:spcPct val="100000"/>
              </a:lnSpc>
              <a:spcBef>
                <a:spcPts val="560"/>
              </a:spcBef>
              <a:spcAft>
                <a:spcPts val="0"/>
              </a:spcAft>
              <a:buClr>
                <a:schemeClr val="dk1"/>
              </a:buClr>
              <a:buSzPts val="2800"/>
              <a:buFont typeface="Times New Roman"/>
              <a:buChar char="–"/>
            </a:pPr>
            <a:r>
              <a:rPr lang="en-US"/>
              <a:t>Sleep problems</a:t>
            </a:r>
            <a:endParaRPr/>
          </a:p>
          <a:p>
            <a:pPr marL="411480" lvl="1" indent="0" algn="l" rtl="0">
              <a:lnSpc>
                <a:spcPct val="100000"/>
              </a:lnSpc>
              <a:spcBef>
                <a:spcPts val="560"/>
              </a:spcBef>
              <a:spcAft>
                <a:spcPts val="0"/>
              </a:spcAft>
              <a:buClr>
                <a:schemeClr val="dk1"/>
              </a:buClr>
              <a:buSzPts val="2800"/>
              <a:buFont typeface="Times New Roman"/>
              <a:buNone/>
            </a:pPr>
            <a:endParaRPr/>
          </a:p>
        </p:txBody>
      </p:sp>
      <p:sp>
        <p:nvSpPr>
          <p:cNvPr id="609" name="Google Shape;609;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35</a:t>
            </a:fld>
            <a:endParaRPr>
              <a:solidFill>
                <a:srgbClr val="000000"/>
              </a:solidFill>
              <a:latin typeface="Georgia"/>
              <a:ea typeface="Georgia"/>
              <a:cs typeface="Georgia"/>
              <a:sym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Pathology</a:t>
            </a:r>
            <a:endParaRPr/>
          </a:p>
        </p:txBody>
      </p:sp>
      <p:sp>
        <p:nvSpPr>
          <p:cNvPr id="616" name="Google Shape;616;p36"/>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Amyloid plaques</a:t>
            </a:r>
            <a:r>
              <a:rPr lang="en-US"/>
              <a:t>: protein fragments that clump together in brains killing neurons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Tau tangles</a:t>
            </a:r>
            <a:r>
              <a:rPr lang="en-US"/>
              <a:t>: twisted protein fibers that form inside neurons ultimately killing them</a:t>
            </a:r>
            <a:endParaRPr/>
          </a:p>
        </p:txBody>
      </p:sp>
      <p:sp>
        <p:nvSpPr>
          <p:cNvPr id="617" name="Google Shape;617;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36</a:t>
            </a:fld>
            <a:endParaRPr>
              <a:solidFill>
                <a:srgbClr val="000000"/>
              </a:solidFill>
              <a:latin typeface="Georgia"/>
              <a:ea typeface="Georgia"/>
              <a:cs typeface="Georgia"/>
              <a:sym typeface="Georgia"/>
            </a:endParaRPr>
          </a:p>
        </p:txBody>
      </p:sp>
      <p:pic>
        <p:nvPicPr>
          <p:cNvPr id="618" name="Google Shape;618;p36" descr="Screen Shot 2017-03-26 at 4.33.55 PM.png"/>
          <p:cNvPicPr preferRelativeResize="0"/>
          <p:nvPr/>
        </p:nvPicPr>
        <p:blipFill rotWithShape="1">
          <a:blip r:embed="rId3">
            <a:alphaModFix/>
          </a:blip>
          <a:srcRect/>
          <a:stretch/>
        </p:blipFill>
        <p:spPr>
          <a:xfrm>
            <a:off x="457200" y="3575234"/>
            <a:ext cx="7848600" cy="2565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23"/>
        <p:cNvGrpSpPr/>
        <p:nvPr/>
      </p:nvGrpSpPr>
      <p:grpSpPr>
        <a:xfrm>
          <a:off x="0" y="0"/>
          <a:ext cx="0" cy="0"/>
          <a:chOff x="0" y="0"/>
          <a:chExt cx="0" cy="0"/>
        </a:xfrm>
      </p:grpSpPr>
      <p:sp>
        <p:nvSpPr>
          <p:cNvPr id="624" name="Google Shape;624;p3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Amyloid Plaques in Brains</a:t>
            </a:r>
            <a:endParaRPr/>
          </a:p>
        </p:txBody>
      </p:sp>
      <p:sp>
        <p:nvSpPr>
          <p:cNvPr id="625" name="Google Shape;625;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37</a:t>
            </a:fld>
            <a:endParaRPr>
              <a:solidFill>
                <a:srgbClr val="000000"/>
              </a:solidFill>
              <a:latin typeface="Georgia"/>
              <a:ea typeface="Georgia"/>
              <a:cs typeface="Georgia"/>
              <a:sym typeface="Georgia"/>
            </a:endParaRPr>
          </a:p>
        </p:txBody>
      </p:sp>
      <p:pic>
        <p:nvPicPr>
          <p:cNvPr id="626" name="Google Shape;626;p37" descr="05alzheimers-blogSpan.jpg"/>
          <p:cNvPicPr preferRelativeResize="0"/>
          <p:nvPr/>
        </p:nvPicPr>
        <p:blipFill rotWithShape="1">
          <a:blip r:embed="rId3">
            <a:alphaModFix/>
          </a:blip>
          <a:srcRect/>
          <a:stretch/>
        </p:blipFill>
        <p:spPr>
          <a:xfrm>
            <a:off x="546827" y="2333342"/>
            <a:ext cx="5880265" cy="328314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Amyloid Plaques in Normal and Abnormal Brains</a:t>
            </a:r>
            <a:endParaRPr/>
          </a:p>
        </p:txBody>
      </p:sp>
      <p:sp>
        <p:nvSpPr>
          <p:cNvPr id="633" name="Google Shape;633;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pic>
        <p:nvPicPr>
          <p:cNvPr id="634" name="Google Shape;634;p38"/>
          <p:cNvPicPr preferRelativeResize="0"/>
          <p:nvPr/>
        </p:nvPicPr>
        <p:blipFill rotWithShape="1">
          <a:blip r:embed="rId3">
            <a:alphaModFix/>
          </a:blip>
          <a:srcRect/>
          <a:stretch/>
        </p:blipFill>
        <p:spPr>
          <a:xfrm>
            <a:off x="1121433" y="1552755"/>
            <a:ext cx="6899087" cy="51924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Dementia Diagnosis</a:t>
            </a:r>
            <a:endParaRPr/>
          </a:p>
        </p:txBody>
      </p:sp>
      <p:sp>
        <p:nvSpPr>
          <p:cNvPr id="641" name="Google Shape;641;p39"/>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Can only be definitively diagnosed in a </a:t>
            </a:r>
            <a:r>
              <a:rPr lang="en-US">
                <a:solidFill>
                  <a:srgbClr val="0070C0"/>
                </a:solidFill>
              </a:rPr>
              <a:t>postmortem brain tissue examination</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Clinical assessment</a:t>
            </a:r>
            <a:endParaRPr/>
          </a:p>
          <a:p>
            <a:pPr marL="742950" lvl="1" indent="-285750" algn="l" rtl="0">
              <a:lnSpc>
                <a:spcPct val="100000"/>
              </a:lnSpc>
              <a:spcBef>
                <a:spcPts val="560"/>
              </a:spcBef>
              <a:spcAft>
                <a:spcPts val="0"/>
              </a:spcAft>
              <a:buClr>
                <a:schemeClr val="dk1"/>
              </a:buClr>
              <a:buSzPts val="2800"/>
              <a:buFont typeface="Times New Roman"/>
              <a:buChar char="–"/>
            </a:pPr>
            <a:r>
              <a:rPr lang="en-US"/>
              <a:t>Medical history</a:t>
            </a:r>
            <a:endParaRPr/>
          </a:p>
          <a:p>
            <a:pPr marL="742950" lvl="1" indent="-285750" algn="l" rtl="0">
              <a:lnSpc>
                <a:spcPct val="100000"/>
              </a:lnSpc>
              <a:spcBef>
                <a:spcPts val="560"/>
              </a:spcBef>
              <a:spcAft>
                <a:spcPts val="0"/>
              </a:spcAft>
              <a:buClr>
                <a:schemeClr val="dk1"/>
              </a:buClr>
              <a:buSzPts val="2800"/>
              <a:buFont typeface="Times New Roman"/>
              <a:buChar char="–"/>
            </a:pPr>
            <a:r>
              <a:rPr lang="en-US"/>
              <a:t>Physical exam</a:t>
            </a:r>
            <a:endParaRPr/>
          </a:p>
          <a:p>
            <a:pPr marL="742950" lvl="1" indent="-285750" algn="l" rtl="0">
              <a:lnSpc>
                <a:spcPct val="100000"/>
              </a:lnSpc>
              <a:spcBef>
                <a:spcPts val="560"/>
              </a:spcBef>
              <a:spcAft>
                <a:spcPts val="0"/>
              </a:spcAft>
              <a:buClr>
                <a:schemeClr val="dk1"/>
              </a:buClr>
              <a:buSzPts val="2800"/>
              <a:buFont typeface="Times New Roman"/>
              <a:buChar char="–"/>
            </a:pPr>
            <a:r>
              <a:rPr lang="en-US"/>
              <a:t>Neurological exam</a:t>
            </a:r>
            <a:endParaRPr/>
          </a:p>
          <a:p>
            <a:pPr marL="742950" lvl="1" indent="-285750" algn="l" rtl="0">
              <a:lnSpc>
                <a:spcPct val="100000"/>
              </a:lnSpc>
              <a:spcBef>
                <a:spcPts val="560"/>
              </a:spcBef>
              <a:spcAft>
                <a:spcPts val="0"/>
              </a:spcAft>
              <a:buClr>
                <a:schemeClr val="dk1"/>
              </a:buClr>
              <a:buSzPts val="2800"/>
              <a:buFont typeface="Times New Roman"/>
              <a:buChar char="–"/>
            </a:pPr>
            <a:r>
              <a:rPr lang="en-US"/>
              <a:t>Mental status tests </a:t>
            </a:r>
            <a:endParaRPr/>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642" name="Google Shape;642;p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39</a:t>
            </a:fld>
            <a:endParaRPr>
              <a:solidFill>
                <a:srgbClr val="000000"/>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Language as a Cue for Diagnosis</a:t>
            </a:r>
            <a:endParaRPr/>
          </a:p>
        </p:txBody>
      </p:sp>
      <p:sp>
        <p:nvSpPr>
          <p:cNvPr id="363" name="Google Shape;363;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pic>
        <p:nvPicPr>
          <p:cNvPr id="364" name="Google Shape;364;p4" descr="brain-speech.jpg"/>
          <p:cNvPicPr preferRelativeResize="0"/>
          <p:nvPr/>
        </p:nvPicPr>
        <p:blipFill rotWithShape="1">
          <a:blip r:embed="rId3">
            <a:alphaModFix/>
          </a:blip>
          <a:srcRect/>
          <a:stretch/>
        </p:blipFill>
        <p:spPr>
          <a:xfrm>
            <a:off x="914400" y="1742536"/>
            <a:ext cx="7302500" cy="394828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Mental status tests</a:t>
            </a:r>
            <a:endParaRPr/>
          </a:p>
        </p:txBody>
      </p:sp>
      <p:sp>
        <p:nvSpPr>
          <p:cNvPr id="649" name="Google Shape;649;p4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Mini-mental state exam (</a:t>
            </a:r>
            <a:r>
              <a:rPr lang="en-US" u="sng">
                <a:solidFill>
                  <a:schemeClr val="hlink"/>
                </a:solidFill>
                <a:hlinkClick r:id="rId3"/>
              </a:rPr>
              <a:t>MMSE</a:t>
            </a:r>
            <a:r>
              <a:rPr lang="en-US"/>
              <a:t>)</a:t>
            </a:r>
            <a:endParaRPr/>
          </a:p>
          <a:p>
            <a:pPr marL="342900" lvl="0" indent="-342900" algn="l" rtl="0">
              <a:lnSpc>
                <a:spcPct val="100000"/>
              </a:lnSpc>
              <a:spcBef>
                <a:spcPts val="560"/>
              </a:spcBef>
              <a:spcAft>
                <a:spcPts val="0"/>
              </a:spcAft>
              <a:buClr>
                <a:schemeClr val="dk1"/>
              </a:buClr>
              <a:buSzPts val="2800"/>
              <a:buFont typeface="Times New Roman"/>
              <a:buChar char="•"/>
            </a:pPr>
            <a:r>
              <a:rPr lang="en-US"/>
              <a:t>Mini-cog</a:t>
            </a:r>
            <a:endParaRPr/>
          </a:p>
          <a:p>
            <a:pPr marL="742950" lvl="1" indent="-285750" algn="l" rtl="0">
              <a:lnSpc>
                <a:spcPct val="100000"/>
              </a:lnSpc>
              <a:spcBef>
                <a:spcPts val="560"/>
              </a:spcBef>
              <a:spcAft>
                <a:spcPts val="0"/>
              </a:spcAft>
              <a:buClr>
                <a:schemeClr val="dk1"/>
              </a:buClr>
              <a:buSzPts val="2800"/>
              <a:buFont typeface="Times New Roman"/>
              <a:buChar char="–"/>
            </a:pPr>
            <a:r>
              <a:rPr lang="en-US" u="sng">
                <a:solidFill>
                  <a:schemeClr val="hlink"/>
                </a:solidFill>
                <a:hlinkClick r:id="rId4"/>
              </a:rPr>
              <a:t>http://mini-cog.com/wp-vontent/uploads/2018/03/Standardized-English-Mini-Cog-1-19-16-EN_v1-low-1.pdf</a:t>
            </a:r>
            <a:endParaRPr/>
          </a:p>
        </p:txBody>
      </p:sp>
      <p:sp>
        <p:nvSpPr>
          <p:cNvPr id="650" name="Google Shape;650;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40</a:t>
            </a:fld>
            <a:endParaRPr>
              <a:solidFill>
                <a:srgbClr val="000000"/>
              </a:solidFill>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41</a:t>
            </a:fld>
            <a:endParaRPr>
              <a:solidFill>
                <a:srgbClr val="000000"/>
              </a:solidFill>
              <a:latin typeface="Georgia"/>
              <a:ea typeface="Georgia"/>
              <a:cs typeface="Georgia"/>
              <a:sym typeface="Georgia"/>
            </a:endParaRPr>
          </a:p>
        </p:txBody>
      </p:sp>
      <p:pic>
        <p:nvPicPr>
          <p:cNvPr id="657" name="Google Shape;657;p41" descr="f3-large_orig.jpg"/>
          <p:cNvPicPr preferRelativeResize="0"/>
          <p:nvPr/>
        </p:nvPicPr>
        <p:blipFill rotWithShape="1">
          <a:blip r:embed="rId3">
            <a:alphaModFix/>
          </a:blip>
          <a:srcRect/>
          <a:stretch/>
        </p:blipFill>
        <p:spPr>
          <a:xfrm>
            <a:off x="35280" y="805503"/>
            <a:ext cx="9144000" cy="5586153"/>
          </a:xfrm>
          <a:prstGeom prst="rect">
            <a:avLst/>
          </a:prstGeom>
          <a:noFill/>
          <a:ln>
            <a:noFill/>
          </a:ln>
        </p:spPr>
      </p:pic>
      <p:sp>
        <p:nvSpPr>
          <p:cNvPr id="658" name="Google Shape;658;p41"/>
          <p:cNvSpPr txBox="1"/>
          <p:nvPr/>
        </p:nvSpPr>
        <p:spPr>
          <a:xfrm>
            <a:off x="4373217" y="457200"/>
            <a:ext cx="4452731"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Draw a clock that shows the time at 2:45</a:t>
            </a: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Stages of AD</a:t>
            </a:r>
            <a:endParaRPr/>
          </a:p>
        </p:txBody>
      </p:sp>
      <p:sp>
        <p:nvSpPr>
          <p:cNvPr id="665" name="Google Shape;665;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42</a:t>
            </a:fld>
            <a:endParaRPr>
              <a:solidFill>
                <a:srgbClr val="000000"/>
              </a:solidFill>
              <a:latin typeface="Georgia"/>
              <a:ea typeface="Georgia"/>
              <a:cs typeface="Georgia"/>
              <a:sym typeface="Georgia"/>
            </a:endParaRPr>
          </a:p>
        </p:txBody>
      </p:sp>
      <p:pic>
        <p:nvPicPr>
          <p:cNvPr id="666" name="Google Shape;666;p42" descr="Effects-of-Alzheimers.jpg"/>
          <p:cNvPicPr preferRelativeResize="0"/>
          <p:nvPr/>
        </p:nvPicPr>
        <p:blipFill rotWithShape="1">
          <a:blip r:embed="rId3">
            <a:alphaModFix/>
          </a:blip>
          <a:srcRect/>
          <a:stretch/>
        </p:blipFill>
        <p:spPr>
          <a:xfrm>
            <a:off x="554736" y="2209800"/>
            <a:ext cx="7620000" cy="42386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71"/>
        <p:cNvGrpSpPr/>
        <p:nvPr/>
      </p:nvGrpSpPr>
      <p:grpSpPr>
        <a:xfrm>
          <a:off x="0" y="0"/>
          <a:ext cx="0" cy="0"/>
          <a:chOff x="0" y="0"/>
          <a:chExt cx="0" cy="0"/>
        </a:xfrm>
      </p:grpSpPr>
      <p:sp>
        <p:nvSpPr>
          <p:cNvPr id="672" name="Google Shape;672;p4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Stages of AD</a:t>
            </a:r>
            <a:endParaRPr/>
          </a:p>
        </p:txBody>
      </p:sp>
      <p:sp>
        <p:nvSpPr>
          <p:cNvPr id="673" name="Google Shape;673;p43"/>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Pre-dementia </a:t>
            </a:r>
            <a:endParaRPr/>
          </a:p>
          <a:p>
            <a:pPr marL="742950" lvl="1" indent="-285750" algn="l" rtl="0">
              <a:lnSpc>
                <a:spcPct val="100000"/>
              </a:lnSpc>
              <a:spcBef>
                <a:spcPts val="560"/>
              </a:spcBef>
              <a:spcAft>
                <a:spcPts val="0"/>
              </a:spcAft>
              <a:buClr>
                <a:schemeClr val="dk1"/>
              </a:buClr>
              <a:buSzPts val="2800"/>
              <a:buFont typeface="Times New Roman"/>
              <a:buChar char="–"/>
            </a:pPr>
            <a:r>
              <a:rPr lang="en-US"/>
              <a:t>Mild Cognitive Impairment (MCI)</a:t>
            </a:r>
            <a:endParaRPr/>
          </a:p>
          <a:p>
            <a:pPr marL="742950" lvl="1" indent="-285750" algn="l" rtl="0">
              <a:lnSpc>
                <a:spcPct val="100000"/>
              </a:lnSpc>
              <a:spcBef>
                <a:spcPts val="560"/>
              </a:spcBef>
              <a:spcAft>
                <a:spcPts val="0"/>
              </a:spcAft>
              <a:buClr>
                <a:schemeClr val="dk1"/>
              </a:buClr>
              <a:buSzPts val="2800"/>
              <a:buFont typeface="Times New Roman"/>
              <a:buChar char="–"/>
            </a:pPr>
            <a:r>
              <a:rPr lang="en-US"/>
              <a:t>Short-term memory loss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Early</a:t>
            </a:r>
            <a:endParaRPr/>
          </a:p>
          <a:p>
            <a:pPr marL="742950" lvl="1" indent="-285750" algn="l" rtl="0">
              <a:lnSpc>
                <a:spcPct val="100000"/>
              </a:lnSpc>
              <a:spcBef>
                <a:spcPts val="560"/>
              </a:spcBef>
              <a:spcAft>
                <a:spcPts val="0"/>
              </a:spcAft>
              <a:buClr>
                <a:schemeClr val="dk1"/>
              </a:buClr>
              <a:buSzPts val="2800"/>
              <a:buFont typeface="Times New Roman"/>
              <a:buChar char="–"/>
            </a:pPr>
            <a:r>
              <a:rPr lang="en-US"/>
              <a:t>Increased impairment of learning and memory </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Moderate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Increased impairment of learning and memory</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Severe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Visual problems appear </a:t>
            </a:r>
            <a:endParaRPr/>
          </a:p>
          <a:p>
            <a:pPr marL="742950" lvl="1" indent="-107950" algn="l" rtl="0">
              <a:lnSpc>
                <a:spcPct val="100000"/>
              </a:lnSpc>
              <a:spcBef>
                <a:spcPts val="560"/>
              </a:spcBef>
              <a:spcAft>
                <a:spcPts val="0"/>
              </a:spcAft>
              <a:buClr>
                <a:schemeClr val="dk1"/>
              </a:buClr>
              <a:buSzPts val="2800"/>
              <a:buFont typeface="Times New Roman"/>
              <a:buNone/>
            </a:pPr>
            <a:endParaRPr/>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674" name="Google Shape;674;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Treatment</a:t>
            </a:r>
            <a:endParaRPr/>
          </a:p>
        </p:txBody>
      </p:sp>
      <p:sp>
        <p:nvSpPr>
          <p:cNvPr id="681" name="Google Shape;681;p4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Medication</a:t>
            </a:r>
            <a:r>
              <a:rPr lang="en-US"/>
              <a:t> for  symptoms</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Clinical trials</a:t>
            </a:r>
            <a:endParaRPr/>
          </a:p>
        </p:txBody>
      </p:sp>
      <p:sp>
        <p:nvSpPr>
          <p:cNvPr id="682" name="Google Shape;682;p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44</a:t>
            </a:fld>
            <a:endParaRPr>
              <a:solidFill>
                <a:srgbClr val="000000"/>
              </a:solidFill>
              <a:latin typeface="Georgia"/>
              <a:ea typeface="Georgia"/>
              <a:cs typeface="Georgia"/>
              <a:sym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Language Indicators of AD</a:t>
            </a:r>
            <a:endParaRPr/>
          </a:p>
        </p:txBody>
      </p:sp>
      <p:sp>
        <p:nvSpPr>
          <p:cNvPr id="689" name="Google Shape;689;p4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Can we identify/predict AD from writing analysis?</a:t>
            </a:r>
            <a:endParaRPr/>
          </a:p>
        </p:txBody>
      </p:sp>
      <p:sp>
        <p:nvSpPr>
          <p:cNvPr id="690" name="Google Shape;690;p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45</a:t>
            </a:fld>
            <a:endParaRPr>
              <a:solidFill>
                <a:srgbClr val="000000"/>
              </a:solidFill>
              <a:latin typeface="Georgia"/>
              <a:ea typeface="Georgia"/>
              <a:cs typeface="Georgia"/>
              <a:sym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Case Study: Agatha Christie’s Novels</a:t>
            </a:r>
            <a:endParaRPr/>
          </a:p>
        </p:txBody>
      </p:sp>
      <p:sp>
        <p:nvSpPr>
          <p:cNvPr id="697" name="Google Shape;697;p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46</a:t>
            </a:fld>
            <a:endParaRPr>
              <a:solidFill>
                <a:srgbClr val="000000"/>
              </a:solidFill>
              <a:latin typeface="Georgia"/>
              <a:ea typeface="Georgia"/>
              <a:cs typeface="Georgia"/>
              <a:sym typeface="Georgia"/>
            </a:endParaRPr>
          </a:p>
        </p:txBody>
      </p:sp>
      <p:pic>
        <p:nvPicPr>
          <p:cNvPr id="698" name="Google Shape;698;p46" descr="Unknown-18"/>
          <p:cNvPicPr preferRelativeResize="0"/>
          <p:nvPr/>
        </p:nvPicPr>
        <p:blipFill rotWithShape="1">
          <a:blip r:embed="rId3">
            <a:alphaModFix/>
          </a:blip>
          <a:srcRect/>
          <a:stretch/>
        </p:blipFill>
        <p:spPr>
          <a:xfrm>
            <a:off x="3021545" y="2209799"/>
            <a:ext cx="3017967" cy="3921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Language Use Changes with Age</a:t>
            </a:r>
            <a:endParaRPr/>
          </a:p>
        </p:txBody>
      </p:sp>
      <p:sp>
        <p:nvSpPr>
          <p:cNvPr id="705" name="Google Shape;705;p47"/>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U Toronto researchers Ian Lancashire, Graeme Hirst counted the </a:t>
            </a:r>
            <a:r>
              <a:rPr lang="en-US">
                <a:solidFill>
                  <a:srgbClr val="0070C0"/>
                </a:solidFill>
              </a:rPr>
              <a:t>numbers of words </a:t>
            </a:r>
            <a:r>
              <a:rPr lang="en-US"/>
              <a:t>and </a:t>
            </a:r>
            <a:r>
              <a:rPr lang="en-US">
                <a:solidFill>
                  <a:srgbClr val="0070C0"/>
                </a:solidFill>
              </a:rPr>
              <a:t>word types </a:t>
            </a:r>
            <a:r>
              <a:rPr lang="en-US"/>
              <a:t>she used from age 28 to 82</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Vocabulary size </a:t>
            </a:r>
            <a:r>
              <a:rPr lang="en-US"/>
              <a:t>decreased sharply by 15-30%</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Increases in repeated phrases and indefinite nouns </a:t>
            </a:r>
            <a:r>
              <a:rPr lang="en-US"/>
              <a:t>(</a:t>
            </a:r>
            <a:r>
              <a:rPr lang="en-US" i="1"/>
              <a:t>something, thing, anything</a:t>
            </a:r>
            <a:r>
              <a:rPr lang="en-US"/>
              <a:t>)</a:t>
            </a:r>
            <a:endParaRPr/>
          </a:p>
          <a:p>
            <a:pPr marL="742950" lvl="1" indent="-285750" algn="l" rtl="0">
              <a:lnSpc>
                <a:spcPct val="100000"/>
              </a:lnSpc>
              <a:spcBef>
                <a:spcPts val="560"/>
              </a:spcBef>
              <a:spcAft>
                <a:spcPts val="0"/>
              </a:spcAft>
              <a:buClr>
                <a:schemeClr val="dk1"/>
              </a:buClr>
              <a:buSzPts val="2800"/>
              <a:buFont typeface="Times New Roman"/>
              <a:buChar char="–"/>
            </a:pPr>
            <a:r>
              <a:rPr lang="en-US" i="1"/>
              <a:t>Elephants Can Remember </a:t>
            </a:r>
            <a:r>
              <a:rPr lang="en-US"/>
              <a:t>(age 81) showed 30% fewer word than </a:t>
            </a:r>
            <a:r>
              <a:rPr lang="en-US" i="1"/>
              <a:t>Destination Unknown </a:t>
            </a:r>
            <a:r>
              <a:rPr lang="en-US"/>
              <a:t>(age 63)</a:t>
            </a:r>
            <a:endParaRPr/>
          </a:p>
          <a:p>
            <a:pPr marL="342900" lvl="0" indent="-342900" algn="l" rtl="0">
              <a:lnSpc>
                <a:spcPct val="100000"/>
              </a:lnSpc>
              <a:spcBef>
                <a:spcPts val="560"/>
              </a:spcBef>
              <a:spcAft>
                <a:spcPts val="0"/>
              </a:spcAft>
              <a:buClr>
                <a:schemeClr val="dk1"/>
              </a:buClr>
              <a:buSzPts val="2800"/>
              <a:buFont typeface="Times New Roman"/>
              <a:buChar char="•"/>
            </a:pPr>
            <a:r>
              <a:rPr lang="en-US"/>
              <a:t>Similar findings for </a:t>
            </a:r>
            <a:r>
              <a:rPr lang="en-US">
                <a:solidFill>
                  <a:srgbClr val="0070C0"/>
                </a:solidFill>
              </a:rPr>
              <a:t>Iris Murdoch</a:t>
            </a:r>
            <a:endParaRPr>
              <a:solidFill>
                <a:srgbClr val="0070C0"/>
              </a:solidFill>
            </a:endParaRPr>
          </a:p>
        </p:txBody>
      </p:sp>
      <p:sp>
        <p:nvSpPr>
          <p:cNvPr id="706" name="Google Shape;706;p4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Nun Study</a:t>
            </a:r>
            <a:endParaRPr/>
          </a:p>
        </p:txBody>
      </p:sp>
      <p:sp>
        <p:nvSpPr>
          <p:cNvPr id="713" name="Google Shape;713;p4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Longitudinal study</a:t>
            </a:r>
            <a:r>
              <a:rPr lang="en-US"/>
              <a:t>, 1986-- (David Snowden)</a:t>
            </a:r>
            <a:endParaRPr/>
          </a:p>
          <a:p>
            <a:pPr marL="342900" lvl="0" indent="-342900" algn="l" rtl="0">
              <a:lnSpc>
                <a:spcPct val="100000"/>
              </a:lnSpc>
              <a:spcBef>
                <a:spcPts val="560"/>
              </a:spcBef>
              <a:spcAft>
                <a:spcPts val="0"/>
              </a:spcAft>
              <a:buClr>
                <a:schemeClr val="dk1"/>
              </a:buClr>
              <a:buSzPts val="2800"/>
              <a:buFont typeface="Times New Roman"/>
              <a:buChar char="•"/>
            </a:pPr>
            <a:r>
              <a:rPr lang="en-US"/>
              <a:t>678 Roman Catholic sisters</a:t>
            </a:r>
            <a:endParaRPr/>
          </a:p>
          <a:p>
            <a:pPr marL="342900" lvl="0" indent="-342900" algn="l" rtl="0">
              <a:lnSpc>
                <a:spcPct val="100000"/>
              </a:lnSpc>
              <a:spcBef>
                <a:spcPts val="560"/>
              </a:spcBef>
              <a:spcAft>
                <a:spcPts val="0"/>
              </a:spcAft>
              <a:buClr>
                <a:srgbClr val="FF0000"/>
              </a:buClr>
              <a:buSzPts val="2800"/>
              <a:buFont typeface="Times New Roman"/>
              <a:buChar char="•"/>
            </a:pPr>
            <a:r>
              <a:rPr lang="en-US">
                <a:solidFill>
                  <a:srgbClr val="FF0000"/>
                </a:solidFill>
              </a:rPr>
              <a:t>Homogenous</a:t>
            </a:r>
            <a:r>
              <a:rPr lang="en-US"/>
              <a:t> group</a:t>
            </a:r>
            <a:endParaRPr/>
          </a:p>
          <a:p>
            <a:pPr marL="342900" lvl="0" indent="-342900" algn="l" rtl="0">
              <a:lnSpc>
                <a:spcPct val="100000"/>
              </a:lnSpc>
              <a:spcBef>
                <a:spcPts val="560"/>
              </a:spcBef>
              <a:spcAft>
                <a:spcPts val="0"/>
              </a:spcAft>
              <a:buClr>
                <a:schemeClr val="dk1"/>
              </a:buClr>
              <a:buSzPts val="2800"/>
              <a:buFont typeface="Times New Roman"/>
              <a:buChar char="•"/>
            </a:pPr>
            <a:r>
              <a:rPr lang="en-US"/>
              <a:t>Asked to write </a:t>
            </a:r>
            <a:r>
              <a:rPr lang="en-US">
                <a:solidFill>
                  <a:srgbClr val="FF0000"/>
                </a:solidFill>
              </a:rPr>
              <a:t>autobiographical</a:t>
            </a:r>
            <a:r>
              <a:rPr lang="en-US"/>
              <a:t> </a:t>
            </a:r>
            <a:r>
              <a:rPr lang="en-US">
                <a:solidFill>
                  <a:srgbClr val="FF0000"/>
                </a:solidFill>
              </a:rPr>
              <a:t>essays</a:t>
            </a:r>
            <a:r>
              <a:rPr lang="en-US">
                <a:solidFill>
                  <a:srgbClr val="000000"/>
                </a:solidFill>
              </a:rPr>
              <a:t> at different age stages</a:t>
            </a:r>
            <a:endParaRPr>
              <a:solidFill>
                <a:srgbClr val="000000"/>
              </a:solidFill>
            </a:endParaRPr>
          </a:p>
          <a:p>
            <a:pPr marL="109728" lvl="0" indent="0" algn="l" rtl="0">
              <a:lnSpc>
                <a:spcPct val="100000"/>
              </a:lnSpc>
              <a:spcBef>
                <a:spcPts val="560"/>
              </a:spcBef>
              <a:spcAft>
                <a:spcPts val="0"/>
              </a:spcAft>
              <a:buClr>
                <a:schemeClr val="dk1"/>
              </a:buClr>
              <a:buSzPts val="2800"/>
              <a:buFont typeface="Times New Roman"/>
              <a:buNone/>
            </a:pPr>
            <a:endParaRPr/>
          </a:p>
        </p:txBody>
      </p:sp>
      <p:sp>
        <p:nvSpPr>
          <p:cNvPr id="714" name="Google Shape;714;p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48</a:t>
            </a:fld>
            <a:endParaRPr>
              <a:solidFill>
                <a:srgbClr val="000000"/>
              </a:solidFill>
              <a:latin typeface="Georgia"/>
              <a:ea typeface="Georgia"/>
              <a:cs typeface="Georgia"/>
              <a:sym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Excerpts from Different Sisters</a:t>
            </a:r>
            <a:endParaRPr/>
          </a:p>
        </p:txBody>
      </p:sp>
      <p:sp>
        <p:nvSpPr>
          <p:cNvPr id="721" name="Google Shape;721;p49"/>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"It was about a half hour before midnight between February 28 and 29 of the leap year 1912 when I began to live, and to die, as the third child of my mother, whose maiden name is Hilda Hoffman, and my father, Otto Schmidt...”</a:t>
            </a:r>
            <a:endParaRPr/>
          </a:p>
          <a:p>
            <a:pPr marL="342900" lvl="0" indent="-342900" algn="l" rtl="0">
              <a:lnSpc>
                <a:spcPct val="100000"/>
              </a:lnSpc>
              <a:spcBef>
                <a:spcPts val="560"/>
              </a:spcBef>
              <a:spcAft>
                <a:spcPts val="0"/>
              </a:spcAft>
              <a:buClr>
                <a:schemeClr val="dk1"/>
              </a:buClr>
              <a:buSzPts val="2800"/>
              <a:buFont typeface="Times New Roman"/>
              <a:buChar char="•"/>
            </a:pPr>
            <a:r>
              <a:rPr lang="en-US"/>
              <a:t>"I was born in Eau Claire, Wisconsin on May 24, 1913, and was baptized in St. James Church..."</a:t>
            </a:r>
            <a:endParaRPr/>
          </a:p>
        </p:txBody>
      </p:sp>
      <p:sp>
        <p:nvSpPr>
          <p:cNvPr id="722" name="Google Shape;722;p4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sz="2592"/>
              <a:t>Quantifying Mental Health Signals in Twitter </a:t>
            </a:r>
            <a:r>
              <a:rPr lang="en-US" sz="2511"/>
              <a:t>(Coppersmith et al., 2014)</a:t>
            </a:r>
            <a:endParaRPr sz="2880"/>
          </a:p>
        </p:txBody>
      </p:sp>
      <p:sp>
        <p:nvSpPr>
          <p:cNvPr id="371" name="Google Shape;371;p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Automatically </a:t>
            </a:r>
            <a:r>
              <a:rPr lang="en-US">
                <a:solidFill>
                  <a:srgbClr val="0070C0"/>
                </a:solidFill>
              </a:rPr>
              <a:t>identify self-expressions of mental illness diagnoses</a:t>
            </a:r>
            <a:endParaRPr/>
          </a:p>
          <a:p>
            <a:pPr marL="742950" lvl="1" indent="-285750" algn="l" rtl="0">
              <a:lnSpc>
                <a:spcPct val="100000"/>
              </a:lnSpc>
              <a:spcBef>
                <a:spcPts val="560"/>
              </a:spcBef>
              <a:spcAft>
                <a:spcPts val="0"/>
              </a:spcAft>
              <a:buClr>
                <a:schemeClr val="dk1"/>
              </a:buClr>
              <a:buSzPts val="2800"/>
              <a:buFont typeface="Times New Roman"/>
              <a:buChar char="–"/>
            </a:pPr>
            <a:r>
              <a:rPr lang="en-US"/>
              <a:t>Leverage these to construct a labeled dataset</a:t>
            </a:r>
            <a:endParaRPr/>
          </a:p>
          <a:p>
            <a:pPr marL="342900" lvl="0" indent="-342900" algn="l" rtl="0">
              <a:lnSpc>
                <a:spcPct val="100000"/>
              </a:lnSpc>
              <a:spcBef>
                <a:spcPts val="560"/>
              </a:spcBef>
              <a:spcAft>
                <a:spcPts val="0"/>
              </a:spcAft>
              <a:buClr>
                <a:srgbClr val="438086"/>
              </a:buClr>
              <a:buSzPts val="2800"/>
              <a:buFont typeface="Times New Roman"/>
              <a:buChar char="•"/>
            </a:pPr>
            <a:r>
              <a:rPr lang="en-US">
                <a:solidFill>
                  <a:srgbClr val="0070C0"/>
                </a:solidFill>
              </a:rPr>
              <a:t>Genuine statements </a:t>
            </a:r>
            <a:r>
              <a:rPr lang="en-US">
                <a:solidFill>
                  <a:srgbClr val="000000"/>
                </a:solidFill>
              </a:rPr>
              <a:t>of diagnosis:</a:t>
            </a:r>
            <a:endParaRPr/>
          </a:p>
          <a:p>
            <a:pPr marL="742950" lvl="1" indent="-285750" algn="l" rtl="0">
              <a:lnSpc>
                <a:spcPct val="100000"/>
              </a:lnSpc>
              <a:spcBef>
                <a:spcPts val="400"/>
              </a:spcBef>
              <a:spcAft>
                <a:spcPts val="0"/>
              </a:spcAft>
              <a:buClr>
                <a:srgbClr val="438086"/>
              </a:buClr>
              <a:buSzPts val="2000"/>
              <a:buFont typeface="Times New Roman"/>
              <a:buChar char="–"/>
            </a:pPr>
            <a:r>
              <a:rPr lang="en-US" sz="2000"/>
              <a:t>@USER The VA diagnosed me with PTSD, so I can’t go in that direction anymore</a:t>
            </a:r>
            <a:endParaRPr/>
          </a:p>
          <a:p>
            <a:pPr marL="742950" lvl="1" indent="-285750" algn="l" rtl="0">
              <a:lnSpc>
                <a:spcPct val="100000"/>
              </a:lnSpc>
              <a:spcBef>
                <a:spcPts val="400"/>
              </a:spcBef>
              <a:spcAft>
                <a:spcPts val="0"/>
              </a:spcAft>
              <a:buClr>
                <a:srgbClr val="438086"/>
              </a:buClr>
              <a:buSzPts val="2000"/>
              <a:buFont typeface="Times New Roman"/>
              <a:buChar char="–"/>
            </a:pPr>
            <a:r>
              <a:rPr lang="en-US" sz="2000"/>
              <a:t>I wanted to share some things that have been helping me heal lately. I was diagnosed with severe complex PTSD and... LINK </a:t>
            </a:r>
            <a:endParaRPr>
              <a:solidFill>
                <a:srgbClr val="000000"/>
              </a:solidFill>
            </a:endParaRPr>
          </a:p>
          <a:p>
            <a:pPr marL="342900" lvl="0" indent="-342900" algn="l" rtl="0">
              <a:lnSpc>
                <a:spcPct val="100000"/>
              </a:lnSpc>
              <a:spcBef>
                <a:spcPts val="560"/>
              </a:spcBef>
              <a:spcAft>
                <a:spcPts val="0"/>
              </a:spcAft>
              <a:buClr>
                <a:srgbClr val="438086"/>
              </a:buClr>
              <a:buSzPts val="2800"/>
              <a:buFont typeface="Times New Roman"/>
              <a:buChar char="•"/>
            </a:pPr>
            <a:r>
              <a:rPr lang="en-US">
                <a:solidFill>
                  <a:srgbClr val="0070C0"/>
                </a:solidFill>
              </a:rPr>
              <a:t>Disingenuous statement </a:t>
            </a:r>
            <a:r>
              <a:rPr lang="en-US">
                <a:solidFill>
                  <a:srgbClr val="000000"/>
                </a:solidFill>
              </a:rPr>
              <a:t>of diagnosis:</a:t>
            </a:r>
            <a:endParaRPr/>
          </a:p>
          <a:p>
            <a:pPr marL="742950" lvl="1" indent="-285750" algn="l" rtl="0">
              <a:lnSpc>
                <a:spcPct val="100000"/>
              </a:lnSpc>
              <a:spcBef>
                <a:spcPts val="400"/>
              </a:spcBef>
              <a:spcAft>
                <a:spcPts val="0"/>
              </a:spcAft>
              <a:buClr>
                <a:srgbClr val="438086"/>
              </a:buClr>
              <a:buSzPts val="2000"/>
              <a:buFont typeface="Times New Roman"/>
              <a:buChar char="–"/>
            </a:pPr>
            <a:r>
              <a:rPr lang="en-US" sz="2000"/>
              <a:t>LOL omg my bro the “psychologist” just diagnosed me with seasonal ADHD AHAHAHAAAAAAAAAAA IM DYING. </a:t>
            </a:r>
            <a:endParaRPr/>
          </a:p>
          <a:p>
            <a:pPr marL="742950" lvl="1" indent="-158750" algn="l" rtl="0">
              <a:lnSpc>
                <a:spcPct val="100000"/>
              </a:lnSpc>
              <a:spcBef>
                <a:spcPts val="400"/>
              </a:spcBef>
              <a:spcAft>
                <a:spcPts val="0"/>
              </a:spcAft>
              <a:buClr>
                <a:srgbClr val="438086"/>
              </a:buClr>
              <a:buSzPts val="2000"/>
              <a:buFont typeface="Times New Roman"/>
              <a:buNone/>
            </a:pPr>
            <a:endParaRPr sz="2000"/>
          </a:p>
          <a:p>
            <a:pPr marL="342900" lvl="0" indent="-165100" algn="l" rtl="0">
              <a:lnSpc>
                <a:spcPct val="100000"/>
              </a:lnSpc>
              <a:spcBef>
                <a:spcPts val="560"/>
              </a:spcBef>
              <a:spcAft>
                <a:spcPts val="0"/>
              </a:spcAft>
              <a:buClr>
                <a:schemeClr val="dk1"/>
              </a:buClr>
              <a:buSzPts val="2800"/>
              <a:buFont typeface="Times New Roman"/>
              <a:buNone/>
            </a:pPr>
            <a:endParaRPr/>
          </a:p>
          <a:p>
            <a:pPr marL="411480" lvl="1" indent="0" algn="l" rtl="0">
              <a:lnSpc>
                <a:spcPct val="100000"/>
              </a:lnSpc>
              <a:spcBef>
                <a:spcPts val="560"/>
              </a:spcBef>
              <a:spcAft>
                <a:spcPts val="0"/>
              </a:spcAft>
              <a:buClr>
                <a:schemeClr val="dk1"/>
              </a:buClr>
              <a:buSzPts val="2800"/>
              <a:buFont typeface="Times New Roman"/>
              <a:buNone/>
            </a:pPr>
            <a:endParaRPr/>
          </a:p>
          <a:p>
            <a:pPr marL="742950" lvl="1" indent="-158750" algn="l" rtl="0">
              <a:lnSpc>
                <a:spcPct val="100000"/>
              </a:lnSpc>
              <a:spcBef>
                <a:spcPts val="400"/>
              </a:spcBef>
              <a:spcAft>
                <a:spcPts val="0"/>
              </a:spcAft>
              <a:buClr>
                <a:srgbClr val="438086"/>
              </a:buClr>
              <a:buSzPts val="2000"/>
              <a:buFont typeface="Times New Roman"/>
              <a:buNone/>
            </a:pPr>
            <a:endParaRPr sz="2000"/>
          </a:p>
          <a:p>
            <a:pPr marL="742950" lvl="1" indent="-107950" algn="l" rtl="0">
              <a:lnSpc>
                <a:spcPct val="100000"/>
              </a:lnSpc>
              <a:spcBef>
                <a:spcPts val="560"/>
              </a:spcBef>
              <a:spcAft>
                <a:spcPts val="0"/>
              </a:spcAft>
              <a:buClr>
                <a:srgbClr val="438086"/>
              </a:buClr>
              <a:buSzPts val="2800"/>
              <a:buFont typeface="Times New Roman"/>
              <a:buNone/>
            </a:pPr>
            <a:endParaRPr>
              <a:solidFill>
                <a:srgbClr val="000000"/>
              </a:solidFill>
            </a:endParaRPr>
          </a:p>
          <a:p>
            <a:pPr marL="109728" lvl="0" indent="0" algn="l" rtl="0">
              <a:lnSpc>
                <a:spcPct val="100000"/>
              </a:lnSpc>
              <a:spcBef>
                <a:spcPts val="560"/>
              </a:spcBef>
              <a:spcAft>
                <a:spcPts val="0"/>
              </a:spcAft>
              <a:buClr>
                <a:srgbClr val="438086"/>
              </a:buClr>
              <a:buSzPts val="2800"/>
              <a:buFont typeface="Times New Roman"/>
              <a:buNone/>
            </a:pPr>
            <a:endParaRPr>
              <a:solidFill>
                <a:srgbClr val="000000"/>
              </a:solidFill>
            </a:endParaRPr>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372" name="Google Shape;372;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a:t>
            </a:fld>
            <a:endParaRPr>
              <a:solidFill>
                <a:srgbClr val="000000"/>
              </a:solidFill>
              <a:latin typeface="Georgia"/>
              <a:ea typeface="Georgia"/>
              <a:cs typeface="Georgia"/>
              <a:sym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Nun Study Findings</a:t>
            </a:r>
            <a:endParaRPr/>
          </a:p>
        </p:txBody>
      </p:sp>
      <p:sp>
        <p:nvSpPr>
          <p:cNvPr id="729" name="Google Shape;729;p5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Sisters who scored poorly on </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Idea density</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Grammatical complexity</a:t>
            </a:r>
            <a:endParaRPr/>
          </a:p>
          <a:p>
            <a:pPr marL="742950" lvl="1" indent="-285750" algn="l" rtl="0">
              <a:lnSpc>
                <a:spcPct val="100000"/>
              </a:lnSpc>
              <a:spcBef>
                <a:spcPts val="560"/>
              </a:spcBef>
              <a:spcAft>
                <a:spcPts val="0"/>
              </a:spcAft>
              <a:buClr>
                <a:schemeClr val="dk1"/>
              </a:buClr>
              <a:buSzPts val="2800"/>
              <a:buFont typeface="Times New Roman"/>
              <a:buChar char="–"/>
            </a:pPr>
            <a:r>
              <a:rPr lang="en-US"/>
              <a:t>…were much more likely to develop dementia</a:t>
            </a:r>
            <a:endParaRPr/>
          </a:p>
          <a:p>
            <a:pPr marL="342900" lvl="0" indent="-342900" algn="l" rtl="0">
              <a:lnSpc>
                <a:spcPct val="100000"/>
              </a:lnSpc>
              <a:spcBef>
                <a:spcPts val="560"/>
              </a:spcBef>
              <a:spcAft>
                <a:spcPts val="0"/>
              </a:spcAft>
              <a:buClr>
                <a:schemeClr val="dk1"/>
              </a:buClr>
              <a:buSzPts val="2800"/>
              <a:buFont typeface="Times New Roman"/>
              <a:buChar char="•"/>
            </a:pPr>
            <a:r>
              <a:rPr lang="en-US"/>
              <a:t>E.g. sisters in lower third of idea density were </a:t>
            </a:r>
            <a:r>
              <a:rPr lang="en-US">
                <a:solidFill>
                  <a:srgbClr val="0070C0"/>
                </a:solidFill>
              </a:rPr>
              <a:t>60 times more likely </a:t>
            </a:r>
            <a:r>
              <a:rPr lang="en-US"/>
              <a:t>to develop AD than sisters in upper third</a:t>
            </a:r>
            <a:endParaRPr/>
          </a:p>
          <a:p>
            <a:pPr marL="342900" lvl="0" indent="-342900" algn="l" rtl="0">
              <a:lnSpc>
                <a:spcPct val="100000"/>
              </a:lnSpc>
              <a:spcBef>
                <a:spcPts val="560"/>
              </a:spcBef>
              <a:spcAft>
                <a:spcPts val="0"/>
              </a:spcAft>
              <a:buClr>
                <a:schemeClr val="dk1"/>
              </a:buClr>
              <a:buSzPts val="2800"/>
              <a:buFont typeface="Times New Roman"/>
              <a:buChar char="•"/>
            </a:pPr>
            <a:r>
              <a:rPr lang="en-US"/>
              <a:t>Using essays, could </a:t>
            </a:r>
            <a:r>
              <a:rPr lang="en-US">
                <a:solidFill>
                  <a:srgbClr val="0070C0"/>
                </a:solidFill>
              </a:rPr>
              <a:t>predict</a:t>
            </a:r>
            <a:r>
              <a:rPr lang="en-US"/>
              <a:t> with 92% accuracy whether the brain would contain plaques post-mortem</a:t>
            </a:r>
            <a:endParaRPr/>
          </a:p>
          <a:p>
            <a:pPr marL="742950" lvl="1" indent="-107950" algn="l" rtl="0">
              <a:lnSpc>
                <a:spcPct val="100000"/>
              </a:lnSpc>
              <a:spcBef>
                <a:spcPts val="560"/>
              </a:spcBef>
              <a:spcAft>
                <a:spcPts val="0"/>
              </a:spcAft>
              <a:buClr>
                <a:schemeClr val="dk1"/>
              </a:buClr>
              <a:buSzPts val="2800"/>
              <a:buFont typeface="Times New Roman"/>
              <a:buNone/>
            </a:pPr>
            <a:endParaRPr/>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730" name="Google Shape;730;p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5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Vector-space Topic Models for Detecting Alzheimer’s Disease </a:t>
            </a:r>
            <a:r>
              <a:rPr lang="en-US" sz="2400"/>
              <a:t>(Yancheva &amp; Rudzicz, 2016)</a:t>
            </a:r>
            <a:endParaRPr sz="2400"/>
          </a:p>
        </p:txBody>
      </p:sp>
      <p:sp>
        <p:nvSpPr>
          <p:cNvPr id="737" name="Google Shape;737;p51"/>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Measure </a:t>
            </a:r>
            <a:r>
              <a:rPr lang="en-US">
                <a:solidFill>
                  <a:srgbClr val="0070C0"/>
                </a:solidFill>
              </a:rPr>
              <a:t>semantic content deficiency</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Idea density: </a:t>
            </a:r>
            <a:r>
              <a:rPr lang="en-US"/>
              <a:t>ratio of semantic units to total number of words</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Efficiency</a:t>
            </a:r>
            <a:r>
              <a:rPr lang="en-US"/>
              <a:t>: rate of semantic units over duration of speech sample</a:t>
            </a:r>
            <a:endParaRPr/>
          </a:p>
        </p:txBody>
      </p:sp>
      <p:sp>
        <p:nvSpPr>
          <p:cNvPr id="738" name="Google Shape;738;p5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Measuring Semantic Content</a:t>
            </a:r>
            <a:endParaRPr/>
          </a:p>
        </p:txBody>
      </p:sp>
      <p:sp>
        <p:nvSpPr>
          <p:cNvPr id="745" name="Google Shape;745;p5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Picture description task</a:t>
            </a:r>
            <a:r>
              <a:rPr lang="en-US"/>
              <a:t>: humans asked to provide free-form verbal descriptions of visual stimulus</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Human-supplied information content units </a:t>
            </a:r>
            <a:r>
              <a:rPr lang="en-US"/>
              <a:t>(hsICUs) representing subjects, objects, locations and actions from image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HsICUs then counted for scoring an AD group vs. a control group:  </a:t>
            </a:r>
            <a:r>
              <a:rPr lang="en-US">
                <a:solidFill>
                  <a:srgbClr val="FF0000"/>
                </a:solidFill>
              </a:rPr>
              <a:t>AD sufferers provide fewer ICUs </a:t>
            </a:r>
            <a:r>
              <a:rPr lang="en-US"/>
              <a:t>than healthy persons</a:t>
            </a:r>
            <a:endParaRPr/>
          </a:p>
        </p:txBody>
      </p:sp>
      <p:sp>
        <p:nvSpPr>
          <p:cNvPr id="746" name="Google Shape;746;p5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5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sp>
        <p:nvSpPr>
          <p:cNvPr id="753" name="Google Shape;753;p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53</a:t>
            </a:fld>
            <a:endParaRPr>
              <a:solidFill>
                <a:srgbClr val="000000"/>
              </a:solidFill>
              <a:latin typeface="Georgia"/>
              <a:ea typeface="Georgia"/>
              <a:cs typeface="Georgia"/>
              <a:sym typeface="Georgia"/>
            </a:endParaRPr>
          </a:p>
        </p:txBody>
      </p:sp>
      <p:pic>
        <p:nvPicPr>
          <p:cNvPr id="754" name="Google Shape;754;p53" descr="HGOCHL1.jpg"/>
          <p:cNvPicPr preferRelativeResize="0"/>
          <p:nvPr/>
        </p:nvPicPr>
        <p:blipFill rotWithShape="1">
          <a:blip r:embed="rId3">
            <a:alphaModFix/>
          </a:blip>
          <a:srcRect/>
          <a:stretch/>
        </p:blipFill>
        <p:spPr>
          <a:xfrm>
            <a:off x="0" y="76200"/>
            <a:ext cx="9144000" cy="668406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5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Method</a:t>
            </a:r>
            <a:endParaRPr/>
          </a:p>
        </p:txBody>
      </p:sp>
      <p:sp>
        <p:nvSpPr>
          <p:cNvPr id="761" name="Google Shape;761;p54"/>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Authors also </a:t>
            </a:r>
            <a:r>
              <a:rPr lang="en-US">
                <a:solidFill>
                  <a:srgbClr val="0070C0"/>
                </a:solidFill>
              </a:rPr>
              <a:t>automatically generate ICUs </a:t>
            </a:r>
            <a:r>
              <a:rPr lang="en-US"/>
              <a:t>for any given picture building word vector representation from a large general corpus</a:t>
            </a:r>
            <a:endParaRPr/>
          </a:p>
          <a:p>
            <a:pPr marL="742950" lvl="1" indent="-285750" algn="l" rtl="0">
              <a:lnSpc>
                <a:spcPct val="100000"/>
              </a:lnSpc>
              <a:spcBef>
                <a:spcPts val="560"/>
              </a:spcBef>
              <a:spcAft>
                <a:spcPts val="0"/>
              </a:spcAft>
              <a:buClr>
                <a:schemeClr val="dk1"/>
              </a:buClr>
              <a:buSzPts val="2800"/>
              <a:buFont typeface="Times New Roman"/>
              <a:buChar char="–"/>
            </a:pPr>
            <a:r>
              <a:rPr lang="en-US"/>
              <a:t>Data: </a:t>
            </a:r>
            <a:r>
              <a:rPr lang="en-US" u="sng">
                <a:solidFill>
                  <a:schemeClr val="hlink"/>
                </a:solidFill>
                <a:hlinkClick r:id="rId3"/>
              </a:rPr>
              <a:t>DementiaBank</a:t>
            </a:r>
            <a:endParaRPr/>
          </a:p>
        </p:txBody>
      </p:sp>
      <p:sp>
        <p:nvSpPr>
          <p:cNvPr id="762" name="Google Shape;762;p5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54</a:t>
            </a:fld>
            <a:endParaRPr>
              <a:solidFill>
                <a:srgbClr val="000000"/>
              </a:solidFill>
              <a:latin typeface="Georgia"/>
              <a:ea typeface="Georgia"/>
              <a:cs typeface="Georgia"/>
              <a:sym typeface="Georgia"/>
            </a:endParaRPr>
          </a:p>
        </p:txBody>
      </p:sp>
      <p:pic>
        <p:nvPicPr>
          <p:cNvPr id="763" name="Google Shape;763;p54" descr="Screen Shot 2017-03-29 at 3.57.09 PM.png"/>
          <p:cNvPicPr preferRelativeResize="0"/>
          <p:nvPr/>
        </p:nvPicPr>
        <p:blipFill rotWithShape="1">
          <a:blip r:embed="rId4">
            <a:alphaModFix/>
          </a:blip>
          <a:srcRect/>
          <a:stretch/>
        </p:blipFill>
        <p:spPr>
          <a:xfrm>
            <a:off x="1521964" y="3538330"/>
            <a:ext cx="6242433" cy="264035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5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Automatic ICU Generation</a:t>
            </a:r>
            <a:endParaRPr/>
          </a:p>
        </p:txBody>
      </p:sp>
      <p:sp>
        <p:nvSpPr>
          <p:cNvPr id="770" name="Google Shape;770;p5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Train </a:t>
            </a:r>
            <a:r>
              <a:rPr lang="en-US">
                <a:solidFill>
                  <a:srgbClr val="0070C0"/>
                </a:solidFill>
              </a:rPr>
              <a:t>word vector model </a:t>
            </a:r>
            <a:r>
              <a:rPr lang="en-US"/>
              <a:t>on large general purpose corpus (GloVe)</a:t>
            </a:r>
            <a:endParaRPr/>
          </a:p>
          <a:p>
            <a:pPr marL="342900" lvl="0" indent="-342900" algn="l" rtl="0">
              <a:lnSpc>
                <a:spcPct val="100000"/>
              </a:lnSpc>
              <a:spcBef>
                <a:spcPts val="560"/>
              </a:spcBef>
              <a:spcAft>
                <a:spcPts val="0"/>
              </a:spcAft>
              <a:buClr>
                <a:schemeClr val="dk1"/>
              </a:buClr>
              <a:buSzPts val="2800"/>
              <a:buFont typeface="Times New Roman"/>
              <a:buChar char="•"/>
            </a:pPr>
            <a:r>
              <a:rPr lang="en-US"/>
              <a:t>Extract </a:t>
            </a:r>
            <a:r>
              <a:rPr lang="en-US">
                <a:solidFill>
                  <a:srgbClr val="0070C0"/>
                </a:solidFill>
              </a:rPr>
              <a:t>vector representations </a:t>
            </a:r>
            <a:r>
              <a:rPr lang="en-US"/>
              <a:t>of words in DementiaBank corpus they had collected</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Cluster vectors separately </a:t>
            </a:r>
            <a:r>
              <a:rPr lang="en-US"/>
              <a:t>for AD and CT groups to represent “topics”</a:t>
            </a:r>
            <a:endParaRPr/>
          </a:p>
        </p:txBody>
      </p:sp>
      <p:sp>
        <p:nvSpPr>
          <p:cNvPr id="771" name="Google Shape;771;p5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55</a:t>
            </a:fld>
            <a:endParaRPr>
              <a:solidFill>
                <a:srgbClr val="000000"/>
              </a:solidFill>
              <a:latin typeface="Georgia"/>
              <a:ea typeface="Georgia"/>
              <a:cs typeface="Georgia"/>
              <a:sym typeface="Georg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5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56</a:t>
            </a:fld>
            <a:endParaRPr>
              <a:solidFill>
                <a:srgbClr val="000000"/>
              </a:solidFill>
              <a:latin typeface="Georgia"/>
              <a:ea typeface="Georgia"/>
              <a:cs typeface="Georgia"/>
              <a:sym typeface="Georgia"/>
            </a:endParaRPr>
          </a:p>
        </p:txBody>
      </p:sp>
      <p:pic>
        <p:nvPicPr>
          <p:cNvPr id="778" name="Google Shape;778;p56" descr="Screen Shot 2017-03-29 at 4.25.33 PM.png"/>
          <p:cNvPicPr preferRelativeResize="0"/>
          <p:nvPr/>
        </p:nvPicPr>
        <p:blipFill rotWithShape="1">
          <a:blip r:embed="rId3">
            <a:alphaModFix/>
          </a:blip>
          <a:srcRect/>
          <a:stretch/>
        </p:blipFill>
        <p:spPr>
          <a:xfrm>
            <a:off x="1118254" y="198679"/>
            <a:ext cx="6573463" cy="646939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5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Cluster Analysis</a:t>
            </a:r>
            <a:endParaRPr/>
          </a:p>
        </p:txBody>
      </p:sp>
      <p:sp>
        <p:nvSpPr>
          <p:cNvPr id="785" name="Google Shape;785;p57"/>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Do </a:t>
            </a:r>
            <a:r>
              <a:rPr lang="en-US">
                <a:solidFill>
                  <a:srgbClr val="0070C0"/>
                </a:solidFill>
              </a:rPr>
              <a:t>clusters match originally collected </a:t>
            </a:r>
            <a:r>
              <a:rPr lang="en-US"/>
              <a:t>hsICUs?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Do the </a:t>
            </a:r>
            <a:r>
              <a:rPr lang="en-US">
                <a:solidFill>
                  <a:srgbClr val="0070C0"/>
                </a:solidFill>
              </a:rPr>
              <a:t>topics differ</a:t>
            </a:r>
            <a:r>
              <a:rPr lang="en-US"/>
              <a:t> between groups?</a:t>
            </a:r>
            <a:endParaRPr/>
          </a:p>
        </p:txBody>
      </p:sp>
      <p:sp>
        <p:nvSpPr>
          <p:cNvPr id="786" name="Google Shape;786;p5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57</a:t>
            </a:fld>
            <a:endParaRPr>
              <a:solidFill>
                <a:srgbClr val="000000"/>
              </a:solidFill>
              <a:latin typeface="Georgia"/>
              <a:ea typeface="Georgia"/>
              <a:cs typeface="Georgia"/>
              <a:sym typeface="Georgi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5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Cluster Analysis</a:t>
            </a:r>
            <a:endParaRPr/>
          </a:p>
        </p:txBody>
      </p:sp>
      <p:sp>
        <p:nvSpPr>
          <p:cNvPr id="793" name="Google Shape;793;p58"/>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Do </a:t>
            </a:r>
            <a:r>
              <a:rPr lang="en-US">
                <a:solidFill>
                  <a:srgbClr val="0070C0"/>
                </a:solidFill>
              </a:rPr>
              <a:t>clusters match </a:t>
            </a:r>
            <a:r>
              <a:rPr lang="en-US"/>
              <a:t>hsICUs?</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Yes (except “dishcloth”)</a:t>
            </a:r>
            <a:endParaRPr/>
          </a:p>
          <a:p>
            <a:pPr marL="342900" lvl="0" indent="-342900" algn="l" rtl="0">
              <a:lnSpc>
                <a:spcPct val="100000"/>
              </a:lnSpc>
              <a:spcBef>
                <a:spcPts val="560"/>
              </a:spcBef>
              <a:spcAft>
                <a:spcPts val="0"/>
              </a:spcAft>
              <a:buClr>
                <a:schemeClr val="dk1"/>
              </a:buClr>
              <a:buSzPts val="2800"/>
              <a:buFont typeface="Times New Roman"/>
              <a:buChar char="•"/>
            </a:pPr>
            <a:r>
              <a:rPr lang="en-US"/>
              <a:t>Do the </a:t>
            </a:r>
            <a:r>
              <a:rPr lang="en-US">
                <a:solidFill>
                  <a:srgbClr val="0070C0"/>
                </a:solidFill>
              </a:rPr>
              <a:t>topics differ </a:t>
            </a:r>
            <a:r>
              <a:rPr lang="en-US"/>
              <a:t>between groups?</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Yes!</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chemeClr val="dk1"/>
                </a:solidFill>
              </a:rPr>
              <a:t>Groups differ in the time spent on topics</a:t>
            </a:r>
            <a:endParaRPr>
              <a:solidFill>
                <a:schemeClr val="dk1"/>
              </a:solidFill>
            </a:endParaRPr>
          </a:p>
          <a:p>
            <a:pPr marL="1200150" lvl="2"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Control group</a:t>
            </a:r>
            <a:r>
              <a:rPr lang="en-US"/>
              <a:t>:  overflowing, sink, indifferent, mother, apron, window, curtain, cupboard, counter</a:t>
            </a:r>
            <a:endParaRPr/>
          </a:p>
          <a:p>
            <a:pPr marL="1200150" lvl="2"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AD group</a:t>
            </a:r>
            <a:r>
              <a:rPr lang="en-US"/>
              <a:t>:  brother, sister, son, daughter</a:t>
            </a:r>
            <a:endParaRPr/>
          </a:p>
          <a:p>
            <a:pPr marL="411480" lvl="1" indent="0" algn="l" rtl="0">
              <a:lnSpc>
                <a:spcPct val="100000"/>
              </a:lnSpc>
              <a:spcBef>
                <a:spcPts val="560"/>
              </a:spcBef>
              <a:spcAft>
                <a:spcPts val="0"/>
              </a:spcAft>
              <a:buClr>
                <a:schemeClr val="dk1"/>
              </a:buClr>
              <a:buSzPts val="2800"/>
              <a:buFont typeface="Times New Roman"/>
              <a:buNone/>
            </a:pPr>
            <a:endParaRPr/>
          </a:p>
        </p:txBody>
      </p:sp>
      <p:sp>
        <p:nvSpPr>
          <p:cNvPr id="794" name="Google Shape;794;p5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58</a:t>
            </a:fld>
            <a:endParaRPr>
              <a:solidFill>
                <a:srgbClr val="000000"/>
              </a:solidFill>
              <a:latin typeface="Georgia"/>
              <a:ea typeface="Georgia"/>
              <a:cs typeface="Georgia"/>
              <a:sym typeface="Georgi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799"/>
        <p:cNvGrpSpPr/>
        <p:nvPr/>
      </p:nvGrpSpPr>
      <p:grpSpPr>
        <a:xfrm>
          <a:off x="0" y="0"/>
          <a:ext cx="0" cy="0"/>
          <a:chOff x="0" y="0"/>
          <a:chExt cx="0" cy="0"/>
        </a:xfrm>
      </p:grpSpPr>
      <p:sp>
        <p:nvSpPr>
          <p:cNvPr id="800" name="Google Shape;800;p5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Quantifying Irrelevance</a:t>
            </a:r>
            <a:endParaRPr/>
          </a:p>
        </p:txBody>
      </p:sp>
      <p:sp>
        <p:nvSpPr>
          <p:cNvPr id="801" name="Google Shape;801;p59"/>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Align pairs of clusters between AD and CT models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All </a:t>
            </a:r>
            <a:r>
              <a:rPr lang="en-US">
                <a:solidFill>
                  <a:srgbClr val="0070C0"/>
                </a:solidFill>
              </a:rPr>
              <a:t>control clusters are aligned with AD </a:t>
            </a:r>
            <a:r>
              <a:rPr lang="en-US"/>
              <a:t>models but one AD model (D7) is not aligned with any CT model: i.e. </a:t>
            </a:r>
            <a:r>
              <a:rPr lang="en-US">
                <a:solidFill>
                  <a:srgbClr val="0070C0"/>
                </a:solidFill>
              </a:rPr>
              <a:t>is never mentioned by CTs</a:t>
            </a:r>
            <a:endParaRPr>
              <a:solidFill>
                <a:srgbClr val="0070C0"/>
              </a:solidFill>
            </a:endParaRPr>
          </a:p>
          <a:p>
            <a:pPr marL="742950" lvl="1" indent="-285750" algn="l" rtl="0">
              <a:lnSpc>
                <a:spcPct val="100000"/>
              </a:lnSpc>
              <a:spcBef>
                <a:spcPts val="560"/>
              </a:spcBef>
              <a:spcAft>
                <a:spcPts val="0"/>
              </a:spcAft>
              <a:buClr>
                <a:schemeClr val="dk1"/>
              </a:buClr>
              <a:buSzPts val="2800"/>
              <a:buFont typeface="Times New Roman"/>
              <a:buChar char="–"/>
            </a:pPr>
            <a:r>
              <a:rPr lang="en-US"/>
              <a:t>AD produces “</a:t>
            </a:r>
            <a:r>
              <a:rPr lang="en-US">
                <a:solidFill>
                  <a:srgbClr val="FF0000"/>
                </a:solidFill>
              </a:rPr>
              <a:t>extraneous terms</a:t>
            </a:r>
            <a:r>
              <a:rPr lang="en-US"/>
              <a:t>”: </a:t>
            </a:r>
            <a:r>
              <a:rPr lang="en-US" i="1"/>
              <a:t>mama, huh, alright, johnny, ai</a:t>
            </a:r>
            <a:endParaRPr i="1"/>
          </a:p>
          <a:p>
            <a:pPr marL="742950" lvl="1" indent="-107950" algn="l" rtl="0">
              <a:lnSpc>
                <a:spcPct val="100000"/>
              </a:lnSpc>
              <a:spcBef>
                <a:spcPts val="560"/>
              </a:spcBef>
              <a:spcAft>
                <a:spcPts val="0"/>
              </a:spcAft>
              <a:buClr>
                <a:schemeClr val="dk1"/>
              </a:buClr>
              <a:buSzPts val="2800"/>
              <a:buFont typeface="Times New Roman"/>
              <a:buNone/>
            </a:pPr>
            <a:endParaRPr/>
          </a:p>
        </p:txBody>
      </p:sp>
      <p:sp>
        <p:nvSpPr>
          <p:cNvPr id="802" name="Google Shape;802;p5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59</a:t>
            </a:fld>
            <a:endParaRPr>
              <a:solidFill>
                <a:srgbClr val="000000"/>
              </a:solidFill>
              <a:latin typeface="Georgia"/>
              <a:ea typeface="Georgia"/>
              <a:cs typeface="Georgia"/>
              <a:sym typeface="Georg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Quantifying Mental Health Signals in Twitter (Coppersmith et al., 2014)</a:t>
            </a:r>
            <a:endParaRPr/>
          </a:p>
        </p:txBody>
      </p:sp>
      <p:sp>
        <p:nvSpPr>
          <p:cNvPr id="379" name="Google Shape;379;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pic>
        <p:nvPicPr>
          <p:cNvPr id="380" name="Google Shape;380;p6" descr="Screen Shot 2017-03-26 at 10.47.30 AM.png"/>
          <p:cNvPicPr preferRelativeResize="0"/>
          <p:nvPr/>
        </p:nvPicPr>
        <p:blipFill rotWithShape="1">
          <a:blip r:embed="rId3">
            <a:alphaModFix/>
          </a:blip>
          <a:srcRect/>
          <a:stretch/>
        </p:blipFill>
        <p:spPr>
          <a:xfrm>
            <a:off x="1250828" y="1452846"/>
            <a:ext cx="6334375" cy="408282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807"/>
        <p:cNvGrpSpPr/>
        <p:nvPr/>
      </p:nvGrpSpPr>
      <p:grpSpPr>
        <a:xfrm>
          <a:off x="0" y="0"/>
          <a:ext cx="0" cy="0"/>
          <a:chOff x="0" y="0"/>
          <a:chExt cx="0" cy="0"/>
        </a:xfrm>
      </p:grpSpPr>
      <p:sp>
        <p:nvSpPr>
          <p:cNvPr id="808" name="Google Shape;808;p60"/>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Are Topics Discussed in Same Contexts?</a:t>
            </a:r>
            <a:endParaRPr/>
          </a:p>
        </p:txBody>
      </p:sp>
      <p:sp>
        <p:nvSpPr>
          <p:cNvPr id="809" name="Google Shape;809;p60"/>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Augment word vectors with local context windows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Results:</a:t>
            </a:r>
            <a:endParaRPr/>
          </a:p>
          <a:p>
            <a:pPr marL="742950" lvl="1" indent="-285750" algn="l" rtl="0">
              <a:lnSpc>
                <a:spcPct val="100000"/>
              </a:lnSpc>
              <a:spcBef>
                <a:spcPts val="560"/>
              </a:spcBef>
              <a:spcAft>
                <a:spcPts val="0"/>
              </a:spcAft>
              <a:buClr>
                <a:schemeClr val="dk1"/>
              </a:buClr>
              <a:buSzPts val="2800"/>
              <a:buFont typeface="Times New Roman"/>
              <a:buChar char="–"/>
            </a:pPr>
            <a:r>
              <a:rPr lang="en-US"/>
              <a:t>All </a:t>
            </a:r>
            <a:r>
              <a:rPr lang="en-US">
                <a:solidFill>
                  <a:srgbClr val="FF0000"/>
                </a:solidFill>
              </a:rPr>
              <a:t>control cluster words were used in the same contexts </a:t>
            </a:r>
            <a:r>
              <a:rPr lang="en-US"/>
              <a:t>by both groups</a:t>
            </a:r>
            <a:endParaRPr/>
          </a:p>
          <a:p>
            <a:pPr marL="742950" lvl="1" indent="-285750" algn="l" rtl="0">
              <a:lnSpc>
                <a:spcPct val="100000"/>
              </a:lnSpc>
              <a:spcBef>
                <a:spcPts val="560"/>
              </a:spcBef>
              <a:spcAft>
                <a:spcPts val="0"/>
              </a:spcAft>
              <a:buClr>
                <a:srgbClr val="FF0000"/>
              </a:buClr>
              <a:buSzPts val="2800"/>
              <a:buFont typeface="Times New Roman"/>
              <a:buChar char="–"/>
            </a:pPr>
            <a:r>
              <a:rPr lang="en-US">
                <a:solidFill>
                  <a:srgbClr val="FF0000"/>
                </a:solidFill>
              </a:rPr>
              <a:t>Frequency of control words is higher in control group than AD group</a:t>
            </a:r>
            <a:endParaRPr/>
          </a:p>
          <a:p>
            <a:pPr marL="342900" lvl="0" indent="-165100" algn="l" rtl="0">
              <a:lnSpc>
                <a:spcPct val="100000"/>
              </a:lnSpc>
              <a:spcBef>
                <a:spcPts val="560"/>
              </a:spcBef>
              <a:spcAft>
                <a:spcPts val="0"/>
              </a:spcAft>
              <a:buClr>
                <a:schemeClr val="dk1"/>
              </a:buClr>
              <a:buSzPts val="2800"/>
              <a:buFont typeface="Times New Roman"/>
              <a:buNone/>
            </a:pPr>
            <a:endParaRPr/>
          </a:p>
        </p:txBody>
      </p:sp>
      <p:sp>
        <p:nvSpPr>
          <p:cNvPr id="810" name="Google Shape;810;p6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60</a:t>
            </a:fld>
            <a:endParaRPr>
              <a:solidFill>
                <a:srgbClr val="000000"/>
              </a:solidFill>
              <a:latin typeface="Georgia"/>
              <a:ea typeface="Georgia"/>
              <a:cs typeface="Georgia"/>
              <a:sym typeface="Georg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61"/>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Classification Experiments</a:t>
            </a:r>
            <a:endParaRPr/>
          </a:p>
        </p:txBody>
      </p:sp>
      <p:sp>
        <p:nvSpPr>
          <p:cNvPr id="817" name="Google Shape;817;p61"/>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Features: </a:t>
            </a:r>
            <a:endParaRPr/>
          </a:p>
          <a:p>
            <a:pPr marL="742950" lvl="1" indent="-285750" algn="l" rtl="0">
              <a:lnSpc>
                <a:spcPct val="100000"/>
              </a:lnSpc>
              <a:spcBef>
                <a:spcPts val="560"/>
              </a:spcBef>
              <a:spcAft>
                <a:spcPts val="0"/>
              </a:spcAft>
              <a:buClr>
                <a:srgbClr val="0070C0"/>
              </a:buClr>
              <a:buSzPts val="2800"/>
              <a:buFont typeface="Times New Roman"/>
              <a:buChar char="–"/>
            </a:pPr>
            <a:r>
              <a:rPr lang="en-US">
                <a:solidFill>
                  <a:srgbClr val="0070C0"/>
                </a:solidFill>
              </a:rPr>
              <a:t>Distance metrics </a:t>
            </a:r>
            <a:r>
              <a:rPr lang="en-US"/>
              <a:t>for AD and CT clusters – how far is each item in the topic from the topic centroid (i.e. how </a:t>
            </a:r>
            <a:r>
              <a:rPr lang="en-US">
                <a:solidFill>
                  <a:srgbClr val="FF0000"/>
                </a:solidFill>
              </a:rPr>
              <a:t>coherent</a:t>
            </a:r>
            <a:r>
              <a:rPr lang="en-US"/>
              <a:t> is the topic?)</a:t>
            </a:r>
            <a:endParaRPr/>
          </a:p>
          <a:p>
            <a:pPr marL="742950" lvl="1" indent="-285750" algn="l" rtl="0">
              <a:lnSpc>
                <a:spcPct val="100000"/>
              </a:lnSpc>
              <a:spcBef>
                <a:spcPts val="560"/>
              </a:spcBef>
              <a:spcAft>
                <a:spcPts val="0"/>
              </a:spcAft>
              <a:buClr>
                <a:srgbClr val="0070C0"/>
              </a:buClr>
              <a:buSzPts val="2800"/>
              <a:buFont typeface="Times New Roman"/>
              <a:buChar char="–"/>
            </a:pPr>
            <a:r>
              <a:rPr lang="en-US">
                <a:solidFill>
                  <a:srgbClr val="0070C0"/>
                </a:solidFill>
              </a:rPr>
              <a:t>Idea density</a:t>
            </a:r>
            <a:r>
              <a:rPr lang="en-US"/>
              <a:t>: # expected topics mentioned/total words in transcript</a:t>
            </a:r>
            <a:endParaRPr/>
          </a:p>
          <a:p>
            <a:pPr marL="742950" lvl="1" indent="-285750" algn="l" rtl="0">
              <a:lnSpc>
                <a:spcPct val="100000"/>
              </a:lnSpc>
              <a:spcBef>
                <a:spcPts val="560"/>
              </a:spcBef>
              <a:spcAft>
                <a:spcPts val="0"/>
              </a:spcAft>
              <a:buClr>
                <a:srgbClr val="0070C0"/>
              </a:buClr>
              <a:buSzPts val="2800"/>
              <a:buFont typeface="Times New Roman"/>
              <a:buChar char="–"/>
            </a:pPr>
            <a:r>
              <a:rPr lang="en-US">
                <a:solidFill>
                  <a:srgbClr val="0070C0"/>
                </a:solidFill>
              </a:rPr>
              <a:t>Idea efficiency</a:t>
            </a:r>
            <a:r>
              <a:rPr lang="en-US"/>
              <a:t>: # expected topics mentioned/total duration of recording</a:t>
            </a:r>
            <a:endParaRPr/>
          </a:p>
        </p:txBody>
      </p:sp>
      <p:sp>
        <p:nvSpPr>
          <p:cNvPr id="818" name="Google Shape;818;p6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61</a:t>
            </a:fld>
            <a:endParaRPr>
              <a:solidFill>
                <a:srgbClr val="000000"/>
              </a:solidFill>
              <a:latin typeface="Georgia"/>
              <a:ea typeface="Georgia"/>
              <a:cs typeface="Georgia"/>
              <a:sym typeface="Georgi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2"/>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sp>
        <p:nvSpPr>
          <p:cNvPr id="825" name="Google Shape;825;p62"/>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38086"/>
              </a:buClr>
              <a:buSzPts val="2800"/>
              <a:buFont typeface="Times New Roman"/>
              <a:buChar char="•"/>
            </a:pPr>
            <a:r>
              <a:rPr lang="en-US">
                <a:solidFill>
                  <a:srgbClr val="000000"/>
                </a:solidFill>
              </a:rPr>
              <a:t>Random Forest </a:t>
            </a:r>
            <a:r>
              <a:rPr lang="en-US">
                <a:solidFill>
                  <a:srgbClr val="0070C0"/>
                </a:solidFill>
              </a:rPr>
              <a:t>classifier</a:t>
            </a:r>
            <a:r>
              <a:rPr lang="en-US">
                <a:solidFill>
                  <a:srgbClr val="000000"/>
                </a:solidFill>
              </a:rPr>
              <a:t>, 10-fold cross-validation</a:t>
            </a:r>
            <a:endParaRPr/>
          </a:p>
          <a:p>
            <a:pPr marL="342900" lvl="0" indent="-342900" algn="l" rtl="0">
              <a:lnSpc>
                <a:spcPct val="100000"/>
              </a:lnSpc>
              <a:spcBef>
                <a:spcPts val="560"/>
              </a:spcBef>
              <a:spcAft>
                <a:spcPts val="0"/>
              </a:spcAft>
              <a:buClr>
                <a:srgbClr val="438086"/>
              </a:buClr>
              <a:buSzPts val="2800"/>
              <a:buFont typeface="Times New Roman"/>
              <a:buChar char="•"/>
            </a:pPr>
            <a:r>
              <a:rPr lang="en-US">
                <a:solidFill>
                  <a:srgbClr val="000000"/>
                </a:solidFill>
              </a:rPr>
              <a:t>Compare </a:t>
            </a:r>
            <a:r>
              <a:rPr lang="en-US">
                <a:solidFill>
                  <a:srgbClr val="0070C0"/>
                </a:solidFill>
              </a:rPr>
              <a:t>models</a:t>
            </a:r>
            <a:r>
              <a:rPr lang="en-US">
                <a:solidFill>
                  <a:srgbClr val="000000"/>
                </a:solidFill>
              </a:rPr>
              <a:t>: cluster models (CT, AD, combined), feature sets, and w/wout context </a:t>
            </a:r>
            <a:endParaRPr>
              <a:solidFill>
                <a:srgbClr val="000000"/>
              </a:solidFill>
            </a:endParaRPr>
          </a:p>
          <a:p>
            <a:pPr marL="342900" lvl="0" indent="-342900" algn="l" rtl="0">
              <a:lnSpc>
                <a:spcPct val="100000"/>
              </a:lnSpc>
              <a:spcBef>
                <a:spcPts val="560"/>
              </a:spcBef>
              <a:spcAft>
                <a:spcPts val="0"/>
              </a:spcAft>
              <a:buClr>
                <a:srgbClr val="438086"/>
              </a:buClr>
              <a:buSzPts val="2800"/>
              <a:buFont typeface="Times New Roman"/>
              <a:buChar char="•"/>
            </a:pPr>
            <a:r>
              <a:rPr lang="en-US">
                <a:solidFill>
                  <a:srgbClr val="0070C0"/>
                </a:solidFill>
              </a:rPr>
              <a:t>Baseline</a:t>
            </a:r>
            <a:r>
              <a:rPr lang="en-US">
                <a:solidFill>
                  <a:srgbClr val="000000"/>
                </a:solidFill>
              </a:rPr>
              <a:t>: hsICU features extracted by Fraser et al 2016</a:t>
            </a:r>
            <a:endParaRPr/>
          </a:p>
          <a:p>
            <a:pPr marL="411480" lvl="1" indent="0" algn="l" rtl="0">
              <a:lnSpc>
                <a:spcPct val="100000"/>
              </a:lnSpc>
              <a:spcBef>
                <a:spcPts val="560"/>
              </a:spcBef>
              <a:spcAft>
                <a:spcPts val="0"/>
              </a:spcAft>
              <a:buClr>
                <a:schemeClr val="dk1"/>
              </a:buClr>
              <a:buSzPts val="2800"/>
              <a:buFont typeface="Times New Roman"/>
              <a:buNone/>
            </a:pPr>
            <a:endParaRPr/>
          </a:p>
          <a:p>
            <a:pPr marL="342900" lvl="0" indent="-165100" algn="l" rtl="0">
              <a:lnSpc>
                <a:spcPct val="100000"/>
              </a:lnSpc>
              <a:spcBef>
                <a:spcPts val="560"/>
              </a:spcBef>
              <a:spcAft>
                <a:spcPts val="0"/>
              </a:spcAft>
              <a:buClr>
                <a:schemeClr val="dk1"/>
              </a:buClr>
              <a:buSzPts val="2800"/>
              <a:buFont typeface="Times New Roman"/>
              <a:buNone/>
            </a:pPr>
            <a:endParaRPr/>
          </a:p>
        </p:txBody>
      </p:sp>
      <p:sp>
        <p:nvSpPr>
          <p:cNvPr id="826" name="Google Shape;826;p6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63"/>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Classification Results</a:t>
            </a:r>
            <a:endParaRPr/>
          </a:p>
        </p:txBody>
      </p:sp>
      <p:sp>
        <p:nvSpPr>
          <p:cNvPr id="833" name="Google Shape;833;p6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63</a:t>
            </a:fld>
            <a:endParaRPr>
              <a:solidFill>
                <a:srgbClr val="000000"/>
              </a:solidFill>
              <a:latin typeface="Georgia"/>
              <a:ea typeface="Georgia"/>
              <a:cs typeface="Georgia"/>
              <a:sym typeface="Georgia"/>
            </a:endParaRPr>
          </a:p>
        </p:txBody>
      </p:sp>
      <p:pic>
        <p:nvPicPr>
          <p:cNvPr id="834" name="Google Shape;834;p63" descr="Screen Shot 2017-03-29 at 9.02.18 PM.png"/>
          <p:cNvPicPr preferRelativeResize="0"/>
          <p:nvPr/>
        </p:nvPicPr>
        <p:blipFill rotWithShape="1">
          <a:blip r:embed="rId3">
            <a:alphaModFix/>
          </a:blip>
          <a:srcRect/>
          <a:stretch/>
        </p:blipFill>
        <p:spPr>
          <a:xfrm>
            <a:off x="63500" y="1792941"/>
            <a:ext cx="9004300" cy="403786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4"/>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Ethics of Using Social Media for Health Research</a:t>
            </a:r>
            <a:endParaRPr/>
          </a:p>
        </p:txBody>
      </p:sp>
      <p:sp>
        <p:nvSpPr>
          <p:cNvPr id="841" name="Google Shape;841;p6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64</a:t>
            </a:fld>
            <a:endParaRPr>
              <a:solidFill>
                <a:srgbClr val="000000"/>
              </a:solidFill>
              <a:latin typeface="Georgia"/>
              <a:ea typeface="Georgia"/>
              <a:cs typeface="Georgia"/>
              <a:sym typeface="Georgia"/>
            </a:endParaRPr>
          </a:p>
        </p:txBody>
      </p:sp>
      <p:pic>
        <p:nvPicPr>
          <p:cNvPr id="842" name="Google Shape;842;p64" descr="Unknown-19"/>
          <p:cNvPicPr preferRelativeResize="0"/>
          <p:nvPr/>
        </p:nvPicPr>
        <p:blipFill rotWithShape="1">
          <a:blip r:embed="rId3">
            <a:alphaModFix/>
          </a:blip>
          <a:srcRect/>
          <a:stretch/>
        </p:blipFill>
        <p:spPr>
          <a:xfrm>
            <a:off x="457200" y="2979641"/>
            <a:ext cx="3405286" cy="1906960"/>
          </a:xfrm>
          <a:prstGeom prst="rect">
            <a:avLst/>
          </a:prstGeom>
          <a:noFill/>
          <a:ln>
            <a:noFill/>
          </a:ln>
        </p:spPr>
      </p:pic>
      <p:pic>
        <p:nvPicPr>
          <p:cNvPr id="843" name="Google Shape;843;p64" descr="Unknown-20"/>
          <p:cNvPicPr preferRelativeResize="0"/>
          <p:nvPr/>
        </p:nvPicPr>
        <p:blipFill rotWithShape="1">
          <a:blip r:embed="rId4">
            <a:alphaModFix/>
          </a:blip>
          <a:srcRect/>
          <a:stretch/>
        </p:blipFill>
        <p:spPr>
          <a:xfrm>
            <a:off x="5803900" y="2254309"/>
            <a:ext cx="2476500" cy="3289300"/>
          </a:xfrm>
          <a:prstGeom prst="rect">
            <a:avLst/>
          </a:prstGeom>
          <a:noFill/>
          <a:ln>
            <a:noFill/>
          </a:ln>
        </p:spPr>
      </p:pic>
      <p:sp>
        <p:nvSpPr>
          <p:cNvPr id="844" name="Google Shape;844;p64"/>
          <p:cNvSpPr/>
          <p:nvPr/>
        </p:nvSpPr>
        <p:spPr>
          <a:xfrm>
            <a:off x="4004221" y="3634078"/>
            <a:ext cx="1569937" cy="705647"/>
          </a:xfrm>
          <a:prstGeom prst="rightArrow">
            <a:avLst>
              <a:gd name="adj1" fmla="val 50000"/>
              <a:gd name="adj2" fmla="val 50000"/>
            </a:avLst>
          </a:prstGeom>
          <a:gradFill>
            <a:gsLst>
              <a:gs pos="0">
                <a:srgbClr val="00AC7B"/>
              </a:gs>
              <a:gs pos="80000">
                <a:srgbClr val="00E2A2"/>
              </a:gs>
              <a:gs pos="100000">
                <a:srgbClr val="00E8A5"/>
              </a:gs>
            </a:gsLst>
            <a:lin ang="16200000" scaled="0"/>
          </a:gradFill>
          <a:ln w="9525" cap="flat" cmpd="sng">
            <a:solidFill>
              <a:srgbClr val="00CB9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65"/>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Ethics in NLP workshop</a:t>
            </a:r>
            <a:endParaRPr/>
          </a:p>
        </p:txBody>
      </p:sp>
      <p:sp>
        <p:nvSpPr>
          <p:cNvPr id="851" name="Google Shape;851;p65"/>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Why might it be unethical to use human data?</a:t>
            </a:r>
            <a:endParaRPr u="sng">
              <a:solidFill>
                <a:schemeClr val="hlink"/>
              </a:solidFill>
              <a:hlinkClick r:id="rId3"/>
            </a:endParaRPr>
          </a:p>
          <a:p>
            <a:pPr marL="342900" lvl="0" indent="-342900" algn="l" rtl="0">
              <a:lnSpc>
                <a:spcPct val="100000"/>
              </a:lnSpc>
              <a:spcBef>
                <a:spcPts val="560"/>
              </a:spcBef>
              <a:spcAft>
                <a:spcPts val="0"/>
              </a:spcAft>
              <a:buClr>
                <a:schemeClr val="dk1"/>
              </a:buClr>
              <a:buSzPts val="2800"/>
              <a:buFont typeface="Times New Roman"/>
              <a:buChar char="•"/>
            </a:pPr>
            <a:r>
              <a:rPr lang="en-US" u="sng">
                <a:solidFill>
                  <a:schemeClr val="hlink"/>
                </a:solidFill>
                <a:hlinkClick r:id="rId3"/>
              </a:rPr>
              <a:t>http://www.ethicsinnlp.org</a:t>
            </a:r>
            <a:endParaRPr/>
          </a:p>
          <a:p>
            <a:pPr marL="342900" lvl="0" indent="-342900" algn="l" rtl="0">
              <a:lnSpc>
                <a:spcPct val="100000"/>
              </a:lnSpc>
              <a:spcBef>
                <a:spcPts val="560"/>
              </a:spcBef>
              <a:spcAft>
                <a:spcPts val="0"/>
              </a:spcAft>
              <a:buClr>
                <a:schemeClr val="dk1"/>
              </a:buClr>
              <a:buSzPts val="2800"/>
              <a:buFont typeface="Times New Roman"/>
              <a:buChar char="•"/>
            </a:pPr>
            <a:r>
              <a:rPr lang="en-US" u="sng">
                <a:solidFill>
                  <a:schemeClr val="hlink"/>
                </a:solidFill>
                <a:hlinkClick r:id="rId4"/>
              </a:rPr>
              <a:t>Harvard “Embedded Ethics” </a:t>
            </a:r>
            <a:r>
              <a:rPr lang="en-US"/>
              <a:t>in courses</a:t>
            </a:r>
            <a:endParaRPr/>
          </a:p>
        </p:txBody>
      </p:sp>
      <p:sp>
        <p:nvSpPr>
          <p:cNvPr id="852" name="Google Shape;852;p6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65</a:t>
            </a:fld>
            <a:endParaRPr>
              <a:solidFill>
                <a:srgbClr val="000000"/>
              </a:solidFill>
              <a:latin typeface="Georgia"/>
              <a:ea typeface="Georgia"/>
              <a:cs typeface="Georgia"/>
              <a:sym typeface="Georgi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6"/>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Conclusions</a:t>
            </a:r>
            <a:endParaRPr/>
          </a:p>
        </p:txBody>
      </p:sp>
      <p:sp>
        <p:nvSpPr>
          <p:cNvPr id="859" name="Google Shape;859;p66"/>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NLP and speech processing are very useful tools for identifying and predicting mental illness</a:t>
            </a:r>
            <a:endParaRPr/>
          </a:p>
          <a:p>
            <a:pPr marL="342900" lvl="0" indent="-342900" algn="l" rtl="0">
              <a:lnSpc>
                <a:spcPct val="100000"/>
              </a:lnSpc>
              <a:spcBef>
                <a:spcPts val="560"/>
              </a:spcBef>
              <a:spcAft>
                <a:spcPts val="0"/>
              </a:spcAft>
              <a:buClr>
                <a:schemeClr val="dk1"/>
              </a:buClr>
              <a:buSzPts val="2800"/>
              <a:buFont typeface="Times New Roman"/>
              <a:buChar char="•"/>
            </a:pPr>
            <a:r>
              <a:rPr lang="en-US"/>
              <a:t>Social media provide rich natural data</a:t>
            </a:r>
            <a:endParaRPr/>
          </a:p>
          <a:p>
            <a:pPr marL="342900" lvl="0" indent="-342900" algn="l" rtl="0">
              <a:lnSpc>
                <a:spcPct val="100000"/>
              </a:lnSpc>
              <a:spcBef>
                <a:spcPts val="560"/>
              </a:spcBef>
              <a:spcAft>
                <a:spcPts val="0"/>
              </a:spcAft>
              <a:buClr>
                <a:schemeClr val="dk1"/>
              </a:buClr>
              <a:buSzPts val="2800"/>
              <a:buFont typeface="Times New Roman"/>
              <a:buChar char="•"/>
            </a:pPr>
            <a:r>
              <a:rPr lang="en-US"/>
              <a:t>But we must take ethical considerations into account</a:t>
            </a:r>
            <a:endParaRPr/>
          </a:p>
          <a:p>
            <a:pPr marL="109728" lvl="0" indent="0" algn="l" rtl="0">
              <a:lnSpc>
                <a:spcPct val="100000"/>
              </a:lnSpc>
              <a:spcBef>
                <a:spcPts val="560"/>
              </a:spcBef>
              <a:spcAft>
                <a:spcPts val="0"/>
              </a:spcAft>
              <a:buClr>
                <a:schemeClr val="dk1"/>
              </a:buClr>
              <a:buSzPts val="2800"/>
              <a:buFont typeface="Times New Roman"/>
              <a:buNone/>
            </a:pPr>
            <a:endParaRPr/>
          </a:p>
        </p:txBody>
      </p:sp>
      <p:sp>
        <p:nvSpPr>
          <p:cNvPr id="860" name="Google Shape;860;p6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66</a:t>
            </a:fld>
            <a:endParaRPr>
              <a:solidFill>
                <a:srgbClr val="000000"/>
              </a:solidFill>
              <a:latin typeface="Georgia"/>
              <a:ea typeface="Georgia"/>
              <a:cs typeface="Georgia"/>
              <a:sym typeface="Georg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6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Next (Now this) Week</a:t>
            </a:r>
            <a:endParaRPr/>
          </a:p>
        </p:txBody>
      </p:sp>
      <p:sp>
        <p:nvSpPr>
          <p:cNvPr id="867" name="Google Shape;867;p67"/>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Char char="•"/>
            </a:pPr>
            <a:r>
              <a:rPr lang="en-US"/>
              <a:t>Emotion and Sentiment Analysis (Guest Speaker:  Zixoafan Yang)</a:t>
            </a:r>
            <a:endParaRPr/>
          </a:p>
          <a:p>
            <a:pPr marL="342900" lvl="0" indent="-342900" algn="l" rtl="0">
              <a:lnSpc>
                <a:spcPct val="100000"/>
              </a:lnSpc>
              <a:spcBef>
                <a:spcPts val="560"/>
              </a:spcBef>
              <a:spcAft>
                <a:spcPts val="0"/>
              </a:spcAft>
              <a:buClr>
                <a:schemeClr val="dk1"/>
              </a:buClr>
              <a:buSzPts val="2800"/>
              <a:buFont typeface="Times New Roman"/>
              <a:buChar char="•"/>
            </a:pPr>
            <a:r>
              <a:rPr lang="en-US"/>
              <a:t>HW3 assigned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Features</a:t>
            </a:r>
            <a:endParaRPr/>
          </a:p>
        </p:txBody>
      </p:sp>
      <p:sp>
        <p:nvSpPr>
          <p:cNvPr id="387" name="Google Shape;387;p7"/>
          <p:cNvSpPr txBox="1">
            <a:spLocks noGrp="1"/>
          </p:cNvSpPr>
          <p:nvPr>
            <p:ph type="body" idx="1"/>
          </p:nvPr>
        </p:nvSpPr>
        <p:spPr>
          <a:xfrm>
            <a:off x="685800" y="1473200"/>
            <a:ext cx="7772400" cy="4622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70C0"/>
              </a:buClr>
              <a:buSzPts val="2800"/>
              <a:buFont typeface="Times New Roman"/>
              <a:buChar char="•"/>
            </a:pPr>
            <a:r>
              <a:rPr lang="en-US">
                <a:solidFill>
                  <a:srgbClr val="0070C0"/>
                </a:solidFill>
              </a:rPr>
              <a:t>LIWC</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Language Models </a:t>
            </a:r>
            <a:r>
              <a:rPr lang="en-US"/>
              <a:t>(LMs)</a:t>
            </a:r>
            <a:endParaRPr/>
          </a:p>
          <a:p>
            <a:pPr marL="742950" lvl="1" indent="-285750" algn="l" rtl="0">
              <a:lnSpc>
                <a:spcPct val="100000"/>
              </a:lnSpc>
              <a:spcBef>
                <a:spcPts val="560"/>
              </a:spcBef>
              <a:spcAft>
                <a:spcPts val="0"/>
              </a:spcAft>
              <a:buClr>
                <a:schemeClr val="dk1"/>
              </a:buClr>
              <a:buSzPts val="2800"/>
              <a:buFont typeface="Times New Roman"/>
              <a:buChar char="–"/>
            </a:pPr>
            <a:r>
              <a:rPr lang="en-US"/>
              <a:t>Unigrams (ULM)</a:t>
            </a:r>
            <a:endParaRPr/>
          </a:p>
          <a:p>
            <a:pPr marL="742950" lvl="1" indent="-285750" algn="l" rtl="0">
              <a:lnSpc>
                <a:spcPct val="100000"/>
              </a:lnSpc>
              <a:spcBef>
                <a:spcPts val="560"/>
              </a:spcBef>
              <a:spcAft>
                <a:spcPts val="0"/>
              </a:spcAft>
              <a:buClr>
                <a:schemeClr val="dk1"/>
              </a:buClr>
              <a:buSzPts val="2800"/>
              <a:buFont typeface="Times New Roman"/>
              <a:buChar char="–"/>
            </a:pPr>
            <a:r>
              <a:rPr lang="en-US"/>
              <a:t>Characters (CLM)</a:t>
            </a:r>
            <a:endParaRPr/>
          </a:p>
          <a:p>
            <a:pPr marL="342900" lvl="0" indent="-342900" algn="l" rtl="0">
              <a:lnSpc>
                <a:spcPct val="100000"/>
              </a:lnSpc>
              <a:spcBef>
                <a:spcPts val="560"/>
              </a:spcBef>
              <a:spcAft>
                <a:spcPts val="0"/>
              </a:spcAft>
              <a:buClr>
                <a:srgbClr val="0070C0"/>
              </a:buClr>
              <a:buSzPts val="2800"/>
              <a:buFont typeface="Times New Roman"/>
              <a:buChar char="•"/>
            </a:pPr>
            <a:r>
              <a:rPr lang="en-US">
                <a:solidFill>
                  <a:srgbClr val="0070C0"/>
                </a:solidFill>
              </a:rPr>
              <a:t>Pattern of life</a:t>
            </a:r>
            <a:endParaRPr/>
          </a:p>
          <a:p>
            <a:pPr marL="742950" lvl="1" indent="-285750" algn="l" rtl="0">
              <a:lnSpc>
                <a:spcPct val="100000"/>
              </a:lnSpc>
              <a:spcBef>
                <a:spcPts val="560"/>
              </a:spcBef>
              <a:spcAft>
                <a:spcPts val="0"/>
              </a:spcAft>
              <a:buClr>
                <a:schemeClr val="dk1"/>
              </a:buClr>
              <a:buSzPts val="2800"/>
              <a:buFont typeface="Times New Roman"/>
              <a:buChar char="–"/>
            </a:pPr>
            <a:r>
              <a:rPr lang="en-US"/>
              <a:t>Social engagement</a:t>
            </a:r>
            <a:endParaRPr/>
          </a:p>
          <a:p>
            <a:pPr marL="742950" lvl="1" indent="-285750" algn="l" rtl="0">
              <a:lnSpc>
                <a:spcPct val="100000"/>
              </a:lnSpc>
              <a:spcBef>
                <a:spcPts val="560"/>
              </a:spcBef>
              <a:spcAft>
                <a:spcPts val="0"/>
              </a:spcAft>
              <a:buClr>
                <a:schemeClr val="dk1"/>
              </a:buClr>
              <a:buSzPts val="2800"/>
              <a:buFont typeface="Times New Roman"/>
              <a:buChar char="–"/>
            </a:pPr>
            <a:r>
              <a:rPr lang="en-US"/>
              <a:t>Insomnia</a:t>
            </a:r>
            <a:endParaRPr/>
          </a:p>
          <a:p>
            <a:pPr marL="742950" lvl="1" indent="-285750" algn="l" rtl="0">
              <a:lnSpc>
                <a:spcPct val="100000"/>
              </a:lnSpc>
              <a:spcBef>
                <a:spcPts val="560"/>
              </a:spcBef>
              <a:spcAft>
                <a:spcPts val="0"/>
              </a:spcAft>
              <a:buClr>
                <a:schemeClr val="dk1"/>
              </a:buClr>
              <a:buSzPts val="2800"/>
              <a:buFont typeface="Times New Roman"/>
              <a:buChar char="–"/>
            </a:pPr>
            <a:r>
              <a:rPr lang="en-US"/>
              <a:t>Exercise </a:t>
            </a:r>
            <a:endParaRPr/>
          </a:p>
          <a:p>
            <a:pPr marL="742950" lvl="1" indent="-285750" algn="l" rtl="0">
              <a:lnSpc>
                <a:spcPct val="100000"/>
              </a:lnSpc>
              <a:spcBef>
                <a:spcPts val="560"/>
              </a:spcBef>
              <a:spcAft>
                <a:spcPts val="0"/>
              </a:spcAft>
              <a:buClr>
                <a:schemeClr val="dk1"/>
              </a:buClr>
              <a:buSzPts val="2800"/>
              <a:buFont typeface="Times New Roman"/>
              <a:buChar char="–"/>
            </a:pPr>
            <a:r>
              <a:rPr lang="en-US"/>
              <a:t>Sentiment</a:t>
            </a:r>
            <a:endParaRPr/>
          </a:p>
        </p:txBody>
      </p:sp>
      <p:sp>
        <p:nvSpPr>
          <p:cNvPr id="388" name="Google Shape;38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7</a:t>
            </a:fld>
            <a:endParaRPr>
              <a:solidFill>
                <a:srgbClr val="00000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393"/>
        <p:cNvGrpSpPr/>
        <p:nvPr/>
      </p:nvGrpSpPr>
      <p:grpSpPr>
        <a:xfrm>
          <a:off x="0" y="0"/>
          <a:ext cx="0" cy="0"/>
          <a:chOff x="0" y="0"/>
          <a:chExt cx="0" cy="0"/>
        </a:xfrm>
      </p:grpSpPr>
      <p:sp>
        <p:nvSpPr>
          <p:cNvPr id="394" name="Google Shape;394;p8"/>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ROC Curves of Analytic Performance</a:t>
            </a:r>
            <a:endParaRPr/>
          </a:p>
        </p:txBody>
      </p:sp>
      <p:sp>
        <p:nvSpPr>
          <p:cNvPr id="395" name="Google Shape;395;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Georgia"/>
                <a:ea typeface="Georgia"/>
                <a:cs typeface="Georgia"/>
                <a:sym typeface="Georgia"/>
              </a:rPr>
              <a:t>8</a:t>
            </a:fld>
            <a:endParaRPr>
              <a:solidFill>
                <a:srgbClr val="000000"/>
              </a:solidFill>
              <a:latin typeface="Georgia"/>
              <a:ea typeface="Georgia"/>
              <a:cs typeface="Georgia"/>
              <a:sym typeface="Georgia"/>
            </a:endParaRPr>
          </a:p>
        </p:txBody>
      </p:sp>
      <p:pic>
        <p:nvPicPr>
          <p:cNvPr id="396" name="Google Shape;396;p8" descr="Screen Shot 2017-03-26 at 10.59.47 AM.png"/>
          <p:cNvPicPr preferRelativeResize="0"/>
          <p:nvPr/>
        </p:nvPicPr>
        <p:blipFill rotWithShape="1">
          <a:blip r:embed="rId3">
            <a:alphaModFix/>
          </a:blip>
          <a:srcRect b="16863"/>
          <a:stretch/>
        </p:blipFill>
        <p:spPr>
          <a:xfrm>
            <a:off x="1032635" y="1423914"/>
            <a:ext cx="5382541" cy="5333501"/>
          </a:xfrm>
          <a:prstGeom prst="rect">
            <a:avLst/>
          </a:prstGeom>
          <a:noFill/>
          <a:ln>
            <a:noFill/>
          </a:ln>
        </p:spPr>
      </p:pic>
      <p:sp>
        <p:nvSpPr>
          <p:cNvPr id="397" name="Google Shape;397;p8"/>
          <p:cNvSpPr txBox="1"/>
          <p:nvPr/>
        </p:nvSpPr>
        <p:spPr>
          <a:xfrm>
            <a:off x="6228272" y="2766443"/>
            <a:ext cx="2153729"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Times New Roman"/>
                <a:ea typeface="Times New Roman"/>
                <a:cs typeface="Times New Roman"/>
                <a:sym typeface="Times New Roman"/>
              </a:rPr>
              <a:t>Blue</a:t>
            </a:r>
            <a:r>
              <a:rPr lang="en-US" sz="2400" b="0" i="0" u="none" strike="noStrike" cap="none">
                <a:solidFill>
                  <a:schemeClr val="dk1"/>
                </a:solidFill>
                <a:latin typeface="Times New Roman"/>
                <a:ea typeface="Times New Roman"/>
                <a:cs typeface="Times New Roman"/>
                <a:sym typeface="Times New Roman"/>
              </a:rPr>
              <a:t>: LIWC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C000"/>
                </a:solidFill>
                <a:latin typeface="Times New Roman"/>
                <a:ea typeface="Times New Roman"/>
                <a:cs typeface="Times New Roman"/>
                <a:sym typeface="Times New Roman"/>
              </a:rPr>
              <a:t>Yellow</a:t>
            </a:r>
            <a:r>
              <a:rPr lang="en-US" sz="2400" b="0" i="0" u="none" strike="noStrike" cap="none">
                <a:solidFill>
                  <a:schemeClr val="dk1"/>
                </a:solidFill>
                <a:latin typeface="Times New Roman"/>
                <a:ea typeface="Times New Roman"/>
                <a:cs typeface="Times New Roman"/>
                <a:sym typeface="Times New Roman"/>
              </a:rPr>
              <a:t>: Pattern of Life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Times New Roman"/>
                <a:ea typeface="Times New Roman"/>
                <a:cs typeface="Times New Roman"/>
                <a:sym typeface="Times New Roman"/>
              </a:rPr>
              <a:t>Red</a:t>
            </a:r>
            <a:r>
              <a:rPr lang="en-US" sz="2400" b="0" i="0" u="none" strike="noStrike" cap="none">
                <a:solidFill>
                  <a:schemeClr val="dk1"/>
                </a:solidFill>
                <a:latin typeface="Times New Roman"/>
                <a:ea typeface="Times New Roman"/>
                <a:cs typeface="Times New Roman"/>
                <a:sym typeface="Times New Roman"/>
              </a:rPr>
              <a:t>: CLM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B050"/>
                </a:solidFill>
                <a:latin typeface="Times New Roman"/>
                <a:ea typeface="Times New Roman"/>
                <a:cs typeface="Times New Roman"/>
                <a:sym typeface="Times New Roman"/>
              </a:rPr>
              <a:t>Green</a:t>
            </a:r>
            <a:r>
              <a:rPr lang="en-US" sz="2400" b="0" i="0" u="none" strike="noStrike" cap="none">
                <a:solidFill>
                  <a:schemeClr val="dk1"/>
                </a:solidFill>
                <a:latin typeface="Times New Roman"/>
                <a:ea typeface="Times New Roman"/>
                <a:cs typeface="Times New Roman"/>
                <a:sym typeface="Times New Roman"/>
              </a:rPr>
              <a:t>: ULM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Black: All features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Dotted line: Chance</a:t>
            </a: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9"/>
          <p:cNvSpPr txBox="1">
            <a:spLocks noGrp="1"/>
          </p:cNvSpPr>
          <p:nvPr>
            <p:ph type="title"/>
          </p:nvPr>
        </p:nvSpPr>
        <p:spPr>
          <a:xfrm>
            <a:off x="609600" y="355600"/>
            <a:ext cx="7772400" cy="92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ROC Curves of Analytic Performance</a:t>
            </a:r>
            <a:endParaRPr/>
          </a:p>
        </p:txBody>
      </p:sp>
      <p:sp>
        <p:nvSpPr>
          <p:cNvPr id="404" name="Google Shape;40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pic>
        <p:nvPicPr>
          <p:cNvPr id="405" name="Google Shape;405;p9"/>
          <p:cNvPicPr preferRelativeResize="0"/>
          <p:nvPr/>
        </p:nvPicPr>
        <p:blipFill rotWithShape="1">
          <a:blip r:embed="rId3">
            <a:alphaModFix/>
          </a:blip>
          <a:srcRect/>
          <a:stretch/>
        </p:blipFill>
        <p:spPr>
          <a:xfrm>
            <a:off x="1204746" y="1301374"/>
            <a:ext cx="4188274" cy="5404225"/>
          </a:xfrm>
          <a:prstGeom prst="rect">
            <a:avLst/>
          </a:prstGeom>
          <a:noFill/>
          <a:ln>
            <a:noFill/>
          </a:ln>
        </p:spPr>
      </p:pic>
      <p:sp>
        <p:nvSpPr>
          <p:cNvPr id="406" name="Google Shape;406;p9"/>
          <p:cNvSpPr txBox="1"/>
          <p:nvPr/>
        </p:nvSpPr>
        <p:spPr>
          <a:xfrm>
            <a:off x="6228272" y="1762397"/>
            <a:ext cx="2153729"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Times New Roman"/>
                <a:ea typeface="Times New Roman"/>
                <a:cs typeface="Times New Roman"/>
                <a:sym typeface="Times New Roman"/>
              </a:rPr>
              <a:t>Blue</a:t>
            </a:r>
            <a:r>
              <a:rPr lang="en-US" sz="2400" b="0" i="0" u="none" strike="noStrike" cap="none">
                <a:solidFill>
                  <a:schemeClr val="dk1"/>
                </a:solidFill>
                <a:latin typeface="Times New Roman"/>
                <a:ea typeface="Times New Roman"/>
                <a:cs typeface="Times New Roman"/>
                <a:sym typeface="Times New Roman"/>
              </a:rPr>
              <a:t>: LIWC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C000"/>
                </a:solidFill>
                <a:latin typeface="Times New Roman"/>
                <a:ea typeface="Times New Roman"/>
                <a:cs typeface="Times New Roman"/>
                <a:sym typeface="Times New Roman"/>
              </a:rPr>
              <a:t>Yellow</a:t>
            </a:r>
            <a:r>
              <a:rPr lang="en-US" sz="2400" b="0" i="0" u="none" strike="noStrike" cap="none">
                <a:solidFill>
                  <a:schemeClr val="dk1"/>
                </a:solidFill>
                <a:latin typeface="Times New Roman"/>
                <a:ea typeface="Times New Roman"/>
                <a:cs typeface="Times New Roman"/>
                <a:sym typeface="Times New Roman"/>
              </a:rPr>
              <a:t>: Pattern of Life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Times New Roman"/>
                <a:ea typeface="Times New Roman"/>
                <a:cs typeface="Times New Roman"/>
                <a:sym typeface="Times New Roman"/>
              </a:rPr>
              <a:t>Red</a:t>
            </a:r>
            <a:r>
              <a:rPr lang="en-US" sz="2400" b="0" i="0" u="none" strike="noStrike" cap="none">
                <a:solidFill>
                  <a:schemeClr val="dk1"/>
                </a:solidFill>
                <a:latin typeface="Times New Roman"/>
                <a:ea typeface="Times New Roman"/>
                <a:cs typeface="Times New Roman"/>
                <a:sym typeface="Times New Roman"/>
              </a:rPr>
              <a:t>: CLM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B050"/>
                </a:solidFill>
                <a:latin typeface="Times New Roman"/>
                <a:ea typeface="Times New Roman"/>
                <a:cs typeface="Times New Roman"/>
                <a:sym typeface="Times New Roman"/>
              </a:rPr>
              <a:t>Green</a:t>
            </a:r>
            <a:r>
              <a:rPr lang="en-US" sz="2400" b="0" i="0" u="none" strike="noStrike" cap="none">
                <a:solidFill>
                  <a:schemeClr val="dk1"/>
                </a:solidFill>
                <a:latin typeface="Times New Roman"/>
                <a:ea typeface="Times New Roman"/>
                <a:cs typeface="Times New Roman"/>
                <a:sym typeface="Times New Roman"/>
              </a:rPr>
              <a:t>: ULM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Black: All features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Dotted line: Chance</a:t>
            </a: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3338</Words>
  <Application>Microsoft Macintosh PowerPoint</Application>
  <PresentationFormat>On-screen Show (4:3)</PresentationFormat>
  <Paragraphs>494</Paragraphs>
  <Slides>67</Slides>
  <Notes>67</Notes>
  <HiddenSlides>5</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67</vt:i4>
      </vt:variant>
    </vt:vector>
  </HeadingPairs>
  <TitlesOfParts>
    <vt:vector size="75" baseType="lpstr">
      <vt:lpstr>Calibri</vt:lpstr>
      <vt:lpstr>Georgia</vt:lpstr>
      <vt:lpstr>Times New Roman</vt:lpstr>
      <vt:lpstr>Arial</vt:lpstr>
      <vt:lpstr>LSA17-course</vt:lpstr>
      <vt:lpstr>Office Theme</vt:lpstr>
      <vt:lpstr>1_Custom Design</vt:lpstr>
      <vt:lpstr>Custom Design</vt:lpstr>
      <vt:lpstr>Personality and Mental State</vt:lpstr>
      <vt:lpstr>Today</vt:lpstr>
      <vt:lpstr>PowerPoint Presentation</vt:lpstr>
      <vt:lpstr>Language as a Cue for Diagnosis</vt:lpstr>
      <vt:lpstr>Quantifying Mental Health Signals in Twitter (Coppersmith et al., 2014)</vt:lpstr>
      <vt:lpstr>Quantifying Mental Health Signals in Twitter (Coppersmith et al., 2014)</vt:lpstr>
      <vt:lpstr>Features</vt:lpstr>
      <vt:lpstr>ROC Curves of Analytic Performance</vt:lpstr>
      <vt:lpstr>ROC Curves of Analytic Performance</vt:lpstr>
      <vt:lpstr>Depression</vt:lpstr>
      <vt:lpstr>PowerPoint Presentation</vt:lpstr>
      <vt:lpstr>Diagnosis</vt:lpstr>
      <vt:lpstr>Treatments</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vt:lpstr>
      <vt:lpstr>Linguistic Analysis of Schizophrenia in Reddit Posts (Zomick et al., 2019)</vt:lpstr>
      <vt:lpstr>Data</vt:lpstr>
      <vt:lpstr>Data</vt:lpstr>
      <vt:lpstr>LIWC Analysis</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AD</vt:lpstr>
      <vt:lpstr>Stages of AD</vt:lpstr>
      <vt:lpstr>Treatment</vt:lpstr>
      <vt:lpstr>Language Indicators of AD</vt:lpstr>
      <vt:lpstr>Case Study: Agatha Christie’s Novels</vt:lpstr>
      <vt:lpstr>Language Use Changes with Age</vt:lpstr>
      <vt:lpstr>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Ethics of Using Social Media for Health Research</vt:lpstr>
      <vt:lpstr>Ethics in NLP workshop</vt:lpstr>
      <vt:lpstr>Conclusions</vt:lpstr>
      <vt:lpstr>Next (Now this) Week</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Microsoft Office User</cp:lastModifiedBy>
  <cp:revision>2</cp:revision>
  <dcterms:created xsi:type="dcterms:W3CDTF">2020-03-24T14:32:25Z</dcterms:created>
  <dcterms:modified xsi:type="dcterms:W3CDTF">2020-04-07T19:19:16Z</dcterms:modified>
</cp:coreProperties>
</file>