
<file path=[Content_Types].xml><?xml version="1.0" encoding="utf-8"?>
<Types xmlns="http://schemas.openxmlformats.org/package/2006/content-types">
  <Default Extension="xml" ContentType="application/xml"/>
  <Default Extension="wav" ContentType="audio/x-wav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</p:sldMasterIdLst>
  <p:notesMasterIdLst>
    <p:notesMasterId r:id="rId23"/>
  </p:notesMasterIdLst>
  <p:handoutMasterIdLst>
    <p:handoutMasterId r:id="rId24"/>
  </p:handoutMasterIdLst>
  <p:sldIdLst>
    <p:sldId id="257" r:id="rId2"/>
    <p:sldId id="505" r:id="rId3"/>
    <p:sldId id="515" r:id="rId4"/>
    <p:sldId id="413" r:id="rId5"/>
    <p:sldId id="507" r:id="rId6"/>
    <p:sldId id="508" r:id="rId7"/>
    <p:sldId id="415" r:id="rId8"/>
    <p:sldId id="509" r:id="rId9"/>
    <p:sldId id="425" r:id="rId10"/>
    <p:sldId id="485" r:id="rId11"/>
    <p:sldId id="525" r:id="rId12"/>
    <p:sldId id="510" r:id="rId13"/>
    <p:sldId id="511" r:id="rId14"/>
    <p:sldId id="512" r:id="rId15"/>
    <p:sldId id="513" r:id="rId16"/>
    <p:sldId id="514" r:id="rId17"/>
    <p:sldId id="516" r:id="rId18"/>
    <p:sldId id="522" r:id="rId19"/>
    <p:sldId id="524" r:id="rId20"/>
    <p:sldId id="523" r:id="rId21"/>
    <p:sldId id="419" r:id="rId2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0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60">
          <p15:clr>
            <a:srgbClr val="A4A3A4"/>
          </p15:clr>
        </p15:guide>
        <p15:guide id="2" pos="309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3300"/>
    <a:srgbClr val="5EB54B"/>
    <a:srgbClr val="FF9900"/>
    <a:srgbClr val="0066FF"/>
    <a:srgbClr val="66CCFF"/>
    <a:srgbClr val="000066"/>
    <a:srgbClr val="FF000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5"/>
    <p:restoredTop sz="79781"/>
  </p:normalViewPr>
  <p:slideViewPr>
    <p:cSldViewPr>
      <p:cViewPr>
        <p:scale>
          <a:sx n="89" d="100"/>
          <a:sy n="89" d="100"/>
        </p:scale>
        <p:origin x="880" y="-480"/>
      </p:cViewPr>
      <p:guideLst>
        <p:guide orient="horz" pos="2160"/>
        <p:guide pos="10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564" y="966"/>
      </p:cViewPr>
      <p:guideLst>
        <p:guide orient="horz" pos="2260"/>
        <p:guide pos="309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3171826" cy="47942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t" anchorCtr="0" compatLnSpc="1">
            <a:prstTxWarp prst="textNoShape">
              <a:avLst/>
            </a:prstTxWarp>
          </a:bodyPr>
          <a:lstStyle>
            <a:lvl1pPr defTabSz="93345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-1588"/>
            <a:ext cx="3171825" cy="47942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t" anchorCtr="0" compatLnSpc="1">
            <a:prstTxWarp prst="textNoShape">
              <a:avLst/>
            </a:prstTxWarp>
          </a:bodyPr>
          <a:lstStyle>
            <a:lvl1pPr algn="r" defTabSz="93345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9120188"/>
            <a:ext cx="3171826" cy="4810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b" anchorCtr="0" compatLnSpc="1">
            <a:prstTxWarp prst="textNoShape">
              <a:avLst/>
            </a:prstTxWarp>
          </a:bodyPr>
          <a:lstStyle>
            <a:lvl1pPr defTabSz="93345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1825" cy="4810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b" anchorCtr="0" compatLnSpc="1">
            <a:prstTxWarp prst="textNoShape">
              <a:avLst/>
            </a:prstTxWarp>
          </a:bodyPr>
          <a:lstStyle>
            <a:lvl1pPr algn="r" defTabSz="93345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fld id="{6AB65D05-FA44-484C-844E-EF46F755A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65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3171826" cy="47942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t" anchorCtr="0" compatLnSpc="1">
            <a:prstTxWarp prst="textNoShape">
              <a:avLst/>
            </a:prstTxWarp>
          </a:bodyPr>
          <a:lstStyle>
            <a:lvl1pPr defTabSz="93345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-1588"/>
            <a:ext cx="3171825" cy="47942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t" anchorCtr="0" compatLnSpc="1">
            <a:prstTxWarp prst="textNoShape">
              <a:avLst/>
            </a:prstTxWarp>
          </a:bodyPr>
          <a:lstStyle>
            <a:lvl1pPr algn="r" defTabSz="93345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2063" y="720725"/>
            <a:ext cx="4794250" cy="35956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9488" y="4560888"/>
            <a:ext cx="5356225" cy="43195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9120188"/>
            <a:ext cx="3171826" cy="4810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b" anchorCtr="0" compatLnSpc="1">
            <a:prstTxWarp prst="textNoShape">
              <a:avLst/>
            </a:prstTxWarp>
          </a:bodyPr>
          <a:lstStyle>
            <a:lvl1pPr defTabSz="93345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1825" cy="4810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b" anchorCtr="0" compatLnSpc="1">
            <a:prstTxWarp prst="textNoShape">
              <a:avLst/>
            </a:prstTxWarp>
          </a:bodyPr>
          <a:lstStyle>
            <a:lvl1pPr algn="r" defTabSz="93345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fld id="{019E3F08-109D-BC43-97CD-4934208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453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49263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896938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46200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793875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2" name="Google Shape;212;p16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turn to the person sitting next to you and introduce yourself!</a:t>
            </a:r>
            <a:endParaRPr/>
          </a:p>
        </p:txBody>
      </p:sp>
      <p:sp>
        <p:nvSpPr>
          <p:cNvPr id="213" name="Google Shape;213;p16:notes"/>
          <p:cNvSpPr txBox="1">
            <a:spLocks noGrp="1"/>
          </p:cNvSpPr>
          <p:nvPr>
            <p:ph type="sldNum" idx="12"/>
          </p:nvPr>
        </p:nvSpPr>
        <p:spPr>
          <a:xfrm>
            <a:off x="4144963" y="9120188"/>
            <a:ext cx="3171825" cy="481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25" tIns="47125" rIns="95925" bIns="471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6344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3" name="Google Shape;203;p15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5:notes"/>
          <p:cNvSpPr txBox="1">
            <a:spLocks noGrp="1"/>
          </p:cNvSpPr>
          <p:nvPr>
            <p:ph type="sldNum" idx="12"/>
          </p:nvPr>
        </p:nvSpPr>
        <p:spPr>
          <a:xfrm>
            <a:off x="4144963" y="9120188"/>
            <a:ext cx="3171825" cy="481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25" tIns="47125" rIns="95925" bIns="471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0024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4199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7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1696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9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9476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8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5216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Angry, sad, happy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9E3F08-109D-BC43-97CD-493420828C3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77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know that.</a:t>
            </a:r>
          </a:p>
          <a:p>
            <a:r>
              <a:rPr lang="en-US" dirty="0" smtClean="0"/>
              <a:t>I really believe you.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9E3F08-109D-BC43-97CD-493420828C3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76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6366AE-83BE-4545-A9A1-654831B74448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475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cs typeface="+mn-cs"/>
              </a:rPr>
              <a:t>Wavenet</a:t>
            </a:r>
            <a:r>
              <a:rPr lang="en-US" dirty="0" smtClean="0">
                <a:cs typeface="+mn-cs"/>
              </a:rPr>
              <a:t>: demo down toward the bottom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TTS: 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Do you live at 288 110</a:t>
            </a:r>
            <a:r>
              <a:rPr lang="en-US" baseline="30000" dirty="0" smtClean="0">
                <a:cs typeface="+mn-cs"/>
              </a:rPr>
              <a:t>th</a:t>
            </a:r>
            <a:r>
              <a:rPr lang="en-US" dirty="0" smtClean="0">
                <a:cs typeface="+mn-cs"/>
              </a:rPr>
              <a:t> St. West?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The city hall parking lot was chock full of cars.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Martín Pérez plays for the Twins.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9E3F08-109D-BC43-97CD-493420828C3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7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:notes"/>
          <p:cNvSpPr txBox="1">
            <a:spLocks noGrp="1"/>
          </p:cNvSpPr>
          <p:nvPr>
            <p:ph type="sldNum" idx="12"/>
          </p:nvPr>
        </p:nvSpPr>
        <p:spPr>
          <a:xfrm>
            <a:off x="4144963" y="9120188"/>
            <a:ext cx="3171825" cy="481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25" tIns="47125" rIns="95925" bIns="471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9213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8766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2848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9957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97D8E-74EF-7247-A693-9F0AADB51A57}" type="datetime1">
              <a:rPr lang="en-US"/>
              <a:pPr>
                <a:defRPr/>
              </a:pPr>
              <a:t>1/26/20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C0D4D-3B38-244E-8159-4ACA1BD2B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5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18ACF-F22F-A74B-A8FE-BD2EA8B4E933}" type="datetime1">
              <a:rPr lang="en-US"/>
              <a:pPr>
                <a:defRPr/>
              </a:pPr>
              <a:t>1/26/20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80E81-B83D-154B-BEF9-CED17DA51F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53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9D122-D478-E94D-84D0-056E2FCD8CDC}" type="datetime1">
              <a:rPr lang="en-US"/>
              <a:pPr>
                <a:defRPr/>
              </a:pPr>
              <a:t>1/26/20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83CA0-E6C2-8441-A87A-F5850AA84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61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2AA88-7B1D-FC44-87E5-EEADC036F627}" type="datetime1">
              <a:rPr lang="en-US"/>
              <a:pPr>
                <a:defRPr/>
              </a:pPr>
              <a:t>1/26/20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EBF9D-B3EB-D840-9E68-AFAF36FDBF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26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88C42-27AA-CA46-A985-9790DC94CFB8}" type="datetime1">
              <a:rPr lang="en-US"/>
              <a:pPr>
                <a:defRPr/>
              </a:pPr>
              <a:t>1/26/20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16159-5324-1C48-9D26-9FD1A507D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75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8C133-466C-E849-B4F5-47C9404B5159}" type="datetime1">
              <a:rPr lang="en-US"/>
              <a:pPr>
                <a:defRPr/>
              </a:pPr>
              <a:t>1/26/20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966C5-790B-1241-9933-E8FBC0F44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6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076C6-C889-294C-9694-8C705953746C}" type="datetime1">
              <a:rPr lang="en-US"/>
              <a:pPr>
                <a:defRPr/>
              </a:pPr>
              <a:t>1/26/20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4B64F-B330-6A4C-8DD5-B6CE0B230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8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BCA7C-E93C-054C-8119-A9030F3FC733}" type="datetime1">
              <a:rPr lang="en-US"/>
              <a:pPr>
                <a:defRPr/>
              </a:pPr>
              <a:t>1/26/20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8A58E-B700-CC42-AB74-2287CD845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60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1D903-537E-B04F-BE90-F4D8B14E76A8}" type="datetime1">
              <a:rPr lang="en-US"/>
              <a:pPr>
                <a:defRPr/>
              </a:pPr>
              <a:t>1/26/20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95980-E532-354C-80D0-7656E78CF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1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FF335-C780-1741-990B-4D8B023D122A}" type="datetime1">
              <a:rPr lang="en-US"/>
              <a:pPr>
                <a:defRPr/>
              </a:pPr>
              <a:t>1/26/20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579D8-E43B-EA45-91D7-3A4D69D21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7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3E797-6ABD-F44B-A159-553E707F1956}" type="datetime1">
              <a:rPr lang="en-US"/>
              <a:pPr>
                <a:defRPr/>
              </a:pPr>
              <a:t>1/26/20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D176D-741A-9547-AA0D-CE5107153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04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D5B5E-B51F-9240-A352-93F02C0D116B}" type="datetime1">
              <a:rPr lang="en-US"/>
              <a:pPr>
                <a:defRPr/>
              </a:pPr>
              <a:t>1/26/20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8AFFD-D1A3-4C44-BB53-2858CE377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34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fld id="{414C65E6-247C-9E41-848C-7BB1476601FC}" type="datetime1">
              <a:rPr lang="en-US"/>
              <a:pPr>
                <a:defRPr/>
              </a:pPr>
              <a:t>1/26/20</a:t>
            </a:fld>
            <a:endParaRPr lang="en-US"/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952CFAE-224D-184E-BE74-004A1ECF0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cs.columbia.edu/~julia/courses/CS6998-20/syllabus20.html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cs.columbia.edu/~julia/courses/CS6998-20/syllabus20.html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cs.columbia.edu/~julia/courses/CS4706/syllabus10.ht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1" Type="http://schemas.microsoft.com/office/2007/relationships/media" Target="../media/media6.wav"/><Relationship Id="rId12" Type="http://schemas.openxmlformats.org/officeDocument/2006/relationships/audio" Target="../media/media6.wav"/><Relationship Id="rId13" Type="http://schemas.openxmlformats.org/officeDocument/2006/relationships/slideLayout" Target="../slideLayouts/slideLayout12.xml"/><Relationship Id="rId14" Type="http://schemas.openxmlformats.org/officeDocument/2006/relationships/notesSlide" Target="../notesSlides/notesSlide2.xml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microsoft.com/office/2007/relationships/media" Target="../media/media5.wav"/><Relationship Id="rId10" Type="http://schemas.openxmlformats.org/officeDocument/2006/relationships/audio" Target="../media/media5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epmind.com/blog/wavenet-generative-model-raw-audio/" TargetMode="External"/><Relationship Id="rId4" Type="http://schemas.openxmlformats.org/officeDocument/2006/relationships/hyperlink" Target="https://codepen.io/matt-west/pen/wGzuJ" TargetMode="External"/><Relationship Id="rId5" Type="http://schemas.openxmlformats.org/officeDocument/2006/relationships/hyperlink" Target="https://www.youtube.com/watch?v=AC_KC0LirmQ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i.googleblog.com/2019/07/parrotron-new-research-into-improving.html" TargetMode="External"/><Relationship Id="rId4" Type="http://schemas.openxmlformats.org/officeDocument/2006/relationships/hyperlink" Target="https://www.buzzfeed.com/abefg/this-little-girl-fought-to-give-her-sister-with-cerebral-pal" TargetMode="External"/><Relationship Id="rId5" Type="http://schemas.openxmlformats.org/officeDocument/2006/relationships/hyperlink" Target="https://www.bbc.com/news/av/world-us-canada-43786713/in-six-days-i-ll-lose-my-voice-forever" TargetMode="External"/><Relationship Id="rId6" Type="http://schemas.openxmlformats.org/officeDocument/2006/relationships/hyperlink" Target="https://www.duolingo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3B95664-21AE-6D4D-9E4D-8A00C8874F8D}" type="datetime1">
              <a:rPr lang="en-US"/>
              <a:pPr>
                <a:defRPr/>
              </a:pPr>
              <a:t>1/26/20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007FA2-B7D8-4C43-9A4F-D0DF95D8F1B6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600200"/>
            <a:ext cx="7772400" cy="1470025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cs typeface="+mj-cs"/>
              </a:rPr>
              <a:t>Advanced Topics in Spoken Language Processing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2209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Julia Hirschberg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CS 6998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Spring 2020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will Learn in 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the end of the course, </a:t>
            </a:r>
            <a:r>
              <a:rPr lang="en-US" dirty="0" smtClean="0"/>
              <a:t>you should be able to:</a:t>
            </a:r>
          </a:p>
          <a:p>
            <a:pPr lvl="1"/>
            <a:r>
              <a:rPr lang="en-US" dirty="0" smtClean="0"/>
              <a:t>Analyze acoustic and prosodic features of speech and connect these with text information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nalyze and classify corpora using these features to identify different types of information (dialogue acts, emotion)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valuate research papers on spoken language processing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6511B-2857-694D-871F-42288545228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000000"/>
                </a:solidFill>
                <a:latin typeface="-webkit-standard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4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Should Know/Have before You Start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laptop or access to a computer (hopefully a Mac but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</a:p>
          <a:p>
            <a:r>
              <a:rPr lang="en-US" dirty="0" smtClean="0"/>
              <a:t>Headphones with close-talking mic for recording</a:t>
            </a:r>
          </a:p>
          <a:p>
            <a:r>
              <a:rPr lang="en-US" dirty="0" smtClean="0"/>
              <a:t>Some knowledge of NLP or speech processing</a:t>
            </a:r>
          </a:p>
          <a:p>
            <a:r>
              <a:rPr lang="en-US" dirty="0" smtClean="0"/>
              <a:t>Some experience using Machine Learning (not necessarily Deep Learning)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scikit-learn.org</a:t>
            </a:r>
            <a:r>
              <a:rPr lang="en-US" dirty="0" smtClean="0"/>
              <a:t>, e.g.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E88C42-27AA-CA46-A985-9790DC94CFB8}" type="datetime1">
              <a:rPr lang="en-US" smtClean="0"/>
              <a:pPr>
                <a:defRPr/>
              </a:pPr>
              <a:t>1/26/20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16159-5324-1C48-9D26-9FD1A507DCF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Syllabus Overview</a:t>
            </a:r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Course </a:t>
            </a:r>
            <a:r>
              <a:rPr lang="en-US" u="sng" dirty="0" smtClean="0">
                <a:solidFill>
                  <a:schemeClr val="hlink"/>
                </a:solidFill>
                <a:hlinkClick r:id="rId3"/>
              </a:rPr>
              <a:t>syllabus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Part 1: basic concepts, tools, analysis approaches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Acoustics, prosody, tools, TTS, ASR, dialogue systems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Part 2: speech analysis applications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Entrainment, emotion, sentiment, deception, trust, sarcasm, humor, charisma, personality, mental state</a:t>
            </a:r>
            <a:endParaRPr dirty="0"/>
          </a:p>
        </p:txBody>
      </p:sp>
      <p:sp>
        <p:nvSpPr>
          <p:cNvPr id="176" name="Google Shape;176;p2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60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Grade breakdown</a:t>
            </a:r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 smtClean="0"/>
              <a:t>10% </a:t>
            </a:r>
            <a:r>
              <a:rPr lang="en-US" dirty="0"/>
              <a:t>	Attendance and participation </a:t>
            </a: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 smtClean="0"/>
              <a:t>20% </a:t>
            </a:r>
            <a:r>
              <a:rPr lang="en-US" dirty="0"/>
              <a:t>	Weekly posts</a:t>
            </a: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 smtClean="0"/>
              <a:t>20% </a:t>
            </a:r>
            <a:r>
              <a:rPr lang="en-US" dirty="0"/>
              <a:t>	HW 1</a:t>
            </a: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 smtClean="0"/>
              <a:t>25% </a:t>
            </a:r>
            <a:r>
              <a:rPr lang="en-US" dirty="0"/>
              <a:t>	HW 2</a:t>
            </a: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 smtClean="0"/>
              <a:t>25% </a:t>
            </a:r>
            <a:r>
              <a:rPr lang="en-US" dirty="0"/>
              <a:t>	HW </a:t>
            </a:r>
            <a:r>
              <a:rPr lang="en-US" dirty="0" smtClean="0"/>
              <a:t>3</a:t>
            </a:r>
            <a:endParaRPr dirty="0"/>
          </a:p>
        </p:txBody>
      </p:sp>
      <p:sp>
        <p:nvSpPr>
          <p:cNvPr id="183" name="Google Shape;183;p2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1/21/19</a:t>
            </a:r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907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Weekly readings</a:t>
            </a:r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Textbook 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Required: Speech and Language Processing, </a:t>
            </a:r>
            <a:r>
              <a:rPr lang="en-US" dirty="0" err="1"/>
              <a:t>Jurafsky</a:t>
            </a:r>
            <a:r>
              <a:rPr lang="en-US" dirty="0"/>
              <a:t> &amp; Martin </a:t>
            </a:r>
            <a:r>
              <a:rPr lang="en-US" dirty="0" smtClean="0"/>
              <a:t>(</a:t>
            </a:r>
            <a:r>
              <a:rPr lang="en-US" dirty="0" smtClean="0">
                <a:solidFill>
                  <a:schemeClr val="hlink"/>
                </a:solidFill>
                <a:hlinkClick r:id="rId3"/>
              </a:rPr>
              <a:t>use links from course syllabus</a:t>
            </a:r>
            <a:r>
              <a:rPr lang="en-US" dirty="0" smtClean="0"/>
              <a:t>)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Optional: Acoustic and Auditory Phonetics, Keith Johnson (3</a:t>
            </a:r>
            <a:r>
              <a:rPr lang="en-US" baseline="30000" dirty="0"/>
              <a:t>rd</a:t>
            </a:r>
            <a:r>
              <a:rPr lang="en-US" dirty="0"/>
              <a:t> edition)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Conference and journal articles</a:t>
            </a:r>
            <a:endParaRPr dirty="0"/>
          </a:p>
        </p:txBody>
      </p:sp>
      <p:sp>
        <p:nvSpPr>
          <p:cNvPr id="191" name="Google Shape;191;p2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1/21/19</a:t>
            </a:r>
            <a:endParaRPr/>
          </a:p>
        </p:txBody>
      </p:sp>
      <p:sp>
        <p:nvSpPr>
          <p:cNvPr id="192" name="Google Shape;192;p2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678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Weekly </a:t>
            </a:r>
            <a:r>
              <a:rPr lang="en-US" dirty="0" smtClean="0"/>
              <a:t>Posts</a:t>
            </a:r>
            <a:endParaRPr dirty="0"/>
          </a:p>
        </p:txBody>
      </p:sp>
      <p:sp>
        <p:nvSpPr>
          <p:cNvPr id="198" name="Google Shape;198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64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For each required reading, post: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One positive and one negative </a:t>
            </a:r>
            <a:r>
              <a:rPr lang="en-US" dirty="0" smtClean="0"/>
              <a:t>aspect of each assigned reading</a:t>
            </a:r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 smtClean="0"/>
              <a:t>Some weeks:  Find a new article on the same topic that you think is good and provide location, authors/title/abstract and reasons why you think this would be good to include in our reading assignments next year</a:t>
            </a:r>
            <a:endParaRPr dirty="0"/>
          </a:p>
          <a:p>
            <a:pPr marL="51435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 smtClean="0"/>
              <a:t>Deadline</a:t>
            </a:r>
            <a:r>
              <a:rPr lang="en-US" dirty="0"/>
              <a:t>: </a:t>
            </a:r>
            <a:r>
              <a:rPr lang="en-US" dirty="0" smtClean="0"/>
              <a:t>Mondays 11:59am; Points 0-4</a:t>
            </a:r>
            <a:endParaRPr dirty="0"/>
          </a:p>
          <a:p>
            <a:pPr marL="51435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Late </a:t>
            </a:r>
            <a:r>
              <a:rPr lang="en-US" dirty="0" smtClean="0"/>
              <a:t>policy: 1 day,1 point loss</a:t>
            </a:r>
            <a:endParaRPr dirty="0"/>
          </a:p>
        </p:txBody>
      </p:sp>
      <p:sp>
        <p:nvSpPr>
          <p:cNvPr id="199" name="Google Shape;199;p2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1/21/19</a:t>
            </a:r>
            <a:endParaRPr/>
          </a:p>
        </p:txBody>
      </p:sp>
      <p:sp>
        <p:nvSpPr>
          <p:cNvPr id="200" name="Google Shape;200;p2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80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Homework </a:t>
            </a:r>
            <a:r>
              <a:rPr lang="en-US" dirty="0" smtClean="0"/>
              <a:t>Assignments</a:t>
            </a:r>
            <a:endParaRPr dirty="0"/>
          </a:p>
        </p:txBody>
      </p:sp>
      <p:sp>
        <p:nvSpPr>
          <p:cNvPr id="207" name="Google Shape;207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US" dirty="0" err="1"/>
              <a:t>Praat</a:t>
            </a:r>
            <a:r>
              <a:rPr lang="en-US" dirty="0"/>
              <a:t> </a:t>
            </a:r>
            <a:r>
              <a:rPr lang="en-US" dirty="0" smtClean="0"/>
              <a:t>emotion recording </a:t>
            </a:r>
            <a:r>
              <a:rPr lang="en-US" dirty="0"/>
              <a:t>and </a:t>
            </a:r>
            <a:r>
              <a:rPr lang="en-US" dirty="0" smtClean="0"/>
              <a:t>analysis</a:t>
            </a:r>
            <a:endParaRPr dirty="0"/>
          </a:p>
          <a:p>
            <a:pPr marL="514350" lvl="0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US" dirty="0" smtClean="0"/>
              <a:t>Dialogue Act identification (e.g. question, statement)</a:t>
            </a:r>
          </a:p>
          <a:p>
            <a:pPr marL="514350" lvl="0" indent="-51435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US" dirty="0" smtClean="0"/>
              <a:t>Emotional Speech identification (e.g. anger, sadness)</a:t>
            </a:r>
          </a:p>
          <a:p>
            <a:pPr marL="514350" lvl="0" indent="-51435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US" dirty="0" smtClean="0"/>
              <a:t>Late policy:  3 days; 5 points lost for each day</a:t>
            </a:r>
            <a:endParaRPr dirty="0"/>
          </a:p>
        </p:txBody>
      </p:sp>
      <p:sp>
        <p:nvSpPr>
          <p:cNvPr id="208" name="Google Shape;208;p2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1/21/19</a:t>
            </a:r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46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Teaching Assistants</a:t>
            </a:r>
            <a:endParaRPr/>
          </a:p>
        </p:txBody>
      </p:sp>
      <p:sp>
        <p:nvSpPr>
          <p:cNvPr id="224" name="Google Shape;224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 smtClean="0"/>
              <a:t>Becky </a:t>
            </a:r>
            <a:r>
              <a:rPr lang="en-US" dirty="0" err="1" smtClean="0"/>
              <a:t>Calinsky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 smtClean="0"/>
              <a:t>Jessica Yin </a:t>
            </a:r>
            <a:r>
              <a:rPr lang="en-US" dirty="0" err="1" smtClean="0"/>
              <a:t>Huyhn</a:t>
            </a:r>
            <a:endParaRPr dirty="0"/>
          </a:p>
        </p:txBody>
      </p:sp>
      <p:sp>
        <p:nvSpPr>
          <p:cNvPr id="225" name="Google Shape;225;p2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1/21/19</a:t>
            </a:r>
            <a:endParaRPr/>
          </a:p>
        </p:txBody>
      </p:sp>
      <p:sp>
        <p:nvSpPr>
          <p:cNvPr id="226" name="Google Shape;226;p2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74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Todo</a:t>
            </a:r>
            <a:endParaRPr dirty="0"/>
          </a:p>
        </p:txBody>
      </p:sp>
      <p:sp>
        <p:nvSpPr>
          <p:cNvPr id="262" name="Google Shape;262;p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dirty="0"/>
              <a:t>Are you </a:t>
            </a:r>
            <a:r>
              <a:rPr lang="en-US" dirty="0" smtClean="0"/>
              <a:t>officially enrolled </a:t>
            </a:r>
            <a:r>
              <a:rPr lang="en-US" dirty="0"/>
              <a:t>in this class</a:t>
            </a:r>
            <a:r>
              <a:rPr lang="en-US" dirty="0" smtClean="0"/>
              <a:t>?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dirty="0" smtClean="0"/>
              <a:t>Do you intend to stay in it?  If not please drop asap and send me mail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dirty="0" smtClean="0"/>
              <a:t>Are you on the waitlist?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dirty="0" smtClean="0"/>
              <a:t>If so, do you still want to take the course?  If so please send me new email with your NLP/speech course background and grades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dirty="0" smtClean="0"/>
              <a:t>Note:  if we can find another TA for this class we will be able to raise the cap to include more students so I will inform the waitlist when/if this occurs</a:t>
            </a:r>
            <a:endParaRPr dirty="0"/>
          </a:p>
        </p:txBody>
      </p:sp>
      <p:sp>
        <p:nvSpPr>
          <p:cNvPr id="263" name="Google Shape;263;p3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1/21/19</a:t>
            </a:r>
            <a:endParaRPr/>
          </a:p>
        </p:txBody>
      </p:sp>
      <p:sp>
        <p:nvSpPr>
          <p:cNvPr id="264" name="Google Shape;264;p3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0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1/21/19</a:t>
            </a:r>
            <a:endParaRPr/>
          </a:p>
        </p:txBody>
      </p:sp>
      <p:sp>
        <p:nvSpPr>
          <p:cNvPr id="277" name="Google Shape;277;p3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278" name="Google Shape;278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Honor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policy </a:t>
            </a:r>
            <a:r>
              <a:rPr lang="en-US" dirty="0"/>
              <a:t>on syllabus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 smtClean="0"/>
              <a:t>We will announce office hours by the end of this week</a:t>
            </a:r>
          </a:p>
          <a:p>
            <a:pPr lvl="1" indent="-34290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 smtClean="0"/>
              <a:t>Julia </a:t>
            </a:r>
            <a:r>
              <a:rPr lang="en-US" dirty="0"/>
              <a:t>Hirschberg office hours: CEPSR 705</a:t>
            </a:r>
            <a:endParaRPr dirty="0"/>
          </a:p>
          <a:p>
            <a:pPr lvl="1" indent="-34290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 smtClean="0"/>
              <a:t>Jessica Yin </a:t>
            </a:r>
            <a:r>
              <a:rPr lang="en-US" dirty="0" err="1" smtClean="0"/>
              <a:t>Huyn</a:t>
            </a:r>
            <a:r>
              <a:rPr lang="en-US" dirty="0" smtClean="0"/>
              <a:t> office hours:  CEPSR 7LW3 (Speech Lab)</a:t>
            </a:r>
            <a:endParaRPr dirty="0"/>
          </a:p>
          <a:p>
            <a:pPr lvl="1" indent="-34290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 smtClean="0"/>
              <a:t>Becky </a:t>
            </a:r>
            <a:r>
              <a:rPr lang="en-US" dirty="0" err="1" smtClean="0"/>
              <a:t>Calinsky</a:t>
            </a:r>
            <a:r>
              <a:rPr lang="en-US" dirty="0" smtClean="0"/>
              <a:t>: </a:t>
            </a:r>
            <a:r>
              <a:rPr lang="en-US" dirty="0"/>
              <a:t>office hours, CEPSR 7LW3 (Speech Lab</a:t>
            </a:r>
            <a:r>
              <a:rPr lang="en-US" dirty="0" smtClean="0"/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402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5600"/>
            <a:ext cx="7772400" cy="927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Columbia Speech Lab Last Spring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60C1-CD7E-2840-B5A1-488EBD1FEE9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86" y="937549"/>
            <a:ext cx="8309177" cy="553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 next week</a:t>
            </a:r>
            <a:endParaRPr/>
          </a:p>
        </p:txBody>
      </p:sp>
      <p:sp>
        <p:nvSpPr>
          <p:cNvPr id="270" name="Google Shape;270;p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 smtClean="0"/>
              <a:t>Look at today’s slides and follow the links that weren’t played (</a:t>
            </a:r>
            <a:r>
              <a:rPr lang="en-US" smtClean="0"/>
              <a:t>or those that were)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 smtClean="0"/>
              <a:t>Reading</a:t>
            </a:r>
            <a:r>
              <a:rPr lang="en-US" dirty="0"/>
              <a:t>: J&amp;M Chapter 7 (7.1-7.3)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Post on </a:t>
            </a:r>
            <a:r>
              <a:rPr lang="en-US" dirty="0" err="1"/>
              <a:t>Courseworks</a:t>
            </a:r>
            <a:r>
              <a:rPr lang="en-US" dirty="0"/>
              <a:t> before </a:t>
            </a:r>
            <a:r>
              <a:rPr lang="en-US" dirty="0" smtClean="0"/>
              <a:t>next Monday 11:59am</a:t>
            </a: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 smtClean="0"/>
              <a:t>Record your name on </a:t>
            </a:r>
            <a:r>
              <a:rPr lang="en-US" dirty="0" err="1" smtClean="0"/>
              <a:t>Courseworks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NameCoach</a:t>
            </a:r>
            <a:r>
              <a:rPr lang="en-US" dirty="0" smtClean="0">
                <a:sym typeface="Wingdings"/>
              </a:rPr>
              <a:t> so we can learn to pronounce everyone’s name correctly </a:t>
            </a:r>
            <a:r>
              <a:rPr lang="en-US" dirty="0" smtClean="0"/>
              <a:t> </a:t>
            </a:r>
            <a:endParaRPr dirty="0"/>
          </a:p>
        </p:txBody>
      </p:sp>
      <p:sp>
        <p:nvSpPr>
          <p:cNvPr id="271" name="Google Shape;271;p3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59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D3649D1-55E7-E54B-B968-81417BA68CE8}" type="datetime1">
              <a:rPr lang="en-US"/>
              <a:pPr>
                <a:defRPr/>
              </a:pPr>
              <a:t>1/26/20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F8BC57-1264-7C4F-BFBD-93D6EBE07D6C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47309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Questions</a:t>
            </a:r>
            <a:r>
              <a:rPr lang="en-US" dirty="0" smtClean="0">
                <a:cs typeface="+mj-cs"/>
              </a:rPr>
              <a:t>?</a:t>
            </a:r>
          </a:p>
        </p:txBody>
      </p:sp>
      <p:sp>
        <p:nvSpPr>
          <p:cNvPr id="47309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Getting to know each other</a:t>
            </a:r>
            <a:endParaRPr/>
          </a:p>
        </p:txBody>
      </p:sp>
      <p:sp>
        <p:nvSpPr>
          <p:cNvPr id="216" name="Google Shape;216;p2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1/21/19</a:t>
            </a:r>
            <a:endParaRPr/>
          </a:p>
        </p:txBody>
      </p:sp>
      <p:sp>
        <p:nvSpPr>
          <p:cNvPr id="217" name="Google Shape;217;p2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218" name="Google Shape;21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9800" y="1600200"/>
            <a:ext cx="4980041" cy="3746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9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ED1D224-2584-394A-ABB1-46C5478C04DF}" type="datetime1">
              <a:rPr lang="en-US"/>
              <a:pPr>
                <a:defRPr/>
              </a:pPr>
              <a:t>1/26/20</a:t>
            </a:fld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10B747-ECBA-6C41-A746-8618B7F2E21F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425995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cs typeface="+mj-cs"/>
              </a:rPr>
              <a:t>Speech Processing Questions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7772400" cy="4678363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How do you produce sounds that other people interpret as language? 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How does your hearer decode what you are trying to convey? 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In a conversation, how do you know when it</a:t>
            </a:r>
            <a:r>
              <a:rPr lang="en-US" sz="2400" dirty="0" smtClean="0">
                <a:latin typeface="Arial"/>
              </a:rPr>
              <a:t>’</a:t>
            </a:r>
            <a:r>
              <a:rPr lang="en-US" sz="2400" dirty="0" smtClean="0"/>
              <a:t>s your turn to talk?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Once you decide </a:t>
            </a:r>
            <a:r>
              <a:rPr lang="en-US" sz="2400" b="1" i="1" dirty="0" smtClean="0"/>
              <a:t>what</a:t>
            </a:r>
            <a:r>
              <a:rPr lang="en-US" sz="2400" dirty="0" smtClean="0"/>
              <a:t> you want to say, how do you decide </a:t>
            </a:r>
            <a:r>
              <a:rPr lang="en-US" sz="2400" b="1" i="1" dirty="0" smtClean="0"/>
              <a:t>how</a:t>
            </a:r>
            <a:r>
              <a:rPr lang="en-US" sz="2400" dirty="0" smtClean="0"/>
              <a:t> to say it?: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 smtClean="0"/>
              <a:t>How do you decide where to pause in the sentence?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 smtClean="0"/>
              <a:t>How do you decide what words to emphasize?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 smtClean="0"/>
              <a:t>How do you decide what </a:t>
            </a:r>
            <a:r>
              <a:rPr lang="en-US" sz="2000" dirty="0" err="1" smtClean="0"/>
              <a:t>intonational</a:t>
            </a:r>
            <a:r>
              <a:rPr lang="en-US" sz="2000" dirty="0" smtClean="0"/>
              <a:t> contour to use?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 smtClean="0"/>
              <a:t>How do you convey your own feelings and emotions? 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400" dirty="0" smtClean="0"/>
          </a:p>
        </p:txBody>
      </p:sp>
      <p:pic>
        <p:nvPicPr>
          <p:cNvPr id="2" name="cl_001_boredom_1085.60_August-thirteenth-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24400" y="5715000"/>
            <a:ext cx="609600" cy="609600"/>
          </a:xfrm>
          <a:prstGeom prst="rect">
            <a:avLst/>
          </a:prstGeom>
        </p:spPr>
      </p:pic>
      <p:pic>
        <p:nvPicPr>
          <p:cNvPr id="14" name="E24F0821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E3F84947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2D29DD04.WAV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105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l_001_happy_910.42_Eight-hundred-three-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86200" y="5715000"/>
            <a:ext cx="609600" cy="609600"/>
          </a:xfrm>
          <a:prstGeom prst="rect">
            <a:avLst/>
          </a:prstGeom>
        </p:spPr>
      </p:pic>
      <p:pic>
        <p:nvPicPr>
          <p:cNvPr id="6" name="cl_001_pride_1524.62_Nine-thousand-four-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6260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3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5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r>
              <a:rPr lang="en-US" dirty="0" smtClean="0"/>
              <a:t>Different languages can convey this information in different ways but most use intonation or sometimes word order in the process </a:t>
            </a:r>
            <a:r>
              <a:rPr lang="mr-IN" dirty="0" smtClean="0"/>
              <a:t>–</a:t>
            </a:r>
            <a:r>
              <a:rPr lang="en-US" dirty="0" smtClean="0"/>
              <a:t> and of course facial expression and body gesture also play a role in communication</a:t>
            </a:r>
          </a:p>
          <a:p>
            <a:pPr lvl="1"/>
            <a:r>
              <a:rPr lang="en-US" dirty="0" smtClean="0"/>
              <a:t>How do you ask a question in your native language?  How do you make a statement?</a:t>
            </a:r>
          </a:p>
          <a:p>
            <a:r>
              <a:rPr lang="en-US" dirty="0" smtClean="0"/>
              <a:t>What we’ll be learning in this class is a wide range of the information that speech can convey to others and what we in turn can learn about others from their speech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E88C42-27AA-CA46-A985-9790DC94CFB8}" type="datetime1">
              <a:rPr lang="en-US" smtClean="0"/>
              <a:pPr>
                <a:defRPr/>
              </a:pPr>
              <a:t>1/26/20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16159-5324-1C48-9D26-9FD1A507DCF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Convey and Learn from Speech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speech can convey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US" sz="2400" dirty="0"/>
              <a:t>Emotion</a:t>
            </a:r>
          </a:p>
          <a:p>
            <a:pPr lvl="1"/>
            <a:r>
              <a:rPr lang="en-US" sz="2400" dirty="0" smtClean="0"/>
              <a:t>Sarcasm</a:t>
            </a:r>
          </a:p>
          <a:p>
            <a:pPr lvl="1"/>
            <a:r>
              <a:rPr lang="en-US" sz="2400" dirty="0" smtClean="0"/>
              <a:t>Speech Acts</a:t>
            </a:r>
          </a:p>
          <a:p>
            <a:pPr lvl="1"/>
            <a:r>
              <a:rPr lang="en-US" sz="2400" dirty="0" smtClean="0"/>
              <a:t>Humor</a:t>
            </a:r>
          </a:p>
          <a:p>
            <a:pPr lvl="1"/>
            <a:r>
              <a:rPr lang="en-US" sz="2400" dirty="0" smtClean="0"/>
              <a:t>Empathy</a:t>
            </a:r>
          </a:p>
          <a:p>
            <a:pPr lvl="1"/>
            <a:r>
              <a:rPr lang="en-US" sz="2400" dirty="0" smtClean="0"/>
              <a:t>Trust</a:t>
            </a:r>
          </a:p>
          <a:p>
            <a:pPr lvl="1"/>
            <a:r>
              <a:rPr lang="en-US" sz="2400" dirty="0" smtClean="0"/>
              <a:t>Likability/Charisma</a:t>
            </a:r>
          </a:p>
          <a:p>
            <a:pPr lvl="1"/>
            <a:r>
              <a:rPr lang="en-US" sz="2400" dirty="0" smtClean="0"/>
              <a:t>Intent</a:t>
            </a:r>
          </a:p>
          <a:p>
            <a:pPr lvl="1"/>
            <a:endParaRPr lang="en-US" sz="2400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What else we can learn from speech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Deception</a:t>
            </a:r>
          </a:p>
          <a:p>
            <a:r>
              <a:rPr lang="en-US" dirty="0" smtClean="0"/>
              <a:t>Mental health</a:t>
            </a:r>
          </a:p>
          <a:p>
            <a:r>
              <a:rPr lang="en-US" dirty="0" smtClean="0"/>
              <a:t>Physical health</a:t>
            </a:r>
          </a:p>
          <a:p>
            <a:r>
              <a:rPr lang="en-US" dirty="0"/>
              <a:t>Autism </a:t>
            </a:r>
            <a:r>
              <a:rPr lang="en-US" dirty="0" smtClean="0"/>
              <a:t>Spectrum</a:t>
            </a:r>
          </a:p>
          <a:p>
            <a:r>
              <a:rPr lang="en-US" dirty="0" smtClean="0"/>
              <a:t>Entrainment</a:t>
            </a:r>
          </a:p>
          <a:p>
            <a:r>
              <a:rPr lang="en-US" dirty="0" smtClean="0"/>
              <a:t>Charisma</a:t>
            </a:r>
          </a:p>
          <a:p>
            <a:r>
              <a:rPr lang="en-US" dirty="0" smtClean="0"/>
              <a:t>Vocal Attractiveness</a:t>
            </a:r>
          </a:p>
          <a:p>
            <a:r>
              <a:rPr lang="en-US" dirty="0" smtClean="0"/>
              <a:t>Age and gender</a:t>
            </a:r>
          </a:p>
          <a:p>
            <a:r>
              <a:rPr lang="en-US" dirty="0" smtClean="0"/>
              <a:t>Personality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4076C6-C889-294C-9694-8C705953746C}" type="datetime1">
              <a:rPr lang="en-US" smtClean="0"/>
              <a:pPr>
                <a:defRPr/>
              </a:pPr>
              <a:t>1/26/20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4B64F-B330-6A4C-8DD5-B6CE0B230FB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4A1855C-6619-0F4B-95C6-57DBFEEE2BE1}" type="datetime1">
              <a:rPr lang="en-US"/>
              <a:pPr>
                <a:defRPr/>
              </a:pPr>
              <a:t>1/26/20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6E77EF-FFCA-C948-9DAF-60A1788B3D30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cs typeface="+mj-cs"/>
              </a:rPr>
              <a:t>Applications for Speech Technologies are Everywhere</a:t>
            </a:r>
          </a:p>
        </p:txBody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Basic technologies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Speech synthesis (TTS):  </a:t>
            </a:r>
            <a:r>
              <a:rPr lang="en-US" sz="2400" dirty="0" smtClean="0">
                <a:cs typeface="+mn-cs"/>
                <a:hlinkClick r:id="rId3"/>
              </a:rPr>
              <a:t>Wavenet</a:t>
            </a:r>
            <a:r>
              <a:rPr lang="en-US" sz="2400" dirty="0" smtClean="0">
                <a:cs typeface="+mn-cs"/>
              </a:rPr>
              <a:t>, </a:t>
            </a:r>
            <a:r>
              <a:rPr lang="en-US" sz="2400" dirty="0" smtClean="0">
                <a:cs typeface="+mn-cs"/>
                <a:hlinkClick r:id="rId4"/>
              </a:rPr>
              <a:t>demo</a:t>
            </a:r>
            <a:endParaRPr lang="en-US" sz="2400" dirty="0" smtClean="0">
              <a:cs typeface="+mn-cs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Speech recognition (ASR): Nuance, </a:t>
            </a:r>
            <a:r>
              <a:rPr lang="en-US" sz="2400" dirty="0" smtClean="0">
                <a:cs typeface="+mn-cs"/>
                <a:hlinkClick r:id="rId5"/>
              </a:rPr>
              <a:t>Kaldi</a:t>
            </a:r>
            <a:r>
              <a:rPr lang="en-US" sz="2400" dirty="0" smtClean="0">
                <a:cs typeface="+mn-cs"/>
              </a:rPr>
              <a:t>, Google, IBM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Speech analysis: </a:t>
            </a:r>
            <a:r>
              <a:rPr lang="en-US" sz="2400" dirty="0" err="1" smtClean="0">
                <a:cs typeface="+mn-cs"/>
              </a:rPr>
              <a:t>Praat</a:t>
            </a:r>
            <a:r>
              <a:rPr lang="en-US" sz="2400" dirty="0" smtClean="0">
                <a:cs typeface="+mn-cs"/>
              </a:rPr>
              <a:t>, Sox, </a:t>
            </a:r>
            <a:r>
              <a:rPr lang="en-US" sz="2400" dirty="0" err="1" smtClean="0">
                <a:cs typeface="+mn-cs"/>
              </a:rPr>
              <a:t>WaveSurfer</a:t>
            </a:r>
            <a:r>
              <a:rPr lang="en-US" sz="2400" dirty="0" smtClean="0">
                <a:cs typeface="+mn-cs"/>
              </a:rPr>
              <a:t>, Adobe Audition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Applications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Speech to Speech Translation:  Google Translate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Speech Search: Google Voice Search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Governments: Deception Detection, Dialect and Language ID, Speaker ID, trust, aids for first responders in Low Resource Languages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Accessibility:  Web access for visually </a:t>
            </a:r>
            <a:r>
              <a:rPr lang="en-US" sz="2400" dirty="0" smtClean="0"/>
              <a:t>or manually challenged</a:t>
            </a:r>
            <a:r>
              <a:rPr lang="en-US" sz="2400" dirty="0"/>
              <a:t>, </a:t>
            </a:r>
            <a:r>
              <a:rPr lang="en-US" sz="2400" dirty="0" err="1"/>
              <a:t>TTS’d</a:t>
            </a:r>
            <a:r>
              <a:rPr lang="en-US" sz="2400" dirty="0"/>
              <a:t> audio </a:t>
            </a:r>
            <a:r>
              <a:rPr lang="en-US" sz="2400" dirty="0" smtClean="0"/>
              <a:t>books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Voices for people who </a:t>
            </a:r>
            <a:r>
              <a:rPr lang="en-US" sz="2400" dirty="0" smtClean="0">
                <a:hlinkClick r:id="rId3"/>
              </a:rPr>
              <a:t>cannot speak clearly (Parrotron) </a:t>
            </a:r>
            <a:r>
              <a:rPr lang="en-US" sz="2400" dirty="0" smtClean="0"/>
              <a:t>or who have never been able to speak at all (</a:t>
            </a:r>
            <a:r>
              <a:rPr lang="en-US" sz="2400" dirty="0" smtClean="0">
                <a:hlinkClick r:id="rId4"/>
              </a:rPr>
              <a:t>Vocalid:Kids</a:t>
            </a:r>
            <a:r>
              <a:rPr lang="en-US" sz="2400" dirty="0" smtClean="0"/>
              <a:t>) or who are losing their voice (</a:t>
            </a:r>
            <a:r>
              <a:rPr lang="en-US" sz="2400" dirty="0" smtClean="0">
                <a:hlinkClick r:id="rId5"/>
              </a:rPr>
              <a:t>Vocalid: Elderly</a:t>
            </a:r>
            <a:r>
              <a:rPr lang="en-US" sz="2400" dirty="0" smtClean="0"/>
              <a:t>):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Spoken </a:t>
            </a:r>
            <a:r>
              <a:rPr lang="en-US" sz="2400" dirty="0"/>
              <a:t>Dialogue Systems: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Over-the-phone (Siri, Android)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Alexa, </a:t>
            </a:r>
            <a:r>
              <a:rPr lang="en-US" dirty="0" smtClean="0"/>
              <a:t>Cortana</a:t>
            </a:r>
            <a:r>
              <a:rPr lang="en-US" dirty="0"/>
              <a:t>, Google </a:t>
            </a:r>
            <a:r>
              <a:rPr lang="en-US" dirty="0" smtClean="0"/>
              <a:t>Home, Echo</a:t>
            </a:r>
            <a:endParaRPr lang="en-US" dirty="0"/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Tutoring systems: </a:t>
            </a:r>
            <a:r>
              <a:rPr lang="en-US" dirty="0">
                <a:hlinkClick r:id="rId6"/>
              </a:rPr>
              <a:t>Duolingo</a:t>
            </a:r>
            <a:r>
              <a:rPr lang="en-US" dirty="0"/>
              <a:t> (</a:t>
            </a:r>
            <a:r>
              <a:rPr lang="en-US" dirty="0" smtClean="0"/>
              <a:t>uses </a:t>
            </a:r>
            <a:r>
              <a:rPr lang="en-US" dirty="0"/>
              <a:t>Chrome to </a:t>
            </a:r>
            <a:r>
              <a:rPr lang="en-US" dirty="0" smtClean="0"/>
              <a:t>handle speech)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Recognizing/Generating </a:t>
            </a:r>
            <a:r>
              <a:rPr lang="en-US" dirty="0"/>
              <a:t>Speaker </a:t>
            </a:r>
            <a:r>
              <a:rPr lang="en-US" dirty="0" smtClean="0"/>
              <a:t>State</a:t>
            </a:r>
          </a:p>
          <a:p>
            <a:pPr lvl="2"/>
            <a:r>
              <a:rPr lang="en-US" dirty="0"/>
              <a:t>Recognizing or generating emotion, e.g.</a:t>
            </a:r>
          </a:p>
          <a:p>
            <a:pPr lvl="3"/>
            <a:r>
              <a:rPr lang="en-US" dirty="0"/>
              <a:t>Recognizing anger/frustration in SDS</a:t>
            </a:r>
          </a:p>
          <a:p>
            <a:pPr lvl="3"/>
            <a:r>
              <a:rPr lang="en-US" dirty="0"/>
              <a:t>Generating excitement/fear in games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E88C42-27AA-CA46-A985-9790DC94CFB8}" type="datetime1">
              <a:rPr lang="en-US" smtClean="0"/>
              <a:pPr>
                <a:defRPr/>
              </a:pPr>
              <a:t>1/26/20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16159-5324-1C48-9D26-9FD1A507DCF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1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lvl="2"/>
            <a:r>
              <a:rPr lang="en-US" dirty="0" smtClean="0"/>
              <a:t>Recognizing confidence vs. uncertainty in tutoring systems</a:t>
            </a:r>
          </a:p>
          <a:p>
            <a:pPr lvl="2"/>
            <a:r>
              <a:rPr lang="en-US" dirty="0" smtClean="0"/>
              <a:t>Medical diagnosis e.g. depression, aphasia, schizophrenia</a:t>
            </a:r>
          </a:p>
          <a:p>
            <a:pPr lvl="2"/>
            <a:r>
              <a:rPr lang="en-US" dirty="0" smtClean="0"/>
              <a:t>Degree of interest e.g. for salespeople</a:t>
            </a:r>
          </a:p>
          <a:p>
            <a:pPr lvl="2"/>
            <a:r>
              <a:rPr lang="en-US" dirty="0" smtClean="0"/>
              <a:t>Sleepiness or drunkenness for drivers</a:t>
            </a:r>
          </a:p>
          <a:p>
            <a:pPr lvl="2"/>
            <a:r>
              <a:rPr lang="en-US" dirty="0" smtClean="0"/>
              <a:t>Deception for police, military, social services</a:t>
            </a:r>
          </a:p>
          <a:p>
            <a:pPr lvl="2"/>
            <a:r>
              <a:rPr lang="en-US" dirty="0" smtClean="0"/>
              <a:t>Charisma for politicians </a:t>
            </a:r>
            <a:r>
              <a:rPr lang="mr-IN" dirty="0" smtClean="0"/>
              <a:t>–</a:t>
            </a:r>
            <a:r>
              <a:rPr lang="en-US" dirty="0" smtClean="0"/>
              <a:t> and Alexa??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89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10555</TotalTime>
  <Words>1079</Words>
  <Application>Microsoft Macintosh PowerPoint</Application>
  <PresentationFormat>On-screen Show (4:3)</PresentationFormat>
  <Paragraphs>176</Paragraphs>
  <Slides>21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-webkit-standard</vt:lpstr>
      <vt:lpstr>ＭＳ Ｐゴシック</vt:lpstr>
      <vt:lpstr>Times New Roman</vt:lpstr>
      <vt:lpstr>Wingdings</vt:lpstr>
      <vt:lpstr>Arial</vt:lpstr>
      <vt:lpstr>Default Design</vt:lpstr>
      <vt:lpstr>Advanced Topics in Spoken Language Processing</vt:lpstr>
      <vt:lpstr>Columbia Speech Lab Last Spring </vt:lpstr>
      <vt:lpstr>Getting to know each other</vt:lpstr>
      <vt:lpstr>Speech Processing Questions</vt:lpstr>
      <vt:lpstr>PowerPoint Presentation</vt:lpstr>
      <vt:lpstr>What Can We Convey and Learn from Speech</vt:lpstr>
      <vt:lpstr>Applications for Speech Technologies are Everywhere</vt:lpstr>
      <vt:lpstr>PowerPoint Presentation</vt:lpstr>
      <vt:lpstr>PowerPoint Presentation</vt:lpstr>
      <vt:lpstr>What you will Learn in This Class</vt:lpstr>
      <vt:lpstr>What You Should Know/Have before You Start</vt:lpstr>
      <vt:lpstr>Syllabus Overview</vt:lpstr>
      <vt:lpstr>Grade breakdown</vt:lpstr>
      <vt:lpstr>Weekly readings</vt:lpstr>
      <vt:lpstr>Weekly Posts</vt:lpstr>
      <vt:lpstr>Homework Assignments</vt:lpstr>
      <vt:lpstr>Teaching Assistants</vt:lpstr>
      <vt:lpstr>Todo</vt:lpstr>
      <vt:lpstr>PowerPoint Presentation</vt:lpstr>
      <vt:lpstr>For next week</vt:lpstr>
      <vt:lpstr>Questions?</vt:lpstr>
    </vt:vector>
  </TitlesOfParts>
  <Company>AT&amp;T Research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Julia Hirschberg</dc:creator>
  <dc:description/>
  <cp:lastModifiedBy>Microsoft Office User</cp:lastModifiedBy>
  <cp:revision>588</cp:revision>
  <cp:lastPrinted>1999-05-22T22:06:30Z</cp:lastPrinted>
  <dcterms:created xsi:type="dcterms:W3CDTF">1997-02-17T17:52:10Z</dcterms:created>
  <dcterms:modified xsi:type="dcterms:W3CDTF">2020-01-26T18:07:12Z</dcterms:modified>
</cp:coreProperties>
</file>