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26"/>
  </p:notesMasterIdLst>
  <p:handoutMasterIdLst>
    <p:handoutMasterId r:id="rId27"/>
  </p:handoutMasterIdLst>
  <p:sldIdLst>
    <p:sldId id="257" r:id="rId2"/>
    <p:sldId id="397" r:id="rId3"/>
    <p:sldId id="459" r:id="rId4"/>
    <p:sldId id="460" r:id="rId5"/>
    <p:sldId id="475" r:id="rId6"/>
    <p:sldId id="461" r:id="rId7"/>
    <p:sldId id="476" r:id="rId8"/>
    <p:sldId id="462" r:id="rId9"/>
    <p:sldId id="463" r:id="rId10"/>
    <p:sldId id="464" r:id="rId11"/>
    <p:sldId id="466" r:id="rId12"/>
    <p:sldId id="467" r:id="rId13"/>
    <p:sldId id="468" r:id="rId14"/>
    <p:sldId id="469" r:id="rId15"/>
    <p:sldId id="458" r:id="rId16"/>
    <p:sldId id="477" r:id="rId17"/>
    <p:sldId id="470" r:id="rId18"/>
    <p:sldId id="478" r:id="rId19"/>
    <p:sldId id="440" r:id="rId20"/>
    <p:sldId id="441" r:id="rId21"/>
    <p:sldId id="444" r:id="rId22"/>
    <p:sldId id="443" r:id="rId23"/>
    <p:sldId id="479" r:id="rId24"/>
    <p:sldId id="457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990099"/>
    <a:srgbClr val="CC3300"/>
    <a:srgbClr val="5EB54B"/>
    <a:srgbClr val="FF9900"/>
    <a:srgbClr val="0066FF"/>
    <a:srgbClr val="66CCFF"/>
    <a:srgbClr val="000066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184" autoAdjust="0"/>
  </p:normalViewPr>
  <p:slideViewPr>
    <p:cSldViewPr>
      <p:cViewPr varScale="1">
        <p:scale>
          <a:sx n="68" d="100"/>
          <a:sy n="68" d="100"/>
        </p:scale>
        <p:origin x="-12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864" y="810"/>
      </p:cViewPr>
      <p:guideLst>
        <p:guide orient="horz" pos="2152"/>
        <p:guide pos="29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7BD7AF49-8F87-884F-807E-773EB3AEB3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5306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-1588"/>
            <a:ext cx="29733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7763" y="685800"/>
            <a:ext cx="4567237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43400"/>
            <a:ext cx="50228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defTabSz="882650" eaLnBrk="0" hangingPunct="0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5213"/>
            <a:ext cx="29733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56" tIns="44581" rIns="90756" bIns="44581" numCol="1" anchor="b" anchorCtr="0" compatLnSpc="1">
            <a:prstTxWarp prst="textNoShape">
              <a:avLst/>
            </a:prstTxWarp>
          </a:bodyPr>
          <a:lstStyle>
            <a:lvl1pPr algn="r" defTabSz="882650" eaLnBrk="0" hangingPunct="0">
              <a:defRPr sz="1200"/>
            </a:lvl1pPr>
          </a:lstStyle>
          <a:p>
            <a:fld id="{806058A6-3FDB-6841-B5AD-E48FEF1000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9558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49263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896938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46200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793875" algn="l" defTabSz="8794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FEEA32-A8EC-B04D-A6F9-EA9A0C54872B}" type="slidenum">
              <a:rPr lang="en-US"/>
              <a:pPr/>
              <a:t>1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D016C7-D363-DB41-973E-84DDA25E3F94}" type="slidenum">
              <a:rPr lang="en-US"/>
              <a:pPr/>
              <a:t>10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2163F2-9AE7-8442-97B0-C1DADA03A20A}" type="slidenum">
              <a:rPr lang="en-US"/>
              <a:pPr/>
              <a:t>11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00E30C-1E68-A647-9CC5-B849139A0C68}" type="slidenum">
              <a:rPr lang="en-US"/>
              <a:pPr/>
              <a:t>12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5E350E-3A0E-B941-ABA7-B4175903BC64}" type="slidenum">
              <a:rPr lang="en-US"/>
              <a:pPr/>
              <a:t>13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RFV comedy troup:  tape and editing are phone concatenations.  Is it a fake?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ABCE31-384E-EE45-ADDC-1D85CC635693}" type="slidenum">
              <a:rPr lang="en-US"/>
              <a:pPr/>
              <a:t>14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706634-5F82-F042-B2D3-DC4558946F0B}" type="slidenum">
              <a:rPr lang="en-US"/>
              <a:pPr/>
              <a:t>15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i="1">
                <a:latin typeface="Times New Roman" charset="0"/>
              </a:rPr>
              <a:t>The children </a:t>
            </a:r>
            <a:r>
              <a:rPr lang="en-US" i="1">
                <a:solidFill>
                  <a:srgbClr val="FF0000"/>
                </a:solidFill>
                <a:latin typeface="Times New Roman" charset="0"/>
              </a:rPr>
              <a:t>read</a:t>
            </a:r>
            <a:r>
              <a:rPr lang="en-US" i="1">
                <a:latin typeface="Times New Roman" charset="0"/>
              </a:rPr>
              <a:t> to </a:t>
            </a:r>
            <a:r>
              <a:rPr lang="en-US" i="1">
                <a:solidFill>
                  <a:srgbClr val="FF0000"/>
                </a:solidFill>
                <a:latin typeface="Times New Roman" charset="0"/>
              </a:rPr>
              <a:t>Dr</a:t>
            </a:r>
            <a:r>
              <a:rPr lang="en-US" i="1">
                <a:latin typeface="Times New Roman" charset="0"/>
              </a:rPr>
              <a:t>. Smith.</a:t>
            </a:r>
            <a:endParaRPr lang="en-US">
              <a:latin typeface="Times New Roman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42FA89-515E-9D42-B497-81D25408C2D0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E20991-4CB2-C44E-BF26-F2CB7B970F01}" type="slidenum">
              <a:rPr lang="en-US"/>
              <a:pPr/>
              <a:t>17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EF9BCD-0E79-6548-9EF6-C1158875A877}" type="slidenum">
              <a:rPr lang="en-US"/>
              <a:pPr/>
              <a:t>19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A7D7A7-DC93-3D41-A16F-AC18ABD16DF2}" type="slidenum">
              <a:rPr lang="en-US"/>
              <a:pPr/>
              <a:t>2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F3FD3C-D129-B54D-8A9E-EC09F3173B0A}" type="slidenum">
              <a:rPr lang="en-US"/>
              <a:pPr/>
              <a:t>20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E67EFD-1D63-1041-87C7-1A7BB9A40ADA}" type="slidenum">
              <a:rPr lang="en-US"/>
              <a:pPr/>
              <a:t>21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C65B5C-9C0A-4043-99DE-69CB94040A8D}" type="slidenum">
              <a:rPr lang="en-US"/>
              <a:pPr/>
              <a:t>22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CE0AD3-8317-D340-AEDC-689FDE4B984F}" type="slidenum">
              <a:rPr lang="en-US"/>
              <a:pPr/>
              <a:t>24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63BABC-D2B6-D249-B196-803BE0BBDD3C}" type="slidenum">
              <a:rPr lang="en-US"/>
              <a:pPr/>
              <a:t>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First experimental phonetician:  therapeutic applications: how do humans produce speech?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First machine which could produce whole words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3 weeks to learn to </a:t>
            </a:r>
            <a:r>
              <a:rPr lang="ja-JP" altLang="en-US" dirty="0">
                <a:latin typeface="Times New Roman" charset="0"/>
              </a:rPr>
              <a:t>‘</a:t>
            </a:r>
            <a:r>
              <a:rPr lang="en-US" dirty="0">
                <a:latin typeface="Times New Roman" charset="0"/>
              </a:rPr>
              <a:t>play</a:t>
            </a:r>
            <a:r>
              <a:rPr lang="ja-JP" altLang="en-US" dirty="0">
                <a:latin typeface="Times New Roman" charset="0"/>
              </a:rPr>
              <a:t>’</a:t>
            </a:r>
            <a:r>
              <a:rPr lang="en-US" dirty="0">
                <a:latin typeface="Times New Roman" charset="0"/>
              </a:rPr>
              <a:t> in </a:t>
            </a:r>
            <a:r>
              <a:rPr lang="en-US" dirty="0" err="1">
                <a:latin typeface="Times New Roman" charset="0"/>
              </a:rPr>
              <a:t>latin</a:t>
            </a:r>
            <a:r>
              <a:rPr lang="en-US" dirty="0">
                <a:latin typeface="Times New Roman" charset="0"/>
              </a:rPr>
              <a:t>, </a:t>
            </a:r>
            <a:r>
              <a:rPr lang="en-US" dirty="0" err="1">
                <a:latin typeface="Times New Roman" charset="0"/>
              </a:rPr>
              <a:t>french</a:t>
            </a:r>
            <a:r>
              <a:rPr lang="en-US" dirty="0">
                <a:latin typeface="Times New Roman" charset="0"/>
              </a:rPr>
              <a:t> or </a:t>
            </a:r>
            <a:r>
              <a:rPr lang="en-US" dirty="0" err="1">
                <a:latin typeface="Times New Roman" charset="0"/>
              </a:rPr>
              <a:t>italian</a:t>
            </a:r>
            <a:r>
              <a:rPr lang="en-US" dirty="0">
                <a:latin typeface="Times New Roman" charset="0"/>
              </a:rPr>
              <a:t> – </a:t>
            </a:r>
            <a:r>
              <a:rPr lang="en-US" dirty="0" err="1">
                <a:latin typeface="Times New Roman" charset="0"/>
              </a:rPr>
              <a:t>german</a:t>
            </a:r>
            <a:r>
              <a:rPr lang="en-US" dirty="0">
                <a:latin typeface="Times New Roman" charset="0"/>
              </a:rPr>
              <a:t> was harder due to consonant clusters, closed syllables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Bellows: lungs (operated with right forearm; counterweight for inhale; aux. bellows to simulate stop </a:t>
            </a:r>
            <a:r>
              <a:rPr lang="en-US" dirty="0" smtClean="0">
                <a:latin typeface="Times New Roman" charset="0"/>
              </a:rPr>
              <a:t>release)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Wind box, mouth (cover for unvoiced sounds), nostrils (cover except for nasal)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Thumb in mouth </a:t>
            </a:r>
            <a:r>
              <a:rPr lang="en-US" dirty="0">
                <a:latin typeface="Times New Roman" charset="0"/>
                <a:sym typeface="Wingdings" charset="0"/>
              </a:rPr>
              <a:t> [l]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Hissing </a:t>
            </a:r>
            <a:r>
              <a:rPr lang="en-US" dirty="0" smtClean="0">
                <a:latin typeface="Times New Roman" charset="0"/>
              </a:rPr>
              <a:t>whistle  </a:t>
            </a:r>
            <a:r>
              <a:rPr lang="en-US" dirty="0">
                <a:latin typeface="Times New Roman" charset="0"/>
              </a:rPr>
              <a:t>to make sibilants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Vocal cords (ivory reed): can</a:t>
            </a:r>
            <a:r>
              <a:rPr lang="ja-JP" altLang="en-US" dirty="0">
                <a:latin typeface="Times New Roman" charset="0"/>
              </a:rPr>
              <a:t>’</a:t>
            </a:r>
            <a:r>
              <a:rPr lang="en-US" dirty="0">
                <a:latin typeface="Times New Roman" charset="0"/>
              </a:rPr>
              <a:t>t change length on the fly, so monotone only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Wire dropped on read simulated [r]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9639BA-8EB5-7D43-A2CD-A892A477B5C3}" type="slidenum">
              <a:rPr lang="en-US"/>
              <a:pPr/>
              <a:t>4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Built in 1835</a:t>
            </a:r>
          </a:p>
          <a:p>
            <a:pPr eaLnBrk="1" hangingPunct="1"/>
            <a:r>
              <a:rPr lang="en-US">
                <a:latin typeface="Times New Roman" charset="0"/>
              </a:rPr>
              <a:t>Modeled tongue and pharyngeal cavity, with manual control of shape</a:t>
            </a:r>
          </a:p>
          <a:p>
            <a:pPr eaLnBrk="1" hangingPunct="1"/>
            <a:r>
              <a:rPr lang="en-US">
                <a:latin typeface="Times New Roman" charset="0"/>
              </a:rPr>
              <a:t>Very good for singing</a:t>
            </a:r>
          </a:p>
          <a:p>
            <a:pPr eaLnBrk="1" hangingPunct="1"/>
            <a:r>
              <a:rPr lang="en-US">
                <a:latin typeface="Times New Roman" charset="0"/>
              </a:rPr>
              <a:t>Pedal and keyboard control</a:t>
            </a:r>
          </a:p>
          <a:p>
            <a:pPr eaLnBrk="1" hangingPunct="1"/>
            <a:r>
              <a:rPr lang="en-US">
                <a:latin typeface="Times New Roman" charset="0"/>
              </a:rPr>
              <a:t>Sang </a:t>
            </a:r>
            <a:r>
              <a:rPr lang="ja-JP" altLang="en-US">
                <a:latin typeface="Times New Roman" charset="0"/>
              </a:rPr>
              <a:t>‘</a:t>
            </a:r>
            <a:r>
              <a:rPr lang="en-US">
                <a:latin typeface="Times New Roman" charset="0"/>
              </a:rPr>
              <a:t>God Save the Queen</a:t>
            </a:r>
            <a:r>
              <a:rPr lang="ja-JP" altLang="en-US">
                <a:latin typeface="Times New Roman" charset="0"/>
              </a:rPr>
              <a:t>’</a:t>
            </a:r>
            <a:r>
              <a:rPr lang="en-US">
                <a:latin typeface="Times New Roman" charset="0"/>
              </a:rPr>
              <a:t> at public exhibition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33BB6E-7B4B-5B46-AB05-EE71800FBF50}" type="slidenum">
              <a:rPr lang="en-US"/>
              <a:pPr/>
              <a:t>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BDEC7B-BF23-CD4D-8587-E67A82D7B11E}" type="slidenum">
              <a:rPr lang="en-US"/>
              <a:pPr/>
              <a:t>6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First notable EE synthesizer, presented at World</a:t>
            </a:r>
            <a:r>
              <a:rPr lang="ja-JP" altLang="en-US">
                <a:latin typeface="Times New Roman" charset="0"/>
              </a:rPr>
              <a:t>’</a:t>
            </a:r>
            <a:r>
              <a:rPr lang="en-US">
                <a:latin typeface="Times New Roman" charset="0"/>
              </a:rPr>
              <a:t>s Fair in 1939</a:t>
            </a:r>
          </a:p>
          <a:p>
            <a:pPr eaLnBrk="1" hangingPunct="1"/>
            <a:r>
              <a:rPr lang="en-US">
                <a:latin typeface="Times New Roman" charset="0"/>
              </a:rPr>
              <a:t>Requires lots of training to use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C23677-8B5F-7649-B47D-F90B407AD5A1}" type="slidenum">
              <a:rPr lang="en-US"/>
              <a:pPr/>
              <a:t>7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96646D-20CE-894E-AFDC-198EADB47EAA}" type="slidenum">
              <a:rPr lang="en-US"/>
              <a:pPr/>
              <a:t>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First attempt to synthesise speech by breaking it down into component sounds and reproducing sound patterns electronically  </a:t>
            </a:r>
          </a:p>
          <a:p>
            <a:pPr eaLnBrk="1" hangingPunct="1"/>
            <a:r>
              <a:rPr lang="en-US">
                <a:latin typeface="Times New Roman" charset="0"/>
              </a:rPr>
              <a:t>Produced two sounds: a tone generated by a radio valve to produce the vocal sounds and a hissing noise produced by a gas discharge tube to create the sibilants.</a:t>
            </a:r>
          </a:p>
          <a:p>
            <a:pPr eaLnBrk="1" hangingPunct="1"/>
            <a:r>
              <a:rPr lang="en-US">
                <a:latin typeface="Times New Roman" charset="0"/>
              </a:rPr>
              <a:t>These basic sounds passed through a set of filters and an amplifier that mixed and modulated them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866E70-2FE8-2543-B9DE-002BFF12FC2F}" type="slidenum">
              <a:rPr lang="en-US"/>
              <a:pPr/>
              <a:t>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Goal:  investigating speech perception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Inverse of spectrograph:  from spectral information to speech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Lamp produces light ray directed against rotating disk with 50 concentric tracks whose transparence varies systematically to produce 50 partials (pure tones) w/f0 of 120 </a:t>
            </a:r>
            <a:r>
              <a:rPr lang="en-US" dirty="0" err="1">
                <a:latin typeface="Times New Roman" charset="0"/>
              </a:rPr>
              <a:t>hz</a:t>
            </a:r>
            <a:r>
              <a:rPr lang="en-US" dirty="0">
                <a:latin typeface="Times New Roman" charset="0"/>
              </a:rPr>
              <a:t> – transparences rep sound pressures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	Light also  projected against spectrogram whose reflectance corresponds to sound pressure level of each partial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	Variation in light converted into variation in sound pressure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Spectrogram passed thru light on rollers to reproduce the speech of the spectrogram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Can create </a:t>
            </a:r>
            <a:r>
              <a:rPr lang="ja-JP" altLang="en-US" dirty="0">
                <a:latin typeface="Times New Roman" charset="0"/>
              </a:rPr>
              <a:t>‘</a:t>
            </a:r>
            <a:r>
              <a:rPr lang="en-US" dirty="0">
                <a:latin typeface="Times New Roman" charset="0"/>
              </a:rPr>
              <a:t>fake</a:t>
            </a:r>
            <a:r>
              <a:rPr lang="ja-JP" altLang="en-US" dirty="0">
                <a:latin typeface="Times New Roman" charset="0"/>
              </a:rPr>
              <a:t>’</a:t>
            </a:r>
            <a:r>
              <a:rPr lang="en-US" dirty="0">
                <a:latin typeface="Times New Roman" charset="0"/>
              </a:rPr>
              <a:t> spectrograms to produce new speech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Last </a:t>
            </a:r>
            <a:r>
              <a:rPr lang="en-US" dirty="0">
                <a:latin typeface="Times New Roman" charset="0"/>
              </a:rPr>
              <a:t>used for an experimental study by Robert </a:t>
            </a:r>
            <a:r>
              <a:rPr lang="en-US" dirty="0" err="1">
                <a:latin typeface="Times New Roman" charset="0"/>
              </a:rPr>
              <a:t>Remez</a:t>
            </a:r>
            <a:r>
              <a:rPr lang="en-US" dirty="0">
                <a:latin typeface="Times New Roman" charset="0"/>
              </a:rPr>
              <a:t> in 1976!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6C90B-0D5A-544E-9F1C-D8A08F3F03C0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24149E-90AE-6942-8286-9C26C0605E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053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FE6CA-D82D-B94A-95F0-97124AD89AD8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040A-7DDE-BF43-BF94-185E9661FB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363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C43F2-F778-B74D-B4E0-575A07C66F3E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31197-9E46-E54E-BBF5-0458FE55A7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3614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A8C01-3253-CB4E-9B83-AF6D392D053B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C3B9-55C2-AA45-88B9-5B1E3C2A00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318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D1F53-D972-694C-BE5F-F05161631C97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64E30-0253-BC41-AF18-E51DE2E056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667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DD425-4F83-264A-973E-7659C66BE53D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0A8F1-3D5E-474A-81CB-F791A61450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429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AC08F-1770-CD48-9040-4EB341DF7738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4C1DB-760C-F345-BE32-F19B6E5D12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242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A0F76-1618-DB49-8D21-2A85570CEB41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98DC5E-1FA7-F84A-9772-C970F26A06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069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CDFA52-0165-F04C-B5B3-8667EE56EF50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60F318-9945-0345-AA6F-708E6B2B30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2032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81031-A28D-AB4A-90DA-2B36FD37956C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24913B-9E2B-4C46-BE9B-962F0D5E15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411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AE16E-9CD3-9D42-928B-FBCDA9B3EE64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CC8C76-7731-9743-9177-337C506261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958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65D5C-9266-284D-84F1-DF81501A0009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65B190-50E9-444B-9115-FC47A3E1FE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602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B1B7CFA-82DB-6645-AD6B-6164C28D88AE}" type="datetime1">
              <a:rPr lang="en-US"/>
              <a:pPr/>
              <a:t>2/8/2012</a:t>
            </a:fld>
            <a:endParaRPr lang="en-US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+mn-ea"/>
              </a:defRPr>
            </a:lvl1pPr>
          </a:lstStyle>
          <a:p>
            <a:pPr>
              <a:defRPr/>
            </a:pPr>
            <a:r>
              <a:rPr lang="en-US"/>
              <a:t>AT&amp;T Proprietary</a:t>
            </a:r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0C69B3-AA43-CA47-AD09-DCB3645412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5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openxmlformats.org/officeDocument/2006/relationships/audio" Target="../media/media4.WAV"/><Relationship Id="rId6" Type="http://schemas.microsoft.com/office/2007/relationships/media" Target="../media/media4.WAV"/><Relationship Id="rId5" Type="http://schemas.openxmlformats.org/officeDocument/2006/relationships/hyperlink" Target="http://www.speech.kth.se/wavesurfer/formant/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WAV"/><Relationship Id="rId7" Type="http://schemas.microsoft.com/office/2007/relationships/media" Target="../media/media6.WAV"/><Relationship Id="rId2" Type="http://schemas.openxmlformats.org/officeDocument/2006/relationships/audio" Target="../media/media7.WAV"/><Relationship Id="rId1" Type="http://schemas.openxmlformats.org/officeDocument/2006/relationships/audio" Target="../media/media6.WAV"/><Relationship Id="rId6" Type="http://schemas.openxmlformats.org/officeDocument/2006/relationships/notesSlide" Target="../notesSlides/notesSlide13.xml"/><Relationship Id="rId11" Type="http://schemas.microsoft.com/office/2007/relationships/media" Target="../media/media9.WAV"/><Relationship Id="rId5" Type="http://schemas.openxmlformats.org/officeDocument/2006/relationships/slideLayout" Target="../slideLayouts/slideLayout2.xml"/><Relationship Id="rId10" Type="http://schemas.microsoft.com/office/2007/relationships/media" Target="../media/media8.WAV"/><Relationship Id="rId4" Type="http://schemas.openxmlformats.org/officeDocument/2006/relationships/audio" Target="../media/media9.WAV"/><Relationship Id="rId9" Type="http://schemas.microsoft.com/office/2007/relationships/media" Target="../media/media7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2.research.att.com/~ttsweb/tts/demo.php" TargetMode="External"/><Relationship Id="rId13" Type="http://schemas.openxmlformats.org/officeDocument/2006/relationships/image" Target="../media/image9.png"/><Relationship Id="rId18" Type="http://schemas.microsoft.com/office/2007/relationships/media" Target="../media/media14.WAV"/><Relationship Id="rId3" Type="http://schemas.openxmlformats.org/officeDocument/2006/relationships/audio" Target="../media/media12.WAV"/><Relationship Id="rId7" Type="http://schemas.openxmlformats.org/officeDocument/2006/relationships/hyperlink" Target="http://www.acuvoice.com/" TargetMode="External"/><Relationship Id="rId12" Type="http://schemas.microsoft.com/office/2007/relationships/media" Target="../media/media11.WAV"/><Relationship Id="rId17" Type="http://schemas.openxmlformats.org/officeDocument/2006/relationships/image" Target="../media/image3.png"/><Relationship Id="rId2" Type="http://schemas.openxmlformats.org/officeDocument/2006/relationships/audio" Target="../media/media11.WAV"/><Relationship Id="rId16" Type="http://schemas.microsoft.com/office/2007/relationships/media" Target="../media/media13.WAV"/><Relationship Id="rId1" Type="http://schemas.openxmlformats.org/officeDocument/2006/relationships/audio" Target="../media/media10.WAV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audio" Target="../media/media14.WAV"/><Relationship Id="rId15" Type="http://schemas.openxmlformats.org/officeDocument/2006/relationships/image" Target="../media/image10.png"/><Relationship Id="rId10" Type="http://schemas.microsoft.com/office/2007/relationships/media" Target="../media/media10.WAV"/><Relationship Id="rId4" Type="http://schemas.openxmlformats.org/officeDocument/2006/relationships/audio" Target="../media/media13.WAV"/><Relationship Id="rId9" Type="http://schemas.openxmlformats.org/officeDocument/2006/relationships/hyperlink" Target="http://www.oocities.org/hotsprings/villa/6113/s_tts1.htm" TargetMode="External"/><Relationship Id="rId14" Type="http://schemas.microsoft.com/office/2007/relationships/media" Target="../media/media12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AV"/><Relationship Id="rId5" Type="http://schemas.openxmlformats.org/officeDocument/2006/relationships/image" Target="../media/image3.png"/><Relationship Id="rId4" Type="http://schemas.microsoft.com/office/2007/relationships/media" Target="../media/media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5" Type="http://schemas.openxmlformats.org/officeDocument/2006/relationships/image" Target="../media/image3.png"/><Relationship Id="rId4" Type="http://schemas.microsoft.com/office/2007/relationships/media" Target="../media/media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6" Type="http://schemas.openxmlformats.org/officeDocument/2006/relationships/image" Target="../media/image3.png"/><Relationship Id="rId5" Type="http://schemas.microsoft.com/office/2007/relationships/media" Target="../media/media3.WAV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D7C5D-2123-3546-93C0-DFDD4871C5F3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2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AB6D72-AA01-0A4D-BA0A-7DF367BE3AC9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</a:rPr>
              <a:t>Speech Synthesis:  Then and Now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Julia Hirschberg</a:t>
            </a:r>
          </a:p>
          <a:p>
            <a:pPr eaLnBrk="1" hangingPunct="1"/>
            <a:r>
              <a:rPr lang="en-US">
                <a:latin typeface="Arial" charset="0"/>
              </a:rPr>
              <a:t>CS 4706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7543DF-B320-D54A-91DC-0CB40A21872F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12786C-2300-7E47-827D-EA1853E40B8F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Answers:</a:t>
            </a:r>
          </a:p>
          <a:p>
            <a:pPr lvl="1" eaLnBrk="1" hangingPunct="1"/>
            <a:r>
              <a:rPr lang="en-US">
                <a:solidFill>
                  <a:srgbClr val="FF0000"/>
                </a:solidFill>
                <a:latin typeface="Arial" charset="0"/>
              </a:rPr>
              <a:t>These days a chicken leg is a rare dish.</a:t>
            </a:r>
          </a:p>
          <a:p>
            <a:pPr lvl="1" eaLnBrk="1" hangingPunct="1"/>
            <a:r>
              <a:rPr lang="en-US">
                <a:solidFill>
                  <a:srgbClr val="FF0000"/>
                </a:solidFill>
                <a:latin typeface="Arial" charset="0"/>
              </a:rPr>
              <a:t>It</a:t>
            </a:r>
            <a:r>
              <a:rPr lang="ja-JP" altLang="en-US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s easy to tell the depth of a well.</a:t>
            </a:r>
          </a:p>
          <a:p>
            <a:pPr lvl="1" eaLnBrk="1" hangingPunct="1"/>
            <a:r>
              <a:rPr lang="en-US">
                <a:solidFill>
                  <a:srgbClr val="FF0000"/>
                </a:solidFill>
                <a:latin typeface="Arial" charset="0"/>
              </a:rPr>
              <a:t>Four hours of steady work faced us.</a:t>
            </a:r>
          </a:p>
          <a:p>
            <a:pPr eaLnBrk="1" hangingPunct="1"/>
            <a:r>
              <a:rPr lang="ja-JP" altLang="en-US">
                <a:latin typeface="Arial" charset="0"/>
              </a:rPr>
              <a:t>‘</a:t>
            </a:r>
            <a:r>
              <a:rPr lang="en-US">
                <a:latin typeface="Arial" charset="0"/>
              </a:rPr>
              <a:t>Automatic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 synthesis from spectrogram – but can also use hand-painted spectrograms as input</a:t>
            </a:r>
          </a:p>
          <a:p>
            <a:pPr eaLnBrk="1" hangingPunct="1"/>
            <a:r>
              <a:rPr lang="en-US">
                <a:latin typeface="Arial" charset="0"/>
              </a:rPr>
              <a:t>Purpose: understand perceptual effect of spectral details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5AA502-E82F-A64C-B63D-F34135133943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5708CE-1C56-7B4E-89CA-6BA761D825E9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1229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Formant/Resonance/Acoustic Synthesis</a:t>
            </a:r>
          </a:p>
        </p:txBody>
      </p:sp>
      <p:sp>
        <p:nvSpPr>
          <p:cNvPr id="1229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830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Parametric or resonance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Specify minimal parameters, e.g. f0 and first 3 formants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Pass electronic source signal thru filter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Harmonic tone for voiced sounds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Aperiodic noise for unvoiced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Filter simulates the different resonances of the vocal tract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E.g.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Walter Lawrence</a:t>
            </a:r>
            <a:r>
              <a:rPr lang="ja-JP" altLang="en-US" sz="2400" dirty="0">
                <a:latin typeface="Arial" charset="0"/>
              </a:rPr>
              <a:t>’</a:t>
            </a:r>
            <a:r>
              <a:rPr lang="en-US" sz="2400" dirty="0">
                <a:latin typeface="Arial" charset="0"/>
              </a:rPr>
              <a:t>s Parametric Artificial Talker (1953) for vowels and consonants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Gunnar </a:t>
            </a:r>
            <a:r>
              <a:rPr lang="en-US" sz="2400" dirty="0" err="1">
                <a:latin typeface="Arial" charset="0"/>
              </a:rPr>
              <a:t>Fant</a:t>
            </a:r>
            <a:r>
              <a:rPr lang="ja-JP" altLang="en-US" sz="2400" dirty="0">
                <a:latin typeface="Arial" charset="0"/>
              </a:rPr>
              <a:t>’</a:t>
            </a:r>
            <a:r>
              <a:rPr lang="en-US" sz="2400" dirty="0">
                <a:latin typeface="Arial" charset="0"/>
              </a:rPr>
              <a:t>s Orator </a:t>
            </a:r>
            <a:r>
              <a:rPr lang="en-US" sz="2400" dirty="0" err="1">
                <a:latin typeface="Arial" charset="0"/>
              </a:rPr>
              <a:t>Verbis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Electris</a:t>
            </a:r>
            <a:r>
              <a:rPr lang="en-US" sz="2400" dirty="0">
                <a:latin typeface="Arial" charset="0"/>
              </a:rPr>
              <a:t> (1953) for vowels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hlinkClick r:id="rId5"/>
              </a:rPr>
              <a:t>Formant synthesis download </a:t>
            </a:r>
            <a:endParaRPr lang="en-US" sz="2400" dirty="0">
              <a:latin typeface="Arial" charset="0"/>
            </a:endParaRPr>
          </a:p>
        </p:txBody>
      </p:sp>
      <p:pic>
        <p:nvPicPr>
          <p:cNvPr id="470023" name="114ECC5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0024" name="7DBEB78A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8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0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" fill="hold"/>
                                        <p:tgtEl>
                                          <p:spTgt spid="4700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0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0" fill="hold"/>
                                        <p:tgtEl>
                                          <p:spTgt spid="470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0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0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B43B98-F77D-8145-9423-D66379922154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EDFF6D-3FD1-304D-8CB1-A9AD0A03684D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Synthesis by Computer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Beginnings ~1960; dominant from 1970—</a:t>
            </a:r>
          </a:p>
          <a:p>
            <a:pPr eaLnBrk="1" hangingPunct="1"/>
            <a:endParaRPr lang="en-US" sz="2400">
              <a:latin typeface="Arial" charset="0"/>
            </a:endParaRPr>
          </a:p>
        </p:txBody>
      </p:sp>
      <p:pic>
        <p:nvPicPr>
          <p:cNvPr id="1331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3400" y="2132013"/>
            <a:ext cx="8077200" cy="2593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B891D-43CC-6949-8F51-5B148A026DBA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9C07FA-427E-6B40-9555-DCD216569960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Concatenative Synthesis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Most common type today</a:t>
            </a:r>
          </a:p>
          <a:p>
            <a:pPr eaLnBrk="1" hangingPunct="1"/>
            <a:r>
              <a:rPr lang="en-US">
                <a:latin typeface="Arial" charset="0"/>
              </a:rPr>
              <a:t>First practical application in 1936: British Phone company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Talking Clock</a:t>
            </a:r>
          </a:p>
          <a:p>
            <a:pPr lvl="1" eaLnBrk="1" hangingPunct="1"/>
            <a:r>
              <a:rPr lang="en-US">
                <a:latin typeface="Arial" charset="0"/>
              </a:rPr>
              <a:t>Optical storage for words, part-words, phrases</a:t>
            </a:r>
          </a:p>
          <a:p>
            <a:pPr lvl="1" eaLnBrk="1" hangingPunct="1"/>
            <a:r>
              <a:rPr lang="en-US">
                <a:latin typeface="Arial" charset="0"/>
              </a:rPr>
              <a:t>Concatenated to tell time</a:t>
            </a:r>
          </a:p>
          <a:p>
            <a:pPr eaLnBrk="1" hangingPunct="1"/>
            <a:r>
              <a:rPr lang="en-US">
                <a:latin typeface="Arial" charset="0"/>
              </a:rPr>
              <a:t>E.g. </a:t>
            </a:r>
          </a:p>
          <a:p>
            <a:pPr eaLnBrk="1" hangingPunct="1"/>
            <a:r>
              <a:rPr lang="en-US">
                <a:latin typeface="Arial" charset="0"/>
              </a:rPr>
              <a:t>And a </a:t>
            </a:r>
            <a:r>
              <a:rPr lang="ja-JP" altLang="en-US">
                <a:latin typeface="Arial" charset="0"/>
              </a:rPr>
              <a:t>‘</a:t>
            </a:r>
            <a:r>
              <a:rPr lang="en-US">
                <a:latin typeface="Arial" charset="0"/>
              </a:rPr>
              <a:t>similar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 example from Radio Free Vestibule (1994)</a:t>
            </a:r>
          </a:p>
          <a:p>
            <a:pPr eaLnBrk="1" hangingPunct="1"/>
            <a:r>
              <a:rPr lang="en-US">
                <a:latin typeface="Arial" charset="0"/>
              </a:rPr>
              <a:t>Bell Labs TTS (1977)    (1985)</a:t>
            </a:r>
          </a:p>
        </p:txBody>
      </p:sp>
      <p:pic>
        <p:nvPicPr>
          <p:cNvPr id="476164" name="5CF306DD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5" name="16302312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6" name="2276133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7" name="6CC7D4B0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6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" fill="hold"/>
                                        <p:tgtEl>
                                          <p:spTgt spid="476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6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96" fill="hold"/>
                                        <p:tgtEl>
                                          <p:spTgt spid="476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6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96" fill="hold"/>
                                        <p:tgtEl>
                                          <p:spTgt spid="476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6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375" fill="hold"/>
                                        <p:tgtEl>
                                          <p:spTgt spid="476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616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16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87D5B0-EE02-C741-A3F2-21319A365F0B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EC7726-8AF3-5641-88AA-D5DDAD989EB0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Variants of Concatenative Synthesis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Inventory units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Diphone</a:t>
            </a:r>
            <a:r>
              <a:rPr lang="en-US" dirty="0">
                <a:latin typeface="Arial" charset="0"/>
              </a:rPr>
              <a:t> synthesis (e.g. </a:t>
            </a:r>
            <a:r>
              <a:rPr lang="en-US" dirty="0" smtClean="0">
                <a:latin typeface="Arial" charset="0"/>
              </a:rPr>
              <a:t>early Festival</a:t>
            </a:r>
            <a:r>
              <a:rPr lang="en-US" dirty="0">
                <a:latin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err="1">
                <a:latin typeface="Arial" charset="0"/>
              </a:rPr>
              <a:t>Microsegment</a:t>
            </a:r>
            <a:r>
              <a:rPr lang="en-US" dirty="0">
                <a:latin typeface="Arial" charset="0"/>
              </a:rPr>
              <a:t>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Unit Selection</a:t>
            </a:r>
            <a:r>
              <a:rPr lang="ja-JP" altLang="en-US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– large, variable </a:t>
            </a:r>
            <a:r>
              <a:rPr lang="en-US" dirty="0" smtClean="0">
                <a:latin typeface="Arial" charset="0"/>
              </a:rPr>
              <a:t>units (e.g. current Festival)</a:t>
            </a:r>
            <a:endParaRPr lang="en-US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How well do units fit together?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What is the perceived acoustic quality of the concatenated units?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Is post-processing on the output possible, to improve quality?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612590-C2EF-C74F-9B5E-681BB6D75BEE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7EEEEE-C652-A441-8C93-0141D3DCB09F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Overview:  Synthesizer I/O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solidFill>
                  <a:srgbClr val="0070C0"/>
                </a:solidFill>
                <a:latin typeface="Arial" charset="0"/>
              </a:rPr>
              <a:t>Front end</a:t>
            </a:r>
            <a:r>
              <a:rPr lang="en-US">
                <a:latin typeface="Arial" charset="0"/>
              </a:rPr>
              <a:t>: From input to control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Acoustic/phonetic representations, naturally occurring text, constrained mark-up language, semantic/conceptual representations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solidFill>
                  <a:srgbClr val="0070C0"/>
                </a:solidFill>
                <a:latin typeface="Arial" charset="0"/>
              </a:rPr>
              <a:t>Back end</a:t>
            </a:r>
            <a:r>
              <a:rPr lang="en-US">
                <a:latin typeface="Arial" charset="0"/>
              </a:rPr>
              <a:t>: From control parameters to waveform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Articulatory, formant/acoustic, concatenative, (diphone, unit-selection/corpus, HMM) synthesis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TTS Production Levels</a:t>
            </a:r>
          </a:p>
        </p:txBody>
      </p:sp>
      <p:sp>
        <p:nvSpPr>
          <p:cNvPr id="17411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Knowledge</a:t>
            </a: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70C0"/>
                </a:solidFill>
                <a:latin typeface="Arial" charset="0"/>
              </a:rPr>
              <a:t>World Knowledge</a:t>
            </a:r>
          </a:p>
          <a:p>
            <a:pPr eaLnBrk="1" hangingPunct="1"/>
            <a:r>
              <a:rPr lang="en-US">
                <a:solidFill>
                  <a:srgbClr val="0070C0"/>
                </a:solidFill>
                <a:latin typeface="Arial" charset="0"/>
              </a:rPr>
              <a:t>Syntax, semantics, lexicon</a:t>
            </a:r>
          </a:p>
          <a:p>
            <a:pPr eaLnBrk="1" hangingPunct="1"/>
            <a:r>
              <a:rPr lang="en-US">
                <a:solidFill>
                  <a:srgbClr val="0070C0"/>
                </a:solidFill>
                <a:latin typeface="Arial" charset="0"/>
              </a:rPr>
              <a:t>Phonetics/phonology</a:t>
            </a:r>
            <a:endParaRPr lang="en-US">
              <a:latin typeface="Arial" charset="0"/>
            </a:endParaRPr>
          </a:p>
          <a:p>
            <a:pPr eaLnBrk="1" hangingPunct="1"/>
            <a:r>
              <a:rPr lang="en-US">
                <a:solidFill>
                  <a:srgbClr val="0070C0"/>
                </a:solidFill>
                <a:latin typeface="Arial" charset="0"/>
              </a:rPr>
              <a:t>Acoustics/signal processing</a:t>
            </a:r>
          </a:p>
        </p:txBody>
      </p:sp>
      <p:sp>
        <p:nvSpPr>
          <p:cNvPr id="17413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Task</a:t>
            </a:r>
          </a:p>
        </p:txBody>
      </p:sp>
      <p:sp>
        <p:nvSpPr>
          <p:cNvPr id="17414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990099"/>
                </a:solidFill>
                <a:latin typeface="Arial" charset="0"/>
              </a:rPr>
              <a:t>Text Normalization</a:t>
            </a:r>
          </a:p>
          <a:p>
            <a:pPr eaLnBrk="1" hangingPunct="1"/>
            <a:r>
              <a:rPr lang="en-US">
                <a:solidFill>
                  <a:srgbClr val="990099"/>
                </a:solidFill>
                <a:latin typeface="Arial" charset="0"/>
              </a:rPr>
              <a:t>Pronunciation, intonation assignment</a:t>
            </a:r>
          </a:p>
          <a:p>
            <a:pPr eaLnBrk="1" hangingPunct="1"/>
            <a:r>
              <a:rPr lang="en-US">
                <a:solidFill>
                  <a:srgbClr val="990099"/>
                </a:solidFill>
                <a:latin typeface="Arial" charset="0"/>
              </a:rPr>
              <a:t>Duration, f0, durations</a:t>
            </a:r>
          </a:p>
          <a:p>
            <a:pPr eaLnBrk="1" hangingPunct="1"/>
            <a:r>
              <a:rPr lang="en-US">
                <a:solidFill>
                  <a:srgbClr val="990099"/>
                </a:solidFill>
                <a:latin typeface="Arial" charset="0"/>
              </a:rPr>
              <a:t>Waveform production</a:t>
            </a:r>
          </a:p>
        </p:txBody>
      </p:sp>
      <p:sp>
        <p:nvSpPr>
          <p:cNvPr id="174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75FB01-730B-3C4B-A2BF-8CB7BA2D5885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174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BA6249-8E20-4244-A6B9-B8883DBD4F8B}" type="slidenum">
              <a:rPr lang="en-US"/>
              <a:pPr eaLnBrk="1" hangingPunct="1"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D0C4BD-0C31-9241-B1F9-76ED81C26595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39A03C-A819-724C-8947-54AD83DA6507}" type="slidenum">
              <a:rPr lang="en-US"/>
              <a:pPr eaLnBrk="1" hangingPunct="1"/>
              <a:t>17</a:t>
            </a:fld>
            <a:endParaRPr lang="en-US"/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Text Normalization Issues</a:t>
            </a:r>
          </a:p>
        </p:txBody>
      </p:sp>
      <p:sp>
        <p:nvSpPr>
          <p:cNvPr id="1843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7030A0"/>
                </a:solidFill>
                <a:latin typeface="Arial" charset="0"/>
              </a:rPr>
              <a:t>Reading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 is what W. hates most.</a:t>
            </a:r>
          </a:p>
          <a:p>
            <a:pPr eaLnBrk="1" hangingPunct="1"/>
            <a:r>
              <a:rPr lang="en-US">
                <a:solidFill>
                  <a:srgbClr val="7030A0"/>
                </a:solidFill>
                <a:latin typeface="Arial" charset="0"/>
              </a:rPr>
              <a:t>Reading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 is what Wilde hated most.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</a:rPr>
              <a:t>The </a:t>
            </a:r>
            <a:r>
              <a:rPr lang="en-US">
                <a:solidFill>
                  <a:srgbClr val="7030A0"/>
                </a:solidFill>
                <a:latin typeface="Arial" charset="0"/>
              </a:rPr>
              <a:t>NAACP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 just elected a new president.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</a:rPr>
              <a:t>In </a:t>
            </a:r>
            <a:r>
              <a:rPr lang="en-US">
                <a:solidFill>
                  <a:srgbClr val="7030A0"/>
                </a:solidFill>
                <a:latin typeface="Arial" charset="0"/>
              </a:rPr>
              <a:t>1996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 she sold </a:t>
            </a:r>
            <a:r>
              <a:rPr lang="en-US">
                <a:solidFill>
                  <a:srgbClr val="7030A0"/>
                </a:solidFill>
                <a:latin typeface="Arial" charset="0"/>
              </a:rPr>
              <a:t>2010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 shares and deposited </a:t>
            </a:r>
            <a:r>
              <a:rPr lang="en-US">
                <a:solidFill>
                  <a:srgbClr val="7030A0"/>
                </a:solidFill>
                <a:latin typeface="Arial" charset="0"/>
              </a:rPr>
              <a:t>$42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in her </a:t>
            </a:r>
            <a:r>
              <a:rPr lang="en-US">
                <a:solidFill>
                  <a:srgbClr val="7030A0"/>
                </a:solidFill>
                <a:latin typeface="Arial" charset="0"/>
              </a:rPr>
              <a:t>401(k)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</a:rPr>
              <a:t>The duck </a:t>
            </a:r>
            <a:r>
              <a:rPr lang="en-US">
                <a:solidFill>
                  <a:srgbClr val="7030A0"/>
                </a:solidFill>
                <a:latin typeface="Arial" charset="0"/>
              </a:rPr>
              <a:t>dove supply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en-US">
                <a:latin typeface="Arial" charset="0"/>
              </a:rPr>
              <a:t>Homographs, numbers, abbreviations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Pronunciation Issues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Rules for disambiguation in context: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bass</a:t>
            </a:r>
          </a:p>
          <a:p>
            <a:pPr eaLnBrk="1" hangingPunct="1"/>
            <a:r>
              <a:rPr lang="en-US">
                <a:latin typeface="Arial" charset="0"/>
              </a:rPr>
              <a:t>Lexicon: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comb, tomb, Punxsutawney Phil</a:t>
            </a:r>
          </a:p>
          <a:p>
            <a:pPr lvl="1" eaLnBrk="1" hangingPunct="1"/>
            <a:r>
              <a:rPr lang="en-US">
                <a:solidFill>
                  <a:srgbClr val="0070C0"/>
                </a:solidFill>
                <a:latin typeface="Arial" charset="0"/>
              </a:rPr>
              <a:t>Letter-to-Sound Rules </a:t>
            </a:r>
          </a:p>
          <a:p>
            <a:pPr lvl="2" eaLnBrk="1" hangingPunct="1"/>
            <a:r>
              <a:rPr lang="en-US">
                <a:latin typeface="Arial" charset="0"/>
              </a:rPr>
              <a:t>Hand built</a:t>
            </a:r>
            <a:endParaRPr lang="en-US">
              <a:solidFill>
                <a:srgbClr val="0070C0"/>
              </a:solidFill>
              <a:latin typeface="Arial" charset="0"/>
            </a:endParaRPr>
          </a:p>
          <a:p>
            <a:pPr lvl="2" eaLnBrk="1" hangingPunct="1"/>
            <a:r>
              <a:rPr lang="en-US">
                <a:latin typeface="Arial" charset="0"/>
              </a:rPr>
              <a:t>Learned from data (pronunciation dictionary) </a:t>
            </a:r>
          </a:p>
          <a:p>
            <a:pPr lvl="2" eaLnBrk="1" hangingPunct="1"/>
            <a:r>
              <a:rPr lang="en-US">
                <a:latin typeface="Arial" charset="0"/>
              </a:rPr>
              <a:t>Hard to get good accuracy and coverage – many exceptions</a:t>
            </a:r>
          </a:p>
          <a:p>
            <a:pPr lvl="1" eaLnBrk="1" hangingPunct="1"/>
            <a:r>
              <a:rPr lang="en-US">
                <a:latin typeface="Arial" charset="0"/>
              </a:rPr>
              <a:t>Dictionary of pronunciations</a:t>
            </a:r>
          </a:p>
          <a:p>
            <a:pPr lvl="2" eaLnBrk="1" hangingPunct="1"/>
            <a:r>
              <a:rPr lang="en-US">
                <a:latin typeface="Arial" charset="0"/>
              </a:rPr>
              <a:t>More accurate</a:t>
            </a:r>
          </a:p>
          <a:p>
            <a:pPr lvl="2" eaLnBrk="1" hangingPunct="1"/>
            <a:r>
              <a:rPr lang="en-US">
                <a:latin typeface="Arial" charset="0"/>
              </a:rPr>
              <a:t>New (Out-of-Vocabulary) words a problem</a:t>
            </a: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E53DF4-AC9E-9144-8A1C-BBE5BE1A8CCA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53A016-AED7-4B45-80CB-D39AA4E6FE64}" type="slidenum">
              <a:rPr lang="en-US"/>
              <a:pPr eaLnBrk="1" hangingPunct="1"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2D4C01-14F5-E145-A4BC-1E1F287C1665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E42001-B146-8A40-ADA3-C7FF84110F29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Intonation Assignment Issues: Phrasing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Traditional: hand-built rules</a:t>
            </a:r>
          </a:p>
          <a:p>
            <a:pPr lvl="1" eaLnBrk="1" hangingPunct="1"/>
            <a:r>
              <a:rPr lang="en-US">
                <a:latin typeface="Arial" charset="0"/>
              </a:rPr>
              <a:t>Use punctuation: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234-5682, New York, NY</a:t>
            </a:r>
          </a:p>
          <a:p>
            <a:pPr lvl="1" eaLnBrk="1" hangingPunct="1"/>
            <a:r>
              <a:rPr lang="en-US">
                <a:latin typeface="Arial" charset="0"/>
              </a:rPr>
              <a:t>Context/function word: no breaks after function word: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He went to dinner. He came to and went to dinner.</a:t>
            </a:r>
          </a:p>
          <a:p>
            <a:pPr lvl="1" eaLnBrk="1" hangingPunct="1"/>
            <a:r>
              <a:rPr lang="en-US">
                <a:latin typeface="Arial" charset="0"/>
              </a:rPr>
              <a:t>Syntax: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She favors the nuts and bolts approach. She went home and Dave stayed.</a:t>
            </a:r>
          </a:p>
          <a:p>
            <a:pPr eaLnBrk="1" hangingPunct="1"/>
            <a:r>
              <a:rPr lang="en-US">
                <a:latin typeface="Arial" charset="0"/>
              </a:rPr>
              <a:t>Current: machine learning on large labeled corpus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6CA928-07FD-304C-B57E-746E346395C3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3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21890B-C026-F544-80F4-9BACD9349471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Today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Then:  Early speech synthesizers</a:t>
            </a:r>
          </a:p>
          <a:p>
            <a:pPr eaLnBrk="1" hangingPunct="1"/>
            <a:r>
              <a:rPr lang="en-US">
                <a:latin typeface="Arial" charset="0"/>
              </a:rPr>
              <a:t>Now: Overview of Modern TTS Systems</a:t>
            </a:r>
          </a:p>
          <a:p>
            <a:pPr eaLnBrk="1" hangingPunct="1"/>
            <a:r>
              <a:rPr lang="en-US">
                <a:latin typeface="Arial" charset="0"/>
              </a:rPr>
              <a:t>Think about:  how do we </a:t>
            </a:r>
            <a:r>
              <a:rPr lang="en-US" b="1" i="1">
                <a:solidFill>
                  <a:schemeClr val="accent2"/>
                </a:solidFill>
                <a:latin typeface="Arial" charset="0"/>
              </a:rPr>
              <a:t>evaluate</a:t>
            </a:r>
            <a:r>
              <a:rPr lang="en-US">
                <a:latin typeface="Arial" charset="0"/>
              </a:rPr>
              <a:t> a synthesizer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C022CC-F1EC-DD49-82BC-8821C43B16DA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281CB1-069B-5E41-A047-7CE7660DD069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Intonation Assignment Issues: Accent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Hand-built rules</a:t>
            </a:r>
          </a:p>
          <a:p>
            <a:pPr lvl="1" eaLnBrk="1" hangingPunct="1"/>
            <a:r>
              <a:rPr lang="en-US">
                <a:latin typeface="Arial" charset="0"/>
              </a:rPr>
              <a:t>Function/content distinction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He went out the back door/He threw out the trash</a:t>
            </a:r>
          </a:p>
          <a:p>
            <a:pPr lvl="1" eaLnBrk="1" hangingPunct="1"/>
            <a:r>
              <a:rPr lang="en-US">
                <a:latin typeface="Arial" charset="0"/>
              </a:rPr>
              <a:t>Complex nominals: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 lvl="2" eaLnBrk="1" hangingPunct="1"/>
            <a:r>
              <a:rPr lang="en-US">
                <a:solidFill>
                  <a:srgbClr val="FF0000"/>
                </a:solidFill>
                <a:latin typeface="Arial" charset="0"/>
              </a:rPr>
              <a:t>Main Street/Park Avenue</a:t>
            </a:r>
          </a:p>
          <a:p>
            <a:pPr lvl="2" eaLnBrk="1" hangingPunct="1"/>
            <a:r>
              <a:rPr lang="en-US">
                <a:solidFill>
                  <a:srgbClr val="FF0000"/>
                </a:solidFill>
                <a:latin typeface="Arial" charset="0"/>
              </a:rPr>
              <a:t>city hall parking lot </a:t>
            </a:r>
            <a:r>
              <a:rPr lang="en-US">
                <a:solidFill>
                  <a:schemeClr val="accent2"/>
                </a:solidFill>
                <a:latin typeface="Arial" charset="0"/>
              </a:rPr>
              <a:t>(stress shift)</a:t>
            </a:r>
          </a:p>
          <a:p>
            <a:pPr eaLnBrk="1" hangingPunct="1"/>
            <a:r>
              <a:rPr lang="en-US">
                <a:latin typeface="Arial" charset="0"/>
              </a:rPr>
              <a:t>Statistical procedures trained on large corpora</a:t>
            </a:r>
          </a:p>
          <a:p>
            <a:pPr lvl="1" eaLnBrk="1" hangingPunct="1"/>
            <a:r>
              <a:rPr lang="en-US">
                <a:latin typeface="Arial" charset="0"/>
              </a:rPr>
              <a:t>Need lots of data</a:t>
            </a:r>
          </a:p>
          <a:p>
            <a:pPr lvl="1" eaLnBrk="1" hangingPunct="1"/>
            <a:r>
              <a:rPr lang="en-US">
                <a:latin typeface="Arial" charset="0"/>
              </a:rPr>
              <a:t>Why learn what you already know?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467314-67E2-7A46-A29A-9FA0C047FA50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00037A-A44C-8043-97B9-812C409894C0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Intonation Assignment Issues: Contours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i="1">
                <a:latin typeface="Arial" charset="0"/>
              </a:rPr>
              <a:t>Simple</a:t>
            </a:r>
            <a:r>
              <a:rPr lang="en-US">
                <a:latin typeface="Arial" charset="0"/>
              </a:rPr>
              <a:t> rules</a:t>
            </a:r>
          </a:p>
          <a:p>
            <a:pPr lvl="1" eaLnBrk="1" hangingPunct="1"/>
            <a:r>
              <a:rPr lang="ja-JP" altLang="en-US">
                <a:latin typeface="Arial" charset="0"/>
              </a:rPr>
              <a:t>‘</a:t>
            </a:r>
            <a:r>
              <a:rPr lang="en-US">
                <a:latin typeface="Arial" charset="0"/>
              </a:rPr>
              <a:t>.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 = declarative contour</a:t>
            </a:r>
          </a:p>
          <a:p>
            <a:pPr lvl="1" eaLnBrk="1" hangingPunct="1"/>
            <a:r>
              <a:rPr lang="ja-JP" altLang="en-US">
                <a:latin typeface="Arial" charset="0"/>
              </a:rPr>
              <a:t>‘</a:t>
            </a:r>
            <a:r>
              <a:rPr lang="en-US">
                <a:latin typeface="Arial" charset="0"/>
              </a:rPr>
              <a:t>?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 = yes-no-question contour </a:t>
            </a:r>
            <a:r>
              <a:rPr lang="en-US" i="1">
                <a:latin typeface="Arial" charset="0"/>
              </a:rPr>
              <a:t>unless wh-</a:t>
            </a:r>
            <a:r>
              <a:rPr lang="en-US">
                <a:latin typeface="Arial" charset="0"/>
              </a:rPr>
              <a:t>word present at/near front of sentence</a:t>
            </a:r>
          </a:p>
          <a:p>
            <a:pPr lvl="2" eaLnBrk="1" hangingPunct="1"/>
            <a:r>
              <a:rPr lang="en-US">
                <a:solidFill>
                  <a:srgbClr val="FF0000"/>
                </a:solidFill>
                <a:latin typeface="Arial" charset="0"/>
              </a:rPr>
              <a:t>Well then, how did he do it?  And what do you know?</a:t>
            </a:r>
          </a:p>
          <a:p>
            <a:pPr eaLnBrk="1" hangingPunct="1"/>
            <a:r>
              <a:rPr lang="en-US">
                <a:latin typeface="Arial" charset="0"/>
              </a:rPr>
              <a:t>Pretty monotonous in long stretches of speech</a:t>
            </a:r>
          </a:p>
          <a:p>
            <a:pPr eaLnBrk="1" hangingPunct="1"/>
            <a:r>
              <a:rPr lang="en-US">
                <a:latin typeface="Arial" charset="0"/>
              </a:rPr>
              <a:t>Problem:  no one knows how to assign other contours from 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FC67CC-6A83-5C4B-8240-BD6CD733BAA5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245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DBCC48-4826-F24E-8424-53320BAF6B66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Phonological Specification Issues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solidFill>
                  <a:srgbClr val="0070C0"/>
                </a:solidFill>
                <a:latin typeface="Arial" charset="0"/>
              </a:rPr>
              <a:t>Task</a:t>
            </a:r>
            <a:r>
              <a:rPr lang="en-US">
                <a:latin typeface="Arial" charset="0"/>
              </a:rPr>
              <a:t> is to produce a phonological representation from phones and intonational assignment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Align phones and f0 contour</a:t>
            </a:r>
          </a:p>
          <a:p>
            <a:pPr lvl="2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Specify durations and intensity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Select/create appropriate </a:t>
            </a:r>
            <a:r>
              <a:rPr lang="en-US">
                <a:solidFill>
                  <a:srgbClr val="0070C0"/>
                </a:solidFill>
                <a:latin typeface="Arial" charset="0"/>
              </a:rPr>
              <a:t>acoustic realization </a:t>
            </a:r>
            <a:r>
              <a:rPr lang="en-US">
                <a:latin typeface="Arial" charset="0"/>
              </a:rPr>
              <a:t>from this specification: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Acoustic transformation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Concatenation:  diphone, unit selection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HMM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Not Quite There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Festival </a:t>
            </a:r>
            <a:r>
              <a:rPr lang="en-US" dirty="0" err="1">
                <a:latin typeface="Arial" charset="0"/>
              </a:rPr>
              <a:t>concatenative</a:t>
            </a:r>
            <a:r>
              <a:rPr lang="en-US" dirty="0">
                <a:latin typeface="Arial" charset="0"/>
              </a:rPr>
              <a:t>:</a:t>
            </a:r>
          </a:p>
          <a:p>
            <a:pPr eaLnBrk="1" hangingPunct="1"/>
            <a:r>
              <a:rPr lang="en-US" dirty="0">
                <a:latin typeface="Arial" charset="0"/>
                <a:hlinkClick r:id="rId7"/>
              </a:rPr>
              <a:t>Acuvoice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concatenative</a:t>
            </a:r>
            <a:r>
              <a:rPr lang="en-US" dirty="0">
                <a:latin typeface="Arial" charset="0"/>
              </a:rPr>
              <a:t>:  </a:t>
            </a:r>
          </a:p>
          <a:p>
            <a:pPr eaLnBrk="1" hangingPunct="1"/>
            <a:r>
              <a:rPr lang="en-US" dirty="0">
                <a:latin typeface="Arial" charset="0"/>
              </a:rPr>
              <a:t>HMM synthesis (Rob Donovan):</a:t>
            </a:r>
          </a:p>
          <a:p>
            <a:pPr eaLnBrk="1" hangingPunct="1"/>
            <a:r>
              <a:rPr lang="en-US" dirty="0">
                <a:latin typeface="Arial" charset="0"/>
              </a:rPr>
              <a:t>Rhetorical unit selection</a:t>
            </a:r>
          </a:p>
          <a:p>
            <a:pPr lvl="1" eaLnBrk="1" hangingPunct="1"/>
            <a:r>
              <a:rPr lang="en-US" dirty="0">
                <a:latin typeface="Arial" charset="0"/>
              </a:rPr>
              <a:t>(acquired by Nuance)</a:t>
            </a:r>
          </a:p>
          <a:p>
            <a:pPr eaLnBrk="1" hangingPunct="1"/>
            <a:r>
              <a:rPr lang="en-US" dirty="0">
                <a:latin typeface="Arial" charset="0"/>
              </a:rPr>
              <a:t>AT&amp;T Labs </a:t>
            </a:r>
            <a:r>
              <a:rPr lang="en-US" dirty="0">
                <a:latin typeface="Arial" charset="0"/>
                <a:hlinkClick r:id="rId8"/>
              </a:rPr>
              <a:t>Naturally Speaking </a:t>
            </a:r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Other TTS </a:t>
            </a:r>
            <a:r>
              <a:rPr lang="en-US" dirty="0" smtClean="0">
                <a:latin typeface="Arial" charset="0"/>
                <a:hlinkClick r:id="rId9"/>
              </a:rPr>
              <a:t>systems</a:t>
            </a:r>
            <a:endParaRPr lang="en-US" dirty="0">
              <a:latin typeface="Arial" charset="0"/>
            </a:endParaRP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08A989-FDB1-8A4E-88AE-D1924B71AC12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AD0618-6F32-3641-9CC6-6B4DB8300F43}" type="slidenum">
              <a:rPr lang="en-US"/>
              <a:pPr eaLnBrk="1" hangingPunct="1"/>
              <a:t>23</a:t>
            </a:fld>
            <a:endParaRPr lang="en-US"/>
          </a:p>
        </p:txBody>
      </p:sp>
      <p:pic>
        <p:nvPicPr>
          <p:cNvPr id="6" name="6255FAE6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4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B133B3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4C800B3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B0F61D11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65BD4E2D.WAV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7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319C89-6DE2-534A-AE9C-686E6D4C798C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2E504A-EBAE-3F4B-85CD-3EF17C067F7B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Next Class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Project Phase I assigned:  building a TTS System</a:t>
            </a:r>
          </a:p>
          <a:p>
            <a:pPr eaLnBrk="1" hangingPunct="1"/>
            <a:r>
              <a:rPr lang="en-US">
                <a:latin typeface="Arial" charset="0"/>
              </a:rPr>
              <a:t>Introduction to Festival TTS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92FC24-56AB-5A4B-AC11-0BF4BAC03D19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40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E8FEBF-4DEE-A44F-AAE3-FFDC9FB86D42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First </a:t>
            </a:r>
            <a:r>
              <a:rPr lang="ja-JP" altLang="en-US">
                <a:latin typeface="Arial" charset="0"/>
              </a:rPr>
              <a:t>‘</a:t>
            </a:r>
            <a:r>
              <a:rPr lang="en-US">
                <a:latin typeface="Arial" charset="0"/>
              </a:rPr>
              <a:t>Speaking Machine</a:t>
            </a:r>
            <a:r>
              <a:rPr lang="ja-JP" altLang="en-US">
                <a:latin typeface="Arial" charset="0"/>
              </a:rPr>
              <a:t>’</a:t>
            </a:r>
            <a:endParaRPr lang="en-US">
              <a:latin typeface="Arial" charset="0"/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8153400" cy="5029200"/>
          </a:xfrm>
        </p:spPr>
        <p:txBody>
          <a:bodyPr/>
          <a:lstStyle/>
          <a:p>
            <a:pPr lvl="2" eaLnBrk="1" hangingPunct="1"/>
            <a:r>
              <a:rPr lang="en-US" sz="2000">
                <a:latin typeface="Arial" charset="0"/>
              </a:rPr>
              <a:t>Wolfgang von Kempelen, Mechanismus der menschlichen Sprache nebst Beschreibung einer sprechenden Maschine, 1791 (in Deutsches Museum still and playable)</a:t>
            </a:r>
          </a:p>
          <a:p>
            <a:pPr lvl="2" eaLnBrk="1" hangingPunct="1"/>
            <a:endParaRPr lang="en-US" sz="2000">
              <a:latin typeface="Arial" charset="0"/>
            </a:endParaRPr>
          </a:p>
          <a:p>
            <a:pPr lvl="2" eaLnBrk="1" hangingPunct="1"/>
            <a:endParaRPr lang="en-US" sz="2000">
              <a:latin typeface="Arial" charset="0"/>
            </a:endParaRPr>
          </a:p>
          <a:p>
            <a:pPr lvl="2" eaLnBrk="1" hangingPunct="1"/>
            <a:endParaRPr lang="en-US" sz="2000">
              <a:latin typeface="Arial" charset="0"/>
            </a:endParaRPr>
          </a:p>
          <a:p>
            <a:pPr lvl="2" eaLnBrk="1" hangingPunct="1"/>
            <a:endParaRPr lang="en-US" sz="2000">
              <a:latin typeface="Arial" charset="0"/>
            </a:endParaRPr>
          </a:p>
          <a:p>
            <a:pPr lvl="2" eaLnBrk="1" hangingPunct="1"/>
            <a:endParaRPr lang="en-US" sz="2000">
              <a:latin typeface="Arial" charset="0"/>
            </a:endParaRPr>
          </a:p>
          <a:p>
            <a:pPr lvl="2" eaLnBrk="1" hangingPunct="1"/>
            <a:endParaRPr lang="en-US" sz="2000">
              <a:latin typeface="Arial" charset="0"/>
            </a:endParaRPr>
          </a:p>
          <a:p>
            <a:pPr lvl="2" eaLnBrk="1" hangingPunct="1"/>
            <a:endParaRPr lang="en-US" sz="2000">
              <a:latin typeface="Arial" charset="0"/>
            </a:endParaRPr>
          </a:p>
          <a:p>
            <a:pPr lvl="2" eaLnBrk="1" hangingPunct="1"/>
            <a:endParaRPr lang="en-US" sz="2000">
              <a:latin typeface="Arial" charset="0"/>
            </a:endParaRPr>
          </a:p>
          <a:p>
            <a:pPr lvl="2" eaLnBrk="1" hangingPunct="1"/>
            <a:endParaRPr lang="en-US" sz="2000">
              <a:latin typeface="Arial" charset="0"/>
            </a:endParaRPr>
          </a:p>
          <a:p>
            <a:pPr lvl="2" eaLnBrk="1" hangingPunct="1"/>
            <a:r>
              <a:rPr lang="en-US" sz="2000">
                <a:latin typeface="Arial" charset="0"/>
              </a:rPr>
              <a:t>First to produce whole words, phrases – in many languages</a:t>
            </a:r>
          </a:p>
        </p:txBody>
      </p:sp>
      <p:pic>
        <p:nvPicPr>
          <p:cNvPr id="410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57400" y="2514600"/>
            <a:ext cx="5715000" cy="3413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EA1E18-8FFD-4A4B-9E79-C26059B039E3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37BD4B-D5EC-4C4D-BFB2-9A175B01C661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Joseph Faber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Euphonia, 1846</a:t>
            </a: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51100" y="1600200"/>
            <a:ext cx="42402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EAB306-C889-2842-B816-7D7F506A5B5A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891890-A6D5-524E-8844-AAD3522F20D9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Constructed 1835 w/pedal and keyboard control</a:t>
            </a:r>
          </a:p>
          <a:p>
            <a:pPr lvl="1" eaLnBrk="1" hangingPunct="1"/>
            <a:r>
              <a:rPr lang="en-US">
                <a:latin typeface="Arial" charset="0"/>
              </a:rPr>
              <a:t>Whispered and ordinary speech</a:t>
            </a:r>
          </a:p>
          <a:p>
            <a:pPr lvl="1" eaLnBrk="1" hangingPunct="1"/>
            <a:r>
              <a:rPr lang="en-US">
                <a:latin typeface="Arial" charset="0"/>
              </a:rPr>
              <a:t>Model of tongue, pharyngeal cavity with manipulable shape</a:t>
            </a:r>
          </a:p>
          <a:p>
            <a:pPr lvl="1" eaLnBrk="1" hangingPunct="1"/>
            <a:r>
              <a:rPr lang="en-US">
                <a:latin typeface="Arial" charset="0"/>
              </a:rPr>
              <a:t>Singing too: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God Save the Queen</a:t>
            </a:r>
            <a:r>
              <a:rPr lang="ja-JP" altLang="en-US">
                <a:latin typeface="Arial" charset="0"/>
              </a:rPr>
              <a:t>”</a:t>
            </a:r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Riesz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1937 synthesizer with almost natural vocal tract shape</a:t>
            </a:r>
          </a:p>
          <a:p>
            <a:pPr eaLnBrk="1" hangingPunct="1"/>
            <a:r>
              <a:rPr lang="en-US">
                <a:latin typeface="Arial" charset="0"/>
              </a:rPr>
              <a:t>Forerunners of Modern Articulatory Synthesis:  George Rosen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DAVO synthesizer (1958) at MIT</a:t>
            </a:r>
          </a:p>
        </p:txBody>
      </p:sp>
      <p:pic>
        <p:nvPicPr>
          <p:cNvPr id="492548" name="E466191C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2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9" fill="hold"/>
                                        <p:tgtEl>
                                          <p:spTgt spid="492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25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254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38FE6D-73E6-9F43-B895-D3BEEC546252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AB1816-F6DB-0F48-82D8-25261C75520D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19200" y="114300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9863" y="-414338"/>
            <a:ext cx="9483726" cy="769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1667CE-1E14-6446-AAFC-23BA94D2D7C6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4FF234-AF12-1447-B962-DAA4F0B500ED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World</a:t>
            </a:r>
            <a:r>
              <a:rPr lang="ja-JP" altLang="en-US">
                <a:latin typeface="Arial" charset="0"/>
              </a:rPr>
              <a:t>’</a:t>
            </a:r>
            <a:r>
              <a:rPr lang="en-US">
                <a:latin typeface="Arial" charset="0"/>
              </a:rPr>
              <a:t>s Fair in NY, 1939</a:t>
            </a:r>
          </a:p>
          <a:p>
            <a:pPr eaLnBrk="1" hangingPunct="1"/>
            <a:r>
              <a:rPr lang="en-US">
                <a:latin typeface="Arial" charset="0"/>
              </a:rPr>
              <a:t>Requires much training to </a:t>
            </a:r>
            <a:r>
              <a:rPr lang="ja-JP" altLang="en-US">
                <a:latin typeface="Arial" charset="0"/>
              </a:rPr>
              <a:t>‘</a:t>
            </a:r>
            <a:r>
              <a:rPr lang="en-US">
                <a:latin typeface="Arial" charset="0"/>
              </a:rPr>
              <a:t>play</a:t>
            </a:r>
            <a:r>
              <a:rPr lang="ja-JP" altLang="en-US">
                <a:latin typeface="Arial" charset="0"/>
              </a:rPr>
              <a:t>’</a:t>
            </a:r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Purpose: coding/compression</a:t>
            </a:r>
          </a:p>
          <a:p>
            <a:pPr lvl="1" eaLnBrk="1" hangingPunct="1"/>
            <a:r>
              <a:rPr lang="en-US">
                <a:latin typeface="Arial" charset="0"/>
              </a:rPr>
              <a:t>Reduce bandwidth needed to transmit speech, so many phone calls can be sent over single line</a:t>
            </a:r>
          </a:p>
        </p:txBody>
      </p:sp>
      <p:pic>
        <p:nvPicPr>
          <p:cNvPr id="5" name="9F3851A9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8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C48294-ABDC-4141-B630-DF02C208A52E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1EF688-40EF-244E-82AB-CD3A398CE69B}" type="slidenum">
              <a:rPr lang="en-US"/>
              <a:pPr eaLnBrk="1" hangingPunct="1"/>
              <a:t>8</a:t>
            </a:fld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434975"/>
            <a:ext cx="9258300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F0C673-04EE-5B43-BF77-7EBFC1F51665}" type="datetime1">
              <a:rPr lang="en-US"/>
              <a:pPr eaLnBrk="1" hangingPunct="1"/>
              <a:t>2/8/2012</a:t>
            </a:fld>
            <a:endParaRPr lang="en-US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954274-5BBA-F34D-8EDA-3224920549B6}" type="slidenum">
              <a:rPr lang="en-US"/>
              <a:pPr eaLnBrk="1" hangingPunct="1"/>
              <a:t>9</a:t>
            </a:fld>
            <a:endParaRPr 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0" y="631825"/>
            <a:ext cx="8583613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63877" name="24C924BA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229600" cy="4525963"/>
          </a:xfrm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3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2" fill="hold"/>
                                        <p:tgtEl>
                                          <p:spTgt spid="4638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87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87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4906</TotalTime>
  <Words>1190</Words>
  <Application>Microsoft Office PowerPoint</Application>
  <PresentationFormat>On-screen Show (4:3)</PresentationFormat>
  <Paragraphs>239</Paragraphs>
  <Slides>24</Slides>
  <Notes>23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1_Default Design</vt:lpstr>
      <vt:lpstr>Speech Synthesis:  Then and Now</vt:lpstr>
      <vt:lpstr>Today</vt:lpstr>
      <vt:lpstr>The First ‘Speaking Machine’</vt:lpstr>
      <vt:lpstr>Joseph Faber’s Euphonia, 1846</vt:lpstr>
      <vt:lpstr>Slide 5</vt:lpstr>
      <vt:lpstr>Slide 6</vt:lpstr>
      <vt:lpstr>Slide 7</vt:lpstr>
      <vt:lpstr>Slide 8</vt:lpstr>
      <vt:lpstr>Slide 9</vt:lpstr>
      <vt:lpstr>Slide 10</vt:lpstr>
      <vt:lpstr>Formant/Resonance/Acoustic Synthesis</vt:lpstr>
      <vt:lpstr>Synthesis by Computer</vt:lpstr>
      <vt:lpstr>Concatenative Synthesis</vt:lpstr>
      <vt:lpstr>Variants of Concatenative Synthesis</vt:lpstr>
      <vt:lpstr>Overview:  Synthesizer I/O</vt:lpstr>
      <vt:lpstr>TTS Production Levels</vt:lpstr>
      <vt:lpstr>Text Normalization Issues</vt:lpstr>
      <vt:lpstr>Pronunciation Issues</vt:lpstr>
      <vt:lpstr>Intonation Assignment Issues: Phrasing</vt:lpstr>
      <vt:lpstr>Intonation Assignment Issues: Accent</vt:lpstr>
      <vt:lpstr>Intonation Assignment Issues: Contours</vt:lpstr>
      <vt:lpstr>Phonological Specification Issues</vt:lpstr>
      <vt:lpstr>Not Quite There</vt:lpstr>
      <vt:lpstr>Next Class</vt:lpstr>
    </vt:vector>
  </TitlesOfParts>
  <Company>AT&amp;T Research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Julia Hirschberg</dc:creator>
  <dc:description/>
  <cp:lastModifiedBy>Julia Hirschberg</cp:lastModifiedBy>
  <cp:revision>502</cp:revision>
  <cp:lastPrinted>1999-05-22T22:06:30Z</cp:lastPrinted>
  <dcterms:created xsi:type="dcterms:W3CDTF">1997-02-17T17:52:10Z</dcterms:created>
  <dcterms:modified xsi:type="dcterms:W3CDTF">2012-02-08T18:11:37Z</dcterms:modified>
</cp:coreProperties>
</file>