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media/audio1.bin" ContentType="audio/unknown"/>
  <Override PartName="/ppt/notesSlides/notesSlide60.xml" ContentType="application/vnd.openxmlformats-officedocument.presentationml.notesSlide+xml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78"/>
  </p:notesMasterIdLst>
  <p:handoutMasterIdLst>
    <p:handoutMasterId r:id="rId79"/>
  </p:handoutMasterIdLst>
  <p:sldIdLst>
    <p:sldId id="257" r:id="rId2"/>
    <p:sldId id="397" r:id="rId3"/>
    <p:sldId id="459" r:id="rId4"/>
    <p:sldId id="460" r:id="rId5"/>
    <p:sldId id="475" r:id="rId6"/>
    <p:sldId id="461" r:id="rId7"/>
    <p:sldId id="476" r:id="rId8"/>
    <p:sldId id="462" r:id="rId9"/>
    <p:sldId id="463" r:id="rId10"/>
    <p:sldId id="464" r:id="rId11"/>
    <p:sldId id="467" r:id="rId12"/>
    <p:sldId id="477" r:id="rId13"/>
    <p:sldId id="458" r:id="rId14"/>
    <p:sldId id="526" r:id="rId15"/>
    <p:sldId id="478" r:id="rId16"/>
    <p:sldId id="470" r:id="rId17"/>
    <p:sldId id="443" r:id="rId18"/>
    <p:sldId id="440" r:id="rId19"/>
    <p:sldId id="441" r:id="rId20"/>
    <p:sldId id="444" r:id="rId21"/>
    <p:sldId id="485" r:id="rId22"/>
    <p:sldId id="486" r:id="rId23"/>
    <p:sldId id="487" r:id="rId24"/>
    <p:sldId id="481" r:id="rId25"/>
    <p:sldId id="466" r:id="rId26"/>
    <p:sldId id="482" r:id="rId27"/>
    <p:sldId id="468" r:id="rId28"/>
    <p:sldId id="469" r:id="rId29"/>
    <p:sldId id="483" r:id="rId30"/>
    <p:sldId id="488" r:id="rId31"/>
    <p:sldId id="489" r:id="rId32"/>
    <p:sldId id="490" r:id="rId33"/>
    <p:sldId id="491" r:id="rId34"/>
    <p:sldId id="492" r:id="rId35"/>
    <p:sldId id="493" r:id="rId36"/>
    <p:sldId id="494" r:id="rId37"/>
    <p:sldId id="495" r:id="rId38"/>
    <p:sldId id="496" r:id="rId39"/>
    <p:sldId id="497" r:id="rId40"/>
    <p:sldId id="498" r:id="rId41"/>
    <p:sldId id="499" r:id="rId42"/>
    <p:sldId id="500" r:id="rId43"/>
    <p:sldId id="501" r:id="rId44"/>
    <p:sldId id="502" r:id="rId45"/>
    <p:sldId id="503" r:id="rId46"/>
    <p:sldId id="504" r:id="rId47"/>
    <p:sldId id="505" r:id="rId48"/>
    <p:sldId id="506" r:id="rId49"/>
    <p:sldId id="484" r:id="rId50"/>
    <p:sldId id="507" r:id="rId51"/>
    <p:sldId id="508" r:id="rId52"/>
    <p:sldId id="509" r:id="rId53"/>
    <p:sldId id="510" r:id="rId54"/>
    <p:sldId id="511" r:id="rId55"/>
    <p:sldId id="512" r:id="rId56"/>
    <p:sldId id="513" r:id="rId57"/>
    <p:sldId id="514" r:id="rId58"/>
    <p:sldId id="515" r:id="rId59"/>
    <p:sldId id="516" r:id="rId60"/>
    <p:sldId id="517" r:id="rId61"/>
    <p:sldId id="518" r:id="rId62"/>
    <p:sldId id="519" r:id="rId63"/>
    <p:sldId id="520" r:id="rId64"/>
    <p:sldId id="521" r:id="rId65"/>
    <p:sldId id="522" r:id="rId66"/>
    <p:sldId id="527" r:id="rId67"/>
    <p:sldId id="258" r:id="rId68"/>
    <p:sldId id="259" r:id="rId69"/>
    <p:sldId id="260" r:id="rId70"/>
    <p:sldId id="261" r:id="rId71"/>
    <p:sldId id="479" r:id="rId72"/>
    <p:sldId id="523" r:id="rId73"/>
    <p:sldId id="524" r:id="rId74"/>
    <p:sldId id="525" r:id="rId75"/>
    <p:sldId id="457" r:id="rId76"/>
    <p:sldId id="528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2">
          <p15:clr>
            <a:srgbClr val="A4A3A4"/>
          </p15:clr>
        </p15:guide>
        <p15:guide id="2" pos="29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CC3300"/>
    <a:srgbClr val="5EB54B"/>
    <a:srgbClr val="FF9900"/>
    <a:srgbClr val="0066FF"/>
    <a:srgbClr val="66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87736" autoAdjust="0"/>
  </p:normalViewPr>
  <p:slideViewPr>
    <p:cSldViewPr>
      <p:cViewPr varScale="1">
        <p:scale>
          <a:sx n="61" d="100"/>
          <a:sy n="61" d="100"/>
        </p:scale>
        <p:origin x="11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810"/>
      </p:cViewPr>
      <p:guideLst>
        <p:guide orient="horz" pos="2152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6D501196-3C20-054B-9341-80DACB4F894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85800"/>
            <a:ext cx="4567237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43400"/>
            <a:ext cx="50228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40F0D07A-F644-7A4B-B362-9BDF2F2D944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970373-6FF0-4F40-858D-D39CE317CA54}" type="slidenum">
              <a:rPr lang="en-US" altLang="x-none"/>
              <a:pPr/>
              <a:t>1</a:t>
            </a:fld>
            <a:endParaRPr lang="en-US" altLang="x-none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F777E5-66F9-8E4E-9236-ABDB61E7762F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B39811-8AEF-E246-827E-2C1EC3BB01A4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i="1">
                <a:latin typeface="Times New Roman" charset="0"/>
              </a:rPr>
              <a:t>The children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read</a:t>
            </a:r>
            <a:r>
              <a:rPr lang="en-US" altLang="x-none" i="1">
                <a:latin typeface="Times New Roman" charset="0"/>
              </a:rPr>
              <a:t> to </a:t>
            </a:r>
            <a:r>
              <a:rPr lang="en-US" altLang="x-none" i="1">
                <a:solidFill>
                  <a:srgbClr val="FF0000"/>
                </a:solidFill>
                <a:latin typeface="Times New Roman" charset="0"/>
              </a:rPr>
              <a:t>Dr</a:t>
            </a:r>
            <a:r>
              <a:rPr lang="en-US" altLang="x-none" i="1">
                <a:latin typeface="Times New Roman" charset="0"/>
              </a:rPr>
              <a:t>. Smith.</a:t>
            </a:r>
            <a:endParaRPr lang="en-US" altLang="x-none">
              <a:latin typeface="Times New Roman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866E96F-6A5F-EB48-8C2E-2FD3FCF1D213}" type="slidenum">
              <a:rPr lang="en-US" altLang="x-none"/>
              <a:pPr/>
              <a:t>12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A7D01EA-02DC-9344-BDFC-5DE3AA64FDCA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13E35B-8B91-3D4F-84A2-CCD6F760F85C}" type="slidenum">
              <a:rPr lang="en-US" altLang="x-none"/>
              <a:pPr/>
              <a:t>16</a:t>
            </a:fld>
            <a:endParaRPr lang="en-US" altLang="x-non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B4392B0-8858-F74D-927F-E7169441EB62}" type="slidenum">
              <a:rPr lang="en-US" altLang="x-none"/>
              <a:pPr/>
              <a:t>17</a:t>
            </a:fld>
            <a:endParaRPr lang="en-US" altLang="x-none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CF418A-1C18-E641-90F1-1FBD2F1D53C1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F87BEC7-2DEF-7F45-8E55-C22A9F759C67}" type="slidenum">
              <a:rPr lang="en-US" altLang="x-none"/>
              <a:pPr/>
              <a:t>19</a:t>
            </a:fld>
            <a:endParaRPr lang="en-US" altLang="x-non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AC4108-757F-9540-86E3-F2BBF3764D89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C8946C-934C-894F-A9DE-2C240CD5EFAE}" type="slidenum">
              <a:rPr lang="en-US" altLang="x-none"/>
              <a:pPr/>
              <a:t>2</a:t>
            </a:fld>
            <a:endParaRPr lang="en-US" altLang="x-non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6476F-9B21-D943-88A2-9D377AAF77E2}" type="slidenum">
              <a:rPr lang="en-US"/>
              <a:pPr/>
              <a:t>21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CAED295-4E7E-AA48-9FAF-2BD64FF00409}" type="slidenum">
              <a:rPr lang="en-US" sz="1200">
                <a:latin typeface="Calibri" charset="0"/>
                <a:cs typeface="ＭＳ Ｐゴシック" charset="0"/>
              </a:rPr>
              <a:pPr algn="r"/>
              <a:t>21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6D28D-1C25-9544-BE93-DBCAF5C7D466}" type="slidenum">
              <a:rPr lang="en-US"/>
              <a:pPr/>
              <a:t>22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894B46A-730E-0648-B3DD-D97BF2688F71}" type="slidenum">
              <a:rPr lang="en-US" sz="1200">
                <a:latin typeface="Calibri" charset="0"/>
                <a:cs typeface="ＭＳ Ｐゴシック" charset="0"/>
              </a:rPr>
              <a:pPr algn="r"/>
              <a:t>22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ACE5B-790A-2F49-9960-8F9CF73DD948}" type="slidenum">
              <a:rPr lang="en-US"/>
              <a:pPr/>
              <a:t>23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BB82BB2-DEC5-A84E-8531-5BEC925E0043}" type="slidenum">
              <a:rPr lang="en-US" sz="1200">
                <a:latin typeface="Calibri" charset="0"/>
                <a:cs typeface="ＭＳ Ｐゴシック" charset="0"/>
              </a:rPr>
              <a:pPr algn="r"/>
              <a:t>23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37348-286A-6644-BD75-EEACB09D5215}" type="slidenum">
              <a:rPr lang="en-US"/>
              <a:pPr/>
              <a:t>24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03C9785-798D-814C-B9BE-86BC37DA14A2}" type="slidenum">
              <a:rPr lang="en-US" sz="1200">
                <a:latin typeface="Calibri" charset="0"/>
                <a:cs typeface="ＭＳ Ｐゴシック" charset="0"/>
              </a:rPr>
              <a:pPr algn="r"/>
              <a:t>24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DFE8150-2B69-214D-A68F-AA97F5FB7C2C}" type="slidenum">
              <a:rPr lang="en-US" altLang="x-none"/>
              <a:pPr/>
              <a:t>25</a:t>
            </a:fld>
            <a:endParaRPr lang="en-US" altLang="x-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Demo</a:t>
            </a:r>
            <a:r>
              <a:rPr lang="en-US" altLang="x-none" baseline="0" dirty="0">
                <a:latin typeface="Times New Roman" charset="0"/>
              </a:rPr>
              <a:t> if</a:t>
            </a:r>
            <a:r>
              <a:rPr lang="en-US" altLang="x-none" dirty="0">
                <a:latin typeface="Times New Roman" charset="0"/>
              </a:rPr>
              <a:t> you have a windows machine</a:t>
            </a:r>
            <a:endParaRPr lang="x-none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55CAA-5682-6149-938C-1AE62172BBFB}" type="slidenum">
              <a:rPr lang="en-US"/>
              <a:pPr/>
              <a:t>26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650A2D-6620-DE43-BD35-B79447FC557B}" type="slidenum">
              <a:rPr lang="en-US" sz="1200">
                <a:latin typeface="Calibri" charset="0"/>
                <a:cs typeface="ＭＳ Ｐゴシック" charset="0"/>
              </a:rPr>
              <a:pPr algn="r"/>
              <a:t>26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Theoretical physicist who lost his voice due to ALS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DecTalk’s</a:t>
            </a:r>
            <a:r>
              <a:rPr lang="en-US" dirty="0"/>
              <a:t> perfect </a:t>
            </a:r>
            <a:r>
              <a:rPr lang="en-US" dirty="0" err="1"/>
              <a:t>paul</a:t>
            </a:r>
            <a:r>
              <a:rPr lang="en-US" dirty="0"/>
              <a:t> voice  (Dennis </a:t>
            </a:r>
            <a:r>
              <a:rPr lang="en-US" dirty="0" err="1"/>
              <a:t>Klatt</a:t>
            </a:r>
            <a:r>
              <a:rPr lang="en-US" dirty="0"/>
              <a:t>) 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4AC51B8-CB3E-2445-A81A-CC3A0C61099D}" type="slidenum">
              <a:rPr lang="en-US" altLang="x-none"/>
              <a:pPr/>
              <a:t>27</a:t>
            </a:fld>
            <a:endParaRPr lang="en-US" altLang="x-non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Times New Roman" charset="0"/>
              </a:rPr>
              <a:t>RFV comedy troup:  tape and editing are phone concatenations.  Is it a fake?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CF170B-DDD8-F247-A4B4-FE1A77FB2A73}" type="slidenum">
              <a:rPr lang="en-US" altLang="x-none"/>
              <a:pPr/>
              <a:t>28</a:t>
            </a:fld>
            <a:endParaRPr lang="en-US" altLang="x-non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E84CD-2429-3A45-B632-396C12019ED7}" type="slidenum">
              <a:rPr lang="en-US"/>
              <a:pPr/>
              <a:t>29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5006CF1-2FA1-434D-BEC1-43717C1A2414}" type="slidenum">
              <a:rPr lang="en-US" sz="1200">
                <a:latin typeface="Calibri" charset="0"/>
                <a:cs typeface="ＭＳ Ｐゴシック" charset="0"/>
              </a:rPr>
              <a:pPr algn="r"/>
              <a:t>29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/>
            <a:r>
              <a:rPr lang="en-US"/>
              <a:t>accuvoice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1A688D-7A3C-194C-A897-78C7A611B892}" type="slidenum">
              <a:rPr lang="en-US"/>
              <a:pPr/>
              <a:t>30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82CC5B7-4949-6D49-8560-791198B4FFC0}" type="slidenum">
              <a:rPr lang="en-US" sz="1200">
                <a:latin typeface="Calibri" charset="0"/>
                <a:cs typeface="ＭＳ Ｐゴシック" charset="0"/>
              </a:rPr>
              <a:pPr algn="r"/>
              <a:t>30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B59369F-E834-8541-916A-2DCC53310622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First experimental phonetician:  therapeutic applications: how do humans produce speech?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First machine which could produce whole words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3 weeks to learn to ‘play’ in </a:t>
            </a:r>
            <a:r>
              <a:rPr lang="en-US" altLang="x-none" dirty="0" err="1">
                <a:latin typeface="Times New Roman" charset="0"/>
              </a:rPr>
              <a:t>latin</a:t>
            </a:r>
            <a:r>
              <a:rPr lang="en-US" altLang="x-none" dirty="0">
                <a:latin typeface="Times New Roman" charset="0"/>
              </a:rPr>
              <a:t>, </a:t>
            </a:r>
            <a:r>
              <a:rPr lang="en-US" altLang="x-none" dirty="0" err="1">
                <a:latin typeface="Times New Roman" charset="0"/>
              </a:rPr>
              <a:t>french</a:t>
            </a:r>
            <a:r>
              <a:rPr lang="en-US" altLang="x-none" dirty="0">
                <a:latin typeface="Times New Roman" charset="0"/>
              </a:rPr>
              <a:t> or </a:t>
            </a:r>
            <a:r>
              <a:rPr lang="en-US" altLang="x-none" dirty="0" err="1">
                <a:latin typeface="Times New Roman" charset="0"/>
              </a:rPr>
              <a:t>italian</a:t>
            </a:r>
            <a:r>
              <a:rPr lang="en-US" altLang="x-none" dirty="0">
                <a:latin typeface="Times New Roman" charset="0"/>
              </a:rPr>
              <a:t> – </a:t>
            </a:r>
            <a:r>
              <a:rPr lang="en-US" altLang="x-none" dirty="0" err="1">
                <a:latin typeface="Times New Roman" charset="0"/>
              </a:rPr>
              <a:t>german</a:t>
            </a:r>
            <a:r>
              <a:rPr lang="en-US" altLang="x-none" dirty="0">
                <a:latin typeface="Times New Roman" charset="0"/>
              </a:rPr>
              <a:t> was harder due to consonant clusters, closed syllables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Bellows: lungs (operated with right forearm; counterweight for inhale; aux. bellows to simulate stop release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World’s largest science museum, </a:t>
            </a:r>
            <a:r>
              <a:rPr lang="en-US" altLang="x-none" dirty="0" err="1">
                <a:latin typeface="Times New Roman" charset="0"/>
              </a:rPr>
              <a:t>munich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Wind box, mouth (cover for unvoiced sounds), nostrils (cover except for nasal)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Thumb in mouth </a:t>
            </a:r>
            <a:r>
              <a:rPr lang="en-US" altLang="x-none" dirty="0">
                <a:latin typeface="Times New Roman" charset="0"/>
                <a:sym typeface="Wingdings" charset="2"/>
              </a:rPr>
              <a:t> [l]</a:t>
            </a:r>
            <a:endParaRPr lang="en-US" altLang="x-none" dirty="0">
              <a:latin typeface="Times New Roman" charset="0"/>
            </a:endParaRPr>
          </a:p>
          <a:p>
            <a:pPr eaLnBrk="1" hangingPunct="1"/>
            <a:r>
              <a:rPr lang="en-US" altLang="x-none" dirty="0">
                <a:latin typeface="Times New Roman" charset="0"/>
              </a:rPr>
              <a:t>Hissing </a:t>
            </a:r>
            <a:r>
              <a:rPr lang="en-US" altLang="x-none" dirty="0" err="1">
                <a:latin typeface="Times New Roman" charset="0"/>
              </a:rPr>
              <a:t>whistlea</a:t>
            </a:r>
            <a:r>
              <a:rPr lang="en-US" altLang="x-none" dirty="0">
                <a:latin typeface="Times New Roman" charset="0"/>
              </a:rPr>
              <a:t>  to make sibilants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Vocal cords (ivory reed): can’t change length on the fly, so monotone only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Wire dropped on read simulated [r]</a:t>
            </a:r>
          </a:p>
          <a:p>
            <a:pPr eaLnBrk="1" hangingPunct="1"/>
            <a:endParaRPr lang="en-US" altLang="x-none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C54C71-EA11-134A-899F-AACE036E4EED}" type="slidenum">
              <a:rPr lang="en-US"/>
              <a:pPr/>
              <a:t>31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5C84D5A-5793-8542-86AA-DF55D7A970DC}" type="slidenum">
              <a:rPr lang="en-US" sz="1200">
                <a:latin typeface="Calibri" charset="0"/>
                <a:cs typeface="ＭＳ Ｐゴシック" charset="0"/>
              </a:rPr>
              <a:pPr algn="r"/>
              <a:t>31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BC17B-560C-B84D-9E2B-A3F9D45DB8AC}" type="slidenum">
              <a:rPr lang="en-US"/>
              <a:pPr/>
              <a:t>32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55C4613-B534-4B4A-B1EF-88C8118FDF56}" type="slidenum">
              <a:rPr lang="en-US" sz="1200">
                <a:latin typeface="Calibri" charset="0"/>
                <a:cs typeface="ＭＳ Ｐゴシック" charset="0"/>
              </a:rPr>
              <a:pPr algn="r"/>
              <a:t>32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A65F9-F3CE-0441-83B9-FF439EE7F411}" type="slidenum">
              <a:rPr lang="en-US"/>
              <a:pPr/>
              <a:t>33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8CD13C0-1832-824D-A76B-193F781F37AE}" type="slidenum">
              <a:rPr lang="en-US" sz="1200">
                <a:latin typeface="Calibri" charset="0"/>
                <a:cs typeface="ＭＳ Ｐゴシック" charset="0"/>
              </a:rPr>
              <a:pPr algn="r"/>
              <a:t>33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2E96E-AEA0-A04E-8C58-D9044B9177CA}" type="slidenum">
              <a:rPr lang="en-US"/>
              <a:pPr/>
              <a:t>34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0CACCED-ADA9-1F42-899C-9A5BBFCD3239}" type="slidenum">
              <a:rPr lang="en-US" sz="1200">
                <a:latin typeface="Calibri" charset="0"/>
                <a:cs typeface="ＭＳ Ｐゴシック" charset="0"/>
              </a:rPr>
              <a:pPr algn="r"/>
              <a:t>34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647F7-8FE0-8944-8FAE-09E9C0933489}" type="slidenum">
              <a:rPr lang="en-US"/>
              <a:pPr/>
              <a:t>35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84C4392-1904-3648-BF65-D1AD0E065BF3}" type="slidenum">
              <a:rPr lang="en-US" sz="1200">
                <a:latin typeface="Calibri" charset="0"/>
                <a:cs typeface="ＭＳ Ｐゴシック" charset="0"/>
              </a:rPr>
              <a:pPr algn="r"/>
              <a:t>35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78A1C6-6774-B847-91CE-21B4CAF5AF46}" type="slidenum">
              <a:rPr lang="en-US"/>
              <a:pPr/>
              <a:t>36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2A1B000-800F-734A-93D5-724CDFABBD5D}" type="slidenum">
              <a:rPr lang="en-US" sz="1200">
                <a:latin typeface="Calibri" charset="0"/>
                <a:cs typeface="ＭＳ Ｐゴシック" charset="0"/>
              </a:rPr>
              <a:pPr algn="r"/>
              <a:t>36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CA170-8F8B-D848-B2DC-F6D1CF729BB0}" type="slidenum">
              <a:rPr lang="en-US"/>
              <a:pPr/>
              <a:t>37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7189607-E5B2-1D45-B0D3-5C68A6596E18}" type="slidenum">
              <a:rPr lang="en-US" sz="1200">
                <a:latin typeface="Calibri" charset="0"/>
                <a:cs typeface="ＭＳ Ｐゴシック" charset="0"/>
              </a:rPr>
              <a:pPr algn="r"/>
              <a:t>37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A50B6D-A56D-C84B-A364-039FB65ADA27}" type="slidenum">
              <a:rPr lang="en-US"/>
              <a:pPr/>
              <a:t>38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A54600C-D327-D041-9A80-D5386DE5D6E6}" type="slidenum">
              <a:rPr lang="en-US" sz="1200">
                <a:latin typeface="Calibri" charset="0"/>
                <a:cs typeface="ＭＳ Ｐゴシック" charset="0"/>
              </a:rPr>
              <a:pPr algn="r"/>
              <a:t>38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04CCB-C564-3046-960F-CE8EE2A3DA77}" type="slidenum">
              <a:rPr lang="en-US"/>
              <a:pPr/>
              <a:t>39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F7907A4-0878-8943-BDEC-7B522CDBE9EE}" type="slidenum">
              <a:rPr lang="en-US" sz="1200">
                <a:latin typeface="Calibri" charset="0"/>
                <a:cs typeface="ＭＳ Ｐゴシック" charset="0"/>
              </a:rPr>
              <a:pPr algn="r"/>
              <a:t>39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183F81-4EC0-F343-B7CC-8E23675B7B04}" type="slidenum">
              <a:rPr lang="en-US"/>
              <a:pPr/>
              <a:t>40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53CD58D-74DD-F94D-ADBB-B4A6678F687A}" type="slidenum">
              <a:rPr lang="en-US" sz="1200">
                <a:latin typeface="Calibri" charset="0"/>
                <a:cs typeface="ＭＳ Ｐゴシック" charset="0"/>
              </a:rPr>
              <a:pPr algn="r"/>
              <a:t>40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14EAB5-31BD-BA41-9C9F-152F7A6ACC8A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Built in 1835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Modeled tongue and pharyngeal cavity, with manual control of shape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Very good for singing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Pedal and keyboard control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Sang ‘God Save the Queen’ at public exhibition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D2772-0C5D-A042-A162-28761FB16CB3}" type="slidenum">
              <a:rPr lang="en-US"/>
              <a:pPr/>
              <a:t>41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7512B19-B0F4-E14F-91A6-12F4BED707B5}" type="slidenum">
              <a:rPr lang="en-US" sz="1200">
                <a:latin typeface="Calibri" charset="0"/>
                <a:cs typeface="ＭＳ Ｐゴシック" charset="0"/>
              </a:rPr>
              <a:pPr algn="r"/>
              <a:t>41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E365F-E2E6-5B40-96B2-B18C071883CE}" type="slidenum">
              <a:rPr lang="en-US"/>
              <a:pPr/>
              <a:t>42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B1AD242-F05A-6040-83FA-DB58AD2D17AE}" type="slidenum">
              <a:rPr lang="en-US" sz="1200">
                <a:latin typeface="Calibri" charset="0"/>
                <a:cs typeface="ＭＳ Ｐゴシック" charset="0"/>
              </a:rPr>
              <a:pPr algn="r"/>
              <a:t>42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699E14-71A8-134E-BA94-E5B6C5C1E977}" type="slidenum">
              <a:rPr lang="en-US"/>
              <a:pPr/>
              <a:t>43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A1D6B49-143E-3E45-AF22-660136156189}" type="slidenum">
              <a:rPr lang="en-US" sz="1200">
                <a:latin typeface="Calibri" charset="0"/>
                <a:cs typeface="ＭＳ Ｐゴシック" charset="0"/>
              </a:rPr>
              <a:pPr algn="r"/>
              <a:t>43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77134-51EE-6944-B623-80335E0857F6}" type="slidenum">
              <a:rPr lang="en-US"/>
              <a:pPr/>
              <a:t>44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4CE6893-FE11-7E4D-A34E-A6837C68C72F}" type="slidenum">
              <a:rPr lang="en-US" sz="1200">
                <a:latin typeface="Calibri" charset="0"/>
                <a:cs typeface="ＭＳ Ｐゴシック" charset="0"/>
              </a:rPr>
              <a:pPr algn="r"/>
              <a:t>44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70F28-B0F5-AF43-BCDA-6A75D5D0388C}" type="slidenum">
              <a:rPr lang="en-US"/>
              <a:pPr/>
              <a:t>45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E041BB7-6A25-9047-9089-2ED433E7D571}" type="slidenum">
              <a:rPr lang="en-US" sz="1200">
                <a:latin typeface="Calibri" charset="0"/>
                <a:cs typeface="ＭＳ Ｐゴシック" charset="0"/>
              </a:rPr>
              <a:pPr algn="r"/>
              <a:t>45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461C7D-6709-EA46-9525-003FBD3D02A7}" type="slidenum">
              <a:rPr lang="en-US"/>
              <a:pPr/>
              <a:t>46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688A780-9A1C-6048-B5B2-4F313674F3A5}" type="slidenum">
              <a:rPr lang="en-US" sz="1200">
                <a:latin typeface="Calibri" charset="0"/>
                <a:cs typeface="ＭＳ Ｐゴシック" charset="0"/>
              </a:rPr>
              <a:pPr algn="r"/>
              <a:t>46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03C3E1-2725-4E45-8780-4E1DBB5F7E5A}" type="slidenum">
              <a:rPr lang="en-US"/>
              <a:pPr/>
              <a:t>47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A599B34-C2E6-3D45-803F-D8FAB23ABA14}" type="slidenum">
              <a:rPr lang="en-US" sz="1200">
                <a:latin typeface="Calibri" charset="0"/>
                <a:cs typeface="ＭＳ Ｐゴシック" charset="0"/>
              </a:rPr>
              <a:pPr algn="r"/>
              <a:t>47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FE7EB-CC05-3347-A1E2-63EA93CA31F7}" type="slidenum">
              <a:rPr lang="en-US"/>
              <a:pPr/>
              <a:t>48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8A40BD6-D955-C440-8A1A-7310BC44F3FD}" type="slidenum">
              <a:rPr lang="en-US" sz="1200">
                <a:latin typeface="Calibri" charset="0"/>
                <a:cs typeface="ＭＳ Ｐゴシック" charset="0"/>
              </a:rPr>
              <a:pPr algn="r"/>
              <a:t>48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A7D78-02EE-2D40-BBC3-9E77646C1501}" type="slidenum">
              <a:rPr lang="en-US"/>
              <a:pPr/>
              <a:t>49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E556175-C388-7842-A18F-C9A55F9ED806}" type="slidenum">
              <a:rPr lang="en-US" sz="1200">
                <a:latin typeface="Calibri" charset="0"/>
                <a:cs typeface="ＭＳ Ｐゴシック" charset="0"/>
              </a:rPr>
              <a:pPr algn="r"/>
              <a:t>49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r>
              <a:rPr lang="en-US" dirty="0"/>
              <a:t>http://</a:t>
            </a:r>
            <a:r>
              <a:rPr lang="en-US" dirty="0" err="1"/>
              <a:t>research.spa.aalto.fi</a:t>
            </a:r>
            <a:r>
              <a:rPr lang="en-US" dirty="0"/>
              <a:t>/publications/theses/</a:t>
            </a:r>
            <a:r>
              <a:rPr lang="en-US" dirty="0" err="1"/>
              <a:t>lemmetty_mst</a:t>
            </a:r>
            <a:r>
              <a:rPr lang="en-US" dirty="0"/>
              <a:t>/</a:t>
            </a:r>
            <a:r>
              <a:rPr lang="en-US" dirty="0" err="1"/>
              <a:t>appa.html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C5C83-D527-0143-AC44-F31253DD03FB}" type="slidenum">
              <a:rPr lang="en-US"/>
              <a:pPr/>
              <a:t>50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46FC721-3C2D-924C-AFA3-17C80161F830}" type="slidenum">
              <a:rPr lang="en-US" sz="1200">
                <a:latin typeface="Calibri" charset="0"/>
                <a:cs typeface="ＭＳ Ｐゴシック" charset="0"/>
              </a:rPr>
              <a:pPr algn="r"/>
              <a:t>50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33E108-C0A5-C442-93E4-7F565E81F35F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DBC3FA9-3B46-8747-8EE2-1932CE90A93E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51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6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AAD64EE-CA90-E74A-8727-38D317824C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52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3EC0238F-E8D9-EC41-9373-CADA1B7CF787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53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1708B29-A6A6-9341-99B0-597F8A5EE818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54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0EFB15BE-21D7-3A4B-B603-A8530F482ADA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55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48DA0A1C-E781-634B-A636-571A1CB06324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56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Every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phoneme+context</a:t>
            </a:r>
            <a:r>
              <a:rPr lang="fi-FI" dirty="0">
                <a:latin typeface="Tw Cen MT" charset="0"/>
              </a:rPr>
              <a:t> is </a:t>
            </a:r>
            <a:r>
              <a:rPr lang="fi-FI" dirty="0" err="1">
                <a:latin typeface="Tw Cen MT" charset="0"/>
              </a:rPr>
              <a:t>represented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by</a:t>
            </a:r>
            <a:r>
              <a:rPr lang="fi-FI" dirty="0">
                <a:latin typeface="Tw Cen MT" charset="0"/>
              </a:rPr>
              <a:t> an HMM.</a:t>
            </a:r>
          </a:p>
          <a:p>
            <a:pPr marL="390246" indent="-292325">
              <a:lnSpc>
                <a:spcPct val="97000"/>
              </a:lnSpc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Courier 10 Pitch" charset="0"/>
              </a:rPr>
              <a:t>    </a:t>
            </a: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on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mat.</a:t>
            </a:r>
            <a:r>
              <a:rPr lang="fi-FI" sz="1100" dirty="0">
                <a:latin typeface="Courier 10 Pitch" charset="0"/>
              </a:rPr>
              <a:t/>
            </a:r>
            <a:br>
              <a:rPr lang="fi-FI" sz="1100" dirty="0">
                <a:latin typeface="Courier 10 Pitch" charset="0"/>
              </a:rPr>
            </a:br>
            <a:r>
              <a:rPr lang="fi-FI" sz="1200" b="1" dirty="0" err="1">
                <a:solidFill>
                  <a:srgbClr val="CC3300"/>
                </a:solidFill>
                <a:latin typeface="Courier 10 Pitch" charset="0"/>
              </a:rPr>
              <a:t>Th</a:t>
            </a:r>
            <a:r>
              <a:rPr lang="fi-FI" sz="1200" dirty="0" err="1">
                <a:latin typeface="Courier 10 Pitch" charset="0"/>
              </a:rPr>
              <a:t>e</a:t>
            </a:r>
            <a:r>
              <a:rPr lang="fi-FI" sz="1200" dirty="0">
                <a:latin typeface="Courier 10 Pitch" charset="0"/>
              </a:rPr>
              <a:t> cat is </a:t>
            </a:r>
            <a:r>
              <a:rPr lang="fi-FI" sz="1200" dirty="0" err="1">
                <a:latin typeface="Courier 10 Pitch" charset="0"/>
              </a:rPr>
              <a:t>near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the</a:t>
            </a:r>
            <a:r>
              <a:rPr lang="fi-FI" sz="1200" dirty="0">
                <a:latin typeface="Courier 10 Pitch" charset="0"/>
              </a:rPr>
              <a:t> </a:t>
            </a:r>
            <a:r>
              <a:rPr lang="fi-FI" sz="1200" dirty="0" err="1">
                <a:latin typeface="Courier 10 Pitch" charset="0"/>
              </a:rPr>
              <a:t>door</a:t>
            </a:r>
            <a:r>
              <a:rPr lang="fi-FI" sz="1200" dirty="0">
                <a:latin typeface="Courier 10 Pitch" charset="0"/>
              </a:rPr>
              <a:t>.</a:t>
            </a:r>
          </a:p>
          <a:p>
            <a:pPr marL="390246" indent="-292325" algn="ctr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sz="1100" dirty="0">
                <a:latin typeface="Tw Cen MT" charset="0"/>
              </a:rPr>
              <a:t>&lt; </a:t>
            </a:r>
            <a:r>
              <a:rPr lang="fi-FI" sz="1100" dirty="0" err="1">
                <a:latin typeface="Tw Cen MT" charset="0"/>
              </a:rPr>
              <a:t>phone</a:t>
            </a:r>
            <a:r>
              <a:rPr lang="fi-FI" sz="1100" dirty="0">
                <a:latin typeface="Tw Cen MT" charset="0"/>
              </a:rPr>
              <a:t>=/</a:t>
            </a:r>
            <a:r>
              <a:rPr lang="fi-FI" sz="1100" dirty="0" err="1">
                <a:latin typeface="Tw Cen MT" charset="0"/>
              </a:rPr>
              <a:t>th</a:t>
            </a:r>
            <a:r>
              <a:rPr lang="fi-FI" sz="1100" dirty="0">
                <a:latin typeface="Tw Cen MT" charset="0"/>
              </a:rPr>
              <a:t>/, </a:t>
            </a:r>
            <a:r>
              <a:rPr lang="fi-FI" sz="1100" dirty="0" err="1">
                <a:latin typeface="Tw Cen MT" charset="0"/>
              </a:rPr>
              <a:t>next_phone</a:t>
            </a:r>
            <a:r>
              <a:rPr lang="fi-FI" sz="1100" dirty="0">
                <a:latin typeface="Tw Cen MT" charset="0"/>
              </a:rPr>
              <a:t>=/ax/, </a:t>
            </a:r>
            <a:r>
              <a:rPr lang="fi-FI" sz="1100" dirty="0" err="1">
                <a:latin typeface="Tw Cen MT" charset="0"/>
              </a:rPr>
              <a:t>word</a:t>
            </a:r>
            <a:r>
              <a:rPr lang="fi-FI" sz="1100" dirty="0">
                <a:latin typeface="Tw Cen MT" charset="0"/>
              </a:rPr>
              <a:t>='</a:t>
            </a:r>
            <a:r>
              <a:rPr lang="fi-FI" sz="1100" dirty="0" err="1">
                <a:latin typeface="Tw Cen MT" charset="0"/>
              </a:rPr>
              <a:t>the</a:t>
            </a:r>
            <a:r>
              <a:rPr lang="fi-FI" sz="1100" dirty="0">
                <a:latin typeface="Tw Cen MT" charset="0"/>
              </a:rPr>
              <a:t>',  </a:t>
            </a:r>
            <a:br>
              <a:rPr lang="fi-FI" sz="1100" dirty="0">
                <a:latin typeface="Tw Cen MT" charset="0"/>
              </a:rPr>
            </a:br>
            <a:r>
              <a:rPr lang="fi-FI" sz="1100" dirty="0">
                <a:latin typeface="Tw Cen MT" charset="0"/>
              </a:rPr>
              <a:t>   </a:t>
            </a:r>
            <a:r>
              <a:rPr lang="fi-FI" sz="1100" dirty="0" err="1">
                <a:latin typeface="Tw Cen MT" charset="0"/>
              </a:rPr>
              <a:t>next_word</a:t>
            </a:r>
            <a:r>
              <a:rPr lang="fi-FI" sz="1100" dirty="0">
                <a:latin typeface="Tw Cen MT" charset="0"/>
              </a:rPr>
              <a:t>='cat',  </a:t>
            </a:r>
            <a:r>
              <a:rPr lang="fi-FI" sz="1100" dirty="0" err="1">
                <a:latin typeface="Tw Cen MT" charset="0"/>
              </a:rPr>
              <a:t>num_syllables</a:t>
            </a:r>
            <a:r>
              <a:rPr lang="fi-FI" sz="1100" dirty="0">
                <a:latin typeface="Tw Cen MT" charset="0"/>
              </a:rPr>
              <a:t>=6,  .... &gt;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extracted</a:t>
            </a:r>
            <a:r>
              <a:rPr lang="fi-FI" dirty="0">
                <a:latin typeface="Tw Cen MT" charset="0"/>
              </a:rPr>
              <a:t>: f0, </a:t>
            </a:r>
            <a:r>
              <a:rPr lang="fi-FI" dirty="0" err="1">
                <a:latin typeface="Tw Cen MT" charset="0"/>
              </a:rPr>
              <a:t>spectrum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duration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Train HMM </a:t>
            </a:r>
            <a:r>
              <a:rPr lang="fi-FI" dirty="0" err="1">
                <a:latin typeface="Tw Cen MT" charset="0"/>
              </a:rPr>
              <a:t>with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these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F8931AD5-3789-C346-AA5A-B715C2961B58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57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04A6DAC9-34C4-A846-84CF-7C7D14EF0AC7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58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2BE4DCCD-0B59-3D41-86DA-F7D5FDFCFBD5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59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Many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contextual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 = data </a:t>
            </a:r>
            <a:r>
              <a:rPr lang="fi-FI" dirty="0" err="1">
                <a:latin typeface="Tw Cen MT" charset="0"/>
              </a:rPr>
              <a:t>sparsity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Cluster </a:t>
            </a:r>
            <a:r>
              <a:rPr lang="fi-FI" dirty="0" err="1">
                <a:latin typeface="Tw Cen MT" charset="0"/>
              </a:rPr>
              <a:t>similar-sounding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phones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>
                <a:latin typeface="Tw Cen MT" charset="0"/>
              </a:rPr>
              <a:t>e.g</a:t>
            </a:r>
            <a:r>
              <a:rPr lang="fi-FI" dirty="0">
                <a:latin typeface="Tw Cen MT" charset="0"/>
              </a:rPr>
              <a:t>: '</a:t>
            </a:r>
            <a:r>
              <a:rPr lang="fi-FI" dirty="0" err="1">
                <a:latin typeface="Tw Cen MT" charset="0"/>
              </a:rPr>
              <a:t>bog</a:t>
            </a:r>
            <a:r>
              <a:rPr lang="fi-FI" dirty="0">
                <a:latin typeface="Tw Cen MT" charset="0"/>
              </a:rPr>
              <a:t>'  and  '</a:t>
            </a:r>
            <a:r>
              <a:rPr lang="fi-FI" dirty="0" err="1">
                <a:latin typeface="Tw Cen MT" charset="0"/>
              </a:rPr>
              <a:t>dog</a:t>
            </a:r>
            <a:r>
              <a:rPr lang="fi-FI" dirty="0">
                <a:latin typeface="Tw Cen MT" charset="0"/>
              </a:rPr>
              <a:t>'</a:t>
            </a:r>
            <a:br>
              <a:rPr lang="fi-FI" dirty="0">
                <a:latin typeface="Tw Cen MT" charset="0"/>
              </a:rPr>
            </a:br>
            <a:r>
              <a:rPr lang="fi-FI" dirty="0" err="1">
                <a:latin typeface="Tw Cen MT" charset="0"/>
              </a:rPr>
              <a:t>the</a:t>
            </a:r>
            <a:r>
              <a:rPr lang="fi-FI" dirty="0">
                <a:latin typeface="Tw Cen MT" charset="0"/>
              </a:rPr>
              <a:t> /aa/ in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have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similar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acoustic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features</a:t>
            </a:r>
            <a:r>
              <a:rPr lang="fi-FI" dirty="0">
                <a:latin typeface="Tw Cen MT" charset="0"/>
              </a:rPr>
              <a:t>, </a:t>
            </a:r>
            <a:r>
              <a:rPr lang="fi-FI" dirty="0" err="1">
                <a:latin typeface="Tw Cen MT" charset="0"/>
              </a:rPr>
              <a:t>even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though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their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context</a:t>
            </a:r>
            <a:r>
              <a:rPr lang="fi-FI" dirty="0">
                <a:latin typeface="Tw Cen MT" charset="0"/>
              </a:rPr>
              <a:t> is a </a:t>
            </a:r>
            <a:r>
              <a:rPr lang="fi-FI" dirty="0" err="1">
                <a:latin typeface="Tw Cen MT" charset="0"/>
              </a:rPr>
              <a:t>bit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different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Make </a:t>
            </a:r>
            <a:r>
              <a:rPr lang="fi-FI" dirty="0" err="1">
                <a:latin typeface="Tw Cen MT" charset="0"/>
              </a:rPr>
              <a:t>one</a:t>
            </a:r>
            <a:r>
              <a:rPr lang="fi-FI" dirty="0">
                <a:latin typeface="Tw Cen MT" charset="0"/>
              </a:rPr>
              <a:t> HMM </a:t>
            </a:r>
            <a:r>
              <a:rPr lang="fi-FI" dirty="0" err="1">
                <a:latin typeface="Tw Cen MT" charset="0"/>
              </a:rPr>
              <a:t>that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produces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, and </a:t>
            </a:r>
            <a:r>
              <a:rPr lang="fi-FI" dirty="0" err="1">
                <a:latin typeface="Tw Cen MT" charset="0"/>
              </a:rPr>
              <a:t>was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trained</a:t>
            </a:r>
            <a:r>
              <a:rPr lang="fi-FI" dirty="0">
                <a:latin typeface="Tw Cen MT" charset="0"/>
              </a:rPr>
              <a:t> on </a:t>
            </a:r>
            <a:r>
              <a:rPr lang="fi-FI" dirty="0" err="1">
                <a:latin typeface="Tw Cen MT" charset="0"/>
              </a:rPr>
              <a:t>examples</a:t>
            </a:r>
            <a:r>
              <a:rPr lang="fi-FI" dirty="0">
                <a:latin typeface="Tw Cen MT" charset="0"/>
              </a:rPr>
              <a:t> of </a:t>
            </a:r>
            <a:r>
              <a:rPr lang="fi-FI" dirty="0" err="1">
                <a:latin typeface="Tw Cen MT" charset="0"/>
              </a:rPr>
              <a:t>both</a:t>
            </a:r>
            <a:r>
              <a:rPr lang="fi-FI" dirty="0">
                <a:latin typeface="Tw Cen MT" charset="0"/>
              </a:rPr>
              <a:t>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A5538F0-E79F-3546-B066-79970726BBCA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60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A31589-64CF-1640-B641-D37AAB69B6A0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Times New Roman" charset="0"/>
              </a:rPr>
              <a:t>First notable EE synthesizer, presented at World’s Fair in 1939</a:t>
            </a:r>
          </a:p>
          <a:p>
            <a:pPr eaLnBrk="1" hangingPunct="1"/>
            <a:r>
              <a:rPr lang="en-US" altLang="x-none">
                <a:latin typeface="Times New Roman" charset="0"/>
              </a:rPr>
              <a:t>Requires lots of training to use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ADCDD4E-CED9-D743-A531-7D8C7F662DD2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61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66D21EA6-32B5-1B48-8836-0D3A05082E4E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62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8794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latin typeface="Tw Cen MT" charset="0"/>
              </a:rPr>
              <a:t>http://</a:t>
            </a:r>
            <a:r>
              <a:rPr lang="fi-FI" dirty="0" err="1">
                <a:latin typeface="Tw Cen MT" charset="0"/>
              </a:rPr>
              <a:t>hts.sp.nitech.ac.jp</a:t>
            </a:r>
            <a:endParaRPr lang="fi-FI" dirty="0">
              <a:latin typeface="Tw Cen MT" charset="0"/>
            </a:endParaRP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1344" indent="-250517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614B105-731E-434C-AA34-32BA029D9A00}" type="slidenum">
              <a:rPr lang="fi-FI">
                <a:solidFill>
                  <a:srgbClr val="000000"/>
                </a:solidFill>
                <a:latin typeface="Times New Roman" charset="0"/>
              </a:rPr>
              <a:pPr eaLnBrk="1"/>
              <a:t>63</a:t>
            </a:fld>
            <a:endParaRPr lang="fi-FI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786" y="695134"/>
            <a:ext cx="4848989" cy="342815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03695-0A53-DA40-B7E2-C6D672B037FA}" type="slidenum">
              <a:rPr lang="en-US"/>
              <a:pPr/>
              <a:t>65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1E0B2EA-6613-694D-95F4-0BB63C522755}" type="slidenum">
              <a:rPr lang="en-US" sz="1200">
                <a:latin typeface="Calibri" charset="0"/>
                <a:cs typeface="ＭＳ Ｐゴシック" charset="0"/>
              </a:rPr>
              <a:pPr algn="r"/>
              <a:t>65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Describing neural nets in detail is far outside the scope of this class, but the basic concept is that we transform an input vector through a series of nonlinear transformations into an output vector.</a:t>
            </a:r>
          </a:p>
          <a:p>
            <a:r>
              <a:rPr lang="en-US" dirty="0"/>
              <a:t>Neural nets are very good at learning patterns from large amounts of data – very commonly used in speech these days</a:t>
            </a:r>
          </a:p>
          <a:p>
            <a:r>
              <a:rPr lang="en-US" dirty="0"/>
              <a:t>Merlin uses an LSTM-based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50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Output vectors are the same acoustic features as HMM-based synthesis, but what are the input vectors?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37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steps (each a NN): duration model determines length of phone and duplicates it into the correct number of frames, acoustic model converts phone vector + position into same acoustic features as HMM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423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Tacotron</a:t>
            </a:r>
            <a:r>
              <a:rPr lang="en-US" dirty="0"/>
              <a:t> goes from characters to waveforms, but this allows less customization on the front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00284-4613-064B-B001-A4FA52A6B19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57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9D1FE-6AA6-094A-9F40-92E46C566464}" type="slidenum">
              <a:rPr lang="en-US"/>
              <a:pPr/>
              <a:t>72</a:t>
            </a:fld>
            <a:endParaRPr lang="en-US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F29CA39-9716-6441-9D1C-CACF7DE234F0}" type="slidenum">
              <a:rPr lang="en-US" sz="1200">
                <a:latin typeface="Calibri" charset="0"/>
                <a:cs typeface="ＭＳ Ｐゴシック" charset="0"/>
              </a:rPr>
              <a:pPr algn="r"/>
              <a:t>72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89F0CDD-E1F2-F14D-85B3-53634CC042B2}" type="slidenum">
              <a:rPr lang="en-US" altLang="x-none"/>
              <a:pPr/>
              <a:t>75</a:t>
            </a:fld>
            <a:endParaRPr lang="en-US" altLang="x-none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FBB9BF-C732-114A-8BDB-43A46FCE8E27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FB9500-B35C-4A4A-953C-5ECB1AD255FF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Times New Roman" charset="0"/>
              </a:rPr>
              <a:t>First attempt to synthesise speech by breaking it down into component sounds and reproducing sound patterns electronically  </a:t>
            </a:r>
          </a:p>
          <a:p>
            <a:pPr eaLnBrk="1" hangingPunct="1"/>
            <a:r>
              <a:rPr lang="en-US" altLang="x-none">
                <a:latin typeface="Times New Roman" charset="0"/>
              </a:rPr>
              <a:t>Produced two sounds: a tone generated by a radio valve to produce the vocal sounds and a hissing noise produced by a gas discharge tube to create the sibilants.</a:t>
            </a:r>
          </a:p>
          <a:p>
            <a:pPr eaLnBrk="1" hangingPunct="1"/>
            <a:r>
              <a:rPr lang="en-US" altLang="x-none">
                <a:latin typeface="Times New Roman" charset="0"/>
              </a:rPr>
              <a:t>These basic sounds passed through a set of filters and an amplifier that mixed and modulated them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84F2B5-183B-CC4D-BE4D-E05668C1B861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Times New Roman" charset="0"/>
              </a:rPr>
              <a:t>Goal:  investigating speech perception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Inverse of spectrograph:  from spectral information to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Lamp produces light ray directed against rotating disk with 50 concentric tracks whose transparence varies systematically to produce 50 partials (pure tones) w/f0 of 120 </a:t>
            </a:r>
            <a:r>
              <a:rPr lang="en-US" altLang="x-none" dirty="0" err="1">
                <a:latin typeface="Times New Roman" charset="0"/>
              </a:rPr>
              <a:t>hz</a:t>
            </a:r>
            <a:r>
              <a:rPr lang="en-US" altLang="x-none" dirty="0">
                <a:latin typeface="Times New Roman" charset="0"/>
              </a:rPr>
              <a:t> – transparences rep sound pressures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Light also  projected against spectrogram whose reflectance corresponds to sound pressure level of each partial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	Variation in light converted into variation in sound pressure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Spectrogram passed thru light on rollers to reproduce the speech of the spectrogram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Can create ‘fake’ spectrograms to produce new speech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How are different spectral features perceived?</a:t>
            </a:r>
          </a:p>
          <a:p>
            <a:pPr eaLnBrk="1" hangingPunct="1"/>
            <a:r>
              <a:rPr lang="en-US" altLang="x-none" dirty="0">
                <a:latin typeface="Times New Roman" charset="0"/>
              </a:rPr>
              <a:t>Last used for an experimental study by Robert Remez in 1976!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7201-471D-654A-87ED-8AD1D18254C3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94E6E-2CF1-2644-8386-8285A247A6E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476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17C03-CF8E-EF43-AA19-4FE219D02D30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F00FB-3278-DB43-94D8-6EE38826617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234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0D30B-D120-824A-9EDC-F71D6FD2E0C0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7A5E1-66A0-9C43-AC4B-6DEF3A80C6C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830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1C7F-D7ED-A845-A610-EBA38CAD4FBA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D1EAB-CB18-B34F-AC10-83764ABDB85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300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B798-89D4-E54B-ADB2-E62E731CF06A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B1EE8-ADB1-2249-8BFB-0BEB52F165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447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CE4B3-2044-8047-BDD9-043B2D265A54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51DF7-C6F5-4644-B00D-EFF3941DD50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740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7E60-0910-914C-8E55-68A9D277457C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E8EE3-7B8D-3644-B280-3C229704FEB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287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B7D5C-35A9-914E-9C54-443028DCDED1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1897C-B9F3-3342-BC3D-A84533B2FA6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019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F0E8-1693-B045-B2AF-FDD0FE0E86C6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6E852-A8B0-CB43-AB2C-8E94335ABBE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042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3C614-0D3E-F640-9FA4-D385744B239A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C5609-5A16-F74A-8172-391F6BB31E5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66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D7C4-EF15-B94B-BEF8-C3F3BDA0FF03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B7EBF-B5C6-4C4A-AEA5-95AD645BA66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816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D8F3-3CC7-DC4C-8A22-2FF6466A62EE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3D168-5F71-554D-98ED-4C6D004034F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675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A93D6A4A-23B2-2940-93D7-4986F95CB032}" type="datetime1">
              <a:rPr lang="en-US"/>
              <a:pPr>
                <a:defRPr/>
              </a:pPr>
              <a:t>3/1/19</a:t>
            </a:fld>
            <a:endParaRPr lang="en-US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1058AF-5515-A543-ABDB-73168A6C322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4" Type="http://schemas.openxmlformats.org/officeDocument/2006/relationships/audio" Target="../media/media5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4.xml"/><Relationship Id="rId7" Type="http://schemas.openxmlformats.org/officeDocument/2006/relationships/hyperlink" Target="http://www.speech.kth.se/wavesurfer/formant/" TargetMode="External"/><Relationship Id="rId8" Type="http://schemas.openxmlformats.org/officeDocument/2006/relationships/hyperlink" Target="formant.exe" TargetMode="External"/><Relationship Id="rId9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5.xml"/><Relationship Id="rId5" Type="http://schemas.openxmlformats.org/officeDocument/2006/relationships/hyperlink" Target="http://www.speechfxinc.com/dectalk.html" TargetMode="External"/><Relationship Id="rId6" Type="http://schemas.openxmlformats.org/officeDocument/2006/relationships/image" Target="../media/image11.png"/><Relationship Id="rId7" Type="http://schemas.microsoft.com/office/2007/relationships/hdphoto" Target="../media/hdphoto1.wdp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microsoft.com/office/2007/relationships/media" Target="../media/media9.wav"/><Relationship Id="rId6" Type="http://schemas.openxmlformats.org/officeDocument/2006/relationships/audio" Target="../media/media9.wav"/><Relationship Id="rId7" Type="http://schemas.microsoft.com/office/2007/relationships/media" Target="../media/media10.wav"/><Relationship Id="rId8" Type="http://schemas.openxmlformats.org/officeDocument/2006/relationships/audio" Target="../media/media10.wav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26.xml"/><Relationship Id="rId11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4" Type="http://schemas.openxmlformats.org/officeDocument/2006/relationships/audio" Target="../media/media12.WAV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28.xml"/><Relationship Id="rId7" Type="http://schemas.openxmlformats.org/officeDocument/2006/relationships/image" Target="../media/image12.png"/><Relationship Id="rId8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4" Type="http://schemas.openxmlformats.org/officeDocument/2006/relationships/audio" Target="../media/media14.WAV"/><Relationship Id="rId5" Type="http://schemas.microsoft.com/office/2007/relationships/media" Target="../media/media15.WAV"/><Relationship Id="rId6" Type="http://schemas.openxmlformats.org/officeDocument/2006/relationships/audio" Target="../media/media15.WAV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34.xml"/><Relationship Id="rId9" Type="http://schemas.openxmlformats.org/officeDocument/2006/relationships/image" Target="../media/image14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-2.cs.cmu.edu/~awb/festival_demos/index.html" TargetMode="External"/><Relationship Id="rId4" Type="http://schemas.openxmlformats.org/officeDocument/2006/relationships/hyperlink" Target="https://www.cepstral.com/en/demos" TargetMode="External"/><Relationship Id="rId5" Type="http://schemas.openxmlformats.org/officeDocument/2006/relationships/hyperlink" Target="http://www.wizzardsoftware.com/text-to-voice.php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33.png"/><Relationship Id="rId5" Type="http://schemas.openxmlformats.org/officeDocument/2006/relationships/audio" Target="../media/audio3.bin"/><Relationship Id="rId6" Type="http://schemas.openxmlformats.org/officeDocument/2006/relationships/audio" Target="../media/audio4.bin"/><Relationship Id="rId7" Type="http://schemas.openxmlformats.org/officeDocument/2006/relationships/audio" Target="../media/audio5.bin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wmf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4" Type="http://schemas.openxmlformats.org/officeDocument/2006/relationships/audio" Target="../media/media17.WAV"/><Relationship Id="rId5" Type="http://schemas.microsoft.com/office/2007/relationships/media" Target="../media/media18.WAV"/><Relationship Id="rId6" Type="http://schemas.openxmlformats.org/officeDocument/2006/relationships/audio" Target="../media/media18.WAV"/><Relationship Id="rId7" Type="http://schemas.microsoft.com/office/2007/relationships/media" Target="../media/media19.WAV"/><Relationship Id="rId8" Type="http://schemas.openxmlformats.org/officeDocument/2006/relationships/audio" Target="../media/media19.WAV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3.xml"/><Relationship Id="rId11" Type="http://schemas.openxmlformats.org/officeDocument/2006/relationships/image" Target="../media/image35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7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9" Type="http://schemas.microsoft.com/office/2007/relationships/media" Target="../media/media22.wav"/><Relationship Id="rId20" Type="http://schemas.openxmlformats.org/officeDocument/2006/relationships/image" Target="../media/image3.png"/><Relationship Id="rId10" Type="http://schemas.openxmlformats.org/officeDocument/2006/relationships/audio" Target="../media/media22.wav"/><Relationship Id="rId11" Type="http://schemas.openxmlformats.org/officeDocument/2006/relationships/slideLayout" Target="../slideLayouts/slideLayout2.xml"/><Relationship Id="rId12" Type="http://schemas.openxmlformats.org/officeDocument/2006/relationships/hyperlink" Target="http://www.acuvoice.com/" TargetMode="External"/><Relationship Id="rId13" Type="http://schemas.openxmlformats.org/officeDocument/2006/relationships/hyperlink" Target="https://blog.teamtreehouse.com/getting-started-speech-synthesis-api" TargetMode="External"/><Relationship Id="rId14" Type="http://schemas.openxmlformats.org/officeDocument/2006/relationships/hyperlink" Target="https://codepen.io/matt-west/pen/wGzuJ?editors=1111" TargetMode="External"/><Relationship Id="rId15" Type="http://schemas.openxmlformats.org/officeDocument/2006/relationships/hyperlink" Target="http://research.spa.aalto.fi/publications/theses/lemmetty_mst/appa.html" TargetMode="External"/><Relationship Id="rId16" Type="http://schemas.openxmlformats.org/officeDocument/2006/relationships/hyperlink" Target="https://deepmind.com/blog/wavenet-generative-model-raw-audio/" TargetMode="External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12.png"/><Relationship Id="rId1" Type="http://schemas.microsoft.com/office/2007/relationships/media" Target="../media/media20.wav"/><Relationship Id="rId2" Type="http://schemas.openxmlformats.org/officeDocument/2006/relationships/audio" Target="../media/media20.wav"/><Relationship Id="rId3" Type="http://schemas.microsoft.com/office/2007/relationships/media" Target="../media/media21.wav"/><Relationship Id="rId4" Type="http://schemas.openxmlformats.org/officeDocument/2006/relationships/audio" Target="../media/media21.wav"/><Relationship Id="rId5" Type="http://schemas.microsoft.com/office/2007/relationships/media" Target="../media/media11.WAV"/><Relationship Id="rId6" Type="http://schemas.openxmlformats.org/officeDocument/2006/relationships/audio" Target="../media/media11.WAV"/><Relationship Id="rId7" Type="http://schemas.microsoft.com/office/2007/relationships/media" Target="../media/media12.WAV"/><Relationship Id="rId8" Type="http://schemas.openxmlformats.org/officeDocument/2006/relationships/audio" Target="../media/media12.WAV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.wmf"/><Relationship Id="rId6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/>
              <a:t>Speech Synthesis:  Then and Now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x-none"/>
              <a:t>Julia Hirschberg and Sarah ita Levitan</a:t>
            </a:r>
          </a:p>
          <a:p>
            <a:r>
              <a:rPr lang="en-US" altLang="x-none"/>
              <a:t>CS 6998</a:t>
            </a:r>
          </a:p>
          <a:p>
            <a:endParaRPr lang="en-US" altLang="x-none" dirty="0"/>
          </a:p>
        </p:txBody>
      </p:sp>
      <p:sp>
        <p:nvSpPr>
          <p:cNvPr id="205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4A9EF5-2B42-4A4F-81DA-19CE03FB129C}" type="datetime1">
              <a:rPr lang="en-US" altLang="x-none" smtClean="0"/>
              <a:pPr/>
              <a:t>3/1/19</a:t>
            </a:fld>
            <a:endParaRPr lang="en-US" altLang="x-none"/>
          </a:p>
        </p:txBody>
      </p:sp>
      <p:sp>
        <p:nvSpPr>
          <p:cNvPr id="20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7EA514-D751-C240-885A-C5CD32541F16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249F6C-6D58-7A4E-8FDC-6274C228B4F9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94B978-F5CD-C249-8E9D-DF48F141C9B4}" type="slidenum">
              <a:rPr lang="en-US" altLang="x-none"/>
              <a:pPr eaLnBrk="1" hangingPunct="1"/>
              <a:t>10</a:t>
            </a:fld>
            <a:endParaRPr lang="en-US" altLang="x-none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x-none"/>
              <a:t>Answers: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These days a chicken leg is a rare dish.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It’s easy to tell the depth of a well.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</a:rPr>
              <a:t>Four hours of steady work faced us.</a:t>
            </a:r>
          </a:p>
          <a:p>
            <a:pPr eaLnBrk="1" hangingPunct="1"/>
            <a:r>
              <a:rPr lang="en-US" altLang="x-none"/>
              <a:t>‘Automatic’ synthesis from spectrogram – but can also use hand-painted spectrograms as input</a:t>
            </a:r>
          </a:p>
          <a:p>
            <a:pPr eaLnBrk="1" hangingPunct="1"/>
            <a:r>
              <a:rPr lang="en-US" altLang="x-none"/>
              <a:t>Purpose: understand perceptual effect of spectral details</a:t>
            </a:r>
          </a:p>
          <a:p>
            <a:pPr eaLnBrk="1" hangingPunct="1"/>
            <a:endParaRPr lang="en-US" altLang="x-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21F84F-8C3B-CF43-AD21-E4CF914CF009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D60E54-3279-434F-A7CA-73360D52A5AF}" type="slidenum">
              <a:rPr lang="en-US" altLang="x-none"/>
              <a:pPr eaLnBrk="1" hangingPunct="1"/>
              <a:t>11</a:t>
            </a:fld>
            <a:endParaRPr lang="en-US" altLang="x-none"/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Synthesis by Computer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eaLnBrk="1" hangingPunct="1"/>
            <a:r>
              <a:rPr lang="en-US" altLang="x-none" sz="2400"/>
              <a:t>Beginnings ~1960; dominant from 1970—</a:t>
            </a:r>
          </a:p>
          <a:p>
            <a:pPr eaLnBrk="1" hangingPunct="1"/>
            <a:endParaRPr lang="en-US" altLang="x-none" sz="2400"/>
          </a:p>
        </p:txBody>
      </p:sp>
      <p:pic>
        <p:nvPicPr>
          <p:cNvPr id="1331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32013"/>
            <a:ext cx="8077200" cy="2593975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Requirements for a TTS System</a:t>
            </a:r>
          </a:p>
        </p:txBody>
      </p:sp>
      <p:sp>
        <p:nvSpPr>
          <p:cNvPr id="17411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Knowledge</a:t>
            </a: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0070C0"/>
                </a:solidFill>
              </a:rPr>
              <a:t>World Knowledge</a:t>
            </a:r>
          </a:p>
          <a:p>
            <a:pPr eaLnBrk="1" hangingPunct="1"/>
            <a:r>
              <a:rPr lang="en-US" altLang="x-none">
                <a:solidFill>
                  <a:srgbClr val="0070C0"/>
                </a:solidFill>
              </a:rPr>
              <a:t>Syntax, semantics, lexicon</a:t>
            </a:r>
          </a:p>
          <a:p>
            <a:pPr eaLnBrk="1" hangingPunct="1"/>
            <a:r>
              <a:rPr lang="en-US" altLang="x-none">
                <a:solidFill>
                  <a:srgbClr val="0070C0"/>
                </a:solidFill>
              </a:rPr>
              <a:t>Phonetics/phonology</a:t>
            </a:r>
            <a:endParaRPr lang="en-US" altLang="x-none"/>
          </a:p>
          <a:p>
            <a:pPr eaLnBrk="1" hangingPunct="1"/>
            <a:r>
              <a:rPr lang="en-US" altLang="x-none">
                <a:solidFill>
                  <a:srgbClr val="0070C0"/>
                </a:solidFill>
              </a:rPr>
              <a:t>Acoustics/signal processing</a:t>
            </a:r>
          </a:p>
        </p:txBody>
      </p:sp>
      <p:sp>
        <p:nvSpPr>
          <p:cNvPr id="17413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Task</a:t>
            </a:r>
          </a:p>
        </p:txBody>
      </p:sp>
      <p:sp>
        <p:nvSpPr>
          <p:cNvPr id="17414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990099"/>
                </a:solidFill>
              </a:rPr>
              <a:t>Text Normalization</a:t>
            </a:r>
          </a:p>
          <a:p>
            <a:pPr eaLnBrk="1" hangingPunct="1"/>
            <a:r>
              <a:rPr lang="en-US" altLang="x-none">
                <a:solidFill>
                  <a:srgbClr val="990099"/>
                </a:solidFill>
              </a:rPr>
              <a:t>Pronunciation, intonation assignment</a:t>
            </a:r>
          </a:p>
          <a:p>
            <a:pPr eaLnBrk="1" hangingPunct="1"/>
            <a:r>
              <a:rPr lang="en-US" altLang="x-none">
                <a:solidFill>
                  <a:srgbClr val="990099"/>
                </a:solidFill>
              </a:rPr>
              <a:t>Duration, f0, durations</a:t>
            </a:r>
          </a:p>
          <a:p>
            <a:pPr eaLnBrk="1" hangingPunct="1"/>
            <a:r>
              <a:rPr lang="en-US" altLang="x-none">
                <a:solidFill>
                  <a:srgbClr val="990099"/>
                </a:solidFill>
              </a:rPr>
              <a:t>Waveform production</a:t>
            </a:r>
          </a:p>
        </p:txBody>
      </p:sp>
      <p:sp>
        <p:nvSpPr>
          <p:cNvPr id="174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C7029F-6AAF-C549-B7D3-E6F555B903AC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74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1573E3-7369-CE4F-95E7-4E4E3A0BFFD7}" type="slidenum">
              <a:rPr lang="en-US" altLang="x-none"/>
              <a:pPr eaLnBrk="1" hangingPunct="1"/>
              <a:t>12</a:t>
            </a:fld>
            <a:endParaRPr lang="en-US" altLang="x-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12432D-E874-DA41-B6EE-61B078E4B0DC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A62429-C4FA-554A-84F8-0330F6BA0F09}" type="slidenum">
              <a:rPr lang="en-US" altLang="x-none"/>
              <a:pPr eaLnBrk="1" hangingPunct="1"/>
              <a:t>13</a:t>
            </a:fld>
            <a:endParaRPr lang="en-US" altLang="x-none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Overview:  Synthesizer I/O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Front End</a:t>
            </a:r>
            <a:r>
              <a:rPr lang="en-US" altLang="x-none" dirty="0"/>
              <a:t>: From input to control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Acoustic/phonetic representations, naturally occurring text, constrained mark-up language, semantic/conceptual representations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solidFill>
                  <a:srgbClr val="7030A0"/>
                </a:solidFill>
              </a:rPr>
              <a:t>Back End</a:t>
            </a:r>
            <a:r>
              <a:rPr lang="en-US" altLang="x-none" dirty="0"/>
              <a:t>: From control parameters to waveform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Articulatory, formant/acoustic, concatenative, (</a:t>
            </a:r>
            <a:r>
              <a:rPr lang="en-US" altLang="x-none" dirty="0" err="1"/>
              <a:t>diphone</a:t>
            </a:r>
            <a:r>
              <a:rPr lang="en-US" altLang="x-none" dirty="0"/>
              <a:t>, unit-selection/corpus, HMM, DNN) synthesis</a:t>
            </a:r>
          </a:p>
          <a:p>
            <a:pPr eaLnBrk="1" hangingPunct="1">
              <a:lnSpc>
                <a:spcPct val="90000"/>
              </a:lnSpc>
            </a:pPr>
            <a:endParaRPr lang="en-US" altLang="x-non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a TTS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Front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Pronunciation Modeling</a:t>
            </a:r>
          </a:p>
          <a:p>
            <a:pPr lvl="1"/>
            <a:r>
              <a:rPr lang="en-US" dirty="0"/>
              <a:t>Text Normalization</a:t>
            </a:r>
          </a:p>
          <a:p>
            <a:pPr lvl="1"/>
            <a:r>
              <a:rPr lang="en-US" dirty="0"/>
              <a:t>Intonation, Duration, F0 Assignment</a:t>
            </a:r>
          </a:p>
          <a:p>
            <a:r>
              <a:rPr lang="en-US" dirty="0">
                <a:solidFill>
                  <a:srgbClr val="7030A0"/>
                </a:solidFill>
              </a:rPr>
              <a:t>Back End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Waveform Production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3/1/19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200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Pronunciation Issues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27587"/>
          </a:xfrm>
        </p:spPr>
        <p:txBody>
          <a:bodyPr/>
          <a:lstStyle/>
          <a:p>
            <a:pPr eaLnBrk="1" hangingPunct="1"/>
            <a:r>
              <a:rPr lang="en-US" altLang="x-none" dirty="0"/>
              <a:t>Rules for disambiguation in context: </a:t>
            </a:r>
            <a:r>
              <a:rPr lang="en-US" altLang="x-none" dirty="0">
                <a:solidFill>
                  <a:srgbClr val="FF0000"/>
                </a:solidFill>
              </a:rPr>
              <a:t>bass, desert</a:t>
            </a:r>
          </a:p>
          <a:p>
            <a:pPr eaLnBrk="1" hangingPunct="1"/>
            <a:r>
              <a:rPr lang="en-US" altLang="x-none" dirty="0"/>
              <a:t>Lexicon: </a:t>
            </a:r>
            <a:r>
              <a:rPr lang="en-US" altLang="x-none" dirty="0">
                <a:solidFill>
                  <a:srgbClr val="FF0000"/>
                </a:solidFill>
              </a:rPr>
              <a:t>comb, tomb, Punxsutawney Phil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Letter-to-Sound Rules </a:t>
            </a:r>
          </a:p>
          <a:p>
            <a:pPr lvl="2" eaLnBrk="1" hangingPunct="1"/>
            <a:r>
              <a:rPr lang="en-US" altLang="x-none" dirty="0"/>
              <a:t>Hand built</a:t>
            </a:r>
            <a:endParaRPr lang="en-US" altLang="x-none" dirty="0">
              <a:solidFill>
                <a:srgbClr val="0070C0"/>
              </a:solidFill>
            </a:endParaRPr>
          </a:p>
          <a:p>
            <a:pPr lvl="2" eaLnBrk="1" hangingPunct="1"/>
            <a:r>
              <a:rPr lang="en-US" altLang="x-none" dirty="0"/>
              <a:t>Learned from data (pronunciation dictionary) </a:t>
            </a:r>
          </a:p>
          <a:p>
            <a:pPr lvl="2" eaLnBrk="1" hangingPunct="1"/>
            <a:r>
              <a:rPr lang="en-US" altLang="x-none" dirty="0"/>
              <a:t>Hard to get good accuracy and coverage – many exceptions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Pronunciation Dictionary</a:t>
            </a:r>
          </a:p>
          <a:p>
            <a:pPr lvl="2" eaLnBrk="1" hangingPunct="1"/>
            <a:r>
              <a:rPr lang="en-US" altLang="x-none" dirty="0"/>
              <a:t>More accurate but</a:t>
            </a:r>
            <a:r>
              <a:rPr lang="mr-IN" altLang="x-none" dirty="0"/>
              <a:t>…</a:t>
            </a:r>
            <a:endParaRPr lang="en-US" altLang="x-none" dirty="0"/>
          </a:p>
          <a:p>
            <a:pPr lvl="2" eaLnBrk="1" hangingPunct="1"/>
            <a:r>
              <a:rPr lang="en-US" altLang="x-none" dirty="0"/>
              <a:t>Out-of-Vocabulary words a problem (e.g. proper names)</a:t>
            </a:r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4CA340-7183-4349-ACD4-AFD2C141A4A8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3568FA-AD91-B54B-81E6-BB3C78205690}" type="slidenum">
              <a:rPr lang="en-US" altLang="x-none"/>
              <a:pPr eaLnBrk="1" hangingPunct="1"/>
              <a:t>15</a:t>
            </a:fld>
            <a:endParaRPr lang="en-US" altLang="x-non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E87F4D-9E14-9342-A8D1-5F273596C402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BCA81B-7108-F64D-9BDB-6C7B6D4C1983}" type="slidenum">
              <a:rPr lang="en-US" altLang="x-none"/>
              <a:pPr eaLnBrk="1" hangingPunct="1"/>
              <a:t>16</a:t>
            </a:fld>
            <a:endParaRPr lang="en-US" altLang="x-none"/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Text Normalization Issues</a:t>
            </a:r>
          </a:p>
        </p:txBody>
      </p:sp>
      <p:sp>
        <p:nvSpPr>
          <p:cNvPr id="1843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Homographs, numbers, abbreviations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what W. hates most.</a:t>
            </a:r>
          </a:p>
          <a:p>
            <a:pPr lvl="1" eaLnBrk="1" hangingPunct="1"/>
            <a:r>
              <a:rPr lang="en-US" altLang="x-none" dirty="0">
                <a:solidFill>
                  <a:srgbClr val="7030A0"/>
                </a:solidFill>
              </a:rPr>
              <a:t>Reading</a:t>
            </a:r>
            <a:r>
              <a:rPr lang="en-US" altLang="x-none" dirty="0">
                <a:solidFill>
                  <a:srgbClr val="FF0000"/>
                </a:solidFill>
              </a:rPr>
              <a:t> is what Wilde hated most.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</a:t>
            </a:r>
            <a:r>
              <a:rPr lang="en-US" altLang="x-none" dirty="0">
                <a:solidFill>
                  <a:srgbClr val="7030A0"/>
                </a:solidFill>
              </a:rPr>
              <a:t>NAACP</a:t>
            </a:r>
            <a:r>
              <a:rPr lang="en-US" altLang="x-none" dirty="0">
                <a:solidFill>
                  <a:srgbClr val="990099"/>
                </a:solidFill>
              </a:rPr>
              <a:t> </a:t>
            </a:r>
            <a:r>
              <a:rPr lang="en-US" altLang="x-none" dirty="0">
                <a:solidFill>
                  <a:srgbClr val="FF0000"/>
                </a:solidFill>
              </a:rPr>
              <a:t>just elected a new president.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In </a:t>
            </a:r>
            <a:r>
              <a:rPr lang="en-US" altLang="x-none" dirty="0">
                <a:solidFill>
                  <a:srgbClr val="7030A0"/>
                </a:solidFill>
              </a:rPr>
              <a:t>1996</a:t>
            </a:r>
            <a:r>
              <a:rPr lang="en-US" altLang="x-none" dirty="0">
                <a:solidFill>
                  <a:srgbClr val="FF0000"/>
                </a:solidFill>
              </a:rPr>
              <a:t> she sold </a:t>
            </a:r>
            <a:r>
              <a:rPr lang="en-US" altLang="x-none" dirty="0">
                <a:solidFill>
                  <a:srgbClr val="7030A0"/>
                </a:solidFill>
              </a:rPr>
              <a:t>2010</a:t>
            </a:r>
            <a:r>
              <a:rPr lang="en-US" altLang="x-none" dirty="0">
                <a:solidFill>
                  <a:srgbClr val="FF0000"/>
                </a:solidFill>
              </a:rPr>
              <a:t> shares and deposited </a:t>
            </a:r>
            <a:r>
              <a:rPr lang="en-US" altLang="x-none" dirty="0">
                <a:solidFill>
                  <a:srgbClr val="7030A0"/>
                </a:solidFill>
              </a:rPr>
              <a:t>$42 </a:t>
            </a:r>
            <a:r>
              <a:rPr lang="en-US" altLang="x-none" dirty="0">
                <a:solidFill>
                  <a:srgbClr val="FF0000"/>
                </a:solidFill>
              </a:rPr>
              <a:t>in her </a:t>
            </a:r>
            <a:r>
              <a:rPr lang="en-US" altLang="x-none" dirty="0">
                <a:solidFill>
                  <a:srgbClr val="7030A0"/>
                </a:solidFill>
              </a:rPr>
              <a:t>401(k)</a:t>
            </a:r>
            <a:r>
              <a:rPr lang="en-US" altLang="x-none" dirty="0">
                <a:solidFill>
                  <a:srgbClr val="FF0000"/>
                </a:solidFill>
              </a:rPr>
              <a:t>.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The duck </a:t>
            </a:r>
            <a:r>
              <a:rPr lang="en-US" altLang="x-none" dirty="0">
                <a:solidFill>
                  <a:srgbClr val="7030A0"/>
                </a:solidFill>
              </a:rPr>
              <a:t>dove supply.</a:t>
            </a:r>
          </a:p>
          <a:p>
            <a:pPr lvl="1" eaLnBrk="1" hangingPunct="1"/>
            <a:r>
              <a:rPr lang="en-US" altLang="x-none" dirty="0" err="1">
                <a:solidFill>
                  <a:srgbClr val="7030A0"/>
                </a:solidFill>
              </a:rPr>
              <a:t>Emojis</a:t>
            </a:r>
            <a:r>
              <a:rPr lang="en-US" altLang="x-none" dirty="0">
                <a:solidFill>
                  <a:srgbClr val="7030A0"/>
                </a:solidFill>
              </a:rPr>
              <a:t>?  </a:t>
            </a:r>
            <a:r>
              <a:rPr lang="en-US" altLang="x-none" dirty="0"/>
              <a:t>(ASR yes but TTS??)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474069-56FD-5A44-BF8C-D2FFB1EB09FE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245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F33E83-21D9-4145-AAB8-1C25F487CE39}" type="slidenum">
              <a:rPr lang="en-US" altLang="x-none"/>
              <a:pPr eaLnBrk="1" hangingPunct="1"/>
              <a:t>17</a:t>
            </a:fld>
            <a:endParaRPr lang="en-US" altLang="x-none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Phonological Specification Issues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>
                <a:solidFill>
                  <a:srgbClr val="0070C0"/>
                </a:solidFill>
              </a:rPr>
              <a:t>Task</a:t>
            </a:r>
            <a:r>
              <a:rPr lang="en-US" altLang="x-none"/>
              <a:t> is to produce a phonological representation from phones and intonational assignment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/>
              <a:t>Align phones and f0 contour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/>
              <a:t>Specify durations and intensity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/>
              <a:t>Select/create appropriate </a:t>
            </a:r>
            <a:r>
              <a:rPr lang="en-US" altLang="x-none">
                <a:solidFill>
                  <a:srgbClr val="0070C0"/>
                </a:solidFill>
              </a:rPr>
              <a:t>acoustic realization </a:t>
            </a:r>
            <a:r>
              <a:rPr lang="en-US" altLang="x-none"/>
              <a:t>from this specification: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Acoustic transformation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Concatenation:  diphone, unit selection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HMM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0E5BB9-E604-A349-8F2A-9DD216B99952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5F34FA-BA44-B844-970F-9BC3A3E67FEE}" type="slidenum">
              <a:rPr lang="en-US" altLang="x-none"/>
              <a:pPr eaLnBrk="1" hangingPunct="1"/>
              <a:t>18</a:t>
            </a:fld>
            <a:endParaRPr lang="en-US" altLang="x-none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Phrasing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Traditional: </a:t>
            </a:r>
            <a:r>
              <a:rPr lang="en-US" altLang="x-none" dirty="0">
                <a:solidFill>
                  <a:srgbClr val="7030A0"/>
                </a:solidFill>
              </a:rPr>
              <a:t>hand-built rules</a:t>
            </a:r>
          </a:p>
          <a:p>
            <a:pPr lvl="1" eaLnBrk="1" hangingPunct="1"/>
            <a:r>
              <a:rPr lang="en-US" altLang="x-none" dirty="0"/>
              <a:t>Use punctuation: </a:t>
            </a:r>
            <a:r>
              <a:rPr lang="en-US" altLang="x-none" dirty="0">
                <a:solidFill>
                  <a:srgbClr val="FF0000"/>
                </a:solidFill>
              </a:rPr>
              <a:t>234-5682; New York, NY</a:t>
            </a:r>
          </a:p>
          <a:p>
            <a:pPr lvl="1" eaLnBrk="1" hangingPunct="1"/>
            <a:r>
              <a:rPr lang="en-US" altLang="x-none" dirty="0"/>
              <a:t>Context/function word: no breaks after function word: </a:t>
            </a:r>
            <a:r>
              <a:rPr lang="en-US" altLang="x-none" dirty="0">
                <a:solidFill>
                  <a:srgbClr val="FF0000"/>
                </a:solidFill>
              </a:rPr>
              <a:t>He went to dinner. He came to and stayed to dinner.</a:t>
            </a:r>
          </a:p>
          <a:p>
            <a:pPr lvl="1" eaLnBrk="1" hangingPunct="1"/>
            <a:r>
              <a:rPr lang="en-US" altLang="x-none" dirty="0"/>
              <a:t>Syntax: </a:t>
            </a:r>
            <a:r>
              <a:rPr lang="en-US" altLang="x-none" dirty="0">
                <a:solidFill>
                  <a:srgbClr val="FF0000"/>
                </a:solidFill>
              </a:rPr>
              <a:t>She favors the nuts and bolts approach. She went home and Dave stayed.</a:t>
            </a:r>
          </a:p>
          <a:p>
            <a:pPr eaLnBrk="1" hangingPunct="1"/>
            <a:r>
              <a:rPr lang="en-US" altLang="x-none" dirty="0"/>
              <a:t>Current: </a:t>
            </a:r>
            <a:r>
              <a:rPr lang="en-US" altLang="x-none" dirty="0">
                <a:solidFill>
                  <a:srgbClr val="7030A0"/>
                </a:solidFill>
              </a:rPr>
              <a:t>machine learning </a:t>
            </a:r>
            <a:r>
              <a:rPr lang="en-US" altLang="x-none" dirty="0"/>
              <a:t>on large labeled corpus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2FE042-372D-7747-A482-5D51E67FB990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C523F-634E-8E4E-911D-B4D595849362}" type="slidenum">
              <a:rPr lang="en-US" altLang="x-none"/>
              <a:pPr eaLnBrk="1" hangingPunct="1"/>
              <a:t>19</a:t>
            </a:fld>
            <a:endParaRPr lang="en-US" altLang="x-none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Accent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Hand-built rules</a:t>
            </a:r>
          </a:p>
          <a:p>
            <a:pPr lvl="1" eaLnBrk="1" hangingPunct="1"/>
            <a:r>
              <a:rPr lang="en-US" altLang="x-none" dirty="0"/>
              <a:t>Function/content distinction: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They called in </a:t>
            </a:r>
            <a:r>
              <a:rPr lang="en-US" altLang="x-none" dirty="0">
                <a:solidFill>
                  <a:srgbClr val="7030A0"/>
                </a:solidFill>
              </a:rPr>
              <a:t>(particle) </a:t>
            </a:r>
            <a:r>
              <a:rPr lang="en-US" altLang="x-none" dirty="0">
                <a:solidFill>
                  <a:srgbClr val="FF0000"/>
                </a:solidFill>
              </a:rPr>
              <a:t>the doctor/They called in </a:t>
            </a:r>
            <a:r>
              <a:rPr lang="en-US" altLang="x-none" dirty="0">
                <a:solidFill>
                  <a:srgbClr val="7030A0"/>
                </a:solidFill>
              </a:rPr>
              <a:t>(preposition) </a:t>
            </a:r>
            <a:r>
              <a:rPr lang="en-US" altLang="x-none" dirty="0">
                <a:solidFill>
                  <a:srgbClr val="FF0000"/>
                </a:solidFill>
              </a:rPr>
              <a:t>the afternoon.</a:t>
            </a:r>
          </a:p>
          <a:p>
            <a:pPr lvl="1" eaLnBrk="1" hangingPunct="1"/>
            <a:r>
              <a:rPr lang="en-US" altLang="x-none" dirty="0"/>
              <a:t>Complex nominals: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Main Street/Park Avenue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city hall parking lot </a:t>
            </a:r>
            <a:r>
              <a:rPr lang="en-US" altLang="x-none" dirty="0">
                <a:solidFill>
                  <a:srgbClr val="7030A0"/>
                </a:solidFill>
              </a:rPr>
              <a:t>(stress shift)</a:t>
            </a:r>
          </a:p>
          <a:p>
            <a:pPr eaLnBrk="1" hangingPunct="1"/>
            <a:r>
              <a:rPr lang="en-US" altLang="x-none" dirty="0"/>
              <a:t>Statistical procedures trained on large corpora</a:t>
            </a:r>
          </a:p>
          <a:p>
            <a:pPr lvl="1" eaLnBrk="1" hangingPunct="1"/>
            <a:r>
              <a:rPr lang="en-US" altLang="x-none" dirty="0"/>
              <a:t>Need lots of data </a:t>
            </a:r>
            <a:r>
              <a:rPr lang="mr-IN" altLang="x-none" dirty="0"/>
              <a:t>–</a:t>
            </a:r>
            <a:r>
              <a:rPr lang="en-US" altLang="x-none" dirty="0"/>
              <a:t> but why learn what you already know?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Then:  Early speech synthesizers</a:t>
            </a:r>
          </a:p>
          <a:p>
            <a:r>
              <a:rPr lang="en-US" altLang="x-none"/>
              <a:t>What information do we need?</a:t>
            </a:r>
          </a:p>
          <a:p>
            <a:r>
              <a:rPr lang="en-US" altLang="x-none"/>
              <a:t>Now: Modern TTS Systems</a:t>
            </a:r>
          </a:p>
          <a:p>
            <a:r>
              <a:rPr lang="en-US" altLang="x-none"/>
              <a:t>How do we evaluate a TTS System?</a:t>
            </a:r>
            <a:endParaRPr lang="en-US" altLang="x-none" dirty="0"/>
          </a:p>
        </p:txBody>
      </p:sp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16EBFBA-72CC-EF46-9D76-82DB0E84D9C7}" type="datetime1">
              <a:rPr lang="en-US" altLang="x-none" smtClean="0"/>
              <a:pPr/>
              <a:t>3/1/19</a:t>
            </a:fld>
            <a:endParaRPr lang="en-US" altLang="x-none"/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DE36F5-83C9-174F-9E81-8DC9FFBC103B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BBE9CB-37A4-DD4D-8502-9B8070C1BF3F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752258-CA24-A245-A0B8-0E9E5A9CCBF8}" type="slidenum">
              <a:rPr lang="en-US" altLang="x-none"/>
              <a:pPr eaLnBrk="1" hangingPunct="1"/>
              <a:t>20</a:t>
            </a:fld>
            <a:endParaRPr lang="en-US" altLang="x-none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Intonation Assignment Issues: Contours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b="1" i="1" dirty="0"/>
              <a:t>Simple</a:t>
            </a:r>
            <a:r>
              <a:rPr lang="en-US" altLang="x-none" dirty="0"/>
              <a:t> rules</a:t>
            </a:r>
          </a:p>
          <a:p>
            <a:pPr lvl="1" eaLnBrk="1" hangingPunct="1"/>
            <a:r>
              <a:rPr lang="en-US" altLang="x-none" dirty="0"/>
              <a:t>‘.’ = </a:t>
            </a:r>
            <a:r>
              <a:rPr lang="en-US" altLang="x-none" dirty="0">
                <a:solidFill>
                  <a:srgbClr val="7030A0"/>
                </a:solidFill>
              </a:rPr>
              <a:t>declarative contour, </a:t>
            </a:r>
            <a:r>
              <a:rPr lang="en-US" altLang="x-none" dirty="0" err="1">
                <a:solidFill>
                  <a:srgbClr val="7030A0"/>
                </a:solidFill>
              </a:rPr>
              <a:t>wh</a:t>
            </a:r>
            <a:r>
              <a:rPr lang="en-US" altLang="x-none" dirty="0">
                <a:solidFill>
                  <a:srgbClr val="7030A0"/>
                </a:solidFill>
              </a:rPr>
              <a:t>-question</a:t>
            </a:r>
          </a:p>
          <a:p>
            <a:pPr lvl="1" eaLnBrk="1" hangingPunct="1"/>
            <a:r>
              <a:rPr lang="en-US" altLang="x-none" dirty="0"/>
              <a:t>‘?’ = </a:t>
            </a:r>
            <a:r>
              <a:rPr lang="en-US" altLang="x-none" dirty="0">
                <a:solidFill>
                  <a:srgbClr val="7030A0"/>
                </a:solidFill>
              </a:rPr>
              <a:t>yes-no-question</a:t>
            </a:r>
            <a:r>
              <a:rPr lang="en-US" altLang="x-none" dirty="0"/>
              <a:t> contour </a:t>
            </a:r>
            <a:r>
              <a:rPr lang="en-US" altLang="x-none" i="1" dirty="0"/>
              <a:t>unless </a:t>
            </a:r>
            <a:r>
              <a:rPr lang="en-US" altLang="x-none" i="1" dirty="0" err="1"/>
              <a:t>wh</a:t>
            </a:r>
            <a:r>
              <a:rPr lang="en-US" altLang="x-none" i="1" dirty="0"/>
              <a:t>-</a:t>
            </a:r>
            <a:r>
              <a:rPr lang="en-US" altLang="x-none" dirty="0"/>
              <a:t>word present at/near front of sentence</a:t>
            </a:r>
          </a:p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Well then, how did he do it?  And what do you know?</a:t>
            </a:r>
          </a:p>
          <a:p>
            <a:pPr eaLnBrk="1" hangingPunct="1"/>
            <a:r>
              <a:rPr lang="en-US" altLang="x-none" dirty="0"/>
              <a:t>Pretty monotonous in long stretches of speech</a:t>
            </a:r>
          </a:p>
          <a:p>
            <a:pPr eaLnBrk="1" hangingPunct="1"/>
            <a:r>
              <a:rPr lang="en-US" altLang="x-none" dirty="0">
                <a:solidFill>
                  <a:srgbClr val="7030A0"/>
                </a:solidFill>
              </a:rPr>
              <a:t>Problem</a:t>
            </a:r>
            <a:r>
              <a:rPr lang="en-US" altLang="x-none" dirty="0"/>
              <a:t>:  no one knows how to assign other contours from text</a:t>
            </a:r>
            <a:r>
              <a:rPr lang="mr-IN" altLang="x-none" dirty="0"/>
              <a:t>…</a:t>
            </a:r>
            <a:r>
              <a:rPr lang="en-US" altLang="x-none" dirty="0"/>
              <a:t> yet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How do we get from Text to Speech?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TTS Back End </a:t>
            </a:r>
            <a:r>
              <a:rPr lang="en-US" dirty="0"/>
              <a:t>takes segments+f0+duration information derived from front-end and creates a waveform from the </a:t>
            </a:r>
            <a:r>
              <a:rPr lang="en-US" dirty="0">
                <a:solidFill>
                  <a:srgbClr val="7030A0"/>
                </a:solidFill>
              </a:rPr>
              <a:t>Front End</a:t>
            </a:r>
          </a:p>
          <a:p>
            <a:r>
              <a:rPr lang="en-US" dirty="0"/>
              <a:t>A full system needs to go all the way from random text to sound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D075C1-5615-3040-9195-DFBE43A27A5B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FB93D0-0BC5-054C-89A2-A01D232A46B2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21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Front End and Back End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>
                <a:latin typeface="Courier" charset="0"/>
              </a:rPr>
              <a:t>PG&amp;E will file schedules on April 20.</a:t>
            </a:r>
          </a:p>
          <a:p>
            <a:r>
              <a:rPr lang="en-US" dirty="0">
                <a:solidFill>
                  <a:srgbClr val="7030A0"/>
                </a:solidFill>
              </a:rPr>
              <a:t>TEXT ANALYSIS</a:t>
            </a:r>
            <a:r>
              <a:rPr lang="en-US" dirty="0"/>
              <a:t>: Text to intermediate representation:</a:t>
            </a:r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WAVEFORM SYNTHESIS</a:t>
            </a:r>
            <a:r>
              <a:rPr lang="en-US" dirty="0"/>
              <a:t>: From intermediate representation to waveform</a:t>
            </a:r>
          </a:p>
        </p:txBody>
      </p:sp>
      <p:pic>
        <p:nvPicPr>
          <p:cNvPr id="15364" name="Picture 5" descr="pgewave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486400"/>
            <a:ext cx="86883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E44C4DE-D1C0-B54C-BFA5-B83929FD09C8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46D97C0-E279-E14E-85C9-3A2C317AD26D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22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1" name="Footer Placeholder 10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5368" name="Picture 15" descr="fig8.1pr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144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Hourglass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5" descr="hourglas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12838"/>
            <a:ext cx="62484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CD92DC84-B037-F749-A69D-095A0C20EB95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A811C50E-BC06-1843-A1CC-BBDD8BCAC68C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23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1143000"/>
          </a:xfrm>
        </p:spPr>
        <p:txBody>
          <a:bodyPr/>
          <a:lstStyle/>
          <a:p>
            <a:r>
              <a:rPr lang="en-US" sz="2800" dirty="0"/>
              <a:t>Waveform Generation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Articulatory Synthesis</a:t>
            </a:r>
            <a:r>
              <a:rPr lang="en-US" dirty="0"/>
              <a:t>: Model movements of articulators and acoustics of vocal tract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Formant Synthesis</a:t>
            </a:r>
            <a:r>
              <a:rPr lang="en-US" dirty="0"/>
              <a:t>:  Start with acoustics, create rules/filters to create each formant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Concatenative Synthesis</a:t>
            </a:r>
            <a:r>
              <a:rPr lang="en-US" dirty="0"/>
              <a:t>:  </a:t>
            </a:r>
            <a:r>
              <a:rPr lang="en-US" dirty="0" err="1"/>
              <a:t>Diphone</a:t>
            </a:r>
            <a:r>
              <a:rPr lang="en-US" dirty="0"/>
              <a:t> or Unit Selection using databases to store speech segments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HMM Synthesis</a:t>
            </a:r>
            <a:r>
              <a:rPr lang="en-US" dirty="0"/>
              <a:t>: Parametric learning methods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</a:rPr>
              <a:t>Deep Learning</a:t>
            </a:r>
            <a:r>
              <a:rPr lang="en-US" dirty="0"/>
              <a:t>-based and </a:t>
            </a:r>
            <a:r>
              <a:rPr lang="en-US" dirty="0">
                <a:solidFill>
                  <a:srgbClr val="7030A0"/>
                </a:solidFill>
              </a:rPr>
              <a:t>End2End</a:t>
            </a:r>
            <a:r>
              <a:rPr lang="en-US" dirty="0"/>
              <a:t> Models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362200" y="6521450"/>
            <a:ext cx="2790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cs typeface="ＭＳ Ｐゴシック" charset="0"/>
              </a:rPr>
              <a:t>Text from Richard Sproat slides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7066F9A-898A-C145-B608-FA314A4A32CC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AD750F0-707A-354D-9A94-A99CCE202040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24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37379A-6A67-E647-A663-23CBDD4857AB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360504-8218-9E4B-8301-53C40421943B}" type="slidenum">
              <a:rPr lang="en-US" altLang="x-none"/>
              <a:pPr eaLnBrk="1" hangingPunct="1"/>
              <a:t>25</a:t>
            </a:fld>
            <a:endParaRPr lang="en-US" altLang="x-none"/>
          </a:p>
        </p:txBody>
      </p:sp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x-none"/>
              <a:t>Formant/Resonance/Acoustic Synthesis</a:t>
            </a:r>
          </a:p>
        </p:txBody>
      </p:sp>
      <p:sp>
        <p:nvSpPr>
          <p:cNvPr id="1229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830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sz="2400" dirty="0">
                <a:solidFill>
                  <a:srgbClr val="7030A0"/>
                </a:solidFill>
              </a:rPr>
              <a:t>Parametric or resonance </a:t>
            </a:r>
            <a:r>
              <a:rPr lang="en-US" altLang="x-none" sz="2400" dirty="0"/>
              <a:t>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/>
              <a:t>Specify minimal parameters, e.g. f0 and first 3 formants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/>
              <a:t>Pass electronic source signal thru filter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2000" dirty="0"/>
              <a:t>Harmonic tone for voiced sounds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2000" dirty="0"/>
              <a:t>Aperiodic noise for unvoiced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2000" dirty="0"/>
              <a:t>Filter simulates the different resonances of the vocal tract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/>
              <a:t>Walter Lawrence’s Parametric Artificial Talker (1953) for vowels and consonants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/>
              <a:t>Gunnar </a:t>
            </a:r>
            <a:r>
              <a:rPr lang="en-US" altLang="x-none" sz="2400" dirty="0" err="1"/>
              <a:t>Fant’s</a:t>
            </a:r>
            <a:r>
              <a:rPr lang="en-US" altLang="x-none" sz="2400" dirty="0"/>
              <a:t> Orator </a:t>
            </a:r>
            <a:r>
              <a:rPr lang="en-US" altLang="x-none" sz="2400" dirty="0" err="1"/>
              <a:t>Verbis</a:t>
            </a:r>
            <a:r>
              <a:rPr lang="en-US" altLang="x-none" sz="2400" dirty="0"/>
              <a:t> </a:t>
            </a:r>
            <a:r>
              <a:rPr lang="en-US" altLang="x-none" sz="2400" dirty="0" err="1"/>
              <a:t>Electris</a:t>
            </a:r>
            <a:r>
              <a:rPr lang="en-US" altLang="x-none" sz="2400" dirty="0"/>
              <a:t> (1953) for vowels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2400" dirty="0">
                <a:hlinkClick r:id="rId7"/>
              </a:rPr>
              <a:t>Formant synthesis download </a:t>
            </a:r>
            <a:r>
              <a:rPr lang="en-US" altLang="x-none" sz="2400" dirty="0"/>
              <a:t>(</a:t>
            </a:r>
            <a:r>
              <a:rPr lang="en-US" altLang="x-none" sz="2400" dirty="0">
                <a:hlinkClick r:id="rId8" action="ppaction://hlinkfile"/>
              </a:rPr>
              <a:t>M$demo</a:t>
            </a:r>
            <a:r>
              <a:rPr lang="en-US" altLang="x-none" sz="2400" dirty="0"/>
              <a:t>)</a:t>
            </a:r>
          </a:p>
        </p:txBody>
      </p:sp>
      <p:pic>
        <p:nvPicPr>
          <p:cNvPr id="47002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4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8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0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" fill="hold"/>
                                        <p:tgtEl>
                                          <p:spTgt spid="470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0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70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Later Formant Synthesizers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/>
              <a:t>Most common commercial systems were formant synthesizers in early days (while computers relatively underpowered)</a:t>
            </a:r>
          </a:p>
          <a:p>
            <a:r>
              <a:rPr lang="en-US" dirty="0"/>
              <a:t>1979 </a:t>
            </a:r>
            <a:r>
              <a:rPr lang="en-US" dirty="0">
                <a:solidFill>
                  <a:srgbClr val="7030A0"/>
                </a:solidFill>
              </a:rPr>
              <a:t>MIT </a:t>
            </a:r>
            <a:r>
              <a:rPr lang="en-US" dirty="0" err="1">
                <a:solidFill>
                  <a:srgbClr val="7030A0"/>
                </a:solidFill>
              </a:rPr>
              <a:t>MITalk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(Allen, </a:t>
            </a:r>
            <a:r>
              <a:rPr lang="en-US" dirty="0" err="1"/>
              <a:t>Hunnicut</a:t>
            </a:r>
            <a:r>
              <a:rPr lang="en-US" dirty="0"/>
              <a:t>, </a:t>
            </a:r>
            <a:r>
              <a:rPr lang="en-US" dirty="0" err="1"/>
              <a:t>Klatt</a:t>
            </a:r>
            <a:r>
              <a:rPr lang="en-US" dirty="0"/>
              <a:t>)</a:t>
            </a:r>
          </a:p>
          <a:p>
            <a:r>
              <a:rPr lang="en-US" dirty="0"/>
              <a:t>1983 </a:t>
            </a:r>
            <a:r>
              <a:rPr lang="en-US" dirty="0">
                <a:solidFill>
                  <a:srgbClr val="7030A0"/>
                </a:solidFill>
                <a:hlinkClick r:id="rId5"/>
              </a:rPr>
              <a:t>DECtalk</a:t>
            </a:r>
            <a:r>
              <a:rPr lang="en-US" dirty="0">
                <a:hlinkClick r:id="rId5"/>
              </a:rPr>
              <a:t> </a:t>
            </a:r>
            <a:r>
              <a:rPr lang="en-US" dirty="0"/>
              <a:t>system </a:t>
            </a:r>
          </a:p>
          <a:p>
            <a:pPr lvl="1"/>
            <a:r>
              <a:rPr lang="en-US" dirty="0"/>
              <a:t>Voice of Stephen Hawking</a:t>
            </a:r>
          </a:p>
          <a:p>
            <a:endParaRPr lang="en-US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5ED53E8-9B42-B247-BF21-37B88432D24F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1D89D473-2CDA-2648-8858-175AC18C1407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26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11" name="hawk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4648200"/>
            <a:ext cx="637381" cy="637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F75D04-18B0-5B44-B18C-F56D89DA623F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5A054-3A3C-6940-B4C4-7FCD94E13E76}" type="slidenum">
              <a:rPr lang="en-US" altLang="x-none"/>
              <a:pPr eaLnBrk="1" hangingPunct="1"/>
              <a:t>27</a:t>
            </a:fld>
            <a:endParaRPr lang="en-US" altLang="x-none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Concatenative/Unit Selection Synthesis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Most common commercial TTS today</a:t>
            </a:r>
          </a:p>
          <a:p>
            <a:pPr eaLnBrk="1" hangingPunct="1"/>
            <a:r>
              <a:rPr lang="en-US" altLang="x-none" dirty="0"/>
              <a:t>First practical application in 1936: British Phone company’s Talking Clock</a:t>
            </a:r>
          </a:p>
          <a:p>
            <a:pPr lvl="1" eaLnBrk="1" hangingPunct="1"/>
            <a:r>
              <a:rPr lang="en-US" altLang="x-none" dirty="0"/>
              <a:t>Optical storage for words, part-words, phrases</a:t>
            </a:r>
          </a:p>
          <a:p>
            <a:pPr lvl="1" eaLnBrk="1" hangingPunct="1"/>
            <a:r>
              <a:rPr lang="en-US" altLang="x-none" dirty="0"/>
              <a:t>Concatenated to tell time</a:t>
            </a:r>
          </a:p>
          <a:p>
            <a:pPr eaLnBrk="1" hangingPunct="1"/>
            <a:r>
              <a:rPr lang="en-US" altLang="x-none" dirty="0"/>
              <a:t>And a ‘similar’ example from Radio Free Vestibule (1994)</a:t>
            </a:r>
          </a:p>
          <a:p>
            <a:pPr eaLnBrk="1" hangingPunct="1"/>
            <a:r>
              <a:rPr lang="en-US" altLang="x-none" dirty="0"/>
              <a:t>Bell Labs TTS (1977)    (1985)</a:t>
            </a:r>
          </a:p>
        </p:txBody>
      </p:sp>
      <p:pic>
        <p:nvPicPr>
          <p:cNvPr id="476164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6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54696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7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4696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6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476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6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96" fill="hold"/>
                                        <p:tgtEl>
                                          <p:spTgt spid="47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7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47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2FC62B-221C-904D-92CD-762FB0BCA2F3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A79EFA-4456-AB42-AD03-2CAA9646E053}" type="slidenum">
              <a:rPr lang="en-US" altLang="x-none"/>
              <a:pPr eaLnBrk="1" hangingPunct="1"/>
              <a:t>28</a:t>
            </a:fld>
            <a:endParaRPr lang="en-US" altLang="x-none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Variants of Concatenative Synthesis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/>
              <a:t>Inventory units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Diphone synthesis (e.g. Festival)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Microsegment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“Unit Selection” – large, variable units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/>
              <a:t>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How well do units fit together?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What is the perceived acoustic quality of the concatenated units?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Is post-processing on the output possible, to improve quality?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Concatenative Synthesis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err="1"/>
              <a:t>Diphone</a:t>
            </a:r>
            <a:r>
              <a:rPr lang="en-US" sz="2400" dirty="0"/>
              <a:t> Synthesis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Units are </a:t>
            </a:r>
            <a:r>
              <a:rPr lang="en-US" sz="2400" dirty="0" err="1"/>
              <a:t>diphones</a:t>
            </a:r>
            <a:r>
              <a:rPr lang="en-US" sz="2400" dirty="0"/>
              <a:t>; middle of one phone to middle of next.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Why? Middle of phone is steady state.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Record 1 speaker saying each </a:t>
            </a:r>
            <a:r>
              <a:rPr lang="en-US" sz="2400" dirty="0" err="1"/>
              <a:t>diphone</a:t>
            </a:r>
            <a:r>
              <a:rPr lang="en-US" sz="2400" dirty="0"/>
              <a:t> in different contexts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Unit Selection Synthesis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Larger units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Record 10 hours or more, so have multiple copies of each unit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 search to find best sequence of units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FCD5DF9F-5A53-644A-886C-1971E70CF675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57C21C34-FFBD-6849-AE95-B7EF7F11FA8C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29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2" name="7BE4E0DD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68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85248323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4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85FB02-6AB5-2B44-B882-04220AC086B8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40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EB7FC0-6C0F-9D4B-BEBF-8E23B42B2BB6}" type="slidenum">
              <a:rPr lang="en-US" altLang="x-none"/>
              <a:pPr eaLnBrk="1" hangingPunct="1"/>
              <a:t>3</a:t>
            </a:fld>
            <a:endParaRPr lang="en-US" altLang="x-none"/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x-none"/>
              <a:t>The First ‘Speaking Machine’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8153400" cy="5029200"/>
          </a:xfrm>
        </p:spPr>
        <p:txBody>
          <a:bodyPr/>
          <a:lstStyle/>
          <a:p>
            <a:pPr lvl="2" eaLnBrk="1" hangingPunct="1"/>
            <a:r>
              <a:rPr lang="en-US" altLang="x-none" sz="2000" dirty="0"/>
              <a:t>Wolfgang von </a:t>
            </a:r>
            <a:r>
              <a:rPr lang="en-US" altLang="x-none" sz="2000" dirty="0" err="1"/>
              <a:t>Kempelen</a:t>
            </a:r>
            <a:r>
              <a:rPr lang="en-US" altLang="x-none" sz="2000" dirty="0"/>
              <a:t>, </a:t>
            </a:r>
            <a:r>
              <a:rPr lang="en-US" altLang="x-none" sz="2000" dirty="0" err="1"/>
              <a:t>Mechanismus</a:t>
            </a:r>
            <a:r>
              <a:rPr lang="en-US" altLang="x-none" sz="2000" dirty="0"/>
              <a:t> der </a:t>
            </a:r>
            <a:r>
              <a:rPr lang="en-US" altLang="x-none" sz="2000" dirty="0" err="1"/>
              <a:t>menschlichen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Sprache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nebst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Beschreibung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einer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sprechenden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Maschine</a:t>
            </a:r>
            <a:r>
              <a:rPr lang="en-US" altLang="x-none" sz="2000" dirty="0"/>
              <a:t>, 1791 (in </a:t>
            </a:r>
            <a:r>
              <a:rPr lang="en-US" altLang="x-none" sz="2000" dirty="0" err="1"/>
              <a:t>Deutsches</a:t>
            </a:r>
            <a:r>
              <a:rPr lang="en-US" altLang="x-none" sz="2000" dirty="0"/>
              <a:t> Museum still and playable)</a:t>
            </a:r>
          </a:p>
          <a:p>
            <a:pPr lvl="2" eaLnBrk="1" hangingPunct="1"/>
            <a:endParaRPr lang="en-US" altLang="x-none" sz="2000" dirty="0"/>
          </a:p>
          <a:p>
            <a:pPr lvl="2" eaLnBrk="1" hangingPunct="1"/>
            <a:endParaRPr lang="en-US" altLang="x-none" sz="2000" dirty="0"/>
          </a:p>
          <a:p>
            <a:pPr lvl="2" eaLnBrk="1" hangingPunct="1"/>
            <a:endParaRPr lang="en-US" altLang="x-none" sz="2000" dirty="0"/>
          </a:p>
          <a:p>
            <a:pPr lvl="2" eaLnBrk="1" hangingPunct="1"/>
            <a:endParaRPr lang="en-US" altLang="x-none" sz="2000" dirty="0"/>
          </a:p>
          <a:p>
            <a:pPr lvl="2" eaLnBrk="1" hangingPunct="1"/>
            <a:endParaRPr lang="en-US" altLang="x-none" sz="2000" dirty="0"/>
          </a:p>
          <a:p>
            <a:pPr lvl="2" eaLnBrk="1" hangingPunct="1"/>
            <a:endParaRPr lang="en-US" altLang="x-none" sz="2000" dirty="0"/>
          </a:p>
          <a:p>
            <a:pPr lvl="2" eaLnBrk="1" hangingPunct="1"/>
            <a:endParaRPr lang="en-US" altLang="x-none" sz="2000" dirty="0"/>
          </a:p>
          <a:p>
            <a:pPr lvl="2" eaLnBrk="1" hangingPunct="1"/>
            <a:endParaRPr lang="en-US" altLang="x-none" sz="2000" dirty="0"/>
          </a:p>
          <a:p>
            <a:pPr lvl="2" eaLnBrk="1" hangingPunct="1"/>
            <a:endParaRPr lang="en-US" altLang="x-none" sz="2000" dirty="0"/>
          </a:p>
          <a:p>
            <a:pPr lvl="2" eaLnBrk="1" hangingPunct="1"/>
            <a:r>
              <a:rPr lang="en-US" altLang="x-none" sz="2000" dirty="0"/>
              <a:t>First to produce whole words, phrases – in many languages</a:t>
            </a:r>
          </a:p>
        </p:txBody>
      </p:sp>
      <p:pic>
        <p:nvPicPr>
          <p:cNvPr id="410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514600"/>
            <a:ext cx="5715000" cy="3413125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Waveform Synthesis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Given:</a:t>
            </a:r>
          </a:p>
          <a:p>
            <a:pPr lvl="1"/>
            <a:r>
              <a:rPr lang="en-US"/>
              <a:t>String of phones</a:t>
            </a:r>
          </a:p>
          <a:p>
            <a:pPr lvl="1"/>
            <a:r>
              <a:rPr lang="en-US"/>
              <a:t>Prosody</a:t>
            </a:r>
          </a:p>
          <a:p>
            <a:pPr lvl="2"/>
            <a:r>
              <a:rPr lang="en-US"/>
              <a:t>Desired F0 for entire utterance</a:t>
            </a:r>
          </a:p>
          <a:p>
            <a:pPr lvl="2"/>
            <a:r>
              <a:rPr lang="en-US"/>
              <a:t>Duration for each phone</a:t>
            </a:r>
          </a:p>
          <a:p>
            <a:pPr lvl="2"/>
            <a:r>
              <a:rPr lang="en-US"/>
              <a:t>Stress value for each phone, possibly accent value</a:t>
            </a:r>
          </a:p>
          <a:p>
            <a:r>
              <a:rPr lang="en-US"/>
              <a:t>Generate:</a:t>
            </a:r>
          </a:p>
          <a:p>
            <a:pPr lvl="1"/>
            <a:r>
              <a:rPr lang="en-US"/>
              <a:t>Waveforms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398022D-BEC0-6C43-9606-0C270AAAD516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ABE62E1-AA22-CF45-A960-20455E673CEE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30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Diphone TTS Architecture</a:t>
            </a:r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Training: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Choose units (kinds of diphones)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Record 1 speaker saying at least 1 example of each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Mark boundaries and segment to create diphone database</a:t>
            </a:r>
          </a:p>
          <a:p>
            <a:pPr>
              <a:lnSpc>
                <a:spcPct val="90000"/>
              </a:lnSpc>
            </a:pPr>
            <a:r>
              <a:rPr lang="en-US" sz="2400"/>
              <a:t>Synthesizing from diphones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Select relevant set of  diphones from database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Concatenate them in order, doing minor signal processing at boundaries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Use signal processing techniques to change prosody (F0, energy, duration) of sequence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5305E0E5-3DC2-CE4B-BC0B-0A1862A342BF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DF6FF49-F6A0-0448-BACA-54DF7086D802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31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Diphones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Where is the stable region?</a:t>
            </a:r>
          </a:p>
          <a:p>
            <a:endParaRPr lang="en-US"/>
          </a:p>
        </p:txBody>
      </p:sp>
      <p:pic>
        <p:nvPicPr>
          <p:cNvPr id="23556" name="Picture 4" descr="wed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1534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7FAECD63-B69D-2C4D-8B84-E15B30494772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D72F1B6-C132-954B-825F-7FE6F08957AC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32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Diphone Database</a:t>
            </a: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Middle of phone more stable than edges</a:t>
            </a:r>
          </a:p>
          <a:p>
            <a:pPr>
              <a:lnSpc>
                <a:spcPct val="90000"/>
              </a:lnSpc>
            </a:pPr>
            <a:r>
              <a:rPr lang="en-US" sz="2400"/>
              <a:t>Need O(phone2) number of units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Some phone-phone sequences don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t exist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ATT (Olive et al.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98) system had 43 phones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1849 possible diphones but only 1172 actual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Phonotactics: </a:t>
            </a:r>
          </a:p>
          <a:p>
            <a:pPr lvl="3">
              <a:lnSpc>
                <a:spcPct val="90000"/>
              </a:lnSpc>
            </a:pPr>
            <a:r>
              <a:rPr lang="en-US" sz="1800"/>
              <a:t>[h] only occurs before vowels</a:t>
            </a:r>
          </a:p>
          <a:p>
            <a:pPr lvl="3">
              <a:lnSpc>
                <a:spcPct val="90000"/>
              </a:lnSpc>
            </a:pPr>
            <a:r>
              <a:rPr lang="en-US" sz="1800"/>
              <a:t>Don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t need diphones across silence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But…may want to include stress or accent differences, consonant clusters, etc</a:t>
            </a:r>
          </a:p>
          <a:p>
            <a:pPr>
              <a:lnSpc>
                <a:spcPct val="90000"/>
              </a:lnSpc>
            </a:pPr>
            <a:r>
              <a:rPr lang="en-US" sz="2400"/>
              <a:t>Requires much knowledge of phonetics in design</a:t>
            </a:r>
          </a:p>
          <a:p>
            <a:pPr>
              <a:lnSpc>
                <a:spcPct val="90000"/>
              </a:lnSpc>
            </a:pPr>
            <a:r>
              <a:rPr lang="en-US" sz="2400"/>
              <a:t>Database relatively small (by today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s standards)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Around 8 megabytes for English (16 KHz 16 bit)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4B584F2-2DA7-2742-B5B6-2D5ED558DE02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0E73484-ADBD-6449-8347-3FCC4AD66B3C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33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Voice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Speaker</a:t>
            </a:r>
          </a:p>
          <a:p>
            <a:pPr lvl="1">
              <a:lnSpc>
                <a:spcPct val="90000"/>
              </a:lnSpc>
            </a:pPr>
            <a:r>
              <a:rPr lang="en-US"/>
              <a:t>Called </a:t>
            </a:r>
            <a:r>
              <a:rPr lang="en-US" b="1">
                <a:solidFill>
                  <a:srgbClr val="6600FF"/>
                </a:solidFill>
              </a:rPr>
              <a:t>voice talent</a:t>
            </a:r>
          </a:p>
          <a:p>
            <a:pPr lvl="1">
              <a:lnSpc>
                <a:spcPct val="90000"/>
              </a:lnSpc>
            </a:pPr>
            <a:r>
              <a:rPr lang="en-US" b="1"/>
              <a:t>How to choose?</a:t>
            </a:r>
          </a:p>
          <a:p>
            <a:pPr>
              <a:lnSpc>
                <a:spcPct val="90000"/>
              </a:lnSpc>
            </a:pPr>
            <a:r>
              <a:rPr lang="en-US"/>
              <a:t>Diphone database</a:t>
            </a:r>
          </a:p>
          <a:p>
            <a:pPr lvl="1">
              <a:lnSpc>
                <a:spcPct val="90000"/>
              </a:lnSpc>
            </a:pPr>
            <a:r>
              <a:rPr lang="en-US"/>
              <a:t>Called a</a:t>
            </a:r>
            <a:r>
              <a:rPr lang="en-US" b="1"/>
              <a:t> </a:t>
            </a:r>
            <a:r>
              <a:rPr lang="en-US" b="1">
                <a:solidFill>
                  <a:srgbClr val="6600FF"/>
                </a:solidFill>
              </a:rPr>
              <a:t>voice</a:t>
            </a:r>
          </a:p>
          <a:p>
            <a:pPr lvl="1">
              <a:lnSpc>
                <a:spcPct val="90000"/>
              </a:lnSpc>
            </a:pPr>
            <a:r>
              <a:rPr lang="en-US"/>
              <a:t>Modern TTS systems have multiple voices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9AF9EDC7-C90E-B240-999A-A0E705E67119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024738EB-6221-D340-B700-AD0F8C50BAA6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34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Prosodic Modification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Modifying pitch and duration </a:t>
            </a:r>
            <a:r>
              <a:rPr lang="en-US" i="1">
                <a:solidFill>
                  <a:srgbClr val="A50021"/>
                </a:solidFill>
              </a:rPr>
              <a:t>independently</a:t>
            </a:r>
          </a:p>
          <a:p>
            <a:r>
              <a:rPr lang="en-US"/>
              <a:t>Changing sample rate modifies both:</a:t>
            </a:r>
          </a:p>
          <a:p>
            <a:pPr lvl="1"/>
            <a:r>
              <a:rPr lang="en-US"/>
              <a:t>Chipmunk speech</a:t>
            </a:r>
          </a:p>
          <a:p>
            <a:r>
              <a:rPr lang="en-US">
                <a:solidFill>
                  <a:srgbClr val="6600FF"/>
                </a:solidFill>
              </a:rPr>
              <a:t>Duration</a:t>
            </a:r>
            <a:r>
              <a:rPr lang="en-US"/>
              <a:t>: duplicate/remove parts of the signal</a:t>
            </a:r>
          </a:p>
          <a:p>
            <a:r>
              <a:rPr lang="en-US">
                <a:solidFill>
                  <a:srgbClr val="6600FF"/>
                </a:solidFill>
              </a:rPr>
              <a:t>Pitch</a:t>
            </a:r>
            <a:r>
              <a:rPr lang="en-US"/>
              <a:t>: re-sample to change pitch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657600" y="6445250"/>
            <a:ext cx="229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>
                <a:cs typeface="ＭＳ Ｐゴシック" charset="0"/>
              </a:rPr>
              <a:t>Text from Alan Black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74911A4B-128A-9044-8C4C-7F5CB04F30C7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89B6C7C7-C4BA-4A4C-AF89-98244AAB3C0F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35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371600" y="71628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  <p:pic>
        <p:nvPicPr>
          <p:cNvPr id="29704" name="3B98474E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E58547F8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AC81A114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29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1" fill="hold"/>
                                        <p:tgtEl>
                                          <p:spTgt spid="29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80" fill="hold"/>
                                        <p:tgtEl>
                                          <p:spTgt spid="29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Speech as Sequence of Short Term Signals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8" name="Picture 4" descr="stsig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915275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7104063" y="6513513"/>
            <a:ext cx="1103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cs typeface="ＭＳ Ｐゴシック" charset="0"/>
              </a:rPr>
              <a:t>Alan Black</a:t>
            </a:r>
          </a:p>
        </p:txBody>
      </p:sp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DC55B7A6-E39C-5F4B-BAAC-F091CA8219A7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BA9FA667-7CF0-5741-A876-CBEA2740AA19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36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1" name="Footer Placeholder 10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Duration Modification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Duplicate/remove short term signals</a:t>
            </a:r>
          </a:p>
        </p:txBody>
      </p:sp>
      <p:pic>
        <p:nvPicPr>
          <p:cNvPr id="33796" name="Picture 4" descr="psol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/>
          <a:stretch>
            <a:fillRect/>
          </a:stretch>
        </p:blipFill>
        <p:spPr bwMode="auto">
          <a:xfrm>
            <a:off x="1524000" y="2286000"/>
            <a:ext cx="62738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295650" y="6462713"/>
            <a:ext cx="280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cs typeface="ＭＳ Ｐゴシック" charset="0"/>
              </a:rPr>
              <a:t>Slide from Richard Sproat</a:t>
            </a:r>
          </a:p>
        </p:txBody>
      </p:sp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5D47CD0-9451-9042-9629-D28CC4AB7B6C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5947CF2-9C47-E74A-8EC9-2192944B20C8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37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Duration modification</a:t>
            </a:r>
          </a:p>
        </p:txBody>
      </p:sp>
      <p:pic>
        <p:nvPicPr>
          <p:cNvPr id="35843" name="Picture 3" descr="psoladu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543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en-US"/>
              <a:t>Duplicate/remove short term signals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98CE29AE-0EB3-474B-8C68-B32B7B0399BC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7DF5EAC2-1A9A-EC4E-9FE5-64B4F94CD25B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38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Pitch Modification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sz="1800"/>
              <a:t>Move short-term signals closer together/further apart:  more cycles per sec means higher pitch and vice versa</a:t>
            </a:r>
          </a:p>
          <a:p>
            <a:r>
              <a:rPr lang="en-US" sz="1800"/>
              <a:t>Add frames as needed to maintain desired duration</a:t>
            </a:r>
          </a:p>
          <a:p>
            <a:endParaRPr lang="en-US"/>
          </a:p>
        </p:txBody>
      </p:sp>
      <p:pic>
        <p:nvPicPr>
          <p:cNvPr id="37892" name="Picture 4" descr="pso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48577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667000" y="6462713"/>
            <a:ext cx="278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latin typeface="Tahoma" charset="0"/>
                <a:cs typeface="Tahoma" charset="0"/>
              </a:rPr>
              <a:t>Slide from Richard Sproat</a:t>
            </a:r>
          </a:p>
        </p:txBody>
      </p:sp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C70E1EFA-E8E9-2649-88CE-05FD44B189BA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C5BB4005-65E9-7C44-B282-A3437F1D8F99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39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1" name="Footer Placeholder 10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69BD7D-CD7B-DD46-AD0D-500ABF9ACFF6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747091-3D43-034C-B8B2-B2AD6A637B34}" type="slidenum">
              <a:rPr lang="en-US" altLang="x-none"/>
              <a:pPr eaLnBrk="1" hangingPunct="1"/>
              <a:t>4</a:t>
            </a:fld>
            <a:endParaRPr lang="en-US" altLang="x-none"/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x-none"/>
              <a:t>Joseph Faber’s Euphonia, 1846</a:t>
            </a: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1100" y="1600200"/>
            <a:ext cx="4240213" cy="4525963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TD-PSOLA ™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0"/>
            <a:ext cx="33528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Time-Domain Pitch Synchronous Overlap and Add</a:t>
            </a:r>
          </a:p>
          <a:p>
            <a:pPr>
              <a:lnSpc>
                <a:spcPct val="90000"/>
              </a:lnSpc>
            </a:pPr>
            <a:r>
              <a:rPr lang="en-US" sz="2000"/>
              <a:t>Patented by France Telecom (CNET)</a:t>
            </a:r>
          </a:p>
          <a:p>
            <a:pPr>
              <a:lnSpc>
                <a:spcPct val="90000"/>
              </a:lnSpc>
            </a:pPr>
            <a:r>
              <a:rPr lang="en-US" sz="2000"/>
              <a:t>Epoch detection and windowing</a:t>
            </a:r>
          </a:p>
          <a:p>
            <a:pPr>
              <a:lnSpc>
                <a:spcPct val="90000"/>
              </a:lnSpc>
            </a:pPr>
            <a:r>
              <a:rPr lang="en-US" sz="2000"/>
              <a:t>Pitch-synchronous</a:t>
            </a:r>
          </a:p>
          <a:p>
            <a:pPr>
              <a:lnSpc>
                <a:spcPct val="90000"/>
              </a:lnSpc>
            </a:pPr>
            <a:r>
              <a:rPr lang="en-US" sz="2000"/>
              <a:t>Overlap-and-add</a:t>
            </a:r>
          </a:p>
          <a:p>
            <a:pPr>
              <a:lnSpc>
                <a:spcPct val="90000"/>
              </a:lnSpc>
            </a:pPr>
            <a:r>
              <a:rPr lang="en-US" sz="2000"/>
              <a:t>Very efficient</a:t>
            </a:r>
          </a:p>
          <a:p>
            <a:pPr>
              <a:lnSpc>
                <a:spcPct val="90000"/>
              </a:lnSpc>
            </a:pPr>
            <a:r>
              <a:rPr lang="en-US" sz="2000"/>
              <a:t>Can modify Hz up to two times or by half</a:t>
            </a:r>
          </a:p>
          <a:p>
            <a:pPr>
              <a:lnSpc>
                <a:spcPct val="90000"/>
              </a:lnSpc>
            </a:pPr>
            <a:r>
              <a:rPr lang="en-US" sz="2000"/>
              <a:t>Smoother transitions</a:t>
            </a:r>
          </a:p>
        </p:txBody>
      </p:sp>
      <p:pic>
        <p:nvPicPr>
          <p:cNvPr id="39940" name="Picture 4" descr="ps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092200"/>
            <a:ext cx="55054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F31D3E14-1CBF-0842-BBD4-69F7CCAB9B89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BAD7930F-A89D-FE4D-BCB1-DA9048EE00F1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40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Unit Selection Synthesis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/>
              <a:t>Generalization of the diphone intuition</a:t>
            </a:r>
          </a:p>
          <a:p>
            <a:pPr lvl="1"/>
            <a:r>
              <a:rPr lang="en-US"/>
              <a:t>Larger units </a:t>
            </a:r>
          </a:p>
          <a:p>
            <a:pPr lvl="2"/>
            <a:r>
              <a:rPr lang="en-US"/>
              <a:t>From diphones to phrases to …. sentences</a:t>
            </a:r>
          </a:p>
          <a:p>
            <a:pPr lvl="1"/>
            <a:r>
              <a:rPr lang="en-US"/>
              <a:t>Record many copies of each unit</a:t>
            </a:r>
          </a:p>
          <a:p>
            <a:pPr lvl="2"/>
            <a:r>
              <a:rPr lang="en-US"/>
              <a:t>E.g., 10 hours of speech instead of 1500 diphones (a few minutes of speech)</a:t>
            </a:r>
          </a:p>
          <a:p>
            <a:pPr lvl="1"/>
            <a:r>
              <a:rPr lang="en-US"/>
              <a:t>Label diphones and their midpoints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4EAD3FC8-F455-354E-A4C6-AC4E369E7E7A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DDAB971-51C0-5A4A-BEAE-41038A04F7EC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41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Intuition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Given a large </a:t>
            </a:r>
            <a:r>
              <a:rPr lang="en-US" b="1" i="1"/>
              <a:t>labeled</a:t>
            </a:r>
            <a:r>
              <a:rPr lang="en-US"/>
              <a:t> database, find the unit that best matches the desired synthesis specification</a:t>
            </a:r>
          </a:p>
          <a:p>
            <a:pPr>
              <a:lnSpc>
                <a:spcPct val="90000"/>
              </a:lnSpc>
            </a:pPr>
            <a:r>
              <a:rPr lang="en-US"/>
              <a:t>What does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best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mean?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Target cost</a:t>
            </a:r>
            <a:r>
              <a:rPr lang="en-US"/>
              <a:t>: Find closest match in terms of</a:t>
            </a:r>
          </a:p>
          <a:p>
            <a:pPr lvl="2">
              <a:lnSpc>
                <a:spcPct val="90000"/>
              </a:lnSpc>
            </a:pPr>
            <a:r>
              <a:rPr lang="en-US"/>
              <a:t>Phonetic context</a:t>
            </a:r>
          </a:p>
          <a:p>
            <a:pPr lvl="2">
              <a:lnSpc>
                <a:spcPct val="90000"/>
              </a:lnSpc>
            </a:pPr>
            <a:r>
              <a:rPr lang="en-US"/>
              <a:t>F0, stress, phrase position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00FF"/>
                </a:solidFill>
              </a:rPr>
              <a:t>Join cost</a:t>
            </a:r>
            <a:r>
              <a:rPr lang="en-US"/>
              <a:t>: Find best join with neighboring units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formants + other spectral characteristics</a:t>
            </a:r>
          </a:p>
          <a:p>
            <a:pPr lvl="2">
              <a:lnSpc>
                <a:spcPct val="90000"/>
              </a:lnSpc>
            </a:pPr>
            <a:r>
              <a:rPr lang="en-US"/>
              <a:t>Matching energy</a:t>
            </a:r>
          </a:p>
          <a:p>
            <a:pPr lvl="2">
              <a:lnSpc>
                <a:spcPct val="90000"/>
              </a:lnSpc>
            </a:pPr>
            <a:r>
              <a:rPr lang="en-US"/>
              <a:t>Matching F0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1718436C-3342-534E-9997-1A20B84CA461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A743E2D2-73B7-204C-ACDE-0EE3D57CEBC5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42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 and Target Costs</a:t>
            </a:r>
          </a:p>
        </p:txBody>
      </p:sp>
      <p:sp>
        <p:nvSpPr>
          <p:cNvPr id="46092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cost C(</a:t>
            </a:r>
            <a:r>
              <a:rPr lang="en-US" dirty="0" err="1">
                <a:solidFill>
                  <a:srgbClr val="FF0000"/>
                </a:solidFill>
              </a:rPr>
              <a:t>t,u</a:t>
            </a:r>
            <a:r>
              <a:rPr lang="en-US" dirty="0"/>
              <a:t>): How well does target specification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 match </a:t>
            </a:r>
            <a:r>
              <a:rPr lang="en-US" dirty="0" err="1"/>
              <a:t>db</a:t>
            </a:r>
            <a:r>
              <a:rPr lang="en-US" dirty="0"/>
              <a:t> unit </a:t>
            </a:r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/>
              <a:t>?</a:t>
            </a:r>
          </a:p>
          <a:p>
            <a:r>
              <a:rPr lang="en-US" dirty="0"/>
              <a:t>Goal:  find unit least </a:t>
            </a:r>
            <a:r>
              <a:rPr lang="en-US" b="1" i="1" dirty="0"/>
              <a:t>unlike</a:t>
            </a:r>
            <a:r>
              <a:rPr lang="en-US" dirty="0"/>
              <a:t> target</a:t>
            </a:r>
          </a:p>
          <a:p>
            <a:r>
              <a:rPr lang="en-US" dirty="0"/>
              <a:t>Examples of labeled </a:t>
            </a:r>
            <a:r>
              <a:rPr lang="en-US" dirty="0" err="1"/>
              <a:t>diphone</a:t>
            </a:r>
            <a:r>
              <a:rPr lang="en-US" dirty="0"/>
              <a:t> midpoints</a:t>
            </a:r>
          </a:p>
          <a:p>
            <a:pPr lvl="1"/>
            <a:r>
              <a:rPr lang="en-US" sz="2400" dirty="0"/>
              <a:t>/</a:t>
            </a:r>
            <a:r>
              <a:rPr lang="en-US" sz="2400" dirty="0" err="1"/>
              <a:t>ih</a:t>
            </a:r>
            <a:r>
              <a:rPr lang="en-US" sz="2400" dirty="0"/>
              <a:t>-t/ +stress, phrase internal, high F0, content word</a:t>
            </a:r>
          </a:p>
          <a:p>
            <a:pPr lvl="1"/>
            <a:r>
              <a:rPr lang="en-US" sz="2400" dirty="0"/>
              <a:t>/n-t/  -stress, phrase final, high F0, function word</a:t>
            </a:r>
          </a:p>
          <a:p>
            <a:pPr lvl="1"/>
            <a:r>
              <a:rPr lang="en-US" sz="2400" dirty="0"/>
              <a:t>/dh-ax/ -stress, phrase initial, low F0, word=the</a:t>
            </a:r>
          </a:p>
          <a:p>
            <a:r>
              <a:rPr lang="en-US" dirty="0"/>
              <a:t>Costs of different features have different weights</a:t>
            </a:r>
          </a:p>
          <a:p>
            <a:endParaRPr lang="en-US" dirty="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9F51F726-A241-A849-A7B0-E51C429E0A0E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C8DC84ED-585C-7B4B-93E1-043BA7AC801C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43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Target Costs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/>
              <a:t>Comprised of </a:t>
            </a:r>
            <a:r>
              <a:rPr lang="en-US" b="1" i="1" dirty="0">
                <a:solidFill>
                  <a:schemeClr val="accent2"/>
                </a:solidFill>
              </a:rPr>
              <a:t>p</a:t>
            </a:r>
            <a:r>
              <a:rPr lang="en-US" dirty="0"/>
              <a:t> weighted </a:t>
            </a:r>
            <a:r>
              <a:rPr lang="en-US" dirty="0" err="1"/>
              <a:t>subcosts</a:t>
            </a:r>
            <a:endParaRPr lang="en-US" dirty="0"/>
          </a:p>
          <a:p>
            <a:pPr lvl="1"/>
            <a:r>
              <a:rPr lang="en-US" dirty="0"/>
              <a:t>Stress</a:t>
            </a:r>
          </a:p>
          <a:p>
            <a:pPr lvl="1"/>
            <a:r>
              <a:rPr lang="en-US" dirty="0"/>
              <a:t>Phrase position</a:t>
            </a:r>
          </a:p>
          <a:p>
            <a:pPr lvl="1"/>
            <a:r>
              <a:rPr lang="en-US" dirty="0"/>
              <a:t>F0</a:t>
            </a:r>
          </a:p>
          <a:p>
            <a:pPr lvl="1"/>
            <a:r>
              <a:rPr lang="en-US" dirty="0"/>
              <a:t>Phone duration</a:t>
            </a:r>
          </a:p>
          <a:p>
            <a:pPr lvl="1"/>
            <a:r>
              <a:rPr lang="en-US" dirty="0"/>
              <a:t>Lexical identity</a:t>
            </a:r>
          </a:p>
          <a:p>
            <a:r>
              <a:rPr lang="en-US" dirty="0"/>
              <a:t>Target cost for a unit:</a:t>
            </a:r>
          </a:p>
          <a:p>
            <a:endParaRPr lang="en-US" dirty="0"/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2362200" y="5094288"/>
          <a:ext cx="340042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4" imgW="1511300" imgH="444500" progId="Equation.3">
                  <p:embed/>
                </p:oleObj>
              </mc:Choice>
              <mc:Fallback>
                <p:oleObj name="Equation" r:id="rId4" imgW="1511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094288"/>
                        <a:ext cx="3400425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9B67478E-2DE0-284A-9DBA-098A29827F03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2D79EED6-4064-D34B-81DE-64704733B7E8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44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 (Concatenation) Cost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of </a:t>
            </a:r>
            <a:r>
              <a:rPr lang="en-US" b="1" i="1" dirty="0"/>
              <a:t>smoothness</a:t>
            </a:r>
            <a:r>
              <a:rPr lang="en-US" dirty="0"/>
              <a:t> of join between two database units </a:t>
            </a:r>
            <a:r>
              <a:rPr lang="en-US" dirty="0" err="1"/>
              <a:t>u</a:t>
            </a:r>
            <a:r>
              <a:rPr lang="en-US" baseline="-25000" dirty="0" err="1"/>
              <a:t>i</a:t>
            </a:r>
            <a:r>
              <a:rPr lang="en-US" dirty="0"/>
              <a:t> and </a:t>
            </a:r>
            <a:r>
              <a:rPr lang="en-US" dirty="0" err="1"/>
              <a:t>u</a:t>
            </a:r>
            <a:r>
              <a:rPr lang="en-US" baseline="-25000" dirty="0" err="1"/>
              <a:t>j</a:t>
            </a:r>
            <a:r>
              <a:rPr lang="en-US" dirty="0"/>
              <a:t> (target irrelevant)</a:t>
            </a:r>
          </a:p>
          <a:p>
            <a:r>
              <a:rPr lang="en-US" dirty="0"/>
              <a:t>Features, costs, and weights</a:t>
            </a:r>
          </a:p>
          <a:p>
            <a:r>
              <a:rPr lang="en-US" dirty="0"/>
              <a:t>Comprised of </a:t>
            </a:r>
            <a:r>
              <a:rPr lang="en-US" b="1" i="1" dirty="0">
                <a:solidFill>
                  <a:schemeClr val="accent2"/>
                </a:solidFill>
              </a:rPr>
              <a:t>p</a:t>
            </a:r>
            <a:r>
              <a:rPr lang="en-US" dirty="0"/>
              <a:t> weighted </a:t>
            </a:r>
            <a:r>
              <a:rPr lang="en-US" dirty="0" err="1"/>
              <a:t>subcosts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Spectral features</a:t>
            </a:r>
          </a:p>
          <a:p>
            <a:pPr lvl="1"/>
            <a:r>
              <a:rPr lang="en-US" dirty="0"/>
              <a:t>F0</a:t>
            </a:r>
          </a:p>
          <a:p>
            <a:pPr lvl="1"/>
            <a:r>
              <a:rPr lang="en-US" dirty="0"/>
              <a:t>Energy</a:t>
            </a:r>
          </a:p>
          <a:p>
            <a:r>
              <a:rPr lang="en-US" dirty="0"/>
              <a:t>Join cost:</a:t>
            </a:r>
          </a:p>
          <a:p>
            <a:endParaRPr lang="en-US" dirty="0"/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2819400" y="4876800"/>
          <a:ext cx="4029075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Equation" r:id="rId4" imgW="1790700" imgH="444500" progId="Equation.3">
                  <p:embed/>
                </p:oleObj>
              </mc:Choice>
              <mc:Fallback>
                <p:oleObj name="Equation" r:id="rId4" imgW="1790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876800"/>
                        <a:ext cx="4029075" cy="100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4B43E637-6255-F747-AE2C-FED1CBDC1FE5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8D844C2-DC03-264E-B59A-DFADB03EED84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45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Costs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Hunt and Black 1996</a:t>
            </a:r>
          </a:p>
          <a:p>
            <a:r>
              <a:rPr lang="en-US" sz="2400"/>
              <a:t>We now have weights (per phone type) for features set between target and database units</a:t>
            </a:r>
          </a:p>
          <a:p>
            <a:r>
              <a:rPr lang="en-US" sz="2400"/>
              <a:t>Find best path of units through database that minimize: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Standard problem solvable with Viterbi search with beam width constraint for pruning</a:t>
            </a: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2133600" y="3124200"/>
          <a:ext cx="5932488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" name="Equation" r:id="rId4" imgW="2603500" imgH="431800" progId="Equation.3">
                  <p:embed/>
                </p:oleObj>
              </mc:Choice>
              <mc:Fallback>
                <p:oleObj name="Equation" r:id="rId4" imgW="2603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124200"/>
                        <a:ext cx="5932488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736725" y="434657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endParaRPr lang="en-US">
              <a:cs typeface="ＭＳ Ｐゴシック" charset="0"/>
            </a:endParaRPr>
          </a:p>
        </p:txBody>
      </p:sp>
      <p:graphicFrame>
        <p:nvGraphicFramePr>
          <p:cNvPr id="52230" name="Object 6"/>
          <p:cNvGraphicFramePr>
            <a:graphicFrameLocks noChangeAspect="1"/>
          </p:cNvGraphicFramePr>
          <p:nvPr/>
        </p:nvGraphicFramePr>
        <p:xfrm>
          <a:off x="3124200" y="4038600"/>
          <a:ext cx="31130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" name="Equation" r:id="rId6" imgW="1295400" imgH="317500" progId="Equation.3">
                  <p:embed/>
                </p:oleObj>
              </mc:Choice>
              <mc:Fallback>
                <p:oleObj name="Equation" r:id="rId6" imgW="12954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038600"/>
                        <a:ext cx="311308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362200" y="6521450"/>
            <a:ext cx="2052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cs typeface="ＭＳ Ｐゴシック" charset="0"/>
              </a:rPr>
              <a:t>Slide from Paul Taylor</a:t>
            </a:r>
          </a:p>
        </p:txBody>
      </p:sp>
      <p:sp>
        <p:nvSpPr>
          <p:cNvPr id="11" name="Date Placeholder 10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D8CEE6AB-F24F-5D43-ADF1-D3EB22A92607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2" name="Slide Number Placeholder 11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CDE29906-91CF-2B41-A728-E2A44498F217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46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3" name="Footer Placeholder 12"/>
          <p:cNvSpPr txBox="1">
            <a:spLocks noGrp="1"/>
          </p:cNvSpPr>
          <p:nvPr/>
        </p:nvSpPr>
        <p:spPr bwMode="auto">
          <a:xfrm>
            <a:off x="1219200" y="65532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Synthesizing….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6" name="Picture 4" descr="un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6125"/>
            <a:ext cx="91440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D1BFE5BA-F991-CE4B-91FF-7868809EA5C9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47DF878-B14F-F94A-B803-4E99C8366A14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47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Selection Summary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Advantages</a:t>
            </a:r>
          </a:p>
          <a:p>
            <a:pPr lvl="1"/>
            <a:r>
              <a:rPr lang="en-US" sz="2400" dirty="0"/>
              <a:t>Quality far superior to </a:t>
            </a:r>
            <a:r>
              <a:rPr lang="en-US" sz="2400" dirty="0" err="1"/>
              <a:t>diphones</a:t>
            </a:r>
            <a:r>
              <a:rPr lang="en-US" sz="2400" dirty="0"/>
              <a:t>: fewer joins, more choices of units</a:t>
            </a:r>
          </a:p>
          <a:p>
            <a:pPr lvl="1"/>
            <a:r>
              <a:rPr lang="en-US" sz="2400" dirty="0"/>
              <a:t>Natural prosody selection sounds better</a:t>
            </a:r>
          </a:p>
          <a:p>
            <a:r>
              <a:rPr lang="en-US" sz="2400" dirty="0"/>
              <a:t>Disadvantages:</a:t>
            </a:r>
          </a:p>
          <a:p>
            <a:pPr lvl="1"/>
            <a:r>
              <a:rPr lang="en-US" sz="2400" dirty="0"/>
              <a:t>Quality very bad when no good match in database</a:t>
            </a:r>
          </a:p>
          <a:p>
            <a:pPr lvl="2"/>
            <a:r>
              <a:rPr lang="en-US" sz="2000" dirty="0">
                <a:solidFill>
                  <a:srgbClr val="6600FF"/>
                </a:solidFill>
              </a:rPr>
              <a:t>HCI issue</a:t>
            </a:r>
            <a:r>
              <a:rPr lang="en-US" sz="2000" dirty="0"/>
              <a:t>: mix of very good and very bad </a:t>
            </a:r>
            <a:r>
              <a:rPr lang="en-US" sz="2000" b="1" i="1" dirty="0"/>
              <a:t>quite</a:t>
            </a:r>
            <a:r>
              <a:rPr lang="en-US" sz="2000" dirty="0"/>
              <a:t> annoying</a:t>
            </a:r>
          </a:p>
          <a:p>
            <a:pPr lvl="1"/>
            <a:r>
              <a:rPr lang="en-US" sz="2400" dirty="0"/>
              <a:t>Synthesis is computationally expensive</a:t>
            </a:r>
          </a:p>
          <a:p>
            <a:pPr lvl="1"/>
            <a:r>
              <a:rPr lang="en-US" sz="2400" dirty="0"/>
              <a:t>Hard to control prosody </a:t>
            </a:r>
          </a:p>
          <a:p>
            <a:pPr lvl="2"/>
            <a:r>
              <a:rPr lang="en-US" sz="2000" dirty="0" err="1"/>
              <a:t>Diphone</a:t>
            </a:r>
            <a:r>
              <a:rPr lang="en-US" sz="2000" dirty="0"/>
              <a:t> technique can vary emphasis</a:t>
            </a:r>
          </a:p>
          <a:p>
            <a:pPr lvl="2"/>
            <a:r>
              <a:rPr lang="en-US" sz="2000" dirty="0"/>
              <a:t>Unit selection can give result that conveys wrong meaning</a:t>
            </a:r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A990E394-19C8-F544-A217-0901E77D8AFA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D191FDF6-C4F6-9547-A51D-E7D78E9E756D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48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/>
              <a:t>TTS Demos (all Unit-Selection)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/>
              <a:t>Festival</a:t>
            </a:r>
            <a:endParaRPr lang="en-US" sz="2400" dirty="0"/>
          </a:p>
          <a:p>
            <a:pPr lvl="1"/>
            <a:r>
              <a:rPr lang="en-US" sz="2400" dirty="0">
                <a:hlinkClick r:id="rId3"/>
              </a:rPr>
              <a:t>http://www-2.cs.cmu.edu/~awb/festival_demos/index.html</a:t>
            </a:r>
            <a:endParaRPr lang="en-US" sz="2400" dirty="0"/>
          </a:p>
          <a:p>
            <a:r>
              <a:rPr lang="en-US" dirty="0"/>
              <a:t>Cepstral</a:t>
            </a:r>
            <a:endParaRPr lang="en-US" sz="1800" dirty="0"/>
          </a:p>
          <a:p>
            <a:pPr lvl="1"/>
            <a:r>
              <a:rPr lang="en-US" dirty="0">
                <a:hlinkClick r:id="rId4"/>
              </a:rPr>
              <a:t>https://www.cepstral.com/en/demos</a:t>
            </a:r>
            <a:endParaRPr lang="en-US" dirty="0"/>
          </a:p>
          <a:p>
            <a:r>
              <a:rPr lang="en-US" dirty="0"/>
              <a:t>AT&amp;T</a:t>
            </a:r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err="1">
                <a:hlinkClick r:id="rId5"/>
              </a:rPr>
              <a:t>www.wizzardsoftware.com</a:t>
            </a:r>
            <a:r>
              <a:rPr lang="en-US" dirty="0">
                <a:hlinkClick r:id="rId5"/>
              </a:rPr>
              <a:t>/text-to-</a:t>
            </a:r>
            <a:r>
              <a:rPr lang="en-US" dirty="0" err="1">
                <a:hlinkClick r:id="rId5"/>
              </a:rPr>
              <a:t>voice.php</a:t>
            </a:r>
            <a:endParaRPr lang="en-US" dirty="0"/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5FC45A03-5537-6641-AC48-AE8CE82F49CD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4B0C3479-6F53-9043-8458-6150DD24B6EE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49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674C55-B84C-4849-AEC1-75CFA5C42564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C42335-F39B-C14A-B965-EF2FB57DE3DD}" type="slidenum">
              <a:rPr lang="en-US" altLang="x-none"/>
              <a:pPr eaLnBrk="1" hangingPunct="1"/>
              <a:t>5</a:t>
            </a:fld>
            <a:endParaRPr lang="en-US" altLang="x-none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eaLnBrk="1" hangingPunct="1"/>
            <a:r>
              <a:rPr lang="en-US" altLang="x-none"/>
              <a:t>Constructed 1835 w/pedal and keyboard control</a:t>
            </a:r>
          </a:p>
          <a:p>
            <a:pPr lvl="1" eaLnBrk="1" hangingPunct="1"/>
            <a:r>
              <a:rPr lang="en-US" altLang="x-none"/>
              <a:t>Whispered and ordinary speech</a:t>
            </a:r>
          </a:p>
          <a:p>
            <a:pPr lvl="1" eaLnBrk="1" hangingPunct="1"/>
            <a:r>
              <a:rPr lang="en-US" altLang="x-none"/>
              <a:t>Model of tongue, pharyngeal cavity with manipulable shape</a:t>
            </a:r>
          </a:p>
          <a:p>
            <a:pPr lvl="1" eaLnBrk="1" hangingPunct="1"/>
            <a:r>
              <a:rPr lang="en-US" altLang="x-none"/>
              <a:t>Singing too: “God Save the Queen”</a:t>
            </a:r>
          </a:p>
          <a:p>
            <a:pPr eaLnBrk="1" hangingPunct="1"/>
            <a:r>
              <a:rPr lang="en-US" altLang="x-none"/>
              <a:t>Riesz’s 1937 synthesizer with almost natural vocal tract shape</a:t>
            </a:r>
          </a:p>
          <a:p>
            <a:pPr eaLnBrk="1" hangingPunct="1"/>
            <a:r>
              <a:rPr lang="en-US" altLang="x-none"/>
              <a:t>Forerunners of Modern Articulatory Synthesis:  George Rosen’s DAVO synthesizer (1958) at MIT</a:t>
            </a:r>
          </a:p>
        </p:txBody>
      </p:sp>
      <p:pic>
        <p:nvPicPr>
          <p:cNvPr id="492548" name="Picture 4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2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492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54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254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Trend: HMM Synthesis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Hidden Markov Model Synthesis</a:t>
            </a:r>
          </a:p>
          <a:p>
            <a:r>
              <a:rPr lang="en-US" dirty="0"/>
              <a:t>Won recent TTS bakeoff</a:t>
            </a:r>
          </a:p>
          <a:p>
            <a:pPr lvl="1"/>
            <a:r>
              <a:rPr lang="en-US" dirty="0"/>
              <a:t>Sounds less natural to researchers but naïve subjects preferred</a:t>
            </a:r>
          </a:p>
          <a:p>
            <a:pPr lvl="1"/>
            <a:r>
              <a:rPr lang="en-US" dirty="0"/>
              <a:t>Has potential to improve over both </a:t>
            </a:r>
            <a:r>
              <a:rPr lang="en-US" dirty="0" err="1"/>
              <a:t>diphone</a:t>
            </a:r>
            <a:r>
              <a:rPr lang="en-US" dirty="0"/>
              <a:t> and unit selection</a:t>
            </a:r>
          </a:p>
          <a:p>
            <a:pPr lvl="1"/>
            <a:r>
              <a:rPr lang="en-US" dirty="0"/>
              <a:t>Generate speech parameters from statistics trained on data</a:t>
            </a:r>
          </a:p>
          <a:p>
            <a:pPr lvl="1"/>
            <a:r>
              <a:rPr lang="en-US" dirty="0"/>
              <a:t>Voice quality can easily be changed by transforming HMM parameters</a:t>
            </a:r>
          </a:p>
        </p:txBody>
      </p:sp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D83C2FAF-0E02-E24E-9DA4-64F1CBECDEC6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9F278D9A-C65D-6746-920C-6AE149AF9E9E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50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Footer Placeholder 8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From Concatenation to Generation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00" y="1882278"/>
            <a:ext cx="6635520" cy="37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HMM </a:t>
            </a:r>
            <a:r>
              <a:rPr lang="fi-FI" dirty="0" err="1"/>
              <a:t>Synthesis</a:t>
            </a:r>
            <a:endParaRPr lang="fi-FI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 </a:t>
            </a:r>
            <a:r>
              <a:rPr lang="fi-FI" dirty="0" err="1"/>
              <a:t>parametric</a:t>
            </a:r>
            <a:r>
              <a:rPr lang="fi-FI" dirty="0"/>
              <a:t> </a:t>
            </a:r>
            <a:r>
              <a:rPr lang="fi-FI" dirty="0" err="1"/>
              <a:t>model</a:t>
            </a:r>
            <a:endParaRPr lang="fi-FI" dirty="0"/>
          </a:p>
          <a:p>
            <a:r>
              <a:rPr lang="fi-FI" dirty="0"/>
              <a:t>Can </a:t>
            </a:r>
            <a:r>
              <a:rPr lang="fi-FI" dirty="0" err="1"/>
              <a:t>train</a:t>
            </a:r>
            <a:r>
              <a:rPr lang="fi-FI" dirty="0"/>
              <a:t> on </a:t>
            </a:r>
            <a:r>
              <a:rPr lang="fi-FI" dirty="0" err="1"/>
              <a:t>mixed</a:t>
            </a:r>
            <a:r>
              <a:rPr lang="fi-FI" dirty="0"/>
              <a:t> data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speakers</a:t>
            </a:r>
            <a:endParaRPr lang="fi-FI" dirty="0"/>
          </a:p>
          <a:p>
            <a:r>
              <a:rPr lang="fi-FI" dirty="0" err="1"/>
              <a:t>Model</a:t>
            </a:r>
            <a:r>
              <a:rPr lang="fi-FI" dirty="0"/>
              <a:t> </a:t>
            </a:r>
            <a:r>
              <a:rPr lang="fi-FI" dirty="0" err="1"/>
              <a:t>takes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a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amount</a:t>
            </a:r>
            <a:r>
              <a:rPr lang="fi-FI" dirty="0"/>
              <a:t> of </a:t>
            </a:r>
            <a:r>
              <a:rPr lang="fi-FI" dirty="0" err="1"/>
              <a:t>space</a:t>
            </a:r>
            <a:endParaRPr lang="fi-FI" dirty="0"/>
          </a:p>
          <a:p>
            <a:r>
              <a:rPr lang="fi-FI" dirty="0" err="1"/>
              <a:t>Speaker</a:t>
            </a:r>
            <a:r>
              <a:rPr lang="fi-FI" dirty="0"/>
              <a:t> </a:t>
            </a:r>
            <a:r>
              <a:rPr lang="fi-FI" dirty="0" err="1"/>
              <a:t>adaptation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 </a:t>
            </a:r>
            <a:r>
              <a:rPr lang="fi-FI" dirty="0" err="1"/>
              <a:t>Behind</a:t>
            </a:r>
            <a:r>
              <a:rPr lang="fi-FI" dirty="0"/>
              <a:t> </a:t>
            </a:r>
            <a:r>
              <a:rPr lang="fi-FI" dirty="0" err="1"/>
              <a:t>HMMs</a:t>
            </a:r>
            <a:endParaRPr lang="fi-FI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tht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 </a:t>
            </a:r>
            <a:r>
              <a:rPr lang="mr-IN" dirty="0"/>
              <a:t>–</a:t>
            </a:r>
            <a:r>
              <a:rPr lang="fi-FI" dirty="0"/>
              <a:t> </a:t>
            </a:r>
            <a:r>
              <a:rPr lang="fi-FI" dirty="0" err="1"/>
              <a:t>learn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process</a:t>
            </a:r>
            <a:endParaRPr lang="fi-FI" dirty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0" y="2903345"/>
            <a:ext cx="7879680" cy="331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1" y="2870222"/>
            <a:ext cx="7944480" cy="34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hidden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generated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audible</a:t>
            </a:r>
            <a:r>
              <a:rPr lang="fi-FI" dirty="0"/>
              <a:t> </a:t>
            </a:r>
            <a:r>
              <a:rPr lang="fi-FI" dirty="0" err="1"/>
              <a:t>observation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HMMs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/>
              <a:t>Hidden states have transition probabilities and emission probabilities.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360" y="3110727"/>
            <a:ext cx="5391360" cy="24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40" y="2151586"/>
            <a:ext cx="3837600" cy="406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HMM Synthesis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Every</a:t>
            </a:r>
            <a:r>
              <a:rPr lang="fi-FI" dirty="0"/>
              <a:t> </a:t>
            </a:r>
            <a:r>
              <a:rPr lang="fi-FI" dirty="0" err="1"/>
              <a:t>phoneme+context</a:t>
            </a:r>
            <a:r>
              <a:rPr lang="fi-FI" dirty="0"/>
              <a:t> is </a:t>
            </a:r>
            <a:r>
              <a:rPr lang="fi-FI" dirty="0" err="1"/>
              <a:t>represented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an HMM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on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mat.</a:t>
            </a:r>
          </a:p>
          <a:p>
            <a:pPr lvl="1"/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cat is </a:t>
            </a:r>
            <a:r>
              <a:rPr lang="fi-FI" dirty="0" err="1">
                <a:solidFill>
                  <a:srgbClr val="FF0000"/>
                </a:solidFill>
              </a:rPr>
              <a:t>near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door</a:t>
            </a:r>
            <a:r>
              <a:rPr lang="fi-FI" dirty="0">
                <a:solidFill>
                  <a:srgbClr val="FF0000"/>
                </a:solidFill>
              </a:rPr>
              <a:t>.</a:t>
            </a:r>
          </a:p>
          <a:p>
            <a:r>
              <a:rPr lang="fi-FI" dirty="0" err="1"/>
              <a:t>Sample</a:t>
            </a:r>
            <a:r>
              <a:rPr lang="fi-FI" dirty="0"/>
              <a:t> &lt; </a:t>
            </a:r>
            <a:r>
              <a:rPr lang="fi-FI" dirty="0" err="1"/>
              <a:t>phone</a:t>
            </a:r>
            <a:r>
              <a:rPr lang="fi-FI" dirty="0"/>
              <a:t>=/</a:t>
            </a:r>
            <a:r>
              <a:rPr lang="fi-FI" dirty="0" err="1"/>
              <a:t>th</a:t>
            </a:r>
            <a:r>
              <a:rPr lang="fi-FI" dirty="0"/>
              <a:t>/, </a:t>
            </a:r>
            <a:r>
              <a:rPr lang="fi-FI" dirty="0" err="1"/>
              <a:t>next_phone</a:t>
            </a:r>
            <a:r>
              <a:rPr lang="fi-FI" dirty="0"/>
              <a:t>=/ax/, </a:t>
            </a:r>
            <a:r>
              <a:rPr lang="fi-FI" dirty="0" err="1"/>
              <a:t>word</a:t>
            </a:r>
            <a:r>
              <a:rPr lang="fi-FI" dirty="0"/>
              <a:t>='</a:t>
            </a:r>
            <a:r>
              <a:rPr lang="fi-FI" dirty="0" err="1"/>
              <a:t>the</a:t>
            </a:r>
            <a:r>
              <a:rPr lang="fi-FI" dirty="0"/>
              <a:t>',  </a:t>
            </a:r>
            <a:br>
              <a:rPr lang="fi-FI" dirty="0"/>
            </a:br>
            <a:r>
              <a:rPr lang="fi-FI" dirty="0"/>
              <a:t>   </a:t>
            </a:r>
            <a:r>
              <a:rPr lang="fi-FI" dirty="0" err="1"/>
              <a:t>next_word</a:t>
            </a:r>
            <a:r>
              <a:rPr lang="fi-FI" dirty="0"/>
              <a:t>='cat',  </a:t>
            </a:r>
            <a:r>
              <a:rPr lang="fi-FI" dirty="0" err="1"/>
              <a:t>num_syllables</a:t>
            </a:r>
            <a:r>
              <a:rPr lang="fi-FI" dirty="0"/>
              <a:t>=6,  .... &gt;</a:t>
            </a:r>
          </a:p>
          <a:p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</a:t>
            </a:r>
            <a:r>
              <a:rPr lang="fi-FI" dirty="0" err="1"/>
              <a:t>extracted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aligned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: f0, </a:t>
            </a:r>
            <a:r>
              <a:rPr lang="fi-FI" dirty="0" err="1"/>
              <a:t>spectrum</a:t>
            </a:r>
            <a:r>
              <a:rPr lang="fi-FI" dirty="0"/>
              <a:t>, </a:t>
            </a:r>
            <a:r>
              <a:rPr lang="fi-FI" dirty="0" err="1"/>
              <a:t>duration</a:t>
            </a:r>
            <a:endParaRPr lang="fi-FI" dirty="0"/>
          </a:p>
          <a:p>
            <a:r>
              <a:rPr lang="fi-FI" dirty="0"/>
              <a:t>Train </a:t>
            </a:r>
            <a:r>
              <a:rPr lang="fi-FI" dirty="0" err="1"/>
              <a:t>full</a:t>
            </a:r>
            <a:r>
              <a:rPr lang="fi-FI" dirty="0"/>
              <a:t> HMM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examples</a:t>
            </a:r>
            <a:r>
              <a:rPr lang="fi-FI" dirty="0"/>
              <a:t>.</a:t>
            </a:r>
          </a:p>
          <a:p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2774880" y="0"/>
            <a:ext cx="3594240" cy="1144921"/>
          </a:xfrm>
        </p:spPr>
        <p:txBody>
          <a:bodyPr tIns="35198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/>
              <a:t>HMM </a:t>
            </a:r>
            <a:r>
              <a:rPr lang="fi-FI" dirty="0" err="1"/>
              <a:t>Synthesis</a:t>
            </a:r>
            <a:endParaRPr lang="fi-FI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6481" y="3318108"/>
            <a:ext cx="8228160" cy="2812616"/>
          </a:xfrm>
        </p:spPr>
        <p:txBody>
          <a:bodyPr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state</a:t>
            </a:r>
            <a:r>
              <a:rPr lang="fi-FI" dirty="0"/>
              <a:t> </a:t>
            </a:r>
            <a:r>
              <a:rPr lang="fi-FI" dirty="0" err="1"/>
              <a:t>outputs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(a </a:t>
            </a:r>
            <a:r>
              <a:rPr lang="fi-FI" dirty="0" err="1"/>
              <a:t>spectrum</a:t>
            </a:r>
            <a:r>
              <a:rPr lang="fi-FI" dirty="0"/>
              <a:t>, an f</a:t>
            </a:r>
            <a:r>
              <a:rPr lang="fi-FI" baseline="-33000" dirty="0"/>
              <a:t>0</a:t>
            </a:r>
            <a:r>
              <a:rPr lang="fi-FI" dirty="0"/>
              <a:t>, and </a:t>
            </a:r>
            <a:r>
              <a:rPr lang="fi-FI" dirty="0" err="1"/>
              <a:t>duration</a:t>
            </a:r>
            <a:r>
              <a:rPr lang="fi-FI" dirty="0"/>
              <a:t>)</a:t>
            </a:r>
          </a:p>
          <a:p>
            <a:pPr marL="390246" indent="-292325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endParaRPr lang="fi-FI" dirty="0">
              <a:latin typeface="Tw Cen MT" charset="0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0" y="1528001"/>
            <a:ext cx="6824160" cy="183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61" y="4562400"/>
            <a:ext cx="7117920" cy="18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2774880" y="0"/>
            <a:ext cx="3594240" cy="1144921"/>
          </a:xfrm>
        </p:spPr>
        <p:txBody>
          <a:bodyPr tIns="35198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/>
              <a:t>HMM </a:t>
            </a:r>
            <a:r>
              <a:rPr lang="fi-FI" dirty="0" err="1"/>
              <a:t>Synthesis</a:t>
            </a:r>
            <a:endParaRPr lang="fi-FI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6481" y="3318108"/>
            <a:ext cx="8228160" cy="2812616"/>
          </a:xfrm>
        </p:spPr>
        <p:txBody>
          <a:bodyPr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state</a:t>
            </a:r>
            <a:r>
              <a:rPr lang="fi-FI" dirty="0"/>
              <a:t> </a:t>
            </a:r>
            <a:r>
              <a:rPr lang="fi-FI" dirty="0" err="1"/>
              <a:t>outputs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(a </a:t>
            </a:r>
            <a:r>
              <a:rPr lang="fi-FI" dirty="0" err="1"/>
              <a:t>spectrum</a:t>
            </a:r>
            <a:r>
              <a:rPr lang="fi-FI" dirty="0"/>
              <a:t>, an f</a:t>
            </a:r>
            <a:r>
              <a:rPr lang="fi-FI" baseline="-33000" dirty="0"/>
              <a:t>0</a:t>
            </a:r>
            <a:r>
              <a:rPr lang="fi-FI" dirty="0"/>
              <a:t>, and </a:t>
            </a:r>
            <a:r>
              <a:rPr lang="fi-FI" dirty="0" err="1"/>
              <a:t>duration</a:t>
            </a:r>
            <a:r>
              <a:rPr lang="fi-FI" dirty="0"/>
              <a:t>) </a:t>
            </a:r>
            <a:r>
              <a:rPr lang="fi-FI" dirty="0" err="1"/>
              <a:t>based</a:t>
            </a:r>
            <a:r>
              <a:rPr lang="fi-FI" dirty="0"/>
              <a:t> on input</a:t>
            </a:r>
          </a:p>
          <a:p>
            <a:pPr marL="390246" indent="-292325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endParaRPr lang="fi-FI" dirty="0">
              <a:latin typeface="Tw Cen MT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0" y="1528001"/>
            <a:ext cx="6824160" cy="183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61" y="4562400"/>
            <a:ext cx="7117920" cy="18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HMM </a:t>
            </a:r>
            <a:r>
              <a:rPr lang="fi-FI" dirty="0" err="1"/>
              <a:t>Synthesis</a:t>
            </a:r>
            <a:r>
              <a:rPr lang="fi-FI" dirty="0"/>
              <a:t> </a:t>
            </a:r>
            <a:r>
              <a:rPr lang="fi-FI" dirty="0" err="1"/>
              <a:t>Issues</a:t>
            </a:r>
            <a:endParaRPr lang="fi-FI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contextual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 = data </a:t>
            </a:r>
            <a:r>
              <a:rPr lang="fi-FI" dirty="0" err="1"/>
              <a:t>sparsity</a:t>
            </a:r>
            <a:endParaRPr lang="fi-FI" dirty="0"/>
          </a:p>
          <a:p>
            <a:r>
              <a:rPr lang="fi-FI" dirty="0"/>
              <a:t>Cluster </a:t>
            </a:r>
            <a:r>
              <a:rPr lang="fi-FI" dirty="0" err="1"/>
              <a:t>similar-sounding</a:t>
            </a:r>
            <a:r>
              <a:rPr lang="fi-FI" dirty="0"/>
              <a:t> </a:t>
            </a:r>
            <a:r>
              <a:rPr lang="fi-FI" dirty="0" err="1"/>
              <a:t>phones</a:t>
            </a:r>
            <a:endParaRPr lang="fi-FI" dirty="0"/>
          </a:p>
          <a:p>
            <a:pPr lvl="1"/>
            <a:r>
              <a:rPr lang="fi-FI" dirty="0" err="1"/>
              <a:t>e.g</a:t>
            </a:r>
            <a:r>
              <a:rPr lang="fi-FI" dirty="0"/>
              <a:t>: '</a:t>
            </a:r>
            <a:r>
              <a:rPr lang="fi-FI" dirty="0" err="1">
                <a:solidFill>
                  <a:srgbClr val="FF0000"/>
                </a:solidFill>
              </a:rPr>
              <a:t>bog</a:t>
            </a:r>
            <a:r>
              <a:rPr lang="fi-FI" dirty="0"/>
              <a:t>'  and  </a:t>
            </a:r>
            <a:r>
              <a:rPr lang="fi-FI" dirty="0">
                <a:solidFill>
                  <a:srgbClr val="FF0000"/>
                </a:solidFill>
              </a:rPr>
              <a:t>'</a:t>
            </a:r>
            <a:r>
              <a:rPr lang="fi-FI" dirty="0" err="1">
                <a:solidFill>
                  <a:srgbClr val="FF0000"/>
                </a:solidFill>
              </a:rPr>
              <a:t>dog</a:t>
            </a:r>
            <a:r>
              <a:rPr lang="fi-FI" dirty="0"/>
              <a:t>’</a:t>
            </a:r>
          </a:p>
          <a:p>
            <a:pPr lvl="1"/>
            <a:r>
              <a:rPr lang="fi-FI" dirty="0" err="1"/>
              <a:t>the</a:t>
            </a:r>
            <a:r>
              <a:rPr lang="fi-FI" dirty="0"/>
              <a:t> /aa/ in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similar</a:t>
            </a:r>
            <a:r>
              <a:rPr lang="fi-FI" dirty="0"/>
              <a:t> </a:t>
            </a:r>
            <a:r>
              <a:rPr lang="fi-FI" dirty="0" err="1"/>
              <a:t>acoustic</a:t>
            </a:r>
            <a:r>
              <a:rPr lang="fi-FI" dirty="0"/>
              <a:t> </a:t>
            </a:r>
            <a:r>
              <a:rPr lang="fi-FI" dirty="0" err="1"/>
              <a:t>features</a:t>
            </a:r>
            <a:r>
              <a:rPr lang="fi-FI" dirty="0"/>
              <a:t>,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though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context</a:t>
            </a:r>
            <a:r>
              <a:rPr lang="fi-FI" dirty="0"/>
              <a:t> is a </a:t>
            </a:r>
            <a:r>
              <a:rPr lang="fi-FI" dirty="0" err="1"/>
              <a:t>bit</a:t>
            </a:r>
            <a:r>
              <a:rPr lang="fi-FI" dirty="0"/>
              <a:t> </a:t>
            </a:r>
            <a:r>
              <a:rPr lang="fi-FI" dirty="0" err="1"/>
              <a:t>different</a:t>
            </a:r>
            <a:endParaRPr lang="fi-FI" dirty="0"/>
          </a:p>
          <a:p>
            <a:r>
              <a:rPr lang="fi-FI" dirty="0"/>
              <a:t>Make </a:t>
            </a:r>
            <a:r>
              <a:rPr lang="fi-FI" dirty="0" err="1"/>
              <a:t>one</a:t>
            </a:r>
            <a:r>
              <a:rPr lang="fi-FI" dirty="0"/>
              <a:t> HMM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produces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, and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trained</a:t>
            </a:r>
            <a:r>
              <a:rPr lang="fi-FI" dirty="0"/>
              <a:t> on </a:t>
            </a:r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both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8E21C1-EBC7-9144-B9AE-47B83C175F96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9CEB9D-3278-AE44-BFC8-48C93BB442DD}" type="slidenum">
              <a:rPr lang="en-US" altLang="x-none"/>
              <a:pPr eaLnBrk="1" hangingPunct="1"/>
              <a:t>6</a:t>
            </a:fld>
            <a:endParaRPr lang="en-US" altLang="x-none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19200" y="11430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63" y="-414338"/>
            <a:ext cx="9483726" cy="769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419040" y="40324"/>
            <a:ext cx="8304480" cy="1062832"/>
          </a:xfrm>
        </p:spPr>
        <p:txBody>
          <a:bodyPr tIns="35198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  <a:tab pos="8535006" algn="l"/>
              </a:tabLst>
            </a:pPr>
            <a:r>
              <a:rPr lang="fi-FI">
                <a:latin typeface="Tw Cen MT" charset="0"/>
              </a:rPr>
              <a:t>Experiments: Google, Summer 2010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6481" y="1604329"/>
            <a:ext cx="8228160" cy="4444307"/>
          </a:xfrm>
        </p:spPr>
        <p:txBody>
          <a:bodyPr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Can we train on lots of mixed data? (~1 utterance per speaker)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More data vs. better data</a:t>
            </a:r>
            <a:br>
              <a:rPr lang="fi-FI">
                <a:latin typeface="Tw Cen MT" charset="0"/>
              </a:rPr>
            </a:br>
            <a:endParaRPr lang="fi-FI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15k utterances from Google Voice Search as training data</a:t>
            </a:r>
          </a:p>
          <a:p>
            <a:pPr marL="390246" indent="-292325" algn="ctr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/>
            </a:r>
            <a:br>
              <a:rPr lang="fi-FI">
                <a:latin typeface="Tw Cen MT" charset="0"/>
              </a:rPr>
            </a:br>
            <a:r>
              <a:rPr lang="fi-FI" sz="2400">
                <a:latin typeface="Courier 10 Pitch" charset="0"/>
              </a:rPr>
              <a:t>ace hardware rural supply</a:t>
            </a:r>
          </a:p>
        </p:txBody>
      </p:sp>
      <p:pic>
        <p:nvPicPr>
          <p:cNvPr id="20484" name="Picture 3">
            <a:hlinkClick r:id="" action="ppaction://noaction">
              <a:snd r:embed="rId3" name="1%20voicesearch_15k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61" y="5518659"/>
            <a:ext cx="707040" cy="70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1496160" y="40324"/>
            <a:ext cx="6151680" cy="1062832"/>
          </a:xfrm>
        </p:spPr>
        <p:txBody>
          <a:bodyPr tIns="35198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More Data vs. Better Data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6481" y="1604329"/>
            <a:ext cx="8228160" cy="4444307"/>
          </a:xfrm>
        </p:spPr>
        <p:txBody>
          <a:bodyPr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Voice </a:t>
            </a:r>
            <a:r>
              <a:rPr lang="fi-FI" dirty="0" err="1">
                <a:latin typeface="Tw Cen MT" charset="0"/>
              </a:rPr>
              <a:t>Search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utterances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filtered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by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speech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recognition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confidence</a:t>
            </a:r>
            <a:r>
              <a:rPr lang="fi-FI" dirty="0">
                <a:latin typeface="Tw Cen MT" charset="0"/>
              </a:rPr>
              <a:t> </a:t>
            </a:r>
            <a:r>
              <a:rPr lang="fi-FI" dirty="0" err="1">
                <a:latin typeface="Tw Cen MT" charset="0"/>
              </a:rPr>
              <a:t>scores</a:t>
            </a:r>
            <a:endParaRPr lang="fi-FI" dirty="0">
              <a:latin typeface="Tw Cen MT" charset="0"/>
            </a:endParaRPr>
          </a:p>
          <a:p>
            <a:pPr marL="390246" indent="-292325">
              <a:buClr>
                <a:srgbClr val="0066CC"/>
              </a:buClr>
              <a:buSzPct val="45000"/>
              <a:buNone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    50%, 6849 </a:t>
            </a:r>
            <a:r>
              <a:rPr lang="fi-FI" dirty="0" err="1">
                <a:latin typeface="Tw Cen MT" charset="0"/>
              </a:rPr>
              <a:t>utterances</a:t>
            </a:r>
            <a:r>
              <a:rPr lang="fi-FI" dirty="0">
                <a:latin typeface="Tw Cen MT" charset="0"/>
              </a:rPr>
              <a:t/>
            </a:r>
            <a:br>
              <a:rPr lang="fi-FI" dirty="0">
                <a:latin typeface="Tw Cen MT" charset="0"/>
              </a:rPr>
            </a:br>
            <a:r>
              <a:rPr lang="fi-FI" dirty="0">
                <a:latin typeface="Tw Cen MT" charset="0"/>
              </a:rPr>
              <a:t>    75%, 4887 </a:t>
            </a:r>
            <a:r>
              <a:rPr lang="fi-FI" dirty="0" err="1">
                <a:latin typeface="Tw Cen MT" charset="0"/>
              </a:rPr>
              <a:t>utterances</a:t>
            </a:r>
            <a:r>
              <a:rPr lang="fi-FI" dirty="0">
                <a:latin typeface="Tw Cen MT" charset="0"/>
              </a:rPr>
              <a:t/>
            </a:r>
            <a:br>
              <a:rPr lang="fi-FI" dirty="0">
                <a:latin typeface="Tw Cen MT" charset="0"/>
              </a:rPr>
            </a:br>
            <a:r>
              <a:rPr lang="fi-FI" dirty="0">
                <a:latin typeface="Tw Cen MT" charset="0"/>
              </a:rPr>
              <a:t>    90%, 3100 </a:t>
            </a:r>
            <a:r>
              <a:rPr lang="fi-FI" dirty="0" err="1">
                <a:latin typeface="Tw Cen MT" charset="0"/>
              </a:rPr>
              <a:t>utterances</a:t>
            </a:r>
            <a:r>
              <a:rPr lang="fi-FI" dirty="0">
                <a:latin typeface="Tw Cen MT" charset="0"/>
              </a:rPr>
              <a:t/>
            </a:r>
            <a:br>
              <a:rPr lang="fi-FI" dirty="0">
                <a:latin typeface="Tw Cen MT" charset="0"/>
              </a:rPr>
            </a:br>
            <a:r>
              <a:rPr lang="fi-FI" dirty="0">
                <a:latin typeface="Tw Cen MT" charset="0"/>
              </a:rPr>
              <a:t>    95%, 2010 </a:t>
            </a:r>
            <a:r>
              <a:rPr lang="fi-FI" dirty="0" err="1">
                <a:latin typeface="Tw Cen MT" charset="0"/>
              </a:rPr>
              <a:t>utterances</a:t>
            </a:r>
            <a:r>
              <a:rPr lang="fi-FI" dirty="0">
                <a:latin typeface="Tw Cen MT" charset="0"/>
              </a:rPr>
              <a:t/>
            </a:r>
            <a:br>
              <a:rPr lang="fi-FI" dirty="0">
                <a:latin typeface="Tw Cen MT" charset="0"/>
              </a:rPr>
            </a:br>
            <a:r>
              <a:rPr lang="fi-FI" dirty="0">
                <a:latin typeface="Tw Cen MT" charset="0"/>
              </a:rPr>
              <a:t>    99%, 200 </a:t>
            </a:r>
            <a:r>
              <a:rPr lang="fi-FI" dirty="0" err="1">
                <a:latin typeface="Tw Cen MT" charset="0"/>
              </a:rPr>
              <a:t>utterances</a:t>
            </a:r>
            <a:r>
              <a:rPr lang="fi-FI" dirty="0">
                <a:latin typeface="Tw Cen MT" charset="0"/>
              </a:rPr>
              <a:t/>
            </a:r>
            <a:br>
              <a:rPr lang="fi-FI" dirty="0">
                <a:latin typeface="Tw Cen MT" charset="0"/>
              </a:rPr>
            </a:br>
            <a:r>
              <a:rPr lang="fi-FI" dirty="0">
                <a:latin typeface="Tw Cen MT" charset="0"/>
              </a:rPr>
              <a:t/>
            </a:r>
            <a:br>
              <a:rPr lang="fi-FI" dirty="0">
                <a:latin typeface="Tw Cen MT" charset="0"/>
              </a:rPr>
            </a:br>
            <a:endParaRPr lang="fi-FI" dirty="0">
              <a:latin typeface="Tw Cen MT" charset="0"/>
            </a:endParaRPr>
          </a:p>
        </p:txBody>
      </p:sp>
      <p:pic>
        <p:nvPicPr>
          <p:cNvPr id="21508" name="Picture 3">
            <a:hlinkClick r:id="" action="ppaction://noaction">
              <a:snd r:embed="rId3" name="1%20conf50%20ace_hardware_rural_supply.word_id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01" y="2657080"/>
            <a:ext cx="406080" cy="35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9" name="Picture 4">
            <a:hlinkClick r:id="" action="ppaction://noaction">
              <a:snd r:embed="rId5" name="2%20conf75%20ace_hardware_rural_supply.word_id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80" y="3050241"/>
            <a:ext cx="406080" cy="35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10" name="Picture 5">
            <a:hlinkClick r:id="" action="ppaction://noaction">
              <a:snd r:embed="rId6" name="3%20conf90%20ace_hardware_rural_supply.word_id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60" y="3459244"/>
            <a:ext cx="406080" cy="35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11" name="Picture 6">
            <a:hlinkClick r:id="" action="ppaction://noaction">
              <a:snd r:embed="rId6" name="4%20conf95%20ace_hardware_rural_supply.word_id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20" y="3858166"/>
            <a:ext cx="406080" cy="35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12" name="Picture 7">
            <a:hlinkClick r:id="" action="ppaction://noaction">
              <a:snd r:embed="rId7" name="5%20conf99%20ace_hardware_rural_supply.word_id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21" y="4267169"/>
            <a:ext cx="406080" cy="35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5198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Future Work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Speaker adaptation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Phonetically-balanced training data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Listening experiments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Parallelization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Other sources of data</a:t>
            </a:r>
          </a:p>
          <a:p>
            <a:pPr marL="390246" indent="-292325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Voices for more languages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3327840" y="40324"/>
            <a:ext cx="2488320" cy="1062832"/>
          </a:xfrm>
        </p:spPr>
        <p:txBody>
          <a:bodyPr tIns="35198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>
                <a:latin typeface="Tw Cen MT" charset="0"/>
              </a:rPr>
              <a:t>Reference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6481" y="1604329"/>
            <a:ext cx="8228160" cy="4444307"/>
          </a:xfrm>
        </p:spPr>
        <p:txBody>
          <a:bodyPr/>
          <a:lstStyle/>
          <a:p>
            <a:pPr marL="390246" indent="-292325" algn="ctr">
              <a:buClr>
                <a:srgbClr val="0066CC"/>
              </a:buClr>
              <a:buSzPct val="45000"/>
              <a:buFont typeface="Wingdings" charset="0"/>
              <a:buChar char=""/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fi-FI" dirty="0">
                <a:latin typeface="Tw Cen MT" charset="0"/>
              </a:rPr>
              <a:t>http://</a:t>
            </a:r>
            <a:r>
              <a:rPr lang="fi-FI" dirty="0" err="1">
                <a:latin typeface="Tw Cen MT" charset="0"/>
              </a:rPr>
              <a:t>hts.sp.nitech.ac.jp</a:t>
            </a:r>
            <a:endParaRPr lang="fi-FI" dirty="0">
              <a:latin typeface="Tw Cen M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Tokuda et al 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02</a:t>
            </a:r>
          </a:p>
        </p:txBody>
      </p:sp>
      <p:pic>
        <p:nvPicPr>
          <p:cNvPr id="604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713" y="1682750"/>
            <a:ext cx="6378575" cy="4359275"/>
          </a:xfrm>
          <a:noFill/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HMM Synthesis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219200"/>
            <a:ext cx="8229600" cy="5257800"/>
          </a:xfrm>
        </p:spPr>
        <p:txBody>
          <a:bodyPr/>
          <a:lstStyle/>
          <a:p>
            <a:r>
              <a:rPr lang="en-US"/>
              <a:t>Unit selection (Roger)</a:t>
            </a:r>
          </a:p>
          <a:p>
            <a:r>
              <a:rPr lang="en-US"/>
              <a:t>HMM (Roger)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Unit selection (Nina)</a:t>
            </a:r>
          </a:p>
          <a:p>
            <a:r>
              <a:rPr lang="en-US"/>
              <a:t>HMM (Nina)</a:t>
            </a:r>
          </a:p>
        </p:txBody>
      </p:sp>
      <p:pic>
        <p:nvPicPr>
          <p:cNvPr id="1466372" name="9B3F77C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828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3" name="42B9727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886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4" name="ECD8A917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352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6375" name="83050FA1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2954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2700DA51-6BDE-6046-BA51-795460E1BD8C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2" name="Slide Number Placeholder 11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FF27AE13-2B9E-454B-8EB6-D6305FB6ED70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65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3" name="Footer Placeholder 12"/>
          <p:cNvSpPr txBox="1">
            <a:spLocks noGrp="1"/>
          </p:cNvSpPr>
          <p:nvPr/>
        </p:nvSpPr>
        <p:spPr bwMode="auto">
          <a:xfrm>
            <a:off x="1219200" y="66294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6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1466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6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9" fill="hold"/>
                                        <p:tgtEl>
                                          <p:spTgt spid="1466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66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15" fill="hold"/>
                                        <p:tgtEl>
                                          <p:spTgt spid="1466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66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99" fill="hold"/>
                                        <p:tgtEl>
                                          <p:spTgt spid="1466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637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637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403B53-5F60-7D4E-8583-47FB8081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Merlin and Neural Net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7496CF-7B5C-C74E-9DA6-987C53E73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newer toolkit for TTS synthesis</a:t>
            </a:r>
          </a:p>
          <a:p>
            <a:r>
              <a:rPr lang="en-US" dirty="0"/>
              <a:t>Map linguistic features to acoustic features using a neural 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29554B-5300-0B40-BE9D-54EC51F3A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41" y="3071335"/>
            <a:ext cx="5595125" cy="22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19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01C71-B56A-D242-959E-94279D3E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9AE06F7-67B9-A04B-9F89-CB55188DD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7048" y="2226469"/>
            <a:ext cx="4989904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74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639CC-5AB7-5340-8D8C-1026D442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3DA383-9431-564F-ADBD-CAB64F213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phone has a number of features:</a:t>
            </a:r>
          </a:p>
          <a:p>
            <a:pPr lvl="1"/>
            <a:r>
              <a:rPr lang="en-US" dirty="0"/>
              <a:t>Current phone</a:t>
            </a:r>
          </a:p>
          <a:p>
            <a:pPr lvl="1"/>
            <a:r>
              <a:rPr lang="en-US" dirty="0"/>
              <a:t>Surrounding phones</a:t>
            </a:r>
          </a:p>
          <a:p>
            <a:pPr lvl="1"/>
            <a:r>
              <a:rPr lang="en-US" dirty="0"/>
              <a:t>Position in syllable/word/sentence</a:t>
            </a:r>
          </a:p>
          <a:p>
            <a:pPr lvl="1"/>
            <a:r>
              <a:rPr lang="en-US" dirty="0"/>
              <a:t>Stress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We can add any linguistic features we wish to incorporate</a:t>
            </a:r>
          </a:p>
        </p:txBody>
      </p:sp>
    </p:spTree>
    <p:extLst>
      <p:ext uri="{BB962C8B-B14F-4D97-AF65-F5344CB8AC3E}">
        <p14:creationId xmlns:p14="http://schemas.microsoft.com/office/powerpoint/2010/main" val="1875705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02853-EA14-D041-8A7F-F7FD9745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C9A1E-A3A7-7843-B061-8C9E55F67CE9}"/>
              </a:ext>
            </a:extLst>
          </p:cNvPr>
          <p:cNvSpPr txBox="1"/>
          <p:nvPr/>
        </p:nvSpPr>
        <p:spPr>
          <a:xfrm>
            <a:off x="2156792" y="2049946"/>
            <a:ext cx="459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26A349-F88F-FE43-B6EA-D0C7C88F7D3D}"/>
              </a:ext>
            </a:extLst>
          </p:cNvPr>
          <p:cNvSpPr txBox="1"/>
          <p:nvPr/>
        </p:nvSpPr>
        <p:spPr>
          <a:xfrm>
            <a:off x="2156791" y="2103811"/>
            <a:ext cx="415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B7F8D6FB-8A13-BE44-855F-41633DEB5C05}"/>
              </a:ext>
            </a:extLst>
          </p:cNvPr>
          <p:cNvSpPr/>
          <p:nvPr/>
        </p:nvSpPr>
        <p:spPr>
          <a:xfrm>
            <a:off x="2303860" y="2125266"/>
            <a:ext cx="4157663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/>
              <a:t>phone vectors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45758902-DFB9-F244-9BC6-2E73F47C030A}"/>
              </a:ext>
            </a:extLst>
          </p:cNvPr>
          <p:cNvSpPr/>
          <p:nvPr/>
        </p:nvSpPr>
        <p:spPr>
          <a:xfrm>
            <a:off x="2303860" y="3481388"/>
            <a:ext cx="4157663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/>
              <a:t>linguistic frames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A20C5E5D-C47B-DE43-8FF8-42332A7CB1D9}"/>
              </a:ext>
            </a:extLst>
          </p:cNvPr>
          <p:cNvSpPr/>
          <p:nvPr/>
        </p:nvSpPr>
        <p:spPr>
          <a:xfrm>
            <a:off x="2303860" y="4835129"/>
            <a:ext cx="4157663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/>
              <a:t>acoustic frames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AF0998D-99DD-B148-8446-E881B37972A7}"/>
              </a:ext>
            </a:extLst>
          </p:cNvPr>
          <p:cNvCxnSpPr/>
          <p:nvPr/>
        </p:nvCxnSpPr>
        <p:spPr>
          <a:xfrm>
            <a:off x="4476336" y="2852428"/>
            <a:ext cx="0" cy="51108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5FC4FCF-688A-8047-9EBB-61FA5CB6EF3E}"/>
              </a:ext>
            </a:extLst>
          </p:cNvPr>
          <p:cNvCxnSpPr/>
          <p:nvPr/>
        </p:nvCxnSpPr>
        <p:spPr>
          <a:xfrm>
            <a:off x="4476336" y="4220457"/>
            <a:ext cx="0" cy="51108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5CF37A-0785-C545-80D5-C16FCC570A59}"/>
              </a:ext>
            </a:extLst>
          </p:cNvPr>
          <p:cNvSpPr txBox="1"/>
          <p:nvPr/>
        </p:nvSpPr>
        <p:spPr>
          <a:xfrm>
            <a:off x="4642816" y="2819400"/>
            <a:ext cx="1671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duration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1583634-6829-1C43-AC35-6A1E3258FD7A}"/>
              </a:ext>
            </a:extLst>
          </p:cNvPr>
          <p:cNvSpPr txBox="1"/>
          <p:nvPr/>
        </p:nvSpPr>
        <p:spPr>
          <a:xfrm>
            <a:off x="4642816" y="4197726"/>
            <a:ext cx="1671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acoustic model</a:t>
            </a:r>
          </a:p>
        </p:txBody>
      </p:sp>
    </p:spTree>
    <p:extLst>
      <p:ext uri="{BB962C8B-B14F-4D97-AF65-F5344CB8AC3E}">
        <p14:creationId xmlns:p14="http://schemas.microsoft.com/office/powerpoint/2010/main" val="377411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ADAC87-D4E0-0F4C-8323-42105DBA1DDE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DE99E0-1326-3147-A024-8DD6367871A3}" type="slidenum">
              <a:rPr lang="en-US" altLang="x-none"/>
              <a:pPr eaLnBrk="1" hangingPunct="1"/>
              <a:t>7</a:t>
            </a:fld>
            <a:endParaRPr lang="en-US" altLang="x-none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x-none"/>
              <a:t>World’s Fair in NY, 1939</a:t>
            </a:r>
          </a:p>
          <a:p>
            <a:pPr eaLnBrk="1" hangingPunct="1"/>
            <a:r>
              <a:rPr lang="en-US" altLang="x-none"/>
              <a:t>Requires much training to ‘play’</a:t>
            </a:r>
          </a:p>
          <a:p>
            <a:pPr eaLnBrk="1" hangingPunct="1"/>
            <a:r>
              <a:rPr lang="en-US" altLang="x-none"/>
              <a:t>Purpose: coding/compression</a:t>
            </a:r>
          </a:p>
          <a:p>
            <a:pPr lvl="1" eaLnBrk="1" hangingPunct="1"/>
            <a:r>
              <a:rPr lang="en-US" altLang="x-none"/>
              <a:t>Reduce bandwidth needed to transmit speech, so many phone calls can be sent over single line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8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6DDE8-CE68-3242-9580-A8D803E4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C54971-24EB-4044-B13C-FC7DCFB4D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Merlin still requires feature extraction on both ends</a:t>
            </a:r>
          </a:p>
          <a:p>
            <a:r>
              <a:rPr lang="en-US" dirty="0" err="1"/>
              <a:t>WaveNet</a:t>
            </a:r>
            <a:endParaRPr lang="en-US" dirty="0"/>
          </a:p>
          <a:p>
            <a:pPr lvl="1"/>
            <a:r>
              <a:rPr lang="en-US" dirty="0"/>
              <a:t>Output waveform instead of acoustic features</a:t>
            </a:r>
          </a:p>
          <a:p>
            <a:pPr lvl="1"/>
            <a:r>
              <a:rPr lang="en-US" dirty="0"/>
              <a:t>Uses a lot of data but is state of the art</a:t>
            </a:r>
          </a:p>
          <a:p>
            <a:r>
              <a:rPr lang="en-US" dirty="0" err="1"/>
              <a:t>Tacotron</a:t>
            </a:r>
            <a:endParaRPr lang="en-US" dirty="0"/>
          </a:p>
          <a:p>
            <a:pPr lvl="1"/>
            <a:r>
              <a:rPr lang="en-US" dirty="0"/>
              <a:t>Truly end-to-end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86DD42-0D98-EE4E-8C8B-45D2A0DFA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343400"/>
            <a:ext cx="46767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8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Some Sample Results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Festival concatenative:</a:t>
            </a:r>
          </a:p>
          <a:p>
            <a:pPr eaLnBrk="1" hangingPunct="1"/>
            <a:r>
              <a:rPr lang="en-US" altLang="x-none" dirty="0">
                <a:hlinkClick r:id="rId12"/>
              </a:rPr>
              <a:t>Acuvoice</a:t>
            </a:r>
            <a:r>
              <a:rPr lang="en-US" altLang="x-none" dirty="0"/>
              <a:t> concatenative:  </a:t>
            </a:r>
          </a:p>
          <a:p>
            <a:pPr eaLnBrk="1" hangingPunct="1"/>
            <a:r>
              <a:rPr lang="en-US" altLang="x-none" dirty="0"/>
              <a:t>HMM synthesis (Rob Donovan):</a:t>
            </a:r>
          </a:p>
          <a:p>
            <a:pPr eaLnBrk="1" hangingPunct="1"/>
            <a:r>
              <a:rPr lang="en-US" altLang="x-none" dirty="0"/>
              <a:t>Rhetorical (now Nuance) unit selection</a:t>
            </a:r>
          </a:p>
          <a:p>
            <a:pPr eaLnBrk="1" hangingPunct="1"/>
            <a:r>
              <a:rPr lang="en-US" altLang="x-none" dirty="0"/>
              <a:t>Speech synthesis </a:t>
            </a:r>
            <a:r>
              <a:rPr lang="en-US" altLang="x-none" dirty="0">
                <a:hlinkClick r:id="rId13"/>
              </a:rPr>
              <a:t>API </a:t>
            </a:r>
            <a:r>
              <a:rPr lang="en-US" altLang="x-none" dirty="0"/>
              <a:t>for developers (Matt West) and </a:t>
            </a:r>
            <a:r>
              <a:rPr lang="en-US" altLang="x-none" dirty="0">
                <a:hlinkClick r:id="rId14"/>
              </a:rPr>
              <a:t>demo</a:t>
            </a:r>
            <a:endParaRPr lang="en-US" altLang="x-none" dirty="0"/>
          </a:p>
          <a:p>
            <a:pPr defTabSz="457200"/>
            <a:r>
              <a:rPr lang="en-US" dirty="0">
                <a:hlinkClick r:id="rId15"/>
              </a:rPr>
              <a:t>http://research.spa.aalto.fi/publications/theses/lemmetty_mst/appa.html</a:t>
            </a:r>
            <a:endParaRPr lang="en-US" dirty="0"/>
          </a:p>
          <a:p>
            <a:pPr defTabSz="457200"/>
            <a:r>
              <a:rPr lang="en-US" dirty="0">
                <a:hlinkClick r:id="rId16"/>
              </a:rPr>
              <a:t>WaveNet today</a:t>
            </a:r>
            <a:endParaRPr lang="en-US" dirty="0"/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BD4E85-60B8-0A49-B48E-A562AB40993D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150A46-C15A-054A-B386-57AB62D1D5C1}" type="slidenum">
              <a:rPr lang="en-US" altLang="x-none"/>
              <a:pPr eaLnBrk="1" hangingPunct="1"/>
              <a:t>71</a:t>
            </a:fld>
            <a:endParaRPr lang="en-US" altLang="x-none"/>
          </a:p>
        </p:txBody>
      </p:sp>
      <p:pic>
        <p:nvPicPr>
          <p:cNvPr id="6" name="hmm-synth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4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estival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cuvoice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2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9513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4">
            <a:hlinkClick r:id="" action="ppaction://media"/>
          </p:cNvPr>
          <p:cNvPicPr>
            <a:picLocks noRot="1"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9513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04" fill="hold"/>
                                        <p:tgtEl>
                                          <p:spTgt spid="25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0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TTS Evaluation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400"/>
              <a:t>Intelligibility Tests</a:t>
            </a:r>
          </a:p>
          <a:p>
            <a:r>
              <a:rPr lang="en-US" sz="2400"/>
              <a:t>Mean Opinion Scores</a:t>
            </a:r>
          </a:p>
          <a:p>
            <a:r>
              <a:rPr lang="en-US" sz="2400"/>
              <a:t>Preference Tests</a:t>
            </a:r>
          </a:p>
          <a:p>
            <a:endParaRPr lang="en-US" sz="2400"/>
          </a:p>
        </p:txBody>
      </p:sp>
      <p:sp>
        <p:nvSpPr>
          <p:cNvPr id="8" name="Date Placeholder 7"/>
          <p:cNvSpPr txBox="1">
            <a:spLocks noGrp="1"/>
          </p:cNvSpPr>
          <p:nvPr/>
        </p:nvSpPr>
        <p:spPr bwMode="auto">
          <a:xfrm>
            <a:off x="0" y="6553200"/>
            <a:ext cx="1219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fld id="{6D146C13-E713-474C-B6BD-87B73159D9F4}" type="datetime1">
              <a:rPr lang="en-US" sz="1400">
                <a:solidFill>
                  <a:srgbClr val="721028"/>
                </a:solidFill>
                <a:cs typeface="ＭＳ Ｐゴシック" charset="0"/>
              </a:rPr>
              <a:pPr eaLnBrk="0" hangingPunct="0"/>
              <a:t>3/1/19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CA6ACD75-EEC0-7A41-B828-628C786F95E0}" type="slidenum">
              <a:rPr lang="en-US" sz="1400">
                <a:solidFill>
                  <a:srgbClr val="721028"/>
                </a:solidFill>
                <a:cs typeface="ＭＳ Ｐゴシック" charset="0"/>
              </a:rPr>
              <a:pPr algn="r" eaLnBrk="0" hangingPunct="0"/>
              <a:t>72</a:t>
            </a:fld>
            <a:endParaRPr lang="en-US" sz="1400">
              <a:solidFill>
                <a:srgbClr val="721028"/>
              </a:solidFill>
              <a:cs typeface="ＭＳ Ｐゴシック" charset="0"/>
            </a:endParaRPr>
          </a:p>
        </p:txBody>
      </p:sp>
      <p:sp>
        <p:nvSpPr>
          <p:cNvPr id="10" name="Footer Placeholder 9"/>
          <p:cNvSpPr txBox="1">
            <a:spLocks noGrp="1"/>
          </p:cNvSpPr>
          <p:nvPr/>
        </p:nvSpPr>
        <p:spPr bwMode="auto">
          <a:xfrm>
            <a:off x="1219200" y="6553200"/>
            <a:ext cx="7467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800">
                <a:solidFill>
                  <a:srgbClr val="721028"/>
                </a:solidFill>
                <a:cs typeface="Arial" charset="0"/>
              </a:rPr>
              <a:t>Speech and Language Processing  Jurafsky and Martin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Intelligibility Tests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Diagnostic Rhyme Test (DRT) </a:t>
            </a:r>
          </a:p>
          <a:p>
            <a:pPr lvl="1"/>
            <a:r>
              <a:rPr lang="en-US"/>
              <a:t>Listening test</a:t>
            </a:r>
          </a:p>
          <a:p>
            <a:pPr lvl="1"/>
            <a:r>
              <a:rPr lang="en-US"/>
              <a:t>Listeners choose between two words differing by a single phonetic feature (voicing, nasality, sustenation, sibilation)</a:t>
            </a:r>
          </a:p>
          <a:p>
            <a:pPr lvl="1"/>
            <a:r>
              <a:rPr lang="en-US"/>
              <a:t>DRT: 96 rhyming pairs</a:t>
            </a:r>
          </a:p>
          <a:p>
            <a:pPr lvl="2"/>
            <a:r>
              <a:rPr lang="en-US">
                <a:solidFill>
                  <a:srgbClr val="FF3300"/>
                </a:solidFill>
              </a:rPr>
              <a:t>Dense/tense, bond/pond</a:t>
            </a:r>
            <a:r>
              <a:rPr lang="en-US"/>
              <a:t>, …</a:t>
            </a:r>
          </a:p>
          <a:p>
            <a:pPr lvl="3"/>
            <a:r>
              <a:rPr lang="en-US"/>
              <a:t>Subject hears </a:t>
            </a:r>
            <a:r>
              <a:rPr lang="en-US">
                <a:solidFill>
                  <a:srgbClr val="FF3300"/>
                </a:solidFill>
              </a:rPr>
              <a:t>dense</a:t>
            </a:r>
            <a:r>
              <a:rPr lang="en-US"/>
              <a:t>, chooses either </a:t>
            </a:r>
            <a:r>
              <a:rPr lang="en-US">
                <a:solidFill>
                  <a:srgbClr val="FF3300"/>
                </a:solidFill>
              </a:rPr>
              <a:t>dense</a:t>
            </a:r>
            <a:r>
              <a:rPr lang="en-US"/>
              <a:t> or </a:t>
            </a:r>
            <a:r>
              <a:rPr lang="en-US">
                <a:solidFill>
                  <a:srgbClr val="FF3300"/>
                </a:solidFill>
              </a:rPr>
              <a:t>tense</a:t>
            </a:r>
          </a:p>
          <a:p>
            <a:pPr lvl="3"/>
            <a:r>
              <a:rPr lang="en-US"/>
              <a:t>% of correct answers is intelligibility score</a:t>
            </a:r>
          </a:p>
          <a:p>
            <a:pPr lvl="1"/>
            <a:r>
              <a:rPr lang="en-US"/>
              <a:t>Problem:  Only tests single word synthesis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Modified DRT: </a:t>
            </a:r>
          </a:p>
          <a:p>
            <a:pPr lvl="1">
              <a:lnSpc>
                <a:spcPct val="90000"/>
              </a:lnSpc>
            </a:pPr>
            <a:r>
              <a:rPr lang="en-US"/>
              <a:t>300 words, 50 sets of 6 words (</a:t>
            </a:r>
            <a:r>
              <a:rPr lang="en-US">
                <a:solidFill>
                  <a:srgbClr val="FF3300"/>
                </a:solidFill>
              </a:rPr>
              <a:t>went, sent, bent, tent, dent, rent</a:t>
            </a:r>
            <a:r>
              <a:rPr lang="en-US"/>
              <a:t>)</a:t>
            </a:r>
          </a:p>
          <a:p>
            <a:pPr lvl="1">
              <a:lnSpc>
                <a:spcPct val="90000"/>
              </a:lnSpc>
            </a:pPr>
            <a:r>
              <a:rPr lang="en-US"/>
              <a:t>Embedded in carrier phrases:</a:t>
            </a:r>
          </a:p>
          <a:p>
            <a:pPr lvl="2">
              <a:lnSpc>
                <a:spcPct val="90000"/>
              </a:lnSpc>
            </a:pPr>
            <a:r>
              <a:rPr lang="en-US"/>
              <a:t>Now we will say </a:t>
            </a:r>
            <a:r>
              <a:rPr lang="en-US">
                <a:solidFill>
                  <a:srgbClr val="FF3300"/>
                </a:solidFill>
              </a:rPr>
              <a:t>dense</a:t>
            </a:r>
            <a:r>
              <a:rPr lang="en-US"/>
              <a:t> again</a:t>
            </a:r>
          </a:p>
          <a:p>
            <a:pPr>
              <a:lnSpc>
                <a:spcPct val="90000"/>
              </a:lnSpc>
            </a:pPr>
            <a:r>
              <a:rPr lang="en-US"/>
              <a:t>Mean Opinion Score</a:t>
            </a:r>
          </a:p>
          <a:p>
            <a:pPr lvl="1">
              <a:lnSpc>
                <a:spcPct val="90000"/>
              </a:lnSpc>
            </a:pPr>
            <a:r>
              <a:rPr lang="en-US"/>
              <a:t>Have listeners rate output on a scale from 1 (bad) to 5 (excellent)</a:t>
            </a:r>
          </a:p>
          <a:p>
            <a:pPr>
              <a:lnSpc>
                <a:spcPct val="90000"/>
              </a:lnSpc>
            </a:pPr>
            <a:r>
              <a:rPr lang="en-US"/>
              <a:t>Preference tests: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Reading addresses out loud, reading news text, using two different systems or systems against human voice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Do a </a:t>
            </a:r>
            <a:r>
              <a:rPr lang="en-US" sz="2400" b="1"/>
              <a:t>preference test </a:t>
            </a:r>
            <a:r>
              <a:rPr lang="en-US" sz="2400"/>
              <a:t>(prefer A, prefer B)</a:t>
            </a:r>
            <a:endParaRPr lang="en-US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534B12-3431-8D4E-AFB7-64E3C3DA0AEC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D7A127-CBD3-924D-B01F-FAC0B2374986}" type="slidenum">
              <a:rPr lang="en-US" altLang="x-none"/>
              <a:pPr eaLnBrk="1" hangingPunct="1"/>
              <a:t>75</a:t>
            </a:fld>
            <a:endParaRPr lang="en-US" altLang="x-none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Applications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Low Resource Languages (</a:t>
            </a:r>
            <a:r>
              <a:rPr lang="en-US" altLang="x-none" dirty="0" err="1"/>
              <a:t>Elshadai</a:t>
            </a:r>
            <a:r>
              <a:rPr lang="en-US" altLang="x-none" dirty="0"/>
              <a:t> Tesfaye </a:t>
            </a:r>
            <a:r>
              <a:rPr lang="en-US" altLang="x-none" dirty="0" err="1"/>
              <a:t>Biru</a:t>
            </a:r>
            <a:r>
              <a:rPr lang="en-US" altLang="x-none" dirty="0"/>
              <a:t>, </a:t>
            </a:r>
            <a:r>
              <a:rPr lang="en-US" altLang="x-none" dirty="0" err="1"/>
              <a:t>Yishak</a:t>
            </a:r>
            <a:r>
              <a:rPr lang="en-US" altLang="x-none" dirty="0"/>
              <a:t> </a:t>
            </a:r>
            <a:r>
              <a:rPr lang="en-US" altLang="x-none" dirty="0" err="1"/>
              <a:t>Tofik</a:t>
            </a:r>
            <a:r>
              <a:rPr lang="en-US" altLang="x-none" dirty="0"/>
              <a:t> Mohammed)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Automatic Speech Recognition</a:t>
            </a:r>
          </a:p>
          <a:p>
            <a:r>
              <a:rPr lang="en-US" smtClean="0"/>
              <a:t>HW2 assigned today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5B798-89D4-E54B-ADB2-E62E731CF06A}" type="datetime1">
              <a:rPr lang="en-US" smtClean="0"/>
              <a:pPr>
                <a:defRPr/>
              </a:pPr>
              <a:t>3/1/19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EE8-ADB1-2249-8BFB-0BEB52F1655C}" type="slidenum">
              <a:rPr lang="en-US" altLang="x-none" smtClean="0"/>
              <a:pPr/>
              <a:t>76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6295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C2A8EC-A59D-2146-A818-EC30750EF342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9FDF9F-CE03-7B4E-8709-1790BA9C9B45}" type="slidenum">
              <a:rPr lang="en-US" altLang="x-none"/>
              <a:pPr eaLnBrk="1" hangingPunct="1"/>
              <a:t>8</a:t>
            </a:fld>
            <a:endParaRPr lang="en-US" altLang="x-none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34975"/>
            <a:ext cx="9258300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FBC65B-26A3-304C-BE97-CFCA55608D23}" type="datetime1">
              <a:rPr lang="en-US" altLang="x-none"/>
              <a:pPr eaLnBrk="1" hangingPunct="1"/>
              <a:t>3/1/19</a:t>
            </a:fld>
            <a:endParaRPr lang="en-US" altLang="x-none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FF5BA8-D7D1-5741-9360-F5CDE2D78F65}" type="slidenum">
              <a:rPr lang="en-US" altLang="x-none"/>
              <a:pPr eaLnBrk="1" hangingPunct="1"/>
              <a:t>9</a:t>
            </a:fld>
            <a:endParaRPr lang="en-US" altLang="x-none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631825"/>
            <a:ext cx="8583613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3877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229600" cy="4525963"/>
          </a:xfrm>
        </p:spPr>
        <p:txBody>
          <a:bodyPr/>
          <a:lstStyle/>
          <a:p>
            <a:pPr eaLnBrk="1" hangingPunct="1"/>
            <a:endParaRPr lang="x-none" alt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3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2" fill="hold"/>
                                        <p:tgtEl>
                                          <p:spTgt spid="463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87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87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5598</TotalTime>
  <Words>3258</Words>
  <Application>Microsoft Macintosh PowerPoint</Application>
  <PresentationFormat>On-screen Show (4:3)</PresentationFormat>
  <Paragraphs>703</Paragraphs>
  <Slides>76</Slides>
  <Notes>69</Notes>
  <HiddenSlides>15</HiddenSlides>
  <MMClips>24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Calibri</vt:lpstr>
      <vt:lpstr>Courier</vt:lpstr>
      <vt:lpstr>Courier 10 Pitch</vt:lpstr>
      <vt:lpstr>Mangal</vt:lpstr>
      <vt:lpstr>ＭＳ Ｐゴシック</vt:lpstr>
      <vt:lpstr>Tahoma</vt:lpstr>
      <vt:lpstr>Times New Roman</vt:lpstr>
      <vt:lpstr>Tw Cen MT</vt:lpstr>
      <vt:lpstr>Wingdings</vt:lpstr>
      <vt:lpstr>Arial</vt:lpstr>
      <vt:lpstr>1_Default Design</vt:lpstr>
      <vt:lpstr>Equation</vt:lpstr>
      <vt:lpstr>Speech Synthesis:  Then and Now</vt:lpstr>
      <vt:lpstr>Today</vt:lpstr>
      <vt:lpstr>The First ‘Speaking Machine’</vt:lpstr>
      <vt:lpstr>Joseph Faber’s Euphonia, 1846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Synthesis by Computer</vt:lpstr>
      <vt:lpstr>Requirements for a TTS System</vt:lpstr>
      <vt:lpstr>Overview:  Synthesizer I/O</vt:lpstr>
      <vt:lpstr>Requirements for a TTS System</vt:lpstr>
      <vt:lpstr>Pronunciation Issues</vt:lpstr>
      <vt:lpstr>Text Normalization Issues</vt:lpstr>
      <vt:lpstr>Phonological Specification Issues</vt:lpstr>
      <vt:lpstr>Intonation Assignment Issues: Phrasing</vt:lpstr>
      <vt:lpstr>Intonation Assignment Issues: Accent</vt:lpstr>
      <vt:lpstr>Intonation Assignment Issues: Contours</vt:lpstr>
      <vt:lpstr>How do we get from Text to Speech?</vt:lpstr>
      <vt:lpstr>Front End and Back End</vt:lpstr>
      <vt:lpstr>The Hourglass </vt:lpstr>
      <vt:lpstr>Waveform Generation</vt:lpstr>
      <vt:lpstr>Formant/Resonance/Acoustic Synthesis</vt:lpstr>
      <vt:lpstr>Later Formant Synthesizers</vt:lpstr>
      <vt:lpstr>Concatenative/Unit Selection Synthesis</vt:lpstr>
      <vt:lpstr>Variants of Concatenative Synthesis</vt:lpstr>
      <vt:lpstr>Concatenative Synthesis</vt:lpstr>
      <vt:lpstr>Waveform Synthesis</vt:lpstr>
      <vt:lpstr>Diphone TTS Architecture</vt:lpstr>
      <vt:lpstr>Diphones</vt:lpstr>
      <vt:lpstr>Diphone Database</vt:lpstr>
      <vt:lpstr>Voice</vt:lpstr>
      <vt:lpstr>Prosodic Modification</vt:lpstr>
      <vt:lpstr>Speech as Sequence of Short Term Signals</vt:lpstr>
      <vt:lpstr>Duration Modification</vt:lpstr>
      <vt:lpstr>Duration modification</vt:lpstr>
      <vt:lpstr>Pitch Modification</vt:lpstr>
      <vt:lpstr>TD-PSOLA ™</vt:lpstr>
      <vt:lpstr>Unit Selection Synthesis</vt:lpstr>
      <vt:lpstr>Unit Selection Intuition</vt:lpstr>
      <vt:lpstr>Targets and Target Costs</vt:lpstr>
      <vt:lpstr>Target Costs</vt:lpstr>
      <vt:lpstr>Join (Concatenation) Cost</vt:lpstr>
      <vt:lpstr>Total Costs</vt:lpstr>
      <vt:lpstr>Synthesizing….</vt:lpstr>
      <vt:lpstr>Unit Selection Summary</vt:lpstr>
      <vt:lpstr>TTS Demos (all Unit-Selection)</vt:lpstr>
      <vt:lpstr>New Trend: HMM Synthesis </vt:lpstr>
      <vt:lpstr>From Concatenation to Generation</vt:lpstr>
      <vt:lpstr>HMM Synthesis</vt:lpstr>
      <vt:lpstr>Idea Behind HMMs</vt:lpstr>
      <vt:lpstr>HMMs</vt:lpstr>
      <vt:lpstr>HMMs</vt:lpstr>
      <vt:lpstr>HMM Synthesis</vt:lpstr>
      <vt:lpstr>HMM Synthesis</vt:lpstr>
      <vt:lpstr>HMM Synthesis</vt:lpstr>
      <vt:lpstr>HMM Synthesis Issues</vt:lpstr>
      <vt:lpstr>Experiments: Google, Summer 2010</vt:lpstr>
      <vt:lpstr>More Data vs. Better Data</vt:lpstr>
      <vt:lpstr>Future Work</vt:lpstr>
      <vt:lpstr>Reference</vt:lpstr>
      <vt:lpstr>Tokuda et al ’02</vt:lpstr>
      <vt:lpstr>HMM Synthesis</vt:lpstr>
      <vt:lpstr>Merlin and Neural Net Synthesis</vt:lpstr>
      <vt:lpstr>Neural nets</vt:lpstr>
      <vt:lpstr>Input Vectors</vt:lpstr>
      <vt:lpstr>The model</vt:lpstr>
      <vt:lpstr>End-to-End Systems</vt:lpstr>
      <vt:lpstr>Some Sample Results</vt:lpstr>
      <vt:lpstr>TTS Evaluation</vt:lpstr>
      <vt:lpstr>Intelligibility Tests</vt:lpstr>
      <vt:lpstr>PowerPoint Presentation</vt:lpstr>
      <vt:lpstr>Applications</vt:lpstr>
      <vt:lpstr>Next Week</vt:lpstr>
    </vt:vector>
  </TitlesOfParts>
  <Company>AT&amp;T Research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Microsoft Office User</cp:lastModifiedBy>
  <cp:revision>568</cp:revision>
  <cp:lastPrinted>1999-05-22T22:06:30Z</cp:lastPrinted>
  <dcterms:created xsi:type="dcterms:W3CDTF">1997-02-17T17:52:10Z</dcterms:created>
  <dcterms:modified xsi:type="dcterms:W3CDTF">2019-03-01T10:51:03Z</dcterms:modified>
</cp:coreProperties>
</file>