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317" r:id="rId2"/>
    <p:sldId id="469" r:id="rId3"/>
    <p:sldId id="482" r:id="rId4"/>
    <p:sldId id="480" r:id="rId5"/>
    <p:sldId id="467" r:id="rId6"/>
    <p:sldId id="412" r:id="rId7"/>
    <p:sldId id="471" r:id="rId8"/>
    <p:sldId id="440" r:id="rId9"/>
    <p:sldId id="468" r:id="rId10"/>
    <p:sldId id="470" r:id="rId11"/>
    <p:sldId id="333" r:id="rId12"/>
    <p:sldId id="444" r:id="rId13"/>
    <p:sldId id="443" r:id="rId14"/>
    <p:sldId id="472" r:id="rId15"/>
    <p:sldId id="473" r:id="rId16"/>
    <p:sldId id="422" r:id="rId17"/>
    <p:sldId id="474" r:id="rId18"/>
    <p:sldId id="475" r:id="rId19"/>
    <p:sldId id="452" r:id="rId20"/>
    <p:sldId id="476" r:id="rId21"/>
    <p:sldId id="453" r:id="rId22"/>
    <p:sldId id="481" r:id="rId23"/>
    <p:sldId id="454" r:id="rId24"/>
    <p:sldId id="455" r:id="rId25"/>
    <p:sldId id="456" r:id="rId26"/>
    <p:sldId id="479" r:id="rId27"/>
    <p:sldId id="460" r:id="rId28"/>
    <p:sldId id="461" r:id="rId29"/>
    <p:sldId id="478" r:id="rId30"/>
    <p:sldId id="477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FF"/>
    <a:srgbClr val="9933FF"/>
    <a:srgbClr val="FF9933"/>
    <a:srgbClr val="33CCFF"/>
    <a:srgbClr val="FF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3" autoAdjust="0"/>
  </p:normalViewPr>
  <p:slideViewPr>
    <p:cSldViewPr>
      <p:cViewPr>
        <p:scale>
          <a:sx n="100" d="100"/>
          <a:sy n="100" d="100"/>
        </p:scale>
        <p:origin x="-11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74"/>
    </p:cViewPr>
  </p:sorterViewPr>
  <p:notesViewPr>
    <p:cSldViewPr>
      <p:cViewPr varScale="1">
        <p:scale>
          <a:sx n="55" d="100"/>
          <a:sy n="55" d="100"/>
        </p:scale>
        <p:origin x="-1740" y="-9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i="1">
                <a:latin typeface="Times New Roman" charset="0"/>
              </a:defRPr>
            </a:lvl1pPr>
          </a:lstStyle>
          <a:p>
            <a:fld id="{6D3E7AE6-C99B-F24B-9DBD-842D3E85C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charset="0"/>
              </a:defRPr>
            </a:lvl1pPr>
          </a:lstStyle>
          <a:p>
            <a:fld id="{43225562-106F-B44B-B3C7-A5D6BD8198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59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DD48A-13BE-EE4E-BF45-4854906C5D1A}" type="slidenum">
              <a:rPr lang="en-US"/>
              <a:pPr/>
              <a:t>12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French Canadian subjects from the early 1970s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B226C-E354-F843-ABE1-493B816D9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3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B4131-3C8B-1844-903B-95490551E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0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A76F4-B5C2-B844-973C-08FAD0218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2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A1AEC-6E18-CE49-BA7D-A1EE70BF5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27B16-CF33-CA4E-8395-1BB996DDC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57C8D-625F-FF4F-B74C-ABF67C7A0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D458-321D-7744-9A90-49E273BAFF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4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9B6F9-E001-3F44-A8D1-4FDE89C11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0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97078-06DD-0D40-B7A5-2DF1FE393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D15D-E8C9-A24D-9BE9-DCE6B4558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07808-9CE2-5E45-8E9F-6FC2F1258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4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2CF5A5-62F2-A74F-ABF9-B473191778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l.org/mexico/ling/glosario/E005bi-OrgansArt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umnet.ucla.edu/humnet/linguistics/faciliti/demos/vocalfolds/vocalfolds.htm" TargetMode="External"/><Relationship Id="rId3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.xml"/><Relationship Id="rId5" Type="http://schemas.openxmlformats.org/officeDocument/2006/relationships/hyperlink" Target="http://psyc.queensu.ca/~munhallk/05_database.htm" TargetMode="External"/><Relationship Id="rId6" Type="http://schemas.openxmlformats.org/officeDocument/2006/relationships/image" Target="../media/image5.png"/><Relationship Id="rId1" Type="http://schemas.microsoft.com/office/2007/relationships/media" Target="file:///C:\WINDOWS\Desktop\05_why_did_ken.mov" TargetMode="External"/><Relationship Id="rId2" Type="http://schemas.openxmlformats.org/officeDocument/2006/relationships/video" Target="file:///C:\WINDOWS\Desktop\05_why_did_ken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uni-jena.de/~x1siad/uwxrmbdb.html" TargetMode="External"/><Relationship Id="rId4" Type="http://schemas.openxmlformats.org/officeDocument/2006/relationships/hyperlink" Target="http://www.ncvs.org/ncvs/tutorials/youngexp/howsee.html" TargetMode="External"/><Relationship Id="rId5" Type="http://schemas.openxmlformats.org/officeDocument/2006/relationships/hyperlink" Target="http://www.articulograph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syc.queensu.ca/~munhallk/05_database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hyperlink" Target="http://www.chass.utoronto.ca/~danhall/phonetics/sammy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onetics.ucla.edu/course/chapter1/chapter1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mline.edu/personal/aschramm/linguistics2001/10K'N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610600" cy="2667000"/>
          </a:xfrm>
        </p:spPr>
        <p:txBody>
          <a:bodyPr/>
          <a:lstStyle/>
          <a:p>
            <a:r>
              <a:rPr lang="en-US" sz="4000" b="1"/>
              <a:t>From Sounds to Language</a:t>
            </a:r>
            <a:r>
              <a:rPr lang="en-US" sz="900" b="1"/>
              <a:t/>
            </a:r>
            <a:br>
              <a:rPr lang="en-US" sz="900" b="1"/>
            </a:br>
            <a:endParaRPr lang="en-US" sz="2400" b="1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514600"/>
          </a:xfrm>
          <a:noFill/>
          <a:ln/>
        </p:spPr>
        <p:txBody>
          <a:bodyPr/>
          <a:lstStyle/>
          <a:p>
            <a:endParaRPr lang="en-US" sz="3200" b="1"/>
          </a:p>
          <a:p>
            <a:r>
              <a:rPr lang="en-US" sz="3200" b="1"/>
              <a:t>CS 4706</a:t>
            </a:r>
          </a:p>
          <a:p>
            <a:r>
              <a:rPr lang="en-US" sz="3200" b="1"/>
              <a:t>Julia Hirschberg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Articulatory Phonetics</a:t>
            </a:r>
            <a:r>
              <a:rPr lang="en-US"/>
              <a:t>:  How do people produce speech?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hlinkClick r:id="rId2"/>
              </a:rPr>
              <a:t>The articulatory organs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General process: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Air expelled from lungs through windpipe (</a:t>
            </a:r>
            <a:r>
              <a:rPr lang="en-US" dirty="0">
                <a:solidFill>
                  <a:srgbClr val="0000FF"/>
                </a:solidFill>
              </a:rPr>
              <a:t>trachea</a:t>
            </a:r>
            <a:r>
              <a:rPr lang="en-US" dirty="0"/>
              <a:t>) leaving via mouth (mostly) and nose (</a:t>
            </a:r>
            <a:r>
              <a:rPr lang="en-US" dirty="0">
                <a:solidFill>
                  <a:srgbClr val="0000FF"/>
                </a:solidFill>
              </a:rPr>
              <a:t>nasals</a:t>
            </a:r>
            <a:r>
              <a:rPr lang="en-US" dirty="0"/>
              <a:t>) (e.g. [m], [n])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Air passing thru </a:t>
            </a:r>
            <a:r>
              <a:rPr lang="en-US" dirty="0">
                <a:solidFill>
                  <a:srgbClr val="0000FF"/>
                </a:solidFill>
              </a:rPr>
              <a:t>trachea</a:t>
            </a:r>
            <a:r>
              <a:rPr lang="en-US" dirty="0"/>
              <a:t> goes thru </a:t>
            </a:r>
            <a:r>
              <a:rPr lang="en-US" dirty="0">
                <a:solidFill>
                  <a:srgbClr val="0000FF"/>
                </a:solidFill>
              </a:rPr>
              <a:t>larynx</a:t>
            </a:r>
            <a:r>
              <a:rPr lang="en-US" dirty="0"/>
              <a:t>, which contains </a:t>
            </a:r>
            <a:r>
              <a:rPr lang="en-US" dirty="0">
                <a:solidFill>
                  <a:srgbClr val="0000FF"/>
                </a:solidFill>
              </a:rPr>
              <a:t>vocal folds</a:t>
            </a:r>
            <a:r>
              <a:rPr lang="en-US" dirty="0"/>
              <a:t> – space between them </a:t>
            </a:r>
            <a:r>
              <a:rPr lang="en-US" dirty="0" smtClean="0"/>
              <a:t>is the </a:t>
            </a:r>
            <a:r>
              <a:rPr lang="en-US" dirty="0">
                <a:solidFill>
                  <a:srgbClr val="0000FF"/>
                </a:solidFill>
              </a:rPr>
              <a:t>glottis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vocal folds vibrate, we get </a:t>
            </a:r>
            <a:r>
              <a:rPr lang="en-US" dirty="0">
                <a:solidFill>
                  <a:srgbClr val="0000FF"/>
                </a:solidFill>
              </a:rPr>
              <a:t>voiced</a:t>
            </a:r>
            <a:r>
              <a:rPr lang="en-US" dirty="0"/>
              <a:t> sounds (e.g. [v]); </a:t>
            </a:r>
            <a:r>
              <a:rPr lang="en-US" dirty="0" err="1"/>
              <a:t>o.w</a:t>
            </a:r>
            <a:r>
              <a:rPr lang="en-US" dirty="0"/>
              <a:t>. </a:t>
            </a:r>
            <a:r>
              <a:rPr lang="en-US" dirty="0">
                <a:solidFill>
                  <a:srgbClr val="0000FF"/>
                </a:solidFill>
              </a:rPr>
              <a:t>voiceless</a:t>
            </a:r>
            <a:r>
              <a:rPr lang="en-US" dirty="0"/>
              <a:t> (e.g. [f])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Vocal fold vibration</a:t>
            </a:r>
            <a:endParaRPr lang="en-US"/>
          </a:p>
        </p:txBody>
      </p:sp>
      <p:pic>
        <p:nvPicPr>
          <p:cNvPr id="154628" name="Picture 4" descr="uclacord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676400"/>
            <a:ext cx="212883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005138" y="5562600"/>
            <a:ext cx="2786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charset="0"/>
              </a:rPr>
              <a:t>[UCLA Phonetics Lab demo]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Articulators in action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838200" y="5257800"/>
            <a:ext cx="7575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latin typeface="Comic Sans MS" charset="0"/>
                <a:hlinkClick r:id="rId5"/>
              </a:rPr>
              <a:t>E</a:t>
            </a:r>
            <a:r>
              <a:rPr lang="en-US" sz="2400" dirty="0" smtClean="0">
                <a:latin typeface="Comic Sans MS" charset="0"/>
                <a:hlinkClick r:id="rId5"/>
              </a:rPr>
              <a:t>xamples</a:t>
            </a:r>
            <a:endParaRPr lang="en-US" sz="2400" dirty="0">
              <a:latin typeface="Comic Sans MS" charset="0"/>
            </a:endParaRP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2408238" y="4572000"/>
            <a:ext cx="42973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omic Sans MS" charset="0"/>
              </a:rPr>
              <a:t>(Sample from the Queen</a:t>
            </a:r>
            <a:r>
              <a:rPr lang="ja-JP" altLang="en-US" sz="1400">
                <a:latin typeface="Arial"/>
              </a:rPr>
              <a:t>’</a:t>
            </a:r>
            <a:r>
              <a:rPr lang="en-US" sz="1400">
                <a:latin typeface="Comic Sans MS" charset="0"/>
              </a:rPr>
              <a:t>s University / ATR Labs </a:t>
            </a:r>
          </a:p>
          <a:p>
            <a:pPr eaLnBrk="0" hangingPunct="0"/>
            <a:r>
              <a:rPr lang="en-US" sz="1400">
                <a:latin typeface="Comic Sans MS" charset="0"/>
              </a:rPr>
              <a:t>X-ray Film Database)</a:t>
            </a:r>
          </a:p>
        </p:txBody>
      </p:sp>
      <p:pic>
        <p:nvPicPr>
          <p:cNvPr id="291845" name="05_why_did_ken.mo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0386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477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1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1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845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184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capture articulatory data?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hlinkClick r:id="rId2"/>
              </a:rPr>
              <a:t>X-ray/pellet film</a:t>
            </a:r>
            <a:r>
              <a:rPr lang="en-US" sz="2400" dirty="0"/>
              <a:t> archive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X-Ray </a:t>
            </a:r>
            <a:r>
              <a:rPr lang="en-US" sz="2400" dirty="0" err="1"/>
              <a:t>Microbeam</a:t>
            </a:r>
            <a:r>
              <a:rPr lang="en-US" sz="2400" dirty="0"/>
              <a:t> Database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hlinkClick r:id="rId3"/>
              </a:rPr>
              <a:t>Sample output</a:t>
            </a:r>
            <a:r>
              <a:rPr lang="en-US" sz="2400" dirty="0"/>
              <a:t> (English: </a:t>
            </a:r>
            <a:r>
              <a:rPr lang="en-US" sz="2400" i="1" dirty="0">
                <a:solidFill>
                  <a:srgbClr val="FF0000"/>
                </a:solidFill>
              </a:rPr>
              <a:t>light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hlinkClick r:id="rId4"/>
              </a:rPr>
              <a:t>Electroglottography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hlinkClick r:id="rId5"/>
              </a:rPr>
              <a:t>Electromagnetic articulography (</a:t>
            </a:r>
            <a:r>
              <a:rPr lang="en-US" sz="2400" dirty="0" smtClean="0">
                <a:hlinkClick r:id="rId5"/>
              </a:rPr>
              <a:t>EMA</a:t>
            </a:r>
            <a:r>
              <a:rPr lang="en-US" sz="2400" dirty="0">
                <a:hlinkClick r:id="rId5"/>
              </a:rPr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3 transmitters on helmet produce alternating magnetic fields at different frequencies, forming equilateral triangle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Creates alternating current in 5-15 sensors to calculate sensor positions via XY </a:t>
            </a:r>
            <a:r>
              <a:rPr lang="en-US" sz="2400" dirty="0" smtClean="0"/>
              <a:t>coordinates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096962"/>
          </a:xfrm>
        </p:spPr>
        <p:txBody>
          <a:bodyPr/>
          <a:lstStyle/>
          <a:p>
            <a:r>
              <a:rPr lang="en-US"/>
              <a:t>Classes of Sounds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Consonants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vowels</a:t>
            </a:r>
            <a:r>
              <a:rPr lang="en-US"/>
              <a:t>:</a:t>
            </a:r>
          </a:p>
          <a:p>
            <a:pPr lvl="1"/>
            <a:r>
              <a:rPr lang="en-US">
                <a:solidFill>
                  <a:srgbClr val="0000FF"/>
                </a:solidFill>
              </a:rPr>
              <a:t>Consonants</a:t>
            </a:r>
            <a:r>
              <a:rPr lang="en-US"/>
              <a:t>: </a:t>
            </a:r>
          </a:p>
          <a:p>
            <a:pPr lvl="2"/>
            <a:r>
              <a:rPr lang="en-US"/>
              <a:t>Restriction/blockage of air flow (e.g. [s])</a:t>
            </a:r>
          </a:p>
          <a:p>
            <a:pPr lvl="2"/>
            <a:r>
              <a:rPr lang="en-US"/>
              <a:t>Voiced or voiceless [s] vs. [z]</a:t>
            </a:r>
          </a:p>
          <a:p>
            <a:pPr lvl="1"/>
            <a:r>
              <a:rPr lang="en-US">
                <a:solidFill>
                  <a:srgbClr val="0000FF"/>
                </a:solidFill>
              </a:rPr>
              <a:t>Vowels</a:t>
            </a:r>
            <a:r>
              <a:rPr lang="en-US"/>
              <a:t>:</a:t>
            </a:r>
          </a:p>
          <a:p>
            <a:pPr lvl="2"/>
            <a:r>
              <a:rPr lang="en-US"/>
              <a:t>Generally voiced, less restriction (e.g. [u]</a:t>
            </a:r>
          </a:p>
          <a:p>
            <a:pPr lvl="1"/>
            <a:r>
              <a:rPr lang="en-US">
                <a:solidFill>
                  <a:srgbClr val="0000FF"/>
                </a:solidFill>
              </a:rPr>
              <a:t>Semivowels (glides)</a:t>
            </a:r>
            <a:r>
              <a:rPr lang="en-US"/>
              <a:t>: [w], [y]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Consonants: </a:t>
            </a:r>
            <a:r>
              <a:rPr lang="en-US" i="1">
                <a:solidFill>
                  <a:srgbClr val="0000FF"/>
                </a:solidFill>
              </a:rPr>
              <a:t>Place of Articulation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point of maximum (air) restriction?</a:t>
            </a:r>
          </a:p>
          <a:p>
            <a:pPr lvl="1"/>
            <a:r>
              <a:rPr lang="en-US">
                <a:solidFill>
                  <a:srgbClr val="0000FF"/>
                </a:solidFill>
              </a:rPr>
              <a:t>Labial</a:t>
            </a:r>
            <a:r>
              <a:rPr lang="en-US"/>
              <a:t>: bilabial [b], [p]; </a:t>
            </a:r>
            <a:r>
              <a:rPr lang="en-US">
                <a:solidFill>
                  <a:srgbClr val="0000FF"/>
                </a:solidFill>
              </a:rPr>
              <a:t>labiodental</a:t>
            </a:r>
            <a:r>
              <a:rPr lang="en-US"/>
              <a:t> [v], [f]</a:t>
            </a:r>
          </a:p>
          <a:p>
            <a:pPr lvl="1"/>
            <a:r>
              <a:rPr lang="en-US">
                <a:solidFill>
                  <a:srgbClr val="0000FF"/>
                </a:solidFill>
              </a:rPr>
              <a:t>Dental</a:t>
            </a:r>
            <a:r>
              <a:rPr lang="en-US"/>
              <a:t>: [</a:t>
            </a:r>
            <a:r>
              <a:rPr lang="en-US">
                <a:sym typeface="Symbol" charset="0"/>
              </a:rPr>
              <a:t>], [] thief vs. them</a:t>
            </a:r>
          </a:p>
          <a:p>
            <a:pPr lvl="1"/>
            <a:r>
              <a:rPr lang="en-US">
                <a:solidFill>
                  <a:srgbClr val="0000FF"/>
                </a:solidFill>
                <a:sym typeface="Symbol" charset="0"/>
              </a:rPr>
              <a:t>Alveolar</a:t>
            </a:r>
            <a:r>
              <a:rPr lang="en-US">
                <a:sym typeface="Symbol" charset="0"/>
              </a:rPr>
              <a:t>: [t], [d], [s], [z]</a:t>
            </a:r>
          </a:p>
          <a:p>
            <a:pPr lvl="1"/>
            <a:r>
              <a:rPr lang="en-US">
                <a:solidFill>
                  <a:srgbClr val="0000FF"/>
                </a:solidFill>
                <a:sym typeface="Symbol" charset="0"/>
              </a:rPr>
              <a:t>Palatal</a:t>
            </a:r>
            <a:r>
              <a:rPr lang="en-US">
                <a:sym typeface="Symbol" charset="0"/>
              </a:rPr>
              <a:t>: [], [t] shrimp vs. chimp</a:t>
            </a:r>
          </a:p>
          <a:p>
            <a:pPr lvl="1"/>
            <a:r>
              <a:rPr lang="en-US">
                <a:solidFill>
                  <a:srgbClr val="0000FF"/>
                </a:solidFill>
                <a:sym typeface="Symbol" charset="0"/>
              </a:rPr>
              <a:t>Velar</a:t>
            </a:r>
            <a:r>
              <a:rPr lang="en-US">
                <a:sym typeface="Symbol" charset="0"/>
              </a:rPr>
              <a:t>: [k], [g]</a:t>
            </a:r>
          </a:p>
          <a:p>
            <a:pPr lvl="1"/>
            <a:r>
              <a:rPr lang="en-US">
                <a:solidFill>
                  <a:srgbClr val="0000FF"/>
                </a:solidFill>
                <a:sym typeface="Symbol" charset="0"/>
              </a:rPr>
              <a:t>Glottal</a:t>
            </a:r>
            <a:r>
              <a:rPr lang="en-US">
                <a:sym typeface="Symbol" charset="0"/>
              </a:rPr>
              <a:t>: [?] glottal stop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Places of articulation</a:t>
            </a:r>
          </a:p>
        </p:txBody>
      </p:sp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3119" r="67188" b="18817"/>
          <a:stretch>
            <a:fillRect/>
          </a:stretch>
        </p:blipFill>
        <p:spPr bwMode="auto">
          <a:xfrm>
            <a:off x="2463800" y="1143000"/>
            <a:ext cx="3632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457200" y="6248400"/>
            <a:ext cx="684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mic Sans MS" charset="0"/>
                <a:hlinkClick r:id="rId3"/>
              </a:rPr>
              <a:t>http://www.chass.utoronto.ca/~danhall/phonetics/sammy.html</a:t>
            </a:r>
            <a:endParaRPr lang="en-US">
              <a:latin typeface="Comic Sans MS" charset="0"/>
            </a:endParaRPr>
          </a:p>
        </p:txBody>
      </p:sp>
      <p:grpSp>
        <p:nvGrpSpPr>
          <p:cNvPr id="257047" name="Group 23"/>
          <p:cNvGrpSpPr>
            <a:grpSpLocks/>
          </p:cNvGrpSpPr>
          <p:nvPr/>
        </p:nvGrpSpPr>
        <p:grpSpPr bwMode="auto">
          <a:xfrm>
            <a:off x="1600200" y="2971800"/>
            <a:ext cx="1447800" cy="609600"/>
            <a:chOff x="1008" y="1872"/>
            <a:chExt cx="912" cy="384"/>
          </a:xfrm>
        </p:grpSpPr>
        <p:sp>
          <p:nvSpPr>
            <p:cNvPr id="257029" name="Text Box 5"/>
            <p:cNvSpPr txBox="1">
              <a:spLocks noChangeArrowheads="1"/>
            </p:cNvSpPr>
            <p:nvPr/>
          </p:nvSpPr>
          <p:spPr bwMode="auto">
            <a:xfrm>
              <a:off x="1008" y="1968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labial</a:t>
              </a:r>
            </a:p>
          </p:txBody>
        </p:sp>
        <p:sp>
          <p:nvSpPr>
            <p:cNvPr id="257038" name="Line 14"/>
            <p:cNvSpPr>
              <a:spLocks noChangeShapeType="1"/>
            </p:cNvSpPr>
            <p:nvPr/>
          </p:nvSpPr>
          <p:spPr bwMode="auto">
            <a:xfrm flipV="1">
              <a:off x="1584" y="1872"/>
              <a:ext cx="240" cy="240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9" name="Line 15"/>
            <p:cNvSpPr>
              <a:spLocks noChangeShapeType="1"/>
            </p:cNvSpPr>
            <p:nvPr/>
          </p:nvSpPr>
          <p:spPr bwMode="auto">
            <a:xfrm>
              <a:off x="1584" y="2112"/>
              <a:ext cx="336" cy="48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048" name="Group 24"/>
          <p:cNvGrpSpPr>
            <a:grpSpLocks/>
          </p:cNvGrpSpPr>
          <p:nvPr/>
        </p:nvGrpSpPr>
        <p:grpSpPr bwMode="auto">
          <a:xfrm>
            <a:off x="1828800" y="2057400"/>
            <a:ext cx="1447800" cy="914400"/>
            <a:chOff x="1152" y="1296"/>
            <a:chExt cx="912" cy="576"/>
          </a:xfrm>
        </p:grpSpPr>
        <p:sp>
          <p:nvSpPr>
            <p:cNvPr id="257030" name="Text Box 6"/>
            <p:cNvSpPr txBox="1">
              <a:spLocks noChangeArrowheads="1"/>
            </p:cNvSpPr>
            <p:nvPr/>
          </p:nvSpPr>
          <p:spPr bwMode="auto">
            <a:xfrm>
              <a:off x="1152" y="1296"/>
              <a:ext cx="6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dental</a:t>
              </a:r>
            </a:p>
          </p:txBody>
        </p:sp>
        <p:sp>
          <p:nvSpPr>
            <p:cNvPr id="257040" name="Line 16"/>
            <p:cNvSpPr>
              <a:spLocks noChangeShapeType="1"/>
            </p:cNvSpPr>
            <p:nvPr/>
          </p:nvSpPr>
          <p:spPr bwMode="auto">
            <a:xfrm>
              <a:off x="1488" y="1536"/>
              <a:ext cx="576" cy="336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049" name="Group 25"/>
          <p:cNvGrpSpPr>
            <a:grpSpLocks/>
          </p:cNvGrpSpPr>
          <p:nvPr/>
        </p:nvGrpSpPr>
        <p:grpSpPr bwMode="auto">
          <a:xfrm>
            <a:off x="3048000" y="1676400"/>
            <a:ext cx="1284288" cy="1219200"/>
            <a:chOff x="1920" y="1056"/>
            <a:chExt cx="809" cy="768"/>
          </a:xfrm>
        </p:grpSpPr>
        <p:sp>
          <p:nvSpPr>
            <p:cNvPr id="257031" name="Text Box 7"/>
            <p:cNvSpPr txBox="1">
              <a:spLocks noChangeArrowheads="1"/>
            </p:cNvSpPr>
            <p:nvPr/>
          </p:nvSpPr>
          <p:spPr bwMode="auto">
            <a:xfrm>
              <a:off x="1920" y="1056"/>
              <a:ext cx="8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alveolar</a:t>
              </a:r>
            </a:p>
          </p:txBody>
        </p:sp>
        <p:sp>
          <p:nvSpPr>
            <p:cNvPr id="257041" name="Line 17"/>
            <p:cNvSpPr>
              <a:spLocks noChangeShapeType="1"/>
            </p:cNvSpPr>
            <p:nvPr/>
          </p:nvSpPr>
          <p:spPr bwMode="auto">
            <a:xfrm>
              <a:off x="2208" y="1296"/>
              <a:ext cx="0" cy="528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050" name="Group 26"/>
          <p:cNvGrpSpPr>
            <a:grpSpLocks/>
          </p:cNvGrpSpPr>
          <p:nvPr/>
        </p:nvGrpSpPr>
        <p:grpSpPr bwMode="auto">
          <a:xfrm>
            <a:off x="4038600" y="1828800"/>
            <a:ext cx="3503613" cy="762000"/>
            <a:chOff x="2544" y="1152"/>
            <a:chExt cx="2207" cy="480"/>
          </a:xfrm>
        </p:grpSpPr>
        <p:sp>
          <p:nvSpPr>
            <p:cNvPr id="257032" name="Text Box 8"/>
            <p:cNvSpPr txBox="1">
              <a:spLocks noChangeArrowheads="1"/>
            </p:cNvSpPr>
            <p:nvPr/>
          </p:nvSpPr>
          <p:spPr bwMode="auto">
            <a:xfrm>
              <a:off x="2784" y="1152"/>
              <a:ext cx="19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post-alveolar/palatal</a:t>
              </a:r>
            </a:p>
          </p:txBody>
        </p:sp>
        <p:sp>
          <p:nvSpPr>
            <p:cNvPr id="257042" name="Line 18"/>
            <p:cNvSpPr>
              <a:spLocks noChangeShapeType="1"/>
            </p:cNvSpPr>
            <p:nvPr/>
          </p:nvSpPr>
          <p:spPr bwMode="auto">
            <a:xfrm flipH="1">
              <a:off x="2544" y="1392"/>
              <a:ext cx="912" cy="240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051" name="Group 27"/>
          <p:cNvGrpSpPr>
            <a:grpSpLocks/>
          </p:cNvGrpSpPr>
          <p:nvPr/>
        </p:nvGrpSpPr>
        <p:grpSpPr bwMode="auto">
          <a:xfrm>
            <a:off x="4953000" y="2362200"/>
            <a:ext cx="1570038" cy="457200"/>
            <a:chOff x="3120" y="1488"/>
            <a:chExt cx="989" cy="288"/>
          </a:xfrm>
        </p:grpSpPr>
        <p:sp>
          <p:nvSpPr>
            <p:cNvPr id="257033" name="Text Box 9"/>
            <p:cNvSpPr txBox="1">
              <a:spLocks noChangeArrowheads="1"/>
            </p:cNvSpPr>
            <p:nvPr/>
          </p:nvSpPr>
          <p:spPr bwMode="auto">
            <a:xfrm>
              <a:off x="3552" y="1488"/>
              <a:ext cx="5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velar</a:t>
              </a:r>
            </a:p>
          </p:txBody>
        </p:sp>
        <p:sp>
          <p:nvSpPr>
            <p:cNvPr id="257043" name="Line 19"/>
            <p:cNvSpPr>
              <a:spLocks noChangeShapeType="1"/>
            </p:cNvSpPr>
            <p:nvPr/>
          </p:nvSpPr>
          <p:spPr bwMode="auto">
            <a:xfrm flipH="1">
              <a:off x="3120" y="1632"/>
              <a:ext cx="432" cy="48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052" name="Group 28"/>
          <p:cNvGrpSpPr>
            <a:grpSpLocks/>
          </p:cNvGrpSpPr>
          <p:nvPr/>
        </p:nvGrpSpPr>
        <p:grpSpPr bwMode="auto">
          <a:xfrm>
            <a:off x="5334000" y="2819400"/>
            <a:ext cx="1676400" cy="457200"/>
            <a:chOff x="3360" y="1776"/>
            <a:chExt cx="1056" cy="288"/>
          </a:xfrm>
        </p:grpSpPr>
        <p:sp>
          <p:nvSpPr>
            <p:cNvPr id="257034" name="Text Box 10"/>
            <p:cNvSpPr txBox="1">
              <a:spLocks noChangeArrowheads="1"/>
            </p:cNvSpPr>
            <p:nvPr/>
          </p:nvSpPr>
          <p:spPr bwMode="auto">
            <a:xfrm>
              <a:off x="3764" y="1776"/>
              <a:ext cx="6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uvular</a:t>
              </a:r>
            </a:p>
          </p:txBody>
        </p:sp>
        <p:sp>
          <p:nvSpPr>
            <p:cNvPr id="257044" name="Line 20"/>
            <p:cNvSpPr>
              <a:spLocks noChangeShapeType="1"/>
            </p:cNvSpPr>
            <p:nvPr/>
          </p:nvSpPr>
          <p:spPr bwMode="auto">
            <a:xfrm flipH="1">
              <a:off x="3360" y="1920"/>
              <a:ext cx="432" cy="48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053" name="Group 29"/>
          <p:cNvGrpSpPr>
            <a:grpSpLocks/>
          </p:cNvGrpSpPr>
          <p:nvPr/>
        </p:nvGrpSpPr>
        <p:grpSpPr bwMode="auto">
          <a:xfrm>
            <a:off x="5486400" y="3429000"/>
            <a:ext cx="2170113" cy="457200"/>
            <a:chOff x="3456" y="2160"/>
            <a:chExt cx="1367" cy="288"/>
          </a:xfrm>
        </p:grpSpPr>
        <p:sp>
          <p:nvSpPr>
            <p:cNvPr id="257035" name="Text Box 11"/>
            <p:cNvSpPr txBox="1">
              <a:spLocks noChangeArrowheads="1"/>
            </p:cNvSpPr>
            <p:nvPr/>
          </p:nvSpPr>
          <p:spPr bwMode="auto">
            <a:xfrm>
              <a:off x="3744" y="2160"/>
              <a:ext cx="10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pharyngeal</a:t>
              </a:r>
            </a:p>
          </p:txBody>
        </p:sp>
        <p:sp>
          <p:nvSpPr>
            <p:cNvPr id="257045" name="Line 21"/>
            <p:cNvSpPr>
              <a:spLocks noChangeShapeType="1"/>
            </p:cNvSpPr>
            <p:nvPr/>
          </p:nvSpPr>
          <p:spPr bwMode="auto">
            <a:xfrm flipH="1">
              <a:off x="3456" y="2304"/>
              <a:ext cx="288" cy="0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054" name="Group 30"/>
          <p:cNvGrpSpPr>
            <a:grpSpLocks/>
          </p:cNvGrpSpPr>
          <p:nvPr/>
        </p:nvGrpSpPr>
        <p:grpSpPr bwMode="auto">
          <a:xfrm>
            <a:off x="5257800" y="4267200"/>
            <a:ext cx="3352800" cy="1143000"/>
            <a:chOff x="3312" y="2688"/>
            <a:chExt cx="2112" cy="720"/>
          </a:xfrm>
        </p:grpSpPr>
        <p:sp>
          <p:nvSpPr>
            <p:cNvPr id="257036" name="Text Box 12"/>
            <p:cNvSpPr txBox="1">
              <a:spLocks noChangeArrowheads="1"/>
            </p:cNvSpPr>
            <p:nvPr/>
          </p:nvSpPr>
          <p:spPr bwMode="auto">
            <a:xfrm>
              <a:off x="3821" y="2688"/>
              <a:ext cx="16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laryngeal/glottal</a:t>
              </a:r>
            </a:p>
          </p:txBody>
        </p:sp>
        <p:sp>
          <p:nvSpPr>
            <p:cNvPr id="257046" name="Line 22"/>
            <p:cNvSpPr>
              <a:spLocks noChangeShapeType="1"/>
            </p:cNvSpPr>
            <p:nvPr/>
          </p:nvSpPr>
          <p:spPr bwMode="auto">
            <a:xfrm flipH="1">
              <a:off x="3312" y="2832"/>
              <a:ext cx="528" cy="576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Consonants: </a:t>
            </a:r>
            <a:r>
              <a:rPr lang="en-US" i="1">
                <a:solidFill>
                  <a:srgbClr val="0000FF"/>
                </a:solidFill>
              </a:rPr>
              <a:t>Manner of Articulation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b="1" i="1"/>
              <a:t>How</a:t>
            </a:r>
            <a:r>
              <a:rPr lang="en-US"/>
              <a:t> is the airflow restricted?</a:t>
            </a:r>
          </a:p>
          <a:p>
            <a:pPr lvl="1"/>
            <a:r>
              <a:rPr lang="en-US">
                <a:solidFill>
                  <a:srgbClr val="0000FF"/>
                </a:solidFill>
              </a:rPr>
              <a:t>Stop</a:t>
            </a:r>
            <a:r>
              <a:rPr lang="en-US"/>
              <a:t>: [p],[t],[g],… aka </a:t>
            </a:r>
            <a:r>
              <a:rPr lang="en-US">
                <a:solidFill>
                  <a:srgbClr val="0000FF"/>
                </a:solidFill>
              </a:rPr>
              <a:t>plosive</a:t>
            </a:r>
          </a:p>
          <a:p>
            <a:pPr lvl="2"/>
            <a:r>
              <a:rPr lang="en-US"/>
              <a:t>Airflow completely blocked (</a:t>
            </a:r>
            <a:r>
              <a:rPr lang="en-US">
                <a:solidFill>
                  <a:srgbClr val="0000FF"/>
                </a:solidFill>
              </a:rPr>
              <a:t>closure</a:t>
            </a:r>
            <a:r>
              <a:rPr lang="en-US"/>
              <a:t>), then released (</a:t>
            </a:r>
            <a:r>
              <a:rPr lang="en-US">
                <a:solidFill>
                  <a:srgbClr val="0000FF"/>
                </a:solidFill>
              </a:rPr>
              <a:t>release</a:t>
            </a:r>
            <a:r>
              <a:rPr lang="en-US"/>
              <a:t>)</a:t>
            </a:r>
          </a:p>
          <a:p>
            <a:pPr lvl="2"/>
            <a:r>
              <a:rPr lang="en-US"/>
              <a:t>Glottal stop, e.g. before word-initial vowels in English after pause (</a:t>
            </a:r>
            <a:r>
              <a:rPr lang="en-US" i="1">
                <a:solidFill>
                  <a:srgbClr val="FF0000"/>
                </a:solidFill>
              </a:rPr>
              <a:t>extra</a:t>
            </a:r>
            <a:r>
              <a:rPr lang="en-US"/>
              <a:t>)</a:t>
            </a:r>
            <a:endParaRPr lang="en-US">
              <a:solidFill>
                <a:srgbClr val="0000FF"/>
              </a:solidFill>
            </a:endParaRPr>
          </a:p>
          <a:p>
            <a:pPr lvl="1"/>
            <a:r>
              <a:rPr lang="en-US">
                <a:solidFill>
                  <a:srgbClr val="0000FF"/>
                </a:solidFill>
              </a:rPr>
              <a:t>Nasal: </a:t>
            </a:r>
            <a:r>
              <a:rPr lang="en-US"/>
              <a:t>air released thru nose [m],[ng],…</a:t>
            </a:r>
          </a:p>
          <a:p>
            <a:pPr lvl="1"/>
            <a:r>
              <a:rPr lang="en-US">
                <a:solidFill>
                  <a:srgbClr val="0000FF"/>
                </a:solidFill>
              </a:rPr>
              <a:t>Fricative</a:t>
            </a:r>
            <a:r>
              <a:rPr lang="en-US"/>
              <a:t>: [s], [z], [f] air forced thru narrow channel</a:t>
            </a:r>
            <a:endParaRPr lang="en-US">
              <a:sym typeface="Wingdings" charset="0"/>
            </a:endParaRPr>
          </a:p>
          <a:p>
            <a:pPr lvl="1"/>
            <a:r>
              <a:rPr lang="en-US">
                <a:solidFill>
                  <a:srgbClr val="0000FF"/>
                </a:solidFill>
                <a:sym typeface="Wingdings" charset="0"/>
              </a:rPr>
              <a:t>Affricates</a:t>
            </a:r>
            <a:r>
              <a:rPr lang="en-US">
                <a:sym typeface="Wingdings" charset="0"/>
              </a:rPr>
              <a:t> [</a:t>
            </a:r>
            <a:r>
              <a:rPr lang="en-US">
                <a:sym typeface="Symbol" charset="0"/>
              </a:rPr>
              <a:t>t] begin as stops and end as fricatives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FF"/>
                </a:solidFill>
              </a:rPr>
              <a:t>Approximant</a:t>
            </a:r>
            <a:r>
              <a:rPr lang="en-US" dirty="0"/>
              <a:t>: [w],[y]</a:t>
            </a:r>
          </a:p>
          <a:p>
            <a:pPr lvl="2"/>
            <a:r>
              <a:rPr lang="en-US" dirty="0"/>
              <a:t>2 articulators come close but </a:t>
            </a:r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restrict much</a:t>
            </a:r>
          </a:p>
          <a:p>
            <a:pPr lvl="2"/>
            <a:r>
              <a:rPr lang="en-US" dirty="0"/>
              <a:t>Between vowels and consonants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Lateral</a:t>
            </a:r>
            <a:r>
              <a:rPr lang="en-US" dirty="0"/>
              <a:t>: [l]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Tap</a:t>
            </a:r>
            <a:r>
              <a:rPr lang="en-US" dirty="0"/>
              <a:t> or </a:t>
            </a:r>
            <a:r>
              <a:rPr lang="en-US" dirty="0">
                <a:solidFill>
                  <a:srgbClr val="0000FF"/>
                </a:solidFill>
              </a:rPr>
              <a:t>flap: </a:t>
            </a:r>
            <a:r>
              <a:rPr lang="en-US" dirty="0">
                <a:sym typeface="Symbol" charset="0"/>
              </a:rPr>
              <a:t>[  ] e.g. </a:t>
            </a:r>
            <a:r>
              <a:rPr lang="en-US" i="1" dirty="0">
                <a:solidFill>
                  <a:srgbClr val="FF0000"/>
                </a:solidFill>
                <a:sym typeface="Symbol" charset="0"/>
              </a:rPr>
              <a:t>butter</a:t>
            </a:r>
            <a:endParaRPr lang="en-US" i="1" dirty="0">
              <a:solidFill>
                <a:srgbClr val="FF0000"/>
              </a:solidFill>
              <a:latin typeface="Vrinda" charset="0"/>
              <a:sym typeface="Symbol" charset="0"/>
            </a:endParaRPr>
          </a:p>
        </p:txBody>
      </p:sp>
      <p:sp>
        <p:nvSpPr>
          <p:cNvPr id="345094" name="Freeform 6"/>
          <p:cNvSpPr>
            <a:spLocks/>
          </p:cNvSpPr>
          <p:nvPr/>
        </p:nvSpPr>
        <p:spPr bwMode="auto">
          <a:xfrm>
            <a:off x="3352800" y="2819400"/>
            <a:ext cx="142875" cy="188913"/>
          </a:xfrm>
          <a:custGeom>
            <a:avLst/>
            <a:gdLst>
              <a:gd name="T0" fmla="*/ 90 w 90"/>
              <a:gd name="T1" fmla="*/ 0 h 119"/>
              <a:gd name="T2" fmla="*/ 17 w 90"/>
              <a:gd name="T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" h="119">
                <a:moveTo>
                  <a:pt x="90" y="0"/>
                </a:moveTo>
                <a:cubicBezTo>
                  <a:pt x="0" y="15"/>
                  <a:pt x="17" y="18"/>
                  <a:pt x="17" y="119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221" name="Group 189"/>
          <p:cNvGraphicFramePr>
            <a:graphicFrameLocks noGrp="1"/>
          </p:cNvGraphicFramePr>
          <p:nvPr/>
        </p:nvGraphicFramePr>
        <p:xfrm>
          <a:off x="0" y="228600"/>
          <a:ext cx="8839200" cy="5757864"/>
        </p:xfrm>
        <a:graphic>
          <a:graphicData uri="http://schemas.openxmlformats.org/drawingml/2006/table">
            <a:tbl>
              <a:tblPr/>
              <a:tblGrid>
                <a:gridCol w="533400"/>
                <a:gridCol w="838200"/>
                <a:gridCol w="533400"/>
                <a:gridCol w="533400"/>
                <a:gridCol w="631825"/>
                <a:gridCol w="523875"/>
                <a:gridCol w="444500"/>
                <a:gridCol w="533400"/>
                <a:gridCol w="596900"/>
                <a:gridCol w="622300"/>
                <a:gridCol w="609600"/>
                <a:gridCol w="533400"/>
                <a:gridCol w="457200"/>
                <a:gridCol w="533400"/>
                <a:gridCol w="609600"/>
                <a:gridCol w="30480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                               PLACE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OF ARTICULATION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46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bilabial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labio-dental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inter-dental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alveolar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palatal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velar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glottal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ILDoulosIPA" charset="0"/>
                        </a:rPr>
                        <a:t>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lToTr>
                    <a:solidFill>
                      <a:srgbClr val="99CCFF"/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fric.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ILDoulosIPA" charset="0"/>
                        </a:rPr>
                        <a:t>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ILDoulosIPA" charset="0"/>
                        </a:rPr>
                        <a:t>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zh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23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affric.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lToTr>
                    <a:solidFill>
                      <a:srgbClr val="99CCFF"/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approx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l/r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lToTr>
                    <a:solidFill>
                      <a:srgbClr val="99CCFF"/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300179" name="Text Box 147"/>
          <p:cNvSpPr txBox="1">
            <a:spLocks noChangeArrowheads="1"/>
          </p:cNvSpPr>
          <p:nvPr/>
        </p:nvSpPr>
        <p:spPr bwMode="auto">
          <a:xfrm rot="-5400000">
            <a:off x="-1507331" y="3640931"/>
            <a:ext cx="386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charset="0"/>
              </a:rPr>
              <a:t>MANNER</a:t>
            </a:r>
            <a:r>
              <a:rPr lang="en-US" sz="2000">
                <a:latin typeface="Comic Sans MS" charset="0"/>
              </a:rPr>
              <a:t> OF ARTICULATION</a:t>
            </a:r>
          </a:p>
        </p:txBody>
      </p:sp>
      <p:sp>
        <p:nvSpPr>
          <p:cNvPr id="300180" name="Text Box 148"/>
          <p:cNvSpPr txBox="1">
            <a:spLocks noChangeArrowheads="1"/>
          </p:cNvSpPr>
          <p:nvPr/>
        </p:nvSpPr>
        <p:spPr bwMode="auto">
          <a:xfrm>
            <a:off x="4876800" y="6324600"/>
            <a:ext cx="1433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charset="0"/>
              </a:rPr>
              <a:t>VOICING</a:t>
            </a:r>
            <a:r>
              <a:rPr lang="en-US" sz="2000">
                <a:latin typeface="Comic Sans MS" charset="0"/>
              </a:rPr>
              <a:t>:</a:t>
            </a:r>
          </a:p>
        </p:txBody>
      </p:sp>
      <p:graphicFrame>
        <p:nvGraphicFramePr>
          <p:cNvPr id="300189" name="Group 157"/>
          <p:cNvGraphicFramePr>
            <a:graphicFrameLocks noGrp="1"/>
          </p:cNvGraphicFramePr>
          <p:nvPr/>
        </p:nvGraphicFramePr>
        <p:xfrm>
          <a:off x="6324600" y="6324600"/>
          <a:ext cx="2590800" cy="457200"/>
        </p:xfrm>
        <a:graphic>
          <a:graphicData uri="http://schemas.openxmlformats.org/drawingml/2006/table">
            <a:tbl>
              <a:tblPr/>
              <a:tblGrid>
                <a:gridCol w="1519238"/>
                <a:gridCol w="107156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voiceless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voiced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</a:t>
            </a:r>
            <a:r>
              <a:rPr lang="en-US" dirty="0"/>
              <a:t>Sounds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400" dirty="0" smtClean="0"/>
              <a:t>What </a:t>
            </a:r>
            <a:r>
              <a:rPr lang="en-US" sz="2400" dirty="0"/>
              <a:t>is the sound inventory of a language X?</a:t>
            </a:r>
          </a:p>
          <a:p>
            <a:r>
              <a:rPr lang="en-US" sz="2400" dirty="0"/>
              <a:t>How are they produced?  </a:t>
            </a:r>
          </a:p>
          <a:p>
            <a:r>
              <a:rPr lang="en-US" sz="2400" dirty="0"/>
              <a:t>What sounds are </a:t>
            </a:r>
            <a:r>
              <a:rPr lang="en-US" sz="2400" i="1" dirty="0"/>
              <a:t>shared </a:t>
            </a:r>
            <a:r>
              <a:rPr lang="en-US" sz="2400" dirty="0"/>
              <a:t>by languages X and Y? Which are not?</a:t>
            </a:r>
          </a:p>
          <a:p>
            <a:r>
              <a:rPr lang="en-US" sz="2400" dirty="0"/>
              <a:t>How do particular sounds vary in context?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Vowels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/>
              <a:t>All voiced</a:t>
            </a:r>
          </a:p>
          <a:p>
            <a:r>
              <a:rPr lang="en-US"/>
              <a:t>Vowel </a:t>
            </a:r>
            <a:r>
              <a:rPr lang="en-US">
                <a:solidFill>
                  <a:srgbClr val="0000FF"/>
                </a:solidFill>
              </a:rPr>
              <a:t>height</a:t>
            </a:r>
          </a:p>
          <a:p>
            <a:pPr lvl="1"/>
            <a:r>
              <a:rPr lang="en-US"/>
              <a:t>How </a:t>
            </a:r>
            <a:r>
              <a:rPr lang="en-US" b="1" i="1"/>
              <a:t>high</a:t>
            </a:r>
            <a:r>
              <a:rPr lang="en-US"/>
              <a:t> is the </a:t>
            </a:r>
            <a:r>
              <a:rPr lang="en-US" b="1" i="1"/>
              <a:t>tongue</a:t>
            </a:r>
            <a:r>
              <a:rPr lang="en-US"/>
              <a:t>? </a:t>
            </a:r>
            <a:r>
              <a:rPr lang="en-US">
                <a:solidFill>
                  <a:srgbClr val="0000FF"/>
                </a:solidFill>
              </a:rPr>
              <a:t>high</a:t>
            </a:r>
            <a:r>
              <a:rPr lang="en-US"/>
              <a:t> or </a:t>
            </a:r>
            <a:r>
              <a:rPr lang="en-US">
                <a:solidFill>
                  <a:srgbClr val="0000FF"/>
                </a:solidFill>
              </a:rPr>
              <a:t>low</a:t>
            </a:r>
            <a:r>
              <a:rPr lang="en-US"/>
              <a:t> vowel</a:t>
            </a:r>
          </a:p>
          <a:p>
            <a:pPr lvl="1"/>
            <a:r>
              <a:rPr lang="en-US" b="1" i="1"/>
              <a:t>Where</a:t>
            </a:r>
            <a:r>
              <a:rPr lang="en-US"/>
              <a:t> is its highest point? </a:t>
            </a:r>
            <a:r>
              <a:rPr lang="en-US">
                <a:solidFill>
                  <a:srgbClr val="0000FF"/>
                </a:solidFill>
              </a:rPr>
              <a:t>front</a:t>
            </a:r>
            <a:r>
              <a:rPr lang="en-US"/>
              <a:t> or </a:t>
            </a:r>
            <a:r>
              <a:rPr lang="en-US">
                <a:solidFill>
                  <a:srgbClr val="0000FF"/>
                </a:solidFill>
              </a:rPr>
              <a:t>back</a:t>
            </a:r>
            <a:r>
              <a:rPr lang="en-US"/>
              <a:t> vowel</a:t>
            </a:r>
          </a:p>
          <a:p>
            <a:r>
              <a:rPr lang="en-US"/>
              <a:t>How </a:t>
            </a:r>
            <a:r>
              <a:rPr lang="en-US" b="1" i="1"/>
              <a:t>rounded</a:t>
            </a:r>
            <a:r>
              <a:rPr lang="en-US"/>
              <a:t> are the </a:t>
            </a:r>
            <a:r>
              <a:rPr lang="en-US" b="1" i="1"/>
              <a:t>lips</a:t>
            </a:r>
            <a:r>
              <a:rPr lang="en-US"/>
              <a:t>?</a:t>
            </a:r>
          </a:p>
          <a:p>
            <a:r>
              <a:rPr lang="en-US">
                <a:solidFill>
                  <a:srgbClr val="0000FF"/>
                </a:solidFill>
              </a:rPr>
              <a:t>Mono-</a:t>
            </a:r>
            <a:r>
              <a:rPr lang="en-US"/>
              <a:t> [eh] vs. </a:t>
            </a:r>
            <a:r>
              <a:rPr lang="en-US">
                <a:solidFill>
                  <a:srgbClr val="0000FF"/>
                </a:solidFill>
              </a:rPr>
              <a:t>diphthong</a:t>
            </a:r>
            <a:r>
              <a:rPr lang="en-US"/>
              <a:t>, e.g.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[ey]</a:t>
            </a:r>
          </a:p>
          <a:p>
            <a:pPr lvl="1"/>
            <a:r>
              <a:rPr lang="en-US"/>
              <a:t>1 vowel sound or 2?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American English vowel space</a:t>
            </a:r>
          </a:p>
        </p:txBody>
      </p:sp>
      <p:grpSp>
        <p:nvGrpSpPr>
          <p:cNvPr id="301059" name="Group 3"/>
          <p:cNvGrpSpPr>
            <a:grpSpLocks/>
          </p:cNvGrpSpPr>
          <p:nvPr/>
        </p:nvGrpSpPr>
        <p:grpSpPr bwMode="auto">
          <a:xfrm>
            <a:off x="533400" y="1219200"/>
            <a:ext cx="7934325" cy="5029200"/>
            <a:chOff x="336" y="768"/>
            <a:chExt cx="4998" cy="3168"/>
          </a:xfrm>
        </p:grpSpPr>
        <p:grpSp>
          <p:nvGrpSpPr>
            <p:cNvPr id="301060" name="Group 4"/>
            <p:cNvGrpSpPr>
              <a:grpSpLocks/>
            </p:cNvGrpSpPr>
            <p:nvPr/>
          </p:nvGrpSpPr>
          <p:grpSpPr bwMode="auto">
            <a:xfrm>
              <a:off x="672" y="1042"/>
              <a:ext cx="3936" cy="2606"/>
              <a:chOff x="1200" y="1296"/>
              <a:chExt cx="3552" cy="2352"/>
            </a:xfrm>
          </p:grpSpPr>
          <p:sp>
            <p:nvSpPr>
              <p:cNvPr id="301061" name="Freeform 5"/>
              <p:cNvSpPr>
                <a:spLocks/>
              </p:cNvSpPr>
              <p:nvPr/>
            </p:nvSpPr>
            <p:spPr bwMode="auto">
              <a:xfrm>
                <a:off x="1200" y="1296"/>
                <a:ext cx="3552" cy="2352"/>
              </a:xfrm>
              <a:custGeom>
                <a:avLst/>
                <a:gdLst>
                  <a:gd name="T0" fmla="*/ 0 w 3552"/>
                  <a:gd name="T1" fmla="*/ 0 h 2352"/>
                  <a:gd name="T2" fmla="*/ 3552 w 3552"/>
                  <a:gd name="T3" fmla="*/ 0 h 2352"/>
                  <a:gd name="T4" fmla="*/ 3552 w 3552"/>
                  <a:gd name="T5" fmla="*/ 2352 h 2352"/>
                  <a:gd name="T6" fmla="*/ 1056 w 3552"/>
                  <a:gd name="T7" fmla="*/ 2352 h 2352"/>
                  <a:gd name="T8" fmla="*/ 0 w 3552"/>
                  <a:gd name="T9" fmla="*/ 0 h 2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2" h="2352">
                    <a:moveTo>
                      <a:pt x="0" y="0"/>
                    </a:moveTo>
                    <a:lnTo>
                      <a:pt x="3552" y="0"/>
                    </a:lnTo>
                    <a:lnTo>
                      <a:pt x="3552" y="2352"/>
                    </a:lnTo>
                    <a:lnTo>
                      <a:pt x="1056" y="235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62" name="Line 6"/>
              <p:cNvSpPr>
                <a:spLocks noChangeShapeType="1"/>
              </p:cNvSpPr>
              <p:nvPr/>
            </p:nvSpPr>
            <p:spPr bwMode="auto">
              <a:xfrm>
                <a:off x="1584" y="2160"/>
                <a:ext cx="3168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63" name="Line 7"/>
              <p:cNvSpPr>
                <a:spLocks noChangeShapeType="1"/>
              </p:cNvSpPr>
              <p:nvPr/>
            </p:nvSpPr>
            <p:spPr bwMode="auto">
              <a:xfrm>
                <a:off x="1968" y="2976"/>
                <a:ext cx="278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64" name="Line 8"/>
              <p:cNvSpPr>
                <a:spLocks noChangeShapeType="1"/>
              </p:cNvSpPr>
              <p:nvPr/>
            </p:nvSpPr>
            <p:spPr bwMode="auto">
              <a:xfrm flipH="1" flipV="1">
                <a:off x="2496" y="1296"/>
                <a:ext cx="528" cy="235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65" name="Line 9"/>
              <p:cNvSpPr>
                <a:spLocks noChangeShapeType="1"/>
              </p:cNvSpPr>
              <p:nvPr/>
            </p:nvSpPr>
            <p:spPr bwMode="auto">
              <a:xfrm flipH="1" flipV="1">
                <a:off x="3696" y="1296"/>
                <a:ext cx="144" cy="235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1066" name="Text Box 10"/>
            <p:cNvSpPr txBox="1">
              <a:spLocks noChangeArrowheads="1"/>
            </p:cNvSpPr>
            <p:nvPr/>
          </p:nvSpPr>
          <p:spPr bwMode="auto">
            <a:xfrm>
              <a:off x="336" y="2400"/>
              <a:ext cx="7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chemeClr val="tx2"/>
                  </a:solidFill>
                  <a:latin typeface="Comic Sans MS" charset="0"/>
                </a:rPr>
                <a:t>FRONT</a:t>
              </a:r>
            </a:p>
          </p:txBody>
        </p:sp>
        <p:sp>
          <p:nvSpPr>
            <p:cNvPr id="301067" name="Text Box 11"/>
            <p:cNvSpPr txBox="1">
              <a:spLocks noChangeArrowheads="1"/>
            </p:cNvSpPr>
            <p:nvPr/>
          </p:nvSpPr>
          <p:spPr bwMode="auto">
            <a:xfrm>
              <a:off x="4721" y="2400"/>
              <a:ext cx="6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chemeClr val="tx2"/>
                  </a:solidFill>
                  <a:latin typeface="Comic Sans MS" charset="0"/>
                </a:rPr>
                <a:t>BACK</a:t>
              </a:r>
            </a:p>
          </p:txBody>
        </p:sp>
        <p:sp>
          <p:nvSpPr>
            <p:cNvPr id="301068" name="Text Box 12"/>
            <p:cNvSpPr txBox="1">
              <a:spLocks noChangeArrowheads="1"/>
            </p:cNvSpPr>
            <p:nvPr/>
          </p:nvSpPr>
          <p:spPr bwMode="auto">
            <a:xfrm>
              <a:off x="2448" y="768"/>
              <a:ext cx="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chemeClr val="tx2"/>
                  </a:solidFill>
                  <a:latin typeface="Comic Sans MS" charset="0"/>
                </a:rPr>
                <a:t>HIGH</a:t>
              </a:r>
            </a:p>
          </p:txBody>
        </p:sp>
        <p:sp>
          <p:nvSpPr>
            <p:cNvPr id="301069" name="Text Box 13"/>
            <p:cNvSpPr txBox="1">
              <a:spLocks noChangeArrowheads="1"/>
            </p:cNvSpPr>
            <p:nvPr/>
          </p:nvSpPr>
          <p:spPr bwMode="auto">
            <a:xfrm>
              <a:off x="2881" y="3648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chemeClr val="tx2"/>
                  </a:solidFill>
                  <a:latin typeface="Comic Sans MS" charset="0"/>
                </a:rPr>
                <a:t>LOW</a:t>
              </a:r>
            </a:p>
          </p:txBody>
        </p:sp>
      </p:grpSp>
      <p:grpSp>
        <p:nvGrpSpPr>
          <p:cNvPr id="301070" name="Group 14"/>
          <p:cNvGrpSpPr>
            <a:grpSpLocks/>
          </p:cNvGrpSpPr>
          <p:nvPr/>
        </p:nvGrpSpPr>
        <p:grpSpPr bwMode="auto">
          <a:xfrm>
            <a:off x="2286000" y="2590800"/>
            <a:ext cx="4876800" cy="2667000"/>
            <a:chOff x="1440" y="1632"/>
            <a:chExt cx="3072" cy="1680"/>
          </a:xfrm>
        </p:grpSpPr>
        <p:grpSp>
          <p:nvGrpSpPr>
            <p:cNvPr id="301071" name="Group 15"/>
            <p:cNvGrpSpPr>
              <a:grpSpLocks/>
            </p:cNvGrpSpPr>
            <p:nvPr/>
          </p:nvGrpSpPr>
          <p:grpSpPr bwMode="auto">
            <a:xfrm>
              <a:off x="1440" y="1824"/>
              <a:ext cx="384" cy="624"/>
              <a:chOff x="1440" y="1824"/>
              <a:chExt cx="384" cy="624"/>
            </a:xfrm>
          </p:grpSpPr>
          <p:sp>
            <p:nvSpPr>
              <p:cNvPr id="301072" name="Text Box 16"/>
              <p:cNvSpPr txBox="1">
                <a:spLocks noChangeArrowheads="1"/>
              </p:cNvSpPr>
              <p:nvPr/>
            </p:nvSpPr>
            <p:spPr bwMode="auto">
              <a:xfrm rot="3170656">
                <a:off x="1421" y="2064"/>
                <a:ext cx="3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0000FF"/>
                    </a:solidFill>
                    <a:latin typeface="Comic Sans MS" charset="0"/>
                  </a:rPr>
                  <a:t>ey</a:t>
                </a:r>
              </a:p>
            </p:txBody>
          </p:sp>
          <p:sp>
            <p:nvSpPr>
              <p:cNvPr id="301073" name="Line 17"/>
              <p:cNvSpPr>
                <a:spLocks noChangeShapeType="1"/>
              </p:cNvSpPr>
              <p:nvPr/>
            </p:nvSpPr>
            <p:spPr bwMode="auto">
              <a:xfrm flipH="1" flipV="1">
                <a:off x="1488" y="1824"/>
                <a:ext cx="336" cy="624"/>
              </a:xfrm>
              <a:prstGeom prst="line">
                <a:avLst/>
              </a:prstGeom>
              <a:noFill/>
              <a:ln w="38100" cap="sq">
                <a:solidFill>
                  <a:srgbClr val="00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074" name="Group 18"/>
            <p:cNvGrpSpPr>
              <a:grpSpLocks/>
            </p:cNvGrpSpPr>
            <p:nvPr/>
          </p:nvGrpSpPr>
          <p:grpSpPr bwMode="auto">
            <a:xfrm>
              <a:off x="4185" y="1728"/>
              <a:ext cx="327" cy="720"/>
              <a:chOff x="4185" y="1728"/>
              <a:chExt cx="327" cy="720"/>
            </a:xfrm>
          </p:grpSpPr>
          <p:sp>
            <p:nvSpPr>
              <p:cNvPr id="301075" name="Text Box 19"/>
              <p:cNvSpPr txBox="1">
                <a:spLocks noChangeArrowheads="1"/>
              </p:cNvSpPr>
              <p:nvPr/>
            </p:nvSpPr>
            <p:spPr bwMode="auto">
              <a:xfrm rot="-4548499">
                <a:off x="4155" y="2064"/>
                <a:ext cx="38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0000FF"/>
                    </a:solidFill>
                    <a:latin typeface="Comic Sans MS" charset="0"/>
                  </a:rPr>
                  <a:t>ow</a:t>
                </a:r>
              </a:p>
            </p:txBody>
          </p:sp>
          <p:sp>
            <p:nvSpPr>
              <p:cNvPr id="301076" name="Line 20"/>
              <p:cNvSpPr>
                <a:spLocks noChangeShapeType="1"/>
              </p:cNvSpPr>
              <p:nvPr/>
            </p:nvSpPr>
            <p:spPr bwMode="auto">
              <a:xfrm flipV="1">
                <a:off x="4224" y="1728"/>
                <a:ext cx="144" cy="720"/>
              </a:xfrm>
              <a:prstGeom prst="line">
                <a:avLst/>
              </a:prstGeom>
              <a:noFill/>
              <a:ln w="38100" cap="sq">
                <a:solidFill>
                  <a:srgbClr val="00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077" name="Group 21"/>
            <p:cNvGrpSpPr>
              <a:grpSpLocks/>
            </p:cNvGrpSpPr>
            <p:nvPr/>
          </p:nvGrpSpPr>
          <p:grpSpPr bwMode="auto">
            <a:xfrm>
              <a:off x="3744" y="1632"/>
              <a:ext cx="480" cy="1536"/>
              <a:chOff x="3744" y="1632"/>
              <a:chExt cx="480" cy="1536"/>
            </a:xfrm>
          </p:grpSpPr>
          <p:sp>
            <p:nvSpPr>
              <p:cNvPr id="301078" name="Line 22"/>
              <p:cNvSpPr>
                <a:spLocks noChangeShapeType="1"/>
              </p:cNvSpPr>
              <p:nvPr/>
            </p:nvSpPr>
            <p:spPr bwMode="auto">
              <a:xfrm flipV="1">
                <a:off x="3936" y="1632"/>
                <a:ext cx="288" cy="1536"/>
              </a:xfrm>
              <a:prstGeom prst="line">
                <a:avLst/>
              </a:prstGeom>
              <a:noFill/>
              <a:ln w="38100" cap="sq">
                <a:solidFill>
                  <a:srgbClr val="00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9" name="Text Box 23"/>
              <p:cNvSpPr txBox="1">
                <a:spLocks noChangeArrowheads="1"/>
              </p:cNvSpPr>
              <p:nvPr/>
            </p:nvSpPr>
            <p:spPr bwMode="auto">
              <a:xfrm rot="-4755381">
                <a:off x="3711" y="2520"/>
                <a:ext cx="39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0000FF"/>
                    </a:solidFill>
                    <a:latin typeface="Comic Sans MS" charset="0"/>
                  </a:rPr>
                  <a:t>aw</a:t>
                </a:r>
              </a:p>
            </p:txBody>
          </p:sp>
        </p:grpSp>
        <p:grpSp>
          <p:nvGrpSpPr>
            <p:cNvPr id="301080" name="Group 24"/>
            <p:cNvGrpSpPr>
              <a:grpSpLocks/>
            </p:cNvGrpSpPr>
            <p:nvPr/>
          </p:nvGrpSpPr>
          <p:grpSpPr bwMode="auto">
            <a:xfrm>
              <a:off x="1776" y="1776"/>
              <a:ext cx="2592" cy="768"/>
              <a:chOff x="1776" y="1776"/>
              <a:chExt cx="2592" cy="768"/>
            </a:xfrm>
          </p:grpSpPr>
          <p:sp>
            <p:nvSpPr>
              <p:cNvPr id="301081" name="Text Box 25"/>
              <p:cNvSpPr txBox="1">
                <a:spLocks noChangeArrowheads="1"/>
              </p:cNvSpPr>
              <p:nvPr/>
            </p:nvSpPr>
            <p:spPr bwMode="auto">
              <a:xfrm rot="916791">
                <a:off x="3050" y="1920"/>
                <a:ext cx="35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0000FF"/>
                    </a:solidFill>
                    <a:latin typeface="Comic Sans MS" charset="0"/>
                  </a:rPr>
                  <a:t>oy</a:t>
                </a:r>
              </a:p>
            </p:txBody>
          </p:sp>
          <p:sp>
            <p:nvSpPr>
              <p:cNvPr id="301082" name="Line 26"/>
              <p:cNvSpPr>
                <a:spLocks noChangeShapeType="1"/>
              </p:cNvSpPr>
              <p:nvPr/>
            </p:nvSpPr>
            <p:spPr bwMode="auto">
              <a:xfrm flipH="1" flipV="1">
                <a:off x="1776" y="1776"/>
                <a:ext cx="2592" cy="768"/>
              </a:xfrm>
              <a:prstGeom prst="line">
                <a:avLst/>
              </a:prstGeom>
              <a:noFill/>
              <a:ln w="38100" cap="sq">
                <a:solidFill>
                  <a:srgbClr val="00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083" name="Group 27"/>
            <p:cNvGrpSpPr>
              <a:grpSpLocks/>
            </p:cNvGrpSpPr>
            <p:nvPr/>
          </p:nvGrpSpPr>
          <p:grpSpPr bwMode="auto">
            <a:xfrm>
              <a:off x="1632" y="1824"/>
              <a:ext cx="2208" cy="1488"/>
              <a:chOff x="1632" y="1824"/>
              <a:chExt cx="2208" cy="1488"/>
            </a:xfrm>
          </p:grpSpPr>
          <p:sp>
            <p:nvSpPr>
              <p:cNvPr id="301084" name="Line 28"/>
              <p:cNvSpPr>
                <a:spLocks noChangeShapeType="1"/>
              </p:cNvSpPr>
              <p:nvPr/>
            </p:nvSpPr>
            <p:spPr bwMode="auto">
              <a:xfrm flipH="1" flipV="1">
                <a:off x="1632" y="1824"/>
                <a:ext cx="2208" cy="1488"/>
              </a:xfrm>
              <a:prstGeom prst="line">
                <a:avLst/>
              </a:prstGeom>
              <a:noFill/>
              <a:ln w="38100" cap="sq">
                <a:solidFill>
                  <a:srgbClr val="00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5" name="Text Box 29"/>
              <p:cNvSpPr txBox="1">
                <a:spLocks noChangeArrowheads="1"/>
              </p:cNvSpPr>
              <p:nvPr/>
            </p:nvSpPr>
            <p:spPr bwMode="auto">
              <a:xfrm rot="1792561">
                <a:off x="3092" y="2889"/>
                <a:ext cx="3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0000FF"/>
                    </a:solidFill>
                    <a:latin typeface="Comic Sans MS" charset="0"/>
                  </a:rPr>
                  <a:t>ay</a:t>
                </a:r>
              </a:p>
            </p:txBody>
          </p:sp>
        </p:grpSp>
      </p:grpSp>
      <p:grpSp>
        <p:nvGrpSpPr>
          <p:cNvPr id="301086" name="Group 30"/>
          <p:cNvGrpSpPr>
            <a:grpSpLocks/>
          </p:cNvGrpSpPr>
          <p:nvPr/>
        </p:nvGrpSpPr>
        <p:grpSpPr bwMode="auto">
          <a:xfrm>
            <a:off x="1447800" y="1703388"/>
            <a:ext cx="5749925" cy="4024312"/>
            <a:chOff x="912" y="1073"/>
            <a:chExt cx="3622" cy="2535"/>
          </a:xfrm>
        </p:grpSpPr>
        <p:sp>
          <p:nvSpPr>
            <p:cNvPr id="301087" name="Text Box 31"/>
            <p:cNvSpPr txBox="1">
              <a:spLocks noChangeArrowheads="1"/>
            </p:cNvSpPr>
            <p:nvPr/>
          </p:nvSpPr>
          <p:spPr bwMode="auto">
            <a:xfrm>
              <a:off x="912" y="107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iy</a:t>
              </a:r>
            </a:p>
          </p:txBody>
        </p:sp>
        <p:sp>
          <p:nvSpPr>
            <p:cNvPr id="301088" name="Text Box 32"/>
            <p:cNvSpPr txBox="1">
              <a:spLocks noChangeArrowheads="1"/>
            </p:cNvSpPr>
            <p:nvPr/>
          </p:nvSpPr>
          <p:spPr bwMode="auto">
            <a:xfrm>
              <a:off x="1200" y="1649"/>
              <a:ext cx="3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ih</a:t>
              </a:r>
            </a:p>
          </p:txBody>
        </p:sp>
        <p:sp>
          <p:nvSpPr>
            <p:cNvPr id="301089" name="Text Box 33"/>
            <p:cNvSpPr txBox="1">
              <a:spLocks noChangeArrowheads="1"/>
            </p:cNvSpPr>
            <p:nvPr/>
          </p:nvSpPr>
          <p:spPr bwMode="auto">
            <a:xfrm>
              <a:off x="1584" y="2561"/>
              <a:ext cx="3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eh</a:t>
              </a:r>
            </a:p>
          </p:txBody>
        </p:sp>
        <p:sp>
          <p:nvSpPr>
            <p:cNvPr id="301090" name="Text Box 34"/>
            <p:cNvSpPr txBox="1">
              <a:spLocks noChangeArrowheads="1"/>
            </p:cNvSpPr>
            <p:nvPr/>
          </p:nvSpPr>
          <p:spPr bwMode="auto">
            <a:xfrm>
              <a:off x="1872" y="3233"/>
              <a:ext cx="3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ae</a:t>
              </a:r>
            </a:p>
          </p:txBody>
        </p:sp>
        <p:sp>
          <p:nvSpPr>
            <p:cNvPr id="301091" name="Text Box 35"/>
            <p:cNvSpPr txBox="1">
              <a:spLocks noChangeArrowheads="1"/>
            </p:cNvSpPr>
            <p:nvPr/>
          </p:nvSpPr>
          <p:spPr bwMode="auto">
            <a:xfrm>
              <a:off x="3936" y="3281"/>
              <a:ext cx="3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aa</a:t>
              </a:r>
            </a:p>
          </p:txBody>
        </p:sp>
        <p:sp>
          <p:nvSpPr>
            <p:cNvPr id="301092" name="Text Box 36"/>
            <p:cNvSpPr txBox="1">
              <a:spLocks noChangeArrowheads="1"/>
            </p:cNvSpPr>
            <p:nvPr/>
          </p:nvSpPr>
          <p:spPr bwMode="auto">
            <a:xfrm>
              <a:off x="4176" y="2513"/>
              <a:ext cx="3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ao</a:t>
              </a:r>
            </a:p>
          </p:txBody>
        </p:sp>
        <p:sp>
          <p:nvSpPr>
            <p:cNvPr id="301093" name="Text Box 37"/>
            <p:cNvSpPr txBox="1">
              <a:spLocks noChangeArrowheads="1"/>
            </p:cNvSpPr>
            <p:nvPr/>
          </p:nvSpPr>
          <p:spPr bwMode="auto">
            <a:xfrm>
              <a:off x="4032" y="1121"/>
              <a:ext cx="3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uw</a:t>
              </a:r>
            </a:p>
          </p:txBody>
        </p:sp>
        <p:sp>
          <p:nvSpPr>
            <p:cNvPr id="301094" name="Text Box 38"/>
            <p:cNvSpPr txBox="1">
              <a:spLocks noChangeArrowheads="1"/>
            </p:cNvSpPr>
            <p:nvPr/>
          </p:nvSpPr>
          <p:spPr bwMode="auto">
            <a:xfrm>
              <a:off x="3801" y="1649"/>
              <a:ext cx="3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uh</a:t>
              </a:r>
            </a:p>
          </p:txBody>
        </p:sp>
        <p:sp>
          <p:nvSpPr>
            <p:cNvPr id="301095" name="Text Box 39"/>
            <p:cNvSpPr txBox="1">
              <a:spLocks noChangeArrowheads="1"/>
            </p:cNvSpPr>
            <p:nvPr/>
          </p:nvSpPr>
          <p:spPr bwMode="auto">
            <a:xfrm>
              <a:off x="2832" y="2561"/>
              <a:ext cx="3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ah</a:t>
              </a:r>
            </a:p>
          </p:txBody>
        </p:sp>
        <p:sp>
          <p:nvSpPr>
            <p:cNvPr id="301096" name="Text Box 40"/>
            <p:cNvSpPr txBox="1">
              <a:spLocks noChangeArrowheads="1"/>
            </p:cNvSpPr>
            <p:nvPr/>
          </p:nvSpPr>
          <p:spPr bwMode="auto">
            <a:xfrm>
              <a:off x="2784" y="2225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ax</a:t>
              </a:r>
            </a:p>
          </p:txBody>
        </p:sp>
        <p:sp>
          <p:nvSpPr>
            <p:cNvPr id="301097" name="Text Box 41"/>
            <p:cNvSpPr txBox="1">
              <a:spLocks noChangeArrowheads="1"/>
            </p:cNvSpPr>
            <p:nvPr/>
          </p:nvSpPr>
          <p:spPr bwMode="auto">
            <a:xfrm>
              <a:off x="2385" y="1632"/>
              <a:ext cx="3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ix</a:t>
              </a:r>
            </a:p>
          </p:txBody>
        </p:sp>
        <p:sp>
          <p:nvSpPr>
            <p:cNvPr id="301098" name="Text Box 42"/>
            <p:cNvSpPr txBox="1">
              <a:spLocks noChangeArrowheads="1"/>
            </p:cNvSpPr>
            <p:nvPr/>
          </p:nvSpPr>
          <p:spPr bwMode="auto">
            <a:xfrm>
              <a:off x="3001" y="1632"/>
              <a:ext cx="3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Comic Sans MS" charset="0"/>
                </a:rPr>
                <a:t>ux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Compare to British English, Indian English, Swedish, Spanish, Japanese, Mandarin?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[iy] vs. [uw]</a:t>
            </a:r>
          </a:p>
        </p:txBody>
      </p: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5591" r="7031" b="6989"/>
          <a:stretch>
            <a:fillRect/>
          </a:stretch>
        </p:blipFill>
        <p:spPr bwMode="auto">
          <a:xfrm>
            <a:off x="838200" y="1447800"/>
            <a:ext cx="7543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2084" name="Oval 4"/>
          <p:cNvSpPr>
            <a:spLocks noChangeArrowheads="1"/>
          </p:cNvSpPr>
          <p:nvPr/>
        </p:nvSpPr>
        <p:spPr bwMode="auto">
          <a:xfrm>
            <a:off x="2743200" y="3124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5" name="Oval 5"/>
          <p:cNvSpPr>
            <a:spLocks noChangeArrowheads="1"/>
          </p:cNvSpPr>
          <p:nvPr/>
        </p:nvSpPr>
        <p:spPr bwMode="auto">
          <a:xfrm>
            <a:off x="7315200" y="30480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457200" y="6237288"/>
            <a:ext cx="4246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charset="0"/>
              </a:rPr>
              <a:t>(From a lecture given by Rochelle Newman)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[ae] vs. [aa]</a:t>
            </a:r>
          </a:p>
        </p:txBody>
      </p:sp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2366" r="8594" b="9138"/>
          <a:stretch>
            <a:fillRect/>
          </a:stretch>
        </p:blipFill>
        <p:spPr bwMode="auto">
          <a:xfrm>
            <a:off x="685800" y="1200150"/>
            <a:ext cx="76962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2819400" y="32766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7315200" y="32766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457200" y="6237288"/>
            <a:ext cx="4246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charset="0"/>
              </a:rPr>
              <a:t>(From a lecture given by Rochelle Newman)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Acoustic landmarks</a:t>
            </a:r>
          </a:p>
        </p:txBody>
      </p:sp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8780" r="8463" b="33025"/>
          <a:stretch>
            <a:fillRect/>
          </a:stretch>
        </p:blipFill>
        <p:spPr bwMode="auto">
          <a:xfrm>
            <a:off x="381000" y="20574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04132" name="Group 4"/>
          <p:cNvGrpSpPr>
            <a:grpSpLocks/>
          </p:cNvGrpSpPr>
          <p:nvPr/>
        </p:nvGrpSpPr>
        <p:grpSpPr bwMode="auto">
          <a:xfrm>
            <a:off x="381000" y="4114800"/>
            <a:ext cx="7543800" cy="1219200"/>
            <a:chOff x="240" y="2976"/>
            <a:chExt cx="4752" cy="768"/>
          </a:xfrm>
        </p:grpSpPr>
        <p:pic>
          <p:nvPicPr>
            <p:cNvPr id="30413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6" t="30902" r="5971" b="35146"/>
            <a:stretch>
              <a:fillRect/>
            </a:stretch>
          </p:blipFill>
          <p:spPr bwMode="auto">
            <a:xfrm>
              <a:off x="240" y="2976"/>
              <a:ext cx="4752" cy="76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04134" name="AutoShape 6"/>
            <p:cNvSpPr>
              <a:spLocks noChangeArrowheads="1"/>
            </p:cNvSpPr>
            <p:nvPr/>
          </p:nvSpPr>
          <p:spPr bwMode="auto">
            <a:xfrm flipV="1">
              <a:off x="240" y="2976"/>
              <a:ext cx="4752" cy="768"/>
            </a:xfrm>
            <a:prstGeom prst="wedgeRectCallout">
              <a:avLst>
                <a:gd name="adj1" fmla="val -37880"/>
                <a:gd name="adj2" fmla="val 132292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0" hangingPunct="0"/>
              <a:endParaRPr lang="en-US" sz="2400"/>
            </a:p>
          </p:txBody>
        </p:sp>
        <p:sp>
          <p:nvSpPr>
            <p:cNvPr id="304135" name="Line 7"/>
            <p:cNvSpPr>
              <a:spLocks noChangeShapeType="1"/>
            </p:cNvSpPr>
            <p:nvPr/>
          </p:nvSpPr>
          <p:spPr bwMode="auto">
            <a:xfrm>
              <a:off x="1056" y="2976"/>
              <a:ext cx="1152" cy="0"/>
            </a:xfrm>
            <a:prstGeom prst="line">
              <a:avLst/>
            </a:prstGeom>
            <a:noFill/>
            <a:ln w="762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287838" y="3276600"/>
            <a:ext cx="4322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ja-JP" altLang="en-US" sz="2400">
                <a:latin typeface="Arial"/>
              </a:rPr>
              <a:t>“</a:t>
            </a:r>
            <a:r>
              <a:rPr lang="en-US" sz="2400">
                <a:latin typeface="Comic Sans MS" charset="0"/>
              </a:rPr>
              <a:t>Patricia and Patsy and Sally</a:t>
            </a:r>
            <a:r>
              <a:rPr lang="ja-JP" altLang="en-US" sz="2400">
                <a:latin typeface="Arial"/>
              </a:rPr>
              <a:t>”</a:t>
            </a:r>
            <a:endParaRPr lang="en-US" sz="2400">
              <a:latin typeface="Comic Sans MS" charset="0"/>
            </a:endParaRPr>
          </a:p>
        </p:txBody>
      </p:sp>
      <p:grpSp>
        <p:nvGrpSpPr>
          <p:cNvPr id="304137" name="Group 9"/>
          <p:cNvGrpSpPr>
            <a:grpSpLocks/>
          </p:cNvGrpSpPr>
          <p:nvPr/>
        </p:nvGrpSpPr>
        <p:grpSpPr bwMode="auto">
          <a:xfrm>
            <a:off x="185738" y="1295400"/>
            <a:ext cx="4746625" cy="4724400"/>
            <a:chOff x="117" y="816"/>
            <a:chExt cx="2990" cy="2976"/>
          </a:xfrm>
        </p:grpSpPr>
        <p:sp>
          <p:nvSpPr>
            <p:cNvPr id="304138" name="Line 10"/>
            <p:cNvSpPr>
              <a:spLocks noChangeShapeType="1"/>
            </p:cNvSpPr>
            <p:nvPr/>
          </p:nvSpPr>
          <p:spPr bwMode="auto">
            <a:xfrm flipV="1">
              <a:off x="432" y="3120"/>
              <a:ext cx="0" cy="384"/>
            </a:xfrm>
            <a:prstGeom prst="line">
              <a:avLst/>
            </a:prstGeom>
            <a:noFill/>
            <a:ln w="38100" cap="sq">
              <a:solidFill>
                <a:srgbClr val="00CC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139" name="Line 11"/>
            <p:cNvSpPr>
              <a:spLocks noChangeShapeType="1"/>
            </p:cNvSpPr>
            <p:nvPr/>
          </p:nvSpPr>
          <p:spPr bwMode="auto">
            <a:xfrm flipV="1">
              <a:off x="2688" y="3120"/>
              <a:ext cx="0" cy="384"/>
            </a:xfrm>
            <a:prstGeom prst="line">
              <a:avLst/>
            </a:prstGeom>
            <a:noFill/>
            <a:ln w="38100" cap="sq">
              <a:solidFill>
                <a:srgbClr val="00CC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4140" name="Group 12"/>
            <p:cNvGrpSpPr>
              <a:grpSpLocks/>
            </p:cNvGrpSpPr>
            <p:nvPr/>
          </p:nvGrpSpPr>
          <p:grpSpPr bwMode="auto">
            <a:xfrm>
              <a:off x="117" y="816"/>
              <a:ext cx="2990" cy="720"/>
              <a:chOff x="117" y="816"/>
              <a:chExt cx="2990" cy="720"/>
            </a:xfrm>
          </p:grpSpPr>
          <p:grpSp>
            <p:nvGrpSpPr>
              <p:cNvPr id="304141" name="Group 13"/>
              <p:cNvGrpSpPr>
                <a:grpSpLocks/>
              </p:cNvGrpSpPr>
              <p:nvPr/>
            </p:nvGrpSpPr>
            <p:grpSpPr bwMode="auto">
              <a:xfrm>
                <a:off x="288" y="1152"/>
                <a:ext cx="2640" cy="384"/>
                <a:chOff x="288" y="1152"/>
                <a:chExt cx="2640" cy="384"/>
              </a:xfrm>
            </p:grpSpPr>
            <p:sp>
              <p:nvSpPr>
                <p:cNvPr id="304142" name="Line 14"/>
                <p:cNvSpPr>
                  <a:spLocks noChangeShapeType="1"/>
                </p:cNvSpPr>
                <p:nvPr/>
              </p:nvSpPr>
              <p:spPr bwMode="auto">
                <a:xfrm>
                  <a:off x="288" y="1152"/>
                  <a:ext cx="0" cy="384"/>
                </a:xfrm>
                <a:prstGeom prst="line">
                  <a:avLst/>
                </a:prstGeom>
                <a:noFill/>
                <a:ln w="38100" cap="sq">
                  <a:solidFill>
                    <a:srgbClr val="00CC00"/>
                  </a:solidFill>
                  <a:round/>
                  <a:headEnd type="none" w="sm" len="sm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143" name="Line 15"/>
                <p:cNvSpPr>
                  <a:spLocks noChangeShapeType="1"/>
                </p:cNvSpPr>
                <p:nvPr/>
              </p:nvSpPr>
              <p:spPr bwMode="auto">
                <a:xfrm>
                  <a:off x="720" y="1152"/>
                  <a:ext cx="0" cy="384"/>
                </a:xfrm>
                <a:prstGeom prst="line">
                  <a:avLst/>
                </a:prstGeom>
                <a:noFill/>
                <a:ln w="38100" cap="sq">
                  <a:solidFill>
                    <a:srgbClr val="00CC00"/>
                  </a:solidFill>
                  <a:round/>
                  <a:headEnd type="none" w="sm" len="sm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144" name="Line 16"/>
                <p:cNvSpPr>
                  <a:spLocks noChangeShapeType="1"/>
                </p:cNvSpPr>
                <p:nvPr/>
              </p:nvSpPr>
              <p:spPr bwMode="auto">
                <a:xfrm>
                  <a:off x="2160" y="1152"/>
                  <a:ext cx="0" cy="384"/>
                </a:xfrm>
                <a:prstGeom prst="line">
                  <a:avLst/>
                </a:prstGeom>
                <a:noFill/>
                <a:ln w="38100" cap="sq">
                  <a:solidFill>
                    <a:srgbClr val="00CC00"/>
                  </a:solidFill>
                  <a:round/>
                  <a:headEnd type="none" w="sm" len="sm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145" name="Line 17"/>
                <p:cNvSpPr>
                  <a:spLocks noChangeShapeType="1"/>
                </p:cNvSpPr>
                <p:nvPr/>
              </p:nvSpPr>
              <p:spPr bwMode="auto">
                <a:xfrm>
                  <a:off x="2928" y="1152"/>
                  <a:ext cx="0" cy="384"/>
                </a:xfrm>
                <a:prstGeom prst="line">
                  <a:avLst/>
                </a:prstGeom>
                <a:noFill/>
                <a:ln w="38100" cap="sq">
                  <a:solidFill>
                    <a:srgbClr val="00CC00"/>
                  </a:solidFill>
                  <a:round/>
                  <a:headEnd type="none" w="sm" len="sm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4146" name="Text Box 18"/>
              <p:cNvSpPr txBox="1">
                <a:spLocks noChangeArrowheads="1"/>
              </p:cNvSpPr>
              <p:nvPr/>
            </p:nvSpPr>
            <p:spPr bwMode="auto">
              <a:xfrm>
                <a:off x="117" y="8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00CC00"/>
                    </a:solidFill>
                    <a:latin typeface="Comic Sans MS" charset="0"/>
                  </a:rPr>
                  <a:t>[p]</a:t>
                </a:r>
              </a:p>
            </p:txBody>
          </p:sp>
          <p:sp>
            <p:nvSpPr>
              <p:cNvPr id="304147" name="Text Box 19"/>
              <p:cNvSpPr txBox="1">
                <a:spLocks noChangeArrowheads="1"/>
              </p:cNvSpPr>
              <p:nvPr/>
            </p:nvSpPr>
            <p:spPr bwMode="auto">
              <a:xfrm>
                <a:off x="549" y="816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00CC00"/>
                    </a:solidFill>
                    <a:latin typeface="Comic Sans MS" charset="0"/>
                  </a:rPr>
                  <a:t>[t]</a:t>
                </a:r>
              </a:p>
            </p:txBody>
          </p:sp>
          <p:sp>
            <p:nvSpPr>
              <p:cNvPr id="304148" name="Text Box 20"/>
              <p:cNvSpPr txBox="1">
                <a:spLocks noChangeArrowheads="1"/>
              </p:cNvSpPr>
              <p:nvPr/>
            </p:nvSpPr>
            <p:spPr bwMode="auto">
              <a:xfrm>
                <a:off x="1989" y="8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00CC00"/>
                    </a:solidFill>
                    <a:latin typeface="Comic Sans MS" charset="0"/>
                  </a:rPr>
                  <a:t>[p]</a:t>
                </a:r>
              </a:p>
            </p:txBody>
          </p:sp>
          <p:sp>
            <p:nvSpPr>
              <p:cNvPr id="304149" name="Text Box 21"/>
              <p:cNvSpPr txBox="1">
                <a:spLocks noChangeArrowheads="1"/>
              </p:cNvSpPr>
              <p:nvPr/>
            </p:nvSpPr>
            <p:spPr bwMode="auto">
              <a:xfrm>
                <a:off x="2757" y="816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00CC00"/>
                    </a:solidFill>
                    <a:latin typeface="Comic Sans MS" charset="0"/>
                  </a:rPr>
                  <a:t>[t]</a:t>
                </a:r>
              </a:p>
            </p:txBody>
          </p:sp>
        </p:grpSp>
        <p:sp>
          <p:nvSpPr>
            <p:cNvPr id="304150" name="Text Box 22"/>
            <p:cNvSpPr txBox="1">
              <a:spLocks noChangeArrowheads="1"/>
            </p:cNvSpPr>
            <p:nvPr/>
          </p:nvSpPr>
          <p:spPr bwMode="auto">
            <a:xfrm>
              <a:off x="261" y="350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CC00"/>
                  </a:solidFill>
                  <a:latin typeface="Comic Sans MS" charset="0"/>
                </a:rPr>
                <a:t>[p]</a:t>
              </a:r>
            </a:p>
          </p:txBody>
        </p:sp>
        <p:sp>
          <p:nvSpPr>
            <p:cNvPr id="304151" name="Text Box 23"/>
            <p:cNvSpPr txBox="1">
              <a:spLocks noChangeArrowheads="1"/>
            </p:cNvSpPr>
            <p:nvPr/>
          </p:nvSpPr>
          <p:spPr bwMode="auto">
            <a:xfrm>
              <a:off x="2496" y="3504"/>
              <a:ext cx="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CC00"/>
                  </a:solidFill>
                  <a:latin typeface="Comic Sans MS" charset="0"/>
                </a:rPr>
                <a:t>[t]</a:t>
              </a:r>
            </a:p>
          </p:txBody>
        </p:sp>
      </p:grpSp>
      <p:grpSp>
        <p:nvGrpSpPr>
          <p:cNvPr id="304152" name="Group 24"/>
          <p:cNvGrpSpPr>
            <a:grpSpLocks/>
          </p:cNvGrpSpPr>
          <p:nvPr/>
        </p:nvGrpSpPr>
        <p:grpSpPr bwMode="auto">
          <a:xfrm>
            <a:off x="7196138" y="1295400"/>
            <a:ext cx="496887" cy="1143000"/>
            <a:chOff x="4533" y="816"/>
            <a:chExt cx="313" cy="720"/>
          </a:xfrm>
        </p:grpSpPr>
        <p:sp>
          <p:nvSpPr>
            <p:cNvPr id="304153" name="Line 25"/>
            <p:cNvSpPr>
              <a:spLocks noChangeShapeType="1"/>
            </p:cNvSpPr>
            <p:nvPr/>
          </p:nvSpPr>
          <p:spPr bwMode="auto">
            <a:xfrm>
              <a:off x="4704" y="1152"/>
              <a:ext cx="0" cy="384"/>
            </a:xfrm>
            <a:prstGeom prst="line">
              <a:avLst/>
            </a:prstGeom>
            <a:noFill/>
            <a:ln w="38100" cap="sq">
              <a:solidFill>
                <a:srgbClr val="FF9933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154" name="Text Box 26"/>
            <p:cNvSpPr txBox="1">
              <a:spLocks noChangeArrowheads="1"/>
            </p:cNvSpPr>
            <p:nvPr/>
          </p:nvSpPr>
          <p:spPr bwMode="auto">
            <a:xfrm>
              <a:off x="4533" y="816"/>
              <a:ext cx="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9933"/>
                  </a:solidFill>
                  <a:latin typeface="Comic Sans MS" charset="0"/>
                </a:rPr>
                <a:t>[l]</a:t>
              </a:r>
            </a:p>
          </p:txBody>
        </p:sp>
      </p:grpSp>
      <p:grpSp>
        <p:nvGrpSpPr>
          <p:cNvPr id="304155" name="Group 27"/>
          <p:cNvGrpSpPr>
            <a:grpSpLocks/>
          </p:cNvGrpSpPr>
          <p:nvPr/>
        </p:nvGrpSpPr>
        <p:grpSpPr bwMode="auto">
          <a:xfrm>
            <a:off x="1371600" y="1295400"/>
            <a:ext cx="5165725" cy="4267200"/>
            <a:chOff x="864" y="816"/>
            <a:chExt cx="3254" cy="2688"/>
          </a:xfrm>
        </p:grpSpPr>
        <p:grpSp>
          <p:nvGrpSpPr>
            <p:cNvPr id="304156" name="Group 28"/>
            <p:cNvGrpSpPr>
              <a:grpSpLocks/>
            </p:cNvGrpSpPr>
            <p:nvPr/>
          </p:nvGrpSpPr>
          <p:grpSpPr bwMode="auto">
            <a:xfrm>
              <a:off x="864" y="1152"/>
              <a:ext cx="3072" cy="384"/>
              <a:chOff x="864" y="1152"/>
              <a:chExt cx="3072" cy="384"/>
            </a:xfrm>
          </p:grpSpPr>
          <p:sp>
            <p:nvSpPr>
              <p:cNvPr id="304157" name="Line 29"/>
              <p:cNvSpPr>
                <a:spLocks noChangeShapeType="1"/>
              </p:cNvSpPr>
              <p:nvPr/>
            </p:nvSpPr>
            <p:spPr bwMode="auto">
              <a:xfrm>
                <a:off x="864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FF33CC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8" name="Line 30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FF33CC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9" name="Line 31"/>
              <p:cNvSpPr>
                <a:spLocks noChangeShapeType="1"/>
              </p:cNvSpPr>
              <p:nvPr/>
            </p:nvSpPr>
            <p:spPr bwMode="auto">
              <a:xfrm>
                <a:off x="3120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FF33CC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0" name="Line 32"/>
              <p:cNvSpPr>
                <a:spLocks noChangeShapeType="1"/>
              </p:cNvSpPr>
              <p:nvPr/>
            </p:nvSpPr>
            <p:spPr bwMode="auto">
              <a:xfrm>
                <a:off x="3936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FF33CC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61" name="Line 33"/>
            <p:cNvSpPr>
              <a:spLocks noChangeShapeType="1"/>
            </p:cNvSpPr>
            <p:nvPr/>
          </p:nvSpPr>
          <p:spPr bwMode="auto">
            <a:xfrm flipV="1">
              <a:off x="3456" y="3120"/>
              <a:ext cx="0" cy="384"/>
            </a:xfrm>
            <a:prstGeom prst="line">
              <a:avLst/>
            </a:prstGeom>
            <a:noFill/>
            <a:ln w="38100" cap="sq">
              <a:solidFill>
                <a:srgbClr val="FF33CC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162" name="Text Box 34"/>
            <p:cNvSpPr txBox="1">
              <a:spLocks noChangeArrowheads="1"/>
            </p:cNvSpPr>
            <p:nvPr/>
          </p:nvSpPr>
          <p:spPr bwMode="auto">
            <a:xfrm>
              <a:off x="1152" y="816"/>
              <a:ext cx="4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33CC"/>
                  </a:solidFill>
                  <a:latin typeface="Comic Sans MS" charset="0"/>
                </a:rPr>
                <a:t>[sh]</a:t>
              </a:r>
            </a:p>
          </p:txBody>
        </p:sp>
        <p:sp>
          <p:nvSpPr>
            <p:cNvPr id="304163" name="Text Box 35"/>
            <p:cNvSpPr txBox="1">
              <a:spLocks noChangeArrowheads="1"/>
            </p:cNvSpPr>
            <p:nvPr/>
          </p:nvSpPr>
          <p:spPr bwMode="auto">
            <a:xfrm>
              <a:off x="2949" y="816"/>
              <a:ext cx="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33CC"/>
                  </a:solidFill>
                  <a:latin typeface="Comic Sans MS" charset="0"/>
                </a:rPr>
                <a:t>[s]</a:t>
              </a:r>
            </a:p>
          </p:txBody>
        </p:sp>
        <p:sp>
          <p:nvSpPr>
            <p:cNvPr id="304164" name="Text Box 36"/>
            <p:cNvSpPr txBox="1">
              <a:spLocks noChangeArrowheads="1"/>
            </p:cNvSpPr>
            <p:nvPr/>
          </p:nvSpPr>
          <p:spPr bwMode="auto">
            <a:xfrm>
              <a:off x="3765" y="816"/>
              <a:ext cx="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33CC"/>
                  </a:solidFill>
                  <a:latin typeface="Comic Sans MS" charset="0"/>
                </a:rPr>
                <a:t>[s]</a:t>
              </a:r>
            </a:p>
          </p:txBody>
        </p:sp>
      </p:grpSp>
      <p:grpSp>
        <p:nvGrpSpPr>
          <p:cNvPr id="304165" name="Group 37"/>
          <p:cNvGrpSpPr>
            <a:grpSpLocks/>
          </p:cNvGrpSpPr>
          <p:nvPr/>
        </p:nvGrpSpPr>
        <p:grpSpPr bwMode="auto">
          <a:xfrm>
            <a:off x="2895600" y="1295400"/>
            <a:ext cx="3197225" cy="1143000"/>
            <a:chOff x="1824" y="816"/>
            <a:chExt cx="2014" cy="720"/>
          </a:xfrm>
        </p:grpSpPr>
        <p:grpSp>
          <p:nvGrpSpPr>
            <p:cNvPr id="304166" name="Group 38"/>
            <p:cNvGrpSpPr>
              <a:grpSpLocks/>
            </p:cNvGrpSpPr>
            <p:nvPr/>
          </p:nvGrpSpPr>
          <p:grpSpPr bwMode="auto">
            <a:xfrm>
              <a:off x="2016" y="1152"/>
              <a:ext cx="1632" cy="384"/>
              <a:chOff x="2016" y="1152"/>
              <a:chExt cx="1632" cy="384"/>
            </a:xfrm>
          </p:grpSpPr>
          <p:sp>
            <p:nvSpPr>
              <p:cNvPr id="304167" name="Line 39"/>
              <p:cNvSpPr>
                <a:spLocks noChangeShapeType="1"/>
              </p:cNvSpPr>
              <p:nvPr/>
            </p:nvSpPr>
            <p:spPr bwMode="auto">
              <a:xfrm>
                <a:off x="3648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33CC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8" name="Line 40"/>
              <p:cNvSpPr>
                <a:spLocks noChangeShapeType="1"/>
              </p:cNvSpPr>
              <p:nvPr/>
            </p:nvSpPr>
            <p:spPr bwMode="auto">
              <a:xfrm>
                <a:off x="2016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33CC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69" name="Text Box 41"/>
            <p:cNvSpPr txBox="1">
              <a:spLocks noChangeArrowheads="1"/>
            </p:cNvSpPr>
            <p:nvPr/>
          </p:nvSpPr>
          <p:spPr bwMode="auto">
            <a:xfrm>
              <a:off x="1824" y="816"/>
              <a:ext cx="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CCFF"/>
                  </a:solidFill>
                  <a:latin typeface="Comic Sans MS" charset="0"/>
                </a:rPr>
                <a:t>[n]</a:t>
              </a:r>
            </a:p>
          </p:txBody>
        </p:sp>
        <p:sp>
          <p:nvSpPr>
            <p:cNvPr id="304170" name="Text Box 42"/>
            <p:cNvSpPr txBox="1">
              <a:spLocks noChangeArrowheads="1"/>
            </p:cNvSpPr>
            <p:nvPr/>
          </p:nvSpPr>
          <p:spPr bwMode="auto">
            <a:xfrm>
              <a:off x="3477" y="816"/>
              <a:ext cx="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CCFF"/>
                  </a:solidFill>
                  <a:latin typeface="Comic Sans MS" charset="0"/>
                </a:rPr>
                <a:t>[n]</a:t>
              </a:r>
            </a:p>
          </p:txBody>
        </p:sp>
      </p:grpSp>
      <p:grpSp>
        <p:nvGrpSpPr>
          <p:cNvPr id="304171" name="Group 43"/>
          <p:cNvGrpSpPr>
            <a:grpSpLocks/>
          </p:cNvGrpSpPr>
          <p:nvPr/>
        </p:nvGrpSpPr>
        <p:grpSpPr bwMode="auto">
          <a:xfrm>
            <a:off x="457200" y="1295400"/>
            <a:ext cx="7591425" cy="4724400"/>
            <a:chOff x="288" y="816"/>
            <a:chExt cx="4782" cy="2976"/>
          </a:xfrm>
        </p:grpSpPr>
        <p:grpSp>
          <p:nvGrpSpPr>
            <p:cNvPr id="304172" name="Group 44"/>
            <p:cNvGrpSpPr>
              <a:grpSpLocks/>
            </p:cNvGrpSpPr>
            <p:nvPr/>
          </p:nvGrpSpPr>
          <p:grpSpPr bwMode="auto">
            <a:xfrm>
              <a:off x="528" y="1152"/>
              <a:ext cx="4320" cy="384"/>
              <a:chOff x="528" y="1152"/>
              <a:chExt cx="4320" cy="384"/>
            </a:xfrm>
          </p:grpSpPr>
          <p:sp>
            <p:nvSpPr>
              <p:cNvPr id="304173" name="Line 45"/>
              <p:cNvSpPr>
                <a:spLocks noChangeShapeType="1"/>
              </p:cNvSpPr>
              <p:nvPr/>
            </p:nvSpPr>
            <p:spPr bwMode="auto">
              <a:xfrm>
                <a:off x="528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CC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4" name="Line 46"/>
              <p:cNvSpPr>
                <a:spLocks noChangeShapeType="1"/>
              </p:cNvSpPr>
              <p:nvPr/>
            </p:nvSpPr>
            <p:spPr bwMode="auto">
              <a:xfrm>
                <a:off x="1104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CC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5" name="Line 47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CC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6" name="Line 48"/>
              <p:cNvSpPr>
                <a:spLocks noChangeShapeType="1"/>
              </p:cNvSpPr>
              <p:nvPr/>
            </p:nvSpPr>
            <p:spPr bwMode="auto">
              <a:xfrm>
                <a:off x="2640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CC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7" name="Line 49"/>
              <p:cNvSpPr>
                <a:spLocks noChangeShapeType="1"/>
              </p:cNvSpPr>
              <p:nvPr/>
            </p:nvSpPr>
            <p:spPr bwMode="auto">
              <a:xfrm>
                <a:off x="3408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CC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8" name="Line 50"/>
              <p:cNvSpPr>
                <a:spLocks noChangeShapeType="1"/>
              </p:cNvSpPr>
              <p:nvPr/>
            </p:nvSpPr>
            <p:spPr bwMode="auto">
              <a:xfrm>
                <a:off x="4320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CC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9" name="Line 51"/>
              <p:cNvSpPr>
                <a:spLocks noChangeShapeType="1"/>
              </p:cNvSpPr>
              <p:nvPr/>
            </p:nvSpPr>
            <p:spPr bwMode="auto">
              <a:xfrm>
                <a:off x="4848" y="1152"/>
                <a:ext cx="0" cy="384"/>
              </a:xfrm>
              <a:prstGeom prst="line">
                <a:avLst/>
              </a:prstGeom>
              <a:noFill/>
              <a:ln w="38100" cap="sq">
                <a:solidFill>
                  <a:srgbClr val="CC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80" name="Line 52"/>
            <p:cNvSpPr>
              <a:spLocks noChangeShapeType="1"/>
            </p:cNvSpPr>
            <p:nvPr/>
          </p:nvSpPr>
          <p:spPr bwMode="auto">
            <a:xfrm flipV="1">
              <a:off x="4560" y="3120"/>
              <a:ext cx="0" cy="384"/>
            </a:xfrm>
            <a:prstGeom prst="line">
              <a:avLst/>
            </a:prstGeom>
            <a:noFill/>
            <a:ln w="38100" cap="sq">
              <a:solidFill>
                <a:srgbClr val="CC00FF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181" name="Line 53"/>
            <p:cNvSpPr>
              <a:spLocks noChangeShapeType="1"/>
            </p:cNvSpPr>
            <p:nvPr/>
          </p:nvSpPr>
          <p:spPr bwMode="auto">
            <a:xfrm flipV="1">
              <a:off x="1440" y="3120"/>
              <a:ext cx="0" cy="384"/>
            </a:xfrm>
            <a:prstGeom prst="line">
              <a:avLst/>
            </a:prstGeom>
            <a:noFill/>
            <a:ln w="38100" cap="sq">
              <a:solidFill>
                <a:srgbClr val="CC00FF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182" name="Text Box 54"/>
            <p:cNvSpPr txBox="1">
              <a:spLocks noChangeArrowheads="1"/>
            </p:cNvSpPr>
            <p:nvPr/>
          </p:nvSpPr>
          <p:spPr bwMode="auto">
            <a:xfrm>
              <a:off x="288" y="816"/>
              <a:ext cx="4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FF"/>
                  </a:solidFill>
                  <a:latin typeface="Comic Sans MS" charset="0"/>
                </a:rPr>
                <a:t>[ix]</a:t>
              </a:r>
            </a:p>
          </p:txBody>
        </p:sp>
        <p:sp>
          <p:nvSpPr>
            <p:cNvPr id="304183" name="Text Box 55"/>
            <p:cNvSpPr txBox="1">
              <a:spLocks noChangeArrowheads="1"/>
            </p:cNvSpPr>
            <p:nvPr/>
          </p:nvSpPr>
          <p:spPr bwMode="auto">
            <a:xfrm>
              <a:off x="1200" y="3504"/>
              <a:ext cx="4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FF"/>
                  </a:solidFill>
                  <a:latin typeface="Comic Sans MS" charset="0"/>
                </a:rPr>
                <a:t>[ix]</a:t>
              </a:r>
            </a:p>
          </p:txBody>
        </p:sp>
        <p:sp>
          <p:nvSpPr>
            <p:cNvPr id="304184" name="Text Box 56"/>
            <p:cNvSpPr txBox="1">
              <a:spLocks noChangeArrowheads="1"/>
            </p:cNvSpPr>
            <p:nvPr/>
          </p:nvSpPr>
          <p:spPr bwMode="auto">
            <a:xfrm>
              <a:off x="4375" y="3504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FF"/>
                  </a:solidFill>
                  <a:latin typeface="Comic Sans MS" charset="0"/>
                </a:rPr>
                <a:t>[ih]</a:t>
              </a:r>
            </a:p>
          </p:txBody>
        </p:sp>
        <p:sp>
          <p:nvSpPr>
            <p:cNvPr id="304185" name="Text Box 57"/>
            <p:cNvSpPr txBox="1">
              <a:spLocks noChangeArrowheads="1"/>
            </p:cNvSpPr>
            <p:nvPr/>
          </p:nvSpPr>
          <p:spPr bwMode="auto">
            <a:xfrm>
              <a:off x="912" y="816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FF"/>
                  </a:solidFill>
                  <a:latin typeface="Comic Sans MS" charset="0"/>
                </a:rPr>
                <a:t>[ih]</a:t>
              </a:r>
            </a:p>
          </p:txBody>
        </p:sp>
        <p:sp>
          <p:nvSpPr>
            <p:cNvPr id="304186" name="Text Box 58"/>
            <p:cNvSpPr txBox="1">
              <a:spLocks noChangeArrowheads="1"/>
            </p:cNvSpPr>
            <p:nvPr/>
          </p:nvSpPr>
          <p:spPr bwMode="auto">
            <a:xfrm>
              <a:off x="1536" y="816"/>
              <a:ext cx="4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FF"/>
                  </a:solidFill>
                  <a:latin typeface="Comic Sans MS" charset="0"/>
                </a:rPr>
                <a:t>[ax]</a:t>
              </a:r>
            </a:p>
          </p:txBody>
        </p:sp>
        <p:sp>
          <p:nvSpPr>
            <p:cNvPr id="304187" name="Text Box 59"/>
            <p:cNvSpPr txBox="1">
              <a:spLocks noChangeArrowheads="1"/>
            </p:cNvSpPr>
            <p:nvPr/>
          </p:nvSpPr>
          <p:spPr bwMode="auto">
            <a:xfrm>
              <a:off x="2400" y="816"/>
              <a:ext cx="4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FF"/>
                  </a:solidFill>
                  <a:latin typeface="Comic Sans MS" charset="0"/>
                </a:rPr>
                <a:t>[ae]</a:t>
              </a:r>
            </a:p>
          </p:txBody>
        </p:sp>
        <p:sp>
          <p:nvSpPr>
            <p:cNvPr id="304188" name="Text Box 60"/>
            <p:cNvSpPr txBox="1">
              <a:spLocks noChangeArrowheads="1"/>
            </p:cNvSpPr>
            <p:nvPr/>
          </p:nvSpPr>
          <p:spPr bwMode="auto">
            <a:xfrm>
              <a:off x="3216" y="816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FF"/>
                  </a:solidFill>
                  <a:latin typeface="Comic Sans MS" charset="0"/>
                </a:rPr>
                <a:t>[iy]</a:t>
              </a:r>
            </a:p>
          </p:txBody>
        </p:sp>
        <p:sp>
          <p:nvSpPr>
            <p:cNvPr id="304189" name="Text Box 61"/>
            <p:cNvSpPr txBox="1">
              <a:spLocks noChangeArrowheads="1"/>
            </p:cNvSpPr>
            <p:nvPr/>
          </p:nvSpPr>
          <p:spPr bwMode="auto">
            <a:xfrm>
              <a:off x="4656" y="816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FF"/>
                  </a:solidFill>
                  <a:latin typeface="Comic Sans MS" charset="0"/>
                </a:rPr>
                <a:t>[iy]</a:t>
              </a:r>
            </a:p>
          </p:txBody>
        </p:sp>
        <p:sp>
          <p:nvSpPr>
            <p:cNvPr id="304190" name="Text Box 62"/>
            <p:cNvSpPr txBox="1">
              <a:spLocks noChangeArrowheads="1"/>
            </p:cNvSpPr>
            <p:nvPr/>
          </p:nvSpPr>
          <p:spPr bwMode="auto">
            <a:xfrm>
              <a:off x="4080" y="816"/>
              <a:ext cx="4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FF"/>
                  </a:solidFill>
                  <a:latin typeface="Comic Sans MS" charset="0"/>
                </a:rPr>
                <a:t>[ae]</a:t>
              </a:r>
            </a:p>
          </p:txBody>
        </p:sp>
      </p:grpSp>
      <p:pic>
        <p:nvPicPr>
          <p:cNvPr id="304191" name="0A809BF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33" fill="hold"/>
                                        <p:tgtEl>
                                          <p:spTgt spid="304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19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419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Problem:  </a:t>
            </a:r>
            <a:r>
              <a:rPr lang="en-US">
                <a:solidFill>
                  <a:srgbClr val="0000FF"/>
                </a:solidFill>
              </a:rPr>
              <a:t>Coarticulation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Same phone produced differently depending on </a:t>
            </a:r>
            <a:r>
              <a:rPr lang="en-US">
                <a:solidFill>
                  <a:srgbClr val="0000FF"/>
                </a:solidFill>
              </a:rPr>
              <a:t>phonetic context</a:t>
            </a:r>
          </a:p>
          <a:p>
            <a:pPr>
              <a:lnSpc>
                <a:spcPct val="90000"/>
              </a:lnSpc>
            </a:pPr>
            <a:r>
              <a:rPr lang="en-US"/>
              <a:t>Occurs when articulations overlap as articulators are moving in different timing patterns to produce different adjacent sounds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Eight</a:t>
            </a:r>
            <a:r>
              <a:rPr lang="en-US"/>
              <a:t> vs. </a:t>
            </a:r>
            <a:r>
              <a:rPr lang="en-US">
                <a:solidFill>
                  <a:srgbClr val="FF0000"/>
                </a:solidFill>
              </a:rPr>
              <a:t>Eighth </a:t>
            </a:r>
          </a:p>
          <a:p>
            <a:pPr lvl="2">
              <a:lnSpc>
                <a:spcPct val="90000"/>
              </a:lnSpc>
            </a:pPr>
            <a:r>
              <a:rPr lang="en-US"/>
              <a:t>Place of articulation moves forward as /t/ is </a:t>
            </a:r>
            <a:r>
              <a:rPr lang="en-US">
                <a:solidFill>
                  <a:srgbClr val="0000FF"/>
                </a:solidFill>
              </a:rPr>
              <a:t>dentalized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Met</a:t>
            </a:r>
            <a:r>
              <a:rPr lang="en-US"/>
              <a:t> vs. </a:t>
            </a:r>
            <a:r>
              <a:rPr lang="en-US">
                <a:solidFill>
                  <a:srgbClr val="FF0000"/>
                </a:solidFill>
              </a:rPr>
              <a:t>Men</a:t>
            </a:r>
          </a:p>
          <a:p>
            <a:pPr lvl="2">
              <a:lnSpc>
                <a:spcPct val="90000"/>
              </a:lnSpc>
            </a:pPr>
            <a:r>
              <a:rPr lang="en-US"/>
              <a:t>Vowel is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nasalized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IPA consonants</a:t>
            </a:r>
          </a:p>
        </p:txBody>
      </p:sp>
      <p:pic>
        <p:nvPicPr>
          <p:cNvPr id="308227" name="Picture 3" descr="ipa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2379" r="4651" b="62000"/>
          <a:stretch>
            <a:fillRect/>
          </a:stretch>
        </p:blipFill>
        <p:spPr bwMode="auto">
          <a:xfrm>
            <a:off x="152400" y="1295400"/>
            <a:ext cx="8839200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1955800" y="5911850"/>
            <a:ext cx="558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charset="0"/>
              </a:rPr>
              <a:t>(Distributed by the International Phonetics Association.)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IPA vowels</a:t>
            </a:r>
          </a:p>
        </p:txBody>
      </p:sp>
      <p:pic>
        <p:nvPicPr>
          <p:cNvPr id="309251" name="Picture 3" descr="ipa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55150" r="58678" b="18860"/>
          <a:stretch>
            <a:fillRect/>
          </a:stretch>
        </p:blipFill>
        <p:spPr bwMode="auto">
          <a:xfrm>
            <a:off x="1447800" y="1198563"/>
            <a:ext cx="5943600" cy="49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955800" y="6292850"/>
            <a:ext cx="558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charset="0"/>
              </a:rPr>
              <a:t>(Distributed by the International Phonetics Association.)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Representations for Sounds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we have ways to represent the sounds of a language (IPA, Arpabet…) and to classify similar sounds</a:t>
            </a:r>
          </a:p>
          <a:p>
            <a:pPr lvl="1"/>
            <a:r>
              <a:rPr lang="en-US"/>
              <a:t>Automatic speech recognition</a:t>
            </a:r>
          </a:p>
          <a:p>
            <a:pPr lvl="1"/>
            <a:r>
              <a:rPr lang="en-US"/>
              <a:t>Speech synthesis</a:t>
            </a:r>
          </a:p>
          <a:p>
            <a:pPr lvl="1"/>
            <a:r>
              <a:rPr lang="en-US"/>
              <a:t>Speech pathology, language id, speaker id</a:t>
            </a:r>
          </a:p>
          <a:p>
            <a:r>
              <a:rPr lang="en-US"/>
              <a:t>But…how can we recognize different sounds automatically?</a:t>
            </a:r>
          </a:p>
          <a:p>
            <a:pPr lvl="1"/>
            <a:r>
              <a:rPr lang="en-US"/>
              <a:t>Acoustic analysis and tools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burger costing $4.59 is on sale for $2.33  at Mel’s</a:t>
            </a:r>
          </a:p>
          <a:p>
            <a:r>
              <a:rPr lang="en-US" dirty="0" smtClean="0"/>
              <a:t>Repeat the sale price to yourself 3 times</a:t>
            </a:r>
          </a:p>
          <a:p>
            <a:r>
              <a:rPr lang="en-US" dirty="0" smtClean="0"/>
              <a:t>A taco costing $4.53 is on sale for $2.22 at </a:t>
            </a:r>
            <a:r>
              <a:rPr lang="en-US" dirty="0" err="1" smtClean="0"/>
              <a:t>Noche</a:t>
            </a:r>
            <a:r>
              <a:rPr lang="en-US" dirty="0" smtClean="0"/>
              <a:t> Mexicana</a:t>
            </a:r>
          </a:p>
          <a:p>
            <a:r>
              <a:rPr lang="en-US" dirty="0" smtClean="0"/>
              <a:t>Repeat the sale price to yourself 3 times</a:t>
            </a:r>
          </a:p>
          <a:p>
            <a:r>
              <a:rPr lang="en-US" dirty="0" smtClean="0"/>
              <a:t>Which is the better deal?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6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Class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Readings: </a:t>
            </a:r>
            <a:r>
              <a:rPr lang="en-US" dirty="0" smtClean="0"/>
              <a:t>J</a:t>
            </a:r>
            <a:r>
              <a:rPr lang="en-US" dirty="0"/>
              <a:t>&amp;M </a:t>
            </a:r>
            <a:r>
              <a:rPr lang="en-US" dirty="0" smtClean="0"/>
              <a:t>7.4</a:t>
            </a:r>
          </a:p>
          <a:p>
            <a:r>
              <a:rPr lang="en-US" dirty="0" smtClean="0"/>
              <a:t>Make appointment to discuss </a:t>
            </a:r>
            <a:r>
              <a:rPr lang="en-US" smtClean="0"/>
              <a:t>your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791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represent speech sounds?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need </a:t>
            </a:r>
            <a:r>
              <a:rPr lang="en-US" dirty="0" smtClean="0"/>
              <a:t>representations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Translating</a:t>
            </a:r>
            <a:r>
              <a:rPr lang="en-US" dirty="0"/>
              <a:t> between sounds and words (ASR, TTS), learning </a:t>
            </a:r>
            <a:r>
              <a:rPr lang="en-US" dirty="0">
                <a:solidFill>
                  <a:srgbClr val="0000FF"/>
                </a:solidFill>
              </a:rPr>
              <a:t>pronunciation</a:t>
            </a:r>
            <a:r>
              <a:rPr lang="en-US" dirty="0"/>
              <a:t>, talking about </a:t>
            </a:r>
            <a:r>
              <a:rPr lang="en-US" dirty="0">
                <a:solidFill>
                  <a:srgbClr val="0000FF"/>
                </a:solidFill>
              </a:rPr>
              <a:t>language similarities and differences</a:t>
            </a:r>
            <a:r>
              <a:rPr lang="en-US" dirty="0"/>
              <a:t>,…</a:t>
            </a:r>
          </a:p>
          <a:p>
            <a:r>
              <a:rPr lang="en-US" dirty="0"/>
              <a:t>How should we represent sounds?</a:t>
            </a:r>
          </a:p>
          <a:p>
            <a:pPr lvl="1"/>
            <a:r>
              <a:rPr lang="en-US" dirty="0"/>
              <a:t>Regular </a:t>
            </a:r>
            <a:r>
              <a:rPr lang="en-US" dirty="0">
                <a:solidFill>
                  <a:srgbClr val="0000FF"/>
                </a:solidFill>
              </a:rPr>
              <a:t>orthography</a:t>
            </a:r>
          </a:p>
          <a:p>
            <a:pPr lvl="1"/>
            <a:r>
              <a:rPr lang="en-US" dirty="0"/>
              <a:t>Special-purpose </a:t>
            </a:r>
            <a:r>
              <a:rPr lang="en-US" dirty="0">
                <a:solidFill>
                  <a:srgbClr val="0000FF"/>
                </a:solidFill>
              </a:rPr>
              <a:t>symbol sets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Abstract sound classes</a:t>
            </a:r>
            <a:r>
              <a:rPr lang="en-US" dirty="0"/>
              <a:t> based upon sound similarities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Orthographic Representation?</a:t>
            </a: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b="1" dirty="0"/>
              <a:t>A single letter may have many different acoustic realizations, e.g., in English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/>
              <a:t>  comb, tomb, bomb		</a:t>
            </a:r>
            <a:r>
              <a:rPr lang="en-US" sz="2400" dirty="0" err="1">
                <a:solidFill>
                  <a:srgbClr val="FF0000"/>
                </a:solidFill>
              </a:rPr>
              <a:t>oo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/>
              <a:t>blood, food, good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  court, center, cheese		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   reason, surreal, shy</a:t>
            </a:r>
          </a:p>
          <a:p>
            <a:r>
              <a:rPr lang="en-US" b="1" dirty="0"/>
              <a:t>A single sound may have different orthographic correspondences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[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]</a:t>
            </a:r>
            <a:r>
              <a:rPr lang="en-US" sz="2400" dirty="0"/>
              <a:t>	  sea, see, scene, receive, thief	</a:t>
            </a:r>
            <a:r>
              <a:rPr lang="en-US" sz="2400" dirty="0">
                <a:solidFill>
                  <a:srgbClr val="FF0000"/>
                </a:solidFill>
              </a:rPr>
              <a:t>[s]</a:t>
            </a:r>
            <a:r>
              <a:rPr lang="en-US" sz="2400" dirty="0"/>
              <a:t>    cereal, </a:t>
            </a:r>
            <a:r>
              <a:rPr lang="en-US" sz="2400" dirty="0" smtClean="0"/>
              <a:t>same</a:t>
            </a:r>
            <a:endParaRPr lang="en-US" sz="2400" dirty="0"/>
          </a:p>
          <a:p>
            <a:pPr lvl="1"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[u] </a:t>
            </a:r>
            <a:r>
              <a:rPr lang="en-US" sz="2400" dirty="0"/>
              <a:t>true, few, choose, lieu, do	</a:t>
            </a:r>
            <a:r>
              <a:rPr lang="en-US" sz="2400" dirty="0">
                <a:solidFill>
                  <a:srgbClr val="FF0000"/>
                </a:solidFill>
              </a:rPr>
              <a:t>[ay]  </a:t>
            </a:r>
            <a:r>
              <a:rPr lang="en-US" sz="2400" dirty="0"/>
              <a:t>prime, buy, </a:t>
            </a:r>
            <a:r>
              <a:rPr lang="en-US" sz="2400" dirty="0" smtClean="0"/>
              <a:t>rhyme</a:t>
            </a:r>
            <a:endParaRPr lang="en-US" sz="2400" dirty="0"/>
          </a:p>
          <a:p>
            <a:r>
              <a:rPr lang="en-US" b="1" dirty="0"/>
              <a:t>Is orthography a good choice for English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For Japanese?  Spanish?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Phonetic </a:t>
            </a:r>
            <a:r>
              <a:rPr lang="en-US" dirty="0"/>
              <a:t>Symbol Sets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International Phonetic Alphabet (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IPA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/>
              <a:t>Single character for each sound</a:t>
            </a:r>
          </a:p>
          <a:p>
            <a:pPr lvl="1"/>
            <a:r>
              <a:rPr lang="en-US" dirty="0"/>
              <a:t>Represents all sounds of the </a:t>
            </a:r>
            <a:r>
              <a:rPr lang="en-US" dirty="0" smtClean="0"/>
              <a:t>world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languages but  is quite large and requires special fonts</a:t>
            </a:r>
          </a:p>
          <a:p>
            <a:r>
              <a:rPr lang="en-US" dirty="0" err="1">
                <a:solidFill>
                  <a:srgbClr val="0000FF"/>
                </a:solidFill>
              </a:rPr>
              <a:t>ARPAbet</a:t>
            </a:r>
            <a:r>
              <a:rPr lang="en-US" dirty="0">
                <a:solidFill>
                  <a:srgbClr val="0000FF"/>
                </a:solidFill>
              </a:rPr>
              <a:t>, TIMIT, …</a:t>
            </a:r>
          </a:p>
          <a:p>
            <a:pPr lvl="1"/>
            <a:r>
              <a:rPr lang="en-US" dirty="0" err="1" smtClean="0"/>
              <a:t>Ascii</a:t>
            </a:r>
            <a:r>
              <a:rPr lang="en-US" dirty="0" smtClean="0"/>
              <a:t> but multiple </a:t>
            </a:r>
            <a:r>
              <a:rPr lang="en-US" dirty="0"/>
              <a:t>characters for </a:t>
            </a:r>
            <a:r>
              <a:rPr lang="en-US" dirty="0" smtClean="0"/>
              <a:t>sounds</a:t>
            </a:r>
            <a:endParaRPr lang="en-US" dirty="0"/>
          </a:p>
          <a:p>
            <a:pPr lvl="1"/>
            <a:r>
              <a:rPr lang="en-US" dirty="0"/>
              <a:t>English specific, so new symbol sets required for each new language to be represented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21371" r="22762" b="27338"/>
          <a:stretch>
            <a:fillRect/>
          </a:stretch>
        </p:blipFill>
        <p:spPr bwMode="auto">
          <a:xfrm>
            <a:off x="228600" y="609600"/>
            <a:ext cx="4495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21371" r="23770" b="40872"/>
          <a:stretch>
            <a:fillRect/>
          </a:stretch>
        </p:blipFill>
        <p:spPr bwMode="auto">
          <a:xfrm>
            <a:off x="4572000" y="609600"/>
            <a:ext cx="4419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4784725" y="4689475"/>
            <a:ext cx="2252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Figures 7.1 and 7.2:</a:t>
            </a:r>
          </a:p>
          <a:p>
            <a:pPr eaLnBrk="0" hangingPunct="0"/>
            <a:r>
              <a:rPr lang="en-US">
                <a:latin typeface="Comic Sans MS" charset="0"/>
              </a:rPr>
              <a:t>Jurafsky &amp; Martin</a:t>
            </a:r>
          </a:p>
        </p:txBody>
      </p:sp>
      <p:sp>
        <p:nvSpPr>
          <p:cNvPr id="278533" name="AutoShape 5"/>
          <p:cNvSpPr>
            <a:spLocks noChangeArrowheads="1"/>
          </p:cNvSpPr>
          <p:nvPr/>
        </p:nvSpPr>
        <p:spPr bwMode="auto">
          <a:xfrm>
            <a:off x="4724400" y="4724400"/>
            <a:ext cx="39624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Exercise:</a:t>
            </a:r>
          </a:p>
          <a:p>
            <a:pPr algn="ctr"/>
            <a:r>
              <a:rPr lang="en-US" dirty="0"/>
              <a:t>Write your </a:t>
            </a:r>
            <a:r>
              <a:rPr lang="en-US" dirty="0" smtClean="0"/>
              <a:t>first name </a:t>
            </a:r>
            <a:r>
              <a:rPr lang="en-US" dirty="0"/>
              <a:t>in English </a:t>
            </a:r>
          </a:p>
          <a:p>
            <a:pPr algn="ctr"/>
            <a:r>
              <a:rPr lang="en-US" dirty="0"/>
              <a:t>orthography and in </a:t>
            </a:r>
            <a:r>
              <a:rPr lang="en-US" dirty="0" err="1"/>
              <a:t>ARPAbet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Sound Categories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Phone</a:t>
            </a:r>
            <a:r>
              <a:rPr lang="en-US" dirty="0"/>
              <a:t>: Basic speech sound of a language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minimal sound difference between two words (e.g. </a:t>
            </a:r>
            <a:r>
              <a:rPr lang="en-US" i="1" dirty="0">
                <a:solidFill>
                  <a:srgbClr val="FF0000"/>
                </a:solidFill>
              </a:rPr>
              <a:t>too</a:t>
            </a:r>
            <a:r>
              <a:rPr lang="en-US" i="1" dirty="0"/>
              <a:t>, </a:t>
            </a:r>
            <a:r>
              <a:rPr lang="en-US" i="1" dirty="0">
                <a:solidFill>
                  <a:srgbClr val="FF0000"/>
                </a:solidFill>
              </a:rPr>
              <a:t>zoo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every human sound is phonetic, e.g.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Sniffs, laughs, coughs,…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hlinkClick r:id="rId2"/>
              </a:rPr>
              <a:t>Phoneme</a:t>
            </a:r>
            <a:r>
              <a:rPr lang="en-US" dirty="0"/>
              <a:t>: Class of speech sounds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Phoneme may include several phones (e.g. the /t/ in </a:t>
            </a:r>
            <a:r>
              <a:rPr lang="en-US" i="1" dirty="0">
                <a:solidFill>
                  <a:srgbClr val="FF0000"/>
                </a:solidFill>
              </a:rPr>
              <a:t>top, stop, little, butter, winter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Allophone</a:t>
            </a:r>
            <a:r>
              <a:rPr lang="en-US" dirty="0"/>
              <a:t>: the set of phonetic variants that comprise a phoneme, e.g. {[t], [</a:t>
            </a:r>
            <a:r>
              <a:rPr lang="en-US" dirty="0" err="1"/>
              <a:t>ɾ</a:t>
            </a:r>
            <a:r>
              <a:rPr lang="en-US" dirty="0"/>
              <a:t>],…}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7243</TotalTime>
  <Words>1265</Words>
  <Application>Microsoft Macintosh PowerPoint</Application>
  <PresentationFormat>On-screen Show (4:3)</PresentationFormat>
  <Paragraphs>234</Paragraphs>
  <Slides>30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From Sounds to Language </vt:lpstr>
      <vt:lpstr>Linguistic Sounds</vt:lpstr>
      <vt:lpstr>Discounts</vt:lpstr>
      <vt:lpstr>PowerPoint Presentation</vt:lpstr>
      <vt:lpstr>How do we represent speech sounds?</vt:lpstr>
      <vt:lpstr>Orthographic Representation?</vt:lpstr>
      <vt:lpstr>Phonetic Symbol Sets</vt:lpstr>
      <vt:lpstr>PowerPoint Presentation</vt:lpstr>
      <vt:lpstr>Sound Categories</vt:lpstr>
      <vt:lpstr>Articulatory Phonetics:  How do people produce speech?</vt:lpstr>
      <vt:lpstr>Vocal fold vibration</vt:lpstr>
      <vt:lpstr>Articulators in action</vt:lpstr>
      <vt:lpstr>How do we capture articulatory data?</vt:lpstr>
      <vt:lpstr>Classes of Sounds</vt:lpstr>
      <vt:lpstr>Consonants: Place of Articulation</vt:lpstr>
      <vt:lpstr>Places of articulation</vt:lpstr>
      <vt:lpstr>Consonants: Manner of Articulation</vt:lpstr>
      <vt:lpstr>PowerPoint Presentation</vt:lpstr>
      <vt:lpstr>PowerPoint Presentation</vt:lpstr>
      <vt:lpstr>Vowels</vt:lpstr>
      <vt:lpstr>American English vowel space</vt:lpstr>
      <vt:lpstr>PowerPoint Presentation</vt:lpstr>
      <vt:lpstr>[iy] vs. [uw]</vt:lpstr>
      <vt:lpstr>[ae] vs. [aa]</vt:lpstr>
      <vt:lpstr>Acoustic landmarks</vt:lpstr>
      <vt:lpstr>A Problem:  Coarticulation</vt:lpstr>
      <vt:lpstr>IPA consonants</vt:lpstr>
      <vt:lpstr>IPA vowels</vt:lpstr>
      <vt:lpstr>Representations for Sounds</vt:lpstr>
      <vt:lpstr>Next Class</vt:lpstr>
    </vt:vector>
  </TitlesOfParts>
  <Company>Bell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Sean Ramprashad</dc:creator>
  <cp:lastModifiedBy>Julia Hirschberg</cp:lastModifiedBy>
  <cp:revision>829</cp:revision>
  <dcterms:created xsi:type="dcterms:W3CDTF">1999-12-08T12:44:00Z</dcterms:created>
  <dcterms:modified xsi:type="dcterms:W3CDTF">2012-01-24T23:31:00Z</dcterms:modified>
</cp:coreProperties>
</file>