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2" r:id="rId9"/>
    <p:sldId id="263" r:id="rId10"/>
    <p:sldId id="264" r:id="rId11"/>
    <p:sldId id="265" r:id="rId12"/>
    <p:sldId id="266" r:id="rId13"/>
    <p:sldId id="267" r:id="rId14"/>
    <p:sldId id="300" r:id="rId15"/>
    <p:sldId id="271" r:id="rId16"/>
    <p:sldId id="269" r:id="rId17"/>
    <p:sldId id="285" r:id="rId18"/>
    <p:sldId id="286" r:id="rId19"/>
    <p:sldId id="296" r:id="rId20"/>
    <p:sldId id="287" r:id="rId21"/>
    <p:sldId id="288" r:id="rId22"/>
    <p:sldId id="289" r:id="rId23"/>
    <p:sldId id="290" r:id="rId24"/>
    <p:sldId id="291" r:id="rId25"/>
    <p:sldId id="292" r:id="rId26"/>
    <p:sldId id="268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A808B0-782D-A743-A171-79419893AAAE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  <p14:section name="Columbia Games Corpus: Our work" id="{AB66283A-8034-D349-86A4-F704EEEC82FD}">
          <p14:sldIdLst>
            <p14:sldId id="298"/>
            <p14:sldId id="262"/>
            <p14:sldId id="263"/>
            <p14:sldId id="264"/>
            <p14:sldId id="265"/>
            <p14:sldId id="266"/>
            <p14:sldId id="267"/>
            <p14:sldId id="300"/>
            <p14:sldId id="271"/>
            <p14:sldId id="269"/>
          </p14:sldIdLst>
        </p14:section>
        <p14:section name="Implementing entrainment" id="{2F2F745A-2672-5A47-94BC-5E633CD4D492}">
          <p14:sldIdLst>
            <p14:sldId id="285"/>
            <p14:sldId id="286"/>
            <p14:sldId id="29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Conclusion" id="{BB669F65-3646-8F4E-B26D-2EF2F4CA4F50}">
          <p14:sldIdLst>
            <p14:sldId id="26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69907" autoAdjust="0"/>
  </p:normalViewPr>
  <p:slideViewPr>
    <p:cSldViewPr snapToGrid="0" snapToObjects="1">
      <p:cViewPr varScale="1">
        <p:scale>
          <a:sx n="65" d="100"/>
          <a:sy n="65" d="100"/>
        </p:scale>
        <p:origin x="21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D305-D89B-C64B-BFCA-1BDE3EB8520D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D24D-A497-9B45-A7F6-A2B4CCFC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4214-DD64-864E-A060-B9633D9CCE8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3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529D-7074-774B-802C-5B99A91485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B4214-DD64-864E-A060-B9633D9CCE8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2F52-A338-644C-A768-571BB0FBD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aseline="0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D08D6-82A7-9045-8D87-49904F964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0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8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4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1593-0BC2-5340-B2A0-7F61405830D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F3EE-1C34-EE41-9B81-1EE63B03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Entrainment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Rivka Levitan, PhD</a:t>
            </a:r>
          </a:p>
          <a:p>
            <a:r>
              <a:rPr lang="en-US" dirty="0"/>
              <a:t>Guest Lecture: Advanced Topics in Spoken Language Processing</a:t>
            </a:r>
          </a:p>
          <a:p>
            <a:r>
              <a:rPr lang="en-US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29348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Helvetica Neue"/>
                <a:cs typeface="Helvetica Neue"/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678" y="1600200"/>
            <a:ext cx="5180644" cy="1760653"/>
          </a:xfrm>
        </p:spPr>
        <p:txBody>
          <a:bodyPr numCol="2">
            <a:noAutofit/>
          </a:bodyPr>
          <a:lstStyle/>
          <a:p>
            <a:r>
              <a:rPr lang="en-US" sz="2000" dirty="0">
                <a:latin typeface="Calibri"/>
                <a:cs typeface="Calibri"/>
              </a:rPr>
              <a:t>Intensity</a:t>
            </a:r>
          </a:p>
          <a:p>
            <a:r>
              <a:rPr lang="en-US" sz="2000" dirty="0">
                <a:latin typeface="Calibri"/>
                <a:cs typeface="Calibri"/>
              </a:rPr>
              <a:t>Pitch (F0)</a:t>
            </a:r>
          </a:p>
          <a:p>
            <a:r>
              <a:rPr lang="en-US" sz="2000" dirty="0">
                <a:latin typeface="Calibri"/>
                <a:cs typeface="Calibri"/>
              </a:rPr>
              <a:t>Syllables per second</a:t>
            </a:r>
          </a:p>
          <a:p>
            <a:r>
              <a:rPr lang="en-US" sz="2000" dirty="0">
                <a:latin typeface="Calibri"/>
                <a:cs typeface="Calibri"/>
              </a:rPr>
              <a:t>Jitter</a:t>
            </a:r>
          </a:p>
          <a:p>
            <a:r>
              <a:rPr lang="en-US" sz="2000" dirty="0">
                <a:latin typeface="Calibri"/>
                <a:cs typeface="Calibri"/>
              </a:rPr>
              <a:t>Shimmer</a:t>
            </a:r>
          </a:p>
          <a:p>
            <a:r>
              <a:rPr lang="en-US" sz="2000" dirty="0">
                <a:latin typeface="Calibri"/>
                <a:cs typeface="Calibri"/>
              </a:rPr>
              <a:t>Noise-to-harmonics ratio (NHR)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9FFB-2557-3B41-9CA6-33D6BD90B95E}" type="slidenum">
              <a:rPr lang="en-US" smtClean="0"/>
              <a:t>10</a:t>
            </a:fld>
            <a:endParaRPr lang="en-US"/>
          </a:p>
        </p:txBody>
      </p:sp>
      <p:pic>
        <p:nvPicPr>
          <p:cNvPr id="7" name="sound demo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5653"/>
          <a:stretch/>
        </p:blipFill>
        <p:spPr>
          <a:xfrm>
            <a:off x="457200" y="3477851"/>
            <a:ext cx="8316913" cy="28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11"/>
    </mc:Choice>
    <mc:Fallback xmlns="">
      <p:transition xmlns:p14="http://schemas.microsoft.com/office/powerpoint/2010/main" spd="slow" advTm="285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Measuring 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5001" cy="452596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Global vs. local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Global: compare average to baseline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other speakers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self in other conversation</a:t>
            </a:r>
          </a:p>
          <a:p>
            <a:r>
              <a:rPr lang="en-US" sz="2000" dirty="0">
                <a:latin typeface="Times New Roman"/>
                <a:cs typeface="Times New Roman"/>
              </a:rPr>
              <a:t>Local: compare difference at turn exchanges to baseline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non-adjacent 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globnotloc.pn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t="4452" r="3092" b="6483"/>
          <a:stretch/>
        </p:blipFill>
        <p:spPr>
          <a:xfrm>
            <a:off x="4781690" y="1600200"/>
            <a:ext cx="3813048" cy="38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notloc.pn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t="4452" r="3092" b="6483"/>
          <a:stretch/>
        </p:blipFill>
        <p:spPr>
          <a:xfrm>
            <a:off x="4766010" y="1600200"/>
            <a:ext cx="3828727" cy="382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Measuring 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5001" cy="4525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Global vs. local</a:t>
            </a:r>
          </a:p>
          <a:p>
            <a:r>
              <a:rPr lang="en-US" sz="2000" b="1" dirty="0">
                <a:latin typeface="Times New Roman"/>
                <a:cs typeface="Times New Roman"/>
              </a:rPr>
              <a:t>Exact vs. relative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Exact: compare difference between adjacent feature values to baseline</a:t>
            </a:r>
          </a:p>
          <a:p>
            <a:r>
              <a:rPr lang="en-US" sz="2000" dirty="0">
                <a:latin typeface="Times New Roman"/>
                <a:cs typeface="Times New Roman"/>
              </a:rPr>
              <a:t>Relative: correlation of adjacent feature values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globnotlo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4" t="4452" r="2709" b="6865"/>
          <a:stretch/>
        </p:blipFill>
        <p:spPr>
          <a:xfrm>
            <a:off x="4766010" y="1600200"/>
            <a:ext cx="3809675" cy="3636889"/>
          </a:xfrm>
          <a:prstGeom prst="rect">
            <a:avLst/>
          </a:prstGeom>
        </p:spPr>
      </p:pic>
      <p:pic>
        <p:nvPicPr>
          <p:cNvPr id="6" name="Picture 5" descr="exact_vs_relativ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0" r="3945" b="8928"/>
          <a:stretch/>
        </p:blipFill>
        <p:spPr>
          <a:xfrm>
            <a:off x="4746959" y="1537480"/>
            <a:ext cx="3828726" cy="38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2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notloc.pn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t="4452" r="3092" b="6483"/>
          <a:stretch/>
        </p:blipFill>
        <p:spPr>
          <a:xfrm>
            <a:off x="4781690" y="1600200"/>
            <a:ext cx="3813048" cy="382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Measuring 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5001" cy="4525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Global vs. local</a:t>
            </a:r>
          </a:p>
          <a:p>
            <a:r>
              <a:rPr lang="en-US" sz="2000" dirty="0">
                <a:latin typeface="Times New Roman"/>
                <a:cs typeface="Times New Roman"/>
              </a:rPr>
              <a:t>Exact vs. relative</a:t>
            </a:r>
          </a:p>
          <a:p>
            <a:r>
              <a:rPr lang="en-US" sz="2000" b="1" dirty="0">
                <a:latin typeface="Times New Roman"/>
                <a:cs typeface="Times New Roman"/>
              </a:rPr>
              <a:t>Converging vs. constant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Global: compare difference in averages over time</a:t>
            </a:r>
          </a:p>
          <a:p>
            <a:r>
              <a:rPr lang="en-US" sz="2000" dirty="0">
                <a:latin typeface="Times New Roman"/>
                <a:cs typeface="Times New Roman"/>
              </a:rPr>
              <a:t>Local: correlate adjacent differences with time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conv_vs_const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4" r="3088" b="3967"/>
          <a:stretch/>
        </p:blipFill>
        <p:spPr>
          <a:xfrm>
            <a:off x="4797365" y="1527400"/>
            <a:ext cx="3813048" cy="38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9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Results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half" idx="4294967295"/>
          </p:nvPr>
        </p:nvSpPr>
        <p:spPr>
          <a:xfrm>
            <a:off x="460190" y="1417638"/>
            <a:ext cx="8226609" cy="4605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Global: intensity, speaking rate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Convergence: Pitch max, NHR, speaking rate (reset effect)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Local: intensity, NHR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Convergence: all except jitter and speaking rate; weak</a:t>
            </a:r>
          </a:p>
          <a:p>
            <a:r>
              <a:rPr lang="en-US" sz="2400" dirty="0">
                <a:latin typeface="Times New Roman"/>
                <a:cs typeface="Times New Roman"/>
              </a:rPr>
              <a:t>Synchrony: moderate for intensity, none for speaking rate, others weak</a:t>
            </a:r>
          </a:p>
        </p:txBody>
      </p:sp>
    </p:spTree>
    <p:extLst>
      <p:ext uri="{BB962C8B-B14F-4D97-AF65-F5344CB8AC3E}">
        <p14:creationId xmlns:p14="http://schemas.microsoft.com/office/powerpoint/2010/main" val="177262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Variation across speakers</a:t>
            </a:r>
          </a:p>
        </p:txBody>
      </p:sp>
      <p:pic>
        <p:nvPicPr>
          <p:cNvPr id="4" name="Content Placeholder 3" descr="Screen Shot 2018-12-13 at 7.30.10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8" b="-3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449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Variations across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speakers don</a:t>
            </a:r>
            <a:r>
              <a:rPr lang="fr-FR" dirty="0"/>
              <a:t>’</a:t>
            </a:r>
            <a:r>
              <a:rPr lang="en-US" dirty="0"/>
              <a:t>t entrain at all</a:t>
            </a:r>
          </a:p>
          <a:p>
            <a:r>
              <a:rPr lang="en-US" dirty="0"/>
              <a:t>Some entrain only positively</a:t>
            </a:r>
          </a:p>
          <a:p>
            <a:r>
              <a:rPr lang="en-US" dirty="0"/>
              <a:t>Some entrain only negatively</a:t>
            </a:r>
          </a:p>
          <a:p>
            <a:r>
              <a:rPr lang="en-US" dirty="0"/>
              <a:t>Some entrain positively for some features, negatively for others</a:t>
            </a:r>
          </a:p>
          <a:p>
            <a:r>
              <a:rPr lang="en-US" dirty="0"/>
              <a:t>This variation is not explained by gender, native language, or conversational role</a:t>
            </a:r>
          </a:p>
        </p:txBody>
      </p:sp>
    </p:spTree>
    <p:extLst>
      <p:ext uri="{BB962C8B-B14F-4D97-AF65-F5344CB8AC3E}">
        <p14:creationId xmlns:p14="http://schemas.microsoft.com/office/powerpoint/2010/main" val="258608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44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/>
                <a:cs typeface="Helvetica Neue"/>
              </a:rPr>
              <a:t>Implementing entrainment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726"/>
            <a:ext cx="2133600" cy="365125"/>
          </a:xfrm>
        </p:spPr>
        <p:txBody>
          <a:bodyPr/>
          <a:lstStyle/>
          <a:p>
            <a:fld id="{DD929FFB-2557-3B41-9CA6-33D6BD90B95E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fitting_proteus_into_existing_syste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204897"/>
            <a:ext cx="8915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/>
                <a:cs typeface="Helvetica Neue"/>
              </a:rPr>
              <a:t>Performance</a:t>
            </a:r>
            <a:endParaRPr lang="en-US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726"/>
            <a:ext cx="2133600" cy="365125"/>
          </a:xfrm>
        </p:spPr>
        <p:txBody>
          <a:bodyPr/>
          <a:lstStyle/>
          <a:p>
            <a:fld id="{DD929FFB-2557-3B41-9CA6-33D6BD90B95E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rate_dem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1" y="1882589"/>
            <a:ext cx="4572000" cy="3765177"/>
          </a:xfrm>
          <a:prstGeom prst="rect">
            <a:avLst/>
          </a:prstGeom>
        </p:spPr>
      </p:pic>
      <p:pic>
        <p:nvPicPr>
          <p:cNvPr id="7" name="Picture 6" descr="volume_dem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0" y="1882589"/>
            <a:ext cx="4572000" cy="3765177"/>
          </a:xfrm>
          <a:prstGeom prst="rect">
            <a:avLst/>
          </a:prstGeom>
        </p:spPr>
      </p:pic>
      <p:pic>
        <p:nvPicPr>
          <p:cNvPr id="9" name="DemoCu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5040" y="5241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Feature extraction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Sanity checks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SSML compliance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TTS output quality</a:t>
            </a: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 Neue"/>
                <a:cs typeface="Helvetica Neue"/>
              </a:rPr>
              <a:t>Errors</a:t>
            </a:r>
            <a:endParaRPr lang="en-US" b="1" dirty="0">
              <a:solidFill>
                <a:srgbClr val="1F497D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726"/>
            <a:ext cx="2133600" cy="365125"/>
          </a:xfrm>
        </p:spPr>
        <p:txBody>
          <a:bodyPr/>
          <a:lstStyle/>
          <a:p>
            <a:fld id="{DD929FFB-2557-3B41-9CA6-33D6BD90B95E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4143" y="3976761"/>
            <a:ext cx="3528843" cy="2123658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txBody>
          <a:bodyPr wrap="square" rtlCol="0">
            <a:spAutoFit/>
          </a:bodyPr>
          <a:lstStyle/>
          <a:p>
            <a:pPr indent="173038"/>
            <a:r>
              <a:rPr lang="en-US" sz="1600" dirty="0">
                <a:latin typeface="Helvetica Neue Light"/>
                <a:cs typeface="Helvetica Neue Light"/>
              </a:rPr>
              <a:t>“What ho!" I said.</a:t>
            </a:r>
          </a:p>
          <a:p>
            <a:pPr indent="173038"/>
            <a:r>
              <a:rPr lang="en-US" sz="1600" dirty="0">
                <a:latin typeface="Helvetica Neue Light"/>
                <a:cs typeface="Helvetica Neue Light"/>
              </a:rPr>
              <a:t>"What ho!" said </a:t>
            </a:r>
            <a:r>
              <a:rPr lang="en-US" sz="1600" dirty="0" err="1">
                <a:latin typeface="Helvetica Neue Light"/>
                <a:cs typeface="Helvetica Neue Light"/>
              </a:rPr>
              <a:t>Motty</a:t>
            </a:r>
            <a:r>
              <a:rPr lang="en-US" sz="1600" dirty="0">
                <a:latin typeface="Helvetica Neue Light"/>
                <a:cs typeface="Helvetica Neue Light"/>
              </a:rPr>
              <a:t>.</a:t>
            </a:r>
          </a:p>
          <a:p>
            <a:pPr indent="173038"/>
            <a:r>
              <a:rPr lang="en-US" sz="1600" dirty="0">
                <a:latin typeface="Helvetica Neue Light"/>
                <a:cs typeface="Helvetica Neue Light"/>
              </a:rPr>
              <a:t>"What ho! What ho!"</a:t>
            </a:r>
          </a:p>
          <a:p>
            <a:pPr indent="173038"/>
            <a:r>
              <a:rPr lang="en-US" sz="1600" dirty="0">
                <a:latin typeface="Helvetica Neue Light"/>
                <a:cs typeface="Helvetica Neue Light"/>
              </a:rPr>
              <a:t>"What ho! What ho! What ho!"</a:t>
            </a:r>
          </a:p>
          <a:p>
            <a:pPr indent="173038"/>
            <a:r>
              <a:rPr lang="en-US" sz="1600" dirty="0">
                <a:latin typeface="Helvetica Neue Light"/>
                <a:cs typeface="Helvetica Neue Light"/>
              </a:rPr>
              <a:t>After that it seemed rather difficult to go on with the conversation.</a:t>
            </a:r>
          </a:p>
          <a:p>
            <a:r>
              <a:rPr lang="en-US" sz="1600" dirty="0">
                <a:latin typeface="Helvetica Neue Light"/>
                <a:cs typeface="Helvetica Neue Light"/>
              </a:rPr>
              <a:t> </a:t>
            </a:r>
          </a:p>
          <a:p>
            <a:r>
              <a:rPr lang="en-US" sz="1600" dirty="0">
                <a:latin typeface="Helvetica Neue Light"/>
                <a:cs typeface="Helvetica Neue Light"/>
              </a:rPr>
              <a:t>― P.G. Wodehouse, My Man Jeeves</a:t>
            </a:r>
          </a:p>
        </p:txBody>
      </p:sp>
    </p:spTree>
    <p:extLst>
      <p:ext uri="{BB962C8B-B14F-4D97-AF65-F5344CB8AC3E}">
        <p14:creationId xmlns:p14="http://schemas.microsoft.com/office/powerpoint/2010/main" val="8980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What is entrainment?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95153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>
                <a:latin typeface="Calibri"/>
                <a:cs typeface="Calibri"/>
              </a:rPr>
              <a:t>'Are their heads off?' </a:t>
            </a:r>
            <a:r>
              <a:rPr lang="en-US" sz="2000" b="1" dirty="0">
                <a:latin typeface="Calibri"/>
                <a:cs typeface="Calibri"/>
              </a:rPr>
              <a:t>shouted</a:t>
            </a:r>
            <a:r>
              <a:rPr lang="en-US" sz="2000" dirty="0">
                <a:latin typeface="Calibri"/>
                <a:cs typeface="Calibri"/>
              </a:rPr>
              <a:t> the Queen. </a:t>
            </a:r>
          </a:p>
          <a:p>
            <a:pPr algn="just">
              <a:buNone/>
            </a:pPr>
            <a:r>
              <a:rPr lang="en-US" sz="2000" dirty="0">
                <a:latin typeface="Calibri"/>
                <a:cs typeface="Calibri"/>
              </a:rPr>
              <a:t>'Their heads are gone, if it please your Majesty!' the soldiers </a:t>
            </a:r>
            <a:r>
              <a:rPr lang="en-US" sz="2000" b="1" dirty="0">
                <a:latin typeface="Calibri"/>
                <a:cs typeface="Calibri"/>
              </a:rPr>
              <a:t>shouted</a:t>
            </a:r>
            <a:r>
              <a:rPr lang="en-US" sz="2000" dirty="0">
                <a:latin typeface="Calibri"/>
                <a:cs typeface="Calibri"/>
              </a:rPr>
              <a:t> in reply. </a:t>
            </a:r>
          </a:p>
          <a:p>
            <a:pPr algn="just">
              <a:buNone/>
            </a:pPr>
            <a:r>
              <a:rPr lang="en-US" sz="2000" dirty="0">
                <a:latin typeface="Calibri"/>
                <a:cs typeface="Calibri"/>
              </a:rPr>
              <a:t>'That's right!' </a:t>
            </a:r>
            <a:r>
              <a:rPr lang="en-US" sz="2000" b="1" dirty="0">
                <a:latin typeface="Calibri"/>
                <a:cs typeface="Calibri"/>
              </a:rPr>
              <a:t>shouted</a:t>
            </a:r>
            <a:r>
              <a:rPr lang="en-US" sz="2000" dirty="0">
                <a:latin typeface="Calibri"/>
                <a:cs typeface="Calibri"/>
              </a:rPr>
              <a:t> the Queen. 'Can you play croquet?’ </a:t>
            </a:r>
          </a:p>
          <a:p>
            <a:pPr algn="just">
              <a:buNone/>
            </a:pPr>
            <a:r>
              <a:rPr lang="en-US" sz="2000" dirty="0">
                <a:latin typeface="Calibri"/>
                <a:cs typeface="Calibri"/>
              </a:rPr>
              <a:t>'Yes!' </a:t>
            </a:r>
            <a:r>
              <a:rPr lang="en-US" sz="2000" b="1" dirty="0">
                <a:latin typeface="Calibri"/>
                <a:cs typeface="Calibri"/>
              </a:rPr>
              <a:t>shouted</a:t>
            </a:r>
            <a:r>
              <a:rPr lang="en-US" sz="2000" dirty="0">
                <a:latin typeface="Calibri"/>
                <a:cs typeface="Calibri"/>
              </a:rPr>
              <a:t> Alice. </a:t>
            </a:r>
          </a:p>
          <a:p>
            <a:pPr algn="just">
              <a:buNone/>
            </a:pPr>
            <a:r>
              <a:rPr lang="en-US" sz="2000" dirty="0">
                <a:latin typeface="Calibri"/>
                <a:cs typeface="Calibri"/>
              </a:rPr>
              <a:t>'Come on, then!' </a:t>
            </a:r>
            <a:r>
              <a:rPr lang="en-US" sz="2000" b="1" dirty="0">
                <a:latin typeface="Calibri"/>
                <a:cs typeface="Calibri"/>
              </a:rPr>
              <a:t>roared</a:t>
            </a:r>
            <a:r>
              <a:rPr lang="en-US" sz="2000" dirty="0">
                <a:latin typeface="Calibri"/>
                <a:cs typeface="Calibri"/>
              </a:rPr>
              <a:t> the Queen, and Alice joined the procession, wondering very much what would happen next.</a:t>
            </a:r>
          </a:p>
          <a:p>
            <a:pPr>
              <a:buNone/>
            </a:pPr>
            <a:endParaRPr lang="en-US" sz="2000" dirty="0">
              <a:latin typeface="Calibri"/>
              <a:cs typeface="Calibri"/>
            </a:endParaRPr>
          </a:p>
          <a:p>
            <a:pPr algn="r">
              <a:buNone/>
            </a:pPr>
            <a:r>
              <a:rPr lang="en-US" sz="2000" dirty="0">
                <a:effectLst/>
              </a:rPr>
              <a:t>−</a:t>
            </a:r>
            <a:r>
              <a:rPr lang="en-US" sz="2000" i="1" dirty="0">
                <a:latin typeface="Calibri"/>
                <a:cs typeface="Calibri"/>
              </a:rPr>
              <a:t>Alice’s Adventures in Wonderland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red_queen_croqu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631180"/>
            <a:ext cx="2540000" cy="2641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CC6DE7D-E519-CB45-967E-47A9BA7A5722}" type="slidenum">
              <a:rPr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Helvetica Neue"/>
                <a:cs typeface="Helvetica Neue"/>
              </a:rPr>
              <a:t>Do users prefer an entraining system?</a:t>
            </a:r>
            <a:endParaRPr lang="en-US" sz="3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726"/>
            <a:ext cx="2133600" cy="365125"/>
          </a:xfrm>
        </p:spPr>
        <p:txBody>
          <a:bodyPr/>
          <a:lstStyle/>
          <a:p>
            <a:fld id="{DD929FFB-2557-3B41-9CA6-33D6BD90B95E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Demo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9900" y="1600200"/>
            <a:ext cx="5662613" cy="4525963"/>
          </a:xfrm>
        </p:spPr>
      </p:pic>
    </p:spTree>
    <p:extLst>
      <p:ext uri="{BB962C8B-B14F-4D97-AF65-F5344CB8AC3E}">
        <p14:creationId xmlns:p14="http://schemas.microsoft.com/office/powerpoint/2010/main" val="21260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726"/>
            <a:ext cx="2133600" cy="365125"/>
          </a:xfrm>
        </p:spPr>
        <p:txBody>
          <a:bodyPr/>
          <a:lstStyle/>
          <a:p>
            <a:fld id="{DD929FFB-2557-3B41-9CA6-33D6BD90B95E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Content Placeholder 4" descr="Screen Shot 2018-09-05 at 10.58.25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86" b="2945"/>
          <a:stretch/>
        </p:blipFill>
        <p:spPr>
          <a:xfrm>
            <a:off x="457200" y="1600201"/>
            <a:ext cx="8229600" cy="351155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00"/>
                </a:solidFill>
                <a:latin typeface="Helvetica Neue"/>
                <a:cs typeface="Helvetica Neue"/>
              </a:rPr>
              <a:t>Do users prefer an entraining system?</a:t>
            </a:r>
            <a:endParaRPr lang="en-US" sz="3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39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53726"/>
            <a:ext cx="2133600" cy="365125"/>
          </a:xfrm>
        </p:spPr>
        <p:txBody>
          <a:bodyPr/>
          <a:lstStyle/>
          <a:p>
            <a:fld id="{DD929FFB-2557-3B41-9CA6-33D6BD90B95E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creen Shot 2018-09-05 at 9.3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3626"/>
            <a:ext cx="3810000" cy="1917700"/>
          </a:xfrm>
          <a:prstGeom prst="rect">
            <a:avLst/>
          </a:prstGeom>
        </p:spPr>
      </p:pic>
      <p:pic>
        <p:nvPicPr>
          <p:cNvPr id="6" name="Picture 5" descr="Screen Shot 2018-09-05 at 9.37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1326"/>
            <a:ext cx="7975600" cy="2692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00"/>
                </a:solidFill>
                <a:latin typeface="Helvetica Neue"/>
                <a:cs typeface="Helvetica Neue"/>
              </a:rPr>
              <a:t>Do users prefer an entraining system?</a:t>
            </a:r>
            <a:endParaRPr lang="en-US" sz="3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01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19 participants: 9 female, 10 male; ages 20—35</a:t>
            </a:r>
          </a:p>
          <a:p>
            <a:r>
              <a:rPr lang="en-US" sz="2400" dirty="0">
                <a:latin typeface="Times New Roman"/>
                <a:cs typeface="Times New Roman"/>
              </a:rPr>
              <a:t>Each session: ~45 user turns, entraining + control turns</a:t>
            </a:r>
          </a:p>
          <a:p>
            <a:r>
              <a:rPr lang="en-US" sz="2400" dirty="0">
                <a:latin typeface="Times New Roman"/>
                <a:cs typeface="Times New Roman"/>
              </a:rPr>
              <a:t>~ 9 minutes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Acoustic-prosodic features extracted by </a:t>
            </a:r>
            <a:r>
              <a:rPr lang="en-US" sz="2400" dirty="0" err="1">
                <a:latin typeface="Times New Roman"/>
                <a:cs typeface="Times New Roman"/>
              </a:rPr>
              <a:t>Praat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Advice logged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9FFB-2557-3B41-9CA6-33D6BD90B95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Helvetica Neue"/>
                <a:cs typeface="Helvetica Neue"/>
              </a:rPr>
              <a:t>Do users prefer an entraining system?</a:t>
            </a:r>
            <a:endParaRPr lang="en-US" sz="3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519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/>
                <a:cs typeface="Times New Roman"/>
              </a:rPr>
              <a:t>Trust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“Who gave better advice?” 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✗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Implicit trust scores  </a:t>
            </a:r>
            <a:r>
              <a:rPr lang="en-US" sz="2400" dirty="0">
                <a:solidFill>
                  <a:srgbClr val="9BBB59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✓</a:t>
            </a:r>
          </a:p>
          <a:p>
            <a:pPr marL="0" indent="0">
              <a:buNone/>
            </a:pPr>
            <a:endParaRPr lang="en-US" sz="2400" dirty="0">
              <a:solidFill>
                <a:srgbClr val="9BBB59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Liking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“Which advisor did you like better?” </a:t>
            </a:r>
            <a:r>
              <a:rPr lang="en-US" sz="2400" dirty="0">
                <a:solidFill>
                  <a:srgbClr val="9BBB59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✓</a:t>
            </a:r>
          </a:p>
          <a:p>
            <a:pPr marL="0" indent="0">
              <a:buNone/>
            </a:pPr>
            <a:endParaRPr lang="en-US" sz="2400" dirty="0">
              <a:solidFill>
                <a:srgbClr val="9BBB59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Voice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“Whose voice did you like better?” 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✗</a:t>
            </a:r>
            <a:endParaRPr lang="en-US" sz="2400" dirty="0">
              <a:solidFill>
                <a:srgbClr val="000000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9FFB-2557-3B41-9CA6-33D6BD90B95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Helvetica Neue"/>
                <a:cs typeface="Helvetica Neue"/>
              </a:rPr>
              <a:t>Do users prefer an entraining system?</a:t>
            </a:r>
            <a:endParaRPr lang="en-US" sz="3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67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9FFB-2557-3B41-9CA6-33D6BD90B95E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Content Placeholder 5" descr="Screen Shot 2018-09-05 at 10.59.4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47" b="-33547"/>
          <a:stretch>
            <a:fillRect/>
          </a:stretch>
        </p:blipFill>
        <p:spPr>
          <a:xfrm>
            <a:off x="457200" y="1076325"/>
            <a:ext cx="8229600" cy="452596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Helvetica Neue"/>
                <a:cs typeface="Helvetica Neue"/>
              </a:rPr>
              <a:t>Do users prefer an entraining system?</a:t>
            </a:r>
            <a:endParaRPr lang="en-US" sz="3600" b="1" dirty="0">
              <a:solidFill>
                <a:srgbClr val="1F497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75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xmlns:p14="http://schemas.microsoft.com/office/powerpoint/2010/main" spd="slow" advTm="89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don’t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much? (effect size)</a:t>
            </a:r>
          </a:p>
          <a:p>
            <a:r>
              <a:rPr lang="en-US" dirty="0"/>
              <a:t>Significance of different kinds of entrainment (feature, measure)</a:t>
            </a:r>
          </a:p>
          <a:p>
            <a:r>
              <a:rPr lang="en-US" dirty="0"/>
              <a:t>Influence of speaker traits/identity</a:t>
            </a:r>
          </a:p>
          <a:p>
            <a:r>
              <a:rPr lang="en-US" dirty="0"/>
              <a:t>Influence of dialogue context</a:t>
            </a:r>
          </a:p>
        </p:txBody>
      </p:sp>
    </p:spTree>
    <p:extLst>
      <p:ext uri="{BB962C8B-B14F-4D97-AF65-F5344CB8AC3E}">
        <p14:creationId xmlns:p14="http://schemas.microsoft.com/office/powerpoint/2010/main" val="414492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Andreas Weise (CUNY Graduate Center)</a:t>
            </a:r>
          </a:p>
          <a:p>
            <a:r>
              <a:rPr lang="en-US" dirty="0"/>
              <a:t>Julia Hirschberg (Columbia University)</a:t>
            </a:r>
          </a:p>
          <a:p>
            <a:r>
              <a:rPr lang="en-US" dirty="0"/>
              <a:t>Stefan </a:t>
            </a:r>
            <a:r>
              <a:rPr lang="en-US" dirty="0" err="1"/>
              <a:t>Benus</a:t>
            </a:r>
            <a:r>
              <a:rPr lang="en-US" dirty="0"/>
              <a:t> (Constantine the Philosopher University)</a:t>
            </a:r>
          </a:p>
          <a:p>
            <a:r>
              <a:rPr lang="en-US" dirty="0"/>
              <a:t>Agustin </a:t>
            </a:r>
            <a:r>
              <a:rPr lang="en-US" dirty="0" err="1"/>
              <a:t>Gravano</a:t>
            </a:r>
            <a:r>
              <a:rPr lang="en-US" dirty="0"/>
              <a:t> (Universidad de Buenos Aires)</a:t>
            </a:r>
          </a:p>
          <a:p>
            <a:r>
              <a:rPr lang="en-US" dirty="0"/>
              <a:t>Sarah </a:t>
            </a:r>
            <a:r>
              <a:rPr lang="en-US" dirty="0" err="1"/>
              <a:t>Ita</a:t>
            </a:r>
            <a:r>
              <a:rPr lang="en-US" dirty="0"/>
              <a:t> Levitan (Columbia University)</a:t>
            </a:r>
          </a:p>
          <a:p>
            <a:r>
              <a:rPr lang="en-US" dirty="0"/>
              <a:t>Shirley Xia (Jiangsu Normal University)</a:t>
            </a:r>
          </a:p>
        </p:txBody>
      </p:sp>
    </p:spTree>
    <p:extLst>
      <p:ext uri="{BB962C8B-B14F-4D97-AF65-F5344CB8AC3E}">
        <p14:creationId xmlns:p14="http://schemas.microsoft.com/office/powerpoint/2010/main" val="427128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What is entrainment?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951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'Jeeves,' I said, 'you're talking rot.’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'Very good, sir.’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'Absolute drivel.’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'Very good, sir.’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'Pure mashed potatoes.’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'Very good, sir.’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'Very good, sir − I mean, very good, Jeeves, that will be all,' I said.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And I drank a modicum of tea, with a good deal of hauteur.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0" indent="0" algn="r">
              <a:buNone/>
            </a:pPr>
            <a:r>
              <a:rPr lang="en-US" sz="2000" dirty="0">
                <a:effectLst/>
              </a:rPr>
              <a:t>−</a:t>
            </a:r>
            <a:r>
              <a:rPr lang="en-US" sz="2000" i="1" dirty="0">
                <a:effectLst/>
              </a:rPr>
              <a:t>Very Good, Jeeves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DE7D-E519-CB45-967E-47A9BA7A5722}" type="slidenum">
              <a:rPr/>
              <a:pPr/>
              <a:t>3</a:t>
            </a:fld>
            <a:endParaRPr lang="en-US"/>
          </a:p>
        </p:txBody>
      </p:sp>
      <p:pic>
        <p:nvPicPr>
          <p:cNvPr id="3" name="Picture 2" descr="jee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600200"/>
            <a:ext cx="2810564" cy="32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Evidence of entrainment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Lexical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Referring expressions: Brennan &amp; Clark, 1992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High frequency words: </a:t>
            </a:r>
            <a:r>
              <a:rPr lang="en-US" sz="1800" dirty="0" err="1">
                <a:latin typeface="Times New Roman"/>
                <a:cs typeface="Times New Roman"/>
              </a:rPr>
              <a:t>Nenkova</a:t>
            </a:r>
            <a:r>
              <a:rPr lang="en-US" sz="1800" dirty="0">
                <a:latin typeface="Times New Roman"/>
                <a:cs typeface="Times New Roman"/>
              </a:rPr>
              <a:t> et al., 2008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Syntax: </a:t>
            </a:r>
            <a:r>
              <a:rPr lang="en-US" sz="1800" dirty="0" err="1">
                <a:latin typeface="Times New Roman"/>
                <a:cs typeface="Times New Roman"/>
              </a:rPr>
              <a:t>Branigan</a:t>
            </a:r>
            <a:r>
              <a:rPr lang="en-US" sz="1800" dirty="0">
                <a:latin typeface="Times New Roman"/>
                <a:cs typeface="Times New Roman"/>
              </a:rPr>
              <a:t> et al., 2000; </a:t>
            </a:r>
            <a:r>
              <a:rPr lang="en-US" sz="1800" dirty="0" err="1">
                <a:latin typeface="Times New Roman"/>
                <a:cs typeface="Times New Roman"/>
              </a:rPr>
              <a:t>Reitter</a:t>
            </a:r>
            <a:r>
              <a:rPr lang="en-US" sz="1800" dirty="0">
                <a:latin typeface="Times New Roman"/>
                <a:cs typeface="Times New Roman"/>
              </a:rPr>
              <a:t> et al., 2010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Linguistic Style Matching: </a:t>
            </a:r>
            <a:r>
              <a:rPr lang="en-US" sz="1800" dirty="0" err="1">
                <a:latin typeface="Times New Roman"/>
                <a:cs typeface="Times New Roman"/>
              </a:rPr>
              <a:t>Niederhoffer</a:t>
            </a:r>
            <a:r>
              <a:rPr lang="en-US" sz="1800" dirty="0">
                <a:latin typeface="Times New Roman"/>
                <a:cs typeface="Times New Roman"/>
              </a:rPr>
              <a:t> &amp; </a:t>
            </a:r>
            <a:r>
              <a:rPr lang="en-US" sz="1800" dirty="0" err="1">
                <a:latin typeface="Times New Roman"/>
                <a:cs typeface="Times New Roman"/>
              </a:rPr>
              <a:t>Pennebaker</a:t>
            </a:r>
            <a:r>
              <a:rPr lang="en-US" sz="1800" dirty="0">
                <a:latin typeface="Times New Roman"/>
                <a:cs typeface="Times New Roman"/>
              </a:rPr>
              <a:t>, 2002; </a:t>
            </a:r>
            <a:r>
              <a:rPr lang="en-US" sz="1800" dirty="0" err="1">
                <a:latin typeface="Times New Roman"/>
                <a:cs typeface="Times New Roman"/>
              </a:rPr>
              <a:t>Danescu-niculescu-mizil</a:t>
            </a:r>
            <a:r>
              <a:rPr lang="en-US" sz="1800" dirty="0">
                <a:latin typeface="Times New Roman"/>
                <a:cs typeface="Times New Roman"/>
              </a:rPr>
              <a:t> et al., 2011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To a computer: Brennan, 1996; </a:t>
            </a:r>
            <a:r>
              <a:rPr lang="en-US" sz="1800" dirty="0" err="1">
                <a:latin typeface="Times New Roman"/>
                <a:cs typeface="Times New Roman"/>
              </a:rPr>
              <a:t>Stoyanchev</a:t>
            </a:r>
            <a:r>
              <a:rPr lang="en-US" sz="1800" dirty="0">
                <a:latin typeface="Times New Roman"/>
                <a:cs typeface="Times New Roman"/>
              </a:rPr>
              <a:t> &amp; Stent, 2009</a:t>
            </a:r>
          </a:p>
          <a:p>
            <a:r>
              <a:rPr lang="en-US" sz="2000" dirty="0">
                <a:latin typeface="Times New Roman"/>
                <a:cs typeface="Times New Roman"/>
              </a:rPr>
              <a:t>Acoustic-prosodic: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Response time: </a:t>
            </a:r>
            <a:r>
              <a:rPr lang="en-US" sz="1800" dirty="0" err="1">
                <a:latin typeface="Times New Roman"/>
                <a:cs typeface="Times New Roman"/>
              </a:rPr>
              <a:t>Matarazzo</a:t>
            </a:r>
            <a:r>
              <a:rPr lang="en-US" sz="1800" dirty="0">
                <a:latin typeface="Times New Roman"/>
                <a:cs typeface="Times New Roman"/>
              </a:rPr>
              <a:t> &amp; </a:t>
            </a:r>
            <a:r>
              <a:rPr lang="en-US" sz="1800" dirty="0" err="1">
                <a:latin typeface="Times New Roman"/>
                <a:cs typeface="Times New Roman"/>
              </a:rPr>
              <a:t>Wiens</a:t>
            </a:r>
            <a:r>
              <a:rPr lang="en-US" sz="1800" dirty="0">
                <a:latin typeface="Times New Roman"/>
                <a:cs typeface="Times New Roman"/>
              </a:rPr>
              <a:t>, 1967; Street, 1984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Intensity, pitch: </a:t>
            </a:r>
            <a:r>
              <a:rPr lang="en-US" sz="1800" dirty="0" err="1">
                <a:latin typeface="Times New Roman"/>
                <a:cs typeface="Times New Roman"/>
              </a:rPr>
              <a:t>Natale</a:t>
            </a:r>
            <a:r>
              <a:rPr lang="en-US" sz="1800" dirty="0">
                <a:latin typeface="Times New Roman"/>
                <a:cs typeface="Times New Roman"/>
              </a:rPr>
              <a:t>, 1975; Gregory et al., 2003; Ward &amp; </a:t>
            </a:r>
            <a:r>
              <a:rPr lang="en-US" sz="1800" dirty="0" err="1">
                <a:latin typeface="Times New Roman"/>
                <a:cs typeface="Times New Roman"/>
              </a:rPr>
              <a:t>Litman</a:t>
            </a:r>
            <a:r>
              <a:rPr lang="en-US" sz="1800" dirty="0">
                <a:latin typeface="Times New Roman"/>
                <a:cs typeface="Times New Roman"/>
              </a:rPr>
              <a:t>, 2007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To a computer: Bell et al., 2003; </a:t>
            </a:r>
            <a:r>
              <a:rPr lang="en-US" sz="1800" dirty="0" err="1">
                <a:latin typeface="Times New Roman"/>
                <a:cs typeface="Times New Roman"/>
              </a:rPr>
              <a:t>Coulston</a:t>
            </a:r>
            <a:r>
              <a:rPr lang="en-US" sz="1800" dirty="0">
                <a:latin typeface="Times New Roman"/>
                <a:cs typeface="Times New Roman"/>
              </a:rPr>
              <a:t> et al., 2002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Intensity, pitch, speaking rate, voice quality, backchannel-inviting cues, pitch contours: Levitan et al. 2011, 2012, 2014, 2015,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Entrainment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Communication Accommodation Theory (Giles et al., 1991)</a:t>
            </a:r>
          </a:p>
          <a:p>
            <a:r>
              <a:rPr lang="en-US" sz="2000" dirty="0">
                <a:latin typeface="Times New Roman"/>
                <a:cs typeface="Times New Roman"/>
              </a:rPr>
              <a:t>Communication model (</a:t>
            </a:r>
            <a:r>
              <a:rPr lang="en-US" sz="2000" dirty="0" err="1">
                <a:latin typeface="Times New Roman"/>
                <a:cs typeface="Times New Roman"/>
              </a:rPr>
              <a:t>Natale</a:t>
            </a:r>
            <a:r>
              <a:rPr lang="en-US" sz="2000" dirty="0">
                <a:latin typeface="Times New Roman"/>
                <a:cs typeface="Times New Roman"/>
              </a:rPr>
              <a:t>, 1975)</a:t>
            </a:r>
          </a:p>
          <a:p>
            <a:r>
              <a:rPr lang="en-US" sz="2000" dirty="0">
                <a:latin typeface="Times New Roman"/>
                <a:cs typeface="Times New Roman"/>
              </a:rPr>
              <a:t>Perception-behavior link (</a:t>
            </a:r>
            <a:r>
              <a:rPr lang="en-US" sz="2000" dirty="0" err="1">
                <a:latin typeface="Times New Roman"/>
                <a:cs typeface="Times New Roman"/>
              </a:rPr>
              <a:t>Chartrand</a:t>
            </a:r>
            <a:r>
              <a:rPr lang="en-US" sz="2000" dirty="0">
                <a:latin typeface="Times New Roman"/>
                <a:cs typeface="Times New Roman"/>
              </a:rPr>
              <a:t> &amp; </a:t>
            </a:r>
            <a:r>
              <a:rPr lang="en-US" sz="2000" dirty="0" err="1">
                <a:latin typeface="Times New Roman"/>
                <a:cs typeface="Times New Roman"/>
              </a:rPr>
              <a:t>Bargh</a:t>
            </a:r>
            <a:r>
              <a:rPr lang="en-US" sz="2000" dirty="0">
                <a:latin typeface="Times New Roman"/>
                <a:cs typeface="Times New Roman"/>
              </a:rPr>
              <a:t>, 1999)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Interactive Alignment Theory (Pickering &amp; </a:t>
            </a:r>
            <a:r>
              <a:rPr lang="en-US" sz="2000" dirty="0" err="1">
                <a:latin typeface="Times New Roman"/>
                <a:cs typeface="Times New Roman"/>
              </a:rPr>
              <a:t>Garrod</a:t>
            </a:r>
            <a:r>
              <a:rPr lang="en-US" sz="2000" dirty="0">
                <a:latin typeface="Times New Roman"/>
                <a:cs typeface="Times New Roman"/>
              </a:rPr>
              <a:t>,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chamele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16" y="3741073"/>
            <a:ext cx="2782957" cy="2286000"/>
          </a:xfrm>
          <a:prstGeom prst="rect">
            <a:avLst/>
          </a:prstGeom>
        </p:spPr>
      </p:pic>
      <p:pic>
        <p:nvPicPr>
          <p:cNvPr id="6" name="Picture 5" descr="sheep goat friend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4818"/>
          <a:stretch/>
        </p:blipFill>
        <p:spPr>
          <a:xfrm>
            <a:off x="1448423" y="3741073"/>
            <a:ext cx="2782786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8096" y="6059431"/>
            <a:ext cx="78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Social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4162" y="6059431"/>
            <a:ext cx="119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147097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Helvetica Neue"/>
                <a:cs typeface="Helvetica Neue"/>
              </a:rPr>
              <a:t>Dialogue quality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Positive interactions in married couples (Lee et al., 2010)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Score on the Map Task (</a:t>
            </a:r>
            <a:r>
              <a:rPr lang="en-US" b="0" dirty="0" err="1">
                <a:latin typeface="Times New Roman"/>
                <a:cs typeface="Times New Roman"/>
              </a:rPr>
              <a:t>Reitter</a:t>
            </a:r>
            <a:r>
              <a:rPr lang="en-US" b="0" dirty="0">
                <a:latin typeface="Times New Roman"/>
                <a:cs typeface="Times New Roman"/>
              </a:rPr>
              <a:t> and Moore, 2007)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Liking, smoother interaction (</a:t>
            </a:r>
            <a:r>
              <a:rPr lang="en-US" b="0" dirty="0" err="1">
                <a:latin typeface="Times New Roman"/>
                <a:cs typeface="Times New Roman"/>
              </a:rPr>
              <a:t>Chartrand</a:t>
            </a:r>
            <a:r>
              <a:rPr lang="en-US" b="0" dirty="0">
                <a:latin typeface="Times New Roman"/>
                <a:cs typeface="Times New Roman"/>
              </a:rPr>
              <a:t> &amp; </a:t>
            </a:r>
            <a:r>
              <a:rPr lang="en-US" b="0" dirty="0" err="1">
                <a:latin typeface="Times New Roman"/>
                <a:cs typeface="Times New Roman"/>
              </a:rPr>
              <a:t>Bargh</a:t>
            </a:r>
            <a:r>
              <a:rPr lang="en-US" b="0" dirty="0">
                <a:latin typeface="Times New Roman"/>
                <a:cs typeface="Times New Roman"/>
              </a:rPr>
              <a:t>, 1999)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Social desirability (</a:t>
            </a:r>
            <a:r>
              <a:rPr lang="en-US" b="0" dirty="0" err="1">
                <a:latin typeface="Times New Roman"/>
                <a:cs typeface="Times New Roman"/>
              </a:rPr>
              <a:t>Natale</a:t>
            </a:r>
            <a:r>
              <a:rPr lang="en-US" b="0" dirty="0">
                <a:latin typeface="Times New Roman"/>
                <a:cs typeface="Times New Roman"/>
              </a:rPr>
              <a:t>, 1975)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Power (</a:t>
            </a:r>
            <a:r>
              <a:rPr lang="en-US" b="0" dirty="0" err="1">
                <a:latin typeface="Times New Roman"/>
                <a:cs typeface="Times New Roman"/>
              </a:rPr>
              <a:t>Danescu-Niculescu-Mizil</a:t>
            </a:r>
            <a:r>
              <a:rPr lang="en-US" b="0" dirty="0">
                <a:latin typeface="Times New Roman"/>
                <a:cs typeface="Times New Roman"/>
              </a:rPr>
              <a:t> et al., 2012)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Smoother interaction, task success (</a:t>
            </a:r>
            <a:r>
              <a:rPr lang="en-US" b="0" dirty="0" err="1">
                <a:latin typeface="Times New Roman"/>
                <a:cs typeface="Times New Roman"/>
              </a:rPr>
              <a:t>Nenkova</a:t>
            </a:r>
            <a:r>
              <a:rPr lang="en-US" b="0" dirty="0">
                <a:latin typeface="Times New Roman"/>
                <a:cs typeface="Times New Roman"/>
              </a:rPr>
              <a:t> et al., 2008)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Romantic interest (Ireland et al., 2014)</a:t>
            </a:r>
          </a:p>
          <a:p>
            <a:pPr marL="342900" indent="-342900">
              <a:buFont typeface="Arial"/>
              <a:buChar char="•"/>
            </a:pPr>
            <a:r>
              <a:rPr lang="en-US" b="0" dirty="0">
                <a:latin typeface="Times New Roman"/>
                <a:cs typeface="Times New Roman"/>
              </a:rPr>
              <a:t>Turn taking, encouraging, trying to be liked (Levitan et al., 2012)</a:t>
            </a:r>
          </a:p>
        </p:txBody>
      </p:sp>
    </p:spTree>
    <p:extLst>
      <p:ext uri="{BB962C8B-B14F-4D97-AF65-F5344CB8AC3E}">
        <p14:creationId xmlns:p14="http://schemas.microsoft.com/office/powerpoint/2010/main" val="385060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Columbia Games Corpus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705B-315F-7F40-9D1B-68E215362B9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gam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628860"/>
            <a:ext cx="65024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00" y="4436111"/>
            <a:ext cx="650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~9 hours recorded dialogue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12 sessions (~30 minutes each) (each 4 games)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13 participants: 6 female, 7 male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Native speakers of Standard American English</a:t>
            </a:r>
          </a:p>
        </p:txBody>
      </p:sp>
    </p:spTree>
    <p:extLst>
      <p:ext uri="{BB962C8B-B14F-4D97-AF65-F5344CB8AC3E}">
        <p14:creationId xmlns:p14="http://schemas.microsoft.com/office/powerpoint/2010/main" val="428450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52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tabLst>
                <a:tab pos="3373438" algn="l"/>
              </a:tabLst>
            </a:pPr>
            <a:r>
              <a:rPr lang="en-US" sz="2400" b="1" u="sng" dirty="0">
                <a:latin typeface="Times New Roman"/>
                <a:cs typeface="Times New Roman"/>
              </a:rPr>
              <a:t>Inter-</a:t>
            </a:r>
            <a:r>
              <a:rPr lang="en-US" sz="2400" b="1" u="sng" dirty="0" err="1">
                <a:latin typeface="Times New Roman"/>
                <a:cs typeface="Times New Roman"/>
              </a:rPr>
              <a:t>pausal</a:t>
            </a:r>
            <a:r>
              <a:rPr lang="en-US" sz="2400" b="1" u="sng" dirty="0">
                <a:latin typeface="Times New Roman"/>
                <a:cs typeface="Times New Roman"/>
              </a:rPr>
              <a:t> unit (IPU)</a:t>
            </a:r>
            <a:r>
              <a:rPr lang="en-US" sz="2400" dirty="0">
                <a:latin typeface="Times New Roman"/>
                <a:cs typeface="Times New Roman"/>
              </a:rPr>
              <a:t> 	Pause-free segment of speech from a single speaker.</a:t>
            </a:r>
            <a:endParaRPr lang="en-US" sz="2400" b="1" u="sng" dirty="0">
              <a:latin typeface="Times New Roman"/>
              <a:cs typeface="Times New Roman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speech &lt;silence&gt; speech &lt;silence&gt; speech</a:t>
            </a:r>
            <a:endParaRPr lang="en-US" sz="2400" b="1" u="sng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  <a:tabLst>
                <a:tab pos="1081088" algn="l"/>
              </a:tabLst>
            </a:pPr>
            <a:endParaRPr lang="en-US" sz="1000" b="1" u="sng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  <a:tabLst>
                <a:tab pos="1081088" algn="l"/>
              </a:tabLst>
            </a:pPr>
            <a:r>
              <a:rPr lang="en-US" sz="2400" b="1" u="sng" dirty="0">
                <a:latin typeface="Times New Roman"/>
                <a:cs typeface="Times New Roman"/>
              </a:rPr>
              <a:t>Turn</a:t>
            </a:r>
            <a:r>
              <a:rPr lang="en-US" sz="2400" dirty="0">
                <a:latin typeface="Times New Roman"/>
                <a:cs typeface="Times New Roman"/>
              </a:rPr>
              <a:t> 	Sequence of speech from one speaker without intervening speech from the other speaker.</a:t>
            </a:r>
          </a:p>
          <a:p>
            <a:pPr>
              <a:spcBef>
                <a:spcPts val="1200"/>
              </a:spcBef>
              <a:tabLst>
                <a:tab pos="1081088" algn="l"/>
              </a:tabLst>
            </a:pPr>
            <a:r>
              <a:rPr lang="en-US" sz="2400" b="1" u="sng" dirty="0">
                <a:latin typeface="Times New Roman"/>
                <a:cs typeface="Times New Roman"/>
              </a:rPr>
              <a:t>Session</a:t>
            </a:r>
            <a:r>
              <a:rPr lang="en-US" sz="2400" b="1" dirty="0">
                <a:latin typeface="Times New Roman"/>
                <a:cs typeface="Times New Roman"/>
              </a:rPr>
              <a:t>	</a:t>
            </a:r>
            <a:r>
              <a:rPr lang="en-US" sz="2400" dirty="0">
                <a:latin typeface="Times New Roman"/>
                <a:cs typeface="Times New Roman"/>
              </a:rPr>
              <a:t>Complete interaction between two subjects. </a:t>
            </a:r>
            <a:br>
              <a:rPr lang="en-US" sz="2400" dirty="0">
                <a:latin typeface="Times New Roman"/>
                <a:cs typeface="Times New Roman"/>
              </a:rPr>
            </a:br>
            <a:endParaRPr lang="en-US" sz="2400" dirty="0">
              <a:latin typeface="Times New Roman"/>
              <a:cs typeface="Times New Roman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b="1" u="sng" dirty="0">
              <a:latin typeface="Corbel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9FFB-2557-3B41-9CA6-33D6BD90B95E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Helvetica Neue"/>
                <a:cs typeface="Helvetica Neue"/>
              </a:rPr>
              <a:t>Units of analysis</a:t>
            </a:r>
          </a:p>
        </p:txBody>
      </p:sp>
    </p:spTree>
    <p:extLst>
      <p:ext uri="{BB962C8B-B14F-4D97-AF65-F5344CB8AC3E}">
        <p14:creationId xmlns:p14="http://schemas.microsoft.com/office/powerpoint/2010/main" val="265946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5"/>
    </mc:Choice>
    <mc:Fallback xmlns="">
      <p:transition xmlns:p14="http://schemas.microsoft.com/office/powerpoint/2010/main" spd="slow" advTm="84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52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tabLst>
                <a:tab pos="3373438" algn="l"/>
              </a:tabLst>
            </a:pPr>
            <a:r>
              <a:rPr lang="en-US" sz="2400" b="1" u="sng" dirty="0">
                <a:latin typeface="Times New Roman"/>
                <a:cs typeface="Times New Roman"/>
              </a:rPr>
              <a:t>Inter-</a:t>
            </a:r>
            <a:r>
              <a:rPr lang="en-US" sz="2400" b="1" u="sng" dirty="0" err="1">
                <a:latin typeface="Times New Roman"/>
                <a:cs typeface="Times New Roman"/>
              </a:rPr>
              <a:t>pausal</a:t>
            </a:r>
            <a:r>
              <a:rPr lang="en-US" sz="2400" b="1" u="sng" dirty="0">
                <a:latin typeface="Times New Roman"/>
                <a:cs typeface="Times New Roman"/>
              </a:rPr>
              <a:t> unit (IPU)</a:t>
            </a:r>
            <a:r>
              <a:rPr lang="en-US" sz="2400" dirty="0">
                <a:latin typeface="Times New Roman"/>
                <a:cs typeface="Times New Roman"/>
              </a:rPr>
              <a:t> 	Pause-free segment of speech from a single speaker.</a:t>
            </a:r>
            <a:endParaRPr lang="en-US" sz="2400" b="1" u="sng" dirty="0">
              <a:latin typeface="Times New Roman"/>
              <a:cs typeface="Times New Roman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speech &lt;silence&gt; speech &lt;silence&gt; speech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1000" b="1" u="sng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  <a:tabLst>
                <a:tab pos="1081088" algn="l"/>
              </a:tabLst>
            </a:pPr>
            <a:r>
              <a:rPr lang="en-US" sz="2400" b="1" u="sng" dirty="0">
                <a:latin typeface="Times New Roman"/>
                <a:cs typeface="Times New Roman"/>
              </a:rPr>
              <a:t>Turn</a:t>
            </a:r>
            <a:r>
              <a:rPr lang="en-US" sz="2400" b="1" dirty="0">
                <a:latin typeface="Times New Roman"/>
                <a:cs typeface="Times New Roman"/>
              </a:rPr>
              <a:t>	</a:t>
            </a:r>
            <a:r>
              <a:rPr lang="en-US" sz="2400" dirty="0">
                <a:latin typeface="Times New Roman"/>
                <a:cs typeface="Times New Roman"/>
              </a:rPr>
              <a:t>Sequence of speech from one speaker without intervening speech from the other speaker.</a:t>
            </a:r>
          </a:p>
          <a:p>
            <a:pPr>
              <a:spcBef>
                <a:spcPts val="1200"/>
              </a:spcBef>
              <a:tabLst>
                <a:tab pos="1147763" algn="l"/>
              </a:tabLst>
            </a:pPr>
            <a:r>
              <a:rPr lang="en-US" sz="2400" b="1" u="sng" dirty="0">
                <a:latin typeface="Times New Roman"/>
                <a:cs typeface="Times New Roman"/>
              </a:rPr>
              <a:t>Session</a:t>
            </a:r>
            <a:r>
              <a:rPr lang="en-US" sz="2400" b="1" dirty="0">
                <a:latin typeface="Times New Roman"/>
                <a:cs typeface="Times New Roman"/>
              </a:rPr>
              <a:t>	</a:t>
            </a:r>
            <a:r>
              <a:rPr lang="en-US" sz="2400" dirty="0">
                <a:latin typeface="Times New Roman"/>
                <a:cs typeface="Times New Roman"/>
              </a:rPr>
              <a:t>Complete interaction between two subjects. </a:t>
            </a:r>
            <a:br>
              <a:rPr lang="en-US" sz="2400" dirty="0">
                <a:latin typeface="Times New Roman"/>
                <a:cs typeface="Times New Roman"/>
              </a:rPr>
            </a:br>
            <a:endParaRPr lang="en-US" sz="2400" b="1" u="sng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9FFB-2557-3B41-9CA6-33D6BD90B95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7367" y="2378366"/>
            <a:ext cx="895685" cy="4001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/>
                <a:cs typeface="Courier New"/>
              </a:rPr>
              <a:t>IPU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7264" y="2378366"/>
            <a:ext cx="1007976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/>
                <a:cs typeface="Courier New"/>
              </a:rPr>
              <a:t>IPU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2721" y="2378366"/>
            <a:ext cx="1007976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/>
                <a:cs typeface="Courier New"/>
              </a:rPr>
              <a:t>IPU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Helvetica Neue"/>
                <a:cs typeface="Helvetica Neue"/>
              </a:rPr>
              <a:t>Units of analysis</a:t>
            </a:r>
          </a:p>
        </p:txBody>
      </p:sp>
    </p:spTree>
    <p:extLst>
      <p:ext uri="{BB962C8B-B14F-4D97-AF65-F5344CB8AC3E}">
        <p14:creationId xmlns:p14="http://schemas.microsoft.com/office/powerpoint/2010/main" val="25696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8"/>
    </mc:Choice>
    <mc:Fallback xmlns="">
      <p:transition xmlns:p14="http://schemas.microsoft.com/office/powerpoint/2010/main" spd="slow" advTm="1804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978</Words>
  <Application>Microsoft Macintosh PowerPoint</Application>
  <PresentationFormat>On-screen Show (4:3)</PresentationFormat>
  <Paragraphs>205</Paragraphs>
  <Slides>27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Garamond</vt:lpstr>
      <vt:lpstr>Helvetica Neue</vt:lpstr>
      <vt:lpstr>Helvetica Neue Light</vt:lpstr>
      <vt:lpstr>Times New Roman</vt:lpstr>
      <vt:lpstr>Office Theme</vt:lpstr>
      <vt:lpstr>Entrainment</vt:lpstr>
      <vt:lpstr>What is entrainment?</vt:lpstr>
      <vt:lpstr>What is entrainment?</vt:lpstr>
      <vt:lpstr>Evidence of entrainment</vt:lpstr>
      <vt:lpstr>Entrainment theory</vt:lpstr>
      <vt:lpstr>Dialogue quality</vt:lpstr>
      <vt:lpstr>Columbia Games Corpus</vt:lpstr>
      <vt:lpstr>Units of analysis</vt:lpstr>
      <vt:lpstr>Units of analysis</vt:lpstr>
      <vt:lpstr>Features</vt:lpstr>
      <vt:lpstr>Measuring entrainment</vt:lpstr>
      <vt:lpstr>Measuring entrainment</vt:lpstr>
      <vt:lpstr>Measuring entrainment</vt:lpstr>
      <vt:lpstr>Results</vt:lpstr>
      <vt:lpstr>Variation across speakers</vt:lpstr>
      <vt:lpstr>Variations across speakers</vt:lpstr>
      <vt:lpstr>Implementing entrainment</vt:lpstr>
      <vt:lpstr>Performance</vt:lpstr>
      <vt:lpstr>Errors</vt:lpstr>
      <vt:lpstr>Do users prefer an entraining system?</vt:lpstr>
      <vt:lpstr>PowerPoint Presentation</vt:lpstr>
      <vt:lpstr>PowerPoint Presentation</vt:lpstr>
      <vt:lpstr>Do users prefer an entraining system?</vt:lpstr>
      <vt:lpstr>Do users prefer an entraining system?</vt:lpstr>
      <vt:lpstr>Do users prefer an entraining system?</vt:lpstr>
      <vt:lpstr>What we don’t know</vt:lpstr>
      <vt:lpstr>Collaborators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Rivka Levitan</dc:creator>
  <cp:lastModifiedBy>Sarah Levitan</cp:lastModifiedBy>
  <cp:revision>14</cp:revision>
  <dcterms:created xsi:type="dcterms:W3CDTF">2019-03-11T15:10:46Z</dcterms:created>
  <dcterms:modified xsi:type="dcterms:W3CDTF">2019-03-24T18:47:04Z</dcterms:modified>
</cp:coreProperties>
</file>