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0"/>
  </p:notesMasterIdLst>
  <p:handoutMasterIdLst>
    <p:handoutMasterId r:id="rId61"/>
  </p:handoutMasterIdLst>
  <p:sldIdLst>
    <p:sldId id="257" r:id="rId2"/>
    <p:sldId id="450" r:id="rId3"/>
    <p:sldId id="553" r:id="rId4"/>
    <p:sldId id="555" r:id="rId5"/>
    <p:sldId id="477" r:id="rId6"/>
    <p:sldId id="556" r:id="rId7"/>
    <p:sldId id="582" r:id="rId8"/>
    <p:sldId id="584" r:id="rId9"/>
    <p:sldId id="558" r:id="rId10"/>
    <p:sldId id="580" r:id="rId11"/>
    <p:sldId id="559" r:id="rId12"/>
    <p:sldId id="506" r:id="rId13"/>
    <p:sldId id="495" r:id="rId14"/>
    <p:sldId id="510" r:id="rId15"/>
    <p:sldId id="513" r:id="rId16"/>
    <p:sldId id="518" r:id="rId17"/>
    <p:sldId id="531" r:id="rId18"/>
    <p:sldId id="533" r:id="rId19"/>
    <p:sldId id="532" r:id="rId20"/>
    <p:sldId id="534" r:id="rId21"/>
    <p:sldId id="560" r:id="rId22"/>
    <p:sldId id="535" r:id="rId23"/>
    <p:sldId id="540" r:id="rId24"/>
    <p:sldId id="541" r:id="rId25"/>
    <p:sldId id="561" r:id="rId26"/>
    <p:sldId id="589" r:id="rId27"/>
    <p:sldId id="591" r:id="rId28"/>
    <p:sldId id="562" r:id="rId29"/>
    <p:sldId id="563" r:id="rId30"/>
    <p:sldId id="537" r:id="rId31"/>
    <p:sldId id="564" r:id="rId32"/>
    <p:sldId id="543" r:id="rId33"/>
    <p:sldId id="544" r:id="rId34"/>
    <p:sldId id="538" r:id="rId35"/>
    <p:sldId id="587" r:id="rId36"/>
    <p:sldId id="585" r:id="rId37"/>
    <p:sldId id="592" r:id="rId38"/>
    <p:sldId id="593" r:id="rId39"/>
    <p:sldId id="594" r:id="rId40"/>
    <p:sldId id="595" r:id="rId41"/>
    <p:sldId id="596" r:id="rId42"/>
    <p:sldId id="598" r:id="rId43"/>
    <p:sldId id="603" r:id="rId44"/>
    <p:sldId id="599" r:id="rId45"/>
    <p:sldId id="600" r:id="rId46"/>
    <p:sldId id="602" r:id="rId47"/>
    <p:sldId id="601" r:id="rId48"/>
    <p:sldId id="588" r:id="rId49"/>
    <p:sldId id="569" r:id="rId50"/>
    <p:sldId id="491" r:id="rId51"/>
    <p:sldId id="565" r:id="rId52"/>
    <p:sldId id="566" r:id="rId53"/>
    <p:sldId id="492" r:id="rId54"/>
    <p:sldId id="567" r:id="rId55"/>
    <p:sldId id="570" r:id="rId56"/>
    <p:sldId id="571" r:id="rId57"/>
    <p:sldId id="572" r:id="rId58"/>
    <p:sldId id="552"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2">
          <p15:clr>
            <a:srgbClr val="A4A3A4"/>
          </p15:clr>
        </p15:guide>
        <p15:guide id="2" pos="29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0066FF"/>
    <a:srgbClr val="CC3300"/>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86085" autoAdjust="0"/>
  </p:normalViewPr>
  <p:slideViewPr>
    <p:cSldViewPr>
      <p:cViewPr varScale="1">
        <p:scale>
          <a:sx n="103" d="100"/>
          <a:sy n="103" d="100"/>
        </p:scale>
        <p:origin x="91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792"/>
    </p:cViewPr>
  </p:sorterViewPr>
  <p:notesViewPr>
    <p:cSldViewPr>
      <p:cViewPr>
        <p:scale>
          <a:sx n="100" d="100"/>
          <a:sy n="100" d="100"/>
        </p:scale>
        <p:origin x="-2544" y="888"/>
      </p:cViewPr>
      <p:guideLst>
        <p:guide orient="horz" pos="2152"/>
        <p:guide pos="29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4099" name="Rectangle 3"/>
          <p:cNvSpPr>
            <a:spLocks noGrp="1" noChangeArrowheads="1"/>
          </p:cNvSpPr>
          <p:nvPr>
            <p:ph type="dt" sz="quarter"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4100" name="Rectangle 4"/>
          <p:cNvSpPr>
            <a:spLocks noGrp="1" noChangeArrowheads="1"/>
          </p:cNvSpPr>
          <p:nvPr>
            <p:ph type="ftr" sz="quarter" idx="2"/>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4101" name="Rectangle 5"/>
          <p:cNvSpPr>
            <a:spLocks noGrp="1" noChangeArrowheads="1"/>
          </p:cNvSpPr>
          <p:nvPr>
            <p:ph type="sldNum" sz="quarter" idx="3"/>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D872D5A0-E5DB-6544-BC17-E1A8DD1667DD}" type="slidenum">
              <a:rPr lang="en-US"/>
              <a:pPr/>
              <a:t>‹#›</a:t>
            </a:fld>
            <a:endParaRPr lang="en-US"/>
          </a:p>
        </p:txBody>
      </p:sp>
    </p:spTree>
    <p:extLst>
      <p:ext uri="{BB962C8B-B14F-4D97-AF65-F5344CB8AC3E}">
        <p14:creationId xmlns:p14="http://schemas.microsoft.com/office/powerpoint/2010/main" val="381831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2051" name="Rectangle 3"/>
          <p:cNvSpPr>
            <a:spLocks noGrp="1" noChangeArrowheads="1"/>
          </p:cNvSpPr>
          <p:nvPr>
            <p:ph type="dt"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2052" name="Rectangle 4"/>
          <p:cNvSpPr>
            <a:spLocks noGrp="1" noRot="1" noChangeAspect="1" noChangeArrowheads="1" noTextEdit="1"/>
          </p:cNvSpPr>
          <p:nvPr>
            <p:ph type="sldImg" idx="2"/>
          </p:nvPr>
        </p:nvSpPr>
        <p:spPr bwMode="auto">
          <a:xfrm>
            <a:off x="1147763" y="685800"/>
            <a:ext cx="4567237" cy="3425825"/>
          </a:xfrm>
          <a:prstGeom prst="rect">
            <a:avLst/>
          </a:prstGeom>
          <a:no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3" name="Rectangle 5"/>
          <p:cNvSpPr>
            <a:spLocks noGrp="1" noChangeArrowheads="1"/>
          </p:cNvSpPr>
          <p:nvPr>
            <p:ph type="body" sz="quarter" idx="3"/>
          </p:nvPr>
        </p:nvSpPr>
        <p:spPr bwMode="auto">
          <a:xfrm>
            <a:off x="917575" y="4343400"/>
            <a:ext cx="502285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2055" name="Rectangle 7"/>
          <p:cNvSpPr>
            <a:spLocks noGrp="1" noChangeArrowheads="1"/>
          </p:cNvSpPr>
          <p:nvPr>
            <p:ph type="sldNum" sz="quarter" idx="5"/>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6DDA3C16-8CC2-EE40-A5C9-41299017EF16}" type="slidenum">
              <a:rPr lang="en-US"/>
              <a:pPr/>
              <a:t>‹#›</a:t>
            </a:fld>
            <a:endParaRPr lang="en-US"/>
          </a:p>
        </p:txBody>
      </p:sp>
    </p:spTree>
    <p:extLst>
      <p:ext uri="{BB962C8B-B14F-4D97-AF65-F5344CB8AC3E}">
        <p14:creationId xmlns:p14="http://schemas.microsoft.com/office/powerpoint/2010/main" val="1167761456"/>
      </p:ext>
    </p:extLst>
  </p:cSld>
  <p:clrMap bg1="lt1" tx1="dk1" bg2="lt2" tx2="dk2" accent1="accent1" accent2="accent2" accent3="accent3" accent4="accent4" accent5="accent5" accent6="accent6" hlink="hlink" folHlink="folHlink"/>
  <p:notesStyle>
    <a:lvl1pPr algn="l" defTabSz="879475" rtl="0" fontAlgn="base">
      <a:spcBef>
        <a:spcPct val="30000"/>
      </a:spcBef>
      <a:spcAft>
        <a:spcPct val="0"/>
      </a:spcAft>
      <a:defRPr sz="1200" kern="1200">
        <a:solidFill>
          <a:schemeClr val="tx1"/>
        </a:solidFill>
        <a:latin typeface="Times New Roman" charset="0"/>
        <a:ea typeface="ＭＳ Ｐゴシック" charset="0"/>
        <a:cs typeface="+mn-cs"/>
      </a:defRPr>
    </a:lvl1pPr>
    <a:lvl2pPr marL="449263" algn="l" defTabSz="879475" rtl="0" fontAlgn="base">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fontAlgn="base">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fontAlgn="base">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5FF12-520C-C848-93E0-185E34798657}" type="slidenum">
              <a:rPr lang="en-US"/>
              <a:pPr/>
              <a:t>3</a:t>
            </a:fld>
            <a:endParaRPr lang="en-US"/>
          </a:p>
        </p:txBody>
      </p:sp>
      <p:sp>
        <p:nvSpPr>
          <p:cNvPr id="60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211" name="Rectangle 3"/>
          <p:cNvSpPr>
            <a:spLocks noGrp="1" noChangeArrowheads="1"/>
          </p:cNvSpPr>
          <p:nvPr>
            <p:ph type="body" idx="1"/>
          </p:nvPr>
        </p:nvSpPr>
        <p:spPr/>
        <p:txBody>
          <a:bodyPr/>
          <a:lstStyle/>
          <a:p>
            <a:r>
              <a:rPr lang="en-US" i="1"/>
              <a:t>Figure 1</a:t>
            </a:r>
            <a:r>
              <a:rPr lang="en-US"/>
              <a:t>. Transcription of Pope</a:t>
            </a:r>
            <a:r>
              <a:rPr lang="ja-JP" altLang="en-US">
                <a:latin typeface="Arial"/>
              </a:rPr>
              <a:t>’</a:t>
            </a:r>
            <a:r>
              <a:rPr lang="en-US"/>
              <a:t>s Happiness (Steele, 1775, p. 13)</a:t>
            </a:r>
          </a:p>
          <a:p>
            <a:r>
              <a:rPr lang="en-US"/>
              <a:t>Since speech is composed of slides, and not stable, discrete pitches, he developed note heads which were lines, curves, and circumflex notes that could cover several pitches. To these curved heads, he then added a tail which marked the duration of the syllable in a number of beats within a musical bar.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audio example</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31</a:t>
            </a:fld>
            <a:endParaRPr lang="en-US"/>
          </a:p>
        </p:txBody>
      </p:sp>
    </p:spTree>
    <p:extLst>
      <p:ext uri="{BB962C8B-B14F-4D97-AF65-F5344CB8AC3E}">
        <p14:creationId xmlns:p14="http://schemas.microsoft.com/office/powerpoint/2010/main" val="255895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fix command line example</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39</a:t>
            </a:fld>
            <a:endParaRPr lang="en-US"/>
          </a:p>
        </p:txBody>
      </p:sp>
    </p:spTree>
    <p:extLst>
      <p:ext uri="{BB962C8B-B14F-4D97-AF65-F5344CB8AC3E}">
        <p14:creationId xmlns:p14="http://schemas.microsoft.com/office/powerpoint/2010/main" val="490237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ASCCD (</a:t>
            </a:r>
            <a:r>
              <a:rPr lang="en-US" sz="1200" dirty="0" smtClean="0">
                <a:effectLst/>
                <a:latin typeface="Times New Roman" charset="0"/>
              </a:rPr>
              <a:t>Annotated Speech Corpus of Chinese Discourse</a:t>
            </a:r>
            <a:r>
              <a:rPr lang="en-US" smtClean="0"/>
              <a:t>): label tiers seem to include phones on tier DE</a:t>
            </a:r>
            <a:endParaRPr lang="en-US" dirty="0" smtClean="0"/>
          </a:p>
          <a:p>
            <a:r>
              <a:rPr lang="en-US" dirty="0" smtClean="0"/>
              <a:t>We’ve just acquired another corpus, the COSPRO corpus of Taiwanese Chinese</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44</a:t>
            </a:fld>
            <a:endParaRPr lang="en-US"/>
          </a:p>
        </p:txBody>
      </p:sp>
    </p:spTree>
    <p:extLst>
      <p:ext uri="{BB962C8B-B14F-4D97-AF65-F5344CB8AC3E}">
        <p14:creationId xmlns:p14="http://schemas.microsoft.com/office/powerpoint/2010/main" val="210202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Tilt=+1	all rise</a:t>
            </a:r>
          </a:p>
          <a:p>
            <a:r>
              <a:rPr lang="en-US" dirty="0" smtClean="0"/>
              <a:t>Tilt= -1	all fall</a:t>
            </a:r>
          </a:p>
          <a:p>
            <a:r>
              <a:rPr lang="en-US" dirty="0" smtClean="0"/>
              <a:t>In </a:t>
            </a:r>
            <a:r>
              <a:rPr lang="en-US" dirty="0" err="1" smtClean="0"/>
              <a:t>betw</a:t>
            </a:r>
            <a:r>
              <a:rPr lang="en-US" dirty="0" smtClean="0"/>
              <a:t>, some of each</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55</a:t>
            </a:fld>
            <a:endParaRPr lang="en-US"/>
          </a:p>
        </p:txBody>
      </p:sp>
    </p:spTree>
    <p:extLst>
      <p:ext uri="{BB962C8B-B14F-4D97-AF65-F5344CB8AC3E}">
        <p14:creationId xmlns:p14="http://schemas.microsoft.com/office/powerpoint/2010/main" val="2566172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 is F0</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56</a:t>
            </a:fld>
            <a:endParaRPr lang="en-US"/>
          </a:p>
        </p:txBody>
      </p:sp>
    </p:spTree>
    <p:extLst>
      <p:ext uri="{BB962C8B-B14F-4D97-AF65-F5344CB8AC3E}">
        <p14:creationId xmlns:p14="http://schemas.microsoft.com/office/powerpoint/2010/main" val="142706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will return</a:t>
            </a:r>
            <a:r>
              <a:rPr lang="en-US" baseline="0" dirty="0" smtClean="0"/>
              <a:t> to acoustic correlates of phrasing later.  Now let’s just get a sense of what’s going on.</a:t>
            </a:r>
          </a:p>
          <a:p>
            <a:endParaRPr lang="en-US" baseline="0" dirty="0" smtClean="0"/>
          </a:p>
          <a:p>
            <a:r>
              <a:rPr lang="en-US" baseline="0"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9</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will return</a:t>
            </a:r>
            <a:r>
              <a:rPr lang="en-US" baseline="0" dirty="0" smtClean="0"/>
              <a:t> to acoustic correlates of phrasing later.  Now let’s just get a sense of what’s going on.</a:t>
            </a:r>
          </a:p>
          <a:p>
            <a:endParaRPr lang="en-US" baseline="0" dirty="0" smtClean="0"/>
          </a:p>
          <a:p>
            <a:r>
              <a:rPr lang="en-US" baseline="0"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10</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6B33D-C55F-A04A-8E94-65090B06A6DE}" type="slidenum">
              <a:rPr lang="en-US"/>
              <a:pPr/>
              <a:t>12</a:t>
            </a:fld>
            <a:endParaRPr lang="en-US"/>
          </a:p>
        </p:txBody>
      </p:sp>
      <p:sp>
        <p:nvSpPr>
          <p:cNvPr id="60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2115" name="Rectangle 3"/>
          <p:cNvSpPr>
            <a:spLocks noGrp="1" noChangeArrowheads="1"/>
          </p:cNvSpPr>
          <p:nvPr>
            <p:ph type="body" idx="1"/>
          </p:nvPr>
        </p:nvSpPr>
        <p:spPr/>
        <p:txBody>
          <a:bodyPr/>
          <a:lstStyle/>
          <a:p>
            <a:r>
              <a:rPr lang="en-GB"/>
              <a:t>O’Connor and Arnold 1972: </a:t>
            </a:r>
          </a:p>
          <a:p>
            <a:pPr lvl="2"/>
            <a:r>
              <a:rPr lang="en-GB"/>
              <a:t>Earliest textbook for English instruction that tells user which contour appropriate in which context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73C7-D9FB-0646-B95D-B9400D4DD42E}" type="slidenum">
              <a:rPr lang="en-US"/>
              <a:pPr/>
              <a:t>15</a:t>
            </a:fld>
            <a:endParaRPr lang="en-US"/>
          </a:p>
        </p:txBody>
      </p:sp>
      <p:sp>
        <p:nvSpPr>
          <p:cNvPr id="603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3139" name="Rectangle 3"/>
          <p:cNvSpPr>
            <a:spLocks noGrp="1" noChangeArrowheads="1"/>
          </p:cNvSpPr>
          <p:nvPr>
            <p:ph type="body" idx="1"/>
          </p:nvPr>
        </p:nvSpPr>
        <p:spPr/>
        <p:txBody>
          <a:bodyPr/>
          <a:lstStyle/>
          <a:p>
            <a:pPr>
              <a:spcAft>
                <a:spcPts val="600"/>
              </a:spcAft>
            </a:pPr>
            <a:r>
              <a:rPr lang="en-GB"/>
              <a:t>Two types of accent unit in the British School: </a:t>
            </a:r>
          </a:p>
          <a:p>
            <a:pPr lvl="1">
              <a:spcAft>
                <a:spcPts val="600"/>
              </a:spcAft>
            </a:pPr>
            <a:r>
              <a:rPr lang="en-GB" b="1">
                <a:solidFill>
                  <a:srgbClr val="CC0000"/>
                </a:solidFill>
              </a:rPr>
              <a:t>Prenuclear</a:t>
            </a:r>
            <a:r>
              <a:rPr lang="en-GB"/>
              <a:t> accent units; also called the </a:t>
            </a:r>
            <a:r>
              <a:rPr lang="en-GB" b="1">
                <a:solidFill>
                  <a:srgbClr val="FF0000"/>
                </a:solidFill>
              </a:rPr>
              <a:t>Head</a:t>
            </a:r>
            <a:endParaRPr lang="en-GB"/>
          </a:p>
          <a:p>
            <a:pPr lvl="1">
              <a:spcAft>
                <a:spcPts val="600"/>
              </a:spcAft>
            </a:pPr>
            <a:r>
              <a:rPr lang="en-GB" b="1">
                <a:solidFill>
                  <a:srgbClr val="CC0000"/>
                </a:solidFill>
              </a:rPr>
              <a:t>Nuclear</a:t>
            </a:r>
            <a:r>
              <a:rPr lang="en-GB"/>
              <a:t> accent units; also called the </a:t>
            </a:r>
            <a:r>
              <a:rPr lang="en-GB" b="1">
                <a:solidFill>
                  <a:srgbClr val="FF0000"/>
                </a:solidFill>
              </a:rPr>
              <a:t>Nucleus</a:t>
            </a:r>
            <a:endParaRPr lang="en-GB">
              <a:solidFill>
                <a:srgbClr val="FF0000"/>
              </a:solidFill>
            </a:endParaRPr>
          </a:p>
          <a:p>
            <a:pPr>
              <a:spcAft>
                <a:spcPts val="600"/>
              </a:spcAft>
            </a:pPr>
            <a:r>
              <a:rPr lang="en-GB"/>
              <a:t>The nuclear accent unit is the </a:t>
            </a:r>
            <a:r>
              <a:rPr lang="en-GB" b="1">
                <a:solidFill>
                  <a:srgbClr val="CC0000"/>
                </a:solidFill>
              </a:rPr>
              <a:t>last accent unit</a:t>
            </a:r>
            <a:r>
              <a:rPr lang="en-GB"/>
              <a:t> in the IP</a:t>
            </a:r>
          </a:p>
          <a:p>
            <a:pPr>
              <a:spcAft>
                <a:spcPts val="600"/>
              </a:spcAft>
            </a:pPr>
            <a:r>
              <a:rPr lang="en-GB"/>
              <a:t>The head comprises </a:t>
            </a:r>
            <a:r>
              <a:rPr lang="en-GB" b="1">
                <a:solidFill>
                  <a:srgbClr val="CC0000"/>
                </a:solidFill>
              </a:rPr>
              <a:t>all prenuclear accent units</a:t>
            </a:r>
            <a:endParaRPr lang="en-GB"/>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59D2D-A4EA-A94A-9CC7-835E14AE757F}" type="slidenum">
              <a:rPr lang="en-US"/>
              <a:pPr/>
              <a:t>19</a:t>
            </a:fld>
            <a:endParaRPr lang="en-US"/>
          </a:p>
        </p:txBody>
      </p:sp>
      <p:sp>
        <p:nvSpPr>
          <p:cNvPr id="57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9587" name="Rectangle 3"/>
          <p:cNvSpPr>
            <a:spLocks noGrp="1" noChangeArrowheads="1"/>
          </p:cNvSpPr>
          <p:nvPr>
            <p:ph type="body" idx="1"/>
          </p:nvPr>
        </p:nvSpPr>
        <p:spPr/>
        <p:txBody>
          <a:bodyPr/>
          <a:lstStyle/>
          <a:p>
            <a:r>
              <a:rPr lang="en-US"/>
              <a:t>Jd</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25</a:t>
            </a:fld>
            <a:endParaRPr lang="en-US"/>
          </a:p>
        </p:txBody>
      </p:sp>
    </p:spTree>
    <p:extLst>
      <p:ext uri="{BB962C8B-B14F-4D97-AF65-F5344CB8AC3E}">
        <p14:creationId xmlns:p14="http://schemas.microsoft.com/office/powerpoint/2010/main" val="285112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28</a:t>
            </a:fld>
            <a:endParaRPr lang="en-US"/>
          </a:p>
        </p:txBody>
      </p:sp>
    </p:spTree>
    <p:extLst>
      <p:ext uri="{BB962C8B-B14F-4D97-AF65-F5344CB8AC3E}">
        <p14:creationId xmlns:p14="http://schemas.microsoft.com/office/powerpoint/2010/main" val="315575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29</a:t>
            </a:fld>
            <a:endParaRPr lang="en-US"/>
          </a:p>
        </p:txBody>
      </p:sp>
    </p:spTree>
    <p:extLst>
      <p:ext uri="{BB962C8B-B14F-4D97-AF65-F5344CB8AC3E}">
        <p14:creationId xmlns:p14="http://schemas.microsoft.com/office/powerpoint/2010/main" val="225696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63EF68C-3D0F-FC4F-B760-06B2546C7124}" type="datetime1">
              <a:rPr lang="en-US"/>
              <a:pPr/>
              <a:t>2/21/19</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2EC74270-819D-2A42-892B-0BB1580FD2D3}" type="slidenum">
              <a:rPr lang="en-US"/>
              <a:pPr/>
              <a:t>‹#›</a:t>
            </a:fld>
            <a:endParaRPr lang="en-US"/>
          </a:p>
        </p:txBody>
      </p:sp>
    </p:spTree>
    <p:extLst>
      <p:ext uri="{BB962C8B-B14F-4D97-AF65-F5344CB8AC3E}">
        <p14:creationId xmlns:p14="http://schemas.microsoft.com/office/powerpoint/2010/main" val="197514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7007F8-3FC3-514C-95C3-DC029291D959}" type="datetime1">
              <a:rPr lang="en-US"/>
              <a:pPr/>
              <a:t>2/21/19</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786DEC76-3F14-5E43-8760-929F6FDB653E}" type="slidenum">
              <a:rPr lang="en-US"/>
              <a:pPr/>
              <a:t>‹#›</a:t>
            </a:fld>
            <a:endParaRPr lang="en-US"/>
          </a:p>
        </p:txBody>
      </p:sp>
    </p:spTree>
    <p:extLst>
      <p:ext uri="{BB962C8B-B14F-4D97-AF65-F5344CB8AC3E}">
        <p14:creationId xmlns:p14="http://schemas.microsoft.com/office/powerpoint/2010/main" val="355393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BE27BE7-F09A-AF43-AC41-F815BD383510}" type="datetime1">
              <a:rPr lang="en-US"/>
              <a:pPr/>
              <a:t>2/21/19</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52E423-AF14-6C4C-B600-49888249F72D}" type="slidenum">
              <a:rPr lang="en-US"/>
              <a:pPr/>
              <a:t>‹#›</a:t>
            </a:fld>
            <a:endParaRPr lang="en-US"/>
          </a:p>
        </p:txBody>
      </p:sp>
    </p:spTree>
    <p:extLst>
      <p:ext uri="{BB962C8B-B14F-4D97-AF65-F5344CB8AC3E}">
        <p14:creationId xmlns:p14="http://schemas.microsoft.com/office/powerpoint/2010/main" val="412001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B0F70CC-2360-6E47-8D15-BD3ECE1CDD1B}" type="datetime1">
              <a:rPr lang="en-US"/>
              <a:pPr/>
              <a:t>2/21/19</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249F2B-E833-7C4B-8512-E970305C1E58}" type="slidenum">
              <a:rPr lang="en-US"/>
              <a:pPr/>
              <a:t>‹#›</a:t>
            </a:fld>
            <a:endParaRPr lang="en-US"/>
          </a:p>
        </p:txBody>
      </p:sp>
    </p:spTree>
    <p:extLst>
      <p:ext uri="{BB962C8B-B14F-4D97-AF65-F5344CB8AC3E}">
        <p14:creationId xmlns:p14="http://schemas.microsoft.com/office/powerpoint/2010/main" val="244121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0623885-D68A-054B-8FF3-C81E369A9247}" type="datetime1">
              <a:rPr lang="en-US"/>
              <a:pPr/>
              <a:t>2/21/19</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1D297954-F5FC-F144-9D58-29360469DDAB}" type="slidenum">
              <a:rPr lang="en-US"/>
              <a:pPr/>
              <a:t>‹#›</a:t>
            </a:fld>
            <a:endParaRPr lang="en-US"/>
          </a:p>
        </p:txBody>
      </p:sp>
    </p:spTree>
    <p:extLst>
      <p:ext uri="{BB962C8B-B14F-4D97-AF65-F5344CB8AC3E}">
        <p14:creationId xmlns:p14="http://schemas.microsoft.com/office/powerpoint/2010/main" val="26244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875C1CAC-D5BC-CA45-BDC0-22D389CCAA40}" type="datetime1">
              <a:rPr lang="en-US"/>
              <a:pPr/>
              <a:t>2/21/19</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9DAF70BF-68D9-0740-A35D-912BE72C93BF}" type="slidenum">
              <a:rPr lang="en-US"/>
              <a:pPr/>
              <a:t>‹#›</a:t>
            </a:fld>
            <a:endParaRPr lang="en-US"/>
          </a:p>
        </p:txBody>
      </p:sp>
    </p:spTree>
    <p:extLst>
      <p:ext uri="{BB962C8B-B14F-4D97-AF65-F5344CB8AC3E}">
        <p14:creationId xmlns:p14="http://schemas.microsoft.com/office/powerpoint/2010/main" val="8689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EE6AAAD-B8B3-5E46-B84D-B57C45574B45}" type="datetime1">
              <a:rPr lang="en-US"/>
              <a:pPr/>
              <a:t>2/21/19</a:t>
            </a:fld>
            <a:endParaRPr lang="en-US"/>
          </a:p>
        </p:txBody>
      </p:sp>
      <p:sp>
        <p:nvSpPr>
          <p:cNvPr id="8" name="Footer Placeholder 7"/>
          <p:cNvSpPr>
            <a:spLocks noGrp="1"/>
          </p:cNvSpPr>
          <p:nvPr>
            <p:ph type="ftr" sz="quarter" idx="11"/>
          </p:nvPr>
        </p:nvSpPr>
        <p:spPr/>
        <p:txBody>
          <a:bodyPr/>
          <a:lstStyle>
            <a:lvl1pPr>
              <a:defRPr/>
            </a:lvl1pPr>
          </a:lstStyle>
          <a:p>
            <a:r>
              <a:rPr lang="en-US"/>
              <a:t>AT&amp;T Proprietary</a:t>
            </a:r>
          </a:p>
        </p:txBody>
      </p:sp>
      <p:sp>
        <p:nvSpPr>
          <p:cNvPr id="9" name="Slide Number Placeholder 8"/>
          <p:cNvSpPr>
            <a:spLocks noGrp="1"/>
          </p:cNvSpPr>
          <p:nvPr>
            <p:ph type="sldNum" sz="quarter" idx="12"/>
          </p:nvPr>
        </p:nvSpPr>
        <p:spPr/>
        <p:txBody>
          <a:bodyPr/>
          <a:lstStyle>
            <a:lvl1pPr>
              <a:defRPr/>
            </a:lvl1pPr>
          </a:lstStyle>
          <a:p>
            <a:fld id="{916CDDBB-7B9A-7F48-AA0A-82397907D23D}" type="slidenum">
              <a:rPr lang="en-US"/>
              <a:pPr/>
              <a:t>‹#›</a:t>
            </a:fld>
            <a:endParaRPr lang="en-US"/>
          </a:p>
        </p:txBody>
      </p:sp>
    </p:spTree>
    <p:extLst>
      <p:ext uri="{BB962C8B-B14F-4D97-AF65-F5344CB8AC3E}">
        <p14:creationId xmlns:p14="http://schemas.microsoft.com/office/powerpoint/2010/main" val="16790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24FF392-6DD0-1C42-9EB9-D001C148B05C}" type="datetime1">
              <a:rPr lang="en-US"/>
              <a:pPr/>
              <a:t>2/21/19</a:t>
            </a:fld>
            <a:endParaRPr lang="en-US"/>
          </a:p>
        </p:txBody>
      </p:sp>
      <p:sp>
        <p:nvSpPr>
          <p:cNvPr id="4" name="Footer Placeholder 3"/>
          <p:cNvSpPr>
            <a:spLocks noGrp="1"/>
          </p:cNvSpPr>
          <p:nvPr>
            <p:ph type="ftr" sz="quarter" idx="11"/>
          </p:nvPr>
        </p:nvSpPr>
        <p:spPr/>
        <p:txBody>
          <a:bodyPr/>
          <a:lstStyle>
            <a:lvl1pPr>
              <a:defRPr/>
            </a:lvl1pPr>
          </a:lstStyle>
          <a:p>
            <a:r>
              <a:rPr lang="en-US"/>
              <a:t>AT&amp;T Proprietary</a:t>
            </a:r>
          </a:p>
        </p:txBody>
      </p:sp>
      <p:sp>
        <p:nvSpPr>
          <p:cNvPr id="5" name="Slide Number Placeholder 4"/>
          <p:cNvSpPr>
            <a:spLocks noGrp="1"/>
          </p:cNvSpPr>
          <p:nvPr>
            <p:ph type="sldNum" sz="quarter" idx="12"/>
          </p:nvPr>
        </p:nvSpPr>
        <p:spPr/>
        <p:txBody>
          <a:bodyPr/>
          <a:lstStyle>
            <a:lvl1pPr>
              <a:defRPr/>
            </a:lvl1pPr>
          </a:lstStyle>
          <a:p>
            <a:fld id="{E5B8A67F-5990-024C-872C-7C8382FBBFD9}" type="slidenum">
              <a:rPr lang="en-US"/>
              <a:pPr/>
              <a:t>‹#›</a:t>
            </a:fld>
            <a:endParaRPr lang="en-US"/>
          </a:p>
        </p:txBody>
      </p:sp>
    </p:spTree>
    <p:extLst>
      <p:ext uri="{BB962C8B-B14F-4D97-AF65-F5344CB8AC3E}">
        <p14:creationId xmlns:p14="http://schemas.microsoft.com/office/powerpoint/2010/main" val="374091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3341D0E-D8A0-CB42-9160-363C8EFA102B}" type="datetime1">
              <a:rPr lang="en-US"/>
              <a:pPr/>
              <a:t>2/21/19</a:t>
            </a:fld>
            <a:endParaRPr lang="en-US"/>
          </a:p>
        </p:txBody>
      </p:sp>
      <p:sp>
        <p:nvSpPr>
          <p:cNvPr id="3" name="Footer Placeholder 2"/>
          <p:cNvSpPr>
            <a:spLocks noGrp="1"/>
          </p:cNvSpPr>
          <p:nvPr>
            <p:ph type="ftr" sz="quarter" idx="11"/>
          </p:nvPr>
        </p:nvSpPr>
        <p:spPr/>
        <p:txBody>
          <a:bodyPr/>
          <a:lstStyle>
            <a:lvl1pPr>
              <a:defRPr/>
            </a:lvl1pPr>
          </a:lstStyle>
          <a:p>
            <a:r>
              <a:rPr lang="en-US"/>
              <a:t>AT&amp;T Proprietary</a:t>
            </a:r>
          </a:p>
        </p:txBody>
      </p:sp>
      <p:sp>
        <p:nvSpPr>
          <p:cNvPr id="4" name="Slide Number Placeholder 3"/>
          <p:cNvSpPr>
            <a:spLocks noGrp="1"/>
          </p:cNvSpPr>
          <p:nvPr>
            <p:ph type="sldNum" sz="quarter" idx="12"/>
          </p:nvPr>
        </p:nvSpPr>
        <p:spPr/>
        <p:txBody>
          <a:bodyPr/>
          <a:lstStyle>
            <a:lvl1pPr>
              <a:defRPr/>
            </a:lvl1pPr>
          </a:lstStyle>
          <a:p>
            <a:fld id="{96FB6181-4654-4B40-A9B3-4EAB04EBEF63}" type="slidenum">
              <a:rPr lang="en-US"/>
              <a:pPr/>
              <a:t>‹#›</a:t>
            </a:fld>
            <a:endParaRPr lang="en-US"/>
          </a:p>
        </p:txBody>
      </p:sp>
    </p:spTree>
    <p:extLst>
      <p:ext uri="{BB962C8B-B14F-4D97-AF65-F5344CB8AC3E}">
        <p14:creationId xmlns:p14="http://schemas.microsoft.com/office/powerpoint/2010/main" val="14903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CCDD652-F736-BC4B-9B56-06699A763689}" type="datetime1">
              <a:rPr lang="en-US"/>
              <a:pPr/>
              <a:t>2/21/19</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63B18B45-E3AA-8C4C-BA51-985191265CD3}" type="slidenum">
              <a:rPr lang="en-US"/>
              <a:pPr/>
              <a:t>‹#›</a:t>
            </a:fld>
            <a:endParaRPr lang="en-US"/>
          </a:p>
        </p:txBody>
      </p:sp>
    </p:spTree>
    <p:extLst>
      <p:ext uri="{BB962C8B-B14F-4D97-AF65-F5344CB8AC3E}">
        <p14:creationId xmlns:p14="http://schemas.microsoft.com/office/powerpoint/2010/main" val="62871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A674411-678D-8245-B31A-F39929265E96}" type="datetime1">
              <a:rPr lang="en-US"/>
              <a:pPr/>
              <a:t>2/21/19</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8113D010-71BA-7341-BC73-CF4FAE37FBFB}" type="slidenum">
              <a:rPr lang="en-US"/>
              <a:pPr/>
              <a:t>‹#›</a:t>
            </a:fld>
            <a:endParaRPr lang="en-US"/>
          </a:p>
        </p:txBody>
      </p:sp>
    </p:spTree>
    <p:extLst>
      <p:ext uri="{BB962C8B-B14F-4D97-AF65-F5344CB8AC3E}">
        <p14:creationId xmlns:p14="http://schemas.microsoft.com/office/powerpoint/2010/main" val="26776339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7921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447800"/>
            <a:ext cx="8229600" cy="46783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821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210C1A58-D2D6-9B4F-94C6-415F6AB2A367}" type="datetime1">
              <a:rPr lang="en-US"/>
              <a:pPr/>
              <a:t>2/21/19</a:t>
            </a:fld>
            <a:endParaRPr lang="en-US"/>
          </a:p>
        </p:txBody>
      </p:sp>
      <p:sp>
        <p:nvSpPr>
          <p:cNvPr id="478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r>
              <a:rPr lang="en-US"/>
              <a:t>AT&amp;T Proprietary</a:t>
            </a:r>
          </a:p>
        </p:txBody>
      </p:sp>
      <p:sp>
        <p:nvSpPr>
          <p:cNvPr id="478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8115391-3C78-094F-BA34-F7C1F6CC09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png"/><Relationship Id="rId6" Type="http://schemas.openxmlformats.org/officeDocument/2006/relationships/image" Target="../media/image5.tiff"/><Relationship Id="rId1" Type="http://schemas.microsoft.com/office/2007/relationships/media" Target="../media/media4.wav"/><Relationship Id="rId2" Type="http://schemas.openxmlformats.org/officeDocument/2006/relationships/audio" Target="../media/media4.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8.png"/><Relationship Id="rId1" Type="http://schemas.microsoft.com/office/2007/relationships/media" Target="../media/media6.WAV"/><Relationship Id="rId2" Type="http://schemas.openxmlformats.org/officeDocument/2006/relationships/audio" Target="../media/media6.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media" Target="../media/media8.WAV"/><Relationship Id="rId4" Type="http://schemas.openxmlformats.org/officeDocument/2006/relationships/audio" Target="../media/media8.WAV"/><Relationship Id="rId5" Type="http://schemas.microsoft.com/office/2007/relationships/media" Target="../media/media9.WAV"/><Relationship Id="rId6" Type="http://schemas.openxmlformats.org/officeDocument/2006/relationships/audio" Target="../media/media9.WAV"/><Relationship Id="rId7" Type="http://schemas.openxmlformats.org/officeDocument/2006/relationships/slideLayout" Target="../slideLayouts/slideLayout7.xml"/><Relationship Id="rId8" Type="http://schemas.openxmlformats.org/officeDocument/2006/relationships/image" Target="../media/image8.png"/><Relationship Id="rId1" Type="http://schemas.microsoft.com/office/2007/relationships/media" Target="../media/media7.WAV"/><Relationship Id="rId2" Type="http://schemas.openxmlformats.org/officeDocument/2006/relationships/audio" Target="../media/media7.WAV"/></Relationships>
</file>

<file path=ppt/slides/_rels/slide24.xml.rels><?xml version="1.0" encoding="UTF-8" standalone="yes"?>
<Relationships xmlns="http://schemas.openxmlformats.org/package/2006/relationships"><Relationship Id="rId3" Type="http://schemas.microsoft.com/office/2007/relationships/media" Target="../media/media11.WAV"/><Relationship Id="rId4" Type="http://schemas.openxmlformats.org/officeDocument/2006/relationships/audio" Target="../media/media11.WAV"/><Relationship Id="rId5" Type="http://schemas.microsoft.com/office/2007/relationships/media" Target="../media/media12.WAV"/><Relationship Id="rId6" Type="http://schemas.openxmlformats.org/officeDocument/2006/relationships/audio" Target="../media/media12.WAV"/><Relationship Id="rId7" Type="http://schemas.microsoft.com/office/2007/relationships/media" Target="../media/media13.WAV"/><Relationship Id="rId8" Type="http://schemas.openxmlformats.org/officeDocument/2006/relationships/audio" Target="../media/media13.WAV"/><Relationship Id="rId9" Type="http://schemas.openxmlformats.org/officeDocument/2006/relationships/slideLayout" Target="../slideLayouts/slideLayout2.xml"/><Relationship Id="rId10" Type="http://schemas.openxmlformats.org/officeDocument/2006/relationships/image" Target="../media/image8.png"/><Relationship Id="rId1" Type="http://schemas.microsoft.com/office/2007/relationships/media" Target="../media/media10.WAV"/><Relationship Id="rId2" Type="http://schemas.openxmlformats.org/officeDocument/2006/relationships/audio" Target="../media/media10.WAV"/></Relationships>
</file>

<file path=ppt/slides/_rels/slide25.xml.rels><?xml version="1.0" encoding="UTF-8" standalone="yes"?>
<Relationships xmlns="http://schemas.openxmlformats.org/package/2006/relationships"><Relationship Id="rId3" Type="http://schemas.microsoft.com/office/2007/relationships/media" Target="../media/media15.WAV"/><Relationship Id="rId4" Type="http://schemas.openxmlformats.org/officeDocument/2006/relationships/audio" Target="../media/media15.WAV"/><Relationship Id="rId5" Type="http://schemas.microsoft.com/office/2007/relationships/media" Target="../media/media16.WAV"/><Relationship Id="rId6" Type="http://schemas.openxmlformats.org/officeDocument/2006/relationships/audio" Target="../media/media16.WAV"/><Relationship Id="rId7" Type="http://schemas.microsoft.com/office/2007/relationships/media" Target="../media/media17.WAV"/><Relationship Id="rId8" Type="http://schemas.openxmlformats.org/officeDocument/2006/relationships/audio" Target="../media/media17.WAV"/><Relationship Id="rId9" Type="http://schemas.openxmlformats.org/officeDocument/2006/relationships/slideLayout" Target="../slideLayouts/slideLayout2.xml"/><Relationship Id="rId10" Type="http://schemas.openxmlformats.org/officeDocument/2006/relationships/notesSlide" Target="../notesSlides/notesSlide7.xml"/><Relationship Id="rId11" Type="http://schemas.openxmlformats.org/officeDocument/2006/relationships/image" Target="../media/image8.png"/><Relationship Id="rId1" Type="http://schemas.microsoft.com/office/2007/relationships/media" Target="../media/media14.WAV"/><Relationship Id="rId2" Type="http://schemas.openxmlformats.org/officeDocument/2006/relationships/audio" Target="../media/media14.WA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5"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1" Type="http://schemas.openxmlformats.org/officeDocument/2006/relationships/slideLayout" Target="../slideLayouts/slideLayout2.xml"/><Relationship Id="rId12" Type="http://schemas.openxmlformats.org/officeDocument/2006/relationships/notesSlide" Target="../notesSlides/notesSlide9.xml"/><Relationship Id="rId13" Type="http://schemas.openxmlformats.org/officeDocument/2006/relationships/image" Target="../media/image3.png"/><Relationship Id="rId1" Type="http://schemas.microsoft.com/office/2007/relationships/media" Target="../media/media19.wav"/><Relationship Id="rId2" Type="http://schemas.openxmlformats.org/officeDocument/2006/relationships/audio" Target="../media/media19.wav"/><Relationship Id="rId3" Type="http://schemas.microsoft.com/office/2007/relationships/media" Target="../media/media20.wav"/><Relationship Id="rId4" Type="http://schemas.openxmlformats.org/officeDocument/2006/relationships/audio" Target="../media/media20.wav"/><Relationship Id="rId5" Type="http://schemas.microsoft.com/office/2007/relationships/media" Target="../media/media21.wav"/><Relationship Id="rId6" Type="http://schemas.openxmlformats.org/officeDocument/2006/relationships/audio" Target="../media/media21.wav"/><Relationship Id="rId7" Type="http://schemas.microsoft.com/office/2007/relationships/media" Target="../media/media22.wav"/><Relationship Id="rId8" Type="http://schemas.openxmlformats.org/officeDocument/2006/relationships/audio" Target="../media/media22.wav"/><Relationship Id="rId9" Type="http://schemas.microsoft.com/office/2007/relationships/media" Target="../media/media23.wav"/><Relationship Id="rId10" Type="http://schemas.openxmlformats.org/officeDocument/2006/relationships/audio" Target="../media/media23.wav"/></Relationships>
</file>

<file path=ppt/slides/_rels/slide3.xml.rels><?xml version="1.0" encoding="UTF-8" standalone="yes"?>
<Relationships xmlns="http://schemas.openxmlformats.org/package/2006/relationships"><Relationship Id="rId3" Type="http://schemas.openxmlformats.org/officeDocument/2006/relationships/hyperlink" Target="http://www2.hawaii.edu/~hunterh/Docs/JoshuaSteel.pdf" TargetMode="External"/><Relationship Id="rId4" Type="http://schemas.openxmlformats.org/officeDocument/2006/relationships/image" Target="../media/image1.wm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8.png"/><Relationship Id="rId1" Type="http://schemas.microsoft.com/office/2007/relationships/media" Target="../media/media24.WAV"/><Relationship Id="rId2" Type="http://schemas.openxmlformats.org/officeDocument/2006/relationships/audio" Target="../media/media24.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1.emf"/><Relationship Id="rId6" Type="http://schemas.openxmlformats.org/officeDocument/2006/relationships/image" Target="../media/image3.png"/><Relationship Id="rId1" Type="http://schemas.microsoft.com/office/2007/relationships/media" Target="../media/media25.wav"/><Relationship Id="rId2" Type="http://schemas.openxmlformats.org/officeDocument/2006/relationships/audio" Target="../media/media25.wav"/></Relationships>
</file>

<file path=ppt/slides/_rels/slide32.xml.rels><?xml version="1.0" encoding="UTF-8" standalone="yes"?>
<Relationships xmlns="http://schemas.openxmlformats.org/package/2006/relationships"><Relationship Id="rId11" Type="http://schemas.microsoft.com/office/2007/relationships/media" Target="../media/media29.WAV"/><Relationship Id="rId12" Type="http://schemas.openxmlformats.org/officeDocument/2006/relationships/audio" Target="../media/media29.WAV"/><Relationship Id="rId13" Type="http://schemas.microsoft.com/office/2007/relationships/media" Target="../media/media30.WAV"/><Relationship Id="rId14" Type="http://schemas.openxmlformats.org/officeDocument/2006/relationships/audio" Target="../media/media30.WAV"/><Relationship Id="rId15" Type="http://schemas.openxmlformats.org/officeDocument/2006/relationships/slideLayout" Target="../slideLayouts/slideLayout7.xml"/><Relationship Id="rId16" Type="http://schemas.openxmlformats.org/officeDocument/2006/relationships/image" Target="../media/image8.png"/><Relationship Id="rId1" Type="http://schemas.microsoft.com/office/2007/relationships/media" Target="../media/media26.WAV"/><Relationship Id="rId2" Type="http://schemas.openxmlformats.org/officeDocument/2006/relationships/audio" Target="../media/media26.WAV"/><Relationship Id="rId3" Type="http://schemas.microsoft.com/office/2007/relationships/media" Target="../media/media12.WAV"/><Relationship Id="rId4" Type="http://schemas.openxmlformats.org/officeDocument/2006/relationships/audio" Target="../media/media12.WAV"/><Relationship Id="rId5" Type="http://schemas.microsoft.com/office/2007/relationships/media" Target="../media/media11.WAV"/><Relationship Id="rId6" Type="http://schemas.openxmlformats.org/officeDocument/2006/relationships/audio" Target="../media/media11.WAV"/><Relationship Id="rId7" Type="http://schemas.microsoft.com/office/2007/relationships/media" Target="../media/media27.WAV"/><Relationship Id="rId8" Type="http://schemas.openxmlformats.org/officeDocument/2006/relationships/audio" Target="../media/media27.WAV"/><Relationship Id="rId9" Type="http://schemas.microsoft.com/office/2007/relationships/media" Target="../media/media28.WAV"/><Relationship Id="rId10" Type="http://schemas.openxmlformats.org/officeDocument/2006/relationships/audio" Target="../media/media28.WAV"/></Relationships>
</file>

<file path=ppt/slides/_rels/slide33.xml.rels><?xml version="1.0" encoding="UTF-8" standalone="yes"?>
<Relationships xmlns="http://schemas.openxmlformats.org/package/2006/relationships"><Relationship Id="rId3" Type="http://schemas.microsoft.com/office/2007/relationships/media" Target="../media/media32.WAV"/><Relationship Id="rId4" Type="http://schemas.openxmlformats.org/officeDocument/2006/relationships/audio" Target="../media/media32.WAV"/><Relationship Id="rId5" Type="http://schemas.openxmlformats.org/officeDocument/2006/relationships/slideLayout" Target="../slideLayouts/slideLayout7.xml"/><Relationship Id="rId6" Type="http://schemas.openxmlformats.org/officeDocument/2006/relationships/image" Target="../media/image8.png"/><Relationship Id="rId1" Type="http://schemas.microsoft.com/office/2007/relationships/media" Target="../media/media31.WAV"/><Relationship Id="rId2" Type="http://schemas.openxmlformats.org/officeDocument/2006/relationships/audio" Target="../media/media31.WAV"/></Relationships>
</file>

<file path=ppt/slides/_rels/slide34.xml.rels><?xml version="1.0" encoding="UTF-8" standalone="yes"?>
<Relationships xmlns="http://schemas.openxmlformats.org/package/2006/relationships"><Relationship Id="rId3" Type="http://schemas.openxmlformats.org/officeDocument/2006/relationships/hyperlink" Target="http://anita.simmons.edu/~tobi/index.html" TargetMode="External"/><Relationship Id="rId4" Type="http://schemas.openxmlformats.org/officeDocument/2006/relationships/hyperlink" Target="http://www.speech.cs.cmu.edu/tobi/ToBI.1.html" TargetMode="External"/><Relationship Id="rId1" Type="http://schemas.openxmlformats.org/officeDocument/2006/relationships/slideLayout" Target="../slideLayouts/slideLayout2.xml"/><Relationship Id="rId2" Type="http://schemas.openxmlformats.org/officeDocument/2006/relationships/hyperlink" Target="https://www.ling.ohio-state.edu/~tobi/ame_tobi/"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AndrewRosenberg/AuToBI"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microsoft.com/office/2007/relationships/media" Target="../media/media2.wav"/><Relationship Id="rId4" Type="http://schemas.openxmlformats.org/officeDocument/2006/relationships/audio" Target="../media/media2.wav"/><Relationship Id="rId5" Type="http://schemas.openxmlformats.org/officeDocument/2006/relationships/slideLayout" Target="../slideLayouts/slideLayout2.xml"/><Relationship Id="rId6" Type="http://schemas.openxmlformats.org/officeDocument/2006/relationships/hyperlink" Target="hyrax.png" TargetMode="External"/><Relationship Id="rId7"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2.xml"/><Relationship Id="rId5" Type="http://schemas.openxmlformats.org/officeDocument/2006/relationships/image" Target="../media/image12.png"/><Relationship Id="rId6" Type="http://schemas.openxmlformats.org/officeDocument/2006/relationships/image" Target="../media/image2.png"/><Relationship Id="rId1" Type="http://schemas.microsoft.com/office/2007/relationships/media" Target="../media/media33.wav"/><Relationship Id="rId2" Type="http://schemas.openxmlformats.org/officeDocument/2006/relationships/audio" Target="../media/media33.wav"/></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34.wav"/><Relationship Id="rId2" Type="http://schemas.openxmlformats.org/officeDocument/2006/relationships/audio" Target="../media/media34.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1" Type="http://schemas.microsoft.com/office/2007/relationships/media" Target="../media/media34.wav"/><Relationship Id="rId2" Type="http://schemas.openxmlformats.org/officeDocument/2006/relationships/audio" Target="../media/media34.wav"/></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els.bham.ac.uk/resources/essays/KumakiDis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52.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tiff"/><Relationship Id="rId1" Type="http://schemas.microsoft.com/office/2007/relationships/media" Target="../media/media3.wav"/><Relationship Id="rId2" Type="http://schemas.openxmlformats.org/officeDocument/2006/relationships/audio" Target="../media/media3.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338B99-50F3-E24A-A4AC-1391FAB69DE4}" type="datetime1">
              <a:rPr lang="en-US"/>
              <a:pPr/>
              <a:t>2/21/19</a:t>
            </a:fld>
            <a:endParaRPr lang="en-US"/>
          </a:p>
        </p:txBody>
      </p:sp>
      <p:sp>
        <p:nvSpPr>
          <p:cNvPr id="5" name="Slide Number Placeholder 5"/>
          <p:cNvSpPr>
            <a:spLocks noGrp="1"/>
          </p:cNvSpPr>
          <p:nvPr>
            <p:ph type="sldNum" sz="quarter" idx="12"/>
          </p:nvPr>
        </p:nvSpPr>
        <p:spPr/>
        <p:txBody>
          <a:bodyPr/>
          <a:lstStyle/>
          <a:p>
            <a:fld id="{98392F97-278D-3246-9032-4E4FB925B802}" type="slidenum">
              <a:rPr lang="en-US"/>
              <a:pPr/>
              <a:t>1</a:t>
            </a:fld>
            <a:endParaRPr lang="en-US"/>
          </a:p>
        </p:txBody>
      </p:sp>
      <p:sp>
        <p:nvSpPr>
          <p:cNvPr id="124930" name="Rectangle 2"/>
          <p:cNvSpPr>
            <a:spLocks noGrp="1" noChangeArrowheads="1"/>
          </p:cNvSpPr>
          <p:nvPr>
            <p:ph type="ctrTitle"/>
          </p:nvPr>
        </p:nvSpPr>
        <p:spPr>
          <a:solidFill>
            <a:schemeClr val="bg1"/>
          </a:solidFill>
        </p:spPr>
        <p:txBody>
          <a:bodyPr/>
          <a:lstStyle/>
          <a:p>
            <a:r>
              <a:rPr lang="en-US" b="1" dirty="0" smtClean="0"/>
              <a:t>Analyzing Speech Prosody</a:t>
            </a:r>
            <a:endParaRPr lang="en-US" b="1" dirty="0"/>
          </a:p>
        </p:txBody>
      </p:sp>
      <p:sp>
        <p:nvSpPr>
          <p:cNvPr id="124931" name="Rectangle 3"/>
          <p:cNvSpPr>
            <a:spLocks noGrp="1" noChangeArrowheads="1"/>
          </p:cNvSpPr>
          <p:nvPr>
            <p:ph type="subTitle" idx="1"/>
          </p:nvPr>
        </p:nvSpPr>
        <p:spPr>
          <a:xfrm>
            <a:off x="1371600" y="3429000"/>
            <a:ext cx="6400800" cy="2209800"/>
          </a:xfrm>
        </p:spPr>
        <p:txBody>
          <a:bodyPr/>
          <a:lstStyle/>
          <a:p>
            <a:r>
              <a:rPr lang="en-US" dirty="0"/>
              <a:t>Julia </a:t>
            </a:r>
            <a:r>
              <a:rPr lang="en-US" dirty="0" smtClean="0"/>
              <a:t>Hirschberg and Sarah </a:t>
            </a:r>
            <a:r>
              <a:rPr lang="en-US" dirty="0" err="1" smtClean="0"/>
              <a:t>Ita</a:t>
            </a:r>
            <a:r>
              <a:rPr lang="en-US" dirty="0" smtClean="0"/>
              <a:t> </a:t>
            </a:r>
            <a:r>
              <a:rPr lang="en-US" dirty="0" err="1" smtClean="0"/>
              <a:t>Levitan</a:t>
            </a:r>
            <a:endParaRPr lang="en-US" dirty="0"/>
          </a:p>
          <a:p>
            <a:r>
              <a:rPr lang="en-US" dirty="0"/>
              <a:t>CS </a:t>
            </a:r>
            <a:r>
              <a:rPr lang="en-US" dirty="0" smtClean="0"/>
              <a:t>6998</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 acoustic “perceived disjuncture” between words.</a:t>
            </a:r>
          </a:p>
          <a:p>
            <a:r>
              <a:rPr lang="en-US" dirty="0" smtClean="0"/>
              <a:t>Physiologically necessary – a speaker cannot produce sound indefinitely.</a:t>
            </a:r>
          </a:p>
          <a:p>
            <a:r>
              <a:rPr lang="en-US" dirty="0" smtClean="0"/>
              <a:t>Used to structure the information in an utterance, grouping words into regions.</a:t>
            </a:r>
          </a:p>
          <a:p>
            <a:pPr lvl="1"/>
            <a:r>
              <a:rPr lang="en-US" dirty="0" smtClean="0"/>
              <a:t>Phrasing structure may be related to syntactic structure.</a:t>
            </a:r>
            <a:endParaRPr lang="en-US" dirty="0"/>
          </a:p>
        </p:txBody>
      </p:sp>
      <p:sp>
        <p:nvSpPr>
          <p:cNvPr id="7" name="TextBox 6"/>
          <p:cNvSpPr txBox="1"/>
          <p:nvPr/>
        </p:nvSpPr>
        <p:spPr>
          <a:xfrm>
            <a:off x="457200" y="5181600"/>
            <a:ext cx="7681203" cy="1077218"/>
          </a:xfrm>
          <a:prstGeom prst="rect">
            <a:avLst/>
          </a:prstGeom>
          <a:noFill/>
          <a:ln>
            <a:solidFill>
              <a:schemeClr val="tx1"/>
            </a:solidFill>
          </a:ln>
        </p:spPr>
        <p:txBody>
          <a:bodyPr wrap="square" rtlCol="0">
            <a:spAutoFit/>
          </a:bodyPr>
          <a:lstStyle/>
          <a:p>
            <a:pPr algn="ctr"/>
            <a:r>
              <a:rPr lang="en-US" dirty="0" smtClean="0"/>
              <a:t>finally we will get off - - at Park Street - and get on the Red Line - - </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sp>
        <p:nvSpPr>
          <p:cNvPr id="2" name="Title 1"/>
          <p:cNvSpPr>
            <a:spLocks noGrp="1"/>
          </p:cNvSpPr>
          <p:nvPr>
            <p:ph type="title"/>
          </p:nvPr>
        </p:nvSpPr>
        <p:spPr/>
        <p:txBody>
          <a:bodyPr>
            <a:normAutofit/>
          </a:bodyPr>
          <a:lstStyle/>
          <a:p>
            <a:r>
              <a:rPr lang="en-US" dirty="0" smtClean="0"/>
              <a:t>Prosodic Phrasing</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10</a:t>
            </a:fld>
            <a:endParaRPr lang="en-US" dirty="0"/>
          </a:p>
        </p:txBody>
      </p:sp>
      <p:sp>
        <p:nvSpPr>
          <p:cNvPr id="4" name="Footer Placeholder 3"/>
          <p:cNvSpPr>
            <a:spLocks noGrp="1"/>
          </p:cNvSpPr>
          <p:nvPr>
            <p:ph type="ftr" sz="quarter" idx="11"/>
          </p:nvPr>
        </p:nvSpPr>
        <p:spPr/>
        <p:txBody>
          <a:bodyPr/>
          <a:lstStyle/>
          <a:p>
            <a:r>
              <a:rPr lang="en-US" dirty="0" err="1" smtClean="0"/>
              <a:t>Interspeech</a:t>
            </a:r>
            <a:r>
              <a:rPr lang="en-US" dirty="0" smtClean="0"/>
              <a:t> 2011 Tutorial M1 - More Than Words Can Say</a:t>
            </a:r>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pic>
        <p:nvPicPr>
          <p:cNvPr id="6" name="Picture 5" descr="h1s9-phras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079" y="1987088"/>
            <a:ext cx="5884143" cy="3200400"/>
          </a:xfrm>
          <a:prstGeom prst="rect">
            <a:avLst/>
          </a:prstGeom>
        </p:spPr>
      </p:pic>
    </p:spTree>
    <p:extLst>
      <p:ext uri="{BB962C8B-B14F-4D97-AF65-F5344CB8AC3E}">
        <p14:creationId xmlns:p14="http://schemas.microsoft.com/office/powerpoint/2010/main" val="389970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Pitch Contour Example</a:t>
            </a:r>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11</a:t>
            </a:fld>
            <a:endParaRPr lang="en-US"/>
          </a:p>
        </p:txBody>
      </p:sp>
      <p:pic>
        <p:nvPicPr>
          <p:cNvPr id="5" name="Picture 4"/>
          <p:cNvPicPr>
            <a:picLocks noChangeAspect="1"/>
          </p:cNvPicPr>
          <p:nvPr/>
        </p:nvPicPr>
        <p:blipFill>
          <a:blip r:embed="rId4"/>
          <a:stretch>
            <a:fillRect/>
          </a:stretch>
        </p:blipFill>
        <p:spPr>
          <a:xfrm>
            <a:off x="1393292" y="1191847"/>
            <a:ext cx="6265785" cy="3140299"/>
          </a:xfrm>
          <a:prstGeom prst="rect">
            <a:avLst/>
          </a:prstGeom>
          <a:ln>
            <a:solidFill>
              <a:srgbClr val="000000"/>
            </a:solidFill>
          </a:ln>
        </p:spPr>
      </p:pic>
      <p:pic>
        <p:nvPicPr>
          <p:cNvPr id="6" name="pit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485" y="414759"/>
            <a:ext cx="601241" cy="601241"/>
          </a:xfrm>
          <a:prstGeom prst="rect">
            <a:avLst/>
          </a:prstGeom>
        </p:spPr>
      </p:pic>
      <p:sp>
        <p:nvSpPr>
          <p:cNvPr id="7" name="Content Placeholder 2"/>
          <p:cNvSpPr>
            <a:spLocks noGrp="1"/>
          </p:cNvSpPr>
          <p:nvPr>
            <p:ph idx="1"/>
          </p:nvPr>
        </p:nvSpPr>
        <p:spPr>
          <a:xfrm>
            <a:off x="457200" y="4410380"/>
            <a:ext cx="8229600" cy="1945970"/>
          </a:xfrm>
        </p:spPr>
        <p:txBody>
          <a:bodyPr>
            <a:normAutofit fontScale="77500" lnSpcReduction="20000"/>
          </a:bodyPr>
          <a:lstStyle/>
          <a:p>
            <a:r>
              <a:rPr lang="en-US" dirty="0" smtClean="0"/>
              <a:t>Pitch (fundamental frequency) is estimated by finding the length of the period of the speech signal.</a:t>
            </a:r>
          </a:p>
          <a:p>
            <a:pPr lvl="1"/>
            <a:r>
              <a:rPr lang="en-US" dirty="0" smtClean="0"/>
              <a:t>If a cycle is missed, the period appears to be twice as long (pitch halving)</a:t>
            </a:r>
          </a:p>
          <a:p>
            <a:pPr lvl="1"/>
            <a:r>
              <a:rPr lang="en-US" dirty="0" smtClean="0"/>
              <a:t>If an extra cycle is found, the period appears to be half as long (pitch doubling)</a:t>
            </a:r>
            <a:endParaRPr lang="en-US" dirty="0"/>
          </a:p>
        </p:txBody>
      </p:sp>
      <p:sp>
        <p:nvSpPr>
          <p:cNvPr id="8" name="Rectangular Callout 7"/>
          <p:cNvSpPr/>
          <p:nvPr/>
        </p:nvSpPr>
        <p:spPr>
          <a:xfrm>
            <a:off x="457200" y="2461846"/>
            <a:ext cx="1164492" cy="612648"/>
          </a:xfrm>
          <a:prstGeom prst="wedgeRectCallout">
            <a:avLst>
              <a:gd name="adj1" fmla="val 136885"/>
              <a:gd name="adj2" fmla="val 158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Halving Error</a:t>
            </a:r>
            <a:endParaRPr lang="en-US" dirty="0"/>
          </a:p>
        </p:txBody>
      </p:sp>
      <p:sp>
        <p:nvSpPr>
          <p:cNvPr id="9" name="Rectangular Callout 8"/>
          <p:cNvSpPr/>
          <p:nvPr/>
        </p:nvSpPr>
        <p:spPr>
          <a:xfrm>
            <a:off x="7794315" y="1246555"/>
            <a:ext cx="1164492" cy="612648"/>
          </a:xfrm>
          <a:prstGeom prst="wedgeRectCallout">
            <a:avLst>
              <a:gd name="adj1" fmla="val -158417"/>
              <a:gd name="adj2" fmla="val 2697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smtClean="0"/>
              <a:t>DoublingError</a:t>
            </a:r>
            <a:endParaRPr lang="en-US" dirty="0"/>
          </a:p>
        </p:txBody>
      </p:sp>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98443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F9299A-7553-B049-8429-59B6A919EBCB}" type="datetime1">
              <a:rPr lang="en-US"/>
              <a:pPr/>
              <a:t>2/21/19</a:t>
            </a:fld>
            <a:endParaRPr lang="en-US"/>
          </a:p>
        </p:txBody>
      </p:sp>
      <p:sp>
        <p:nvSpPr>
          <p:cNvPr id="5" name="Slide Number Placeholder 5"/>
          <p:cNvSpPr>
            <a:spLocks noGrp="1"/>
          </p:cNvSpPr>
          <p:nvPr>
            <p:ph type="sldNum" sz="quarter" idx="12"/>
          </p:nvPr>
        </p:nvSpPr>
        <p:spPr/>
        <p:txBody>
          <a:bodyPr/>
          <a:lstStyle/>
          <a:p>
            <a:fld id="{9BD70640-E3AC-8046-BFA1-19BEDBAA0FE9}" type="slidenum">
              <a:rPr lang="en-US"/>
              <a:pPr/>
              <a:t>12</a:t>
            </a:fld>
            <a:endParaRPr lang="en-US"/>
          </a:p>
        </p:txBody>
      </p:sp>
      <p:sp>
        <p:nvSpPr>
          <p:cNvPr id="545800" name="Rectangle 8"/>
          <p:cNvSpPr>
            <a:spLocks noGrp="1" noChangeArrowheads="1"/>
          </p:cNvSpPr>
          <p:nvPr>
            <p:ph type="title"/>
          </p:nvPr>
        </p:nvSpPr>
        <p:spPr/>
        <p:txBody>
          <a:bodyPr/>
          <a:lstStyle/>
          <a:p>
            <a:r>
              <a:rPr lang="en-GB"/>
              <a:t>Tone Sequence Models</a:t>
            </a:r>
          </a:p>
        </p:txBody>
      </p:sp>
      <p:sp>
        <p:nvSpPr>
          <p:cNvPr id="545801" name="Rectangle 9"/>
          <p:cNvSpPr>
            <a:spLocks noGrp="1" noChangeArrowheads="1"/>
          </p:cNvSpPr>
          <p:nvPr>
            <p:ph type="body" idx="1"/>
          </p:nvPr>
        </p:nvSpPr>
        <p:spPr/>
        <p:txBody>
          <a:bodyPr/>
          <a:lstStyle/>
          <a:p>
            <a:r>
              <a:rPr lang="en-GB" sz="2400"/>
              <a:t>Intonation generated from sequences of categorically different, phonologically distinctive tones</a:t>
            </a:r>
          </a:p>
          <a:p>
            <a:r>
              <a:rPr lang="en-GB" sz="2400"/>
              <a:t>Basic unit of intonational description: </a:t>
            </a:r>
            <a:r>
              <a:rPr lang="en-GB" sz="2400">
                <a:solidFill>
                  <a:srgbClr val="0066FF"/>
                </a:solidFill>
              </a:rPr>
              <a:t>intonation phrase</a:t>
            </a:r>
            <a:r>
              <a:rPr lang="en-GB" sz="2400"/>
              <a:t> (tone unit, breath group)</a:t>
            </a:r>
          </a:p>
          <a:p>
            <a:pPr lvl="1"/>
            <a:r>
              <a:rPr lang="en-GB" sz="2400"/>
              <a:t>Delimited by pauses, phrase-final lengthening, pitch</a:t>
            </a:r>
          </a:p>
          <a:p>
            <a:r>
              <a:rPr lang="en-GB" sz="2400"/>
              <a:t>Syllables may be stressed or </a:t>
            </a:r>
            <a:r>
              <a:rPr lang="en-GB" sz="2400">
                <a:solidFill>
                  <a:srgbClr val="0066FF"/>
                </a:solidFill>
              </a:rPr>
              <a:t>accented</a:t>
            </a:r>
            <a:r>
              <a:rPr lang="en-GB" sz="2400"/>
              <a:t> </a:t>
            </a:r>
          </a:p>
          <a:p>
            <a:pPr lvl="1"/>
            <a:r>
              <a:rPr lang="en-GB" sz="2400"/>
              <a:t>Accent aligned with primary stress -- </a:t>
            </a:r>
            <a:r>
              <a:rPr lang="en-GB" sz="2400" i="1">
                <a:solidFill>
                  <a:srgbClr val="FF0000"/>
                </a:solidFill>
              </a:rPr>
              <a:t>tel</a:t>
            </a:r>
            <a:r>
              <a:rPr lang="en-GB" sz="2400" i="1"/>
              <a:t>ephone</a:t>
            </a:r>
          </a:p>
          <a:p>
            <a:pPr lvl="1"/>
            <a:r>
              <a:rPr lang="en-GB" sz="2400"/>
              <a:t>Indicated by F0, duration, intensity, voice quality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fld id="{B0BC837C-1843-2C47-BFF8-00B20D3D3DA2}" type="datetime1">
              <a:rPr lang="en-US"/>
              <a:pPr/>
              <a:t>2/21/19</a:t>
            </a:fld>
            <a:endParaRPr lang="en-US"/>
          </a:p>
        </p:txBody>
      </p:sp>
      <p:sp>
        <p:nvSpPr>
          <p:cNvPr id="28" name="Slide Number Placeholder 5"/>
          <p:cNvSpPr>
            <a:spLocks noGrp="1"/>
          </p:cNvSpPr>
          <p:nvPr>
            <p:ph type="sldNum" sz="quarter" idx="12"/>
          </p:nvPr>
        </p:nvSpPr>
        <p:spPr/>
        <p:txBody>
          <a:bodyPr/>
          <a:lstStyle/>
          <a:p>
            <a:fld id="{B8802EDE-D6DF-7447-B990-153A7C5ECAA1}" type="slidenum">
              <a:rPr lang="en-US"/>
              <a:pPr/>
              <a:t>13</a:t>
            </a:fld>
            <a:endParaRPr lang="en-US"/>
          </a:p>
        </p:txBody>
      </p:sp>
      <p:sp>
        <p:nvSpPr>
          <p:cNvPr id="534530" name="Rectangle 2"/>
          <p:cNvSpPr>
            <a:spLocks noChangeArrowheads="1"/>
          </p:cNvSpPr>
          <p:nvPr/>
        </p:nvSpPr>
        <p:spPr bwMode="auto">
          <a:xfrm>
            <a:off x="4521200" y="2881313"/>
            <a:ext cx="3995738" cy="3756025"/>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1" name="Rectangle 3"/>
          <p:cNvSpPr>
            <a:spLocks noChangeArrowheads="1"/>
          </p:cNvSpPr>
          <p:nvPr/>
        </p:nvSpPr>
        <p:spPr bwMode="auto">
          <a:xfrm>
            <a:off x="711200" y="1795463"/>
            <a:ext cx="3894138" cy="3741737"/>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2" name="Rectangle 4"/>
          <p:cNvSpPr>
            <a:spLocks noGrp="1" noChangeArrowheads="1"/>
          </p:cNvSpPr>
          <p:nvPr>
            <p:ph type="title"/>
          </p:nvPr>
        </p:nvSpPr>
        <p:spPr>
          <a:xfrm>
            <a:off x="706438" y="415925"/>
            <a:ext cx="7634287" cy="946150"/>
          </a:xfrm>
        </p:spPr>
        <p:txBody>
          <a:bodyPr/>
          <a:lstStyle/>
          <a:p>
            <a:r>
              <a:rPr lang="en-GB"/>
              <a:t>Types of Tone-sequence Models</a:t>
            </a:r>
          </a:p>
        </p:txBody>
      </p:sp>
      <p:sp>
        <p:nvSpPr>
          <p:cNvPr id="534533" name="Rectangle 5"/>
          <p:cNvSpPr>
            <a:spLocks noGrp="1" noChangeArrowheads="1"/>
          </p:cNvSpPr>
          <p:nvPr>
            <p:ph type="body" idx="1"/>
          </p:nvPr>
        </p:nvSpPr>
        <p:spPr/>
        <p:txBody>
          <a:bodyPr/>
          <a:lstStyle/>
          <a:p>
            <a:endParaRPr lang="en-GB"/>
          </a:p>
          <a:p>
            <a:endParaRPr lang="en-GB"/>
          </a:p>
          <a:p>
            <a:endParaRPr lang="en-GB"/>
          </a:p>
          <a:p>
            <a:pPr>
              <a:buFontTx/>
              <a:buNone/>
            </a:pPr>
            <a:r>
              <a:rPr lang="en-GB"/>
              <a:t>	  	</a:t>
            </a:r>
          </a:p>
        </p:txBody>
      </p:sp>
      <p:grpSp>
        <p:nvGrpSpPr>
          <p:cNvPr id="534534" name="Group 6"/>
          <p:cNvGrpSpPr>
            <a:grpSpLocks/>
          </p:cNvGrpSpPr>
          <p:nvPr/>
        </p:nvGrpSpPr>
        <p:grpSpPr bwMode="auto">
          <a:xfrm>
            <a:off x="5789613" y="4065588"/>
            <a:ext cx="1044575" cy="936625"/>
            <a:chOff x="3761" y="3401"/>
            <a:chExt cx="658" cy="598"/>
          </a:xfrm>
        </p:grpSpPr>
        <p:sp>
          <p:nvSpPr>
            <p:cNvPr id="534535" name="Text Box 7"/>
            <p:cNvSpPr txBox="1">
              <a:spLocks noChangeArrowheads="1"/>
            </p:cNvSpPr>
            <p:nvPr/>
          </p:nvSpPr>
          <p:spPr bwMode="auto">
            <a:xfrm>
              <a:off x="3761" y="3435"/>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36" name="Text Box 8"/>
            <p:cNvSpPr txBox="1">
              <a:spLocks noChangeArrowheads="1"/>
            </p:cNvSpPr>
            <p:nvPr/>
          </p:nvSpPr>
          <p:spPr bwMode="auto">
            <a:xfrm>
              <a:off x="3845" y="3401"/>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endParaRPr lang="en-GB"/>
            </a:p>
          </p:txBody>
        </p:sp>
        <p:sp>
          <p:nvSpPr>
            <p:cNvPr id="534537" name="Text Box 9"/>
            <p:cNvSpPr txBox="1">
              <a:spLocks noChangeArrowheads="1"/>
            </p:cNvSpPr>
            <p:nvPr/>
          </p:nvSpPr>
          <p:spPr bwMode="auto">
            <a:xfrm>
              <a:off x="3962" y="3463"/>
              <a:ext cx="180"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38" name="Text Box 10"/>
            <p:cNvSpPr txBox="1">
              <a:spLocks noChangeArrowheads="1"/>
            </p:cNvSpPr>
            <p:nvPr/>
          </p:nvSpPr>
          <p:spPr bwMode="auto">
            <a:xfrm>
              <a:off x="4036" y="3526"/>
              <a:ext cx="212"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39" name="Text Box 11"/>
            <p:cNvSpPr txBox="1">
              <a:spLocks noChangeArrowheads="1"/>
            </p:cNvSpPr>
            <p:nvPr/>
          </p:nvSpPr>
          <p:spPr bwMode="auto">
            <a:xfrm>
              <a:off x="4143" y="3644"/>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e</a:t>
              </a:r>
              <a:endParaRPr lang="en-GB"/>
            </a:p>
          </p:txBody>
        </p:sp>
        <p:sp>
          <p:nvSpPr>
            <p:cNvPr id="534540" name="Text Box 12"/>
            <p:cNvSpPr txBox="1">
              <a:spLocks noChangeArrowheads="1"/>
            </p:cNvSpPr>
            <p:nvPr/>
          </p:nvSpPr>
          <p:spPr bwMode="auto">
            <a:xfrm>
              <a:off x="4250" y="3707"/>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41" name="Text Box 13"/>
          <p:cNvSpPr txBox="1">
            <a:spLocks noChangeArrowheads="1"/>
          </p:cNvSpPr>
          <p:nvPr/>
        </p:nvSpPr>
        <p:spPr bwMode="auto">
          <a:xfrm>
            <a:off x="5854700" y="3824288"/>
            <a:ext cx="404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H</a:t>
            </a:r>
            <a:endParaRPr lang="en-GB"/>
          </a:p>
        </p:txBody>
      </p:sp>
      <p:sp>
        <p:nvSpPr>
          <p:cNvPr id="534542" name="Text Box 14"/>
          <p:cNvSpPr txBox="1">
            <a:spLocks noChangeArrowheads="1"/>
          </p:cNvSpPr>
          <p:nvPr/>
        </p:nvSpPr>
        <p:spPr bwMode="auto">
          <a:xfrm>
            <a:off x="6635750" y="4325938"/>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L</a:t>
            </a:r>
          </a:p>
        </p:txBody>
      </p:sp>
      <p:grpSp>
        <p:nvGrpSpPr>
          <p:cNvPr id="534543" name="Group 15"/>
          <p:cNvGrpSpPr>
            <a:grpSpLocks/>
          </p:cNvGrpSpPr>
          <p:nvPr/>
        </p:nvGrpSpPr>
        <p:grpSpPr bwMode="auto">
          <a:xfrm>
            <a:off x="2027238" y="2741613"/>
            <a:ext cx="1044575" cy="985837"/>
            <a:chOff x="3761" y="3401"/>
            <a:chExt cx="658" cy="571"/>
          </a:xfrm>
        </p:grpSpPr>
        <p:sp>
          <p:nvSpPr>
            <p:cNvPr id="534544" name="Text Box 16"/>
            <p:cNvSpPr txBox="1">
              <a:spLocks noChangeArrowheads="1"/>
            </p:cNvSpPr>
            <p:nvPr/>
          </p:nvSpPr>
          <p:spPr bwMode="auto">
            <a:xfrm>
              <a:off x="3761" y="3435"/>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45" name="Text Box 17"/>
            <p:cNvSpPr txBox="1">
              <a:spLocks noChangeArrowheads="1"/>
            </p:cNvSpPr>
            <p:nvPr/>
          </p:nvSpPr>
          <p:spPr bwMode="auto">
            <a:xfrm>
              <a:off x="3845" y="3401"/>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34546" name="Text Box 18"/>
            <p:cNvSpPr txBox="1">
              <a:spLocks noChangeArrowheads="1"/>
            </p:cNvSpPr>
            <p:nvPr/>
          </p:nvSpPr>
          <p:spPr bwMode="auto">
            <a:xfrm>
              <a:off x="3962" y="3463"/>
              <a:ext cx="180" cy="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47" name="Text Box 19"/>
            <p:cNvSpPr txBox="1">
              <a:spLocks noChangeArrowheads="1"/>
            </p:cNvSpPr>
            <p:nvPr/>
          </p:nvSpPr>
          <p:spPr bwMode="auto">
            <a:xfrm>
              <a:off x="4036" y="3526"/>
              <a:ext cx="212"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48" name="Text Box 20"/>
            <p:cNvSpPr txBox="1">
              <a:spLocks noChangeArrowheads="1"/>
            </p:cNvSpPr>
            <p:nvPr/>
          </p:nvSpPr>
          <p:spPr bwMode="auto">
            <a:xfrm>
              <a:off x="4143" y="3644"/>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e</a:t>
              </a:r>
            </a:p>
          </p:txBody>
        </p:sp>
        <p:sp>
          <p:nvSpPr>
            <p:cNvPr id="534549" name="Text Box 21"/>
            <p:cNvSpPr txBox="1">
              <a:spLocks noChangeArrowheads="1"/>
            </p:cNvSpPr>
            <p:nvPr/>
          </p:nvSpPr>
          <p:spPr bwMode="auto">
            <a:xfrm>
              <a:off x="4250" y="3707"/>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50" name="AutoShape 22"/>
          <p:cNvSpPr>
            <a:spLocks noChangeArrowheads="1"/>
          </p:cNvSpPr>
          <p:nvPr/>
        </p:nvSpPr>
        <p:spPr bwMode="auto">
          <a:xfrm rot="-3063257">
            <a:off x="2582069" y="2599532"/>
            <a:ext cx="312737" cy="609600"/>
          </a:xfrm>
          <a:prstGeom prst="downArrow">
            <a:avLst>
              <a:gd name="adj1" fmla="val 50000"/>
              <a:gd name="adj2" fmla="val 48731"/>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51" name="Text Box 23"/>
          <p:cNvSpPr txBox="1">
            <a:spLocks noChangeArrowheads="1"/>
          </p:cNvSpPr>
          <p:nvPr/>
        </p:nvSpPr>
        <p:spPr bwMode="auto">
          <a:xfrm>
            <a:off x="754063" y="1916113"/>
            <a:ext cx="3892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1: based on </a:t>
            </a:r>
            <a:r>
              <a:rPr lang="en-GB" sz="1800" b="1" i="1">
                <a:latin typeface="Arial" charset="0"/>
              </a:rPr>
              <a:t>pitch movements</a:t>
            </a:r>
          </a:p>
        </p:txBody>
      </p:sp>
      <p:sp>
        <p:nvSpPr>
          <p:cNvPr id="534552" name="Text Box 24"/>
          <p:cNvSpPr txBox="1">
            <a:spLocks noChangeArrowheads="1"/>
          </p:cNvSpPr>
          <p:nvPr/>
        </p:nvSpPr>
        <p:spPr bwMode="auto">
          <a:xfrm>
            <a:off x="4833938" y="3022600"/>
            <a:ext cx="3257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2: based on </a:t>
            </a:r>
            <a:r>
              <a:rPr lang="en-GB" sz="1800" b="1" i="1">
                <a:latin typeface="Arial" charset="0"/>
              </a:rPr>
              <a:t>pitch levels</a:t>
            </a:r>
          </a:p>
        </p:txBody>
      </p:sp>
      <p:sp>
        <p:nvSpPr>
          <p:cNvPr id="534553" name="Text Box 25"/>
          <p:cNvSpPr txBox="1">
            <a:spLocks noChangeArrowheads="1"/>
          </p:cNvSpPr>
          <p:nvPr/>
        </p:nvSpPr>
        <p:spPr bwMode="auto">
          <a:xfrm>
            <a:off x="5141913" y="5473700"/>
            <a:ext cx="28559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The American School</a:t>
            </a:r>
            <a:endParaRPr lang="en-GB" sz="1800">
              <a:latin typeface="Arial" charset="0"/>
            </a:endParaRPr>
          </a:p>
        </p:txBody>
      </p:sp>
      <p:sp>
        <p:nvSpPr>
          <p:cNvPr id="534554" name="Text Box 26"/>
          <p:cNvSpPr txBox="1">
            <a:spLocks noChangeArrowheads="1"/>
          </p:cNvSpPr>
          <p:nvPr/>
        </p:nvSpPr>
        <p:spPr bwMode="auto">
          <a:xfrm>
            <a:off x="1219200" y="4038600"/>
            <a:ext cx="2971800" cy="1370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atin typeface="Times" charset="0"/>
              </a:rPr>
              <a:t>The British School	      The Dutch School</a:t>
            </a:r>
          </a:p>
          <a:p>
            <a:pPr>
              <a:spcBef>
                <a:spcPct val="50000"/>
              </a:spcBef>
            </a:pPr>
            <a:endParaRPr lang="en-US">
              <a:latin typeface="Times"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FD3FF6B7-84F0-5D46-A7C1-EA22FEA47C45}" type="datetime1">
              <a:rPr lang="en-US"/>
              <a:pPr/>
              <a:t>2/21/19</a:t>
            </a:fld>
            <a:endParaRPr lang="en-US"/>
          </a:p>
        </p:txBody>
      </p:sp>
      <p:sp>
        <p:nvSpPr>
          <p:cNvPr id="15" name="Slide Number Placeholder 5"/>
          <p:cNvSpPr>
            <a:spLocks noGrp="1"/>
          </p:cNvSpPr>
          <p:nvPr>
            <p:ph type="sldNum" sz="quarter" idx="12"/>
          </p:nvPr>
        </p:nvSpPr>
        <p:spPr/>
        <p:txBody>
          <a:bodyPr/>
          <a:lstStyle/>
          <a:p>
            <a:fld id="{DA414F18-C9F8-4C4A-85D5-00FE2B5A8B09}" type="slidenum">
              <a:rPr lang="en-US"/>
              <a:pPr/>
              <a:t>14</a:t>
            </a:fld>
            <a:endParaRPr lang="en-US"/>
          </a:p>
        </p:txBody>
      </p:sp>
      <p:sp>
        <p:nvSpPr>
          <p:cNvPr id="549890" name="Rectangle 2"/>
          <p:cNvSpPr>
            <a:spLocks noGrp="1" noChangeArrowheads="1"/>
          </p:cNvSpPr>
          <p:nvPr>
            <p:ph type="title"/>
          </p:nvPr>
        </p:nvSpPr>
        <p:spPr/>
        <p:txBody>
          <a:bodyPr/>
          <a:lstStyle/>
          <a:p>
            <a:r>
              <a:rPr lang="en-GB" dirty="0" smtClean="0"/>
              <a:t>Note the Pitch Accent Location</a:t>
            </a:r>
            <a:endParaRPr lang="en-GB" dirty="0"/>
          </a:p>
        </p:txBody>
      </p:sp>
      <p:pic>
        <p:nvPicPr>
          <p:cNvPr id="549891" name="Picture 3" descr="fcfa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000250"/>
            <a:ext cx="8020050" cy="3448050"/>
          </a:xfrm>
          <a:prstGeom prst="rect">
            <a:avLst/>
          </a:prstGeom>
          <a:noFill/>
          <a:extLst>
            <a:ext uri="{909E8E84-426E-40dd-AFC4-6F175D3DCCD1}">
              <a14:hiddenFill xmlns:a14="http://schemas.microsoft.com/office/drawing/2010/main" xmlns="">
                <a:solidFill>
                  <a:srgbClr val="FFFFFF"/>
                </a:solidFill>
              </a14:hiddenFill>
            </a:ext>
          </a:extLst>
        </p:spPr>
      </p:pic>
      <p:sp>
        <p:nvSpPr>
          <p:cNvPr id="549892" name="Text Box 4"/>
          <p:cNvSpPr txBox="1">
            <a:spLocks noChangeArrowheads="1"/>
          </p:cNvSpPr>
          <p:nvPr/>
        </p:nvSpPr>
        <p:spPr bwMode="auto">
          <a:xfrm>
            <a:off x="1120775" y="4437063"/>
            <a:ext cx="3416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a:t>
            </a:r>
            <a:r>
              <a:rPr lang="en-GB">
                <a:solidFill>
                  <a:schemeClr val="bg1"/>
                </a:solidFill>
                <a:latin typeface="Arial" charset="0"/>
              </a:rPr>
              <a:t> </a:t>
            </a:r>
            <a:r>
              <a:rPr lang="en-GB">
                <a:solidFill>
                  <a:srgbClr val="FF0000"/>
                </a:solidFill>
                <a:latin typeface="Arial" charset="0"/>
              </a:rPr>
              <a:t>POINT</a:t>
            </a:r>
            <a:r>
              <a:rPr lang="en-GB">
                <a:solidFill>
                  <a:schemeClr val="bg1"/>
                </a:solidFill>
                <a:latin typeface="Arial" charset="0"/>
              </a:rPr>
              <a:t> </a:t>
            </a:r>
            <a:r>
              <a:rPr lang="en-GB" sz="1800">
                <a:solidFill>
                  <a:schemeClr val="bg1"/>
                </a:solidFill>
                <a:latin typeface="Arial" charset="0"/>
              </a:rPr>
              <a:t>where</a:t>
            </a:r>
            <a:endParaRPr lang="en-GB">
              <a:solidFill>
                <a:schemeClr val="bg1"/>
              </a:solidFill>
              <a:latin typeface="Arial" charset="0"/>
            </a:endParaRPr>
          </a:p>
        </p:txBody>
      </p:sp>
      <p:sp>
        <p:nvSpPr>
          <p:cNvPr id="549893" name="Text Box 5"/>
          <p:cNvSpPr txBox="1">
            <a:spLocks noChangeArrowheads="1"/>
          </p:cNvSpPr>
          <p:nvPr/>
        </p:nvSpPr>
        <p:spPr bwMode="auto">
          <a:xfrm>
            <a:off x="3314700" y="443230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you have to</a:t>
            </a:r>
            <a:r>
              <a:rPr lang="en-GB">
                <a:solidFill>
                  <a:schemeClr val="bg1"/>
                </a:solidFill>
                <a:latin typeface="Arial" charset="0"/>
              </a:rPr>
              <a:t> </a:t>
            </a:r>
            <a:r>
              <a:rPr lang="en-GB">
                <a:solidFill>
                  <a:srgbClr val="FF0000"/>
                </a:solidFill>
                <a:latin typeface="Arial" charset="0"/>
              </a:rPr>
              <a:t>CLEAN</a:t>
            </a:r>
            <a:r>
              <a:rPr lang="en-GB">
                <a:solidFill>
                  <a:schemeClr val="bg1"/>
                </a:solidFill>
                <a:latin typeface="Arial" charset="0"/>
              </a:rPr>
              <a:t> </a:t>
            </a:r>
            <a:r>
              <a:rPr lang="en-GB" sz="1800">
                <a:solidFill>
                  <a:schemeClr val="bg1"/>
                </a:solidFill>
                <a:latin typeface="Arial" charset="0"/>
              </a:rPr>
              <a:t>it</a:t>
            </a:r>
          </a:p>
        </p:txBody>
      </p:sp>
      <p:sp>
        <p:nvSpPr>
          <p:cNvPr id="549894" name="Text Box 6"/>
          <p:cNvSpPr txBox="1">
            <a:spLocks noChangeArrowheads="1"/>
          </p:cNvSpPr>
          <p:nvPr/>
        </p:nvSpPr>
        <p:spPr bwMode="auto">
          <a:xfrm>
            <a:off x="5354638" y="318135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and I think it’s</a:t>
            </a:r>
            <a:r>
              <a:rPr lang="en-GB">
                <a:solidFill>
                  <a:schemeClr val="bg1"/>
                </a:solidFill>
                <a:latin typeface="Arial" charset="0"/>
              </a:rPr>
              <a:t> </a:t>
            </a:r>
            <a:r>
              <a:rPr lang="en-GB">
                <a:solidFill>
                  <a:srgbClr val="FF0000"/>
                </a:solidFill>
                <a:latin typeface="Arial" charset="0"/>
              </a:rPr>
              <a:t>HOrrible</a:t>
            </a:r>
            <a:r>
              <a:rPr lang="en-GB" sz="1800">
                <a:solidFill>
                  <a:schemeClr val="bg1"/>
                </a:solidFill>
                <a:latin typeface="Arial" charset="0"/>
              </a:rPr>
              <a:t>rrible</a:t>
            </a:r>
          </a:p>
        </p:txBody>
      </p:sp>
      <p:sp>
        <p:nvSpPr>
          <p:cNvPr id="549895" name="Line 7"/>
          <p:cNvSpPr>
            <a:spLocks noChangeShapeType="1"/>
          </p:cNvSpPr>
          <p:nvPr/>
        </p:nvSpPr>
        <p:spPr bwMode="auto">
          <a:xfrm>
            <a:off x="2540000" y="3825875"/>
            <a:ext cx="338138" cy="322263"/>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6" name="Line 8"/>
          <p:cNvSpPr>
            <a:spLocks noChangeShapeType="1"/>
          </p:cNvSpPr>
          <p:nvPr/>
        </p:nvSpPr>
        <p:spPr bwMode="auto">
          <a:xfrm flipH="1">
            <a:off x="2201863" y="3825875"/>
            <a:ext cx="338137" cy="0"/>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7" name="Line 9"/>
          <p:cNvSpPr>
            <a:spLocks noChangeShapeType="1"/>
          </p:cNvSpPr>
          <p:nvPr/>
        </p:nvSpPr>
        <p:spPr bwMode="auto">
          <a:xfrm>
            <a:off x="4910138" y="3640138"/>
            <a:ext cx="644525" cy="627062"/>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8" name="Line 10"/>
          <p:cNvSpPr>
            <a:spLocks noChangeShapeType="1"/>
          </p:cNvSpPr>
          <p:nvPr/>
        </p:nvSpPr>
        <p:spPr bwMode="auto">
          <a:xfrm flipV="1">
            <a:off x="6621463" y="3673475"/>
            <a:ext cx="592137" cy="187325"/>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9" name="Line 11"/>
          <p:cNvSpPr>
            <a:spLocks noChangeShapeType="1"/>
          </p:cNvSpPr>
          <p:nvPr/>
        </p:nvSpPr>
        <p:spPr bwMode="auto">
          <a:xfrm>
            <a:off x="7213600" y="3673475"/>
            <a:ext cx="457200" cy="254000"/>
          </a:xfrm>
          <a:prstGeom prst="line">
            <a:avLst/>
          </a:prstGeom>
          <a:noFill/>
          <a:ln w="28575">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900" name="Text Box 12"/>
          <p:cNvSpPr txBox="1">
            <a:spLocks noChangeArrowheads="1"/>
          </p:cNvSpPr>
          <p:nvPr/>
        </p:nvSpPr>
        <p:spPr bwMode="auto">
          <a:xfrm>
            <a:off x="450850" y="5808663"/>
            <a:ext cx="8489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i="1"/>
              <a:t>There’s a point where you have to clean it and I think it’s horrible...</a:t>
            </a:r>
          </a:p>
        </p:txBody>
      </p:sp>
      <p:pic>
        <p:nvPicPr>
          <p:cNvPr id="549901" name="58EC03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28000" y="650875"/>
            <a:ext cx="406400" cy="406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49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60" fill="hold"/>
                                        <p:tgtEl>
                                          <p:spTgt spid="549901"/>
                                        </p:tgtEl>
                                      </p:cBhvr>
                                    </p:cmd>
                                  </p:childTnLst>
                                </p:cTn>
                              </p:par>
                            </p:childTnLst>
                          </p:cTn>
                        </p:par>
                      </p:childTnLst>
                    </p:cTn>
                  </p:par>
                </p:childTnLst>
              </p:cTn>
              <p:nextCondLst>
                <p:cond evt="onClick" delay="0">
                  <p:tgtEl>
                    <p:spTgt spid="54990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990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fld id="{EA9424D8-1B27-CF4A-A914-1551073FA4E7}" type="datetime1">
              <a:rPr lang="en-US"/>
              <a:pPr/>
              <a:t>2/21/19</a:t>
            </a:fld>
            <a:endParaRPr lang="en-US"/>
          </a:p>
        </p:txBody>
      </p:sp>
      <p:sp>
        <p:nvSpPr>
          <p:cNvPr id="32" name="Slide Number Placeholder 5"/>
          <p:cNvSpPr>
            <a:spLocks noGrp="1"/>
          </p:cNvSpPr>
          <p:nvPr>
            <p:ph type="sldNum" sz="quarter" idx="12"/>
          </p:nvPr>
        </p:nvSpPr>
        <p:spPr/>
        <p:txBody>
          <a:bodyPr/>
          <a:lstStyle/>
          <a:p>
            <a:fld id="{304A73B1-FA3E-B34C-81C0-0A6C4AB96C4E}" type="slidenum">
              <a:rPr lang="en-US"/>
              <a:pPr/>
              <a:t>15</a:t>
            </a:fld>
            <a:endParaRPr lang="en-US"/>
          </a:p>
        </p:txBody>
      </p:sp>
      <p:sp>
        <p:nvSpPr>
          <p:cNvPr id="552962" name="Rectangle 2"/>
          <p:cNvSpPr>
            <a:spLocks noGrp="1" noChangeArrowheads="1"/>
          </p:cNvSpPr>
          <p:nvPr>
            <p:ph type="title"/>
          </p:nvPr>
        </p:nvSpPr>
        <p:spPr/>
        <p:txBody>
          <a:bodyPr/>
          <a:lstStyle/>
          <a:p>
            <a:r>
              <a:rPr lang="en-GB"/>
              <a:t>British School </a:t>
            </a:r>
          </a:p>
        </p:txBody>
      </p:sp>
      <p:sp>
        <p:nvSpPr>
          <p:cNvPr id="552963" name="Rectangle 3"/>
          <p:cNvSpPr>
            <a:spLocks noChangeArrowheads="1"/>
          </p:cNvSpPr>
          <p:nvPr/>
        </p:nvSpPr>
        <p:spPr bwMode="auto">
          <a:xfrm>
            <a:off x="2336800" y="3525838"/>
            <a:ext cx="2032000" cy="1608137"/>
          </a:xfrm>
          <a:prstGeom prst="rect">
            <a:avLst/>
          </a:prstGeom>
          <a:noFill/>
          <a:ln w="571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4" name="Rectangle 4"/>
          <p:cNvSpPr>
            <a:spLocks noChangeArrowheads="1"/>
          </p:cNvSpPr>
          <p:nvPr/>
        </p:nvSpPr>
        <p:spPr bwMode="auto">
          <a:xfrm>
            <a:off x="4371975" y="3525838"/>
            <a:ext cx="2147888" cy="1608137"/>
          </a:xfrm>
          <a:prstGeom prst="rect">
            <a:avLst/>
          </a:prstGeom>
          <a:noFill/>
          <a:ln w="57150">
            <a:solidFill>
              <a:srgbClr val="9900CC"/>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5" name="Text Box 5"/>
          <p:cNvSpPr txBox="1">
            <a:spLocks noChangeArrowheads="1"/>
          </p:cNvSpPr>
          <p:nvPr/>
        </p:nvSpPr>
        <p:spPr bwMode="auto">
          <a:xfrm>
            <a:off x="2295525" y="5240338"/>
            <a:ext cx="4408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JOHN’s never   BEEN to  Jamaica</a:t>
            </a:r>
          </a:p>
        </p:txBody>
      </p:sp>
      <p:sp>
        <p:nvSpPr>
          <p:cNvPr id="552966" name="Oval 6"/>
          <p:cNvSpPr>
            <a:spLocks noChangeArrowheads="1"/>
          </p:cNvSpPr>
          <p:nvPr/>
        </p:nvSpPr>
        <p:spPr bwMode="auto">
          <a:xfrm>
            <a:off x="2641600" y="4084638"/>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7" name="Oval 7"/>
          <p:cNvSpPr>
            <a:spLocks noChangeArrowheads="1"/>
          </p:cNvSpPr>
          <p:nvPr/>
        </p:nvSpPr>
        <p:spPr bwMode="auto">
          <a:xfrm>
            <a:off x="4575175" y="4100513"/>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8" name="Oval 8"/>
          <p:cNvSpPr>
            <a:spLocks noChangeArrowheads="1"/>
          </p:cNvSpPr>
          <p:nvPr/>
        </p:nvSpPr>
        <p:spPr bwMode="auto">
          <a:xfrm>
            <a:off x="3541713" y="44735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9" name="Oval 9"/>
          <p:cNvSpPr>
            <a:spLocks noChangeArrowheads="1"/>
          </p:cNvSpPr>
          <p:nvPr/>
        </p:nvSpPr>
        <p:spPr bwMode="auto">
          <a:xfrm>
            <a:off x="3886200" y="46609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0" name="Oval 10"/>
          <p:cNvSpPr>
            <a:spLocks noChangeArrowheads="1"/>
          </p:cNvSpPr>
          <p:nvPr/>
        </p:nvSpPr>
        <p:spPr bwMode="auto">
          <a:xfrm>
            <a:off x="5249863" y="4640263"/>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1" name="Oval 11"/>
          <p:cNvSpPr>
            <a:spLocks noChangeArrowheads="1"/>
          </p:cNvSpPr>
          <p:nvPr/>
        </p:nvSpPr>
        <p:spPr bwMode="auto">
          <a:xfrm>
            <a:off x="6223000"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2" name="Oval 12"/>
          <p:cNvSpPr>
            <a:spLocks noChangeArrowheads="1"/>
          </p:cNvSpPr>
          <p:nvPr/>
        </p:nvSpPr>
        <p:spPr bwMode="auto">
          <a:xfrm>
            <a:off x="5951538" y="4745038"/>
            <a:ext cx="169862"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73" name="Group 13"/>
          <p:cNvGrpSpPr>
            <a:grpSpLocks/>
          </p:cNvGrpSpPr>
          <p:nvPr/>
        </p:nvGrpSpPr>
        <p:grpSpPr bwMode="auto">
          <a:xfrm>
            <a:off x="822325" y="2320925"/>
            <a:ext cx="3219450" cy="1103313"/>
            <a:chOff x="518" y="1462"/>
            <a:chExt cx="2028" cy="695"/>
          </a:xfrm>
        </p:grpSpPr>
        <p:sp>
          <p:nvSpPr>
            <p:cNvPr id="552974" name="Text Box 14"/>
            <p:cNvSpPr txBox="1">
              <a:spLocks noChangeArrowheads="1"/>
            </p:cNvSpPr>
            <p:nvPr/>
          </p:nvSpPr>
          <p:spPr bwMode="auto">
            <a:xfrm>
              <a:off x="518" y="1462"/>
              <a:ext cx="202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err="1">
                  <a:latin typeface="Arial" charset="0"/>
                </a:rPr>
                <a:t>Prenuclear</a:t>
              </a:r>
              <a:r>
                <a:rPr lang="en-GB" dirty="0">
                  <a:latin typeface="Arial" charset="0"/>
                </a:rPr>
                <a:t> accent unit</a:t>
              </a:r>
            </a:p>
          </p:txBody>
        </p:sp>
        <p:sp>
          <p:nvSpPr>
            <p:cNvPr id="552975" name="Line 15"/>
            <p:cNvSpPr>
              <a:spLocks noChangeShapeType="1"/>
            </p:cNvSpPr>
            <p:nvPr/>
          </p:nvSpPr>
          <p:spPr bwMode="auto">
            <a:xfrm>
              <a:off x="1450" y="1773"/>
              <a:ext cx="342"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76" name="Group 16"/>
          <p:cNvGrpSpPr>
            <a:grpSpLocks/>
          </p:cNvGrpSpPr>
          <p:nvPr/>
        </p:nvGrpSpPr>
        <p:grpSpPr bwMode="auto">
          <a:xfrm>
            <a:off x="5461000" y="2320925"/>
            <a:ext cx="2795588" cy="1052513"/>
            <a:chOff x="3440" y="1462"/>
            <a:chExt cx="1761" cy="663"/>
          </a:xfrm>
        </p:grpSpPr>
        <p:sp>
          <p:nvSpPr>
            <p:cNvPr id="552977" name="Text Box 17"/>
            <p:cNvSpPr txBox="1">
              <a:spLocks noChangeArrowheads="1"/>
            </p:cNvSpPr>
            <p:nvPr/>
          </p:nvSpPr>
          <p:spPr bwMode="auto">
            <a:xfrm>
              <a:off x="3440" y="1462"/>
              <a:ext cx="17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latin typeface="Arial" charset="0"/>
                </a:rPr>
                <a:t>Nuclear accent unit</a:t>
              </a:r>
            </a:p>
          </p:txBody>
        </p:sp>
        <p:sp>
          <p:nvSpPr>
            <p:cNvPr id="552978" name="Line 18"/>
            <p:cNvSpPr>
              <a:spLocks noChangeShapeType="1"/>
            </p:cNvSpPr>
            <p:nvPr/>
          </p:nvSpPr>
          <p:spPr bwMode="auto">
            <a:xfrm flipH="1">
              <a:off x="3861" y="1741"/>
              <a:ext cx="181"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79" name="Text Box 19"/>
          <p:cNvSpPr txBox="1">
            <a:spLocks noChangeArrowheads="1"/>
          </p:cNvSpPr>
          <p:nvPr/>
        </p:nvSpPr>
        <p:spPr bwMode="auto">
          <a:xfrm>
            <a:off x="1593850" y="5237163"/>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But</a:t>
            </a:r>
          </a:p>
        </p:txBody>
      </p:sp>
      <p:sp>
        <p:nvSpPr>
          <p:cNvPr id="552980" name="Rectangle 20"/>
          <p:cNvSpPr>
            <a:spLocks noChangeArrowheads="1"/>
          </p:cNvSpPr>
          <p:nvPr/>
        </p:nvSpPr>
        <p:spPr bwMode="auto">
          <a:xfrm>
            <a:off x="1522413" y="3524250"/>
            <a:ext cx="796925" cy="1609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1" name="Oval 21"/>
          <p:cNvSpPr>
            <a:spLocks noChangeArrowheads="1"/>
          </p:cNvSpPr>
          <p:nvPr/>
        </p:nvSpPr>
        <p:spPr bwMode="auto">
          <a:xfrm>
            <a:off x="1830388" y="4673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82" name="Group 22"/>
          <p:cNvGrpSpPr>
            <a:grpSpLocks/>
          </p:cNvGrpSpPr>
          <p:nvPr/>
        </p:nvGrpSpPr>
        <p:grpSpPr bwMode="auto">
          <a:xfrm>
            <a:off x="584200" y="2860675"/>
            <a:ext cx="1397000" cy="884238"/>
            <a:chOff x="368" y="1802"/>
            <a:chExt cx="880" cy="557"/>
          </a:xfrm>
        </p:grpSpPr>
        <p:sp>
          <p:nvSpPr>
            <p:cNvPr id="552983" name="Text Box 23"/>
            <p:cNvSpPr txBox="1">
              <a:spLocks noChangeArrowheads="1"/>
            </p:cNvSpPr>
            <p:nvPr/>
          </p:nvSpPr>
          <p:spPr bwMode="auto">
            <a:xfrm>
              <a:off x="368" y="1802"/>
              <a:ext cx="84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latin typeface="Arial" charset="0"/>
                </a:rPr>
                <a:t>Prehead</a:t>
              </a:r>
            </a:p>
          </p:txBody>
        </p:sp>
        <p:sp>
          <p:nvSpPr>
            <p:cNvPr id="552984" name="Line 24"/>
            <p:cNvSpPr>
              <a:spLocks noChangeShapeType="1"/>
            </p:cNvSpPr>
            <p:nvPr/>
          </p:nvSpPr>
          <p:spPr bwMode="auto">
            <a:xfrm>
              <a:off x="970" y="2082"/>
              <a:ext cx="278" cy="2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85" name="Group 25"/>
          <p:cNvGrpSpPr>
            <a:grpSpLocks/>
          </p:cNvGrpSpPr>
          <p:nvPr/>
        </p:nvGrpSpPr>
        <p:grpSpPr bwMode="auto">
          <a:xfrm>
            <a:off x="6129338" y="3895725"/>
            <a:ext cx="2738437" cy="712788"/>
            <a:chOff x="3861" y="2454"/>
            <a:chExt cx="1725" cy="449"/>
          </a:xfrm>
        </p:grpSpPr>
        <p:sp>
          <p:nvSpPr>
            <p:cNvPr id="552986" name="Text Box 26"/>
            <p:cNvSpPr txBox="1">
              <a:spLocks noChangeArrowheads="1"/>
            </p:cNvSpPr>
            <p:nvPr/>
          </p:nvSpPr>
          <p:spPr bwMode="auto">
            <a:xfrm>
              <a:off x="4017" y="2454"/>
              <a:ext cx="15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latin typeface="Arial" charset="0"/>
                </a:rPr>
                <a:t>Stressed syllable</a:t>
              </a:r>
            </a:p>
          </p:txBody>
        </p:sp>
        <p:sp>
          <p:nvSpPr>
            <p:cNvPr id="552987" name="Line 27"/>
            <p:cNvSpPr>
              <a:spLocks noChangeShapeType="1"/>
            </p:cNvSpPr>
            <p:nvPr/>
          </p:nvSpPr>
          <p:spPr bwMode="auto">
            <a:xfrm flipH="1">
              <a:off x="3861" y="2712"/>
              <a:ext cx="235" cy="1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88" name="Oval 28"/>
          <p:cNvSpPr>
            <a:spLocks noChangeArrowheads="1"/>
          </p:cNvSpPr>
          <p:nvPr/>
        </p:nvSpPr>
        <p:spPr bwMode="auto">
          <a:xfrm>
            <a:off x="5608638"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9" name="Text Box 29"/>
          <p:cNvSpPr txBox="1">
            <a:spLocks noChangeArrowheads="1"/>
          </p:cNvSpPr>
          <p:nvPr/>
        </p:nvSpPr>
        <p:spPr bwMode="auto">
          <a:xfrm>
            <a:off x="2801938" y="3052763"/>
            <a:ext cx="10302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‘Head’</a:t>
            </a:r>
          </a:p>
        </p:txBody>
      </p:sp>
      <p:sp>
        <p:nvSpPr>
          <p:cNvPr id="552990" name="Text Box 30"/>
          <p:cNvSpPr txBox="1">
            <a:spLocks noChangeArrowheads="1"/>
          </p:cNvSpPr>
          <p:nvPr/>
        </p:nvSpPr>
        <p:spPr bwMode="auto">
          <a:xfrm>
            <a:off x="4737100" y="3073400"/>
            <a:ext cx="1385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‘Nucleus’</a:t>
            </a:r>
          </a:p>
        </p:txBody>
      </p:sp>
      <p:sp>
        <p:nvSpPr>
          <p:cNvPr id="3" name="TextBox 2"/>
          <p:cNvSpPr txBox="1"/>
          <p:nvPr/>
        </p:nvSpPr>
        <p:spPr>
          <a:xfrm>
            <a:off x="822325" y="1371600"/>
            <a:ext cx="7254875" cy="954107"/>
          </a:xfrm>
          <a:prstGeom prst="rect">
            <a:avLst/>
          </a:prstGeom>
          <a:noFill/>
        </p:spPr>
        <p:txBody>
          <a:bodyPr wrap="square" rtlCol="0">
            <a:spAutoFit/>
          </a:bodyPr>
          <a:lstStyle/>
          <a:p>
            <a:r>
              <a:rPr lang="en-GB" sz="2800" dirty="0"/>
              <a:t>Each accent defines the </a:t>
            </a:r>
            <a:r>
              <a:rPr lang="en-GB" sz="2800" b="1" dirty="0">
                <a:solidFill>
                  <a:srgbClr val="000099"/>
                </a:solidFill>
              </a:rPr>
              <a:t>beginning</a:t>
            </a:r>
            <a:r>
              <a:rPr lang="en-GB" sz="2800" dirty="0"/>
              <a:t> of a prosodic constituent</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2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529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2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52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29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52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nimBg="1"/>
      <p:bldP spid="552964" grpId="0" animBg="1"/>
      <p:bldP spid="552980" grpId="0" animBg="1"/>
      <p:bldP spid="552989" grpId="0" autoUpdateAnimBg="0"/>
      <p:bldP spid="55299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2"/>
          <p:cNvSpPr>
            <a:spLocks noGrp="1"/>
          </p:cNvSpPr>
          <p:nvPr>
            <p:ph type="dt" sz="half" idx="10"/>
          </p:nvPr>
        </p:nvSpPr>
        <p:spPr/>
        <p:txBody>
          <a:bodyPr/>
          <a:lstStyle/>
          <a:p>
            <a:fld id="{C8EE0F54-C741-694F-B53C-BA4AF222F9A1}" type="datetime1">
              <a:rPr lang="en-US"/>
              <a:pPr/>
              <a:t>2/21/19</a:t>
            </a:fld>
            <a:endParaRPr lang="en-US"/>
          </a:p>
        </p:txBody>
      </p:sp>
      <p:sp>
        <p:nvSpPr>
          <p:cNvPr id="72" name="Slide Number Placeholder 4"/>
          <p:cNvSpPr>
            <a:spLocks noGrp="1"/>
          </p:cNvSpPr>
          <p:nvPr>
            <p:ph type="sldNum" sz="quarter" idx="12"/>
          </p:nvPr>
        </p:nvSpPr>
        <p:spPr/>
        <p:txBody>
          <a:bodyPr/>
          <a:lstStyle/>
          <a:p>
            <a:fld id="{A5821254-087F-7E44-9CE9-CE5857B488E7}" type="slidenum">
              <a:rPr lang="en-US"/>
              <a:pPr/>
              <a:t>16</a:t>
            </a:fld>
            <a:endParaRPr lang="en-US"/>
          </a:p>
        </p:txBody>
      </p:sp>
      <p:sp>
        <p:nvSpPr>
          <p:cNvPr id="558082" name="Rectangle 2"/>
          <p:cNvSpPr>
            <a:spLocks noGrp="1" noChangeArrowheads="1"/>
          </p:cNvSpPr>
          <p:nvPr>
            <p:ph type="title"/>
          </p:nvPr>
        </p:nvSpPr>
        <p:spPr/>
        <p:txBody>
          <a:bodyPr/>
          <a:lstStyle/>
          <a:p>
            <a:r>
              <a:rPr lang="en-GB"/>
              <a:t>Six nuclear choices in English</a:t>
            </a:r>
          </a:p>
        </p:txBody>
      </p:sp>
      <p:grpSp>
        <p:nvGrpSpPr>
          <p:cNvPr id="558083" name="Group 3"/>
          <p:cNvGrpSpPr>
            <a:grpSpLocks/>
          </p:cNvGrpSpPr>
          <p:nvPr/>
        </p:nvGrpSpPr>
        <p:grpSpPr bwMode="auto">
          <a:xfrm>
            <a:off x="1625600" y="1625600"/>
            <a:ext cx="2184400" cy="1574800"/>
            <a:chOff x="1024" y="1024"/>
            <a:chExt cx="1376" cy="992"/>
          </a:xfrm>
        </p:grpSpPr>
        <p:sp>
          <p:nvSpPr>
            <p:cNvPr id="558084" name="Rectangle 4"/>
            <p:cNvSpPr>
              <a:spLocks noChangeArrowheads="1"/>
            </p:cNvSpPr>
            <p:nvPr/>
          </p:nvSpPr>
          <p:spPr bwMode="auto">
            <a:xfrm>
              <a:off x="1024" y="1024"/>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85" name="Text Box 5"/>
            <p:cNvSpPr txBox="1">
              <a:spLocks noChangeArrowheads="1"/>
            </p:cNvSpPr>
            <p:nvPr/>
          </p:nvSpPr>
          <p:spPr bwMode="auto">
            <a:xfrm>
              <a:off x="1229" y="136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086" name="Text Box 6"/>
            <p:cNvSpPr txBox="1">
              <a:spLocks noChangeArrowheads="1"/>
            </p:cNvSpPr>
            <p:nvPr/>
          </p:nvSpPr>
          <p:spPr bwMode="auto">
            <a:xfrm>
              <a:off x="1324" y="131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87" name="Text Box 7"/>
            <p:cNvSpPr txBox="1">
              <a:spLocks noChangeArrowheads="1"/>
            </p:cNvSpPr>
            <p:nvPr/>
          </p:nvSpPr>
          <p:spPr bwMode="auto">
            <a:xfrm>
              <a:off x="1439" y="124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088" name="Text Box 8"/>
            <p:cNvSpPr txBox="1">
              <a:spLocks noChangeArrowheads="1"/>
            </p:cNvSpPr>
            <p:nvPr/>
          </p:nvSpPr>
          <p:spPr bwMode="auto">
            <a:xfrm>
              <a:off x="1609" y="124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089" name="Text Box 9"/>
            <p:cNvSpPr txBox="1">
              <a:spLocks noChangeArrowheads="1"/>
            </p:cNvSpPr>
            <p:nvPr/>
          </p:nvSpPr>
          <p:spPr bwMode="auto">
            <a:xfrm>
              <a:off x="1716" y="12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0" name="Text Box 10"/>
            <p:cNvSpPr txBox="1">
              <a:spLocks noChangeArrowheads="1"/>
            </p:cNvSpPr>
            <p:nvPr/>
          </p:nvSpPr>
          <p:spPr bwMode="auto">
            <a:xfrm>
              <a:off x="1772" y="133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1" name="Text Box 11"/>
            <p:cNvSpPr txBox="1">
              <a:spLocks noChangeArrowheads="1"/>
            </p:cNvSpPr>
            <p:nvPr/>
          </p:nvSpPr>
          <p:spPr bwMode="auto">
            <a:xfrm>
              <a:off x="1415" y="1767"/>
              <a:ext cx="4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a:t>
              </a:r>
              <a:endParaRPr lang="en-GB"/>
            </a:p>
          </p:txBody>
        </p:sp>
        <p:sp>
          <p:nvSpPr>
            <p:cNvPr id="558092" name="Text Box 12"/>
            <p:cNvSpPr txBox="1">
              <a:spLocks noChangeArrowheads="1"/>
            </p:cNvSpPr>
            <p:nvPr/>
          </p:nvSpPr>
          <p:spPr bwMode="auto">
            <a:xfrm>
              <a:off x="1868" y="1435"/>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93" name="AutoShape 13"/>
            <p:cNvSpPr>
              <a:spLocks noChangeArrowheads="1"/>
            </p:cNvSpPr>
            <p:nvPr/>
          </p:nvSpPr>
          <p:spPr bwMode="auto">
            <a:xfrm rot="-2733482">
              <a:off x="1877" y="1076"/>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094" name="Group 14"/>
          <p:cNvGrpSpPr>
            <a:grpSpLocks/>
          </p:cNvGrpSpPr>
          <p:nvPr/>
        </p:nvGrpSpPr>
        <p:grpSpPr bwMode="auto">
          <a:xfrm>
            <a:off x="4691063" y="1639888"/>
            <a:ext cx="2184400" cy="1574800"/>
            <a:chOff x="2955" y="1033"/>
            <a:chExt cx="1376" cy="992"/>
          </a:xfrm>
        </p:grpSpPr>
        <p:sp>
          <p:nvSpPr>
            <p:cNvPr id="558095" name="Rectangle 15"/>
            <p:cNvSpPr>
              <a:spLocks noChangeArrowheads="1"/>
            </p:cNvSpPr>
            <p:nvPr/>
          </p:nvSpPr>
          <p:spPr bwMode="auto">
            <a:xfrm>
              <a:off x="2955" y="1033"/>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96" name="Text Box 16"/>
            <p:cNvSpPr txBox="1">
              <a:spLocks noChangeArrowheads="1"/>
            </p:cNvSpPr>
            <p:nvPr/>
          </p:nvSpPr>
          <p:spPr bwMode="auto">
            <a:xfrm>
              <a:off x="3601" y="1343"/>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7" name="Text Box 17"/>
            <p:cNvSpPr txBox="1">
              <a:spLocks noChangeArrowheads="1"/>
            </p:cNvSpPr>
            <p:nvPr/>
          </p:nvSpPr>
          <p:spPr bwMode="auto">
            <a:xfrm>
              <a:off x="3657" y="128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8" name="Text Box 18"/>
            <p:cNvSpPr txBox="1">
              <a:spLocks noChangeArrowheads="1"/>
            </p:cNvSpPr>
            <p:nvPr/>
          </p:nvSpPr>
          <p:spPr bwMode="auto">
            <a:xfrm>
              <a:off x="3372" y="1770"/>
              <a:ext cx="46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a:t>
              </a:r>
            </a:p>
          </p:txBody>
        </p:sp>
        <p:sp>
          <p:nvSpPr>
            <p:cNvPr id="558099" name="Text Box 19"/>
            <p:cNvSpPr txBox="1">
              <a:spLocks noChangeArrowheads="1"/>
            </p:cNvSpPr>
            <p:nvPr/>
          </p:nvSpPr>
          <p:spPr bwMode="auto">
            <a:xfrm>
              <a:off x="3136" y="144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00" name="Text Box 20"/>
            <p:cNvSpPr txBox="1">
              <a:spLocks noChangeArrowheads="1"/>
            </p:cNvSpPr>
            <p:nvPr/>
          </p:nvSpPr>
          <p:spPr bwMode="auto">
            <a:xfrm>
              <a:off x="3231" y="143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1" name="Text Box 21"/>
            <p:cNvSpPr txBox="1">
              <a:spLocks noChangeArrowheads="1"/>
            </p:cNvSpPr>
            <p:nvPr/>
          </p:nvSpPr>
          <p:spPr bwMode="auto">
            <a:xfrm>
              <a:off x="3346" y="145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02" name="Text Box 22"/>
            <p:cNvSpPr txBox="1">
              <a:spLocks noChangeArrowheads="1"/>
            </p:cNvSpPr>
            <p:nvPr/>
          </p:nvSpPr>
          <p:spPr bwMode="auto">
            <a:xfrm>
              <a:off x="3505" y="140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3" name="Text Box 23"/>
            <p:cNvSpPr txBox="1">
              <a:spLocks noChangeArrowheads="1"/>
            </p:cNvSpPr>
            <p:nvPr/>
          </p:nvSpPr>
          <p:spPr bwMode="auto">
            <a:xfrm>
              <a:off x="3753" y="120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4" name="AutoShape 24"/>
            <p:cNvSpPr>
              <a:spLocks noChangeArrowheads="1"/>
            </p:cNvSpPr>
            <p:nvPr/>
          </p:nvSpPr>
          <p:spPr bwMode="auto">
            <a:xfrm rot="2733482" flipV="1">
              <a:off x="3859" y="1258"/>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05" name="Group 25"/>
          <p:cNvGrpSpPr>
            <a:grpSpLocks/>
          </p:cNvGrpSpPr>
          <p:nvPr/>
        </p:nvGrpSpPr>
        <p:grpSpPr bwMode="auto">
          <a:xfrm>
            <a:off x="1625600" y="3249613"/>
            <a:ext cx="2184400" cy="1574800"/>
            <a:chOff x="1024" y="2047"/>
            <a:chExt cx="1376" cy="992"/>
          </a:xfrm>
        </p:grpSpPr>
        <p:sp>
          <p:nvSpPr>
            <p:cNvPr id="558106" name="Rectangle 26"/>
            <p:cNvSpPr>
              <a:spLocks noChangeArrowheads="1"/>
            </p:cNvSpPr>
            <p:nvPr/>
          </p:nvSpPr>
          <p:spPr bwMode="auto">
            <a:xfrm>
              <a:off x="1024" y="204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07" name="Text Box 27"/>
            <p:cNvSpPr txBox="1">
              <a:spLocks noChangeArrowheads="1"/>
            </p:cNvSpPr>
            <p:nvPr/>
          </p:nvSpPr>
          <p:spPr bwMode="auto">
            <a:xfrm>
              <a:off x="1576" y="233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8" name="Text Box 28"/>
            <p:cNvSpPr txBox="1">
              <a:spLocks noChangeArrowheads="1"/>
            </p:cNvSpPr>
            <p:nvPr/>
          </p:nvSpPr>
          <p:spPr bwMode="auto">
            <a:xfrm>
              <a:off x="1728" y="2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09" name="Text Box 29"/>
            <p:cNvSpPr txBox="1">
              <a:spLocks noChangeArrowheads="1"/>
            </p:cNvSpPr>
            <p:nvPr/>
          </p:nvSpPr>
          <p:spPr bwMode="auto">
            <a:xfrm>
              <a:off x="1270" y="2793"/>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a:t>
              </a:r>
            </a:p>
          </p:txBody>
        </p:sp>
        <p:sp>
          <p:nvSpPr>
            <p:cNvPr id="558110" name="Text Box 30"/>
            <p:cNvSpPr txBox="1">
              <a:spLocks noChangeArrowheads="1"/>
            </p:cNvSpPr>
            <p:nvPr/>
          </p:nvSpPr>
          <p:spPr bwMode="auto">
            <a:xfrm>
              <a:off x="1672" y="2274"/>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11" name="Text Box 31"/>
            <p:cNvSpPr txBox="1">
              <a:spLocks noChangeArrowheads="1"/>
            </p:cNvSpPr>
            <p:nvPr/>
          </p:nvSpPr>
          <p:spPr bwMode="auto">
            <a:xfrm>
              <a:off x="1207" y="2418"/>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12" name="Text Box 32"/>
            <p:cNvSpPr txBox="1">
              <a:spLocks noChangeArrowheads="1"/>
            </p:cNvSpPr>
            <p:nvPr/>
          </p:nvSpPr>
          <p:spPr bwMode="auto">
            <a:xfrm>
              <a:off x="1302" y="24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3" name="Text Box 33"/>
            <p:cNvSpPr txBox="1">
              <a:spLocks noChangeArrowheads="1"/>
            </p:cNvSpPr>
            <p:nvPr/>
          </p:nvSpPr>
          <p:spPr bwMode="auto">
            <a:xfrm>
              <a:off x="1417" y="2430"/>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14" name="Text Box 34"/>
            <p:cNvSpPr txBox="1">
              <a:spLocks noChangeArrowheads="1"/>
            </p:cNvSpPr>
            <p:nvPr/>
          </p:nvSpPr>
          <p:spPr bwMode="auto">
            <a:xfrm>
              <a:off x="1824" y="245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5" name="AutoShape 35"/>
            <p:cNvSpPr>
              <a:spLocks noChangeArrowheads="1"/>
            </p:cNvSpPr>
            <p:nvPr/>
          </p:nvSpPr>
          <p:spPr bwMode="auto">
            <a:xfrm>
              <a:off x="1415" y="2155"/>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16" name="Group 36"/>
          <p:cNvGrpSpPr>
            <a:grpSpLocks/>
          </p:cNvGrpSpPr>
          <p:nvPr/>
        </p:nvGrpSpPr>
        <p:grpSpPr bwMode="auto">
          <a:xfrm>
            <a:off x="4691063" y="3265488"/>
            <a:ext cx="2184400" cy="1574800"/>
            <a:chOff x="2955" y="2057"/>
            <a:chExt cx="1376" cy="992"/>
          </a:xfrm>
        </p:grpSpPr>
        <p:sp>
          <p:nvSpPr>
            <p:cNvPr id="558117" name="Rectangle 37"/>
            <p:cNvSpPr>
              <a:spLocks noChangeArrowheads="1"/>
            </p:cNvSpPr>
            <p:nvPr/>
          </p:nvSpPr>
          <p:spPr bwMode="auto">
            <a:xfrm>
              <a:off x="2955" y="205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18" name="Text Box 38"/>
            <p:cNvSpPr txBox="1">
              <a:spLocks noChangeArrowheads="1"/>
            </p:cNvSpPr>
            <p:nvPr/>
          </p:nvSpPr>
          <p:spPr bwMode="auto">
            <a:xfrm>
              <a:off x="3227" y="2796"/>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falling-rising</a:t>
              </a:r>
            </a:p>
          </p:txBody>
        </p:sp>
        <p:sp>
          <p:nvSpPr>
            <p:cNvPr id="558119" name="Text Box 39"/>
            <p:cNvSpPr txBox="1">
              <a:spLocks noChangeArrowheads="1"/>
            </p:cNvSpPr>
            <p:nvPr/>
          </p:nvSpPr>
          <p:spPr bwMode="auto">
            <a:xfrm>
              <a:off x="3106" y="222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20" name="Text Box 40"/>
            <p:cNvSpPr txBox="1">
              <a:spLocks noChangeArrowheads="1"/>
            </p:cNvSpPr>
            <p:nvPr/>
          </p:nvSpPr>
          <p:spPr bwMode="auto">
            <a:xfrm>
              <a:off x="3201" y="217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1" name="Text Box 41"/>
            <p:cNvSpPr txBox="1">
              <a:spLocks noChangeArrowheads="1"/>
            </p:cNvSpPr>
            <p:nvPr/>
          </p:nvSpPr>
          <p:spPr bwMode="auto">
            <a:xfrm>
              <a:off x="3316" y="210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22" name="Text Box 42"/>
            <p:cNvSpPr txBox="1">
              <a:spLocks noChangeArrowheads="1"/>
            </p:cNvSpPr>
            <p:nvPr/>
          </p:nvSpPr>
          <p:spPr bwMode="auto">
            <a:xfrm>
              <a:off x="3486" y="210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23" name="Text Box 43"/>
            <p:cNvSpPr txBox="1">
              <a:spLocks noChangeArrowheads="1"/>
            </p:cNvSpPr>
            <p:nvPr/>
          </p:nvSpPr>
          <p:spPr bwMode="auto">
            <a:xfrm>
              <a:off x="3593" y="213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24" name="Text Box 44"/>
            <p:cNvSpPr txBox="1">
              <a:spLocks noChangeArrowheads="1"/>
            </p:cNvSpPr>
            <p:nvPr/>
          </p:nvSpPr>
          <p:spPr bwMode="auto">
            <a:xfrm>
              <a:off x="3649" y="222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25" name="Text Box 45"/>
            <p:cNvSpPr txBox="1">
              <a:spLocks noChangeArrowheads="1"/>
            </p:cNvSpPr>
            <p:nvPr/>
          </p:nvSpPr>
          <p:spPr bwMode="auto">
            <a:xfrm>
              <a:off x="3745" y="21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6" name="AutoShape 46"/>
            <p:cNvSpPr>
              <a:spLocks noChangeArrowheads="1"/>
            </p:cNvSpPr>
            <p:nvPr/>
          </p:nvSpPr>
          <p:spPr bwMode="auto">
            <a:xfrm flipV="1">
              <a:off x="3432" y="2334"/>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27" name="Group 47"/>
          <p:cNvGrpSpPr>
            <a:grpSpLocks/>
          </p:cNvGrpSpPr>
          <p:nvPr/>
        </p:nvGrpSpPr>
        <p:grpSpPr bwMode="auto">
          <a:xfrm>
            <a:off x="1625600" y="4875213"/>
            <a:ext cx="2184400" cy="1574800"/>
            <a:chOff x="1024" y="3071"/>
            <a:chExt cx="1376" cy="992"/>
          </a:xfrm>
        </p:grpSpPr>
        <p:sp>
          <p:nvSpPr>
            <p:cNvPr id="558128" name="Rectangle 48"/>
            <p:cNvSpPr>
              <a:spLocks noChangeArrowheads="1"/>
            </p:cNvSpPr>
            <p:nvPr/>
          </p:nvSpPr>
          <p:spPr bwMode="auto">
            <a:xfrm>
              <a:off x="1024" y="3071"/>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29" name="Text Box 49"/>
            <p:cNvSpPr txBox="1">
              <a:spLocks noChangeArrowheads="1"/>
            </p:cNvSpPr>
            <p:nvPr/>
          </p:nvSpPr>
          <p:spPr bwMode="auto">
            <a:xfrm>
              <a:off x="1039" y="3812"/>
              <a:ext cx="133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Rising-falling-rising</a:t>
              </a:r>
            </a:p>
          </p:txBody>
        </p:sp>
        <p:sp>
          <p:nvSpPr>
            <p:cNvPr id="558130" name="Text Box 50"/>
            <p:cNvSpPr txBox="1">
              <a:spLocks noChangeArrowheads="1"/>
            </p:cNvSpPr>
            <p:nvPr/>
          </p:nvSpPr>
          <p:spPr bwMode="auto">
            <a:xfrm>
              <a:off x="1530" y="3436"/>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31" name="Text Box 51"/>
            <p:cNvSpPr txBox="1">
              <a:spLocks noChangeArrowheads="1"/>
            </p:cNvSpPr>
            <p:nvPr/>
          </p:nvSpPr>
          <p:spPr bwMode="auto">
            <a:xfrm>
              <a:off x="1682" y="347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32" name="Text Box 52"/>
            <p:cNvSpPr txBox="1">
              <a:spLocks noChangeArrowheads="1"/>
            </p:cNvSpPr>
            <p:nvPr/>
          </p:nvSpPr>
          <p:spPr bwMode="auto">
            <a:xfrm>
              <a:off x="1626" y="3379"/>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33" name="Text Box 53"/>
            <p:cNvSpPr txBox="1">
              <a:spLocks noChangeArrowheads="1"/>
            </p:cNvSpPr>
            <p:nvPr/>
          </p:nvSpPr>
          <p:spPr bwMode="auto">
            <a:xfrm>
              <a:off x="1161" y="352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34" name="Text Box 54"/>
            <p:cNvSpPr txBox="1">
              <a:spLocks noChangeArrowheads="1"/>
            </p:cNvSpPr>
            <p:nvPr/>
          </p:nvSpPr>
          <p:spPr bwMode="auto">
            <a:xfrm>
              <a:off x="1256" y="351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5" name="Text Box 55"/>
            <p:cNvSpPr txBox="1">
              <a:spLocks noChangeArrowheads="1"/>
            </p:cNvSpPr>
            <p:nvPr/>
          </p:nvSpPr>
          <p:spPr bwMode="auto">
            <a:xfrm>
              <a:off x="1371" y="353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36" name="AutoShape 56"/>
            <p:cNvSpPr>
              <a:spLocks noChangeArrowheads="1"/>
            </p:cNvSpPr>
            <p:nvPr/>
          </p:nvSpPr>
          <p:spPr bwMode="auto">
            <a:xfrm>
              <a:off x="1369" y="3260"/>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37" name="Text Box 57"/>
            <p:cNvSpPr txBox="1">
              <a:spLocks noChangeArrowheads="1"/>
            </p:cNvSpPr>
            <p:nvPr/>
          </p:nvSpPr>
          <p:spPr bwMode="auto">
            <a:xfrm>
              <a:off x="1906" y="3457"/>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8" name="Text Box 58"/>
            <p:cNvSpPr txBox="1">
              <a:spLocks noChangeArrowheads="1"/>
            </p:cNvSpPr>
            <p:nvPr/>
          </p:nvSpPr>
          <p:spPr bwMode="auto">
            <a:xfrm>
              <a:off x="1787" y="3542"/>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9" name="AutoShape 59"/>
            <p:cNvSpPr>
              <a:spLocks noChangeArrowheads="1"/>
            </p:cNvSpPr>
            <p:nvPr/>
          </p:nvSpPr>
          <p:spPr bwMode="auto">
            <a:xfrm rot="2733482" flipV="1">
              <a:off x="2064" y="3480"/>
              <a:ext cx="174" cy="336"/>
            </a:xfrm>
            <a:prstGeom prst="downArrow">
              <a:avLst>
                <a:gd name="adj1" fmla="val 50000"/>
                <a:gd name="adj2" fmla="val 4827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40" name="Group 60"/>
          <p:cNvGrpSpPr>
            <a:grpSpLocks/>
          </p:cNvGrpSpPr>
          <p:nvPr/>
        </p:nvGrpSpPr>
        <p:grpSpPr bwMode="auto">
          <a:xfrm>
            <a:off x="4691063" y="4892675"/>
            <a:ext cx="2184400" cy="1574800"/>
            <a:chOff x="2955" y="3082"/>
            <a:chExt cx="1376" cy="992"/>
          </a:xfrm>
        </p:grpSpPr>
        <p:sp>
          <p:nvSpPr>
            <p:cNvPr id="558141" name="Rectangle 61"/>
            <p:cNvSpPr>
              <a:spLocks noChangeArrowheads="1"/>
            </p:cNvSpPr>
            <p:nvPr/>
          </p:nvSpPr>
          <p:spPr bwMode="auto">
            <a:xfrm>
              <a:off x="2955" y="3082"/>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42" name="Text Box 62"/>
            <p:cNvSpPr txBox="1">
              <a:spLocks noChangeArrowheads="1"/>
            </p:cNvSpPr>
            <p:nvPr/>
          </p:nvSpPr>
          <p:spPr bwMode="auto">
            <a:xfrm>
              <a:off x="3380" y="3811"/>
              <a:ext cx="41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level</a:t>
              </a:r>
            </a:p>
          </p:txBody>
        </p:sp>
        <p:sp>
          <p:nvSpPr>
            <p:cNvPr id="558143" name="Text Box 63"/>
            <p:cNvSpPr txBox="1">
              <a:spLocks noChangeArrowheads="1"/>
            </p:cNvSpPr>
            <p:nvPr/>
          </p:nvSpPr>
          <p:spPr bwMode="auto">
            <a:xfrm>
              <a:off x="3160" y="3494"/>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44" name="Text Box 64"/>
            <p:cNvSpPr txBox="1">
              <a:spLocks noChangeArrowheads="1"/>
            </p:cNvSpPr>
            <p:nvPr/>
          </p:nvSpPr>
          <p:spPr bwMode="auto">
            <a:xfrm>
              <a:off x="3255" y="345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45" name="Text Box 65"/>
            <p:cNvSpPr txBox="1">
              <a:spLocks noChangeArrowheads="1"/>
            </p:cNvSpPr>
            <p:nvPr/>
          </p:nvSpPr>
          <p:spPr bwMode="auto">
            <a:xfrm>
              <a:off x="3370" y="3374"/>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46" name="Text Box 66"/>
            <p:cNvSpPr txBox="1">
              <a:spLocks noChangeArrowheads="1"/>
            </p:cNvSpPr>
            <p:nvPr/>
          </p:nvSpPr>
          <p:spPr bwMode="auto">
            <a:xfrm>
              <a:off x="3540" y="3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47" name="Text Box 67"/>
            <p:cNvSpPr txBox="1">
              <a:spLocks noChangeArrowheads="1"/>
            </p:cNvSpPr>
            <p:nvPr/>
          </p:nvSpPr>
          <p:spPr bwMode="auto">
            <a:xfrm>
              <a:off x="3647" y="33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48" name="Text Box 68"/>
            <p:cNvSpPr txBox="1">
              <a:spLocks noChangeArrowheads="1"/>
            </p:cNvSpPr>
            <p:nvPr/>
          </p:nvSpPr>
          <p:spPr bwMode="auto">
            <a:xfrm>
              <a:off x="3703" y="337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49" name="Text Box 69"/>
            <p:cNvSpPr txBox="1">
              <a:spLocks noChangeArrowheads="1"/>
            </p:cNvSpPr>
            <p:nvPr/>
          </p:nvSpPr>
          <p:spPr bwMode="auto">
            <a:xfrm>
              <a:off x="3810" y="337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50" name="AutoShape 70"/>
            <p:cNvSpPr>
              <a:spLocks noChangeArrowheads="1"/>
            </p:cNvSpPr>
            <p:nvPr/>
          </p:nvSpPr>
          <p:spPr bwMode="auto">
            <a:xfrm rot="-5391646">
              <a:off x="3562" y="3092"/>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2FCBDC-3053-5947-844A-3FAA1D706D41}" type="datetime1">
              <a:rPr lang="en-US"/>
              <a:pPr/>
              <a:t>2/21/19</a:t>
            </a:fld>
            <a:endParaRPr lang="en-US"/>
          </a:p>
        </p:txBody>
      </p:sp>
      <p:sp>
        <p:nvSpPr>
          <p:cNvPr id="5" name="Slide Number Placeholder 5"/>
          <p:cNvSpPr>
            <a:spLocks noGrp="1"/>
          </p:cNvSpPr>
          <p:nvPr>
            <p:ph type="sldNum" sz="quarter" idx="12"/>
          </p:nvPr>
        </p:nvSpPr>
        <p:spPr/>
        <p:txBody>
          <a:bodyPr/>
          <a:lstStyle/>
          <a:p>
            <a:fld id="{39D4CFCE-A9B9-5A45-AADD-D7A3BAA31B97}" type="slidenum">
              <a:rPr lang="en-US"/>
              <a:pPr/>
              <a:t>17</a:t>
            </a:fld>
            <a:endParaRPr lang="en-US"/>
          </a:p>
        </p:txBody>
      </p:sp>
      <p:sp>
        <p:nvSpPr>
          <p:cNvPr id="577538" name="Rectangle 2"/>
          <p:cNvSpPr>
            <a:spLocks noGrp="1" noChangeArrowheads="1"/>
          </p:cNvSpPr>
          <p:nvPr>
            <p:ph type="title"/>
          </p:nvPr>
        </p:nvSpPr>
        <p:spPr/>
        <p:txBody>
          <a:bodyPr/>
          <a:lstStyle/>
          <a:p>
            <a:r>
              <a:rPr lang="en-GB"/>
              <a:t>The American School</a:t>
            </a:r>
          </a:p>
        </p:txBody>
      </p:sp>
      <p:sp>
        <p:nvSpPr>
          <p:cNvPr id="577539" name="Rectangle 3"/>
          <p:cNvSpPr>
            <a:spLocks noGrp="1" noChangeArrowheads="1"/>
          </p:cNvSpPr>
          <p:nvPr>
            <p:ph type="body" idx="1"/>
          </p:nvPr>
        </p:nvSpPr>
        <p:spPr/>
        <p:txBody>
          <a:bodyPr/>
          <a:lstStyle/>
          <a:p>
            <a:pPr>
              <a:spcAft>
                <a:spcPts val="600"/>
              </a:spcAft>
            </a:pPr>
            <a:r>
              <a:rPr lang="en-GB"/>
              <a:t>American school-type models make a distinction between </a:t>
            </a:r>
            <a:r>
              <a:rPr lang="en-GB">
                <a:solidFill>
                  <a:srgbClr val="CC0000"/>
                </a:solidFill>
              </a:rPr>
              <a:t>accents </a:t>
            </a:r>
            <a:r>
              <a:rPr lang="en-GB"/>
              <a:t>(what makes a particular word prominent) and</a:t>
            </a:r>
            <a:r>
              <a:rPr lang="en-GB">
                <a:solidFill>
                  <a:srgbClr val="CC0000"/>
                </a:solidFill>
              </a:rPr>
              <a:t> boundary tones </a:t>
            </a:r>
            <a:r>
              <a:rPr lang="en-GB"/>
              <a:t>(how a phrase ends)</a:t>
            </a:r>
          </a:p>
          <a:p>
            <a:pPr>
              <a:spcAft>
                <a:spcPts val="600"/>
              </a:spcAft>
            </a:pPr>
            <a:r>
              <a:rPr lang="en-GB">
                <a:solidFill>
                  <a:srgbClr val="CC0000"/>
                </a:solidFill>
              </a:rPr>
              <a:t>Autosegmental metrical or two-tone models</a:t>
            </a:r>
            <a:endParaRPr lang="en-GB"/>
          </a:p>
          <a:p>
            <a:pPr>
              <a:spcAft>
                <a:spcPts val="600"/>
              </a:spcAft>
            </a:pPr>
            <a:r>
              <a:rPr lang="en-GB"/>
              <a:t>Only two tones, which may be combined</a:t>
            </a:r>
          </a:p>
          <a:p>
            <a:pPr lvl="1">
              <a:spcAft>
                <a:spcPts val="600"/>
              </a:spcAft>
            </a:pPr>
            <a:r>
              <a:rPr lang="en-GB"/>
              <a:t>H = high target</a:t>
            </a:r>
          </a:p>
          <a:p>
            <a:pPr lvl="1">
              <a:spcAft>
                <a:spcPts val="600"/>
              </a:spcAft>
            </a:pPr>
            <a:r>
              <a:rPr lang="en-GB"/>
              <a:t>L = low target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3063AF-38F7-8E4D-ABB6-720ED99CABEC}" type="datetime1">
              <a:rPr lang="en-US"/>
              <a:pPr/>
              <a:t>2/21/19</a:t>
            </a:fld>
            <a:endParaRPr lang="en-US"/>
          </a:p>
        </p:txBody>
      </p:sp>
      <p:sp>
        <p:nvSpPr>
          <p:cNvPr id="5" name="Slide Number Placeholder 5"/>
          <p:cNvSpPr>
            <a:spLocks noGrp="1"/>
          </p:cNvSpPr>
          <p:nvPr>
            <p:ph type="sldNum" sz="quarter" idx="12"/>
          </p:nvPr>
        </p:nvSpPr>
        <p:spPr/>
        <p:txBody>
          <a:bodyPr/>
          <a:lstStyle/>
          <a:p>
            <a:fld id="{8ECF8754-4034-6947-BFCE-D266E066B676}" type="slidenum">
              <a:rPr lang="en-US"/>
              <a:pPr/>
              <a:t>18</a:t>
            </a:fld>
            <a:endParaRPr lang="en-US"/>
          </a:p>
        </p:txBody>
      </p:sp>
      <p:sp>
        <p:nvSpPr>
          <p:cNvPr id="580610" name="Rectangle 2"/>
          <p:cNvSpPr>
            <a:spLocks noGrp="1" noChangeArrowheads="1"/>
          </p:cNvSpPr>
          <p:nvPr>
            <p:ph type="title"/>
          </p:nvPr>
        </p:nvSpPr>
        <p:spPr/>
        <p:txBody>
          <a:bodyPr/>
          <a:lstStyle/>
          <a:p>
            <a:r>
              <a:rPr lang="en-US"/>
              <a:t>Price, Ostendorf et al</a:t>
            </a:r>
          </a:p>
        </p:txBody>
      </p:sp>
      <p:sp>
        <p:nvSpPr>
          <p:cNvPr id="580611" name="Rectangle 3"/>
          <p:cNvSpPr>
            <a:spLocks noGrp="1" noChangeArrowheads="1"/>
          </p:cNvSpPr>
          <p:nvPr>
            <p:ph type="body" idx="1"/>
          </p:nvPr>
        </p:nvSpPr>
        <p:spPr/>
        <p:txBody>
          <a:bodyPr/>
          <a:lstStyle/>
          <a:p>
            <a:r>
              <a:rPr lang="en-US" dirty="0" smtClean="0"/>
              <a:t>Defined different types of prosodic phrases by the degree </a:t>
            </a:r>
            <a:r>
              <a:rPr lang="en-US" dirty="0"/>
              <a:t>of </a:t>
            </a:r>
            <a:r>
              <a:rPr lang="en-US" dirty="0">
                <a:solidFill>
                  <a:srgbClr val="0066FF"/>
                </a:solidFill>
              </a:rPr>
              <a:t>juncture</a:t>
            </a:r>
            <a:r>
              <a:rPr lang="en-US" dirty="0"/>
              <a:t> between </a:t>
            </a:r>
            <a:r>
              <a:rPr lang="en-US" dirty="0" smtClean="0"/>
              <a:t>words</a:t>
            </a:r>
          </a:p>
          <a:p>
            <a:r>
              <a:rPr lang="en-US" dirty="0" smtClean="0"/>
              <a:t>Break indices from 0 to 8</a:t>
            </a:r>
            <a:endParaRPr lang="en-US" dirty="0"/>
          </a:p>
          <a:p>
            <a:pPr lvl="1">
              <a:lnSpc>
                <a:spcPct val="90000"/>
              </a:lnSpc>
              <a:spcBef>
                <a:spcPts val="1500"/>
              </a:spcBef>
            </a:pPr>
            <a:r>
              <a:rPr lang="en-US" dirty="0" smtClean="0">
                <a:solidFill>
                  <a:srgbClr val="000000"/>
                </a:solidFill>
              </a:rPr>
              <a:t>0 no </a:t>
            </a:r>
            <a:r>
              <a:rPr lang="en-US" dirty="0">
                <a:solidFill>
                  <a:srgbClr val="000000"/>
                </a:solidFill>
              </a:rPr>
              <a:t>word boundary</a:t>
            </a:r>
          </a:p>
          <a:p>
            <a:pPr lvl="1">
              <a:lnSpc>
                <a:spcPct val="90000"/>
              </a:lnSpc>
              <a:spcBef>
                <a:spcPts val="900"/>
              </a:spcBef>
              <a:spcAft>
                <a:spcPts val="600"/>
              </a:spcAft>
            </a:pPr>
            <a:r>
              <a:rPr lang="en-US" dirty="0" smtClean="0">
                <a:solidFill>
                  <a:srgbClr val="000000"/>
                </a:solidFill>
              </a:rPr>
              <a:t>1 word boundary</a:t>
            </a:r>
          </a:p>
          <a:p>
            <a:pPr lvl="1"/>
            <a:r>
              <a:rPr lang="en-US" dirty="0" smtClean="0">
                <a:solidFill>
                  <a:srgbClr val="000000"/>
                </a:solidFill>
              </a:rPr>
              <a:t>2 strong </a:t>
            </a:r>
            <a:r>
              <a:rPr lang="en-US" dirty="0">
                <a:solidFill>
                  <a:srgbClr val="000000"/>
                </a:solidFill>
              </a:rPr>
              <a:t>juncture with no tonal </a:t>
            </a:r>
            <a:r>
              <a:rPr lang="en-US" dirty="0" smtClean="0">
                <a:solidFill>
                  <a:srgbClr val="000000"/>
                </a:solidFill>
              </a:rPr>
              <a:t>markings</a:t>
            </a:r>
          </a:p>
          <a:p>
            <a:pPr lvl="1"/>
            <a:r>
              <a:rPr lang="en-US" dirty="0" smtClean="0">
                <a:solidFill>
                  <a:srgbClr val="000000"/>
                </a:solidFill>
              </a:rPr>
              <a:t>3 intermediate </a:t>
            </a:r>
            <a:r>
              <a:rPr lang="en-US" dirty="0">
                <a:solidFill>
                  <a:srgbClr val="000000"/>
                </a:solidFill>
              </a:rPr>
              <a:t>phrase boundary</a:t>
            </a:r>
          </a:p>
          <a:p>
            <a:pPr lvl="1"/>
            <a:r>
              <a:rPr lang="en-US" dirty="0" smtClean="0">
                <a:solidFill>
                  <a:srgbClr val="000000"/>
                </a:solidFill>
              </a:rPr>
              <a:t>4 </a:t>
            </a:r>
            <a:r>
              <a:rPr lang="en-US" dirty="0" err="1" smtClean="0">
                <a:solidFill>
                  <a:srgbClr val="000000"/>
                </a:solidFill>
              </a:rPr>
              <a:t>intonational</a:t>
            </a:r>
            <a:r>
              <a:rPr lang="en-US" dirty="0" smtClean="0">
                <a:solidFill>
                  <a:srgbClr val="000000"/>
                </a:solidFill>
              </a:rPr>
              <a:t> </a:t>
            </a:r>
            <a:r>
              <a:rPr lang="en-US" dirty="0">
                <a:solidFill>
                  <a:srgbClr val="000000"/>
                </a:solidFill>
              </a:rPr>
              <a:t>phrase </a:t>
            </a:r>
            <a:r>
              <a:rPr lang="en-US" dirty="0" smtClean="0">
                <a:solidFill>
                  <a:srgbClr val="000000"/>
                </a:solidFill>
              </a:rPr>
              <a:t>boundary</a:t>
            </a:r>
          </a:p>
          <a:p>
            <a:pPr lvl="1"/>
            <a:r>
              <a:rPr lang="en-US" dirty="0" smtClean="0">
                <a:solidFill>
                  <a:srgbClr val="000000"/>
                </a:solidFill>
              </a:rPr>
              <a:t>5,6,7 increasing length of phrase boundary</a:t>
            </a:r>
            <a:endParaRPr lang="en-US" dirty="0"/>
          </a:p>
          <a:p>
            <a:pPr lvl="1">
              <a:lnSpc>
                <a:spcPct val="90000"/>
              </a:lnSpc>
              <a:spcBef>
                <a:spcPts val="900"/>
              </a:spcBef>
              <a:spcAft>
                <a:spcPts val="600"/>
              </a:spcAft>
            </a:pPr>
            <a:endParaRPr lang="en-US" dirty="0" smtClean="0"/>
          </a:p>
          <a:p>
            <a:pPr lvl="1"/>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D7C92C30-724A-6F43-82B7-0AC213E65D18}" type="datetime1">
              <a:rPr lang="en-US"/>
              <a:pPr/>
              <a:t>2/21/19</a:t>
            </a:fld>
            <a:endParaRPr lang="en-US"/>
          </a:p>
        </p:txBody>
      </p:sp>
      <p:sp>
        <p:nvSpPr>
          <p:cNvPr id="34" name="Slide Number Placeholder 5"/>
          <p:cNvSpPr>
            <a:spLocks noGrp="1"/>
          </p:cNvSpPr>
          <p:nvPr>
            <p:ph type="sldNum" sz="quarter" idx="12"/>
          </p:nvPr>
        </p:nvSpPr>
        <p:spPr/>
        <p:txBody>
          <a:bodyPr/>
          <a:lstStyle/>
          <a:p>
            <a:fld id="{BE3FDA1A-D9A6-4C42-9895-21A19D45C9FA}" type="slidenum">
              <a:rPr lang="en-US"/>
              <a:pPr/>
              <a:t>19</a:t>
            </a:fld>
            <a:endParaRPr lang="en-US"/>
          </a:p>
        </p:txBody>
      </p:sp>
      <p:sp>
        <p:nvSpPr>
          <p:cNvPr id="578562" name="Rectangle 2"/>
          <p:cNvSpPr>
            <a:spLocks noGrp="1" noChangeArrowheads="1"/>
          </p:cNvSpPr>
          <p:nvPr>
            <p:ph type="title"/>
          </p:nvPr>
        </p:nvSpPr>
        <p:spPr/>
        <p:txBody>
          <a:bodyPr/>
          <a:lstStyle/>
          <a:p>
            <a:r>
              <a:rPr lang="en-US" dirty="0" err="1"/>
              <a:t>Pierrehumbert</a:t>
            </a:r>
            <a:r>
              <a:rPr lang="en-US" dirty="0"/>
              <a:t> </a:t>
            </a:r>
            <a:r>
              <a:rPr lang="en-US" dirty="0" smtClean="0"/>
              <a:t>1980 Put Phrases and Accents Together</a:t>
            </a:r>
            <a:endParaRPr lang="en-US" dirty="0"/>
          </a:p>
        </p:txBody>
      </p:sp>
      <p:sp>
        <p:nvSpPr>
          <p:cNvPr id="578563" name="Rectangle 3"/>
          <p:cNvSpPr>
            <a:spLocks noGrp="1" noChangeArrowheads="1"/>
          </p:cNvSpPr>
          <p:nvPr>
            <p:ph type="body" idx="1"/>
          </p:nvPr>
        </p:nvSpPr>
        <p:spPr>
          <a:xfrm>
            <a:off x="457200" y="1447800"/>
            <a:ext cx="8229600" cy="1524000"/>
          </a:xfrm>
        </p:spPr>
        <p:txBody>
          <a:bodyPr/>
          <a:lstStyle/>
          <a:p>
            <a:r>
              <a:rPr lang="en-US"/>
              <a:t>Contours = pitch accents, phrase accents, boundary tones</a:t>
            </a:r>
          </a:p>
          <a:p>
            <a:endParaRPr lang="en-US"/>
          </a:p>
        </p:txBody>
      </p:sp>
      <p:sp>
        <p:nvSpPr>
          <p:cNvPr id="578564" name="Oval 4"/>
          <p:cNvSpPr>
            <a:spLocks noChangeArrowheads="1"/>
          </p:cNvSpPr>
          <p:nvPr/>
        </p:nvSpPr>
        <p:spPr bwMode="auto">
          <a:xfrm>
            <a:off x="2362200" y="3886200"/>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5" name="Rectangle 5"/>
          <p:cNvSpPr>
            <a:spLocks noChangeArrowheads="1"/>
          </p:cNvSpPr>
          <p:nvPr/>
        </p:nvSpPr>
        <p:spPr bwMode="auto">
          <a:xfrm>
            <a:off x="1905000" y="44196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6" name="Rectangle 6"/>
          <p:cNvSpPr>
            <a:spLocks noChangeArrowheads="1"/>
          </p:cNvSpPr>
          <p:nvPr/>
        </p:nvSpPr>
        <p:spPr bwMode="auto">
          <a:xfrm>
            <a:off x="16764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7" name="Rectangle 7"/>
          <p:cNvSpPr>
            <a:spLocks noChangeArrowheads="1"/>
          </p:cNvSpPr>
          <p:nvPr/>
        </p:nvSpPr>
        <p:spPr bwMode="auto">
          <a:xfrm>
            <a:off x="2209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8" name="Rectangle 8"/>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9" name="Rectangle 9"/>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0" name="Rectangle 10"/>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1" name="Rectangle 11"/>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2" name="Rectangle 12"/>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3" name="Rectangle 13"/>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4" name="Rectangle 14"/>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5" name="Rectangle 15"/>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6" name="Rectangle 16"/>
          <p:cNvSpPr>
            <a:spLocks noChangeArrowheads="1"/>
          </p:cNvSpPr>
          <p:nvPr/>
        </p:nvSpPr>
        <p:spPr bwMode="auto">
          <a:xfrm>
            <a:off x="381000" y="7239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7" name="Rectangle 17"/>
          <p:cNvSpPr>
            <a:spLocks noChangeArrowheads="1"/>
          </p:cNvSpPr>
          <p:nvPr/>
        </p:nvSpPr>
        <p:spPr bwMode="auto">
          <a:xfrm>
            <a:off x="4267200" y="4495800"/>
            <a:ext cx="1828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8" name="AutoShape 18"/>
          <p:cNvSpPr>
            <a:spLocks noChangeArrowheads="1"/>
          </p:cNvSpPr>
          <p:nvPr/>
        </p:nvSpPr>
        <p:spPr bwMode="auto">
          <a:xfrm>
            <a:off x="914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9" name="AutoShape 19"/>
          <p:cNvSpPr>
            <a:spLocks noChangeArrowheads="1"/>
          </p:cNvSpPr>
          <p:nvPr/>
        </p:nvSpPr>
        <p:spPr bwMode="auto">
          <a:xfrm>
            <a:off x="5867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0" name="AutoShape 20"/>
          <p:cNvSpPr>
            <a:spLocks noChangeArrowheads="1"/>
          </p:cNvSpPr>
          <p:nvPr/>
        </p:nvSpPr>
        <p:spPr bwMode="auto">
          <a:xfrm>
            <a:off x="7848600" y="3810000"/>
            <a:ext cx="609600" cy="533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1" name="Text Box 21"/>
          <p:cNvSpPr txBox="1">
            <a:spLocks noChangeArrowheads="1"/>
          </p:cNvSpPr>
          <p:nvPr/>
        </p:nvSpPr>
        <p:spPr bwMode="auto">
          <a:xfrm>
            <a:off x="12954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Pitch Accents*</a:t>
            </a:r>
          </a:p>
        </p:txBody>
      </p:sp>
      <p:sp>
        <p:nvSpPr>
          <p:cNvPr id="578582" name="AutoShape 22"/>
          <p:cNvSpPr>
            <a:spLocks noChangeArrowheads="1"/>
          </p:cNvSpPr>
          <p:nvPr/>
        </p:nvSpPr>
        <p:spPr bwMode="auto">
          <a:xfrm>
            <a:off x="31242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3" name="Text Box 23"/>
          <p:cNvSpPr txBox="1">
            <a:spLocks noChangeArrowheads="1"/>
          </p:cNvSpPr>
          <p:nvPr/>
        </p:nvSpPr>
        <p:spPr bwMode="auto">
          <a:xfrm>
            <a:off x="36576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Phrase Accents*</a:t>
            </a:r>
          </a:p>
        </p:txBody>
      </p:sp>
      <p:sp>
        <p:nvSpPr>
          <p:cNvPr id="578584" name="Text Box 24"/>
          <p:cNvSpPr txBox="1">
            <a:spLocks noChangeArrowheads="1"/>
          </p:cNvSpPr>
          <p:nvPr/>
        </p:nvSpPr>
        <p:spPr bwMode="auto">
          <a:xfrm>
            <a:off x="60198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Boundary Tone</a:t>
            </a:r>
          </a:p>
        </p:txBody>
      </p:sp>
      <p:sp>
        <p:nvSpPr>
          <p:cNvPr id="578585" name="Freeform 25"/>
          <p:cNvSpPr>
            <a:spLocks/>
          </p:cNvSpPr>
          <p:nvPr/>
        </p:nvSpPr>
        <p:spPr bwMode="auto">
          <a:xfrm>
            <a:off x="1295400" y="3619500"/>
            <a:ext cx="1981200" cy="266700"/>
          </a:xfrm>
          <a:custGeom>
            <a:avLst/>
            <a:gdLst>
              <a:gd name="T0" fmla="*/ 0 w 1248"/>
              <a:gd name="T1" fmla="*/ 168 h 168"/>
              <a:gd name="T2" fmla="*/ 144 w 1248"/>
              <a:gd name="T3" fmla="*/ 24 h 168"/>
              <a:gd name="T4" fmla="*/ 480 w 1248"/>
              <a:gd name="T5" fmla="*/ 24 h 168"/>
              <a:gd name="T6" fmla="*/ 1056 w 1248"/>
              <a:gd name="T7" fmla="*/ 24 h 168"/>
              <a:gd name="T8" fmla="*/ 1200 w 1248"/>
              <a:gd name="T9" fmla="*/ 120 h 168"/>
              <a:gd name="T10" fmla="*/ 1248 w 1248"/>
              <a:gd name="T11" fmla="*/ 168 h 168"/>
            </a:gdLst>
            <a:ahLst/>
            <a:cxnLst>
              <a:cxn ang="0">
                <a:pos x="T0" y="T1"/>
              </a:cxn>
              <a:cxn ang="0">
                <a:pos x="T2" y="T3"/>
              </a:cxn>
              <a:cxn ang="0">
                <a:pos x="T4" y="T5"/>
              </a:cxn>
              <a:cxn ang="0">
                <a:pos x="T6" y="T7"/>
              </a:cxn>
              <a:cxn ang="0">
                <a:pos x="T8" y="T9"/>
              </a:cxn>
              <a:cxn ang="0">
                <a:pos x="T10" y="T11"/>
              </a:cxn>
            </a:cxnLst>
            <a:rect l="0" t="0" r="r" b="b"/>
            <a:pathLst>
              <a:path w="1248" h="168">
                <a:moveTo>
                  <a:pt x="0" y="168"/>
                </a:moveTo>
                <a:cubicBezTo>
                  <a:pt x="32" y="108"/>
                  <a:pt x="64" y="48"/>
                  <a:pt x="144" y="24"/>
                </a:cubicBezTo>
                <a:cubicBezTo>
                  <a:pt x="224" y="0"/>
                  <a:pt x="328" y="24"/>
                  <a:pt x="480" y="24"/>
                </a:cubicBezTo>
                <a:cubicBezTo>
                  <a:pt x="632" y="24"/>
                  <a:pt x="936" y="8"/>
                  <a:pt x="1056" y="24"/>
                </a:cubicBezTo>
                <a:cubicBezTo>
                  <a:pt x="1176" y="40"/>
                  <a:pt x="1168" y="96"/>
                  <a:pt x="1200" y="120"/>
                </a:cubicBezTo>
                <a:cubicBezTo>
                  <a:pt x="1232" y="144"/>
                  <a:pt x="1240" y="156"/>
                  <a:pt x="1248" y="16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6" name="Freeform 26"/>
          <p:cNvSpPr>
            <a:spLocks/>
          </p:cNvSpPr>
          <p:nvPr/>
        </p:nvSpPr>
        <p:spPr bwMode="auto">
          <a:xfrm>
            <a:off x="1244600" y="4343400"/>
            <a:ext cx="2108200" cy="266700"/>
          </a:xfrm>
          <a:custGeom>
            <a:avLst/>
            <a:gdLst>
              <a:gd name="T0" fmla="*/ 32 w 1328"/>
              <a:gd name="T1" fmla="*/ 0 h 168"/>
              <a:gd name="T2" fmla="*/ 176 w 1328"/>
              <a:gd name="T3" fmla="*/ 144 h 168"/>
              <a:gd name="T4" fmla="*/ 1088 w 1328"/>
              <a:gd name="T5" fmla="*/ 144 h 168"/>
              <a:gd name="T6" fmla="*/ 1328 w 1328"/>
              <a:gd name="T7" fmla="*/ 0 h 168"/>
            </a:gdLst>
            <a:ahLst/>
            <a:cxnLst>
              <a:cxn ang="0">
                <a:pos x="T0" y="T1"/>
              </a:cxn>
              <a:cxn ang="0">
                <a:pos x="T2" y="T3"/>
              </a:cxn>
              <a:cxn ang="0">
                <a:pos x="T4" y="T5"/>
              </a:cxn>
              <a:cxn ang="0">
                <a:pos x="T6" y="T7"/>
              </a:cxn>
            </a:cxnLst>
            <a:rect l="0" t="0" r="r" b="b"/>
            <a:pathLst>
              <a:path w="1328" h="168">
                <a:moveTo>
                  <a:pt x="32" y="0"/>
                </a:moveTo>
                <a:cubicBezTo>
                  <a:pt x="16" y="60"/>
                  <a:pt x="0" y="120"/>
                  <a:pt x="176" y="144"/>
                </a:cubicBezTo>
                <a:cubicBezTo>
                  <a:pt x="352" y="168"/>
                  <a:pt x="896" y="168"/>
                  <a:pt x="1088" y="144"/>
                </a:cubicBezTo>
                <a:cubicBezTo>
                  <a:pt x="1280" y="120"/>
                  <a:pt x="1288" y="24"/>
                  <a:pt x="1328"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7" name="Freeform 27"/>
          <p:cNvSpPr>
            <a:spLocks/>
          </p:cNvSpPr>
          <p:nvPr/>
        </p:nvSpPr>
        <p:spPr bwMode="auto">
          <a:xfrm>
            <a:off x="3581400" y="3530600"/>
            <a:ext cx="2514600" cy="355600"/>
          </a:xfrm>
          <a:custGeom>
            <a:avLst/>
            <a:gdLst>
              <a:gd name="T0" fmla="*/ 0 w 1584"/>
              <a:gd name="T1" fmla="*/ 224 h 224"/>
              <a:gd name="T2" fmla="*/ 240 w 1584"/>
              <a:gd name="T3" fmla="*/ 32 h 224"/>
              <a:gd name="T4" fmla="*/ 1344 w 1584"/>
              <a:gd name="T5" fmla="*/ 32 h 224"/>
              <a:gd name="T6" fmla="*/ 1584 w 1584"/>
              <a:gd name="T7" fmla="*/ 224 h 224"/>
            </a:gdLst>
            <a:ahLst/>
            <a:cxnLst>
              <a:cxn ang="0">
                <a:pos x="T0" y="T1"/>
              </a:cxn>
              <a:cxn ang="0">
                <a:pos x="T2" y="T3"/>
              </a:cxn>
              <a:cxn ang="0">
                <a:pos x="T4" y="T5"/>
              </a:cxn>
              <a:cxn ang="0">
                <a:pos x="T6" y="T7"/>
              </a:cxn>
            </a:cxnLst>
            <a:rect l="0" t="0" r="r" b="b"/>
            <a:pathLst>
              <a:path w="1584" h="224">
                <a:moveTo>
                  <a:pt x="0" y="224"/>
                </a:moveTo>
                <a:cubicBezTo>
                  <a:pt x="8" y="144"/>
                  <a:pt x="16" y="64"/>
                  <a:pt x="240" y="32"/>
                </a:cubicBezTo>
                <a:cubicBezTo>
                  <a:pt x="464" y="0"/>
                  <a:pt x="1120" y="0"/>
                  <a:pt x="1344" y="32"/>
                </a:cubicBezTo>
                <a:cubicBezTo>
                  <a:pt x="1568" y="64"/>
                  <a:pt x="1544" y="192"/>
                  <a:pt x="1584" y="224"/>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8" name="Freeform 28"/>
          <p:cNvSpPr>
            <a:spLocks/>
          </p:cNvSpPr>
          <p:nvPr/>
        </p:nvSpPr>
        <p:spPr bwMode="auto">
          <a:xfrm>
            <a:off x="6248400" y="3530600"/>
            <a:ext cx="1955800" cy="355600"/>
          </a:xfrm>
          <a:custGeom>
            <a:avLst/>
            <a:gdLst>
              <a:gd name="T0" fmla="*/ 0 w 1232"/>
              <a:gd name="T1" fmla="*/ 224 h 224"/>
              <a:gd name="T2" fmla="*/ 192 w 1232"/>
              <a:gd name="T3" fmla="*/ 32 h 224"/>
              <a:gd name="T4" fmla="*/ 1008 w 1232"/>
              <a:gd name="T5" fmla="*/ 32 h 224"/>
              <a:gd name="T6" fmla="*/ 1200 w 1232"/>
              <a:gd name="T7" fmla="*/ 176 h 224"/>
              <a:gd name="T8" fmla="*/ 1200 w 1232"/>
              <a:gd name="T9" fmla="*/ 128 h 224"/>
            </a:gdLst>
            <a:ahLst/>
            <a:cxnLst>
              <a:cxn ang="0">
                <a:pos x="T0" y="T1"/>
              </a:cxn>
              <a:cxn ang="0">
                <a:pos x="T2" y="T3"/>
              </a:cxn>
              <a:cxn ang="0">
                <a:pos x="T4" y="T5"/>
              </a:cxn>
              <a:cxn ang="0">
                <a:pos x="T6" y="T7"/>
              </a:cxn>
              <a:cxn ang="0">
                <a:pos x="T8" y="T9"/>
              </a:cxn>
            </a:cxnLst>
            <a:rect l="0" t="0" r="r" b="b"/>
            <a:pathLst>
              <a:path w="1232" h="224">
                <a:moveTo>
                  <a:pt x="0" y="224"/>
                </a:moveTo>
                <a:cubicBezTo>
                  <a:pt x="12" y="144"/>
                  <a:pt x="24" y="64"/>
                  <a:pt x="192" y="32"/>
                </a:cubicBezTo>
                <a:cubicBezTo>
                  <a:pt x="360" y="0"/>
                  <a:pt x="840" y="8"/>
                  <a:pt x="1008" y="32"/>
                </a:cubicBezTo>
                <a:cubicBezTo>
                  <a:pt x="1176" y="56"/>
                  <a:pt x="1168" y="160"/>
                  <a:pt x="1200" y="176"/>
                </a:cubicBezTo>
                <a:cubicBezTo>
                  <a:pt x="1232" y="192"/>
                  <a:pt x="1216" y="160"/>
                  <a:pt x="1200" y="12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9" name="Text Box 29"/>
          <p:cNvSpPr txBox="1">
            <a:spLocks noChangeArrowheads="1"/>
          </p:cNvSpPr>
          <p:nvPr/>
        </p:nvSpPr>
        <p:spPr bwMode="auto">
          <a:xfrm>
            <a:off x="1828800" y="4953000"/>
            <a:ext cx="99060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H*     L*</a:t>
            </a:r>
          </a:p>
          <a:p>
            <a:pPr>
              <a:spcBef>
                <a:spcPct val="50000"/>
              </a:spcBef>
            </a:pPr>
            <a:r>
              <a:rPr lang="en-US" sz="1200">
                <a:latin typeface="Times" charset="0"/>
              </a:rPr>
              <a:t>L*+H L+H*</a:t>
            </a:r>
          </a:p>
          <a:p>
            <a:pPr>
              <a:spcBef>
                <a:spcPct val="50000"/>
              </a:spcBef>
            </a:pPr>
            <a:r>
              <a:rPr lang="en-US" sz="1200">
                <a:latin typeface="Times" charset="0"/>
              </a:rPr>
              <a:t>H*+L H+L*</a:t>
            </a:r>
          </a:p>
        </p:txBody>
      </p:sp>
      <p:sp>
        <p:nvSpPr>
          <p:cNvPr id="578590" name="Text Box 30"/>
          <p:cNvSpPr txBox="1">
            <a:spLocks noChangeArrowheads="1"/>
          </p:cNvSpPr>
          <p:nvPr/>
        </p:nvSpPr>
        <p:spPr bwMode="auto">
          <a:xfrm>
            <a:off x="4267200" y="50292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sp>
        <p:nvSpPr>
          <p:cNvPr id="578591" name="Text Box 31"/>
          <p:cNvSpPr txBox="1">
            <a:spLocks noChangeArrowheads="1"/>
          </p:cNvSpPr>
          <p:nvPr/>
        </p:nvSpPr>
        <p:spPr bwMode="auto">
          <a:xfrm>
            <a:off x="6629400" y="49530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cxnSp>
        <p:nvCxnSpPr>
          <p:cNvPr id="578592" name="AutoShape 32"/>
          <p:cNvCxnSpPr>
            <a:cxnSpLocks noChangeShapeType="1"/>
            <a:stCxn id="578579" idx="4"/>
            <a:endCxn id="578586" idx="0"/>
          </p:cNvCxnSpPr>
          <p:nvPr/>
        </p:nvCxnSpPr>
        <p:spPr bwMode="auto">
          <a:xfrm rot="5400000">
            <a:off x="3713956" y="1924844"/>
            <a:ext cx="1588" cy="4838700"/>
          </a:xfrm>
          <a:prstGeom prst="curvedConnector4">
            <a:avLst>
              <a:gd name="adj1" fmla="val 33700000"/>
              <a:gd name="adj2" fmla="val 101736"/>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614783-D171-1242-891F-C2DDF9765555}" type="datetime1">
              <a:rPr lang="en-US"/>
              <a:pPr/>
              <a:t>2/21/19</a:t>
            </a:fld>
            <a:endParaRPr lang="en-US"/>
          </a:p>
        </p:txBody>
      </p:sp>
      <p:sp>
        <p:nvSpPr>
          <p:cNvPr id="5" name="Slide Number Placeholder 5"/>
          <p:cNvSpPr>
            <a:spLocks noGrp="1"/>
          </p:cNvSpPr>
          <p:nvPr>
            <p:ph type="sldNum" sz="quarter" idx="12"/>
          </p:nvPr>
        </p:nvSpPr>
        <p:spPr/>
        <p:txBody>
          <a:bodyPr/>
          <a:lstStyle/>
          <a:p>
            <a:fld id="{A3F45EF8-4328-0041-A38E-A8D04F48B569}" type="slidenum">
              <a:rPr lang="en-US"/>
              <a:pPr/>
              <a:t>2</a:t>
            </a:fld>
            <a:endParaRPr lang="en-US"/>
          </a:p>
        </p:txBody>
      </p:sp>
      <p:sp>
        <p:nvSpPr>
          <p:cNvPr id="487426" name="Rectangle 2"/>
          <p:cNvSpPr>
            <a:spLocks noGrp="1" noChangeArrowheads="1"/>
          </p:cNvSpPr>
          <p:nvPr>
            <p:ph type="title"/>
          </p:nvPr>
        </p:nvSpPr>
        <p:spPr/>
        <p:txBody>
          <a:bodyPr/>
          <a:lstStyle/>
          <a:p>
            <a:r>
              <a:rPr lang="en-US"/>
              <a:t>Today</a:t>
            </a:r>
          </a:p>
        </p:txBody>
      </p:sp>
      <p:sp>
        <p:nvSpPr>
          <p:cNvPr id="487427" name="Rectangle 3"/>
          <p:cNvSpPr>
            <a:spLocks noGrp="1" noChangeArrowheads="1"/>
          </p:cNvSpPr>
          <p:nvPr>
            <p:ph type="body" idx="1"/>
          </p:nvPr>
        </p:nvSpPr>
        <p:spPr/>
        <p:txBody>
          <a:bodyPr/>
          <a:lstStyle/>
          <a:p>
            <a:r>
              <a:rPr lang="en-US" dirty="0"/>
              <a:t>How can we represent </a:t>
            </a:r>
            <a:r>
              <a:rPr lang="en-US" dirty="0" smtClean="0"/>
              <a:t>differences in how people produce speech that influence interpretation?</a:t>
            </a:r>
          </a:p>
          <a:p>
            <a:pPr lvl="1"/>
            <a:r>
              <a:rPr lang="en-US" dirty="0" smtClean="0"/>
              <a:t>Expanded </a:t>
            </a:r>
            <a:r>
              <a:rPr lang="en-US" dirty="0"/>
              <a:t>vs. compressed pitch range?</a:t>
            </a:r>
          </a:p>
          <a:p>
            <a:pPr lvl="1"/>
            <a:r>
              <a:rPr lang="en-US" dirty="0"/>
              <a:t>Louder vs. softer speech?</a:t>
            </a:r>
          </a:p>
          <a:p>
            <a:pPr lvl="1"/>
            <a:r>
              <a:rPr lang="en-US" dirty="0"/>
              <a:t>Faster vs. slower speech?</a:t>
            </a:r>
          </a:p>
          <a:p>
            <a:pPr lvl="1"/>
            <a:r>
              <a:rPr lang="en-US" dirty="0"/>
              <a:t>Differences in </a:t>
            </a:r>
            <a:r>
              <a:rPr lang="en-US" dirty="0" err="1"/>
              <a:t>intonational</a:t>
            </a:r>
            <a:r>
              <a:rPr lang="en-US" dirty="0"/>
              <a:t> prominence?</a:t>
            </a:r>
          </a:p>
          <a:p>
            <a:pPr lvl="1"/>
            <a:r>
              <a:rPr lang="en-US" dirty="0"/>
              <a:t>Differences in </a:t>
            </a:r>
            <a:r>
              <a:rPr lang="en-US" dirty="0" err="1"/>
              <a:t>intonational</a:t>
            </a:r>
            <a:r>
              <a:rPr lang="en-US" dirty="0"/>
              <a:t> phrasing?</a:t>
            </a:r>
          </a:p>
          <a:p>
            <a:pPr lvl="1"/>
            <a:r>
              <a:rPr lang="en-US" dirty="0"/>
              <a:t>Differences in pitch contours?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dirty="0"/>
              <a:t>To(</a:t>
            </a:r>
            <a:r>
              <a:rPr lang="en-US" dirty="0" err="1"/>
              <a:t>nes</a:t>
            </a:r>
            <a:r>
              <a:rPr lang="en-US" dirty="0"/>
              <a:t> and)B(</a:t>
            </a:r>
            <a:r>
              <a:rPr lang="en-US" dirty="0" err="1"/>
              <a:t>reak</a:t>
            </a:r>
            <a:r>
              <a:rPr lang="en-US" dirty="0"/>
              <a:t>)I(</a:t>
            </a:r>
            <a:r>
              <a:rPr lang="en-US" dirty="0" err="1"/>
              <a:t>ndices</a:t>
            </a:r>
            <a:r>
              <a:rPr lang="en-US" dirty="0"/>
              <a:t>)</a:t>
            </a:r>
          </a:p>
        </p:txBody>
      </p:sp>
      <p:sp>
        <p:nvSpPr>
          <p:cNvPr id="581635" name="Rectangle 3"/>
          <p:cNvSpPr>
            <a:spLocks noGrp="1" noChangeArrowheads="1"/>
          </p:cNvSpPr>
          <p:nvPr>
            <p:ph idx="1"/>
          </p:nvPr>
        </p:nvSpPr>
        <p:spPr/>
        <p:txBody>
          <a:bodyPr/>
          <a:lstStyle/>
          <a:p>
            <a:pPr>
              <a:lnSpc>
                <a:spcPct val="90000"/>
              </a:lnSpc>
              <a:spcBef>
                <a:spcPts val="1500"/>
              </a:spcBef>
            </a:pPr>
            <a:r>
              <a:rPr lang="en-US" dirty="0">
                <a:solidFill>
                  <a:srgbClr val="000000"/>
                </a:solidFill>
              </a:rPr>
              <a:t>Developed by prosody researchers in four meetings over </a:t>
            </a:r>
            <a:r>
              <a:rPr lang="en-US" dirty="0" smtClean="0">
                <a:solidFill>
                  <a:srgbClr val="000000"/>
                </a:solidFill>
              </a:rPr>
              <a:t>1991-94 plus several more to refine the system and address problem issues</a:t>
            </a:r>
            <a:endParaRPr lang="en-US" dirty="0">
              <a:solidFill>
                <a:srgbClr val="000000"/>
              </a:solidFill>
            </a:endParaRPr>
          </a:p>
          <a:p>
            <a:pPr>
              <a:lnSpc>
                <a:spcPct val="90000"/>
              </a:lnSpc>
              <a:spcBef>
                <a:spcPts val="1500"/>
              </a:spcBef>
            </a:pPr>
            <a:r>
              <a:rPr lang="en-US" dirty="0">
                <a:solidFill>
                  <a:srgbClr val="000000"/>
                </a:solidFill>
              </a:rPr>
              <a:t>Putting </a:t>
            </a:r>
            <a:r>
              <a:rPr lang="en-US" dirty="0" err="1" smtClean="0">
                <a:solidFill>
                  <a:srgbClr val="000000"/>
                </a:solidFill>
              </a:rPr>
              <a:t>Pierrehumbert</a:t>
            </a:r>
            <a:r>
              <a:rPr lang="en-US" dirty="0" smtClean="0">
                <a:solidFill>
                  <a:srgbClr val="000000"/>
                </a:solidFill>
              </a:rPr>
              <a:t> </a:t>
            </a:r>
            <a:r>
              <a:rPr lang="en-US" dirty="0" smtClean="0">
                <a:solidFill>
                  <a:srgbClr val="000000"/>
                </a:solidFill>
                <a:latin typeface="Arial"/>
              </a:rPr>
              <a:t>‘</a:t>
            </a:r>
            <a:r>
              <a:rPr lang="en-US" dirty="0" smtClean="0">
                <a:solidFill>
                  <a:srgbClr val="000000"/>
                </a:solidFill>
              </a:rPr>
              <a:t>80 </a:t>
            </a:r>
            <a:r>
              <a:rPr lang="en-US" dirty="0">
                <a:solidFill>
                  <a:srgbClr val="000000"/>
                </a:solidFill>
              </a:rPr>
              <a:t>and Price, </a:t>
            </a:r>
            <a:r>
              <a:rPr lang="en-US" dirty="0" err="1">
                <a:solidFill>
                  <a:srgbClr val="000000"/>
                </a:solidFill>
              </a:rPr>
              <a:t>Ostendorf</a:t>
            </a:r>
            <a:r>
              <a:rPr lang="en-US" dirty="0">
                <a:solidFill>
                  <a:srgbClr val="000000"/>
                </a:solidFill>
              </a:rPr>
              <a:t>, et al together</a:t>
            </a:r>
          </a:p>
          <a:p>
            <a:pPr>
              <a:lnSpc>
                <a:spcPct val="90000"/>
              </a:lnSpc>
              <a:spcBef>
                <a:spcPts val="1500"/>
              </a:spcBef>
            </a:pPr>
            <a:r>
              <a:rPr lang="en-US" dirty="0">
                <a:solidFill>
                  <a:srgbClr val="000000"/>
                </a:solidFill>
              </a:rPr>
              <a:t>Goals:</a:t>
            </a:r>
          </a:p>
          <a:p>
            <a:pPr lvl="1">
              <a:lnSpc>
                <a:spcPct val="90000"/>
              </a:lnSpc>
              <a:spcBef>
                <a:spcPts val="1500"/>
              </a:spcBef>
            </a:pPr>
            <a:r>
              <a:rPr lang="en-US" dirty="0">
                <a:solidFill>
                  <a:srgbClr val="000000"/>
                </a:solidFill>
              </a:rPr>
              <a:t>D</a:t>
            </a:r>
            <a:r>
              <a:rPr lang="en-US" dirty="0" smtClean="0">
                <a:solidFill>
                  <a:srgbClr val="000000"/>
                </a:solidFill>
              </a:rPr>
              <a:t>evise </a:t>
            </a:r>
            <a:r>
              <a:rPr lang="en-US" dirty="0">
                <a:solidFill>
                  <a:srgbClr val="000000"/>
                </a:solidFill>
              </a:rPr>
              <a:t>common labeling scheme for Standard American English that is robust and reliable</a:t>
            </a:r>
          </a:p>
          <a:p>
            <a:pPr lvl="1">
              <a:lnSpc>
                <a:spcPct val="90000"/>
              </a:lnSpc>
              <a:spcBef>
                <a:spcPts val="1500"/>
              </a:spcBef>
            </a:pPr>
            <a:r>
              <a:rPr lang="en-US" dirty="0">
                <a:solidFill>
                  <a:srgbClr val="000000"/>
                </a:solidFill>
              </a:rPr>
              <a:t>P</a:t>
            </a:r>
            <a:r>
              <a:rPr lang="en-US" dirty="0" smtClean="0">
                <a:solidFill>
                  <a:srgbClr val="000000"/>
                </a:solidFill>
              </a:rPr>
              <a:t>romote </a:t>
            </a:r>
            <a:r>
              <a:rPr lang="en-US" dirty="0">
                <a:solidFill>
                  <a:srgbClr val="000000"/>
                </a:solidFill>
              </a:rPr>
              <a:t>collection of large, </a:t>
            </a:r>
            <a:r>
              <a:rPr lang="en-US" dirty="0" err="1">
                <a:solidFill>
                  <a:srgbClr val="000000"/>
                </a:solidFill>
              </a:rPr>
              <a:t>prosodically</a:t>
            </a:r>
            <a:r>
              <a:rPr lang="en-US" dirty="0">
                <a:solidFill>
                  <a:srgbClr val="000000"/>
                </a:solidFill>
              </a:rPr>
              <a:t> labeled, </a:t>
            </a:r>
            <a:r>
              <a:rPr lang="en-US" b="1" i="1" dirty="0">
                <a:solidFill>
                  <a:srgbClr val="0066FF"/>
                </a:solidFill>
              </a:rPr>
              <a:t>shareable</a:t>
            </a:r>
            <a:r>
              <a:rPr lang="en-US" dirty="0">
                <a:solidFill>
                  <a:srgbClr val="000000"/>
                </a:solidFill>
              </a:rPr>
              <a:t> corpora </a:t>
            </a:r>
          </a:p>
        </p:txBody>
      </p:sp>
      <p:sp>
        <p:nvSpPr>
          <p:cNvPr id="4" name="Date Placeholder 3"/>
          <p:cNvSpPr>
            <a:spLocks noGrp="1"/>
          </p:cNvSpPr>
          <p:nvPr>
            <p:ph type="dt" sz="half" idx="10"/>
          </p:nvPr>
        </p:nvSpPr>
        <p:spPr/>
        <p:txBody>
          <a:bodyPr/>
          <a:lstStyle/>
          <a:p>
            <a:fld id="{BE9DF723-41D2-B240-B1AE-68D9F649B6EA}" type="datetime1">
              <a:rPr lang="en-US"/>
              <a:pPr/>
              <a:t>2/21/19</a:t>
            </a:fld>
            <a:endParaRPr lang="en-US"/>
          </a:p>
        </p:txBody>
      </p:sp>
      <p:sp>
        <p:nvSpPr>
          <p:cNvPr id="5" name="Slide Number Placeholder 5"/>
          <p:cNvSpPr>
            <a:spLocks noGrp="1"/>
          </p:cNvSpPr>
          <p:nvPr>
            <p:ph type="sldNum" sz="quarter" idx="12"/>
          </p:nvPr>
        </p:nvSpPr>
        <p:spPr/>
        <p:txBody>
          <a:bodyPr/>
          <a:lstStyle/>
          <a:p>
            <a:fld id="{7A38D453-617A-304E-980C-6C7B14D45D90}" type="slidenum">
              <a:rPr lang="en-US"/>
              <a:pPr/>
              <a:t>20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r>
              <a:rPr lang="en-US" dirty="0" smtClean="0"/>
              <a:t>Prosody is described by high (H) and low (L) </a:t>
            </a:r>
            <a:r>
              <a:rPr lang="en-US" b="1" dirty="0" smtClean="0">
                <a:latin typeface="Helvetica Neue"/>
                <a:cs typeface="Helvetica Neue"/>
              </a:rPr>
              <a:t>tones </a:t>
            </a:r>
            <a:r>
              <a:rPr lang="en-US" dirty="0" smtClean="0"/>
              <a:t>that are associated with prosodic events (pitch accents, phrase accents, and boundary tones) and </a:t>
            </a:r>
            <a:r>
              <a:rPr lang="en-US" b="1" dirty="0" smtClean="0">
                <a:latin typeface="Helvetica Neue"/>
                <a:cs typeface="Helvetica Neue"/>
              </a:rPr>
              <a:t>break indices</a:t>
            </a:r>
            <a:r>
              <a:rPr lang="en-US" dirty="0" smtClean="0"/>
              <a:t> which describe the degree of disjuncture between words.</a:t>
            </a:r>
          </a:p>
          <a:p>
            <a:r>
              <a:rPr lang="en-US" dirty="0" err="1" smtClean="0"/>
              <a:t>ToBI</a:t>
            </a:r>
            <a:r>
              <a:rPr lang="en-US" dirty="0" smtClean="0"/>
              <a:t> is inherently categorical in its description of prosody</a:t>
            </a:r>
          </a:p>
        </p:txBody>
      </p:sp>
      <p:sp>
        <p:nvSpPr>
          <p:cNvPr id="5" name="Slide Number Placeholder 4"/>
          <p:cNvSpPr>
            <a:spLocks noGrp="1"/>
          </p:cNvSpPr>
          <p:nvPr>
            <p:ph type="sldNum" sz="quarter" idx="12"/>
          </p:nvPr>
        </p:nvSpPr>
        <p:spPr/>
        <p:txBody>
          <a:bodyPr/>
          <a:lstStyle/>
          <a:p>
            <a:fld id="{6DC54031-3823-C645-9013-F4752712CF15}" type="slidenum">
              <a:rPr lang="en-US" smtClean="0"/>
              <a:t>21</a:t>
            </a:fld>
            <a:endParaRPr lang="en-US"/>
          </a:p>
        </p:txBody>
      </p:sp>
    </p:spTree>
    <p:extLst>
      <p:ext uri="{BB962C8B-B14F-4D97-AF65-F5344CB8AC3E}">
        <p14:creationId xmlns:p14="http://schemas.microsoft.com/office/powerpoint/2010/main" val="2598005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a:t>
            </a:r>
            <a:r>
              <a:rPr lang="en-US" dirty="0" smtClean="0">
                <a:solidFill>
                  <a:srgbClr val="000000"/>
                </a:solidFill>
              </a:rPr>
              <a:t>Transcription</a:t>
            </a:r>
            <a:endParaRPr lang="en-US" dirty="0"/>
          </a:p>
        </p:txBody>
      </p:sp>
      <p:sp>
        <p:nvSpPr>
          <p:cNvPr id="582659" name="Rectangle 3"/>
          <p:cNvSpPr>
            <a:spLocks noGrp="1" noChangeArrowheads="1"/>
          </p:cNvSpPr>
          <p:nvPr>
            <p:ph idx="1"/>
          </p:nvPr>
        </p:nvSpPr>
        <p:spPr/>
        <p:txBody>
          <a:bodyPr/>
          <a:lstStyle/>
          <a:p>
            <a:pPr>
              <a:spcBef>
                <a:spcPts val="1500"/>
              </a:spcBef>
            </a:pPr>
            <a:r>
              <a:rPr lang="en-US" dirty="0" smtClean="0">
                <a:solidFill>
                  <a:srgbClr val="000000"/>
                </a:solidFill>
              </a:rPr>
              <a:t>Recording </a:t>
            </a:r>
            <a:r>
              <a:rPr lang="en-US" dirty="0">
                <a:solidFill>
                  <a:srgbClr val="000000"/>
                </a:solidFill>
              </a:rPr>
              <a:t>of speech</a:t>
            </a:r>
          </a:p>
          <a:p>
            <a:pPr>
              <a:spcBef>
                <a:spcPts val="900"/>
              </a:spcBef>
            </a:pPr>
            <a:r>
              <a:rPr lang="en-US" dirty="0">
                <a:solidFill>
                  <a:srgbClr val="000000"/>
                </a:solidFill>
              </a:rPr>
              <a:t>F0 contour </a:t>
            </a:r>
          </a:p>
          <a:p>
            <a:pPr>
              <a:spcBef>
                <a:spcPts val="900"/>
              </a:spcBef>
            </a:pPr>
            <a:r>
              <a:rPr lang="en-US" dirty="0" err="1">
                <a:solidFill>
                  <a:srgbClr val="000000"/>
                </a:solidFill>
              </a:rPr>
              <a:t>ToBI</a:t>
            </a:r>
            <a:r>
              <a:rPr lang="en-US" dirty="0">
                <a:solidFill>
                  <a:srgbClr val="000000"/>
                </a:solidFill>
              </a:rPr>
              <a:t> tiers: </a:t>
            </a:r>
          </a:p>
          <a:p>
            <a:pPr lvl="1">
              <a:spcBef>
                <a:spcPts val="900"/>
              </a:spcBef>
            </a:pPr>
            <a:r>
              <a:rPr lang="en-US" sz="2400" dirty="0">
                <a:solidFill>
                  <a:srgbClr val="000000"/>
                </a:solidFill>
              </a:rPr>
              <a:t>O</a:t>
            </a:r>
            <a:r>
              <a:rPr lang="en-US" sz="2400" dirty="0" smtClean="0">
                <a:solidFill>
                  <a:srgbClr val="000000"/>
                </a:solidFill>
              </a:rPr>
              <a:t>rthographic </a:t>
            </a:r>
            <a:r>
              <a:rPr lang="en-US" sz="2400" dirty="0">
                <a:solidFill>
                  <a:srgbClr val="000000"/>
                </a:solidFill>
              </a:rPr>
              <a:t>T</a:t>
            </a:r>
            <a:r>
              <a:rPr lang="en-US" sz="2400" dirty="0" smtClean="0">
                <a:solidFill>
                  <a:srgbClr val="000000"/>
                </a:solidFill>
              </a:rPr>
              <a:t>ier</a:t>
            </a:r>
            <a:r>
              <a:rPr lang="en-US" sz="2400" dirty="0">
                <a:solidFill>
                  <a:srgbClr val="000000"/>
                </a:solidFill>
              </a:rPr>
              <a:t>: words</a:t>
            </a:r>
          </a:p>
          <a:p>
            <a:pPr lvl="1">
              <a:spcBef>
                <a:spcPts val="900"/>
              </a:spcBef>
            </a:pPr>
            <a:r>
              <a:rPr lang="en-US" sz="2400" dirty="0">
                <a:solidFill>
                  <a:srgbClr val="000000"/>
                </a:solidFill>
              </a:rPr>
              <a:t>B</a:t>
            </a:r>
            <a:r>
              <a:rPr lang="en-US" sz="2400" dirty="0" smtClean="0">
                <a:solidFill>
                  <a:srgbClr val="000000"/>
                </a:solidFill>
              </a:rPr>
              <a:t>reak-index </a:t>
            </a:r>
            <a:r>
              <a:rPr lang="en-US" sz="2400" dirty="0">
                <a:solidFill>
                  <a:srgbClr val="000000"/>
                </a:solidFill>
              </a:rPr>
              <a:t>T</a:t>
            </a:r>
            <a:r>
              <a:rPr lang="en-US" sz="2400" dirty="0" smtClean="0">
                <a:solidFill>
                  <a:srgbClr val="000000"/>
                </a:solidFill>
              </a:rPr>
              <a:t>ier</a:t>
            </a:r>
            <a:r>
              <a:rPr lang="en-US" sz="2400" dirty="0">
                <a:solidFill>
                  <a:srgbClr val="000000"/>
                </a:solidFill>
              </a:rPr>
              <a:t>: degrees of junction (Price et al </a:t>
            </a:r>
            <a:r>
              <a:rPr lang="ja-JP" altLang="en-US" sz="2400" dirty="0">
                <a:solidFill>
                  <a:srgbClr val="000000"/>
                </a:solidFill>
                <a:latin typeface="Arial"/>
              </a:rPr>
              <a:t>‘</a:t>
            </a:r>
            <a:r>
              <a:rPr lang="en-US" sz="2400" dirty="0">
                <a:solidFill>
                  <a:srgbClr val="000000"/>
                </a:solidFill>
              </a:rPr>
              <a:t>89)</a:t>
            </a:r>
          </a:p>
          <a:p>
            <a:pPr lvl="1">
              <a:spcBef>
                <a:spcPts val="900"/>
              </a:spcBef>
            </a:pPr>
            <a:r>
              <a:rPr lang="en-US" sz="2400" dirty="0">
                <a:solidFill>
                  <a:srgbClr val="000000"/>
                </a:solidFill>
              </a:rPr>
              <a:t>T</a:t>
            </a:r>
            <a:r>
              <a:rPr lang="en-US" sz="2400" dirty="0" smtClean="0">
                <a:solidFill>
                  <a:srgbClr val="000000"/>
                </a:solidFill>
              </a:rPr>
              <a:t>onal </a:t>
            </a:r>
            <a:r>
              <a:rPr lang="en-US" sz="2400" dirty="0">
                <a:solidFill>
                  <a:srgbClr val="000000"/>
                </a:solidFill>
              </a:rPr>
              <a:t>T</a:t>
            </a:r>
            <a:r>
              <a:rPr lang="en-US" sz="2400" dirty="0" smtClean="0">
                <a:solidFill>
                  <a:srgbClr val="000000"/>
                </a:solidFill>
              </a:rPr>
              <a:t>ier</a:t>
            </a:r>
            <a:r>
              <a:rPr lang="en-US" sz="2400" dirty="0">
                <a:solidFill>
                  <a:srgbClr val="000000"/>
                </a:solidFill>
              </a:rPr>
              <a:t>: pitch accents, phrase accents, boundary tones (</a:t>
            </a:r>
            <a:r>
              <a:rPr lang="en-US" sz="2400" dirty="0" err="1">
                <a:solidFill>
                  <a:srgbClr val="000000"/>
                </a:solidFill>
              </a:rPr>
              <a:t>Pierrehumbert</a:t>
            </a:r>
            <a:r>
              <a:rPr lang="en-US" sz="2400" dirty="0">
                <a:solidFill>
                  <a:srgbClr val="000000"/>
                </a:solidFill>
              </a:rPr>
              <a:t> </a:t>
            </a:r>
            <a:r>
              <a:rPr lang="ja-JP" altLang="en-US" sz="2400" dirty="0">
                <a:solidFill>
                  <a:srgbClr val="000000"/>
                </a:solidFill>
                <a:latin typeface="Arial"/>
              </a:rPr>
              <a:t>‘</a:t>
            </a:r>
            <a:r>
              <a:rPr lang="en-US" sz="2400" dirty="0">
                <a:solidFill>
                  <a:srgbClr val="000000"/>
                </a:solidFill>
              </a:rPr>
              <a:t>80)</a:t>
            </a:r>
          </a:p>
          <a:p>
            <a:pPr lvl="1">
              <a:spcBef>
                <a:spcPts val="900"/>
              </a:spcBef>
            </a:pPr>
            <a:r>
              <a:rPr lang="en-US" sz="2400" dirty="0">
                <a:solidFill>
                  <a:srgbClr val="000000"/>
                </a:solidFill>
              </a:rPr>
              <a:t>M</a:t>
            </a:r>
            <a:r>
              <a:rPr lang="en-US" sz="2400" dirty="0" smtClean="0">
                <a:solidFill>
                  <a:srgbClr val="000000"/>
                </a:solidFill>
              </a:rPr>
              <a:t>iscellaneous </a:t>
            </a:r>
            <a:r>
              <a:rPr lang="en-US" sz="2400" dirty="0">
                <a:solidFill>
                  <a:srgbClr val="000000"/>
                </a:solidFill>
              </a:rPr>
              <a:t>T</a:t>
            </a:r>
            <a:r>
              <a:rPr lang="en-US" sz="2400" dirty="0" smtClean="0">
                <a:solidFill>
                  <a:srgbClr val="000000"/>
                </a:solidFill>
              </a:rPr>
              <a:t>ier</a:t>
            </a:r>
            <a:r>
              <a:rPr lang="en-US" sz="2400" dirty="0">
                <a:solidFill>
                  <a:srgbClr val="000000"/>
                </a:solidFill>
              </a:rPr>
              <a:t>: disfluencies, </a:t>
            </a:r>
            <a:r>
              <a:rPr lang="en-US" sz="2400" dirty="0" smtClean="0">
                <a:solidFill>
                  <a:srgbClr val="000000"/>
                </a:solidFill>
              </a:rPr>
              <a:t>laughter and other non-speech </a:t>
            </a:r>
            <a:r>
              <a:rPr lang="en-US" sz="2400" dirty="0">
                <a:solidFill>
                  <a:srgbClr val="000000"/>
                </a:solidFill>
              </a:rPr>
              <a:t>sounds, etc.</a:t>
            </a:r>
            <a:endParaRPr lang="en-US" sz="2400" dirty="0"/>
          </a:p>
        </p:txBody>
      </p:sp>
      <p:sp>
        <p:nvSpPr>
          <p:cNvPr id="4" name="Date Placeholder 3"/>
          <p:cNvSpPr>
            <a:spLocks noGrp="1"/>
          </p:cNvSpPr>
          <p:nvPr>
            <p:ph type="dt" sz="half" idx="10"/>
          </p:nvPr>
        </p:nvSpPr>
        <p:spPr/>
        <p:txBody>
          <a:bodyPr/>
          <a:lstStyle/>
          <a:p>
            <a:fld id="{55B9C4BE-104C-174E-9333-C1F8216E79D4}" type="datetime1">
              <a:rPr lang="en-US"/>
              <a:pPr/>
              <a:t>2/21/19</a:t>
            </a:fld>
            <a:endParaRPr lang="en-US"/>
          </a:p>
        </p:txBody>
      </p:sp>
      <p:sp>
        <p:nvSpPr>
          <p:cNvPr id="5" name="Slide Number Placeholder 5"/>
          <p:cNvSpPr>
            <a:spLocks noGrp="1"/>
          </p:cNvSpPr>
          <p:nvPr>
            <p:ph type="sldNum" sz="quarter" idx="12"/>
          </p:nvPr>
        </p:nvSpPr>
        <p:spPr/>
        <p:txBody>
          <a:bodyPr/>
          <a:lstStyle/>
          <a:p>
            <a:fld id="{8ACA22C1-C2B8-1048-9F58-23BBD831FB57}" type="slidenum">
              <a:rPr lang="en-US"/>
              <a:pPr/>
              <a:t>22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669F80C9-C7E8-E94A-B0C7-0B33322AC9F5}" type="datetime1">
              <a:rPr lang="en-US"/>
              <a:pPr/>
              <a:t>2/21/19</a:t>
            </a:fld>
            <a:endParaRPr lang="en-US"/>
          </a:p>
        </p:txBody>
      </p:sp>
      <p:sp>
        <p:nvSpPr>
          <p:cNvPr id="7" name="Slide Number Placeholder 3"/>
          <p:cNvSpPr>
            <a:spLocks noGrp="1"/>
          </p:cNvSpPr>
          <p:nvPr>
            <p:ph type="sldNum" sz="quarter" idx="12"/>
          </p:nvPr>
        </p:nvSpPr>
        <p:spPr/>
        <p:txBody>
          <a:bodyPr/>
          <a:lstStyle/>
          <a:p>
            <a:fld id="{9E5BD057-269B-044C-8EC1-CB44E5D5C1A5}" type="slidenum">
              <a:rPr lang="en-US"/>
              <a:pPr/>
              <a:t>23</a:t>
            </a:fld>
            <a:endParaRPr lang="en-US"/>
          </a:p>
        </p:txBody>
      </p:sp>
      <p:sp>
        <p:nvSpPr>
          <p:cNvPr id="587778" name="Text Box 2"/>
          <p:cNvSpPr txBox="1">
            <a:spLocks noChangeArrowheads="1"/>
          </p:cNvSpPr>
          <p:nvPr/>
        </p:nvSpPr>
        <p:spPr bwMode="auto">
          <a:xfrm>
            <a:off x="609600" y="762000"/>
            <a:ext cx="7924800" cy="4100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ts val="1500"/>
              </a:spcBef>
              <a:buFontTx/>
              <a:buChar char="•"/>
            </a:pPr>
            <a:r>
              <a:rPr lang="en-US" sz="2800" b="1">
                <a:solidFill>
                  <a:srgbClr val="000000"/>
                </a:solidFill>
                <a:latin typeface="Arial Rounded MT Bold" charset="0"/>
              </a:rPr>
              <a:t>Downstepped accents:</a:t>
            </a:r>
          </a:p>
          <a:p>
            <a:pPr lvl="1">
              <a:spcBef>
                <a:spcPts val="1500"/>
              </a:spcBef>
              <a:buFontTx/>
              <a:buChar char="•"/>
            </a:pPr>
            <a:r>
              <a:rPr lang="en-US" sz="2800" b="1">
                <a:solidFill>
                  <a:srgbClr val="000000"/>
                </a:solidFill>
                <a:latin typeface="Arial Rounded MT Bold" charset="0"/>
              </a:rPr>
              <a:t>!H*, </a:t>
            </a:r>
          </a:p>
          <a:p>
            <a:pPr lvl="1">
              <a:spcBef>
                <a:spcPts val="1500"/>
              </a:spcBef>
              <a:buFontTx/>
              <a:buChar char="•"/>
            </a:pPr>
            <a:r>
              <a:rPr lang="en-US" sz="2800" b="1">
                <a:solidFill>
                  <a:srgbClr val="000000"/>
                </a:solidFill>
                <a:latin typeface="Arial Rounded MT Bold" charset="0"/>
              </a:rPr>
              <a:t>L+!H*, </a:t>
            </a:r>
          </a:p>
          <a:p>
            <a:pPr lvl="1">
              <a:spcBef>
                <a:spcPts val="1500"/>
              </a:spcBef>
              <a:buFontTx/>
              <a:buChar char="•"/>
            </a:pPr>
            <a:r>
              <a:rPr lang="en-US" sz="2800" b="1">
                <a:solidFill>
                  <a:srgbClr val="000000"/>
                </a:solidFill>
                <a:latin typeface="Arial Rounded MT Bold" charset="0"/>
              </a:rPr>
              <a:t>L*+!H</a:t>
            </a:r>
          </a:p>
          <a:p>
            <a:pPr>
              <a:spcBef>
                <a:spcPts val="1500"/>
              </a:spcBef>
              <a:buFontTx/>
              <a:buChar char="•"/>
            </a:pPr>
            <a:r>
              <a:rPr lang="en-US" sz="2800" b="1">
                <a:solidFill>
                  <a:srgbClr val="000000"/>
                </a:solidFill>
                <a:latin typeface="Arial Rounded MT Bold" charset="0"/>
              </a:rPr>
              <a:t>Degree of prominence:</a:t>
            </a:r>
          </a:p>
          <a:p>
            <a:pPr lvl="1">
              <a:spcBef>
                <a:spcPts val="1500"/>
              </a:spcBef>
              <a:buFont typeface="Wingdings" charset="0"/>
              <a:buChar char="§"/>
            </a:pPr>
            <a:r>
              <a:rPr lang="en-US" b="1">
                <a:solidFill>
                  <a:srgbClr val="000000"/>
                </a:solidFill>
                <a:latin typeface="Arial" charset="0"/>
              </a:rPr>
              <a:t>within a phrase:  HiF0 (~nuclear accent)</a:t>
            </a:r>
          </a:p>
          <a:p>
            <a:pPr lvl="1">
              <a:spcBef>
                <a:spcPts val="1500"/>
              </a:spcBef>
              <a:buFont typeface="Wingdings" charset="0"/>
              <a:buChar char="§"/>
            </a:pPr>
            <a:r>
              <a:rPr lang="en-US" b="1">
                <a:solidFill>
                  <a:srgbClr val="000000"/>
                </a:solidFill>
                <a:latin typeface="Arial" charset="0"/>
              </a:rPr>
              <a:t>across phrases ??</a:t>
            </a:r>
            <a:endParaRPr lang="en-US" sz="2800">
              <a:solidFill>
                <a:srgbClr val="000000"/>
              </a:solidFill>
              <a:latin typeface="Times New Roman" charset="0"/>
            </a:endParaRPr>
          </a:p>
        </p:txBody>
      </p:sp>
      <p:pic>
        <p:nvPicPr>
          <p:cNvPr id="587779"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14400" y="1447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7780" name="077D7F59.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1336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7781" name="C8EE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743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77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93" fill="hold"/>
                                        <p:tgtEl>
                                          <p:spTgt spid="587779"/>
                                        </p:tgtEl>
                                      </p:cBhvr>
                                    </p:cmd>
                                  </p:childTnLst>
                                </p:cTn>
                              </p:par>
                            </p:childTnLst>
                          </p:cTn>
                        </p:par>
                      </p:childTnLst>
                    </p:cTn>
                  </p:par>
                </p:childTnLst>
              </p:cTn>
              <p:nextCondLst>
                <p:cond evt="onClick" delay="0">
                  <p:tgtEl>
                    <p:spTgt spid="5877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7779"/>
                </p:tgtEl>
              </p:cMediaNode>
            </p:audio>
            <p:seq concurrent="1" nextAc="seek">
              <p:cTn id="8" restart="whenNotActive" fill="hold" evtFilter="cancelBubble" nodeType="interactiveSeq">
                <p:stCondLst>
                  <p:cond evt="onClick" delay="0">
                    <p:tgtEl>
                      <p:spTgt spid="5877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57" fill="hold"/>
                                        <p:tgtEl>
                                          <p:spTgt spid="587780"/>
                                        </p:tgtEl>
                                      </p:cBhvr>
                                    </p:cmd>
                                  </p:childTnLst>
                                </p:cTn>
                              </p:par>
                            </p:childTnLst>
                          </p:cTn>
                        </p:par>
                      </p:childTnLst>
                    </p:cTn>
                  </p:par>
                </p:childTnLst>
              </p:cTn>
              <p:nextCondLst>
                <p:cond evt="onClick" delay="0">
                  <p:tgtEl>
                    <p:spTgt spid="5877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7780"/>
                </p:tgtEl>
              </p:cMediaNode>
            </p:audio>
            <p:seq concurrent="1" nextAc="seek">
              <p:cTn id="14" restart="whenNotActive" fill="hold" evtFilter="cancelBubble" nodeType="interactiveSeq">
                <p:stCondLst>
                  <p:cond evt="onClick" delay="0">
                    <p:tgtEl>
                      <p:spTgt spid="58778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653" fill="hold"/>
                                        <p:tgtEl>
                                          <p:spTgt spid="587781"/>
                                        </p:tgtEl>
                                      </p:cBhvr>
                                    </p:cmd>
                                  </p:childTnLst>
                                </p:cTn>
                              </p:par>
                            </p:childTnLst>
                          </p:cTn>
                        </p:par>
                      </p:childTnLst>
                    </p:cTn>
                  </p:par>
                </p:childTnLst>
              </p:cTn>
              <p:nextCondLst>
                <p:cond evt="onClick" delay="0">
                  <p:tgtEl>
                    <p:spTgt spid="58778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778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90412F13-4227-4946-A62A-D1A64D5D33EE}" type="datetime1">
              <a:rPr lang="en-US"/>
              <a:pPr/>
              <a:t>2/21/19</a:t>
            </a:fld>
            <a:endParaRPr lang="en-US"/>
          </a:p>
        </p:txBody>
      </p:sp>
      <p:sp>
        <p:nvSpPr>
          <p:cNvPr id="9" name="Slide Number Placeholder 5"/>
          <p:cNvSpPr>
            <a:spLocks noGrp="1"/>
          </p:cNvSpPr>
          <p:nvPr>
            <p:ph type="sldNum" sz="quarter" idx="12"/>
          </p:nvPr>
        </p:nvSpPr>
        <p:spPr/>
        <p:txBody>
          <a:bodyPr/>
          <a:lstStyle/>
          <a:p>
            <a:fld id="{658928B6-6AF6-1145-ADF7-E819EDD9B74B}" type="slidenum">
              <a:rPr lang="en-US"/>
              <a:pPr/>
              <a:t>24</a:t>
            </a:fld>
            <a:endParaRPr lang="en-US"/>
          </a:p>
        </p:txBody>
      </p:sp>
      <p:sp>
        <p:nvSpPr>
          <p:cNvPr id="588802" name="Rectangle 2"/>
          <p:cNvSpPr>
            <a:spLocks noGrp="1" noChangeArrowheads="1"/>
          </p:cNvSpPr>
          <p:nvPr>
            <p:ph type="title"/>
          </p:nvPr>
        </p:nvSpPr>
        <p:spPr>
          <a:xfrm>
            <a:off x="1981200" y="152400"/>
            <a:ext cx="6400800" cy="838200"/>
          </a:xfrm>
        </p:spPr>
        <p:txBody>
          <a:bodyPr/>
          <a:lstStyle/>
          <a:p>
            <a:r>
              <a:rPr lang="en-US"/>
              <a:t>Prosodic Phrasing in ToBI</a:t>
            </a:r>
            <a:endParaRPr lang="en-US">
              <a:solidFill>
                <a:srgbClr val="000000"/>
              </a:solidFill>
              <a:latin typeface="NewCenturySchlbk" charset="0"/>
            </a:endParaRPr>
          </a:p>
        </p:txBody>
      </p:sp>
      <p:sp>
        <p:nvSpPr>
          <p:cNvPr id="588803" name="Rectangle 3"/>
          <p:cNvSpPr>
            <a:spLocks noGrp="1" noChangeArrowheads="1"/>
          </p:cNvSpPr>
          <p:nvPr>
            <p:ph type="body" idx="1"/>
          </p:nvPr>
        </p:nvSpPr>
        <p:spPr>
          <a:xfrm>
            <a:off x="609600" y="1143000"/>
            <a:ext cx="7772400" cy="5105400"/>
          </a:xfrm>
        </p:spPr>
        <p:txBody>
          <a:bodyPr/>
          <a:lstStyle/>
          <a:p>
            <a:pPr>
              <a:lnSpc>
                <a:spcPct val="90000"/>
              </a:lnSpc>
              <a:spcBef>
                <a:spcPts val="1500"/>
              </a:spcBef>
            </a:pPr>
            <a:r>
              <a:rPr lang="ja-JP" altLang="en-US" dirty="0">
                <a:solidFill>
                  <a:srgbClr val="000000"/>
                </a:solidFill>
                <a:latin typeface="Arial"/>
              </a:rPr>
              <a:t>‘</a:t>
            </a:r>
            <a:r>
              <a:rPr lang="en-US" dirty="0">
                <a:solidFill>
                  <a:srgbClr val="000000"/>
                </a:solidFill>
              </a:rPr>
              <a:t>Levels</a:t>
            </a:r>
            <a:r>
              <a:rPr lang="ja-JP" altLang="en-US" dirty="0">
                <a:solidFill>
                  <a:srgbClr val="000000"/>
                </a:solidFill>
                <a:latin typeface="Arial"/>
              </a:rPr>
              <a:t>’</a:t>
            </a:r>
            <a:r>
              <a:rPr lang="en-US" dirty="0">
                <a:solidFill>
                  <a:srgbClr val="000000"/>
                </a:solidFill>
              </a:rPr>
              <a:t> of phrasing:</a:t>
            </a:r>
          </a:p>
          <a:p>
            <a:pPr lvl="1">
              <a:lnSpc>
                <a:spcPct val="90000"/>
              </a:lnSpc>
              <a:spcBef>
                <a:spcPts val="1500"/>
              </a:spcBef>
            </a:pPr>
            <a:r>
              <a:rPr lang="en-US" dirty="0">
                <a:solidFill>
                  <a:srgbClr val="000000"/>
                </a:solidFill>
              </a:rPr>
              <a:t>intermediate phrase: one or more pitch accents plus a phrase accent, H-      or L-     </a:t>
            </a:r>
          </a:p>
          <a:p>
            <a:pPr lvl="1">
              <a:lnSpc>
                <a:spcPct val="90000"/>
              </a:lnSpc>
              <a:spcBef>
                <a:spcPts val="900"/>
              </a:spcBef>
            </a:pPr>
            <a:r>
              <a:rPr lang="en-US" dirty="0" err="1">
                <a:solidFill>
                  <a:srgbClr val="000000"/>
                </a:solidFill>
              </a:rPr>
              <a:t>intonational</a:t>
            </a:r>
            <a:r>
              <a:rPr lang="en-US" dirty="0">
                <a:solidFill>
                  <a:srgbClr val="000000"/>
                </a:solidFill>
              </a:rPr>
              <a:t> phrase: 1 or more intermediate phrases + boundary tone, H%     or L%     </a:t>
            </a:r>
          </a:p>
        </p:txBody>
      </p:sp>
      <p:pic>
        <p:nvPicPr>
          <p:cNvPr id="588804" name="6F1F5C8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6781800" y="2209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5" name="5FD8ECF2.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7772400" y="30480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6" name="5B03FBD1.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bwMode="auto">
          <a:xfrm>
            <a:off x="6248400" y="30480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7" name="F629DBE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0">
            <a:extLst>
              <a:ext uri="{28A0092B-C50C-407E-A947-70E740481C1C}">
                <a14:useLocalDpi xmlns:a14="http://schemas.microsoft.com/office/drawing/2010/main" val="0"/>
              </a:ext>
            </a:extLst>
          </a:blip>
          <a:srcRect/>
          <a:stretch>
            <a:fillRect/>
          </a:stretch>
        </p:blipFill>
        <p:spPr bwMode="auto">
          <a:xfrm>
            <a:off x="8077200" y="22098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88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 fill="hold"/>
                                        <p:tgtEl>
                                          <p:spTgt spid="588804"/>
                                        </p:tgtEl>
                                      </p:cBhvr>
                                    </p:cmd>
                                  </p:childTnLst>
                                </p:cTn>
                              </p:par>
                            </p:childTnLst>
                          </p:cTn>
                        </p:par>
                      </p:childTnLst>
                    </p:cTn>
                  </p:par>
                </p:childTnLst>
              </p:cTn>
              <p:nextCondLst>
                <p:cond evt="onClick" delay="0">
                  <p:tgtEl>
                    <p:spTgt spid="58880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8804"/>
                </p:tgtEl>
              </p:cMediaNode>
            </p:audio>
            <p:seq concurrent="1" nextAc="seek">
              <p:cTn id="8" restart="whenNotActive" fill="hold" evtFilter="cancelBubble" nodeType="interactiveSeq">
                <p:stCondLst>
                  <p:cond evt="onClick" delay="0">
                    <p:tgtEl>
                      <p:spTgt spid="58880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43" fill="hold"/>
                                        <p:tgtEl>
                                          <p:spTgt spid="588805"/>
                                        </p:tgtEl>
                                      </p:cBhvr>
                                    </p:cmd>
                                  </p:childTnLst>
                                </p:cTn>
                              </p:par>
                            </p:childTnLst>
                          </p:cTn>
                        </p:par>
                      </p:childTnLst>
                    </p:cTn>
                  </p:par>
                </p:childTnLst>
              </p:cTn>
              <p:nextCondLst>
                <p:cond evt="onClick" delay="0">
                  <p:tgtEl>
                    <p:spTgt spid="58880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8805"/>
                </p:tgtEl>
              </p:cMediaNode>
            </p:audio>
            <p:seq concurrent="1" nextAc="seek">
              <p:cTn id="14" restart="whenNotActive" fill="hold" evtFilter="cancelBubble" nodeType="interactiveSeq">
                <p:stCondLst>
                  <p:cond evt="onClick" delay="0">
                    <p:tgtEl>
                      <p:spTgt spid="58880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624" fill="hold"/>
                                        <p:tgtEl>
                                          <p:spTgt spid="588806"/>
                                        </p:tgtEl>
                                      </p:cBhvr>
                                    </p:cmd>
                                  </p:childTnLst>
                                </p:cTn>
                              </p:par>
                            </p:childTnLst>
                          </p:cTn>
                        </p:par>
                      </p:childTnLst>
                    </p:cTn>
                  </p:par>
                </p:childTnLst>
              </p:cTn>
              <p:nextCondLst>
                <p:cond evt="onClick" delay="0">
                  <p:tgtEl>
                    <p:spTgt spid="58880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8806"/>
                </p:tgtEl>
              </p:cMediaNode>
            </p:audio>
            <p:seq concurrent="1" nextAc="seek">
              <p:cTn id="20" restart="whenNotActive" fill="hold" evtFilter="cancelBubble" nodeType="interactiveSeq">
                <p:stCondLst>
                  <p:cond evt="onClick" delay="0">
                    <p:tgtEl>
                      <p:spTgt spid="58880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46" fill="hold"/>
                                        <p:tgtEl>
                                          <p:spTgt spid="588807"/>
                                        </p:tgtEl>
                                      </p:cBhvr>
                                    </p:cmd>
                                  </p:childTnLst>
                                </p:cTn>
                              </p:par>
                            </p:childTnLst>
                          </p:cTn>
                        </p:par>
                      </p:childTnLst>
                    </p:cTn>
                  </p:par>
                </p:childTnLst>
              </p:cTn>
              <p:nextCondLst>
                <p:cond evt="onClick" delay="0">
                  <p:tgtEl>
                    <p:spTgt spid="58880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8880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ToBI</a:t>
            </a:r>
            <a:r>
              <a:rPr lang="en-US" dirty="0" smtClean="0"/>
              <a:t> Pitch Accent Types in Standard American English</a:t>
            </a:r>
            <a:endParaRPr lang="en-US" dirty="0"/>
          </a:p>
        </p:txBody>
      </p:sp>
      <p:sp>
        <p:nvSpPr>
          <p:cNvPr id="3" name="Content Placeholder 2"/>
          <p:cNvSpPr>
            <a:spLocks noGrp="1"/>
          </p:cNvSpPr>
          <p:nvPr>
            <p:ph idx="1"/>
          </p:nvPr>
        </p:nvSpPr>
        <p:spPr>
          <a:xfrm>
            <a:off x="457199" y="1600200"/>
            <a:ext cx="6104131" cy="4525963"/>
          </a:xfrm>
        </p:spPr>
        <p:txBody>
          <a:bodyPr/>
          <a:lstStyle/>
          <a:p>
            <a:r>
              <a:rPr lang="en-US" dirty="0" smtClean="0"/>
              <a:t>Words are accented or </a:t>
            </a:r>
            <a:r>
              <a:rPr lang="en-US" i="1" dirty="0" err="1" smtClean="0"/>
              <a:t>deaccented</a:t>
            </a:r>
            <a:endParaRPr lang="en-US" dirty="0" smtClean="0"/>
          </a:p>
          <a:p>
            <a:r>
              <a:rPr lang="en-US" dirty="0" smtClean="0"/>
              <a:t>5 pitch accent types (in SAE) defined by target </a:t>
            </a:r>
            <a:r>
              <a:rPr lang="en-US" b="1" i="1" dirty="0" smtClean="0">
                <a:solidFill>
                  <a:srgbClr val="000066"/>
                </a:solidFill>
              </a:rPr>
              <a:t>level</a:t>
            </a:r>
          </a:p>
          <a:p>
            <a:pPr lvl="1">
              <a:spcBef>
                <a:spcPts val="1500"/>
              </a:spcBef>
            </a:pPr>
            <a:r>
              <a:rPr lang="en-US" sz="2400" dirty="0" smtClean="0">
                <a:solidFill>
                  <a:srgbClr val="000000"/>
                </a:solidFill>
              </a:rPr>
              <a:t>H* simple </a:t>
            </a:r>
            <a:r>
              <a:rPr lang="en-US" sz="2400" dirty="0">
                <a:solidFill>
                  <a:srgbClr val="000000"/>
                </a:solidFill>
              </a:rPr>
              <a:t>high	(</a:t>
            </a:r>
            <a:r>
              <a:rPr lang="en-US" sz="2400" dirty="0" smtClean="0">
                <a:solidFill>
                  <a:srgbClr val="000000"/>
                </a:solidFill>
              </a:rPr>
              <a:t>declarative)</a:t>
            </a:r>
          </a:p>
          <a:p>
            <a:pPr lvl="1">
              <a:spcBef>
                <a:spcPts val="1500"/>
              </a:spcBef>
            </a:pPr>
            <a:r>
              <a:rPr lang="en-US" sz="2400" dirty="0" smtClean="0">
                <a:solidFill>
                  <a:srgbClr val="000000"/>
                </a:solidFill>
              </a:rPr>
              <a:t>L* simple low (</a:t>
            </a:r>
            <a:r>
              <a:rPr lang="en-US" sz="2400" dirty="0" err="1" smtClean="0">
                <a:solidFill>
                  <a:srgbClr val="000000"/>
                </a:solidFill>
              </a:rPr>
              <a:t>ynq</a:t>
            </a:r>
            <a:r>
              <a:rPr lang="en-US" sz="2400" dirty="0" smtClean="0">
                <a:solidFill>
                  <a:srgbClr val="000000"/>
                </a:solidFill>
              </a:rPr>
              <a:t>)</a:t>
            </a:r>
          </a:p>
          <a:p>
            <a:pPr lvl="1">
              <a:spcBef>
                <a:spcPts val="1500"/>
              </a:spcBef>
            </a:pPr>
            <a:r>
              <a:rPr lang="en-US" sz="2400" dirty="0" smtClean="0">
                <a:solidFill>
                  <a:srgbClr val="000000"/>
                </a:solidFill>
              </a:rPr>
              <a:t>L</a:t>
            </a:r>
            <a:r>
              <a:rPr lang="en-US" sz="2400" dirty="0">
                <a:solidFill>
                  <a:srgbClr val="000000"/>
                </a:solidFill>
              </a:rPr>
              <a:t>*+</a:t>
            </a:r>
            <a:r>
              <a:rPr lang="en-US" sz="2400" dirty="0" smtClean="0">
                <a:solidFill>
                  <a:srgbClr val="000000"/>
                </a:solidFill>
              </a:rPr>
              <a:t>H scooped</a:t>
            </a:r>
            <a:r>
              <a:rPr lang="en-US" sz="2400" dirty="0">
                <a:solidFill>
                  <a:srgbClr val="000000"/>
                </a:solidFill>
              </a:rPr>
              <a:t>, late rise (uncertainty/ incredulity</a:t>
            </a:r>
            <a:r>
              <a:rPr lang="en-US" sz="2400" dirty="0" smtClean="0">
                <a:solidFill>
                  <a:srgbClr val="000000"/>
                </a:solidFill>
              </a:rPr>
              <a:t>)</a:t>
            </a:r>
          </a:p>
          <a:p>
            <a:pPr lvl="1">
              <a:spcBef>
                <a:spcPts val="1500"/>
              </a:spcBef>
            </a:pPr>
            <a:r>
              <a:rPr lang="en-US" sz="2400" dirty="0" smtClean="0">
                <a:solidFill>
                  <a:srgbClr val="000000"/>
                </a:solidFill>
              </a:rPr>
              <a:t>L+H* early </a:t>
            </a:r>
            <a:r>
              <a:rPr lang="en-US" sz="2400" dirty="0">
                <a:solidFill>
                  <a:srgbClr val="000000"/>
                </a:solidFill>
              </a:rPr>
              <a:t>rise to stress (contrastive focus)</a:t>
            </a:r>
          </a:p>
          <a:p>
            <a:pPr lvl="1">
              <a:spcBef>
                <a:spcPts val="1500"/>
              </a:spcBef>
            </a:pPr>
            <a:endParaRPr lang="en-US" sz="2400" dirty="0">
              <a:solidFill>
                <a:srgbClr val="000000"/>
              </a:solidFill>
            </a:endParaRPr>
          </a:p>
          <a:p>
            <a:endParaRPr lang="en-US" b="1" i="1" dirty="0" smtClean="0">
              <a:solidFill>
                <a:srgbClr val="000066"/>
              </a:solidFill>
            </a:endParaRPr>
          </a:p>
          <a:p>
            <a:endParaRPr lang="en-US" dirty="0" smtClean="0"/>
          </a:p>
        </p:txBody>
      </p:sp>
      <p:sp>
        <p:nvSpPr>
          <p:cNvPr id="5" name="Slide Number Placeholder 4"/>
          <p:cNvSpPr>
            <a:spLocks noGrp="1"/>
          </p:cNvSpPr>
          <p:nvPr>
            <p:ph type="sldNum" sz="quarter" idx="12"/>
          </p:nvPr>
        </p:nvSpPr>
        <p:spPr/>
        <p:txBody>
          <a:bodyPr/>
          <a:lstStyle/>
          <a:p>
            <a:fld id="{6DC54031-3823-C645-9013-F4752712CF15}" type="slidenum">
              <a:rPr lang="en-US" smtClean="0"/>
              <a:t>25</a:t>
            </a:fld>
            <a:endParaRPr lang="en-US"/>
          </a:p>
        </p:txBody>
      </p:sp>
      <p:sp>
        <p:nvSpPr>
          <p:cNvPr id="7" name="AutoShape 5"/>
          <p:cNvSpPr>
            <a:spLocks/>
          </p:cNvSpPr>
          <p:nvPr/>
        </p:nvSpPr>
        <p:spPr bwMode="auto">
          <a:xfrm>
            <a:off x="6708110" y="1276782"/>
            <a:ext cx="1978690" cy="5044375"/>
          </a:xfrm>
          <a:prstGeom prst="roundRect">
            <a:avLst>
              <a:gd name="adj" fmla="val 4917"/>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6948148" y="2544478"/>
            <a:ext cx="823914" cy="721883"/>
            <a:chOff x="0" y="0"/>
            <a:chExt cx="1016" cy="656"/>
          </a:xfrm>
        </p:grpSpPr>
        <p:sp>
          <p:nvSpPr>
            <p:cNvPr id="35"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6" name="Line 8"/>
            <p:cNvSpPr>
              <a:spLocks noChangeShapeType="1"/>
            </p:cNvSpPr>
            <p:nvPr/>
          </p:nvSpPr>
          <p:spPr bwMode="auto">
            <a:xfrm rot="10800000" flipH="1">
              <a:off x="112" y="447"/>
              <a:ext cx="765"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7" name="Line 9"/>
            <p:cNvSpPr>
              <a:spLocks noChangeShapeType="1"/>
            </p:cNvSpPr>
            <p:nvPr/>
          </p:nvSpPr>
          <p:spPr bwMode="auto">
            <a:xfrm>
              <a:off x="400" y="444"/>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10"/>
          <p:cNvGrpSpPr>
            <a:grpSpLocks/>
          </p:cNvGrpSpPr>
          <p:nvPr/>
        </p:nvGrpSpPr>
        <p:grpSpPr bwMode="auto">
          <a:xfrm>
            <a:off x="6948148" y="1628920"/>
            <a:ext cx="823914" cy="721883"/>
            <a:chOff x="0" y="0"/>
            <a:chExt cx="1016" cy="656"/>
          </a:xfrm>
        </p:grpSpPr>
        <p:sp>
          <p:nvSpPr>
            <p:cNvPr id="31" name="Rectangle 11"/>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12"/>
            <p:cNvSpPr>
              <a:spLocks noChangeShapeType="1"/>
            </p:cNvSpPr>
            <p:nvPr/>
          </p:nvSpPr>
          <p:spPr bwMode="auto">
            <a:xfrm>
              <a:off x="397" y="1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3" name="Line 13"/>
            <p:cNvSpPr>
              <a:spLocks noChangeShapeType="1"/>
            </p:cNvSpPr>
            <p:nvPr/>
          </p:nvSpPr>
          <p:spPr bwMode="auto">
            <a:xfrm flipH="1">
              <a:off x="112" y="200"/>
              <a:ext cx="286" cy="11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4" name="Line 14"/>
            <p:cNvSpPr>
              <a:spLocks noChangeShapeType="1"/>
            </p:cNvSpPr>
            <p:nvPr/>
          </p:nvSpPr>
          <p:spPr bwMode="auto">
            <a:xfrm>
              <a:off x="616" y="202"/>
              <a:ext cx="257" cy="1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5"/>
          <p:cNvGrpSpPr>
            <a:grpSpLocks/>
          </p:cNvGrpSpPr>
          <p:nvPr/>
        </p:nvGrpSpPr>
        <p:grpSpPr bwMode="auto">
          <a:xfrm>
            <a:off x="6948148" y="4395587"/>
            <a:ext cx="823914" cy="721883"/>
            <a:chOff x="0" y="0"/>
            <a:chExt cx="1016" cy="656"/>
          </a:xfrm>
        </p:grpSpPr>
        <p:sp>
          <p:nvSpPr>
            <p:cNvPr id="26" name="Line 16"/>
            <p:cNvSpPr>
              <a:spLocks noChangeShapeType="1"/>
            </p:cNvSpPr>
            <p:nvPr/>
          </p:nvSpPr>
          <p:spPr bwMode="auto">
            <a:xfrm>
              <a:off x="400" y="188"/>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nvGrpSpPr>
            <p:cNvPr id="27" name="Group 17"/>
            <p:cNvGrpSpPr>
              <a:grpSpLocks/>
            </p:cNvGrpSpPr>
            <p:nvPr/>
          </p:nvGrpSpPr>
          <p:grpSpPr bwMode="auto">
            <a:xfrm>
              <a:off x="0" y="0"/>
              <a:ext cx="1016" cy="656"/>
              <a:chOff x="0" y="0"/>
              <a:chExt cx="1016" cy="656"/>
            </a:xfrm>
          </p:grpSpPr>
          <p:sp>
            <p:nvSpPr>
              <p:cNvPr id="28"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21" y="180"/>
                <a:ext cx="279" cy="32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20"/>
              <p:cNvSpPr>
                <a:spLocks noChangeShapeType="1"/>
              </p:cNvSpPr>
              <p:nvPr/>
            </p:nvSpPr>
            <p:spPr bwMode="auto">
              <a:xfrm>
                <a:off x="616" y="184"/>
                <a:ext cx="254" cy="32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grpSp>
        <p:nvGrpSpPr>
          <p:cNvPr id="11" name="Group 21"/>
          <p:cNvGrpSpPr>
            <a:grpSpLocks/>
          </p:cNvGrpSpPr>
          <p:nvPr/>
        </p:nvGrpSpPr>
        <p:grpSpPr bwMode="auto">
          <a:xfrm>
            <a:off x="6948148" y="3486234"/>
            <a:ext cx="823914" cy="721883"/>
            <a:chOff x="0" y="0"/>
            <a:chExt cx="1016" cy="656"/>
          </a:xfrm>
        </p:grpSpPr>
        <p:sp>
          <p:nvSpPr>
            <p:cNvPr id="22"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23"/>
            <p:cNvSpPr>
              <a:spLocks noChangeShapeType="1"/>
            </p:cNvSpPr>
            <p:nvPr/>
          </p:nvSpPr>
          <p:spPr bwMode="auto">
            <a:xfrm>
              <a:off x="400" y="580"/>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4"/>
            <p:cNvSpPr>
              <a:spLocks noChangeShapeType="1"/>
            </p:cNvSpPr>
            <p:nvPr/>
          </p:nvSpPr>
          <p:spPr bwMode="auto">
            <a:xfrm rot="10800000">
              <a:off x="120" y="582"/>
              <a:ext cx="278" cy="2"/>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5" name="Line 25"/>
            <p:cNvSpPr>
              <a:spLocks noChangeShapeType="1"/>
            </p:cNvSpPr>
            <p:nvPr/>
          </p:nvSpPr>
          <p:spPr bwMode="auto">
            <a:xfrm rot="10800000" flipH="1">
              <a:off x="616" y="208"/>
              <a:ext cx="254" cy="37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6"/>
          <p:cNvGrpSpPr>
            <a:grpSpLocks/>
          </p:cNvGrpSpPr>
          <p:nvPr/>
        </p:nvGrpSpPr>
        <p:grpSpPr bwMode="auto">
          <a:xfrm>
            <a:off x="6948148" y="5291154"/>
            <a:ext cx="823914" cy="721883"/>
            <a:chOff x="0" y="0"/>
            <a:chExt cx="1016" cy="656"/>
          </a:xfrm>
        </p:grpSpPr>
        <p:sp>
          <p:nvSpPr>
            <p:cNvPr id="18" name="Rectangle 2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8"/>
            <p:cNvSpPr>
              <a:spLocks noChangeShapeType="1"/>
            </p:cNvSpPr>
            <p:nvPr/>
          </p:nvSpPr>
          <p:spPr bwMode="auto">
            <a:xfrm>
              <a:off x="400" y="2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9"/>
            <p:cNvSpPr>
              <a:spLocks noChangeShapeType="1"/>
            </p:cNvSpPr>
            <p:nvPr/>
          </p:nvSpPr>
          <p:spPr bwMode="auto">
            <a:xfrm rot="10800000">
              <a:off x="119" y="128"/>
              <a:ext cx="279" cy="167"/>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30"/>
            <p:cNvSpPr>
              <a:spLocks noChangeShapeType="1"/>
            </p:cNvSpPr>
            <p:nvPr/>
          </p:nvSpPr>
          <p:spPr bwMode="auto">
            <a:xfrm>
              <a:off x="616" y="296"/>
              <a:ext cx="254" cy="2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31"/>
          <p:cNvSpPr>
            <a:spLocks/>
          </p:cNvSpPr>
          <p:nvPr/>
        </p:nvSpPr>
        <p:spPr bwMode="auto">
          <a:xfrm>
            <a:off x="8025074" y="1831399"/>
            <a:ext cx="284639"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a:t>
            </a:r>
          </a:p>
        </p:txBody>
      </p:sp>
      <p:sp>
        <p:nvSpPr>
          <p:cNvPr id="14" name="Rectangle 32"/>
          <p:cNvSpPr>
            <a:spLocks/>
          </p:cNvSpPr>
          <p:nvPr/>
        </p:nvSpPr>
        <p:spPr bwMode="auto">
          <a:xfrm>
            <a:off x="8057512" y="2746958"/>
            <a:ext cx="242471"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a:t>
            </a:r>
          </a:p>
        </p:txBody>
      </p:sp>
      <p:sp>
        <p:nvSpPr>
          <p:cNvPr id="15" name="Rectangle 33"/>
          <p:cNvSpPr>
            <a:spLocks/>
          </p:cNvSpPr>
          <p:nvPr/>
        </p:nvSpPr>
        <p:spPr bwMode="auto">
          <a:xfrm>
            <a:off x="7878294" y="4598066"/>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6" name="Rectangle 34"/>
          <p:cNvSpPr>
            <a:spLocks/>
          </p:cNvSpPr>
          <p:nvPr/>
        </p:nvSpPr>
        <p:spPr bwMode="auto">
          <a:xfrm>
            <a:off x="7878294" y="3688714"/>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7" name="Rectangle 35"/>
          <p:cNvSpPr>
            <a:spLocks/>
          </p:cNvSpPr>
          <p:nvPr/>
        </p:nvSpPr>
        <p:spPr bwMode="auto">
          <a:xfrm>
            <a:off x="7808554" y="5493633"/>
            <a:ext cx="690920"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pic>
        <p:nvPicPr>
          <p:cNvPr id="38" name="18D2D869.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1811279"/>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6278479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2763705"/>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7147967D.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41910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A19FFC9C.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5496954"/>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98617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 fill="hold"/>
                                        <p:tgtEl>
                                          <p:spTgt spid="38"/>
                                        </p:tgtEl>
                                      </p:cBhvr>
                                    </p:cmd>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 fill="hold"/>
                                        <p:tgtEl>
                                          <p:spTgt spid="39"/>
                                        </p:tgtEl>
                                      </p:cBhvr>
                                    </p:cmd>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999" fill="hold"/>
                                        <p:tgtEl>
                                          <p:spTgt spid="40"/>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16" fill="hold"/>
                                        <p:tgtEl>
                                          <p:spTgt spid="41"/>
                                        </p:tgtEl>
                                      </p:cBhvr>
                                    </p:cmd>
                                  </p:childTnLst>
                                </p:cTn>
                              </p:par>
                            </p:childTnLst>
                          </p:cTn>
                        </p:par>
                      </p:childTnLst>
                    </p:cTn>
                  </p:par>
                </p:childTnLst>
              </p:cTn>
              <p:nextCondLst>
                <p:cond evt="onClick" delay="0">
                  <p:tgtEl>
                    <p:spTgt spid="41"/>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sz="2400" dirty="0">
                <a:solidFill>
                  <a:srgbClr val="000000"/>
                </a:solidFill>
              </a:rPr>
              <a:t>L+H*	early rise to stress (contrastive focus)</a:t>
            </a:r>
          </a:p>
          <a:p>
            <a:pPr lvl="1"/>
            <a:r>
              <a:rPr lang="en-US" sz="2400" dirty="0">
                <a:solidFill>
                  <a:srgbClr val="000000"/>
                </a:solidFill>
              </a:rPr>
              <a:t>H+!H*	fall onto stress (implied familiarity)	</a:t>
            </a:r>
          </a:p>
          <a:p>
            <a:r>
              <a:rPr lang="en-US" dirty="0" smtClean="0"/>
              <a:t>High </a:t>
            </a:r>
            <a:r>
              <a:rPr lang="en-US" dirty="0"/>
              <a:t>tones can be produced in an increasingly compressed pitch range – </a:t>
            </a:r>
            <a:r>
              <a:rPr lang="en-US" i="1" dirty="0" err="1"/>
              <a:t>catathesis</a:t>
            </a:r>
            <a:r>
              <a:rPr lang="en-US" dirty="0"/>
              <a:t>, or “</a:t>
            </a:r>
            <a:r>
              <a:rPr lang="en-US" dirty="0" err="1"/>
              <a:t>downstepping</a:t>
            </a:r>
            <a:r>
              <a:rPr lang="en-US" dirty="0"/>
              <a:t>”</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26</a:t>
            </a:fld>
            <a:endParaRPr lang="en-US"/>
          </a:p>
        </p:txBody>
      </p:sp>
    </p:spTree>
    <p:extLst>
      <p:ext uri="{BB962C8B-B14F-4D97-AF65-F5344CB8AC3E}">
        <p14:creationId xmlns:p14="http://schemas.microsoft.com/office/powerpoint/2010/main" val="1426608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Today</a:t>
            </a:r>
            <a:r>
              <a:rPr lang="mr-IN" dirty="0" smtClean="0"/>
              <a:t>…</a:t>
            </a:r>
            <a:r>
              <a:rPr lang="en-US" dirty="0" smtClean="0"/>
              <a:t>.</a:t>
            </a:r>
            <a:endParaRPr lang="en-US" dirty="0"/>
          </a:p>
        </p:txBody>
      </p:sp>
      <p:sp>
        <p:nvSpPr>
          <p:cNvPr id="2" name="Date Placeholder 1"/>
          <p:cNvSpPr>
            <a:spLocks noGrp="1"/>
          </p:cNvSpPr>
          <p:nvPr>
            <p:ph type="dt" sz="half" idx="10"/>
          </p:nvPr>
        </p:nvSpPr>
        <p:spPr/>
        <p:txBody>
          <a:bodyPr/>
          <a:lstStyle/>
          <a:p>
            <a:fld id="{A3341D0E-D8A0-CB42-9160-363C8EFA102B}" type="datetime1">
              <a:rPr lang="en-US" smtClean="0"/>
              <a:pPr/>
              <a:t>2/21/19</a:t>
            </a:fld>
            <a:endParaRPr lang="en-US"/>
          </a:p>
        </p:txBody>
      </p:sp>
      <p:sp>
        <p:nvSpPr>
          <p:cNvPr id="3" name="Slide Number Placeholder 2"/>
          <p:cNvSpPr>
            <a:spLocks noGrp="1"/>
          </p:cNvSpPr>
          <p:nvPr>
            <p:ph type="sldNum" sz="quarter" idx="12"/>
          </p:nvPr>
        </p:nvSpPr>
        <p:spPr/>
        <p:txBody>
          <a:bodyPr/>
          <a:lstStyle/>
          <a:p>
            <a:fld id="{96FB6181-4654-4B40-A9B3-4EAB04EBEF63}" type="slidenum">
              <a:rPr lang="en-US" smtClean="0"/>
              <a:pPr/>
              <a:t>27</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 y="1109771"/>
            <a:ext cx="9144000" cy="5407025"/>
          </a:xfrm>
          <a:prstGeom prst="rect">
            <a:avLst/>
          </a:prstGeom>
        </p:spPr>
      </p:pic>
      <p:pic>
        <p:nvPicPr>
          <p:cNvPr id="6" name="prosody-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5562600" y="180181"/>
            <a:ext cx="810419" cy="810419"/>
          </a:xfrm>
          <a:prstGeom prst="rect">
            <a:avLst/>
          </a:prstGeom>
        </p:spPr>
      </p:pic>
    </p:spTree>
    <p:extLst>
      <p:ext uri="{BB962C8B-B14F-4D97-AF65-F5344CB8AC3E}">
        <p14:creationId xmlns:p14="http://schemas.microsoft.com/office/powerpoint/2010/main" val="91314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ToBI</a:t>
            </a:r>
            <a:r>
              <a:rPr lang="en-US" dirty="0" smtClean="0"/>
              <a:t> Phrasing</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cs typeface="Helvetica Neue Light"/>
              </a:rPr>
              <a:t>ToBI</a:t>
            </a:r>
            <a:r>
              <a:rPr lang="en-US" dirty="0" smtClean="0">
                <a:cs typeface="Helvetica Neue Light"/>
              </a:rPr>
              <a:t> describes phrasing as a hierarchy of two levels.</a:t>
            </a:r>
          </a:p>
          <a:p>
            <a:pPr lvl="1"/>
            <a:r>
              <a:rPr lang="en-US" dirty="0" smtClean="0">
                <a:cs typeface="Helvetica Neue Light"/>
              </a:rPr>
              <a:t>Intermediate phrases contain one or more words.</a:t>
            </a:r>
          </a:p>
          <a:p>
            <a:pPr lvl="1"/>
            <a:r>
              <a:rPr lang="en-US" dirty="0" err="1" smtClean="0">
                <a:cs typeface="Helvetica Neue Light"/>
              </a:rPr>
              <a:t>Intonational</a:t>
            </a:r>
            <a:r>
              <a:rPr lang="en-US" dirty="0" smtClean="0">
                <a:cs typeface="Helvetica Neue Light"/>
              </a:rPr>
              <a:t> phrases contain one or more intermediate phrases</a:t>
            </a:r>
          </a:p>
          <a:p>
            <a:r>
              <a:rPr lang="en-US" dirty="0" smtClean="0">
                <a:cs typeface="Helvetica Neue Light"/>
              </a:rPr>
              <a:t>Word boundaries are marked with a degree of disjuncture, or break index</a:t>
            </a:r>
          </a:p>
          <a:p>
            <a:pPr lvl="1"/>
            <a:r>
              <a:rPr lang="en-US" dirty="0" smtClean="0">
                <a:cs typeface="Helvetica Neue Light"/>
              </a:rPr>
              <a:t>Break indices range from 0-4</a:t>
            </a:r>
          </a:p>
          <a:p>
            <a:pPr lvl="1"/>
            <a:r>
              <a:rPr lang="en-US" dirty="0" smtClean="0">
                <a:cs typeface="Helvetica Neue Light"/>
              </a:rPr>
              <a:t>0 is no boundary (it’s a</a:t>
            </a:r>
            <a:r>
              <a:rPr lang="en-US" dirty="0" smtClean="0">
                <a:cs typeface="Helvetica Neue Light"/>
              </a:rPr>
              <a:t>)</a:t>
            </a:r>
          </a:p>
          <a:p>
            <a:pPr lvl="1"/>
            <a:r>
              <a:rPr lang="en-US" dirty="0" smtClean="0">
                <a:cs typeface="Helvetica Neue Light"/>
              </a:rPr>
              <a:t>1 is a word boundary</a:t>
            </a:r>
          </a:p>
          <a:p>
            <a:pPr lvl="1"/>
            <a:r>
              <a:rPr lang="en-US" dirty="0" smtClean="0">
                <a:cs typeface="Helvetica Neue Light"/>
              </a:rPr>
              <a:t>2 is between a word and a phrase boundary</a:t>
            </a:r>
            <a:endParaRPr lang="en-US" dirty="0" smtClean="0">
              <a:cs typeface="Helvetica Neue Light"/>
            </a:endParaRPr>
          </a:p>
          <a:p>
            <a:pPr lvl="1"/>
            <a:r>
              <a:rPr lang="en-US" dirty="0" smtClean="0">
                <a:cs typeface="Helvetica Neue Light"/>
              </a:rPr>
              <a:t>3 intermediate phrase boundary</a:t>
            </a:r>
          </a:p>
          <a:p>
            <a:pPr lvl="1"/>
            <a:r>
              <a:rPr lang="en-US" dirty="0" smtClean="0">
                <a:cs typeface="Helvetica Neue Light"/>
              </a:rPr>
              <a:t>4 </a:t>
            </a:r>
            <a:r>
              <a:rPr lang="en-US" dirty="0" err="1" smtClean="0">
                <a:cs typeface="Helvetica Neue Light"/>
              </a:rPr>
              <a:t>intonational</a:t>
            </a:r>
            <a:r>
              <a:rPr lang="en-US" dirty="0" smtClean="0">
                <a:cs typeface="Helvetica Neue Light"/>
              </a:rPr>
              <a:t> phrase boundary</a:t>
            </a:r>
            <a:endParaRPr lang="en-US" dirty="0">
              <a:cs typeface="Helvetica Neue Light"/>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28</a:t>
            </a:fld>
            <a:endParaRPr lang="en-US"/>
          </a:p>
        </p:txBody>
      </p:sp>
    </p:spTree>
    <p:extLst>
      <p:ext uri="{BB962C8B-B14F-4D97-AF65-F5344CB8AC3E}">
        <p14:creationId xmlns:p14="http://schemas.microsoft.com/office/powerpoint/2010/main" val="1926737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ToBI</a:t>
            </a:r>
            <a:r>
              <a:rPr lang="en-US" dirty="0" smtClean="0"/>
              <a:t> Phrase Ending Types</a:t>
            </a:r>
            <a:endParaRPr lang="en-US" dirty="0"/>
          </a:p>
        </p:txBody>
      </p:sp>
      <p:sp>
        <p:nvSpPr>
          <p:cNvPr id="3" name="Content Placeholder 2"/>
          <p:cNvSpPr>
            <a:spLocks noGrp="1"/>
          </p:cNvSpPr>
          <p:nvPr>
            <p:ph idx="1"/>
          </p:nvPr>
        </p:nvSpPr>
        <p:spPr>
          <a:xfrm>
            <a:off x="457200" y="1600201"/>
            <a:ext cx="8229600" cy="3067049"/>
          </a:xfrm>
        </p:spPr>
        <p:txBody>
          <a:bodyPr>
            <a:normAutofit fontScale="92500" lnSpcReduction="20000"/>
          </a:bodyPr>
          <a:lstStyle/>
          <a:p>
            <a:r>
              <a:rPr lang="en-US" dirty="0" smtClean="0">
                <a:cs typeface="Helvetica Neue Light"/>
              </a:rPr>
              <a:t>Intermediate Phrase boundaries have associated </a:t>
            </a:r>
            <a:r>
              <a:rPr lang="en-US" b="1" dirty="0" smtClean="0">
                <a:cs typeface="Helvetica Neue Light"/>
              </a:rPr>
              <a:t>Phrase Accents </a:t>
            </a:r>
            <a:r>
              <a:rPr lang="en-US" dirty="0" smtClean="0">
                <a:cs typeface="Helvetica Neue Light"/>
              </a:rPr>
              <a:t>describing the pitch movement from the last accent to the phrase boundary</a:t>
            </a:r>
          </a:p>
          <a:p>
            <a:pPr lvl="1"/>
            <a:r>
              <a:rPr lang="en-US" dirty="0" smtClean="0">
                <a:cs typeface="Helvetica Neue Light"/>
              </a:rPr>
              <a:t>Phrase Accents: H-, !H- or L-</a:t>
            </a:r>
          </a:p>
          <a:p>
            <a:r>
              <a:rPr lang="en-US" dirty="0" err="1" smtClean="0">
                <a:cs typeface="Helvetica Neue Light"/>
              </a:rPr>
              <a:t>Intonational</a:t>
            </a:r>
            <a:r>
              <a:rPr lang="en-US" dirty="0" smtClean="0">
                <a:cs typeface="Helvetica Neue Light"/>
              </a:rPr>
              <a:t> phrase boundaries have </a:t>
            </a:r>
            <a:r>
              <a:rPr lang="en-US" b="1" dirty="0" smtClean="0">
                <a:cs typeface="Helvetica Neue Light"/>
              </a:rPr>
              <a:t>Boundary Tones </a:t>
            </a:r>
            <a:r>
              <a:rPr lang="en-US" dirty="0" smtClean="0">
                <a:cs typeface="Helvetica Neue Light"/>
              </a:rPr>
              <a:t>describing the pitch movement immediately before the boundary</a:t>
            </a:r>
          </a:p>
          <a:p>
            <a:pPr lvl="1"/>
            <a:r>
              <a:rPr lang="en-US" dirty="0" smtClean="0">
                <a:cs typeface="Helvetica Neue Light"/>
              </a:rPr>
              <a:t>Boundary Tones: H% or L%</a:t>
            </a:r>
            <a:endParaRPr lang="en-US" dirty="0">
              <a:cs typeface="Helvetica Neue Light"/>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29</a:t>
            </a:fld>
            <a:endParaRPr lang="en-US"/>
          </a:p>
        </p:txBody>
      </p:sp>
      <p:grpSp>
        <p:nvGrpSpPr>
          <p:cNvPr id="6" name="Group 4"/>
          <p:cNvGrpSpPr>
            <a:grpSpLocks/>
          </p:cNvGrpSpPr>
          <p:nvPr/>
        </p:nvGrpSpPr>
        <p:grpSpPr bwMode="auto">
          <a:xfrm>
            <a:off x="669925" y="4716288"/>
            <a:ext cx="7800975" cy="1599968"/>
            <a:chOff x="0" y="0"/>
            <a:chExt cx="6904" cy="1416"/>
          </a:xfrm>
        </p:grpSpPr>
        <p:sp>
          <p:nvSpPr>
            <p:cNvPr id="7" name="AutoShape 5"/>
            <p:cNvSpPr>
              <a:spLocks/>
            </p:cNvSpPr>
            <p:nvPr/>
          </p:nvSpPr>
          <p:spPr bwMode="auto">
            <a:xfrm>
              <a:off x="0" y="0"/>
              <a:ext cx="6904" cy="1416"/>
            </a:xfrm>
            <a:prstGeom prst="roundRect">
              <a:avLst>
                <a:gd name="adj" fmla="val 8472"/>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4296" y="304"/>
              <a:ext cx="1016" cy="656"/>
              <a:chOff x="0" y="0"/>
              <a:chExt cx="1016" cy="656"/>
            </a:xfrm>
          </p:grpSpPr>
          <p:sp>
            <p:nvSpPr>
              <p:cNvPr id="31"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8"/>
              <p:cNvSpPr>
                <a:spLocks noChangeShapeType="1"/>
              </p:cNvSpPr>
              <p:nvPr/>
            </p:nvSpPr>
            <p:spPr bwMode="auto">
              <a:xfrm rot="10800000" flipH="1">
                <a:off x="111" y="188"/>
                <a:ext cx="76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9"/>
            <p:cNvGrpSpPr>
              <a:grpSpLocks/>
            </p:cNvGrpSpPr>
            <p:nvPr/>
          </p:nvGrpSpPr>
          <p:grpSpPr bwMode="auto">
            <a:xfrm>
              <a:off x="408" y="272"/>
              <a:ext cx="1016" cy="656"/>
              <a:chOff x="0" y="0"/>
              <a:chExt cx="1016" cy="656"/>
            </a:xfrm>
          </p:grpSpPr>
          <p:sp>
            <p:nvSpPr>
              <p:cNvPr id="28" name="Rectangle 10"/>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1"/>
              <p:cNvSpPr>
                <a:spLocks noChangeShapeType="1"/>
              </p:cNvSpPr>
              <p:nvPr/>
            </p:nvSpPr>
            <p:spPr bwMode="auto">
              <a:xfrm>
                <a:off x="112" y="280"/>
                <a:ext cx="392" cy="3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12"/>
              <p:cNvSpPr>
                <a:spLocks noChangeShapeType="1"/>
              </p:cNvSpPr>
              <p:nvPr/>
            </p:nvSpPr>
            <p:spPr bwMode="auto">
              <a:xfrm>
                <a:off x="504" y="312"/>
                <a:ext cx="370" cy="21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3"/>
            <p:cNvGrpSpPr>
              <a:grpSpLocks/>
            </p:cNvGrpSpPr>
            <p:nvPr/>
          </p:nvGrpSpPr>
          <p:grpSpPr bwMode="auto">
            <a:xfrm>
              <a:off x="3000" y="304"/>
              <a:ext cx="1016" cy="656"/>
              <a:chOff x="0" y="0"/>
              <a:chExt cx="1016" cy="656"/>
            </a:xfrm>
          </p:grpSpPr>
          <p:sp>
            <p:nvSpPr>
              <p:cNvPr id="25" name="Rectangle 14"/>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15"/>
              <p:cNvSpPr>
                <a:spLocks noChangeShapeType="1"/>
              </p:cNvSpPr>
              <p:nvPr/>
            </p:nvSpPr>
            <p:spPr bwMode="auto">
              <a:xfrm rot="10800000" flipH="1">
                <a:off x="128" y="320"/>
                <a:ext cx="376" cy="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7" name="Line 16"/>
              <p:cNvSpPr>
                <a:spLocks noChangeShapeType="1"/>
              </p:cNvSpPr>
              <p:nvPr/>
            </p:nvSpPr>
            <p:spPr bwMode="auto">
              <a:xfrm rot="10800000" flipH="1">
                <a:off x="504" y="117"/>
                <a:ext cx="369" cy="211"/>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1" name="Group 17"/>
            <p:cNvGrpSpPr>
              <a:grpSpLocks/>
            </p:cNvGrpSpPr>
            <p:nvPr/>
          </p:nvGrpSpPr>
          <p:grpSpPr bwMode="auto">
            <a:xfrm>
              <a:off x="1704" y="272"/>
              <a:ext cx="1016" cy="656"/>
              <a:chOff x="0" y="0"/>
              <a:chExt cx="1016" cy="656"/>
            </a:xfrm>
          </p:grpSpPr>
          <p:sp>
            <p:nvSpPr>
              <p:cNvPr id="22"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19"/>
              <p:cNvSpPr>
                <a:spLocks noChangeShapeType="1"/>
              </p:cNvSpPr>
              <p:nvPr/>
            </p:nvSpPr>
            <p:spPr bwMode="auto">
              <a:xfrm>
                <a:off x="129" y="459"/>
                <a:ext cx="503" cy="4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0"/>
              <p:cNvSpPr>
                <a:spLocks noChangeShapeType="1"/>
              </p:cNvSpPr>
              <p:nvPr/>
            </p:nvSpPr>
            <p:spPr bwMode="auto">
              <a:xfrm rot="10800000" flipH="1">
                <a:off x="632" y="395"/>
                <a:ext cx="243" cy="1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1"/>
            <p:cNvGrpSpPr>
              <a:grpSpLocks/>
            </p:cNvGrpSpPr>
            <p:nvPr/>
          </p:nvGrpSpPr>
          <p:grpSpPr bwMode="auto">
            <a:xfrm>
              <a:off x="5592" y="304"/>
              <a:ext cx="1016" cy="656"/>
              <a:chOff x="0" y="0"/>
              <a:chExt cx="1016" cy="656"/>
            </a:xfrm>
          </p:grpSpPr>
          <p:sp>
            <p:nvSpPr>
              <p:cNvPr id="18"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3"/>
              <p:cNvSpPr>
                <a:spLocks noChangeShapeType="1"/>
              </p:cNvSpPr>
              <p:nvPr/>
            </p:nvSpPr>
            <p:spPr bwMode="auto">
              <a:xfrm>
                <a:off x="127" y="138"/>
                <a:ext cx="393"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4"/>
              <p:cNvSpPr>
                <a:spLocks noChangeShapeType="1"/>
              </p:cNvSpPr>
              <p:nvPr/>
            </p:nvSpPr>
            <p:spPr bwMode="auto">
              <a:xfrm>
                <a:off x="516" y="345"/>
                <a:ext cx="35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25"/>
              <p:cNvSpPr>
                <a:spLocks noChangeShapeType="1"/>
              </p:cNvSpPr>
              <p:nvPr/>
            </p:nvSpPr>
            <p:spPr bwMode="auto">
              <a:xfrm flipH="1">
                <a:off x="525" y="127"/>
                <a:ext cx="0" cy="224"/>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26"/>
            <p:cNvSpPr>
              <a:spLocks/>
            </p:cNvSpPr>
            <p:nvPr/>
          </p:nvSpPr>
          <p:spPr bwMode="auto">
            <a:xfrm>
              <a:off x="587" y="1036"/>
              <a:ext cx="53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L-L%</a:t>
              </a:r>
            </a:p>
          </p:txBody>
        </p:sp>
        <p:sp>
          <p:nvSpPr>
            <p:cNvPr id="14" name="Rectangle 27"/>
            <p:cNvSpPr>
              <a:spLocks/>
            </p:cNvSpPr>
            <p:nvPr/>
          </p:nvSpPr>
          <p:spPr bwMode="auto">
            <a:xfrm>
              <a:off x="1852"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5" name="Rectangle 28"/>
            <p:cNvSpPr>
              <a:spLocks/>
            </p:cNvSpPr>
            <p:nvPr/>
          </p:nvSpPr>
          <p:spPr bwMode="auto">
            <a:xfrm>
              <a:off x="3113" y="1036"/>
              <a:ext cx="605"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sp>
          <p:nvSpPr>
            <p:cNvPr id="16" name="Rectangle 29"/>
            <p:cNvSpPr>
              <a:spLocks/>
            </p:cNvSpPr>
            <p:nvPr/>
          </p:nvSpPr>
          <p:spPr bwMode="auto">
            <a:xfrm>
              <a:off x="4444"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sp>
          <p:nvSpPr>
            <p:cNvPr id="17" name="Rectangle 30"/>
            <p:cNvSpPr>
              <a:spLocks/>
            </p:cNvSpPr>
            <p:nvPr/>
          </p:nvSpPr>
          <p:spPr bwMode="auto">
            <a:xfrm>
              <a:off x="5700" y="1036"/>
              <a:ext cx="631"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grpSp>
      <p:pic>
        <p:nvPicPr>
          <p:cNvPr id="33" name="h1s9-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813" y="4487688"/>
            <a:ext cx="457200" cy="457200"/>
          </a:xfrm>
          <a:prstGeom prst="rect">
            <a:avLst/>
          </a:prstGeom>
        </p:spPr>
      </p:pic>
      <p:pic>
        <p:nvPicPr>
          <p:cNvPr id="34" name="h1s9-l-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47134" y="4487688"/>
            <a:ext cx="457200" cy="457200"/>
          </a:xfrm>
          <a:prstGeom prst="rect">
            <a:avLst/>
          </a:prstGeom>
        </p:spPr>
      </p:pic>
      <p:pic>
        <p:nvPicPr>
          <p:cNvPr id="35" name="h1s9-h-h.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94200" y="4487688"/>
            <a:ext cx="457200" cy="457200"/>
          </a:xfrm>
          <a:prstGeom prst="rect">
            <a:avLst/>
          </a:prstGeom>
        </p:spPr>
      </p:pic>
      <p:pic>
        <p:nvPicPr>
          <p:cNvPr id="36" name="h1s9-h-l.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75889" y="4487688"/>
            <a:ext cx="457200" cy="457200"/>
          </a:xfrm>
          <a:prstGeom prst="rect">
            <a:avLst/>
          </a:prstGeom>
        </p:spPr>
      </p:pic>
      <p:pic>
        <p:nvPicPr>
          <p:cNvPr id="37" name="h1s2-downh-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353053" y="4485451"/>
            <a:ext cx="457200" cy="457200"/>
          </a:xfrm>
          <a:prstGeom prst="rect">
            <a:avLst/>
          </a:prstGeom>
        </p:spPr>
      </p:pic>
    </p:spTree>
    <p:extLst>
      <p:ext uri="{BB962C8B-B14F-4D97-AF65-F5344CB8AC3E}">
        <p14:creationId xmlns:p14="http://schemas.microsoft.com/office/powerpoint/2010/main" val="376291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5"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3" fill="hold"/>
                                        <p:tgtEl>
                                          <p:spTgt spid="35"/>
                                        </p:tgtEl>
                                      </p:cBhvr>
                                    </p:cmd>
                                  </p:childTnLst>
                                </p:cTn>
                              </p:par>
                            </p:childTnLst>
                          </p:cTn>
                        </p:par>
                      </p:childTnLst>
                    </p:cTn>
                  </p:par>
                </p:childTnLst>
              </p:cTn>
              <p:nextCondLst>
                <p:cond evt="onClick" delay="0">
                  <p:tgtEl>
                    <p:spTgt spid="35"/>
                  </p:tgtEl>
                </p:cond>
              </p:nextCondLst>
            </p:seq>
            <p:audio>
              <p:cMediaNode vol="80000">
                <p:cTn id="19" fill="hold" display="0">
                  <p:stCondLst>
                    <p:cond delay="indefinite"/>
                  </p:stCondLst>
                  <p:endCondLst>
                    <p:cond evt="onStopAudio" delay="0">
                      <p:tgtEl>
                        <p:sldTgt/>
                      </p:tgtEl>
                    </p:cond>
                  </p:endCondLst>
                </p:cTn>
                <p:tgtEl>
                  <p:spTgt spid="35"/>
                </p:tgtEl>
              </p:cMediaNode>
            </p:audio>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8" fill="hold"/>
                                        <p:tgtEl>
                                          <p:spTgt spid="36"/>
                                        </p:tgtEl>
                                      </p:cBhvr>
                                    </p:cmd>
                                  </p:childTnLst>
                                </p:cTn>
                              </p:par>
                            </p:childTnLst>
                          </p:cTn>
                        </p:par>
                      </p:childTnLst>
                    </p:cTn>
                  </p:par>
                </p:childTnLst>
              </p:cTn>
              <p:nextCondLst>
                <p:cond evt="onClick" delay="0">
                  <p:tgtEl>
                    <p:spTgt spid="36"/>
                  </p:tgtEl>
                </p:cond>
              </p:nextCondLst>
            </p:seq>
            <p:audio>
              <p:cMediaNode vol="80000">
                <p:cTn id="25" fill="hold" display="0">
                  <p:stCondLst>
                    <p:cond delay="indefinite"/>
                  </p:stCondLst>
                  <p:endCondLst>
                    <p:cond evt="onStopAudio" delay="0">
                      <p:tgtEl>
                        <p:sldTgt/>
                      </p:tgtEl>
                    </p:cond>
                  </p:endCondLst>
                </p:cTn>
                <p:tgtEl>
                  <p:spTgt spid="36"/>
                </p:tgtEl>
              </p:cMediaNode>
            </p:audio>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39" fill="hold"/>
                                        <p:tgtEl>
                                          <p:spTgt spid="37"/>
                                        </p:tgtEl>
                                      </p:cBhvr>
                                    </p:cmd>
                                  </p:childTnLst>
                                </p:cTn>
                              </p:par>
                            </p:childTnLst>
                          </p:cTn>
                        </p:par>
                      </p:childTnLst>
                    </p:cTn>
                  </p:par>
                </p:childTnLst>
              </p:cTn>
              <p:nextCondLst>
                <p:cond evt="onClick" delay="0">
                  <p:tgtEl>
                    <p:spTgt spid="37"/>
                  </p:tgtEl>
                </p:cond>
              </p:nextCondLst>
            </p:seq>
            <p:audio>
              <p:cMediaNode vol="80000">
                <p:cTn id="31"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07A66873-7EEE-9940-BFFB-89EE4842F591}" type="datetime1">
              <a:rPr lang="en-US"/>
              <a:pPr/>
              <a:t>2/21/19</a:t>
            </a:fld>
            <a:endParaRPr lang="en-US"/>
          </a:p>
        </p:txBody>
      </p:sp>
      <p:sp>
        <p:nvSpPr>
          <p:cNvPr id="5" name="Slide Number Placeholder 4"/>
          <p:cNvSpPr>
            <a:spLocks noGrp="1"/>
          </p:cNvSpPr>
          <p:nvPr>
            <p:ph type="sldNum" sz="quarter" idx="12"/>
          </p:nvPr>
        </p:nvSpPr>
        <p:spPr/>
        <p:txBody>
          <a:bodyPr/>
          <a:lstStyle/>
          <a:p>
            <a:fld id="{40BA43DA-B06A-924E-B161-815CB6605721}" type="slidenum">
              <a:rPr lang="en-US"/>
              <a:pPr/>
              <a:t>3</a:t>
            </a:fld>
            <a:endParaRPr lang="en-US"/>
          </a:p>
        </p:txBody>
      </p:sp>
      <p:sp>
        <p:nvSpPr>
          <p:cNvPr id="604164" name="Rectangle 4"/>
          <p:cNvSpPr>
            <a:spLocks noGrp="1" noChangeArrowheads="1"/>
          </p:cNvSpPr>
          <p:nvPr>
            <p:ph type="title"/>
          </p:nvPr>
        </p:nvSpPr>
        <p:spPr/>
        <p:txBody>
          <a:bodyPr/>
          <a:lstStyle/>
          <a:p>
            <a:r>
              <a:rPr lang="en-US">
                <a:hlinkClick r:id="rId3"/>
              </a:rPr>
              <a:t>Joseph Steele, 1775</a:t>
            </a:r>
            <a:endParaRPr lang="en-US"/>
          </a:p>
        </p:txBody>
      </p:sp>
      <p:pic>
        <p:nvPicPr>
          <p:cNvPr id="6041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74763"/>
            <a:ext cx="8458200" cy="4745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2/21/19</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30</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ToBI</a:t>
            </a:r>
            <a:r>
              <a:rPr lang="en-US" dirty="0" smtClean="0"/>
              <a:t> Example (in </a:t>
            </a:r>
            <a:r>
              <a:rPr lang="en-US" dirty="0" err="1" smtClean="0"/>
              <a:t>Praat</a:t>
            </a:r>
            <a:r>
              <a:rPr lang="en-US" dirty="0" smtClean="0"/>
              <a:t>)</a:t>
            </a:r>
            <a:endParaRPr lang="en-US" dirty="0"/>
          </a:p>
        </p:txBody>
      </p:sp>
      <p:pic>
        <p:nvPicPr>
          <p:cNvPr id="6" name="Content Placeholder 5"/>
          <p:cNvPicPr>
            <a:picLocks noGrp="1" noChangeAspect="1"/>
          </p:cNvPicPr>
          <p:nvPr>
            <p:ph idx="1"/>
          </p:nvPr>
        </p:nvPicPr>
        <p:blipFill>
          <a:blip r:embed="rId5"/>
          <a:srcRect t="2013" b="2013"/>
          <a:stretch>
            <a:fillRect/>
          </a:stretch>
        </p:blipFill>
        <p:spPr/>
      </p:pic>
      <p:sp>
        <p:nvSpPr>
          <p:cNvPr id="5" name="Slide Number Placeholder 4"/>
          <p:cNvSpPr>
            <a:spLocks noGrp="1"/>
          </p:cNvSpPr>
          <p:nvPr>
            <p:ph type="sldNum" sz="quarter" idx="12"/>
          </p:nvPr>
        </p:nvSpPr>
        <p:spPr/>
        <p:txBody>
          <a:bodyPr/>
          <a:lstStyle/>
          <a:p>
            <a:fld id="{6DC54031-3823-C645-9013-F4752712CF15}" type="slidenum">
              <a:rPr lang="en-US" smtClean="0"/>
              <a:t>31</a:t>
            </a:fld>
            <a:endParaRPr lang="en-US"/>
          </a:p>
        </p:txBody>
      </p:sp>
      <p:pic>
        <p:nvPicPr>
          <p:cNvPr id="4" name="h1s9-ex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908" y="203200"/>
            <a:ext cx="812800" cy="812800"/>
          </a:xfrm>
          <a:prstGeom prst="rect">
            <a:avLst/>
          </a:prstGeom>
        </p:spPr>
      </p:pic>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74887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ate Placeholder 1"/>
          <p:cNvSpPr>
            <a:spLocks noGrp="1"/>
          </p:cNvSpPr>
          <p:nvPr>
            <p:ph type="dt" sz="half" idx="10"/>
          </p:nvPr>
        </p:nvSpPr>
        <p:spPr/>
        <p:txBody>
          <a:bodyPr/>
          <a:lstStyle/>
          <a:p>
            <a:fld id="{244C0D4D-24FB-FB41-BE64-C1698911C08A}" type="datetime1">
              <a:rPr lang="en-US"/>
              <a:pPr/>
              <a:t>2/21/19</a:t>
            </a:fld>
            <a:endParaRPr lang="en-US"/>
          </a:p>
        </p:txBody>
      </p:sp>
      <p:sp>
        <p:nvSpPr>
          <p:cNvPr id="98" name="Slide Number Placeholder 3"/>
          <p:cNvSpPr>
            <a:spLocks noGrp="1"/>
          </p:cNvSpPr>
          <p:nvPr>
            <p:ph type="sldNum" sz="quarter" idx="12"/>
          </p:nvPr>
        </p:nvSpPr>
        <p:spPr/>
        <p:txBody>
          <a:bodyPr/>
          <a:lstStyle/>
          <a:p>
            <a:fld id="{725ED91B-CEB6-D742-B41D-110DD3B934EB}" type="slidenum">
              <a:rPr lang="en-US"/>
              <a:pPr/>
              <a:t>32</a:t>
            </a:fld>
            <a:endParaRPr lang="en-US"/>
          </a:p>
        </p:txBody>
      </p:sp>
      <p:grpSp>
        <p:nvGrpSpPr>
          <p:cNvPr id="590850" name="Group 2"/>
          <p:cNvGrpSpPr>
            <a:grpSpLocks/>
          </p:cNvGrpSpPr>
          <p:nvPr/>
        </p:nvGrpSpPr>
        <p:grpSpPr bwMode="auto">
          <a:xfrm>
            <a:off x="381000" y="457200"/>
            <a:ext cx="8458200" cy="5715000"/>
            <a:chOff x="240" y="288"/>
            <a:chExt cx="5328" cy="3600"/>
          </a:xfrm>
        </p:grpSpPr>
        <p:sp>
          <p:nvSpPr>
            <p:cNvPr id="590851" name="Rectangle 3"/>
            <p:cNvSpPr>
              <a:spLocks noChangeArrowheads="1"/>
            </p:cNvSpPr>
            <p:nvPr/>
          </p:nvSpPr>
          <p:spPr bwMode="auto">
            <a:xfrm>
              <a:off x="4416"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2" name="Rectangle 4"/>
            <p:cNvSpPr>
              <a:spLocks noChangeArrowheads="1"/>
            </p:cNvSpPr>
            <p:nvPr/>
          </p:nvSpPr>
          <p:spPr bwMode="auto">
            <a:xfrm>
              <a:off x="3216"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3" name="Rectangle 5"/>
            <p:cNvSpPr>
              <a:spLocks noChangeArrowheads="1"/>
            </p:cNvSpPr>
            <p:nvPr/>
          </p:nvSpPr>
          <p:spPr bwMode="auto">
            <a:xfrm>
              <a:off x="2064"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4" name="Rectangle 6"/>
            <p:cNvSpPr>
              <a:spLocks noChangeArrowheads="1"/>
            </p:cNvSpPr>
            <p:nvPr/>
          </p:nvSpPr>
          <p:spPr bwMode="auto">
            <a:xfrm>
              <a:off x="960"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5" name="Rectangle 7"/>
            <p:cNvSpPr>
              <a:spLocks noChangeArrowheads="1"/>
            </p:cNvSpPr>
            <p:nvPr/>
          </p:nvSpPr>
          <p:spPr bwMode="auto">
            <a:xfrm>
              <a:off x="240" y="2832"/>
              <a:ext cx="72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56" name="Rectangle 8"/>
            <p:cNvSpPr>
              <a:spLocks noChangeArrowheads="1"/>
            </p:cNvSpPr>
            <p:nvPr/>
          </p:nvSpPr>
          <p:spPr bwMode="auto">
            <a:xfrm>
              <a:off x="4416"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7" name="Rectangle 9"/>
            <p:cNvSpPr>
              <a:spLocks noChangeArrowheads="1"/>
            </p:cNvSpPr>
            <p:nvPr/>
          </p:nvSpPr>
          <p:spPr bwMode="auto">
            <a:xfrm>
              <a:off x="3216"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8" name="Rectangle 10"/>
            <p:cNvSpPr>
              <a:spLocks noChangeArrowheads="1"/>
            </p:cNvSpPr>
            <p:nvPr/>
          </p:nvSpPr>
          <p:spPr bwMode="auto">
            <a:xfrm>
              <a:off x="2064"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9" name="Rectangle 11"/>
            <p:cNvSpPr>
              <a:spLocks noChangeArrowheads="1"/>
            </p:cNvSpPr>
            <p:nvPr/>
          </p:nvSpPr>
          <p:spPr bwMode="auto">
            <a:xfrm>
              <a:off x="960"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0" name="Rectangle 12"/>
            <p:cNvSpPr>
              <a:spLocks noChangeArrowheads="1"/>
            </p:cNvSpPr>
            <p:nvPr/>
          </p:nvSpPr>
          <p:spPr bwMode="auto">
            <a:xfrm>
              <a:off x="240" y="1728"/>
              <a:ext cx="72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a:t>
              </a:r>
            </a:p>
          </p:txBody>
        </p:sp>
        <p:sp>
          <p:nvSpPr>
            <p:cNvPr id="590861" name="Rectangle 13"/>
            <p:cNvSpPr>
              <a:spLocks noChangeArrowheads="1"/>
            </p:cNvSpPr>
            <p:nvPr/>
          </p:nvSpPr>
          <p:spPr bwMode="auto">
            <a:xfrm>
              <a:off x="4416"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2" name="Rectangle 14"/>
            <p:cNvSpPr>
              <a:spLocks noChangeArrowheads="1"/>
            </p:cNvSpPr>
            <p:nvPr/>
          </p:nvSpPr>
          <p:spPr bwMode="auto">
            <a:xfrm>
              <a:off x="3216"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3" name="Rectangle 15"/>
            <p:cNvSpPr>
              <a:spLocks noChangeArrowheads="1"/>
            </p:cNvSpPr>
            <p:nvPr/>
          </p:nvSpPr>
          <p:spPr bwMode="auto">
            <a:xfrm>
              <a:off x="2064"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4" name="Rectangle 16"/>
            <p:cNvSpPr>
              <a:spLocks noChangeArrowheads="1"/>
            </p:cNvSpPr>
            <p:nvPr/>
          </p:nvSpPr>
          <p:spPr bwMode="auto">
            <a:xfrm>
              <a:off x="960"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5" name="Rectangle 17"/>
            <p:cNvSpPr>
              <a:spLocks noChangeArrowheads="1"/>
            </p:cNvSpPr>
            <p:nvPr/>
          </p:nvSpPr>
          <p:spPr bwMode="auto">
            <a:xfrm>
              <a:off x="240" y="768"/>
              <a:ext cx="72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a:t>
              </a:r>
            </a:p>
          </p:txBody>
        </p:sp>
        <p:sp>
          <p:nvSpPr>
            <p:cNvPr id="590866" name="Rectangle 18"/>
            <p:cNvSpPr>
              <a:spLocks noChangeArrowheads="1"/>
            </p:cNvSpPr>
            <p:nvPr/>
          </p:nvSpPr>
          <p:spPr bwMode="auto">
            <a:xfrm>
              <a:off x="4416"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0867" name="Rectangle 19"/>
            <p:cNvSpPr>
              <a:spLocks noChangeArrowheads="1"/>
            </p:cNvSpPr>
            <p:nvPr/>
          </p:nvSpPr>
          <p:spPr bwMode="auto">
            <a:xfrm>
              <a:off x="3216"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0868" name="Rectangle 20"/>
            <p:cNvSpPr>
              <a:spLocks noChangeArrowheads="1"/>
            </p:cNvSpPr>
            <p:nvPr/>
          </p:nvSpPr>
          <p:spPr bwMode="auto">
            <a:xfrm>
              <a:off x="2064"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69" name="Rectangle 21"/>
            <p:cNvSpPr>
              <a:spLocks noChangeArrowheads="1"/>
            </p:cNvSpPr>
            <p:nvPr/>
          </p:nvSpPr>
          <p:spPr bwMode="auto">
            <a:xfrm>
              <a:off x="960"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0870" name="Rectangle 22"/>
            <p:cNvSpPr>
              <a:spLocks noChangeArrowheads="1"/>
            </p:cNvSpPr>
            <p:nvPr/>
          </p:nvSpPr>
          <p:spPr bwMode="auto">
            <a:xfrm>
              <a:off x="240" y="288"/>
              <a:ext cx="72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71" name="Line 23"/>
            <p:cNvSpPr>
              <a:spLocks noChangeShapeType="1"/>
            </p:cNvSpPr>
            <p:nvPr/>
          </p:nvSpPr>
          <p:spPr bwMode="auto">
            <a:xfrm>
              <a:off x="240"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2" name="Line 24"/>
            <p:cNvSpPr>
              <a:spLocks noChangeShapeType="1"/>
            </p:cNvSpPr>
            <p:nvPr/>
          </p:nvSpPr>
          <p:spPr bwMode="auto">
            <a:xfrm>
              <a:off x="240"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3" name="Line 25"/>
            <p:cNvSpPr>
              <a:spLocks noChangeShapeType="1"/>
            </p:cNvSpPr>
            <p:nvPr/>
          </p:nvSpPr>
          <p:spPr bwMode="auto">
            <a:xfrm>
              <a:off x="240"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4" name="Line 26"/>
            <p:cNvSpPr>
              <a:spLocks noChangeShapeType="1"/>
            </p:cNvSpPr>
            <p:nvPr/>
          </p:nvSpPr>
          <p:spPr bwMode="auto">
            <a:xfrm>
              <a:off x="240"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5" name="Line 27"/>
            <p:cNvSpPr>
              <a:spLocks noChangeShapeType="1"/>
            </p:cNvSpPr>
            <p:nvPr/>
          </p:nvSpPr>
          <p:spPr bwMode="auto">
            <a:xfrm>
              <a:off x="240"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6" name="Line 28"/>
            <p:cNvSpPr>
              <a:spLocks noChangeShapeType="1"/>
            </p:cNvSpPr>
            <p:nvPr/>
          </p:nvSpPr>
          <p:spPr bwMode="auto">
            <a:xfrm>
              <a:off x="24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7" name="Line 29"/>
            <p:cNvSpPr>
              <a:spLocks noChangeShapeType="1"/>
            </p:cNvSpPr>
            <p:nvPr/>
          </p:nvSpPr>
          <p:spPr bwMode="auto">
            <a:xfrm>
              <a:off x="96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8" name="Line 30"/>
            <p:cNvSpPr>
              <a:spLocks noChangeShapeType="1"/>
            </p:cNvSpPr>
            <p:nvPr/>
          </p:nvSpPr>
          <p:spPr bwMode="auto">
            <a:xfrm>
              <a:off x="2064"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9"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0" name="Line 32"/>
            <p:cNvSpPr>
              <a:spLocks noChangeShapeType="1"/>
            </p:cNvSpPr>
            <p:nvPr/>
          </p:nvSpPr>
          <p:spPr bwMode="auto">
            <a:xfrm>
              <a:off x="44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1" name="Line 33"/>
            <p:cNvSpPr>
              <a:spLocks noChangeShapeType="1"/>
            </p:cNvSpPr>
            <p:nvPr/>
          </p:nvSpPr>
          <p:spPr bwMode="auto">
            <a:xfrm>
              <a:off x="5568"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882" name="Group 34"/>
          <p:cNvGrpSpPr>
            <a:grpSpLocks/>
          </p:cNvGrpSpPr>
          <p:nvPr/>
        </p:nvGrpSpPr>
        <p:grpSpPr bwMode="auto">
          <a:xfrm>
            <a:off x="1676400" y="1676400"/>
            <a:ext cx="1371600" cy="914400"/>
            <a:chOff x="1248" y="1248"/>
            <a:chExt cx="864" cy="576"/>
          </a:xfrm>
        </p:grpSpPr>
        <p:sp>
          <p:nvSpPr>
            <p:cNvPr id="590883" name="Line 35"/>
            <p:cNvSpPr>
              <a:spLocks noChangeShapeType="1"/>
            </p:cNvSpPr>
            <p:nvPr/>
          </p:nvSpPr>
          <p:spPr bwMode="auto">
            <a:xfrm>
              <a:off x="1248" y="1248"/>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4" name="Line 36"/>
            <p:cNvSpPr>
              <a:spLocks noChangeShapeType="1"/>
            </p:cNvSpPr>
            <p:nvPr/>
          </p:nvSpPr>
          <p:spPr bwMode="auto">
            <a:xfrm>
              <a:off x="1488" y="1248"/>
              <a:ext cx="144"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5" name="Line 37"/>
            <p:cNvSpPr>
              <a:spLocks noChangeShapeType="1"/>
            </p:cNvSpPr>
            <p:nvPr/>
          </p:nvSpPr>
          <p:spPr bwMode="auto">
            <a:xfrm>
              <a:off x="1632" y="182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86" name="Line 38"/>
          <p:cNvSpPr>
            <a:spLocks noChangeShapeType="1"/>
          </p:cNvSpPr>
          <p:nvPr/>
        </p:nvSpPr>
        <p:spPr bwMode="auto">
          <a:xfrm>
            <a:off x="3429000" y="1676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7" name="Line 39"/>
          <p:cNvSpPr>
            <a:spLocks noChangeShapeType="1"/>
          </p:cNvSpPr>
          <p:nvPr/>
        </p:nvSpPr>
        <p:spPr bwMode="auto">
          <a:xfrm>
            <a:off x="3810000" y="1676400"/>
            <a:ext cx="228600" cy="914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8" name="Line 40"/>
          <p:cNvSpPr>
            <a:spLocks noChangeShapeType="1"/>
          </p:cNvSpPr>
          <p:nvPr/>
        </p:nvSpPr>
        <p:spPr bwMode="auto">
          <a:xfrm>
            <a:off x="4038600" y="25908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9" name="Line 41"/>
          <p:cNvSpPr>
            <a:spLocks noChangeShapeType="1"/>
          </p:cNvSpPr>
          <p:nvPr/>
        </p:nvSpPr>
        <p:spPr bwMode="auto">
          <a:xfrm flipV="1">
            <a:off x="4419600" y="21336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0" name="Line 42"/>
          <p:cNvSpPr>
            <a:spLocks noChangeShapeType="1"/>
          </p:cNvSpPr>
          <p:nvPr/>
        </p:nvSpPr>
        <p:spPr bwMode="auto">
          <a:xfrm>
            <a:off x="4572000" y="21336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891" name="Group 43"/>
          <p:cNvGrpSpPr>
            <a:grpSpLocks/>
          </p:cNvGrpSpPr>
          <p:nvPr/>
        </p:nvGrpSpPr>
        <p:grpSpPr bwMode="auto">
          <a:xfrm>
            <a:off x="5257800" y="1676400"/>
            <a:ext cx="1371600" cy="0"/>
            <a:chOff x="3456" y="1248"/>
            <a:chExt cx="864" cy="0"/>
          </a:xfrm>
        </p:grpSpPr>
        <p:sp>
          <p:nvSpPr>
            <p:cNvPr id="590892" name="Line 44"/>
            <p:cNvSpPr>
              <a:spLocks noChangeShapeType="1"/>
            </p:cNvSpPr>
            <p:nvPr/>
          </p:nvSpPr>
          <p:spPr bwMode="auto">
            <a:xfrm>
              <a:off x="3456" y="1248"/>
              <a:ext cx="28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3" name="Line 45"/>
            <p:cNvSpPr>
              <a:spLocks noChangeShapeType="1"/>
            </p:cNvSpPr>
            <p:nvPr/>
          </p:nvSpPr>
          <p:spPr bwMode="auto">
            <a:xfrm>
              <a:off x="3744" y="1248"/>
              <a:ext cx="57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94" name="Line 46"/>
          <p:cNvSpPr>
            <a:spLocks noChangeShapeType="1"/>
          </p:cNvSpPr>
          <p:nvPr/>
        </p:nvSpPr>
        <p:spPr bwMode="auto">
          <a:xfrm>
            <a:off x="7239000" y="16764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5" name="Line 47"/>
          <p:cNvSpPr>
            <a:spLocks noChangeShapeType="1"/>
          </p:cNvSpPr>
          <p:nvPr/>
        </p:nvSpPr>
        <p:spPr bwMode="auto">
          <a:xfrm flipV="1">
            <a:off x="7696200" y="1600200"/>
            <a:ext cx="457200" cy="76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6" name="Line 48"/>
          <p:cNvSpPr>
            <a:spLocks noChangeShapeType="1"/>
          </p:cNvSpPr>
          <p:nvPr/>
        </p:nvSpPr>
        <p:spPr bwMode="auto">
          <a:xfrm flipV="1">
            <a:off x="8153400" y="1295400"/>
            <a:ext cx="1524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7" name="Line 49"/>
          <p:cNvSpPr>
            <a:spLocks noChangeShapeType="1"/>
          </p:cNvSpPr>
          <p:nvPr/>
        </p:nvSpPr>
        <p:spPr bwMode="auto">
          <a:xfrm>
            <a:off x="8305800" y="1295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8" name="Line 50"/>
          <p:cNvSpPr>
            <a:spLocks noChangeShapeType="1"/>
          </p:cNvSpPr>
          <p:nvPr/>
        </p:nvSpPr>
        <p:spPr bwMode="auto">
          <a:xfrm>
            <a:off x="16002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9" name="Line 51"/>
          <p:cNvSpPr>
            <a:spLocks noChangeShapeType="1"/>
          </p:cNvSpPr>
          <p:nvPr/>
        </p:nvSpPr>
        <p:spPr bwMode="auto">
          <a:xfrm>
            <a:off x="2133600" y="4267200"/>
            <a:ext cx="914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0" name="Line 52"/>
          <p:cNvSpPr>
            <a:spLocks noChangeShapeType="1"/>
          </p:cNvSpPr>
          <p:nvPr/>
        </p:nvSpPr>
        <p:spPr bwMode="auto">
          <a:xfrm>
            <a:off x="34290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1" name="Line 53"/>
          <p:cNvSpPr>
            <a:spLocks noChangeShapeType="1"/>
          </p:cNvSpPr>
          <p:nvPr/>
        </p:nvSpPr>
        <p:spPr bwMode="auto">
          <a:xfrm>
            <a:off x="3886200" y="42672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2" name="Line 54"/>
          <p:cNvSpPr>
            <a:spLocks noChangeShapeType="1"/>
          </p:cNvSpPr>
          <p:nvPr/>
        </p:nvSpPr>
        <p:spPr bwMode="auto">
          <a:xfrm flipV="1">
            <a:off x="4495800" y="38100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3" name="Line 55"/>
          <p:cNvSpPr>
            <a:spLocks noChangeShapeType="1"/>
          </p:cNvSpPr>
          <p:nvPr/>
        </p:nvSpPr>
        <p:spPr bwMode="auto">
          <a:xfrm>
            <a:off x="4572000" y="3810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4" name="Line 56"/>
          <p:cNvSpPr>
            <a:spLocks noChangeShapeType="1"/>
          </p:cNvSpPr>
          <p:nvPr/>
        </p:nvSpPr>
        <p:spPr bwMode="auto">
          <a:xfrm>
            <a:off x="5181600" y="4267200"/>
            <a:ext cx="5334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5" name="Line 57"/>
          <p:cNvSpPr>
            <a:spLocks noChangeShapeType="1"/>
          </p:cNvSpPr>
          <p:nvPr/>
        </p:nvSpPr>
        <p:spPr bwMode="auto">
          <a:xfrm>
            <a:off x="71628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6" name="Line 58"/>
          <p:cNvSpPr>
            <a:spLocks noChangeShapeType="1"/>
          </p:cNvSpPr>
          <p:nvPr/>
        </p:nvSpPr>
        <p:spPr bwMode="auto">
          <a:xfrm flipV="1">
            <a:off x="5715000" y="3429000"/>
            <a:ext cx="3048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7" name="Line 59"/>
          <p:cNvSpPr>
            <a:spLocks noChangeShapeType="1"/>
          </p:cNvSpPr>
          <p:nvPr/>
        </p:nvSpPr>
        <p:spPr bwMode="auto">
          <a:xfrm>
            <a:off x="6019800" y="34290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8" name="Line 60"/>
          <p:cNvSpPr>
            <a:spLocks noChangeShapeType="1"/>
          </p:cNvSpPr>
          <p:nvPr/>
        </p:nvSpPr>
        <p:spPr bwMode="auto">
          <a:xfrm flipV="1">
            <a:off x="7620000" y="3505200"/>
            <a:ext cx="228600" cy="762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9" name="Line 61"/>
          <p:cNvSpPr>
            <a:spLocks noChangeShapeType="1"/>
          </p:cNvSpPr>
          <p:nvPr/>
        </p:nvSpPr>
        <p:spPr bwMode="auto">
          <a:xfrm>
            <a:off x="7848600" y="35052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0" name="Line 62"/>
          <p:cNvSpPr>
            <a:spLocks noChangeShapeType="1"/>
          </p:cNvSpPr>
          <p:nvPr/>
        </p:nvSpPr>
        <p:spPr bwMode="auto">
          <a:xfrm flipV="1">
            <a:off x="8229600" y="30480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1" name="Line 63"/>
          <p:cNvSpPr>
            <a:spLocks noChangeShapeType="1"/>
          </p:cNvSpPr>
          <p:nvPr/>
        </p:nvSpPr>
        <p:spPr bwMode="auto">
          <a:xfrm>
            <a:off x="8382000" y="3048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912" name="Group 64"/>
          <p:cNvGrpSpPr>
            <a:grpSpLocks/>
          </p:cNvGrpSpPr>
          <p:nvPr/>
        </p:nvGrpSpPr>
        <p:grpSpPr bwMode="auto">
          <a:xfrm>
            <a:off x="1600200" y="5029200"/>
            <a:ext cx="1447800" cy="838200"/>
            <a:chOff x="1008" y="3168"/>
            <a:chExt cx="912" cy="528"/>
          </a:xfrm>
        </p:grpSpPr>
        <p:sp>
          <p:nvSpPr>
            <p:cNvPr id="590913" name="Line 65"/>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4" name="Line 66"/>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5" name="Line 67"/>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6" name="Line 68"/>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7" name="Line 69"/>
            <p:cNvSpPr>
              <a:spLocks noChangeShapeType="1"/>
            </p:cNvSpPr>
            <p:nvPr/>
          </p:nvSpPr>
          <p:spPr bwMode="auto">
            <a:xfrm>
              <a:off x="1584" y="3696"/>
              <a:ext cx="33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918" name="Group 70"/>
          <p:cNvGrpSpPr>
            <a:grpSpLocks/>
          </p:cNvGrpSpPr>
          <p:nvPr/>
        </p:nvGrpSpPr>
        <p:grpSpPr bwMode="auto">
          <a:xfrm>
            <a:off x="3352800" y="5029200"/>
            <a:ext cx="914400" cy="838200"/>
            <a:chOff x="1008" y="3168"/>
            <a:chExt cx="576" cy="528"/>
          </a:xfrm>
        </p:grpSpPr>
        <p:sp>
          <p:nvSpPr>
            <p:cNvPr id="590919" name="Line 71"/>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0" name="Line 72"/>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1" name="Line 73"/>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2" name="Line 74"/>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923" name="Line 75"/>
          <p:cNvSpPr>
            <a:spLocks noChangeShapeType="1"/>
          </p:cNvSpPr>
          <p:nvPr/>
        </p:nvSpPr>
        <p:spPr bwMode="auto">
          <a:xfrm>
            <a:off x="5257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4" name="Line 76"/>
          <p:cNvSpPr>
            <a:spLocks noChangeShapeType="1"/>
          </p:cNvSpPr>
          <p:nvPr/>
        </p:nvSpPr>
        <p:spPr bwMode="auto">
          <a:xfrm flipV="1">
            <a:off x="5638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5" name="Line 77"/>
          <p:cNvSpPr>
            <a:spLocks noChangeShapeType="1"/>
          </p:cNvSpPr>
          <p:nvPr/>
        </p:nvSpPr>
        <p:spPr bwMode="auto">
          <a:xfrm>
            <a:off x="5791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6" name="Line 78"/>
          <p:cNvSpPr>
            <a:spLocks noChangeShapeType="1"/>
          </p:cNvSpPr>
          <p:nvPr/>
        </p:nvSpPr>
        <p:spPr bwMode="auto">
          <a:xfrm>
            <a:off x="6019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7" name="Line 79"/>
          <p:cNvSpPr>
            <a:spLocks noChangeShapeType="1"/>
          </p:cNvSpPr>
          <p:nvPr/>
        </p:nvSpPr>
        <p:spPr bwMode="auto">
          <a:xfrm>
            <a:off x="7162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8" name="Line 80"/>
          <p:cNvSpPr>
            <a:spLocks noChangeShapeType="1"/>
          </p:cNvSpPr>
          <p:nvPr/>
        </p:nvSpPr>
        <p:spPr bwMode="auto">
          <a:xfrm flipV="1">
            <a:off x="7543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9" name="Line 81"/>
          <p:cNvSpPr>
            <a:spLocks noChangeShapeType="1"/>
          </p:cNvSpPr>
          <p:nvPr/>
        </p:nvSpPr>
        <p:spPr bwMode="auto">
          <a:xfrm>
            <a:off x="7696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0" name="Line 82"/>
          <p:cNvSpPr>
            <a:spLocks noChangeShapeType="1"/>
          </p:cNvSpPr>
          <p:nvPr/>
        </p:nvSpPr>
        <p:spPr bwMode="auto">
          <a:xfrm>
            <a:off x="7924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1" name="Line 83"/>
          <p:cNvSpPr>
            <a:spLocks noChangeShapeType="1"/>
          </p:cNvSpPr>
          <p:nvPr/>
        </p:nvSpPr>
        <p:spPr bwMode="auto">
          <a:xfrm>
            <a:off x="4267200" y="586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2" name="Line 84"/>
          <p:cNvSpPr>
            <a:spLocks noChangeShapeType="1"/>
          </p:cNvSpPr>
          <p:nvPr/>
        </p:nvSpPr>
        <p:spPr bwMode="auto">
          <a:xfrm flipV="1">
            <a:off x="4572000" y="54864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3" name="Line 85"/>
          <p:cNvSpPr>
            <a:spLocks noChangeShapeType="1"/>
          </p:cNvSpPr>
          <p:nvPr/>
        </p:nvSpPr>
        <p:spPr bwMode="auto">
          <a:xfrm>
            <a:off x="4648200" y="5486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4" name="Line 86"/>
          <p:cNvSpPr>
            <a:spLocks noChangeShapeType="1"/>
          </p:cNvSpPr>
          <p:nvPr/>
        </p:nvSpPr>
        <p:spPr bwMode="auto">
          <a:xfrm>
            <a:off x="6096000" y="5486400"/>
            <a:ext cx="685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5" name="Line 87"/>
          <p:cNvSpPr>
            <a:spLocks noChangeShapeType="1"/>
          </p:cNvSpPr>
          <p:nvPr/>
        </p:nvSpPr>
        <p:spPr bwMode="auto">
          <a:xfrm>
            <a:off x="8001000" y="5486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6" name="Line 88"/>
          <p:cNvSpPr>
            <a:spLocks noChangeShapeType="1"/>
          </p:cNvSpPr>
          <p:nvPr/>
        </p:nvSpPr>
        <p:spPr bwMode="auto">
          <a:xfrm flipV="1">
            <a:off x="8305800" y="5181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7" name="Line 89"/>
          <p:cNvSpPr>
            <a:spLocks noChangeShapeType="1"/>
          </p:cNvSpPr>
          <p:nvPr/>
        </p:nvSpPr>
        <p:spPr bwMode="auto">
          <a:xfrm>
            <a:off x="8382000" y="51816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590938" name="5A138CEF.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57912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39" name="5B03FBD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5438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0" name="5FD8ECF2.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6">
            <a:extLst>
              <a:ext uri="{28A0092B-C50C-407E-A947-70E740481C1C}">
                <a14:useLocalDpi xmlns:a14="http://schemas.microsoft.com/office/drawing/2010/main" val="0"/>
              </a:ext>
            </a:extLst>
          </a:blip>
          <a:srcRect/>
          <a:stretch>
            <a:fillRect/>
          </a:stretch>
        </p:blipFill>
        <p:spPr bwMode="auto">
          <a:xfrm>
            <a:off x="23622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1" name="9520CE8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39624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2" name="2EFF47C7.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6">
            <a:extLst>
              <a:ext uri="{28A0092B-C50C-407E-A947-70E740481C1C}">
                <a14:useLocalDpi xmlns:a14="http://schemas.microsoft.com/office/drawing/2010/main" val="0"/>
              </a:ext>
            </a:extLst>
          </a:blip>
          <a:srcRect/>
          <a:stretch>
            <a:fillRect/>
          </a:stretch>
        </p:blipFill>
        <p:spPr bwMode="auto">
          <a:xfrm>
            <a:off x="72390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3" name="3EAC9812.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6">
            <a:extLst>
              <a:ext uri="{28A0092B-C50C-407E-A947-70E740481C1C}">
                <a14:useLocalDpi xmlns:a14="http://schemas.microsoft.com/office/drawing/2010/main" val="0"/>
              </a:ext>
            </a:extLst>
          </a:blip>
          <a:srcRect/>
          <a:stretch>
            <a:fillRect/>
          </a:stretch>
        </p:blipFill>
        <p:spPr bwMode="auto">
          <a:xfrm>
            <a:off x="2743200" y="4648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4" name="57649BE9.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16">
            <a:extLst>
              <a:ext uri="{28A0092B-C50C-407E-A947-70E740481C1C}">
                <a14:useLocalDpi xmlns:a14="http://schemas.microsoft.com/office/drawing/2010/main" val="0"/>
              </a:ext>
            </a:extLst>
          </a:blip>
          <a:srcRect/>
          <a:stretch>
            <a:fillRect/>
          </a:stretch>
        </p:blipFill>
        <p:spPr bwMode="auto">
          <a:xfrm>
            <a:off x="4572000" y="47244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09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8" fill="hold"/>
                                        <p:tgtEl>
                                          <p:spTgt spid="590938"/>
                                        </p:tgtEl>
                                      </p:cBhvr>
                                    </p:cmd>
                                  </p:childTnLst>
                                </p:cTn>
                              </p:par>
                            </p:childTnLst>
                          </p:cTn>
                        </p:par>
                      </p:childTnLst>
                    </p:cTn>
                  </p:par>
                </p:childTnLst>
              </p:cTn>
              <p:nextCondLst>
                <p:cond evt="onClick" delay="0">
                  <p:tgtEl>
                    <p:spTgt spid="5909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0938"/>
                </p:tgtEl>
              </p:cMediaNode>
            </p:audio>
            <p:seq concurrent="1" nextAc="seek">
              <p:cTn id="8" restart="whenNotActive" fill="hold" evtFilter="cancelBubble" nodeType="interactiveSeq">
                <p:stCondLst>
                  <p:cond evt="onClick" delay="0">
                    <p:tgtEl>
                      <p:spTgt spid="5909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624" fill="hold"/>
                                        <p:tgtEl>
                                          <p:spTgt spid="590939"/>
                                        </p:tgtEl>
                                      </p:cBhvr>
                                    </p:cmd>
                                  </p:childTnLst>
                                </p:cTn>
                              </p:par>
                            </p:childTnLst>
                          </p:cTn>
                        </p:par>
                      </p:childTnLst>
                    </p:cTn>
                  </p:par>
                </p:childTnLst>
              </p:cTn>
              <p:nextCondLst>
                <p:cond evt="onClick" delay="0">
                  <p:tgtEl>
                    <p:spTgt spid="59093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0939"/>
                </p:tgtEl>
              </p:cMediaNode>
            </p:audio>
            <p:seq concurrent="1" nextAc="seek">
              <p:cTn id="14" restart="whenNotActive" fill="hold" evtFilter="cancelBubble" nodeType="interactiveSeq">
                <p:stCondLst>
                  <p:cond evt="onClick" delay="0">
                    <p:tgtEl>
                      <p:spTgt spid="590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43" fill="hold"/>
                                        <p:tgtEl>
                                          <p:spTgt spid="590940"/>
                                        </p:tgtEl>
                                      </p:cBhvr>
                                    </p:cmd>
                                  </p:childTnLst>
                                </p:cTn>
                              </p:par>
                            </p:childTnLst>
                          </p:cTn>
                        </p:par>
                      </p:childTnLst>
                    </p:cTn>
                  </p:par>
                </p:childTnLst>
              </p:cTn>
              <p:nextCondLst>
                <p:cond evt="onClick" delay="0">
                  <p:tgtEl>
                    <p:spTgt spid="59094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90940"/>
                </p:tgtEl>
              </p:cMediaNode>
            </p:audio>
            <p:seq concurrent="1" nextAc="seek">
              <p:cTn id="20" restart="whenNotActive" fill="hold" evtFilter="cancelBubble" nodeType="interactiveSeq">
                <p:stCondLst>
                  <p:cond evt="onClick" delay="0">
                    <p:tgtEl>
                      <p:spTgt spid="59094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74" fill="hold"/>
                                        <p:tgtEl>
                                          <p:spTgt spid="590941"/>
                                        </p:tgtEl>
                                      </p:cBhvr>
                                    </p:cmd>
                                  </p:childTnLst>
                                </p:cTn>
                              </p:par>
                            </p:childTnLst>
                          </p:cTn>
                        </p:par>
                      </p:childTnLst>
                    </p:cTn>
                  </p:par>
                </p:childTnLst>
              </p:cTn>
              <p:nextCondLst>
                <p:cond evt="onClick" delay="0">
                  <p:tgtEl>
                    <p:spTgt spid="59094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90941"/>
                </p:tgtEl>
              </p:cMediaNode>
            </p:audio>
            <p:seq concurrent="1" nextAc="seek">
              <p:cTn id="26" restart="whenNotActive" fill="hold" evtFilter="cancelBubble" nodeType="interactiveSeq">
                <p:stCondLst>
                  <p:cond evt="onClick" delay="0">
                    <p:tgtEl>
                      <p:spTgt spid="59094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637" fill="hold"/>
                                        <p:tgtEl>
                                          <p:spTgt spid="590942"/>
                                        </p:tgtEl>
                                      </p:cBhvr>
                                    </p:cmd>
                                  </p:childTnLst>
                                </p:cTn>
                              </p:par>
                            </p:childTnLst>
                          </p:cTn>
                        </p:par>
                      </p:childTnLst>
                    </p:cTn>
                  </p:par>
                </p:childTnLst>
              </p:cTn>
              <p:nextCondLst>
                <p:cond evt="onClick" delay="0">
                  <p:tgtEl>
                    <p:spTgt spid="59094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90942"/>
                </p:tgtEl>
              </p:cMediaNode>
            </p:audio>
            <p:seq concurrent="1" nextAc="seek">
              <p:cTn id="32" restart="whenNotActive" fill="hold" evtFilter="cancelBubble" nodeType="interactiveSeq">
                <p:stCondLst>
                  <p:cond evt="onClick" delay="0">
                    <p:tgtEl>
                      <p:spTgt spid="59094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653" fill="hold"/>
                                        <p:tgtEl>
                                          <p:spTgt spid="590943"/>
                                        </p:tgtEl>
                                      </p:cBhvr>
                                    </p:cmd>
                                  </p:childTnLst>
                                </p:cTn>
                              </p:par>
                            </p:childTnLst>
                          </p:cTn>
                        </p:par>
                      </p:childTnLst>
                    </p:cTn>
                  </p:par>
                </p:childTnLst>
              </p:cTn>
              <p:nextCondLst>
                <p:cond evt="onClick" delay="0">
                  <p:tgtEl>
                    <p:spTgt spid="59094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90943"/>
                </p:tgtEl>
              </p:cMediaNode>
            </p:audio>
            <p:seq concurrent="1" nextAc="seek">
              <p:cTn id="38" restart="whenNotActive" fill="hold" evtFilter="cancelBubble" nodeType="interactiveSeq">
                <p:stCondLst>
                  <p:cond evt="onClick" delay="0">
                    <p:tgtEl>
                      <p:spTgt spid="59094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078" fill="hold"/>
                                        <p:tgtEl>
                                          <p:spTgt spid="590944"/>
                                        </p:tgtEl>
                                      </p:cBhvr>
                                    </p:cmd>
                                  </p:childTnLst>
                                </p:cTn>
                              </p:par>
                            </p:childTnLst>
                          </p:cTn>
                        </p:par>
                      </p:childTnLst>
                    </p:cTn>
                  </p:par>
                </p:childTnLst>
              </p:cTn>
              <p:nextCondLst>
                <p:cond evt="onClick" delay="0">
                  <p:tgtEl>
                    <p:spTgt spid="590944"/>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59094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e Placeholder 1"/>
          <p:cNvSpPr>
            <a:spLocks noGrp="1"/>
          </p:cNvSpPr>
          <p:nvPr>
            <p:ph type="dt" sz="half" idx="10"/>
          </p:nvPr>
        </p:nvSpPr>
        <p:spPr/>
        <p:txBody>
          <a:bodyPr/>
          <a:lstStyle/>
          <a:p>
            <a:fld id="{D2947A67-D2BD-6F42-901B-B32898EA27FB}" type="datetime1">
              <a:rPr lang="en-US"/>
              <a:pPr/>
              <a:t>2/21/19</a:t>
            </a:fld>
            <a:endParaRPr lang="en-US"/>
          </a:p>
        </p:txBody>
      </p:sp>
      <p:sp>
        <p:nvSpPr>
          <p:cNvPr id="110" name="Slide Number Placeholder 3"/>
          <p:cNvSpPr>
            <a:spLocks noGrp="1"/>
          </p:cNvSpPr>
          <p:nvPr>
            <p:ph type="sldNum" sz="quarter" idx="12"/>
          </p:nvPr>
        </p:nvSpPr>
        <p:spPr/>
        <p:txBody>
          <a:bodyPr/>
          <a:lstStyle/>
          <a:p>
            <a:fld id="{FF353E1F-D07E-F94E-9F92-0A023F65BEBE}" type="slidenum">
              <a:rPr lang="en-US"/>
              <a:pPr/>
              <a:t>33</a:t>
            </a:fld>
            <a:endParaRPr lang="en-US"/>
          </a:p>
        </p:txBody>
      </p:sp>
      <p:grpSp>
        <p:nvGrpSpPr>
          <p:cNvPr id="591874" name="Group 2"/>
          <p:cNvGrpSpPr>
            <a:grpSpLocks/>
          </p:cNvGrpSpPr>
          <p:nvPr/>
        </p:nvGrpSpPr>
        <p:grpSpPr bwMode="auto">
          <a:xfrm>
            <a:off x="304800" y="457200"/>
            <a:ext cx="8458200" cy="5715000"/>
            <a:chOff x="192" y="288"/>
            <a:chExt cx="5328" cy="3600"/>
          </a:xfrm>
        </p:grpSpPr>
        <p:sp>
          <p:nvSpPr>
            <p:cNvPr id="591875" name="Rectangle 3"/>
            <p:cNvSpPr>
              <a:spLocks noChangeArrowheads="1"/>
            </p:cNvSpPr>
            <p:nvPr/>
          </p:nvSpPr>
          <p:spPr bwMode="auto">
            <a:xfrm>
              <a:off x="4320"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6" name="Rectangle 4"/>
            <p:cNvSpPr>
              <a:spLocks noChangeArrowheads="1"/>
            </p:cNvSpPr>
            <p:nvPr/>
          </p:nvSpPr>
          <p:spPr bwMode="auto">
            <a:xfrm>
              <a:off x="3216"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7" name="Rectangle 5"/>
            <p:cNvSpPr>
              <a:spLocks noChangeArrowheads="1"/>
            </p:cNvSpPr>
            <p:nvPr/>
          </p:nvSpPr>
          <p:spPr bwMode="auto">
            <a:xfrm>
              <a:off x="2112"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8" name="Rectangle 6"/>
            <p:cNvSpPr>
              <a:spLocks noChangeArrowheads="1"/>
            </p:cNvSpPr>
            <p:nvPr/>
          </p:nvSpPr>
          <p:spPr bwMode="auto">
            <a:xfrm>
              <a:off x="1008"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9" name="Rectangle 7"/>
            <p:cNvSpPr>
              <a:spLocks noChangeArrowheads="1"/>
            </p:cNvSpPr>
            <p:nvPr/>
          </p:nvSpPr>
          <p:spPr bwMode="auto">
            <a:xfrm>
              <a:off x="192" y="2832"/>
              <a:ext cx="816"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 !H*</a:t>
              </a:r>
            </a:p>
          </p:txBody>
        </p:sp>
        <p:sp>
          <p:nvSpPr>
            <p:cNvPr id="591880" name="Rectangle 8"/>
            <p:cNvSpPr>
              <a:spLocks noChangeArrowheads="1"/>
            </p:cNvSpPr>
            <p:nvPr/>
          </p:nvSpPr>
          <p:spPr bwMode="auto">
            <a:xfrm>
              <a:off x="4320"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1" name="Rectangle 9"/>
            <p:cNvSpPr>
              <a:spLocks noChangeArrowheads="1"/>
            </p:cNvSpPr>
            <p:nvPr/>
          </p:nvSpPr>
          <p:spPr bwMode="auto">
            <a:xfrm>
              <a:off x="3216"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2" name="Rectangle 10"/>
            <p:cNvSpPr>
              <a:spLocks noChangeArrowheads="1"/>
            </p:cNvSpPr>
            <p:nvPr/>
          </p:nvSpPr>
          <p:spPr bwMode="auto">
            <a:xfrm>
              <a:off x="2112"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3" name="Rectangle 11"/>
            <p:cNvSpPr>
              <a:spLocks noChangeArrowheads="1"/>
            </p:cNvSpPr>
            <p:nvPr/>
          </p:nvSpPr>
          <p:spPr bwMode="auto">
            <a:xfrm>
              <a:off x="1008"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4" name="Rectangle 12"/>
            <p:cNvSpPr>
              <a:spLocks noChangeArrowheads="1"/>
            </p:cNvSpPr>
            <p:nvPr/>
          </p:nvSpPr>
          <p:spPr bwMode="auto">
            <a:xfrm>
              <a:off x="192" y="1728"/>
              <a:ext cx="816"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85" name="Rectangle 13"/>
            <p:cNvSpPr>
              <a:spLocks noChangeArrowheads="1"/>
            </p:cNvSpPr>
            <p:nvPr/>
          </p:nvSpPr>
          <p:spPr bwMode="auto">
            <a:xfrm>
              <a:off x="4320"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6" name="Rectangle 14"/>
            <p:cNvSpPr>
              <a:spLocks noChangeArrowheads="1"/>
            </p:cNvSpPr>
            <p:nvPr/>
          </p:nvSpPr>
          <p:spPr bwMode="auto">
            <a:xfrm>
              <a:off x="3216"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7" name="Rectangle 15"/>
            <p:cNvSpPr>
              <a:spLocks noChangeArrowheads="1"/>
            </p:cNvSpPr>
            <p:nvPr/>
          </p:nvSpPr>
          <p:spPr bwMode="auto">
            <a:xfrm>
              <a:off x="2112"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8" name="Rectangle 16"/>
            <p:cNvSpPr>
              <a:spLocks noChangeArrowheads="1"/>
            </p:cNvSpPr>
            <p:nvPr/>
          </p:nvSpPr>
          <p:spPr bwMode="auto">
            <a:xfrm>
              <a:off x="1008"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9" name="Rectangle 17"/>
            <p:cNvSpPr>
              <a:spLocks noChangeArrowheads="1"/>
            </p:cNvSpPr>
            <p:nvPr/>
          </p:nvSpPr>
          <p:spPr bwMode="auto">
            <a:xfrm>
              <a:off x="192" y="768"/>
              <a:ext cx="816"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0" name="Rectangle 18"/>
            <p:cNvSpPr>
              <a:spLocks noChangeArrowheads="1"/>
            </p:cNvSpPr>
            <p:nvPr/>
          </p:nvSpPr>
          <p:spPr bwMode="auto">
            <a:xfrm>
              <a:off x="4320"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91" name="Rectangle 19"/>
            <p:cNvSpPr>
              <a:spLocks noChangeArrowheads="1"/>
            </p:cNvSpPr>
            <p:nvPr/>
          </p:nvSpPr>
          <p:spPr bwMode="auto">
            <a:xfrm>
              <a:off x="3216"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1892" name="Rectangle 20"/>
            <p:cNvSpPr>
              <a:spLocks noChangeArrowheads="1"/>
            </p:cNvSpPr>
            <p:nvPr/>
          </p:nvSpPr>
          <p:spPr bwMode="auto">
            <a:xfrm>
              <a:off x="2112"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3" name="Rectangle 21"/>
            <p:cNvSpPr>
              <a:spLocks noChangeArrowheads="1"/>
            </p:cNvSpPr>
            <p:nvPr/>
          </p:nvSpPr>
          <p:spPr bwMode="auto">
            <a:xfrm>
              <a:off x="1008"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1894" name="Rectangle 22"/>
            <p:cNvSpPr>
              <a:spLocks noChangeArrowheads="1"/>
            </p:cNvSpPr>
            <p:nvPr/>
          </p:nvSpPr>
          <p:spPr bwMode="auto">
            <a:xfrm>
              <a:off x="192" y="288"/>
              <a:ext cx="816"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95" name="Line 23"/>
            <p:cNvSpPr>
              <a:spLocks noChangeShapeType="1"/>
            </p:cNvSpPr>
            <p:nvPr/>
          </p:nvSpPr>
          <p:spPr bwMode="auto">
            <a:xfrm>
              <a:off x="192"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6" name="Line 24"/>
            <p:cNvSpPr>
              <a:spLocks noChangeShapeType="1"/>
            </p:cNvSpPr>
            <p:nvPr/>
          </p:nvSpPr>
          <p:spPr bwMode="auto">
            <a:xfrm>
              <a:off x="192"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7" name="Line 25"/>
            <p:cNvSpPr>
              <a:spLocks noChangeShapeType="1"/>
            </p:cNvSpPr>
            <p:nvPr/>
          </p:nvSpPr>
          <p:spPr bwMode="auto">
            <a:xfrm>
              <a:off x="192"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8" name="Line 26"/>
            <p:cNvSpPr>
              <a:spLocks noChangeShapeType="1"/>
            </p:cNvSpPr>
            <p:nvPr/>
          </p:nvSpPr>
          <p:spPr bwMode="auto">
            <a:xfrm>
              <a:off x="192"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9" name="Line 27"/>
            <p:cNvSpPr>
              <a:spLocks noChangeShapeType="1"/>
            </p:cNvSpPr>
            <p:nvPr/>
          </p:nvSpPr>
          <p:spPr bwMode="auto">
            <a:xfrm>
              <a:off x="192"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0" name="Line 28"/>
            <p:cNvSpPr>
              <a:spLocks noChangeShapeType="1"/>
            </p:cNvSpPr>
            <p:nvPr/>
          </p:nvSpPr>
          <p:spPr bwMode="auto">
            <a:xfrm>
              <a:off x="192"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1" name="Line 29"/>
            <p:cNvSpPr>
              <a:spLocks noChangeShapeType="1"/>
            </p:cNvSpPr>
            <p:nvPr/>
          </p:nvSpPr>
          <p:spPr bwMode="auto">
            <a:xfrm>
              <a:off x="1008"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2" name="Line 30"/>
            <p:cNvSpPr>
              <a:spLocks noChangeShapeType="1"/>
            </p:cNvSpPr>
            <p:nvPr/>
          </p:nvSpPr>
          <p:spPr bwMode="auto">
            <a:xfrm>
              <a:off x="2112"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3"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4" name="Line 32"/>
            <p:cNvSpPr>
              <a:spLocks noChangeShapeType="1"/>
            </p:cNvSpPr>
            <p:nvPr/>
          </p:nvSpPr>
          <p:spPr bwMode="auto">
            <a:xfrm>
              <a:off x="432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5" name="Line 33"/>
            <p:cNvSpPr>
              <a:spLocks noChangeShapeType="1"/>
            </p:cNvSpPr>
            <p:nvPr/>
          </p:nvSpPr>
          <p:spPr bwMode="auto">
            <a:xfrm>
              <a:off x="552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06" name="Line 34"/>
          <p:cNvSpPr>
            <a:spLocks noChangeShapeType="1"/>
          </p:cNvSpPr>
          <p:nvPr/>
        </p:nvSpPr>
        <p:spPr bwMode="auto">
          <a:xfrm>
            <a:off x="1676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7" name="Line 35"/>
          <p:cNvSpPr>
            <a:spLocks noChangeShapeType="1"/>
          </p:cNvSpPr>
          <p:nvPr/>
        </p:nvSpPr>
        <p:spPr bwMode="auto">
          <a:xfrm flipV="1">
            <a:off x="1905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8" name="Line 36"/>
          <p:cNvSpPr>
            <a:spLocks noChangeShapeType="1"/>
          </p:cNvSpPr>
          <p:nvPr/>
        </p:nvSpPr>
        <p:spPr bwMode="auto">
          <a:xfrm>
            <a:off x="20574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9" name="Line 37"/>
          <p:cNvSpPr>
            <a:spLocks noChangeShapeType="1"/>
          </p:cNvSpPr>
          <p:nvPr/>
        </p:nvSpPr>
        <p:spPr bwMode="auto">
          <a:xfrm>
            <a:off x="24384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0" name="Line 38"/>
          <p:cNvSpPr>
            <a:spLocks noChangeShapeType="1"/>
          </p:cNvSpPr>
          <p:nvPr/>
        </p:nvSpPr>
        <p:spPr bwMode="auto">
          <a:xfrm>
            <a:off x="2590800" y="24384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1" name="Line 39"/>
          <p:cNvSpPr>
            <a:spLocks noChangeShapeType="1"/>
          </p:cNvSpPr>
          <p:nvPr/>
        </p:nvSpPr>
        <p:spPr bwMode="auto">
          <a:xfrm>
            <a:off x="34290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2" name="Line 40"/>
          <p:cNvSpPr>
            <a:spLocks noChangeShapeType="1"/>
          </p:cNvSpPr>
          <p:nvPr/>
        </p:nvSpPr>
        <p:spPr bwMode="auto">
          <a:xfrm flipV="1">
            <a:off x="36576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3" name="Line 41"/>
          <p:cNvSpPr>
            <a:spLocks noChangeShapeType="1"/>
          </p:cNvSpPr>
          <p:nvPr/>
        </p:nvSpPr>
        <p:spPr bwMode="auto">
          <a:xfrm>
            <a:off x="38100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4" name="Line 42"/>
          <p:cNvSpPr>
            <a:spLocks noChangeShapeType="1"/>
          </p:cNvSpPr>
          <p:nvPr/>
        </p:nvSpPr>
        <p:spPr bwMode="auto">
          <a:xfrm>
            <a:off x="4191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5" name="Line 43"/>
          <p:cNvSpPr>
            <a:spLocks noChangeShapeType="1"/>
          </p:cNvSpPr>
          <p:nvPr/>
        </p:nvSpPr>
        <p:spPr bwMode="auto">
          <a:xfrm>
            <a:off x="51816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6" name="Line 44"/>
          <p:cNvSpPr>
            <a:spLocks noChangeShapeType="1"/>
          </p:cNvSpPr>
          <p:nvPr/>
        </p:nvSpPr>
        <p:spPr bwMode="auto">
          <a:xfrm flipV="1">
            <a:off x="54102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7" name="Line 45"/>
          <p:cNvSpPr>
            <a:spLocks noChangeShapeType="1"/>
          </p:cNvSpPr>
          <p:nvPr/>
        </p:nvSpPr>
        <p:spPr bwMode="auto">
          <a:xfrm>
            <a:off x="55626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8" name="Line 46"/>
          <p:cNvSpPr>
            <a:spLocks noChangeShapeType="1"/>
          </p:cNvSpPr>
          <p:nvPr/>
        </p:nvSpPr>
        <p:spPr bwMode="auto">
          <a:xfrm>
            <a:off x="59436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9" name="Line 47"/>
          <p:cNvSpPr>
            <a:spLocks noChangeShapeType="1"/>
          </p:cNvSpPr>
          <p:nvPr/>
        </p:nvSpPr>
        <p:spPr bwMode="auto">
          <a:xfrm>
            <a:off x="69342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0" name="Line 48"/>
          <p:cNvSpPr>
            <a:spLocks noChangeShapeType="1"/>
          </p:cNvSpPr>
          <p:nvPr/>
        </p:nvSpPr>
        <p:spPr bwMode="auto">
          <a:xfrm flipV="1">
            <a:off x="71628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1" name="Line 49"/>
          <p:cNvSpPr>
            <a:spLocks noChangeShapeType="1"/>
          </p:cNvSpPr>
          <p:nvPr/>
        </p:nvSpPr>
        <p:spPr bwMode="auto">
          <a:xfrm>
            <a:off x="73152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2" name="Line 50"/>
          <p:cNvSpPr>
            <a:spLocks noChangeShapeType="1"/>
          </p:cNvSpPr>
          <p:nvPr/>
        </p:nvSpPr>
        <p:spPr bwMode="auto">
          <a:xfrm>
            <a:off x="76962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3" name="Line 51"/>
          <p:cNvSpPr>
            <a:spLocks noChangeShapeType="1"/>
          </p:cNvSpPr>
          <p:nvPr/>
        </p:nvSpPr>
        <p:spPr bwMode="auto">
          <a:xfrm>
            <a:off x="4343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4" name="Line 52"/>
          <p:cNvSpPr>
            <a:spLocks noChangeShapeType="1"/>
          </p:cNvSpPr>
          <p:nvPr/>
        </p:nvSpPr>
        <p:spPr bwMode="auto">
          <a:xfrm flipV="1">
            <a:off x="4572000" y="19812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5" name="Line 53"/>
          <p:cNvSpPr>
            <a:spLocks noChangeShapeType="1"/>
          </p:cNvSpPr>
          <p:nvPr/>
        </p:nvSpPr>
        <p:spPr bwMode="auto">
          <a:xfrm>
            <a:off x="4724400" y="19812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6" name="Line 54"/>
          <p:cNvSpPr>
            <a:spLocks noChangeShapeType="1"/>
          </p:cNvSpPr>
          <p:nvPr/>
        </p:nvSpPr>
        <p:spPr bwMode="auto">
          <a:xfrm>
            <a:off x="6019800" y="20574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7" name="Line 55"/>
          <p:cNvSpPr>
            <a:spLocks noChangeShapeType="1"/>
          </p:cNvSpPr>
          <p:nvPr/>
        </p:nvSpPr>
        <p:spPr bwMode="auto">
          <a:xfrm>
            <a:off x="7772400" y="205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8" name="Line 56"/>
          <p:cNvSpPr>
            <a:spLocks noChangeShapeType="1"/>
          </p:cNvSpPr>
          <p:nvPr/>
        </p:nvSpPr>
        <p:spPr bwMode="auto">
          <a:xfrm flipV="1">
            <a:off x="8077200" y="1752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9" name="Line 57"/>
          <p:cNvSpPr>
            <a:spLocks noChangeShapeType="1"/>
          </p:cNvSpPr>
          <p:nvPr/>
        </p:nvSpPr>
        <p:spPr bwMode="auto">
          <a:xfrm>
            <a:off x="8153400" y="17526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30" name="Group 58"/>
          <p:cNvGrpSpPr>
            <a:grpSpLocks/>
          </p:cNvGrpSpPr>
          <p:nvPr/>
        </p:nvGrpSpPr>
        <p:grpSpPr bwMode="auto">
          <a:xfrm>
            <a:off x="1752600" y="3124200"/>
            <a:ext cx="1371600" cy="1143000"/>
            <a:chOff x="1056" y="1872"/>
            <a:chExt cx="864" cy="720"/>
          </a:xfrm>
        </p:grpSpPr>
        <p:sp>
          <p:nvSpPr>
            <p:cNvPr id="591931" name="Line 59"/>
            <p:cNvSpPr>
              <a:spLocks noChangeShapeType="1"/>
            </p:cNvSpPr>
            <p:nvPr/>
          </p:nvSpPr>
          <p:spPr bwMode="auto">
            <a:xfrm>
              <a:off x="1056" y="1872"/>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2" name="Line 60"/>
            <p:cNvSpPr>
              <a:spLocks noChangeShapeType="1"/>
            </p:cNvSpPr>
            <p:nvPr/>
          </p:nvSpPr>
          <p:spPr bwMode="auto">
            <a:xfrm>
              <a:off x="120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3" name="Line 61"/>
            <p:cNvSpPr>
              <a:spLocks noChangeShapeType="1"/>
            </p:cNvSpPr>
            <p:nvPr/>
          </p:nvSpPr>
          <p:spPr bwMode="auto">
            <a:xfrm>
              <a:off x="1296" y="2208"/>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4" name="Line 62"/>
            <p:cNvSpPr>
              <a:spLocks noChangeShapeType="1"/>
            </p:cNvSpPr>
            <p:nvPr/>
          </p:nvSpPr>
          <p:spPr bwMode="auto">
            <a:xfrm>
              <a:off x="1488" y="2208"/>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5" name="Line 63"/>
            <p:cNvSpPr>
              <a:spLocks noChangeShapeType="1"/>
            </p:cNvSpPr>
            <p:nvPr/>
          </p:nvSpPr>
          <p:spPr bwMode="auto">
            <a:xfrm>
              <a:off x="1632" y="2592"/>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36" name="Group 64"/>
          <p:cNvGrpSpPr>
            <a:grpSpLocks/>
          </p:cNvGrpSpPr>
          <p:nvPr/>
        </p:nvGrpSpPr>
        <p:grpSpPr bwMode="auto">
          <a:xfrm>
            <a:off x="3429000" y="3124200"/>
            <a:ext cx="1524000" cy="1143000"/>
            <a:chOff x="2160" y="1968"/>
            <a:chExt cx="960" cy="720"/>
          </a:xfrm>
        </p:grpSpPr>
        <p:sp>
          <p:nvSpPr>
            <p:cNvPr id="591937" name="Line 65"/>
            <p:cNvSpPr>
              <a:spLocks noChangeShapeType="1"/>
            </p:cNvSpPr>
            <p:nvPr/>
          </p:nvSpPr>
          <p:spPr bwMode="auto">
            <a:xfrm>
              <a:off x="2160"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8" name="Line 66"/>
            <p:cNvSpPr>
              <a:spLocks noChangeShapeType="1"/>
            </p:cNvSpPr>
            <p:nvPr/>
          </p:nvSpPr>
          <p:spPr bwMode="auto">
            <a:xfrm>
              <a:off x="2304"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9" name="Line 67"/>
            <p:cNvSpPr>
              <a:spLocks noChangeShapeType="1"/>
            </p:cNvSpPr>
            <p:nvPr/>
          </p:nvSpPr>
          <p:spPr bwMode="auto">
            <a:xfrm>
              <a:off x="2400"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0" name="Line 68"/>
            <p:cNvSpPr>
              <a:spLocks noChangeShapeType="1"/>
            </p:cNvSpPr>
            <p:nvPr/>
          </p:nvSpPr>
          <p:spPr bwMode="auto">
            <a:xfrm>
              <a:off x="2592" y="2304"/>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1" name="Line 69"/>
            <p:cNvSpPr>
              <a:spLocks noChangeShapeType="1"/>
            </p:cNvSpPr>
            <p:nvPr/>
          </p:nvSpPr>
          <p:spPr bwMode="auto">
            <a:xfrm>
              <a:off x="2736" y="2688"/>
              <a:ext cx="19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2" name="Line 70"/>
            <p:cNvSpPr>
              <a:spLocks noChangeShapeType="1"/>
            </p:cNvSpPr>
            <p:nvPr/>
          </p:nvSpPr>
          <p:spPr bwMode="auto">
            <a:xfrm flipV="1">
              <a:off x="2928" y="2304"/>
              <a:ext cx="96"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3" name="Line 71"/>
            <p:cNvSpPr>
              <a:spLocks noChangeShapeType="1"/>
            </p:cNvSpPr>
            <p:nvPr/>
          </p:nvSpPr>
          <p:spPr bwMode="auto">
            <a:xfrm>
              <a:off x="3024" y="2304"/>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4" name="Group 72"/>
          <p:cNvGrpSpPr>
            <a:grpSpLocks/>
          </p:cNvGrpSpPr>
          <p:nvPr/>
        </p:nvGrpSpPr>
        <p:grpSpPr bwMode="auto">
          <a:xfrm>
            <a:off x="5181600" y="3124200"/>
            <a:ext cx="1447800" cy="533400"/>
            <a:chOff x="3264" y="1968"/>
            <a:chExt cx="912" cy="336"/>
          </a:xfrm>
        </p:grpSpPr>
        <p:sp>
          <p:nvSpPr>
            <p:cNvPr id="591945" name="Line 73"/>
            <p:cNvSpPr>
              <a:spLocks noChangeShapeType="1"/>
            </p:cNvSpPr>
            <p:nvPr/>
          </p:nvSpPr>
          <p:spPr bwMode="auto">
            <a:xfrm>
              <a:off x="3264"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6" name="Line 74"/>
            <p:cNvSpPr>
              <a:spLocks noChangeShapeType="1"/>
            </p:cNvSpPr>
            <p:nvPr/>
          </p:nvSpPr>
          <p:spPr bwMode="auto">
            <a:xfrm>
              <a:off x="3408"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7" name="Line 75"/>
            <p:cNvSpPr>
              <a:spLocks noChangeShapeType="1"/>
            </p:cNvSpPr>
            <p:nvPr/>
          </p:nvSpPr>
          <p:spPr bwMode="auto">
            <a:xfrm>
              <a:off x="3504"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8" name="Line 76"/>
            <p:cNvSpPr>
              <a:spLocks noChangeShapeType="1"/>
            </p:cNvSpPr>
            <p:nvPr/>
          </p:nvSpPr>
          <p:spPr bwMode="auto">
            <a:xfrm>
              <a:off x="3696" y="230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9" name="Group 77"/>
          <p:cNvGrpSpPr>
            <a:grpSpLocks/>
          </p:cNvGrpSpPr>
          <p:nvPr/>
        </p:nvGrpSpPr>
        <p:grpSpPr bwMode="auto">
          <a:xfrm>
            <a:off x="6934200" y="3124200"/>
            <a:ext cx="1676400" cy="533400"/>
            <a:chOff x="4368" y="1968"/>
            <a:chExt cx="1056" cy="336"/>
          </a:xfrm>
        </p:grpSpPr>
        <p:sp>
          <p:nvSpPr>
            <p:cNvPr id="591950" name="Line 78"/>
            <p:cNvSpPr>
              <a:spLocks noChangeShapeType="1"/>
            </p:cNvSpPr>
            <p:nvPr/>
          </p:nvSpPr>
          <p:spPr bwMode="auto">
            <a:xfrm>
              <a:off x="4368"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1" name="Line 79"/>
            <p:cNvSpPr>
              <a:spLocks noChangeShapeType="1"/>
            </p:cNvSpPr>
            <p:nvPr/>
          </p:nvSpPr>
          <p:spPr bwMode="auto">
            <a:xfrm>
              <a:off x="4512"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2" name="Line 80"/>
            <p:cNvSpPr>
              <a:spLocks noChangeShapeType="1"/>
            </p:cNvSpPr>
            <p:nvPr/>
          </p:nvSpPr>
          <p:spPr bwMode="auto">
            <a:xfrm>
              <a:off x="4608"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3" name="Line 81"/>
            <p:cNvSpPr>
              <a:spLocks noChangeShapeType="1"/>
            </p:cNvSpPr>
            <p:nvPr/>
          </p:nvSpPr>
          <p:spPr bwMode="auto">
            <a:xfrm>
              <a:off x="4800" y="2304"/>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4" name="Line 82"/>
            <p:cNvSpPr>
              <a:spLocks noChangeShapeType="1"/>
            </p:cNvSpPr>
            <p:nvPr/>
          </p:nvSpPr>
          <p:spPr bwMode="auto">
            <a:xfrm flipV="1">
              <a:off x="5040" y="2016"/>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5" name="Line 83"/>
            <p:cNvSpPr>
              <a:spLocks noChangeShapeType="1"/>
            </p:cNvSpPr>
            <p:nvPr/>
          </p:nvSpPr>
          <p:spPr bwMode="auto">
            <a:xfrm>
              <a:off x="5136" y="2016"/>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56" name="Line 84"/>
          <p:cNvSpPr>
            <a:spLocks noChangeShapeType="1"/>
          </p:cNvSpPr>
          <p:nvPr/>
        </p:nvSpPr>
        <p:spPr bwMode="auto">
          <a:xfrm>
            <a:off x="17526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7" name="Line 85"/>
          <p:cNvSpPr>
            <a:spLocks noChangeShapeType="1"/>
          </p:cNvSpPr>
          <p:nvPr/>
        </p:nvSpPr>
        <p:spPr bwMode="auto">
          <a:xfrm>
            <a:off x="20574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8" name="Line 86"/>
          <p:cNvSpPr>
            <a:spLocks noChangeShapeType="1"/>
          </p:cNvSpPr>
          <p:nvPr/>
        </p:nvSpPr>
        <p:spPr bwMode="auto">
          <a:xfrm>
            <a:off x="22098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9" name="Line 87"/>
          <p:cNvSpPr>
            <a:spLocks noChangeShapeType="1"/>
          </p:cNvSpPr>
          <p:nvPr/>
        </p:nvSpPr>
        <p:spPr bwMode="auto">
          <a:xfrm>
            <a:off x="25146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0" name="Line 88"/>
          <p:cNvSpPr>
            <a:spLocks noChangeShapeType="1"/>
          </p:cNvSpPr>
          <p:nvPr/>
        </p:nvSpPr>
        <p:spPr bwMode="auto">
          <a:xfrm>
            <a:off x="2743200" y="5791200"/>
            <a:ext cx="457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1" name="Line 89"/>
          <p:cNvSpPr>
            <a:spLocks noChangeShapeType="1"/>
          </p:cNvSpPr>
          <p:nvPr/>
        </p:nvSpPr>
        <p:spPr bwMode="auto">
          <a:xfrm>
            <a:off x="34290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2" name="Line 90"/>
          <p:cNvSpPr>
            <a:spLocks noChangeShapeType="1"/>
          </p:cNvSpPr>
          <p:nvPr/>
        </p:nvSpPr>
        <p:spPr bwMode="auto">
          <a:xfrm>
            <a:off x="37338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3" name="Line 91"/>
          <p:cNvSpPr>
            <a:spLocks noChangeShapeType="1"/>
          </p:cNvSpPr>
          <p:nvPr/>
        </p:nvSpPr>
        <p:spPr bwMode="auto">
          <a:xfrm>
            <a:off x="38862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4" name="Line 92"/>
          <p:cNvSpPr>
            <a:spLocks noChangeShapeType="1"/>
          </p:cNvSpPr>
          <p:nvPr/>
        </p:nvSpPr>
        <p:spPr bwMode="auto">
          <a:xfrm>
            <a:off x="41910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5" name="Line 93"/>
          <p:cNvSpPr>
            <a:spLocks noChangeShapeType="1"/>
          </p:cNvSpPr>
          <p:nvPr/>
        </p:nvSpPr>
        <p:spPr bwMode="auto">
          <a:xfrm>
            <a:off x="4419600" y="57912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6" name="Line 94"/>
          <p:cNvSpPr>
            <a:spLocks noChangeShapeType="1"/>
          </p:cNvSpPr>
          <p:nvPr/>
        </p:nvSpPr>
        <p:spPr bwMode="auto">
          <a:xfrm flipV="1">
            <a:off x="4724400" y="5181600"/>
            <a:ext cx="1524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7" name="Line 95"/>
          <p:cNvSpPr>
            <a:spLocks noChangeShapeType="1"/>
          </p:cNvSpPr>
          <p:nvPr/>
        </p:nvSpPr>
        <p:spPr bwMode="auto">
          <a:xfrm>
            <a:off x="4876800" y="51816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8" name="Line 96"/>
          <p:cNvSpPr>
            <a:spLocks noChangeShapeType="1"/>
          </p:cNvSpPr>
          <p:nvPr/>
        </p:nvSpPr>
        <p:spPr bwMode="auto">
          <a:xfrm>
            <a:off x="5181600" y="47244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9" name="Line 97"/>
          <p:cNvSpPr>
            <a:spLocks noChangeShapeType="1"/>
          </p:cNvSpPr>
          <p:nvPr/>
        </p:nvSpPr>
        <p:spPr bwMode="auto">
          <a:xfrm>
            <a:off x="5486400" y="47244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0" name="Line 98"/>
          <p:cNvSpPr>
            <a:spLocks noChangeShapeType="1"/>
          </p:cNvSpPr>
          <p:nvPr/>
        </p:nvSpPr>
        <p:spPr bwMode="auto">
          <a:xfrm>
            <a:off x="5638800" y="52578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1" name="Line 99"/>
          <p:cNvSpPr>
            <a:spLocks noChangeShapeType="1"/>
          </p:cNvSpPr>
          <p:nvPr/>
        </p:nvSpPr>
        <p:spPr bwMode="auto">
          <a:xfrm>
            <a:off x="5943600" y="52578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72" name="Group 100"/>
          <p:cNvGrpSpPr>
            <a:grpSpLocks/>
          </p:cNvGrpSpPr>
          <p:nvPr/>
        </p:nvGrpSpPr>
        <p:grpSpPr bwMode="auto">
          <a:xfrm>
            <a:off x="6934200" y="4724400"/>
            <a:ext cx="1752600" cy="533400"/>
            <a:chOff x="4320" y="2976"/>
            <a:chExt cx="1104" cy="336"/>
          </a:xfrm>
        </p:grpSpPr>
        <p:sp>
          <p:nvSpPr>
            <p:cNvPr id="591973" name="Line 101"/>
            <p:cNvSpPr>
              <a:spLocks noChangeShapeType="1"/>
            </p:cNvSpPr>
            <p:nvPr/>
          </p:nvSpPr>
          <p:spPr bwMode="auto">
            <a:xfrm>
              <a:off x="4512" y="2976"/>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4" name="Line 102"/>
            <p:cNvSpPr>
              <a:spLocks noChangeShapeType="1"/>
            </p:cNvSpPr>
            <p:nvPr/>
          </p:nvSpPr>
          <p:spPr bwMode="auto">
            <a:xfrm>
              <a:off x="4608" y="3312"/>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5" name="Line 103"/>
            <p:cNvSpPr>
              <a:spLocks noChangeShapeType="1"/>
            </p:cNvSpPr>
            <p:nvPr/>
          </p:nvSpPr>
          <p:spPr bwMode="auto">
            <a:xfrm>
              <a:off x="4320" y="2976"/>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6" name="Line 104"/>
            <p:cNvSpPr>
              <a:spLocks noChangeShapeType="1"/>
            </p:cNvSpPr>
            <p:nvPr/>
          </p:nvSpPr>
          <p:spPr bwMode="auto">
            <a:xfrm>
              <a:off x="4800" y="3312"/>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7" name="Line 105"/>
            <p:cNvSpPr>
              <a:spLocks noChangeShapeType="1"/>
            </p:cNvSpPr>
            <p:nvPr/>
          </p:nvSpPr>
          <p:spPr bwMode="auto">
            <a:xfrm flipV="1">
              <a:off x="5040" y="3024"/>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8" name="Line 106"/>
            <p:cNvSpPr>
              <a:spLocks noChangeShapeType="1"/>
            </p:cNvSpPr>
            <p:nvPr/>
          </p:nvSpPr>
          <p:spPr bwMode="auto">
            <a:xfrm>
              <a:off x="5136" y="3024"/>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pic>
        <p:nvPicPr>
          <p:cNvPr id="591979" name="C4701A6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819400" y="1600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1980" name="250310AD.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rcRect/>
          <a:stretch>
            <a:fillRect/>
          </a:stretch>
        </p:blipFill>
        <p:spPr bwMode="auto">
          <a:xfrm>
            <a:off x="4572000" y="15240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1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6" fill="hold"/>
                                        <p:tgtEl>
                                          <p:spTgt spid="591979"/>
                                        </p:tgtEl>
                                      </p:cBhvr>
                                    </p:cmd>
                                  </p:childTnLst>
                                </p:cTn>
                              </p:par>
                            </p:childTnLst>
                          </p:cTn>
                        </p:par>
                      </p:childTnLst>
                    </p:cTn>
                  </p:par>
                </p:childTnLst>
              </p:cTn>
              <p:nextCondLst>
                <p:cond evt="onClick" delay="0">
                  <p:tgtEl>
                    <p:spTgt spid="5919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1979"/>
                </p:tgtEl>
              </p:cMediaNode>
            </p:audio>
            <p:seq concurrent="1" nextAc="seek">
              <p:cTn id="8" restart="whenNotActive" fill="hold" evtFilter="cancelBubble" nodeType="interactiveSeq">
                <p:stCondLst>
                  <p:cond evt="onClick" delay="0">
                    <p:tgtEl>
                      <p:spTgt spid="591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912" fill="hold"/>
                                        <p:tgtEl>
                                          <p:spTgt spid="591980"/>
                                        </p:tgtEl>
                                      </p:cBhvr>
                                    </p:cmd>
                                  </p:childTnLst>
                                </p:cTn>
                              </p:par>
                            </p:childTnLst>
                          </p:cTn>
                        </p:par>
                      </p:childTnLst>
                    </p:cTn>
                  </p:par>
                </p:childTnLst>
              </p:cTn>
              <p:nextCondLst>
                <p:cond evt="onClick" delay="0">
                  <p:tgtEl>
                    <p:spTgt spid="5919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198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8A13D879-44CB-A941-8AEE-DA919831597D}" type="datetime1">
              <a:rPr lang="en-US"/>
              <a:pPr/>
              <a:t>2/21/19</a:t>
            </a:fld>
            <a:endParaRPr lang="en-US"/>
          </a:p>
        </p:txBody>
      </p:sp>
      <p:sp>
        <p:nvSpPr>
          <p:cNvPr id="4" name="Slide Number Placeholder 5"/>
          <p:cNvSpPr>
            <a:spLocks noGrp="1"/>
          </p:cNvSpPr>
          <p:nvPr>
            <p:ph type="sldNum" sz="quarter" idx="12"/>
          </p:nvPr>
        </p:nvSpPr>
        <p:spPr/>
        <p:txBody>
          <a:bodyPr/>
          <a:lstStyle/>
          <a:p>
            <a:fld id="{5F071DDF-F321-414C-8292-1F31423FD887}" type="slidenum">
              <a:rPr lang="en-US"/>
              <a:pPr/>
              <a:t>34</a:t>
            </a:fld>
            <a:endParaRPr lang="en-US"/>
          </a:p>
        </p:txBody>
      </p:sp>
      <p:sp>
        <p:nvSpPr>
          <p:cNvPr id="585730" name="Rectangle 2"/>
          <p:cNvSpPr>
            <a:spLocks noGrp="1" noChangeArrowheads="1"/>
          </p:cNvSpPr>
          <p:nvPr>
            <p:ph type="body" idx="1"/>
          </p:nvPr>
        </p:nvSpPr>
        <p:spPr>
          <a:xfrm>
            <a:off x="715963" y="762000"/>
            <a:ext cx="7562850" cy="5216525"/>
          </a:xfrm>
        </p:spPr>
        <p:txBody>
          <a:bodyPr/>
          <a:lstStyle/>
          <a:p>
            <a:r>
              <a:rPr lang="en-US" dirty="0" smtClean="0"/>
              <a:t>Original </a:t>
            </a:r>
            <a:r>
              <a:rPr lang="en-US" dirty="0" err="1" smtClean="0"/>
              <a:t>ToBI</a:t>
            </a:r>
            <a:r>
              <a:rPr lang="en-US" dirty="0" smtClean="0"/>
              <a:t> training for English at:</a:t>
            </a:r>
          </a:p>
          <a:p>
            <a:pPr lvl="1"/>
            <a:r>
              <a:rPr lang="en-US" sz="2400" dirty="0">
                <a:hlinkClick r:id="rId2"/>
              </a:rPr>
              <a:t>https://</a:t>
            </a:r>
            <a:r>
              <a:rPr lang="en-US" sz="2400" dirty="0" err="1" smtClean="0">
                <a:hlinkClick r:id="rId2"/>
              </a:rPr>
              <a:t>www.ling.ohio-state.edu</a:t>
            </a:r>
            <a:r>
              <a:rPr lang="en-US" sz="2400" dirty="0">
                <a:hlinkClick r:id="rId2"/>
              </a:rPr>
              <a:t>/~</a:t>
            </a:r>
            <a:r>
              <a:rPr lang="en-US" sz="2400" dirty="0" err="1">
                <a:hlinkClick r:id="rId2"/>
              </a:rPr>
              <a:t>tobi</a:t>
            </a:r>
            <a:r>
              <a:rPr lang="en-US" sz="2400" dirty="0">
                <a:hlinkClick r:id="rId2"/>
              </a:rPr>
              <a:t>/</a:t>
            </a:r>
            <a:r>
              <a:rPr lang="en-US" sz="2400" dirty="0" err="1">
                <a:hlinkClick r:id="rId2"/>
              </a:rPr>
              <a:t>ame_tobi</a:t>
            </a:r>
            <a:r>
              <a:rPr lang="en-US" sz="2400" dirty="0">
                <a:hlinkClick r:id="rId2"/>
              </a:rPr>
              <a:t>/</a:t>
            </a:r>
            <a:endParaRPr lang="en-US" sz="2400" dirty="0"/>
          </a:p>
          <a:p>
            <a:r>
              <a:rPr lang="en-US" dirty="0" smtClean="0"/>
              <a:t>New online </a:t>
            </a:r>
            <a:r>
              <a:rPr lang="en-US" dirty="0"/>
              <a:t>training </a:t>
            </a:r>
            <a:r>
              <a:rPr lang="en-US" dirty="0" err="1"/>
              <a:t>material,available</a:t>
            </a:r>
            <a:r>
              <a:rPr lang="en-US" dirty="0"/>
              <a:t> at: </a:t>
            </a:r>
            <a:endParaRPr lang="en-US" dirty="0" smtClean="0"/>
          </a:p>
          <a:p>
            <a:pPr lvl="1"/>
            <a:r>
              <a:rPr lang="en-US" sz="2400" dirty="0" smtClean="0"/>
              <a:t> </a:t>
            </a:r>
            <a:r>
              <a:rPr lang="en-US" sz="2400" dirty="0">
                <a:hlinkClick r:id="rId3"/>
              </a:rPr>
              <a:t>http://anita.simmons.edu/~</a:t>
            </a:r>
            <a:r>
              <a:rPr lang="en-US" sz="2400" dirty="0" smtClean="0">
                <a:hlinkClick r:id="rId3"/>
              </a:rPr>
              <a:t>tobi/index.html</a:t>
            </a:r>
            <a:endParaRPr lang="en-US" sz="2400" dirty="0" smtClean="0"/>
          </a:p>
          <a:p>
            <a:r>
              <a:rPr lang="en-US" dirty="0" smtClean="0"/>
              <a:t>Simpler guidelines here:</a:t>
            </a:r>
          </a:p>
          <a:p>
            <a:pPr lvl="1"/>
            <a:r>
              <a:rPr lang="en-US" sz="2400" dirty="0">
                <a:hlinkClick r:id="rId4"/>
              </a:rPr>
              <a:t>http://</a:t>
            </a:r>
            <a:r>
              <a:rPr lang="en-US" sz="2400" dirty="0" smtClean="0">
                <a:hlinkClick r:id="rId4"/>
              </a:rPr>
              <a:t>www.speech.cs.cmu.edu/tobi/ToBI.1.html</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Good </a:t>
            </a:r>
            <a:r>
              <a:rPr lang="en-US" dirty="0"/>
              <a:t>inter-labeler reliability for expert and naive </a:t>
            </a:r>
            <a:r>
              <a:rPr lang="en-US" dirty="0" smtClean="0"/>
              <a:t>labelers</a:t>
            </a:r>
          </a:p>
          <a:p>
            <a:pPr lvl="1"/>
            <a:r>
              <a:rPr lang="en-US" sz="2400" dirty="0" smtClean="0"/>
              <a:t>88</a:t>
            </a:r>
            <a:r>
              <a:rPr lang="en-US" sz="2400" dirty="0"/>
              <a:t>% agreement on presence/absence of tonal category, 81% agreement on category label, 91% agreement on break indices to within 1 level (Silverman et al. </a:t>
            </a:r>
            <a:r>
              <a:rPr lang="ja-JP" altLang="en-US" sz="2400" dirty="0"/>
              <a:t>‘</a:t>
            </a:r>
            <a:r>
              <a:rPr lang="en-US" sz="2400" dirty="0"/>
              <a:t>92,Pitrelli et al </a:t>
            </a:r>
            <a:r>
              <a:rPr lang="ja-JP" altLang="en-US" sz="2400" dirty="0"/>
              <a:t>‘</a:t>
            </a:r>
            <a:r>
              <a:rPr lang="en-US" sz="2400" dirty="0"/>
              <a:t>94</a:t>
            </a:r>
            <a:r>
              <a:rPr lang="en-US" sz="2400" dirty="0" smtClean="0"/>
              <a:t>) but</a:t>
            </a:r>
            <a:r>
              <a:rPr lang="mr-IN" sz="2400" dirty="0" smtClean="0"/>
              <a:t>…</a:t>
            </a:r>
            <a:endParaRPr lang="en-US" sz="2400" dirty="0" smtClean="0"/>
          </a:p>
          <a:p>
            <a:r>
              <a:rPr lang="en-US" dirty="0" err="1" smtClean="0"/>
              <a:t>ToBI</a:t>
            </a:r>
            <a:r>
              <a:rPr lang="en-US" dirty="0" smtClean="0"/>
              <a:t> </a:t>
            </a:r>
            <a:r>
              <a:rPr lang="en-US" dirty="0"/>
              <a:t>Lite and other simpler schemes created for English (e.g. Yoon et al 2004</a:t>
            </a:r>
            <a:r>
              <a:rPr lang="en-US" dirty="0" smtClean="0"/>
              <a:t>)</a:t>
            </a:r>
          </a:p>
          <a:p>
            <a:pPr lvl="1"/>
            <a:r>
              <a:rPr lang="en-US" sz="2400" dirty="0" smtClean="0"/>
              <a:t>E.g. Binary classification of pitch accents and phrase boundaries</a:t>
            </a:r>
          </a:p>
          <a:p>
            <a:pPr lvl="1"/>
            <a:r>
              <a:rPr lang="en-US" sz="2400" dirty="0" smtClean="0"/>
              <a:t>Crowd-sourcing</a:t>
            </a:r>
            <a:r>
              <a:rPr lang="en-US" dirty="0"/>
              <a:t/>
            </a:r>
            <a:br>
              <a:rPr lang="en-US" dirty="0"/>
            </a:b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35</a:t>
            </a:fld>
            <a:endParaRPr lang="en-US"/>
          </a:p>
        </p:txBody>
      </p:sp>
    </p:spTree>
    <p:extLst>
      <p:ext uri="{BB962C8B-B14F-4D97-AF65-F5344CB8AC3E}">
        <p14:creationId xmlns:p14="http://schemas.microsoft.com/office/powerpoint/2010/main" val="1044687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ToBI</a:t>
            </a:r>
            <a:r>
              <a:rPr lang="en-US" dirty="0" smtClean="0"/>
              <a:t> Conventions in Many Languages</a:t>
            </a:r>
            <a:endParaRPr lang="en-US" dirty="0"/>
          </a:p>
        </p:txBody>
      </p:sp>
      <p:sp>
        <p:nvSpPr>
          <p:cNvPr id="6" name="Content Placeholder 5"/>
          <p:cNvSpPr>
            <a:spLocks noGrp="1"/>
          </p:cNvSpPr>
          <p:nvPr>
            <p:ph sz="half" idx="1"/>
          </p:nvPr>
        </p:nvSpPr>
        <p:spPr/>
        <p:txBody>
          <a:bodyPr/>
          <a:lstStyle/>
          <a:p>
            <a:r>
              <a:rPr lang="en-US" dirty="0" smtClean="0"/>
              <a:t>Mandarin, Taiwanese, Cantonese</a:t>
            </a:r>
          </a:p>
          <a:p>
            <a:r>
              <a:rPr lang="en-US" dirty="0" smtClean="0"/>
              <a:t>German (many)</a:t>
            </a:r>
          </a:p>
          <a:p>
            <a:r>
              <a:rPr lang="en-US" dirty="0" smtClean="0"/>
              <a:t>Spanish (many)</a:t>
            </a:r>
          </a:p>
          <a:p>
            <a:r>
              <a:rPr lang="en-US" dirty="0" smtClean="0"/>
              <a:t>Catalan</a:t>
            </a:r>
          </a:p>
          <a:p>
            <a:r>
              <a:rPr lang="en-US" dirty="0" smtClean="0"/>
              <a:t>Slovak</a:t>
            </a:r>
          </a:p>
          <a:p>
            <a:r>
              <a:rPr lang="en-US" dirty="0" smtClean="0"/>
              <a:t>Japanese</a:t>
            </a:r>
          </a:p>
          <a:p>
            <a:r>
              <a:rPr lang="en-US" dirty="0" smtClean="0"/>
              <a:t>Korean</a:t>
            </a:r>
          </a:p>
          <a:p>
            <a:r>
              <a:rPr lang="en-US" dirty="0" smtClean="0"/>
              <a:t>Greek</a:t>
            </a:r>
            <a:endParaRPr lang="en-US" dirty="0"/>
          </a:p>
        </p:txBody>
      </p:sp>
      <p:sp>
        <p:nvSpPr>
          <p:cNvPr id="7" name="Content Placeholder 6"/>
          <p:cNvSpPr>
            <a:spLocks noGrp="1"/>
          </p:cNvSpPr>
          <p:nvPr>
            <p:ph sz="half" idx="2"/>
          </p:nvPr>
        </p:nvSpPr>
        <p:spPr/>
        <p:txBody>
          <a:bodyPr/>
          <a:lstStyle/>
          <a:p>
            <a:r>
              <a:rPr lang="en-US" dirty="0" smtClean="0"/>
              <a:t>Australian, British, Glasgow English</a:t>
            </a:r>
          </a:p>
          <a:p>
            <a:r>
              <a:rPr lang="en-US" dirty="0" smtClean="0"/>
              <a:t>Serbian</a:t>
            </a:r>
          </a:p>
          <a:p>
            <a:r>
              <a:rPr lang="en-US" dirty="0" smtClean="0"/>
              <a:t>Italian (many)</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36</a:t>
            </a:fld>
            <a:endParaRPr lang="en-US"/>
          </a:p>
        </p:txBody>
      </p:sp>
    </p:spTree>
    <p:extLst>
      <p:ext uri="{BB962C8B-B14F-4D97-AF65-F5344CB8AC3E}">
        <p14:creationId xmlns:p14="http://schemas.microsoft.com/office/powerpoint/2010/main" val="1746007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AuToBI</a:t>
            </a:r>
            <a:r>
              <a:rPr lang="en-US" dirty="0" smtClean="0"/>
              <a:t> (Rosenberg 2010)</a:t>
            </a:r>
            <a:endParaRPr lang="en-US" dirty="0"/>
          </a:p>
        </p:txBody>
      </p:sp>
      <p:sp>
        <p:nvSpPr>
          <p:cNvPr id="3" name="Content Placeholder 2"/>
          <p:cNvSpPr>
            <a:spLocks noGrp="1"/>
          </p:cNvSpPr>
          <p:nvPr>
            <p:ph idx="1"/>
          </p:nvPr>
        </p:nvSpPr>
        <p:spPr/>
        <p:txBody>
          <a:bodyPr/>
          <a:lstStyle/>
          <a:p>
            <a:r>
              <a:rPr lang="en-US" dirty="0" smtClean="0"/>
              <a:t>Automatic </a:t>
            </a:r>
            <a:r>
              <a:rPr lang="en-US" dirty="0" err="1" smtClean="0"/>
              <a:t>ToBI</a:t>
            </a:r>
            <a:r>
              <a:rPr lang="en-US" dirty="0" smtClean="0"/>
              <a:t> labels for multiple languages:</a:t>
            </a:r>
          </a:p>
          <a:p>
            <a:pPr lvl="1"/>
            <a:r>
              <a:rPr lang="en-US" dirty="0">
                <a:hlinkClick r:id="rId2"/>
              </a:rPr>
              <a:t>https://</a:t>
            </a:r>
            <a:r>
              <a:rPr lang="en-US" dirty="0" smtClean="0">
                <a:hlinkClick r:id="rId2"/>
              </a:rPr>
              <a:t>github.com/AndrewRosenberg/AuToBI</a:t>
            </a:r>
            <a:endParaRPr lang="en-US" dirty="0" smtClean="0"/>
          </a:p>
          <a:p>
            <a:r>
              <a:rPr lang="en-US" dirty="0" smtClean="0"/>
              <a:t>Identifies pitch accents and boundaries with high accuracy using many acoustic-prosodic features</a:t>
            </a:r>
          </a:p>
          <a:p>
            <a:r>
              <a:rPr lang="en-US" dirty="0"/>
              <a:t>Input: </a:t>
            </a:r>
          </a:p>
          <a:p>
            <a:pPr lvl="1"/>
            <a:r>
              <a:rPr lang="en-US" dirty="0"/>
              <a:t>Word boundaries</a:t>
            </a:r>
          </a:p>
          <a:p>
            <a:pPr lvl="2"/>
            <a:r>
              <a:rPr lang="en-US" dirty="0" err="1"/>
              <a:t>TextGrid</a:t>
            </a:r>
            <a:r>
              <a:rPr lang="en-US" dirty="0"/>
              <a:t>, CPROM, BURNC forced alignment (.ala), flat text</a:t>
            </a:r>
          </a:p>
          <a:p>
            <a:pPr lvl="1"/>
            <a:r>
              <a:rPr lang="en-US" dirty="0"/>
              <a:t>Wav file</a:t>
            </a:r>
          </a:p>
          <a:p>
            <a:pPr lvl="1"/>
            <a:r>
              <a:rPr lang="en-US" dirty="0"/>
              <a:t>Trained models (available from </a:t>
            </a:r>
            <a:r>
              <a:rPr lang="en-US" dirty="0" err="1"/>
              <a:t>AuToBI</a:t>
            </a:r>
            <a:r>
              <a:rPr lang="en-US" dirty="0"/>
              <a:t> website</a:t>
            </a:r>
            <a:r>
              <a:rPr lang="en-US" dirty="0" smtClean="0"/>
              <a:t>)</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37</a:t>
            </a:fld>
            <a:endParaRPr lang="en-US"/>
          </a:p>
        </p:txBody>
      </p:sp>
    </p:spTree>
    <p:extLst>
      <p:ext uri="{BB962C8B-B14F-4D97-AF65-F5344CB8AC3E}">
        <p14:creationId xmlns:p14="http://schemas.microsoft.com/office/powerpoint/2010/main" val="2131469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Output:</a:t>
            </a:r>
          </a:p>
          <a:p>
            <a:pPr lvl="1"/>
            <a:r>
              <a:rPr lang="en-US" dirty="0"/>
              <a:t>Hypothesized </a:t>
            </a:r>
            <a:r>
              <a:rPr lang="en-US" dirty="0" err="1"/>
              <a:t>ToBI</a:t>
            </a:r>
            <a:r>
              <a:rPr lang="en-US" dirty="0"/>
              <a:t> tones (with confidence scores</a:t>
            </a:r>
            <a:r>
              <a:rPr lang="en-US" dirty="0" smtClean="0"/>
              <a:t>) and break indices</a:t>
            </a:r>
            <a:endParaRPr lang="en-US" dirty="0"/>
          </a:p>
          <a:p>
            <a:pPr lvl="1"/>
            <a:r>
              <a:rPr lang="en-US" dirty="0" err="1"/>
              <a:t>Praat</a:t>
            </a:r>
            <a:r>
              <a:rPr lang="en-US" dirty="0"/>
              <a:t> </a:t>
            </a:r>
            <a:r>
              <a:rPr lang="en-US" dirty="0" err="1"/>
              <a:t>TextGrid</a:t>
            </a:r>
            <a:r>
              <a:rPr lang="en-US" dirty="0"/>
              <a:t> format</a:t>
            </a:r>
          </a:p>
          <a:p>
            <a:r>
              <a:rPr lang="en-US" dirty="0"/>
              <a:t>Developed for English and adapted for Mandarin, German, Italian, Portuguese and French, with small amounts of labeled data</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38</a:t>
            </a:fld>
            <a:endParaRPr lang="en-US"/>
          </a:p>
        </p:txBody>
      </p:sp>
    </p:spTree>
    <p:extLst>
      <p:ext uri="{BB962C8B-B14F-4D97-AF65-F5344CB8AC3E}">
        <p14:creationId xmlns:p14="http://schemas.microsoft.com/office/powerpoint/2010/main" val="702136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AuToBI</a:t>
            </a:r>
            <a:r>
              <a:rPr lang="en-US" dirty="0" smtClean="0"/>
              <a:t> Command Line Example</a:t>
            </a:r>
            <a:endParaRPr lang="en-US" dirty="0"/>
          </a:p>
        </p:txBody>
      </p:sp>
      <p:sp>
        <p:nvSpPr>
          <p:cNvPr id="3" name="Content Placeholder 2"/>
          <p:cNvSpPr>
            <a:spLocks noGrp="1"/>
          </p:cNvSpPr>
          <p:nvPr>
            <p:ph idx="1"/>
          </p:nvPr>
        </p:nvSpPr>
        <p:spPr>
          <a:ln>
            <a:solidFill>
              <a:schemeClr val="tx1"/>
            </a:solidFill>
          </a:ln>
        </p:spPr>
        <p:txBody>
          <a:bodyPr>
            <a:normAutofit/>
          </a:bodyPr>
          <a:lstStyle/>
          <a:p>
            <a:pPr marL="0" indent="0">
              <a:buNone/>
            </a:pPr>
            <a:r>
              <a:rPr lang="en-US" sz="2200" dirty="0" smtClean="0">
                <a:latin typeface="Courier"/>
                <a:cs typeface="Courier"/>
              </a:rPr>
              <a:t>java –jar </a:t>
            </a:r>
            <a:r>
              <a:rPr lang="en-US" sz="2200" dirty="0" err="1" smtClean="0">
                <a:latin typeface="Courier"/>
                <a:cs typeface="Courier"/>
              </a:rPr>
              <a:t>AuToBI.jar</a:t>
            </a:r>
            <a:r>
              <a:rPr lang="en-US" sz="2200" dirty="0" smtClean="0">
                <a:latin typeface="Courier"/>
                <a:cs typeface="Courier"/>
              </a:rPr>
              <a:t> \</a:t>
            </a:r>
          </a:p>
          <a:p>
            <a:pPr marL="0" indent="0">
              <a:buNone/>
            </a:pPr>
            <a:r>
              <a:rPr lang="en-US" sz="2200" dirty="0">
                <a:latin typeface="Courier"/>
                <a:cs typeface="Courier"/>
              </a:rPr>
              <a:t> </a:t>
            </a:r>
            <a:r>
              <a:rPr lang="en-US" sz="2200" dirty="0" smtClean="0">
                <a:latin typeface="Courier"/>
                <a:cs typeface="Courier"/>
              </a:rPr>
              <a:t> -</a:t>
            </a:r>
            <a:r>
              <a:rPr lang="en-US" sz="2200" dirty="0" err="1" smtClean="0">
                <a:latin typeface="Courier"/>
                <a:cs typeface="Courier"/>
              </a:rPr>
              <a:t>text_grid_file</a:t>
            </a:r>
            <a:r>
              <a:rPr lang="en-US" sz="2200" dirty="0" smtClean="0">
                <a:latin typeface="Courier"/>
                <a:cs typeface="Courier"/>
              </a:rPr>
              <a:t>=</a:t>
            </a:r>
            <a:r>
              <a:rPr lang="en-US" sz="2200" dirty="0" err="1" smtClean="0">
                <a:latin typeface="Courier"/>
                <a:cs typeface="Courier"/>
              </a:rPr>
              <a:t>in.TextGrid</a:t>
            </a:r>
            <a:r>
              <a:rPr lang="en-US" sz="2200" dirty="0" smtClean="0">
                <a:latin typeface="Courier"/>
                <a:cs typeface="Courier"/>
              </a:rPr>
              <a:t> \</a:t>
            </a:r>
          </a:p>
          <a:p>
            <a:pPr marL="0" indent="0">
              <a:buNone/>
            </a:pPr>
            <a:r>
              <a:rPr lang="en-US" sz="2200" dirty="0" smtClean="0">
                <a:latin typeface="Courier"/>
                <a:cs typeface="Courier"/>
              </a:rPr>
              <a:t>  -</a:t>
            </a:r>
            <a:r>
              <a:rPr lang="en-US" sz="2200" dirty="0" err="1">
                <a:latin typeface="Courier"/>
                <a:cs typeface="Courier"/>
              </a:rPr>
              <a:t>wav_file</a:t>
            </a:r>
            <a:r>
              <a:rPr lang="en-US" sz="2200" dirty="0" smtClean="0">
                <a:latin typeface="Courier"/>
                <a:cs typeface="Courier"/>
              </a:rPr>
              <a:t>=</a:t>
            </a:r>
            <a:r>
              <a:rPr lang="en-US" sz="2200" dirty="0" err="1" smtClean="0">
                <a:latin typeface="Courier"/>
                <a:cs typeface="Courier"/>
              </a:rPr>
              <a:t>in.wav</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out_file</a:t>
            </a:r>
            <a:r>
              <a:rPr lang="en-US" sz="2200" dirty="0" smtClean="0">
                <a:latin typeface="Courier"/>
                <a:cs typeface="Courier"/>
              </a:rPr>
              <a:t>=</a:t>
            </a:r>
            <a:r>
              <a:rPr lang="en-US" sz="2200" dirty="0" err="1" smtClean="0">
                <a:latin typeface="Courier"/>
                <a:cs typeface="Courier"/>
              </a:rPr>
              <a:t>out.TextGrid</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pitch_accent_detector</a:t>
            </a:r>
            <a:r>
              <a:rPr lang="en-US" sz="2200" dirty="0" smtClean="0">
                <a:latin typeface="Courier"/>
                <a:cs typeface="Courier"/>
              </a:rPr>
              <a:t>=</a:t>
            </a:r>
            <a:r>
              <a:rPr lang="en-US" sz="2200" dirty="0" err="1" smtClean="0">
                <a:latin typeface="Courier"/>
                <a:cs typeface="Courier"/>
              </a:rPr>
              <a:t>accent.model</a:t>
            </a:r>
            <a:r>
              <a:rPr lang="en-US" sz="2200" dirty="0" smtClean="0">
                <a:latin typeface="Courier"/>
                <a:cs typeface="Courier"/>
              </a:rPr>
              <a:t> \</a:t>
            </a:r>
          </a:p>
          <a:p>
            <a:pPr marL="0" indent="0">
              <a:buNone/>
            </a:pPr>
            <a:r>
              <a:rPr lang="en-US" sz="2200" dirty="0" smtClean="0">
                <a:latin typeface="Courier"/>
                <a:cs typeface="Courier"/>
              </a:rPr>
              <a:t>  </a:t>
            </a:r>
            <a:r>
              <a:rPr lang="en-US" sz="2200" dirty="0">
                <a:latin typeface="Courier"/>
                <a:cs typeface="Courier"/>
              </a:rPr>
              <a:t>-</a:t>
            </a:r>
            <a:r>
              <a:rPr lang="en-US" sz="2200" dirty="0" err="1" smtClean="0">
                <a:latin typeface="Courier"/>
                <a:cs typeface="Courier"/>
              </a:rPr>
              <a:t>pitch_accent_classifier</a:t>
            </a:r>
            <a:r>
              <a:rPr lang="en-US" sz="2200" dirty="0" smtClean="0">
                <a:latin typeface="Courier"/>
                <a:cs typeface="Courier"/>
              </a:rPr>
              <a:t>=</a:t>
            </a:r>
            <a:r>
              <a:rPr lang="en-US" sz="2200" dirty="0" err="1" smtClean="0">
                <a:latin typeface="Courier"/>
                <a:cs typeface="Courier"/>
              </a:rPr>
              <a:t>pa_type.model</a:t>
            </a:r>
            <a:r>
              <a:rPr lang="en-US" sz="2200" dirty="0" smtClean="0">
                <a:latin typeface="Courier"/>
                <a:cs typeface="Courier"/>
              </a:rPr>
              <a:t> \</a:t>
            </a:r>
          </a:p>
          <a:p>
            <a:pPr marL="0" indent="0">
              <a:buNone/>
            </a:pPr>
            <a:r>
              <a:rPr lang="en-US" sz="2200" dirty="0">
                <a:latin typeface="Courier"/>
                <a:cs typeface="Courier"/>
              </a:rPr>
              <a:t> </a:t>
            </a:r>
            <a:r>
              <a:rPr lang="en-US" sz="2200" dirty="0" smtClean="0">
                <a:latin typeface="Courier"/>
                <a:cs typeface="Courier"/>
              </a:rPr>
              <a:t> -</a:t>
            </a:r>
            <a:r>
              <a:rPr lang="en-US" sz="2200" dirty="0" err="1" smtClean="0">
                <a:latin typeface="Courier"/>
                <a:cs typeface="Courier"/>
              </a:rPr>
              <a:t>intonational_phrase_detector</a:t>
            </a:r>
            <a:r>
              <a:rPr lang="en-US" sz="2200" dirty="0" smtClean="0">
                <a:latin typeface="Courier"/>
                <a:cs typeface="Courier"/>
              </a:rPr>
              <a:t>=</a:t>
            </a:r>
            <a:r>
              <a:rPr lang="en-US" sz="2200" dirty="0" err="1" smtClean="0">
                <a:latin typeface="Courier"/>
                <a:cs typeface="Courier"/>
              </a:rPr>
              <a:t>ip.model</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intermediate_phrase_detector</a:t>
            </a:r>
            <a:r>
              <a:rPr lang="en-US" sz="2200" dirty="0" smtClean="0">
                <a:latin typeface="Courier"/>
                <a:cs typeface="Courier"/>
              </a:rPr>
              <a:t>=</a:t>
            </a:r>
            <a:r>
              <a:rPr lang="en-US" sz="2200" dirty="0" err="1" smtClean="0">
                <a:latin typeface="Courier"/>
                <a:cs typeface="Courier"/>
              </a:rPr>
              <a:t>interp.model</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phrase_accent_classifier</a:t>
            </a:r>
            <a:r>
              <a:rPr lang="en-US" sz="2200" dirty="0" smtClean="0">
                <a:latin typeface="Courier"/>
                <a:cs typeface="Courier"/>
              </a:rPr>
              <a:t>=</a:t>
            </a:r>
            <a:r>
              <a:rPr lang="en-US" sz="2200" dirty="0" err="1" smtClean="0">
                <a:latin typeface="Courier"/>
                <a:cs typeface="Courier"/>
              </a:rPr>
              <a:t>phraseac.model</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boundary_tone_classifier</a:t>
            </a:r>
            <a:r>
              <a:rPr lang="en-US" sz="2200" dirty="0" smtClean="0">
                <a:latin typeface="Courier"/>
                <a:cs typeface="Courier"/>
              </a:rPr>
              <a:t>=</a:t>
            </a:r>
            <a:r>
              <a:rPr lang="en-US" sz="2200" dirty="0" err="1" smtClean="0">
                <a:latin typeface="Courier"/>
                <a:cs typeface="Courier"/>
              </a:rPr>
              <a:t>bt.model</a:t>
            </a:r>
            <a:endParaRPr lang="en-US" sz="2200" dirty="0">
              <a:latin typeface="Courier"/>
              <a:cs typeface="Courier"/>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39</a:t>
            </a:fld>
            <a:endParaRPr lang="en-US"/>
          </a:p>
        </p:txBody>
      </p:sp>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618962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Limitations of Music Representations</a:t>
            </a:r>
            <a:endParaRPr lang="en-US" dirty="0"/>
          </a:p>
        </p:txBody>
      </p:sp>
      <p:sp>
        <p:nvSpPr>
          <p:cNvPr id="6" name="Content Placeholder 5"/>
          <p:cNvSpPr>
            <a:spLocks noGrp="1"/>
          </p:cNvSpPr>
          <p:nvPr>
            <p:ph idx="1"/>
          </p:nvPr>
        </p:nvSpPr>
        <p:spPr/>
        <p:txBody>
          <a:bodyPr/>
          <a:lstStyle/>
          <a:p>
            <a:r>
              <a:rPr lang="en-US" dirty="0" smtClean="0"/>
              <a:t>Hard to represent similarities between contours</a:t>
            </a:r>
          </a:p>
          <a:p>
            <a:pPr lvl="1"/>
            <a:r>
              <a:rPr lang="en-US" dirty="0" smtClean="0"/>
              <a:t>E.g. these contours are the same </a:t>
            </a:r>
          </a:p>
          <a:p>
            <a:pPr lvl="1"/>
            <a:r>
              <a:rPr lang="en-US" dirty="0" smtClean="0"/>
              <a:t>but in a </a:t>
            </a:r>
            <a:r>
              <a:rPr lang="en-US" dirty="0" smtClean="0">
                <a:hlinkClick r:id="rId6" action="ppaction://hlinkfile"/>
              </a:rPr>
              <a:t>different pitch range</a:t>
            </a:r>
            <a:endParaRPr lang="en-US" dirty="0" smtClean="0"/>
          </a:p>
          <a:p>
            <a:r>
              <a:rPr lang="en-US" dirty="0" smtClean="0"/>
              <a:t>Too tied to particular instances </a:t>
            </a:r>
            <a:r>
              <a:rPr lang="mr-IN" dirty="0" smtClean="0"/>
              <a:t>–</a:t>
            </a:r>
            <a:r>
              <a:rPr lang="en-US" dirty="0" smtClean="0"/>
              <a:t> hard to generalize</a:t>
            </a:r>
            <a:endParaRPr lang="en-US" dirty="0"/>
          </a:p>
        </p:txBody>
      </p:sp>
      <p:sp>
        <p:nvSpPr>
          <p:cNvPr id="3" name="Date Placeholder 2"/>
          <p:cNvSpPr>
            <a:spLocks noGrp="1"/>
          </p:cNvSpPr>
          <p:nvPr>
            <p:ph type="dt" sz="half" idx="10"/>
          </p:nvPr>
        </p:nvSpPr>
        <p:spPr/>
        <p:txBody>
          <a:bodyPr/>
          <a:lstStyle/>
          <a:p>
            <a:fld id="{724FF392-6DD0-1C42-9EB9-D001C148B05C}" type="datetime1">
              <a:rPr lang="en-US" smtClean="0"/>
              <a:pPr/>
              <a:t>2/21/19</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4</a:t>
            </a:fld>
            <a:endParaRPr lang="en-US"/>
          </a:p>
        </p:txBody>
      </p:sp>
      <p:pic>
        <p:nvPicPr>
          <p:cNvPr id="2" name="hyrax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6">
                <a:tint val="45000"/>
                <a:satMod val="400000"/>
              </a:schemeClr>
            </a:duotone>
          </a:blip>
          <a:stretch>
            <a:fillRect/>
          </a:stretch>
        </p:blipFill>
        <p:spPr>
          <a:xfrm flipH="1">
            <a:off x="6589643" y="1828800"/>
            <a:ext cx="660400" cy="812800"/>
          </a:xfrm>
          <a:prstGeom prst="rect">
            <a:avLst/>
          </a:prstGeom>
        </p:spPr>
      </p:pic>
      <p:pic>
        <p:nvPicPr>
          <p:cNvPr id="7" name="hyrax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duotone>
              <a:prstClr val="black"/>
              <a:schemeClr val="accent6">
                <a:tint val="45000"/>
                <a:satMod val="400000"/>
              </a:schemeClr>
            </a:duotone>
          </a:blip>
          <a:stretch>
            <a:fillRect/>
          </a:stretch>
        </p:blipFill>
        <p:spPr>
          <a:xfrm>
            <a:off x="7562021" y="1828800"/>
            <a:ext cx="812800" cy="812800"/>
          </a:xfrm>
          <a:prstGeom prst="rect">
            <a:avLst/>
          </a:prstGeom>
        </p:spPr>
      </p:pic>
    </p:spTree>
    <p:extLst>
      <p:ext uri="{BB962C8B-B14F-4D97-AF65-F5344CB8AC3E}">
        <p14:creationId xmlns:p14="http://schemas.microsoft.com/office/powerpoint/2010/main" val="82438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AuToBI</a:t>
            </a:r>
            <a:r>
              <a:rPr lang="en-US" dirty="0" smtClean="0"/>
              <a:t> Schematic</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40</a:t>
            </a:fld>
            <a:endParaRPr lang="en-US"/>
          </a:p>
        </p:txBody>
      </p:sp>
      <p:sp>
        <p:nvSpPr>
          <p:cNvPr id="9" name="Rectangle 8"/>
          <p:cNvSpPr/>
          <p:nvPr/>
        </p:nvSpPr>
        <p:spPr>
          <a:xfrm>
            <a:off x="886889" y="2369078"/>
            <a:ext cx="1809419" cy="797461"/>
          </a:xfrm>
          <a:prstGeom prst="rect">
            <a:avLst/>
          </a:prstGeom>
          <a:solidFill>
            <a:srgbClr val="BFBFB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Segmentation</a:t>
            </a:r>
            <a:br>
              <a:rPr lang="en-US" sz="2000" dirty="0" smtClean="0">
                <a:solidFill>
                  <a:schemeClr val="tx1"/>
                </a:solidFill>
              </a:rPr>
            </a:br>
            <a:r>
              <a:rPr lang="en-US" sz="2000" dirty="0" smtClean="0">
                <a:solidFill>
                  <a:schemeClr val="tx1"/>
                </a:solidFill>
              </a:rPr>
              <a:t>(</a:t>
            </a:r>
            <a:r>
              <a:rPr lang="en-US" sz="2000" dirty="0" err="1" smtClean="0">
                <a:solidFill>
                  <a:schemeClr val="tx1"/>
                </a:solidFill>
              </a:rPr>
              <a:t>TextGrid</a:t>
            </a:r>
            <a:r>
              <a:rPr lang="en-US" sz="2000" dirty="0" smtClean="0">
                <a:solidFill>
                  <a:schemeClr val="tx1"/>
                </a:solidFill>
              </a:rPr>
              <a:t>)</a:t>
            </a:r>
            <a:endParaRPr lang="en-US" sz="2000" dirty="0">
              <a:solidFill>
                <a:schemeClr val="tx1"/>
              </a:solidFill>
            </a:endParaRPr>
          </a:p>
        </p:txBody>
      </p:sp>
      <p:sp>
        <p:nvSpPr>
          <p:cNvPr id="10" name="Rectangle 9"/>
          <p:cNvSpPr/>
          <p:nvPr/>
        </p:nvSpPr>
        <p:spPr>
          <a:xfrm>
            <a:off x="3854302" y="1254950"/>
            <a:ext cx="1449393" cy="720680"/>
          </a:xfrm>
          <a:prstGeom prst="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Audio (wav)</a:t>
            </a:r>
            <a:endParaRPr lang="en-US" sz="2000" dirty="0">
              <a:solidFill>
                <a:schemeClr val="tx1"/>
              </a:solidFill>
            </a:endParaRPr>
          </a:p>
        </p:txBody>
      </p:sp>
      <p:sp>
        <p:nvSpPr>
          <p:cNvPr id="11" name="Rectangle 10"/>
          <p:cNvSpPr/>
          <p:nvPr/>
        </p:nvSpPr>
        <p:spPr>
          <a:xfrm>
            <a:off x="6553200" y="1992924"/>
            <a:ext cx="2133600" cy="755678"/>
          </a:xfrm>
          <a:prstGeom prst="rect">
            <a:avLst/>
          </a:prstGeom>
          <a:solidFill>
            <a:srgbClr val="BFBFB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a:t>
            </a:r>
            <a:r>
              <a:rPr lang="en-US" sz="2000" dirty="0" smtClean="0">
                <a:solidFill>
                  <a:schemeClr val="tx1"/>
                </a:solidFill>
              </a:rPr>
              <a:t>ormalization </a:t>
            </a:r>
            <a:r>
              <a:rPr lang="en-US" sz="2000" dirty="0">
                <a:solidFill>
                  <a:schemeClr val="tx1"/>
                </a:solidFill>
              </a:rPr>
              <a:t>P</a:t>
            </a:r>
            <a:r>
              <a:rPr lang="en-US" sz="2000" dirty="0" smtClean="0">
                <a:solidFill>
                  <a:schemeClr val="tx1"/>
                </a:solidFill>
              </a:rPr>
              <a:t>arameters</a:t>
            </a:r>
            <a:endParaRPr lang="en-US" sz="2000" dirty="0">
              <a:solidFill>
                <a:schemeClr val="tx1"/>
              </a:solidFill>
            </a:endParaRPr>
          </a:p>
        </p:txBody>
      </p:sp>
      <p:sp>
        <p:nvSpPr>
          <p:cNvPr id="15" name="Rectangle 14"/>
          <p:cNvSpPr/>
          <p:nvPr/>
        </p:nvSpPr>
        <p:spPr>
          <a:xfrm>
            <a:off x="3498666" y="2315096"/>
            <a:ext cx="2204975" cy="91005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chemeClr val="tx1"/>
                </a:solidFill>
              </a:rPr>
              <a:t>ToBI</a:t>
            </a:r>
            <a:r>
              <a:rPr lang="en-US" sz="2000" dirty="0" smtClean="0">
                <a:solidFill>
                  <a:schemeClr val="tx1"/>
                </a:solidFill>
              </a:rPr>
              <a:t> Annotation Specific Feature Extraction</a:t>
            </a:r>
            <a:endParaRPr lang="en-US" sz="2000" dirty="0">
              <a:solidFill>
                <a:schemeClr val="tx1"/>
              </a:solidFill>
            </a:endParaRPr>
          </a:p>
        </p:txBody>
      </p:sp>
      <p:sp>
        <p:nvSpPr>
          <p:cNvPr id="21" name="Rectangle 20"/>
          <p:cNvSpPr/>
          <p:nvPr/>
        </p:nvSpPr>
        <p:spPr>
          <a:xfrm>
            <a:off x="3370871" y="4806462"/>
            <a:ext cx="2460565" cy="71031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Hypothesized Prosodic Events</a:t>
            </a:r>
            <a:endParaRPr lang="en-US" sz="2000" dirty="0">
              <a:solidFill>
                <a:schemeClr val="bg1"/>
              </a:solidFill>
            </a:endParaRPr>
          </a:p>
        </p:txBody>
      </p:sp>
      <p:sp>
        <p:nvSpPr>
          <p:cNvPr id="22" name="Rectangle 21"/>
          <p:cNvSpPr/>
          <p:nvPr/>
        </p:nvSpPr>
        <p:spPr>
          <a:xfrm>
            <a:off x="3733705" y="5723027"/>
            <a:ext cx="1734898" cy="445078"/>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FFFFFF"/>
                </a:solidFill>
              </a:rPr>
              <a:t>Evaluation</a:t>
            </a:r>
            <a:endParaRPr lang="en-US" sz="2000" dirty="0">
              <a:solidFill>
                <a:srgbClr val="FFFFFF"/>
              </a:solidFill>
            </a:endParaRPr>
          </a:p>
        </p:txBody>
      </p:sp>
      <p:cxnSp>
        <p:nvCxnSpPr>
          <p:cNvPr id="23" name="Straight Arrow Connector 22"/>
          <p:cNvCxnSpPr>
            <a:stCxn id="9" idx="3"/>
            <a:endCxn id="15" idx="1"/>
          </p:cNvCxnSpPr>
          <p:nvPr/>
        </p:nvCxnSpPr>
        <p:spPr>
          <a:xfrm>
            <a:off x="2696308" y="2767809"/>
            <a:ext cx="802358" cy="231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15" idx="0"/>
          </p:cNvCxnSpPr>
          <p:nvPr/>
        </p:nvCxnSpPr>
        <p:spPr>
          <a:xfrm>
            <a:off x="4578999" y="1975630"/>
            <a:ext cx="22155" cy="3394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5" idx="3"/>
          </p:cNvCxnSpPr>
          <p:nvPr/>
        </p:nvCxnSpPr>
        <p:spPr>
          <a:xfrm flipH="1">
            <a:off x="5703641" y="2370763"/>
            <a:ext cx="849559" cy="3993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2"/>
            <a:endCxn id="43" idx="0"/>
          </p:cNvCxnSpPr>
          <p:nvPr/>
        </p:nvCxnSpPr>
        <p:spPr>
          <a:xfrm>
            <a:off x="4601154" y="3225152"/>
            <a:ext cx="0" cy="27227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3" idx="2"/>
            <a:endCxn id="21" idx="0"/>
          </p:cNvCxnSpPr>
          <p:nvPr/>
        </p:nvCxnSpPr>
        <p:spPr>
          <a:xfrm>
            <a:off x="4601154" y="4532923"/>
            <a:ext cx="0" cy="27353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1" idx="2"/>
            <a:endCxn id="22" idx="0"/>
          </p:cNvCxnSpPr>
          <p:nvPr/>
        </p:nvCxnSpPr>
        <p:spPr>
          <a:xfrm>
            <a:off x="4601154" y="5516772"/>
            <a:ext cx="0" cy="20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hape 60"/>
          <p:cNvCxnSpPr>
            <a:stCxn id="9" idx="2"/>
            <a:endCxn id="22" idx="1"/>
          </p:cNvCxnSpPr>
          <p:nvPr/>
        </p:nvCxnSpPr>
        <p:spPr>
          <a:xfrm rot="16200000" flipH="1">
            <a:off x="1373139" y="3584999"/>
            <a:ext cx="2779027" cy="194210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498666" y="3497425"/>
            <a:ext cx="2204975" cy="1035498"/>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chemeClr val="tx1"/>
                </a:solidFill>
              </a:rPr>
              <a:t>ToBI</a:t>
            </a:r>
            <a:r>
              <a:rPr lang="en-US" sz="2000" dirty="0" smtClean="0">
                <a:solidFill>
                  <a:schemeClr val="tx1"/>
                </a:solidFill>
              </a:rPr>
              <a:t> Annotation Specific Classifier</a:t>
            </a:r>
            <a:endParaRPr lang="en-US" sz="2000" dirty="0">
              <a:solidFill>
                <a:schemeClr val="tx1"/>
              </a:solidFill>
            </a:endParaRPr>
          </a:p>
        </p:txBody>
      </p:sp>
      <p:cxnSp>
        <p:nvCxnSpPr>
          <p:cNvPr id="102" name="Elbow Connector 101"/>
          <p:cNvCxnSpPr>
            <a:stCxn id="10" idx="3"/>
            <a:endCxn id="11" idx="0"/>
          </p:cNvCxnSpPr>
          <p:nvPr/>
        </p:nvCxnSpPr>
        <p:spPr>
          <a:xfrm>
            <a:off x="5303695" y="1615290"/>
            <a:ext cx="2316305" cy="377634"/>
          </a:xfrm>
          <a:prstGeom prst="bentConnector2">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1667972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AuToBI</a:t>
            </a:r>
            <a:r>
              <a:rPr lang="en-US" dirty="0" smtClean="0"/>
              <a:t> Performance</a:t>
            </a:r>
            <a:endParaRPr lang="en-US" dirty="0"/>
          </a:p>
        </p:txBody>
      </p:sp>
      <p:sp>
        <p:nvSpPr>
          <p:cNvPr id="3" name="Content Placeholder 2"/>
          <p:cNvSpPr>
            <a:spLocks noGrp="1"/>
          </p:cNvSpPr>
          <p:nvPr>
            <p:ph idx="1"/>
          </p:nvPr>
        </p:nvSpPr>
        <p:spPr>
          <a:xfrm>
            <a:off x="457200" y="1285875"/>
            <a:ext cx="8229600" cy="5070476"/>
          </a:xfrm>
        </p:spPr>
        <p:txBody>
          <a:bodyPr>
            <a:normAutofit fontScale="62500" lnSpcReduction="20000"/>
          </a:bodyPr>
          <a:lstStyle/>
          <a:p>
            <a:r>
              <a:rPr lang="en-US" dirty="0" smtClean="0"/>
              <a:t>Cross-Corpus Performance: BURNC → CGC</a:t>
            </a:r>
          </a:p>
          <a:p>
            <a:pPr lvl="1"/>
            <a:endParaRPr lang="en-US" dirty="0" smtClean="0"/>
          </a:p>
          <a:p>
            <a:pPr lvl="1"/>
            <a:endParaRPr lang="en-US" dirty="0" smtClean="0"/>
          </a:p>
          <a:p>
            <a:pPr lvl="1"/>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Available models</a:t>
            </a:r>
            <a:endParaRPr lang="en-US" dirty="0"/>
          </a:p>
          <a:p>
            <a:pPr lvl="1"/>
            <a:r>
              <a:rPr lang="en-US" dirty="0" smtClean="0"/>
              <a:t>Boston Directions Corpus</a:t>
            </a:r>
          </a:p>
          <a:p>
            <a:pPr lvl="2"/>
            <a:r>
              <a:rPr lang="en-US" dirty="0" smtClean="0"/>
              <a:t>Read, Spontaneous, Combined</a:t>
            </a:r>
          </a:p>
          <a:p>
            <a:pPr lvl="1"/>
            <a:r>
              <a:rPr lang="en-US" dirty="0" smtClean="0"/>
              <a:t>Boston Radio News Corpus</a:t>
            </a:r>
          </a:p>
          <a:p>
            <a:r>
              <a:rPr lang="en-US" dirty="0" smtClean="0"/>
              <a:t>Developing models for French, Italian, European and </a:t>
            </a:r>
            <a:r>
              <a:rPr lang="en-US" dirty="0" err="1" smtClean="0"/>
              <a:t>Brazillian</a:t>
            </a:r>
            <a:r>
              <a:rPr lang="en-US" dirty="0" smtClean="0"/>
              <a:t> Portuguese</a:t>
            </a:r>
          </a:p>
        </p:txBody>
      </p:sp>
      <p:sp>
        <p:nvSpPr>
          <p:cNvPr id="5" name="Slide Number Placeholder 4"/>
          <p:cNvSpPr>
            <a:spLocks noGrp="1"/>
          </p:cNvSpPr>
          <p:nvPr>
            <p:ph type="sldNum" sz="quarter" idx="12"/>
          </p:nvPr>
        </p:nvSpPr>
        <p:spPr/>
        <p:txBody>
          <a:bodyPr/>
          <a:lstStyle/>
          <a:p>
            <a:fld id="{6DC54031-3823-C645-9013-F4752712CF15}" type="slidenum">
              <a:rPr lang="en-US" smtClean="0"/>
              <a:t>41</a:t>
            </a:fld>
            <a:endParaRPr lang="en-US"/>
          </a:p>
        </p:txBody>
      </p:sp>
      <p:graphicFrame>
        <p:nvGraphicFramePr>
          <p:cNvPr id="4" name="Table 3"/>
          <p:cNvGraphicFramePr>
            <a:graphicFrameLocks noGrp="1"/>
          </p:cNvGraphicFramePr>
          <p:nvPr>
            <p:extLst/>
          </p:nvPr>
        </p:nvGraphicFramePr>
        <p:xfrm>
          <a:off x="1250464" y="1758461"/>
          <a:ext cx="6506308" cy="2560320"/>
        </p:xfrm>
        <a:graphic>
          <a:graphicData uri="http://schemas.openxmlformats.org/drawingml/2006/table">
            <a:tbl>
              <a:tblPr firstRow="1" bandRow="1">
                <a:tableStyleId>{2D5ABB26-0587-4C30-8999-92F81FD0307C}</a:tableStyleId>
              </a:tblPr>
              <a:tblGrid>
                <a:gridCol w="4357074"/>
                <a:gridCol w="2149234"/>
              </a:tblGrid>
              <a:tr h="309824">
                <a:tc>
                  <a:txBody>
                    <a:bodyPr/>
                    <a:lstStyle/>
                    <a:p>
                      <a:r>
                        <a:rPr lang="en-US" dirty="0" smtClean="0">
                          <a:solidFill>
                            <a:srgbClr val="000000"/>
                          </a:solidFill>
                        </a:rPr>
                        <a:t>Task</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lang="en-US" dirty="0" smtClean="0">
                          <a:solidFill>
                            <a:srgbClr val="000000"/>
                          </a:solidFill>
                        </a:rPr>
                        <a:t>Accuracy</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r>
              <a:tr h="309824">
                <a:tc>
                  <a:txBody>
                    <a:bodyPr/>
                    <a:lstStyle/>
                    <a:p>
                      <a:r>
                        <a:rPr lang="en-US" dirty="0" smtClean="0">
                          <a:solidFill>
                            <a:srgbClr val="000000"/>
                          </a:solidFill>
                        </a:rPr>
                        <a:t>Pitch Accent Detection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73.5%</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Pitch Accent Classification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69.78%</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err="1" smtClean="0">
                          <a:solidFill>
                            <a:srgbClr val="000000"/>
                          </a:solidFill>
                        </a:rPr>
                        <a:t>Intonational</a:t>
                      </a:r>
                      <a:r>
                        <a:rPr lang="en-US" dirty="0" smtClean="0">
                          <a:solidFill>
                            <a:srgbClr val="000000"/>
                          </a:solidFill>
                        </a:rPr>
                        <a:t> Phrase Boundary Detection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90.8% (0.812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Phrase</a:t>
                      </a:r>
                      <a:r>
                        <a:rPr lang="en-US" baseline="0" dirty="0" smtClean="0">
                          <a:solidFill>
                            <a:srgbClr val="000000"/>
                          </a:solidFill>
                        </a:rPr>
                        <a:t> Accents/Boundary Tones</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35.34%</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Intermediate Phrase Boundary Detection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86.33%</a:t>
                      </a:r>
                      <a:r>
                        <a:rPr lang="en-US" baseline="0" dirty="0" smtClean="0">
                          <a:solidFill>
                            <a:srgbClr val="000000"/>
                          </a:solidFill>
                        </a:rPr>
                        <a:t> (0.181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Phrase</a:t>
                      </a:r>
                      <a:r>
                        <a:rPr lang="en-US" baseline="0" dirty="0" smtClean="0">
                          <a:solidFill>
                            <a:srgbClr val="000000"/>
                          </a:solidFill>
                        </a:rPr>
                        <a:t> Accents</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62.21%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Footer Placeholder 5"/>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359489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Available </a:t>
            </a:r>
            <a:r>
              <a:rPr lang="en-US" dirty="0" err="1" smtClean="0"/>
              <a:t>ToBI</a:t>
            </a:r>
            <a:r>
              <a:rPr lang="en-US" dirty="0" smtClean="0"/>
              <a:t> Labeled Corpora</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Boston University Radio News Corpus</a:t>
            </a:r>
          </a:p>
          <a:p>
            <a:pPr lvl="1"/>
            <a:r>
              <a:rPr lang="en-US" dirty="0" smtClean="0"/>
              <a:t>Available from LDC</a:t>
            </a:r>
          </a:p>
          <a:p>
            <a:pPr lvl="1"/>
            <a:r>
              <a:rPr lang="en-US" dirty="0" smtClean="0"/>
              <a:t>6 speakers (3M, 3F)</a:t>
            </a:r>
          </a:p>
          <a:p>
            <a:pPr lvl="1"/>
            <a:r>
              <a:rPr lang="en-US" dirty="0" smtClean="0"/>
              <a:t>Professional News Readers (Broadcast News)</a:t>
            </a:r>
          </a:p>
          <a:p>
            <a:pPr lvl="1"/>
            <a:r>
              <a:rPr lang="en-US" dirty="0" smtClean="0"/>
              <a:t>Reading the same news stories</a:t>
            </a:r>
          </a:p>
          <a:p>
            <a:r>
              <a:rPr lang="en-US" dirty="0" smtClean="0"/>
              <a:t>Boston Directions Corpus</a:t>
            </a:r>
          </a:p>
          <a:p>
            <a:pPr lvl="1"/>
            <a:r>
              <a:rPr lang="en-US" dirty="0" smtClean="0"/>
              <a:t>Read and Spontaneous Speech</a:t>
            </a:r>
          </a:p>
          <a:p>
            <a:pPr lvl="1"/>
            <a:r>
              <a:rPr lang="en-US" dirty="0" smtClean="0"/>
              <a:t>4 non-professional speakers (3M, 1F)</a:t>
            </a:r>
          </a:p>
          <a:p>
            <a:pPr lvl="1"/>
            <a:r>
              <a:rPr lang="en-US" dirty="0" smtClean="0"/>
              <a:t>Speakers perform a direction giving task (spontaneous)</a:t>
            </a:r>
          </a:p>
          <a:p>
            <a:pPr lvl="1"/>
            <a:r>
              <a:rPr lang="en-US" dirty="0" smtClean="0"/>
              <a:t>~2 weeks later, speakers read a transcript of their speech with </a:t>
            </a:r>
            <a:r>
              <a:rPr lang="en-US" dirty="0" err="1" smtClean="0"/>
              <a:t>disfluencies</a:t>
            </a:r>
            <a:r>
              <a:rPr lang="en-US" dirty="0" smtClean="0"/>
              <a:t> removed.</a:t>
            </a:r>
          </a:p>
          <a:p>
            <a:r>
              <a:rPr lang="en-US" dirty="0" smtClean="0"/>
              <a:t>Switchboard Corpus</a:t>
            </a:r>
          </a:p>
          <a:p>
            <a:pPr lvl="1"/>
            <a:r>
              <a:rPr lang="en-US" dirty="0" smtClean="0"/>
              <a:t>Available from LDC</a:t>
            </a:r>
          </a:p>
          <a:p>
            <a:pPr lvl="1"/>
            <a:r>
              <a:rPr lang="en-US" dirty="0" smtClean="0"/>
              <a:t>Spontaneous phone conversations</a:t>
            </a:r>
          </a:p>
          <a:p>
            <a:pPr lvl="1"/>
            <a:r>
              <a:rPr lang="en-US" dirty="0" smtClean="0"/>
              <a:t>543 speakers</a:t>
            </a:r>
          </a:p>
          <a:p>
            <a:pPr lvl="1"/>
            <a:r>
              <a:rPr lang="en-US" dirty="0" smtClean="0"/>
              <a:t>Subset annotated with </a:t>
            </a:r>
            <a:r>
              <a:rPr lang="en-US" dirty="0" err="1" smtClean="0"/>
              <a:t>ToBI</a:t>
            </a:r>
            <a:r>
              <a:rPr lang="en-US" dirty="0" smtClean="0"/>
              <a:t> labels</a:t>
            </a:r>
          </a:p>
          <a:p>
            <a:pPr lvl="1"/>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42</a:t>
            </a:fld>
            <a:endParaRPr lang="en-US"/>
          </a:p>
        </p:txBody>
      </p:sp>
      <p:sp>
        <p:nvSpPr>
          <p:cNvPr id="5" name="Footer Placeholder 4"/>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302498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en-US" dirty="0" err="1" smtClean="0"/>
              <a:t>ToBI</a:t>
            </a:r>
            <a:r>
              <a:rPr lang="en-US" dirty="0" smtClean="0"/>
              <a:t> Labels</a:t>
            </a:r>
            <a:endParaRPr lang="en-US" dirty="0"/>
          </a:p>
        </p:txBody>
      </p:sp>
      <p:sp>
        <p:nvSpPr>
          <p:cNvPr id="3" name="Content Placeholder 2"/>
          <p:cNvSpPr>
            <a:spLocks noGrp="1"/>
          </p:cNvSpPr>
          <p:nvPr>
            <p:ph idx="1"/>
          </p:nvPr>
        </p:nvSpPr>
        <p:spPr/>
        <p:txBody>
          <a:bodyPr/>
          <a:lstStyle/>
          <a:p>
            <a:r>
              <a:rPr lang="en-US" sz="2400" dirty="0" smtClean="0"/>
              <a:t>Pinyin tier with tones</a:t>
            </a:r>
          </a:p>
          <a:p>
            <a:r>
              <a:rPr lang="en-US" sz="2400" dirty="0" smtClean="0"/>
              <a:t>Syllable initial labels tier</a:t>
            </a:r>
          </a:p>
          <a:p>
            <a:r>
              <a:rPr lang="en-US" sz="2400" dirty="0" smtClean="0"/>
              <a:t>Tone and intonation tier</a:t>
            </a:r>
          </a:p>
          <a:p>
            <a:r>
              <a:rPr lang="en-US" sz="2400" dirty="0" smtClean="0"/>
              <a:t>Break index tier (0-4)</a:t>
            </a:r>
          </a:p>
          <a:p>
            <a:r>
              <a:rPr lang="en-US" sz="2400" dirty="0" smtClean="0"/>
              <a:t>Stress index tier (1-4): @ indicates contrastive </a:t>
            </a:r>
            <a:r>
              <a:rPr lang="en-US" sz="2400" dirty="0" err="1" smtClean="0"/>
              <a:t>stree</a:t>
            </a:r>
            <a:endParaRPr lang="en-US" sz="2400" dirty="0" smtClean="0"/>
          </a:p>
          <a:p>
            <a:r>
              <a:rPr lang="en-US" sz="2400" dirty="0" smtClean="0"/>
              <a:t>Sentence function tier:  </a:t>
            </a:r>
            <a:r>
              <a:rPr lang="en-US" sz="2400" dirty="0" err="1" smtClean="0"/>
              <a:t>interrogagive</a:t>
            </a:r>
            <a:r>
              <a:rPr lang="en-US" sz="2400" dirty="0" smtClean="0"/>
              <a:t>, imperative, declarative, exclamation</a:t>
            </a:r>
          </a:p>
          <a:p>
            <a:r>
              <a:rPr lang="en-US" sz="2400" dirty="0" smtClean="0"/>
              <a:t>Regional accent tier for dialect/accent</a:t>
            </a:r>
          </a:p>
          <a:p>
            <a:r>
              <a:rPr lang="en-US" sz="2400" dirty="0" smtClean="0"/>
              <a:t>Turn-taking tier: start and end of each tier</a:t>
            </a:r>
          </a:p>
          <a:p>
            <a:r>
              <a:rPr lang="en-US" sz="2400" dirty="0" smtClean="0"/>
              <a:t>Miscellaneous tier:  </a:t>
            </a:r>
            <a:r>
              <a:rPr lang="en-US" sz="2400" dirty="0" err="1" smtClean="0"/>
              <a:t>paralinguistics</a:t>
            </a:r>
            <a:r>
              <a:rPr lang="en-US" sz="2400" dirty="0" smtClean="0"/>
              <a:t> (e.g. laughter)</a:t>
            </a:r>
            <a:endParaRPr lang="en-US" sz="2400"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43</a:t>
            </a:fld>
            <a:endParaRPr lang="en-US"/>
          </a:p>
        </p:txBody>
      </p:sp>
    </p:spTree>
    <p:extLst>
      <p:ext uri="{BB962C8B-B14F-4D97-AF65-F5344CB8AC3E}">
        <p14:creationId xmlns:p14="http://schemas.microsoft.com/office/powerpoint/2010/main" val="164571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en-US" dirty="0" err="1" smtClean="0"/>
              <a:t>ToBI</a:t>
            </a:r>
            <a:r>
              <a:rPr lang="en-US" dirty="0" smtClean="0"/>
              <a:t> Corpora</a:t>
            </a:r>
            <a:endParaRPr lang="en-US" dirty="0"/>
          </a:p>
        </p:txBody>
      </p:sp>
      <p:sp>
        <p:nvSpPr>
          <p:cNvPr id="3" name="Date Placeholder 2"/>
          <p:cNvSpPr>
            <a:spLocks noGrp="1"/>
          </p:cNvSpPr>
          <p:nvPr>
            <p:ph type="dt" sz="half" idx="10"/>
          </p:nvPr>
        </p:nvSpPr>
        <p:spPr/>
        <p:txBody>
          <a:bodyPr/>
          <a:lstStyle/>
          <a:p>
            <a:fld id="{724FF392-6DD0-1C42-9EB9-D001C148B05C}" type="datetime1">
              <a:rPr lang="en-US" smtClean="0"/>
              <a:pPr/>
              <a:t>2/21/19</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44</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300"/>
            <a:ext cx="9144000" cy="5100595"/>
          </a:xfrm>
          <a:prstGeom prst="rect">
            <a:avLst/>
          </a:prstGeom>
        </p:spPr>
      </p:pic>
      <p:pic>
        <p:nvPicPr>
          <p:cNvPr id="6" name="f001002_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6146800" y="183335"/>
            <a:ext cx="558800" cy="558800"/>
          </a:xfrm>
          <a:prstGeom prst="rect">
            <a:avLst/>
          </a:prstGeom>
        </p:spPr>
      </p:pic>
    </p:spTree>
    <p:extLst>
      <p:ext uri="{BB962C8B-B14F-4D97-AF65-F5344CB8AC3E}">
        <p14:creationId xmlns:p14="http://schemas.microsoft.com/office/powerpoint/2010/main" val="99732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Weizmann Prosody Quantification Project (Biron et al)</a:t>
            </a:r>
            <a:endParaRPr lang="en-US" dirty="0"/>
          </a:p>
        </p:txBody>
      </p:sp>
      <p:sp>
        <p:nvSpPr>
          <p:cNvPr id="3" name="Content Placeholder 2"/>
          <p:cNvSpPr>
            <a:spLocks noGrp="1"/>
          </p:cNvSpPr>
          <p:nvPr>
            <p:ph idx="1"/>
          </p:nvPr>
        </p:nvSpPr>
        <p:spPr/>
        <p:txBody>
          <a:bodyPr/>
          <a:lstStyle/>
          <a:p>
            <a:r>
              <a:rPr lang="en-US" dirty="0" smtClean="0"/>
              <a:t>An integrative </a:t>
            </a:r>
            <a:r>
              <a:rPr lang="en-US" dirty="0"/>
              <a:t>theory for prosody </a:t>
            </a:r>
            <a:r>
              <a:rPr lang="en-US" dirty="0" smtClean="0"/>
              <a:t>analysis</a:t>
            </a:r>
            <a:r>
              <a:rPr lang="en-US" dirty="0"/>
              <a:t> </a:t>
            </a:r>
            <a:r>
              <a:rPr lang="en-US" dirty="0" smtClean="0"/>
              <a:t>combining:</a:t>
            </a:r>
          </a:p>
          <a:p>
            <a:pPr lvl="1"/>
            <a:r>
              <a:rPr lang="en-US" dirty="0">
                <a:solidFill>
                  <a:srgbClr val="002060"/>
                </a:solidFill>
              </a:rPr>
              <a:t>Para-syntactic</a:t>
            </a:r>
            <a:r>
              <a:rPr lang="en-US" dirty="0">
                <a:solidFill>
                  <a:srgbClr val="000066"/>
                </a:solidFill>
              </a:rPr>
              <a:t> </a:t>
            </a:r>
            <a:r>
              <a:rPr lang="en-US" dirty="0" smtClean="0">
                <a:solidFill>
                  <a:srgbClr val="000066"/>
                </a:solidFill>
              </a:rPr>
              <a:t>Prototype: Dialogue Act</a:t>
            </a:r>
            <a:endParaRPr lang="en-US" dirty="0">
              <a:solidFill>
                <a:srgbClr val="000066"/>
              </a:solidFill>
            </a:endParaRPr>
          </a:p>
          <a:p>
            <a:pPr lvl="1"/>
            <a:r>
              <a:rPr lang="en-US" dirty="0">
                <a:solidFill>
                  <a:srgbClr val="000066"/>
                </a:solidFill>
              </a:rPr>
              <a:t>Discourse </a:t>
            </a:r>
            <a:r>
              <a:rPr lang="en-US" dirty="0" smtClean="0">
                <a:solidFill>
                  <a:srgbClr val="000066"/>
                </a:solidFill>
              </a:rPr>
              <a:t>functions: e.g. rhetorical question, item in a list, parenthetical phrase</a:t>
            </a:r>
            <a:endParaRPr lang="en-US" dirty="0">
              <a:solidFill>
                <a:srgbClr val="000066"/>
              </a:solidFill>
            </a:endParaRPr>
          </a:p>
          <a:p>
            <a:pPr lvl="1"/>
            <a:r>
              <a:rPr lang="en-US" dirty="0" smtClean="0">
                <a:solidFill>
                  <a:srgbClr val="000066"/>
                </a:solidFill>
              </a:rPr>
              <a:t>Information </a:t>
            </a:r>
            <a:r>
              <a:rPr lang="en-US" dirty="0">
                <a:solidFill>
                  <a:srgbClr val="000066"/>
                </a:solidFill>
              </a:rPr>
              <a:t>structure: marked focus on </a:t>
            </a:r>
            <a:r>
              <a:rPr lang="en-US" i="1" dirty="0">
                <a:solidFill>
                  <a:srgbClr val="000066"/>
                </a:solidFill>
              </a:rPr>
              <a:t>shouldn’t</a:t>
            </a:r>
          </a:p>
          <a:p>
            <a:pPr lvl="1"/>
            <a:r>
              <a:rPr lang="en-US" dirty="0">
                <a:solidFill>
                  <a:srgbClr val="000066"/>
                </a:solidFill>
              </a:rPr>
              <a:t>Attitude/sentiment: Insistent reprimand</a:t>
            </a:r>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45</a:t>
            </a:fld>
            <a:endParaRPr lang="en-US"/>
          </a:p>
        </p:txBody>
      </p:sp>
    </p:spTree>
    <p:extLst>
      <p:ext uri="{BB962C8B-B14F-4D97-AF65-F5344CB8AC3E}">
        <p14:creationId xmlns:p14="http://schemas.microsoft.com/office/powerpoint/2010/main" val="242941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poorly educated,] Why shouldn’t you</a:t>
            </a:r>
            <a:r>
              <a:rPr lang="he-IL" dirty="0" smtClean="0"/>
              <a:t> </a:t>
            </a:r>
            <a:r>
              <a:rPr lang="en-US" dirty="0" smtClean="0"/>
              <a:t>steal/shoot/go to prison</a:t>
            </a:r>
            <a:endParaRPr lang="en-US" dirty="0"/>
          </a:p>
        </p:txBody>
      </p:sp>
      <p:sp>
        <p:nvSpPr>
          <p:cNvPr id="3" name="Content Placeholder 2"/>
          <p:cNvSpPr>
            <a:spLocks noGrp="1"/>
          </p:cNvSpPr>
          <p:nvPr>
            <p:ph idx="1"/>
          </p:nvPr>
        </p:nvSpPr>
        <p:spPr/>
        <p:txBody>
          <a:bodyPr/>
          <a:lstStyle/>
          <a:p>
            <a:pPr marL="0" indent="0">
              <a:buNone/>
            </a:pPr>
            <a:r>
              <a:rPr lang="en-US" dirty="0" smtClean="0"/>
              <a:t>Three segments</a:t>
            </a:r>
          </a:p>
          <a:p>
            <a:r>
              <a:rPr lang="en-US" dirty="0" smtClean="0">
                <a:solidFill>
                  <a:srgbClr val="002060"/>
                </a:solidFill>
              </a:rPr>
              <a:t>Para-syntactic Prototype: </a:t>
            </a:r>
            <a:r>
              <a:rPr lang="en-US" dirty="0" err="1">
                <a:solidFill>
                  <a:srgbClr val="002060"/>
                </a:solidFill>
              </a:rPr>
              <a:t>W</a:t>
            </a:r>
            <a:r>
              <a:rPr lang="en-US" dirty="0" err="1" smtClean="0">
                <a:solidFill>
                  <a:srgbClr val="002060"/>
                </a:solidFill>
              </a:rPr>
              <a:t>h</a:t>
            </a:r>
            <a:r>
              <a:rPr lang="en-US" dirty="0" smtClean="0">
                <a:solidFill>
                  <a:srgbClr val="002060"/>
                </a:solidFill>
              </a:rPr>
              <a:t>- question</a:t>
            </a:r>
            <a:endParaRPr lang="en-US" dirty="0" smtClean="0"/>
          </a:p>
          <a:p>
            <a:r>
              <a:rPr lang="en-US" dirty="0" smtClean="0">
                <a:solidFill>
                  <a:schemeClr val="accent6">
                    <a:lumMod val="75000"/>
                  </a:schemeClr>
                </a:solidFill>
              </a:rPr>
              <a:t>Discourse function I: Rhetorical question</a:t>
            </a:r>
          </a:p>
          <a:p>
            <a:r>
              <a:rPr lang="en-US" dirty="0" smtClean="0">
                <a:solidFill>
                  <a:srgbClr val="00B050"/>
                </a:solidFill>
              </a:rPr>
              <a:t>Discourse function II: Item in a list </a:t>
            </a:r>
          </a:p>
          <a:p>
            <a:r>
              <a:rPr lang="en-US" dirty="0" smtClean="0">
                <a:solidFill>
                  <a:srgbClr val="92D050"/>
                </a:solidFill>
              </a:rPr>
              <a:t>Discourse function III: Apodosis to an implied </a:t>
            </a:r>
            <a:r>
              <a:rPr lang="en-US" dirty="0" err="1" smtClean="0">
                <a:solidFill>
                  <a:srgbClr val="92D050"/>
                </a:solidFill>
              </a:rPr>
              <a:t>protasis</a:t>
            </a:r>
            <a:endParaRPr lang="en-US" dirty="0" smtClean="0">
              <a:solidFill>
                <a:srgbClr val="92D050"/>
              </a:solidFill>
            </a:endParaRPr>
          </a:p>
          <a:p>
            <a:r>
              <a:rPr lang="en-US" dirty="0" smtClean="0">
                <a:solidFill>
                  <a:srgbClr val="C00000"/>
                </a:solidFill>
              </a:rPr>
              <a:t>Information structure: marked focus on </a:t>
            </a:r>
            <a:r>
              <a:rPr lang="en-US" i="1" dirty="0" smtClean="0">
                <a:solidFill>
                  <a:srgbClr val="C00000"/>
                </a:solidFill>
              </a:rPr>
              <a:t>shouldn’t</a:t>
            </a:r>
          </a:p>
          <a:p>
            <a:r>
              <a:rPr lang="en-US" dirty="0" smtClean="0">
                <a:solidFill>
                  <a:srgbClr val="FFC000"/>
                </a:solidFill>
              </a:rPr>
              <a:t>Attitude/sentiment: Insistent reprimand</a:t>
            </a:r>
          </a:p>
          <a:p>
            <a:pPr marL="0" indent="0">
              <a:buNone/>
            </a:pPr>
            <a:endParaRPr lang="en-US" dirty="0"/>
          </a:p>
        </p:txBody>
      </p:sp>
      <p:pic>
        <p:nvPicPr>
          <p:cNvPr id="4" name="SBC055_list_demagogic">
            <a:hlinkClick r:id="" action="ppaction://media"/>
            <a:extLst>
              <a:ext uri="{FF2B5EF4-FFF2-40B4-BE49-F238E27FC236}">
                <a16:creationId xmlns:a16="http://schemas.microsoft.com/office/drawing/2014/main" xmlns=""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89272" y="2226469"/>
            <a:ext cx="304800" cy="304800"/>
          </a:xfrm>
          <a:prstGeom prst="rect">
            <a:avLst/>
          </a:prstGeom>
        </p:spPr>
      </p:pic>
    </p:spTree>
    <p:extLst>
      <p:ext uri="{BB962C8B-B14F-4D97-AF65-F5344CB8AC3E}">
        <p14:creationId xmlns:p14="http://schemas.microsoft.com/office/powerpoint/2010/main" val="480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3308" y="1917563"/>
            <a:ext cx="3221182" cy="616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rPr>
              <a:t>Para-syntactic prototype</a:t>
            </a:r>
          </a:p>
          <a:p>
            <a:pPr algn="ctr"/>
            <a:r>
              <a:rPr lang="en-US" sz="2100" b="1" dirty="0">
                <a:solidFill>
                  <a:srgbClr val="0070C0"/>
                </a:solidFill>
              </a:rPr>
              <a:t>WH question</a:t>
            </a:r>
          </a:p>
        </p:txBody>
      </p:sp>
      <p:sp>
        <p:nvSpPr>
          <p:cNvPr id="4" name="Rectangle 3"/>
          <p:cNvSpPr/>
          <p:nvPr/>
        </p:nvSpPr>
        <p:spPr>
          <a:xfrm>
            <a:off x="2951017" y="2870601"/>
            <a:ext cx="3165763" cy="60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50"/>
                </a:solidFill>
              </a:rPr>
              <a:t>Discourse functions</a:t>
            </a:r>
          </a:p>
          <a:p>
            <a:pPr algn="ctr"/>
            <a:r>
              <a:rPr lang="en-US" sz="2100" b="1" dirty="0">
                <a:solidFill>
                  <a:srgbClr val="00B050"/>
                </a:solidFill>
              </a:rPr>
              <a:t>Rhetorical; list; apodosis</a:t>
            </a:r>
          </a:p>
        </p:txBody>
      </p:sp>
      <p:sp>
        <p:nvSpPr>
          <p:cNvPr id="5" name="Rectangle 4"/>
          <p:cNvSpPr/>
          <p:nvPr/>
        </p:nvSpPr>
        <p:spPr>
          <a:xfrm>
            <a:off x="3325088" y="3757625"/>
            <a:ext cx="2417618"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rPr>
              <a:t>Information structure</a:t>
            </a:r>
          </a:p>
          <a:p>
            <a:pPr algn="ctr"/>
            <a:r>
              <a:rPr lang="en-US" sz="2100" b="1" dirty="0">
                <a:solidFill>
                  <a:srgbClr val="C00000"/>
                </a:solidFill>
              </a:rPr>
              <a:t>Contrastive </a:t>
            </a:r>
            <a:r>
              <a:rPr lang="en-US" sz="2100" b="1" i="1" dirty="0">
                <a:solidFill>
                  <a:srgbClr val="C00000"/>
                </a:solidFill>
              </a:rPr>
              <a:t>shouldn’t</a:t>
            </a:r>
          </a:p>
        </p:txBody>
      </p:sp>
      <p:sp>
        <p:nvSpPr>
          <p:cNvPr id="6" name="Rectangle 5"/>
          <p:cNvSpPr/>
          <p:nvPr/>
        </p:nvSpPr>
        <p:spPr>
          <a:xfrm>
            <a:off x="3231572" y="4871429"/>
            <a:ext cx="2847110"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C000"/>
                </a:solidFill>
              </a:rPr>
              <a:t>Sentiment/Attitude</a:t>
            </a:r>
          </a:p>
          <a:p>
            <a:pPr algn="ctr"/>
            <a:r>
              <a:rPr lang="en-US" sz="2100" b="1" dirty="0">
                <a:solidFill>
                  <a:srgbClr val="FFC000"/>
                </a:solidFill>
              </a:rPr>
              <a:t>Insistent reprimand</a:t>
            </a:r>
          </a:p>
        </p:txBody>
      </p:sp>
      <p:sp>
        <p:nvSpPr>
          <p:cNvPr id="2" name="TextBox 1"/>
          <p:cNvSpPr txBox="1"/>
          <p:nvPr/>
        </p:nvSpPr>
        <p:spPr>
          <a:xfrm>
            <a:off x="917863" y="1243452"/>
            <a:ext cx="6570519" cy="415498"/>
          </a:xfrm>
          <a:prstGeom prst="rect">
            <a:avLst/>
          </a:prstGeom>
          <a:noFill/>
        </p:spPr>
        <p:txBody>
          <a:bodyPr wrap="square" rtlCol="0">
            <a:spAutoFit/>
          </a:bodyPr>
          <a:lstStyle/>
          <a:p>
            <a:r>
              <a:rPr lang="en-US" sz="2100" dirty="0"/>
              <a:t>“[If you’re poorly educated,] Why </a:t>
            </a:r>
            <a:r>
              <a:rPr lang="en-US" sz="2100" i="1" dirty="0"/>
              <a:t>shouldn’t</a:t>
            </a:r>
            <a:r>
              <a:rPr lang="en-US" sz="2100" dirty="0"/>
              <a:t> you steal?”</a:t>
            </a:r>
          </a:p>
        </p:txBody>
      </p:sp>
      <p:sp>
        <p:nvSpPr>
          <p:cNvPr id="13" name="Down Arrow 12"/>
          <p:cNvSpPr/>
          <p:nvPr/>
        </p:nvSpPr>
        <p:spPr>
          <a:xfrm>
            <a:off x="4447309" y="2534090"/>
            <a:ext cx="214746" cy="336510"/>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own Arrow 13"/>
          <p:cNvSpPr/>
          <p:nvPr/>
        </p:nvSpPr>
        <p:spPr>
          <a:xfrm>
            <a:off x="4454236" y="3490104"/>
            <a:ext cx="200891" cy="256309"/>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own Arrow 14"/>
          <p:cNvSpPr/>
          <p:nvPr/>
        </p:nvSpPr>
        <p:spPr>
          <a:xfrm>
            <a:off x="4414405" y="4566450"/>
            <a:ext cx="280553" cy="336510"/>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SBC055_list_demagogic">
            <a:hlinkClick r:id="" action="ppaction://media"/>
            <a:extLst>
              <a:ext uri="{FF2B5EF4-FFF2-40B4-BE49-F238E27FC236}">
                <a16:creationId xmlns:a16="http://schemas.microsoft.com/office/drawing/2014/main" xmlns=""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4745" y="1670998"/>
            <a:ext cx="304800" cy="304800"/>
          </a:xfrm>
          <a:prstGeom prst="rect">
            <a:avLst/>
          </a:prstGeom>
        </p:spPr>
      </p:pic>
    </p:spTree>
    <p:extLst>
      <p:ext uri="{BB962C8B-B14F-4D97-AF65-F5344CB8AC3E}">
        <p14:creationId xmlns:p14="http://schemas.microsoft.com/office/powerpoint/2010/main" val="13647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Prosodic Models</a:t>
            </a:r>
            <a:endParaRPr lang="en-US" dirty="0"/>
          </a:p>
        </p:txBody>
      </p:sp>
      <p:sp>
        <p:nvSpPr>
          <p:cNvPr id="3" name="Content Placeholder 2"/>
          <p:cNvSpPr>
            <a:spLocks noGrp="1"/>
          </p:cNvSpPr>
          <p:nvPr>
            <p:ph idx="1"/>
          </p:nvPr>
        </p:nvSpPr>
        <p:spPr/>
        <p:txBody>
          <a:bodyPr/>
          <a:lstStyle/>
          <a:p>
            <a:r>
              <a:rPr lang="en-US" dirty="0" smtClean="0"/>
              <a:t>Developed for database retrieval, phonological analysis and text-to-speech synthesis</a:t>
            </a:r>
          </a:p>
          <a:p>
            <a:pPr lvl="1"/>
            <a:r>
              <a:rPr lang="en-US" dirty="0" smtClean="0"/>
              <a:t>How can we extract information from large speech corpora that go beyond pitch, intensity, speaking rate?</a:t>
            </a:r>
          </a:p>
          <a:p>
            <a:pPr lvl="1"/>
            <a:r>
              <a:rPr lang="en-US" dirty="0" smtClean="0"/>
              <a:t>How can we analyze the way subjects convey different kinds of information?</a:t>
            </a:r>
          </a:p>
          <a:p>
            <a:pPr lvl="1"/>
            <a:r>
              <a:rPr lang="en-US" dirty="0" smtClean="0"/>
              <a:t>How can we generate synthetic speech that sounds like a human being?</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48</a:t>
            </a:fld>
            <a:endParaRPr lang="en-US"/>
          </a:p>
        </p:txBody>
      </p:sp>
    </p:spTree>
    <p:extLst>
      <p:ext uri="{BB962C8B-B14F-4D97-AF65-F5344CB8AC3E}">
        <p14:creationId xmlns:p14="http://schemas.microsoft.com/office/powerpoint/2010/main" val="2117091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F0 Modeling for Research and for TTS</a:t>
            </a:r>
            <a:endParaRPr lang="en-US" dirty="0"/>
          </a:p>
        </p:txBody>
      </p:sp>
      <p:sp>
        <p:nvSpPr>
          <p:cNvPr id="3" name="Content Placeholder 2"/>
          <p:cNvSpPr>
            <a:spLocks noGrp="1"/>
          </p:cNvSpPr>
          <p:nvPr>
            <p:ph idx="1"/>
          </p:nvPr>
        </p:nvSpPr>
        <p:spPr/>
        <p:txBody>
          <a:bodyPr>
            <a:normAutofit/>
          </a:bodyPr>
          <a:lstStyle/>
          <a:p>
            <a:r>
              <a:rPr lang="en-US" dirty="0" smtClean="0"/>
              <a:t>Generation or Event Detection</a:t>
            </a:r>
          </a:p>
          <a:p>
            <a:pPr lvl="1"/>
            <a:r>
              <a:rPr lang="en-US" dirty="0" err="1" smtClean="0"/>
              <a:t>ToBI</a:t>
            </a:r>
            <a:endParaRPr lang="en-US" dirty="0" smtClean="0"/>
          </a:p>
          <a:p>
            <a:pPr lvl="1"/>
            <a:r>
              <a:rPr lang="en-US" dirty="0" smtClean="0"/>
              <a:t>Fujisaki model</a:t>
            </a:r>
          </a:p>
          <a:p>
            <a:pPr lvl="1"/>
            <a:r>
              <a:rPr lang="en-US" dirty="0" smtClean="0"/>
              <a:t>TILT</a:t>
            </a:r>
          </a:p>
          <a:p>
            <a:pPr lvl="1"/>
            <a:r>
              <a:rPr lang="en-US" b="1" dirty="0" smtClean="0">
                <a:latin typeface="Helvetica Neue "/>
                <a:cs typeface="Helvetica Neue "/>
              </a:rPr>
              <a:t>T</a:t>
            </a:r>
            <a:r>
              <a:rPr lang="en-US" dirty="0" smtClean="0"/>
              <a:t>onal </a:t>
            </a:r>
            <a:r>
              <a:rPr lang="en-US" b="1" dirty="0" smtClean="0">
                <a:latin typeface="Helvetica Neue "/>
                <a:cs typeface="Helvetica Neue "/>
              </a:rPr>
              <a:t>C</a:t>
            </a:r>
            <a:r>
              <a:rPr lang="en-US" dirty="0" smtClean="0"/>
              <a:t>enter </a:t>
            </a:r>
            <a:r>
              <a:rPr lang="en-US" b="1" dirty="0" smtClean="0">
                <a:latin typeface="Helvetica Neue "/>
                <a:cs typeface="Helvetica Neue "/>
              </a:rPr>
              <a:t>o</a:t>
            </a:r>
            <a:r>
              <a:rPr lang="en-US" dirty="0" smtClean="0"/>
              <a:t>f </a:t>
            </a:r>
            <a:r>
              <a:rPr lang="en-US" b="1" dirty="0" smtClean="0">
                <a:latin typeface="Helvetica Neue"/>
                <a:cs typeface="Helvetica Neue"/>
              </a:rPr>
              <a:t>G</a:t>
            </a:r>
            <a:r>
              <a:rPr lang="en-US" dirty="0" smtClean="0"/>
              <a:t>ravity</a:t>
            </a:r>
          </a:p>
          <a:p>
            <a:pPr lvl="1"/>
            <a:r>
              <a:rPr lang="en-US" dirty="0" smtClean="0"/>
              <a:t>Quantized Contour Modeling</a:t>
            </a:r>
          </a:p>
        </p:txBody>
      </p:sp>
      <p:sp>
        <p:nvSpPr>
          <p:cNvPr id="5" name="Slide Number Placeholder 4"/>
          <p:cNvSpPr>
            <a:spLocks noGrp="1"/>
          </p:cNvSpPr>
          <p:nvPr>
            <p:ph type="sldNum" sz="quarter" idx="12"/>
          </p:nvPr>
        </p:nvSpPr>
        <p:spPr/>
        <p:txBody>
          <a:bodyPr/>
          <a:lstStyle/>
          <a:p>
            <a:fld id="{6DC54031-3823-C645-9013-F4752712CF15}" type="slidenum">
              <a:rPr lang="en-US" smtClean="0"/>
              <a:t>49</a:t>
            </a:fld>
            <a:endParaRPr lang="en-US"/>
          </a:p>
        </p:txBody>
      </p:sp>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3334659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B55A50CB-2A04-574B-8E2B-10A6ACA85D97}" type="datetime1">
              <a:rPr lang="en-US"/>
              <a:pPr/>
              <a:t>2/21/19</a:t>
            </a:fld>
            <a:endParaRPr lang="en-US"/>
          </a:p>
        </p:txBody>
      </p:sp>
      <p:sp>
        <p:nvSpPr>
          <p:cNvPr id="12" name="Slide Number Placeholder 5"/>
          <p:cNvSpPr>
            <a:spLocks noGrp="1"/>
          </p:cNvSpPr>
          <p:nvPr>
            <p:ph type="sldNum" sz="quarter" idx="12"/>
          </p:nvPr>
        </p:nvSpPr>
        <p:spPr/>
        <p:txBody>
          <a:bodyPr/>
          <a:lstStyle/>
          <a:p>
            <a:fld id="{23020351-5C29-624C-8138-1DE19F35DC5C}" type="slidenum">
              <a:rPr lang="en-US"/>
              <a:pPr/>
              <a:t>5</a:t>
            </a:fld>
            <a:endParaRPr lang="en-US"/>
          </a:p>
        </p:txBody>
      </p:sp>
      <p:sp>
        <p:nvSpPr>
          <p:cNvPr id="516098" name="Rectangle 2"/>
          <p:cNvSpPr>
            <a:spLocks noGrp="1" noChangeArrowheads="1"/>
          </p:cNvSpPr>
          <p:nvPr>
            <p:ph type="title"/>
          </p:nvPr>
        </p:nvSpPr>
        <p:spPr>
          <a:xfrm>
            <a:off x="457200" y="274638"/>
            <a:ext cx="8229600" cy="1096962"/>
          </a:xfrm>
        </p:spPr>
        <p:txBody>
          <a:bodyPr/>
          <a:lstStyle/>
          <a:p>
            <a:r>
              <a:rPr lang="en-US">
                <a:hlinkClick r:id="rId2"/>
              </a:rPr>
              <a:t>Language Learning Approaches</a:t>
            </a:r>
            <a:endParaRPr lang="en-US"/>
          </a:p>
        </p:txBody>
      </p:sp>
      <p:sp>
        <p:nvSpPr>
          <p:cNvPr id="516099" name="Rectangle 3"/>
          <p:cNvSpPr>
            <a:spLocks noGrp="1" noChangeArrowheads="1"/>
          </p:cNvSpPr>
          <p:nvPr>
            <p:ph type="body" idx="1"/>
          </p:nvPr>
        </p:nvSpPr>
        <p:spPr>
          <a:xfrm>
            <a:off x="457200" y="1524000"/>
            <a:ext cx="8229600" cy="4602163"/>
          </a:xfrm>
          <a:ln>
            <a:solidFill>
              <a:schemeClr val="tx1"/>
            </a:solidFill>
            <a:miter lim="800000"/>
            <a:headEnd/>
            <a:tailEnd/>
          </a:ln>
        </p:spPr>
        <p:txBody>
          <a:bodyPr/>
          <a:lstStyle/>
          <a:p>
            <a:r>
              <a:rPr lang="en-US" dirty="0"/>
              <a:t>A simpler </a:t>
            </a:r>
            <a:r>
              <a:rPr lang="en-US" dirty="0" smtClean="0"/>
              <a:t>approach with arrows</a:t>
            </a:r>
            <a:endParaRPr lang="en-US" dirty="0"/>
          </a:p>
          <a:p>
            <a:pPr lvl="1"/>
            <a:r>
              <a:rPr lang="en-US" dirty="0"/>
              <a:t>/ IS it     </a:t>
            </a:r>
            <a:r>
              <a:rPr lang="en-US" dirty="0" err="1"/>
              <a:t>INteresting</a:t>
            </a:r>
            <a:r>
              <a:rPr lang="en-US" dirty="0"/>
              <a:t> /</a:t>
            </a:r>
          </a:p>
          <a:p>
            <a:pPr lvl="1"/>
            <a:r>
              <a:rPr lang="en-US" dirty="0"/>
              <a:t>/ d</a:t>
            </a:r>
            <a:r>
              <a:rPr lang="ja-JP" altLang="en-US" dirty="0">
                <a:latin typeface="Arial"/>
              </a:rPr>
              <a:t>’</a:t>
            </a:r>
            <a:r>
              <a:rPr lang="en-US" dirty="0"/>
              <a:t>you feel   </a:t>
            </a:r>
            <a:r>
              <a:rPr lang="en-US" dirty="0" err="1"/>
              <a:t>ANGry</a:t>
            </a:r>
            <a:r>
              <a:rPr lang="en-US" dirty="0"/>
              <a:t>? /</a:t>
            </a:r>
          </a:p>
          <a:p>
            <a:pPr lvl="1"/>
            <a:r>
              <a:rPr lang="en-US" dirty="0"/>
              <a:t>/ WHAT</a:t>
            </a:r>
            <a:r>
              <a:rPr lang="ja-JP" altLang="en-US" dirty="0">
                <a:latin typeface="Arial"/>
              </a:rPr>
              <a:t>’</a:t>
            </a:r>
            <a:r>
              <a:rPr lang="en-US" dirty="0"/>
              <a:t>S the   </a:t>
            </a:r>
            <a:r>
              <a:rPr lang="en-US" dirty="0" err="1"/>
              <a:t>PROBlem</a:t>
            </a:r>
            <a:r>
              <a:rPr lang="en-US" dirty="0"/>
              <a:t>? / (McCarthy, 1991:106</a:t>
            </a:r>
            <a:r>
              <a:rPr lang="en-US" dirty="0" smtClean="0"/>
              <a:t>)</a:t>
            </a:r>
          </a:p>
          <a:p>
            <a:r>
              <a:rPr lang="en-US" dirty="0" smtClean="0"/>
              <a:t>Too general</a:t>
            </a:r>
          </a:p>
          <a:p>
            <a:pPr lvl="1"/>
            <a:r>
              <a:rPr lang="en-US" dirty="0" smtClean="0"/>
              <a:t>Doesn’t capture full contours or type of pitch accents or phrase boundaries</a:t>
            </a:r>
            <a:endParaRPr lang="en-US" dirty="0"/>
          </a:p>
        </p:txBody>
      </p:sp>
      <p:sp>
        <p:nvSpPr>
          <p:cNvPr id="516104" name="Line 8"/>
          <p:cNvSpPr>
            <a:spLocks noChangeShapeType="1"/>
          </p:cNvSpPr>
          <p:nvPr/>
        </p:nvSpPr>
        <p:spPr bwMode="auto">
          <a:xfrm>
            <a:off x="2057400" y="2590800"/>
            <a:ext cx="152400" cy="1524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5" name="Line 9"/>
          <p:cNvSpPr>
            <a:spLocks noChangeShapeType="1"/>
          </p:cNvSpPr>
          <p:nvPr/>
        </p:nvSpPr>
        <p:spPr bwMode="auto">
          <a:xfrm>
            <a:off x="2133600" y="2514600"/>
            <a:ext cx="76200" cy="2286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516111" name="Group 15"/>
          <p:cNvGrpSpPr>
            <a:grpSpLocks/>
          </p:cNvGrpSpPr>
          <p:nvPr/>
        </p:nvGrpSpPr>
        <p:grpSpPr bwMode="auto">
          <a:xfrm>
            <a:off x="2209800" y="2286000"/>
            <a:ext cx="304800" cy="152400"/>
            <a:chOff x="1440" y="1728"/>
            <a:chExt cx="192" cy="96"/>
          </a:xfrm>
        </p:grpSpPr>
        <p:sp>
          <p:nvSpPr>
            <p:cNvPr id="516106" name="Line 10"/>
            <p:cNvSpPr>
              <a:spLocks noChangeShapeType="1"/>
            </p:cNvSpPr>
            <p:nvPr/>
          </p:nvSpPr>
          <p:spPr bwMode="auto">
            <a:xfrm>
              <a:off x="1440"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7" name="Line 11"/>
            <p:cNvSpPr>
              <a:spLocks noChangeShapeType="1"/>
            </p:cNvSpPr>
            <p:nvPr/>
          </p:nvSpPr>
          <p:spPr bwMode="auto">
            <a:xfrm flipV="1">
              <a:off x="1536"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516108" name="Line 12"/>
          <p:cNvSpPr>
            <a:spLocks noChangeShapeType="1"/>
          </p:cNvSpPr>
          <p:nvPr/>
        </p:nvSpPr>
        <p:spPr bwMode="auto">
          <a:xfrm flipV="1">
            <a:off x="3124200" y="27432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9" name="Line 13"/>
          <p:cNvSpPr>
            <a:spLocks noChangeShapeType="1"/>
          </p:cNvSpPr>
          <p:nvPr/>
        </p:nvSpPr>
        <p:spPr bwMode="auto">
          <a:xfrm>
            <a:off x="3505200" y="32766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fld id="{4597919D-D4F9-434E-81F5-4223128A0DC7}" type="datetime1">
              <a:rPr lang="en-US"/>
              <a:pPr/>
              <a:t>2/21/19</a:t>
            </a:fld>
            <a:endParaRPr lang="en-US"/>
          </a:p>
        </p:txBody>
      </p:sp>
      <p:sp>
        <p:nvSpPr>
          <p:cNvPr id="27" name="Slide Number Placeholder 5"/>
          <p:cNvSpPr>
            <a:spLocks noGrp="1"/>
          </p:cNvSpPr>
          <p:nvPr>
            <p:ph type="sldNum" sz="quarter" idx="12"/>
          </p:nvPr>
        </p:nvSpPr>
        <p:spPr/>
        <p:txBody>
          <a:bodyPr/>
          <a:lstStyle/>
          <a:p>
            <a:fld id="{86936069-09BA-CE4C-A467-D9A155990F9E}" type="slidenum">
              <a:rPr lang="en-US"/>
              <a:pPr/>
              <a:t>50</a:t>
            </a:fld>
            <a:endParaRPr lang="en-US"/>
          </a:p>
        </p:txBody>
      </p:sp>
      <p:sp>
        <p:nvSpPr>
          <p:cNvPr id="530434" name="Rectangle 2"/>
          <p:cNvSpPr>
            <a:spLocks noGrp="1" noChangeArrowheads="1"/>
          </p:cNvSpPr>
          <p:nvPr>
            <p:ph type="title"/>
          </p:nvPr>
        </p:nvSpPr>
        <p:spPr/>
        <p:txBody>
          <a:bodyPr/>
          <a:lstStyle/>
          <a:p>
            <a:r>
              <a:rPr lang="en-GB"/>
              <a:t>Superpositional models</a:t>
            </a:r>
          </a:p>
        </p:txBody>
      </p:sp>
      <p:sp>
        <p:nvSpPr>
          <p:cNvPr id="530435" name="Rectangle 3"/>
          <p:cNvSpPr>
            <a:spLocks noGrp="1" noChangeArrowheads="1"/>
          </p:cNvSpPr>
          <p:nvPr>
            <p:ph type="body" idx="1"/>
          </p:nvPr>
        </p:nvSpPr>
        <p:spPr>
          <a:xfrm>
            <a:off x="685800" y="1371600"/>
            <a:ext cx="7772400" cy="4724400"/>
          </a:xfrm>
        </p:spPr>
        <p:txBody>
          <a:bodyPr/>
          <a:lstStyle/>
          <a:p>
            <a:pPr algn="just">
              <a:spcAft>
                <a:spcPts val="600"/>
              </a:spcAft>
            </a:pPr>
            <a:r>
              <a:rPr lang="en-GB"/>
              <a:t>Pitch pattern of intonation modeled with two components: </a:t>
            </a:r>
            <a:r>
              <a:rPr lang="en-GB">
                <a:solidFill>
                  <a:schemeClr val="accent2"/>
                </a:solidFill>
              </a:rPr>
              <a:t>phrase component</a:t>
            </a:r>
            <a:r>
              <a:rPr lang="en-GB"/>
              <a:t> and </a:t>
            </a:r>
            <a:r>
              <a:rPr lang="en-GB">
                <a:solidFill>
                  <a:schemeClr val="accent2"/>
                </a:solidFill>
              </a:rPr>
              <a:t>accent component. </a:t>
            </a:r>
          </a:p>
          <a:p>
            <a:pPr>
              <a:spcAft>
                <a:spcPts val="600"/>
              </a:spcAft>
            </a:pPr>
            <a:r>
              <a:rPr lang="en-GB"/>
              <a:t>Phrase has basic shape, and pitch movements for individual accents are superimposed over basic shape:</a:t>
            </a:r>
          </a:p>
          <a:p>
            <a:pPr algn="just">
              <a:spcAft>
                <a:spcPts val="600"/>
              </a:spcAft>
            </a:pPr>
            <a:endParaRPr lang="en-GB" b="1"/>
          </a:p>
          <a:p>
            <a:pPr>
              <a:buFontTx/>
              <a:buNone/>
            </a:pPr>
            <a:endParaRPr lang="en-GB"/>
          </a:p>
        </p:txBody>
      </p:sp>
      <p:sp>
        <p:nvSpPr>
          <p:cNvPr id="530436" name="Line 4"/>
          <p:cNvSpPr>
            <a:spLocks noChangeShapeType="1"/>
          </p:cNvSpPr>
          <p:nvPr/>
        </p:nvSpPr>
        <p:spPr bwMode="auto">
          <a:xfrm>
            <a:off x="1336675" y="4162425"/>
            <a:ext cx="1744663" cy="7969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0437" name="Group 5"/>
          <p:cNvGrpSpPr>
            <a:grpSpLocks/>
          </p:cNvGrpSpPr>
          <p:nvPr/>
        </p:nvGrpSpPr>
        <p:grpSpPr bwMode="auto">
          <a:xfrm>
            <a:off x="4689475" y="4383088"/>
            <a:ext cx="779463" cy="422275"/>
            <a:chOff x="2165" y="2763"/>
            <a:chExt cx="491" cy="266"/>
          </a:xfrm>
        </p:grpSpPr>
        <p:sp>
          <p:nvSpPr>
            <p:cNvPr id="530438" name="Line 6"/>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39" name="Line 7"/>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0" name="Group 8"/>
          <p:cNvGrpSpPr>
            <a:grpSpLocks/>
          </p:cNvGrpSpPr>
          <p:nvPr/>
        </p:nvGrpSpPr>
        <p:grpSpPr bwMode="auto">
          <a:xfrm>
            <a:off x="5580063" y="4383088"/>
            <a:ext cx="779462" cy="422275"/>
            <a:chOff x="2165" y="2763"/>
            <a:chExt cx="491" cy="266"/>
          </a:xfrm>
        </p:grpSpPr>
        <p:sp>
          <p:nvSpPr>
            <p:cNvPr id="530441" name="Line 9"/>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2" name="Line 10"/>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3" name="Group 11"/>
          <p:cNvGrpSpPr>
            <a:grpSpLocks/>
          </p:cNvGrpSpPr>
          <p:nvPr/>
        </p:nvGrpSpPr>
        <p:grpSpPr bwMode="auto">
          <a:xfrm>
            <a:off x="6491288" y="4383088"/>
            <a:ext cx="779462" cy="422275"/>
            <a:chOff x="2165" y="2763"/>
            <a:chExt cx="491" cy="266"/>
          </a:xfrm>
        </p:grpSpPr>
        <p:sp>
          <p:nvSpPr>
            <p:cNvPr id="530444" name="Line 12"/>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5" name="Line 13"/>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6" name="Group 14"/>
          <p:cNvGrpSpPr>
            <a:grpSpLocks/>
          </p:cNvGrpSpPr>
          <p:nvPr/>
        </p:nvGrpSpPr>
        <p:grpSpPr bwMode="auto">
          <a:xfrm>
            <a:off x="4840288" y="5343525"/>
            <a:ext cx="779462" cy="422275"/>
            <a:chOff x="2165" y="2763"/>
            <a:chExt cx="491" cy="266"/>
          </a:xfrm>
        </p:grpSpPr>
        <p:sp>
          <p:nvSpPr>
            <p:cNvPr id="530447" name="Line 15"/>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8" name="Line 16"/>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9" name="Group 17"/>
          <p:cNvGrpSpPr>
            <a:grpSpLocks/>
          </p:cNvGrpSpPr>
          <p:nvPr/>
        </p:nvGrpSpPr>
        <p:grpSpPr bwMode="auto">
          <a:xfrm>
            <a:off x="5643563" y="5546725"/>
            <a:ext cx="779462" cy="422275"/>
            <a:chOff x="2165" y="2763"/>
            <a:chExt cx="491" cy="266"/>
          </a:xfrm>
        </p:grpSpPr>
        <p:sp>
          <p:nvSpPr>
            <p:cNvPr id="530450" name="Line 18"/>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1" name="Line 19"/>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52" name="Group 20"/>
          <p:cNvGrpSpPr>
            <a:grpSpLocks/>
          </p:cNvGrpSpPr>
          <p:nvPr/>
        </p:nvGrpSpPr>
        <p:grpSpPr bwMode="auto">
          <a:xfrm>
            <a:off x="6432550" y="5737225"/>
            <a:ext cx="779463" cy="422275"/>
            <a:chOff x="2165" y="2763"/>
            <a:chExt cx="491" cy="266"/>
          </a:xfrm>
        </p:grpSpPr>
        <p:sp>
          <p:nvSpPr>
            <p:cNvPr id="530453" name="Line 21"/>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4" name="Line 22"/>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455" name="Text Box 23"/>
          <p:cNvSpPr txBox="1">
            <a:spLocks noChangeArrowheads="1"/>
          </p:cNvSpPr>
          <p:nvPr/>
        </p:nvSpPr>
        <p:spPr bwMode="auto">
          <a:xfrm>
            <a:off x="3532188" y="4333875"/>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plus</a:t>
            </a:r>
          </a:p>
        </p:txBody>
      </p:sp>
      <p:sp>
        <p:nvSpPr>
          <p:cNvPr id="530456" name="Text Box 24"/>
          <p:cNvSpPr txBox="1">
            <a:spLocks noChangeArrowheads="1"/>
          </p:cNvSpPr>
          <p:nvPr/>
        </p:nvSpPr>
        <p:spPr bwMode="auto">
          <a:xfrm>
            <a:off x="3684588" y="5357813"/>
            <a:ext cx="4445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3600" b="1"/>
              <a:t>=</a:t>
            </a:r>
          </a:p>
        </p:txBody>
      </p:sp>
      <p:sp>
        <p:nvSpPr>
          <p:cNvPr id="530457" name="Text Box 25"/>
          <p:cNvSpPr txBox="1">
            <a:spLocks noChangeArrowheads="1"/>
          </p:cNvSpPr>
          <p:nvPr/>
        </p:nvSpPr>
        <p:spPr bwMode="auto">
          <a:xfrm>
            <a:off x="4581525" y="6178550"/>
            <a:ext cx="3282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i="1">
                <a:latin typeface="Arial" charset="0"/>
              </a:rPr>
              <a:t>Apples, oranges and tomatoes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Fujisaki model</a:t>
            </a:r>
            <a:endParaRPr lang="en-US" dirty="0"/>
          </a:p>
        </p:txBody>
      </p:sp>
      <p:sp>
        <p:nvSpPr>
          <p:cNvPr id="3" name="Content Placeholder 2"/>
          <p:cNvSpPr>
            <a:spLocks noGrp="1"/>
          </p:cNvSpPr>
          <p:nvPr>
            <p:ph idx="1"/>
          </p:nvPr>
        </p:nvSpPr>
        <p:spPr>
          <a:xfrm>
            <a:off x="457200" y="1600201"/>
            <a:ext cx="8229600" cy="1733550"/>
          </a:xfrm>
        </p:spPr>
        <p:txBody>
          <a:bodyPr>
            <a:normAutofit fontScale="77500" lnSpcReduction="20000"/>
          </a:bodyPr>
          <a:lstStyle/>
          <a:p>
            <a:r>
              <a:rPr lang="en-US" dirty="0" err="1" smtClean="0"/>
              <a:t>Superpositional</a:t>
            </a:r>
            <a:r>
              <a:rPr lang="en-US" dirty="0" smtClean="0"/>
              <a:t> view of intonation </a:t>
            </a:r>
            <a:r>
              <a:rPr lang="en-US" sz="3100" b="1" dirty="0" smtClean="0">
                <a:latin typeface="Garamond"/>
                <a:cs typeface="Garamond"/>
              </a:rPr>
              <a:t>Fujisaki &amp; Hirose 1982</a:t>
            </a:r>
          </a:p>
          <a:p>
            <a:r>
              <a:rPr lang="en-US" dirty="0" smtClean="0"/>
              <a:t>Prosody is described by a phrase command which is modified by accent commands.</a:t>
            </a:r>
          </a:p>
          <a:p>
            <a:r>
              <a:rPr lang="en-US" dirty="0" smtClean="0"/>
              <a:t>In the Fujisaki model, this is an additive process in log Hz space.</a:t>
            </a:r>
          </a:p>
          <a:p>
            <a:endParaRPr lang="en-US" dirty="0"/>
          </a:p>
          <a:p>
            <a:endParaRPr lang="en-US" dirty="0" smtClean="0"/>
          </a:p>
        </p:txBody>
      </p:sp>
      <p:sp>
        <p:nvSpPr>
          <p:cNvPr id="5" name="Slide Number Placeholder 4"/>
          <p:cNvSpPr>
            <a:spLocks noGrp="1"/>
          </p:cNvSpPr>
          <p:nvPr>
            <p:ph type="sldNum" sz="quarter" idx="12"/>
          </p:nvPr>
        </p:nvSpPr>
        <p:spPr/>
        <p:txBody>
          <a:bodyPr/>
          <a:lstStyle/>
          <a:p>
            <a:fld id="{6DC54031-3823-C645-9013-F4752712CF15}" type="slidenum">
              <a:rPr lang="en-US" smtClean="0"/>
              <a:t>51</a:t>
            </a:fld>
            <a:endParaRPr lang="en-US"/>
          </a:p>
        </p:txBody>
      </p:sp>
      <p:pic>
        <p:nvPicPr>
          <p:cNvPr id="4" name="Picture 3"/>
          <p:cNvPicPr>
            <a:picLocks noChangeAspect="1"/>
          </p:cNvPicPr>
          <p:nvPr/>
        </p:nvPicPr>
        <p:blipFill>
          <a:blip r:embed="rId2"/>
          <a:stretch>
            <a:fillRect/>
          </a:stretch>
        </p:blipFill>
        <p:spPr>
          <a:xfrm>
            <a:off x="-367217" y="2991747"/>
            <a:ext cx="9450892" cy="3364603"/>
          </a:xfrm>
          <a:prstGeom prst="rect">
            <a:avLst/>
          </a:prstGeom>
        </p:spPr>
      </p:pic>
      <p:sp>
        <p:nvSpPr>
          <p:cNvPr id="6" name="Footer Placeholder 5"/>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1475506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Fujisaki model</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52</a:t>
            </a:fld>
            <a:endParaRPr lang="en-US"/>
          </a:p>
        </p:txBody>
      </p:sp>
      <p:pic>
        <p:nvPicPr>
          <p:cNvPr id="4" name="Picture 3"/>
          <p:cNvPicPr>
            <a:picLocks noChangeAspect="1"/>
          </p:cNvPicPr>
          <p:nvPr/>
        </p:nvPicPr>
        <p:blipFill>
          <a:blip r:embed="rId2"/>
          <a:stretch>
            <a:fillRect/>
          </a:stretch>
        </p:blipFill>
        <p:spPr>
          <a:xfrm>
            <a:off x="3961210" y="3668364"/>
            <a:ext cx="4952206" cy="176303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 y="1470454"/>
            <a:ext cx="8567340" cy="784686"/>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104" y="2382489"/>
            <a:ext cx="3238500" cy="2667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41" y="2382489"/>
            <a:ext cx="2298700" cy="3175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11" y="3014314"/>
            <a:ext cx="5851059" cy="2780061"/>
          </a:xfrm>
          <a:prstGeom prst="rect">
            <a:avLst/>
          </a:prstGeom>
        </p:spPr>
      </p:pic>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056227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6452310C-95A1-4F43-A727-1BE7274BE22C}" type="datetime1">
              <a:rPr lang="en-US"/>
              <a:pPr/>
              <a:t>2/21/19</a:t>
            </a:fld>
            <a:endParaRPr lang="en-US"/>
          </a:p>
        </p:txBody>
      </p:sp>
      <p:sp>
        <p:nvSpPr>
          <p:cNvPr id="14" name="Slide Number Placeholder 5"/>
          <p:cNvSpPr>
            <a:spLocks noGrp="1"/>
          </p:cNvSpPr>
          <p:nvPr>
            <p:ph type="sldNum" sz="quarter" idx="12"/>
          </p:nvPr>
        </p:nvSpPr>
        <p:spPr/>
        <p:txBody>
          <a:bodyPr/>
          <a:lstStyle/>
          <a:p>
            <a:fld id="{4DD857FE-4527-3346-9B7F-A8502E7DB376}" type="slidenum">
              <a:rPr lang="en-US"/>
              <a:pPr/>
              <a:t>53</a:t>
            </a:fld>
            <a:endParaRPr lang="en-US"/>
          </a:p>
        </p:txBody>
      </p:sp>
      <p:sp>
        <p:nvSpPr>
          <p:cNvPr id="531458" name="Text Box 2"/>
          <p:cNvSpPr txBox="1">
            <a:spLocks noChangeArrowheads="1"/>
          </p:cNvSpPr>
          <p:nvPr/>
        </p:nvSpPr>
        <p:spPr bwMode="auto">
          <a:xfrm>
            <a:off x="1822450" y="4471988"/>
            <a:ext cx="4878388"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Lily and Rosa thought this was divine.</a:t>
            </a:r>
          </a:p>
          <a:p>
            <a:pPr algn="ctr"/>
            <a:r>
              <a:rPr lang="en-GB"/>
              <a:t>Prince William was gorgeous </a:t>
            </a:r>
          </a:p>
          <a:p>
            <a:pPr algn="ctr"/>
            <a:r>
              <a:rPr lang="en-GB"/>
              <a:t>and he was looking for a bride.</a:t>
            </a:r>
          </a:p>
          <a:p>
            <a:pPr algn="ctr"/>
            <a:r>
              <a:rPr lang="en-GB"/>
              <a:t>They dreamed of wedding bells.</a:t>
            </a:r>
          </a:p>
        </p:txBody>
      </p:sp>
      <p:sp>
        <p:nvSpPr>
          <p:cNvPr id="531459" name="Rectangle 3"/>
          <p:cNvSpPr>
            <a:spLocks noGrp="1" noChangeArrowheads="1"/>
          </p:cNvSpPr>
          <p:nvPr>
            <p:ph type="body" idx="1"/>
          </p:nvPr>
        </p:nvSpPr>
        <p:spPr>
          <a:xfrm>
            <a:off x="685800" y="1143000"/>
            <a:ext cx="7772400" cy="4953000"/>
          </a:xfrm>
        </p:spPr>
        <p:txBody>
          <a:bodyPr/>
          <a:lstStyle/>
          <a:p>
            <a:r>
              <a:rPr lang="en-GB" dirty="0">
                <a:solidFill>
                  <a:srgbClr val="0066FF"/>
                </a:solidFill>
              </a:rPr>
              <a:t>Declination</a:t>
            </a:r>
            <a:r>
              <a:rPr lang="en-GB" dirty="0"/>
              <a:t>: downtrend in f0 over the course of an utterance</a:t>
            </a:r>
          </a:p>
          <a:p>
            <a:pPr algn="just">
              <a:spcAft>
                <a:spcPts val="600"/>
              </a:spcAft>
            </a:pPr>
            <a:r>
              <a:rPr lang="en-GB" dirty="0"/>
              <a:t>Successful in speech synthesis for languages like Japanese (little variation in accent type, e.g.)</a:t>
            </a:r>
          </a:p>
        </p:txBody>
      </p:sp>
      <p:sp>
        <p:nvSpPr>
          <p:cNvPr id="531460" name="Rectangle 4"/>
          <p:cNvSpPr>
            <a:spLocks noGrp="1" noChangeArrowheads="1"/>
          </p:cNvSpPr>
          <p:nvPr>
            <p:ph type="title"/>
          </p:nvPr>
        </p:nvSpPr>
        <p:spPr/>
        <p:txBody>
          <a:bodyPr/>
          <a:lstStyle/>
          <a:p>
            <a:r>
              <a:rPr lang="en-GB"/>
              <a:t>Good for modeling </a:t>
            </a:r>
            <a:r>
              <a:rPr lang="en-GB">
                <a:solidFill>
                  <a:schemeClr val="tx1"/>
                </a:solidFill>
              </a:rPr>
              <a:t>utterance-level trends</a:t>
            </a:r>
          </a:p>
        </p:txBody>
      </p:sp>
      <p:grpSp>
        <p:nvGrpSpPr>
          <p:cNvPr id="531462" name="Group 6"/>
          <p:cNvGrpSpPr>
            <a:grpSpLocks/>
          </p:cNvGrpSpPr>
          <p:nvPr/>
        </p:nvGrpSpPr>
        <p:grpSpPr bwMode="auto">
          <a:xfrm>
            <a:off x="1250950" y="3860800"/>
            <a:ext cx="6438900" cy="2593975"/>
            <a:chOff x="788" y="2432"/>
            <a:chExt cx="4056" cy="1634"/>
          </a:xfrm>
        </p:grpSpPr>
        <p:pic>
          <p:nvPicPr>
            <p:cNvPr id="531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 y="2450"/>
              <a:ext cx="4056" cy="161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31464" name="Group 8"/>
            <p:cNvGrpSpPr>
              <a:grpSpLocks/>
            </p:cNvGrpSpPr>
            <p:nvPr/>
          </p:nvGrpSpPr>
          <p:grpSpPr bwMode="auto">
            <a:xfrm>
              <a:off x="789" y="2432"/>
              <a:ext cx="4043" cy="1621"/>
              <a:chOff x="789" y="2432"/>
              <a:chExt cx="4043" cy="1621"/>
            </a:xfrm>
          </p:grpSpPr>
          <p:sp>
            <p:nvSpPr>
              <p:cNvPr id="531465" name="Rectangle 9"/>
              <p:cNvSpPr>
                <a:spLocks noChangeArrowheads="1"/>
              </p:cNvSpPr>
              <p:nvPr/>
            </p:nvSpPr>
            <p:spPr bwMode="auto">
              <a:xfrm>
                <a:off x="789" y="2432"/>
                <a:ext cx="4043" cy="162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6" name="Line 10"/>
              <p:cNvSpPr>
                <a:spLocks noChangeShapeType="1"/>
              </p:cNvSpPr>
              <p:nvPr/>
            </p:nvSpPr>
            <p:spPr bwMode="auto">
              <a:xfrm>
                <a:off x="1109" y="2592"/>
                <a:ext cx="1206" cy="768"/>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7" name="Line 11"/>
              <p:cNvSpPr>
                <a:spLocks noChangeShapeType="1"/>
              </p:cNvSpPr>
              <p:nvPr/>
            </p:nvSpPr>
            <p:spPr bwMode="auto">
              <a:xfrm>
                <a:off x="2315" y="2752"/>
                <a:ext cx="757" cy="501"/>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8" name="Line 12"/>
              <p:cNvSpPr>
                <a:spLocks noChangeShapeType="1"/>
              </p:cNvSpPr>
              <p:nvPr/>
            </p:nvSpPr>
            <p:spPr bwMode="auto">
              <a:xfrm>
                <a:off x="3200" y="2816"/>
                <a:ext cx="704" cy="523"/>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9" name="Line 13"/>
              <p:cNvSpPr>
                <a:spLocks noChangeShapeType="1"/>
              </p:cNvSpPr>
              <p:nvPr/>
            </p:nvSpPr>
            <p:spPr bwMode="auto">
              <a:xfrm>
                <a:off x="3936" y="2965"/>
                <a:ext cx="811" cy="299"/>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Superpositional</a:t>
            </a:r>
            <a:r>
              <a:rPr lang="en-US" dirty="0" smtClean="0"/>
              <a:t> vs. Sequential</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Superpositional</a:t>
            </a:r>
            <a:r>
              <a:rPr lang="en-US" dirty="0" smtClean="0"/>
              <a:t> models require identification of a phrase signal</a:t>
            </a:r>
          </a:p>
          <a:p>
            <a:r>
              <a:rPr lang="en-US" dirty="0" smtClean="0"/>
              <a:t>Sequential models describe one prosodic event – phrasing or prominence – at a time</a:t>
            </a:r>
            <a:endParaRPr lang="en-US" dirty="0"/>
          </a:p>
          <a:p>
            <a:r>
              <a:rPr lang="en-US" dirty="0" smtClean="0"/>
              <a:t>Similarities</a:t>
            </a:r>
          </a:p>
          <a:p>
            <a:pPr lvl="1"/>
            <a:r>
              <a:rPr lang="en-US" dirty="0" smtClean="0"/>
              <a:t>Both describe phrasing and accenting</a:t>
            </a:r>
          </a:p>
          <a:p>
            <a:pPr lvl="1"/>
            <a:r>
              <a:rPr lang="en-US" dirty="0" smtClean="0"/>
              <a:t>If the phrasal context can be accommodated by a sequential model, there are no analytical reasons to do otherwise </a:t>
            </a:r>
          </a:p>
          <a:p>
            <a:r>
              <a:rPr lang="en-US" dirty="0" smtClean="0"/>
              <a:t>Differences</a:t>
            </a:r>
            <a:endParaRPr lang="en-US" dirty="0"/>
          </a:p>
          <a:p>
            <a:pPr lvl="1"/>
            <a:r>
              <a:rPr lang="en-US" dirty="0"/>
              <a:t>Categorical vs. continuous accent </a:t>
            </a:r>
            <a:r>
              <a:rPr lang="en-US" dirty="0" smtClean="0"/>
              <a:t>types</a:t>
            </a:r>
            <a:endParaRPr lang="en-US" dirty="0"/>
          </a:p>
          <a:p>
            <a:pPr lvl="1"/>
            <a:r>
              <a:rPr lang="en-US" dirty="0" err="1" smtClean="0"/>
              <a:t>Superpositional</a:t>
            </a:r>
            <a:r>
              <a:rPr lang="en-US" dirty="0" smtClean="0"/>
              <a:t> model is tightly coupled with pitch</a:t>
            </a:r>
          </a:p>
        </p:txBody>
      </p:sp>
      <p:sp>
        <p:nvSpPr>
          <p:cNvPr id="5" name="Slide Number Placeholder 4"/>
          <p:cNvSpPr>
            <a:spLocks noGrp="1"/>
          </p:cNvSpPr>
          <p:nvPr>
            <p:ph type="sldNum" sz="quarter" idx="12"/>
          </p:nvPr>
        </p:nvSpPr>
        <p:spPr/>
        <p:txBody>
          <a:bodyPr/>
          <a:lstStyle/>
          <a:p>
            <a:fld id="{6DC54031-3823-C645-9013-F4752712CF15}" type="slidenum">
              <a:rPr lang="en-US" smtClean="0"/>
              <a:t>54</a:t>
            </a:fld>
            <a:endParaRPr lang="en-US"/>
          </a:p>
        </p:txBody>
      </p:sp>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986197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TILT Model</a:t>
            </a:r>
            <a:endParaRPr lang="en-US" dirty="0"/>
          </a:p>
        </p:txBody>
      </p:sp>
      <p:sp>
        <p:nvSpPr>
          <p:cNvPr id="3" name="Content Placeholder 2"/>
          <p:cNvSpPr>
            <a:spLocks noGrp="1"/>
          </p:cNvSpPr>
          <p:nvPr>
            <p:ph idx="1"/>
          </p:nvPr>
        </p:nvSpPr>
        <p:spPr>
          <a:xfrm>
            <a:off x="457200" y="1285875"/>
            <a:ext cx="8229600" cy="1840280"/>
          </a:xfrm>
        </p:spPr>
        <p:txBody>
          <a:bodyPr>
            <a:normAutofit lnSpcReduction="10000"/>
          </a:bodyPr>
          <a:lstStyle/>
          <a:p>
            <a:r>
              <a:rPr lang="en-US" dirty="0" smtClean="0"/>
              <a:t>Describes an F0 excursion based as a single parameter (</a:t>
            </a:r>
            <a:r>
              <a:rPr lang="en-US" sz="2200" b="1" dirty="0" smtClean="0">
                <a:latin typeface="Garamond"/>
                <a:cs typeface="Garamond"/>
              </a:rPr>
              <a:t>Taylor 1998)</a:t>
            </a:r>
          </a:p>
          <a:p>
            <a:r>
              <a:rPr lang="en-US" dirty="0" smtClean="0"/>
              <a:t>Compact representation: TILT parameters allow generation/</a:t>
            </a:r>
            <a:r>
              <a:rPr lang="en-US" dirty="0" err="1" smtClean="0"/>
              <a:t>db</a:t>
            </a:r>
            <a:r>
              <a:rPr lang="en-US" dirty="0" smtClean="0"/>
              <a:t> retrieval</a:t>
            </a:r>
          </a:p>
        </p:txBody>
      </p:sp>
      <p:sp>
        <p:nvSpPr>
          <p:cNvPr id="5" name="Slide Number Placeholder 4"/>
          <p:cNvSpPr>
            <a:spLocks noGrp="1"/>
          </p:cNvSpPr>
          <p:nvPr>
            <p:ph type="sldNum" sz="quarter" idx="12"/>
          </p:nvPr>
        </p:nvSpPr>
        <p:spPr/>
        <p:txBody>
          <a:bodyPr/>
          <a:lstStyle/>
          <a:p>
            <a:fld id="{6DC54031-3823-C645-9013-F4752712CF15}" type="slidenum">
              <a:rPr lang="en-US" smtClean="0"/>
              <a:t>55</a:t>
            </a:fld>
            <a:endParaRPr lang="en-US"/>
          </a:p>
        </p:txBody>
      </p:sp>
      <p:pic>
        <p:nvPicPr>
          <p:cNvPr id="7" name="Picture 6"/>
          <p:cNvPicPr>
            <a:picLocks noChangeAspect="1"/>
          </p:cNvPicPr>
          <p:nvPr/>
        </p:nvPicPr>
        <p:blipFill>
          <a:blip r:embed="rId3"/>
          <a:stretch>
            <a:fillRect/>
          </a:stretch>
        </p:blipFill>
        <p:spPr>
          <a:xfrm>
            <a:off x="203200" y="3105150"/>
            <a:ext cx="4559300" cy="325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588" y="3202837"/>
            <a:ext cx="3429000" cy="622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363" y="4157783"/>
            <a:ext cx="2895600" cy="6096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339" y="5299808"/>
            <a:ext cx="2971800" cy="635000"/>
          </a:xfrm>
          <a:prstGeom prst="rect">
            <a:avLst/>
          </a:prstGeom>
        </p:spPr>
      </p:pic>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1510453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Tonal Center of Gravity (</a:t>
            </a:r>
            <a:r>
              <a:rPr lang="en-US" dirty="0" err="1" smtClean="0"/>
              <a:t>ToG</a:t>
            </a:r>
            <a:r>
              <a:rPr lang="en-US" dirty="0" smtClean="0"/>
              <a:t>)</a:t>
            </a:r>
            <a:endParaRPr lang="en-US" dirty="0"/>
          </a:p>
        </p:txBody>
      </p:sp>
      <p:sp>
        <p:nvSpPr>
          <p:cNvPr id="3" name="Content Placeholder 2"/>
          <p:cNvSpPr>
            <a:spLocks noGrp="1"/>
          </p:cNvSpPr>
          <p:nvPr>
            <p:ph idx="1"/>
          </p:nvPr>
        </p:nvSpPr>
        <p:spPr>
          <a:xfrm>
            <a:off x="457200" y="1285874"/>
            <a:ext cx="8229600" cy="2465511"/>
          </a:xfrm>
        </p:spPr>
        <p:txBody>
          <a:bodyPr>
            <a:normAutofit fontScale="92500" lnSpcReduction="20000"/>
          </a:bodyPr>
          <a:lstStyle/>
          <a:p>
            <a:r>
              <a:rPr lang="en-US" dirty="0" smtClean="0"/>
              <a:t>A measure of the distribution of the area under the </a:t>
            </a:r>
            <a:r>
              <a:rPr lang="en-US" dirty="0"/>
              <a:t>F</a:t>
            </a:r>
            <a:r>
              <a:rPr lang="en-US" dirty="0" smtClean="0"/>
              <a:t>0 curve within a region</a:t>
            </a:r>
          </a:p>
          <a:p>
            <a:r>
              <a:rPr lang="en-US" dirty="0" smtClean="0"/>
              <a:t>Perceptually robust</a:t>
            </a:r>
          </a:p>
          <a:p>
            <a:r>
              <a:rPr lang="en-US" dirty="0" smtClean="0"/>
              <a:t>Better classification of pitch accent types than peak timing measures</a:t>
            </a:r>
          </a:p>
          <a:p>
            <a:r>
              <a:rPr lang="en-US" b="1" dirty="0" smtClean="0">
                <a:latin typeface="Garamond"/>
                <a:cs typeface="Garamond"/>
              </a:rPr>
              <a:t>(</a:t>
            </a:r>
            <a:r>
              <a:rPr lang="en-US" b="1" dirty="0" err="1" smtClean="0">
                <a:latin typeface="Garamond"/>
                <a:cs typeface="Garamond"/>
              </a:rPr>
              <a:t>Veilleux</a:t>
            </a:r>
            <a:r>
              <a:rPr lang="en-US" b="1" dirty="0" smtClean="0">
                <a:latin typeface="Garamond"/>
                <a:cs typeface="Garamond"/>
              </a:rPr>
              <a:t> et al. 2009, Barnes et al. 2010)</a:t>
            </a:r>
            <a:endParaRPr lang="en-US" b="1" dirty="0">
              <a:latin typeface="Garamond"/>
              <a:cs typeface="Garamond"/>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56</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 y="4142154"/>
            <a:ext cx="3645877" cy="1155700"/>
          </a:xfrm>
          <a:prstGeom prst="rect">
            <a:avLst/>
          </a:prstGeom>
        </p:spPr>
      </p:pic>
      <p:pic>
        <p:nvPicPr>
          <p:cNvPr id="8" name="Picture 7"/>
          <p:cNvPicPr>
            <a:picLocks noChangeAspect="1"/>
          </p:cNvPicPr>
          <p:nvPr/>
        </p:nvPicPr>
        <p:blipFill>
          <a:blip r:embed="rId4"/>
          <a:stretch>
            <a:fillRect/>
          </a:stretch>
        </p:blipFill>
        <p:spPr>
          <a:xfrm>
            <a:off x="4279900" y="3537514"/>
            <a:ext cx="4558160" cy="2734896"/>
          </a:xfrm>
          <a:prstGeom prst="rect">
            <a:avLst/>
          </a:prstGeom>
        </p:spPr>
      </p:pic>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3708697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Quantized Contour Modeling</a:t>
            </a:r>
            <a:endParaRPr lang="en-US" dirty="0"/>
          </a:p>
        </p:txBody>
      </p:sp>
      <p:sp>
        <p:nvSpPr>
          <p:cNvPr id="3" name="Content Placeholder 2"/>
          <p:cNvSpPr>
            <a:spLocks noGrp="1"/>
          </p:cNvSpPr>
          <p:nvPr>
            <p:ph idx="1"/>
          </p:nvPr>
        </p:nvSpPr>
        <p:spPr>
          <a:xfrm>
            <a:off x="457200" y="1285875"/>
            <a:ext cx="8229600" cy="3012588"/>
          </a:xfrm>
        </p:spPr>
        <p:txBody>
          <a:bodyPr>
            <a:normAutofit fontScale="92500" lnSpcReduction="20000"/>
          </a:bodyPr>
          <a:lstStyle/>
          <a:p>
            <a:r>
              <a:rPr lang="en-US" sz="2800" dirty="0" smtClean="0"/>
              <a:t>A Bayesian approach to simultaneously model contour shape and classify prosodic events</a:t>
            </a:r>
            <a:br>
              <a:rPr lang="en-US" sz="2800" dirty="0" smtClean="0"/>
            </a:br>
            <a:r>
              <a:rPr lang="en-US" sz="2800" dirty="0" smtClean="0"/>
              <a:t>(</a:t>
            </a:r>
            <a:r>
              <a:rPr lang="en-US" sz="2800" b="1" dirty="0" smtClean="0">
                <a:latin typeface="Garamond"/>
                <a:cs typeface="Garamond"/>
              </a:rPr>
              <a:t>Rosenberg 2010)</a:t>
            </a:r>
          </a:p>
          <a:p>
            <a:r>
              <a:rPr lang="en-US" sz="2800" dirty="0" smtClean="0"/>
              <a:t>Specify a number of time, M, and value, N, bins</a:t>
            </a:r>
          </a:p>
          <a:p>
            <a:r>
              <a:rPr lang="en-US" sz="2800" dirty="0" smtClean="0"/>
              <a:t>Represent a contour as an M dimensional vector where each entry can take one of N values.</a:t>
            </a:r>
          </a:p>
          <a:p>
            <a:r>
              <a:rPr lang="en-US" sz="2800" dirty="0" smtClean="0"/>
              <a:t>For extension to higher dimensions, allow values to be multidimensional vectors </a:t>
            </a:r>
            <a:endParaRPr lang="en-US" sz="2800" dirty="0"/>
          </a:p>
        </p:txBody>
      </p:sp>
      <p:sp>
        <p:nvSpPr>
          <p:cNvPr id="5" name="Slide Number Placeholder 4"/>
          <p:cNvSpPr>
            <a:spLocks noGrp="1"/>
          </p:cNvSpPr>
          <p:nvPr>
            <p:ph type="sldNum" sz="quarter" idx="12"/>
          </p:nvPr>
        </p:nvSpPr>
        <p:spPr/>
        <p:txBody>
          <a:bodyPr/>
          <a:lstStyle/>
          <a:p>
            <a:fld id="{6DC54031-3823-C645-9013-F4752712CF15}" type="slidenum">
              <a:rPr lang="en-US" smtClean="0"/>
              <a:t>57</a:t>
            </a:fld>
            <a:endParaRPr lang="en-US"/>
          </a:p>
        </p:txBody>
      </p:sp>
      <p:pic>
        <p:nvPicPr>
          <p:cNvPr id="8" name="Picture 7"/>
          <p:cNvPicPr>
            <a:picLocks noChangeAspect="1"/>
          </p:cNvPicPr>
          <p:nvPr/>
        </p:nvPicPr>
        <p:blipFill>
          <a:blip r:embed="rId2"/>
          <a:stretch>
            <a:fillRect/>
          </a:stretch>
        </p:blipFill>
        <p:spPr>
          <a:xfrm>
            <a:off x="4489448" y="3804556"/>
            <a:ext cx="3990242" cy="229764"/>
          </a:xfrm>
          <a:prstGeom prst="rect">
            <a:avLst/>
          </a:prstGeom>
        </p:spPr>
      </p:pic>
      <p:pic>
        <p:nvPicPr>
          <p:cNvPr id="9" name="Picture 8"/>
          <p:cNvPicPr>
            <a:picLocks noChangeAspect="1"/>
          </p:cNvPicPr>
          <p:nvPr/>
        </p:nvPicPr>
        <p:blipFill>
          <a:blip r:embed="rId3"/>
          <a:stretch>
            <a:fillRect/>
          </a:stretch>
        </p:blipFill>
        <p:spPr>
          <a:xfrm>
            <a:off x="2934067" y="4356100"/>
            <a:ext cx="3590192" cy="2000250"/>
          </a:xfrm>
          <a:prstGeom prst="rect">
            <a:avLst/>
          </a:prstGeom>
        </p:spPr>
      </p:pic>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46427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1FFD14-3090-5940-876A-599CD5AFDB1F}" type="datetime1">
              <a:rPr lang="en-US"/>
              <a:pPr/>
              <a:t>2/21/19</a:t>
            </a:fld>
            <a:endParaRPr lang="en-US"/>
          </a:p>
        </p:txBody>
      </p:sp>
      <p:sp>
        <p:nvSpPr>
          <p:cNvPr id="5" name="Slide Number Placeholder 5"/>
          <p:cNvSpPr>
            <a:spLocks noGrp="1"/>
          </p:cNvSpPr>
          <p:nvPr>
            <p:ph type="sldNum" sz="quarter" idx="12"/>
          </p:nvPr>
        </p:nvSpPr>
        <p:spPr/>
        <p:txBody>
          <a:bodyPr/>
          <a:lstStyle/>
          <a:p>
            <a:fld id="{7E3E6897-6F12-CA42-9590-BAD9D236530B}" type="slidenum">
              <a:rPr lang="en-US"/>
              <a:pPr/>
              <a:t>58</a:t>
            </a:fld>
            <a:endParaRPr lang="en-US"/>
          </a:p>
        </p:txBody>
      </p:sp>
      <p:sp>
        <p:nvSpPr>
          <p:cNvPr id="601090" name="Rectangle 2"/>
          <p:cNvSpPr>
            <a:spLocks noGrp="1" noChangeArrowheads="1"/>
          </p:cNvSpPr>
          <p:nvPr>
            <p:ph type="title"/>
          </p:nvPr>
        </p:nvSpPr>
        <p:spPr/>
        <p:txBody>
          <a:bodyPr/>
          <a:lstStyle/>
          <a:p>
            <a:r>
              <a:rPr lang="en-US"/>
              <a:t>Next Class</a:t>
            </a:r>
          </a:p>
        </p:txBody>
      </p:sp>
      <p:sp>
        <p:nvSpPr>
          <p:cNvPr id="601091" name="Rectangle 3"/>
          <p:cNvSpPr>
            <a:spLocks noGrp="1" noChangeArrowheads="1"/>
          </p:cNvSpPr>
          <p:nvPr>
            <p:ph type="body" idx="1"/>
          </p:nvPr>
        </p:nvSpPr>
        <p:spPr/>
        <p:txBody>
          <a:bodyPr/>
          <a:lstStyle/>
          <a:p>
            <a:r>
              <a:rPr lang="en-US" smtClean="0"/>
              <a:t>HW2 assigned</a:t>
            </a:r>
            <a:endParaRPr lang="en-US" dirty="0"/>
          </a:p>
          <a:p>
            <a:r>
              <a:rPr lang="en-US" dirty="0" smtClean="0"/>
              <a:t>Text-to-Speech Synthesis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Really Need?</a:t>
            </a:r>
            <a:endParaRPr lang="en-US" dirty="0"/>
          </a:p>
        </p:txBody>
      </p:sp>
      <p:sp>
        <p:nvSpPr>
          <p:cNvPr id="3" name="Content Placeholder 2"/>
          <p:cNvSpPr>
            <a:spLocks noGrp="1"/>
          </p:cNvSpPr>
          <p:nvPr>
            <p:ph idx="1"/>
          </p:nvPr>
        </p:nvSpPr>
        <p:spPr/>
        <p:txBody>
          <a:bodyPr/>
          <a:lstStyle/>
          <a:p>
            <a:r>
              <a:rPr lang="en-US" dirty="0" smtClean="0"/>
              <a:t>Capture sufficient variation to </a:t>
            </a:r>
          </a:p>
          <a:p>
            <a:pPr lvl="1"/>
            <a:r>
              <a:rPr lang="en-US" dirty="0"/>
              <a:t>E</a:t>
            </a:r>
            <a:r>
              <a:rPr lang="en-US" dirty="0" smtClean="0"/>
              <a:t>xplain both similarities and differences in prosodic meaning in a language</a:t>
            </a:r>
          </a:p>
          <a:p>
            <a:pPr lvl="1"/>
            <a:r>
              <a:rPr lang="en-US" dirty="0" smtClean="0"/>
              <a:t>Compare prosody across languages</a:t>
            </a:r>
          </a:p>
          <a:p>
            <a:r>
              <a:rPr lang="en-US" dirty="0" smtClean="0"/>
              <a:t>How much detail do we need to capture?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6</a:t>
            </a:fld>
            <a:endParaRPr lang="en-US"/>
          </a:p>
        </p:txBody>
      </p:sp>
    </p:spTree>
    <p:extLst>
      <p:ext uri="{BB962C8B-B14F-4D97-AF65-F5344CB8AC3E}">
        <p14:creationId xmlns:p14="http://schemas.microsoft.com/office/powerpoint/2010/main" val="3425341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Prosodic Prominence</a:t>
            </a:r>
            <a:endParaRPr lang="en-US" dirty="0"/>
          </a:p>
        </p:txBody>
      </p:sp>
      <p:sp>
        <p:nvSpPr>
          <p:cNvPr id="3" name="Content Placeholder 2"/>
          <p:cNvSpPr>
            <a:spLocks noGrp="1"/>
          </p:cNvSpPr>
          <p:nvPr>
            <p:ph idx="1"/>
          </p:nvPr>
        </p:nvSpPr>
        <p:spPr/>
        <p:txBody>
          <a:bodyPr/>
          <a:lstStyle/>
          <a:p>
            <a:r>
              <a:rPr lang="en-US" b="1" dirty="0"/>
              <a:t>Terms</a:t>
            </a:r>
            <a:r>
              <a:rPr lang="en-US" dirty="0"/>
              <a:t>: Prominence, emphasis, [pitch] accent, stress</a:t>
            </a:r>
          </a:p>
          <a:p>
            <a:r>
              <a:rPr lang="en-US" dirty="0"/>
              <a:t>Prominence is an acoustic excursion use to make a word or syllable “stand out” from the rest</a:t>
            </a:r>
          </a:p>
          <a:p>
            <a:r>
              <a:rPr lang="en-US" dirty="0"/>
              <a:t>Used to draw a listeners attention to some quality of an </a:t>
            </a:r>
            <a:r>
              <a:rPr lang="en-US" dirty="0" smtClean="0"/>
              <a:t>utterance: </a:t>
            </a:r>
            <a:r>
              <a:rPr lang="en-US" dirty="0"/>
              <a:t>Topic, Contrast, Focus, Information </a:t>
            </a:r>
            <a:r>
              <a:rPr lang="en-US" dirty="0" smtClean="0"/>
              <a:t>Status</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7</a:t>
            </a:fld>
            <a:endParaRPr lang="en-US"/>
          </a:p>
        </p:txBody>
      </p:sp>
      <p:sp>
        <p:nvSpPr>
          <p:cNvPr id="6" name="TextBox 5"/>
          <p:cNvSpPr txBox="1"/>
          <p:nvPr/>
        </p:nvSpPr>
        <p:spPr>
          <a:xfrm>
            <a:off x="1600200" y="5388114"/>
            <a:ext cx="5197475" cy="707886"/>
          </a:xfrm>
          <a:prstGeom prst="rect">
            <a:avLst/>
          </a:prstGeom>
          <a:noFill/>
          <a:ln>
            <a:solidFill>
              <a:schemeClr val="tx1"/>
            </a:solidFill>
          </a:ln>
        </p:spPr>
        <p:txBody>
          <a:bodyPr wrap="square" rtlCol="0">
            <a:spAutoFit/>
          </a:bodyPr>
          <a:lstStyle/>
          <a:p>
            <a:pPr algn="ctr"/>
            <a:r>
              <a:rPr lang="en-US" dirty="0" smtClean="0"/>
              <a:t>there’s ALSO some SHOPPING</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979" y="5318579"/>
            <a:ext cx="320221" cy="396421"/>
          </a:xfrm>
          <a:prstGeom prst="rect">
            <a:avLst/>
          </a:prstGeom>
        </p:spPr>
      </p:pic>
    </p:spTree>
    <p:extLst>
      <p:ext uri="{BB962C8B-B14F-4D97-AF65-F5344CB8AC3E}">
        <p14:creationId xmlns:p14="http://schemas.microsoft.com/office/powerpoint/2010/main" val="416541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Prosodic Prominence</a:t>
            </a:r>
            <a:endParaRPr lang="en-US" dirty="0"/>
          </a:p>
        </p:txBody>
      </p:sp>
      <p:sp>
        <p:nvSpPr>
          <p:cNvPr id="3" name="Content Placeholder 2"/>
          <p:cNvSpPr>
            <a:spLocks noGrp="1"/>
          </p:cNvSpPr>
          <p:nvPr>
            <p:ph idx="1"/>
          </p:nvPr>
        </p:nvSpPr>
        <p:spPr/>
        <p:txBody>
          <a:bodyPr/>
          <a:lstStyle/>
          <a:p>
            <a:r>
              <a:rPr lang="en-US" b="1" dirty="0"/>
              <a:t>Terms</a:t>
            </a:r>
            <a:r>
              <a:rPr lang="en-US" dirty="0"/>
              <a:t>: Prominence, emphasis, [pitch] accent, stress</a:t>
            </a:r>
          </a:p>
          <a:p>
            <a:r>
              <a:rPr lang="en-US" dirty="0"/>
              <a:t>Prominence is an acoustic excursion use to make a word or syllable “stand out” from the rest</a:t>
            </a:r>
          </a:p>
          <a:p>
            <a:r>
              <a:rPr lang="en-US" dirty="0"/>
              <a:t>Used to draw a listeners attention to some quality of an </a:t>
            </a:r>
            <a:r>
              <a:rPr lang="en-US" dirty="0" smtClean="0"/>
              <a:t>utterance: </a:t>
            </a:r>
            <a:r>
              <a:rPr lang="en-US" dirty="0"/>
              <a:t>Topic, Contrast, Focus, Information </a:t>
            </a:r>
            <a:r>
              <a:rPr lang="en-US" dirty="0" smtClean="0"/>
              <a:t>Status</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2/21/19</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8</a:t>
            </a:fld>
            <a:endParaRPr lang="en-US"/>
          </a:p>
        </p:txBody>
      </p:sp>
      <p:sp>
        <p:nvSpPr>
          <p:cNvPr id="6" name="TextBox 5"/>
          <p:cNvSpPr txBox="1"/>
          <p:nvPr/>
        </p:nvSpPr>
        <p:spPr>
          <a:xfrm>
            <a:off x="1600200" y="5464314"/>
            <a:ext cx="5197475" cy="707886"/>
          </a:xfrm>
          <a:prstGeom prst="rect">
            <a:avLst/>
          </a:prstGeom>
          <a:noFill/>
          <a:ln>
            <a:solidFill>
              <a:schemeClr val="tx1"/>
            </a:solidFill>
          </a:ln>
        </p:spPr>
        <p:txBody>
          <a:bodyPr wrap="square" rtlCol="0">
            <a:spAutoFit/>
          </a:bodyPr>
          <a:lstStyle/>
          <a:p>
            <a:pPr algn="ctr"/>
            <a:r>
              <a:rPr lang="en-US" dirty="0" smtClean="0"/>
              <a:t>there’s ALSO some SHOPPING</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979" y="5318579"/>
            <a:ext cx="320221" cy="396421"/>
          </a:xfrm>
          <a:prstGeom prst="rect">
            <a:avLst/>
          </a:prstGeom>
        </p:spPr>
      </p:pic>
      <p:pic>
        <p:nvPicPr>
          <p:cNvPr id="8" name="Picture 7" descr="h1s9-pro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163" y="1870022"/>
            <a:ext cx="6203837" cy="3540178"/>
          </a:xfrm>
          <a:prstGeom prst="rect">
            <a:avLst/>
          </a:prstGeom>
        </p:spPr>
      </p:pic>
    </p:spTree>
    <p:extLst>
      <p:ext uri="{BB962C8B-B14F-4D97-AF65-F5344CB8AC3E}">
        <p14:creationId xmlns:p14="http://schemas.microsoft.com/office/powerpoint/2010/main" val="4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 acoustic “perceived disjuncture” between words</a:t>
            </a:r>
          </a:p>
          <a:p>
            <a:r>
              <a:rPr lang="en-US" dirty="0" smtClean="0"/>
              <a:t>Physiologically necessary – a speaker cannot produce sound indefinitely</a:t>
            </a:r>
          </a:p>
          <a:p>
            <a:r>
              <a:rPr lang="en-US" dirty="0" smtClean="0"/>
              <a:t>Used to structure information in an utterance, grouping words into regions</a:t>
            </a:r>
          </a:p>
          <a:p>
            <a:pPr lvl="1"/>
            <a:r>
              <a:rPr lang="en-US" dirty="0" smtClean="0"/>
              <a:t>Phrasing structure may be related to syntactic structure </a:t>
            </a:r>
            <a:r>
              <a:rPr lang="mr-IN" dirty="0" smtClean="0"/>
              <a:t>–</a:t>
            </a:r>
            <a:r>
              <a:rPr lang="en-US" dirty="0" smtClean="0"/>
              <a:t> or it may not</a:t>
            </a:r>
            <a:r>
              <a:rPr lang="mr-IN" dirty="0" smtClean="0"/>
              <a:t>…</a:t>
            </a:r>
            <a:endParaRPr lang="en-US" dirty="0"/>
          </a:p>
        </p:txBody>
      </p:sp>
      <p:sp>
        <p:nvSpPr>
          <p:cNvPr id="7" name="TextBox 6"/>
          <p:cNvSpPr txBox="1"/>
          <p:nvPr/>
        </p:nvSpPr>
        <p:spPr>
          <a:xfrm>
            <a:off x="457200" y="5181600"/>
            <a:ext cx="8001000" cy="1077218"/>
          </a:xfrm>
          <a:prstGeom prst="rect">
            <a:avLst/>
          </a:prstGeom>
          <a:noFill/>
          <a:ln>
            <a:solidFill>
              <a:schemeClr val="tx1"/>
            </a:solidFill>
          </a:ln>
        </p:spPr>
        <p:txBody>
          <a:bodyPr wrap="square" rtlCol="0">
            <a:spAutoFit/>
          </a:bodyPr>
          <a:lstStyle/>
          <a:p>
            <a:pPr algn="ctr"/>
            <a:r>
              <a:rPr lang="en-US" dirty="0" smtClean="0"/>
              <a:t>finally we will get off - - at Park Street - and get on the Red Line - - </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sp>
        <p:nvSpPr>
          <p:cNvPr id="2" name="Title 1"/>
          <p:cNvSpPr>
            <a:spLocks noGrp="1"/>
          </p:cNvSpPr>
          <p:nvPr>
            <p:ph type="title"/>
          </p:nvPr>
        </p:nvSpPr>
        <p:spPr/>
        <p:txBody>
          <a:bodyPr>
            <a:normAutofit/>
          </a:bodyPr>
          <a:lstStyle/>
          <a:p>
            <a:r>
              <a:rPr lang="en-US" dirty="0" smtClean="0"/>
              <a:t>Prosodic Phrasing</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9</a:t>
            </a:fld>
            <a:endParaRPr lang="en-US" dirty="0"/>
          </a:p>
        </p:txBody>
      </p:sp>
      <p:sp>
        <p:nvSpPr>
          <p:cNvPr id="4" name="Footer Placeholder 3"/>
          <p:cNvSpPr>
            <a:spLocks noGrp="1"/>
          </p:cNvSpPr>
          <p:nvPr>
            <p:ph type="ftr" sz="quarter" idx="11"/>
          </p:nvPr>
        </p:nvSpPr>
        <p:spPr/>
        <p:txBody>
          <a:bodyPr/>
          <a:lstStyle/>
          <a:p>
            <a:r>
              <a:rPr lang="en-US" dirty="0" err="1" smtClean="0"/>
              <a:t>Interspeech</a:t>
            </a:r>
            <a:r>
              <a:rPr lang="en-US" dirty="0" smtClean="0"/>
              <a:t> 2011 Tutorial M1 - More Than Words Can Say</a:t>
            </a:r>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spTree>
    <p:extLst>
      <p:ext uri="{BB962C8B-B14F-4D97-AF65-F5344CB8AC3E}">
        <p14:creationId xmlns:p14="http://schemas.microsoft.com/office/powerpoint/2010/main" val="331773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6768</TotalTime>
  <Words>2861</Words>
  <Application>Microsoft Macintosh PowerPoint</Application>
  <PresentationFormat>On-screen Show (4:3)</PresentationFormat>
  <Paragraphs>603</Paragraphs>
  <Slides>58</Slides>
  <Notes>14</Notes>
  <HiddenSlides>12</HiddenSlides>
  <MMClips>39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Arial Rounded MT Bold</vt:lpstr>
      <vt:lpstr>Courier</vt:lpstr>
      <vt:lpstr>Garamond</vt:lpstr>
      <vt:lpstr>Gill Sans</vt:lpstr>
      <vt:lpstr>Helvetica Neue</vt:lpstr>
      <vt:lpstr>Helvetica Neue </vt:lpstr>
      <vt:lpstr>Helvetica Neue Light</vt:lpstr>
      <vt:lpstr>ＭＳ Ｐゴシック</vt:lpstr>
      <vt:lpstr>NewCenturySchlbk</vt:lpstr>
      <vt:lpstr>Times</vt:lpstr>
      <vt:lpstr>Times New Roman</vt:lpstr>
      <vt:lpstr>Wingdings</vt:lpstr>
      <vt:lpstr>Arial</vt:lpstr>
      <vt:lpstr>Default Design</vt:lpstr>
      <vt:lpstr>Analyzing Speech Prosody</vt:lpstr>
      <vt:lpstr>Today</vt:lpstr>
      <vt:lpstr>Joseph Steele, 1775</vt:lpstr>
      <vt:lpstr>Limitations of Music Representations</vt:lpstr>
      <vt:lpstr>Language Learning Approaches</vt:lpstr>
      <vt:lpstr>What Do We Really Need?</vt:lpstr>
      <vt:lpstr>Prosodic Prominence</vt:lpstr>
      <vt:lpstr>Prosodic Prominence</vt:lpstr>
      <vt:lpstr>Prosodic Phrasing</vt:lpstr>
      <vt:lpstr>Prosodic Phrasing</vt:lpstr>
      <vt:lpstr>Pitch Contour Example</vt:lpstr>
      <vt:lpstr>Tone Sequence Models</vt:lpstr>
      <vt:lpstr>Types of Tone-sequence Models</vt:lpstr>
      <vt:lpstr>Note the Pitch Accent Location</vt:lpstr>
      <vt:lpstr>British School </vt:lpstr>
      <vt:lpstr>Six nuclear choices in English</vt:lpstr>
      <vt:lpstr>The American School</vt:lpstr>
      <vt:lpstr>Price, Ostendorf et al</vt:lpstr>
      <vt:lpstr>Pierrehumbert 1980 Put Phrases and Accents Together</vt:lpstr>
      <vt:lpstr>To(nes and)B(reak)I(ndices)</vt:lpstr>
      <vt:lpstr>PowerPoint Presentation</vt:lpstr>
      <vt:lpstr>Minimal ToBI Transcription</vt:lpstr>
      <vt:lpstr>PowerPoint Presentation</vt:lpstr>
      <vt:lpstr>Prosodic Phrasing in ToBI</vt:lpstr>
      <vt:lpstr>ToBI Pitch Accent Types in Standard American English</vt:lpstr>
      <vt:lpstr>PowerPoint Presentation</vt:lpstr>
      <vt:lpstr>Today….</vt:lpstr>
      <vt:lpstr>ToBI Phrasing</vt:lpstr>
      <vt:lpstr>ToBI Phrase Ending Types</vt:lpstr>
      <vt:lpstr>PowerPoint Presentation</vt:lpstr>
      <vt:lpstr>ToBI Example (in Praat)</vt:lpstr>
      <vt:lpstr>PowerPoint Presentation</vt:lpstr>
      <vt:lpstr>PowerPoint Presentation</vt:lpstr>
      <vt:lpstr>PowerPoint Presentation</vt:lpstr>
      <vt:lpstr>Evaluation</vt:lpstr>
      <vt:lpstr>ToBI Conventions in Many Languages</vt:lpstr>
      <vt:lpstr>AuToBI (Rosenberg 2010)</vt:lpstr>
      <vt:lpstr>PowerPoint Presentation</vt:lpstr>
      <vt:lpstr>AuToBI Command Line Example</vt:lpstr>
      <vt:lpstr>AuToBI Schematic</vt:lpstr>
      <vt:lpstr>AuToBI Performance</vt:lpstr>
      <vt:lpstr>Available ToBI Labeled Corpora</vt:lpstr>
      <vt:lpstr>C-ToBI Labels</vt:lpstr>
      <vt:lpstr>C-ToBI Corpora</vt:lpstr>
      <vt:lpstr>Weizmann Prosody Quantification Project (Biron et al)</vt:lpstr>
      <vt:lpstr>[If you’re poorly educated,] Why shouldn’t you steal/shoot/go to prison</vt:lpstr>
      <vt:lpstr>PowerPoint Presentation</vt:lpstr>
      <vt:lpstr>Other Prosodic Models</vt:lpstr>
      <vt:lpstr>F0 Modeling for Research and for TTS</vt:lpstr>
      <vt:lpstr>Superpositional models</vt:lpstr>
      <vt:lpstr>Fujisaki model</vt:lpstr>
      <vt:lpstr>Fujisaki model</vt:lpstr>
      <vt:lpstr>Good for modeling utterance-level trends</vt:lpstr>
      <vt:lpstr>Superpositional vs. Sequential</vt:lpstr>
      <vt:lpstr>TILT Model</vt:lpstr>
      <vt:lpstr>Tonal Center of Gravity (ToG)</vt:lpstr>
      <vt:lpstr>Quantized Contour Modeling</vt:lpstr>
      <vt:lpstr>Next Class</vt:lpstr>
    </vt:vector>
  </TitlesOfParts>
  <Company>AT&amp;T Research</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Microsoft Office User</cp:lastModifiedBy>
  <cp:revision>521</cp:revision>
  <cp:lastPrinted>1999-05-22T22:06:30Z</cp:lastPrinted>
  <dcterms:created xsi:type="dcterms:W3CDTF">1997-02-17T17:52:10Z</dcterms:created>
  <dcterms:modified xsi:type="dcterms:W3CDTF">2019-02-22T02:48:59Z</dcterms:modified>
</cp:coreProperties>
</file>