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28"/>
  </p:notesMasterIdLst>
  <p:handoutMasterIdLst>
    <p:handoutMasterId r:id="rId29"/>
  </p:handoutMasterIdLst>
  <p:sldIdLst>
    <p:sldId id="257" r:id="rId2"/>
    <p:sldId id="397" r:id="rId3"/>
    <p:sldId id="506" r:id="rId4"/>
    <p:sldId id="499" r:id="rId5"/>
    <p:sldId id="473" r:id="rId6"/>
    <p:sldId id="474" r:id="rId7"/>
    <p:sldId id="490" r:id="rId8"/>
    <p:sldId id="482" r:id="rId9"/>
    <p:sldId id="515" r:id="rId10"/>
    <p:sldId id="491" r:id="rId11"/>
    <p:sldId id="470" r:id="rId12"/>
    <p:sldId id="512" r:id="rId13"/>
    <p:sldId id="519" r:id="rId14"/>
    <p:sldId id="520" r:id="rId15"/>
    <p:sldId id="521" r:id="rId16"/>
    <p:sldId id="522" r:id="rId17"/>
    <p:sldId id="493" r:id="rId18"/>
    <p:sldId id="494" r:id="rId19"/>
    <p:sldId id="513" r:id="rId20"/>
    <p:sldId id="492" r:id="rId21"/>
    <p:sldId id="498" r:id="rId22"/>
    <p:sldId id="517" r:id="rId23"/>
    <p:sldId id="514" r:id="rId24"/>
    <p:sldId id="518" r:id="rId25"/>
    <p:sldId id="516" r:id="rId26"/>
    <p:sldId id="457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5EB54B"/>
    <a:srgbClr val="FF9900"/>
    <a:srgbClr val="0066FF"/>
    <a:srgbClr val="66CCFF"/>
    <a:srgbClr val="000066"/>
    <a:srgbClr val="FF00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10" autoAdjust="0"/>
  </p:normalViewPr>
  <p:slideViewPr>
    <p:cSldViewPr>
      <p:cViewPr>
        <p:scale>
          <a:sx n="100" d="100"/>
          <a:sy n="100" d="100"/>
        </p:scale>
        <p:origin x="-1888" y="-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6816"/>
    </p:cViewPr>
  </p:sorterViewPr>
  <p:notesViewPr>
    <p:cSldViewPr>
      <p:cViewPr>
        <p:scale>
          <a:sx n="100" d="100"/>
          <a:sy n="100" d="100"/>
        </p:scale>
        <p:origin x="-684" y="2262"/>
      </p:cViewPr>
      <p:guideLst>
        <p:guide orient="horz" pos="2152"/>
        <p:guide pos="29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2973388" cy="45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756" tIns="44581" rIns="90756" bIns="44581" numCol="1" anchor="t" anchorCtr="0" compatLnSpc="1">
            <a:prstTxWarp prst="textNoShape">
              <a:avLst/>
            </a:prstTxWarp>
          </a:bodyPr>
          <a:lstStyle>
            <a:lvl1pPr defTabSz="88265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-1588"/>
            <a:ext cx="2973388" cy="45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756" tIns="44581" rIns="90756" bIns="44581" numCol="1" anchor="t" anchorCtr="0" compatLnSpc="1">
            <a:prstTxWarp prst="textNoShape">
              <a:avLst/>
            </a:prstTxWarp>
          </a:bodyPr>
          <a:lstStyle>
            <a:lvl1pPr algn="r" defTabSz="88265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8685213"/>
            <a:ext cx="2973388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756" tIns="44581" rIns="90756" bIns="44581" numCol="1" anchor="b" anchorCtr="0" compatLnSpc="1">
            <a:prstTxWarp prst="textNoShape">
              <a:avLst/>
            </a:prstTxWarp>
          </a:bodyPr>
          <a:lstStyle>
            <a:lvl1pPr defTabSz="88265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5213"/>
            <a:ext cx="2973388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756" tIns="44581" rIns="90756" bIns="44581" numCol="1" anchor="b" anchorCtr="0" compatLnSpc="1">
            <a:prstTxWarp prst="textNoShape">
              <a:avLst/>
            </a:prstTxWarp>
          </a:bodyPr>
          <a:lstStyle>
            <a:lvl1pPr algn="r" defTabSz="882650" eaLnBrk="0" hangingPunct="0">
              <a:defRPr sz="1200"/>
            </a:lvl1pPr>
          </a:lstStyle>
          <a:p>
            <a:fld id="{4CFF4E92-BD4F-1A44-A0B8-ECAEDEE5D8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68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2973388" cy="45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756" tIns="44581" rIns="90756" bIns="44581" numCol="1" anchor="t" anchorCtr="0" compatLnSpc="1">
            <a:prstTxWarp prst="textNoShape">
              <a:avLst/>
            </a:prstTxWarp>
          </a:bodyPr>
          <a:lstStyle>
            <a:lvl1pPr defTabSz="88265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-1588"/>
            <a:ext cx="2973388" cy="45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756" tIns="44581" rIns="90756" bIns="44581" numCol="1" anchor="t" anchorCtr="0" compatLnSpc="1">
            <a:prstTxWarp prst="textNoShape">
              <a:avLst/>
            </a:prstTxWarp>
          </a:bodyPr>
          <a:lstStyle>
            <a:lvl1pPr algn="r" defTabSz="88265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7763" y="685800"/>
            <a:ext cx="4567237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43400"/>
            <a:ext cx="50228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756" tIns="44581" rIns="90756" bIns="44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8685213"/>
            <a:ext cx="2973388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756" tIns="44581" rIns="90756" bIns="44581" numCol="1" anchor="b" anchorCtr="0" compatLnSpc="1">
            <a:prstTxWarp prst="textNoShape">
              <a:avLst/>
            </a:prstTxWarp>
          </a:bodyPr>
          <a:lstStyle>
            <a:lvl1pPr defTabSz="88265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5213"/>
            <a:ext cx="2973388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756" tIns="44581" rIns="90756" bIns="44581" numCol="1" anchor="b" anchorCtr="0" compatLnSpc="1">
            <a:prstTxWarp prst="textNoShape">
              <a:avLst/>
            </a:prstTxWarp>
          </a:bodyPr>
          <a:lstStyle>
            <a:lvl1pPr algn="r" defTabSz="882650" eaLnBrk="0" hangingPunct="0">
              <a:defRPr sz="1200"/>
            </a:lvl1pPr>
          </a:lstStyle>
          <a:p>
            <a:fld id="{3D20E392-ABB2-4C4B-96BD-9FFD3B30C1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38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79475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49263" algn="l" defTabSz="879475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896938" algn="l" defTabSz="879475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46200" algn="l" defTabSz="879475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793875" algn="l" defTabSz="879475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180411-87C6-AF49-BAE4-70F0DC719F30}" type="slidenum">
              <a:rPr lang="en-US"/>
              <a:pPr/>
              <a:t>3</a:t>
            </a:fld>
            <a:endParaRPr lang="en-US"/>
          </a:p>
        </p:txBody>
      </p:sp>
      <p:sp>
        <p:nvSpPr>
          <p:cNvPr id="579586" name="Rectangle 7"/>
          <p:cNvSpPr txBox="1">
            <a:spLocks noGrp="1" noChangeArrowheads="1"/>
          </p:cNvSpPr>
          <p:nvPr/>
        </p:nvSpPr>
        <p:spPr bwMode="auto">
          <a:xfrm>
            <a:off x="3886200" y="8685213"/>
            <a:ext cx="2973388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56" tIns="44581" rIns="90756" bIns="44581" anchor="b"/>
          <a:lstStyle>
            <a:lvl1pPr defTabSz="8826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8826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8826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8826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8826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882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882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882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882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fld id="{884D0D34-79A7-EB40-8880-5D2F82FC22AE}" type="slidenum">
              <a:rPr lang="en-US" sz="1200">
                <a:latin typeface="Arial" charset="0"/>
              </a:rPr>
              <a:pPr algn="r"/>
              <a:t>3</a:t>
            </a:fld>
            <a:endParaRPr lang="en-US" sz="1200">
              <a:latin typeface="Arial" charset="0"/>
            </a:endParaRPr>
          </a:p>
        </p:txBody>
      </p:sp>
      <p:sp>
        <p:nvSpPr>
          <p:cNvPr id="579587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95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4C64B4-340F-0043-9AA9-3E35534699CC}" type="slidenum">
              <a:rPr lang="en-US"/>
              <a:pPr/>
              <a:t>7</a:t>
            </a:fld>
            <a:endParaRPr lang="en-US"/>
          </a:p>
        </p:txBody>
      </p:sp>
      <p:sp>
        <p:nvSpPr>
          <p:cNvPr id="60006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ripper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2F1DA3-AD20-D54C-B138-FCBC2A1CB524}" type="slidenum">
              <a:rPr lang="en-US"/>
              <a:pPr/>
              <a:t>12</a:t>
            </a:fld>
            <a:endParaRPr lang="en-US"/>
          </a:p>
        </p:txBody>
      </p:sp>
      <p:sp>
        <p:nvSpPr>
          <p:cNvPr id="5918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1311E1-D4F8-4669-8039-45A7878015A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94DA3F-04B6-487A-A491-A4BBB283330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3FD3B-931E-4311-AAFF-9511DAC841A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99F8B3-3E1D-6447-939A-5479C328105C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AT&amp;T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BCCAA-A81D-3C4B-8D04-4D3A6953E1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4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01F7BA-EB91-4A4B-9944-7B41B00896E6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AT&amp;T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ED4E2E-BC8C-964E-80B0-F7B885545F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39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D30A98-8211-7A45-A370-A28A423A5535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AT&amp;T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EF2E3-CF79-0E4E-99F3-6888BFB664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913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037A41-6B0D-9846-BEBD-4C41D77D5B2D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AT&amp;T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44310-0888-FA43-9639-52778890D3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05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15CC18-7DEB-C849-9460-53435E23B24A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AT&amp;T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8CD43-013D-1F4A-B1B4-37B198578E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85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B7C67F-72CB-0D4A-AA93-0774583BA33C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AT&amp;T Proprietary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51B3C0-5606-CA4B-A0F3-09C7759998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26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E1BC72-E7D9-814E-8EB3-6D08CB214F3B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AT&amp;T Proprietary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D00DC-1C1B-7D47-B38B-91DDF36226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0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5D7771-CCCE-DE4C-9E17-4923E6DFF4B9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AT&amp;T Proprietary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62C9F-D9C6-7C46-A2C8-D4C1A209F3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3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E44A6E-D8A4-5148-8B3B-8BCD7812322E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AT&amp;T Proprietary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54F82-F1BE-BF4B-9F60-4C291FAD05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5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93DBA9-77F2-1F46-BEEA-DC2FF9FA89BA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AT&amp;T Proprietary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C0A11-E54D-0945-A462-D2164EE85E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27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91526F-C92E-AA46-92DB-5F658B38FBE3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AT&amp;T Proprietary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15E39-1CA9-8E4D-9280-1B2E042F4B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0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54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944E49D-6635-9642-A7DD-44995C39CBD7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454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AT&amp;T Proprietary</a:t>
            </a:r>
          </a:p>
        </p:txBody>
      </p:sp>
      <p:sp>
        <p:nvSpPr>
          <p:cNvPr id="454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B8DBCCD-61C6-B74E-92D6-1E7E62704F2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esearch.att.com/~ttsweb/tts/demo.php" TargetMode="External"/><Relationship Id="rId3" Type="http://schemas.openxmlformats.org/officeDocument/2006/relationships/hyperlink" Target="http://www.cepstral.com/demos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1.cs.columbia.edu/~agus/tobi/" TargetMode="External"/><Relationship Id="rId3" Type="http://schemas.openxmlformats.org/officeDocument/2006/relationships/hyperlink" Target="http://www1.cs.columbia.edu/~agus/tobi/cardinals/manual.ph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.att.com/~ttsweb/tts/demo.php" TargetMode="External"/><Relationship Id="rId4" Type="http://schemas.openxmlformats.org/officeDocument/2006/relationships/hyperlink" Target="http://www.cepstral.com/demos/" TargetMode="External"/><Relationship Id="rId5" Type="http://schemas.openxmlformats.org/officeDocument/2006/relationships/hyperlink" Target="http://www.hulu.com/watch/19190/saturday-night-live-robot-repair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aits.utexas.edu/hebrew/personal/tts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E7FD-CFB6-AB43-9CE2-AEB5541256FE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543E-C95D-E24D-8971-2C9C4FF70DB8}" type="slidenum">
              <a:rPr lang="en-US"/>
              <a:pPr/>
              <a:t>1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  <a:solidFill>
            <a:schemeClr val="bg1"/>
          </a:solidFill>
        </p:spPr>
        <p:txBody>
          <a:bodyPr/>
          <a:lstStyle/>
          <a:p>
            <a:r>
              <a:rPr lang="en-US" b="1"/>
              <a:t>Word Pronunciation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Julia Hirschberg</a:t>
            </a:r>
          </a:p>
          <a:p>
            <a:r>
              <a:rPr lang="en-US"/>
              <a:t>CS 4706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543D-35A8-2242-AE12-5FA917ABF145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E010-0EA6-6C41-888A-9C411C567094}" type="slidenum">
              <a:rPr lang="en-US"/>
              <a:pPr/>
              <a:t>10</a:t>
            </a:fld>
            <a:endParaRPr lang="en-US"/>
          </a:p>
        </p:txBody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dirty="0"/>
              <a:t>Solutions</a:t>
            </a:r>
          </a:p>
          <a:p>
            <a:pPr lvl="1"/>
            <a:r>
              <a:rPr lang="en-US" dirty="0" smtClean="0"/>
              <a:t>Even larger </a:t>
            </a:r>
            <a:r>
              <a:rPr lang="en-US" dirty="0"/>
              <a:t>dictionary</a:t>
            </a:r>
          </a:p>
          <a:p>
            <a:pPr lvl="1"/>
            <a:r>
              <a:rPr lang="en-US" dirty="0"/>
              <a:t>Morphological preprocessing before dictionary look-up</a:t>
            </a:r>
          </a:p>
          <a:p>
            <a:pPr lvl="1"/>
            <a:r>
              <a:rPr lang="en-US" dirty="0"/>
              <a:t>Fall back to </a:t>
            </a:r>
            <a:r>
              <a:rPr lang="en-US" dirty="0" smtClean="0"/>
              <a:t>Letter2Sound </a:t>
            </a:r>
            <a:r>
              <a:rPr lang="en-US" dirty="0"/>
              <a:t>rules if no dictionary </a:t>
            </a:r>
            <a:r>
              <a:rPr lang="ja-JP" altLang="en-US" dirty="0">
                <a:latin typeface="Arial"/>
              </a:rPr>
              <a:t>‘</a:t>
            </a:r>
            <a:r>
              <a:rPr lang="en-US" dirty="0"/>
              <a:t>hit</a:t>
            </a:r>
            <a:r>
              <a:rPr lang="ja-JP" altLang="en-US" dirty="0">
                <a:latin typeface="Arial"/>
              </a:rPr>
              <a:t>’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A3FD7-34CE-4D4B-A723-B0054C053C90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894FF-7FB9-0144-B3A0-0E7BCAC1B296}" type="slidenum">
              <a:rPr lang="en-US"/>
              <a:pPr/>
              <a:t>11</a:t>
            </a:fld>
            <a:endParaRPr lang="en-US"/>
          </a:p>
        </p:txBody>
      </p:sp>
      <p:sp>
        <p:nvSpPr>
          <p:cNvPr id="478215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/>
              <a:t>Major Challenges for TTS</a:t>
            </a:r>
          </a:p>
        </p:txBody>
      </p:sp>
      <p:sp>
        <p:nvSpPr>
          <p:cNvPr id="47821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/>
              <a:t>Disambiguating </a:t>
            </a:r>
            <a:r>
              <a:rPr lang="en-US" dirty="0">
                <a:solidFill>
                  <a:srgbClr val="3366FF"/>
                </a:solidFill>
              </a:rPr>
              <a:t>homographs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bass/bass</a:t>
            </a:r>
          </a:p>
          <a:p>
            <a:r>
              <a:rPr lang="en-US" dirty="0"/>
              <a:t>Pronouncing new words</a:t>
            </a:r>
          </a:p>
          <a:p>
            <a:pPr lvl="1"/>
            <a:r>
              <a:rPr lang="en-US" dirty="0"/>
              <a:t>New names in the news: </a:t>
            </a:r>
          </a:p>
          <a:p>
            <a:pPr lvl="1"/>
            <a:r>
              <a:rPr lang="en-US" dirty="0"/>
              <a:t>New words:  </a:t>
            </a:r>
            <a:r>
              <a:rPr lang="en-US" dirty="0" err="1">
                <a:solidFill>
                  <a:srgbClr val="FF0000"/>
                </a:solidFill>
              </a:rPr>
              <a:t>iPad</a:t>
            </a:r>
            <a:r>
              <a:rPr lang="en-US" dirty="0">
                <a:solidFill>
                  <a:srgbClr val="FF0000"/>
                </a:solidFill>
              </a:rPr>
              <a:t>, Kindle</a:t>
            </a:r>
          </a:p>
          <a:p>
            <a:r>
              <a:rPr lang="en-US" dirty="0"/>
              <a:t>Expanding abbreviations and </a:t>
            </a:r>
            <a:r>
              <a:rPr lang="en-US" dirty="0" smtClean="0"/>
              <a:t>pronouncing acronyms </a:t>
            </a:r>
            <a:r>
              <a:rPr lang="en-US" dirty="0"/>
              <a:t>correctly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F1DE-3879-BA4C-8319-B26C46DEDC93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1D78-60E6-9048-8CFC-3D842CB0A513}" type="slidenum">
              <a:rPr lang="en-US"/>
              <a:pPr/>
              <a:t>12</a:t>
            </a:fld>
            <a:endParaRPr lang="en-US"/>
          </a:p>
        </p:txBody>
      </p:sp>
      <p:sp>
        <p:nvSpPr>
          <p:cNvPr id="5908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Homograph Disambiguation by Decision List Classifiers (Yarowsky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97)</a:t>
            </a:r>
          </a:p>
        </p:txBody>
      </p:sp>
      <p:sp>
        <p:nvSpPr>
          <p:cNvPr id="5908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E.g., </a:t>
            </a:r>
            <a:r>
              <a:rPr lang="en-US" dirty="0">
                <a:solidFill>
                  <a:srgbClr val="FF0000"/>
                </a:solidFill>
              </a:rPr>
              <a:t>bass/bass, nice/Nice, live/live, desert/desert, lead/lead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5908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720975"/>
            <a:ext cx="4894263" cy="228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Decision </a:t>
            </a:r>
            <a:r>
              <a:rPr lang="en-US" dirty="0" smtClean="0"/>
              <a:t>List for Bass/Bass</a:t>
            </a:r>
            <a:endParaRPr lang="en-US" dirty="0" smtClean="0"/>
          </a:p>
        </p:txBody>
      </p:sp>
      <p:sp>
        <p:nvSpPr>
          <p:cNvPr id="1105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600" smtClean="0"/>
              <a:t>Can be treated as a case statement….</a:t>
            </a:r>
          </a:p>
          <a:p>
            <a:pPr eaLnBrk="1" hangingPunct="1">
              <a:buFont typeface="Wingdings" pitchFamily="2" charset="2"/>
              <a:buChar char="§"/>
            </a:pPr>
            <a:endParaRPr lang="en-US" sz="2600" smtClean="0"/>
          </a:p>
        </p:txBody>
      </p:sp>
      <p:pic>
        <p:nvPicPr>
          <p:cNvPr id="110595" name="Picture 6" descr="dl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1905000"/>
            <a:ext cx="8534400" cy="4310063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Decision Lists</a:t>
            </a:r>
          </a:p>
        </p:txBody>
      </p:sp>
      <p:sp>
        <p:nvSpPr>
          <p:cNvPr id="11264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Restrict lists to rules that test a single feature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Evaluate each possible test and rank them based on how well they </a:t>
            </a:r>
            <a:r>
              <a:rPr lang="en-US" dirty="0" smtClean="0"/>
              <a:t>classify</a:t>
            </a:r>
            <a:endParaRPr lang="en-US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Order the top-N tests as the decision list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Yarowsky’s Metric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sz="2600" dirty="0" smtClean="0"/>
              <a:t>On a binary (homonymy) distinction used the following metric to rank the tests</a:t>
            </a:r>
          </a:p>
          <a:p>
            <a:pPr eaLnBrk="1" hangingPunct="1">
              <a:buFont typeface="Wingdings" pitchFamily="2" charset="2"/>
              <a:buChar char="§"/>
            </a:pPr>
            <a:endParaRPr lang="en-US" sz="2600" dirty="0" smtClean="0"/>
          </a:p>
          <a:p>
            <a:pPr eaLnBrk="1" hangingPunct="1">
              <a:buFont typeface="Wingdings" pitchFamily="2" charset="2"/>
              <a:buChar char="§"/>
            </a:pPr>
            <a:endParaRPr lang="en-US" sz="2600" dirty="0" smtClean="0"/>
          </a:p>
          <a:p>
            <a:pPr eaLnBrk="1" hangingPunct="1">
              <a:buFont typeface="Wingdings" pitchFamily="2" charset="2"/>
              <a:buChar char="§"/>
            </a:pPr>
            <a:endParaRPr lang="en-US" sz="2600" dirty="0" smtClean="0"/>
          </a:p>
          <a:p>
            <a:pPr eaLnBrk="1" hangingPunct="1">
              <a:buFont typeface="Wingdings" pitchFamily="2" charset="2"/>
              <a:buChar char="§"/>
            </a:pPr>
            <a:endParaRPr lang="en-US" sz="26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sz="2600" dirty="0" smtClean="0"/>
              <a:t>This gives about 95% on </a:t>
            </a:r>
            <a:r>
              <a:rPr lang="en-US" sz="2600" i="1" dirty="0" smtClean="0">
                <a:solidFill>
                  <a:srgbClr val="FF0000"/>
                </a:solidFill>
              </a:rPr>
              <a:t>bass</a:t>
            </a:r>
            <a:endParaRPr lang="en-US" sz="2600" i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endParaRPr lang="en-US" sz="2600" dirty="0" smtClean="0"/>
          </a:p>
          <a:p>
            <a:pPr eaLnBrk="1" hangingPunct="1">
              <a:buFont typeface="Wingdings" pitchFamily="2" charset="2"/>
              <a:buChar char="§"/>
            </a:pPr>
            <a:endParaRPr lang="en-US" sz="2600" dirty="0" smtClean="0"/>
          </a:p>
        </p:txBody>
      </p:sp>
      <p:graphicFrame>
        <p:nvGraphicFramePr>
          <p:cNvPr id="3074" name="Object 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971800" y="2784475"/>
          <a:ext cx="3573463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176" name="Equation" r:id="rId4" imgW="1650960" imgH="507960" progId="Equation.3">
                  <p:embed/>
                </p:oleObj>
              </mc:Choice>
              <mc:Fallback>
                <p:oleObj name="Equation" r:id="rId4" imgW="16509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784475"/>
                        <a:ext cx="3573463" cy="1100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Semi-supervised Extensions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Bootstrap from decision list built from small amount of labeled data</a:t>
            </a:r>
          </a:p>
          <a:p>
            <a:r>
              <a:rPr lang="en-US" dirty="0" smtClean="0"/>
              <a:t>Classify unlabeled data</a:t>
            </a:r>
          </a:p>
          <a:p>
            <a:r>
              <a:rPr lang="en-US" dirty="0" smtClean="0"/>
              <a:t>Create decision list from new labeled corpus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4A6E-D8A4-5148-8B3B-8BCD7812322E}" type="datetime1">
              <a:rPr lang="en-US" smtClean="0"/>
              <a:pPr/>
              <a:t>2/18/12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54F82-F1BE-BF4B-9F60-4C291FAD055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99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ED1FC-C439-7A42-9BA2-306CED96694F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3535-AEFE-6343-9D7F-B368955C87DA}" type="slidenum">
              <a:rPr lang="en-US"/>
              <a:pPr/>
              <a:t>17</a:t>
            </a:fld>
            <a:endParaRPr lang="en-US"/>
          </a:p>
        </p:txBody>
      </p:sp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Bootstrapping Phonetic Lexicons (Maskey et al 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04)</a:t>
            </a:r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/>
              <a:t>For some languages, online pronouncing lexicons exist – but for </a:t>
            </a:r>
            <a:r>
              <a:rPr lang="en-US" dirty="0" smtClean="0">
                <a:solidFill>
                  <a:srgbClr val="3366FF"/>
                </a:solidFill>
              </a:rPr>
              <a:t>Low Resource Languages</a:t>
            </a:r>
            <a:r>
              <a:rPr lang="en-US" dirty="0" smtClean="0"/>
              <a:t> …</a:t>
            </a:r>
            <a:r>
              <a:rPr lang="en-US" dirty="0"/>
              <a:t>.e.g. Nepali</a:t>
            </a:r>
          </a:p>
          <a:p>
            <a:pPr lvl="1"/>
            <a:r>
              <a:rPr lang="en-US" dirty="0"/>
              <a:t>How to minimize effort in creating lexicons?</a:t>
            </a:r>
          </a:p>
          <a:p>
            <a:r>
              <a:rPr lang="en-US" dirty="0"/>
              <a:t>Approach</a:t>
            </a:r>
          </a:p>
          <a:p>
            <a:pPr lvl="1"/>
            <a:r>
              <a:rPr lang="en-US" dirty="0"/>
              <a:t>Given a native speaker and a large amount of online text in the language…</a:t>
            </a:r>
          </a:p>
          <a:p>
            <a:pPr lvl="2"/>
            <a:r>
              <a:rPr lang="en-US" dirty="0"/>
              <a:t>Native speaker builds small </a:t>
            </a:r>
            <a:r>
              <a:rPr lang="en-US" dirty="0">
                <a:solidFill>
                  <a:srgbClr val="3366FF"/>
                </a:solidFill>
              </a:rPr>
              <a:t>lexicon</a:t>
            </a:r>
            <a:r>
              <a:rPr lang="en-US" dirty="0"/>
              <a:t> by hand for seed set of N most common words in text, e.g.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: /</a:t>
            </a:r>
            <a:r>
              <a:rPr lang="en-US" dirty="0" err="1"/>
              <a:t>izh</a:t>
            </a:r>
            <a:r>
              <a:rPr lang="en-US" dirty="0"/>
              <a:t>/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the</a:t>
            </a:r>
            <a:r>
              <a:rPr lang="en-US" dirty="0"/>
              <a:t>: /</a:t>
            </a:r>
            <a:r>
              <a:rPr lang="en-US" dirty="0" err="1"/>
              <a:t>dhax</a:t>
            </a:r>
            <a:r>
              <a:rPr lang="en-US" dirty="0"/>
              <a:t>/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110BB-1936-904F-9CD3-BAD315CDAFAE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D1927-2840-D846-81F0-3A6EB96A988F}" type="slidenum">
              <a:rPr lang="en-US"/>
              <a:pPr/>
              <a:t>18</a:t>
            </a:fld>
            <a:endParaRPr lang="en-US"/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62600"/>
          </a:xfrm>
        </p:spPr>
        <p:txBody>
          <a:bodyPr/>
          <a:lstStyle/>
          <a:p>
            <a:pPr lvl="2"/>
            <a:r>
              <a:rPr lang="en-US" dirty="0" smtClean="0"/>
              <a:t>Automatically derive </a:t>
            </a:r>
            <a:r>
              <a:rPr lang="en-US" dirty="0"/>
              <a:t>L2S rules from </a:t>
            </a:r>
            <a:r>
              <a:rPr lang="en-US" dirty="0" smtClean="0"/>
              <a:t>lexicon, </a:t>
            </a:r>
            <a:r>
              <a:rPr lang="en-US" dirty="0"/>
              <a:t>e.g.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</a:t>
            </a:r>
            <a:r>
              <a:rPr lang="en-US" dirty="0">
                <a:sym typeface="Wingdings" charset="0"/>
              </a:rPr>
              <a:t>  </a:t>
            </a:r>
            <a:r>
              <a:rPr lang="en-US" dirty="0" err="1">
                <a:sym typeface="Wingdings" charset="0"/>
              </a:rPr>
              <a:t>ih</a:t>
            </a:r>
            <a:r>
              <a:rPr lang="en-US" dirty="0">
                <a:sym typeface="Wingdings" charset="0"/>
              </a:rPr>
              <a:t>{</a:t>
            </a:r>
            <a:r>
              <a:rPr lang="en-US" dirty="0" err="1">
                <a:sym typeface="Wingdings" charset="0"/>
              </a:rPr>
              <a:t>zh</a:t>
            </a:r>
            <a:r>
              <a:rPr lang="en-US" dirty="0">
                <a:sym typeface="Wingdings" charset="0"/>
              </a:rPr>
              <a:t>}</a:t>
            </a:r>
          </a:p>
          <a:p>
            <a:pPr lvl="3"/>
            <a:r>
              <a:rPr lang="en-US" dirty="0">
                <a:solidFill>
                  <a:srgbClr val="FF0000"/>
                </a:solidFill>
                <a:sym typeface="Wingdings" charset="0"/>
              </a:rPr>
              <a:t>the</a:t>
            </a:r>
            <a:r>
              <a:rPr lang="en-US" dirty="0">
                <a:sym typeface="Wingdings" charset="0"/>
              </a:rPr>
              <a:t>  {dh}ax …</a:t>
            </a:r>
          </a:p>
          <a:p>
            <a:pPr lvl="2"/>
            <a:r>
              <a:rPr lang="en-US" dirty="0"/>
              <a:t>Loop: Choose the next N most common </a:t>
            </a:r>
            <a:r>
              <a:rPr lang="en-US" dirty="0" smtClean="0"/>
              <a:t>words </a:t>
            </a:r>
            <a:r>
              <a:rPr lang="en-US" dirty="0"/>
              <a:t>from the </a:t>
            </a:r>
            <a:r>
              <a:rPr lang="en-US" dirty="0" smtClean="0"/>
              <a:t>corpus and </a:t>
            </a:r>
            <a:r>
              <a:rPr lang="en-US" dirty="0"/>
              <a:t>use </a:t>
            </a:r>
            <a:r>
              <a:rPr lang="en-US" dirty="0" smtClean="0"/>
              <a:t>lexicon </a:t>
            </a:r>
            <a:r>
              <a:rPr lang="en-US" dirty="0"/>
              <a:t>+ L2S rules to predict pronunciations, e.g.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telephone</a:t>
            </a:r>
            <a:r>
              <a:rPr lang="en-US" dirty="0"/>
              <a:t> -&gt; /</a:t>
            </a:r>
            <a:r>
              <a:rPr lang="en-US" dirty="0" err="1"/>
              <a:t>telaxfown</a:t>
            </a:r>
            <a:r>
              <a:rPr lang="en-US" dirty="0"/>
              <a:t>/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He</a:t>
            </a:r>
            <a:r>
              <a:rPr lang="en-US" dirty="0"/>
              <a:t> -&gt; /</a:t>
            </a:r>
            <a:r>
              <a:rPr lang="en-US" dirty="0" err="1"/>
              <a:t>hax</a:t>
            </a:r>
            <a:r>
              <a:rPr lang="en-US" dirty="0"/>
              <a:t>/?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Rise</a:t>
            </a:r>
            <a:r>
              <a:rPr lang="en-US" dirty="0"/>
              <a:t> -&gt; /</a:t>
            </a:r>
            <a:r>
              <a:rPr lang="en-US" dirty="0" err="1"/>
              <a:t>rihzhax</a:t>
            </a:r>
            <a:r>
              <a:rPr lang="en-US" dirty="0"/>
              <a:t>/?</a:t>
            </a:r>
          </a:p>
          <a:p>
            <a:pPr lvl="2"/>
            <a:r>
              <a:rPr lang="en-US" dirty="0"/>
              <a:t>Assign a confidence score to each prediction by comparing each word to all words in lexicon</a:t>
            </a:r>
          </a:p>
          <a:p>
            <a:pPr lvl="3"/>
            <a:r>
              <a:rPr lang="en-US" dirty="0"/>
              <a:t>If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 -&gt; /</a:t>
            </a:r>
            <a:r>
              <a:rPr lang="en-US" dirty="0" err="1"/>
              <a:t>ihzh</a:t>
            </a:r>
            <a:r>
              <a:rPr lang="en-US" dirty="0"/>
              <a:t>} in lexicon and no other orthographically similar words are pronounced differently, </a:t>
            </a:r>
            <a:r>
              <a:rPr lang="en-US" dirty="0" smtClean="0"/>
              <a:t>then new </a:t>
            </a:r>
            <a:r>
              <a:rPr lang="en-US" dirty="0"/>
              <a:t>rule his -&gt; /</a:t>
            </a:r>
            <a:r>
              <a:rPr lang="en-US" dirty="0" err="1"/>
              <a:t>hihzh</a:t>
            </a:r>
            <a:r>
              <a:rPr lang="en-US" dirty="0"/>
              <a:t>/ scores high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303FA-92AA-594B-A920-5E37C1D5F523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AB0CC-D4DD-4A4E-94A2-1F6345069753}" type="slidenum">
              <a:rPr lang="en-US"/>
              <a:pPr/>
              <a:t>19</a:t>
            </a:fld>
            <a:endParaRPr lang="en-US"/>
          </a:p>
        </p:txBody>
      </p:sp>
      <p:sp>
        <p:nvSpPr>
          <p:cNvPr id="5969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lvl="2"/>
            <a:r>
              <a:rPr lang="en-US" sz="2000" dirty="0"/>
              <a:t>For low confidence pronunciations, </a:t>
            </a:r>
            <a:r>
              <a:rPr lang="en-US" sz="2000" dirty="0">
                <a:solidFill>
                  <a:srgbClr val="3366FF"/>
                </a:solidFill>
              </a:rPr>
              <a:t>Active Learning </a:t>
            </a:r>
            <a:r>
              <a:rPr lang="en-US" sz="2000" dirty="0"/>
              <a:t>step:  </a:t>
            </a:r>
          </a:p>
          <a:p>
            <a:pPr lvl="3"/>
            <a:r>
              <a:rPr lang="en-US" sz="1800" dirty="0"/>
              <a:t>Inspect and calculate error rate</a:t>
            </a:r>
          </a:p>
          <a:p>
            <a:pPr lvl="3"/>
            <a:r>
              <a:rPr lang="en-US" sz="1800" dirty="0"/>
              <a:t>Hand correct errors and add all to lexicon</a:t>
            </a:r>
          </a:p>
          <a:p>
            <a:pPr lvl="1"/>
            <a:r>
              <a:rPr lang="en-US" sz="2400" dirty="0"/>
              <a:t>Iterate from Loop until performance stabilizes</a:t>
            </a:r>
          </a:p>
          <a:p>
            <a:r>
              <a:rPr lang="en-US" sz="2400" dirty="0" smtClean="0"/>
              <a:t>Results</a:t>
            </a:r>
            <a:endParaRPr lang="en-US" sz="2400" dirty="0"/>
          </a:p>
          <a:p>
            <a:pPr lvl="1"/>
            <a:r>
              <a:rPr lang="en-US" sz="2400" dirty="0"/>
              <a:t>English: </a:t>
            </a:r>
          </a:p>
          <a:p>
            <a:pPr lvl="2"/>
            <a:r>
              <a:rPr lang="en-US" sz="2000" dirty="0"/>
              <a:t>94% success on test set after 23 iterations, 16K entry lexicon</a:t>
            </a:r>
          </a:p>
          <a:p>
            <a:pPr lvl="2"/>
            <a:r>
              <a:rPr lang="en-US" sz="2000" dirty="0"/>
              <a:t>Performance comparable to </a:t>
            </a:r>
            <a:r>
              <a:rPr lang="en-US" sz="2000" dirty="0" err="1"/>
              <a:t>CMUDict</a:t>
            </a:r>
            <a:r>
              <a:rPr lang="en-US" sz="2000" dirty="0"/>
              <a:t> and 1/7 the size</a:t>
            </a:r>
          </a:p>
          <a:p>
            <a:pPr lvl="1"/>
            <a:r>
              <a:rPr lang="en-US" sz="2400" dirty="0"/>
              <a:t>German: </a:t>
            </a:r>
          </a:p>
          <a:p>
            <a:pPr lvl="2"/>
            <a:r>
              <a:rPr lang="en-US" sz="2000" dirty="0"/>
              <a:t>90% accuracy after 13 iterations, 28K lexicon</a:t>
            </a:r>
          </a:p>
          <a:p>
            <a:pPr lvl="1"/>
            <a:r>
              <a:rPr lang="en-US" sz="2400" dirty="0"/>
              <a:t>Nepali</a:t>
            </a:r>
          </a:p>
          <a:p>
            <a:pPr lvl="2"/>
            <a:r>
              <a:rPr lang="en-US" sz="2000" dirty="0"/>
              <a:t>94.6% accuracy after 16 iterations, 5K lexicon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828A-F1C6-0244-8C1A-3DFC25DA38BD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1FB92-4F79-224A-82E0-B8A728052AB5}" type="slidenum">
              <a:rPr lang="en-US"/>
              <a:pPr/>
              <a:t>2</a:t>
            </a:fld>
            <a:endParaRPr lang="en-US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/>
              <a:t>Motivation</a:t>
            </a:r>
          </a:p>
          <a:p>
            <a:r>
              <a:rPr lang="en-US"/>
              <a:t>Challenges for automatic word pronunciation</a:t>
            </a:r>
          </a:p>
          <a:p>
            <a:r>
              <a:rPr lang="en-US"/>
              <a:t>Standard methods</a:t>
            </a:r>
          </a:p>
          <a:p>
            <a:r>
              <a:rPr lang="en-US"/>
              <a:t>Innovative solutions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4745-E760-9D4C-A4B3-395EDD7F0911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5B081-15AC-4641-B8B2-4FB85F1A11B0}" type="slidenum">
              <a:rPr lang="en-US"/>
              <a:pPr/>
              <a:t>20</a:t>
            </a:fld>
            <a:endParaRPr lang="en-US"/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Pronouncing OOV Words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Techniques for handling OOVs</a:t>
            </a:r>
          </a:p>
          <a:p>
            <a:pPr lvl="1"/>
            <a:r>
              <a:rPr lang="en-US" dirty="0"/>
              <a:t>Inferring country of origin: </a:t>
            </a:r>
          </a:p>
          <a:p>
            <a:pPr lvl="2"/>
            <a:r>
              <a:rPr lang="en-US" dirty="0" err="1">
                <a:solidFill>
                  <a:srgbClr val="FF0000"/>
                </a:solidFill>
              </a:rPr>
              <a:t>Takashita</a:t>
            </a:r>
            <a:r>
              <a:rPr lang="en-US" dirty="0">
                <a:solidFill>
                  <a:srgbClr val="FF0000"/>
                </a:solidFill>
              </a:rPr>
              <a:t>, Leroy, Kirov, Lima, Infiniti</a:t>
            </a:r>
          </a:p>
          <a:p>
            <a:pPr lvl="1"/>
            <a:r>
              <a:rPr lang="en-US" dirty="0"/>
              <a:t>Pronunciation by analogy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Analog/dialog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Risible/visible</a:t>
            </a:r>
          </a:p>
          <a:p>
            <a:pPr lvl="2"/>
            <a:r>
              <a:rPr lang="en-US" dirty="0"/>
              <a:t>Proper names: </a:t>
            </a:r>
            <a:r>
              <a:rPr lang="en-US" dirty="0" err="1">
                <a:solidFill>
                  <a:srgbClr val="FF0000"/>
                </a:solidFill>
              </a:rPr>
              <a:t>Alifano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Califano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hlinkClick r:id="rId2"/>
              </a:rPr>
              <a:t>AT&amp;T 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Cepstral </a:t>
            </a:r>
            <a:endParaRPr lang="en-US" dirty="0" smtClean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240A-B338-894A-89BD-AB02D648E6A4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92A0C-80A4-E743-B257-ECCBB7912EB0}" type="slidenum">
              <a:rPr lang="en-US"/>
              <a:pPr/>
              <a:t>21</a:t>
            </a:fld>
            <a:endParaRPr lang="en-US"/>
          </a:p>
        </p:txBody>
      </p:sp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Improving Pronunciation Dictionary Coverage (Fackrell and Skut 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04)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Idea: Many proper names have more than one spelling (e.g. More/Moore; Smith/</a:t>
            </a:r>
            <a:r>
              <a:rPr lang="en-US" sz="2400" dirty="0" err="1"/>
              <a:t>Smythe</a:t>
            </a:r>
            <a:r>
              <a:rPr lang="en-US" sz="2400" dirty="0"/>
              <a:t>)</a:t>
            </a:r>
          </a:p>
          <a:p>
            <a:pPr lvl="1"/>
            <a:r>
              <a:rPr lang="en-US" sz="2400" dirty="0" smtClean="0">
                <a:solidFill>
                  <a:srgbClr val="3366FF"/>
                </a:solidFill>
              </a:rPr>
              <a:t>Homophones: </a:t>
            </a:r>
            <a:r>
              <a:rPr lang="en-US" sz="2400" dirty="0" smtClean="0"/>
              <a:t>different spelling, same pronunciation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Identify spelling alternations that are </a:t>
            </a:r>
            <a:r>
              <a:rPr lang="ja-JP" altLang="en-US" sz="2400" dirty="0"/>
              <a:t>‘</a:t>
            </a:r>
            <a:r>
              <a:rPr lang="en-US" sz="2400" dirty="0" smtClean="0">
                <a:solidFill>
                  <a:srgbClr val="3366FF"/>
                </a:solidFill>
              </a:rPr>
              <a:t>pronunciation-neutral</a:t>
            </a:r>
            <a:r>
              <a:rPr lang="ja-JP" altLang="en-US" sz="2400" dirty="0"/>
              <a:t>’</a:t>
            </a:r>
            <a:r>
              <a:rPr lang="en-US" sz="2400" dirty="0" smtClean="0"/>
              <a:t> in an existing lexicon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I. e., homophones (</a:t>
            </a:r>
            <a:r>
              <a:rPr lang="en-US" dirty="0" smtClean="0">
                <a:solidFill>
                  <a:srgbClr val="FF0000"/>
                </a:solidFill>
              </a:rPr>
              <a:t>right, write, Wright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Produce rewrite rules, e.g. /</a:t>
            </a:r>
            <a:r>
              <a:rPr lang="en-US" dirty="0" err="1" smtClean="0">
                <a:solidFill>
                  <a:srgbClr val="000000"/>
                </a:solidFill>
              </a:rPr>
              <a:t>wr</a:t>
            </a:r>
            <a:r>
              <a:rPr lang="en-US" dirty="0" smtClean="0">
                <a:solidFill>
                  <a:srgbClr val="000000"/>
                </a:solidFill>
              </a:rPr>
              <a:t>/ 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 /r/, /</a:t>
            </a:r>
            <a:r>
              <a:rPr lang="en-US" dirty="0" err="1" smtClean="0">
                <a:solidFill>
                  <a:srgbClr val="000000"/>
                </a:solidFill>
                <a:sym typeface="Wingdings"/>
              </a:rPr>
              <a:t>ight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/=/</a:t>
            </a:r>
            <a:r>
              <a:rPr lang="en-US" dirty="0" err="1" smtClean="0">
                <a:solidFill>
                  <a:srgbClr val="000000"/>
                </a:solidFill>
                <a:sym typeface="Wingdings"/>
              </a:rPr>
              <a:t>ite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/</a:t>
            </a:r>
            <a:endParaRPr lang="en-US" dirty="0">
              <a:solidFill>
                <a:srgbClr val="000000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Find a </a:t>
            </a:r>
            <a:r>
              <a:rPr lang="ja-JP" altLang="en-US" sz="2400" dirty="0">
                <a:latin typeface="Arial"/>
              </a:rPr>
              <a:t>‘</a:t>
            </a:r>
            <a:r>
              <a:rPr lang="en-US" sz="2400" dirty="0"/>
              <a:t>fuzzy</a:t>
            </a:r>
            <a:r>
              <a:rPr lang="ja-JP" altLang="en-US" sz="2400" dirty="0">
                <a:latin typeface="Arial"/>
              </a:rPr>
              <a:t>’</a:t>
            </a:r>
            <a:r>
              <a:rPr lang="en-US" sz="2400" dirty="0"/>
              <a:t> mapping between </a:t>
            </a:r>
            <a:r>
              <a:rPr lang="en-US" sz="2400" dirty="0" smtClean="0"/>
              <a:t>new, OOV words </a:t>
            </a:r>
            <a:r>
              <a:rPr lang="en-US" sz="2400" dirty="0"/>
              <a:t>and words already in the lexicon </a:t>
            </a:r>
            <a:r>
              <a:rPr lang="en-US" sz="2400" dirty="0" smtClean="0"/>
              <a:t>using these rules (e.g. </a:t>
            </a:r>
            <a:r>
              <a:rPr lang="en-US" sz="2400" i="1" dirty="0" err="1" smtClean="0">
                <a:solidFill>
                  <a:srgbClr val="FF0000"/>
                </a:solidFill>
              </a:rPr>
              <a:t>Wrothman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ABA1-863C-3643-AD5E-699733536626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74686-145C-DC4A-AC0F-DF5210557D89}" type="slidenum">
              <a:rPr lang="en-US"/>
              <a:pPr/>
              <a:t>22</a:t>
            </a:fld>
            <a:endParaRPr lang="en-US"/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Pros?</a:t>
            </a:r>
          </a:p>
          <a:p>
            <a:r>
              <a:rPr lang="en-US"/>
              <a:t>Cons?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CA8D8-CC65-A54A-96C5-E672F60A501E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C0F50-20E0-334C-92E9-2E7EAD4DE9D3}" type="slidenum">
              <a:rPr lang="en-US"/>
              <a:pPr/>
              <a:t>23</a:t>
            </a:fld>
            <a:endParaRPr lang="en-US"/>
          </a:p>
        </p:txBody>
      </p:sp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Deriving Pronunciations from the Web (Ghoshal et al 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09)</a:t>
            </a:r>
          </a:p>
        </p:txBody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Extract candidate orthography/pronunciation pairs (ad-hoc and IPA)</a:t>
            </a:r>
          </a:p>
          <a:p>
            <a:pPr lvl="1"/>
            <a:r>
              <a:rPr lang="en-US" dirty="0"/>
              <a:t>E.g. </a:t>
            </a:r>
            <a:r>
              <a:rPr lang="en-US" dirty="0" smtClean="0"/>
              <a:t>“…</a:t>
            </a:r>
            <a:r>
              <a:rPr lang="en-US" dirty="0" smtClean="0">
                <a:solidFill>
                  <a:srgbClr val="FF0000"/>
                </a:solidFill>
              </a:rPr>
              <a:t>bruschetta </a:t>
            </a:r>
            <a:r>
              <a:rPr lang="en-US" dirty="0">
                <a:solidFill>
                  <a:srgbClr val="FF0000"/>
                </a:solidFill>
              </a:rPr>
              <a:t>(pronounced </a:t>
            </a:r>
            <a:r>
              <a:rPr lang="en-US" dirty="0" err="1">
                <a:solidFill>
                  <a:srgbClr val="FF0000"/>
                </a:solidFill>
              </a:rPr>
              <a:t>broo</a:t>
            </a:r>
            <a:r>
              <a:rPr lang="en-US" dirty="0">
                <a:solidFill>
                  <a:srgbClr val="FF0000"/>
                </a:solidFill>
              </a:rPr>
              <a:t>-SKET-uh</a:t>
            </a:r>
            <a:r>
              <a:rPr lang="en-US" dirty="0" smtClean="0">
                <a:solidFill>
                  <a:srgbClr val="FF0000"/>
                </a:solidFill>
              </a:rPr>
              <a:t>)…”</a:t>
            </a:r>
            <a:endParaRPr lang="en-US" dirty="0"/>
          </a:p>
          <a:p>
            <a:r>
              <a:rPr lang="en-US" dirty="0"/>
              <a:t>Validate the candidates:  how likely are these pairs to represent a word and its pronunciation</a:t>
            </a:r>
          </a:p>
          <a:p>
            <a:r>
              <a:rPr lang="en-US" dirty="0"/>
              <a:t>Normalize ad-hoc and IPA pronunciations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074BC-81A2-0745-A148-06BF21A1FC90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B8982-EAC7-5645-9346-C970F4A7EFEB}" type="slidenum">
              <a:rPr lang="en-US"/>
              <a:pPr/>
              <a:t>24</a:t>
            </a:fld>
            <a:endParaRPr lang="en-US"/>
          </a:p>
        </p:txBody>
      </p:sp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Pros?</a:t>
            </a:r>
          </a:p>
          <a:p>
            <a:r>
              <a:rPr lang="en-US"/>
              <a:t>Cons?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F872-8830-E743-9753-4263E45FD89B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4E417-19ED-DF43-A53D-58BB7F138493}" type="slidenum">
              <a:rPr lang="en-US"/>
              <a:pPr/>
              <a:t>25</a:t>
            </a:fld>
            <a:endParaRPr lang="en-US"/>
          </a:p>
        </p:txBody>
      </p:sp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Pronunciation Evaluation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would you evaluate the pronunciation module of a TTS system?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Class</a:t>
            </a:r>
          </a:p>
        </p:txBody>
      </p:sp>
      <p:sp>
        <p:nvSpPr>
          <p:cNvPr id="45261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Readings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Download the </a:t>
            </a:r>
            <a:r>
              <a:rPr lang="en-US" sz="2400" dirty="0" err="1"/>
              <a:t>ToBI</a:t>
            </a:r>
            <a:r>
              <a:rPr lang="en-US" sz="2400" dirty="0"/>
              <a:t> cardinal examples (see </a:t>
            </a:r>
            <a:r>
              <a:rPr lang="en-US" sz="2400" dirty="0">
                <a:hlinkClick r:id="rId2"/>
              </a:rPr>
              <a:t>http://www1.cs.columbia.edu/~agus/tobi/</a:t>
            </a:r>
            <a:r>
              <a:rPr lang="en-US" sz="2400" dirty="0"/>
              <a:t> for instructions)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You will first need to download </a:t>
            </a:r>
            <a:r>
              <a:rPr lang="en-US" sz="2400" dirty="0" err="1"/>
              <a:t>WaveSurfer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http://</a:t>
            </a:r>
            <a:r>
              <a:rPr lang="en-US" sz="2000" dirty="0" err="1"/>
              <a:t>www.speech.kth.se</a:t>
            </a:r>
            <a:r>
              <a:rPr lang="en-US" sz="2000" dirty="0"/>
              <a:t>/</a:t>
            </a:r>
            <a:r>
              <a:rPr lang="en-US" sz="2000" dirty="0" err="1"/>
              <a:t>wavesurfer</a:t>
            </a:r>
            <a:r>
              <a:rPr lang="en-US" sz="2000" dirty="0"/>
              <a:t>/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Then download the cardinal examples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hlinkClick r:id="rId3"/>
              </a:rPr>
              <a:t>http://www1.cs.columbia.edu/~agus/tobi/cardinals/</a:t>
            </a:r>
            <a:r>
              <a:rPr lang="en-US" sz="2000" dirty="0" smtClean="0">
                <a:hlinkClick r:id="rId3"/>
              </a:rPr>
              <a:t>manual.php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Follow the installation directions carefully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Listen to </a:t>
            </a:r>
            <a:r>
              <a:rPr lang="en-US" sz="2400" dirty="0" smtClean="0"/>
              <a:t>the cardinal </a:t>
            </a:r>
            <a:r>
              <a:rPr lang="en-US" sz="2400" dirty="0"/>
              <a:t>examples </a:t>
            </a:r>
            <a:r>
              <a:rPr lang="en-US" sz="2400" dirty="0" smtClean="0"/>
              <a:t>for the following and see if you can hear the differences: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H* H- L%, H* H- H%, L* H- H%, H* !H- H%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8DAC5-D53C-7341-99D4-25BBB4D9AA27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C983-9808-8841-A24D-3B7F858B4C0F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2A9D6-2269-4347-8C27-DB4AC28BC638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68C35-C071-B847-91D3-7BDBEC35854F}" type="slidenum">
              <a:rPr lang="en-US"/>
              <a:pPr/>
              <a:t>3</a:t>
            </a:fld>
            <a:endParaRPr lang="en-US"/>
          </a:p>
        </p:txBody>
      </p:sp>
      <p:sp>
        <p:nvSpPr>
          <p:cNvPr id="578562" name="Date Placeholder 3"/>
          <p:cNvSpPr txBox="1">
            <a:spLocks noGrp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F8AE1A7-17B8-7F44-861A-8ACCCFE60ECA}" type="datetime1">
              <a:rPr lang="en-US" sz="1400">
                <a:latin typeface="Arial" charset="0"/>
              </a:rPr>
              <a:pPr eaLnBrk="1" hangingPunct="1"/>
              <a:t>2/18/12</a:t>
            </a:fld>
            <a:endParaRPr lang="en-US" sz="1400">
              <a:latin typeface="Arial" charset="0"/>
            </a:endParaRPr>
          </a:p>
        </p:txBody>
      </p:sp>
      <p:sp>
        <p:nvSpPr>
          <p:cNvPr id="578563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fld id="{E908FFA9-35D3-EE46-93D5-E80678208FE4}" type="slidenum">
              <a:rPr lang="en-US" sz="1400">
                <a:latin typeface="Arial" charset="0"/>
              </a:rPr>
              <a:pPr algn="r" eaLnBrk="1" hangingPunct="1"/>
              <a:t>3</a:t>
            </a:fld>
            <a:endParaRPr lang="en-US" sz="1400">
              <a:latin typeface="Arial" charset="0"/>
            </a:endParaRPr>
          </a:p>
        </p:txBody>
      </p:sp>
      <p:sp>
        <p:nvSpPr>
          <p:cNvPr id="57856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609600"/>
            <a:ext cx="7848600" cy="5638800"/>
          </a:xfrm>
        </p:spPr>
        <p:txBody>
          <a:bodyPr/>
          <a:lstStyle/>
          <a:p>
            <a:r>
              <a:rPr lang="en-US" dirty="0"/>
              <a:t>TTS demos:</a:t>
            </a:r>
          </a:p>
          <a:p>
            <a:pPr lvl="1"/>
            <a:r>
              <a:rPr lang="en-US" dirty="0" smtClean="0">
                <a:hlinkClick r:id="rId3"/>
              </a:rPr>
              <a:t>AT</a:t>
            </a:r>
            <a:r>
              <a:rPr lang="en-US" dirty="0">
                <a:hlinkClick r:id="rId3"/>
              </a:rPr>
              <a:t>&amp;T </a:t>
            </a:r>
            <a:endParaRPr lang="en-US" dirty="0"/>
          </a:p>
          <a:p>
            <a:pPr lvl="1"/>
            <a:r>
              <a:rPr lang="en-US" dirty="0" smtClean="0">
                <a:hlinkClick r:id="rId4"/>
              </a:rPr>
              <a:t>Cepstral </a:t>
            </a:r>
            <a:endParaRPr lang="en-US" dirty="0"/>
          </a:p>
          <a:p>
            <a:r>
              <a:rPr lang="en-US" dirty="0">
                <a:hlinkClick r:id="rId5"/>
              </a:rPr>
              <a:t>SNL Robot Repair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5607D-2129-9D42-8FEE-33A47528C5E7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DA841-C79F-8F48-882D-ACE2E88D6C56}" type="slidenum">
              <a:rPr lang="en-US"/>
              <a:pPr/>
              <a:t>4</a:t>
            </a:fld>
            <a:endParaRPr lang="en-US"/>
          </a:p>
        </p:txBody>
      </p:sp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Intelligibility</a:t>
            </a:r>
          </a:p>
          <a:p>
            <a:r>
              <a:rPr lang="en-US"/>
              <a:t>Naturalness</a:t>
            </a:r>
          </a:p>
          <a:p>
            <a:r>
              <a:rPr lang="en-US"/>
              <a:t>Applications to </a:t>
            </a:r>
            <a:r>
              <a:rPr lang="en-US">
                <a:solidFill>
                  <a:schemeClr val="accent2"/>
                </a:solidFill>
                <a:hlinkClick r:id="rId2"/>
              </a:rPr>
              <a:t>language learning</a:t>
            </a:r>
            <a:endParaRPr lang="en-US">
              <a:solidFill>
                <a:schemeClr val="accent2"/>
              </a:solidFill>
            </a:endParaRPr>
          </a:p>
          <a:p>
            <a:pPr lvl="1"/>
            <a:r>
              <a:rPr lang="en-US"/>
              <a:t>Unlimited vocabulary</a:t>
            </a:r>
          </a:p>
          <a:p>
            <a:pPr lvl="1"/>
            <a:r>
              <a:rPr lang="en-US"/>
              <a:t>Type a word or phrase and hear it spoken in your target language</a:t>
            </a:r>
          </a:p>
          <a:p>
            <a:pPr lvl="2"/>
            <a:r>
              <a:rPr lang="en-US"/>
              <a:t>To imitate</a:t>
            </a:r>
          </a:p>
          <a:p>
            <a:pPr lvl="2"/>
            <a:r>
              <a:rPr lang="en-US"/>
              <a:t>To learn to recognize</a:t>
            </a:r>
          </a:p>
          <a:p>
            <a:r>
              <a:rPr lang="en-US">
                <a:solidFill>
                  <a:schemeClr val="accent2"/>
                </a:solidFill>
              </a:rPr>
              <a:t>Speech therapy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6DC2C-B65E-3D48-8AE8-AE9930F21619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06DFF-CB05-2B44-BC95-E5B93194ADC7}" type="slidenum">
              <a:rPr lang="en-US"/>
              <a:pPr/>
              <a:t>5</a:t>
            </a:fld>
            <a:endParaRPr lang="en-US"/>
          </a:p>
        </p:txBody>
      </p:sp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/>
              <a:t>Word Pronunciation</a:t>
            </a:r>
          </a:p>
        </p:txBody>
      </p:sp>
      <p:sp>
        <p:nvSpPr>
          <p:cNvPr id="4853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/>
              <a:t>What determines how a word is pronounced?</a:t>
            </a:r>
          </a:p>
          <a:p>
            <a:pPr lvl="1"/>
            <a:r>
              <a:rPr lang="en-US"/>
              <a:t>History/Language Origin/Dictionaries: </a:t>
            </a:r>
          </a:p>
          <a:p>
            <a:pPr lvl="2"/>
            <a:r>
              <a:rPr lang="en-US">
                <a:solidFill>
                  <a:srgbClr val="FF0000"/>
                </a:solidFill>
              </a:rPr>
              <a:t>shoe</a:t>
            </a:r>
            <a:r>
              <a:rPr lang="en-US"/>
              <a:t> (ME shoo), </a:t>
            </a:r>
            <a:r>
              <a:rPr lang="en-US">
                <a:solidFill>
                  <a:srgbClr val="FF0000"/>
                </a:solidFill>
              </a:rPr>
              <a:t>phoenix</a:t>
            </a:r>
            <a:r>
              <a:rPr lang="en-US"/>
              <a:t> (Gr)</a:t>
            </a:r>
          </a:p>
          <a:p>
            <a:pPr lvl="2"/>
            <a:r>
              <a:rPr lang="en-US">
                <a:solidFill>
                  <a:srgbClr val="FF0000"/>
                </a:solidFill>
              </a:rPr>
              <a:t>mole, attaches, resume</a:t>
            </a:r>
          </a:p>
          <a:p>
            <a:pPr lvl="1"/>
            <a:r>
              <a:rPr lang="en-US"/>
              <a:t>Part-of-speech:</a:t>
            </a:r>
          </a:p>
          <a:p>
            <a:pPr lvl="2"/>
            <a:r>
              <a:rPr lang="en-US">
                <a:solidFill>
                  <a:srgbClr val="FF0000"/>
                </a:solidFill>
              </a:rPr>
              <a:t>use, close, dove, multiply, coax</a:t>
            </a:r>
          </a:p>
          <a:p>
            <a:pPr lvl="1"/>
            <a:r>
              <a:rPr lang="en-US"/>
              <a:t>Morphology:</a:t>
            </a:r>
          </a:p>
          <a:p>
            <a:pPr lvl="2"/>
            <a:r>
              <a:rPr lang="en-US">
                <a:solidFill>
                  <a:srgbClr val="FF0000"/>
                </a:solidFill>
              </a:rPr>
              <a:t>ferryboat, ferryboats</a:t>
            </a:r>
          </a:p>
          <a:p>
            <a:pPr lvl="2"/>
            <a:r>
              <a:rPr lang="en-US">
                <a:solidFill>
                  <a:srgbClr val="FF0000"/>
                </a:solidFill>
              </a:rPr>
              <a:t>Popemobile (pope+mobile)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C84-B9F9-1E4C-84C3-B80AB4E38890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25FB3-94F0-0147-8260-3357C9660606}" type="slidenum">
              <a:rPr lang="en-US"/>
              <a:pPr/>
              <a:t>6</a:t>
            </a:fld>
            <a:endParaRPr lang="en-US"/>
          </a:p>
        </p:txBody>
      </p:sp>
      <p:sp>
        <p:nvSpPr>
          <p:cNvPr id="48742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Letter</a:t>
            </a:r>
            <a:r>
              <a:rPr lang="en-US" dirty="0"/>
              <a:t>2</a:t>
            </a:r>
            <a:r>
              <a:rPr lang="en-US" dirty="0" smtClean="0"/>
              <a:t>Sound </a:t>
            </a:r>
            <a:r>
              <a:rPr lang="en-US" dirty="0"/>
              <a:t>Rules</a:t>
            </a:r>
          </a:p>
        </p:txBody>
      </p:sp>
      <p:sp>
        <p:nvSpPr>
          <p:cNvPr id="4874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/>
              <a:t>Define correspondences between orthography and phonemic representation, e.g.</a:t>
            </a:r>
          </a:p>
          <a:p>
            <a:pPr lvl="1"/>
            <a:r>
              <a:rPr lang="en-US"/>
              <a:t>i _{C}e$ </a:t>
            </a:r>
            <a:r>
              <a:rPr lang="en-US">
                <a:sym typeface="Wingdings" charset="0"/>
              </a:rPr>
              <a:t> /ai/	</a:t>
            </a:r>
            <a:r>
              <a:rPr lang="en-US">
                <a:solidFill>
                  <a:srgbClr val="FF0000"/>
                </a:solidFill>
                <a:sym typeface="Wingdings" charset="0"/>
              </a:rPr>
              <a:t>rise</a:t>
            </a:r>
          </a:p>
          <a:p>
            <a:pPr lvl="1"/>
            <a:r>
              <a:rPr lang="en-US">
                <a:sym typeface="Wingdings" charset="0"/>
              </a:rPr>
              <a:t>Else i  /ih/		</a:t>
            </a:r>
            <a:r>
              <a:rPr lang="en-US">
                <a:solidFill>
                  <a:srgbClr val="FF0000"/>
                </a:solidFill>
                <a:sym typeface="Wingdings" charset="0"/>
              </a:rPr>
              <a:t>rip</a:t>
            </a:r>
          </a:p>
          <a:p>
            <a:r>
              <a:rPr lang="en-US">
                <a:sym typeface="Wingdings" charset="0"/>
              </a:rPr>
              <a:t>Deals with any input</a:t>
            </a:r>
          </a:p>
          <a:p>
            <a:endParaRPr lang="en-US">
              <a:sym typeface="Wingdings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E437-2149-C74F-BE02-8B8C42F8190C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52F9-10D5-EA47-BC12-514F946DC7EF}" type="slidenum">
              <a:rPr lang="en-US"/>
              <a:pPr/>
              <a:t>7</a:t>
            </a:fld>
            <a:endParaRPr lang="en-US"/>
          </a:p>
        </p:txBody>
      </p:sp>
      <p:sp>
        <p:nvSpPr>
          <p:cNvPr id="5601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Rule-Based Systems</a:t>
            </a:r>
            <a:endParaRPr lang="en-US" dirty="0"/>
          </a:p>
        </p:txBody>
      </p:sp>
      <p:sp>
        <p:nvSpPr>
          <p:cNvPr id="5601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ym typeface="Wingdings" charset="0"/>
              </a:rPr>
              <a:t>Must be built by hand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ym typeface="Wingdings" charset="0"/>
              </a:rPr>
              <a:t>Many exceptions, e.g.</a:t>
            </a:r>
          </a:p>
          <a:p>
            <a:pPr lvl="2">
              <a:lnSpc>
                <a:spcPct val="90000"/>
              </a:lnSpc>
            </a:pPr>
            <a:r>
              <a:rPr lang="en-US" sz="2000" dirty="0" err="1"/>
              <a:t>i</a:t>
            </a:r>
            <a:r>
              <a:rPr lang="en-US" sz="2000" dirty="0"/>
              <a:t> _{C}e$ </a:t>
            </a:r>
            <a:r>
              <a:rPr lang="en-US" sz="2000" dirty="0">
                <a:sym typeface="Wingdings" charset="0"/>
              </a:rPr>
              <a:t> /</a:t>
            </a:r>
            <a:r>
              <a:rPr lang="en-US" sz="2000" dirty="0" err="1">
                <a:sym typeface="Wingdings" charset="0"/>
              </a:rPr>
              <a:t>ai</a:t>
            </a:r>
            <a:r>
              <a:rPr lang="en-US" sz="2000" dirty="0">
                <a:sym typeface="Wingdings" charset="0"/>
              </a:rPr>
              <a:t>/</a:t>
            </a:r>
            <a:r>
              <a:rPr lang="en-US" sz="2000" dirty="0">
                <a:solidFill>
                  <a:srgbClr val="FF0000"/>
                </a:solidFill>
                <a:sym typeface="Wingdings" charset="0"/>
              </a:rPr>
              <a:t>  </a:t>
            </a:r>
            <a:r>
              <a:rPr lang="en-US" sz="2000" dirty="0">
                <a:sym typeface="Wingdings" charset="0"/>
              </a:rPr>
              <a:t>matches</a:t>
            </a:r>
            <a:r>
              <a:rPr lang="en-US" sz="2000" dirty="0">
                <a:solidFill>
                  <a:srgbClr val="FF0000"/>
                </a:solidFill>
                <a:sym typeface="Wingdings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sym typeface="Wingdings" charset="0"/>
              </a:rPr>
              <a:t>magazine, crevice, beige</a:t>
            </a:r>
            <a:endParaRPr lang="en-US" sz="2000" dirty="0">
              <a:solidFill>
                <a:srgbClr val="FF0000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2000" dirty="0"/>
              <a:t>Proper names:</a:t>
            </a:r>
            <a:r>
              <a:rPr lang="en-US" sz="2000" dirty="0">
                <a:solidFill>
                  <a:srgbClr val="FF0000"/>
                </a:solidFill>
              </a:rPr>
              <a:t>  Nice, </a:t>
            </a:r>
            <a:r>
              <a:rPr lang="en-US" sz="2000" dirty="0" smtClean="0">
                <a:solidFill>
                  <a:srgbClr val="FF0000"/>
                </a:solidFill>
              </a:rPr>
              <a:t>Rise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/>
              <a:t>Symbols and abbreviations: &amp;c, evalu8, cu, </a:t>
            </a:r>
            <a:r>
              <a:rPr lang="en-US" sz="2400" dirty="0" err="1"/>
              <a:t>tsp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Assigning </a:t>
            </a:r>
            <a:r>
              <a:rPr lang="en-US" sz="2400" dirty="0">
                <a:solidFill>
                  <a:schemeClr val="accent2"/>
                </a:solidFill>
              </a:rPr>
              <a:t>lexical </a:t>
            </a:r>
            <a:r>
              <a:rPr lang="en-US" sz="2400" dirty="0" smtClean="0">
                <a:solidFill>
                  <a:schemeClr val="accent2"/>
                </a:solidFill>
              </a:rPr>
              <a:t>stress </a:t>
            </a:r>
            <a:r>
              <a:rPr lang="en-US" sz="2400" dirty="0" smtClean="0"/>
              <a:t>is also tricky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Rules to decide primary stress</a:t>
            </a:r>
          </a:p>
          <a:p>
            <a:pPr lvl="1">
              <a:lnSpc>
                <a:spcPct val="90000"/>
              </a:lnSpc>
            </a:pPr>
            <a:r>
              <a:rPr lang="en-US" sz="2400" b="1" i="1" dirty="0" smtClean="0">
                <a:solidFill>
                  <a:srgbClr val="FF0000"/>
                </a:solidFill>
              </a:rPr>
              <a:t>Mo</a:t>
            </a:r>
            <a:r>
              <a:rPr lang="en-US" sz="2400" i="1" dirty="0" smtClean="0">
                <a:solidFill>
                  <a:srgbClr val="FF0000"/>
                </a:solidFill>
              </a:rPr>
              <a:t>notone</a:t>
            </a:r>
            <a:r>
              <a:rPr lang="en-US" sz="2400" b="1" i="1" dirty="0" smtClean="0">
                <a:solidFill>
                  <a:srgbClr val="FF0000"/>
                </a:solidFill>
              </a:rPr>
              <a:t>, </a:t>
            </a:r>
            <a:r>
              <a:rPr lang="en-US" sz="2400" i="1" dirty="0" smtClean="0">
                <a:solidFill>
                  <a:srgbClr val="FF0000"/>
                </a:solidFill>
              </a:rPr>
              <a:t>mo</a:t>
            </a:r>
            <a:r>
              <a:rPr lang="en-US" sz="2400" b="1" i="1" dirty="0" smtClean="0">
                <a:solidFill>
                  <a:srgbClr val="FF0000"/>
                </a:solidFill>
              </a:rPr>
              <a:t>not</a:t>
            </a:r>
            <a:r>
              <a:rPr lang="en-US" sz="2400" i="1" dirty="0" smtClean="0">
                <a:solidFill>
                  <a:srgbClr val="FF0000"/>
                </a:solidFill>
              </a:rPr>
              <a:t>ony, mono</a:t>
            </a:r>
            <a:r>
              <a:rPr lang="en-US" sz="2400" b="1" i="1" dirty="0" smtClean="0">
                <a:solidFill>
                  <a:srgbClr val="FF0000"/>
                </a:solidFill>
              </a:rPr>
              <a:t>lin</a:t>
            </a:r>
            <a:r>
              <a:rPr lang="en-US" sz="2400" i="1" dirty="0" smtClean="0">
                <a:solidFill>
                  <a:srgbClr val="FF0000"/>
                </a:solidFill>
              </a:rPr>
              <a:t>gual, mon</a:t>
            </a:r>
            <a:r>
              <a:rPr lang="en-US" sz="2400" b="1" i="1" dirty="0" smtClean="0">
                <a:solidFill>
                  <a:srgbClr val="FF0000"/>
                </a:solidFill>
              </a:rPr>
              <a:t>tage</a:t>
            </a:r>
            <a:endParaRPr lang="en-US" sz="2400" b="1" i="1" dirty="0"/>
          </a:p>
          <a:p>
            <a:pPr>
              <a:lnSpc>
                <a:spcPct val="90000"/>
              </a:lnSpc>
            </a:pPr>
            <a:r>
              <a:rPr lang="en-US" sz="2400" dirty="0"/>
              <a:t>Solutions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More complex rules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Consult exceptions dictionary first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But </a:t>
            </a:r>
            <a:r>
              <a:rPr lang="en-US" dirty="0"/>
              <a:t>how do we handle morphological variation? </a:t>
            </a:r>
            <a:r>
              <a:rPr lang="en-US" dirty="0" smtClean="0"/>
              <a:t>E.g. </a:t>
            </a:r>
            <a:r>
              <a:rPr lang="en-US" sz="1800" dirty="0" smtClean="0">
                <a:solidFill>
                  <a:srgbClr val="FF0000"/>
                </a:solidFill>
              </a:rPr>
              <a:t>Rise</a:t>
            </a:r>
            <a:r>
              <a:rPr lang="ja-JP" altLang="en-US" sz="1800" dirty="0" smtClean="0">
                <a:solidFill>
                  <a:srgbClr val="FF0000"/>
                </a:solidFill>
                <a:latin typeface="Arial"/>
              </a:rPr>
              <a:t>’</a:t>
            </a:r>
            <a:r>
              <a:rPr lang="en-US" sz="1800" dirty="0" smtClean="0">
                <a:solidFill>
                  <a:srgbClr val="FF0000"/>
                </a:solidFill>
              </a:rPr>
              <a:t>s </a:t>
            </a:r>
            <a:r>
              <a:rPr lang="en-US" sz="1800" dirty="0">
                <a:solidFill>
                  <a:srgbClr val="FF0000"/>
                </a:solidFill>
              </a:rPr>
              <a:t>hat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B93DD-93F0-7A49-A342-87D7A8697A00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4A79-B695-B647-8371-E4BB758F6708}" type="slidenum">
              <a:rPr lang="en-US"/>
              <a:pPr/>
              <a:t>8</a:t>
            </a:fld>
            <a:endParaRPr lang="en-US"/>
          </a:p>
        </p:txBody>
      </p:sp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Dictionary-based Approaches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/>
              <a:t>Rely on very large dictionary with orthography and pronunciation for each word</a:t>
            </a:r>
          </a:p>
          <a:p>
            <a:r>
              <a:rPr lang="en-US"/>
              <a:t>Typically created by hand or by expansion of online pronouncing dictionary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0C71-8231-F74D-92AD-5681695D9532}" type="datetime1">
              <a:rPr lang="en-US"/>
              <a:pPr/>
              <a:t>2/18/12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DED47-E7E8-3044-8CBD-20083DBBD690}" type="slidenum">
              <a:rPr lang="en-US"/>
              <a:pPr/>
              <a:t>9</a:t>
            </a:fld>
            <a:endParaRPr lang="en-US"/>
          </a:p>
        </p:txBody>
      </p:sp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Redundancy of representation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Cat, cats, </a:t>
            </a:r>
            <a:r>
              <a:rPr lang="en-US" dirty="0" smtClean="0">
                <a:solidFill>
                  <a:srgbClr val="FF0000"/>
                </a:solidFill>
              </a:rPr>
              <a:t>cat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>
                <a:solidFill>
                  <a:srgbClr val="FF0000"/>
                </a:solidFill>
              </a:rPr>
              <a:t>, cats</a:t>
            </a:r>
            <a:r>
              <a:rPr lang="ja-JP" altLang="en-US" dirty="0">
                <a:solidFill>
                  <a:srgbClr val="FF0000"/>
                </a:solidFill>
                <a:latin typeface="Arial"/>
              </a:rPr>
              <a:t>’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3366FF"/>
                </a:solidFill>
              </a:rPr>
              <a:t>Out-of-vocabulary </a:t>
            </a:r>
            <a:r>
              <a:rPr lang="en-US" dirty="0"/>
              <a:t>(OOV) items</a:t>
            </a:r>
          </a:p>
          <a:p>
            <a:pPr lvl="1"/>
            <a:r>
              <a:rPr lang="en-US" dirty="0"/>
              <a:t>Proper names: covering all U.K. surnames </a:t>
            </a:r>
            <a:r>
              <a:rPr lang="en-US" dirty="0" smtClean="0"/>
              <a:t>requires </a:t>
            </a:r>
            <a:r>
              <a:rPr lang="en-US" dirty="0"/>
              <a:t>&gt;5,000,000 entries</a:t>
            </a:r>
          </a:p>
          <a:p>
            <a:pPr lvl="1"/>
            <a:r>
              <a:rPr lang="en-US" dirty="0"/>
              <a:t>New words:  …</a:t>
            </a:r>
          </a:p>
          <a:p>
            <a:pPr lvl="2"/>
            <a:r>
              <a:rPr lang="en-US" dirty="0"/>
              <a:t>Technical terms: </a:t>
            </a:r>
            <a:r>
              <a:rPr lang="en-US" dirty="0">
                <a:solidFill>
                  <a:srgbClr val="FF0000"/>
                </a:solidFill>
              </a:rPr>
              <a:t>liposuction, </a:t>
            </a:r>
            <a:r>
              <a:rPr lang="en-US" dirty="0" err="1">
                <a:solidFill>
                  <a:srgbClr val="FF0000"/>
                </a:solidFill>
              </a:rPr>
              <a:t>anova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bernaise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Foreign borrowings: </a:t>
            </a:r>
            <a:r>
              <a:rPr lang="en-US" dirty="0">
                <a:solidFill>
                  <a:srgbClr val="FF0000"/>
                </a:solidFill>
              </a:rPr>
              <a:t>frappe, ciao, louche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4923</TotalTime>
  <Words>1163</Words>
  <Application>Microsoft Macintosh PowerPoint</Application>
  <PresentationFormat>On-screen Show (4:3)</PresentationFormat>
  <Paragraphs>217</Paragraphs>
  <Slides>26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Times New Roman</vt:lpstr>
      <vt:lpstr>Arial</vt:lpstr>
      <vt:lpstr>Wingdings</vt:lpstr>
      <vt:lpstr>Default Design</vt:lpstr>
      <vt:lpstr>Equation</vt:lpstr>
      <vt:lpstr>Word Pronunciation</vt:lpstr>
      <vt:lpstr>Today</vt:lpstr>
      <vt:lpstr>PowerPoint Presentation</vt:lpstr>
      <vt:lpstr>Motivation</vt:lpstr>
      <vt:lpstr>Word Pronunciation</vt:lpstr>
      <vt:lpstr>Letter2Sound Rules</vt:lpstr>
      <vt:lpstr>Problems with Rule-Based Systems</vt:lpstr>
      <vt:lpstr>Dictionary-based Approaches</vt:lpstr>
      <vt:lpstr>Problems</vt:lpstr>
      <vt:lpstr>PowerPoint Presentation</vt:lpstr>
      <vt:lpstr>Major Challenges for TTS</vt:lpstr>
      <vt:lpstr>Homograph Disambiguation by Decision List Classifiers (Yarowsky ‘97)</vt:lpstr>
      <vt:lpstr>Decision List for Bass/Bass</vt:lpstr>
      <vt:lpstr>Learning Decision Lists</vt:lpstr>
      <vt:lpstr>Yarowsky’s Metric</vt:lpstr>
      <vt:lpstr>Semi-supervised Extensions</vt:lpstr>
      <vt:lpstr>Bootstrapping Phonetic Lexicons (Maskey et al ’04)</vt:lpstr>
      <vt:lpstr>PowerPoint Presentation</vt:lpstr>
      <vt:lpstr>PowerPoint Presentation</vt:lpstr>
      <vt:lpstr>Pronouncing OOV Words</vt:lpstr>
      <vt:lpstr>Improving Pronunciation Dictionary Coverage (Fackrell and Skut ’04)</vt:lpstr>
      <vt:lpstr>PowerPoint Presentation</vt:lpstr>
      <vt:lpstr>Deriving Pronunciations from the Web (Ghoshal et al ’09)</vt:lpstr>
      <vt:lpstr>PowerPoint Presentation</vt:lpstr>
      <vt:lpstr>Pronunciation Evaluation</vt:lpstr>
      <vt:lpstr>Next Class</vt:lpstr>
    </vt:vector>
  </TitlesOfParts>
  <Company>AT&amp;T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>Julia Hirschberg</dc:creator>
  <dc:description/>
  <cp:lastModifiedBy>Julia Hirschberg</cp:lastModifiedBy>
  <cp:revision>606</cp:revision>
  <cp:lastPrinted>1999-05-22T22:06:30Z</cp:lastPrinted>
  <dcterms:created xsi:type="dcterms:W3CDTF">1997-02-17T17:52:10Z</dcterms:created>
  <dcterms:modified xsi:type="dcterms:W3CDTF">2012-02-18T21:45:52Z</dcterms:modified>
</cp:coreProperties>
</file>