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370" r:id="rId3"/>
    <p:sldId id="369" r:id="rId4"/>
    <p:sldId id="265" r:id="rId5"/>
    <p:sldId id="267" r:id="rId6"/>
    <p:sldId id="271" r:id="rId7"/>
    <p:sldId id="260" r:id="rId8"/>
    <p:sldId id="284" r:id="rId9"/>
    <p:sldId id="285" r:id="rId10"/>
    <p:sldId id="302" r:id="rId11"/>
    <p:sldId id="279" r:id="rId12"/>
    <p:sldId id="281" r:id="rId13"/>
    <p:sldId id="385" r:id="rId14"/>
    <p:sldId id="384" r:id="rId15"/>
    <p:sldId id="321" r:id="rId16"/>
    <p:sldId id="334" r:id="rId17"/>
    <p:sldId id="313" r:id="rId18"/>
    <p:sldId id="341" r:id="rId19"/>
    <p:sldId id="324" r:id="rId20"/>
    <p:sldId id="329" r:id="rId21"/>
    <p:sldId id="386" r:id="rId22"/>
    <p:sldId id="339" r:id="rId23"/>
    <p:sldId id="358" r:id="rId24"/>
    <p:sldId id="33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96" autoAdjust="0"/>
  </p:normalViewPr>
  <p:slideViewPr>
    <p:cSldViewPr>
      <p:cViewPr>
        <p:scale>
          <a:sx n="75" d="100"/>
          <a:sy n="75" d="100"/>
        </p:scale>
        <p:origin x="-2144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76"/>
    </p:cViewPr>
  </p:sorterViewPr>
  <p:notesViewPr>
    <p:cSldViewPr>
      <p:cViewPr varScale="1">
        <p:scale>
          <a:sx n="53" d="100"/>
          <a:sy n="53" d="100"/>
        </p:scale>
        <p:origin x="-136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8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8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8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8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286017-C566-3C49-87A9-D9EAB8590E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08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versely_proportional" TargetMode="External"/><Relationship Id="rId4" Type="http://schemas.openxmlformats.org/officeDocument/2006/relationships/hyperlink" Target="http://en.wikipedia.org/wiki/Brown_Corpus" TargetMode="External"/><Relationship Id="rId5" Type="http://schemas.openxmlformats.org/officeDocument/2006/relationships/hyperlink" Target="http://en.wikipedia.org/wiki/English_articles%23Definite_article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FCF41-3478-514F-A7F0-D5D9B140687E}" type="slidenum">
              <a:rPr lang="en-US"/>
              <a:pPr/>
              <a:t>9</a:t>
            </a:fld>
            <a:endParaRPr lang="en-US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3"/>
              </a:rPr>
              <a:t>Most frequent word will occur ~twice as often as the second most frequent, three times as often as the, etc. </a:t>
            </a:r>
          </a:p>
          <a:p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3"/>
              </a:rPr>
              <a:t>in </a:t>
            </a:r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4"/>
              </a:rPr>
              <a:t>Brown </a:t>
            </a:r>
            <a:r>
              <a:rPr lang="en-US" sz="1200" u="sng" kern="1200" dirty="0" err="1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4"/>
              </a:rPr>
              <a:t>Corpus</a:t>
            </a:r>
            <a:r>
              <a:rPr lang="en-US" sz="1200" u="sng" kern="1200" dirty="0" err="1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5"/>
              </a:rPr>
              <a:t>"the</a:t>
            </a:r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5"/>
              </a:rPr>
              <a:t>" is the most frequently occurring word, and accounts for ~7% of all word occurrences (69,971 out of slightly over 1 million). </a:t>
            </a:r>
          </a:p>
          <a:p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5"/>
              </a:rPr>
              <a:t>second-place word "of" accounts for slightly over 3.5% of words (36,411 occurrences)</a:t>
            </a:r>
          </a:p>
          <a:p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5"/>
              </a:rPr>
              <a:t>followed by "and" (28,852).</a:t>
            </a:r>
          </a:p>
          <a:p>
            <a:r>
              <a:rPr lang="en-US" sz="1200" u="sng" kern="1200" dirty="0" smtClean="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  <a:hlinkClick r:id="rId5"/>
              </a:rPr>
              <a:t>Only 135 vocabulary account for half the Brown Corpus.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86017-C566-3C49-87A9-D9EAB8590E1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0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11430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Lecture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438400"/>
            <a:ext cx="6400800" cy="3505200"/>
          </a:xfrm>
        </p:spPr>
        <p:txBody>
          <a:bodyPr/>
          <a:lstStyle>
            <a:lvl1pPr marL="0" indent="0" algn="ctr">
              <a:buFontTx/>
              <a:buNone/>
              <a:defRPr sz="3200" b="1" i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3B7DA0E-2131-5C44-85D9-A7152F44CA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8A61C-2D9C-0245-AC41-0800634D94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4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AA838-7C2C-8145-800A-EDD0729EF3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2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668F03-A3B0-4643-9755-4374E45EEF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50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D92918-67F8-424A-B609-3A2AB57C59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4FBCB-AF6A-6D45-881D-F452221DA0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5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BDEFD-A655-B74F-84E6-DC30B9D9BA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6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A4935-F7DB-C842-B691-F175AC573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4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F3282-4346-F44A-BCB4-687A16688F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6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60832-C27F-3D49-8EE9-45EE21155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25622-85D1-794D-83E1-B885AFA2B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6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CA4B6-15E0-F945-A175-C6E9EBDA1E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7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A4ABF-F0E5-EB46-94CC-5AC8D85AB1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1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A37877-681B-FC43-8D0F-8711877E13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cs.qmul.ac.uk/~norman/BBNs/Chain_rule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nist.gov/dads/HTML/zipfslaw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peech.sri.com/projects/srilm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295400"/>
          </a:xfrm>
        </p:spPr>
        <p:txBody>
          <a:bodyPr/>
          <a:lstStyle/>
          <a:p>
            <a:r>
              <a:rPr lang="en-US" dirty="0"/>
              <a:t>Language </a:t>
            </a:r>
            <a:r>
              <a:rPr lang="en-US" dirty="0" smtClean="0"/>
              <a:t>Modeling: </a:t>
            </a:r>
            <a:r>
              <a:rPr lang="en-US" dirty="0" err="1" smtClean="0"/>
              <a:t>Ngrams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2590800"/>
          </a:xfrm>
        </p:spPr>
        <p:txBody>
          <a:bodyPr/>
          <a:lstStyle/>
          <a:p>
            <a:r>
              <a:rPr lang="en-US" sz="3600"/>
              <a:t>Julia Hirschberg</a:t>
            </a:r>
          </a:p>
          <a:p>
            <a:r>
              <a:rPr lang="en-US" sz="3600"/>
              <a:t>CS 4706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69807" y="140954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Word Probability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Assume a language has T word </a:t>
            </a:r>
            <a:r>
              <a:rPr lang="en-US" b="1" i="1" dirty="0"/>
              <a:t>types</a:t>
            </a:r>
            <a:r>
              <a:rPr lang="en-US" dirty="0"/>
              <a:t> and N </a:t>
            </a:r>
            <a:r>
              <a:rPr lang="en-US" b="1" i="1" dirty="0"/>
              <a:t>tokens</a:t>
            </a:r>
            <a:r>
              <a:rPr lang="en-US" dirty="0"/>
              <a:t>, how likely is word </a:t>
            </a:r>
            <a:r>
              <a:rPr lang="en-US" dirty="0">
                <a:solidFill>
                  <a:schemeClr val="hlink"/>
                </a:solidFill>
              </a:rPr>
              <a:t>y</a:t>
            </a:r>
            <a:r>
              <a:rPr lang="en-US" dirty="0"/>
              <a:t> to follow word </a:t>
            </a:r>
            <a:r>
              <a:rPr lang="en-US" dirty="0">
                <a:solidFill>
                  <a:schemeClr val="hlink"/>
                </a:solidFill>
              </a:rPr>
              <a:t>x</a:t>
            </a:r>
            <a:r>
              <a:rPr lang="en-US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Simplest model: </a:t>
            </a:r>
            <a:r>
              <a:rPr lang="en-US" dirty="0">
                <a:solidFill>
                  <a:schemeClr val="hlink"/>
                </a:solidFill>
              </a:rPr>
              <a:t>1/T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is every word equally likely?</a:t>
            </a:r>
          </a:p>
          <a:p>
            <a:pPr>
              <a:lnSpc>
                <a:spcPct val="90000"/>
              </a:lnSpc>
            </a:pPr>
            <a:r>
              <a:rPr lang="en-US" i="1" dirty="0"/>
              <a:t>Alternative 1</a:t>
            </a:r>
            <a:r>
              <a:rPr lang="en-US" dirty="0"/>
              <a:t>: estimate likelihood of 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en-US" dirty="0"/>
              <a:t> occurring in new text based on its general frequency of occurrence estimated from a corpus (</a:t>
            </a:r>
            <a:r>
              <a:rPr lang="en-US" dirty="0">
                <a:solidFill>
                  <a:schemeClr val="folHlink"/>
                </a:solidFill>
              </a:rPr>
              <a:t>unigram</a:t>
            </a:r>
            <a:r>
              <a:rPr lang="en-US" dirty="0"/>
              <a:t> probability</a:t>
            </a:r>
            <a:r>
              <a:rPr lang="en-US" dirty="0" smtClean="0"/>
              <a:t>) </a:t>
            </a:r>
            <a:r>
              <a:rPr lang="en-US" dirty="0" err="1" smtClean="0">
                <a:solidFill>
                  <a:schemeClr val="hlink"/>
                </a:solidFill>
              </a:rPr>
              <a:t>ct</a:t>
            </a:r>
            <a:r>
              <a:rPr lang="en-US" dirty="0">
                <a:solidFill>
                  <a:schemeClr val="hlink"/>
                </a:solidFill>
              </a:rPr>
              <a:t>(y)/N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is every word equally likely in every context?</a:t>
            </a:r>
          </a:p>
          <a:p>
            <a:pPr>
              <a:lnSpc>
                <a:spcPct val="90000"/>
              </a:lnSpc>
            </a:pPr>
            <a:r>
              <a:rPr lang="en-US" i="1" dirty="0"/>
              <a:t>Alternative 2</a:t>
            </a:r>
            <a:r>
              <a:rPr lang="en-US" dirty="0"/>
              <a:t>: condition the likelihood of y occurring on the context of previous words </a:t>
            </a:r>
            <a:r>
              <a:rPr lang="en-US" dirty="0" err="1">
                <a:solidFill>
                  <a:schemeClr val="hlink"/>
                </a:solidFill>
              </a:rPr>
              <a:t>ct</a:t>
            </a:r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dirty="0" err="1">
                <a:solidFill>
                  <a:schemeClr val="hlink"/>
                </a:solidFill>
              </a:rPr>
              <a:t>x,y</a:t>
            </a:r>
            <a:r>
              <a:rPr lang="en-US" dirty="0">
                <a:solidFill>
                  <a:schemeClr val="hlink"/>
                </a:solidFill>
              </a:rPr>
              <a:t>)/</a:t>
            </a:r>
            <a:r>
              <a:rPr lang="en-US" dirty="0" err="1">
                <a:solidFill>
                  <a:schemeClr val="hlink"/>
                </a:solidFill>
              </a:rPr>
              <a:t>ct</a:t>
            </a:r>
            <a:r>
              <a:rPr lang="en-US" dirty="0">
                <a:solidFill>
                  <a:schemeClr val="hlink"/>
                </a:solidFill>
              </a:rPr>
              <a:t>(x)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Computing Word Sequence (Sentence) Probabilities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400" dirty="0"/>
              <a:t>Compute probability of a word given a preceding sequence</a:t>
            </a:r>
          </a:p>
          <a:p>
            <a:pPr lvl="1"/>
            <a:r>
              <a:rPr lang="en-US" sz="2000" dirty="0"/>
              <a:t>P(</a:t>
            </a:r>
            <a:r>
              <a:rPr lang="en-US" sz="2000" dirty="0">
                <a:solidFill>
                  <a:schemeClr val="hlink"/>
                </a:solidFill>
              </a:rPr>
              <a:t>the mythical unicorn…</a:t>
            </a:r>
            <a:r>
              <a:rPr lang="en-US" sz="2000" dirty="0"/>
              <a:t>) = P(</a:t>
            </a:r>
            <a:r>
              <a:rPr lang="en-US" sz="2000" dirty="0">
                <a:solidFill>
                  <a:schemeClr val="hlink"/>
                </a:solidFill>
              </a:rPr>
              <a:t>the|&lt;start&gt;</a:t>
            </a:r>
            <a:r>
              <a:rPr lang="en-US" sz="2000" dirty="0"/>
              <a:t>) P(</a:t>
            </a:r>
            <a:r>
              <a:rPr lang="en-US" sz="2000" dirty="0">
                <a:solidFill>
                  <a:schemeClr val="hlink"/>
                </a:solidFill>
              </a:rPr>
              <a:t>mythical</a:t>
            </a:r>
            <a:r>
              <a:rPr lang="en-US" sz="2000" dirty="0"/>
              <a:t>|&lt;start&gt; </a:t>
            </a:r>
            <a:r>
              <a:rPr lang="en-US" sz="2000" dirty="0">
                <a:solidFill>
                  <a:schemeClr val="hlink"/>
                </a:solidFill>
              </a:rPr>
              <a:t>the</a:t>
            </a:r>
            <a:r>
              <a:rPr lang="en-US" sz="2000" dirty="0"/>
              <a:t>) * P(</a:t>
            </a:r>
            <a:r>
              <a:rPr lang="en-US" sz="2000" dirty="0">
                <a:solidFill>
                  <a:schemeClr val="hlink"/>
                </a:solidFill>
              </a:rPr>
              <a:t>unicorn</a:t>
            </a:r>
            <a:r>
              <a:rPr lang="en-US" sz="2000" dirty="0"/>
              <a:t>|&lt;start&gt; </a:t>
            </a:r>
            <a:r>
              <a:rPr lang="en-US" sz="2000" dirty="0">
                <a:solidFill>
                  <a:schemeClr val="hlink"/>
                </a:solidFill>
              </a:rPr>
              <a:t>the mythical</a:t>
            </a:r>
            <a:r>
              <a:rPr lang="en-US" sz="2000" dirty="0"/>
              <a:t>)…</a:t>
            </a:r>
          </a:p>
          <a:p>
            <a:r>
              <a:rPr lang="en-US" sz="2400" dirty="0">
                <a:solidFill>
                  <a:srgbClr val="0033CC"/>
                </a:solidFill>
              </a:rPr>
              <a:t>Joint probability</a:t>
            </a:r>
            <a:r>
              <a:rPr lang="en-US" sz="2400" dirty="0"/>
              <a:t>: P(w</a:t>
            </a:r>
            <a:r>
              <a:rPr lang="en-US" sz="2400" baseline="-25000" dirty="0"/>
              <a:t>n-1</a:t>
            </a:r>
            <a:r>
              <a:rPr lang="en-US" sz="2400" dirty="0"/>
              <a:t>,w</a:t>
            </a:r>
            <a:r>
              <a:rPr lang="en-US" sz="2400" baseline="-25000" dirty="0"/>
              <a:t>n</a:t>
            </a:r>
            <a:r>
              <a:rPr lang="en-US" sz="2400" dirty="0"/>
              <a:t>) = P(</a:t>
            </a:r>
            <a:r>
              <a:rPr lang="en-US" sz="2400" dirty="0" err="1"/>
              <a:t>w</a:t>
            </a:r>
            <a:r>
              <a:rPr lang="en-US" sz="2400" baseline="-25000" dirty="0" err="1"/>
              <a:t>n</a:t>
            </a:r>
            <a:r>
              <a:rPr lang="en-US" sz="2400" dirty="0"/>
              <a:t> | w</a:t>
            </a:r>
            <a:r>
              <a:rPr lang="en-US" sz="2400" baseline="-25000" dirty="0"/>
              <a:t>n-1</a:t>
            </a:r>
            <a:r>
              <a:rPr lang="en-US" sz="2400" dirty="0"/>
              <a:t>) P(w</a:t>
            </a:r>
            <a:r>
              <a:rPr lang="en-US" sz="2400" baseline="-25000" dirty="0"/>
              <a:t>n-1</a:t>
            </a:r>
            <a:r>
              <a:rPr lang="en-US" sz="2400" dirty="0"/>
              <a:t>)</a:t>
            </a:r>
          </a:p>
          <a:p>
            <a:pPr lvl="1"/>
            <a:r>
              <a:rPr lang="en-US" sz="2000" dirty="0">
                <a:solidFill>
                  <a:srgbClr val="0033CC"/>
                </a:solidFill>
                <a:hlinkClick r:id="rId2"/>
              </a:rPr>
              <a:t>Chain Rule</a:t>
            </a:r>
            <a:r>
              <a:rPr lang="en-US" sz="2000" dirty="0">
                <a:solidFill>
                  <a:srgbClr val="0033CC"/>
                </a:solidFill>
              </a:rPr>
              <a:t>: </a:t>
            </a:r>
            <a:r>
              <a:rPr lang="en-US" sz="2000" dirty="0"/>
              <a:t>Decompose joint probability, e.g. P(w</a:t>
            </a:r>
            <a:r>
              <a:rPr lang="en-US" sz="2000" baseline="-25000" dirty="0"/>
              <a:t>1</a:t>
            </a:r>
            <a:r>
              <a:rPr lang="en-US" sz="2000" dirty="0"/>
              <a:t>,w</a:t>
            </a:r>
            <a:r>
              <a:rPr lang="en-US" sz="2000" baseline="-25000" dirty="0"/>
              <a:t>2</a:t>
            </a:r>
            <a:r>
              <a:rPr lang="en-US" sz="2000" dirty="0"/>
              <a:t>,w</a:t>
            </a:r>
            <a:r>
              <a:rPr lang="en-US" sz="2000" baseline="-25000" dirty="0"/>
              <a:t>3</a:t>
            </a:r>
            <a:r>
              <a:rPr lang="en-US" sz="2000" dirty="0"/>
              <a:t>) as</a:t>
            </a:r>
          </a:p>
          <a:p>
            <a:pPr lvl="2">
              <a:buNone/>
            </a:pPr>
            <a:r>
              <a:rPr lang="en-US" sz="2000" dirty="0"/>
              <a:t>P(w</a:t>
            </a:r>
            <a:r>
              <a:rPr lang="en-US" sz="2000" baseline="-25000" dirty="0"/>
              <a:t>1</a:t>
            </a:r>
            <a:r>
              <a:rPr lang="en-US" sz="2000" dirty="0"/>
              <a:t>,w</a:t>
            </a:r>
            <a:r>
              <a:rPr lang="en-US" sz="2000" baseline="-25000" dirty="0"/>
              <a:t>2</a:t>
            </a:r>
            <a:r>
              <a:rPr lang="en-US" sz="2000" dirty="0"/>
              <a:t>, ...,</a:t>
            </a:r>
            <a:r>
              <a:rPr lang="en-US" sz="2000" dirty="0" err="1"/>
              <a:t>w</a:t>
            </a:r>
            <a:r>
              <a:rPr lang="en-US" sz="2000" baseline="-25000" dirty="0" err="1"/>
              <a:t>n</a:t>
            </a:r>
            <a:r>
              <a:rPr lang="en-US" sz="2000" dirty="0"/>
              <a:t>) = P(w</a:t>
            </a:r>
            <a:r>
              <a:rPr lang="en-US" sz="2000" baseline="-25000" dirty="0"/>
              <a:t>1</a:t>
            </a:r>
            <a:r>
              <a:rPr lang="en-US" sz="2000" dirty="0"/>
              <a:t>) P(w</a:t>
            </a:r>
            <a:r>
              <a:rPr lang="en-US" sz="2000" baseline="-25000" dirty="0"/>
              <a:t>2</a:t>
            </a:r>
            <a:r>
              <a:rPr lang="en-US" sz="2000" dirty="0"/>
              <a:t>|w</a:t>
            </a:r>
            <a:r>
              <a:rPr lang="en-US" sz="2000" baseline="-25000" dirty="0"/>
              <a:t>1</a:t>
            </a:r>
            <a:r>
              <a:rPr lang="en-US" sz="2000" dirty="0" smtClean="0"/>
              <a:t>) </a:t>
            </a:r>
            <a:r>
              <a:rPr lang="en-US" sz="2000" dirty="0" smtClean="0"/>
              <a:t>P(w</a:t>
            </a:r>
            <a:r>
              <a:rPr lang="en-US" sz="2000" baseline="-25000" dirty="0" smtClean="0"/>
              <a:t>3|</a:t>
            </a:r>
            <a:r>
              <a:rPr lang="en-US" sz="2000" dirty="0" smtClean="0"/>
              <a:t>w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,w</a:t>
            </a:r>
            <a:r>
              <a:rPr lang="en-US" sz="2000" baseline="-25000" dirty="0" smtClean="0"/>
              <a:t>1</a:t>
            </a:r>
            <a:r>
              <a:rPr lang="en-US" sz="2000" dirty="0"/>
              <a:t>) </a:t>
            </a:r>
            <a:r>
              <a:rPr lang="en-US" sz="2000" dirty="0" smtClean="0"/>
              <a:t> </a:t>
            </a:r>
            <a:r>
              <a:rPr lang="en-US" sz="2000" dirty="0"/>
              <a:t>… </a:t>
            </a:r>
            <a:r>
              <a:rPr lang="en-US" sz="2000" dirty="0" smtClean="0"/>
              <a:t> P</a:t>
            </a:r>
            <a:r>
              <a:rPr lang="en-US" sz="2000" dirty="0"/>
              <a:t>(w</a:t>
            </a:r>
            <a:r>
              <a:rPr lang="en-US" sz="2000" baseline="-25000" dirty="0"/>
              <a:t>n</a:t>
            </a:r>
            <a:r>
              <a:rPr lang="en-US" sz="2000" dirty="0"/>
              <a:t>|w</a:t>
            </a:r>
            <a:r>
              <a:rPr lang="en-US" sz="2000" baseline="-25000" dirty="0"/>
              <a:t>1 to n-1</a:t>
            </a:r>
            <a:r>
              <a:rPr lang="en-US" sz="2000" dirty="0"/>
              <a:t>) </a:t>
            </a:r>
          </a:p>
          <a:p>
            <a:r>
              <a:rPr lang="en-US" sz="2400" dirty="0"/>
              <a:t>But…the longer the sequence, the less likely we are to find it in a training corpus </a:t>
            </a:r>
          </a:p>
          <a:p>
            <a:pPr lvl="2">
              <a:buFontTx/>
              <a:buNone/>
            </a:pPr>
            <a:r>
              <a:rPr lang="en-US" sz="2000" dirty="0"/>
              <a:t>P</a:t>
            </a:r>
            <a:r>
              <a:rPr lang="en-US" sz="2000" dirty="0" smtClean="0"/>
              <a:t>(&lt;start&gt;</a:t>
            </a:r>
            <a:r>
              <a:rPr lang="en-US" sz="2000" dirty="0" smtClean="0">
                <a:solidFill>
                  <a:schemeClr val="hlink"/>
                </a:solidFill>
              </a:rPr>
              <a:t>Most </a:t>
            </a:r>
            <a:r>
              <a:rPr lang="en-US" sz="2000" dirty="0">
                <a:solidFill>
                  <a:schemeClr val="hlink"/>
                </a:solidFill>
              </a:rPr>
              <a:t>biologists and folklore specialists believe that in fact the mythical unicorn horns derived from the </a:t>
            </a:r>
            <a:r>
              <a:rPr lang="en-US" sz="2000" b="1" dirty="0" smtClean="0">
                <a:solidFill>
                  <a:schemeClr val="hlink"/>
                </a:solidFill>
              </a:rPr>
              <a:t>narwhal</a:t>
            </a:r>
            <a:r>
              <a:rPr lang="en-US" sz="2000" b="1" dirty="0" smtClean="0">
                <a:solidFill>
                  <a:srgbClr val="000000"/>
                </a:solidFill>
              </a:rPr>
              <a:t>&lt;end&gt;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Bigram Model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Markov assumption</a:t>
            </a:r>
            <a:r>
              <a:rPr lang="en-US" dirty="0"/>
              <a:t>:  the probability of a word depends </a:t>
            </a:r>
            <a:r>
              <a:rPr lang="en-US" i="1" dirty="0"/>
              <a:t>only</a:t>
            </a:r>
            <a:r>
              <a:rPr lang="en-US" dirty="0"/>
              <a:t> </a:t>
            </a:r>
            <a:r>
              <a:rPr lang="en-US" i="1" dirty="0"/>
              <a:t>on the probability of a limited history</a:t>
            </a:r>
            <a:endParaRPr lang="en-US" dirty="0"/>
          </a:p>
          <a:p>
            <a:r>
              <a:rPr lang="en-US" dirty="0"/>
              <a:t>Approximate                     by  </a:t>
            </a:r>
          </a:p>
          <a:p>
            <a:pPr lvl="1"/>
            <a:r>
              <a:rPr lang="en-US" dirty="0"/>
              <a:t>P(</a:t>
            </a:r>
            <a:r>
              <a:rPr lang="en-US" dirty="0" err="1">
                <a:solidFill>
                  <a:schemeClr val="hlink"/>
                </a:solidFill>
              </a:rPr>
              <a:t>unicorn</a:t>
            </a:r>
            <a:r>
              <a:rPr lang="en-US" dirty="0" err="1"/>
              <a:t>|</a:t>
            </a:r>
            <a:r>
              <a:rPr lang="en-US" dirty="0" err="1">
                <a:solidFill>
                  <a:schemeClr val="hlink"/>
                </a:solidFill>
              </a:rPr>
              <a:t>the</a:t>
            </a:r>
            <a:r>
              <a:rPr lang="en-US" dirty="0">
                <a:solidFill>
                  <a:schemeClr val="hlink"/>
                </a:solidFill>
              </a:rPr>
              <a:t> mythical</a:t>
            </a:r>
            <a:r>
              <a:rPr lang="en-US" dirty="0"/>
              <a:t>) by P(</a:t>
            </a:r>
            <a:r>
              <a:rPr lang="en-US" dirty="0" err="1">
                <a:solidFill>
                  <a:schemeClr val="hlink"/>
                </a:solidFill>
              </a:rPr>
              <a:t>unicorn</a:t>
            </a:r>
            <a:r>
              <a:rPr lang="en-US" dirty="0" err="1"/>
              <a:t>|</a:t>
            </a:r>
            <a:r>
              <a:rPr lang="en-US" dirty="0" err="1">
                <a:solidFill>
                  <a:schemeClr val="hlink"/>
                </a:solidFill>
              </a:rPr>
              <a:t>mythical</a:t>
            </a:r>
            <a:r>
              <a:rPr lang="en-US" dirty="0"/>
              <a:t>)</a:t>
            </a:r>
          </a:p>
          <a:p>
            <a:r>
              <a:rPr lang="en-US" dirty="0"/>
              <a:t>Generalization: </a:t>
            </a:r>
            <a:r>
              <a:rPr lang="en-US" i="1" dirty="0"/>
              <a:t>the probability of a word depends only on the probability of the </a:t>
            </a:r>
            <a:r>
              <a:rPr lang="en-US" b="1" i="1" dirty="0"/>
              <a:t>n </a:t>
            </a:r>
            <a:r>
              <a:rPr lang="en-US" i="1" dirty="0"/>
              <a:t>previous words</a:t>
            </a:r>
          </a:p>
          <a:p>
            <a:pPr lvl="1"/>
            <a:r>
              <a:rPr lang="en-US" dirty="0"/>
              <a:t>trigrams, 4-grams, 5-grams…</a:t>
            </a:r>
          </a:p>
          <a:p>
            <a:pPr lvl="1"/>
            <a:r>
              <a:rPr lang="en-US" dirty="0"/>
              <a:t>the higher n is, the more training data needed</a:t>
            </a:r>
          </a:p>
        </p:txBody>
      </p:sp>
      <p:graphicFrame>
        <p:nvGraphicFramePr>
          <p:cNvPr id="3532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579828"/>
              </p:ext>
            </p:extLst>
          </p:nvPr>
        </p:nvGraphicFramePr>
        <p:xfrm>
          <a:off x="3276600" y="3100388"/>
          <a:ext cx="13843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55" name="Equation" r:id="rId3" imgW="1384200" imgH="406080" progId="Equation.3">
                  <p:embed/>
                </p:oleObj>
              </mc:Choice>
              <mc:Fallback>
                <p:oleObj name="Equation" r:id="rId3" imgW="138420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100388"/>
                        <a:ext cx="1384300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879938"/>
              </p:ext>
            </p:extLst>
          </p:nvPr>
        </p:nvGraphicFramePr>
        <p:xfrm>
          <a:off x="5410200" y="3124200"/>
          <a:ext cx="1422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56" name="Equation" r:id="rId5" imgW="1422360" imgH="380880" progId="Equation.3">
                  <p:embed/>
                </p:oleObj>
              </mc:Choice>
              <mc:Fallback>
                <p:oleObj name="Equation" r:id="rId5" imgW="1422360" imgH="380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124200"/>
                        <a:ext cx="14224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(&lt;start&gt;</a:t>
            </a:r>
            <a:r>
              <a:rPr lang="en-US" dirty="0" smtClean="0">
                <a:solidFill>
                  <a:schemeClr val="hlink"/>
                </a:solidFill>
              </a:rPr>
              <a:t>the </a:t>
            </a:r>
            <a:r>
              <a:rPr lang="en-US" dirty="0">
                <a:solidFill>
                  <a:schemeClr val="hlink"/>
                </a:solidFill>
              </a:rPr>
              <a:t>mythical unicorn…</a:t>
            </a:r>
            <a:r>
              <a:rPr lang="en-US" dirty="0"/>
              <a:t>) = P(</a:t>
            </a:r>
            <a:r>
              <a:rPr lang="en-US" dirty="0">
                <a:solidFill>
                  <a:schemeClr val="hlink"/>
                </a:solidFill>
              </a:rPr>
              <a:t>the|</a:t>
            </a:r>
            <a:r>
              <a:rPr lang="en-US" dirty="0">
                <a:solidFill>
                  <a:srgbClr val="000000"/>
                </a:solidFill>
              </a:rPr>
              <a:t>&lt;start&gt;</a:t>
            </a:r>
            <a:r>
              <a:rPr lang="en-US" dirty="0"/>
              <a:t>) P(</a:t>
            </a:r>
            <a:r>
              <a:rPr lang="en-US" dirty="0">
                <a:solidFill>
                  <a:schemeClr val="hlink"/>
                </a:solidFill>
              </a:rPr>
              <a:t>mythical</a:t>
            </a:r>
            <a:r>
              <a:rPr lang="en-US" dirty="0"/>
              <a:t>|&lt;start&gt; </a:t>
            </a:r>
            <a:r>
              <a:rPr lang="en-US" dirty="0">
                <a:solidFill>
                  <a:schemeClr val="hlink"/>
                </a:solidFill>
              </a:rPr>
              <a:t>the</a:t>
            </a:r>
            <a:r>
              <a:rPr lang="en-US" dirty="0"/>
              <a:t>) </a:t>
            </a:r>
            <a:r>
              <a:rPr lang="en-US" dirty="0" smtClean="0"/>
              <a:t>P</a:t>
            </a:r>
            <a:r>
              <a:rPr lang="en-US" dirty="0"/>
              <a:t>(</a:t>
            </a:r>
            <a:r>
              <a:rPr lang="en-US" dirty="0">
                <a:solidFill>
                  <a:schemeClr val="hlink"/>
                </a:solidFill>
              </a:rPr>
              <a:t>unicorn</a:t>
            </a:r>
            <a:r>
              <a:rPr lang="en-US" dirty="0"/>
              <a:t>|&lt;start&gt; </a:t>
            </a:r>
            <a:r>
              <a:rPr lang="en-US" dirty="0">
                <a:solidFill>
                  <a:schemeClr val="hlink"/>
                </a:solidFill>
              </a:rPr>
              <a:t>the mythical</a:t>
            </a:r>
            <a:r>
              <a:rPr lang="en-US" dirty="0"/>
              <a:t>)…</a:t>
            </a:r>
          </a:p>
          <a:p>
            <a:r>
              <a:rPr lang="en-US" dirty="0"/>
              <a:t>To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(&lt;start&gt;</a:t>
            </a:r>
            <a:r>
              <a:rPr lang="en-US" dirty="0" err="1" smtClean="0">
                <a:solidFill>
                  <a:schemeClr val="hlink"/>
                </a:solidFill>
              </a:rPr>
              <a:t>the</a:t>
            </a:r>
            <a:r>
              <a:rPr lang="en-US" dirty="0" err="1">
                <a:solidFill>
                  <a:schemeClr val="hlink"/>
                </a:solidFill>
              </a:rPr>
              <a:t>,mythical,</a:t>
            </a:r>
            <a:r>
              <a:rPr lang="en-US" dirty="0" err="1" smtClean="0">
                <a:solidFill>
                  <a:schemeClr val="hlink"/>
                </a:solidFill>
              </a:rPr>
              <a:t>unicorn</a:t>
            </a:r>
            <a:r>
              <a:rPr lang="en-US" dirty="0" smtClean="0">
                <a:solidFill>
                  <a:schemeClr val="hlink"/>
                </a:solidFill>
              </a:rPr>
              <a:t>…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/>
              <a:t>P(</a:t>
            </a:r>
            <a:r>
              <a:rPr lang="en-US" dirty="0">
                <a:solidFill>
                  <a:schemeClr val="hlink"/>
                </a:solidFill>
              </a:rPr>
              <a:t>the|</a:t>
            </a:r>
            <a:r>
              <a:rPr lang="en-US" dirty="0">
                <a:solidFill>
                  <a:srgbClr val="000000"/>
                </a:solidFill>
              </a:rPr>
              <a:t>&lt;start&gt;</a:t>
            </a:r>
            <a:r>
              <a:rPr lang="en-US" dirty="0" smtClean="0"/>
              <a:t>) </a:t>
            </a:r>
            <a:r>
              <a:rPr lang="en-US" dirty="0"/>
              <a:t>P(</a:t>
            </a:r>
            <a:r>
              <a:rPr lang="en-US" dirty="0" err="1">
                <a:solidFill>
                  <a:schemeClr val="hlink"/>
                </a:solidFill>
              </a:rPr>
              <a:t>mythical</a:t>
            </a:r>
            <a:r>
              <a:rPr lang="en-US" dirty="0" err="1"/>
              <a:t>|</a:t>
            </a:r>
            <a:r>
              <a:rPr lang="en-US" dirty="0" err="1">
                <a:solidFill>
                  <a:schemeClr val="hlink"/>
                </a:solidFill>
              </a:rPr>
              <a:t>the</a:t>
            </a:r>
            <a:r>
              <a:rPr lang="en-US" dirty="0" smtClean="0"/>
              <a:t>) </a:t>
            </a:r>
            <a:r>
              <a:rPr lang="en-US" dirty="0" smtClean="0"/>
              <a:t>P</a:t>
            </a:r>
            <a:r>
              <a:rPr lang="en-US" dirty="0"/>
              <a:t>(</a:t>
            </a:r>
            <a:r>
              <a:rPr lang="en-US" dirty="0" err="1">
                <a:solidFill>
                  <a:schemeClr val="hlink"/>
                </a:solidFill>
              </a:rPr>
              <a:t>unicorn</a:t>
            </a:r>
            <a:r>
              <a:rPr lang="en-US" dirty="0" err="1"/>
              <a:t>|</a:t>
            </a:r>
            <a:r>
              <a:rPr lang="en-US" dirty="0" err="1">
                <a:solidFill>
                  <a:schemeClr val="hlink"/>
                </a:solidFill>
              </a:rPr>
              <a:t>mythical</a:t>
            </a:r>
            <a:r>
              <a:rPr lang="en-US" dirty="0" smtClean="0"/>
              <a:t>)…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need: Bigram Counts</a:t>
            </a:r>
            <a:endParaRPr lang="en-US" dirty="0"/>
          </a:p>
        </p:txBody>
      </p:sp>
      <p:graphicFrame>
        <p:nvGraphicFramePr>
          <p:cNvPr id="476594" name="Group 434"/>
          <p:cNvGraphicFramePr>
            <a:graphicFrameLocks noGrp="1"/>
          </p:cNvGraphicFramePr>
          <p:nvPr>
            <p:ph type="tbl" idx="1"/>
          </p:nvPr>
        </p:nvGraphicFramePr>
        <p:xfrm>
          <a:off x="609600" y="1676400"/>
          <a:ext cx="8153400" cy="4664077"/>
        </p:xfrm>
        <a:graphic>
          <a:graphicData uri="http://schemas.openxmlformats.org/drawingml/2006/table">
            <a:tbl>
              <a:tblPr/>
              <a:tblGrid>
                <a:gridCol w="1295400"/>
                <a:gridCol w="685800"/>
                <a:gridCol w="609600"/>
                <a:gridCol w="838200"/>
                <a:gridCol w="1219200"/>
                <a:gridCol w="609600"/>
                <a:gridCol w="990600"/>
                <a:gridCol w="533400"/>
                <a:gridCol w="457200"/>
                <a:gridCol w="914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             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&lt;S&gt;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honey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mythical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unicorn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&lt;end&gt;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&lt;S&gt;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eats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honey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mythical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unicorn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the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&lt;end&gt;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6589" name="Line 429"/>
          <p:cNvSpPr>
            <a:spLocks noChangeShapeType="1"/>
          </p:cNvSpPr>
          <p:nvPr/>
        </p:nvSpPr>
        <p:spPr bwMode="auto">
          <a:xfrm>
            <a:off x="685800" y="16764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590" name="Text Box 430"/>
          <p:cNvSpPr txBox="1">
            <a:spLocks noChangeArrowheads="1"/>
          </p:cNvSpPr>
          <p:nvPr/>
        </p:nvSpPr>
        <p:spPr bwMode="auto">
          <a:xfrm>
            <a:off x="762000" y="20574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n-1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Determining Bigram Probabilities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848600" cy="4800600"/>
          </a:xfrm>
        </p:spPr>
        <p:txBody>
          <a:bodyPr/>
          <a:lstStyle/>
          <a:p>
            <a:r>
              <a:rPr lang="en-US" sz="2400" dirty="0"/>
              <a:t>Normalization:  divide each row's counts by appropriate unigram counts for w</a:t>
            </a:r>
            <a:r>
              <a:rPr lang="en-US" sz="2400" baseline="-25000" dirty="0"/>
              <a:t>n-1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Computing the bigram probability of </a:t>
            </a:r>
            <a:r>
              <a:rPr lang="en-US" sz="2400" dirty="0">
                <a:solidFill>
                  <a:schemeClr val="hlink"/>
                </a:solidFill>
              </a:rPr>
              <a:t>mythical mythical</a:t>
            </a:r>
            <a:endParaRPr lang="en-US" sz="2400" dirty="0"/>
          </a:p>
          <a:p>
            <a:pPr lvl="1"/>
            <a:r>
              <a:rPr lang="en-US" sz="2000" dirty="0"/>
              <a:t>C(</a:t>
            </a:r>
            <a:r>
              <a:rPr lang="en-US" sz="2000" dirty="0" err="1">
                <a:solidFill>
                  <a:schemeClr val="hlink"/>
                </a:solidFill>
              </a:rPr>
              <a:t>m,m</a:t>
            </a:r>
            <a:r>
              <a:rPr lang="en-US" sz="2000" dirty="0"/>
              <a:t>)/C(all </a:t>
            </a:r>
            <a:r>
              <a:rPr lang="en-US" sz="2000" dirty="0">
                <a:solidFill>
                  <a:schemeClr val="hlink"/>
                </a:solidFill>
              </a:rPr>
              <a:t>m</a:t>
            </a:r>
            <a:r>
              <a:rPr lang="en-US" sz="2000" dirty="0"/>
              <a:t>-initial bigrams)</a:t>
            </a:r>
          </a:p>
          <a:p>
            <a:pPr lvl="1"/>
            <a:r>
              <a:rPr lang="en-US" sz="2000" dirty="0"/>
              <a:t>p (</a:t>
            </a:r>
            <a:r>
              <a:rPr lang="en-US" sz="2000" dirty="0" err="1">
                <a:solidFill>
                  <a:schemeClr val="hlink"/>
                </a:solidFill>
              </a:rPr>
              <a:t>m|m</a:t>
            </a:r>
            <a:r>
              <a:rPr lang="en-US" sz="2000" dirty="0"/>
              <a:t>) = 2 / 35 = .05714</a:t>
            </a:r>
          </a:p>
          <a:p>
            <a:r>
              <a:rPr lang="en-US" sz="2400" dirty="0">
                <a:solidFill>
                  <a:schemeClr val="folHlink"/>
                </a:solidFill>
              </a:rPr>
              <a:t>Maximum Likelihood Estimation</a:t>
            </a:r>
            <a:r>
              <a:rPr lang="en-US" sz="2400" dirty="0"/>
              <a:t> (MLE): relative frequency of e.g. </a:t>
            </a:r>
          </a:p>
        </p:txBody>
      </p:sp>
      <p:graphicFrame>
        <p:nvGraphicFramePr>
          <p:cNvPr id="397342" name="Object 30"/>
          <p:cNvGraphicFramePr>
            <a:graphicFrameLocks noChangeAspect="1"/>
          </p:cNvGraphicFramePr>
          <p:nvPr/>
        </p:nvGraphicFramePr>
        <p:xfrm>
          <a:off x="3733800" y="5334000"/>
          <a:ext cx="1409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416" name="Equation" r:id="rId3" imgW="1409400" imgH="660240" progId="Equation.3">
                  <p:embed/>
                </p:oleObj>
              </mc:Choice>
              <mc:Fallback>
                <p:oleObj name="Equation" r:id="rId3" imgW="1409400" imgH="6602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34000"/>
                        <a:ext cx="14097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7378" name="Group 66"/>
          <p:cNvGraphicFramePr>
            <a:graphicFrameLocks noGrp="1"/>
          </p:cNvGraphicFramePr>
          <p:nvPr>
            <p:ph sz="half" idx="2"/>
          </p:nvPr>
        </p:nvGraphicFramePr>
        <p:xfrm>
          <a:off x="685800" y="2514600"/>
          <a:ext cx="7772400" cy="1036638"/>
        </p:xfrm>
        <a:graphic>
          <a:graphicData uri="http://schemas.openxmlformats.org/drawingml/2006/table">
            <a:tbl>
              <a:tblPr/>
              <a:tblGrid>
                <a:gridCol w="1111250"/>
                <a:gridCol w="717550"/>
                <a:gridCol w="1295400"/>
                <a:gridCol w="1316038"/>
                <a:gridCol w="1111250"/>
                <a:gridCol w="1109662"/>
                <a:gridCol w="111125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&lt;start&gt;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mythical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honey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&lt;end&gt;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Example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</a:rPr>
              <a:t>P(a mythical cat…</a:t>
            </a:r>
            <a:r>
              <a:rPr lang="en-US" dirty="0"/>
              <a:t>) = P(</a:t>
            </a:r>
            <a:r>
              <a:rPr lang="en-US" dirty="0">
                <a:solidFill>
                  <a:schemeClr val="hlink"/>
                </a:solidFill>
              </a:rPr>
              <a:t>a</a:t>
            </a:r>
            <a:r>
              <a:rPr lang="en-US" dirty="0"/>
              <a:t> | &lt;start&gt;) P(</a:t>
            </a:r>
            <a:r>
              <a:rPr lang="en-US" dirty="0">
                <a:solidFill>
                  <a:schemeClr val="hlink"/>
                </a:solidFill>
              </a:rPr>
              <a:t>mythical</a:t>
            </a:r>
            <a:r>
              <a:rPr lang="en-US" dirty="0"/>
              <a:t> | </a:t>
            </a:r>
            <a:r>
              <a:rPr lang="en-US" dirty="0">
                <a:solidFill>
                  <a:schemeClr val="hlink"/>
                </a:solidFill>
              </a:rPr>
              <a:t>a</a:t>
            </a:r>
            <a:r>
              <a:rPr lang="en-US" dirty="0"/>
              <a:t>) P(</a:t>
            </a:r>
            <a:r>
              <a:rPr lang="en-US" dirty="0">
                <a:solidFill>
                  <a:schemeClr val="hlink"/>
                </a:solidFill>
              </a:rPr>
              <a:t>cat</a:t>
            </a:r>
            <a:r>
              <a:rPr lang="en-US" dirty="0"/>
              <a:t> | </a:t>
            </a:r>
            <a:r>
              <a:rPr lang="en-US" dirty="0">
                <a:solidFill>
                  <a:schemeClr val="hlink"/>
                </a:solidFill>
              </a:rPr>
              <a:t>mythical</a:t>
            </a:r>
            <a:r>
              <a:rPr lang="en-US" dirty="0"/>
              <a:t>) … P(&lt;end&gt;|…) = 90/1000 * 5/200 * 8/35 … </a:t>
            </a:r>
          </a:p>
          <a:p>
            <a:pPr>
              <a:lnSpc>
                <a:spcPct val="90000"/>
              </a:lnSpc>
            </a:pPr>
            <a:r>
              <a:rPr lang="en-US" dirty="0"/>
              <a:t>Needed: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Bigram counts for each of these word pairs 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Counts for each unigram (x) to normalize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P(</a:t>
            </a:r>
            <a:r>
              <a:rPr lang="en-US" dirty="0" err="1"/>
              <a:t>y|x</a:t>
            </a:r>
            <a:r>
              <a:rPr lang="en-US" dirty="0"/>
              <a:t>) = </a:t>
            </a:r>
            <a:r>
              <a:rPr lang="en-US" dirty="0" err="1"/>
              <a:t>ct</a:t>
            </a: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)/</a:t>
            </a:r>
            <a:r>
              <a:rPr lang="en-US" dirty="0" err="1"/>
              <a:t>ct</a:t>
            </a:r>
            <a:r>
              <a:rPr lang="en-US" dirty="0"/>
              <a:t>(x)</a:t>
            </a:r>
          </a:p>
          <a:p>
            <a:pPr>
              <a:lnSpc>
                <a:spcPct val="90000"/>
              </a:lnSpc>
            </a:pPr>
            <a:r>
              <a:rPr lang="en-US" dirty="0"/>
              <a:t>Why do we usually represent bigram probabilities as log probabilities?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 these bigrams intuitively capture?</a:t>
            </a:r>
            <a:endParaRPr lang="en-US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and Testing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N-Gram probabilities come from a </a:t>
            </a:r>
            <a:r>
              <a:rPr lang="en-US" dirty="0">
                <a:solidFill>
                  <a:schemeClr val="accent2"/>
                </a:solidFill>
              </a:rPr>
              <a:t>training corpus</a:t>
            </a:r>
            <a:endParaRPr lang="en-US" dirty="0"/>
          </a:p>
          <a:p>
            <a:pPr lvl="1"/>
            <a:r>
              <a:rPr lang="en-US" dirty="0"/>
              <a:t>overly narrow corpus: probabilities don't </a:t>
            </a:r>
            <a:r>
              <a:rPr lang="en-US" dirty="0">
                <a:solidFill>
                  <a:schemeClr val="folHlink"/>
                </a:solidFill>
              </a:rPr>
              <a:t>generalize</a:t>
            </a:r>
          </a:p>
          <a:p>
            <a:pPr lvl="1"/>
            <a:r>
              <a:rPr lang="en-US" dirty="0"/>
              <a:t>overly general corpus:  probabilities don't </a:t>
            </a:r>
            <a:r>
              <a:rPr lang="en-US" dirty="0">
                <a:solidFill>
                  <a:schemeClr val="folHlink"/>
                </a:solidFill>
              </a:rPr>
              <a:t>reflect task or domain</a:t>
            </a:r>
          </a:p>
          <a:p>
            <a:r>
              <a:rPr lang="en-US" dirty="0"/>
              <a:t>A separate </a:t>
            </a:r>
            <a:r>
              <a:rPr lang="en-US" dirty="0">
                <a:solidFill>
                  <a:schemeClr val="accent2"/>
                </a:solidFill>
              </a:rPr>
              <a:t>test corpus</a:t>
            </a:r>
            <a:r>
              <a:rPr lang="en-US" dirty="0"/>
              <a:t> is used to </a:t>
            </a:r>
            <a:r>
              <a:rPr lang="en-US" dirty="0">
                <a:solidFill>
                  <a:schemeClr val="accent2"/>
                </a:solidFill>
              </a:rPr>
              <a:t>evaluate</a:t>
            </a:r>
            <a:r>
              <a:rPr lang="en-US" dirty="0"/>
              <a:t> the model, typically using standard </a:t>
            </a:r>
            <a:r>
              <a:rPr lang="en-US" dirty="0">
                <a:solidFill>
                  <a:schemeClr val="accent2"/>
                </a:solidFill>
              </a:rPr>
              <a:t>metrics</a:t>
            </a:r>
            <a:endParaRPr lang="en-US" dirty="0"/>
          </a:p>
          <a:p>
            <a:pPr lvl="1"/>
            <a:r>
              <a:rPr lang="en-US" dirty="0"/>
              <a:t>held out test set; development (</a:t>
            </a:r>
            <a:r>
              <a:rPr lang="en-US" dirty="0" err="1"/>
              <a:t>dev</a:t>
            </a:r>
            <a:r>
              <a:rPr lang="en-US" dirty="0"/>
              <a:t>) test set</a:t>
            </a:r>
          </a:p>
          <a:p>
            <a:pPr lvl="1"/>
            <a:r>
              <a:rPr lang="en-US" dirty="0"/>
              <a:t>cross validation</a:t>
            </a:r>
          </a:p>
          <a:p>
            <a:pPr lvl="1"/>
            <a:r>
              <a:rPr lang="en-US" dirty="0"/>
              <a:t>results tested for statistical significance – how do they differ from a baseline?  Other results?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Ngram Models:  Perplexity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Information theoretic, </a:t>
            </a:r>
            <a:r>
              <a:rPr lang="en-US" dirty="0">
                <a:solidFill>
                  <a:schemeClr val="accent2"/>
                </a:solidFill>
              </a:rPr>
              <a:t>intrinsic</a:t>
            </a:r>
            <a:r>
              <a:rPr lang="en-US" dirty="0"/>
              <a:t> metric  that usually correlates with </a:t>
            </a:r>
            <a:r>
              <a:rPr lang="en-US" dirty="0">
                <a:solidFill>
                  <a:schemeClr val="accent2"/>
                </a:solidFill>
              </a:rPr>
              <a:t>extrinsic</a:t>
            </a:r>
            <a:r>
              <a:rPr lang="en-US" dirty="0"/>
              <a:t> measures (e.g. ASR performance)</a:t>
            </a:r>
          </a:p>
          <a:p>
            <a:r>
              <a:rPr lang="en-US" dirty="0"/>
              <a:t>At each choice point in a grammar or LM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Weighted average branching factor</a:t>
            </a:r>
            <a:r>
              <a:rPr lang="en-US" dirty="0"/>
              <a:t>:  Average number of choices</a:t>
            </a:r>
            <a:r>
              <a:rPr lang="en-US" dirty="0">
                <a:solidFill>
                  <a:srgbClr val="FF0000"/>
                </a:solidFill>
              </a:rPr>
              <a:t> y </a:t>
            </a:r>
            <a:r>
              <a:rPr lang="en-US" dirty="0"/>
              <a:t>following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, weighted by their probabilities of occurrence</a:t>
            </a:r>
          </a:p>
          <a:p>
            <a:pPr lvl="1"/>
            <a:r>
              <a:rPr lang="en-US" dirty="0"/>
              <a:t>Or, if LM(1) assigns more probability to test set sentences than LM(2), </a:t>
            </a:r>
            <a:r>
              <a:rPr lang="en-US" dirty="0" smtClean="0"/>
              <a:t>we say its perplexity is lower it </a:t>
            </a:r>
            <a:r>
              <a:rPr lang="en-US" dirty="0"/>
              <a:t>models the test </a:t>
            </a:r>
            <a:r>
              <a:rPr lang="en-US" dirty="0" smtClean="0"/>
              <a:t>set better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Ngram Properties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As we </a:t>
            </a:r>
            <a:r>
              <a:rPr lang="en-US" sz="2400" i="1" dirty="0"/>
              <a:t>increase the value of N</a:t>
            </a:r>
            <a:r>
              <a:rPr lang="en-US" sz="2400" dirty="0"/>
              <a:t>, the accuracy of an </a:t>
            </a:r>
            <a:r>
              <a:rPr lang="en-US" sz="2400" dirty="0" err="1"/>
              <a:t>ngram</a:t>
            </a:r>
            <a:r>
              <a:rPr lang="en-US" sz="2400" dirty="0"/>
              <a:t> model increases – why?</a:t>
            </a:r>
          </a:p>
          <a:p>
            <a:r>
              <a:rPr lang="en-US" sz="2400" dirty="0" err="1"/>
              <a:t>Ngrams</a:t>
            </a:r>
            <a:r>
              <a:rPr lang="en-US" sz="2400" dirty="0"/>
              <a:t> are quite sensitive to the corpus they are trained on</a:t>
            </a:r>
          </a:p>
          <a:p>
            <a:r>
              <a:rPr lang="en-US" sz="2400" dirty="0"/>
              <a:t>A few events (words) occur with high frequency, e.g.?</a:t>
            </a:r>
          </a:p>
          <a:p>
            <a:pPr lvl="1"/>
            <a:r>
              <a:rPr lang="en-US" sz="2000" dirty="0"/>
              <a:t>Easy to collect statistics on these</a:t>
            </a:r>
          </a:p>
          <a:p>
            <a:r>
              <a:rPr lang="en-US" sz="2400" dirty="0"/>
              <a:t>A very large number occur with low frequency, e.g.?</a:t>
            </a:r>
          </a:p>
          <a:p>
            <a:pPr lvl="1"/>
            <a:r>
              <a:rPr lang="en-US" sz="2000" dirty="0"/>
              <a:t>You may wait an arbitrarily long time to get valid statistics on these</a:t>
            </a:r>
          </a:p>
          <a:p>
            <a:pPr lvl="1"/>
            <a:r>
              <a:rPr lang="en-US" sz="2000" dirty="0"/>
              <a:t>Some of the </a:t>
            </a:r>
            <a:r>
              <a:rPr lang="en-US" sz="2000" dirty="0" smtClean="0"/>
              <a:t>zeros </a:t>
            </a:r>
            <a:r>
              <a:rPr lang="en-US" sz="2000" dirty="0"/>
              <a:t>in </a:t>
            </a:r>
            <a:r>
              <a:rPr lang="en-US" sz="2000" dirty="0" smtClean="0"/>
              <a:t>a table </a:t>
            </a:r>
            <a:r>
              <a:rPr lang="en-US" sz="2000" dirty="0"/>
              <a:t>are really zeros  </a:t>
            </a:r>
          </a:p>
          <a:p>
            <a:pPr lvl="1"/>
            <a:r>
              <a:rPr lang="en-US" sz="2000" dirty="0"/>
              <a:t>Others are just low frequency events you haven't seen yet</a:t>
            </a:r>
          </a:p>
          <a:p>
            <a:pPr lvl="1"/>
            <a:r>
              <a:rPr lang="en-US" sz="2000" dirty="0"/>
              <a:t>How to allow for these events in unseen data?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Approaches to Language Modeling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Context-Free Grammars</a:t>
            </a:r>
          </a:p>
          <a:p>
            <a:pPr lvl="1"/>
            <a:r>
              <a:rPr lang="en-US" dirty="0"/>
              <a:t>Use in </a:t>
            </a:r>
            <a:r>
              <a:rPr lang="en-US" dirty="0" smtClean="0"/>
              <a:t>Pocket Sphinx</a:t>
            </a:r>
            <a:endParaRPr lang="en-US" dirty="0"/>
          </a:p>
          <a:p>
            <a:r>
              <a:rPr lang="en-US" dirty="0" err="1"/>
              <a:t>Ngram</a:t>
            </a:r>
            <a:r>
              <a:rPr lang="en-US" dirty="0"/>
              <a:t> </a:t>
            </a:r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Use for large vocabulary tasks like recognizing Broadcast News or </a:t>
            </a:r>
            <a:r>
              <a:rPr lang="en-US" smtClean="0"/>
              <a:t>telephone conversations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Ngram Smoothing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/>
              <a:t>Every n-gram training matrix is sparse, even for very large corpora </a:t>
            </a:r>
          </a:p>
          <a:p>
            <a:pPr lvl="1"/>
            <a:r>
              <a:rPr lang="en-US" dirty="0" smtClean="0">
                <a:solidFill>
                  <a:schemeClr val="folHlink"/>
                </a:solidFill>
                <a:hlinkClick r:id="rId3"/>
              </a:rPr>
              <a:t>Zipf</a:t>
            </a:r>
            <a:r>
              <a:rPr lang="en-US" dirty="0" smtClean="0">
                <a:solidFill>
                  <a:schemeClr val="folHlink"/>
                </a:solidFill>
                <a:latin typeface="Arial"/>
                <a:hlinkClick r:id="rId3"/>
              </a:rPr>
              <a:t>’</a:t>
            </a:r>
            <a:r>
              <a:rPr lang="en-US" dirty="0" smtClean="0">
                <a:solidFill>
                  <a:schemeClr val="folHlink"/>
                </a:solidFill>
                <a:hlinkClick r:id="rId3"/>
              </a:rPr>
              <a:t>s </a:t>
            </a:r>
            <a:r>
              <a:rPr lang="en-US" dirty="0">
                <a:solidFill>
                  <a:schemeClr val="folHlink"/>
                </a:solidFill>
                <a:hlinkClick r:id="rId3"/>
              </a:rPr>
              <a:t>law</a:t>
            </a:r>
            <a:r>
              <a:rPr lang="en-US" dirty="0"/>
              <a:t>: a </a:t>
            </a:r>
            <a:r>
              <a:rPr lang="en-US" dirty="0" smtClean="0"/>
              <a:t>word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frequency is approximately inversely proportional to its rank in the word distribution list</a:t>
            </a:r>
          </a:p>
          <a:p>
            <a:r>
              <a:rPr lang="en-US" dirty="0"/>
              <a:t>Solution: </a:t>
            </a:r>
          </a:p>
          <a:p>
            <a:pPr lvl="1"/>
            <a:r>
              <a:rPr lang="en-US" b="1" i="1" dirty="0"/>
              <a:t>Estimate</a:t>
            </a:r>
            <a:r>
              <a:rPr lang="en-US" dirty="0"/>
              <a:t> the likelihood of </a:t>
            </a:r>
            <a:r>
              <a:rPr lang="en-US" b="1" i="1" dirty="0"/>
              <a:t>unseen n-grams</a:t>
            </a:r>
          </a:p>
          <a:p>
            <a:pPr lvl="1"/>
            <a:r>
              <a:rPr lang="en-US" dirty="0"/>
              <a:t>Problem:  how do to adjust the rest of the corpus to accommodate these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phantom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n-grams?</a:t>
            </a:r>
          </a:p>
          <a:p>
            <a:pPr lvl="1"/>
            <a:r>
              <a:rPr lang="en-US" dirty="0"/>
              <a:t>Many techniques described in J&amp;</a:t>
            </a:r>
            <a:r>
              <a:rPr lang="en-US" dirty="0" smtClean="0"/>
              <a:t>M: </a:t>
            </a:r>
          </a:p>
          <a:p>
            <a:pPr lvl="2"/>
            <a:r>
              <a:rPr lang="en-US" dirty="0" err="1" smtClean="0"/>
              <a:t>LaPlace</a:t>
            </a:r>
            <a:r>
              <a:rPr lang="en-US" dirty="0" smtClean="0"/>
              <a:t> or add-one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Good-Turing Discounting:  use counts of </a:t>
            </a:r>
            <a:r>
              <a:rPr lang="en-US" dirty="0" err="1" smtClean="0"/>
              <a:t>ngrams</a:t>
            </a:r>
            <a:r>
              <a:rPr lang="en-US" dirty="0" smtClean="0"/>
              <a:t> you’ve seen to estimate those you haven’t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06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dirty="0" smtClean="0"/>
              <a:t>and Interpolation</a:t>
            </a:r>
            <a:endParaRPr lang="en-US" dirty="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e.g. a trigram model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(e.g. Katz ‘87)</a:t>
            </a:r>
          </a:p>
          <a:p>
            <a:pPr lvl="2"/>
            <a:r>
              <a:rPr lang="en-US" dirty="0" smtClean="0"/>
              <a:t>Compute </a:t>
            </a:r>
            <a:r>
              <a:rPr lang="en-US" dirty="0"/>
              <a:t>unigram, bigram and trigram probabilities</a:t>
            </a:r>
          </a:p>
          <a:p>
            <a:pPr lvl="2"/>
            <a:r>
              <a:rPr lang="en-US" dirty="0"/>
              <a:t>In use:</a:t>
            </a:r>
          </a:p>
          <a:p>
            <a:pPr lvl="3"/>
            <a:r>
              <a:rPr lang="en-US" dirty="0"/>
              <a:t>Where trigram unavailable </a:t>
            </a:r>
            <a:r>
              <a:rPr lang="en-US" dirty="0">
                <a:solidFill>
                  <a:schemeClr val="accent2"/>
                </a:solidFill>
              </a:rPr>
              <a:t>back off</a:t>
            </a:r>
            <a:r>
              <a:rPr lang="en-US" dirty="0"/>
              <a:t> to bigram if available, </a:t>
            </a:r>
            <a:r>
              <a:rPr lang="en-US" dirty="0" err="1"/>
              <a:t>o.w</a:t>
            </a:r>
            <a:r>
              <a:rPr lang="en-US" dirty="0"/>
              <a:t>. unigram probability</a:t>
            </a:r>
          </a:p>
          <a:p>
            <a:pPr lvl="3"/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An omnivorous </a:t>
            </a:r>
            <a:r>
              <a:rPr lang="en-US" b="1" i="1" dirty="0" smtClean="0">
                <a:solidFill>
                  <a:schemeClr val="hlink"/>
                </a:solidFill>
              </a:rPr>
              <a:t>unicorn</a:t>
            </a:r>
          </a:p>
          <a:p>
            <a:pPr lvl="1"/>
            <a:r>
              <a:rPr lang="en-US" dirty="0" smtClean="0"/>
              <a:t>Interpolation</a:t>
            </a:r>
          </a:p>
          <a:p>
            <a:pPr lvl="2"/>
            <a:r>
              <a:rPr lang="en-US" dirty="0" smtClean="0"/>
              <a:t>Compute trigram by linearly interpolating trigram, bigram, and unigram models, weighted appropriately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LM toolkits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CMU-Cambridge LM toolkit (CMULM)</a:t>
            </a:r>
          </a:p>
          <a:p>
            <a:pPr lvl="1"/>
            <a:r>
              <a:rPr lang="en-US"/>
              <a:t>http://www.speech.cs.cmu.edu/SLM/toolkit.html</a:t>
            </a:r>
          </a:p>
          <a:p>
            <a:r>
              <a:rPr lang="en-US"/>
              <a:t>The SRILM toolkit</a:t>
            </a:r>
          </a:p>
          <a:p>
            <a:pPr lvl="1"/>
            <a:r>
              <a:rPr lang="en-US">
                <a:hlinkClick r:id="rId2"/>
              </a:rPr>
              <a:t>http://www.speech.sri.com/projects/srilm/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Pronunciation </a:t>
            </a:r>
            <a:r>
              <a:rPr lang="en-US" smtClean="0"/>
              <a:t>and Acoustic Models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for Larger Vocabulary Applications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CFGs complicated to build and hard to modify to accommodate new data:</a:t>
            </a:r>
          </a:p>
          <a:p>
            <a:pPr lvl="1"/>
            <a:r>
              <a:rPr lang="en-US"/>
              <a:t>Add capability to make a reservation</a:t>
            </a:r>
          </a:p>
          <a:p>
            <a:pPr lvl="1"/>
            <a:r>
              <a:rPr lang="en-US"/>
              <a:t>Add capability to ask for help</a:t>
            </a:r>
          </a:p>
          <a:p>
            <a:pPr lvl="1"/>
            <a:r>
              <a:rPr lang="en-US"/>
              <a:t>Add ability to understand greetings</a:t>
            </a:r>
          </a:p>
          <a:p>
            <a:pPr lvl="1"/>
            <a:r>
              <a:rPr lang="en-US"/>
              <a:t>…</a:t>
            </a:r>
          </a:p>
          <a:p>
            <a:r>
              <a:rPr lang="en-US"/>
              <a:t>Parsing input with large CFGs is slow for real-time applications</a:t>
            </a:r>
          </a:p>
          <a:p>
            <a:r>
              <a:rPr lang="en-US"/>
              <a:t>So…for large applications we use </a:t>
            </a:r>
            <a:r>
              <a:rPr lang="en-US">
                <a:solidFill>
                  <a:schemeClr val="accent2"/>
                </a:solidFill>
              </a:rPr>
              <a:t>ngram models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Word Prediction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The air traffic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control supervisor who admitted falling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asleep while on duty at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Reagan National Airport has been suspended, and the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head of the Federal Aviation Administration on Friday ordered new rules to ensure a similar incident doesn't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take place.   FAA chief Randy Babbitt said he has directed controllers at regional radar facilities to contact the towers of airports where there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is only one controller on duty at night before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sending planes on for landings.  Babbitt also said regional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controllers have been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told that if no controller can be raised at the airport, they must offer pilots the option of diverting to another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airport. Two commercial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jets were unable to contact the control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tower early Wednesday and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had to land without gaining clearance.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Prediction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which words occur together?</a:t>
            </a:r>
          </a:p>
          <a:p>
            <a:pPr lvl="1"/>
            <a:r>
              <a:rPr lang="en-US" dirty="0"/>
              <a:t>Domain knowledge</a:t>
            </a:r>
          </a:p>
          <a:p>
            <a:pPr lvl="1"/>
            <a:r>
              <a:rPr lang="en-US" dirty="0"/>
              <a:t>Syntactic knowledge</a:t>
            </a:r>
          </a:p>
          <a:p>
            <a:pPr lvl="1"/>
            <a:r>
              <a:rPr lang="en-US" dirty="0"/>
              <a:t>Lexical knowledge</a:t>
            </a:r>
          </a:p>
          <a:p>
            <a:r>
              <a:rPr lang="en-US" dirty="0"/>
              <a:t>Can we model this knowledge computationally?</a:t>
            </a:r>
          </a:p>
          <a:p>
            <a:pPr lvl="1"/>
            <a:r>
              <a:rPr lang="en-US" dirty="0"/>
              <a:t>Simple statistical techniques do a good job when trained appropriately</a:t>
            </a:r>
          </a:p>
          <a:p>
            <a:pPr lvl="1"/>
            <a:r>
              <a:rPr lang="en-US" dirty="0"/>
              <a:t>Most common way of constraining ASR predictions to conform to probabilities of word sequences in the language – Language Modeling via N-grams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N-Gram Models of Language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the previous N-1 words in a sequence to predict the next word</a:t>
            </a:r>
          </a:p>
          <a:p>
            <a:r>
              <a:rPr lang="en-US"/>
              <a:t>Language Model (LM)</a:t>
            </a:r>
          </a:p>
          <a:p>
            <a:pPr lvl="1"/>
            <a:r>
              <a:rPr lang="en-US"/>
              <a:t>unigrams, bigrams, trigrams,…</a:t>
            </a:r>
          </a:p>
          <a:p>
            <a:r>
              <a:rPr lang="en-US"/>
              <a:t>How do we </a:t>
            </a:r>
            <a:r>
              <a:rPr lang="en-US">
                <a:solidFill>
                  <a:schemeClr val="folHlink"/>
                </a:solidFill>
              </a:rPr>
              <a:t>train</a:t>
            </a:r>
            <a:r>
              <a:rPr lang="en-US"/>
              <a:t> these models to discover co-occurrence probabilities?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Corpora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Corpora are online collections of text and speech</a:t>
            </a:r>
          </a:p>
          <a:p>
            <a:pPr lvl="1"/>
            <a:r>
              <a:rPr lang="en-US" dirty="0"/>
              <a:t>Brown Corpus</a:t>
            </a:r>
          </a:p>
          <a:p>
            <a:pPr lvl="1"/>
            <a:r>
              <a:rPr lang="en-US" dirty="0"/>
              <a:t>Wall Street Journal, AP newswire, web</a:t>
            </a:r>
          </a:p>
          <a:p>
            <a:pPr lvl="1"/>
            <a:r>
              <a:rPr lang="en-US" dirty="0"/>
              <a:t>DARPA/NIST text/speech corpora (Call Home, Call Friend, ATIS, Switchboard, Broadcast News, TDT, Communicator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Internet anywhere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Tokenization: Counting Words in Corpora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word? </a:t>
            </a:r>
          </a:p>
          <a:p>
            <a:pPr lvl="1"/>
            <a:r>
              <a:rPr lang="en-US" dirty="0"/>
              <a:t>e.g., are</a:t>
            </a:r>
            <a:r>
              <a:rPr lang="en-US" dirty="0">
                <a:solidFill>
                  <a:schemeClr val="hlink"/>
                </a:solidFill>
              </a:rPr>
              <a:t> cat </a:t>
            </a:r>
            <a:r>
              <a:rPr lang="en-US" dirty="0"/>
              <a:t>and </a:t>
            </a:r>
            <a:r>
              <a:rPr lang="en-US" dirty="0">
                <a:solidFill>
                  <a:schemeClr val="hlink"/>
                </a:solidFill>
              </a:rPr>
              <a:t>cats</a:t>
            </a:r>
            <a:r>
              <a:rPr lang="en-US" dirty="0"/>
              <a:t> the same word? </a:t>
            </a:r>
            <a:r>
              <a:rPr lang="en-US" dirty="0">
                <a:solidFill>
                  <a:schemeClr val="hlink"/>
                </a:solidFill>
              </a:rPr>
              <a:t>Cat</a:t>
            </a:r>
            <a:r>
              <a:rPr lang="en-US" dirty="0"/>
              <a:t> and </a:t>
            </a:r>
            <a:r>
              <a:rPr lang="en-US" dirty="0">
                <a:solidFill>
                  <a:schemeClr val="hlink"/>
                </a:solidFill>
              </a:rPr>
              <a:t>cat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September</a:t>
            </a:r>
            <a:r>
              <a:rPr lang="en-US" dirty="0"/>
              <a:t> and </a:t>
            </a:r>
            <a:r>
              <a:rPr lang="en-US" dirty="0">
                <a:solidFill>
                  <a:schemeClr val="hlink"/>
                </a:solidFill>
              </a:rPr>
              <a:t>Sept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zero </a:t>
            </a:r>
            <a:r>
              <a:rPr lang="en-US" dirty="0"/>
              <a:t>and </a:t>
            </a:r>
            <a:r>
              <a:rPr lang="en-US" dirty="0">
                <a:solidFill>
                  <a:schemeClr val="hlink"/>
                </a:solidFill>
              </a:rPr>
              <a:t>oh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Is </a:t>
            </a:r>
            <a:r>
              <a:rPr lang="en-US" dirty="0">
                <a:solidFill>
                  <a:schemeClr val="hlink"/>
                </a:solidFill>
              </a:rPr>
              <a:t>_</a:t>
            </a:r>
            <a:r>
              <a:rPr lang="en-US" dirty="0"/>
              <a:t> a word?  </a:t>
            </a:r>
            <a:r>
              <a:rPr lang="en-US" dirty="0">
                <a:solidFill>
                  <a:schemeClr val="hlink"/>
                </a:solidFill>
              </a:rPr>
              <a:t>*</a:t>
            </a:r>
            <a:r>
              <a:rPr lang="en-US" dirty="0"/>
              <a:t> ? 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 ? Uh ? </a:t>
            </a:r>
          </a:p>
          <a:p>
            <a:pPr lvl="1"/>
            <a:r>
              <a:rPr lang="en-US" dirty="0"/>
              <a:t>Should we count parts of self-repairs?  (</a:t>
            </a:r>
            <a:r>
              <a:rPr lang="en-US" dirty="0">
                <a:solidFill>
                  <a:schemeClr val="hlink"/>
                </a:solidFill>
              </a:rPr>
              <a:t>go to </a:t>
            </a:r>
            <a:r>
              <a:rPr lang="en-US" dirty="0" err="1">
                <a:solidFill>
                  <a:schemeClr val="hlink"/>
                </a:solidFill>
              </a:rPr>
              <a:t>fr</a:t>
            </a:r>
            <a:r>
              <a:rPr lang="en-US" dirty="0">
                <a:solidFill>
                  <a:schemeClr val="hlink"/>
                </a:solidFill>
              </a:rPr>
              <a:t>- </a:t>
            </a:r>
            <a:r>
              <a:rPr lang="en-US" dirty="0" err="1">
                <a:solidFill>
                  <a:schemeClr val="hlink"/>
                </a:solidFill>
              </a:rPr>
              <a:t>france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How many words are there in </a:t>
            </a:r>
            <a:r>
              <a:rPr lang="en-US" dirty="0" smtClean="0">
                <a:solidFill>
                  <a:schemeClr val="hlink"/>
                </a:solidFill>
              </a:rPr>
              <a:t>don</a:t>
            </a:r>
            <a:r>
              <a:rPr lang="en-US" dirty="0" smtClean="0">
                <a:solidFill>
                  <a:schemeClr val="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hlink"/>
                </a:solidFill>
              </a:rPr>
              <a:t>t</a:t>
            </a:r>
            <a:r>
              <a:rPr lang="en-US" dirty="0"/>
              <a:t>?  </a:t>
            </a:r>
            <a:r>
              <a:rPr lang="en-US" dirty="0" err="1">
                <a:solidFill>
                  <a:schemeClr val="hlink"/>
                </a:solidFill>
              </a:rPr>
              <a:t>Gonna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Any token separated by white space from another?</a:t>
            </a:r>
          </a:p>
          <a:p>
            <a:pPr lvl="2"/>
            <a:r>
              <a:rPr lang="en-US" dirty="0"/>
              <a:t>In Japanese, Thai, Chinese text -- how do we identify a word?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Sentence</a:t>
            </a:r>
            <a:r>
              <a:rPr lang="en-US" dirty="0"/>
              <a:t>:  unit of written language (SLU)</a:t>
            </a:r>
          </a:p>
          <a:p>
            <a:r>
              <a:rPr lang="en-US" dirty="0">
                <a:solidFill>
                  <a:schemeClr val="folHlink"/>
                </a:solidFill>
              </a:rPr>
              <a:t>Utterance</a:t>
            </a:r>
            <a:r>
              <a:rPr lang="en-US" dirty="0"/>
              <a:t>:  unit of spoken language (prosodic phrase)</a:t>
            </a:r>
          </a:p>
          <a:p>
            <a:r>
              <a:rPr lang="en-US" dirty="0" err="1">
                <a:solidFill>
                  <a:schemeClr val="folHlink"/>
                </a:solidFill>
              </a:rPr>
              <a:t>Wordform</a:t>
            </a:r>
            <a:r>
              <a:rPr lang="en-US" dirty="0"/>
              <a:t>:  inflected form as it actually appears in the corpus</a:t>
            </a:r>
          </a:p>
          <a:p>
            <a:r>
              <a:rPr lang="en-US" dirty="0">
                <a:solidFill>
                  <a:schemeClr val="folHlink"/>
                </a:solidFill>
              </a:rPr>
              <a:t>Lemma</a:t>
            </a:r>
            <a:r>
              <a:rPr lang="en-US" dirty="0"/>
              <a:t>:  an abstract form, shared by word forms having the same </a:t>
            </a:r>
            <a:r>
              <a:rPr lang="en-US" dirty="0">
                <a:solidFill>
                  <a:schemeClr val="folHlink"/>
                </a:solidFill>
              </a:rPr>
              <a:t>stem</a:t>
            </a:r>
            <a:r>
              <a:rPr lang="en-US" dirty="0"/>
              <a:t>, part of speech, and word sense – stands for the class of words with </a:t>
            </a:r>
            <a:r>
              <a:rPr lang="en-US" dirty="0">
                <a:solidFill>
                  <a:schemeClr val="folHlink"/>
                </a:solidFill>
              </a:rPr>
              <a:t>stem X</a:t>
            </a:r>
          </a:p>
          <a:p>
            <a:r>
              <a:rPr lang="en-US" dirty="0">
                <a:solidFill>
                  <a:schemeClr val="folHlink"/>
                </a:solidFill>
              </a:rPr>
              <a:t>Types</a:t>
            </a:r>
            <a:r>
              <a:rPr lang="en-US" dirty="0"/>
              <a:t>:  number of distinct words in a corpus (vocabulary size)</a:t>
            </a:r>
          </a:p>
          <a:p>
            <a:r>
              <a:rPr lang="en-US" dirty="0">
                <a:solidFill>
                  <a:schemeClr val="folHlink"/>
                </a:solidFill>
              </a:rPr>
              <a:t>Tokens</a:t>
            </a:r>
            <a:r>
              <a:rPr lang="en-US" dirty="0"/>
              <a:t>:  total number of words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1917</TotalTime>
  <Words>1858</Words>
  <Application>Microsoft Macintosh PowerPoint</Application>
  <PresentationFormat>On-screen Show (4:3)</PresentationFormat>
  <Paragraphs>282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Blank Presentation</vt:lpstr>
      <vt:lpstr>Equation</vt:lpstr>
      <vt:lpstr>Language Modeling: Ngrams</vt:lpstr>
      <vt:lpstr>Approaches to Language Modeling</vt:lpstr>
      <vt:lpstr>Problems for Larger Vocabulary Applications</vt:lpstr>
      <vt:lpstr>Next Word Prediction</vt:lpstr>
      <vt:lpstr>Word Prediction</vt:lpstr>
      <vt:lpstr>N-Gram Models of Language</vt:lpstr>
      <vt:lpstr>Finding Corpora</vt:lpstr>
      <vt:lpstr>Tokenization: Counting Words in Corpora</vt:lpstr>
      <vt:lpstr>Terminology</vt:lpstr>
      <vt:lpstr>Simple Word Probability</vt:lpstr>
      <vt:lpstr>Computing Word Sequence (Sentence) Probabilities</vt:lpstr>
      <vt:lpstr>Bigram Model</vt:lpstr>
      <vt:lpstr>PowerPoint Presentation</vt:lpstr>
      <vt:lpstr>What do we need: Bigram Counts</vt:lpstr>
      <vt:lpstr>Determining Bigram Probabilities</vt:lpstr>
      <vt:lpstr>A Simple Example</vt:lpstr>
      <vt:lpstr>Training and Testing</vt:lpstr>
      <vt:lpstr>Evaluating Ngram Models:  Perplexity</vt:lpstr>
      <vt:lpstr>Ngram Properties</vt:lpstr>
      <vt:lpstr>Ngram Smoothing</vt:lpstr>
      <vt:lpstr>PowerPoint Presentation</vt:lpstr>
      <vt:lpstr>Backoff and Interpolation</vt:lpstr>
      <vt:lpstr>LM toolkits</vt:lpstr>
      <vt:lpstr>Next</vt:lpstr>
    </vt:vector>
  </TitlesOfParts>
  <Company>AT&amp;T Labs-Research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Julia Hirschberg</cp:lastModifiedBy>
  <cp:revision>309</cp:revision>
  <dcterms:created xsi:type="dcterms:W3CDTF">2002-08-07T15:01:55Z</dcterms:created>
  <dcterms:modified xsi:type="dcterms:W3CDTF">2012-04-02T17:57:48Z</dcterms:modified>
</cp:coreProperties>
</file>