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8"/>
  </p:notesMasterIdLst>
  <p:sldIdLst>
    <p:sldId id="256" r:id="rId2"/>
    <p:sldId id="257" r:id="rId3"/>
    <p:sldId id="270" r:id="rId4"/>
    <p:sldId id="271" r:id="rId5"/>
    <p:sldId id="284" r:id="rId6"/>
    <p:sldId id="285" r:id="rId7"/>
    <p:sldId id="332" r:id="rId8"/>
    <p:sldId id="286" r:id="rId9"/>
    <p:sldId id="288" r:id="rId10"/>
    <p:sldId id="287" r:id="rId11"/>
    <p:sldId id="272" r:id="rId12"/>
    <p:sldId id="289" r:id="rId13"/>
    <p:sldId id="290" r:id="rId14"/>
    <p:sldId id="291" r:id="rId15"/>
    <p:sldId id="292" r:id="rId16"/>
    <p:sldId id="293" r:id="rId17"/>
    <p:sldId id="294" r:id="rId18"/>
    <p:sldId id="295" r:id="rId19"/>
    <p:sldId id="297" r:id="rId20"/>
    <p:sldId id="298" r:id="rId21"/>
    <p:sldId id="299" r:id="rId22"/>
    <p:sldId id="273" r:id="rId23"/>
    <p:sldId id="276" r:id="rId24"/>
    <p:sldId id="275" r:id="rId25"/>
    <p:sldId id="277" r:id="rId26"/>
    <p:sldId id="278" r:id="rId27"/>
    <p:sldId id="279" r:id="rId28"/>
    <p:sldId id="280" r:id="rId29"/>
    <p:sldId id="281" r:id="rId30"/>
    <p:sldId id="282" r:id="rId31"/>
    <p:sldId id="283" r:id="rId32"/>
    <p:sldId id="258" r:id="rId33"/>
    <p:sldId id="321" r:id="rId34"/>
    <p:sldId id="264" r:id="rId35"/>
    <p:sldId id="265" r:id="rId36"/>
    <p:sldId id="323" r:id="rId37"/>
    <p:sldId id="266" r:id="rId38"/>
    <p:sldId id="318" r:id="rId39"/>
    <p:sldId id="319" r:id="rId40"/>
    <p:sldId id="333" r:id="rId41"/>
    <p:sldId id="320" r:id="rId42"/>
    <p:sldId id="268" r:id="rId43"/>
    <p:sldId id="301" r:id="rId44"/>
    <p:sldId id="324" r:id="rId45"/>
    <p:sldId id="325" r:id="rId46"/>
    <p:sldId id="326" r:id="rId47"/>
    <p:sldId id="327" r:id="rId48"/>
    <p:sldId id="329" r:id="rId49"/>
    <p:sldId id="347" r:id="rId50"/>
    <p:sldId id="346" r:id="rId51"/>
    <p:sldId id="300" r:id="rId52"/>
    <p:sldId id="303" r:id="rId53"/>
    <p:sldId id="304" r:id="rId54"/>
    <p:sldId id="305" r:id="rId55"/>
    <p:sldId id="306" r:id="rId56"/>
    <p:sldId id="307" r:id="rId57"/>
    <p:sldId id="309" r:id="rId58"/>
    <p:sldId id="311" r:id="rId59"/>
    <p:sldId id="312" r:id="rId60"/>
    <p:sldId id="313" r:id="rId61"/>
    <p:sldId id="314" r:id="rId62"/>
    <p:sldId id="317" r:id="rId63"/>
    <p:sldId id="334" r:id="rId64"/>
    <p:sldId id="335" r:id="rId65"/>
    <p:sldId id="336" r:id="rId66"/>
    <p:sldId id="337" r:id="rId67"/>
    <p:sldId id="338" r:id="rId68"/>
    <p:sldId id="339" r:id="rId69"/>
    <p:sldId id="340" r:id="rId70"/>
    <p:sldId id="341" r:id="rId71"/>
    <p:sldId id="342" r:id="rId72"/>
    <p:sldId id="343" r:id="rId73"/>
    <p:sldId id="344" r:id="rId74"/>
    <p:sldId id="345" r:id="rId75"/>
    <p:sldId id="315" r:id="rId76"/>
    <p:sldId id="316" r:id="rId7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4855DCF6-3B72-9E4B-BC2E-A503F60F309E}">
          <p14:sldIdLst>
            <p14:sldId id="256"/>
            <p14:sldId id="257"/>
            <p14:sldId id="270"/>
            <p14:sldId id="271"/>
            <p14:sldId id="284"/>
            <p14:sldId id="285"/>
            <p14:sldId id="332"/>
            <p14:sldId id="286"/>
            <p14:sldId id="288"/>
            <p14:sldId id="287"/>
          </p14:sldIdLst>
        </p14:section>
        <p14:section name="Depression" id="{B5E5EA84-D4F1-264A-8681-E20243525163}">
          <p14:sldIdLst>
            <p14:sldId id="272"/>
            <p14:sldId id="289"/>
            <p14:sldId id="290"/>
            <p14:sldId id="291"/>
            <p14:sldId id="292"/>
            <p14:sldId id="293"/>
            <p14:sldId id="294"/>
            <p14:sldId id="295"/>
            <p14:sldId id="297"/>
            <p14:sldId id="298"/>
            <p14:sldId id="299"/>
          </p14:sldIdLst>
        </p14:section>
        <p14:section name="Schizophrenia" id="{2252B512-9C48-7E47-9134-072DB2EEA30F}">
          <p14:sldIdLst>
            <p14:sldId id="273"/>
            <p14:sldId id="276"/>
            <p14:sldId id="275"/>
            <p14:sldId id="277"/>
            <p14:sldId id="278"/>
            <p14:sldId id="279"/>
            <p14:sldId id="280"/>
            <p14:sldId id="281"/>
            <p14:sldId id="282"/>
            <p14:sldId id="283"/>
          </p14:sldIdLst>
        </p14:section>
        <p14:section name="Dementia" id="{7C8BD1CD-B1E1-1C4F-8638-FBD33DE5BE9B}">
          <p14:sldIdLst>
            <p14:sldId id="258"/>
            <p14:sldId id="321"/>
            <p14:sldId id="264"/>
            <p14:sldId id="265"/>
            <p14:sldId id="323"/>
            <p14:sldId id="266"/>
            <p14:sldId id="318"/>
            <p14:sldId id="319"/>
            <p14:sldId id="333"/>
            <p14:sldId id="320"/>
            <p14:sldId id="268"/>
            <p14:sldId id="301"/>
            <p14:sldId id="324"/>
            <p14:sldId id="325"/>
            <p14:sldId id="326"/>
            <p14:sldId id="327"/>
            <p14:sldId id="329"/>
            <p14:sldId id="347"/>
            <p14:sldId id="346"/>
            <p14:sldId id="300"/>
            <p14:sldId id="303"/>
            <p14:sldId id="304"/>
            <p14:sldId id="305"/>
            <p14:sldId id="306"/>
            <p14:sldId id="307"/>
            <p14:sldId id="309"/>
            <p14:sldId id="311"/>
            <p14:sldId id="312"/>
            <p14:sldId id="313"/>
            <p14:sldId id="314"/>
            <p14:sldId id="317"/>
            <p14:sldId id="334"/>
            <p14:sldId id="335"/>
            <p14:sldId id="336"/>
            <p14:sldId id="337"/>
            <p14:sldId id="338"/>
            <p14:sldId id="339"/>
            <p14:sldId id="340"/>
            <p14:sldId id="341"/>
            <p14:sldId id="342"/>
            <p14:sldId id="343"/>
            <p14:sldId id="344"/>
            <p14:sldId id="345"/>
          </p14:sldIdLst>
        </p14:section>
        <p14:section name="Conclusion" id="{B12E57F5-FA31-1C44-8A39-EA0333B86234}">
          <p14:sldIdLst>
            <p14:sldId id="315"/>
            <p14:sldId id="31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432"/>
    <p:restoredTop sz="80305" autoAdjust="0"/>
  </p:normalViewPr>
  <p:slideViewPr>
    <p:cSldViewPr snapToGrid="0" snapToObjects="1">
      <p:cViewPr>
        <p:scale>
          <a:sx n="90" d="100"/>
          <a:sy n="90" d="100"/>
        </p:scale>
        <p:origin x="1520" y="14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9" d="100"/>
          <a:sy n="69" d="100"/>
        </p:scale>
        <p:origin x="296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viewProps" Target="viewProps.xml"/><Relationship Id="rId81" Type="http://schemas.openxmlformats.org/officeDocument/2006/relationships/theme" Target="theme/theme1.xml"/><Relationship Id="rId82"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notesMaster" Target="notesMasters/notesMaster1.xml"/><Relationship Id="rId79" Type="http://schemas.openxmlformats.org/officeDocument/2006/relationships/presProps" Target="pres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592020-97AA-CA4C-A4FC-9CBC499176A9}" type="datetimeFigureOut">
              <a:rPr lang="en-US" smtClean="0"/>
              <a:t>7/27/17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39AAB7-C103-3C46-A77D-BA08450FD65E}" type="slidenum">
              <a:rPr lang="en-US" smtClean="0"/>
              <a:t>‹#›</a:t>
            </a:fld>
            <a:endParaRPr lang="en-US"/>
          </a:p>
        </p:txBody>
      </p:sp>
    </p:spTree>
    <p:extLst>
      <p:ext uri="{BB962C8B-B14F-4D97-AF65-F5344CB8AC3E}">
        <p14:creationId xmlns:p14="http://schemas.microsoft.com/office/powerpoint/2010/main" val="12115706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 Id="rId3" Type="http://schemas.openxmlformats.org/officeDocument/2006/relationships/image" Target="../media/image9.png"/></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EB852A1C-1FF8-1E47-9FB8-7A686FDCE2A1}"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1749698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139AAB7-C103-3C46-A77D-BA08450FD65E}" type="slidenum">
              <a:rPr lang="en-US" smtClean="0"/>
              <a:t>12</a:t>
            </a:fld>
            <a:endParaRPr lang="en-US"/>
          </a:p>
        </p:txBody>
      </p:sp>
    </p:spTree>
    <p:extLst>
      <p:ext uri="{BB962C8B-B14F-4D97-AF65-F5344CB8AC3E}">
        <p14:creationId xmlns:p14="http://schemas.microsoft.com/office/powerpoint/2010/main" val="3378307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social</a:t>
            </a:r>
            <a:r>
              <a:rPr lang="en-US" baseline="0" dirty="0" smtClean="0"/>
              <a:t> media provides a means to capture behavioral attributes that are relevant to an individual’s thinking, mood, communication, activities, socialization</a:t>
            </a:r>
          </a:p>
          <a:p>
            <a:endParaRPr lang="en-US" baseline="0" dirty="0" smtClean="0"/>
          </a:p>
          <a:p>
            <a:r>
              <a:rPr lang="en-US" baseline="0" dirty="0" err="1" smtClean="0"/>
              <a:t>Ppl</a:t>
            </a:r>
            <a:r>
              <a:rPr lang="en-US" baseline="0" dirty="0" smtClean="0"/>
              <a:t> with depression often withdraw from social situations </a:t>
            </a:r>
            <a:r>
              <a:rPr lang="mr-IN" baseline="0" dirty="0" smtClean="0"/>
              <a:t>–</a:t>
            </a:r>
            <a:r>
              <a:rPr lang="en-US" baseline="0" dirty="0" smtClean="0"/>
              <a:t> might find similar trends on social media</a:t>
            </a:r>
          </a:p>
          <a:p>
            <a:r>
              <a:rPr lang="en-US" baseline="0" dirty="0" smtClean="0"/>
              <a:t>Social media can reflect changing social ties</a:t>
            </a:r>
          </a:p>
        </p:txBody>
      </p:sp>
      <p:sp>
        <p:nvSpPr>
          <p:cNvPr id="4" name="Slide Number Placeholder 3"/>
          <p:cNvSpPr>
            <a:spLocks noGrp="1"/>
          </p:cNvSpPr>
          <p:nvPr>
            <p:ph type="sldNum" sz="quarter" idx="10"/>
          </p:nvPr>
        </p:nvSpPr>
        <p:spPr/>
        <p:txBody>
          <a:bodyPr/>
          <a:lstStyle/>
          <a:p>
            <a:fld id="{3139AAB7-C103-3C46-A77D-BA08450FD65E}" type="slidenum">
              <a:rPr lang="en-US" smtClean="0"/>
              <a:t>15</a:t>
            </a:fld>
            <a:endParaRPr lang="en-US"/>
          </a:p>
        </p:txBody>
      </p:sp>
    </p:spTree>
    <p:extLst>
      <p:ext uri="{BB962C8B-B14F-4D97-AF65-F5344CB8AC3E}">
        <p14:creationId xmlns:p14="http://schemas.microsoft.com/office/powerpoint/2010/main" val="3721907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Quality control </a:t>
            </a:r>
          </a:p>
          <a:p>
            <a:r>
              <a:rPr lang="en-US" baseline="0" dirty="0" smtClean="0"/>
              <a:t>- Discard data if workers took less than 2min</a:t>
            </a:r>
          </a:p>
          <a:p>
            <a:pPr marL="171450" indent="-171450">
              <a:buFontTx/>
              <a:buChar char="-"/>
            </a:pPr>
            <a:r>
              <a:rPr lang="en-US" baseline="0" dirty="0" smtClean="0"/>
              <a:t>Include screening test </a:t>
            </a:r>
            <a:r>
              <a:rPr lang="mr-IN" baseline="0" dirty="0" smtClean="0"/>
              <a:t>–</a:t>
            </a:r>
            <a:r>
              <a:rPr lang="en-US" baseline="0" dirty="0" smtClean="0"/>
              <a:t> BDI (Beck depression inventory) </a:t>
            </a:r>
            <a:r>
              <a:rPr lang="mr-IN" baseline="0" dirty="0" smtClean="0"/>
              <a:t>–</a:t>
            </a:r>
            <a:r>
              <a:rPr lang="en-US" baseline="0" dirty="0" smtClean="0"/>
              <a:t> checked for correlation between the 2 tests</a:t>
            </a:r>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16</a:t>
            </a:fld>
            <a:endParaRPr lang="en-US"/>
          </a:p>
        </p:txBody>
      </p:sp>
    </p:spTree>
    <p:extLst>
      <p:ext uri="{BB962C8B-B14F-4D97-AF65-F5344CB8AC3E}">
        <p14:creationId xmlns:p14="http://schemas.microsoft.com/office/powerpoint/2010/main" val="1486050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17</a:t>
            </a:fld>
            <a:endParaRPr lang="en-US"/>
          </a:p>
        </p:txBody>
      </p:sp>
    </p:spTree>
    <p:extLst>
      <p:ext uri="{BB962C8B-B14F-4D97-AF65-F5344CB8AC3E}">
        <p14:creationId xmlns:p14="http://schemas.microsoft.com/office/powerpoint/2010/main" val="2636009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posts from depressed</a:t>
            </a:r>
            <a:r>
              <a:rPr lang="en-US" baseline="0" dirty="0" smtClean="0"/>
              <a:t> class</a:t>
            </a:r>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18</a:t>
            </a:fld>
            <a:endParaRPr lang="en-US"/>
          </a:p>
        </p:txBody>
      </p:sp>
    </p:spTree>
    <p:extLst>
      <p:ext uri="{BB962C8B-B14F-4D97-AF65-F5344CB8AC3E}">
        <p14:creationId xmlns:p14="http://schemas.microsoft.com/office/powerpoint/2010/main" val="662793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19</a:t>
            </a:fld>
            <a:endParaRPr lang="en-US"/>
          </a:p>
        </p:txBody>
      </p:sp>
    </p:spTree>
    <p:extLst>
      <p:ext uri="{BB962C8B-B14F-4D97-AF65-F5344CB8AC3E}">
        <p14:creationId xmlns:p14="http://schemas.microsoft.com/office/powerpoint/2010/main" val="2463112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r>
              <a:rPr lang="en-US" baseline="0" dirty="0" smtClean="0"/>
              <a:t> times are local time</a:t>
            </a:r>
          </a:p>
          <a:p>
            <a:r>
              <a:rPr lang="en-US" baseline="0" dirty="0" smtClean="0"/>
              <a:t>Mean </a:t>
            </a:r>
            <a:r>
              <a:rPr lang="en-US" baseline="0" dirty="0" err="1" smtClean="0"/>
              <a:t>num</a:t>
            </a:r>
            <a:r>
              <a:rPr lang="en-US" baseline="0" dirty="0" smtClean="0"/>
              <a:t> of posts per hour, over entire year history</a:t>
            </a:r>
          </a:p>
          <a:p>
            <a:r>
              <a:rPr lang="en-US" baseline="0" dirty="0" smtClean="0"/>
              <a:t>Show polynomial fits for both plots</a:t>
            </a:r>
          </a:p>
          <a:p>
            <a:endParaRPr lang="en-US" baseline="0" dirty="0" smtClean="0"/>
          </a:p>
        </p:txBody>
      </p:sp>
      <p:sp>
        <p:nvSpPr>
          <p:cNvPr id="4" name="Slide Number Placeholder 3"/>
          <p:cNvSpPr>
            <a:spLocks noGrp="1"/>
          </p:cNvSpPr>
          <p:nvPr>
            <p:ph type="sldNum" sz="quarter" idx="10"/>
          </p:nvPr>
        </p:nvSpPr>
        <p:spPr/>
        <p:txBody>
          <a:bodyPr/>
          <a:lstStyle/>
          <a:p>
            <a:fld id="{3139AAB7-C103-3C46-A77D-BA08450FD65E}" type="slidenum">
              <a:rPr lang="en-US" smtClean="0"/>
              <a:t>20</a:t>
            </a:fld>
            <a:endParaRPr lang="en-US"/>
          </a:p>
        </p:txBody>
      </p:sp>
    </p:spTree>
    <p:extLst>
      <p:ext uri="{BB962C8B-B14F-4D97-AF65-F5344CB8AC3E}">
        <p14:creationId xmlns:p14="http://schemas.microsoft.com/office/powerpoint/2010/main" val="3547690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a:t>
            </a:r>
            <a:r>
              <a:rPr lang="en-US" baseline="30000" dirty="0" smtClean="0"/>
              <a:t>rd</a:t>
            </a:r>
            <a:r>
              <a:rPr lang="en-US" dirty="0" smtClean="0"/>
              <a:t> col:  mean accuracy predicting positive class</a:t>
            </a:r>
            <a:r>
              <a:rPr lang="en-US" baseline="0" dirty="0" smtClean="0"/>
              <a:t> (i.e. depression)</a:t>
            </a:r>
          </a:p>
          <a:p>
            <a:r>
              <a:rPr lang="en-US" baseline="0" dirty="0" smtClean="0"/>
              <a:t>F1= 2 * </a:t>
            </a:r>
            <a:r>
              <a:rPr lang="en-US" baseline="0" dirty="0" err="1" smtClean="0"/>
              <a:t>prec</a:t>
            </a:r>
            <a:r>
              <a:rPr lang="en-US" baseline="0" dirty="0" smtClean="0"/>
              <a:t>*rec/</a:t>
            </a:r>
            <a:r>
              <a:rPr lang="en-US" baseline="0" dirty="0" err="1" smtClean="0"/>
              <a:t>prec+rec</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21</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37537"/>
            <a:ext cx="6858000" cy="642135"/>
          </a:xfrm>
          <a:prstGeom prst="rect">
            <a:avLst/>
          </a:prstGeom>
        </p:spPr>
      </p:pic>
    </p:spTree>
    <p:extLst>
      <p:ext uri="{BB962C8B-B14F-4D97-AF65-F5344CB8AC3E}">
        <p14:creationId xmlns:p14="http://schemas.microsoft.com/office/powerpoint/2010/main" val="4254686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22</a:t>
            </a:fld>
            <a:endParaRPr lang="en-US"/>
          </a:p>
        </p:txBody>
      </p:sp>
    </p:spTree>
    <p:extLst>
      <p:ext uri="{BB962C8B-B14F-4D97-AF65-F5344CB8AC3E}">
        <p14:creationId xmlns:p14="http://schemas.microsoft.com/office/powerpoint/2010/main" val="35889113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23</a:t>
            </a:fld>
            <a:endParaRPr lang="en-US"/>
          </a:p>
        </p:txBody>
      </p:sp>
    </p:spTree>
    <p:extLst>
      <p:ext uri="{BB962C8B-B14F-4D97-AF65-F5344CB8AC3E}">
        <p14:creationId xmlns:p14="http://schemas.microsoft.com/office/powerpoint/2010/main" val="208890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3</a:t>
            </a:fld>
            <a:endParaRPr lang="en-US"/>
          </a:p>
        </p:txBody>
      </p:sp>
    </p:spTree>
    <p:extLst>
      <p:ext uri="{BB962C8B-B14F-4D97-AF65-F5344CB8AC3E}">
        <p14:creationId xmlns:p14="http://schemas.microsoft.com/office/powerpoint/2010/main" val="10786048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24</a:t>
            </a:fld>
            <a:endParaRPr lang="en-US"/>
          </a:p>
        </p:txBody>
      </p:sp>
    </p:spTree>
    <p:extLst>
      <p:ext uri="{BB962C8B-B14F-4D97-AF65-F5344CB8AC3E}">
        <p14:creationId xmlns:p14="http://schemas.microsoft.com/office/powerpoint/2010/main" val="37354704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 addition to phenomena at sentence or discourse level, positive thought disorder can include abnormalities a</a:t>
            </a:r>
            <a:r>
              <a:rPr lang="en-US" baseline="0" smtClean="0"/>
              <a:t>t the word level</a:t>
            </a:r>
          </a:p>
          <a:p>
            <a:r>
              <a:rPr lang="en-US" baseline="0" smtClean="0"/>
              <a:t>People produce non words</a:t>
            </a:r>
          </a:p>
          <a:p>
            <a:endParaRPr lang="en-US" baseline="0" smtClean="0"/>
          </a:p>
          <a:p>
            <a:r>
              <a:rPr lang="en-US" smtClean="0"/>
              <a:t>Severe</a:t>
            </a:r>
            <a:r>
              <a:rPr lang="en-US" baseline="0" smtClean="0"/>
              <a:t> cases </a:t>
            </a:r>
            <a:r>
              <a:rPr lang="mr-IN" baseline="0" smtClean="0"/>
              <a:t>–</a:t>
            </a:r>
            <a:r>
              <a:rPr lang="en-US" baseline="0" smtClean="0"/>
              <a:t> unintelligible speech </a:t>
            </a:r>
            <a:r>
              <a:rPr lang="mr-IN" baseline="0" smtClean="0"/>
              <a:t>–</a:t>
            </a:r>
            <a:r>
              <a:rPr lang="en-US" baseline="0" smtClean="0"/>
              <a:t> word salad</a:t>
            </a:r>
          </a:p>
          <a:p>
            <a:endParaRPr lang="en-US" dirty="0" smtClean="0"/>
          </a:p>
        </p:txBody>
      </p:sp>
      <p:sp>
        <p:nvSpPr>
          <p:cNvPr id="4" name="Slide Number Placeholder 3"/>
          <p:cNvSpPr>
            <a:spLocks noGrp="1"/>
          </p:cNvSpPr>
          <p:nvPr>
            <p:ph type="sldNum" sz="quarter" idx="10"/>
          </p:nvPr>
        </p:nvSpPr>
        <p:spPr/>
        <p:txBody>
          <a:bodyPr/>
          <a:lstStyle/>
          <a:p>
            <a:fld id="{3139AAB7-C103-3C46-A77D-BA08450FD65E}" type="slidenum">
              <a:rPr lang="en-US" smtClean="0"/>
              <a:t>25</a:t>
            </a:fld>
            <a:endParaRPr lang="en-US"/>
          </a:p>
        </p:txBody>
      </p:sp>
    </p:spTree>
    <p:extLst>
      <p:ext uri="{BB962C8B-B14F-4D97-AF65-F5344CB8AC3E}">
        <p14:creationId xmlns:p14="http://schemas.microsoft.com/office/powerpoint/2010/main" val="32490238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26</a:t>
            </a:fld>
            <a:endParaRPr lang="en-US"/>
          </a:p>
        </p:txBody>
      </p:sp>
    </p:spTree>
    <p:extLst>
      <p:ext uri="{BB962C8B-B14F-4D97-AF65-F5344CB8AC3E}">
        <p14:creationId xmlns:p14="http://schemas.microsoft.com/office/powerpoint/2010/main" val="37449645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LDA: Latent </a:t>
            </a:r>
            <a:r>
              <a:rPr lang="en-US" dirty="0" err="1" smtClean="0"/>
              <a:t>Dirichllet</a:t>
            </a:r>
            <a:r>
              <a:rPr lang="en-US" dirty="0" smtClean="0"/>
              <a:t> Allocation and Brown</a:t>
            </a:r>
            <a:r>
              <a:rPr lang="en-US" baseline="0" dirty="0" smtClean="0"/>
              <a:t> clustering to identify topics and distributions of topics over each user</a:t>
            </a:r>
          </a:p>
          <a:p>
            <a:r>
              <a:rPr lang="en-US" baseline="0" dirty="0" smtClean="0"/>
              <a:t>This is difficult due to the low prevalence of the condition </a:t>
            </a:r>
            <a:r>
              <a:rPr lang="mr-IN" baseline="0" dirty="0" smtClean="0"/>
              <a:t>–</a:t>
            </a:r>
            <a:r>
              <a:rPr lang="en-US" baseline="0" dirty="0" smtClean="0"/>
              <a:t> only 1%</a:t>
            </a:r>
          </a:p>
          <a:p>
            <a:endParaRPr lang="en-US" baseline="0" dirty="0" smtClean="0"/>
          </a:p>
        </p:txBody>
      </p:sp>
      <p:sp>
        <p:nvSpPr>
          <p:cNvPr id="4" name="Slide Number Placeholder 3"/>
          <p:cNvSpPr>
            <a:spLocks noGrp="1"/>
          </p:cNvSpPr>
          <p:nvPr>
            <p:ph type="sldNum" sz="quarter" idx="10"/>
          </p:nvPr>
        </p:nvSpPr>
        <p:spPr/>
        <p:txBody>
          <a:bodyPr/>
          <a:lstStyle/>
          <a:p>
            <a:fld id="{3139AAB7-C103-3C46-A77D-BA08450FD65E}" type="slidenum">
              <a:rPr lang="en-US" smtClean="0"/>
              <a:t>27</a:t>
            </a:fld>
            <a:endParaRPr lang="en-US"/>
          </a:p>
        </p:txBody>
      </p:sp>
    </p:spTree>
    <p:extLst>
      <p:ext uri="{BB962C8B-B14F-4D97-AF65-F5344CB8AC3E}">
        <p14:creationId xmlns:p14="http://schemas.microsoft.com/office/powerpoint/2010/main" val="29452002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LDA topics</a:t>
            </a:r>
            <a:r>
              <a:rPr lang="en-US" baseline="0" dirty="0" smtClean="0"/>
              <a:t> with statistically significant differences between groups (i.e. more use of topic by one group or another)</a:t>
            </a:r>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28</a:t>
            </a:fld>
            <a:endParaRPr lang="en-US"/>
          </a:p>
        </p:txBody>
      </p:sp>
    </p:spTree>
    <p:extLst>
      <p:ext uri="{BB962C8B-B14F-4D97-AF65-F5344CB8AC3E}">
        <p14:creationId xmlns:p14="http://schemas.microsoft.com/office/powerpoint/2010/main" val="26882396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Brown clusters with statistically</a:t>
            </a:r>
            <a:r>
              <a:rPr lang="en-US" baseline="0" dirty="0" smtClean="0"/>
              <a:t> significant differences between groups</a:t>
            </a:r>
          </a:p>
          <a:p>
            <a:endParaRPr lang="en-US" baseline="0" dirty="0" smtClean="0"/>
          </a:p>
          <a:p>
            <a:r>
              <a:rPr lang="en-US" baseline="0" dirty="0" smtClean="0"/>
              <a:t>Laughter category </a:t>
            </a:r>
            <a:r>
              <a:rPr lang="mr-IN" baseline="0" dirty="0" smtClean="0"/>
              <a:t>–</a:t>
            </a:r>
            <a:r>
              <a:rPr lang="en-US" baseline="0" dirty="0" smtClean="0"/>
              <a:t> more common in control group</a:t>
            </a:r>
          </a:p>
          <a:p>
            <a:endParaRPr lang="en-US" baseline="0" dirty="0" smtClean="0"/>
          </a:p>
          <a:p>
            <a:r>
              <a:rPr lang="en-US" baseline="0" dirty="0" smtClean="0"/>
              <a:t>&lt;&lt;&gt;&gt; </a:t>
            </a:r>
            <a:r>
              <a:rPr lang="en-US" baseline="0" dirty="0" err="1" smtClean="0"/>
              <a:t>emoji</a:t>
            </a:r>
            <a:r>
              <a:rPr lang="en-US" baseline="0" dirty="0" smtClean="0"/>
              <a:t> processing; and ! </a:t>
            </a:r>
            <a:r>
              <a:rPr lang="mr-IN" baseline="0" dirty="0" smtClean="0"/>
              <a:t>–</a:t>
            </a:r>
            <a:r>
              <a:rPr lang="en-US" baseline="0" dirty="0" smtClean="0"/>
              <a:t> more likely in control group (maybe flat affect in </a:t>
            </a:r>
            <a:r>
              <a:rPr lang="en-US" baseline="0" dirty="0" err="1" smtClean="0"/>
              <a:t>sch</a:t>
            </a:r>
            <a:r>
              <a:rPr lang="en-US" baseline="0" dirty="0" smtClean="0"/>
              <a:t> group?)</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29</a:t>
            </a:fld>
            <a:endParaRPr lang="en-US"/>
          </a:p>
        </p:txBody>
      </p:sp>
    </p:spTree>
    <p:extLst>
      <p:ext uri="{BB962C8B-B14F-4D97-AF65-F5344CB8AC3E}">
        <p14:creationId xmlns:p14="http://schemas.microsoft.com/office/powerpoint/2010/main" val="33909021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CLM: Character Language model </a:t>
            </a:r>
            <a:r>
              <a:rPr lang="mr-IN" dirty="0" smtClean="0"/>
              <a:t>–</a:t>
            </a:r>
            <a:r>
              <a:rPr lang="en-US" dirty="0" smtClean="0"/>
              <a:t> why does it do so well??  Picks out abbreviations?</a:t>
            </a:r>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31</a:t>
            </a:fld>
            <a:endParaRPr lang="en-US"/>
          </a:p>
        </p:txBody>
      </p:sp>
    </p:spTree>
    <p:extLst>
      <p:ext uri="{BB962C8B-B14F-4D97-AF65-F5344CB8AC3E}">
        <p14:creationId xmlns:p14="http://schemas.microsoft.com/office/powerpoint/2010/main" val="29184758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32</a:t>
            </a:fld>
            <a:endParaRPr lang="en-US"/>
          </a:p>
        </p:txBody>
      </p:sp>
    </p:spTree>
    <p:extLst>
      <p:ext uri="{BB962C8B-B14F-4D97-AF65-F5344CB8AC3E}">
        <p14:creationId xmlns:p14="http://schemas.microsoft.com/office/powerpoint/2010/main" val="19251788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Short term memory loss </a:t>
            </a:r>
            <a:r>
              <a:rPr lang="mr-IN" dirty="0" smtClean="0"/>
              <a:t>–</a:t>
            </a:r>
            <a:r>
              <a:rPr lang="en-US" dirty="0" smtClean="0"/>
              <a:t> difficulty remembering recent events</a:t>
            </a:r>
          </a:p>
          <a:p>
            <a:r>
              <a:rPr lang="en-US" dirty="0" smtClean="0"/>
              <a:t>Disorientation </a:t>
            </a:r>
            <a:r>
              <a:rPr lang="mr-IN" dirty="0" smtClean="0"/>
              <a:t>–</a:t>
            </a:r>
            <a:r>
              <a:rPr lang="en-US" dirty="0" smtClean="0"/>
              <a:t> easily getting lost</a:t>
            </a:r>
          </a:p>
          <a:p>
            <a:endParaRPr lang="en-US" dirty="0" smtClean="0"/>
          </a:p>
          <a:p>
            <a:r>
              <a:rPr lang="en-US" dirty="0" smtClean="0"/>
              <a:t>As condition declines </a:t>
            </a:r>
            <a:r>
              <a:rPr lang="mr-IN" dirty="0" smtClean="0"/>
              <a:t>–</a:t>
            </a:r>
            <a:r>
              <a:rPr lang="en-US" dirty="0" smtClean="0"/>
              <a:t> withdraw from family and society</a:t>
            </a:r>
          </a:p>
          <a:p>
            <a:r>
              <a:rPr lang="en-US" dirty="0" smtClean="0"/>
              <a:t>Ultimately causes decline</a:t>
            </a:r>
            <a:r>
              <a:rPr lang="en-US" baseline="0" dirty="0" smtClean="0"/>
              <a:t> of bodily function and results in death</a:t>
            </a:r>
          </a:p>
          <a:p>
            <a:r>
              <a:rPr lang="en-US" baseline="0" dirty="0" smtClean="0"/>
              <a:t>Average life expectancy following diagnosis is 3-9 years</a:t>
            </a:r>
            <a:endParaRPr lang="en-US" dirty="0" smtClean="0"/>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33</a:t>
            </a:fld>
            <a:endParaRPr lang="en-US"/>
          </a:p>
        </p:txBody>
      </p:sp>
    </p:spTree>
    <p:extLst>
      <p:ext uri="{BB962C8B-B14F-4D97-AF65-F5344CB8AC3E}">
        <p14:creationId xmlns:p14="http://schemas.microsoft.com/office/powerpoint/2010/main" val="27174353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34</a:t>
            </a:fld>
            <a:endParaRPr lang="en-US"/>
          </a:p>
        </p:txBody>
      </p:sp>
    </p:spTree>
    <p:extLst>
      <p:ext uri="{BB962C8B-B14F-4D97-AF65-F5344CB8AC3E}">
        <p14:creationId xmlns:p14="http://schemas.microsoft.com/office/powerpoint/2010/main" val="10644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idea</a:t>
            </a:r>
            <a:r>
              <a:rPr lang="en-US" sz="1200" kern="1200" baseline="0" dirty="0" smtClean="0">
                <a:solidFill>
                  <a:schemeClr val="tx1"/>
                </a:solidFill>
                <a:latin typeface="+mn-lt"/>
                <a:ea typeface="+mn-ea"/>
                <a:cs typeface="+mn-cs"/>
              </a:rPr>
              <a:t> behind using language (speech and lexical content) as a marker of mental illness comes from the following hypothesis:</a:t>
            </a:r>
          </a:p>
          <a:p>
            <a:r>
              <a:rPr lang="en-US" sz="1200" kern="1200" baseline="0" dirty="0" smtClean="0">
                <a:solidFill>
                  <a:schemeClr val="tx1"/>
                </a:solidFill>
                <a:latin typeface="+mn-lt"/>
                <a:ea typeface="+mn-ea"/>
                <a:cs typeface="+mn-cs"/>
              </a:rPr>
              <a:t>Mental illness is associated with both cognitive and physiological changes, which then influence the speech production process.  This in turn affects the acoustic quality of speech produced and or the lexical quality, which we can then measure.</a:t>
            </a:r>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4</a:t>
            </a:fld>
            <a:endParaRPr lang="en-US"/>
          </a:p>
        </p:txBody>
      </p:sp>
    </p:spTree>
    <p:extLst>
      <p:ext uri="{BB962C8B-B14F-4D97-AF65-F5344CB8AC3E}">
        <p14:creationId xmlns:p14="http://schemas.microsoft.com/office/powerpoint/2010/main" val="39469506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Aggregates of proteins that disrupt the functioning of healthy tissues</a:t>
            </a:r>
          </a:p>
          <a:p>
            <a:r>
              <a:rPr lang="en-US" sz="1200" b="0" i="0" kern="1200" dirty="0" smtClean="0">
                <a:solidFill>
                  <a:schemeClr val="tx1"/>
                </a:solidFill>
                <a:effectLst/>
                <a:latin typeface="+mn-lt"/>
                <a:ea typeface="+mn-ea"/>
                <a:cs typeface="+mn-cs"/>
              </a:rPr>
              <a:t>Tau tangles: aggregates of </a:t>
            </a:r>
            <a:r>
              <a:rPr lang="en-US" sz="1200" b="0" i="0" kern="1200" dirty="0" err="1" smtClean="0">
                <a:solidFill>
                  <a:schemeClr val="tx1"/>
                </a:solidFill>
                <a:effectLst/>
                <a:latin typeface="+mn-lt"/>
                <a:ea typeface="+mn-ea"/>
                <a:cs typeface="+mn-cs"/>
              </a:rPr>
              <a:t>hyperphosphorylated</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tau</a:t>
            </a:r>
            <a:r>
              <a:rPr lang="en-US" sz="1200" b="0" i="0" kern="1200" dirty="0" smtClean="0">
                <a:solidFill>
                  <a:schemeClr val="tx1"/>
                </a:solidFill>
                <a:effectLst/>
                <a:latin typeface="+mn-lt"/>
                <a:ea typeface="+mn-ea"/>
                <a:cs typeface="+mn-cs"/>
              </a:rPr>
              <a:t> protein that are most commonly known as a primary marker of Alzheimer's disease</a:t>
            </a:r>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35</a:t>
            </a:fld>
            <a:endParaRPr lang="en-US"/>
          </a:p>
        </p:txBody>
      </p:sp>
    </p:spTree>
    <p:extLst>
      <p:ext uri="{BB962C8B-B14F-4D97-AF65-F5344CB8AC3E}">
        <p14:creationId xmlns:p14="http://schemas.microsoft.com/office/powerpoint/2010/main" val="17853627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Brain scan of AD patient</a:t>
            </a:r>
          </a:p>
          <a:p>
            <a:r>
              <a:rPr lang="en-US" dirty="0" smtClean="0"/>
              <a:t>Red indicates areas of plaque buildup</a:t>
            </a:r>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36</a:t>
            </a:fld>
            <a:endParaRPr lang="en-US"/>
          </a:p>
        </p:txBody>
      </p:sp>
    </p:spTree>
    <p:extLst>
      <p:ext uri="{BB962C8B-B14F-4D97-AF65-F5344CB8AC3E}">
        <p14:creationId xmlns:p14="http://schemas.microsoft.com/office/powerpoint/2010/main" val="37136776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37</a:t>
            </a:fld>
            <a:endParaRPr lang="en-US"/>
          </a:p>
        </p:txBody>
      </p:sp>
    </p:spTree>
    <p:extLst>
      <p:ext uri="{BB962C8B-B14F-4D97-AF65-F5344CB8AC3E}">
        <p14:creationId xmlns:p14="http://schemas.microsoft.com/office/powerpoint/2010/main" val="24716895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38</a:t>
            </a:fld>
            <a:endParaRPr lang="en-US"/>
          </a:p>
        </p:txBody>
      </p:sp>
    </p:spTree>
    <p:extLst>
      <p:ext uri="{BB962C8B-B14F-4D97-AF65-F5344CB8AC3E}">
        <p14:creationId xmlns:p14="http://schemas.microsoft.com/office/powerpoint/2010/main" val="14243681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Disadvantages </a:t>
            </a:r>
            <a:r>
              <a:rPr lang="mr-IN" baseline="0" dirty="0" smtClean="0"/>
              <a:t>–</a:t>
            </a:r>
            <a:r>
              <a:rPr lang="en-US" baseline="0" dirty="0" smtClean="0"/>
              <a:t> affected by demographics </a:t>
            </a:r>
            <a:r>
              <a:rPr lang="mr-IN" baseline="0" dirty="0" smtClean="0"/>
              <a:t>–</a:t>
            </a:r>
            <a:r>
              <a:rPr lang="en-US" baseline="0" dirty="0" smtClean="0"/>
              <a:t> age and education</a:t>
            </a:r>
          </a:p>
          <a:p>
            <a:r>
              <a:rPr lang="en-US" baseline="0" dirty="0" smtClean="0"/>
              <a:t>Also, it can pick up on MCI, (Mild Cognitive Impairment) and not distinguish between that and AD</a:t>
            </a:r>
          </a:p>
        </p:txBody>
      </p:sp>
      <p:sp>
        <p:nvSpPr>
          <p:cNvPr id="4" name="Slide Number Placeholder 3"/>
          <p:cNvSpPr>
            <a:spLocks noGrp="1"/>
          </p:cNvSpPr>
          <p:nvPr>
            <p:ph type="sldNum" sz="quarter" idx="10"/>
          </p:nvPr>
        </p:nvSpPr>
        <p:spPr/>
        <p:txBody>
          <a:bodyPr/>
          <a:lstStyle/>
          <a:p>
            <a:fld id="{3139AAB7-C103-3C46-A77D-BA08450FD65E}" type="slidenum">
              <a:rPr lang="en-US" smtClean="0"/>
              <a:t>39</a:t>
            </a:fld>
            <a:endParaRPr lang="en-US"/>
          </a:p>
        </p:txBody>
      </p:sp>
    </p:spTree>
    <p:extLst>
      <p:ext uri="{BB962C8B-B14F-4D97-AF65-F5344CB8AC3E}">
        <p14:creationId xmlns:p14="http://schemas.microsoft.com/office/powerpoint/2010/main" val="29781986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41</a:t>
            </a:fld>
            <a:endParaRPr lang="en-US"/>
          </a:p>
        </p:txBody>
      </p:sp>
    </p:spTree>
    <p:extLst>
      <p:ext uri="{BB962C8B-B14F-4D97-AF65-F5344CB8AC3E}">
        <p14:creationId xmlns:p14="http://schemas.microsoft.com/office/powerpoint/2010/main" val="8541119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42</a:t>
            </a:fld>
            <a:endParaRPr lang="en-US"/>
          </a:p>
        </p:txBody>
      </p:sp>
    </p:spTree>
    <p:extLst>
      <p:ext uri="{BB962C8B-B14F-4D97-AF65-F5344CB8AC3E}">
        <p14:creationId xmlns:p14="http://schemas.microsoft.com/office/powerpoint/2010/main" val="41148372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smtClean="0"/>
          </a:p>
          <a:p>
            <a:pPr marL="0" indent="0">
              <a:buFontTx/>
              <a:buNone/>
            </a:pPr>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43</a:t>
            </a:fld>
            <a:endParaRPr lang="en-US"/>
          </a:p>
        </p:txBody>
      </p:sp>
    </p:spTree>
    <p:extLst>
      <p:ext uri="{BB962C8B-B14F-4D97-AF65-F5344CB8AC3E}">
        <p14:creationId xmlns:p14="http://schemas.microsoft.com/office/powerpoint/2010/main" val="41649945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44</a:t>
            </a:fld>
            <a:endParaRPr lang="en-US"/>
          </a:p>
        </p:txBody>
      </p:sp>
    </p:spTree>
    <p:extLst>
      <p:ext uri="{BB962C8B-B14F-4D97-AF65-F5344CB8AC3E}">
        <p14:creationId xmlns:p14="http://schemas.microsoft.com/office/powerpoint/2010/main" val="7441883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Elephants Can Remember (age 81):  sharp drop in vocabulary</a:t>
            </a:r>
          </a:p>
        </p:txBody>
      </p:sp>
      <p:sp>
        <p:nvSpPr>
          <p:cNvPr id="4" name="Slide Number Placeholder 3"/>
          <p:cNvSpPr>
            <a:spLocks noGrp="1"/>
          </p:cNvSpPr>
          <p:nvPr>
            <p:ph type="sldNum" sz="quarter" idx="10"/>
          </p:nvPr>
        </p:nvSpPr>
        <p:spPr/>
        <p:txBody>
          <a:bodyPr/>
          <a:lstStyle/>
          <a:p>
            <a:fld id="{3139AAB7-C103-3C46-A77D-BA08450FD65E}" type="slidenum">
              <a:rPr lang="en-US" smtClean="0"/>
              <a:t>45</a:t>
            </a:fld>
            <a:endParaRPr lang="en-US"/>
          </a:p>
        </p:txBody>
      </p:sp>
    </p:spTree>
    <p:extLst>
      <p:ext uri="{BB962C8B-B14F-4D97-AF65-F5344CB8AC3E}">
        <p14:creationId xmlns:p14="http://schemas.microsoft.com/office/powerpoint/2010/main" val="2811395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 </a:t>
            </a:r>
            <a:r>
              <a:rPr lang="en-US" dirty="0" err="1" smtClean="0"/>
              <a:t>dredze</a:t>
            </a:r>
            <a:r>
              <a:rPr lang="en-US" dirty="0" smtClean="0"/>
              <a:t>,</a:t>
            </a:r>
            <a:r>
              <a:rPr lang="en-US" baseline="0" dirty="0" smtClean="0"/>
              <a:t> JHU:  mining twitter for public health (since at least 2011)</a:t>
            </a:r>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5</a:t>
            </a:fld>
            <a:endParaRPr lang="en-US"/>
          </a:p>
        </p:txBody>
      </p:sp>
    </p:spTree>
    <p:extLst>
      <p:ext uri="{BB962C8B-B14F-4D97-AF65-F5344CB8AC3E}">
        <p14:creationId xmlns:p14="http://schemas.microsoft.com/office/powerpoint/2010/main" val="12433325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139AAB7-C103-3C46-A77D-BA08450FD65E}" type="slidenum">
              <a:rPr lang="en-US" smtClean="0"/>
              <a:t>46</a:t>
            </a:fld>
            <a:endParaRPr lang="en-US"/>
          </a:p>
        </p:txBody>
      </p:sp>
    </p:spTree>
    <p:extLst>
      <p:ext uri="{BB962C8B-B14F-4D97-AF65-F5344CB8AC3E}">
        <p14:creationId xmlns:p14="http://schemas.microsoft.com/office/powerpoint/2010/main" val="41008136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47</a:t>
            </a:fld>
            <a:endParaRPr lang="en-US"/>
          </a:p>
        </p:txBody>
      </p:sp>
    </p:spTree>
    <p:extLst>
      <p:ext uri="{BB962C8B-B14F-4D97-AF65-F5344CB8AC3E}">
        <p14:creationId xmlns:p14="http://schemas.microsoft.com/office/powerpoint/2010/main" val="36470087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48</a:t>
            </a:fld>
            <a:endParaRPr lang="en-US"/>
          </a:p>
        </p:txBody>
      </p:sp>
    </p:spTree>
    <p:extLst>
      <p:ext uri="{BB962C8B-B14F-4D97-AF65-F5344CB8AC3E}">
        <p14:creationId xmlns:p14="http://schemas.microsoft.com/office/powerpoint/2010/main" val="32558780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goal:</a:t>
            </a:r>
            <a:r>
              <a:rPr lang="en-US" baseline="0" dirty="0" smtClean="0"/>
              <a:t> automatic assessment of semantic content of speech; use this to distinguish people with AD from healthy older adults</a:t>
            </a:r>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51</a:t>
            </a:fld>
            <a:endParaRPr lang="en-US"/>
          </a:p>
        </p:txBody>
      </p:sp>
    </p:spTree>
    <p:extLst>
      <p:ext uri="{BB962C8B-B14F-4D97-AF65-F5344CB8AC3E}">
        <p14:creationId xmlns:p14="http://schemas.microsoft.com/office/powerpoint/2010/main" val="19553240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52</a:t>
            </a:fld>
            <a:endParaRPr lang="en-US"/>
          </a:p>
        </p:txBody>
      </p:sp>
    </p:spTree>
    <p:extLst>
      <p:ext uri="{BB962C8B-B14F-4D97-AF65-F5344CB8AC3E}">
        <p14:creationId xmlns:p14="http://schemas.microsoft.com/office/powerpoint/2010/main" val="23045895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Boston cookie theft picture description task</a:t>
            </a:r>
          </a:p>
          <a:p>
            <a:endParaRPr lang="en-US" dirty="0" smtClean="0"/>
          </a:p>
          <a:p>
            <a:r>
              <a:rPr lang="en-US" dirty="0" smtClean="0"/>
              <a:t>ICUs:</a:t>
            </a:r>
            <a:r>
              <a:rPr lang="en-US" baseline="0" dirty="0" smtClean="0"/>
              <a:t> </a:t>
            </a:r>
          </a:p>
          <a:p>
            <a:r>
              <a:rPr lang="en-US" baseline="0" dirty="0" smtClean="0"/>
              <a:t>Subject: boy, girl, mother</a:t>
            </a:r>
          </a:p>
          <a:p>
            <a:r>
              <a:rPr lang="en-US" baseline="0" dirty="0" smtClean="0"/>
              <a:t>Places: kitchen, outside window</a:t>
            </a:r>
          </a:p>
          <a:p>
            <a:r>
              <a:rPr lang="en-US" baseline="0" dirty="0" smtClean="0"/>
              <a:t>Objects: cabinets, cookies, dishes, sink, water</a:t>
            </a:r>
          </a:p>
          <a:p>
            <a:r>
              <a:rPr lang="en-US" baseline="0" dirty="0" smtClean="0"/>
              <a:t>Actions: boy taking cookie, boy falling, stool falling, women drying plate, girl asking for cookie, woman </a:t>
            </a:r>
          </a:p>
          <a:p>
            <a:r>
              <a:rPr lang="en-US" baseline="0" dirty="0" smtClean="0"/>
              <a:t>Synonyms are accepted (mother, mom)</a:t>
            </a:r>
          </a:p>
          <a:p>
            <a:endParaRPr lang="en-US" baseline="0" dirty="0" smtClean="0"/>
          </a:p>
          <a:p>
            <a:r>
              <a:rPr lang="en-US" baseline="0" dirty="0" smtClean="0"/>
              <a:t>What are problems with this approach?</a:t>
            </a:r>
          </a:p>
          <a:p>
            <a:pPr marL="228600" indent="-228600">
              <a:buAutoNum type="arabicPeriod"/>
            </a:pPr>
            <a:r>
              <a:rPr lang="en-US" baseline="0" dirty="0" smtClean="0"/>
              <a:t>Subjective </a:t>
            </a:r>
            <a:r>
              <a:rPr lang="mr-IN" baseline="0" dirty="0" smtClean="0"/>
              <a:t>–</a:t>
            </a:r>
            <a:r>
              <a:rPr lang="en-US" baseline="0" dirty="0" smtClean="0"/>
              <a:t> different researchers use different number of </a:t>
            </a:r>
            <a:r>
              <a:rPr lang="en-US" baseline="0" dirty="0" err="1" smtClean="0"/>
              <a:t>hsICUs</a:t>
            </a:r>
            <a:r>
              <a:rPr lang="en-US" baseline="0" dirty="0" smtClean="0"/>
              <a:t> for the same pic (e.g. from 7-25 for this pic)</a:t>
            </a:r>
          </a:p>
          <a:p>
            <a:pPr marL="228600" indent="-228600">
              <a:buAutoNum type="arabicPeriod"/>
            </a:pPr>
            <a:r>
              <a:rPr lang="en-US" baseline="0" dirty="0" smtClean="0"/>
              <a:t>It might not be optimal for detecting linguistic impairment!  They are not exhaustive, nor reflective of the content units that differ most between the groups</a:t>
            </a:r>
          </a:p>
          <a:p>
            <a:pPr marL="228600" indent="-228600">
              <a:buAutoNum type="arabicPeriod"/>
            </a:pPr>
            <a:r>
              <a:rPr lang="en-US" baseline="0" dirty="0" smtClean="0"/>
              <a:t>Not generalizable!  Picture specific.  Results in inconsistencies.</a:t>
            </a:r>
          </a:p>
          <a:p>
            <a:pPr marL="228600" indent="-228600">
              <a:buAutoNum type="arabicPeriod"/>
            </a:pPr>
            <a:endParaRPr lang="en-US" baseline="0" dirty="0" smtClean="0"/>
          </a:p>
          <a:p>
            <a:pPr marL="0" indent="0">
              <a:buNone/>
            </a:pPr>
            <a:r>
              <a:rPr lang="en-US" baseline="0" dirty="0" smtClean="0"/>
              <a:t>Can we automatically generate ICUs?</a:t>
            </a:r>
            <a:endParaRPr lang="en-US" dirty="0" smtClean="0"/>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53</a:t>
            </a:fld>
            <a:endParaRPr lang="en-US"/>
          </a:p>
        </p:txBody>
      </p:sp>
    </p:spTree>
    <p:extLst>
      <p:ext uri="{BB962C8B-B14F-4D97-AF65-F5344CB8AC3E}">
        <p14:creationId xmlns:p14="http://schemas.microsoft.com/office/powerpoint/2010/main" val="38286214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DB is one of the largest public longitudinal </a:t>
            </a:r>
            <a:r>
              <a:rPr lang="en-US" baseline="0" dirty="0" err="1" smtClean="0"/>
              <a:t>datsets</a:t>
            </a:r>
            <a:r>
              <a:rPr lang="en-US" baseline="0" dirty="0" smtClean="0"/>
              <a:t> of spontaneous speech from </a:t>
            </a:r>
            <a:r>
              <a:rPr lang="en-US" baseline="0" dirty="0" err="1" smtClean="0"/>
              <a:t>ppl</a:t>
            </a:r>
            <a:r>
              <a:rPr lang="en-US" baseline="0" dirty="0" smtClean="0"/>
              <a:t> with and without dementia.  Collected at U Pitt and contains verbal descriptions of cookie theft picture, along with manual transcriptions</a:t>
            </a:r>
          </a:p>
          <a:p>
            <a:endParaRPr lang="en-US" baseline="0" dirty="0" smtClean="0"/>
          </a:p>
        </p:txBody>
      </p:sp>
      <p:sp>
        <p:nvSpPr>
          <p:cNvPr id="4" name="Slide Number Placeholder 3"/>
          <p:cNvSpPr>
            <a:spLocks noGrp="1"/>
          </p:cNvSpPr>
          <p:nvPr>
            <p:ph type="sldNum" sz="quarter" idx="10"/>
          </p:nvPr>
        </p:nvSpPr>
        <p:spPr/>
        <p:txBody>
          <a:bodyPr/>
          <a:lstStyle/>
          <a:p>
            <a:fld id="{3139AAB7-C103-3C46-A77D-BA08450FD65E}" type="slidenum">
              <a:rPr lang="en-US" smtClean="0"/>
              <a:t>54</a:t>
            </a:fld>
            <a:endParaRPr lang="en-US"/>
          </a:p>
        </p:txBody>
      </p:sp>
    </p:spTree>
    <p:extLst>
      <p:ext uri="{BB962C8B-B14F-4D97-AF65-F5344CB8AC3E}">
        <p14:creationId xmlns:p14="http://schemas.microsoft.com/office/powerpoint/2010/main" val="32986373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Includes Cookie theft picture descriptions</a:t>
            </a:r>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55</a:t>
            </a:fld>
            <a:endParaRPr lang="en-US"/>
          </a:p>
        </p:txBody>
      </p:sp>
    </p:spTree>
    <p:extLst>
      <p:ext uri="{BB962C8B-B14F-4D97-AF65-F5344CB8AC3E}">
        <p14:creationId xmlns:p14="http://schemas.microsoft.com/office/powerpoint/2010/main" val="37283136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Use </a:t>
            </a:r>
            <a:r>
              <a:rPr lang="en-US" baseline="0" dirty="0" err="1" smtClean="0"/>
              <a:t>GloVe</a:t>
            </a:r>
            <a:r>
              <a:rPr lang="en-US" baseline="0" dirty="0" smtClean="0"/>
              <a:t> to train obtain word embeddings model </a:t>
            </a:r>
            <a:r>
              <a:rPr lang="mr-IN" baseline="0" dirty="0" smtClean="0"/>
              <a:t>–</a:t>
            </a:r>
            <a:r>
              <a:rPr lang="en-US" baseline="0" dirty="0" smtClean="0"/>
              <a:t> corpus is </a:t>
            </a:r>
            <a:r>
              <a:rPr lang="en-US" baseline="0" dirty="0" err="1" smtClean="0"/>
              <a:t>Wikipedai</a:t>
            </a:r>
            <a:r>
              <a:rPr lang="en-US" baseline="0" dirty="0" smtClean="0"/>
              <a:t> + </a:t>
            </a:r>
            <a:r>
              <a:rPr lang="en-US" baseline="0" dirty="0" err="1" smtClean="0"/>
              <a:t>Gigaword</a:t>
            </a:r>
            <a:endParaRPr lang="en-US" baseline="0" dirty="0" smtClean="0"/>
          </a:p>
          <a:p>
            <a:r>
              <a:rPr lang="en-US" baseline="0" dirty="0" smtClean="0"/>
              <a:t>400k vectors, 50 dimensions</a:t>
            </a:r>
          </a:p>
          <a:p>
            <a:endParaRPr lang="en-US" baseline="0" dirty="0" smtClean="0"/>
          </a:p>
          <a:p>
            <a:r>
              <a:rPr lang="en-US" dirty="0" smtClean="0"/>
              <a:t>Augment</a:t>
            </a:r>
            <a:r>
              <a:rPr lang="en-US" baseline="0" dirty="0" smtClean="0"/>
              <a:t> with context windows from clinical dataset</a:t>
            </a:r>
          </a:p>
          <a:p>
            <a:endParaRPr lang="en-US" baseline="0" dirty="0" smtClean="0"/>
          </a:p>
          <a:p>
            <a:r>
              <a:rPr lang="en-US" baseline="0" dirty="0" smtClean="0"/>
              <a:t>Use k-means clustering, separately for control and AD groups.  These clusters represent topics </a:t>
            </a:r>
            <a:r>
              <a:rPr lang="mr-IN" baseline="0" dirty="0" smtClean="0"/>
              <a:t>–</a:t>
            </a:r>
            <a:r>
              <a:rPr lang="en-US" baseline="0" dirty="0" smtClean="0"/>
              <a:t> groups of semantically related word vectors</a:t>
            </a:r>
          </a:p>
          <a:p>
            <a:r>
              <a:rPr lang="en-US" baseline="0" dirty="0" smtClean="0"/>
              <a:t>Optimize k on </a:t>
            </a:r>
            <a:r>
              <a:rPr lang="en-US" baseline="0" dirty="0" err="1" smtClean="0"/>
              <a:t>dev</a:t>
            </a:r>
            <a:r>
              <a:rPr lang="en-US" baseline="0" dirty="0" smtClean="0"/>
              <a:t> set </a:t>
            </a:r>
            <a:r>
              <a:rPr lang="mr-IN" baseline="0" dirty="0" smtClean="0"/>
              <a:t>–</a:t>
            </a:r>
            <a:r>
              <a:rPr lang="en-US" baseline="0" dirty="0" smtClean="0"/>
              <a:t> k=10</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56</a:t>
            </a:fld>
            <a:endParaRPr lang="en-US"/>
          </a:p>
        </p:txBody>
      </p:sp>
    </p:spTree>
    <p:extLst>
      <p:ext uri="{BB962C8B-B14F-4D97-AF65-F5344CB8AC3E}">
        <p14:creationId xmlns:p14="http://schemas.microsoft.com/office/powerpoint/2010/main" val="38247617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do we know if these clusters are meaningful?</a:t>
            </a:r>
          </a:p>
          <a:p>
            <a:endParaRPr lang="en-US" baseline="0" dirty="0" smtClean="0"/>
          </a:p>
        </p:txBody>
      </p:sp>
      <p:sp>
        <p:nvSpPr>
          <p:cNvPr id="4" name="Slide Number Placeholder 3"/>
          <p:cNvSpPr>
            <a:spLocks noGrp="1"/>
          </p:cNvSpPr>
          <p:nvPr>
            <p:ph type="sldNum" sz="quarter" idx="10"/>
          </p:nvPr>
        </p:nvSpPr>
        <p:spPr/>
        <p:txBody>
          <a:bodyPr/>
          <a:lstStyle/>
          <a:p>
            <a:fld id="{3139AAB7-C103-3C46-A77D-BA08450FD65E}" type="slidenum">
              <a:rPr lang="en-US" smtClean="0"/>
              <a:t>57</a:t>
            </a:fld>
            <a:endParaRPr lang="en-US"/>
          </a:p>
        </p:txBody>
      </p:sp>
    </p:spTree>
    <p:extLst>
      <p:ext uri="{BB962C8B-B14F-4D97-AF65-F5344CB8AC3E}">
        <p14:creationId xmlns:p14="http://schemas.microsoft.com/office/powerpoint/2010/main" val="3611932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6</a:t>
            </a:fld>
            <a:endParaRPr lang="en-US"/>
          </a:p>
        </p:txBody>
      </p:sp>
    </p:spTree>
    <p:extLst>
      <p:ext uri="{BB962C8B-B14F-4D97-AF65-F5344CB8AC3E}">
        <p14:creationId xmlns:p14="http://schemas.microsoft.com/office/powerpoint/2010/main" val="12433325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58</a:t>
            </a:fld>
            <a:endParaRPr lang="en-US"/>
          </a:p>
        </p:txBody>
      </p:sp>
    </p:spTree>
    <p:extLst>
      <p:ext uri="{BB962C8B-B14F-4D97-AF65-F5344CB8AC3E}">
        <p14:creationId xmlns:p14="http://schemas.microsoft.com/office/powerpoint/2010/main" val="38940611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How can we quantify irrelevance?  </a:t>
            </a:r>
          </a:p>
        </p:txBody>
      </p:sp>
      <p:sp>
        <p:nvSpPr>
          <p:cNvPr id="4" name="Slide Number Placeholder 3"/>
          <p:cNvSpPr>
            <a:spLocks noGrp="1"/>
          </p:cNvSpPr>
          <p:nvPr>
            <p:ph type="sldNum" sz="quarter" idx="10"/>
          </p:nvPr>
        </p:nvSpPr>
        <p:spPr/>
        <p:txBody>
          <a:bodyPr/>
          <a:lstStyle/>
          <a:p>
            <a:fld id="{3139AAB7-C103-3C46-A77D-BA08450FD65E}" type="slidenum">
              <a:rPr lang="en-US" smtClean="0"/>
              <a:t>59</a:t>
            </a:fld>
            <a:endParaRPr lang="en-US"/>
          </a:p>
        </p:txBody>
      </p:sp>
    </p:spTree>
    <p:extLst>
      <p:ext uri="{BB962C8B-B14F-4D97-AF65-F5344CB8AC3E}">
        <p14:creationId xmlns:p14="http://schemas.microsoft.com/office/powerpoint/2010/main" val="35743143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60</a:t>
            </a:fld>
            <a:endParaRPr lang="en-US"/>
          </a:p>
        </p:txBody>
      </p:sp>
    </p:spTree>
    <p:extLst>
      <p:ext uri="{BB962C8B-B14F-4D97-AF65-F5344CB8AC3E}">
        <p14:creationId xmlns:p14="http://schemas.microsoft.com/office/powerpoint/2010/main" val="21154502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Idea density - # of expected topics mentioned (# word vectors in transcript whose distance is close to mean of at least one cluster) divided my number of words in transcript</a:t>
            </a:r>
          </a:p>
          <a:p>
            <a:endParaRPr lang="en-US" baseline="0" dirty="0" smtClean="0"/>
          </a:p>
          <a:p>
            <a:r>
              <a:rPr lang="en-US" baseline="0" dirty="0" smtClean="0"/>
              <a:t>Idea efficiency - # expected topics mentioned / duration of recording</a:t>
            </a:r>
          </a:p>
          <a:p>
            <a:endParaRPr lang="en-US" baseline="0" dirty="0" smtClean="0"/>
          </a:p>
          <a:p>
            <a:r>
              <a:rPr lang="en-US" baseline="0" dirty="0" smtClean="0"/>
              <a:t>Expected topics are from automatic ICUs</a:t>
            </a:r>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61</a:t>
            </a:fld>
            <a:endParaRPr lang="en-US"/>
          </a:p>
        </p:txBody>
      </p:sp>
    </p:spTree>
    <p:extLst>
      <p:ext uri="{BB962C8B-B14F-4D97-AF65-F5344CB8AC3E}">
        <p14:creationId xmlns:p14="http://schemas.microsoft.com/office/powerpoint/2010/main" val="6199170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automatic distance measures and idea efficiency</a:t>
            </a:r>
            <a:r>
              <a:rPr lang="en-US" baseline="0" dirty="0" smtClean="0"/>
              <a:t> and density outperform </a:t>
            </a:r>
            <a:r>
              <a:rPr lang="en-US" baseline="0" dirty="0" err="1" smtClean="0"/>
              <a:t>hsICU</a:t>
            </a:r>
            <a:r>
              <a:rPr lang="en-US" baseline="0" dirty="0" smtClean="0"/>
              <a:t> baseline</a:t>
            </a:r>
          </a:p>
          <a:p>
            <a:r>
              <a:rPr lang="en-US" baseline="0" dirty="0" smtClean="0"/>
              <a:t>Adding LS and A features is equivalent to baseline </a:t>
            </a:r>
            <a:r>
              <a:rPr lang="en-US" baseline="0" dirty="0" err="1" smtClean="0"/>
              <a:t>hsICU</a:t>
            </a:r>
            <a:r>
              <a:rPr lang="en-US" baseline="0" dirty="0" smtClean="0"/>
              <a:t> with acoustic and lexical features</a:t>
            </a:r>
          </a:p>
          <a:p>
            <a:endParaRPr lang="en-US" baseline="0" dirty="0" smtClean="0"/>
          </a:p>
          <a:p>
            <a:r>
              <a:rPr lang="en-US" baseline="0" dirty="0" smtClean="0"/>
              <a:t>This automatic approach matches the state-of-the-art performance of manual features</a:t>
            </a:r>
          </a:p>
          <a:p>
            <a:endParaRPr lang="en-US" baseline="0" dirty="0" smtClean="0"/>
          </a:p>
          <a:p>
            <a:r>
              <a:rPr lang="en-US" baseline="0" dirty="0" smtClean="0"/>
              <a:t>Limitation </a:t>
            </a:r>
            <a:r>
              <a:rPr lang="mr-IN" baseline="0" dirty="0" smtClean="0"/>
              <a:t>–</a:t>
            </a:r>
            <a:r>
              <a:rPr lang="en-US" baseline="0" dirty="0" smtClean="0"/>
              <a:t> requires high quality transcription</a:t>
            </a:r>
          </a:p>
          <a:p>
            <a:r>
              <a:rPr lang="en-US" baseline="0" dirty="0" smtClean="0"/>
              <a:t>Experimenting with using ASR </a:t>
            </a:r>
            <a:r>
              <a:rPr lang="mr-IN" baseline="0" dirty="0" smtClean="0"/>
              <a:t>–</a:t>
            </a:r>
            <a:r>
              <a:rPr lang="en-US" baseline="0" dirty="0" smtClean="0"/>
              <a:t> much lower performance (.69 </a:t>
            </a:r>
            <a:r>
              <a:rPr lang="en-US" baseline="0" dirty="0" err="1" smtClean="0"/>
              <a:t>fscore</a:t>
            </a:r>
            <a:r>
              <a:rPr lang="en-US" baseline="0" dirty="0" smtClean="0"/>
              <a:t>)</a:t>
            </a:r>
          </a:p>
        </p:txBody>
      </p:sp>
      <p:sp>
        <p:nvSpPr>
          <p:cNvPr id="4" name="Slide Number Placeholder 3"/>
          <p:cNvSpPr>
            <a:spLocks noGrp="1"/>
          </p:cNvSpPr>
          <p:nvPr>
            <p:ph type="sldNum" sz="quarter" idx="10"/>
          </p:nvPr>
        </p:nvSpPr>
        <p:spPr/>
        <p:txBody>
          <a:bodyPr/>
          <a:lstStyle/>
          <a:p>
            <a:fld id="{3139AAB7-C103-3C46-A77D-BA08450FD65E}" type="slidenum">
              <a:rPr lang="en-US" smtClean="0"/>
              <a:t>62</a:t>
            </a:fld>
            <a:endParaRPr lang="en-US"/>
          </a:p>
        </p:txBody>
      </p:sp>
    </p:spTree>
    <p:extLst>
      <p:ext uri="{BB962C8B-B14F-4D97-AF65-F5344CB8AC3E}">
        <p14:creationId xmlns:p14="http://schemas.microsoft.com/office/powerpoint/2010/main" val="36871778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F2EACE-9EE0-3C43-9199-48EECFC66738}" type="slidenum">
              <a:rPr lang="en-US" smtClean="0"/>
              <a:t>63</a:t>
            </a:fld>
            <a:endParaRPr lang="en-US"/>
          </a:p>
        </p:txBody>
      </p:sp>
    </p:spTree>
    <p:extLst>
      <p:ext uri="{BB962C8B-B14F-4D97-AF65-F5344CB8AC3E}">
        <p14:creationId xmlns:p14="http://schemas.microsoft.com/office/powerpoint/2010/main" val="1146045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smtClean="0"/>
          </a:p>
        </p:txBody>
      </p:sp>
      <p:sp>
        <p:nvSpPr>
          <p:cNvPr id="4" name="Slide Number Placeholder 3"/>
          <p:cNvSpPr>
            <a:spLocks noGrp="1"/>
          </p:cNvSpPr>
          <p:nvPr>
            <p:ph type="sldNum" sz="quarter" idx="10"/>
          </p:nvPr>
        </p:nvSpPr>
        <p:spPr/>
        <p:txBody>
          <a:bodyPr/>
          <a:lstStyle/>
          <a:p>
            <a:fld id="{3139AAB7-C103-3C46-A77D-BA08450FD65E}" type="slidenum">
              <a:rPr lang="en-US" smtClean="0"/>
              <a:t>8</a:t>
            </a:fld>
            <a:endParaRPr lang="en-US"/>
          </a:p>
        </p:txBody>
      </p:sp>
    </p:spTree>
    <p:extLst>
      <p:ext uri="{BB962C8B-B14F-4D97-AF65-F5344CB8AC3E}">
        <p14:creationId xmlns:p14="http://schemas.microsoft.com/office/powerpoint/2010/main" val="1243332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LM</a:t>
            </a:r>
            <a:r>
              <a:rPr lang="en-US" baseline="0" dirty="0" smtClean="0"/>
              <a:t> estimate how likely a given sequence of words is</a:t>
            </a:r>
          </a:p>
          <a:p>
            <a:r>
              <a:rPr lang="en-US" baseline="0" dirty="0" smtClean="0"/>
              <a:t>N-gram language model refers to a model that examines strings of up to n words long</a:t>
            </a:r>
          </a:p>
          <a:p>
            <a:r>
              <a:rPr lang="en-US" baseline="0" dirty="0" smtClean="0"/>
              <a:t>This is not ideal for social media </a:t>
            </a:r>
            <a:r>
              <a:rPr lang="mr-IN" baseline="0" dirty="0" smtClean="0"/>
              <a:t>–</a:t>
            </a:r>
            <a:r>
              <a:rPr lang="en-US" baseline="0" dirty="0" smtClean="0"/>
              <a:t> spelling, abbreviations, no spaces</a:t>
            </a:r>
            <a:r>
              <a:rPr lang="mr-IN" baseline="0" dirty="0" smtClean="0"/>
              <a:t>…</a:t>
            </a:r>
            <a:endParaRPr lang="en-US" baseline="0" dirty="0" smtClean="0"/>
          </a:p>
          <a:p>
            <a:endParaRPr lang="en-US" baseline="0" dirty="0" smtClean="0"/>
          </a:p>
          <a:p>
            <a:r>
              <a:rPr lang="en-US" baseline="0" dirty="0" smtClean="0"/>
              <a:t>2 LMS:</a:t>
            </a:r>
          </a:p>
          <a:p>
            <a:pPr marL="228600" indent="-228600">
              <a:buAutoNum type="arabicPeriod"/>
            </a:pPr>
            <a:r>
              <a:rPr lang="en-US" baseline="0" dirty="0" smtClean="0"/>
              <a:t>ULM </a:t>
            </a:r>
            <a:r>
              <a:rPr lang="mr-IN" baseline="0" dirty="0" smtClean="0"/>
              <a:t>–</a:t>
            </a:r>
            <a:r>
              <a:rPr lang="en-US" baseline="0" dirty="0" smtClean="0"/>
              <a:t> examines the probability of each word</a:t>
            </a:r>
          </a:p>
          <a:p>
            <a:pPr marL="228600" indent="-228600">
              <a:buAutoNum type="arabicPeriod"/>
            </a:pPr>
            <a:r>
              <a:rPr lang="en-US" baseline="0" dirty="0" smtClean="0"/>
              <a:t>CLM </a:t>
            </a:r>
            <a:r>
              <a:rPr lang="mr-IN" baseline="0" dirty="0" smtClean="0"/>
              <a:t>–</a:t>
            </a:r>
            <a:r>
              <a:rPr lang="en-US" baseline="0" dirty="0" smtClean="0"/>
              <a:t> examines sequences of up to 5 characters</a:t>
            </a:r>
          </a:p>
          <a:p>
            <a:pPr marL="0" indent="0">
              <a:buNone/>
            </a:pPr>
            <a:r>
              <a:rPr lang="en-US" baseline="0" dirty="0" smtClean="0"/>
              <a:t>Build one of each model for each diagnosis, and one of each for the control group</a:t>
            </a:r>
          </a:p>
          <a:p>
            <a:pPr marL="0" indent="0">
              <a:buNone/>
            </a:pPr>
            <a:r>
              <a:rPr lang="en-US" baseline="0" dirty="0" smtClean="0"/>
              <a:t>Score each tweet by computing the probabilities and classifying it according to which model has a higher probability</a:t>
            </a:r>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3139AAB7-C103-3C46-A77D-BA08450FD65E}" type="slidenum">
              <a:rPr lang="en-US" smtClean="0"/>
              <a:t>9</a:t>
            </a:fld>
            <a:endParaRPr lang="en-US"/>
          </a:p>
        </p:txBody>
      </p:sp>
    </p:spTree>
    <p:extLst>
      <p:ext uri="{BB962C8B-B14F-4D97-AF65-F5344CB8AC3E}">
        <p14:creationId xmlns:p14="http://schemas.microsoft.com/office/powerpoint/2010/main" val="1109525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ROC curves of performance for each disorder: true positives on y axis, false positives on x</a:t>
            </a:r>
          </a:p>
          <a:p>
            <a:r>
              <a:rPr lang="en-US" dirty="0" smtClean="0"/>
              <a:t>LIWC blue</a:t>
            </a:r>
          </a:p>
          <a:p>
            <a:r>
              <a:rPr lang="en-US" dirty="0" smtClean="0"/>
              <a:t>CLM red (char)</a:t>
            </a:r>
          </a:p>
          <a:p>
            <a:r>
              <a:rPr lang="en-US" dirty="0" smtClean="0"/>
              <a:t>ULM green (unigram)</a:t>
            </a:r>
          </a:p>
          <a:p>
            <a:r>
              <a:rPr lang="en-US" dirty="0" smtClean="0"/>
              <a:t>All black</a:t>
            </a:r>
          </a:p>
          <a:p>
            <a:r>
              <a:rPr lang="en-US" dirty="0" smtClean="0"/>
              <a:t>Chance </a:t>
            </a:r>
            <a:r>
              <a:rPr lang="mr-IN" dirty="0" smtClean="0"/>
              <a:t>–</a:t>
            </a:r>
            <a:r>
              <a:rPr lang="en-US" dirty="0" smtClean="0"/>
              <a:t> dotted line</a:t>
            </a:r>
          </a:p>
          <a:p>
            <a:endParaRPr lang="en-US" dirty="0" smtClean="0"/>
          </a:p>
        </p:txBody>
      </p:sp>
      <p:sp>
        <p:nvSpPr>
          <p:cNvPr id="4" name="Slide Number Placeholder 3"/>
          <p:cNvSpPr>
            <a:spLocks noGrp="1"/>
          </p:cNvSpPr>
          <p:nvPr>
            <p:ph type="sldNum" sz="quarter" idx="10"/>
          </p:nvPr>
        </p:nvSpPr>
        <p:spPr/>
        <p:txBody>
          <a:bodyPr/>
          <a:lstStyle/>
          <a:p>
            <a:fld id="{3139AAB7-C103-3C46-A77D-BA08450FD65E}" type="slidenum">
              <a:rPr lang="en-US" smtClean="0"/>
              <a:t>10</a:t>
            </a:fld>
            <a:endParaRPr lang="en-US"/>
          </a:p>
        </p:txBody>
      </p:sp>
    </p:spTree>
    <p:extLst>
      <p:ext uri="{BB962C8B-B14F-4D97-AF65-F5344CB8AC3E}">
        <p14:creationId xmlns:p14="http://schemas.microsoft.com/office/powerpoint/2010/main" val="1364021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11</a:t>
            </a:fld>
            <a:endParaRPr lang="en-US"/>
          </a:p>
        </p:txBody>
      </p:sp>
    </p:spTree>
    <p:extLst>
      <p:ext uri="{BB962C8B-B14F-4D97-AF65-F5344CB8AC3E}">
        <p14:creationId xmlns:p14="http://schemas.microsoft.com/office/powerpoint/2010/main" val="3378307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BDD2E397-4279-6C48-B8FA-B8C48EC0085C}" type="datetimeFigureOut">
              <a:rPr lang="en-US" smtClean="0"/>
              <a:t>7/27/17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0E4C505-B874-E848-965F-0F477827E959}" type="slidenum">
              <a:rPr lang="en-US" smtClean="0"/>
              <a:t>‹#›</a:t>
            </a:fld>
            <a:endParaRPr lang="en-US"/>
          </a:p>
        </p:txBody>
      </p:sp>
    </p:spTree>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BDD2E397-4279-6C48-B8FA-B8C48EC0085C}" type="datetimeFigureOut">
              <a:rPr lang="en-US" smtClean="0"/>
              <a:t>7/27/17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0E4C505-B874-E848-965F-0F477827E959}" type="slidenum">
              <a:rPr lang="en-US" smtClean="0"/>
              <a:t>‹#›</a:t>
            </a:fld>
            <a:endParaRPr lang="en-US"/>
          </a:p>
        </p:txBody>
      </p:sp>
    </p:spTree>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355600"/>
            <a:ext cx="1962150" cy="5740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55600"/>
            <a:ext cx="5734050" cy="5740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BDD2E397-4279-6C48-B8FA-B8C48EC0085C}" type="datetimeFigureOut">
              <a:rPr lang="en-US" smtClean="0"/>
              <a:t>7/27/17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0E4C505-B874-E848-965F-0F477827E959}" type="slidenum">
              <a:rPr lang="en-US" smtClean="0"/>
              <a:t>‹#›</a:t>
            </a:fld>
            <a:endParaRPr lang="en-US"/>
          </a:p>
        </p:txBody>
      </p:sp>
    </p:spTree>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55600"/>
            <a:ext cx="7772400" cy="9271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473200"/>
            <a:ext cx="3810000" cy="462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73200"/>
            <a:ext cx="3810000" cy="462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BDD2E397-4279-6C48-B8FA-B8C48EC0085C}" type="datetimeFigureOut">
              <a:rPr lang="en-US" smtClean="0"/>
              <a:t>7/27/17</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0E4C505-B874-E848-965F-0F477827E959}" type="slidenum">
              <a:rPr lang="en-US" smtClean="0"/>
              <a:t>‹#›</a:t>
            </a:fld>
            <a:endParaRPr lang="en-US"/>
          </a:p>
        </p:txBody>
      </p:sp>
    </p:spTree>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55600"/>
            <a:ext cx="7772400" cy="9271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473200"/>
            <a:ext cx="7772400" cy="4622800"/>
          </a:xfrm>
        </p:spPr>
        <p:txBody>
          <a:bodyPr/>
          <a:lstStyle/>
          <a:p>
            <a:pPr lvl="0"/>
            <a:r>
              <a:rPr lang="en-US" noProof="0" smtClean="0"/>
              <a:t>Click icon to add table</a:t>
            </a:r>
          </a:p>
        </p:txBody>
      </p:sp>
      <p:sp>
        <p:nvSpPr>
          <p:cNvPr id="4" name="Rectangle 4"/>
          <p:cNvSpPr>
            <a:spLocks noGrp="1" noChangeArrowheads="1"/>
          </p:cNvSpPr>
          <p:nvPr>
            <p:ph type="dt" sz="half" idx="10"/>
          </p:nvPr>
        </p:nvSpPr>
        <p:spPr>
          <a:ln/>
        </p:spPr>
        <p:txBody>
          <a:bodyPr/>
          <a:lstStyle>
            <a:lvl1pPr>
              <a:defRPr/>
            </a:lvl1pPr>
          </a:lstStyle>
          <a:p>
            <a:fld id="{BDD2E397-4279-6C48-B8FA-B8C48EC0085C}" type="datetimeFigureOut">
              <a:rPr lang="en-US" smtClean="0"/>
              <a:t>7/27/17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0E4C505-B874-E848-965F-0F477827E959}" type="slidenum">
              <a:rPr lang="en-US" smtClean="0"/>
              <a:t>‹#›</a:t>
            </a:fld>
            <a:endParaRPr lang="en-US"/>
          </a:p>
        </p:txBody>
      </p:sp>
    </p:spTree>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BDD2E397-4279-6C48-B8FA-B8C48EC0085C}" type="datetimeFigureOut">
              <a:rPr lang="en-US" smtClean="0"/>
              <a:t>7/27/17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0E4C505-B874-E848-965F-0F477827E959}" type="slidenum">
              <a:rPr lang="en-US" smtClean="0"/>
              <a:t>‹#›</a:t>
            </a:fld>
            <a:endParaRPr lang="en-US"/>
          </a:p>
        </p:txBody>
      </p:sp>
    </p:spTree>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BDD2E397-4279-6C48-B8FA-B8C48EC0085C}" type="datetimeFigureOut">
              <a:rPr lang="en-US" smtClean="0"/>
              <a:t>7/27/17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0E4C505-B874-E848-965F-0F477827E959}" type="slidenum">
              <a:rPr lang="en-US" smtClean="0"/>
              <a:t>‹#›</a:t>
            </a:fld>
            <a:endParaRPr lang="en-US"/>
          </a:p>
        </p:txBody>
      </p:sp>
    </p:spTree>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73200"/>
            <a:ext cx="3810000" cy="462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73200"/>
            <a:ext cx="3810000" cy="462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BDD2E397-4279-6C48-B8FA-B8C48EC0085C}" type="datetimeFigureOut">
              <a:rPr lang="en-US" smtClean="0"/>
              <a:t>7/27/17</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0E4C505-B874-E848-965F-0F477827E959}" type="slidenum">
              <a:rPr lang="en-US" smtClean="0"/>
              <a:t>‹#›</a:t>
            </a:fld>
            <a:endParaRPr lang="en-US"/>
          </a:p>
        </p:txBody>
      </p:sp>
    </p:spTree>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BDD2E397-4279-6C48-B8FA-B8C48EC0085C}" type="datetimeFigureOut">
              <a:rPr lang="en-US" smtClean="0"/>
              <a:t>7/27/17</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20E4C505-B874-E848-965F-0F477827E959}" type="slidenum">
              <a:rPr lang="en-US" smtClean="0"/>
              <a:t>‹#›</a:t>
            </a:fld>
            <a:endParaRPr lang="en-US"/>
          </a:p>
        </p:txBody>
      </p:sp>
    </p:spTree>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BDD2E397-4279-6C48-B8FA-B8C48EC0085C}" type="datetimeFigureOut">
              <a:rPr lang="en-US" smtClean="0"/>
              <a:t>7/27/17</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20E4C505-B874-E848-965F-0F477827E959}" type="slidenum">
              <a:rPr lang="en-US" smtClean="0"/>
              <a:t>‹#›</a:t>
            </a:fld>
            <a:endParaRPr lang="en-US"/>
          </a:p>
        </p:txBody>
      </p:sp>
    </p:spTree>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BDD2E397-4279-6C48-B8FA-B8C48EC0085C}" type="datetimeFigureOut">
              <a:rPr lang="en-US" smtClean="0"/>
              <a:t>7/27/17</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20E4C505-B874-E848-965F-0F477827E959}" type="slidenum">
              <a:rPr lang="en-US" smtClean="0"/>
              <a:t>‹#›</a:t>
            </a:fld>
            <a:endParaRPr lang="en-US"/>
          </a:p>
        </p:txBody>
      </p:sp>
    </p:spTree>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DD2E397-4279-6C48-B8FA-B8C48EC0085C}" type="datetimeFigureOut">
              <a:rPr lang="en-US" smtClean="0"/>
              <a:t>7/27/17</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0E4C505-B874-E848-965F-0F477827E959}" type="slidenum">
              <a:rPr lang="en-US" smtClean="0"/>
              <a:t>‹#›</a:t>
            </a:fld>
            <a:endParaRPr lang="en-US"/>
          </a:p>
        </p:txBody>
      </p:sp>
    </p:spTree>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DD2E397-4279-6C48-B8FA-B8C48EC0085C}" type="datetimeFigureOut">
              <a:rPr lang="en-US" smtClean="0"/>
              <a:t>7/27/17</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0E4C505-B874-E848-965F-0F477827E959}" type="slidenum">
              <a:rPr lang="en-US" smtClean="0"/>
              <a:t>‹#›</a:t>
            </a:fld>
            <a:endParaRPr lang="en-US"/>
          </a:p>
        </p:txBody>
      </p:sp>
    </p:spTree>
    <p:extLst/>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55600"/>
            <a:ext cx="7772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smtClean="0"/>
              <a:t>Click to edit Master title style</a:t>
            </a:r>
            <a:endParaRPr lang="en-US" altLang="x-none"/>
          </a:p>
        </p:txBody>
      </p:sp>
      <p:sp>
        <p:nvSpPr>
          <p:cNvPr id="1027" name="Rectangle 3"/>
          <p:cNvSpPr>
            <a:spLocks noGrp="1" noChangeArrowheads="1"/>
          </p:cNvSpPr>
          <p:nvPr>
            <p:ph type="body" idx="1"/>
          </p:nvPr>
        </p:nvSpPr>
        <p:spPr bwMode="auto">
          <a:xfrm>
            <a:off x="685800" y="1473200"/>
            <a:ext cx="7772400"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smtClean="0"/>
              <a:t>Click to edit Master text styles</a:t>
            </a:r>
          </a:p>
          <a:p>
            <a:pPr lvl="1"/>
            <a:r>
              <a:rPr lang="en-US" altLang="x-none" smtClean="0"/>
              <a:t>Second level</a:t>
            </a:r>
          </a:p>
          <a:p>
            <a:pPr lvl="2"/>
            <a:r>
              <a:rPr lang="en-US" altLang="x-none" smtClean="0"/>
              <a:t>Third level</a:t>
            </a:r>
          </a:p>
          <a:p>
            <a:pPr lvl="3"/>
            <a:r>
              <a:rPr lang="en-US" altLang="x-none" smtClean="0"/>
              <a:t>Fourth level</a:t>
            </a:r>
          </a:p>
          <a:p>
            <a:pPr lvl="4"/>
            <a:r>
              <a:rPr lang="en-US" altLang="x-none" smtClean="0"/>
              <a:t>Fifth level</a:t>
            </a:r>
            <a:endParaRPr lang="en-US" altLang="x-none"/>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fld id="{BDD2E397-4279-6C48-B8FA-B8C48EC0085C}" type="datetimeFigureOut">
              <a:rPr lang="en-US" smtClean="0"/>
              <a:t>7/27/17</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0E4C505-B874-E848-965F-0F477827E959}" type="slidenum">
              <a:rPr lang="en-US" smtClean="0"/>
              <a:t>‹#›</a:t>
            </a:fld>
            <a:endParaRPr lang="en-US"/>
          </a:p>
        </p:txBody>
      </p:sp>
    </p:spTree>
    <p:extLst>
      <p:ext uri="{BB962C8B-B14F-4D97-AF65-F5344CB8AC3E}">
        <p14:creationId xmlns:p14="http://schemas.microsoft.com/office/powerpoint/2010/main" val="7424180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defRPr>
      </a:lvl2pPr>
      <a:lvl3pPr algn="ctr" rtl="0" eaLnBrk="1" fontAlgn="base" hangingPunct="1">
        <a:spcBef>
          <a:spcPct val="0"/>
        </a:spcBef>
        <a:spcAft>
          <a:spcPct val="0"/>
        </a:spcAft>
        <a:defRPr sz="3200" b="1">
          <a:solidFill>
            <a:schemeClr val="tx2"/>
          </a:solidFill>
          <a:latin typeface="Times New Roman" pitchFamily="18" charset="0"/>
        </a:defRPr>
      </a:lvl3pPr>
      <a:lvl4pPr algn="ctr" rtl="0" eaLnBrk="1" fontAlgn="base" hangingPunct="1">
        <a:spcBef>
          <a:spcPct val="0"/>
        </a:spcBef>
        <a:spcAft>
          <a:spcPct val="0"/>
        </a:spcAft>
        <a:defRPr sz="3200" b="1">
          <a:solidFill>
            <a:schemeClr val="tx2"/>
          </a:solidFill>
          <a:latin typeface="Times New Roman" pitchFamily="18" charset="0"/>
        </a:defRPr>
      </a:lvl4pPr>
      <a:lvl5pPr algn="ctr" rtl="0" eaLnBrk="1" fontAlgn="base" hangingPunct="1">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cesd-r.co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4.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5.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6.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7.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8.jpg"/></Relationships>
</file>

<file path=ppt/slides/_rels/slide54.xml.rels><?xml version="1.0" encoding="UTF-8" standalone="yes"?>
<Relationships xmlns="http://schemas.openxmlformats.org/package/2006/relationships"><Relationship Id="rId3" Type="http://schemas.openxmlformats.org/officeDocument/2006/relationships/hyperlink" Target="http://www.talkbank.org/browser/index.php?url=DementiaBank/English/Pitt/Dementia/cookie/010-4.cha" TargetMode="External"/><Relationship Id="rId4" Type="http://schemas.openxmlformats.org/officeDocument/2006/relationships/hyperlink" Target="http://talkbank.org/browser/index.php?url=DementiaBank/English/Pitt/Control/cookie/013-0.cha" TargetMode="External"/><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1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2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2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8.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tif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tif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tif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3600" dirty="0" smtClean="0"/>
              <a:t>Intonation and Computation: Mental Illness</a:t>
            </a:r>
            <a:br>
              <a:rPr lang="en-US" sz="3600" dirty="0" smtClean="0"/>
            </a:br>
            <a:endParaRPr lang="en-US" sz="3200" dirty="0"/>
          </a:p>
        </p:txBody>
      </p:sp>
      <p:sp>
        <p:nvSpPr>
          <p:cNvPr id="3" name="Subtitle 2"/>
          <p:cNvSpPr>
            <a:spLocks noGrp="1"/>
          </p:cNvSpPr>
          <p:nvPr>
            <p:ph type="subTitle" idx="1"/>
          </p:nvPr>
        </p:nvSpPr>
        <p:spPr/>
        <p:txBody>
          <a:bodyPr>
            <a:normAutofit/>
          </a:bodyPr>
          <a:lstStyle/>
          <a:p>
            <a:r>
              <a:rPr lang="en-US" sz="2800" dirty="0" smtClean="0"/>
              <a:t>Julia Hirschberg</a:t>
            </a:r>
          </a:p>
          <a:p>
            <a:r>
              <a:rPr lang="en-US" dirty="0" smtClean="0"/>
              <a:t>LSA 2017</a:t>
            </a:r>
          </a:p>
          <a:p>
            <a:r>
              <a:rPr lang="en-US" sz="2800" dirty="0" err="1" smtClean="0"/>
              <a:t>julia@cs.columbia.edu</a:t>
            </a:r>
            <a:endParaRPr lang="en-US" sz="2800" dirty="0" smtClean="0"/>
          </a:p>
        </p:txBody>
      </p:sp>
    </p:spTree>
    <p:extLst>
      <p:ext uri="{BB962C8B-B14F-4D97-AF65-F5344CB8AC3E}">
        <p14:creationId xmlns:p14="http://schemas.microsoft.com/office/powerpoint/2010/main" val="203480465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10</a:t>
            </a:fld>
            <a:endParaRPr lang="en-US">
              <a:solidFill>
                <a:prstClr val="black"/>
              </a:solidFill>
              <a:latin typeface="Georgia"/>
            </a:endParaRPr>
          </a:p>
        </p:txBody>
      </p:sp>
      <p:pic>
        <p:nvPicPr>
          <p:cNvPr id="5" name="Picture 4" descr="Screen Shot 2017-03-26 at 10.59.47 AM.png"/>
          <p:cNvPicPr>
            <a:picLocks noChangeAspect="1"/>
          </p:cNvPicPr>
          <p:nvPr/>
        </p:nvPicPr>
        <p:blipFill rotWithShape="1">
          <a:blip r:embed="rId3">
            <a:extLst>
              <a:ext uri="{28A0092B-C50C-407E-A947-70E740481C1C}">
                <a14:useLocalDpi xmlns:a14="http://schemas.microsoft.com/office/drawing/2010/main" val="0"/>
              </a:ext>
            </a:extLst>
          </a:blip>
          <a:srcRect b="16863"/>
          <a:stretch/>
        </p:blipFill>
        <p:spPr>
          <a:xfrm>
            <a:off x="1170659" y="776740"/>
            <a:ext cx="6035667" cy="5980676"/>
          </a:xfrm>
          <a:prstGeom prst="rect">
            <a:avLst/>
          </a:prstGeom>
        </p:spPr>
      </p:pic>
      <p:sp>
        <p:nvSpPr>
          <p:cNvPr id="2" name="TextBox 1"/>
          <p:cNvSpPr txBox="1"/>
          <p:nvPr/>
        </p:nvSpPr>
        <p:spPr>
          <a:xfrm rot="10800000" flipH="1" flipV="1">
            <a:off x="7401928" y="2458138"/>
            <a:ext cx="1268055" cy="3139321"/>
          </a:xfrm>
          <a:prstGeom prst="rect">
            <a:avLst/>
          </a:prstGeom>
          <a:noFill/>
        </p:spPr>
        <p:txBody>
          <a:bodyPr wrap="square" rtlCol="0">
            <a:spAutoFit/>
          </a:bodyPr>
          <a:lstStyle/>
          <a:p>
            <a:r>
              <a:rPr lang="en-US" dirty="0"/>
              <a:t>LIWC blue</a:t>
            </a:r>
          </a:p>
          <a:p>
            <a:r>
              <a:rPr lang="en-US" dirty="0"/>
              <a:t>CLM red (char)</a:t>
            </a:r>
          </a:p>
          <a:p>
            <a:r>
              <a:rPr lang="en-US" dirty="0"/>
              <a:t>ULM green (unigram)</a:t>
            </a:r>
          </a:p>
          <a:p>
            <a:r>
              <a:rPr lang="en-US" dirty="0"/>
              <a:t>All </a:t>
            </a:r>
            <a:r>
              <a:rPr lang="en-US" dirty="0" smtClean="0"/>
              <a:t>features black</a:t>
            </a:r>
          </a:p>
          <a:p>
            <a:r>
              <a:rPr lang="en-US" dirty="0" smtClean="0"/>
              <a:t>Chance (dotted line)</a:t>
            </a:r>
            <a:endParaRPr lang="en-US" dirty="0"/>
          </a:p>
          <a:p>
            <a:endParaRPr lang="en-US" dirty="0"/>
          </a:p>
        </p:txBody>
      </p:sp>
    </p:spTree>
    <p:extLst>
      <p:ext uri="{BB962C8B-B14F-4D97-AF65-F5344CB8AC3E}">
        <p14:creationId xmlns:p14="http://schemas.microsoft.com/office/powerpoint/2010/main" val="144570480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Depression</a:t>
            </a:r>
            <a:endParaRPr lang="en-US" dirty="0"/>
          </a:p>
        </p:txBody>
      </p:sp>
      <p:sp>
        <p:nvSpPr>
          <p:cNvPr id="9" name="Content Placeholder 2"/>
          <p:cNvSpPr>
            <a:spLocks noGrp="1"/>
          </p:cNvSpPr>
          <p:nvPr>
            <p:ph idx="1"/>
          </p:nvPr>
        </p:nvSpPr>
        <p:spPr/>
        <p:txBody>
          <a:bodyPr>
            <a:normAutofit/>
          </a:bodyPr>
          <a:lstStyle/>
          <a:p>
            <a:r>
              <a:rPr lang="en-US" dirty="0" smtClean="0"/>
              <a:t>Mood disorder that causes a persistent feeling of sadness and loss of interest</a:t>
            </a:r>
          </a:p>
          <a:p>
            <a:r>
              <a:rPr lang="en-US" dirty="0" smtClean="0"/>
              <a:t>Statistics</a:t>
            </a:r>
          </a:p>
          <a:p>
            <a:pPr lvl="1"/>
            <a:r>
              <a:rPr lang="en-US" dirty="0" smtClean="0"/>
              <a:t>16 million adults had at least 1 major depressive episode in 2012 </a:t>
            </a:r>
            <a:r>
              <a:rPr lang="en-US" sz="2200" dirty="0" smtClean="0"/>
              <a:t>(NIMH)</a:t>
            </a:r>
          </a:p>
          <a:p>
            <a:pPr lvl="1"/>
            <a:r>
              <a:rPr lang="en-US" dirty="0" smtClean="0"/>
              <a:t>350 million people worldwide suffer from depression </a:t>
            </a:r>
            <a:r>
              <a:rPr lang="en-US" sz="2200" dirty="0" smtClean="0"/>
              <a:t>(WHO)</a:t>
            </a:r>
          </a:p>
          <a:p>
            <a:pPr lvl="1"/>
            <a:r>
              <a:rPr lang="en-US" dirty="0" smtClean="0"/>
              <a:t>Depression is the cause of over 2/3 of suicides in the US each year </a:t>
            </a:r>
            <a:r>
              <a:rPr lang="en-US" sz="2200" dirty="0" smtClean="0"/>
              <a:t>(White House Conference on Mental Health)</a:t>
            </a:r>
          </a:p>
          <a:p>
            <a:pPr lvl="1"/>
            <a:r>
              <a:rPr lang="en-US" dirty="0" smtClean="0"/>
              <a:t>Women experience depression at 2x the rate of men </a:t>
            </a:r>
            <a:r>
              <a:rPr lang="en-US" sz="2200" dirty="0" smtClean="0"/>
              <a:t>(Journal of AMA)</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11</a:t>
            </a:fld>
            <a:endParaRPr lang="en-US">
              <a:solidFill>
                <a:prstClr val="black"/>
              </a:solidFill>
              <a:latin typeface="Georgia"/>
            </a:endParaRPr>
          </a:p>
        </p:txBody>
      </p:sp>
    </p:spTree>
    <p:extLst>
      <p:ext uri="{BB962C8B-B14F-4D97-AF65-F5344CB8AC3E}">
        <p14:creationId xmlns:p14="http://schemas.microsoft.com/office/powerpoint/2010/main" val="403760797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12</a:t>
            </a:fld>
            <a:endParaRPr lang="en-US">
              <a:solidFill>
                <a:prstClr val="black"/>
              </a:solidFill>
              <a:latin typeface="Georgia"/>
            </a:endParaRPr>
          </a:p>
        </p:txBody>
      </p:sp>
      <p:pic>
        <p:nvPicPr>
          <p:cNvPr id="6" name="Picture 5" descr="230611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317" y="569661"/>
            <a:ext cx="8237915" cy="6187755"/>
          </a:xfrm>
          <a:prstGeom prst="rect">
            <a:avLst/>
          </a:prstGeom>
        </p:spPr>
      </p:pic>
    </p:spTree>
    <p:extLst>
      <p:ext uri="{BB962C8B-B14F-4D97-AF65-F5344CB8AC3E}">
        <p14:creationId xmlns:p14="http://schemas.microsoft.com/office/powerpoint/2010/main" val="413638155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Diagnosis</a:t>
            </a:r>
            <a:endParaRPr lang="en-US" dirty="0"/>
          </a:p>
        </p:txBody>
      </p:sp>
      <p:sp>
        <p:nvSpPr>
          <p:cNvPr id="3" name="Content Placeholder 2"/>
          <p:cNvSpPr>
            <a:spLocks noGrp="1"/>
          </p:cNvSpPr>
          <p:nvPr>
            <p:ph idx="1"/>
          </p:nvPr>
        </p:nvSpPr>
        <p:spPr/>
        <p:txBody>
          <a:bodyPr/>
          <a:lstStyle/>
          <a:p>
            <a:r>
              <a:rPr lang="en-US" dirty="0" smtClean="0"/>
              <a:t>Diagnostic assessment by GP, psychologist, or psychiatrist</a:t>
            </a:r>
          </a:p>
          <a:p>
            <a:pPr lvl="1"/>
            <a:r>
              <a:rPr lang="en-US" dirty="0" smtClean="0"/>
              <a:t>Examine biological, psychological, social factors</a:t>
            </a:r>
          </a:p>
          <a:p>
            <a:r>
              <a:rPr lang="en-US" dirty="0" smtClean="0"/>
              <a:t>Rating scales</a:t>
            </a:r>
          </a:p>
          <a:p>
            <a:pPr lvl="1"/>
            <a:r>
              <a:rPr lang="en-US" dirty="0" smtClean="0"/>
              <a:t>Hamilton rating scale for depression</a:t>
            </a:r>
          </a:p>
          <a:p>
            <a:pPr lvl="1"/>
            <a:r>
              <a:rPr lang="en-US" dirty="0" smtClean="0"/>
              <a:t>Beck depression inventory</a:t>
            </a:r>
          </a:p>
          <a:p>
            <a:pPr lvl="1"/>
            <a:r>
              <a:rPr lang="en-US" dirty="0" smtClean="0"/>
              <a:t>Suicide behaviors questionnaire</a:t>
            </a:r>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13</a:t>
            </a:fld>
            <a:endParaRPr lang="en-US">
              <a:solidFill>
                <a:prstClr val="black"/>
              </a:solidFill>
              <a:latin typeface="Georgia"/>
            </a:endParaRPr>
          </a:p>
        </p:txBody>
      </p:sp>
    </p:spTree>
    <p:extLst>
      <p:ext uri="{BB962C8B-B14F-4D97-AF65-F5344CB8AC3E}">
        <p14:creationId xmlns:p14="http://schemas.microsoft.com/office/powerpoint/2010/main" val="292702458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Treatments</a:t>
            </a:r>
            <a:endParaRPr lang="en-US" dirty="0"/>
          </a:p>
        </p:txBody>
      </p:sp>
      <p:sp>
        <p:nvSpPr>
          <p:cNvPr id="3" name="Content Placeholder 2"/>
          <p:cNvSpPr>
            <a:spLocks noGrp="1"/>
          </p:cNvSpPr>
          <p:nvPr>
            <p:ph idx="1"/>
          </p:nvPr>
        </p:nvSpPr>
        <p:spPr/>
        <p:txBody>
          <a:bodyPr/>
          <a:lstStyle/>
          <a:p>
            <a:r>
              <a:rPr lang="en-US" dirty="0" smtClean="0"/>
              <a:t>Psychotherapy</a:t>
            </a:r>
          </a:p>
          <a:p>
            <a:r>
              <a:rPr lang="en-US" dirty="0" smtClean="0"/>
              <a:t>Mediation </a:t>
            </a:r>
            <a:r>
              <a:rPr lang="mr-IN" dirty="0" smtClean="0"/>
              <a:t>–</a:t>
            </a:r>
            <a:r>
              <a:rPr lang="en-US" dirty="0" smtClean="0"/>
              <a:t> antidepressants</a:t>
            </a:r>
          </a:p>
          <a:p>
            <a:r>
              <a:rPr lang="en-US" dirty="0" smtClean="0"/>
              <a:t>Electroconvulsive therapy (ECT)</a:t>
            </a:r>
          </a:p>
          <a:p>
            <a:r>
              <a:rPr lang="en-US" dirty="0" smtClean="0"/>
              <a:t>Lifestyle</a:t>
            </a:r>
          </a:p>
          <a:p>
            <a:pPr lvl="1"/>
            <a:r>
              <a:rPr lang="en-US" dirty="0" smtClean="0"/>
              <a:t>Exercise</a:t>
            </a:r>
          </a:p>
          <a:p>
            <a:pPr lvl="1"/>
            <a:r>
              <a:rPr lang="en-US" dirty="0" smtClean="0"/>
              <a:t>Smoking cessation</a:t>
            </a:r>
          </a:p>
          <a:p>
            <a:pPr lvl="1"/>
            <a:r>
              <a:rPr lang="en-US" dirty="0" smtClean="0"/>
              <a:t>Diet</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14</a:t>
            </a:fld>
            <a:endParaRPr lang="en-US">
              <a:solidFill>
                <a:prstClr val="black"/>
              </a:solidFill>
              <a:latin typeface="Georgia"/>
            </a:endParaRPr>
          </a:p>
        </p:txBody>
      </p:sp>
    </p:spTree>
    <p:extLst>
      <p:ext uri="{BB962C8B-B14F-4D97-AF65-F5344CB8AC3E}">
        <p14:creationId xmlns:p14="http://schemas.microsoft.com/office/powerpoint/2010/main" val="320965466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Predicting Depression via Social Media </a:t>
            </a:r>
            <a:r>
              <a:rPr lang="en-US" sz="3100" dirty="0" smtClean="0"/>
              <a:t>(De </a:t>
            </a:r>
            <a:r>
              <a:rPr lang="en-US" sz="3100" dirty="0" err="1" smtClean="0"/>
              <a:t>Choudhury</a:t>
            </a:r>
            <a:r>
              <a:rPr lang="en-US" sz="3100" dirty="0" smtClean="0"/>
              <a:t> et al., 2013)</a:t>
            </a:r>
            <a:endParaRPr lang="en-US" sz="3100" dirty="0"/>
          </a:p>
        </p:txBody>
      </p:sp>
      <p:sp>
        <p:nvSpPr>
          <p:cNvPr id="3" name="Content Placeholder 2"/>
          <p:cNvSpPr>
            <a:spLocks noGrp="1"/>
          </p:cNvSpPr>
          <p:nvPr>
            <p:ph idx="1"/>
          </p:nvPr>
        </p:nvSpPr>
        <p:spPr/>
        <p:txBody>
          <a:bodyPr/>
          <a:lstStyle/>
          <a:p>
            <a:r>
              <a:rPr lang="en-US" dirty="0" smtClean="0"/>
              <a:t>Use crowdsourcing to identify Twitter users with clinical depression by giving them a standard test</a:t>
            </a:r>
          </a:p>
          <a:p>
            <a:r>
              <a:rPr lang="en-US" dirty="0" smtClean="0"/>
              <a:t>Measure behavioral attributes from tweets </a:t>
            </a:r>
            <a:r>
              <a:rPr lang="en-US" i="1" dirty="0" smtClean="0"/>
              <a:t>1 </a:t>
            </a:r>
            <a:r>
              <a:rPr lang="en-US" i="1" dirty="0" err="1" smtClean="0"/>
              <a:t>yr</a:t>
            </a:r>
            <a:r>
              <a:rPr lang="en-US" i="1" dirty="0" smtClean="0"/>
              <a:t> prior to diagnosis</a:t>
            </a:r>
          </a:p>
          <a:p>
            <a:r>
              <a:rPr lang="en-US" dirty="0" smtClean="0"/>
              <a:t>Estimate risk of depression </a:t>
            </a:r>
            <a:r>
              <a:rPr lang="en-US" i="1" dirty="0" smtClean="0"/>
              <a:t>before</a:t>
            </a:r>
            <a:r>
              <a:rPr lang="en-US" dirty="0" smtClean="0"/>
              <a:t> diagnosis: can we </a:t>
            </a:r>
            <a:r>
              <a:rPr lang="en-US" i="1" dirty="0" smtClean="0"/>
              <a:t>predict</a:t>
            </a:r>
            <a:r>
              <a:rPr lang="en-US" dirty="0" smtClean="0"/>
              <a:t> upcoming depression</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15</a:t>
            </a:fld>
            <a:endParaRPr lang="en-US">
              <a:solidFill>
                <a:prstClr val="black"/>
              </a:solidFill>
              <a:latin typeface="Georgia"/>
            </a:endParaRPr>
          </a:p>
        </p:txBody>
      </p:sp>
    </p:spTree>
    <p:extLst>
      <p:ext uri="{BB962C8B-B14F-4D97-AF65-F5344CB8AC3E}">
        <p14:creationId xmlns:p14="http://schemas.microsoft.com/office/powerpoint/2010/main" val="219266977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3" name="Content Placeholder 2"/>
          <p:cNvSpPr>
            <a:spLocks noGrp="1"/>
          </p:cNvSpPr>
          <p:nvPr>
            <p:ph idx="1"/>
          </p:nvPr>
        </p:nvSpPr>
        <p:spPr/>
        <p:txBody>
          <a:bodyPr>
            <a:normAutofit/>
          </a:bodyPr>
          <a:lstStyle/>
          <a:p>
            <a:r>
              <a:rPr lang="en-US" dirty="0" smtClean="0"/>
              <a:t>Depression screening test:  CES-D questionnaire</a:t>
            </a:r>
          </a:p>
          <a:p>
            <a:pPr lvl="1"/>
            <a:r>
              <a:rPr lang="en-US" dirty="0">
                <a:hlinkClick r:id="rId3"/>
              </a:rPr>
              <a:t>http://cesd-</a:t>
            </a:r>
            <a:r>
              <a:rPr lang="en-US" dirty="0" smtClean="0">
                <a:hlinkClick r:id="rId3"/>
              </a:rPr>
              <a:t>r.com</a:t>
            </a:r>
            <a:endParaRPr lang="en-US" dirty="0" smtClean="0"/>
          </a:p>
          <a:p>
            <a:pPr lvl="1"/>
            <a:r>
              <a:rPr lang="en-US" dirty="0" smtClean="0"/>
              <a:t>Amazon Mechanical Turk</a:t>
            </a:r>
          </a:p>
          <a:p>
            <a:pPr lvl="1"/>
            <a:r>
              <a:rPr lang="en-US" dirty="0" smtClean="0"/>
              <a:t>Workers could opt in to share Twitter username</a:t>
            </a:r>
          </a:p>
          <a:p>
            <a:pPr lvl="1"/>
            <a:r>
              <a:rPr lang="en-US" dirty="0" smtClean="0"/>
              <a:t>Quality control using additional depression test</a:t>
            </a:r>
          </a:p>
          <a:p>
            <a:r>
              <a:rPr lang="en-US" dirty="0" smtClean="0"/>
              <a:t>Self-reported information</a:t>
            </a:r>
          </a:p>
          <a:p>
            <a:pPr lvl="1"/>
            <a:r>
              <a:rPr lang="en-US" dirty="0" smtClean="0"/>
              <a:t>Clinical diagnosis of depression</a:t>
            </a:r>
          </a:p>
          <a:p>
            <a:pPr lvl="1"/>
            <a:r>
              <a:rPr lang="en-US" dirty="0" smtClean="0"/>
              <a:t>Estimated time of onset</a:t>
            </a:r>
          </a:p>
          <a:p>
            <a:pPr lvl="1"/>
            <a:r>
              <a:rPr lang="en-US" dirty="0" smtClean="0"/>
              <a:t>Using antidepressants</a:t>
            </a:r>
            <a:endParaRPr lang="en-US" dirty="0"/>
          </a:p>
          <a:p>
            <a:pPr marL="411480" lvl="1" indent="0">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16</a:t>
            </a:fld>
            <a:endParaRPr lang="en-US">
              <a:solidFill>
                <a:prstClr val="black"/>
              </a:solidFill>
              <a:latin typeface="Georgia"/>
            </a:endParaRPr>
          </a:p>
        </p:txBody>
      </p:sp>
    </p:spTree>
    <p:extLst>
      <p:ext uri="{BB962C8B-B14F-4D97-AF65-F5344CB8AC3E}">
        <p14:creationId xmlns:p14="http://schemas.microsoft.com/office/powerpoint/2010/main" val="266825439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3" name="Content Placeholder 2"/>
          <p:cNvSpPr>
            <a:spLocks noGrp="1"/>
          </p:cNvSpPr>
          <p:nvPr>
            <p:ph idx="1"/>
          </p:nvPr>
        </p:nvSpPr>
        <p:spPr/>
        <p:txBody>
          <a:bodyPr/>
          <a:lstStyle/>
          <a:p>
            <a:r>
              <a:rPr lang="en-US" dirty="0" smtClean="0"/>
              <a:t>1,583 responses; 40% shared Twitter feeds</a:t>
            </a:r>
          </a:p>
          <a:p>
            <a:r>
              <a:rPr lang="en-US" dirty="0" smtClean="0"/>
              <a:t>476 users with depression diagnosis (after removing noisy responses)</a:t>
            </a:r>
          </a:p>
          <a:p>
            <a:pPr lvl="1"/>
            <a:r>
              <a:rPr lang="en-US" dirty="0" smtClean="0"/>
              <a:t>243 male, 233 female</a:t>
            </a:r>
          </a:p>
          <a:p>
            <a:r>
              <a:rPr lang="en-US" dirty="0" smtClean="0"/>
              <a:t>171 </a:t>
            </a:r>
            <a:r>
              <a:rPr lang="en-US" dirty="0"/>
              <a:t>users </a:t>
            </a:r>
            <a:r>
              <a:rPr lang="en-US" dirty="0" smtClean="0"/>
              <a:t>who scored positive for depression on CES-D</a:t>
            </a:r>
          </a:p>
          <a:p>
            <a:r>
              <a:rPr lang="en-US" dirty="0" smtClean="0"/>
              <a:t>2,157,992 tweets retrieved</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17</a:t>
            </a:fld>
            <a:endParaRPr lang="en-US">
              <a:solidFill>
                <a:prstClr val="black"/>
              </a:solidFill>
              <a:latin typeface="Georgia"/>
            </a:endParaRPr>
          </a:p>
        </p:txBody>
      </p:sp>
    </p:spTree>
    <p:extLst>
      <p:ext uri="{BB962C8B-B14F-4D97-AF65-F5344CB8AC3E}">
        <p14:creationId xmlns:p14="http://schemas.microsoft.com/office/powerpoint/2010/main" val="206929018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18</a:t>
            </a:fld>
            <a:endParaRPr lang="en-US">
              <a:solidFill>
                <a:prstClr val="black"/>
              </a:solidFill>
              <a:latin typeface="Georgia"/>
            </a:endParaRPr>
          </a:p>
        </p:txBody>
      </p:sp>
      <p:pic>
        <p:nvPicPr>
          <p:cNvPr id="5" name="Picture 4" descr="Screen Shot 2017-03-26 at 3.47.2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472" y="2472335"/>
            <a:ext cx="6921500" cy="2971800"/>
          </a:xfrm>
          <a:prstGeom prst="rect">
            <a:avLst/>
          </a:prstGeom>
        </p:spPr>
      </p:pic>
    </p:spTree>
    <p:extLst>
      <p:ext uri="{BB962C8B-B14F-4D97-AF65-F5344CB8AC3E}">
        <p14:creationId xmlns:p14="http://schemas.microsoft.com/office/powerpoint/2010/main" val="106725271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Measuring Depressive Behavior</a:t>
            </a:r>
            <a:endParaRPr lang="en-US" dirty="0"/>
          </a:p>
        </p:txBody>
      </p:sp>
      <p:sp>
        <p:nvSpPr>
          <p:cNvPr id="3" name="Content Placeholder 2"/>
          <p:cNvSpPr>
            <a:spLocks noGrp="1"/>
          </p:cNvSpPr>
          <p:nvPr>
            <p:ph idx="1"/>
          </p:nvPr>
        </p:nvSpPr>
        <p:spPr/>
        <p:txBody>
          <a:bodyPr>
            <a:normAutofit/>
          </a:bodyPr>
          <a:lstStyle/>
          <a:p>
            <a:r>
              <a:rPr lang="en-US" dirty="0" smtClean="0"/>
              <a:t>Degree of engagement</a:t>
            </a:r>
          </a:p>
          <a:p>
            <a:r>
              <a:rPr lang="en-US" dirty="0" smtClean="0"/>
              <a:t>Insomnia index</a:t>
            </a:r>
          </a:p>
          <a:p>
            <a:r>
              <a:rPr lang="en-US" dirty="0" smtClean="0"/>
              <a:t>Egocentric network measures: the personal network characteristics</a:t>
            </a:r>
          </a:p>
          <a:p>
            <a:r>
              <a:rPr lang="en-US" dirty="0" smtClean="0"/>
              <a:t>Emotion</a:t>
            </a:r>
          </a:p>
          <a:p>
            <a:r>
              <a:rPr lang="en-US" dirty="0" smtClean="0"/>
              <a:t>Linguistic style</a:t>
            </a:r>
          </a:p>
          <a:p>
            <a:r>
              <a:rPr lang="en-US" dirty="0" smtClean="0"/>
              <a:t>Depressive language</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19</a:t>
            </a:fld>
            <a:endParaRPr lang="en-US">
              <a:solidFill>
                <a:prstClr val="black"/>
              </a:solidFill>
              <a:latin typeface="Georgia"/>
            </a:endParaRPr>
          </a:p>
        </p:txBody>
      </p:sp>
    </p:spTree>
    <p:extLst>
      <p:ext uri="{BB962C8B-B14F-4D97-AF65-F5344CB8AC3E}">
        <p14:creationId xmlns:p14="http://schemas.microsoft.com/office/powerpoint/2010/main" val="344905558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Cues to Mental Illness</a:t>
            </a:r>
            <a:endParaRPr lang="en-US" dirty="0"/>
          </a:p>
        </p:txBody>
      </p:sp>
      <p:sp>
        <p:nvSpPr>
          <p:cNvPr id="3" name="Content Placeholder 2"/>
          <p:cNvSpPr>
            <a:spLocks noGrp="1"/>
          </p:cNvSpPr>
          <p:nvPr>
            <p:ph idx="1"/>
          </p:nvPr>
        </p:nvSpPr>
        <p:spPr/>
        <p:txBody>
          <a:bodyPr/>
          <a:lstStyle/>
          <a:p>
            <a:pPr>
              <a:spcAft>
                <a:spcPts val="600"/>
              </a:spcAft>
            </a:pPr>
            <a:r>
              <a:rPr lang="en-US" dirty="0" smtClean="0"/>
              <a:t>Depression</a:t>
            </a:r>
          </a:p>
          <a:p>
            <a:pPr>
              <a:spcAft>
                <a:spcPts val="600"/>
              </a:spcAft>
            </a:pPr>
            <a:r>
              <a:rPr lang="en-US" dirty="0" smtClean="0"/>
              <a:t>Schizophrenia</a:t>
            </a:r>
          </a:p>
          <a:p>
            <a:pPr>
              <a:spcAft>
                <a:spcPts val="600"/>
              </a:spcAft>
            </a:pPr>
            <a:r>
              <a:rPr lang="en-US" dirty="0" smtClean="0"/>
              <a:t>Dementia </a:t>
            </a:r>
            <a:r>
              <a:rPr lang="mr-IN" dirty="0" smtClean="0"/>
              <a:t>–</a:t>
            </a:r>
            <a:r>
              <a:rPr lang="en-US" dirty="0" smtClean="0"/>
              <a:t> Alzheimer’s Disease</a:t>
            </a:r>
          </a:p>
          <a:p>
            <a:pPr>
              <a:spcAft>
                <a:spcPts val="600"/>
              </a:spcAft>
            </a:pPr>
            <a:r>
              <a:rPr lang="en-US" dirty="0" smtClean="0"/>
              <a:t>Ethics</a:t>
            </a:r>
          </a:p>
          <a:p>
            <a:pPr lvl="1">
              <a:spcAft>
                <a:spcPts val="600"/>
              </a:spcAft>
            </a:pPr>
            <a:endParaRPr lang="en-US" dirty="0" smtClean="0"/>
          </a:p>
          <a:p>
            <a:pPr marL="109728" indent="0">
              <a:spcAft>
                <a:spcPts val="3600"/>
              </a:spcAft>
              <a:buNone/>
            </a:pPr>
            <a:endParaRPr lang="en-US" dirty="0" smtClean="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a:t>
            </a:fld>
            <a:endParaRPr lang="en-US">
              <a:solidFill>
                <a:prstClr val="black"/>
              </a:solidFill>
              <a:latin typeface="Georgia"/>
            </a:endParaRPr>
          </a:p>
        </p:txBody>
      </p:sp>
    </p:spTree>
    <p:extLst>
      <p:ext uri="{BB962C8B-B14F-4D97-AF65-F5344CB8AC3E}">
        <p14:creationId xmlns:p14="http://schemas.microsoft.com/office/powerpoint/2010/main" val="389758611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Tweet Activity Timing and Depression</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20</a:t>
            </a:fld>
            <a:endParaRPr lang="en-US">
              <a:solidFill>
                <a:prstClr val="black"/>
              </a:solidFill>
              <a:latin typeface="Georgia"/>
            </a:endParaRPr>
          </a:p>
        </p:txBody>
      </p:sp>
      <p:pic>
        <p:nvPicPr>
          <p:cNvPr id="5" name="Picture 4" descr="Screen Shot 2017-03-26 at 3.52.32 PM.png"/>
          <p:cNvPicPr>
            <a:picLocks noChangeAspect="1"/>
          </p:cNvPicPr>
          <p:nvPr/>
        </p:nvPicPr>
        <p:blipFill rotWithShape="1">
          <a:blip r:embed="rId3">
            <a:extLst>
              <a:ext uri="{28A0092B-C50C-407E-A947-70E740481C1C}">
                <a14:useLocalDpi xmlns:a14="http://schemas.microsoft.com/office/drawing/2010/main" val="0"/>
              </a:ext>
            </a:extLst>
          </a:blip>
          <a:srcRect b="24144"/>
          <a:stretch/>
        </p:blipFill>
        <p:spPr>
          <a:xfrm>
            <a:off x="457200" y="2209800"/>
            <a:ext cx="6819900" cy="4431524"/>
          </a:xfrm>
          <a:prstGeom prst="rect">
            <a:avLst/>
          </a:prstGeom>
        </p:spPr>
      </p:pic>
    </p:spTree>
    <p:extLst>
      <p:ext uri="{BB962C8B-B14F-4D97-AF65-F5344CB8AC3E}">
        <p14:creationId xmlns:p14="http://schemas.microsoft.com/office/powerpoint/2010/main" val="24958286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Depression Prediction</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21</a:t>
            </a:fld>
            <a:endParaRPr lang="en-US">
              <a:solidFill>
                <a:prstClr val="black"/>
              </a:solidFill>
              <a:latin typeface="Georgia"/>
            </a:endParaRPr>
          </a:p>
        </p:txBody>
      </p:sp>
      <p:pic>
        <p:nvPicPr>
          <p:cNvPr id="5" name="Picture 4" descr="Screen Shot 2017-03-26 at 3.58.15 PM.png"/>
          <p:cNvPicPr>
            <a:picLocks noChangeAspect="1"/>
          </p:cNvPicPr>
          <p:nvPr/>
        </p:nvPicPr>
        <p:blipFill rotWithShape="1">
          <a:blip r:embed="rId3">
            <a:extLst>
              <a:ext uri="{28A0092B-C50C-407E-A947-70E740481C1C}">
                <a14:useLocalDpi xmlns:a14="http://schemas.microsoft.com/office/drawing/2010/main" val="0"/>
              </a:ext>
            </a:extLst>
          </a:blip>
          <a:srcRect b="24819"/>
          <a:stretch/>
        </p:blipFill>
        <p:spPr>
          <a:xfrm>
            <a:off x="457200" y="2209800"/>
            <a:ext cx="7919448" cy="3364806"/>
          </a:xfrm>
          <a:prstGeom prst="rect">
            <a:avLst/>
          </a:prstGeom>
        </p:spPr>
      </p:pic>
    </p:spTree>
    <p:extLst>
      <p:ext uri="{BB962C8B-B14F-4D97-AF65-F5344CB8AC3E}">
        <p14:creationId xmlns:p14="http://schemas.microsoft.com/office/powerpoint/2010/main" val="25390145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Schizophrenia</a:t>
            </a:r>
            <a:endParaRPr lang="en-US" dirty="0"/>
          </a:p>
        </p:txBody>
      </p:sp>
      <p:sp>
        <p:nvSpPr>
          <p:cNvPr id="3" name="Content Placeholder 2"/>
          <p:cNvSpPr>
            <a:spLocks noGrp="1"/>
          </p:cNvSpPr>
          <p:nvPr>
            <p:ph idx="1"/>
          </p:nvPr>
        </p:nvSpPr>
        <p:spPr/>
        <p:txBody>
          <a:bodyPr/>
          <a:lstStyle/>
          <a:p>
            <a:r>
              <a:rPr lang="en-US" dirty="0" smtClean="0"/>
              <a:t>Chronic mental disorder</a:t>
            </a:r>
          </a:p>
          <a:p>
            <a:r>
              <a:rPr lang="en-US" dirty="0" smtClean="0"/>
              <a:t>Symptoms:</a:t>
            </a:r>
          </a:p>
          <a:p>
            <a:pPr lvl="1"/>
            <a:r>
              <a:rPr lang="en-US" dirty="0" smtClean="0"/>
              <a:t>`Positive’:  hallucination, delusion, thought disorders, movement disorders</a:t>
            </a:r>
          </a:p>
          <a:p>
            <a:pPr lvl="1"/>
            <a:r>
              <a:rPr lang="en-US" dirty="0" smtClean="0"/>
              <a:t>Negative: “flat affect”, reduced feelings of pleasure, reduced speaking, withdrawal</a:t>
            </a:r>
          </a:p>
          <a:p>
            <a:pPr lvl="1"/>
            <a:r>
              <a:rPr lang="en-US" dirty="0" smtClean="0"/>
              <a:t>Cognitive: poor executive functioning, trouble focusing or paying attention, problems with working memory</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22</a:t>
            </a:fld>
            <a:endParaRPr lang="en-US">
              <a:solidFill>
                <a:prstClr val="black"/>
              </a:solidFill>
              <a:latin typeface="Georgia"/>
            </a:endParaRPr>
          </a:p>
        </p:txBody>
      </p:sp>
    </p:spTree>
    <p:extLst>
      <p:ext uri="{BB962C8B-B14F-4D97-AF65-F5344CB8AC3E}">
        <p14:creationId xmlns:p14="http://schemas.microsoft.com/office/powerpoint/2010/main" val="124862216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Schizophrenia and Language</a:t>
            </a:r>
            <a:endParaRPr lang="en-US" dirty="0"/>
          </a:p>
        </p:txBody>
      </p:sp>
      <p:sp>
        <p:nvSpPr>
          <p:cNvPr id="3" name="Content Placeholder 2"/>
          <p:cNvSpPr>
            <a:spLocks noGrp="1"/>
          </p:cNvSpPr>
          <p:nvPr>
            <p:ph idx="1"/>
          </p:nvPr>
        </p:nvSpPr>
        <p:spPr/>
        <p:txBody>
          <a:bodyPr/>
          <a:lstStyle/>
          <a:p>
            <a:r>
              <a:rPr lang="en-US" dirty="0" smtClean="0"/>
              <a:t>“Negative thought disorder”</a:t>
            </a:r>
          </a:p>
          <a:p>
            <a:pPr lvl="1"/>
            <a:r>
              <a:rPr lang="en-US" i="1" dirty="0" err="1" smtClean="0"/>
              <a:t>Alogia</a:t>
            </a:r>
            <a:r>
              <a:rPr lang="en-US" dirty="0" smtClean="0"/>
              <a:t> </a:t>
            </a:r>
            <a:r>
              <a:rPr lang="mr-IN" dirty="0" smtClean="0"/>
              <a:t>–</a:t>
            </a:r>
            <a:r>
              <a:rPr lang="en-US" dirty="0" smtClean="0"/>
              <a:t> poverty of speech </a:t>
            </a:r>
            <a:r>
              <a:rPr lang="mr-IN" dirty="0" smtClean="0"/>
              <a:t>–</a:t>
            </a:r>
            <a:r>
              <a:rPr lang="en-US" dirty="0" smtClean="0"/>
              <a:t> lack of additional unprompted context</a:t>
            </a:r>
          </a:p>
          <a:p>
            <a:r>
              <a:rPr lang="en-US" dirty="0" smtClean="0"/>
              <a:t>“Positive thought </a:t>
            </a:r>
            <a:r>
              <a:rPr lang="en-US" dirty="0"/>
              <a:t>disorder”</a:t>
            </a:r>
          </a:p>
          <a:p>
            <a:pPr lvl="1"/>
            <a:r>
              <a:rPr lang="en-US" i="1" dirty="0" smtClean="0"/>
              <a:t>Derailment </a:t>
            </a:r>
          </a:p>
          <a:p>
            <a:pPr lvl="1"/>
            <a:r>
              <a:rPr lang="en-US" i="1" dirty="0" err="1" smtClean="0"/>
              <a:t>Tangentiality</a:t>
            </a:r>
            <a:endParaRPr lang="en-US" i="1" dirty="0"/>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23</a:t>
            </a:fld>
            <a:endParaRPr lang="en-US">
              <a:solidFill>
                <a:prstClr val="black"/>
              </a:solidFill>
              <a:latin typeface="Georgia"/>
            </a:endParaRPr>
          </a:p>
        </p:txBody>
      </p:sp>
    </p:spTree>
    <p:extLst>
      <p:ext uri="{BB962C8B-B14F-4D97-AF65-F5344CB8AC3E}">
        <p14:creationId xmlns:p14="http://schemas.microsoft.com/office/powerpoint/2010/main" val="322791828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Schizophrenia and language</a:t>
            </a:r>
            <a:endParaRPr lang="en-US" dirty="0"/>
          </a:p>
        </p:txBody>
      </p:sp>
      <p:sp>
        <p:nvSpPr>
          <p:cNvPr id="3" name="Content Placeholder 2"/>
          <p:cNvSpPr>
            <a:spLocks noGrp="1"/>
          </p:cNvSpPr>
          <p:nvPr>
            <p:ph idx="1"/>
          </p:nvPr>
        </p:nvSpPr>
        <p:spPr/>
        <p:txBody>
          <a:bodyPr>
            <a:normAutofit/>
          </a:bodyPr>
          <a:lstStyle/>
          <a:p>
            <a:r>
              <a:rPr lang="en-US" dirty="0" smtClean="0"/>
              <a:t>Derailment</a:t>
            </a:r>
          </a:p>
          <a:p>
            <a:pPr marL="109728" indent="0">
              <a:buNone/>
            </a:pPr>
            <a:r>
              <a:rPr lang="en-US" sz="2400" dirty="0"/>
              <a:t>“I always liked geography. My last teacher in that subject was Professor August A. He was a man with black eyes. I also like black eyes. There are also blue and grey eyes and other sorts, too…” </a:t>
            </a:r>
            <a:r>
              <a:rPr lang="en-US" sz="2400" dirty="0" smtClean="0"/>
              <a:t> (</a:t>
            </a:r>
            <a:r>
              <a:rPr lang="en-US" sz="2400" dirty="0" err="1" smtClean="0"/>
              <a:t>Bleuler</a:t>
            </a:r>
            <a:r>
              <a:rPr lang="en-US" sz="2400" dirty="0" smtClean="0"/>
              <a:t>, 1950)</a:t>
            </a:r>
          </a:p>
          <a:p>
            <a:pPr lvl="0">
              <a:buClr>
                <a:srgbClr val="438086"/>
              </a:buClr>
            </a:pPr>
            <a:r>
              <a:rPr lang="en-US" dirty="0" err="1" smtClean="0">
                <a:solidFill>
                  <a:prstClr val="black"/>
                </a:solidFill>
              </a:rPr>
              <a:t>Tangentiality</a:t>
            </a:r>
            <a:endParaRPr lang="en-US" dirty="0" smtClean="0">
              <a:solidFill>
                <a:prstClr val="black"/>
              </a:solidFill>
            </a:endParaRPr>
          </a:p>
          <a:p>
            <a:pPr marL="109728" lvl="0" indent="0">
              <a:buClr>
                <a:srgbClr val="438086"/>
              </a:buClr>
              <a:buNone/>
            </a:pPr>
            <a:r>
              <a:rPr lang="en-US" sz="2400" dirty="0"/>
              <a:t>“Well, in myself I have been okay what with the prices in the shops being what they are and my flat is just round the corner. I keep a watch for the arbiters most of the time since it is just round the corner. There is not all that much to do otherwise.”</a:t>
            </a:r>
            <a:endParaRPr lang="en-US" sz="2400" dirty="0">
              <a:solidFill>
                <a:prstClr val="black"/>
              </a:solidFill>
            </a:endParaRPr>
          </a:p>
          <a:p>
            <a:pPr marL="109728" indent="0">
              <a:buNone/>
            </a:pPr>
            <a:endParaRPr lang="en-US" sz="2400"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24</a:t>
            </a:fld>
            <a:endParaRPr lang="en-US">
              <a:solidFill>
                <a:prstClr val="black"/>
              </a:solidFill>
              <a:latin typeface="Georgia"/>
            </a:endParaRPr>
          </a:p>
        </p:txBody>
      </p:sp>
    </p:spTree>
    <p:extLst>
      <p:ext uri="{BB962C8B-B14F-4D97-AF65-F5344CB8AC3E}">
        <p14:creationId xmlns:p14="http://schemas.microsoft.com/office/powerpoint/2010/main" val="365289176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Schizophrenia and </a:t>
            </a:r>
            <a:r>
              <a:rPr lang="en-US" dirty="0" smtClean="0"/>
              <a:t>Language</a:t>
            </a:r>
            <a:endParaRPr lang="en-US" dirty="0"/>
          </a:p>
        </p:txBody>
      </p:sp>
      <p:sp>
        <p:nvSpPr>
          <p:cNvPr id="3" name="Content Placeholder 2"/>
          <p:cNvSpPr>
            <a:spLocks noGrp="1"/>
          </p:cNvSpPr>
          <p:nvPr>
            <p:ph idx="1"/>
          </p:nvPr>
        </p:nvSpPr>
        <p:spPr/>
        <p:txBody>
          <a:bodyPr/>
          <a:lstStyle/>
          <a:p>
            <a:r>
              <a:rPr lang="en-US" dirty="0" smtClean="0"/>
              <a:t>Word-level abnormalities</a:t>
            </a:r>
          </a:p>
          <a:p>
            <a:pPr marL="109728" indent="0">
              <a:buNone/>
            </a:pPr>
            <a:r>
              <a:rPr lang="en-US" sz="2400" dirty="0"/>
              <a:t>“I got so angry I picked up a dish and threw it at the </a:t>
            </a:r>
            <a:r>
              <a:rPr lang="en-US" sz="2400" dirty="0" err="1"/>
              <a:t>geshinker</a:t>
            </a:r>
            <a:r>
              <a:rPr lang="en-US" sz="2400" dirty="0" smtClean="0"/>
              <a:t>”</a:t>
            </a:r>
          </a:p>
          <a:p>
            <a:pPr marL="109728" indent="0">
              <a:buNone/>
            </a:pPr>
            <a:r>
              <a:rPr lang="en-US" sz="2400" dirty="0"/>
              <a:t>“So I sort of </a:t>
            </a:r>
            <a:r>
              <a:rPr lang="en-US" sz="2400" dirty="0" err="1"/>
              <a:t>bawked</a:t>
            </a:r>
            <a:r>
              <a:rPr lang="en-US" sz="2400" dirty="0"/>
              <a:t> the whole thing up</a:t>
            </a:r>
            <a:r>
              <a:rPr lang="en-US" sz="2400" dirty="0" smtClean="0"/>
              <a:t>”</a:t>
            </a:r>
          </a:p>
          <a:p>
            <a:pPr marL="109728" lvl="0" indent="0">
              <a:buClr>
                <a:srgbClr val="438086"/>
              </a:buClr>
              <a:buNone/>
            </a:pPr>
            <a:endParaRPr lang="en-US" dirty="0">
              <a:solidFill>
                <a:prstClr val="black"/>
              </a:solidFill>
            </a:endParaRPr>
          </a:p>
          <a:p>
            <a:pPr marL="109728" indent="0">
              <a:buNone/>
            </a:pPr>
            <a:endParaRPr lang="en-US" sz="2400"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25</a:t>
            </a:fld>
            <a:endParaRPr lang="en-US">
              <a:solidFill>
                <a:prstClr val="black"/>
              </a:solidFill>
              <a:latin typeface="Georgia"/>
            </a:endParaRPr>
          </a:p>
        </p:txBody>
      </p:sp>
    </p:spTree>
    <p:extLst>
      <p:ext uri="{BB962C8B-B14F-4D97-AF65-F5344CB8AC3E}">
        <p14:creationId xmlns:p14="http://schemas.microsoft.com/office/powerpoint/2010/main" val="206320540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Severe Cases: Word Salad</a:t>
            </a:r>
            <a:endParaRPr lang="en-US" dirty="0"/>
          </a:p>
        </p:txBody>
      </p:sp>
      <p:sp>
        <p:nvSpPr>
          <p:cNvPr id="3" name="Content Placeholder 2"/>
          <p:cNvSpPr>
            <a:spLocks noGrp="1"/>
          </p:cNvSpPr>
          <p:nvPr>
            <p:ph idx="1"/>
          </p:nvPr>
        </p:nvSpPr>
        <p:spPr/>
        <p:txBody>
          <a:bodyPr>
            <a:normAutofit fontScale="92500"/>
          </a:bodyPr>
          <a:lstStyle/>
          <a:p>
            <a:pPr marL="109728" indent="0">
              <a:buNone/>
            </a:pPr>
            <a:r>
              <a:rPr lang="en-US" dirty="0"/>
              <a:t>“They’re destroying too many cattle and oil just to make soap. If we need soap when you can jump into a pool of water, and then when you go to buy your gasoline, my folks always thought they should, get pop but the best thing to get, is motor oil, and, money. May may as well go there and, trade in some, pop caps and, uh, tires, and tractors to </a:t>
            </a:r>
            <a:r>
              <a:rPr lang="en-US" dirty="0" err="1"/>
              <a:t>grup</a:t>
            </a:r>
            <a:r>
              <a:rPr lang="en-US" dirty="0"/>
              <a:t>, car garages, so they can pull cars away from wrecks, is what I believe in. So I didn’t go there to get no more pop when my folks said it. I just went there to get a ice-cream cone, and some pop, in cans, or we can go over there to get a cigarette”</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26</a:t>
            </a:fld>
            <a:endParaRPr lang="en-US">
              <a:solidFill>
                <a:prstClr val="black"/>
              </a:solidFill>
              <a:latin typeface="Georgia"/>
            </a:endParaRPr>
          </a:p>
        </p:txBody>
      </p:sp>
    </p:spTree>
    <p:extLst>
      <p:ext uri="{BB962C8B-B14F-4D97-AF65-F5344CB8AC3E}">
        <p14:creationId xmlns:p14="http://schemas.microsoft.com/office/powerpoint/2010/main" val="16295901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Quantifying the Language of Schizophrenia in Social Media </a:t>
            </a:r>
            <a:r>
              <a:rPr lang="en-US" sz="2700" dirty="0" smtClean="0"/>
              <a:t>(Mitchell et al., 2015)</a:t>
            </a:r>
            <a:endParaRPr lang="en-US" sz="6000" dirty="0"/>
          </a:p>
        </p:txBody>
      </p:sp>
      <p:sp>
        <p:nvSpPr>
          <p:cNvPr id="3" name="Content Placeholder 2"/>
          <p:cNvSpPr>
            <a:spLocks noGrp="1"/>
          </p:cNvSpPr>
          <p:nvPr>
            <p:ph idx="1"/>
          </p:nvPr>
        </p:nvSpPr>
        <p:spPr/>
        <p:txBody>
          <a:bodyPr/>
          <a:lstStyle/>
          <a:p>
            <a:r>
              <a:rPr lang="en-US" dirty="0" smtClean="0"/>
              <a:t>Data: 174 Twitter users with self-stated diagnosis of schizophrenia</a:t>
            </a:r>
          </a:p>
          <a:p>
            <a:pPr lvl="1"/>
            <a:r>
              <a:rPr lang="en-US" dirty="0" smtClean="0"/>
              <a:t>Age- and gender-matched controls, balanced dataset</a:t>
            </a:r>
            <a:endParaRPr lang="en-US" dirty="0"/>
          </a:p>
          <a:p>
            <a:r>
              <a:rPr lang="en-US" dirty="0" smtClean="0"/>
              <a:t>Features:</a:t>
            </a:r>
            <a:endParaRPr lang="en-US" dirty="0"/>
          </a:p>
          <a:p>
            <a:pPr lvl="1"/>
            <a:r>
              <a:rPr lang="en-US" dirty="0" smtClean="0"/>
              <a:t>LIWC</a:t>
            </a:r>
          </a:p>
          <a:p>
            <a:pPr lvl="1"/>
            <a:r>
              <a:rPr lang="en-US" dirty="0" smtClean="0"/>
              <a:t>Open-vocabulary approaches</a:t>
            </a:r>
          </a:p>
          <a:p>
            <a:pPr lvl="2"/>
            <a:r>
              <a:rPr lang="en-US" dirty="0" smtClean="0"/>
              <a:t>LDA (to id topics), Brown clustering (to measure </a:t>
            </a:r>
            <a:r>
              <a:rPr lang="en-US" dirty="0" err="1" smtClean="0"/>
              <a:t>distrib</a:t>
            </a:r>
            <a:r>
              <a:rPr lang="en-US" dirty="0" smtClean="0"/>
              <a:t> of topics for each user), character n-gram language model (CLM: to identify differences in sequences), perplexity (to show `word salad’)</a:t>
            </a:r>
            <a:endParaRPr lang="en-US" dirty="0"/>
          </a:p>
          <a:p>
            <a:pPr marL="411480" lvl="1" indent="0">
              <a:buNone/>
            </a:pPr>
            <a:endParaRPr lang="en-US" dirty="0" smtClean="0"/>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27</a:t>
            </a:fld>
            <a:endParaRPr lang="en-US">
              <a:solidFill>
                <a:prstClr val="black"/>
              </a:solidFill>
              <a:latin typeface="Georgia"/>
            </a:endParaRPr>
          </a:p>
        </p:txBody>
      </p:sp>
    </p:spTree>
    <p:extLst>
      <p:ext uri="{BB962C8B-B14F-4D97-AF65-F5344CB8AC3E}">
        <p14:creationId xmlns:p14="http://schemas.microsoft.com/office/powerpoint/2010/main" val="218050802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28</a:t>
            </a:fld>
            <a:endParaRPr lang="en-US">
              <a:solidFill>
                <a:prstClr val="black"/>
              </a:solidFill>
              <a:latin typeface="Georgia"/>
            </a:endParaRPr>
          </a:p>
        </p:txBody>
      </p:sp>
      <p:pic>
        <p:nvPicPr>
          <p:cNvPr id="7" name="Picture 6" descr="Screen Shot 2017-03-25 at 11.44.2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27951"/>
            <a:ext cx="9144000" cy="5284601"/>
          </a:xfrm>
          <a:prstGeom prst="rect">
            <a:avLst/>
          </a:prstGeom>
        </p:spPr>
      </p:pic>
    </p:spTree>
    <p:extLst>
      <p:ext uri="{BB962C8B-B14F-4D97-AF65-F5344CB8AC3E}">
        <p14:creationId xmlns:p14="http://schemas.microsoft.com/office/powerpoint/2010/main" val="294537531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29</a:t>
            </a:fld>
            <a:endParaRPr lang="en-US">
              <a:solidFill>
                <a:prstClr val="black"/>
              </a:solidFill>
              <a:latin typeface="Georgia"/>
            </a:endParaRPr>
          </a:p>
        </p:txBody>
      </p:sp>
      <p:pic>
        <p:nvPicPr>
          <p:cNvPr id="5" name="Picture 4" descr="Screen Shot 2017-03-25 at 11.45.1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 y="1155700"/>
            <a:ext cx="9017000" cy="4533900"/>
          </a:xfrm>
          <a:prstGeom prst="rect">
            <a:avLst/>
          </a:prstGeom>
        </p:spPr>
      </p:pic>
    </p:spTree>
    <p:extLst>
      <p:ext uri="{BB962C8B-B14F-4D97-AF65-F5344CB8AC3E}">
        <p14:creationId xmlns:p14="http://schemas.microsoft.com/office/powerpoint/2010/main" val="361704227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a:t>
            </a:fld>
            <a:endParaRPr lang="en-US">
              <a:solidFill>
                <a:prstClr val="black"/>
              </a:solidFill>
              <a:latin typeface="Georgia"/>
            </a:endParaRPr>
          </a:p>
        </p:txBody>
      </p:sp>
      <p:pic>
        <p:nvPicPr>
          <p:cNvPr id="5" name="Picture 4" descr="4-list-mental-disorder-healthyplac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49255"/>
            <a:ext cx="9144000" cy="5143500"/>
          </a:xfrm>
          <a:prstGeom prst="rect">
            <a:avLst/>
          </a:prstGeom>
        </p:spPr>
      </p:pic>
    </p:spTree>
    <p:extLst>
      <p:ext uri="{BB962C8B-B14F-4D97-AF65-F5344CB8AC3E}">
        <p14:creationId xmlns:p14="http://schemas.microsoft.com/office/powerpoint/2010/main" val="70531712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LIWC analysis</a:t>
            </a:r>
            <a:endParaRPr lang="en-US" dirty="0"/>
          </a:p>
        </p:txBody>
      </p:sp>
      <p:sp>
        <p:nvSpPr>
          <p:cNvPr id="3" name="Content Placeholder 2"/>
          <p:cNvSpPr>
            <a:spLocks noGrp="1"/>
          </p:cNvSpPr>
          <p:nvPr>
            <p:ph idx="1"/>
          </p:nvPr>
        </p:nvSpPr>
        <p:spPr/>
        <p:txBody>
          <a:bodyPr/>
          <a:lstStyle/>
          <a:p>
            <a:pPr lvl="1"/>
            <a:r>
              <a:rPr lang="en-US" dirty="0" smtClean="0"/>
              <a:t>Schizophrenia users had more words from these categories: Cognitive mechanisms, death, function words, negative emotion</a:t>
            </a:r>
          </a:p>
          <a:p>
            <a:pPr lvl="1"/>
            <a:r>
              <a:rPr lang="en-US" dirty="0" smtClean="0"/>
              <a:t>And fewer words from these categories: home, leisure, positive emotion</a:t>
            </a:r>
          </a:p>
          <a:p>
            <a:pPr lvl="2"/>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30</a:t>
            </a:fld>
            <a:endParaRPr lang="en-US">
              <a:solidFill>
                <a:prstClr val="black"/>
              </a:solidFill>
              <a:latin typeface="Georgia"/>
            </a:endParaRPr>
          </a:p>
        </p:txBody>
      </p:sp>
    </p:spTree>
    <p:extLst>
      <p:ext uri="{BB962C8B-B14F-4D97-AF65-F5344CB8AC3E}">
        <p14:creationId xmlns:p14="http://schemas.microsoft.com/office/powerpoint/2010/main" val="84075346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results</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31</a:t>
            </a:fld>
            <a:endParaRPr lang="en-US">
              <a:solidFill>
                <a:prstClr val="black"/>
              </a:solidFill>
              <a:latin typeface="Georgia"/>
            </a:endParaRPr>
          </a:p>
        </p:txBody>
      </p:sp>
      <p:pic>
        <p:nvPicPr>
          <p:cNvPr id="5" name="Picture 4" descr="Screen Shot 2017-03-25 at 11.49.0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209800"/>
            <a:ext cx="5791200" cy="3860800"/>
          </a:xfrm>
          <a:prstGeom prst="rect">
            <a:avLst/>
          </a:prstGeom>
        </p:spPr>
      </p:pic>
    </p:spTree>
    <p:extLst>
      <p:ext uri="{BB962C8B-B14F-4D97-AF65-F5344CB8AC3E}">
        <p14:creationId xmlns:p14="http://schemas.microsoft.com/office/powerpoint/2010/main" val="387322345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Dementia</a:t>
            </a:r>
            <a:endParaRPr lang="en-US" dirty="0"/>
          </a:p>
        </p:txBody>
      </p:sp>
      <p:sp>
        <p:nvSpPr>
          <p:cNvPr id="3" name="Content Placeholder 2"/>
          <p:cNvSpPr>
            <a:spLocks noGrp="1"/>
          </p:cNvSpPr>
          <p:nvPr>
            <p:ph idx="1"/>
          </p:nvPr>
        </p:nvSpPr>
        <p:spPr/>
        <p:txBody>
          <a:bodyPr>
            <a:normAutofit/>
          </a:bodyPr>
          <a:lstStyle/>
          <a:p>
            <a:r>
              <a:rPr lang="en-US" dirty="0" smtClean="0"/>
              <a:t>Broad category of brain diseases that cause long term decrease in ability to think and remember</a:t>
            </a:r>
          </a:p>
          <a:p>
            <a:r>
              <a:rPr lang="en-US" dirty="0" smtClean="0"/>
              <a:t>Most common type - Alzheimer’s Disease (AD)</a:t>
            </a:r>
          </a:p>
          <a:p>
            <a:pPr lvl="1"/>
            <a:r>
              <a:rPr lang="en-US" dirty="0"/>
              <a:t>6</a:t>
            </a:r>
            <a:r>
              <a:rPr lang="en-US" dirty="0" smtClean="0"/>
              <a:t>0%-70% of cases</a:t>
            </a:r>
            <a:endParaRPr lang="en-US" dirty="0"/>
          </a:p>
          <a:p>
            <a:r>
              <a:rPr lang="en-US" dirty="0" smtClean="0"/>
              <a:t>Affects 27.5 million people</a:t>
            </a:r>
          </a:p>
          <a:p>
            <a:pPr lvl="1"/>
            <a:r>
              <a:rPr lang="en-US" dirty="0" smtClean="0"/>
              <a:t>3% of people 65-74</a:t>
            </a:r>
          </a:p>
          <a:p>
            <a:pPr lvl="1"/>
            <a:r>
              <a:rPr lang="en-US" dirty="0" smtClean="0"/>
              <a:t>19% of people 75-84</a:t>
            </a:r>
          </a:p>
          <a:p>
            <a:pPr lvl="1"/>
            <a:r>
              <a:rPr lang="en-US" dirty="0" smtClean="0"/>
              <a:t>~50% of people &gt;85</a:t>
            </a:r>
            <a:endParaRPr lang="en-US" dirty="0"/>
          </a:p>
          <a:p>
            <a:r>
              <a:rPr lang="en-US" dirty="0" smtClean="0"/>
              <a:t>$604 billion in costs per year</a:t>
            </a:r>
          </a:p>
          <a:p>
            <a:pPr marL="411480" lvl="1" indent="0">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32</a:t>
            </a:fld>
            <a:endParaRPr lang="en-US">
              <a:solidFill>
                <a:prstClr val="black"/>
              </a:solidFill>
              <a:latin typeface="Georgia"/>
            </a:endParaRPr>
          </a:p>
        </p:txBody>
      </p:sp>
    </p:spTree>
    <p:extLst>
      <p:ext uri="{BB962C8B-B14F-4D97-AF65-F5344CB8AC3E}">
        <p14:creationId xmlns:p14="http://schemas.microsoft.com/office/powerpoint/2010/main" val="1181783526"/>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Alzheimer’s Symptoms</a:t>
            </a:r>
            <a:endParaRPr lang="en-US" dirty="0"/>
          </a:p>
        </p:txBody>
      </p:sp>
      <p:sp>
        <p:nvSpPr>
          <p:cNvPr id="3" name="Content Placeholder 2"/>
          <p:cNvSpPr>
            <a:spLocks noGrp="1"/>
          </p:cNvSpPr>
          <p:nvPr>
            <p:ph idx="1"/>
          </p:nvPr>
        </p:nvSpPr>
        <p:spPr/>
        <p:txBody>
          <a:bodyPr/>
          <a:lstStyle/>
          <a:p>
            <a:r>
              <a:rPr lang="en-US" dirty="0" smtClean="0"/>
              <a:t>Short-term memory loss</a:t>
            </a:r>
          </a:p>
          <a:p>
            <a:r>
              <a:rPr lang="en-US" dirty="0" smtClean="0"/>
              <a:t>Problems with language</a:t>
            </a:r>
          </a:p>
          <a:p>
            <a:r>
              <a:rPr lang="en-US" dirty="0" smtClean="0"/>
              <a:t>Disorientation</a:t>
            </a:r>
          </a:p>
          <a:p>
            <a:r>
              <a:rPr lang="en-US" dirty="0" smtClean="0"/>
              <a:t>Mood swings</a:t>
            </a:r>
          </a:p>
          <a:p>
            <a:r>
              <a:rPr lang="en-US" dirty="0" smtClean="0"/>
              <a:t>Decreased motivation</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33</a:t>
            </a:fld>
            <a:endParaRPr lang="en-US">
              <a:solidFill>
                <a:prstClr val="black"/>
              </a:solidFill>
              <a:latin typeface="Georgia"/>
            </a:endParaRPr>
          </a:p>
        </p:txBody>
      </p:sp>
    </p:spTree>
    <p:extLst>
      <p:ext uri="{BB962C8B-B14F-4D97-AF65-F5344CB8AC3E}">
        <p14:creationId xmlns:p14="http://schemas.microsoft.com/office/powerpoint/2010/main" val="71275860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a:t>
            </a:r>
            <a:endParaRPr lang="en-US" dirty="0"/>
          </a:p>
        </p:txBody>
      </p:sp>
      <p:sp>
        <p:nvSpPr>
          <p:cNvPr id="3" name="Content Placeholder 2"/>
          <p:cNvSpPr>
            <a:spLocks noGrp="1"/>
          </p:cNvSpPr>
          <p:nvPr>
            <p:ph idx="1"/>
          </p:nvPr>
        </p:nvSpPr>
        <p:spPr/>
        <p:txBody>
          <a:bodyPr/>
          <a:lstStyle/>
          <a:p>
            <a:r>
              <a:rPr lang="en-US" dirty="0" smtClean="0"/>
              <a:t>Genetic component</a:t>
            </a:r>
          </a:p>
          <a:p>
            <a:r>
              <a:rPr lang="en-US" dirty="0" smtClean="0"/>
              <a:t>Risk factors:</a:t>
            </a:r>
          </a:p>
          <a:p>
            <a:pPr lvl="1"/>
            <a:r>
              <a:rPr lang="en-US" dirty="0" smtClean="0"/>
              <a:t>Head injuries</a:t>
            </a:r>
          </a:p>
          <a:p>
            <a:pPr lvl="1"/>
            <a:r>
              <a:rPr lang="en-US" dirty="0" smtClean="0"/>
              <a:t>Depression</a:t>
            </a:r>
          </a:p>
          <a:p>
            <a:pPr lvl="1"/>
            <a:r>
              <a:rPr lang="en-US" dirty="0" smtClean="0"/>
              <a:t>Hypertension</a:t>
            </a:r>
          </a:p>
          <a:p>
            <a:pPr marL="411480" lvl="1" indent="0">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34</a:t>
            </a:fld>
            <a:endParaRPr lang="en-US">
              <a:solidFill>
                <a:prstClr val="black"/>
              </a:solidFill>
              <a:latin typeface="Georgia"/>
            </a:endParaRPr>
          </a:p>
        </p:txBody>
      </p:sp>
    </p:spTree>
    <p:extLst>
      <p:ext uri="{BB962C8B-B14F-4D97-AF65-F5344CB8AC3E}">
        <p14:creationId xmlns:p14="http://schemas.microsoft.com/office/powerpoint/2010/main" val="425854273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Pathology</a:t>
            </a:r>
            <a:endParaRPr lang="en-US" dirty="0"/>
          </a:p>
        </p:txBody>
      </p:sp>
      <p:sp>
        <p:nvSpPr>
          <p:cNvPr id="3" name="Content Placeholder 2"/>
          <p:cNvSpPr>
            <a:spLocks noGrp="1"/>
          </p:cNvSpPr>
          <p:nvPr>
            <p:ph idx="1"/>
          </p:nvPr>
        </p:nvSpPr>
        <p:spPr/>
        <p:txBody>
          <a:bodyPr/>
          <a:lstStyle/>
          <a:p>
            <a:r>
              <a:rPr lang="en-US" dirty="0" smtClean="0"/>
              <a:t>Amyloid plaques</a:t>
            </a:r>
          </a:p>
          <a:p>
            <a:r>
              <a:rPr lang="en-US" dirty="0" smtClean="0"/>
              <a:t>Tau tangles</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35</a:t>
            </a:fld>
            <a:endParaRPr lang="en-US">
              <a:solidFill>
                <a:prstClr val="black"/>
              </a:solidFill>
              <a:latin typeface="Georgia"/>
            </a:endParaRPr>
          </a:p>
        </p:txBody>
      </p:sp>
      <p:pic>
        <p:nvPicPr>
          <p:cNvPr id="5" name="Picture 4" descr="Screen Shot 2017-03-26 at 4.33.5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575234"/>
            <a:ext cx="7848600" cy="2565400"/>
          </a:xfrm>
          <a:prstGeom prst="rect">
            <a:avLst/>
          </a:prstGeom>
        </p:spPr>
      </p:pic>
    </p:spTree>
    <p:extLst>
      <p:ext uri="{BB962C8B-B14F-4D97-AF65-F5344CB8AC3E}">
        <p14:creationId xmlns:p14="http://schemas.microsoft.com/office/powerpoint/2010/main" val="3817276908"/>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t>Amyloid plaques</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36</a:t>
            </a:fld>
            <a:endParaRPr lang="en-US">
              <a:solidFill>
                <a:prstClr val="black"/>
              </a:solidFill>
              <a:latin typeface="Georgia"/>
            </a:endParaRPr>
          </a:p>
        </p:txBody>
      </p:sp>
      <p:pic>
        <p:nvPicPr>
          <p:cNvPr id="5" name="Picture 4" descr="05alzheimers-blogSpa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827" y="2333342"/>
            <a:ext cx="5880265" cy="3283148"/>
          </a:xfrm>
          <a:prstGeom prst="rect">
            <a:avLst/>
          </a:prstGeom>
        </p:spPr>
      </p:pic>
    </p:spTree>
    <p:extLst>
      <p:ext uri="{BB962C8B-B14F-4D97-AF65-F5344CB8AC3E}">
        <p14:creationId xmlns:p14="http://schemas.microsoft.com/office/powerpoint/2010/main" val="110961207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a:t>
            </a:r>
            <a:endParaRPr lang="en-US" dirty="0"/>
          </a:p>
        </p:txBody>
      </p:sp>
      <p:sp>
        <p:nvSpPr>
          <p:cNvPr id="3" name="Content Placeholder 2"/>
          <p:cNvSpPr>
            <a:spLocks noGrp="1"/>
          </p:cNvSpPr>
          <p:nvPr>
            <p:ph idx="1"/>
          </p:nvPr>
        </p:nvSpPr>
        <p:spPr/>
        <p:txBody>
          <a:bodyPr/>
          <a:lstStyle/>
          <a:p>
            <a:r>
              <a:rPr lang="en-US" dirty="0" smtClean="0"/>
              <a:t>Can only be definitively diagnosed in a postmortem brain tissue examination</a:t>
            </a:r>
          </a:p>
          <a:p>
            <a:r>
              <a:rPr lang="en-US" dirty="0" smtClean="0"/>
              <a:t>Clinical assessment</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37</a:t>
            </a:fld>
            <a:endParaRPr lang="en-US">
              <a:solidFill>
                <a:prstClr val="black"/>
              </a:solidFill>
              <a:latin typeface="Georgia"/>
            </a:endParaRPr>
          </a:p>
        </p:txBody>
      </p:sp>
    </p:spTree>
    <p:extLst>
      <p:ext uri="{BB962C8B-B14F-4D97-AF65-F5344CB8AC3E}">
        <p14:creationId xmlns:p14="http://schemas.microsoft.com/office/powerpoint/2010/main" val="422518225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Assessment</a:t>
            </a:r>
            <a:endParaRPr lang="en-US" dirty="0"/>
          </a:p>
        </p:txBody>
      </p:sp>
      <p:sp>
        <p:nvSpPr>
          <p:cNvPr id="3" name="Content Placeholder 2"/>
          <p:cNvSpPr>
            <a:spLocks noGrp="1"/>
          </p:cNvSpPr>
          <p:nvPr>
            <p:ph idx="1"/>
          </p:nvPr>
        </p:nvSpPr>
        <p:spPr/>
        <p:txBody>
          <a:bodyPr/>
          <a:lstStyle/>
          <a:p>
            <a:r>
              <a:rPr lang="en-US" dirty="0" smtClean="0"/>
              <a:t>Medical history</a:t>
            </a:r>
          </a:p>
          <a:p>
            <a:r>
              <a:rPr lang="en-US" dirty="0" smtClean="0"/>
              <a:t>Physical exam</a:t>
            </a:r>
          </a:p>
          <a:p>
            <a:r>
              <a:rPr lang="en-US" dirty="0" smtClean="0"/>
              <a:t>Neurological exam</a:t>
            </a:r>
          </a:p>
          <a:p>
            <a:r>
              <a:rPr lang="en-US" dirty="0" smtClean="0"/>
              <a:t>Mental status tests </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38</a:t>
            </a:fld>
            <a:endParaRPr lang="en-US">
              <a:solidFill>
                <a:prstClr val="black"/>
              </a:solidFill>
              <a:latin typeface="Georgia"/>
            </a:endParaRPr>
          </a:p>
        </p:txBody>
      </p:sp>
    </p:spTree>
    <p:extLst>
      <p:ext uri="{BB962C8B-B14F-4D97-AF65-F5344CB8AC3E}">
        <p14:creationId xmlns:p14="http://schemas.microsoft.com/office/powerpoint/2010/main" val="3016445836"/>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status tests</a:t>
            </a:r>
            <a:endParaRPr lang="en-US" dirty="0"/>
          </a:p>
        </p:txBody>
      </p:sp>
      <p:sp>
        <p:nvSpPr>
          <p:cNvPr id="3" name="Content Placeholder 2"/>
          <p:cNvSpPr>
            <a:spLocks noGrp="1"/>
          </p:cNvSpPr>
          <p:nvPr>
            <p:ph idx="1"/>
          </p:nvPr>
        </p:nvSpPr>
        <p:spPr/>
        <p:txBody>
          <a:bodyPr/>
          <a:lstStyle/>
          <a:p>
            <a:r>
              <a:rPr lang="en-US" dirty="0" smtClean="0"/>
              <a:t>Mini-mental state exam (MMSE)</a:t>
            </a:r>
          </a:p>
          <a:p>
            <a:pPr lvl="1"/>
            <a:r>
              <a:rPr lang="en-US" dirty="0"/>
              <a:t>http://</a:t>
            </a:r>
            <a:r>
              <a:rPr lang="en-US" dirty="0" err="1"/>
              <a:t>www.dementiatoday.com</a:t>
            </a:r>
            <a:r>
              <a:rPr lang="en-US" dirty="0"/>
              <a:t>/</a:t>
            </a:r>
            <a:r>
              <a:rPr lang="en-US" dirty="0" err="1"/>
              <a:t>wp</a:t>
            </a:r>
            <a:r>
              <a:rPr lang="en-US" dirty="0"/>
              <a:t>-content/uploads/2012/06/</a:t>
            </a:r>
            <a:r>
              <a:rPr lang="en-US" dirty="0" err="1"/>
              <a:t>MiniMentalStateExamination.pdf</a:t>
            </a:r>
            <a:endParaRPr lang="en-US" dirty="0" smtClean="0"/>
          </a:p>
          <a:p>
            <a:r>
              <a:rPr lang="en-US" dirty="0" smtClean="0"/>
              <a:t>Mini-cog</a:t>
            </a:r>
          </a:p>
          <a:p>
            <a:pPr lvl="1"/>
            <a:r>
              <a:rPr lang="en-US" dirty="0"/>
              <a:t>http://</a:t>
            </a:r>
            <a:r>
              <a:rPr lang="en-US" dirty="0" err="1"/>
              <a:t>www.alz.org</a:t>
            </a:r>
            <a:r>
              <a:rPr lang="en-US" dirty="0"/>
              <a:t>/</a:t>
            </a:r>
            <a:r>
              <a:rPr lang="en-US" dirty="0" err="1"/>
              <a:t>documents_custom</a:t>
            </a:r>
            <a:r>
              <a:rPr lang="en-US" dirty="0"/>
              <a:t>/</a:t>
            </a:r>
            <a:r>
              <a:rPr lang="en-US" dirty="0" err="1" smtClean="0"/>
              <a:t>minicog.pdf</a:t>
            </a:r>
            <a:endParaRPr lang="en-US" dirty="0" smtClean="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39</a:t>
            </a:fld>
            <a:endParaRPr lang="en-US">
              <a:solidFill>
                <a:prstClr val="black"/>
              </a:solidFill>
              <a:latin typeface="Georgia"/>
            </a:endParaRPr>
          </a:p>
        </p:txBody>
      </p:sp>
    </p:spTree>
    <p:extLst>
      <p:ext uri="{BB962C8B-B14F-4D97-AF65-F5344CB8AC3E}">
        <p14:creationId xmlns:p14="http://schemas.microsoft.com/office/powerpoint/2010/main" val="161126500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smtClean="0"/>
              <a:t>Language as a Marker of Cognitive and Physiological Change</a:t>
            </a:r>
            <a:endParaRPr lang="en-US" dirty="0"/>
          </a:p>
        </p:txBody>
      </p:sp>
      <p:sp>
        <p:nvSpPr>
          <p:cNvPr id="2" name="Vertical Text Placeholder 1"/>
          <p:cNvSpPr>
            <a:spLocks noGrp="1"/>
          </p:cNvSpPr>
          <p:nvPr>
            <p:ph type="body" orient="vert" idx="1"/>
          </p:nvPr>
        </p:nvSpPr>
        <p:spPr/>
        <p:txBody>
          <a:bodyPr/>
          <a:lstStyle/>
          <a:p>
            <a:endParaRPr lang="en-US"/>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a:t>
            </a:fld>
            <a:endParaRPr lang="en-US">
              <a:solidFill>
                <a:prstClr val="black"/>
              </a:solidFill>
              <a:latin typeface="Georgia"/>
            </a:endParaRPr>
          </a:p>
        </p:txBody>
      </p:sp>
      <p:pic>
        <p:nvPicPr>
          <p:cNvPr id="5" name="Picture 4" descr="brain-speec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261825"/>
            <a:ext cx="7302500" cy="3429000"/>
          </a:xfrm>
          <a:prstGeom prst="rect">
            <a:avLst/>
          </a:prstGeom>
        </p:spPr>
      </p:pic>
    </p:spTree>
    <p:extLst>
      <p:ext uri="{BB962C8B-B14F-4D97-AF65-F5344CB8AC3E}">
        <p14:creationId xmlns:p14="http://schemas.microsoft.com/office/powerpoint/2010/main" val="52094811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What is your name?</a:t>
            </a:r>
          </a:p>
          <a:p>
            <a:r>
              <a:rPr lang="en-US" dirty="0" smtClean="0"/>
              <a:t>What is today’s date?</a:t>
            </a:r>
          </a:p>
          <a:p>
            <a:r>
              <a:rPr lang="en-US" dirty="0" smtClean="0"/>
              <a:t>What year is it?</a:t>
            </a:r>
          </a:p>
          <a:p>
            <a:r>
              <a:rPr lang="en-US" dirty="0" smtClean="0"/>
              <a:t>What year were you born?</a:t>
            </a:r>
          </a:p>
          <a:p>
            <a:r>
              <a:rPr lang="en-US" dirty="0" smtClean="0"/>
              <a:t>Draw a picture of a clock</a:t>
            </a:r>
            <a:endParaRPr lang="en-US" dirty="0"/>
          </a:p>
        </p:txBody>
      </p:sp>
    </p:spTree>
    <p:extLst>
      <p:ext uri="{BB962C8B-B14F-4D97-AF65-F5344CB8AC3E}">
        <p14:creationId xmlns:p14="http://schemas.microsoft.com/office/powerpoint/2010/main" val="2144800691"/>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41</a:t>
            </a:fld>
            <a:endParaRPr lang="en-US">
              <a:solidFill>
                <a:prstClr val="black"/>
              </a:solidFill>
              <a:latin typeface="Georgia"/>
            </a:endParaRPr>
          </a:p>
        </p:txBody>
      </p:sp>
      <p:pic>
        <p:nvPicPr>
          <p:cNvPr id="6" name="Picture 5" descr="f3-large_ori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80" y="805503"/>
            <a:ext cx="9144000" cy="5586153"/>
          </a:xfrm>
          <a:prstGeom prst="rect">
            <a:avLst/>
          </a:prstGeom>
        </p:spPr>
      </p:pic>
    </p:spTree>
    <p:extLst>
      <p:ext uri="{BB962C8B-B14F-4D97-AF65-F5344CB8AC3E}">
        <p14:creationId xmlns:p14="http://schemas.microsoft.com/office/powerpoint/2010/main" val="1792990685"/>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Stages of AD</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42</a:t>
            </a:fld>
            <a:endParaRPr lang="en-US">
              <a:solidFill>
                <a:prstClr val="black"/>
              </a:solidFill>
              <a:latin typeface="Georgia"/>
            </a:endParaRPr>
          </a:p>
        </p:txBody>
      </p:sp>
      <p:pic>
        <p:nvPicPr>
          <p:cNvPr id="5" name="Picture 4" descr="Effects-of-Alzheimer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736" y="2209800"/>
            <a:ext cx="7620000" cy="4238625"/>
          </a:xfrm>
          <a:prstGeom prst="rect">
            <a:avLst/>
          </a:prstGeom>
        </p:spPr>
      </p:pic>
    </p:spTree>
    <p:extLst>
      <p:ext uri="{BB962C8B-B14F-4D97-AF65-F5344CB8AC3E}">
        <p14:creationId xmlns:p14="http://schemas.microsoft.com/office/powerpoint/2010/main" val="2299748081"/>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lstStyle/>
          <a:p>
            <a:r>
              <a:rPr lang="en-US" dirty="0" smtClean="0"/>
              <a:t>Medication for  symptoms</a:t>
            </a:r>
          </a:p>
          <a:p>
            <a:r>
              <a:rPr lang="en-US" dirty="0" smtClean="0"/>
              <a:t>Clinical trials</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43</a:t>
            </a:fld>
            <a:endParaRPr lang="en-US">
              <a:solidFill>
                <a:prstClr val="black"/>
              </a:solidFill>
              <a:latin typeface="Georgia"/>
            </a:endParaRPr>
          </a:p>
        </p:txBody>
      </p:sp>
    </p:spTree>
    <p:extLst>
      <p:ext uri="{BB962C8B-B14F-4D97-AF65-F5344CB8AC3E}">
        <p14:creationId xmlns:p14="http://schemas.microsoft.com/office/powerpoint/2010/main" val="701604649"/>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Linguistic Indicators of AD</a:t>
            </a:r>
            <a:endParaRPr lang="en-US" dirty="0"/>
          </a:p>
        </p:txBody>
      </p:sp>
      <p:sp>
        <p:nvSpPr>
          <p:cNvPr id="3" name="Content Placeholder 2"/>
          <p:cNvSpPr>
            <a:spLocks noGrp="1"/>
          </p:cNvSpPr>
          <p:nvPr>
            <p:ph idx="1"/>
          </p:nvPr>
        </p:nvSpPr>
        <p:spPr/>
        <p:txBody>
          <a:bodyPr/>
          <a:lstStyle/>
          <a:p>
            <a:r>
              <a:rPr lang="en-US" dirty="0" smtClean="0"/>
              <a:t>Can we predict AD from writing analysis?</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44</a:t>
            </a:fld>
            <a:endParaRPr lang="en-US">
              <a:solidFill>
                <a:prstClr val="black"/>
              </a:solidFill>
              <a:latin typeface="Georgia"/>
            </a:endParaRPr>
          </a:p>
        </p:txBody>
      </p:sp>
    </p:spTree>
    <p:extLst>
      <p:ext uri="{BB962C8B-B14F-4D97-AF65-F5344CB8AC3E}">
        <p14:creationId xmlns:p14="http://schemas.microsoft.com/office/powerpoint/2010/main" val="2588375067"/>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Agatha Christie</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45</a:t>
            </a:fld>
            <a:endParaRPr lang="en-US">
              <a:solidFill>
                <a:prstClr val="black"/>
              </a:solidFill>
              <a:latin typeface="Georgia"/>
            </a:endParaRPr>
          </a:p>
        </p:txBody>
      </p:sp>
      <p:pic>
        <p:nvPicPr>
          <p:cNvPr id="6" name="Picture 5" descr="Unknown-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7432" y="2209799"/>
            <a:ext cx="3017967" cy="3921825"/>
          </a:xfrm>
          <a:prstGeom prst="rect">
            <a:avLst/>
          </a:prstGeom>
        </p:spPr>
      </p:pic>
    </p:spTree>
    <p:extLst>
      <p:ext uri="{BB962C8B-B14F-4D97-AF65-F5344CB8AC3E}">
        <p14:creationId xmlns:p14="http://schemas.microsoft.com/office/powerpoint/2010/main" val="2783343851"/>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Nun Study (Snowden et al, 1996, 1997)</a:t>
            </a:r>
            <a:endParaRPr lang="en-US" dirty="0"/>
          </a:p>
        </p:txBody>
      </p:sp>
      <p:sp>
        <p:nvSpPr>
          <p:cNvPr id="3" name="Content Placeholder 2"/>
          <p:cNvSpPr>
            <a:spLocks noGrp="1"/>
          </p:cNvSpPr>
          <p:nvPr>
            <p:ph idx="1"/>
          </p:nvPr>
        </p:nvSpPr>
        <p:spPr/>
        <p:txBody>
          <a:bodyPr/>
          <a:lstStyle/>
          <a:p>
            <a:r>
              <a:rPr lang="en-US" dirty="0" smtClean="0"/>
              <a:t>Longitudinal study</a:t>
            </a:r>
            <a:r>
              <a:rPr lang="en-US" dirty="0"/>
              <a:t> </a:t>
            </a:r>
            <a:r>
              <a:rPr lang="en-US" dirty="0" smtClean="0"/>
              <a:t>of 678 Roman Catholic sisters</a:t>
            </a:r>
          </a:p>
          <a:p>
            <a:r>
              <a:rPr lang="en-US" dirty="0" smtClean="0"/>
              <a:t>Homogenous group</a:t>
            </a:r>
          </a:p>
          <a:p>
            <a:r>
              <a:rPr lang="en-US" dirty="0" smtClean="0"/>
              <a:t>Autobiographical essays over multi-years</a:t>
            </a:r>
          </a:p>
          <a:p>
            <a:r>
              <a:rPr lang="en-US" dirty="0" smtClean="0"/>
              <a:t>Periodic standard tests for dementia</a:t>
            </a:r>
          </a:p>
          <a:p>
            <a:pPr marL="109728" indent="0">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46</a:t>
            </a:fld>
            <a:endParaRPr lang="en-US">
              <a:solidFill>
                <a:prstClr val="black"/>
              </a:solidFill>
              <a:latin typeface="Georgia"/>
            </a:endParaRPr>
          </a:p>
        </p:txBody>
      </p:sp>
    </p:spTree>
    <p:extLst>
      <p:ext uri="{BB962C8B-B14F-4D97-AF65-F5344CB8AC3E}">
        <p14:creationId xmlns:p14="http://schemas.microsoft.com/office/powerpoint/2010/main" val="3422062253"/>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Essay Excerpts</a:t>
            </a:r>
            <a:endParaRPr lang="en-US" dirty="0"/>
          </a:p>
        </p:txBody>
      </p:sp>
      <p:sp>
        <p:nvSpPr>
          <p:cNvPr id="3" name="Content Placeholder 2"/>
          <p:cNvSpPr>
            <a:spLocks noGrp="1"/>
          </p:cNvSpPr>
          <p:nvPr>
            <p:ph idx="1"/>
          </p:nvPr>
        </p:nvSpPr>
        <p:spPr/>
        <p:txBody>
          <a:bodyPr>
            <a:normAutofit/>
          </a:bodyPr>
          <a:lstStyle/>
          <a:p>
            <a:r>
              <a:rPr lang="en-US" sz="2400" dirty="0"/>
              <a:t>"It was about a half hour before midnight between February 28 and 29 of the leap year 1912 when I began to live, and to die, as the third child of my mother, whose maiden name is Hilda Hoffman, and my father, Otto Schmidt..</a:t>
            </a:r>
            <a:r>
              <a:rPr lang="en-US" sz="2400" dirty="0" smtClean="0"/>
              <a:t>.”</a:t>
            </a:r>
          </a:p>
          <a:p>
            <a:r>
              <a:rPr lang="en-US" sz="2400" dirty="0"/>
              <a:t>"I was born in Eau Claire, Wisconsin on May 24, 1913, and was baptized in St. James Church..."</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47</a:t>
            </a:fld>
            <a:endParaRPr lang="en-US">
              <a:solidFill>
                <a:prstClr val="black"/>
              </a:solidFill>
              <a:latin typeface="Georgia"/>
            </a:endParaRPr>
          </a:p>
        </p:txBody>
      </p:sp>
    </p:spTree>
    <p:extLst>
      <p:ext uri="{BB962C8B-B14F-4D97-AF65-F5344CB8AC3E}">
        <p14:creationId xmlns:p14="http://schemas.microsoft.com/office/powerpoint/2010/main" val="1733023837"/>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a:t>
            </a:r>
            <a:endParaRPr lang="en-US" dirty="0"/>
          </a:p>
        </p:txBody>
      </p:sp>
      <p:sp>
        <p:nvSpPr>
          <p:cNvPr id="3" name="Content Placeholder 2"/>
          <p:cNvSpPr>
            <a:spLocks noGrp="1"/>
          </p:cNvSpPr>
          <p:nvPr>
            <p:ph idx="1"/>
          </p:nvPr>
        </p:nvSpPr>
        <p:spPr/>
        <p:txBody>
          <a:bodyPr>
            <a:normAutofit/>
          </a:bodyPr>
          <a:lstStyle/>
          <a:p>
            <a:r>
              <a:rPr lang="en-US" dirty="0" smtClean="0"/>
              <a:t>Sisters who scored poorly on </a:t>
            </a:r>
          </a:p>
          <a:p>
            <a:pPr lvl="1"/>
            <a:r>
              <a:rPr lang="en-US" dirty="0" smtClean="0"/>
              <a:t>Idea density</a:t>
            </a:r>
          </a:p>
          <a:p>
            <a:pPr lvl="1"/>
            <a:r>
              <a:rPr lang="en-US" dirty="0" smtClean="0"/>
              <a:t>Grammatical complexity</a:t>
            </a:r>
          </a:p>
          <a:p>
            <a:pPr marL="411480" lvl="1" indent="0">
              <a:buNone/>
            </a:pPr>
            <a:r>
              <a:rPr lang="en-US" dirty="0" smtClean="0"/>
              <a:t>were much more likely to develop dementia</a:t>
            </a:r>
          </a:p>
          <a:p>
            <a:pPr lvl="0">
              <a:buClr>
                <a:srgbClr val="438086"/>
              </a:buClr>
            </a:pPr>
            <a:r>
              <a:rPr lang="en-US" dirty="0" smtClean="0">
                <a:solidFill>
                  <a:prstClr val="black"/>
                </a:solidFill>
              </a:rPr>
              <a:t>E.g. sisters in lower third of idea density were </a:t>
            </a:r>
            <a:r>
              <a:rPr lang="en-US" b="1" dirty="0" smtClean="0">
                <a:solidFill>
                  <a:prstClr val="black"/>
                </a:solidFill>
              </a:rPr>
              <a:t>60 times</a:t>
            </a:r>
            <a:r>
              <a:rPr lang="en-US" dirty="0" smtClean="0">
                <a:solidFill>
                  <a:prstClr val="black"/>
                </a:solidFill>
              </a:rPr>
              <a:t> more likely to develop AD than sister in upper third</a:t>
            </a:r>
          </a:p>
          <a:p>
            <a:pPr lvl="0">
              <a:buClr>
                <a:srgbClr val="438086"/>
              </a:buClr>
            </a:pPr>
            <a:r>
              <a:rPr lang="en-US" dirty="0" smtClean="0">
                <a:solidFill>
                  <a:prstClr val="black"/>
                </a:solidFill>
              </a:rPr>
              <a:t>Using essays, predict with 92% accuracy whether the brain would contain plaques post-mortem</a:t>
            </a:r>
            <a:endParaRPr lang="en-US" dirty="0">
              <a:solidFill>
                <a:prstClr val="black"/>
              </a:solidFill>
            </a:endParaRPr>
          </a:p>
          <a:p>
            <a:pPr marL="411480" lvl="1" indent="0">
              <a:buNone/>
            </a:pPr>
            <a:endParaRPr lang="en-US" dirty="0" smtClean="0"/>
          </a:p>
          <a:p>
            <a:pPr marL="411480" lvl="1" indent="0">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48</a:t>
            </a:fld>
            <a:endParaRPr lang="en-US">
              <a:solidFill>
                <a:prstClr val="black"/>
              </a:solidFill>
              <a:latin typeface="Georgia"/>
            </a:endParaRPr>
          </a:p>
        </p:txBody>
      </p:sp>
    </p:spTree>
    <p:extLst>
      <p:ext uri="{BB962C8B-B14F-4D97-AF65-F5344CB8AC3E}">
        <p14:creationId xmlns:p14="http://schemas.microsoft.com/office/powerpoint/2010/main" val="489184716"/>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857251"/>
            <a:ext cx="7772400" cy="2743200"/>
          </a:xfrm>
        </p:spPr>
        <p:txBody>
          <a:bodyPr/>
          <a:lstStyle/>
          <a:p>
            <a:r>
              <a:rPr lang="en-US" dirty="0"/>
              <a:t>Towards Automatic Detection of Abnormal Cognitive Decline and Dementia Through Linguistic Analysis of Writing Samples </a:t>
            </a:r>
            <a:br>
              <a:rPr lang="en-US" dirty="0"/>
            </a:br>
            <a:r>
              <a:rPr lang="en-US" dirty="0"/>
              <a:t> </a:t>
            </a:r>
            <a:r>
              <a:rPr lang="en-US" sz="2800" b="0" dirty="0" err="1" smtClean="0"/>
              <a:t>Weissenbacher</a:t>
            </a:r>
            <a:r>
              <a:rPr lang="en-US" sz="2800" b="0" dirty="0" smtClean="0"/>
              <a:t>, Travis, </a:t>
            </a:r>
            <a:r>
              <a:rPr lang="en-US" sz="2800" b="0" dirty="0" err="1"/>
              <a:t>Wojtulewicz</a:t>
            </a:r>
            <a:r>
              <a:rPr lang="en-US" sz="2800" b="0" dirty="0"/>
              <a:t>, </a:t>
            </a:r>
            <a:r>
              <a:rPr lang="en-US" sz="2800" b="0" dirty="0" err="1" smtClean="0"/>
              <a:t>Dueck</a:t>
            </a:r>
            <a:r>
              <a:rPr lang="en-US" sz="2800" b="0" dirty="0" smtClean="0"/>
              <a:t>, Locke, Caselli, Gonzalez </a:t>
            </a:r>
            <a:r>
              <a:rPr lang="en-US" sz="2800" b="0" dirty="0"/>
              <a:t/>
            </a:r>
            <a:br>
              <a:rPr lang="en-US" sz="2800" b="0" dirty="0"/>
            </a:br>
            <a:endParaRPr lang="en-US" sz="2800" b="0" dirty="0"/>
          </a:p>
        </p:txBody>
      </p:sp>
      <p:sp>
        <p:nvSpPr>
          <p:cNvPr id="5" name="Subtitle 4"/>
          <p:cNvSpPr>
            <a:spLocks noGrp="1"/>
          </p:cNvSpPr>
          <p:nvPr>
            <p:ph type="subTitle" idx="1"/>
          </p:nvPr>
        </p:nvSpPr>
        <p:spPr/>
        <p:txBody>
          <a:bodyPr/>
          <a:lstStyle/>
          <a:p>
            <a:r>
              <a:rPr lang="en-US" dirty="0" smtClean="0"/>
              <a:t>Presented by Monica He</a:t>
            </a:r>
            <a:endParaRPr lang="en-US" dirty="0"/>
          </a:p>
        </p:txBody>
      </p:sp>
    </p:spTree>
    <p:extLst>
      <p:ext uri="{BB962C8B-B14F-4D97-AF65-F5344CB8AC3E}">
        <p14:creationId xmlns:p14="http://schemas.microsoft.com/office/powerpoint/2010/main" val="112382861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Quantifying Mental Health Signals in Twitter </a:t>
            </a:r>
            <a:r>
              <a:rPr lang="en-US" sz="3100" dirty="0" smtClean="0"/>
              <a:t>(Coppersmith et al., 2014)</a:t>
            </a:r>
            <a:endParaRPr lang="en-US" sz="3100" dirty="0"/>
          </a:p>
        </p:txBody>
      </p:sp>
      <p:sp>
        <p:nvSpPr>
          <p:cNvPr id="3" name="Content Placeholder 2"/>
          <p:cNvSpPr>
            <a:spLocks noGrp="1"/>
          </p:cNvSpPr>
          <p:nvPr>
            <p:ph idx="1"/>
          </p:nvPr>
        </p:nvSpPr>
        <p:spPr/>
        <p:txBody>
          <a:bodyPr/>
          <a:lstStyle/>
          <a:p>
            <a:r>
              <a:rPr lang="en-US" dirty="0" smtClean="0"/>
              <a:t>Mental health research lacks large amounts of quantifiable data</a:t>
            </a:r>
          </a:p>
          <a:p>
            <a:r>
              <a:rPr lang="en-US" dirty="0" smtClean="0"/>
              <a:t>Collect surveys and gain access to social media for respondents</a:t>
            </a:r>
          </a:p>
          <a:p>
            <a:pPr lvl="1"/>
            <a:r>
              <a:rPr lang="en-US" dirty="0" smtClean="0"/>
              <a:t>Automatically identify self-expressions of mental illness diagnoses (e.g. “I was diagnosed with </a:t>
            </a:r>
            <a:r>
              <a:rPr lang="mr-IN" dirty="0" smtClean="0"/>
              <a:t>…</a:t>
            </a:r>
            <a:r>
              <a:rPr lang="en-US" dirty="0" smtClean="0"/>
              <a:t>”)</a:t>
            </a:r>
          </a:p>
          <a:p>
            <a:pPr lvl="1"/>
            <a:r>
              <a:rPr lang="en-US" dirty="0" smtClean="0"/>
              <a:t>Leverage these to construct a labeled corpus</a:t>
            </a:r>
          </a:p>
          <a:p>
            <a:pPr lvl="1"/>
            <a:r>
              <a:rPr lang="en-US" dirty="0" smtClean="0"/>
              <a:t>But</a:t>
            </a:r>
            <a:r>
              <a:rPr lang="mr-IN" dirty="0" smtClean="0"/>
              <a:t>…</a:t>
            </a:r>
            <a:r>
              <a:rPr lang="en-US" dirty="0" smtClean="0"/>
              <a:t>limited by # of respondents and diagnostic information that might be available on line</a:t>
            </a:r>
          </a:p>
          <a:p>
            <a:pPr marL="411480" lvl="1" indent="0">
              <a:buNone/>
            </a:pPr>
            <a:endParaRPr lang="en-US" dirty="0"/>
          </a:p>
          <a:p>
            <a:pPr lvl="1">
              <a:buClr>
                <a:srgbClr val="438086"/>
              </a:buClr>
            </a:pPr>
            <a:endParaRPr lang="en-US" sz="2000" dirty="0"/>
          </a:p>
          <a:p>
            <a:pPr lvl="1">
              <a:buClr>
                <a:srgbClr val="438086"/>
              </a:buClr>
            </a:pPr>
            <a:endParaRPr lang="en-US" dirty="0" smtClean="0">
              <a:solidFill>
                <a:prstClr val="black"/>
              </a:solidFill>
            </a:endParaRPr>
          </a:p>
          <a:p>
            <a:pPr marL="109728" lvl="0" indent="0">
              <a:buClr>
                <a:srgbClr val="438086"/>
              </a:buClr>
              <a:buNone/>
            </a:pPr>
            <a:endParaRPr lang="en-US" dirty="0">
              <a:solidFill>
                <a:prstClr val="black"/>
              </a:solidFill>
            </a:endParaRPr>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5</a:t>
            </a:fld>
            <a:endParaRPr lang="en-US">
              <a:solidFill>
                <a:prstClr val="black"/>
              </a:solidFill>
              <a:latin typeface="Georgia"/>
            </a:endParaRPr>
          </a:p>
        </p:txBody>
      </p:sp>
    </p:spTree>
    <p:extLst>
      <p:ext uri="{BB962C8B-B14F-4D97-AF65-F5344CB8AC3E}">
        <p14:creationId xmlns:p14="http://schemas.microsoft.com/office/powerpoint/2010/main" val="317944944"/>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43025"/>
            <a:ext cx="7772400" cy="2257425"/>
          </a:xfrm>
        </p:spPr>
        <p:txBody>
          <a:bodyPr/>
          <a:lstStyle/>
          <a:p>
            <a:r>
              <a:rPr lang="en-US" b="0" dirty="0"/>
              <a:t>Using linguistic features longitudinally to predict clinical scores for Alzheimer’s disease and related dementias </a:t>
            </a:r>
            <a:r>
              <a:rPr lang="en-US" dirty="0"/>
              <a:t/>
            </a:r>
            <a:br>
              <a:rPr lang="en-US" dirty="0"/>
            </a:br>
            <a:r>
              <a:rPr lang="en-US" sz="2800" i="1" dirty="0"/>
              <a:t>Maria </a:t>
            </a:r>
            <a:r>
              <a:rPr lang="en-US" sz="2800" i="1" dirty="0" err="1" smtClean="0"/>
              <a:t>Yancheva</a:t>
            </a:r>
            <a:r>
              <a:rPr lang="en-US" sz="2800" i="1" dirty="0" smtClean="0"/>
              <a:t>, </a:t>
            </a:r>
            <a:r>
              <a:rPr lang="en-US" sz="2800" i="1" dirty="0"/>
              <a:t>Kathleen </a:t>
            </a:r>
            <a:r>
              <a:rPr lang="en-US" sz="2800" i="1" dirty="0" smtClean="0"/>
              <a:t>Fraser, </a:t>
            </a:r>
            <a:r>
              <a:rPr lang="en-US" sz="2800" i="1" dirty="0"/>
              <a:t>Frank </a:t>
            </a:r>
            <a:r>
              <a:rPr lang="en-US" sz="2800" i="1" dirty="0" err="1" smtClean="0"/>
              <a:t>Rudzicz</a:t>
            </a:r>
            <a:r>
              <a:rPr lang="en-US" dirty="0"/>
              <a:t/>
            </a:r>
            <a:br>
              <a:rPr lang="en-US" dirty="0"/>
            </a:br>
            <a:endParaRPr lang="en-US" dirty="0"/>
          </a:p>
        </p:txBody>
      </p:sp>
      <p:sp>
        <p:nvSpPr>
          <p:cNvPr id="3" name="Subtitle 2"/>
          <p:cNvSpPr>
            <a:spLocks noGrp="1"/>
          </p:cNvSpPr>
          <p:nvPr>
            <p:ph type="subTitle" idx="1"/>
          </p:nvPr>
        </p:nvSpPr>
        <p:spPr/>
        <p:txBody>
          <a:bodyPr/>
          <a:lstStyle/>
          <a:p>
            <a:r>
              <a:rPr lang="en-US" dirty="0" smtClean="0"/>
              <a:t>Presented by </a:t>
            </a:r>
            <a:r>
              <a:rPr lang="en-US" dirty="0" err="1" smtClean="0"/>
              <a:t>Yuanda</a:t>
            </a:r>
            <a:r>
              <a:rPr lang="en-US" dirty="0" smtClean="0"/>
              <a:t> </a:t>
            </a:r>
            <a:r>
              <a:rPr lang="en-US" dirty="0" smtClean="0"/>
              <a:t>Liao</a:t>
            </a:r>
            <a:endParaRPr lang="en-US" dirty="0"/>
          </a:p>
        </p:txBody>
      </p:sp>
    </p:spTree>
    <p:extLst>
      <p:ext uri="{BB962C8B-B14F-4D97-AF65-F5344CB8AC3E}">
        <p14:creationId xmlns:p14="http://schemas.microsoft.com/office/powerpoint/2010/main" val="874306489"/>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55600"/>
            <a:ext cx="7772400" cy="1117600"/>
          </a:xfrm>
        </p:spPr>
        <p:txBody>
          <a:bodyPr>
            <a:noAutofit/>
          </a:bodyPr>
          <a:lstStyle/>
          <a:p>
            <a:r>
              <a:rPr lang="en-US" sz="3200" dirty="0" smtClean="0"/>
              <a:t>Vector-Space </a:t>
            </a:r>
            <a:br>
              <a:rPr lang="en-US" sz="3200" dirty="0" smtClean="0"/>
            </a:br>
            <a:r>
              <a:rPr lang="en-US" dirty="0" smtClean="0"/>
              <a:t>T</a:t>
            </a:r>
            <a:r>
              <a:rPr lang="en-US" sz="3200" dirty="0" smtClean="0"/>
              <a:t>opic </a:t>
            </a:r>
            <a:r>
              <a:rPr lang="en-US" dirty="0"/>
              <a:t>M</a:t>
            </a:r>
            <a:r>
              <a:rPr lang="en-US" sz="3200" dirty="0" smtClean="0"/>
              <a:t>odels for </a:t>
            </a:r>
            <a:r>
              <a:rPr lang="en-US" sz="3200" smtClean="0"/>
              <a:t>Detecting AD </a:t>
            </a:r>
            <a:br>
              <a:rPr lang="en-US" sz="3200" smtClean="0"/>
            </a:br>
            <a:r>
              <a:rPr lang="en-US" sz="2400" smtClean="0"/>
              <a:t>(</a:t>
            </a:r>
            <a:r>
              <a:rPr lang="en-US" sz="2400" dirty="0" err="1" smtClean="0"/>
              <a:t>Yancheva</a:t>
            </a:r>
            <a:r>
              <a:rPr lang="en-US" sz="2400" dirty="0" smtClean="0"/>
              <a:t> &amp; </a:t>
            </a:r>
            <a:r>
              <a:rPr lang="en-US" sz="2400" dirty="0" err="1" smtClean="0"/>
              <a:t>Rudzicz</a:t>
            </a:r>
            <a:r>
              <a:rPr lang="en-US" sz="2400" dirty="0" smtClean="0"/>
              <a:t>, 2016)</a:t>
            </a:r>
            <a:endParaRPr lang="en-US" sz="3200" dirty="0"/>
          </a:p>
        </p:txBody>
      </p:sp>
      <p:sp>
        <p:nvSpPr>
          <p:cNvPr id="3" name="Content Placeholder 2"/>
          <p:cNvSpPr>
            <a:spLocks noGrp="1"/>
          </p:cNvSpPr>
          <p:nvPr>
            <p:ph idx="1"/>
          </p:nvPr>
        </p:nvSpPr>
        <p:spPr>
          <a:xfrm>
            <a:off x="685800" y="1854200"/>
            <a:ext cx="7772400" cy="4622800"/>
          </a:xfrm>
        </p:spPr>
        <p:txBody>
          <a:bodyPr/>
          <a:lstStyle/>
          <a:p>
            <a:r>
              <a:rPr lang="en-US" dirty="0" smtClean="0"/>
              <a:t>Measure semantic content deficiency</a:t>
            </a:r>
          </a:p>
          <a:p>
            <a:pPr lvl="1"/>
            <a:r>
              <a:rPr lang="en-US" dirty="0" smtClean="0"/>
              <a:t>Idea density </a:t>
            </a:r>
            <a:r>
              <a:rPr lang="mr-IN" dirty="0" smtClean="0"/>
              <a:t>–</a:t>
            </a:r>
            <a:r>
              <a:rPr lang="en-US" dirty="0" smtClean="0"/>
              <a:t> ratio of ‘sematic units’ to total number of words</a:t>
            </a:r>
          </a:p>
          <a:p>
            <a:pPr lvl="1"/>
            <a:r>
              <a:rPr lang="en-US" dirty="0" smtClean="0"/>
              <a:t>Efficiency </a:t>
            </a:r>
            <a:r>
              <a:rPr lang="mr-IN" dirty="0" smtClean="0"/>
              <a:t>–</a:t>
            </a:r>
            <a:r>
              <a:rPr lang="en-US" dirty="0" smtClean="0"/>
              <a:t> rate of semantic units over duration of speech sample</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51</a:t>
            </a:fld>
            <a:endParaRPr lang="en-US">
              <a:solidFill>
                <a:prstClr val="black"/>
              </a:solidFill>
              <a:latin typeface="Georgia"/>
            </a:endParaRPr>
          </a:p>
        </p:txBody>
      </p:sp>
    </p:spTree>
    <p:extLst>
      <p:ext uri="{BB962C8B-B14F-4D97-AF65-F5344CB8AC3E}">
        <p14:creationId xmlns:p14="http://schemas.microsoft.com/office/powerpoint/2010/main" val="3576686640"/>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Semantic </a:t>
            </a:r>
            <a:r>
              <a:rPr lang="en-US" dirty="0"/>
              <a:t>C</a:t>
            </a:r>
            <a:r>
              <a:rPr lang="en-US" dirty="0" smtClean="0"/>
              <a:t>ontent</a:t>
            </a:r>
            <a:endParaRPr lang="en-US" dirty="0"/>
          </a:p>
        </p:txBody>
      </p:sp>
      <p:sp>
        <p:nvSpPr>
          <p:cNvPr id="3" name="Content Placeholder 2"/>
          <p:cNvSpPr>
            <a:spLocks noGrp="1"/>
          </p:cNvSpPr>
          <p:nvPr>
            <p:ph idx="1"/>
          </p:nvPr>
        </p:nvSpPr>
        <p:spPr/>
        <p:txBody>
          <a:bodyPr/>
          <a:lstStyle/>
          <a:p>
            <a:r>
              <a:rPr lang="en-US" dirty="0" smtClean="0"/>
              <a:t>Picture description task</a:t>
            </a:r>
          </a:p>
          <a:p>
            <a:r>
              <a:rPr lang="en-US" dirty="0" smtClean="0"/>
              <a:t>Human-supplied information content units (</a:t>
            </a:r>
            <a:r>
              <a:rPr lang="en-US" dirty="0" err="1" smtClean="0"/>
              <a:t>hsICUs</a:t>
            </a:r>
            <a:r>
              <a:rPr lang="en-US" dirty="0" smtClean="0"/>
              <a:t>)</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52</a:t>
            </a:fld>
            <a:endParaRPr lang="en-US">
              <a:solidFill>
                <a:prstClr val="black"/>
              </a:solidFill>
              <a:latin typeface="Georgia"/>
            </a:endParaRPr>
          </a:p>
        </p:txBody>
      </p:sp>
    </p:spTree>
    <p:extLst>
      <p:ext uri="{BB962C8B-B14F-4D97-AF65-F5344CB8AC3E}">
        <p14:creationId xmlns:p14="http://schemas.microsoft.com/office/powerpoint/2010/main" val="1228075231"/>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53</a:t>
            </a:fld>
            <a:endParaRPr lang="en-US">
              <a:solidFill>
                <a:prstClr val="black"/>
              </a:solidFill>
              <a:latin typeface="Georgia"/>
            </a:endParaRPr>
          </a:p>
        </p:txBody>
      </p:sp>
      <p:pic>
        <p:nvPicPr>
          <p:cNvPr id="5" name="Picture 4" descr="HGOCHL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
            <a:ext cx="9144000" cy="6684065"/>
          </a:xfrm>
          <a:prstGeom prst="rect">
            <a:avLst/>
          </a:prstGeom>
        </p:spPr>
      </p:pic>
    </p:spTree>
    <p:extLst>
      <p:ext uri="{BB962C8B-B14F-4D97-AF65-F5344CB8AC3E}">
        <p14:creationId xmlns:p14="http://schemas.microsoft.com/office/powerpoint/2010/main" val="3059100100"/>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a:t>
            </a:r>
            <a:endParaRPr lang="en-US" dirty="0"/>
          </a:p>
        </p:txBody>
      </p:sp>
      <p:sp>
        <p:nvSpPr>
          <p:cNvPr id="3" name="Content Placeholder 2"/>
          <p:cNvSpPr>
            <a:spLocks noGrp="1"/>
          </p:cNvSpPr>
          <p:nvPr>
            <p:ph idx="1"/>
          </p:nvPr>
        </p:nvSpPr>
        <p:spPr/>
        <p:txBody>
          <a:bodyPr/>
          <a:lstStyle/>
          <a:p>
            <a:r>
              <a:rPr lang="en-US" dirty="0" smtClean="0"/>
              <a:t>Data: </a:t>
            </a:r>
            <a:r>
              <a:rPr lang="en-US" dirty="0" err="1" smtClean="0"/>
              <a:t>DementiaBank</a:t>
            </a:r>
            <a:endParaRPr lang="en-US" dirty="0" smtClean="0"/>
          </a:p>
          <a:p>
            <a:pPr lvl="1"/>
            <a:r>
              <a:rPr lang="en-US" dirty="0"/>
              <a:t>Samples: </a:t>
            </a:r>
            <a:r>
              <a:rPr lang="en-US" dirty="0">
                <a:hlinkClick r:id="rId3"/>
              </a:rPr>
              <a:t>http://www.talkbank.org/browser/index.php?url=DementiaBank/English/Pitt/Dementia/cookie/010-4.</a:t>
            </a:r>
            <a:r>
              <a:rPr lang="en-US" dirty="0" smtClean="0">
                <a:hlinkClick r:id="rId3"/>
              </a:rPr>
              <a:t>cha</a:t>
            </a:r>
            <a:endParaRPr lang="en-US" dirty="0" smtClean="0"/>
          </a:p>
          <a:p>
            <a:pPr lvl="1"/>
            <a:r>
              <a:rPr lang="en-US" dirty="0">
                <a:hlinkClick r:id="rId4"/>
              </a:rPr>
              <a:t>http://talkbank.org/browser/index.php?url=DementiaBank/English/Pitt/Control/cookie/013-0.</a:t>
            </a:r>
            <a:r>
              <a:rPr lang="en-US" dirty="0" smtClean="0">
                <a:hlinkClick r:id="rId4"/>
              </a:rPr>
              <a:t>cha</a:t>
            </a:r>
            <a:endParaRPr lang="en-US" dirty="0" smtClean="0"/>
          </a:p>
          <a:p>
            <a:pPr marL="411480" lvl="1" indent="0">
              <a:buNone/>
            </a:pPr>
            <a:endParaRPr lang="en-US" dirty="0" smtClean="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54</a:t>
            </a:fld>
            <a:endParaRPr lang="en-US">
              <a:solidFill>
                <a:prstClr val="black"/>
              </a:solidFill>
              <a:latin typeface="Georgia"/>
            </a:endParaRPr>
          </a:p>
        </p:txBody>
      </p:sp>
    </p:spTree>
    <p:extLst>
      <p:ext uri="{BB962C8B-B14F-4D97-AF65-F5344CB8AC3E}">
        <p14:creationId xmlns:p14="http://schemas.microsoft.com/office/powerpoint/2010/main" val="142209201"/>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DementiaBank</a:t>
            </a:r>
            <a:r>
              <a:rPr lang="en-US" dirty="0" smtClean="0"/>
              <a:t> Subset</a:t>
            </a:r>
            <a:endParaRPr lang="en-US" dirty="0"/>
          </a:p>
        </p:txBody>
      </p:sp>
      <p:sp>
        <p:nvSpPr>
          <p:cNvPr id="3" name="Content Placeholder 2"/>
          <p:cNvSpPr>
            <a:spLocks noGrp="1"/>
          </p:cNvSpPr>
          <p:nvPr>
            <p:ph idx="1"/>
          </p:nvPr>
        </p:nvSpPr>
        <p:spPr/>
        <p:txBody>
          <a:bodyPr/>
          <a:lstStyle/>
          <a:p>
            <a:pPr defTabSz="457200" fontAlgn="auto">
              <a:spcBef>
                <a:spcPts val="0"/>
              </a:spcBef>
              <a:spcAft>
                <a:spcPts val="0"/>
              </a:spcAft>
              <a:defRPr/>
            </a:pPr>
            <a:r>
              <a:rPr lang="en-US" dirty="0" smtClean="0"/>
              <a:t>255 </a:t>
            </a:r>
            <a:r>
              <a:rPr lang="en-US" dirty="0"/>
              <a:t>speech samples from people diagnosed with </a:t>
            </a:r>
            <a:r>
              <a:rPr lang="en-US" dirty="0" smtClean="0"/>
              <a:t>probable/possible AD vs. 241 </a:t>
            </a:r>
            <a:r>
              <a:rPr lang="en-US" dirty="0"/>
              <a:t>from healthy controls.</a:t>
            </a:r>
          </a:p>
          <a:p>
            <a:r>
              <a:rPr lang="en-US" dirty="0" smtClean="0"/>
              <a:t>Combine </a:t>
            </a:r>
            <a:r>
              <a:rPr lang="en-US" dirty="0"/>
              <a:t>all </a:t>
            </a:r>
            <a:r>
              <a:rPr lang="en-US" dirty="0" err="1"/>
              <a:t>hsICUs</a:t>
            </a:r>
            <a:r>
              <a:rPr lang="en-US" dirty="0"/>
              <a:t> from previous work on cookie theft descriptions.</a:t>
            </a:r>
          </a:p>
          <a:p>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55</a:t>
            </a:fld>
            <a:endParaRPr lang="en-US">
              <a:solidFill>
                <a:prstClr val="black"/>
              </a:solidFill>
              <a:latin typeface="Georgia"/>
            </a:endParaRPr>
          </a:p>
        </p:txBody>
      </p:sp>
      <p:pic>
        <p:nvPicPr>
          <p:cNvPr id="5" name="Picture 4" descr="Screen Shot 2017-03-29 at 3.57.0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9317" y="3700924"/>
            <a:ext cx="5728079" cy="2422801"/>
          </a:xfrm>
          <a:prstGeom prst="rect">
            <a:avLst/>
          </a:prstGeom>
        </p:spPr>
      </p:pic>
    </p:spTree>
    <p:extLst>
      <p:ext uri="{BB962C8B-B14F-4D97-AF65-F5344CB8AC3E}">
        <p14:creationId xmlns:p14="http://schemas.microsoft.com/office/powerpoint/2010/main" val="3269879375"/>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ICU generation</a:t>
            </a:r>
            <a:endParaRPr lang="en-US" dirty="0"/>
          </a:p>
        </p:txBody>
      </p:sp>
      <p:sp>
        <p:nvSpPr>
          <p:cNvPr id="3" name="Content Placeholder 2"/>
          <p:cNvSpPr>
            <a:spLocks noGrp="1"/>
          </p:cNvSpPr>
          <p:nvPr>
            <p:ph idx="1"/>
          </p:nvPr>
        </p:nvSpPr>
        <p:spPr/>
        <p:txBody>
          <a:bodyPr/>
          <a:lstStyle/>
          <a:p>
            <a:r>
              <a:rPr lang="en-US" dirty="0" smtClean="0"/>
              <a:t>Train word vector model on large general purpose corpus (</a:t>
            </a:r>
            <a:r>
              <a:rPr lang="en-US" dirty="0" err="1" smtClean="0"/>
              <a:t>GloVe</a:t>
            </a:r>
            <a:r>
              <a:rPr lang="en-US" dirty="0"/>
              <a:t>)</a:t>
            </a:r>
            <a:endParaRPr lang="en-US" dirty="0" smtClean="0"/>
          </a:p>
          <a:p>
            <a:r>
              <a:rPr lang="en-US" dirty="0" smtClean="0"/>
              <a:t>Extract vector representations of words in </a:t>
            </a:r>
            <a:r>
              <a:rPr lang="en-US" dirty="0" err="1" smtClean="0"/>
              <a:t>DementiaBank</a:t>
            </a:r>
            <a:r>
              <a:rPr lang="en-US" dirty="0" smtClean="0"/>
              <a:t> corpus</a:t>
            </a:r>
          </a:p>
          <a:p>
            <a:r>
              <a:rPr lang="en-US" dirty="0" smtClean="0"/>
              <a:t>Cluster vectors separately for AD and control group -&gt; represent “topics”</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56</a:t>
            </a:fld>
            <a:endParaRPr lang="en-US">
              <a:solidFill>
                <a:prstClr val="black"/>
              </a:solidFill>
              <a:latin typeface="Georgia"/>
            </a:endParaRPr>
          </a:p>
        </p:txBody>
      </p:sp>
    </p:spTree>
    <p:extLst>
      <p:ext uri="{BB962C8B-B14F-4D97-AF65-F5344CB8AC3E}">
        <p14:creationId xmlns:p14="http://schemas.microsoft.com/office/powerpoint/2010/main" val="3883509843"/>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57</a:t>
            </a:fld>
            <a:endParaRPr lang="en-US">
              <a:solidFill>
                <a:prstClr val="black"/>
              </a:solidFill>
              <a:latin typeface="Georgia"/>
            </a:endParaRPr>
          </a:p>
        </p:txBody>
      </p:sp>
      <p:pic>
        <p:nvPicPr>
          <p:cNvPr id="5" name="Picture 4" descr="Screen Shot 2017-03-29 at 4.25.3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254" y="736558"/>
            <a:ext cx="5999721" cy="5904739"/>
          </a:xfrm>
          <a:prstGeom prst="rect">
            <a:avLst/>
          </a:prstGeom>
        </p:spPr>
      </p:pic>
    </p:spTree>
    <p:extLst>
      <p:ext uri="{BB962C8B-B14F-4D97-AF65-F5344CB8AC3E}">
        <p14:creationId xmlns:p14="http://schemas.microsoft.com/office/powerpoint/2010/main" val="495953995"/>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 analysis</a:t>
            </a:r>
            <a:endParaRPr lang="en-US" dirty="0"/>
          </a:p>
        </p:txBody>
      </p:sp>
      <p:sp>
        <p:nvSpPr>
          <p:cNvPr id="3" name="Content Placeholder 2"/>
          <p:cNvSpPr>
            <a:spLocks noGrp="1"/>
          </p:cNvSpPr>
          <p:nvPr>
            <p:ph idx="1"/>
          </p:nvPr>
        </p:nvSpPr>
        <p:spPr/>
        <p:txBody>
          <a:bodyPr/>
          <a:lstStyle/>
          <a:p>
            <a:r>
              <a:rPr lang="en-US" dirty="0" smtClean="0"/>
              <a:t>Do clusters match </a:t>
            </a:r>
            <a:r>
              <a:rPr lang="en-US" dirty="0" err="1" smtClean="0"/>
              <a:t>hsICUs</a:t>
            </a:r>
            <a:r>
              <a:rPr lang="en-US" dirty="0" smtClean="0"/>
              <a:t>?</a:t>
            </a:r>
          </a:p>
          <a:p>
            <a:pPr lvl="1"/>
            <a:r>
              <a:rPr lang="en-US" dirty="0" smtClean="0"/>
              <a:t>Yes (except “dishcloth”)</a:t>
            </a:r>
          </a:p>
          <a:p>
            <a:r>
              <a:rPr lang="en-US" dirty="0" smtClean="0"/>
              <a:t>Do the topics differ between groups?</a:t>
            </a:r>
          </a:p>
          <a:p>
            <a:pPr lvl="1"/>
            <a:r>
              <a:rPr lang="en-US" dirty="0" smtClean="0"/>
              <a:t>Yes!</a:t>
            </a:r>
          </a:p>
          <a:p>
            <a:pPr lvl="1"/>
            <a:r>
              <a:rPr lang="en-US" dirty="0" smtClean="0"/>
              <a:t>Control group:  overflowing, sink, indifferent, mother, apron, window, curtain, cupboard, counter</a:t>
            </a:r>
          </a:p>
          <a:p>
            <a:pPr lvl="1"/>
            <a:r>
              <a:rPr lang="en-US" dirty="0" smtClean="0"/>
              <a:t>AD group:  brother, sister, son, daughter</a:t>
            </a:r>
          </a:p>
          <a:p>
            <a:pPr marL="411480" lvl="1" indent="0">
              <a:buNone/>
            </a:pPr>
            <a:endParaRPr lang="en-US" dirty="0" smtClean="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58</a:t>
            </a:fld>
            <a:endParaRPr lang="en-US">
              <a:solidFill>
                <a:prstClr val="black"/>
              </a:solidFill>
              <a:latin typeface="Georgia"/>
            </a:endParaRPr>
          </a:p>
        </p:txBody>
      </p:sp>
    </p:spTree>
    <p:extLst>
      <p:ext uri="{BB962C8B-B14F-4D97-AF65-F5344CB8AC3E}">
        <p14:creationId xmlns:p14="http://schemas.microsoft.com/office/powerpoint/2010/main" val="1250001858"/>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Quantifying Irrelevance</a:t>
            </a:r>
            <a:endParaRPr lang="en-US" dirty="0"/>
          </a:p>
        </p:txBody>
      </p:sp>
      <p:sp>
        <p:nvSpPr>
          <p:cNvPr id="3" name="Content Placeholder 2"/>
          <p:cNvSpPr>
            <a:spLocks noGrp="1"/>
          </p:cNvSpPr>
          <p:nvPr>
            <p:ph idx="1"/>
          </p:nvPr>
        </p:nvSpPr>
        <p:spPr/>
        <p:txBody>
          <a:bodyPr/>
          <a:lstStyle/>
          <a:p>
            <a:r>
              <a:rPr lang="en-US" dirty="0" smtClean="0"/>
              <a:t>Align pairs of clusters between 2 models</a:t>
            </a:r>
          </a:p>
          <a:p>
            <a:r>
              <a:rPr lang="en-US" dirty="0" smtClean="0"/>
              <a:t>All control clusters are recalled by AD model</a:t>
            </a:r>
          </a:p>
          <a:p>
            <a:r>
              <a:rPr lang="en-US" dirty="0" smtClean="0"/>
              <a:t>D7 not recalled by control model </a:t>
            </a:r>
            <a:r>
              <a:rPr lang="mr-IN" dirty="0" smtClean="0"/>
              <a:t>–</a:t>
            </a:r>
            <a:r>
              <a:rPr lang="en-US" dirty="0" smtClean="0"/>
              <a:t> “extraneous terms”</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59</a:t>
            </a:fld>
            <a:endParaRPr lang="en-US">
              <a:solidFill>
                <a:prstClr val="black"/>
              </a:solidFill>
              <a:latin typeface="Georgia"/>
            </a:endParaRPr>
          </a:p>
        </p:txBody>
      </p:sp>
    </p:spTree>
    <p:extLst>
      <p:ext uri="{BB962C8B-B14F-4D97-AF65-F5344CB8AC3E}">
        <p14:creationId xmlns:p14="http://schemas.microsoft.com/office/powerpoint/2010/main" val="353454907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Quantifying Mental Health Signals in Twitter </a:t>
            </a:r>
            <a:r>
              <a:rPr lang="en-US" sz="3100" dirty="0" smtClean="0"/>
              <a:t>(Coppersmith et al., 2014)</a:t>
            </a:r>
            <a:endParaRPr lang="en-US" sz="3100" dirty="0"/>
          </a:p>
        </p:txBody>
      </p:sp>
      <p:sp>
        <p:nvSpPr>
          <p:cNvPr id="3" name="Content Placeholder 2"/>
          <p:cNvSpPr>
            <a:spLocks noGrp="1"/>
          </p:cNvSpPr>
          <p:nvPr>
            <p:ph idx="1"/>
          </p:nvPr>
        </p:nvSpPr>
        <p:spPr/>
        <p:txBody>
          <a:bodyPr>
            <a:normAutofit/>
          </a:bodyPr>
          <a:lstStyle/>
          <a:p>
            <a:pPr lvl="0">
              <a:buClr>
                <a:srgbClr val="438086"/>
              </a:buClr>
            </a:pPr>
            <a:r>
              <a:rPr lang="en-US" dirty="0" smtClean="0">
                <a:solidFill>
                  <a:prstClr val="black"/>
                </a:solidFill>
              </a:rPr>
              <a:t>Sample tweets</a:t>
            </a:r>
            <a:endParaRPr lang="en-US" dirty="0">
              <a:solidFill>
                <a:prstClr val="black"/>
              </a:solidFill>
            </a:endParaRPr>
          </a:p>
          <a:p>
            <a:pPr lvl="1">
              <a:buClr>
                <a:srgbClr val="438086"/>
              </a:buClr>
            </a:pPr>
            <a:r>
              <a:rPr lang="en-US" sz="2000" dirty="0"/>
              <a:t>@USER The VA diagnosed me with PTSD, so I can’t go in that direction anymore</a:t>
            </a:r>
          </a:p>
          <a:p>
            <a:pPr lvl="1">
              <a:buClr>
                <a:srgbClr val="438086"/>
              </a:buClr>
            </a:pPr>
            <a:r>
              <a:rPr lang="en-US" sz="2000" dirty="0"/>
              <a:t>I wanted to share some things that have been helping me heal lately. I was diagnosed with severe complex PTSD and... LINK </a:t>
            </a:r>
            <a:endParaRPr lang="en-US" dirty="0">
              <a:solidFill>
                <a:prstClr val="black"/>
              </a:solidFill>
            </a:endParaRPr>
          </a:p>
          <a:p>
            <a:pPr lvl="0">
              <a:buClr>
                <a:srgbClr val="438086"/>
              </a:buClr>
            </a:pPr>
            <a:r>
              <a:rPr lang="en-US" dirty="0" smtClean="0">
                <a:solidFill>
                  <a:prstClr val="black"/>
                </a:solidFill>
              </a:rPr>
              <a:t>Disingenuous tweets:</a:t>
            </a:r>
          </a:p>
          <a:p>
            <a:pPr lvl="1">
              <a:buClr>
                <a:srgbClr val="438086"/>
              </a:buClr>
            </a:pPr>
            <a:r>
              <a:rPr lang="en-US" sz="2000" dirty="0"/>
              <a:t>LOL </a:t>
            </a:r>
            <a:r>
              <a:rPr lang="en-US" sz="2000" dirty="0" err="1"/>
              <a:t>omg</a:t>
            </a:r>
            <a:r>
              <a:rPr lang="en-US" sz="2000" dirty="0"/>
              <a:t> my bro the “psychologist” just diagnosed me with seasonal ADHD AHAHAHAAAAAAAAAAA IM DYING. </a:t>
            </a:r>
          </a:p>
          <a:p>
            <a:pPr lvl="1">
              <a:buClr>
                <a:srgbClr val="438086"/>
              </a:buClr>
            </a:pPr>
            <a:endParaRPr lang="en-US" sz="2000" dirty="0"/>
          </a:p>
          <a:p>
            <a:pPr lvl="1">
              <a:buClr>
                <a:srgbClr val="438086"/>
              </a:buClr>
            </a:pPr>
            <a:endParaRPr lang="en-US" dirty="0" smtClean="0">
              <a:solidFill>
                <a:prstClr val="black"/>
              </a:solidFill>
            </a:endParaRPr>
          </a:p>
          <a:p>
            <a:pPr marL="109728" lvl="0" indent="0">
              <a:buClr>
                <a:srgbClr val="438086"/>
              </a:buClr>
              <a:buNone/>
            </a:pPr>
            <a:endParaRPr lang="en-US" dirty="0">
              <a:solidFill>
                <a:prstClr val="black"/>
              </a:solidFill>
            </a:endParaRPr>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a:t>
            </a:fld>
            <a:endParaRPr lang="en-US">
              <a:solidFill>
                <a:prstClr val="black"/>
              </a:solidFill>
              <a:latin typeface="Georgia"/>
            </a:endParaRPr>
          </a:p>
        </p:txBody>
      </p:sp>
    </p:spTree>
    <p:extLst>
      <p:ext uri="{BB962C8B-B14F-4D97-AF65-F5344CB8AC3E}">
        <p14:creationId xmlns:p14="http://schemas.microsoft.com/office/powerpoint/2010/main" val="3016521030"/>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Are Topics discussed in same Contexts?</a:t>
            </a:r>
            <a:endParaRPr lang="en-US" dirty="0"/>
          </a:p>
        </p:txBody>
      </p:sp>
      <p:sp>
        <p:nvSpPr>
          <p:cNvPr id="3" name="Content Placeholder 2"/>
          <p:cNvSpPr>
            <a:spLocks noGrp="1"/>
          </p:cNvSpPr>
          <p:nvPr>
            <p:ph idx="1"/>
          </p:nvPr>
        </p:nvSpPr>
        <p:spPr/>
        <p:txBody>
          <a:bodyPr/>
          <a:lstStyle/>
          <a:p>
            <a:r>
              <a:rPr lang="en-US" dirty="0" smtClean="0"/>
              <a:t>Augment word vectors with local context windows</a:t>
            </a:r>
          </a:p>
          <a:p>
            <a:r>
              <a:rPr lang="en-US" dirty="0" smtClean="0"/>
              <a:t>Results:</a:t>
            </a:r>
          </a:p>
          <a:p>
            <a:pPr lvl="1"/>
            <a:r>
              <a:rPr lang="en-US" dirty="0" smtClean="0"/>
              <a:t>All control cluster words were used in the same contexts by both groups</a:t>
            </a:r>
          </a:p>
          <a:p>
            <a:pPr lvl="1"/>
            <a:r>
              <a:rPr lang="en-US" dirty="0" smtClean="0"/>
              <a:t>Frequency of control words is higher in control group than AD group</a:t>
            </a:r>
          </a:p>
          <a:p>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60</a:t>
            </a:fld>
            <a:endParaRPr lang="en-US">
              <a:solidFill>
                <a:prstClr val="black"/>
              </a:solidFill>
              <a:latin typeface="Georgia"/>
            </a:endParaRPr>
          </a:p>
        </p:txBody>
      </p:sp>
    </p:spTree>
    <p:extLst>
      <p:ext uri="{BB962C8B-B14F-4D97-AF65-F5344CB8AC3E}">
        <p14:creationId xmlns:p14="http://schemas.microsoft.com/office/powerpoint/2010/main" val="1135046832"/>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a:t>
            </a:r>
            <a:endParaRPr lang="en-US" dirty="0"/>
          </a:p>
        </p:txBody>
      </p:sp>
      <p:sp>
        <p:nvSpPr>
          <p:cNvPr id="3" name="Content Placeholder 2"/>
          <p:cNvSpPr>
            <a:spLocks noGrp="1"/>
          </p:cNvSpPr>
          <p:nvPr>
            <p:ph idx="1"/>
          </p:nvPr>
        </p:nvSpPr>
        <p:spPr/>
        <p:txBody>
          <a:bodyPr>
            <a:normAutofit/>
          </a:bodyPr>
          <a:lstStyle/>
          <a:p>
            <a:r>
              <a:rPr lang="en-US" dirty="0" smtClean="0"/>
              <a:t>Features: </a:t>
            </a:r>
          </a:p>
          <a:p>
            <a:pPr lvl="1"/>
            <a:r>
              <a:rPr lang="en-US" dirty="0" smtClean="0"/>
              <a:t>Distance metrics for AD and control clusters</a:t>
            </a:r>
          </a:p>
          <a:p>
            <a:pPr lvl="1"/>
            <a:r>
              <a:rPr lang="en-US" dirty="0" smtClean="0"/>
              <a:t>Idea density</a:t>
            </a:r>
          </a:p>
          <a:p>
            <a:pPr lvl="1"/>
            <a:r>
              <a:rPr lang="en-US" dirty="0" smtClean="0"/>
              <a:t>Idea efficiency</a:t>
            </a:r>
          </a:p>
          <a:p>
            <a:pPr lvl="1"/>
            <a:r>
              <a:rPr lang="en-US" dirty="0" smtClean="0"/>
              <a:t>LS&amp;A cognitive impairment lexicon</a:t>
            </a:r>
          </a:p>
          <a:p>
            <a:pPr lvl="0">
              <a:buClr>
                <a:srgbClr val="438086"/>
              </a:buClr>
            </a:pPr>
            <a:r>
              <a:rPr lang="en-US" dirty="0" smtClean="0">
                <a:solidFill>
                  <a:prstClr val="black"/>
                </a:solidFill>
              </a:rPr>
              <a:t>Random Forest classifier, 10-fold cross-validation</a:t>
            </a:r>
          </a:p>
          <a:p>
            <a:pPr lvl="0">
              <a:buClr>
                <a:srgbClr val="438086"/>
              </a:buClr>
            </a:pPr>
            <a:r>
              <a:rPr lang="en-US" dirty="0" smtClean="0">
                <a:solidFill>
                  <a:prstClr val="black"/>
                </a:solidFill>
              </a:rPr>
              <a:t>Compare models (control, AD, combined), feature sets, and context </a:t>
            </a:r>
          </a:p>
          <a:p>
            <a:pPr lvl="0">
              <a:buClr>
                <a:srgbClr val="438086"/>
              </a:buClr>
            </a:pPr>
            <a:r>
              <a:rPr lang="en-US" dirty="0" smtClean="0">
                <a:solidFill>
                  <a:prstClr val="black"/>
                </a:solidFill>
              </a:rPr>
              <a:t>Baseline: </a:t>
            </a:r>
            <a:r>
              <a:rPr lang="en-US" dirty="0" err="1" smtClean="0">
                <a:solidFill>
                  <a:prstClr val="black"/>
                </a:solidFill>
              </a:rPr>
              <a:t>hsICU</a:t>
            </a:r>
            <a:r>
              <a:rPr lang="en-US" dirty="0" smtClean="0">
                <a:solidFill>
                  <a:prstClr val="black"/>
                </a:solidFill>
              </a:rPr>
              <a:t> features</a:t>
            </a:r>
            <a:endParaRPr lang="en-US" dirty="0">
              <a:solidFill>
                <a:prstClr val="black"/>
              </a:solidFill>
            </a:endParaRPr>
          </a:p>
          <a:p>
            <a:pPr marL="411480" lvl="1" indent="0">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61</a:t>
            </a:fld>
            <a:endParaRPr lang="en-US">
              <a:solidFill>
                <a:prstClr val="black"/>
              </a:solidFill>
              <a:latin typeface="Georgia"/>
            </a:endParaRPr>
          </a:p>
        </p:txBody>
      </p:sp>
    </p:spTree>
    <p:extLst>
      <p:ext uri="{BB962C8B-B14F-4D97-AF65-F5344CB8AC3E}">
        <p14:creationId xmlns:p14="http://schemas.microsoft.com/office/powerpoint/2010/main" val="1765931325"/>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t>Classification results</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62</a:t>
            </a:fld>
            <a:endParaRPr lang="en-US">
              <a:solidFill>
                <a:prstClr val="black"/>
              </a:solidFill>
              <a:latin typeface="Georgia"/>
            </a:endParaRPr>
          </a:p>
        </p:txBody>
      </p:sp>
      <p:pic>
        <p:nvPicPr>
          <p:cNvPr id="5" name="Picture 4" descr="Screen Shot 2017-03-29 at 9.02.1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 y="1541929"/>
            <a:ext cx="9004300" cy="4288875"/>
          </a:xfrm>
          <a:prstGeom prst="rect">
            <a:avLst/>
          </a:prstGeom>
        </p:spPr>
      </p:pic>
    </p:spTree>
    <p:extLst>
      <p:ext uri="{BB962C8B-B14F-4D97-AF65-F5344CB8AC3E}">
        <p14:creationId xmlns:p14="http://schemas.microsoft.com/office/powerpoint/2010/main" val="47092967"/>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Detecting late-life depression in Alzheimer’s disease through analysis of speech and language</a:t>
            </a:r>
            <a:endParaRPr lang="en-US" dirty="0"/>
          </a:p>
        </p:txBody>
      </p:sp>
      <p:sp>
        <p:nvSpPr>
          <p:cNvPr id="3" name="Subtitle 2"/>
          <p:cNvSpPr>
            <a:spLocks noGrp="1"/>
          </p:cNvSpPr>
          <p:nvPr>
            <p:ph type="subTitle" idx="1"/>
          </p:nvPr>
        </p:nvSpPr>
        <p:spPr>
          <a:xfrm>
            <a:off x="1143000" y="3817018"/>
            <a:ext cx="6858000" cy="1570121"/>
          </a:xfrm>
        </p:spPr>
        <p:txBody>
          <a:bodyPr>
            <a:normAutofit fontScale="77500" lnSpcReduction="20000"/>
          </a:bodyPr>
          <a:lstStyle/>
          <a:p>
            <a:r>
              <a:rPr lang="en-US" sz="2625" dirty="0"/>
              <a:t>Kathleen C. Fraser, Frank </a:t>
            </a:r>
            <a:r>
              <a:rPr lang="en-US" sz="2625" dirty="0" err="1"/>
              <a:t>Rudzicz</a:t>
            </a:r>
            <a:r>
              <a:rPr lang="en-US" sz="2625" dirty="0"/>
              <a:t>, and Graeme </a:t>
            </a:r>
            <a:r>
              <a:rPr lang="en-US" sz="2625" dirty="0" err="1"/>
              <a:t>Hirst</a:t>
            </a:r>
            <a:r>
              <a:rPr lang="en-US" sz="2625" dirty="0"/>
              <a:t> (2016)</a:t>
            </a:r>
          </a:p>
          <a:p>
            <a:endParaRPr lang="en-US" dirty="0" smtClean="0"/>
          </a:p>
          <a:p>
            <a:endParaRPr lang="en-US" dirty="0"/>
          </a:p>
          <a:p>
            <a:r>
              <a:rPr lang="en-US" sz="2325" dirty="0"/>
              <a:t>Presented by Betsy Miller, LSA Institute, 2017</a:t>
            </a:r>
          </a:p>
        </p:txBody>
      </p:sp>
    </p:spTree>
    <p:extLst>
      <p:ext uri="{BB962C8B-B14F-4D97-AF65-F5344CB8AC3E}">
        <p14:creationId xmlns:p14="http://schemas.microsoft.com/office/powerpoint/2010/main" val="1446149363"/>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n-US" dirty="0"/>
          </a:p>
        </p:txBody>
      </p:sp>
      <p:sp>
        <p:nvSpPr>
          <p:cNvPr id="3" name="Content Placeholder 2"/>
          <p:cNvSpPr>
            <a:spLocks noGrp="1"/>
          </p:cNvSpPr>
          <p:nvPr>
            <p:ph idx="1"/>
          </p:nvPr>
        </p:nvSpPr>
        <p:spPr/>
        <p:txBody>
          <a:bodyPr>
            <a:normAutofit/>
          </a:bodyPr>
          <a:lstStyle/>
          <a:p>
            <a:r>
              <a:rPr lang="en-US" sz="2700" dirty="0"/>
              <a:t>Depression and dementia</a:t>
            </a:r>
          </a:p>
          <a:p>
            <a:pPr lvl="1"/>
            <a:r>
              <a:rPr lang="en-US" dirty="0"/>
              <a:t>Have similar symptoms</a:t>
            </a:r>
          </a:p>
          <a:p>
            <a:pPr lvl="1"/>
            <a:r>
              <a:rPr lang="en-US" dirty="0"/>
              <a:t>Have the tendency to co-occur in elderly populations</a:t>
            </a:r>
          </a:p>
          <a:p>
            <a:pPr lvl="1"/>
            <a:r>
              <a:rPr lang="en-US" dirty="0"/>
              <a:t>Can lead to rapid deterioration of a patient if untreated</a:t>
            </a:r>
          </a:p>
        </p:txBody>
      </p:sp>
    </p:spTree>
    <p:extLst>
      <p:ext uri="{BB962C8B-B14F-4D97-AF65-F5344CB8AC3E}">
        <p14:creationId xmlns:p14="http://schemas.microsoft.com/office/powerpoint/2010/main" val="359972235"/>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a:t>
            </a:r>
            <a:endParaRPr lang="en-US" dirty="0"/>
          </a:p>
        </p:txBody>
      </p:sp>
      <p:sp>
        <p:nvSpPr>
          <p:cNvPr id="3" name="Content Placeholder 2"/>
          <p:cNvSpPr>
            <a:spLocks noGrp="1"/>
          </p:cNvSpPr>
          <p:nvPr>
            <p:ph idx="1"/>
          </p:nvPr>
        </p:nvSpPr>
        <p:spPr/>
        <p:txBody>
          <a:bodyPr>
            <a:normAutofit/>
          </a:bodyPr>
          <a:lstStyle/>
          <a:p>
            <a:r>
              <a:rPr lang="en-US" sz="2700" dirty="0"/>
              <a:t>Through the use of a description task (elicited speech) can they determine:</a:t>
            </a:r>
          </a:p>
          <a:p>
            <a:pPr marL="900113" lvl="1" indent="-557213">
              <a:buFont typeface="+mj-lt"/>
              <a:buAutoNum type="arabicPeriod"/>
            </a:pPr>
            <a:r>
              <a:rPr lang="en-US" sz="2700" dirty="0"/>
              <a:t>If cognitively healthy people are being diagnosed with Alzheimer's disease?</a:t>
            </a:r>
          </a:p>
          <a:p>
            <a:pPr marL="900113" lvl="1" indent="-557213">
              <a:buFont typeface="+mj-lt"/>
              <a:buAutoNum type="arabicPeriod"/>
            </a:pPr>
            <a:r>
              <a:rPr lang="en-US" sz="2700" dirty="0"/>
              <a:t>If people with Alzheimer’s disease have depression?</a:t>
            </a:r>
          </a:p>
        </p:txBody>
      </p:sp>
    </p:spTree>
    <p:extLst>
      <p:ext uri="{BB962C8B-B14F-4D97-AF65-F5344CB8AC3E}">
        <p14:creationId xmlns:p14="http://schemas.microsoft.com/office/powerpoint/2010/main" val="567003598"/>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Selected Detection Tools</a:t>
            </a:r>
            <a:endParaRPr lang="en-US" dirty="0"/>
          </a:p>
        </p:txBody>
      </p:sp>
      <p:sp>
        <p:nvSpPr>
          <p:cNvPr id="3" name="Content Placeholder 2"/>
          <p:cNvSpPr>
            <a:spLocks noGrp="1"/>
          </p:cNvSpPr>
          <p:nvPr>
            <p:ph idx="1"/>
          </p:nvPr>
        </p:nvSpPr>
        <p:spPr>
          <a:xfrm>
            <a:off x="628650" y="2226469"/>
            <a:ext cx="7886700" cy="3459956"/>
          </a:xfrm>
        </p:spPr>
        <p:txBody>
          <a:bodyPr>
            <a:normAutofit/>
          </a:bodyPr>
          <a:lstStyle/>
          <a:p>
            <a:r>
              <a:rPr lang="en-US" sz="2700" dirty="0"/>
              <a:t>Depression in speech:</a:t>
            </a:r>
          </a:p>
          <a:p>
            <a:pPr lvl="1"/>
            <a:r>
              <a:rPr lang="en-US" dirty="0"/>
              <a:t>Mean Jitter, F0 variations, latency in response time to questions, MFCCs, loudness &amp; intensity features, use of </a:t>
            </a:r>
            <a:r>
              <a:rPr lang="en-US" i="1" dirty="0"/>
              <a:t>I</a:t>
            </a:r>
            <a:r>
              <a:rPr lang="en-US" dirty="0"/>
              <a:t> in narratives, N-grams</a:t>
            </a:r>
          </a:p>
          <a:p>
            <a:r>
              <a:rPr lang="en-US" sz="2700" dirty="0"/>
              <a:t>Alzheimer’s in speech:</a:t>
            </a:r>
          </a:p>
          <a:p>
            <a:pPr lvl="1"/>
            <a:r>
              <a:rPr lang="en-US" dirty="0"/>
              <a:t>N-grams, POS tags, lexical diversity, # of voice breaks, use of fewer nouns,</a:t>
            </a:r>
          </a:p>
        </p:txBody>
      </p:sp>
    </p:spTree>
    <p:extLst>
      <p:ext uri="{BB962C8B-B14F-4D97-AF65-F5344CB8AC3E}">
        <p14:creationId xmlns:p14="http://schemas.microsoft.com/office/powerpoint/2010/main" val="1162032870"/>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 Study (Murray 2010)</a:t>
            </a:r>
            <a:endParaRPr lang="en-US" dirty="0"/>
          </a:p>
        </p:txBody>
      </p:sp>
      <p:sp>
        <p:nvSpPr>
          <p:cNvPr id="3" name="Content Placeholder 2"/>
          <p:cNvSpPr>
            <a:spLocks noGrp="1"/>
          </p:cNvSpPr>
          <p:nvPr>
            <p:ph idx="1"/>
          </p:nvPr>
        </p:nvSpPr>
        <p:spPr/>
        <p:txBody>
          <a:bodyPr>
            <a:normAutofit/>
          </a:bodyPr>
          <a:lstStyle/>
          <a:p>
            <a:r>
              <a:rPr lang="en-US" sz="2700" dirty="0"/>
              <a:t>If clinical depression can be distinguished from Alzheimer’s disease by looking at narrative speech</a:t>
            </a:r>
          </a:p>
          <a:p>
            <a:r>
              <a:rPr lang="en-US" sz="2700" dirty="0"/>
              <a:t>Picture description task</a:t>
            </a:r>
          </a:p>
          <a:p>
            <a:pPr lvl="1"/>
            <a:r>
              <a:rPr lang="en-US" dirty="0"/>
              <a:t>Depressed patients: same amount of info as healthy</a:t>
            </a:r>
          </a:p>
          <a:p>
            <a:pPr lvl="1"/>
            <a:r>
              <a:rPr lang="en-US" dirty="0"/>
              <a:t>Alzheimer’s patients: reduction in info content</a:t>
            </a:r>
          </a:p>
          <a:p>
            <a:pPr lvl="1"/>
            <a:r>
              <a:rPr lang="en-US" dirty="0"/>
              <a:t>Quantity of speech and syntactic complexity wasn’t different between groups</a:t>
            </a:r>
          </a:p>
          <a:p>
            <a:pPr lvl="1"/>
            <a:r>
              <a:rPr lang="en-US" dirty="0"/>
              <a:t>Did not have participants with both disorders Depression and dementia</a:t>
            </a:r>
          </a:p>
        </p:txBody>
      </p:sp>
    </p:spTree>
    <p:extLst>
      <p:ext uri="{BB962C8B-B14F-4D97-AF65-F5344CB8AC3E}">
        <p14:creationId xmlns:p14="http://schemas.microsoft.com/office/powerpoint/2010/main" val="652947429"/>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1200150"/>
            <a:ext cx="2949178" cy="533374"/>
          </a:xfrm>
        </p:spPr>
        <p:txBody>
          <a:bodyPr>
            <a:normAutofit fontScale="90000"/>
          </a:bodyPr>
          <a:lstStyle/>
          <a:p>
            <a:r>
              <a:rPr lang="en-US" sz="3300" dirty="0"/>
              <a:t>Data</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14887" y="2076424"/>
            <a:ext cx="3883121" cy="2838476"/>
          </a:xfrm>
        </p:spPr>
      </p:pic>
      <p:sp>
        <p:nvSpPr>
          <p:cNvPr id="4" name="Text Placeholder 3"/>
          <p:cNvSpPr>
            <a:spLocks noGrp="1"/>
          </p:cNvSpPr>
          <p:nvPr>
            <p:ph type="body" sz="half" idx="2"/>
          </p:nvPr>
        </p:nvSpPr>
        <p:spPr>
          <a:xfrm>
            <a:off x="629841" y="1867903"/>
            <a:ext cx="4185047" cy="3566084"/>
          </a:xfrm>
        </p:spPr>
        <p:txBody>
          <a:bodyPr>
            <a:normAutofit fontScale="92500" lnSpcReduction="20000"/>
          </a:bodyPr>
          <a:lstStyle/>
          <a:p>
            <a:pPr marL="214313" indent="-214313">
              <a:buFont typeface="Arial" charset="0"/>
              <a:buChar char="•"/>
            </a:pPr>
            <a:r>
              <a:rPr lang="en-US" sz="2400" dirty="0"/>
              <a:t>Pitt corpus (1983-88) in the </a:t>
            </a:r>
            <a:r>
              <a:rPr lang="en-US" sz="2400" dirty="0" err="1"/>
              <a:t>DementiaBank</a:t>
            </a:r>
            <a:r>
              <a:rPr lang="en-US" sz="2400" dirty="0"/>
              <a:t> database</a:t>
            </a:r>
          </a:p>
          <a:p>
            <a:pPr marL="214313" indent="-214313">
              <a:buFont typeface="Arial" charset="0"/>
              <a:buChar char="•"/>
            </a:pPr>
            <a:r>
              <a:rPr lang="en-US" sz="2400" dirty="0"/>
              <a:t>Language samples: “Cookie Theft” picture description task</a:t>
            </a:r>
          </a:p>
          <a:p>
            <a:pPr marL="214313" indent="-214313">
              <a:buFont typeface="Arial" charset="0"/>
              <a:buChar char="•"/>
            </a:pPr>
            <a:r>
              <a:rPr lang="en-US" sz="2400" dirty="0"/>
              <a:t>Subset of speakers have Hamilton Depression Rating scale for comparisons</a:t>
            </a:r>
          </a:p>
          <a:p>
            <a:pPr marL="214313" indent="-214313">
              <a:buFont typeface="Arial" charset="0"/>
              <a:buChar char="•"/>
            </a:pPr>
            <a:r>
              <a:rPr lang="en-US" sz="2400" dirty="0"/>
              <a:t>EI: 196 AD with HAM-D scores/ 128 Control narratives</a:t>
            </a:r>
          </a:p>
          <a:p>
            <a:pPr marL="214313" indent="-214313">
              <a:buFont typeface="Arial" charset="0"/>
              <a:buChar char="•"/>
            </a:pPr>
            <a:r>
              <a:rPr lang="en-US" sz="2400" dirty="0"/>
              <a:t>EII: 65 AD &amp; Depression/ 65 AD no Depression narratives</a:t>
            </a:r>
          </a:p>
          <a:p>
            <a:pPr marL="214313" indent="-214313">
              <a:buFont typeface="Arial" charset="0"/>
              <a:buChar char="•"/>
            </a:pPr>
            <a:endParaRPr lang="en-US" sz="2400" dirty="0"/>
          </a:p>
        </p:txBody>
      </p:sp>
    </p:spTree>
    <p:extLst>
      <p:ext uri="{BB962C8B-B14F-4D97-AF65-F5344CB8AC3E}">
        <p14:creationId xmlns:p14="http://schemas.microsoft.com/office/powerpoint/2010/main" val="1223832752"/>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Features</a:t>
            </a:r>
            <a:endParaRPr lang="en-US" dirty="0"/>
          </a:p>
        </p:txBody>
      </p:sp>
      <p:sp>
        <p:nvSpPr>
          <p:cNvPr id="6" name="Content Placeholder 5"/>
          <p:cNvSpPr>
            <a:spLocks noGrp="1"/>
          </p:cNvSpPr>
          <p:nvPr>
            <p:ph idx="1"/>
          </p:nvPr>
        </p:nvSpPr>
        <p:spPr/>
        <p:txBody>
          <a:bodyPr>
            <a:normAutofit/>
          </a:bodyPr>
          <a:lstStyle/>
          <a:p>
            <a:r>
              <a:rPr lang="en-US" sz="2700" dirty="0"/>
              <a:t>Textual: Part-of-speech tags, parse constituents, psycholinguistic measures, complexity measures, vocabulary measures, informativeness </a:t>
            </a:r>
          </a:p>
          <a:p>
            <a:r>
              <a:rPr lang="en-US" sz="2700" dirty="0"/>
              <a:t>Acoustic: MFCCs, fluency measures, voice quality features, periodicity, symmetry</a:t>
            </a:r>
          </a:p>
          <a:p>
            <a:r>
              <a:rPr lang="en-US" sz="2700" dirty="0"/>
              <a:t>Classified using a correlation-based filter, fed to machine learning classifier that used logistic regressions &amp; support vector machines, which was then cross-validated</a:t>
            </a:r>
          </a:p>
        </p:txBody>
      </p:sp>
    </p:spTree>
    <p:extLst>
      <p:ext uri="{BB962C8B-B14F-4D97-AF65-F5344CB8AC3E}">
        <p14:creationId xmlns:p14="http://schemas.microsoft.com/office/powerpoint/2010/main" val="88298505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Only </a:t>
            </a:r>
            <a:r>
              <a:rPr lang="en-US" dirty="0" smtClean="0"/>
              <a:t>captures </a:t>
            </a:r>
            <a:r>
              <a:rPr lang="en-US" dirty="0"/>
              <a:t>a subpopulation of each disorder </a:t>
            </a:r>
            <a:r>
              <a:rPr lang="en-US" dirty="0" smtClean="0"/>
              <a:t>(those going public)</a:t>
            </a:r>
            <a:endParaRPr lang="en-US" dirty="0"/>
          </a:p>
          <a:p>
            <a:r>
              <a:rPr lang="en-US" dirty="0" smtClean="0"/>
              <a:t>No verification (but </a:t>
            </a:r>
            <a:r>
              <a:rPr lang="en-US" dirty="0"/>
              <a:t>given the stigma, why would people make it </a:t>
            </a:r>
            <a:r>
              <a:rPr lang="en-US" dirty="0" smtClean="0"/>
              <a:t>up?)</a:t>
            </a:r>
            <a:endParaRPr lang="en-US" dirty="0"/>
          </a:p>
          <a:p>
            <a:r>
              <a:rPr lang="en-US" dirty="0"/>
              <a:t>Control group could </a:t>
            </a:r>
            <a:r>
              <a:rPr lang="en-US" dirty="0" smtClean="0"/>
              <a:t>also have </a:t>
            </a:r>
            <a:r>
              <a:rPr lang="en-US" dirty="0"/>
              <a:t>mental illness</a:t>
            </a:r>
          </a:p>
          <a:p>
            <a:r>
              <a:rPr lang="en-US" dirty="0"/>
              <a:t>Twitter users are not representative</a:t>
            </a:r>
          </a:p>
          <a:p>
            <a:endParaRPr lang="en-US" dirty="0"/>
          </a:p>
        </p:txBody>
      </p:sp>
    </p:spTree>
    <p:extLst>
      <p:ext uri="{BB962C8B-B14F-4D97-AF65-F5344CB8AC3E}">
        <p14:creationId xmlns:p14="http://schemas.microsoft.com/office/powerpoint/2010/main" val="384412558"/>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4100513" cy="2155031"/>
          </a:xfrm>
        </p:spPr>
        <p:txBody>
          <a:bodyPr>
            <a:normAutofit/>
          </a:bodyPr>
          <a:lstStyle/>
          <a:p>
            <a:r>
              <a:rPr lang="en-US" dirty="0" smtClean="0"/>
              <a:t>Experiment I: Does depression affect classification accuracy?</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53440" y="1131094"/>
            <a:ext cx="3526604" cy="4620126"/>
          </a:xfrm>
        </p:spPr>
      </p:pic>
      <p:sp>
        <p:nvSpPr>
          <p:cNvPr id="8" name="TextBox 7"/>
          <p:cNvSpPr txBox="1"/>
          <p:nvPr/>
        </p:nvSpPr>
        <p:spPr>
          <a:xfrm>
            <a:off x="771525" y="3128963"/>
            <a:ext cx="4481915" cy="2308324"/>
          </a:xfrm>
          <a:prstGeom prst="rect">
            <a:avLst/>
          </a:prstGeom>
          <a:noFill/>
        </p:spPr>
        <p:txBody>
          <a:bodyPr wrap="square" rtlCol="0">
            <a:spAutoFit/>
          </a:bodyPr>
          <a:lstStyle/>
          <a:p>
            <a:pPr marL="342900" indent="-342900">
              <a:buFont typeface="Arial" charset="0"/>
              <a:buChar char="•"/>
            </a:pPr>
            <a:r>
              <a:rPr lang="en-US" sz="2400" dirty="0"/>
              <a:t>No</a:t>
            </a:r>
          </a:p>
          <a:p>
            <a:pPr marL="342900" indent="-342900">
              <a:buFont typeface="Arial" charset="0"/>
              <a:buChar char="•"/>
            </a:pPr>
            <a:r>
              <a:rPr lang="en-US" sz="2400" dirty="0"/>
              <a:t>It works (70 features)</a:t>
            </a:r>
          </a:p>
          <a:p>
            <a:pPr marL="342900" indent="-342900">
              <a:buFont typeface="Arial" charset="0"/>
              <a:buChar char="•"/>
            </a:pPr>
            <a:r>
              <a:rPr lang="en-US" sz="2400" dirty="0"/>
              <a:t>The presence or absence of depression doesn’t change the accuracy of the classifier</a:t>
            </a:r>
          </a:p>
          <a:p>
            <a:pPr marL="342900" indent="-342900">
              <a:buFont typeface="Arial" charset="0"/>
              <a:buChar char="•"/>
            </a:pPr>
            <a:r>
              <a:rPr lang="en-US" sz="2400" dirty="0">
                <a:sym typeface="Wingdings"/>
              </a:rPr>
              <a:t></a:t>
            </a:r>
            <a:endParaRPr lang="en-US" sz="2400" dirty="0"/>
          </a:p>
        </p:txBody>
      </p:sp>
    </p:spTree>
    <p:extLst>
      <p:ext uri="{BB962C8B-B14F-4D97-AF65-F5344CB8AC3E}">
        <p14:creationId xmlns:p14="http://schemas.microsoft.com/office/powerpoint/2010/main" val="332303504"/>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3919287" cy="1927935"/>
          </a:xfrm>
        </p:spPr>
        <p:txBody>
          <a:bodyPr>
            <a:normAutofit fontScale="90000"/>
          </a:bodyPr>
          <a:lstStyle/>
          <a:p>
            <a:r>
              <a:rPr lang="en-US" dirty="0" smtClean="0"/>
              <a:t>Experiment II: Can they detect depression in Alzheimer’s disease?</a:t>
            </a:r>
            <a:endParaRPr lang="en-US" dirty="0"/>
          </a:p>
        </p:txBody>
      </p:sp>
      <p:sp>
        <p:nvSpPr>
          <p:cNvPr id="5" name="TextBox 4"/>
          <p:cNvSpPr txBox="1"/>
          <p:nvPr/>
        </p:nvSpPr>
        <p:spPr>
          <a:xfrm>
            <a:off x="944479" y="3440746"/>
            <a:ext cx="3287629" cy="1938992"/>
          </a:xfrm>
          <a:prstGeom prst="rect">
            <a:avLst/>
          </a:prstGeom>
          <a:noFill/>
        </p:spPr>
        <p:txBody>
          <a:bodyPr wrap="square" rtlCol="0">
            <a:spAutoFit/>
          </a:bodyPr>
          <a:lstStyle/>
          <a:p>
            <a:pPr marL="342900" indent="-342900">
              <a:buFont typeface="Arial" charset="0"/>
              <a:buChar char="•"/>
            </a:pPr>
            <a:r>
              <a:rPr lang="en-US" sz="2400" dirty="0"/>
              <a:t>Not really well</a:t>
            </a:r>
          </a:p>
          <a:p>
            <a:pPr marL="342900" indent="-342900">
              <a:buFont typeface="Arial" charset="0"/>
              <a:buChar char="•"/>
            </a:pPr>
            <a:r>
              <a:rPr lang="en-US" sz="2400" dirty="0"/>
              <a:t>The best they could do was 65.8%  (60 features)</a:t>
            </a:r>
          </a:p>
          <a:p>
            <a:pPr marL="342900" indent="-342900">
              <a:buFont typeface="Arial" charset="0"/>
              <a:buChar char="•"/>
            </a:pPr>
            <a:r>
              <a:rPr lang="en-US" sz="2400" dirty="0">
                <a:sym typeface="Wingdings"/>
              </a:rPr>
              <a:t></a:t>
            </a:r>
            <a:endParaRPr lang="en-US" sz="2400"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47937" y="1223366"/>
            <a:ext cx="4540981" cy="4434759"/>
          </a:xfrm>
        </p:spPr>
      </p:pic>
    </p:spTree>
    <p:extLst>
      <p:ext uri="{BB962C8B-B14F-4D97-AF65-F5344CB8AC3E}">
        <p14:creationId xmlns:p14="http://schemas.microsoft.com/office/powerpoint/2010/main" val="781536695"/>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They Tried</a:t>
            </a:r>
            <a:endParaRPr lang="en-US" dirty="0"/>
          </a:p>
        </p:txBody>
      </p:sp>
      <p:sp>
        <p:nvSpPr>
          <p:cNvPr id="3" name="Content Placeholder 2"/>
          <p:cNvSpPr>
            <a:spLocks noGrp="1"/>
          </p:cNvSpPr>
          <p:nvPr>
            <p:ph idx="1"/>
          </p:nvPr>
        </p:nvSpPr>
        <p:spPr>
          <a:xfrm>
            <a:off x="920416" y="2282992"/>
            <a:ext cx="2436395" cy="3206981"/>
          </a:xfrm>
        </p:spPr>
        <p:txBody>
          <a:bodyPr>
            <a:normAutofit/>
          </a:bodyPr>
          <a:lstStyle/>
          <a:p>
            <a:r>
              <a:rPr lang="en-US" sz="2700" dirty="0" smtClean="0"/>
              <a:t>Gender-dependent </a:t>
            </a:r>
            <a:r>
              <a:rPr lang="en-US" sz="2700" dirty="0"/>
              <a:t>classification</a:t>
            </a:r>
          </a:p>
          <a:p>
            <a:r>
              <a:rPr lang="en-US" sz="2700" dirty="0"/>
              <a:t>It didn’t work (statistically speaking)</a:t>
            </a:r>
          </a:p>
          <a:p>
            <a:r>
              <a:rPr lang="en-US" sz="2700" dirty="0">
                <a:sym typeface="Wingdings"/>
              </a:rPr>
              <a:t></a:t>
            </a:r>
            <a:endParaRPr lang="en-US" sz="27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1810" y="2625892"/>
            <a:ext cx="4712061" cy="1949335"/>
          </a:xfrm>
          <a:prstGeom prst="rect">
            <a:avLst/>
          </a:prstGeom>
        </p:spPr>
      </p:pic>
    </p:spTree>
    <p:extLst>
      <p:ext uri="{BB962C8B-B14F-4D97-AF65-F5344CB8AC3E}">
        <p14:creationId xmlns:p14="http://schemas.microsoft.com/office/powerpoint/2010/main" val="1920497536"/>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They Also Tried</a:t>
            </a:r>
            <a:endParaRPr lang="en-US" dirty="0"/>
          </a:p>
        </p:txBody>
      </p:sp>
      <p:sp>
        <p:nvSpPr>
          <p:cNvPr id="3" name="Content Placeholder 2"/>
          <p:cNvSpPr>
            <a:spLocks noGrp="1"/>
          </p:cNvSpPr>
          <p:nvPr>
            <p:ph idx="1"/>
          </p:nvPr>
        </p:nvSpPr>
        <p:spPr>
          <a:xfrm>
            <a:off x="628650" y="2125266"/>
            <a:ext cx="7886700" cy="3263504"/>
          </a:xfrm>
        </p:spPr>
        <p:txBody>
          <a:bodyPr>
            <a:noAutofit/>
          </a:bodyPr>
          <a:lstStyle/>
          <a:p>
            <a:r>
              <a:rPr lang="en-US" sz="3000" dirty="0"/>
              <a:t>Additional features</a:t>
            </a:r>
          </a:p>
          <a:p>
            <a:pPr lvl="1"/>
            <a:r>
              <a:rPr lang="en-US" sz="2700" dirty="0"/>
              <a:t>mostly glottal features </a:t>
            </a:r>
          </a:p>
          <a:p>
            <a:pPr lvl="1"/>
            <a:r>
              <a:rPr lang="en-US" sz="2700" dirty="0"/>
              <a:t>3 psycholinguistic features: </a:t>
            </a:r>
          </a:p>
          <a:p>
            <a:pPr lvl="2"/>
            <a:r>
              <a:rPr lang="en-US" dirty="0"/>
              <a:t>valence (positive/negative emotions) </a:t>
            </a:r>
          </a:p>
          <a:p>
            <a:pPr lvl="2"/>
            <a:r>
              <a:rPr lang="en-US" dirty="0"/>
              <a:t>arousal  (intensity of emotion associated with word)</a:t>
            </a:r>
          </a:p>
          <a:p>
            <a:pPr lvl="2"/>
            <a:r>
              <a:rPr lang="en-US" dirty="0"/>
              <a:t>dominance (degree of control associated with word)</a:t>
            </a:r>
          </a:p>
          <a:p>
            <a:pPr lvl="1"/>
            <a:r>
              <a:rPr lang="en-US" sz="2700" dirty="0"/>
              <a:t> first-person word frequencies</a:t>
            </a:r>
          </a:p>
          <a:p>
            <a:r>
              <a:rPr lang="en-US" sz="3000" dirty="0"/>
              <a:t>These did not work either </a:t>
            </a:r>
          </a:p>
          <a:p>
            <a:r>
              <a:rPr lang="en-US" sz="3000" dirty="0">
                <a:sym typeface="Wingdings"/>
              </a:rPr>
              <a:t></a:t>
            </a:r>
            <a:endParaRPr lang="en-US" sz="3000" dirty="0"/>
          </a:p>
          <a:p>
            <a:endParaRPr lang="en-US" sz="2700" dirty="0"/>
          </a:p>
        </p:txBody>
      </p:sp>
    </p:spTree>
    <p:extLst>
      <p:ext uri="{BB962C8B-B14F-4D97-AF65-F5344CB8AC3E}">
        <p14:creationId xmlns:p14="http://schemas.microsoft.com/office/powerpoint/2010/main" val="1370629544"/>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628650" y="2226468"/>
            <a:ext cx="7886700" cy="3593808"/>
          </a:xfrm>
        </p:spPr>
        <p:txBody>
          <a:bodyPr>
            <a:normAutofit fontScale="92500" lnSpcReduction="10000"/>
          </a:bodyPr>
          <a:lstStyle/>
          <a:p>
            <a:r>
              <a:rPr lang="en-US" sz="2700" dirty="0"/>
              <a:t>When they tested out the prior speech analysis &amp; machine learning techniques to see if people were being misdiagnosed, they weren’t. </a:t>
            </a:r>
            <a:r>
              <a:rPr lang="en-US" sz="2700" dirty="0">
                <a:sym typeface="Wingdings"/>
              </a:rPr>
              <a:t></a:t>
            </a:r>
            <a:endParaRPr lang="en-US" sz="2700" dirty="0"/>
          </a:p>
          <a:p>
            <a:r>
              <a:rPr lang="en-US" sz="2700" dirty="0"/>
              <a:t>When they tried to differentiate between people with AD and depression and just AD, they couldn’t. </a:t>
            </a:r>
          </a:p>
          <a:p>
            <a:pPr lvl="1"/>
            <a:r>
              <a:rPr lang="en-US" dirty="0"/>
              <a:t>Their best accuracy rate was 65.8%. </a:t>
            </a:r>
            <a:r>
              <a:rPr lang="en-US" dirty="0">
                <a:sym typeface="Wingdings"/>
              </a:rPr>
              <a:t></a:t>
            </a:r>
            <a:endParaRPr lang="en-US" dirty="0"/>
          </a:p>
          <a:p>
            <a:pPr lvl="1"/>
            <a:r>
              <a:rPr lang="en-US" dirty="0"/>
              <a:t>Data limitation is a huge problem</a:t>
            </a:r>
          </a:p>
          <a:p>
            <a:pPr lvl="2"/>
            <a:r>
              <a:rPr lang="en-US" sz="2100" dirty="0"/>
              <a:t>Need older people and emotional speech</a:t>
            </a:r>
          </a:p>
          <a:p>
            <a:pPr lvl="2"/>
            <a:r>
              <a:rPr lang="en-US" sz="2100" dirty="0"/>
              <a:t>Need more depressed people </a:t>
            </a:r>
          </a:p>
          <a:p>
            <a:pPr lvl="2"/>
            <a:r>
              <a:rPr lang="en-US" sz="2100" dirty="0"/>
              <a:t>Need to account for confounding variables of age and education</a:t>
            </a:r>
          </a:p>
        </p:txBody>
      </p:sp>
    </p:spTree>
    <p:extLst>
      <p:ext uri="{BB962C8B-B14F-4D97-AF65-F5344CB8AC3E}">
        <p14:creationId xmlns:p14="http://schemas.microsoft.com/office/powerpoint/2010/main" val="27964409"/>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NLP and speech processing can be useful tools for prediction of mental illness</a:t>
            </a:r>
          </a:p>
          <a:p>
            <a:pPr lvl="1"/>
            <a:r>
              <a:rPr lang="en-US" dirty="0" smtClean="0"/>
              <a:t>No substitute for trained medical </a:t>
            </a:r>
            <a:r>
              <a:rPr lang="en-US" dirty="0" err="1" smtClean="0"/>
              <a:t>personell</a:t>
            </a:r>
            <a:endParaRPr lang="en-US" dirty="0" smtClean="0"/>
          </a:p>
          <a:p>
            <a:pPr lvl="1"/>
            <a:r>
              <a:rPr lang="en-US" dirty="0" smtClean="0"/>
              <a:t>Can identify people who may need help</a:t>
            </a:r>
          </a:p>
          <a:p>
            <a:r>
              <a:rPr lang="en-US" dirty="0" smtClean="0"/>
              <a:t>But</a:t>
            </a:r>
            <a:r>
              <a:rPr lang="mr-IN" dirty="0" smtClean="0"/>
              <a:t>…</a:t>
            </a:r>
            <a:r>
              <a:rPr lang="en-US" dirty="0" smtClean="0"/>
              <a:t> there are ethical considerations</a:t>
            </a:r>
          </a:p>
          <a:p>
            <a:pPr marL="109728" indent="0">
              <a:buNone/>
            </a:pPr>
            <a:endParaRPr lang="en-US" dirty="0" smtClean="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75</a:t>
            </a:fld>
            <a:endParaRPr lang="en-US">
              <a:solidFill>
                <a:prstClr val="black"/>
              </a:solidFill>
              <a:latin typeface="Georgia"/>
            </a:endParaRPr>
          </a:p>
        </p:txBody>
      </p:sp>
    </p:spTree>
    <p:extLst>
      <p:ext uri="{BB962C8B-B14F-4D97-AF65-F5344CB8AC3E}">
        <p14:creationId xmlns:p14="http://schemas.microsoft.com/office/powerpoint/2010/main" val="4181045962"/>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a:t>
            </a:r>
            <a:endParaRPr lang="en-US" dirty="0"/>
          </a:p>
        </p:txBody>
      </p:sp>
      <p:sp>
        <p:nvSpPr>
          <p:cNvPr id="3" name="Content Placeholder 2"/>
          <p:cNvSpPr>
            <a:spLocks noGrp="1"/>
          </p:cNvSpPr>
          <p:nvPr>
            <p:ph idx="1"/>
          </p:nvPr>
        </p:nvSpPr>
        <p:spPr/>
        <p:txBody>
          <a:bodyPr/>
          <a:lstStyle/>
          <a:p>
            <a:r>
              <a:rPr lang="en-US" smtClean="0"/>
              <a:t>Trust</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76</a:t>
            </a:fld>
            <a:endParaRPr lang="en-US">
              <a:solidFill>
                <a:prstClr val="black"/>
              </a:solidFill>
              <a:latin typeface="Georgia"/>
            </a:endParaRPr>
          </a:p>
        </p:txBody>
      </p:sp>
    </p:spTree>
    <p:extLst>
      <p:ext uri="{BB962C8B-B14F-4D97-AF65-F5344CB8AC3E}">
        <p14:creationId xmlns:p14="http://schemas.microsoft.com/office/powerpoint/2010/main" val="401179853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Quantifying Mental Health Signals in Twitter </a:t>
            </a:r>
            <a:r>
              <a:rPr lang="en-US" sz="3100" dirty="0" smtClean="0"/>
              <a:t>(Coppersmith et al., 2014)</a:t>
            </a:r>
            <a:endParaRPr lang="en-US" sz="3100"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8</a:t>
            </a:fld>
            <a:endParaRPr lang="en-US">
              <a:solidFill>
                <a:prstClr val="black"/>
              </a:solidFill>
              <a:latin typeface="Georgia"/>
            </a:endParaRPr>
          </a:p>
        </p:txBody>
      </p:sp>
      <p:pic>
        <p:nvPicPr>
          <p:cNvPr id="6" name="Picture 5" descr="Screen Shot 2017-03-26 at 10.47.3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1245" y="1624698"/>
            <a:ext cx="6334375" cy="4082820"/>
          </a:xfrm>
          <a:prstGeom prst="rect">
            <a:avLst/>
          </a:prstGeom>
        </p:spPr>
      </p:pic>
    </p:spTree>
    <p:extLst>
      <p:ext uri="{BB962C8B-B14F-4D97-AF65-F5344CB8AC3E}">
        <p14:creationId xmlns:p14="http://schemas.microsoft.com/office/powerpoint/2010/main" val="122644173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for Classification</a:t>
            </a:r>
            <a:endParaRPr lang="en-US" dirty="0"/>
          </a:p>
        </p:txBody>
      </p:sp>
      <p:sp>
        <p:nvSpPr>
          <p:cNvPr id="3" name="Content Placeholder 2"/>
          <p:cNvSpPr>
            <a:spLocks noGrp="1"/>
          </p:cNvSpPr>
          <p:nvPr>
            <p:ph idx="1"/>
          </p:nvPr>
        </p:nvSpPr>
        <p:spPr/>
        <p:txBody>
          <a:bodyPr>
            <a:normAutofit/>
          </a:bodyPr>
          <a:lstStyle/>
          <a:p>
            <a:r>
              <a:rPr lang="en-US" dirty="0" smtClean="0"/>
              <a:t>LIWC</a:t>
            </a:r>
          </a:p>
          <a:p>
            <a:r>
              <a:rPr lang="en-US" dirty="0" smtClean="0"/>
              <a:t>Language Models (LMs)</a:t>
            </a:r>
          </a:p>
          <a:p>
            <a:pPr lvl="1"/>
            <a:r>
              <a:rPr lang="en-US" dirty="0" smtClean="0"/>
              <a:t>Unigrams (ULM)</a:t>
            </a:r>
          </a:p>
          <a:p>
            <a:pPr lvl="1"/>
            <a:r>
              <a:rPr lang="en-US" dirty="0" smtClean="0"/>
              <a:t>Characters (CLM)</a:t>
            </a:r>
            <a:endParaRPr lang="en-US" dirty="0"/>
          </a:p>
          <a:p>
            <a:r>
              <a:rPr lang="en-US" dirty="0" smtClean="0"/>
              <a:t>Pattern of life</a:t>
            </a:r>
          </a:p>
          <a:p>
            <a:pPr lvl="1"/>
            <a:r>
              <a:rPr lang="en-US" dirty="0" smtClean="0"/>
              <a:t>Social engagement</a:t>
            </a:r>
            <a:endParaRPr lang="en-US" dirty="0"/>
          </a:p>
          <a:p>
            <a:pPr lvl="1"/>
            <a:r>
              <a:rPr lang="en-US" dirty="0" smtClean="0"/>
              <a:t>Insomnia</a:t>
            </a:r>
          </a:p>
          <a:p>
            <a:pPr lvl="1"/>
            <a:r>
              <a:rPr lang="en-US" dirty="0" smtClean="0"/>
              <a:t>Exercise </a:t>
            </a:r>
          </a:p>
          <a:p>
            <a:pPr lvl="1"/>
            <a:r>
              <a:rPr lang="en-US" dirty="0" smtClean="0"/>
              <a:t>Sentiment</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9</a:t>
            </a:fld>
            <a:endParaRPr lang="en-US">
              <a:solidFill>
                <a:prstClr val="black"/>
              </a:solidFill>
              <a:latin typeface="Georgia"/>
            </a:endParaRPr>
          </a:p>
        </p:txBody>
      </p:sp>
    </p:spTree>
    <p:extLst>
      <p:ext uri="{BB962C8B-B14F-4D97-AF65-F5344CB8AC3E}">
        <p14:creationId xmlns:p14="http://schemas.microsoft.com/office/powerpoint/2010/main" val="106229812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LSA17-course">
  <a:themeElements>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FF0066"/>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B2B2B2"/>
        </a:folHlink>
      </a:clrScheme>
      <a:clrMap bg1="lt1" tx1="dk1" bg2="lt2" tx2="dk2" accent1="accent1" accent2="accent2" accent3="accent3" accent4="accent4" accent5="accent5" accent6="accent6" hlink="hlink" folHlink="folHlink"/>
    </a:extraClrScheme>
    <a:extraClrScheme>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FF00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SA17-course" id="{D8837EF9-6206-4D45-802B-AE270D690185}" vid="{97E4167A-E119-E040-BB1A-49D7DF1718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LSA17-course</Template>
  <TotalTime>16616</TotalTime>
  <Words>3320</Words>
  <Application>Microsoft Macintosh PowerPoint</Application>
  <PresentationFormat>On-screen Show (4:3)</PresentationFormat>
  <Paragraphs>532</Paragraphs>
  <Slides>76</Slides>
  <Notes>55</Notes>
  <HiddenSlides>13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76</vt:i4>
      </vt:variant>
    </vt:vector>
  </HeadingPairs>
  <TitlesOfParts>
    <vt:vector size="83" baseType="lpstr">
      <vt:lpstr>Calibri</vt:lpstr>
      <vt:lpstr>Georgia</vt:lpstr>
      <vt:lpstr>Mangal</vt:lpstr>
      <vt:lpstr>Times New Roman</vt:lpstr>
      <vt:lpstr>Wingdings</vt:lpstr>
      <vt:lpstr>Arial</vt:lpstr>
      <vt:lpstr>LSA17-course</vt:lpstr>
      <vt:lpstr>Intonation and Computation: Mental Illness </vt:lpstr>
      <vt:lpstr>Cues to Mental Illness</vt:lpstr>
      <vt:lpstr>PowerPoint Presentation</vt:lpstr>
      <vt:lpstr>Language as a Marker of Cognitive and Physiological Change</vt:lpstr>
      <vt:lpstr>Quantifying Mental Health Signals in Twitter (Coppersmith et al., 2014)</vt:lpstr>
      <vt:lpstr>Quantifying Mental Health Signals in Twitter (Coppersmith et al., 2014)</vt:lpstr>
      <vt:lpstr>PowerPoint Presentation</vt:lpstr>
      <vt:lpstr>Quantifying Mental Health Signals in Twitter (Coppersmith et al., 2014)</vt:lpstr>
      <vt:lpstr>Features for Classification</vt:lpstr>
      <vt:lpstr>PowerPoint Presentation</vt:lpstr>
      <vt:lpstr>Depression</vt:lpstr>
      <vt:lpstr>PowerPoint Presentation</vt:lpstr>
      <vt:lpstr>Standard Diagnosis</vt:lpstr>
      <vt:lpstr>Treatments</vt:lpstr>
      <vt:lpstr>Predicting Depression via Social Media (De Choudhury et al., 2013)</vt:lpstr>
      <vt:lpstr>Data</vt:lpstr>
      <vt:lpstr>Data</vt:lpstr>
      <vt:lpstr>Data</vt:lpstr>
      <vt:lpstr>Measuring Depressive Behavior</vt:lpstr>
      <vt:lpstr>Tweet Activity Timing and Depression</vt:lpstr>
      <vt:lpstr>Depression Prediction</vt:lpstr>
      <vt:lpstr>Schizophrenia</vt:lpstr>
      <vt:lpstr>Schizophrenia and Language</vt:lpstr>
      <vt:lpstr>Schizophrenia and language</vt:lpstr>
      <vt:lpstr>Schizophrenia and Language</vt:lpstr>
      <vt:lpstr>Severe Cases: Word Salad</vt:lpstr>
      <vt:lpstr>Quantifying the Language of Schizophrenia in Social Media (Mitchell et al., 2015)</vt:lpstr>
      <vt:lpstr>PowerPoint Presentation</vt:lpstr>
      <vt:lpstr>PowerPoint Presentation</vt:lpstr>
      <vt:lpstr>LIWC analysis</vt:lpstr>
      <vt:lpstr>Classification results</vt:lpstr>
      <vt:lpstr>Dementia</vt:lpstr>
      <vt:lpstr>Alzheimer’s Symptoms</vt:lpstr>
      <vt:lpstr>Cause</vt:lpstr>
      <vt:lpstr>Pathology</vt:lpstr>
      <vt:lpstr>Amyloid plaques</vt:lpstr>
      <vt:lpstr>Diagnosis</vt:lpstr>
      <vt:lpstr>Clinical Assessment</vt:lpstr>
      <vt:lpstr>Mental status tests</vt:lpstr>
      <vt:lpstr>PowerPoint Presentation</vt:lpstr>
      <vt:lpstr>PowerPoint Presentation</vt:lpstr>
      <vt:lpstr>Stages of AD</vt:lpstr>
      <vt:lpstr>Treatment</vt:lpstr>
      <vt:lpstr>Linguistic Indicators of AD</vt:lpstr>
      <vt:lpstr>Case study: Agatha Christie</vt:lpstr>
      <vt:lpstr>The Nun Study (Snowden et al, 1996, 1997)</vt:lpstr>
      <vt:lpstr>Essay Excerpts</vt:lpstr>
      <vt:lpstr>Findings</vt:lpstr>
      <vt:lpstr>Towards Automatic Detection of Abnormal Cognitive Decline and Dementia Through Linguistic Analysis of Writing Samples   Weissenbacher, Travis, Wojtulewicz, Dueck, Locke, Caselli, Gonzalez  </vt:lpstr>
      <vt:lpstr>Using linguistic features longitudinally to predict clinical scores for Alzheimer’s disease and related dementias  Maria Yancheva, Kathleen Fraser, Frank Rudzicz </vt:lpstr>
      <vt:lpstr>Vector-Space  Topic Models for Detecting AD  (Yancheva &amp; Rudzicz, 2016)</vt:lpstr>
      <vt:lpstr>Measuring Semantic Content</vt:lpstr>
      <vt:lpstr>PowerPoint Presentation</vt:lpstr>
      <vt:lpstr>Method</vt:lpstr>
      <vt:lpstr>DementiaBank Subset</vt:lpstr>
      <vt:lpstr>Automatic ICU generation</vt:lpstr>
      <vt:lpstr>PowerPoint Presentation</vt:lpstr>
      <vt:lpstr>Cluster analysis</vt:lpstr>
      <vt:lpstr>Quantifying Irrelevance</vt:lpstr>
      <vt:lpstr>Are Topics discussed in same Contexts?</vt:lpstr>
      <vt:lpstr>Classification</vt:lpstr>
      <vt:lpstr>Classification results</vt:lpstr>
      <vt:lpstr>Detecting late-life depression in Alzheimer’s disease through analysis of speech and language</vt:lpstr>
      <vt:lpstr>Problem</vt:lpstr>
      <vt:lpstr>Research Questions</vt:lpstr>
      <vt:lpstr>Selected Detection Tools</vt:lpstr>
      <vt:lpstr>Prior Study (Murray 2010)</vt:lpstr>
      <vt:lpstr>Data</vt:lpstr>
      <vt:lpstr>Features</vt:lpstr>
      <vt:lpstr>Experiment I: Does depression affect classification accuracy?</vt:lpstr>
      <vt:lpstr>Experiment II: Can they detect depression in Alzheimer’s disease?</vt:lpstr>
      <vt:lpstr>So They Tried</vt:lpstr>
      <vt:lpstr>They Also Tried</vt:lpstr>
      <vt:lpstr>Conclusions</vt:lpstr>
      <vt:lpstr>Conclusions</vt:lpstr>
      <vt:lpstr>Next</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Computational Models of Speech &amp; Language Spring 2017</dc:title>
  <dc:creator>Sarah Ita</dc:creator>
  <cp:lastModifiedBy>Microsoft Office User</cp:lastModifiedBy>
  <cp:revision>204</cp:revision>
  <dcterms:created xsi:type="dcterms:W3CDTF">2017-03-07T16:25:33Z</dcterms:created>
  <dcterms:modified xsi:type="dcterms:W3CDTF">2017-07-27T21:47:56Z</dcterms:modified>
</cp:coreProperties>
</file>