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76" r:id="rId2"/>
  </p:sldMasterIdLst>
  <p:notesMasterIdLst>
    <p:notesMasterId r:id="rId39"/>
  </p:notesMasterIdLst>
  <p:handoutMasterIdLst>
    <p:handoutMasterId r:id="rId40"/>
  </p:handoutMasterIdLst>
  <p:sldIdLst>
    <p:sldId id="256" r:id="rId3"/>
    <p:sldId id="529" r:id="rId4"/>
    <p:sldId id="525" r:id="rId5"/>
    <p:sldId id="487" r:id="rId6"/>
    <p:sldId id="488" r:id="rId7"/>
    <p:sldId id="491" r:id="rId8"/>
    <p:sldId id="490" r:id="rId9"/>
    <p:sldId id="515" r:id="rId10"/>
    <p:sldId id="492" r:id="rId11"/>
    <p:sldId id="493" r:id="rId12"/>
    <p:sldId id="494" r:id="rId13"/>
    <p:sldId id="495" r:id="rId14"/>
    <p:sldId id="496" r:id="rId15"/>
    <p:sldId id="497" r:id="rId16"/>
    <p:sldId id="498" r:id="rId17"/>
    <p:sldId id="542" r:id="rId18"/>
    <p:sldId id="545" r:id="rId19"/>
    <p:sldId id="499" r:id="rId20"/>
    <p:sldId id="500" r:id="rId21"/>
    <p:sldId id="501" r:id="rId22"/>
    <p:sldId id="505" r:id="rId23"/>
    <p:sldId id="502" r:id="rId24"/>
    <p:sldId id="512" r:id="rId25"/>
    <p:sldId id="511" r:id="rId26"/>
    <p:sldId id="513" r:id="rId27"/>
    <p:sldId id="530" r:id="rId28"/>
    <p:sldId id="528" r:id="rId29"/>
    <p:sldId id="536" r:id="rId30"/>
    <p:sldId id="540" r:id="rId31"/>
    <p:sldId id="537" r:id="rId32"/>
    <p:sldId id="541" r:id="rId33"/>
    <p:sldId id="524" r:id="rId34"/>
    <p:sldId id="538" r:id="rId35"/>
    <p:sldId id="539" r:id="rId36"/>
    <p:sldId id="534" r:id="rId37"/>
    <p:sldId id="53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8"/>
    <p:restoredTop sz="73695" autoAdjust="0"/>
  </p:normalViewPr>
  <p:slideViewPr>
    <p:cSldViewPr snapToGrid="0" snapToObjects="1">
      <p:cViewPr>
        <p:scale>
          <a:sx n="72" d="100"/>
          <a:sy n="72" d="100"/>
        </p:scale>
        <p:origin x="-1184" y="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10/17/19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827092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10/17/19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2286984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ask the class, how may words did</a:t>
            </a:r>
            <a:r>
              <a:rPr lang="en-US" baseline="0" dirty="0" smtClean="0"/>
              <a:t> you think of? Do we need them all or can we eliminate/combine some to come up with a much smaller/basic set of traits, </a:t>
            </a:r>
            <a:r>
              <a:rPr lang="en-US" baseline="0" dirty="0" err="1" smtClean="0"/>
              <a:t>ie</a:t>
            </a:r>
            <a:r>
              <a:rPr lang="en-US" baseline="0" dirty="0" smtClean="0"/>
              <a:t> personality traits?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a:t>
            </a:fld>
            <a:endParaRPr lang="en-US"/>
          </a:p>
        </p:txBody>
      </p:sp>
    </p:spTree>
    <p:extLst>
      <p:ext uri="{BB962C8B-B14F-4D97-AF65-F5344CB8AC3E}">
        <p14:creationId xmlns:p14="http://schemas.microsoft.com/office/powerpoint/2010/main" val="306616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endParaRPr lang="en-US" dirty="0" smtClean="0"/>
          </a:p>
          <a:p>
            <a:pPr>
              <a:buFontTx/>
              <a:buNone/>
            </a:pPr>
            <a:r>
              <a:rPr lang="en-US" dirty="0" smtClean="0">
                <a:latin typeface="Palatino Linotype" pitchFamily="18" charset="0"/>
              </a:rPr>
              <a:t>Person-situation controversy:  </a:t>
            </a:r>
            <a:r>
              <a:rPr lang="en-US" b="1" dirty="0" smtClean="0">
                <a:latin typeface="Palatino Linotype" pitchFamily="18" charset="0"/>
              </a:rPr>
              <a:t>points out that traits may be enduring, but the resulting behavior in various situations is different. Therefore, traits are not good predictors of behavior.</a:t>
            </a:r>
          </a:p>
          <a:p>
            <a:pPr>
              <a:buFontTx/>
              <a:buNone/>
            </a:pPr>
            <a:endParaRPr lang="en-US" b="1" dirty="0" smtClean="0"/>
          </a:p>
          <a:p>
            <a:pPr>
              <a:buFontTx/>
              <a:buChar char="-"/>
            </a:pPr>
            <a:r>
              <a:rPr lang="en-US" dirty="0" smtClean="0"/>
              <a:t>Critics of the trait approach (e.g., </a:t>
            </a:r>
            <a:r>
              <a:rPr lang="en-US" dirty="0" err="1" smtClean="0"/>
              <a:t>Mischel</a:t>
            </a:r>
            <a:r>
              <a:rPr lang="en-US" dirty="0" smtClean="0"/>
              <a:t>) argue that there is no such thing as stable personality traits because behaviors appear to vary considerably from one situation to the next. </a:t>
            </a:r>
            <a:r>
              <a:rPr lang="en-US" b="1" dirty="0" smtClean="0"/>
              <a:t>In other words, they argue that there is no consistent expression of a trait across different situations.</a:t>
            </a:r>
            <a:r>
              <a:rPr lang="en-US" dirty="0" smtClean="0"/>
              <a:t> </a:t>
            </a:r>
          </a:p>
          <a:p>
            <a:pPr>
              <a:buFontTx/>
              <a:buChar char="-"/>
            </a:pPr>
            <a:endParaRPr lang="en-US" dirty="0"/>
          </a:p>
        </p:txBody>
      </p:sp>
      <p:sp>
        <p:nvSpPr>
          <p:cNvPr id="31748" name="Slide Number Placeholder 3"/>
          <p:cNvSpPr>
            <a:spLocks noGrp="1"/>
          </p:cNvSpPr>
          <p:nvPr>
            <p:ph type="sldNum" sz="quarter" idx="5"/>
          </p:nvPr>
        </p:nvSpPr>
        <p:spPr bwMode="auto">
          <a:noFill/>
          <a:ln>
            <a:miter lim="800000"/>
            <a:headEnd/>
            <a:tailEnd/>
          </a:ln>
        </p:spPr>
        <p:txBody>
          <a:bodyPr/>
          <a:lstStyle/>
          <a:p>
            <a:fld id="{19548322-855E-9E49-8A3A-6CD2F8419695}" type="slidenum">
              <a:rPr lang="en-US"/>
              <a:pPr/>
              <a:t>12</a:t>
            </a:fld>
            <a:endParaRPr lang="en-US"/>
          </a:p>
        </p:txBody>
      </p:sp>
    </p:spTree>
    <p:extLst>
      <p:ext uri="{BB962C8B-B14F-4D97-AF65-F5344CB8AC3E}">
        <p14:creationId xmlns:p14="http://schemas.microsoft.com/office/powerpoint/2010/main" val="939819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1) </a:t>
            </a:r>
            <a:r>
              <a:rPr lang="en-US" dirty="0" smtClean="0"/>
              <a:t>Both personality and situations matter, usually in interaction</a:t>
            </a:r>
            <a:r>
              <a:rPr lang="en-US"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At end say all the following</a:t>
            </a:r>
            <a:r>
              <a:rPr lang="en-US" b="1"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Overall:</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Consistency </a:t>
            </a:r>
            <a:r>
              <a:rPr lang="en-US" dirty="0"/>
              <a:t>of behavior, in and of itself, appears to be a trait that varies from person to person and is mediated by the degree to which individuals self-monitor their behavior to fit the situation</a:t>
            </a:r>
            <a:r>
              <a:rPr lang="en-US" dirty="0" smtClean="0"/>
              <a:t>.</a:t>
            </a:r>
          </a:p>
          <a:p>
            <a:pPr>
              <a:buFontTx/>
              <a:buNone/>
            </a:pPr>
            <a:endParaRPr lang="en-US" dirty="0" smtClean="0"/>
          </a:p>
          <a:p>
            <a:pPr marL="0" marR="0" lvl="1" indent="0" algn="l" defTabSz="457200" rtl="0" eaLnBrk="1" fontAlgn="auto" latinLnBrk="0" hangingPunct="1">
              <a:lnSpc>
                <a:spcPct val="100000"/>
              </a:lnSpc>
              <a:spcBef>
                <a:spcPts val="0"/>
              </a:spcBef>
              <a:spcAft>
                <a:spcPts val="0"/>
              </a:spcAft>
              <a:buClrTx/>
              <a:buSzTx/>
              <a:buFontTx/>
              <a:buChar char="-"/>
              <a:tabLst/>
              <a:defRPr/>
            </a:pPr>
            <a:r>
              <a:rPr lang="en-US" baseline="0" dirty="0" smtClean="0"/>
              <a:t> Although </a:t>
            </a:r>
            <a:r>
              <a:rPr lang="en-US" dirty="0" smtClean="0"/>
              <a:t>some strong situations producing nearly uniform behavior among different individuals,</a:t>
            </a:r>
          </a:p>
          <a:p>
            <a:pPr lvl="1">
              <a:buFontTx/>
              <a:buChar char="-"/>
            </a:pPr>
            <a:r>
              <a:rPr lang="en-US" dirty="0" smtClean="0"/>
              <a:t>It </a:t>
            </a:r>
            <a:r>
              <a:rPr lang="en-US" dirty="0"/>
              <a:t>turns out, however, that some degree of cross-situational consistency can be observed if we look at specific types of situations.</a:t>
            </a:r>
            <a:r>
              <a:rPr lang="en-US" dirty="0" smtClean="0"/>
              <a:t> </a:t>
            </a:r>
          </a:p>
          <a:p>
            <a:pPr>
              <a:buFontTx/>
              <a:buNone/>
            </a:pPr>
            <a:endParaRPr lang="en-US" dirty="0" smtClean="0"/>
          </a:p>
          <a:p>
            <a:pPr>
              <a:buFontTx/>
              <a:buChar char="-"/>
            </a:pPr>
            <a:r>
              <a:rPr lang="en-US" dirty="0"/>
              <a:t> Thus, for example, someone might be consistently helpful with friends and consistently not helpful with strangers, and thus appear inconsistent in helpfulness if we combine these different types of situations. </a:t>
            </a:r>
          </a:p>
          <a:p>
            <a:endParaRPr lang="en-US" dirty="0"/>
          </a:p>
          <a:p>
            <a:endParaRPr lang="en-US" dirty="0"/>
          </a:p>
        </p:txBody>
      </p:sp>
      <p:sp>
        <p:nvSpPr>
          <p:cNvPr id="35844" name="Slide Number Placeholder 3"/>
          <p:cNvSpPr>
            <a:spLocks noGrp="1"/>
          </p:cNvSpPr>
          <p:nvPr>
            <p:ph type="sldNum" sz="quarter" idx="5"/>
          </p:nvPr>
        </p:nvSpPr>
        <p:spPr bwMode="auto">
          <a:noFill/>
          <a:ln>
            <a:miter lim="800000"/>
            <a:headEnd/>
            <a:tailEnd/>
          </a:ln>
        </p:spPr>
        <p:txBody>
          <a:bodyPr/>
          <a:lstStyle/>
          <a:p>
            <a:fld id="{FB374223-7149-A14B-A2F9-76F7448616C4}" type="slidenum">
              <a:rPr lang="en-US"/>
              <a:pPr/>
              <a:t>13</a:t>
            </a:fld>
            <a:endParaRPr lang="en-US"/>
          </a:p>
        </p:txBody>
      </p:sp>
    </p:spTree>
    <p:extLst>
      <p:ext uri="{BB962C8B-B14F-4D97-AF65-F5344CB8AC3E}">
        <p14:creationId xmlns:p14="http://schemas.microsoft.com/office/powerpoint/2010/main" val="200110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MMPI-2 is a 567 item, true/false self-report measure of a person's psychological state. </a:t>
            </a:r>
          </a:p>
          <a:p>
            <a:r>
              <a:rPr lang="en-US" sz="1200" kern="1200" dirty="0" smtClean="0">
                <a:solidFill>
                  <a:schemeClr val="tx1"/>
                </a:solidFill>
                <a:latin typeface="+mn-lt"/>
                <a:ea typeface="+mn-ea"/>
                <a:cs typeface="+mn-cs"/>
              </a:rPr>
              <a:t>Takes around 1.5 hours to complete.</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14</a:t>
            </a:fld>
            <a:endParaRPr lang="en-US"/>
          </a:p>
        </p:txBody>
      </p:sp>
    </p:spTree>
    <p:extLst>
      <p:ext uri="{BB962C8B-B14F-4D97-AF65-F5344CB8AC3E}">
        <p14:creationId xmlns:p14="http://schemas.microsoft.com/office/powerpoint/2010/main" val="199889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a:t>
            </a:r>
            <a:r>
              <a:rPr lang="mr-IN" dirty="0" smtClean="0"/>
              <a:t>–</a:t>
            </a:r>
            <a:r>
              <a:rPr lang="en-US" dirty="0" smtClean="0"/>
              <a:t> neuroticism</a:t>
            </a:r>
          </a:p>
          <a:p>
            <a:r>
              <a:rPr lang="en-US" dirty="0" smtClean="0"/>
              <a:t>27 </a:t>
            </a:r>
            <a:r>
              <a:rPr lang="mr-IN" dirty="0" smtClean="0"/>
              <a:t>–</a:t>
            </a:r>
            <a:r>
              <a:rPr lang="en-US" dirty="0" smtClean="0"/>
              <a:t> extraversion (reverse-scored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15</a:t>
            </a:fld>
            <a:endParaRPr lang="en-US"/>
          </a:p>
        </p:txBody>
      </p:sp>
    </p:spTree>
    <p:extLst>
      <p:ext uri="{BB962C8B-B14F-4D97-AF65-F5344CB8AC3E}">
        <p14:creationId xmlns:p14="http://schemas.microsoft.com/office/powerpoint/2010/main" val="129069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a:t>
            </a:r>
            <a:r>
              <a:rPr lang="mr-IN" dirty="0" smtClean="0"/>
              <a:t>–</a:t>
            </a:r>
            <a:r>
              <a:rPr lang="en-US" dirty="0" smtClean="0"/>
              <a:t> neuroticism</a:t>
            </a:r>
          </a:p>
          <a:p>
            <a:r>
              <a:rPr lang="en-US" dirty="0" smtClean="0"/>
              <a:t>27 </a:t>
            </a:r>
            <a:r>
              <a:rPr lang="mr-IN" dirty="0" smtClean="0"/>
              <a:t>–</a:t>
            </a:r>
            <a:r>
              <a:rPr lang="en-US" dirty="0" smtClean="0"/>
              <a:t> extraversion (reverse-scored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16</a:t>
            </a:fld>
            <a:endParaRPr lang="en-US"/>
          </a:p>
        </p:txBody>
      </p:sp>
    </p:spTree>
    <p:extLst>
      <p:ext uri="{BB962C8B-B14F-4D97-AF65-F5344CB8AC3E}">
        <p14:creationId xmlns:p14="http://schemas.microsoft.com/office/powerpoint/2010/main" val="1290692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on, it’ll be good to consider</a:t>
            </a:r>
            <a:r>
              <a:rPr lang="en-US" baseline="0" dirty="0" smtClean="0"/>
              <a:t> the relationship between personality and emotions.</a:t>
            </a:r>
          </a:p>
          <a:p>
            <a:endParaRPr lang="en-US" baseline="0" dirty="0" smtClean="0"/>
          </a:p>
          <a:p>
            <a:r>
              <a:rPr lang="en-US" baseline="0" dirty="0" smtClean="0"/>
              <a:t>Robert </a:t>
            </a:r>
            <a:r>
              <a:rPr lang="en-US" baseline="0" dirty="0" err="1" smtClean="0"/>
              <a:t>Plutchik</a:t>
            </a:r>
            <a:r>
              <a:rPr lang="en-US" baseline="0" dirty="0" smtClean="0"/>
              <a:t> </a:t>
            </a:r>
            <a:r>
              <a:rPr lang="mr-IN" baseline="0"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18</a:t>
            </a:fld>
            <a:endParaRPr lang="en-US"/>
          </a:p>
        </p:txBody>
      </p:sp>
    </p:spTree>
    <p:extLst>
      <p:ext uri="{BB962C8B-B14F-4D97-AF65-F5344CB8AC3E}">
        <p14:creationId xmlns:p14="http://schemas.microsoft.com/office/powerpoint/2010/main" val="211390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up spoken/conversational language</a:t>
            </a:r>
            <a:r>
              <a:rPr lang="en-US" baseline="0" dirty="0" smtClean="0"/>
              <a:t> from lecture from following week</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19</a:t>
            </a:fld>
            <a:endParaRPr lang="en-US"/>
          </a:p>
        </p:txBody>
      </p:sp>
    </p:spTree>
    <p:extLst>
      <p:ext uri="{BB962C8B-B14F-4D97-AF65-F5344CB8AC3E}">
        <p14:creationId xmlns:p14="http://schemas.microsoft.com/office/powerpoint/2010/main" val="351781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original</a:t>
            </a:r>
            <a:r>
              <a:rPr lang="en-US" baseline="0" dirty="0" smtClean="0"/>
              <a:t> studies on this looked at whether language use reflects personality style.</a:t>
            </a:r>
          </a:p>
          <a:p>
            <a:r>
              <a:rPr lang="en-US" baseline="0" dirty="0" smtClean="0"/>
              <a:t>They did many different experiments in this article but let’s focus on the one about LIWC and five factors of personality</a:t>
            </a:r>
          </a:p>
        </p:txBody>
      </p:sp>
      <p:sp>
        <p:nvSpPr>
          <p:cNvPr id="4" name="Slide Number Placeholder 3"/>
          <p:cNvSpPr>
            <a:spLocks noGrp="1"/>
          </p:cNvSpPr>
          <p:nvPr>
            <p:ph type="sldNum" sz="quarter" idx="10"/>
          </p:nvPr>
        </p:nvSpPr>
        <p:spPr/>
        <p:txBody>
          <a:bodyPr/>
          <a:lstStyle/>
          <a:p>
            <a:fld id="{EB852A1C-1FF8-1E47-9FB8-7A686FDCE2A1}" type="slidenum">
              <a:rPr lang="en-US" smtClean="0"/>
              <a:pPr/>
              <a:t>20</a:t>
            </a:fld>
            <a:endParaRPr lang="en-US"/>
          </a:p>
        </p:txBody>
      </p:sp>
    </p:spTree>
    <p:extLst>
      <p:ext uri="{BB962C8B-B14F-4D97-AF65-F5344CB8AC3E}">
        <p14:creationId xmlns:p14="http://schemas.microsoft.com/office/powerpoint/2010/main" val="94272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Patterns that emerge:</a:t>
            </a:r>
          </a:p>
          <a:p>
            <a:pPr marL="228600" indent="-228600">
              <a:buAutoNum type="arabicParenR"/>
            </a:pPr>
            <a:r>
              <a:rPr lang="en-US" dirty="0" smtClean="0"/>
              <a:t>Openness to experience and immediacy</a:t>
            </a:r>
          </a:p>
          <a:p>
            <a:pPr marL="228600" indent="-228600">
              <a:buAutoNum type="arabicParenR"/>
            </a:pPr>
            <a:r>
              <a:rPr lang="en-US" dirty="0" smtClean="0"/>
              <a:t>Extroversion</a:t>
            </a:r>
            <a:r>
              <a:rPr lang="en-US" baseline="0" dirty="0" smtClean="0"/>
              <a:t> and making distinctions</a:t>
            </a:r>
          </a:p>
          <a:p>
            <a:pPr marL="228600" indent="-228600">
              <a:buAutoNum type="arabicParenR"/>
            </a:pPr>
            <a:r>
              <a:rPr lang="en-US" baseline="0" dirty="0" smtClean="0"/>
              <a:t>Conscientiousness and making distinctions</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21</a:t>
            </a:fld>
            <a:endParaRPr lang="en-US"/>
          </a:p>
        </p:txBody>
      </p:sp>
    </p:spTree>
    <p:extLst>
      <p:ext uri="{BB962C8B-B14F-4D97-AF65-F5344CB8AC3E}">
        <p14:creationId xmlns:p14="http://schemas.microsoft.com/office/powerpoint/2010/main" val="227369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assigned reading</a:t>
            </a:r>
          </a:p>
          <a:p>
            <a:endParaRPr lang="en-US" dirty="0" smtClean="0"/>
          </a:p>
          <a:p>
            <a:r>
              <a:rPr lang="en-US" dirty="0" smtClean="0"/>
              <a:t>Nonverbal meaning</a:t>
            </a:r>
            <a:r>
              <a:rPr lang="en-US" baseline="0" dirty="0" smtClean="0"/>
              <a:t> everything in speech except words</a:t>
            </a:r>
            <a:endParaRPr lang="en-US" dirty="0" smtClean="0"/>
          </a:p>
          <a:p>
            <a:r>
              <a:rPr lang="en-US" dirty="0" smtClean="0"/>
              <a:t>Psychologists</a:t>
            </a:r>
            <a:r>
              <a:rPr lang="en-US" baseline="0" dirty="0" smtClean="0"/>
              <a:t> would argue that a person’s personality is shown in the way they behave, which includes in the way they speak.</a:t>
            </a:r>
          </a:p>
          <a:p>
            <a:r>
              <a:rPr lang="en-US" baseline="0" dirty="0" smtClean="0"/>
              <a:t>So now looking at how it is said versus what is said</a:t>
            </a:r>
            <a:endParaRPr lang="en-US" dirty="0" smtClean="0"/>
          </a:p>
          <a:p>
            <a:endParaRPr lang="en-US" dirty="0" smtClean="0"/>
          </a:p>
          <a:p>
            <a:r>
              <a:rPr lang="en-US" b="1" dirty="0" smtClean="0"/>
              <a:t>DATA:</a:t>
            </a:r>
          </a:p>
          <a:p>
            <a:r>
              <a:rPr lang="en-US" dirty="0" smtClean="0"/>
              <a:t>From</a:t>
            </a:r>
            <a:r>
              <a:rPr lang="en-US" baseline="0" dirty="0" smtClean="0"/>
              <a:t> short ten second audio clips, labeled by human judges (640 speech samples that are 40 ms long, broken into 10 second segments)</a:t>
            </a:r>
            <a:endParaRPr lang="en-US" dirty="0" smtClean="0"/>
          </a:p>
          <a:p>
            <a:r>
              <a:rPr lang="en-US" dirty="0" smtClean="0"/>
              <a:t>Judges did not speak the language in speech</a:t>
            </a:r>
            <a:r>
              <a:rPr lang="en-US" baseline="0" dirty="0" smtClean="0"/>
              <a:t> samples so only judged nonverbal cues</a:t>
            </a:r>
          </a:p>
          <a:p>
            <a:r>
              <a:rPr lang="en-US" baseline="0" dirty="0" smtClean="0"/>
              <a:t>Observers rated the speakers’ personality scores (as opposed to self-assessment)</a:t>
            </a:r>
            <a:endParaRPr lang="en-US" dirty="0" smtClean="0"/>
          </a:p>
          <a:p>
            <a:r>
              <a:rPr lang="en-US" dirty="0" smtClean="0"/>
              <a:t>Prosodic features</a:t>
            </a:r>
            <a:r>
              <a:rPr lang="en-US" baseline="0" dirty="0" smtClean="0"/>
              <a:t> – accuracy up to 75%</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640 clips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Around</a:t>
            </a:r>
            <a:r>
              <a:rPr lang="en-US" baseline="0" dirty="0" smtClean="0"/>
              <a:t> 40 seconds each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22</a:t>
            </a:fld>
            <a:endParaRPr lang="en-US"/>
          </a:p>
        </p:txBody>
      </p:sp>
    </p:spTree>
    <p:extLst>
      <p:ext uri="{BB962C8B-B14F-4D97-AF65-F5344CB8AC3E}">
        <p14:creationId xmlns:p14="http://schemas.microsoft.com/office/powerpoint/2010/main" val="60138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with with attitudes, emotions, and beliefs, personality is thought to determine behavior.</a:t>
            </a:r>
          </a:p>
          <a:p>
            <a:endParaRPr lang="en-US" b="1" dirty="0" smtClean="0"/>
          </a:p>
          <a:p>
            <a:r>
              <a:rPr lang="en-US" b="1" dirty="0" smtClean="0"/>
              <a:t>At end of slide say:</a:t>
            </a:r>
            <a:endParaRPr lang="en-US" b="1" dirty="0" smtClean="0"/>
          </a:p>
          <a:p>
            <a:r>
              <a:rPr lang="en-US" dirty="0" smtClean="0"/>
              <a:t>For the research</a:t>
            </a:r>
            <a:r>
              <a:rPr lang="en-US" baseline="0" dirty="0" smtClean="0"/>
              <a:t> we will be discussing today, we will focus on the trait approach.</a:t>
            </a:r>
          </a:p>
          <a:p>
            <a:r>
              <a:rPr lang="en-US" baseline="0" dirty="0" smtClean="0"/>
              <a:t>The other approaches look at personality as a more fluid concept, but the work we are looking at, and the prevalent modern day theory, rests heavier on the trait approach because these are the models that most effectively predict how people act.</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4</a:t>
            </a:fld>
            <a:endParaRPr lang="en-US"/>
          </a:p>
        </p:txBody>
      </p:sp>
    </p:spTree>
    <p:extLst>
      <p:ext uri="{BB962C8B-B14F-4D97-AF65-F5344CB8AC3E}">
        <p14:creationId xmlns:p14="http://schemas.microsoft.com/office/powerpoint/2010/main" val="572660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Table 2: Trait attribution performance. The results of this table have been obtained by using the average of the personality scores over the three assessors. When the difference with respect to a random classifier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is not statistically significant, the values are denoted with 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negative inter-rater agreement values are due to the errors of one of the assessors that has misunderstood one of the assessors that has misunderstood one of the questions in roughly 15% of the questions. </a:t>
            </a:r>
            <a:endParaRPr lang="en-US" dirty="0" smtClean="0"/>
          </a:p>
          <a:p>
            <a:endParaRPr lang="en-US" dirty="0" smtClean="0"/>
          </a:p>
          <a:p>
            <a:endParaRPr lang="en-US" dirty="0" smtClean="0"/>
          </a:p>
          <a:p>
            <a:r>
              <a:rPr lang="en-US" b="1" dirty="0" smtClean="0"/>
              <a:t>**FOUND</a:t>
            </a:r>
            <a:r>
              <a:rPr lang="en-US" b="1" dirty="0" smtClean="0"/>
              <a:t>:</a:t>
            </a:r>
            <a:br>
              <a:rPr lang="en-US" b="1" dirty="0" smtClean="0"/>
            </a:br>
            <a:r>
              <a:rPr lang="en-US" dirty="0" smtClean="0"/>
              <a:t>recognition</a:t>
            </a:r>
            <a:r>
              <a:rPr lang="en-US" baseline="0" dirty="0" smtClean="0"/>
              <a:t> rate significantly higher than chance for all dimensions except openness</a:t>
            </a:r>
          </a:p>
          <a:p>
            <a:r>
              <a:rPr lang="en-US" baseline="0" dirty="0" smtClean="0"/>
              <a:t>Only dimensions for which performance can be considered satisfactory are extraversion and conscientiousness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23</a:t>
            </a:fld>
            <a:endParaRPr lang="en-US"/>
          </a:p>
        </p:txBody>
      </p:sp>
    </p:spTree>
    <p:extLst>
      <p:ext uri="{BB962C8B-B14F-4D97-AF65-F5344CB8AC3E}">
        <p14:creationId xmlns:p14="http://schemas.microsoft.com/office/powerpoint/2010/main" val="561442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96 participants wore ear recorder for 2 days</a:t>
            </a:r>
          </a:p>
          <a:p>
            <a:r>
              <a:rPr lang="en-US" dirty="0" smtClean="0"/>
              <a:t>Corpus:</a:t>
            </a:r>
          </a:p>
          <a:p>
            <a:r>
              <a:rPr lang="en-US" dirty="0" smtClean="0"/>
              <a:t>97,468</a:t>
            </a:r>
            <a:r>
              <a:rPr lang="en-US" baseline="0" dirty="0" smtClean="0"/>
              <a:t> words and 15,269 utterances</a:t>
            </a:r>
            <a:endParaRPr lang="en-US" dirty="0" smtClean="0"/>
          </a:p>
          <a:p>
            <a:endParaRPr lang="en-US" dirty="0" smtClean="0"/>
          </a:p>
          <a:p>
            <a:r>
              <a:rPr lang="en-US" dirty="0" smtClean="0"/>
              <a:t>Research</a:t>
            </a:r>
            <a:r>
              <a:rPr lang="en-US" baseline="0" dirty="0" smtClean="0"/>
              <a:t> has shows that speech factors help, such as:</a:t>
            </a:r>
          </a:p>
          <a:p>
            <a:r>
              <a:rPr lang="en-US" baseline="0" dirty="0" smtClean="0"/>
              <a:t>Fundamental frequency</a:t>
            </a:r>
          </a:p>
          <a:p>
            <a:r>
              <a:rPr lang="en-US" baseline="0" dirty="0" smtClean="0"/>
              <a:t>Voice quality</a:t>
            </a:r>
          </a:p>
          <a:p>
            <a:r>
              <a:rPr lang="en-US" baseline="0" dirty="0" smtClean="0"/>
              <a:t>Intensity</a:t>
            </a:r>
          </a:p>
          <a:p>
            <a:r>
              <a:rPr lang="en-US" baseline="0" dirty="0" smtClean="0"/>
              <a:t>Frequency and duration of silence pauses</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24</a:t>
            </a:fld>
            <a:endParaRPr lang="en-US"/>
          </a:p>
        </p:txBody>
      </p:sp>
    </p:spTree>
    <p:extLst>
      <p:ext uri="{BB962C8B-B14F-4D97-AF65-F5344CB8AC3E}">
        <p14:creationId xmlns:p14="http://schemas.microsoft.com/office/powerpoint/2010/main" val="36244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Table 3: Ranking errors over a 10 fold cross- validation for different feature sets (Type=utterance type, Pros=prosody). Best models are in bold. </a:t>
            </a:r>
            <a:endParaRPr lang="en-US" dirty="0" smtClean="0"/>
          </a:p>
          <a:p>
            <a:endParaRPr lang="en-US" dirty="0" smtClean="0"/>
          </a:p>
          <a:p>
            <a:r>
              <a:rPr lang="en-US" dirty="0" smtClean="0"/>
              <a:t>**go through each column</a:t>
            </a:r>
          </a:p>
          <a:p>
            <a:endParaRPr lang="en-US" dirty="0" smtClean="0"/>
          </a:p>
          <a:p>
            <a:r>
              <a:rPr lang="en-US" dirty="0" smtClean="0"/>
              <a:t>What about specific features?</a:t>
            </a:r>
          </a:p>
          <a:p>
            <a:pPr marL="171450" indent="-171450">
              <a:buFontTx/>
              <a:buChar char="-"/>
            </a:pPr>
            <a:r>
              <a:rPr lang="en-US" baseline="0" dirty="0" smtClean="0"/>
              <a:t>Go to next slide</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25</a:t>
            </a:fld>
            <a:endParaRPr lang="en-US"/>
          </a:p>
        </p:txBody>
      </p:sp>
    </p:spTree>
    <p:extLst>
      <p:ext uri="{BB962C8B-B14F-4D97-AF65-F5344CB8AC3E}">
        <p14:creationId xmlns:p14="http://schemas.microsoft.com/office/powerpoint/2010/main" val="1853367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4: Best </a:t>
            </a:r>
            <a:r>
              <a:rPr lang="en-US" sz="1200" kern="1200" dirty="0" err="1" smtClean="0">
                <a:solidFill>
                  <a:schemeClr val="tx1"/>
                </a:solidFill>
                <a:effectLst/>
                <a:latin typeface="+mn-lt"/>
                <a:ea typeface="+mn-ea"/>
                <a:cs typeface="+mn-cs"/>
              </a:rPr>
              <a:t>RankBoost</a:t>
            </a:r>
            <a:r>
              <a:rPr lang="en-US" sz="1200" kern="1200" dirty="0" smtClean="0">
                <a:solidFill>
                  <a:schemeClr val="tx1"/>
                </a:solidFill>
                <a:effectLst/>
                <a:latin typeface="+mn-lt"/>
                <a:ea typeface="+mn-ea"/>
                <a:cs typeface="+mn-cs"/>
              </a:rPr>
              <a:t> models for each trait. Rows 1-10 represent the rules producing the highest score increase, </a:t>
            </a:r>
            <a:r>
              <a:rPr lang="en-US" sz="1200" b="1" kern="1200" dirty="0" smtClean="0">
                <a:solidFill>
                  <a:schemeClr val="tx1"/>
                </a:solidFill>
                <a:effectLst/>
                <a:latin typeface="+mn-lt"/>
                <a:ea typeface="+mn-ea"/>
                <a:cs typeface="+mn-cs"/>
              </a:rPr>
              <a:t>while rows 11-20 indicate evidence for the other end of the scale, e.g. introversion. </a:t>
            </a:r>
            <a:endParaRPr lang="en-US" b="1" dirty="0" smtClean="0"/>
          </a:p>
          <a:p>
            <a:endParaRPr lang="en-US" dirty="0" smtClean="0"/>
          </a:p>
          <a:p>
            <a:r>
              <a:rPr lang="en-US" dirty="0" smtClean="0"/>
              <a:t>e.g., for extraversion, confirmed previous findings that they are more likely</a:t>
            </a:r>
            <a:r>
              <a:rPr lang="en-US" baseline="0" dirty="0" smtClean="0"/>
              <a:t> to have a higher speech rate, longer conversations, and now also see:</a:t>
            </a:r>
          </a:p>
          <a:p>
            <a:r>
              <a:rPr lang="en-US" baseline="0" dirty="0" smtClean="0"/>
              <a:t>Higher pitch compared to introverts</a:t>
            </a:r>
            <a:endParaRPr lang="en-US"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26</a:t>
            </a:fld>
            <a:endParaRPr lang="en-US"/>
          </a:p>
        </p:txBody>
      </p:sp>
    </p:spTree>
    <p:extLst>
      <p:ext uri="{BB962C8B-B14F-4D97-AF65-F5344CB8AC3E}">
        <p14:creationId xmlns:p14="http://schemas.microsoft.com/office/powerpoint/2010/main" val="168270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speech lab, we have data that allows us to ask a similar question </a:t>
            </a:r>
            <a:r>
              <a:rPr lang="mr-IN" baseline="0" dirty="0" smtClean="0"/>
              <a:t>–</a:t>
            </a:r>
            <a:r>
              <a:rPr lang="en-US" baseline="0" dirty="0" smtClean="0"/>
              <a:t> can we classify people’s personality?</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27</a:t>
            </a:fld>
            <a:endParaRPr lang="en-US"/>
          </a:p>
        </p:txBody>
      </p:sp>
    </p:spTree>
    <p:extLst>
      <p:ext uri="{BB962C8B-B14F-4D97-AF65-F5344CB8AC3E}">
        <p14:creationId xmlns:p14="http://schemas.microsoft.com/office/powerpoint/2010/main" val="2389226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15.3: Personality bin classification with combined feature sets. (SVM=Support Vector Machine, NB=Naive Bayes)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obtained results well above a majority class baseline for all five personality traits: N-score 56.84 (+34.18 from baseline), E-score 78.69 (+60.05), O-score 52.14 (+28.9), A-score 73.38 (+53.45), and C-score 69.45 (+49.34).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558348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want to end with shifting the topic to look at it from the other angle</a:t>
            </a:r>
          </a:p>
          <a:p>
            <a:r>
              <a:rPr lang="en-US" baseline="0" dirty="0" smtClean="0"/>
              <a:t>Now, let’s think about how in the case where we </a:t>
            </a:r>
            <a:r>
              <a:rPr lang="en-US" i="1" baseline="0" dirty="0" smtClean="0"/>
              <a:t>know people’s personality</a:t>
            </a:r>
            <a:r>
              <a:rPr lang="en-US" baseline="0" dirty="0" smtClean="0"/>
              <a:t>, how can this be helpful?</a:t>
            </a:r>
            <a:endParaRPr lang="en-US" dirty="0" smtClean="0"/>
          </a:p>
          <a:p>
            <a:endParaRPr lang="en-US" dirty="0" smtClean="0"/>
          </a:p>
          <a:p>
            <a:endParaRPr lang="en-US" dirty="0" smtClean="0"/>
          </a:p>
          <a:p>
            <a:endParaRPr lang="en-US" dirty="0" smtClean="0"/>
          </a:p>
          <a:p>
            <a:r>
              <a:rPr lang="en-US" dirty="0" smtClean="0"/>
              <a:t>(we also ask:</a:t>
            </a:r>
            <a:r>
              <a:rPr lang="en-US" baseline="0" dirty="0" smtClean="0"/>
              <a:t> </a:t>
            </a:r>
            <a:r>
              <a:rPr lang="en-US" dirty="0" smtClean="0"/>
              <a:t>What makes some people better at judging deception?</a:t>
            </a:r>
            <a:r>
              <a:rPr lang="en-US" baseline="0" dirty="0" smtClean="0"/>
              <a:t> </a:t>
            </a:r>
            <a:r>
              <a:rPr lang="en-US" dirty="0" smtClean="0"/>
              <a:t>Do people’s personality play a role?)</a:t>
            </a:r>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30</a:t>
            </a:fld>
            <a:endParaRPr lang="en-US"/>
          </a:p>
        </p:txBody>
      </p:sp>
    </p:spTree>
    <p:extLst>
      <p:ext uri="{BB962C8B-B14F-4D97-AF65-F5344CB8AC3E}">
        <p14:creationId xmlns:p14="http://schemas.microsoft.com/office/powerpoint/2010/main" val="1297638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22222"/>
              <a:buFont typeface="Arial"/>
              <a:buNone/>
            </a:pPr>
            <a:r>
              <a:rPr lang="en" sz="900" dirty="0">
                <a:solidFill>
                  <a:schemeClr val="dk1"/>
                </a:solidFill>
              </a:rPr>
              <a:t>F. Enos, S. Benus, R. Cautin, M. Graciarena, J. Hirschberg, and E. Shriberg, “Personality factors in human deception detection: Comparing human to machine performance.” Interspeech 2006. Pittsburgh. </a:t>
            </a:r>
            <a:endParaRPr lang="en-CA" sz="900" dirty="0" smtClean="0">
              <a:solidFill>
                <a:schemeClr val="dk1"/>
              </a:solidFill>
            </a:endParaRPr>
          </a:p>
          <a:p>
            <a:pPr lvl="0" rtl="0">
              <a:spcBef>
                <a:spcPts val="0"/>
              </a:spcBef>
              <a:buClr>
                <a:schemeClr val="dk1"/>
              </a:buClr>
              <a:buSzPct val="122222"/>
              <a:buFont typeface="Arial"/>
              <a:buNone/>
            </a:pPr>
            <a:r>
              <a:rPr lang="en-CA" sz="900" dirty="0" smtClean="0">
                <a:solidFill>
                  <a:schemeClr val="dk1"/>
                </a:solidFill>
              </a:rPr>
              <a:t>-- openness to experience and</a:t>
            </a:r>
            <a:r>
              <a:rPr lang="en-CA" sz="900" baseline="0" dirty="0" smtClean="0">
                <a:solidFill>
                  <a:schemeClr val="dk1"/>
                </a:solidFill>
              </a:rPr>
              <a:t> agreeableness </a:t>
            </a:r>
            <a:r>
              <a:rPr lang="en-CA" sz="900" dirty="0" smtClean="0">
                <a:solidFill>
                  <a:schemeClr val="dk1"/>
                </a:solidFill>
              </a:rPr>
              <a:t>correlates to ability to detect deception</a:t>
            </a:r>
          </a:p>
          <a:p>
            <a:pPr lvl="0" rtl="0">
              <a:spcBef>
                <a:spcPts val="0"/>
              </a:spcBef>
              <a:buClr>
                <a:schemeClr val="dk1"/>
              </a:buClr>
              <a:buSzPct val="122222"/>
              <a:buFont typeface="Arial"/>
              <a:buNone/>
            </a:pPr>
            <a:r>
              <a:rPr lang="en-CA" sz="900" dirty="0" smtClean="0">
                <a:solidFill>
                  <a:schemeClr val="dk1"/>
                </a:solidFill>
              </a:rPr>
              <a:t>-- negative correlation between neuroticism and number of things labeled lie</a:t>
            </a:r>
          </a:p>
          <a:p>
            <a:pPr lvl="0" rtl="0">
              <a:spcBef>
                <a:spcPts val="0"/>
              </a:spcBef>
              <a:buClr>
                <a:schemeClr val="dk1"/>
              </a:buClr>
              <a:buSzPct val="122222"/>
              <a:buFont typeface="Arial"/>
              <a:buNone/>
            </a:pPr>
            <a:endParaRPr lang="en" sz="900" dirty="0">
              <a:solidFill>
                <a:schemeClr val="dk1"/>
              </a:solidFill>
            </a:endParaRPr>
          </a:p>
          <a:p>
            <a:pPr lvl="0" rtl="0">
              <a:spcBef>
                <a:spcPts val="0"/>
              </a:spcBef>
              <a:buClr>
                <a:schemeClr val="dk1"/>
              </a:buClr>
              <a:buSzPct val="100000"/>
              <a:buFont typeface="Arial"/>
              <a:buNone/>
            </a:pPr>
            <a:endParaRPr lang="en-CA" dirty="0" smtClean="0">
              <a:solidFill>
                <a:schemeClr val="dk1"/>
              </a:solidFill>
            </a:endParaRPr>
          </a:p>
          <a:p>
            <a:pPr lvl="0" rtl="0">
              <a:spcBef>
                <a:spcPts val="0"/>
              </a:spcBef>
              <a:buClr>
                <a:schemeClr val="dk1"/>
              </a:buClr>
              <a:buSzPct val="100000"/>
              <a:buFont typeface="Arial"/>
              <a:buNone/>
            </a:pPr>
            <a:r>
              <a:rPr lang="en-CA" dirty="0" smtClean="0">
                <a:solidFill>
                  <a:schemeClr val="dk1"/>
                </a:solidFill>
              </a:rPr>
              <a:t>SI’s</a:t>
            </a:r>
            <a:r>
              <a:rPr lang="en-CA" baseline="0" dirty="0" smtClean="0">
                <a:solidFill>
                  <a:schemeClr val="dk1"/>
                </a:solidFill>
              </a:rPr>
              <a:t> dissertation: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Differences in acoustic-prosodic and linguistic cues to deception were observed between subjects with different personality types, however these differences were not statistically significant after correction for multiple comparisons.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majority of the differences in cues to deception were between speakers who scored high vs. low for the five personality dimensions. For example, subjects who scored high in Neuroticism had increased intensity max when lying, while subjects who scored low in Neuroticism had de- creased intensity max when lying. Subjects who scored high for Extroversion used “we” more when lying, while those who scored low used “we” more when telling the truth. Subjects who scored high in Openness used filled pauses more when lying, and those who scored low in Openness used filled pauses more when telling the truth.</a:t>
            </a:r>
          </a:p>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00000"/>
              <a:buFont typeface="Arial"/>
              <a:buNone/>
            </a:pPr>
            <a:r>
              <a:rPr lang="en" dirty="0">
                <a:solidFill>
                  <a:schemeClr val="dk1"/>
                </a:solidFill>
              </a:rPr>
              <a:t>		</a:t>
            </a:r>
          </a:p>
          <a:p>
            <a:pPr lvl="0" rtl="0">
              <a:spcBef>
                <a:spcPts val="0"/>
              </a:spcBef>
              <a:buNone/>
            </a:pPr>
            <a:endParaRPr dirty="0"/>
          </a:p>
        </p:txBody>
      </p:sp>
    </p:spTree>
    <p:extLst>
      <p:ext uri="{BB962C8B-B14F-4D97-AF65-F5344CB8AC3E}">
        <p14:creationId xmlns:p14="http://schemas.microsoft.com/office/powerpoint/2010/main" val="1990860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22222"/>
              <a:buFont typeface="Arial"/>
              <a:buNone/>
            </a:pPr>
            <a:r>
              <a:rPr lang="en" sz="900" dirty="0">
                <a:solidFill>
                  <a:schemeClr val="dk1"/>
                </a:solidFill>
              </a:rPr>
              <a:t>F. Enos, S. Benus, R. Cautin, M. Graciarena, J. Hirschberg, and E. Shriberg, “Personality factors in human deception detection: Comparing human to machine performance.” Interspeech 2006. Pittsburgh. </a:t>
            </a:r>
            <a:endParaRPr lang="en-CA" sz="900" dirty="0" smtClean="0">
              <a:solidFill>
                <a:schemeClr val="dk1"/>
              </a:solidFill>
            </a:endParaRPr>
          </a:p>
          <a:p>
            <a:pPr lvl="0" rtl="0">
              <a:spcBef>
                <a:spcPts val="0"/>
              </a:spcBef>
              <a:buClr>
                <a:schemeClr val="dk1"/>
              </a:buClr>
              <a:buSzPct val="122222"/>
              <a:buFont typeface="Arial"/>
              <a:buNone/>
            </a:pPr>
            <a:r>
              <a:rPr lang="en-CA" sz="900" dirty="0" smtClean="0">
                <a:solidFill>
                  <a:schemeClr val="dk1"/>
                </a:solidFill>
              </a:rPr>
              <a:t>-- openness to experience and</a:t>
            </a:r>
            <a:r>
              <a:rPr lang="en-CA" sz="900" baseline="0" dirty="0" smtClean="0">
                <a:solidFill>
                  <a:schemeClr val="dk1"/>
                </a:solidFill>
              </a:rPr>
              <a:t> agreeableness </a:t>
            </a:r>
            <a:r>
              <a:rPr lang="en-CA" sz="900" dirty="0" smtClean="0">
                <a:solidFill>
                  <a:schemeClr val="dk1"/>
                </a:solidFill>
              </a:rPr>
              <a:t>correlates to ability to detect deception</a:t>
            </a:r>
          </a:p>
          <a:p>
            <a:pPr lvl="0" rtl="0">
              <a:spcBef>
                <a:spcPts val="0"/>
              </a:spcBef>
              <a:buClr>
                <a:schemeClr val="dk1"/>
              </a:buClr>
              <a:buSzPct val="122222"/>
              <a:buFont typeface="Arial"/>
              <a:buNone/>
            </a:pPr>
            <a:r>
              <a:rPr lang="en-CA" sz="900" dirty="0" smtClean="0">
                <a:solidFill>
                  <a:schemeClr val="dk1"/>
                </a:solidFill>
              </a:rPr>
              <a:t>-- negative correlation between neuroticism and number of things labeled lie</a:t>
            </a:r>
          </a:p>
          <a:p>
            <a:pPr lvl="0" rtl="0">
              <a:spcBef>
                <a:spcPts val="0"/>
              </a:spcBef>
              <a:buClr>
                <a:schemeClr val="dk1"/>
              </a:buClr>
              <a:buSzPct val="122222"/>
              <a:buFont typeface="Arial"/>
              <a:buNone/>
            </a:pPr>
            <a:endParaRPr lang="en" sz="900" dirty="0">
              <a:solidFill>
                <a:schemeClr val="dk1"/>
              </a:solidFill>
            </a:endParaRPr>
          </a:p>
          <a:p>
            <a:pPr lvl="0" rtl="0">
              <a:spcBef>
                <a:spcPts val="0"/>
              </a:spcBef>
              <a:buClr>
                <a:schemeClr val="dk1"/>
              </a:buClr>
              <a:buSzPct val="100000"/>
              <a:buFont typeface="Arial"/>
              <a:buNone/>
            </a:pPr>
            <a:endParaRPr lang="en-CA" dirty="0" smtClean="0">
              <a:solidFill>
                <a:schemeClr val="dk1"/>
              </a:solidFill>
            </a:endParaRPr>
          </a:p>
          <a:p>
            <a:pPr lvl="0" rtl="0">
              <a:spcBef>
                <a:spcPts val="0"/>
              </a:spcBef>
              <a:buClr>
                <a:schemeClr val="dk1"/>
              </a:buClr>
              <a:buSzPct val="100000"/>
              <a:buFont typeface="Arial"/>
              <a:buNone/>
            </a:pPr>
            <a:r>
              <a:rPr lang="en-CA" dirty="0" smtClean="0">
                <a:solidFill>
                  <a:schemeClr val="dk1"/>
                </a:solidFill>
              </a:rPr>
              <a:t>SI’s</a:t>
            </a:r>
            <a:r>
              <a:rPr lang="en-CA" baseline="0" dirty="0" smtClean="0">
                <a:solidFill>
                  <a:schemeClr val="dk1"/>
                </a:solidFill>
              </a:rPr>
              <a:t> dissertation: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Differences in acoustic-prosodic and linguistic cues to deception were observed between subjects with different personality types, however these differences were not statistically significant after correction for multiple comparisons.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majority of the differences in cues to deception were between speakers who scored high vs. low for the five personality dimensions. For example, subjects who scored high in Neuroticism had increased intensity max when lying, while subjects who scored low in Neuroticism had de- creased intensity max when lying. Subjects who scored high for Extroversion used “we” more when lying, while those who scored low used “we” more when telling the truth. Subjects who scored high in Openness used filled pauses more when lying, and those who scored low in Openness used filled pauses more when telling the truth.</a:t>
            </a:r>
          </a:p>
          <a:p>
            <a:pPr lvl="0" rtl="0">
              <a:spcBef>
                <a:spcPts val="0"/>
              </a:spcBef>
              <a:buClr>
                <a:schemeClr val="dk1"/>
              </a:buClr>
              <a:buSzPct val="100000"/>
              <a:buFont typeface="Arial"/>
              <a:buNone/>
            </a:pPr>
            <a:r>
              <a:rPr lang="en" dirty="0">
                <a:solidFill>
                  <a:schemeClr val="dk1"/>
                </a:solidFill>
              </a:rPr>
              <a:t>							</a:t>
            </a:r>
          </a:p>
          <a:p>
            <a:pPr lvl="0" rtl="0">
              <a:spcBef>
                <a:spcPts val="0"/>
              </a:spcBef>
              <a:buClr>
                <a:schemeClr val="dk1"/>
              </a:buClr>
              <a:buSzPct val="100000"/>
              <a:buFont typeface="Arial"/>
              <a:buNone/>
            </a:pPr>
            <a:r>
              <a:rPr lang="en" dirty="0">
                <a:solidFill>
                  <a:schemeClr val="dk1"/>
                </a:solidFill>
              </a:rPr>
              <a:t>		</a:t>
            </a:r>
          </a:p>
          <a:p>
            <a:pPr lvl="0" rtl="0">
              <a:spcBef>
                <a:spcPts val="0"/>
              </a:spcBef>
              <a:buNone/>
            </a:pPr>
            <a:endParaRPr dirty="0"/>
          </a:p>
        </p:txBody>
      </p:sp>
    </p:spTree>
    <p:extLst>
      <p:ext uri="{BB962C8B-B14F-4D97-AF65-F5344CB8AC3E}">
        <p14:creationId xmlns:p14="http://schemas.microsoft.com/office/powerpoint/2010/main" val="1990860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33</a:t>
            </a:fld>
            <a:endParaRPr lang="en-US"/>
          </a:p>
        </p:txBody>
      </p:sp>
    </p:spTree>
    <p:extLst>
      <p:ext uri="{BB962C8B-B14F-4D97-AF65-F5344CB8AC3E}">
        <p14:creationId xmlns:p14="http://schemas.microsoft.com/office/powerpoint/2010/main" val="134836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b="1" dirty="0" smtClean="0"/>
              <a:t>Personality = a combination</a:t>
            </a:r>
            <a:r>
              <a:rPr lang="en-US" b="1" baseline="0" dirty="0" smtClean="0"/>
              <a:t> of traits</a:t>
            </a:r>
          </a:p>
          <a:p>
            <a:pPr>
              <a:buFontTx/>
              <a:buNone/>
            </a:pPr>
            <a:endParaRPr lang="en-US" b="1" dirty="0" smtClean="0"/>
          </a:p>
          <a:p>
            <a:pPr>
              <a:buFontTx/>
              <a:buNone/>
            </a:pPr>
            <a:r>
              <a:rPr lang="en-US" b="1" dirty="0" smtClean="0"/>
              <a:t>Assumes</a:t>
            </a:r>
            <a:r>
              <a:rPr lang="en-US" b="1" dirty="0" smtClean="0"/>
              <a:t>:</a:t>
            </a:r>
          </a:p>
          <a:p>
            <a:pPr>
              <a:buFontTx/>
              <a:buNone/>
            </a:pPr>
            <a:endParaRPr lang="en-US" b="1" dirty="0" smtClean="0"/>
          </a:p>
          <a:p>
            <a:pPr lvl="0">
              <a:buFontTx/>
              <a:buChar char="-"/>
            </a:pPr>
            <a:r>
              <a:rPr lang="en-US" b="1" dirty="0" smtClean="0"/>
              <a:t>After</a:t>
            </a:r>
            <a:r>
              <a:rPr lang="en-US" b="1" baseline="0" dirty="0" smtClean="0"/>
              <a:t> f</a:t>
            </a:r>
            <a:r>
              <a:rPr lang="en-US" b="1" dirty="0" smtClean="0"/>
              <a:t>irst</a:t>
            </a:r>
            <a:r>
              <a:rPr lang="en-US" b="1" baseline="0" dirty="0" smtClean="0"/>
              <a:t> point add:</a:t>
            </a:r>
            <a:endParaRPr lang="en-US" b="1" dirty="0" smtClean="0"/>
          </a:p>
          <a:p>
            <a:pPr lvl="0">
              <a:buFontTx/>
              <a:buChar char="-"/>
            </a:pPr>
            <a:r>
              <a:rPr lang="en-US" dirty="0" smtClean="0"/>
              <a:t>Examples:</a:t>
            </a:r>
            <a:r>
              <a:rPr lang="en-US" baseline="0" dirty="0" smtClean="0"/>
              <a:t> honest, dependable, moody, impulsive</a:t>
            </a:r>
          </a:p>
          <a:p>
            <a:pPr lvl="1">
              <a:buFontTx/>
              <a:buChar cha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-After second point: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-Traits: Relatively</a:t>
            </a:r>
            <a:r>
              <a:rPr lang="en-US" baseline="0" dirty="0" smtClean="0"/>
              <a:t> stable patterns of thoughts, feeling, or behavior that characterize an individual.</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-Traits are in opposition to states, which are temporary</a:t>
            </a:r>
            <a:r>
              <a:rPr lang="en-US" baseline="0" dirty="0" smtClean="0"/>
              <a:t> patterns of thought, feeling or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ie</a:t>
            </a:r>
            <a:r>
              <a:rPr lang="en-US" baseline="0" dirty="0" smtClean="0"/>
              <a:t>, being in a state of anger at this particular moment vs the trait of being generally hot-headed)</a:t>
            </a:r>
          </a:p>
          <a:p>
            <a:pPr marL="457200" lvl="1" indent="0" algn="l">
              <a:buFont typeface="Arial" charset="0"/>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After last comment: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Traits allow</a:t>
            </a:r>
            <a:r>
              <a:rPr lang="en-US" baseline="0" dirty="0" smtClean="0"/>
              <a:t> us to summarize something about a person usually in a single word(s) and then predict from that how they will act. </a:t>
            </a:r>
          </a:p>
        </p:txBody>
      </p:sp>
      <p:sp>
        <p:nvSpPr>
          <p:cNvPr id="23556" name="Slide Number Placeholder 3"/>
          <p:cNvSpPr>
            <a:spLocks noGrp="1"/>
          </p:cNvSpPr>
          <p:nvPr>
            <p:ph type="sldNum" sz="quarter" idx="5"/>
          </p:nvPr>
        </p:nvSpPr>
        <p:spPr bwMode="auto">
          <a:noFill/>
          <a:ln>
            <a:miter lim="800000"/>
            <a:headEnd/>
            <a:tailEnd/>
          </a:ln>
        </p:spPr>
        <p:txBody>
          <a:bodyPr/>
          <a:lstStyle/>
          <a:p>
            <a:fld id="{2C974C0A-06C7-6441-AEF4-48C9D49546D1}" type="slidenum">
              <a:rPr lang="en-US"/>
              <a:pPr/>
              <a:t>5</a:t>
            </a:fld>
            <a:endParaRPr lang="en-US"/>
          </a:p>
        </p:txBody>
      </p:sp>
    </p:spTree>
    <p:extLst>
      <p:ext uri="{BB962C8B-B14F-4D97-AF65-F5344CB8AC3E}">
        <p14:creationId xmlns:p14="http://schemas.microsoft.com/office/powerpoint/2010/main" val="1159126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IPIP</a:t>
            </a:r>
          </a:p>
          <a:p>
            <a:pPr marL="171450" indent="-171450">
              <a:buFontTx/>
              <a:buChar char="-"/>
            </a:pPr>
            <a:r>
              <a:rPr lang="en-US" baseline="0" dirty="0" smtClean="0"/>
              <a:t>100 items</a:t>
            </a:r>
          </a:p>
          <a:p>
            <a:pPr marL="171450" indent="-171450">
              <a:buFontTx/>
              <a:buChar char="-"/>
            </a:pPr>
            <a:r>
              <a:rPr lang="en-US" baseline="0" dirty="0" smtClean="0"/>
              <a:t>Used by </a:t>
            </a:r>
            <a:r>
              <a:rPr lang="en-US" baseline="0" dirty="0" err="1" smtClean="0"/>
              <a:t>myPersonality</a:t>
            </a:r>
            <a:r>
              <a:rPr lang="en-US" baseline="0" dirty="0" smtClean="0"/>
              <a:t> project that was a popular Facebook application</a:t>
            </a:r>
            <a:endParaRPr lang="en-US" dirty="0" smtClean="0"/>
          </a:p>
          <a:p>
            <a:endParaRPr lang="en-US" dirty="0" smtClean="0"/>
          </a:p>
          <a:p>
            <a:r>
              <a:rPr lang="en-US" dirty="0" smtClean="0"/>
              <a:t>Self-other</a:t>
            </a:r>
            <a:r>
              <a:rPr lang="en-US" baseline="0" dirty="0" smtClean="0"/>
              <a:t> agreement – personality inventory &amp; Likes on FB </a:t>
            </a:r>
            <a:r>
              <a:rPr lang="en-US" i="1" baseline="0" dirty="0" smtClean="0"/>
              <a:t>versus </a:t>
            </a:r>
            <a:r>
              <a:rPr lang="en-US" baseline="0" dirty="0" smtClean="0"/>
              <a:t>personality inventory &amp; judgments of friends/family/spouse</a:t>
            </a:r>
          </a:p>
          <a:p>
            <a:pPr marL="171450" indent="-171450">
              <a:buFontTx/>
              <a:buChar char="-"/>
            </a:pPr>
            <a:r>
              <a:rPr lang="en-US" baseline="0" dirty="0" smtClean="0"/>
              <a:t>Found:</a:t>
            </a:r>
          </a:p>
          <a:p>
            <a:pPr marL="628650" lvl="1" indent="-171450">
              <a:buFontTx/>
              <a:buChar char="-"/>
            </a:pPr>
            <a:r>
              <a:rPr lang="en-US" baseline="0" dirty="0" smtClean="0"/>
              <a:t>Computer models only need 100 likes to outperform an average human judge</a:t>
            </a:r>
          </a:p>
          <a:p>
            <a:pPr marL="628650" lvl="1" indent="-171450">
              <a:buFontTx/>
              <a:buChar char="-"/>
            </a:pPr>
            <a:r>
              <a:rPr lang="en-US" baseline="0" dirty="0" smtClean="0"/>
              <a:t>Likes-based models are more diagnostic of some traits, such as openness</a:t>
            </a:r>
          </a:p>
          <a:p>
            <a:pPr marL="171450" indent="-171450">
              <a:buFontTx/>
              <a:buChar char="-"/>
            </a:pPr>
            <a:endParaRPr lang="en-US" baseline="0" dirty="0" smtClean="0"/>
          </a:p>
          <a:p>
            <a:r>
              <a:rPr lang="en-US" dirty="0" err="1" smtClean="0"/>
              <a:t>Interjudge</a:t>
            </a:r>
            <a:r>
              <a:rPr lang="en-US" dirty="0" smtClean="0"/>
              <a:t> agreement – is it better accuracy between human judges or computer judges?</a:t>
            </a:r>
          </a:p>
          <a:p>
            <a:r>
              <a:rPr lang="en-US" dirty="0" smtClean="0"/>
              <a:t>Used agreement of judgments</a:t>
            </a:r>
            <a:r>
              <a:rPr lang="en-US" baseline="0" dirty="0" smtClean="0"/>
              <a:t> of two friends VS agreement between two models each using half of the FB Likes</a:t>
            </a:r>
            <a:endParaRPr lang="en-US" dirty="0" smtClean="0"/>
          </a:p>
          <a:p>
            <a:r>
              <a:rPr lang="en-US" dirty="0" smtClean="0"/>
              <a:t>- found: consensus across computer models was much</a:t>
            </a:r>
            <a:r>
              <a:rPr lang="en-US" baseline="0" dirty="0" smtClean="0"/>
              <a:t> higher than for human judges</a:t>
            </a:r>
            <a:endParaRPr lang="en-US" dirty="0" smtClean="0"/>
          </a:p>
          <a:p>
            <a:endParaRPr lang="en-US" dirty="0" smtClean="0"/>
          </a:p>
          <a:p>
            <a:r>
              <a:rPr lang="en-US" dirty="0" smtClean="0"/>
              <a:t>External</a:t>
            </a:r>
            <a:r>
              <a:rPr lang="en-US" baseline="0" dirty="0" smtClean="0"/>
              <a:t> validity – personality scores, humans’ judgments and computers’ judgments ability to predict 13 life outcomes and traits linked to personality</a:t>
            </a:r>
          </a:p>
          <a:p>
            <a:r>
              <a:rPr lang="en-US" baseline="0" dirty="0" smtClean="0"/>
              <a:t>- found: external validity of computer judgments was higher than that of human judges in 12/13 outcomes/traits</a:t>
            </a:r>
          </a:p>
          <a:p>
            <a:endParaRPr lang="en-US" baseline="0" dirty="0" smtClean="0"/>
          </a:p>
          <a:p>
            <a:r>
              <a:rPr lang="en-US" baseline="0" dirty="0" smtClean="0"/>
              <a:t>Overall findings: computer judgments more accurate than ones made by close others and acquaintances</a:t>
            </a:r>
          </a:p>
          <a:p>
            <a:endParaRPr lang="en-US" baseline="0" dirty="0" smtClean="0"/>
          </a:p>
          <a:p>
            <a:r>
              <a:rPr lang="en-US" b="1" baseline="0" dirty="0" smtClean="0"/>
              <a:t>ASK CLASS -- Why? </a:t>
            </a:r>
          </a:p>
          <a:p>
            <a:pPr marL="228600" indent="-228600">
              <a:buAutoNum type="arabicParenR"/>
            </a:pPr>
            <a:r>
              <a:rPr lang="en-US" baseline="0" dirty="0" smtClean="0"/>
              <a:t>Personality ratings more accurate with more information. Computers can store more information can more readily access it/recall it.</a:t>
            </a:r>
          </a:p>
          <a:p>
            <a:pPr marL="228600" indent="-228600">
              <a:buAutoNum type="arabicParenR"/>
            </a:pPr>
            <a:r>
              <a:rPr lang="en-US" baseline="0" dirty="0" smtClean="0"/>
              <a:t>Statistical modeling optimizes accuracy vs humans are affected by biases (although one can argue that advantage of human </a:t>
            </a:r>
            <a:r>
              <a:rPr lang="en-US" baseline="0" dirty="0" err="1" smtClean="0"/>
              <a:t>flexiblity</a:t>
            </a:r>
            <a:r>
              <a:rPr lang="en-US" baseline="0" dirty="0" smtClean="0"/>
              <a:t> may capture the nuances of </a:t>
            </a:r>
            <a:r>
              <a:rPr lang="en-US" baseline="0" dirty="0" err="1" smtClean="0"/>
              <a:t>persanlity</a:t>
            </a:r>
            <a:r>
              <a:rPr lang="en-US" baseline="0" dirty="0" smtClean="0"/>
              <a:t> better)</a:t>
            </a:r>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34</a:t>
            </a:fld>
            <a:endParaRPr lang="en-US"/>
          </a:p>
        </p:txBody>
      </p:sp>
    </p:spTree>
    <p:extLst>
      <p:ext uri="{BB962C8B-B14F-4D97-AF65-F5344CB8AC3E}">
        <p14:creationId xmlns:p14="http://schemas.microsoft.com/office/powerpoint/2010/main" val="773319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assess</a:t>
            </a:r>
            <a:r>
              <a:rPr lang="en-US" baseline="0" dirty="0" smtClean="0"/>
              <a:t> true personality baseline? </a:t>
            </a:r>
            <a:r>
              <a:rPr lang="en-US" baseline="0" dirty="0" err="1" smtClean="0"/>
              <a:t>Ie</a:t>
            </a:r>
            <a:r>
              <a:rPr lang="en-US" baseline="0" dirty="0" smtClean="0"/>
              <a:t>, self-assessment </a:t>
            </a:r>
            <a:r>
              <a:rPr lang="en-US" baseline="0" dirty="0" err="1" smtClean="0"/>
              <a:t>vs</a:t>
            </a:r>
            <a:r>
              <a:rPr lang="en-US" baseline="0" dirty="0" smtClean="0"/>
              <a:t> observer assessment </a:t>
            </a:r>
            <a:r>
              <a:rPr lang="en-US" baseline="0" dirty="0" err="1" smtClean="0"/>
              <a:t>etc</a:t>
            </a:r>
            <a:endParaRPr lang="en-US" baseline="0" dirty="0" smtClean="0"/>
          </a:p>
          <a:p>
            <a:endParaRPr lang="en-US" baseline="0" dirty="0" smtClean="0"/>
          </a:p>
          <a:p>
            <a:r>
              <a:rPr lang="en-US" baseline="0" dirty="0" smtClean="0"/>
              <a:t>How to treat personality scores? Is each factor a discrete category or some interdependence?</a:t>
            </a:r>
          </a:p>
          <a:p>
            <a:r>
              <a:rPr lang="en-US" baseline="0" dirty="0" smtClean="0"/>
              <a:t>- Should look at clusters</a:t>
            </a:r>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35</a:t>
            </a:fld>
            <a:endParaRPr lang="en-US"/>
          </a:p>
        </p:txBody>
      </p:sp>
    </p:spTree>
    <p:extLst>
      <p:ext uri="{BB962C8B-B14F-4D97-AF65-F5344CB8AC3E}">
        <p14:creationId xmlns:p14="http://schemas.microsoft.com/office/powerpoint/2010/main" val="2878965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SI’s dissertation: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Differences in syntactic cues to deception between personality types were statistically significant, and they were all for speakers in high vs. low or average vs. low on the Neuroticism scale. All measures of syntactic complexity were increased in deceptive responses of speakers who scored high in Neuroticism. Overall, the greatest number of trait-specific cues were observed for Neuroticism (14), and the fewest for Agreeableness (2). </a:t>
            </a:r>
            <a:endParaRPr lang="en-US"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36</a:t>
            </a:fld>
            <a:endParaRPr lang="en-US"/>
          </a:p>
        </p:txBody>
      </p:sp>
    </p:spTree>
    <p:extLst>
      <p:ext uri="{BB962C8B-B14F-4D97-AF65-F5344CB8AC3E}">
        <p14:creationId xmlns:p14="http://schemas.microsoft.com/office/powerpoint/2010/main" val="90800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Why dimensions of personality </a:t>
            </a:r>
            <a:r>
              <a:rPr lang="en-US" dirty="0" err="1" smtClean="0"/>
              <a:t>vs</a:t>
            </a:r>
            <a:r>
              <a:rPr lang="en-US" dirty="0" smtClean="0"/>
              <a:t> types of personality? allows for infinite variations in personality, rather than a few basic types.</a:t>
            </a:r>
          </a:p>
          <a:p>
            <a:pPr>
              <a:buFontTx/>
              <a:buChar char="-"/>
            </a:pPr>
            <a:r>
              <a:rPr lang="en-US" dirty="0" smtClean="0"/>
              <a:t>We will see later today that in some research it may be helpful </a:t>
            </a:r>
            <a:r>
              <a:rPr lang="en-US" baseline="0" dirty="0" smtClean="0"/>
              <a:t>to create types by using clusters or categories (hi, med, low)</a:t>
            </a:r>
            <a:endParaRPr lang="en-US" dirty="0" smtClean="0"/>
          </a:p>
          <a:p>
            <a:pPr>
              <a:buFontTx/>
              <a:buChar char="-"/>
            </a:pPr>
            <a:endParaRPr lang="en-US" dirty="0" smtClean="0"/>
          </a:p>
          <a:p>
            <a:pPr>
              <a:buFontTx/>
              <a:buChar char="-"/>
            </a:pPr>
            <a:r>
              <a:rPr lang="en-US" dirty="0" smtClean="0"/>
              <a:t>But for trait theory the</a:t>
            </a:r>
          </a:p>
          <a:p>
            <a:pPr marL="171450" indent="-171450">
              <a:buFontTx/>
              <a:buChar char="-"/>
            </a:pPr>
            <a:r>
              <a:rPr lang="en-US" baseline="0" dirty="0" smtClean="0"/>
              <a:t>goal is to compress the vast range of human traits into dimensions which then the dimensions together (</a:t>
            </a:r>
            <a:r>
              <a:rPr lang="en-US" baseline="0" dirty="0" err="1" smtClean="0"/>
              <a:t>ie</a:t>
            </a:r>
            <a:r>
              <a:rPr lang="en-US" baseline="0" dirty="0" smtClean="0"/>
              <a:t>, the big 5 dimensions) make up different facets of a person’s personality.</a:t>
            </a:r>
          </a:p>
          <a:p>
            <a:pPr marL="171450" indent="-171450">
              <a:buFontTx/>
              <a:buChar char="-"/>
            </a:pPr>
            <a:endParaRPr lang="en-US" baseline="0" dirty="0" smtClean="0"/>
          </a:p>
          <a:p>
            <a:pPr marL="171450" indent="-171450">
              <a:buFontTx/>
              <a:buChar char="-"/>
            </a:pPr>
            <a:r>
              <a:rPr lang="en-US" baseline="0" dirty="0" smtClean="0"/>
              <a:t>18,000 English dictionary personality-relevant terms</a:t>
            </a:r>
          </a:p>
          <a:p>
            <a:pPr marL="171450" indent="-171450">
              <a:buFontTx/>
              <a:buChar char="-"/>
            </a:pPr>
            <a:endParaRPr lang="en-US" baseline="0" dirty="0" smtClean="0"/>
          </a:p>
          <a:p>
            <a:pPr>
              <a:buFontTx/>
              <a:buChar char="-"/>
            </a:pPr>
            <a:r>
              <a:rPr lang="en-US" baseline="0" dirty="0" smtClean="0"/>
              <a:t> People such as Cattell would see which words overlapped and were used most often and were able to eventually yield 16 primary personality dimensions.</a:t>
            </a:r>
          </a:p>
          <a:p>
            <a:pPr lvl="1">
              <a:buFontTx/>
              <a:buChar char="-"/>
            </a:pPr>
            <a:r>
              <a:rPr lang="en-US" baseline="0" dirty="0" smtClean="0"/>
              <a:t>Then further research by others showed even more overlap in his 16 dimensions</a:t>
            </a:r>
          </a:p>
          <a:p>
            <a:pPr lvl="1">
              <a:buFontTx/>
              <a:buChar char="-"/>
            </a:pPr>
            <a:r>
              <a:rPr lang="en-US" baseline="0" dirty="0" smtClean="0"/>
              <a:t>At one point down to 2 or 3. </a:t>
            </a:r>
          </a:p>
          <a:p>
            <a:pPr lvl="1">
              <a:buFontTx/>
              <a:buChar char="-"/>
            </a:pPr>
            <a:r>
              <a:rPr lang="en-US" baseline="0" dirty="0" smtClean="0"/>
              <a:t>Now much consensus around 5.</a:t>
            </a:r>
            <a:endParaRPr lang="en-US" dirty="0" smtClean="0"/>
          </a:p>
          <a:p>
            <a:pPr marL="171450" indent="-171450">
              <a:buFontTx/>
              <a:buChar char="-"/>
            </a:pPr>
            <a:endParaRPr lang="en-US" baseline="0" dirty="0" smtClean="0"/>
          </a:p>
          <a:p>
            <a:pPr marL="171450" indent="-171450">
              <a:buFontTx/>
              <a:buChar char="-"/>
            </a:pPr>
            <a:endParaRPr lang="en-US" baseline="0" dirty="0" smtClean="0"/>
          </a:p>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B0869E63-5EE8-1F4C-ACBB-FD1883653D1E}" type="slidenum">
              <a:rPr lang="en-US"/>
              <a:pPr/>
              <a:t>6</a:t>
            </a:fld>
            <a:endParaRPr lang="en-US"/>
          </a:p>
        </p:txBody>
      </p:sp>
    </p:spTree>
    <p:extLst>
      <p:ext uri="{BB962C8B-B14F-4D97-AF65-F5344CB8AC3E}">
        <p14:creationId xmlns:p14="http://schemas.microsoft.com/office/powerpoint/2010/main" val="110066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FF530C6E-9FD9-BD45-AAA3-A79FF30F9049}" type="slidenum">
              <a:rPr lang="en-US"/>
              <a:pPr/>
              <a:t>7</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b="1" dirty="0" smtClean="0"/>
          </a:p>
          <a:p>
            <a:endParaRPr lang="en-US" b="1" dirty="0" smtClean="0"/>
          </a:p>
          <a:p>
            <a:endParaRPr lang="en-US" b="1" dirty="0" smtClean="0"/>
          </a:p>
          <a:p>
            <a:r>
              <a:rPr lang="en-US" b="1" dirty="0" smtClean="0"/>
              <a:t>15.2 </a:t>
            </a:r>
            <a:r>
              <a:rPr lang="en-US" b="1" dirty="0"/>
              <a:t>The hierarchical organization of personality </a:t>
            </a:r>
            <a:r>
              <a:rPr lang="en-US" dirty="0"/>
              <a:t>One of the Big Five personality traits, extraversion, encompasses a broad summary of many, more specific, facets of personality, each of which is defined by particular behavioral tendencies and still more specific behaviors.</a:t>
            </a:r>
          </a:p>
        </p:txBody>
      </p:sp>
    </p:spTree>
    <p:extLst>
      <p:ext uri="{BB962C8B-B14F-4D97-AF65-F5344CB8AC3E}">
        <p14:creationId xmlns:p14="http://schemas.microsoft.com/office/powerpoint/2010/main" val="163262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8</a:t>
            </a:fld>
            <a:endParaRPr lang="en-US"/>
          </a:p>
        </p:txBody>
      </p:sp>
    </p:spTree>
    <p:extLst>
      <p:ext uri="{BB962C8B-B14F-4D97-AF65-F5344CB8AC3E}">
        <p14:creationId xmlns:p14="http://schemas.microsoft.com/office/powerpoint/2010/main" val="45726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accent2"/>
                </a:solidFill>
                <a:latin typeface="Times New Roman" charset="0"/>
              </a:rPr>
              <a:t>Costa &amp; McCrae</a:t>
            </a:r>
            <a:r>
              <a:rPr lang="en-US" dirty="0" smtClean="0">
                <a:latin typeface="Times New Roman" charset="0"/>
              </a:rPr>
              <a:t> (1992) NEO-FFI Personality Measures</a:t>
            </a:r>
          </a:p>
          <a:p>
            <a:endParaRPr lang="en-US" dirty="0" smtClean="0"/>
          </a:p>
          <a:p>
            <a:pPr marL="457200" lvl="0" indent="-298450" rtl="0">
              <a:spcBef>
                <a:spcPts val="0"/>
              </a:spcBef>
              <a:buClr>
                <a:schemeClr val="dk1"/>
              </a:buClr>
              <a:buSzPct val="100000"/>
              <a:buFont typeface="Arial"/>
              <a:buChar char="●"/>
            </a:pPr>
            <a:r>
              <a:rPr lang="en" b="1" dirty="0" smtClean="0">
                <a:solidFill>
                  <a:schemeClr val="dk1"/>
                </a:solidFill>
              </a:rPr>
              <a:t>Openness to Experience:</a:t>
            </a:r>
            <a:r>
              <a:rPr lang="en" dirty="0" smtClean="0">
                <a:solidFill>
                  <a:schemeClr val="dk1"/>
                </a:solidFill>
              </a:rPr>
              <a:t> </a:t>
            </a:r>
            <a:r>
              <a:rPr lang="en-US" dirty="0" smtClean="0">
                <a:solidFill>
                  <a:schemeClr val="dk1"/>
                </a:solidFill>
              </a:rPr>
              <a:t>intellect/imagination,</a:t>
            </a:r>
            <a:r>
              <a:rPr lang="en-US" baseline="0" dirty="0" smtClean="0">
                <a:solidFill>
                  <a:schemeClr val="dk1"/>
                </a:solidFill>
              </a:rPr>
              <a:t> </a:t>
            </a:r>
            <a:r>
              <a:rPr lang="en" dirty="0" smtClean="0">
                <a:solidFill>
                  <a:schemeClr val="dk1"/>
                </a:solidFill>
              </a:rPr>
              <a:t>originality, curiosity, ingenuity</a:t>
            </a:r>
            <a:r>
              <a:rPr lang="en-US" dirty="0" smtClean="0">
                <a:solidFill>
                  <a:schemeClr val="dk1"/>
                </a:solidFill>
              </a:rPr>
              <a:t>, imaginative, insightful</a:t>
            </a:r>
            <a:endParaRPr lang="en" dirty="0" smtClean="0">
              <a:solidFill>
                <a:schemeClr val="dk1"/>
              </a:solidFill>
            </a:endParaRPr>
          </a:p>
          <a:p>
            <a:pPr marL="457200" lvl="0" indent="0" rtl="0">
              <a:spcBef>
                <a:spcPts val="0"/>
              </a:spcBef>
              <a:buClr>
                <a:schemeClr val="dk1"/>
              </a:buClr>
              <a:buSzPct val="100000"/>
              <a:buFont typeface="Arial"/>
              <a:buNone/>
            </a:pPr>
            <a:r>
              <a:rPr lang="en" dirty="0" smtClean="0">
                <a:solidFill>
                  <a:schemeClr val="dk1"/>
                </a:solidFill>
              </a:rPr>
              <a:t>“I have a lot of intellectual curiosity.”</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Conscientiousness:</a:t>
            </a:r>
            <a:r>
              <a:rPr lang="en" dirty="0" smtClean="0">
                <a:solidFill>
                  <a:schemeClr val="dk1"/>
                </a:solidFill>
              </a:rPr>
              <a:t> orderliness, responsibility, dependability</a:t>
            </a:r>
            <a:r>
              <a:rPr lang="en-US" dirty="0" smtClean="0">
                <a:solidFill>
                  <a:schemeClr val="dk1"/>
                </a:solidFill>
              </a:rPr>
              <a:t>, organized, thorough, </a:t>
            </a:r>
            <a:r>
              <a:rPr lang="en-US" dirty="0" err="1" smtClean="0">
                <a:solidFill>
                  <a:schemeClr val="dk1"/>
                </a:solidFill>
              </a:rPr>
              <a:t>planful</a:t>
            </a:r>
            <a:endParaRPr lang="en" dirty="0" smtClean="0">
              <a:solidFill>
                <a:schemeClr val="dk1"/>
              </a:solidFill>
            </a:endParaRPr>
          </a:p>
          <a:p>
            <a:pPr marL="457200" lvl="0" indent="0" rtl="0">
              <a:spcBef>
                <a:spcPts val="0"/>
              </a:spcBef>
              <a:buClr>
                <a:schemeClr val="dk1"/>
              </a:buClr>
              <a:buSzPct val="100000"/>
              <a:buFont typeface="Arial"/>
              <a:buNone/>
            </a:pPr>
            <a:r>
              <a:rPr lang="en" dirty="0" smtClean="0">
                <a:solidFill>
                  <a:schemeClr val="dk1"/>
                </a:solidFill>
              </a:rPr>
              <a:t>“I strive for excellence in everything I do.”</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Extraversion:</a:t>
            </a:r>
            <a:r>
              <a:rPr lang="en" dirty="0" smtClean="0">
                <a:solidFill>
                  <a:schemeClr val="dk1"/>
                </a:solidFill>
              </a:rPr>
              <a:t> talkativeness, assertiveness, energy</a:t>
            </a:r>
          </a:p>
          <a:p>
            <a:pPr marL="457200" lvl="0" indent="0" rtl="0">
              <a:spcBef>
                <a:spcPts val="0"/>
              </a:spcBef>
              <a:buClr>
                <a:schemeClr val="dk1"/>
              </a:buClr>
              <a:buSzPct val="100000"/>
              <a:buFont typeface="Arial"/>
              <a:buNone/>
            </a:pPr>
            <a:r>
              <a:rPr lang="en" dirty="0" smtClean="0">
                <a:solidFill>
                  <a:schemeClr val="dk1"/>
                </a:solidFill>
              </a:rPr>
              <a:t>“I like to have a lot of people around me.”</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Agreeableness:</a:t>
            </a:r>
            <a:r>
              <a:rPr lang="en" dirty="0" smtClean="0">
                <a:solidFill>
                  <a:schemeClr val="dk1"/>
                </a:solidFill>
              </a:rPr>
              <a:t> good-naturedness, cooperativeness, </a:t>
            </a:r>
            <a:r>
              <a:rPr lang="en-US" dirty="0" smtClean="0">
                <a:solidFill>
                  <a:schemeClr val="dk1"/>
                </a:solidFill>
              </a:rPr>
              <a:t>sympathetic, kind, affectionate, </a:t>
            </a:r>
            <a:r>
              <a:rPr lang="en" b="1" dirty="0" smtClean="0">
                <a:solidFill>
                  <a:schemeClr val="dk1"/>
                </a:solidFill>
              </a:rPr>
              <a:t>trust</a:t>
            </a:r>
          </a:p>
          <a:p>
            <a:pPr marL="457200" lvl="0" indent="0" rtl="0">
              <a:spcBef>
                <a:spcPts val="0"/>
              </a:spcBef>
              <a:buClr>
                <a:schemeClr val="dk1"/>
              </a:buClr>
              <a:buSzPct val="100000"/>
              <a:buFont typeface="Arial"/>
              <a:buNone/>
            </a:pPr>
            <a:r>
              <a:rPr lang="en" dirty="0" smtClean="0">
                <a:solidFill>
                  <a:schemeClr val="dk1"/>
                </a:solidFill>
              </a:rPr>
              <a:t>“I would rather cooperate with others than compete with them.”</a:t>
            </a:r>
            <a:endParaRPr lang="en-CA" dirty="0" smtClean="0">
              <a:solidFill>
                <a:schemeClr val="dk1"/>
              </a:solidFill>
            </a:endParaRPr>
          </a:p>
          <a:p>
            <a:pPr marL="457200" lvl="0" indent="0" rtl="0">
              <a:spcBef>
                <a:spcPts val="0"/>
              </a:spcBef>
              <a:buClr>
                <a:schemeClr val="dk1"/>
              </a:buClr>
              <a:buSzPct val="100000"/>
              <a:buFont typeface="Arial"/>
              <a:buNone/>
            </a:pPr>
            <a:endParaRPr lang="en" dirty="0" smtClean="0">
              <a:solidFill>
                <a:schemeClr val="dk1"/>
              </a:solidFill>
            </a:endParaRPr>
          </a:p>
          <a:p>
            <a:pPr marL="457200" lvl="0" indent="-298450" rtl="0">
              <a:spcBef>
                <a:spcPts val="0"/>
              </a:spcBef>
              <a:buClr>
                <a:schemeClr val="dk1"/>
              </a:buClr>
              <a:buSzPct val="100000"/>
              <a:buFont typeface="Arial"/>
              <a:buChar char="●"/>
            </a:pPr>
            <a:r>
              <a:rPr lang="en" b="1" dirty="0" smtClean="0">
                <a:solidFill>
                  <a:schemeClr val="dk1"/>
                </a:solidFill>
              </a:rPr>
              <a:t>Neuroticism:</a:t>
            </a:r>
            <a:r>
              <a:rPr lang="en" dirty="0" smtClean="0">
                <a:solidFill>
                  <a:schemeClr val="dk1"/>
                </a:solidFill>
              </a:rPr>
              <a:t> anxiety, emotional instability</a:t>
            </a:r>
            <a:r>
              <a:rPr lang="en-US" dirty="0" smtClean="0">
                <a:solidFill>
                  <a:schemeClr val="dk1"/>
                </a:solidFill>
              </a:rPr>
              <a:t>,intense, moody, </a:t>
            </a:r>
            <a:endParaRPr lang="en" dirty="0" smtClean="0">
              <a:solidFill>
                <a:schemeClr val="dk1"/>
              </a:solidFill>
            </a:endParaRPr>
          </a:p>
          <a:p>
            <a:pPr marL="457200" lvl="0" indent="0">
              <a:spcBef>
                <a:spcPts val="0"/>
              </a:spcBef>
              <a:buClr>
                <a:schemeClr val="dk1"/>
              </a:buClr>
              <a:buSzPct val="100000"/>
              <a:buFont typeface="Arial"/>
              <a:buNone/>
            </a:pPr>
            <a:r>
              <a:rPr lang="en" dirty="0" smtClean="0">
                <a:solidFill>
                  <a:schemeClr val="dk1"/>
                </a:solidFill>
              </a:rPr>
              <a:t>“I often feel inferior to others.”</a:t>
            </a:r>
          </a:p>
          <a:p>
            <a:r>
              <a:rPr lang="en-US" dirty="0" smtClean="0"/>
              <a:t>	(opposite</a:t>
            </a:r>
            <a:r>
              <a:rPr lang="en-US" baseline="0" dirty="0" smtClean="0"/>
              <a:t> of this is emotional stability)</a:t>
            </a:r>
            <a:endParaRPr lang="en-US" dirty="0" smtClean="0"/>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143392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HEREDITY:</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adopted children:</a:t>
            </a:r>
            <a:r>
              <a:rPr lang="en-US" baseline="0" dirty="0" smtClean="0"/>
              <a:t>  </a:t>
            </a:r>
            <a:r>
              <a:rPr lang="en-US" dirty="0" smtClean="0"/>
              <a:t>zero correlation between adopted children and their adoptive siblings </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dirty="0" smtClean="0"/>
              <a:t>identical twins:</a:t>
            </a:r>
            <a:r>
              <a:rPr lang="en-US" baseline="0" dirty="0" smtClean="0"/>
              <a:t>  </a:t>
            </a:r>
            <a:r>
              <a:rPr lang="en-US" dirty="0" smtClean="0"/>
              <a:t>strong correlation between identical twins reared together or apart</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dirty="0" smtClean="0"/>
              <a:t>E.g., Temperament</a:t>
            </a:r>
            <a:r>
              <a:rPr lang="en-US" baseline="0" dirty="0" smtClean="0"/>
              <a:t> may play a role:</a:t>
            </a:r>
            <a:endParaRPr lang="en-US" dirty="0" smtClean="0"/>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smtClean="0"/>
              <a:t>There is growing evidence that personality traits develop from an individual’s temperament, which is evident from an early age and thought to be genetically determined. </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smtClean="0"/>
              <a:t>Twin studies of the Big Five dimensions confirm a high heritability</a:t>
            </a:r>
          </a:p>
          <a:p>
            <a:pPr marL="457200" marR="0" lvl="1" indent="0" algn="l" defTabSz="457200" rtl="0" eaLnBrk="1" fontAlgn="auto" latinLnBrk="0" hangingPunct="1">
              <a:lnSpc>
                <a:spcPct val="100000"/>
              </a:lnSpc>
              <a:spcBef>
                <a:spcPts val="0"/>
              </a:spcBef>
              <a:spcAft>
                <a:spcPts val="0"/>
              </a:spcAft>
              <a:buClrTx/>
              <a:buSzTx/>
              <a:buFontTx/>
              <a:buChar char="-"/>
              <a:tabLst/>
              <a:defRPr/>
            </a:pPr>
            <a:r>
              <a:rPr lang="en-US" dirty="0" smtClean="0"/>
              <a:t>extraversion—genetic influences depend on level of central nervous system reactivity, with introverts more reactive than extraverts </a:t>
            </a:r>
          </a:p>
          <a:p>
            <a:pPr lvl="2"/>
            <a:r>
              <a:rPr lang="en-US" dirty="0" smtClean="0"/>
              <a:t>- sensation seeking and inhibited temperament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457200" marR="0" lvl="1" indent="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Culture can influence personality, as evidenced by the observation of national character and the fact that different cultures vary in average levels of the Big Five traits. </a:t>
            </a:r>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10</a:t>
            </a:fld>
            <a:endParaRPr lang="en-US"/>
          </a:p>
        </p:txBody>
      </p:sp>
    </p:spTree>
    <p:extLst>
      <p:ext uri="{BB962C8B-B14F-4D97-AF65-F5344CB8AC3E}">
        <p14:creationId xmlns:p14="http://schemas.microsoft.com/office/powerpoint/2010/main" val="114161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E8EAC6D0-8A28-7F4A-8917-0AE16A42FAAD}" type="slidenum">
              <a:rPr lang="en-US"/>
              <a:pPr/>
              <a:t>11</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a:t>15.9 Map of neuroticism in the United States </a:t>
            </a:r>
            <a:r>
              <a:rPr lang="en-US"/>
              <a:t>According to these data, the eastern side of the country is a more “neurotic” place to live than the western side (Rentfrow, Gosling, &amp; Potter, 2008).</a:t>
            </a:r>
          </a:p>
        </p:txBody>
      </p:sp>
    </p:spTree>
    <p:extLst>
      <p:ext uri="{BB962C8B-B14F-4D97-AF65-F5344CB8AC3E}">
        <p14:creationId xmlns:p14="http://schemas.microsoft.com/office/powerpoint/2010/main" val="8435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5B778-B5C4-6744-956B-82A4159A047A}"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AA7C82-AE75-9B45-BD0D-1FA76EF94B82}"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6A04-D641-B44B-898F-32A18C20F3CF}"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C5B778-B5C4-6744-956B-82A4159A047A}"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0831DC-CD77-744B-9B3D-E7D79A05F4BB}" type="datetime1">
              <a:rPr lang="en-US" smtClean="0"/>
              <a:pPr/>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2968E0-FA99-F74D-8BDE-01829594365B}" type="datetime1">
              <a:rPr lang="en-US" smtClean="0"/>
              <a:pPr/>
              <a:t>10/17/19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70CF86-B1DE-C940-8CEF-CBD407DF609E}" type="datetime1">
              <a:rPr lang="en-US" smtClean="0"/>
              <a:pPr/>
              <a:t>10/17/19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3BB4B0-DF9E-1D48-A58C-E7676D9EAE03}" type="datetime1">
              <a:rPr lang="en-US" smtClean="0"/>
              <a:pPr/>
              <a:t>10/17/19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10A471D-3002-0148-9747-C4007B93D55B}" type="datetime1">
              <a:rPr lang="en-US" smtClean="0"/>
              <a:pPr/>
              <a:t>10/17/19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67060C1-CD7E-2840-B5A1-488EBD1FEE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4C8B6-89E7-DF43-89CF-216DE41BB558}"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AA7C82-AE75-9B45-BD0D-1FA76EF94B82}"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86A04-D641-B44B-898F-32A18C20F3CF}"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10/17/19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0831DC-CD77-744B-9B3D-E7D79A05F4BB}" type="datetime1">
              <a:rPr lang="en-US" smtClean="0"/>
              <a:pPr/>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2968E0-FA99-F74D-8BDE-01829594365B}" type="datetime1">
              <a:rPr lang="en-US" smtClean="0"/>
              <a:pPr/>
              <a:t>10/17/19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0CF86-B1DE-C940-8CEF-CBD407DF609E}" type="datetime1">
              <a:rPr lang="en-US" smtClean="0"/>
              <a:pPr/>
              <a:t>10/17/19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10/17/19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10/17/19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10/17/19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4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ED9C20-2B53-F848-9E2E-FB3EB10743E2}" type="datetime1">
              <a:rPr lang="en-US" smtClean="0"/>
              <a:pPr/>
              <a:t>10/17/19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67060C1-CD7E-2840-B5A1-488EBD1FEE97}"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37027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Personality</a:t>
            </a:r>
            <a:endParaRPr lang="en-US" sz="5400" dirty="0"/>
          </a:p>
        </p:txBody>
      </p:sp>
      <p:sp>
        <p:nvSpPr>
          <p:cNvPr id="3" name="Subtitle 2"/>
          <p:cNvSpPr>
            <a:spLocks noGrp="1"/>
          </p:cNvSpPr>
          <p:nvPr>
            <p:ph type="subTitle" idx="4294967295"/>
          </p:nvPr>
        </p:nvSpPr>
        <p:spPr>
          <a:xfrm>
            <a:off x="822960" y="2057400"/>
            <a:ext cx="6400800" cy="1752600"/>
          </a:xfrm>
        </p:spPr>
        <p:txBody>
          <a:bodyPr>
            <a:normAutofit/>
          </a:bodyPr>
          <a:lstStyle/>
          <a:p>
            <a:pPr>
              <a:lnSpc>
                <a:spcPct val="100000"/>
              </a:lnSpc>
              <a:spcBef>
                <a:spcPts val="600"/>
              </a:spcBef>
              <a:spcAft>
                <a:spcPts val="0"/>
              </a:spcAft>
            </a:pPr>
            <a:r>
              <a:rPr lang="en-US" sz="2800" dirty="0" smtClean="0"/>
              <a:t>Professor Michelle Levine</a:t>
            </a:r>
          </a:p>
          <a:p>
            <a:pPr>
              <a:lnSpc>
                <a:spcPct val="100000"/>
              </a:lnSpc>
              <a:spcBef>
                <a:spcPts val="600"/>
              </a:spcBef>
              <a:spcAft>
                <a:spcPts val="0"/>
              </a:spcAft>
            </a:pPr>
            <a:r>
              <a:rPr lang="en-US" sz="2800" dirty="0" smtClean="0"/>
              <a:t>October 24, 2019</a:t>
            </a: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Questions About The Big Five</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How stable are the traits?</a:t>
            </a:r>
          </a:p>
          <a:p>
            <a:pPr lvl="1"/>
            <a:r>
              <a:rPr lang="en-US" dirty="0"/>
              <a:t>C</a:t>
            </a:r>
            <a:r>
              <a:rPr lang="en-US" dirty="0" smtClean="0"/>
              <a:t>hange over development</a:t>
            </a:r>
          </a:p>
          <a:p>
            <a:pPr lvl="1"/>
            <a:r>
              <a:rPr lang="en-US" dirty="0"/>
              <a:t>S</a:t>
            </a:r>
            <a:r>
              <a:rPr lang="en-US" dirty="0" smtClean="0"/>
              <a:t>table in adulthood</a:t>
            </a:r>
          </a:p>
          <a:p>
            <a:r>
              <a:rPr lang="en-US" dirty="0" smtClean="0"/>
              <a:t>How heritable are they?</a:t>
            </a:r>
          </a:p>
          <a:p>
            <a:pPr lvl="1"/>
            <a:r>
              <a:rPr lang="en-US" dirty="0" smtClean="0"/>
              <a:t>~50% for each trait  (.40 to .55 heritability)</a:t>
            </a:r>
          </a:p>
          <a:p>
            <a:pPr lvl="2"/>
            <a:r>
              <a:rPr lang="en-US" dirty="0" smtClean="0"/>
              <a:t>Influence of temperament?</a:t>
            </a:r>
          </a:p>
          <a:p>
            <a:pPr lvl="2"/>
            <a:r>
              <a:rPr lang="en-US" dirty="0" smtClean="0"/>
              <a:t>Other factors, </a:t>
            </a:r>
            <a:r>
              <a:rPr lang="en-US" dirty="0" err="1" smtClean="0"/>
              <a:t>ie</a:t>
            </a:r>
            <a:r>
              <a:rPr lang="en-US" dirty="0" smtClean="0"/>
              <a:t>, in extraversion</a:t>
            </a:r>
          </a:p>
          <a:p>
            <a:r>
              <a:rPr lang="en-US" dirty="0" smtClean="0"/>
              <a:t>How about other cultures?</a:t>
            </a:r>
          </a:p>
          <a:p>
            <a:pPr lvl="1"/>
            <a:r>
              <a:rPr lang="en-US" dirty="0"/>
              <a:t>T</a:t>
            </a:r>
            <a:r>
              <a:rPr lang="en-US" dirty="0" smtClean="0"/>
              <a:t>raditionally traits are thought to be common across cultures</a:t>
            </a:r>
          </a:p>
          <a:p>
            <a:pPr lvl="1"/>
            <a:r>
              <a:rPr lang="en-US" dirty="0"/>
              <a:t>B</a:t>
            </a:r>
            <a:r>
              <a:rPr lang="en-US" dirty="0" smtClean="0"/>
              <a:t>ut research has shown cultural differences in personality</a:t>
            </a:r>
          </a:p>
        </p:txBody>
      </p:sp>
      <p:sp>
        <p:nvSpPr>
          <p:cNvPr id="2" name="Slide Number Placeholder 1"/>
          <p:cNvSpPr>
            <a:spLocks noGrp="1"/>
          </p:cNvSpPr>
          <p:nvPr>
            <p:ph type="sldNum" sz="quarter" idx="12"/>
          </p:nvPr>
        </p:nvSpPr>
        <p:spPr/>
        <p:txBody>
          <a:bodyPr/>
          <a:lstStyle/>
          <a:p>
            <a:fld id="{C596511B-2857-694D-871F-422885452280}" type="slidenum">
              <a:rPr lang="en-US" smtClean="0"/>
              <a:pPr/>
              <a:t>10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gure_15_09"/>
          <p:cNvPicPr>
            <a:picLocks noChangeAspect="1" noChangeArrowheads="1"/>
          </p:cNvPicPr>
          <p:nvPr/>
        </p:nvPicPr>
        <p:blipFill>
          <a:blip r:embed="rId3"/>
          <a:srcRect/>
          <a:stretch>
            <a:fillRect/>
          </a:stretch>
        </p:blipFill>
        <p:spPr bwMode="auto">
          <a:xfrm>
            <a:off x="1456139" y="1975362"/>
            <a:ext cx="5969205" cy="4246422"/>
          </a:xfrm>
          <a:prstGeom prst="rect">
            <a:avLst/>
          </a:prstGeom>
          <a:noFill/>
          <a:ln w="9525">
            <a:noFill/>
            <a:miter lim="800000"/>
            <a:headEnd/>
            <a:tailEnd/>
          </a:ln>
        </p:spPr>
      </p:pic>
      <p:sp>
        <p:nvSpPr>
          <p:cNvPr id="3" name="Title 2"/>
          <p:cNvSpPr>
            <a:spLocks noGrp="1"/>
          </p:cNvSpPr>
          <p:nvPr>
            <p:ph type="title"/>
          </p:nvPr>
        </p:nvSpPr>
        <p:spPr>
          <a:xfrm>
            <a:off x="822959" y="286604"/>
            <a:ext cx="8155667" cy="1450757"/>
          </a:xfrm>
        </p:spPr>
        <p:txBody>
          <a:bodyPr>
            <a:normAutofit/>
          </a:bodyPr>
          <a:lstStyle/>
          <a:p>
            <a:r>
              <a:rPr lang="en-US" dirty="0" smtClean="0"/>
              <a:t>Where are the more “neurotic” places to live?</a:t>
            </a:r>
            <a:endParaRPr lang="en-US" dirty="0"/>
          </a:p>
        </p:txBody>
      </p:sp>
      <p:sp>
        <p:nvSpPr>
          <p:cNvPr id="5" name="Slide Number Placeholder 3"/>
          <p:cNvSpPr>
            <a:spLocks noGrp="1"/>
          </p:cNvSpPr>
          <p:nvPr>
            <p:ph type="sldNum" sz="quarter" idx="12"/>
          </p:nvPr>
        </p:nvSpPr>
        <p:spPr>
          <a:prstGeom prst="rect">
            <a:avLst/>
          </a:prstGeom>
        </p:spPr>
        <p:txBody>
          <a:bodyPr/>
          <a:lstStyle/>
          <a:p>
            <a:fld id="{C596511B-2857-694D-871F-422885452280}"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Are Traits Truly Constant?</a:t>
            </a:r>
            <a:endParaRPr lang="en-US" dirty="0"/>
          </a:p>
        </p:txBody>
      </p:sp>
      <p:sp>
        <p:nvSpPr>
          <p:cNvPr id="30723" name="Content Placeholder 2"/>
          <p:cNvSpPr>
            <a:spLocks noGrp="1"/>
          </p:cNvSpPr>
          <p:nvPr>
            <p:ph idx="1"/>
          </p:nvPr>
        </p:nvSpPr>
        <p:spPr/>
        <p:txBody>
          <a:bodyPr>
            <a:normAutofit fontScale="92500" lnSpcReduction="20000"/>
          </a:bodyPr>
          <a:lstStyle/>
          <a:p>
            <a:r>
              <a:rPr lang="en-US" dirty="0" smtClean="0"/>
              <a:t>Personality paradox: people often behave less consistently than expected</a:t>
            </a:r>
          </a:p>
          <a:p>
            <a:pPr lvl="1"/>
            <a:r>
              <a:rPr lang="en-US" dirty="0" smtClean="0"/>
              <a:t>Part of the explanation for this paradox is the power of the situation</a:t>
            </a:r>
          </a:p>
          <a:p>
            <a:pPr lvl="1"/>
            <a:r>
              <a:rPr lang="en-US" dirty="0" smtClean="0"/>
              <a:t>Person-Situation Controversy</a:t>
            </a:r>
          </a:p>
          <a:p>
            <a:pPr lvl="2"/>
            <a:r>
              <a:rPr lang="en-US" dirty="0" smtClean="0"/>
              <a:t>E.g., Walter </a:t>
            </a:r>
            <a:r>
              <a:rPr lang="en-US" dirty="0" err="1" smtClean="0"/>
              <a:t>Mischel</a:t>
            </a:r>
            <a:r>
              <a:rPr lang="en-US" dirty="0" smtClean="0"/>
              <a:t> (1968, 1984, 2004)</a:t>
            </a:r>
          </a:p>
          <a:p>
            <a:endParaRPr lang="en-US" dirty="0" smtClean="0"/>
          </a:p>
          <a:p>
            <a:r>
              <a:rPr lang="en-US" dirty="0" smtClean="0"/>
              <a:t>Counter-argument:</a:t>
            </a:r>
          </a:p>
          <a:p>
            <a:pPr lvl="1"/>
            <a:r>
              <a:rPr lang="en-US" dirty="0" smtClean="0"/>
              <a:t>Trait theorists argue that behaviors from a situation may be different, but average behavior remains the same</a:t>
            </a:r>
          </a:p>
          <a:p>
            <a:pPr lvl="1"/>
            <a:r>
              <a:rPr lang="en-US" dirty="0" smtClean="0"/>
              <a:t>Therefore, traits matter</a:t>
            </a:r>
          </a:p>
        </p:txBody>
      </p:sp>
      <p:sp>
        <p:nvSpPr>
          <p:cNvPr id="4" name="Slide Number Placeholder 3"/>
          <p:cNvSpPr>
            <a:spLocks noGrp="1"/>
          </p:cNvSpPr>
          <p:nvPr>
            <p:ph type="sldNum" sz="quarter" idx="12"/>
          </p:nvPr>
        </p:nvSpPr>
        <p:spPr/>
        <p:txBody>
          <a:bodyPr/>
          <a:lstStyle/>
          <a:p>
            <a:fld id="{C596511B-2857-694D-871F-422885452280}" type="slidenum">
              <a:rPr lang="en-US" smtClean="0"/>
              <a:pPr/>
              <a:t>12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22960" y="286604"/>
            <a:ext cx="8138028" cy="1450757"/>
          </a:xfrm>
        </p:spPr>
        <p:txBody>
          <a:bodyPr/>
          <a:lstStyle/>
          <a:p>
            <a:r>
              <a:rPr lang="en-US" dirty="0" smtClean="0"/>
              <a:t>Is Consistency of Behavior a Trait?</a:t>
            </a:r>
            <a:endParaRPr lang="en-US" dirty="0"/>
          </a:p>
        </p:txBody>
      </p:sp>
      <p:sp>
        <p:nvSpPr>
          <p:cNvPr id="34819" name="Content Placeholder 2"/>
          <p:cNvSpPr>
            <a:spLocks noGrp="1"/>
          </p:cNvSpPr>
          <p:nvPr>
            <p:ph idx="1"/>
          </p:nvPr>
        </p:nvSpPr>
        <p:spPr/>
        <p:txBody>
          <a:bodyPr/>
          <a:lstStyle/>
          <a:p>
            <a:r>
              <a:rPr lang="en-US" dirty="0" smtClean="0"/>
              <a:t>Interaction between personality and situations </a:t>
            </a:r>
          </a:p>
          <a:p>
            <a:pPr lvl="1"/>
            <a:r>
              <a:rPr lang="en-US" dirty="0" smtClean="0"/>
              <a:t>Situations interact with individual differences</a:t>
            </a:r>
          </a:p>
          <a:p>
            <a:r>
              <a:rPr lang="en-US" dirty="0" smtClean="0"/>
              <a:t>Some people are more consistent in their behaviors—the Self-Monitoring Scale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Assessing Traits</a:t>
            </a:r>
            <a:endParaRPr lang="en-US" dirty="0"/>
          </a:p>
        </p:txBody>
      </p:sp>
      <p:sp>
        <p:nvSpPr>
          <p:cNvPr id="3" name="Content Placeholder 2"/>
          <p:cNvSpPr>
            <a:spLocks noGrp="1"/>
          </p:cNvSpPr>
          <p:nvPr>
            <p:ph idx="1"/>
          </p:nvPr>
        </p:nvSpPr>
        <p:spPr/>
        <p:txBody>
          <a:bodyPr>
            <a:normAutofit/>
          </a:bodyPr>
          <a:lstStyle/>
          <a:p>
            <a:pPr>
              <a:spcAft>
                <a:spcPts val="600"/>
              </a:spcAft>
            </a:pPr>
            <a:r>
              <a:rPr lang="en-US" altLang="en-US" b="1" dirty="0" smtClean="0"/>
              <a:t>Personality inventories: </a:t>
            </a:r>
            <a:r>
              <a:rPr lang="en-US" altLang="en-US" dirty="0" smtClean="0"/>
              <a:t>questionnaires (often with true-false or agree-disagree items) designed to gauge a wide range of feelings and behaviors assessing several traits at once</a:t>
            </a:r>
          </a:p>
          <a:p>
            <a:r>
              <a:rPr lang="en-US" altLang="en-US" dirty="0" smtClean="0"/>
              <a:t>The Minnesota </a:t>
            </a:r>
            <a:r>
              <a:rPr lang="en-US" altLang="en-US" dirty="0" err="1" smtClean="0"/>
              <a:t>Multiphasic</a:t>
            </a:r>
            <a:r>
              <a:rPr lang="en-US" altLang="en-US" dirty="0" smtClean="0"/>
              <a:t> Personality Inventory (MMPI) is the most widely researched and clinically used of all personality tests.</a:t>
            </a:r>
          </a:p>
          <a:p>
            <a:endParaRPr lang="en-US" dirty="0"/>
          </a:p>
        </p:txBody>
      </p:sp>
      <p:sp>
        <p:nvSpPr>
          <p:cNvPr id="4" name="Slide Number Placeholder 3"/>
          <p:cNvSpPr>
            <a:spLocks noGrp="1"/>
          </p:cNvSpPr>
          <p:nvPr>
            <p:ph type="sldNum" sz="quarter" idx="12"/>
          </p:nvPr>
        </p:nvSpPr>
        <p:spPr>
          <a:prstGeom prst="rect">
            <a:avLst/>
          </a:prstGeom>
        </p:spPr>
        <p:txBody>
          <a:bodyPr/>
          <a:lstStyle/>
          <a:p>
            <a:fld id="{C596511B-2857-694D-871F-422885452280}" type="slidenum">
              <a:rPr lang="en-US" smtClean="0"/>
              <a:pPr/>
              <a:t>14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NEO-FFI</a:t>
            </a:r>
            <a:endParaRPr lang="en-US" dirty="0"/>
          </a:p>
        </p:txBody>
      </p:sp>
      <p:sp>
        <p:nvSpPr>
          <p:cNvPr id="3" name="Content Placeholder 2"/>
          <p:cNvSpPr>
            <a:spLocks noGrp="1"/>
          </p:cNvSpPr>
          <p:nvPr>
            <p:ph idx="1"/>
          </p:nvPr>
        </p:nvSpPr>
        <p:spPr>
          <a:xfrm>
            <a:off x="822959" y="1845734"/>
            <a:ext cx="7379520" cy="4023360"/>
          </a:xfrm>
        </p:spPr>
        <p:txBody>
          <a:bodyPr>
            <a:normAutofit fontScale="92500" lnSpcReduction="20000"/>
          </a:bodyPr>
          <a:lstStyle/>
          <a:p>
            <a:r>
              <a:rPr lang="en-US" dirty="0" smtClean="0"/>
              <a:t>Short questionnaire to assess the big 5 traits</a:t>
            </a:r>
          </a:p>
          <a:p>
            <a:r>
              <a:rPr lang="en-US" dirty="0"/>
              <a:t>Widely used in research</a:t>
            </a:r>
          </a:p>
          <a:p>
            <a:r>
              <a:rPr lang="en-US" dirty="0" smtClean="0"/>
              <a:t>60 items (12/trait)</a:t>
            </a:r>
          </a:p>
          <a:p>
            <a:r>
              <a:rPr lang="en-US" dirty="0" err="1" smtClean="0"/>
              <a:t>Likert</a:t>
            </a:r>
            <a:r>
              <a:rPr lang="en-US" dirty="0" smtClean="0"/>
              <a:t> scale</a:t>
            </a:r>
          </a:p>
          <a:p>
            <a:pPr lvl="1"/>
            <a:r>
              <a:rPr lang="en-US" dirty="0" smtClean="0"/>
              <a:t>SD (strongly disagree) — SA (strongly agree)</a:t>
            </a:r>
          </a:p>
          <a:p>
            <a:pPr lvl="1"/>
            <a:r>
              <a:rPr lang="en-US" dirty="0" smtClean="0"/>
              <a:t>0 - 4</a:t>
            </a:r>
          </a:p>
          <a:p>
            <a:r>
              <a:rPr lang="en-US" dirty="0" smtClean="0"/>
              <a:t>Example questions:</a:t>
            </a:r>
          </a:p>
          <a:p>
            <a:pPr lvl="1"/>
            <a:r>
              <a:rPr lang="en-US" dirty="0" smtClean="0"/>
              <a:t>When I’m under a great deal of stress, sometimes I feel like I’m going into pieces.</a:t>
            </a:r>
          </a:p>
          <a:p>
            <a:pPr lvl="1"/>
            <a:r>
              <a:rPr lang="en-US" dirty="0" smtClean="0"/>
              <a:t>I usually prefer to do things alone.</a:t>
            </a:r>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15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TIPI</a:t>
            </a:r>
            <a:endParaRPr lang="en-US" dirty="0"/>
          </a:p>
        </p:txBody>
      </p:sp>
      <p:sp>
        <p:nvSpPr>
          <p:cNvPr id="3" name="Content Placeholder 2"/>
          <p:cNvSpPr>
            <a:spLocks noGrp="1"/>
          </p:cNvSpPr>
          <p:nvPr>
            <p:ph idx="1"/>
          </p:nvPr>
        </p:nvSpPr>
        <p:spPr>
          <a:xfrm>
            <a:off x="822959" y="1845734"/>
            <a:ext cx="7379520" cy="4023360"/>
          </a:xfrm>
        </p:spPr>
        <p:txBody>
          <a:bodyPr>
            <a:normAutofit/>
          </a:bodyPr>
          <a:lstStyle/>
          <a:p>
            <a:r>
              <a:rPr lang="en-US" dirty="0" smtClean="0"/>
              <a:t>Newer, even shorter </a:t>
            </a:r>
            <a:r>
              <a:rPr lang="en-US" dirty="0" smtClean="0"/>
              <a:t>questionnaire to assess the big 5 traits</a:t>
            </a:r>
          </a:p>
          <a:p>
            <a:r>
              <a:rPr lang="en-US" dirty="0" smtClean="0"/>
              <a:t>Starting to be</a:t>
            </a:r>
            <a:r>
              <a:rPr lang="en-US" dirty="0" smtClean="0"/>
              <a:t> </a:t>
            </a:r>
            <a:r>
              <a:rPr lang="en-US" dirty="0"/>
              <a:t>used in research</a:t>
            </a:r>
          </a:p>
          <a:p>
            <a:r>
              <a:rPr lang="en-US" dirty="0" smtClean="0"/>
              <a:t>10 items (2</a:t>
            </a:r>
            <a:r>
              <a:rPr lang="en-US" dirty="0" smtClean="0"/>
              <a:t>/trait)</a:t>
            </a:r>
          </a:p>
          <a:p>
            <a:r>
              <a:rPr lang="en-US" dirty="0" err="1" smtClean="0"/>
              <a:t>Likert</a:t>
            </a:r>
            <a:r>
              <a:rPr lang="en-US" dirty="0" smtClean="0"/>
              <a:t> scale</a:t>
            </a:r>
          </a:p>
          <a:p>
            <a:pPr lvl="1"/>
            <a:r>
              <a:rPr lang="en-US" dirty="0" smtClean="0"/>
              <a:t>1 - 7</a:t>
            </a:r>
            <a:endParaRPr lang="en-US" dirty="0" smtClean="0"/>
          </a:p>
          <a:p>
            <a:pPr lvl="1"/>
            <a:r>
              <a:rPr lang="en-US" dirty="0" smtClean="0"/>
              <a:t>1 = Disagree strongly; 7 = Agree strongly</a:t>
            </a:r>
            <a:endParaRPr lang="en-US" dirty="0" smtClean="0"/>
          </a:p>
        </p:txBody>
      </p:sp>
      <p:sp>
        <p:nvSpPr>
          <p:cNvPr id="4" name="Slide Number Placeholder 3"/>
          <p:cNvSpPr>
            <a:spLocks noGrp="1"/>
          </p:cNvSpPr>
          <p:nvPr>
            <p:ph type="sldNum" sz="quarter" idx="12"/>
          </p:nvPr>
        </p:nvSpPr>
        <p:spPr/>
        <p:txBody>
          <a:bodyPr/>
          <a:lstStyle/>
          <a:p>
            <a:fld id="{367060C1-CD7E-2840-B5A1-488EBD1FEE97}" type="slidenum">
              <a:rPr lang="en-US" smtClean="0"/>
              <a:pPr/>
              <a:t>16</a:t>
            </a:fld>
            <a:endParaRPr lang="en-US"/>
          </a:p>
        </p:txBody>
      </p:sp>
    </p:spTree>
    <p:extLst>
      <p:ext uri="{BB962C8B-B14F-4D97-AF65-F5344CB8AC3E}">
        <p14:creationId xmlns:p14="http://schemas.microsoft.com/office/powerpoint/2010/main" val="4031511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67060C1-CD7E-2840-B5A1-488EBD1FEE97}" type="slidenum">
              <a:rPr lang="en-US" smtClean="0"/>
              <a:pPr/>
              <a:t>17</a:t>
            </a:fld>
            <a:endParaRPr lang="en-US"/>
          </a:p>
        </p:txBody>
      </p:sp>
      <p:pic>
        <p:nvPicPr>
          <p:cNvPr id="3" name="Picture 2" descr="Screen Shot 2019-10-24 at 11.55.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8756057" cy="6858000"/>
          </a:xfrm>
          <a:prstGeom prst="rect">
            <a:avLst/>
          </a:prstGeom>
        </p:spPr>
      </p:pic>
    </p:spTree>
    <p:extLst>
      <p:ext uri="{BB962C8B-B14F-4D97-AF65-F5344CB8AC3E}">
        <p14:creationId xmlns:p14="http://schemas.microsoft.com/office/powerpoint/2010/main" val="39227789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Personality and Emotions</a:t>
            </a:r>
            <a:endParaRPr lang="en-US" dirty="0"/>
          </a:p>
        </p:txBody>
      </p:sp>
      <p:sp>
        <p:nvSpPr>
          <p:cNvPr id="6" name="Content Placeholder 5"/>
          <p:cNvSpPr>
            <a:spLocks noGrp="1"/>
          </p:cNvSpPr>
          <p:nvPr>
            <p:ph idx="1"/>
          </p:nvPr>
        </p:nvSpPr>
        <p:spPr/>
        <p:txBody>
          <a:bodyPr/>
          <a:lstStyle/>
          <a:p>
            <a:r>
              <a:rPr lang="en-US" dirty="0" smtClean="0"/>
              <a:t>Emotions = transient</a:t>
            </a:r>
          </a:p>
          <a:p>
            <a:r>
              <a:rPr lang="en-US" dirty="0" smtClean="0"/>
              <a:t>Personality = consistent</a:t>
            </a:r>
          </a:p>
          <a:p>
            <a:pPr marL="109728"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321040" cy="1450757"/>
          </a:xfrm>
        </p:spPr>
        <p:txBody>
          <a:bodyPr/>
          <a:lstStyle/>
          <a:p>
            <a:r>
              <a:rPr lang="en-US" dirty="0" smtClean="0"/>
              <a:t>Automatic Personality Detection</a:t>
            </a:r>
            <a:endParaRPr lang="en-US" dirty="0"/>
          </a:p>
        </p:txBody>
      </p:sp>
      <p:sp>
        <p:nvSpPr>
          <p:cNvPr id="3" name="Content Placeholder 2"/>
          <p:cNvSpPr>
            <a:spLocks noGrp="1"/>
          </p:cNvSpPr>
          <p:nvPr>
            <p:ph idx="1"/>
          </p:nvPr>
        </p:nvSpPr>
        <p:spPr/>
        <p:txBody>
          <a:bodyPr/>
          <a:lstStyle/>
          <a:p>
            <a:r>
              <a:rPr lang="en-US" dirty="0" smtClean="0"/>
              <a:t>Automatic Personality Detection (APD)</a:t>
            </a:r>
          </a:p>
          <a:p>
            <a:r>
              <a:rPr lang="en-US" dirty="0" smtClean="0"/>
              <a:t>What type of cues are more/less useful? Let’s look at research on:</a:t>
            </a:r>
          </a:p>
          <a:p>
            <a:pPr lvl="1"/>
            <a:r>
              <a:rPr lang="en-US" dirty="0"/>
              <a:t>W</a:t>
            </a:r>
            <a:r>
              <a:rPr lang="en-US" dirty="0" smtClean="0"/>
              <a:t>ritten language </a:t>
            </a:r>
          </a:p>
          <a:p>
            <a:pPr lvl="1"/>
            <a:r>
              <a:rPr lang="en-US" dirty="0" smtClean="0"/>
              <a:t>Nonverbal vocal behaviors</a:t>
            </a:r>
          </a:p>
          <a:p>
            <a:pPr lvl="1"/>
            <a:r>
              <a:rPr lang="en-US" dirty="0" smtClean="0"/>
              <a:t>Spoken/conversational language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19</a:t>
            </a:fld>
            <a:endParaRPr lang="en-US"/>
          </a:p>
        </p:txBody>
      </p:sp>
    </p:spTree>
    <p:extLst>
      <p:ext uri="{BB962C8B-B14F-4D97-AF65-F5344CB8AC3E}">
        <p14:creationId xmlns:p14="http://schemas.microsoft.com/office/powerpoint/2010/main" val="1021784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822959" y="1845734"/>
            <a:ext cx="8120389" cy="4023360"/>
          </a:xfrm>
        </p:spPr>
        <p:txBody>
          <a:bodyPr/>
          <a:lstStyle/>
          <a:p>
            <a:r>
              <a:rPr lang="en-US" dirty="0" smtClean="0"/>
              <a:t>Main Goals:</a:t>
            </a:r>
          </a:p>
          <a:p>
            <a:pPr lvl="1"/>
            <a:r>
              <a:rPr lang="en-US" dirty="0" smtClean="0"/>
              <a:t>What is personality?</a:t>
            </a:r>
          </a:p>
          <a:p>
            <a:pPr lvl="1"/>
            <a:r>
              <a:rPr lang="en-US" dirty="0" smtClean="0"/>
              <a:t>Can we automatically detect personality?</a:t>
            </a:r>
          </a:p>
          <a:p>
            <a:r>
              <a:rPr lang="en-US" dirty="0" smtClean="0"/>
              <a:t>Will also (briefly) address:</a:t>
            </a:r>
          </a:p>
          <a:p>
            <a:pPr lvl="1"/>
            <a:r>
              <a:rPr lang="en-US" dirty="0" smtClean="0"/>
              <a:t>How personality factors </a:t>
            </a:r>
            <a:r>
              <a:rPr lang="en-US" dirty="0" smtClean="0"/>
              <a:t>help </a:t>
            </a:r>
            <a:r>
              <a:rPr lang="en-US" dirty="0" smtClean="0"/>
              <a:t>predict differences </a:t>
            </a:r>
            <a:r>
              <a:rPr lang="en-US" dirty="0" smtClean="0"/>
              <a:t>in how people deceive and how people detect deception. </a:t>
            </a:r>
            <a:endParaRPr lang="en-US" dirty="0" smtClean="0"/>
          </a:p>
          <a:p>
            <a:pPr lvl="1"/>
            <a:r>
              <a:rPr lang="en-US" dirty="0" smtClean="0"/>
              <a:t>Next steps in automatic personality detection </a:t>
            </a:r>
          </a:p>
          <a:p>
            <a:pPr lvl="1"/>
            <a:endParaRPr lang="en-US" dirty="0"/>
          </a:p>
        </p:txBody>
      </p:sp>
      <p:sp>
        <p:nvSpPr>
          <p:cNvPr id="3" name="Slide Number Placeholder 2"/>
          <p:cNvSpPr>
            <a:spLocks noGrp="1"/>
          </p:cNvSpPr>
          <p:nvPr>
            <p:ph type="sldNum" sz="quarter" idx="12"/>
          </p:nvPr>
        </p:nvSpPr>
        <p:spPr/>
        <p:txBody>
          <a:bodyPr/>
          <a:lstStyle/>
          <a:p>
            <a:fld id="{367060C1-CD7E-2840-B5A1-488EBD1FEE97}" type="slidenum">
              <a:rPr lang="en-US" smtClean="0"/>
              <a:pPr/>
              <a:t>2</a:t>
            </a:fld>
            <a:endParaRPr lang="en-US"/>
          </a:p>
        </p:txBody>
      </p:sp>
    </p:spTree>
    <p:extLst>
      <p:ext uri="{BB962C8B-B14F-4D97-AF65-F5344CB8AC3E}">
        <p14:creationId xmlns:p14="http://schemas.microsoft.com/office/powerpoint/2010/main" val="1380092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286604"/>
            <a:ext cx="8159675" cy="1450757"/>
          </a:xfrm>
        </p:spPr>
        <p:txBody>
          <a:bodyPr>
            <a:normAutofit/>
          </a:bodyPr>
          <a:lstStyle/>
          <a:p>
            <a:r>
              <a:rPr lang="en-US" dirty="0" smtClean="0"/>
              <a:t>Detection with Written Language</a:t>
            </a:r>
            <a:endParaRPr lang="en-US" dirty="0"/>
          </a:p>
        </p:txBody>
      </p:sp>
      <p:sp>
        <p:nvSpPr>
          <p:cNvPr id="6" name="Content Placeholder 5"/>
          <p:cNvSpPr>
            <a:spLocks noGrp="1"/>
          </p:cNvSpPr>
          <p:nvPr>
            <p:ph idx="1"/>
          </p:nvPr>
        </p:nvSpPr>
        <p:spPr/>
        <p:txBody>
          <a:bodyPr>
            <a:normAutofit fontScale="92500" lnSpcReduction="20000"/>
          </a:bodyPr>
          <a:lstStyle/>
          <a:p>
            <a:pPr>
              <a:spcAft>
                <a:spcPts val="600"/>
              </a:spcAft>
            </a:pPr>
            <a:r>
              <a:rPr lang="en-US" b="1" dirty="0" smtClean="0"/>
              <a:t>Written language use </a:t>
            </a:r>
            <a:r>
              <a:rPr lang="en-US" b="1" dirty="0" smtClean="0">
                <a:sym typeface="Wingdings"/>
              </a:rPr>
              <a:t> personality</a:t>
            </a:r>
            <a:endParaRPr lang="en-US" b="1" dirty="0" smtClean="0"/>
          </a:p>
          <a:p>
            <a:pPr>
              <a:spcAft>
                <a:spcPts val="600"/>
              </a:spcAft>
            </a:pPr>
            <a:r>
              <a:rPr lang="en-US" dirty="0" err="1" smtClean="0"/>
              <a:t>Pennebaker</a:t>
            </a:r>
            <a:r>
              <a:rPr lang="en-US" dirty="0" smtClean="0"/>
              <a:t> and King (1999), Linguistic styles: Language use as an individual difference</a:t>
            </a:r>
          </a:p>
          <a:p>
            <a:pPr lvl="1"/>
            <a:r>
              <a:rPr lang="en-US" dirty="0" smtClean="0"/>
              <a:t>Stream-of-conscious essays</a:t>
            </a:r>
          </a:p>
          <a:p>
            <a:pPr lvl="1"/>
            <a:r>
              <a:rPr lang="en-US" dirty="0" smtClean="0"/>
              <a:t>Big 5 personality assessment</a:t>
            </a:r>
          </a:p>
          <a:p>
            <a:pPr lvl="1"/>
            <a:r>
              <a:rPr lang="en-US" dirty="0" smtClean="0"/>
              <a:t>Lexical features (LIWC)</a:t>
            </a:r>
          </a:p>
          <a:p>
            <a:pPr lvl="1"/>
            <a:r>
              <a:rPr lang="en-US" dirty="0" smtClean="0"/>
              <a:t>Findings, </a:t>
            </a:r>
            <a:r>
              <a:rPr lang="en-US" dirty="0" err="1" smtClean="0"/>
              <a:t>ie</a:t>
            </a:r>
            <a:r>
              <a:rPr lang="en-US" dirty="0" smtClean="0"/>
              <a:t>.,</a:t>
            </a:r>
          </a:p>
          <a:p>
            <a:pPr lvl="2"/>
            <a:r>
              <a:rPr lang="en-US" dirty="0" smtClean="0"/>
              <a:t>Agreeableness</a:t>
            </a:r>
          </a:p>
          <a:p>
            <a:pPr lvl="3"/>
            <a:r>
              <a:rPr lang="en-US" dirty="0" smtClean="0">
                <a:sym typeface="Wingdings"/>
              </a:rPr>
              <a:t>more positive emotion words</a:t>
            </a:r>
          </a:p>
          <a:p>
            <a:pPr lvl="3"/>
            <a:r>
              <a:rPr lang="en-US" dirty="0" smtClean="0">
                <a:sym typeface="Wingdings"/>
              </a:rPr>
              <a:t>fewer negative emotion words</a:t>
            </a:r>
          </a:p>
          <a:p>
            <a:pPr lvl="3"/>
            <a:r>
              <a:rPr lang="en-US" dirty="0" smtClean="0">
                <a:sym typeface="Wingdings"/>
              </a:rPr>
              <a:t>fewer articles</a:t>
            </a:r>
          </a:p>
          <a:p>
            <a:pPr lvl="3"/>
            <a:r>
              <a:rPr lang="en-US" dirty="0" smtClean="0">
                <a:sym typeface="Wingdings"/>
              </a:rPr>
              <a:t>more first-person</a:t>
            </a:r>
          </a:p>
        </p:txBody>
      </p:sp>
      <p:sp>
        <p:nvSpPr>
          <p:cNvPr id="4" name="Slide Number Placeholder 3"/>
          <p:cNvSpPr>
            <a:spLocks noGrp="1"/>
          </p:cNvSpPr>
          <p:nvPr>
            <p:ph type="sldNum" sz="quarter" idx="12"/>
          </p:nvPr>
        </p:nvSpPr>
        <p:spPr/>
        <p:txBody>
          <a:bodyPr/>
          <a:lstStyle/>
          <a:p>
            <a:fld id="{367060C1-CD7E-2840-B5A1-488EBD1FEE97}" type="slidenum">
              <a:rPr lang="en-US" smtClean="0"/>
              <a:pPr/>
              <a:t>20</a:t>
            </a:fld>
            <a:endParaRPr lang="en-US"/>
          </a:p>
        </p:txBody>
      </p:sp>
    </p:spTree>
    <p:extLst>
      <p:ext uri="{BB962C8B-B14F-4D97-AF65-F5344CB8AC3E}">
        <p14:creationId xmlns:p14="http://schemas.microsoft.com/office/powerpoint/2010/main" val="221558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7-02-13 at 5.47.32 PM.png"/>
          <p:cNvPicPr>
            <a:picLocks noGrp="1" noChangeAspect="1"/>
          </p:cNvPicPr>
          <p:nvPr>
            <p:ph idx="1"/>
          </p:nvPr>
        </p:nvPicPr>
        <p:blipFill>
          <a:blip r:embed="rId3"/>
          <a:srcRect l="-18118" r="-18118"/>
          <a:stretch>
            <a:fillRect/>
          </a:stretch>
        </p:blipFill>
        <p:spPr>
          <a:xfrm>
            <a:off x="439270" y="1861942"/>
            <a:ext cx="8229600" cy="4325112"/>
          </a:xfrm>
          <a:scene3d>
            <a:camera prst="orthographicFront">
              <a:rot lat="0" lon="0" rev="30000"/>
            </a:camera>
            <a:lightRig rig="threePt" dir="t"/>
          </a:scene3d>
        </p:spPr>
      </p:pic>
      <p:sp>
        <p:nvSpPr>
          <p:cNvPr id="4" name="Slide Number Placeholder 3"/>
          <p:cNvSpPr>
            <a:spLocks noGrp="1"/>
          </p:cNvSpPr>
          <p:nvPr>
            <p:ph type="sldNum" sz="quarter" idx="12"/>
          </p:nvPr>
        </p:nvSpPr>
        <p:spPr/>
        <p:txBody>
          <a:bodyPr/>
          <a:lstStyle/>
          <a:p>
            <a:fld id="{C596511B-2857-694D-871F-422885452280}"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with Prosodic Cues</a:t>
            </a:r>
            <a:endParaRPr lang="en-US" dirty="0"/>
          </a:p>
        </p:txBody>
      </p:sp>
      <p:sp>
        <p:nvSpPr>
          <p:cNvPr id="3" name="Content Placeholder 2"/>
          <p:cNvSpPr>
            <a:spLocks noGrp="1"/>
          </p:cNvSpPr>
          <p:nvPr>
            <p:ph idx="1"/>
          </p:nvPr>
        </p:nvSpPr>
        <p:spPr/>
        <p:txBody>
          <a:bodyPr>
            <a:normAutofit fontScale="92500"/>
          </a:bodyPr>
          <a:lstStyle/>
          <a:p>
            <a:r>
              <a:rPr lang="en-US" dirty="0" smtClean="0"/>
              <a:t>Nonverbal vocal (prosodic) behaviors </a:t>
            </a:r>
            <a:r>
              <a:rPr lang="en-US" dirty="0" smtClean="0">
                <a:sym typeface="Wingdings"/>
              </a:rPr>
              <a:t> personality</a:t>
            </a:r>
          </a:p>
          <a:p>
            <a:r>
              <a:rPr lang="en-US" dirty="0" smtClean="0">
                <a:sym typeface="Wingdings"/>
              </a:rPr>
              <a:t>Are there cues in </a:t>
            </a:r>
            <a:r>
              <a:rPr lang="en-US" i="1" dirty="0" smtClean="0">
                <a:sym typeface="Wingdings"/>
              </a:rPr>
              <a:t>how</a:t>
            </a:r>
            <a:r>
              <a:rPr lang="en-US" dirty="0" smtClean="0">
                <a:sym typeface="Wingdings"/>
              </a:rPr>
              <a:t> something is said?</a:t>
            </a:r>
            <a:endParaRPr lang="en-US" dirty="0">
              <a:sym typeface="Wingdings"/>
            </a:endParaRPr>
          </a:p>
          <a:p>
            <a:r>
              <a:rPr lang="en-US" dirty="0" smtClean="0"/>
              <a:t>E.g., </a:t>
            </a:r>
            <a:r>
              <a:rPr lang="en-US" dirty="0" err="1" smtClean="0"/>
              <a:t>Mohammadi</a:t>
            </a:r>
            <a:r>
              <a:rPr lang="en-US" dirty="0" smtClean="0"/>
              <a:t>, </a:t>
            </a:r>
            <a:r>
              <a:rPr lang="en-US" dirty="0" err="1" smtClean="0"/>
              <a:t>Vinciarelli</a:t>
            </a:r>
            <a:r>
              <a:rPr lang="en-US" dirty="0" smtClean="0"/>
              <a:t> &amp; </a:t>
            </a:r>
            <a:r>
              <a:rPr lang="en-US" dirty="0" err="1" smtClean="0"/>
              <a:t>Mortillaro</a:t>
            </a:r>
            <a:r>
              <a:rPr lang="en-US" dirty="0" smtClean="0"/>
              <a:t> (2010)</a:t>
            </a:r>
          </a:p>
          <a:p>
            <a:pPr lvl="1"/>
            <a:r>
              <a:rPr lang="en-US" dirty="0" smtClean="0"/>
              <a:t>Data:</a:t>
            </a:r>
          </a:p>
          <a:p>
            <a:pPr lvl="2"/>
            <a:r>
              <a:rPr lang="en-US" dirty="0" smtClean="0"/>
              <a:t>Short audio clips from a French Speaking Swiss national broadcasting service</a:t>
            </a:r>
          </a:p>
          <a:p>
            <a:pPr lvl="2"/>
            <a:r>
              <a:rPr lang="en-US" dirty="0" smtClean="0"/>
              <a:t>Personality ratings from 3 judges</a:t>
            </a:r>
          </a:p>
          <a:p>
            <a:pPr lvl="1"/>
            <a:r>
              <a:rPr lang="en-US" dirty="0" smtClean="0"/>
              <a:t>Features:</a:t>
            </a:r>
          </a:p>
          <a:p>
            <a:pPr lvl="2"/>
            <a:r>
              <a:rPr lang="en-US" dirty="0" err="1" smtClean="0"/>
              <a:t>Praat</a:t>
            </a:r>
            <a:r>
              <a:rPr lang="en-US" dirty="0" smtClean="0"/>
              <a:t> (pitch, formants, energy, speaking rate)</a:t>
            </a:r>
          </a:p>
          <a:p>
            <a:pPr lvl="2"/>
            <a:endParaRPr lang="en-US" dirty="0" smtClean="0"/>
          </a:p>
          <a:p>
            <a:pPr lvl="2"/>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pPr/>
              <a:t>22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sp>
        <p:nvSpPr>
          <p:cNvPr id="2" name="Slide Number Placeholder 1"/>
          <p:cNvSpPr>
            <a:spLocks noGrp="1"/>
          </p:cNvSpPr>
          <p:nvPr>
            <p:ph type="sldNum" sz="quarter" idx="12"/>
          </p:nvPr>
        </p:nvSpPr>
        <p:spPr/>
        <p:txBody>
          <a:bodyPr/>
          <a:lstStyle/>
          <a:p>
            <a:fld id="{C596511B-2857-694D-871F-422885452280}" type="slidenum">
              <a:rPr lang="en-US" smtClean="0"/>
              <a:pPr/>
              <a:t>23</a:t>
            </a:fld>
            <a:endParaRPr lang="en-US"/>
          </a:p>
        </p:txBody>
      </p:sp>
      <p:pic>
        <p:nvPicPr>
          <p:cNvPr id="3" name="Picture 2" descr="Screen Shot 2017-02-14 at 10.03.29 PM.png"/>
          <p:cNvPicPr>
            <a:picLocks noChangeAspect="1"/>
          </p:cNvPicPr>
          <p:nvPr/>
        </p:nvPicPr>
        <p:blipFill>
          <a:blip r:embed="rId3"/>
          <a:stretch>
            <a:fillRect/>
          </a:stretch>
        </p:blipFill>
        <p:spPr>
          <a:xfrm>
            <a:off x="334821" y="2374899"/>
            <a:ext cx="8461665" cy="282055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838153" cy="1450757"/>
          </a:xfrm>
        </p:spPr>
        <p:txBody>
          <a:bodyPr/>
          <a:lstStyle/>
          <a:p>
            <a:r>
              <a:rPr lang="en-US" dirty="0" smtClean="0"/>
              <a:t>Detection with Lexical Cues</a:t>
            </a:r>
            <a:endParaRPr lang="en-US" dirty="0"/>
          </a:p>
        </p:txBody>
      </p:sp>
      <p:sp>
        <p:nvSpPr>
          <p:cNvPr id="3" name="Content Placeholder 2"/>
          <p:cNvSpPr>
            <a:spLocks noGrp="1"/>
          </p:cNvSpPr>
          <p:nvPr>
            <p:ph idx="1"/>
          </p:nvPr>
        </p:nvSpPr>
        <p:spPr>
          <a:xfrm>
            <a:off x="822959" y="1845734"/>
            <a:ext cx="7543801" cy="4346312"/>
          </a:xfrm>
        </p:spPr>
        <p:txBody>
          <a:bodyPr>
            <a:normAutofit fontScale="85000" lnSpcReduction="10000"/>
          </a:bodyPr>
          <a:lstStyle/>
          <a:p>
            <a:r>
              <a:rPr lang="en-US" dirty="0" smtClean="0"/>
              <a:t>E.g., </a:t>
            </a:r>
            <a:r>
              <a:rPr lang="en-US" dirty="0" err="1" smtClean="0"/>
              <a:t>Mairesse</a:t>
            </a:r>
            <a:r>
              <a:rPr lang="en-US" dirty="0" smtClean="0"/>
              <a:t> &amp; Walker (2006)</a:t>
            </a:r>
          </a:p>
          <a:p>
            <a:pPr lvl="1"/>
            <a:r>
              <a:rPr lang="en-US" dirty="0" smtClean="0"/>
              <a:t>Can personality be recognized automatically in conversation?</a:t>
            </a:r>
          </a:p>
          <a:p>
            <a:pPr lvl="6"/>
            <a:endParaRPr lang="en-US" dirty="0" smtClean="0"/>
          </a:p>
          <a:p>
            <a:pPr lvl="1"/>
            <a:r>
              <a:rPr lang="en-US" dirty="0" smtClean="0"/>
              <a:t>Data</a:t>
            </a:r>
            <a:r>
              <a:rPr lang="en-US" dirty="0"/>
              <a:t> </a:t>
            </a:r>
            <a:r>
              <a:rPr lang="en-US" dirty="0" smtClean="0"/>
              <a:t>(previously </a:t>
            </a:r>
            <a:r>
              <a:rPr lang="en-US" dirty="0" smtClean="0"/>
              <a:t>collected by </a:t>
            </a:r>
            <a:r>
              <a:rPr lang="en-US" dirty="0" err="1" smtClean="0"/>
              <a:t>Mehl</a:t>
            </a:r>
            <a:r>
              <a:rPr lang="en-US" dirty="0" smtClean="0"/>
              <a:t> &amp; </a:t>
            </a:r>
            <a:r>
              <a:rPr lang="en-US" dirty="0" err="1" smtClean="0"/>
              <a:t>Pennebaker</a:t>
            </a:r>
            <a:r>
              <a:rPr lang="en-US" dirty="0" smtClean="0"/>
              <a:t>):</a:t>
            </a:r>
          </a:p>
          <a:p>
            <a:pPr lvl="2"/>
            <a:r>
              <a:rPr lang="en-US" dirty="0" smtClean="0"/>
              <a:t>Daily life conversations, collected and transcribed</a:t>
            </a:r>
          </a:p>
          <a:p>
            <a:pPr lvl="2"/>
            <a:r>
              <a:rPr lang="en-US" dirty="0" smtClean="0"/>
              <a:t>Personality ratings from 5-7 independent observers</a:t>
            </a:r>
          </a:p>
          <a:p>
            <a:pPr lvl="7"/>
            <a:endParaRPr lang="en-US" dirty="0" smtClean="0"/>
          </a:p>
          <a:p>
            <a:pPr lvl="1"/>
            <a:r>
              <a:rPr lang="en-US" dirty="0" smtClean="0"/>
              <a:t>Features/analyses:</a:t>
            </a:r>
          </a:p>
          <a:p>
            <a:pPr lvl="2"/>
            <a:r>
              <a:rPr lang="en-US" dirty="0" smtClean="0"/>
              <a:t>5-7 judges of personality</a:t>
            </a:r>
          </a:p>
          <a:p>
            <a:pPr lvl="2"/>
            <a:r>
              <a:rPr lang="en-US" dirty="0" smtClean="0"/>
              <a:t>LIWC (linguistic features)</a:t>
            </a:r>
          </a:p>
          <a:p>
            <a:pPr lvl="2"/>
            <a:r>
              <a:rPr lang="en-US" dirty="0" smtClean="0"/>
              <a:t>MRC psycholinguistic database</a:t>
            </a:r>
          </a:p>
          <a:p>
            <a:pPr lvl="2"/>
            <a:r>
              <a:rPr lang="en-US" dirty="0" smtClean="0"/>
              <a:t>Utterance type (</a:t>
            </a:r>
            <a:r>
              <a:rPr lang="en-US" dirty="0" err="1" smtClean="0"/>
              <a:t>ie</a:t>
            </a:r>
            <a:r>
              <a:rPr lang="en-US" dirty="0" smtClean="0"/>
              <a:t>, commands, back-channels)</a:t>
            </a:r>
          </a:p>
          <a:p>
            <a:pPr lvl="2"/>
            <a:r>
              <a:rPr lang="en-US" dirty="0" err="1" smtClean="0"/>
              <a:t>Praat</a:t>
            </a:r>
            <a:r>
              <a:rPr lang="en-US" dirty="0" smtClean="0"/>
              <a:t> (pitch, intensity, speech rate)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24</a:t>
            </a:fld>
            <a:endParaRPr lang="en-US"/>
          </a:p>
        </p:txBody>
      </p:sp>
    </p:spTree>
    <p:extLst>
      <p:ext uri="{BB962C8B-B14F-4D97-AF65-F5344CB8AC3E}">
        <p14:creationId xmlns:p14="http://schemas.microsoft.com/office/powerpoint/2010/main" val="592095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Slide Number Placeholder 2"/>
          <p:cNvSpPr>
            <a:spLocks noGrp="1"/>
          </p:cNvSpPr>
          <p:nvPr>
            <p:ph type="sldNum" sz="quarter" idx="12"/>
          </p:nvPr>
        </p:nvSpPr>
        <p:spPr/>
        <p:txBody>
          <a:bodyPr/>
          <a:lstStyle/>
          <a:p>
            <a:fld id="{C596511B-2857-694D-871F-422885452280}" type="slidenum">
              <a:rPr lang="en-US" smtClean="0"/>
              <a:pPr/>
              <a:t>25</a:t>
            </a:fld>
            <a:endParaRPr lang="en-US"/>
          </a:p>
        </p:txBody>
      </p:sp>
      <p:pic>
        <p:nvPicPr>
          <p:cNvPr id="4" name="Picture 3" descr="Screen Shot 2017-02-14 at 10.29.41 PM.png"/>
          <p:cNvPicPr>
            <a:picLocks noChangeAspect="1"/>
          </p:cNvPicPr>
          <p:nvPr/>
        </p:nvPicPr>
        <p:blipFill>
          <a:blip r:embed="rId3"/>
          <a:stretch>
            <a:fillRect/>
          </a:stretch>
        </p:blipFill>
        <p:spPr>
          <a:xfrm>
            <a:off x="607808" y="2371469"/>
            <a:ext cx="7595412" cy="32192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Specific Features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325" y="2463502"/>
            <a:ext cx="7543800" cy="2788247"/>
          </a:xfrm>
        </p:spPr>
      </p:pic>
      <p:sp>
        <p:nvSpPr>
          <p:cNvPr id="3" name="Slide Number Placeholder 2"/>
          <p:cNvSpPr>
            <a:spLocks noGrp="1"/>
          </p:cNvSpPr>
          <p:nvPr>
            <p:ph type="sldNum" sz="quarter" idx="12"/>
          </p:nvPr>
        </p:nvSpPr>
        <p:spPr/>
        <p:txBody>
          <a:bodyPr/>
          <a:lstStyle/>
          <a:p>
            <a:fld id="{367060C1-CD7E-2840-B5A1-488EBD1FEE97}" type="slidenum">
              <a:rPr lang="en-US" smtClean="0"/>
              <a:pPr/>
              <a:t>26</a:t>
            </a:fld>
            <a:endParaRPr lang="en-US"/>
          </a:p>
        </p:txBody>
      </p:sp>
    </p:spTree>
    <p:extLst>
      <p:ext uri="{BB962C8B-B14F-4D97-AF65-F5344CB8AC3E}">
        <p14:creationId xmlns:p14="http://schemas.microsoft.com/office/powerpoint/2010/main" val="20215994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4A51C-FAC9-974B-97E1-FBD172A644BE}"/>
              </a:ext>
            </a:extLst>
          </p:cNvPr>
          <p:cNvSpPr>
            <a:spLocks noGrp="1"/>
          </p:cNvSpPr>
          <p:nvPr>
            <p:ph type="title"/>
          </p:nvPr>
        </p:nvSpPr>
        <p:spPr/>
        <p:txBody>
          <a:bodyPr/>
          <a:lstStyle/>
          <a:p>
            <a:r>
              <a:rPr lang="en-US" dirty="0"/>
              <a:t>Columbia X-Cultural Deception (CXD) Corpus</a:t>
            </a:r>
          </a:p>
        </p:txBody>
      </p:sp>
      <p:sp>
        <p:nvSpPr>
          <p:cNvPr id="3" name="Content Placeholder 2">
            <a:extLst>
              <a:ext uri="{FF2B5EF4-FFF2-40B4-BE49-F238E27FC236}">
                <a16:creationId xmlns:a16="http://schemas.microsoft.com/office/drawing/2014/main" xmlns="" id="{A98CD112-88B8-AC49-A396-A7BFB0147DEE}"/>
              </a:ext>
            </a:extLst>
          </p:cNvPr>
          <p:cNvSpPr>
            <a:spLocks noGrp="1"/>
          </p:cNvSpPr>
          <p:nvPr>
            <p:ph idx="1"/>
          </p:nvPr>
        </p:nvSpPr>
        <p:spPr/>
        <p:txBody>
          <a:bodyPr>
            <a:normAutofit fontScale="92500"/>
          </a:bodyPr>
          <a:lstStyle/>
          <a:p>
            <a:pPr fontAlgn="base"/>
            <a:r>
              <a:rPr lang="en-US" dirty="0"/>
              <a:t>Corpus of within-subject deceptive and non-deceptive speech</a:t>
            </a:r>
          </a:p>
          <a:p>
            <a:pPr fontAlgn="base"/>
            <a:r>
              <a:rPr lang="en-US" dirty="0"/>
              <a:t>Fake resume paradigm - interview format using 24-item biographical questionnaire</a:t>
            </a:r>
          </a:p>
          <a:p>
            <a:pPr fontAlgn="base"/>
            <a:r>
              <a:rPr lang="en-US" dirty="0"/>
              <a:t>Native speakers of SAE and MC, all speaking in English</a:t>
            </a:r>
          </a:p>
          <a:p>
            <a:pPr fontAlgn="base"/>
            <a:r>
              <a:rPr lang="en-US" dirty="0"/>
              <a:t>170 dialogues between 340 subjects, &gt;122 hours of </a:t>
            </a:r>
            <a:r>
              <a:rPr lang="en-US" dirty="0" smtClean="0"/>
              <a:t>speech</a:t>
            </a:r>
          </a:p>
          <a:p>
            <a:pPr fontAlgn="base"/>
            <a:r>
              <a:rPr lang="en-US" dirty="0" smtClean="0"/>
              <a:t>3-4 minutes of truthful baseline speech for each subject</a:t>
            </a:r>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27</a:t>
            </a:fld>
            <a:endParaRPr lang="en-US"/>
          </a:p>
        </p:txBody>
      </p:sp>
    </p:spTree>
    <p:extLst>
      <p:ext uri="{BB962C8B-B14F-4D97-AF65-F5344CB8AC3E}">
        <p14:creationId xmlns:p14="http://schemas.microsoft.com/office/powerpoint/2010/main" val="17086240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Personality*</a:t>
            </a:r>
            <a:endParaRPr lang="en-US" dirty="0"/>
          </a:p>
        </p:txBody>
      </p:sp>
      <p:sp>
        <p:nvSpPr>
          <p:cNvPr id="3" name="Content Placeholder 2"/>
          <p:cNvSpPr>
            <a:spLocks noGrp="1"/>
          </p:cNvSpPr>
          <p:nvPr>
            <p:ph idx="1"/>
          </p:nvPr>
        </p:nvSpPr>
        <p:spPr/>
        <p:txBody>
          <a:bodyPr/>
          <a:lstStyle/>
          <a:p>
            <a:r>
              <a:rPr lang="en-US" dirty="0" smtClean="0"/>
              <a:t>Which features are most useful?</a:t>
            </a:r>
          </a:p>
          <a:p>
            <a:r>
              <a:rPr lang="en-US" dirty="0" smtClean="0"/>
              <a:t>Used baseline speech samples and quantized raw NEO-FFI scores (high, medium, low)</a:t>
            </a:r>
          </a:p>
          <a:p>
            <a:endParaRPr lang="en-US" dirty="0"/>
          </a:p>
          <a:p>
            <a:endParaRPr lang="en-US" dirty="0" smtClean="0"/>
          </a:p>
          <a:p>
            <a:r>
              <a:rPr lang="en-US" sz="2000" dirty="0"/>
              <a:t>*From Sarah </a:t>
            </a:r>
            <a:r>
              <a:rPr lang="en-US" sz="2000" dirty="0" err="1"/>
              <a:t>Ita</a:t>
            </a:r>
            <a:r>
              <a:rPr lang="en-US" sz="2000" dirty="0"/>
              <a:t> </a:t>
            </a:r>
            <a:r>
              <a:rPr lang="en-US" sz="2000" dirty="0" err="1"/>
              <a:t>Levitan’s</a:t>
            </a:r>
            <a:r>
              <a:rPr lang="en-US" sz="2000" dirty="0"/>
              <a:t> dissertation, 1/19</a:t>
            </a:r>
          </a:p>
          <a:p>
            <a:endParaRPr lang="en-US" dirty="0" smtClean="0"/>
          </a:p>
        </p:txBody>
      </p:sp>
      <p:sp>
        <p:nvSpPr>
          <p:cNvPr id="4" name="Slide Number Placeholder 3"/>
          <p:cNvSpPr>
            <a:spLocks noGrp="1"/>
          </p:cNvSpPr>
          <p:nvPr>
            <p:ph type="sldNum" sz="quarter" idx="12"/>
          </p:nvPr>
        </p:nvSpPr>
        <p:spPr/>
        <p:txBody>
          <a:bodyPr/>
          <a:lstStyle/>
          <a:p>
            <a:fld id="{367060C1-CD7E-2840-B5A1-488EBD1FEE97}" type="slidenum">
              <a:rPr lang="en-US" smtClean="0"/>
              <a:pPr/>
              <a:t>28</a:t>
            </a:fld>
            <a:endParaRPr lang="en-US"/>
          </a:p>
        </p:txBody>
      </p:sp>
    </p:spTree>
    <p:extLst>
      <p:ext uri="{BB962C8B-B14F-4D97-AF65-F5344CB8AC3E}">
        <p14:creationId xmlns:p14="http://schemas.microsoft.com/office/powerpoint/2010/main" val="21492899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7060C1-CD7E-2840-B5A1-488EBD1FEE97}" type="slidenum">
              <a:rPr lang="en-US" smtClean="0"/>
              <a:pPr/>
              <a:t>29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5700"/>
            <a:ext cx="9144000" cy="4541315"/>
          </a:xfrm>
          <a:prstGeom prst="rect">
            <a:avLst/>
          </a:prstGeom>
        </p:spPr>
      </p:pic>
    </p:spTree>
    <p:extLst>
      <p:ext uri="{BB962C8B-B14F-4D97-AF65-F5344CB8AC3E}">
        <p14:creationId xmlns:p14="http://schemas.microsoft.com/office/powerpoint/2010/main" val="18185854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pPr/>
              <a:t>3</a:t>
            </a:fld>
            <a:endParaRPr lang="en-US"/>
          </a:p>
        </p:txBody>
      </p:sp>
      <p:sp>
        <p:nvSpPr>
          <p:cNvPr id="3" name="Content Placeholder 2"/>
          <p:cNvSpPr>
            <a:spLocks noGrp="1"/>
          </p:cNvSpPr>
          <p:nvPr>
            <p:ph idx="4294967295"/>
          </p:nvPr>
        </p:nvSpPr>
        <p:spPr>
          <a:xfrm>
            <a:off x="1129683" y="1990642"/>
            <a:ext cx="6787670" cy="4033640"/>
          </a:xfrm>
        </p:spPr>
        <p:txBody>
          <a:bodyPr>
            <a:noAutofit/>
          </a:bodyPr>
          <a:lstStyle/>
          <a:p>
            <a:pPr algn="ctr"/>
            <a:r>
              <a:rPr lang="en-US" sz="4000" dirty="0" smtClean="0">
                <a:latin typeface="Bradley Hand" charset="0"/>
                <a:ea typeface="Bradley Hand" charset="0"/>
                <a:cs typeface="Bradley Hand" charset="0"/>
              </a:rPr>
              <a:t>Think about someone you know well.</a:t>
            </a:r>
            <a:endParaRPr lang="en-US" sz="3400" dirty="0" smtClean="0">
              <a:latin typeface="Bradley Hand" charset="0"/>
              <a:ea typeface="Bradley Hand" charset="0"/>
              <a:cs typeface="Bradley Hand" charset="0"/>
            </a:endParaRPr>
          </a:p>
          <a:p>
            <a:pPr algn="ctr"/>
            <a:r>
              <a:rPr lang="en-US" sz="4000" dirty="0" smtClean="0">
                <a:latin typeface="Bradley Hand" charset="0"/>
                <a:ea typeface="Bradley Hand" charset="0"/>
                <a:cs typeface="Bradley Hand" charset="0"/>
              </a:rPr>
              <a:t>Write down how you would describe this person to others. Use as many words/phrases as necessary to fully describe the person.</a:t>
            </a:r>
            <a:endParaRPr lang="en-US" sz="4000" dirty="0">
              <a:latin typeface="Bradley Hand" charset="0"/>
              <a:ea typeface="Bradley Hand" charset="0"/>
              <a:cs typeface="Bradley Hand" charset="0"/>
            </a:endParaRPr>
          </a:p>
        </p:txBody>
      </p:sp>
    </p:spTree>
    <p:extLst>
      <p:ext uri="{BB962C8B-B14F-4D97-AF65-F5344CB8AC3E}">
        <p14:creationId xmlns:p14="http://schemas.microsoft.com/office/powerpoint/2010/main" val="37564627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41746" cy="1450757"/>
          </a:xfrm>
        </p:spPr>
        <p:txBody>
          <a:bodyPr/>
          <a:lstStyle/>
          <a:p>
            <a:r>
              <a:rPr lang="en-US" dirty="0" smtClean="0"/>
              <a:t>Personality </a:t>
            </a:r>
            <a:r>
              <a:rPr lang="en-US" dirty="0" smtClean="0">
                <a:sym typeface="Wingdings"/>
              </a:rPr>
              <a:t>as a Predictor</a:t>
            </a:r>
            <a:endParaRPr lang="en-US" dirty="0"/>
          </a:p>
        </p:txBody>
      </p:sp>
      <p:sp>
        <p:nvSpPr>
          <p:cNvPr id="3" name="Content Placeholder 2"/>
          <p:cNvSpPr>
            <a:spLocks noGrp="1"/>
          </p:cNvSpPr>
          <p:nvPr>
            <p:ph idx="1"/>
          </p:nvPr>
        </p:nvSpPr>
        <p:spPr/>
        <p:txBody>
          <a:bodyPr/>
          <a:lstStyle/>
          <a:p>
            <a:r>
              <a:rPr lang="en-US" dirty="0" smtClean="0"/>
              <a:t>In cases where we </a:t>
            </a:r>
            <a:r>
              <a:rPr lang="en-US" i="1" dirty="0" smtClean="0"/>
              <a:t>know people’s personality</a:t>
            </a:r>
            <a:r>
              <a:rPr lang="en-US" dirty="0" smtClean="0"/>
              <a:t>, how can we use this to predict speaking behavior?</a:t>
            </a:r>
          </a:p>
          <a:p>
            <a:pPr lvl="1"/>
            <a:r>
              <a:rPr lang="en-US" dirty="0" smtClean="0"/>
              <a:t>When would this be useful?</a:t>
            </a:r>
          </a:p>
          <a:p>
            <a:r>
              <a:rPr lang="en-US" dirty="0" smtClean="0"/>
              <a:t>One area we have looked at is:</a:t>
            </a:r>
          </a:p>
          <a:p>
            <a:pPr lvl="1"/>
            <a:r>
              <a:rPr lang="en-US" dirty="0" smtClean="0"/>
              <a:t>Can knowing people’s </a:t>
            </a:r>
            <a:r>
              <a:rPr lang="en-US" dirty="0"/>
              <a:t>personality help to predict differences in </a:t>
            </a:r>
            <a:r>
              <a:rPr lang="en-US" dirty="0" smtClean="0"/>
              <a:t>deception?</a:t>
            </a:r>
          </a:p>
          <a:p>
            <a:pPr lvl="1"/>
            <a:r>
              <a:rPr lang="en-US" dirty="0" smtClean="0"/>
              <a:t>Can people’s personality affect ability to detect</a:t>
            </a:r>
            <a:r>
              <a:rPr lang="en-US" dirty="0" smtClean="0"/>
              <a:t> deceptio</a:t>
            </a:r>
            <a:r>
              <a:rPr lang="en-US" dirty="0" smtClean="0"/>
              <a:t>n</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30</a:t>
            </a:fld>
            <a:endParaRPr lang="en-US"/>
          </a:p>
        </p:txBody>
      </p:sp>
    </p:spTree>
    <p:extLst>
      <p:ext uri="{BB962C8B-B14F-4D97-AF65-F5344CB8AC3E}">
        <p14:creationId xmlns:p14="http://schemas.microsoft.com/office/powerpoint/2010/main" val="884941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Shape 341"/>
          <p:cNvSpPr txBox="1">
            <a:spLocks noGrp="1"/>
          </p:cNvSpPr>
          <p:nvPr>
            <p:ph type="title"/>
          </p:nvPr>
        </p:nvSpPr>
        <p:spPr>
          <a:xfrm>
            <a:off x="822959" y="286604"/>
            <a:ext cx="8155667" cy="1450757"/>
          </a:xfrm>
        </p:spPr>
        <p:txBody>
          <a:bodyPr>
            <a:normAutofit/>
          </a:bodyPr>
          <a:lstStyle/>
          <a:p>
            <a:pPr lvl="0"/>
            <a:r>
              <a:rPr lang="en" dirty="0" smtClean="0"/>
              <a:t>Personality &amp; Deception </a:t>
            </a:r>
            <a:endParaRPr lang="en" dirty="0"/>
          </a:p>
        </p:txBody>
      </p:sp>
      <p:sp>
        <p:nvSpPr>
          <p:cNvPr id="340" name="Shape 340"/>
          <p:cNvSpPr txBox="1">
            <a:spLocks noGrp="1"/>
          </p:cNvSpPr>
          <p:nvPr>
            <p:ph idx="1"/>
          </p:nvPr>
        </p:nvSpPr>
        <p:spPr/>
        <p:txBody>
          <a:bodyPr>
            <a:normAutofit fontScale="92500" lnSpcReduction="10000"/>
          </a:bodyPr>
          <a:lstStyle/>
          <a:p>
            <a:pPr lvl="0"/>
            <a:r>
              <a:rPr lang="en-US" dirty="0"/>
              <a:t>S</a:t>
            </a:r>
            <a:r>
              <a:rPr lang="en-US" dirty="0" smtClean="0"/>
              <a:t>ome </a:t>
            </a:r>
            <a:r>
              <a:rPr lang="en-US" dirty="0" smtClean="0"/>
              <a:t>effects are found when using quantized personality factors (</a:t>
            </a:r>
            <a:r>
              <a:rPr lang="en-US" dirty="0" err="1" smtClean="0"/>
              <a:t>Levitan</a:t>
            </a:r>
            <a:r>
              <a:rPr lang="en-US" dirty="0" smtClean="0"/>
              <a:t> ‘19</a:t>
            </a:r>
            <a:r>
              <a:rPr lang="en-US" dirty="0" smtClean="0"/>
              <a:t>)</a:t>
            </a:r>
          </a:p>
          <a:p>
            <a:pPr lvl="1"/>
            <a:r>
              <a:rPr lang="en-US" dirty="0" smtClean="0"/>
              <a:t>Examples:</a:t>
            </a:r>
          </a:p>
          <a:p>
            <a:pPr lvl="2"/>
            <a:r>
              <a:rPr lang="en-US" dirty="0" smtClean="0"/>
              <a:t>subjects who score high in Neuroticism have increased intensity max when lying </a:t>
            </a:r>
            <a:r>
              <a:rPr lang="en-US" dirty="0" err="1" smtClean="0"/>
              <a:t>vs</a:t>
            </a:r>
            <a:r>
              <a:rPr lang="en-US" dirty="0" smtClean="0"/>
              <a:t> </a:t>
            </a:r>
            <a:r>
              <a:rPr lang="en-US" dirty="0"/>
              <a:t>s</a:t>
            </a:r>
            <a:r>
              <a:rPr lang="en-US" dirty="0" smtClean="0"/>
              <a:t>ubjects who scored low in Neuroticism have decreased intensity max when lying</a:t>
            </a:r>
          </a:p>
          <a:p>
            <a:pPr lvl="2"/>
            <a:r>
              <a:rPr lang="en-US" dirty="0" smtClean="0">
                <a:solidFill>
                  <a:schemeClr val="tx2"/>
                </a:solidFill>
                <a:cs typeface="Calibri body"/>
              </a:rPr>
              <a:t>subjects </a:t>
            </a:r>
            <a:r>
              <a:rPr lang="en-US" dirty="0">
                <a:solidFill>
                  <a:schemeClr val="tx2"/>
                </a:solidFill>
                <a:cs typeface="Calibri body"/>
              </a:rPr>
              <a:t>who scored high for Extroversion </a:t>
            </a:r>
            <a:r>
              <a:rPr lang="en-US" dirty="0" smtClean="0">
                <a:solidFill>
                  <a:schemeClr val="tx2"/>
                </a:solidFill>
                <a:cs typeface="Calibri body"/>
              </a:rPr>
              <a:t>use </a:t>
            </a:r>
            <a:r>
              <a:rPr lang="en-US" dirty="0">
                <a:solidFill>
                  <a:schemeClr val="tx2"/>
                </a:solidFill>
                <a:cs typeface="Calibri body"/>
              </a:rPr>
              <a:t>“we” </a:t>
            </a:r>
            <a:r>
              <a:rPr lang="en-US" dirty="0">
                <a:solidFill>
                  <a:schemeClr val="tx2"/>
                </a:solidFill>
                <a:cs typeface="Calibri (Body)"/>
              </a:rPr>
              <a:t>more when </a:t>
            </a:r>
            <a:r>
              <a:rPr lang="en-US" dirty="0" smtClean="0">
                <a:solidFill>
                  <a:schemeClr val="tx2"/>
                </a:solidFill>
                <a:cs typeface="Calibri body"/>
              </a:rPr>
              <a:t>lying</a:t>
            </a:r>
            <a:r>
              <a:rPr lang="en-US" dirty="0">
                <a:solidFill>
                  <a:schemeClr val="tx2"/>
                </a:solidFill>
                <a:cs typeface="Calibri body"/>
              </a:rPr>
              <a:t> </a:t>
            </a:r>
            <a:r>
              <a:rPr lang="en-US" dirty="0" err="1" smtClean="0">
                <a:solidFill>
                  <a:schemeClr val="tx2"/>
                </a:solidFill>
                <a:cs typeface="Calibri body"/>
              </a:rPr>
              <a:t>vs</a:t>
            </a:r>
            <a:r>
              <a:rPr lang="en-US" dirty="0" smtClean="0">
                <a:solidFill>
                  <a:schemeClr val="tx2"/>
                </a:solidFill>
                <a:cs typeface="Calibri body"/>
              </a:rPr>
              <a:t> those </a:t>
            </a:r>
            <a:r>
              <a:rPr lang="en-US" dirty="0">
                <a:solidFill>
                  <a:schemeClr val="tx2"/>
                </a:solidFill>
                <a:cs typeface="Calibri body"/>
              </a:rPr>
              <a:t>who scored low used “we” more when telling the </a:t>
            </a:r>
            <a:r>
              <a:rPr lang="en-US" dirty="0" smtClean="0">
                <a:solidFill>
                  <a:schemeClr val="tx2"/>
                </a:solidFill>
                <a:cs typeface="Calibri body"/>
              </a:rPr>
              <a:t>truth</a:t>
            </a:r>
          </a:p>
          <a:p>
            <a:pPr lvl="2"/>
            <a:r>
              <a:rPr lang="en-US" dirty="0" smtClean="0">
                <a:solidFill>
                  <a:schemeClr val="tx2"/>
                </a:solidFill>
              </a:rPr>
              <a:t>subjects </a:t>
            </a:r>
            <a:r>
              <a:rPr lang="en-US" dirty="0">
                <a:solidFill>
                  <a:schemeClr val="tx2"/>
                </a:solidFill>
              </a:rPr>
              <a:t>who scored high in Openness used filled pauses more when </a:t>
            </a:r>
            <a:r>
              <a:rPr lang="en-US" dirty="0" smtClean="0">
                <a:solidFill>
                  <a:schemeClr val="tx2"/>
                </a:solidFill>
              </a:rPr>
              <a:t>lying</a:t>
            </a:r>
            <a:r>
              <a:rPr lang="en-US" dirty="0">
                <a:solidFill>
                  <a:schemeClr val="tx2"/>
                </a:solidFill>
              </a:rPr>
              <a:t> </a:t>
            </a:r>
            <a:r>
              <a:rPr lang="en-US" dirty="0" err="1" smtClean="0">
                <a:solidFill>
                  <a:schemeClr val="tx2"/>
                </a:solidFill>
              </a:rPr>
              <a:t>vs</a:t>
            </a:r>
            <a:r>
              <a:rPr lang="en-US" dirty="0" smtClean="0">
                <a:solidFill>
                  <a:schemeClr val="tx2"/>
                </a:solidFill>
              </a:rPr>
              <a:t> </a:t>
            </a:r>
            <a:r>
              <a:rPr lang="en-US" dirty="0">
                <a:solidFill>
                  <a:schemeClr val="tx2"/>
                </a:solidFill>
              </a:rPr>
              <a:t>those who scored low in Openness used filled pauses more when telling the </a:t>
            </a:r>
            <a:r>
              <a:rPr lang="en-US" dirty="0" smtClean="0">
                <a:solidFill>
                  <a:schemeClr val="tx2"/>
                </a:solidFill>
              </a:rPr>
              <a:t>truth</a:t>
            </a:r>
            <a:endParaRPr lang="en-US" dirty="0">
              <a:solidFill>
                <a:schemeClr val="tx2"/>
              </a:solidFill>
            </a:endParaRPr>
          </a:p>
          <a:p>
            <a:pPr lvl="2"/>
            <a:endParaRPr lang="en-US" dirty="0" smtClean="0">
              <a:solidFill>
                <a:schemeClr val="tx2"/>
              </a:solidFill>
              <a:cs typeface="Calibri body"/>
            </a:endParaRPr>
          </a:p>
        </p:txBody>
      </p:sp>
      <p:sp>
        <p:nvSpPr>
          <p:cNvPr id="2" name="Slide Number Placeholder 1"/>
          <p:cNvSpPr>
            <a:spLocks noGrp="1"/>
          </p:cNvSpPr>
          <p:nvPr>
            <p:ph type="sldNum" sz="quarter" idx="12"/>
          </p:nvPr>
        </p:nvSpPr>
        <p:spPr/>
        <p:txBody>
          <a:bodyPr/>
          <a:lstStyle/>
          <a:p>
            <a:pPr lvl="0"/>
            <a:fld id="{00000000-1234-1234-1234-123412341234}" type="slidenum">
              <a:rPr lang="en" smtClean="0"/>
              <a:pPr lvl="0"/>
              <a:t>31</a:t>
            </a:fld>
            <a:endParaRPr lang="en"/>
          </a:p>
        </p:txBody>
      </p:sp>
    </p:spTree>
    <p:extLst>
      <p:ext uri="{BB962C8B-B14F-4D97-AF65-F5344CB8AC3E}">
        <p14:creationId xmlns:p14="http://schemas.microsoft.com/office/powerpoint/2010/main" val="40494007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Shape 341"/>
          <p:cNvSpPr txBox="1">
            <a:spLocks noGrp="1"/>
          </p:cNvSpPr>
          <p:nvPr>
            <p:ph type="title"/>
          </p:nvPr>
        </p:nvSpPr>
        <p:spPr>
          <a:xfrm>
            <a:off x="822959" y="286604"/>
            <a:ext cx="8155667" cy="1450757"/>
          </a:xfrm>
        </p:spPr>
        <p:txBody>
          <a:bodyPr>
            <a:normAutofit/>
          </a:bodyPr>
          <a:lstStyle/>
          <a:p>
            <a:pPr lvl="0"/>
            <a:r>
              <a:rPr lang="en" dirty="0" smtClean="0"/>
              <a:t>Personality &amp; Deception Detection</a:t>
            </a:r>
            <a:endParaRPr lang="en" dirty="0"/>
          </a:p>
        </p:txBody>
      </p:sp>
      <p:sp>
        <p:nvSpPr>
          <p:cNvPr id="340" name="Shape 340"/>
          <p:cNvSpPr txBox="1">
            <a:spLocks noGrp="1"/>
          </p:cNvSpPr>
          <p:nvPr>
            <p:ph idx="1"/>
          </p:nvPr>
        </p:nvSpPr>
        <p:spPr/>
        <p:txBody>
          <a:bodyPr>
            <a:normAutofit/>
          </a:bodyPr>
          <a:lstStyle/>
          <a:p>
            <a:pPr lvl="0"/>
            <a:r>
              <a:rPr lang="en-US" dirty="0" smtClean="0"/>
              <a:t>When looking at personality factors on a continuous scale, </a:t>
            </a:r>
          </a:p>
          <a:p>
            <a:pPr lvl="1"/>
            <a:r>
              <a:rPr lang="en" dirty="0" smtClean="0"/>
              <a:t>No effect of personality factors</a:t>
            </a:r>
            <a:r>
              <a:rPr lang="en-US" dirty="0"/>
              <a:t> </a:t>
            </a:r>
            <a:r>
              <a:rPr lang="en-US" dirty="0" smtClean="0"/>
              <a:t>in deception detection found so far</a:t>
            </a:r>
            <a:r>
              <a:rPr lang="en" dirty="0" smtClean="0"/>
              <a:t> </a:t>
            </a:r>
          </a:p>
          <a:p>
            <a:r>
              <a:rPr lang="en-US" dirty="0" smtClean="0"/>
              <a:t>Contra earlier findings for English speakers (</a:t>
            </a:r>
            <a:r>
              <a:rPr lang="en" dirty="0" smtClean="0"/>
              <a:t>Enos et al </a:t>
            </a:r>
            <a:r>
              <a:rPr lang="fr-FR" dirty="0" smtClean="0"/>
              <a:t>’</a:t>
            </a:r>
            <a:r>
              <a:rPr lang="en" dirty="0" smtClean="0"/>
              <a:t>06</a:t>
            </a:r>
            <a:r>
              <a:rPr lang="en-US" dirty="0" smtClean="0"/>
              <a:t>)</a:t>
            </a:r>
          </a:p>
          <a:p>
            <a:pPr lvl="1"/>
            <a:r>
              <a:rPr lang="en-US" dirty="0" smtClean="0"/>
              <a:t>But this is real-time detection vs. later judgments</a:t>
            </a:r>
          </a:p>
          <a:p>
            <a:r>
              <a:rPr lang="en-US" dirty="0" smtClean="0"/>
              <a:t>However, some effects are found when using quantized personality factors (</a:t>
            </a:r>
            <a:r>
              <a:rPr lang="en-US" dirty="0" err="1" smtClean="0"/>
              <a:t>Levitan</a:t>
            </a:r>
            <a:r>
              <a:rPr lang="en-US" dirty="0" smtClean="0"/>
              <a:t> ‘19)</a:t>
            </a:r>
            <a:endParaRPr lang="en" dirty="0"/>
          </a:p>
        </p:txBody>
      </p:sp>
      <p:sp>
        <p:nvSpPr>
          <p:cNvPr id="2" name="Slide Number Placeholder 1"/>
          <p:cNvSpPr>
            <a:spLocks noGrp="1"/>
          </p:cNvSpPr>
          <p:nvPr>
            <p:ph type="sldNum" sz="quarter" idx="12"/>
          </p:nvPr>
        </p:nvSpPr>
        <p:spPr/>
        <p:txBody>
          <a:bodyPr/>
          <a:lstStyle/>
          <a:p>
            <a:pPr lvl="0"/>
            <a:fld id="{00000000-1234-1234-1234-123412341234}" type="slidenum">
              <a:rPr lang="en" smtClean="0"/>
              <a:pPr lvl="0"/>
              <a:t>32</a:t>
            </a:fld>
            <a:endParaRPr lang="en"/>
          </a:p>
        </p:txBody>
      </p:sp>
    </p:spTree>
    <p:extLst>
      <p:ext uri="{BB962C8B-B14F-4D97-AF65-F5344CB8AC3E}">
        <p14:creationId xmlns:p14="http://schemas.microsoft.com/office/powerpoint/2010/main" val="959074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and Social Media</a:t>
            </a:r>
            <a:endParaRPr lang="en-US" dirty="0"/>
          </a:p>
        </p:txBody>
      </p:sp>
      <p:sp>
        <p:nvSpPr>
          <p:cNvPr id="3" name="Content Placeholder 2"/>
          <p:cNvSpPr>
            <a:spLocks noGrp="1"/>
          </p:cNvSpPr>
          <p:nvPr>
            <p:ph idx="1"/>
          </p:nvPr>
        </p:nvSpPr>
        <p:spPr/>
        <p:txBody>
          <a:bodyPr/>
          <a:lstStyle/>
          <a:p>
            <a:r>
              <a:rPr lang="en-US" dirty="0" smtClean="0"/>
              <a:t>More recent work includes personality detection from:</a:t>
            </a:r>
          </a:p>
          <a:p>
            <a:pPr lvl="1"/>
            <a:r>
              <a:rPr lang="en-US" dirty="0" smtClean="0"/>
              <a:t>Blogs</a:t>
            </a:r>
          </a:p>
          <a:p>
            <a:pPr lvl="1"/>
            <a:r>
              <a:rPr lang="en-US" dirty="0" smtClean="0"/>
              <a:t>Twitter posts</a:t>
            </a:r>
          </a:p>
          <a:p>
            <a:pPr lvl="1"/>
            <a:r>
              <a:rPr lang="en-US" dirty="0" smtClean="0"/>
              <a:t>Facebook posts</a:t>
            </a:r>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33</a:t>
            </a:fld>
            <a:endParaRPr lang="en-US"/>
          </a:p>
        </p:txBody>
      </p:sp>
    </p:spTree>
    <p:extLst>
      <p:ext uri="{BB962C8B-B14F-4D97-AF65-F5344CB8AC3E}">
        <p14:creationId xmlns:p14="http://schemas.microsoft.com/office/powerpoint/2010/main" val="36797544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286604"/>
            <a:ext cx="7980381" cy="1450757"/>
          </a:xfrm>
        </p:spPr>
        <p:txBody>
          <a:bodyPr/>
          <a:lstStyle/>
          <a:p>
            <a:r>
              <a:rPr lang="en-US" dirty="0" smtClean="0"/>
              <a:t>Computer vs Human Judgments</a:t>
            </a:r>
            <a:endParaRPr lang="en-US" dirty="0"/>
          </a:p>
        </p:txBody>
      </p:sp>
      <p:sp>
        <p:nvSpPr>
          <p:cNvPr id="3" name="Content Placeholder 2"/>
          <p:cNvSpPr>
            <a:spLocks noGrp="1"/>
          </p:cNvSpPr>
          <p:nvPr>
            <p:ph idx="1"/>
          </p:nvPr>
        </p:nvSpPr>
        <p:spPr/>
        <p:txBody>
          <a:bodyPr/>
          <a:lstStyle/>
          <a:p>
            <a:r>
              <a:rPr lang="en-US" dirty="0" smtClean="0"/>
              <a:t>E.g., </a:t>
            </a:r>
            <a:r>
              <a:rPr lang="en-US" dirty="0" err="1" smtClean="0"/>
              <a:t>Youyou</a:t>
            </a:r>
            <a:r>
              <a:rPr lang="en-US" dirty="0" smtClean="0"/>
              <a:t>, </a:t>
            </a:r>
            <a:r>
              <a:rPr lang="en-US" dirty="0" err="1" smtClean="0"/>
              <a:t>Kosinski</a:t>
            </a:r>
            <a:r>
              <a:rPr lang="en-US" dirty="0" smtClean="0"/>
              <a:t> &amp; Stillwell (2015)</a:t>
            </a:r>
          </a:p>
          <a:p>
            <a:pPr lvl="1"/>
            <a:r>
              <a:rPr lang="en-US" dirty="0" smtClean="0"/>
              <a:t>Assessed accuracy of personality judgments by humans vs computers using 3 different criteria: </a:t>
            </a:r>
          </a:p>
          <a:p>
            <a:pPr lvl="2"/>
            <a:r>
              <a:rPr lang="en-US" dirty="0" smtClean="0"/>
              <a:t>Self-other agreement</a:t>
            </a:r>
          </a:p>
          <a:p>
            <a:pPr lvl="2"/>
            <a:r>
              <a:rPr lang="en-US" dirty="0" err="1" smtClean="0"/>
              <a:t>Interjudge</a:t>
            </a:r>
            <a:r>
              <a:rPr lang="en-US" dirty="0" smtClean="0"/>
              <a:t> agreement</a:t>
            </a:r>
          </a:p>
          <a:p>
            <a:pPr lvl="2"/>
            <a:r>
              <a:rPr lang="en-US" dirty="0" smtClean="0"/>
              <a:t>External validity</a:t>
            </a:r>
          </a:p>
          <a:p>
            <a:pPr lvl="1"/>
            <a:r>
              <a:rPr lang="en-US" dirty="0" smtClean="0"/>
              <a:t>And compared it to scores on the IPIP (International Personality Item Pool)</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34</a:t>
            </a:fld>
            <a:endParaRPr lang="en-US"/>
          </a:p>
        </p:txBody>
      </p:sp>
    </p:spTree>
    <p:extLst>
      <p:ext uri="{BB962C8B-B14F-4D97-AF65-F5344CB8AC3E}">
        <p14:creationId xmlns:p14="http://schemas.microsoft.com/office/powerpoint/2010/main" val="148565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Any critiques of the prior studies discussed?</a:t>
            </a:r>
          </a:p>
          <a:p>
            <a:r>
              <a:rPr lang="en-US" dirty="0" smtClean="0"/>
              <a:t>Next steps in APR research?</a:t>
            </a:r>
          </a:p>
          <a:p>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35</a:t>
            </a:fld>
            <a:endParaRPr lang="en-US"/>
          </a:p>
        </p:txBody>
      </p:sp>
    </p:spTree>
    <p:extLst>
      <p:ext uri="{BB962C8B-B14F-4D97-AF65-F5344CB8AC3E}">
        <p14:creationId xmlns:p14="http://schemas.microsoft.com/office/powerpoint/2010/main" val="35992573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with Quantized Scores*</a:t>
            </a:r>
            <a:endParaRPr lang="en-US" dirty="0"/>
          </a:p>
        </p:txBody>
      </p:sp>
      <p:sp>
        <p:nvSpPr>
          <p:cNvPr id="3" name="Content Placeholder 2"/>
          <p:cNvSpPr>
            <a:spLocks noGrp="1"/>
          </p:cNvSpPr>
          <p:nvPr>
            <p:ph idx="1"/>
          </p:nvPr>
        </p:nvSpPr>
        <p:spPr/>
        <p:txBody>
          <a:bodyPr/>
          <a:lstStyle/>
          <a:p>
            <a:r>
              <a:rPr lang="en-US" dirty="0" smtClean="0"/>
              <a:t>Syntactic cues to deception differed based on whether people were high </a:t>
            </a:r>
            <a:r>
              <a:rPr lang="en-US" dirty="0" err="1" smtClean="0"/>
              <a:t>vs</a:t>
            </a:r>
            <a:r>
              <a:rPr lang="en-US" dirty="0" smtClean="0"/>
              <a:t> average </a:t>
            </a:r>
            <a:r>
              <a:rPr lang="en-US" dirty="0" err="1" smtClean="0"/>
              <a:t>vs</a:t>
            </a:r>
            <a:r>
              <a:rPr lang="en-US" dirty="0" smtClean="0"/>
              <a:t> low on Neuroticism</a:t>
            </a:r>
          </a:p>
          <a:p>
            <a:pPr lvl="1"/>
            <a:r>
              <a:rPr lang="en-US" dirty="0" smtClean="0"/>
              <a:t>High in Neuroticism = more syntactic complexity when deceiving</a:t>
            </a:r>
          </a:p>
          <a:p>
            <a:endParaRPr lang="en-US" dirty="0" smtClean="0"/>
          </a:p>
          <a:p>
            <a:endParaRPr lang="en-US" dirty="0"/>
          </a:p>
          <a:p>
            <a:r>
              <a:rPr lang="en-US" sz="2000" dirty="0" smtClean="0"/>
              <a:t>*From </a:t>
            </a:r>
            <a:r>
              <a:rPr lang="en-US" sz="2000" dirty="0"/>
              <a:t>Sarah </a:t>
            </a:r>
            <a:r>
              <a:rPr lang="en-US" sz="2000" dirty="0" err="1"/>
              <a:t>Ita</a:t>
            </a:r>
            <a:r>
              <a:rPr lang="en-US" sz="2000" dirty="0"/>
              <a:t> </a:t>
            </a:r>
            <a:r>
              <a:rPr lang="en-US" sz="2000" dirty="0" err="1"/>
              <a:t>Levitan’s</a:t>
            </a:r>
            <a:r>
              <a:rPr lang="en-US" sz="2000" dirty="0"/>
              <a:t> dissertation, 1/</a:t>
            </a:r>
            <a:r>
              <a:rPr lang="en-US" sz="2000" dirty="0" smtClean="0"/>
              <a:t>19</a:t>
            </a:r>
            <a:endParaRPr lang="en-US" sz="2000" dirty="0"/>
          </a:p>
          <a:p>
            <a:endParaRPr lang="en-US" dirty="0"/>
          </a:p>
        </p:txBody>
      </p:sp>
      <p:sp>
        <p:nvSpPr>
          <p:cNvPr id="4" name="Slide Number Placeholder 3"/>
          <p:cNvSpPr>
            <a:spLocks noGrp="1"/>
          </p:cNvSpPr>
          <p:nvPr>
            <p:ph type="sldNum" sz="quarter" idx="12"/>
          </p:nvPr>
        </p:nvSpPr>
        <p:spPr/>
        <p:txBody>
          <a:bodyPr/>
          <a:lstStyle/>
          <a:p>
            <a:fld id="{367060C1-CD7E-2840-B5A1-488EBD1FEE97}" type="slidenum">
              <a:rPr lang="en-US" smtClean="0"/>
              <a:pPr/>
              <a:t>36</a:t>
            </a:fld>
            <a:endParaRPr lang="en-US"/>
          </a:p>
        </p:txBody>
      </p:sp>
    </p:spTree>
    <p:extLst>
      <p:ext uri="{BB962C8B-B14F-4D97-AF65-F5344CB8AC3E}">
        <p14:creationId xmlns:p14="http://schemas.microsoft.com/office/powerpoint/2010/main" val="4011012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Personality?</a:t>
            </a:r>
            <a:endParaRPr lang="en-US" dirty="0"/>
          </a:p>
        </p:txBody>
      </p:sp>
      <p:sp>
        <p:nvSpPr>
          <p:cNvPr id="3" name="Content Placeholder 2"/>
          <p:cNvSpPr>
            <a:spLocks noGrp="1"/>
          </p:cNvSpPr>
          <p:nvPr>
            <p:ph idx="1"/>
          </p:nvPr>
        </p:nvSpPr>
        <p:spPr/>
        <p:txBody>
          <a:bodyPr/>
          <a:lstStyle/>
          <a:p>
            <a:pPr>
              <a:spcAft>
                <a:spcPts val="1200"/>
              </a:spcAft>
            </a:pPr>
            <a:r>
              <a:rPr lang="en-US" dirty="0" smtClean="0"/>
              <a:t>This is about who you are – your characteristic style of behaving, thinking, and feeling.</a:t>
            </a:r>
          </a:p>
          <a:p>
            <a:r>
              <a:rPr lang="en-US" dirty="0" smtClean="0"/>
              <a:t>How can we assess differences in personality?</a:t>
            </a:r>
          </a:p>
          <a:p>
            <a:pPr lvl="1"/>
            <a:r>
              <a:rPr lang="en-US" dirty="0" smtClean="0"/>
              <a:t>4 main approaches in psychology:</a:t>
            </a:r>
          </a:p>
          <a:p>
            <a:pPr lvl="2"/>
            <a:r>
              <a:rPr lang="en-US" dirty="0" smtClean="0"/>
              <a:t>Trait</a:t>
            </a:r>
          </a:p>
          <a:p>
            <a:pPr lvl="2"/>
            <a:r>
              <a:rPr lang="en-US" dirty="0" smtClean="0"/>
              <a:t>Psychodynamic</a:t>
            </a:r>
          </a:p>
          <a:p>
            <a:pPr lvl="2"/>
            <a:r>
              <a:rPr lang="en-US" dirty="0" smtClean="0"/>
              <a:t>Humanistic</a:t>
            </a:r>
          </a:p>
          <a:p>
            <a:pPr lvl="2"/>
            <a:r>
              <a:rPr lang="en-US" dirty="0" smtClean="0"/>
              <a:t>Social-Cognitive</a:t>
            </a:r>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Trait Approach</a:t>
            </a:r>
            <a:endParaRPr lang="en-US" dirty="0"/>
          </a:p>
        </p:txBody>
      </p:sp>
      <p:sp>
        <p:nvSpPr>
          <p:cNvPr id="22531" name="Content Placeholder 2"/>
          <p:cNvSpPr>
            <a:spLocks noGrp="1"/>
          </p:cNvSpPr>
          <p:nvPr>
            <p:ph idx="1"/>
          </p:nvPr>
        </p:nvSpPr>
        <p:spPr>
          <a:xfrm>
            <a:off x="457200" y="1740483"/>
            <a:ext cx="8229600" cy="4325112"/>
          </a:xfrm>
        </p:spPr>
        <p:txBody>
          <a:bodyPr>
            <a:normAutofit/>
          </a:bodyPr>
          <a:lstStyle/>
          <a:p>
            <a:pPr algn="ctr">
              <a:buNone/>
            </a:pPr>
            <a:r>
              <a:rPr lang="en-US" b="1" dirty="0" smtClean="0"/>
              <a:t>Personality = a combination of traits</a:t>
            </a:r>
          </a:p>
          <a:p>
            <a:pPr algn="ctr">
              <a:buNone/>
            </a:pPr>
            <a:endParaRPr lang="en-US" sz="1200" b="1" dirty="0" smtClean="0"/>
          </a:p>
          <a:p>
            <a:r>
              <a:rPr lang="en-US" dirty="0" smtClean="0"/>
              <a:t>Assumes:</a:t>
            </a:r>
          </a:p>
          <a:p>
            <a:pPr lvl="1"/>
            <a:r>
              <a:rPr lang="en-US" dirty="0"/>
              <a:t>P</a:t>
            </a:r>
            <a:r>
              <a:rPr lang="en-US" dirty="0" smtClean="0"/>
              <a:t>eople differ from each other in (relatively) stable ways.</a:t>
            </a:r>
          </a:p>
          <a:p>
            <a:pPr lvl="1"/>
            <a:r>
              <a:rPr lang="en-US" dirty="0" smtClean="0"/>
              <a:t>Traits are consistent ways of behaving and therefore can predict future actions.</a:t>
            </a:r>
          </a:p>
          <a:p>
            <a:r>
              <a:rPr lang="en-US" dirty="0" smtClean="0"/>
              <a:t>Attempts to find a taxonomy (classification scheme) for core traits that define personality.</a:t>
            </a:r>
          </a:p>
        </p:txBody>
      </p:sp>
      <p:sp>
        <p:nvSpPr>
          <p:cNvPr id="6" name="Slide Number Placeholder 3"/>
          <p:cNvSpPr>
            <a:spLocks noGrp="1"/>
          </p:cNvSpPr>
          <p:nvPr>
            <p:ph type="sldNum" sz="quarter" idx="12"/>
          </p:nvPr>
        </p:nvSpPr>
        <p:spPr/>
        <p:txBody>
          <a:bodyPr/>
          <a:lstStyle/>
          <a:p>
            <a:fld id="{C596511B-2857-694D-871F-422885452280}" type="slidenum">
              <a:rPr lang="en-US" smtClean="0"/>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Dimensions of Personality</a:t>
            </a:r>
            <a:endParaRPr lang="en-US" dirty="0"/>
          </a:p>
        </p:txBody>
      </p:sp>
      <p:sp>
        <p:nvSpPr>
          <p:cNvPr id="24579" name="Content Placeholder 2"/>
          <p:cNvSpPr>
            <a:spLocks noGrp="1"/>
          </p:cNvSpPr>
          <p:nvPr>
            <p:ph idx="1"/>
          </p:nvPr>
        </p:nvSpPr>
        <p:spPr/>
        <p:txBody>
          <a:bodyPr>
            <a:normAutofit/>
          </a:bodyPr>
          <a:lstStyle/>
          <a:p>
            <a:pPr>
              <a:spcAft>
                <a:spcPts val="600"/>
              </a:spcAft>
            </a:pPr>
            <a:r>
              <a:rPr lang="en-US" dirty="0" smtClean="0"/>
              <a:t>Why dimensions (versus types)?</a:t>
            </a:r>
          </a:p>
          <a:p>
            <a:pPr>
              <a:spcAft>
                <a:spcPts val="600"/>
              </a:spcAft>
            </a:pPr>
            <a:r>
              <a:rPr lang="en-US" dirty="0" smtClean="0"/>
              <a:t>How are the dimensions determined?</a:t>
            </a:r>
          </a:p>
          <a:p>
            <a:pPr lvl="1">
              <a:spcAft>
                <a:spcPts val="600"/>
              </a:spcAft>
            </a:pPr>
            <a:r>
              <a:rPr lang="en-US" dirty="0" smtClean="0"/>
              <a:t>18,000 words for potential traits (</a:t>
            </a:r>
            <a:r>
              <a:rPr lang="en-US" dirty="0" err="1" smtClean="0"/>
              <a:t>Allport</a:t>
            </a:r>
            <a:r>
              <a:rPr lang="en-US" dirty="0" smtClean="0"/>
              <a:t> &amp; </a:t>
            </a:r>
            <a:r>
              <a:rPr lang="en-US" dirty="0" err="1" smtClean="0"/>
              <a:t>Odbert</a:t>
            </a:r>
            <a:r>
              <a:rPr lang="en-US" dirty="0" smtClean="0"/>
              <a:t>, 1936)</a:t>
            </a:r>
          </a:p>
          <a:p>
            <a:pPr lvl="1">
              <a:spcAft>
                <a:spcPts val="600"/>
              </a:spcAft>
            </a:pPr>
            <a:r>
              <a:rPr lang="en-US" dirty="0" smtClean="0"/>
              <a:t>Goal: sort words into underlying dimensions</a:t>
            </a:r>
          </a:p>
          <a:p>
            <a:pPr lvl="1"/>
            <a:r>
              <a:rPr lang="en-US" dirty="0" smtClean="0"/>
              <a:t>Uses both self-report and informant data to measure personality.</a:t>
            </a:r>
          </a:p>
          <a:p>
            <a:pPr lvl="1">
              <a:buNone/>
            </a:pPr>
            <a:endParaRPr lang="en-US" dirty="0" smtClean="0"/>
          </a:p>
        </p:txBody>
      </p:sp>
      <p:sp>
        <p:nvSpPr>
          <p:cNvPr id="10"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igure_15_02"/>
          <p:cNvPicPr>
            <a:picLocks noChangeAspect="1" noChangeArrowheads="1"/>
          </p:cNvPicPr>
          <p:nvPr/>
        </p:nvPicPr>
        <p:blipFill>
          <a:blip r:embed="rId3"/>
          <a:srcRect/>
          <a:stretch>
            <a:fillRect/>
          </a:stretch>
        </p:blipFill>
        <p:spPr bwMode="auto">
          <a:xfrm>
            <a:off x="304800" y="2222490"/>
            <a:ext cx="8531225" cy="344328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Determining Core Traits</a:t>
            </a:r>
            <a:endParaRPr lang="en-US" dirty="0"/>
          </a:p>
        </p:txBody>
      </p:sp>
      <p:sp>
        <p:nvSpPr>
          <p:cNvPr id="5" name="Slide Number Placeholder 3"/>
          <p:cNvSpPr>
            <a:spLocks noGrp="1"/>
          </p:cNvSpPr>
          <p:nvPr>
            <p:ph type="sldNum" sz="quarter" idx="12"/>
          </p:nvPr>
        </p:nvSpPr>
        <p:spPr>
          <a:prstGeom prst="rect">
            <a:avLst/>
          </a:prstGeom>
        </p:spPr>
        <p:txBody>
          <a:bodyPr/>
          <a:lstStyle/>
          <a:p>
            <a:fld id="{C596511B-2857-694D-871F-422885452280}"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Five</a:t>
            </a:r>
            <a:endParaRPr lang="en-US" dirty="0"/>
          </a:p>
        </p:txBody>
      </p:sp>
      <p:sp>
        <p:nvSpPr>
          <p:cNvPr id="3" name="Content Placeholder 2"/>
          <p:cNvSpPr>
            <a:spLocks noGrp="1"/>
          </p:cNvSpPr>
          <p:nvPr>
            <p:ph idx="1"/>
          </p:nvPr>
        </p:nvSpPr>
        <p:spPr/>
        <p:txBody>
          <a:bodyPr/>
          <a:lstStyle/>
          <a:p>
            <a:r>
              <a:rPr lang="en-US" b="1" dirty="0" smtClean="0"/>
              <a:t>O</a:t>
            </a:r>
            <a:r>
              <a:rPr lang="en-US" dirty="0" smtClean="0"/>
              <a:t>penness to experience</a:t>
            </a:r>
          </a:p>
          <a:p>
            <a:r>
              <a:rPr lang="en-US" b="1" dirty="0" smtClean="0"/>
              <a:t>C</a:t>
            </a:r>
            <a:r>
              <a:rPr lang="en-US" dirty="0" smtClean="0"/>
              <a:t>onscientiousness </a:t>
            </a:r>
          </a:p>
          <a:p>
            <a:r>
              <a:rPr lang="en-US" b="1" dirty="0" smtClean="0"/>
              <a:t>E</a:t>
            </a:r>
            <a:r>
              <a:rPr lang="en-US" dirty="0" smtClean="0"/>
              <a:t>xtraversion </a:t>
            </a:r>
          </a:p>
          <a:p>
            <a:r>
              <a:rPr lang="en-US" b="1" dirty="0" smtClean="0"/>
              <a:t>A</a:t>
            </a:r>
            <a:r>
              <a:rPr lang="en-US" dirty="0" smtClean="0"/>
              <a:t>greeableness</a:t>
            </a:r>
          </a:p>
          <a:p>
            <a:r>
              <a:rPr lang="en-US" b="1" dirty="0" smtClean="0"/>
              <a:t>N</a:t>
            </a:r>
            <a:r>
              <a:rPr lang="en-US" dirty="0" smtClean="0"/>
              <a:t>euroticism </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C596511B-2857-694D-871F-422885452280}" type="slidenum">
              <a:rPr lang="en-US" smtClean="0"/>
              <a:pPr/>
              <a:t>9</a:t>
            </a:fld>
            <a:endParaRPr lang="en-US"/>
          </a:p>
        </p:txBody>
      </p:sp>
      <p:pic>
        <p:nvPicPr>
          <p:cNvPr id="5" name="Picture 6"/>
          <p:cNvPicPr>
            <a:picLocks noChangeAspect="1" noChangeArrowheads="1"/>
          </p:cNvPicPr>
          <p:nvPr/>
        </p:nvPicPr>
        <p:blipFill>
          <a:blip r:embed="rId3" cstate="print"/>
          <a:srcRect/>
          <a:stretch>
            <a:fillRect/>
          </a:stretch>
        </p:blipFill>
        <p:spPr>
          <a:xfrm>
            <a:off x="2277227" y="1826640"/>
            <a:ext cx="4524375" cy="4343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41277</TotalTime>
  <Words>3325</Words>
  <Application>Microsoft Macintosh PowerPoint</Application>
  <PresentationFormat>On-screen Show (4:3)</PresentationFormat>
  <Paragraphs>448</Paragraphs>
  <Slides>36</Slides>
  <Notes>32</Notes>
  <HiddenSlides>1</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Retrospect</vt:lpstr>
      <vt:lpstr>Personality</vt:lpstr>
      <vt:lpstr>Agenda</vt:lpstr>
      <vt:lpstr>PowerPoint Presentation</vt:lpstr>
      <vt:lpstr>What is Personality?</vt:lpstr>
      <vt:lpstr>Trait Approach</vt:lpstr>
      <vt:lpstr>Dimensions of Personality</vt:lpstr>
      <vt:lpstr>Determining Core Traits</vt:lpstr>
      <vt:lpstr>The Big Five</vt:lpstr>
      <vt:lpstr>PowerPoint Presentation</vt:lpstr>
      <vt:lpstr>Questions About The Big Five</vt:lpstr>
      <vt:lpstr>Where are the more “neurotic” places to live?</vt:lpstr>
      <vt:lpstr>Are Traits Truly Constant?</vt:lpstr>
      <vt:lpstr>Is Consistency of Behavior a Trait?</vt:lpstr>
      <vt:lpstr>Assessing Traits</vt:lpstr>
      <vt:lpstr>NEO-FFI</vt:lpstr>
      <vt:lpstr>TIPI</vt:lpstr>
      <vt:lpstr>PowerPoint Presentation</vt:lpstr>
      <vt:lpstr>Personality and Emotions</vt:lpstr>
      <vt:lpstr>Automatic Personality Detection</vt:lpstr>
      <vt:lpstr>Detection with Written Language</vt:lpstr>
      <vt:lpstr>PowerPoint Presentation</vt:lpstr>
      <vt:lpstr>Detection with Prosodic Cues</vt:lpstr>
      <vt:lpstr>Results</vt:lpstr>
      <vt:lpstr>Detection with Lexical Cues</vt:lpstr>
      <vt:lpstr>Results</vt:lpstr>
      <vt:lpstr>Results: Specific Features</vt:lpstr>
      <vt:lpstr>Columbia X-Cultural Deception (CXD) Corpus</vt:lpstr>
      <vt:lpstr>Predicting Personality*</vt:lpstr>
      <vt:lpstr>PowerPoint Presentation</vt:lpstr>
      <vt:lpstr>Personality as a Predictor</vt:lpstr>
      <vt:lpstr>Personality &amp; Deception </vt:lpstr>
      <vt:lpstr>Personality &amp; Deception Detection</vt:lpstr>
      <vt:lpstr>Personality and Social Media</vt:lpstr>
      <vt:lpstr>Computer vs Human Judgments</vt:lpstr>
      <vt:lpstr>Next Steps</vt:lpstr>
      <vt:lpstr>Findings with Quantized Scores*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1001, Section 003 Introduction to Psychology</dc:title>
  <dc:creator>Michelle Levine</dc:creator>
  <cp:lastModifiedBy>Barnard</cp:lastModifiedBy>
  <cp:revision>256</cp:revision>
  <cp:lastPrinted>2019-10-24T00:30:24Z</cp:lastPrinted>
  <dcterms:created xsi:type="dcterms:W3CDTF">2017-02-16T14:48:20Z</dcterms:created>
  <dcterms:modified xsi:type="dcterms:W3CDTF">2019-10-28T01:04:14Z</dcterms:modified>
</cp:coreProperties>
</file>