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58" r:id="rId4"/>
    <p:sldId id="274" r:id="rId5"/>
    <p:sldId id="268" r:id="rId6"/>
    <p:sldId id="269" r:id="rId7"/>
    <p:sldId id="270" r:id="rId8"/>
    <p:sldId id="271" r:id="rId9"/>
    <p:sldId id="267" r:id="rId10"/>
    <p:sldId id="259" r:id="rId11"/>
    <p:sldId id="260" r:id="rId12"/>
    <p:sldId id="272" r:id="rId13"/>
    <p:sldId id="275" r:id="rId14"/>
    <p:sldId id="262" r:id="rId15"/>
    <p:sldId id="261" r:id="rId16"/>
    <p:sldId id="263" r:id="rId17"/>
    <p:sldId id="265" r:id="rId18"/>
    <p:sldId id="264" r:id="rId19"/>
    <p:sldId id="273" r:id="rId20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89" d="100"/>
          <a:sy n="89" d="100"/>
        </p:scale>
        <p:origin x="-6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8FFB002-1470-4DC8-9CB7-AF6E6FEDB52C}" type="datetimeFigureOut">
              <a:rPr lang="en-US"/>
              <a:pPr>
                <a:defRPr/>
              </a:pPr>
              <a:t>2/13/2012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9D1EDC9-CD13-45EB-919E-BC1624A0D7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9EAE7A5-7E80-4A50-83B2-83E24794AF6D}" type="datetimeFigureOut">
              <a:rPr lang="en-US"/>
              <a:pPr>
                <a:defRPr/>
              </a:pPr>
              <a:t>2/13/2012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BEC7FFF-0A6A-4AEE-BB0A-63E7984CD0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51015B-A5DB-4811-8846-74AC39767192}" type="datetime1">
              <a:rPr lang="en-US"/>
              <a:pPr>
                <a:defRPr/>
              </a:pPr>
              <a:t>2/13/2012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8534D4-F518-466A-BB2A-231185D825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A04AA9-3DCE-479E-B5BA-4F1E9108BA63}" type="datetime1">
              <a:rPr lang="en-US"/>
              <a:pPr>
                <a:defRPr/>
              </a:pPr>
              <a:t>2/13/2012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0CFCA-024B-4731-8829-9192D42E01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88287-A102-4B6A-AC45-C6FE1A2EE488}" type="datetime1">
              <a:rPr lang="en-US"/>
              <a:pPr>
                <a:defRPr/>
              </a:pPr>
              <a:t>2/13/2012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D58F8F-8D34-458F-9C3D-0A5479B04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9F64ED-DD0C-4C75-93DE-3606228D3783}" type="datetime1">
              <a:rPr lang="en-US"/>
              <a:pPr>
                <a:defRPr/>
              </a:pPr>
              <a:t>2/13/2012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17317B-C4FC-4BFE-A4E2-6CF2C0F8C4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756B90-0B96-4BB4-B5C9-CFEFD13FC4E8}" type="datetime1">
              <a:rPr lang="en-US"/>
              <a:pPr>
                <a:defRPr/>
              </a:pPr>
              <a:t>2/13/2012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82DF24-F430-40BD-9561-DF7ED64A76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2CA58F-8962-4A27-B91E-B3A1D7D1765B}" type="datetime1">
              <a:rPr lang="en-US"/>
              <a:pPr>
                <a:defRPr/>
              </a:pPr>
              <a:t>2/13/2012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1B6C74-D669-4D46-8F6E-DA4ACFF6C0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CAD59F-2A3E-4ACE-B7E0-085EAEE6FA47}" type="datetime1">
              <a:rPr lang="en-US"/>
              <a:pPr>
                <a:defRPr/>
              </a:pPr>
              <a:t>2/13/2012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C8C9F4-B6BF-472E-8505-CA9922A3E5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14068A-A6E3-4E61-AABA-4584A1FFE1BF}" type="datetime1">
              <a:rPr lang="en-US"/>
              <a:pPr>
                <a:defRPr/>
              </a:pPr>
              <a:t>2/13/2012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26D72D-8C11-40AE-A34A-64CD4EACA1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958BA-C95E-4086-B7FE-34F9633C59BA}" type="datetime1">
              <a:rPr lang="en-US"/>
              <a:pPr>
                <a:defRPr/>
              </a:pPr>
              <a:t>2/13/2012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AD4521-DC04-4E91-99D5-C195F7C251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AC1AE1-9DC8-4C95-BDD0-C0880342AFA0}" type="datetime1">
              <a:rPr lang="en-US"/>
              <a:pPr>
                <a:defRPr/>
              </a:pPr>
              <a:t>2/13/2012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F068BA-9AD8-4C98-B91C-BA10E6E08A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E25580-E654-4AE8-85BF-05C99081D0DF}" type="datetime1">
              <a:rPr lang="en-US"/>
              <a:pPr>
                <a:defRPr/>
              </a:pPr>
              <a:t>2/13/2012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FA00D1-359F-4A88-94FC-53CB663AED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10BE838-E2D2-429C-859F-74AAA29539B4}" type="datetime1">
              <a:rPr lang="en-US"/>
              <a:pPr>
                <a:defRPr/>
              </a:pPr>
              <a:t>2/13/2012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34CBBCF-5B89-447E-B1FA-7FBD63A18A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ftr="0" dt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estvox.org/bsv/c941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columbia.edu/~julia/courses/CS4706/hw/hw4/tts.pl.txt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columbia.edu/~speech/sign-up/index.php" TargetMode="External"/><Relationship Id="rId2" Type="http://schemas.openxmlformats.org/officeDocument/2006/relationships/hyperlink" Target="http://www.festvox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s.columbia.edu/crf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columbia.edu/~julia/courses/CS4706/hw/PROJ1.ht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festvox.org/bsv/x1003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Project 1 – Limited Domain TTS using Festival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/>
              <a:buNone/>
              <a:defRPr/>
            </a:pPr>
            <a:r>
              <a:rPr lang="en-US" smtClean="0"/>
              <a:t>CS4706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61895B-51D5-495F-9B4B-F2CD56F426F1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B: Designing a limited domain TTS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Part B and C should be done in your groups</a:t>
            </a:r>
          </a:p>
          <a:p>
            <a:pPr lvl="1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Base your TTS on a possible set of output utterances from your dialog system design.  </a:t>
            </a:r>
          </a:p>
          <a:p>
            <a:pPr lvl="1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In your actual dialog system, you will probably need to expand on this set.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Include at least five degrees of freedom</a:t>
            </a:r>
          </a:p>
          <a:p>
            <a:pPr fontAlgn="auto">
              <a:spcAft>
                <a:spcPts val="0"/>
              </a:spcAft>
              <a:buNone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4A3CDA-7A98-4BFA-BDC5-9D6D7357D782}" type="slidenum">
              <a:rPr lang="en-US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Example: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/>
              <a:t>I</a:t>
            </a:r>
            <a:r>
              <a:rPr lang="en-US" dirty="0" smtClean="0"/>
              <a:t>n </a:t>
            </a:r>
            <a:r>
              <a:rPr lang="en-US" dirty="0"/>
              <a:t>the talking clock the input is a string of the form</a:t>
            </a:r>
            <a:r>
              <a:rPr lang="en-US" dirty="0" smtClean="0"/>
              <a:t> 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i="1" dirty="0" smtClean="0"/>
              <a:t>HH:MM</a:t>
            </a:r>
            <a:r>
              <a:rPr lang="en-US" dirty="0"/>
              <a:t>,</a:t>
            </a:r>
            <a:r>
              <a:rPr lang="en-US" dirty="0" smtClean="0"/>
              <a:t> 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And </a:t>
            </a:r>
            <a:r>
              <a:rPr lang="en-US" dirty="0"/>
              <a:t>the output is a sentence of the </a:t>
            </a:r>
            <a:r>
              <a:rPr lang="en-US" dirty="0" smtClean="0"/>
              <a:t>form: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i="1" dirty="0" smtClean="0"/>
              <a:t>The </a:t>
            </a:r>
            <a:r>
              <a:rPr lang="en-US" i="1" dirty="0"/>
              <a:t>time is now, EXACTNESS MINUTE INFO(, in </a:t>
            </a:r>
            <a:r>
              <a:rPr lang="en-US" i="1" dirty="0" smtClean="0"/>
              <a:t>the DAYPART)</a:t>
            </a:r>
            <a:r>
              <a:rPr lang="en-US" dirty="0"/>
              <a:t>,</a:t>
            </a:r>
            <a:r>
              <a:rPr lang="en-US" dirty="0" smtClean="0"/>
              <a:t> where:</a:t>
            </a:r>
          </a:p>
          <a:p>
            <a:pPr lvl="2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EXACTNESS </a:t>
            </a:r>
            <a:r>
              <a:rPr lang="en-US" dirty="0"/>
              <a:t>= {</a:t>
            </a:r>
            <a:r>
              <a:rPr lang="en-US" i="1" dirty="0"/>
              <a:t>exactly, just after, a little after, almost</a:t>
            </a:r>
            <a:r>
              <a:rPr lang="en-US" dirty="0" smtClean="0"/>
              <a:t>} </a:t>
            </a:r>
          </a:p>
          <a:p>
            <a:pPr lvl="2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MINUTE </a:t>
            </a:r>
            <a:r>
              <a:rPr lang="en-US" dirty="0"/>
              <a:t>= {</a:t>
            </a:r>
            <a:r>
              <a:rPr lang="en-US" i="1" dirty="0"/>
              <a:t>-, five past, ten past, quarter past, twenty past, twenty-five past, half past, twenty-five to, twenty to, quarter to, ten to, five to</a:t>
            </a:r>
            <a:r>
              <a:rPr lang="en-US" dirty="0" smtClean="0"/>
              <a:t>} </a:t>
            </a:r>
          </a:p>
          <a:p>
            <a:pPr lvl="2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INFO </a:t>
            </a:r>
            <a:r>
              <a:rPr lang="en-US" dirty="0"/>
              <a:t>= {</a:t>
            </a:r>
            <a:r>
              <a:rPr lang="en-US" i="1" dirty="0"/>
              <a:t>one, two, three, four, five, six, seven, eight, nine, ten, eleven, twelve, midnight</a:t>
            </a:r>
            <a:r>
              <a:rPr lang="en-US" dirty="0" smtClean="0"/>
              <a:t>} </a:t>
            </a:r>
          </a:p>
          <a:p>
            <a:pPr lvl="2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DAYPART </a:t>
            </a:r>
            <a:r>
              <a:rPr lang="en-US" dirty="0"/>
              <a:t>= {</a:t>
            </a:r>
            <a:r>
              <a:rPr lang="en-US" i="1" dirty="0"/>
              <a:t>morning, afternoon, evening</a:t>
            </a:r>
            <a:r>
              <a:rPr lang="en-US" dirty="0" smtClean="0"/>
              <a:t>}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For example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i="1" dirty="0" smtClean="0"/>
              <a:t>07</a:t>
            </a:r>
            <a:r>
              <a:rPr lang="en-US" i="1" dirty="0"/>
              <a:t>:</a:t>
            </a:r>
            <a:r>
              <a:rPr lang="en-US" i="1" dirty="0" smtClean="0"/>
              <a:t>57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6600"/>
                </a:solidFill>
              </a:rPr>
              <a:t>=&gt;</a:t>
            </a:r>
            <a:r>
              <a:rPr lang="en-US" dirty="0" smtClean="0"/>
              <a:t> </a:t>
            </a:r>
            <a:r>
              <a:rPr lang="en-US" i="1" dirty="0" smtClean="0"/>
              <a:t>The </a:t>
            </a:r>
            <a:r>
              <a:rPr lang="en-US" i="1" dirty="0"/>
              <a:t>time is now, a little after five to eight, in the </a:t>
            </a:r>
            <a:r>
              <a:rPr lang="en-US" i="1" dirty="0" smtClean="0"/>
              <a:t>morning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/>
              <a:t>F</a:t>
            </a:r>
            <a:r>
              <a:rPr lang="en-US" dirty="0" smtClean="0"/>
              <a:t>our </a:t>
            </a:r>
            <a:r>
              <a:rPr lang="en-US" dirty="0"/>
              <a:t>degrees of freedom (EXACTNESS, MINUTE, INFO, DAYPART).</a:t>
            </a:r>
            <a:r>
              <a:rPr lang="en-US" dirty="0" smtClean="0"/>
              <a:t> 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/>
              <a:t>N</a:t>
            </a:r>
            <a:r>
              <a:rPr lang="en-US" dirty="0" smtClean="0"/>
              <a:t>umber of possible sentences is approximately </a:t>
            </a:r>
            <a:r>
              <a:rPr lang="en-US" dirty="0"/>
              <a:t>4 </a:t>
            </a:r>
            <a:r>
              <a:rPr lang="en-US" dirty="0" err="1"/>
              <a:t>x</a:t>
            </a:r>
            <a:r>
              <a:rPr lang="en-US" dirty="0"/>
              <a:t> 12 </a:t>
            </a:r>
            <a:r>
              <a:rPr lang="en-US" dirty="0" err="1"/>
              <a:t>x</a:t>
            </a:r>
            <a:r>
              <a:rPr lang="en-US" dirty="0"/>
              <a:t> </a:t>
            </a:r>
            <a:r>
              <a:rPr lang="en-US" dirty="0" smtClean="0"/>
              <a:t>12 </a:t>
            </a:r>
            <a:r>
              <a:rPr lang="en-US" dirty="0" err="1"/>
              <a:t>x</a:t>
            </a:r>
            <a:r>
              <a:rPr lang="en-US" dirty="0" smtClean="0"/>
              <a:t> 2 </a:t>
            </a:r>
            <a:r>
              <a:rPr lang="en-US" dirty="0"/>
              <a:t>=</a:t>
            </a:r>
            <a:r>
              <a:rPr lang="en-US" dirty="0" smtClean="0"/>
              <a:t> 1152.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697EF0-0A47-4956-806F-E42ED61F4B02}" type="slidenum">
              <a:rPr lang="en-US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Part B – preparing your limited domain TTS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Create and set up directory</a:t>
            </a:r>
          </a:p>
          <a:p>
            <a:pPr lvl="2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For teams, USERNAME (below) should be your </a:t>
            </a:r>
            <a:r>
              <a:rPr lang="en-US" dirty="0" err="1" smtClean="0"/>
              <a:t>unis</a:t>
            </a:r>
            <a:r>
              <a:rPr lang="en-US" dirty="0" smtClean="0"/>
              <a:t> concatenated</a:t>
            </a:r>
          </a:p>
          <a:p>
            <a:pPr lvl="2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err="1" smtClean="0"/>
              <a:t>mkdir</a:t>
            </a:r>
            <a:r>
              <a:rPr lang="en-US" dirty="0" smtClean="0"/>
              <a:t> </a:t>
            </a:r>
            <a:r>
              <a:rPr lang="en-US" dirty="0"/>
              <a:t>/proj/speech/users/cs4706/USERNAME/</a:t>
            </a:r>
            <a:r>
              <a:rPr lang="en-US" dirty="0" smtClean="0"/>
              <a:t>partc</a:t>
            </a:r>
          </a:p>
          <a:p>
            <a:pPr lvl="2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err="1"/>
              <a:t>cd</a:t>
            </a:r>
            <a:r>
              <a:rPr lang="en-US" dirty="0"/>
              <a:t> /proj/speech/users/cs4706/USERNAME/</a:t>
            </a:r>
            <a:r>
              <a:rPr lang="en-US" dirty="0" smtClean="0"/>
              <a:t>partc</a:t>
            </a:r>
          </a:p>
          <a:p>
            <a:pPr lvl="2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$</a:t>
            </a:r>
            <a:r>
              <a:rPr lang="en-US" dirty="0"/>
              <a:t>FESTVOXDIR/src/ldom/setup_ldom SLP TOPIC </a:t>
            </a:r>
            <a:r>
              <a:rPr lang="en-US" dirty="0" smtClean="0"/>
              <a:t>xyz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Design prompts</a:t>
            </a:r>
          </a:p>
          <a:p>
            <a:pPr lvl="2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The </a:t>
            </a:r>
            <a:r>
              <a:rPr lang="en-US" dirty="0"/>
              <a:t>talking clock uses the prompts in time/etc/</a:t>
            </a:r>
            <a:r>
              <a:rPr lang="en-US" dirty="0" err="1"/>
              <a:t>time.data</a:t>
            </a:r>
            <a:r>
              <a:rPr lang="en-US" dirty="0" smtClean="0"/>
              <a:t>:</a:t>
            </a:r>
          </a:p>
          <a:p>
            <a:pPr lvl="3" fontAlgn="auto">
              <a:spcAft>
                <a:spcPts val="0"/>
              </a:spcAft>
              <a:buFont typeface="Arial"/>
              <a:buNone/>
              <a:defRPr/>
            </a:pPr>
            <a:r>
              <a:rPr lang="en-US" dirty="0" smtClean="0"/>
              <a:t>( </a:t>
            </a:r>
            <a:r>
              <a:rPr lang="en-US" dirty="0"/>
              <a:t>time0001 "The time is now, exactly five past one, in the morning." </a:t>
            </a:r>
            <a:r>
              <a:rPr lang="en-US" dirty="0" smtClean="0"/>
              <a:t>)</a:t>
            </a:r>
          </a:p>
          <a:p>
            <a:pPr lvl="3" fontAlgn="auto">
              <a:spcAft>
                <a:spcPts val="0"/>
              </a:spcAft>
              <a:buFont typeface="Arial"/>
              <a:buNone/>
              <a:defRPr/>
            </a:pPr>
            <a:r>
              <a:rPr lang="en-US" dirty="0" smtClean="0"/>
              <a:t>( </a:t>
            </a:r>
            <a:r>
              <a:rPr lang="en-US" dirty="0"/>
              <a:t>time0002 "The time is now, just after ten past two, in the morning." </a:t>
            </a:r>
            <a:r>
              <a:rPr lang="en-US" dirty="0" smtClean="0"/>
              <a:t>)</a:t>
            </a:r>
          </a:p>
          <a:p>
            <a:pPr lvl="3" fontAlgn="auto">
              <a:spcAft>
                <a:spcPts val="0"/>
              </a:spcAft>
              <a:buFont typeface="Arial"/>
              <a:buNone/>
              <a:defRPr/>
            </a:pPr>
            <a:r>
              <a:rPr lang="en-US" dirty="0" smtClean="0"/>
              <a:t>( </a:t>
            </a:r>
            <a:r>
              <a:rPr lang="en-US" dirty="0"/>
              <a:t>time0003 "The time is now, a little after quarter past three, in the morning." </a:t>
            </a:r>
            <a:r>
              <a:rPr lang="en-US" dirty="0" smtClean="0"/>
              <a:t>) …</a:t>
            </a:r>
          </a:p>
          <a:p>
            <a:pPr lvl="2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Now</a:t>
            </a:r>
            <a:r>
              <a:rPr lang="en-US" dirty="0"/>
              <a:t>,</a:t>
            </a:r>
            <a:r>
              <a:rPr lang="en-US" dirty="0" smtClean="0"/>
              <a:t> instead, you will create </a:t>
            </a:r>
            <a:r>
              <a:rPr lang="en-US" dirty="0"/>
              <a:t>a similar file for your domain, and save it as </a:t>
            </a:r>
            <a:r>
              <a:rPr lang="en-US" dirty="0" err="1"/>
              <a:t>partc/etc</a:t>
            </a:r>
            <a:r>
              <a:rPr lang="en-US" dirty="0" err="1" smtClean="0"/>
              <a:t>/TOPIC</a:t>
            </a:r>
            <a:r>
              <a:rPr lang="en-US" dirty="0" err="1"/>
              <a:t>.</a:t>
            </a:r>
            <a:r>
              <a:rPr lang="en-US" dirty="0" err="1" smtClean="0"/>
              <a:t>data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173166-909C-4298-B245-F0A28AFEF771}" type="slidenum">
              <a:rPr lang="en-US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Tips for designing prompts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In general you should </a:t>
            </a:r>
          </a:p>
          <a:p>
            <a:pPr lvl="1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design your prompts to have at least 2 (and probably 5) examples of each word in you vocabulary. </a:t>
            </a:r>
          </a:p>
          <a:p>
            <a:pPr lvl="1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Select utterances that maximize bi-gram coverage. That is try to ensure as many different word-word pairings over your corpus. </a:t>
            </a:r>
          </a:p>
          <a:p>
            <a:pPr lvl="1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To have different voices usable within the same synthesizer, you can postfix your prompt words with a silent “</a:t>
            </a:r>
            <a:r>
              <a:rPr lang="en-US" dirty="0" err="1" smtClean="0"/>
              <a:t>h</a:t>
            </a:r>
            <a:r>
              <a:rPr lang="en-US" dirty="0" smtClean="0"/>
              <a:t>” and then modify your input accordingly</a:t>
            </a:r>
          </a:p>
          <a:p>
            <a:pPr lvl="2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sz="2000" dirty="0" smtClean="0"/>
              <a:t>( prices0006 "one muffin will cost nineteen cents." )</a:t>
            </a:r>
          </a:p>
          <a:p>
            <a:pPr lvl="2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sz="2000" dirty="0" smtClean="0"/>
              <a:t>( prices0027 "</a:t>
            </a:r>
            <a:r>
              <a:rPr lang="en-US" sz="2000" dirty="0" err="1" smtClean="0"/>
              <a:t>oneh</a:t>
            </a:r>
            <a:r>
              <a:rPr lang="en-US" sz="2000" dirty="0" smtClean="0"/>
              <a:t> </a:t>
            </a:r>
            <a:r>
              <a:rPr lang="en-US" sz="2000" dirty="0" err="1" smtClean="0"/>
              <a:t>muffinh</a:t>
            </a:r>
            <a:r>
              <a:rPr lang="en-US" sz="2000" dirty="0" smtClean="0"/>
              <a:t> </a:t>
            </a:r>
            <a:r>
              <a:rPr lang="en-US" sz="2000" dirty="0" err="1" smtClean="0"/>
              <a:t>willh</a:t>
            </a:r>
            <a:r>
              <a:rPr lang="en-US" sz="2000" dirty="0" smtClean="0"/>
              <a:t> </a:t>
            </a:r>
            <a:r>
              <a:rPr lang="en-US" sz="2000" dirty="0" err="1" smtClean="0"/>
              <a:t>costh</a:t>
            </a:r>
            <a:r>
              <a:rPr lang="en-US" sz="2000" dirty="0" smtClean="0"/>
              <a:t> </a:t>
            </a:r>
            <a:r>
              <a:rPr lang="en-US" sz="2000" dirty="0" err="1" smtClean="0"/>
              <a:t>nineteenh</a:t>
            </a:r>
            <a:r>
              <a:rPr lang="en-US" sz="2000" dirty="0" smtClean="0"/>
              <a:t> </a:t>
            </a:r>
            <a:r>
              <a:rPr lang="en-US" sz="2000" dirty="0" err="1" smtClean="0"/>
              <a:t>penceh</a:t>
            </a:r>
            <a:r>
              <a:rPr lang="en-US" sz="2000" dirty="0" smtClean="0"/>
              <a:t>." ) 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More tips on designing prompts</a:t>
            </a:r>
          </a:p>
          <a:p>
            <a:pPr lvl="3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u="sng" dirty="0" smtClean="0">
                <a:hlinkClick r:id="rId2"/>
              </a:rPr>
              <a:t>http://www.festvox.org/bsv/c941.html#AEN952.</a:t>
            </a:r>
            <a:endParaRPr lang="en-US" dirty="0" smtClean="0"/>
          </a:p>
          <a:p>
            <a:pPr lvl="1" fontAlgn="auto">
              <a:spcAft>
                <a:spcPts val="0"/>
              </a:spcAft>
              <a:buFont typeface="Arial"/>
              <a:buChar char="•"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F109ED-8DAC-433A-A247-8ADFD0C064BB}" type="slidenum">
              <a:rPr lang="en-US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 rtlCol="0">
            <a:normAutofit fontScale="55000" lnSpcReduction="20000"/>
          </a:bodyPr>
          <a:lstStyle/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sz="4364" dirty="0" smtClean="0"/>
              <a:t>Record utterances and build </a:t>
            </a:r>
            <a:r>
              <a:rPr lang="en-US" sz="4364" dirty="0" err="1" smtClean="0"/>
              <a:t>synth</a:t>
            </a:r>
            <a:r>
              <a:rPr lang="en-US" sz="4364" dirty="0" smtClean="0"/>
              <a:t> as in Part A. 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sz="4364" b="1" dirty="0" smtClean="0"/>
              <a:t>Write </a:t>
            </a:r>
            <a:r>
              <a:rPr lang="en-US" sz="4364" b="1" dirty="0"/>
              <a:t>a script</a:t>
            </a:r>
            <a:r>
              <a:rPr lang="en-US" sz="4364" b="1" dirty="0" smtClean="0"/>
              <a:t> </a:t>
            </a:r>
            <a:r>
              <a:rPr lang="en-US" sz="4364" dirty="0" smtClean="0"/>
              <a:t>to transform input code string into </a:t>
            </a:r>
            <a:r>
              <a:rPr lang="en-US" sz="4364" dirty="0"/>
              <a:t>an </a:t>
            </a:r>
            <a:r>
              <a:rPr lang="en-US" sz="4364" dirty="0" smtClean="0"/>
              <a:t>English sentence for your domain. The script then invokes Festival to say the English sentence.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sz="2909" dirty="0" err="1" smtClean="0"/>
              <a:t>Eg</a:t>
            </a:r>
            <a:r>
              <a:rPr lang="en-US" sz="2909" dirty="0" smtClean="0"/>
              <a:t> "</a:t>
            </a:r>
            <a:r>
              <a:rPr lang="en-US" sz="2909" dirty="0"/>
              <a:t>14:</a:t>
            </a:r>
            <a:r>
              <a:rPr lang="en-US" sz="2909" dirty="0" smtClean="0"/>
              <a:t>22”  =</a:t>
            </a:r>
            <a:r>
              <a:rPr lang="en-US" sz="2909" i="1" dirty="0" smtClean="0"/>
              <a:t>&gt; The </a:t>
            </a:r>
            <a:r>
              <a:rPr lang="en-US" sz="2909" i="1" dirty="0"/>
              <a:t>time is now, a little after twenty past two, in the afternoon</a:t>
            </a:r>
            <a:r>
              <a:rPr lang="en-US" sz="2909" i="1" dirty="0" smtClean="0"/>
              <a:t>.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sz="4364" dirty="0" smtClean="0"/>
              <a:t>We provide a </a:t>
            </a:r>
            <a:r>
              <a:rPr lang="en-US" sz="4364" b="1" dirty="0" err="1" smtClean="0"/>
              <a:t>perl</a:t>
            </a:r>
            <a:r>
              <a:rPr lang="en-US" sz="4364" b="1" dirty="0" smtClean="0"/>
              <a:t> script </a:t>
            </a:r>
            <a:r>
              <a:rPr lang="en-US" sz="4364" dirty="0" smtClean="0"/>
              <a:t>to use as a </a:t>
            </a:r>
            <a:r>
              <a:rPr lang="en-US" sz="4364" b="1" dirty="0" smtClean="0"/>
              <a:t>template</a:t>
            </a:r>
            <a:r>
              <a:rPr lang="en-US" sz="4364" dirty="0" smtClean="0"/>
              <a:t>. 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sz="2909" dirty="0" smtClean="0">
                <a:hlinkClick r:id="rId2"/>
              </a:rPr>
              <a:t>http://www.cs.columbia.edu/~julia/courses/CS4706/hw/hw4/tts.pl.txt</a:t>
            </a:r>
            <a:endParaRPr lang="en-US" sz="2909" dirty="0" smtClean="0"/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sz="2909" dirty="0" smtClean="0"/>
              <a:t>Update </a:t>
            </a:r>
            <a:r>
              <a:rPr lang="en-US" sz="2909" dirty="0"/>
              <a:t>the variables </a:t>
            </a:r>
            <a:r>
              <a:rPr lang="en-US" sz="2909" b="1" dirty="0"/>
              <a:t>$USERNAME </a:t>
            </a:r>
            <a:r>
              <a:rPr lang="en-US" sz="2909" dirty="0"/>
              <a:t>and </a:t>
            </a:r>
            <a:r>
              <a:rPr lang="en-US" sz="2909" b="1" dirty="0"/>
              <a:t>$TOPIC</a:t>
            </a:r>
            <a:r>
              <a:rPr lang="en-US" sz="2909" dirty="0"/>
              <a:t>, complete the code where marked, and define the function </a:t>
            </a:r>
            <a:r>
              <a:rPr lang="en-US" sz="2909" b="1" dirty="0" err="1"/>
              <a:t>generate_sentence</a:t>
            </a:r>
            <a:r>
              <a:rPr lang="en-US" sz="2909" dirty="0"/>
              <a:t>, which does the input-output transformation.</a:t>
            </a:r>
            <a:r>
              <a:rPr lang="en-US" sz="2909" dirty="0" smtClean="0"/>
              <a:t> 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sz="2909" dirty="0"/>
              <a:t>C</a:t>
            </a:r>
            <a:r>
              <a:rPr lang="en-US" sz="2909" dirty="0" smtClean="0"/>
              <a:t>omment </a:t>
            </a:r>
            <a:r>
              <a:rPr lang="en-US" sz="2909" dirty="0"/>
              <a:t>your code thoroughly</a:t>
            </a:r>
            <a:r>
              <a:rPr lang="en-US" sz="2909" dirty="0" smtClean="0"/>
              <a:t>.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sz="2909" dirty="0" smtClean="0"/>
              <a:t>The </a:t>
            </a:r>
            <a:r>
              <a:rPr lang="en-US" sz="2909" dirty="0"/>
              <a:t>rest of the code in this script creates a temporary Festival script and runs it. That temporary</a:t>
            </a:r>
            <a:r>
              <a:rPr lang="en-US" sz="2909" dirty="0" smtClean="0"/>
              <a:t> script </a:t>
            </a:r>
            <a:r>
              <a:rPr lang="en-US" sz="2909" dirty="0"/>
              <a:t>loads your limited domain and creates a wav file with the resulting </a:t>
            </a:r>
            <a:r>
              <a:rPr lang="en-US" sz="2909" dirty="0" smtClean="0"/>
              <a:t>synthesis. </a:t>
            </a:r>
            <a:r>
              <a:rPr lang="en-US" sz="2909" dirty="0"/>
              <a:t>You should not need to modify any of this</a:t>
            </a:r>
            <a:r>
              <a:rPr lang="en-US" sz="2909" dirty="0" smtClean="0"/>
              <a:t>.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sz="4364" b="1" dirty="0" smtClean="0"/>
              <a:t>Note</a:t>
            </a:r>
            <a:r>
              <a:rPr lang="en-US" sz="4364" dirty="0"/>
              <a:t>: It is also possible to do the transformation part of the script (input string to English sentence) using</a:t>
            </a:r>
            <a:r>
              <a:rPr lang="en-US" sz="4364" dirty="0" smtClean="0"/>
              <a:t> Festival’s </a:t>
            </a:r>
            <a:r>
              <a:rPr lang="en-US" sz="4364" b="1" dirty="0" smtClean="0"/>
              <a:t>Scheme scripting language</a:t>
            </a:r>
            <a:r>
              <a:rPr lang="en-US" sz="4364" dirty="0" smtClean="0"/>
              <a:t>. 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sz="2909" dirty="0" smtClean="0"/>
              <a:t>If </a:t>
            </a:r>
            <a:r>
              <a:rPr lang="en-US" sz="2909" dirty="0"/>
              <a:t>you want to do it that way, please check with</a:t>
            </a:r>
            <a:r>
              <a:rPr lang="en-US" sz="2909" dirty="0" smtClean="0"/>
              <a:t> the TA first</a:t>
            </a:r>
            <a:r>
              <a:rPr lang="en-US" sz="2909" dirty="0"/>
              <a:t>.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dirty="0" smtClean="0"/>
              <a:t>Part C – completing your limited domain TTS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EA603B-9FF7-436A-B6BE-505E46EEF05C}" type="slidenum">
              <a:rPr lang="en-US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Tips for Recording prompts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62500" lnSpcReduction="20000"/>
          </a:bodyPr>
          <a:lstStyle/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Do </a:t>
            </a:r>
            <a:r>
              <a:rPr lang="en-US" dirty="0"/>
              <a:t>not start without testing the microphone! To test it, try</a:t>
            </a:r>
            <a:r>
              <a:rPr lang="en-US" dirty="0" smtClean="0"/>
              <a:t>:</a:t>
            </a:r>
          </a:p>
          <a:p>
            <a:pPr lvl="2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err="1" smtClean="0"/>
              <a:t>rec</a:t>
            </a:r>
            <a:r>
              <a:rPr lang="en-US" dirty="0" smtClean="0"/>
              <a:t> </a:t>
            </a:r>
            <a:r>
              <a:rPr lang="en-US" dirty="0"/>
              <a:t>-</a:t>
            </a:r>
            <a:r>
              <a:rPr lang="en-US" dirty="0" err="1"/>
              <a:t>s</a:t>
            </a:r>
            <a:r>
              <a:rPr lang="en-US" dirty="0"/>
              <a:t> </a:t>
            </a:r>
            <a:r>
              <a:rPr lang="en-US" dirty="0" err="1"/>
              <a:t>test.wav play</a:t>
            </a:r>
            <a:r>
              <a:rPr lang="en-US" dirty="0"/>
              <a:t> </a:t>
            </a:r>
            <a:r>
              <a:rPr lang="en-US" dirty="0" err="1"/>
              <a:t>test.</a:t>
            </a:r>
            <a:r>
              <a:rPr lang="en-US" dirty="0" err="1" smtClean="0"/>
              <a:t>wav</a:t>
            </a:r>
            <a:endParaRPr lang="en-US" dirty="0" smtClean="0"/>
          </a:p>
          <a:p>
            <a:pPr lvl="2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Or test recording with </a:t>
            </a:r>
            <a:r>
              <a:rPr lang="en-US" dirty="0" err="1" smtClean="0"/>
              <a:t>praat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Change </a:t>
            </a:r>
            <a:r>
              <a:rPr lang="en-US" dirty="0"/>
              <a:t>the settings in the</a:t>
            </a:r>
            <a:r>
              <a:rPr lang="en-US" dirty="0" smtClean="0"/>
              <a:t> Linux Volume </a:t>
            </a:r>
            <a:r>
              <a:rPr lang="en-US" dirty="0"/>
              <a:t>Control </a:t>
            </a:r>
            <a:r>
              <a:rPr lang="en-US" dirty="0" smtClean="0"/>
              <a:t>(right click </a:t>
            </a:r>
            <a:r>
              <a:rPr lang="en-US" dirty="0"/>
              <a:t>on the speaker in</a:t>
            </a:r>
            <a:r>
              <a:rPr lang="en-US" dirty="0" smtClean="0"/>
              <a:t> desktop panel) </a:t>
            </a:r>
            <a:r>
              <a:rPr lang="en-US" dirty="0"/>
              <a:t>until your recorded speech is clear and loud enough, with as little background noise as possible</a:t>
            </a:r>
            <a:r>
              <a:rPr lang="en-US" dirty="0" smtClean="0"/>
              <a:t>. </a:t>
            </a:r>
            <a:r>
              <a:rPr lang="en-US" b="1" dirty="0" smtClean="0"/>
              <a:t>Watch out for clipping!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Try </a:t>
            </a:r>
            <a:r>
              <a:rPr lang="en-US" dirty="0"/>
              <a:t>to make the recordings in a silent environment</a:t>
            </a:r>
            <a:r>
              <a:rPr lang="en-US" dirty="0" smtClean="0"/>
              <a:t>.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Cooperate and take turns In the lab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Make </a:t>
            </a:r>
            <a:r>
              <a:rPr lang="en-US" dirty="0"/>
              <a:t>sure that your microphone is not directly in front of your mouth, to avoid noise produced by your breath</a:t>
            </a:r>
            <a:r>
              <a:rPr lang="en-US" dirty="0" smtClean="0"/>
              <a:t>.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The script records </a:t>
            </a:r>
            <a:r>
              <a:rPr lang="en-US" dirty="0"/>
              <a:t>all prompts in one sitting. If you make mistakes and want to</a:t>
            </a:r>
            <a:r>
              <a:rPr lang="en-US" dirty="0" smtClean="0"/>
              <a:t> re-record a </a:t>
            </a:r>
            <a:r>
              <a:rPr lang="en-US" dirty="0"/>
              <a:t>few specific prompts, you </a:t>
            </a:r>
            <a:r>
              <a:rPr lang="en-US" dirty="0" smtClean="0"/>
              <a:t>don’t need </a:t>
            </a:r>
            <a:r>
              <a:rPr lang="en-US" dirty="0"/>
              <a:t>to run </a:t>
            </a:r>
            <a:r>
              <a:rPr lang="en-US" dirty="0" smtClean="0"/>
              <a:t>the </a:t>
            </a:r>
            <a:r>
              <a:rPr lang="en-US" dirty="0"/>
              <a:t>script again</a:t>
            </a:r>
            <a:r>
              <a:rPr lang="en-US" b="1" dirty="0"/>
              <a:t>.</a:t>
            </a:r>
            <a:r>
              <a:rPr lang="en-US" b="1" dirty="0" smtClean="0"/>
              <a:t> </a:t>
            </a:r>
            <a:r>
              <a:rPr lang="en-US" dirty="0" smtClean="0"/>
              <a:t>See how in hw assignment page. 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For audio setup problems (</a:t>
            </a:r>
            <a:r>
              <a:rPr lang="en-US" dirty="0" err="1" smtClean="0"/>
              <a:t>eg</a:t>
            </a:r>
            <a:r>
              <a:rPr lang="en-US" dirty="0" smtClean="0"/>
              <a:t> can’t record anything), ask the speech lab monitor for help.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F109ED-8DAC-433A-A247-8ADFD0C064BB}" type="slidenum">
              <a:rPr lang="en-US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Submission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62500" lnSpcReduction="20000"/>
          </a:bodyPr>
          <a:lstStyle/>
          <a:p>
            <a:pPr marL="342900" lvl="1" indent="-342900" fontAlgn="auto">
              <a:spcAft>
                <a:spcPts val="0"/>
              </a:spcAft>
              <a:buFont typeface="Arial"/>
              <a:buNone/>
              <a:defRPr/>
            </a:pPr>
            <a:r>
              <a:rPr lang="en-US" sz="3840" b="1" dirty="0" smtClean="0"/>
              <a:t>You must follow these conventions exactly.  </a:t>
            </a:r>
            <a:endParaRPr lang="en-US" sz="3840" dirty="0" smtClean="0"/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For each team, create </a:t>
            </a:r>
            <a:r>
              <a:rPr lang="en-US" dirty="0"/>
              <a:t>a</a:t>
            </a:r>
            <a:r>
              <a:rPr lang="en-US" dirty="0" smtClean="0"/>
              <a:t> directory uni1-uni2-uni3-project1 (using your </a:t>
            </a:r>
            <a:r>
              <a:rPr lang="en-US" dirty="0" err="1" smtClean="0"/>
              <a:t>Unis</a:t>
            </a:r>
            <a:r>
              <a:rPr lang="en-US" dirty="0" smtClean="0"/>
              <a:t>) with </a:t>
            </a:r>
            <a:r>
              <a:rPr lang="en-US" dirty="0"/>
              <a:t>three </a:t>
            </a:r>
            <a:r>
              <a:rPr lang="en-US" dirty="0" smtClean="0"/>
              <a:t>subdirectories: </a:t>
            </a:r>
            <a:r>
              <a:rPr lang="en-US" b="1" dirty="0" err="1" smtClean="0"/>
              <a:t>parta</a:t>
            </a:r>
            <a:r>
              <a:rPr lang="en-US" dirty="0"/>
              <a:t>, </a:t>
            </a:r>
            <a:r>
              <a:rPr lang="en-US" b="1" dirty="0" err="1"/>
              <a:t>partb</a:t>
            </a:r>
            <a:r>
              <a:rPr lang="en-US" dirty="0"/>
              <a:t>, and </a:t>
            </a:r>
            <a:r>
              <a:rPr lang="en-US" b="1" dirty="0" err="1"/>
              <a:t>partc</a:t>
            </a:r>
            <a:r>
              <a:rPr lang="en-US" b="1" dirty="0" smtClean="0"/>
              <a:t> . 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b="1" dirty="0" smtClean="0"/>
              <a:t>For </a:t>
            </a:r>
            <a:r>
              <a:rPr lang="en-US" b="1" dirty="0"/>
              <a:t>Part A</a:t>
            </a:r>
            <a:r>
              <a:rPr lang="en-US" dirty="0"/>
              <a:t>,</a:t>
            </a:r>
            <a:r>
              <a:rPr lang="en-US" dirty="0" smtClean="0"/>
              <a:t> save the following files in </a:t>
            </a:r>
            <a:r>
              <a:rPr lang="en-US" dirty="0" err="1" smtClean="0"/>
              <a:t>parta</a:t>
            </a:r>
            <a:r>
              <a:rPr lang="en-US" dirty="0" smtClean="0"/>
              <a:t> subdirectory: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For each user on your team, save </a:t>
            </a:r>
            <a:r>
              <a:rPr lang="en-US" dirty="0"/>
              <a:t>the three wave </a:t>
            </a:r>
            <a:r>
              <a:rPr lang="en-US" dirty="0" smtClean="0"/>
              <a:t>files using their </a:t>
            </a:r>
            <a:r>
              <a:rPr lang="en-US" dirty="0" err="1" smtClean="0"/>
              <a:t>Unis</a:t>
            </a:r>
            <a:r>
              <a:rPr lang="en-US" dirty="0" smtClean="0"/>
              <a:t>:</a:t>
            </a:r>
          </a:p>
          <a:p>
            <a:pPr lvl="2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Uni-time1</a:t>
            </a:r>
            <a:r>
              <a:rPr lang="en-US" dirty="0"/>
              <a:t>.wav</a:t>
            </a:r>
            <a:r>
              <a:rPr lang="en-US" dirty="0" smtClean="0"/>
              <a:t>, Uni-time2</a:t>
            </a:r>
            <a:r>
              <a:rPr lang="en-US" dirty="0"/>
              <a:t>.wav, and</a:t>
            </a:r>
            <a:r>
              <a:rPr lang="en-US" dirty="0" smtClean="0"/>
              <a:t> Uni-time3</a:t>
            </a:r>
            <a:r>
              <a:rPr lang="en-US" dirty="0"/>
              <a:t>.</a:t>
            </a:r>
            <a:r>
              <a:rPr lang="en-US" dirty="0" smtClean="0"/>
              <a:t>wav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Make sure all your files under /proj/speech/users/cs4706/</a:t>
            </a:r>
            <a:r>
              <a:rPr lang="en-US" i="1" dirty="0" smtClean="0"/>
              <a:t>USERNAME </a:t>
            </a:r>
            <a:r>
              <a:rPr lang="en-US" dirty="0" smtClean="0"/>
              <a:t>have read permissions for everybody, and also exec permissions in the case of directories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b="1" dirty="0" smtClean="0"/>
              <a:t>For </a:t>
            </a:r>
            <a:r>
              <a:rPr lang="en-US" b="1" dirty="0"/>
              <a:t>Part B</a:t>
            </a:r>
            <a:r>
              <a:rPr lang="en-US" dirty="0"/>
              <a:t>,</a:t>
            </a:r>
            <a:r>
              <a:rPr lang="en-US" dirty="0" smtClean="0"/>
              <a:t> save the following files in </a:t>
            </a:r>
            <a:r>
              <a:rPr lang="en-US" dirty="0" err="1" smtClean="0"/>
              <a:t>partb</a:t>
            </a:r>
            <a:r>
              <a:rPr lang="en-US" dirty="0" smtClean="0"/>
              <a:t> subdirectory: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A </a:t>
            </a:r>
            <a:r>
              <a:rPr lang="en-US" dirty="0"/>
              <a:t>text document specifying</a:t>
            </a:r>
            <a:r>
              <a:rPr lang="en-US" dirty="0" smtClean="0"/>
              <a:t>:</a:t>
            </a:r>
          </a:p>
          <a:p>
            <a:pPr lvl="2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a </a:t>
            </a:r>
            <a:r>
              <a:rPr lang="en-US" dirty="0"/>
              <a:t>description of your limited domain (5 sentences at most</a:t>
            </a:r>
            <a:r>
              <a:rPr lang="en-US" dirty="0" smtClean="0"/>
              <a:t>)</a:t>
            </a:r>
          </a:p>
          <a:p>
            <a:pPr lvl="2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the </a:t>
            </a:r>
            <a:r>
              <a:rPr lang="en-US" dirty="0"/>
              <a:t>definition of the input and output of your TTS system, specifying the degrees of freedom and the number of possible sentences that could be generated</a:t>
            </a:r>
            <a:r>
              <a:rPr lang="en-US" dirty="0" smtClean="0"/>
              <a:t>.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The </a:t>
            </a:r>
            <a:r>
              <a:rPr lang="en-US" dirty="0"/>
              <a:t>file </a:t>
            </a:r>
            <a:r>
              <a:rPr lang="en-US" dirty="0" err="1"/>
              <a:t>TOPIC.data</a:t>
            </a:r>
            <a:r>
              <a:rPr lang="en-US" dirty="0"/>
              <a:t> which contains the prompts you have </a:t>
            </a:r>
            <a:r>
              <a:rPr lang="en-US" dirty="0" smtClean="0"/>
              <a:t>designed.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B8236F-80B2-4964-86F3-9190781EBDA9}" type="slidenum">
              <a:rPr lang="en-US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Submission 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62500" lnSpcReduction="20000"/>
          </a:bodyPr>
          <a:lstStyle/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b="1" dirty="0" smtClean="0"/>
              <a:t>For Part C</a:t>
            </a:r>
            <a:r>
              <a:rPr lang="en-US" dirty="0" smtClean="0"/>
              <a:t>, save the following files in </a:t>
            </a:r>
            <a:r>
              <a:rPr lang="en-US" dirty="0" err="1" smtClean="0"/>
              <a:t>partc</a:t>
            </a:r>
            <a:r>
              <a:rPr lang="en-US" dirty="0" smtClean="0"/>
              <a:t> subfolder: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A document (plain text or PDF) specifying:</a:t>
            </a:r>
          </a:p>
          <a:p>
            <a:pPr lvl="2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Path and name of your Perl script.</a:t>
            </a:r>
          </a:p>
          <a:p>
            <a:pPr lvl="2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An example of how to run your </a:t>
            </a:r>
            <a:r>
              <a:rPr lang="en-US" dirty="0" err="1" smtClean="0"/>
              <a:t>perl</a:t>
            </a:r>
            <a:r>
              <a:rPr lang="en-US" dirty="0" smtClean="0"/>
              <a:t> script (must work on speech lab machines).</a:t>
            </a:r>
          </a:p>
          <a:p>
            <a:pPr lvl="2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A description of any changes you made to your design in Part B, and an explanation of why you think they were necessary.</a:t>
            </a:r>
          </a:p>
          <a:p>
            <a:pPr lvl="2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A short description of why you chose the voice you did among people on your team.</a:t>
            </a:r>
          </a:p>
          <a:p>
            <a:pPr lvl="2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A description </a:t>
            </a:r>
            <a:r>
              <a:rPr lang="en-US" dirty="0"/>
              <a:t>of any special features of your system, e.g. of your grammar, domain coverage, which you think are particularly interesting or sophisticated</a:t>
            </a:r>
            <a:r>
              <a:rPr lang="en-US" dirty="0" smtClean="0"/>
              <a:t>.</a:t>
            </a:r>
          </a:p>
          <a:p>
            <a:pPr lvl="2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A </a:t>
            </a:r>
            <a:r>
              <a:rPr lang="en-US" dirty="0"/>
              <a:t>paragraph or two on what it would require to turn your TTS system into a real application in your domain and the difficulties you might encounter in doing so</a:t>
            </a:r>
            <a:r>
              <a:rPr lang="en-US" dirty="0" smtClean="0"/>
              <a:t>. Specifically discuss how it will need to expand in the context of your dialog system.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A shell script </a:t>
            </a:r>
            <a:r>
              <a:rPr lang="en-US" dirty="0" err="1" smtClean="0"/>
              <a:t>sample.sh</a:t>
            </a:r>
            <a:r>
              <a:rPr lang="en-US" dirty="0" smtClean="0"/>
              <a:t> that generates three wav files (from three different inputs you choose). Given three inputs, this script should generate a wav file for each (three in total). Choose inputs that best show off your system.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b="1" dirty="0" smtClean="0"/>
              <a:t>Do not submit any wav files for this part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b="1" dirty="0" smtClean="0"/>
              <a:t>Test your scripts </a:t>
            </a:r>
            <a:r>
              <a:rPr lang="en-US" dirty="0" smtClean="0"/>
              <a:t>fully before submission (on a speech-lab machine). If your script doesn’t work, you will lose lots of points. We won’t debug your code.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67FA1C-854B-4715-8985-E2D8DB289804}" type="slidenum">
              <a:rPr lang="en-US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Script file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55000" lnSpcReduction="20000"/>
          </a:bodyPr>
          <a:lstStyle/>
          <a:p>
            <a:pPr fontAlgn="auto">
              <a:spcAft>
                <a:spcPts val="0"/>
              </a:spcAft>
              <a:buFont typeface="Arial"/>
              <a:buNone/>
              <a:defRPr/>
            </a:pPr>
            <a:r>
              <a:rPr lang="en-US" sz="3636" dirty="0" smtClean="0"/>
              <a:t>The script should look like this:</a:t>
            </a:r>
            <a:r>
              <a:rPr lang="en-US" dirty="0" smtClean="0"/>
              <a:t>  #!/bin/bash  # path and name of the </a:t>
            </a:r>
            <a:r>
              <a:rPr lang="en-US" dirty="0" err="1" smtClean="0"/>
              <a:t>tts</a:t>
            </a:r>
            <a:r>
              <a:rPr lang="en-US" dirty="0" smtClean="0"/>
              <a:t> script (**update**) SCRIPTDIR=/proj/speech/users/cs4706/USERNAME SCRIPTNAME=</a:t>
            </a:r>
            <a:r>
              <a:rPr lang="en-US" dirty="0" err="1" smtClean="0"/>
              <a:t>tts.pl</a:t>
            </a:r>
            <a:r>
              <a:rPr lang="en-US" dirty="0" smtClean="0"/>
              <a:t>  # the resulting wav files are saved in the present directory  DESTDIR=`</a:t>
            </a:r>
            <a:r>
              <a:rPr lang="en-US" dirty="0" err="1" smtClean="0"/>
              <a:t>pwd</a:t>
            </a:r>
            <a:r>
              <a:rPr lang="en-US" dirty="0" smtClean="0"/>
              <a:t>`  # generate a wav file for input #</a:t>
            </a:r>
            <a:r>
              <a:rPr lang="en-US" dirty="0" err="1" smtClean="0"/>
              <a:t>a $SCRIPTDIR</a:t>
            </a:r>
            <a:r>
              <a:rPr lang="en-US" dirty="0" smtClean="0"/>
              <a:t>/$SCRIPTNAME "03:39" $DESTDIR/utt1a.wav  # generate a wav file for input #</a:t>
            </a:r>
            <a:r>
              <a:rPr lang="en-US" dirty="0" err="1" smtClean="0"/>
              <a:t>b $SCRIPTDIR</a:t>
            </a:r>
            <a:r>
              <a:rPr lang="en-US" dirty="0" smtClean="0"/>
              <a:t>/$SCRIPTNAME "14:47" $DESTDIR/utt1b.wav  # generate a wav file for input #</a:t>
            </a:r>
            <a:r>
              <a:rPr lang="en-US" dirty="0" err="1" smtClean="0"/>
              <a:t>c $SCRIPTDIR</a:t>
            </a:r>
            <a:r>
              <a:rPr lang="en-US" dirty="0" smtClean="0"/>
              <a:t>/$SCRIPTNAME "23:55" $DESTDIR/utt1c.wav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2C0010-D751-406D-9C0A-95F027D74E33}" type="slidenum">
              <a:rPr lang="en-US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Get started early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Need CS Linux account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Sign up for time in speech lab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Design and implement your domain &amp; TTS</a:t>
            </a:r>
          </a:p>
          <a:p>
            <a:pPr lvl="2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Design prompts based on your domain</a:t>
            </a:r>
          </a:p>
          <a:p>
            <a:pPr lvl="2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/>
              <a:t>R</a:t>
            </a:r>
            <a:r>
              <a:rPr lang="en-US" dirty="0" smtClean="0"/>
              <a:t>ecord prompts carefully</a:t>
            </a:r>
          </a:p>
          <a:p>
            <a:pPr lvl="3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Check audio before recording</a:t>
            </a:r>
          </a:p>
          <a:p>
            <a:pPr lvl="2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Experiment with different prompts and grammars to see what works best. You don’t have to stick to your initial plan.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Follow submission instructions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Double check (on speech-lab machines) that your scripts all work.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52036E-1B7E-47B4-9175-AEFB0504DAEC}" type="slidenum">
              <a:rPr lang="en-US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Project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Build a limited domain (LDOM) TTS system</a:t>
            </a:r>
          </a:p>
          <a:p>
            <a:pPr lvl="1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Festival TTS</a:t>
            </a:r>
          </a:p>
          <a:p>
            <a:pPr lvl="2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hlinkClick r:id="rId2"/>
              </a:rPr>
              <a:t>http://www.festvox.org/</a:t>
            </a:r>
            <a:endParaRPr lang="en-US" dirty="0" smtClean="0"/>
          </a:p>
          <a:p>
            <a:pPr lvl="2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Uses scheme as scripting language</a:t>
            </a:r>
          </a:p>
          <a:p>
            <a:pPr lvl="2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Installed (with scripts) on speech lab </a:t>
            </a:r>
            <a:r>
              <a:rPr lang="en-US" dirty="0" err="1" smtClean="0"/>
              <a:t>linux</a:t>
            </a:r>
            <a:r>
              <a:rPr lang="en-US" dirty="0" smtClean="0"/>
              <a:t> machines</a:t>
            </a:r>
          </a:p>
          <a:p>
            <a:pPr lvl="1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Design TTS based on design of your dialog systems. Do in same teams.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Sign up for times in speech lab ASAP</a:t>
            </a:r>
          </a:p>
          <a:p>
            <a:pPr lvl="1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hlinkClick r:id="rId3"/>
              </a:rPr>
              <a:t>http://www.cs.columbia.edu/~speech/sign-up/index.php</a:t>
            </a:r>
            <a:endParaRPr lang="en-US" dirty="0" smtClean="0"/>
          </a:p>
          <a:p>
            <a:pPr lvl="1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Choose main machines first. Use overflow machines if none available</a:t>
            </a:r>
          </a:p>
          <a:p>
            <a:pPr lvl="1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CS </a:t>
            </a:r>
            <a:r>
              <a:rPr lang="en-US" dirty="0" err="1" smtClean="0"/>
              <a:t>linux</a:t>
            </a:r>
            <a:r>
              <a:rPr lang="en-US" dirty="0" smtClean="0"/>
              <a:t> account required</a:t>
            </a:r>
          </a:p>
          <a:p>
            <a:pPr lvl="2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hlinkClick r:id="rId4"/>
              </a:rPr>
              <a:t>http://</a:t>
            </a:r>
            <a:r>
              <a:rPr lang="en-US" dirty="0" err="1" smtClean="0">
                <a:hlinkClick r:id="rId4"/>
              </a:rPr>
              <a:t>www.cs.columbia.edu/crf</a:t>
            </a:r>
            <a:r>
              <a:rPr lang="en-US" dirty="0" smtClean="0">
                <a:hlinkClick r:id="rId4"/>
              </a:rPr>
              <a:t>/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E9BE22-238F-4F63-A6CF-B360B47F8C2A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Limited Domain TTS project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/>
              <a:t>Part </a:t>
            </a:r>
            <a:r>
              <a:rPr lang="en-US" dirty="0" smtClean="0"/>
              <a:t>A (easy)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Set up and test a first </a:t>
            </a:r>
            <a:r>
              <a:rPr lang="en-US" dirty="0"/>
              <a:t>small TTS </a:t>
            </a:r>
            <a:r>
              <a:rPr lang="en-US" dirty="0" smtClean="0"/>
              <a:t>system (talking clock) using Festival-provided scripts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Each team member should do this part with their own voices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/>
              <a:t>Part </a:t>
            </a:r>
            <a:r>
              <a:rPr lang="en-US" dirty="0" smtClean="0"/>
              <a:t>B&amp;C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Do this in your teams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Design and implement your own LDOM TTS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Base this on your dialog system domain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Use some of the same procedures as in Part A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endParaRPr lang="en-US" dirty="0" smtClean="0"/>
          </a:p>
          <a:p>
            <a:pPr lvl="2" fontAlgn="auto">
              <a:spcAft>
                <a:spcPts val="0"/>
              </a:spcAft>
              <a:buFont typeface="Arial"/>
              <a:buNone/>
              <a:defRPr/>
            </a:pPr>
            <a:endParaRPr lang="en-US" dirty="0" smtClean="0"/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b="1" dirty="0" smtClean="0">
                <a:solidFill>
                  <a:srgbClr val="FF0000"/>
                </a:solidFill>
              </a:rPr>
              <a:t>Note</a:t>
            </a:r>
            <a:r>
              <a:rPr lang="en-US" dirty="0" smtClean="0">
                <a:solidFill>
                  <a:srgbClr val="FF0000"/>
                </a:solidFill>
              </a:rPr>
              <a:t>: these slides are an overview of the assignment. See full instructions at: </a:t>
            </a:r>
            <a:r>
              <a:rPr lang="en-US" dirty="0" smtClean="0">
                <a:solidFill>
                  <a:srgbClr val="FF0000"/>
                </a:solidFill>
                <a:hlinkClick r:id="rId2"/>
              </a:rPr>
              <a:t>http://www.cs.columbia.edu/~julia/courses/CS4706/hw/PROJ1.htm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endParaRPr lang="en-US" sz="2400" b="1" dirty="0" smtClean="0">
              <a:solidFill>
                <a:srgbClr val="FF0000"/>
              </a:solidFill>
            </a:endParaRPr>
          </a:p>
          <a:p>
            <a:pPr lvl="1" fontAlgn="auto">
              <a:spcAft>
                <a:spcPts val="0"/>
              </a:spcAft>
              <a:buFont typeface="Arial"/>
              <a:buNone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559023-8C74-4CC1-856A-A34D0559AE6C}" type="slidenum">
              <a:rPr lang="en-US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– Creating your TTS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marL="514350" indent="-514350" fontAlgn="auto">
              <a:spcAft>
                <a:spcPts val="0"/>
              </a:spcAft>
              <a:defRPr/>
            </a:pPr>
            <a:r>
              <a:rPr lang="en-US" dirty="0" smtClean="0"/>
              <a:t>Create utterance list (text) to specify the words and phrases in your domain as said in context (to capture </a:t>
            </a:r>
            <a:r>
              <a:rPr lang="en-US" dirty="0" err="1" smtClean="0"/>
              <a:t>coarticulation</a:t>
            </a:r>
            <a:r>
              <a:rPr lang="en-US" dirty="0" smtClean="0"/>
              <a:t> effects).</a:t>
            </a:r>
          </a:p>
          <a:p>
            <a:pPr marL="514350" indent="-514350" fontAlgn="auto">
              <a:spcAft>
                <a:spcPts val="0"/>
              </a:spcAft>
              <a:defRPr/>
            </a:pPr>
            <a:r>
              <a:rPr lang="en-US" dirty="0" smtClean="0"/>
              <a:t>Record these utterances.</a:t>
            </a:r>
          </a:p>
          <a:p>
            <a:pPr marL="514350" indent="-514350" fontAlgn="auto">
              <a:spcAft>
                <a:spcPts val="0"/>
              </a:spcAft>
              <a:defRPr/>
            </a:pPr>
            <a:r>
              <a:rPr lang="en-US" dirty="0" smtClean="0"/>
              <a:t>For all recorded utterances, Festival aligns utterance audio to utterance text.</a:t>
            </a:r>
          </a:p>
          <a:p>
            <a:pPr marL="514350" indent="-514350" fontAlgn="auto">
              <a:spcAft>
                <a:spcPts val="0"/>
              </a:spcAft>
              <a:defRPr/>
            </a:pPr>
            <a:r>
              <a:rPr lang="en-US" dirty="0" smtClean="0"/>
              <a:t>Festival generates voice synthesizer for your domain (to cover words in your utterance list).</a:t>
            </a:r>
          </a:p>
          <a:p>
            <a:pPr marL="514350" indent="-514350" fontAlgn="auto">
              <a:spcAft>
                <a:spcPts val="0"/>
              </a:spcAft>
              <a:defRPr/>
            </a:pPr>
            <a:r>
              <a:rPr lang="en-US" dirty="0" smtClean="0"/>
              <a:t>Write script which translates an input code to the new utterance text to be synthesized. Synthesized utterance must use words found in utterance list.</a:t>
            </a:r>
          </a:p>
          <a:p>
            <a:pPr marL="514350" indent="-514350" fontAlgn="auto">
              <a:spcAft>
                <a:spcPts val="0"/>
              </a:spcAft>
              <a:defRPr/>
            </a:pPr>
            <a:r>
              <a:rPr lang="en-US" dirty="0" smtClean="0"/>
              <a:t>Run script to synthesize the given new utterance.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EF387C-5AF0-4123-ABC6-67C97F91BB1A}" type="slidenum">
              <a:rPr lang="en-US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Part A – environment variables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Add </a:t>
            </a:r>
            <a:r>
              <a:rPr lang="en-US" dirty="0"/>
              <a:t>these lines to your ~/.</a:t>
            </a:r>
            <a:r>
              <a:rPr lang="en-US" dirty="0" err="1"/>
              <a:t>bashrc</a:t>
            </a:r>
            <a:r>
              <a:rPr lang="en-US" dirty="0"/>
              <a:t> file</a:t>
            </a:r>
            <a:r>
              <a:rPr lang="en-US" dirty="0" smtClean="0"/>
              <a:t>:</a:t>
            </a:r>
          </a:p>
          <a:p>
            <a:pPr lvl="2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sz="2000" dirty="0" smtClean="0"/>
              <a:t>export </a:t>
            </a:r>
            <a:r>
              <a:rPr lang="en-US" sz="2000" dirty="0"/>
              <a:t>PATH=/</a:t>
            </a:r>
            <a:r>
              <a:rPr lang="en-US" sz="2000" dirty="0" err="1"/>
              <a:t>proj/speech/tools/festival/festival/bin:$</a:t>
            </a:r>
            <a:r>
              <a:rPr lang="en-US" sz="2000" dirty="0" err="1" smtClean="0"/>
              <a:t>PATH</a:t>
            </a:r>
            <a:endParaRPr lang="en-US" sz="2000" dirty="0" smtClean="0"/>
          </a:p>
          <a:p>
            <a:pPr lvl="2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sz="2000" dirty="0" smtClean="0"/>
              <a:t>export </a:t>
            </a:r>
            <a:r>
              <a:rPr lang="en-US" sz="2000" dirty="0"/>
              <a:t>PATH=/</a:t>
            </a:r>
            <a:r>
              <a:rPr lang="en-US" sz="2000" dirty="0" err="1"/>
              <a:t>proj/speech/tools/festival/speech_tools/bin:$</a:t>
            </a:r>
            <a:r>
              <a:rPr lang="en-US" sz="2000" dirty="0" err="1" smtClean="0"/>
              <a:t>PATH</a:t>
            </a:r>
            <a:endParaRPr lang="en-US" sz="2000" dirty="0" smtClean="0"/>
          </a:p>
          <a:p>
            <a:pPr lvl="2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sz="2000" dirty="0" smtClean="0"/>
              <a:t>export </a:t>
            </a:r>
            <a:r>
              <a:rPr lang="en-US" sz="2000" dirty="0"/>
              <a:t>FESTVOXDIR=/</a:t>
            </a:r>
            <a:r>
              <a:rPr lang="en-US" sz="2000" dirty="0" err="1"/>
              <a:t>proj/speech/tools/festival/</a:t>
            </a:r>
            <a:r>
              <a:rPr lang="en-US" sz="2000" dirty="0" err="1" smtClean="0"/>
              <a:t>festvox</a:t>
            </a:r>
            <a:endParaRPr lang="en-US" sz="2000" dirty="0" smtClean="0"/>
          </a:p>
          <a:p>
            <a:pPr lvl="2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sz="2000" dirty="0" smtClean="0"/>
              <a:t>export </a:t>
            </a:r>
            <a:r>
              <a:rPr lang="en-US" sz="2000" dirty="0"/>
              <a:t>ESTDIR=/</a:t>
            </a:r>
            <a:r>
              <a:rPr lang="en-US" sz="2000" dirty="0" err="1"/>
              <a:t>proj/speech/tools/festival/</a:t>
            </a:r>
            <a:r>
              <a:rPr lang="en-US" sz="2000" dirty="0" err="1" smtClean="0"/>
              <a:t>speech_tools</a:t>
            </a:r>
            <a:endParaRPr lang="en-US" sz="2000" dirty="0" smtClean="0"/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Note: after first setting these variables, you </a:t>
            </a:r>
            <a:r>
              <a:rPr lang="en-US" dirty="0"/>
              <a:t>have to log out and back in for the changes to the ~/</a:t>
            </a:r>
            <a:r>
              <a:rPr lang="en-US" dirty="0" smtClean="0"/>
              <a:t>.</a:t>
            </a:r>
            <a:r>
              <a:rPr lang="en-US" dirty="0" err="1" smtClean="0"/>
              <a:t>bashrc</a:t>
            </a:r>
            <a:r>
              <a:rPr lang="en-US" dirty="0" smtClean="0"/>
              <a:t> file </a:t>
            </a:r>
            <a:r>
              <a:rPr lang="en-US" dirty="0"/>
              <a:t>to take </a:t>
            </a:r>
            <a:r>
              <a:rPr lang="en-US" dirty="0" smtClean="0"/>
              <a:t>effect. </a:t>
            </a:r>
          </a:p>
          <a:p>
            <a:pPr lvl="2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Or do </a:t>
            </a:r>
            <a:r>
              <a:rPr lang="en-US" i="1" dirty="0" smtClean="0"/>
              <a:t>source ~/.</a:t>
            </a:r>
            <a:r>
              <a:rPr lang="en-US" i="1" dirty="0" err="1" smtClean="0"/>
              <a:t>bashrc</a:t>
            </a:r>
            <a:r>
              <a:rPr lang="en-US" i="1" dirty="0" smtClean="0"/>
              <a:t> </a:t>
            </a:r>
            <a:r>
              <a:rPr lang="en-US" dirty="0" smtClean="0"/>
              <a:t>in a running shell</a:t>
            </a:r>
          </a:p>
          <a:p>
            <a:pPr lvl="2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Check by </a:t>
            </a:r>
            <a:r>
              <a:rPr lang="en-US" dirty="0"/>
              <a:t>running </a:t>
            </a:r>
            <a:r>
              <a:rPr lang="en-US" i="1" dirty="0"/>
              <a:t>echo $FESTVOXDIR</a:t>
            </a:r>
            <a:r>
              <a:rPr lang="en-US" dirty="0"/>
              <a:t>. The value specified above should be displayed</a:t>
            </a:r>
            <a:r>
              <a:rPr lang="en-US" dirty="0" smtClean="0"/>
              <a:t>.</a:t>
            </a:r>
            <a:endParaRPr lang="en-US" dirty="0" smtClean="0">
              <a:solidFill>
                <a:srgbClr val="FF0000"/>
              </a:solidFill>
            </a:endParaRP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Festival documentation on the “telling the time” example:</a:t>
            </a:r>
          </a:p>
          <a:p>
            <a:pPr lvl="2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>
                <a:hlinkClick r:id="rId2"/>
              </a:rPr>
              <a:t>http://festvox.org/bsv/x1003.html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6D3B61-4CC7-439F-9B52-F106FA7DE869}" type="slidenum">
              <a:rPr lang="en-US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Part A – build directories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Each student should do Part A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Create directory and </a:t>
            </a:r>
            <a:r>
              <a:rPr lang="en-US" dirty="0" err="1" smtClean="0"/>
              <a:t>cd</a:t>
            </a:r>
            <a:r>
              <a:rPr lang="en-US" dirty="0" smtClean="0"/>
              <a:t> to it</a:t>
            </a:r>
          </a:p>
          <a:p>
            <a:pPr lvl="2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err="1" smtClean="0"/>
              <a:t>mkdir</a:t>
            </a:r>
            <a:r>
              <a:rPr lang="en-US" dirty="0" smtClean="0"/>
              <a:t> </a:t>
            </a:r>
            <a:r>
              <a:rPr lang="en-US" dirty="0"/>
              <a:t>/proj/speech/users/cs4706/</a:t>
            </a:r>
            <a:r>
              <a:rPr lang="en-US" i="1" dirty="0" smtClean="0"/>
              <a:t>USERNAME</a:t>
            </a:r>
          </a:p>
          <a:p>
            <a:pPr lvl="2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i="1" dirty="0" err="1" smtClean="0"/>
              <a:t>cd</a:t>
            </a:r>
            <a:r>
              <a:rPr lang="en-US" i="1" dirty="0" smtClean="0"/>
              <a:t> </a:t>
            </a:r>
            <a:r>
              <a:rPr lang="en-US" i="1" dirty="0"/>
              <a:t>/proj/speech/users/cs4706/</a:t>
            </a:r>
            <a:r>
              <a:rPr lang="en-US" i="1" dirty="0" smtClean="0"/>
              <a:t>USERNAME</a:t>
            </a:r>
          </a:p>
          <a:p>
            <a:pPr lvl="2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i="1" dirty="0" err="1" smtClean="0"/>
              <a:t>mkdir</a:t>
            </a:r>
            <a:r>
              <a:rPr lang="en-US" i="1" dirty="0" smtClean="0"/>
              <a:t> time</a:t>
            </a:r>
          </a:p>
          <a:p>
            <a:pPr lvl="2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i="1" dirty="0" err="1" smtClean="0"/>
              <a:t>cd</a:t>
            </a:r>
            <a:r>
              <a:rPr lang="en-US" i="1" dirty="0" smtClean="0"/>
              <a:t> time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Set-up directory</a:t>
            </a:r>
          </a:p>
          <a:p>
            <a:pPr lvl="2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$</a:t>
            </a:r>
            <a:r>
              <a:rPr lang="en-US" dirty="0"/>
              <a:t>FESTVOXDIR/</a:t>
            </a:r>
            <a:r>
              <a:rPr lang="en-US" dirty="0" err="1"/>
              <a:t>src/ldom/setup_ldom</a:t>
            </a:r>
            <a:r>
              <a:rPr lang="en-US" dirty="0"/>
              <a:t> SLP time </a:t>
            </a:r>
            <a:r>
              <a:rPr lang="en-US" dirty="0" smtClean="0"/>
              <a:t>xyz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These </a:t>
            </a:r>
            <a:r>
              <a:rPr lang="en-US" dirty="0"/>
              <a:t>two </a:t>
            </a:r>
            <a:r>
              <a:rPr lang="en-US" dirty="0" smtClean="0"/>
              <a:t>files (among others) are created:</a:t>
            </a:r>
          </a:p>
          <a:p>
            <a:pPr lvl="2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b="1" dirty="0" smtClean="0"/>
              <a:t>etc</a:t>
            </a:r>
            <a:r>
              <a:rPr lang="en-US" b="1" dirty="0"/>
              <a:t>/</a:t>
            </a:r>
            <a:r>
              <a:rPr lang="en-US" b="1" dirty="0" err="1"/>
              <a:t>time.data</a:t>
            </a:r>
            <a:r>
              <a:rPr lang="en-US" dirty="0"/>
              <a:t>,</a:t>
            </a:r>
            <a:r>
              <a:rPr lang="en-US" dirty="0" smtClean="0"/>
              <a:t> contains a </a:t>
            </a:r>
            <a:r>
              <a:rPr lang="en-US" dirty="0"/>
              <a:t>set of utterances</a:t>
            </a:r>
            <a:r>
              <a:rPr lang="en-US" dirty="0" smtClean="0"/>
              <a:t> covering the </a:t>
            </a:r>
            <a:r>
              <a:rPr lang="en-US" dirty="0"/>
              <a:t>possible</a:t>
            </a:r>
            <a:r>
              <a:rPr lang="en-US" dirty="0" smtClean="0"/>
              <a:t> word and phrase choices in </a:t>
            </a:r>
            <a:r>
              <a:rPr lang="en-US" dirty="0"/>
              <a:t>the </a:t>
            </a:r>
            <a:r>
              <a:rPr lang="en-US" dirty="0" smtClean="0"/>
              <a:t>domain</a:t>
            </a:r>
            <a:endParaRPr lang="en-US" dirty="0"/>
          </a:p>
          <a:p>
            <a:pPr lvl="2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 </a:t>
            </a:r>
            <a:r>
              <a:rPr lang="en-US" b="1" dirty="0" err="1"/>
              <a:t>festvox/SLP_time_xyz.scm</a:t>
            </a:r>
            <a:r>
              <a:rPr lang="en-US" dirty="0"/>
              <a:t>,</a:t>
            </a:r>
            <a:r>
              <a:rPr lang="en-US" dirty="0" smtClean="0"/>
              <a:t> defines </a:t>
            </a:r>
            <a:r>
              <a:rPr lang="en-US" dirty="0"/>
              <a:t>several functions (in Scheme) to convert a time like</a:t>
            </a:r>
            <a:r>
              <a:rPr lang="en-US" dirty="0" smtClean="0"/>
              <a:t> </a:t>
            </a:r>
            <a:r>
              <a:rPr lang="en-US" i="1" dirty="0" smtClean="0"/>
              <a:t>07</a:t>
            </a:r>
            <a:r>
              <a:rPr lang="en-US" i="1" dirty="0"/>
              <a:t>:</a:t>
            </a:r>
            <a:r>
              <a:rPr lang="en-US" i="1" dirty="0" smtClean="0"/>
              <a:t>57</a:t>
            </a:r>
            <a:r>
              <a:rPr lang="en-US" dirty="0" smtClean="0"/>
              <a:t> </a:t>
            </a:r>
            <a:r>
              <a:rPr lang="en-US" dirty="0"/>
              <a:t>into an utterance like</a:t>
            </a:r>
            <a:r>
              <a:rPr lang="en-US" dirty="0" smtClean="0"/>
              <a:t> </a:t>
            </a:r>
            <a:r>
              <a:rPr lang="en-US" i="1" dirty="0" smtClean="0"/>
              <a:t>The </a:t>
            </a:r>
            <a:r>
              <a:rPr lang="en-US" i="1" dirty="0"/>
              <a:t>time is now, a little after five to eight, in the </a:t>
            </a:r>
            <a:r>
              <a:rPr lang="en-US" i="1" dirty="0" smtClean="0"/>
              <a:t>morning</a:t>
            </a:r>
            <a:r>
              <a:rPr lang="en-US" dirty="0" smtClean="0"/>
              <a:t>.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For part A </a:t>
            </a:r>
            <a:r>
              <a:rPr lang="en-US" dirty="0"/>
              <a:t>of the homework you do not need to edit these files, but you will in Parts B and 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0904A2-14F9-4962-AE8F-6DC4CA48559D}" type="slidenum">
              <a:rPr lang="en-US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Part A - build prompts and utterances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Generate prompts from utterance list (outputs to prompt-wav/ </a:t>
            </a:r>
            <a:r>
              <a:rPr lang="en-US" dirty="0" err="1" smtClean="0"/>
              <a:t>subdir</a:t>
            </a:r>
            <a:r>
              <a:rPr lang="en-US" dirty="0" smtClean="0"/>
              <a:t>)</a:t>
            </a:r>
          </a:p>
          <a:p>
            <a:pPr lvl="2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festival </a:t>
            </a:r>
            <a:r>
              <a:rPr lang="en-US" dirty="0"/>
              <a:t>-</a:t>
            </a:r>
            <a:r>
              <a:rPr lang="en-US" dirty="0" err="1"/>
              <a:t>b</a:t>
            </a:r>
            <a:r>
              <a:rPr lang="en-US" dirty="0"/>
              <a:t> </a:t>
            </a:r>
            <a:r>
              <a:rPr lang="en-US" dirty="0" err="1"/>
              <a:t>festvox/build_ldom.scm</a:t>
            </a:r>
            <a:r>
              <a:rPr lang="en-US" dirty="0"/>
              <a:t> '(</a:t>
            </a:r>
            <a:r>
              <a:rPr lang="en-US" dirty="0" err="1"/>
              <a:t>build_prompts</a:t>
            </a:r>
            <a:r>
              <a:rPr lang="en-US" dirty="0"/>
              <a:t> "etc/</a:t>
            </a:r>
            <a:r>
              <a:rPr lang="en-US" dirty="0" err="1"/>
              <a:t>time.data</a:t>
            </a:r>
            <a:r>
              <a:rPr lang="en-US" dirty="0"/>
              <a:t>"</a:t>
            </a:r>
            <a:r>
              <a:rPr lang="en-US" dirty="0" smtClean="0"/>
              <a:t>)’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/>
              <a:t>Record</a:t>
            </a:r>
            <a:r>
              <a:rPr lang="en-US" dirty="0" smtClean="0"/>
              <a:t> from prompts. The system will prompt you to say one utterance at a time. (see recording tips)</a:t>
            </a:r>
          </a:p>
          <a:p>
            <a:pPr lvl="2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bin</a:t>
            </a:r>
            <a:r>
              <a:rPr lang="en-US" dirty="0"/>
              <a:t>/</a:t>
            </a:r>
            <a:r>
              <a:rPr lang="en-US" dirty="0" err="1"/>
              <a:t>prompt_them</a:t>
            </a:r>
            <a:r>
              <a:rPr lang="en-US" dirty="0"/>
              <a:t> etc/</a:t>
            </a:r>
            <a:r>
              <a:rPr lang="en-US" dirty="0" err="1"/>
              <a:t>time.</a:t>
            </a:r>
            <a:r>
              <a:rPr lang="en-US" dirty="0" err="1" smtClean="0"/>
              <a:t>data</a:t>
            </a:r>
            <a:endParaRPr lang="en-US" dirty="0" smtClean="0"/>
          </a:p>
          <a:p>
            <a:pPr lvl="2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Note: Recorded files go to wav/ subdirectory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Create label files aligning utterance text to recorded utterances (outputs to lab/ </a:t>
            </a:r>
            <a:r>
              <a:rPr lang="en-US" dirty="0" err="1" smtClean="0"/>
              <a:t>subdir</a:t>
            </a:r>
            <a:r>
              <a:rPr lang="en-US" dirty="0" smtClean="0"/>
              <a:t>)</a:t>
            </a:r>
          </a:p>
          <a:p>
            <a:pPr lvl="2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/>
              <a:t>bin/</a:t>
            </a:r>
            <a:r>
              <a:rPr lang="en-US" dirty="0" err="1"/>
              <a:t>make_labs</a:t>
            </a:r>
            <a:r>
              <a:rPr lang="en-US" dirty="0"/>
              <a:t> prompt-wav/*.</a:t>
            </a:r>
            <a:r>
              <a:rPr lang="en-US" dirty="0" smtClean="0"/>
              <a:t>wav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Build utterance structure</a:t>
            </a:r>
          </a:p>
          <a:p>
            <a:pPr lvl="2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/>
              <a:t>festival -</a:t>
            </a:r>
            <a:r>
              <a:rPr lang="en-US" dirty="0" err="1"/>
              <a:t>b</a:t>
            </a:r>
            <a:r>
              <a:rPr lang="en-US" dirty="0"/>
              <a:t> </a:t>
            </a:r>
            <a:r>
              <a:rPr lang="en-US" dirty="0" err="1"/>
              <a:t>festvox/build_ldom.scm</a:t>
            </a:r>
            <a:r>
              <a:rPr lang="en-US" dirty="0"/>
              <a:t> '(</a:t>
            </a:r>
            <a:r>
              <a:rPr lang="en-US" dirty="0" err="1"/>
              <a:t>build_utts</a:t>
            </a:r>
            <a:r>
              <a:rPr lang="en-US" dirty="0"/>
              <a:t> "etc/</a:t>
            </a:r>
            <a:r>
              <a:rPr lang="en-US" dirty="0" err="1"/>
              <a:t>time.data</a:t>
            </a:r>
            <a:r>
              <a:rPr lang="en-US" dirty="0"/>
              <a:t>"</a:t>
            </a:r>
            <a:r>
              <a:rPr lang="en-US" dirty="0" smtClean="0"/>
              <a:t>)’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Copy utterance list text file (used in next processing steps)</a:t>
            </a:r>
          </a:p>
          <a:p>
            <a:pPr lvl="2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cp </a:t>
            </a:r>
            <a:r>
              <a:rPr lang="en-US" dirty="0"/>
              <a:t>etc/</a:t>
            </a:r>
            <a:r>
              <a:rPr lang="en-US" dirty="0" err="1"/>
              <a:t>time.data</a:t>
            </a:r>
            <a:r>
              <a:rPr lang="en-US" dirty="0"/>
              <a:t> etc/</a:t>
            </a:r>
            <a:r>
              <a:rPr lang="en-US" dirty="0" err="1"/>
              <a:t>txt.done.data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1FB64C-C7D2-4EDB-A038-0F413631232E}" type="slidenum">
              <a:rPr lang="en-US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Part A – build and run speech synthesizer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Extract </a:t>
            </a:r>
            <a:r>
              <a:rPr lang="en-US" dirty="0" err="1" smtClean="0"/>
              <a:t>pitchmarks</a:t>
            </a:r>
            <a:r>
              <a:rPr lang="en-US" dirty="0" smtClean="0"/>
              <a:t> and fix them (outputs to pm/ </a:t>
            </a:r>
            <a:r>
              <a:rPr lang="en-US" dirty="0" err="1" smtClean="0"/>
              <a:t>subdir</a:t>
            </a:r>
            <a:r>
              <a:rPr lang="en-US" dirty="0" smtClean="0"/>
              <a:t>)</a:t>
            </a:r>
          </a:p>
          <a:p>
            <a:pPr lvl="2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bin</a:t>
            </a:r>
            <a:r>
              <a:rPr lang="en-US" dirty="0"/>
              <a:t>/</a:t>
            </a:r>
            <a:r>
              <a:rPr lang="en-US" dirty="0" err="1"/>
              <a:t>make_pm_wave</a:t>
            </a:r>
            <a:r>
              <a:rPr lang="en-US" dirty="0"/>
              <a:t> wav/*.</a:t>
            </a:r>
            <a:r>
              <a:rPr lang="en-US" dirty="0" smtClean="0"/>
              <a:t>wav</a:t>
            </a:r>
          </a:p>
          <a:p>
            <a:pPr lvl="2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bin</a:t>
            </a:r>
            <a:r>
              <a:rPr lang="en-US" dirty="0"/>
              <a:t>/</a:t>
            </a:r>
            <a:r>
              <a:rPr lang="en-US" dirty="0" err="1"/>
              <a:t>make_pm_fix</a:t>
            </a:r>
            <a:r>
              <a:rPr lang="en-US" dirty="0"/>
              <a:t> pm/*.</a:t>
            </a:r>
            <a:r>
              <a:rPr lang="en-US" dirty="0" smtClean="0"/>
              <a:t>pm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Power normalization (outputs to </a:t>
            </a:r>
            <a:r>
              <a:rPr lang="en-US" dirty="0" err="1" smtClean="0"/>
              <a:t>wavn</a:t>
            </a:r>
            <a:r>
              <a:rPr lang="en-US" dirty="0" smtClean="0"/>
              <a:t>/ </a:t>
            </a:r>
            <a:r>
              <a:rPr lang="en-US" dirty="0" err="1" smtClean="0"/>
              <a:t>subdir</a:t>
            </a:r>
            <a:r>
              <a:rPr lang="en-US" dirty="0" smtClean="0"/>
              <a:t>)</a:t>
            </a:r>
          </a:p>
          <a:p>
            <a:pPr lvl="2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/>
              <a:t>bin/</a:t>
            </a:r>
            <a:r>
              <a:rPr lang="en-US" dirty="0" err="1"/>
              <a:t>simple_powernormalize</a:t>
            </a:r>
            <a:r>
              <a:rPr lang="en-US" dirty="0"/>
              <a:t> wav/*.</a:t>
            </a:r>
            <a:r>
              <a:rPr lang="en-US" dirty="0" smtClean="0"/>
              <a:t>wav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MCEP vectors (outputs to </a:t>
            </a:r>
            <a:r>
              <a:rPr lang="en-US" dirty="0" err="1" smtClean="0"/>
              <a:t>mcep</a:t>
            </a:r>
            <a:r>
              <a:rPr lang="en-US" dirty="0" smtClean="0"/>
              <a:t>/ </a:t>
            </a:r>
            <a:r>
              <a:rPr lang="en-US" dirty="0" err="1" smtClean="0"/>
              <a:t>subdir</a:t>
            </a:r>
            <a:r>
              <a:rPr lang="en-US" dirty="0" smtClean="0"/>
              <a:t>)</a:t>
            </a:r>
          </a:p>
          <a:p>
            <a:pPr lvl="2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/>
              <a:t>bin/</a:t>
            </a:r>
            <a:r>
              <a:rPr lang="en-US" dirty="0" err="1"/>
              <a:t>make_mcep</a:t>
            </a:r>
            <a:r>
              <a:rPr lang="en-US" dirty="0"/>
              <a:t> wav/*.</a:t>
            </a:r>
            <a:r>
              <a:rPr lang="en-US" dirty="0" smtClean="0"/>
              <a:t>wav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Build synthesizer </a:t>
            </a:r>
          </a:p>
          <a:p>
            <a:pPr lvl="2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/>
              <a:t>festival -</a:t>
            </a:r>
            <a:r>
              <a:rPr lang="en-US" dirty="0" err="1"/>
              <a:t>b</a:t>
            </a:r>
            <a:r>
              <a:rPr lang="en-US" dirty="0"/>
              <a:t> </a:t>
            </a:r>
            <a:r>
              <a:rPr lang="en-US" dirty="0" err="1"/>
              <a:t>festvox/build_ldom.scm</a:t>
            </a:r>
            <a:r>
              <a:rPr lang="en-US" dirty="0"/>
              <a:t> '(</a:t>
            </a:r>
            <a:r>
              <a:rPr lang="en-US" dirty="0" err="1"/>
              <a:t>build_clunits</a:t>
            </a:r>
            <a:r>
              <a:rPr lang="en-US" dirty="0"/>
              <a:t> "etc/</a:t>
            </a:r>
            <a:r>
              <a:rPr lang="en-US" dirty="0" err="1"/>
              <a:t>time.</a:t>
            </a:r>
            <a:r>
              <a:rPr lang="en-US" dirty="0" err="1" smtClean="0"/>
              <a:t>data</a:t>
            </a:r>
            <a:r>
              <a:rPr lang="en-US" dirty="0" smtClean="0"/>
              <a:t>”)’</a:t>
            </a:r>
          </a:p>
          <a:p>
            <a:pPr lvl="2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Note: it can only produce words that you have specifically given it in your utterance list.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Run it</a:t>
            </a:r>
          </a:p>
          <a:p>
            <a:pPr lvl="2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/>
              <a:t>festival </a:t>
            </a:r>
            <a:r>
              <a:rPr lang="en-US" dirty="0" err="1"/>
              <a:t>festvox/SLP_time_xyz_ldom.scm</a:t>
            </a:r>
            <a:r>
              <a:rPr lang="en-US" dirty="0"/>
              <a:t> '(</a:t>
            </a:r>
            <a:r>
              <a:rPr lang="en-US" dirty="0" err="1"/>
              <a:t>voice_SLP_time_xyz_ldom</a:t>
            </a:r>
            <a:r>
              <a:rPr lang="en-US" dirty="0" smtClean="0"/>
              <a:t>)’</a:t>
            </a:r>
          </a:p>
          <a:p>
            <a:pPr lvl="2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/>
              <a:t>(</a:t>
            </a:r>
            <a:r>
              <a:rPr lang="en-US" dirty="0" err="1"/>
              <a:t>saytime</a:t>
            </a:r>
            <a:r>
              <a:rPr lang="en-US" dirty="0" smtClean="0"/>
              <a:t>)</a:t>
            </a:r>
          </a:p>
          <a:p>
            <a:pPr lvl="2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(</a:t>
            </a:r>
            <a:r>
              <a:rPr lang="en-US" dirty="0" err="1"/>
              <a:t>saythistime</a:t>
            </a:r>
            <a:r>
              <a:rPr lang="en-US" dirty="0"/>
              <a:t> "07:57"</a:t>
            </a:r>
            <a:r>
              <a:rPr lang="en-US" dirty="0" smtClean="0"/>
              <a:t>)</a:t>
            </a:r>
          </a:p>
          <a:p>
            <a:pPr lvl="2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(</a:t>
            </a:r>
            <a:r>
              <a:rPr lang="en-US" dirty="0"/>
              <a:t>saythistime "14:22")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endParaRPr lang="en-US" dirty="0" smtClean="0"/>
          </a:p>
          <a:p>
            <a:pPr lvl="2" fontAlgn="auto">
              <a:spcAft>
                <a:spcPts val="0"/>
              </a:spcAft>
              <a:buFont typeface="Arial"/>
              <a:buChar char="•"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55A951-6895-482B-B730-D51679D4CE2E}" type="slidenum">
              <a:rPr lang="en-US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Part A – final output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/>
              <a:t>G</a:t>
            </a:r>
            <a:r>
              <a:rPr lang="en-US" dirty="0" smtClean="0"/>
              <a:t>enerate </a:t>
            </a:r>
            <a:r>
              <a:rPr lang="en-US" dirty="0"/>
              <a:t>three wav files using your TTS</a:t>
            </a:r>
            <a:r>
              <a:rPr lang="en-US" dirty="0" smtClean="0"/>
              <a:t> as follows: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endParaRPr lang="en-US" dirty="0" smtClean="0"/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err="1" smtClean="0"/>
              <a:t>cd</a:t>
            </a:r>
            <a:r>
              <a:rPr lang="en-US" dirty="0" smtClean="0"/>
              <a:t> </a:t>
            </a:r>
            <a:r>
              <a:rPr lang="en-US" dirty="0"/>
              <a:t>/proj/speech/users/cs4706/USERNAME/time</a:t>
            </a:r>
            <a:r>
              <a:rPr lang="en-US" dirty="0" smtClean="0"/>
              <a:t> 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Festival 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(</a:t>
            </a:r>
            <a:r>
              <a:rPr lang="en-US" dirty="0"/>
              <a:t>load "</a:t>
            </a:r>
            <a:r>
              <a:rPr lang="en-US" dirty="0" err="1"/>
              <a:t>festvox/SLP_time_xyz_ldom.scm") (voice_SLP_time_xyz_ldom</a:t>
            </a:r>
            <a:r>
              <a:rPr lang="en-US" dirty="0"/>
              <a:t>)</a:t>
            </a:r>
            <a:r>
              <a:rPr lang="en-US" dirty="0" smtClean="0"/>
              <a:t> 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(</a:t>
            </a:r>
            <a:r>
              <a:rPr lang="en-US" dirty="0" err="1"/>
              <a:t>Parameter.set</a:t>
            </a:r>
            <a:r>
              <a:rPr lang="en-US" dirty="0"/>
              <a:t> '</a:t>
            </a:r>
            <a:r>
              <a:rPr lang="en-US" dirty="0" err="1"/>
              <a:t>Audio_Method</a:t>
            </a:r>
            <a:r>
              <a:rPr lang="en-US" dirty="0"/>
              <a:t> '</a:t>
            </a:r>
            <a:r>
              <a:rPr lang="en-US" dirty="0" err="1"/>
              <a:t>Audio_Command) (Parameter.set</a:t>
            </a:r>
            <a:r>
              <a:rPr lang="en-US" dirty="0"/>
              <a:t> '</a:t>
            </a:r>
            <a:r>
              <a:rPr lang="en-US" dirty="0" err="1"/>
              <a:t>Audio_Required_Rate</a:t>
            </a:r>
            <a:r>
              <a:rPr lang="en-US" dirty="0"/>
              <a:t> 16000) (Parameter.set '</a:t>
            </a:r>
            <a:r>
              <a:rPr lang="en-US" dirty="0" err="1"/>
              <a:t>Audio_Required_Format</a:t>
            </a:r>
            <a:r>
              <a:rPr lang="en-US" dirty="0"/>
              <a:t> 'wav)</a:t>
            </a:r>
            <a:r>
              <a:rPr lang="en-US" dirty="0" smtClean="0"/>
              <a:t> 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(</a:t>
            </a:r>
            <a:r>
              <a:rPr lang="en-US" dirty="0" err="1"/>
              <a:t>Parameter.set</a:t>
            </a:r>
            <a:r>
              <a:rPr lang="en-US" dirty="0"/>
              <a:t> '</a:t>
            </a:r>
            <a:r>
              <a:rPr lang="en-US" dirty="0" err="1"/>
              <a:t>Audio_Command</a:t>
            </a:r>
            <a:r>
              <a:rPr lang="en-US" dirty="0"/>
              <a:t> "cp $FILE time1.wav") (saytime)</a:t>
            </a:r>
            <a:r>
              <a:rPr lang="en-US" dirty="0" smtClean="0"/>
              <a:t> 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(</a:t>
            </a:r>
            <a:r>
              <a:rPr lang="en-US" dirty="0"/>
              <a:t>Parameter.set '</a:t>
            </a:r>
            <a:r>
              <a:rPr lang="en-US" dirty="0" err="1"/>
              <a:t>Audio_Command</a:t>
            </a:r>
            <a:r>
              <a:rPr lang="en-US" dirty="0"/>
              <a:t> "cp $FILE time2.wav") (saythistime "07:57")</a:t>
            </a:r>
            <a:r>
              <a:rPr lang="en-US" dirty="0" smtClean="0"/>
              <a:t> 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(</a:t>
            </a:r>
            <a:r>
              <a:rPr lang="en-US" dirty="0"/>
              <a:t>Parameter.set '</a:t>
            </a:r>
            <a:r>
              <a:rPr lang="en-US" dirty="0" err="1"/>
              <a:t>Audio_Command</a:t>
            </a:r>
            <a:r>
              <a:rPr lang="en-US" dirty="0"/>
              <a:t> "cp $FILE time3.wav") (saythistime "14:22")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9EEE03-474C-4ABE-B087-0C9B3BA9BEF6}" type="slidenum">
              <a:rPr lang="en-US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9203</TotalTime>
  <Words>1924</Words>
  <Application>Microsoft Office PowerPoint</Application>
  <PresentationFormat>On-screen Show (4:3)</PresentationFormat>
  <Paragraphs>212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Project 1 – Limited Domain TTS using Festival</vt:lpstr>
      <vt:lpstr>Project 1</vt:lpstr>
      <vt:lpstr>Limited Domain TTS project</vt:lpstr>
      <vt:lpstr>Outline – Creating your TTS</vt:lpstr>
      <vt:lpstr>Part A – environment variables </vt:lpstr>
      <vt:lpstr>Part A – build directories</vt:lpstr>
      <vt:lpstr>Part A - build prompts and utterances </vt:lpstr>
      <vt:lpstr>Part A – build and run speech synthesizer</vt:lpstr>
      <vt:lpstr>Part A – final output</vt:lpstr>
      <vt:lpstr>Part B: Designing a limited domain TTS system</vt:lpstr>
      <vt:lpstr>Example: Time</vt:lpstr>
      <vt:lpstr>Part B – preparing your limited domain TTS</vt:lpstr>
      <vt:lpstr>Tips for designing prompts</vt:lpstr>
      <vt:lpstr>Part C – completing your limited domain TTS</vt:lpstr>
      <vt:lpstr>Tips for Recording prompts</vt:lpstr>
      <vt:lpstr>Submission</vt:lpstr>
      <vt:lpstr>Submission continued</vt:lpstr>
      <vt:lpstr>Script file</vt:lpstr>
      <vt:lpstr>Summary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Festival TTS – Project 1</dc:title>
  <dc:creator>Robert Coyne</dc:creator>
  <cp:lastModifiedBy>Julia Hirschberg</cp:lastModifiedBy>
  <cp:revision>84</cp:revision>
  <dcterms:created xsi:type="dcterms:W3CDTF">2011-02-04T15:38:53Z</dcterms:created>
  <dcterms:modified xsi:type="dcterms:W3CDTF">2012-02-13T16:00:42Z</dcterms:modified>
</cp:coreProperties>
</file>