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 id="2147483653" r:id="rId2"/>
  </p:sldMasterIdLst>
  <p:notesMasterIdLst>
    <p:notesMasterId r:id="rId53"/>
  </p:notesMasterIdLst>
  <p:handoutMasterIdLst>
    <p:handoutMasterId r:id="rId54"/>
  </p:handoutMasterIdLst>
  <p:sldIdLst>
    <p:sldId id="829" r:id="rId3"/>
    <p:sldId id="677" r:id="rId4"/>
    <p:sldId id="486" r:id="rId5"/>
    <p:sldId id="828" r:id="rId6"/>
    <p:sldId id="921" r:id="rId7"/>
    <p:sldId id="922" r:id="rId8"/>
    <p:sldId id="799" r:id="rId9"/>
    <p:sldId id="800" r:id="rId10"/>
    <p:sldId id="761" r:id="rId11"/>
    <p:sldId id="826" r:id="rId12"/>
    <p:sldId id="582" r:id="rId13"/>
    <p:sldId id="585" r:id="rId14"/>
    <p:sldId id="587" r:id="rId15"/>
    <p:sldId id="703" r:id="rId16"/>
    <p:sldId id="897" r:id="rId17"/>
    <p:sldId id="676" r:id="rId18"/>
    <p:sldId id="731" r:id="rId19"/>
    <p:sldId id="898" r:id="rId20"/>
    <p:sldId id="910" r:id="rId21"/>
    <p:sldId id="900" r:id="rId22"/>
    <p:sldId id="807" r:id="rId23"/>
    <p:sldId id="901" r:id="rId24"/>
    <p:sldId id="902" r:id="rId25"/>
    <p:sldId id="903" r:id="rId26"/>
    <p:sldId id="904" r:id="rId27"/>
    <p:sldId id="905" r:id="rId28"/>
    <p:sldId id="906" r:id="rId29"/>
    <p:sldId id="907" r:id="rId30"/>
    <p:sldId id="908" r:id="rId31"/>
    <p:sldId id="909" r:id="rId32"/>
    <p:sldId id="923" r:id="rId33"/>
    <p:sldId id="875" r:id="rId34"/>
    <p:sldId id="876" r:id="rId35"/>
    <p:sldId id="880" r:id="rId36"/>
    <p:sldId id="881" r:id="rId37"/>
    <p:sldId id="887" r:id="rId38"/>
    <p:sldId id="882" r:id="rId39"/>
    <p:sldId id="888" r:id="rId40"/>
    <p:sldId id="889" r:id="rId41"/>
    <p:sldId id="890" r:id="rId42"/>
    <p:sldId id="891" r:id="rId43"/>
    <p:sldId id="892" r:id="rId44"/>
    <p:sldId id="893" r:id="rId45"/>
    <p:sldId id="894" r:id="rId46"/>
    <p:sldId id="895" r:id="rId47"/>
    <p:sldId id="896" r:id="rId48"/>
    <p:sldId id="915" r:id="rId49"/>
    <p:sldId id="918" r:id="rId50"/>
    <p:sldId id="916" r:id="rId51"/>
    <p:sldId id="913" r:id="rId52"/>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5EB54B"/>
    <a:srgbClr val="FFCC66"/>
    <a:srgbClr val="CC99FF"/>
    <a:srgbClr val="FF66FF"/>
    <a:srgbClr val="66FF33"/>
    <a:srgbClr val="FF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2064" y="-560"/>
      </p:cViewPr>
      <p:guideLst>
        <p:guide orient="horz" pos="2160"/>
        <p:guide pos="1056"/>
      </p:guideLst>
    </p:cSldViewPr>
  </p:slideViewPr>
  <p:outlineViewPr>
    <p:cViewPr>
      <p:scale>
        <a:sx n="33" d="100"/>
        <a:sy n="33" d="100"/>
      </p:scale>
      <p:origin x="0" y="39560"/>
    </p:cViewPr>
  </p:outlineViewPr>
  <p:notesTextViewPr>
    <p:cViewPr>
      <p:scale>
        <a:sx n="100" d="100"/>
        <a:sy n="100" d="100"/>
      </p:scale>
      <p:origin x="0" y="0"/>
    </p:cViewPr>
  </p:notesTextViewPr>
  <p:sorterViewPr>
    <p:cViewPr>
      <p:scale>
        <a:sx n="150" d="100"/>
        <a:sy n="150" d="100"/>
      </p:scale>
      <p:origin x="0" y="20520"/>
    </p:cViewPr>
  </p:sorterViewPr>
  <p:notesViewPr>
    <p:cSldViewPr>
      <p:cViewPr>
        <p:scale>
          <a:sx n="75" d="100"/>
          <a:sy n="75" d="100"/>
        </p:scale>
        <p:origin x="-1404" y="510"/>
      </p:cViewPr>
      <p:guideLst>
        <p:guide orient="horz" pos="2192"/>
        <p:guide pos="29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notesMaster" Target="notesMasters/notesMaster1.xml"/><Relationship Id="rId54" Type="http://schemas.openxmlformats.org/officeDocument/2006/relationships/handoutMaster" Target="handoutMasters/handout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588" y="-1588"/>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t" anchorCtr="0" compatLnSpc="1">
            <a:prstTxWarp prst="textNoShape">
              <a:avLst/>
            </a:prstTxWarp>
          </a:bodyPr>
          <a:lstStyle>
            <a:lvl1pPr defTabSz="882650" eaLnBrk="0" hangingPunct="0">
              <a:defRPr sz="1200">
                <a:latin typeface="Arial" pitchFamily="34" charset="0"/>
                <a:ea typeface="+mn-ea"/>
                <a:cs typeface="+mn-cs"/>
              </a:defRPr>
            </a:lvl1pPr>
          </a:lstStyle>
          <a:p>
            <a:pPr>
              <a:defRPr/>
            </a:pPr>
            <a:endParaRPr lang="en-US"/>
          </a:p>
        </p:txBody>
      </p:sp>
      <p:sp>
        <p:nvSpPr>
          <p:cNvPr id="4099" name="Rectangle 3"/>
          <p:cNvSpPr>
            <a:spLocks noGrp="1" noChangeArrowheads="1"/>
          </p:cNvSpPr>
          <p:nvPr>
            <p:ph type="dt" sz="quarter" idx="1"/>
          </p:nvPr>
        </p:nvSpPr>
        <p:spPr bwMode="auto">
          <a:xfrm>
            <a:off x="3886200" y="-1588"/>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t" anchorCtr="0" compatLnSpc="1">
            <a:prstTxWarp prst="textNoShape">
              <a:avLst/>
            </a:prstTxWarp>
          </a:bodyPr>
          <a:lstStyle>
            <a:lvl1pPr algn="r" defTabSz="882650" eaLnBrk="0" hangingPunct="0">
              <a:defRPr sz="1200">
                <a:latin typeface="Arial" pitchFamily="34" charset="0"/>
                <a:ea typeface="+mn-ea"/>
                <a:cs typeface="+mn-cs"/>
              </a:defRPr>
            </a:lvl1pPr>
          </a:lstStyle>
          <a:p>
            <a:pPr>
              <a:defRPr/>
            </a:pPr>
            <a:endParaRPr lang="en-US"/>
          </a:p>
        </p:txBody>
      </p:sp>
      <p:sp>
        <p:nvSpPr>
          <p:cNvPr id="4100" name="Rectangle 4"/>
          <p:cNvSpPr>
            <a:spLocks noGrp="1" noChangeArrowheads="1"/>
          </p:cNvSpPr>
          <p:nvPr>
            <p:ph type="ftr" sz="quarter" idx="2"/>
          </p:nvPr>
        </p:nvSpPr>
        <p:spPr bwMode="auto">
          <a:xfrm>
            <a:off x="-1588" y="8847138"/>
            <a:ext cx="29733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b" anchorCtr="0" compatLnSpc="1">
            <a:prstTxWarp prst="textNoShape">
              <a:avLst/>
            </a:prstTxWarp>
          </a:bodyPr>
          <a:lstStyle>
            <a:lvl1pPr defTabSz="882650" eaLnBrk="0" hangingPunct="0">
              <a:defRPr sz="1200">
                <a:latin typeface="Arial" pitchFamily="34" charset="0"/>
                <a:ea typeface="+mn-ea"/>
                <a:cs typeface="+mn-cs"/>
              </a:defRPr>
            </a:lvl1pPr>
          </a:lstStyle>
          <a:p>
            <a:pPr>
              <a:defRPr/>
            </a:pPr>
            <a:endParaRPr lang="en-US"/>
          </a:p>
        </p:txBody>
      </p:sp>
      <p:sp>
        <p:nvSpPr>
          <p:cNvPr id="4101" name="Rectangle 5"/>
          <p:cNvSpPr>
            <a:spLocks noGrp="1" noChangeArrowheads="1"/>
          </p:cNvSpPr>
          <p:nvPr>
            <p:ph type="sldNum" sz="quarter" idx="3"/>
          </p:nvPr>
        </p:nvSpPr>
        <p:spPr bwMode="auto">
          <a:xfrm>
            <a:off x="3886200" y="8847138"/>
            <a:ext cx="29733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b" anchorCtr="0" compatLnSpc="1">
            <a:prstTxWarp prst="textNoShape">
              <a:avLst/>
            </a:prstTxWarp>
          </a:bodyPr>
          <a:lstStyle>
            <a:lvl1pPr algn="r" defTabSz="882650" eaLnBrk="0" hangingPunct="0">
              <a:defRPr sz="1200">
                <a:cs typeface="+mn-cs"/>
              </a:defRPr>
            </a:lvl1pPr>
          </a:lstStyle>
          <a:p>
            <a:pPr>
              <a:defRPr/>
            </a:pPr>
            <a:fld id="{BE0C0E99-B20F-AC42-B88B-DD0728D0C31B}" type="slidenum">
              <a:rPr lang="en-US"/>
              <a:pPr>
                <a:defRPr/>
              </a:pPr>
              <a:t>‹#›</a:t>
            </a:fld>
            <a:endParaRPr lang="en-US"/>
          </a:p>
        </p:txBody>
      </p:sp>
    </p:spTree>
    <p:extLst>
      <p:ext uri="{BB962C8B-B14F-4D97-AF65-F5344CB8AC3E}">
        <p14:creationId xmlns:p14="http://schemas.microsoft.com/office/powerpoint/2010/main" val="63110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588"/>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t" anchorCtr="0" compatLnSpc="1">
            <a:prstTxWarp prst="textNoShape">
              <a:avLst/>
            </a:prstTxWarp>
          </a:bodyPr>
          <a:lstStyle>
            <a:lvl1pPr defTabSz="882650" eaLnBrk="0" hangingPunct="0">
              <a:defRPr sz="1200">
                <a:latin typeface="Arial" pitchFamily="34" charset="0"/>
                <a:ea typeface="+mn-ea"/>
                <a:cs typeface="+mn-cs"/>
              </a:defRPr>
            </a:lvl1pPr>
          </a:lstStyle>
          <a:p>
            <a:pPr>
              <a:defRPr/>
            </a:pPr>
            <a:endParaRPr lang="en-US"/>
          </a:p>
        </p:txBody>
      </p:sp>
      <p:sp>
        <p:nvSpPr>
          <p:cNvPr id="2051" name="Rectangle 3"/>
          <p:cNvSpPr>
            <a:spLocks noGrp="1" noChangeArrowheads="1"/>
          </p:cNvSpPr>
          <p:nvPr>
            <p:ph type="dt" idx="1"/>
          </p:nvPr>
        </p:nvSpPr>
        <p:spPr bwMode="auto">
          <a:xfrm>
            <a:off x="3886200" y="-1588"/>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t" anchorCtr="0" compatLnSpc="1">
            <a:prstTxWarp prst="textNoShape">
              <a:avLst/>
            </a:prstTxWarp>
          </a:bodyPr>
          <a:lstStyle>
            <a:lvl1pPr algn="r" defTabSz="882650" eaLnBrk="0" hangingPunct="0">
              <a:defRPr sz="1200">
                <a:latin typeface="Arial" pitchFamily="34" charset="0"/>
                <a:ea typeface="+mn-ea"/>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06488" y="698500"/>
            <a:ext cx="4649787" cy="348932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17575" y="4424363"/>
            <a:ext cx="502285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588" y="8847138"/>
            <a:ext cx="29733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b" anchorCtr="0" compatLnSpc="1">
            <a:prstTxWarp prst="textNoShape">
              <a:avLst/>
            </a:prstTxWarp>
          </a:bodyPr>
          <a:lstStyle>
            <a:lvl1pPr defTabSz="882650" eaLnBrk="0" hangingPunct="0">
              <a:defRPr sz="1200">
                <a:latin typeface="Arial" pitchFamily="34" charset="0"/>
                <a:ea typeface="+mn-ea"/>
                <a:cs typeface="+mn-cs"/>
              </a:defRPr>
            </a:lvl1pPr>
          </a:lstStyle>
          <a:p>
            <a:pPr>
              <a:defRPr/>
            </a:pPr>
            <a:endParaRPr lang="en-US"/>
          </a:p>
        </p:txBody>
      </p:sp>
      <p:sp>
        <p:nvSpPr>
          <p:cNvPr id="2055" name="Rectangle 7"/>
          <p:cNvSpPr>
            <a:spLocks noGrp="1" noChangeArrowheads="1"/>
          </p:cNvSpPr>
          <p:nvPr>
            <p:ph type="sldNum" sz="quarter" idx="5"/>
          </p:nvPr>
        </p:nvSpPr>
        <p:spPr bwMode="auto">
          <a:xfrm>
            <a:off x="3886200" y="8847138"/>
            <a:ext cx="297338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56" tIns="44581" rIns="90756" bIns="44581" numCol="1" anchor="b" anchorCtr="0" compatLnSpc="1">
            <a:prstTxWarp prst="textNoShape">
              <a:avLst/>
            </a:prstTxWarp>
          </a:bodyPr>
          <a:lstStyle>
            <a:lvl1pPr algn="r" defTabSz="882650" eaLnBrk="0" hangingPunct="0">
              <a:defRPr sz="1200">
                <a:cs typeface="+mn-cs"/>
              </a:defRPr>
            </a:lvl1pPr>
          </a:lstStyle>
          <a:p>
            <a:pPr>
              <a:defRPr/>
            </a:pPr>
            <a:fld id="{7D85F7D9-5A21-4F43-ACA6-B7652882014C}" type="slidenum">
              <a:rPr lang="en-US"/>
              <a:pPr>
                <a:defRPr/>
              </a:pPr>
              <a:t>‹#›</a:t>
            </a:fld>
            <a:endParaRPr lang="en-US"/>
          </a:p>
        </p:txBody>
      </p:sp>
    </p:spTree>
    <p:extLst>
      <p:ext uri="{BB962C8B-B14F-4D97-AF65-F5344CB8AC3E}">
        <p14:creationId xmlns:p14="http://schemas.microsoft.com/office/powerpoint/2010/main" val="3194360882"/>
      </p:ext>
    </p:extLst>
  </p:cSld>
  <p:clrMap bg1="lt1" tx1="dk1" bg2="lt2" tx2="dk2" accent1="accent1" accent2="accent2" accent3="accent3" accent4="accent4" accent5="accent5" accent6="accent6" hlink="hlink" folHlink="folHlink"/>
  <p:notesStyle>
    <a:lvl1pPr algn="l" defTabSz="879475"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49263" algn="l" defTabSz="879475"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896938" algn="l" defTabSz="879475"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46200" algn="l" defTabSz="879475"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793875" algn="l" defTabSz="879475"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FBED6EFB-D750-F747-ADE3-098039A3BE6D}" type="slidenum">
              <a:rPr lang="en-US" smtClean="0"/>
              <a:pPr>
                <a:defRPr/>
              </a:pPr>
              <a:t>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defRPr/>
            </a:pPr>
            <a:endParaRPr lang="en-US">
              <a:latin typeface="Times New Roman"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56B249FC-AF10-7648-B64F-BE676C8DA563}" type="slidenum">
              <a:rPr lang="en-US" smtClean="0"/>
              <a:pPr>
                <a:defRPr/>
              </a:pPr>
              <a:t>12</a:t>
            </a:fld>
            <a:endParaRPr lang="en-US" smtClean="0"/>
          </a:p>
        </p:txBody>
      </p:sp>
      <p:sp>
        <p:nvSpPr>
          <p:cNvPr id="57347" name="Rectangle 2"/>
          <p:cNvSpPr>
            <a:spLocks noGrp="1" noRot="1" noChangeAspect="1" noChangeArrowheads="1" noTextEdit="1"/>
          </p:cNvSpPr>
          <p:nvPr>
            <p:ph type="sldImg"/>
          </p:nvPr>
        </p:nvSpPr>
        <p:spPr>
          <a:xfrm>
            <a:off x="1101725" y="698500"/>
            <a:ext cx="4654550" cy="3492500"/>
          </a:xfrm>
          <a:ln/>
        </p:spPr>
      </p:sp>
      <p:sp>
        <p:nvSpPr>
          <p:cNvPr id="57348" name="Rectangle 3"/>
          <p:cNvSpPr>
            <a:spLocks noGrp="1" noChangeArrowheads="1"/>
          </p:cNvSpPr>
          <p:nvPr>
            <p:ph type="body" idx="1"/>
          </p:nvPr>
        </p:nvSpPr>
        <p:spPr>
          <a:xfrm>
            <a:off x="914400" y="4424363"/>
            <a:ext cx="50292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defRPr/>
            </a:pPr>
            <a:endParaRPr lang="en-US">
              <a:latin typeface="Times New Roman" charset="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72EBC7CA-7F77-C941-A2BD-36586E5B53BF}" type="slidenum">
              <a:rPr lang="en-US" smtClean="0"/>
              <a:pPr>
                <a:defRPr/>
              </a:pPr>
              <a:t>13</a:t>
            </a:fld>
            <a:endParaRPr lang="en-US" smtClean="0"/>
          </a:p>
        </p:txBody>
      </p:sp>
      <p:sp>
        <p:nvSpPr>
          <p:cNvPr id="58371" name="Rectangle 2"/>
          <p:cNvSpPr>
            <a:spLocks noGrp="1" noRot="1" noChangeAspect="1" noChangeArrowheads="1" noTextEdit="1"/>
          </p:cNvSpPr>
          <p:nvPr>
            <p:ph type="sldImg"/>
          </p:nvPr>
        </p:nvSpPr>
        <p:spPr>
          <a:xfrm>
            <a:off x="1101725" y="698500"/>
            <a:ext cx="4654550" cy="3492500"/>
          </a:xfrm>
          <a:ln/>
        </p:spPr>
      </p:sp>
      <p:sp>
        <p:nvSpPr>
          <p:cNvPr id="58372" name="Rectangle 3"/>
          <p:cNvSpPr>
            <a:spLocks noGrp="1" noChangeArrowheads="1"/>
          </p:cNvSpPr>
          <p:nvPr>
            <p:ph type="body" idx="1"/>
          </p:nvPr>
        </p:nvSpPr>
        <p:spPr>
          <a:xfrm>
            <a:off x="914400" y="4424363"/>
            <a:ext cx="50292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defRPr/>
            </a:pPr>
            <a:endParaRPr lang="en-US">
              <a:latin typeface="Times New Roman"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798B4714-2F14-014B-A23C-5C8A31AA09D9}" type="slidenum">
              <a:rPr lang="en-US" smtClean="0"/>
              <a:pPr>
                <a:defRPr/>
              </a:pPr>
              <a:t>14</a:t>
            </a:fld>
            <a:endParaRPr lang="en-US" smtClean="0"/>
          </a:p>
        </p:txBody>
      </p:sp>
      <p:sp>
        <p:nvSpPr>
          <p:cNvPr id="59395" name="Rectangle 2"/>
          <p:cNvSpPr>
            <a:spLocks noGrp="1" noRot="1" noChangeAspect="1" noChangeArrowheads="1" noTextEdit="1"/>
          </p:cNvSpPr>
          <p:nvPr>
            <p:ph type="sldImg"/>
          </p:nvPr>
        </p:nvSpPr>
        <p:spPr>
          <a:xfrm>
            <a:off x="1101725" y="698500"/>
            <a:ext cx="4654550" cy="3492500"/>
          </a:xfrm>
          <a:ln/>
        </p:spPr>
      </p:sp>
      <p:sp>
        <p:nvSpPr>
          <p:cNvPr id="59396" name="Rectangle 3"/>
          <p:cNvSpPr>
            <a:spLocks noGrp="1" noChangeArrowheads="1"/>
          </p:cNvSpPr>
          <p:nvPr>
            <p:ph type="body" idx="1"/>
          </p:nvPr>
        </p:nvSpPr>
        <p:spPr>
          <a:xfrm>
            <a:off x="914400" y="4424363"/>
            <a:ext cx="50292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lnSpc>
                <a:spcPct val="95000"/>
              </a:lnSpc>
              <a:defRPr/>
            </a:pPr>
            <a:r>
              <a:rPr lang="en-US" sz="1300">
                <a:latin typeface="Times New Roman" charset="0"/>
                <a:cs typeface="+mn-cs"/>
              </a:rPr>
              <a:t>Trained annotators distinguished </a:t>
            </a:r>
            <a:r>
              <a:rPr lang="en-US" sz="1300" b="1">
                <a:latin typeface="Times New Roman" charset="0"/>
                <a:cs typeface="+mn-cs"/>
              </a:rPr>
              <a:t>Smooth Switches</a:t>
            </a:r>
            <a:r>
              <a:rPr lang="en-US" sz="1300">
                <a:latin typeface="Times New Roman" charset="0"/>
                <a:cs typeface="+mn-cs"/>
              </a:rPr>
              <a:t> from </a:t>
            </a:r>
            <a:r>
              <a:rPr lang="en-US" sz="1300" b="1">
                <a:latin typeface="Times New Roman" charset="0"/>
                <a:cs typeface="+mn-cs"/>
              </a:rPr>
              <a:t>Interruptions </a:t>
            </a:r>
            <a:r>
              <a:rPr lang="en-US" sz="1300">
                <a:latin typeface="Times New Roman" charset="0"/>
                <a:cs typeface="+mn-cs"/>
              </a:rPr>
              <a:t>and</a:t>
            </a:r>
            <a:r>
              <a:rPr lang="en-US" sz="1300" b="1">
                <a:latin typeface="Times New Roman" charset="0"/>
                <a:cs typeface="+mn-cs"/>
              </a:rPr>
              <a:t> Backchannels</a:t>
            </a:r>
            <a:r>
              <a:rPr lang="en-US" sz="1300">
                <a:latin typeface="Times New Roman" charset="0"/>
                <a:cs typeface="+mn-cs"/>
              </a:rPr>
              <a:t> using a scheme based on </a:t>
            </a:r>
            <a:r>
              <a:rPr lang="en-US" sz="1300">
                <a:solidFill>
                  <a:srgbClr val="1B24D3"/>
                </a:solidFill>
                <a:latin typeface="Times New Roman" charset="0"/>
                <a:cs typeface="+mn-cs"/>
              </a:rPr>
              <a:t>Ferguson 1977</a:t>
            </a:r>
            <a:r>
              <a:rPr lang="en-US" sz="1300">
                <a:latin typeface="Times New Roman" charset="0"/>
                <a:cs typeface="+mn-cs"/>
              </a:rPr>
              <a:t>, </a:t>
            </a:r>
            <a:r>
              <a:rPr lang="en-US" sz="1300">
                <a:solidFill>
                  <a:srgbClr val="1B24D3"/>
                </a:solidFill>
                <a:latin typeface="Times New Roman" charset="0"/>
                <a:cs typeface="+mn-cs"/>
              </a:rPr>
              <a:t>Beattie 1982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4B2EF669-9220-894C-BBF5-AC7D3CBE8ECF}" type="slidenum">
              <a:rPr lang="en-US" smtClean="0"/>
              <a:pPr>
                <a:defRPr/>
              </a:pPr>
              <a:t>16</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lnSpc>
                <a:spcPct val="90000"/>
              </a:lnSpc>
              <a:defRPr/>
            </a:pPr>
            <a:r>
              <a:rPr lang="en-US" sz="1000">
                <a:latin typeface="Times New Roman" charset="0"/>
                <a:cs typeface="+mn-cs"/>
              </a:rPr>
              <a:t>All pitch features were calculated from stylized semitone transformed F0 values from all dialogue segments containing a single speaker. Segments with overlapping speech were excluded throughout to avoid the risk of crosstalk contaminating the pitch values. Speaker means and standard deviations were calculated for all speaker/session pairs. These statistics were used for all speaker based normalizations.  Pitch calculated over </a:t>
            </a:r>
          </a:p>
          <a:p>
            <a:pPr eaLnBrk="1" hangingPunct="1">
              <a:lnSpc>
                <a:spcPct val="90000"/>
              </a:lnSpc>
              <a:defRPr/>
            </a:pPr>
            <a:r>
              <a:rPr lang="en-US" sz="1000">
                <a:latin typeface="Times New Roman" charset="0"/>
                <a:cs typeface="+mn-cs"/>
              </a:rPr>
              <a:t>To describe the transitions, we used the mean pitch over</a:t>
            </a:r>
          </a:p>
          <a:p>
            <a:pPr eaLnBrk="1" hangingPunct="1">
              <a:lnSpc>
                <a:spcPct val="90000"/>
              </a:lnSpc>
              <a:defRPr/>
            </a:pPr>
            <a:r>
              <a:rPr lang="en-US" sz="1000">
                <a:latin typeface="Times New Roman" charset="0"/>
                <a:cs typeface="+mn-cs"/>
              </a:rPr>
              <a:t>the </a:t>
            </a:r>
            <a:r>
              <a:rPr lang="en-US" sz="1000" i="1">
                <a:latin typeface="Times New Roman" charset="0"/>
                <a:cs typeface="+mn-cs"/>
              </a:rPr>
              <a:t>last </a:t>
            </a:r>
            <a:r>
              <a:rPr lang="en-US" sz="1000">
                <a:latin typeface="Times New Roman" charset="0"/>
                <a:cs typeface="+mn-cs"/>
              </a:rPr>
              <a:t>500 ms preceding (and including) the last voiced</a:t>
            </a:r>
          </a:p>
          <a:p>
            <a:pPr eaLnBrk="1" hangingPunct="1">
              <a:lnSpc>
                <a:spcPct val="90000"/>
              </a:lnSpc>
              <a:defRPr/>
            </a:pPr>
            <a:r>
              <a:rPr lang="en-US" sz="1000">
                <a:latin typeface="Times New Roman" charset="0"/>
                <a:cs typeface="+mn-cs"/>
              </a:rPr>
              <a:t>frame before the transition, and the mean pitch over the </a:t>
            </a:r>
            <a:r>
              <a:rPr lang="en-US" sz="1000" i="1">
                <a:latin typeface="Times New Roman" charset="0"/>
                <a:cs typeface="+mn-cs"/>
              </a:rPr>
              <a:t>first</a:t>
            </a:r>
          </a:p>
          <a:p>
            <a:pPr eaLnBrk="1" hangingPunct="1">
              <a:lnSpc>
                <a:spcPct val="90000"/>
              </a:lnSpc>
              <a:defRPr/>
            </a:pPr>
            <a:r>
              <a:rPr lang="en-US" sz="1000">
                <a:latin typeface="Times New Roman" charset="0"/>
                <a:cs typeface="+mn-cs"/>
              </a:rPr>
              <a:t>500 ms following (and including) the first voiced frame after</a:t>
            </a:r>
          </a:p>
          <a:p>
            <a:pPr eaLnBrk="1" hangingPunct="1">
              <a:lnSpc>
                <a:spcPct val="90000"/>
              </a:lnSpc>
              <a:defRPr/>
            </a:pPr>
            <a:r>
              <a:rPr lang="en-US" sz="1000">
                <a:latin typeface="Times New Roman" charset="0"/>
                <a:cs typeface="+mn-cs"/>
              </a:rPr>
              <a:t>the transition. Instances where less than 50 ms of either 500</a:t>
            </a:r>
          </a:p>
          <a:p>
            <a:pPr eaLnBrk="1" hangingPunct="1">
              <a:lnSpc>
                <a:spcPct val="90000"/>
              </a:lnSpc>
              <a:defRPr/>
            </a:pPr>
            <a:r>
              <a:rPr lang="en-US" sz="1000">
                <a:latin typeface="Times New Roman" charset="0"/>
                <a:cs typeface="+mn-cs"/>
              </a:rPr>
              <a:t>ms interval was voiced were excluded from further analyses.</a:t>
            </a:r>
          </a:p>
          <a:p>
            <a:pPr eaLnBrk="1" hangingPunct="1">
              <a:lnSpc>
                <a:spcPct val="90000"/>
              </a:lnSpc>
              <a:defRPr/>
            </a:pPr>
            <a:r>
              <a:rPr lang="en-US" sz="1000">
                <a:latin typeface="Times New Roman" charset="0"/>
                <a:cs typeface="+mn-cs"/>
              </a:rPr>
              <a:t>For comparison, we extracted traditional, individual pitch</a:t>
            </a:r>
          </a:p>
          <a:p>
            <a:pPr eaLnBrk="1" hangingPunct="1">
              <a:lnSpc>
                <a:spcPct val="90000"/>
              </a:lnSpc>
              <a:defRPr/>
            </a:pPr>
            <a:r>
              <a:rPr lang="en-US" sz="1000">
                <a:latin typeface="Times New Roman" charset="0"/>
                <a:cs typeface="+mn-cs"/>
              </a:rPr>
              <a:t>means (based on the current speaker only) by (i) calculating</a:t>
            </a:r>
          </a:p>
          <a:p>
            <a:pPr eaLnBrk="1" hangingPunct="1">
              <a:lnSpc>
                <a:spcPct val="90000"/>
              </a:lnSpc>
              <a:defRPr/>
            </a:pPr>
            <a:r>
              <a:rPr lang="en-US" sz="1000">
                <a:latin typeface="Times New Roman" charset="0"/>
                <a:cs typeface="+mn-cs"/>
              </a:rPr>
              <a:t>the distance from the speaker</a:t>
            </a:r>
            <a:r>
              <a:rPr lang="ja-JP" altLang="en-US" sz="1000">
                <a:latin typeface="Times New Roman" charset="0"/>
                <a:cs typeface="+mn-cs"/>
              </a:rPr>
              <a:t>’</a:t>
            </a:r>
            <a:r>
              <a:rPr lang="en-US" sz="1000">
                <a:latin typeface="Times New Roman" charset="0"/>
                <a:cs typeface="+mn-cs"/>
              </a:rPr>
              <a:t>s mean over the current session</a:t>
            </a:r>
          </a:p>
          <a:p>
            <a:pPr eaLnBrk="1" hangingPunct="1">
              <a:lnSpc>
                <a:spcPct val="90000"/>
              </a:lnSpc>
              <a:defRPr/>
            </a:pPr>
            <a:r>
              <a:rPr lang="en-US" sz="1000">
                <a:latin typeface="Times New Roman" charset="0"/>
                <a:cs typeface="+mn-cs"/>
              </a:rPr>
              <a:t>(OWN). We also calculated relative pitch distances between</a:t>
            </a:r>
          </a:p>
          <a:p>
            <a:pPr eaLnBrk="1" hangingPunct="1">
              <a:lnSpc>
                <a:spcPct val="90000"/>
              </a:lnSpc>
              <a:defRPr/>
            </a:pPr>
            <a:r>
              <a:rPr lang="en-US" sz="1000">
                <a:latin typeface="Times New Roman" charset="0"/>
                <a:cs typeface="+mn-cs"/>
              </a:rPr>
              <a:t>speakers across the transitions based on (ii) raw pitch</a:t>
            </a:r>
          </a:p>
          <a:p>
            <a:pPr eaLnBrk="1" hangingPunct="1">
              <a:lnSpc>
                <a:spcPct val="90000"/>
              </a:lnSpc>
              <a:defRPr/>
            </a:pPr>
            <a:r>
              <a:rPr lang="en-US" sz="1000">
                <a:latin typeface="Times New Roman" charset="0"/>
                <a:cs typeface="+mn-cs"/>
              </a:rPr>
              <a:t>(RAWREL), (iii) mean normalized pitch (MEANREL), and (iv)</a:t>
            </a:r>
          </a:p>
          <a:p>
            <a:pPr eaLnBrk="1" hangingPunct="1">
              <a:lnSpc>
                <a:spcPct val="90000"/>
              </a:lnSpc>
              <a:defRPr/>
            </a:pPr>
            <a:r>
              <a:rPr lang="en-US" sz="1000">
                <a:latin typeface="Times New Roman" charset="0"/>
                <a:cs typeface="+mn-cs"/>
              </a:rPr>
              <a:t>z-score normalized pitch (ZREL). A hybrid measure which can</a:t>
            </a:r>
          </a:p>
          <a:p>
            <a:pPr eaLnBrk="1" hangingPunct="1">
              <a:lnSpc>
                <a:spcPct val="90000"/>
              </a:lnSpc>
              <a:defRPr/>
            </a:pPr>
            <a:r>
              <a:rPr lang="en-US" sz="1000">
                <a:latin typeface="Times New Roman" charset="0"/>
                <a:cs typeface="+mn-cs"/>
              </a:rPr>
              <a:t>be seen as part individual and part relative was also included:</a:t>
            </a:r>
          </a:p>
          <a:p>
            <a:pPr eaLnBrk="1" hangingPunct="1">
              <a:lnSpc>
                <a:spcPct val="90000"/>
              </a:lnSpc>
              <a:defRPr/>
            </a:pPr>
            <a:r>
              <a:rPr lang="en-US" sz="1000">
                <a:latin typeface="Times New Roman" charset="0"/>
                <a:cs typeface="+mn-cs"/>
              </a:rPr>
              <a:t>the distance between the current speaker</a:t>
            </a:r>
            <a:r>
              <a:rPr lang="ja-JP" altLang="en-US" sz="1000">
                <a:latin typeface="Times New Roman" charset="0"/>
                <a:cs typeface="+mn-cs"/>
              </a:rPr>
              <a:t>’</a:t>
            </a:r>
            <a:r>
              <a:rPr lang="en-US" sz="1000">
                <a:latin typeface="Times New Roman" charset="0"/>
                <a:cs typeface="+mn-cs"/>
              </a:rPr>
              <a:t>s raw pitch and the</a:t>
            </a:r>
          </a:p>
          <a:p>
            <a:pPr eaLnBrk="1" hangingPunct="1">
              <a:lnSpc>
                <a:spcPct val="90000"/>
              </a:lnSpc>
              <a:defRPr/>
            </a:pPr>
            <a:r>
              <a:rPr lang="en-US" sz="1000">
                <a:latin typeface="Times New Roman" charset="0"/>
                <a:cs typeface="+mn-cs"/>
              </a:rPr>
              <a:t>previous speaker</a:t>
            </a:r>
            <a:r>
              <a:rPr lang="ja-JP" altLang="en-US" sz="1000">
                <a:latin typeface="Times New Roman" charset="0"/>
                <a:cs typeface="+mn-cs"/>
              </a:rPr>
              <a:t>’</a:t>
            </a:r>
            <a:r>
              <a:rPr lang="en-US" sz="1000">
                <a:latin typeface="Times New Roman" charset="0"/>
                <a:cs typeface="+mn-cs"/>
              </a:rPr>
              <a:t>s overall pitch mean (OTHER).</a:t>
            </a:r>
          </a:p>
          <a:p>
            <a:pPr eaLnBrk="1" hangingPunct="1">
              <a:lnSpc>
                <a:spcPct val="90000"/>
              </a:lnSpc>
              <a:defRPr/>
            </a:pPr>
            <a:r>
              <a:rPr lang="en-US" sz="1000">
                <a:latin typeface="Times New Roman" charset="0"/>
                <a:cs typeface="+mn-cs"/>
              </a:rPr>
              <a:t>ANOVAs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5A8EF6F6-EAFE-C24F-98D3-86DB525CE681}" type="slidenum">
              <a:rPr lang="en-US" smtClean="0"/>
              <a:pPr>
                <a:defRPr/>
              </a:pPr>
              <a:t>17</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In semitones</a:t>
            </a:r>
          </a:p>
          <a:p>
            <a:pPr eaLnBrk="1" hangingPunct="1">
              <a:defRPr/>
            </a:pPr>
            <a:r>
              <a:rPr lang="en-US">
                <a:latin typeface="Times New Roman" charset="0"/>
                <a:cs typeface="+mn-cs"/>
              </a:rPr>
              <a:t>S: smooth switch</a:t>
            </a:r>
          </a:p>
          <a:p>
            <a:pPr eaLnBrk="1" hangingPunct="1">
              <a:defRPr/>
            </a:pPr>
            <a:r>
              <a:rPr lang="en-US">
                <a:latin typeface="Times New Roman" charset="0"/>
                <a:cs typeface="+mn-cs"/>
              </a:rPr>
              <a:t>PI: pause interruptions</a:t>
            </a:r>
          </a:p>
          <a:p>
            <a:pPr eaLnBrk="1" hangingPunct="1">
              <a:defRPr/>
            </a:pPr>
            <a:r>
              <a:rPr lang="en-US">
                <a:latin typeface="Times New Roman" charset="0"/>
                <a:cs typeface="+mn-cs"/>
              </a:rPr>
              <a:t>X2: other speaker</a:t>
            </a:r>
            <a:r>
              <a:rPr lang="ja-JP" altLang="en-US">
                <a:latin typeface="Times New Roman" charset="0"/>
                <a:cs typeface="+mn-cs"/>
              </a:rPr>
              <a:t>’</a:t>
            </a:r>
            <a:r>
              <a:rPr lang="en-US">
                <a:latin typeface="Times New Roman" charset="0"/>
                <a:cs typeface="+mn-cs"/>
              </a:rPr>
              <a:t>s continuation after BC</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90F8BCB5-FE7F-114A-A398-2CFC5339C3CA}" type="slidenum">
              <a:rPr lang="en-US" smtClean="0"/>
              <a:pPr>
                <a:defRPr/>
              </a:pPr>
              <a:t>22</a:t>
            </a:fld>
            <a:endParaRPr lang="en-US" smtClean="0"/>
          </a:p>
        </p:txBody>
      </p:sp>
      <p:sp>
        <p:nvSpPr>
          <p:cNvPr id="62467" name="Slide Image Placeholder 1"/>
          <p:cNvSpPr>
            <a:spLocks noGrp="1" noRot="1" noChangeAspect="1" noTextEdit="1"/>
          </p:cNvSpPr>
          <p:nvPr>
            <p:ph type="sldImg"/>
          </p:nvPr>
        </p:nvSpPr>
        <p:spPr>
          <a:xfrm>
            <a:off x="1101725" y="698500"/>
            <a:ext cx="4654550" cy="3492500"/>
          </a:xfrm>
          <a:ln/>
        </p:spPr>
      </p:sp>
      <p:sp>
        <p:nvSpPr>
          <p:cNvPr id="62468"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lIns="91440" tIns="45720" rIns="91440" bIns="45720"/>
          <a:lstStyle/>
          <a:p>
            <a:pPr defTabSz="457200" eaLnBrk="1" hangingPunct="1">
              <a:spcBef>
                <a:spcPct val="0"/>
              </a:spcBef>
              <a:defRPr/>
            </a:pPr>
            <a:endParaRPr lang="en-US">
              <a:latin typeface="Times New Roman" charset="0"/>
              <a:cs typeface="+mn-cs"/>
            </a:endParaRPr>
          </a:p>
        </p:txBody>
      </p:sp>
      <p:sp>
        <p:nvSpPr>
          <p:cNvPr id="59396"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C9BD7F0-72F1-E047-AF1C-789AC34D8592}" type="slidenum">
              <a:rPr lang="en-US" sz="1200">
                <a:latin typeface="Calibri" charset="0"/>
              </a:rPr>
              <a:pPr algn="r" eaLnBrk="1" hangingPunct="1"/>
              <a:t>22</a:t>
            </a:fld>
            <a:endParaRPr lang="en-US" sz="1200">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6F6B0470-A2DB-B540-BAC3-60FF7E2C4EEF}" type="slidenum">
              <a:rPr lang="en-US" smtClean="0"/>
              <a:pPr>
                <a:defRPr/>
              </a:pPr>
              <a:t>23</a:t>
            </a:fld>
            <a:endParaRPr lang="en-US" smtClean="0"/>
          </a:p>
        </p:txBody>
      </p:sp>
      <p:sp>
        <p:nvSpPr>
          <p:cNvPr id="63491" name="Slide Image Placeholder 1"/>
          <p:cNvSpPr>
            <a:spLocks noGrp="1" noRot="1" noChangeAspect="1" noTextEdit="1"/>
          </p:cNvSpPr>
          <p:nvPr>
            <p:ph type="sldImg"/>
          </p:nvPr>
        </p:nvSpPr>
        <p:spPr>
          <a:xfrm>
            <a:off x="1101725" y="698500"/>
            <a:ext cx="4654550" cy="3492500"/>
          </a:xfrm>
          <a:ln/>
        </p:spPr>
      </p:sp>
      <p:sp>
        <p:nvSpPr>
          <p:cNvPr id="63492"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defRPr/>
            </a:pPr>
            <a:r>
              <a:rPr lang="en-US">
                <a:latin typeface="Times New Roman" charset="0"/>
                <a:cs typeface="+mn-cs"/>
              </a:rPr>
              <a:t>We consider a speaker to use a certain BPC if, for one of the features modeling that cue, the difference between backchannel preceding IPUs and hold-preceding IPUs is significant at the </a:t>
            </a:r>
            <a:r>
              <a:rPr lang="en-US" i="1">
                <a:latin typeface="Times New Roman" charset="0"/>
                <a:cs typeface="+mn-cs"/>
              </a:rPr>
              <a:t>p</a:t>
            </a:r>
            <a:r>
              <a:rPr lang="en-US">
                <a:latin typeface="Times New Roman" charset="0"/>
                <a:cs typeface="+mn-cs"/>
              </a:rPr>
              <a:t>&lt;0.05 level according to an ANOVA</a:t>
            </a:r>
          </a:p>
          <a:p>
            <a:pPr defTabSz="457200" eaLnBrk="1" hangingPunct="1">
              <a:defRPr/>
            </a:pPr>
            <a:r>
              <a:rPr lang="en-US">
                <a:latin typeface="Times New Roman" charset="0"/>
                <a:cs typeface="+mn-cs"/>
              </a:rPr>
              <a:t>test.</a:t>
            </a:r>
          </a:p>
        </p:txBody>
      </p:sp>
      <p:sp>
        <p:nvSpPr>
          <p:cNvPr id="61444"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4ED50A5-833C-804A-8CC3-821F8F541209}" type="slidenum">
              <a:rPr lang="en-US" sz="1200">
                <a:latin typeface="Calibri" charset="0"/>
              </a:rPr>
              <a:pPr algn="r" eaLnBrk="1" hangingPunct="1"/>
              <a:t>23</a:t>
            </a:fld>
            <a:endParaRPr lang="en-US" sz="1200">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2B54A3D2-518A-5D4E-9D51-9296BDA5A76D}" type="slidenum">
              <a:rPr lang="en-US" smtClean="0"/>
              <a:pPr>
                <a:defRPr/>
              </a:pPr>
              <a:t>25</a:t>
            </a:fld>
            <a:endParaRPr lang="en-US" smtClean="0"/>
          </a:p>
        </p:txBody>
      </p:sp>
      <p:sp>
        <p:nvSpPr>
          <p:cNvPr id="64515" name="Slide Image Placeholder 1"/>
          <p:cNvSpPr>
            <a:spLocks noGrp="1" noRot="1" noChangeAspect="1" noTextEdit="1"/>
          </p:cNvSpPr>
          <p:nvPr>
            <p:ph type="sldImg"/>
          </p:nvPr>
        </p:nvSpPr>
        <p:spPr>
          <a:xfrm>
            <a:off x="1101725" y="698500"/>
            <a:ext cx="4654550" cy="3492500"/>
          </a:xfrm>
          <a:ln/>
        </p:spPr>
      </p:sp>
      <p:sp>
        <p:nvSpPr>
          <p:cNvPr id="64516"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defRPr/>
            </a:pPr>
            <a:r>
              <a:rPr lang="en-US">
                <a:latin typeface="Times New Roman" charset="0"/>
                <a:cs typeface="+mn-cs"/>
              </a:rPr>
              <a:t>We measure how similarly two speakers S1 and S2 in a conversation realize a BPC as follows:</a:t>
            </a:r>
          </a:p>
          <a:p>
            <a:pPr defTabSz="457200" eaLnBrk="1" hangingPunct="1">
              <a:defRPr/>
            </a:pPr>
            <a:r>
              <a:rPr lang="en-US">
                <a:latin typeface="Times New Roman" charset="0"/>
                <a:cs typeface="+mn-cs"/>
              </a:rPr>
              <a:t>First, we compute the difference (df 1,2) between both speakers for the mean value of a feature f over all backchannel-preceding IPUs. Second, we compute the same difference between each of S1 and S2 and the averaged values of all other speakers in the corpus who are not partnered with that speaker in any session (df 1, and df ,2). Finally, if for any feature f modeling a given cue, it holds that df 1,2 &lt; min(df</a:t>
            </a:r>
          </a:p>
          <a:p>
            <a:pPr defTabSz="457200" eaLnBrk="1" hangingPunct="1">
              <a:defRPr/>
            </a:pPr>
            <a:r>
              <a:rPr lang="en-US">
                <a:latin typeface="Times New Roman" charset="0"/>
                <a:cs typeface="+mn-cs"/>
              </a:rPr>
              <a:t>1,df 2), we say that that session exhibits mutual entrainment on that cue.</a:t>
            </a:r>
          </a:p>
        </p:txBody>
      </p:sp>
      <p:sp>
        <p:nvSpPr>
          <p:cNvPr id="2"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18D172C6-05CF-2F44-A5ED-9C1E1F9608F6}" type="slidenum">
              <a:rPr lang="en-US" sz="1200">
                <a:latin typeface="Calibri" charset="0"/>
              </a:rPr>
              <a:pPr algn="r" eaLnBrk="1" hangingPunct="1"/>
              <a:t>25</a:t>
            </a:fld>
            <a:endParaRPr lang="en-US" sz="1200">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B6B233EB-D608-2047-9A01-17F0D857D3AA}" type="slidenum">
              <a:rPr lang="en-US" smtClean="0"/>
              <a:pPr>
                <a:defRPr/>
              </a:pPr>
              <a:t>26</a:t>
            </a:fld>
            <a:endParaRPr lang="en-US" smtClean="0"/>
          </a:p>
        </p:txBody>
      </p:sp>
      <p:sp>
        <p:nvSpPr>
          <p:cNvPr id="65539" name="Slide Image Placeholder 1"/>
          <p:cNvSpPr>
            <a:spLocks noGrp="1" noRot="1" noChangeAspect="1" noTextEdit="1"/>
          </p:cNvSpPr>
          <p:nvPr>
            <p:ph type="sldImg"/>
          </p:nvPr>
        </p:nvSpPr>
        <p:spPr>
          <a:xfrm>
            <a:off x="1101725" y="698500"/>
            <a:ext cx="4654550" cy="3492500"/>
          </a:xfrm>
          <a:ln/>
        </p:spPr>
      </p:sp>
      <p:sp>
        <p:nvSpPr>
          <p:cNvPr id="65540"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defRPr/>
            </a:pPr>
            <a:r>
              <a:rPr lang="en-US">
                <a:latin typeface="Times New Roman" charset="0"/>
                <a:cs typeface="+mn-cs"/>
              </a:rPr>
              <a:t>For each of the 10 features associated with backchannel invitation, we compare the differences</a:t>
            </a:r>
          </a:p>
          <a:p>
            <a:pPr defTabSz="457200" eaLnBrk="1" hangingPunct="1">
              <a:defRPr/>
            </a:pPr>
            <a:r>
              <a:rPr lang="en-US">
                <a:latin typeface="Times New Roman" charset="0"/>
                <a:cs typeface="+mn-cs"/>
              </a:rPr>
              <a:t>between conversational partners and the averaged differences between each speaker and the other</a:t>
            </a:r>
          </a:p>
          <a:p>
            <a:pPr defTabSz="457200" eaLnBrk="1" hangingPunct="1">
              <a:defRPr/>
            </a:pPr>
            <a:r>
              <a:rPr lang="en-US">
                <a:latin typeface="Times New Roman" charset="0"/>
                <a:cs typeface="+mn-cs"/>
              </a:rPr>
              <a:t>speakers in the corpus (again excluding the speaker</a:t>
            </a:r>
            <a:r>
              <a:rPr lang="ja-JP" altLang="en-US">
                <a:latin typeface="Times New Roman" charset="0"/>
                <a:cs typeface="+mn-cs"/>
              </a:rPr>
              <a:t>’</a:t>
            </a:r>
            <a:r>
              <a:rPr lang="en-US">
                <a:latin typeface="Times New Roman" charset="0"/>
                <a:cs typeface="+mn-cs"/>
              </a:rPr>
              <a:t>s partners in any session). Paired </a:t>
            </a:r>
            <a:r>
              <a:rPr lang="en-US" i="1">
                <a:latin typeface="Times New Roman" charset="0"/>
                <a:cs typeface="+mn-cs"/>
              </a:rPr>
              <a:t>t</a:t>
            </a:r>
            <a:r>
              <a:rPr lang="en-US">
                <a:latin typeface="Times New Roman" charset="0"/>
                <a:cs typeface="+mn-cs"/>
              </a:rPr>
              <a:t>-tests (Table 2)</a:t>
            </a:r>
          </a:p>
          <a:p>
            <a:pPr defTabSz="457200" eaLnBrk="1" hangingPunct="1">
              <a:defRPr/>
            </a:pPr>
            <a:r>
              <a:rPr lang="en-US">
                <a:latin typeface="Times New Roman" charset="0"/>
                <a:cs typeface="+mn-cs"/>
              </a:rPr>
              <a:t>show that the differences in intensity, pitch and voice quality in backchannel-preceding IPUs are smaller</a:t>
            </a:r>
          </a:p>
          <a:p>
            <a:pPr defTabSz="457200" eaLnBrk="1" hangingPunct="1">
              <a:defRPr/>
            </a:pPr>
            <a:r>
              <a:rPr lang="en-US">
                <a:latin typeface="Times New Roman" charset="0"/>
                <a:cs typeface="+mn-cs"/>
              </a:rPr>
              <a:t>between conversational partners than been speakers and their non-partners in the corpus.</a:t>
            </a:r>
          </a:p>
        </p:txBody>
      </p:sp>
      <p:sp>
        <p:nvSpPr>
          <p:cNvPr id="66564"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35A3EFF8-BAB7-654A-9F40-128B9E215A47}" type="slidenum">
              <a:rPr lang="en-US" sz="1200">
                <a:latin typeface="Calibri" charset="0"/>
              </a:rPr>
              <a:pPr algn="r" eaLnBrk="1" hangingPunct="1"/>
              <a:t>26</a:t>
            </a:fld>
            <a:endParaRPr lang="en-US" sz="1200">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06F3E113-E840-B247-AE58-6BDB7C542812}" type="slidenum">
              <a:rPr lang="en-US" smtClean="0"/>
              <a:pPr>
                <a:defRPr/>
              </a:pPr>
              <a:t>27</a:t>
            </a:fld>
            <a:endParaRPr lang="en-US" smtClean="0"/>
          </a:p>
        </p:txBody>
      </p:sp>
      <p:sp>
        <p:nvSpPr>
          <p:cNvPr id="66563" name="Slide Image Placeholder 1"/>
          <p:cNvSpPr>
            <a:spLocks noGrp="1" noRot="1" noChangeAspect="1" noTextEdit="1"/>
          </p:cNvSpPr>
          <p:nvPr>
            <p:ph type="sldImg"/>
          </p:nvPr>
        </p:nvSpPr>
        <p:spPr>
          <a:xfrm>
            <a:off x="1101725" y="698500"/>
            <a:ext cx="4654550" cy="3492500"/>
          </a:xfrm>
          <a:ln/>
        </p:spPr>
      </p:sp>
      <p:sp>
        <p:nvSpPr>
          <p:cNvPr id="66564"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lIns="91440" tIns="45720" rIns="91440" bIns="45720"/>
          <a:lstStyle/>
          <a:p>
            <a:pPr defTabSz="457200" eaLnBrk="1" hangingPunct="1">
              <a:spcBef>
                <a:spcPct val="0"/>
              </a:spcBef>
              <a:defRPr/>
            </a:pPr>
            <a:endParaRPr lang="en-US">
              <a:latin typeface="Times New Roman" charset="0"/>
              <a:cs typeface="+mn-cs"/>
            </a:endParaRPr>
          </a:p>
        </p:txBody>
      </p:sp>
      <p:sp>
        <p:nvSpPr>
          <p:cNvPr id="68612"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B5CEA7CA-6B3C-E944-A4DA-B05F0F0AD82A}" type="slidenum">
              <a:rPr lang="en-US" sz="1200">
                <a:latin typeface="Calibri" charset="0"/>
              </a:rPr>
              <a:pPr algn="r" eaLnBrk="1" hangingPunct="1"/>
              <a:t>27</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02F7D54E-AC23-5F40-8723-44A416F1677D}" type="slidenum">
              <a:rPr lang="en-US" smtClean="0"/>
              <a:pPr>
                <a:defRPr/>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When we speak with others, we each tend to adapt to our conversational partners way of speaking:  in syntax, word choice, pronunciation, and acoustic and prosodic production.  This entrainment (also called….) is part of a larger communicative phenomenon which Howard Giles and colleagues describe in CAT.</a:t>
            </a:r>
          </a:p>
          <a:p>
            <a:pPr eaLnBrk="1" hangingPunct="1">
              <a:defRPr/>
            </a:pPr>
            <a:r>
              <a:rPr lang="en-US">
                <a:latin typeface="Times New Roman" charset="0"/>
                <a:cs typeface="+mn-cs"/>
              </a:rPr>
              <a:t>Howard Giles</a:t>
            </a:r>
          </a:p>
          <a:p>
            <a:pPr eaLnBrk="1" hangingPunct="1">
              <a:defRPr/>
            </a:pPr>
            <a:r>
              <a:rPr lang="en-US">
                <a:latin typeface="Times New Roman" charset="0"/>
                <a:cs typeface="+mn-cs"/>
              </a:rPr>
              <a:t>Giles, H., Mulac, A., Bradac, J.J. &amp; Johnson, P. Speech accommodation theory: The first decade and beyond. In M. McLaughlin (ed.): Communication Yearbook, 10, Newbury Park, CA, Sage, pp. 13-48, 1987.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AAFCBD24-DA60-A740-B48F-6414609598A5}" type="slidenum">
              <a:rPr lang="en-US" smtClean="0"/>
              <a:pPr>
                <a:defRPr/>
              </a:pPr>
              <a:t>28</a:t>
            </a:fld>
            <a:endParaRPr lang="en-US" smtClean="0"/>
          </a:p>
        </p:txBody>
      </p:sp>
      <p:sp>
        <p:nvSpPr>
          <p:cNvPr id="67587" name="Slide Image Placeholder 1"/>
          <p:cNvSpPr>
            <a:spLocks noGrp="1" noRot="1" noChangeAspect="1" noTextEdit="1"/>
          </p:cNvSpPr>
          <p:nvPr>
            <p:ph type="sldImg"/>
          </p:nvPr>
        </p:nvSpPr>
        <p:spPr>
          <a:xfrm>
            <a:off x="1101725" y="698500"/>
            <a:ext cx="4654550" cy="3492500"/>
          </a:xfrm>
          <a:ln/>
        </p:spPr>
      </p:sp>
      <p:sp>
        <p:nvSpPr>
          <p:cNvPr id="67588"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1: Cue presence: correlate # of cues a pair of speakers has in common</a:t>
            </a:r>
          </a:p>
          <a:p>
            <a:pPr defTabSz="457200" eaLnBrk="1" hangingPunct="1">
              <a:defRPr/>
            </a:pPr>
            <a:r>
              <a:rPr lang="en-US">
                <a:latin typeface="Times New Roman" charset="0"/>
                <a:cs typeface="+mn-cs"/>
              </a:rPr>
              <a:t>2:  Cue realization: Our second entrainment metric, Measure 2, captures</a:t>
            </a:r>
          </a:p>
          <a:p>
            <a:pPr defTabSz="457200" eaLnBrk="1" hangingPunct="1">
              <a:defRPr/>
            </a:pPr>
            <a:r>
              <a:rPr lang="en-US">
                <a:latin typeface="Times New Roman" charset="0"/>
                <a:cs typeface="+mn-cs"/>
              </a:rPr>
              <a:t>the similarities between speaker means of the 10 features associated with BPCs. To test correlations</a:t>
            </a:r>
          </a:p>
          <a:p>
            <a:pPr defTabSz="457200" eaLnBrk="1" hangingPunct="1">
              <a:defRPr/>
            </a:pPr>
            <a:r>
              <a:rPr lang="en-US">
                <a:latin typeface="Times New Roman" charset="0"/>
                <a:cs typeface="+mn-cs"/>
              </a:rPr>
              <a:t>of this measure with task success, we collapse the ten features into a single measure by taking the</a:t>
            </a:r>
          </a:p>
          <a:p>
            <a:pPr defTabSz="457200" eaLnBrk="1" hangingPunct="1">
              <a:defRPr/>
            </a:pPr>
            <a:r>
              <a:rPr lang="en-US">
                <a:latin typeface="Times New Roman" charset="0"/>
                <a:cs typeface="+mn-cs"/>
              </a:rPr>
              <a:t>negated Euclidean distance between each speaker pair</a:t>
            </a:r>
            <a:r>
              <a:rPr lang="ja-JP" altLang="en-US">
                <a:latin typeface="Times New Roman" charset="0"/>
                <a:cs typeface="+mn-cs"/>
              </a:rPr>
              <a:t>’</a:t>
            </a:r>
            <a:r>
              <a:rPr lang="en-US">
                <a:latin typeface="Times New Roman" charset="0"/>
                <a:cs typeface="+mn-cs"/>
              </a:rPr>
              <a:t>s 2 vectors of means; this measure tells us how</a:t>
            </a:r>
          </a:p>
          <a:p>
            <a:pPr defTabSz="457200" eaLnBrk="1" hangingPunct="1">
              <a:defRPr/>
            </a:pPr>
            <a:r>
              <a:rPr lang="en-US">
                <a:latin typeface="Times New Roman" charset="0"/>
                <a:cs typeface="+mn-cs"/>
              </a:rPr>
              <a:t>close these speakers are across all features examined.</a:t>
            </a:r>
          </a:p>
        </p:txBody>
      </p:sp>
      <p:sp>
        <p:nvSpPr>
          <p:cNvPr id="70660"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1816B1F0-62A0-5A44-BCD3-708E7595046A}" type="slidenum">
              <a:rPr lang="en-US" sz="1200">
                <a:latin typeface="Calibri" charset="0"/>
              </a:rPr>
              <a:pPr algn="r" eaLnBrk="1" hangingPunct="1"/>
              <a:t>28</a:t>
            </a:fld>
            <a:endParaRPr lang="en-US" sz="1200">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F7381436-B457-CE42-8A65-D8AF03526061}" type="slidenum">
              <a:rPr lang="en-US" smtClean="0"/>
              <a:pPr>
                <a:defRPr/>
              </a:pPr>
              <a:t>29</a:t>
            </a:fld>
            <a:endParaRPr lang="en-US" smtClean="0"/>
          </a:p>
        </p:txBody>
      </p:sp>
      <p:sp>
        <p:nvSpPr>
          <p:cNvPr id="68611" name="Slide Image Placeholder 1"/>
          <p:cNvSpPr>
            <a:spLocks noGrp="1" noRot="1" noChangeAspect="1" noTextEdit="1"/>
          </p:cNvSpPr>
          <p:nvPr>
            <p:ph type="sldImg"/>
          </p:nvPr>
        </p:nvSpPr>
        <p:spPr>
          <a:xfrm>
            <a:off x="1101725" y="698500"/>
            <a:ext cx="4654550" cy="3492500"/>
          </a:xfrm>
          <a:ln/>
        </p:spPr>
      </p:sp>
      <p:sp>
        <p:nvSpPr>
          <p:cNvPr id="68612"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lIns="91440" tIns="45720" rIns="91440" bIns="45720"/>
          <a:lstStyle/>
          <a:p>
            <a:pPr defTabSz="457200" eaLnBrk="1" hangingPunct="1">
              <a:spcBef>
                <a:spcPct val="0"/>
              </a:spcBef>
              <a:defRPr/>
            </a:pPr>
            <a:endParaRPr lang="en-US">
              <a:latin typeface="Times New Roman" charset="0"/>
              <a:cs typeface="+mn-cs"/>
            </a:endParaRPr>
          </a:p>
        </p:txBody>
      </p:sp>
      <p:sp>
        <p:nvSpPr>
          <p:cNvPr id="72708"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DD60F1CA-5AEE-FB44-AD6A-1FAA062D8417}" type="slidenum">
              <a:rPr lang="en-US" sz="1200">
                <a:latin typeface="Calibri" charset="0"/>
              </a:rPr>
              <a:pPr algn="r" eaLnBrk="1" hangingPunct="1"/>
              <a:t>29</a:t>
            </a:fld>
            <a:endParaRPr lang="en-US" sz="1200">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10901D7A-B6FE-074C-8D0E-8AD0A88C767D}" type="slidenum">
              <a:rPr lang="en-US" smtClean="0"/>
              <a:pPr>
                <a:defRPr/>
              </a:pPr>
              <a:t>33</a:t>
            </a:fld>
            <a:endParaRPr lang="en-US" smtClean="0"/>
          </a:p>
        </p:txBody>
      </p:sp>
      <p:sp>
        <p:nvSpPr>
          <p:cNvPr id="69635" name="Slide Image Placeholder 1"/>
          <p:cNvSpPr>
            <a:spLocks noGrp="1" noRot="1" noChangeAspect="1" noTextEdit="1"/>
          </p:cNvSpPr>
          <p:nvPr>
            <p:ph type="sldImg"/>
          </p:nvPr>
        </p:nvSpPr>
        <p:spPr>
          <a:xfrm>
            <a:off x="1101725" y="698500"/>
            <a:ext cx="4654550" cy="3492500"/>
          </a:xfrm>
          <a:ln/>
        </p:spPr>
      </p:sp>
      <p:sp>
        <p:nvSpPr>
          <p:cNvPr id="69636"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These features calculated over entire session, and also for each IPU comprising turn exchange</a:t>
            </a:r>
          </a:p>
        </p:txBody>
      </p:sp>
      <p:sp>
        <p:nvSpPr>
          <p:cNvPr id="77828"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5FBE822-521B-9D49-A80D-355D44AF0E02}" type="slidenum">
              <a:rPr lang="en-US" sz="1200">
                <a:latin typeface="Calibri" charset="0"/>
              </a:rPr>
              <a:pPr algn="r" eaLnBrk="1" hangingPunct="1"/>
              <a:t>33</a:t>
            </a:fld>
            <a:endParaRPr lang="en-US" sz="1200">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80000"/>
              </a:lnSpc>
              <a:defRPr/>
            </a:pPr>
            <a:r>
              <a:rPr lang="en-US" sz="1600">
                <a:latin typeface="Times New Roman" charset="0"/>
                <a:cs typeface="+mn-cs"/>
              </a:rPr>
              <a:t>At the turn level, we looked for evidence of proximity in the following way. For each target IPU, we computed a partner distance (Eq.1) and other distance (Eq.2), s.t. IPUp is adjacent</a:t>
            </a:r>
          </a:p>
          <a:p>
            <a:pPr>
              <a:lnSpc>
                <a:spcPct val="80000"/>
              </a:lnSpc>
              <a:defRPr/>
            </a:pPr>
            <a:r>
              <a:rPr lang="en-US" sz="1600">
                <a:latin typeface="Times New Roman" charset="0"/>
                <a:cs typeface="+mn-cs"/>
              </a:rPr>
              <a:t>to the target IPU and uttered by the target IPU speaker</a:t>
            </a:r>
            <a:r>
              <a:rPr lang="ja-JP" altLang="en-US" sz="1600">
                <a:latin typeface="Times New Roman" charset="0"/>
                <a:cs typeface="+mn-cs"/>
              </a:rPr>
              <a:t>’</a:t>
            </a:r>
            <a:r>
              <a:rPr lang="en-US" sz="1600">
                <a:latin typeface="Times New Roman" charset="0"/>
                <a:cs typeface="+mn-cs"/>
              </a:rPr>
              <a:t>s conversational partner, and IPUi is uttered by the target IPU speaker</a:t>
            </a:r>
            <a:r>
              <a:rPr lang="ja-JP" altLang="en-US" sz="1600">
                <a:latin typeface="Times New Roman" charset="0"/>
                <a:cs typeface="+mn-cs"/>
              </a:rPr>
              <a:t>’</a:t>
            </a:r>
            <a:r>
              <a:rPr lang="en-US" sz="1600">
                <a:latin typeface="Times New Roman" charset="0"/>
                <a:cs typeface="+mn-cs"/>
              </a:rPr>
              <a:t>s conversational partner but is not adjacent to the target IPU, for</a:t>
            </a:r>
          </a:p>
          <a:p>
            <a:pPr>
              <a:lnSpc>
                <a:spcPct val="80000"/>
              </a:lnSpc>
              <a:defRPr/>
            </a:pPr>
            <a:r>
              <a:rPr lang="en-US" sz="1600">
                <a:latin typeface="Times New Roman" charset="0"/>
                <a:cs typeface="+mn-cs"/>
              </a:rPr>
              <a:t>ten random IPUs.</a:t>
            </a:r>
          </a:p>
          <a:p>
            <a:pPr>
              <a:lnSpc>
                <a:spcPct val="80000"/>
              </a:lnSpc>
              <a:defRPr/>
            </a:pPr>
            <a:r>
              <a:rPr lang="en-US" sz="1600">
                <a:latin typeface="Times New Roman" charset="0"/>
                <a:cs typeface="+mn-cs"/>
              </a:rPr>
              <a:t>partner distance = |IPU| - IPUpj (1)</a:t>
            </a:r>
          </a:p>
          <a:p>
            <a:pPr>
              <a:lnSpc>
                <a:spcPct val="80000"/>
              </a:lnSpc>
              <a:defRPr/>
            </a:pPr>
            <a:r>
              <a:rPr lang="en-US" sz="1600">
                <a:latin typeface="Times New Roman" charset="0"/>
                <a:cs typeface="+mn-cs"/>
              </a:rPr>
              <a:t>other distance =</a:t>
            </a:r>
          </a:p>
          <a:p>
            <a:pPr>
              <a:lnSpc>
                <a:spcPct val="80000"/>
              </a:lnSpc>
              <a:defRPr/>
            </a:pPr>
            <a:r>
              <a:rPr lang="en-US" sz="1600">
                <a:latin typeface="Times New Roman" charset="0"/>
                <a:cs typeface="+mn-cs"/>
              </a:rPr>
              <a:t>X10</a:t>
            </a:r>
          </a:p>
          <a:p>
            <a:pPr>
              <a:lnSpc>
                <a:spcPct val="80000"/>
              </a:lnSpc>
              <a:defRPr/>
            </a:pPr>
            <a:r>
              <a:rPr lang="en-US" sz="1600">
                <a:latin typeface="Times New Roman" charset="0"/>
                <a:cs typeface="+mn-cs"/>
              </a:rPr>
              <a:t>i=1</a:t>
            </a:r>
          </a:p>
          <a:p>
            <a:pPr>
              <a:lnSpc>
                <a:spcPct val="80000"/>
              </a:lnSpc>
              <a:defRPr/>
            </a:pPr>
            <a:r>
              <a:rPr lang="en-US" sz="1600">
                <a:latin typeface="Times New Roman" charset="0"/>
                <a:cs typeface="+mn-cs"/>
              </a:rPr>
              <a:t>jIPUt 􀀀 IPUij</a:t>
            </a:r>
          </a:p>
          <a:p>
            <a:pPr>
              <a:lnSpc>
                <a:spcPct val="80000"/>
              </a:lnSpc>
              <a:defRPr/>
            </a:pPr>
            <a:r>
              <a:rPr lang="en-US" sz="1600">
                <a:latin typeface="Times New Roman" charset="0"/>
                <a:cs typeface="+mn-cs"/>
              </a:rPr>
              <a:t>10</a:t>
            </a:r>
          </a:p>
          <a:p>
            <a:pPr>
              <a:lnSpc>
                <a:spcPct val="80000"/>
              </a:lnSpc>
              <a:defRPr/>
            </a:pPr>
            <a:r>
              <a:rPr lang="en-US" sz="1600">
                <a:latin typeface="Times New Roman" charset="0"/>
                <a:cs typeface="+mn-cs"/>
              </a:rPr>
              <a:t>(2)</a:t>
            </a:r>
          </a:p>
          <a:p>
            <a:pPr>
              <a:lnSpc>
                <a:spcPct val="80000"/>
              </a:lnSpc>
              <a:defRPr/>
            </a:pPr>
            <a:r>
              <a:rPr lang="en-US" sz="1600">
                <a:latin typeface="Times New Roman" charset="0"/>
                <a:cs typeface="+mn-cs"/>
              </a:rPr>
              <a:t>We compared partner differences and other differences</a:t>
            </a:r>
          </a:p>
          <a:p>
            <a:pPr>
              <a:lnSpc>
                <a:spcPct val="80000"/>
              </a:lnSpc>
              <a:defRPr/>
            </a:pPr>
            <a:r>
              <a:rPr lang="en-US" sz="1600">
                <a:latin typeface="Times New Roman" charset="0"/>
                <a:cs typeface="+mn-cs"/>
              </a:rPr>
              <a:t>with a paired t-test.</a:t>
            </a:r>
          </a:p>
          <a:p>
            <a:pPr>
              <a:lnSpc>
                <a:spcPct val="80000"/>
              </a:lnSpc>
              <a:defRPr/>
            </a:pPr>
            <a:r>
              <a:rPr lang="en-US" sz="1600">
                <a:latin typeface="Times New Roman" charset="0"/>
                <a:cs typeface="+mn-cs"/>
              </a:rPr>
              <a:t>Following Edlund et al. [9], we also computed synchrony</a:t>
            </a:r>
          </a:p>
          <a:p>
            <a:pPr>
              <a:lnSpc>
                <a:spcPct val="80000"/>
              </a:lnSpc>
              <a:defRPr/>
            </a:pPr>
            <a:r>
              <a:rPr lang="en-US" sz="1600">
                <a:latin typeface="Times New Roman" charset="0"/>
                <a:cs typeface="+mn-cs"/>
              </a:rPr>
              <a:t>at the turn level as the Pearson</a:t>
            </a:r>
            <a:r>
              <a:rPr lang="ja-JP" altLang="en-US" sz="1600">
                <a:latin typeface="Times New Roman" charset="0"/>
                <a:cs typeface="+mn-cs"/>
              </a:rPr>
              <a:t>’</a:t>
            </a:r>
            <a:r>
              <a:rPr lang="en-US" sz="1600">
                <a:latin typeface="Times New Roman" charset="0"/>
                <a:cs typeface="+mn-cs"/>
              </a:rPr>
              <a:t>s correlation coefficient between</a:t>
            </a:r>
          </a:p>
          <a:p>
            <a:pPr>
              <a:lnSpc>
                <a:spcPct val="80000"/>
              </a:lnSpc>
              <a:defRPr/>
            </a:pPr>
            <a:r>
              <a:rPr lang="en-US" sz="1600">
                <a:latin typeface="Times New Roman" charset="0"/>
                <a:cs typeface="+mn-cs"/>
              </a:rPr>
              <a:t>adjacent IPUs from different speakers, testing for significance</a:t>
            </a:r>
          </a:p>
          <a:p>
            <a:pPr>
              <a:lnSpc>
                <a:spcPct val="80000"/>
              </a:lnSpc>
              <a:defRPr/>
            </a:pPr>
            <a:r>
              <a:rPr lang="en-US" sz="1600">
                <a:latin typeface="Times New Roman" charset="0"/>
                <a:cs typeface="+mn-cs"/>
              </a:rPr>
              <a:t>with a two-sided t-test. Similarly, turn-level convergence was</a:t>
            </a:r>
          </a:p>
          <a:p>
            <a:pPr>
              <a:lnSpc>
                <a:spcPct val="80000"/>
              </a:lnSpc>
              <a:defRPr/>
            </a:pPr>
            <a:r>
              <a:rPr lang="en-US" sz="1600">
                <a:latin typeface="Times New Roman" charset="0"/>
                <a:cs typeface="+mn-cs"/>
              </a:rPr>
              <a:t>computed as the Pearson</a:t>
            </a:r>
            <a:r>
              <a:rPr lang="ja-JP" altLang="en-US" sz="1600">
                <a:latin typeface="Times New Roman" charset="0"/>
                <a:cs typeface="+mn-cs"/>
              </a:rPr>
              <a:t>’</a:t>
            </a:r>
            <a:r>
              <a:rPr lang="en-US" sz="1600">
                <a:latin typeface="Times New Roman" charset="0"/>
                <a:cs typeface="+mn-cs"/>
              </a:rPr>
              <a:t>s correlation coefficient between the</a:t>
            </a:r>
          </a:p>
          <a:p>
            <a:pPr>
              <a:lnSpc>
                <a:spcPct val="80000"/>
              </a:lnSpc>
              <a:defRPr/>
            </a:pPr>
            <a:r>
              <a:rPr lang="en-US" sz="1600">
                <a:latin typeface="Times New Roman" charset="0"/>
                <a:cs typeface="+mn-cs"/>
              </a:rPr>
              <a:t>absolute value of the difference between adjacent IPUs and</a:t>
            </a:r>
          </a:p>
          <a:p>
            <a:pPr>
              <a:lnSpc>
                <a:spcPct val="80000"/>
              </a:lnSpc>
              <a:defRPr/>
            </a:pPr>
            <a:r>
              <a:rPr lang="en-US" sz="1600">
                <a:latin typeface="Times New Roman" charset="0"/>
                <a:cs typeface="+mn-cs"/>
              </a:rPr>
              <a:t>time. We repeated each correlation ten times with randomly</a:t>
            </a:r>
          </a:p>
          <a:p>
            <a:pPr>
              <a:lnSpc>
                <a:spcPct val="80000"/>
              </a:lnSpc>
              <a:defRPr/>
            </a:pPr>
            <a:r>
              <a:rPr lang="en-US" sz="1600">
                <a:latin typeface="Times New Roman" charset="0"/>
                <a:cs typeface="+mn-cs"/>
              </a:rPr>
              <a:t>ordered data to verify that significant results were not just a</a:t>
            </a:r>
          </a:p>
          <a:p>
            <a:pPr>
              <a:lnSpc>
                <a:spcPct val="80000"/>
              </a:lnSpc>
              <a:defRPr/>
            </a:pPr>
            <a:r>
              <a:rPr lang="en-US" sz="1600">
                <a:latin typeface="Times New Roman" charset="0"/>
                <a:cs typeface="+mn-cs"/>
              </a:rPr>
              <a:t>product of the size of our data; we consider a result valid if at</a:t>
            </a:r>
          </a:p>
          <a:p>
            <a:pPr>
              <a:lnSpc>
                <a:spcPct val="80000"/>
              </a:lnSpc>
              <a:defRPr/>
            </a:pPr>
            <a:r>
              <a:rPr lang="en-US" sz="1600">
                <a:latin typeface="Times New Roman" charset="0"/>
                <a:cs typeface="+mn-cs"/>
              </a:rPr>
              <a:t>least nine of the ten random permutations fail to exhibit significant</a:t>
            </a:r>
          </a:p>
          <a:p>
            <a:pPr>
              <a:lnSpc>
                <a:spcPct val="80000"/>
              </a:lnSpc>
              <a:defRPr/>
            </a:pPr>
            <a:r>
              <a:rPr lang="en-US" sz="1600">
                <a:latin typeface="Times New Roman" charset="0"/>
                <a:cs typeface="+mn-cs"/>
              </a:rPr>
              <a:t>correlation. (In all experiments, we consider results with</a:t>
            </a:r>
          </a:p>
          <a:p>
            <a:pPr>
              <a:lnSpc>
                <a:spcPct val="80000"/>
              </a:lnSpc>
              <a:defRPr/>
            </a:pPr>
            <a:r>
              <a:rPr lang="en-US" sz="1600">
                <a:latin typeface="Times New Roman" charset="0"/>
                <a:cs typeface="+mn-cs"/>
              </a:rPr>
              <a:t>p &lt; 0:05 to be statistically significant, and results with p &lt; 0:1</a:t>
            </a:r>
          </a:p>
          <a:p>
            <a:pPr>
              <a:lnSpc>
                <a:spcPct val="80000"/>
              </a:lnSpc>
              <a:defRPr/>
            </a:pPr>
            <a:r>
              <a:rPr lang="en-US" sz="1600">
                <a:latin typeface="Times New Roman" charset="0"/>
                <a:cs typeface="+mn-cs"/>
              </a:rPr>
              <a:t>to approach significance.)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49502286-53F6-ED46-877E-B550BB16C5C9}" type="slidenum">
              <a:rPr lang="en-US" smtClean="0"/>
              <a:pPr>
                <a:defRPr/>
              </a:pPr>
              <a:t>36</a:t>
            </a:fld>
            <a:endParaRPr lang="en-US" smtClean="0"/>
          </a:p>
        </p:txBody>
      </p:sp>
      <p:sp>
        <p:nvSpPr>
          <p:cNvPr id="70659"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pPr eaLnBrk="1" hangingPunct="1">
              <a:spcBef>
                <a:spcPct val="0"/>
              </a:spcBef>
            </a:pPr>
            <a:r>
              <a:rPr lang="en-US">
                <a:latin typeface="Times New Roman" charset="0"/>
              </a:rPr>
              <a:t>Proximity:</a:t>
            </a:r>
          </a:p>
          <a:p>
            <a:pPr eaLnBrk="1" hangingPunct="1">
              <a:spcBef>
                <a:spcPct val="0"/>
              </a:spcBef>
              <a:buFontTx/>
              <a:buChar char="•"/>
            </a:pPr>
            <a:r>
              <a:rPr lang="en-US">
                <a:latin typeface="Times New Roman" charset="0"/>
              </a:rPr>
              <a:t>In intensity, they are actually more similar to their partners than they are to themselves in their other session</a:t>
            </a:r>
          </a:p>
          <a:p>
            <a:pPr eaLnBrk="1" hangingPunct="1">
              <a:spcBef>
                <a:spcPct val="0"/>
              </a:spcBef>
              <a:buFontTx/>
              <a:buChar char="•"/>
            </a:pPr>
            <a:r>
              <a:rPr lang="en-US">
                <a:latin typeface="Times New Roman" charset="0"/>
              </a:rPr>
              <a:t>In the other dimensions, they are more similar to themselves than to their partners, but more similar to their partners than to everyone else.</a:t>
            </a:r>
          </a:p>
          <a:p>
            <a:pPr eaLnBrk="1" hangingPunct="1">
              <a:spcBef>
                <a:spcPct val="0"/>
              </a:spcBef>
              <a:buFontTx/>
              <a:buChar char="•"/>
            </a:pPr>
            <a:r>
              <a:rPr lang="en-US">
                <a:latin typeface="Times New Roman" charset="0"/>
              </a:rPr>
              <a:t>Shimmer and NHR don</a:t>
            </a:r>
            <a:r>
              <a:rPr lang="ja-JP" altLang="en-US">
                <a:latin typeface="Times New Roman" charset="0"/>
              </a:rPr>
              <a:t>’</a:t>
            </a:r>
            <a:r>
              <a:rPr lang="en-US" altLang="ja-JP">
                <a:latin typeface="Times New Roman" charset="0"/>
              </a:rPr>
              <a:t>t show significant proximity overall, but they do in the second half of the first game – after they have converged</a:t>
            </a:r>
          </a:p>
          <a:p>
            <a:pPr eaLnBrk="1" hangingPunct="1"/>
            <a:r>
              <a:rPr lang="en-US">
                <a:latin typeface="Times New Roman" charset="0"/>
              </a:rPr>
              <a:t>Convergence: </a:t>
            </a:r>
          </a:p>
          <a:p>
            <a:pPr eaLnBrk="1" hangingPunct="1">
              <a:buFontTx/>
              <a:buChar char="•"/>
            </a:pPr>
            <a:r>
              <a:rPr lang="en-US">
                <a:latin typeface="Times New Roman" charset="0"/>
              </a:rPr>
              <a:t>For convergence, we compared the two halves of the first game, and of the entire session.</a:t>
            </a:r>
          </a:p>
          <a:p>
            <a:pPr eaLnBrk="1" hangingPunct="1">
              <a:buFontTx/>
              <a:buChar char="•"/>
            </a:pPr>
            <a:r>
              <a:rPr lang="en-US">
                <a:latin typeface="Times New Roman" charset="0"/>
              </a:rPr>
              <a:t>Intensity, shimmer and NHR converged over the first game</a:t>
            </a:r>
          </a:p>
          <a:p>
            <a:pPr eaLnBrk="1" hangingPunct="1">
              <a:buFontTx/>
              <a:buChar char="•"/>
            </a:pPr>
            <a:r>
              <a:rPr lang="en-US">
                <a:latin typeface="Times New Roman" charset="0"/>
              </a:rPr>
              <a:t>Pitch and jitter converge over the entire session</a:t>
            </a:r>
          </a:p>
          <a:p>
            <a:pPr eaLnBrk="1" hangingPunct="1">
              <a:buFontTx/>
              <a:buChar char="•"/>
            </a:pPr>
            <a:endParaRPr lang="en-US">
              <a:latin typeface="Times New Roman" charset="0"/>
            </a:endParaRPr>
          </a:p>
          <a:p>
            <a:pPr eaLnBrk="1" hangingPunct="1"/>
            <a:endParaRPr lang="en-US">
              <a:latin typeface="Times New Roman" charset="0"/>
            </a:endParaRPr>
          </a:p>
          <a:p>
            <a:pPr eaLnBrk="1" hangingPunct="1"/>
            <a:endParaRPr lang="en-US">
              <a:latin typeface="Times New Roman"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DAB80593-0CF8-7646-ABCC-28D63863249D}" type="slidenum">
              <a:rPr lang="en-US" smtClean="0"/>
              <a:pPr>
                <a:defRPr/>
              </a:pPr>
              <a:t>38</a:t>
            </a:fld>
            <a:endParaRPr lang="en-US" smtClean="0"/>
          </a:p>
        </p:txBody>
      </p:sp>
      <p:sp>
        <p:nvSpPr>
          <p:cNvPr id="71683" name="Slide Image Placeholder 1"/>
          <p:cNvSpPr>
            <a:spLocks noGrp="1" noRot="1" noChangeAspect="1" noTextEdit="1"/>
          </p:cNvSpPr>
          <p:nvPr>
            <p:ph type="sldImg"/>
          </p:nvPr>
        </p:nvSpPr>
        <p:spPr>
          <a:xfrm>
            <a:off x="1101725" y="698500"/>
            <a:ext cx="4654550" cy="3492500"/>
          </a:xfrm>
          <a:ln/>
        </p:spPr>
      </p:sp>
      <p:sp>
        <p:nvSpPr>
          <p:cNvPr id="71684"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They are more similar to their partners than themselves in intensity…</a:t>
            </a:r>
          </a:p>
        </p:txBody>
      </p:sp>
      <p:sp>
        <p:nvSpPr>
          <p:cNvPr id="86020"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08511AF-DF97-6640-A83E-4FA15EAF626B}" type="slidenum">
              <a:rPr lang="en-US" sz="1200">
                <a:latin typeface="Calibri" charset="0"/>
              </a:rPr>
              <a:pPr algn="r" eaLnBrk="1" hangingPunct="1"/>
              <a:t>38</a:t>
            </a:fld>
            <a:endParaRPr lang="en-US" sz="1200">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B88105A9-B166-3C4F-92F7-A2FFB89051A6}" type="slidenum">
              <a:rPr lang="en-US" smtClean="0"/>
              <a:pPr>
                <a:defRPr/>
              </a:pPr>
              <a:t>39</a:t>
            </a:fld>
            <a:endParaRPr lang="en-US" smtClean="0"/>
          </a:p>
        </p:txBody>
      </p:sp>
      <p:sp>
        <p:nvSpPr>
          <p:cNvPr id="72707" name="Slide Image Placeholder 1"/>
          <p:cNvSpPr>
            <a:spLocks noGrp="1" noRot="1" noChangeAspect="1" noTextEdit="1"/>
          </p:cNvSpPr>
          <p:nvPr>
            <p:ph type="sldImg"/>
          </p:nvPr>
        </p:nvSpPr>
        <p:spPr>
          <a:xfrm>
            <a:off x="1101725" y="698500"/>
            <a:ext cx="4654550" cy="3492500"/>
          </a:xfrm>
          <a:ln/>
        </p:spPr>
      </p:sp>
      <p:sp>
        <p:nvSpPr>
          <p:cNvPr id="72708"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In intensity, they are actually more similar to their partners than they are to themselves in their other session</a:t>
            </a:r>
          </a:p>
          <a:p>
            <a:pPr defTabSz="457200" eaLnBrk="1" hangingPunct="1">
              <a:spcBef>
                <a:spcPct val="0"/>
              </a:spcBef>
              <a:defRPr/>
            </a:pPr>
            <a:r>
              <a:rPr lang="en-US">
                <a:latin typeface="Times New Roman" charset="0"/>
                <a:cs typeface="+mn-cs"/>
              </a:rPr>
              <a:t>In the other dimensions, they are more similar to themselves than to their partners, but more similar to their partners than to everyone else.</a:t>
            </a:r>
          </a:p>
        </p:txBody>
      </p:sp>
      <p:sp>
        <p:nvSpPr>
          <p:cNvPr id="88068"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7C4F17C7-D8BE-014A-B3B6-7409EC8C6304}" type="slidenum">
              <a:rPr lang="en-US" sz="1200">
                <a:latin typeface="Calibri" charset="0"/>
              </a:rPr>
              <a:pPr algn="r" eaLnBrk="1" hangingPunct="1"/>
              <a:t>39</a:t>
            </a:fld>
            <a:endParaRPr lang="en-US" sz="1200">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B7291BAF-7709-F646-93AD-69420C96EC96}" type="slidenum">
              <a:rPr lang="en-US" smtClean="0"/>
              <a:pPr>
                <a:defRPr/>
              </a:pPr>
              <a:t>40</a:t>
            </a:fld>
            <a:endParaRPr lang="en-US" smtClean="0"/>
          </a:p>
        </p:txBody>
      </p:sp>
      <p:sp>
        <p:nvSpPr>
          <p:cNvPr id="73731" name="Slide Image Placeholder 1"/>
          <p:cNvSpPr>
            <a:spLocks noGrp="1" noRot="1" noChangeAspect="1" noTextEdit="1"/>
          </p:cNvSpPr>
          <p:nvPr>
            <p:ph type="sldImg"/>
          </p:nvPr>
        </p:nvSpPr>
        <p:spPr>
          <a:xfrm>
            <a:off x="1101725" y="698500"/>
            <a:ext cx="4654550" cy="3492500"/>
          </a:xfrm>
          <a:ln/>
        </p:spPr>
      </p:sp>
      <p:sp>
        <p:nvSpPr>
          <p:cNvPr id="73732"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For convergence, we compared the two halves of the first game, and of the entire session.</a:t>
            </a:r>
          </a:p>
        </p:txBody>
      </p:sp>
      <p:sp>
        <p:nvSpPr>
          <p:cNvPr id="90116"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402348F2-C162-2A43-96AA-0F899BFD6CAE}" type="slidenum">
              <a:rPr lang="en-US" sz="1200">
                <a:latin typeface="Calibri" charset="0"/>
              </a:rPr>
              <a:pPr algn="r" eaLnBrk="1" hangingPunct="1"/>
              <a:t>40</a:t>
            </a:fld>
            <a:endParaRPr lang="en-US" sz="1200">
              <a:latin typeface="Calibri"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7B566891-1998-7C45-A110-7397A07D02FC}" type="slidenum">
              <a:rPr lang="en-US" smtClean="0"/>
              <a:pPr>
                <a:defRPr/>
              </a:pPr>
              <a:t>41</a:t>
            </a:fld>
            <a:endParaRPr lang="en-US" smtClean="0"/>
          </a:p>
        </p:txBody>
      </p:sp>
      <p:sp>
        <p:nvSpPr>
          <p:cNvPr id="74755" name="Slide Image Placeholder 1"/>
          <p:cNvSpPr>
            <a:spLocks noGrp="1" noRot="1" noChangeAspect="1" noTextEdit="1"/>
          </p:cNvSpPr>
          <p:nvPr>
            <p:ph type="sldImg"/>
          </p:nvPr>
        </p:nvSpPr>
        <p:spPr>
          <a:xfrm>
            <a:off x="1101725" y="698500"/>
            <a:ext cx="4654550" cy="3492500"/>
          </a:xfrm>
          <a:ln/>
        </p:spPr>
      </p:sp>
      <p:sp>
        <p:nvSpPr>
          <p:cNvPr id="74756"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Intensity, shimmer and NHR converged over the first game</a:t>
            </a:r>
          </a:p>
        </p:txBody>
      </p:sp>
      <p:sp>
        <p:nvSpPr>
          <p:cNvPr id="92164"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55251DB9-70F2-7C41-911D-9B707997925C}" type="slidenum">
              <a:rPr lang="en-US" sz="1200">
                <a:latin typeface="Calibri" charset="0"/>
              </a:rPr>
              <a:pPr algn="r" eaLnBrk="1" hangingPunct="1"/>
              <a:t>41</a:t>
            </a:fld>
            <a:endParaRPr lang="en-US" sz="1200">
              <a:latin typeface="Calibri"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9D409F97-E07D-954B-885A-8FC2573CE822}" type="slidenum">
              <a:rPr lang="en-US" smtClean="0"/>
              <a:pPr>
                <a:defRPr/>
              </a:pPr>
              <a:t>42</a:t>
            </a:fld>
            <a:endParaRPr lang="en-US" smtClean="0"/>
          </a:p>
        </p:txBody>
      </p:sp>
      <p:sp>
        <p:nvSpPr>
          <p:cNvPr id="75779" name="Slide Image Placeholder 1"/>
          <p:cNvSpPr>
            <a:spLocks noGrp="1" noRot="1" noChangeAspect="1" noTextEdit="1"/>
          </p:cNvSpPr>
          <p:nvPr>
            <p:ph type="sldImg"/>
          </p:nvPr>
        </p:nvSpPr>
        <p:spPr>
          <a:xfrm>
            <a:off x="1101725" y="698500"/>
            <a:ext cx="4654550" cy="3492500"/>
          </a:xfrm>
          <a:ln/>
        </p:spPr>
      </p:sp>
      <p:sp>
        <p:nvSpPr>
          <p:cNvPr id="75780"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Pitch and jitter converge over the entire session</a:t>
            </a:r>
          </a:p>
        </p:txBody>
      </p:sp>
      <p:sp>
        <p:nvSpPr>
          <p:cNvPr id="94212"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160BDC41-24FB-6642-8168-DA355ED86B7D}" type="slidenum">
              <a:rPr lang="en-US" sz="1200">
                <a:latin typeface="Calibri" charset="0"/>
              </a:rPr>
              <a:pPr algn="r" eaLnBrk="1" hangingPunct="1"/>
              <a:t>42</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43242DE7-5FBB-E84F-B981-9B29893CF409}" type="slidenum">
              <a:rPr lang="en-US" smtClean="0"/>
              <a:pPr>
                <a:defRPr/>
              </a:pPr>
              <a:t>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Norma Mendoza-Denton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B2A8BF6D-0656-FF4B-97E8-FC0A7EBB4A1F}" type="slidenum">
              <a:rPr lang="en-US" smtClean="0"/>
              <a:pPr>
                <a:defRPr/>
              </a:pPr>
              <a:t>43</a:t>
            </a:fld>
            <a:endParaRPr lang="en-US" smtClean="0"/>
          </a:p>
        </p:txBody>
      </p:sp>
      <p:sp>
        <p:nvSpPr>
          <p:cNvPr id="76803" name="Slide Image Placeholder 1"/>
          <p:cNvSpPr>
            <a:spLocks noGrp="1" noRot="1" noChangeAspect="1" noTextEdit="1"/>
          </p:cNvSpPr>
          <p:nvPr>
            <p:ph type="sldImg"/>
          </p:nvPr>
        </p:nvSpPr>
        <p:spPr>
          <a:xfrm>
            <a:off x="1101725" y="698500"/>
            <a:ext cx="4654550" cy="3492500"/>
          </a:xfrm>
          <a:ln/>
        </p:spPr>
      </p:sp>
      <p:sp>
        <p:nvSpPr>
          <p:cNvPr id="76804"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Shimmer and NHR don</a:t>
            </a:r>
            <a:r>
              <a:rPr lang="ja-JP" altLang="en-US">
                <a:latin typeface="Times New Roman" charset="0"/>
                <a:cs typeface="+mn-cs"/>
              </a:rPr>
              <a:t>’</a:t>
            </a:r>
            <a:r>
              <a:rPr lang="en-US">
                <a:latin typeface="Times New Roman" charset="0"/>
                <a:cs typeface="+mn-cs"/>
              </a:rPr>
              <a:t>t show significant proximity overall, but they do in the second half of the first game – after they have converged.</a:t>
            </a:r>
          </a:p>
        </p:txBody>
      </p:sp>
      <p:sp>
        <p:nvSpPr>
          <p:cNvPr id="96260"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168A8194-5DE4-644B-8F50-5F9674494A7A}" type="slidenum">
              <a:rPr lang="en-US" sz="1200">
                <a:latin typeface="Calibri" charset="0"/>
              </a:rPr>
              <a:pPr algn="r" eaLnBrk="1" hangingPunct="1"/>
              <a:t>43</a:t>
            </a:fld>
            <a:endParaRPr lang="en-US" sz="1200">
              <a:latin typeface="Calibri"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29533F36-1B74-3E41-9A06-A18DB89D1B1D}" type="slidenum">
              <a:rPr lang="en-US" smtClean="0"/>
              <a:pPr>
                <a:defRPr/>
              </a:pPr>
              <a:t>44</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Only high correlations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55A39722-01F4-A14D-A078-3D41B0BE9350}" type="slidenum">
              <a:rPr lang="en-US" smtClean="0"/>
              <a:pPr>
                <a:defRPr/>
              </a:pPr>
              <a:t>45</a:t>
            </a:fld>
            <a:endParaRPr lang="en-US" smtClean="0"/>
          </a:p>
        </p:txBody>
      </p:sp>
      <p:sp>
        <p:nvSpPr>
          <p:cNvPr id="78851" name="Slide Image Placeholder 1"/>
          <p:cNvSpPr>
            <a:spLocks noGrp="1" noRot="1" noChangeAspect="1" noTextEdit="1"/>
          </p:cNvSpPr>
          <p:nvPr>
            <p:ph type="sldImg"/>
          </p:nvPr>
        </p:nvSpPr>
        <p:spPr>
          <a:xfrm>
            <a:off x="1101725" y="698500"/>
            <a:ext cx="4654550" cy="3492500"/>
          </a:xfrm>
          <a:ln/>
        </p:spPr>
      </p:sp>
      <p:sp>
        <p:nvSpPr>
          <p:cNvPr id="78852" name="Notes Placeholder 2"/>
          <p:cNvSpPr>
            <a:spLocks noGrp="1"/>
          </p:cNvSpPr>
          <p:nvPr>
            <p:ph type="body" idx="1"/>
          </p:nvPr>
        </p:nvSpPr>
        <p:spPr>
          <a:xfrm>
            <a:off x="685800" y="4424363"/>
            <a:ext cx="5486400" cy="419100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p>
            <a:pPr defTabSz="457200" eaLnBrk="1" hangingPunct="1">
              <a:spcBef>
                <a:spcPct val="0"/>
              </a:spcBef>
              <a:defRPr/>
            </a:pPr>
            <a:r>
              <a:rPr lang="en-US">
                <a:latin typeface="Times New Roman" charset="0"/>
                <a:cs typeface="+mn-cs"/>
              </a:rPr>
              <a:t>Correlations for intensity mean and max are the only ones that are high</a:t>
            </a:r>
          </a:p>
        </p:txBody>
      </p:sp>
      <p:sp>
        <p:nvSpPr>
          <p:cNvPr id="100356" name="Slide Number Placeholder 3"/>
          <p:cNvSpPr txBox="1">
            <a:spLocks noGrp="1"/>
          </p:cNvSpPr>
          <p:nvPr/>
        </p:nvSpPr>
        <p:spPr bwMode="auto">
          <a:xfrm>
            <a:off x="3884613" y="8847138"/>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66540E14-E54D-4F48-87E6-BA0D6E66D76D}" type="slidenum">
              <a:rPr lang="en-US" sz="1200">
                <a:latin typeface="Calibri" charset="0"/>
              </a:rPr>
              <a:pPr algn="r" eaLnBrk="1" hangingPunct="1"/>
              <a:t>45</a:t>
            </a:fld>
            <a:endParaRPr lang="en-US" sz="1200">
              <a:latin typeface="Calibri"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defRPr/>
            </a:pPr>
            <a:endParaRPr lang="en-US">
              <a:latin typeface="Times New Roman" charset="0"/>
              <a:cs typeface="+mn-cs"/>
            </a:endParaRPr>
          </a:p>
        </p:txBody>
      </p:sp>
      <p:sp>
        <p:nvSpPr>
          <p:cNvPr id="79876"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9C96C7AF-E8F8-7040-8520-4026D23FEF86}" type="slidenum">
              <a:rPr lang="en-US" smtClean="0"/>
              <a:pPr>
                <a:defRPr/>
              </a:pPr>
              <a:t>46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935CC0-BE52-0F4C-A226-5CA0F5A9A3A6}" type="slidenum">
              <a:rPr lang="en-US"/>
              <a:pPr/>
              <a:t>5</a:t>
            </a:fld>
            <a:endParaRPr lang="en-US"/>
          </a:p>
        </p:txBody>
      </p:sp>
      <p:sp>
        <p:nvSpPr>
          <p:cNvPr id="1152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152003" name="Rectangle 3"/>
          <p:cNvSpPr>
            <a:spLocks noGrp="1" noChangeArrowheads="1"/>
          </p:cNvSpPr>
          <p:nvPr>
            <p:ph type="body" idx="1"/>
          </p:nvPr>
        </p:nvSpPr>
        <p:spPr/>
        <p:txBody>
          <a:bodyPr/>
          <a:lstStyle/>
          <a:p>
            <a:r>
              <a:rPr lang="en-US"/>
              <a:t>For example, when Oprah Winfrey (the most powerful woman in the U.S.) pronounces </a:t>
            </a:r>
            <a:r>
              <a:rPr lang="ja-JP" altLang="en-US">
                <a:latin typeface="Arial"/>
              </a:rPr>
              <a:t>‘</a:t>
            </a:r>
            <a:r>
              <a:rPr lang="en-US"/>
              <a:t>I</a:t>
            </a:r>
            <a:r>
              <a:rPr lang="ja-JP" altLang="en-US">
                <a:latin typeface="Arial"/>
              </a:rPr>
              <a:t>’</a:t>
            </a:r>
            <a:r>
              <a:rPr lang="en-US"/>
              <a:t>, she varies her pronunciation between SAE and Southern/AAVE depending upon the ethnic background of her guests, in a show of social solidarity.</a:t>
            </a:r>
          </a:p>
          <a:p>
            <a:r>
              <a:rPr lang="en-US"/>
              <a:t>Norma mendoza denton (oprah and /ay/) '99</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0E2104-34D2-1A4F-A537-19551B321AB4}" type="slidenum">
              <a:rPr lang="en-US"/>
              <a:pPr/>
              <a:t>6</a:t>
            </a:fld>
            <a:endParaRPr lang="en-US"/>
          </a:p>
        </p:txBody>
      </p:sp>
      <p:sp>
        <p:nvSpPr>
          <p:cNvPr id="960514" name="Text Box 2"/>
          <p:cNvSpPr txBox="1">
            <a:spLocks noGrp="1" noRot="1" noChangeAspect="1" noChangeArrowheads="1" noTextEdit="1"/>
          </p:cNvSpPr>
          <p:nvPr>
            <p:ph type="sldImg"/>
          </p:nvPr>
        </p:nvSpPr>
        <p:spPr>
          <a:xfrm>
            <a:off x="1143000" y="708241"/>
            <a:ext cx="4572000" cy="3492699"/>
          </a:xfrm>
          <a:ln/>
          <a:extLst>
            <a:ext uri="{FAA26D3D-D897-4be2-8F04-BA451C77F1D7}">
              <ma14:placeholderFlag xmlns:ma14="http://schemas.microsoft.com/office/mac/drawingml/2011/main" val="1"/>
            </a:ext>
          </a:extLst>
        </p:spPr>
      </p:sp>
      <p:sp>
        <p:nvSpPr>
          <p:cNvPr id="960515" name="Text Box 3"/>
          <p:cNvSpPr txBox="1">
            <a:spLocks noGrp="1" noChangeArrowheads="1"/>
          </p:cNvSpPr>
          <p:nvPr>
            <p:ph type="body" idx="1"/>
          </p:nvPr>
        </p:nvSpPr>
        <p:spPr>
          <a:xfrm>
            <a:off x="685800" y="4424085"/>
            <a:ext cx="5486400" cy="4191238"/>
          </a:xfrm>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r>
              <a:rPr lang="en-US"/>
              <a:t>Conversely, Bourhis &amp; Giles report that Welsh subjects did the opposite when interviewed by an arrogant British confederate who disparaged the Welsh language.  They increased the Welsh aspects of their speech to diverge from the interviewer.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A4EC4E55-9A2C-FB4C-857A-D02750FB445D}" type="slidenum">
              <a:rPr lang="en-US" smtClean="0"/>
              <a:pPr>
                <a:defRPr/>
              </a:pPr>
              <a:t>7</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There is also evidence of entrainment from studies in many cultures.</a:t>
            </a:r>
          </a:p>
          <a:p>
            <a:pPr eaLnBrk="1" hangingPunct="1">
              <a:defRPr/>
            </a:pPr>
            <a:r>
              <a:rPr lang="en-US">
                <a:latin typeface="Times New Roman" charset="0"/>
                <a:cs typeface="+mn-cs"/>
              </a:rPr>
              <a:t>Cited by Giles et al </a:t>
            </a:r>
            <a:r>
              <a:rPr lang="ja-JP" altLang="en-US">
                <a:latin typeface="Times New Roman" charset="0"/>
                <a:cs typeface="+mn-cs"/>
              </a:rPr>
              <a:t>‘</a:t>
            </a:r>
            <a:r>
              <a:rPr lang="en-US">
                <a:latin typeface="Times New Roman" charset="0"/>
                <a:cs typeface="+mn-cs"/>
              </a:rPr>
              <a:t>87</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5DA8FBE6-A2ED-174D-9222-55A4C6B00A41}" type="slidenum">
              <a:rPr lang="en-US" smtClean="0"/>
              <a:pPr>
                <a:defRPr/>
              </a:pPr>
              <a:t>8</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From consequences to motivations?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FA539DB7-9BB9-E546-B03D-7AC12E94B903}" type="slidenum">
              <a:rPr lang="en-US" smtClean="0"/>
              <a:pPr>
                <a:defRPr/>
              </a:pPr>
              <a:t>9</a:t>
            </a:fld>
            <a:endParaRPr lang="en-US" smtClean="0"/>
          </a:p>
        </p:txBody>
      </p:sp>
      <p:sp>
        <p:nvSpPr>
          <p:cNvPr id="55299" name="Rectangle 2"/>
          <p:cNvSpPr>
            <a:spLocks noGrp="1" noRot="1" noChangeAspect="1" noChangeArrowheads="1" noTextEdit="1"/>
          </p:cNvSpPr>
          <p:nvPr>
            <p:ph type="sldImg"/>
          </p:nvPr>
        </p:nvSpPr>
        <p:spPr>
          <a:xfrm>
            <a:off x="1101725" y="708025"/>
            <a:ext cx="4654550" cy="3492500"/>
          </a:xfrm>
          <a:ln/>
        </p:spPr>
      </p:sp>
      <p:sp>
        <p:nvSpPr>
          <p:cNvPr id="55300" name="Text Box 3"/>
          <p:cNvSpPr>
            <a:spLocks noGrp="1" noChangeArrowheads="1"/>
          </p:cNvSpPr>
          <p:nvPr>
            <p:ph type="body" idx="1"/>
          </p:nvPr>
        </p:nvSpPr>
        <p:spPr>
          <a:xfrm>
            <a:off x="685800" y="4424363"/>
            <a:ext cx="5486400" cy="4191000"/>
          </a:xfrm>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r>
              <a:rPr lang="en-US">
                <a:latin typeface="Times New Roman" charset="0"/>
                <a:cs typeface="+mn-cs"/>
              </a:rPr>
              <a:t>However, there is no agreement on WHY people entrain and somewhat contradictory findings.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882650" eaLnBrk="0" hangingPunct="0">
              <a:defRPr>
                <a:solidFill>
                  <a:schemeClr val="tx1"/>
                </a:solidFill>
                <a:latin typeface="Arial" charset="0"/>
                <a:ea typeface="ＭＳ Ｐゴシック" charset="0"/>
              </a:defRPr>
            </a:lvl1pPr>
            <a:lvl2pPr marL="742950" indent="-285750" defTabSz="882650" eaLnBrk="0" hangingPunct="0">
              <a:defRPr>
                <a:solidFill>
                  <a:schemeClr val="tx1"/>
                </a:solidFill>
                <a:latin typeface="Arial" charset="0"/>
                <a:ea typeface="ＭＳ Ｐゴシック" charset="0"/>
              </a:defRPr>
            </a:lvl2pPr>
            <a:lvl3pPr marL="1143000" indent="-228600" defTabSz="882650" eaLnBrk="0" hangingPunct="0">
              <a:defRPr>
                <a:solidFill>
                  <a:schemeClr val="tx1"/>
                </a:solidFill>
                <a:latin typeface="Arial" charset="0"/>
                <a:ea typeface="ＭＳ Ｐゴシック" charset="0"/>
              </a:defRPr>
            </a:lvl3pPr>
            <a:lvl4pPr marL="1600200" indent="-228600" defTabSz="882650" eaLnBrk="0" hangingPunct="0">
              <a:defRPr>
                <a:solidFill>
                  <a:schemeClr val="tx1"/>
                </a:solidFill>
                <a:latin typeface="Arial" charset="0"/>
                <a:ea typeface="ＭＳ Ｐゴシック" charset="0"/>
              </a:defRPr>
            </a:lvl4pPr>
            <a:lvl5pPr marL="2057400" indent="-228600" defTabSz="882650" eaLnBrk="0" hangingPunct="0">
              <a:defRPr>
                <a:solidFill>
                  <a:schemeClr val="tx1"/>
                </a:solidFill>
                <a:latin typeface="Arial" charset="0"/>
                <a:ea typeface="ＭＳ Ｐゴシック" charset="0"/>
              </a:defRPr>
            </a:lvl5pPr>
            <a:lvl6pPr marL="2514600" indent="-228600" defTabSz="882650" eaLnBrk="0" fontAlgn="base" hangingPunct="0">
              <a:spcBef>
                <a:spcPct val="0"/>
              </a:spcBef>
              <a:spcAft>
                <a:spcPct val="0"/>
              </a:spcAft>
              <a:defRPr>
                <a:solidFill>
                  <a:schemeClr val="tx1"/>
                </a:solidFill>
                <a:latin typeface="Arial" charset="0"/>
                <a:ea typeface="ＭＳ Ｐゴシック" charset="0"/>
              </a:defRPr>
            </a:lvl6pPr>
            <a:lvl7pPr marL="2971800" indent="-228600" defTabSz="882650" eaLnBrk="0" fontAlgn="base" hangingPunct="0">
              <a:spcBef>
                <a:spcPct val="0"/>
              </a:spcBef>
              <a:spcAft>
                <a:spcPct val="0"/>
              </a:spcAft>
              <a:defRPr>
                <a:solidFill>
                  <a:schemeClr val="tx1"/>
                </a:solidFill>
                <a:latin typeface="Arial" charset="0"/>
                <a:ea typeface="ＭＳ Ｐゴシック" charset="0"/>
              </a:defRPr>
            </a:lvl7pPr>
            <a:lvl8pPr marL="3429000" indent="-228600" defTabSz="882650" eaLnBrk="0" fontAlgn="base" hangingPunct="0">
              <a:spcBef>
                <a:spcPct val="0"/>
              </a:spcBef>
              <a:spcAft>
                <a:spcPct val="0"/>
              </a:spcAft>
              <a:defRPr>
                <a:solidFill>
                  <a:schemeClr val="tx1"/>
                </a:solidFill>
                <a:latin typeface="Arial" charset="0"/>
                <a:ea typeface="ＭＳ Ｐゴシック" charset="0"/>
              </a:defRPr>
            </a:lvl8pPr>
            <a:lvl9pPr marL="3886200" indent="-228600" defTabSz="882650" eaLnBrk="0" fontAlgn="base" hangingPunct="0">
              <a:spcBef>
                <a:spcPct val="0"/>
              </a:spcBef>
              <a:spcAft>
                <a:spcPct val="0"/>
              </a:spcAft>
              <a:defRPr>
                <a:solidFill>
                  <a:schemeClr val="tx1"/>
                </a:solidFill>
                <a:latin typeface="Arial" charset="0"/>
                <a:ea typeface="ＭＳ Ｐゴシック" charset="0"/>
              </a:defRPr>
            </a:lvl9pPr>
          </a:lstStyle>
          <a:p>
            <a:pPr>
              <a:defRPr/>
            </a:pPr>
            <a:fld id="{FC6831DA-9B0B-BD4C-B5C0-4E56E5199998}" type="slidenum">
              <a:rPr lang="en-US" smtClean="0"/>
              <a:pPr>
                <a:defRPr/>
              </a:pPr>
              <a:t>11</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latin typeface="Times New Roman" charset="0"/>
                <a:cs typeface="+mn-cs"/>
              </a:rPr>
              <a:t>~73K words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379B166-180E-9B4A-965F-3591EA5F9CCC}"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677E814E-A4D6-014E-BC1A-EFED1F5F052F}" type="slidenum">
              <a:rPr lang="en-US"/>
              <a:pPr>
                <a:defRPr/>
              </a:pPr>
              <a:t>‹#›</a:t>
            </a:fld>
            <a:endParaRPr lang="en-US"/>
          </a:p>
        </p:txBody>
      </p:sp>
    </p:spTree>
    <p:extLst>
      <p:ext uri="{BB962C8B-B14F-4D97-AF65-F5344CB8AC3E}">
        <p14:creationId xmlns:p14="http://schemas.microsoft.com/office/powerpoint/2010/main" val="248483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D02313A-8ABD-BF46-9F22-7142FE2149A4}"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D149212D-41B0-2448-BEFE-56876A949A77}" type="slidenum">
              <a:rPr lang="en-US"/>
              <a:pPr>
                <a:defRPr/>
              </a:pPr>
              <a:t>‹#›</a:t>
            </a:fld>
            <a:endParaRPr lang="en-US"/>
          </a:p>
        </p:txBody>
      </p:sp>
    </p:spTree>
    <p:extLst>
      <p:ext uri="{BB962C8B-B14F-4D97-AF65-F5344CB8AC3E}">
        <p14:creationId xmlns:p14="http://schemas.microsoft.com/office/powerpoint/2010/main" val="205340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AF0E769-2DDB-1B45-BD32-42634A8BDB4B}"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C41A3293-506D-774C-8E03-7C04AE2293F5}" type="slidenum">
              <a:rPr lang="en-US"/>
              <a:pPr>
                <a:defRPr/>
              </a:pPr>
              <a:t>‹#›</a:t>
            </a:fld>
            <a:endParaRPr lang="en-US"/>
          </a:p>
        </p:txBody>
      </p:sp>
    </p:spTree>
    <p:extLst>
      <p:ext uri="{BB962C8B-B14F-4D97-AF65-F5344CB8AC3E}">
        <p14:creationId xmlns:p14="http://schemas.microsoft.com/office/powerpoint/2010/main" val="190158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D57F648-37A8-D144-A148-70CA236927CE}"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96E7C5B7-2059-6140-AA9E-5615900923A1}" type="slidenum">
              <a:rPr lang="en-US"/>
              <a:pPr>
                <a:defRPr/>
              </a:pPr>
              <a:t>‹#›</a:t>
            </a:fld>
            <a:endParaRPr lang="en-US"/>
          </a:p>
        </p:txBody>
      </p:sp>
    </p:spTree>
    <p:extLst>
      <p:ext uri="{BB962C8B-B14F-4D97-AF65-F5344CB8AC3E}">
        <p14:creationId xmlns:p14="http://schemas.microsoft.com/office/powerpoint/2010/main" val="489616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EA18396-AD32-C943-905F-43658E111CE4}"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B149A18E-31CE-0A48-89D9-C8F7B5B8C8CB}" type="slidenum">
              <a:rPr lang="en-US"/>
              <a:pPr>
                <a:defRPr/>
              </a:pPr>
              <a:t>‹#›</a:t>
            </a:fld>
            <a:endParaRPr lang="en-US"/>
          </a:p>
        </p:txBody>
      </p:sp>
    </p:spTree>
    <p:extLst>
      <p:ext uri="{BB962C8B-B14F-4D97-AF65-F5344CB8AC3E}">
        <p14:creationId xmlns:p14="http://schemas.microsoft.com/office/powerpoint/2010/main" val="291283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20343DF-6022-2443-96AE-996F58ECBFA9}"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814967BD-DBBC-9A45-A9D0-5901D1972266}" type="slidenum">
              <a:rPr lang="en-US"/>
              <a:pPr>
                <a:defRPr/>
              </a:pPr>
              <a:t>‹#›</a:t>
            </a:fld>
            <a:endParaRPr lang="en-US"/>
          </a:p>
        </p:txBody>
      </p:sp>
    </p:spTree>
    <p:extLst>
      <p:ext uri="{BB962C8B-B14F-4D97-AF65-F5344CB8AC3E}">
        <p14:creationId xmlns:p14="http://schemas.microsoft.com/office/powerpoint/2010/main" val="1294071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944EE3E-BF4F-774A-8DDC-20086FF38527}"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76FD1179-24DD-9742-A592-438436AB49DD}" type="slidenum">
              <a:rPr lang="en-US"/>
              <a:pPr>
                <a:defRPr/>
              </a:pPr>
              <a:t>‹#›</a:t>
            </a:fld>
            <a:endParaRPr lang="en-US"/>
          </a:p>
        </p:txBody>
      </p:sp>
    </p:spTree>
    <p:extLst>
      <p:ext uri="{BB962C8B-B14F-4D97-AF65-F5344CB8AC3E}">
        <p14:creationId xmlns:p14="http://schemas.microsoft.com/office/powerpoint/2010/main" val="3622909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EEB7BE94-07FD-F947-B02E-4C93B043D7B5}" type="datetime1">
              <a:rPr lang="en-US"/>
              <a:pPr>
                <a:defRPr/>
              </a:pPr>
              <a:t>4/23/12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9" name="Rectangle 6"/>
          <p:cNvSpPr>
            <a:spLocks noGrp="1" noChangeArrowheads="1"/>
          </p:cNvSpPr>
          <p:nvPr>
            <p:ph type="sldNum" sz="quarter" idx="12"/>
          </p:nvPr>
        </p:nvSpPr>
        <p:spPr>
          <a:ln/>
        </p:spPr>
        <p:txBody>
          <a:bodyPr/>
          <a:lstStyle>
            <a:lvl1pPr>
              <a:defRPr/>
            </a:lvl1pPr>
          </a:lstStyle>
          <a:p>
            <a:pPr>
              <a:defRPr/>
            </a:pPr>
            <a:fld id="{3F98370B-0472-FB4B-95AE-1A55053A5A23}" type="slidenum">
              <a:rPr lang="en-US"/>
              <a:pPr>
                <a:defRPr/>
              </a:pPr>
              <a:t>‹#›</a:t>
            </a:fld>
            <a:endParaRPr lang="en-US"/>
          </a:p>
        </p:txBody>
      </p:sp>
    </p:spTree>
    <p:extLst>
      <p:ext uri="{BB962C8B-B14F-4D97-AF65-F5344CB8AC3E}">
        <p14:creationId xmlns:p14="http://schemas.microsoft.com/office/powerpoint/2010/main" val="175112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7E50809-584D-4642-AC1A-074F1A1114CA}" type="datetime1">
              <a:rPr lang="en-US"/>
              <a:pPr>
                <a:defRPr/>
              </a:pPr>
              <a:t>4/23/12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5" name="Rectangle 6"/>
          <p:cNvSpPr>
            <a:spLocks noGrp="1" noChangeArrowheads="1"/>
          </p:cNvSpPr>
          <p:nvPr>
            <p:ph type="sldNum" sz="quarter" idx="12"/>
          </p:nvPr>
        </p:nvSpPr>
        <p:spPr>
          <a:ln/>
        </p:spPr>
        <p:txBody>
          <a:bodyPr/>
          <a:lstStyle>
            <a:lvl1pPr>
              <a:defRPr/>
            </a:lvl1pPr>
          </a:lstStyle>
          <a:p>
            <a:pPr>
              <a:defRPr/>
            </a:pPr>
            <a:fld id="{842B073F-1BE7-1743-8951-8993CF42AE96}" type="slidenum">
              <a:rPr lang="en-US"/>
              <a:pPr>
                <a:defRPr/>
              </a:pPr>
              <a:t>‹#›</a:t>
            </a:fld>
            <a:endParaRPr lang="en-US"/>
          </a:p>
        </p:txBody>
      </p:sp>
    </p:spTree>
    <p:extLst>
      <p:ext uri="{BB962C8B-B14F-4D97-AF65-F5344CB8AC3E}">
        <p14:creationId xmlns:p14="http://schemas.microsoft.com/office/powerpoint/2010/main" val="1032768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94CE3C6-C360-E648-AB66-A2E2E36FFD1C}" type="datetime1">
              <a:rPr lang="en-US"/>
              <a:pPr>
                <a:defRPr/>
              </a:pPr>
              <a:t>4/23/12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4" name="Rectangle 6"/>
          <p:cNvSpPr>
            <a:spLocks noGrp="1" noChangeArrowheads="1"/>
          </p:cNvSpPr>
          <p:nvPr>
            <p:ph type="sldNum" sz="quarter" idx="12"/>
          </p:nvPr>
        </p:nvSpPr>
        <p:spPr>
          <a:ln/>
        </p:spPr>
        <p:txBody>
          <a:bodyPr/>
          <a:lstStyle>
            <a:lvl1pPr>
              <a:defRPr/>
            </a:lvl1pPr>
          </a:lstStyle>
          <a:p>
            <a:pPr>
              <a:defRPr/>
            </a:pPr>
            <a:fld id="{23BC7507-854F-1946-A496-47BD24B2F696}" type="slidenum">
              <a:rPr lang="en-US"/>
              <a:pPr>
                <a:defRPr/>
              </a:pPr>
              <a:t>‹#›</a:t>
            </a:fld>
            <a:endParaRPr lang="en-US"/>
          </a:p>
        </p:txBody>
      </p:sp>
    </p:spTree>
    <p:extLst>
      <p:ext uri="{BB962C8B-B14F-4D97-AF65-F5344CB8AC3E}">
        <p14:creationId xmlns:p14="http://schemas.microsoft.com/office/powerpoint/2010/main" val="3994904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8679251-FFB7-424F-8F45-B4DC465AEA5C}"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33A5533A-8A6B-0A41-B501-5D1D0B09DEEE}" type="slidenum">
              <a:rPr lang="en-US"/>
              <a:pPr>
                <a:defRPr/>
              </a:pPr>
              <a:t>‹#›</a:t>
            </a:fld>
            <a:endParaRPr lang="en-US"/>
          </a:p>
        </p:txBody>
      </p:sp>
    </p:spTree>
    <p:extLst>
      <p:ext uri="{BB962C8B-B14F-4D97-AF65-F5344CB8AC3E}">
        <p14:creationId xmlns:p14="http://schemas.microsoft.com/office/powerpoint/2010/main" val="192858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F41EF36-3479-D646-AE75-60C5985D4C10}"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23238958-D4FD-B04D-A2BE-C00CAC6970D3}" type="slidenum">
              <a:rPr lang="en-US"/>
              <a:pPr>
                <a:defRPr/>
              </a:pPr>
              <a:t>‹#›</a:t>
            </a:fld>
            <a:endParaRPr lang="en-US"/>
          </a:p>
        </p:txBody>
      </p:sp>
    </p:spTree>
    <p:extLst>
      <p:ext uri="{BB962C8B-B14F-4D97-AF65-F5344CB8AC3E}">
        <p14:creationId xmlns:p14="http://schemas.microsoft.com/office/powerpoint/2010/main" val="18411041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0907F0F-CDC9-4D4F-B2BE-7A6807A602DD}"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F4606002-BEEA-9A4A-9114-6206A9BA13B7}" type="slidenum">
              <a:rPr lang="en-US"/>
              <a:pPr>
                <a:defRPr/>
              </a:pPr>
              <a:t>‹#›</a:t>
            </a:fld>
            <a:endParaRPr lang="en-US"/>
          </a:p>
        </p:txBody>
      </p:sp>
    </p:spTree>
    <p:extLst>
      <p:ext uri="{BB962C8B-B14F-4D97-AF65-F5344CB8AC3E}">
        <p14:creationId xmlns:p14="http://schemas.microsoft.com/office/powerpoint/2010/main" val="3813266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87F749C-4ADE-2B42-AFB2-7E4637279ACF}"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BAC02187-FC1D-2148-A0A7-49611BFF92F1}" type="slidenum">
              <a:rPr lang="en-US"/>
              <a:pPr>
                <a:defRPr/>
              </a:pPr>
              <a:t>‹#›</a:t>
            </a:fld>
            <a:endParaRPr lang="en-US"/>
          </a:p>
        </p:txBody>
      </p:sp>
    </p:spTree>
    <p:extLst>
      <p:ext uri="{BB962C8B-B14F-4D97-AF65-F5344CB8AC3E}">
        <p14:creationId xmlns:p14="http://schemas.microsoft.com/office/powerpoint/2010/main" val="3039382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4B6C460-EC56-994D-AE03-E9FD96E796F0}"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134C7007-76AC-274A-AFBE-48D615883EBD}" type="slidenum">
              <a:rPr lang="en-US"/>
              <a:pPr>
                <a:defRPr/>
              </a:pPr>
              <a:t>‹#›</a:t>
            </a:fld>
            <a:endParaRPr lang="en-US"/>
          </a:p>
        </p:txBody>
      </p:sp>
    </p:spTree>
    <p:extLst>
      <p:ext uri="{BB962C8B-B14F-4D97-AF65-F5344CB8AC3E}">
        <p14:creationId xmlns:p14="http://schemas.microsoft.com/office/powerpoint/2010/main" val="289304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B6D4BAD-AD31-9347-BCD6-B7B8E9CA857E}" type="datetime1">
              <a:rPr lang="en-US"/>
              <a:pPr>
                <a:defRPr/>
              </a:pPr>
              <a:t>4/23/12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6" name="Rectangle 6"/>
          <p:cNvSpPr>
            <a:spLocks noGrp="1" noChangeArrowheads="1"/>
          </p:cNvSpPr>
          <p:nvPr>
            <p:ph type="sldNum" sz="quarter" idx="12"/>
          </p:nvPr>
        </p:nvSpPr>
        <p:spPr>
          <a:ln/>
        </p:spPr>
        <p:txBody>
          <a:bodyPr/>
          <a:lstStyle>
            <a:lvl1pPr>
              <a:defRPr/>
            </a:lvl1pPr>
          </a:lstStyle>
          <a:p>
            <a:pPr>
              <a:defRPr/>
            </a:pPr>
            <a:fld id="{F6C95232-6094-E14D-B29E-95A8307AA387}" type="slidenum">
              <a:rPr lang="en-US"/>
              <a:pPr>
                <a:defRPr/>
              </a:pPr>
              <a:t>‹#›</a:t>
            </a:fld>
            <a:endParaRPr lang="en-US"/>
          </a:p>
        </p:txBody>
      </p:sp>
    </p:spTree>
    <p:extLst>
      <p:ext uri="{BB962C8B-B14F-4D97-AF65-F5344CB8AC3E}">
        <p14:creationId xmlns:p14="http://schemas.microsoft.com/office/powerpoint/2010/main" val="10985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0D1C9B9-C8D0-8347-B7CE-D0E10F0BAF39}"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064DFE77-E64F-BC4A-8AFB-2566EA934942}" type="slidenum">
              <a:rPr lang="en-US"/>
              <a:pPr>
                <a:defRPr/>
              </a:pPr>
              <a:t>‹#›</a:t>
            </a:fld>
            <a:endParaRPr lang="en-US"/>
          </a:p>
        </p:txBody>
      </p:sp>
    </p:spTree>
    <p:extLst>
      <p:ext uri="{BB962C8B-B14F-4D97-AF65-F5344CB8AC3E}">
        <p14:creationId xmlns:p14="http://schemas.microsoft.com/office/powerpoint/2010/main" val="3811059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870A955C-5958-5C44-874E-13F1E552F646}" type="datetime1">
              <a:rPr lang="en-US"/>
              <a:pPr>
                <a:defRPr/>
              </a:pPr>
              <a:t>4/23/12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9" name="Rectangle 6"/>
          <p:cNvSpPr>
            <a:spLocks noGrp="1" noChangeArrowheads="1"/>
          </p:cNvSpPr>
          <p:nvPr>
            <p:ph type="sldNum" sz="quarter" idx="12"/>
          </p:nvPr>
        </p:nvSpPr>
        <p:spPr>
          <a:ln/>
        </p:spPr>
        <p:txBody>
          <a:bodyPr/>
          <a:lstStyle>
            <a:lvl1pPr>
              <a:defRPr/>
            </a:lvl1pPr>
          </a:lstStyle>
          <a:p>
            <a:pPr>
              <a:defRPr/>
            </a:pPr>
            <a:fld id="{8C3C9D72-FB05-7145-90A7-44F95F9E6AD2}" type="slidenum">
              <a:rPr lang="en-US"/>
              <a:pPr>
                <a:defRPr/>
              </a:pPr>
              <a:t>‹#›</a:t>
            </a:fld>
            <a:endParaRPr lang="en-US"/>
          </a:p>
        </p:txBody>
      </p:sp>
    </p:spTree>
    <p:extLst>
      <p:ext uri="{BB962C8B-B14F-4D97-AF65-F5344CB8AC3E}">
        <p14:creationId xmlns:p14="http://schemas.microsoft.com/office/powerpoint/2010/main" val="311678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ACBE97F8-4AAD-AF41-B28C-48CD3FB3B3FF}" type="datetime1">
              <a:rPr lang="en-US"/>
              <a:pPr>
                <a:defRPr/>
              </a:pPr>
              <a:t>4/23/12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5" name="Rectangle 6"/>
          <p:cNvSpPr>
            <a:spLocks noGrp="1" noChangeArrowheads="1"/>
          </p:cNvSpPr>
          <p:nvPr>
            <p:ph type="sldNum" sz="quarter" idx="12"/>
          </p:nvPr>
        </p:nvSpPr>
        <p:spPr>
          <a:ln/>
        </p:spPr>
        <p:txBody>
          <a:bodyPr/>
          <a:lstStyle>
            <a:lvl1pPr>
              <a:defRPr/>
            </a:lvl1pPr>
          </a:lstStyle>
          <a:p>
            <a:pPr>
              <a:defRPr/>
            </a:pPr>
            <a:fld id="{995D6301-1735-4D46-9ED6-DC19147C0AAB}" type="slidenum">
              <a:rPr lang="en-US"/>
              <a:pPr>
                <a:defRPr/>
              </a:pPr>
              <a:t>‹#›</a:t>
            </a:fld>
            <a:endParaRPr lang="en-US"/>
          </a:p>
        </p:txBody>
      </p:sp>
    </p:spTree>
    <p:extLst>
      <p:ext uri="{BB962C8B-B14F-4D97-AF65-F5344CB8AC3E}">
        <p14:creationId xmlns:p14="http://schemas.microsoft.com/office/powerpoint/2010/main" val="120330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FD31400-0E0C-774E-889B-2EAF477FC048}" type="datetime1">
              <a:rPr lang="en-US"/>
              <a:pPr>
                <a:defRPr/>
              </a:pPr>
              <a:t>4/23/12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4" name="Rectangle 6"/>
          <p:cNvSpPr>
            <a:spLocks noGrp="1" noChangeArrowheads="1"/>
          </p:cNvSpPr>
          <p:nvPr>
            <p:ph type="sldNum" sz="quarter" idx="12"/>
          </p:nvPr>
        </p:nvSpPr>
        <p:spPr>
          <a:ln/>
        </p:spPr>
        <p:txBody>
          <a:bodyPr/>
          <a:lstStyle>
            <a:lvl1pPr>
              <a:defRPr/>
            </a:lvl1pPr>
          </a:lstStyle>
          <a:p>
            <a:pPr>
              <a:defRPr/>
            </a:pPr>
            <a:fld id="{3B95DE97-F708-B849-A2FC-5A3CA5D98A17}" type="slidenum">
              <a:rPr lang="en-US"/>
              <a:pPr>
                <a:defRPr/>
              </a:pPr>
              <a:t>‹#›</a:t>
            </a:fld>
            <a:endParaRPr lang="en-US"/>
          </a:p>
        </p:txBody>
      </p:sp>
    </p:spTree>
    <p:extLst>
      <p:ext uri="{BB962C8B-B14F-4D97-AF65-F5344CB8AC3E}">
        <p14:creationId xmlns:p14="http://schemas.microsoft.com/office/powerpoint/2010/main" val="339513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FABDF2D-1728-AA44-915D-B35033BB041F}"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1D5B195C-02A9-0045-8351-97DBF7207994}" type="slidenum">
              <a:rPr lang="en-US"/>
              <a:pPr>
                <a:defRPr/>
              </a:pPr>
              <a:t>‹#›</a:t>
            </a:fld>
            <a:endParaRPr lang="en-US"/>
          </a:p>
        </p:txBody>
      </p:sp>
    </p:spTree>
    <p:extLst>
      <p:ext uri="{BB962C8B-B14F-4D97-AF65-F5344CB8AC3E}">
        <p14:creationId xmlns:p14="http://schemas.microsoft.com/office/powerpoint/2010/main" val="3016191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E292EB7-170C-2849-B268-86B56AF17A7A}" type="datetime1">
              <a:rPr lang="en-US"/>
              <a:pPr>
                <a:defRPr/>
              </a:pPr>
              <a:t>4/23/12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AT&amp;T Proprietary</a:t>
            </a:r>
          </a:p>
        </p:txBody>
      </p:sp>
      <p:sp>
        <p:nvSpPr>
          <p:cNvPr id="7" name="Rectangle 6"/>
          <p:cNvSpPr>
            <a:spLocks noGrp="1" noChangeArrowheads="1"/>
          </p:cNvSpPr>
          <p:nvPr>
            <p:ph type="sldNum" sz="quarter" idx="12"/>
          </p:nvPr>
        </p:nvSpPr>
        <p:spPr>
          <a:ln/>
        </p:spPr>
        <p:txBody>
          <a:bodyPr/>
          <a:lstStyle>
            <a:lvl1pPr>
              <a:defRPr/>
            </a:lvl1pPr>
          </a:lstStyle>
          <a:p>
            <a:pPr>
              <a:defRPr/>
            </a:pPr>
            <a:fld id="{FA0C8A5E-85B2-6846-B2E9-790F982CAF42}" type="slidenum">
              <a:rPr lang="en-US"/>
              <a:pPr>
                <a:defRPr/>
              </a:pPr>
              <a:t>‹#›</a:t>
            </a:fld>
            <a:endParaRPr lang="en-US"/>
          </a:p>
        </p:txBody>
      </p:sp>
    </p:spTree>
    <p:extLst>
      <p:ext uri="{BB962C8B-B14F-4D97-AF65-F5344CB8AC3E}">
        <p14:creationId xmlns:p14="http://schemas.microsoft.com/office/powerpoint/2010/main" val="7041163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249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fld id="{09BBAD1D-D7ED-5243-AA50-634BC00CA80F}" type="datetime1">
              <a:rPr lang="en-US"/>
              <a:pPr>
                <a:defRPr/>
              </a:pPr>
              <a:t>4/23/12</a:t>
            </a:fld>
            <a:endParaRPr lang="en-US"/>
          </a:p>
        </p:txBody>
      </p:sp>
      <p:sp>
        <p:nvSpPr>
          <p:cNvPr id="4249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mn-ea"/>
                <a:cs typeface="+mn-cs"/>
              </a:defRPr>
            </a:lvl1pPr>
          </a:lstStyle>
          <a:p>
            <a:pPr>
              <a:defRPr/>
            </a:pPr>
            <a:r>
              <a:rPr lang="en-US"/>
              <a:t>AT&amp;T Proprietary</a:t>
            </a:r>
          </a:p>
        </p:txBody>
      </p:sp>
      <p:sp>
        <p:nvSpPr>
          <p:cNvPr id="4249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1257FBDC-360F-BC45-B8A7-E62A8AA25A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hdr="0" ftr="0"/>
  <p:txStyles>
    <p:titleStyle>
      <a:lvl1pPr algn="ctr" rtl="0" eaLnBrk="0" fontAlgn="base" hangingPunct="0">
        <a:spcBef>
          <a:spcPct val="0"/>
        </a:spcBef>
        <a:spcAft>
          <a:spcPct val="0"/>
        </a:spcAft>
        <a:defRPr sz="32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a:solidFill>
            <a:schemeClr val="tx2"/>
          </a:solidFill>
          <a:latin typeface="Times New Roman" pitchFamily="18" charset="0"/>
          <a:ea typeface="ＭＳ Ｐゴシック" charset="0"/>
          <a:cs typeface="ＭＳ Ｐゴシック" charset="0"/>
        </a:defRPr>
      </a:lvl5pPr>
      <a:lvl6pPr marL="457200" algn="ctr" rtl="0" fontAlgn="base">
        <a:spcBef>
          <a:spcPct val="0"/>
        </a:spcBef>
        <a:spcAft>
          <a:spcPct val="0"/>
        </a:spcAft>
        <a:defRPr sz="3200">
          <a:solidFill>
            <a:schemeClr val="tx2"/>
          </a:solidFill>
          <a:latin typeface="Times New Roman" pitchFamily="18" charset="0"/>
        </a:defRPr>
      </a:lvl6pPr>
      <a:lvl7pPr marL="914400" algn="ctr" rtl="0" fontAlgn="base">
        <a:spcBef>
          <a:spcPct val="0"/>
        </a:spcBef>
        <a:spcAft>
          <a:spcPct val="0"/>
        </a:spcAft>
        <a:defRPr sz="3200">
          <a:solidFill>
            <a:schemeClr val="tx2"/>
          </a:solidFill>
          <a:latin typeface="Times New Roman" pitchFamily="18" charset="0"/>
        </a:defRPr>
      </a:lvl7pPr>
      <a:lvl8pPr marL="1371600" algn="ctr" rtl="0" fontAlgn="base">
        <a:spcBef>
          <a:spcPct val="0"/>
        </a:spcBef>
        <a:spcAft>
          <a:spcPct val="0"/>
        </a:spcAft>
        <a:defRPr sz="3200">
          <a:solidFill>
            <a:schemeClr val="tx2"/>
          </a:solidFill>
          <a:latin typeface="Times New Roman" pitchFamily="18" charset="0"/>
        </a:defRPr>
      </a:lvl8pPr>
      <a:lvl9pPr marL="1828800" algn="ctr" rtl="0" fontAlgn="base">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611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imes New Roman" charset="0"/>
                <a:cs typeface="+mn-cs"/>
              </a:defRPr>
            </a:lvl1pPr>
          </a:lstStyle>
          <a:p>
            <a:pPr>
              <a:defRPr/>
            </a:pPr>
            <a:fld id="{0969C499-560A-0945-8353-14157F27FAA7}" type="datetime1">
              <a:rPr lang="en-US"/>
              <a:pPr>
                <a:defRPr/>
              </a:pPr>
              <a:t>4/23/12</a:t>
            </a:fld>
            <a:endParaRPr lang="en-US"/>
          </a:p>
        </p:txBody>
      </p:sp>
      <p:sp>
        <p:nvSpPr>
          <p:cNvPr id="5611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imes New Roman" pitchFamily="18" charset="0"/>
                <a:ea typeface="+mn-ea"/>
                <a:cs typeface="+mn-cs"/>
              </a:defRPr>
            </a:lvl1pPr>
          </a:lstStyle>
          <a:p>
            <a:pPr>
              <a:defRPr/>
            </a:pPr>
            <a:r>
              <a:rPr lang="en-US"/>
              <a:t>AT&amp;T Proprietary</a:t>
            </a:r>
          </a:p>
        </p:txBody>
      </p:sp>
      <p:sp>
        <p:nvSpPr>
          <p:cNvPr id="5611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a:latin typeface="Times New Roman" charset="0"/>
                <a:cs typeface="+mn-cs"/>
              </a:defRPr>
            </a:lvl1pPr>
          </a:lstStyle>
          <a:p>
            <a:pPr>
              <a:defRPr/>
            </a:pPr>
            <a:fld id="{E880CC8C-4350-F746-8D0C-DA513A3126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 Id="rId3"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1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1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 Id="rId3"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 Id="rId3" Type="http://schemas.openxmlformats.org/officeDocument/2006/relationships/image" Target="../media/image1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 Id="rId3" Type="http://schemas.openxmlformats.org/officeDocument/2006/relationships/image" Target="../media/image1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 Id="rId3" Type="http://schemas.openxmlformats.org/officeDocument/2006/relationships/image" Target="../media/image1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 Id="rId3" Type="http://schemas.openxmlformats.org/officeDocument/2006/relationships/image" Target="../media/image14.png"/></Relationships>
</file>

<file path=ppt/slides/_rels/slide44.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7.xml"/><Relationship Id="rId2" Type="http://schemas.openxmlformats.org/officeDocument/2006/relationships/notesSlide" Target="../notesSlides/notesSlide31.xml"/></Relationships>
</file>

<file path=ppt/slides/_rels/slide45.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7.xml"/><Relationship Id="rId2" Type="http://schemas.openxmlformats.org/officeDocument/2006/relationships/notesSlide" Target="../notesSlides/notesSlide3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71BAA0A-549B-FA4B-9377-10F14D834167}" type="datetime1">
              <a:rPr lang="en-US" smtClean="0"/>
              <a:pPr eaLnBrk="1" hangingPunct="1">
                <a:defRPr/>
              </a:pPr>
              <a:t>4/23/12</a:t>
            </a:fld>
            <a:endParaRPr lang="en-US" smtClean="0"/>
          </a:p>
        </p:txBody>
      </p:sp>
      <p:sp>
        <p:nvSpPr>
          <p:cNvPr id="3075"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A48EBBB-E4CF-5D4D-AEC5-8467EF83ADBB}" type="slidenum">
              <a:rPr lang="en-US" smtClean="0"/>
              <a:pPr eaLnBrk="1" hangingPunct="1">
                <a:defRPr/>
              </a:pPr>
              <a:t>1</a:t>
            </a:fld>
            <a:endParaRPr lang="en-US" smtClean="0"/>
          </a:p>
        </p:txBody>
      </p:sp>
      <p:sp>
        <p:nvSpPr>
          <p:cNvPr id="3076" name="Rectangle 2"/>
          <p:cNvSpPr>
            <a:spLocks noGrp="1" noChangeArrowheads="1"/>
          </p:cNvSpPr>
          <p:nvPr>
            <p:ph type="ctrTitle"/>
          </p:nvPr>
        </p:nvSpPr>
        <p:spPr>
          <a:xfrm>
            <a:off x="685800" y="1676400"/>
            <a:ext cx="7772400" cy="1924050"/>
          </a:xfrm>
        </p:spPr>
        <p:txBody>
          <a:bodyPr/>
          <a:lstStyle/>
          <a:p>
            <a:pPr eaLnBrk="1" hangingPunct="1">
              <a:defRPr/>
            </a:pPr>
            <a:r>
              <a:rPr lang="en-US" dirty="0">
                <a:latin typeface="Times New Roman" charset="0"/>
                <a:cs typeface="+mj-cs"/>
              </a:rPr>
              <a:t>Prosodic Dimensions of Entrainment in Dialogue</a:t>
            </a:r>
          </a:p>
        </p:txBody>
      </p:sp>
      <p:sp>
        <p:nvSpPr>
          <p:cNvPr id="3077" name="Rectangle 3"/>
          <p:cNvSpPr>
            <a:spLocks noGrp="1" noChangeArrowheads="1"/>
          </p:cNvSpPr>
          <p:nvPr>
            <p:ph type="subTitle" idx="1"/>
          </p:nvPr>
        </p:nvSpPr>
        <p:spPr>
          <a:xfrm>
            <a:off x="1447800" y="3886200"/>
            <a:ext cx="6400800" cy="1981200"/>
          </a:xfrm>
        </p:spPr>
        <p:txBody>
          <a:bodyPr/>
          <a:lstStyle/>
          <a:p>
            <a:pPr eaLnBrk="1" hangingPunct="1">
              <a:defRPr/>
            </a:pPr>
            <a:r>
              <a:rPr lang="en-US" dirty="0">
                <a:latin typeface="Times New Roman" charset="0"/>
                <a:cs typeface="+mn-cs"/>
              </a:rPr>
              <a:t>Julia Hirschberg</a:t>
            </a:r>
          </a:p>
          <a:p>
            <a:pPr eaLnBrk="1" hangingPunct="1">
              <a:defRPr/>
            </a:pPr>
            <a:r>
              <a:rPr lang="en-US" dirty="0" smtClean="0">
                <a:latin typeface="Times New Roman" charset="0"/>
                <a:cs typeface="+mn-cs"/>
              </a:rPr>
              <a:t>COMS 4706</a:t>
            </a:r>
            <a:endParaRPr lang="en-US" dirty="0">
              <a:latin typeface="Times New Roman"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86534DC-FFDC-8B4D-9C32-4E5C2772EFE6}" type="datetime1">
              <a:rPr lang="en-US" smtClean="0"/>
              <a:pPr eaLnBrk="1" hangingPunct="1">
                <a:defRPr/>
              </a:pPr>
              <a:t>4/23/12</a:t>
            </a:fld>
            <a:endParaRPr lang="en-US" smtClean="0"/>
          </a:p>
        </p:txBody>
      </p:sp>
      <p:sp>
        <p:nvSpPr>
          <p:cNvPr id="10243"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656EA6E-49B6-6345-B48E-B77EBC1324DD}" type="slidenum">
              <a:rPr lang="en-US" smtClean="0"/>
              <a:pPr eaLnBrk="1" hangingPunct="1">
                <a:defRPr/>
              </a:pPr>
              <a:t>10</a:t>
            </a:fld>
            <a:endParaRPr lang="en-US" smtClean="0"/>
          </a:p>
        </p:txBody>
      </p:sp>
      <p:sp>
        <p:nvSpPr>
          <p:cNvPr id="10244" name="Rectangle 2"/>
          <p:cNvSpPr>
            <a:spLocks noGrp="1" noChangeArrowheads="1"/>
          </p:cNvSpPr>
          <p:nvPr>
            <p:ph type="title"/>
          </p:nvPr>
        </p:nvSpPr>
        <p:spPr/>
        <p:txBody>
          <a:bodyPr/>
          <a:lstStyle/>
          <a:p>
            <a:pPr eaLnBrk="1" hangingPunct="1">
              <a:defRPr/>
            </a:pPr>
            <a:r>
              <a:rPr lang="en-US">
                <a:latin typeface="Times New Roman" charset="0"/>
                <a:cs typeface="+mj-cs"/>
              </a:rPr>
              <a:t>Our Research Plan</a:t>
            </a:r>
          </a:p>
        </p:txBody>
      </p:sp>
      <p:sp>
        <p:nvSpPr>
          <p:cNvPr id="10245" name="Rectangle 3"/>
          <p:cNvSpPr>
            <a:spLocks noGrp="1" noChangeArrowheads="1"/>
          </p:cNvSpPr>
          <p:nvPr>
            <p:ph type="body" idx="1"/>
          </p:nvPr>
        </p:nvSpPr>
        <p:spPr/>
        <p:txBody>
          <a:bodyPr/>
          <a:lstStyle/>
          <a:p>
            <a:pPr eaLnBrk="1" hangingPunct="1">
              <a:defRPr/>
            </a:pPr>
            <a:r>
              <a:rPr lang="en-US">
                <a:solidFill>
                  <a:srgbClr val="FF3300"/>
                </a:solidFill>
                <a:latin typeface="Times New Roman" charset="0"/>
                <a:cs typeface="+mn-cs"/>
              </a:rPr>
              <a:t>Goal</a:t>
            </a:r>
            <a:r>
              <a:rPr lang="en-US">
                <a:latin typeface="Times New Roman" charset="0"/>
                <a:cs typeface="+mn-cs"/>
              </a:rPr>
              <a:t>: Build Spoken Dialogue Systems that entrain to their users</a:t>
            </a:r>
          </a:p>
          <a:p>
            <a:pPr eaLnBrk="1" hangingPunct="1">
              <a:defRPr/>
            </a:pPr>
            <a:r>
              <a:rPr lang="en-US">
                <a:solidFill>
                  <a:srgbClr val="FF3300"/>
                </a:solidFill>
                <a:latin typeface="Times New Roman" charset="0"/>
                <a:cs typeface="+mn-cs"/>
              </a:rPr>
              <a:t>Method</a:t>
            </a:r>
            <a:r>
              <a:rPr lang="en-US">
                <a:latin typeface="Times New Roman" charset="0"/>
                <a:cs typeface="+mn-cs"/>
              </a:rPr>
              <a:t>: </a:t>
            </a:r>
          </a:p>
          <a:p>
            <a:pPr lvl="1" eaLnBrk="1" hangingPunct="1">
              <a:defRPr/>
            </a:pPr>
            <a:r>
              <a:rPr lang="en-US">
                <a:latin typeface="Times New Roman" charset="0"/>
              </a:rPr>
              <a:t>Discover the </a:t>
            </a:r>
            <a:r>
              <a:rPr lang="en-US" i="1">
                <a:latin typeface="Times New Roman" charset="0"/>
              </a:rPr>
              <a:t>multiple dimensions</a:t>
            </a:r>
            <a:r>
              <a:rPr lang="en-US">
                <a:latin typeface="Times New Roman" charset="0"/>
              </a:rPr>
              <a:t> along which humans entrain to other humans </a:t>
            </a:r>
            <a:r>
              <a:rPr lang="en-US" i="1">
                <a:latin typeface="Times New Roman" charset="0"/>
              </a:rPr>
              <a:t>in a single corpus</a:t>
            </a:r>
          </a:p>
          <a:p>
            <a:pPr lvl="1" eaLnBrk="1" hangingPunct="1">
              <a:defRPr/>
            </a:pPr>
            <a:r>
              <a:rPr lang="en-US">
                <a:latin typeface="Times New Roman" charset="0"/>
              </a:rPr>
              <a:t>Using WOZ experiments, determine which of these dimensions</a:t>
            </a:r>
          </a:p>
          <a:p>
            <a:pPr lvl="2" eaLnBrk="1" hangingPunct="1">
              <a:defRPr/>
            </a:pPr>
            <a:r>
              <a:rPr lang="en-US">
                <a:latin typeface="Times New Roman" charset="0"/>
              </a:rPr>
              <a:t>Are important to dialogue success</a:t>
            </a:r>
          </a:p>
          <a:p>
            <a:pPr lvl="2" eaLnBrk="1" hangingPunct="1">
              <a:defRPr/>
            </a:pPr>
            <a:r>
              <a:rPr lang="en-US">
                <a:latin typeface="Times New Roman" charset="0"/>
              </a:rPr>
              <a:t>Can be modeled in SDS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08EFCC3-6E9B-CE44-8390-25838A6698C7}" type="datetime1">
              <a:rPr lang="en-US" smtClean="0"/>
              <a:pPr eaLnBrk="1" hangingPunct="1">
                <a:defRPr/>
              </a:pPr>
              <a:t>4/23/12</a:t>
            </a:fld>
            <a:endParaRPr lang="en-US" smtClean="0"/>
          </a:p>
        </p:txBody>
      </p:sp>
      <p:sp>
        <p:nvSpPr>
          <p:cNvPr id="11267"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2C3F9E9-E991-CC4C-BC0D-32F185049C37}" type="slidenum">
              <a:rPr lang="en-US" smtClean="0"/>
              <a:pPr eaLnBrk="1" hangingPunct="1">
                <a:defRPr/>
              </a:pPr>
              <a:t>11</a:t>
            </a:fld>
            <a:endParaRPr lang="en-US" smtClean="0"/>
          </a:p>
        </p:txBody>
      </p:sp>
      <p:sp>
        <p:nvSpPr>
          <p:cNvPr id="11268" name="Rectangle 2"/>
          <p:cNvSpPr>
            <a:spLocks noGrp="1" noChangeArrowheads="1"/>
          </p:cNvSpPr>
          <p:nvPr>
            <p:ph type="title"/>
          </p:nvPr>
        </p:nvSpPr>
        <p:spPr/>
        <p:txBody>
          <a:bodyPr/>
          <a:lstStyle/>
          <a:p>
            <a:pPr eaLnBrk="1" hangingPunct="1">
              <a:defRPr/>
            </a:pPr>
            <a:r>
              <a:rPr lang="en-US" sz="2800">
                <a:latin typeface="Times New Roman" charset="0"/>
                <a:cs typeface="+mj-cs"/>
              </a:rPr>
              <a:t>The Columbia Games Corpus</a:t>
            </a:r>
          </a:p>
        </p:txBody>
      </p:sp>
      <p:sp>
        <p:nvSpPr>
          <p:cNvPr id="11269" name="Rectangle 3"/>
          <p:cNvSpPr>
            <a:spLocks noGrp="1" noChangeArrowheads="1"/>
          </p:cNvSpPr>
          <p:nvPr>
            <p:ph type="body" idx="1"/>
          </p:nvPr>
        </p:nvSpPr>
        <p:spPr/>
        <p:txBody>
          <a:bodyPr/>
          <a:lstStyle/>
          <a:p>
            <a:pPr eaLnBrk="1" hangingPunct="1">
              <a:defRPr/>
            </a:pPr>
            <a:r>
              <a:rPr lang="en-US">
                <a:latin typeface="Times New Roman" charset="0"/>
                <a:cs typeface="+mn-cs"/>
              </a:rPr>
              <a:t>12 spontaneous </a:t>
            </a:r>
            <a:r>
              <a:rPr lang="en-US">
                <a:solidFill>
                  <a:srgbClr val="FF0000"/>
                </a:solidFill>
                <a:latin typeface="Times New Roman" charset="0"/>
                <a:cs typeface="+mn-cs"/>
              </a:rPr>
              <a:t>task-oriented dyadic conversations</a:t>
            </a:r>
            <a:r>
              <a:rPr lang="en-US">
                <a:latin typeface="Times New Roman" charset="0"/>
                <a:cs typeface="+mn-cs"/>
              </a:rPr>
              <a:t> (9h 8m speech)</a:t>
            </a:r>
          </a:p>
          <a:p>
            <a:pPr eaLnBrk="1" hangingPunct="1">
              <a:defRPr/>
            </a:pPr>
            <a:r>
              <a:rPr lang="en-US">
                <a:latin typeface="Times New Roman" charset="0"/>
                <a:cs typeface="+mn-cs"/>
              </a:rPr>
              <a:t>2 subjects play </a:t>
            </a:r>
            <a:r>
              <a:rPr lang="en-US">
                <a:solidFill>
                  <a:srgbClr val="FF0000"/>
                </a:solidFill>
                <a:latin typeface="Times New Roman" charset="0"/>
                <a:cs typeface="+mn-cs"/>
              </a:rPr>
              <a:t>series of computer games</a:t>
            </a:r>
            <a:r>
              <a:rPr lang="en-US">
                <a:latin typeface="Times New Roman" charset="0"/>
                <a:cs typeface="+mn-cs"/>
              </a:rPr>
              <a:t>, no eye contact (45m 39s mean session time)</a:t>
            </a:r>
          </a:p>
          <a:p>
            <a:pPr lvl="1" eaLnBrk="1" hangingPunct="1">
              <a:defRPr/>
            </a:pPr>
            <a:r>
              <a:rPr lang="en-US">
                <a:latin typeface="Times New Roman" charset="0"/>
              </a:rPr>
              <a:t>2 sessions per subject, </a:t>
            </a:r>
            <a:r>
              <a:rPr lang="en-US" b="1" i="1">
                <a:solidFill>
                  <a:srgbClr val="FF0000"/>
                </a:solidFill>
                <a:latin typeface="Times New Roman" charset="0"/>
              </a:rPr>
              <a:t>w/different partners</a:t>
            </a:r>
          </a:p>
          <a:p>
            <a:pPr eaLnBrk="1" hangingPunct="1">
              <a:defRPr/>
            </a:pPr>
            <a:r>
              <a:rPr lang="en-US">
                <a:latin typeface="Times New Roman" charset="0"/>
                <a:cs typeface="+mn-cs"/>
              </a:rPr>
              <a:t>Multiple games and types</a:t>
            </a:r>
          </a:p>
          <a:p>
            <a:pPr eaLnBrk="1" hangingPunct="1">
              <a:defRPr/>
            </a:pPr>
            <a:r>
              <a:rPr lang="en-US">
                <a:solidFill>
                  <a:srgbClr val="FF0000"/>
                </a:solidFill>
                <a:latin typeface="Times New Roman" charset="0"/>
                <a:cs typeface="+mn-cs"/>
              </a:rPr>
              <a:t>Recorded</a:t>
            </a:r>
            <a:r>
              <a:rPr lang="en-US">
                <a:latin typeface="Times New Roman" charset="0"/>
                <a:cs typeface="+mn-cs"/>
              </a:rPr>
              <a:t> on separate channels in soundproof booth, digitized and downsampled to 16k</a:t>
            </a:r>
          </a:p>
          <a:p>
            <a:pPr eaLnBrk="1" hangingPunct="1">
              <a:defRPr/>
            </a:pPr>
            <a:r>
              <a:rPr lang="en-US">
                <a:latin typeface="Times New Roman" charset="0"/>
                <a:cs typeface="+mn-cs"/>
              </a:rPr>
              <a:t>All user and system </a:t>
            </a:r>
            <a:r>
              <a:rPr lang="en-US">
                <a:solidFill>
                  <a:srgbClr val="FF0000"/>
                </a:solidFill>
                <a:latin typeface="Times New Roman" charset="0"/>
                <a:cs typeface="+mn-cs"/>
              </a:rPr>
              <a:t>behaviors logged</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BA692BA6-01EF-4A4F-9524-459B93AF3C0F}" type="datetime1">
              <a:rPr lang="en-US" smtClean="0"/>
              <a:pPr eaLnBrk="1" hangingPunct="1">
                <a:defRPr/>
              </a:pPr>
              <a:t>4/23/12</a:t>
            </a:fld>
            <a:endParaRPr lang="en-US" smtClean="0"/>
          </a:p>
        </p:txBody>
      </p:sp>
      <p:sp>
        <p:nvSpPr>
          <p:cNvPr id="12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930E454-DA2F-5549-A50E-DC731D0DC38B}" type="slidenum">
              <a:rPr lang="en-US" smtClean="0"/>
              <a:pPr eaLnBrk="1" hangingPunct="1">
                <a:defRPr/>
              </a:pPr>
              <a:t>12</a:t>
            </a:fld>
            <a:endParaRPr lang="en-US" smtClean="0"/>
          </a:p>
        </p:txBody>
      </p:sp>
      <p:sp>
        <p:nvSpPr>
          <p:cNvPr id="12292" name="Rectangle 2"/>
          <p:cNvSpPr>
            <a:spLocks noGrp="1" noChangeArrowheads="1"/>
          </p:cNvSpPr>
          <p:nvPr>
            <p:ph type="title"/>
          </p:nvPr>
        </p:nvSpPr>
        <p:spPr/>
        <p:txBody>
          <a:bodyPr/>
          <a:lstStyle/>
          <a:p>
            <a:pPr eaLnBrk="1" hangingPunct="1">
              <a:defRPr/>
            </a:pPr>
            <a:r>
              <a:rPr lang="en-US" sz="3600">
                <a:latin typeface="Times New Roman" charset="0"/>
                <a:cs typeface="+mj-cs"/>
              </a:rPr>
              <a:t>Objects Game</a:t>
            </a:r>
          </a:p>
        </p:txBody>
      </p:sp>
      <p:sp>
        <p:nvSpPr>
          <p:cNvPr id="12293" name="Rectangle 4"/>
          <p:cNvSpPr>
            <a:spLocks noGrp="1" noChangeArrowheads="1"/>
          </p:cNvSpPr>
          <p:nvPr>
            <p:ph type="body" idx="4294967295"/>
          </p:nvPr>
        </p:nvSpPr>
        <p:spPr>
          <a:xfrm>
            <a:off x="0" y="1295400"/>
            <a:ext cx="8229600" cy="4835525"/>
          </a:xfrm>
        </p:spPr>
        <p:txBody>
          <a:bodyPr/>
          <a:lstStyle/>
          <a:p>
            <a:pPr eaLnBrk="1" hangingPunct="1">
              <a:defRPr/>
            </a:pPr>
            <a:r>
              <a:rPr lang="en-US">
                <a:latin typeface="Times New Roman" charset="0"/>
                <a:cs typeface="+mn-cs"/>
              </a:rPr>
              <a:t>Follower must place the target object where it appears on the Describer</a:t>
            </a:r>
            <a:r>
              <a:rPr lang="ja-JP" altLang="en-US">
                <a:latin typeface="Times New Roman" charset="0"/>
                <a:cs typeface="+mn-cs"/>
              </a:rPr>
              <a:t>’</a:t>
            </a:r>
            <a:r>
              <a:rPr lang="en-US">
                <a:latin typeface="Times New Roman" charset="0"/>
                <a:cs typeface="+mn-cs"/>
              </a:rPr>
              <a:t>s screen solely via the description provided (4h 19m)</a:t>
            </a:r>
          </a:p>
        </p:txBody>
      </p:sp>
      <p:pic>
        <p:nvPicPr>
          <p:cNvPr id="44037" name="Picture 5" descr="c1"/>
          <p:cNvPicPr>
            <a:picLocks noChangeAspect="1" noChangeArrowheads="1"/>
          </p:cNvPicPr>
          <p:nvPr/>
        </p:nvPicPr>
        <p:blipFill>
          <a:blip r:embed="rId3">
            <a:extLst>
              <a:ext uri="{28A0092B-C50C-407E-A947-70E740481C1C}">
                <a14:useLocalDpi xmlns:a14="http://schemas.microsoft.com/office/drawing/2010/main" val="0"/>
              </a:ext>
            </a:extLst>
          </a:blip>
          <a:srcRect r="703" b="2812"/>
          <a:stretch>
            <a:fillRect/>
          </a:stretch>
        </p:blipFill>
        <p:spPr bwMode="auto">
          <a:xfrm>
            <a:off x="990600" y="3562350"/>
            <a:ext cx="3556000" cy="2609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2295" name="Rectangle 6"/>
          <p:cNvSpPr>
            <a:spLocks noChangeArrowheads="1"/>
          </p:cNvSpPr>
          <p:nvPr/>
        </p:nvSpPr>
        <p:spPr bwMode="auto">
          <a:xfrm>
            <a:off x="1970088" y="3089275"/>
            <a:ext cx="157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a:ea typeface="MS Gothic" charset="0"/>
                <a:cs typeface="MS Gothic" charset="0"/>
              </a:rPr>
              <a:t>Describer:</a:t>
            </a:r>
          </a:p>
        </p:txBody>
      </p:sp>
      <p:sp>
        <p:nvSpPr>
          <p:cNvPr id="12296" name="Rectangle 7"/>
          <p:cNvSpPr>
            <a:spLocks noChangeArrowheads="1"/>
          </p:cNvSpPr>
          <p:nvPr/>
        </p:nvSpPr>
        <p:spPr bwMode="auto">
          <a:xfrm>
            <a:off x="5818188" y="3087688"/>
            <a:ext cx="142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400">
                <a:ea typeface="MS Gothic" charset="0"/>
                <a:cs typeface="MS Gothic" charset="0"/>
              </a:rPr>
              <a:t>Follower:</a:t>
            </a:r>
          </a:p>
        </p:txBody>
      </p:sp>
      <p:grpSp>
        <p:nvGrpSpPr>
          <p:cNvPr id="44040" name="Group 8"/>
          <p:cNvGrpSpPr>
            <a:grpSpLocks/>
          </p:cNvGrpSpPr>
          <p:nvPr/>
        </p:nvGrpSpPr>
        <p:grpSpPr bwMode="auto">
          <a:xfrm>
            <a:off x="4800600" y="3562350"/>
            <a:ext cx="3556000" cy="2609850"/>
            <a:chOff x="3024" y="2148"/>
            <a:chExt cx="2240" cy="1644"/>
          </a:xfrm>
        </p:grpSpPr>
        <p:pic>
          <p:nvPicPr>
            <p:cNvPr id="44042" name="Picture 9" descr="c3"/>
            <p:cNvPicPr>
              <a:picLocks noChangeAspect="1" noChangeArrowheads="1"/>
            </p:cNvPicPr>
            <p:nvPr/>
          </p:nvPicPr>
          <p:blipFill>
            <a:blip r:embed="rId4">
              <a:extLst>
                <a:ext uri="{28A0092B-C50C-407E-A947-70E740481C1C}">
                  <a14:useLocalDpi xmlns:a14="http://schemas.microsoft.com/office/drawing/2010/main" val="0"/>
                </a:ext>
              </a:extLst>
            </a:blip>
            <a:srcRect r="703" b="2812"/>
            <a:stretch>
              <a:fillRect/>
            </a:stretch>
          </p:blipFill>
          <p:spPr bwMode="auto">
            <a:xfrm>
              <a:off x="3024" y="2148"/>
              <a:ext cx="2240" cy="16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44043" name="Picture 10" descr="airpla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6" y="3326"/>
              <a:ext cx="234"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65613" name="F37B083C.WAV">
            <a:hlinkClick r:id="" action="ppaction://media"/>
          </p:cNvPr>
          <p:cNvPicPr>
            <a:picLocks noGrp="1" noRot="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4419600" y="2743200"/>
            <a:ext cx="304800" cy="304800"/>
          </a:xfrm>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1A55724C-6BCF-E148-90A7-2285100DC29E}" type="datetime1">
              <a:rPr lang="en-US" smtClean="0"/>
              <a:pPr eaLnBrk="1" hangingPunct="1">
                <a:defRPr/>
              </a:pPr>
              <a:t>4/23/12</a:t>
            </a:fld>
            <a:endParaRPr lang="en-US" smtClean="0"/>
          </a:p>
        </p:txBody>
      </p:sp>
      <p:sp>
        <p:nvSpPr>
          <p:cNvPr id="13315"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1C4ED359-37EA-6C46-99B2-BA68845DC9DE}" type="slidenum">
              <a:rPr lang="en-US" smtClean="0"/>
              <a:pPr eaLnBrk="1" hangingPunct="1">
                <a:defRPr/>
              </a:pPr>
              <a:t>13</a:t>
            </a:fld>
            <a:endParaRPr lang="en-US" smtClean="0"/>
          </a:p>
        </p:txBody>
      </p:sp>
      <p:sp>
        <p:nvSpPr>
          <p:cNvPr id="13316" name="Rectangle 2"/>
          <p:cNvSpPr>
            <a:spLocks noGrp="1" noChangeArrowheads="1"/>
          </p:cNvSpPr>
          <p:nvPr>
            <p:ph type="title"/>
          </p:nvPr>
        </p:nvSpPr>
        <p:spPr/>
        <p:txBody>
          <a:bodyPr/>
          <a:lstStyle/>
          <a:p>
            <a:pPr eaLnBrk="1" hangingPunct="1">
              <a:defRPr/>
            </a:pPr>
            <a:r>
              <a:rPr lang="en-US">
                <a:latin typeface="Times New Roman" charset="0"/>
                <a:cs typeface="+mj-cs"/>
              </a:rPr>
              <a:t>Annotation</a:t>
            </a:r>
          </a:p>
        </p:txBody>
      </p:sp>
      <p:sp>
        <p:nvSpPr>
          <p:cNvPr id="13317" name="Rectangle 3"/>
          <p:cNvSpPr>
            <a:spLocks noGrp="1" noChangeArrowheads="1"/>
          </p:cNvSpPr>
          <p:nvPr>
            <p:ph type="body" idx="1"/>
          </p:nvPr>
        </p:nvSpPr>
        <p:spPr/>
        <p:txBody>
          <a:bodyPr/>
          <a:lstStyle/>
          <a:p>
            <a:pPr eaLnBrk="1" hangingPunct="1">
              <a:lnSpc>
                <a:spcPct val="90000"/>
              </a:lnSpc>
              <a:defRPr/>
            </a:pPr>
            <a:r>
              <a:rPr lang="en-US">
                <a:latin typeface="Times New Roman" charset="0"/>
                <a:cs typeface="+mn-cs"/>
              </a:rPr>
              <a:t>Orthographic </a:t>
            </a:r>
            <a:r>
              <a:rPr lang="en-US">
                <a:solidFill>
                  <a:srgbClr val="FF0000"/>
                </a:solidFill>
                <a:latin typeface="Times New Roman" charset="0"/>
                <a:cs typeface="+mn-cs"/>
              </a:rPr>
              <a:t>transcription </a:t>
            </a:r>
            <a:r>
              <a:rPr lang="en-US">
                <a:latin typeface="Times New Roman" charset="0"/>
                <a:cs typeface="+mn-cs"/>
              </a:rPr>
              <a:t>and</a:t>
            </a:r>
            <a:r>
              <a:rPr lang="en-US">
                <a:solidFill>
                  <a:srgbClr val="FF0000"/>
                </a:solidFill>
                <a:latin typeface="Times New Roman" charset="0"/>
                <a:cs typeface="+mn-cs"/>
              </a:rPr>
              <a:t> alignment</a:t>
            </a:r>
            <a:r>
              <a:rPr lang="en-US">
                <a:latin typeface="Times New Roman" charset="0"/>
                <a:cs typeface="+mn-cs"/>
              </a:rPr>
              <a:t> (~73k words)</a:t>
            </a:r>
          </a:p>
          <a:p>
            <a:pPr eaLnBrk="1" hangingPunct="1">
              <a:lnSpc>
                <a:spcPct val="90000"/>
              </a:lnSpc>
              <a:defRPr/>
            </a:pPr>
            <a:r>
              <a:rPr lang="en-US">
                <a:solidFill>
                  <a:srgbClr val="FF0000"/>
                </a:solidFill>
                <a:latin typeface="Times New Roman" charset="0"/>
                <a:cs typeface="+mn-cs"/>
              </a:rPr>
              <a:t>Intonation</a:t>
            </a:r>
            <a:r>
              <a:rPr lang="en-US">
                <a:latin typeface="Times New Roman" charset="0"/>
                <a:cs typeface="+mn-cs"/>
              </a:rPr>
              <a:t>, using ToBI conventions</a:t>
            </a:r>
          </a:p>
          <a:p>
            <a:pPr eaLnBrk="1" hangingPunct="1">
              <a:lnSpc>
                <a:spcPct val="90000"/>
              </a:lnSpc>
              <a:defRPr/>
            </a:pPr>
            <a:r>
              <a:rPr lang="en-US">
                <a:solidFill>
                  <a:srgbClr val="FF0000"/>
                </a:solidFill>
                <a:latin typeface="Times New Roman" charset="0"/>
                <a:cs typeface="+mn-cs"/>
              </a:rPr>
              <a:t>Laughs, coughs, breaths, smacks, throat-clearings.</a:t>
            </a:r>
          </a:p>
          <a:p>
            <a:pPr eaLnBrk="1" hangingPunct="1">
              <a:lnSpc>
                <a:spcPct val="90000"/>
              </a:lnSpc>
              <a:defRPr/>
            </a:pPr>
            <a:r>
              <a:rPr lang="en-US">
                <a:solidFill>
                  <a:srgbClr val="FF0000"/>
                </a:solidFill>
                <a:latin typeface="Times New Roman" charset="0"/>
                <a:cs typeface="+mn-cs"/>
              </a:rPr>
              <a:t>Self-repairs</a:t>
            </a:r>
          </a:p>
          <a:p>
            <a:pPr eaLnBrk="1" hangingPunct="1">
              <a:lnSpc>
                <a:spcPct val="90000"/>
              </a:lnSpc>
              <a:defRPr/>
            </a:pPr>
            <a:r>
              <a:rPr lang="en-US">
                <a:solidFill>
                  <a:srgbClr val="0066FF"/>
                </a:solidFill>
                <a:latin typeface="Times New Roman" charset="0"/>
                <a:cs typeface="+mn-cs"/>
              </a:rPr>
              <a:t>Affirmative Cue Words</a:t>
            </a:r>
            <a:r>
              <a:rPr lang="en-US">
                <a:latin typeface="Times New Roman" charset="0"/>
                <a:cs typeface="+mn-cs"/>
              </a:rPr>
              <a:t> (</a:t>
            </a:r>
            <a:r>
              <a:rPr lang="en-US">
                <a:solidFill>
                  <a:srgbClr val="FF0000"/>
                </a:solidFill>
                <a:latin typeface="Times New Roman" charset="0"/>
                <a:cs typeface="+mn-cs"/>
              </a:rPr>
              <a:t>alright, mm-hm, okay, right, uh-huh, yeah, yes</a:t>
            </a:r>
            <a:r>
              <a:rPr lang="en-US">
                <a:latin typeface="Times New Roman" charset="0"/>
                <a:cs typeface="+mn-cs"/>
              </a:rPr>
              <a:t>, …) and their (10) functions</a:t>
            </a:r>
          </a:p>
          <a:p>
            <a:pPr eaLnBrk="1" hangingPunct="1">
              <a:lnSpc>
                <a:spcPct val="90000"/>
              </a:lnSpc>
              <a:defRPr/>
            </a:pPr>
            <a:r>
              <a:rPr lang="en-US">
                <a:solidFill>
                  <a:srgbClr val="FF0000"/>
                </a:solidFill>
                <a:latin typeface="Times New Roman" charset="0"/>
                <a:cs typeface="+mn-cs"/>
              </a:rPr>
              <a:t>Question</a:t>
            </a:r>
            <a:r>
              <a:rPr lang="en-US">
                <a:latin typeface="Times New Roman" charset="0"/>
                <a:cs typeface="+mn-cs"/>
              </a:rPr>
              <a:t> form and function</a:t>
            </a:r>
          </a:p>
          <a:p>
            <a:pPr eaLnBrk="1" hangingPunct="1">
              <a:lnSpc>
                <a:spcPct val="90000"/>
              </a:lnSpc>
              <a:defRPr/>
            </a:pPr>
            <a:r>
              <a:rPr lang="en-US">
                <a:solidFill>
                  <a:srgbClr val="FF0000"/>
                </a:solidFill>
                <a:latin typeface="Times New Roman" charset="0"/>
                <a:cs typeface="+mn-cs"/>
              </a:rPr>
              <a:t>Turn-taking </a:t>
            </a:r>
            <a:r>
              <a:rPr lang="en-US">
                <a:latin typeface="Times New Roman" charset="0"/>
                <a:cs typeface="+mn-cs"/>
              </a:rPr>
              <a:t>behaviors</a:t>
            </a:r>
          </a:p>
        </p:txBody>
      </p:sp>
      <p:pic>
        <p:nvPicPr>
          <p:cNvPr id="46085" name="705206DA.WAV">
            <a:hlinkClick r:id="" action="ppaction://media"/>
          </p:cNvPr>
          <p:cNvPicPr>
            <a:picLocks noRot="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33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AA6491F-E47F-4A49-A271-DBA3E129BADB}" type="datetime1">
              <a:rPr lang="en-US" smtClean="0"/>
              <a:pPr eaLnBrk="1" hangingPunct="1">
                <a:defRPr/>
              </a:pPr>
              <a:t>4/23/12</a:t>
            </a:fld>
            <a:endParaRPr lang="en-US" smtClean="0"/>
          </a:p>
        </p:txBody>
      </p:sp>
      <p:sp>
        <p:nvSpPr>
          <p:cNvPr id="14339"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7DBFE14D-5DF0-CF41-A59E-B8E07DD4D6AF}" type="slidenum">
              <a:rPr lang="en-US" smtClean="0"/>
              <a:pPr eaLnBrk="1" hangingPunct="1">
                <a:defRPr/>
              </a:pPr>
              <a:t>14</a:t>
            </a:fld>
            <a:endParaRPr lang="en-US" smtClean="0"/>
          </a:p>
        </p:txBody>
      </p:sp>
      <p:sp>
        <p:nvSpPr>
          <p:cNvPr id="14340" name="Rectangle 2"/>
          <p:cNvSpPr>
            <a:spLocks noGrp="1" noChangeArrowheads="1"/>
          </p:cNvSpPr>
          <p:nvPr>
            <p:ph type="title"/>
          </p:nvPr>
        </p:nvSpPr>
        <p:spPr/>
        <p:txBody>
          <a:bodyPr/>
          <a:lstStyle/>
          <a:p>
            <a:pPr eaLnBrk="1" hangingPunct="1">
              <a:defRPr/>
            </a:pPr>
            <a:r>
              <a:rPr lang="en-US" sz="2800">
                <a:latin typeface="Times New Roman" charset="0"/>
                <a:cs typeface="+mj-cs"/>
              </a:rPr>
              <a:t>Entrainment in Turn-taking Behaviors in CGC</a:t>
            </a:r>
          </a:p>
        </p:txBody>
      </p:sp>
      <p:pic>
        <p:nvPicPr>
          <p:cNvPr id="48132" name="Picture 3" descr="turn-taking-scheme"/>
          <p:cNvPicPr>
            <a:picLocks noChangeAspect="1" noChangeArrowheads="1"/>
          </p:cNvPicPr>
          <p:nvPr/>
        </p:nvPicPr>
        <p:blipFill>
          <a:blip r:embed="rId3">
            <a:lum contrast="24000"/>
            <a:extLst>
              <a:ext uri="{28A0092B-C50C-407E-A947-70E740481C1C}">
                <a14:useLocalDpi xmlns:a14="http://schemas.microsoft.com/office/drawing/2010/main" val="0"/>
              </a:ext>
            </a:extLst>
          </a:blip>
          <a:srcRect/>
          <a:stretch>
            <a:fillRect/>
          </a:stretch>
        </p:blipFill>
        <p:spPr bwMode="auto">
          <a:xfrm>
            <a:off x="0" y="1643063"/>
            <a:ext cx="9144000" cy="395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Oval 6"/>
          <p:cNvSpPr>
            <a:spLocks noChangeArrowheads="1"/>
          </p:cNvSpPr>
          <p:nvPr/>
        </p:nvSpPr>
        <p:spPr bwMode="auto">
          <a:xfrm>
            <a:off x="7467600" y="3429000"/>
            <a:ext cx="1676400" cy="609600"/>
          </a:xfrm>
          <a:prstGeom prst="ellipse">
            <a:avLst/>
          </a:prstGeom>
          <a:solidFill>
            <a:schemeClr val="accent1">
              <a:alpha val="36862"/>
            </a:schemeClr>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Times New Roman"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1A2967B-BA54-D745-B61D-7AA85048D97B}" type="datetime1">
              <a:rPr lang="en-US" smtClean="0"/>
              <a:pPr eaLnBrk="1" hangingPunct="1">
                <a:defRPr/>
              </a:pPr>
              <a:t>4/23/12</a:t>
            </a:fld>
            <a:endParaRPr lang="en-US" smtClean="0"/>
          </a:p>
        </p:txBody>
      </p:sp>
      <p:sp>
        <p:nvSpPr>
          <p:cNvPr id="15363"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BCAD3EA1-4030-FD4E-B0BC-D9564381F054}" type="slidenum">
              <a:rPr lang="en-US" smtClean="0"/>
              <a:pPr eaLnBrk="1" hangingPunct="1">
                <a:defRPr/>
              </a:pPr>
              <a:t>15</a:t>
            </a:fld>
            <a:endParaRPr lang="en-US" smtClean="0"/>
          </a:p>
        </p:txBody>
      </p:sp>
      <p:sp>
        <p:nvSpPr>
          <p:cNvPr id="50179"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4400">
              <a:latin typeface="Calibri" charset="0"/>
            </a:endParaRPr>
          </a:p>
        </p:txBody>
      </p:sp>
      <p:sp>
        <p:nvSpPr>
          <p:cNvPr id="15365" name="Rectangle 3"/>
          <p:cNvSpPr>
            <a:spLocks noGrp="1" noChangeArrowheads="1"/>
          </p:cNvSpPr>
          <p:nvPr>
            <p:ph type="title"/>
          </p:nvPr>
        </p:nvSpPr>
        <p:spPr/>
        <p:txBody>
          <a:bodyPr/>
          <a:lstStyle/>
          <a:p>
            <a:pPr eaLnBrk="1" hangingPunct="1">
              <a:defRPr/>
            </a:pPr>
            <a:r>
              <a:rPr lang="en-US">
                <a:latin typeface="Times New Roman" charset="0"/>
                <a:cs typeface="+mj-cs"/>
              </a:rPr>
              <a:t>Backchannels (BCs)</a:t>
            </a:r>
          </a:p>
        </p:txBody>
      </p:sp>
      <p:sp>
        <p:nvSpPr>
          <p:cNvPr id="15366" name="Rectangle 4"/>
          <p:cNvSpPr>
            <a:spLocks noGrp="1" noChangeArrowheads="1"/>
          </p:cNvSpPr>
          <p:nvPr>
            <p:ph type="body" idx="1"/>
          </p:nvPr>
        </p:nvSpPr>
        <p:spPr/>
        <p:txBody>
          <a:bodyPr/>
          <a:lstStyle/>
          <a:p>
            <a:pPr eaLnBrk="1" hangingPunct="1">
              <a:defRPr/>
            </a:pPr>
            <a:r>
              <a:rPr lang="en-US" sz="2400">
                <a:latin typeface="Times New Roman" charset="0"/>
                <a:cs typeface="+mn-cs"/>
              </a:rPr>
              <a:t>Short expressions uttered by a speaker to indicate that they are still attending to their interlocutor</a:t>
            </a:r>
          </a:p>
          <a:p>
            <a:pPr lvl="1" eaLnBrk="1" hangingPunct="1">
              <a:defRPr/>
            </a:pPr>
            <a:r>
              <a:rPr lang="en-US" sz="2400">
                <a:latin typeface="Times New Roman" charset="0"/>
              </a:rPr>
              <a:t>Speaker A: All right so I have a- a a nail on top</a:t>
            </a:r>
          </a:p>
          <a:p>
            <a:pPr lvl="1" eaLnBrk="1" hangingPunct="1">
              <a:defRPr/>
            </a:pPr>
            <a:r>
              <a:rPr lang="en-US" sz="2400">
                <a:latin typeface="Times New Roman" charset="0"/>
              </a:rPr>
              <a:t>Speaker B: </a:t>
            </a:r>
            <a:r>
              <a:rPr lang="en-US" sz="2400">
                <a:solidFill>
                  <a:srgbClr val="FF0000"/>
                </a:solidFill>
                <a:latin typeface="Times New Roman" charset="0"/>
              </a:rPr>
              <a:t>okay</a:t>
            </a:r>
          </a:p>
          <a:p>
            <a:pPr lvl="1" eaLnBrk="1" hangingPunct="1">
              <a:defRPr/>
            </a:pPr>
            <a:r>
              <a:rPr lang="en-US" sz="2400">
                <a:latin typeface="Times New Roman" charset="0"/>
              </a:rPr>
              <a:t>Speaker A: with an owl in the lower left</a:t>
            </a: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r>
              <a:rPr lang="en-US" sz="2400">
                <a:latin typeface="Times New Roman" charset="0"/>
                <a:cs typeface="+mn-cs"/>
              </a:rPr>
              <a:t>Units of Analysis: IPUs defined by &gt;=50ms pause; N=16,257; Holds (8123); BCs (553)</a:t>
            </a:r>
          </a:p>
        </p:txBody>
      </p:sp>
      <p:grpSp>
        <p:nvGrpSpPr>
          <p:cNvPr id="50182" name="Group 5"/>
          <p:cNvGrpSpPr>
            <a:grpSpLocks/>
          </p:cNvGrpSpPr>
          <p:nvPr/>
        </p:nvGrpSpPr>
        <p:grpSpPr bwMode="auto">
          <a:xfrm>
            <a:off x="609600" y="3429000"/>
            <a:ext cx="8077200" cy="1371600"/>
            <a:chOff x="384" y="1104"/>
            <a:chExt cx="5088" cy="864"/>
          </a:xfrm>
        </p:grpSpPr>
        <p:sp>
          <p:nvSpPr>
            <p:cNvPr id="15368" name="Rectangle 6"/>
            <p:cNvSpPr>
              <a:spLocks noChangeArrowheads="1"/>
            </p:cNvSpPr>
            <p:nvPr/>
          </p:nvSpPr>
          <p:spPr bwMode="auto">
            <a:xfrm>
              <a:off x="1440"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69" name="Text Box 7"/>
            <p:cNvSpPr txBox="1">
              <a:spLocks noChangeArrowheads="1"/>
            </p:cNvSpPr>
            <p:nvPr/>
          </p:nvSpPr>
          <p:spPr bwMode="auto">
            <a:xfrm>
              <a:off x="384" y="1456"/>
              <a:ext cx="91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Clr>
                  <a:schemeClr val="tx2"/>
                </a:buClr>
                <a:buSzPct val="70000"/>
                <a:buFont typeface="Wingdings" charset="0"/>
                <a:buNone/>
                <a:defRPr/>
              </a:pPr>
              <a:r>
                <a:rPr lang="en-US" sz="2200" smtClean="0">
                  <a:cs typeface="Arial Unicode MS" charset="0"/>
                </a:rPr>
                <a:t>Speaker A:</a:t>
              </a:r>
            </a:p>
          </p:txBody>
        </p:sp>
        <p:sp>
          <p:nvSpPr>
            <p:cNvPr id="15370" name="Text Box 8"/>
            <p:cNvSpPr txBox="1">
              <a:spLocks noChangeArrowheads="1"/>
            </p:cNvSpPr>
            <p:nvPr/>
          </p:nvSpPr>
          <p:spPr bwMode="auto">
            <a:xfrm>
              <a:off x="384" y="1757"/>
              <a:ext cx="91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Clr>
                  <a:schemeClr val="tx2"/>
                </a:buClr>
                <a:buSzPct val="70000"/>
                <a:buFont typeface="Wingdings" charset="0"/>
                <a:buNone/>
                <a:defRPr/>
              </a:pPr>
              <a:r>
                <a:rPr lang="en-US" sz="2200" smtClean="0">
                  <a:cs typeface="Arial Unicode MS" charset="0"/>
                </a:rPr>
                <a:t>Speaker B:</a:t>
              </a:r>
            </a:p>
          </p:txBody>
        </p:sp>
        <p:sp>
          <p:nvSpPr>
            <p:cNvPr id="15371" name="Rectangle 9"/>
            <p:cNvSpPr>
              <a:spLocks noChangeArrowheads="1"/>
            </p:cNvSpPr>
            <p:nvPr/>
          </p:nvSpPr>
          <p:spPr bwMode="auto">
            <a:xfrm>
              <a:off x="3936" y="1800"/>
              <a:ext cx="520" cy="14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72" name="Line 10"/>
            <p:cNvSpPr>
              <a:spLocks noChangeShapeType="1"/>
            </p:cNvSpPr>
            <p:nvPr/>
          </p:nvSpPr>
          <p:spPr bwMode="auto">
            <a:xfrm>
              <a:off x="1344" y="1488"/>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73" name="Line 11"/>
            <p:cNvSpPr>
              <a:spLocks noChangeShapeType="1"/>
            </p:cNvSpPr>
            <p:nvPr/>
          </p:nvSpPr>
          <p:spPr bwMode="auto">
            <a:xfrm>
              <a:off x="1344" y="1632"/>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74" name="Line 12"/>
            <p:cNvSpPr>
              <a:spLocks noChangeShapeType="1"/>
            </p:cNvSpPr>
            <p:nvPr/>
          </p:nvSpPr>
          <p:spPr bwMode="auto">
            <a:xfrm>
              <a:off x="1344" y="1797"/>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75" name="Line 13"/>
            <p:cNvSpPr>
              <a:spLocks noChangeShapeType="1"/>
            </p:cNvSpPr>
            <p:nvPr/>
          </p:nvSpPr>
          <p:spPr bwMode="auto">
            <a:xfrm>
              <a:off x="1344" y="1941"/>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80014" name="Freeform 14"/>
            <p:cNvSpPr>
              <a:spLocks/>
            </p:cNvSpPr>
            <p:nvPr/>
          </p:nvSpPr>
          <p:spPr bwMode="auto">
            <a:xfrm>
              <a:off x="2256" y="1328"/>
              <a:ext cx="480" cy="144"/>
            </a:xfrm>
            <a:custGeom>
              <a:avLst/>
              <a:gdLst>
                <a:gd name="T0" fmla="*/ 0 w 480"/>
                <a:gd name="T1" fmla="*/ 144 h 240"/>
                <a:gd name="T2" fmla="*/ 240 w 480"/>
                <a:gd name="T3" fmla="*/ 0 h 240"/>
                <a:gd name="T4" fmla="*/ 480 w 480"/>
                <a:gd name="T5" fmla="*/ 144 h 240"/>
                <a:gd name="T6" fmla="*/ 0 60000 65536"/>
                <a:gd name="T7" fmla="*/ 0 60000 65536"/>
                <a:gd name="T8" fmla="*/ 0 60000 65536"/>
              </a:gdLst>
              <a:ahLst/>
              <a:cxnLst>
                <a:cxn ang="T6">
                  <a:pos x="T0" y="T1"/>
                </a:cxn>
                <a:cxn ang="T7">
                  <a:pos x="T2" y="T3"/>
                </a:cxn>
                <a:cxn ang="T8">
                  <a:pos x="T4" y="T5"/>
                </a:cxn>
              </a:cxnLst>
              <a:rect l="0" t="0" r="r" b="b"/>
              <a:pathLst>
                <a:path w="480" h="240">
                  <a:moveTo>
                    <a:pt x="0" y="240"/>
                  </a:moveTo>
                  <a:cubicBezTo>
                    <a:pt x="80" y="120"/>
                    <a:pt x="160" y="0"/>
                    <a:pt x="240" y="0"/>
                  </a:cubicBezTo>
                  <a:cubicBezTo>
                    <a:pt x="320" y="0"/>
                    <a:pt x="440" y="200"/>
                    <a:pt x="480" y="240"/>
                  </a:cubicBezTo>
                </a:path>
              </a:pathLst>
            </a:custGeom>
            <a:noFill/>
            <a:ln w="38100" cap="flat" cmpd="sng">
              <a:solidFill>
                <a:srgbClr val="1B24D3"/>
              </a:solidFill>
              <a:prstDash val="solid"/>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a:defRPr/>
              </a:pPr>
              <a:endParaRPr lang="en-US">
                <a:cs typeface="+mn-cs"/>
              </a:endParaRPr>
            </a:p>
          </p:txBody>
        </p:sp>
        <p:sp>
          <p:nvSpPr>
            <p:cNvPr id="1280015" name="Freeform 15"/>
            <p:cNvSpPr>
              <a:spLocks/>
            </p:cNvSpPr>
            <p:nvPr/>
          </p:nvSpPr>
          <p:spPr bwMode="auto">
            <a:xfrm>
              <a:off x="3504" y="1296"/>
              <a:ext cx="480" cy="480"/>
            </a:xfrm>
            <a:custGeom>
              <a:avLst/>
              <a:gdLst>
                <a:gd name="T0" fmla="*/ 0 w 480"/>
                <a:gd name="T1" fmla="*/ 218 h 528"/>
                <a:gd name="T2" fmla="*/ 240 w 480"/>
                <a:gd name="T3" fmla="*/ 44 h 528"/>
                <a:gd name="T4" fmla="*/ 480 w 480"/>
                <a:gd name="T5" fmla="*/ 480 h 528"/>
                <a:gd name="T6" fmla="*/ 0 60000 65536"/>
                <a:gd name="T7" fmla="*/ 0 60000 65536"/>
                <a:gd name="T8" fmla="*/ 0 60000 65536"/>
              </a:gdLst>
              <a:ahLst/>
              <a:cxnLst>
                <a:cxn ang="T6">
                  <a:pos x="T0" y="T1"/>
                </a:cxn>
                <a:cxn ang="T7">
                  <a:pos x="T2" y="T3"/>
                </a:cxn>
                <a:cxn ang="T8">
                  <a:pos x="T4" y="T5"/>
                </a:cxn>
              </a:cxnLst>
              <a:rect l="0" t="0" r="r" b="b"/>
              <a:pathLst>
                <a:path w="480" h="528">
                  <a:moveTo>
                    <a:pt x="0" y="240"/>
                  </a:moveTo>
                  <a:cubicBezTo>
                    <a:pt x="80" y="120"/>
                    <a:pt x="160" y="0"/>
                    <a:pt x="240" y="48"/>
                  </a:cubicBezTo>
                  <a:cubicBezTo>
                    <a:pt x="320" y="96"/>
                    <a:pt x="440" y="448"/>
                    <a:pt x="480" y="528"/>
                  </a:cubicBezTo>
                </a:path>
              </a:pathLst>
            </a:custGeom>
            <a:noFill/>
            <a:ln w="38100" cap="flat" cmpd="sng">
              <a:solidFill>
                <a:srgbClr val="1B24D3"/>
              </a:solidFill>
              <a:prstDash val="solid"/>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a:defRPr/>
              </a:pPr>
              <a:endParaRPr lang="en-US">
                <a:cs typeface="+mn-cs"/>
              </a:endParaRPr>
            </a:p>
          </p:txBody>
        </p:sp>
        <p:sp>
          <p:nvSpPr>
            <p:cNvPr id="15378" name="Text Box 16"/>
            <p:cNvSpPr txBox="1">
              <a:spLocks noChangeArrowheads="1"/>
            </p:cNvSpPr>
            <p:nvPr/>
          </p:nvSpPr>
          <p:spPr bwMode="auto">
            <a:xfrm>
              <a:off x="2160" y="1104"/>
              <a:ext cx="67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buClr>
                  <a:schemeClr val="tx2"/>
                </a:buClr>
                <a:buSzPct val="70000"/>
                <a:buFont typeface="Wingdings" charset="0"/>
                <a:buNone/>
                <a:defRPr/>
              </a:pPr>
              <a:r>
                <a:rPr lang="en-US" sz="2200" smtClean="0">
                  <a:cs typeface="Arial Unicode MS" charset="0"/>
                </a:rPr>
                <a:t>Hold</a:t>
              </a:r>
            </a:p>
          </p:txBody>
        </p:sp>
        <p:sp>
          <p:nvSpPr>
            <p:cNvPr id="15379" name="Text Box 17"/>
            <p:cNvSpPr txBox="1">
              <a:spLocks noChangeArrowheads="1"/>
            </p:cNvSpPr>
            <p:nvPr/>
          </p:nvSpPr>
          <p:spPr bwMode="auto">
            <a:xfrm>
              <a:off x="3264" y="1104"/>
              <a:ext cx="1344"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buClr>
                  <a:schemeClr val="tx2"/>
                </a:buClr>
                <a:buSzPct val="70000"/>
                <a:buFont typeface="Wingdings" charset="0"/>
                <a:buNone/>
                <a:defRPr/>
              </a:pPr>
              <a:r>
                <a:rPr lang="en-US" sz="2200" smtClean="0">
                  <a:cs typeface="Arial Unicode MS" charset="0"/>
                </a:rPr>
                <a:t>Backchannel</a:t>
              </a:r>
            </a:p>
          </p:txBody>
        </p:sp>
        <p:sp>
          <p:nvSpPr>
            <p:cNvPr id="15380" name="Text Box 18"/>
            <p:cNvSpPr txBox="1">
              <a:spLocks noChangeArrowheads="1"/>
            </p:cNvSpPr>
            <p:nvPr/>
          </p:nvSpPr>
          <p:spPr bwMode="auto">
            <a:xfrm>
              <a:off x="1740" y="1344"/>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IPU1</a:t>
              </a:r>
            </a:p>
          </p:txBody>
        </p:sp>
        <p:sp>
          <p:nvSpPr>
            <p:cNvPr id="15381" name="Text Box 19"/>
            <p:cNvSpPr txBox="1">
              <a:spLocks noChangeArrowheads="1"/>
            </p:cNvSpPr>
            <p:nvPr/>
          </p:nvSpPr>
          <p:spPr bwMode="auto">
            <a:xfrm>
              <a:off x="2967" y="1344"/>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IPU2</a:t>
              </a:r>
            </a:p>
          </p:txBody>
        </p:sp>
        <p:sp>
          <p:nvSpPr>
            <p:cNvPr id="15382" name="Text Box 20"/>
            <p:cNvSpPr txBox="1">
              <a:spLocks noChangeArrowheads="1"/>
            </p:cNvSpPr>
            <p:nvPr/>
          </p:nvSpPr>
          <p:spPr bwMode="auto">
            <a:xfrm>
              <a:off x="4083" y="1662"/>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IPU3</a:t>
              </a:r>
            </a:p>
          </p:txBody>
        </p:sp>
        <p:sp>
          <p:nvSpPr>
            <p:cNvPr id="15383" name="Rectangle 21"/>
            <p:cNvSpPr>
              <a:spLocks noChangeArrowheads="1"/>
            </p:cNvSpPr>
            <p:nvPr/>
          </p:nvSpPr>
          <p:spPr bwMode="auto">
            <a:xfrm>
              <a:off x="4560"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384" name="Text Box 22"/>
            <p:cNvSpPr txBox="1">
              <a:spLocks noChangeArrowheads="1"/>
            </p:cNvSpPr>
            <p:nvPr/>
          </p:nvSpPr>
          <p:spPr bwMode="auto">
            <a:xfrm>
              <a:off x="4848" y="1342"/>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IPU4</a:t>
              </a:r>
            </a:p>
          </p:txBody>
        </p:sp>
        <p:sp>
          <p:nvSpPr>
            <p:cNvPr id="15385" name="Rectangle 23"/>
            <p:cNvSpPr>
              <a:spLocks noChangeArrowheads="1"/>
            </p:cNvSpPr>
            <p:nvPr/>
          </p:nvSpPr>
          <p:spPr bwMode="auto">
            <a:xfrm>
              <a:off x="2688"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0594376-505C-394B-9338-4B244FAB1B63}" type="datetime1">
              <a:rPr lang="en-US" smtClean="0"/>
              <a:pPr eaLnBrk="1" hangingPunct="1">
                <a:defRPr/>
              </a:pPr>
              <a:t>4/23/12</a:t>
            </a:fld>
            <a:endParaRPr lang="en-US" smtClean="0"/>
          </a:p>
        </p:txBody>
      </p:sp>
      <p:sp>
        <p:nvSpPr>
          <p:cNvPr id="16387"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4FC9EA1-451C-CF45-A4E5-8594279B984F}" type="slidenum">
              <a:rPr lang="en-US" smtClean="0"/>
              <a:pPr eaLnBrk="1" hangingPunct="1">
                <a:defRPr/>
              </a:pPr>
              <a:t>16</a:t>
            </a:fld>
            <a:endParaRPr lang="en-US" smtClean="0"/>
          </a:p>
        </p:txBody>
      </p:sp>
      <p:sp>
        <p:nvSpPr>
          <p:cNvPr id="16388" name="Rectangle 2"/>
          <p:cNvSpPr>
            <a:spLocks noGrp="1" noChangeArrowheads="1"/>
          </p:cNvSpPr>
          <p:nvPr>
            <p:ph type="title"/>
          </p:nvPr>
        </p:nvSpPr>
        <p:spPr/>
        <p:txBody>
          <a:bodyPr/>
          <a:lstStyle/>
          <a:p>
            <a:pPr eaLnBrk="1" hangingPunct="1">
              <a:defRPr/>
            </a:pPr>
            <a:r>
              <a:rPr lang="en-US" sz="2800" b="1" i="1">
                <a:latin typeface="Times New Roman" charset="0"/>
                <a:cs typeface="+mj-cs"/>
              </a:rPr>
              <a:t>Local</a:t>
            </a:r>
            <a:r>
              <a:rPr lang="en-US" sz="2800">
                <a:latin typeface="Times New Roman" charset="0"/>
                <a:cs typeface="+mj-cs"/>
              </a:rPr>
              <a:t> Entrainment in Speech/BC Sequences (Heldner, Edlund &amp; Hirschberg </a:t>
            </a:r>
            <a:r>
              <a:rPr lang="ja-JP" altLang="en-US" sz="2800">
                <a:latin typeface="Times New Roman" charset="0"/>
                <a:cs typeface="+mj-cs"/>
              </a:rPr>
              <a:t>’</a:t>
            </a:r>
            <a:r>
              <a:rPr lang="en-US" sz="2800">
                <a:latin typeface="Times New Roman" charset="0"/>
                <a:cs typeface="+mj-cs"/>
              </a:rPr>
              <a:t>10)</a:t>
            </a:r>
          </a:p>
        </p:txBody>
      </p:sp>
      <p:sp>
        <p:nvSpPr>
          <p:cNvPr id="16389" name="Rectangle 3"/>
          <p:cNvSpPr>
            <a:spLocks noGrp="1" noChangeArrowheads="1"/>
          </p:cNvSpPr>
          <p:nvPr>
            <p:ph type="body" idx="1"/>
          </p:nvPr>
        </p:nvSpPr>
        <p:spPr/>
        <p:txBody>
          <a:bodyPr/>
          <a:lstStyle/>
          <a:p>
            <a:pPr eaLnBrk="1" hangingPunct="1">
              <a:lnSpc>
                <a:spcPct val="90000"/>
              </a:lnSpc>
              <a:defRPr/>
            </a:pPr>
            <a:r>
              <a:rPr lang="en-US" sz="2400">
                <a:latin typeface="Times New Roman" charset="0"/>
                <a:cs typeface="+mn-cs"/>
              </a:rPr>
              <a:t>Typically, entrainment has been measured over</a:t>
            </a:r>
            <a:r>
              <a:rPr lang="en-US" sz="2400">
                <a:solidFill>
                  <a:srgbClr val="FF0000"/>
                </a:solidFill>
                <a:latin typeface="Times New Roman" charset="0"/>
                <a:cs typeface="+mn-cs"/>
              </a:rPr>
              <a:t> entire conversations</a:t>
            </a:r>
            <a:r>
              <a:rPr lang="en-US" sz="2400">
                <a:latin typeface="Times New Roman" charset="0"/>
                <a:cs typeface="+mn-cs"/>
              </a:rPr>
              <a:t> – could it be a much more </a:t>
            </a:r>
            <a:r>
              <a:rPr lang="en-US" sz="2400">
                <a:solidFill>
                  <a:srgbClr val="FF0000"/>
                </a:solidFill>
                <a:latin typeface="Times New Roman" charset="0"/>
                <a:cs typeface="+mn-cs"/>
              </a:rPr>
              <a:t>local </a:t>
            </a:r>
            <a:r>
              <a:rPr lang="en-US" sz="2400">
                <a:latin typeface="Times New Roman" charset="0"/>
                <a:cs typeface="+mn-cs"/>
              </a:rPr>
              <a:t>phenomenon?</a:t>
            </a:r>
          </a:p>
          <a:p>
            <a:pPr eaLnBrk="1" hangingPunct="1">
              <a:lnSpc>
                <a:spcPct val="90000"/>
              </a:lnSpc>
              <a:defRPr/>
            </a:pPr>
            <a:r>
              <a:rPr lang="en-US" sz="2400">
                <a:latin typeface="Times New Roman" charset="0"/>
                <a:cs typeface="+mn-cs"/>
              </a:rPr>
              <a:t>Hypothesis:  </a:t>
            </a:r>
            <a:r>
              <a:rPr lang="en-US" sz="2400" i="1">
                <a:latin typeface="Times New Roman" charset="0"/>
                <a:cs typeface="+mn-cs"/>
              </a:rPr>
              <a:t>BCs align with speech preceding them</a:t>
            </a:r>
          </a:p>
          <a:p>
            <a:pPr eaLnBrk="1" hangingPunct="1">
              <a:lnSpc>
                <a:spcPct val="90000"/>
              </a:lnSpc>
              <a:defRPr/>
            </a:pPr>
            <a:r>
              <a:rPr lang="en-US" sz="2400">
                <a:latin typeface="Times New Roman" charset="0"/>
                <a:cs typeface="+mn-cs"/>
              </a:rPr>
              <a:t>Method: Compare distance in </a:t>
            </a:r>
            <a:r>
              <a:rPr lang="en-US" sz="2400">
                <a:solidFill>
                  <a:srgbClr val="FF0000"/>
                </a:solidFill>
                <a:latin typeface="Times New Roman" charset="0"/>
                <a:cs typeface="+mn-cs"/>
              </a:rPr>
              <a:t>normalized mean pitch</a:t>
            </a:r>
            <a:r>
              <a:rPr lang="en-US" sz="2400">
                <a:latin typeface="Times New Roman" charset="0"/>
                <a:cs typeface="+mn-cs"/>
              </a:rPr>
              <a:t> of </a:t>
            </a:r>
          </a:p>
          <a:p>
            <a:pPr lvl="1" eaLnBrk="1" hangingPunct="1">
              <a:lnSpc>
                <a:spcPct val="90000"/>
              </a:lnSpc>
              <a:defRPr/>
            </a:pPr>
            <a:r>
              <a:rPr lang="en-US" sz="2400">
                <a:latin typeface="Times New Roman" charset="0"/>
              </a:rPr>
              <a:t>BCs to </a:t>
            </a:r>
            <a:r>
              <a:rPr lang="en-US" sz="2400" b="1" i="1">
                <a:latin typeface="Times New Roman" charset="0"/>
              </a:rPr>
              <a:t>preceding</a:t>
            </a:r>
            <a:r>
              <a:rPr lang="en-US" sz="2400">
                <a:latin typeface="Times New Roman" charset="0"/>
              </a:rPr>
              <a:t> interlocutor speech</a:t>
            </a:r>
          </a:p>
          <a:p>
            <a:pPr lvl="1" eaLnBrk="1" hangingPunct="1">
              <a:lnSpc>
                <a:spcPct val="90000"/>
              </a:lnSpc>
              <a:defRPr/>
            </a:pPr>
            <a:r>
              <a:rPr lang="en-US" sz="2400">
                <a:latin typeface="Times New Roman" charset="0"/>
              </a:rPr>
              <a:t>BCs to </a:t>
            </a:r>
            <a:r>
              <a:rPr lang="en-US" sz="2400" b="1" i="1">
                <a:latin typeface="Times New Roman" charset="0"/>
              </a:rPr>
              <a:t>following</a:t>
            </a:r>
            <a:r>
              <a:rPr lang="en-US" sz="2400">
                <a:latin typeface="Times New Roman" charset="0"/>
              </a:rPr>
              <a:t> interlocutor speech</a:t>
            </a:r>
          </a:p>
          <a:p>
            <a:pPr lvl="1" eaLnBrk="1" hangingPunct="1">
              <a:lnSpc>
                <a:spcPct val="90000"/>
              </a:lnSpc>
              <a:defRPr/>
            </a:pPr>
            <a:r>
              <a:rPr lang="en-US" sz="2400">
                <a:latin typeface="Times New Roman" charset="0"/>
              </a:rPr>
              <a:t>Other (non-overlapping) turn types to their prior turns</a:t>
            </a:r>
          </a:p>
          <a:p>
            <a:pPr eaLnBrk="1" hangingPunct="1">
              <a:lnSpc>
                <a:spcPct val="90000"/>
              </a:lnSpc>
              <a:defRPr/>
            </a:pPr>
            <a:r>
              <a:rPr lang="en-US" sz="2400">
                <a:latin typeface="Times New Roman" charset="0"/>
                <a:cs typeface="+mn-cs"/>
              </a:rPr>
              <a:t>Findings: </a:t>
            </a:r>
            <a:r>
              <a:rPr lang="en-US" sz="2400" b="1" i="1">
                <a:solidFill>
                  <a:srgbClr val="FF3300"/>
                </a:solidFill>
                <a:latin typeface="Times New Roman" charset="0"/>
                <a:cs typeface="+mn-cs"/>
              </a:rPr>
              <a:t>BCs are significantly more similar in mean pitch to interlocutor speech preceding them than</a:t>
            </a:r>
          </a:p>
          <a:p>
            <a:pPr lvl="1" eaLnBrk="1" hangingPunct="1">
              <a:lnSpc>
                <a:spcPct val="90000"/>
              </a:lnSpc>
              <a:defRPr/>
            </a:pPr>
            <a:r>
              <a:rPr lang="en-US" sz="2400" b="1" i="1">
                <a:solidFill>
                  <a:srgbClr val="FF3300"/>
                </a:solidFill>
                <a:latin typeface="Times New Roman" charset="0"/>
              </a:rPr>
              <a:t>They are to subsequent speech (which is lower)</a:t>
            </a:r>
          </a:p>
          <a:p>
            <a:pPr lvl="1" eaLnBrk="1" hangingPunct="1">
              <a:lnSpc>
                <a:spcPct val="90000"/>
              </a:lnSpc>
              <a:defRPr/>
            </a:pPr>
            <a:r>
              <a:rPr lang="en-US" sz="2400" b="1" i="1">
                <a:solidFill>
                  <a:srgbClr val="FF3300"/>
                </a:solidFill>
                <a:latin typeface="Times New Roman" charset="0"/>
              </a:rPr>
              <a:t>Other turn types are to prior turns (they are higher)</a:t>
            </a:r>
          </a:p>
          <a:p>
            <a:pPr eaLnBrk="1" hangingPunct="1">
              <a:lnSpc>
                <a:spcPct val="90000"/>
              </a:lnSpc>
              <a:defRPr/>
            </a:pPr>
            <a:r>
              <a:rPr lang="en-US" sz="2400">
                <a:latin typeface="Times New Roman" charset="0"/>
                <a:cs typeface="+mn-cs"/>
              </a:rPr>
              <a:t>For SDS, easier to keep track of local values…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2044F01-3ADF-5A46-896F-F9E638402602}" type="datetime1">
              <a:rPr lang="en-US" smtClean="0"/>
              <a:pPr eaLnBrk="1" hangingPunct="1">
                <a:defRPr/>
              </a:pPr>
              <a:t>4/23/12</a:t>
            </a:fld>
            <a:endParaRPr lang="en-US" smtClean="0"/>
          </a:p>
        </p:txBody>
      </p:sp>
      <p:sp>
        <p:nvSpPr>
          <p:cNvPr id="17411"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6967213-1E12-EF43-97FB-61E09C997D1F}" type="slidenum">
              <a:rPr lang="en-US" smtClean="0"/>
              <a:pPr eaLnBrk="1" hangingPunct="1">
                <a:defRPr/>
              </a:pPr>
              <a:t>17</a:t>
            </a:fld>
            <a:endParaRPr lang="en-US" smtClean="0"/>
          </a:p>
        </p:txBody>
      </p:sp>
      <p:sp>
        <p:nvSpPr>
          <p:cNvPr id="17412" name="Rectangle 4"/>
          <p:cNvSpPr>
            <a:spLocks noGrp="1" noChangeArrowheads="1"/>
          </p:cNvSpPr>
          <p:nvPr>
            <p:ph type="title"/>
          </p:nvPr>
        </p:nvSpPr>
        <p:spPr/>
        <p:txBody>
          <a:bodyPr/>
          <a:lstStyle/>
          <a:p>
            <a:pPr eaLnBrk="1" hangingPunct="1">
              <a:defRPr/>
            </a:pPr>
            <a:r>
              <a:rPr lang="en-US">
                <a:latin typeface="Times New Roman" charset="0"/>
                <a:cs typeface="+mj-cs"/>
              </a:rPr>
              <a:t>Mean Difference from Prior Speech</a:t>
            </a:r>
          </a:p>
        </p:txBody>
      </p:sp>
      <p:pic>
        <p:nvPicPr>
          <p:cNvPr id="174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463" y="1219200"/>
            <a:ext cx="7729537"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14438" name="Rectangle 6"/>
          <p:cNvSpPr>
            <a:spLocks noChangeArrowheads="1"/>
          </p:cNvSpPr>
          <p:nvPr/>
        </p:nvSpPr>
        <p:spPr bwMode="auto">
          <a:xfrm>
            <a:off x="2438400" y="3276600"/>
            <a:ext cx="5867400" cy="228600"/>
          </a:xfrm>
          <a:prstGeom prst="rect">
            <a:avLst/>
          </a:prstGeom>
          <a:solidFill>
            <a:schemeClr val="accent1">
              <a:alpha val="41176"/>
            </a:scheme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14441" name="Rectangle 9"/>
          <p:cNvSpPr>
            <a:spLocks noChangeArrowheads="1"/>
          </p:cNvSpPr>
          <p:nvPr/>
        </p:nvSpPr>
        <p:spPr bwMode="auto">
          <a:xfrm>
            <a:off x="4953000" y="5638800"/>
            <a:ext cx="838200" cy="381000"/>
          </a:xfrm>
          <a:prstGeom prst="rect">
            <a:avLst/>
          </a:prstGeom>
          <a:solidFill>
            <a:srgbClr val="FF99CC">
              <a:alpha val="43921"/>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14442" name="Rectangle 10"/>
          <p:cNvSpPr>
            <a:spLocks noChangeArrowheads="1"/>
          </p:cNvSpPr>
          <p:nvPr/>
        </p:nvSpPr>
        <p:spPr bwMode="auto">
          <a:xfrm>
            <a:off x="6781800" y="5638800"/>
            <a:ext cx="838200" cy="381000"/>
          </a:xfrm>
          <a:prstGeom prst="rect">
            <a:avLst/>
          </a:prstGeom>
          <a:solidFill>
            <a:srgbClr val="CC99FF">
              <a:alpha val="43921"/>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14443" name="Rectangle 11"/>
          <p:cNvSpPr>
            <a:spLocks noChangeArrowheads="1"/>
          </p:cNvSpPr>
          <p:nvPr/>
        </p:nvSpPr>
        <p:spPr bwMode="auto">
          <a:xfrm>
            <a:off x="3200400" y="5638800"/>
            <a:ext cx="838200" cy="381000"/>
          </a:xfrm>
          <a:prstGeom prst="rect">
            <a:avLst/>
          </a:prstGeom>
          <a:solidFill>
            <a:srgbClr val="FFFF00">
              <a:alpha val="43921"/>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44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44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444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4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4438" grpId="0" animBg="1"/>
      <p:bldP spid="914441" grpId="0" animBg="1"/>
      <p:bldP spid="914442" grpId="0" animBg="1"/>
      <p:bldP spid="91444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EC2C1CC-5AC2-F149-BC85-8013A0CBC769}" type="datetime1">
              <a:rPr lang="en-US" smtClean="0"/>
              <a:pPr eaLnBrk="1" hangingPunct="1">
                <a:defRPr/>
              </a:pPr>
              <a:t>4/23/12</a:t>
            </a:fld>
            <a:endParaRPr lang="en-US" smtClean="0"/>
          </a:p>
        </p:txBody>
      </p:sp>
      <p:sp>
        <p:nvSpPr>
          <p:cNvPr id="18435"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BCF2C56-6815-1648-BF5B-712A8677E2F7}" type="slidenum">
              <a:rPr lang="en-US" smtClean="0"/>
              <a:pPr eaLnBrk="1" hangingPunct="1">
                <a:defRPr/>
              </a:pPr>
              <a:t>18</a:t>
            </a:fld>
            <a:endParaRPr lang="en-US" smtClean="0"/>
          </a:p>
        </p:txBody>
      </p:sp>
      <p:sp>
        <p:nvSpPr>
          <p:cNvPr id="18436" name="Rectangle 2"/>
          <p:cNvSpPr>
            <a:spLocks noGrp="1" noChangeArrowheads="1"/>
          </p:cNvSpPr>
          <p:nvPr>
            <p:ph type="title"/>
          </p:nvPr>
        </p:nvSpPr>
        <p:spPr/>
        <p:txBody>
          <a:bodyPr/>
          <a:lstStyle/>
          <a:p>
            <a:pPr eaLnBrk="1" hangingPunct="1">
              <a:defRPr/>
            </a:pPr>
            <a:r>
              <a:rPr lang="en-US">
                <a:latin typeface="Times New Roman" charset="0"/>
                <a:cs typeface="+mj-cs"/>
              </a:rPr>
              <a:t>Entrainment in Other Turn-taking Behaviors</a:t>
            </a:r>
          </a:p>
        </p:txBody>
      </p:sp>
      <p:sp>
        <p:nvSpPr>
          <p:cNvPr id="18437" name="Rectangle 3"/>
          <p:cNvSpPr>
            <a:spLocks noGrp="1" noChangeArrowheads="1"/>
          </p:cNvSpPr>
          <p:nvPr>
            <p:ph type="body" idx="1"/>
          </p:nvPr>
        </p:nvSpPr>
        <p:spPr/>
        <p:txBody>
          <a:bodyPr/>
          <a:lstStyle/>
          <a:p>
            <a:pPr eaLnBrk="1" hangingPunct="1">
              <a:defRPr/>
            </a:pPr>
            <a:r>
              <a:rPr lang="en-US">
                <a:latin typeface="Times New Roman" charset="0"/>
                <a:cs typeface="+mn-cs"/>
              </a:rPr>
              <a:t>These findings led us to investigate entrainment in interlocutor speech </a:t>
            </a:r>
            <a:r>
              <a:rPr lang="en-US" i="1">
                <a:solidFill>
                  <a:srgbClr val="FF3300"/>
                </a:solidFill>
                <a:latin typeface="Times New Roman" charset="0"/>
                <a:cs typeface="+mn-cs"/>
              </a:rPr>
              <a:t>preceding</a:t>
            </a:r>
            <a:r>
              <a:rPr lang="en-US">
                <a:latin typeface="Times New Roman" charset="0"/>
                <a:cs typeface="+mn-cs"/>
              </a:rPr>
              <a:t> BCs</a:t>
            </a:r>
          </a:p>
          <a:p>
            <a:pPr eaLnBrk="1" hangingPunct="1">
              <a:defRPr/>
            </a:pPr>
            <a:r>
              <a:rPr lang="en-US">
                <a:latin typeface="Times New Roman" charset="0"/>
                <a:cs typeface="+mn-cs"/>
              </a:rPr>
              <a:t>Backchannel-Inviting Cues (Ward &amp; Al Bayyari </a:t>
            </a:r>
            <a:r>
              <a:rPr lang="ja-JP" altLang="en-US">
                <a:latin typeface="Times New Roman" charset="0"/>
                <a:cs typeface="+mn-cs"/>
              </a:rPr>
              <a:t>’</a:t>
            </a:r>
            <a:r>
              <a:rPr lang="en-US">
                <a:latin typeface="Times New Roman" charset="0"/>
                <a:cs typeface="+mn-cs"/>
              </a:rPr>
              <a:t>07)</a:t>
            </a:r>
          </a:p>
          <a:p>
            <a:pPr lvl="1" eaLnBrk="1" hangingPunct="1">
              <a:defRPr/>
            </a:pPr>
            <a:r>
              <a:rPr lang="en-US">
                <a:latin typeface="Times New Roman" charset="0"/>
              </a:rPr>
              <a:t>Cues from one speaker that signal to another that a BC would be welcome</a:t>
            </a:r>
          </a:p>
          <a:p>
            <a:pPr lvl="1" eaLnBrk="1" hangingPunct="1">
              <a:defRPr/>
            </a:pPr>
            <a:r>
              <a:rPr lang="en-US">
                <a:latin typeface="Times New Roman" charset="0"/>
              </a:rPr>
              <a:t>Or, features of one speaker</a:t>
            </a:r>
            <a:r>
              <a:rPr lang="ja-JP" altLang="en-US">
                <a:latin typeface="Times New Roman" charset="0"/>
              </a:rPr>
              <a:t>’</a:t>
            </a:r>
            <a:r>
              <a:rPr lang="en-US">
                <a:latin typeface="Times New Roman" charset="0"/>
              </a:rPr>
              <a:t>s speech that tend to </a:t>
            </a:r>
            <a:r>
              <a:rPr lang="en-US" i="1">
                <a:solidFill>
                  <a:srgbClr val="FF3300"/>
                </a:solidFill>
                <a:latin typeface="Times New Roman" charset="0"/>
              </a:rPr>
              <a:t>precede</a:t>
            </a:r>
            <a:r>
              <a:rPr lang="en-US">
                <a:latin typeface="Times New Roman" charset="0"/>
              </a:rPr>
              <a:t> BCs from an interlocutor</a:t>
            </a:r>
          </a:p>
          <a:p>
            <a:pPr eaLnBrk="1" hangingPunct="1">
              <a:defRPr/>
            </a:pPr>
            <a:endParaRPr lang="en-US">
              <a:latin typeface="Times New Roman"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F0AE913-125F-7143-A2DB-422A341AB029}" type="datetime1">
              <a:rPr lang="en-US" smtClean="0"/>
              <a:pPr eaLnBrk="1" hangingPunct="1">
                <a:defRPr/>
              </a:pPr>
              <a:t>4/23/12</a:t>
            </a:fld>
            <a:endParaRPr lang="en-US" smtClean="0"/>
          </a:p>
        </p:txBody>
      </p:sp>
      <p:sp>
        <p:nvSpPr>
          <p:cNvPr id="19459"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6CCBF17-6167-6244-8428-2B38F3227755}" type="slidenum">
              <a:rPr lang="en-US" smtClean="0"/>
              <a:pPr eaLnBrk="1" hangingPunct="1">
                <a:defRPr/>
              </a:pPr>
              <a:t>19</a:t>
            </a:fld>
            <a:endParaRPr lang="en-US" smtClean="0"/>
          </a:p>
        </p:txBody>
      </p:sp>
      <p:sp>
        <p:nvSpPr>
          <p:cNvPr id="56323" name="Title 1"/>
          <p:cNvSpPr txBox="1">
            <a:spLocks/>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4400">
              <a:latin typeface="Calibri" charset="0"/>
            </a:endParaRPr>
          </a:p>
        </p:txBody>
      </p:sp>
      <p:sp>
        <p:nvSpPr>
          <p:cNvPr id="19461" name="Rectangle 3"/>
          <p:cNvSpPr>
            <a:spLocks noGrp="1" noChangeArrowheads="1"/>
          </p:cNvSpPr>
          <p:nvPr>
            <p:ph type="title"/>
          </p:nvPr>
        </p:nvSpPr>
        <p:spPr/>
        <p:txBody>
          <a:bodyPr/>
          <a:lstStyle/>
          <a:p>
            <a:pPr eaLnBrk="1" hangingPunct="1">
              <a:defRPr/>
            </a:pPr>
            <a:r>
              <a:rPr lang="en-US">
                <a:latin typeface="Times New Roman" charset="0"/>
                <a:cs typeface="+mj-cs"/>
              </a:rPr>
              <a:t>Backchannels (BCs) Again</a:t>
            </a:r>
          </a:p>
        </p:txBody>
      </p:sp>
      <p:sp>
        <p:nvSpPr>
          <p:cNvPr id="19462" name="Rectangle 4"/>
          <p:cNvSpPr>
            <a:spLocks noGrp="1" noChangeArrowheads="1"/>
          </p:cNvSpPr>
          <p:nvPr>
            <p:ph type="body" idx="1"/>
          </p:nvPr>
        </p:nvSpPr>
        <p:spPr/>
        <p:txBody>
          <a:bodyPr/>
          <a:lstStyle/>
          <a:p>
            <a:pPr eaLnBrk="1" hangingPunct="1">
              <a:defRPr/>
            </a:pPr>
            <a:r>
              <a:rPr lang="en-US" sz="2400">
                <a:latin typeface="Times New Roman" charset="0"/>
                <a:cs typeface="+mn-cs"/>
              </a:rPr>
              <a:t>Short expressions uttered by a speaker to indicate that they are still attending to their interlocutor</a:t>
            </a:r>
          </a:p>
          <a:p>
            <a:pPr lvl="1" eaLnBrk="1" hangingPunct="1">
              <a:defRPr/>
            </a:pPr>
            <a:r>
              <a:rPr lang="en-US" sz="2400">
                <a:latin typeface="Times New Roman" charset="0"/>
              </a:rPr>
              <a:t>Speaker A: All right so I have a- a a nail on top</a:t>
            </a:r>
          </a:p>
          <a:p>
            <a:pPr lvl="1" eaLnBrk="1" hangingPunct="1">
              <a:defRPr/>
            </a:pPr>
            <a:r>
              <a:rPr lang="en-US" sz="2400">
                <a:latin typeface="Times New Roman" charset="0"/>
              </a:rPr>
              <a:t>Speaker B: </a:t>
            </a:r>
            <a:r>
              <a:rPr lang="en-US" sz="2400">
                <a:solidFill>
                  <a:srgbClr val="FF0000"/>
                </a:solidFill>
                <a:latin typeface="Times New Roman" charset="0"/>
              </a:rPr>
              <a:t>okay</a:t>
            </a:r>
          </a:p>
          <a:p>
            <a:pPr lvl="1" eaLnBrk="1" hangingPunct="1">
              <a:defRPr/>
            </a:pPr>
            <a:r>
              <a:rPr lang="en-US" sz="2400">
                <a:latin typeface="Times New Roman" charset="0"/>
              </a:rPr>
              <a:t>Speaker A: with an owl in the lower left</a:t>
            </a: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endParaRPr lang="en-US" sz="2400">
              <a:latin typeface="Times New Roman" charset="0"/>
              <a:cs typeface="+mn-cs"/>
            </a:endParaRPr>
          </a:p>
          <a:p>
            <a:pPr eaLnBrk="1" hangingPunct="1">
              <a:defRPr/>
            </a:pPr>
            <a:r>
              <a:rPr lang="en-US" sz="2400">
                <a:latin typeface="Times New Roman" charset="0"/>
                <a:cs typeface="+mn-cs"/>
              </a:rPr>
              <a:t>Units of Analysis: IPUs defined by &gt;=50ms pause; N=16,257; Holds (8123); BCs (553)</a:t>
            </a:r>
          </a:p>
        </p:txBody>
      </p:sp>
      <p:grpSp>
        <p:nvGrpSpPr>
          <p:cNvPr id="56326" name="Group 5"/>
          <p:cNvGrpSpPr>
            <a:grpSpLocks/>
          </p:cNvGrpSpPr>
          <p:nvPr/>
        </p:nvGrpSpPr>
        <p:grpSpPr bwMode="auto">
          <a:xfrm>
            <a:off x="609600" y="3429000"/>
            <a:ext cx="8077200" cy="1371600"/>
            <a:chOff x="384" y="1104"/>
            <a:chExt cx="5088" cy="864"/>
          </a:xfrm>
        </p:grpSpPr>
        <p:sp>
          <p:nvSpPr>
            <p:cNvPr id="19464" name="Rectangle 6"/>
            <p:cNvSpPr>
              <a:spLocks noChangeArrowheads="1"/>
            </p:cNvSpPr>
            <p:nvPr/>
          </p:nvSpPr>
          <p:spPr bwMode="auto">
            <a:xfrm>
              <a:off x="1440"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65" name="Text Box 7"/>
            <p:cNvSpPr txBox="1">
              <a:spLocks noChangeArrowheads="1"/>
            </p:cNvSpPr>
            <p:nvPr/>
          </p:nvSpPr>
          <p:spPr bwMode="auto">
            <a:xfrm>
              <a:off x="384" y="1456"/>
              <a:ext cx="91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Clr>
                  <a:schemeClr val="tx2"/>
                </a:buClr>
                <a:buSzPct val="70000"/>
                <a:buFont typeface="Wingdings" charset="0"/>
                <a:buNone/>
                <a:defRPr/>
              </a:pPr>
              <a:r>
                <a:rPr lang="en-US" sz="2200" smtClean="0">
                  <a:cs typeface="Arial Unicode MS" charset="0"/>
                </a:rPr>
                <a:t>Speaker A:</a:t>
              </a:r>
            </a:p>
          </p:txBody>
        </p:sp>
        <p:sp>
          <p:nvSpPr>
            <p:cNvPr id="19466" name="Text Box 8"/>
            <p:cNvSpPr txBox="1">
              <a:spLocks noChangeArrowheads="1"/>
            </p:cNvSpPr>
            <p:nvPr/>
          </p:nvSpPr>
          <p:spPr bwMode="auto">
            <a:xfrm>
              <a:off x="384" y="1757"/>
              <a:ext cx="91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Clr>
                  <a:schemeClr val="tx2"/>
                </a:buClr>
                <a:buSzPct val="70000"/>
                <a:buFont typeface="Wingdings" charset="0"/>
                <a:buNone/>
                <a:defRPr/>
              </a:pPr>
              <a:r>
                <a:rPr lang="en-US" sz="2200" smtClean="0">
                  <a:cs typeface="Arial Unicode MS" charset="0"/>
                </a:rPr>
                <a:t>Speaker B:</a:t>
              </a:r>
            </a:p>
          </p:txBody>
        </p:sp>
        <p:sp>
          <p:nvSpPr>
            <p:cNvPr id="19467" name="Rectangle 9"/>
            <p:cNvSpPr>
              <a:spLocks noChangeArrowheads="1"/>
            </p:cNvSpPr>
            <p:nvPr/>
          </p:nvSpPr>
          <p:spPr bwMode="auto">
            <a:xfrm>
              <a:off x="3936" y="1800"/>
              <a:ext cx="520" cy="141"/>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68" name="Line 10"/>
            <p:cNvSpPr>
              <a:spLocks noChangeShapeType="1"/>
            </p:cNvSpPr>
            <p:nvPr/>
          </p:nvSpPr>
          <p:spPr bwMode="auto">
            <a:xfrm>
              <a:off x="1344" y="1488"/>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69" name="Line 11"/>
            <p:cNvSpPr>
              <a:spLocks noChangeShapeType="1"/>
            </p:cNvSpPr>
            <p:nvPr/>
          </p:nvSpPr>
          <p:spPr bwMode="auto">
            <a:xfrm>
              <a:off x="1344" y="1632"/>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70" name="Line 12"/>
            <p:cNvSpPr>
              <a:spLocks noChangeShapeType="1"/>
            </p:cNvSpPr>
            <p:nvPr/>
          </p:nvSpPr>
          <p:spPr bwMode="auto">
            <a:xfrm>
              <a:off x="1344" y="1797"/>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71" name="Line 13"/>
            <p:cNvSpPr>
              <a:spLocks noChangeShapeType="1"/>
            </p:cNvSpPr>
            <p:nvPr/>
          </p:nvSpPr>
          <p:spPr bwMode="auto">
            <a:xfrm>
              <a:off x="1344" y="1941"/>
              <a:ext cx="412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01518" name="Freeform 14"/>
            <p:cNvSpPr>
              <a:spLocks/>
            </p:cNvSpPr>
            <p:nvPr/>
          </p:nvSpPr>
          <p:spPr bwMode="auto">
            <a:xfrm>
              <a:off x="2256" y="1328"/>
              <a:ext cx="480" cy="144"/>
            </a:xfrm>
            <a:custGeom>
              <a:avLst/>
              <a:gdLst>
                <a:gd name="T0" fmla="*/ 0 w 480"/>
                <a:gd name="T1" fmla="*/ 144 h 240"/>
                <a:gd name="T2" fmla="*/ 240 w 480"/>
                <a:gd name="T3" fmla="*/ 0 h 240"/>
                <a:gd name="T4" fmla="*/ 480 w 480"/>
                <a:gd name="T5" fmla="*/ 144 h 240"/>
                <a:gd name="T6" fmla="*/ 0 60000 65536"/>
                <a:gd name="T7" fmla="*/ 0 60000 65536"/>
                <a:gd name="T8" fmla="*/ 0 60000 65536"/>
              </a:gdLst>
              <a:ahLst/>
              <a:cxnLst>
                <a:cxn ang="T6">
                  <a:pos x="T0" y="T1"/>
                </a:cxn>
                <a:cxn ang="T7">
                  <a:pos x="T2" y="T3"/>
                </a:cxn>
                <a:cxn ang="T8">
                  <a:pos x="T4" y="T5"/>
                </a:cxn>
              </a:cxnLst>
              <a:rect l="0" t="0" r="r" b="b"/>
              <a:pathLst>
                <a:path w="480" h="240">
                  <a:moveTo>
                    <a:pt x="0" y="240"/>
                  </a:moveTo>
                  <a:cubicBezTo>
                    <a:pt x="80" y="120"/>
                    <a:pt x="160" y="0"/>
                    <a:pt x="240" y="0"/>
                  </a:cubicBezTo>
                  <a:cubicBezTo>
                    <a:pt x="320" y="0"/>
                    <a:pt x="440" y="200"/>
                    <a:pt x="480" y="240"/>
                  </a:cubicBezTo>
                </a:path>
              </a:pathLst>
            </a:custGeom>
            <a:noFill/>
            <a:ln w="38100" cap="flat" cmpd="sng">
              <a:solidFill>
                <a:srgbClr val="1B24D3"/>
              </a:solidFill>
              <a:prstDash val="solid"/>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a:defRPr/>
              </a:pPr>
              <a:endParaRPr lang="en-US">
                <a:cs typeface="+mn-cs"/>
              </a:endParaRPr>
            </a:p>
          </p:txBody>
        </p:sp>
        <p:sp>
          <p:nvSpPr>
            <p:cNvPr id="1301519" name="Freeform 15"/>
            <p:cNvSpPr>
              <a:spLocks/>
            </p:cNvSpPr>
            <p:nvPr/>
          </p:nvSpPr>
          <p:spPr bwMode="auto">
            <a:xfrm>
              <a:off x="3504" y="1296"/>
              <a:ext cx="480" cy="480"/>
            </a:xfrm>
            <a:custGeom>
              <a:avLst/>
              <a:gdLst>
                <a:gd name="T0" fmla="*/ 0 w 480"/>
                <a:gd name="T1" fmla="*/ 218 h 528"/>
                <a:gd name="T2" fmla="*/ 240 w 480"/>
                <a:gd name="T3" fmla="*/ 44 h 528"/>
                <a:gd name="T4" fmla="*/ 480 w 480"/>
                <a:gd name="T5" fmla="*/ 480 h 528"/>
                <a:gd name="T6" fmla="*/ 0 60000 65536"/>
                <a:gd name="T7" fmla="*/ 0 60000 65536"/>
                <a:gd name="T8" fmla="*/ 0 60000 65536"/>
              </a:gdLst>
              <a:ahLst/>
              <a:cxnLst>
                <a:cxn ang="T6">
                  <a:pos x="T0" y="T1"/>
                </a:cxn>
                <a:cxn ang="T7">
                  <a:pos x="T2" y="T3"/>
                </a:cxn>
                <a:cxn ang="T8">
                  <a:pos x="T4" y="T5"/>
                </a:cxn>
              </a:cxnLst>
              <a:rect l="0" t="0" r="r" b="b"/>
              <a:pathLst>
                <a:path w="480" h="528">
                  <a:moveTo>
                    <a:pt x="0" y="240"/>
                  </a:moveTo>
                  <a:cubicBezTo>
                    <a:pt x="80" y="120"/>
                    <a:pt x="160" y="0"/>
                    <a:pt x="240" y="48"/>
                  </a:cubicBezTo>
                  <a:cubicBezTo>
                    <a:pt x="320" y="96"/>
                    <a:pt x="440" y="448"/>
                    <a:pt x="480" y="528"/>
                  </a:cubicBezTo>
                </a:path>
              </a:pathLst>
            </a:custGeom>
            <a:noFill/>
            <a:ln w="38100" cap="flat" cmpd="sng">
              <a:solidFill>
                <a:srgbClr val="1B24D3"/>
              </a:solidFill>
              <a:prstDash val="solid"/>
              <a:round/>
              <a:headEnd/>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pPr>
                <a:defRPr/>
              </a:pPr>
              <a:endParaRPr lang="en-US">
                <a:cs typeface="+mn-cs"/>
              </a:endParaRPr>
            </a:p>
          </p:txBody>
        </p:sp>
        <p:sp>
          <p:nvSpPr>
            <p:cNvPr id="19474" name="Text Box 16"/>
            <p:cNvSpPr txBox="1">
              <a:spLocks noChangeArrowheads="1"/>
            </p:cNvSpPr>
            <p:nvPr/>
          </p:nvSpPr>
          <p:spPr bwMode="auto">
            <a:xfrm>
              <a:off x="2160" y="1104"/>
              <a:ext cx="672"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buClr>
                  <a:schemeClr val="tx2"/>
                </a:buClr>
                <a:buSzPct val="70000"/>
                <a:buFont typeface="Wingdings" charset="0"/>
                <a:buNone/>
                <a:defRPr/>
              </a:pPr>
              <a:r>
                <a:rPr lang="en-US" sz="2200" smtClean="0">
                  <a:cs typeface="Arial Unicode MS" charset="0"/>
                </a:rPr>
                <a:t>Hold</a:t>
              </a:r>
            </a:p>
          </p:txBody>
        </p:sp>
        <p:sp>
          <p:nvSpPr>
            <p:cNvPr id="19475" name="Text Box 17"/>
            <p:cNvSpPr txBox="1">
              <a:spLocks noChangeArrowheads="1"/>
            </p:cNvSpPr>
            <p:nvPr/>
          </p:nvSpPr>
          <p:spPr bwMode="auto">
            <a:xfrm>
              <a:off x="3264" y="1104"/>
              <a:ext cx="1344"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buClr>
                  <a:schemeClr val="tx2"/>
                </a:buClr>
                <a:buSzPct val="70000"/>
                <a:buFont typeface="Wingdings" charset="0"/>
                <a:buNone/>
                <a:defRPr/>
              </a:pPr>
              <a:r>
                <a:rPr lang="en-US" sz="2200" smtClean="0">
                  <a:cs typeface="Arial Unicode MS" charset="0"/>
                </a:rPr>
                <a:t>Backchannel</a:t>
              </a:r>
            </a:p>
          </p:txBody>
        </p:sp>
        <p:sp>
          <p:nvSpPr>
            <p:cNvPr id="19476" name="Text Box 18"/>
            <p:cNvSpPr txBox="1">
              <a:spLocks noChangeArrowheads="1"/>
            </p:cNvSpPr>
            <p:nvPr/>
          </p:nvSpPr>
          <p:spPr bwMode="auto">
            <a:xfrm>
              <a:off x="1740" y="1344"/>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IPU1</a:t>
              </a:r>
            </a:p>
          </p:txBody>
        </p:sp>
        <p:sp>
          <p:nvSpPr>
            <p:cNvPr id="19477" name="Text Box 19"/>
            <p:cNvSpPr txBox="1">
              <a:spLocks noChangeArrowheads="1"/>
            </p:cNvSpPr>
            <p:nvPr/>
          </p:nvSpPr>
          <p:spPr bwMode="auto">
            <a:xfrm>
              <a:off x="2967" y="1344"/>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IPU2</a:t>
              </a:r>
            </a:p>
          </p:txBody>
        </p:sp>
        <p:sp>
          <p:nvSpPr>
            <p:cNvPr id="19478" name="Text Box 20"/>
            <p:cNvSpPr txBox="1">
              <a:spLocks noChangeArrowheads="1"/>
            </p:cNvSpPr>
            <p:nvPr/>
          </p:nvSpPr>
          <p:spPr bwMode="auto">
            <a:xfrm>
              <a:off x="4083" y="1662"/>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IPU3</a:t>
              </a:r>
            </a:p>
          </p:txBody>
        </p:sp>
        <p:sp>
          <p:nvSpPr>
            <p:cNvPr id="19479" name="Rectangle 21"/>
            <p:cNvSpPr>
              <a:spLocks noChangeArrowheads="1"/>
            </p:cNvSpPr>
            <p:nvPr/>
          </p:nvSpPr>
          <p:spPr bwMode="auto">
            <a:xfrm>
              <a:off x="4560"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480" name="Text Box 22"/>
            <p:cNvSpPr txBox="1">
              <a:spLocks noChangeArrowheads="1"/>
            </p:cNvSpPr>
            <p:nvPr/>
          </p:nvSpPr>
          <p:spPr bwMode="auto">
            <a:xfrm>
              <a:off x="4848" y="1342"/>
              <a:ext cx="28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20000"/>
                </a:spcBef>
                <a:buClr>
                  <a:schemeClr val="tx2"/>
                </a:buClr>
                <a:buSzPct val="70000"/>
                <a:buFont typeface="Wingdings" charset="0"/>
                <a:buNone/>
                <a:defRPr/>
              </a:pPr>
              <a:r>
                <a:rPr lang="en-US" sz="1600" smtClean="0">
                  <a:cs typeface="Arial Unicode MS" charset="0"/>
                </a:rPr>
                <a:t>IPU4</a:t>
              </a:r>
            </a:p>
          </p:txBody>
        </p:sp>
        <p:sp>
          <p:nvSpPr>
            <p:cNvPr id="19481" name="Rectangle 23"/>
            <p:cNvSpPr>
              <a:spLocks noChangeArrowheads="1"/>
            </p:cNvSpPr>
            <p:nvPr/>
          </p:nvSpPr>
          <p:spPr bwMode="auto">
            <a:xfrm>
              <a:off x="2688" y="1488"/>
              <a:ext cx="912" cy="144"/>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B002383-F9DC-E046-B159-FFB0608D0822}" type="datetime1">
              <a:rPr lang="en-US" smtClean="0"/>
              <a:pPr eaLnBrk="1" hangingPunct="1">
                <a:defRPr/>
              </a:pPr>
              <a:t>4/23/12</a:t>
            </a:fld>
            <a:endParaRPr lang="en-US" smtClean="0"/>
          </a:p>
        </p:txBody>
      </p:sp>
      <p:sp>
        <p:nvSpPr>
          <p:cNvPr id="4099"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BFB844A-CC06-2C49-BE08-5F75163B2772}" type="slidenum">
              <a:rPr lang="en-US" smtClean="0"/>
              <a:pPr eaLnBrk="1" hangingPunct="1">
                <a:defRPr/>
              </a:pPr>
              <a:t>2</a:t>
            </a:fld>
            <a:endParaRPr lang="en-US" smtClean="0"/>
          </a:p>
        </p:txBody>
      </p:sp>
      <p:sp>
        <p:nvSpPr>
          <p:cNvPr id="4100" name="Rectangle 2"/>
          <p:cNvSpPr>
            <a:spLocks noGrp="1" noChangeArrowheads="1"/>
          </p:cNvSpPr>
          <p:nvPr>
            <p:ph type="title"/>
          </p:nvPr>
        </p:nvSpPr>
        <p:spPr/>
        <p:txBody>
          <a:bodyPr/>
          <a:lstStyle/>
          <a:p>
            <a:pPr eaLnBrk="1" hangingPunct="1">
              <a:defRPr/>
            </a:pPr>
            <a:r>
              <a:rPr lang="en-US">
                <a:latin typeface="Times New Roman" charset="0"/>
                <a:cs typeface="+mj-cs"/>
              </a:rPr>
              <a:t>Collaborators</a:t>
            </a:r>
          </a:p>
        </p:txBody>
      </p:sp>
      <p:sp>
        <p:nvSpPr>
          <p:cNvPr id="4101" name="Rectangle 3"/>
          <p:cNvSpPr>
            <a:spLocks noGrp="1" noChangeArrowheads="1"/>
          </p:cNvSpPr>
          <p:nvPr>
            <p:ph type="body" idx="1"/>
          </p:nvPr>
        </p:nvSpPr>
        <p:spPr/>
        <p:txBody>
          <a:bodyPr/>
          <a:lstStyle/>
          <a:p>
            <a:pPr eaLnBrk="1" hangingPunct="1">
              <a:defRPr/>
            </a:pPr>
            <a:r>
              <a:rPr lang="en-US">
                <a:latin typeface="Times New Roman" charset="0"/>
                <a:cs typeface="+mn-cs"/>
              </a:rPr>
              <a:t>Rivka Levitan, Adele Chase, Laura Willson, Columbia University</a:t>
            </a:r>
          </a:p>
          <a:p>
            <a:pPr eaLnBrk="1" hangingPunct="1">
              <a:defRPr/>
            </a:pPr>
            <a:r>
              <a:rPr lang="en-US">
                <a:latin typeface="Times New Roman" charset="0"/>
                <a:cs typeface="+mn-cs"/>
              </a:rPr>
              <a:t>Agust</a:t>
            </a:r>
            <a:r>
              <a:rPr lang="en-US">
                <a:latin typeface="Times New Roman" charset="0"/>
                <a:cs typeface="Times New Roman" charset="0"/>
              </a:rPr>
              <a:t>í</a:t>
            </a:r>
            <a:r>
              <a:rPr lang="en-US">
                <a:latin typeface="Times New Roman" charset="0"/>
                <a:cs typeface="+mn-cs"/>
              </a:rPr>
              <a:t>n Gravano, University of Buenos Aires</a:t>
            </a:r>
          </a:p>
          <a:p>
            <a:pPr eaLnBrk="1" hangingPunct="1">
              <a:defRPr/>
            </a:pPr>
            <a:r>
              <a:rPr lang="en-US">
                <a:latin typeface="Times New Roman" charset="0"/>
                <a:cs typeface="+mn-cs"/>
              </a:rPr>
              <a:t>Štefan Beňuš, Constantine the Philosopher University</a:t>
            </a:r>
          </a:p>
          <a:p>
            <a:pPr eaLnBrk="1" hangingPunct="1">
              <a:defRPr/>
            </a:pPr>
            <a:r>
              <a:rPr lang="en-US">
                <a:latin typeface="Times New Roman" charset="0"/>
                <a:cs typeface="+mn-cs"/>
              </a:rPr>
              <a:t>Ani Nenkova, University of Pennsylvania</a:t>
            </a:r>
          </a:p>
          <a:p>
            <a:pPr eaLnBrk="1" hangingPunct="1">
              <a:defRPr/>
            </a:pPr>
            <a:r>
              <a:rPr lang="en-US">
                <a:latin typeface="Times New Roman" charset="0"/>
                <a:cs typeface="+mn-cs"/>
              </a:rPr>
              <a:t>Jens Edlund, Mattias Heldner, KTH Stockholm</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1C27D38-4128-6F45-A790-C62E0037F603}" type="datetime1">
              <a:rPr lang="en-US" smtClean="0"/>
              <a:pPr eaLnBrk="1" hangingPunct="1">
                <a:defRPr/>
              </a:pPr>
              <a:t>4/23/12</a:t>
            </a:fld>
            <a:endParaRPr lang="en-US" smtClean="0"/>
          </a:p>
        </p:txBody>
      </p:sp>
      <p:sp>
        <p:nvSpPr>
          <p:cNvPr id="20483"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871880D-D5E9-0642-AFCA-089EEA8DBE5A}" type="slidenum">
              <a:rPr lang="en-US" smtClean="0"/>
              <a:pPr eaLnBrk="1" hangingPunct="1">
                <a:defRPr/>
              </a:pPr>
              <a:t>20</a:t>
            </a:fld>
            <a:endParaRPr lang="en-US" smtClean="0"/>
          </a:p>
        </p:txBody>
      </p:sp>
      <p:sp>
        <p:nvSpPr>
          <p:cNvPr id="20484" name="Rectangle 2"/>
          <p:cNvSpPr>
            <a:spLocks noGrp="1" noChangeArrowheads="1"/>
          </p:cNvSpPr>
          <p:nvPr>
            <p:ph type="title"/>
          </p:nvPr>
        </p:nvSpPr>
        <p:spPr/>
        <p:txBody>
          <a:bodyPr/>
          <a:lstStyle/>
          <a:p>
            <a:pPr eaLnBrk="1" hangingPunct="1">
              <a:defRPr/>
            </a:pPr>
            <a:r>
              <a:rPr lang="en-US" sz="2800">
                <a:latin typeface="Times New Roman" charset="0"/>
                <a:cs typeface="+mj-cs"/>
              </a:rPr>
              <a:t>Backchannel-Preceding Cues (Gravano &amp; Hirschberg </a:t>
            </a:r>
            <a:r>
              <a:rPr lang="ja-JP" altLang="en-US" sz="2800">
                <a:latin typeface="Times New Roman" charset="0"/>
                <a:cs typeface="+mj-cs"/>
              </a:rPr>
              <a:t>’</a:t>
            </a:r>
            <a:r>
              <a:rPr lang="en-US" sz="2800">
                <a:latin typeface="Times New Roman" charset="0"/>
                <a:cs typeface="+mj-cs"/>
              </a:rPr>
              <a:t>09)</a:t>
            </a:r>
          </a:p>
        </p:txBody>
      </p:sp>
      <p:sp>
        <p:nvSpPr>
          <p:cNvPr id="20485" name="Rectangle 3"/>
          <p:cNvSpPr>
            <a:spLocks noGrp="1" noChangeArrowheads="1"/>
          </p:cNvSpPr>
          <p:nvPr>
            <p:ph type="body" idx="1"/>
          </p:nvPr>
        </p:nvSpPr>
        <p:spPr/>
        <p:txBody>
          <a:bodyPr/>
          <a:lstStyle/>
          <a:p>
            <a:pPr eaLnBrk="1" hangingPunct="1">
              <a:lnSpc>
                <a:spcPct val="90000"/>
              </a:lnSpc>
              <a:defRPr/>
            </a:pPr>
            <a:r>
              <a:rPr lang="en-US" sz="2400">
                <a:latin typeface="Times New Roman" charset="0"/>
                <a:cs typeface="+mn-cs"/>
              </a:rPr>
              <a:t>5 acoustic-prosodic BPCs occur significantly more often in IPUs preceding BCs than IPUs preceding Holds or Smooth Switches</a:t>
            </a:r>
          </a:p>
          <a:p>
            <a:pPr lvl="1" eaLnBrk="1" hangingPunct="1">
              <a:lnSpc>
                <a:spcPct val="90000"/>
              </a:lnSpc>
              <a:defRPr/>
            </a:pPr>
            <a:endParaRPr lang="en-US" sz="2400">
              <a:latin typeface="Times New Roman" charset="0"/>
            </a:endParaRPr>
          </a:p>
          <a:p>
            <a:pPr lvl="1" eaLnBrk="1" hangingPunct="1">
              <a:lnSpc>
                <a:spcPct val="90000"/>
              </a:lnSpc>
              <a:defRPr/>
            </a:pPr>
            <a:endParaRPr lang="en-US" sz="2400">
              <a:latin typeface="Times New Roman" charset="0"/>
            </a:endParaRPr>
          </a:p>
          <a:p>
            <a:pPr lvl="1" eaLnBrk="1" hangingPunct="1">
              <a:lnSpc>
                <a:spcPct val="90000"/>
              </a:lnSpc>
              <a:defRPr/>
            </a:pPr>
            <a:endParaRPr lang="en-US" sz="2400">
              <a:latin typeface="Times New Roman" charset="0"/>
            </a:endParaRPr>
          </a:p>
          <a:p>
            <a:pPr lvl="1" eaLnBrk="1" hangingPunct="1">
              <a:lnSpc>
                <a:spcPct val="90000"/>
              </a:lnSpc>
              <a:defRPr/>
            </a:pPr>
            <a:endParaRPr lang="en-US" sz="2400">
              <a:latin typeface="Times New Roman" charset="0"/>
            </a:endParaRPr>
          </a:p>
          <a:p>
            <a:pPr lvl="1" eaLnBrk="1" hangingPunct="1">
              <a:lnSpc>
                <a:spcPct val="90000"/>
              </a:lnSpc>
              <a:defRPr/>
            </a:pPr>
            <a:endParaRPr lang="en-US" sz="2400">
              <a:latin typeface="Times New Roman" charset="0"/>
            </a:endParaRPr>
          </a:p>
          <a:p>
            <a:pPr lvl="1" eaLnBrk="1" hangingPunct="1">
              <a:lnSpc>
                <a:spcPct val="90000"/>
              </a:lnSpc>
              <a:defRPr/>
            </a:pPr>
            <a:r>
              <a:rPr lang="en-US" sz="2400">
                <a:latin typeface="Times New Roman" charset="0"/>
              </a:rPr>
              <a:t>But, </a:t>
            </a:r>
            <a:r>
              <a:rPr lang="en-US" sz="2400" b="1" i="1">
                <a:solidFill>
                  <a:srgbClr val="FF0000"/>
                </a:solidFill>
                <a:latin typeface="Times New Roman" charset="0"/>
              </a:rPr>
              <a:t>different speakers</a:t>
            </a:r>
            <a:r>
              <a:rPr lang="en-US" sz="2400">
                <a:latin typeface="Times New Roman" charset="0"/>
              </a:rPr>
              <a:t> display </a:t>
            </a:r>
            <a:r>
              <a:rPr lang="en-US" sz="2400" b="1" i="1">
                <a:solidFill>
                  <a:srgbClr val="FF0000"/>
                </a:solidFill>
                <a:latin typeface="Times New Roman" charset="0"/>
              </a:rPr>
              <a:t>different cues</a:t>
            </a:r>
            <a:r>
              <a:rPr lang="en-US" sz="2400" b="1" i="1">
                <a:latin typeface="Times New Roman" charset="0"/>
              </a:rPr>
              <a:t> </a:t>
            </a:r>
            <a:r>
              <a:rPr lang="en-US" sz="2400">
                <a:latin typeface="Times New Roman" charset="0"/>
              </a:rPr>
              <a:t>and different speakers </a:t>
            </a:r>
            <a:r>
              <a:rPr lang="en-US" sz="2400" b="1" i="1">
                <a:solidFill>
                  <a:srgbClr val="FF0000"/>
                </a:solidFill>
                <a:latin typeface="Times New Roman" charset="0"/>
              </a:rPr>
              <a:t>realize</a:t>
            </a:r>
            <a:r>
              <a:rPr lang="en-US" sz="2400">
                <a:latin typeface="Times New Roman" charset="0"/>
              </a:rPr>
              <a:t>  acoustic cues in </a:t>
            </a:r>
            <a:r>
              <a:rPr lang="en-US" sz="2400" b="1" i="1">
                <a:solidFill>
                  <a:srgbClr val="FF0000"/>
                </a:solidFill>
                <a:latin typeface="Times New Roman" charset="0"/>
              </a:rPr>
              <a:t>different degrees</a:t>
            </a:r>
            <a:endParaRPr lang="en-US" sz="2400">
              <a:solidFill>
                <a:srgbClr val="FF0000"/>
              </a:solidFill>
              <a:latin typeface="Times New Roman" charset="0"/>
            </a:endParaRPr>
          </a:p>
          <a:p>
            <a:pPr lvl="1" eaLnBrk="1" hangingPunct="1">
              <a:lnSpc>
                <a:spcPct val="90000"/>
              </a:lnSpc>
              <a:defRPr/>
            </a:pPr>
            <a:r>
              <a:rPr lang="en-US" sz="2400">
                <a:latin typeface="Times New Roman" charset="0"/>
              </a:rPr>
              <a:t>Do speaker pairs </a:t>
            </a:r>
            <a:r>
              <a:rPr lang="en-US" sz="2400" b="1" i="1">
                <a:latin typeface="Times New Roman" charset="0"/>
              </a:rPr>
              <a:t>entrain</a:t>
            </a:r>
            <a:r>
              <a:rPr lang="en-US" sz="2400">
                <a:latin typeface="Times New Roman" charset="0"/>
              </a:rPr>
              <a:t> on these BPCs, becoming more similar in their use over the conversation?</a:t>
            </a:r>
          </a:p>
        </p:txBody>
      </p:sp>
      <p:pic>
        <p:nvPicPr>
          <p:cNvPr id="57349"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281238"/>
            <a:ext cx="8229600" cy="213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Rectangle 9"/>
          <p:cNvSpPr>
            <a:spLocks noChangeArrowheads="1"/>
          </p:cNvSpPr>
          <p:nvPr/>
        </p:nvSpPr>
        <p:spPr bwMode="auto">
          <a:xfrm>
            <a:off x="762000" y="2667000"/>
            <a:ext cx="7924800" cy="1676400"/>
          </a:xfrm>
          <a:prstGeom prst="rect">
            <a:avLst/>
          </a:prstGeom>
          <a:solidFill>
            <a:schemeClr val="accent1">
              <a:alpha val="42999"/>
            </a:scheme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99B03C2-84F0-9D4B-B7A9-B46EF6A921B4}" type="datetime1">
              <a:rPr lang="en-US" smtClean="0"/>
              <a:pPr eaLnBrk="1" hangingPunct="1">
                <a:defRPr/>
              </a:pPr>
              <a:t>4/23/12</a:t>
            </a:fld>
            <a:endParaRPr lang="en-US" smtClean="0"/>
          </a:p>
        </p:txBody>
      </p:sp>
      <p:sp>
        <p:nvSpPr>
          <p:cNvPr id="30723"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24C99C9-B9F4-9F4F-83DB-7B4997968F10}" type="slidenum">
              <a:rPr lang="en-US" smtClean="0"/>
              <a:pPr eaLnBrk="1" hangingPunct="1">
                <a:defRPr/>
              </a:pPr>
              <a:t>21</a:t>
            </a:fld>
            <a:endParaRPr lang="en-US" smtClean="0"/>
          </a:p>
        </p:txBody>
      </p:sp>
      <p:sp>
        <p:nvSpPr>
          <p:cNvPr id="30724" name="Rectangle 2"/>
          <p:cNvSpPr>
            <a:spLocks noGrp="1" noChangeArrowheads="1"/>
          </p:cNvSpPr>
          <p:nvPr>
            <p:ph type="title"/>
          </p:nvPr>
        </p:nvSpPr>
        <p:spPr/>
        <p:txBody>
          <a:bodyPr/>
          <a:lstStyle/>
          <a:p>
            <a:pPr eaLnBrk="1" hangingPunct="1">
              <a:defRPr/>
            </a:pPr>
            <a:r>
              <a:rPr lang="en-US" sz="2800">
                <a:latin typeface="Times New Roman" charset="0"/>
                <a:cs typeface="+mj-cs"/>
              </a:rPr>
              <a:t>Multiple Dimensions and Levels of Entrainment (Levitan, Gravano, &amp; Hirschberg </a:t>
            </a:r>
            <a:r>
              <a:rPr lang="ja-JP" altLang="en-US" sz="2800">
                <a:latin typeface="Times New Roman" charset="0"/>
                <a:cs typeface="+mj-cs"/>
              </a:rPr>
              <a:t>‘</a:t>
            </a:r>
            <a:r>
              <a:rPr lang="en-US" sz="2800">
                <a:latin typeface="Times New Roman" charset="0"/>
                <a:cs typeface="+mj-cs"/>
              </a:rPr>
              <a:t>11)</a:t>
            </a:r>
          </a:p>
        </p:txBody>
      </p:sp>
      <p:sp>
        <p:nvSpPr>
          <p:cNvPr id="30725" name="Rectangle 3"/>
          <p:cNvSpPr>
            <a:spLocks noGrp="1" noChangeArrowheads="1"/>
          </p:cNvSpPr>
          <p:nvPr>
            <p:ph type="body" idx="1"/>
          </p:nvPr>
        </p:nvSpPr>
        <p:spPr/>
        <p:txBody>
          <a:bodyPr/>
          <a:lstStyle/>
          <a:p>
            <a:pPr eaLnBrk="1" hangingPunct="1">
              <a:defRPr/>
            </a:pPr>
            <a:r>
              <a:rPr lang="en-US">
                <a:solidFill>
                  <a:srgbClr val="FF0000"/>
                </a:solidFill>
                <a:latin typeface="Times New Roman" charset="0"/>
                <a:cs typeface="+mn-cs"/>
              </a:rPr>
              <a:t>What dimensions</a:t>
            </a:r>
            <a:r>
              <a:rPr lang="en-US">
                <a:latin typeface="Times New Roman" charset="0"/>
                <a:cs typeface="+mn-cs"/>
              </a:rPr>
              <a:t> do speakers entrain on? (pitch, intensity, rate, voice quality)</a:t>
            </a:r>
          </a:p>
          <a:p>
            <a:pPr eaLnBrk="1" hangingPunct="1">
              <a:defRPr/>
            </a:pPr>
            <a:r>
              <a:rPr lang="en-US">
                <a:latin typeface="Times New Roman" charset="0"/>
                <a:cs typeface="+mn-cs"/>
              </a:rPr>
              <a:t>How is entrainment </a:t>
            </a:r>
            <a:r>
              <a:rPr lang="en-US">
                <a:solidFill>
                  <a:srgbClr val="FF0000"/>
                </a:solidFill>
                <a:latin typeface="Times New Roman" charset="0"/>
                <a:cs typeface="+mn-cs"/>
              </a:rPr>
              <a:t>best measured</a:t>
            </a:r>
            <a:r>
              <a:rPr lang="en-US">
                <a:latin typeface="Times New Roman" charset="0"/>
                <a:cs typeface="+mn-cs"/>
              </a:rPr>
              <a:t>?</a:t>
            </a:r>
          </a:p>
          <a:p>
            <a:pPr lvl="2" eaLnBrk="1" hangingPunct="1">
              <a:defRPr/>
            </a:pPr>
            <a:r>
              <a:rPr lang="en-US">
                <a:latin typeface="Times New Roman" charset="0"/>
              </a:rPr>
              <a:t>Similarity/proximity</a:t>
            </a:r>
          </a:p>
          <a:p>
            <a:pPr lvl="2" eaLnBrk="1" hangingPunct="1">
              <a:defRPr/>
            </a:pPr>
            <a:r>
              <a:rPr lang="en-US">
                <a:latin typeface="Times New Roman" charset="0"/>
              </a:rPr>
              <a:t>Convergence</a:t>
            </a:r>
          </a:p>
          <a:p>
            <a:pPr lvl="2" eaLnBrk="1" hangingPunct="1">
              <a:defRPr/>
            </a:pPr>
            <a:r>
              <a:rPr lang="en-US">
                <a:latin typeface="Times New Roman" charset="0"/>
              </a:rPr>
              <a:t>Synchrony</a:t>
            </a:r>
          </a:p>
          <a:p>
            <a:pPr lvl="1" eaLnBrk="1" hangingPunct="1">
              <a:defRPr/>
            </a:pPr>
            <a:endParaRPr lang="en-US">
              <a:solidFill>
                <a:srgbClr val="FF0000"/>
              </a:solidFill>
              <a:latin typeface="Times New Roman" charset="0"/>
            </a:endParaRPr>
          </a:p>
          <a:p>
            <a:pPr eaLnBrk="1" hangingPunct="1">
              <a:defRPr/>
            </a:pPr>
            <a:endParaRPr lang="en-US">
              <a:solidFill>
                <a:srgbClr val="FF0000"/>
              </a:solidFill>
              <a:latin typeface="Times New Roman" charset="0"/>
              <a:cs typeface="+mn-cs"/>
            </a:endParaRPr>
          </a:p>
          <a:p>
            <a:pPr eaLnBrk="1" hangingPunct="1">
              <a:defRPr/>
            </a:pPr>
            <a:r>
              <a:rPr lang="en-US">
                <a:latin typeface="Times New Roman" charset="0"/>
                <a:cs typeface="+mn-cs"/>
              </a:rPr>
              <a:t>Is entrainment more </a:t>
            </a:r>
            <a:r>
              <a:rPr lang="en-US">
                <a:solidFill>
                  <a:srgbClr val="FF0000"/>
                </a:solidFill>
                <a:latin typeface="Times New Roman" charset="0"/>
                <a:cs typeface="+mn-cs"/>
              </a:rPr>
              <a:t>local or global</a:t>
            </a:r>
            <a:r>
              <a:rPr lang="en-US">
                <a:latin typeface="Times New Roman" charset="0"/>
                <a:cs typeface="+mn-cs"/>
              </a:rPr>
              <a:t>?</a:t>
            </a:r>
          </a:p>
        </p:txBody>
      </p:sp>
      <p:pic>
        <p:nvPicPr>
          <p:cNvPr id="3072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595563"/>
            <a:ext cx="3048000" cy="267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2F76002-EC74-6941-B87B-4FA7BB7F7477}" type="datetime1">
              <a:rPr lang="en-US" smtClean="0"/>
              <a:pPr eaLnBrk="1" hangingPunct="1">
                <a:defRPr/>
              </a:pPr>
              <a:t>4/23/12</a:t>
            </a:fld>
            <a:endParaRPr lang="en-US" smtClean="0"/>
          </a:p>
        </p:txBody>
      </p:sp>
      <p:sp>
        <p:nvSpPr>
          <p:cNvPr id="21507"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171B0B55-EEAC-3E47-BB41-98EC6FEDF91D}" type="slidenum">
              <a:rPr lang="en-US" smtClean="0"/>
              <a:pPr eaLnBrk="1" hangingPunct="1">
                <a:defRPr/>
              </a:pPr>
              <a:t>22</a:t>
            </a:fld>
            <a:endParaRPr lang="en-US" smtClean="0"/>
          </a:p>
        </p:txBody>
      </p:sp>
      <p:sp>
        <p:nvSpPr>
          <p:cNvPr id="21508" name="Rectangle 2"/>
          <p:cNvSpPr>
            <a:spLocks noGrp="1" noChangeArrowheads="1"/>
          </p:cNvSpPr>
          <p:nvPr>
            <p:ph type="title"/>
          </p:nvPr>
        </p:nvSpPr>
        <p:spPr/>
        <p:txBody>
          <a:bodyPr/>
          <a:lstStyle/>
          <a:p>
            <a:pPr eaLnBrk="1" hangingPunct="1">
              <a:defRPr/>
            </a:pPr>
            <a:r>
              <a:rPr lang="en-US">
                <a:latin typeface="Times New Roman" charset="0"/>
                <a:cs typeface="+mj-cs"/>
              </a:rPr>
              <a:t>Entrainment on BPCs</a:t>
            </a:r>
            <a:r>
              <a:rPr lang="en-US" sz="2800">
                <a:latin typeface="Times New Roman" charset="0"/>
                <a:cs typeface="+mj-cs"/>
              </a:rPr>
              <a:t> (Levitan, Gravano &amp; Hirscherg</a:t>
            </a:r>
            <a:r>
              <a:rPr lang="ja-JP" altLang="en-US" sz="2800">
                <a:latin typeface="Times New Roman" charset="0"/>
                <a:cs typeface="+mj-cs"/>
              </a:rPr>
              <a:t>’</a:t>
            </a:r>
            <a:r>
              <a:rPr lang="en-US" sz="2800">
                <a:latin typeface="Times New Roman" charset="0"/>
                <a:cs typeface="+mj-cs"/>
              </a:rPr>
              <a:t>11)</a:t>
            </a:r>
          </a:p>
        </p:txBody>
      </p:sp>
      <p:sp>
        <p:nvSpPr>
          <p:cNvPr id="21509" name="Rectangle 3"/>
          <p:cNvSpPr>
            <a:spLocks noGrp="1" noChangeArrowheads="1"/>
          </p:cNvSpPr>
          <p:nvPr>
            <p:ph type="body" idx="1"/>
          </p:nvPr>
        </p:nvSpPr>
        <p:spPr/>
        <p:txBody>
          <a:bodyPr/>
          <a:lstStyle/>
          <a:p>
            <a:pPr eaLnBrk="1" hangingPunct="1">
              <a:defRPr/>
            </a:pPr>
            <a:r>
              <a:rPr lang="en-US" dirty="0">
                <a:solidFill>
                  <a:srgbClr val="FF0000"/>
                </a:solidFill>
                <a:latin typeface="Times New Roman" charset="0"/>
                <a:cs typeface="+mn-cs"/>
              </a:rPr>
              <a:t>Three Metrics</a:t>
            </a:r>
            <a:r>
              <a:rPr lang="en-US" dirty="0">
                <a:latin typeface="Times New Roman" charset="0"/>
                <a:cs typeface="+mn-cs"/>
              </a:rPr>
              <a:t> </a:t>
            </a:r>
          </a:p>
          <a:p>
            <a:pPr lvl="1" eaLnBrk="1" hangingPunct="1">
              <a:defRPr/>
            </a:pPr>
            <a:r>
              <a:rPr lang="en-US" dirty="0">
                <a:latin typeface="Times New Roman" charset="0"/>
              </a:rPr>
              <a:t>Global Entrainment Metrics</a:t>
            </a:r>
          </a:p>
          <a:p>
            <a:pPr lvl="2" eaLnBrk="1" hangingPunct="1">
              <a:defRPr/>
            </a:pPr>
            <a:r>
              <a:rPr lang="en-US" dirty="0">
                <a:latin typeface="Times New Roman" charset="0"/>
              </a:rPr>
              <a:t>Measure 1: Do speakers have similar cue sets?</a:t>
            </a:r>
          </a:p>
          <a:p>
            <a:pPr lvl="2" eaLnBrk="1" hangingPunct="1">
              <a:defRPr/>
            </a:pPr>
            <a:r>
              <a:rPr lang="en-US" dirty="0">
                <a:latin typeface="Times New Roman" charset="0"/>
              </a:rPr>
              <a:t>Measure 2: Do speakers realize cues similarly?</a:t>
            </a:r>
          </a:p>
          <a:p>
            <a:pPr lvl="1" eaLnBrk="1" hangingPunct="1">
              <a:defRPr/>
            </a:pPr>
            <a:r>
              <a:rPr lang="en-US" dirty="0">
                <a:latin typeface="Times New Roman" charset="0"/>
              </a:rPr>
              <a:t>Local Entrainment Metric:</a:t>
            </a:r>
          </a:p>
          <a:p>
            <a:pPr lvl="2" eaLnBrk="1" hangingPunct="1">
              <a:defRPr/>
            </a:pPr>
            <a:r>
              <a:rPr lang="en-US" dirty="0">
                <a:latin typeface="Times New Roman" charset="0"/>
              </a:rPr>
              <a:t>Measure 3: Do speakers produce BPCs that are similar to the cues of the </a:t>
            </a:r>
            <a:r>
              <a:rPr lang="en-US" b="1" i="1" dirty="0">
                <a:latin typeface="Times New Roman" charset="0"/>
              </a:rPr>
              <a:t>other</a:t>
            </a:r>
            <a:r>
              <a:rPr lang="en-US" dirty="0">
                <a:latin typeface="Times New Roman" charset="0"/>
              </a:rPr>
              <a:t> </a:t>
            </a:r>
            <a:r>
              <a:rPr lang="en-US" dirty="0" smtClean="0">
                <a:latin typeface="Times New Roman" charset="0"/>
              </a:rPr>
              <a:t>speaker</a:t>
            </a:r>
            <a:r>
              <a:rPr lang="en-US" dirty="0" smtClean="0">
                <a:latin typeface="Times New Roman" charset="0"/>
              </a:rPr>
              <a:t>’</a:t>
            </a:r>
            <a:r>
              <a:rPr lang="en-US" dirty="0" smtClean="0">
                <a:latin typeface="Times New Roman" charset="0"/>
              </a:rPr>
              <a:t>s </a:t>
            </a:r>
            <a:r>
              <a:rPr lang="en-US" b="1" i="1" dirty="0">
                <a:latin typeface="Times New Roman" charset="0"/>
              </a:rPr>
              <a:t>most recent</a:t>
            </a:r>
            <a:r>
              <a:rPr lang="en-US" dirty="0">
                <a:latin typeface="Times New Roman" charset="0"/>
              </a:rPr>
              <a:t> BPCs?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FDAFF56-4967-8847-B770-1C0DE2ADB63B}" type="datetime1">
              <a:rPr lang="en-US" smtClean="0"/>
              <a:pPr eaLnBrk="1" hangingPunct="1">
                <a:defRPr/>
              </a:pPr>
              <a:t>4/23/12</a:t>
            </a:fld>
            <a:endParaRPr lang="en-US" smtClean="0"/>
          </a:p>
        </p:txBody>
      </p:sp>
      <p:sp>
        <p:nvSpPr>
          <p:cNvPr id="22531"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B5FC233-A6E2-EA45-8E3C-5206A017014E}" type="slidenum">
              <a:rPr lang="en-US" smtClean="0"/>
              <a:pPr eaLnBrk="1" hangingPunct="1">
                <a:defRPr/>
              </a:pPr>
              <a:t>23</a:t>
            </a:fld>
            <a:endParaRPr lang="en-US" smtClean="0"/>
          </a:p>
        </p:txBody>
      </p:sp>
      <p:sp>
        <p:nvSpPr>
          <p:cNvPr id="22532" name="Title 1"/>
          <p:cNvSpPr>
            <a:spLocks noGrp="1"/>
          </p:cNvSpPr>
          <p:nvPr>
            <p:ph type="title" idx="4294967295"/>
          </p:nvPr>
        </p:nvSpPr>
        <p:spPr/>
        <p:txBody>
          <a:bodyPr/>
          <a:lstStyle/>
          <a:p>
            <a:pPr eaLnBrk="1" hangingPunct="1">
              <a:defRPr/>
            </a:pPr>
            <a:r>
              <a:rPr lang="en-US">
                <a:latin typeface="Times New Roman" charset="0"/>
                <a:cs typeface="+mj-cs"/>
              </a:rPr>
              <a:t>Measure 1: </a:t>
            </a:r>
            <a:r>
              <a:rPr lang="en-US" i="1">
                <a:latin typeface="Times New Roman" charset="0"/>
                <a:cs typeface="+mj-cs"/>
              </a:rPr>
              <a:t>Do speakers use </a:t>
            </a:r>
            <a:r>
              <a:rPr lang="en-US" i="1">
                <a:solidFill>
                  <a:srgbClr val="FF0000"/>
                </a:solidFill>
                <a:latin typeface="Times New Roman" charset="0"/>
                <a:cs typeface="+mj-cs"/>
              </a:rPr>
              <a:t>similar sets of cues</a:t>
            </a:r>
            <a:r>
              <a:rPr lang="en-US" i="1">
                <a:latin typeface="Times New Roman" charset="0"/>
                <a:cs typeface="+mj-cs"/>
              </a:rPr>
              <a:t>?</a:t>
            </a:r>
          </a:p>
        </p:txBody>
      </p:sp>
      <p:sp>
        <p:nvSpPr>
          <p:cNvPr id="22533" name="Content Placeholder 2"/>
          <p:cNvSpPr>
            <a:spLocks noGrp="1"/>
          </p:cNvSpPr>
          <p:nvPr>
            <p:ph idx="4294967295"/>
          </p:nvPr>
        </p:nvSpPr>
        <p:spPr/>
        <p:txBody>
          <a:bodyPr/>
          <a:lstStyle/>
          <a:p>
            <a:pPr eaLnBrk="1" hangingPunct="1">
              <a:lnSpc>
                <a:spcPct val="90000"/>
              </a:lnSpc>
              <a:defRPr/>
            </a:pPr>
            <a:r>
              <a:rPr lang="en-US">
                <a:latin typeface="Times New Roman" charset="0"/>
                <a:cs typeface="+mn-cs"/>
              </a:rPr>
              <a:t>Determine Cue Presence for each feature:</a:t>
            </a:r>
          </a:p>
          <a:p>
            <a:pPr lvl="1" eaLnBrk="1" hangingPunct="1">
              <a:lnSpc>
                <a:spcPct val="90000"/>
              </a:lnSpc>
              <a:defRPr/>
            </a:pPr>
            <a:r>
              <a:rPr lang="en-US">
                <a:latin typeface="Times New Roman" charset="0"/>
              </a:rPr>
              <a:t>ANOVA between Hold- and BC-preceding IPUs to determine if a cue is present in a speaker</a:t>
            </a:r>
            <a:r>
              <a:rPr lang="ja-JP" altLang="en-US">
                <a:latin typeface="Times New Roman" charset="0"/>
              </a:rPr>
              <a:t>’</a:t>
            </a:r>
            <a:r>
              <a:rPr lang="en-US">
                <a:latin typeface="Times New Roman" charset="0"/>
              </a:rPr>
              <a:t>s speech (diff in speaker means signif at .05 level)</a:t>
            </a:r>
          </a:p>
          <a:p>
            <a:pPr eaLnBrk="1" hangingPunct="1">
              <a:lnSpc>
                <a:spcPct val="90000"/>
              </a:lnSpc>
              <a:defRPr/>
            </a:pPr>
            <a:r>
              <a:rPr lang="en-US">
                <a:latin typeface="Times New Roman" charset="0"/>
                <a:cs typeface="+mn-cs"/>
              </a:rPr>
              <a:t>Findings:</a:t>
            </a:r>
          </a:p>
          <a:p>
            <a:pPr lvl="1" eaLnBrk="1" hangingPunct="1">
              <a:lnSpc>
                <a:spcPct val="90000"/>
              </a:lnSpc>
              <a:defRPr/>
            </a:pPr>
            <a:r>
              <a:rPr lang="en-US">
                <a:latin typeface="Times New Roman" charset="0"/>
              </a:rPr>
              <a:t>Speakers displayed 2.17 cues on average</a:t>
            </a:r>
          </a:p>
          <a:p>
            <a:pPr lvl="1" eaLnBrk="1" hangingPunct="1">
              <a:lnSpc>
                <a:spcPct val="90000"/>
              </a:lnSpc>
              <a:defRPr/>
            </a:pPr>
            <a:r>
              <a:rPr lang="en-US" b="1" i="1">
                <a:solidFill>
                  <a:srgbClr val="FF3300"/>
                </a:solidFill>
                <a:latin typeface="Times New Roman" charset="0"/>
              </a:rPr>
              <a:t>Speakers have significantly more cues in common w/ partner than w/ random non-partner speakers in corpus (t=-2.2, df=23, p&lt;0.05) or w/ mean of all non-partners</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59ABCF2-469B-B846-A7C5-B176F3301182}" type="datetime1">
              <a:rPr lang="en-US" smtClean="0"/>
              <a:pPr eaLnBrk="1" hangingPunct="1">
                <a:defRPr/>
              </a:pPr>
              <a:t>4/23/12</a:t>
            </a:fld>
            <a:endParaRPr lang="en-US" smtClean="0"/>
          </a:p>
        </p:txBody>
      </p:sp>
      <p:sp>
        <p:nvSpPr>
          <p:cNvPr id="2355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C638251-B403-AD49-A88A-172093563097}" type="slidenum">
              <a:rPr lang="en-US" smtClean="0"/>
              <a:pPr eaLnBrk="1" hangingPunct="1">
                <a:defRPr/>
              </a:pPr>
              <a:t>24</a:t>
            </a:fld>
            <a:endParaRPr lang="en-US" smtClean="0"/>
          </a:p>
        </p:txBody>
      </p:sp>
      <p:sp>
        <p:nvSpPr>
          <p:cNvPr id="23556" name="Title 1"/>
          <p:cNvSpPr>
            <a:spLocks noGrp="1"/>
          </p:cNvSpPr>
          <p:nvPr>
            <p:ph type="title" idx="4294967295"/>
          </p:nvPr>
        </p:nvSpPr>
        <p:spPr/>
        <p:txBody>
          <a:bodyPr/>
          <a:lstStyle/>
          <a:p>
            <a:pPr eaLnBrk="1" hangingPunct="1">
              <a:defRPr/>
            </a:pPr>
            <a:r>
              <a:rPr lang="en-US" sz="2800">
                <a:latin typeface="Times New Roman" charset="0"/>
                <a:cs typeface="+mj-cs"/>
              </a:rPr>
              <a:t>Measure 2: </a:t>
            </a:r>
            <a:r>
              <a:rPr lang="en-US" sz="2800" i="1">
                <a:latin typeface="Times New Roman" charset="0"/>
                <a:cs typeface="+mj-cs"/>
              </a:rPr>
              <a:t>Do speakers </a:t>
            </a:r>
            <a:r>
              <a:rPr lang="en-US" sz="2800" i="1">
                <a:solidFill>
                  <a:srgbClr val="FF0000"/>
                </a:solidFill>
                <a:latin typeface="Times New Roman" charset="0"/>
                <a:cs typeface="+mj-cs"/>
              </a:rPr>
              <a:t>realize these BPCs similarly</a:t>
            </a:r>
            <a:r>
              <a:rPr lang="en-US" sz="2800" i="1">
                <a:latin typeface="Times New Roman" charset="0"/>
                <a:cs typeface="+mj-cs"/>
              </a:rPr>
              <a:t>?</a:t>
            </a:r>
          </a:p>
        </p:txBody>
      </p:sp>
      <p:sp>
        <p:nvSpPr>
          <p:cNvPr id="23557" name="Content Placeholder 2"/>
          <p:cNvSpPr>
            <a:spLocks noGrp="1"/>
          </p:cNvSpPr>
          <p:nvPr>
            <p:ph idx="4294967295"/>
          </p:nvPr>
        </p:nvSpPr>
        <p:spPr/>
        <p:txBody>
          <a:bodyPr/>
          <a:lstStyle/>
          <a:p>
            <a:pPr marL="533400" indent="-533400" eaLnBrk="1" hangingPunct="1">
              <a:defRPr/>
            </a:pPr>
            <a:r>
              <a:rPr lang="en-US">
                <a:latin typeface="Times New Roman" charset="0"/>
                <a:cs typeface="+mn-cs"/>
              </a:rPr>
              <a:t>Compare speaker pairs</a:t>
            </a:r>
            <a:r>
              <a:rPr lang="ja-JP" altLang="en-US">
                <a:latin typeface="Times New Roman" charset="0"/>
                <a:cs typeface="+mn-cs"/>
              </a:rPr>
              <a:t>’</a:t>
            </a:r>
            <a:r>
              <a:rPr lang="en-US">
                <a:latin typeface="Times New Roman" charset="0"/>
                <a:cs typeface="+mn-cs"/>
              </a:rPr>
              <a:t> means (e.g. mean f0) for each feature over all BC-preceding IPUs in session vs. each speaker mean compared to all non-partners in corpus</a:t>
            </a:r>
          </a:p>
          <a:p>
            <a:pPr marL="990600" lvl="1" indent="-533400" eaLnBrk="1" hangingPunct="1">
              <a:buFontTx/>
              <a:buAutoNum type="alphaLcParenR"/>
              <a:defRPr/>
            </a:pPr>
            <a:r>
              <a:rPr lang="en-US">
                <a:latin typeface="Times New Roman" charset="0"/>
              </a:rPr>
              <a:t>We say that </a:t>
            </a:r>
            <a:r>
              <a:rPr lang="en-US" b="1" i="1">
                <a:solidFill>
                  <a:srgbClr val="FF0000"/>
                </a:solidFill>
                <a:latin typeface="Times New Roman" charset="0"/>
              </a:rPr>
              <a:t>a speaker entrains on a cue</a:t>
            </a:r>
            <a:r>
              <a:rPr lang="en-US">
                <a:latin typeface="Times New Roman" charset="0"/>
              </a:rPr>
              <a:t> if, for either of the features modeling that cue, her mean is closer to her partner</a:t>
            </a:r>
            <a:r>
              <a:rPr lang="ja-JP" altLang="en-US">
                <a:latin typeface="Times New Roman" charset="0"/>
              </a:rPr>
              <a:t>’</a:t>
            </a:r>
            <a:r>
              <a:rPr lang="en-US">
                <a:latin typeface="Times New Roman" charset="0"/>
              </a:rPr>
              <a:t>s than to all non-partners in the corpus </a:t>
            </a:r>
          </a:p>
          <a:p>
            <a:pPr marL="990600" lvl="1" indent="-533400" eaLnBrk="1" hangingPunct="1">
              <a:buFontTx/>
              <a:buAutoNum type="alphaLcParenR"/>
              <a:defRPr/>
            </a:pPr>
            <a:r>
              <a:rPr lang="en-US">
                <a:latin typeface="Times New Roman" charset="0"/>
              </a:rPr>
              <a:t>We say </a:t>
            </a:r>
            <a:r>
              <a:rPr lang="en-US" b="1" i="1">
                <a:solidFill>
                  <a:srgbClr val="FF0000"/>
                </a:solidFill>
                <a:latin typeface="Times New Roman" charset="0"/>
              </a:rPr>
              <a:t>speakers mutually entrain on a cue</a:t>
            </a:r>
            <a:r>
              <a:rPr lang="en-US">
                <a:latin typeface="Times New Roman" charset="0"/>
              </a:rPr>
              <a:t> if (a) is true for both speakers in a session</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DEF0F1C-1930-634B-AF50-0742DAAAF331}" type="datetime1">
              <a:rPr lang="en-US" smtClean="0"/>
              <a:pPr eaLnBrk="1" hangingPunct="1">
                <a:defRPr/>
              </a:pPr>
              <a:t>4/23/12</a:t>
            </a:fld>
            <a:endParaRPr lang="en-US" smtClean="0"/>
          </a:p>
        </p:txBody>
      </p:sp>
      <p:sp>
        <p:nvSpPr>
          <p:cNvPr id="24579"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59DF865-DA65-AC46-B0EC-72BC022A7A1E}" type="slidenum">
              <a:rPr lang="en-US" smtClean="0"/>
              <a:pPr eaLnBrk="1" hangingPunct="1">
                <a:defRPr/>
              </a:pPr>
              <a:t>25</a:t>
            </a:fld>
            <a:endParaRPr lang="en-US" smtClean="0"/>
          </a:p>
        </p:txBody>
      </p:sp>
      <p:sp>
        <p:nvSpPr>
          <p:cNvPr id="24580" name="Title 1"/>
          <p:cNvSpPr>
            <a:spLocks noGrp="1"/>
          </p:cNvSpPr>
          <p:nvPr>
            <p:ph type="title" idx="4294967295"/>
          </p:nvPr>
        </p:nvSpPr>
        <p:spPr/>
        <p:txBody>
          <a:bodyPr/>
          <a:lstStyle/>
          <a:p>
            <a:pPr eaLnBrk="1" hangingPunct="1">
              <a:defRPr/>
            </a:pPr>
            <a:r>
              <a:rPr lang="en-US" sz="2800">
                <a:latin typeface="Times New Roman" charset="0"/>
                <a:cs typeface="+mj-cs"/>
              </a:rPr>
              <a:t>Measure 2: Mutual Entrainment in Cue Realization</a:t>
            </a:r>
          </a:p>
        </p:txBody>
      </p:sp>
      <p:pic>
        <p:nvPicPr>
          <p:cNvPr id="24581" name="Content Placeholder 6" descr="mutal-entrainment.tiff"/>
          <p:cNvPicPr>
            <a:picLocks noGrp="1" noChangeAspect="1"/>
          </p:cNvPicPr>
          <p:nvPr>
            <p:ph idx="4294967295"/>
          </p:nvPr>
        </p:nvPicPr>
        <p:blipFill>
          <a:blip r:embed="rId3">
            <a:extLst>
              <a:ext uri="{28A0092B-C50C-407E-A947-70E740481C1C}">
                <a14:useLocalDpi xmlns:a14="http://schemas.microsoft.com/office/drawing/2010/main" val="0"/>
              </a:ext>
            </a:extLst>
          </a:blip>
          <a:srcRect l="-2068" r="-2068"/>
          <a:stretch>
            <a:fillRect/>
          </a:stretch>
        </p:blipFill>
        <p:spPr>
          <a:xfrm>
            <a:off x="450850" y="1295400"/>
            <a:ext cx="8242300" cy="4830763"/>
          </a:xfrm>
        </p:spPr>
      </p:pic>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F746994-77E2-4D46-9683-16296664387F}" type="datetime1">
              <a:rPr lang="en-US" smtClean="0"/>
              <a:pPr eaLnBrk="1" hangingPunct="1">
                <a:defRPr/>
              </a:pPr>
              <a:t>4/23/12</a:t>
            </a:fld>
            <a:endParaRPr lang="en-US" smtClean="0"/>
          </a:p>
        </p:txBody>
      </p:sp>
      <p:sp>
        <p:nvSpPr>
          <p:cNvPr id="2560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EC091FE4-0B44-714A-B43C-A775D722E872}" type="slidenum">
              <a:rPr lang="en-US" smtClean="0"/>
              <a:pPr eaLnBrk="1" hangingPunct="1">
                <a:defRPr/>
              </a:pPr>
              <a:t>26</a:t>
            </a:fld>
            <a:endParaRPr lang="en-US" smtClean="0"/>
          </a:p>
        </p:txBody>
      </p:sp>
      <p:sp>
        <p:nvSpPr>
          <p:cNvPr id="25604" name="Title 1"/>
          <p:cNvSpPr>
            <a:spLocks noGrp="1"/>
          </p:cNvSpPr>
          <p:nvPr>
            <p:ph type="title" idx="4294967295"/>
          </p:nvPr>
        </p:nvSpPr>
        <p:spPr/>
        <p:txBody>
          <a:bodyPr/>
          <a:lstStyle/>
          <a:p>
            <a:pPr eaLnBrk="1" hangingPunct="1">
              <a:defRPr/>
            </a:pPr>
            <a:r>
              <a:rPr lang="en-US" sz="2800">
                <a:latin typeface="Times New Roman" charset="0"/>
                <a:cs typeface="+mj-cs"/>
              </a:rPr>
              <a:t>Measure 2: Differences between Partner and non-Partner Means</a:t>
            </a:r>
          </a:p>
        </p:txBody>
      </p:sp>
      <p:pic>
        <p:nvPicPr>
          <p:cNvPr id="25605" name="Content Placeholder 8" descr="t-tests-xval.tiff"/>
          <p:cNvPicPr>
            <a:picLocks noGrp="1" noChangeAspect="1"/>
          </p:cNvPicPr>
          <p:nvPr>
            <p:ph idx="4294967295"/>
          </p:nvPr>
        </p:nvPicPr>
        <p:blipFill>
          <a:blip r:embed="rId3">
            <a:extLst>
              <a:ext uri="{28A0092B-C50C-407E-A947-70E740481C1C}">
                <a14:useLocalDpi xmlns:a14="http://schemas.microsoft.com/office/drawing/2010/main" val="0"/>
              </a:ext>
            </a:extLst>
          </a:blip>
          <a:srcRect l="-16243" r="-16243"/>
          <a:stretch>
            <a:fillRect/>
          </a:stretch>
        </p:blipFill>
        <p:spPr/>
      </p:pic>
      <p:sp>
        <p:nvSpPr>
          <p:cNvPr id="1292292" name="Rectangle 4"/>
          <p:cNvSpPr>
            <a:spLocks noChangeArrowheads="1"/>
          </p:cNvSpPr>
          <p:nvPr/>
        </p:nvSpPr>
        <p:spPr bwMode="auto">
          <a:xfrm>
            <a:off x="1524000" y="1828800"/>
            <a:ext cx="6019800" cy="2133600"/>
          </a:xfrm>
          <a:prstGeom prst="rect">
            <a:avLst/>
          </a:prstGeom>
          <a:solidFill>
            <a:srgbClr val="BBE0E3">
              <a:alpha val="39999"/>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92293" name="Rectangle 5"/>
          <p:cNvSpPr>
            <a:spLocks noChangeArrowheads="1"/>
          </p:cNvSpPr>
          <p:nvPr/>
        </p:nvSpPr>
        <p:spPr bwMode="auto">
          <a:xfrm>
            <a:off x="1524000" y="5181600"/>
            <a:ext cx="6019800" cy="838200"/>
          </a:xfrm>
          <a:prstGeom prst="rect">
            <a:avLst/>
          </a:prstGeom>
          <a:solidFill>
            <a:srgbClr val="BBE0E3">
              <a:alpha val="39999"/>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9229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9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2292" grpId="0" animBg="1"/>
      <p:bldP spid="129229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3ED2CB5-6F26-484E-B052-D57E2F4617C9}" type="datetime1">
              <a:rPr lang="en-US" smtClean="0"/>
              <a:pPr eaLnBrk="1" hangingPunct="1">
                <a:defRPr/>
              </a:pPr>
              <a:t>4/23/12</a:t>
            </a:fld>
            <a:endParaRPr lang="en-US" smtClean="0"/>
          </a:p>
        </p:txBody>
      </p:sp>
      <p:sp>
        <p:nvSpPr>
          <p:cNvPr id="26627"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3A40B12-5529-1D47-AFBB-D6467F3FB19D}" type="slidenum">
              <a:rPr lang="en-US" smtClean="0"/>
              <a:pPr eaLnBrk="1" hangingPunct="1">
                <a:defRPr/>
              </a:pPr>
              <a:t>27</a:t>
            </a:fld>
            <a:endParaRPr lang="en-US" smtClean="0"/>
          </a:p>
        </p:txBody>
      </p:sp>
      <p:sp>
        <p:nvSpPr>
          <p:cNvPr id="26628" name="Title 1"/>
          <p:cNvSpPr>
            <a:spLocks noGrp="1"/>
          </p:cNvSpPr>
          <p:nvPr>
            <p:ph type="title" idx="4294967295"/>
          </p:nvPr>
        </p:nvSpPr>
        <p:spPr/>
        <p:txBody>
          <a:bodyPr/>
          <a:lstStyle/>
          <a:p>
            <a:pPr eaLnBrk="1" hangingPunct="1">
              <a:defRPr/>
            </a:pPr>
            <a:r>
              <a:rPr lang="en-US">
                <a:latin typeface="Times New Roman" charset="0"/>
                <a:cs typeface="+mj-cs"/>
              </a:rPr>
              <a:t>Measure 2: Cue realization </a:t>
            </a:r>
            <a:r>
              <a:rPr lang="en-US">
                <a:solidFill>
                  <a:srgbClr val="FF0000"/>
                </a:solidFill>
                <a:latin typeface="Times New Roman" charset="0"/>
                <a:cs typeface="+mj-cs"/>
              </a:rPr>
              <a:t>convergence</a:t>
            </a:r>
            <a:r>
              <a:rPr lang="en-US">
                <a:latin typeface="Times New Roman" charset="0"/>
                <a:cs typeface="+mj-cs"/>
              </a:rPr>
              <a:t>?</a:t>
            </a:r>
          </a:p>
        </p:txBody>
      </p:sp>
      <p:sp>
        <p:nvSpPr>
          <p:cNvPr id="26629" name="Content Placeholder 2"/>
          <p:cNvSpPr>
            <a:spLocks noGrp="1"/>
          </p:cNvSpPr>
          <p:nvPr>
            <p:ph idx="4294967295"/>
          </p:nvPr>
        </p:nvSpPr>
        <p:spPr/>
        <p:txBody>
          <a:bodyPr/>
          <a:lstStyle/>
          <a:p>
            <a:pPr eaLnBrk="1" hangingPunct="1">
              <a:lnSpc>
                <a:spcPct val="90000"/>
              </a:lnSpc>
              <a:defRPr/>
            </a:pPr>
            <a:r>
              <a:rPr lang="en-US">
                <a:latin typeface="Times New Roman" charset="0"/>
                <a:cs typeface="+mn-cs"/>
              </a:rPr>
              <a:t>Does coordination in realization of backchannel-preceding cues </a:t>
            </a:r>
            <a:r>
              <a:rPr lang="en-US">
                <a:solidFill>
                  <a:srgbClr val="FF0000"/>
                </a:solidFill>
                <a:latin typeface="Times New Roman" charset="0"/>
                <a:cs typeface="+mn-cs"/>
              </a:rPr>
              <a:t>converge</a:t>
            </a:r>
            <a:r>
              <a:rPr lang="en-US">
                <a:latin typeface="Times New Roman" charset="0"/>
                <a:cs typeface="+mn-cs"/>
              </a:rPr>
              <a:t> over time?</a:t>
            </a:r>
          </a:p>
          <a:p>
            <a:pPr eaLnBrk="1" hangingPunct="1">
              <a:lnSpc>
                <a:spcPct val="90000"/>
              </a:lnSpc>
              <a:defRPr/>
            </a:pPr>
            <a:r>
              <a:rPr lang="en-US">
                <a:latin typeface="Times New Roman" charset="0"/>
                <a:cs typeface="+mn-cs"/>
              </a:rPr>
              <a:t>Paired t-tests: </a:t>
            </a:r>
            <a:r>
              <a:rPr lang="en-US">
                <a:solidFill>
                  <a:srgbClr val="FF3300"/>
                </a:solidFill>
                <a:latin typeface="Times New Roman" charset="0"/>
                <a:cs typeface="+mn-cs"/>
              </a:rPr>
              <a:t>Differences between partners in intensity and pitch in IPU-final 1000ms are significantly smaller in the second</a:t>
            </a:r>
            <a:br>
              <a:rPr lang="en-US">
                <a:solidFill>
                  <a:srgbClr val="FF3300"/>
                </a:solidFill>
                <a:latin typeface="Times New Roman" charset="0"/>
                <a:cs typeface="+mn-cs"/>
              </a:rPr>
            </a:br>
            <a:r>
              <a:rPr lang="en-US">
                <a:solidFill>
                  <a:srgbClr val="FF3300"/>
                </a:solidFill>
                <a:latin typeface="Times New Roman" charset="0"/>
                <a:cs typeface="+mn-cs"/>
              </a:rPr>
              <a:t>half of a conversation than </a:t>
            </a:r>
            <a:br>
              <a:rPr lang="en-US">
                <a:solidFill>
                  <a:srgbClr val="FF3300"/>
                </a:solidFill>
                <a:latin typeface="Times New Roman" charset="0"/>
                <a:cs typeface="+mn-cs"/>
              </a:rPr>
            </a:br>
            <a:r>
              <a:rPr lang="en-US">
                <a:solidFill>
                  <a:srgbClr val="FF3300"/>
                </a:solidFill>
                <a:latin typeface="Times New Roman" charset="0"/>
                <a:cs typeface="+mn-cs"/>
              </a:rPr>
              <a:t>the first </a:t>
            </a:r>
            <a:r>
              <a:rPr lang="en-US">
                <a:solidFill>
                  <a:srgbClr val="FF3300"/>
                </a:solidFill>
                <a:latin typeface="Times New Roman" charset="0"/>
                <a:cs typeface="+mn-cs"/>
                <a:sym typeface="Wingdings" charset="0"/>
              </a:rPr>
              <a:t> yes</a:t>
            </a:r>
            <a:endParaRPr lang="en-US">
              <a:solidFill>
                <a:srgbClr val="FF3300"/>
              </a:solidFill>
              <a:latin typeface="Times New Roman" charset="0"/>
              <a:cs typeface="+mn-cs"/>
            </a:endParaRPr>
          </a:p>
          <a:p>
            <a:pPr eaLnBrk="1" hangingPunct="1">
              <a:lnSpc>
                <a:spcPct val="90000"/>
              </a:lnSpc>
              <a:defRPr/>
            </a:pPr>
            <a:endParaRPr lang="en-US">
              <a:solidFill>
                <a:srgbClr val="FF3300"/>
              </a:solidFill>
              <a:latin typeface="Times New Roman" charset="0"/>
              <a:cs typeface="+mn-cs"/>
            </a:endParaRPr>
          </a:p>
        </p:txBody>
      </p:sp>
      <p:grpSp>
        <p:nvGrpSpPr>
          <p:cNvPr id="67589" name="Group 12"/>
          <p:cNvGrpSpPr>
            <a:grpSpLocks/>
          </p:cNvGrpSpPr>
          <p:nvPr/>
        </p:nvGrpSpPr>
        <p:grpSpPr bwMode="auto">
          <a:xfrm>
            <a:off x="5938838" y="3852863"/>
            <a:ext cx="2524125" cy="1909762"/>
            <a:chOff x="2057400" y="774700"/>
            <a:chExt cx="3886200" cy="3111500"/>
          </a:xfrm>
        </p:grpSpPr>
        <p:sp>
          <p:nvSpPr>
            <p:cNvPr id="13" name="Line 6"/>
            <p:cNvSpPr>
              <a:spLocks noChangeShapeType="1"/>
            </p:cNvSpPr>
            <p:nvPr/>
          </p:nvSpPr>
          <p:spPr bwMode="auto">
            <a:xfrm>
              <a:off x="2057400" y="3886200"/>
              <a:ext cx="3886200" cy="0"/>
            </a:xfrm>
            <a:prstGeom prst="line">
              <a:avLst/>
            </a:prstGeom>
            <a:noFill/>
            <a:ln w="44450">
              <a:solidFill>
                <a:srgbClr val="000000"/>
              </a:solidFill>
              <a:round/>
              <a:headEnd/>
              <a:tailEnd type="triangle" w="med" len="med"/>
            </a:ln>
            <a:effectLst>
              <a:outerShdw blurRad="38100" dist="26940" dir="5400000" algn="ctr" rotWithShape="0">
                <a:srgbClr val="000000">
                  <a:alpha val="35001"/>
                </a:srgbClr>
              </a:outerShdw>
            </a:effectLst>
            <a:extLst>
              <a:ext uri="{909E8E84-426E-40dd-AFC4-6F175D3DCCD1}">
                <a14:hiddenFill xmlns:a14="http://schemas.microsoft.com/office/drawing/2010/main">
                  <a:noFill/>
                </a14:hiddenFill>
              </a:ext>
            </a:extLst>
          </p:spPr>
          <p:txBody>
            <a:bodyPr tIns="91440" bIns="91440"/>
            <a:lstStyle/>
            <a:p>
              <a:pPr>
                <a:defRPr/>
              </a:pPr>
              <a:endParaRPr lang="en-US">
                <a:cs typeface="+mn-cs"/>
              </a:endParaRPr>
            </a:p>
          </p:txBody>
        </p:sp>
        <p:sp>
          <p:nvSpPr>
            <p:cNvPr id="14" name="Line 7"/>
            <p:cNvSpPr>
              <a:spLocks noChangeShapeType="1"/>
            </p:cNvSpPr>
            <p:nvPr/>
          </p:nvSpPr>
          <p:spPr bwMode="auto">
            <a:xfrm flipV="1">
              <a:off x="2057400" y="774700"/>
              <a:ext cx="0" cy="3111500"/>
            </a:xfrm>
            <a:prstGeom prst="line">
              <a:avLst/>
            </a:prstGeom>
            <a:noFill/>
            <a:ln w="44450">
              <a:solidFill>
                <a:srgbClr val="000000"/>
              </a:solidFill>
              <a:round/>
              <a:headEnd/>
              <a:tailEnd type="triangle" w="med" len="med"/>
            </a:ln>
            <a:effectLst>
              <a:outerShdw blurRad="38100" dist="26940" dir="5400000" algn="ctr" rotWithShape="0">
                <a:srgbClr val="000000">
                  <a:alpha val="35001"/>
                </a:srgbClr>
              </a:outerShdw>
            </a:effectLst>
            <a:extLst>
              <a:ext uri="{909E8E84-426E-40dd-AFC4-6F175D3DCCD1}">
                <a14:hiddenFill xmlns:a14="http://schemas.microsoft.com/office/drawing/2010/main">
                  <a:noFill/>
                </a14:hiddenFill>
              </a:ext>
            </a:extLst>
          </p:spPr>
          <p:txBody>
            <a:bodyPr tIns="91440" bIns="91440"/>
            <a:lstStyle/>
            <a:p>
              <a:pPr>
                <a:defRPr/>
              </a:pPr>
              <a:endParaRPr lang="en-US">
                <a:cs typeface="+mn-cs"/>
              </a:endParaRPr>
            </a:p>
          </p:txBody>
        </p:sp>
        <p:sp>
          <p:nvSpPr>
            <p:cNvPr id="15" name="Freeform 8"/>
            <p:cNvSpPr>
              <a:spLocks/>
            </p:cNvSpPr>
            <p:nvPr/>
          </p:nvSpPr>
          <p:spPr bwMode="auto">
            <a:xfrm>
              <a:off x="2514455" y="1372169"/>
              <a:ext cx="2742337" cy="1143211"/>
            </a:xfrm>
            <a:custGeom>
              <a:avLst/>
              <a:gdLst>
                <a:gd name="T0" fmla="*/ 0 w 4320"/>
                <a:gd name="T1" fmla="*/ 0 h 1800"/>
                <a:gd name="T2" fmla="*/ 720 w 4320"/>
                <a:gd name="T3" fmla="*/ 1440 h 1800"/>
                <a:gd name="T4" fmla="*/ 4320 w 4320"/>
                <a:gd name="T5" fmla="*/ 1800 h 1800"/>
                <a:gd name="T6" fmla="*/ 0 60000 65536"/>
                <a:gd name="T7" fmla="*/ 0 60000 65536"/>
                <a:gd name="T8" fmla="*/ 0 60000 65536"/>
              </a:gdLst>
              <a:ahLst/>
              <a:cxnLst>
                <a:cxn ang="T6">
                  <a:pos x="T0" y="T1"/>
                </a:cxn>
                <a:cxn ang="T7">
                  <a:pos x="T2" y="T3"/>
                </a:cxn>
                <a:cxn ang="T8">
                  <a:pos x="T4" y="T5"/>
                </a:cxn>
              </a:cxnLst>
              <a:rect l="0" t="0" r="r" b="b"/>
              <a:pathLst>
                <a:path w="4320" h="1800">
                  <a:moveTo>
                    <a:pt x="0" y="0"/>
                  </a:moveTo>
                  <a:cubicBezTo>
                    <a:pt x="0" y="570"/>
                    <a:pt x="0" y="1140"/>
                    <a:pt x="720" y="1440"/>
                  </a:cubicBezTo>
                  <a:cubicBezTo>
                    <a:pt x="1440" y="1740"/>
                    <a:pt x="3720" y="1740"/>
                    <a:pt x="4320" y="1800"/>
                  </a:cubicBezTo>
                </a:path>
              </a:pathLst>
            </a:custGeom>
            <a:noFill/>
            <a:ln w="44450">
              <a:solidFill>
                <a:srgbClr val="008000"/>
              </a:solidFill>
              <a:round/>
              <a:headEnd/>
              <a:tailEnd/>
            </a:ln>
            <a:effectLst>
              <a:outerShdw blurRad="38100" dist="25400" dir="5400000" algn="ctr" rotWithShape="0">
                <a:srgbClr val="000000">
                  <a:alpha val="35001"/>
                </a:srgbClr>
              </a:outerShdw>
            </a:effectLst>
            <a:extLst>
              <a:ext uri="{909E8E84-426E-40dd-AFC4-6F175D3DCCD1}">
                <a14:hiddenFill xmlns:a14="http://schemas.microsoft.com/office/drawing/2010/main">
                  <a:solidFill>
                    <a:srgbClr val="FFFFFF"/>
                  </a:solidFill>
                </a14:hiddenFill>
              </a:ext>
            </a:extLst>
          </p:spPr>
          <p:txBody>
            <a:bodyPr tIns="91440" bIns="91440"/>
            <a:lstStyle/>
            <a:p>
              <a:pPr>
                <a:defRPr/>
              </a:pPr>
              <a:endParaRPr lang="en-US">
                <a:cs typeface="+mn-cs"/>
              </a:endParaRPr>
            </a:p>
          </p:txBody>
        </p:sp>
        <p:sp>
          <p:nvSpPr>
            <p:cNvPr id="16" name="Freeform 9"/>
            <p:cNvSpPr>
              <a:spLocks/>
            </p:cNvSpPr>
            <p:nvPr/>
          </p:nvSpPr>
          <p:spPr bwMode="auto">
            <a:xfrm>
              <a:off x="2514455" y="2742989"/>
              <a:ext cx="2742337" cy="915604"/>
            </a:xfrm>
            <a:custGeom>
              <a:avLst/>
              <a:gdLst>
                <a:gd name="T0" fmla="*/ 0 w 4320"/>
                <a:gd name="T1" fmla="*/ 1440 h 1440"/>
                <a:gd name="T2" fmla="*/ 720 w 4320"/>
                <a:gd name="T3" fmla="*/ 360 h 1440"/>
                <a:gd name="T4" fmla="*/ 4320 w 4320"/>
                <a:gd name="T5" fmla="*/ 0 h 1440"/>
                <a:gd name="T6" fmla="*/ 0 60000 65536"/>
                <a:gd name="T7" fmla="*/ 0 60000 65536"/>
                <a:gd name="T8" fmla="*/ 0 60000 65536"/>
              </a:gdLst>
              <a:ahLst/>
              <a:cxnLst>
                <a:cxn ang="T6">
                  <a:pos x="T0" y="T1"/>
                </a:cxn>
                <a:cxn ang="T7">
                  <a:pos x="T2" y="T3"/>
                </a:cxn>
                <a:cxn ang="T8">
                  <a:pos x="T4" y="T5"/>
                </a:cxn>
              </a:cxnLst>
              <a:rect l="0" t="0" r="r" b="b"/>
              <a:pathLst>
                <a:path w="4320" h="1440">
                  <a:moveTo>
                    <a:pt x="0" y="1440"/>
                  </a:moveTo>
                  <a:cubicBezTo>
                    <a:pt x="0" y="1020"/>
                    <a:pt x="0" y="600"/>
                    <a:pt x="720" y="360"/>
                  </a:cubicBezTo>
                  <a:cubicBezTo>
                    <a:pt x="1440" y="120"/>
                    <a:pt x="3720" y="60"/>
                    <a:pt x="4320" y="0"/>
                  </a:cubicBezTo>
                </a:path>
              </a:pathLst>
            </a:custGeom>
            <a:noFill/>
            <a:ln w="44450">
              <a:solidFill>
                <a:srgbClr val="FF0000"/>
              </a:solidFill>
              <a:round/>
              <a:headEnd/>
              <a:tailEnd/>
            </a:ln>
            <a:effectLst>
              <a:outerShdw blurRad="38100" dist="25400" dir="5400000" algn="ctr" rotWithShape="0">
                <a:srgbClr val="000000">
                  <a:alpha val="35001"/>
                </a:srgbClr>
              </a:outerShdw>
            </a:effectLst>
            <a:extLst>
              <a:ext uri="{909E8E84-426E-40dd-AFC4-6F175D3DCCD1}">
                <a14:hiddenFill xmlns:a14="http://schemas.microsoft.com/office/drawing/2010/main">
                  <a:solidFill>
                    <a:srgbClr val="FFFFFF"/>
                  </a:solidFill>
                </a14:hiddenFill>
              </a:ext>
            </a:extLst>
          </p:spPr>
          <p:txBody>
            <a:bodyPr tIns="91440" bIns="91440"/>
            <a:lstStyle/>
            <a:p>
              <a:pPr>
                <a:defRPr/>
              </a:pPr>
              <a:endParaRPr lang="en-US">
                <a:cs typeface="+mn-cs"/>
              </a:endParaRPr>
            </a:p>
          </p:txBody>
        </p:sp>
      </p:gr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F99C6BA-E967-6943-A93D-C91F6FDDD7A1}" type="datetime1">
              <a:rPr lang="en-US" smtClean="0"/>
              <a:pPr eaLnBrk="1" hangingPunct="1">
                <a:defRPr/>
              </a:pPr>
              <a:t>4/23/12</a:t>
            </a:fld>
            <a:endParaRPr lang="en-US" smtClean="0"/>
          </a:p>
        </p:txBody>
      </p:sp>
      <p:sp>
        <p:nvSpPr>
          <p:cNvPr id="27651"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389E70A-CE6D-FB4B-8461-0A1485E81445}" type="slidenum">
              <a:rPr lang="en-US" smtClean="0"/>
              <a:pPr eaLnBrk="1" hangingPunct="1">
                <a:defRPr/>
              </a:pPr>
              <a:t>28</a:t>
            </a:fld>
            <a:endParaRPr lang="en-US" smtClean="0"/>
          </a:p>
        </p:txBody>
      </p:sp>
      <p:sp>
        <p:nvSpPr>
          <p:cNvPr id="27652" name="Title 1"/>
          <p:cNvSpPr>
            <a:spLocks noGrp="1"/>
          </p:cNvSpPr>
          <p:nvPr>
            <p:ph type="title" idx="4294967295"/>
          </p:nvPr>
        </p:nvSpPr>
        <p:spPr/>
        <p:txBody>
          <a:bodyPr/>
          <a:lstStyle/>
          <a:p>
            <a:pPr eaLnBrk="1" hangingPunct="1">
              <a:defRPr/>
            </a:pPr>
            <a:r>
              <a:rPr lang="en-US">
                <a:latin typeface="Times New Roman" charset="0"/>
                <a:cs typeface="+mj-cs"/>
              </a:rPr>
              <a:t>Global BPC Entrainment and Dialogue Success</a:t>
            </a:r>
          </a:p>
        </p:txBody>
      </p:sp>
      <p:sp>
        <p:nvSpPr>
          <p:cNvPr id="69636" name="Slide Number Placeholder 3"/>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endParaRPr lang="en-US" sz="1200">
              <a:solidFill>
                <a:srgbClr val="898989"/>
              </a:solidFill>
              <a:latin typeface="Calibri" charset="0"/>
            </a:endParaRPr>
          </a:p>
        </p:txBody>
      </p:sp>
      <p:pic>
        <p:nvPicPr>
          <p:cNvPr id="6963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7550" y="1511300"/>
            <a:ext cx="7708900"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Rectangle 5"/>
          <p:cNvSpPr>
            <a:spLocks noChangeArrowheads="1"/>
          </p:cNvSpPr>
          <p:nvPr/>
        </p:nvSpPr>
        <p:spPr bwMode="auto">
          <a:xfrm>
            <a:off x="3276600" y="2514600"/>
            <a:ext cx="4572000" cy="838200"/>
          </a:xfrm>
          <a:prstGeom prst="rect">
            <a:avLst/>
          </a:prstGeom>
          <a:solidFill>
            <a:srgbClr val="BBE0E3">
              <a:alpha val="39999"/>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656" name="Rectangle 6"/>
          <p:cNvSpPr>
            <a:spLocks noChangeArrowheads="1"/>
          </p:cNvSpPr>
          <p:nvPr/>
        </p:nvSpPr>
        <p:spPr bwMode="auto">
          <a:xfrm>
            <a:off x="3276600" y="3962400"/>
            <a:ext cx="4648200" cy="457200"/>
          </a:xfrm>
          <a:prstGeom prst="rect">
            <a:avLst/>
          </a:prstGeom>
          <a:solidFill>
            <a:srgbClr val="BBE0E3">
              <a:alpha val="39999"/>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657" name="Rectangle 7"/>
          <p:cNvSpPr>
            <a:spLocks noChangeArrowheads="1"/>
          </p:cNvSpPr>
          <p:nvPr/>
        </p:nvSpPr>
        <p:spPr bwMode="auto">
          <a:xfrm>
            <a:off x="3276600" y="4800600"/>
            <a:ext cx="4876800" cy="457200"/>
          </a:xfrm>
          <a:prstGeom prst="rect">
            <a:avLst/>
          </a:prstGeom>
          <a:solidFill>
            <a:srgbClr val="BBE0E3">
              <a:alpha val="39999"/>
            </a:srgbClr>
          </a:solid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0D4B0C6-FEBC-3148-B045-2DCF3C93517D}" type="datetime1">
              <a:rPr lang="en-US" smtClean="0"/>
              <a:pPr eaLnBrk="1" hangingPunct="1">
                <a:defRPr/>
              </a:pPr>
              <a:t>4/23/12</a:t>
            </a:fld>
            <a:endParaRPr lang="en-US" smtClean="0"/>
          </a:p>
        </p:txBody>
      </p:sp>
      <p:sp>
        <p:nvSpPr>
          <p:cNvPr id="2867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3D58BA5-8319-7D4D-8A2E-7953C5652B79}" type="slidenum">
              <a:rPr lang="en-US" smtClean="0"/>
              <a:pPr eaLnBrk="1" hangingPunct="1">
                <a:defRPr/>
              </a:pPr>
              <a:t>29</a:t>
            </a:fld>
            <a:endParaRPr lang="en-US" smtClean="0"/>
          </a:p>
        </p:txBody>
      </p:sp>
      <p:sp>
        <p:nvSpPr>
          <p:cNvPr id="28676" name="Title 1"/>
          <p:cNvSpPr>
            <a:spLocks noGrp="1"/>
          </p:cNvSpPr>
          <p:nvPr>
            <p:ph type="title" idx="4294967295"/>
          </p:nvPr>
        </p:nvSpPr>
        <p:spPr/>
        <p:txBody>
          <a:bodyPr/>
          <a:lstStyle/>
          <a:p>
            <a:pPr eaLnBrk="1" hangingPunct="1">
              <a:defRPr/>
            </a:pPr>
            <a:r>
              <a:rPr lang="en-US">
                <a:latin typeface="Times New Roman" charset="0"/>
                <a:cs typeface="+mj-cs"/>
              </a:rPr>
              <a:t>Measure 3: Local BPC entrainment</a:t>
            </a:r>
          </a:p>
        </p:txBody>
      </p:sp>
      <p:sp>
        <p:nvSpPr>
          <p:cNvPr id="28677" name="Content Placeholder 2"/>
          <p:cNvSpPr>
            <a:spLocks noGrp="1"/>
          </p:cNvSpPr>
          <p:nvPr>
            <p:ph idx="4294967295"/>
          </p:nvPr>
        </p:nvSpPr>
        <p:spPr/>
        <p:txBody>
          <a:bodyPr/>
          <a:lstStyle/>
          <a:p>
            <a:pPr eaLnBrk="1" hangingPunct="1">
              <a:defRPr/>
            </a:pPr>
            <a:r>
              <a:rPr lang="en-US">
                <a:latin typeface="Times New Roman" charset="0"/>
                <a:cs typeface="+mn-cs"/>
              </a:rPr>
              <a:t>Does one speaker</a:t>
            </a:r>
            <a:r>
              <a:rPr lang="ja-JP" altLang="en-US">
                <a:latin typeface="Times New Roman" charset="0"/>
                <a:cs typeface="+mn-cs"/>
              </a:rPr>
              <a:t>’</a:t>
            </a:r>
            <a:r>
              <a:rPr lang="en-US">
                <a:latin typeface="Times New Roman" charset="0"/>
                <a:cs typeface="+mn-cs"/>
              </a:rPr>
              <a:t>s BPC IPU affect her partner</a:t>
            </a:r>
            <a:r>
              <a:rPr lang="ja-JP" altLang="en-US">
                <a:latin typeface="Times New Roman" charset="0"/>
                <a:cs typeface="+mn-cs"/>
              </a:rPr>
              <a:t>’</a:t>
            </a:r>
            <a:r>
              <a:rPr lang="en-US">
                <a:latin typeface="Times New Roman" charset="0"/>
                <a:cs typeface="+mn-cs"/>
              </a:rPr>
              <a:t>s </a:t>
            </a:r>
            <a:r>
              <a:rPr lang="en-US" i="1">
                <a:latin typeface="Times New Roman" charset="0"/>
                <a:cs typeface="+mn-cs"/>
              </a:rPr>
              <a:t>next</a:t>
            </a:r>
            <a:r>
              <a:rPr lang="en-US">
                <a:latin typeface="Times New Roman" charset="0"/>
                <a:cs typeface="+mn-cs"/>
              </a:rPr>
              <a:t> BPC IPU?</a:t>
            </a:r>
          </a:p>
          <a:p>
            <a:pPr eaLnBrk="1" hangingPunct="1">
              <a:defRPr/>
            </a:pPr>
            <a:endParaRPr lang="en-US">
              <a:latin typeface="Times New Roman" charset="0"/>
              <a:cs typeface="+mn-cs"/>
            </a:endParaRPr>
          </a:p>
          <a:p>
            <a:pPr eaLnBrk="1" hangingPunct="1">
              <a:defRPr/>
            </a:pPr>
            <a:r>
              <a:rPr lang="en-US">
                <a:latin typeface="Times New Roman" charset="0"/>
                <a:cs typeface="+mn-cs"/>
              </a:rPr>
              <a:t>                                ……….</a:t>
            </a:r>
          </a:p>
          <a:p>
            <a:pPr eaLnBrk="1" hangingPunct="1">
              <a:defRPr/>
            </a:pPr>
            <a:endParaRPr lang="en-US">
              <a:latin typeface="Times New Roman" charset="0"/>
              <a:cs typeface="+mn-cs"/>
            </a:endParaRPr>
          </a:p>
          <a:p>
            <a:pPr eaLnBrk="1" hangingPunct="1">
              <a:defRPr/>
            </a:pPr>
            <a:r>
              <a:rPr lang="en-US" b="1" i="1">
                <a:solidFill>
                  <a:srgbClr val="FF3300"/>
                </a:solidFill>
                <a:latin typeface="Times New Roman" charset="0"/>
                <a:cs typeface="+mn-cs"/>
              </a:rPr>
              <a:t>Correlations for mean pitch and intensity between sequential IPUs that precede BCs are significant (r=0.3, p&lt;0.05)</a:t>
            </a:r>
            <a:r>
              <a:rPr lang="en-US">
                <a:latin typeface="Times New Roman" charset="0"/>
                <a:cs typeface="+mn-cs"/>
              </a:rPr>
              <a:t>                                      </a:t>
            </a:r>
          </a:p>
        </p:txBody>
      </p:sp>
      <p:sp>
        <p:nvSpPr>
          <p:cNvPr id="6" name="Rounded Rectangle 5"/>
          <p:cNvSpPr>
            <a:spLocks noChangeArrowheads="1"/>
          </p:cNvSpPr>
          <p:nvPr/>
        </p:nvSpPr>
        <p:spPr bwMode="auto">
          <a:xfrm>
            <a:off x="1981200" y="2736850"/>
            <a:ext cx="1822450" cy="463550"/>
          </a:xfrm>
          <a:prstGeom prst="roundRect">
            <a:avLst>
              <a:gd name="adj" fmla="val 16667"/>
            </a:avLst>
          </a:prstGeom>
          <a:gradFill rotWithShape="1">
            <a:gsLst>
              <a:gs pos="0">
                <a:srgbClr val="85AAAD"/>
              </a:gs>
              <a:gs pos="80000">
                <a:srgbClr val="AFDEE2"/>
              </a:gs>
              <a:gs pos="100000">
                <a:srgbClr val="AFE0E4"/>
              </a:gs>
            </a:gsLst>
            <a:lin ang="16200000"/>
          </a:gradFill>
          <a:ln w="9525">
            <a:solidFill>
              <a:srgbClr val="B6DCDF"/>
            </a:solidFill>
            <a:round/>
            <a:headEnd/>
            <a:tailEnd/>
          </a:ln>
          <a:effectLst>
            <a:outerShdw blurRad="40000" dist="23000" dir="5400000" rotWithShape="0">
              <a:srgbClr val="000000">
                <a:alpha val="34999"/>
              </a:srgbClr>
            </a:outerShdw>
          </a:effectLst>
        </p:spPr>
        <p:txBody>
          <a:bodyPr anchor="ctr"/>
          <a:lstStyle/>
          <a:p>
            <a:pPr algn="ctr" defTabSz="457200" fontAlgn="auto">
              <a:spcBef>
                <a:spcPts val="0"/>
              </a:spcBef>
              <a:spcAft>
                <a:spcPts val="0"/>
              </a:spcAft>
              <a:defRPr/>
            </a:pPr>
            <a:r>
              <a:rPr lang="en-US">
                <a:solidFill>
                  <a:schemeClr val="lt1"/>
                </a:solidFill>
                <a:latin typeface="+mn-lt"/>
                <a:ea typeface="+mn-ea"/>
                <a:cs typeface="+mn-cs"/>
              </a:rPr>
              <a:t>backchannel</a:t>
            </a:r>
          </a:p>
        </p:txBody>
      </p:sp>
      <p:sp>
        <p:nvSpPr>
          <p:cNvPr id="7" name="Rounded Rectangle 6"/>
          <p:cNvSpPr>
            <a:spLocks noChangeArrowheads="1"/>
          </p:cNvSpPr>
          <p:nvPr/>
        </p:nvSpPr>
        <p:spPr bwMode="auto">
          <a:xfrm>
            <a:off x="5105400" y="3194050"/>
            <a:ext cx="762000" cy="463550"/>
          </a:xfrm>
          <a:prstGeom prst="roundRect">
            <a:avLst>
              <a:gd name="adj" fmla="val 16667"/>
            </a:avLst>
          </a:prstGeom>
          <a:gradFill rotWithShape="1">
            <a:gsLst>
              <a:gs pos="0">
                <a:srgbClr val="85AAAD"/>
              </a:gs>
              <a:gs pos="80000">
                <a:srgbClr val="AFDEE2"/>
              </a:gs>
              <a:gs pos="100000">
                <a:srgbClr val="AFE0E4"/>
              </a:gs>
            </a:gsLst>
            <a:lin ang="16200000"/>
          </a:gradFill>
          <a:ln w="9525">
            <a:solidFill>
              <a:srgbClr val="B6DCDF"/>
            </a:solidFill>
            <a:round/>
            <a:headEnd/>
            <a:tailEnd/>
          </a:ln>
          <a:effectLst>
            <a:outerShdw blurRad="40000" dist="23000" dir="5400000" rotWithShape="0">
              <a:srgbClr val="000000">
                <a:alpha val="34999"/>
              </a:srgbClr>
            </a:outerShdw>
          </a:effectLst>
        </p:spPr>
        <p:txBody>
          <a:bodyPr anchor="ctr"/>
          <a:lstStyle/>
          <a:p>
            <a:pPr algn="ctr" defTabSz="457200" fontAlgn="auto">
              <a:spcBef>
                <a:spcPts val="0"/>
              </a:spcBef>
              <a:spcAft>
                <a:spcPts val="0"/>
              </a:spcAft>
              <a:defRPr/>
            </a:pPr>
            <a:r>
              <a:rPr lang="en-US">
                <a:solidFill>
                  <a:schemeClr val="lt1"/>
                </a:solidFill>
                <a:latin typeface="+mn-lt"/>
                <a:ea typeface="+mn-ea"/>
                <a:cs typeface="+mn-cs"/>
              </a:rPr>
              <a:t>IPU</a:t>
            </a:r>
          </a:p>
        </p:txBody>
      </p:sp>
      <p:sp>
        <p:nvSpPr>
          <p:cNvPr id="8" name="Rounded Rectangle 7"/>
          <p:cNvSpPr>
            <a:spLocks noChangeArrowheads="1"/>
          </p:cNvSpPr>
          <p:nvPr/>
        </p:nvSpPr>
        <p:spPr bwMode="auto">
          <a:xfrm>
            <a:off x="6178550" y="3194050"/>
            <a:ext cx="1822450" cy="463550"/>
          </a:xfrm>
          <a:prstGeom prst="roundRect">
            <a:avLst>
              <a:gd name="adj" fmla="val 16667"/>
            </a:avLst>
          </a:prstGeom>
          <a:solidFill>
            <a:srgbClr val="C0504D"/>
          </a:solidFill>
          <a:ln w="9525">
            <a:solidFill>
              <a:srgbClr val="B6DCDF"/>
            </a:solidFill>
            <a:round/>
            <a:headEnd/>
            <a:tailEnd/>
          </a:ln>
          <a:effectLst>
            <a:outerShdw blurRad="40000" dist="23000" dir="5400000" rotWithShape="0">
              <a:srgbClr val="000000">
                <a:alpha val="34999"/>
              </a:srgbClr>
            </a:outerShdw>
          </a:effectLst>
        </p:spPr>
        <p:txBody>
          <a:bodyPr anchor="ctr"/>
          <a:lstStyle/>
          <a:p>
            <a:pPr algn="ctr" defTabSz="457200" fontAlgn="auto">
              <a:spcBef>
                <a:spcPts val="0"/>
              </a:spcBef>
              <a:spcAft>
                <a:spcPts val="0"/>
              </a:spcAft>
              <a:defRPr/>
            </a:pPr>
            <a:r>
              <a:rPr lang="en-US">
                <a:solidFill>
                  <a:schemeClr val="lt1"/>
                </a:solidFill>
                <a:latin typeface="+mn-lt"/>
                <a:ea typeface="+mn-ea"/>
                <a:cs typeface="+mn-cs"/>
              </a:rPr>
              <a:t>backchannel</a:t>
            </a:r>
          </a:p>
        </p:txBody>
      </p:sp>
      <p:sp>
        <p:nvSpPr>
          <p:cNvPr id="13" name="Rounded Rectangle 12"/>
          <p:cNvSpPr>
            <a:spLocks noChangeArrowheads="1"/>
          </p:cNvSpPr>
          <p:nvPr/>
        </p:nvSpPr>
        <p:spPr bwMode="auto">
          <a:xfrm>
            <a:off x="914400" y="2736850"/>
            <a:ext cx="762000" cy="463550"/>
          </a:xfrm>
          <a:prstGeom prst="roundRect">
            <a:avLst>
              <a:gd name="adj" fmla="val 16667"/>
            </a:avLst>
          </a:prstGeom>
          <a:solidFill>
            <a:srgbClr val="C0504D"/>
          </a:solidFill>
          <a:ln w="9525">
            <a:solidFill>
              <a:srgbClr val="4A7EBB"/>
            </a:solidFill>
            <a:round/>
            <a:headEnd/>
            <a:tailEnd/>
          </a:ln>
          <a:effectLst>
            <a:outerShdw blurRad="63500" dist="23000" dir="5400000" rotWithShape="0">
              <a:srgbClr val="000000">
                <a:alpha val="34998"/>
              </a:srgbClr>
            </a:outerShdw>
          </a:effectLst>
        </p:spPr>
        <p:txBody>
          <a:bodyPr anchor="ctr"/>
          <a:lstStyle/>
          <a:p>
            <a:pPr algn="ctr" defTabSz="457200" fontAlgn="auto">
              <a:spcBef>
                <a:spcPts val="0"/>
              </a:spcBef>
              <a:spcAft>
                <a:spcPts val="0"/>
              </a:spcAft>
              <a:defRPr/>
            </a:pPr>
            <a:r>
              <a:rPr lang="en-US">
                <a:solidFill>
                  <a:schemeClr val="lt1"/>
                </a:solidFill>
                <a:latin typeface="+mn-lt"/>
                <a:ea typeface="+mn-ea"/>
                <a:cs typeface="+mn-cs"/>
              </a:rPr>
              <a:t>IPU</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E89AC88D-9D2B-E542-A770-E30282B94CA9}" type="datetime1">
              <a:rPr lang="en-US" smtClean="0"/>
              <a:pPr eaLnBrk="1" hangingPunct="1">
                <a:defRPr/>
              </a:pPr>
              <a:t>4/23/12</a:t>
            </a:fld>
            <a:endParaRPr lang="en-US" smtClean="0"/>
          </a:p>
        </p:txBody>
      </p:sp>
      <p:sp>
        <p:nvSpPr>
          <p:cNvPr id="5123"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7EDE869C-3AB1-1245-B05B-151D108BC490}" type="slidenum">
              <a:rPr lang="en-US" smtClean="0"/>
              <a:pPr eaLnBrk="1" hangingPunct="1">
                <a:defRPr/>
              </a:pPr>
              <a:t>3</a:t>
            </a:fld>
            <a:endParaRPr lang="en-US" smtClean="0"/>
          </a:p>
        </p:txBody>
      </p:sp>
      <p:sp>
        <p:nvSpPr>
          <p:cNvPr id="5124" name="Rectangle 4"/>
          <p:cNvSpPr>
            <a:spLocks noGrp="1" noChangeArrowheads="1"/>
          </p:cNvSpPr>
          <p:nvPr>
            <p:ph type="title"/>
          </p:nvPr>
        </p:nvSpPr>
        <p:spPr/>
        <p:txBody>
          <a:bodyPr/>
          <a:lstStyle/>
          <a:p>
            <a:pPr eaLnBrk="1" hangingPunct="1">
              <a:defRPr/>
            </a:pPr>
            <a:r>
              <a:rPr lang="en-US">
                <a:latin typeface="Times New Roman" charset="0"/>
                <a:cs typeface="+mj-cs"/>
              </a:rPr>
              <a:t>Entrainment</a:t>
            </a:r>
          </a:p>
        </p:txBody>
      </p:sp>
      <p:sp>
        <p:nvSpPr>
          <p:cNvPr id="5125" name="Rectangle 5"/>
          <p:cNvSpPr>
            <a:spLocks noGrp="1" noChangeArrowheads="1"/>
          </p:cNvSpPr>
          <p:nvPr>
            <p:ph type="body" idx="1"/>
          </p:nvPr>
        </p:nvSpPr>
        <p:spPr/>
        <p:txBody>
          <a:bodyPr/>
          <a:lstStyle/>
          <a:p>
            <a:pPr eaLnBrk="1" hangingPunct="1">
              <a:defRPr/>
            </a:pPr>
            <a:r>
              <a:rPr lang="en-US">
                <a:solidFill>
                  <a:srgbClr val="FF3300"/>
                </a:solidFill>
                <a:latin typeface="Times New Roman" charset="0"/>
                <a:cs typeface="+mn-cs"/>
              </a:rPr>
              <a:t>AKA</a:t>
            </a:r>
            <a:r>
              <a:rPr lang="en-US">
                <a:latin typeface="Times New Roman" charset="0"/>
                <a:cs typeface="+mn-cs"/>
              </a:rPr>
              <a:t>:  </a:t>
            </a:r>
            <a:r>
              <a:rPr lang="en-US" i="1">
                <a:latin typeface="Times New Roman" charset="0"/>
                <a:cs typeface="+mn-cs"/>
              </a:rPr>
              <a:t>Adaptation, Accommodation, Alignment Priming, `the Chameleon Effect</a:t>
            </a:r>
            <a:r>
              <a:rPr lang="ja-JP" altLang="en-US" i="1">
                <a:latin typeface="Times New Roman" charset="0"/>
                <a:cs typeface="+mn-cs"/>
              </a:rPr>
              <a:t>’</a:t>
            </a:r>
            <a:endParaRPr lang="en-US" i="1">
              <a:latin typeface="Times New Roman" charset="0"/>
              <a:cs typeface="+mn-cs"/>
            </a:endParaRPr>
          </a:p>
          <a:p>
            <a:pPr eaLnBrk="1" hangingPunct="1">
              <a:defRPr/>
            </a:pPr>
            <a:r>
              <a:rPr lang="en-US">
                <a:solidFill>
                  <a:srgbClr val="FF3300"/>
                </a:solidFill>
                <a:latin typeface="Times New Roman" charset="0"/>
                <a:cs typeface="+mn-cs"/>
              </a:rPr>
              <a:t>Definition</a:t>
            </a:r>
            <a:r>
              <a:rPr lang="en-US">
                <a:latin typeface="Times New Roman" charset="0"/>
                <a:cs typeface="+mn-cs"/>
              </a:rPr>
              <a:t>: </a:t>
            </a:r>
            <a:r>
              <a:rPr lang="en-US" i="1">
                <a:latin typeface="Times New Roman" charset="0"/>
                <a:cs typeface="+mn-cs"/>
              </a:rPr>
              <a:t>In conversation, people tend to adapt their communicative behavior to that of their conversational partner.</a:t>
            </a:r>
          </a:p>
          <a:p>
            <a:pPr eaLnBrk="1" hangingPunct="1">
              <a:defRPr/>
            </a:pPr>
            <a:endParaRPr lang="en-US" b="1">
              <a:latin typeface="Times New Roman" charset="0"/>
              <a:cs typeface="+mn-cs"/>
            </a:endParaRPr>
          </a:p>
          <a:p>
            <a:pPr lvl="1" eaLnBrk="1" hangingPunct="1">
              <a:defRPr/>
            </a:pPr>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136630E6-83F7-404C-91C4-4AB86CAF93DF}" type="datetime1">
              <a:rPr lang="en-US" smtClean="0"/>
              <a:pPr eaLnBrk="1" hangingPunct="1">
                <a:defRPr/>
              </a:pPr>
              <a:t>4/23/12</a:t>
            </a:fld>
            <a:endParaRPr lang="en-US" smtClean="0"/>
          </a:p>
        </p:txBody>
      </p:sp>
      <p:sp>
        <p:nvSpPr>
          <p:cNvPr id="29699"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26BB12C-E74E-824A-A084-9816B3EBECAA}" type="slidenum">
              <a:rPr lang="en-US" smtClean="0"/>
              <a:pPr eaLnBrk="1" hangingPunct="1">
                <a:defRPr/>
              </a:pPr>
              <a:t>30</a:t>
            </a:fld>
            <a:endParaRPr lang="en-US" smtClean="0"/>
          </a:p>
        </p:txBody>
      </p:sp>
      <p:sp>
        <p:nvSpPr>
          <p:cNvPr id="29700" name="Title 1"/>
          <p:cNvSpPr>
            <a:spLocks noGrp="1"/>
          </p:cNvSpPr>
          <p:nvPr>
            <p:ph type="title" idx="4294967295"/>
          </p:nvPr>
        </p:nvSpPr>
        <p:spPr/>
        <p:txBody>
          <a:bodyPr/>
          <a:lstStyle/>
          <a:p>
            <a:pPr eaLnBrk="1" hangingPunct="1">
              <a:defRPr/>
            </a:pPr>
            <a:r>
              <a:rPr lang="en-US">
                <a:latin typeface="Times New Roman" charset="0"/>
                <a:cs typeface="+mj-cs"/>
              </a:rPr>
              <a:t>Conclusions</a:t>
            </a:r>
          </a:p>
        </p:txBody>
      </p:sp>
      <p:sp>
        <p:nvSpPr>
          <p:cNvPr id="29701" name="Content Placeholder 2"/>
          <p:cNvSpPr>
            <a:spLocks noGrp="1"/>
          </p:cNvSpPr>
          <p:nvPr>
            <p:ph idx="4294967295"/>
          </p:nvPr>
        </p:nvSpPr>
        <p:spPr/>
        <p:txBody>
          <a:bodyPr/>
          <a:lstStyle/>
          <a:p>
            <a:pPr eaLnBrk="1" hangingPunct="1">
              <a:defRPr/>
            </a:pPr>
            <a:r>
              <a:rPr lang="en-US">
                <a:latin typeface="Times New Roman" charset="0"/>
                <a:cs typeface="+mn-cs"/>
              </a:rPr>
              <a:t>Strong evidence of entrainment on BPCs: </a:t>
            </a:r>
          </a:p>
          <a:p>
            <a:pPr lvl="1" eaLnBrk="1" hangingPunct="1">
              <a:defRPr/>
            </a:pPr>
            <a:r>
              <a:rPr lang="en-US">
                <a:latin typeface="Times New Roman" charset="0"/>
              </a:rPr>
              <a:t>Speaker pairs use similar cue sets</a:t>
            </a:r>
          </a:p>
          <a:p>
            <a:pPr lvl="1" eaLnBrk="1" hangingPunct="1">
              <a:defRPr/>
            </a:pPr>
            <a:r>
              <a:rPr lang="en-US">
                <a:latin typeface="Times New Roman" charset="0"/>
              </a:rPr>
              <a:t>Speaker pairs realize cues in similar ways</a:t>
            </a:r>
          </a:p>
          <a:p>
            <a:pPr lvl="1" eaLnBrk="1" hangingPunct="1">
              <a:defRPr/>
            </a:pPr>
            <a:r>
              <a:rPr lang="en-US">
                <a:latin typeface="Times New Roman" charset="0"/>
              </a:rPr>
              <a:t>Global entrainment on BPCs is correlated with task success and dialogue coordination</a:t>
            </a:r>
          </a:p>
          <a:p>
            <a:pPr lvl="1" eaLnBrk="1" hangingPunct="1">
              <a:defRPr/>
            </a:pPr>
            <a:r>
              <a:rPr lang="en-US">
                <a:latin typeface="Times New Roman" charset="0"/>
              </a:rPr>
              <a:t>Entrainment is local as well as global</a:t>
            </a:r>
          </a:p>
          <a:p>
            <a:pPr eaLnBrk="1" hangingPunct="1">
              <a:defRPr/>
            </a:pPr>
            <a:endParaRPr lang="en-US">
              <a:latin typeface="Times New Roman" charset="0"/>
              <a:cs typeface="+mn-cs"/>
            </a:endParaRPr>
          </a:p>
        </p:txBody>
      </p:sp>
      <p:sp>
        <p:nvSpPr>
          <p:cNvPr id="73733" name="Slide Number Placeholder 3"/>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Arial" charset="0"/>
                <a:ea typeface="ＭＳ Ｐゴシック" charset="0"/>
                <a:cs typeface="ＭＳ Ｐゴシック" charset="0"/>
              </a:defRPr>
            </a:lvl1pPr>
            <a:lvl2pPr marL="742950" indent="-285750" defTabSz="457200" eaLnBrk="0" hangingPunct="0">
              <a:defRPr sz="2400">
                <a:solidFill>
                  <a:schemeClr val="tx1"/>
                </a:solidFill>
                <a:latin typeface="Arial" charset="0"/>
                <a:ea typeface="ＭＳ Ｐゴシック" charset="0"/>
              </a:defRPr>
            </a:lvl2pPr>
            <a:lvl3pPr marL="1143000" indent="-228600" defTabSz="457200" eaLnBrk="0" hangingPunct="0">
              <a:defRPr sz="2400">
                <a:solidFill>
                  <a:schemeClr val="tx1"/>
                </a:solidFill>
                <a:latin typeface="Arial" charset="0"/>
                <a:ea typeface="ＭＳ Ｐゴシック" charset="0"/>
              </a:defRPr>
            </a:lvl3pPr>
            <a:lvl4pPr marL="1600200" indent="-228600" defTabSz="457200" eaLnBrk="0" hangingPunct="0">
              <a:defRPr sz="2400">
                <a:solidFill>
                  <a:schemeClr val="tx1"/>
                </a:solidFill>
                <a:latin typeface="Arial" charset="0"/>
                <a:ea typeface="ＭＳ Ｐゴシック" charset="0"/>
              </a:defRPr>
            </a:lvl4pPr>
            <a:lvl5pPr marL="2057400" indent="-228600" defTabSz="4572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Next</a:t>
            </a:r>
            <a:endParaRPr lang="en-US" dirty="0"/>
          </a:p>
        </p:txBody>
      </p:sp>
      <p:sp>
        <p:nvSpPr>
          <p:cNvPr id="5" name="Content Placeholder 4"/>
          <p:cNvSpPr>
            <a:spLocks noGrp="1"/>
          </p:cNvSpPr>
          <p:nvPr>
            <p:ph idx="1"/>
          </p:nvPr>
        </p:nvSpPr>
        <p:spPr/>
        <p:txBody>
          <a:bodyPr/>
          <a:lstStyle/>
          <a:p>
            <a:r>
              <a:rPr lang="en-US" smtClean="0"/>
              <a:t>Evaluation in SDS</a:t>
            </a:r>
            <a:endParaRPr lang="en-US"/>
          </a:p>
        </p:txBody>
      </p:sp>
      <p:sp>
        <p:nvSpPr>
          <p:cNvPr id="2" name="Date Placeholder 1"/>
          <p:cNvSpPr>
            <a:spLocks noGrp="1"/>
          </p:cNvSpPr>
          <p:nvPr>
            <p:ph type="dt" sz="half" idx="10"/>
          </p:nvPr>
        </p:nvSpPr>
        <p:spPr/>
        <p:txBody>
          <a:bodyPr/>
          <a:lstStyle/>
          <a:p>
            <a:pPr>
              <a:defRPr/>
            </a:pPr>
            <a:fld id="{CFD31400-0E0C-774E-889B-2EAF477FC048}" type="datetime1">
              <a:rPr lang="en-US" smtClean="0"/>
              <a:pPr>
                <a:defRPr/>
              </a:pPr>
              <a:t>4/23/12</a:t>
            </a:fld>
            <a:endParaRPr lang="en-US"/>
          </a:p>
        </p:txBody>
      </p:sp>
      <p:sp>
        <p:nvSpPr>
          <p:cNvPr id="3" name="Slide Number Placeholder 2"/>
          <p:cNvSpPr>
            <a:spLocks noGrp="1"/>
          </p:cNvSpPr>
          <p:nvPr>
            <p:ph type="sldNum" sz="quarter" idx="12"/>
          </p:nvPr>
        </p:nvSpPr>
        <p:spPr/>
        <p:txBody>
          <a:bodyPr/>
          <a:lstStyle/>
          <a:p>
            <a:pPr>
              <a:defRPr/>
            </a:pPr>
            <a:fld id="{3B95DE97-F708-B849-A2FC-5A3CA5D98A17}" type="slidenum">
              <a:rPr lang="en-US" smtClean="0"/>
              <a:pPr>
                <a:defRPr/>
              </a:pPr>
              <a:t>31</a:t>
            </a:fld>
            <a:endParaRPr lang="en-US"/>
          </a:p>
        </p:txBody>
      </p:sp>
    </p:spTree>
    <p:extLst>
      <p:ext uri="{BB962C8B-B14F-4D97-AF65-F5344CB8AC3E}">
        <p14:creationId xmlns:p14="http://schemas.microsoft.com/office/powerpoint/2010/main" val="196000634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433A24CE-B3BF-854C-8C02-8ACF8D604ACC}" type="datetime1">
              <a:rPr lang="en-US" smtClean="0"/>
              <a:pPr eaLnBrk="1" hangingPunct="1">
                <a:defRPr/>
              </a:pPr>
              <a:t>4/23/12</a:t>
            </a:fld>
            <a:endParaRPr lang="en-US" smtClean="0"/>
          </a:p>
        </p:txBody>
      </p:sp>
      <p:sp>
        <p:nvSpPr>
          <p:cNvPr id="31747"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E1A9E354-C58A-4B48-AC73-63FAD343BD04}" type="slidenum">
              <a:rPr lang="en-US" smtClean="0"/>
              <a:pPr eaLnBrk="1" hangingPunct="1">
                <a:defRPr/>
              </a:pPr>
              <a:t>32</a:t>
            </a:fld>
            <a:endParaRPr lang="en-US" smtClean="0"/>
          </a:p>
        </p:txBody>
      </p:sp>
      <p:sp>
        <p:nvSpPr>
          <p:cNvPr id="31748" name="Title 1"/>
          <p:cNvSpPr>
            <a:spLocks noGrp="1"/>
          </p:cNvSpPr>
          <p:nvPr>
            <p:ph type="title" idx="4294967295"/>
          </p:nvPr>
        </p:nvSpPr>
        <p:spPr/>
        <p:txBody>
          <a:bodyPr/>
          <a:lstStyle/>
          <a:p>
            <a:pPr eaLnBrk="1" hangingPunct="1">
              <a:defRPr/>
            </a:pPr>
            <a:r>
              <a:rPr lang="en-US">
                <a:latin typeface="Times New Roman" charset="0"/>
                <a:cs typeface="+mj-cs"/>
              </a:rPr>
              <a:t>Units of analysis</a:t>
            </a:r>
          </a:p>
        </p:txBody>
      </p:sp>
      <p:sp>
        <p:nvSpPr>
          <p:cNvPr id="31749" name="Content Placeholder 2"/>
          <p:cNvSpPr>
            <a:spLocks noGrp="1"/>
          </p:cNvSpPr>
          <p:nvPr>
            <p:ph idx="4294967295"/>
          </p:nvPr>
        </p:nvSpPr>
        <p:spPr/>
        <p:txBody>
          <a:bodyPr/>
          <a:lstStyle/>
          <a:p>
            <a:pPr eaLnBrk="1" hangingPunct="1">
              <a:defRPr/>
            </a:pPr>
            <a:r>
              <a:rPr lang="en-US">
                <a:latin typeface="Times New Roman" charset="0"/>
                <a:cs typeface="+mn-cs"/>
              </a:rPr>
              <a:t>Session (sampled every 10 ms)</a:t>
            </a:r>
          </a:p>
          <a:p>
            <a:pPr eaLnBrk="1" hangingPunct="1">
              <a:defRPr/>
            </a:pPr>
            <a:r>
              <a:rPr lang="en-US">
                <a:latin typeface="Times New Roman" charset="0"/>
                <a:cs typeface="+mn-cs"/>
              </a:rPr>
              <a:t>Inter-pausal unit (IPU): contiguous cross-speaker IPUs</a:t>
            </a:r>
          </a:p>
          <a:p>
            <a:pPr lvl="1" eaLnBrk="1" hangingPunct="1">
              <a:buFontTx/>
              <a:buNone/>
              <a:defRPr/>
            </a:pPr>
            <a:r>
              <a:rPr lang="en-US" sz="2300">
                <a:latin typeface="Courier New" charset="0"/>
                <a:cs typeface="Courier New" charset="0"/>
              </a:rPr>
              <a:t>S1: speech &lt;pause&gt; speech &lt;pause&gt; </a:t>
            </a:r>
            <a:r>
              <a:rPr lang="en-US" sz="2300" b="1">
                <a:solidFill>
                  <a:srgbClr val="FF0000"/>
                </a:solidFill>
                <a:latin typeface="Courier New" charset="0"/>
                <a:cs typeface="Courier New" charset="0"/>
              </a:rPr>
              <a:t>speech</a:t>
            </a:r>
          </a:p>
          <a:p>
            <a:pPr lvl="1" eaLnBrk="1" hangingPunct="1">
              <a:buFontTx/>
              <a:buNone/>
              <a:defRPr/>
            </a:pPr>
            <a:r>
              <a:rPr lang="en-US" sz="2300">
                <a:latin typeface="Courier New" charset="0"/>
                <a:cs typeface="Courier New" charset="0"/>
              </a:rPr>
              <a:t>S2: </a:t>
            </a:r>
            <a:r>
              <a:rPr lang="en-US" sz="2300" b="1">
                <a:solidFill>
                  <a:srgbClr val="FF0000"/>
                </a:solidFill>
                <a:latin typeface="Courier New" charset="0"/>
                <a:cs typeface="Courier New" charset="0"/>
              </a:rPr>
              <a:t>speech</a:t>
            </a:r>
            <a:r>
              <a:rPr lang="en-US" sz="2300">
                <a:solidFill>
                  <a:srgbClr val="FF0000"/>
                </a:solidFill>
                <a:latin typeface="Courier New" charset="0"/>
                <a:cs typeface="Courier New" charset="0"/>
              </a:rPr>
              <a:t> </a:t>
            </a:r>
            <a:r>
              <a:rPr lang="en-US" sz="2300">
                <a:latin typeface="Courier New" charset="0"/>
                <a:cs typeface="Courier New" charset="0"/>
              </a:rPr>
              <a:t>&lt;pause&gt; speech</a:t>
            </a:r>
          </a:p>
        </p:txBody>
      </p:sp>
      <p:sp>
        <p:nvSpPr>
          <p:cNvPr id="5" name="Rectangle 4"/>
          <p:cNvSpPr/>
          <p:nvPr/>
        </p:nvSpPr>
        <p:spPr>
          <a:xfrm>
            <a:off x="1631950" y="2790825"/>
            <a:ext cx="1168400" cy="365125"/>
          </a:xfrm>
          <a:prstGeom prst="rect">
            <a:avLst/>
          </a:prstGeom>
          <a:solidFill>
            <a:srgbClr val="FFFFFF"/>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2300">
                <a:solidFill>
                  <a:srgbClr val="000000"/>
                </a:solidFill>
                <a:latin typeface="Courier New"/>
                <a:cs typeface="Courier New"/>
              </a:rPr>
              <a:t>IPU</a:t>
            </a:r>
          </a:p>
        </p:txBody>
      </p:sp>
      <p:sp>
        <p:nvSpPr>
          <p:cNvPr id="6" name="Rectangle 5"/>
          <p:cNvSpPr/>
          <p:nvPr/>
        </p:nvSpPr>
        <p:spPr>
          <a:xfrm>
            <a:off x="4286250" y="2792413"/>
            <a:ext cx="1168400" cy="365125"/>
          </a:xfrm>
          <a:prstGeom prst="rect">
            <a:avLst/>
          </a:prstGeom>
          <a:solidFill>
            <a:srgbClr val="FFFFFF"/>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2300">
                <a:solidFill>
                  <a:srgbClr val="000000"/>
                </a:solidFill>
                <a:latin typeface="Courier New"/>
                <a:cs typeface="Courier New"/>
              </a:rPr>
              <a:t>IPU</a:t>
            </a:r>
          </a:p>
        </p:txBody>
      </p:sp>
      <p:sp>
        <p:nvSpPr>
          <p:cNvPr id="7" name="Rectangle 6"/>
          <p:cNvSpPr/>
          <p:nvPr/>
        </p:nvSpPr>
        <p:spPr>
          <a:xfrm>
            <a:off x="6851650" y="2794000"/>
            <a:ext cx="1169988" cy="365125"/>
          </a:xfrm>
          <a:prstGeom prst="rect">
            <a:avLst/>
          </a:prstGeom>
          <a:solidFill>
            <a:srgbClr val="FFFFFF"/>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2300">
                <a:solidFill>
                  <a:srgbClr val="FF0000"/>
                </a:solidFill>
                <a:latin typeface="Courier New"/>
                <a:cs typeface="Courier New"/>
              </a:rPr>
              <a:t>IPU</a:t>
            </a:r>
          </a:p>
        </p:txBody>
      </p:sp>
      <p:sp>
        <p:nvSpPr>
          <p:cNvPr id="8" name="Rectangle 7"/>
          <p:cNvSpPr/>
          <p:nvPr/>
        </p:nvSpPr>
        <p:spPr>
          <a:xfrm>
            <a:off x="1633538" y="3233738"/>
            <a:ext cx="1168400" cy="363537"/>
          </a:xfrm>
          <a:prstGeom prst="rect">
            <a:avLst/>
          </a:prstGeom>
          <a:solidFill>
            <a:srgbClr val="FFFFFF"/>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2300">
                <a:solidFill>
                  <a:srgbClr val="FF0000"/>
                </a:solidFill>
                <a:latin typeface="Courier New"/>
                <a:cs typeface="Courier New"/>
              </a:rPr>
              <a:t>IPU</a:t>
            </a:r>
          </a:p>
        </p:txBody>
      </p:sp>
      <p:sp>
        <p:nvSpPr>
          <p:cNvPr id="9" name="Rectangle 8"/>
          <p:cNvSpPr/>
          <p:nvPr/>
        </p:nvSpPr>
        <p:spPr>
          <a:xfrm>
            <a:off x="4287838" y="3235325"/>
            <a:ext cx="1168400" cy="363538"/>
          </a:xfrm>
          <a:prstGeom prst="rect">
            <a:avLst/>
          </a:prstGeom>
          <a:solidFill>
            <a:srgbClr val="FFFFFF"/>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r>
              <a:rPr lang="en-US" sz="2300">
                <a:solidFill>
                  <a:srgbClr val="000000"/>
                </a:solidFill>
                <a:latin typeface="Courier New"/>
                <a:cs typeface="Courier New"/>
              </a:rPr>
              <a:t>IPU</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9240E94-6E7C-5C4F-AFA9-F48D8595F10A}" type="datetime1">
              <a:rPr lang="en-US" smtClean="0"/>
              <a:pPr eaLnBrk="1" hangingPunct="1">
                <a:defRPr/>
              </a:pPr>
              <a:t>4/23/12</a:t>
            </a:fld>
            <a:endParaRPr lang="en-US" smtClean="0"/>
          </a:p>
        </p:txBody>
      </p:sp>
      <p:sp>
        <p:nvSpPr>
          <p:cNvPr id="32771"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5F1A3CC-7570-6348-B2EC-9B2EEE5AF53B}" type="slidenum">
              <a:rPr lang="en-US" smtClean="0"/>
              <a:pPr eaLnBrk="1" hangingPunct="1">
                <a:defRPr/>
              </a:pPr>
              <a:t>33</a:t>
            </a:fld>
            <a:endParaRPr lang="en-US" smtClean="0"/>
          </a:p>
        </p:txBody>
      </p:sp>
      <p:sp>
        <p:nvSpPr>
          <p:cNvPr id="32772" name="Title 1"/>
          <p:cNvSpPr>
            <a:spLocks noGrp="1"/>
          </p:cNvSpPr>
          <p:nvPr>
            <p:ph type="title" idx="4294967295"/>
          </p:nvPr>
        </p:nvSpPr>
        <p:spPr/>
        <p:txBody>
          <a:bodyPr/>
          <a:lstStyle/>
          <a:p>
            <a:pPr eaLnBrk="1" hangingPunct="1">
              <a:defRPr/>
            </a:pPr>
            <a:r>
              <a:rPr lang="en-US">
                <a:latin typeface="Times New Roman" charset="0"/>
                <a:cs typeface="+mj-cs"/>
              </a:rPr>
              <a:t>Features</a:t>
            </a:r>
          </a:p>
        </p:txBody>
      </p:sp>
      <p:sp>
        <p:nvSpPr>
          <p:cNvPr id="32773" name="Content Placeholder 2"/>
          <p:cNvSpPr>
            <a:spLocks noGrp="1"/>
          </p:cNvSpPr>
          <p:nvPr>
            <p:ph idx="4294967295"/>
          </p:nvPr>
        </p:nvSpPr>
        <p:spPr/>
        <p:txBody>
          <a:bodyPr/>
          <a:lstStyle/>
          <a:p>
            <a:pPr eaLnBrk="1" hangingPunct="1">
              <a:defRPr/>
            </a:pPr>
            <a:r>
              <a:rPr lang="en-US">
                <a:latin typeface="Times New Roman" charset="0"/>
                <a:cs typeface="+mn-cs"/>
              </a:rPr>
              <a:t>Intensity</a:t>
            </a:r>
          </a:p>
          <a:p>
            <a:pPr lvl="1" eaLnBrk="1" hangingPunct="1">
              <a:defRPr/>
            </a:pPr>
            <a:r>
              <a:rPr lang="en-US">
                <a:latin typeface="Times New Roman" charset="0"/>
              </a:rPr>
              <a:t>Mean and max</a:t>
            </a:r>
          </a:p>
          <a:p>
            <a:pPr eaLnBrk="1" hangingPunct="1">
              <a:defRPr/>
            </a:pPr>
            <a:r>
              <a:rPr lang="en-US">
                <a:latin typeface="Times New Roman" charset="0"/>
                <a:cs typeface="+mn-cs"/>
              </a:rPr>
              <a:t>Pitch</a:t>
            </a:r>
          </a:p>
          <a:p>
            <a:pPr lvl="1" eaLnBrk="1" hangingPunct="1">
              <a:defRPr/>
            </a:pPr>
            <a:r>
              <a:rPr lang="en-US">
                <a:latin typeface="Times New Roman" charset="0"/>
              </a:rPr>
              <a:t>Mean and max</a:t>
            </a:r>
          </a:p>
          <a:p>
            <a:pPr eaLnBrk="1" hangingPunct="1">
              <a:defRPr/>
            </a:pPr>
            <a:r>
              <a:rPr lang="en-US">
                <a:latin typeface="Times New Roman" charset="0"/>
                <a:cs typeface="+mn-cs"/>
              </a:rPr>
              <a:t>Speaking rate</a:t>
            </a:r>
          </a:p>
          <a:p>
            <a:pPr lvl="1" eaLnBrk="1" hangingPunct="1">
              <a:defRPr/>
            </a:pPr>
            <a:r>
              <a:rPr lang="en-US">
                <a:latin typeface="Times New Roman" charset="0"/>
              </a:rPr>
              <a:t>Syllables per second</a:t>
            </a:r>
          </a:p>
          <a:p>
            <a:pPr eaLnBrk="1" hangingPunct="1">
              <a:defRPr/>
            </a:pPr>
            <a:r>
              <a:rPr lang="en-US">
                <a:latin typeface="Times New Roman" charset="0"/>
                <a:cs typeface="+mn-cs"/>
              </a:rPr>
              <a:t>Voice quality</a:t>
            </a:r>
          </a:p>
          <a:p>
            <a:pPr lvl="1" eaLnBrk="1" hangingPunct="1">
              <a:defRPr/>
            </a:pPr>
            <a:r>
              <a:rPr lang="en-US">
                <a:latin typeface="Times New Roman" charset="0"/>
              </a:rPr>
              <a:t>Jitter, shimmer, noise-to-harmonics ratio (NHR)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813C5EB-6FC6-7142-9A67-20420EF756E6}" type="datetime1">
              <a:rPr lang="en-US" smtClean="0"/>
              <a:pPr eaLnBrk="1" hangingPunct="1">
                <a:defRPr/>
              </a:pPr>
              <a:t>4/23/12</a:t>
            </a:fld>
            <a:endParaRPr lang="en-US" smtClean="0"/>
          </a:p>
        </p:txBody>
      </p:sp>
      <p:sp>
        <p:nvSpPr>
          <p:cNvPr id="337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DA238B6-3F87-1A42-8DB6-B5F720722696}" type="slidenum">
              <a:rPr lang="en-US" smtClean="0"/>
              <a:pPr eaLnBrk="1" hangingPunct="1">
                <a:defRPr/>
              </a:pPr>
              <a:t>34</a:t>
            </a:fld>
            <a:endParaRPr lang="en-US" smtClean="0"/>
          </a:p>
        </p:txBody>
      </p:sp>
      <p:sp>
        <p:nvSpPr>
          <p:cNvPr id="33796" name="Title 1"/>
          <p:cNvSpPr>
            <a:spLocks noGrp="1"/>
          </p:cNvSpPr>
          <p:nvPr>
            <p:ph type="title" idx="4294967295"/>
          </p:nvPr>
        </p:nvSpPr>
        <p:spPr/>
        <p:txBody>
          <a:bodyPr/>
          <a:lstStyle/>
          <a:p>
            <a:pPr eaLnBrk="1" hangingPunct="1">
              <a:defRPr/>
            </a:pPr>
            <a:r>
              <a:rPr lang="en-US">
                <a:latin typeface="Times New Roman" charset="0"/>
                <a:cs typeface="+mj-cs"/>
              </a:rPr>
              <a:t>Measures of entrainment</a:t>
            </a:r>
          </a:p>
        </p:txBody>
      </p:sp>
      <p:sp>
        <p:nvSpPr>
          <p:cNvPr id="33797" name="Content Placeholder 2"/>
          <p:cNvSpPr>
            <a:spLocks noGrp="1"/>
          </p:cNvSpPr>
          <p:nvPr>
            <p:ph idx="4294967295"/>
          </p:nvPr>
        </p:nvSpPr>
        <p:spPr/>
        <p:txBody>
          <a:bodyPr/>
          <a:lstStyle/>
          <a:p>
            <a:pPr eaLnBrk="1" hangingPunct="1">
              <a:defRPr/>
            </a:pPr>
            <a:r>
              <a:rPr lang="en-US">
                <a:latin typeface="Times New Roman" charset="0"/>
                <a:cs typeface="+mn-cs"/>
              </a:rPr>
              <a:t>Proximity</a:t>
            </a:r>
          </a:p>
          <a:p>
            <a:pPr eaLnBrk="1" hangingPunct="1">
              <a:buFontTx/>
              <a:buNone/>
              <a:defRPr/>
            </a:pPr>
            <a:endParaRPr lang="en-US">
              <a:latin typeface="Times New Roman" charset="0"/>
              <a:cs typeface="+mn-cs"/>
            </a:endParaRPr>
          </a:p>
          <a:p>
            <a:pPr eaLnBrk="1" hangingPunct="1">
              <a:defRPr/>
            </a:pPr>
            <a:r>
              <a:rPr lang="en-US">
                <a:latin typeface="Times New Roman" charset="0"/>
                <a:cs typeface="+mn-cs"/>
              </a:rPr>
              <a:t>Convergence </a:t>
            </a:r>
          </a:p>
          <a:p>
            <a:pPr eaLnBrk="1" hangingPunct="1">
              <a:defRPr/>
            </a:pPr>
            <a:endParaRPr lang="en-US">
              <a:latin typeface="Times New Roman" charset="0"/>
              <a:cs typeface="+mn-cs"/>
            </a:endParaRPr>
          </a:p>
          <a:p>
            <a:pPr eaLnBrk="1" hangingPunct="1">
              <a:defRPr/>
            </a:pPr>
            <a:endParaRPr lang="en-US">
              <a:latin typeface="Times New Roman" charset="0"/>
              <a:cs typeface="+mn-cs"/>
            </a:endParaRPr>
          </a:p>
          <a:p>
            <a:pPr eaLnBrk="1" hangingPunct="1">
              <a:defRPr/>
            </a:pPr>
            <a:r>
              <a:rPr lang="en-US">
                <a:latin typeface="Times New Roman" charset="0"/>
                <a:cs typeface="+mn-cs"/>
              </a:rPr>
              <a:t>Synchrony</a:t>
            </a:r>
          </a:p>
        </p:txBody>
      </p:sp>
      <p:grpSp>
        <p:nvGrpSpPr>
          <p:cNvPr id="78853" name="Group 27"/>
          <p:cNvGrpSpPr>
            <a:grpSpLocks/>
          </p:cNvGrpSpPr>
          <p:nvPr/>
        </p:nvGrpSpPr>
        <p:grpSpPr bwMode="auto">
          <a:xfrm>
            <a:off x="3048000" y="1295400"/>
            <a:ext cx="1520825" cy="615950"/>
            <a:chOff x="1895475" y="2212975"/>
            <a:chExt cx="1520824" cy="615950"/>
          </a:xfrm>
        </p:grpSpPr>
        <p:cxnSp>
          <p:nvCxnSpPr>
            <p:cNvPr id="12" name="Straight Connector 11"/>
            <p:cNvCxnSpPr>
              <a:cxnSpLocks noChangeShapeType="1"/>
            </p:cNvCxnSpPr>
            <p:nvPr/>
          </p:nvCxnSpPr>
          <p:spPr bwMode="auto">
            <a:xfrm rot="10800000" flipH="1">
              <a:off x="2225675" y="2378075"/>
              <a:ext cx="1127124" cy="276225"/>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4" name="Picture 3"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5" name="Picture 4"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175" y="2543175"/>
              <a:ext cx="1127124" cy="276225"/>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78854" name="Group 43"/>
          <p:cNvGrpSpPr>
            <a:grpSpLocks/>
          </p:cNvGrpSpPr>
          <p:nvPr/>
        </p:nvGrpSpPr>
        <p:grpSpPr bwMode="auto">
          <a:xfrm>
            <a:off x="3225800" y="2438400"/>
            <a:ext cx="1279525" cy="1123950"/>
            <a:chOff x="3225802" y="3063875"/>
            <a:chExt cx="1279525" cy="1123950"/>
          </a:xfrm>
        </p:grpSpPr>
        <p:pic>
          <p:nvPicPr>
            <p:cNvPr id="13" name="Picture 12"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4" name="Picture 13"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24" name="Straight Connector 23"/>
            <p:cNvCxnSpPr>
              <a:cxnSpLocks noChangeShapeType="1"/>
              <a:stCxn id="14" idx="2"/>
            </p:cNvCxnSpPr>
            <p:nvPr/>
          </p:nvCxnSpPr>
          <p:spPr bwMode="auto">
            <a:xfrm rot="5400000" flipH="1" flipV="1">
              <a:off x="3751264" y="3433763"/>
              <a:ext cx="390525" cy="1117600"/>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5" name="Straight Connector 24"/>
            <p:cNvCxnSpPr>
              <a:cxnSpLocks noChangeShapeType="1"/>
            </p:cNvCxnSpPr>
            <p:nvPr/>
          </p:nvCxnSpPr>
          <p:spPr bwMode="auto">
            <a:xfrm>
              <a:off x="3413127" y="3543300"/>
              <a:ext cx="1092200" cy="254000"/>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78855" name="Group 42"/>
          <p:cNvGrpSpPr>
            <a:grpSpLocks/>
          </p:cNvGrpSpPr>
          <p:nvPr/>
        </p:nvGrpSpPr>
        <p:grpSpPr bwMode="auto">
          <a:xfrm>
            <a:off x="3200400" y="4114800"/>
            <a:ext cx="1381125" cy="1123950"/>
            <a:chOff x="3200402" y="4705350"/>
            <a:chExt cx="1380413" cy="1123950"/>
          </a:xfrm>
        </p:grpSpPr>
        <p:pic>
          <p:nvPicPr>
            <p:cNvPr id="32" name="Picture 31" descr="walking-icon-th.png"/>
            <p:cNvPicPr>
              <a:picLocks noChangeAspect="1"/>
            </p:cNvPicPr>
            <p:nvPr/>
          </p:nvPicPr>
          <p:blipFill>
            <a:blip r:embed="rId3">
              <a:duotone>
                <a:schemeClr val="accent2">
                  <a:shade val="45000"/>
                  <a:satMod val="135000"/>
                </a:schemeClr>
                <a:prstClr val="white"/>
              </a:duotone>
            </a:blip>
            <a:stretch>
              <a:fillRect/>
            </a:stretch>
          </p:blipFill>
          <p:spPr>
            <a:xfrm>
              <a:off x="3225802" y="4705350"/>
              <a:ext cx="323850" cy="552450"/>
            </a:xfrm>
            <a:prstGeom prst="rect">
              <a:avLst/>
            </a:prstGeom>
          </p:spPr>
        </p:pic>
        <p:pic>
          <p:nvPicPr>
            <p:cNvPr id="33" name="Picture 32" descr="walking-icon-th.png"/>
            <p:cNvPicPr>
              <a:picLocks noChangeAspect="1"/>
            </p:cNvPicPr>
            <p:nvPr/>
          </p:nvPicPr>
          <p:blipFill>
            <a:blip r:embed="rId3">
              <a:duotone>
                <a:schemeClr val="accent1">
                  <a:shade val="45000"/>
                  <a:satMod val="135000"/>
                </a:schemeClr>
                <a:prstClr val="white"/>
              </a:duotone>
            </a:blip>
            <a:stretch>
              <a:fillRect/>
            </a:stretch>
          </p:blipFill>
          <p:spPr>
            <a:xfrm>
              <a:off x="3200402" y="5276850"/>
              <a:ext cx="323850" cy="552450"/>
            </a:xfrm>
            <a:prstGeom prst="rect">
              <a:avLst/>
            </a:prstGeom>
          </p:spPr>
        </p:pic>
        <p:sp>
          <p:nvSpPr>
            <p:cNvPr id="40" name="Freeform 39"/>
            <p:cNvSpPr>
              <a:spLocks/>
            </p:cNvSpPr>
            <p:nvPr/>
          </p:nvSpPr>
          <p:spPr bwMode="auto">
            <a:xfrm>
              <a:off x="3378110" y="5037138"/>
              <a:ext cx="1202705" cy="174625"/>
            </a:xfrm>
            <a:custGeom>
              <a:avLst/>
              <a:gdLst>
                <a:gd name="T0" fmla="*/ 0 w 1488017"/>
                <a:gd name="T1" fmla="*/ 138743 h 309033"/>
                <a:gd name="T2" fmla="*/ 441391 w 1488017"/>
                <a:gd name="T3" fmla="*/ 9568 h 309033"/>
                <a:gd name="T4" fmla="*/ 656954 w 1488017"/>
                <a:gd name="T5" fmla="*/ 174625 h 309033"/>
                <a:gd name="T6" fmla="*/ 975166 w 1488017"/>
                <a:gd name="T7" fmla="*/ 9568 h 309033"/>
                <a:gd name="T8" fmla="*/ 1170199 w 1488017"/>
                <a:gd name="T9" fmla="*/ 117214 h 309033"/>
                <a:gd name="T10" fmla="*/ 1170199 w 1488017"/>
                <a:gd name="T11" fmla="*/ 102861 h 3090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017" h="309033">
                  <a:moveTo>
                    <a:pt x="0" y="245533"/>
                  </a:moveTo>
                  <a:cubicBezTo>
                    <a:pt x="205316" y="125941"/>
                    <a:pt x="410633" y="6350"/>
                    <a:pt x="546100" y="16933"/>
                  </a:cubicBezTo>
                  <a:cubicBezTo>
                    <a:pt x="681567" y="27516"/>
                    <a:pt x="702733" y="309033"/>
                    <a:pt x="812800" y="309033"/>
                  </a:cubicBezTo>
                  <a:cubicBezTo>
                    <a:pt x="922867" y="309033"/>
                    <a:pt x="1100667" y="33866"/>
                    <a:pt x="1206500" y="16933"/>
                  </a:cubicBezTo>
                  <a:cubicBezTo>
                    <a:pt x="1312333" y="0"/>
                    <a:pt x="1407583" y="179916"/>
                    <a:pt x="1447800" y="207433"/>
                  </a:cubicBezTo>
                  <a:cubicBezTo>
                    <a:pt x="1488017" y="234950"/>
                    <a:pt x="1447800" y="182033"/>
                    <a:pt x="1447800" y="182033"/>
                  </a:cubicBezTo>
                </a:path>
              </a:pathLst>
            </a:custGeom>
            <a:noFill/>
            <a:ln w="25400" cap="flat" cmpd="sng">
              <a:solidFill>
                <a:srgbClr val="C0504D"/>
              </a:solidFill>
              <a:prstDash val="dash"/>
              <a:round/>
              <a:headEnd type="none" w="med" len="med"/>
              <a:tailEnd type="none" w="med" len="med"/>
            </a:ln>
            <a:effectLst>
              <a:outerShdw blurRad="40000" dist="20000" dir="5400000" rotWithShape="0">
                <a:srgbClr val="000000">
                  <a:alpha val="37999"/>
                </a:srgbClr>
              </a:outerShdw>
            </a:effectLst>
            <a:extLst>
              <a:ext uri="{909E8E84-426E-40dd-AFC4-6F175D3DCCD1}">
                <a14:hiddenFill xmlns:a14="http://schemas.microsoft.com/office/drawing/2010/main">
                  <a:solidFill>
                    <a:srgbClr val="FFFFFF"/>
                  </a:solidFill>
                </a14:hiddenFill>
              </a:ext>
            </a:extLst>
          </p:spPr>
          <p:txBody>
            <a:bodyPr anchor="ctr"/>
            <a:lstStyle/>
            <a:p>
              <a:pPr>
                <a:defRPr/>
              </a:pPr>
              <a:endParaRPr lang="en-US">
                <a:cs typeface="+mn-cs"/>
              </a:endParaRPr>
            </a:p>
          </p:txBody>
        </p:sp>
        <p:sp>
          <p:nvSpPr>
            <p:cNvPr id="42" name="Freeform 41"/>
            <p:cNvSpPr>
              <a:spLocks/>
            </p:cNvSpPr>
            <p:nvPr/>
          </p:nvSpPr>
          <p:spPr bwMode="auto">
            <a:xfrm>
              <a:off x="3352723" y="5634038"/>
              <a:ext cx="1194772" cy="174625"/>
            </a:xfrm>
            <a:custGeom>
              <a:avLst/>
              <a:gdLst>
                <a:gd name="T0" fmla="*/ 0 w 1488017"/>
                <a:gd name="T1" fmla="*/ 138743 h 309033"/>
                <a:gd name="T2" fmla="*/ 438480 w 1488017"/>
                <a:gd name="T3" fmla="*/ 9568 h 309033"/>
                <a:gd name="T4" fmla="*/ 652621 w 1488017"/>
                <a:gd name="T5" fmla="*/ 174625 h 309033"/>
                <a:gd name="T6" fmla="*/ 968734 w 1488017"/>
                <a:gd name="T7" fmla="*/ 9568 h 309033"/>
                <a:gd name="T8" fmla="*/ 1162481 w 1488017"/>
                <a:gd name="T9" fmla="*/ 117214 h 309033"/>
                <a:gd name="T10" fmla="*/ 1162481 w 1488017"/>
                <a:gd name="T11" fmla="*/ 102861 h 3090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017" h="309033">
                  <a:moveTo>
                    <a:pt x="0" y="245533"/>
                  </a:moveTo>
                  <a:cubicBezTo>
                    <a:pt x="205316" y="125941"/>
                    <a:pt x="410633" y="6350"/>
                    <a:pt x="546100" y="16933"/>
                  </a:cubicBezTo>
                  <a:cubicBezTo>
                    <a:pt x="681567" y="27516"/>
                    <a:pt x="702733" y="309033"/>
                    <a:pt x="812800" y="309033"/>
                  </a:cubicBezTo>
                  <a:cubicBezTo>
                    <a:pt x="922867" y="309033"/>
                    <a:pt x="1100667" y="33866"/>
                    <a:pt x="1206500" y="16933"/>
                  </a:cubicBezTo>
                  <a:cubicBezTo>
                    <a:pt x="1312333" y="0"/>
                    <a:pt x="1407583" y="179916"/>
                    <a:pt x="1447800" y="207433"/>
                  </a:cubicBezTo>
                  <a:cubicBezTo>
                    <a:pt x="1488017" y="234950"/>
                    <a:pt x="1447800" y="182033"/>
                    <a:pt x="1447800" y="182033"/>
                  </a:cubicBezTo>
                </a:path>
              </a:pathLst>
            </a:custGeom>
            <a:noFill/>
            <a:ln w="25400" cap="flat" cmpd="sng">
              <a:solidFill>
                <a:schemeClr val="accent1"/>
              </a:solidFill>
              <a:prstDash val="dash"/>
              <a:round/>
              <a:headEnd type="none" w="med" len="med"/>
              <a:tailEnd type="none" w="med" len="med"/>
            </a:ln>
            <a:effectLst>
              <a:outerShdw blurRad="40000" dist="20000" dir="5400000" rotWithShape="0">
                <a:srgbClr val="000000">
                  <a:alpha val="37999"/>
                </a:srgbClr>
              </a:outerShdw>
            </a:effectLst>
            <a:extLst>
              <a:ext uri="{909E8E84-426E-40dd-AFC4-6F175D3DCCD1}">
                <a14:hiddenFill xmlns:a14="http://schemas.microsoft.com/office/drawing/2010/main">
                  <a:solidFill>
                    <a:srgbClr val="FFFFFF"/>
                  </a:solidFill>
                </a14:hiddenFill>
              </a:ext>
            </a:extLst>
          </p:spPr>
          <p:txBody>
            <a:bodyPr anchor="ctr"/>
            <a:lstStyle/>
            <a:p>
              <a:pPr>
                <a:defRPr/>
              </a:pPr>
              <a:endParaRPr lang="en-US">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321826A-F378-884A-AC21-CAB95AAF2B5A}" type="datetime1">
              <a:rPr lang="en-US" smtClean="0"/>
              <a:pPr eaLnBrk="1" hangingPunct="1">
                <a:defRPr/>
              </a:pPr>
              <a:t>4/23/12</a:t>
            </a:fld>
            <a:endParaRPr lang="en-US" smtClean="0"/>
          </a:p>
        </p:txBody>
      </p:sp>
      <p:sp>
        <p:nvSpPr>
          <p:cNvPr id="34819"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525367A-277C-1642-A275-8896A4D06F65}" type="slidenum">
              <a:rPr lang="en-US" smtClean="0"/>
              <a:pPr eaLnBrk="1" hangingPunct="1">
                <a:defRPr/>
              </a:pPr>
              <a:t>35</a:t>
            </a:fld>
            <a:endParaRPr lang="en-US" smtClean="0"/>
          </a:p>
        </p:txBody>
      </p:sp>
      <p:sp>
        <p:nvSpPr>
          <p:cNvPr id="34820" name="Title 1"/>
          <p:cNvSpPr>
            <a:spLocks noGrp="1"/>
          </p:cNvSpPr>
          <p:nvPr>
            <p:ph type="title" idx="4294967295"/>
          </p:nvPr>
        </p:nvSpPr>
        <p:spPr/>
        <p:txBody>
          <a:bodyPr/>
          <a:lstStyle/>
          <a:p>
            <a:pPr eaLnBrk="1" hangingPunct="1">
              <a:defRPr/>
            </a:pPr>
            <a:r>
              <a:rPr lang="en-US">
                <a:latin typeface="Times New Roman" charset="0"/>
                <a:cs typeface="+mj-cs"/>
              </a:rPr>
              <a:t>Proximity - session</a:t>
            </a:r>
          </a:p>
        </p:txBody>
      </p:sp>
      <p:sp>
        <p:nvSpPr>
          <p:cNvPr id="34821" name="Content Placeholder 2"/>
          <p:cNvSpPr>
            <a:spLocks noGrp="1"/>
          </p:cNvSpPr>
          <p:nvPr>
            <p:ph idx="4294967295"/>
          </p:nvPr>
        </p:nvSpPr>
        <p:spPr/>
        <p:txBody>
          <a:bodyPr/>
          <a:lstStyle/>
          <a:p>
            <a:pPr eaLnBrk="1" hangingPunct="1">
              <a:buFontTx/>
              <a:buNone/>
              <a:defRPr/>
            </a:pPr>
            <a:r>
              <a:rPr lang="en-US">
                <a:latin typeface="Times New Roman" charset="0"/>
                <a:cs typeface="+mn-cs"/>
              </a:rPr>
              <a:t>For each speaker in a session…</a:t>
            </a:r>
          </a:p>
          <a:p>
            <a:pPr eaLnBrk="1" hangingPunct="1">
              <a:defRPr/>
            </a:pPr>
            <a:r>
              <a:rPr lang="en-US">
                <a:latin typeface="Times New Roman" charset="0"/>
                <a:cs typeface="+mn-cs"/>
              </a:rPr>
              <a:t>Partner difference</a:t>
            </a:r>
          </a:p>
          <a:p>
            <a:pPr lvl="1" eaLnBrk="1" hangingPunct="1">
              <a:buFontTx/>
              <a:buNone/>
              <a:defRPr/>
            </a:pPr>
            <a:r>
              <a:rPr lang="en-US" i="1">
                <a:latin typeface="Times New Roman" charset="0"/>
              </a:rPr>
              <a:t>between the </a:t>
            </a:r>
            <a:r>
              <a:rPr lang="en-US" i="1">
                <a:solidFill>
                  <a:schemeClr val="accent2"/>
                </a:solidFill>
                <a:latin typeface="Times New Roman" charset="0"/>
              </a:rPr>
              <a:t>speaker</a:t>
            </a:r>
            <a:r>
              <a:rPr lang="en-US" i="1">
                <a:solidFill>
                  <a:schemeClr val="accent1"/>
                </a:solidFill>
                <a:latin typeface="Times New Roman" charset="0"/>
              </a:rPr>
              <a:t> </a:t>
            </a:r>
            <a:r>
              <a:rPr lang="en-US" i="1">
                <a:latin typeface="Times New Roman" charset="0"/>
              </a:rPr>
              <a:t>and her </a:t>
            </a:r>
            <a:r>
              <a:rPr lang="en-US" i="1">
                <a:solidFill>
                  <a:schemeClr val="accent2"/>
                </a:solidFill>
                <a:latin typeface="Times New Roman" charset="0"/>
              </a:rPr>
              <a:t>partner</a:t>
            </a:r>
            <a:r>
              <a:rPr lang="en-US" i="1">
                <a:latin typeface="Times New Roman" charset="0"/>
              </a:rPr>
              <a:t>.</a:t>
            </a:r>
          </a:p>
          <a:p>
            <a:pPr eaLnBrk="1" hangingPunct="1">
              <a:defRPr/>
            </a:pPr>
            <a:r>
              <a:rPr lang="en-US">
                <a:latin typeface="Times New Roman" charset="0"/>
                <a:cs typeface="+mn-cs"/>
              </a:rPr>
              <a:t>Self difference</a:t>
            </a:r>
          </a:p>
          <a:p>
            <a:pPr lvl="1" eaLnBrk="1" hangingPunct="1">
              <a:buFontTx/>
              <a:buNone/>
              <a:defRPr/>
            </a:pPr>
            <a:r>
              <a:rPr lang="en-US" i="1">
                <a:latin typeface="Times New Roman" charset="0"/>
              </a:rPr>
              <a:t>between the </a:t>
            </a:r>
            <a:r>
              <a:rPr lang="en-US" i="1">
                <a:solidFill>
                  <a:schemeClr val="accent2"/>
                </a:solidFill>
                <a:latin typeface="Times New Roman" charset="0"/>
              </a:rPr>
              <a:t>speaker</a:t>
            </a:r>
            <a:r>
              <a:rPr lang="en-US" i="1">
                <a:solidFill>
                  <a:schemeClr val="accent1"/>
                </a:solidFill>
                <a:latin typeface="Times New Roman" charset="0"/>
              </a:rPr>
              <a:t> </a:t>
            </a:r>
            <a:r>
              <a:rPr lang="en-US" i="1">
                <a:latin typeface="Times New Roman" charset="0"/>
              </a:rPr>
              <a:t>and </a:t>
            </a:r>
            <a:r>
              <a:rPr lang="en-US" i="1">
                <a:solidFill>
                  <a:schemeClr val="accent2"/>
                </a:solidFill>
                <a:latin typeface="Times New Roman" charset="0"/>
              </a:rPr>
              <a:t>herself</a:t>
            </a:r>
            <a:r>
              <a:rPr lang="en-US" i="1">
                <a:latin typeface="Times New Roman" charset="0"/>
              </a:rPr>
              <a:t> in another session</a:t>
            </a:r>
          </a:p>
          <a:p>
            <a:pPr eaLnBrk="1" hangingPunct="1">
              <a:defRPr/>
            </a:pPr>
            <a:r>
              <a:rPr lang="en-US">
                <a:latin typeface="Times New Roman" charset="0"/>
                <a:cs typeface="+mn-cs"/>
              </a:rPr>
              <a:t>Other difference</a:t>
            </a:r>
          </a:p>
          <a:p>
            <a:pPr lvl="1" eaLnBrk="1" hangingPunct="1">
              <a:buFontTx/>
              <a:buNone/>
              <a:defRPr/>
            </a:pPr>
            <a:r>
              <a:rPr lang="en-US" i="1">
                <a:latin typeface="Times New Roman" charset="0"/>
              </a:rPr>
              <a:t>between the </a:t>
            </a:r>
            <a:r>
              <a:rPr lang="en-US" i="1">
                <a:solidFill>
                  <a:schemeClr val="accent2"/>
                </a:solidFill>
                <a:latin typeface="Times New Roman" charset="0"/>
              </a:rPr>
              <a:t>speaker</a:t>
            </a:r>
            <a:r>
              <a:rPr lang="en-US" i="1">
                <a:latin typeface="Times New Roman" charset="0"/>
              </a:rPr>
              <a:t> and </a:t>
            </a:r>
            <a:r>
              <a:rPr lang="en-US" i="1">
                <a:solidFill>
                  <a:schemeClr val="accent2"/>
                </a:solidFill>
                <a:latin typeface="Times New Roman" charset="0"/>
              </a:rPr>
              <a:t>everyone</a:t>
            </a:r>
            <a:r>
              <a:rPr lang="en-US" i="1">
                <a:latin typeface="Times New Roman" charset="0"/>
              </a:rPr>
              <a:t> she</a:t>
            </a:r>
            <a:r>
              <a:rPr lang="ja-JP" altLang="en-US" i="1">
                <a:latin typeface="Times New Roman" charset="0"/>
              </a:rPr>
              <a:t>’</a:t>
            </a:r>
            <a:r>
              <a:rPr lang="en-US" i="1">
                <a:latin typeface="Times New Roman" charset="0"/>
              </a:rPr>
              <a:t>s not paired with in any session</a:t>
            </a:r>
          </a:p>
        </p:txBody>
      </p:sp>
      <p:grpSp>
        <p:nvGrpSpPr>
          <p:cNvPr id="80901" name="Group 27"/>
          <p:cNvGrpSpPr>
            <a:grpSpLocks/>
          </p:cNvGrpSpPr>
          <p:nvPr/>
        </p:nvGrpSpPr>
        <p:grpSpPr bwMode="auto">
          <a:xfrm>
            <a:off x="666750" y="600075"/>
            <a:ext cx="1520825" cy="615950"/>
            <a:chOff x="1895475" y="2212975"/>
            <a:chExt cx="1520824" cy="615950"/>
          </a:xfrm>
        </p:grpSpPr>
        <p:cxnSp>
          <p:nvCxnSpPr>
            <p:cNvPr id="5" name="Straight Connector 4"/>
            <p:cNvCxnSpPr>
              <a:cxnSpLocks noChangeShapeType="1"/>
            </p:cNvCxnSpPr>
            <p:nvPr/>
          </p:nvCxnSpPr>
          <p:spPr bwMode="auto">
            <a:xfrm rot="10800000" flipH="1">
              <a:off x="2225675" y="2378075"/>
              <a:ext cx="1127124" cy="276225"/>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6" name="Picture 5" descr="walking-icon-th.png"/>
            <p:cNvPicPr>
              <a:picLocks noChangeAspect="1"/>
            </p:cNvPicPr>
            <p:nvPr/>
          </p:nvPicPr>
          <p:blipFill>
            <a:blip r:embed="rId2">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7" name="Picture 6" descr="walking-icon-th.png"/>
            <p:cNvPicPr>
              <a:picLocks noChangeAspect="1"/>
            </p:cNvPicPr>
            <p:nvPr/>
          </p:nvPicPr>
          <p:blipFill>
            <a:blip r:embed="rId2">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8" name="Straight Connector 7"/>
            <p:cNvCxnSpPr>
              <a:cxnSpLocks noChangeShapeType="1"/>
            </p:cNvCxnSpPr>
            <p:nvPr/>
          </p:nvCxnSpPr>
          <p:spPr bwMode="auto">
            <a:xfrm rot="10800000" flipH="1">
              <a:off x="2289175" y="2543175"/>
              <a:ext cx="1127124" cy="276225"/>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24BBB77-E536-5E47-9D6A-07919B552E54}" type="datetime1">
              <a:rPr lang="en-US" smtClean="0"/>
              <a:pPr eaLnBrk="1" hangingPunct="1">
                <a:defRPr/>
              </a:pPr>
              <a:t>4/23/12</a:t>
            </a:fld>
            <a:endParaRPr lang="en-US" smtClean="0"/>
          </a:p>
        </p:txBody>
      </p:sp>
      <p:sp>
        <p:nvSpPr>
          <p:cNvPr id="36867"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AEEEDBD-42AA-334C-B874-FC0E95316EA8}" type="slidenum">
              <a:rPr lang="en-US" smtClean="0"/>
              <a:pPr eaLnBrk="1" hangingPunct="1">
                <a:defRPr/>
              </a:pPr>
              <a:t>36</a:t>
            </a:fld>
            <a:endParaRPr lang="en-US" smtClean="0"/>
          </a:p>
        </p:txBody>
      </p:sp>
      <p:sp>
        <p:nvSpPr>
          <p:cNvPr id="36868" name="Title 1"/>
          <p:cNvSpPr>
            <a:spLocks noGrp="1"/>
          </p:cNvSpPr>
          <p:nvPr>
            <p:ph type="title" idx="4294967295"/>
          </p:nvPr>
        </p:nvSpPr>
        <p:spPr/>
        <p:txBody>
          <a:bodyPr/>
          <a:lstStyle/>
          <a:p>
            <a:pPr eaLnBrk="1" hangingPunct="1">
              <a:defRPr/>
            </a:pPr>
            <a:r>
              <a:rPr lang="en-US">
                <a:latin typeface="Times New Roman" charset="0"/>
                <a:cs typeface="+mj-cs"/>
              </a:rPr>
              <a:t>At the Session-level</a:t>
            </a:r>
          </a:p>
        </p:txBody>
      </p:sp>
      <p:graphicFrame>
        <p:nvGraphicFramePr>
          <p:cNvPr id="1259581" name="Group 61"/>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grpSp>
        <p:nvGrpSpPr>
          <p:cNvPr id="81966"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81967"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B4713A85-F49F-104F-8D10-BAFDA12D42D4}" type="datetime1">
              <a:rPr lang="en-US" smtClean="0"/>
              <a:pPr eaLnBrk="1" hangingPunct="1">
                <a:defRPr/>
              </a:pPr>
              <a:t>4/23/12</a:t>
            </a:fld>
            <a:endParaRPr lang="en-US" smtClean="0"/>
          </a:p>
        </p:txBody>
      </p:sp>
      <p:sp>
        <p:nvSpPr>
          <p:cNvPr id="358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1B75584C-A584-EE4B-BA19-2BAF028CC1F5}" type="slidenum">
              <a:rPr lang="en-US" smtClean="0"/>
              <a:pPr eaLnBrk="1" hangingPunct="1">
                <a:defRPr/>
              </a:pPr>
              <a:t>37</a:t>
            </a:fld>
            <a:endParaRPr lang="en-US" smtClean="0"/>
          </a:p>
        </p:txBody>
      </p:sp>
      <p:sp>
        <p:nvSpPr>
          <p:cNvPr id="35844" name="Title 1"/>
          <p:cNvSpPr>
            <a:spLocks noGrp="1"/>
          </p:cNvSpPr>
          <p:nvPr>
            <p:ph type="title" idx="4294967295"/>
          </p:nvPr>
        </p:nvSpPr>
        <p:spPr/>
        <p:txBody>
          <a:bodyPr/>
          <a:lstStyle/>
          <a:p>
            <a:pPr eaLnBrk="1" hangingPunct="1">
              <a:defRPr/>
            </a:pPr>
            <a:r>
              <a:rPr lang="en-US">
                <a:latin typeface="Times New Roman" charset="0"/>
                <a:cs typeface="+mj-cs"/>
              </a:rPr>
              <a:t>Proximity - turn</a:t>
            </a:r>
          </a:p>
        </p:txBody>
      </p:sp>
      <p:sp>
        <p:nvSpPr>
          <p:cNvPr id="35845" name="Content Placeholder 2"/>
          <p:cNvSpPr>
            <a:spLocks noGrp="1"/>
          </p:cNvSpPr>
          <p:nvPr>
            <p:ph idx="4294967295"/>
          </p:nvPr>
        </p:nvSpPr>
        <p:spPr/>
        <p:txBody>
          <a:bodyPr/>
          <a:lstStyle/>
          <a:p>
            <a:pPr defTabSz="457200" eaLnBrk="1" hangingPunct="1">
              <a:buFontTx/>
              <a:buNone/>
              <a:defRPr/>
            </a:pPr>
            <a:r>
              <a:rPr lang="en-US">
                <a:latin typeface="Times New Roman" charset="0"/>
                <a:cs typeface="+mn-cs"/>
              </a:rPr>
              <a:t>For each IPU ending a turn exchange…</a:t>
            </a:r>
          </a:p>
          <a:p>
            <a:pPr defTabSz="457200" eaLnBrk="1" hangingPunct="1">
              <a:defRPr/>
            </a:pPr>
            <a:r>
              <a:rPr lang="en-US">
                <a:latin typeface="Times New Roman" charset="0"/>
                <a:cs typeface="+mn-cs"/>
              </a:rPr>
              <a:t>Partner difference</a:t>
            </a:r>
          </a:p>
          <a:p>
            <a:pPr marL="450850" lvl="1" indent="6350" defTabSz="457200" eaLnBrk="1" hangingPunct="1">
              <a:buFontTx/>
              <a:buNone/>
              <a:defRPr/>
            </a:pPr>
            <a:r>
              <a:rPr lang="en-US" i="1">
                <a:latin typeface="Times New Roman" charset="0"/>
              </a:rPr>
              <a:t>between the </a:t>
            </a:r>
            <a:r>
              <a:rPr lang="en-US" i="1">
                <a:solidFill>
                  <a:schemeClr val="accent2"/>
                </a:solidFill>
                <a:latin typeface="Times New Roman" charset="0"/>
              </a:rPr>
              <a:t>IPU</a:t>
            </a:r>
            <a:r>
              <a:rPr lang="en-US" i="1">
                <a:latin typeface="Times New Roman" charset="0"/>
              </a:rPr>
              <a:t> and its </a:t>
            </a:r>
            <a:r>
              <a:rPr lang="en-US" i="1">
                <a:solidFill>
                  <a:schemeClr val="accent2"/>
                </a:solidFill>
                <a:latin typeface="Times New Roman" charset="0"/>
              </a:rPr>
              <a:t>adjacent IPU </a:t>
            </a:r>
            <a:r>
              <a:rPr lang="en-US" i="1">
                <a:latin typeface="Times New Roman" charset="0"/>
              </a:rPr>
              <a:t>(the one beginning the next turn)</a:t>
            </a:r>
          </a:p>
          <a:p>
            <a:pPr defTabSz="457200" eaLnBrk="1" hangingPunct="1">
              <a:defRPr/>
            </a:pPr>
            <a:r>
              <a:rPr lang="en-US">
                <a:latin typeface="Times New Roman" charset="0"/>
                <a:cs typeface="+mn-cs"/>
              </a:rPr>
              <a:t>Other difference</a:t>
            </a:r>
          </a:p>
          <a:p>
            <a:pPr marL="450850" lvl="1" indent="6350" defTabSz="457200" eaLnBrk="1" hangingPunct="1">
              <a:buFontTx/>
              <a:buNone/>
              <a:defRPr/>
            </a:pPr>
            <a:r>
              <a:rPr lang="en-US" i="1">
                <a:latin typeface="Times New Roman" charset="0"/>
              </a:rPr>
              <a:t>between the </a:t>
            </a:r>
            <a:r>
              <a:rPr lang="en-US" i="1">
                <a:solidFill>
                  <a:schemeClr val="accent2"/>
                </a:solidFill>
                <a:latin typeface="Times New Roman" charset="0"/>
              </a:rPr>
              <a:t>IPU</a:t>
            </a:r>
            <a:r>
              <a:rPr lang="en-US" i="1">
                <a:latin typeface="Times New Roman" charset="0"/>
              </a:rPr>
              <a:t> and </a:t>
            </a:r>
            <a:r>
              <a:rPr lang="en-US" i="1">
                <a:solidFill>
                  <a:schemeClr val="accent2"/>
                </a:solidFill>
                <a:latin typeface="Times New Roman" charset="0"/>
              </a:rPr>
              <a:t>ten non-adjacent IPUs</a:t>
            </a:r>
            <a:r>
              <a:rPr lang="en-US" i="1">
                <a:solidFill>
                  <a:srgbClr val="F79646"/>
                </a:solidFill>
                <a:latin typeface="Times New Roman" charset="0"/>
              </a:rPr>
              <a:t> </a:t>
            </a:r>
            <a:r>
              <a:rPr lang="en-US" i="1">
                <a:latin typeface="Times New Roman" charset="0"/>
              </a:rPr>
              <a:t>from the conversational partner</a:t>
            </a:r>
          </a:p>
        </p:txBody>
      </p:sp>
      <p:grpSp>
        <p:nvGrpSpPr>
          <p:cNvPr id="83973" name="Group 27"/>
          <p:cNvGrpSpPr>
            <a:grpSpLocks/>
          </p:cNvGrpSpPr>
          <p:nvPr/>
        </p:nvGrpSpPr>
        <p:grpSpPr bwMode="auto">
          <a:xfrm>
            <a:off x="666750" y="600075"/>
            <a:ext cx="1520825" cy="615950"/>
            <a:chOff x="1895475" y="2212975"/>
            <a:chExt cx="1520824" cy="615950"/>
          </a:xfrm>
        </p:grpSpPr>
        <p:cxnSp>
          <p:nvCxnSpPr>
            <p:cNvPr id="5" name="Straight Connector 4"/>
            <p:cNvCxnSpPr>
              <a:cxnSpLocks noChangeShapeType="1"/>
            </p:cNvCxnSpPr>
            <p:nvPr/>
          </p:nvCxnSpPr>
          <p:spPr bwMode="auto">
            <a:xfrm rot="10800000" flipH="1">
              <a:off x="2225675" y="2378075"/>
              <a:ext cx="1127124" cy="276225"/>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6" name="Picture 5" descr="walking-icon-th.png"/>
            <p:cNvPicPr>
              <a:picLocks noChangeAspect="1"/>
            </p:cNvPicPr>
            <p:nvPr/>
          </p:nvPicPr>
          <p:blipFill>
            <a:blip r:embed="rId2">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7" name="Picture 6" descr="walking-icon-th.png"/>
            <p:cNvPicPr>
              <a:picLocks noChangeAspect="1"/>
            </p:cNvPicPr>
            <p:nvPr/>
          </p:nvPicPr>
          <p:blipFill>
            <a:blip r:embed="rId2">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8" name="Straight Connector 7"/>
            <p:cNvCxnSpPr>
              <a:cxnSpLocks noChangeShapeType="1"/>
            </p:cNvCxnSpPr>
            <p:nvPr/>
          </p:nvCxnSpPr>
          <p:spPr bwMode="auto">
            <a:xfrm rot="10800000" flipH="1">
              <a:off x="2289175" y="2543175"/>
              <a:ext cx="1127124" cy="276225"/>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FE02BD0-42B4-5A4F-8F76-1A77DA871169}" type="datetime1">
              <a:rPr lang="en-US" smtClean="0"/>
              <a:pPr eaLnBrk="1" hangingPunct="1">
                <a:defRPr/>
              </a:pPr>
              <a:t>4/23/12</a:t>
            </a:fld>
            <a:endParaRPr lang="en-US" smtClean="0"/>
          </a:p>
        </p:txBody>
      </p:sp>
      <p:sp>
        <p:nvSpPr>
          <p:cNvPr id="37891"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923EDEF-C1F7-D04A-907F-461FB73B6706}" type="slidenum">
              <a:rPr lang="en-US" smtClean="0"/>
              <a:pPr eaLnBrk="1" hangingPunct="1">
                <a:defRPr/>
              </a:pPr>
              <a:t>38</a:t>
            </a:fld>
            <a:endParaRPr lang="en-US" smtClean="0"/>
          </a:p>
        </p:txBody>
      </p:sp>
      <p:sp>
        <p:nvSpPr>
          <p:cNvPr id="37892" name="Title 1"/>
          <p:cNvSpPr>
            <a:spLocks noGrp="1"/>
          </p:cNvSpPr>
          <p:nvPr>
            <p:ph type="title" idx="4294967295"/>
          </p:nvPr>
        </p:nvSpPr>
        <p:spPr/>
        <p:txBody>
          <a:bodyPr/>
          <a:lstStyle/>
          <a:p>
            <a:pPr eaLnBrk="1" hangingPunct="1">
              <a:defRPr/>
            </a:pPr>
            <a:r>
              <a:rPr lang="en-US">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85038"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85039"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2324100" y="1417638"/>
            <a:ext cx="3173413"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FBD9312B-DA31-C942-B0A6-7DAB0F15E9C4}" type="datetime1">
              <a:rPr lang="en-US" smtClean="0"/>
              <a:pPr eaLnBrk="1" hangingPunct="1">
                <a:defRPr/>
              </a:pPr>
              <a:t>4/23/12</a:t>
            </a:fld>
            <a:endParaRPr lang="en-US" smtClean="0"/>
          </a:p>
        </p:txBody>
      </p:sp>
      <p:sp>
        <p:nvSpPr>
          <p:cNvPr id="3891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EA15114-9EB9-F744-A774-0E8D6E06B583}" type="slidenum">
              <a:rPr lang="en-US" smtClean="0"/>
              <a:pPr eaLnBrk="1" hangingPunct="1">
                <a:defRPr/>
              </a:pPr>
              <a:t>39</a:t>
            </a:fld>
            <a:endParaRPr lang="en-US" smtClean="0"/>
          </a:p>
        </p:txBody>
      </p:sp>
      <p:sp>
        <p:nvSpPr>
          <p:cNvPr id="38916" name="Title 1"/>
          <p:cNvSpPr>
            <a:spLocks noGrp="1"/>
          </p:cNvSpPr>
          <p:nvPr>
            <p:ph type="title" idx="4294967295"/>
          </p:nvPr>
        </p:nvSpPr>
        <p:spPr/>
        <p:txBody>
          <a:bodyPr/>
          <a:lstStyle/>
          <a:p>
            <a:pPr eaLnBrk="1" hangingPunct="1">
              <a:defRPr/>
            </a:pPr>
            <a:r>
              <a:rPr lang="en-US">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87086"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87087"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2324100" y="1417638"/>
            <a:ext cx="3173413"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51CF153-9DBA-1D4E-BC1E-EC0470D17319}" type="datetime1">
              <a:rPr lang="en-US" smtClean="0"/>
              <a:pPr eaLnBrk="1" hangingPunct="1">
                <a:defRPr/>
              </a:pPr>
              <a:t>4/23/12</a:t>
            </a:fld>
            <a:endParaRPr lang="en-US" smtClean="0"/>
          </a:p>
        </p:txBody>
      </p:sp>
      <p:sp>
        <p:nvSpPr>
          <p:cNvPr id="6147"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FF9591D-63C7-A141-BEF7-2A5F186F3B20}" type="slidenum">
              <a:rPr lang="en-US" smtClean="0"/>
              <a:pPr eaLnBrk="1" hangingPunct="1">
                <a:defRPr/>
              </a:pPr>
              <a:t>4</a:t>
            </a:fld>
            <a:endParaRPr lang="en-US" smtClean="0"/>
          </a:p>
        </p:txBody>
      </p:sp>
      <p:sp>
        <p:nvSpPr>
          <p:cNvPr id="6148" name="Rectangle 2"/>
          <p:cNvSpPr>
            <a:spLocks noGrp="1" noChangeArrowheads="1"/>
          </p:cNvSpPr>
          <p:nvPr>
            <p:ph type="title"/>
          </p:nvPr>
        </p:nvSpPr>
        <p:spPr/>
        <p:txBody>
          <a:bodyPr/>
          <a:lstStyle/>
          <a:p>
            <a:pPr eaLnBrk="1" hangingPunct="1">
              <a:defRPr/>
            </a:pPr>
            <a:r>
              <a:rPr lang="en-US">
                <a:latin typeface="Times New Roman" charset="0"/>
                <a:cs typeface="+mj-cs"/>
              </a:rPr>
              <a:t>Evidence of Entrainment in Many Dimensions</a:t>
            </a:r>
          </a:p>
        </p:txBody>
      </p:sp>
      <p:sp>
        <p:nvSpPr>
          <p:cNvPr id="6149" name="Rectangle 3"/>
          <p:cNvSpPr>
            <a:spLocks noGrp="1" noChangeArrowheads="1"/>
          </p:cNvSpPr>
          <p:nvPr>
            <p:ph type="body" idx="1"/>
          </p:nvPr>
        </p:nvSpPr>
        <p:spPr/>
        <p:txBody>
          <a:bodyPr/>
          <a:lstStyle/>
          <a:p>
            <a:pPr eaLnBrk="1" hangingPunct="1">
              <a:defRPr/>
            </a:pPr>
            <a:r>
              <a:rPr lang="en-US">
                <a:solidFill>
                  <a:srgbClr val="FF0000"/>
                </a:solidFill>
                <a:latin typeface="Times New Roman" charset="0"/>
                <a:cs typeface="+mn-cs"/>
              </a:rPr>
              <a:t>Lexical and syntactic</a:t>
            </a:r>
            <a:r>
              <a:rPr lang="en-US">
                <a:latin typeface="Times New Roman" charset="0"/>
                <a:cs typeface="+mn-cs"/>
              </a:rPr>
              <a:t> </a:t>
            </a:r>
            <a:r>
              <a:rPr lang="en-US" sz="2000">
                <a:latin typeface="Times New Roman" charset="0"/>
                <a:cs typeface="+mn-cs"/>
              </a:rPr>
              <a:t>(Brennan </a:t>
            </a:r>
            <a:r>
              <a:rPr lang="ja-JP" altLang="en-US" sz="2000">
                <a:latin typeface="Times New Roman" charset="0"/>
                <a:cs typeface="+mn-cs"/>
              </a:rPr>
              <a:t>’</a:t>
            </a:r>
            <a:r>
              <a:rPr lang="en-US" sz="2000">
                <a:latin typeface="Times New Roman" charset="0"/>
                <a:cs typeface="+mn-cs"/>
              </a:rPr>
              <a:t>00, Reitter et al </a:t>
            </a:r>
            <a:r>
              <a:rPr lang="ja-JP" altLang="en-US" sz="2000">
                <a:latin typeface="Times New Roman" charset="0"/>
                <a:cs typeface="+mn-cs"/>
              </a:rPr>
              <a:t>’</a:t>
            </a:r>
            <a:r>
              <a:rPr lang="en-US" sz="2000">
                <a:latin typeface="Times New Roman" charset="0"/>
                <a:cs typeface="+mn-cs"/>
              </a:rPr>
              <a:t>07)</a:t>
            </a:r>
          </a:p>
          <a:p>
            <a:pPr eaLnBrk="1" hangingPunct="1">
              <a:defRPr/>
            </a:pPr>
            <a:r>
              <a:rPr lang="en-US">
                <a:solidFill>
                  <a:srgbClr val="FF0000"/>
                </a:solidFill>
                <a:latin typeface="Times New Roman" charset="0"/>
                <a:cs typeface="+mn-cs"/>
              </a:rPr>
              <a:t>Acoustic/Prosodic</a:t>
            </a:r>
            <a:r>
              <a:rPr lang="en-US">
                <a:latin typeface="Times New Roman" charset="0"/>
                <a:cs typeface="+mn-cs"/>
              </a:rPr>
              <a:t> </a:t>
            </a:r>
            <a:r>
              <a:rPr lang="en-US" sz="2000">
                <a:latin typeface="Times New Roman" charset="0"/>
                <a:cs typeface="+mn-cs"/>
              </a:rPr>
              <a:t>(Matarazzo et al </a:t>
            </a:r>
            <a:r>
              <a:rPr lang="ja-JP" altLang="en-US" sz="2000">
                <a:latin typeface="Times New Roman" charset="0"/>
                <a:cs typeface="+mn-cs"/>
              </a:rPr>
              <a:t>’</a:t>
            </a:r>
            <a:r>
              <a:rPr lang="en-US" sz="2000">
                <a:latin typeface="Times New Roman" charset="0"/>
                <a:cs typeface="+mn-cs"/>
              </a:rPr>
              <a:t>68, Jaffe &amp; Feldstein </a:t>
            </a:r>
            <a:r>
              <a:rPr lang="ja-JP" altLang="en-US" sz="2000">
                <a:latin typeface="Times New Roman" charset="0"/>
                <a:cs typeface="+mn-cs"/>
              </a:rPr>
              <a:t>’</a:t>
            </a:r>
            <a:r>
              <a:rPr lang="en-US" sz="2000">
                <a:latin typeface="Times New Roman" charset="0"/>
                <a:cs typeface="+mn-cs"/>
              </a:rPr>
              <a:t>70, Natale </a:t>
            </a:r>
            <a:r>
              <a:rPr lang="ja-JP" altLang="en-US" sz="2000">
                <a:latin typeface="Times New Roman" charset="0"/>
                <a:cs typeface="+mn-cs"/>
              </a:rPr>
              <a:t>’</a:t>
            </a:r>
            <a:r>
              <a:rPr lang="en-US" sz="2000">
                <a:latin typeface="Times New Roman" charset="0"/>
                <a:cs typeface="+mn-cs"/>
              </a:rPr>
              <a:t>77, Cappella &amp; Planalp </a:t>
            </a:r>
            <a:r>
              <a:rPr lang="ja-JP" altLang="en-US" sz="2000">
                <a:latin typeface="Times New Roman" charset="0"/>
                <a:cs typeface="+mn-cs"/>
              </a:rPr>
              <a:t>’</a:t>
            </a:r>
            <a:r>
              <a:rPr lang="en-US" sz="2000">
                <a:latin typeface="Times New Roman" charset="0"/>
                <a:cs typeface="+mn-cs"/>
              </a:rPr>
              <a:t>81, Street </a:t>
            </a:r>
            <a:r>
              <a:rPr lang="ja-JP" altLang="en-US" sz="2000">
                <a:latin typeface="Times New Roman" charset="0"/>
                <a:cs typeface="+mn-cs"/>
              </a:rPr>
              <a:t>’</a:t>
            </a:r>
            <a:r>
              <a:rPr lang="en-US" sz="2000">
                <a:latin typeface="Times New Roman" charset="0"/>
                <a:cs typeface="+mn-cs"/>
              </a:rPr>
              <a:t>84, Sherlom &amp; La Riviere </a:t>
            </a:r>
            <a:r>
              <a:rPr lang="ja-JP" altLang="en-US" sz="2000">
                <a:latin typeface="Times New Roman" charset="0"/>
                <a:cs typeface="+mn-cs"/>
              </a:rPr>
              <a:t>’</a:t>
            </a:r>
            <a:r>
              <a:rPr lang="en-US" sz="2000">
                <a:latin typeface="Times New Roman" charset="0"/>
                <a:cs typeface="+mn-cs"/>
              </a:rPr>
              <a:t>87, Guitar &amp; Marchinkoski </a:t>
            </a:r>
            <a:r>
              <a:rPr lang="ja-JP" altLang="en-US" sz="2000">
                <a:latin typeface="Times New Roman" charset="0"/>
                <a:cs typeface="+mn-cs"/>
              </a:rPr>
              <a:t>’</a:t>
            </a:r>
            <a:r>
              <a:rPr lang="en-US" sz="2000">
                <a:latin typeface="Times New Roman" charset="0"/>
                <a:cs typeface="+mn-cs"/>
              </a:rPr>
              <a:t>01)</a:t>
            </a:r>
          </a:p>
          <a:p>
            <a:pPr eaLnBrk="1" hangingPunct="1">
              <a:defRPr/>
            </a:pPr>
            <a:r>
              <a:rPr lang="en-US">
                <a:solidFill>
                  <a:srgbClr val="FF0000"/>
                </a:solidFill>
                <a:latin typeface="Times New Roman" charset="0"/>
                <a:cs typeface="+mn-cs"/>
              </a:rPr>
              <a:t>Phonological/Phonetic </a:t>
            </a:r>
            <a:r>
              <a:rPr lang="en-US" sz="2000">
                <a:latin typeface="Times New Roman" charset="0"/>
                <a:cs typeface="+mn-cs"/>
              </a:rPr>
              <a:t>(Pardo </a:t>
            </a:r>
            <a:r>
              <a:rPr lang="ja-JP" altLang="en-US" sz="2000">
                <a:latin typeface="Times New Roman" charset="0"/>
                <a:cs typeface="+mn-cs"/>
              </a:rPr>
              <a:t>’</a:t>
            </a:r>
            <a:r>
              <a:rPr lang="en-US" sz="2000">
                <a:latin typeface="Times New Roman" charset="0"/>
                <a:cs typeface="+mn-cs"/>
              </a:rPr>
              <a:t>06)</a:t>
            </a:r>
            <a:endParaRPr lang="en-US" sz="2000">
              <a:solidFill>
                <a:srgbClr val="FF0000"/>
              </a:solidFill>
              <a:latin typeface="Times New Roman" charset="0"/>
              <a:cs typeface="+mn-cs"/>
            </a:endParaRPr>
          </a:p>
          <a:p>
            <a:pPr eaLnBrk="1" hangingPunct="1">
              <a:defRPr/>
            </a:pPr>
            <a:r>
              <a:rPr lang="en-US">
                <a:solidFill>
                  <a:srgbClr val="FF0000"/>
                </a:solidFill>
                <a:latin typeface="Times New Roman" charset="0"/>
                <a:cs typeface="+mn-cs"/>
              </a:rPr>
              <a:t>Socio-cultural </a:t>
            </a:r>
            <a:r>
              <a:rPr lang="en-US" sz="2000">
                <a:latin typeface="Times New Roman" charset="0"/>
                <a:cs typeface="+mn-cs"/>
              </a:rPr>
              <a:t>(Azuma </a:t>
            </a:r>
            <a:r>
              <a:rPr lang="ja-JP" altLang="en-US" sz="2000">
                <a:latin typeface="Times New Roman" charset="0"/>
                <a:cs typeface="+mn-cs"/>
              </a:rPr>
              <a:t>’</a:t>
            </a:r>
            <a:r>
              <a:rPr lang="en-US" sz="2000">
                <a:latin typeface="Times New Roman" charset="0"/>
                <a:cs typeface="+mn-cs"/>
              </a:rPr>
              <a:t>97, Roth </a:t>
            </a:r>
            <a:r>
              <a:rPr lang="ja-JP" altLang="en-US" sz="2000">
                <a:latin typeface="Times New Roman" charset="0"/>
                <a:cs typeface="+mn-cs"/>
              </a:rPr>
              <a:t>’</a:t>
            </a:r>
            <a:r>
              <a:rPr lang="en-US" sz="2000">
                <a:latin typeface="Times New Roman" charset="0"/>
                <a:cs typeface="+mn-cs"/>
              </a:rPr>
              <a:t>05)</a:t>
            </a:r>
          </a:p>
          <a:p>
            <a:pPr eaLnBrk="1" hangingPunct="1">
              <a:defRPr/>
            </a:pPr>
            <a:r>
              <a:rPr lang="en-US">
                <a:solidFill>
                  <a:srgbClr val="FF3300"/>
                </a:solidFill>
                <a:latin typeface="Times New Roman" charset="0"/>
                <a:cs typeface="+mn-cs"/>
              </a:rPr>
              <a:t>Jokes and laughter</a:t>
            </a:r>
            <a:r>
              <a:rPr lang="en-US" sz="1800">
                <a:latin typeface="Times New Roman" charset="0"/>
                <a:cs typeface="+mn-cs"/>
              </a:rPr>
              <a:t> </a:t>
            </a:r>
            <a:r>
              <a:rPr lang="en-US" sz="2000">
                <a:latin typeface="Times New Roman" charset="0"/>
                <a:cs typeface="+mn-cs"/>
              </a:rPr>
              <a:t>(Bales </a:t>
            </a:r>
            <a:r>
              <a:rPr lang="ja-JP" altLang="en-US" sz="2000">
                <a:latin typeface="Times New Roman" charset="0"/>
                <a:cs typeface="+mn-cs"/>
              </a:rPr>
              <a:t>’</a:t>
            </a:r>
            <a:r>
              <a:rPr lang="en-US" sz="2000">
                <a:latin typeface="Times New Roman" charset="0"/>
                <a:cs typeface="+mn-cs"/>
              </a:rPr>
              <a:t>50, Raganath et al </a:t>
            </a:r>
            <a:r>
              <a:rPr lang="ja-JP" altLang="en-US" sz="2000">
                <a:latin typeface="Times New Roman" charset="0"/>
                <a:cs typeface="+mn-cs"/>
              </a:rPr>
              <a:t>’</a:t>
            </a:r>
            <a:r>
              <a:rPr lang="en-US" sz="2000">
                <a:latin typeface="Times New Roman" charset="0"/>
                <a:cs typeface="+mn-cs"/>
              </a:rPr>
              <a:t>11)</a:t>
            </a:r>
          </a:p>
          <a:p>
            <a:pPr eaLnBrk="1" hangingPunct="1">
              <a:defRPr/>
            </a:pPr>
            <a:r>
              <a:rPr lang="en-US">
                <a:solidFill>
                  <a:srgbClr val="FF0000"/>
                </a:solidFill>
                <a:latin typeface="Times New Roman" charset="0"/>
                <a:cs typeface="+mn-cs"/>
              </a:rPr>
              <a:t>Facial expression and gesture </a:t>
            </a:r>
            <a:r>
              <a:rPr lang="en-US" sz="2000">
                <a:latin typeface="Times New Roman" charset="0"/>
                <a:cs typeface="+mn-cs"/>
              </a:rPr>
              <a:t>(Mauer &amp; Tindall </a:t>
            </a:r>
            <a:r>
              <a:rPr lang="ja-JP" altLang="en-US" sz="2000">
                <a:latin typeface="Times New Roman" charset="0"/>
                <a:cs typeface="+mn-cs"/>
              </a:rPr>
              <a:t>’</a:t>
            </a:r>
            <a:r>
              <a:rPr lang="en-US" sz="2000">
                <a:latin typeface="Times New Roman" charset="0"/>
                <a:cs typeface="+mn-cs"/>
              </a:rPr>
              <a:t>83, Hale &amp; Burgoon </a:t>
            </a:r>
            <a:r>
              <a:rPr lang="ja-JP" altLang="en-US" sz="2000">
                <a:latin typeface="Times New Roman" charset="0"/>
                <a:cs typeface="+mn-cs"/>
              </a:rPr>
              <a:t>’</a:t>
            </a:r>
            <a:r>
              <a:rPr lang="en-US" sz="2000">
                <a:latin typeface="Times New Roman" charset="0"/>
                <a:cs typeface="+mn-cs"/>
              </a:rPr>
              <a:t>84, Chartrand &amp; Bargh </a:t>
            </a:r>
            <a:r>
              <a:rPr lang="ja-JP" altLang="en-US" sz="2000">
                <a:latin typeface="Times New Roman" charset="0"/>
                <a:cs typeface="+mn-cs"/>
              </a:rPr>
              <a:t>’</a:t>
            </a:r>
            <a:r>
              <a:rPr lang="en-US" sz="2000">
                <a:latin typeface="Times New Roman" charset="0"/>
                <a:cs typeface="+mn-cs"/>
              </a:rPr>
              <a:t>99)</a:t>
            </a:r>
          </a:p>
          <a:p>
            <a:pPr eaLnBrk="1" hangingPunct="1">
              <a:defRPr/>
            </a:pPr>
            <a:r>
              <a:rPr lang="en-US">
                <a:solidFill>
                  <a:srgbClr val="FF3300"/>
                </a:solidFill>
                <a:latin typeface="Times New Roman" charset="0"/>
                <a:cs typeface="+mn-cs"/>
              </a:rPr>
              <a:t>Posture </a:t>
            </a:r>
            <a:r>
              <a:rPr lang="en-US" sz="2000">
                <a:latin typeface="Times New Roman" charset="0"/>
                <a:cs typeface="+mn-cs"/>
              </a:rPr>
              <a:t>(Condon &amp; Ogston </a:t>
            </a:r>
            <a:r>
              <a:rPr lang="ja-JP" altLang="en-US" sz="2000">
                <a:latin typeface="Times New Roman" charset="0"/>
                <a:cs typeface="+mn-cs"/>
              </a:rPr>
              <a:t>‘</a:t>
            </a:r>
            <a:r>
              <a:rPr lang="en-US" sz="2000">
                <a:latin typeface="Times New Roman" charset="0"/>
                <a:cs typeface="+mn-cs"/>
              </a:rPr>
              <a:t>67)</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E0CBCAE-3ABF-A64E-9353-AA6D0724D403}" type="datetime1">
              <a:rPr lang="en-US" smtClean="0"/>
              <a:pPr eaLnBrk="1" hangingPunct="1">
                <a:defRPr/>
              </a:pPr>
              <a:t>4/23/12</a:t>
            </a:fld>
            <a:endParaRPr lang="en-US" smtClean="0"/>
          </a:p>
        </p:txBody>
      </p:sp>
      <p:sp>
        <p:nvSpPr>
          <p:cNvPr id="39939"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3009906-EF07-E948-819B-BBC29F3A56E8}" type="slidenum">
              <a:rPr lang="en-US" smtClean="0"/>
              <a:pPr eaLnBrk="1" hangingPunct="1">
                <a:defRPr/>
              </a:pPr>
              <a:t>40</a:t>
            </a:fld>
            <a:endParaRPr lang="en-US" smtClean="0"/>
          </a:p>
        </p:txBody>
      </p:sp>
      <p:sp>
        <p:nvSpPr>
          <p:cNvPr id="39940" name="Title 1"/>
          <p:cNvSpPr>
            <a:spLocks noGrp="1"/>
          </p:cNvSpPr>
          <p:nvPr>
            <p:ph type="title" idx="4294967295"/>
          </p:nvPr>
        </p:nvSpPr>
        <p:spPr/>
        <p:txBody>
          <a:bodyPr/>
          <a:lstStyle/>
          <a:p>
            <a:pPr eaLnBrk="1" hangingPunct="1">
              <a:defRPr/>
            </a:pPr>
            <a:r>
              <a:rPr lang="en-US" dirty="0">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89134"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89135"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5513388" y="1417638"/>
            <a:ext cx="3173412"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946FA543-3936-3441-A1C3-45067C5C6992}" type="datetime1">
              <a:rPr lang="en-US" smtClean="0"/>
              <a:pPr eaLnBrk="1" hangingPunct="1">
                <a:defRPr/>
              </a:pPr>
              <a:t>4/23/12</a:t>
            </a:fld>
            <a:endParaRPr lang="en-US" smtClean="0"/>
          </a:p>
        </p:txBody>
      </p:sp>
      <p:sp>
        <p:nvSpPr>
          <p:cNvPr id="4096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C49D86EE-7D6F-E045-8A66-45A2B32BB76B}" type="slidenum">
              <a:rPr lang="en-US" smtClean="0"/>
              <a:pPr eaLnBrk="1" hangingPunct="1">
                <a:defRPr/>
              </a:pPr>
              <a:t>41</a:t>
            </a:fld>
            <a:endParaRPr lang="en-US" smtClean="0"/>
          </a:p>
        </p:txBody>
      </p:sp>
      <p:sp>
        <p:nvSpPr>
          <p:cNvPr id="40964" name="Title 1"/>
          <p:cNvSpPr>
            <a:spLocks noGrp="1"/>
          </p:cNvSpPr>
          <p:nvPr>
            <p:ph type="title" idx="4294967295"/>
          </p:nvPr>
        </p:nvSpPr>
        <p:spPr/>
        <p:txBody>
          <a:bodyPr/>
          <a:lstStyle/>
          <a:p>
            <a:pPr eaLnBrk="1" hangingPunct="1">
              <a:defRPr/>
            </a:pPr>
            <a:r>
              <a:rPr lang="en-US" dirty="0">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1182"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91183"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5513388" y="1417638"/>
            <a:ext cx="3173412"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
        <p:nvSpPr>
          <p:cNvPr id="17" name="Rounded Rectangle 16"/>
          <p:cNvSpPr>
            <a:spLocks noChangeArrowheads="1"/>
          </p:cNvSpPr>
          <p:nvPr/>
        </p:nvSpPr>
        <p:spPr bwMode="auto">
          <a:xfrm>
            <a:off x="5513388" y="2243138"/>
            <a:ext cx="3173412" cy="411162"/>
          </a:xfrm>
          <a:prstGeom prst="roundRect">
            <a:avLst>
              <a:gd name="adj" fmla="val 0"/>
            </a:avLst>
          </a:prstGeom>
          <a:noFill/>
          <a:ln w="38100">
            <a:solidFill>
              <a:srgbClr val="2D2D8A"/>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
        <p:nvSpPr>
          <p:cNvPr id="18" name="Rounded Rectangle 17"/>
          <p:cNvSpPr>
            <a:spLocks noChangeArrowheads="1"/>
          </p:cNvSpPr>
          <p:nvPr/>
        </p:nvSpPr>
        <p:spPr bwMode="auto">
          <a:xfrm>
            <a:off x="5513388" y="4694238"/>
            <a:ext cx="3173412" cy="819150"/>
          </a:xfrm>
          <a:prstGeom prst="roundRect">
            <a:avLst>
              <a:gd name="adj" fmla="val 0"/>
            </a:avLst>
          </a:prstGeom>
          <a:noFill/>
          <a:ln w="38100">
            <a:solidFill>
              <a:srgbClr val="2D2D8A"/>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01F18EA-9E36-1E40-9886-576EC0EB3ED9}" type="datetime1">
              <a:rPr lang="en-US" smtClean="0"/>
              <a:pPr eaLnBrk="1" hangingPunct="1">
                <a:defRPr/>
              </a:pPr>
              <a:t>4/23/12</a:t>
            </a:fld>
            <a:endParaRPr lang="en-US" smtClean="0"/>
          </a:p>
        </p:txBody>
      </p:sp>
      <p:sp>
        <p:nvSpPr>
          <p:cNvPr id="41987"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B10DB56F-CA9F-154B-A9D7-12556BFA33F2}" type="slidenum">
              <a:rPr lang="en-US" smtClean="0"/>
              <a:pPr eaLnBrk="1" hangingPunct="1">
                <a:defRPr/>
              </a:pPr>
              <a:t>42</a:t>
            </a:fld>
            <a:endParaRPr lang="en-US" smtClean="0"/>
          </a:p>
        </p:txBody>
      </p:sp>
      <p:sp>
        <p:nvSpPr>
          <p:cNvPr id="41988" name="Title 1"/>
          <p:cNvSpPr>
            <a:spLocks noGrp="1"/>
          </p:cNvSpPr>
          <p:nvPr>
            <p:ph type="title" idx="4294967295"/>
          </p:nvPr>
        </p:nvSpPr>
        <p:spPr/>
        <p:txBody>
          <a:bodyPr/>
          <a:lstStyle/>
          <a:p>
            <a:pPr eaLnBrk="1" hangingPunct="1">
              <a:defRPr/>
            </a:pPr>
            <a:r>
              <a:rPr lang="en-US">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3230"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93231"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5513388" y="1417638"/>
            <a:ext cx="3173412"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
        <p:nvSpPr>
          <p:cNvPr id="17" name="Rounded Rectangle 16"/>
          <p:cNvSpPr>
            <a:spLocks noChangeArrowheads="1"/>
          </p:cNvSpPr>
          <p:nvPr/>
        </p:nvSpPr>
        <p:spPr bwMode="auto">
          <a:xfrm>
            <a:off x="5513388" y="3068638"/>
            <a:ext cx="3173412" cy="411162"/>
          </a:xfrm>
          <a:prstGeom prst="roundRect">
            <a:avLst>
              <a:gd name="adj" fmla="val 0"/>
            </a:avLst>
          </a:prstGeom>
          <a:noFill/>
          <a:ln w="38100">
            <a:solidFill>
              <a:srgbClr val="2D2D8A"/>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
        <p:nvSpPr>
          <p:cNvPr id="18" name="Rounded Rectangle 17"/>
          <p:cNvSpPr>
            <a:spLocks noChangeArrowheads="1"/>
          </p:cNvSpPr>
          <p:nvPr/>
        </p:nvSpPr>
        <p:spPr bwMode="auto">
          <a:xfrm>
            <a:off x="5513388" y="4287838"/>
            <a:ext cx="3173412" cy="411162"/>
          </a:xfrm>
          <a:prstGeom prst="roundRect">
            <a:avLst>
              <a:gd name="adj" fmla="val 0"/>
            </a:avLst>
          </a:prstGeom>
          <a:noFill/>
          <a:ln w="38100">
            <a:solidFill>
              <a:srgbClr val="2D2D8A"/>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732CEFA-CE1C-8E4E-B3E8-D32C83B18DDA}" type="datetime1">
              <a:rPr lang="en-US" smtClean="0"/>
              <a:pPr eaLnBrk="1" hangingPunct="1">
                <a:defRPr/>
              </a:pPr>
              <a:t>4/23/12</a:t>
            </a:fld>
            <a:endParaRPr lang="en-US" smtClean="0"/>
          </a:p>
        </p:txBody>
      </p:sp>
      <p:sp>
        <p:nvSpPr>
          <p:cNvPr id="43011"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DDC8245E-E4EF-8A4C-B25A-9D15498E50AE}" type="slidenum">
              <a:rPr lang="en-US" smtClean="0"/>
              <a:pPr eaLnBrk="1" hangingPunct="1">
                <a:defRPr/>
              </a:pPr>
              <a:t>43</a:t>
            </a:fld>
            <a:endParaRPr lang="en-US" smtClean="0"/>
          </a:p>
        </p:txBody>
      </p:sp>
      <p:sp>
        <p:nvSpPr>
          <p:cNvPr id="43012" name="Title 1"/>
          <p:cNvSpPr>
            <a:spLocks noGrp="1"/>
          </p:cNvSpPr>
          <p:nvPr>
            <p:ph type="title" idx="4294967295"/>
          </p:nvPr>
        </p:nvSpPr>
        <p:spPr/>
        <p:txBody>
          <a:bodyPr/>
          <a:lstStyle/>
          <a:p>
            <a:pPr eaLnBrk="1" hangingPunct="1">
              <a:defRPr/>
            </a:pPr>
            <a:r>
              <a:rPr lang="en-US">
                <a:latin typeface="Times New Roman" charset="0"/>
                <a:cs typeface="+mj-cs"/>
              </a:rPr>
              <a:t>Session-level</a:t>
            </a:r>
          </a:p>
        </p:txBody>
      </p:sp>
      <p:graphicFrame>
        <p:nvGraphicFramePr>
          <p:cNvPr id="5" name="Content Placeholder 4"/>
          <p:cNvGraphicFramePr>
            <a:graphicFrameLocks noGrp="1"/>
          </p:cNvGraphicFramePr>
          <p:nvPr>
            <p:ph idx="4294967295"/>
          </p:nvPr>
        </p:nvGraphicFramePr>
        <p:xfrm>
          <a:off x="457200" y="1417638"/>
          <a:ext cx="8229600" cy="4094163"/>
        </p:xfrm>
        <a:graphic>
          <a:graphicData uri="http://schemas.openxmlformats.org/drawingml/2006/table">
            <a:tbl>
              <a:tblPr/>
              <a:tblGrid>
                <a:gridCol w="1866900"/>
                <a:gridCol w="3181350"/>
                <a:gridCol w="3181350"/>
              </a:tblGrid>
              <a:tr h="842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Proximity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charset="0"/>
                          <a:ea typeface="ＭＳ Ｐゴシック" charset="0"/>
                        </a:rPr>
                        <a:t>           Convergence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5278" name="Group 27"/>
          <p:cNvGrpSpPr>
            <a:grpSpLocks noChangeAspect="1"/>
          </p:cNvGrpSpPr>
          <p:nvPr/>
        </p:nvGrpSpPr>
        <p:grpSpPr bwMode="auto">
          <a:xfrm>
            <a:off x="2527300" y="1625600"/>
            <a:ext cx="1116013" cy="452438"/>
            <a:chOff x="1895475" y="2212975"/>
            <a:chExt cx="1520824" cy="615950"/>
          </a:xfrm>
        </p:grpSpPr>
        <p:cxnSp>
          <p:nvCxnSpPr>
            <p:cNvPr id="7" name="Straight Connector 6"/>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8" name="Picture 7"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9" name="Picture 8"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0" name="Straight Connector 9"/>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grpSp>
        <p:nvGrpSpPr>
          <p:cNvPr id="95279" name="Group 43"/>
          <p:cNvGrpSpPr>
            <a:grpSpLocks noChangeAspect="1"/>
          </p:cNvGrpSpPr>
          <p:nvPr/>
        </p:nvGrpSpPr>
        <p:grpSpPr bwMode="auto">
          <a:xfrm>
            <a:off x="5664200" y="1435100"/>
            <a:ext cx="874713" cy="731838"/>
            <a:chOff x="3225802" y="3063875"/>
            <a:chExt cx="1279525" cy="1123950"/>
          </a:xfrm>
        </p:grpSpPr>
        <p:pic>
          <p:nvPicPr>
            <p:cNvPr id="12" name="Picture 11"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13" name="Picture 12"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14" name="Straight Connector 13"/>
            <p:cNvCxnSpPr>
              <a:cxnSpLocks noChangeShapeType="1"/>
              <a:stCxn id="13" idx="2"/>
            </p:cNvCxnSpPr>
            <p:nvPr/>
          </p:nvCxnSpPr>
          <p:spPr bwMode="auto">
            <a:xfrm rot="5400000" flipH="1" flipV="1">
              <a:off x="3751796" y="3434294"/>
              <a:ext cx="390091" cy="1116972"/>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15" name="Straight Connector 14"/>
            <p:cNvCxnSpPr>
              <a:cxnSpLocks noChangeShapeType="1"/>
            </p:cNvCxnSpPr>
            <p:nvPr/>
          </p:nvCxnSpPr>
          <p:spPr bwMode="auto">
            <a:xfrm>
              <a:off x="3413900" y="3544175"/>
              <a:ext cx="1091427" cy="253559"/>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
        <p:nvSpPr>
          <p:cNvPr id="16" name="Rounded Rectangle 15"/>
          <p:cNvSpPr>
            <a:spLocks noChangeArrowheads="1"/>
          </p:cNvSpPr>
          <p:nvPr/>
        </p:nvSpPr>
        <p:spPr bwMode="auto">
          <a:xfrm>
            <a:off x="5513388" y="1417638"/>
            <a:ext cx="3173412" cy="4095750"/>
          </a:xfrm>
          <a:prstGeom prst="roundRect">
            <a:avLst>
              <a:gd name="adj" fmla="val 0"/>
            </a:avLst>
          </a:prstGeom>
          <a:noFill/>
          <a:ln w="38100">
            <a:solidFill>
              <a:srgbClr val="FFFFFF"/>
            </a:solidFill>
            <a:round/>
            <a:headEnd/>
            <a:tailEnd/>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Lst>
        </p:spPr>
        <p:txBody>
          <a:bodyPr anchor="ctr"/>
          <a:lstStyle/>
          <a:p>
            <a:pPr algn="ctr" defTabSz="457200" fontAlgn="auto">
              <a:spcBef>
                <a:spcPts val="0"/>
              </a:spcBef>
              <a:spcAft>
                <a:spcPts val="0"/>
              </a:spcAft>
              <a:defRPr/>
            </a:pPr>
            <a:endParaRPr lang="en-US">
              <a:solidFill>
                <a:schemeClr val="lt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399F0B9-8411-0740-93FF-93101FE8EB1E}" type="datetime1">
              <a:rPr lang="en-US" smtClean="0"/>
              <a:pPr eaLnBrk="1" hangingPunct="1">
                <a:defRPr/>
              </a:pPr>
              <a:t>4/23/12</a:t>
            </a:fld>
            <a:endParaRPr lang="en-US" smtClean="0"/>
          </a:p>
        </p:txBody>
      </p:sp>
      <p:sp>
        <p:nvSpPr>
          <p:cNvPr id="4403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11196A9-1016-834D-B01D-963F0173B481}" type="slidenum">
              <a:rPr lang="en-US" smtClean="0"/>
              <a:pPr eaLnBrk="1" hangingPunct="1">
                <a:defRPr/>
              </a:pPr>
              <a:t>44</a:t>
            </a:fld>
            <a:endParaRPr lang="en-US" smtClean="0"/>
          </a:p>
        </p:txBody>
      </p:sp>
      <p:sp>
        <p:nvSpPr>
          <p:cNvPr id="44036" name="Title 1"/>
          <p:cNvSpPr>
            <a:spLocks noGrp="1"/>
          </p:cNvSpPr>
          <p:nvPr>
            <p:ph type="title" idx="4294967295"/>
          </p:nvPr>
        </p:nvSpPr>
        <p:spPr/>
        <p:txBody>
          <a:bodyPr/>
          <a:lstStyle/>
          <a:p>
            <a:pPr eaLnBrk="1" hangingPunct="1">
              <a:defRPr/>
            </a:pPr>
            <a:r>
              <a:rPr lang="en-US">
                <a:latin typeface="Times New Roman" charset="0"/>
                <a:cs typeface="+mj-cs"/>
              </a:rPr>
              <a:t>Turn-level</a:t>
            </a:r>
          </a:p>
        </p:txBody>
      </p:sp>
      <p:graphicFrame>
        <p:nvGraphicFramePr>
          <p:cNvPr id="1272898" name="Group 66"/>
          <p:cNvGraphicFramePr>
            <a:graphicFrameLocks noGrp="1"/>
          </p:cNvGraphicFramePr>
          <p:nvPr>
            <p:ph idx="4294967295"/>
          </p:nvPr>
        </p:nvGraphicFramePr>
        <p:xfrm>
          <a:off x="457200" y="1308100"/>
          <a:ext cx="8229600" cy="3962400"/>
        </p:xfrm>
        <a:graphic>
          <a:graphicData uri="http://schemas.openxmlformats.org/drawingml/2006/table">
            <a:tbl>
              <a:tblPr/>
              <a:tblGrid>
                <a:gridCol w="1714500"/>
                <a:gridCol w="2171700"/>
                <a:gridCol w="2171700"/>
                <a:gridCol w="2171700"/>
              </a:tblGrid>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Proximity</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Synchrony</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Convergence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7336" name="Group 27"/>
          <p:cNvGrpSpPr>
            <a:grpSpLocks noChangeAspect="1"/>
          </p:cNvGrpSpPr>
          <p:nvPr/>
        </p:nvGrpSpPr>
        <p:grpSpPr bwMode="auto">
          <a:xfrm>
            <a:off x="2260600" y="1485900"/>
            <a:ext cx="1116013" cy="452438"/>
            <a:chOff x="1895475" y="2212975"/>
            <a:chExt cx="1520824" cy="615950"/>
          </a:xfrm>
        </p:grpSpPr>
        <p:cxnSp>
          <p:nvCxnSpPr>
            <p:cNvPr id="8" name="Straight Connector 7"/>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9" name="Picture 8"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10" name="Picture 9"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1" name="Straight Connector 10"/>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pic>
        <p:nvPicPr>
          <p:cNvPr id="97337" name="Picture 16" descr="synchrony.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52938" y="1362075"/>
            <a:ext cx="8270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7338" name="Group 43"/>
          <p:cNvGrpSpPr>
            <a:grpSpLocks noChangeAspect="1"/>
          </p:cNvGrpSpPr>
          <p:nvPr/>
        </p:nvGrpSpPr>
        <p:grpSpPr bwMode="auto">
          <a:xfrm>
            <a:off x="6578600" y="1397000"/>
            <a:ext cx="722313" cy="604838"/>
            <a:chOff x="3225802" y="3063875"/>
            <a:chExt cx="1279525" cy="1123950"/>
          </a:xfrm>
        </p:grpSpPr>
        <p:pic>
          <p:nvPicPr>
            <p:cNvPr id="19" name="Picture 18"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20" name="Picture 19"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21" name="Straight Connector 20"/>
            <p:cNvCxnSpPr>
              <a:cxnSpLocks noChangeShapeType="1"/>
              <a:stCxn id="20" idx="2"/>
            </p:cNvCxnSpPr>
            <p:nvPr/>
          </p:nvCxnSpPr>
          <p:spPr bwMode="auto">
            <a:xfrm rot="5400000" flipH="1" flipV="1">
              <a:off x="3752417" y="3434915"/>
              <a:ext cx="389400" cy="1116421"/>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3414216" y="3544726"/>
              <a:ext cx="1091111" cy="253700"/>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0ABC3927-DFEE-C24C-BF57-9A938DDC342F}" type="datetime1">
              <a:rPr lang="en-US" smtClean="0"/>
              <a:pPr eaLnBrk="1" hangingPunct="1">
                <a:defRPr/>
              </a:pPr>
              <a:t>4/23/12</a:t>
            </a:fld>
            <a:endParaRPr lang="en-US" smtClean="0"/>
          </a:p>
        </p:txBody>
      </p:sp>
      <p:sp>
        <p:nvSpPr>
          <p:cNvPr id="45059"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CE737EA-F26A-9C44-BD0B-6C035D728C9B}" type="slidenum">
              <a:rPr lang="en-US" smtClean="0"/>
              <a:pPr eaLnBrk="1" hangingPunct="1">
                <a:defRPr/>
              </a:pPr>
              <a:t>45</a:t>
            </a:fld>
            <a:endParaRPr lang="en-US" smtClean="0"/>
          </a:p>
        </p:txBody>
      </p:sp>
      <p:sp>
        <p:nvSpPr>
          <p:cNvPr id="45060" name="Title 1"/>
          <p:cNvSpPr>
            <a:spLocks noGrp="1"/>
          </p:cNvSpPr>
          <p:nvPr>
            <p:ph type="title" idx="4294967295"/>
          </p:nvPr>
        </p:nvSpPr>
        <p:spPr/>
        <p:txBody>
          <a:bodyPr/>
          <a:lstStyle/>
          <a:p>
            <a:pPr eaLnBrk="1" hangingPunct="1">
              <a:defRPr/>
            </a:pPr>
            <a:r>
              <a:rPr lang="en-US">
                <a:latin typeface="Times New Roman" charset="0"/>
                <a:cs typeface="+mj-cs"/>
              </a:rPr>
              <a:t>Turn-level</a:t>
            </a:r>
          </a:p>
        </p:txBody>
      </p:sp>
      <p:graphicFrame>
        <p:nvGraphicFramePr>
          <p:cNvPr id="5" name="Content Placeholder 4"/>
          <p:cNvGraphicFramePr>
            <a:graphicFrameLocks noGrp="1"/>
          </p:cNvGraphicFramePr>
          <p:nvPr>
            <p:ph idx="4294967295"/>
          </p:nvPr>
        </p:nvGraphicFramePr>
        <p:xfrm>
          <a:off x="457200" y="1308100"/>
          <a:ext cx="8229600" cy="3962400"/>
        </p:xfrm>
        <a:graphic>
          <a:graphicData uri="http://schemas.openxmlformats.org/drawingml/2006/table">
            <a:tbl>
              <a:tblPr/>
              <a:tblGrid>
                <a:gridCol w="1714500"/>
                <a:gridCol w="2171700"/>
                <a:gridCol w="2171700"/>
                <a:gridCol w="2171700"/>
              </a:tblGrid>
              <a:tr h="990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Proximity</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Synchrony</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a:ln>
                            <a:noFill/>
                          </a:ln>
                          <a:solidFill>
                            <a:schemeClr val="tx1"/>
                          </a:solidFill>
                          <a:effectLst/>
                          <a:latin typeface="Times New Roman" charset="0"/>
                          <a:ea typeface="ＭＳ Ｐゴシック" charset="0"/>
                        </a:rPr>
                        <a:t>Convergence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Intensity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Intensity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rgbClr val="FF0000"/>
                          </a:solidFill>
                          <a:effectLst/>
                          <a:latin typeface="Zapf Dingbats" charset="0"/>
                          <a:ea typeface="ＭＳ Ｐゴシック" charset="0"/>
                          <a:cs typeface="Zapf Dingbats" charset="0"/>
                        </a:rPr>
                        <a:t>★           </a:t>
                      </a: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Pitch max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Speaking 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Jitter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Shimmer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NHR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charset="0"/>
                          <a:ea typeface="ＭＳ Ｐゴシック"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99384" name="Group 27"/>
          <p:cNvGrpSpPr>
            <a:grpSpLocks noChangeAspect="1"/>
          </p:cNvGrpSpPr>
          <p:nvPr/>
        </p:nvGrpSpPr>
        <p:grpSpPr bwMode="auto">
          <a:xfrm>
            <a:off x="2260600" y="1485900"/>
            <a:ext cx="1116013" cy="452438"/>
            <a:chOff x="1895475" y="2212975"/>
            <a:chExt cx="1520824" cy="615950"/>
          </a:xfrm>
        </p:grpSpPr>
        <p:cxnSp>
          <p:nvCxnSpPr>
            <p:cNvPr id="8" name="Straight Connector 7"/>
            <p:cNvCxnSpPr>
              <a:cxnSpLocks noChangeShapeType="1"/>
            </p:cNvCxnSpPr>
            <p:nvPr/>
          </p:nvCxnSpPr>
          <p:spPr bwMode="auto">
            <a:xfrm rot="10800000" flipH="1">
              <a:off x="2226466" y="2377228"/>
              <a:ext cx="1127096" cy="276637"/>
            </a:xfrm>
            <a:prstGeom prst="line">
              <a:avLst/>
            </a:prstGeom>
            <a:noFill/>
            <a:ln w="25400">
              <a:solidFill>
                <a:schemeClr val="accent2"/>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9" name="Picture 8" descr="walking-icon-th.png"/>
            <p:cNvPicPr>
              <a:picLocks noChangeAspect="1"/>
            </p:cNvPicPr>
            <p:nvPr/>
          </p:nvPicPr>
          <p:blipFill>
            <a:blip r:embed="rId3">
              <a:duotone>
                <a:schemeClr val="accent2">
                  <a:shade val="45000"/>
                  <a:satMod val="135000"/>
                </a:schemeClr>
                <a:prstClr val="white"/>
              </a:duotone>
            </a:blip>
            <a:stretch>
              <a:fillRect/>
            </a:stretch>
          </p:blipFill>
          <p:spPr>
            <a:xfrm>
              <a:off x="1895475" y="2212975"/>
              <a:ext cx="323850" cy="552450"/>
            </a:xfrm>
            <a:prstGeom prst="rect">
              <a:avLst/>
            </a:prstGeom>
          </p:spPr>
        </p:pic>
        <p:pic>
          <p:nvPicPr>
            <p:cNvPr id="10" name="Picture 9" descr="walking-icon-th.png"/>
            <p:cNvPicPr>
              <a:picLocks noChangeAspect="1"/>
            </p:cNvPicPr>
            <p:nvPr/>
          </p:nvPicPr>
          <p:blipFill>
            <a:blip r:embed="rId3">
              <a:duotone>
                <a:schemeClr val="accent1">
                  <a:shade val="45000"/>
                  <a:satMod val="135000"/>
                </a:schemeClr>
                <a:prstClr val="white"/>
              </a:duotone>
            </a:blip>
            <a:stretch>
              <a:fillRect/>
            </a:stretch>
          </p:blipFill>
          <p:spPr>
            <a:xfrm>
              <a:off x="2073275" y="2276475"/>
              <a:ext cx="323850" cy="552450"/>
            </a:xfrm>
            <a:prstGeom prst="rect">
              <a:avLst/>
            </a:prstGeom>
          </p:spPr>
        </p:pic>
        <p:cxnSp>
          <p:nvCxnSpPr>
            <p:cNvPr id="11" name="Straight Connector 10"/>
            <p:cNvCxnSpPr>
              <a:cxnSpLocks noChangeShapeType="1"/>
            </p:cNvCxnSpPr>
            <p:nvPr/>
          </p:nvCxnSpPr>
          <p:spPr bwMode="auto">
            <a:xfrm rot="10800000" flipH="1">
              <a:off x="2289202" y="2543643"/>
              <a:ext cx="1127097" cy="276637"/>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pic>
        <p:nvPicPr>
          <p:cNvPr id="99385" name="Picture 16" descr="synchrony.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52938" y="1362075"/>
            <a:ext cx="82708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9386" name="Group 43"/>
          <p:cNvGrpSpPr>
            <a:grpSpLocks noChangeAspect="1"/>
          </p:cNvGrpSpPr>
          <p:nvPr/>
        </p:nvGrpSpPr>
        <p:grpSpPr bwMode="auto">
          <a:xfrm>
            <a:off x="6578600" y="1397000"/>
            <a:ext cx="722313" cy="604838"/>
            <a:chOff x="3225802" y="3063875"/>
            <a:chExt cx="1279525" cy="1123950"/>
          </a:xfrm>
        </p:grpSpPr>
        <p:pic>
          <p:nvPicPr>
            <p:cNvPr id="19" name="Picture 18" descr="walking-icon-th.png"/>
            <p:cNvPicPr>
              <a:picLocks noChangeAspect="1"/>
            </p:cNvPicPr>
            <p:nvPr/>
          </p:nvPicPr>
          <p:blipFill>
            <a:blip r:embed="rId3">
              <a:duotone>
                <a:schemeClr val="accent2">
                  <a:shade val="45000"/>
                  <a:satMod val="135000"/>
                </a:schemeClr>
                <a:prstClr val="white"/>
              </a:duotone>
            </a:blip>
            <a:stretch>
              <a:fillRect/>
            </a:stretch>
          </p:blipFill>
          <p:spPr>
            <a:xfrm>
              <a:off x="3251202" y="3063875"/>
              <a:ext cx="323850" cy="552450"/>
            </a:xfrm>
            <a:prstGeom prst="rect">
              <a:avLst/>
            </a:prstGeom>
          </p:spPr>
        </p:pic>
        <p:pic>
          <p:nvPicPr>
            <p:cNvPr id="20" name="Picture 19" descr="walking-icon-th.png"/>
            <p:cNvPicPr>
              <a:picLocks noChangeAspect="1"/>
            </p:cNvPicPr>
            <p:nvPr/>
          </p:nvPicPr>
          <p:blipFill>
            <a:blip r:embed="rId3">
              <a:duotone>
                <a:schemeClr val="accent1">
                  <a:shade val="45000"/>
                  <a:satMod val="135000"/>
                </a:schemeClr>
                <a:prstClr val="white"/>
              </a:duotone>
            </a:blip>
            <a:stretch>
              <a:fillRect/>
            </a:stretch>
          </p:blipFill>
          <p:spPr>
            <a:xfrm>
              <a:off x="3225802" y="3635375"/>
              <a:ext cx="323850" cy="552450"/>
            </a:xfrm>
            <a:prstGeom prst="rect">
              <a:avLst/>
            </a:prstGeom>
          </p:spPr>
        </p:pic>
        <p:cxnSp>
          <p:nvCxnSpPr>
            <p:cNvPr id="21" name="Straight Connector 20"/>
            <p:cNvCxnSpPr>
              <a:cxnSpLocks noChangeShapeType="1"/>
              <a:stCxn id="20" idx="2"/>
            </p:cNvCxnSpPr>
            <p:nvPr/>
          </p:nvCxnSpPr>
          <p:spPr bwMode="auto">
            <a:xfrm rot="5400000" flipH="1" flipV="1">
              <a:off x="3752417" y="3434915"/>
              <a:ext cx="389400" cy="1116421"/>
            </a:xfrm>
            <a:prstGeom prst="line">
              <a:avLst/>
            </a:prstGeom>
            <a:noFill/>
            <a:ln w="25400">
              <a:solidFill>
                <a:schemeClr val="accent1"/>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3414216" y="3544726"/>
              <a:ext cx="1091111" cy="253700"/>
            </a:xfrm>
            <a:prstGeom prst="line">
              <a:avLst/>
            </a:prstGeom>
            <a:noFill/>
            <a:ln w="25400">
              <a:solidFill>
                <a:srgbClr val="C0504D"/>
              </a:solidFill>
              <a:prstDash val="dash"/>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8F9180A9-F211-A947-B33A-2F33E58998D8}" type="datetime1">
              <a:rPr lang="en-US" smtClean="0"/>
              <a:pPr eaLnBrk="1" hangingPunct="1">
                <a:defRPr/>
              </a:pPr>
              <a:t>4/23/12</a:t>
            </a:fld>
            <a:endParaRPr lang="en-US" smtClean="0"/>
          </a:p>
        </p:txBody>
      </p:sp>
      <p:sp>
        <p:nvSpPr>
          <p:cNvPr id="4608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5C633557-D545-7941-AD88-1FC62AF78CE9}" type="slidenum">
              <a:rPr lang="en-US" smtClean="0"/>
              <a:pPr eaLnBrk="1" hangingPunct="1">
                <a:defRPr/>
              </a:pPr>
              <a:t>46</a:t>
            </a:fld>
            <a:endParaRPr lang="en-US" smtClean="0"/>
          </a:p>
        </p:txBody>
      </p:sp>
      <p:sp>
        <p:nvSpPr>
          <p:cNvPr id="46084" name="Title 1"/>
          <p:cNvSpPr>
            <a:spLocks noGrp="1"/>
          </p:cNvSpPr>
          <p:nvPr>
            <p:ph type="title" idx="4294967295"/>
          </p:nvPr>
        </p:nvSpPr>
        <p:spPr/>
        <p:txBody>
          <a:bodyPr/>
          <a:lstStyle/>
          <a:p>
            <a:pPr eaLnBrk="1" hangingPunct="1">
              <a:defRPr/>
            </a:pPr>
            <a:r>
              <a:rPr lang="en-US">
                <a:latin typeface="Times New Roman" charset="0"/>
                <a:cs typeface="+mj-cs"/>
              </a:rPr>
              <a:t>Conclusions</a:t>
            </a:r>
          </a:p>
        </p:txBody>
      </p:sp>
      <p:sp>
        <p:nvSpPr>
          <p:cNvPr id="46085" name="Content Placeholder 2"/>
          <p:cNvSpPr>
            <a:spLocks noGrp="1"/>
          </p:cNvSpPr>
          <p:nvPr>
            <p:ph idx="4294967295"/>
          </p:nvPr>
        </p:nvSpPr>
        <p:spPr/>
        <p:txBody>
          <a:bodyPr/>
          <a:lstStyle/>
          <a:p>
            <a:pPr eaLnBrk="1" hangingPunct="1">
              <a:defRPr/>
            </a:pPr>
            <a:r>
              <a:rPr lang="en-US">
                <a:latin typeface="Times New Roman" charset="0"/>
                <a:cs typeface="+mn-cs"/>
              </a:rPr>
              <a:t>Four prosodic dimensions (</a:t>
            </a:r>
            <a:r>
              <a:rPr lang="en-US">
                <a:solidFill>
                  <a:srgbClr val="008000"/>
                </a:solidFill>
                <a:latin typeface="Times New Roman" charset="0"/>
                <a:cs typeface="+mn-cs"/>
              </a:rPr>
              <a:t>intensity</a:t>
            </a:r>
            <a:r>
              <a:rPr lang="en-US">
                <a:latin typeface="Times New Roman" charset="0"/>
                <a:cs typeface="+mn-cs"/>
              </a:rPr>
              <a:t>, </a:t>
            </a:r>
            <a:r>
              <a:rPr lang="en-US">
                <a:solidFill>
                  <a:srgbClr val="008000"/>
                </a:solidFill>
                <a:latin typeface="Times New Roman" charset="0"/>
                <a:cs typeface="+mn-cs"/>
              </a:rPr>
              <a:t>pitch</a:t>
            </a:r>
            <a:r>
              <a:rPr lang="en-US">
                <a:latin typeface="Times New Roman" charset="0"/>
                <a:cs typeface="+mn-cs"/>
              </a:rPr>
              <a:t>, </a:t>
            </a:r>
            <a:r>
              <a:rPr lang="en-US">
                <a:solidFill>
                  <a:srgbClr val="008000"/>
                </a:solidFill>
                <a:latin typeface="Times New Roman" charset="0"/>
                <a:cs typeface="+mn-cs"/>
              </a:rPr>
              <a:t>voice quality</a:t>
            </a:r>
            <a:r>
              <a:rPr lang="en-US">
                <a:latin typeface="Times New Roman" charset="0"/>
                <a:cs typeface="+mn-cs"/>
              </a:rPr>
              <a:t>, </a:t>
            </a:r>
            <a:r>
              <a:rPr lang="en-US">
                <a:solidFill>
                  <a:srgbClr val="008000"/>
                </a:solidFill>
                <a:latin typeface="Times New Roman" charset="0"/>
                <a:cs typeface="+mn-cs"/>
              </a:rPr>
              <a:t>speaking rate</a:t>
            </a:r>
            <a:r>
              <a:rPr lang="en-US">
                <a:latin typeface="Times New Roman" charset="0"/>
                <a:cs typeface="+mn-cs"/>
              </a:rPr>
              <a:t>) exhibit entrainment.</a:t>
            </a:r>
          </a:p>
          <a:p>
            <a:pPr eaLnBrk="1" hangingPunct="1">
              <a:defRPr/>
            </a:pPr>
            <a:r>
              <a:rPr lang="en-US">
                <a:latin typeface="Times New Roman" charset="0"/>
                <a:cs typeface="+mn-cs"/>
              </a:rPr>
              <a:t>Evidence of entrainment is strongest for </a:t>
            </a:r>
            <a:r>
              <a:rPr lang="en-US">
                <a:solidFill>
                  <a:srgbClr val="008000"/>
                </a:solidFill>
                <a:latin typeface="Times New Roman" charset="0"/>
                <a:cs typeface="+mn-cs"/>
              </a:rPr>
              <a:t>intensity</a:t>
            </a:r>
            <a:r>
              <a:rPr lang="en-US">
                <a:latin typeface="Times New Roman" charset="0"/>
                <a:cs typeface="+mn-cs"/>
              </a:rPr>
              <a:t>.</a:t>
            </a:r>
          </a:p>
          <a:p>
            <a:pPr eaLnBrk="1" hangingPunct="1">
              <a:defRPr/>
            </a:pPr>
            <a:r>
              <a:rPr lang="en-US">
                <a:latin typeface="Times New Roman" charset="0"/>
                <a:cs typeface="+mn-cs"/>
              </a:rPr>
              <a:t>Entrainment is most prevalent at the </a:t>
            </a:r>
            <a:r>
              <a:rPr lang="en-US">
                <a:solidFill>
                  <a:srgbClr val="008000"/>
                </a:solidFill>
                <a:latin typeface="Times New Roman" charset="0"/>
                <a:cs typeface="+mn-cs"/>
              </a:rPr>
              <a:t>turn level</a:t>
            </a:r>
            <a:r>
              <a:rPr lang="en-US">
                <a:latin typeface="Times New Roman" charset="0"/>
                <a:cs typeface="+mn-cs"/>
              </a:rPr>
              <a:t>.</a:t>
            </a:r>
          </a:p>
          <a:p>
            <a:pPr eaLnBrk="1" hangingPunct="1">
              <a:defRPr/>
            </a:pPr>
            <a:r>
              <a:rPr lang="en-US">
                <a:latin typeface="Times New Roman" charset="0"/>
                <a:cs typeface="+mn-cs"/>
              </a:rPr>
              <a:t>Entrainment seems to be a </a:t>
            </a:r>
            <a:r>
              <a:rPr lang="en-US">
                <a:solidFill>
                  <a:srgbClr val="008000"/>
                </a:solidFill>
                <a:latin typeface="Times New Roman" charset="0"/>
                <a:cs typeface="+mn-cs"/>
              </a:rPr>
              <a:t>dynamic</a:t>
            </a:r>
            <a:r>
              <a:rPr lang="en-US">
                <a:latin typeface="Times New Roman" charset="0"/>
                <a:cs typeface="+mn-cs"/>
              </a:rPr>
              <a:t> process.</a:t>
            </a:r>
          </a:p>
          <a:p>
            <a:pPr eaLnBrk="1" hangingPunct="1">
              <a:defRPr/>
            </a:pPr>
            <a:r>
              <a:rPr lang="en-US">
                <a:latin typeface="Times New Roman" charset="0"/>
                <a:cs typeface="+mn-cs"/>
              </a:rPr>
              <a:t>Different dimensions are entrained on </a:t>
            </a:r>
            <a:r>
              <a:rPr lang="en-US">
                <a:solidFill>
                  <a:srgbClr val="008000"/>
                </a:solidFill>
                <a:latin typeface="Times New Roman" charset="0"/>
                <a:cs typeface="+mn-cs"/>
              </a:rPr>
              <a:t>in different ways</a:t>
            </a:r>
            <a:r>
              <a:rPr lang="en-US">
                <a:latin typeface="Times New Roman" charset="0"/>
                <a:cs typeface="+mn-cs"/>
              </a:rPr>
              <a: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US" dirty="0" smtClean="0">
                <a:cs typeface="+mj-cs"/>
              </a:rPr>
              <a:t>Entrainment and Social Variables:  Annotations</a:t>
            </a:r>
            <a:endParaRPr lang="en-US" dirty="0">
              <a:cs typeface="+mj-cs"/>
            </a:endParaRPr>
          </a:p>
        </p:txBody>
      </p:sp>
      <p:sp>
        <p:nvSpPr>
          <p:cNvPr id="8" name="Content Placeholder 7"/>
          <p:cNvSpPr>
            <a:spLocks noGrp="1"/>
          </p:cNvSpPr>
          <p:nvPr>
            <p:ph idx="1"/>
          </p:nvPr>
        </p:nvSpPr>
        <p:spPr/>
        <p:txBody>
          <a:bodyPr/>
          <a:lstStyle/>
          <a:p>
            <a:pPr>
              <a:defRPr/>
            </a:pPr>
            <a:r>
              <a:rPr lang="en-US" dirty="0" smtClean="0">
                <a:cs typeface="+mn-cs"/>
              </a:rPr>
              <a:t>Games Corpus Object Games AMT annotations</a:t>
            </a:r>
          </a:p>
          <a:p>
            <a:pPr lvl="1">
              <a:defRPr/>
            </a:pPr>
            <a:r>
              <a:rPr lang="en-US" dirty="0" smtClean="0">
                <a:cs typeface="+mn-cs"/>
              </a:rPr>
              <a:t> </a:t>
            </a:r>
            <a:r>
              <a:rPr lang="en-US" dirty="0">
                <a:cs typeface="+mn-cs"/>
              </a:rPr>
              <a:t>S</a:t>
            </a:r>
            <a:r>
              <a:rPr lang="en-US" dirty="0" smtClean="0">
                <a:cs typeface="+mn-cs"/>
              </a:rPr>
              <a:t>ocial behaviors</a:t>
            </a:r>
          </a:p>
          <a:p>
            <a:pPr lvl="1">
              <a:defRPr/>
            </a:pPr>
            <a:r>
              <a:rPr lang="en-US" dirty="0" smtClean="0">
                <a:cs typeface="+mn-cs"/>
              </a:rPr>
              <a:t>Gender- and Role-differentiated </a:t>
            </a:r>
            <a:r>
              <a:rPr lang="en-US" dirty="0" err="1" smtClean="0">
                <a:cs typeface="+mn-cs"/>
              </a:rPr>
              <a:t>conversants</a:t>
            </a:r>
            <a:endParaRPr lang="en-US" dirty="0" smtClean="0">
              <a:cs typeface="+mn-cs"/>
            </a:endParaRPr>
          </a:p>
          <a:p>
            <a:pPr>
              <a:defRPr/>
            </a:pPr>
            <a:r>
              <a:rPr lang="en-US" dirty="0" smtClean="0">
                <a:cs typeface="+mn-cs"/>
              </a:rPr>
              <a:t>Correlate these with acoustic/prosodic entrainment</a:t>
            </a:r>
          </a:p>
          <a:p>
            <a:pPr>
              <a:defRPr/>
            </a:pPr>
            <a:r>
              <a:rPr lang="en-US" dirty="0" smtClean="0">
                <a:cs typeface="+mn-cs"/>
              </a:rPr>
              <a:t>Who entrains more?</a:t>
            </a:r>
          </a:p>
          <a:p>
            <a:pPr>
              <a:defRPr/>
            </a:pPr>
            <a:r>
              <a:rPr lang="en-US" dirty="0" smtClean="0">
                <a:cs typeface="+mn-cs"/>
              </a:rPr>
              <a:t>What social annotations correlate most with entrainment?</a:t>
            </a:r>
          </a:p>
        </p:txBody>
      </p:sp>
      <p:sp>
        <p:nvSpPr>
          <p:cNvPr id="103427" name="Date Placeholder 1"/>
          <p:cNvSpPr>
            <a:spLocks noGrp="1"/>
          </p:cNvSpPr>
          <p:nvPr>
            <p:ph type="dt" sz="quarter" idx="10"/>
          </p:nvPr>
        </p:nvSpPr>
        <p:spPr>
          <a:noFill/>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A96498-45ED-2347-89ED-AE4497D59570}" type="datetime1">
              <a:rPr lang="en-US" sz="1400"/>
              <a:pPr eaLnBrk="1" hangingPunct="1"/>
              <a:t>4/23/12</a:t>
            </a:fld>
            <a:endParaRPr lang="en-US" sz="1400"/>
          </a:p>
        </p:txBody>
      </p:sp>
      <p:sp>
        <p:nvSpPr>
          <p:cNvPr id="103428" name="Slide Number Placeholder 2"/>
          <p:cNvSpPr>
            <a:spLocks noGrp="1"/>
          </p:cNvSpPr>
          <p:nvPr>
            <p:ph type="sldNum" sz="quarter" idx="12"/>
          </p:nvPr>
        </p:nvSpPr>
        <p:spPr>
          <a:noFill/>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57E2EB2-A1D9-394F-A2E7-670C70582DB4}" type="slidenum">
              <a:rPr lang="en-US" sz="1400"/>
              <a:pPr eaLnBrk="1" hangingPunct="1"/>
              <a:t>47</a:t>
            </a:fld>
            <a:endParaRPr lang="en-US" sz="1400"/>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Questions about the </a:t>
            </a:r>
            <a:r>
              <a:rPr lang="en-US" dirty="0" err="1" smtClean="0"/>
              <a:t>Conversants</a:t>
            </a:r>
            <a:endParaRPr lang="en-US" dirty="0"/>
          </a:p>
        </p:txBody>
      </p:sp>
      <p:sp>
        <p:nvSpPr>
          <p:cNvPr id="3" name="Content Placeholder 2"/>
          <p:cNvSpPr>
            <a:spLocks noGrp="1"/>
          </p:cNvSpPr>
          <p:nvPr>
            <p:ph idx="1"/>
          </p:nvPr>
        </p:nvSpPr>
        <p:spPr/>
        <p:txBody>
          <a:bodyPr/>
          <a:lstStyle/>
          <a:p>
            <a:pPr lvl="1">
              <a:defRPr/>
            </a:pPr>
            <a:r>
              <a:rPr lang="en-US" dirty="0" smtClean="0"/>
              <a:t>Does Person A/B believe s/he is better than his/her partner? </a:t>
            </a:r>
          </a:p>
          <a:p>
            <a:pPr lvl="1">
              <a:defRPr/>
            </a:pPr>
            <a:r>
              <a:rPr lang="en-US" dirty="0" smtClean="0"/>
              <a:t>Make it difficult for his/her partner to speak? Seem engaged in the game? </a:t>
            </a:r>
          </a:p>
          <a:p>
            <a:pPr lvl="1">
              <a:defRPr/>
            </a:pPr>
            <a:r>
              <a:rPr lang="en-US" dirty="0" smtClean="0"/>
              <a:t>Seem to dislike his/her partner? </a:t>
            </a:r>
          </a:p>
          <a:p>
            <a:pPr lvl="1">
              <a:defRPr/>
            </a:pPr>
            <a:r>
              <a:rPr lang="en-US" dirty="0" smtClean="0"/>
              <a:t>Is s/he bored with the game?</a:t>
            </a:r>
          </a:p>
          <a:p>
            <a:pPr lvl="1">
              <a:defRPr/>
            </a:pPr>
            <a:r>
              <a:rPr lang="en-US" dirty="0" smtClean="0"/>
              <a:t>Directing the conversation? </a:t>
            </a:r>
          </a:p>
          <a:p>
            <a:pPr lvl="1">
              <a:defRPr/>
            </a:pPr>
            <a:r>
              <a:rPr lang="en-US" dirty="0" smtClean="0"/>
              <a:t>Frustrated with his/her partner? </a:t>
            </a:r>
          </a:p>
          <a:p>
            <a:pPr lvl="1">
              <a:defRPr/>
            </a:pPr>
            <a:r>
              <a:rPr lang="en-US" dirty="0" smtClean="0"/>
              <a:t>Encouraging his/her partner? </a:t>
            </a:r>
          </a:p>
          <a:p>
            <a:pPr lvl="1">
              <a:defRPr/>
            </a:pPr>
            <a:r>
              <a:rPr lang="en-US" dirty="0" smtClean="0"/>
              <a:t>Making him/herself clear? </a:t>
            </a:r>
          </a:p>
          <a:p>
            <a:pPr lvl="1">
              <a:defRPr/>
            </a:pPr>
            <a:endParaRPr lang="en-US" dirty="0" smtClean="0"/>
          </a:p>
          <a:p>
            <a:pPr lvl="2">
              <a:defRPr/>
            </a:pPr>
            <a:endParaRPr lang="en-US" dirty="0" smtClean="0"/>
          </a:p>
          <a:p>
            <a:pPr>
              <a:defRPr/>
            </a:pPr>
            <a:endParaRPr lang="en-US" dirty="0"/>
          </a:p>
        </p:txBody>
      </p:sp>
      <p:sp>
        <p:nvSpPr>
          <p:cNvPr id="4" name="Date Placeholder 3"/>
          <p:cNvSpPr>
            <a:spLocks noGrp="1"/>
          </p:cNvSpPr>
          <p:nvPr>
            <p:ph type="dt" sz="quarter" idx="10"/>
          </p:nvPr>
        </p:nvSpPr>
        <p:spPr/>
        <p:txBody>
          <a:bodyPr/>
          <a:lstStyle/>
          <a:p>
            <a:pPr>
              <a:defRPr/>
            </a:pPr>
            <a:fld id="{3C2A3F3E-2E8B-EA49-92B5-270B5C03E554}" type="datetime1">
              <a:rPr lang="en-US" smtClean="0"/>
              <a:pPr>
                <a:defRPr/>
              </a:pPr>
              <a:t>4/23/12</a:t>
            </a:fld>
            <a:endParaRPr lang="en-US"/>
          </a:p>
        </p:txBody>
      </p:sp>
      <p:sp>
        <p:nvSpPr>
          <p:cNvPr id="5" name="Slide Number Placeholder 4"/>
          <p:cNvSpPr>
            <a:spLocks noGrp="1"/>
          </p:cNvSpPr>
          <p:nvPr>
            <p:ph type="sldNum" sz="quarter" idx="12"/>
          </p:nvPr>
        </p:nvSpPr>
        <p:spPr/>
        <p:txBody>
          <a:bodyPr/>
          <a:lstStyle/>
          <a:p>
            <a:pPr>
              <a:defRPr/>
            </a:pPr>
            <a:fld id="{0D2E2C59-6F3F-B44D-9583-ECAA241C8C01}" type="slidenum">
              <a:rPr lang="en-US" smtClean="0"/>
              <a:pPr>
                <a:defRPr/>
              </a:pPr>
              <a:t>48</a:t>
            </a:fld>
            <a:endParaRPr lang="en-US"/>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r>
              <a:rPr lang="en-US" dirty="0" smtClean="0"/>
              <a:t>Planning </a:t>
            </a:r>
            <a:r>
              <a:rPr lang="en-US" dirty="0"/>
              <a:t>what s/he is going </a:t>
            </a:r>
            <a:r>
              <a:rPr lang="en-US" dirty="0" smtClean="0"/>
              <a:t>to say</a:t>
            </a:r>
            <a:r>
              <a:rPr lang="en-US" dirty="0"/>
              <a:t>? </a:t>
            </a:r>
            <a:endParaRPr lang="en-US" dirty="0" smtClean="0"/>
          </a:p>
          <a:p>
            <a:pPr>
              <a:defRPr/>
            </a:pPr>
            <a:r>
              <a:rPr lang="en-US" dirty="0" smtClean="0"/>
              <a:t>Polite</a:t>
            </a:r>
            <a:r>
              <a:rPr lang="en-US" dirty="0"/>
              <a:t>? </a:t>
            </a:r>
            <a:endParaRPr lang="en-US" dirty="0" smtClean="0"/>
          </a:p>
          <a:p>
            <a:pPr>
              <a:defRPr/>
            </a:pPr>
            <a:r>
              <a:rPr lang="en-US" dirty="0" smtClean="0"/>
              <a:t>Trying </a:t>
            </a:r>
            <a:r>
              <a:rPr lang="en-US" dirty="0"/>
              <a:t>to be liked? </a:t>
            </a:r>
            <a:endParaRPr lang="en-US" dirty="0" smtClean="0"/>
          </a:p>
          <a:p>
            <a:pPr>
              <a:defRPr/>
            </a:pPr>
            <a:r>
              <a:rPr lang="en-US" dirty="0" smtClean="0"/>
              <a:t>Trying </a:t>
            </a:r>
            <a:r>
              <a:rPr lang="en-US" dirty="0"/>
              <a:t>to </a:t>
            </a:r>
            <a:r>
              <a:rPr lang="en-US" dirty="0" smtClean="0"/>
              <a:t>dominate the </a:t>
            </a:r>
            <a:r>
              <a:rPr lang="en-US" dirty="0"/>
              <a:t>conversation? </a:t>
            </a:r>
            <a:endParaRPr lang="en-US" dirty="0" smtClean="0"/>
          </a:p>
        </p:txBody>
      </p:sp>
      <p:sp>
        <p:nvSpPr>
          <p:cNvPr id="4" name="Date Placeholder 3"/>
          <p:cNvSpPr>
            <a:spLocks noGrp="1"/>
          </p:cNvSpPr>
          <p:nvPr>
            <p:ph type="dt" sz="quarter" idx="10"/>
          </p:nvPr>
        </p:nvSpPr>
        <p:spPr/>
        <p:txBody>
          <a:bodyPr/>
          <a:lstStyle/>
          <a:p>
            <a:pPr>
              <a:defRPr/>
            </a:pPr>
            <a:fld id="{3C2A3F3E-2E8B-EA49-92B5-270B5C03E554}" type="datetime1">
              <a:rPr lang="en-US" smtClean="0"/>
              <a:pPr>
                <a:defRPr/>
              </a:pPr>
              <a:t>4/23/12</a:t>
            </a:fld>
            <a:endParaRPr lang="en-US"/>
          </a:p>
        </p:txBody>
      </p:sp>
      <p:sp>
        <p:nvSpPr>
          <p:cNvPr id="5" name="Slide Number Placeholder 4"/>
          <p:cNvSpPr>
            <a:spLocks noGrp="1"/>
          </p:cNvSpPr>
          <p:nvPr>
            <p:ph type="sldNum" sz="quarter" idx="12"/>
          </p:nvPr>
        </p:nvSpPr>
        <p:spPr/>
        <p:txBody>
          <a:bodyPr/>
          <a:lstStyle/>
          <a:p>
            <a:pPr>
              <a:defRPr/>
            </a:pPr>
            <a:fld id="{97194BBE-C5D0-584D-8684-0D269BDE2F67}" type="slidenum">
              <a:rPr lang="en-US" smtClean="0"/>
              <a:pPr>
                <a:defRPr/>
              </a:pPr>
              <a:t>49</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CBF8D58D-7A85-3547-B4F8-EACE82D4FC70}" type="datetime1">
              <a:rPr lang="en-US"/>
              <a:pPr/>
              <a:t>4/23/12</a:t>
            </a:fld>
            <a:endParaRPr lang="en-US"/>
          </a:p>
        </p:txBody>
      </p:sp>
      <p:sp>
        <p:nvSpPr>
          <p:cNvPr id="6" name="Slide Number Placeholder 5"/>
          <p:cNvSpPr>
            <a:spLocks noGrp="1"/>
          </p:cNvSpPr>
          <p:nvPr>
            <p:ph type="sldNum" sz="quarter" idx="12"/>
          </p:nvPr>
        </p:nvSpPr>
        <p:spPr/>
        <p:txBody>
          <a:bodyPr/>
          <a:lstStyle/>
          <a:p>
            <a:fld id="{8EE22C16-3270-D94E-920D-ED5914CDFF57}" type="slidenum">
              <a:rPr lang="en-US"/>
              <a:pPr/>
              <a:t>5</a:t>
            </a:fld>
            <a:endParaRPr lang="en-US"/>
          </a:p>
        </p:txBody>
      </p:sp>
      <p:sp>
        <p:nvSpPr>
          <p:cNvPr id="1096706" name="Rectangle 2"/>
          <p:cNvSpPr>
            <a:spLocks noGrp="1" noChangeArrowheads="1"/>
          </p:cNvSpPr>
          <p:nvPr>
            <p:ph type="title"/>
          </p:nvPr>
        </p:nvSpPr>
        <p:spPr/>
        <p:txBody>
          <a:bodyPr/>
          <a:lstStyle/>
          <a:p>
            <a:r>
              <a:rPr lang="en-US" sz="2800"/>
              <a:t>An Example in Pronunciation (Hay et al </a:t>
            </a:r>
            <a:r>
              <a:rPr lang="ja-JP" altLang="en-US" sz="2800">
                <a:latin typeface="Arial"/>
              </a:rPr>
              <a:t>’</a:t>
            </a:r>
            <a:r>
              <a:rPr lang="en-US" sz="2800"/>
              <a:t>99)</a:t>
            </a:r>
          </a:p>
        </p:txBody>
      </p:sp>
      <p:sp>
        <p:nvSpPr>
          <p:cNvPr id="1096707" name="Rectangle 3"/>
          <p:cNvSpPr>
            <a:spLocks noGrp="1" noChangeArrowheads="1"/>
          </p:cNvSpPr>
          <p:nvPr>
            <p:ph type="body" idx="1"/>
          </p:nvPr>
        </p:nvSpPr>
        <p:spPr/>
        <p:txBody>
          <a:bodyPr/>
          <a:lstStyle/>
          <a:p>
            <a:r>
              <a:rPr lang="en-US"/>
              <a:t>Oprah Winfrey</a:t>
            </a:r>
            <a:r>
              <a:rPr lang="ja-JP" altLang="en-US">
                <a:latin typeface="Arial"/>
              </a:rPr>
              <a:t>’</a:t>
            </a:r>
            <a:r>
              <a:rPr lang="en-US"/>
              <a:t>s </a:t>
            </a:r>
            <a:r>
              <a:rPr lang="en-US">
                <a:solidFill>
                  <a:srgbClr val="0066FF"/>
                </a:solidFill>
              </a:rPr>
              <a:t>monophthongization of [ai] to [a:]</a:t>
            </a:r>
            <a:r>
              <a:rPr lang="en-US"/>
              <a:t> in Southern U.S. and Af/Am English – e.g. for </a:t>
            </a:r>
            <a:r>
              <a:rPr lang="ja-JP" altLang="en-US">
                <a:latin typeface="Arial"/>
              </a:rPr>
              <a:t>‘</a:t>
            </a:r>
            <a:r>
              <a:rPr lang="en-US" i="1">
                <a:solidFill>
                  <a:srgbClr val="FF0000"/>
                </a:solidFill>
              </a:rPr>
              <a:t>I</a:t>
            </a:r>
            <a:r>
              <a:rPr lang="ja-JP" altLang="en-US">
                <a:latin typeface="Arial"/>
              </a:rPr>
              <a:t>’</a:t>
            </a:r>
            <a:r>
              <a:rPr lang="en-US"/>
              <a:t>– predicted by word frequency and ethnicity of guest</a:t>
            </a:r>
          </a:p>
        </p:txBody>
      </p:sp>
      <p:pic>
        <p:nvPicPr>
          <p:cNvPr id="1096708" name="Picture 4" descr="oprah_winfr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743200"/>
            <a:ext cx="4800600" cy="3724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txBox="1">
            <a:spLocks noGrp="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77C340B1-50F8-2F41-821A-11183D120AF9}" type="datetime1">
              <a:rPr lang="en-US" sz="1400" smtClean="0">
                <a:cs typeface="+mn-cs"/>
              </a:rPr>
              <a:pPr eaLnBrk="1" hangingPunct="1">
                <a:defRPr/>
              </a:pPr>
              <a:t>4/23/12</a:t>
            </a:fld>
            <a:endParaRPr lang="en-US" sz="1400" smtClean="0">
              <a:cs typeface="+mn-cs"/>
            </a:endParaRPr>
          </a:p>
        </p:txBody>
      </p:sp>
      <p:sp>
        <p:nvSpPr>
          <p:cNvPr id="83971" name="Slide Number Placeholder 5"/>
          <p:cNvSpPr txBox="1">
            <a:spLocks noGrp="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fld id="{141164DB-513F-6A40-A4A8-DD7C5940E213}" type="slidenum">
              <a:rPr lang="en-US" sz="1400" smtClean="0">
                <a:cs typeface="+mn-cs"/>
              </a:rPr>
              <a:pPr algn="r" eaLnBrk="1" hangingPunct="1">
                <a:defRPr/>
              </a:pPr>
              <a:t>50</a:t>
            </a:fld>
            <a:endParaRPr lang="en-US" sz="1400" smtClean="0">
              <a:cs typeface="+mn-cs"/>
            </a:endParaRPr>
          </a:p>
        </p:txBody>
      </p:sp>
      <p:sp>
        <p:nvSpPr>
          <p:cNvPr id="83972" name="Rectangle 2"/>
          <p:cNvSpPr>
            <a:spLocks noGrp="1" noChangeArrowheads="1"/>
          </p:cNvSpPr>
          <p:nvPr>
            <p:ph type="title" idx="4294967295"/>
          </p:nvPr>
        </p:nvSpPr>
        <p:spPr/>
        <p:txBody>
          <a:bodyPr/>
          <a:lstStyle/>
          <a:p>
            <a:pPr eaLnBrk="1" hangingPunct="1">
              <a:defRPr/>
            </a:pPr>
            <a:r>
              <a:rPr lang="en-US">
                <a:latin typeface="Times New Roman" charset="0"/>
                <a:cs typeface="+mj-cs"/>
              </a:rPr>
              <a:t>Collaborators</a:t>
            </a:r>
          </a:p>
        </p:txBody>
      </p:sp>
      <p:sp>
        <p:nvSpPr>
          <p:cNvPr id="83973" name="Rectangle 3"/>
          <p:cNvSpPr>
            <a:spLocks noGrp="1" noChangeArrowheads="1"/>
          </p:cNvSpPr>
          <p:nvPr>
            <p:ph type="body" idx="4294967295"/>
          </p:nvPr>
        </p:nvSpPr>
        <p:spPr/>
        <p:txBody>
          <a:bodyPr/>
          <a:lstStyle/>
          <a:p>
            <a:pPr eaLnBrk="1" hangingPunct="1">
              <a:defRPr/>
            </a:pPr>
            <a:r>
              <a:rPr lang="en-US">
                <a:latin typeface="Times New Roman" charset="0"/>
                <a:cs typeface="+mn-cs"/>
              </a:rPr>
              <a:t>Rivka Levitan, Adele Chase, Laura Willson, Columbia University</a:t>
            </a:r>
          </a:p>
          <a:p>
            <a:pPr eaLnBrk="1" hangingPunct="1">
              <a:defRPr/>
            </a:pPr>
            <a:r>
              <a:rPr lang="en-US">
                <a:latin typeface="Times New Roman" charset="0"/>
                <a:cs typeface="+mn-cs"/>
              </a:rPr>
              <a:t>Agust</a:t>
            </a:r>
            <a:r>
              <a:rPr lang="en-US">
                <a:latin typeface="Times New Roman" charset="0"/>
                <a:cs typeface="Times New Roman" charset="0"/>
              </a:rPr>
              <a:t>í</a:t>
            </a:r>
            <a:r>
              <a:rPr lang="en-US">
                <a:latin typeface="Times New Roman" charset="0"/>
                <a:cs typeface="+mn-cs"/>
              </a:rPr>
              <a:t>n Gravano, University of Buenos Aires</a:t>
            </a:r>
          </a:p>
          <a:p>
            <a:pPr eaLnBrk="1" hangingPunct="1">
              <a:defRPr/>
            </a:pPr>
            <a:r>
              <a:rPr lang="en-US">
                <a:latin typeface="Times New Roman" charset="0"/>
                <a:cs typeface="+mn-cs"/>
              </a:rPr>
              <a:t>Štefan Beňuš, Constantine the Philosopher University</a:t>
            </a:r>
          </a:p>
          <a:p>
            <a:pPr eaLnBrk="1" hangingPunct="1">
              <a:defRPr/>
            </a:pPr>
            <a:r>
              <a:rPr lang="en-US">
                <a:latin typeface="Times New Roman" charset="0"/>
                <a:cs typeface="+mn-cs"/>
              </a:rPr>
              <a:t>Ani Nenkova, University of Pennsylvania</a:t>
            </a:r>
          </a:p>
          <a:p>
            <a:pPr eaLnBrk="1" hangingPunct="1">
              <a:defRPr/>
            </a:pPr>
            <a:r>
              <a:rPr lang="en-US">
                <a:latin typeface="Times New Roman" charset="0"/>
                <a:cs typeface="+mn-cs"/>
              </a:rPr>
              <a:t>Jens Edlund, Mattias Heldner, KTH Stockholm</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3" name="Rectangle 5"/>
          <p:cNvSpPr>
            <a:spLocks noGrp="1" noChangeArrowheads="1"/>
          </p:cNvSpPr>
          <p:nvPr>
            <p:ph type="title"/>
          </p:nvPr>
        </p:nvSpPr>
        <p:spPr/>
        <p:txBody>
          <a:bodyPr/>
          <a:lstStyle/>
          <a:p>
            <a:r>
              <a:rPr lang="en-US"/>
              <a:t>Evidence for </a:t>
            </a:r>
            <a:r>
              <a:rPr lang="en-US" b="1" i="1"/>
              <a:t>Dis</a:t>
            </a:r>
            <a:r>
              <a:rPr lang="en-US"/>
              <a:t>entrainment Too</a:t>
            </a:r>
          </a:p>
        </p:txBody>
      </p:sp>
      <p:sp>
        <p:nvSpPr>
          <p:cNvPr id="959494" name="Rectangle 6"/>
          <p:cNvSpPr>
            <a:spLocks noGrp="1" noChangeArrowheads="1"/>
          </p:cNvSpPr>
          <p:nvPr>
            <p:ph type="body" idx="1"/>
          </p:nvPr>
        </p:nvSpPr>
        <p:spPr/>
        <p:txBody>
          <a:bodyPr/>
          <a:lstStyle/>
          <a:p>
            <a:r>
              <a:rPr lang="en-US"/>
              <a:t>Bourhis &amp; Giles ('77):</a:t>
            </a:r>
          </a:p>
          <a:p>
            <a:pPr lvl="1"/>
            <a:r>
              <a:rPr lang="en-US">
                <a:solidFill>
                  <a:srgbClr val="000000"/>
                </a:solidFill>
              </a:rPr>
              <a:t>Welsh subjects broadened their Welsh accent significantly when interviewed by an arrogant interviewer with a strong British accent who called Welsh </a:t>
            </a:r>
            <a:r>
              <a:rPr lang="ja-JP" altLang="en-US" i="1">
                <a:solidFill>
                  <a:srgbClr val="000000"/>
                </a:solidFill>
                <a:latin typeface="Arial"/>
              </a:rPr>
              <a:t>“</a:t>
            </a:r>
            <a:r>
              <a:rPr lang="en-US" i="1">
                <a:solidFill>
                  <a:srgbClr val="000000"/>
                </a:solidFill>
              </a:rPr>
              <a:t>a dying language with a dismal future</a:t>
            </a:r>
            <a:r>
              <a:rPr lang="ja-JP" altLang="en-US" i="1">
                <a:solidFill>
                  <a:srgbClr val="000000"/>
                </a:solidFill>
                <a:latin typeface="Arial"/>
              </a:rPr>
              <a:t>”</a:t>
            </a:r>
            <a:endParaRPr lang="en-US" i="1">
              <a:solidFill>
                <a:srgbClr val="000000"/>
              </a:solidFill>
            </a:endParaRPr>
          </a:p>
          <a:p>
            <a:pPr lvl="1"/>
            <a:endParaRPr lang="en-US"/>
          </a:p>
        </p:txBody>
      </p:sp>
      <p:sp>
        <p:nvSpPr>
          <p:cNvPr id="959491" name="Text Box 3"/>
          <p:cNvSpPr txBox="1">
            <a:spLocks noChangeArrowheads="1"/>
          </p:cNvSpPr>
          <p:nvPr/>
        </p:nvSpPr>
        <p:spPr bwMode="auto">
          <a:xfrm>
            <a:off x="914400" y="1447800"/>
            <a:ext cx="7772400" cy="457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52056" rIns="90000" bIns="45000"/>
          <a:lstStyle>
            <a:lvl1pPr marL="271463" indent="-271463" defTabSz="457200" eaLnBrk="0" hangingPunct="0">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1pPr>
            <a:lvl2pPr marL="546100" indent="-227013" defTabSz="457200" eaLnBrk="0" hangingPunct="0">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2pPr>
            <a:lvl3pPr marL="1143000" indent="-228600" defTabSz="457200" eaLnBrk="0" hangingPunct="0">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3pPr>
            <a:lvl4pPr marL="1600200" indent="-228600" defTabSz="457200" eaLnBrk="0" hangingPunct="0">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4pPr>
            <a:lvl5pPr marL="2057400" indent="-228600" defTabSz="457200" eaLnBrk="0" hangingPunct="0">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Lst>
              <a:defRPr sz="2400">
                <a:solidFill>
                  <a:schemeClr val="tx1"/>
                </a:solidFill>
                <a:latin typeface="Times New Roman" charset="0"/>
                <a:ea typeface="ＭＳ Ｐゴシック" charset="0"/>
              </a:defRPr>
            </a:lvl9pPr>
          </a:lstStyle>
          <a:p>
            <a:pPr eaLnBrk="1" hangingPunct="1">
              <a:lnSpc>
                <a:spcPct val="98000"/>
              </a:lnSpc>
              <a:spcBef>
                <a:spcPts val="575"/>
              </a:spcBef>
              <a:buClr>
                <a:srgbClr val="D34817"/>
              </a:buClr>
              <a:buSzPct val="85000"/>
              <a:buFont typeface="Wingdings 2" charset="0"/>
              <a:buChar char=""/>
            </a:pPr>
            <a:endParaRPr lang="en-US" sz="2800">
              <a:solidFill>
                <a:srgbClr val="000000"/>
              </a:solidFill>
              <a:latin typeface="Calibri" charset="0"/>
            </a:endParaRPr>
          </a:p>
        </p:txBody>
      </p:sp>
      <p:pic>
        <p:nvPicPr>
          <p:cNvPr id="95949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886200"/>
            <a:ext cx="41148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35D84060-3058-0644-87F5-376B93BF59C2}" type="datetime1">
              <a:rPr lang="en-US" smtClean="0"/>
              <a:pPr eaLnBrk="1" hangingPunct="1">
                <a:defRPr/>
              </a:pPr>
              <a:t>4/23/12</a:t>
            </a:fld>
            <a:endParaRPr lang="en-US" smtClean="0"/>
          </a:p>
        </p:txBody>
      </p:sp>
      <p:sp>
        <p:nvSpPr>
          <p:cNvPr id="717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C65A408-BB56-6947-B684-64EA752B6004}" type="slidenum">
              <a:rPr lang="en-US" smtClean="0"/>
              <a:pPr eaLnBrk="1" hangingPunct="1">
                <a:defRPr/>
              </a:pPr>
              <a:t>7</a:t>
            </a:fld>
            <a:endParaRPr lang="en-US" smtClean="0"/>
          </a:p>
        </p:txBody>
      </p:sp>
      <p:sp>
        <p:nvSpPr>
          <p:cNvPr id="7172" name="Rectangle 2"/>
          <p:cNvSpPr>
            <a:spLocks noGrp="1" noChangeArrowheads="1"/>
          </p:cNvSpPr>
          <p:nvPr>
            <p:ph type="title"/>
          </p:nvPr>
        </p:nvSpPr>
        <p:spPr/>
        <p:txBody>
          <a:bodyPr/>
          <a:lstStyle/>
          <a:p>
            <a:pPr eaLnBrk="1" hangingPunct="1">
              <a:defRPr/>
            </a:pPr>
            <a:r>
              <a:rPr lang="en-US">
                <a:latin typeface="Times New Roman" charset="0"/>
                <a:cs typeface="+mj-cs"/>
              </a:rPr>
              <a:t>Evidence from Many Cultures</a:t>
            </a:r>
          </a:p>
        </p:txBody>
      </p:sp>
      <p:sp>
        <p:nvSpPr>
          <p:cNvPr id="7173" name="Rectangle 3"/>
          <p:cNvSpPr>
            <a:spLocks noGrp="1" noChangeArrowheads="1"/>
          </p:cNvSpPr>
          <p:nvPr>
            <p:ph type="body" idx="1"/>
          </p:nvPr>
        </p:nvSpPr>
        <p:spPr/>
        <p:txBody>
          <a:bodyPr/>
          <a:lstStyle/>
          <a:p>
            <a:pPr eaLnBrk="1" hangingPunct="1">
              <a:defRPr/>
            </a:pPr>
            <a:r>
              <a:rPr lang="en-US">
                <a:solidFill>
                  <a:srgbClr val="000000"/>
                </a:solidFill>
                <a:latin typeface="Times New Roman" charset="0"/>
                <a:cs typeface="+mn-cs"/>
              </a:rPr>
              <a:t>Hungarian (Kontra &amp; Gosy </a:t>
            </a:r>
            <a:r>
              <a:rPr lang="ja-JP" altLang="en-US">
                <a:solidFill>
                  <a:srgbClr val="000000"/>
                </a:solidFill>
                <a:latin typeface="Times New Roman" charset="0"/>
                <a:cs typeface="+mn-cs"/>
              </a:rPr>
              <a:t>‘</a:t>
            </a:r>
            <a:r>
              <a:rPr lang="en-US">
                <a:solidFill>
                  <a:srgbClr val="000000"/>
                </a:solidFill>
                <a:latin typeface="Times New Roman" charset="0"/>
                <a:cs typeface="+mn-cs"/>
              </a:rPr>
              <a:t>88) </a:t>
            </a:r>
          </a:p>
          <a:p>
            <a:pPr eaLnBrk="1" hangingPunct="1">
              <a:defRPr/>
            </a:pPr>
            <a:r>
              <a:rPr lang="en-US">
                <a:solidFill>
                  <a:srgbClr val="000000"/>
                </a:solidFill>
                <a:latin typeface="Times New Roman" charset="0"/>
                <a:cs typeface="+mn-cs"/>
              </a:rPr>
              <a:t>Frisian and Dutch (Gorter </a:t>
            </a:r>
            <a:r>
              <a:rPr lang="ja-JP" altLang="en-US">
                <a:solidFill>
                  <a:srgbClr val="000000"/>
                </a:solidFill>
                <a:latin typeface="Times New Roman" charset="0"/>
                <a:cs typeface="+mn-cs"/>
              </a:rPr>
              <a:t>‘</a:t>
            </a:r>
            <a:r>
              <a:rPr lang="en-US">
                <a:solidFill>
                  <a:srgbClr val="000000"/>
                </a:solidFill>
                <a:latin typeface="Times New Roman" charset="0"/>
                <a:cs typeface="+mn-cs"/>
              </a:rPr>
              <a:t>87; Ytsma '88) </a:t>
            </a:r>
          </a:p>
          <a:p>
            <a:pPr eaLnBrk="1" hangingPunct="1">
              <a:defRPr/>
            </a:pPr>
            <a:r>
              <a:rPr lang="en-US">
                <a:solidFill>
                  <a:srgbClr val="000000"/>
                </a:solidFill>
                <a:latin typeface="Times New Roman" charset="0"/>
                <a:cs typeface="+mn-cs"/>
              </a:rPr>
              <a:t>Hebrew (Yaeger-Dror '88) </a:t>
            </a:r>
          </a:p>
          <a:p>
            <a:pPr eaLnBrk="1" hangingPunct="1">
              <a:defRPr/>
            </a:pPr>
            <a:r>
              <a:rPr lang="en-US">
                <a:solidFill>
                  <a:srgbClr val="000000"/>
                </a:solidFill>
                <a:latin typeface="Times New Roman" charset="0"/>
                <a:cs typeface="+mn-cs"/>
              </a:rPr>
              <a:t>Taiwanese Mandarin (van den Berg '86) </a:t>
            </a:r>
          </a:p>
          <a:p>
            <a:pPr eaLnBrk="1" hangingPunct="1">
              <a:defRPr/>
            </a:pPr>
            <a:r>
              <a:rPr lang="en-US">
                <a:solidFill>
                  <a:srgbClr val="000000"/>
                </a:solidFill>
                <a:latin typeface="Times New Roman" charset="0"/>
                <a:cs typeface="+mn-cs"/>
              </a:rPr>
              <a:t>Japanese (Welkowitz et al '84) </a:t>
            </a:r>
          </a:p>
          <a:p>
            <a:pPr eaLnBrk="1" hangingPunct="1">
              <a:defRPr/>
            </a:pPr>
            <a:r>
              <a:rPr lang="en-US">
                <a:solidFill>
                  <a:srgbClr val="000000"/>
                </a:solidFill>
                <a:latin typeface="Times New Roman" charset="0"/>
                <a:cs typeface="+mn-cs"/>
              </a:rPr>
              <a:t>Cantonese (Feldstein &amp; Crown '90)</a:t>
            </a:r>
          </a:p>
          <a:p>
            <a:pPr eaLnBrk="1" hangingPunct="1">
              <a:defRPr/>
            </a:pPr>
            <a:r>
              <a:rPr lang="en-US">
                <a:solidFill>
                  <a:srgbClr val="000000"/>
                </a:solidFill>
                <a:latin typeface="Times New Roman" charset="0"/>
                <a:cs typeface="+mn-cs"/>
              </a:rPr>
              <a:t>Thai (Beebe '81)</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A25A346-268E-E548-A4D5-6DDD4356833D}" type="datetime1">
              <a:rPr lang="en-US" smtClean="0"/>
              <a:pPr eaLnBrk="1" hangingPunct="1">
                <a:defRPr/>
              </a:pPr>
              <a:t>4/23/12</a:t>
            </a:fld>
            <a:endParaRPr lang="en-US" smtClean="0"/>
          </a:p>
        </p:txBody>
      </p:sp>
      <p:sp>
        <p:nvSpPr>
          <p:cNvPr id="8195"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27949731-44DD-934A-8D33-E986C790AE6B}" type="slidenum">
              <a:rPr lang="en-US" smtClean="0"/>
              <a:pPr eaLnBrk="1" hangingPunct="1">
                <a:defRPr/>
              </a:pPr>
              <a:t>8</a:t>
            </a:fld>
            <a:endParaRPr lang="en-US" smtClean="0"/>
          </a:p>
        </p:txBody>
      </p:sp>
      <p:sp>
        <p:nvSpPr>
          <p:cNvPr id="8196" name="Rectangle 8"/>
          <p:cNvSpPr>
            <a:spLocks noGrp="1" noChangeArrowheads="1"/>
          </p:cNvSpPr>
          <p:nvPr>
            <p:ph type="title"/>
          </p:nvPr>
        </p:nvSpPr>
        <p:spPr/>
        <p:txBody>
          <a:bodyPr/>
          <a:lstStyle/>
          <a:p>
            <a:pPr eaLnBrk="1" hangingPunct="1">
              <a:defRPr/>
            </a:pPr>
            <a:r>
              <a:rPr lang="en-US">
                <a:latin typeface="Times New Roman" charset="0"/>
                <a:cs typeface="+mj-cs"/>
              </a:rPr>
              <a:t>Why is Entrainment Important in Conversation?</a:t>
            </a:r>
          </a:p>
        </p:txBody>
      </p:sp>
      <p:sp>
        <p:nvSpPr>
          <p:cNvPr id="8197" name="Rectangle 9"/>
          <p:cNvSpPr>
            <a:spLocks noGrp="1" noChangeArrowheads="1"/>
          </p:cNvSpPr>
          <p:nvPr>
            <p:ph type="body" idx="1"/>
          </p:nvPr>
        </p:nvSpPr>
        <p:spPr/>
        <p:txBody>
          <a:bodyPr/>
          <a:lstStyle/>
          <a:p>
            <a:pPr eaLnBrk="1" hangingPunct="1">
              <a:defRPr/>
            </a:pPr>
            <a:r>
              <a:rPr lang="en-US" sz="2400">
                <a:latin typeface="Times New Roman" charset="0"/>
                <a:cs typeface="+mn-cs"/>
              </a:rPr>
              <a:t>Subjects who accommodate on speech rate</a:t>
            </a:r>
          </a:p>
          <a:p>
            <a:pPr lvl="1" eaLnBrk="1" hangingPunct="1">
              <a:defRPr/>
            </a:pPr>
            <a:r>
              <a:rPr lang="en-US" sz="2400">
                <a:latin typeface="Times New Roman" charset="0"/>
              </a:rPr>
              <a:t>Perceived as </a:t>
            </a:r>
            <a:r>
              <a:rPr lang="en-US" sz="2400">
                <a:solidFill>
                  <a:srgbClr val="FF3300"/>
                </a:solidFill>
                <a:latin typeface="Times New Roman" charset="0"/>
              </a:rPr>
              <a:t>more socially </a:t>
            </a:r>
            <a:r>
              <a:rPr lang="en-US" sz="2400" b="1" i="1">
                <a:solidFill>
                  <a:srgbClr val="FF3300"/>
                </a:solidFill>
                <a:latin typeface="Times New Roman" charset="0"/>
              </a:rPr>
              <a:t>attractive</a:t>
            </a:r>
            <a:r>
              <a:rPr lang="en-US" sz="2400">
                <a:latin typeface="Times New Roman" charset="0"/>
              </a:rPr>
              <a:t> (Putnam &amp; Street '84, Bourhis et al '75)</a:t>
            </a:r>
          </a:p>
          <a:p>
            <a:pPr lvl="1" eaLnBrk="1" hangingPunct="1">
              <a:defRPr/>
            </a:pPr>
            <a:r>
              <a:rPr lang="en-US" sz="2400">
                <a:latin typeface="Times New Roman" charset="0"/>
              </a:rPr>
              <a:t>Perceived as </a:t>
            </a:r>
            <a:r>
              <a:rPr lang="en-US" sz="2400">
                <a:solidFill>
                  <a:srgbClr val="FF3300"/>
                </a:solidFill>
                <a:latin typeface="Times New Roman" charset="0"/>
              </a:rPr>
              <a:t>more </a:t>
            </a:r>
            <a:r>
              <a:rPr lang="en-US" sz="2400" b="1" i="1">
                <a:solidFill>
                  <a:srgbClr val="FF3300"/>
                </a:solidFill>
                <a:latin typeface="Times New Roman" charset="0"/>
              </a:rPr>
              <a:t>competent</a:t>
            </a:r>
            <a:r>
              <a:rPr lang="en-US" sz="2400">
                <a:latin typeface="Times New Roman" charset="0"/>
              </a:rPr>
              <a:t> (Street '84)</a:t>
            </a:r>
          </a:p>
          <a:p>
            <a:pPr lvl="1" eaLnBrk="1" hangingPunct="1">
              <a:defRPr/>
            </a:pPr>
            <a:r>
              <a:rPr lang="en-US" sz="2400">
                <a:latin typeface="Times New Roman" charset="0"/>
              </a:rPr>
              <a:t>Speech perceived as </a:t>
            </a:r>
            <a:r>
              <a:rPr lang="en-US" sz="2400">
                <a:solidFill>
                  <a:srgbClr val="FF3300"/>
                </a:solidFill>
                <a:latin typeface="Times New Roman" charset="0"/>
              </a:rPr>
              <a:t>more </a:t>
            </a:r>
            <a:r>
              <a:rPr lang="en-US" sz="2400" b="1" i="1">
                <a:solidFill>
                  <a:srgbClr val="FF3300"/>
                </a:solidFill>
                <a:latin typeface="Times New Roman" charset="0"/>
              </a:rPr>
              <a:t>intimate</a:t>
            </a:r>
            <a:r>
              <a:rPr lang="en-US" sz="2400">
                <a:latin typeface="Times New Roman" charset="0"/>
              </a:rPr>
              <a:t> (Buller &amp; Aune '88)</a:t>
            </a:r>
          </a:p>
          <a:p>
            <a:pPr eaLnBrk="1" hangingPunct="1">
              <a:defRPr/>
            </a:pPr>
            <a:r>
              <a:rPr lang="en-US" sz="2400">
                <a:latin typeface="Times New Roman" charset="0"/>
                <a:cs typeface="+mn-cs"/>
              </a:rPr>
              <a:t>Entrainment </a:t>
            </a:r>
            <a:r>
              <a:rPr lang="en-US" sz="2400">
                <a:latin typeface="Times New Roman" charset="0"/>
                <a:cs typeface="+mn-cs"/>
                <a:sym typeface="Wingdings" charset="0"/>
              </a:rPr>
              <a:t>leads subjects to </a:t>
            </a:r>
            <a:r>
              <a:rPr lang="en-US" sz="2400" b="1" i="1">
                <a:solidFill>
                  <a:srgbClr val="FF3300"/>
                </a:solidFill>
                <a:latin typeface="Times New Roman" charset="0"/>
                <a:cs typeface="+mn-cs"/>
                <a:sym typeface="Wingdings" charset="0"/>
              </a:rPr>
              <a:t>like</a:t>
            </a:r>
            <a:r>
              <a:rPr lang="en-US" sz="2400">
                <a:solidFill>
                  <a:srgbClr val="FF3300"/>
                </a:solidFill>
                <a:latin typeface="Times New Roman" charset="0"/>
                <a:cs typeface="+mn-cs"/>
                <a:sym typeface="Wingdings" charset="0"/>
              </a:rPr>
              <a:t> their conversational partners (and their computers) more</a:t>
            </a:r>
            <a:r>
              <a:rPr lang="en-US" sz="2400">
                <a:latin typeface="Times New Roman" charset="0"/>
                <a:cs typeface="+mn-cs"/>
                <a:sym typeface="Wingdings" charset="0"/>
              </a:rPr>
              <a:t> and to </a:t>
            </a:r>
            <a:r>
              <a:rPr lang="en-US" sz="2400">
                <a:solidFill>
                  <a:srgbClr val="FF3300"/>
                </a:solidFill>
                <a:latin typeface="Times New Roman" charset="0"/>
                <a:cs typeface="+mn-cs"/>
                <a:sym typeface="Wingdings" charset="0"/>
              </a:rPr>
              <a:t>perceive interactions as </a:t>
            </a:r>
            <a:r>
              <a:rPr lang="en-US" sz="2400" b="1" i="1">
                <a:solidFill>
                  <a:srgbClr val="FF3300"/>
                </a:solidFill>
                <a:latin typeface="Times New Roman" charset="0"/>
                <a:cs typeface="+mn-cs"/>
                <a:sym typeface="Wingdings" charset="0"/>
              </a:rPr>
              <a:t>more successful</a:t>
            </a:r>
            <a:r>
              <a:rPr lang="en-US" sz="2400">
                <a:latin typeface="Times New Roman" charset="0"/>
                <a:cs typeface="+mn-cs"/>
                <a:sym typeface="Wingdings" charset="0"/>
              </a:rPr>
              <a:t> (Nass et al </a:t>
            </a:r>
            <a:r>
              <a:rPr lang="ja-JP" altLang="en-US" sz="2400">
                <a:latin typeface="Times New Roman" charset="0"/>
                <a:cs typeface="+mn-cs"/>
                <a:sym typeface="Wingdings" charset="0"/>
              </a:rPr>
              <a:t>’</a:t>
            </a:r>
            <a:r>
              <a:rPr lang="en-US" sz="2400">
                <a:latin typeface="Times New Roman" charset="0"/>
                <a:cs typeface="+mn-cs"/>
                <a:sym typeface="Wingdings" charset="0"/>
              </a:rPr>
              <a:t>95, Chartrand &amp; Bargh </a:t>
            </a:r>
            <a:r>
              <a:rPr lang="ja-JP" altLang="en-US" sz="2400">
                <a:latin typeface="Times New Roman" charset="0"/>
                <a:cs typeface="+mn-cs"/>
                <a:sym typeface="Wingdings" charset="0"/>
              </a:rPr>
              <a:t>‘</a:t>
            </a:r>
            <a:r>
              <a:rPr lang="en-US" sz="2400">
                <a:latin typeface="Times New Roman" charset="0"/>
                <a:cs typeface="+mn-cs"/>
                <a:sym typeface="Wingdings" charset="0"/>
              </a:rPr>
              <a:t>99)</a:t>
            </a:r>
            <a:endParaRPr lang="en-US" sz="2400">
              <a:latin typeface="Times New Roman" charset="0"/>
              <a:cs typeface="+mn-cs"/>
            </a:endParaRPr>
          </a:p>
          <a:p>
            <a:pPr eaLnBrk="1" hangingPunct="1">
              <a:defRPr/>
            </a:pPr>
            <a:r>
              <a:rPr lang="en-US" sz="2400">
                <a:latin typeface="Times New Roman" charset="0"/>
                <a:cs typeface="+mn-cs"/>
                <a:sym typeface="Wingdings" charset="0"/>
              </a:rPr>
              <a:t>Long-term syntactic entrainment a good </a:t>
            </a:r>
            <a:r>
              <a:rPr lang="en-US" sz="2400">
                <a:solidFill>
                  <a:srgbClr val="FF3300"/>
                </a:solidFill>
                <a:latin typeface="Times New Roman" charset="0"/>
                <a:cs typeface="+mn-cs"/>
                <a:sym typeface="Wingdings" charset="0"/>
              </a:rPr>
              <a:t>predictor of actual </a:t>
            </a:r>
            <a:r>
              <a:rPr lang="en-US" sz="2400" b="1" i="1">
                <a:solidFill>
                  <a:srgbClr val="FF3300"/>
                </a:solidFill>
                <a:latin typeface="Times New Roman" charset="0"/>
                <a:cs typeface="+mn-cs"/>
                <a:sym typeface="Wingdings" charset="0"/>
              </a:rPr>
              <a:t>task success</a:t>
            </a:r>
            <a:r>
              <a:rPr lang="en-US" sz="2400">
                <a:latin typeface="Times New Roman" charset="0"/>
                <a:cs typeface="+mn-cs"/>
                <a:sym typeface="Wingdings" charset="0"/>
              </a:rPr>
              <a:t> in Map Task (Reitter et al </a:t>
            </a:r>
            <a:r>
              <a:rPr lang="ja-JP" altLang="en-US" sz="2400">
                <a:latin typeface="Times New Roman" charset="0"/>
                <a:cs typeface="+mn-cs"/>
                <a:sym typeface="Wingdings" charset="0"/>
              </a:rPr>
              <a:t>’</a:t>
            </a:r>
            <a:r>
              <a:rPr lang="en-US" sz="2400">
                <a:latin typeface="Times New Roman" charset="0"/>
                <a:cs typeface="+mn-cs"/>
                <a:sym typeface="Wingdings" charset="0"/>
              </a:rPr>
              <a:t>07)</a:t>
            </a:r>
            <a:endParaRPr lang="en-US" sz="2400">
              <a:latin typeface="Times New Roman" charset="0"/>
              <a:cs typeface="+mn-cs"/>
            </a:endParaRPr>
          </a:p>
          <a:p>
            <a:pPr lvl="2" eaLnBrk="1" hangingPunct="1">
              <a:defRPr/>
            </a:pPr>
            <a:endParaRPr lang="en-US" sz="2000">
              <a:latin typeface="Times New Roman" charset="0"/>
            </a:endParaRPr>
          </a:p>
          <a:p>
            <a:pPr eaLnBrk="1" hangingPunct="1">
              <a:defRPr/>
            </a:pPr>
            <a:endParaRPr lang="en-US" sz="2400">
              <a:latin typeface="Times New Roman"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14"/>
          <p:cNvSpPr>
            <a:spLocks noGrp="1" noChangeArrowheads="1"/>
          </p:cNvSpPr>
          <p:nvPr>
            <p:ph type="title"/>
          </p:nvPr>
        </p:nvSpPr>
        <p:spPr/>
        <p:txBody>
          <a:bodyPr/>
          <a:lstStyle/>
          <a:p>
            <a:pPr eaLnBrk="1" hangingPunct="1">
              <a:defRPr/>
            </a:pPr>
            <a:r>
              <a:rPr lang="en-US">
                <a:latin typeface="Times New Roman" charset="0"/>
                <a:cs typeface="+mj-cs"/>
              </a:rPr>
              <a:t>Theoretical Explanations of Entrainment</a:t>
            </a:r>
          </a:p>
        </p:txBody>
      </p:sp>
      <p:sp>
        <p:nvSpPr>
          <p:cNvPr id="9219" name="Rectangle 15"/>
          <p:cNvSpPr>
            <a:spLocks noGrp="1" noChangeArrowheads="1"/>
          </p:cNvSpPr>
          <p:nvPr>
            <p:ph type="body" idx="1"/>
          </p:nvPr>
        </p:nvSpPr>
        <p:spPr/>
        <p:txBody>
          <a:bodyPr/>
          <a:lstStyle/>
          <a:p>
            <a:pPr eaLnBrk="1" hangingPunct="1">
              <a:lnSpc>
                <a:spcPct val="90000"/>
              </a:lnSpc>
              <a:defRPr/>
            </a:pPr>
            <a:r>
              <a:rPr lang="en-US" sz="2000">
                <a:solidFill>
                  <a:srgbClr val="FF0000"/>
                </a:solidFill>
                <a:latin typeface="Times New Roman" charset="0"/>
                <a:cs typeface="+mn-cs"/>
              </a:rPr>
              <a:t>Reflects Social need</a:t>
            </a:r>
          </a:p>
          <a:p>
            <a:pPr lvl="1" eaLnBrk="1" hangingPunct="1">
              <a:lnSpc>
                <a:spcPct val="90000"/>
              </a:lnSpc>
              <a:defRPr/>
            </a:pPr>
            <a:r>
              <a:rPr lang="en-US" sz="2000">
                <a:solidFill>
                  <a:srgbClr val="FF0000"/>
                </a:solidFill>
                <a:latin typeface="Times New Roman" charset="0"/>
              </a:rPr>
              <a:t>Communication Accommodation Theory</a:t>
            </a:r>
            <a:r>
              <a:rPr lang="en-US" sz="2000">
                <a:latin typeface="Times New Roman" charset="0"/>
              </a:rPr>
              <a:t> (Giles et al </a:t>
            </a:r>
            <a:r>
              <a:rPr lang="ja-JP" altLang="en-US" sz="2000">
                <a:latin typeface="Times New Roman" charset="0"/>
              </a:rPr>
              <a:t>’</a:t>
            </a:r>
            <a:r>
              <a:rPr lang="en-US" sz="2000">
                <a:latin typeface="Times New Roman" charset="0"/>
              </a:rPr>
              <a:t>87): Convergence reflects speakers</a:t>
            </a:r>
            <a:r>
              <a:rPr lang="ja-JP" altLang="en-US" sz="2000">
                <a:latin typeface="Times New Roman" charset="0"/>
              </a:rPr>
              <a:t>’</a:t>
            </a:r>
            <a:r>
              <a:rPr lang="en-US" sz="2000">
                <a:latin typeface="Times New Roman" charset="0"/>
              </a:rPr>
              <a:t> need for social integration or identification with another</a:t>
            </a:r>
          </a:p>
          <a:p>
            <a:pPr lvl="1" eaLnBrk="1" hangingPunct="1">
              <a:lnSpc>
                <a:spcPct val="90000"/>
              </a:lnSpc>
              <a:defRPr/>
            </a:pPr>
            <a:r>
              <a:rPr lang="en-US" sz="2000">
                <a:solidFill>
                  <a:srgbClr val="FF0000"/>
                </a:solidFill>
                <a:latin typeface="Times New Roman" charset="0"/>
              </a:rPr>
              <a:t>Similarity Attraction</a:t>
            </a:r>
            <a:r>
              <a:rPr lang="en-US" sz="2000">
                <a:latin typeface="Times New Roman" charset="0"/>
              </a:rPr>
              <a:t> (Byrne </a:t>
            </a:r>
            <a:r>
              <a:rPr lang="ja-JP" altLang="en-US" sz="2000">
                <a:latin typeface="Times New Roman" charset="0"/>
              </a:rPr>
              <a:t>’</a:t>
            </a:r>
            <a:r>
              <a:rPr lang="en-US" sz="2000">
                <a:latin typeface="Times New Roman" charset="0"/>
              </a:rPr>
              <a:t>71): `If I become more similar to you, you will like me more.</a:t>
            </a:r>
            <a:r>
              <a:rPr lang="ja-JP" altLang="en-US" sz="2000">
                <a:latin typeface="Times New Roman" charset="0"/>
              </a:rPr>
              <a:t>’</a:t>
            </a:r>
            <a:endParaRPr lang="en-US" sz="2000">
              <a:latin typeface="Times New Roman" charset="0"/>
            </a:endParaRPr>
          </a:p>
          <a:p>
            <a:pPr eaLnBrk="1" hangingPunct="1">
              <a:lnSpc>
                <a:spcPct val="90000"/>
              </a:lnSpc>
              <a:defRPr/>
            </a:pPr>
            <a:r>
              <a:rPr lang="en-US" sz="2000">
                <a:solidFill>
                  <a:srgbClr val="FF0000"/>
                </a:solidFill>
                <a:latin typeface="Times New Roman" charset="0"/>
                <a:cs typeface="+mn-cs"/>
              </a:rPr>
              <a:t>Entrainment is Automatic</a:t>
            </a:r>
          </a:p>
          <a:p>
            <a:pPr lvl="1" eaLnBrk="1" hangingPunct="1">
              <a:lnSpc>
                <a:spcPct val="90000"/>
              </a:lnSpc>
              <a:defRPr/>
            </a:pPr>
            <a:r>
              <a:rPr lang="en-US" sz="2000">
                <a:latin typeface="Times New Roman" charset="0"/>
              </a:rPr>
              <a:t>Condon &amp; Ogston </a:t>
            </a:r>
            <a:r>
              <a:rPr lang="ja-JP" altLang="en-US" sz="2000">
                <a:latin typeface="Times New Roman" charset="0"/>
              </a:rPr>
              <a:t>’</a:t>
            </a:r>
            <a:r>
              <a:rPr lang="en-US" sz="2000">
                <a:latin typeface="Times New Roman" charset="0"/>
              </a:rPr>
              <a:t>66, Chartrand &amp; Bargh, Pickering &amp; Garrod </a:t>
            </a:r>
            <a:r>
              <a:rPr lang="ja-JP" altLang="en-US" sz="2000">
                <a:latin typeface="Times New Roman" charset="0"/>
              </a:rPr>
              <a:t>‘</a:t>
            </a:r>
            <a:r>
              <a:rPr lang="en-US" sz="2000">
                <a:latin typeface="Times New Roman" charset="0"/>
              </a:rPr>
              <a:t>04</a:t>
            </a:r>
          </a:p>
          <a:p>
            <a:pPr lvl="1" eaLnBrk="1" hangingPunct="1">
              <a:lnSpc>
                <a:spcPct val="90000"/>
              </a:lnSpc>
              <a:defRPr/>
            </a:pPr>
            <a:r>
              <a:rPr lang="en-US" sz="2000">
                <a:solidFill>
                  <a:srgbClr val="FF0000"/>
                </a:solidFill>
                <a:latin typeface="Times New Roman" charset="0"/>
              </a:rPr>
              <a:t>Perception-Behavior Link</a:t>
            </a:r>
            <a:r>
              <a:rPr lang="en-US" sz="2000">
                <a:latin typeface="Times New Roman" charset="0"/>
              </a:rPr>
              <a:t> Chartrand &amp; Bargh </a:t>
            </a:r>
            <a:r>
              <a:rPr lang="ja-JP" altLang="en-US" sz="2000">
                <a:latin typeface="Times New Roman" charset="0"/>
              </a:rPr>
              <a:t>’</a:t>
            </a:r>
            <a:r>
              <a:rPr lang="en-US" sz="2000">
                <a:latin typeface="Times New Roman" charset="0"/>
              </a:rPr>
              <a:t>99):  </a:t>
            </a:r>
            <a:r>
              <a:rPr lang="ja-JP" altLang="en-US" sz="2000">
                <a:latin typeface="Times New Roman" charset="0"/>
              </a:rPr>
              <a:t>“</a:t>
            </a:r>
            <a:r>
              <a:rPr lang="en-US" sz="2000">
                <a:latin typeface="Times New Roman" charset="0"/>
              </a:rPr>
              <a:t>Accommodation may cause greater liking</a:t>
            </a:r>
            <a:r>
              <a:rPr lang="ja-JP" altLang="en-US" sz="2000">
                <a:latin typeface="Times New Roman" charset="0"/>
              </a:rPr>
              <a:t>”</a:t>
            </a:r>
            <a:endParaRPr lang="en-US" sz="2000">
              <a:latin typeface="Times New Roman" charset="0"/>
            </a:endParaRPr>
          </a:p>
          <a:p>
            <a:pPr eaLnBrk="1" hangingPunct="1">
              <a:lnSpc>
                <a:spcPct val="90000"/>
              </a:lnSpc>
              <a:defRPr/>
            </a:pPr>
            <a:r>
              <a:rPr lang="en-US" sz="2000">
                <a:solidFill>
                  <a:srgbClr val="FF0000"/>
                </a:solidFill>
                <a:latin typeface="Times New Roman" charset="0"/>
                <a:cs typeface="+mn-cs"/>
              </a:rPr>
              <a:t>Coordination-Engagement Theory</a:t>
            </a:r>
          </a:p>
          <a:p>
            <a:pPr lvl="1" eaLnBrk="1" hangingPunct="1">
              <a:lnSpc>
                <a:spcPct val="90000"/>
              </a:lnSpc>
              <a:defRPr/>
            </a:pPr>
            <a:r>
              <a:rPr lang="en-US" sz="2000">
                <a:latin typeface="Times New Roman" charset="0"/>
              </a:rPr>
              <a:t>Niederhoffer &amp; Pennebaker </a:t>
            </a:r>
            <a:r>
              <a:rPr lang="ja-JP" altLang="en-US" sz="2000">
                <a:latin typeface="Times New Roman" charset="0"/>
              </a:rPr>
              <a:t>‘</a:t>
            </a:r>
            <a:r>
              <a:rPr lang="en-US" sz="2000">
                <a:latin typeface="Times New Roman" charset="0"/>
              </a:rPr>
              <a:t>02): The more two people are actively engaged with each other, the more their verbal coordination</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9127</TotalTime>
  <Words>3973</Words>
  <Application>Microsoft Macintosh PowerPoint</Application>
  <PresentationFormat>On-screen Show (4:3)</PresentationFormat>
  <Paragraphs>706</Paragraphs>
  <Slides>50</Slides>
  <Notes>33</Notes>
  <HiddenSlides>18</HiddenSlides>
  <MMClips>0</MMClips>
  <ScaleCrop>false</ScaleCrop>
  <HeadingPairs>
    <vt:vector size="4" baseType="variant">
      <vt:variant>
        <vt:lpstr>Theme</vt:lpstr>
      </vt:variant>
      <vt:variant>
        <vt:i4>2</vt:i4>
      </vt:variant>
      <vt:variant>
        <vt:lpstr>Slide Titles</vt:lpstr>
      </vt:variant>
      <vt:variant>
        <vt:i4>50</vt:i4>
      </vt:variant>
    </vt:vector>
  </HeadingPairs>
  <TitlesOfParts>
    <vt:vector size="52" baseType="lpstr">
      <vt:lpstr>Default Design</vt:lpstr>
      <vt:lpstr>Custom Design</vt:lpstr>
      <vt:lpstr>Prosodic Dimensions of Entrainment in Dialogue</vt:lpstr>
      <vt:lpstr>Collaborators</vt:lpstr>
      <vt:lpstr>Entrainment</vt:lpstr>
      <vt:lpstr>Evidence of Entrainment in Many Dimensions</vt:lpstr>
      <vt:lpstr>An Example in Pronunciation (Hay et al ’99)</vt:lpstr>
      <vt:lpstr>Evidence for Disentrainment Too</vt:lpstr>
      <vt:lpstr>Evidence from Many Cultures</vt:lpstr>
      <vt:lpstr>Why is Entrainment Important in Conversation?</vt:lpstr>
      <vt:lpstr>Theoretical Explanations of Entrainment</vt:lpstr>
      <vt:lpstr>Our Research Plan</vt:lpstr>
      <vt:lpstr>The Columbia Games Corpus</vt:lpstr>
      <vt:lpstr>Objects Game</vt:lpstr>
      <vt:lpstr>Annotation</vt:lpstr>
      <vt:lpstr>Entrainment in Turn-taking Behaviors in CGC</vt:lpstr>
      <vt:lpstr>Backchannels (BCs)</vt:lpstr>
      <vt:lpstr>Local Entrainment in Speech/BC Sequences (Heldner, Edlund &amp; Hirschberg ’10)</vt:lpstr>
      <vt:lpstr>Mean Difference from Prior Speech</vt:lpstr>
      <vt:lpstr>Entrainment in Other Turn-taking Behaviors</vt:lpstr>
      <vt:lpstr>Backchannels (BCs) Again</vt:lpstr>
      <vt:lpstr>Backchannel-Preceding Cues (Gravano &amp; Hirschberg ’09)</vt:lpstr>
      <vt:lpstr>Multiple Dimensions and Levels of Entrainment (Levitan, Gravano, &amp; Hirschberg ‘11)</vt:lpstr>
      <vt:lpstr>Entrainment on BPCs (Levitan, Gravano &amp; Hirscherg’11)</vt:lpstr>
      <vt:lpstr>Measure 1: Do speakers use similar sets of cues?</vt:lpstr>
      <vt:lpstr>Measure 2: Do speakers realize these BPCs similarly?</vt:lpstr>
      <vt:lpstr>Measure 2: Mutual Entrainment in Cue Realization</vt:lpstr>
      <vt:lpstr>Measure 2: Differences between Partner and non-Partner Means</vt:lpstr>
      <vt:lpstr>Measure 2: Cue realization convergence?</vt:lpstr>
      <vt:lpstr>Global BPC Entrainment and Dialogue Success</vt:lpstr>
      <vt:lpstr>Measure 3: Local BPC entrainment</vt:lpstr>
      <vt:lpstr>Conclusions</vt:lpstr>
      <vt:lpstr>Next</vt:lpstr>
      <vt:lpstr>Units of analysis</vt:lpstr>
      <vt:lpstr>Features</vt:lpstr>
      <vt:lpstr>Measures of entrainment</vt:lpstr>
      <vt:lpstr>Proximity - session</vt:lpstr>
      <vt:lpstr>At the Session-level</vt:lpstr>
      <vt:lpstr>Proximity - turn</vt:lpstr>
      <vt:lpstr>Session-level</vt:lpstr>
      <vt:lpstr>Session-level</vt:lpstr>
      <vt:lpstr>Session-level</vt:lpstr>
      <vt:lpstr>Session-level</vt:lpstr>
      <vt:lpstr>Session-level</vt:lpstr>
      <vt:lpstr>Session-level</vt:lpstr>
      <vt:lpstr>Turn-level</vt:lpstr>
      <vt:lpstr>Turn-level</vt:lpstr>
      <vt:lpstr>Conclusions</vt:lpstr>
      <vt:lpstr>Entrainment and Social Variables:  Annotations</vt:lpstr>
      <vt:lpstr>Questions about the Conversants</vt:lpstr>
      <vt:lpstr>PowerPoint Presentation</vt:lpstr>
      <vt:lpstr>Collaborators</vt:lpstr>
    </vt:vector>
  </TitlesOfParts>
  <Company>AT&amp;T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
  <dc:creator>Julia Hirschberg</dc:creator>
  <dc:description/>
  <cp:lastModifiedBy>Julia Hirschberg</cp:lastModifiedBy>
  <cp:revision>1915</cp:revision>
  <cp:lastPrinted>1999-05-22T22:06:30Z</cp:lastPrinted>
  <dcterms:created xsi:type="dcterms:W3CDTF">1997-02-17T17:52:10Z</dcterms:created>
  <dcterms:modified xsi:type="dcterms:W3CDTF">2012-04-23T18:17:07Z</dcterms:modified>
</cp:coreProperties>
</file>