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0" r:id="rId2"/>
    <p:sldId id="261" r:id="rId3"/>
    <p:sldId id="262" r:id="rId4"/>
    <p:sldId id="264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8"/>
    <p:restoredTop sz="72840"/>
  </p:normalViewPr>
  <p:slideViewPr>
    <p:cSldViewPr snapToGrid="0" snapToObjects="1">
      <p:cViewPr varScale="1">
        <p:scale>
          <a:sx n="75" d="100"/>
          <a:sy n="75" d="100"/>
        </p:scale>
        <p:origin x="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B14E8-485D-9245-83E7-B8D8ED1142F8}" type="datetimeFigureOut">
              <a:rPr lang="en-US" smtClean="0"/>
              <a:t>3/24/19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AF31F-7245-EE46-93A1-2A4066A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24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2AF31F-7245-EE46-93A1-2A4066A40E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0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8D86A-45DF-D54A-A48D-4478E9DA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3200AA-9599-424A-A1D8-878ACC2B5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501DE-8358-E444-93AB-7E0F8CEE1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A0A1E-BB60-F749-83D1-F13D58DF6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13B31-86CC-D24B-A50D-A7DACC058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4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B1541-9F43-E740-998C-6A5864B16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83EF81-22C8-1140-BA33-AF3A06046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A059F-2472-E04D-B818-5B097843D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07F8A-7DE3-9F4A-8647-EC006FA6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F6849-5F89-294C-9E91-3148BC0E4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5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07441C-480B-2D47-971A-C5CAFBBA1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E17E4C-226E-814A-87D7-2FD4F51D9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26E86-77AE-4947-B08B-3CE80320C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DC5AF-C96A-A44A-99BE-44D3C906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04F18-7AC8-6C47-848E-3DE03A38B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4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F9B46-1534-4342-9054-433BEA863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AE7C4-CC69-834A-BAAD-8BAA7DD02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71E30-2B04-9748-92A0-797920BC5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5C53-A967-254D-8086-0D22E8FE3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CD5DA-4305-AC41-A02C-577D9852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3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A0AE9-EBDE-3D42-ACBA-E561ED201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532EA-C7DE-1D42-B580-17C700283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A4CC3-0D8E-4640-A8D1-CD655833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5E9C8-C3FD-CD4A-86A6-E9DBBD540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0085F-49E5-F042-BB5F-9A798CDD6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0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4679-BE2A-DE45-BB1B-C8EB6909D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931A9-3AB1-4948-8FB1-FF3E5F9178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1850FB-3A06-C242-9371-0A91A87BF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D4956-2CE0-7B47-BEBD-AB4712985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C0A98-22E0-DE4E-8D8B-FA1A0821C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5A888-9367-1F4F-BE2F-9105D85D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BD11A-DBB6-A540-94BC-9471EB225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48719-C170-1E49-AD44-98A1DC490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962E57-2461-7349-AFE7-9935A0ACD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1346B3-88F9-484A-B48A-7895FDB547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1499D9-588F-B341-99AB-27F8D0909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D03FCA-90D1-E642-BDA7-A2C375BF2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81A9EA-2C08-AA46-9893-1B4E602DC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2EAE53-C9F5-3240-9D2E-7E6367717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2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582EF-C377-974B-A259-2FC1ED06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9FA425-2749-4147-8940-76862536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CCB51-D9D6-1842-8392-4D4D26FB2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A86F7-9642-B74F-AEC3-31548FA6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5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D3DDC4-98C8-9848-8612-DDCB185DC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A05A9-19CC-0345-9F4E-274893691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6BB4D-CE02-B142-B0BB-8B9430B83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5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B02E-9B47-054D-B41C-BF5DC3FB4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1F2C8-C8FB-D94C-B979-759B2CCE9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43AE5-C40B-C341-B97E-E6EF01388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56758-8890-C441-8DA9-CA7BE1D0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504C98-1EE9-B54A-8567-B0BDF978A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C1F2E-9D80-4F40-B43E-59F576E1A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0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452B2-8ADB-F24F-B5FA-A8BA0918F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8599FD-E700-684D-8358-A296493ED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7018A3-AF95-D146-8DA3-0AAF31173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C5A3C-492B-0A4A-98BF-D7433D5A7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60B75-D78E-8E4A-9CC3-76A81BD3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635F3-EB85-E946-94A4-EE1A5C5B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0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BE940B-03F3-3343-81E5-295D6870C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4DABC-FF7D-1C42-944B-30CF1395C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B53FC-401F-EE4C-A7A6-3B2967AE4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10877-8BB9-E546-9A31-4861F534A962}" type="datetimeFigureOut">
              <a:rPr lang="en-US" smtClean="0"/>
              <a:t>3/24/19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BA423-C26A-0846-BBD1-4DDF61FF38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CD486-F080-CC41-AE36-DF09C73987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564FB-73AB-0346-9CD4-0B6BEF041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1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B666-01D4-074C-8087-6DDAC50C7F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Acoustic-Prosodic and Lexical Entrainment in Deceptive Dialogue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425CE-E13D-9E49-A6BD-EB6CE06236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Sarah </a:t>
            </a:r>
            <a:r>
              <a:rPr lang="en-US" dirty="0" err="1"/>
              <a:t>Ita</a:t>
            </a:r>
            <a:r>
              <a:rPr lang="en-US" dirty="0"/>
              <a:t> Levitan</a:t>
            </a:r>
          </a:p>
          <a:p>
            <a:r>
              <a:rPr lang="en-US" dirty="0"/>
              <a:t>With: Jessica Xiang, Julia Hirschberg</a:t>
            </a:r>
          </a:p>
          <a:p>
            <a:r>
              <a:rPr lang="en-US" dirty="0"/>
              <a:t>Advanced Topics in Spoken Language Processing</a:t>
            </a:r>
          </a:p>
          <a:p>
            <a:r>
              <a:rPr lang="en-US" dirty="0"/>
              <a:t>March 15, 2019</a:t>
            </a:r>
          </a:p>
        </p:txBody>
      </p:sp>
    </p:spTree>
    <p:extLst>
      <p:ext uri="{BB962C8B-B14F-4D97-AF65-F5344CB8AC3E}">
        <p14:creationId xmlns:p14="http://schemas.microsoft.com/office/powerpoint/2010/main" val="3963479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33F34-DCB1-AA4C-9E05-F144EE2D8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Deception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9D305-57E6-7E42-9DF2-03ECC2E98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Is there a difference in entrainment behavior between successful and unsuccessful lies?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✘ No significant difference for any feature.  It seems that interviewers were not able to perceive entrainment differences in truthful and deceptive speech.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934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E99F7-B53F-2240-B3FA-E3B5B8E96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Deception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76C5E-8AE1-B841-9528-86ED41012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Is entrainment related to ability to deceive or to judge deception?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✔ </a:t>
            </a:r>
            <a:r>
              <a:rPr lang="en-US" i="1" dirty="0"/>
              <a:t>Global proximity</a:t>
            </a:r>
            <a:r>
              <a:rPr lang="en-US" dirty="0"/>
              <a:t> in high frequency (25) words is correlated with interviewer ability to judge deception (</a:t>
            </a:r>
            <a:r>
              <a:rPr lang="en-US" i="1" dirty="0"/>
              <a:t>r</a:t>
            </a:r>
            <a:r>
              <a:rPr lang="en-US" dirty="0"/>
              <a:t>=0.13; </a:t>
            </a:r>
            <a:r>
              <a:rPr lang="en-US" i="1" dirty="0"/>
              <a:t>p</a:t>
            </a:r>
            <a:r>
              <a:rPr lang="en-US" dirty="0"/>
              <a:t>=0.015)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✘ No significant correlation between entrainment and ability to deceive.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07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B6CBB-D0AC-1A4B-9EF6-08D9FD7A4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0CE2A-F0F8-7F4F-8825-918A92DB3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Evidence of entrainment in deceptive speech in acoustic-prosodic and lexical dimensions, at both global and local levels</a:t>
            </a:r>
          </a:p>
          <a:p>
            <a:pPr fontAlgn="base"/>
            <a:r>
              <a:rPr lang="en-US" dirty="0"/>
              <a:t>Identified differences in entrainment behavior in truthful vs. deceptive speech, and trusted vs. mistrusted speech</a:t>
            </a:r>
          </a:p>
          <a:p>
            <a:pPr fontAlgn="base"/>
            <a:r>
              <a:rPr lang="en-US" dirty="0"/>
              <a:t>In future work, we will explore leveraging entrainment features for deception and trust classification tasks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34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8EABD-C5DC-3B43-B671-867A7B43C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A4B4B-B3A8-2043-B4F3-1BC039AC4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interlocutors entrain in acoustic-prosodic and lexical dimensions in deceptive dialogues?</a:t>
            </a:r>
          </a:p>
          <a:p>
            <a:r>
              <a:rPr lang="en-US" dirty="0"/>
              <a:t>Is entrainment related to deception outcomes?</a:t>
            </a:r>
          </a:p>
          <a:p>
            <a:pPr marL="914400" lvl="1" indent="-457200">
              <a:buAutoNum type="alphaLcParenBoth"/>
            </a:pPr>
            <a:r>
              <a:rPr lang="en-US" dirty="0"/>
              <a:t>Is entrainment correlated with ability to deceive or detect deception?</a:t>
            </a:r>
          </a:p>
          <a:p>
            <a:pPr marL="914400" lvl="1" indent="-457200">
              <a:buAutoNum type="alphaLcParenBoth"/>
            </a:pPr>
            <a:r>
              <a:rPr lang="en-US" dirty="0"/>
              <a:t>Is there a difference in entrainment behavior between truthful and deceptive speech?</a:t>
            </a:r>
          </a:p>
        </p:txBody>
      </p:sp>
    </p:spTree>
    <p:extLst>
      <p:ext uri="{BB962C8B-B14F-4D97-AF65-F5344CB8AC3E}">
        <p14:creationId xmlns:p14="http://schemas.microsoft.com/office/powerpoint/2010/main" val="317675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4A51C-FAC9-974B-97E1-FBD172A64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Columbia X-Cultural Deception (CXD) Corpus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D112-88B8-AC49-A396-A7BFB0147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Corpus of within-subject deceptive and non-deceptive speech</a:t>
            </a:r>
          </a:p>
          <a:p>
            <a:pPr fontAlgn="base"/>
            <a:r>
              <a:rPr lang="en-US" dirty="0"/>
              <a:t>Fake resume paradigm - interview format using 24-item biographical questionnaire</a:t>
            </a:r>
          </a:p>
          <a:p>
            <a:pPr fontAlgn="base"/>
            <a:r>
              <a:rPr lang="en-US" dirty="0"/>
              <a:t>Native speakers of SAE and MC, all speaking in English</a:t>
            </a:r>
          </a:p>
          <a:p>
            <a:pPr fontAlgn="base"/>
            <a:r>
              <a:rPr lang="en-US" dirty="0"/>
              <a:t>170 dialogues between 340 subjects, &gt;122 hours of speech</a:t>
            </a:r>
          </a:p>
          <a:p>
            <a:pPr fontAlgn="base"/>
            <a:r>
              <a:rPr lang="en-US" dirty="0"/>
              <a:t>Global and local deception annotation</a:t>
            </a:r>
          </a:p>
          <a:p>
            <a:pPr fontAlgn="base"/>
            <a:r>
              <a:rPr lang="en-US" dirty="0"/>
              <a:t>Global labels of perception of deception </a:t>
            </a:r>
          </a:p>
        </p:txBody>
      </p:sp>
    </p:spTree>
    <p:extLst>
      <p:ext uri="{BB962C8B-B14F-4D97-AF65-F5344CB8AC3E}">
        <p14:creationId xmlns:p14="http://schemas.microsoft.com/office/powerpoint/2010/main" val="397671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152C9-E07D-264C-8C77-539C9FFA1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9650D-5E3F-2446-91F2-4C85A0470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 acoustic-prosodic features</a:t>
            </a:r>
          </a:p>
          <a:p>
            <a:pPr marL="457200" lvl="1" indent="0">
              <a:buNone/>
            </a:pPr>
            <a:r>
              <a:rPr lang="en-US" dirty="0"/>
              <a:t>Intensity {mean, max}</a:t>
            </a:r>
          </a:p>
          <a:p>
            <a:pPr marL="457200" lvl="1" indent="0">
              <a:buNone/>
            </a:pPr>
            <a:r>
              <a:rPr lang="en-US" dirty="0"/>
              <a:t>Pitch {mean, max}</a:t>
            </a:r>
          </a:p>
          <a:p>
            <a:pPr marL="457200" lvl="1" indent="0">
              <a:buNone/>
            </a:pPr>
            <a:r>
              <a:rPr lang="en-US" dirty="0"/>
              <a:t>Speaking rate</a:t>
            </a:r>
          </a:p>
          <a:p>
            <a:pPr marL="457200" lvl="1" indent="0">
              <a:buNone/>
            </a:pPr>
            <a:r>
              <a:rPr lang="en-US" dirty="0"/>
              <a:t>Jitter, shimmer, NHR</a:t>
            </a:r>
          </a:p>
          <a:p>
            <a:r>
              <a:rPr lang="en-US" dirty="0"/>
              <a:t>4 lexical features</a:t>
            </a:r>
          </a:p>
          <a:p>
            <a:pPr marL="457200" lvl="1" indent="0">
              <a:buNone/>
            </a:pPr>
            <a:r>
              <a:rPr lang="en-US" dirty="0"/>
              <a:t>100, 25 top frequency words</a:t>
            </a:r>
          </a:p>
          <a:p>
            <a:pPr marL="457200" lvl="1" indent="0">
              <a:buNone/>
            </a:pPr>
            <a:r>
              <a:rPr lang="en-US" dirty="0"/>
              <a:t>Hedge words, phrases</a:t>
            </a:r>
          </a:p>
          <a:p>
            <a:pPr marL="457200" lvl="1" indent="0">
              <a:buNone/>
            </a:pPr>
            <a:r>
              <a:rPr lang="en-US" dirty="0"/>
              <a:t>Cue phrases</a:t>
            </a:r>
          </a:p>
        </p:txBody>
      </p:sp>
    </p:spTree>
    <p:extLst>
      <p:ext uri="{BB962C8B-B14F-4D97-AF65-F5344CB8AC3E}">
        <p14:creationId xmlns:p14="http://schemas.microsoft.com/office/powerpoint/2010/main" val="373382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A3AC-B649-B742-9C30-35C8A3594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Entrainment measures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A205CF4-7596-694B-A9CB-0D5A67022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541929"/>
              </p:ext>
            </p:extLst>
          </p:nvPr>
        </p:nvGraphicFramePr>
        <p:xfrm>
          <a:off x="838200" y="1970311"/>
          <a:ext cx="10515600" cy="3791032"/>
        </p:xfrm>
        <a:graphic>
          <a:graphicData uri="http://schemas.openxmlformats.org/drawingml/2006/table">
            <a:tbl>
              <a:tblPr/>
              <a:tblGrid>
                <a:gridCol w="2229488">
                  <a:extLst>
                    <a:ext uri="{9D8B030D-6E8A-4147-A177-3AD203B41FA5}">
                      <a16:colId xmlns:a16="http://schemas.microsoft.com/office/drawing/2014/main" val="2462038439"/>
                    </a:ext>
                  </a:extLst>
                </a:gridCol>
                <a:gridCol w="3664664">
                  <a:extLst>
                    <a:ext uri="{9D8B030D-6E8A-4147-A177-3AD203B41FA5}">
                      <a16:colId xmlns:a16="http://schemas.microsoft.com/office/drawing/2014/main" val="821654469"/>
                    </a:ext>
                  </a:extLst>
                </a:gridCol>
                <a:gridCol w="4621448">
                  <a:extLst>
                    <a:ext uri="{9D8B030D-6E8A-4147-A177-3AD203B41FA5}">
                      <a16:colId xmlns:a16="http://schemas.microsoft.com/office/drawing/2014/main" val="1750270958"/>
                    </a:ext>
                  </a:extLst>
                </a:gridCol>
              </a:tblGrid>
              <a:tr h="649891"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effectLst/>
                        </a:rPr>
                        <a:t> </a:t>
                      </a: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Local</a:t>
                      </a:r>
                      <a:endParaRPr lang="en-US" sz="1700">
                        <a:effectLst/>
                      </a:endParaRP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Global</a:t>
                      </a:r>
                      <a:endParaRPr lang="en-US" sz="1700">
                        <a:effectLst/>
                      </a:endParaRP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266855"/>
                  </a:ext>
                </a:extLst>
              </a:tr>
              <a:tr h="104704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Proximity</a:t>
                      </a:r>
                      <a:endParaRPr lang="en-US" sz="1700">
                        <a:effectLst/>
                      </a:endParaRP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Local </a:t>
                      </a:r>
                      <a:r>
                        <a:rPr lang="en-US" sz="28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partner_diff</a:t>
                      </a: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 &lt; </a:t>
                      </a:r>
                      <a:r>
                        <a:rPr lang="en-US" sz="28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other_diff</a:t>
                      </a:r>
                      <a:endParaRPr lang="en-US" sz="1700">
                        <a:effectLst/>
                      </a:endParaRP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Global </a:t>
                      </a:r>
                      <a:r>
                        <a:rPr lang="en-US" sz="28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partner_diff &lt; other diff</a:t>
                      </a:r>
                      <a:endParaRPr lang="en-US" sz="1700">
                        <a:effectLst/>
                      </a:endParaRP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682034"/>
                  </a:ext>
                </a:extLst>
              </a:tr>
              <a:tr h="104704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Convergence</a:t>
                      </a:r>
                      <a:endParaRPr lang="en-US" sz="1700">
                        <a:effectLst/>
                      </a:endParaRP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Correlation between </a:t>
                      </a:r>
                      <a:r>
                        <a:rPr lang="en-US" sz="28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partner_diff</a:t>
                      </a: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 and time</a:t>
                      </a:r>
                      <a:endParaRPr lang="en-US" sz="1700">
                        <a:effectLst/>
                      </a:endParaRP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partner_diff</a:t>
                      </a: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 in last 5 min &lt; </a:t>
                      </a:r>
                      <a:r>
                        <a:rPr lang="en-US" sz="28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partner_diff</a:t>
                      </a: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 in first 5 min</a:t>
                      </a:r>
                      <a:endParaRPr lang="en-US" sz="1700">
                        <a:effectLst/>
                      </a:endParaRP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452485"/>
                  </a:ext>
                </a:extLst>
              </a:tr>
              <a:tr h="104704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Synchrony</a:t>
                      </a:r>
                      <a:endParaRPr lang="en-US" sz="1700">
                        <a:effectLst/>
                      </a:endParaRP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Correlation between partner IPU features</a:t>
                      </a:r>
                      <a:endParaRPr lang="en-US" sz="1700">
                        <a:effectLst/>
                      </a:endParaRP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NA</a:t>
                      </a:r>
                      <a:endParaRPr lang="en-US" sz="1700" dirty="0">
                        <a:effectLst/>
                      </a:endParaRPr>
                    </a:p>
                  </a:txBody>
                  <a:tcPr marL="90263" marR="90263" marT="90263" marB="9026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47441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CC6949D-CFDB-EA40-8247-636A15AAF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3546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B8082-800F-4F4D-A3E1-5F887256C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Entrainment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3FABC6-EE75-6349-A2A5-1A446ABBD1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636208"/>
              </p:ext>
            </p:extLst>
          </p:nvPr>
        </p:nvGraphicFramePr>
        <p:xfrm>
          <a:off x="838200" y="1785184"/>
          <a:ext cx="7916086" cy="4412496"/>
        </p:xfrm>
        <a:graphic>
          <a:graphicData uri="http://schemas.openxmlformats.org/drawingml/2006/table">
            <a:tbl>
              <a:tblPr/>
              <a:tblGrid>
                <a:gridCol w="2518755">
                  <a:extLst>
                    <a:ext uri="{9D8B030D-6E8A-4147-A177-3AD203B41FA5}">
                      <a16:colId xmlns:a16="http://schemas.microsoft.com/office/drawing/2014/main" val="2158729315"/>
                    </a:ext>
                  </a:extLst>
                </a:gridCol>
                <a:gridCol w="895371">
                  <a:extLst>
                    <a:ext uri="{9D8B030D-6E8A-4147-A177-3AD203B41FA5}">
                      <a16:colId xmlns:a16="http://schemas.microsoft.com/office/drawing/2014/main" val="3543101385"/>
                    </a:ext>
                  </a:extLst>
                </a:gridCol>
                <a:gridCol w="635965">
                  <a:extLst>
                    <a:ext uri="{9D8B030D-6E8A-4147-A177-3AD203B41FA5}">
                      <a16:colId xmlns:a16="http://schemas.microsoft.com/office/drawing/2014/main" val="3868108584"/>
                    </a:ext>
                  </a:extLst>
                </a:gridCol>
                <a:gridCol w="1079466">
                  <a:extLst>
                    <a:ext uri="{9D8B030D-6E8A-4147-A177-3AD203B41FA5}">
                      <a16:colId xmlns:a16="http://schemas.microsoft.com/office/drawing/2014/main" val="1893828962"/>
                    </a:ext>
                  </a:extLst>
                </a:gridCol>
                <a:gridCol w="979051">
                  <a:extLst>
                    <a:ext uri="{9D8B030D-6E8A-4147-A177-3AD203B41FA5}">
                      <a16:colId xmlns:a16="http://schemas.microsoft.com/office/drawing/2014/main" val="2398836623"/>
                    </a:ext>
                  </a:extLst>
                </a:gridCol>
                <a:gridCol w="878635">
                  <a:extLst>
                    <a:ext uri="{9D8B030D-6E8A-4147-A177-3AD203B41FA5}">
                      <a16:colId xmlns:a16="http://schemas.microsoft.com/office/drawing/2014/main" val="626859933"/>
                    </a:ext>
                  </a:extLst>
                </a:gridCol>
                <a:gridCol w="928843">
                  <a:extLst>
                    <a:ext uri="{9D8B030D-6E8A-4147-A177-3AD203B41FA5}">
                      <a16:colId xmlns:a16="http://schemas.microsoft.com/office/drawing/2014/main" val="2286048073"/>
                    </a:ext>
                  </a:extLst>
                </a:gridCol>
              </a:tblGrid>
              <a:tr h="542244"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Feature</a:t>
                      </a:r>
                      <a:endParaRPr lang="en-US" sz="1600">
                        <a:effectLst/>
                      </a:endParaRPr>
                    </a:p>
                  </a:txBody>
                  <a:tcPr marL="83680" marR="83680" marT="83680" marB="836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Proximity</a:t>
                      </a:r>
                      <a:endParaRPr lang="en-US" sz="1600">
                        <a:effectLst/>
                      </a:endParaRPr>
                    </a:p>
                  </a:txBody>
                  <a:tcPr marL="83680" marR="83680" marT="83680" marB="836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Convergence</a:t>
                      </a:r>
                      <a:endParaRPr lang="en-US" sz="1600">
                        <a:effectLst/>
                      </a:endParaRPr>
                    </a:p>
                  </a:txBody>
                  <a:tcPr marL="83680" marR="83680" marT="83680" marB="836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Synchrony</a:t>
                      </a:r>
                      <a:endParaRPr lang="en-US" sz="1600">
                        <a:effectLst/>
                      </a:endParaRPr>
                    </a:p>
                  </a:txBody>
                  <a:tcPr marL="83680" marR="83680" marT="83680" marB="836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779995"/>
                  </a:ext>
                </a:extLst>
              </a:tr>
              <a:tr h="542244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 </a:t>
                      </a:r>
                    </a:p>
                  </a:txBody>
                  <a:tcPr marL="83680" marR="83680" marT="83680" marB="836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t</a:t>
                      </a:r>
                      <a:endParaRPr lang="en-US" sz="1600">
                        <a:effectLst/>
                      </a:endParaRPr>
                    </a:p>
                  </a:txBody>
                  <a:tcPr marL="83680" marR="83680" marT="83680" marB="836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</a:t>
                      </a:r>
                      <a:endParaRPr lang="en-US" sz="1600">
                        <a:effectLst/>
                      </a:endParaRPr>
                    </a:p>
                  </a:txBody>
                  <a:tcPr marL="83680" marR="83680" marT="83680" marB="836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r</a:t>
                      </a:r>
                      <a:endParaRPr lang="en-US" sz="1600">
                        <a:effectLst/>
                      </a:endParaRPr>
                    </a:p>
                  </a:txBody>
                  <a:tcPr marL="83680" marR="83680" marT="83680" marB="836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</a:t>
                      </a:r>
                      <a:endParaRPr lang="en-US" sz="1600">
                        <a:effectLst/>
                      </a:endParaRPr>
                    </a:p>
                  </a:txBody>
                  <a:tcPr marL="83680" marR="83680" marT="83680" marB="836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r</a:t>
                      </a:r>
                      <a:endParaRPr lang="en-US" sz="1600">
                        <a:effectLst/>
                      </a:endParaRPr>
                    </a:p>
                  </a:txBody>
                  <a:tcPr marL="83680" marR="83680" marT="83680" marB="836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</a:t>
                      </a:r>
                      <a:endParaRPr lang="en-US" sz="1600">
                        <a:effectLst/>
                      </a:endParaRPr>
                    </a:p>
                  </a:txBody>
                  <a:tcPr marL="83680" marR="83680" marT="83680" marB="836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204150"/>
                  </a:ext>
                </a:extLst>
              </a:tr>
              <a:tr h="408356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Max Pitch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-3.12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3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0.02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947423"/>
                  </a:ext>
                </a:extLst>
              </a:tr>
              <a:tr h="408356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Mean Pitch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4.87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-0.006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0.03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002996"/>
                  </a:ext>
                </a:extLst>
              </a:tr>
              <a:tr h="408356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Max Intensity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12.82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0.02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0.15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103986"/>
                  </a:ext>
                </a:extLst>
              </a:tr>
              <a:tr h="408356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Mean Intensity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10.67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0.04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0.16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155690"/>
                  </a:ext>
                </a:extLst>
              </a:tr>
              <a:tr h="408356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Speaking Rate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6.04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-0.01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0.08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20210"/>
                  </a:ext>
                </a:extLst>
              </a:tr>
              <a:tr h="408356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Jitter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3.95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-0.01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0.05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6998442"/>
                  </a:ext>
                </a:extLst>
              </a:tr>
              <a:tr h="408356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Shimmer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2.48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0.0005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0.03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555030"/>
                  </a:ext>
                </a:extLst>
              </a:tr>
              <a:tr h="408356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NHR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2.75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0.012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0.05</a:t>
                      </a:r>
                      <a:endParaRPr lang="en-US" sz="160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600" dirty="0">
                        <a:effectLst/>
                      </a:endParaRPr>
                    </a:p>
                  </a:txBody>
                  <a:tcPr marL="25104" marR="25104" marT="16736" marB="16736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91521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CA0E33F-E94B-F542-BDB9-42A1061AB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67" y="1980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42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F39F-CDCC-B745-9709-D7A7EBC99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Entrainment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6D6E413-807D-B14F-9735-00D9321E2B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376133"/>
              </p:ext>
            </p:extLst>
          </p:nvPr>
        </p:nvGraphicFramePr>
        <p:xfrm>
          <a:off x="838200" y="1726044"/>
          <a:ext cx="5068043" cy="4375876"/>
        </p:xfrm>
        <a:graphic>
          <a:graphicData uri="http://schemas.openxmlformats.org/drawingml/2006/table">
            <a:tbl>
              <a:tblPr/>
              <a:tblGrid>
                <a:gridCol w="1867814">
                  <a:extLst>
                    <a:ext uri="{9D8B030D-6E8A-4147-A177-3AD203B41FA5}">
                      <a16:colId xmlns:a16="http://schemas.microsoft.com/office/drawing/2014/main" val="887191285"/>
                    </a:ext>
                  </a:extLst>
                </a:gridCol>
                <a:gridCol w="784847">
                  <a:extLst>
                    <a:ext uri="{9D8B030D-6E8A-4147-A177-3AD203B41FA5}">
                      <a16:colId xmlns:a16="http://schemas.microsoft.com/office/drawing/2014/main" val="1717676290"/>
                    </a:ext>
                  </a:extLst>
                </a:gridCol>
                <a:gridCol w="711838">
                  <a:extLst>
                    <a:ext uri="{9D8B030D-6E8A-4147-A177-3AD203B41FA5}">
                      <a16:colId xmlns:a16="http://schemas.microsoft.com/office/drawing/2014/main" val="2950047412"/>
                    </a:ext>
                  </a:extLst>
                </a:gridCol>
                <a:gridCol w="967370">
                  <a:extLst>
                    <a:ext uri="{9D8B030D-6E8A-4147-A177-3AD203B41FA5}">
                      <a16:colId xmlns:a16="http://schemas.microsoft.com/office/drawing/2014/main" val="3317370776"/>
                    </a:ext>
                  </a:extLst>
                </a:gridCol>
                <a:gridCol w="736174">
                  <a:extLst>
                    <a:ext uri="{9D8B030D-6E8A-4147-A177-3AD203B41FA5}">
                      <a16:colId xmlns:a16="http://schemas.microsoft.com/office/drawing/2014/main" val="3394647322"/>
                    </a:ext>
                  </a:extLst>
                </a:gridCol>
              </a:tblGrid>
              <a:tr h="394249"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Feature</a:t>
                      </a:r>
                      <a:endParaRPr lang="en-US" sz="1100">
                        <a:effectLst/>
                      </a:endParaRPr>
                    </a:p>
                  </a:txBody>
                  <a:tcPr marL="60841" marR="60841" marT="60841" marB="60841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Proximity</a:t>
                      </a:r>
                      <a:endParaRPr lang="en-US" sz="1100">
                        <a:effectLst/>
                      </a:endParaRPr>
                    </a:p>
                  </a:txBody>
                  <a:tcPr marL="60841" marR="60841" marT="60841" marB="60841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Convergence</a:t>
                      </a:r>
                      <a:endParaRPr lang="en-US" sz="1100">
                        <a:effectLst/>
                      </a:endParaRPr>
                    </a:p>
                  </a:txBody>
                  <a:tcPr marL="60841" marR="60841" marT="60841" marB="60841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857091"/>
                  </a:ext>
                </a:extLst>
              </a:tr>
              <a:tr h="394249">
                <a:tc>
                  <a:txBody>
                    <a:bodyPr/>
                    <a:lstStyle/>
                    <a:p>
                      <a:pPr fontAlgn="t"/>
                      <a:r>
                        <a:rPr lang="en-US" sz="1100">
                          <a:effectLst/>
                        </a:rPr>
                        <a:t> </a:t>
                      </a:r>
                    </a:p>
                  </a:txBody>
                  <a:tcPr marL="60841" marR="60841" marT="60841" marB="60841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t</a:t>
                      </a:r>
                      <a:endParaRPr lang="en-US" sz="1100">
                        <a:effectLst/>
                      </a:endParaRPr>
                    </a:p>
                  </a:txBody>
                  <a:tcPr marL="60841" marR="60841" marT="60841" marB="60841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</a:t>
                      </a:r>
                      <a:endParaRPr lang="en-US" sz="1100">
                        <a:effectLst/>
                      </a:endParaRPr>
                    </a:p>
                  </a:txBody>
                  <a:tcPr marL="60841" marR="60841" marT="60841" marB="60841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t</a:t>
                      </a:r>
                      <a:endParaRPr lang="en-US" sz="1100">
                        <a:effectLst/>
                      </a:endParaRPr>
                    </a:p>
                  </a:txBody>
                  <a:tcPr marL="60841" marR="60841" marT="60841" marB="60841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p</a:t>
                      </a:r>
                      <a:endParaRPr lang="en-US" sz="1100">
                        <a:effectLst/>
                      </a:endParaRPr>
                    </a:p>
                  </a:txBody>
                  <a:tcPr marL="60841" marR="60841" marT="60841" marB="60841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903317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High Freq. 100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0.33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1.99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905716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High Freq. 25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2.56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2.05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482565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Hedge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2.82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1.29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742318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Cue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0.18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1.18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1872089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Max Pitch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2.10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-0.56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730755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Mean Pitch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0.89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0.14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970836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Max Intensity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3.94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0.02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757025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Mean Intensity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4.26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-0.49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589893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Speaking Rate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3.98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1.04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258500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Jitter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3.20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0.37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300514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Shimmer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3.44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***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1.58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510493"/>
                  </a:ext>
                </a:extLst>
              </a:tr>
              <a:tr h="296903"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NHR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2.31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*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0.92</a:t>
                      </a:r>
                      <a:endParaRPr lang="en-US" sz="110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Droid Sans"/>
                        </a:rPr>
                        <a:t>NS</a:t>
                      </a:r>
                      <a:endParaRPr lang="en-US" sz="1100" dirty="0">
                        <a:effectLst/>
                      </a:endParaRPr>
                    </a:p>
                  </a:txBody>
                  <a:tcPr marL="18252" marR="18252" marT="12168" marB="12168" anchor="b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98583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E1568ED-7F47-5A4D-9FA1-068221008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723778" y="-873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04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B0C60-7E3C-8440-87B7-799D67E32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Deception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EAF05-55DA-DB4F-AED3-0A6D7C744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Is there a difference in entrainment behavior between truthful and deceptive speech?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✔ Greater </a:t>
            </a:r>
            <a:r>
              <a:rPr lang="en-US" i="1" dirty="0"/>
              <a:t>local proximity </a:t>
            </a:r>
            <a:r>
              <a:rPr lang="en-US" dirty="0"/>
              <a:t>in max intensity in deceptive speech than truthful speech (</a:t>
            </a:r>
            <a:r>
              <a:rPr lang="en-US" i="1" dirty="0"/>
              <a:t>t</a:t>
            </a:r>
            <a:r>
              <a:rPr lang="en-US" dirty="0"/>
              <a:t>(7244)=3.08; </a:t>
            </a:r>
            <a:r>
              <a:rPr lang="en-US" i="1" dirty="0"/>
              <a:t>p</a:t>
            </a:r>
            <a:r>
              <a:rPr lang="en-US" dirty="0"/>
              <a:t>=0.02))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✔ Greater </a:t>
            </a:r>
            <a:r>
              <a:rPr lang="en-US" i="1" dirty="0"/>
              <a:t>local proximity </a:t>
            </a:r>
            <a:r>
              <a:rPr lang="en-US" dirty="0"/>
              <a:t>in jitter in truthful speech than deceptive speech (</a:t>
            </a:r>
            <a:r>
              <a:rPr lang="en-US" i="1" dirty="0"/>
              <a:t>t</a:t>
            </a:r>
            <a:r>
              <a:rPr lang="en-US" dirty="0"/>
              <a:t>(7226)=2.66; </a:t>
            </a:r>
            <a:r>
              <a:rPr lang="en-US" i="1" dirty="0"/>
              <a:t>p</a:t>
            </a:r>
            <a:r>
              <a:rPr lang="en-US" dirty="0"/>
              <a:t>=0.008))</a:t>
            </a:r>
          </a:p>
        </p:txBody>
      </p:sp>
    </p:spTree>
    <p:extLst>
      <p:ext uri="{BB962C8B-B14F-4D97-AF65-F5344CB8AC3E}">
        <p14:creationId xmlns:p14="http://schemas.microsoft.com/office/powerpoint/2010/main" val="3156217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A89BF-E9C5-544D-90A0-146896E87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Deception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DBC2-F05F-FC4B-A10F-71F6852ED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Is there a difference in entrainment behavior between speech that is trusted or mistrusted?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✔ Greater </a:t>
            </a:r>
            <a:r>
              <a:rPr lang="en-US" i="1" dirty="0"/>
              <a:t>local proximity</a:t>
            </a:r>
            <a:r>
              <a:rPr lang="en-US" dirty="0"/>
              <a:t> in mean intensity in speech judged to be deceptive than speech judged to be truthful (</a:t>
            </a:r>
            <a:r>
              <a:rPr lang="en-US" i="1" dirty="0"/>
              <a:t>t</a:t>
            </a:r>
            <a:r>
              <a:rPr lang="en-US" dirty="0"/>
              <a:t>(7222)=2.45; </a:t>
            </a:r>
            <a:r>
              <a:rPr lang="en-US" i="1" dirty="0"/>
              <a:t>p</a:t>
            </a:r>
            <a:r>
              <a:rPr lang="en-US" dirty="0"/>
              <a:t>=0.014)</a:t>
            </a:r>
          </a:p>
        </p:txBody>
      </p:sp>
    </p:spTree>
    <p:extLst>
      <p:ext uri="{BB962C8B-B14F-4D97-AF65-F5344CB8AC3E}">
        <p14:creationId xmlns:p14="http://schemas.microsoft.com/office/powerpoint/2010/main" val="686168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5098</TotalTime>
  <Words>614</Words>
  <Application>Microsoft Macintosh PowerPoint</Application>
  <PresentationFormat>Widescreen</PresentationFormat>
  <Paragraphs>198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Droid Sans</vt:lpstr>
      <vt:lpstr>Office Theme</vt:lpstr>
      <vt:lpstr>Acoustic-Prosodic and Lexical Entrainment in Deceptive Dialogue</vt:lpstr>
      <vt:lpstr>Research Questions</vt:lpstr>
      <vt:lpstr>Columbia X-Cultural Deception (CXD) Corpus</vt:lpstr>
      <vt:lpstr>Features</vt:lpstr>
      <vt:lpstr>Entrainment measures</vt:lpstr>
      <vt:lpstr>Local Entrainment</vt:lpstr>
      <vt:lpstr>Global Entrainment</vt:lpstr>
      <vt:lpstr>Deception Analysis</vt:lpstr>
      <vt:lpstr>Deception Analysis</vt:lpstr>
      <vt:lpstr>Deception Analysis</vt:lpstr>
      <vt:lpstr>Deception Analysis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Analysis: Entrainment in Spoken Dialgogue</dc:title>
  <dc:creator>Sarah Levitan</dc:creator>
  <cp:lastModifiedBy>Sarah Levitan</cp:lastModifiedBy>
  <cp:revision>11</cp:revision>
  <dcterms:created xsi:type="dcterms:W3CDTF">2019-03-15T01:51:46Z</dcterms:created>
  <dcterms:modified xsi:type="dcterms:W3CDTF">2019-03-24T18:49:01Z</dcterms:modified>
</cp:coreProperties>
</file>