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45"/>
  </p:notesMasterIdLst>
  <p:handoutMasterIdLst>
    <p:handoutMasterId r:id="rId46"/>
  </p:handoutMasterIdLst>
  <p:sldIdLst>
    <p:sldId id="257" r:id="rId2"/>
    <p:sldId id="532" r:id="rId3"/>
    <p:sldId id="535" r:id="rId4"/>
    <p:sldId id="536" r:id="rId5"/>
    <p:sldId id="533" r:id="rId6"/>
    <p:sldId id="534" r:id="rId7"/>
    <p:sldId id="537" r:id="rId8"/>
    <p:sldId id="538" r:id="rId9"/>
    <p:sldId id="544" r:id="rId10"/>
    <p:sldId id="540" r:id="rId11"/>
    <p:sldId id="541" r:id="rId12"/>
    <p:sldId id="542" r:id="rId13"/>
    <p:sldId id="543" r:id="rId14"/>
    <p:sldId id="546" r:id="rId15"/>
    <p:sldId id="547" r:id="rId16"/>
    <p:sldId id="548" r:id="rId17"/>
    <p:sldId id="549" r:id="rId18"/>
    <p:sldId id="481" r:id="rId19"/>
    <p:sldId id="550" r:id="rId20"/>
    <p:sldId id="487" r:id="rId21"/>
    <p:sldId id="488" r:id="rId22"/>
    <p:sldId id="489" r:id="rId23"/>
    <p:sldId id="492" r:id="rId24"/>
    <p:sldId id="449" r:id="rId25"/>
    <p:sldId id="450" r:id="rId26"/>
    <p:sldId id="455" r:id="rId27"/>
    <p:sldId id="524" r:id="rId28"/>
    <p:sldId id="456" r:id="rId29"/>
    <p:sldId id="545" r:id="rId30"/>
    <p:sldId id="454" r:id="rId31"/>
    <p:sldId id="531" r:id="rId32"/>
    <p:sldId id="457" r:id="rId33"/>
    <p:sldId id="459" r:id="rId34"/>
    <p:sldId id="414" r:id="rId35"/>
    <p:sldId id="447" r:id="rId36"/>
    <p:sldId id="467" r:id="rId37"/>
    <p:sldId id="555" r:id="rId38"/>
    <p:sldId id="556" r:id="rId39"/>
    <p:sldId id="551" r:id="rId40"/>
    <p:sldId id="552" r:id="rId41"/>
    <p:sldId id="553" r:id="rId42"/>
    <p:sldId id="554" r:id="rId43"/>
    <p:sldId id="404"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uance"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C3300"/>
    <a:srgbClr val="5EB54B"/>
    <a:srgbClr val="FF9900"/>
    <a:srgbClr val="0066FF"/>
    <a:srgbClr val="66CCFF"/>
    <a:srgbClr val="000066"/>
    <a:srgbClr val="FF0000"/>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40" autoAdjust="0"/>
  </p:normalViewPr>
  <p:slideViewPr>
    <p:cSldViewPr>
      <p:cViewPr>
        <p:scale>
          <a:sx n="66" d="100"/>
          <a:sy n="66" d="100"/>
        </p:scale>
        <p:origin x="-1320" y="-336"/>
      </p:cViewPr>
      <p:guideLst>
        <p:guide orient="horz" pos="2160"/>
        <p:guide pos="10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60"/>
    </p:cViewPr>
  </p:sorterViewPr>
  <p:notesViewPr>
    <p:cSldViewPr>
      <p:cViewPr>
        <p:scale>
          <a:sx n="100" d="100"/>
          <a:sy n="100" d="100"/>
        </p:scale>
        <p:origin x="-564" y="966"/>
      </p:cViewPr>
      <p:guideLst>
        <p:guide orient="horz" pos="2152"/>
        <p:guide pos="29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3-07T08:08:13" idx="1">
    <p:pos x="10" y="10"/>
    <p:text>change color of 2nd box to  pink; first 1/3 only</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88" y="-1588"/>
            <a:ext cx="2973388" cy="457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756" tIns="44581" rIns="90756" bIns="44581" numCol="1" anchor="t" anchorCtr="0" compatLnSpc="1">
            <a:prstTxWarp prst="textNoShape">
              <a:avLst/>
            </a:prstTxWarp>
          </a:bodyPr>
          <a:lstStyle>
            <a:lvl1pPr defTabSz="882650" eaLnBrk="0" hangingPunct="0">
              <a:defRPr sz="1200"/>
            </a:lvl1pPr>
          </a:lstStyle>
          <a:p>
            <a:endParaRPr lang="en-US"/>
          </a:p>
        </p:txBody>
      </p:sp>
      <p:sp>
        <p:nvSpPr>
          <p:cNvPr id="4099" name="Rectangle 3"/>
          <p:cNvSpPr>
            <a:spLocks noGrp="1" noChangeArrowheads="1"/>
          </p:cNvSpPr>
          <p:nvPr>
            <p:ph type="dt" sz="quarter" idx="1"/>
          </p:nvPr>
        </p:nvSpPr>
        <p:spPr bwMode="auto">
          <a:xfrm>
            <a:off x="3886200" y="-1588"/>
            <a:ext cx="2973388" cy="457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756" tIns="44581" rIns="90756" bIns="44581" numCol="1" anchor="t" anchorCtr="0" compatLnSpc="1">
            <a:prstTxWarp prst="textNoShape">
              <a:avLst/>
            </a:prstTxWarp>
          </a:bodyPr>
          <a:lstStyle>
            <a:lvl1pPr algn="r" defTabSz="882650" eaLnBrk="0" hangingPunct="0">
              <a:defRPr sz="1200"/>
            </a:lvl1pPr>
          </a:lstStyle>
          <a:p>
            <a:endParaRPr lang="en-US"/>
          </a:p>
        </p:txBody>
      </p:sp>
      <p:sp>
        <p:nvSpPr>
          <p:cNvPr id="4100" name="Rectangle 4"/>
          <p:cNvSpPr>
            <a:spLocks noGrp="1" noChangeArrowheads="1"/>
          </p:cNvSpPr>
          <p:nvPr>
            <p:ph type="ftr" sz="quarter" idx="2"/>
          </p:nvPr>
        </p:nvSpPr>
        <p:spPr bwMode="auto">
          <a:xfrm>
            <a:off x="-1588" y="8685213"/>
            <a:ext cx="2973388" cy="45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756" tIns="44581" rIns="90756" bIns="44581" numCol="1" anchor="b" anchorCtr="0" compatLnSpc="1">
            <a:prstTxWarp prst="textNoShape">
              <a:avLst/>
            </a:prstTxWarp>
          </a:bodyPr>
          <a:lstStyle>
            <a:lvl1pPr defTabSz="882650" eaLnBrk="0" hangingPunct="0">
              <a:defRPr sz="1200"/>
            </a:lvl1pPr>
          </a:lstStyle>
          <a:p>
            <a:endParaRPr lang="en-US"/>
          </a:p>
        </p:txBody>
      </p:sp>
      <p:sp>
        <p:nvSpPr>
          <p:cNvPr id="4101" name="Rectangle 5"/>
          <p:cNvSpPr>
            <a:spLocks noGrp="1" noChangeArrowheads="1"/>
          </p:cNvSpPr>
          <p:nvPr>
            <p:ph type="sldNum" sz="quarter" idx="3"/>
          </p:nvPr>
        </p:nvSpPr>
        <p:spPr bwMode="auto">
          <a:xfrm>
            <a:off x="3886200" y="8685213"/>
            <a:ext cx="2973388" cy="45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756" tIns="44581" rIns="90756" bIns="44581" numCol="1" anchor="b" anchorCtr="0" compatLnSpc="1">
            <a:prstTxWarp prst="textNoShape">
              <a:avLst/>
            </a:prstTxWarp>
          </a:bodyPr>
          <a:lstStyle>
            <a:lvl1pPr algn="r" defTabSz="882650" eaLnBrk="0" hangingPunct="0">
              <a:defRPr sz="1200"/>
            </a:lvl1pPr>
          </a:lstStyle>
          <a:p>
            <a:fld id="{1D54CDB1-F991-084C-9839-48DCD16EA213}" type="slidenum">
              <a:rPr lang="en-US"/>
              <a:pPr/>
              <a:t>‹#›</a:t>
            </a:fld>
            <a:endParaRPr lang="en-US"/>
          </a:p>
        </p:txBody>
      </p:sp>
    </p:spTree>
    <p:extLst>
      <p:ext uri="{BB962C8B-B14F-4D97-AF65-F5344CB8AC3E}">
        <p14:creationId xmlns:p14="http://schemas.microsoft.com/office/powerpoint/2010/main" xmlns="" val="1398790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73388" cy="457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756" tIns="44581" rIns="90756" bIns="44581" numCol="1" anchor="t" anchorCtr="0" compatLnSpc="1">
            <a:prstTxWarp prst="textNoShape">
              <a:avLst/>
            </a:prstTxWarp>
          </a:bodyPr>
          <a:lstStyle>
            <a:lvl1pPr defTabSz="882650" eaLnBrk="0" hangingPunct="0">
              <a:defRPr sz="1200"/>
            </a:lvl1pPr>
          </a:lstStyle>
          <a:p>
            <a:endParaRPr lang="en-US"/>
          </a:p>
        </p:txBody>
      </p:sp>
      <p:sp>
        <p:nvSpPr>
          <p:cNvPr id="2051" name="Rectangle 3"/>
          <p:cNvSpPr>
            <a:spLocks noGrp="1" noChangeArrowheads="1"/>
          </p:cNvSpPr>
          <p:nvPr>
            <p:ph type="dt" idx="1"/>
          </p:nvPr>
        </p:nvSpPr>
        <p:spPr bwMode="auto">
          <a:xfrm>
            <a:off x="3886200" y="-1588"/>
            <a:ext cx="2973388" cy="457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756" tIns="44581" rIns="90756" bIns="44581" numCol="1" anchor="t" anchorCtr="0" compatLnSpc="1">
            <a:prstTxWarp prst="textNoShape">
              <a:avLst/>
            </a:prstTxWarp>
          </a:bodyPr>
          <a:lstStyle>
            <a:lvl1pPr algn="r" defTabSz="882650" eaLnBrk="0" hangingPunct="0">
              <a:defRPr sz="1200"/>
            </a:lvl1pPr>
          </a:lstStyle>
          <a:p>
            <a:endParaRPr lang="en-US"/>
          </a:p>
        </p:txBody>
      </p:sp>
      <p:sp>
        <p:nvSpPr>
          <p:cNvPr id="2052" name="Rectangle 4"/>
          <p:cNvSpPr>
            <a:spLocks noGrp="1" noRot="1" noChangeAspect="1" noChangeArrowheads="1" noTextEdit="1"/>
          </p:cNvSpPr>
          <p:nvPr>
            <p:ph type="sldImg" idx="2"/>
          </p:nvPr>
        </p:nvSpPr>
        <p:spPr bwMode="auto">
          <a:xfrm>
            <a:off x="1147763" y="685800"/>
            <a:ext cx="4567237" cy="3425825"/>
          </a:xfrm>
          <a:prstGeom prst="rect">
            <a:avLst/>
          </a:prstGeom>
          <a:no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17575" y="4343400"/>
            <a:ext cx="502285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756" tIns="44581" rIns="90756" bIns="4458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1588" y="8685213"/>
            <a:ext cx="2973388" cy="45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756" tIns="44581" rIns="90756" bIns="44581" numCol="1" anchor="b" anchorCtr="0" compatLnSpc="1">
            <a:prstTxWarp prst="textNoShape">
              <a:avLst/>
            </a:prstTxWarp>
          </a:bodyPr>
          <a:lstStyle>
            <a:lvl1pPr defTabSz="882650" eaLnBrk="0" hangingPunct="0">
              <a:defRPr sz="1200"/>
            </a:lvl1pPr>
          </a:lstStyle>
          <a:p>
            <a:endParaRPr lang="en-US"/>
          </a:p>
        </p:txBody>
      </p:sp>
      <p:sp>
        <p:nvSpPr>
          <p:cNvPr id="2055" name="Rectangle 7"/>
          <p:cNvSpPr>
            <a:spLocks noGrp="1" noChangeArrowheads="1"/>
          </p:cNvSpPr>
          <p:nvPr>
            <p:ph type="sldNum" sz="quarter" idx="5"/>
          </p:nvPr>
        </p:nvSpPr>
        <p:spPr bwMode="auto">
          <a:xfrm>
            <a:off x="3886200" y="8685213"/>
            <a:ext cx="2973388" cy="45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756" tIns="44581" rIns="90756" bIns="44581" numCol="1" anchor="b" anchorCtr="0" compatLnSpc="1">
            <a:prstTxWarp prst="textNoShape">
              <a:avLst/>
            </a:prstTxWarp>
          </a:bodyPr>
          <a:lstStyle>
            <a:lvl1pPr algn="r" defTabSz="882650" eaLnBrk="0" hangingPunct="0">
              <a:defRPr sz="1200"/>
            </a:lvl1pPr>
          </a:lstStyle>
          <a:p>
            <a:fld id="{CE0D8B80-7F0A-D045-8AE4-B198F4091129}" type="slidenum">
              <a:rPr lang="en-US"/>
              <a:pPr/>
              <a:t>‹#›</a:t>
            </a:fld>
            <a:endParaRPr lang="en-US"/>
          </a:p>
        </p:txBody>
      </p:sp>
    </p:spTree>
    <p:extLst>
      <p:ext uri="{BB962C8B-B14F-4D97-AF65-F5344CB8AC3E}">
        <p14:creationId xmlns:p14="http://schemas.microsoft.com/office/powerpoint/2010/main" xmlns="" val="2623676781"/>
      </p:ext>
    </p:extLst>
  </p:cSld>
  <p:clrMap bg1="lt1" tx1="dk1" bg2="lt2" tx2="dk2" accent1="accent1" accent2="accent2" accent3="accent3" accent4="accent4" accent5="accent5" accent6="accent6" hlink="hlink" folHlink="folHlink"/>
  <p:notesStyle>
    <a:lvl1pPr algn="l" defTabSz="879475" rtl="0" fontAlgn="base">
      <a:spcBef>
        <a:spcPct val="30000"/>
      </a:spcBef>
      <a:spcAft>
        <a:spcPct val="0"/>
      </a:spcAft>
      <a:defRPr sz="1200" kern="1200">
        <a:solidFill>
          <a:schemeClr val="tx1"/>
        </a:solidFill>
        <a:latin typeface="Times New Roman" charset="0"/>
        <a:ea typeface="ＭＳ Ｐゴシック" charset="0"/>
        <a:cs typeface="+mn-cs"/>
      </a:defRPr>
    </a:lvl1pPr>
    <a:lvl2pPr marL="449263" algn="l" defTabSz="879475" rtl="0" fontAlgn="base">
      <a:spcBef>
        <a:spcPct val="30000"/>
      </a:spcBef>
      <a:spcAft>
        <a:spcPct val="0"/>
      </a:spcAft>
      <a:defRPr sz="1200" kern="1200">
        <a:solidFill>
          <a:schemeClr val="tx1"/>
        </a:solidFill>
        <a:latin typeface="Times New Roman" charset="0"/>
        <a:ea typeface="ＭＳ Ｐゴシック" charset="0"/>
        <a:cs typeface="+mn-cs"/>
      </a:defRPr>
    </a:lvl2pPr>
    <a:lvl3pPr marL="896938" algn="l" defTabSz="879475" rtl="0" fontAlgn="base">
      <a:spcBef>
        <a:spcPct val="30000"/>
      </a:spcBef>
      <a:spcAft>
        <a:spcPct val="0"/>
      </a:spcAft>
      <a:defRPr sz="1200" kern="1200">
        <a:solidFill>
          <a:schemeClr val="tx1"/>
        </a:solidFill>
        <a:latin typeface="Times New Roman" charset="0"/>
        <a:ea typeface="ＭＳ Ｐゴシック" charset="0"/>
        <a:cs typeface="+mn-cs"/>
      </a:defRPr>
    </a:lvl3pPr>
    <a:lvl4pPr marL="1346200" algn="l" defTabSz="879475" rtl="0" fontAlgn="base">
      <a:spcBef>
        <a:spcPct val="30000"/>
      </a:spcBef>
      <a:spcAft>
        <a:spcPct val="0"/>
      </a:spcAft>
      <a:defRPr sz="1200" kern="1200">
        <a:solidFill>
          <a:schemeClr val="tx1"/>
        </a:solidFill>
        <a:latin typeface="Times New Roman" charset="0"/>
        <a:ea typeface="ＭＳ Ｐゴシック" charset="0"/>
        <a:cs typeface="+mn-cs"/>
      </a:defRPr>
    </a:lvl4pPr>
    <a:lvl5pPr marL="1793875" algn="l" defTabSz="879475"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5084D-9023-A449-9334-4370D6F50EBD}" type="slidenum">
              <a:rPr lang="en-US"/>
              <a:pPr/>
              <a:t>2</a:t>
            </a:fld>
            <a:endParaRPr lang="en-US"/>
          </a:p>
        </p:txBody>
      </p:sp>
      <p:sp>
        <p:nvSpPr>
          <p:cNvPr id="665602" name="Rectangle 2"/>
          <p:cNvSpPr>
            <a:spLocks noGrp="1" noRot="1" noChangeAspect="1" noChangeArrowheads="1" noTextEdit="1"/>
          </p:cNvSpPr>
          <p:nvPr>
            <p:ph type="sldImg"/>
          </p:nvPr>
        </p:nvSpPr>
        <p:spPr>
          <a:xfrm>
            <a:off x="1144588" y="685800"/>
            <a:ext cx="4573587" cy="3430588"/>
          </a:xfrm>
          <a:ln/>
          <a:extLst>
            <a:ext uri="{FAA26D3D-D897-4be2-8F04-BA451C77F1D7}">
              <ma14:placeholderFlag xmlns:ma14="http://schemas.microsoft.com/office/mac/drawingml/2011/main" xmlns="" val="1"/>
            </a:ext>
          </a:extLst>
        </p:spPr>
      </p:sp>
      <p:sp>
        <p:nvSpPr>
          <p:cNvPr id="665603" name="Rectangle 3"/>
          <p:cNvSpPr>
            <a:spLocks noGrp="1" noChangeArrowheads="1"/>
          </p:cNvSpPr>
          <p:nvPr>
            <p:ph type="body" idx="1"/>
          </p:nvPr>
        </p:nvSpPr>
        <p:spPr>
          <a:xfrm>
            <a:off x="685800" y="4343400"/>
            <a:ext cx="5486400" cy="4114800"/>
          </a:xfrm>
        </p:spPr>
        <p:txBody>
          <a:bodyPr/>
          <a:lstStyle/>
          <a:p>
            <a:r>
              <a:rPr lang="en-US" b="1"/>
              <a:t>Metropolis (1927)</a:t>
            </a:r>
            <a:r>
              <a:rPr lang="en-US"/>
              <a:t/>
            </a:r>
            <a:br>
              <a:rPr lang="en-US"/>
            </a:br>
            <a:r>
              <a:rPr lang="en-US"/>
              <a:t/>
            </a:r>
            <a:br>
              <a:rPr lang="en-US"/>
            </a:br>
            <a:r>
              <a:rPr lang="en-US" b="1"/>
              <a:t>Directed By:</a:t>
            </a:r>
            <a:r>
              <a:rPr lang="en-US"/>
              <a:t> Fritz Lang </a:t>
            </a:r>
            <a:br>
              <a:rPr lang="en-US"/>
            </a:b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601D8-D6F2-2349-B58C-77ADB2F6BD0E}" type="slidenum">
              <a:rPr lang="en-US"/>
              <a:pPr/>
              <a:t>13</a:t>
            </a:fld>
            <a:endParaRPr lang="en-US"/>
          </a:p>
        </p:txBody>
      </p:sp>
      <p:sp>
        <p:nvSpPr>
          <p:cNvPr id="686082" name="Rectangle 2"/>
          <p:cNvSpPr>
            <a:spLocks noGrp="1" noRot="1" noChangeAspect="1" noChangeArrowheads="1" noTextEdit="1"/>
          </p:cNvSpPr>
          <p:nvPr>
            <p:ph type="sldImg"/>
          </p:nvPr>
        </p:nvSpPr>
        <p:spPr>
          <a:xfrm>
            <a:off x="1144588" y="685800"/>
            <a:ext cx="4573587" cy="3430588"/>
          </a:xfrm>
          <a:ln/>
          <a:extLst>
            <a:ext uri="{FAA26D3D-D897-4be2-8F04-BA451C77F1D7}">
              <ma14:placeholderFlag xmlns:ma14="http://schemas.microsoft.com/office/mac/drawingml/2011/main" xmlns="" val="1"/>
            </a:ext>
          </a:extLst>
        </p:spPr>
      </p:sp>
      <p:sp>
        <p:nvSpPr>
          <p:cNvPr id="686083" name="Rectangle 3"/>
          <p:cNvSpPr>
            <a:spLocks noGrp="1" noChangeArrowheads="1"/>
          </p:cNvSpPr>
          <p:nvPr>
            <p:ph type="body" idx="1"/>
          </p:nvPr>
        </p:nvSpPr>
        <p:spPr>
          <a:xfrm>
            <a:off x="685800" y="4343400"/>
            <a:ext cx="5486400" cy="4114800"/>
          </a:xfrm>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C2D8539-6D53-C545-9426-A5F332B19AA1}" type="slidenum">
              <a:rPr lang="en-US"/>
              <a:pPr/>
              <a:t>15</a:t>
            </a:fld>
            <a:endParaRPr lang="en-US"/>
          </a:p>
        </p:txBody>
      </p:sp>
      <p:sp>
        <p:nvSpPr>
          <p:cNvPr id="69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E4A2C023-DAD5-FB4E-9A0F-1715D069E00F}" type="slidenum">
              <a:rPr lang="en-US" sz="1200">
                <a:cs typeface="ＭＳ Ｐゴシック" charset="0"/>
              </a:rPr>
              <a:pPr algn="r" eaLnBrk="1" hangingPunct="1"/>
              <a:t>15</a:t>
            </a:fld>
            <a:endParaRPr lang="en-US" sz="1200">
              <a:cs typeface="ＭＳ Ｐゴシック" charset="0"/>
            </a:endParaRPr>
          </a:p>
        </p:txBody>
      </p:sp>
      <p:sp>
        <p:nvSpPr>
          <p:cNvPr id="695299"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69530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91440" tIns="45720" rIns="91440" bIns="45720"/>
          <a:lstStyle/>
          <a:p>
            <a:pPr defTabSz="91440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F93E1C-874C-A146-97F9-3A5DDD159AA5}" type="slidenum">
              <a:rPr lang="en-US"/>
              <a:pPr/>
              <a:t>16</a:t>
            </a:fld>
            <a:endParaRPr lang="en-US"/>
          </a:p>
        </p:txBody>
      </p:sp>
      <p:sp>
        <p:nvSpPr>
          <p:cNvPr id="69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CC83B18B-CA12-A149-94B9-12B02988CE8D}" type="slidenum">
              <a:rPr lang="en-US" sz="1200">
                <a:cs typeface="ＭＳ Ｐゴシック" charset="0"/>
              </a:rPr>
              <a:pPr algn="r" eaLnBrk="1" hangingPunct="1"/>
              <a:t>16</a:t>
            </a:fld>
            <a:endParaRPr lang="en-US" sz="1200">
              <a:cs typeface="ＭＳ Ｐゴシック" charset="0"/>
            </a:endParaRPr>
          </a:p>
        </p:txBody>
      </p:sp>
      <p:sp>
        <p:nvSpPr>
          <p:cNvPr id="697347"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69734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91440" tIns="45720" rIns="91440" bIns="45720"/>
          <a:lstStyle/>
          <a:p>
            <a:pPr defTabSz="914400">
              <a:spcBef>
                <a:spcPct val="0"/>
              </a:spcBef>
            </a:pPr>
            <a:r>
              <a:rPr lang="en-US"/>
              <a:t>Ballpark numbers; exact numbers depend very much on the specific corpus</a:t>
            </a:r>
          </a:p>
          <a:p>
            <a:pPr defTabSz="91440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93E5DEE-58EC-F549-9337-7456F66782D4}" type="slidenum">
              <a:rPr lang="en-US"/>
              <a:pPr/>
              <a:t>17</a:t>
            </a:fld>
            <a:endParaRPr lang="en-US"/>
          </a:p>
        </p:txBody>
      </p:sp>
      <p:sp>
        <p:nvSpPr>
          <p:cNvPr id="69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EC336795-6428-294E-A9E0-DBB067AECEB6}" type="slidenum">
              <a:rPr lang="en-US" sz="1200">
                <a:cs typeface="ＭＳ Ｐゴシック" charset="0"/>
              </a:rPr>
              <a:pPr algn="r" eaLnBrk="1" hangingPunct="1"/>
              <a:t>17</a:t>
            </a:fld>
            <a:endParaRPr lang="en-US" sz="1200">
              <a:cs typeface="ＭＳ Ｐゴシック" charset="0"/>
            </a:endParaRPr>
          </a:p>
        </p:txBody>
      </p:sp>
      <p:sp>
        <p:nvSpPr>
          <p:cNvPr id="699395"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69939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lIns="91440" tIns="45720" rIns="91440" bIns="45720"/>
          <a:lstStyle/>
          <a:p>
            <a:pPr defTabSz="91440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3314D-5486-7941-BA2A-7D00C080FB4D}" type="slidenum">
              <a:rPr lang="en-US"/>
              <a:pPr/>
              <a:t>18</a:t>
            </a:fld>
            <a:endParaRPr lang="en-US"/>
          </a:p>
        </p:txBody>
      </p:sp>
      <p:sp>
        <p:nvSpPr>
          <p:cNvPr id="48435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48435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146175" y="688975"/>
            <a:ext cx="4567238" cy="3425825"/>
          </a:xfrm>
          <a:ln/>
        </p:spPr>
      </p:sp>
      <p:sp>
        <p:nvSpPr>
          <p:cNvPr id="18434" name="Rectangle 3"/>
          <p:cNvSpPr>
            <a:spLocks noGrp="1" noChangeArrowheads="1"/>
          </p:cNvSpPr>
          <p:nvPr>
            <p:ph type="body" idx="1"/>
          </p:nvPr>
        </p:nvSpPr>
        <p:spPr>
          <a:xfrm>
            <a:off x="915988" y="4341813"/>
            <a:ext cx="5026025" cy="4113212"/>
          </a:xfrm>
          <a:noFill/>
          <a:ln/>
        </p:spPr>
        <p:txBody>
          <a:bodyPr/>
          <a:lstStyle/>
          <a:p>
            <a:pPr lvl="1" eaLnBrk="1" hangingPunct="1"/>
            <a:endParaRPr lang="en-US" smtClean="0"/>
          </a:p>
          <a:p>
            <a:pPr lvl="1" eaLnBrk="1" hangingPunct="1"/>
            <a:r>
              <a:rPr lang="en-US" baseline="30000" smtClean="0">
                <a:solidFill>
                  <a:srgbClr val="FF3300"/>
                </a:solidFill>
              </a:rPr>
              <a:t>1</a:t>
            </a:r>
            <a:r>
              <a:rPr lang="en-US" smtClean="0"/>
              <a:t>sentence, or utterance, or “acoustic  input up to now”</a:t>
            </a:r>
          </a:p>
          <a:p>
            <a:pPr lvl="1" eaLnBrk="1" hangingPunct="1"/>
            <a:r>
              <a:rPr lang="en-US" baseline="30000" smtClean="0">
                <a:solidFill>
                  <a:srgbClr val="FF3300"/>
                </a:solidFill>
              </a:rPr>
              <a:t>2</a:t>
            </a:r>
            <a:r>
              <a:rPr lang="en-US" smtClean="0"/>
              <a:t>or the meaning, or the sequence  of words with lowest expected error  rate, or the best sequence of words for a google search</a:t>
            </a:r>
          </a:p>
          <a:p>
            <a:pPr lvl="1" eaLnBrk="1" hangingPunct="1"/>
            <a:r>
              <a:rPr lang="en-US" baseline="30000" smtClean="0">
                <a:solidFill>
                  <a:srgbClr val="FF3300"/>
                </a:solidFill>
              </a:rPr>
              <a:t>3</a:t>
            </a:r>
            <a:r>
              <a:rPr lang="en-US" smtClean="0">
                <a:solidFill>
                  <a:srgbClr val="FF3300"/>
                </a:solidFill>
              </a:rPr>
              <a:t> </a:t>
            </a:r>
            <a:r>
              <a:rPr lang="en-US" smtClean="0"/>
              <a:t>Does not include prosody, nor metalinguistic descriptions (who is the speaker, is the speaker happy, or lying, or speaking with an accent)</a:t>
            </a:r>
            <a:endParaRPr lang="en-US" smtClean="0">
              <a:solidFill>
                <a:srgbClr val="FF3300"/>
              </a:solidFill>
            </a:endParaRP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600793-F351-394F-80F0-2F49CBEDF0BE}" type="slidenum">
              <a:rPr lang="en-US"/>
              <a:pPr/>
              <a:t>20</a:t>
            </a:fld>
            <a:endParaRPr lang="en-US"/>
          </a:p>
        </p:txBody>
      </p:sp>
      <p:sp>
        <p:nvSpPr>
          <p:cNvPr id="56832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568323" name="Rectangle 3"/>
          <p:cNvSpPr>
            <a:spLocks noGrp="1" noChangeArrowheads="1"/>
          </p:cNvSpPr>
          <p:nvPr>
            <p:ph type="body" idx="1"/>
          </p:nvPr>
        </p:nvSpPr>
        <p:spPr>
          <a:xfrm>
            <a:off x="685800" y="4343400"/>
            <a:ext cx="5486400" cy="4114800"/>
          </a:xfrm>
        </p:spPr>
        <p:txBody>
          <a:bodyPr/>
          <a:lstStyle/>
          <a:p>
            <a:r>
              <a:rPr lang="en-US" dirty="0" smtClean="0"/>
              <a:t>Decoding is like translating from input sounds to output text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EE5B1E-CE03-1D40-BA89-FEDA935375DB}" type="slidenum">
              <a:rPr lang="en-US"/>
              <a:pPr/>
              <a:t>21</a:t>
            </a:fld>
            <a:endParaRPr lang="en-US"/>
          </a:p>
        </p:txBody>
      </p:sp>
      <p:sp>
        <p:nvSpPr>
          <p:cNvPr id="57037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57037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4F7A3-B1D9-1F44-A3DE-A2073C123150}" type="slidenum">
              <a:rPr lang="en-US"/>
              <a:pPr/>
              <a:t>22</a:t>
            </a:fld>
            <a:endParaRPr lang="en-US"/>
          </a:p>
        </p:txBody>
      </p:sp>
      <p:sp>
        <p:nvSpPr>
          <p:cNvPr id="57241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572419" name="Rectangle 3"/>
          <p:cNvSpPr>
            <a:spLocks noGrp="1" noChangeArrowheads="1"/>
          </p:cNvSpPr>
          <p:nvPr>
            <p:ph type="body" idx="1"/>
          </p:nvPr>
        </p:nvSpPr>
        <p:spPr>
          <a:xfrm>
            <a:off x="685800" y="4343400"/>
            <a:ext cx="5486400" cy="4114800"/>
          </a:xfrm>
        </p:spPr>
        <p:txBody>
          <a:bodyPr/>
          <a:lstStyle/>
          <a:p>
            <a:r>
              <a:rPr lang="en-US" dirty="0"/>
              <a:t>P(W) – </a:t>
            </a:r>
            <a:r>
              <a:rPr lang="en-US" dirty="0" smtClean="0"/>
              <a:t>prior probability  </a:t>
            </a:r>
            <a:r>
              <a:rPr lang="en-US" dirty="0"/>
              <a:t>– from the </a:t>
            </a:r>
            <a:r>
              <a:rPr lang="en-US" dirty="0" smtClean="0"/>
              <a:t>LM – how likely is this word to occur – perhaps in some context</a:t>
            </a:r>
            <a:endParaRPr lang="en-US" dirty="0"/>
          </a:p>
          <a:p>
            <a:r>
              <a:rPr lang="en-US" dirty="0"/>
              <a:t>P(O|W) – the observation likelihood – from the </a:t>
            </a:r>
            <a:r>
              <a:rPr lang="en-US" dirty="0" smtClean="0"/>
              <a:t>AM – like comparing acoustic</a:t>
            </a:r>
            <a:r>
              <a:rPr lang="en-US" baseline="0" dirty="0" smtClean="0"/>
              <a:t> templates that are known to correspond to each word – but at a much finer grained level.</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3D758-4948-7A4A-AFBA-CA566014FE38}" type="slidenum">
              <a:rPr lang="en-US"/>
              <a:pPr/>
              <a:t>23</a:t>
            </a:fld>
            <a:endParaRPr lang="en-US"/>
          </a:p>
        </p:txBody>
      </p:sp>
      <p:sp>
        <p:nvSpPr>
          <p:cNvPr id="57856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57856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7D509-0456-484E-85C6-838F30BC0EF1}" type="slidenum">
              <a:rPr lang="en-US"/>
              <a:pPr/>
              <a:t>3</a:t>
            </a:fld>
            <a:endParaRPr lang="en-US"/>
          </a:p>
        </p:txBody>
      </p:sp>
      <p:sp>
        <p:nvSpPr>
          <p:cNvPr id="69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92227" name="Rectangle 3"/>
          <p:cNvSpPr>
            <a:spLocks noGrp="1" noChangeArrowheads="1"/>
          </p:cNvSpPr>
          <p:nvPr>
            <p:ph type="body" idx="1"/>
          </p:nvPr>
        </p:nvSpPr>
        <p:spPr/>
        <p:txBody>
          <a:bodyPr/>
          <a:lstStyle/>
          <a:p>
            <a:r>
              <a:rPr lang="en-US"/>
              <a:t>Phone segmentation </a:t>
            </a:r>
            <a:r>
              <a:rPr lang="en-US">
                <a:sym typeface="Wingdings" charset="0"/>
              </a:rPr>
              <a:t> word identification  syntactic structure  semantic representation</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FD74C-2458-EE4E-8D6F-D0581D1A5772}" type="slidenum">
              <a:rPr lang="en-US"/>
              <a:pPr/>
              <a:t>31</a:t>
            </a:fld>
            <a:endParaRPr lang="en-US"/>
          </a:p>
        </p:txBody>
      </p:sp>
      <p:sp>
        <p:nvSpPr>
          <p:cNvPr id="64409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64409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1146175" y="688975"/>
            <a:ext cx="4567238" cy="3425825"/>
          </a:xfrm>
          <a:ln/>
        </p:spPr>
      </p:sp>
      <p:sp>
        <p:nvSpPr>
          <p:cNvPr id="59394" name="Rectangle 3"/>
          <p:cNvSpPr>
            <a:spLocks noGrp="1" noChangeArrowheads="1"/>
          </p:cNvSpPr>
          <p:nvPr>
            <p:ph type="body" idx="1"/>
          </p:nvPr>
        </p:nvSpPr>
        <p:spPr>
          <a:xfrm>
            <a:off x="915988" y="4341813"/>
            <a:ext cx="5026025" cy="4113212"/>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146175" y="688975"/>
            <a:ext cx="4567238" cy="3425825"/>
          </a:xfrm>
          <a:ln/>
        </p:spPr>
      </p:sp>
      <p:sp>
        <p:nvSpPr>
          <p:cNvPr id="61442" name="Rectangle 3"/>
          <p:cNvSpPr>
            <a:spLocks noGrp="1" noChangeArrowheads="1"/>
          </p:cNvSpPr>
          <p:nvPr>
            <p:ph type="body" idx="1"/>
          </p:nvPr>
        </p:nvSpPr>
        <p:spPr>
          <a:xfrm>
            <a:off x="915988" y="4341813"/>
            <a:ext cx="5026025" cy="4113212"/>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44588" y="687388"/>
            <a:ext cx="4570412" cy="3427412"/>
          </a:xfrm>
          <a:ln/>
        </p:spPr>
      </p:sp>
      <p:sp>
        <p:nvSpPr>
          <p:cNvPr id="20482" name="Rectangle 3"/>
          <p:cNvSpPr>
            <a:spLocks noGrp="1" noChangeArrowheads="1"/>
          </p:cNvSpPr>
          <p:nvPr>
            <p:ph type="body" idx="1"/>
          </p:nvPr>
        </p:nvSpPr>
        <p:spPr>
          <a:xfrm>
            <a:off x="684213" y="4341813"/>
            <a:ext cx="5489575" cy="411480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144588" y="687388"/>
            <a:ext cx="4570412" cy="3427412"/>
          </a:xfrm>
          <a:ln/>
        </p:spPr>
      </p:sp>
      <p:sp>
        <p:nvSpPr>
          <p:cNvPr id="22530" name="Rectangle 3"/>
          <p:cNvSpPr>
            <a:spLocks noGrp="1" noChangeArrowheads="1"/>
          </p:cNvSpPr>
          <p:nvPr>
            <p:ph type="body" idx="1"/>
          </p:nvPr>
        </p:nvSpPr>
        <p:spPr>
          <a:xfrm>
            <a:off x="684213" y="4341813"/>
            <a:ext cx="5489575" cy="4114800"/>
          </a:xfrm>
          <a:noFill/>
          <a:ln/>
        </p:spPr>
        <p:txBody>
          <a:bodyPr/>
          <a:lstStyle/>
          <a:p>
            <a:pPr eaLnBrk="1" hangingPunct="1"/>
            <a:r>
              <a:rPr lang="en-US" smtClean="0"/>
              <a:t>Mel(ody) scale of pitch perception: linear up to ~500Hz and logarithmic above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1146175" y="688975"/>
            <a:ext cx="4567238" cy="3425825"/>
          </a:xfrm>
          <a:ln/>
        </p:spPr>
      </p:sp>
      <p:sp>
        <p:nvSpPr>
          <p:cNvPr id="24578" name="Rectangle 3"/>
          <p:cNvSpPr>
            <a:spLocks noGrp="1" noChangeArrowheads="1"/>
          </p:cNvSpPr>
          <p:nvPr>
            <p:ph type="body" idx="1"/>
          </p:nvPr>
        </p:nvSpPr>
        <p:spPr>
          <a:xfrm>
            <a:off x="915988" y="4341813"/>
            <a:ext cx="5026025" cy="4113212"/>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9F44C-F606-F14A-A70B-5AC664838DE2}" type="slidenum">
              <a:rPr lang="en-US"/>
              <a:pPr/>
              <a:t>5</a:t>
            </a:fld>
            <a:endParaRPr lang="en-US"/>
          </a:p>
        </p:txBody>
      </p:sp>
      <p:sp>
        <p:nvSpPr>
          <p:cNvPr id="667650" name="Rectangle 2"/>
          <p:cNvSpPr>
            <a:spLocks noGrp="1" noRot="1" noChangeAspect="1" noChangeArrowheads="1" noTextEdit="1"/>
          </p:cNvSpPr>
          <p:nvPr>
            <p:ph type="sldImg"/>
          </p:nvPr>
        </p:nvSpPr>
        <p:spPr>
          <a:xfrm>
            <a:off x="1144588" y="685800"/>
            <a:ext cx="4573587" cy="3430588"/>
          </a:xfrm>
          <a:ln/>
          <a:extLst>
            <a:ext uri="{FAA26D3D-D897-4be2-8F04-BA451C77F1D7}">
              <ma14:placeholderFlag xmlns:ma14="http://schemas.microsoft.com/office/mac/drawingml/2011/main" xmlns="" val="1"/>
            </a:ext>
          </a:extLst>
        </p:spPr>
      </p:sp>
      <p:sp>
        <p:nvSpPr>
          <p:cNvPr id="667651" name="Rectangle 3"/>
          <p:cNvSpPr>
            <a:spLocks noGrp="1" noChangeArrowheads="1"/>
          </p:cNvSpPr>
          <p:nvPr>
            <p:ph type="body" idx="1"/>
          </p:nvPr>
        </p:nvSpPr>
        <p:spPr>
          <a:xfrm>
            <a:off x="685800" y="4343400"/>
            <a:ext cx="5486400" cy="4114800"/>
          </a:xfrm>
        </p:spPr>
        <p:txBody>
          <a:bodyPr/>
          <a:lstStyle/>
          <a:p>
            <a:r>
              <a:rPr lang="en-US"/>
              <a:t>The first serious speech recognizer was developed in 1952 by Davis, Biddulph, and Balashek of Bell Labs. Analog circuit using filters, amplifiers and integrators.  Using a simple frequency splitter, it generated plots of the first two formants, which it identified by matching them against prestored patterns in an analog memory. With training, it was reported, the machine achieved 97 percent accuracy on the spoken forms of ten digits. </a:t>
            </a:r>
          </a:p>
          <a:p>
            <a:endParaRPr lang="en-US"/>
          </a:p>
          <a:p>
            <a:r>
              <a:rPr lang="en-US" altLang="zh-CN">
                <a:ea typeface="宋体" charset="0"/>
                <a:cs typeface="宋体" charset="0"/>
              </a:rPr>
              <a:t>Thus an utterance of an unknown digit could be recognized if its pattern on the formant-one/formant-two plane was compared with those of all digits plotted during the experimental phase.  That was the principle on which Audrey was based. Rather than comparing the whole patterns point by point, twenty numbers were computed and stored for each digit, characterizing the corresponding average pattern on the formant-one/formant-two plane. Those twenty characteristic numbers were then computed, in the same way, for any incoming utterance to be recognized, and compared with the stored sets. The digit with the stored set of twenty numbers more similar to the newly computed one was the digit that most probably was uttered.  Speaker dependent.</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2B628-4FFC-9947-80B9-6507BDCA8211}" type="slidenum">
              <a:rPr lang="en-US"/>
              <a:pPr/>
              <a:t>6</a:t>
            </a:fld>
            <a:endParaRPr lang="en-US"/>
          </a:p>
        </p:txBody>
      </p:sp>
      <p:sp>
        <p:nvSpPr>
          <p:cNvPr id="669698" name="Rectangle 2"/>
          <p:cNvSpPr>
            <a:spLocks noGrp="1" noRot="1" noChangeAspect="1" noChangeArrowheads="1" noTextEdit="1"/>
          </p:cNvSpPr>
          <p:nvPr>
            <p:ph type="sldImg"/>
          </p:nvPr>
        </p:nvSpPr>
        <p:spPr>
          <a:xfrm>
            <a:off x="1144588" y="685800"/>
            <a:ext cx="4573587" cy="3430588"/>
          </a:xfrm>
          <a:ln/>
          <a:extLst>
            <a:ext uri="{FAA26D3D-D897-4be2-8F04-BA451C77F1D7}">
              <ma14:placeholderFlag xmlns:ma14="http://schemas.microsoft.com/office/mac/drawingml/2011/main" xmlns="" val="1"/>
            </a:ext>
          </a:extLst>
        </p:spPr>
      </p:sp>
      <p:sp>
        <p:nvSpPr>
          <p:cNvPr id="669699" name="Rectangle 3"/>
          <p:cNvSpPr>
            <a:spLocks noGrp="1" noChangeArrowheads="1"/>
          </p:cNvSpPr>
          <p:nvPr>
            <p:ph type="body" idx="1"/>
          </p:nvPr>
        </p:nvSpPr>
        <p:spPr>
          <a:xfrm>
            <a:off x="685800" y="4343400"/>
            <a:ext cx="5486400" cy="4114800"/>
          </a:xfrm>
        </p:spPr>
        <p:txBody>
          <a:bodyPr/>
          <a:lstStyle/>
          <a:p>
            <a:r>
              <a:rPr lang="en-US"/>
              <a:t>Flanagan joined Bell Labs in 1957. Although there was already some work done in speech processing it was mostly using analog circuits. Jim helped to introduce AD/DA and start pioneering new research in speech processing using computers.  Much easier, more flexible and cheaper than building electric circuits.  Much larger experiments possible altho not in real time for quite a while.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278428-F3F6-D743-8B6C-F8CBEE0032E7}" type="slidenum">
              <a:rPr lang="en-US"/>
              <a:pPr/>
              <a:t>7</a:t>
            </a:fld>
            <a:endParaRPr lang="en-US"/>
          </a:p>
        </p:txBody>
      </p:sp>
      <p:sp>
        <p:nvSpPr>
          <p:cNvPr id="673794" name="Rectangle 2"/>
          <p:cNvSpPr>
            <a:spLocks noGrp="1" noRot="1" noChangeAspect="1" noChangeArrowheads="1" noTextEdit="1"/>
          </p:cNvSpPr>
          <p:nvPr>
            <p:ph type="sldImg"/>
          </p:nvPr>
        </p:nvSpPr>
        <p:spPr>
          <a:xfrm>
            <a:off x="1144588" y="685800"/>
            <a:ext cx="4573587" cy="3430588"/>
          </a:xfrm>
          <a:ln/>
          <a:extLst>
            <a:ext uri="{FAA26D3D-D897-4be2-8F04-BA451C77F1D7}">
              <ma14:placeholderFlag xmlns:ma14="http://schemas.microsoft.com/office/mac/drawingml/2011/main" xmlns="" val="1"/>
            </a:ext>
          </a:extLst>
        </p:spPr>
      </p:sp>
      <p:sp>
        <p:nvSpPr>
          <p:cNvPr id="673795" name="Rectangle 3"/>
          <p:cNvSpPr>
            <a:spLocks noGrp="1" noChangeArrowheads="1"/>
          </p:cNvSpPr>
          <p:nvPr>
            <p:ph type="body" idx="1"/>
          </p:nvPr>
        </p:nvSpPr>
        <p:spPr>
          <a:xfrm>
            <a:off x="685800" y="4343400"/>
            <a:ext cx="5486400" cy="4114800"/>
          </a:xfrm>
        </p:spPr>
        <p:txBody>
          <a:bodyPr/>
          <a:lstStyle/>
          <a:p>
            <a:r>
              <a:rPr lang="en-US"/>
              <a:t>Every technology has its own negative people. Never believed. He was right that he never saw good performance.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F09CC-FF0B-E74B-B89F-16147C0D75AF}" type="slidenum">
              <a:rPr lang="en-US"/>
              <a:pPr/>
              <a:t>8</a:t>
            </a:fld>
            <a:endParaRPr lang="en-US"/>
          </a:p>
        </p:txBody>
      </p:sp>
      <p:sp>
        <p:nvSpPr>
          <p:cNvPr id="675842" name="Rectangle 2"/>
          <p:cNvSpPr>
            <a:spLocks noGrp="1" noRot="1" noChangeAspect="1" noChangeArrowheads="1" noTextEdit="1"/>
          </p:cNvSpPr>
          <p:nvPr>
            <p:ph type="sldImg"/>
          </p:nvPr>
        </p:nvSpPr>
        <p:spPr>
          <a:xfrm>
            <a:off x="1144588" y="685800"/>
            <a:ext cx="4573587" cy="3430588"/>
          </a:xfrm>
          <a:ln/>
          <a:extLst>
            <a:ext uri="{FAA26D3D-D897-4be2-8F04-BA451C77F1D7}">
              <ma14:placeholderFlag xmlns:ma14="http://schemas.microsoft.com/office/mac/drawingml/2011/main" xmlns="" val="1"/>
            </a:ext>
          </a:extLst>
        </p:spPr>
      </p:sp>
      <p:sp>
        <p:nvSpPr>
          <p:cNvPr id="675843" name="Rectangle 3"/>
          <p:cNvSpPr>
            <a:spLocks noGrp="1" noChangeArrowheads="1"/>
          </p:cNvSpPr>
          <p:nvPr>
            <p:ph type="body" idx="1"/>
          </p:nvPr>
        </p:nvSpPr>
        <p:spPr>
          <a:xfrm>
            <a:off x="685800" y="4343400"/>
            <a:ext cx="5486400" cy="4114800"/>
          </a:xfrm>
        </p:spPr>
        <p:txBody>
          <a:bodyPr/>
          <a:lstStyle/>
          <a:p>
            <a:r>
              <a:rPr lang="en-US" dirty="0"/>
              <a:t>the objective of ASR is, properly, speech understanding, not simply correct identification of words in a spoken message. Systems, therefore, should be evaluated in terms of their ability to respond correctly to spoken messages about such pragmatic problems as travel budget management. Limited domain, somewhat speaker tuned, quiet room. The objective goal of ARPA SUR was a recognition system with 90 percent sentence accuracy for continuous-speech sentences, using thousand-word vocabularies, not in real time. Of four principal ARPA SUR projects, the only one to meet the stated goal was Carnegie Mellon University's Harpy system, which achieved a 5 percent error rate on a 1,011-word vocabulary on continuous speech. One of the ways the CMU team achieved the goal was clever: they made the task easier by restricting word order; that is, by limiting spoken words to certain sequences in the sentence.  </a:t>
            </a:r>
            <a:r>
              <a:rPr lang="en-US" dirty="0" smtClean="0"/>
              <a:t> Beginnings of Language</a:t>
            </a:r>
            <a:r>
              <a:rPr lang="en-US" baseline="0" dirty="0" smtClean="0"/>
              <a:t> Modeling.</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1C9D27-3412-E849-94B2-22CDCB28C100}" type="slidenum">
              <a:rPr lang="en-US"/>
              <a:pPr/>
              <a:t>10</a:t>
            </a:fld>
            <a:endParaRPr lang="en-US"/>
          </a:p>
        </p:txBody>
      </p:sp>
      <p:sp>
        <p:nvSpPr>
          <p:cNvPr id="679938" name="Rectangle 2"/>
          <p:cNvSpPr>
            <a:spLocks noGrp="1" noRot="1" noChangeAspect="1" noChangeArrowheads="1" noTextEdit="1"/>
          </p:cNvSpPr>
          <p:nvPr>
            <p:ph type="sldImg"/>
          </p:nvPr>
        </p:nvSpPr>
        <p:spPr>
          <a:xfrm>
            <a:off x="1144588" y="685800"/>
            <a:ext cx="4573587" cy="3430588"/>
          </a:xfrm>
          <a:ln/>
          <a:extLst>
            <a:ext uri="{FAA26D3D-D897-4be2-8F04-BA451C77F1D7}">
              <ma14:placeholderFlag xmlns:ma14="http://schemas.microsoft.com/office/mac/drawingml/2011/main" xmlns="" val="1"/>
            </a:ext>
          </a:extLst>
        </p:spPr>
      </p:sp>
      <p:sp>
        <p:nvSpPr>
          <p:cNvPr id="679939" name="Rectangle 3"/>
          <p:cNvSpPr>
            <a:spLocks noGrp="1" noChangeArrowheads="1"/>
          </p:cNvSpPr>
          <p:nvPr>
            <p:ph type="body" idx="1"/>
          </p:nvPr>
        </p:nvSpPr>
        <p:spPr>
          <a:xfrm>
            <a:off x="685800" y="4343400"/>
            <a:ext cx="5486400" cy="4114800"/>
          </a:xfrm>
        </p:spPr>
        <p:txBody>
          <a:bodyPr/>
          <a:lstStyle/>
          <a:p>
            <a:r>
              <a:rPr lang="en-US" dirty="0"/>
              <a:t>Compare input to word templates.  What features discriminate between one word and another?  </a:t>
            </a:r>
            <a:r>
              <a:rPr lang="en-US" dirty="0" smtClean="0"/>
              <a:t>Spectrograms divided </a:t>
            </a:r>
            <a:r>
              <a:rPr lang="en-US" dirty="0"/>
              <a:t>into </a:t>
            </a:r>
            <a:r>
              <a:rPr lang="en-US" dirty="0" smtClean="0"/>
              <a:t>frames (cells) with </a:t>
            </a:r>
            <a:r>
              <a:rPr lang="en-US" dirty="0" err="1"/>
              <a:t>avg</a:t>
            </a:r>
            <a:r>
              <a:rPr lang="en-US" dirty="0"/>
              <a:t> intensity computed over </a:t>
            </a:r>
            <a:r>
              <a:rPr lang="en-US" dirty="0" smtClean="0"/>
              <a:t>each frame</a:t>
            </a:r>
            <a:r>
              <a:rPr lang="en-US" dirty="0"/>
              <a:t>.  Word is seven.</a:t>
            </a:r>
          </a:p>
          <a:p>
            <a:r>
              <a:rPr lang="en-US" dirty="0"/>
              <a:t>Compute the least cost path of best matches of feature vectors between unknown word and templates, using dynamic programming.  Recognizing one word could take seconds to hours, depending on vocabulary size and word length.  Isolated word recognition.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30E7E-2F09-F443-9BF3-58CDF0D4DA8E}" type="slidenum">
              <a:rPr lang="en-US"/>
              <a:pPr/>
              <a:t>11</a:t>
            </a:fld>
            <a:endParaRPr lang="en-US"/>
          </a:p>
        </p:txBody>
      </p:sp>
      <p:sp>
        <p:nvSpPr>
          <p:cNvPr id="681986" name="Rectangle 2"/>
          <p:cNvSpPr>
            <a:spLocks noGrp="1" noRot="1" noChangeAspect="1" noChangeArrowheads="1" noTextEdit="1"/>
          </p:cNvSpPr>
          <p:nvPr>
            <p:ph type="sldImg"/>
          </p:nvPr>
        </p:nvSpPr>
        <p:spPr>
          <a:xfrm>
            <a:off x="1144588" y="685800"/>
            <a:ext cx="4573587" cy="3430588"/>
          </a:xfrm>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a:xfrm>
            <a:off x="685800" y="4343400"/>
            <a:ext cx="5486400" cy="4114800"/>
          </a:xfrm>
        </p:spPr>
        <p:txBody>
          <a:bodyPr/>
          <a:lstStyle/>
          <a:p>
            <a:r>
              <a:rPr lang="en-US"/>
              <a:t>Harpy represented all possible sentences as a finite state machine with 15K nodes of acoustic templates.   Problem of finding best path thru network much like finding best path comparing word templates.  Again, dynamic programming.  IBM added probabilities to the mix, estimating statistical models of phonemes automatically from data.  Performance went from 35% with hand-estimated models to 75%.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88AA9-EDC4-8843-8E86-8B570B2DCCCE}" type="slidenum">
              <a:rPr lang="en-US"/>
              <a:pPr/>
              <a:t>12</a:t>
            </a:fld>
            <a:endParaRPr lang="en-US"/>
          </a:p>
        </p:txBody>
      </p:sp>
      <p:sp>
        <p:nvSpPr>
          <p:cNvPr id="684034" name="Rectangle 2"/>
          <p:cNvSpPr>
            <a:spLocks noGrp="1" noRot="1" noChangeAspect="1" noChangeArrowheads="1" noTextEdit="1"/>
          </p:cNvSpPr>
          <p:nvPr>
            <p:ph type="sldImg"/>
          </p:nvPr>
        </p:nvSpPr>
        <p:spPr>
          <a:xfrm>
            <a:off x="1144588" y="685800"/>
            <a:ext cx="4573587" cy="3430588"/>
          </a:xfrm>
          <a:ln/>
          <a:extLst>
            <a:ext uri="{FAA26D3D-D897-4be2-8F04-BA451C77F1D7}">
              <ma14:placeholderFlag xmlns:ma14="http://schemas.microsoft.com/office/mac/drawingml/2011/main" xmlns="" val="1"/>
            </a:ext>
          </a:extLst>
        </p:spPr>
      </p:sp>
      <p:sp>
        <p:nvSpPr>
          <p:cNvPr id="684035" name="Rectangle 3"/>
          <p:cNvSpPr>
            <a:spLocks noGrp="1" noChangeArrowheads="1"/>
          </p:cNvSpPr>
          <p:nvPr>
            <p:ph type="body" idx="1"/>
          </p:nvPr>
        </p:nvSpPr>
        <p:spPr>
          <a:xfrm>
            <a:off x="685800" y="4343400"/>
            <a:ext cx="5486400" cy="4114800"/>
          </a:xfrm>
        </p:spPr>
        <p:txBody>
          <a:bodyPr/>
          <a:lstStyle/>
          <a:p>
            <a:r>
              <a:rPr lang="en-US"/>
              <a:t>HMMs represent sequential constraints of language.  Actual processes of the vocal tract in producing a particular phone are </a:t>
            </a:r>
            <a:r>
              <a:rPr lang="ja-JP" altLang="en-US">
                <a:latin typeface="Arial"/>
              </a:rPr>
              <a:t>‘</a:t>
            </a:r>
            <a:r>
              <a:rPr lang="en-US"/>
              <a:t>hidden states</a:t>
            </a:r>
            <a:r>
              <a:rPr lang="ja-JP" altLang="en-US">
                <a:latin typeface="Arial"/>
              </a:rPr>
              <a:t>’</a:t>
            </a:r>
            <a:r>
              <a:rPr lang="en-US"/>
              <a:t> – but we can observe their result in the acoustic signal.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3AD6519-0DEE-3746-9E99-6D5AD494FFB1}" type="datetime1">
              <a:rPr lang="en-US"/>
              <a:pPr/>
              <a:t>3/21/2012</a:t>
            </a:fld>
            <a:endParaRPr lang="en-US"/>
          </a:p>
        </p:txBody>
      </p:sp>
      <p:sp>
        <p:nvSpPr>
          <p:cNvPr id="5" name="Footer Placeholder 4"/>
          <p:cNvSpPr>
            <a:spLocks noGrp="1"/>
          </p:cNvSpPr>
          <p:nvPr>
            <p:ph type="ftr" sz="quarter" idx="11"/>
          </p:nvPr>
        </p:nvSpPr>
        <p:spPr/>
        <p:txBody>
          <a:bodyPr/>
          <a:lstStyle>
            <a:lvl1pPr>
              <a:defRPr/>
            </a:lvl1pPr>
          </a:lstStyle>
          <a:p>
            <a:r>
              <a:rPr lang="en-US"/>
              <a:t>AT&amp;T Proprietary</a:t>
            </a:r>
          </a:p>
        </p:txBody>
      </p:sp>
      <p:sp>
        <p:nvSpPr>
          <p:cNvPr id="6" name="Slide Number Placeholder 5"/>
          <p:cNvSpPr>
            <a:spLocks noGrp="1"/>
          </p:cNvSpPr>
          <p:nvPr>
            <p:ph type="sldNum" sz="quarter" idx="12"/>
          </p:nvPr>
        </p:nvSpPr>
        <p:spPr/>
        <p:txBody>
          <a:bodyPr/>
          <a:lstStyle>
            <a:lvl1pPr>
              <a:defRPr/>
            </a:lvl1pPr>
          </a:lstStyle>
          <a:p>
            <a:fld id="{C71274BE-08E8-494C-BC73-2C3577E6D0BE}" type="slidenum">
              <a:rPr lang="en-US"/>
              <a:pPr/>
              <a:t>‹#›</a:t>
            </a:fld>
            <a:endParaRPr lang="en-US"/>
          </a:p>
        </p:txBody>
      </p:sp>
    </p:spTree>
    <p:extLst>
      <p:ext uri="{BB962C8B-B14F-4D97-AF65-F5344CB8AC3E}">
        <p14:creationId xmlns:p14="http://schemas.microsoft.com/office/powerpoint/2010/main" xmlns="" val="309768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48CCBD2-BC0E-7C4D-976B-C02720A53383}" type="datetime1">
              <a:rPr lang="en-US"/>
              <a:pPr/>
              <a:t>3/21/2012</a:t>
            </a:fld>
            <a:endParaRPr lang="en-US"/>
          </a:p>
        </p:txBody>
      </p:sp>
      <p:sp>
        <p:nvSpPr>
          <p:cNvPr id="5" name="Footer Placeholder 4"/>
          <p:cNvSpPr>
            <a:spLocks noGrp="1"/>
          </p:cNvSpPr>
          <p:nvPr>
            <p:ph type="ftr" sz="quarter" idx="11"/>
          </p:nvPr>
        </p:nvSpPr>
        <p:spPr/>
        <p:txBody>
          <a:bodyPr/>
          <a:lstStyle>
            <a:lvl1pPr>
              <a:defRPr/>
            </a:lvl1pPr>
          </a:lstStyle>
          <a:p>
            <a:r>
              <a:rPr lang="en-US"/>
              <a:t>AT&amp;T Proprietary</a:t>
            </a:r>
          </a:p>
        </p:txBody>
      </p:sp>
      <p:sp>
        <p:nvSpPr>
          <p:cNvPr id="6" name="Slide Number Placeholder 5"/>
          <p:cNvSpPr>
            <a:spLocks noGrp="1"/>
          </p:cNvSpPr>
          <p:nvPr>
            <p:ph type="sldNum" sz="quarter" idx="12"/>
          </p:nvPr>
        </p:nvSpPr>
        <p:spPr/>
        <p:txBody>
          <a:bodyPr/>
          <a:lstStyle>
            <a:lvl1pPr>
              <a:defRPr/>
            </a:lvl1pPr>
          </a:lstStyle>
          <a:p>
            <a:fld id="{6404A9E2-0C62-1244-88B6-0A4087CA3FA4}" type="slidenum">
              <a:rPr lang="en-US"/>
              <a:pPr/>
              <a:t>‹#›</a:t>
            </a:fld>
            <a:endParaRPr lang="en-US"/>
          </a:p>
        </p:txBody>
      </p:sp>
    </p:spTree>
    <p:extLst>
      <p:ext uri="{BB962C8B-B14F-4D97-AF65-F5344CB8AC3E}">
        <p14:creationId xmlns:p14="http://schemas.microsoft.com/office/powerpoint/2010/main" xmlns="" val="36184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DCA461-76B7-8A49-96DF-4DE267FF1FB0}" type="datetime1">
              <a:rPr lang="en-US"/>
              <a:pPr/>
              <a:t>3/21/2012</a:t>
            </a:fld>
            <a:endParaRPr lang="en-US"/>
          </a:p>
        </p:txBody>
      </p:sp>
      <p:sp>
        <p:nvSpPr>
          <p:cNvPr id="5" name="Footer Placeholder 4"/>
          <p:cNvSpPr>
            <a:spLocks noGrp="1"/>
          </p:cNvSpPr>
          <p:nvPr>
            <p:ph type="ftr" sz="quarter" idx="11"/>
          </p:nvPr>
        </p:nvSpPr>
        <p:spPr/>
        <p:txBody>
          <a:bodyPr/>
          <a:lstStyle>
            <a:lvl1pPr>
              <a:defRPr/>
            </a:lvl1pPr>
          </a:lstStyle>
          <a:p>
            <a:r>
              <a:rPr lang="en-US"/>
              <a:t>AT&amp;T Proprietary</a:t>
            </a:r>
          </a:p>
        </p:txBody>
      </p:sp>
      <p:sp>
        <p:nvSpPr>
          <p:cNvPr id="6" name="Slide Number Placeholder 5"/>
          <p:cNvSpPr>
            <a:spLocks noGrp="1"/>
          </p:cNvSpPr>
          <p:nvPr>
            <p:ph type="sldNum" sz="quarter" idx="12"/>
          </p:nvPr>
        </p:nvSpPr>
        <p:spPr/>
        <p:txBody>
          <a:bodyPr/>
          <a:lstStyle>
            <a:lvl1pPr>
              <a:defRPr/>
            </a:lvl1pPr>
          </a:lstStyle>
          <a:p>
            <a:fld id="{D7FD9EE9-2F82-8C45-B2E5-8DA1B1199435}" type="slidenum">
              <a:rPr lang="en-US"/>
              <a:pPr/>
              <a:t>‹#›</a:t>
            </a:fld>
            <a:endParaRPr lang="en-US"/>
          </a:p>
        </p:txBody>
      </p:sp>
    </p:spTree>
    <p:extLst>
      <p:ext uri="{BB962C8B-B14F-4D97-AF65-F5344CB8AC3E}">
        <p14:creationId xmlns:p14="http://schemas.microsoft.com/office/powerpoint/2010/main" xmlns="" val="83025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48088"/>
            <a:ext cx="4038600" cy="2378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E5DA5A0B-831E-2946-B9B7-F2BB02878ED8}" type="datetime1">
              <a:rPr lang="en-US"/>
              <a:pPr/>
              <a:t>3/21/2012</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t>AT&amp;T Proprietary</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483E012-6D1A-BE46-8118-A187867775F9}" type="slidenum">
              <a:rPr lang="en-US"/>
              <a:pPr/>
              <a:t>‹#›</a:t>
            </a:fld>
            <a:endParaRPr lang="en-US"/>
          </a:p>
        </p:txBody>
      </p:sp>
    </p:spTree>
    <p:extLst>
      <p:ext uri="{BB962C8B-B14F-4D97-AF65-F5344CB8AC3E}">
        <p14:creationId xmlns:p14="http://schemas.microsoft.com/office/powerpoint/2010/main" xmlns="" val="117525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48088"/>
            <a:ext cx="4038600" cy="2378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D8000D96-A25E-7142-B862-8E55F950B4EB}" type="datetime1">
              <a:rPr lang="en-US"/>
              <a:pPr/>
              <a:t>3/21/2012</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t>AT&amp;T Proprietary</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C2A4287-0346-D14E-A78B-73CFD4E2E633}" type="slidenum">
              <a:rPr lang="en-US"/>
              <a:pPr/>
              <a:t>‹#›</a:t>
            </a:fld>
            <a:endParaRPr lang="en-US"/>
          </a:p>
        </p:txBody>
      </p:sp>
    </p:spTree>
    <p:extLst>
      <p:ext uri="{BB962C8B-B14F-4D97-AF65-F5344CB8AC3E}">
        <p14:creationId xmlns:p14="http://schemas.microsoft.com/office/powerpoint/2010/main" xmlns="" val="56865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1A9DE30-B2EE-AF4A-AC78-8DDC16212498}" type="datetime1">
              <a:rPr lang="en-US"/>
              <a:pPr/>
              <a:t>3/21/2012</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AT&amp;T Proprietary</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DB7EDCC-3CA4-9844-B6C7-36E9FE6C7CEC}" type="slidenum">
              <a:rPr lang="en-US"/>
              <a:pPr/>
              <a:t>‹#›</a:t>
            </a:fld>
            <a:endParaRPr lang="en-US"/>
          </a:p>
        </p:txBody>
      </p:sp>
    </p:spTree>
    <p:extLst>
      <p:ext uri="{BB962C8B-B14F-4D97-AF65-F5344CB8AC3E}">
        <p14:creationId xmlns:p14="http://schemas.microsoft.com/office/powerpoint/2010/main" xmlns="" val="269131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08928D6-0F1D-1449-ABC3-E41D8B53EFF2}" type="datetime1">
              <a:rPr lang="en-US"/>
              <a:pPr/>
              <a:t>3/21/2012</a:t>
            </a:fld>
            <a:endParaRPr lang="en-US"/>
          </a:p>
        </p:txBody>
      </p:sp>
      <p:sp>
        <p:nvSpPr>
          <p:cNvPr id="5" name="Footer Placeholder 4"/>
          <p:cNvSpPr>
            <a:spLocks noGrp="1"/>
          </p:cNvSpPr>
          <p:nvPr>
            <p:ph type="ftr" sz="quarter" idx="11"/>
          </p:nvPr>
        </p:nvSpPr>
        <p:spPr/>
        <p:txBody>
          <a:bodyPr/>
          <a:lstStyle>
            <a:lvl1pPr>
              <a:defRPr/>
            </a:lvl1pPr>
          </a:lstStyle>
          <a:p>
            <a:r>
              <a:rPr lang="en-US"/>
              <a:t>AT&amp;T Proprietary</a:t>
            </a:r>
          </a:p>
        </p:txBody>
      </p:sp>
      <p:sp>
        <p:nvSpPr>
          <p:cNvPr id="6" name="Slide Number Placeholder 5"/>
          <p:cNvSpPr>
            <a:spLocks noGrp="1"/>
          </p:cNvSpPr>
          <p:nvPr>
            <p:ph type="sldNum" sz="quarter" idx="12"/>
          </p:nvPr>
        </p:nvSpPr>
        <p:spPr/>
        <p:txBody>
          <a:bodyPr/>
          <a:lstStyle>
            <a:lvl1pPr>
              <a:defRPr/>
            </a:lvl1pPr>
          </a:lstStyle>
          <a:p>
            <a:fld id="{4894B07D-F1A1-AA4E-8535-596C97C64D59}" type="slidenum">
              <a:rPr lang="en-US"/>
              <a:pPr/>
              <a:t>‹#›</a:t>
            </a:fld>
            <a:endParaRPr lang="en-US"/>
          </a:p>
        </p:txBody>
      </p:sp>
    </p:spTree>
    <p:extLst>
      <p:ext uri="{BB962C8B-B14F-4D97-AF65-F5344CB8AC3E}">
        <p14:creationId xmlns:p14="http://schemas.microsoft.com/office/powerpoint/2010/main" xmlns="" val="255955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AD8C44D-291D-2345-979C-C57E5056DB90}" type="datetime1">
              <a:rPr lang="en-US"/>
              <a:pPr/>
              <a:t>3/21/2012</a:t>
            </a:fld>
            <a:endParaRPr lang="en-US"/>
          </a:p>
        </p:txBody>
      </p:sp>
      <p:sp>
        <p:nvSpPr>
          <p:cNvPr id="5" name="Footer Placeholder 4"/>
          <p:cNvSpPr>
            <a:spLocks noGrp="1"/>
          </p:cNvSpPr>
          <p:nvPr>
            <p:ph type="ftr" sz="quarter" idx="11"/>
          </p:nvPr>
        </p:nvSpPr>
        <p:spPr/>
        <p:txBody>
          <a:bodyPr/>
          <a:lstStyle>
            <a:lvl1pPr>
              <a:defRPr/>
            </a:lvl1pPr>
          </a:lstStyle>
          <a:p>
            <a:r>
              <a:rPr lang="en-US"/>
              <a:t>AT&amp;T Proprietary</a:t>
            </a:r>
          </a:p>
        </p:txBody>
      </p:sp>
      <p:sp>
        <p:nvSpPr>
          <p:cNvPr id="6" name="Slide Number Placeholder 5"/>
          <p:cNvSpPr>
            <a:spLocks noGrp="1"/>
          </p:cNvSpPr>
          <p:nvPr>
            <p:ph type="sldNum" sz="quarter" idx="12"/>
          </p:nvPr>
        </p:nvSpPr>
        <p:spPr/>
        <p:txBody>
          <a:bodyPr/>
          <a:lstStyle>
            <a:lvl1pPr>
              <a:defRPr/>
            </a:lvl1pPr>
          </a:lstStyle>
          <a:p>
            <a:fld id="{AFCB611C-3CC0-194A-9F0D-FB485DB810C5}" type="slidenum">
              <a:rPr lang="en-US"/>
              <a:pPr/>
              <a:t>‹#›</a:t>
            </a:fld>
            <a:endParaRPr lang="en-US"/>
          </a:p>
        </p:txBody>
      </p:sp>
    </p:spTree>
    <p:extLst>
      <p:ext uri="{BB962C8B-B14F-4D97-AF65-F5344CB8AC3E}">
        <p14:creationId xmlns:p14="http://schemas.microsoft.com/office/powerpoint/2010/main" xmlns="" val="396156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10086BD-7738-0445-89FE-BC5093F472D8}" type="datetime1">
              <a:rPr lang="en-US"/>
              <a:pPr/>
              <a:t>3/21/2012</a:t>
            </a:fld>
            <a:endParaRPr lang="en-US"/>
          </a:p>
        </p:txBody>
      </p:sp>
      <p:sp>
        <p:nvSpPr>
          <p:cNvPr id="6" name="Footer Placeholder 5"/>
          <p:cNvSpPr>
            <a:spLocks noGrp="1"/>
          </p:cNvSpPr>
          <p:nvPr>
            <p:ph type="ftr" sz="quarter" idx="11"/>
          </p:nvPr>
        </p:nvSpPr>
        <p:spPr/>
        <p:txBody>
          <a:bodyPr/>
          <a:lstStyle>
            <a:lvl1pPr>
              <a:defRPr/>
            </a:lvl1pPr>
          </a:lstStyle>
          <a:p>
            <a:r>
              <a:rPr lang="en-US"/>
              <a:t>AT&amp;T Proprietary</a:t>
            </a:r>
          </a:p>
        </p:txBody>
      </p:sp>
      <p:sp>
        <p:nvSpPr>
          <p:cNvPr id="7" name="Slide Number Placeholder 6"/>
          <p:cNvSpPr>
            <a:spLocks noGrp="1"/>
          </p:cNvSpPr>
          <p:nvPr>
            <p:ph type="sldNum" sz="quarter" idx="12"/>
          </p:nvPr>
        </p:nvSpPr>
        <p:spPr/>
        <p:txBody>
          <a:bodyPr/>
          <a:lstStyle>
            <a:lvl1pPr>
              <a:defRPr/>
            </a:lvl1pPr>
          </a:lstStyle>
          <a:p>
            <a:fld id="{A319A044-2C9E-6D48-A270-F606D03CA16C}" type="slidenum">
              <a:rPr lang="en-US"/>
              <a:pPr/>
              <a:t>‹#›</a:t>
            </a:fld>
            <a:endParaRPr lang="en-US"/>
          </a:p>
        </p:txBody>
      </p:sp>
    </p:spTree>
    <p:extLst>
      <p:ext uri="{BB962C8B-B14F-4D97-AF65-F5344CB8AC3E}">
        <p14:creationId xmlns:p14="http://schemas.microsoft.com/office/powerpoint/2010/main" xmlns="" val="260815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19470A0-262C-1D4C-B246-15EF7553E5ED}" type="datetime1">
              <a:rPr lang="en-US"/>
              <a:pPr/>
              <a:t>3/21/2012</a:t>
            </a:fld>
            <a:endParaRPr lang="en-US"/>
          </a:p>
        </p:txBody>
      </p:sp>
      <p:sp>
        <p:nvSpPr>
          <p:cNvPr id="8" name="Footer Placeholder 7"/>
          <p:cNvSpPr>
            <a:spLocks noGrp="1"/>
          </p:cNvSpPr>
          <p:nvPr>
            <p:ph type="ftr" sz="quarter" idx="11"/>
          </p:nvPr>
        </p:nvSpPr>
        <p:spPr/>
        <p:txBody>
          <a:bodyPr/>
          <a:lstStyle>
            <a:lvl1pPr>
              <a:defRPr/>
            </a:lvl1pPr>
          </a:lstStyle>
          <a:p>
            <a:r>
              <a:rPr lang="en-US"/>
              <a:t>AT&amp;T Proprietary</a:t>
            </a:r>
          </a:p>
        </p:txBody>
      </p:sp>
      <p:sp>
        <p:nvSpPr>
          <p:cNvPr id="9" name="Slide Number Placeholder 8"/>
          <p:cNvSpPr>
            <a:spLocks noGrp="1"/>
          </p:cNvSpPr>
          <p:nvPr>
            <p:ph type="sldNum" sz="quarter" idx="12"/>
          </p:nvPr>
        </p:nvSpPr>
        <p:spPr/>
        <p:txBody>
          <a:bodyPr/>
          <a:lstStyle>
            <a:lvl1pPr>
              <a:defRPr/>
            </a:lvl1pPr>
          </a:lstStyle>
          <a:p>
            <a:fld id="{49704F6C-453D-7245-9237-42F87A8E35FD}" type="slidenum">
              <a:rPr lang="en-US"/>
              <a:pPr/>
              <a:t>‹#›</a:t>
            </a:fld>
            <a:endParaRPr lang="en-US"/>
          </a:p>
        </p:txBody>
      </p:sp>
    </p:spTree>
    <p:extLst>
      <p:ext uri="{BB962C8B-B14F-4D97-AF65-F5344CB8AC3E}">
        <p14:creationId xmlns:p14="http://schemas.microsoft.com/office/powerpoint/2010/main" xmlns="" val="221786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1F1DDA3-E43A-9F4B-8054-76EC29B142ED}" type="datetime1">
              <a:rPr lang="en-US"/>
              <a:pPr/>
              <a:t>3/21/2012</a:t>
            </a:fld>
            <a:endParaRPr lang="en-US"/>
          </a:p>
        </p:txBody>
      </p:sp>
      <p:sp>
        <p:nvSpPr>
          <p:cNvPr id="4" name="Footer Placeholder 3"/>
          <p:cNvSpPr>
            <a:spLocks noGrp="1"/>
          </p:cNvSpPr>
          <p:nvPr>
            <p:ph type="ftr" sz="quarter" idx="11"/>
          </p:nvPr>
        </p:nvSpPr>
        <p:spPr/>
        <p:txBody>
          <a:bodyPr/>
          <a:lstStyle>
            <a:lvl1pPr>
              <a:defRPr/>
            </a:lvl1pPr>
          </a:lstStyle>
          <a:p>
            <a:r>
              <a:rPr lang="en-US"/>
              <a:t>AT&amp;T Proprietary</a:t>
            </a:r>
          </a:p>
        </p:txBody>
      </p:sp>
      <p:sp>
        <p:nvSpPr>
          <p:cNvPr id="5" name="Slide Number Placeholder 4"/>
          <p:cNvSpPr>
            <a:spLocks noGrp="1"/>
          </p:cNvSpPr>
          <p:nvPr>
            <p:ph type="sldNum" sz="quarter" idx="12"/>
          </p:nvPr>
        </p:nvSpPr>
        <p:spPr/>
        <p:txBody>
          <a:bodyPr/>
          <a:lstStyle>
            <a:lvl1pPr>
              <a:defRPr/>
            </a:lvl1pPr>
          </a:lstStyle>
          <a:p>
            <a:fld id="{34245C2E-06F7-3D48-85AC-0D3C893278FB}" type="slidenum">
              <a:rPr lang="en-US"/>
              <a:pPr/>
              <a:t>‹#›</a:t>
            </a:fld>
            <a:endParaRPr lang="en-US"/>
          </a:p>
        </p:txBody>
      </p:sp>
    </p:spTree>
    <p:extLst>
      <p:ext uri="{BB962C8B-B14F-4D97-AF65-F5344CB8AC3E}">
        <p14:creationId xmlns:p14="http://schemas.microsoft.com/office/powerpoint/2010/main" xmlns="" val="381856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16ECD24-65AE-904C-B814-7C9DFC9B555F}" type="datetime1">
              <a:rPr lang="en-US"/>
              <a:pPr/>
              <a:t>3/21/2012</a:t>
            </a:fld>
            <a:endParaRPr lang="en-US"/>
          </a:p>
        </p:txBody>
      </p:sp>
      <p:sp>
        <p:nvSpPr>
          <p:cNvPr id="3" name="Footer Placeholder 2"/>
          <p:cNvSpPr>
            <a:spLocks noGrp="1"/>
          </p:cNvSpPr>
          <p:nvPr>
            <p:ph type="ftr" sz="quarter" idx="11"/>
          </p:nvPr>
        </p:nvSpPr>
        <p:spPr/>
        <p:txBody>
          <a:bodyPr/>
          <a:lstStyle>
            <a:lvl1pPr>
              <a:defRPr/>
            </a:lvl1pPr>
          </a:lstStyle>
          <a:p>
            <a:r>
              <a:rPr lang="en-US"/>
              <a:t>AT&amp;T Proprietary</a:t>
            </a:r>
          </a:p>
        </p:txBody>
      </p:sp>
      <p:sp>
        <p:nvSpPr>
          <p:cNvPr id="4" name="Slide Number Placeholder 3"/>
          <p:cNvSpPr>
            <a:spLocks noGrp="1"/>
          </p:cNvSpPr>
          <p:nvPr>
            <p:ph type="sldNum" sz="quarter" idx="12"/>
          </p:nvPr>
        </p:nvSpPr>
        <p:spPr/>
        <p:txBody>
          <a:bodyPr/>
          <a:lstStyle>
            <a:lvl1pPr>
              <a:defRPr/>
            </a:lvl1pPr>
          </a:lstStyle>
          <a:p>
            <a:fld id="{ACE5A9DF-2ECD-3F45-B4FD-283EA9EB0CB9}" type="slidenum">
              <a:rPr lang="en-US"/>
              <a:pPr/>
              <a:t>‹#›</a:t>
            </a:fld>
            <a:endParaRPr lang="en-US"/>
          </a:p>
        </p:txBody>
      </p:sp>
    </p:spTree>
    <p:extLst>
      <p:ext uri="{BB962C8B-B14F-4D97-AF65-F5344CB8AC3E}">
        <p14:creationId xmlns:p14="http://schemas.microsoft.com/office/powerpoint/2010/main" xmlns="" val="173413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E6078D-E422-E349-821C-7B8E62FC8C8B}" type="datetime1">
              <a:rPr lang="en-US"/>
              <a:pPr/>
              <a:t>3/21/2012</a:t>
            </a:fld>
            <a:endParaRPr lang="en-US"/>
          </a:p>
        </p:txBody>
      </p:sp>
      <p:sp>
        <p:nvSpPr>
          <p:cNvPr id="6" name="Footer Placeholder 5"/>
          <p:cNvSpPr>
            <a:spLocks noGrp="1"/>
          </p:cNvSpPr>
          <p:nvPr>
            <p:ph type="ftr" sz="quarter" idx="11"/>
          </p:nvPr>
        </p:nvSpPr>
        <p:spPr/>
        <p:txBody>
          <a:bodyPr/>
          <a:lstStyle>
            <a:lvl1pPr>
              <a:defRPr/>
            </a:lvl1pPr>
          </a:lstStyle>
          <a:p>
            <a:r>
              <a:rPr lang="en-US"/>
              <a:t>AT&amp;T Proprietary</a:t>
            </a:r>
          </a:p>
        </p:txBody>
      </p:sp>
      <p:sp>
        <p:nvSpPr>
          <p:cNvPr id="7" name="Slide Number Placeholder 6"/>
          <p:cNvSpPr>
            <a:spLocks noGrp="1"/>
          </p:cNvSpPr>
          <p:nvPr>
            <p:ph type="sldNum" sz="quarter" idx="12"/>
          </p:nvPr>
        </p:nvSpPr>
        <p:spPr/>
        <p:txBody>
          <a:bodyPr/>
          <a:lstStyle>
            <a:lvl1pPr>
              <a:defRPr/>
            </a:lvl1pPr>
          </a:lstStyle>
          <a:p>
            <a:fld id="{F7CE0C32-7EBB-0540-A964-00D6612C18A5}" type="slidenum">
              <a:rPr lang="en-US"/>
              <a:pPr/>
              <a:t>‹#›</a:t>
            </a:fld>
            <a:endParaRPr lang="en-US"/>
          </a:p>
        </p:txBody>
      </p:sp>
    </p:spTree>
    <p:extLst>
      <p:ext uri="{BB962C8B-B14F-4D97-AF65-F5344CB8AC3E}">
        <p14:creationId xmlns:p14="http://schemas.microsoft.com/office/powerpoint/2010/main" xmlns="" val="123582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4659D77-D5D0-5644-AB3E-E51313D180A2}" type="datetime1">
              <a:rPr lang="en-US"/>
              <a:pPr/>
              <a:t>3/21/2012</a:t>
            </a:fld>
            <a:endParaRPr lang="en-US"/>
          </a:p>
        </p:txBody>
      </p:sp>
      <p:sp>
        <p:nvSpPr>
          <p:cNvPr id="6" name="Footer Placeholder 5"/>
          <p:cNvSpPr>
            <a:spLocks noGrp="1"/>
          </p:cNvSpPr>
          <p:nvPr>
            <p:ph type="ftr" sz="quarter" idx="11"/>
          </p:nvPr>
        </p:nvSpPr>
        <p:spPr/>
        <p:txBody>
          <a:bodyPr/>
          <a:lstStyle>
            <a:lvl1pPr>
              <a:defRPr/>
            </a:lvl1pPr>
          </a:lstStyle>
          <a:p>
            <a:r>
              <a:rPr lang="en-US"/>
              <a:t>AT&amp;T Proprietary</a:t>
            </a:r>
          </a:p>
        </p:txBody>
      </p:sp>
      <p:sp>
        <p:nvSpPr>
          <p:cNvPr id="7" name="Slide Number Placeholder 6"/>
          <p:cNvSpPr>
            <a:spLocks noGrp="1"/>
          </p:cNvSpPr>
          <p:nvPr>
            <p:ph type="sldNum" sz="quarter" idx="12"/>
          </p:nvPr>
        </p:nvSpPr>
        <p:spPr/>
        <p:txBody>
          <a:bodyPr/>
          <a:lstStyle>
            <a:lvl1pPr>
              <a:defRPr/>
            </a:lvl1pPr>
          </a:lstStyle>
          <a:p>
            <a:fld id="{CE76BC31-0D90-FF4A-8731-EA1283B02E73}" type="slidenum">
              <a:rPr lang="en-US"/>
              <a:pPr/>
              <a:t>‹#›</a:t>
            </a:fld>
            <a:endParaRPr lang="en-US"/>
          </a:p>
        </p:txBody>
      </p:sp>
    </p:spTree>
    <p:extLst>
      <p:ext uri="{BB962C8B-B14F-4D97-AF65-F5344CB8AC3E}">
        <p14:creationId xmlns:p14="http://schemas.microsoft.com/office/powerpoint/2010/main" xmlns="" val="279088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bwMode="auto">
          <a:xfrm>
            <a:off x="457200" y="274638"/>
            <a:ext cx="8229600" cy="79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6147" name="Rectangle 3"/>
          <p:cNvSpPr>
            <a:spLocks noGrp="1" noChangeArrowheads="1"/>
          </p:cNvSpPr>
          <p:nvPr>
            <p:ph type="body" idx="1"/>
          </p:nvPr>
        </p:nvSpPr>
        <p:spPr bwMode="auto">
          <a:xfrm>
            <a:off x="457200" y="1219200"/>
            <a:ext cx="8229600" cy="4906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fld id="{82E5542C-9EE7-5943-9C92-B117BE88BC4E}" type="datetime1">
              <a:rPr lang="en-US"/>
              <a:pPr/>
              <a:t>3/21/2012</a:t>
            </a:fld>
            <a:endParaRPr lang="en-US"/>
          </a:p>
        </p:txBody>
      </p:sp>
      <p:sp>
        <p:nvSpPr>
          <p:cNvPr id="64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r>
              <a:rPr lang="en-US"/>
              <a:t>AT&amp;T Proprietary</a:t>
            </a:r>
          </a:p>
        </p:txBody>
      </p:sp>
      <p:sp>
        <p:nvSpPr>
          <p:cNvPr id="64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A88BA57E-BB7A-FE4A-98AD-35683A6F4C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hf hdr="0" ftr="0" dt="0"/>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ea typeface="ＭＳ Ｐゴシック" charset="0"/>
        </a:defRPr>
      </a:lvl2pPr>
      <a:lvl3pPr algn="ctr" rtl="0" fontAlgn="base">
        <a:spcBef>
          <a:spcPct val="0"/>
        </a:spcBef>
        <a:spcAft>
          <a:spcPct val="0"/>
        </a:spcAft>
        <a:defRPr sz="3200">
          <a:solidFill>
            <a:schemeClr val="tx2"/>
          </a:solidFill>
          <a:latin typeface="Arial" charset="0"/>
          <a:ea typeface="ＭＳ Ｐゴシック" charset="0"/>
        </a:defRPr>
      </a:lvl3pPr>
      <a:lvl4pPr algn="ctr" rtl="0" fontAlgn="base">
        <a:spcBef>
          <a:spcPct val="0"/>
        </a:spcBef>
        <a:spcAft>
          <a:spcPct val="0"/>
        </a:spcAft>
        <a:defRPr sz="3200">
          <a:solidFill>
            <a:schemeClr val="tx2"/>
          </a:solidFill>
          <a:latin typeface="Arial" charset="0"/>
          <a:ea typeface="ＭＳ Ｐゴシック" charset="0"/>
        </a:defRPr>
      </a:lvl4pPr>
      <a:lvl5pPr algn="ctr" rtl="0" fontAlgn="base">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8.xml"/><Relationship Id="rId7"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jpe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si.edu/~jmoore/Mankin/MankinTLWeb.m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1.cs.columbia.edu/~julia/cs4705/fig07.45.p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26FA51E-63B3-F649-8C38-ECBE5899C813}" type="slidenum">
              <a:rPr lang="en-US"/>
              <a:pPr/>
              <a:t>1</a:t>
            </a:fld>
            <a:endParaRPr lang="en-US"/>
          </a:p>
        </p:txBody>
      </p:sp>
      <p:sp>
        <p:nvSpPr>
          <p:cNvPr id="124930" name="Rectangle 2"/>
          <p:cNvSpPr>
            <a:spLocks noGrp="1" noChangeArrowheads="1"/>
          </p:cNvSpPr>
          <p:nvPr>
            <p:ph type="ctrTitle"/>
          </p:nvPr>
        </p:nvSpPr>
        <p:spPr>
          <a:solidFill>
            <a:schemeClr val="bg1"/>
          </a:solidFill>
        </p:spPr>
        <p:txBody>
          <a:bodyPr/>
          <a:lstStyle/>
          <a:p>
            <a:r>
              <a:rPr lang="en-US" sz="3600" b="1" dirty="0"/>
              <a:t>Automatic </a:t>
            </a:r>
            <a:r>
              <a:rPr lang="en-US" b="1" dirty="0"/>
              <a:t>Speech Recognition:  An Overview</a:t>
            </a:r>
            <a:endParaRPr lang="en-US" sz="3600" b="1" dirty="0"/>
          </a:p>
        </p:txBody>
      </p:sp>
      <p:sp>
        <p:nvSpPr>
          <p:cNvPr id="124931" name="Rectangle 3"/>
          <p:cNvSpPr>
            <a:spLocks noGrp="1" noChangeArrowheads="1"/>
          </p:cNvSpPr>
          <p:nvPr>
            <p:ph type="subTitle" idx="1"/>
          </p:nvPr>
        </p:nvSpPr>
        <p:spPr>
          <a:xfrm>
            <a:off x="1371600" y="3733800"/>
            <a:ext cx="6400800" cy="1905000"/>
          </a:xfrm>
        </p:spPr>
        <p:txBody>
          <a:bodyPr/>
          <a:lstStyle/>
          <a:p>
            <a:r>
              <a:rPr lang="en-US" dirty="0"/>
              <a:t>Julia Hirschberg</a:t>
            </a:r>
          </a:p>
          <a:p>
            <a:r>
              <a:rPr lang="en-US" dirty="0"/>
              <a:t>CS 4706</a:t>
            </a:r>
          </a:p>
          <a:p>
            <a:r>
              <a:rPr lang="en-US" dirty="0" smtClean="0"/>
              <a:t>(Thanks </a:t>
            </a:r>
            <a:r>
              <a:rPr lang="en-US" dirty="0"/>
              <a:t>to Roberto </a:t>
            </a:r>
            <a:r>
              <a:rPr lang="en-US" dirty="0" err="1" smtClean="0"/>
              <a:t>Pieraccini</a:t>
            </a:r>
            <a:r>
              <a:rPr lang="en-US" dirty="0" smtClean="0"/>
              <a:t> and </a:t>
            </a:r>
            <a:r>
              <a:rPr lang="en-US" dirty="0" smtClean="0">
                <a:solidFill>
                  <a:schemeClr val="tx1"/>
                </a:solidFill>
              </a:rPr>
              <a:t>Francis </a:t>
            </a:r>
            <a:r>
              <a:rPr lang="en-US" dirty="0" err="1" smtClean="0">
                <a:solidFill>
                  <a:schemeClr val="tx1"/>
                </a:solidFill>
              </a:rPr>
              <a:t>Ganong</a:t>
            </a:r>
            <a:r>
              <a:rPr lang="en-US" dirty="0"/>
              <a:t> </a:t>
            </a:r>
            <a:r>
              <a:rPr lang="en-US" dirty="0" smtClean="0"/>
              <a:t>for some slides)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lide Number Placeholder 5"/>
          <p:cNvSpPr>
            <a:spLocks noGrp="1"/>
          </p:cNvSpPr>
          <p:nvPr>
            <p:ph type="sldNum" sz="quarter" idx="12"/>
          </p:nvPr>
        </p:nvSpPr>
        <p:spPr/>
        <p:txBody>
          <a:bodyPr/>
          <a:lstStyle/>
          <a:p>
            <a:fld id="{CEED5E5E-5ED4-9545-8367-A68E35123FBD}" type="slidenum">
              <a:rPr lang="en-US"/>
              <a:pPr/>
              <a:t>10</a:t>
            </a:fld>
            <a:endParaRPr lang="en-US"/>
          </a:p>
        </p:txBody>
      </p:sp>
      <p:sp>
        <p:nvSpPr>
          <p:cNvPr id="678914" name="Rectangle 2"/>
          <p:cNvSpPr>
            <a:spLocks noGrp="1" noChangeArrowheads="1"/>
          </p:cNvSpPr>
          <p:nvPr>
            <p:ph type="title"/>
          </p:nvPr>
        </p:nvSpPr>
        <p:spPr/>
        <p:txBody>
          <a:bodyPr/>
          <a:lstStyle/>
          <a:p>
            <a:r>
              <a:rPr lang="en-US" sz="2800"/>
              <a:t>1970</a:t>
            </a:r>
            <a:r>
              <a:rPr lang="ja-JP" altLang="en-US" sz="2800">
                <a:latin typeface="Arial"/>
              </a:rPr>
              <a:t>’</a:t>
            </a:r>
            <a:r>
              <a:rPr lang="en-US" sz="2800"/>
              <a:t>s – Dynamic Time Warping</a:t>
            </a:r>
            <a:br>
              <a:rPr lang="en-US" sz="2800"/>
            </a:br>
            <a:r>
              <a:rPr lang="en-US" sz="2800"/>
              <a:t>The Brute Force of the Engineering Approach</a:t>
            </a:r>
          </a:p>
        </p:txBody>
      </p:sp>
      <p:pic>
        <p:nvPicPr>
          <p:cNvPr id="678915" name="Picture 3" descr="seven_01"/>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865313" y="4970463"/>
            <a:ext cx="5346700" cy="10572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678916" name="Picture 4" descr="seven_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96938" y="1371600"/>
            <a:ext cx="1025525" cy="3838575"/>
          </a:xfrm>
          <a:prstGeom prst="rect">
            <a:avLst/>
          </a:prstGeom>
          <a:noFill/>
          <a:extLst>
            <a:ext uri="{909E8E84-426E-40dd-AFC4-6F175D3DCCD1}">
              <a14:hiddenFill xmlns:a14="http://schemas.microsoft.com/office/drawing/2010/main" xmlns="">
                <a:solidFill>
                  <a:srgbClr val="FFFFFF"/>
                </a:solidFill>
              </a14:hiddenFill>
            </a:ext>
          </a:extLst>
        </p:spPr>
      </p:pic>
      <p:sp>
        <p:nvSpPr>
          <p:cNvPr id="678917" name="Line 5"/>
          <p:cNvSpPr>
            <a:spLocks noChangeShapeType="1"/>
          </p:cNvSpPr>
          <p:nvPr/>
        </p:nvSpPr>
        <p:spPr bwMode="auto">
          <a:xfrm>
            <a:off x="1925638" y="5221288"/>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18" name="Line 6"/>
          <p:cNvSpPr>
            <a:spLocks noChangeShapeType="1"/>
          </p:cNvSpPr>
          <p:nvPr/>
        </p:nvSpPr>
        <p:spPr bwMode="auto">
          <a:xfrm>
            <a:off x="1925638" y="1371600"/>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19" name="Line 7"/>
          <p:cNvSpPr>
            <a:spLocks noChangeShapeType="1"/>
          </p:cNvSpPr>
          <p:nvPr/>
        </p:nvSpPr>
        <p:spPr bwMode="auto">
          <a:xfrm>
            <a:off x="1925638" y="1627188"/>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20" name="Line 8"/>
          <p:cNvSpPr>
            <a:spLocks noChangeShapeType="1"/>
          </p:cNvSpPr>
          <p:nvPr/>
        </p:nvSpPr>
        <p:spPr bwMode="auto">
          <a:xfrm>
            <a:off x="1925638" y="1884363"/>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21" name="Line 9"/>
          <p:cNvSpPr>
            <a:spLocks noChangeShapeType="1"/>
          </p:cNvSpPr>
          <p:nvPr/>
        </p:nvSpPr>
        <p:spPr bwMode="auto">
          <a:xfrm>
            <a:off x="1925638" y="2141538"/>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22" name="Line 10"/>
          <p:cNvSpPr>
            <a:spLocks noChangeShapeType="1"/>
          </p:cNvSpPr>
          <p:nvPr/>
        </p:nvSpPr>
        <p:spPr bwMode="auto">
          <a:xfrm>
            <a:off x="1925638" y="2397125"/>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23" name="Line 11"/>
          <p:cNvSpPr>
            <a:spLocks noChangeShapeType="1"/>
          </p:cNvSpPr>
          <p:nvPr/>
        </p:nvSpPr>
        <p:spPr bwMode="auto">
          <a:xfrm>
            <a:off x="1925638" y="2654300"/>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24" name="Line 12"/>
          <p:cNvSpPr>
            <a:spLocks noChangeShapeType="1"/>
          </p:cNvSpPr>
          <p:nvPr/>
        </p:nvSpPr>
        <p:spPr bwMode="auto">
          <a:xfrm>
            <a:off x="1925638" y="2911475"/>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25" name="Line 13"/>
          <p:cNvSpPr>
            <a:spLocks noChangeShapeType="1"/>
          </p:cNvSpPr>
          <p:nvPr/>
        </p:nvSpPr>
        <p:spPr bwMode="auto">
          <a:xfrm>
            <a:off x="1925638" y="3167063"/>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26" name="Line 14"/>
          <p:cNvSpPr>
            <a:spLocks noChangeShapeType="1"/>
          </p:cNvSpPr>
          <p:nvPr/>
        </p:nvSpPr>
        <p:spPr bwMode="auto">
          <a:xfrm>
            <a:off x="1925638" y="3424238"/>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27" name="Line 15"/>
          <p:cNvSpPr>
            <a:spLocks noChangeShapeType="1"/>
          </p:cNvSpPr>
          <p:nvPr/>
        </p:nvSpPr>
        <p:spPr bwMode="auto">
          <a:xfrm>
            <a:off x="1925638" y="3681413"/>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28" name="Line 16"/>
          <p:cNvSpPr>
            <a:spLocks noChangeShapeType="1"/>
          </p:cNvSpPr>
          <p:nvPr/>
        </p:nvSpPr>
        <p:spPr bwMode="auto">
          <a:xfrm>
            <a:off x="1925638" y="3937000"/>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29" name="Line 17"/>
          <p:cNvSpPr>
            <a:spLocks noChangeShapeType="1"/>
          </p:cNvSpPr>
          <p:nvPr/>
        </p:nvSpPr>
        <p:spPr bwMode="auto">
          <a:xfrm>
            <a:off x="1925638" y="4194175"/>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30" name="Line 18"/>
          <p:cNvSpPr>
            <a:spLocks noChangeShapeType="1"/>
          </p:cNvSpPr>
          <p:nvPr/>
        </p:nvSpPr>
        <p:spPr bwMode="auto">
          <a:xfrm>
            <a:off x="1925638" y="4451350"/>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31" name="Line 19"/>
          <p:cNvSpPr>
            <a:spLocks noChangeShapeType="1"/>
          </p:cNvSpPr>
          <p:nvPr/>
        </p:nvSpPr>
        <p:spPr bwMode="auto">
          <a:xfrm>
            <a:off x="1925638" y="4706938"/>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32" name="Line 20"/>
          <p:cNvSpPr>
            <a:spLocks noChangeShapeType="1"/>
          </p:cNvSpPr>
          <p:nvPr/>
        </p:nvSpPr>
        <p:spPr bwMode="auto">
          <a:xfrm>
            <a:off x="1925638" y="4964113"/>
            <a:ext cx="51228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33" name="Line 21"/>
          <p:cNvSpPr>
            <a:spLocks noChangeShapeType="1"/>
          </p:cNvSpPr>
          <p:nvPr/>
        </p:nvSpPr>
        <p:spPr bwMode="auto">
          <a:xfrm flipV="1">
            <a:off x="2082800" y="136842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34" name="Line 22"/>
          <p:cNvSpPr>
            <a:spLocks noChangeShapeType="1"/>
          </p:cNvSpPr>
          <p:nvPr/>
        </p:nvSpPr>
        <p:spPr bwMode="auto">
          <a:xfrm flipV="1">
            <a:off x="2341563" y="136842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35" name="Line 23"/>
          <p:cNvSpPr>
            <a:spLocks noChangeShapeType="1"/>
          </p:cNvSpPr>
          <p:nvPr/>
        </p:nvSpPr>
        <p:spPr bwMode="auto">
          <a:xfrm flipV="1">
            <a:off x="2601913" y="136842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36" name="Line 24"/>
          <p:cNvSpPr>
            <a:spLocks noChangeShapeType="1"/>
          </p:cNvSpPr>
          <p:nvPr/>
        </p:nvSpPr>
        <p:spPr bwMode="auto">
          <a:xfrm flipV="1">
            <a:off x="2860675" y="136842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37" name="Line 25"/>
          <p:cNvSpPr>
            <a:spLocks noChangeShapeType="1"/>
          </p:cNvSpPr>
          <p:nvPr/>
        </p:nvSpPr>
        <p:spPr bwMode="auto">
          <a:xfrm flipV="1">
            <a:off x="3121025" y="136842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38" name="Line 26"/>
          <p:cNvSpPr>
            <a:spLocks noChangeShapeType="1"/>
          </p:cNvSpPr>
          <p:nvPr/>
        </p:nvSpPr>
        <p:spPr bwMode="auto">
          <a:xfrm flipV="1">
            <a:off x="3381375" y="136842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39" name="Line 27"/>
          <p:cNvSpPr>
            <a:spLocks noChangeShapeType="1"/>
          </p:cNvSpPr>
          <p:nvPr/>
        </p:nvSpPr>
        <p:spPr bwMode="auto">
          <a:xfrm flipV="1">
            <a:off x="3640138" y="136842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40" name="Line 28"/>
          <p:cNvSpPr>
            <a:spLocks noChangeShapeType="1"/>
          </p:cNvSpPr>
          <p:nvPr/>
        </p:nvSpPr>
        <p:spPr bwMode="auto">
          <a:xfrm flipV="1">
            <a:off x="3900488" y="136842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41" name="Line 29"/>
          <p:cNvSpPr>
            <a:spLocks noChangeShapeType="1"/>
          </p:cNvSpPr>
          <p:nvPr/>
        </p:nvSpPr>
        <p:spPr bwMode="auto">
          <a:xfrm flipV="1">
            <a:off x="4160838" y="136842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42" name="Line 30"/>
          <p:cNvSpPr>
            <a:spLocks noChangeShapeType="1"/>
          </p:cNvSpPr>
          <p:nvPr/>
        </p:nvSpPr>
        <p:spPr bwMode="auto">
          <a:xfrm flipV="1">
            <a:off x="4419600" y="136842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43" name="Line 31"/>
          <p:cNvSpPr>
            <a:spLocks noChangeShapeType="1"/>
          </p:cNvSpPr>
          <p:nvPr/>
        </p:nvSpPr>
        <p:spPr bwMode="auto">
          <a:xfrm flipV="1">
            <a:off x="4679950" y="136842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44" name="Line 32"/>
          <p:cNvSpPr>
            <a:spLocks noChangeShapeType="1"/>
          </p:cNvSpPr>
          <p:nvPr/>
        </p:nvSpPr>
        <p:spPr bwMode="auto">
          <a:xfrm flipV="1">
            <a:off x="4938713" y="136842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45" name="Line 33"/>
          <p:cNvSpPr>
            <a:spLocks noChangeShapeType="1"/>
          </p:cNvSpPr>
          <p:nvPr/>
        </p:nvSpPr>
        <p:spPr bwMode="auto">
          <a:xfrm flipV="1">
            <a:off x="5199063" y="136842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46" name="Line 34"/>
          <p:cNvSpPr>
            <a:spLocks noChangeShapeType="1"/>
          </p:cNvSpPr>
          <p:nvPr/>
        </p:nvSpPr>
        <p:spPr bwMode="auto">
          <a:xfrm flipV="1">
            <a:off x="5459413" y="136842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47" name="Line 35"/>
          <p:cNvSpPr>
            <a:spLocks noChangeShapeType="1"/>
          </p:cNvSpPr>
          <p:nvPr/>
        </p:nvSpPr>
        <p:spPr bwMode="auto">
          <a:xfrm flipV="1">
            <a:off x="5718175" y="136842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48" name="Line 36"/>
          <p:cNvSpPr>
            <a:spLocks noChangeShapeType="1"/>
          </p:cNvSpPr>
          <p:nvPr/>
        </p:nvSpPr>
        <p:spPr bwMode="auto">
          <a:xfrm flipV="1">
            <a:off x="5978525" y="136842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49" name="Line 37"/>
          <p:cNvSpPr>
            <a:spLocks noChangeShapeType="1"/>
          </p:cNvSpPr>
          <p:nvPr/>
        </p:nvSpPr>
        <p:spPr bwMode="auto">
          <a:xfrm flipV="1">
            <a:off x="6238875" y="136842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50" name="Line 38"/>
          <p:cNvSpPr>
            <a:spLocks noChangeShapeType="1"/>
          </p:cNvSpPr>
          <p:nvPr/>
        </p:nvSpPr>
        <p:spPr bwMode="auto">
          <a:xfrm flipV="1">
            <a:off x="6497638" y="136842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51" name="Line 39"/>
          <p:cNvSpPr>
            <a:spLocks noChangeShapeType="1"/>
          </p:cNvSpPr>
          <p:nvPr/>
        </p:nvSpPr>
        <p:spPr bwMode="auto">
          <a:xfrm flipV="1">
            <a:off x="6757988" y="136842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52" name="Line 40"/>
          <p:cNvSpPr>
            <a:spLocks noChangeShapeType="1"/>
          </p:cNvSpPr>
          <p:nvPr/>
        </p:nvSpPr>
        <p:spPr bwMode="auto">
          <a:xfrm flipV="1">
            <a:off x="7018338" y="1357313"/>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grpSp>
        <p:nvGrpSpPr>
          <p:cNvPr id="678953" name="Group 41"/>
          <p:cNvGrpSpPr>
            <a:grpSpLocks/>
          </p:cNvGrpSpPr>
          <p:nvPr/>
        </p:nvGrpSpPr>
        <p:grpSpPr bwMode="auto">
          <a:xfrm>
            <a:off x="1892300" y="1427163"/>
            <a:ext cx="5062538" cy="3708400"/>
            <a:chOff x="1138" y="899"/>
            <a:chExt cx="3189" cy="2336"/>
          </a:xfrm>
        </p:grpSpPr>
        <p:sp>
          <p:nvSpPr>
            <p:cNvPr id="678954" name="Line 42"/>
            <p:cNvSpPr>
              <a:spLocks noChangeShapeType="1"/>
            </p:cNvSpPr>
            <p:nvPr/>
          </p:nvSpPr>
          <p:spPr bwMode="auto">
            <a:xfrm flipV="1">
              <a:off x="2489" y="1913"/>
              <a:ext cx="310" cy="317"/>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grpSp>
          <p:nvGrpSpPr>
            <p:cNvPr id="678955" name="Group 43"/>
            <p:cNvGrpSpPr>
              <a:grpSpLocks/>
            </p:cNvGrpSpPr>
            <p:nvPr/>
          </p:nvGrpSpPr>
          <p:grpSpPr bwMode="auto">
            <a:xfrm>
              <a:off x="1138" y="899"/>
              <a:ext cx="3189" cy="2336"/>
              <a:chOff x="1138" y="899"/>
              <a:chExt cx="3189" cy="2336"/>
            </a:xfrm>
          </p:grpSpPr>
          <p:sp>
            <p:nvSpPr>
              <p:cNvPr id="678956" name="Oval 44"/>
              <p:cNvSpPr>
                <a:spLocks noChangeArrowheads="1"/>
              </p:cNvSpPr>
              <p:nvPr/>
            </p:nvSpPr>
            <p:spPr bwMode="auto">
              <a:xfrm>
                <a:off x="1138" y="3161"/>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57" name="Oval 45"/>
              <p:cNvSpPr>
                <a:spLocks noChangeArrowheads="1"/>
              </p:cNvSpPr>
              <p:nvPr/>
            </p:nvSpPr>
            <p:spPr bwMode="auto">
              <a:xfrm>
                <a:off x="1290" y="3005"/>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58" name="Oval 46"/>
              <p:cNvSpPr>
                <a:spLocks noChangeArrowheads="1"/>
              </p:cNvSpPr>
              <p:nvPr/>
            </p:nvSpPr>
            <p:spPr bwMode="auto">
              <a:xfrm>
                <a:off x="1456" y="2842"/>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59" name="Oval 47"/>
              <p:cNvSpPr>
                <a:spLocks noChangeArrowheads="1"/>
              </p:cNvSpPr>
              <p:nvPr/>
            </p:nvSpPr>
            <p:spPr bwMode="auto">
              <a:xfrm>
                <a:off x="1608" y="2679"/>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60" name="Oval 48"/>
              <p:cNvSpPr>
                <a:spLocks noChangeArrowheads="1"/>
              </p:cNvSpPr>
              <p:nvPr/>
            </p:nvSpPr>
            <p:spPr bwMode="auto">
              <a:xfrm>
                <a:off x="1781" y="2516"/>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61" name="Oval 49"/>
              <p:cNvSpPr>
                <a:spLocks noChangeArrowheads="1"/>
              </p:cNvSpPr>
              <p:nvPr/>
            </p:nvSpPr>
            <p:spPr bwMode="auto">
              <a:xfrm>
                <a:off x="1947" y="2346"/>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62" name="Oval 50"/>
              <p:cNvSpPr>
                <a:spLocks noChangeArrowheads="1"/>
              </p:cNvSpPr>
              <p:nvPr/>
            </p:nvSpPr>
            <p:spPr bwMode="auto">
              <a:xfrm>
                <a:off x="2113" y="2351"/>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63" name="Oval 51"/>
              <p:cNvSpPr>
                <a:spLocks noChangeArrowheads="1"/>
              </p:cNvSpPr>
              <p:nvPr/>
            </p:nvSpPr>
            <p:spPr bwMode="auto">
              <a:xfrm>
                <a:off x="2608" y="2041"/>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64" name="Oval 52"/>
              <p:cNvSpPr>
                <a:spLocks noChangeArrowheads="1"/>
              </p:cNvSpPr>
              <p:nvPr/>
            </p:nvSpPr>
            <p:spPr bwMode="auto">
              <a:xfrm>
                <a:off x="2272" y="2202"/>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65" name="Oval 53"/>
              <p:cNvSpPr>
                <a:spLocks noChangeArrowheads="1"/>
              </p:cNvSpPr>
              <p:nvPr/>
            </p:nvSpPr>
            <p:spPr bwMode="auto">
              <a:xfrm>
                <a:off x="2445" y="2200"/>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66" name="Oval 54"/>
              <p:cNvSpPr>
                <a:spLocks noChangeArrowheads="1"/>
              </p:cNvSpPr>
              <p:nvPr/>
            </p:nvSpPr>
            <p:spPr bwMode="auto">
              <a:xfrm>
                <a:off x="2751" y="1876"/>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67" name="Oval 55"/>
              <p:cNvSpPr>
                <a:spLocks noChangeArrowheads="1"/>
              </p:cNvSpPr>
              <p:nvPr/>
            </p:nvSpPr>
            <p:spPr bwMode="auto">
              <a:xfrm>
                <a:off x="2938" y="1874"/>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68" name="Oval 56"/>
              <p:cNvSpPr>
                <a:spLocks noChangeArrowheads="1"/>
              </p:cNvSpPr>
              <p:nvPr/>
            </p:nvSpPr>
            <p:spPr bwMode="auto">
              <a:xfrm>
                <a:off x="3097" y="1879"/>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69" name="Oval 57"/>
              <p:cNvSpPr>
                <a:spLocks noChangeArrowheads="1"/>
              </p:cNvSpPr>
              <p:nvPr/>
            </p:nvSpPr>
            <p:spPr bwMode="auto">
              <a:xfrm>
                <a:off x="3249" y="1723"/>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70" name="Oval 58"/>
              <p:cNvSpPr>
                <a:spLocks noChangeArrowheads="1"/>
              </p:cNvSpPr>
              <p:nvPr/>
            </p:nvSpPr>
            <p:spPr bwMode="auto">
              <a:xfrm>
                <a:off x="3429" y="1553"/>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71" name="Oval 59"/>
              <p:cNvSpPr>
                <a:spLocks noChangeArrowheads="1"/>
              </p:cNvSpPr>
              <p:nvPr/>
            </p:nvSpPr>
            <p:spPr bwMode="auto">
              <a:xfrm>
                <a:off x="3588" y="1544"/>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72" name="Oval 60"/>
              <p:cNvSpPr>
                <a:spLocks noChangeArrowheads="1"/>
              </p:cNvSpPr>
              <p:nvPr/>
            </p:nvSpPr>
            <p:spPr bwMode="auto">
              <a:xfrm>
                <a:off x="3754" y="1388"/>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73" name="Oval 61"/>
              <p:cNvSpPr>
                <a:spLocks noChangeArrowheads="1"/>
              </p:cNvSpPr>
              <p:nvPr/>
            </p:nvSpPr>
            <p:spPr bwMode="auto">
              <a:xfrm>
                <a:off x="3906" y="1225"/>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74" name="Oval 62"/>
              <p:cNvSpPr>
                <a:spLocks noChangeArrowheads="1"/>
              </p:cNvSpPr>
              <p:nvPr/>
            </p:nvSpPr>
            <p:spPr bwMode="auto">
              <a:xfrm>
                <a:off x="4072" y="1062"/>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75" name="Oval 63"/>
              <p:cNvSpPr>
                <a:spLocks noChangeArrowheads="1"/>
              </p:cNvSpPr>
              <p:nvPr/>
            </p:nvSpPr>
            <p:spPr bwMode="auto">
              <a:xfrm>
                <a:off x="4238" y="899"/>
                <a:ext cx="89" cy="7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76" name="Line 64"/>
              <p:cNvSpPr>
                <a:spLocks noChangeShapeType="1"/>
              </p:cNvSpPr>
              <p:nvPr/>
            </p:nvSpPr>
            <p:spPr bwMode="auto">
              <a:xfrm flipV="1">
                <a:off x="1174" y="2385"/>
                <a:ext cx="820" cy="82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77" name="Line 65"/>
              <p:cNvSpPr>
                <a:spLocks noChangeShapeType="1"/>
              </p:cNvSpPr>
              <p:nvPr/>
            </p:nvSpPr>
            <p:spPr bwMode="auto">
              <a:xfrm>
                <a:off x="1994" y="2378"/>
                <a:ext cx="162" cy="7"/>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78" name="Line 66"/>
              <p:cNvSpPr>
                <a:spLocks noChangeShapeType="1"/>
              </p:cNvSpPr>
              <p:nvPr/>
            </p:nvSpPr>
            <p:spPr bwMode="auto">
              <a:xfrm flipV="1">
                <a:off x="2149" y="2238"/>
                <a:ext cx="162" cy="147"/>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79" name="Line 67"/>
              <p:cNvSpPr>
                <a:spLocks noChangeShapeType="1"/>
              </p:cNvSpPr>
              <p:nvPr/>
            </p:nvSpPr>
            <p:spPr bwMode="auto">
              <a:xfrm>
                <a:off x="2311" y="2230"/>
                <a:ext cx="178"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80" name="Line 68"/>
              <p:cNvSpPr>
                <a:spLocks noChangeShapeType="1"/>
              </p:cNvSpPr>
              <p:nvPr/>
            </p:nvSpPr>
            <p:spPr bwMode="auto">
              <a:xfrm>
                <a:off x="2791" y="1913"/>
                <a:ext cx="355"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81" name="Line 69"/>
              <p:cNvSpPr>
                <a:spLocks noChangeShapeType="1"/>
              </p:cNvSpPr>
              <p:nvPr/>
            </p:nvSpPr>
            <p:spPr bwMode="auto">
              <a:xfrm flipV="1">
                <a:off x="3146" y="1588"/>
                <a:ext cx="332" cy="325"/>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82" name="Line 70"/>
              <p:cNvSpPr>
                <a:spLocks noChangeShapeType="1"/>
              </p:cNvSpPr>
              <p:nvPr/>
            </p:nvSpPr>
            <p:spPr bwMode="auto">
              <a:xfrm flipV="1">
                <a:off x="3471" y="1580"/>
                <a:ext cx="162" cy="8"/>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83" name="Line 71"/>
              <p:cNvSpPr>
                <a:spLocks noChangeShapeType="1"/>
              </p:cNvSpPr>
              <p:nvPr/>
            </p:nvSpPr>
            <p:spPr bwMode="auto">
              <a:xfrm flipV="1">
                <a:off x="3633" y="923"/>
                <a:ext cx="672" cy="65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grpSp>
      </p:grpSp>
      <p:sp>
        <p:nvSpPr>
          <p:cNvPr id="678984" name="Text Box 72"/>
          <p:cNvSpPr txBox="1">
            <a:spLocks noChangeArrowheads="1"/>
          </p:cNvSpPr>
          <p:nvPr/>
        </p:nvSpPr>
        <p:spPr bwMode="auto">
          <a:xfrm rot="-5400000">
            <a:off x="-681831" y="3144044"/>
            <a:ext cx="25209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cs typeface="Arial" charset="0"/>
              </a:rPr>
              <a:t>TEMPLATE (WORD 7)</a:t>
            </a:r>
          </a:p>
        </p:txBody>
      </p:sp>
      <p:sp>
        <p:nvSpPr>
          <p:cNvPr id="678985" name="Text Box 73"/>
          <p:cNvSpPr txBox="1">
            <a:spLocks noChangeArrowheads="1"/>
          </p:cNvSpPr>
          <p:nvPr/>
        </p:nvSpPr>
        <p:spPr bwMode="auto">
          <a:xfrm>
            <a:off x="3130550" y="6175375"/>
            <a:ext cx="21780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cs typeface="Arial" charset="0"/>
              </a:rPr>
              <a:t>UNKNOWN WORD</a:t>
            </a:r>
          </a:p>
        </p:txBody>
      </p:sp>
      <p:sp>
        <p:nvSpPr>
          <p:cNvPr id="678986" name="Line 74"/>
          <p:cNvSpPr>
            <a:spLocks noChangeShapeType="1"/>
          </p:cNvSpPr>
          <p:nvPr/>
        </p:nvSpPr>
        <p:spPr bwMode="auto">
          <a:xfrm flipV="1">
            <a:off x="1970088" y="1500188"/>
            <a:ext cx="4946650" cy="3587750"/>
          </a:xfrm>
          <a:prstGeom prst="line">
            <a:avLst/>
          </a:prstGeom>
          <a:noFill/>
          <a:ln w="9525">
            <a:solidFill>
              <a:srgbClr val="FFFF6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8987" name="Text Box 75"/>
          <p:cNvSpPr txBox="1">
            <a:spLocks noChangeArrowheads="1"/>
          </p:cNvSpPr>
          <p:nvPr/>
        </p:nvSpPr>
        <p:spPr bwMode="auto">
          <a:xfrm>
            <a:off x="7146925" y="1858963"/>
            <a:ext cx="1839913"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buFont typeface="Wingdings" charset="0"/>
              <a:buNone/>
            </a:pPr>
            <a:r>
              <a:rPr lang="en-US" sz="1400" i="1">
                <a:cs typeface="Arial" charset="0"/>
              </a:rPr>
              <a:t>T.K. Vyntsyuk (1968)</a:t>
            </a:r>
          </a:p>
          <a:p>
            <a:pPr>
              <a:buFont typeface="Wingdings" charset="0"/>
              <a:buNone/>
            </a:pPr>
            <a:r>
              <a:rPr lang="en-US" sz="1400" i="1">
                <a:cs typeface="Arial" charset="0"/>
              </a:rPr>
              <a:t>H. Sakoe, </a:t>
            </a:r>
          </a:p>
          <a:p>
            <a:pPr>
              <a:buFont typeface="Wingdings" charset="0"/>
              <a:buNone/>
            </a:pPr>
            <a:r>
              <a:rPr lang="en-US" sz="1400" i="1">
                <a:cs typeface="Arial" charset="0"/>
              </a:rPr>
              <a:t>        S. Chiba (1970)</a:t>
            </a:r>
          </a:p>
        </p:txBody>
      </p:sp>
      <p:grpSp>
        <p:nvGrpSpPr>
          <p:cNvPr id="678988" name="Group 76"/>
          <p:cNvGrpSpPr>
            <a:grpSpLocks/>
          </p:cNvGrpSpPr>
          <p:nvPr/>
        </p:nvGrpSpPr>
        <p:grpSpPr bwMode="auto">
          <a:xfrm>
            <a:off x="6457950" y="3028950"/>
            <a:ext cx="2386013" cy="2614613"/>
            <a:chOff x="4167" y="1908"/>
            <a:chExt cx="1404" cy="1647"/>
          </a:xfrm>
        </p:grpSpPr>
        <p:sp>
          <p:nvSpPr>
            <p:cNvPr id="678989" name="Rectangle 77"/>
            <p:cNvSpPr>
              <a:spLocks noChangeArrowheads="1"/>
            </p:cNvSpPr>
            <p:nvPr/>
          </p:nvSpPr>
          <p:spPr bwMode="auto">
            <a:xfrm>
              <a:off x="4167" y="1908"/>
              <a:ext cx="1404" cy="1647"/>
            </a:xfrm>
            <a:prstGeom prst="rect">
              <a:avLst/>
            </a:prstGeom>
            <a:solidFill>
              <a:srgbClr val="FFFF00"/>
            </a:solidFill>
            <a:ln>
              <a:noFill/>
            </a:ln>
            <a:effectLst/>
            <a:scene3d>
              <a:camera prst="legacyObliqueTopRight"/>
              <a:lightRig rig="legacyFlat3" dir="b"/>
            </a:scene3d>
            <a:sp3d extrusionH="430200" prstMaterial="legacyMatte">
              <a:bevelT w="13500" h="13500" prst="angle"/>
              <a:bevelB w="13500" h="13500" prst="angle"/>
              <a:extrusionClr>
                <a:srgbClr val="FFFF00"/>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b="1">
                  <a:solidFill>
                    <a:schemeClr val="bg1"/>
                  </a:solidFill>
                  <a:cs typeface="Arial" charset="0"/>
                </a:rPr>
                <a:t>Isolated Words</a:t>
              </a:r>
            </a:p>
            <a:p>
              <a:pPr algn="ctr">
                <a:buFont typeface="Wingdings" charset="0"/>
                <a:buNone/>
              </a:pPr>
              <a:r>
                <a:rPr lang="en-US" b="1">
                  <a:solidFill>
                    <a:schemeClr val="bg1"/>
                  </a:solidFill>
                  <a:cs typeface="Arial" charset="0"/>
                </a:rPr>
                <a:t>Speaker Dependent</a:t>
              </a:r>
            </a:p>
            <a:p>
              <a:pPr algn="ctr">
                <a:buFont typeface="Wingdings" charset="0"/>
                <a:buNone/>
              </a:pPr>
              <a:endParaRPr lang="en-US" b="1">
                <a:solidFill>
                  <a:schemeClr val="bg1"/>
                </a:solidFill>
                <a:cs typeface="Arial" charset="0"/>
              </a:endParaRPr>
            </a:p>
            <a:p>
              <a:pPr algn="ctr">
                <a:buFont typeface="Wingdings" charset="0"/>
                <a:buNone/>
              </a:pPr>
              <a:endParaRPr lang="en-US" b="1">
                <a:solidFill>
                  <a:schemeClr val="bg1"/>
                </a:solidFill>
                <a:cs typeface="Arial" charset="0"/>
              </a:endParaRPr>
            </a:p>
            <a:p>
              <a:pPr algn="ctr">
                <a:buFont typeface="Wingdings" charset="0"/>
                <a:buNone/>
              </a:pPr>
              <a:r>
                <a:rPr lang="en-US" b="1">
                  <a:solidFill>
                    <a:schemeClr val="bg1"/>
                  </a:solidFill>
                  <a:cs typeface="Arial" charset="0"/>
                </a:rPr>
                <a:t>Connected Words</a:t>
              </a:r>
            </a:p>
            <a:p>
              <a:pPr algn="ctr">
                <a:buFont typeface="Wingdings" charset="0"/>
                <a:buNone/>
              </a:pPr>
              <a:r>
                <a:rPr lang="en-US" b="1">
                  <a:solidFill>
                    <a:schemeClr val="bg1"/>
                  </a:solidFill>
                  <a:cs typeface="Arial" charset="0"/>
                </a:rPr>
                <a:t>Speaker Independent</a:t>
              </a:r>
            </a:p>
            <a:p>
              <a:pPr algn="ctr">
                <a:buFont typeface="Wingdings" charset="0"/>
                <a:buNone/>
              </a:pPr>
              <a:endParaRPr lang="en-US" b="1">
                <a:solidFill>
                  <a:schemeClr val="bg1"/>
                </a:solidFill>
                <a:cs typeface="Arial" charset="0"/>
              </a:endParaRPr>
            </a:p>
            <a:p>
              <a:pPr algn="ctr">
                <a:buFont typeface="Wingdings" charset="0"/>
                <a:buNone/>
              </a:pPr>
              <a:endParaRPr lang="en-US" b="1">
                <a:solidFill>
                  <a:schemeClr val="bg1"/>
                </a:solidFill>
                <a:cs typeface="Arial" charset="0"/>
              </a:endParaRPr>
            </a:p>
            <a:p>
              <a:pPr algn="ctr">
                <a:buFont typeface="Wingdings" charset="0"/>
                <a:buNone/>
              </a:pPr>
              <a:r>
                <a:rPr lang="en-US" b="1">
                  <a:solidFill>
                    <a:schemeClr val="bg1"/>
                  </a:solidFill>
                  <a:cs typeface="Arial" charset="0"/>
                </a:rPr>
                <a:t>Sub-Word Units</a:t>
              </a:r>
            </a:p>
          </p:txBody>
        </p:sp>
        <p:sp>
          <p:nvSpPr>
            <p:cNvPr id="678990" name="AutoShape 78"/>
            <p:cNvSpPr>
              <a:spLocks noChangeArrowheads="1"/>
            </p:cNvSpPr>
            <p:nvPr/>
          </p:nvSpPr>
          <p:spPr bwMode="auto">
            <a:xfrm>
              <a:off x="4752" y="2367"/>
              <a:ext cx="189" cy="207"/>
            </a:xfrm>
            <a:prstGeom prst="downArrow">
              <a:avLst>
                <a:gd name="adj1" fmla="val 50000"/>
                <a:gd name="adj2" fmla="val 27381"/>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8991" name="AutoShape 79"/>
            <p:cNvSpPr>
              <a:spLocks noChangeArrowheads="1"/>
            </p:cNvSpPr>
            <p:nvPr/>
          </p:nvSpPr>
          <p:spPr bwMode="auto">
            <a:xfrm>
              <a:off x="4758" y="3039"/>
              <a:ext cx="189" cy="207"/>
            </a:xfrm>
            <a:prstGeom prst="downArrow">
              <a:avLst>
                <a:gd name="adj1" fmla="val 50000"/>
                <a:gd name="adj2" fmla="val 27381"/>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78988"/>
                                        </p:tgtEl>
                                        <p:attrNameLst>
                                          <p:attrName>style.visibility</p:attrName>
                                        </p:attrNameLst>
                                      </p:cBhvr>
                                      <p:to>
                                        <p:strVal val="visible"/>
                                      </p:to>
                                    </p:set>
                                    <p:animEffect transition="in" filter="wipe(up)">
                                      <p:cBhvr>
                                        <p:cTn id="7" dur="500"/>
                                        <p:tgtEl>
                                          <p:spTgt spid="678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7"/>
          <p:cNvSpPr>
            <a:spLocks noGrp="1"/>
          </p:cNvSpPr>
          <p:nvPr>
            <p:ph type="sldNum" sz="quarter" idx="12"/>
          </p:nvPr>
        </p:nvSpPr>
        <p:spPr/>
        <p:txBody>
          <a:bodyPr/>
          <a:lstStyle/>
          <a:p>
            <a:fld id="{A0B2470C-BAC5-D04A-9058-771FE083AED2}" type="slidenum">
              <a:rPr lang="en-US"/>
              <a:pPr/>
              <a:t>11</a:t>
            </a:fld>
            <a:endParaRPr lang="en-US"/>
          </a:p>
        </p:txBody>
      </p:sp>
      <p:sp>
        <p:nvSpPr>
          <p:cNvPr id="680962" name="Rectangle 2"/>
          <p:cNvSpPr>
            <a:spLocks noGrp="1" noChangeArrowheads="1"/>
          </p:cNvSpPr>
          <p:nvPr>
            <p:ph type="title"/>
          </p:nvPr>
        </p:nvSpPr>
        <p:spPr/>
        <p:txBody>
          <a:bodyPr/>
          <a:lstStyle/>
          <a:p>
            <a:r>
              <a:rPr lang="en-US"/>
              <a:t>1980s -- The Statistical Approach</a:t>
            </a:r>
          </a:p>
        </p:txBody>
      </p:sp>
      <p:sp>
        <p:nvSpPr>
          <p:cNvPr id="680964" name="Rectangle 4"/>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680965" name="Object 5"/>
          <p:cNvGraphicFramePr>
            <a:graphicFrameLocks noGrp="1" noChangeAspect="1"/>
          </p:cNvGraphicFramePr>
          <p:nvPr>
            <p:ph sz="quarter" idx="3"/>
          </p:nvPr>
        </p:nvGraphicFramePr>
        <p:xfrm>
          <a:off x="2590800" y="3505200"/>
          <a:ext cx="3657600" cy="690563"/>
        </p:xfrm>
        <a:graphic>
          <a:graphicData uri="http://schemas.openxmlformats.org/presentationml/2006/ole">
            <p:oleObj spid="_x0000_s681110" name="Equation" r:id="rId4" imgW="1485255" imgH="304668" progId="Equation.3">
              <p:embed/>
            </p:oleObj>
          </a:graphicData>
        </a:graphic>
      </p:graphicFrame>
      <p:grpSp>
        <p:nvGrpSpPr>
          <p:cNvPr id="680966" name="Group 6"/>
          <p:cNvGrpSpPr>
            <a:grpSpLocks/>
          </p:cNvGrpSpPr>
          <p:nvPr/>
        </p:nvGrpSpPr>
        <p:grpSpPr bwMode="auto">
          <a:xfrm>
            <a:off x="7385050" y="1031875"/>
            <a:ext cx="1597025" cy="2466975"/>
            <a:chOff x="4652" y="794"/>
            <a:chExt cx="1006" cy="1554"/>
          </a:xfrm>
        </p:grpSpPr>
        <p:pic>
          <p:nvPicPr>
            <p:cNvPr id="680967" name="Picture 7" descr="jelinek,fred"/>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52" y="794"/>
              <a:ext cx="1006" cy="13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80968" name="Text Box 8"/>
            <p:cNvSpPr txBox="1">
              <a:spLocks noChangeArrowheads="1"/>
            </p:cNvSpPr>
            <p:nvPr/>
          </p:nvSpPr>
          <p:spPr bwMode="auto">
            <a:xfrm>
              <a:off x="4848" y="2175"/>
              <a:ext cx="637"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sz="1200" i="1">
                  <a:cs typeface="Arial" charset="0"/>
                </a:rPr>
                <a:t>Fred Jelinek</a:t>
              </a:r>
            </a:p>
          </p:txBody>
        </p:sp>
      </p:grpSp>
      <p:grpSp>
        <p:nvGrpSpPr>
          <p:cNvPr id="680969" name="Group 9"/>
          <p:cNvGrpSpPr>
            <a:grpSpLocks/>
          </p:cNvGrpSpPr>
          <p:nvPr/>
        </p:nvGrpSpPr>
        <p:grpSpPr bwMode="auto">
          <a:xfrm>
            <a:off x="152400" y="3962400"/>
            <a:ext cx="5113338" cy="2708275"/>
            <a:chOff x="116" y="2106"/>
            <a:chExt cx="3221" cy="1706"/>
          </a:xfrm>
        </p:grpSpPr>
        <p:sp>
          <p:nvSpPr>
            <p:cNvPr id="680970" name="Rectangle 10"/>
            <p:cNvSpPr>
              <a:spLocks noChangeArrowheads="1"/>
            </p:cNvSpPr>
            <p:nvPr/>
          </p:nvSpPr>
          <p:spPr bwMode="auto">
            <a:xfrm>
              <a:off x="116" y="2457"/>
              <a:ext cx="3221" cy="1355"/>
            </a:xfrm>
            <a:prstGeom prst="rect">
              <a:avLst/>
            </a:prstGeom>
            <a:solidFill>
              <a:srgbClr val="003399"/>
            </a:solidFill>
            <a:ln>
              <a:noFill/>
            </a:ln>
            <a:effectLst/>
            <a:scene3d>
              <a:camera prst="legacyObliqueTopRight"/>
              <a:lightRig rig="legacyFlat3" dir="b"/>
            </a:scene3d>
            <a:sp3d extrusionH="430200" prstMaterial="legacyMatte">
              <a:bevelT w="13500" h="13500" prst="angle"/>
              <a:bevelB w="13500" h="13500" prst="angle"/>
              <a:extrusionClr>
                <a:srgbClr val="003399"/>
              </a:extrusionClr>
            </a:sp3d>
            <a:extLst>
              <a:ext uri="{91240B29-F687-4f45-9708-019B960494DF}">
                <a14:hiddenLine xmlns:a14="http://schemas.microsoft.com/office/drawing/2010/main" xmlns="" w="2857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grpSp>
          <p:nvGrpSpPr>
            <p:cNvPr id="680971" name="Group 11"/>
            <p:cNvGrpSpPr>
              <a:grpSpLocks/>
            </p:cNvGrpSpPr>
            <p:nvPr/>
          </p:nvGrpSpPr>
          <p:grpSpPr bwMode="auto">
            <a:xfrm>
              <a:off x="415" y="2748"/>
              <a:ext cx="1306" cy="938"/>
              <a:chOff x="565" y="2695"/>
              <a:chExt cx="1376" cy="938"/>
            </a:xfrm>
          </p:grpSpPr>
          <p:grpSp>
            <p:nvGrpSpPr>
              <p:cNvPr id="680972" name="Group 12"/>
              <p:cNvGrpSpPr>
                <a:grpSpLocks/>
              </p:cNvGrpSpPr>
              <p:nvPr/>
            </p:nvGrpSpPr>
            <p:grpSpPr bwMode="auto">
              <a:xfrm>
                <a:off x="569" y="3394"/>
                <a:ext cx="256" cy="239"/>
                <a:chOff x="815" y="3322"/>
                <a:chExt cx="256" cy="239"/>
              </a:xfrm>
            </p:grpSpPr>
            <p:sp>
              <p:nvSpPr>
                <p:cNvPr id="680973" name="Oval 13"/>
                <p:cNvSpPr>
                  <a:spLocks noChangeArrowheads="1"/>
                </p:cNvSpPr>
                <p:nvPr/>
              </p:nvSpPr>
              <p:spPr bwMode="auto">
                <a:xfrm>
                  <a:off x="815" y="3322"/>
                  <a:ext cx="256" cy="239"/>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buFont typeface="Wingdings" charset="0"/>
                    <a:buNone/>
                  </a:pPr>
                  <a:r>
                    <a:rPr lang="en-US">
                      <a:solidFill>
                        <a:schemeClr val="bg1"/>
                      </a:solidFill>
                      <a:cs typeface="Arial" charset="0"/>
                    </a:rPr>
                    <a:t>S</a:t>
                  </a:r>
                  <a:r>
                    <a:rPr lang="en-US" sz="1000">
                      <a:solidFill>
                        <a:schemeClr val="bg1"/>
                      </a:solidFill>
                      <a:cs typeface="Arial" charset="0"/>
                    </a:rPr>
                    <a:t>1</a:t>
                  </a:r>
                </a:p>
              </p:txBody>
            </p:sp>
            <p:cxnSp>
              <p:nvCxnSpPr>
                <p:cNvPr id="680974" name="AutoShape 14"/>
                <p:cNvCxnSpPr>
                  <a:cxnSpLocks noChangeShapeType="1"/>
                  <a:stCxn id="680973" idx="1"/>
                  <a:endCxn id="680973"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cxnSp>
            <p:nvCxnSpPr>
              <p:cNvPr id="680975" name="AutoShape 15"/>
              <p:cNvCxnSpPr>
                <a:cxnSpLocks noChangeShapeType="1"/>
                <a:stCxn id="680973" idx="6"/>
                <a:endCxn id="680977" idx="2"/>
              </p:cNvCxnSpPr>
              <p:nvPr/>
            </p:nvCxnSpPr>
            <p:spPr bwMode="auto">
              <a:xfrm flipV="1">
                <a:off x="837" y="3511"/>
                <a:ext cx="258" cy="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680976" name="Group 16"/>
              <p:cNvGrpSpPr>
                <a:grpSpLocks/>
              </p:cNvGrpSpPr>
              <p:nvPr/>
            </p:nvGrpSpPr>
            <p:grpSpPr bwMode="auto">
              <a:xfrm>
                <a:off x="1107" y="3391"/>
                <a:ext cx="256" cy="239"/>
                <a:chOff x="815" y="3322"/>
                <a:chExt cx="256" cy="239"/>
              </a:xfrm>
            </p:grpSpPr>
            <p:sp>
              <p:nvSpPr>
                <p:cNvPr id="680977" name="Oval 17"/>
                <p:cNvSpPr>
                  <a:spLocks noChangeArrowheads="1"/>
                </p:cNvSpPr>
                <p:nvPr/>
              </p:nvSpPr>
              <p:spPr bwMode="auto">
                <a:xfrm>
                  <a:off x="815" y="3322"/>
                  <a:ext cx="256" cy="239"/>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buFont typeface="Wingdings" charset="0"/>
                    <a:buNone/>
                  </a:pPr>
                  <a:r>
                    <a:rPr lang="en-US">
                      <a:solidFill>
                        <a:schemeClr val="bg1"/>
                      </a:solidFill>
                      <a:cs typeface="Arial" charset="0"/>
                    </a:rPr>
                    <a:t>S</a:t>
                  </a:r>
                  <a:r>
                    <a:rPr lang="en-US" sz="1000">
                      <a:solidFill>
                        <a:schemeClr val="bg1"/>
                      </a:solidFill>
                      <a:cs typeface="Arial" charset="0"/>
                    </a:rPr>
                    <a:t>2</a:t>
                  </a:r>
                </a:p>
              </p:txBody>
            </p:sp>
            <p:cxnSp>
              <p:nvCxnSpPr>
                <p:cNvPr id="680978" name="AutoShape 18"/>
                <p:cNvCxnSpPr>
                  <a:cxnSpLocks noChangeShapeType="1"/>
                  <a:stCxn id="680977" idx="1"/>
                  <a:endCxn id="680977"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cxnSp>
            <p:nvCxnSpPr>
              <p:cNvPr id="680979" name="AutoShape 19"/>
              <p:cNvCxnSpPr>
                <a:cxnSpLocks noChangeShapeType="1"/>
                <a:stCxn id="680977" idx="6"/>
                <a:endCxn id="680981" idx="2"/>
              </p:cNvCxnSpPr>
              <p:nvPr/>
            </p:nvCxnSpPr>
            <p:spPr bwMode="auto">
              <a:xfrm>
                <a:off x="1375" y="3511"/>
                <a:ext cx="260" cy="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680980" name="Group 20"/>
              <p:cNvGrpSpPr>
                <a:grpSpLocks/>
              </p:cNvGrpSpPr>
              <p:nvPr/>
            </p:nvGrpSpPr>
            <p:grpSpPr bwMode="auto">
              <a:xfrm>
                <a:off x="1647" y="3391"/>
                <a:ext cx="256" cy="239"/>
                <a:chOff x="815" y="3322"/>
                <a:chExt cx="256" cy="239"/>
              </a:xfrm>
            </p:grpSpPr>
            <p:sp>
              <p:nvSpPr>
                <p:cNvPr id="680981" name="Oval 21"/>
                <p:cNvSpPr>
                  <a:spLocks noChangeArrowheads="1"/>
                </p:cNvSpPr>
                <p:nvPr/>
              </p:nvSpPr>
              <p:spPr bwMode="auto">
                <a:xfrm>
                  <a:off x="815" y="3322"/>
                  <a:ext cx="256" cy="239"/>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buFont typeface="Wingdings" charset="0"/>
                    <a:buNone/>
                  </a:pPr>
                  <a:r>
                    <a:rPr lang="en-US">
                      <a:solidFill>
                        <a:schemeClr val="bg1"/>
                      </a:solidFill>
                      <a:cs typeface="Arial" charset="0"/>
                    </a:rPr>
                    <a:t>S</a:t>
                  </a:r>
                  <a:r>
                    <a:rPr lang="en-US" sz="1000">
                      <a:solidFill>
                        <a:schemeClr val="bg1"/>
                      </a:solidFill>
                      <a:cs typeface="Arial" charset="0"/>
                    </a:rPr>
                    <a:t>3</a:t>
                  </a:r>
                </a:p>
              </p:txBody>
            </p:sp>
            <p:cxnSp>
              <p:nvCxnSpPr>
                <p:cNvPr id="680982" name="AutoShape 22"/>
                <p:cNvCxnSpPr>
                  <a:cxnSpLocks noChangeShapeType="1"/>
                  <a:stCxn id="680981" idx="1"/>
                  <a:endCxn id="680981"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680983" name="Text Box 23"/>
              <p:cNvSpPr txBox="1">
                <a:spLocks noChangeArrowheads="1"/>
              </p:cNvSpPr>
              <p:nvPr/>
            </p:nvSpPr>
            <p:spPr bwMode="auto">
              <a:xfrm>
                <a:off x="565" y="2695"/>
                <a:ext cx="290"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cs typeface="Arial" charset="0"/>
                  </a:rPr>
                  <a:t>a</a:t>
                </a:r>
                <a:r>
                  <a:rPr lang="en-US" sz="900">
                    <a:cs typeface="Arial" charset="0"/>
                  </a:rPr>
                  <a:t>11</a:t>
                </a:r>
              </a:p>
            </p:txBody>
          </p:sp>
          <p:sp>
            <p:nvSpPr>
              <p:cNvPr id="680984" name="Text Box 24"/>
              <p:cNvSpPr txBox="1">
                <a:spLocks noChangeArrowheads="1"/>
              </p:cNvSpPr>
              <p:nvPr/>
            </p:nvSpPr>
            <p:spPr bwMode="auto">
              <a:xfrm>
                <a:off x="801" y="3290"/>
                <a:ext cx="290"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cs typeface="Arial" charset="0"/>
                  </a:rPr>
                  <a:t>a</a:t>
                </a:r>
                <a:r>
                  <a:rPr lang="en-US" sz="900">
                    <a:cs typeface="Arial" charset="0"/>
                  </a:rPr>
                  <a:t>12</a:t>
                </a:r>
              </a:p>
            </p:txBody>
          </p:sp>
          <p:sp>
            <p:nvSpPr>
              <p:cNvPr id="680985" name="Text Box 25"/>
              <p:cNvSpPr txBox="1">
                <a:spLocks noChangeArrowheads="1"/>
              </p:cNvSpPr>
              <p:nvPr/>
            </p:nvSpPr>
            <p:spPr bwMode="auto">
              <a:xfrm>
                <a:off x="1119" y="2695"/>
                <a:ext cx="290"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cs typeface="Arial" charset="0"/>
                  </a:rPr>
                  <a:t>a</a:t>
                </a:r>
                <a:r>
                  <a:rPr lang="en-US" sz="900">
                    <a:cs typeface="Arial" charset="0"/>
                  </a:rPr>
                  <a:t>22</a:t>
                </a:r>
              </a:p>
            </p:txBody>
          </p:sp>
          <p:sp>
            <p:nvSpPr>
              <p:cNvPr id="680986" name="Text Box 26"/>
              <p:cNvSpPr txBox="1">
                <a:spLocks noChangeArrowheads="1"/>
              </p:cNvSpPr>
              <p:nvPr/>
            </p:nvSpPr>
            <p:spPr bwMode="auto">
              <a:xfrm>
                <a:off x="1357" y="3292"/>
                <a:ext cx="290"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cs typeface="Arial" charset="0"/>
                  </a:rPr>
                  <a:t>a</a:t>
                </a:r>
                <a:r>
                  <a:rPr lang="en-US" sz="900">
                    <a:cs typeface="Arial" charset="0"/>
                  </a:rPr>
                  <a:t>23</a:t>
                </a:r>
              </a:p>
            </p:txBody>
          </p:sp>
          <p:sp>
            <p:nvSpPr>
              <p:cNvPr id="680987" name="Text Box 27"/>
              <p:cNvSpPr txBox="1">
                <a:spLocks noChangeArrowheads="1"/>
              </p:cNvSpPr>
              <p:nvPr/>
            </p:nvSpPr>
            <p:spPr bwMode="auto">
              <a:xfrm>
                <a:off x="1651" y="2695"/>
                <a:ext cx="290"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cs typeface="Arial" charset="0"/>
                  </a:rPr>
                  <a:t>a</a:t>
                </a:r>
                <a:r>
                  <a:rPr lang="en-US" sz="900">
                    <a:cs typeface="Arial" charset="0"/>
                  </a:rPr>
                  <a:t>33</a:t>
                </a:r>
              </a:p>
            </p:txBody>
          </p:sp>
        </p:grpSp>
        <p:graphicFrame>
          <p:nvGraphicFramePr>
            <p:cNvPr id="680988" name="Object 28"/>
            <p:cNvGraphicFramePr>
              <a:graphicFrameLocks noChangeAspect="1"/>
            </p:cNvGraphicFramePr>
            <p:nvPr/>
          </p:nvGraphicFramePr>
          <p:xfrm>
            <a:off x="2040" y="2792"/>
            <a:ext cx="1166" cy="276"/>
          </p:xfrm>
          <a:graphic>
            <a:graphicData uri="http://schemas.openxmlformats.org/presentationml/2006/ole">
              <p:oleObj spid="_x0000_s681111" name="Equation" r:id="rId6" imgW="1016000" imgH="228600" progId="Equation.3">
                <p:embed/>
              </p:oleObj>
            </a:graphicData>
          </a:graphic>
        </p:graphicFrame>
        <p:sp>
          <p:nvSpPr>
            <p:cNvPr id="680989" name="Text Box 29"/>
            <p:cNvSpPr txBox="1">
              <a:spLocks noChangeArrowheads="1"/>
            </p:cNvSpPr>
            <p:nvPr/>
          </p:nvSpPr>
          <p:spPr bwMode="auto">
            <a:xfrm>
              <a:off x="270" y="2514"/>
              <a:ext cx="1116"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FF00"/>
                  </a:solidFill>
                  <a:cs typeface="Arial" charset="0"/>
                </a:rPr>
                <a:t>Acoustic HMMs</a:t>
              </a:r>
            </a:p>
          </p:txBody>
        </p:sp>
        <p:sp>
          <p:nvSpPr>
            <p:cNvPr id="680990" name="Text Box 30"/>
            <p:cNvSpPr txBox="1">
              <a:spLocks noChangeArrowheads="1"/>
            </p:cNvSpPr>
            <p:nvPr/>
          </p:nvSpPr>
          <p:spPr bwMode="auto">
            <a:xfrm>
              <a:off x="2064" y="2519"/>
              <a:ext cx="1116"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FF00"/>
                  </a:solidFill>
                  <a:cs typeface="Arial" charset="0"/>
                </a:rPr>
                <a:t>Word Tri-grams</a:t>
              </a:r>
            </a:p>
          </p:txBody>
        </p:sp>
        <p:sp>
          <p:nvSpPr>
            <p:cNvPr id="680991" name="Line 31"/>
            <p:cNvSpPr>
              <a:spLocks noChangeShapeType="1"/>
            </p:cNvSpPr>
            <p:nvPr/>
          </p:nvSpPr>
          <p:spPr bwMode="auto">
            <a:xfrm flipH="1">
              <a:off x="1206" y="2160"/>
              <a:ext cx="1431" cy="3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80992" name="Line 32"/>
            <p:cNvSpPr>
              <a:spLocks noChangeShapeType="1"/>
            </p:cNvSpPr>
            <p:nvPr/>
          </p:nvSpPr>
          <p:spPr bwMode="auto">
            <a:xfrm flipH="1">
              <a:off x="2925" y="2106"/>
              <a:ext cx="351" cy="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grpSp>
      <p:sp>
        <p:nvSpPr>
          <p:cNvPr id="680993" name="Rectangle 33"/>
          <p:cNvSpPr>
            <a:spLocks noChangeArrowheads="1"/>
          </p:cNvSpPr>
          <p:nvPr/>
        </p:nvSpPr>
        <p:spPr bwMode="auto">
          <a:xfrm>
            <a:off x="3189288" y="5389563"/>
            <a:ext cx="5783262" cy="1282700"/>
          </a:xfrm>
          <a:prstGeom prst="rect">
            <a:avLst/>
          </a:prstGeom>
          <a:solidFill>
            <a:srgbClr val="FF3300"/>
          </a:solidFill>
          <a:ln>
            <a:noFill/>
          </a:ln>
          <a:effectLst/>
          <a:scene3d>
            <a:camera prst="legacyObliqueTopRight"/>
            <a:lightRig rig="legacyFlat3" dir="b"/>
          </a:scene3d>
          <a:sp3d extrusionH="430200" prstMaterial="legacyMatte">
            <a:bevelT w="13500" h="13500" prst="angle"/>
            <a:bevelB w="13500" h="13500" prst="angle"/>
            <a:extrusionClr>
              <a:srgbClr val="FF3300"/>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flatTx/>
          </a:bodyPr>
          <a:lstStyle/>
          <a:p>
            <a:pPr>
              <a:buFont typeface="Wingdings" charset="0"/>
              <a:buChar char="§"/>
            </a:pPr>
            <a:r>
              <a:rPr lang="en-US" b="1">
                <a:solidFill>
                  <a:srgbClr val="FFFF00"/>
                </a:solidFill>
                <a:cs typeface="Arial" charset="0"/>
              </a:rPr>
              <a:t> No Data Like More Data</a:t>
            </a:r>
          </a:p>
          <a:p>
            <a:pPr>
              <a:buFont typeface="Wingdings" charset="0"/>
              <a:buChar char="§"/>
            </a:pPr>
            <a:r>
              <a:rPr lang="en-US" b="1">
                <a:cs typeface="Arial" charset="0"/>
              </a:rPr>
              <a:t> </a:t>
            </a:r>
            <a:r>
              <a:rPr lang="ja-JP" altLang="en-US" b="1">
                <a:latin typeface="Arial"/>
                <a:cs typeface="Arial" charset="0"/>
              </a:rPr>
              <a:t>“</a:t>
            </a:r>
            <a:r>
              <a:rPr lang="en-US" b="1" i="1">
                <a:cs typeface="Arial" charset="0"/>
              </a:rPr>
              <a:t>Whenever I fire a linguist, our system performance improves</a:t>
            </a:r>
            <a:r>
              <a:rPr lang="ja-JP" altLang="en-US" b="1" i="1">
                <a:latin typeface="Arial"/>
                <a:cs typeface="Arial" charset="0"/>
              </a:rPr>
              <a:t>”</a:t>
            </a:r>
            <a:r>
              <a:rPr lang="en-US" b="1" i="1">
                <a:cs typeface="Arial" charset="0"/>
              </a:rPr>
              <a:t> (1988)</a:t>
            </a:r>
          </a:p>
          <a:p>
            <a:pPr>
              <a:buFont typeface="Wingdings" charset="0"/>
              <a:buChar char="§"/>
            </a:pPr>
            <a:r>
              <a:rPr lang="en-US" b="1" i="1">
                <a:cs typeface="Arial" charset="0"/>
              </a:rPr>
              <a:t> Some of my best friends are linguists (2004)</a:t>
            </a:r>
          </a:p>
        </p:txBody>
      </p:sp>
      <p:pic>
        <p:nvPicPr>
          <p:cNvPr id="680994" name="Picture 34" descr="ibm_white_logo_300dpi"/>
          <p:cNvPicPr>
            <a:picLocks noChangeAspect="1" noChangeArrowheads="1"/>
          </p:cNvPicPr>
          <p:nvPr/>
        </p:nvPicPr>
        <p:blipFill>
          <a:blip r:embed="rId7">
            <a:clrChange>
              <a:clrFrom>
                <a:srgbClr val="7889FB"/>
              </a:clrFrom>
              <a:clrTo>
                <a:srgbClr val="7889FB">
                  <a:alpha val="0"/>
                </a:srgbClr>
              </a:clrTo>
            </a:clrChange>
            <a:extLst>
              <a:ext uri="{28A0092B-C50C-407E-A947-70E740481C1C}">
                <a14:useLocalDpi xmlns:a14="http://schemas.microsoft.com/office/drawing/2010/main" xmlns="" val="0"/>
              </a:ext>
            </a:extLst>
          </a:blip>
          <a:srcRect r="6657"/>
          <a:stretch>
            <a:fillRect/>
          </a:stretch>
        </p:blipFill>
        <p:spPr bwMode="invGray">
          <a:xfrm>
            <a:off x="6567488" y="2859088"/>
            <a:ext cx="1001712"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680995" name="Picture 35" descr="JimBake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629400" y="3429000"/>
            <a:ext cx="1419225" cy="1495425"/>
          </a:xfrm>
          <a:prstGeom prst="rect">
            <a:avLst/>
          </a:prstGeom>
          <a:noFill/>
          <a:extLst>
            <a:ext uri="{909E8E84-426E-40dd-AFC4-6F175D3DCCD1}">
              <a14:hiddenFill xmlns:a14="http://schemas.microsoft.com/office/drawing/2010/main" xmlns="">
                <a:solidFill>
                  <a:srgbClr val="FFFFFF"/>
                </a:solidFill>
              </a14:hiddenFill>
            </a:ext>
          </a:extLst>
        </p:spPr>
      </p:pic>
      <p:sp>
        <p:nvSpPr>
          <p:cNvPr id="680996" name="Text Box 36"/>
          <p:cNvSpPr txBox="1">
            <a:spLocks noChangeArrowheads="1"/>
          </p:cNvSpPr>
          <p:nvPr/>
        </p:nvSpPr>
        <p:spPr bwMode="auto">
          <a:xfrm>
            <a:off x="6934200" y="4932363"/>
            <a:ext cx="676275" cy="182562"/>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38100">
                <a:solidFill>
                  <a:srgbClr val="FFCC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algn="ctr">
              <a:buFont typeface="Wingdings" charset="0"/>
              <a:buNone/>
            </a:pPr>
            <a:r>
              <a:rPr lang="en-US" sz="1200" i="1">
                <a:cs typeface="Arial" charset="0"/>
              </a:rPr>
              <a:t>Jim Baker</a:t>
            </a:r>
          </a:p>
        </p:txBody>
      </p:sp>
      <p:sp>
        <p:nvSpPr>
          <p:cNvPr id="680997" name="Rectangle 37"/>
          <p:cNvSpPr>
            <a:spLocks noGrp="1" noChangeArrowheads="1"/>
          </p:cNvSpPr>
          <p:nvPr>
            <p:ph type="body" sz="half" idx="1"/>
          </p:nvPr>
        </p:nvSpPr>
        <p:spPr>
          <a:xfrm>
            <a:off x="457200" y="1143000"/>
            <a:ext cx="5715000" cy="2209800"/>
          </a:xfrm>
        </p:spPr>
        <p:txBody>
          <a:bodyPr/>
          <a:lstStyle/>
          <a:p>
            <a:pPr>
              <a:lnSpc>
                <a:spcPct val="90000"/>
              </a:lnSpc>
            </a:pPr>
            <a:r>
              <a:rPr lang="en-US" sz="2400"/>
              <a:t>Based on work on Hidden Markov Models done by Leonard Baum at IDA, Princeton in the late 1960s</a:t>
            </a:r>
          </a:p>
          <a:p>
            <a:pPr>
              <a:lnSpc>
                <a:spcPct val="90000"/>
              </a:lnSpc>
            </a:pPr>
            <a:r>
              <a:rPr lang="en-US" sz="2400"/>
              <a:t>Purely statistical approach pursued by Fred Jelinek and Jim Baker, IBM T.J.Watson  Research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0993"/>
                                        </p:tgtEl>
                                        <p:attrNameLst>
                                          <p:attrName>style.visibility</p:attrName>
                                        </p:attrNameLst>
                                      </p:cBhvr>
                                      <p:to>
                                        <p:strVal val="visible"/>
                                      </p:to>
                                    </p:set>
                                    <p:animEffect transition="in" filter="wipe(down)">
                                      <p:cBhvr>
                                        <p:cTn id="7" dur="500"/>
                                        <p:tgtEl>
                                          <p:spTgt spid="680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7DF57211-E0E4-3044-AF09-103379D6C2D8}" type="slidenum">
              <a:rPr lang="en-US"/>
              <a:pPr/>
              <a:t>12</a:t>
            </a:fld>
            <a:endParaRPr lang="en-US"/>
          </a:p>
        </p:txBody>
      </p:sp>
      <p:pic>
        <p:nvPicPr>
          <p:cNvPr id="683010" name="Picture 2" descr="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23038" y="4168775"/>
            <a:ext cx="2406650" cy="210185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683011" name="Rectangle 3"/>
          <p:cNvSpPr>
            <a:spLocks noGrp="1" noChangeArrowheads="1"/>
          </p:cNvSpPr>
          <p:nvPr>
            <p:ph type="title"/>
          </p:nvPr>
        </p:nvSpPr>
        <p:spPr/>
        <p:txBody>
          <a:bodyPr/>
          <a:lstStyle/>
          <a:p>
            <a:r>
              <a:rPr lang="en-US" sz="2800"/>
              <a:t>1980-1990 – Statistical approach becomes ubiquitous</a:t>
            </a:r>
          </a:p>
        </p:txBody>
      </p:sp>
      <p:sp>
        <p:nvSpPr>
          <p:cNvPr id="683012" name="Rectangle 4"/>
          <p:cNvSpPr>
            <a:spLocks noGrp="1" noChangeArrowheads="1"/>
          </p:cNvSpPr>
          <p:nvPr>
            <p:ph type="body" sz="half" idx="1"/>
          </p:nvPr>
        </p:nvSpPr>
        <p:spPr>
          <a:xfrm>
            <a:off x="376238" y="1862138"/>
            <a:ext cx="5522912" cy="1897062"/>
          </a:xfrm>
        </p:spPr>
        <p:txBody>
          <a:bodyPr/>
          <a:lstStyle/>
          <a:p>
            <a:r>
              <a:rPr lang="en-US" sz="2400"/>
              <a:t>Lawrence Rabiner, </a:t>
            </a:r>
            <a:r>
              <a:rPr lang="en-US" sz="2400" i="1"/>
              <a:t>A Tutorial on Hidden Markov Models and Selected Applications in Speech Recognition, </a:t>
            </a:r>
            <a:r>
              <a:rPr lang="en-US" sz="2400"/>
              <a:t>Proceeding of the IEEE, Vol. 77, No. 2, February 1989.</a:t>
            </a:r>
            <a:r>
              <a:rPr lang="en-US" sz="2400" i="1"/>
              <a:t> </a:t>
            </a:r>
            <a:endParaRPr lang="en-US" sz="2400"/>
          </a:p>
        </p:txBody>
      </p:sp>
      <p:pic>
        <p:nvPicPr>
          <p:cNvPr id="683013" name="Picture 5" descr="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9425" y="3648075"/>
            <a:ext cx="3538538" cy="2190750"/>
          </a:xfrm>
          <a:prstGeom prst="rect">
            <a:avLst/>
          </a:prstGeom>
          <a:solidFill>
            <a:srgbClr val="000066"/>
          </a:solidFill>
          <a:ln w="9525">
            <a:solidFill>
              <a:schemeClr val="bg1"/>
            </a:solidFill>
            <a:miter lim="800000"/>
            <a:headEnd/>
            <a:tailEnd/>
          </a:ln>
        </p:spPr>
      </p:pic>
      <p:pic>
        <p:nvPicPr>
          <p:cNvPr id="683014" name="Picture 6" descr="5"/>
          <p:cNvPicPr>
            <a:picLocks noGrp="1" noChangeAspect="1" noChangeArrowheads="1"/>
          </p:cNvPicPr>
          <p:nvPr>
            <p:ph sz="quarter" idx="2"/>
          </p:nvPr>
        </p:nvPicPr>
        <p:blipFill>
          <a:blip r:embed="rId5">
            <a:extLst>
              <a:ext uri="{28A0092B-C50C-407E-A947-70E740481C1C}">
                <a14:useLocalDpi xmlns:a14="http://schemas.microsoft.com/office/drawing/2010/main" xmlns="" val="0"/>
              </a:ext>
            </a:extLst>
          </a:blip>
          <a:srcRect l="24767" t="11145" r="33490" b="57484"/>
          <a:stretch>
            <a:fillRect/>
          </a:stretch>
        </p:blipFill>
        <p:spPr>
          <a:xfrm>
            <a:off x="3441700" y="4233863"/>
            <a:ext cx="1898650" cy="2193925"/>
          </a:xfrm>
          <a:noFill/>
          <a:ln>
            <a:solidFill>
              <a:schemeClr val="bg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683015" name="Picture 7" descr="5"/>
          <p:cNvPicPr>
            <a:picLocks noGrp="1" noChangeAspect="1" noChangeArrowheads="1"/>
          </p:cNvPicPr>
          <p:nvPr>
            <p:ph sz="quarter" idx="3"/>
          </p:nvPr>
        </p:nvPicPr>
        <p:blipFill>
          <a:blip r:embed="rId5">
            <a:extLst>
              <a:ext uri="{28A0092B-C50C-407E-A947-70E740481C1C}">
                <a14:useLocalDpi xmlns:a14="http://schemas.microsoft.com/office/drawing/2010/main" xmlns="" val="0"/>
              </a:ext>
            </a:extLst>
          </a:blip>
          <a:srcRect l="279" t="42435"/>
          <a:stretch>
            <a:fillRect/>
          </a:stretch>
        </p:blipFill>
        <p:spPr>
          <a:xfrm>
            <a:off x="5013325" y="4451350"/>
            <a:ext cx="1898650" cy="2193925"/>
          </a:xfrm>
          <a:noFill/>
          <a:ln>
            <a:solidFill>
              <a:schemeClr val="bg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683016" name="Picture 8" descr="Rabine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189663" y="1892300"/>
            <a:ext cx="1717675" cy="25701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fld id="{182520DF-2D3B-4D4D-86FE-937E54F1CB44}" type="slidenum">
              <a:rPr lang="en-US"/>
              <a:pPr/>
              <a:t>13</a:t>
            </a:fld>
            <a:endParaRPr lang="en-US"/>
          </a:p>
        </p:txBody>
      </p:sp>
      <p:sp>
        <p:nvSpPr>
          <p:cNvPr id="685058" name="Rectangle 2"/>
          <p:cNvSpPr>
            <a:spLocks noGrp="1" noChangeArrowheads="1"/>
          </p:cNvSpPr>
          <p:nvPr>
            <p:ph type="title"/>
          </p:nvPr>
        </p:nvSpPr>
        <p:spPr/>
        <p:txBody>
          <a:bodyPr/>
          <a:lstStyle/>
          <a:p>
            <a:r>
              <a:rPr lang="en-US"/>
              <a:t>1980s-1990s – The Power of Evaluation</a:t>
            </a:r>
          </a:p>
        </p:txBody>
      </p:sp>
      <p:pic>
        <p:nvPicPr>
          <p:cNvPr id="685059" name="Picture 3" descr="historybench-July0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009650" y="1050925"/>
            <a:ext cx="7097713" cy="53228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85060" name="Text Box 4"/>
          <p:cNvSpPr txBox="1">
            <a:spLocks noChangeArrowheads="1"/>
          </p:cNvSpPr>
          <p:nvPr/>
        </p:nvSpPr>
        <p:spPr bwMode="auto">
          <a:xfrm>
            <a:off x="4338638" y="4718050"/>
            <a:ext cx="4805362" cy="1190625"/>
          </a:xfrm>
          <a:prstGeom prst="rect">
            <a:avLst/>
          </a:prstGeom>
          <a:solidFill>
            <a:srgbClr val="FFFF66"/>
          </a:solidFill>
          <a:ln>
            <a:noFill/>
          </a:ln>
          <a:effectLst/>
          <a:scene3d>
            <a:camera prst="legacyObliqueTopRight"/>
            <a:lightRig rig="legacyFlat3" dir="b"/>
          </a:scene3d>
          <a:sp3d extrusionH="430200" prstMaterial="legacyMatte">
            <a:bevelT w="13500" h="13500" prst="angle"/>
            <a:bevelB w="13500" h="13500" prst="angle"/>
            <a:extrusionClr>
              <a:srgbClr val="FFFF66"/>
            </a:extrusionClr>
          </a:sp3d>
          <a:extLst>
            <a:ext uri="{91240B29-F687-4f45-9708-019B960494DF}">
              <a14:hiddenLine xmlns:a14="http://schemas.microsoft.com/office/drawing/2010/main" xmlns="" w="2857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flatTx/>
          </a:bodyPr>
          <a:lstStyle/>
          <a:p>
            <a:pPr>
              <a:buFont typeface="Wingdings" charset="0"/>
              <a:buNone/>
            </a:pPr>
            <a:r>
              <a:rPr lang="en-US">
                <a:cs typeface="Arial" charset="0"/>
              </a:rPr>
              <a:t>Pros and Cons of DARPA programs</a:t>
            </a:r>
          </a:p>
          <a:p>
            <a:pPr>
              <a:buFont typeface="Wingdings" charset="0"/>
              <a:buNone/>
            </a:pPr>
            <a:endParaRPr lang="en-US">
              <a:cs typeface="Arial" charset="0"/>
            </a:endParaRPr>
          </a:p>
          <a:p>
            <a:pPr>
              <a:buFont typeface="Wingdings" charset="0"/>
              <a:buNone/>
            </a:pPr>
            <a:r>
              <a:rPr lang="en-US">
                <a:cs typeface="Arial" charset="0"/>
              </a:rPr>
              <a:t>+ Continuous incremental improvement</a:t>
            </a:r>
          </a:p>
          <a:p>
            <a:pPr>
              <a:buFont typeface="Wingdings" charset="0"/>
              <a:buNone/>
            </a:pPr>
            <a:r>
              <a:rPr lang="en-US">
                <a:cs typeface="Arial" charset="0"/>
              </a:rPr>
              <a:t>-  Loss of </a:t>
            </a:r>
            <a:r>
              <a:rPr lang="ja-JP" altLang="en-US">
                <a:latin typeface="Arial"/>
                <a:cs typeface="Arial" charset="0"/>
              </a:rPr>
              <a:t>“</a:t>
            </a:r>
            <a:r>
              <a:rPr lang="en-US">
                <a:cs typeface="Arial" charset="0"/>
              </a:rPr>
              <a:t>bio-diversity</a:t>
            </a:r>
            <a:r>
              <a:rPr lang="ja-JP" altLang="en-US">
                <a:latin typeface="Arial"/>
                <a:cs typeface="Arial" charset="0"/>
              </a:rPr>
              <a:t>”</a:t>
            </a:r>
            <a:endParaRPr lang="en-US">
              <a:cs typeface="Arial" charset="0"/>
            </a:endParaRPr>
          </a:p>
        </p:txBody>
      </p:sp>
      <p:sp>
        <p:nvSpPr>
          <p:cNvPr id="685061" name="Oval 5"/>
          <p:cNvSpPr>
            <a:spLocks noChangeArrowheads="1"/>
          </p:cNvSpPr>
          <p:nvPr/>
        </p:nvSpPr>
        <p:spPr bwMode="auto">
          <a:xfrm>
            <a:off x="3751263" y="1538288"/>
            <a:ext cx="4067175" cy="4306887"/>
          </a:xfrm>
          <a:prstGeom prst="ellipse">
            <a:avLst/>
          </a:prstGeom>
          <a:gradFill rotWithShape="1">
            <a:gsLst>
              <a:gs pos="0">
                <a:srgbClr val="00FFFF">
                  <a:gamma/>
                  <a:shade val="12549"/>
                  <a:invGamma/>
                </a:srgbClr>
              </a:gs>
              <a:gs pos="100000">
                <a:srgbClr val="00FF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buFont typeface="Wingdings" charset="0"/>
              <a:buNone/>
            </a:pPr>
            <a:endParaRPr lang="en-US">
              <a:cs typeface="Arial" charset="0"/>
            </a:endParaRPr>
          </a:p>
          <a:p>
            <a:pPr>
              <a:buFont typeface="Wingdings" charset="0"/>
              <a:buNone/>
            </a:pPr>
            <a:endParaRPr lang="en-US">
              <a:cs typeface="Arial" charset="0"/>
            </a:endParaRPr>
          </a:p>
          <a:p>
            <a:pPr>
              <a:buFont typeface="Wingdings" charset="0"/>
              <a:buNone/>
            </a:pPr>
            <a:endParaRPr lang="en-US">
              <a:cs typeface="Arial" charset="0"/>
            </a:endParaRPr>
          </a:p>
          <a:p>
            <a:pPr>
              <a:buFont typeface="Wingdings" charset="0"/>
              <a:buNone/>
            </a:pPr>
            <a:endParaRPr lang="en-US">
              <a:cs typeface="Arial" charset="0"/>
            </a:endParaRPr>
          </a:p>
          <a:p>
            <a:pPr>
              <a:buFont typeface="Wingdings" charset="0"/>
              <a:buNone/>
            </a:pPr>
            <a:r>
              <a:rPr lang="en-US">
                <a:cs typeface="Arial" charset="0"/>
              </a:rPr>
              <a:t>SPOKEN</a:t>
            </a:r>
          </a:p>
          <a:p>
            <a:pPr>
              <a:buFont typeface="Wingdings" charset="0"/>
              <a:buNone/>
            </a:pPr>
            <a:r>
              <a:rPr lang="en-US">
                <a:cs typeface="Arial" charset="0"/>
              </a:rPr>
              <a:t>DIALOG</a:t>
            </a:r>
          </a:p>
          <a:p>
            <a:pPr>
              <a:buFont typeface="Wingdings" charset="0"/>
              <a:buNone/>
            </a:pPr>
            <a:r>
              <a:rPr lang="en-US">
                <a:cs typeface="Arial" charset="0"/>
              </a:rPr>
              <a:t>INDUSTRY</a:t>
            </a:r>
          </a:p>
          <a:p>
            <a:pPr>
              <a:buFont typeface="Wingdings" charset="0"/>
              <a:buNone/>
            </a:pPr>
            <a:endParaRPr lang="en-US">
              <a:cs typeface="Arial" charset="0"/>
            </a:endParaRPr>
          </a:p>
          <a:p>
            <a:pPr>
              <a:buFont typeface="Wingdings" charset="0"/>
              <a:buNone/>
            </a:pPr>
            <a:endParaRPr lang="en-US">
              <a:cs typeface="Arial" charset="0"/>
            </a:endParaRPr>
          </a:p>
        </p:txBody>
      </p:sp>
      <p:sp>
        <p:nvSpPr>
          <p:cNvPr id="685062" name="Rectangle 6"/>
          <p:cNvSpPr>
            <a:spLocks noChangeArrowheads="1"/>
          </p:cNvSpPr>
          <p:nvPr/>
        </p:nvSpPr>
        <p:spPr bwMode="auto">
          <a:xfrm>
            <a:off x="2892425" y="2962275"/>
            <a:ext cx="1214438" cy="444500"/>
          </a:xfrm>
          <a:prstGeom prst="rect">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sz="1000" b="1">
                <a:solidFill>
                  <a:schemeClr val="bg1"/>
                </a:solidFill>
                <a:cs typeface="Arial" charset="0"/>
              </a:rPr>
              <a:t>SPEECHWORKS</a:t>
            </a:r>
          </a:p>
        </p:txBody>
      </p:sp>
      <p:sp>
        <p:nvSpPr>
          <p:cNvPr id="685063" name="Rectangle 7"/>
          <p:cNvSpPr>
            <a:spLocks noChangeArrowheads="1"/>
          </p:cNvSpPr>
          <p:nvPr/>
        </p:nvSpPr>
        <p:spPr bwMode="auto">
          <a:xfrm>
            <a:off x="2865438" y="4502150"/>
            <a:ext cx="1214437" cy="444500"/>
          </a:xfrm>
          <a:prstGeom prst="rect">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sz="1400" b="1">
                <a:solidFill>
                  <a:schemeClr val="bg1"/>
                </a:solidFill>
                <a:cs typeface="Arial" charset="0"/>
              </a:rPr>
              <a:t>NUANCE</a:t>
            </a:r>
          </a:p>
        </p:txBody>
      </p:sp>
      <p:grpSp>
        <p:nvGrpSpPr>
          <p:cNvPr id="685064" name="Group 8"/>
          <p:cNvGrpSpPr>
            <a:grpSpLocks/>
          </p:cNvGrpSpPr>
          <p:nvPr/>
        </p:nvGrpSpPr>
        <p:grpSpPr bwMode="auto">
          <a:xfrm>
            <a:off x="2852738" y="2393950"/>
            <a:ext cx="1252537" cy="3038475"/>
            <a:chOff x="1803" y="1584"/>
            <a:chExt cx="789" cy="1914"/>
          </a:xfrm>
        </p:grpSpPr>
        <p:sp>
          <p:nvSpPr>
            <p:cNvPr id="685065" name="Rectangle 9"/>
            <p:cNvSpPr>
              <a:spLocks noChangeArrowheads="1"/>
            </p:cNvSpPr>
            <p:nvPr/>
          </p:nvSpPr>
          <p:spPr bwMode="auto">
            <a:xfrm>
              <a:off x="1827" y="1584"/>
              <a:ext cx="765" cy="894"/>
            </a:xfrm>
            <a:prstGeom prst="rect">
              <a:avLst/>
            </a:prstGeom>
            <a:solidFill>
              <a:srgbClr val="FF33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a:solidFill>
                    <a:schemeClr val="bg1"/>
                  </a:solidFill>
                  <a:cs typeface="Arial" charset="0"/>
                </a:rPr>
                <a:t>MIT</a:t>
              </a:r>
            </a:p>
          </p:txBody>
        </p:sp>
        <p:sp>
          <p:nvSpPr>
            <p:cNvPr id="685066" name="Rectangle 10"/>
            <p:cNvSpPr>
              <a:spLocks noChangeArrowheads="1"/>
            </p:cNvSpPr>
            <p:nvPr/>
          </p:nvSpPr>
          <p:spPr bwMode="auto">
            <a:xfrm>
              <a:off x="1803" y="2582"/>
              <a:ext cx="765" cy="916"/>
            </a:xfrm>
            <a:prstGeom prst="rect">
              <a:avLst/>
            </a:prstGeom>
            <a:solidFill>
              <a:srgbClr val="FF33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a:solidFill>
                    <a:schemeClr val="bg1"/>
                  </a:solidFill>
                  <a:cs typeface="Arial" charset="0"/>
                </a:rPr>
                <a:t>SRI</a:t>
              </a:r>
            </a:p>
          </p:txBody>
        </p:sp>
      </p:grpSp>
      <p:grpSp>
        <p:nvGrpSpPr>
          <p:cNvPr id="685067" name="Group 11"/>
          <p:cNvGrpSpPr>
            <a:grpSpLocks/>
          </p:cNvGrpSpPr>
          <p:nvPr/>
        </p:nvGrpSpPr>
        <p:grpSpPr bwMode="auto">
          <a:xfrm>
            <a:off x="4713288" y="817563"/>
            <a:ext cx="3830637" cy="5360987"/>
            <a:chOff x="2969" y="515"/>
            <a:chExt cx="2413" cy="3377"/>
          </a:xfrm>
        </p:grpSpPr>
        <p:grpSp>
          <p:nvGrpSpPr>
            <p:cNvPr id="685068" name="Group 12"/>
            <p:cNvGrpSpPr>
              <a:grpSpLocks/>
            </p:cNvGrpSpPr>
            <p:nvPr/>
          </p:nvGrpSpPr>
          <p:grpSpPr bwMode="auto">
            <a:xfrm>
              <a:off x="3506" y="1728"/>
              <a:ext cx="1876" cy="2164"/>
              <a:chOff x="3645" y="1444"/>
              <a:chExt cx="1876" cy="2164"/>
            </a:xfrm>
          </p:grpSpPr>
          <p:grpSp>
            <p:nvGrpSpPr>
              <p:cNvPr id="685069" name="Group 13"/>
              <p:cNvGrpSpPr>
                <a:grpSpLocks/>
              </p:cNvGrpSpPr>
              <p:nvPr/>
            </p:nvGrpSpPr>
            <p:grpSpPr bwMode="auto">
              <a:xfrm>
                <a:off x="4310" y="1444"/>
                <a:ext cx="1211" cy="2164"/>
                <a:chOff x="4310" y="1444"/>
                <a:chExt cx="1211" cy="2164"/>
              </a:xfrm>
            </p:grpSpPr>
            <p:sp>
              <p:nvSpPr>
                <p:cNvPr id="685070" name="Rectangle 14"/>
                <p:cNvSpPr>
                  <a:spLocks noChangeArrowheads="1"/>
                </p:cNvSpPr>
                <p:nvPr/>
              </p:nvSpPr>
              <p:spPr bwMode="auto">
                <a:xfrm>
                  <a:off x="4310" y="3320"/>
                  <a:ext cx="1211" cy="288"/>
                </a:xfrm>
                <a:prstGeom prst="rect">
                  <a:avLst/>
                </a:prstGeom>
                <a:solidFill>
                  <a:srgbClr val="FFFF00"/>
                </a:solidFill>
                <a:ln>
                  <a:noFill/>
                </a:ln>
                <a:effectLst/>
                <a:scene3d>
                  <a:camera prst="legacyObliqueTopRight"/>
                  <a:lightRig rig="legacyFlat3" dir="b"/>
                </a:scene3d>
                <a:sp3d extrusionH="430200" prstMaterial="legacyMatte">
                  <a:bevelT w="13500" h="13500" prst="angle"/>
                  <a:bevelB w="13500" h="13500" prst="angle"/>
                  <a:extrusionClr>
                    <a:srgbClr val="FFFF00"/>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sz="1400" b="1">
                      <a:solidFill>
                        <a:schemeClr val="bg1"/>
                      </a:solidFill>
                      <a:cs typeface="Arial" charset="0"/>
                    </a:rPr>
                    <a:t>TECHNOLOGY</a:t>
                  </a:r>
                </a:p>
                <a:p>
                  <a:pPr algn="ctr">
                    <a:buFont typeface="Wingdings" charset="0"/>
                    <a:buNone/>
                  </a:pPr>
                  <a:r>
                    <a:rPr lang="en-US" sz="1400" b="1">
                      <a:solidFill>
                        <a:schemeClr val="bg1"/>
                      </a:solidFill>
                      <a:cs typeface="Arial" charset="0"/>
                    </a:rPr>
                    <a:t>VENDORS</a:t>
                  </a:r>
                </a:p>
              </p:txBody>
            </p:sp>
            <p:sp>
              <p:nvSpPr>
                <p:cNvPr id="685071" name="Rectangle 15"/>
                <p:cNvSpPr>
                  <a:spLocks noChangeArrowheads="1"/>
                </p:cNvSpPr>
                <p:nvPr/>
              </p:nvSpPr>
              <p:spPr bwMode="auto">
                <a:xfrm>
                  <a:off x="4310" y="2851"/>
                  <a:ext cx="1207" cy="288"/>
                </a:xfrm>
                <a:prstGeom prst="rect">
                  <a:avLst/>
                </a:prstGeom>
                <a:solidFill>
                  <a:srgbClr val="FFFF00"/>
                </a:solidFill>
                <a:ln>
                  <a:noFill/>
                </a:ln>
                <a:effectLst/>
                <a:scene3d>
                  <a:camera prst="legacyObliqueTopRight"/>
                  <a:lightRig rig="legacyFlat3" dir="b"/>
                </a:scene3d>
                <a:sp3d extrusionH="430200" prstMaterial="legacyMatte">
                  <a:bevelT w="13500" h="13500" prst="angle"/>
                  <a:bevelB w="13500" h="13500" prst="angle"/>
                  <a:extrusionClr>
                    <a:srgbClr val="FFFF00"/>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sz="1400" b="1">
                      <a:solidFill>
                        <a:schemeClr val="bg1"/>
                      </a:solidFill>
                      <a:cs typeface="Arial" charset="0"/>
                    </a:rPr>
                    <a:t>PLATFORM</a:t>
                  </a:r>
                </a:p>
                <a:p>
                  <a:pPr algn="ctr">
                    <a:buFont typeface="Wingdings" charset="0"/>
                    <a:buNone/>
                  </a:pPr>
                  <a:r>
                    <a:rPr lang="en-US" sz="1400" b="1">
                      <a:solidFill>
                        <a:schemeClr val="bg1"/>
                      </a:solidFill>
                      <a:cs typeface="Arial" charset="0"/>
                    </a:rPr>
                    <a:t>INTEGRATORS</a:t>
                  </a:r>
                </a:p>
              </p:txBody>
            </p:sp>
            <p:sp>
              <p:nvSpPr>
                <p:cNvPr id="685072" name="Rectangle 16"/>
                <p:cNvSpPr>
                  <a:spLocks noChangeArrowheads="1"/>
                </p:cNvSpPr>
                <p:nvPr/>
              </p:nvSpPr>
              <p:spPr bwMode="auto">
                <a:xfrm>
                  <a:off x="4310" y="1913"/>
                  <a:ext cx="1209" cy="288"/>
                </a:xfrm>
                <a:prstGeom prst="rect">
                  <a:avLst/>
                </a:prstGeom>
                <a:solidFill>
                  <a:srgbClr val="FFFF00"/>
                </a:solidFill>
                <a:ln>
                  <a:noFill/>
                </a:ln>
                <a:effectLst/>
                <a:scene3d>
                  <a:camera prst="legacyObliqueTopRight"/>
                  <a:lightRig rig="legacyFlat3" dir="b"/>
                </a:scene3d>
                <a:sp3d extrusionH="430200" prstMaterial="legacyMatte">
                  <a:bevelT w="13500" h="13500" prst="angle"/>
                  <a:bevelB w="13500" h="13500" prst="angle"/>
                  <a:extrusionClr>
                    <a:srgbClr val="FFFF00"/>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sz="1400" b="1">
                      <a:solidFill>
                        <a:schemeClr val="bg1"/>
                      </a:solidFill>
                      <a:cs typeface="Arial" charset="0"/>
                    </a:rPr>
                    <a:t>APPLICATION</a:t>
                  </a:r>
                </a:p>
                <a:p>
                  <a:pPr algn="ctr">
                    <a:buFont typeface="Wingdings" charset="0"/>
                    <a:buNone/>
                  </a:pPr>
                  <a:r>
                    <a:rPr lang="en-US" sz="1400" b="1">
                      <a:solidFill>
                        <a:schemeClr val="bg1"/>
                      </a:solidFill>
                      <a:cs typeface="Arial" charset="0"/>
                    </a:rPr>
                    <a:t>DEVELOPERS</a:t>
                  </a:r>
                </a:p>
              </p:txBody>
            </p:sp>
            <p:sp>
              <p:nvSpPr>
                <p:cNvPr id="685073" name="Rectangle 17"/>
                <p:cNvSpPr>
                  <a:spLocks noChangeArrowheads="1"/>
                </p:cNvSpPr>
                <p:nvPr/>
              </p:nvSpPr>
              <p:spPr bwMode="auto">
                <a:xfrm>
                  <a:off x="4310" y="1444"/>
                  <a:ext cx="1209" cy="288"/>
                </a:xfrm>
                <a:prstGeom prst="rect">
                  <a:avLst/>
                </a:prstGeom>
                <a:solidFill>
                  <a:srgbClr val="FFFF00"/>
                </a:solidFill>
                <a:ln>
                  <a:noFill/>
                </a:ln>
                <a:effectLst/>
                <a:scene3d>
                  <a:camera prst="legacyObliqueTopRight"/>
                  <a:lightRig rig="legacyFlat3" dir="b"/>
                </a:scene3d>
                <a:sp3d extrusionH="430200" prstMaterial="legacyMatte">
                  <a:bevelT w="13500" h="13500" prst="angle"/>
                  <a:bevelB w="13500" h="13500" prst="angle"/>
                  <a:extrusionClr>
                    <a:srgbClr val="FFFF00"/>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sz="1400" b="1">
                      <a:solidFill>
                        <a:schemeClr val="bg1"/>
                      </a:solidFill>
                      <a:cs typeface="Arial" charset="0"/>
                    </a:rPr>
                    <a:t>HOSTING</a:t>
                  </a:r>
                </a:p>
              </p:txBody>
            </p:sp>
            <p:sp>
              <p:nvSpPr>
                <p:cNvPr id="685074" name="Rectangle 18"/>
                <p:cNvSpPr>
                  <a:spLocks noChangeArrowheads="1"/>
                </p:cNvSpPr>
                <p:nvPr/>
              </p:nvSpPr>
              <p:spPr bwMode="auto">
                <a:xfrm>
                  <a:off x="4310" y="2382"/>
                  <a:ext cx="1209" cy="288"/>
                </a:xfrm>
                <a:prstGeom prst="rect">
                  <a:avLst/>
                </a:prstGeom>
                <a:solidFill>
                  <a:srgbClr val="FFFF00"/>
                </a:solidFill>
                <a:ln>
                  <a:noFill/>
                </a:ln>
                <a:effectLst/>
                <a:scene3d>
                  <a:camera prst="legacyObliqueTopRight"/>
                  <a:lightRig rig="legacyFlat3" dir="b"/>
                </a:scene3d>
                <a:sp3d extrusionH="430200" prstMaterial="legacyMatte">
                  <a:bevelT w="13500" h="13500" prst="angle"/>
                  <a:bevelB w="13500" h="13500" prst="angle"/>
                  <a:extrusionClr>
                    <a:srgbClr val="FFFF00"/>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sz="1400" b="1">
                      <a:solidFill>
                        <a:schemeClr val="bg1"/>
                      </a:solidFill>
                      <a:cs typeface="Arial" charset="0"/>
                    </a:rPr>
                    <a:t>TOOLS</a:t>
                  </a:r>
                </a:p>
              </p:txBody>
            </p:sp>
          </p:grpSp>
          <p:grpSp>
            <p:nvGrpSpPr>
              <p:cNvPr id="685075" name="Group 19"/>
              <p:cNvGrpSpPr>
                <a:grpSpLocks/>
              </p:cNvGrpSpPr>
              <p:nvPr/>
            </p:nvGrpSpPr>
            <p:grpSpPr bwMode="auto">
              <a:xfrm>
                <a:off x="3645" y="2062"/>
                <a:ext cx="795" cy="1509"/>
                <a:chOff x="3645" y="2062"/>
                <a:chExt cx="795" cy="1509"/>
              </a:xfrm>
            </p:grpSpPr>
            <p:sp>
              <p:nvSpPr>
                <p:cNvPr id="685076" name="Rectangle 20"/>
                <p:cNvSpPr>
                  <a:spLocks noChangeArrowheads="1"/>
                </p:cNvSpPr>
                <p:nvPr/>
              </p:nvSpPr>
              <p:spPr bwMode="auto">
                <a:xfrm>
                  <a:off x="3645" y="3436"/>
                  <a:ext cx="795" cy="135"/>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buFont typeface="Wingdings" charset="0"/>
                    <a:buNone/>
                  </a:pPr>
                  <a:r>
                    <a:rPr lang="en-US" sz="1400" b="1">
                      <a:cs typeface="Arial" charset="0"/>
                    </a:rPr>
                    <a:t>STANDARDS</a:t>
                  </a:r>
                </a:p>
              </p:txBody>
            </p:sp>
            <p:sp>
              <p:nvSpPr>
                <p:cNvPr id="685077" name="Rectangle 21"/>
                <p:cNvSpPr>
                  <a:spLocks noChangeArrowheads="1"/>
                </p:cNvSpPr>
                <p:nvPr/>
              </p:nvSpPr>
              <p:spPr bwMode="auto">
                <a:xfrm>
                  <a:off x="3645" y="2983"/>
                  <a:ext cx="795" cy="135"/>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buFont typeface="Wingdings" charset="0"/>
                    <a:buNone/>
                  </a:pPr>
                  <a:r>
                    <a:rPr lang="en-US" sz="1400" b="1">
                      <a:cs typeface="Arial" charset="0"/>
                    </a:rPr>
                    <a:t>STANDARDS</a:t>
                  </a:r>
                </a:p>
              </p:txBody>
            </p:sp>
            <p:sp>
              <p:nvSpPr>
                <p:cNvPr id="685078" name="Rectangle 22"/>
                <p:cNvSpPr>
                  <a:spLocks noChangeArrowheads="1"/>
                </p:cNvSpPr>
                <p:nvPr/>
              </p:nvSpPr>
              <p:spPr bwMode="auto">
                <a:xfrm>
                  <a:off x="3645" y="2062"/>
                  <a:ext cx="795" cy="135"/>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buFont typeface="Wingdings" charset="0"/>
                    <a:buNone/>
                  </a:pPr>
                  <a:r>
                    <a:rPr lang="en-US" sz="1400" b="1">
                      <a:cs typeface="Arial" charset="0"/>
                    </a:rPr>
                    <a:t>STANDARDS</a:t>
                  </a:r>
                </a:p>
              </p:txBody>
            </p:sp>
          </p:grpSp>
        </p:grpSp>
        <p:grpSp>
          <p:nvGrpSpPr>
            <p:cNvPr id="685079" name="Group 23"/>
            <p:cNvGrpSpPr>
              <a:grpSpLocks/>
            </p:cNvGrpSpPr>
            <p:nvPr/>
          </p:nvGrpSpPr>
          <p:grpSpPr bwMode="auto">
            <a:xfrm>
              <a:off x="2969" y="515"/>
              <a:ext cx="2220" cy="1244"/>
              <a:chOff x="3462" y="533"/>
              <a:chExt cx="2220" cy="1244"/>
            </a:xfrm>
          </p:grpSpPr>
          <p:sp>
            <p:nvSpPr>
              <p:cNvPr id="685080" name="Text Box 24"/>
              <p:cNvSpPr txBox="1">
                <a:spLocks noChangeArrowheads="1"/>
              </p:cNvSpPr>
              <p:nvPr/>
            </p:nvSpPr>
            <p:spPr bwMode="auto">
              <a:xfrm>
                <a:off x="3866" y="747"/>
                <a:ext cx="284" cy="154"/>
              </a:xfrm>
              <a:prstGeom prst="rect">
                <a:avLst/>
              </a:prstGeom>
              <a:solidFill>
                <a:srgbClr val="FFFF66"/>
              </a:solidFill>
              <a:ln>
                <a:noFill/>
              </a:ln>
              <a:effectLst/>
              <a:extLst>
                <a:ext uri="{91240B29-F687-4f45-9708-019B960494DF}">
                  <a14:hiddenLine xmlns:a14="http://schemas.microsoft.com/office/drawing/2010/main" xmlns="" w="38100">
                    <a:solidFill>
                      <a:srgbClr val="FFCC00"/>
                    </a:solidFill>
                    <a:miter lim="800000"/>
                    <a:headEnd/>
                    <a:tailEnd/>
                  </a14:hiddenLine>
                </a:ext>
                <a:ext uri="{AF507438-7753-43e0-B8FC-AC1667EBCBE1}">
                  <a14:hiddenEffects xmlns:a14="http://schemas.microsoft.com/office/drawing/2010/main" xmlns="">
                    <a:effectLst>
                      <a:outerShdw blurRad="63500" dist="107763" dir="18900000" algn="ctr" rotWithShape="0">
                        <a:schemeClr val="bg2">
                          <a:alpha val="50000"/>
                        </a:schemeClr>
                      </a:outerShdw>
                    </a:effectLst>
                  </a14:hiddenEffects>
                </a:ext>
              </a:extLst>
            </p:spPr>
            <p:txBody>
              <a:bodyPr wrap="none" lIns="0" tIns="0" rIns="0" bIns="0">
                <a:spAutoFit/>
              </a:bodyPr>
              <a:lstStyle/>
              <a:p>
                <a:pPr algn="ctr">
                  <a:buFont typeface="Wingdings" charset="0"/>
                  <a:buNone/>
                </a:pPr>
                <a:r>
                  <a:rPr lang="en-US" sz="1600" b="1">
                    <a:solidFill>
                      <a:srgbClr val="FF0000"/>
                    </a:solidFill>
                    <a:cs typeface="Arial" charset="0"/>
                  </a:rPr>
                  <a:t>1997</a:t>
                </a:r>
              </a:p>
            </p:txBody>
          </p:sp>
          <p:grpSp>
            <p:nvGrpSpPr>
              <p:cNvPr id="685081" name="Group 25"/>
              <p:cNvGrpSpPr>
                <a:grpSpLocks/>
              </p:cNvGrpSpPr>
              <p:nvPr/>
            </p:nvGrpSpPr>
            <p:grpSpPr bwMode="auto">
              <a:xfrm>
                <a:off x="3462" y="533"/>
                <a:ext cx="2220" cy="1244"/>
                <a:chOff x="3323" y="709"/>
                <a:chExt cx="2220" cy="1244"/>
              </a:xfrm>
            </p:grpSpPr>
            <p:sp>
              <p:nvSpPr>
                <p:cNvPr id="685082" name="Text Box 26"/>
                <p:cNvSpPr txBox="1">
                  <a:spLocks noChangeArrowheads="1"/>
                </p:cNvSpPr>
                <p:nvPr/>
              </p:nvSpPr>
              <p:spPr bwMode="auto">
                <a:xfrm>
                  <a:off x="3323" y="709"/>
                  <a:ext cx="284" cy="154"/>
                </a:xfrm>
                <a:prstGeom prst="rect">
                  <a:avLst/>
                </a:prstGeom>
                <a:solidFill>
                  <a:srgbClr val="FFFF66"/>
                </a:solidFill>
                <a:ln>
                  <a:noFill/>
                </a:ln>
                <a:effectLst/>
                <a:extLst>
                  <a:ext uri="{91240B29-F687-4f45-9708-019B960494DF}">
                    <a14:hiddenLine xmlns:a14="http://schemas.microsoft.com/office/drawing/2010/main" xmlns="" w="38100">
                      <a:solidFill>
                        <a:srgbClr val="FFCC00"/>
                      </a:solidFill>
                      <a:miter lim="800000"/>
                      <a:headEnd/>
                      <a:tailEnd/>
                    </a14:hiddenLine>
                  </a:ext>
                  <a:ext uri="{AF507438-7753-43e0-B8FC-AC1667EBCBE1}">
                    <a14:hiddenEffects xmlns:a14="http://schemas.microsoft.com/office/drawing/2010/main" xmlns="">
                      <a:effectLst>
                        <a:outerShdw blurRad="63500" dist="107763" dir="18900000" algn="ctr" rotWithShape="0">
                          <a:schemeClr val="bg2">
                            <a:alpha val="50000"/>
                          </a:schemeClr>
                        </a:outerShdw>
                      </a:effectLst>
                    </a14:hiddenEffects>
                  </a:ext>
                </a:extLst>
              </p:spPr>
              <p:txBody>
                <a:bodyPr wrap="none" lIns="0" tIns="0" rIns="0" bIns="0">
                  <a:spAutoFit/>
                </a:bodyPr>
                <a:lstStyle/>
                <a:p>
                  <a:pPr algn="ctr">
                    <a:buFont typeface="Wingdings" charset="0"/>
                    <a:buNone/>
                  </a:pPr>
                  <a:r>
                    <a:rPr lang="en-US" sz="1600" b="1">
                      <a:solidFill>
                        <a:srgbClr val="FF0000"/>
                      </a:solidFill>
                      <a:cs typeface="Arial" charset="0"/>
                    </a:rPr>
                    <a:t>1995</a:t>
                  </a:r>
                </a:p>
              </p:txBody>
            </p:sp>
            <p:sp>
              <p:nvSpPr>
                <p:cNvPr id="685083" name="Text Box 27"/>
                <p:cNvSpPr txBox="1">
                  <a:spLocks noChangeArrowheads="1"/>
                </p:cNvSpPr>
                <p:nvPr/>
              </p:nvSpPr>
              <p:spPr bwMode="auto">
                <a:xfrm>
                  <a:off x="3525" y="818"/>
                  <a:ext cx="284" cy="154"/>
                </a:xfrm>
                <a:prstGeom prst="rect">
                  <a:avLst/>
                </a:prstGeom>
                <a:solidFill>
                  <a:srgbClr val="FFFF66"/>
                </a:solidFill>
                <a:ln>
                  <a:noFill/>
                </a:ln>
                <a:effectLst/>
                <a:extLst>
                  <a:ext uri="{91240B29-F687-4f45-9708-019B960494DF}">
                    <a14:hiddenLine xmlns:a14="http://schemas.microsoft.com/office/drawing/2010/main" xmlns="" w="38100">
                      <a:solidFill>
                        <a:srgbClr val="FFCC00"/>
                      </a:solidFill>
                      <a:miter lim="800000"/>
                      <a:headEnd/>
                      <a:tailEnd/>
                    </a14:hiddenLine>
                  </a:ext>
                  <a:ext uri="{AF507438-7753-43e0-B8FC-AC1667EBCBE1}">
                    <a14:hiddenEffects xmlns:a14="http://schemas.microsoft.com/office/drawing/2010/main" xmlns="">
                      <a:effectLst>
                        <a:outerShdw blurRad="63500" dist="107763" dir="18900000" algn="ctr" rotWithShape="0">
                          <a:schemeClr val="bg2">
                            <a:alpha val="50000"/>
                          </a:schemeClr>
                        </a:outerShdw>
                      </a:effectLst>
                    </a14:hiddenEffects>
                  </a:ext>
                </a:extLst>
              </p:spPr>
              <p:txBody>
                <a:bodyPr wrap="none" lIns="0" tIns="0" rIns="0" bIns="0">
                  <a:spAutoFit/>
                </a:bodyPr>
                <a:lstStyle/>
                <a:p>
                  <a:pPr algn="ctr">
                    <a:buFont typeface="Wingdings" charset="0"/>
                    <a:buNone/>
                  </a:pPr>
                  <a:r>
                    <a:rPr lang="en-US" sz="1600" b="1">
                      <a:solidFill>
                        <a:srgbClr val="FF0000"/>
                      </a:solidFill>
                      <a:cs typeface="Arial" charset="0"/>
                    </a:rPr>
                    <a:t>1996</a:t>
                  </a:r>
                </a:p>
              </p:txBody>
            </p:sp>
            <p:sp>
              <p:nvSpPr>
                <p:cNvPr id="685084" name="Text Box 28"/>
                <p:cNvSpPr txBox="1">
                  <a:spLocks noChangeArrowheads="1"/>
                </p:cNvSpPr>
                <p:nvPr/>
              </p:nvSpPr>
              <p:spPr bwMode="auto">
                <a:xfrm>
                  <a:off x="3928" y="1036"/>
                  <a:ext cx="284" cy="154"/>
                </a:xfrm>
                <a:prstGeom prst="rect">
                  <a:avLst/>
                </a:prstGeom>
                <a:solidFill>
                  <a:srgbClr val="FFFF66"/>
                </a:solidFill>
                <a:ln>
                  <a:noFill/>
                </a:ln>
                <a:effectLst/>
                <a:extLst>
                  <a:ext uri="{91240B29-F687-4f45-9708-019B960494DF}">
                    <a14:hiddenLine xmlns:a14="http://schemas.microsoft.com/office/drawing/2010/main" xmlns="" w="38100">
                      <a:solidFill>
                        <a:srgbClr val="FFCC00"/>
                      </a:solidFill>
                      <a:miter lim="800000"/>
                      <a:headEnd/>
                      <a:tailEnd/>
                    </a14:hiddenLine>
                  </a:ext>
                  <a:ext uri="{AF507438-7753-43e0-B8FC-AC1667EBCBE1}">
                    <a14:hiddenEffects xmlns:a14="http://schemas.microsoft.com/office/drawing/2010/main" xmlns="">
                      <a:effectLst>
                        <a:outerShdw blurRad="63500" dist="107763" dir="18900000" algn="ctr" rotWithShape="0">
                          <a:schemeClr val="bg2">
                            <a:alpha val="50000"/>
                          </a:schemeClr>
                        </a:outerShdw>
                      </a:effectLst>
                    </a14:hiddenEffects>
                  </a:ext>
                </a:extLst>
              </p:spPr>
              <p:txBody>
                <a:bodyPr wrap="none" lIns="0" tIns="0" rIns="0" bIns="0">
                  <a:spAutoFit/>
                </a:bodyPr>
                <a:lstStyle/>
                <a:p>
                  <a:pPr algn="ctr">
                    <a:buFont typeface="Wingdings" charset="0"/>
                    <a:buNone/>
                  </a:pPr>
                  <a:r>
                    <a:rPr lang="en-US" sz="1600" b="1">
                      <a:solidFill>
                        <a:srgbClr val="FF0000"/>
                      </a:solidFill>
                      <a:cs typeface="Arial" charset="0"/>
                    </a:rPr>
                    <a:t>1998</a:t>
                  </a:r>
                </a:p>
              </p:txBody>
            </p:sp>
            <p:sp>
              <p:nvSpPr>
                <p:cNvPr id="685085" name="Text Box 29"/>
                <p:cNvSpPr txBox="1">
                  <a:spLocks noChangeArrowheads="1"/>
                </p:cNvSpPr>
                <p:nvPr/>
              </p:nvSpPr>
              <p:spPr bwMode="auto">
                <a:xfrm>
                  <a:off x="4129" y="1145"/>
                  <a:ext cx="284" cy="154"/>
                </a:xfrm>
                <a:prstGeom prst="rect">
                  <a:avLst/>
                </a:prstGeom>
                <a:solidFill>
                  <a:srgbClr val="FFFF66"/>
                </a:solidFill>
                <a:ln>
                  <a:noFill/>
                </a:ln>
                <a:effectLst/>
                <a:extLst>
                  <a:ext uri="{91240B29-F687-4f45-9708-019B960494DF}">
                    <a14:hiddenLine xmlns:a14="http://schemas.microsoft.com/office/drawing/2010/main" xmlns="" w="38100">
                      <a:solidFill>
                        <a:srgbClr val="FFCC00"/>
                      </a:solidFill>
                      <a:miter lim="800000"/>
                      <a:headEnd/>
                      <a:tailEnd/>
                    </a14:hiddenLine>
                  </a:ext>
                  <a:ext uri="{AF507438-7753-43e0-B8FC-AC1667EBCBE1}">
                    <a14:hiddenEffects xmlns:a14="http://schemas.microsoft.com/office/drawing/2010/main" xmlns="">
                      <a:effectLst>
                        <a:outerShdw blurRad="63500" dist="107763" dir="18900000" algn="ctr" rotWithShape="0">
                          <a:schemeClr val="bg2">
                            <a:alpha val="50000"/>
                          </a:schemeClr>
                        </a:outerShdw>
                      </a:effectLst>
                    </a14:hiddenEffects>
                  </a:ext>
                </a:extLst>
              </p:spPr>
              <p:txBody>
                <a:bodyPr wrap="none" lIns="0" tIns="0" rIns="0" bIns="0">
                  <a:spAutoFit/>
                </a:bodyPr>
                <a:lstStyle/>
                <a:p>
                  <a:pPr algn="ctr">
                    <a:buFont typeface="Wingdings" charset="0"/>
                    <a:buNone/>
                  </a:pPr>
                  <a:r>
                    <a:rPr lang="en-US" sz="1600" b="1">
                      <a:solidFill>
                        <a:srgbClr val="FF0000"/>
                      </a:solidFill>
                      <a:cs typeface="Arial" charset="0"/>
                    </a:rPr>
                    <a:t>1999</a:t>
                  </a:r>
                </a:p>
              </p:txBody>
            </p:sp>
            <p:sp>
              <p:nvSpPr>
                <p:cNvPr id="685086" name="Text Box 30"/>
                <p:cNvSpPr txBox="1">
                  <a:spLocks noChangeArrowheads="1"/>
                </p:cNvSpPr>
                <p:nvPr/>
              </p:nvSpPr>
              <p:spPr bwMode="auto">
                <a:xfrm>
                  <a:off x="4330" y="1254"/>
                  <a:ext cx="284" cy="154"/>
                </a:xfrm>
                <a:prstGeom prst="rect">
                  <a:avLst/>
                </a:prstGeom>
                <a:solidFill>
                  <a:srgbClr val="FFFF66"/>
                </a:solidFill>
                <a:ln>
                  <a:noFill/>
                </a:ln>
                <a:effectLst/>
                <a:extLst>
                  <a:ext uri="{91240B29-F687-4f45-9708-019B960494DF}">
                    <a14:hiddenLine xmlns:a14="http://schemas.microsoft.com/office/drawing/2010/main" xmlns="" w="38100">
                      <a:solidFill>
                        <a:srgbClr val="FFCC00"/>
                      </a:solidFill>
                      <a:miter lim="800000"/>
                      <a:headEnd/>
                      <a:tailEnd/>
                    </a14:hiddenLine>
                  </a:ext>
                  <a:ext uri="{AF507438-7753-43e0-B8FC-AC1667EBCBE1}">
                    <a14:hiddenEffects xmlns:a14="http://schemas.microsoft.com/office/drawing/2010/main" xmlns="">
                      <a:effectLst>
                        <a:outerShdw blurRad="63500" dist="107763" dir="18900000" algn="ctr" rotWithShape="0">
                          <a:schemeClr val="bg2">
                            <a:alpha val="50000"/>
                          </a:schemeClr>
                        </a:outerShdw>
                      </a:effectLst>
                    </a14:hiddenEffects>
                  </a:ext>
                </a:extLst>
              </p:spPr>
              <p:txBody>
                <a:bodyPr wrap="none" lIns="0" tIns="0" rIns="0" bIns="0">
                  <a:spAutoFit/>
                </a:bodyPr>
                <a:lstStyle/>
                <a:p>
                  <a:pPr algn="ctr">
                    <a:buFont typeface="Wingdings" charset="0"/>
                    <a:buNone/>
                  </a:pPr>
                  <a:r>
                    <a:rPr lang="en-US" sz="1600" b="1">
                      <a:solidFill>
                        <a:srgbClr val="FF0000"/>
                      </a:solidFill>
                      <a:cs typeface="Arial" charset="0"/>
                    </a:rPr>
                    <a:t>2000</a:t>
                  </a:r>
                </a:p>
              </p:txBody>
            </p:sp>
            <p:sp>
              <p:nvSpPr>
                <p:cNvPr id="685087" name="Text Box 31"/>
                <p:cNvSpPr txBox="1">
                  <a:spLocks noChangeArrowheads="1"/>
                </p:cNvSpPr>
                <p:nvPr/>
              </p:nvSpPr>
              <p:spPr bwMode="auto">
                <a:xfrm>
                  <a:off x="4532" y="1363"/>
                  <a:ext cx="284" cy="154"/>
                </a:xfrm>
                <a:prstGeom prst="rect">
                  <a:avLst/>
                </a:prstGeom>
                <a:solidFill>
                  <a:srgbClr val="FFFF66"/>
                </a:solidFill>
                <a:ln>
                  <a:noFill/>
                </a:ln>
                <a:effectLst/>
                <a:extLst>
                  <a:ext uri="{91240B29-F687-4f45-9708-019B960494DF}">
                    <a14:hiddenLine xmlns:a14="http://schemas.microsoft.com/office/drawing/2010/main" xmlns="" w="38100">
                      <a:solidFill>
                        <a:srgbClr val="FFCC00"/>
                      </a:solidFill>
                      <a:miter lim="800000"/>
                      <a:headEnd/>
                      <a:tailEnd/>
                    </a14:hiddenLine>
                  </a:ext>
                  <a:ext uri="{AF507438-7753-43e0-B8FC-AC1667EBCBE1}">
                    <a14:hiddenEffects xmlns:a14="http://schemas.microsoft.com/office/drawing/2010/main" xmlns="">
                      <a:effectLst>
                        <a:outerShdw blurRad="63500" dist="107763" dir="18900000" algn="ctr" rotWithShape="0">
                          <a:schemeClr val="bg2">
                            <a:alpha val="50000"/>
                          </a:schemeClr>
                        </a:outerShdw>
                      </a:effectLst>
                    </a14:hiddenEffects>
                  </a:ext>
                </a:extLst>
              </p:spPr>
              <p:txBody>
                <a:bodyPr wrap="none" lIns="0" tIns="0" rIns="0" bIns="0">
                  <a:spAutoFit/>
                </a:bodyPr>
                <a:lstStyle/>
                <a:p>
                  <a:pPr algn="ctr">
                    <a:buFont typeface="Wingdings" charset="0"/>
                    <a:buNone/>
                  </a:pPr>
                  <a:r>
                    <a:rPr lang="en-US" sz="1600" b="1">
                      <a:solidFill>
                        <a:srgbClr val="FF0000"/>
                      </a:solidFill>
                      <a:cs typeface="Arial" charset="0"/>
                    </a:rPr>
                    <a:t>2001</a:t>
                  </a:r>
                </a:p>
              </p:txBody>
            </p:sp>
            <p:sp>
              <p:nvSpPr>
                <p:cNvPr id="685088" name="Text Box 32"/>
                <p:cNvSpPr txBox="1">
                  <a:spLocks noChangeArrowheads="1"/>
                </p:cNvSpPr>
                <p:nvPr/>
              </p:nvSpPr>
              <p:spPr bwMode="auto">
                <a:xfrm>
                  <a:off x="4733" y="1472"/>
                  <a:ext cx="284" cy="154"/>
                </a:xfrm>
                <a:prstGeom prst="rect">
                  <a:avLst/>
                </a:prstGeom>
                <a:solidFill>
                  <a:srgbClr val="FFFF66"/>
                </a:solidFill>
                <a:ln>
                  <a:noFill/>
                </a:ln>
                <a:effectLst/>
                <a:extLst>
                  <a:ext uri="{91240B29-F687-4f45-9708-019B960494DF}">
                    <a14:hiddenLine xmlns:a14="http://schemas.microsoft.com/office/drawing/2010/main" xmlns="" w="38100">
                      <a:solidFill>
                        <a:srgbClr val="FFCC00"/>
                      </a:solidFill>
                      <a:miter lim="800000"/>
                      <a:headEnd/>
                      <a:tailEnd/>
                    </a14:hiddenLine>
                  </a:ext>
                  <a:ext uri="{AF507438-7753-43e0-B8FC-AC1667EBCBE1}">
                    <a14:hiddenEffects xmlns:a14="http://schemas.microsoft.com/office/drawing/2010/main" xmlns="">
                      <a:effectLst>
                        <a:outerShdw blurRad="63500" dist="107763" dir="18900000" algn="ctr" rotWithShape="0">
                          <a:schemeClr val="bg2">
                            <a:alpha val="50000"/>
                          </a:schemeClr>
                        </a:outerShdw>
                      </a:effectLst>
                    </a14:hiddenEffects>
                  </a:ext>
                </a:extLst>
              </p:spPr>
              <p:txBody>
                <a:bodyPr wrap="none" lIns="0" tIns="0" rIns="0" bIns="0">
                  <a:spAutoFit/>
                </a:bodyPr>
                <a:lstStyle/>
                <a:p>
                  <a:pPr algn="ctr">
                    <a:buFont typeface="Wingdings" charset="0"/>
                    <a:buNone/>
                  </a:pPr>
                  <a:r>
                    <a:rPr lang="en-US" sz="1600" b="1">
                      <a:solidFill>
                        <a:srgbClr val="FF0000"/>
                      </a:solidFill>
                      <a:cs typeface="Arial" charset="0"/>
                    </a:rPr>
                    <a:t>2002</a:t>
                  </a:r>
                </a:p>
              </p:txBody>
            </p:sp>
            <p:sp>
              <p:nvSpPr>
                <p:cNvPr id="685089" name="Text Box 33"/>
                <p:cNvSpPr txBox="1">
                  <a:spLocks noChangeArrowheads="1"/>
                </p:cNvSpPr>
                <p:nvPr/>
              </p:nvSpPr>
              <p:spPr bwMode="auto">
                <a:xfrm>
                  <a:off x="4935" y="1581"/>
                  <a:ext cx="284" cy="154"/>
                </a:xfrm>
                <a:prstGeom prst="rect">
                  <a:avLst/>
                </a:prstGeom>
                <a:solidFill>
                  <a:srgbClr val="FFFF66"/>
                </a:solidFill>
                <a:ln>
                  <a:noFill/>
                </a:ln>
                <a:effectLst/>
                <a:extLst>
                  <a:ext uri="{91240B29-F687-4f45-9708-019B960494DF}">
                    <a14:hiddenLine xmlns:a14="http://schemas.microsoft.com/office/drawing/2010/main" xmlns="" w="38100">
                      <a:solidFill>
                        <a:srgbClr val="FFCC00"/>
                      </a:solidFill>
                      <a:miter lim="800000"/>
                      <a:headEnd/>
                      <a:tailEnd/>
                    </a14:hiddenLine>
                  </a:ext>
                  <a:ext uri="{AF507438-7753-43e0-B8FC-AC1667EBCBE1}">
                    <a14:hiddenEffects xmlns:a14="http://schemas.microsoft.com/office/drawing/2010/main" xmlns="">
                      <a:effectLst>
                        <a:outerShdw blurRad="63500" dist="107763" dir="18900000" algn="ctr" rotWithShape="0">
                          <a:schemeClr val="bg2">
                            <a:alpha val="50000"/>
                          </a:schemeClr>
                        </a:outerShdw>
                      </a:effectLst>
                    </a14:hiddenEffects>
                  </a:ext>
                </a:extLst>
              </p:spPr>
              <p:txBody>
                <a:bodyPr wrap="none" lIns="0" tIns="0" rIns="0" bIns="0">
                  <a:spAutoFit/>
                </a:bodyPr>
                <a:lstStyle/>
                <a:p>
                  <a:pPr algn="ctr">
                    <a:buFont typeface="Wingdings" charset="0"/>
                    <a:buNone/>
                  </a:pPr>
                  <a:r>
                    <a:rPr lang="en-US" sz="1600" b="1">
                      <a:solidFill>
                        <a:srgbClr val="FF0000"/>
                      </a:solidFill>
                      <a:cs typeface="Arial" charset="0"/>
                    </a:rPr>
                    <a:t>2003</a:t>
                  </a:r>
                </a:p>
              </p:txBody>
            </p:sp>
            <p:sp>
              <p:nvSpPr>
                <p:cNvPr id="685090" name="Text Box 34"/>
                <p:cNvSpPr txBox="1">
                  <a:spLocks noChangeArrowheads="1"/>
                </p:cNvSpPr>
                <p:nvPr/>
              </p:nvSpPr>
              <p:spPr bwMode="auto">
                <a:xfrm>
                  <a:off x="5136" y="1690"/>
                  <a:ext cx="284" cy="154"/>
                </a:xfrm>
                <a:prstGeom prst="rect">
                  <a:avLst/>
                </a:prstGeom>
                <a:solidFill>
                  <a:srgbClr val="FFFF66"/>
                </a:solidFill>
                <a:ln>
                  <a:noFill/>
                </a:ln>
                <a:effectLst/>
                <a:extLst>
                  <a:ext uri="{91240B29-F687-4f45-9708-019B960494DF}">
                    <a14:hiddenLine xmlns:a14="http://schemas.microsoft.com/office/drawing/2010/main" xmlns="" w="38100">
                      <a:solidFill>
                        <a:srgbClr val="FFCC00"/>
                      </a:solidFill>
                      <a:miter lim="800000"/>
                      <a:headEnd/>
                      <a:tailEnd/>
                    </a14:hiddenLine>
                  </a:ext>
                  <a:ext uri="{AF507438-7753-43e0-B8FC-AC1667EBCBE1}">
                    <a14:hiddenEffects xmlns:a14="http://schemas.microsoft.com/office/drawing/2010/main" xmlns="">
                      <a:effectLst>
                        <a:outerShdw blurRad="63500" dist="107763" dir="18900000" algn="ctr" rotWithShape="0">
                          <a:schemeClr val="bg2">
                            <a:alpha val="50000"/>
                          </a:schemeClr>
                        </a:outerShdw>
                      </a:effectLst>
                    </a14:hiddenEffects>
                  </a:ext>
                </a:extLst>
              </p:spPr>
              <p:txBody>
                <a:bodyPr wrap="none" lIns="0" tIns="0" rIns="0" bIns="0">
                  <a:spAutoFit/>
                </a:bodyPr>
                <a:lstStyle/>
                <a:p>
                  <a:pPr algn="ctr">
                    <a:buFont typeface="Wingdings" charset="0"/>
                    <a:buNone/>
                  </a:pPr>
                  <a:r>
                    <a:rPr lang="en-US" sz="1600" b="1">
                      <a:solidFill>
                        <a:srgbClr val="FF0000"/>
                      </a:solidFill>
                      <a:cs typeface="Arial" charset="0"/>
                    </a:rPr>
                    <a:t>2004</a:t>
                  </a:r>
                </a:p>
              </p:txBody>
            </p:sp>
            <p:sp>
              <p:nvSpPr>
                <p:cNvPr id="685091" name="Text Box 35"/>
                <p:cNvSpPr txBox="1">
                  <a:spLocks noChangeArrowheads="1"/>
                </p:cNvSpPr>
                <p:nvPr/>
              </p:nvSpPr>
              <p:spPr bwMode="auto">
                <a:xfrm>
                  <a:off x="5415" y="1799"/>
                  <a:ext cx="128" cy="154"/>
                </a:xfrm>
                <a:prstGeom prst="rect">
                  <a:avLst/>
                </a:prstGeom>
                <a:solidFill>
                  <a:srgbClr val="FFFF66"/>
                </a:solidFill>
                <a:ln>
                  <a:noFill/>
                </a:ln>
                <a:effectLst/>
                <a:extLst>
                  <a:ext uri="{91240B29-F687-4f45-9708-019B960494DF}">
                    <a14:hiddenLine xmlns:a14="http://schemas.microsoft.com/office/drawing/2010/main" xmlns="" w="38100">
                      <a:solidFill>
                        <a:srgbClr val="FFCC00"/>
                      </a:solidFill>
                      <a:miter lim="800000"/>
                      <a:headEnd/>
                      <a:tailEnd/>
                    </a14:hiddenLine>
                  </a:ext>
                  <a:ext uri="{AF507438-7753-43e0-B8FC-AC1667EBCBE1}">
                    <a14:hiddenEffects xmlns:a14="http://schemas.microsoft.com/office/drawing/2010/main" xmlns="">
                      <a:effectLst>
                        <a:outerShdw blurRad="63500" dist="107763" dir="18900000" algn="ctr" rotWithShape="0">
                          <a:schemeClr val="bg2">
                            <a:alpha val="50000"/>
                          </a:schemeClr>
                        </a:outerShdw>
                      </a:effectLst>
                    </a14:hiddenEffects>
                  </a:ext>
                </a:extLst>
              </p:spPr>
              <p:txBody>
                <a:bodyPr wrap="none" lIns="0" tIns="0" rIns="0" bIns="0">
                  <a:spAutoFit/>
                </a:bodyPr>
                <a:lstStyle/>
                <a:p>
                  <a:pPr algn="ctr">
                    <a:buFont typeface="Wingdings" charset="0"/>
                    <a:buNone/>
                  </a:pPr>
                  <a:r>
                    <a:rPr lang="en-US" sz="1600" b="1">
                      <a:solidFill>
                        <a:srgbClr val="FF0000"/>
                      </a:solidFill>
                      <a:cs typeface="Arial" charset="0"/>
                    </a:rPr>
                    <a:t>…</a:t>
                  </a:r>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5060"/>
                                        </p:tgtEl>
                                        <p:attrNameLst>
                                          <p:attrName>style.visibility</p:attrName>
                                        </p:attrNameLst>
                                      </p:cBhvr>
                                      <p:to>
                                        <p:strVal val="visible"/>
                                      </p:to>
                                    </p:set>
                                    <p:anim calcmode="lin" valueType="num">
                                      <p:cBhvr additive="base">
                                        <p:cTn id="7" dur="500" fill="hold"/>
                                        <p:tgtEl>
                                          <p:spTgt spid="685060"/>
                                        </p:tgtEl>
                                        <p:attrNameLst>
                                          <p:attrName>ppt_x</p:attrName>
                                        </p:attrNameLst>
                                      </p:cBhvr>
                                      <p:tavLst>
                                        <p:tav tm="0">
                                          <p:val>
                                            <p:strVal val="0-#ppt_w/2"/>
                                          </p:val>
                                        </p:tav>
                                        <p:tav tm="100000">
                                          <p:val>
                                            <p:strVal val="#ppt_x"/>
                                          </p:val>
                                        </p:tav>
                                      </p:tavLst>
                                    </p:anim>
                                    <p:anim calcmode="lin" valueType="num">
                                      <p:cBhvr additive="base">
                                        <p:cTn id="8" dur="500" fill="hold"/>
                                        <p:tgtEl>
                                          <p:spTgt spid="6850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8" fill="hold" grpId="1" nodeType="clickEffect">
                                  <p:stCondLst>
                                    <p:cond delay="0"/>
                                  </p:stCondLst>
                                  <p:childTnLst>
                                    <p:anim calcmode="lin" valueType="num">
                                      <p:cBhvr additive="base">
                                        <p:cTn id="12" dur="500"/>
                                        <p:tgtEl>
                                          <p:spTgt spid="685060"/>
                                        </p:tgtEl>
                                        <p:attrNameLst>
                                          <p:attrName>ppt_x</p:attrName>
                                        </p:attrNameLst>
                                      </p:cBhvr>
                                      <p:tavLst>
                                        <p:tav tm="0">
                                          <p:val>
                                            <p:strVal val="ppt_x"/>
                                          </p:val>
                                        </p:tav>
                                        <p:tav tm="100000">
                                          <p:val>
                                            <p:strVal val="0-ppt_w/2"/>
                                          </p:val>
                                        </p:tav>
                                      </p:tavLst>
                                    </p:anim>
                                    <p:anim calcmode="lin" valueType="num">
                                      <p:cBhvr additive="base">
                                        <p:cTn id="13" dur="500"/>
                                        <p:tgtEl>
                                          <p:spTgt spid="685060"/>
                                        </p:tgtEl>
                                        <p:attrNameLst>
                                          <p:attrName>ppt_y</p:attrName>
                                        </p:attrNameLst>
                                      </p:cBhvr>
                                      <p:tavLst>
                                        <p:tav tm="0">
                                          <p:val>
                                            <p:strVal val="ppt_y"/>
                                          </p:val>
                                        </p:tav>
                                        <p:tav tm="100000">
                                          <p:val>
                                            <p:strVal val="ppt_y"/>
                                          </p:val>
                                        </p:tav>
                                      </p:tavLst>
                                    </p:anim>
                                    <p:set>
                                      <p:cBhvr>
                                        <p:cTn id="14" dur="1" fill="hold">
                                          <p:stCondLst>
                                            <p:cond delay="499"/>
                                          </p:stCondLst>
                                        </p:cTn>
                                        <p:tgtEl>
                                          <p:spTgt spid="68506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685064"/>
                                        </p:tgtEl>
                                        <p:attrNameLst>
                                          <p:attrName>style.visibility</p:attrName>
                                        </p:attrNameLst>
                                      </p:cBhvr>
                                      <p:to>
                                        <p:strVal val="visible"/>
                                      </p:to>
                                    </p:set>
                                    <p:animEffect transition="in" filter="dissolve">
                                      <p:cBhvr>
                                        <p:cTn id="19" dur="500"/>
                                        <p:tgtEl>
                                          <p:spTgt spid="685064"/>
                                        </p:tgtEl>
                                      </p:cBhvr>
                                    </p:animEffect>
                                  </p:childTnLst>
                                </p:cTn>
                              </p:par>
                              <p:par>
                                <p:cTn id="20" presetID="1" presetClass="entr" presetSubtype="0" fill="hold" grpId="1" nodeType="withEffect">
                                  <p:stCondLst>
                                    <p:cond delay="0"/>
                                  </p:stCondLst>
                                  <p:childTnLst>
                                    <p:set>
                                      <p:cBhvr>
                                        <p:cTn id="21" dur="1" fill="hold">
                                          <p:stCondLst>
                                            <p:cond delay="0"/>
                                          </p:stCondLst>
                                        </p:cTn>
                                        <p:tgtEl>
                                          <p:spTgt spid="685063"/>
                                        </p:tgtEl>
                                        <p:attrNameLst>
                                          <p:attrName>style.visibility</p:attrName>
                                        </p:attrNameLst>
                                      </p:cBhvr>
                                      <p:to>
                                        <p:strVal val="visible"/>
                                      </p:to>
                                    </p:set>
                                  </p:childTnLst>
                                </p:cTn>
                              </p:par>
                              <p:par>
                                <p:cTn id="22" presetID="63" presetClass="path" presetSubtype="0" accel="50000" decel="50000" fill="hold" grpId="0" nodeType="withEffect">
                                  <p:stCondLst>
                                    <p:cond delay="0"/>
                                  </p:stCondLst>
                                  <p:childTnLst>
                                    <p:animMotion origin="layout" path="M 0.0 0.0  L 0.25 0.0  E" pathEditMode="relative" ptsTypes="">
                                      <p:cBhvr>
                                        <p:cTn id="23" dur="1000" fill="hold"/>
                                        <p:tgtEl>
                                          <p:spTgt spid="685063"/>
                                        </p:tgtEl>
                                        <p:attrNameLst>
                                          <p:attrName>ppt_x</p:attrName>
                                          <p:attrName>ppt_y</p:attrName>
                                        </p:attrNameLst>
                                      </p:cBhvr>
                                    </p:animMotion>
                                  </p:childTnLst>
                                </p:cTn>
                              </p:par>
                            </p:childTnLst>
                          </p:cTn>
                        </p:par>
                        <p:par>
                          <p:cTn id="24" fill="hold" nodeType="afterGroup">
                            <p:stCondLst>
                              <p:cond delay="1000"/>
                            </p:stCondLst>
                            <p:childTnLst>
                              <p:par>
                                <p:cTn id="25" presetID="1" presetClass="entr" presetSubtype="0" fill="hold" grpId="1" nodeType="afterEffect">
                                  <p:stCondLst>
                                    <p:cond delay="0"/>
                                  </p:stCondLst>
                                  <p:childTnLst>
                                    <p:set>
                                      <p:cBhvr>
                                        <p:cTn id="26" dur="1" fill="hold">
                                          <p:stCondLst>
                                            <p:cond delay="0"/>
                                          </p:stCondLst>
                                        </p:cTn>
                                        <p:tgtEl>
                                          <p:spTgt spid="685062"/>
                                        </p:tgtEl>
                                        <p:attrNameLst>
                                          <p:attrName>style.visibility</p:attrName>
                                        </p:attrNameLst>
                                      </p:cBhvr>
                                      <p:to>
                                        <p:strVal val="visible"/>
                                      </p:to>
                                    </p:set>
                                  </p:childTnLst>
                                </p:cTn>
                              </p:par>
                              <p:par>
                                <p:cTn id="27" presetID="63" presetClass="path" presetSubtype="0" accel="50000" decel="50000" fill="hold" grpId="0" nodeType="withEffect">
                                  <p:stCondLst>
                                    <p:cond delay="0"/>
                                  </p:stCondLst>
                                  <p:childTnLst>
                                    <p:animMotion origin="layout" path="M 0.0 0.0  L 0.25 0.0  E" pathEditMode="relative" ptsTypes="">
                                      <p:cBhvr>
                                        <p:cTn id="28" dur="1000" fill="hold"/>
                                        <p:tgtEl>
                                          <p:spTgt spid="685062"/>
                                        </p:tgtEl>
                                        <p:attrNameLst>
                                          <p:attrName>ppt_x</p:attrName>
                                          <p:attrName>ppt_y</p:attrName>
                                        </p:attrNameLst>
                                      </p:cBhvr>
                                    </p:animMotion>
                                  </p:childTnLst>
                                </p:cTn>
                              </p:par>
                              <p:par>
                                <p:cTn id="29" presetID="55" presetClass="entr" presetSubtype="0" fill="hold" nodeType="withEffect">
                                  <p:stCondLst>
                                    <p:cond delay="0"/>
                                  </p:stCondLst>
                                  <p:childTnLst>
                                    <p:set>
                                      <p:cBhvr>
                                        <p:cTn id="30" dur="1" fill="hold">
                                          <p:stCondLst>
                                            <p:cond delay="0"/>
                                          </p:stCondLst>
                                        </p:cTn>
                                        <p:tgtEl>
                                          <p:spTgt spid="685061"/>
                                        </p:tgtEl>
                                        <p:attrNameLst>
                                          <p:attrName>style.visibility</p:attrName>
                                        </p:attrNameLst>
                                      </p:cBhvr>
                                      <p:to>
                                        <p:strVal val="visible"/>
                                      </p:to>
                                    </p:set>
                                    <p:anim calcmode="lin" valueType="num">
                                      <p:cBhvr>
                                        <p:cTn id="31" dur="1000" fill="hold"/>
                                        <p:tgtEl>
                                          <p:spTgt spid="685061"/>
                                        </p:tgtEl>
                                        <p:attrNameLst>
                                          <p:attrName>ppt_w</p:attrName>
                                        </p:attrNameLst>
                                      </p:cBhvr>
                                      <p:tavLst>
                                        <p:tav tm="0">
                                          <p:val>
                                            <p:strVal val="#ppt_w*0.70"/>
                                          </p:val>
                                        </p:tav>
                                        <p:tav tm="100000">
                                          <p:val>
                                            <p:strVal val="#ppt_w"/>
                                          </p:val>
                                        </p:tav>
                                      </p:tavLst>
                                    </p:anim>
                                    <p:anim calcmode="lin" valueType="num">
                                      <p:cBhvr>
                                        <p:cTn id="32" dur="1000" fill="hold"/>
                                        <p:tgtEl>
                                          <p:spTgt spid="685061"/>
                                        </p:tgtEl>
                                        <p:attrNameLst>
                                          <p:attrName>ppt_h</p:attrName>
                                        </p:attrNameLst>
                                      </p:cBhvr>
                                      <p:tavLst>
                                        <p:tav tm="0">
                                          <p:val>
                                            <p:strVal val="#ppt_h"/>
                                          </p:val>
                                        </p:tav>
                                        <p:tav tm="100000">
                                          <p:val>
                                            <p:strVal val="#ppt_h"/>
                                          </p:val>
                                        </p:tav>
                                      </p:tavLst>
                                    </p:anim>
                                    <p:animEffect transition="in" filter="fade">
                                      <p:cBhvr>
                                        <p:cTn id="33" dur="1000"/>
                                        <p:tgtEl>
                                          <p:spTgt spid="6850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685067"/>
                                        </p:tgtEl>
                                        <p:attrNameLst>
                                          <p:attrName>style.visibility</p:attrName>
                                        </p:attrNameLst>
                                      </p:cBhvr>
                                      <p:to>
                                        <p:strVal val="visible"/>
                                      </p:to>
                                    </p:set>
                                    <p:animEffect transition="in" filter="wipe(left)">
                                      <p:cBhvr>
                                        <p:cTn id="38" dur="500"/>
                                        <p:tgtEl>
                                          <p:spTgt spid="68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0" grpId="0" animBg="1"/>
      <p:bldP spid="685060" grpId="1" animBg="1"/>
      <p:bldP spid="685062" grpId="0" animBg="1"/>
      <p:bldP spid="685062" grpId="1" animBg="1"/>
      <p:bldP spid="685063" grpId="0" animBg="1"/>
      <p:bldP spid="68506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E994903-4AE4-F347-93CC-8E53E20D4801}" type="slidenum">
              <a:rPr lang="en-US"/>
              <a:pPr/>
              <a:t>14</a:t>
            </a:fld>
            <a:endParaRPr lang="en-US"/>
          </a:p>
        </p:txBody>
      </p:sp>
      <p:sp>
        <p:nvSpPr>
          <p:cNvPr id="693250" name="Rectangle 2"/>
          <p:cNvSpPr>
            <a:spLocks noGrp="1" noChangeArrowheads="1"/>
          </p:cNvSpPr>
          <p:nvPr>
            <p:ph type="title"/>
          </p:nvPr>
        </p:nvSpPr>
        <p:spPr/>
        <p:txBody>
          <a:bodyPr/>
          <a:lstStyle/>
          <a:p>
            <a:r>
              <a:rPr lang="en-US"/>
              <a:t>NUANCE Today</a:t>
            </a:r>
          </a:p>
        </p:txBody>
      </p:sp>
      <p:pic>
        <p:nvPicPr>
          <p:cNvPr id="693251" name="Picture 3"/>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685800" y="1401763"/>
            <a:ext cx="7924800" cy="4724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657C27F4-BE3C-7645-B083-5ECD7CA41257}" type="slidenum">
              <a:rPr lang="en-US"/>
              <a:pPr/>
              <a:t>15</a:t>
            </a:fld>
            <a:endParaRPr lang="en-US"/>
          </a:p>
        </p:txBody>
      </p:sp>
      <p:sp>
        <p:nvSpPr>
          <p:cNvPr id="694274" name="Rectangle 2"/>
          <p:cNvSpPr>
            <a:spLocks noGrp="1" noChangeArrowheads="1"/>
          </p:cNvSpPr>
          <p:nvPr>
            <p:ph type="title" idx="4294967295"/>
          </p:nvPr>
        </p:nvSpPr>
        <p:spPr/>
        <p:txBody>
          <a:bodyPr/>
          <a:lstStyle/>
          <a:p>
            <a:r>
              <a:rPr lang="en-US" dirty="0"/>
              <a:t>Large Vocabulary Continuous Speech </a:t>
            </a:r>
            <a:r>
              <a:rPr lang="en-US" dirty="0" smtClean="0"/>
              <a:t>Recognition (LVCSR) Today</a:t>
            </a:r>
            <a:endParaRPr lang="en-US" dirty="0"/>
          </a:p>
        </p:txBody>
      </p:sp>
      <p:sp>
        <p:nvSpPr>
          <p:cNvPr id="694275" name="Rectangle 3"/>
          <p:cNvSpPr>
            <a:spLocks noGrp="1" noChangeArrowheads="1"/>
          </p:cNvSpPr>
          <p:nvPr>
            <p:ph idx="4294967295"/>
          </p:nvPr>
        </p:nvSpPr>
        <p:spPr/>
        <p:txBody>
          <a:bodyPr/>
          <a:lstStyle/>
          <a:p>
            <a:r>
              <a:rPr lang="en-US" dirty="0" smtClean="0"/>
              <a:t>~</a:t>
            </a:r>
            <a:r>
              <a:rPr lang="en-US" dirty="0"/>
              <a:t>20,000-64,000 words</a:t>
            </a:r>
          </a:p>
          <a:p>
            <a:r>
              <a:rPr lang="en-US" dirty="0"/>
              <a:t>Speaker independent (vs. speaker-dependent)</a:t>
            </a:r>
          </a:p>
          <a:p>
            <a:r>
              <a:rPr lang="en-US" dirty="0"/>
              <a:t>Continuous speech (</a:t>
            </a:r>
            <a:r>
              <a:rPr lang="en-US" dirty="0" err="1"/>
              <a:t>vs</a:t>
            </a:r>
            <a:r>
              <a:rPr lang="en-US" dirty="0"/>
              <a:t> isolated-word</a:t>
            </a:r>
            <a:r>
              <a:rPr lang="en-US" dirty="0" smtClean="0"/>
              <a:t>)</a:t>
            </a:r>
          </a:p>
          <a:p>
            <a:r>
              <a:rPr lang="en-US" dirty="0" smtClean="0"/>
              <a:t>Conversational speech, dialogue (vs. dictation)</a:t>
            </a:r>
          </a:p>
          <a:p>
            <a:r>
              <a:rPr lang="en-US" dirty="0" smtClean="0"/>
              <a:t>Many languages (vs. English, Japanese, Swedish, French)</a:t>
            </a:r>
            <a:endParaRPr lang="en-US" dirty="0"/>
          </a:p>
        </p:txBody>
      </p:sp>
      <p:sp>
        <p:nvSpPr>
          <p:cNvPr id="5" name="Date Placeholder 4"/>
          <p:cNvSpPr txBox="1">
            <a:spLocks noGrp="1"/>
          </p:cNvSpPr>
          <p:nvPr/>
        </p:nvSpPr>
        <p:spPr bwMode="auto">
          <a:xfrm>
            <a:off x="0" y="6553200"/>
            <a:ext cx="1219200" cy="304800"/>
          </a:xfrm>
          <a:prstGeom prst="rect">
            <a:avLst/>
          </a:prstGeom>
          <a:noFill/>
          <a:ln>
            <a:miter lim="800000"/>
            <a:headEnd/>
            <a:tailEnd/>
          </a:ln>
        </p:spPr>
        <p:txBody>
          <a:bodyPr/>
          <a:lstStyle>
            <a:lvl1pPr eaLnBrk="0" hangingPunct="0">
              <a:defRPr sz="2400">
                <a:solidFill>
                  <a:schemeClr val="tx1"/>
                </a:solidFill>
                <a:latin typeface="Times New Roman" charset="0"/>
                <a:ea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09CE3A38-6DED-1E46-9119-128E5AB49693}" type="datetime1">
              <a:rPr lang="en-US" sz="1400">
                <a:solidFill>
                  <a:srgbClr val="721028"/>
                </a:solidFill>
                <a:latin typeface="Arial" charset="0"/>
                <a:cs typeface="ＭＳ Ｐゴシック" charset="0"/>
              </a:rPr>
              <a:pPr/>
              <a:t>3/21/2012</a:t>
            </a:fld>
            <a:endParaRPr lang="en-US" sz="1400">
              <a:solidFill>
                <a:srgbClr val="721028"/>
              </a:solidFill>
              <a:latin typeface="Arial" charset="0"/>
              <a:cs typeface="ＭＳ Ｐゴシック" charset="0"/>
            </a:endParaRPr>
          </a:p>
        </p:txBody>
      </p:sp>
      <p:sp>
        <p:nvSpPr>
          <p:cNvPr id="694277" name="Slide Number Placeholder 5"/>
          <p:cNvSpPr txBox="1">
            <a:spLocks noGrp="1"/>
          </p:cNvSpPr>
          <p:nvPr/>
        </p:nvSpPr>
        <p:spPr bwMode="auto">
          <a:xfrm>
            <a:off x="8686800" y="6553200"/>
            <a:ext cx="45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5E6BBB41-E72E-A344-8BA4-F119AA300F95}" type="slidenum">
              <a:rPr lang="en-US" sz="1400">
                <a:solidFill>
                  <a:srgbClr val="721028"/>
                </a:solidFill>
                <a:latin typeface="Arial" charset="0"/>
                <a:cs typeface="ＭＳ Ｐゴシック" charset="0"/>
              </a:rPr>
              <a:pPr algn="r"/>
              <a:t>15</a:t>
            </a:fld>
            <a:endParaRPr lang="en-US" sz="1400">
              <a:solidFill>
                <a:srgbClr val="721028"/>
              </a:solidFill>
              <a:latin typeface="Arial" charset="0"/>
              <a:cs typeface="ＭＳ Ｐゴシック" charset="0"/>
            </a:endParaRPr>
          </a:p>
        </p:txBody>
      </p:sp>
      <p:sp>
        <p:nvSpPr>
          <p:cNvPr id="7" name="Footer Placeholder 6"/>
          <p:cNvSpPr txBox="1">
            <a:spLocks noGrp="1"/>
          </p:cNvSpPr>
          <p:nvPr/>
        </p:nvSpPr>
        <p:spPr bwMode="auto">
          <a:xfrm>
            <a:off x="1219200" y="6629400"/>
            <a:ext cx="7467600" cy="304800"/>
          </a:xfrm>
          <a:prstGeom prst="rect">
            <a:avLst/>
          </a:prstGeom>
          <a:noFill/>
          <a:ln>
            <a:miter lim="800000"/>
            <a:headEnd/>
            <a:tailEnd/>
          </a:ln>
        </p:spPr>
        <p:txBody>
          <a:bodyPr/>
          <a:lstStyle>
            <a:lvl1pPr eaLnBrk="0" hangingPunct="0">
              <a:defRPr sz="2400">
                <a:solidFill>
                  <a:schemeClr val="tx1"/>
                </a:solidFill>
                <a:latin typeface="Times New Roman" charset="0"/>
                <a:ea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800">
                <a:solidFill>
                  <a:srgbClr val="721028"/>
                </a:solidFill>
                <a:latin typeface="Arial" charset="0"/>
                <a:cs typeface="Arial" charset="0"/>
              </a:rPr>
              <a:t>Speech and Language Processing  Jurafsky and Martin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4E7F5BED-3499-C64A-B7E6-6BB0742D3D4F}" type="slidenum">
              <a:rPr lang="en-US"/>
              <a:pPr/>
              <a:t>16</a:t>
            </a:fld>
            <a:endParaRPr lang="en-US"/>
          </a:p>
        </p:txBody>
      </p:sp>
      <p:sp>
        <p:nvSpPr>
          <p:cNvPr id="696322" name="Rectangle 2"/>
          <p:cNvSpPr>
            <a:spLocks noGrp="1" noChangeArrowheads="1"/>
          </p:cNvSpPr>
          <p:nvPr>
            <p:ph type="title" idx="4294967295"/>
          </p:nvPr>
        </p:nvSpPr>
        <p:spPr/>
        <p:txBody>
          <a:bodyPr/>
          <a:lstStyle/>
          <a:p>
            <a:r>
              <a:rPr lang="en-US"/>
              <a:t>Current error rates</a:t>
            </a:r>
          </a:p>
        </p:txBody>
      </p:sp>
      <p:graphicFrame>
        <p:nvGraphicFramePr>
          <p:cNvPr id="696366" name="Group 46"/>
          <p:cNvGraphicFramePr>
            <a:graphicFrameLocks noGrp="1"/>
          </p:cNvGraphicFramePr>
          <p:nvPr/>
        </p:nvGraphicFramePr>
        <p:xfrm>
          <a:off x="838200" y="2362200"/>
          <a:ext cx="7315200" cy="2754313"/>
        </p:xfrm>
        <a:graphic>
          <a:graphicData uri="http://schemas.openxmlformats.org/drawingml/2006/table">
            <a:tbl>
              <a:tblPr/>
              <a:tblGrid>
                <a:gridCol w="4078288"/>
                <a:gridCol w="1862137"/>
                <a:gridCol w="1374775"/>
              </a:tblGrid>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Task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ＭＳ Ｐゴシック" charset="0"/>
                        </a:rPr>
                        <a:t>Vocabulary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ＭＳ Ｐゴシック" charset="0"/>
                        </a:rPr>
                        <a:t>Error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Digits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ＭＳ Ｐゴシック"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WSJ read speech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ＭＳ Ｐゴシック" charset="0"/>
                        </a:rPr>
                        <a:t>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WSJ read speech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ＭＳ Ｐゴシック" charset="0"/>
                        </a:rPr>
                        <a:t>20K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Broadcast news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ＭＳ Ｐゴシック" charset="0"/>
                        </a:rPr>
                        <a:t>64,000+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ＭＳ Ｐゴシック"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charset="0"/>
                          <a:ea typeface="ＭＳ Ｐゴシック" charset="0"/>
                        </a:rPr>
                        <a:t>Conversational Telephone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ＭＳ Ｐゴシック" charset="0"/>
                        </a:rPr>
                        <a:t>64,000+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ＭＳ Ｐゴシック"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353" name="Rectangle 33"/>
          <p:cNvSpPr>
            <a:spLocks noChangeArrowheads="1"/>
          </p:cNvSpPr>
          <p:nvPr/>
        </p:nvSpPr>
        <p:spPr bwMode="auto">
          <a:xfrm>
            <a:off x="1109663" y="1576388"/>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600">
              <a:latin typeface="Times New Roman" charset="0"/>
              <a:cs typeface="ＭＳ Ｐゴシック" charset="0"/>
            </a:endParaRPr>
          </a:p>
        </p:txBody>
      </p:sp>
      <p:sp>
        <p:nvSpPr>
          <p:cNvPr id="35" name="Date Placeholder 34"/>
          <p:cNvSpPr txBox="1">
            <a:spLocks noGrp="1"/>
          </p:cNvSpPr>
          <p:nvPr/>
        </p:nvSpPr>
        <p:spPr bwMode="auto">
          <a:xfrm>
            <a:off x="0" y="6553200"/>
            <a:ext cx="1219200" cy="304800"/>
          </a:xfrm>
          <a:prstGeom prst="rect">
            <a:avLst/>
          </a:prstGeom>
          <a:noFill/>
          <a:ln>
            <a:miter lim="800000"/>
            <a:headEnd/>
            <a:tailEnd/>
          </a:ln>
        </p:spPr>
        <p:txBody>
          <a:bodyPr/>
          <a:lstStyle>
            <a:lvl1pPr eaLnBrk="0" hangingPunct="0">
              <a:defRPr sz="2400">
                <a:solidFill>
                  <a:schemeClr val="tx1"/>
                </a:solidFill>
                <a:latin typeface="Times New Roman" charset="0"/>
                <a:ea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1EB0B47C-6A55-9A46-B2B4-0C2307645D74}" type="datetime1">
              <a:rPr lang="en-US" sz="1400">
                <a:solidFill>
                  <a:srgbClr val="721028"/>
                </a:solidFill>
                <a:latin typeface="Arial" charset="0"/>
                <a:cs typeface="ＭＳ Ｐゴシック" charset="0"/>
              </a:rPr>
              <a:pPr/>
              <a:t>3/21/2012</a:t>
            </a:fld>
            <a:endParaRPr lang="en-US" sz="1400">
              <a:solidFill>
                <a:srgbClr val="721028"/>
              </a:solidFill>
              <a:latin typeface="Arial" charset="0"/>
              <a:cs typeface="ＭＳ Ｐゴシック" charset="0"/>
            </a:endParaRPr>
          </a:p>
        </p:txBody>
      </p:sp>
      <p:sp>
        <p:nvSpPr>
          <p:cNvPr id="696355" name="Slide Number Placeholder 35"/>
          <p:cNvSpPr txBox="1">
            <a:spLocks noGrp="1"/>
          </p:cNvSpPr>
          <p:nvPr/>
        </p:nvSpPr>
        <p:spPr bwMode="auto">
          <a:xfrm>
            <a:off x="8686800" y="6553200"/>
            <a:ext cx="45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D8B36716-5530-7549-8170-462612EFA844}" type="slidenum">
              <a:rPr lang="en-US" sz="1400">
                <a:solidFill>
                  <a:srgbClr val="721028"/>
                </a:solidFill>
                <a:latin typeface="Arial" charset="0"/>
                <a:cs typeface="ＭＳ Ｐゴシック" charset="0"/>
              </a:rPr>
              <a:pPr algn="r"/>
              <a:t>16</a:t>
            </a:fld>
            <a:endParaRPr lang="en-US" sz="1400">
              <a:solidFill>
                <a:srgbClr val="721028"/>
              </a:solidFill>
              <a:latin typeface="Arial" charset="0"/>
              <a:cs typeface="ＭＳ Ｐゴシック" charset="0"/>
            </a:endParaRPr>
          </a:p>
        </p:txBody>
      </p:sp>
      <p:sp>
        <p:nvSpPr>
          <p:cNvPr id="37" name="Footer Placeholder 36"/>
          <p:cNvSpPr txBox="1">
            <a:spLocks noGrp="1"/>
          </p:cNvSpPr>
          <p:nvPr/>
        </p:nvSpPr>
        <p:spPr bwMode="auto">
          <a:xfrm>
            <a:off x="1219200" y="6629400"/>
            <a:ext cx="7467600" cy="304800"/>
          </a:xfrm>
          <a:prstGeom prst="rect">
            <a:avLst/>
          </a:prstGeom>
          <a:noFill/>
          <a:ln>
            <a:miter lim="800000"/>
            <a:headEnd/>
            <a:tailEnd/>
          </a:ln>
        </p:spPr>
        <p:txBody>
          <a:bodyPr/>
          <a:lstStyle>
            <a:lvl1pPr eaLnBrk="0" hangingPunct="0">
              <a:defRPr sz="2400">
                <a:solidFill>
                  <a:schemeClr val="tx1"/>
                </a:solidFill>
                <a:latin typeface="Times New Roman" charset="0"/>
                <a:ea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800">
                <a:solidFill>
                  <a:srgbClr val="721028"/>
                </a:solidFill>
                <a:latin typeface="Arial" charset="0"/>
                <a:cs typeface="Arial" charset="0"/>
              </a:rPr>
              <a:t>Speech and Language Processing  Jurafsky and Martin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35D6E49D-753B-4242-8445-A40C26E06BB4}" type="slidenum">
              <a:rPr lang="en-US"/>
              <a:pPr/>
              <a:t>17</a:t>
            </a:fld>
            <a:endParaRPr lang="en-US"/>
          </a:p>
        </p:txBody>
      </p:sp>
      <p:sp>
        <p:nvSpPr>
          <p:cNvPr id="698370" name="Rectangle 2"/>
          <p:cNvSpPr>
            <a:spLocks noGrp="1" noChangeArrowheads="1"/>
          </p:cNvSpPr>
          <p:nvPr>
            <p:ph type="title" idx="4294967295"/>
          </p:nvPr>
        </p:nvSpPr>
        <p:spPr/>
        <p:txBody>
          <a:bodyPr/>
          <a:lstStyle/>
          <a:p>
            <a:r>
              <a:rPr lang="en-US" dirty="0" smtClean="0"/>
              <a:t>Human </a:t>
            </a:r>
            <a:r>
              <a:rPr lang="en-US" dirty="0"/>
              <a:t>vs. </a:t>
            </a:r>
            <a:r>
              <a:rPr lang="en-US" dirty="0" smtClean="0"/>
              <a:t>Machine Error Rates</a:t>
            </a:r>
            <a:endParaRPr lang="en-US" dirty="0"/>
          </a:p>
        </p:txBody>
      </p:sp>
      <p:sp>
        <p:nvSpPr>
          <p:cNvPr id="698371" name="Rectangle 3"/>
          <p:cNvSpPr>
            <a:spLocks noGrp="1" noChangeArrowheads="1"/>
          </p:cNvSpPr>
          <p:nvPr>
            <p:ph idx="4294967295"/>
          </p:nvPr>
        </p:nvSpPr>
        <p:spPr>
          <a:xfrm>
            <a:off x="381000" y="4419600"/>
            <a:ext cx="8397875" cy="2024063"/>
          </a:xfrm>
        </p:spPr>
        <p:txBody>
          <a:bodyPr/>
          <a:lstStyle/>
          <a:p>
            <a:pPr>
              <a:lnSpc>
                <a:spcPct val="90000"/>
              </a:lnSpc>
            </a:pPr>
            <a:r>
              <a:rPr lang="en-US"/>
              <a:t>Conclusions:</a:t>
            </a:r>
          </a:p>
          <a:p>
            <a:pPr marL="685800" lvl="1" indent="-228600">
              <a:lnSpc>
                <a:spcPct val="90000"/>
              </a:lnSpc>
            </a:pPr>
            <a:r>
              <a:rPr lang="en-US"/>
              <a:t>Machines about 5 times worse than humans</a:t>
            </a:r>
          </a:p>
          <a:p>
            <a:pPr marL="685800" lvl="1" indent="-228600">
              <a:lnSpc>
                <a:spcPct val="90000"/>
              </a:lnSpc>
            </a:pPr>
            <a:r>
              <a:rPr lang="en-US"/>
              <a:t>Gap increases with noisy speech</a:t>
            </a:r>
          </a:p>
          <a:p>
            <a:pPr marL="685800" lvl="1" indent="-228600">
              <a:lnSpc>
                <a:spcPct val="90000"/>
              </a:lnSpc>
            </a:pPr>
            <a:r>
              <a:rPr lang="en-US"/>
              <a:t>These numbers are rough…</a:t>
            </a:r>
          </a:p>
        </p:txBody>
      </p:sp>
      <p:graphicFrame>
        <p:nvGraphicFramePr>
          <p:cNvPr id="1347588" name="Group 4"/>
          <p:cNvGraphicFramePr>
            <a:graphicFrameLocks noGrp="1"/>
          </p:cNvGraphicFramePr>
          <p:nvPr/>
        </p:nvGraphicFramePr>
        <p:xfrm>
          <a:off x="533400" y="1752600"/>
          <a:ext cx="8305800" cy="2091373"/>
        </p:xfrm>
        <a:graphic>
          <a:graphicData uri="http://schemas.openxmlformats.org/drawingml/2006/table">
            <a:tbl>
              <a:tblPr/>
              <a:tblGrid>
                <a:gridCol w="2898775"/>
                <a:gridCol w="1135063"/>
                <a:gridCol w="2759075"/>
                <a:gridCol w="1512887"/>
              </a:tblGrid>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Task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Vocab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ASR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Hum SR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Continuous digits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WSJ 1995 clean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WSJ 1995 </a:t>
                      </a:r>
                      <a:r>
                        <a:rPr kumimoji="0" lang="en-US" sz="1800" b="1" i="0" u="none" strike="noStrike" cap="none" normalizeH="0" baseline="0">
                          <a:ln>
                            <a:noFill/>
                          </a:ln>
                          <a:solidFill>
                            <a:schemeClr val="tx1"/>
                          </a:solidFill>
                          <a:effectLst/>
                          <a:latin typeface="Arial" charset="0"/>
                          <a:ea typeface="ＭＳ Ｐゴシック" charset="0"/>
                        </a:rPr>
                        <a:t>w/noise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9</a:t>
                      </a:r>
                      <a:endParaRPr kumimoji="0" lang="en-US" sz="2000" b="1" i="0" u="none" strike="noStrike" cap="none" normalizeH="0" baseline="0">
                        <a:ln>
                          <a:noFill/>
                        </a:ln>
                        <a:solidFill>
                          <a:srgbClr val="646282"/>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SWBD 2004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65K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 name="Date Placeholder 36"/>
          <p:cNvSpPr txBox="1">
            <a:spLocks noGrp="1"/>
          </p:cNvSpPr>
          <p:nvPr/>
        </p:nvSpPr>
        <p:spPr bwMode="auto">
          <a:xfrm>
            <a:off x="0" y="6553200"/>
            <a:ext cx="1219200" cy="304800"/>
          </a:xfrm>
          <a:prstGeom prst="rect">
            <a:avLst/>
          </a:prstGeom>
          <a:noFill/>
          <a:ln>
            <a:miter lim="800000"/>
            <a:headEnd/>
            <a:tailEnd/>
          </a:ln>
        </p:spPr>
        <p:txBody>
          <a:bodyPr/>
          <a:lstStyle>
            <a:lvl1pPr eaLnBrk="0" hangingPunct="0">
              <a:defRPr sz="2400">
                <a:solidFill>
                  <a:schemeClr val="tx1"/>
                </a:solidFill>
                <a:latin typeface="Times New Roman" charset="0"/>
                <a:ea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D1AC41D9-2038-6844-8B3C-6F7143FF2D04}" type="datetime1">
              <a:rPr lang="en-US" sz="1400">
                <a:solidFill>
                  <a:srgbClr val="721028"/>
                </a:solidFill>
                <a:latin typeface="Arial" charset="0"/>
                <a:cs typeface="ＭＳ Ｐゴシック" charset="0"/>
              </a:rPr>
              <a:pPr/>
              <a:t>3/21/2012</a:t>
            </a:fld>
            <a:endParaRPr lang="en-US" sz="1400">
              <a:solidFill>
                <a:srgbClr val="721028"/>
              </a:solidFill>
              <a:latin typeface="Arial" charset="0"/>
              <a:cs typeface="ＭＳ Ｐゴシック" charset="0"/>
            </a:endParaRPr>
          </a:p>
        </p:txBody>
      </p:sp>
      <p:sp>
        <p:nvSpPr>
          <p:cNvPr id="698405" name="Slide Number Placeholder 37"/>
          <p:cNvSpPr txBox="1">
            <a:spLocks noGrp="1"/>
          </p:cNvSpPr>
          <p:nvPr/>
        </p:nvSpPr>
        <p:spPr bwMode="auto">
          <a:xfrm>
            <a:off x="8686800" y="6553200"/>
            <a:ext cx="45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C1D48985-F2C3-3140-8752-487BC9523E1A}" type="slidenum">
              <a:rPr lang="en-US" sz="1400">
                <a:solidFill>
                  <a:srgbClr val="721028"/>
                </a:solidFill>
                <a:latin typeface="Arial" charset="0"/>
                <a:cs typeface="ＭＳ Ｐゴシック" charset="0"/>
              </a:rPr>
              <a:pPr algn="r"/>
              <a:t>17</a:t>
            </a:fld>
            <a:endParaRPr lang="en-US" sz="1400">
              <a:solidFill>
                <a:srgbClr val="721028"/>
              </a:solidFill>
              <a:latin typeface="Arial" charset="0"/>
              <a:cs typeface="ＭＳ Ｐゴシック" charset="0"/>
            </a:endParaRPr>
          </a:p>
        </p:txBody>
      </p:sp>
      <p:sp>
        <p:nvSpPr>
          <p:cNvPr id="39" name="Footer Placeholder 38"/>
          <p:cNvSpPr txBox="1">
            <a:spLocks noGrp="1"/>
          </p:cNvSpPr>
          <p:nvPr/>
        </p:nvSpPr>
        <p:spPr bwMode="auto">
          <a:xfrm>
            <a:off x="1219200" y="6629400"/>
            <a:ext cx="7467600" cy="304800"/>
          </a:xfrm>
          <a:prstGeom prst="rect">
            <a:avLst/>
          </a:prstGeom>
          <a:noFill/>
          <a:ln>
            <a:miter lim="800000"/>
            <a:headEnd/>
            <a:tailEnd/>
          </a:ln>
        </p:spPr>
        <p:txBody>
          <a:bodyPr/>
          <a:lstStyle>
            <a:lvl1pPr eaLnBrk="0" hangingPunct="0">
              <a:defRPr sz="2400">
                <a:solidFill>
                  <a:schemeClr val="tx1"/>
                </a:solidFill>
                <a:latin typeface="Times New Roman" charset="0"/>
                <a:ea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800">
                <a:solidFill>
                  <a:srgbClr val="721028"/>
                </a:solidFill>
                <a:latin typeface="Arial" charset="0"/>
                <a:cs typeface="Arial" charset="0"/>
              </a:rPr>
              <a:t>Speech and Language Processing  Jurafsky and Martin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817DAC7-6C55-B149-A251-15677BD61B77}" type="slidenum">
              <a:rPr lang="en-US"/>
              <a:pPr/>
              <a:t>18</a:t>
            </a:fld>
            <a:endParaRPr lang="en-US"/>
          </a:p>
        </p:txBody>
      </p:sp>
      <p:sp>
        <p:nvSpPr>
          <p:cNvPr id="483330" name="Rectangle 2"/>
          <p:cNvSpPr>
            <a:spLocks noGrp="1" noChangeArrowheads="1"/>
          </p:cNvSpPr>
          <p:nvPr>
            <p:ph type="title"/>
          </p:nvPr>
        </p:nvSpPr>
        <p:spPr/>
        <p:txBody>
          <a:bodyPr/>
          <a:lstStyle/>
          <a:p>
            <a:r>
              <a:rPr lang="en-US" dirty="0" smtClean="0"/>
              <a:t>How to Build an </a:t>
            </a:r>
            <a:r>
              <a:rPr lang="en-US" dirty="0"/>
              <a:t>ASR System</a:t>
            </a:r>
          </a:p>
        </p:txBody>
      </p:sp>
      <p:sp>
        <p:nvSpPr>
          <p:cNvPr id="483331" name="Rectangle 3"/>
          <p:cNvSpPr>
            <a:spLocks noGrp="1" noChangeArrowheads="1"/>
          </p:cNvSpPr>
          <p:nvPr>
            <p:ph type="body" idx="1"/>
          </p:nvPr>
        </p:nvSpPr>
        <p:spPr/>
        <p:txBody>
          <a:bodyPr/>
          <a:lstStyle/>
          <a:p>
            <a:r>
              <a:rPr lang="en-US" dirty="0"/>
              <a:t>Build a statistical model of the speech-to-text process</a:t>
            </a:r>
          </a:p>
          <a:p>
            <a:pPr lvl="1"/>
            <a:r>
              <a:rPr lang="en-US" dirty="0"/>
              <a:t>Collect lots of speech and transcribe all the words</a:t>
            </a:r>
          </a:p>
          <a:p>
            <a:pPr lvl="1"/>
            <a:r>
              <a:rPr lang="en-US" dirty="0"/>
              <a:t>Train the </a:t>
            </a:r>
            <a:r>
              <a:rPr lang="en-US" dirty="0" smtClean="0"/>
              <a:t>acoustic model </a:t>
            </a:r>
            <a:r>
              <a:rPr lang="en-US" dirty="0"/>
              <a:t>on the labeled </a:t>
            </a:r>
            <a:r>
              <a:rPr lang="en-US" dirty="0" smtClean="0"/>
              <a:t>speech</a:t>
            </a:r>
          </a:p>
          <a:p>
            <a:pPr lvl="1"/>
            <a:r>
              <a:rPr lang="en-US" dirty="0" smtClean="0"/>
              <a:t>Train a language model on the transcription + lots more text</a:t>
            </a:r>
            <a:endParaRPr lang="en-US" dirty="0"/>
          </a:p>
          <a:p>
            <a:r>
              <a:rPr lang="en-US" dirty="0" smtClean="0"/>
              <a:t>Paradigms: </a:t>
            </a:r>
            <a:endParaRPr lang="en-US" dirty="0"/>
          </a:p>
          <a:p>
            <a:pPr lvl="1"/>
            <a:r>
              <a:rPr lang="en-US" dirty="0"/>
              <a:t>Supervised Machine Learning + Search</a:t>
            </a:r>
          </a:p>
          <a:p>
            <a:pPr lvl="1"/>
            <a:r>
              <a:rPr lang="en-US" dirty="0"/>
              <a:t>The Noisy Channel Model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smtClean="0"/>
              <a:t>ASR Paradigm</a:t>
            </a:r>
          </a:p>
        </p:txBody>
      </p:sp>
      <p:sp>
        <p:nvSpPr>
          <p:cNvPr id="17410" name="Rectangle 3"/>
          <p:cNvSpPr>
            <a:spLocks noGrp="1"/>
          </p:cNvSpPr>
          <p:nvPr>
            <p:ph type="body" idx="1"/>
          </p:nvPr>
        </p:nvSpPr>
        <p:spPr/>
        <p:txBody>
          <a:bodyPr/>
          <a:lstStyle/>
          <a:p>
            <a:pPr eaLnBrk="1" hangingPunct="1"/>
            <a:r>
              <a:rPr lang="en-US" dirty="0" smtClean="0"/>
              <a:t>Given an acoustic observation:  </a:t>
            </a:r>
          </a:p>
          <a:p>
            <a:pPr lvl="1" eaLnBrk="1" hangingPunct="1"/>
            <a:r>
              <a:rPr lang="en-US" dirty="0" smtClean="0"/>
              <a:t>What is the most likely sequence of words to explain the input?</a:t>
            </a:r>
          </a:p>
          <a:p>
            <a:pPr lvl="2" eaLnBrk="1" hangingPunct="1"/>
            <a:r>
              <a:rPr lang="en-US" dirty="0" smtClean="0"/>
              <a:t>Using an</a:t>
            </a:r>
          </a:p>
          <a:p>
            <a:pPr lvl="3" eaLnBrk="1" hangingPunct="1"/>
            <a:r>
              <a:rPr lang="en-US" dirty="0" smtClean="0"/>
              <a:t>Acoustic Model and a</a:t>
            </a:r>
          </a:p>
          <a:p>
            <a:pPr lvl="3" eaLnBrk="1" hangingPunct="1"/>
            <a:r>
              <a:rPr lang="en-US" dirty="0" smtClean="0"/>
              <a:t>Language Model</a:t>
            </a:r>
          </a:p>
          <a:p>
            <a:pPr eaLnBrk="1" hangingPunct="1"/>
            <a:r>
              <a:rPr lang="en-US" dirty="0" smtClean="0"/>
              <a:t>Two problems:</a:t>
            </a:r>
          </a:p>
          <a:p>
            <a:pPr lvl="1" eaLnBrk="1" hangingPunct="1"/>
            <a:r>
              <a:rPr lang="en-US" dirty="0" smtClean="0"/>
              <a:t>How to score hypotheses (Modeling)</a:t>
            </a:r>
          </a:p>
          <a:p>
            <a:pPr lvl="1" eaLnBrk="1" hangingPunct="1"/>
            <a:r>
              <a:rPr lang="en-US" dirty="0" smtClean="0"/>
              <a:t>How to pick hypotheses to score (Search)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E2259621-83F3-274F-8042-DC21B2129D86}" type="slidenum">
              <a:rPr lang="en-US"/>
              <a:pPr/>
              <a:t>2</a:t>
            </a:fld>
            <a:endParaRPr lang="en-US"/>
          </a:p>
        </p:txBody>
      </p:sp>
      <p:sp>
        <p:nvSpPr>
          <p:cNvPr id="664578" name="Rectangle 2"/>
          <p:cNvSpPr>
            <a:spLocks noGrp="1" noChangeArrowheads="1"/>
          </p:cNvSpPr>
          <p:nvPr>
            <p:ph type="title"/>
          </p:nvPr>
        </p:nvSpPr>
        <p:spPr/>
        <p:txBody>
          <a:bodyPr/>
          <a:lstStyle/>
          <a:p>
            <a:pPr algn="l"/>
            <a:r>
              <a:rPr lang="en-US">
                <a:hlinkClick r:id="rId3"/>
              </a:rPr>
              <a:t>Recreating the Speech Chain</a:t>
            </a:r>
            <a:endParaRPr lang="en-US"/>
          </a:p>
        </p:txBody>
      </p:sp>
      <p:pic>
        <p:nvPicPr>
          <p:cNvPr id="664579" name="Picture 3" descr="metropolis"/>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a:xfrm>
            <a:off x="366713" y="1139825"/>
            <a:ext cx="6827837" cy="5197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nvGrpSpPr>
          <p:cNvPr id="664580" name="Group 4"/>
          <p:cNvGrpSpPr>
            <a:grpSpLocks/>
          </p:cNvGrpSpPr>
          <p:nvPr/>
        </p:nvGrpSpPr>
        <p:grpSpPr bwMode="auto">
          <a:xfrm>
            <a:off x="4837113" y="233363"/>
            <a:ext cx="4306887" cy="6138862"/>
            <a:chOff x="3047" y="147"/>
            <a:chExt cx="2713" cy="3867"/>
          </a:xfrm>
        </p:grpSpPr>
        <p:sp>
          <p:nvSpPr>
            <p:cNvPr id="664581" name="AutoShape 5"/>
            <p:cNvSpPr>
              <a:spLocks noChangeArrowheads="1"/>
            </p:cNvSpPr>
            <p:nvPr/>
          </p:nvSpPr>
          <p:spPr bwMode="auto">
            <a:xfrm>
              <a:off x="3915" y="147"/>
              <a:ext cx="1737" cy="415"/>
            </a:xfrm>
            <a:prstGeom prst="cloudCallout">
              <a:avLst>
                <a:gd name="adj1" fmla="val -18565"/>
                <a:gd name="adj2" fmla="val 95060"/>
              </a:avLst>
            </a:prstGeom>
            <a:solidFill>
              <a:schemeClr val="tx1"/>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buFont typeface="Wingdings" charset="0"/>
                <a:buNone/>
              </a:pPr>
              <a:r>
                <a:rPr lang="en-US" b="1" dirty="0">
                  <a:solidFill>
                    <a:schemeClr val="bg1"/>
                  </a:solidFill>
                  <a:cs typeface="Arial" charset="0"/>
                </a:rPr>
                <a:t>DIALOG</a:t>
              </a:r>
            </a:p>
          </p:txBody>
        </p:sp>
        <p:sp>
          <p:nvSpPr>
            <p:cNvPr id="664582" name="AutoShape 6"/>
            <p:cNvSpPr>
              <a:spLocks noChangeArrowheads="1"/>
            </p:cNvSpPr>
            <p:nvPr/>
          </p:nvSpPr>
          <p:spPr bwMode="auto">
            <a:xfrm>
              <a:off x="4023" y="493"/>
              <a:ext cx="1737" cy="415"/>
            </a:xfrm>
            <a:prstGeom prst="cloudCallout">
              <a:avLst>
                <a:gd name="adj1" fmla="val -18565"/>
                <a:gd name="adj2" fmla="val 95060"/>
              </a:avLst>
            </a:prstGeom>
            <a:solidFill>
              <a:schemeClr val="tx1"/>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buFont typeface="Wingdings" charset="0"/>
                <a:buNone/>
              </a:pPr>
              <a:r>
                <a:rPr lang="en-US" b="1">
                  <a:solidFill>
                    <a:schemeClr val="bg1"/>
                  </a:solidFill>
                  <a:cs typeface="Arial" charset="0"/>
                </a:rPr>
                <a:t>SEMANTICS</a:t>
              </a:r>
            </a:p>
          </p:txBody>
        </p:sp>
        <p:sp>
          <p:nvSpPr>
            <p:cNvPr id="664583" name="AutoShape 7"/>
            <p:cNvSpPr>
              <a:spLocks noChangeArrowheads="1"/>
            </p:cNvSpPr>
            <p:nvPr/>
          </p:nvSpPr>
          <p:spPr bwMode="auto">
            <a:xfrm>
              <a:off x="3806" y="839"/>
              <a:ext cx="1737" cy="345"/>
            </a:xfrm>
            <a:prstGeom prst="cloudCallout">
              <a:avLst>
                <a:gd name="adj1" fmla="val -19028"/>
                <a:gd name="adj2" fmla="val 134926"/>
              </a:avLst>
            </a:prstGeom>
            <a:solidFill>
              <a:schemeClr val="tx1"/>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buFont typeface="Wingdings" charset="0"/>
                <a:buNone/>
              </a:pPr>
              <a:r>
                <a:rPr lang="en-US" b="1">
                  <a:solidFill>
                    <a:schemeClr val="bg1"/>
                  </a:solidFill>
                  <a:cs typeface="Arial" charset="0"/>
                </a:rPr>
                <a:t>SYNTAX</a:t>
              </a:r>
            </a:p>
          </p:txBody>
        </p:sp>
        <p:sp>
          <p:nvSpPr>
            <p:cNvPr id="664584" name="AutoShape 8"/>
            <p:cNvSpPr>
              <a:spLocks noChangeArrowheads="1"/>
            </p:cNvSpPr>
            <p:nvPr/>
          </p:nvSpPr>
          <p:spPr bwMode="auto">
            <a:xfrm>
              <a:off x="3575" y="1115"/>
              <a:ext cx="1737" cy="371"/>
            </a:xfrm>
            <a:prstGeom prst="cloudCallout">
              <a:avLst>
                <a:gd name="adj1" fmla="val -18565"/>
                <a:gd name="adj2" fmla="val 205528"/>
              </a:avLst>
            </a:prstGeom>
            <a:solidFill>
              <a:schemeClr val="tx1"/>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buFont typeface="Wingdings" charset="0"/>
                <a:buNone/>
              </a:pPr>
              <a:r>
                <a:rPr lang="en-US" b="1">
                  <a:solidFill>
                    <a:schemeClr val="bg1"/>
                  </a:solidFill>
                  <a:cs typeface="Arial" charset="0"/>
                </a:rPr>
                <a:t>LEXICON</a:t>
              </a:r>
            </a:p>
          </p:txBody>
        </p:sp>
        <p:sp>
          <p:nvSpPr>
            <p:cNvPr id="664585" name="AutoShape 9"/>
            <p:cNvSpPr>
              <a:spLocks noChangeArrowheads="1"/>
            </p:cNvSpPr>
            <p:nvPr/>
          </p:nvSpPr>
          <p:spPr bwMode="auto">
            <a:xfrm>
              <a:off x="3450" y="1417"/>
              <a:ext cx="1737" cy="371"/>
            </a:xfrm>
            <a:prstGeom prst="cloudCallout">
              <a:avLst>
                <a:gd name="adj1" fmla="val -18565"/>
                <a:gd name="adj2" fmla="val 205528"/>
              </a:avLst>
            </a:prstGeom>
            <a:solidFill>
              <a:schemeClr val="tx1"/>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buFont typeface="Wingdings" charset="0"/>
                <a:buNone/>
              </a:pPr>
              <a:r>
                <a:rPr lang="en-US" b="1">
                  <a:solidFill>
                    <a:schemeClr val="bg1"/>
                  </a:solidFill>
                  <a:cs typeface="Arial" charset="0"/>
                </a:rPr>
                <a:t>MORPHOLOGY</a:t>
              </a:r>
            </a:p>
          </p:txBody>
        </p:sp>
        <p:sp>
          <p:nvSpPr>
            <p:cNvPr id="664586" name="AutoShape 10"/>
            <p:cNvSpPr>
              <a:spLocks noChangeArrowheads="1"/>
            </p:cNvSpPr>
            <p:nvPr/>
          </p:nvSpPr>
          <p:spPr bwMode="auto">
            <a:xfrm>
              <a:off x="3688" y="1719"/>
              <a:ext cx="1737" cy="371"/>
            </a:xfrm>
            <a:prstGeom prst="cloudCallout">
              <a:avLst>
                <a:gd name="adj1" fmla="val -59329"/>
                <a:gd name="adj2" fmla="val 71565"/>
              </a:avLst>
            </a:prstGeom>
            <a:solidFill>
              <a:schemeClr val="tx1"/>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buFont typeface="Wingdings" charset="0"/>
                <a:buNone/>
              </a:pPr>
              <a:r>
                <a:rPr lang="en-US" b="1">
                  <a:solidFill>
                    <a:schemeClr val="bg1"/>
                  </a:solidFill>
                  <a:cs typeface="Arial" charset="0"/>
                </a:rPr>
                <a:t>PHONETICS</a:t>
              </a:r>
            </a:p>
          </p:txBody>
        </p:sp>
        <p:sp>
          <p:nvSpPr>
            <p:cNvPr id="664587" name="AutoShape 11"/>
            <p:cNvSpPr>
              <a:spLocks noChangeArrowheads="1"/>
            </p:cNvSpPr>
            <p:nvPr/>
          </p:nvSpPr>
          <p:spPr bwMode="auto">
            <a:xfrm>
              <a:off x="3047" y="3359"/>
              <a:ext cx="1985" cy="655"/>
            </a:xfrm>
            <a:prstGeom prst="cloudCallout">
              <a:avLst>
                <a:gd name="adj1" fmla="val -38060"/>
                <a:gd name="adj2" fmla="val -151681"/>
              </a:avLst>
            </a:prstGeom>
            <a:solidFill>
              <a:schemeClr val="tx1"/>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buFont typeface="Wingdings" charset="0"/>
                <a:buNone/>
              </a:pPr>
              <a:r>
                <a:rPr lang="en-US" b="1">
                  <a:solidFill>
                    <a:schemeClr val="bg1"/>
                  </a:solidFill>
                  <a:cs typeface="Arial" charset="0"/>
                </a:rPr>
                <a:t>VOCAL-TRACT</a:t>
              </a:r>
            </a:p>
            <a:p>
              <a:pPr algn="ctr">
                <a:buFont typeface="Wingdings" charset="0"/>
                <a:buNone/>
              </a:pPr>
              <a:r>
                <a:rPr lang="en-US" b="1">
                  <a:solidFill>
                    <a:schemeClr val="bg1"/>
                  </a:solidFill>
                  <a:cs typeface="Arial" charset="0"/>
                </a:rPr>
                <a:t>ARTICULATORS</a:t>
              </a:r>
            </a:p>
          </p:txBody>
        </p:sp>
        <p:sp>
          <p:nvSpPr>
            <p:cNvPr id="664588" name="AutoShape 12"/>
            <p:cNvSpPr>
              <a:spLocks noChangeArrowheads="1"/>
            </p:cNvSpPr>
            <p:nvPr/>
          </p:nvSpPr>
          <p:spPr bwMode="auto">
            <a:xfrm>
              <a:off x="3933" y="2329"/>
              <a:ext cx="1684" cy="770"/>
            </a:xfrm>
            <a:prstGeom prst="cloudCallout">
              <a:avLst>
                <a:gd name="adj1" fmla="val -66032"/>
                <a:gd name="adj2" fmla="val -37662"/>
              </a:avLst>
            </a:prstGeom>
            <a:solidFill>
              <a:schemeClr val="tx1"/>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buFont typeface="Wingdings" charset="0"/>
                <a:buNone/>
              </a:pPr>
              <a:r>
                <a:rPr lang="en-US" b="1">
                  <a:solidFill>
                    <a:schemeClr val="bg1"/>
                  </a:solidFill>
                  <a:cs typeface="Arial" charset="0"/>
                </a:rPr>
                <a:t>INNER EAR</a:t>
              </a:r>
            </a:p>
            <a:p>
              <a:pPr algn="ctr">
                <a:buFont typeface="Wingdings" charset="0"/>
                <a:buNone/>
              </a:pPr>
              <a:r>
                <a:rPr lang="en-US" b="1">
                  <a:solidFill>
                    <a:schemeClr val="bg1"/>
                  </a:solidFill>
                  <a:cs typeface="Arial" charset="0"/>
                </a:rPr>
                <a:t>ACOUSTIC NERVE</a:t>
              </a:r>
            </a:p>
          </p:txBody>
        </p:sp>
      </p:grpSp>
      <p:grpSp>
        <p:nvGrpSpPr>
          <p:cNvPr id="664589" name="Group 13"/>
          <p:cNvGrpSpPr>
            <a:grpSpLocks/>
          </p:cNvGrpSpPr>
          <p:nvPr/>
        </p:nvGrpSpPr>
        <p:grpSpPr bwMode="auto">
          <a:xfrm>
            <a:off x="234950" y="1181100"/>
            <a:ext cx="4322763" cy="3033713"/>
            <a:chOff x="148" y="744"/>
            <a:chExt cx="2723" cy="1911"/>
          </a:xfrm>
        </p:grpSpPr>
        <p:sp>
          <p:nvSpPr>
            <p:cNvPr id="664590" name="Rectangle 14"/>
            <p:cNvSpPr>
              <a:spLocks noChangeArrowheads="1"/>
            </p:cNvSpPr>
            <p:nvPr/>
          </p:nvSpPr>
          <p:spPr bwMode="auto">
            <a:xfrm>
              <a:off x="2046" y="744"/>
              <a:ext cx="825" cy="576"/>
            </a:xfrm>
            <a:prstGeom prst="rect">
              <a:avLst/>
            </a:prstGeom>
            <a:solidFill>
              <a:schemeClr val="tx1"/>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buFont typeface="Wingdings" charset="0"/>
                <a:buNone/>
              </a:pPr>
              <a:r>
                <a:rPr lang="en-US" sz="1400" b="1">
                  <a:solidFill>
                    <a:schemeClr val="bg1"/>
                  </a:solidFill>
                  <a:cs typeface="Arial" charset="0"/>
                </a:rPr>
                <a:t>SPEECH</a:t>
              </a:r>
            </a:p>
            <a:p>
              <a:pPr algn="ctr">
                <a:buFont typeface="Wingdings" charset="0"/>
                <a:buNone/>
              </a:pPr>
              <a:r>
                <a:rPr lang="en-US" sz="1400" b="1">
                  <a:solidFill>
                    <a:schemeClr val="bg1"/>
                  </a:solidFill>
                  <a:cs typeface="Arial" charset="0"/>
                </a:rPr>
                <a:t>RECOGNITION</a:t>
              </a:r>
            </a:p>
          </p:txBody>
        </p:sp>
        <p:sp>
          <p:nvSpPr>
            <p:cNvPr id="664591" name="Rectangle 15"/>
            <p:cNvSpPr>
              <a:spLocks noChangeArrowheads="1"/>
            </p:cNvSpPr>
            <p:nvPr/>
          </p:nvSpPr>
          <p:spPr bwMode="auto">
            <a:xfrm>
              <a:off x="624" y="2079"/>
              <a:ext cx="1038" cy="576"/>
            </a:xfrm>
            <a:prstGeom prst="rect">
              <a:avLst/>
            </a:prstGeom>
            <a:solidFill>
              <a:schemeClr val="tx1"/>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buFont typeface="Wingdings" charset="0"/>
                <a:buNone/>
              </a:pPr>
              <a:r>
                <a:rPr lang="en-US" sz="1400" b="1">
                  <a:solidFill>
                    <a:schemeClr val="bg1"/>
                  </a:solidFill>
                  <a:cs typeface="Arial" charset="0"/>
                </a:rPr>
                <a:t>DIALOG</a:t>
              </a:r>
            </a:p>
            <a:p>
              <a:pPr algn="ctr">
                <a:buFont typeface="Wingdings" charset="0"/>
                <a:buNone/>
              </a:pPr>
              <a:r>
                <a:rPr lang="en-US" sz="1400" b="1">
                  <a:solidFill>
                    <a:schemeClr val="bg1"/>
                  </a:solidFill>
                  <a:cs typeface="Arial" charset="0"/>
                </a:rPr>
                <a:t>MANAGEMENT</a:t>
              </a:r>
            </a:p>
          </p:txBody>
        </p:sp>
        <p:sp>
          <p:nvSpPr>
            <p:cNvPr id="664592" name="Rectangle 16"/>
            <p:cNvSpPr>
              <a:spLocks noChangeArrowheads="1"/>
            </p:cNvSpPr>
            <p:nvPr/>
          </p:nvSpPr>
          <p:spPr bwMode="auto">
            <a:xfrm>
              <a:off x="148" y="778"/>
              <a:ext cx="1038" cy="576"/>
            </a:xfrm>
            <a:prstGeom prst="rect">
              <a:avLst/>
            </a:prstGeom>
            <a:solidFill>
              <a:schemeClr val="tx1"/>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buFont typeface="Wingdings" charset="0"/>
                <a:buNone/>
              </a:pPr>
              <a:r>
                <a:rPr lang="en-US" sz="1400" b="1" dirty="0">
                  <a:solidFill>
                    <a:schemeClr val="bg1"/>
                  </a:solidFill>
                  <a:cs typeface="Arial" charset="0"/>
                </a:rPr>
                <a:t>SPOKEN</a:t>
              </a:r>
            </a:p>
            <a:p>
              <a:pPr algn="ctr">
                <a:buFont typeface="Wingdings" charset="0"/>
                <a:buNone/>
              </a:pPr>
              <a:r>
                <a:rPr lang="en-US" sz="1400" b="1" dirty="0">
                  <a:solidFill>
                    <a:schemeClr val="bg1"/>
                  </a:solidFill>
                  <a:cs typeface="Arial" charset="0"/>
                </a:rPr>
                <a:t>LANGUAGE</a:t>
              </a:r>
            </a:p>
            <a:p>
              <a:pPr algn="ctr">
                <a:buFont typeface="Wingdings" charset="0"/>
                <a:buNone/>
              </a:pPr>
              <a:r>
                <a:rPr lang="en-US" sz="1400" b="1" dirty="0">
                  <a:solidFill>
                    <a:schemeClr val="bg1"/>
                  </a:solidFill>
                  <a:cs typeface="Arial" charset="0"/>
                </a:rPr>
                <a:t>UNDERSTANDING</a:t>
              </a:r>
            </a:p>
          </p:txBody>
        </p:sp>
        <p:sp>
          <p:nvSpPr>
            <p:cNvPr id="664593" name="Rectangle 17"/>
            <p:cNvSpPr>
              <a:spLocks noChangeArrowheads="1"/>
            </p:cNvSpPr>
            <p:nvPr/>
          </p:nvSpPr>
          <p:spPr bwMode="auto">
            <a:xfrm>
              <a:off x="1957" y="1584"/>
              <a:ext cx="825" cy="576"/>
            </a:xfrm>
            <a:prstGeom prst="rect">
              <a:avLst/>
            </a:prstGeom>
            <a:solidFill>
              <a:schemeClr val="tx1"/>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buFont typeface="Wingdings" charset="0"/>
                <a:buNone/>
              </a:pPr>
              <a:r>
                <a:rPr lang="en-US" sz="1400" b="1">
                  <a:solidFill>
                    <a:schemeClr val="bg1"/>
                  </a:solidFill>
                  <a:cs typeface="Arial" charset="0"/>
                </a:rPr>
                <a:t>SPEECH</a:t>
              </a:r>
            </a:p>
            <a:p>
              <a:pPr algn="ctr">
                <a:buFont typeface="Wingdings" charset="0"/>
                <a:buNone/>
              </a:pPr>
              <a:r>
                <a:rPr lang="en-US" sz="1400" b="1">
                  <a:solidFill>
                    <a:schemeClr val="bg1"/>
                  </a:solidFill>
                  <a:cs typeface="Arial" charset="0"/>
                </a:rPr>
                <a:t>SYNTHESIS</a:t>
              </a:r>
            </a:p>
          </p:txBody>
        </p:sp>
      </p:grpSp>
      <p:sp>
        <p:nvSpPr>
          <p:cNvPr id="664594" name="AutoShape 18"/>
          <p:cNvSpPr>
            <a:spLocks noChangeArrowheads="1"/>
          </p:cNvSpPr>
          <p:nvPr/>
        </p:nvSpPr>
        <p:spPr bwMode="auto">
          <a:xfrm rot="12073659">
            <a:off x="3659188" y="3646488"/>
            <a:ext cx="1101725" cy="4111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4595" name="AutoShape 19"/>
          <p:cNvSpPr>
            <a:spLocks noChangeArrowheads="1"/>
          </p:cNvSpPr>
          <p:nvPr/>
        </p:nvSpPr>
        <p:spPr bwMode="auto">
          <a:xfrm rot="1433438">
            <a:off x="4479925" y="3411538"/>
            <a:ext cx="1101725" cy="4111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45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45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45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94" grpId="0" animBg="1"/>
      <p:bldP spid="6645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946F30F-829D-AD49-8F3B-CA3E38CB35C3}" type="slidenum">
              <a:rPr lang="en-US"/>
              <a:pPr/>
              <a:t>20</a:t>
            </a:fld>
            <a:endParaRPr lang="en-US"/>
          </a:p>
        </p:txBody>
      </p:sp>
      <p:sp>
        <p:nvSpPr>
          <p:cNvPr id="567298" name="Rectangle 2"/>
          <p:cNvSpPr>
            <a:spLocks noGrp="1" noChangeArrowheads="1"/>
          </p:cNvSpPr>
          <p:nvPr>
            <p:ph type="title"/>
          </p:nvPr>
        </p:nvSpPr>
        <p:spPr/>
        <p:txBody>
          <a:bodyPr/>
          <a:lstStyle/>
          <a:p>
            <a:r>
              <a:rPr lang="en-US"/>
              <a:t>The Noisy Channel Model</a:t>
            </a:r>
          </a:p>
        </p:txBody>
      </p:sp>
      <p:sp>
        <p:nvSpPr>
          <p:cNvPr id="567299" name="Rectangle 3"/>
          <p:cNvSpPr>
            <a:spLocks noGrp="1" noChangeArrowheads="1"/>
          </p:cNvSpPr>
          <p:nvPr>
            <p:ph type="body" idx="1"/>
          </p:nvPr>
        </p:nvSpPr>
        <p:spPr/>
        <p:txBody>
          <a:bodyPr/>
          <a:lstStyle/>
          <a:p>
            <a:endParaRPr lang="en-US" dirty="0"/>
          </a:p>
          <a:p>
            <a:endParaRPr lang="en-US" dirty="0"/>
          </a:p>
          <a:p>
            <a:endParaRPr lang="en-US" dirty="0"/>
          </a:p>
          <a:p>
            <a:endParaRPr lang="en-US" dirty="0"/>
          </a:p>
          <a:p>
            <a:endParaRPr lang="en-US" dirty="0"/>
          </a:p>
          <a:p>
            <a:r>
              <a:rPr lang="en-US" dirty="0"/>
              <a:t>Search through space of all possible sentences.</a:t>
            </a:r>
          </a:p>
          <a:p>
            <a:r>
              <a:rPr lang="en-US" dirty="0"/>
              <a:t>Pick the one that is most probable given the </a:t>
            </a:r>
            <a:r>
              <a:rPr lang="en-US" dirty="0" smtClean="0"/>
              <a:t>waveform</a:t>
            </a:r>
          </a:p>
          <a:p>
            <a:r>
              <a:rPr lang="en-US" dirty="0" smtClean="0"/>
              <a:t>Decoding </a:t>
            </a:r>
            <a:endParaRPr lang="en-US" dirty="0"/>
          </a:p>
        </p:txBody>
      </p:sp>
      <p:pic>
        <p:nvPicPr>
          <p:cNvPr id="567300" name="Picture 4" descr="nois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905000"/>
            <a:ext cx="8178800" cy="17668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9E88E52-F50E-E84F-945C-98CC6C510DE4}" type="slidenum">
              <a:rPr lang="en-US"/>
              <a:pPr/>
              <a:t>21</a:t>
            </a:fld>
            <a:endParaRPr lang="en-US"/>
          </a:p>
        </p:txBody>
      </p:sp>
      <p:sp>
        <p:nvSpPr>
          <p:cNvPr id="569346" name="Rectangle 2"/>
          <p:cNvSpPr>
            <a:spLocks noGrp="1" noChangeArrowheads="1"/>
          </p:cNvSpPr>
          <p:nvPr>
            <p:ph type="title"/>
          </p:nvPr>
        </p:nvSpPr>
        <p:spPr/>
        <p:txBody>
          <a:bodyPr/>
          <a:lstStyle/>
          <a:p>
            <a:r>
              <a:rPr lang="en-US"/>
              <a:t>The Noisy Channel Model:  Assumptions</a:t>
            </a:r>
          </a:p>
        </p:txBody>
      </p:sp>
      <p:sp>
        <p:nvSpPr>
          <p:cNvPr id="569347" name="Rectangle 3"/>
          <p:cNvSpPr>
            <a:spLocks noGrp="1" noChangeArrowheads="1"/>
          </p:cNvSpPr>
          <p:nvPr>
            <p:ph type="body" idx="1"/>
          </p:nvPr>
        </p:nvSpPr>
        <p:spPr/>
        <p:txBody>
          <a:bodyPr/>
          <a:lstStyle/>
          <a:p>
            <a:r>
              <a:rPr lang="en-US" dirty="0"/>
              <a:t>What is the </a:t>
            </a:r>
            <a:r>
              <a:rPr lang="en-US" i="1" dirty="0"/>
              <a:t>most likely </a:t>
            </a:r>
            <a:r>
              <a:rPr lang="en-US" dirty="0"/>
              <a:t>sentence out of all sentences in the language L,  given some acoustic input O?</a:t>
            </a:r>
          </a:p>
          <a:p>
            <a:r>
              <a:rPr lang="en-US" dirty="0"/>
              <a:t>Treat </a:t>
            </a:r>
            <a:r>
              <a:rPr lang="en-US" dirty="0">
                <a:solidFill>
                  <a:schemeClr val="accent2"/>
                </a:solidFill>
              </a:rPr>
              <a:t>acoustic input</a:t>
            </a:r>
            <a:r>
              <a:rPr lang="en-US" dirty="0"/>
              <a:t> O as sequence of individual acoustic observations </a:t>
            </a:r>
            <a:r>
              <a:rPr lang="en-US" dirty="0" smtClean="0"/>
              <a:t>or </a:t>
            </a:r>
            <a:r>
              <a:rPr lang="en-US" dirty="0" smtClean="0">
                <a:solidFill>
                  <a:schemeClr val="accent2"/>
                </a:solidFill>
              </a:rPr>
              <a:t>frames</a:t>
            </a:r>
            <a:endParaRPr lang="en-US" dirty="0">
              <a:solidFill>
                <a:schemeClr val="accent2"/>
              </a:solidFill>
            </a:endParaRPr>
          </a:p>
          <a:p>
            <a:pPr lvl="1"/>
            <a:r>
              <a:rPr lang="en-US" dirty="0"/>
              <a:t>O = o</a:t>
            </a:r>
            <a:r>
              <a:rPr lang="en-US" baseline="-25000" dirty="0"/>
              <a:t>1</a:t>
            </a:r>
            <a:r>
              <a:rPr lang="en-US" dirty="0"/>
              <a:t>,o</a:t>
            </a:r>
            <a:r>
              <a:rPr lang="en-US" baseline="-25000" dirty="0"/>
              <a:t>2</a:t>
            </a:r>
            <a:r>
              <a:rPr lang="en-US" dirty="0"/>
              <a:t>,o</a:t>
            </a:r>
            <a:r>
              <a:rPr lang="en-US" baseline="-25000" dirty="0"/>
              <a:t>3</a:t>
            </a:r>
            <a:r>
              <a:rPr lang="en-US" dirty="0"/>
              <a:t>,…,</a:t>
            </a:r>
            <a:r>
              <a:rPr lang="en-US" dirty="0" err="1"/>
              <a:t>o</a:t>
            </a:r>
            <a:r>
              <a:rPr lang="en-US" baseline="-25000" dirty="0" err="1"/>
              <a:t>t</a:t>
            </a:r>
            <a:endParaRPr lang="en-US" dirty="0"/>
          </a:p>
          <a:p>
            <a:r>
              <a:rPr lang="en-US" dirty="0"/>
              <a:t>Define a </a:t>
            </a:r>
            <a:r>
              <a:rPr lang="en-US" dirty="0">
                <a:solidFill>
                  <a:schemeClr val="accent2"/>
                </a:solidFill>
              </a:rPr>
              <a:t>sentence</a:t>
            </a:r>
            <a:r>
              <a:rPr lang="en-US" dirty="0"/>
              <a:t> W as a sequence of words:</a:t>
            </a:r>
          </a:p>
          <a:p>
            <a:pPr lvl="1"/>
            <a:r>
              <a:rPr lang="en-US" dirty="0"/>
              <a:t>W = w</a:t>
            </a:r>
            <a:r>
              <a:rPr lang="en-US" baseline="-25000" dirty="0"/>
              <a:t>1</a:t>
            </a:r>
            <a:r>
              <a:rPr lang="en-US" dirty="0"/>
              <a:t>,w</a:t>
            </a:r>
            <a:r>
              <a:rPr lang="en-US" baseline="-25000" dirty="0"/>
              <a:t>2</a:t>
            </a:r>
            <a:r>
              <a:rPr lang="en-US" dirty="0"/>
              <a:t>,w</a:t>
            </a:r>
            <a:r>
              <a:rPr lang="en-US" baseline="-25000" dirty="0"/>
              <a:t>3</a:t>
            </a:r>
            <a:r>
              <a:rPr lang="en-US" dirty="0"/>
              <a:t>,…,</a:t>
            </a:r>
            <a:r>
              <a:rPr lang="en-US" dirty="0" err="1"/>
              <a:t>w</a:t>
            </a:r>
            <a:r>
              <a:rPr lang="en-US" baseline="-25000" dirty="0" err="1"/>
              <a:t>n</a:t>
            </a:r>
            <a:r>
              <a:rPr lang="en-US" dirty="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992BEFA-8682-B44A-809D-BBB4E966EC37}" type="slidenum">
              <a:rPr lang="en-US"/>
              <a:pPr/>
              <a:t>22</a:t>
            </a:fld>
            <a:endParaRPr lang="en-US"/>
          </a:p>
        </p:txBody>
      </p:sp>
      <p:sp>
        <p:nvSpPr>
          <p:cNvPr id="571394" name="Rectangle 2"/>
          <p:cNvSpPr>
            <a:spLocks noGrp="1" noChangeArrowheads="1"/>
          </p:cNvSpPr>
          <p:nvPr>
            <p:ph type="title"/>
          </p:nvPr>
        </p:nvSpPr>
        <p:spPr/>
        <p:txBody>
          <a:bodyPr/>
          <a:lstStyle/>
          <a:p>
            <a:r>
              <a:rPr lang="en-US" dirty="0"/>
              <a:t>Noisy Channel </a:t>
            </a:r>
            <a:r>
              <a:rPr lang="en-US" dirty="0" smtClean="0"/>
              <a:t>Model</a:t>
            </a:r>
            <a:endParaRPr lang="en-US" dirty="0"/>
          </a:p>
        </p:txBody>
      </p:sp>
      <p:sp>
        <p:nvSpPr>
          <p:cNvPr id="571395" name="Rectangle 3"/>
          <p:cNvSpPr>
            <a:spLocks noGrp="1" noChangeArrowheads="1"/>
          </p:cNvSpPr>
          <p:nvPr>
            <p:ph type="body" idx="1"/>
          </p:nvPr>
        </p:nvSpPr>
        <p:spPr>
          <a:xfrm>
            <a:off x="685800" y="1600200"/>
            <a:ext cx="8458200" cy="4343400"/>
          </a:xfrm>
        </p:spPr>
        <p:txBody>
          <a:bodyPr/>
          <a:lstStyle/>
          <a:p>
            <a:pPr>
              <a:lnSpc>
                <a:spcPct val="90000"/>
              </a:lnSpc>
            </a:pPr>
            <a:r>
              <a:rPr lang="en-US" sz="2400" dirty="0"/>
              <a:t>Probabilistic implication: Pick the highest probable sequence:</a:t>
            </a:r>
          </a:p>
          <a:p>
            <a:pPr>
              <a:lnSpc>
                <a:spcPct val="90000"/>
              </a:lnSpc>
            </a:pPr>
            <a:endParaRPr lang="en-US" sz="2400" dirty="0"/>
          </a:p>
          <a:p>
            <a:pPr>
              <a:lnSpc>
                <a:spcPct val="90000"/>
              </a:lnSpc>
            </a:pPr>
            <a:endParaRPr lang="en-US" sz="2400" dirty="0"/>
          </a:p>
          <a:p>
            <a:pPr>
              <a:lnSpc>
                <a:spcPct val="90000"/>
              </a:lnSpc>
            </a:pPr>
            <a:r>
              <a:rPr lang="en-US" sz="2400" dirty="0"/>
              <a:t>We can use </a:t>
            </a:r>
            <a:r>
              <a:rPr lang="en-US" sz="2400" dirty="0">
                <a:solidFill>
                  <a:schemeClr val="accent2"/>
                </a:solidFill>
              </a:rPr>
              <a:t>Bayes rule </a:t>
            </a:r>
            <a:r>
              <a:rPr lang="en-US" sz="2400" dirty="0"/>
              <a:t>to rewrite this:</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r>
              <a:rPr lang="en-US" sz="2400" dirty="0"/>
              <a:t>Since denominator is the same for each candidate sentence W, we can ignore it for the </a:t>
            </a:r>
            <a:r>
              <a:rPr lang="en-US" sz="2400" dirty="0" err="1"/>
              <a:t>argmax</a:t>
            </a:r>
            <a:r>
              <a:rPr lang="en-US" sz="2400" dirty="0"/>
              <a:t>:</a:t>
            </a:r>
          </a:p>
          <a:p>
            <a:pPr>
              <a:lnSpc>
                <a:spcPct val="90000"/>
              </a:lnSpc>
            </a:pPr>
            <a:endParaRPr lang="en-US" sz="2400" dirty="0"/>
          </a:p>
        </p:txBody>
      </p:sp>
      <p:graphicFrame>
        <p:nvGraphicFramePr>
          <p:cNvPr id="571396" name="Object 4"/>
          <p:cNvGraphicFramePr>
            <a:graphicFrameLocks noChangeAspect="1"/>
          </p:cNvGraphicFramePr>
          <p:nvPr/>
        </p:nvGraphicFramePr>
        <p:xfrm>
          <a:off x="2743200" y="2133600"/>
          <a:ext cx="3346450" cy="750888"/>
        </p:xfrm>
        <a:graphic>
          <a:graphicData uri="http://schemas.openxmlformats.org/presentationml/2006/ole">
            <p:oleObj spid="_x0000_s571566" name="Equation" r:id="rId4" imgW="1343880" imgH="292320" progId="Equation.3">
              <p:embed/>
            </p:oleObj>
          </a:graphicData>
        </a:graphic>
      </p:graphicFrame>
      <p:graphicFrame>
        <p:nvGraphicFramePr>
          <p:cNvPr id="571397" name="Object 5"/>
          <p:cNvGraphicFramePr>
            <a:graphicFrameLocks noChangeAspect="1"/>
          </p:cNvGraphicFramePr>
          <p:nvPr/>
        </p:nvGraphicFramePr>
        <p:xfrm>
          <a:off x="2286000" y="5715000"/>
          <a:ext cx="4510088" cy="801688"/>
        </p:xfrm>
        <a:graphic>
          <a:graphicData uri="http://schemas.openxmlformats.org/presentationml/2006/ole">
            <p:oleObj spid="_x0000_s571567" name="Equation" r:id="rId5" imgW="1700280" imgH="292320" progId="Equation.3">
              <p:embed/>
            </p:oleObj>
          </a:graphicData>
        </a:graphic>
      </p:graphicFrame>
      <p:graphicFrame>
        <p:nvGraphicFramePr>
          <p:cNvPr id="571398" name="Object 6"/>
          <p:cNvGraphicFramePr>
            <a:graphicFrameLocks noChangeAspect="1"/>
          </p:cNvGraphicFramePr>
          <p:nvPr/>
        </p:nvGraphicFramePr>
        <p:xfrm>
          <a:off x="2286000" y="3733800"/>
          <a:ext cx="4043363" cy="914400"/>
        </p:xfrm>
        <a:graphic>
          <a:graphicData uri="http://schemas.openxmlformats.org/presentationml/2006/ole">
            <p:oleObj spid="_x0000_s571568" name="Equation" r:id="rId6" imgW="1728000" imgH="38376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9DED4AC-B292-A342-8232-69466F37577A}" type="slidenum">
              <a:rPr lang="en-US"/>
              <a:pPr/>
              <a:t>23</a:t>
            </a:fld>
            <a:endParaRPr lang="en-US"/>
          </a:p>
        </p:txBody>
      </p:sp>
      <p:sp>
        <p:nvSpPr>
          <p:cNvPr id="577538" name="Rectangle 2"/>
          <p:cNvSpPr>
            <a:spLocks noGrp="1" noChangeArrowheads="1"/>
          </p:cNvSpPr>
          <p:nvPr>
            <p:ph type="title"/>
          </p:nvPr>
        </p:nvSpPr>
        <p:spPr>
          <a:xfrm>
            <a:off x="457200" y="274638"/>
            <a:ext cx="8229600" cy="1020762"/>
          </a:xfrm>
        </p:spPr>
        <p:txBody>
          <a:bodyPr/>
          <a:lstStyle/>
          <a:p>
            <a:r>
              <a:rPr lang="en-US" sz="2800"/>
              <a:t>Speech Recognition Meets Noisy Channel: Acoustic Likelihoods and LM Priors</a:t>
            </a:r>
          </a:p>
        </p:txBody>
      </p:sp>
      <p:pic>
        <p:nvPicPr>
          <p:cNvPr id="577539" name="Picture 3" descr="blockspeecharc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0" y="1676400"/>
            <a:ext cx="6003925" cy="45799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37B930F-49E9-8D49-B755-95A526E1F7DC}" type="slidenum">
              <a:rPr lang="en-US"/>
              <a:pPr/>
              <a:t>24</a:t>
            </a:fld>
            <a:endParaRPr lang="en-US"/>
          </a:p>
        </p:txBody>
      </p:sp>
      <p:sp>
        <p:nvSpPr>
          <p:cNvPr id="434178" name="Rectangle 2"/>
          <p:cNvSpPr>
            <a:spLocks noGrp="1" noChangeArrowheads="1"/>
          </p:cNvSpPr>
          <p:nvPr>
            <p:ph type="title"/>
          </p:nvPr>
        </p:nvSpPr>
        <p:spPr/>
        <p:txBody>
          <a:bodyPr/>
          <a:lstStyle/>
          <a:p>
            <a:r>
              <a:rPr lang="en-US"/>
              <a:t>Components of an ASR System</a:t>
            </a:r>
          </a:p>
        </p:txBody>
      </p:sp>
      <p:sp>
        <p:nvSpPr>
          <p:cNvPr id="434179" name="Rectangle 3"/>
          <p:cNvSpPr>
            <a:spLocks noGrp="1" noChangeArrowheads="1"/>
          </p:cNvSpPr>
          <p:nvPr>
            <p:ph type="body" idx="1"/>
          </p:nvPr>
        </p:nvSpPr>
        <p:spPr>
          <a:xfrm>
            <a:off x="457200" y="1303338"/>
            <a:ext cx="8229600" cy="4822825"/>
          </a:xfrm>
        </p:spPr>
        <p:txBody>
          <a:bodyPr/>
          <a:lstStyle/>
          <a:p>
            <a:r>
              <a:rPr lang="en-US" dirty="0"/>
              <a:t>Corpora for training and testing of components</a:t>
            </a:r>
          </a:p>
          <a:p>
            <a:r>
              <a:rPr lang="en-US" dirty="0"/>
              <a:t>Representation for input and method of </a:t>
            </a:r>
            <a:r>
              <a:rPr lang="en-US" dirty="0" smtClean="0"/>
              <a:t>extracting features</a:t>
            </a:r>
            <a:endParaRPr lang="en-US" dirty="0"/>
          </a:p>
          <a:p>
            <a:r>
              <a:rPr lang="en-US" dirty="0"/>
              <a:t>Pronunciation </a:t>
            </a:r>
            <a:r>
              <a:rPr lang="en-US" dirty="0" smtClean="0"/>
              <a:t>Model (a lexicon)</a:t>
            </a:r>
            <a:endParaRPr lang="en-US" dirty="0"/>
          </a:p>
          <a:p>
            <a:r>
              <a:rPr lang="en-US" dirty="0"/>
              <a:t>Acoustic </a:t>
            </a:r>
            <a:r>
              <a:rPr lang="en-US" dirty="0" smtClean="0"/>
              <a:t>Model (acoustic characteristics of </a:t>
            </a:r>
            <a:r>
              <a:rPr lang="en-US" dirty="0" err="1" smtClean="0"/>
              <a:t>subword</a:t>
            </a:r>
            <a:r>
              <a:rPr lang="en-US" dirty="0" smtClean="0"/>
              <a:t> units)</a:t>
            </a:r>
            <a:endParaRPr lang="en-US" dirty="0"/>
          </a:p>
          <a:p>
            <a:r>
              <a:rPr lang="en-US" dirty="0"/>
              <a:t>Language </a:t>
            </a:r>
            <a:r>
              <a:rPr lang="en-US" dirty="0" smtClean="0"/>
              <a:t>Model (word sequence probabilities)</a:t>
            </a:r>
            <a:endParaRPr lang="en-US" dirty="0"/>
          </a:p>
          <a:p>
            <a:r>
              <a:rPr lang="en-US" dirty="0" smtClean="0"/>
              <a:t>Algorithms </a:t>
            </a:r>
            <a:r>
              <a:rPr lang="en-US" dirty="0"/>
              <a:t>to search hypothesis space efficiently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95E853-A752-3942-8076-576D6376BA8A}" type="slidenum">
              <a:rPr lang="en-US"/>
              <a:pPr/>
              <a:t>25</a:t>
            </a:fld>
            <a:endParaRPr lang="en-US"/>
          </a:p>
        </p:txBody>
      </p:sp>
      <p:sp>
        <p:nvSpPr>
          <p:cNvPr id="435202" name="Rectangle 2"/>
          <p:cNvSpPr>
            <a:spLocks noGrp="1" noChangeArrowheads="1"/>
          </p:cNvSpPr>
          <p:nvPr>
            <p:ph type="title"/>
          </p:nvPr>
        </p:nvSpPr>
        <p:spPr/>
        <p:txBody>
          <a:bodyPr/>
          <a:lstStyle/>
          <a:p>
            <a:r>
              <a:rPr lang="en-US"/>
              <a:t>Training and Test Corpora</a:t>
            </a:r>
          </a:p>
        </p:txBody>
      </p:sp>
      <p:sp>
        <p:nvSpPr>
          <p:cNvPr id="435203" name="Rectangle 3"/>
          <p:cNvSpPr>
            <a:spLocks noGrp="1" noChangeArrowheads="1"/>
          </p:cNvSpPr>
          <p:nvPr>
            <p:ph type="body" idx="1"/>
          </p:nvPr>
        </p:nvSpPr>
        <p:spPr/>
        <p:txBody>
          <a:bodyPr/>
          <a:lstStyle/>
          <a:p>
            <a:r>
              <a:rPr lang="en-US"/>
              <a:t>Collect corpora appropriate for recognition task at hand</a:t>
            </a:r>
          </a:p>
          <a:p>
            <a:pPr lvl="1"/>
            <a:r>
              <a:rPr lang="en-US"/>
              <a:t>Small speech + phonetic transcription to associate sounds with symbols (</a:t>
            </a:r>
            <a:r>
              <a:rPr lang="en-US">
                <a:solidFill>
                  <a:schemeClr val="folHlink"/>
                </a:solidFill>
              </a:rPr>
              <a:t>Acoustic Model</a:t>
            </a:r>
            <a:r>
              <a:rPr lang="en-US"/>
              <a:t>)</a:t>
            </a:r>
          </a:p>
          <a:p>
            <a:pPr lvl="1"/>
            <a:r>
              <a:rPr lang="en-US"/>
              <a:t>Large (&gt;= 60 hrs)</a:t>
            </a:r>
            <a:r>
              <a:rPr lang="en-US" b="1"/>
              <a:t> s</a:t>
            </a:r>
            <a:r>
              <a:rPr lang="en-US"/>
              <a:t>peech + orthographic transcription to associate words with sounds (</a:t>
            </a:r>
            <a:r>
              <a:rPr lang="en-US">
                <a:solidFill>
                  <a:schemeClr val="folHlink"/>
                </a:solidFill>
              </a:rPr>
              <a:t>Acoustic Model+</a:t>
            </a:r>
            <a:r>
              <a:rPr lang="en-US"/>
              <a:t>)</a:t>
            </a:r>
            <a:endParaRPr lang="en-US">
              <a:solidFill>
                <a:schemeClr val="folHlink"/>
              </a:solidFill>
            </a:endParaRPr>
          </a:p>
          <a:p>
            <a:pPr lvl="1"/>
            <a:r>
              <a:rPr lang="en-US"/>
              <a:t>Very large text corpus to identify ngram probabilities or build a grammar (</a:t>
            </a:r>
            <a:r>
              <a:rPr lang="en-US">
                <a:solidFill>
                  <a:schemeClr val="folHlink"/>
                </a:solidFill>
              </a:rPr>
              <a:t>Language Model</a:t>
            </a:r>
            <a:r>
              <a:rPr lang="en-US"/>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EB24114-E586-D144-B09B-FFA82C6627E0}" type="slidenum">
              <a:rPr lang="en-US"/>
              <a:pPr/>
              <a:t>26</a:t>
            </a:fld>
            <a:endParaRPr lang="en-US"/>
          </a:p>
        </p:txBody>
      </p:sp>
      <p:sp>
        <p:nvSpPr>
          <p:cNvPr id="440322" name="Rectangle 2"/>
          <p:cNvSpPr>
            <a:spLocks noGrp="1" noChangeArrowheads="1"/>
          </p:cNvSpPr>
          <p:nvPr>
            <p:ph type="title"/>
          </p:nvPr>
        </p:nvSpPr>
        <p:spPr/>
        <p:txBody>
          <a:bodyPr/>
          <a:lstStyle/>
          <a:p>
            <a:r>
              <a:rPr lang="en-US"/>
              <a:t>Building the Acoustic Model</a:t>
            </a:r>
          </a:p>
        </p:txBody>
      </p:sp>
      <p:sp>
        <p:nvSpPr>
          <p:cNvPr id="440323" name="Rectangle 3"/>
          <p:cNvSpPr>
            <a:spLocks noGrp="1" noChangeArrowheads="1"/>
          </p:cNvSpPr>
          <p:nvPr>
            <p:ph type="body" idx="1"/>
          </p:nvPr>
        </p:nvSpPr>
        <p:spPr/>
        <p:txBody>
          <a:bodyPr/>
          <a:lstStyle/>
          <a:p>
            <a:r>
              <a:rPr lang="en-US" dirty="0"/>
              <a:t>Goal: Model likelihood of sounds given spectral features, pronunciation models, and prior context</a:t>
            </a:r>
          </a:p>
          <a:p>
            <a:r>
              <a:rPr lang="en-US" dirty="0"/>
              <a:t>Usually represented as Hidden Markov Model</a:t>
            </a:r>
            <a:endParaRPr lang="en-US" dirty="0">
              <a:hlinkClick r:id="rId2" action="ppaction://hlinkfile"/>
            </a:endParaRPr>
          </a:p>
          <a:p>
            <a:pPr lvl="1"/>
            <a:r>
              <a:rPr lang="en-US" dirty="0"/>
              <a:t>States represent phones or other </a:t>
            </a:r>
            <a:r>
              <a:rPr lang="en-US" dirty="0" err="1"/>
              <a:t>subword</a:t>
            </a:r>
            <a:r>
              <a:rPr lang="en-US" dirty="0"/>
              <a:t> units for each word in the lexicon</a:t>
            </a:r>
          </a:p>
          <a:p>
            <a:pPr lvl="1"/>
            <a:r>
              <a:rPr lang="en-US" dirty="0">
                <a:solidFill>
                  <a:schemeClr val="folHlink"/>
                </a:solidFill>
              </a:rPr>
              <a:t>Transition </a:t>
            </a:r>
            <a:r>
              <a:rPr lang="en-US" dirty="0" smtClean="0">
                <a:solidFill>
                  <a:schemeClr val="folHlink"/>
                </a:solidFill>
              </a:rPr>
              <a:t>probabilities (a)</a:t>
            </a:r>
            <a:r>
              <a:rPr lang="en-US" dirty="0" smtClean="0"/>
              <a:t> </a:t>
            </a:r>
            <a:r>
              <a:rPr lang="en-US" dirty="0"/>
              <a:t>on states: how likely to transition from one unit to itself?  To the next?</a:t>
            </a:r>
          </a:p>
          <a:p>
            <a:pPr lvl="1"/>
            <a:r>
              <a:rPr lang="en-US" dirty="0">
                <a:solidFill>
                  <a:schemeClr val="folHlink"/>
                </a:solidFill>
              </a:rPr>
              <a:t>Observation </a:t>
            </a:r>
            <a:r>
              <a:rPr lang="en-US" dirty="0" smtClean="0">
                <a:solidFill>
                  <a:schemeClr val="folHlink"/>
                </a:solidFill>
              </a:rPr>
              <a:t>likelihoods (b)</a:t>
            </a:r>
            <a:r>
              <a:rPr lang="en-US" dirty="0" smtClean="0"/>
              <a:t>: </a:t>
            </a:r>
            <a:r>
              <a:rPr lang="en-US" dirty="0"/>
              <a:t>how likely is </a:t>
            </a:r>
            <a:r>
              <a:rPr lang="en-US" dirty="0">
                <a:solidFill>
                  <a:srgbClr val="FF0000"/>
                </a:solidFill>
              </a:rPr>
              <a:t>spectral feature vector</a:t>
            </a:r>
            <a:r>
              <a:rPr lang="en-US" dirty="0"/>
              <a:t> (the acoustic information) to be observed at state </a:t>
            </a:r>
            <a:r>
              <a:rPr lang="en-US" dirty="0" err="1"/>
              <a:t>i</a:t>
            </a:r>
            <a:r>
              <a:rPr lang="en-US" dirty="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13A0FC2-B11F-AC48-81D1-C747FEFDC0CA}" type="slidenum">
              <a:rPr lang="en-US"/>
              <a:pPr/>
              <a:t>27</a:t>
            </a:fld>
            <a:endParaRPr lang="en-US"/>
          </a:p>
        </p:txBody>
      </p:sp>
      <p:sp>
        <p:nvSpPr>
          <p:cNvPr id="632834" name="Rectangle 2"/>
          <p:cNvSpPr>
            <a:spLocks noGrp="1" noChangeArrowheads="1"/>
          </p:cNvSpPr>
          <p:nvPr>
            <p:ph type="title"/>
          </p:nvPr>
        </p:nvSpPr>
        <p:spPr/>
        <p:txBody>
          <a:bodyPr/>
          <a:lstStyle/>
          <a:p>
            <a:r>
              <a:rPr lang="en-US"/>
              <a:t>Training a Word HMM</a:t>
            </a:r>
          </a:p>
        </p:txBody>
      </p:sp>
      <p:sp>
        <p:nvSpPr>
          <p:cNvPr id="632835" name="Rectangle 3"/>
          <p:cNvSpPr>
            <a:spLocks noGrp="1" noChangeArrowheads="1"/>
          </p:cNvSpPr>
          <p:nvPr>
            <p:ph type="body" idx="1"/>
          </p:nvPr>
        </p:nvSpPr>
        <p:spPr/>
        <p:txBody>
          <a:bodyPr/>
          <a:lstStyle/>
          <a:p>
            <a:endParaRPr lang="en-US"/>
          </a:p>
        </p:txBody>
      </p:sp>
      <p:pic>
        <p:nvPicPr>
          <p:cNvPr id="632836" name="Picture 4" descr="nee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849438"/>
            <a:ext cx="8705850" cy="3746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BD25B59A-8479-1649-B283-7CF501E67A62}" type="slidenum">
              <a:rPr lang="en-US"/>
              <a:pPr/>
              <a:t>28</a:t>
            </a:fld>
            <a:endParaRPr lang="en-US"/>
          </a:p>
        </p:txBody>
      </p:sp>
      <p:sp>
        <p:nvSpPr>
          <p:cNvPr id="441346" name="Rectangle 2"/>
          <p:cNvSpPr>
            <a:spLocks noGrp="1" noChangeArrowheads="1"/>
          </p:cNvSpPr>
          <p:nvPr>
            <p:ph type="body" idx="1"/>
          </p:nvPr>
        </p:nvSpPr>
        <p:spPr>
          <a:xfrm>
            <a:off x="685800" y="533400"/>
            <a:ext cx="7772400" cy="5562600"/>
          </a:xfrm>
        </p:spPr>
        <p:txBody>
          <a:bodyPr/>
          <a:lstStyle/>
          <a:p>
            <a:r>
              <a:rPr lang="en-US" dirty="0"/>
              <a:t>Initial estimates </a:t>
            </a:r>
            <a:r>
              <a:rPr lang="en-US" dirty="0" smtClean="0"/>
              <a:t>of acoustic models from </a:t>
            </a:r>
            <a:r>
              <a:rPr lang="en-US" dirty="0"/>
              <a:t>phonetically transcribed corpus or </a:t>
            </a:r>
            <a:r>
              <a:rPr lang="en-US" dirty="0">
                <a:solidFill>
                  <a:srgbClr val="0066FF"/>
                </a:solidFill>
              </a:rPr>
              <a:t>flat start</a:t>
            </a:r>
          </a:p>
          <a:p>
            <a:pPr lvl="1"/>
            <a:r>
              <a:rPr lang="en-US" dirty="0">
                <a:solidFill>
                  <a:schemeClr val="folHlink"/>
                </a:solidFill>
              </a:rPr>
              <a:t>Transition probabilities</a:t>
            </a:r>
            <a:r>
              <a:rPr lang="en-US" dirty="0"/>
              <a:t> between phone states</a:t>
            </a:r>
          </a:p>
          <a:p>
            <a:pPr lvl="1"/>
            <a:r>
              <a:rPr lang="en-US" dirty="0">
                <a:solidFill>
                  <a:schemeClr val="folHlink"/>
                </a:solidFill>
              </a:rPr>
              <a:t>Observation probabilities</a:t>
            </a:r>
            <a:r>
              <a:rPr lang="en-US" dirty="0"/>
              <a:t> associating phone states with acoustic features of windows of waveform</a:t>
            </a:r>
          </a:p>
          <a:p>
            <a:r>
              <a:rPr lang="en-US" dirty="0">
                <a:solidFill>
                  <a:srgbClr val="0066FF"/>
                </a:solidFill>
              </a:rPr>
              <a:t>Embedded training</a:t>
            </a:r>
            <a:r>
              <a:rPr lang="en-US" dirty="0"/>
              <a:t>: </a:t>
            </a:r>
          </a:p>
          <a:p>
            <a:pPr lvl="1"/>
            <a:r>
              <a:rPr lang="en-US" dirty="0"/>
              <a:t>Re-estimate probabilities using </a:t>
            </a:r>
            <a:r>
              <a:rPr lang="en-US" dirty="0">
                <a:solidFill>
                  <a:srgbClr val="990099"/>
                </a:solidFill>
              </a:rPr>
              <a:t>initial phone HMMs</a:t>
            </a:r>
            <a:r>
              <a:rPr lang="en-US" dirty="0"/>
              <a:t> + </a:t>
            </a:r>
            <a:r>
              <a:rPr lang="en-US" dirty="0">
                <a:solidFill>
                  <a:srgbClr val="990099"/>
                </a:solidFill>
              </a:rPr>
              <a:t>orthographically transcribed corpus</a:t>
            </a:r>
            <a:r>
              <a:rPr lang="en-US" dirty="0"/>
              <a:t> + </a:t>
            </a:r>
            <a:r>
              <a:rPr lang="en-US" dirty="0">
                <a:solidFill>
                  <a:srgbClr val="990099"/>
                </a:solidFill>
              </a:rPr>
              <a:t>pronunciation lexicon</a:t>
            </a:r>
            <a:r>
              <a:rPr lang="en-US" dirty="0"/>
              <a:t> to create </a:t>
            </a:r>
            <a:r>
              <a:rPr lang="en-US" dirty="0">
                <a:solidFill>
                  <a:srgbClr val="0066FF"/>
                </a:solidFill>
              </a:rPr>
              <a:t>whole sentence HMMs</a:t>
            </a:r>
            <a:r>
              <a:rPr lang="en-US" dirty="0"/>
              <a:t> for each sentence in training corpus</a:t>
            </a:r>
          </a:p>
          <a:p>
            <a:pPr lvl="1"/>
            <a:r>
              <a:rPr lang="en-US" dirty="0"/>
              <a:t>Iteratively retrain transition and observation probabilities by running the training data through the model until convergence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4C245-7DEB-D148-9D26-387119F30C51}" type="slidenum">
              <a:rPr lang="en-US"/>
              <a:pPr/>
              <a:t>29</a:t>
            </a:fld>
            <a:endParaRPr lang="en-US"/>
          </a:p>
        </p:txBody>
      </p:sp>
      <p:pic>
        <p:nvPicPr>
          <p:cNvPr id="68915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8338" y="1600200"/>
            <a:ext cx="5267325" cy="280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89157" name="Rectangle 5"/>
          <p:cNvSpPr>
            <a:spLocks noGrp="1" noChangeArrowheads="1"/>
          </p:cNvSpPr>
          <p:nvPr>
            <p:ph type="title"/>
          </p:nvPr>
        </p:nvSpPr>
        <p:spPr/>
        <p:txBody>
          <a:bodyPr/>
          <a:lstStyle/>
          <a:p>
            <a:r>
              <a:rPr lang="en-US"/>
              <a:t>Training the Acoustic Model</a:t>
            </a:r>
          </a:p>
        </p:txBody>
      </p:sp>
      <p:sp>
        <p:nvSpPr>
          <p:cNvPr id="689159" name="Text Box 7"/>
          <p:cNvSpPr txBox="1">
            <a:spLocks noChangeArrowheads="1"/>
          </p:cNvSpPr>
          <p:nvPr/>
        </p:nvSpPr>
        <p:spPr bwMode="auto">
          <a:xfrm>
            <a:off x="1371600" y="4724400"/>
            <a:ext cx="67056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114300" eaLnBrk="0" hangingPunct="0">
              <a:defRPr sz="2400">
                <a:solidFill>
                  <a:schemeClr val="tx1"/>
                </a:solidFill>
                <a:latin typeface="Times New Roman" charset="0"/>
                <a:ea typeface="ＭＳ Ｐゴシック" charset="0"/>
              </a:defRPr>
            </a:lvl2pPr>
            <a:lvl3pPr marL="228600" eaLnBrk="0" hangingPunct="0">
              <a:defRPr sz="2400">
                <a:solidFill>
                  <a:schemeClr val="tx1"/>
                </a:solidFill>
                <a:latin typeface="Times New Roman" charset="0"/>
                <a:ea typeface="ＭＳ Ｐゴシック" charset="0"/>
              </a:defRPr>
            </a:lvl3pPr>
            <a:lvl4pPr marL="342900" eaLnBrk="0" hangingPunct="0">
              <a:defRPr sz="2400">
                <a:solidFill>
                  <a:schemeClr val="tx1"/>
                </a:solidFill>
                <a:latin typeface="Times New Roman" charset="0"/>
                <a:ea typeface="ＭＳ Ｐゴシック" charset="0"/>
              </a:defRPr>
            </a:lvl4pPr>
            <a:lvl5pPr marL="457200" eaLnBrk="0" hangingPunct="0">
              <a:defRPr sz="2400">
                <a:solidFill>
                  <a:schemeClr val="tx1"/>
                </a:solidFill>
                <a:latin typeface="Times New Roman" charset="0"/>
                <a:ea typeface="ＭＳ Ｐゴシック" charset="0"/>
              </a:defRPr>
            </a:lvl5pPr>
            <a:lvl6pPr marL="914400" eaLnBrk="0" fontAlgn="base" hangingPunct="0">
              <a:spcBef>
                <a:spcPct val="0"/>
              </a:spcBef>
              <a:spcAft>
                <a:spcPct val="0"/>
              </a:spcAft>
              <a:defRPr sz="2400">
                <a:solidFill>
                  <a:schemeClr val="tx1"/>
                </a:solidFill>
                <a:latin typeface="Times New Roman" charset="0"/>
                <a:ea typeface="ＭＳ Ｐゴシック" charset="0"/>
              </a:defRPr>
            </a:lvl6pPr>
            <a:lvl7pPr marL="1371600" eaLnBrk="0" fontAlgn="base" hangingPunct="0">
              <a:spcBef>
                <a:spcPct val="0"/>
              </a:spcBef>
              <a:spcAft>
                <a:spcPct val="0"/>
              </a:spcAft>
              <a:defRPr sz="2400">
                <a:solidFill>
                  <a:schemeClr val="tx1"/>
                </a:solidFill>
                <a:latin typeface="Times New Roman" charset="0"/>
                <a:ea typeface="ＭＳ Ｐゴシック" charset="0"/>
              </a:defRPr>
            </a:lvl7pPr>
            <a:lvl8pPr marL="1828800" eaLnBrk="0" fontAlgn="base" hangingPunct="0">
              <a:spcBef>
                <a:spcPct val="0"/>
              </a:spcBef>
              <a:spcAft>
                <a:spcPct val="0"/>
              </a:spcAft>
              <a:defRPr sz="2400">
                <a:solidFill>
                  <a:schemeClr val="tx1"/>
                </a:solidFill>
                <a:latin typeface="Times New Roman" charset="0"/>
                <a:ea typeface="ＭＳ Ｐゴシック" charset="0"/>
              </a:defRPr>
            </a:lvl8pPr>
            <a:lvl9pPr marL="22860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a:latin typeface="Arial" charset="0"/>
              </a:rPr>
              <a:t>Iteratively sum over all possible segmentations of words and phones – given the transcript -- re-estimating HMM parameters accordingly until convergence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lide Number Placeholder 5"/>
          <p:cNvSpPr>
            <a:spLocks noGrp="1"/>
          </p:cNvSpPr>
          <p:nvPr>
            <p:ph type="sldNum" sz="quarter" idx="12"/>
          </p:nvPr>
        </p:nvSpPr>
        <p:spPr/>
        <p:txBody>
          <a:bodyPr/>
          <a:lstStyle/>
          <a:p>
            <a:fld id="{7914EC2F-2BC5-304D-8858-F356BBCB1EF2}" type="slidenum">
              <a:rPr lang="en-US"/>
              <a:pPr/>
              <a:t>3</a:t>
            </a:fld>
            <a:endParaRPr lang="en-US"/>
          </a:p>
        </p:txBody>
      </p:sp>
      <p:sp>
        <p:nvSpPr>
          <p:cNvPr id="670722" name="Rectangle 2"/>
          <p:cNvSpPr>
            <a:spLocks noGrp="1" noChangeArrowheads="1"/>
          </p:cNvSpPr>
          <p:nvPr>
            <p:ph type="title"/>
          </p:nvPr>
        </p:nvSpPr>
        <p:spPr/>
        <p:txBody>
          <a:bodyPr/>
          <a:lstStyle/>
          <a:p>
            <a:r>
              <a:rPr lang="en-US" dirty="0"/>
              <a:t>The </a:t>
            </a:r>
            <a:r>
              <a:rPr lang="en-US" smtClean="0"/>
              <a:t>Problem </a:t>
            </a:r>
            <a:r>
              <a:rPr lang="en-US" smtClean="0"/>
              <a:t>of </a:t>
            </a:r>
            <a:r>
              <a:rPr lang="en-US" dirty="0"/>
              <a:t>Segmentation... or...</a:t>
            </a:r>
          </a:p>
        </p:txBody>
      </p:sp>
      <p:sp>
        <p:nvSpPr>
          <p:cNvPr id="670723" name="Rectangle 3"/>
          <p:cNvSpPr>
            <a:spLocks noChangeArrowheads="1"/>
          </p:cNvSpPr>
          <p:nvPr/>
        </p:nvSpPr>
        <p:spPr bwMode="auto">
          <a:xfrm>
            <a:off x="309563" y="1038225"/>
            <a:ext cx="82454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08" tIns="45706" rIns="91408" bIns="45706"/>
          <a:lstStyle/>
          <a:p>
            <a:pPr algn="ctr"/>
            <a:r>
              <a:rPr lang="en-US" sz="3200">
                <a:solidFill>
                  <a:schemeClr val="tx2"/>
                </a:solidFill>
              </a:rPr>
              <a:t>Why Speech Recognition is so Difficult</a:t>
            </a:r>
          </a:p>
        </p:txBody>
      </p:sp>
      <p:pic>
        <p:nvPicPr>
          <p:cNvPr id="670724" name="Picture 4" descr="my_number_is_739027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44450" y="1751013"/>
            <a:ext cx="8931275" cy="4503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70725" name="Rectangle 5"/>
          <p:cNvSpPr>
            <a:spLocks noChangeArrowheads="1"/>
          </p:cNvSpPr>
          <p:nvPr/>
        </p:nvSpPr>
        <p:spPr bwMode="auto">
          <a:xfrm>
            <a:off x="19050" y="5668963"/>
            <a:ext cx="8975725" cy="758825"/>
          </a:xfrm>
          <a:prstGeom prst="rect">
            <a:avLst/>
          </a:prstGeom>
          <a:solidFill>
            <a:schemeClr val="bg1"/>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70726" name="Group 6"/>
          <p:cNvGrpSpPr>
            <a:grpSpLocks/>
          </p:cNvGrpSpPr>
          <p:nvPr/>
        </p:nvGrpSpPr>
        <p:grpSpPr bwMode="auto">
          <a:xfrm>
            <a:off x="684213" y="1617663"/>
            <a:ext cx="8297862" cy="5091112"/>
            <a:chOff x="431" y="1019"/>
            <a:chExt cx="5227" cy="3207"/>
          </a:xfrm>
        </p:grpSpPr>
        <p:grpSp>
          <p:nvGrpSpPr>
            <p:cNvPr id="670727" name="Group 7"/>
            <p:cNvGrpSpPr>
              <a:grpSpLocks/>
            </p:cNvGrpSpPr>
            <p:nvPr/>
          </p:nvGrpSpPr>
          <p:grpSpPr bwMode="auto">
            <a:xfrm>
              <a:off x="431" y="1055"/>
              <a:ext cx="236" cy="3021"/>
              <a:chOff x="431" y="1055"/>
              <a:chExt cx="236" cy="3021"/>
            </a:xfrm>
          </p:grpSpPr>
          <p:sp>
            <p:nvSpPr>
              <p:cNvPr id="670728" name="Line 8"/>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29" name="Text Box 9"/>
              <p:cNvSpPr txBox="1">
                <a:spLocks noChangeArrowheads="1"/>
              </p:cNvSpPr>
              <p:nvPr/>
            </p:nvSpPr>
            <p:spPr bwMode="auto">
              <a:xfrm>
                <a:off x="431" y="3712"/>
                <a:ext cx="2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m</a:t>
                </a:r>
              </a:p>
            </p:txBody>
          </p:sp>
        </p:grpSp>
        <p:grpSp>
          <p:nvGrpSpPr>
            <p:cNvPr id="670730" name="Group 10"/>
            <p:cNvGrpSpPr>
              <a:grpSpLocks/>
            </p:cNvGrpSpPr>
            <p:nvPr/>
          </p:nvGrpSpPr>
          <p:grpSpPr bwMode="auto">
            <a:xfrm>
              <a:off x="637" y="1055"/>
              <a:ext cx="196" cy="3021"/>
              <a:chOff x="451" y="1055"/>
              <a:chExt cx="196" cy="3021"/>
            </a:xfrm>
          </p:grpSpPr>
          <p:sp>
            <p:nvSpPr>
              <p:cNvPr id="670731" name="Line 11"/>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32" name="Text Box 12"/>
              <p:cNvSpPr txBox="1">
                <a:spLocks noChangeArrowheads="1"/>
              </p:cNvSpPr>
              <p:nvPr/>
            </p:nvSpPr>
            <p:spPr bwMode="auto">
              <a:xfrm>
                <a:off x="451" y="3712"/>
                <a:ext cx="19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I</a:t>
                </a:r>
              </a:p>
            </p:txBody>
          </p:sp>
        </p:grpSp>
        <p:grpSp>
          <p:nvGrpSpPr>
            <p:cNvPr id="670733" name="Group 13"/>
            <p:cNvGrpSpPr>
              <a:grpSpLocks/>
            </p:cNvGrpSpPr>
            <p:nvPr/>
          </p:nvGrpSpPr>
          <p:grpSpPr bwMode="auto">
            <a:xfrm>
              <a:off x="752" y="1061"/>
              <a:ext cx="236" cy="3021"/>
              <a:chOff x="431" y="1055"/>
              <a:chExt cx="236" cy="3021"/>
            </a:xfrm>
          </p:grpSpPr>
          <p:sp>
            <p:nvSpPr>
              <p:cNvPr id="670734" name="Line 14"/>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35" name="Text Box 15"/>
              <p:cNvSpPr txBox="1">
                <a:spLocks noChangeArrowheads="1"/>
              </p:cNvSpPr>
              <p:nvPr/>
            </p:nvSpPr>
            <p:spPr bwMode="auto">
              <a:xfrm>
                <a:off x="431" y="3712"/>
                <a:ext cx="2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n</a:t>
                </a:r>
              </a:p>
            </p:txBody>
          </p:sp>
        </p:grpSp>
        <p:grpSp>
          <p:nvGrpSpPr>
            <p:cNvPr id="670736" name="Group 16"/>
            <p:cNvGrpSpPr>
              <a:grpSpLocks/>
            </p:cNvGrpSpPr>
            <p:nvPr/>
          </p:nvGrpSpPr>
          <p:grpSpPr bwMode="auto">
            <a:xfrm>
              <a:off x="960" y="1061"/>
              <a:ext cx="252" cy="3021"/>
              <a:chOff x="423" y="1055"/>
              <a:chExt cx="252" cy="3021"/>
            </a:xfrm>
          </p:grpSpPr>
          <p:sp>
            <p:nvSpPr>
              <p:cNvPr id="670737" name="Line 17"/>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38" name="Text Box 18"/>
              <p:cNvSpPr txBox="1">
                <a:spLocks noChangeArrowheads="1"/>
              </p:cNvSpPr>
              <p:nvPr/>
            </p:nvSpPr>
            <p:spPr bwMode="auto">
              <a:xfrm>
                <a:off x="423" y="3712"/>
                <a:ext cx="25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&amp;</a:t>
                </a:r>
              </a:p>
            </p:txBody>
          </p:sp>
        </p:grpSp>
        <p:grpSp>
          <p:nvGrpSpPr>
            <p:cNvPr id="670739" name="Group 19"/>
            <p:cNvGrpSpPr>
              <a:grpSpLocks/>
            </p:cNvGrpSpPr>
            <p:nvPr/>
          </p:nvGrpSpPr>
          <p:grpSpPr bwMode="auto">
            <a:xfrm>
              <a:off x="1142" y="1052"/>
              <a:ext cx="236" cy="3021"/>
              <a:chOff x="431" y="1055"/>
              <a:chExt cx="236" cy="3021"/>
            </a:xfrm>
          </p:grpSpPr>
          <p:sp>
            <p:nvSpPr>
              <p:cNvPr id="670740" name="Line 20"/>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41" name="Text Box 21"/>
              <p:cNvSpPr txBox="1">
                <a:spLocks noChangeArrowheads="1"/>
              </p:cNvSpPr>
              <p:nvPr/>
            </p:nvSpPr>
            <p:spPr bwMode="auto">
              <a:xfrm>
                <a:off x="431" y="3712"/>
                <a:ext cx="2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m</a:t>
                </a:r>
              </a:p>
            </p:txBody>
          </p:sp>
        </p:grpSp>
        <p:grpSp>
          <p:nvGrpSpPr>
            <p:cNvPr id="670742" name="Group 22"/>
            <p:cNvGrpSpPr>
              <a:grpSpLocks/>
            </p:cNvGrpSpPr>
            <p:nvPr/>
          </p:nvGrpSpPr>
          <p:grpSpPr bwMode="auto">
            <a:xfrm>
              <a:off x="1164" y="1175"/>
              <a:ext cx="276" cy="3021"/>
              <a:chOff x="411" y="1055"/>
              <a:chExt cx="276" cy="3021"/>
            </a:xfrm>
          </p:grpSpPr>
          <p:sp>
            <p:nvSpPr>
              <p:cNvPr id="670743" name="Line 23"/>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44" name="Text Box 24"/>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b</a:t>
                </a:r>
              </a:p>
            </p:txBody>
          </p:sp>
        </p:grpSp>
        <p:grpSp>
          <p:nvGrpSpPr>
            <p:cNvPr id="670745" name="Group 25"/>
            <p:cNvGrpSpPr>
              <a:grpSpLocks/>
            </p:cNvGrpSpPr>
            <p:nvPr/>
          </p:nvGrpSpPr>
          <p:grpSpPr bwMode="auto">
            <a:xfrm>
              <a:off x="1264" y="1067"/>
              <a:ext cx="292" cy="3021"/>
              <a:chOff x="403" y="1055"/>
              <a:chExt cx="292" cy="3021"/>
            </a:xfrm>
          </p:grpSpPr>
          <p:sp>
            <p:nvSpPr>
              <p:cNvPr id="670746" name="Line 26"/>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47" name="Text Box 27"/>
              <p:cNvSpPr txBox="1">
                <a:spLocks noChangeArrowheads="1"/>
              </p:cNvSpPr>
              <p:nvPr/>
            </p:nvSpPr>
            <p:spPr bwMode="auto">
              <a:xfrm>
                <a:off x="403" y="3712"/>
                <a:ext cx="29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&amp;</a:t>
                </a:r>
              </a:p>
            </p:txBody>
          </p:sp>
        </p:grpSp>
        <p:grpSp>
          <p:nvGrpSpPr>
            <p:cNvPr id="670748" name="Group 28"/>
            <p:cNvGrpSpPr>
              <a:grpSpLocks/>
            </p:cNvGrpSpPr>
            <p:nvPr/>
          </p:nvGrpSpPr>
          <p:grpSpPr bwMode="auto">
            <a:xfrm>
              <a:off x="1334" y="1127"/>
              <a:ext cx="284" cy="3021"/>
              <a:chOff x="407" y="1055"/>
              <a:chExt cx="284" cy="3021"/>
            </a:xfrm>
          </p:grpSpPr>
          <p:sp>
            <p:nvSpPr>
              <p:cNvPr id="670749" name="Line 29"/>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50" name="Text Box 30"/>
              <p:cNvSpPr txBox="1">
                <a:spLocks noChangeArrowheads="1"/>
              </p:cNvSpPr>
              <p:nvPr/>
            </p:nvSpPr>
            <p:spPr bwMode="auto">
              <a:xfrm>
                <a:off x="407" y="3712"/>
                <a:ext cx="28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r</a:t>
                </a:r>
              </a:p>
            </p:txBody>
          </p:sp>
        </p:grpSp>
        <p:grpSp>
          <p:nvGrpSpPr>
            <p:cNvPr id="670751" name="Group 31"/>
            <p:cNvGrpSpPr>
              <a:grpSpLocks/>
            </p:cNvGrpSpPr>
            <p:nvPr/>
          </p:nvGrpSpPr>
          <p:grpSpPr bwMode="auto">
            <a:xfrm>
              <a:off x="1450" y="1073"/>
              <a:ext cx="268" cy="3021"/>
              <a:chOff x="415" y="1055"/>
              <a:chExt cx="268" cy="3021"/>
            </a:xfrm>
          </p:grpSpPr>
          <p:sp>
            <p:nvSpPr>
              <p:cNvPr id="670752" name="Line 32"/>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53" name="Text Box 33"/>
              <p:cNvSpPr txBox="1">
                <a:spLocks noChangeArrowheads="1"/>
              </p:cNvSpPr>
              <p:nvPr/>
            </p:nvSpPr>
            <p:spPr bwMode="auto">
              <a:xfrm>
                <a:off x="415" y="3712"/>
                <a:ext cx="26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i</a:t>
                </a:r>
              </a:p>
            </p:txBody>
          </p:sp>
        </p:grpSp>
        <p:grpSp>
          <p:nvGrpSpPr>
            <p:cNvPr id="670754" name="Group 34"/>
            <p:cNvGrpSpPr>
              <a:grpSpLocks/>
            </p:cNvGrpSpPr>
            <p:nvPr/>
          </p:nvGrpSpPr>
          <p:grpSpPr bwMode="auto">
            <a:xfrm>
              <a:off x="1728" y="1073"/>
              <a:ext cx="228" cy="3021"/>
              <a:chOff x="435" y="1055"/>
              <a:chExt cx="228" cy="3021"/>
            </a:xfrm>
          </p:grpSpPr>
          <p:sp>
            <p:nvSpPr>
              <p:cNvPr id="670755" name="Line 35"/>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56" name="Text Box 36"/>
              <p:cNvSpPr txBox="1">
                <a:spLocks noChangeArrowheads="1"/>
              </p:cNvSpPr>
              <p:nvPr/>
            </p:nvSpPr>
            <p:spPr bwMode="auto">
              <a:xfrm>
                <a:off x="435" y="3712"/>
                <a:ext cx="22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s</a:t>
                </a:r>
              </a:p>
            </p:txBody>
          </p:sp>
        </p:grpSp>
        <p:grpSp>
          <p:nvGrpSpPr>
            <p:cNvPr id="670757" name="Group 37"/>
            <p:cNvGrpSpPr>
              <a:grpSpLocks/>
            </p:cNvGrpSpPr>
            <p:nvPr/>
          </p:nvGrpSpPr>
          <p:grpSpPr bwMode="auto">
            <a:xfrm>
              <a:off x="1880" y="1073"/>
              <a:ext cx="236" cy="3021"/>
              <a:chOff x="431" y="1055"/>
              <a:chExt cx="236" cy="3021"/>
            </a:xfrm>
          </p:grpSpPr>
          <p:sp>
            <p:nvSpPr>
              <p:cNvPr id="670758" name="Line 38"/>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59" name="Text Box 39"/>
              <p:cNvSpPr txBox="1">
                <a:spLocks noChangeArrowheads="1"/>
              </p:cNvSpPr>
              <p:nvPr/>
            </p:nvSpPr>
            <p:spPr bwMode="auto">
              <a:xfrm>
                <a:off x="431" y="3712"/>
                <a:ext cx="2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e</a:t>
                </a:r>
              </a:p>
            </p:txBody>
          </p:sp>
        </p:grpSp>
        <p:grpSp>
          <p:nvGrpSpPr>
            <p:cNvPr id="670760" name="Group 40"/>
            <p:cNvGrpSpPr>
              <a:grpSpLocks/>
            </p:cNvGrpSpPr>
            <p:nvPr/>
          </p:nvGrpSpPr>
          <p:grpSpPr bwMode="auto">
            <a:xfrm>
              <a:off x="1986" y="1145"/>
              <a:ext cx="228" cy="3021"/>
              <a:chOff x="435" y="1055"/>
              <a:chExt cx="228" cy="3021"/>
            </a:xfrm>
          </p:grpSpPr>
          <p:sp>
            <p:nvSpPr>
              <p:cNvPr id="670761" name="Line 41"/>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62" name="Text Box 42"/>
              <p:cNvSpPr txBox="1">
                <a:spLocks noChangeArrowheads="1"/>
              </p:cNvSpPr>
              <p:nvPr/>
            </p:nvSpPr>
            <p:spPr bwMode="auto">
              <a:xfrm>
                <a:off x="435" y="3712"/>
                <a:ext cx="22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v</a:t>
                </a:r>
              </a:p>
            </p:txBody>
          </p:sp>
        </p:grpSp>
        <p:grpSp>
          <p:nvGrpSpPr>
            <p:cNvPr id="670763" name="Group 43"/>
            <p:cNvGrpSpPr>
              <a:grpSpLocks/>
            </p:cNvGrpSpPr>
            <p:nvPr/>
          </p:nvGrpSpPr>
          <p:grpSpPr bwMode="auto">
            <a:xfrm>
              <a:off x="2050" y="1085"/>
              <a:ext cx="292" cy="3021"/>
              <a:chOff x="403" y="1055"/>
              <a:chExt cx="292" cy="3021"/>
            </a:xfrm>
          </p:grpSpPr>
          <p:sp>
            <p:nvSpPr>
              <p:cNvPr id="670764" name="Line 44"/>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65" name="Text Box 45"/>
              <p:cNvSpPr txBox="1">
                <a:spLocks noChangeArrowheads="1"/>
              </p:cNvSpPr>
              <p:nvPr/>
            </p:nvSpPr>
            <p:spPr bwMode="auto">
              <a:xfrm>
                <a:off x="403" y="3712"/>
                <a:ext cx="29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&amp;</a:t>
                </a:r>
              </a:p>
            </p:txBody>
          </p:sp>
        </p:grpSp>
        <p:grpSp>
          <p:nvGrpSpPr>
            <p:cNvPr id="670766" name="Group 46"/>
            <p:cNvGrpSpPr>
              <a:grpSpLocks/>
            </p:cNvGrpSpPr>
            <p:nvPr/>
          </p:nvGrpSpPr>
          <p:grpSpPr bwMode="auto">
            <a:xfrm>
              <a:off x="2172" y="1091"/>
              <a:ext cx="276" cy="3021"/>
              <a:chOff x="411" y="1055"/>
              <a:chExt cx="276" cy="3021"/>
            </a:xfrm>
          </p:grpSpPr>
          <p:sp>
            <p:nvSpPr>
              <p:cNvPr id="670767" name="Line 47"/>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68" name="Text Box 48"/>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n</a:t>
                </a:r>
              </a:p>
            </p:txBody>
          </p:sp>
        </p:grpSp>
        <p:grpSp>
          <p:nvGrpSpPr>
            <p:cNvPr id="670769" name="Group 49"/>
            <p:cNvGrpSpPr>
              <a:grpSpLocks/>
            </p:cNvGrpSpPr>
            <p:nvPr/>
          </p:nvGrpSpPr>
          <p:grpSpPr bwMode="auto">
            <a:xfrm>
              <a:off x="2268" y="1019"/>
              <a:ext cx="276" cy="3021"/>
              <a:chOff x="411" y="1055"/>
              <a:chExt cx="276" cy="3021"/>
            </a:xfrm>
          </p:grpSpPr>
          <p:sp>
            <p:nvSpPr>
              <p:cNvPr id="670770" name="Line 50"/>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71" name="Text Box 51"/>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th</a:t>
                </a:r>
              </a:p>
            </p:txBody>
          </p:sp>
        </p:grpSp>
        <p:grpSp>
          <p:nvGrpSpPr>
            <p:cNvPr id="670772" name="Group 52"/>
            <p:cNvGrpSpPr>
              <a:grpSpLocks/>
            </p:cNvGrpSpPr>
            <p:nvPr/>
          </p:nvGrpSpPr>
          <p:grpSpPr bwMode="auto">
            <a:xfrm>
              <a:off x="2386" y="1151"/>
              <a:ext cx="244" cy="3021"/>
              <a:chOff x="427" y="1055"/>
              <a:chExt cx="244" cy="3021"/>
            </a:xfrm>
          </p:grpSpPr>
          <p:sp>
            <p:nvSpPr>
              <p:cNvPr id="670773" name="Line 53"/>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74" name="Text Box 54"/>
              <p:cNvSpPr txBox="1">
                <a:spLocks noChangeArrowheads="1"/>
              </p:cNvSpPr>
              <p:nvPr/>
            </p:nvSpPr>
            <p:spPr bwMode="auto">
              <a:xfrm>
                <a:off x="427" y="3712"/>
                <a:ext cx="24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r</a:t>
                </a:r>
              </a:p>
            </p:txBody>
          </p:sp>
        </p:grpSp>
        <p:grpSp>
          <p:nvGrpSpPr>
            <p:cNvPr id="670775" name="Group 55"/>
            <p:cNvGrpSpPr>
              <a:grpSpLocks/>
            </p:cNvGrpSpPr>
            <p:nvPr/>
          </p:nvGrpSpPr>
          <p:grpSpPr bwMode="auto">
            <a:xfrm>
              <a:off x="2476" y="1151"/>
              <a:ext cx="292" cy="3021"/>
              <a:chOff x="403" y="1055"/>
              <a:chExt cx="292" cy="3021"/>
            </a:xfrm>
          </p:grpSpPr>
          <p:sp>
            <p:nvSpPr>
              <p:cNvPr id="670776" name="Line 56"/>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77" name="Text Box 57"/>
              <p:cNvSpPr txBox="1">
                <a:spLocks noChangeArrowheads="1"/>
              </p:cNvSpPr>
              <p:nvPr/>
            </p:nvSpPr>
            <p:spPr bwMode="auto">
              <a:xfrm>
                <a:off x="403" y="3712"/>
                <a:ext cx="29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E</a:t>
                </a:r>
              </a:p>
            </p:txBody>
          </p:sp>
        </p:grpSp>
        <p:grpSp>
          <p:nvGrpSpPr>
            <p:cNvPr id="670778" name="Group 58"/>
            <p:cNvGrpSpPr>
              <a:grpSpLocks/>
            </p:cNvGrpSpPr>
            <p:nvPr/>
          </p:nvGrpSpPr>
          <p:grpSpPr bwMode="auto">
            <a:xfrm>
              <a:off x="2652" y="1085"/>
              <a:ext cx="276" cy="3021"/>
              <a:chOff x="411" y="1055"/>
              <a:chExt cx="276" cy="3021"/>
            </a:xfrm>
          </p:grpSpPr>
          <p:sp>
            <p:nvSpPr>
              <p:cNvPr id="670779" name="Line 59"/>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80" name="Text Box 60"/>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n</a:t>
                </a:r>
              </a:p>
            </p:txBody>
          </p:sp>
        </p:grpSp>
        <p:grpSp>
          <p:nvGrpSpPr>
            <p:cNvPr id="670781" name="Group 61"/>
            <p:cNvGrpSpPr>
              <a:grpSpLocks/>
            </p:cNvGrpSpPr>
            <p:nvPr/>
          </p:nvGrpSpPr>
          <p:grpSpPr bwMode="auto">
            <a:xfrm>
              <a:off x="2966" y="1073"/>
              <a:ext cx="236" cy="3021"/>
              <a:chOff x="431" y="1055"/>
              <a:chExt cx="236" cy="3021"/>
            </a:xfrm>
          </p:grpSpPr>
          <p:sp>
            <p:nvSpPr>
              <p:cNvPr id="670782" name="Line 62"/>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83" name="Text Box 63"/>
              <p:cNvSpPr txBox="1">
                <a:spLocks noChangeArrowheads="1"/>
              </p:cNvSpPr>
              <p:nvPr/>
            </p:nvSpPr>
            <p:spPr bwMode="auto">
              <a:xfrm>
                <a:off x="431" y="3712"/>
                <a:ext cx="2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I</a:t>
                </a:r>
              </a:p>
            </p:txBody>
          </p:sp>
        </p:grpSp>
        <p:grpSp>
          <p:nvGrpSpPr>
            <p:cNvPr id="670784" name="Group 64"/>
            <p:cNvGrpSpPr>
              <a:grpSpLocks/>
            </p:cNvGrpSpPr>
            <p:nvPr/>
          </p:nvGrpSpPr>
          <p:grpSpPr bwMode="auto">
            <a:xfrm>
              <a:off x="3072" y="1085"/>
              <a:ext cx="276" cy="3021"/>
              <a:chOff x="411" y="1055"/>
              <a:chExt cx="276" cy="3021"/>
            </a:xfrm>
          </p:grpSpPr>
          <p:sp>
            <p:nvSpPr>
              <p:cNvPr id="670785" name="Line 65"/>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86" name="Text Box 66"/>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n</a:t>
                </a:r>
              </a:p>
            </p:txBody>
          </p:sp>
        </p:grpSp>
        <p:grpSp>
          <p:nvGrpSpPr>
            <p:cNvPr id="670787" name="Group 67"/>
            <p:cNvGrpSpPr>
              <a:grpSpLocks/>
            </p:cNvGrpSpPr>
            <p:nvPr/>
          </p:nvGrpSpPr>
          <p:grpSpPr bwMode="auto">
            <a:xfrm>
              <a:off x="3238" y="1079"/>
              <a:ext cx="268" cy="3021"/>
              <a:chOff x="415" y="1055"/>
              <a:chExt cx="268" cy="3021"/>
            </a:xfrm>
          </p:grpSpPr>
          <p:sp>
            <p:nvSpPr>
              <p:cNvPr id="670788" name="Line 68"/>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89" name="Text Box 69"/>
              <p:cNvSpPr txBox="1">
                <a:spLocks noChangeArrowheads="1"/>
              </p:cNvSpPr>
              <p:nvPr/>
            </p:nvSpPr>
            <p:spPr bwMode="auto">
              <a:xfrm>
                <a:off x="415" y="3712"/>
                <a:ext cx="26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z</a:t>
                </a:r>
              </a:p>
            </p:txBody>
          </p:sp>
        </p:grpSp>
        <p:grpSp>
          <p:nvGrpSpPr>
            <p:cNvPr id="670790" name="Group 70"/>
            <p:cNvGrpSpPr>
              <a:grpSpLocks/>
            </p:cNvGrpSpPr>
            <p:nvPr/>
          </p:nvGrpSpPr>
          <p:grpSpPr bwMode="auto">
            <a:xfrm>
              <a:off x="3352" y="1079"/>
              <a:ext cx="292" cy="3021"/>
              <a:chOff x="403" y="1055"/>
              <a:chExt cx="292" cy="3021"/>
            </a:xfrm>
          </p:grpSpPr>
          <p:sp>
            <p:nvSpPr>
              <p:cNvPr id="670791" name="Line 71"/>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92" name="Text Box 72"/>
              <p:cNvSpPr txBox="1">
                <a:spLocks noChangeArrowheads="1"/>
              </p:cNvSpPr>
              <p:nvPr/>
            </p:nvSpPr>
            <p:spPr bwMode="auto">
              <a:xfrm>
                <a:off x="403" y="3712"/>
                <a:ext cx="29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E</a:t>
                </a:r>
              </a:p>
            </p:txBody>
          </p:sp>
        </p:grpSp>
        <p:grpSp>
          <p:nvGrpSpPr>
            <p:cNvPr id="670793" name="Group 73"/>
            <p:cNvGrpSpPr>
              <a:grpSpLocks/>
            </p:cNvGrpSpPr>
            <p:nvPr/>
          </p:nvGrpSpPr>
          <p:grpSpPr bwMode="auto">
            <a:xfrm>
              <a:off x="3454" y="1175"/>
              <a:ext cx="244" cy="3021"/>
              <a:chOff x="427" y="1055"/>
              <a:chExt cx="244" cy="3021"/>
            </a:xfrm>
          </p:grpSpPr>
          <p:sp>
            <p:nvSpPr>
              <p:cNvPr id="670794" name="Line 74"/>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95" name="Text Box 75"/>
              <p:cNvSpPr txBox="1">
                <a:spLocks noChangeArrowheads="1"/>
              </p:cNvSpPr>
              <p:nvPr/>
            </p:nvSpPr>
            <p:spPr bwMode="auto">
              <a:xfrm>
                <a:off x="427" y="3712"/>
                <a:ext cx="24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r</a:t>
                </a:r>
              </a:p>
            </p:txBody>
          </p:sp>
        </p:grpSp>
        <p:grpSp>
          <p:nvGrpSpPr>
            <p:cNvPr id="670796" name="Group 76"/>
            <p:cNvGrpSpPr>
              <a:grpSpLocks/>
            </p:cNvGrpSpPr>
            <p:nvPr/>
          </p:nvGrpSpPr>
          <p:grpSpPr bwMode="auto">
            <a:xfrm>
              <a:off x="3534" y="1085"/>
              <a:ext cx="276" cy="3021"/>
              <a:chOff x="411" y="1055"/>
              <a:chExt cx="276" cy="3021"/>
            </a:xfrm>
          </p:grpSpPr>
          <p:sp>
            <p:nvSpPr>
              <p:cNvPr id="670797" name="Line 77"/>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798" name="Text Box 78"/>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o</a:t>
                </a:r>
              </a:p>
            </p:txBody>
          </p:sp>
        </p:grpSp>
        <p:grpSp>
          <p:nvGrpSpPr>
            <p:cNvPr id="670799" name="Group 79"/>
            <p:cNvGrpSpPr>
              <a:grpSpLocks/>
            </p:cNvGrpSpPr>
            <p:nvPr/>
          </p:nvGrpSpPr>
          <p:grpSpPr bwMode="auto">
            <a:xfrm>
              <a:off x="3800" y="1085"/>
              <a:ext cx="236" cy="3021"/>
              <a:chOff x="431" y="1055"/>
              <a:chExt cx="236" cy="3021"/>
            </a:xfrm>
          </p:grpSpPr>
          <p:sp>
            <p:nvSpPr>
              <p:cNvPr id="670800" name="Line 80"/>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01" name="Text Box 81"/>
              <p:cNvSpPr txBox="1">
                <a:spLocks noChangeArrowheads="1"/>
              </p:cNvSpPr>
              <p:nvPr/>
            </p:nvSpPr>
            <p:spPr bwMode="auto">
              <a:xfrm>
                <a:off x="431" y="3712"/>
                <a:ext cx="2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t</a:t>
                </a:r>
              </a:p>
            </p:txBody>
          </p:sp>
        </p:grpSp>
        <p:grpSp>
          <p:nvGrpSpPr>
            <p:cNvPr id="670802" name="Group 82"/>
            <p:cNvGrpSpPr>
              <a:grpSpLocks/>
            </p:cNvGrpSpPr>
            <p:nvPr/>
          </p:nvGrpSpPr>
          <p:grpSpPr bwMode="auto">
            <a:xfrm>
              <a:off x="3924" y="1091"/>
              <a:ext cx="276" cy="3021"/>
              <a:chOff x="411" y="1055"/>
              <a:chExt cx="276" cy="3021"/>
            </a:xfrm>
          </p:grpSpPr>
          <p:sp>
            <p:nvSpPr>
              <p:cNvPr id="670803" name="Line 83"/>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04" name="Text Box 84"/>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ü</a:t>
                </a:r>
              </a:p>
            </p:txBody>
          </p:sp>
        </p:grpSp>
        <p:grpSp>
          <p:nvGrpSpPr>
            <p:cNvPr id="670805" name="Group 85"/>
            <p:cNvGrpSpPr>
              <a:grpSpLocks/>
            </p:cNvGrpSpPr>
            <p:nvPr/>
          </p:nvGrpSpPr>
          <p:grpSpPr bwMode="auto">
            <a:xfrm>
              <a:off x="4150" y="1085"/>
              <a:ext cx="268" cy="3021"/>
              <a:chOff x="415" y="1055"/>
              <a:chExt cx="268" cy="3021"/>
            </a:xfrm>
          </p:grpSpPr>
          <p:sp>
            <p:nvSpPr>
              <p:cNvPr id="670806" name="Line 86"/>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07" name="Text Box 87"/>
              <p:cNvSpPr txBox="1">
                <a:spLocks noChangeArrowheads="1"/>
              </p:cNvSpPr>
              <p:nvPr/>
            </p:nvSpPr>
            <p:spPr bwMode="auto">
              <a:xfrm>
                <a:off x="415" y="3712"/>
                <a:ext cx="26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s</a:t>
                </a:r>
              </a:p>
            </p:txBody>
          </p:sp>
        </p:grpSp>
        <p:grpSp>
          <p:nvGrpSpPr>
            <p:cNvPr id="670808" name="Group 88"/>
            <p:cNvGrpSpPr>
              <a:grpSpLocks/>
            </p:cNvGrpSpPr>
            <p:nvPr/>
          </p:nvGrpSpPr>
          <p:grpSpPr bwMode="auto">
            <a:xfrm>
              <a:off x="4290" y="1091"/>
              <a:ext cx="276" cy="3021"/>
              <a:chOff x="411" y="1055"/>
              <a:chExt cx="276" cy="3021"/>
            </a:xfrm>
          </p:grpSpPr>
          <p:sp>
            <p:nvSpPr>
              <p:cNvPr id="670809" name="Line 89"/>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10" name="Text Box 90"/>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e</a:t>
                </a:r>
              </a:p>
            </p:txBody>
          </p:sp>
        </p:grpSp>
        <p:grpSp>
          <p:nvGrpSpPr>
            <p:cNvPr id="670811" name="Group 91"/>
            <p:cNvGrpSpPr>
              <a:grpSpLocks/>
            </p:cNvGrpSpPr>
            <p:nvPr/>
          </p:nvGrpSpPr>
          <p:grpSpPr bwMode="auto">
            <a:xfrm>
              <a:off x="4384" y="1157"/>
              <a:ext cx="268" cy="3021"/>
              <a:chOff x="415" y="1055"/>
              <a:chExt cx="268" cy="3021"/>
            </a:xfrm>
          </p:grpSpPr>
          <p:sp>
            <p:nvSpPr>
              <p:cNvPr id="670812" name="Line 92"/>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13" name="Text Box 93"/>
              <p:cNvSpPr txBox="1">
                <a:spLocks noChangeArrowheads="1"/>
              </p:cNvSpPr>
              <p:nvPr/>
            </p:nvSpPr>
            <p:spPr bwMode="auto">
              <a:xfrm>
                <a:off x="415" y="3712"/>
                <a:ext cx="26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v</a:t>
                </a:r>
              </a:p>
            </p:txBody>
          </p:sp>
        </p:grpSp>
        <p:grpSp>
          <p:nvGrpSpPr>
            <p:cNvPr id="670814" name="Group 94"/>
            <p:cNvGrpSpPr>
              <a:grpSpLocks/>
            </p:cNvGrpSpPr>
            <p:nvPr/>
          </p:nvGrpSpPr>
          <p:grpSpPr bwMode="auto">
            <a:xfrm>
              <a:off x="4480" y="1097"/>
              <a:ext cx="292" cy="3021"/>
              <a:chOff x="403" y="1055"/>
              <a:chExt cx="292" cy="3021"/>
            </a:xfrm>
          </p:grpSpPr>
          <p:sp>
            <p:nvSpPr>
              <p:cNvPr id="670815" name="Line 95"/>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16" name="Text Box 96"/>
              <p:cNvSpPr txBox="1">
                <a:spLocks noChangeArrowheads="1"/>
              </p:cNvSpPr>
              <p:nvPr/>
            </p:nvSpPr>
            <p:spPr bwMode="auto">
              <a:xfrm>
                <a:off x="403" y="3712"/>
                <a:ext cx="29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&amp;</a:t>
                </a:r>
              </a:p>
            </p:txBody>
          </p:sp>
        </p:grpSp>
        <p:grpSp>
          <p:nvGrpSpPr>
            <p:cNvPr id="670817" name="Group 97"/>
            <p:cNvGrpSpPr>
              <a:grpSpLocks/>
            </p:cNvGrpSpPr>
            <p:nvPr/>
          </p:nvGrpSpPr>
          <p:grpSpPr bwMode="auto">
            <a:xfrm>
              <a:off x="4584" y="1205"/>
              <a:ext cx="276" cy="3021"/>
              <a:chOff x="411" y="1055"/>
              <a:chExt cx="276" cy="3021"/>
            </a:xfrm>
          </p:grpSpPr>
          <p:sp>
            <p:nvSpPr>
              <p:cNvPr id="670818" name="Line 98"/>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19" name="Text Box 99"/>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n</a:t>
                </a:r>
              </a:p>
            </p:txBody>
          </p:sp>
        </p:grpSp>
        <p:grpSp>
          <p:nvGrpSpPr>
            <p:cNvPr id="670820" name="Group 100"/>
            <p:cNvGrpSpPr>
              <a:grpSpLocks/>
            </p:cNvGrpSpPr>
            <p:nvPr/>
          </p:nvGrpSpPr>
          <p:grpSpPr bwMode="auto">
            <a:xfrm>
              <a:off x="4898" y="1091"/>
              <a:ext cx="236" cy="3021"/>
              <a:chOff x="431" y="1055"/>
              <a:chExt cx="236" cy="3021"/>
            </a:xfrm>
          </p:grpSpPr>
          <p:sp>
            <p:nvSpPr>
              <p:cNvPr id="670821" name="Line 101"/>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22" name="Text Box 102"/>
              <p:cNvSpPr txBox="1">
                <a:spLocks noChangeArrowheads="1"/>
              </p:cNvSpPr>
              <p:nvPr/>
            </p:nvSpPr>
            <p:spPr bwMode="auto">
              <a:xfrm>
                <a:off x="431" y="3712"/>
                <a:ext cx="2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f</a:t>
                </a:r>
              </a:p>
            </p:txBody>
          </p:sp>
        </p:grpSp>
        <p:grpSp>
          <p:nvGrpSpPr>
            <p:cNvPr id="670823" name="Group 103"/>
            <p:cNvGrpSpPr>
              <a:grpSpLocks/>
            </p:cNvGrpSpPr>
            <p:nvPr/>
          </p:nvGrpSpPr>
          <p:grpSpPr bwMode="auto">
            <a:xfrm>
              <a:off x="5164" y="1091"/>
              <a:ext cx="268" cy="3021"/>
              <a:chOff x="415" y="1055"/>
              <a:chExt cx="268" cy="3021"/>
            </a:xfrm>
          </p:grpSpPr>
          <p:sp>
            <p:nvSpPr>
              <p:cNvPr id="670824" name="Line 104"/>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25" name="Text Box 105"/>
              <p:cNvSpPr txBox="1">
                <a:spLocks noChangeArrowheads="1"/>
              </p:cNvSpPr>
              <p:nvPr/>
            </p:nvSpPr>
            <p:spPr bwMode="auto">
              <a:xfrm>
                <a:off x="415" y="3712"/>
                <a:ext cx="26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O</a:t>
                </a:r>
              </a:p>
            </p:txBody>
          </p:sp>
        </p:grpSp>
        <p:grpSp>
          <p:nvGrpSpPr>
            <p:cNvPr id="670826" name="Group 106"/>
            <p:cNvGrpSpPr>
              <a:grpSpLocks/>
            </p:cNvGrpSpPr>
            <p:nvPr/>
          </p:nvGrpSpPr>
          <p:grpSpPr bwMode="auto">
            <a:xfrm>
              <a:off x="5454" y="1097"/>
              <a:ext cx="204" cy="3021"/>
              <a:chOff x="447" y="1055"/>
              <a:chExt cx="204" cy="3021"/>
            </a:xfrm>
          </p:grpSpPr>
          <p:sp>
            <p:nvSpPr>
              <p:cNvPr id="670827" name="Line 107"/>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28" name="Text Box 108"/>
              <p:cNvSpPr txBox="1">
                <a:spLocks noChangeArrowheads="1"/>
              </p:cNvSpPr>
              <p:nvPr/>
            </p:nvSpPr>
            <p:spPr bwMode="auto">
              <a:xfrm>
                <a:off x="447" y="3712"/>
                <a:ext cx="20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r</a:t>
                </a:r>
              </a:p>
            </p:txBody>
          </p:sp>
        </p:grpSp>
      </p:grpSp>
      <p:grpSp>
        <p:nvGrpSpPr>
          <p:cNvPr id="670829" name="Group 109"/>
          <p:cNvGrpSpPr>
            <a:grpSpLocks/>
          </p:cNvGrpSpPr>
          <p:nvPr/>
        </p:nvGrpSpPr>
        <p:grpSpPr bwMode="auto">
          <a:xfrm>
            <a:off x="769938" y="4437063"/>
            <a:ext cx="8202612" cy="769937"/>
            <a:chOff x="485" y="2475"/>
            <a:chExt cx="5167" cy="485"/>
          </a:xfrm>
        </p:grpSpPr>
        <p:grpSp>
          <p:nvGrpSpPr>
            <p:cNvPr id="670830" name="Group 110"/>
            <p:cNvGrpSpPr>
              <a:grpSpLocks/>
            </p:cNvGrpSpPr>
            <p:nvPr/>
          </p:nvGrpSpPr>
          <p:grpSpPr bwMode="auto">
            <a:xfrm>
              <a:off x="485" y="2477"/>
              <a:ext cx="341" cy="231"/>
              <a:chOff x="485" y="2613"/>
              <a:chExt cx="341" cy="231"/>
            </a:xfrm>
          </p:grpSpPr>
          <p:sp>
            <p:nvSpPr>
              <p:cNvPr id="670831" name="Line 111"/>
              <p:cNvSpPr>
                <a:spLocks noChangeShapeType="1"/>
              </p:cNvSpPr>
              <p:nvPr/>
            </p:nvSpPr>
            <p:spPr bwMode="auto">
              <a:xfrm>
                <a:off x="485" y="2819"/>
                <a:ext cx="326" cy="0"/>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32" name="Text Box 112"/>
              <p:cNvSpPr txBox="1">
                <a:spLocks noChangeArrowheads="1"/>
              </p:cNvSpPr>
              <p:nvPr/>
            </p:nvSpPr>
            <p:spPr bwMode="auto">
              <a:xfrm>
                <a:off x="494" y="2613"/>
                <a:ext cx="33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MY</a:t>
                </a:r>
              </a:p>
            </p:txBody>
          </p:sp>
        </p:grpSp>
        <p:grpSp>
          <p:nvGrpSpPr>
            <p:cNvPr id="670833" name="Group 113"/>
            <p:cNvGrpSpPr>
              <a:grpSpLocks/>
            </p:cNvGrpSpPr>
            <p:nvPr/>
          </p:nvGrpSpPr>
          <p:grpSpPr bwMode="auto">
            <a:xfrm>
              <a:off x="766" y="2729"/>
              <a:ext cx="793" cy="231"/>
              <a:chOff x="766" y="2789"/>
              <a:chExt cx="793" cy="231"/>
            </a:xfrm>
          </p:grpSpPr>
          <p:sp>
            <p:nvSpPr>
              <p:cNvPr id="670834" name="Line 114"/>
              <p:cNvSpPr>
                <a:spLocks noChangeShapeType="1"/>
              </p:cNvSpPr>
              <p:nvPr/>
            </p:nvSpPr>
            <p:spPr bwMode="auto">
              <a:xfrm flipV="1">
                <a:off x="832" y="3000"/>
                <a:ext cx="727" cy="7"/>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35" name="Text Box 115"/>
              <p:cNvSpPr txBox="1">
                <a:spLocks noChangeArrowheads="1"/>
              </p:cNvSpPr>
              <p:nvPr/>
            </p:nvSpPr>
            <p:spPr bwMode="auto">
              <a:xfrm>
                <a:off x="766" y="2789"/>
                <a:ext cx="74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NUMBER</a:t>
                </a:r>
              </a:p>
            </p:txBody>
          </p:sp>
        </p:grpSp>
        <p:grpSp>
          <p:nvGrpSpPr>
            <p:cNvPr id="670836" name="Group 116"/>
            <p:cNvGrpSpPr>
              <a:grpSpLocks/>
            </p:cNvGrpSpPr>
            <p:nvPr/>
          </p:nvGrpSpPr>
          <p:grpSpPr bwMode="auto">
            <a:xfrm>
              <a:off x="1565" y="2477"/>
              <a:ext cx="356" cy="231"/>
              <a:chOff x="1565" y="2565"/>
              <a:chExt cx="356" cy="231"/>
            </a:xfrm>
          </p:grpSpPr>
          <p:sp>
            <p:nvSpPr>
              <p:cNvPr id="670837" name="Line 117"/>
              <p:cNvSpPr>
                <a:spLocks noChangeShapeType="1"/>
              </p:cNvSpPr>
              <p:nvPr/>
            </p:nvSpPr>
            <p:spPr bwMode="auto">
              <a:xfrm>
                <a:off x="1565" y="2779"/>
                <a:ext cx="356" cy="0"/>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38" name="Text Box 118"/>
              <p:cNvSpPr txBox="1">
                <a:spLocks noChangeArrowheads="1"/>
              </p:cNvSpPr>
              <p:nvPr/>
            </p:nvSpPr>
            <p:spPr bwMode="auto">
              <a:xfrm>
                <a:off x="1606" y="2565"/>
                <a:ext cx="25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IS</a:t>
                </a:r>
              </a:p>
            </p:txBody>
          </p:sp>
        </p:grpSp>
        <p:grpSp>
          <p:nvGrpSpPr>
            <p:cNvPr id="670839" name="Group 119"/>
            <p:cNvGrpSpPr>
              <a:grpSpLocks/>
            </p:cNvGrpSpPr>
            <p:nvPr/>
          </p:nvGrpSpPr>
          <p:grpSpPr bwMode="auto">
            <a:xfrm>
              <a:off x="1685" y="2729"/>
              <a:ext cx="713" cy="231"/>
              <a:chOff x="1685" y="2817"/>
              <a:chExt cx="713" cy="231"/>
            </a:xfrm>
          </p:grpSpPr>
          <p:sp>
            <p:nvSpPr>
              <p:cNvPr id="670840" name="Line 120"/>
              <p:cNvSpPr>
                <a:spLocks noChangeShapeType="1"/>
              </p:cNvSpPr>
              <p:nvPr/>
            </p:nvSpPr>
            <p:spPr bwMode="auto">
              <a:xfrm>
                <a:off x="1685" y="3035"/>
                <a:ext cx="713" cy="0"/>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41" name="Text Box 121"/>
              <p:cNvSpPr txBox="1">
                <a:spLocks noChangeArrowheads="1"/>
              </p:cNvSpPr>
              <p:nvPr/>
            </p:nvSpPr>
            <p:spPr bwMode="auto">
              <a:xfrm>
                <a:off x="1737" y="2817"/>
                <a:ext cx="60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SEVEN</a:t>
                </a:r>
              </a:p>
            </p:txBody>
          </p:sp>
        </p:grpSp>
        <p:grpSp>
          <p:nvGrpSpPr>
            <p:cNvPr id="670842" name="Group 122"/>
            <p:cNvGrpSpPr>
              <a:grpSpLocks/>
            </p:cNvGrpSpPr>
            <p:nvPr/>
          </p:nvGrpSpPr>
          <p:grpSpPr bwMode="auto">
            <a:xfrm>
              <a:off x="2262" y="2477"/>
              <a:ext cx="604" cy="231"/>
              <a:chOff x="2262" y="2541"/>
              <a:chExt cx="604" cy="231"/>
            </a:xfrm>
          </p:grpSpPr>
          <p:sp>
            <p:nvSpPr>
              <p:cNvPr id="670843" name="Line 123"/>
              <p:cNvSpPr>
                <a:spLocks noChangeShapeType="1"/>
              </p:cNvSpPr>
              <p:nvPr/>
            </p:nvSpPr>
            <p:spPr bwMode="auto">
              <a:xfrm flipV="1">
                <a:off x="2403" y="2759"/>
                <a:ext cx="311" cy="7"/>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44" name="Text Box 124"/>
              <p:cNvSpPr txBox="1">
                <a:spLocks noChangeArrowheads="1"/>
              </p:cNvSpPr>
              <p:nvPr/>
            </p:nvSpPr>
            <p:spPr bwMode="auto">
              <a:xfrm>
                <a:off x="2262" y="2541"/>
                <a:ext cx="60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THREE</a:t>
                </a:r>
              </a:p>
            </p:txBody>
          </p:sp>
        </p:grpSp>
        <p:grpSp>
          <p:nvGrpSpPr>
            <p:cNvPr id="670845" name="Group 125"/>
            <p:cNvGrpSpPr>
              <a:grpSpLocks/>
            </p:cNvGrpSpPr>
            <p:nvPr/>
          </p:nvGrpSpPr>
          <p:grpSpPr bwMode="auto">
            <a:xfrm>
              <a:off x="2717" y="2729"/>
              <a:ext cx="591" cy="231"/>
              <a:chOff x="2717" y="2809"/>
              <a:chExt cx="591" cy="231"/>
            </a:xfrm>
          </p:grpSpPr>
          <p:sp>
            <p:nvSpPr>
              <p:cNvPr id="670846" name="Line 126"/>
              <p:cNvSpPr>
                <a:spLocks noChangeShapeType="1"/>
              </p:cNvSpPr>
              <p:nvPr/>
            </p:nvSpPr>
            <p:spPr bwMode="auto">
              <a:xfrm>
                <a:off x="2717" y="3035"/>
                <a:ext cx="591" cy="0"/>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47" name="Text Box 127"/>
              <p:cNvSpPr txBox="1">
                <a:spLocks noChangeArrowheads="1"/>
              </p:cNvSpPr>
              <p:nvPr/>
            </p:nvSpPr>
            <p:spPr bwMode="auto">
              <a:xfrm>
                <a:off x="2777" y="2809"/>
                <a:ext cx="460"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NINE</a:t>
                </a:r>
              </a:p>
            </p:txBody>
          </p:sp>
        </p:grpSp>
        <p:grpSp>
          <p:nvGrpSpPr>
            <p:cNvPr id="670848" name="Group 128"/>
            <p:cNvGrpSpPr>
              <a:grpSpLocks/>
            </p:cNvGrpSpPr>
            <p:nvPr/>
          </p:nvGrpSpPr>
          <p:grpSpPr bwMode="auto">
            <a:xfrm>
              <a:off x="3245" y="2477"/>
              <a:ext cx="525" cy="231"/>
              <a:chOff x="3245" y="2545"/>
              <a:chExt cx="525" cy="231"/>
            </a:xfrm>
          </p:grpSpPr>
          <p:sp>
            <p:nvSpPr>
              <p:cNvPr id="670849" name="Line 129"/>
              <p:cNvSpPr>
                <a:spLocks noChangeShapeType="1"/>
              </p:cNvSpPr>
              <p:nvPr/>
            </p:nvSpPr>
            <p:spPr bwMode="auto">
              <a:xfrm>
                <a:off x="3293" y="2763"/>
                <a:ext cx="477" cy="0"/>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50" name="Text Box 130"/>
              <p:cNvSpPr txBox="1">
                <a:spLocks noChangeArrowheads="1"/>
              </p:cNvSpPr>
              <p:nvPr/>
            </p:nvSpPr>
            <p:spPr bwMode="auto">
              <a:xfrm>
                <a:off x="3245" y="2545"/>
                <a:ext cx="51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ZERO</a:t>
                </a:r>
              </a:p>
            </p:txBody>
          </p:sp>
        </p:grpSp>
        <p:grpSp>
          <p:nvGrpSpPr>
            <p:cNvPr id="670851" name="Group 131"/>
            <p:cNvGrpSpPr>
              <a:grpSpLocks/>
            </p:cNvGrpSpPr>
            <p:nvPr/>
          </p:nvGrpSpPr>
          <p:grpSpPr bwMode="auto">
            <a:xfrm>
              <a:off x="3708" y="2729"/>
              <a:ext cx="452" cy="231"/>
              <a:chOff x="3708" y="2807"/>
              <a:chExt cx="452" cy="231"/>
            </a:xfrm>
          </p:grpSpPr>
          <p:sp>
            <p:nvSpPr>
              <p:cNvPr id="670852" name="Line 132"/>
              <p:cNvSpPr>
                <a:spLocks noChangeShapeType="1"/>
              </p:cNvSpPr>
              <p:nvPr/>
            </p:nvSpPr>
            <p:spPr bwMode="auto">
              <a:xfrm flipV="1">
                <a:off x="3764" y="3029"/>
                <a:ext cx="394" cy="7"/>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53" name="Text Box 133"/>
              <p:cNvSpPr txBox="1">
                <a:spLocks noChangeArrowheads="1"/>
              </p:cNvSpPr>
              <p:nvPr/>
            </p:nvSpPr>
            <p:spPr bwMode="auto">
              <a:xfrm>
                <a:off x="3708" y="2807"/>
                <a:ext cx="45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TWO</a:t>
                </a:r>
              </a:p>
            </p:txBody>
          </p:sp>
        </p:grpSp>
        <p:grpSp>
          <p:nvGrpSpPr>
            <p:cNvPr id="670854" name="Group 134"/>
            <p:cNvGrpSpPr>
              <a:grpSpLocks/>
            </p:cNvGrpSpPr>
            <p:nvPr/>
          </p:nvGrpSpPr>
          <p:grpSpPr bwMode="auto">
            <a:xfrm>
              <a:off x="4146" y="2475"/>
              <a:ext cx="652" cy="233"/>
              <a:chOff x="4146" y="2519"/>
              <a:chExt cx="652" cy="233"/>
            </a:xfrm>
          </p:grpSpPr>
          <p:sp>
            <p:nvSpPr>
              <p:cNvPr id="670855" name="Line 135"/>
              <p:cNvSpPr>
                <a:spLocks noChangeShapeType="1"/>
              </p:cNvSpPr>
              <p:nvPr/>
            </p:nvSpPr>
            <p:spPr bwMode="auto">
              <a:xfrm>
                <a:off x="4154" y="2752"/>
                <a:ext cx="644" cy="0"/>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56" name="Text Box 136"/>
              <p:cNvSpPr txBox="1">
                <a:spLocks noChangeArrowheads="1"/>
              </p:cNvSpPr>
              <p:nvPr/>
            </p:nvSpPr>
            <p:spPr bwMode="auto">
              <a:xfrm>
                <a:off x="4146" y="2519"/>
                <a:ext cx="60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SEVEN</a:t>
                </a:r>
              </a:p>
            </p:txBody>
          </p:sp>
        </p:grpSp>
        <p:grpSp>
          <p:nvGrpSpPr>
            <p:cNvPr id="670857" name="Group 137"/>
            <p:cNvGrpSpPr>
              <a:grpSpLocks/>
            </p:cNvGrpSpPr>
            <p:nvPr/>
          </p:nvGrpSpPr>
          <p:grpSpPr bwMode="auto">
            <a:xfrm>
              <a:off x="4803" y="2729"/>
              <a:ext cx="849" cy="231"/>
              <a:chOff x="4803" y="2778"/>
              <a:chExt cx="849" cy="231"/>
            </a:xfrm>
          </p:grpSpPr>
          <p:sp>
            <p:nvSpPr>
              <p:cNvPr id="670858" name="Line 138"/>
              <p:cNvSpPr>
                <a:spLocks noChangeShapeType="1"/>
              </p:cNvSpPr>
              <p:nvPr/>
            </p:nvSpPr>
            <p:spPr bwMode="auto">
              <a:xfrm>
                <a:off x="4803" y="2999"/>
                <a:ext cx="849" cy="0"/>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59" name="Text Box 139"/>
              <p:cNvSpPr txBox="1">
                <a:spLocks noChangeArrowheads="1"/>
              </p:cNvSpPr>
              <p:nvPr/>
            </p:nvSpPr>
            <p:spPr bwMode="auto">
              <a:xfrm>
                <a:off x="4972" y="2778"/>
                <a:ext cx="52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FOUR</a:t>
                </a:r>
              </a:p>
            </p:txBody>
          </p:sp>
        </p:grpSp>
      </p:grpSp>
      <p:grpSp>
        <p:nvGrpSpPr>
          <p:cNvPr id="670860" name="Group 140"/>
          <p:cNvGrpSpPr>
            <a:grpSpLocks/>
          </p:cNvGrpSpPr>
          <p:nvPr/>
        </p:nvGrpSpPr>
        <p:grpSpPr bwMode="auto">
          <a:xfrm>
            <a:off x="1035050" y="3443288"/>
            <a:ext cx="7194550" cy="1489075"/>
            <a:chOff x="652" y="2169"/>
            <a:chExt cx="4532" cy="938"/>
          </a:xfrm>
        </p:grpSpPr>
        <p:grpSp>
          <p:nvGrpSpPr>
            <p:cNvPr id="670861" name="Group 141"/>
            <p:cNvGrpSpPr>
              <a:grpSpLocks/>
            </p:cNvGrpSpPr>
            <p:nvPr/>
          </p:nvGrpSpPr>
          <p:grpSpPr bwMode="auto">
            <a:xfrm>
              <a:off x="3691" y="2250"/>
              <a:ext cx="409" cy="231"/>
              <a:chOff x="3911" y="2265"/>
              <a:chExt cx="409" cy="231"/>
            </a:xfrm>
          </p:grpSpPr>
          <p:sp>
            <p:nvSpPr>
              <p:cNvPr id="670862" name="Oval 142"/>
              <p:cNvSpPr>
                <a:spLocks noChangeArrowheads="1"/>
              </p:cNvSpPr>
              <p:nvPr/>
            </p:nvSpPr>
            <p:spPr bwMode="auto">
              <a:xfrm>
                <a:off x="3911" y="2335"/>
                <a:ext cx="106" cy="98"/>
              </a:xfrm>
              <a:prstGeom prst="ellipse">
                <a:avLst/>
              </a:prstGeom>
              <a:solidFill>
                <a:srgbClr val="FFFF66"/>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0863" name="Text Box 143"/>
              <p:cNvSpPr txBox="1">
                <a:spLocks noChangeArrowheads="1"/>
              </p:cNvSpPr>
              <p:nvPr/>
            </p:nvSpPr>
            <p:spPr bwMode="auto">
              <a:xfrm>
                <a:off x="4004" y="2265"/>
                <a:ext cx="31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000000"/>
                    </a:solidFill>
                    <a:cs typeface="Arial" charset="0"/>
                  </a:rPr>
                  <a:t>NP</a:t>
                </a:r>
              </a:p>
            </p:txBody>
          </p:sp>
        </p:grpSp>
        <p:sp>
          <p:nvSpPr>
            <p:cNvPr id="670864" name="Line 144"/>
            <p:cNvSpPr>
              <a:spLocks noChangeShapeType="1"/>
            </p:cNvSpPr>
            <p:nvPr/>
          </p:nvSpPr>
          <p:spPr bwMode="auto">
            <a:xfrm flipV="1">
              <a:off x="2099" y="2403"/>
              <a:ext cx="1584" cy="704"/>
            </a:xfrm>
            <a:prstGeom prst="line">
              <a:avLst/>
            </a:prstGeom>
            <a:noFill/>
            <a:ln w="635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65" name="Line 145"/>
            <p:cNvSpPr>
              <a:spLocks noChangeShapeType="1"/>
            </p:cNvSpPr>
            <p:nvPr/>
          </p:nvSpPr>
          <p:spPr bwMode="auto">
            <a:xfrm flipV="1">
              <a:off x="2812" y="2410"/>
              <a:ext cx="902" cy="440"/>
            </a:xfrm>
            <a:prstGeom prst="line">
              <a:avLst/>
            </a:prstGeom>
            <a:noFill/>
            <a:ln w="635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66" name="Line 146"/>
            <p:cNvSpPr>
              <a:spLocks noChangeShapeType="1"/>
            </p:cNvSpPr>
            <p:nvPr/>
          </p:nvSpPr>
          <p:spPr bwMode="auto">
            <a:xfrm flipV="1">
              <a:off x="3009" y="2410"/>
              <a:ext cx="727" cy="622"/>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67" name="Line 147"/>
            <p:cNvSpPr>
              <a:spLocks noChangeShapeType="1"/>
            </p:cNvSpPr>
            <p:nvPr/>
          </p:nvSpPr>
          <p:spPr bwMode="auto">
            <a:xfrm flipV="1">
              <a:off x="3547" y="2395"/>
              <a:ext cx="182" cy="440"/>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68" name="Line 148"/>
            <p:cNvSpPr>
              <a:spLocks noChangeShapeType="1"/>
            </p:cNvSpPr>
            <p:nvPr/>
          </p:nvSpPr>
          <p:spPr bwMode="auto">
            <a:xfrm flipH="1" flipV="1">
              <a:off x="3744" y="2433"/>
              <a:ext cx="136" cy="614"/>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69" name="Line 149"/>
            <p:cNvSpPr>
              <a:spLocks noChangeShapeType="1"/>
            </p:cNvSpPr>
            <p:nvPr/>
          </p:nvSpPr>
          <p:spPr bwMode="auto">
            <a:xfrm>
              <a:off x="3774" y="2425"/>
              <a:ext cx="629" cy="387"/>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70" name="Line 150"/>
            <p:cNvSpPr>
              <a:spLocks noChangeShapeType="1"/>
            </p:cNvSpPr>
            <p:nvPr/>
          </p:nvSpPr>
          <p:spPr bwMode="auto">
            <a:xfrm>
              <a:off x="3759" y="2425"/>
              <a:ext cx="1425" cy="622"/>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grpSp>
          <p:nvGrpSpPr>
            <p:cNvPr id="670871" name="Group 151"/>
            <p:cNvGrpSpPr>
              <a:grpSpLocks/>
            </p:cNvGrpSpPr>
            <p:nvPr/>
          </p:nvGrpSpPr>
          <p:grpSpPr bwMode="auto">
            <a:xfrm>
              <a:off x="854" y="2346"/>
              <a:ext cx="409" cy="231"/>
              <a:chOff x="3911" y="2265"/>
              <a:chExt cx="409" cy="231"/>
            </a:xfrm>
          </p:grpSpPr>
          <p:sp>
            <p:nvSpPr>
              <p:cNvPr id="670872" name="Oval 152"/>
              <p:cNvSpPr>
                <a:spLocks noChangeArrowheads="1"/>
              </p:cNvSpPr>
              <p:nvPr/>
            </p:nvSpPr>
            <p:spPr bwMode="auto">
              <a:xfrm>
                <a:off x="3911" y="2335"/>
                <a:ext cx="106" cy="98"/>
              </a:xfrm>
              <a:prstGeom prst="ellipse">
                <a:avLst/>
              </a:prstGeom>
              <a:solidFill>
                <a:srgbClr val="FFFF66"/>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0873" name="Text Box 153"/>
              <p:cNvSpPr txBox="1">
                <a:spLocks noChangeArrowheads="1"/>
              </p:cNvSpPr>
              <p:nvPr/>
            </p:nvSpPr>
            <p:spPr bwMode="auto">
              <a:xfrm>
                <a:off x="4004" y="2265"/>
                <a:ext cx="31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000000"/>
                    </a:solidFill>
                    <a:cs typeface="Arial" charset="0"/>
                  </a:rPr>
                  <a:t>NP</a:t>
                </a:r>
              </a:p>
            </p:txBody>
          </p:sp>
        </p:grpSp>
        <p:sp>
          <p:nvSpPr>
            <p:cNvPr id="670874" name="Line 154"/>
            <p:cNvSpPr>
              <a:spLocks noChangeShapeType="1"/>
            </p:cNvSpPr>
            <p:nvPr/>
          </p:nvSpPr>
          <p:spPr bwMode="auto">
            <a:xfrm flipV="1">
              <a:off x="652" y="2539"/>
              <a:ext cx="197" cy="265"/>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75" name="Line 155"/>
            <p:cNvSpPr>
              <a:spLocks noChangeShapeType="1"/>
            </p:cNvSpPr>
            <p:nvPr/>
          </p:nvSpPr>
          <p:spPr bwMode="auto">
            <a:xfrm flipH="1" flipV="1">
              <a:off x="940" y="2531"/>
              <a:ext cx="189" cy="508"/>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grpSp>
          <p:nvGrpSpPr>
            <p:cNvPr id="670876" name="Group 156"/>
            <p:cNvGrpSpPr>
              <a:grpSpLocks/>
            </p:cNvGrpSpPr>
            <p:nvPr/>
          </p:nvGrpSpPr>
          <p:grpSpPr bwMode="auto">
            <a:xfrm>
              <a:off x="2133" y="2169"/>
              <a:ext cx="405" cy="231"/>
              <a:chOff x="3911" y="2265"/>
              <a:chExt cx="405" cy="231"/>
            </a:xfrm>
          </p:grpSpPr>
          <p:sp>
            <p:nvSpPr>
              <p:cNvPr id="670877" name="Oval 157"/>
              <p:cNvSpPr>
                <a:spLocks noChangeArrowheads="1"/>
              </p:cNvSpPr>
              <p:nvPr/>
            </p:nvSpPr>
            <p:spPr bwMode="auto">
              <a:xfrm>
                <a:off x="3911" y="2335"/>
                <a:ext cx="106" cy="98"/>
              </a:xfrm>
              <a:prstGeom prst="ellipse">
                <a:avLst/>
              </a:prstGeom>
              <a:solidFill>
                <a:srgbClr val="FFFF66"/>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0878" name="Text Box 158"/>
              <p:cNvSpPr txBox="1">
                <a:spLocks noChangeArrowheads="1"/>
              </p:cNvSpPr>
              <p:nvPr/>
            </p:nvSpPr>
            <p:spPr bwMode="auto">
              <a:xfrm>
                <a:off x="4008" y="2265"/>
                <a:ext cx="30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000000"/>
                    </a:solidFill>
                    <a:cs typeface="Arial" charset="0"/>
                  </a:rPr>
                  <a:t>VP</a:t>
                </a:r>
              </a:p>
            </p:txBody>
          </p:sp>
        </p:grpSp>
        <p:sp>
          <p:nvSpPr>
            <p:cNvPr id="670879" name="Line 159"/>
            <p:cNvSpPr>
              <a:spLocks noChangeShapeType="1"/>
            </p:cNvSpPr>
            <p:nvPr/>
          </p:nvSpPr>
          <p:spPr bwMode="auto">
            <a:xfrm flipV="1">
              <a:off x="1243" y="2304"/>
              <a:ext cx="803" cy="99"/>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0880" name="Line 160"/>
            <p:cNvSpPr>
              <a:spLocks noChangeShapeType="1"/>
            </p:cNvSpPr>
            <p:nvPr/>
          </p:nvSpPr>
          <p:spPr bwMode="auto">
            <a:xfrm>
              <a:off x="2531" y="2296"/>
              <a:ext cx="1077" cy="61"/>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grpSp>
      <p:sp>
        <p:nvSpPr>
          <p:cNvPr id="670881" name="Text Box 161"/>
          <p:cNvSpPr txBox="1">
            <a:spLocks noChangeArrowheads="1"/>
          </p:cNvSpPr>
          <p:nvPr/>
        </p:nvSpPr>
        <p:spPr bwMode="auto">
          <a:xfrm>
            <a:off x="1708150" y="2684463"/>
            <a:ext cx="6308725" cy="373062"/>
          </a:xfrm>
          <a:prstGeom prst="rect">
            <a:avLst/>
          </a:prstGeom>
          <a:solidFill>
            <a:srgbClr val="FFFF66"/>
          </a:solidFill>
          <a:ln w="6350">
            <a:solidFill>
              <a:srgbClr val="FF0000"/>
            </a:solidFill>
            <a:miter lim="800000"/>
            <a:headEnd/>
            <a:tailEnd/>
          </a:ln>
          <a:effectLst>
            <a:outerShdw blurRad="63500" dist="107763" dir="18900000" algn="ctr" rotWithShape="0">
              <a:srgbClr val="5F5F5F">
                <a:alpha val="50000"/>
              </a:srgbClr>
            </a:outerShdw>
          </a:effectLst>
        </p:spPr>
        <p:txBody>
          <a:bodyPr>
            <a:spAutoFit/>
          </a:bodyPr>
          <a:lstStyle/>
          <a:p>
            <a:pPr algn="ctr">
              <a:buFont typeface="Wingdings" charset="0"/>
              <a:buNone/>
            </a:pPr>
            <a:r>
              <a:rPr lang="en-US">
                <a:solidFill>
                  <a:srgbClr val="000000"/>
                </a:solidFill>
                <a:cs typeface="Arial" charset="0"/>
              </a:rPr>
              <a:t>(user:Roberto (attribute:telephone-num value:7360474))</a:t>
            </a:r>
          </a:p>
        </p:txBody>
      </p:sp>
      <p:sp>
        <p:nvSpPr>
          <p:cNvPr id="670882" name="Line 162"/>
          <p:cNvSpPr>
            <a:spLocks noChangeShapeType="1"/>
          </p:cNvSpPr>
          <p:nvPr/>
        </p:nvSpPr>
        <p:spPr bwMode="auto">
          <a:xfrm flipV="1">
            <a:off x="2743200" y="3733800"/>
            <a:ext cx="685800" cy="7620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0723"/>
                                        </p:tgtEl>
                                        <p:attrNameLst>
                                          <p:attrName>style.visibility</p:attrName>
                                        </p:attrNameLst>
                                      </p:cBhvr>
                                      <p:to>
                                        <p:strVal val="visible"/>
                                      </p:to>
                                    </p:set>
                                    <p:animEffect transition="in" filter="wipe(left)">
                                      <p:cBhvr>
                                        <p:cTn id="7" dur="500"/>
                                        <p:tgtEl>
                                          <p:spTgt spid="670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70726"/>
                                        </p:tgtEl>
                                        <p:attrNameLst>
                                          <p:attrName>style.visibility</p:attrName>
                                        </p:attrNameLst>
                                      </p:cBhvr>
                                      <p:to>
                                        <p:strVal val="visible"/>
                                      </p:to>
                                    </p:set>
                                    <p:animEffect transition="in" filter="wipe(left)">
                                      <p:cBhvr>
                                        <p:cTn id="12" dur="500"/>
                                        <p:tgtEl>
                                          <p:spTgt spid="6707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70829"/>
                                        </p:tgtEl>
                                        <p:attrNameLst>
                                          <p:attrName>style.visibility</p:attrName>
                                        </p:attrNameLst>
                                      </p:cBhvr>
                                      <p:to>
                                        <p:strVal val="visible"/>
                                      </p:to>
                                    </p:set>
                                    <p:animEffect transition="in" filter="wipe(left)">
                                      <p:cBhvr>
                                        <p:cTn id="17" dur="500"/>
                                        <p:tgtEl>
                                          <p:spTgt spid="6708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70860"/>
                                        </p:tgtEl>
                                        <p:attrNameLst>
                                          <p:attrName>style.visibility</p:attrName>
                                        </p:attrNameLst>
                                      </p:cBhvr>
                                      <p:to>
                                        <p:strVal val="visible"/>
                                      </p:to>
                                    </p:set>
                                    <p:animEffect transition="in" filter="wipe(down)">
                                      <p:cBhvr>
                                        <p:cTn id="22" dur="500"/>
                                        <p:tgtEl>
                                          <p:spTgt spid="67086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67088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70881"/>
                                        </p:tgtEl>
                                        <p:attrNameLst>
                                          <p:attrName>style.visibility</p:attrName>
                                        </p:attrNameLst>
                                      </p:cBhvr>
                                      <p:to>
                                        <p:strVal val="visible"/>
                                      </p:to>
                                    </p:set>
                                    <p:animEffect transition="in" filter="dissolve">
                                      <p:cBhvr>
                                        <p:cTn id="29" dur="500"/>
                                        <p:tgtEl>
                                          <p:spTgt spid="670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p:bldP spid="670881" grpId="0" animBg="1"/>
      <p:bldP spid="67088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8630610-01CA-2348-97F5-CEF9D191B7A8}" type="slidenum">
              <a:rPr lang="en-US"/>
              <a:pPr/>
              <a:t>30</a:t>
            </a:fld>
            <a:endParaRPr lang="en-US"/>
          </a:p>
        </p:txBody>
      </p:sp>
      <p:sp>
        <p:nvSpPr>
          <p:cNvPr id="439298" name="Rectangle 2"/>
          <p:cNvSpPr>
            <a:spLocks noGrp="1" noChangeArrowheads="1"/>
          </p:cNvSpPr>
          <p:nvPr>
            <p:ph type="title"/>
          </p:nvPr>
        </p:nvSpPr>
        <p:spPr/>
        <p:txBody>
          <a:bodyPr/>
          <a:lstStyle/>
          <a:p>
            <a:r>
              <a:rPr lang="en-US">
                <a:solidFill>
                  <a:schemeClr val="tx1"/>
                </a:solidFill>
              </a:rPr>
              <a:t>Building the Pronunciation Model</a:t>
            </a:r>
          </a:p>
        </p:txBody>
      </p:sp>
      <p:sp>
        <p:nvSpPr>
          <p:cNvPr id="439299" name="Rectangle 3"/>
          <p:cNvSpPr>
            <a:spLocks noGrp="1" noChangeArrowheads="1"/>
          </p:cNvSpPr>
          <p:nvPr>
            <p:ph type="body" idx="1"/>
          </p:nvPr>
        </p:nvSpPr>
        <p:spPr/>
        <p:txBody>
          <a:bodyPr/>
          <a:lstStyle/>
          <a:p>
            <a:r>
              <a:rPr lang="en-US"/>
              <a:t>Models likelihood of word given network of candidate phone hypotheses </a:t>
            </a:r>
          </a:p>
          <a:p>
            <a:pPr lvl="1"/>
            <a:r>
              <a:rPr lang="en-US"/>
              <a:t>Multiple pronunciations for each word</a:t>
            </a:r>
          </a:p>
          <a:p>
            <a:pPr lvl="1"/>
            <a:r>
              <a:rPr lang="en-US"/>
              <a:t>May be weighted automaton or simple dictionary</a:t>
            </a:r>
          </a:p>
          <a:p>
            <a:r>
              <a:rPr lang="en-US"/>
              <a:t>Words come from all corpora (including text)</a:t>
            </a:r>
          </a:p>
          <a:p>
            <a:r>
              <a:rPr lang="en-US"/>
              <a:t>Pronunciations come from pronouncing dictionary or TTS system</a:t>
            </a:r>
          </a:p>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E797053-ADCF-4F43-A887-9A8575FB914C}" type="slidenum">
              <a:rPr lang="en-US"/>
              <a:pPr/>
              <a:t>31</a:t>
            </a:fld>
            <a:endParaRPr lang="en-US"/>
          </a:p>
        </p:txBody>
      </p:sp>
      <p:sp>
        <p:nvSpPr>
          <p:cNvPr id="643074" name="Rectangle 2"/>
          <p:cNvSpPr>
            <a:spLocks noGrp="1" noChangeArrowheads="1"/>
          </p:cNvSpPr>
          <p:nvPr>
            <p:ph type="title"/>
          </p:nvPr>
        </p:nvSpPr>
        <p:spPr/>
        <p:txBody>
          <a:bodyPr/>
          <a:lstStyle/>
          <a:p>
            <a:r>
              <a:rPr lang="en-US"/>
              <a:t>ASR Lexicon: Markov Models for Pronunciation</a:t>
            </a:r>
          </a:p>
        </p:txBody>
      </p:sp>
      <p:pic>
        <p:nvPicPr>
          <p:cNvPr id="643075" name="Picture 3" descr="fig07"/>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457200" y="1944688"/>
            <a:ext cx="8229600" cy="3454400"/>
          </a:xfrm>
        </p:spPr>
      </p:pic>
      <p:sp>
        <p:nvSpPr>
          <p:cNvPr id="643076" name="Text Box 4"/>
          <p:cNvSpPr txBox="1">
            <a:spLocks noChangeArrowheads="1"/>
          </p:cNvSpPr>
          <p:nvPr/>
        </p:nvSpPr>
        <p:spPr bwMode="auto">
          <a:xfrm>
            <a:off x="1524000" y="3581400"/>
            <a:ext cx="1981200" cy="366713"/>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114300" eaLnBrk="0" hangingPunct="0">
              <a:defRPr sz="2400">
                <a:solidFill>
                  <a:schemeClr val="tx1"/>
                </a:solidFill>
                <a:latin typeface="Times New Roman" charset="0"/>
                <a:ea typeface="ＭＳ Ｐゴシック" charset="0"/>
              </a:defRPr>
            </a:lvl2pPr>
            <a:lvl3pPr marL="228600" eaLnBrk="0" hangingPunct="0">
              <a:defRPr sz="2400">
                <a:solidFill>
                  <a:schemeClr val="tx1"/>
                </a:solidFill>
                <a:latin typeface="Times New Roman" charset="0"/>
                <a:ea typeface="ＭＳ Ｐゴシック" charset="0"/>
              </a:defRPr>
            </a:lvl3pPr>
            <a:lvl4pPr marL="342900" eaLnBrk="0" hangingPunct="0">
              <a:defRPr sz="2400">
                <a:solidFill>
                  <a:schemeClr val="tx1"/>
                </a:solidFill>
                <a:latin typeface="Times New Roman" charset="0"/>
                <a:ea typeface="ＭＳ Ｐゴシック" charset="0"/>
              </a:defRPr>
            </a:lvl4pPr>
            <a:lvl5pPr marL="457200" eaLnBrk="0" hangingPunct="0">
              <a:defRPr sz="2400">
                <a:solidFill>
                  <a:schemeClr val="tx1"/>
                </a:solidFill>
                <a:latin typeface="Times New Roman" charset="0"/>
                <a:ea typeface="ＭＳ Ｐゴシック" charset="0"/>
              </a:defRPr>
            </a:lvl5pPr>
            <a:lvl6pPr marL="914400" eaLnBrk="0" fontAlgn="base" hangingPunct="0">
              <a:spcBef>
                <a:spcPct val="0"/>
              </a:spcBef>
              <a:spcAft>
                <a:spcPct val="0"/>
              </a:spcAft>
              <a:defRPr sz="2400">
                <a:solidFill>
                  <a:schemeClr val="tx1"/>
                </a:solidFill>
                <a:latin typeface="Times New Roman" charset="0"/>
                <a:ea typeface="ＭＳ Ｐゴシック" charset="0"/>
              </a:defRPr>
            </a:lvl6pPr>
            <a:lvl7pPr marL="1371600" eaLnBrk="0" fontAlgn="base" hangingPunct="0">
              <a:spcBef>
                <a:spcPct val="0"/>
              </a:spcBef>
              <a:spcAft>
                <a:spcPct val="0"/>
              </a:spcAft>
              <a:defRPr sz="2400">
                <a:solidFill>
                  <a:schemeClr val="tx1"/>
                </a:solidFill>
                <a:latin typeface="Times New Roman" charset="0"/>
                <a:ea typeface="ＭＳ Ｐゴシック" charset="0"/>
              </a:defRPr>
            </a:lvl7pPr>
            <a:lvl8pPr marL="1828800" eaLnBrk="0" fontAlgn="base" hangingPunct="0">
              <a:spcBef>
                <a:spcPct val="0"/>
              </a:spcBef>
              <a:spcAft>
                <a:spcPct val="0"/>
              </a:spcAft>
              <a:defRPr sz="2400">
                <a:solidFill>
                  <a:schemeClr val="tx1"/>
                </a:solidFill>
                <a:latin typeface="Times New Roman" charset="0"/>
                <a:ea typeface="ＭＳ Ｐゴシック" charset="0"/>
              </a:defRPr>
            </a:lvl8pPr>
            <a:lvl9pPr marL="22860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1800">
              <a:latin typeface="Arial" charset="0"/>
            </a:endParaRPr>
          </a:p>
        </p:txBody>
      </p:sp>
      <p:sp>
        <p:nvSpPr>
          <p:cNvPr id="643077" name="Text Box 5"/>
          <p:cNvSpPr txBox="1">
            <a:spLocks noChangeArrowheads="1"/>
          </p:cNvSpPr>
          <p:nvPr/>
        </p:nvSpPr>
        <p:spPr bwMode="auto">
          <a:xfrm>
            <a:off x="5715000" y="2895600"/>
            <a:ext cx="1981200" cy="366713"/>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114300" eaLnBrk="0" hangingPunct="0">
              <a:defRPr sz="2400">
                <a:solidFill>
                  <a:schemeClr val="tx1"/>
                </a:solidFill>
                <a:latin typeface="Times New Roman" charset="0"/>
                <a:ea typeface="ＭＳ Ｐゴシック" charset="0"/>
              </a:defRPr>
            </a:lvl2pPr>
            <a:lvl3pPr marL="228600" eaLnBrk="0" hangingPunct="0">
              <a:defRPr sz="2400">
                <a:solidFill>
                  <a:schemeClr val="tx1"/>
                </a:solidFill>
                <a:latin typeface="Times New Roman" charset="0"/>
                <a:ea typeface="ＭＳ Ｐゴシック" charset="0"/>
              </a:defRPr>
            </a:lvl3pPr>
            <a:lvl4pPr marL="342900" eaLnBrk="0" hangingPunct="0">
              <a:defRPr sz="2400">
                <a:solidFill>
                  <a:schemeClr val="tx1"/>
                </a:solidFill>
                <a:latin typeface="Times New Roman" charset="0"/>
                <a:ea typeface="ＭＳ Ｐゴシック" charset="0"/>
              </a:defRPr>
            </a:lvl4pPr>
            <a:lvl5pPr marL="457200" eaLnBrk="0" hangingPunct="0">
              <a:defRPr sz="2400">
                <a:solidFill>
                  <a:schemeClr val="tx1"/>
                </a:solidFill>
                <a:latin typeface="Times New Roman" charset="0"/>
                <a:ea typeface="ＭＳ Ｐゴシック" charset="0"/>
              </a:defRPr>
            </a:lvl5pPr>
            <a:lvl6pPr marL="914400" eaLnBrk="0" fontAlgn="base" hangingPunct="0">
              <a:spcBef>
                <a:spcPct val="0"/>
              </a:spcBef>
              <a:spcAft>
                <a:spcPct val="0"/>
              </a:spcAft>
              <a:defRPr sz="2400">
                <a:solidFill>
                  <a:schemeClr val="tx1"/>
                </a:solidFill>
                <a:latin typeface="Times New Roman" charset="0"/>
                <a:ea typeface="ＭＳ Ｐゴシック" charset="0"/>
              </a:defRPr>
            </a:lvl6pPr>
            <a:lvl7pPr marL="1371600" eaLnBrk="0" fontAlgn="base" hangingPunct="0">
              <a:spcBef>
                <a:spcPct val="0"/>
              </a:spcBef>
              <a:spcAft>
                <a:spcPct val="0"/>
              </a:spcAft>
              <a:defRPr sz="2400">
                <a:solidFill>
                  <a:schemeClr val="tx1"/>
                </a:solidFill>
                <a:latin typeface="Times New Roman" charset="0"/>
                <a:ea typeface="ＭＳ Ｐゴシック" charset="0"/>
              </a:defRPr>
            </a:lvl7pPr>
            <a:lvl8pPr marL="1828800" eaLnBrk="0" fontAlgn="base" hangingPunct="0">
              <a:spcBef>
                <a:spcPct val="0"/>
              </a:spcBef>
              <a:spcAft>
                <a:spcPct val="0"/>
              </a:spcAft>
              <a:defRPr sz="2400">
                <a:solidFill>
                  <a:schemeClr val="tx1"/>
                </a:solidFill>
                <a:latin typeface="Times New Roman" charset="0"/>
                <a:ea typeface="ＭＳ Ｐゴシック" charset="0"/>
              </a:defRPr>
            </a:lvl8pPr>
            <a:lvl9pPr marL="22860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1800">
              <a:latin typeface="Arial" charset="0"/>
            </a:endParaRPr>
          </a:p>
        </p:txBody>
      </p:sp>
      <p:sp>
        <p:nvSpPr>
          <p:cNvPr id="643078" name="Text Box 6"/>
          <p:cNvSpPr txBox="1">
            <a:spLocks noChangeArrowheads="1"/>
          </p:cNvSpPr>
          <p:nvPr/>
        </p:nvSpPr>
        <p:spPr bwMode="auto">
          <a:xfrm>
            <a:off x="1676400" y="5105400"/>
            <a:ext cx="1981200" cy="366713"/>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114300" eaLnBrk="0" hangingPunct="0">
              <a:defRPr sz="2400">
                <a:solidFill>
                  <a:schemeClr val="tx1"/>
                </a:solidFill>
                <a:latin typeface="Times New Roman" charset="0"/>
                <a:ea typeface="ＭＳ Ｐゴシック" charset="0"/>
              </a:defRPr>
            </a:lvl2pPr>
            <a:lvl3pPr marL="228600" eaLnBrk="0" hangingPunct="0">
              <a:defRPr sz="2400">
                <a:solidFill>
                  <a:schemeClr val="tx1"/>
                </a:solidFill>
                <a:latin typeface="Times New Roman" charset="0"/>
                <a:ea typeface="ＭＳ Ｐゴシック" charset="0"/>
              </a:defRPr>
            </a:lvl3pPr>
            <a:lvl4pPr marL="342900" eaLnBrk="0" hangingPunct="0">
              <a:defRPr sz="2400">
                <a:solidFill>
                  <a:schemeClr val="tx1"/>
                </a:solidFill>
                <a:latin typeface="Times New Roman" charset="0"/>
                <a:ea typeface="ＭＳ Ｐゴシック" charset="0"/>
              </a:defRPr>
            </a:lvl4pPr>
            <a:lvl5pPr marL="457200" eaLnBrk="0" hangingPunct="0">
              <a:defRPr sz="2400">
                <a:solidFill>
                  <a:schemeClr val="tx1"/>
                </a:solidFill>
                <a:latin typeface="Times New Roman" charset="0"/>
                <a:ea typeface="ＭＳ Ｐゴシック" charset="0"/>
              </a:defRPr>
            </a:lvl5pPr>
            <a:lvl6pPr marL="914400" eaLnBrk="0" fontAlgn="base" hangingPunct="0">
              <a:spcBef>
                <a:spcPct val="0"/>
              </a:spcBef>
              <a:spcAft>
                <a:spcPct val="0"/>
              </a:spcAft>
              <a:defRPr sz="2400">
                <a:solidFill>
                  <a:schemeClr val="tx1"/>
                </a:solidFill>
                <a:latin typeface="Times New Roman" charset="0"/>
                <a:ea typeface="ＭＳ Ｐゴシック" charset="0"/>
              </a:defRPr>
            </a:lvl6pPr>
            <a:lvl7pPr marL="1371600" eaLnBrk="0" fontAlgn="base" hangingPunct="0">
              <a:spcBef>
                <a:spcPct val="0"/>
              </a:spcBef>
              <a:spcAft>
                <a:spcPct val="0"/>
              </a:spcAft>
              <a:defRPr sz="2400">
                <a:solidFill>
                  <a:schemeClr val="tx1"/>
                </a:solidFill>
                <a:latin typeface="Times New Roman" charset="0"/>
                <a:ea typeface="ＭＳ Ｐゴシック" charset="0"/>
              </a:defRPr>
            </a:lvl7pPr>
            <a:lvl8pPr marL="1828800" eaLnBrk="0" fontAlgn="base" hangingPunct="0">
              <a:spcBef>
                <a:spcPct val="0"/>
              </a:spcBef>
              <a:spcAft>
                <a:spcPct val="0"/>
              </a:spcAft>
              <a:defRPr sz="2400">
                <a:solidFill>
                  <a:schemeClr val="tx1"/>
                </a:solidFill>
                <a:latin typeface="Times New Roman" charset="0"/>
                <a:ea typeface="ＭＳ Ｐゴシック" charset="0"/>
              </a:defRPr>
            </a:lvl8pPr>
            <a:lvl9pPr marL="22860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1800">
              <a:latin typeface="Arial" charset="0"/>
            </a:endParaRPr>
          </a:p>
        </p:txBody>
      </p:sp>
      <p:sp>
        <p:nvSpPr>
          <p:cNvPr id="643079" name="Text Box 7"/>
          <p:cNvSpPr txBox="1">
            <a:spLocks noChangeArrowheads="1"/>
          </p:cNvSpPr>
          <p:nvPr/>
        </p:nvSpPr>
        <p:spPr bwMode="auto">
          <a:xfrm>
            <a:off x="6172200" y="5105400"/>
            <a:ext cx="1981200" cy="366713"/>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114300" eaLnBrk="0" hangingPunct="0">
              <a:defRPr sz="2400">
                <a:solidFill>
                  <a:schemeClr val="tx1"/>
                </a:solidFill>
                <a:latin typeface="Times New Roman" charset="0"/>
                <a:ea typeface="ＭＳ Ｐゴシック" charset="0"/>
              </a:defRPr>
            </a:lvl2pPr>
            <a:lvl3pPr marL="228600" eaLnBrk="0" hangingPunct="0">
              <a:defRPr sz="2400">
                <a:solidFill>
                  <a:schemeClr val="tx1"/>
                </a:solidFill>
                <a:latin typeface="Times New Roman" charset="0"/>
                <a:ea typeface="ＭＳ Ｐゴシック" charset="0"/>
              </a:defRPr>
            </a:lvl3pPr>
            <a:lvl4pPr marL="342900" eaLnBrk="0" hangingPunct="0">
              <a:defRPr sz="2400">
                <a:solidFill>
                  <a:schemeClr val="tx1"/>
                </a:solidFill>
                <a:latin typeface="Times New Roman" charset="0"/>
                <a:ea typeface="ＭＳ Ｐゴシック" charset="0"/>
              </a:defRPr>
            </a:lvl4pPr>
            <a:lvl5pPr marL="457200" eaLnBrk="0" hangingPunct="0">
              <a:defRPr sz="2400">
                <a:solidFill>
                  <a:schemeClr val="tx1"/>
                </a:solidFill>
                <a:latin typeface="Times New Roman" charset="0"/>
                <a:ea typeface="ＭＳ Ｐゴシック" charset="0"/>
              </a:defRPr>
            </a:lvl5pPr>
            <a:lvl6pPr marL="914400" eaLnBrk="0" fontAlgn="base" hangingPunct="0">
              <a:spcBef>
                <a:spcPct val="0"/>
              </a:spcBef>
              <a:spcAft>
                <a:spcPct val="0"/>
              </a:spcAft>
              <a:defRPr sz="2400">
                <a:solidFill>
                  <a:schemeClr val="tx1"/>
                </a:solidFill>
                <a:latin typeface="Times New Roman" charset="0"/>
                <a:ea typeface="ＭＳ Ｐゴシック" charset="0"/>
              </a:defRPr>
            </a:lvl6pPr>
            <a:lvl7pPr marL="1371600" eaLnBrk="0" fontAlgn="base" hangingPunct="0">
              <a:spcBef>
                <a:spcPct val="0"/>
              </a:spcBef>
              <a:spcAft>
                <a:spcPct val="0"/>
              </a:spcAft>
              <a:defRPr sz="2400">
                <a:solidFill>
                  <a:schemeClr val="tx1"/>
                </a:solidFill>
                <a:latin typeface="Times New Roman" charset="0"/>
                <a:ea typeface="ＭＳ Ｐゴシック" charset="0"/>
              </a:defRPr>
            </a:lvl7pPr>
            <a:lvl8pPr marL="1828800" eaLnBrk="0" fontAlgn="base" hangingPunct="0">
              <a:spcBef>
                <a:spcPct val="0"/>
              </a:spcBef>
              <a:spcAft>
                <a:spcPct val="0"/>
              </a:spcAft>
              <a:defRPr sz="2400">
                <a:solidFill>
                  <a:schemeClr val="tx1"/>
                </a:solidFill>
                <a:latin typeface="Times New Roman" charset="0"/>
                <a:ea typeface="ＭＳ Ｐゴシック" charset="0"/>
              </a:defRPr>
            </a:lvl8pPr>
            <a:lvl9pPr marL="22860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643076"/>
                                        </p:tgtEl>
                                      </p:cBhvr>
                                    </p:animEffect>
                                    <p:set>
                                      <p:cBhvr>
                                        <p:cTn id="7" dur="1" fill="hold">
                                          <p:stCondLst>
                                            <p:cond delay="1999"/>
                                          </p:stCondLst>
                                        </p:cTn>
                                        <p:tgtEl>
                                          <p:spTgt spid="64307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643077"/>
                                        </p:tgtEl>
                                      </p:cBhvr>
                                    </p:animEffect>
                                    <p:set>
                                      <p:cBhvr>
                                        <p:cTn id="12" dur="1" fill="hold">
                                          <p:stCondLst>
                                            <p:cond delay="1999"/>
                                          </p:stCondLst>
                                        </p:cTn>
                                        <p:tgtEl>
                                          <p:spTgt spid="64307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2000"/>
                                        <p:tgtEl>
                                          <p:spTgt spid="643078"/>
                                        </p:tgtEl>
                                      </p:cBhvr>
                                    </p:animEffect>
                                    <p:set>
                                      <p:cBhvr>
                                        <p:cTn id="17" dur="1" fill="hold">
                                          <p:stCondLst>
                                            <p:cond delay="1999"/>
                                          </p:stCondLst>
                                        </p:cTn>
                                        <p:tgtEl>
                                          <p:spTgt spid="64307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2000"/>
                                        <p:tgtEl>
                                          <p:spTgt spid="643079"/>
                                        </p:tgtEl>
                                      </p:cBhvr>
                                    </p:animEffect>
                                    <p:set>
                                      <p:cBhvr>
                                        <p:cTn id="22" dur="1" fill="hold">
                                          <p:stCondLst>
                                            <p:cond delay="1999"/>
                                          </p:stCondLst>
                                        </p:cTn>
                                        <p:tgtEl>
                                          <p:spTgt spid="6430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6" grpId="0" animBg="1"/>
      <p:bldP spid="643077" grpId="0" animBg="1"/>
      <p:bldP spid="643078" grpId="0" animBg="1"/>
      <p:bldP spid="64307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F461B9B-CC3F-5047-B69A-5F451B17EDE7}" type="slidenum">
              <a:rPr lang="en-US"/>
              <a:pPr/>
              <a:t>32</a:t>
            </a:fld>
            <a:endParaRPr lang="en-US"/>
          </a:p>
        </p:txBody>
      </p:sp>
      <p:sp>
        <p:nvSpPr>
          <p:cNvPr id="442370" name="Rectangle 2"/>
          <p:cNvSpPr>
            <a:spLocks noGrp="1" noChangeArrowheads="1"/>
          </p:cNvSpPr>
          <p:nvPr>
            <p:ph type="title"/>
          </p:nvPr>
        </p:nvSpPr>
        <p:spPr/>
        <p:txBody>
          <a:bodyPr/>
          <a:lstStyle/>
          <a:p>
            <a:r>
              <a:rPr lang="en-US"/>
              <a:t>Building the Language Model</a:t>
            </a:r>
          </a:p>
        </p:txBody>
      </p:sp>
      <p:sp>
        <p:nvSpPr>
          <p:cNvPr id="442371" name="Rectangle 3"/>
          <p:cNvSpPr>
            <a:spLocks noGrp="1" noChangeArrowheads="1"/>
          </p:cNvSpPr>
          <p:nvPr>
            <p:ph type="body" idx="1"/>
          </p:nvPr>
        </p:nvSpPr>
        <p:spPr/>
        <p:txBody>
          <a:bodyPr/>
          <a:lstStyle/>
          <a:p>
            <a:r>
              <a:rPr lang="en-US" dirty="0"/>
              <a:t>Models likelihood of word given previous word(s)</a:t>
            </a:r>
          </a:p>
          <a:p>
            <a:r>
              <a:rPr lang="en-US" dirty="0" err="1"/>
              <a:t>Ngram</a:t>
            </a:r>
            <a:r>
              <a:rPr lang="en-US" dirty="0"/>
              <a:t> models:</a:t>
            </a:r>
          </a:p>
          <a:p>
            <a:pPr lvl="1"/>
            <a:r>
              <a:rPr lang="en-US" dirty="0"/>
              <a:t>Build the LM by calculating bigram or trigram probabilities from text training corpus:  how likely is one word to follow another?  To follow the two previous words?</a:t>
            </a:r>
          </a:p>
          <a:p>
            <a:pPr lvl="1"/>
            <a:r>
              <a:rPr lang="en-US" dirty="0">
                <a:solidFill>
                  <a:schemeClr val="accent2"/>
                </a:solidFill>
              </a:rPr>
              <a:t>Smoothing</a:t>
            </a:r>
            <a:r>
              <a:rPr lang="en-US" dirty="0"/>
              <a:t> issues: sparse data </a:t>
            </a:r>
          </a:p>
          <a:p>
            <a:r>
              <a:rPr lang="en-US" dirty="0"/>
              <a:t>Grammars</a:t>
            </a:r>
          </a:p>
          <a:p>
            <a:pPr lvl="1"/>
            <a:r>
              <a:rPr lang="en-US" dirty="0"/>
              <a:t>Finite state grammar or </a:t>
            </a:r>
            <a:r>
              <a:rPr lang="en-US" dirty="0">
                <a:solidFill>
                  <a:schemeClr val="folHlink"/>
                </a:solidFill>
              </a:rPr>
              <a:t>Context Free Grammar </a:t>
            </a:r>
            <a:r>
              <a:rPr lang="en-US" dirty="0"/>
              <a:t> (CFG) or </a:t>
            </a:r>
            <a:r>
              <a:rPr lang="en-US" dirty="0">
                <a:solidFill>
                  <a:schemeClr val="folHlink"/>
                </a:solidFill>
              </a:rPr>
              <a:t>semantic grammar</a:t>
            </a:r>
            <a:endParaRPr lang="en-US" dirty="0"/>
          </a:p>
          <a:p>
            <a:r>
              <a:rPr lang="en-US" dirty="0">
                <a:solidFill>
                  <a:schemeClr val="folHlink"/>
                </a:solidFill>
              </a:rPr>
              <a:t>Out of Vocabulary</a:t>
            </a:r>
            <a:r>
              <a:rPr lang="en-US" dirty="0"/>
              <a:t> (OOV) problem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5A7F33A-DA51-A448-A6F4-1EE917179D1F}" type="slidenum">
              <a:rPr lang="en-US"/>
              <a:pPr/>
              <a:t>33</a:t>
            </a:fld>
            <a:endParaRPr lang="en-US"/>
          </a:p>
        </p:txBody>
      </p:sp>
      <p:sp>
        <p:nvSpPr>
          <p:cNvPr id="444420" name="Rectangle 4"/>
          <p:cNvSpPr>
            <a:spLocks noGrp="1" noChangeArrowheads="1"/>
          </p:cNvSpPr>
          <p:nvPr>
            <p:ph type="title"/>
          </p:nvPr>
        </p:nvSpPr>
        <p:spPr/>
        <p:txBody>
          <a:bodyPr/>
          <a:lstStyle/>
          <a:p>
            <a:r>
              <a:rPr lang="en-US"/>
              <a:t>Search/Decoding</a:t>
            </a:r>
          </a:p>
        </p:txBody>
      </p:sp>
      <p:sp>
        <p:nvSpPr>
          <p:cNvPr id="444421" name="Rectangle 5"/>
          <p:cNvSpPr>
            <a:spLocks noGrp="1" noChangeArrowheads="1"/>
          </p:cNvSpPr>
          <p:nvPr>
            <p:ph type="body" idx="1"/>
          </p:nvPr>
        </p:nvSpPr>
        <p:spPr>
          <a:xfrm>
            <a:off x="457200" y="1219200"/>
            <a:ext cx="8229600" cy="5334000"/>
          </a:xfrm>
        </p:spPr>
        <p:txBody>
          <a:bodyPr/>
          <a:lstStyle/>
          <a:p>
            <a:r>
              <a:rPr lang="en-US" sz="2400" dirty="0"/>
              <a:t>Find the best hypothesis </a:t>
            </a:r>
            <a:r>
              <a:rPr lang="en-US" sz="2400" dirty="0" err="1" smtClean="0"/>
              <a:t>Ŵ</a:t>
            </a:r>
            <a:r>
              <a:rPr lang="en-US" sz="2400" dirty="0" smtClean="0"/>
              <a:t> (P</a:t>
            </a:r>
            <a:r>
              <a:rPr lang="en-US" sz="2400" dirty="0"/>
              <a:t>(O|W) P(W</a:t>
            </a:r>
            <a:r>
              <a:rPr lang="en-US" sz="2400" dirty="0" smtClean="0"/>
              <a:t>)) </a:t>
            </a:r>
            <a:r>
              <a:rPr lang="en-US" sz="2400" dirty="0"/>
              <a:t>given</a:t>
            </a:r>
          </a:p>
          <a:p>
            <a:pPr lvl="1"/>
            <a:r>
              <a:rPr lang="en-US" sz="2000" dirty="0"/>
              <a:t>A sequence of acoustic feature vectors (O)</a:t>
            </a:r>
          </a:p>
          <a:p>
            <a:pPr lvl="1"/>
            <a:r>
              <a:rPr lang="en-US" sz="2000" dirty="0"/>
              <a:t>A trained HMM (</a:t>
            </a:r>
            <a:r>
              <a:rPr lang="en-US" sz="2000" dirty="0" smtClean="0"/>
              <a:t>Acoustic Model)</a:t>
            </a:r>
            <a:endParaRPr lang="en-US" sz="2000" dirty="0"/>
          </a:p>
          <a:p>
            <a:pPr lvl="1"/>
            <a:r>
              <a:rPr lang="en-US" sz="2000" dirty="0"/>
              <a:t>Lexicon (</a:t>
            </a:r>
            <a:r>
              <a:rPr lang="en-US" sz="2000" dirty="0" smtClean="0"/>
              <a:t>Pronunciation Model)</a:t>
            </a:r>
            <a:endParaRPr lang="en-US" sz="2000" dirty="0"/>
          </a:p>
          <a:p>
            <a:pPr lvl="1"/>
            <a:r>
              <a:rPr lang="en-US" sz="2000" dirty="0"/>
              <a:t>Probabilities of word sequences (</a:t>
            </a:r>
            <a:r>
              <a:rPr lang="en-US" sz="2000" dirty="0" smtClean="0"/>
              <a:t>Language Model)</a:t>
            </a:r>
            <a:endParaRPr lang="en-US" sz="2000" dirty="0"/>
          </a:p>
          <a:p>
            <a:r>
              <a:rPr lang="en-US" sz="2400" dirty="0"/>
              <a:t>For O</a:t>
            </a:r>
          </a:p>
          <a:p>
            <a:pPr lvl="1"/>
            <a:r>
              <a:rPr lang="en-US" sz="2000" dirty="0"/>
              <a:t>Calculate most likely state </a:t>
            </a:r>
            <a:r>
              <a:rPr lang="en-US" sz="2000" dirty="0" smtClean="0"/>
              <a:t>sequences </a:t>
            </a:r>
            <a:r>
              <a:rPr lang="en-US" sz="2000" dirty="0"/>
              <a:t>in HMM given transition and observation </a:t>
            </a:r>
            <a:r>
              <a:rPr lang="en-US" sz="2000" dirty="0" smtClean="0"/>
              <a:t>probabilities </a:t>
            </a:r>
            <a:r>
              <a:rPr lang="en-US" sz="2000" dirty="0" smtClean="0">
                <a:sym typeface="Wingdings"/>
              </a:rPr>
              <a:t> lattice w/AM probabilities</a:t>
            </a:r>
            <a:endParaRPr lang="en-US" sz="2000" dirty="0"/>
          </a:p>
          <a:p>
            <a:pPr lvl="1"/>
            <a:r>
              <a:rPr lang="en-US" sz="2000" dirty="0"/>
              <a:t>Trace </a:t>
            </a:r>
            <a:r>
              <a:rPr lang="en-US" sz="2000" dirty="0" smtClean="0"/>
              <a:t>backward </a:t>
            </a:r>
            <a:r>
              <a:rPr lang="en-US" sz="2000" dirty="0"/>
              <a:t>thru </a:t>
            </a:r>
            <a:r>
              <a:rPr lang="en-US" sz="2000" dirty="0" smtClean="0"/>
              <a:t>lattice to </a:t>
            </a:r>
            <a:r>
              <a:rPr lang="en-US" sz="2000" dirty="0"/>
              <a:t>assign words to </a:t>
            </a:r>
            <a:r>
              <a:rPr lang="en-US" sz="2000" dirty="0" smtClean="0"/>
              <a:t>states using AM and LM probabilities (decoding)</a:t>
            </a:r>
            <a:endParaRPr lang="en-US" sz="2000" dirty="0"/>
          </a:p>
          <a:p>
            <a:pPr lvl="1"/>
            <a:r>
              <a:rPr lang="en-US" sz="2000" dirty="0"/>
              <a:t>N best vs. 1-best vs. lattice output</a:t>
            </a:r>
          </a:p>
          <a:p>
            <a:r>
              <a:rPr lang="en-US" sz="2400" dirty="0"/>
              <a:t>Limiting search</a:t>
            </a:r>
          </a:p>
          <a:p>
            <a:pPr lvl="1"/>
            <a:r>
              <a:rPr lang="en-US" sz="2000" dirty="0"/>
              <a:t>Lattice minimization and </a:t>
            </a:r>
            <a:r>
              <a:rPr lang="en-US" sz="2000" dirty="0" err="1"/>
              <a:t>determinization</a:t>
            </a:r>
            <a:endParaRPr lang="en-US" sz="2000" dirty="0"/>
          </a:p>
          <a:p>
            <a:pPr lvl="1"/>
            <a:r>
              <a:rPr lang="en-US" sz="2000" dirty="0"/>
              <a:t>Pruning:  </a:t>
            </a:r>
            <a:r>
              <a:rPr lang="en-US" sz="2000" dirty="0">
                <a:solidFill>
                  <a:schemeClr val="accent2"/>
                </a:solidFill>
              </a:rPr>
              <a:t>beam search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E24D5D-382A-C04B-B8A1-36B52F9A7905}" type="slidenum">
              <a:rPr lang="en-US"/>
              <a:pPr/>
              <a:t>34</a:t>
            </a:fld>
            <a:endParaRPr lang="en-US"/>
          </a:p>
        </p:txBody>
      </p:sp>
      <p:sp>
        <p:nvSpPr>
          <p:cNvPr id="381954" name="Rectangle 2"/>
          <p:cNvSpPr>
            <a:spLocks noGrp="1" noChangeArrowheads="1"/>
          </p:cNvSpPr>
          <p:nvPr>
            <p:ph type="title"/>
          </p:nvPr>
        </p:nvSpPr>
        <p:spPr/>
        <p:txBody>
          <a:bodyPr/>
          <a:lstStyle/>
          <a:p>
            <a:r>
              <a:rPr lang="en-US"/>
              <a:t>Evaluating Success</a:t>
            </a:r>
          </a:p>
        </p:txBody>
      </p:sp>
      <p:sp>
        <p:nvSpPr>
          <p:cNvPr id="381955" name="Rectangle 3"/>
          <p:cNvSpPr>
            <a:spLocks noGrp="1" noChangeArrowheads="1"/>
          </p:cNvSpPr>
          <p:nvPr>
            <p:ph type="body" idx="1"/>
          </p:nvPr>
        </p:nvSpPr>
        <p:spPr/>
        <p:txBody>
          <a:bodyPr/>
          <a:lstStyle/>
          <a:p>
            <a:r>
              <a:rPr lang="en-US" dirty="0"/>
              <a:t>Transcription </a:t>
            </a:r>
          </a:p>
          <a:p>
            <a:pPr lvl="1"/>
            <a:r>
              <a:rPr lang="en-US" dirty="0"/>
              <a:t>Goal: Low </a:t>
            </a:r>
            <a:r>
              <a:rPr lang="en-US" dirty="0" smtClean="0"/>
              <a:t>Word Error Rate </a:t>
            </a:r>
            <a:r>
              <a:rPr lang="en-US" dirty="0"/>
              <a:t>(</a:t>
            </a:r>
            <a:r>
              <a:rPr lang="en-US" dirty="0" err="1"/>
              <a:t>Subst+Ins+Del</a:t>
            </a:r>
            <a:r>
              <a:rPr lang="en-US" dirty="0"/>
              <a:t>)/N * 100</a:t>
            </a:r>
          </a:p>
          <a:p>
            <a:pPr lvl="1"/>
            <a:r>
              <a:rPr lang="en-US" dirty="0">
                <a:solidFill>
                  <a:srgbClr val="FF0000"/>
                </a:solidFill>
              </a:rPr>
              <a:t>This is a test</a:t>
            </a:r>
            <a:endParaRPr lang="en-US" dirty="0"/>
          </a:p>
          <a:p>
            <a:pPr lvl="2">
              <a:buFontTx/>
              <a:buNone/>
            </a:pPr>
            <a:r>
              <a:rPr lang="en-US" dirty="0">
                <a:solidFill>
                  <a:srgbClr val="0066FF"/>
                </a:solidFill>
              </a:rPr>
              <a:t>Thesis test</a:t>
            </a:r>
            <a:r>
              <a:rPr lang="en-US" dirty="0">
                <a:solidFill>
                  <a:srgbClr val="FF0000"/>
                </a:solidFill>
              </a:rPr>
              <a:t>.</a:t>
            </a:r>
            <a:r>
              <a:rPr lang="en-US" dirty="0"/>
              <a:t> (1subst+2del)/4*100=75% WER</a:t>
            </a:r>
          </a:p>
          <a:p>
            <a:pPr lvl="2">
              <a:buFontTx/>
              <a:buNone/>
            </a:pPr>
            <a:r>
              <a:rPr lang="en-US" dirty="0">
                <a:solidFill>
                  <a:srgbClr val="0066FF"/>
                </a:solidFill>
              </a:rPr>
              <a:t>That was the dentist calling. (4 subst+1ins)/4words * 100=</a:t>
            </a:r>
            <a:r>
              <a:rPr lang="en-US" dirty="0"/>
              <a:t>125% WER</a:t>
            </a:r>
          </a:p>
          <a:p>
            <a:r>
              <a:rPr lang="en-US" dirty="0"/>
              <a:t>Understanding</a:t>
            </a:r>
          </a:p>
          <a:p>
            <a:pPr lvl="1"/>
            <a:r>
              <a:rPr lang="en-US" dirty="0"/>
              <a:t>Goal: High </a:t>
            </a:r>
            <a:r>
              <a:rPr lang="en-US" dirty="0" smtClean="0"/>
              <a:t>Concept </a:t>
            </a:r>
            <a:r>
              <a:rPr lang="en-US" dirty="0"/>
              <a:t>A</a:t>
            </a:r>
            <a:r>
              <a:rPr lang="en-US" dirty="0" smtClean="0"/>
              <a:t>ccuracy</a:t>
            </a:r>
            <a:endParaRPr lang="en-US" dirty="0"/>
          </a:p>
          <a:p>
            <a:pPr lvl="1"/>
            <a:r>
              <a:rPr lang="en-US" dirty="0"/>
              <a:t>How many domain concepts were correctly recognized?</a:t>
            </a:r>
          </a:p>
          <a:p>
            <a:pPr lvl="1">
              <a:buFontTx/>
              <a:buNone/>
            </a:pPr>
            <a:r>
              <a:rPr lang="en-US" dirty="0">
                <a:solidFill>
                  <a:srgbClr val="FF0000"/>
                </a:solidFill>
              </a:rPr>
              <a:t>I want to go from Boston to </a:t>
            </a:r>
            <a:r>
              <a:rPr lang="en-US" dirty="0" smtClean="0">
                <a:solidFill>
                  <a:srgbClr val="FF0000"/>
                </a:solidFill>
              </a:rPr>
              <a:t>Washington on </a:t>
            </a:r>
            <a:r>
              <a:rPr lang="en-US" dirty="0">
                <a:solidFill>
                  <a:srgbClr val="FF0000"/>
                </a:solidFill>
              </a:rPr>
              <a:t>September 29</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62F52BA1-1177-FB4D-B54C-D3325F016C46}" type="slidenum">
              <a:rPr lang="en-US"/>
              <a:pPr/>
              <a:t>35</a:t>
            </a:fld>
            <a:endParaRPr lang="en-US"/>
          </a:p>
        </p:txBody>
      </p:sp>
      <p:sp>
        <p:nvSpPr>
          <p:cNvPr id="432131" name="Rectangle 3"/>
          <p:cNvSpPr>
            <a:spLocks noGrp="1" noChangeArrowheads="1"/>
          </p:cNvSpPr>
          <p:nvPr>
            <p:ph type="body" idx="1"/>
          </p:nvPr>
        </p:nvSpPr>
        <p:spPr>
          <a:xfrm>
            <a:off x="457200" y="685800"/>
            <a:ext cx="8229600" cy="5440363"/>
          </a:xfrm>
        </p:spPr>
        <p:txBody>
          <a:bodyPr/>
          <a:lstStyle/>
          <a:p>
            <a:pPr lvl="1">
              <a:buFontTx/>
              <a:buNone/>
            </a:pPr>
            <a:r>
              <a:rPr lang="en-US" dirty="0"/>
              <a:t>Domain concepts	Values</a:t>
            </a:r>
          </a:p>
          <a:p>
            <a:pPr lvl="1"/>
            <a:r>
              <a:rPr lang="en-US" dirty="0"/>
              <a:t>source city		</a:t>
            </a:r>
            <a:r>
              <a:rPr lang="en-US" dirty="0">
                <a:solidFill>
                  <a:schemeClr val="hlink"/>
                </a:solidFill>
              </a:rPr>
              <a:t>Boston</a:t>
            </a:r>
            <a:endParaRPr lang="en-US" dirty="0"/>
          </a:p>
          <a:p>
            <a:pPr lvl="1"/>
            <a:r>
              <a:rPr lang="en-US" dirty="0"/>
              <a:t>target city		</a:t>
            </a:r>
            <a:r>
              <a:rPr lang="en-US" dirty="0" smtClean="0">
                <a:solidFill>
                  <a:schemeClr val="hlink"/>
                </a:solidFill>
              </a:rPr>
              <a:t>Washington</a:t>
            </a:r>
            <a:endParaRPr lang="en-US" dirty="0"/>
          </a:p>
          <a:p>
            <a:pPr lvl="1"/>
            <a:r>
              <a:rPr lang="en-US" dirty="0"/>
              <a:t>travel </a:t>
            </a:r>
            <a:r>
              <a:rPr lang="en-US" dirty="0" smtClean="0"/>
              <a:t>month</a:t>
            </a:r>
            <a:r>
              <a:rPr lang="en-US" dirty="0"/>
              <a:t>		</a:t>
            </a:r>
            <a:r>
              <a:rPr lang="en-US" dirty="0">
                <a:solidFill>
                  <a:schemeClr val="hlink"/>
                </a:solidFill>
              </a:rPr>
              <a:t>September </a:t>
            </a:r>
            <a:endParaRPr lang="en-US" dirty="0" smtClean="0">
              <a:solidFill>
                <a:schemeClr val="hlink"/>
              </a:solidFill>
            </a:endParaRPr>
          </a:p>
          <a:p>
            <a:pPr lvl="1"/>
            <a:r>
              <a:rPr lang="en-US" dirty="0"/>
              <a:t>t</a:t>
            </a:r>
            <a:r>
              <a:rPr lang="en-US" dirty="0" smtClean="0"/>
              <a:t>ravel day		</a:t>
            </a:r>
            <a:r>
              <a:rPr lang="en-US" dirty="0" smtClean="0">
                <a:solidFill>
                  <a:schemeClr val="accent1">
                    <a:lumMod val="50000"/>
                  </a:schemeClr>
                </a:solidFill>
              </a:rPr>
              <a:t>29</a:t>
            </a:r>
            <a:endParaRPr lang="en-US" dirty="0">
              <a:solidFill>
                <a:schemeClr val="accent1">
                  <a:lumMod val="50000"/>
                </a:schemeClr>
              </a:solidFill>
            </a:endParaRPr>
          </a:p>
          <a:p>
            <a:pPr lvl="1"/>
            <a:r>
              <a:rPr lang="en-US" dirty="0" smtClean="0">
                <a:solidFill>
                  <a:schemeClr val="accent2"/>
                </a:solidFill>
              </a:rPr>
              <a:t>Ref: Go </a:t>
            </a:r>
            <a:r>
              <a:rPr lang="en-US" i="1" dirty="0">
                <a:solidFill>
                  <a:schemeClr val="accent2"/>
                </a:solidFill>
              </a:rPr>
              <a:t>from</a:t>
            </a:r>
            <a:r>
              <a:rPr lang="en-US" dirty="0">
                <a:solidFill>
                  <a:schemeClr val="accent2"/>
                </a:solidFill>
              </a:rPr>
              <a:t> Boston </a:t>
            </a:r>
            <a:r>
              <a:rPr lang="en-US" i="1" dirty="0">
                <a:solidFill>
                  <a:schemeClr val="accent2"/>
                </a:solidFill>
              </a:rPr>
              <a:t>to</a:t>
            </a:r>
            <a:r>
              <a:rPr lang="en-US" dirty="0">
                <a:solidFill>
                  <a:schemeClr val="accent2"/>
                </a:solidFill>
              </a:rPr>
              <a:t> Washington on </a:t>
            </a:r>
            <a:r>
              <a:rPr lang="en-US" dirty="0" smtClean="0">
                <a:solidFill>
                  <a:schemeClr val="accent2"/>
                </a:solidFill>
              </a:rPr>
              <a:t>September 29</a:t>
            </a:r>
            <a:r>
              <a:rPr lang="en-US" dirty="0" smtClean="0"/>
              <a:t> </a:t>
            </a:r>
            <a:r>
              <a:rPr lang="en-US" dirty="0"/>
              <a:t>vs. </a:t>
            </a:r>
            <a:r>
              <a:rPr lang="en-US" dirty="0" smtClean="0">
                <a:solidFill>
                  <a:srgbClr val="FF0000"/>
                </a:solidFill>
              </a:rPr>
              <a:t>ASR: Go </a:t>
            </a:r>
            <a:r>
              <a:rPr lang="en-US" i="1" dirty="0">
                <a:solidFill>
                  <a:srgbClr val="FF0000"/>
                </a:solidFill>
              </a:rPr>
              <a:t>to</a:t>
            </a:r>
            <a:r>
              <a:rPr lang="en-US" dirty="0">
                <a:solidFill>
                  <a:srgbClr val="FF0000"/>
                </a:solidFill>
              </a:rPr>
              <a:t> Boston </a:t>
            </a:r>
            <a:r>
              <a:rPr lang="en-US" i="1" dirty="0">
                <a:solidFill>
                  <a:srgbClr val="FF0000"/>
                </a:solidFill>
              </a:rPr>
              <a:t>from</a:t>
            </a:r>
            <a:r>
              <a:rPr lang="en-US" dirty="0">
                <a:solidFill>
                  <a:srgbClr val="FF0000"/>
                </a:solidFill>
              </a:rPr>
              <a:t> Washington on December 29</a:t>
            </a:r>
            <a:endParaRPr lang="en-US" dirty="0"/>
          </a:p>
          <a:p>
            <a:pPr lvl="1"/>
            <a:r>
              <a:rPr lang="en-US" dirty="0"/>
              <a:t>3</a:t>
            </a:r>
            <a:r>
              <a:rPr lang="en-US" dirty="0" smtClean="0"/>
              <a:t>concepts/4concepts </a:t>
            </a:r>
            <a:r>
              <a:rPr lang="en-US" dirty="0"/>
              <a:t>* 100 = </a:t>
            </a:r>
            <a:r>
              <a:rPr lang="en-US" dirty="0" smtClean="0"/>
              <a:t>25% </a:t>
            </a:r>
            <a:r>
              <a:rPr lang="en-US" dirty="0"/>
              <a:t>Concept Error Rate or </a:t>
            </a:r>
            <a:r>
              <a:rPr lang="en-US" dirty="0" smtClean="0"/>
              <a:t>75% </a:t>
            </a:r>
            <a:r>
              <a:rPr lang="en-US" dirty="0"/>
              <a:t>Concept Accuracy</a:t>
            </a:r>
          </a:p>
          <a:p>
            <a:pPr lvl="1"/>
            <a:r>
              <a:rPr lang="en-US" dirty="0"/>
              <a:t>3</a:t>
            </a:r>
            <a:r>
              <a:rPr lang="en-US" dirty="0" smtClean="0"/>
              <a:t>subst</a:t>
            </a:r>
            <a:r>
              <a:rPr lang="en-US" dirty="0"/>
              <a:t>/8words * 100 = </a:t>
            </a:r>
            <a:r>
              <a:rPr lang="en-US" dirty="0" smtClean="0"/>
              <a:t>37.5% </a:t>
            </a:r>
            <a:r>
              <a:rPr lang="en-US" dirty="0"/>
              <a:t>WER or </a:t>
            </a:r>
            <a:r>
              <a:rPr lang="en-US" dirty="0" smtClean="0"/>
              <a:t>62.5% </a:t>
            </a:r>
            <a:r>
              <a:rPr lang="en-US" dirty="0"/>
              <a:t>Word Accuracy</a:t>
            </a:r>
          </a:p>
          <a:p>
            <a:pPr lvl="1"/>
            <a:r>
              <a:rPr lang="en-US" dirty="0"/>
              <a:t>Which is better?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dirty="0" smtClean="0"/>
              <a:t>ASR Today</a:t>
            </a:r>
            <a:endParaRPr lang="en-US" dirty="0"/>
          </a:p>
        </p:txBody>
      </p:sp>
      <p:sp>
        <p:nvSpPr>
          <p:cNvPr id="454659" name="Rectangle 3"/>
          <p:cNvSpPr>
            <a:spLocks noGrp="1" noChangeArrowheads="1"/>
          </p:cNvSpPr>
          <p:nvPr>
            <p:ph idx="1"/>
          </p:nvPr>
        </p:nvSpPr>
        <p:spPr/>
        <p:txBody>
          <a:bodyPr/>
          <a:lstStyle/>
          <a:p>
            <a:r>
              <a:rPr lang="en-US" dirty="0" smtClean="0"/>
              <a:t>Combines </a:t>
            </a:r>
            <a:r>
              <a:rPr lang="en-US" dirty="0"/>
              <a:t>many probabilistic phenomena: varying acoustic features of phones, likely pronunciations of words, likely sequences of words</a:t>
            </a:r>
          </a:p>
          <a:p>
            <a:r>
              <a:rPr lang="en-US" dirty="0"/>
              <a:t>Relies upon many approximate techniques to </a:t>
            </a:r>
            <a:r>
              <a:rPr lang="ja-JP" altLang="en-US" dirty="0">
                <a:latin typeface="Arial"/>
              </a:rPr>
              <a:t>‘</a:t>
            </a:r>
            <a:r>
              <a:rPr lang="en-US" dirty="0"/>
              <a:t>translate</a:t>
            </a:r>
            <a:r>
              <a:rPr lang="ja-JP" altLang="en-US" dirty="0">
                <a:latin typeface="Arial"/>
              </a:rPr>
              <a:t>’</a:t>
            </a:r>
            <a:r>
              <a:rPr lang="en-US" dirty="0"/>
              <a:t> a signal</a:t>
            </a:r>
          </a:p>
          <a:p>
            <a:r>
              <a:rPr lang="en-US" dirty="0"/>
              <a:t>Finite State </a:t>
            </a:r>
            <a:r>
              <a:rPr lang="en-US" dirty="0" smtClean="0"/>
              <a:t>Transducers now a standard representation for all components</a:t>
            </a:r>
            <a:endParaRPr lang="en-US" dirty="0"/>
          </a:p>
        </p:txBody>
      </p:sp>
      <p:sp>
        <p:nvSpPr>
          <p:cNvPr id="4" name="Slide Number Placeholder 5"/>
          <p:cNvSpPr>
            <a:spLocks noGrp="1"/>
          </p:cNvSpPr>
          <p:nvPr>
            <p:ph type="sldNum" sz="quarter" idx="12"/>
          </p:nvPr>
        </p:nvSpPr>
        <p:spPr/>
        <p:txBody>
          <a:bodyPr/>
          <a:lstStyle/>
          <a:p>
            <a:fld id="{9D445C99-D67C-994F-B994-6A039EF75E82}" type="slidenum">
              <a:rPr lang="en-US"/>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pPr eaLnBrk="1" hangingPunct="1"/>
            <a:r>
              <a:rPr lang="en-US" dirty="0" smtClean="0"/>
              <a:t>ASR Future</a:t>
            </a:r>
          </a:p>
        </p:txBody>
      </p:sp>
      <p:sp>
        <p:nvSpPr>
          <p:cNvPr id="58370" name="Rectangle 3"/>
          <p:cNvSpPr>
            <a:spLocks noGrp="1"/>
          </p:cNvSpPr>
          <p:nvPr>
            <p:ph type="body" idx="1"/>
          </p:nvPr>
        </p:nvSpPr>
        <p:spPr/>
        <p:txBody>
          <a:bodyPr/>
          <a:lstStyle/>
          <a:p>
            <a:pPr eaLnBrk="1" hangingPunct="1"/>
            <a:r>
              <a:rPr lang="en-US" smtClean="0"/>
              <a:t>3-&gt;5</a:t>
            </a:r>
          </a:p>
          <a:p>
            <a:pPr lvl="1" eaLnBrk="1" hangingPunct="1"/>
            <a:r>
              <a:rPr lang="en-US" smtClean="0"/>
              <a:t>Triphones -&gt; Quinphones</a:t>
            </a:r>
          </a:p>
          <a:p>
            <a:pPr lvl="1" eaLnBrk="1" hangingPunct="1"/>
            <a:r>
              <a:rPr lang="en-US" smtClean="0"/>
              <a:t>Trigrams -&gt; Pentagrams</a:t>
            </a:r>
          </a:p>
          <a:p>
            <a:pPr eaLnBrk="1" hangingPunct="1"/>
            <a:r>
              <a:rPr lang="en-US" smtClean="0"/>
              <a:t>Bigger acoustic models</a:t>
            </a:r>
          </a:p>
          <a:p>
            <a:pPr lvl="1" eaLnBrk="1" hangingPunct="1"/>
            <a:r>
              <a:rPr lang="en-US" smtClean="0"/>
              <a:t>More parameters</a:t>
            </a:r>
          </a:p>
          <a:p>
            <a:pPr lvl="1" eaLnBrk="1" hangingPunct="1"/>
            <a:r>
              <a:rPr lang="en-US" smtClean="0"/>
              <a:t>More mixtures</a:t>
            </a:r>
          </a:p>
          <a:p>
            <a:pPr eaLnBrk="1" hangingPunct="1"/>
            <a:r>
              <a:rPr lang="en-US" smtClean="0"/>
              <a:t>Bigger lexicons</a:t>
            </a:r>
          </a:p>
          <a:p>
            <a:pPr lvl="1" eaLnBrk="1" hangingPunct="1"/>
            <a:r>
              <a:rPr lang="en-US" smtClean="0"/>
              <a:t>65k -&gt; 256k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body" idx="1"/>
          </p:nvPr>
        </p:nvSpPr>
        <p:spPr>
          <a:xfrm>
            <a:off x="304800" y="685800"/>
            <a:ext cx="8458200" cy="5715000"/>
          </a:xfrm>
        </p:spPr>
        <p:txBody>
          <a:bodyPr/>
          <a:lstStyle/>
          <a:p>
            <a:pPr eaLnBrk="1" hangingPunct="1"/>
            <a:r>
              <a:rPr lang="en-US" dirty="0" smtClean="0"/>
              <a:t>Larger language models</a:t>
            </a:r>
          </a:p>
          <a:p>
            <a:pPr lvl="1" eaLnBrk="1" hangingPunct="1"/>
            <a:r>
              <a:rPr lang="en-US" dirty="0" smtClean="0"/>
              <a:t>More data, more parameters</a:t>
            </a:r>
          </a:p>
          <a:p>
            <a:pPr lvl="1" eaLnBrk="1" hangingPunct="1"/>
            <a:r>
              <a:rPr lang="en-US" dirty="0" smtClean="0"/>
              <a:t>Better back-offs</a:t>
            </a:r>
          </a:p>
          <a:p>
            <a:pPr eaLnBrk="1" hangingPunct="1"/>
            <a:r>
              <a:rPr lang="en-US" dirty="0" smtClean="0"/>
              <a:t>More kinds of adaptation</a:t>
            </a:r>
          </a:p>
          <a:p>
            <a:pPr lvl="1" eaLnBrk="1" hangingPunct="1"/>
            <a:r>
              <a:rPr lang="en-US" dirty="0" smtClean="0"/>
              <a:t>Feature space adaptation</a:t>
            </a:r>
          </a:p>
          <a:p>
            <a:pPr eaLnBrk="1" hangingPunct="1"/>
            <a:r>
              <a:rPr lang="en-US" dirty="0" smtClean="0"/>
              <a:t>Discriminative training instead of MLE</a:t>
            </a:r>
          </a:p>
          <a:p>
            <a:pPr eaLnBrk="1" hangingPunct="1"/>
            <a:r>
              <a:rPr lang="en-US" dirty="0" smtClean="0">
                <a:solidFill>
                  <a:srgbClr val="0070C0"/>
                </a:solidFill>
              </a:rPr>
              <a:t>Rover</a:t>
            </a:r>
            <a:r>
              <a:rPr lang="en-US" dirty="0" smtClean="0"/>
              <a:t>: combinations of recognizers</a:t>
            </a:r>
          </a:p>
          <a:p>
            <a:pPr eaLnBrk="1" hangingPunct="1"/>
            <a:r>
              <a:rPr lang="en-US" dirty="0" smtClean="0"/>
              <a:t>FSM flattening of knowledge into uniform structure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3224213" y="3886200"/>
            <a:ext cx="1423987" cy="379413"/>
          </a:xfrm>
          <a:prstGeom prst="rect">
            <a:avLst/>
          </a:prstGeom>
          <a:noFill/>
          <a:ln w="12700">
            <a:solidFill>
              <a:schemeClr val="tx1"/>
            </a:solidFill>
            <a:miter lim="800000"/>
            <a:headEnd/>
            <a:tailEnd/>
          </a:ln>
        </p:spPr>
        <p:txBody>
          <a:bodyPr>
            <a:spAutoFit/>
          </a:bodyPr>
          <a:lstStyle/>
          <a:p>
            <a:pPr>
              <a:spcBef>
                <a:spcPct val="50000"/>
              </a:spcBef>
            </a:pPr>
            <a:r>
              <a:rPr lang="en-US"/>
              <a:t>Search</a:t>
            </a:r>
          </a:p>
        </p:txBody>
      </p:sp>
      <p:sp>
        <p:nvSpPr>
          <p:cNvPr id="19458" name="Text Box 3"/>
          <p:cNvSpPr txBox="1">
            <a:spLocks noChangeArrowheads="1"/>
          </p:cNvSpPr>
          <p:nvPr/>
        </p:nvSpPr>
        <p:spPr bwMode="auto">
          <a:xfrm>
            <a:off x="4268788" y="2362200"/>
            <a:ext cx="1674812" cy="792163"/>
          </a:xfrm>
          <a:prstGeom prst="rect">
            <a:avLst/>
          </a:prstGeom>
          <a:noFill/>
          <a:ln w="12700">
            <a:solidFill>
              <a:schemeClr val="tx1"/>
            </a:solidFill>
            <a:miter lim="800000"/>
            <a:headEnd/>
            <a:tailEnd/>
          </a:ln>
        </p:spPr>
        <p:txBody>
          <a:bodyPr>
            <a:spAutoFit/>
          </a:bodyPr>
          <a:lstStyle/>
          <a:p>
            <a:pPr>
              <a:spcBef>
                <a:spcPct val="50000"/>
              </a:spcBef>
            </a:pPr>
            <a:r>
              <a:rPr lang="en-US"/>
              <a:t>Acoustic</a:t>
            </a:r>
          </a:p>
          <a:p>
            <a:pPr>
              <a:spcBef>
                <a:spcPct val="50000"/>
              </a:spcBef>
            </a:pPr>
            <a:r>
              <a:rPr lang="en-US"/>
              <a:t>Models</a:t>
            </a:r>
          </a:p>
        </p:txBody>
      </p:sp>
      <p:sp>
        <p:nvSpPr>
          <p:cNvPr id="19459" name="Text Box 4"/>
          <p:cNvSpPr txBox="1">
            <a:spLocks noChangeArrowheads="1"/>
          </p:cNvSpPr>
          <p:nvPr/>
        </p:nvSpPr>
        <p:spPr bwMode="auto">
          <a:xfrm>
            <a:off x="1752600" y="2514600"/>
            <a:ext cx="1423988" cy="379413"/>
          </a:xfrm>
          <a:prstGeom prst="rect">
            <a:avLst/>
          </a:prstGeom>
          <a:noFill/>
          <a:ln w="12700">
            <a:solidFill>
              <a:schemeClr val="tx1"/>
            </a:solidFill>
            <a:miter lim="800000"/>
            <a:headEnd/>
            <a:tailEnd/>
          </a:ln>
        </p:spPr>
        <p:txBody>
          <a:bodyPr>
            <a:spAutoFit/>
          </a:bodyPr>
          <a:lstStyle/>
          <a:p>
            <a:pPr>
              <a:spcBef>
                <a:spcPct val="50000"/>
              </a:spcBef>
            </a:pPr>
            <a:r>
              <a:rPr lang="en-US"/>
              <a:t>Front End </a:t>
            </a:r>
          </a:p>
        </p:txBody>
      </p:sp>
      <p:sp>
        <p:nvSpPr>
          <p:cNvPr id="19460" name="Line 5"/>
          <p:cNvSpPr>
            <a:spLocks noChangeShapeType="1"/>
          </p:cNvSpPr>
          <p:nvPr/>
        </p:nvSpPr>
        <p:spPr bwMode="auto">
          <a:xfrm>
            <a:off x="990600" y="2667000"/>
            <a:ext cx="685800" cy="0"/>
          </a:xfrm>
          <a:prstGeom prst="line">
            <a:avLst/>
          </a:prstGeom>
          <a:noFill/>
          <a:ln w="9525">
            <a:solidFill>
              <a:schemeClr val="tx1"/>
            </a:solidFill>
            <a:round/>
            <a:headEnd/>
            <a:tailEnd type="triangle" w="med" len="med"/>
          </a:ln>
        </p:spPr>
        <p:txBody>
          <a:bodyPr/>
          <a:lstStyle/>
          <a:p>
            <a:endParaRPr lang="en-US"/>
          </a:p>
        </p:txBody>
      </p:sp>
      <p:sp>
        <p:nvSpPr>
          <p:cNvPr id="19461" name="Text Box 6"/>
          <p:cNvSpPr txBox="1">
            <a:spLocks noChangeArrowheads="1"/>
          </p:cNvSpPr>
          <p:nvPr/>
        </p:nvSpPr>
        <p:spPr bwMode="auto">
          <a:xfrm>
            <a:off x="609600" y="2362200"/>
            <a:ext cx="1225550" cy="641350"/>
          </a:xfrm>
          <a:prstGeom prst="rect">
            <a:avLst/>
          </a:prstGeom>
          <a:noFill/>
          <a:ln w="9525">
            <a:noFill/>
            <a:miter lim="800000"/>
            <a:headEnd/>
            <a:tailEnd/>
          </a:ln>
        </p:spPr>
        <p:txBody>
          <a:bodyPr>
            <a:spAutoFit/>
          </a:bodyPr>
          <a:lstStyle/>
          <a:p>
            <a:r>
              <a:rPr lang="en-US"/>
              <a:t>Input</a:t>
            </a:r>
          </a:p>
          <a:p>
            <a:r>
              <a:rPr lang="en-US"/>
              <a:t>Wave</a:t>
            </a:r>
          </a:p>
        </p:txBody>
      </p:sp>
      <p:sp>
        <p:nvSpPr>
          <p:cNvPr id="19462" name="Text Box 7"/>
          <p:cNvSpPr txBox="1">
            <a:spLocks noChangeArrowheads="1"/>
          </p:cNvSpPr>
          <p:nvPr/>
        </p:nvSpPr>
        <p:spPr bwMode="auto">
          <a:xfrm>
            <a:off x="3124200" y="2362200"/>
            <a:ext cx="1277938" cy="641350"/>
          </a:xfrm>
          <a:prstGeom prst="rect">
            <a:avLst/>
          </a:prstGeom>
          <a:noFill/>
          <a:ln w="9525">
            <a:noFill/>
            <a:miter lim="800000"/>
            <a:headEnd/>
            <a:tailEnd/>
          </a:ln>
        </p:spPr>
        <p:txBody>
          <a:bodyPr>
            <a:spAutoFit/>
          </a:bodyPr>
          <a:lstStyle/>
          <a:p>
            <a:r>
              <a:rPr lang="en-US"/>
              <a:t>Acoustic</a:t>
            </a:r>
          </a:p>
          <a:p>
            <a:r>
              <a:rPr lang="en-US"/>
              <a:t>Features</a:t>
            </a:r>
          </a:p>
        </p:txBody>
      </p:sp>
      <p:sp>
        <p:nvSpPr>
          <p:cNvPr id="19463" name="Line 8"/>
          <p:cNvSpPr>
            <a:spLocks noChangeShapeType="1"/>
          </p:cNvSpPr>
          <p:nvPr/>
        </p:nvSpPr>
        <p:spPr bwMode="auto">
          <a:xfrm>
            <a:off x="3276600" y="2667000"/>
            <a:ext cx="990600" cy="0"/>
          </a:xfrm>
          <a:prstGeom prst="line">
            <a:avLst/>
          </a:prstGeom>
          <a:noFill/>
          <a:ln w="9525">
            <a:solidFill>
              <a:schemeClr val="tx1"/>
            </a:solidFill>
            <a:round/>
            <a:headEnd/>
            <a:tailEnd type="triangle" w="med" len="med"/>
          </a:ln>
        </p:spPr>
        <p:txBody>
          <a:bodyPr/>
          <a:lstStyle/>
          <a:p>
            <a:endParaRPr lang="en-US"/>
          </a:p>
        </p:txBody>
      </p:sp>
      <p:sp>
        <p:nvSpPr>
          <p:cNvPr id="19464" name="Text Box 9"/>
          <p:cNvSpPr txBox="1">
            <a:spLocks noChangeArrowheads="1"/>
          </p:cNvSpPr>
          <p:nvPr/>
        </p:nvSpPr>
        <p:spPr bwMode="auto">
          <a:xfrm>
            <a:off x="4040188" y="4876800"/>
            <a:ext cx="1674812" cy="792163"/>
          </a:xfrm>
          <a:prstGeom prst="rect">
            <a:avLst/>
          </a:prstGeom>
          <a:noFill/>
          <a:ln w="12700">
            <a:solidFill>
              <a:schemeClr val="tx1"/>
            </a:solidFill>
            <a:miter lim="800000"/>
            <a:headEnd/>
            <a:tailEnd/>
          </a:ln>
        </p:spPr>
        <p:txBody>
          <a:bodyPr>
            <a:spAutoFit/>
          </a:bodyPr>
          <a:lstStyle/>
          <a:p>
            <a:pPr>
              <a:spcBef>
                <a:spcPct val="50000"/>
              </a:spcBef>
            </a:pPr>
            <a:r>
              <a:rPr lang="en-US"/>
              <a:t>Language</a:t>
            </a:r>
          </a:p>
          <a:p>
            <a:pPr>
              <a:spcBef>
                <a:spcPct val="50000"/>
              </a:spcBef>
            </a:pPr>
            <a:r>
              <a:rPr lang="en-US"/>
              <a:t>Models</a:t>
            </a:r>
          </a:p>
        </p:txBody>
      </p:sp>
      <p:sp>
        <p:nvSpPr>
          <p:cNvPr id="19465" name="Line 10"/>
          <p:cNvSpPr>
            <a:spLocks noChangeShapeType="1"/>
          </p:cNvSpPr>
          <p:nvPr/>
        </p:nvSpPr>
        <p:spPr bwMode="auto">
          <a:xfrm>
            <a:off x="4214813" y="4267200"/>
            <a:ext cx="585787" cy="609600"/>
          </a:xfrm>
          <a:prstGeom prst="line">
            <a:avLst/>
          </a:prstGeom>
          <a:noFill/>
          <a:ln w="9525">
            <a:solidFill>
              <a:schemeClr val="tx1"/>
            </a:solidFill>
            <a:round/>
            <a:headEnd type="triangle" w="med" len="med"/>
            <a:tailEnd type="triangle" w="med" len="med"/>
          </a:ln>
        </p:spPr>
        <p:txBody>
          <a:bodyPr/>
          <a:lstStyle/>
          <a:p>
            <a:endParaRPr lang="en-US"/>
          </a:p>
        </p:txBody>
      </p:sp>
      <p:sp>
        <p:nvSpPr>
          <p:cNvPr id="19466" name="Line 11"/>
          <p:cNvSpPr>
            <a:spLocks noChangeShapeType="1"/>
          </p:cNvSpPr>
          <p:nvPr/>
        </p:nvSpPr>
        <p:spPr bwMode="auto">
          <a:xfrm flipV="1">
            <a:off x="4062413" y="3200400"/>
            <a:ext cx="585787" cy="609600"/>
          </a:xfrm>
          <a:prstGeom prst="line">
            <a:avLst/>
          </a:prstGeom>
          <a:noFill/>
          <a:ln w="9525">
            <a:solidFill>
              <a:schemeClr val="tx1"/>
            </a:solidFill>
            <a:round/>
            <a:headEnd type="triangle" w="med" len="med"/>
            <a:tailEnd type="triangle" w="med" len="med"/>
          </a:ln>
        </p:spPr>
        <p:txBody>
          <a:bodyPr/>
          <a:lstStyle/>
          <a:p>
            <a:endParaRPr lang="en-US"/>
          </a:p>
        </p:txBody>
      </p:sp>
      <p:sp>
        <p:nvSpPr>
          <p:cNvPr id="19467" name="Text Box 12"/>
          <p:cNvSpPr txBox="1">
            <a:spLocks noChangeArrowheads="1"/>
          </p:cNvSpPr>
          <p:nvPr/>
        </p:nvSpPr>
        <p:spPr bwMode="auto">
          <a:xfrm>
            <a:off x="2135188" y="4876800"/>
            <a:ext cx="1674812" cy="379413"/>
          </a:xfrm>
          <a:prstGeom prst="rect">
            <a:avLst/>
          </a:prstGeom>
          <a:noFill/>
          <a:ln w="12700">
            <a:solidFill>
              <a:schemeClr val="tx1"/>
            </a:solidFill>
            <a:miter lim="800000"/>
            <a:headEnd/>
            <a:tailEnd/>
          </a:ln>
        </p:spPr>
        <p:txBody>
          <a:bodyPr>
            <a:spAutoFit/>
          </a:bodyPr>
          <a:lstStyle/>
          <a:p>
            <a:pPr>
              <a:spcBef>
                <a:spcPct val="50000"/>
              </a:spcBef>
            </a:pPr>
            <a:r>
              <a:rPr lang="en-US"/>
              <a:t>Lexicon</a:t>
            </a:r>
          </a:p>
        </p:txBody>
      </p:sp>
      <p:sp>
        <p:nvSpPr>
          <p:cNvPr id="19468" name="Line 13"/>
          <p:cNvSpPr>
            <a:spLocks noChangeShapeType="1"/>
          </p:cNvSpPr>
          <p:nvPr/>
        </p:nvSpPr>
        <p:spPr bwMode="auto">
          <a:xfrm flipV="1">
            <a:off x="3148013" y="4267200"/>
            <a:ext cx="585787" cy="533400"/>
          </a:xfrm>
          <a:prstGeom prst="line">
            <a:avLst/>
          </a:prstGeom>
          <a:noFill/>
          <a:ln w="9525">
            <a:solidFill>
              <a:schemeClr val="tx1"/>
            </a:solidFill>
            <a:round/>
            <a:headEnd type="triangle" w="med" len="med"/>
            <a:tailEnd type="triangle" w="med" len="med"/>
          </a:ln>
        </p:spPr>
        <p:txBody>
          <a:bodyPr/>
          <a:lstStyle/>
          <a:p>
            <a:endParaRPr lang="en-US"/>
          </a:p>
        </p:txBody>
      </p:sp>
      <p:sp>
        <p:nvSpPr>
          <p:cNvPr id="19469" name="Line 14"/>
          <p:cNvSpPr>
            <a:spLocks noChangeShapeType="1"/>
          </p:cNvSpPr>
          <p:nvPr/>
        </p:nvSpPr>
        <p:spPr bwMode="auto">
          <a:xfrm>
            <a:off x="4648200" y="4038600"/>
            <a:ext cx="2019300" cy="1588"/>
          </a:xfrm>
          <a:prstGeom prst="line">
            <a:avLst/>
          </a:prstGeom>
          <a:noFill/>
          <a:ln w="9525">
            <a:solidFill>
              <a:schemeClr val="tx1"/>
            </a:solidFill>
            <a:round/>
            <a:headEnd/>
            <a:tailEnd type="triangle" w="med" len="med"/>
          </a:ln>
        </p:spPr>
        <p:txBody>
          <a:bodyPr/>
          <a:lstStyle/>
          <a:p>
            <a:endParaRPr lang="en-US"/>
          </a:p>
        </p:txBody>
      </p:sp>
      <p:sp>
        <p:nvSpPr>
          <p:cNvPr id="19470" name="Rectangle 15"/>
          <p:cNvSpPr>
            <a:spLocks noChangeArrowheads="1"/>
          </p:cNvSpPr>
          <p:nvPr/>
        </p:nvSpPr>
        <p:spPr bwMode="auto">
          <a:xfrm>
            <a:off x="2057400" y="2514600"/>
            <a:ext cx="304800" cy="381000"/>
          </a:xfrm>
          <a:prstGeom prst="rect">
            <a:avLst/>
          </a:prstGeom>
          <a:solidFill>
            <a:srgbClr val="FF9966">
              <a:alpha val="50195"/>
            </a:srgbClr>
          </a:solidFill>
          <a:ln w="9525">
            <a:noFill/>
            <a:miter lim="800000"/>
            <a:headEnd/>
            <a:tailEnd/>
          </a:ln>
        </p:spPr>
        <p:txBody>
          <a:bodyPr wrap="none" anchor="ctr"/>
          <a:lstStyle/>
          <a:p>
            <a:endParaRPr lang="en-US"/>
          </a:p>
        </p:txBody>
      </p:sp>
      <p:sp>
        <p:nvSpPr>
          <p:cNvPr id="19471" name="Rectangle 16"/>
          <p:cNvSpPr>
            <a:spLocks noChangeArrowheads="1"/>
          </p:cNvSpPr>
          <p:nvPr/>
        </p:nvSpPr>
        <p:spPr bwMode="auto">
          <a:xfrm>
            <a:off x="1752600" y="2514600"/>
            <a:ext cx="304800" cy="381000"/>
          </a:xfrm>
          <a:prstGeom prst="rect">
            <a:avLst/>
          </a:prstGeom>
          <a:solidFill>
            <a:srgbClr val="99FF33">
              <a:alpha val="50195"/>
            </a:srgbClr>
          </a:solidFill>
          <a:ln w="9525">
            <a:noFill/>
            <a:miter lim="800000"/>
            <a:headEnd/>
            <a:tailEnd/>
          </a:ln>
        </p:spPr>
        <p:txBody>
          <a:bodyPr wrap="none" anchor="ctr"/>
          <a:lstStyle/>
          <a:p>
            <a:endParaRPr lang="en-US"/>
          </a:p>
        </p:txBody>
      </p:sp>
      <p:sp>
        <p:nvSpPr>
          <p:cNvPr id="19472" name="Rectangle 17"/>
          <p:cNvSpPr>
            <a:spLocks noChangeArrowheads="1"/>
          </p:cNvSpPr>
          <p:nvPr/>
        </p:nvSpPr>
        <p:spPr bwMode="auto">
          <a:xfrm>
            <a:off x="2286000" y="2514600"/>
            <a:ext cx="914400" cy="381000"/>
          </a:xfrm>
          <a:prstGeom prst="rect">
            <a:avLst/>
          </a:prstGeom>
          <a:solidFill>
            <a:srgbClr val="99FF33">
              <a:alpha val="50195"/>
            </a:srgbClr>
          </a:solidFill>
          <a:ln w="9525">
            <a:noFill/>
            <a:miter lim="800000"/>
            <a:headEnd/>
            <a:tailEnd/>
          </a:ln>
        </p:spPr>
        <p:txBody>
          <a:bodyPr wrap="none" anchor="ctr"/>
          <a:lstStyle/>
          <a:p>
            <a:endParaRPr lang="en-US"/>
          </a:p>
        </p:txBody>
      </p:sp>
      <p:sp>
        <p:nvSpPr>
          <p:cNvPr id="19473" name="Rectangle 18" descr="Solid diamond"/>
          <p:cNvSpPr>
            <a:spLocks noChangeArrowheads="1"/>
          </p:cNvSpPr>
          <p:nvPr/>
        </p:nvSpPr>
        <p:spPr bwMode="auto">
          <a:xfrm>
            <a:off x="2133600" y="4876800"/>
            <a:ext cx="1676400" cy="381000"/>
          </a:xfrm>
          <a:prstGeom prst="rect">
            <a:avLst/>
          </a:prstGeom>
          <a:pattFill prst="solidDmnd">
            <a:fgClr>
              <a:srgbClr val="FFCC99">
                <a:alpha val="50195"/>
              </a:srgbClr>
            </a:fgClr>
            <a:bgClr>
              <a:schemeClr val="accent2">
                <a:alpha val="50195"/>
              </a:schemeClr>
            </a:bgClr>
          </a:pattFill>
          <a:ln w="9525">
            <a:solidFill>
              <a:schemeClr val="tx1"/>
            </a:solidFill>
            <a:miter lim="800000"/>
            <a:headEnd/>
            <a:tailEnd/>
          </a:ln>
        </p:spPr>
        <p:txBody>
          <a:bodyPr wrap="none" anchor="ctr"/>
          <a:lstStyle/>
          <a:p>
            <a:endParaRPr lang="en-US"/>
          </a:p>
        </p:txBody>
      </p:sp>
      <p:sp>
        <p:nvSpPr>
          <p:cNvPr id="19474" name="Rectangle 19"/>
          <p:cNvSpPr>
            <a:spLocks noGrp="1"/>
          </p:cNvSpPr>
          <p:nvPr>
            <p:ph type="title"/>
          </p:nvPr>
        </p:nvSpPr>
        <p:spPr>
          <a:xfrm>
            <a:off x="457200" y="274638"/>
            <a:ext cx="8229600" cy="944562"/>
          </a:xfrm>
        </p:spPr>
        <p:txBody>
          <a:bodyPr/>
          <a:lstStyle/>
          <a:p>
            <a:pPr eaLnBrk="1" hangingPunct="1"/>
            <a:r>
              <a:rPr lang="en-US" dirty="0" smtClean="0"/>
              <a:t>But What is Human about  State-of-the-Art ASR?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lide Number Placeholder 5"/>
          <p:cNvSpPr>
            <a:spLocks noGrp="1"/>
          </p:cNvSpPr>
          <p:nvPr>
            <p:ph type="sldNum" sz="quarter" idx="12"/>
          </p:nvPr>
        </p:nvSpPr>
        <p:spPr/>
        <p:txBody>
          <a:bodyPr/>
          <a:lstStyle/>
          <a:p>
            <a:fld id="{A0CD8C38-D1BB-5E4E-9906-04400AE9AF78}" type="slidenum">
              <a:rPr lang="en-US"/>
              <a:pPr/>
              <a:t>4</a:t>
            </a:fld>
            <a:endParaRPr lang="en-US"/>
          </a:p>
        </p:txBody>
      </p:sp>
      <p:sp>
        <p:nvSpPr>
          <p:cNvPr id="671746" name="Rectangle 2"/>
          <p:cNvSpPr>
            <a:spLocks noGrp="1" noChangeArrowheads="1"/>
          </p:cNvSpPr>
          <p:nvPr>
            <p:ph type="title"/>
          </p:nvPr>
        </p:nvSpPr>
        <p:spPr/>
        <p:txBody>
          <a:bodyPr/>
          <a:lstStyle/>
          <a:p>
            <a:r>
              <a:rPr lang="en-US"/>
              <a:t>The Illusion of Segmentation... or...</a:t>
            </a:r>
          </a:p>
        </p:txBody>
      </p:sp>
      <p:sp>
        <p:nvSpPr>
          <p:cNvPr id="671747" name="Rectangle 3"/>
          <p:cNvSpPr>
            <a:spLocks noChangeArrowheads="1"/>
          </p:cNvSpPr>
          <p:nvPr/>
        </p:nvSpPr>
        <p:spPr bwMode="auto">
          <a:xfrm>
            <a:off x="309563" y="1038225"/>
            <a:ext cx="82454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08" tIns="45706" rIns="91408" bIns="45706"/>
          <a:lstStyle/>
          <a:p>
            <a:pPr algn="ctr"/>
            <a:r>
              <a:rPr lang="en-US" sz="3200">
                <a:solidFill>
                  <a:schemeClr val="tx2"/>
                </a:solidFill>
              </a:rPr>
              <a:t>Why Speech Recognition is so Difficult</a:t>
            </a:r>
          </a:p>
        </p:txBody>
      </p:sp>
      <p:pic>
        <p:nvPicPr>
          <p:cNvPr id="671748" name="Picture 4" descr="my_number_is_7390274"/>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4450" y="1751013"/>
            <a:ext cx="8931275" cy="45037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71749" name="Rectangle 5"/>
          <p:cNvSpPr>
            <a:spLocks noChangeArrowheads="1"/>
          </p:cNvSpPr>
          <p:nvPr/>
        </p:nvSpPr>
        <p:spPr bwMode="auto">
          <a:xfrm>
            <a:off x="19050" y="5668963"/>
            <a:ext cx="8975725" cy="758825"/>
          </a:xfrm>
          <a:prstGeom prst="rect">
            <a:avLst/>
          </a:prstGeom>
          <a:solidFill>
            <a:schemeClr val="bg1"/>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71750" name="Group 6"/>
          <p:cNvGrpSpPr>
            <a:grpSpLocks/>
          </p:cNvGrpSpPr>
          <p:nvPr/>
        </p:nvGrpSpPr>
        <p:grpSpPr bwMode="auto">
          <a:xfrm>
            <a:off x="684213" y="1617663"/>
            <a:ext cx="8297862" cy="5091112"/>
            <a:chOff x="431" y="1019"/>
            <a:chExt cx="5227" cy="3207"/>
          </a:xfrm>
        </p:grpSpPr>
        <p:grpSp>
          <p:nvGrpSpPr>
            <p:cNvPr id="671751" name="Group 7"/>
            <p:cNvGrpSpPr>
              <a:grpSpLocks/>
            </p:cNvGrpSpPr>
            <p:nvPr/>
          </p:nvGrpSpPr>
          <p:grpSpPr bwMode="auto">
            <a:xfrm>
              <a:off x="431" y="1055"/>
              <a:ext cx="236" cy="3021"/>
              <a:chOff x="431" y="1055"/>
              <a:chExt cx="236" cy="3021"/>
            </a:xfrm>
          </p:grpSpPr>
          <p:sp>
            <p:nvSpPr>
              <p:cNvPr id="671752" name="Line 8"/>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53" name="Text Box 9"/>
              <p:cNvSpPr txBox="1">
                <a:spLocks noChangeArrowheads="1"/>
              </p:cNvSpPr>
              <p:nvPr/>
            </p:nvSpPr>
            <p:spPr bwMode="auto">
              <a:xfrm>
                <a:off x="431" y="3712"/>
                <a:ext cx="2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m</a:t>
                </a:r>
              </a:p>
            </p:txBody>
          </p:sp>
        </p:grpSp>
        <p:grpSp>
          <p:nvGrpSpPr>
            <p:cNvPr id="671754" name="Group 10"/>
            <p:cNvGrpSpPr>
              <a:grpSpLocks/>
            </p:cNvGrpSpPr>
            <p:nvPr/>
          </p:nvGrpSpPr>
          <p:grpSpPr bwMode="auto">
            <a:xfrm>
              <a:off x="637" y="1055"/>
              <a:ext cx="196" cy="3021"/>
              <a:chOff x="451" y="1055"/>
              <a:chExt cx="196" cy="3021"/>
            </a:xfrm>
          </p:grpSpPr>
          <p:sp>
            <p:nvSpPr>
              <p:cNvPr id="671755" name="Line 11"/>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56" name="Text Box 12"/>
              <p:cNvSpPr txBox="1">
                <a:spLocks noChangeArrowheads="1"/>
              </p:cNvSpPr>
              <p:nvPr/>
            </p:nvSpPr>
            <p:spPr bwMode="auto">
              <a:xfrm>
                <a:off x="451" y="3712"/>
                <a:ext cx="19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I</a:t>
                </a:r>
              </a:p>
            </p:txBody>
          </p:sp>
        </p:grpSp>
        <p:grpSp>
          <p:nvGrpSpPr>
            <p:cNvPr id="671757" name="Group 13"/>
            <p:cNvGrpSpPr>
              <a:grpSpLocks/>
            </p:cNvGrpSpPr>
            <p:nvPr/>
          </p:nvGrpSpPr>
          <p:grpSpPr bwMode="auto">
            <a:xfrm>
              <a:off x="752" y="1061"/>
              <a:ext cx="236" cy="3021"/>
              <a:chOff x="431" y="1055"/>
              <a:chExt cx="236" cy="3021"/>
            </a:xfrm>
          </p:grpSpPr>
          <p:sp>
            <p:nvSpPr>
              <p:cNvPr id="671758" name="Line 14"/>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59" name="Text Box 15"/>
              <p:cNvSpPr txBox="1">
                <a:spLocks noChangeArrowheads="1"/>
              </p:cNvSpPr>
              <p:nvPr/>
            </p:nvSpPr>
            <p:spPr bwMode="auto">
              <a:xfrm>
                <a:off x="431" y="3712"/>
                <a:ext cx="2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n</a:t>
                </a:r>
              </a:p>
            </p:txBody>
          </p:sp>
        </p:grpSp>
        <p:grpSp>
          <p:nvGrpSpPr>
            <p:cNvPr id="671760" name="Group 16"/>
            <p:cNvGrpSpPr>
              <a:grpSpLocks/>
            </p:cNvGrpSpPr>
            <p:nvPr/>
          </p:nvGrpSpPr>
          <p:grpSpPr bwMode="auto">
            <a:xfrm>
              <a:off x="960" y="1061"/>
              <a:ext cx="252" cy="3021"/>
              <a:chOff x="423" y="1055"/>
              <a:chExt cx="252" cy="3021"/>
            </a:xfrm>
          </p:grpSpPr>
          <p:sp>
            <p:nvSpPr>
              <p:cNvPr id="671761" name="Line 17"/>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62" name="Text Box 18"/>
              <p:cNvSpPr txBox="1">
                <a:spLocks noChangeArrowheads="1"/>
              </p:cNvSpPr>
              <p:nvPr/>
            </p:nvSpPr>
            <p:spPr bwMode="auto">
              <a:xfrm>
                <a:off x="423" y="3712"/>
                <a:ext cx="25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&amp;</a:t>
                </a:r>
              </a:p>
            </p:txBody>
          </p:sp>
        </p:grpSp>
        <p:grpSp>
          <p:nvGrpSpPr>
            <p:cNvPr id="671763" name="Group 19"/>
            <p:cNvGrpSpPr>
              <a:grpSpLocks/>
            </p:cNvGrpSpPr>
            <p:nvPr/>
          </p:nvGrpSpPr>
          <p:grpSpPr bwMode="auto">
            <a:xfrm>
              <a:off x="1142" y="1052"/>
              <a:ext cx="236" cy="3021"/>
              <a:chOff x="431" y="1055"/>
              <a:chExt cx="236" cy="3021"/>
            </a:xfrm>
          </p:grpSpPr>
          <p:sp>
            <p:nvSpPr>
              <p:cNvPr id="671764" name="Line 20"/>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65" name="Text Box 21"/>
              <p:cNvSpPr txBox="1">
                <a:spLocks noChangeArrowheads="1"/>
              </p:cNvSpPr>
              <p:nvPr/>
            </p:nvSpPr>
            <p:spPr bwMode="auto">
              <a:xfrm>
                <a:off x="431" y="3712"/>
                <a:ext cx="2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m</a:t>
                </a:r>
              </a:p>
            </p:txBody>
          </p:sp>
        </p:grpSp>
        <p:grpSp>
          <p:nvGrpSpPr>
            <p:cNvPr id="671766" name="Group 22"/>
            <p:cNvGrpSpPr>
              <a:grpSpLocks/>
            </p:cNvGrpSpPr>
            <p:nvPr/>
          </p:nvGrpSpPr>
          <p:grpSpPr bwMode="auto">
            <a:xfrm>
              <a:off x="1164" y="1175"/>
              <a:ext cx="276" cy="3021"/>
              <a:chOff x="411" y="1055"/>
              <a:chExt cx="276" cy="3021"/>
            </a:xfrm>
          </p:grpSpPr>
          <p:sp>
            <p:nvSpPr>
              <p:cNvPr id="671767" name="Line 23"/>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68" name="Text Box 24"/>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b</a:t>
                </a:r>
              </a:p>
            </p:txBody>
          </p:sp>
        </p:grpSp>
        <p:grpSp>
          <p:nvGrpSpPr>
            <p:cNvPr id="671769" name="Group 25"/>
            <p:cNvGrpSpPr>
              <a:grpSpLocks/>
            </p:cNvGrpSpPr>
            <p:nvPr/>
          </p:nvGrpSpPr>
          <p:grpSpPr bwMode="auto">
            <a:xfrm>
              <a:off x="1264" y="1067"/>
              <a:ext cx="292" cy="3021"/>
              <a:chOff x="403" y="1055"/>
              <a:chExt cx="292" cy="3021"/>
            </a:xfrm>
          </p:grpSpPr>
          <p:sp>
            <p:nvSpPr>
              <p:cNvPr id="671770" name="Line 26"/>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71" name="Text Box 27"/>
              <p:cNvSpPr txBox="1">
                <a:spLocks noChangeArrowheads="1"/>
              </p:cNvSpPr>
              <p:nvPr/>
            </p:nvSpPr>
            <p:spPr bwMode="auto">
              <a:xfrm>
                <a:off x="403" y="3712"/>
                <a:ext cx="29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&amp;</a:t>
                </a:r>
              </a:p>
            </p:txBody>
          </p:sp>
        </p:grpSp>
        <p:grpSp>
          <p:nvGrpSpPr>
            <p:cNvPr id="671772" name="Group 28"/>
            <p:cNvGrpSpPr>
              <a:grpSpLocks/>
            </p:cNvGrpSpPr>
            <p:nvPr/>
          </p:nvGrpSpPr>
          <p:grpSpPr bwMode="auto">
            <a:xfrm>
              <a:off x="1334" y="1127"/>
              <a:ext cx="284" cy="3021"/>
              <a:chOff x="407" y="1055"/>
              <a:chExt cx="284" cy="3021"/>
            </a:xfrm>
          </p:grpSpPr>
          <p:sp>
            <p:nvSpPr>
              <p:cNvPr id="671773" name="Line 29"/>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74" name="Text Box 30"/>
              <p:cNvSpPr txBox="1">
                <a:spLocks noChangeArrowheads="1"/>
              </p:cNvSpPr>
              <p:nvPr/>
            </p:nvSpPr>
            <p:spPr bwMode="auto">
              <a:xfrm>
                <a:off x="407" y="3712"/>
                <a:ext cx="28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r</a:t>
                </a:r>
              </a:p>
            </p:txBody>
          </p:sp>
        </p:grpSp>
        <p:grpSp>
          <p:nvGrpSpPr>
            <p:cNvPr id="671775" name="Group 31"/>
            <p:cNvGrpSpPr>
              <a:grpSpLocks/>
            </p:cNvGrpSpPr>
            <p:nvPr/>
          </p:nvGrpSpPr>
          <p:grpSpPr bwMode="auto">
            <a:xfrm>
              <a:off x="1450" y="1073"/>
              <a:ext cx="268" cy="3021"/>
              <a:chOff x="415" y="1055"/>
              <a:chExt cx="268" cy="3021"/>
            </a:xfrm>
          </p:grpSpPr>
          <p:sp>
            <p:nvSpPr>
              <p:cNvPr id="671776" name="Line 32"/>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77" name="Text Box 33"/>
              <p:cNvSpPr txBox="1">
                <a:spLocks noChangeArrowheads="1"/>
              </p:cNvSpPr>
              <p:nvPr/>
            </p:nvSpPr>
            <p:spPr bwMode="auto">
              <a:xfrm>
                <a:off x="415" y="3712"/>
                <a:ext cx="26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i</a:t>
                </a:r>
              </a:p>
            </p:txBody>
          </p:sp>
        </p:grpSp>
        <p:grpSp>
          <p:nvGrpSpPr>
            <p:cNvPr id="671778" name="Group 34"/>
            <p:cNvGrpSpPr>
              <a:grpSpLocks/>
            </p:cNvGrpSpPr>
            <p:nvPr/>
          </p:nvGrpSpPr>
          <p:grpSpPr bwMode="auto">
            <a:xfrm>
              <a:off x="1728" y="1073"/>
              <a:ext cx="228" cy="3021"/>
              <a:chOff x="435" y="1055"/>
              <a:chExt cx="228" cy="3021"/>
            </a:xfrm>
          </p:grpSpPr>
          <p:sp>
            <p:nvSpPr>
              <p:cNvPr id="671779" name="Line 35"/>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80" name="Text Box 36"/>
              <p:cNvSpPr txBox="1">
                <a:spLocks noChangeArrowheads="1"/>
              </p:cNvSpPr>
              <p:nvPr/>
            </p:nvSpPr>
            <p:spPr bwMode="auto">
              <a:xfrm>
                <a:off x="435" y="3712"/>
                <a:ext cx="22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s</a:t>
                </a:r>
              </a:p>
            </p:txBody>
          </p:sp>
        </p:grpSp>
        <p:grpSp>
          <p:nvGrpSpPr>
            <p:cNvPr id="671781" name="Group 37"/>
            <p:cNvGrpSpPr>
              <a:grpSpLocks/>
            </p:cNvGrpSpPr>
            <p:nvPr/>
          </p:nvGrpSpPr>
          <p:grpSpPr bwMode="auto">
            <a:xfrm>
              <a:off x="1880" y="1073"/>
              <a:ext cx="236" cy="3021"/>
              <a:chOff x="431" y="1055"/>
              <a:chExt cx="236" cy="3021"/>
            </a:xfrm>
          </p:grpSpPr>
          <p:sp>
            <p:nvSpPr>
              <p:cNvPr id="671782" name="Line 38"/>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83" name="Text Box 39"/>
              <p:cNvSpPr txBox="1">
                <a:spLocks noChangeArrowheads="1"/>
              </p:cNvSpPr>
              <p:nvPr/>
            </p:nvSpPr>
            <p:spPr bwMode="auto">
              <a:xfrm>
                <a:off x="431" y="3712"/>
                <a:ext cx="2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e</a:t>
                </a:r>
              </a:p>
            </p:txBody>
          </p:sp>
        </p:grpSp>
        <p:grpSp>
          <p:nvGrpSpPr>
            <p:cNvPr id="671784" name="Group 40"/>
            <p:cNvGrpSpPr>
              <a:grpSpLocks/>
            </p:cNvGrpSpPr>
            <p:nvPr/>
          </p:nvGrpSpPr>
          <p:grpSpPr bwMode="auto">
            <a:xfrm>
              <a:off x="1986" y="1145"/>
              <a:ext cx="228" cy="3021"/>
              <a:chOff x="435" y="1055"/>
              <a:chExt cx="228" cy="3021"/>
            </a:xfrm>
          </p:grpSpPr>
          <p:sp>
            <p:nvSpPr>
              <p:cNvPr id="671785" name="Line 41"/>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86" name="Text Box 42"/>
              <p:cNvSpPr txBox="1">
                <a:spLocks noChangeArrowheads="1"/>
              </p:cNvSpPr>
              <p:nvPr/>
            </p:nvSpPr>
            <p:spPr bwMode="auto">
              <a:xfrm>
                <a:off x="435" y="3712"/>
                <a:ext cx="22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v</a:t>
                </a:r>
              </a:p>
            </p:txBody>
          </p:sp>
        </p:grpSp>
        <p:grpSp>
          <p:nvGrpSpPr>
            <p:cNvPr id="671787" name="Group 43"/>
            <p:cNvGrpSpPr>
              <a:grpSpLocks/>
            </p:cNvGrpSpPr>
            <p:nvPr/>
          </p:nvGrpSpPr>
          <p:grpSpPr bwMode="auto">
            <a:xfrm>
              <a:off x="2050" y="1085"/>
              <a:ext cx="292" cy="3021"/>
              <a:chOff x="403" y="1055"/>
              <a:chExt cx="292" cy="3021"/>
            </a:xfrm>
          </p:grpSpPr>
          <p:sp>
            <p:nvSpPr>
              <p:cNvPr id="671788" name="Line 44"/>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89" name="Text Box 45"/>
              <p:cNvSpPr txBox="1">
                <a:spLocks noChangeArrowheads="1"/>
              </p:cNvSpPr>
              <p:nvPr/>
            </p:nvSpPr>
            <p:spPr bwMode="auto">
              <a:xfrm>
                <a:off x="403" y="3712"/>
                <a:ext cx="29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&amp;</a:t>
                </a:r>
              </a:p>
            </p:txBody>
          </p:sp>
        </p:grpSp>
        <p:grpSp>
          <p:nvGrpSpPr>
            <p:cNvPr id="671790" name="Group 46"/>
            <p:cNvGrpSpPr>
              <a:grpSpLocks/>
            </p:cNvGrpSpPr>
            <p:nvPr/>
          </p:nvGrpSpPr>
          <p:grpSpPr bwMode="auto">
            <a:xfrm>
              <a:off x="2172" y="1091"/>
              <a:ext cx="276" cy="3021"/>
              <a:chOff x="411" y="1055"/>
              <a:chExt cx="276" cy="3021"/>
            </a:xfrm>
          </p:grpSpPr>
          <p:sp>
            <p:nvSpPr>
              <p:cNvPr id="671791" name="Line 47"/>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92" name="Text Box 48"/>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n</a:t>
                </a:r>
              </a:p>
            </p:txBody>
          </p:sp>
        </p:grpSp>
        <p:grpSp>
          <p:nvGrpSpPr>
            <p:cNvPr id="671793" name="Group 49"/>
            <p:cNvGrpSpPr>
              <a:grpSpLocks/>
            </p:cNvGrpSpPr>
            <p:nvPr/>
          </p:nvGrpSpPr>
          <p:grpSpPr bwMode="auto">
            <a:xfrm>
              <a:off x="2268" y="1019"/>
              <a:ext cx="276" cy="3021"/>
              <a:chOff x="411" y="1055"/>
              <a:chExt cx="276" cy="3021"/>
            </a:xfrm>
          </p:grpSpPr>
          <p:sp>
            <p:nvSpPr>
              <p:cNvPr id="671794" name="Line 50"/>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95" name="Text Box 51"/>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th</a:t>
                </a:r>
              </a:p>
            </p:txBody>
          </p:sp>
        </p:grpSp>
        <p:grpSp>
          <p:nvGrpSpPr>
            <p:cNvPr id="671796" name="Group 52"/>
            <p:cNvGrpSpPr>
              <a:grpSpLocks/>
            </p:cNvGrpSpPr>
            <p:nvPr/>
          </p:nvGrpSpPr>
          <p:grpSpPr bwMode="auto">
            <a:xfrm>
              <a:off x="2386" y="1151"/>
              <a:ext cx="244" cy="3021"/>
              <a:chOff x="427" y="1055"/>
              <a:chExt cx="244" cy="3021"/>
            </a:xfrm>
          </p:grpSpPr>
          <p:sp>
            <p:nvSpPr>
              <p:cNvPr id="671797" name="Line 53"/>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798" name="Text Box 54"/>
              <p:cNvSpPr txBox="1">
                <a:spLocks noChangeArrowheads="1"/>
              </p:cNvSpPr>
              <p:nvPr/>
            </p:nvSpPr>
            <p:spPr bwMode="auto">
              <a:xfrm>
                <a:off x="427" y="3712"/>
                <a:ext cx="24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r</a:t>
                </a:r>
              </a:p>
            </p:txBody>
          </p:sp>
        </p:grpSp>
        <p:grpSp>
          <p:nvGrpSpPr>
            <p:cNvPr id="671799" name="Group 55"/>
            <p:cNvGrpSpPr>
              <a:grpSpLocks/>
            </p:cNvGrpSpPr>
            <p:nvPr/>
          </p:nvGrpSpPr>
          <p:grpSpPr bwMode="auto">
            <a:xfrm>
              <a:off x="2476" y="1151"/>
              <a:ext cx="292" cy="3021"/>
              <a:chOff x="403" y="1055"/>
              <a:chExt cx="292" cy="3021"/>
            </a:xfrm>
          </p:grpSpPr>
          <p:sp>
            <p:nvSpPr>
              <p:cNvPr id="671800" name="Line 56"/>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01" name="Text Box 57"/>
              <p:cNvSpPr txBox="1">
                <a:spLocks noChangeArrowheads="1"/>
              </p:cNvSpPr>
              <p:nvPr/>
            </p:nvSpPr>
            <p:spPr bwMode="auto">
              <a:xfrm>
                <a:off x="403" y="3712"/>
                <a:ext cx="29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E</a:t>
                </a:r>
              </a:p>
            </p:txBody>
          </p:sp>
        </p:grpSp>
        <p:grpSp>
          <p:nvGrpSpPr>
            <p:cNvPr id="671802" name="Group 58"/>
            <p:cNvGrpSpPr>
              <a:grpSpLocks/>
            </p:cNvGrpSpPr>
            <p:nvPr/>
          </p:nvGrpSpPr>
          <p:grpSpPr bwMode="auto">
            <a:xfrm>
              <a:off x="2652" y="1085"/>
              <a:ext cx="276" cy="3021"/>
              <a:chOff x="411" y="1055"/>
              <a:chExt cx="276" cy="3021"/>
            </a:xfrm>
          </p:grpSpPr>
          <p:sp>
            <p:nvSpPr>
              <p:cNvPr id="671803" name="Line 59"/>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04" name="Text Box 60"/>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n</a:t>
                </a:r>
              </a:p>
            </p:txBody>
          </p:sp>
        </p:grpSp>
        <p:grpSp>
          <p:nvGrpSpPr>
            <p:cNvPr id="671805" name="Group 61"/>
            <p:cNvGrpSpPr>
              <a:grpSpLocks/>
            </p:cNvGrpSpPr>
            <p:nvPr/>
          </p:nvGrpSpPr>
          <p:grpSpPr bwMode="auto">
            <a:xfrm>
              <a:off x="2966" y="1073"/>
              <a:ext cx="236" cy="3021"/>
              <a:chOff x="431" y="1055"/>
              <a:chExt cx="236" cy="3021"/>
            </a:xfrm>
          </p:grpSpPr>
          <p:sp>
            <p:nvSpPr>
              <p:cNvPr id="671806" name="Line 62"/>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07" name="Text Box 63"/>
              <p:cNvSpPr txBox="1">
                <a:spLocks noChangeArrowheads="1"/>
              </p:cNvSpPr>
              <p:nvPr/>
            </p:nvSpPr>
            <p:spPr bwMode="auto">
              <a:xfrm>
                <a:off x="431" y="3712"/>
                <a:ext cx="2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I</a:t>
                </a:r>
              </a:p>
            </p:txBody>
          </p:sp>
        </p:grpSp>
        <p:grpSp>
          <p:nvGrpSpPr>
            <p:cNvPr id="671808" name="Group 64"/>
            <p:cNvGrpSpPr>
              <a:grpSpLocks/>
            </p:cNvGrpSpPr>
            <p:nvPr/>
          </p:nvGrpSpPr>
          <p:grpSpPr bwMode="auto">
            <a:xfrm>
              <a:off x="3072" y="1085"/>
              <a:ext cx="276" cy="3021"/>
              <a:chOff x="411" y="1055"/>
              <a:chExt cx="276" cy="3021"/>
            </a:xfrm>
          </p:grpSpPr>
          <p:sp>
            <p:nvSpPr>
              <p:cNvPr id="671809" name="Line 65"/>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10" name="Text Box 66"/>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n</a:t>
                </a:r>
              </a:p>
            </p:txBody>
          </p:sp>
        </p:grpSp>
        <p:grpSp>
          <p:nvGrpSpPr>
            <p:cNvPr id="671811" name="Group 67"/>
            <p:cNvGrpSpPr>
              <a:grpSpLocks/>
            </p:cNvGrpSpPr>
            <p:nvPr/>
          </p:nvGrpSpPr>
          <p:grpSpPr bwMode="auto">
            <a:xfrm>
              <a:off x="3238" y="1079"/>
              <a:ext cx="268" cy="3021"/>
              <a:chOff x="415" y="1055"/>
              <a:chExt cx="268" cy="3021"/>
            </a:xfrm>
          </p:grpSpPr>
          <p:sp>
            <p:nvSpPr>
              <p:cNvPr id="671812" name="Line 68"/>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13" name="Text Box 69"/>
              <p:cNvSpPr txBox="1">
                <a:spLocks noChangeArrowheads="1"/>
              </p:cNvSpPr>
              <p:nvPr/>
            </p:nvSpPr>
            <p:spPr bwMode="auto">
              <a:xfrm>
                <a:off x="415" y="3712"/>
                <a:ext cx="26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z</a:t>
                </a:r>
              </a:p>
            </p:txBody>
          </p:sp>
        </p:grpSp>
        <p:grpSp>
          <p:nvGrpSpPr>
            <p:cNvPr id="671814" name="Group 70"/>
            <p:cNvGrpSpPr>
              <a:grpSpLocks/>
            </p:cNvGrpSpPr>
            <p:nvPr/>
          </p:nvGrpSpPr>
          <p:grpSpPr bwMode="auto">
            <a:xfrm>
              <a:off x="3352" y="1079"/>
              <a:ext cx="292" cy="3021"/>
              <a:chOff x="403" y="1055"/>
              <a:chExt cx="292" cy="3021"/>
            </a:xfrm>
          </p:grpSpPr>
          <p:sp>
            <p:nvSpPr>
              <p:cNvPr id="671815" name="Line 71"/>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16" name="Text Box 72"/>
              <p:cNvSpPr txBox="1">
                <a:spLocks noChangeArrowheads="1"/>
              </p:cNvSpPr>
              <p:nvPr/>
            </p:nvSpPr>
            <p:spPr bwMode="auto">
              <a:xfrm>
                <a:off x="403" y="3712"/>
                <a:ext cx="29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E</a:t>
                </a:r>
              </a:p>
            </p:txBody>
          </p:sp>
        </p:grpSp>
        <p:grpSp>
          <p:nvGrpSpPr>
            <p:cNvPr id="671817" name="Group 73"/>
            <p:cNvGrpSpPr>
              <a:grpSpLocks/>
            </p:cNvGrpSpPr>
            <p:nvPr/>
          </p:nvGrpSpPr>
          <p:grpSpPr bwMode="auto">
            <a:xfrm>
              <a:off x="3454" y="1175"/>
              <a:ext cx="244" cy="3021"/>
              <a:chOff x="427" y="1055"/>
              <a:chExt cx="244" cy="3021"/>
            </a:xfrm>
          </p:grpSpPr>
          <p:sp>
            <p:nvSpPr>
              <p:cNvPr id="671818" name="Line 74"/>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19" name="Text Box 75"/>
              <p:cNvSpPr txBox="1">
                <a:spLocks noChangeArrowheads="1"/>
              </p:cNvSpPr>
              <p:nvPr/>
            </p:nvSpPr>
            <p:spPr bwMode="auto">
              <a:xfrm>
                <a:off x="427" y="3712"/>
                <a:ext cx="24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r</a:t>
                </a:r>
              </a:p>
            </p:txBody>
          </p:sp>
        </p:grpSp>
        <p:grpSp>
          <p:nvGrpSpPr>
            <p:cNvPr id="671820" name="Group 76"/>
            <p:cNvGrpSpPr>
              <a:grpSpLocks/>
            </p:cNvGrpSpPr>
            <p:nvPr/>
          </p:nvGrpSpPr>
          <p:grpSpPr bwMode="auto">
            <a:xfrm>
              <a:off x="3534" y="1085"/>
              <a:ext cx="276" cy="3021"/>
              <a:chOff x="411" y="1055"/>
              <a:chExt cx="276" cy="3021"/>
            </a:xfrm>
          </p:grpSpPr>
          <p:sp>
            <p:nvSpPr>
              <p:cNvPr id="671821" name="Line 77"/>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22" name="Text Box 78"/>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o</a:t>
                </a:r>
              </a:p>
            </p:txBody>
          </p:sp>
        </p:grpSp>
        <p:grpSp>
          <p:nvGrpSpPr>
            <p:cNvPr id="671823" name="Group 79"/>
            <p:cNvGrpSpPr>
              <a:grpSpLocks/>
            </p:cNvGrpSpPr>
            <p:nvPr/>
          </p:nvGrpSpPr>
          <p:grpSpPr bwMode="auto">
            <a:xfrm>
              <a:off x="3800" y="1085"/>
              <a:ext cx="236" cy="3021"/>
              <a:chOff x="431" y="1055"/>
              <a:chExt cx="236" cy="3021"/>
            </a:xfrm>
          </p:grpSpPr>
          <p:sp>
            <p:nvSpPr>
              <p:cNvPr id="671824" name="Line 80"/>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25" name="Text Box 81"/>
              <p:cNvSpPr txBox="1">
                <a:spLocks noChangeArrowheads="1"/>
              </p:cNvSpPr>
              <p:nvPr/>
            </p:nvSpPr>
            <p:spPr bwMode="auto">
              <a:xfrm>
                <a:off x="431" y="3712"/>
                <a:ext cx="2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t</a:t>
                </a:r>
              </a:p>
            </p:txBody>
          </p:sp>
        </p:grpSp>
        <p:grpSp>
          <p:nvGrpSpPr>
            <p:cNvPr id="671826" name="Group 82"/>
            <p:cNvGrpSpPr>
              <a:grpSpLocks/>
            </p:cNvGrpSpPr>
            <p:nvPr/>
          </p:nvGrpSpPr>
          <p:grpSpPr bwMode="auto">
            <a:xfrm>
              <a:off x="3924" y="1091"/>
              <a:ext cx="276" cy="3021"/>
              <a:chOff x="411" y="1055"/>
              <a:chExt cx="276" cy="3021"/>
            </a:xfrm>
          </p:grpSpPr>
          <p:sp>
            <p:nvSpPr>
              <p:cNvPr id="671827" name="Line 83"/>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28" name="Text Box 84"/>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ü</a:t>
                </a:r>
              </a:p>
            </p:txBody>
          </p:sp>
        </p:grpSp>
        <p:grpSp>
          <p:nvGrpSpPr>
            <p:cNvPr id="671829" name="Group 85"/>
            <p:cNvGrpSpPr>
              <a:grpSpLocks/>
            </p:cNvGrpSpPr>
            <p:nvPr/>
          </p:nvGrpSpPr>
          <p:grpSpPr bwMode="auto">
            <a:xfrm>
              <a:off x="4150" y="1085"/>
              <a:ext cx="268" cy="3021"/>
              <a:chOff x="415" y="1055"/>
              <a:chExt cx="268" cy="3021"/>
            </a:xfrm>
          </p:grpSpPr>
          <p:sp>
            <p:nvSpPr>
              <p:cNvPr id="671830" name="Line 86"/>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31" name="Text Box 87"/>
              <p:cNvSpPr txBox="1">
                <a:spLocks noChangeArrowheads="1"/>
              </p:cNvSpPr>
              <p:nvPr/>
            </p:nvSpPr>
            <p:spPr bwMode="auto">
              <a:xfrm>
                <a:off x="415" y="3712"/>
                <a:ext cx="26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s</a:t>
                </a:r>
              </a:p>
            </p:txBody>
          </p:sp>
        </p:grpSp>
        <p:grpSp>
          <p:nvGrpSpPr>
            <p:cNvPr id="671832" name="Group 88"/>
            <p:cNvGrpSpPr>
              <a:grpSpLocks/>
            </p:cNvGrpSpPr>
            <p:nvPr/>
          </p:nvGrpSpPr>
          <p:grpSpPr bwMode="auto">
            <a:xfrm>
              <a:off x="4290" y="1091"/>
              <a:ext cx="276" cy="3021"/>
              <a:chOff x="411" y="1055"/>
              <a:chExt cx="276" cy="3021"/>
            </a:xfrm>
          </p:grpSpPr>
          <p:sp>
            <p:nvSpPr>
              <p:cNvPr id="671833" name="Line 89"/>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34" name="Text Box 90"/>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e</a:t>
                </a:r>
              </a:p>
            </p:txBody>
          </p:sp>
        </p:grpSp>
        <p:grpSp>
          <p:nvGrpSpPr>
            <p:cNvPr id="671835" name="Group 91"/>
            <p:cNvGrpSpPr>
              <a:grpSpLocks/>
            </p:cNvGrpSpPr>
            <p:nvPr/>
          </p:nvGrpSpPr>
          <p:grpSpPr bwMode="auto">
            <a:xfrm>
              <a:off x="4384" y="1157"/>
              <a:ext cx="268" cy="3021"/>
              <a:chOff x="415" y="1055"/>
              <a:chExt cx="268" cy="3021"/>
            </a:xfrm>
          </p:grpSpPr>
          <p:sp>
            <p:nvSpPr>
              <p:cNvPr id="671836" name="Line 92"/>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37" name="Text Box 93"/>
              <p:cNvSpPr txBox="1">
                <a:spLocks noChangeArrowheads="1"/>
              </p:cNvSpPr>
              <p:nvPr/>
            </p:nvSpPr>
            <p:spPr bwMode="auto">
              <a:xfrm>
                <a:off x="415" y="3712"/>
                <a:ext cx="26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v</a:t>
                </a:r>
              </a:p>
            </p:txBody>
          </p:sp>
        </p:grpSp>
        <p:grpSp>
          <p:nvGrpSpPr>
            <p:cNvPr id="671838" name="Group 94"/>
            <p:cNvGrpSpPr>
              <a:grpSpLocks/>
            </p:cNvGrpSpPr>
            <p:nvPr/>
          </p:nvGrpSpPr>
          <p:grpSpPr bwMode="auto">
            <a:xfrm>
              <a:off x="4480" y="1097"/>
              <a:ext cx="292" cy="3021"/>
              <a:chOff x="403" y="1055"/>
              <a:chExt cx="292" cy="3021"/>
            </a:xfrm>
          </p:grpSpPr>
          <p:sp>
            <p:nvSpPr>
              <p:cNvPr id="671839" name="Line 95"/>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40" name="Text Box 96"/>
              <p:cNvSpPr txBox="1">
                <a:spLocks noChangeArrowheads="1"/>
              </p:cNvSpPr>
              <p:nvPr/>
            </p:nvSpPr>
            <p:spPr bwMode="auto">
              <a:xfrm>
                <a:off x="403" y="3712"/>
                <a:ext cx="29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&amp;</a:t>
                </a:r>
              </a:p>
            </p:txBody>
          </p:sp>
        </p:grpSp>
        <p:grpSp>
          <p:nvGrpSpPr>
            <p:cNvPr id="671841" name="Group 97"/>
            <p:cNvGrpSpPr>
              <a:grpSpLocks/>
            </p:cNvGrpSpPr>
            <p:nvPr/>
          </p:nvGrpSpPr>
          <p:grpSpPr bwMode="auto">
            <a:xfrm>
              <a:off x="4584" y="1205"/>
              <a:ext cx="276" cy="3021"/>
              <a:chOff x="411" y="1055"/>
              <a:chExt cx="276" cy="3021"/>
            </a:xfrm>
          </p:grpSpPr>
          <p:sp>
            <p:nvSpPr>
              <p:cNvPr id="671842" name="Line 98"/>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43" name="Text Box 99"/>
              <p:cNvSpPr txBox="1">
                <a:spLocks noChangeArrowheads="1"/>
              </p:cNvSpPr>
              <p:nvPr/>
            </p:nvSpPr>
            <p:spPr bwMode="auto">
              <a:xfrm>
                <a:off x="411" y="3712"/>
                <a:ext cx="27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n</a:t>
                </a:r>
              </a:p>
            </p:txBody>
          </p:sp>
        </p:grpSp>
        <p:grpSp>
          <p:nvGrpSpPr>
            <p:cNvPr id="671844" name="Group 100"/>
            <p:cNvGrpSpPr>
              <a:grpSpLocks/>
            </p:cNvGrpSpPr>
            <p:nvPr/>
          </p:nvGrpSpPr>
          <p:grpSpPr bwMode="auto">
            <a:xfrm>
              <a:off x="4898" y="1091"/>
              <a:ext cx="236" cy="3021"/>
              <a:chOff x="431" y="1055"/>
              <a:chExt cx="236" cy="3021"/>
            </a:xfrm>
          </p:grpSpPr>
          <p:sp>
            <p:nvSpPr>
              <p:cNvPr id="671845" name="Line 101"/>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46" name="Text Box 102"/>
              <p:cNvSpPr txBox="1">
                <a:spLocks noChangeArrowheads="1"/>
              </p:cNvSpPr>
              <p:nvPr/>
            </p:nvSpPr>
            <p:spPr bwMode="auto">
              <a:xfrm>
                <a:off x="431" y="3712"/>
                <a:ext cx="2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f</a:t>
                </a:r>
              </a:p>
            </p:txBody>
          </p:sp>
        </p:grpSp>
        <p:grpSp>
          <p:nvGrpSpPr>
            <p:cNvPr id="671847" name="Group 103"/>
            <p:cNvGrpSpPr>
              <a:grpSpLocks/>
            </p:cNvGrpSpPr>
            <p:nvPr/>
          </p:nvGrpSpPr>
          <p:grpSpPr bwMode="auto">
            <a:xfrm>
              <a:off x="5164" y="1091"/>
              <a:ext cx="268" cy="3021"/>
              <a:chOff x="415" y="1055"/>
              <a:chExt cx="268" cy="3021"/>
            </a:xfrm>
          </p:grpSpPr>
          <p:sp>
            <p:nvSpPr>
              <p:cNvPr id="671848" name="Line 104"/>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49" name="Text Box 105"/>
              <p:cNvSpPr txBox="1">
                <a:spLocks noChangeArrowheads="1"/>
              </p:cNvSpPr>
              <p:nvPr/>
            </p:nvSpPr>
            <p:spPr bwMode="auto">
              <a:xfrm>
                <a:off x="415" y="3712"/>
                <a:ext cx="26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O</a:t>
                </a:r>
              </a:p>
            </p:txBody>
          </p:sp>
        </p:grpSp>
        <p:grpSp>
          <p:nvGrpSpPr>
            <p:cNvPr id="671850" name="Group 106"/>
            <p:cNvGrpSpPr>
              <a:grpSpLocks/>
            </p:cNvGrpSpPr>
            <p:nvPr/>
          </p:nvGrpSpPr>
          <p:grpSpPr bwMode="auto">
            <a:xfrm>
              <a:off x="5454" y="1097"/>
              <a:ext cx="204" cy="3021"/>
              <a:chOff x="447" y="1055"/>
              <a:chExt cx="204" cy="3021"/>
            </a:xfrm>
          </p:grpSpPr>
          <p:sp>
            <p:nvSpPr>
              <p:cNvPr id="671851" name="Line 107"/>
              <p:cNvSpPr>
                <a:spLocks noChangeShapeType="1"/>
              </p:cNvSpPr>
              <p:nvPr/>
            </p:nvSpPr>
            <p:spPr bwMode="auto">
              <a:xfrm>
                <a:off x="637" y="1055"/>
                <a:ext cx="0" cy="3021"/>
              </a:xfrm>
              <a:prstGeom prst="line">
                <a:avLst/>
              </a:prstGeom>
              <a:noFill/>
              <a:ln w="6350">
                <a:solidFill>
                  <a:srgbClr val="FF33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52" name="Text Box 108"/>
              <p:cNvSpPr txBox="1">
                <a:spLocks noChangeArrowheads="1"/>
              </p:cNvSpPr>
              <p:nvPr/>
            </p:nvSpPr>
            <p:spPr bwMode="auto">
              <a:xfrm>
                <a:off x="447" y="3712"/>
                <a:ext cx="20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FF3300"/>
                    </a:solidFill>
                    <a:cs typeface="Arial" charset="0"/>
                  </a:rPr>
                  <a:t> r</a:t>
                </a:r>
              </a:p>
            </p:txBody>
          </p:sp>
        </p:grpSp>
      </p:grpSp>
      <p:grpSp>
        <p:nvGrpSpPr>
          <p:cNvPr id="671853" name="Group 109"/>
          <p:cNvGrpSpPr>
            <a:grpSpLocks/>
          </p:cNvGrpSpPr>
          <p:nvPr/>
        </p:nvGrpSpPr>
        <p:grpSpPr bwMode="auto">
          <a:xfrm>
            <a:off x="769938" y="4437063"/>
            <a:ext cx="8202612" cy="769937"/>
            <a:chOff x="485" y="2475"/>
            <a:chExt cx="5167" cy="485"/>
          </a:xfrm>
        </p:grpSpPr>
        <p:grpSp>
          <p:nvGrpSpPr>
            <p:cNvPr id="671854" name="Group 110"/>
            <p:cNvGrpSpPr>
              <a:grpSpLocks/>
            </p:cNvGrpSpPr>
            <p:nvPr/>
          </p:nvGrpSpPr>
          <p:grpSpPr bwMode="auto">
            <a:xfrm>
              <a:off x="485" y="2477"/>
              <a:ext cx="341" cy="231"/>
              <a:chOff x="485" y="2613"/>
              <a:chExt cx="341" cy="231"/>
            </a:xfrm>
          </p:grpSpPr>
          <p:sp>
            <p:nvSpPr>
              <p:cNvPr id="671855" name="Line 111"/>
              <p:cNvSpPr>
                <a:spLocks noChangeShapeType="1"/>
              </p:cNvSpPr>
              <p:nvPr/>
            </p:nvSpPr>
            <p:spPr bwMode="auto">
              <a:xfrm>
                <a:off x="485" y="2819"/>
                <a:ext cx="326" cy="0"/>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56" name="Text Box 112"/>
              <p:cNvSpPr txBox="1">
                <a:spLocks noChangeArrowheads="1"/>
              </p:cNvSpPr>
              <p:nvPr/>
            </p:nvSpPr>
            <p:spPr bwMode="auto">
              <a:xfrm>
                <a:off x="494" y="2613"/>
                <a:ext cx="33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MY</a:t>
                </a:r>
              </a:p>
            </p:txBody>
          </p:sp>
        </p:grpSp>
        <p:grpSp>
          <p:nvGrpSpPr>
            <p:cNvPr id="671857" name="Group 113"/>
            <p:cNvGrpSpPr>
              <a:grpSpLocks/>
            </p:cNvGrpSpPr>
            <p:nvPr/>
          </p:nvGrpSpPr>
          <p:grpSpPr bwMode="auto">
            <a:xfrm>
              <a:off x="766" y="2729"/>
              <a:ext cx="793" cy="231"/>
              <a:chOff x="766" y="2789"/>
              <a:chExt cx="793" cy="231"/>
            </a:xfrm>
          </p:grpSpPr>
          <p:sp>
            <p:nvSpPr>
              <p:cNvPr id="671858" name="Line 114"/>
              <p:cNvSpPr>
                <a:spLocks noChangeShapeType="1"/>
              </p:cNvSpPr>
              <p:nvPr/>
            </p:nvSpPr>
            <p:spPr bwMode="auto">
              <a:xfrm flipV="1">
                <a:off x="832" y="3000"/>
                <a:ext cx="727" cy="7"/>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59" name="Text Box 115"/>
              <p:cNvSpPr txBox="1">
                <a:spLocks noChangeArrowheads="1"/>
              </p:cNvSpPr>
              <p:nvPr/>
            </p:nvSpPr>
            <p:spPr bwMode="auto">
              <a:xfrm>
                <a:off x="766" y="2789"/>
                <a:ext cx="74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NUMBER</a:t>
                </a:r>
              </a:p>
            </p:txBody>
          </p:sp>
        </p:grpSp>
        <p:grpSp>
          <p:nvGrpSpPr>
            <p:cNvPr id="671860" name="Group 116"/>
            <p:cNvGrpSpPr>
              <a:grpSpLocks/>
            </p:cNvGrpSpPr>
            <p:nvPr/>
          </p:nvGrpSpPr>
          <p:grpSpPr bwMode="auto">
            <a:xfrm>
              <a:off x="1565" y="2477"/>
              <a:ext cx="356" cy="231"/>
              <a:chOff x="1565" y="2565"/>
              <a:chExt cx="356" cy="231"/>
            </a:xfrm>
          </p:grpSpPr>
          <p:sp>
            <p:nvSpPr>
              <p:cNvPr id="671861" name="Line 117"/>
              <p:cNvSpPr>
                <a:spLocks noChangeShapeType="1"/>
              </p:cNvSpPr>
              <p:nvPr/>
            </p:nvSpPr>
            <p:spPr bwMode="auto">
              <a:xfrm>
                <a:off x="1565" y="2779"/>
                <a:ext cx="356" cy="0"/>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62" name="Text Box 118"/>
              <p:cNvSpPr txBox="1">
                <a:spLocks noChangeArrowheads="1"/>
              </p:cNvSpPr>
              <p:nvPr/>
            </p:nvSpPr>
            <p:spPr bwMode="auto">
              <a:xfrm>
                <a:off x="1606" y="2565"/>
                <a:ext cx="25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IS</a:t>
                </a:r>
              </a:p>
            </p:txBody>
          </p:sp>
        </p:grpSp>
        <p:grpSp>
          <p:nvGrpSpPr>
            <p:cNvPr id="671863" name="Group 119"/>
            <p:cNvGrpSpPr>
              <a:grpSpLocks/>
            </p:cNvGrpSpPr>
            <p:nvPr/>
          </p:nvGrpSpPr>
          <p:grpSpPr bwMode="auto">
            <a:xfrm>
              <a:off x="1685" y="2729"/>
              <a:ext cx="713" cy="231"/>
              <a:chOff x="1685" y="2817"/>
              <a:chExt cx="713" cy="231"/>
            </a:xfrm>
          </p:grpSpPr>
          <p:sp>
            <p:nvSpPr>
              <p:cNvPr id="671864" name="Line 120"/>
              <p:cNvSpPr>
                <a:spLocks noChangeShapeType="1"/>
              </p:cNvSpPr>
              <p:nvPr/>
            </p:nvSpPr>
            <p:spPr bwMode="auto">
              <a:xfrm>
                <a:off x="1685" y="3035"/>
                <a:ext cx="713" cy="0"/>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65" name="Text Box 121"/>
              <p:cNvSpPr txBox="1">
                <a:spLocks noChangeArrowheads="1"/>
              </p:cNvSpPr>
              <p:nvPr/>
            </p:nvSpPr>
            <p:spPr bwMode="auto">
              <a:xfrm>
                <a:off x="1737" y="2817"/>
                <a:ext cx="60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SEVEN</a:t>
                </a:r>
              </a:p>
            </p:txBody>
          </p:sp>
        </p:grpSp>
        <p:grpSp>
          <p:nvGrpSpPr>
            <p:cNvPr id="671866" name="Group 122"/>
            <p:cNvGrpSpPr>
              <a:grpSpLocks/>
            </p:cNvGrpSpPr>
            <p:nvPr/>
          </p:nvGrpSpPr>
          <p:grpSpPr bwMode="auto">
            <a:xfrm>
              <a:off x="2262" y="2477"/>
              <a:ext cx="604" cy="231"/>
              <a:chOff x="2262" y="2541"/>
              <a:chExt cx="604" cy="231"/>
            </a:xfrm>
          </p:grpSpPr>
          <p:sp>
            <p:nvSpPr>
              <p:cNvPr id="671867" name="Line 123"/>
              <p:cNvSpPr>
                <a:spLocks noChangeShapeType="1"/>
              </p:cNvSpPr>
              <p:nvPr/>
            </p:nvSpPr>
            <p:spPr bwMode="auto">
              <a:xfrm flipV="1">
                <a:off x="2403" y="2759"/>
                <a:ext cx="311" cy="7"/>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68" name="Text Box 124"/>
              <p:cNvSpPr txBox="1">
                <a:spLocks noChangeArrowheads="1"/>
              </p:cNvSpPr>
              <p:nvPr/>
            </p:nvSpPr>
            <p:spPr bwMode="auto">
              <a:xfrm>
                <a:off x="2262" y="2541"/>
                <a:ext cx="60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THREE</a:t>
                </a:r>
              </a:p>
            </p:txBody>
          </p:sp>
        </p:grpSp>
        <p:grpSp>
          <p:nvGrpSpPr>
            <p:cNvPr id="671869" name="Group 125"/>
            <p:cNvGrpSpPr>
              <a:grpSpLocks/>
            </p:cNvGrpSpPr>
            <p:nvPr/>
          </p:nvGrpSpPr>
          <p:grpSpPr bwMode="auto">
            <a:xfrm>
              <a:off x="2717" y="2729"/>
              <a:ext cx="591" cy="231"/>
              <a:chOff x="2717" y="2809"/>
              <a:chExt cx="591" cy="231"/>
            </a:xfrm>
          </p:grpSpPr>
          <p:sp>
            <p:nvSpPr>
              <p:cNvPr id="671870" name="Line 126"/>
              <p:cNvSpPr>
                <a:spLocks noChangeShapeType="1"/>
              </p:cNvSpPr>
              <p:nvPr/>
            </p:nvSpPr>
            <p:spPr bwMode="auto">
              <a:xfrm>
                <a:off x="2717" y="3035"/>
                <a:ext cx="591" cy="0"/>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71" name="Text Box 127"/>
              <p:cNvSpPr txBox="1">
                <a:spLocks noChangeArrowheads="1"/>
              </p:cNvSpPr>
              <p:nvPr/>
            </p:nvSpPr>
            <p:spPr bwMode="auto">
              <a:xfrm>
                <a:off x="2777" y="2809"/>
                <a:ext cx="460"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NINE</a:t>
                </a:r>
              </a:p>
            </p:txBody>
          </p:sp>
        </p:grpSp>
        <p:grpSp>
          <p:nvGrpSpPr>
            <p:cNvPr id="671872" name="Group 128"/>
            <p:cNvGrpSpPr>
              <a:grpSpLocks/>
            </p:cNvGrpSpPr>
            <p:nvPr/>
          </p:nvGrpSpPr>
          <p:grpSpPr bwMode="auto">
            <a:xfrm>
              <a:off x="3245" y="2477"/>
              <a:ext cx="525" cy="231"/>
              <a:chOff x="3245" y="2545"/>
              <a:chExt cx="525" cy="231"/>
            </a:xfrm>
          </p:grpSpPr>
          <p:sp>
            <p:nvSpPr>
              <p:cNvPr id="671873" name="Line 129"/>
              <p:cNvSpPr>
                <a:spLocks noChangeShapeType="1"/>
              </p:cNvSpPr>
              <p:nvPr/>
            </p:nvSpPr>
            <p:spPr bwMode="auto">
              <a:xfrm>
                <a:off x="3293" y="2763"/>
                <a:ext cx="477" cy="0"/>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74" name="Text Box 130"/>
              <p:cNvSpPr txBox="1">
                <a:spLocks noChangeArrowheads="1"/>
              </p:cNvSpPr>
              <p:nvPr/>
            </p:nvSpPr>
            <p:spPr bwMode="auto">
              <a:xfrm>
                <a:off x="3245" y="2545"/>
                <a:ext cx="51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ZERO</a:t>
                </a:r>
              </a:p>
            </p:txBody>
          </p:sp>
        </p:grpSp>
        <p:grpSp>
          <p:nvGrpSpPr>
            <p:cNvPr id="671875" name="Group 131"/>
            <p:cNvGrpSpPr>
              <a:grpSpLocks/>
            </p:cNvGrpSpPr>
            <p:nvPr/>
          </p:nvGrpSpPr>
          <p:grpSpPr bwMode="auto">
            <a:xfrm>
              <a:off x="3708" y="2729"/>
              <a:ext cx="452" cy="231"/>
              <a:chOff x="3708" y="2807"/>
              <a:chExt cx="452" cy="231"/>
            </a:xfrm>
          </p:grpSpPr>
          <p:sp>
            <p:nvSpPr>
              <p:cNvPr id="671876" name="Line 132"/>
              <p:cNvSpPr>
                <a:spLocks noChangeShapeType="1"/>
              </p:cNvSpPr>
              <p:nvPr/>
            </p:nvSpPr>
            <p:spPr bwMode="auto">
              <a:xfrm flipV="1">
                <a:off x="3764" y="3029"/>
                <a:ext cx="394" cy="7"/>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77" name="Text Box 133"/>
              <p:cNvSpPr txBox="1">
                <a:spLocks noChangeArrowheads="1"/>
              </p:cNvSpPr>
              <p:nvPr/>
            </p:nvSpPr>
            <p:spPr bwMode="auto">
              <a:xfrm>
                <a:off x="3708" y="2807"/>
                <a:ext cx="452"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TWO</a:t>
                </a:r>
              </a:p>
            </p:txBody>
          </p:sp>
        </p:grpSp>
        <p:grpSp>
          <p:nvGrpSpPr>
            <p:cNvPr id="671878" name="Group 134"/>
            <p:cNvGrpSpPr>
              <a:grpSpLocks/>
            </p:cNvGrpSpPr>
            <p:nvPr/>
          </p:nvGrpSpPr>
          <p:grpSpPr bwMode="auto">
            <a:xfrm>
              <a:off x="4146" y="2475"/>
              <a:ext cx="652" cy="233"/>
              <a:chOff x="4146" y="2519"/>
              <a:chExt cx="652" cy="233"/>
            </a:xfrm>
          </p:grpSpPr>
          <p:sp>
            <p:nvSpPr>
              <p:cNvPr id="671879" name="Line 135"/>
              <p:cNvSpPr>
                <a:spLocks noChangeShapeType="1"/>
              </p:cNvSpPr>
              <p:nvPr/>
            </p:nvSpPr>
            <p:spPr bwMode="auto">
              <a:xfrm>
                <a:off x="4154" y="2752"/>
                <a:ext cx="644" cy="0"/>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80" name="Text Box 136"/>
              <p:cNvSpPr txBox="1">
                <a:spLocks noChangeArrowheads="1"/>
              </p:cNvSpPr>
              <p:nvPr/>
            </p:nvSpPr>
            <p:spPr bwMode="auto">
              <a:xfrm>
                <a:off x="4146" y="2519"/>
                <a:ext cx="60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SEVEN</a:t>
                </a:r>
              </a:p>
            </p:txBody>
          </p:sp>
        </p:grpSp>
        <p:grpSp>
          <p:nvGrpSpPr>
            <p:cNvPr id="671881" name="Group 137"/>
            <p:cNvGrpSpPr>
              <a:grpSpLocks/>
            </p:cNvGrpSpPr>
            <p:nvPr/>
          </p:nvGrpSpPr>
          <p:grpSpPr bwMode="auto">
            <a:xfrm>
              <a:off x="4803" y="2729"/>
              <a:ext cx="849" cy="231"/>
              <a:chOff x="4803" y="2778"/>
              <a:chExt cx="849" cy="231"/>
            </a:xfrm>
          </p:grpSpPr>
          <p:sp>
            <p:nvSpPr>
              <p:cNvPr id="671882" name="Line 138"/>
              <p:cNvSpPr>
                <a:spLocks noChangeShapeType="1"/>
              </p:cNvSpPr>
              <p:nvPr/>
            </p:nvSpPr>
            <p:spPr bwMode="auto">
              <a:xfrm>
                <a:off x="4803" y="2999"/>
                <a:ext cx="849" cy="0"/>
              </a:xfrm>
              <a:prstGeom prst="line">
                <a:avLst/>
              </a:prstGeom>
              <a:noFill/>
              <a:ln w="76200">
                <a:solidFill>
                  <a:srgbClr val="0000F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83" name="Text Box 139"/>
              <p:cNvSpPr txBox="1">
                <a:spLocks noChangeArrowheads="1"/>
              </p:cNvSpPr>
              <p:nvPr/>
            </p:nvSpPr>
            <p:spPr bwMode="auto">
              <a:xfrm>
                <a:off x="4972" y="2778"/>
                <a:ext cx="524"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b="1">
                    <a:solidFill>
                      <a:srgbClr val="0000FF"/>
                    </a:solidFill>
                    <a:cs typeface="Arial" charset="0"/>
                  </a:rPr>
                  <a:t>FOUR</a:t>
                </a:r>
              </a:p>
            </p:txBody>
          </p:sp>
        </p:grpSp>
      </p:grpSp>
      <p:grpSp>
        <p:nvGrpSpPr>
          <p:cNvPr id="671884" name="Group 140"/>
          <p:cNvGrpSpPr>
            <a:grpSpLocks/>
          </p:cNvGrpSpPr>
          <p:nvPr/>
        </p:nvGrpSpPr>
        <p:grpSpPr bwMode="auto">
          <a:xfrm>
            <a:off x="1035050" y="3443288"/>
            <a:ext cx="7194550" cy="1489075"/>
            <a:chOff x="652" y="2169"/>
            <a:chExt cx="4532" cy="938"/>
          </a:xfrm>
        </p:grpSpPr>
        <p:grpSp>
          <p:nvGrpSpPr>
            <p:cNvPr id="671885" name="Group 141"/>
            <p:cNvGrpSpPr>
              <a:grpSpLocks/>
            </p:cNvGrpSpPr>
            <p:nvPr/>
          </p:nvGrpSpPr>
          <p:grpSpPr bwMode="auto">
            <a:xfrm>
              <a:off x="3691" y="2250"/>
              <a:ext cx="409" cy="231"/>
              <a:chOff x="3911" y="2265"/>
              <a:chExt cx="409" cy="231"/>
            </a:xfrm>
          </p:grpSpPr>
          <p:sp>
            <p:nvSpPr>
              <p:cNvPr id="671886" name="Oval 142"/>
              <p:cNvSpPr>
                <a:spLocks noChangeArrowheads="1"/>
              </p:cNvSpPr>
              <p:nvPr/>
            </p:nvSpPr>
            <p:spPr bwMode="auto">
              <a:xfrm>
                <a:off x="3911" y="2335"/>
                <a:ext cx="106" cy="98"/>
              </a:xfrm>
              <a:prstGeom prst="ellipse">
                <a:avLst/>
              </a:prstGeom>
              <a:solidFill>
                <a:srgbClr val="FFFF66"/>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1887" name="Text Box 143"/>
              <p:cNvSpPr txBox="1">
                <a:spLocks noChangeArrowheads="1"/>
              </p:cNvSpPr>
              <p:nvPr/>
            </p:nvSpPr>
            <p:spPr bwMode="auto">
              <a:xfrm>
                <a:off x="4004" y="2265"/>
                <a:ext cx="31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000000"/>
                    </a:solidFill>
                    <a:cs typeface="Arial" charset="0"/>
                  </a:rPr>
                  <a:t>NP</a:t>
                </a:r>
              </a:p>
            </p:txBody>
          </p:sp>
        </p:grpSp>
        <p:sp>
          <p:nvSpPr>
            <p:cNvPr id="671888" name="Line 144"/>
            <p:cNvSpPr>
              <a:spLocks noChangeShapeType="1"/>
            </p:cNvSpPr>
            <p:nvPr/>
          </p:nvSpPr>
          <p:spPr bwMode="auto">
            <a:xfrm flipV="1">
              <a:off x="2099" y="2403"/>
              <a:ext cx="1584" cy="704"/>
            </a:xfrm>
            <a:prstGeom prst="line">
              <a:avLst/>
            </a:prstGeom>
            <a:noFill/>
            <a:ln w="635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89" name="Line 145"/>
            <p:cNvSpPr>
              <a:spLocks noChangeShapeType="1"/>
            </p:cNvSpPr>
            <p:nvPr/>
          </p:nvSpPr>
          <p:spPr bwMode="auto">
            <a:xfrm flipV="1">
              <a:off x="2812" y="2410"/>
              <a:ext cx="902" cy="440"/>
            </a:xfrm>
            <a:prstGeom prst="line">
              <a:avLst/>
            </a:prstGeom>
            <a:noFill/>
            <a:ln w="635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90" name="Line 146"/>
            <p:cNvSpPr>
              <a:spLocks noChangeShapeType="1"/>
            </p:cNvSpPr>
            <p:nvPr/>
          </p:nvSpPr>
          <p:spPr bwMode="auto">
            <a:xfrm flipV="1">
              <a:off x="3009" y="2410"/>
              <a:ext cx="727" cy="622"/>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91" name="Line 147"/>
            <p:cNvSpPr>
              <a:spLocks noChangeShapeType="1"/>
            </p:cNvSpPr>
            <p:nvPr/>
          </p:nvSpPr>
          <p:spPr bwMode="auto">
            <a:xfrm flipV="1">
              <a:off x="3547" y="2395"/>
              <a:ext cx="182" cy="440"/>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92" name="Line 148"/>
            <p:cNvSpPr>
              <a:spLocks noChangeShapeType="1"/>
            </p:cNvSpPr>
            <p:nvPr/>
          </p:nvSpPr>
          <p:spPr bwMode="auto">
            <a:xfrm flipH="1" flipV="1">
              <a:off x="3744" y="2433"/>
              <a:ext cx="136" cy="614"/>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93" name="Line 149"/>
            <p:cNvSpPr>
              <a:spLocks noChangeShapeType="1"/>
            </p:cNvSpPr>
            <p:nvPr/>
          </p:nvSpPr>
          <p:spPr bwMode="auto">
            <a:xfrm>
              <a:off x="3774" y="2425"/>
              <a:ext cx="629" cy="387"/>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94" name="Line 150"/>
            <p:cNvSpPr>
              <a:spLocks noChangeShapeType="1"/>
            </p:cNvSpPr>
            <p:nvPr/>
          </p:nvSpPr>
          <p:spPr bwMode="auto">
            <a:xfrm>
              <a:off x="3759" y="2425"/>
              <a:ext cx="1425" cy="622"/>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grpSp>
          <p:nvGrpSpPr>
            <p:cNvPr id="671895" name="Group 151"/>
            <p:cNvGrpSpPr>
              <a:grpSpLocks/>
            </p:cNvGrpSpPr>
            <p:nvPr/>
          </p:nvGrpSpPr>
          <p:grpSpPr bwMode="auto">
            <a:xfrm>
              <a:off x="854" y="2346"/>
              <a:ext cx="409" cy="231"/>
              <a:chOff x="3911" y="2265"/>
              <a:chExt cx="409" cy="231"/>
            </a:xfrm>
          </p:grpSpPr>
          <p:sp>
            <p:nvSpPr>
              <p:cNvPr id="671896" name="Oval 152"/>
              <p:cNvSpPr>
                <a:spLocks noChangeArrowheads="1"/>
              </p:cNvSpPr>
              <p:nvPr/>
            </p:nvSpPr>
            <p:spPr bwMode="auto">
              <a:xfrm>
                <a:off x="3911" y="2335"/>
                <a:ext cx="106" cy="98"/>
              </a:xfrm>
              <a:prstGeom prst="ellipse">
                <a:avLst/>
              </a:prstGeom>
              <a:solidFill>
                <a:srgbClr val="FFFF66"/>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1897" name="Text Box 153"/>
              <p:cNvSpPr txBox="1">
                <a:spLocks noChangeArrowheads="1"/>
              </p:cNvSpPr>
              <p:nvPr/>
            </p:nvSpPr>
            <p:spPr bwMode="auto">
              <a:xfrm>
                <a:off x="4004" y="2265"/>
                <a:ext cx="31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000000"/>
                    </a:solidFill>
                    <a:cs typeface="Arial" charset="0"/>
                  </a:rPr>
                  <a:t>NP</a:t>
                </a:r>
              </a:p>
            </p:txBody>
          </p:sp>
        </p:grpSp>
        <p:sp>
          <p:nvSpPr>
            <p:cNvPr id="671898" name="Line 154"/>
            <p:cNvSpPr>
              <a:spLocks noChangeShapeType="1"/>
            </p:cNvSpPr>
            <p:nvPr/>
          </p:nvSpPr>
          <p:spPr bwMode="auto">
            <a:xfrm flipV="1">
              <a:off x="652" y="2539"/>
              <a:ext cx="197" cy="265"/>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899" name="Line 155"/>
            <p:cNvSpPr>
              <a:spLocks noChangeShapeType="1"/>
            </p:cNvSpPr>
            <p:nvPr/>
          </p:nvSpPr>
          <p:spPr bwMode="auto">
            <a:xfrm flipH="1" flipV="1">
              <a:off x="940" y="2531"/>
              <a:ext cx="189" cy="508"/>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grpSp>
          <p:nvGrpSpPr>
            <p:cNvPr id="671900" name="Group 156"/>
            <p:cNvGrpSpPr>
              <a:grpSpLocks/>
            </p:cNvGrpSpPr>
            <p:nvPr/>
          </p:nvGrpSpPr>
          <p:grpSpPr bwMode="auto">
            <a:xfrm>
              <a:off x="2133" y="2169"/>
              <a:ext cx="405" cy="231"/>
              <a:chOff x="3911" y="2265"/>
              <a:chExt cx="405" cy="231"/>
            </a:xfrm>
          </p:grpSpPr>
          <p:sp>
            <p:nvSpPr>
              <p:cNvPr id="671901" name="Oval 157"/>
              <p:cNvSpPr>
                <a:spLocks noChangeArrowheads="1"/>
              </p:cNvSpPr>
              <p:nvPr/>
            </p:nvSpPr>
            <p:spPr bwMode="auto">
              <a:xfrm>
                <a:off x="3911" y="2335"/>
                <a:ext cx="106" cy="98"/>
              </a:xfrm>
              <a:prstGeom prst="ellipse">
                <a:avLst/>
              </a:prstGeom>
              <a:solidFill>
                <a:srgbClr val="FFFF66"/>
              </a:solidFill>
              <a:ln w="63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1902" name="Text Box 158"/>
              <p:cNvSpPr txBox="1">
                <a:spLocks noChangeArrowheads="1"/>
              </p:cNvSpPr>
              <p:nvPr/>
            </p:nvSpPr>
            <p:spPr bwMode="auto">
              <a:xfrm>
                <a:off x="4008" y="2265"/>
                <a:ext cx="30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a:solidFill>
                      <a:srgbClr val="000000"/>
                    </a:solidFill>
                    <a:cs typeface="Arial" charset="0"/>
                  </a:rPr>
                  <a:t>VP</a:t>
                </a:r>
              </a:p>
            </p:txBody>
          </p:sp>
        </p:grpSp>
        <p:sp>
          <p:nvSpPr>
            <p:cNvPr id="671903" name="Line 159"/>
            <p:cNvSpPr>
              <a:spLocks noChangeShapeType="1"/>
            </p:cNvSpPr>
            <p:nvPr/>
          </p:nvSpPr>
          <p:spPr bwMode="auto">
            <a:xfrm flipV="1">
              <a:off x="1243" y="2304"/>
              <a:ext cx="803" cy="99"/>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sp>
          <p:nvSpPr>
            <p:cNvPr id="671904" name="Line 160"/>
            <p:cNvSpPr>
              <a:spLocks noChangeShapeType="1"/>
            </p:cNvSpPr>
            <p:nvPr/>
          </p:nvSpPr>
          <p:spPr bwMode="auto">
            <a:xfrm>
              <a:off x="2531" y="2296"/>
              <a:ext cx="1077" cy="61"/>
            </a:xfrm>
            <a:prstGeom prst="line">
              <a:avLst/>
            </a:prstGeom>
            <a:noFill/>
            <a:ln w="63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endParaRPr lang="en-US"/>
            </a:p>
          </p:txBody>
        </p:sp>
      </p:grpSp>
      <p:sp>
        <p:nvSpPr>
          <p:cNvPr id="671905" name="Text Box 161"/>
          <p:cNvSpPr txBox="1">
            <a:spLocks noChangeArrowheads="1"/>
          </p:cNvSpPr>
          <p:nvPr/>
        </p:nvSpPr>
        <p:spPr bwMode="auto">
          <a:xfrm>
            <a:off x="1708150" y="2684463"/>
            <a:ext cx="6308725" cy="366712"/>
          </a:xfrm>
          <a:prstGeom prst="rect">
            <a:avLst/>
          </a:prstGeom>
          <a:solidFill>
            <a:schemeClr val="accent2"/>
          </a:solidFill>
          <a:ln>
            <a:noFill/>
          </a:ln>
          <a:effectLst>
            <a:outerShdw blurRad="63500" dist="107763" dir="18900000" algn="ctr" rotWithShape="0">
              <a:srgbClr val="5F5F5F">
                <a:alpha val="50000"/>
              </a:srgbClr>
            </a:outerShdw>
          </a:effectLst>
          <a:extLst>
            <a:ext uri="{91240B29-F687-4f45-9708-019B960494DF}">
              <a14:hiddenLine xmlns:a14="http://schemas.microsoft.com/office/drawing/2010/main" xmlns="" w="6350">
                <a:solidFill>
                  <a:srgbClr val="000000"/>
                </a:solidFill>
                <a:miter lim="800000"/>
                <a:headEnd/>
                <a:tailEnd/>
              </a14:hiddenLine>
            </a:ext>
          </a:extLst>
        </p:spPr>
        <p:txBody>
          <a:bodyPr>
            <a:spAutoFit/>
          </a:bodyPr>
          <a:lstStyle/>
          <a:p>
            <a:pPr algn="ctr">
              <a:buFont typeface="Wingdings" charset="0"/>
              <a:buNone/>
            </a:pPr>
            <a:r>
              <a:rPr lang="en-US">
                <a:solidFill>
                  <a:srgbClr val="000000"/>
                </a:solidFill>
                <a:cs typeface="Arial" charset="0"/>
              </a:rPr>
              <a:t>(user:Roberto (attribute:telephone-num value:7360474))</a:t>
            </a:r>
          </a:p>
        </p:txBody>
      </p:sp>
      <p:grpSp>
        <p:nvGrpSpPr>
          <p:cNvPr id="671910" name="Group 166"/>
          <p:cNvGrpSpPr>
            <a:grpSpLocks/>
          </p:cNvGrpSpPr>
          <p:nvPr/>
        </p:nvGrpSpPr>
        <p:grpSpPr bwMode="auto">
          <a:xfrm>
            <a:off x="5930900" y="1003300"/>
            <a:ext cx="2636838" cy="5351463"/>
            <a:chOff x="3736" y="632"/>
            <a:chExt cx="1661" cy="3371"/>
          </a:xfrm>
        </p:grpSpPr>
        <p:sp>
          <p:nvSpPr>
            <p:cNvPr id="671911" name="Rectangle 167"/>
            <p:cNvSpPr>
              <a:spLocks noChangeArrowheads="1"/>
            </p:cNvSpPr>
            <p:nvPr/>
          </p:nvSpPr>
          <p:spPr bwMode="auto">
            <a:xfrm>
              <a:off x="3736" y="3745"/>
              <a:ext cx="1660" cy="258"/>
            </a:xfrm>
            <a:prstGeom prst="rect">
              <a:avLst/>
            </a:prstGeom>
            <a:solidFill>
              <a:srgbClr val="66FFFF"/>
            </a:solidFill>
            <a:ln w="6350">
              <a:miter lim="800000"/>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a:solidFill>
                    <a:srgbClr val="000000"/>
                  </a:solidFill>
                  <a:cs typeface="Arial" charset="0"/>
                </a:rPr>
                <a:t>Intra-speaker variability</a:t>
              </a:r>
            </a:p>
          </p:txBody>
        </p:sp>
        <p:sp>
          <p:nvSpPr>
            <p:cNvPr id="671912" name="Rectangle 168"/>
            <p:cNvSpPr>
              <a:spLocks noChangeArrowheads="1"/>
            </p:cNvSpPr>
            <p:nvPr/>
          </p:nvSpPr>
          <p:spPr bwMode="auto">
            <a:xfrm>
              <a:off x="3736" y="3399"/>
              <a:ext cx="1660" cy="258"/>
            </a:xfrm>
            <a:prstGeom prst="rect">
              <a:avLst/>
            </a:prstGeom>
            <a:solidFill>
              <a:srgbClr val="66FFFF"/>
            </a:solidFill>
            <a:ln w="6350">
              <a:miter lim="800000"/>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a:solidFill>
                    <a:srgbClr val="000000"/>
                  </a:solidFill>
                  <a:cs typeface="Arial" charset="0"/>
                </a:rPr>
                <a:t>Noise/reverberation</a:t>
              </a:r>
            </a:p>
          </p:txBody>
        </p:sp>
        <p:sp>
          <p:nvSpPr>
            <p:cNvPr id="671913" name="Rectangle 169"/>
            <p:cNvSpPr>
              <a:spLocks noChangeArrowheads="1"/>
            </p:cNvSpPr>
            <p:nvPr/>
          </p:nvSpPr>
          <p:spPr bwMode="auto">
            <a:xfrm>
              <a:off x="3736" y="3053"/>
              <a:ext cx="1660" cy="258"/>
            </a:xfrm>
            <a:prstGeom prst="rect">
              <a:avLst/>
            </a:prstGeom>
            <a:solidFill>
              <a:srgbClr val="66FFFF"/>
            </a:solidFill>
            <a:ln w="6350">
              <a:miter lim="800000"/>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a:solidFill>
                    <a:srgbClr val="000000"/>
                  </a:solidFill>
                  <a:cs typeface="Arial" charset="0"/>
                </a:rPr>
                <a:t>Coarticulation</a:t>
              </a:r>
            </a:p>
          </p:txBody>
        </p:sp>
        <p:sp>
          <p:nvSpPr>
            <p:cNvPr id="671914" name="Rectangle 170"/>
            <p:cNvSpPr>
              <a:spLocks noChangeArrowheads="1"/>
            </p:cNvSpPr>
            <p:nvPr/>
          </p:nvSpPr>
          <p:spPr bwMode="auto">
            <a:xfrm>
              <a:off x="3736" y="2707"/>
              <a:ext cx="1660" cy="258"/>
            </a:xfrm>
            <a:prstGeom prst="rect">
              <a:avLst/>
            </a:prstGeom>
            <a:solidFill>
              <a:srgbClr val="66FFFF"/>
            </a:solidFill>
            <a:ln w="6350">
              <a:miter lim="800000"/>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a:solidFill>
                    <a:srgbClr val="000000"/>
                  </a:solidFill>
                  <a:cs typeface="Arial" charset="0"/>
                </a:rPr>
                <a:t>Context-dependency</a:t>
              </a:r>
            </a:p>
          </p:txBody>
        </p:sp>
        <p:sp>
          <p:nvSpPr>
            <p:cNvPr id="671915" name="Rectangle 171"/>
            <p:cNvSpPr>
              <a:spLocks noChangeArrowheads="1"/>
            </p:cNvSpPr>
            <p:nvPr/>
          </p:nvSpPr>
          <p:spPr bwMode="auto">
            <a:xfrm>
              <a:off x="3736" y="2361"/>
              <a:ext cx="1660" cy="258"/>
            </a:xfrm>
            <a:prstGeom prst="rect">
              <a:avLst/>
            </a:prstGeom>
            <a:solidFill>
              <a:srgbClr val="66FFFF"/>
            </a:solidFill>
            <a:ln w="6350">
              <a:miter lim="800000"/>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a:solidFill>
                    <a:srgbClr val="000000"/>
                  </a:solidFill>
                  <a:cs typeface="Arial" charset="0"/>
                </a:rPr>
                <a:t>Word confusability</a:t>
              </a:r>
            </a:p>
          </p:txBody>
        </p:sp>
        <p:sp>
          <p:nvSpPr>
            <p:cNvPr id="671916" name="Rectangle 172"/>
            <p:cNvSpPr>
              <a:spLocks noChangeArrowheads="1"/>
            </p:cNvSpPr>
            <p:nvPr/>
          </p:nvSpPr>
          <p:spPr bwMode="auto">
            <a:xfrm>
              <a:off x="3736" y="2015"/>
              <a:ext cx="1660" cy="258"/>
            </a:xfrm>
            <a:prstGeom prst="rect">
              <a:avLst/>
            </a:prstGeom>
            <a:solidFill>
              <a:srgbClr val="66FFFF"/>
            </a:solidFill>
            <a:ln w="6350">
              <a:miter lim="800000"/>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a:solidFill>
                    <a:srgbClr val="000000"/>
                  </a:solidFill>
                  <a:cs typeface="Arial" charset="0"/>
                </a:rPr>
                <a:t>Word variations</a:t>
              </a:r>
            </a:p>
          </p:txBody>
        </p:sp>
        <p:sp>
          <p:nvSpPr>
            <p:cNvPr id="671917" name="Rectangle 173"/>
            <p:cNvSpPr>
              <a:spLocks noChangeArrowheads="1"/>
            </p:cNvSpPr>
            <p:nvPr/>
          </p:nvSpPr>
          <p:spPr bwMode="auto">
            <a:xfrm>
              <a:off x="3736" y="1669"/>
              <a:ext cx="1660" cy="258"/>
            </a:xfrm>
            <a:prstGeom prst="rect">
              <a:avLst/>
            </a:prstGeom>
            <a:solidFill>
              <a:srgbClr val="66FFFF"/>
            </a:solidFill>
            <a:ln w="6350">
              <a:miter lim="800000"/>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a:solidFill>
                    <a:srgbClr val="000000"/>
                  </a:solidFill>
                  <a:cs typeface="Arial" charset="0"/>
                </a:rPr>
                <a:t>Speaker Dependency</a:t>
              </a:r>
            </a:p>
          </p:txBody>
        </p:sp>
        <p:sp>
          <p:nvSpPr>
            <p:cNvPr id="671918" name="Rectangle 174"/>
            <p:cNvSpPr>
              <a:spLocks noChangeArrowheads="1"/>
            </p:cNvSpPr>
            <p:nvPr/>
          </p:nvSpPr>
          <p:spPr bwMode="auto">
            <a:xfrm>
              <a:off x="3736" y="1323"/>
              <a:ext cx="1660" cy="258"/>
            </a:xfrm>
            <a:prstGeom prst="rect">
              <a:avLst/>
            </a:prstGeom>
            <a:solidFill>
              <a:srgbClr val="66FFFF"/>
            </a:solidFill>
            <a:ln w="6350">
              <a:miter lim="800000"/>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a:solidFill>
                    <a:srgbClr val="000000"/>
                  </a:solidFill>
                  <a:cs typeface="Arial" charset="0"/>
                </a:rPr>
                <a:t>Multiple Interpretations</a:t>
              </a:r>
            </a:p>
          </p:txBody>
        </p:sp>
        <p:sp>
          <p:nvSpPr>
            <p:cNvPr id="671919" name="Rectangle 175"/>
            <p:cNvSpPr>
              <a:spLocks noChangeArrowheads="1"/>
            </p:cNvSpPr>
            <p:nvPr/>
          </p:nvSpPr>
          <p:spPr bwMode="auto">
            <a:xfrm>
              <a:off x="3737" y="977"/>
              <a:ext cx="1660" cy="258"/>
            </a:xfrm>
            <a:prstGeom prst="rect">
              <a:avLst/>
            </a:prstGeom>
            <a:solidFill>
              <a:srgbClr val="66FFFF"/>
            </a:solidFill>
            <a:ln w="6350">
              <a:miter lim="800000"/>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a:solidFill>
                    <a:srgbClr val="000000"/>
                  </a:solidFill>
                  <a:cs typeface="Arial" charset="0"/>
                </a:rPr>
                <a:t>Limited vocabulary</a:t>
              </a:r>
            </a:p>
          </p:txBody>
        </p:sp>
        <p:sp>
          <p:nvSpPr>
            <p:cNvPr id="671920" name="Rectangle 176"/>
            <p:cNvSpPr>
              <a:spLocks noChangeArrowheads="1"/>
            </p:cNvSpPr>
            <p:nvPr/>
          </p:nvSpPr>
          <p:spPr bwMode="auto">
            <a:xfrm>
              <a:off x="3737" y="632"/>
              <a:ext cx="1660" cy="258"/>
            </a:xfrm>
            <a:prstGeom prst="rect">
              <a:avLst/>
            </a:prstGeom>
            <a:solidFill>
              <a:srgbClr val="66FFFF"/>
            </a:solidFill>
            <a:ln w="6350">
              <a:miter lim="800000"/>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a:solidFill>
                    <a:srgbClr val="000000"/>
                  </a:solidFill>
                  <a:cs typeface="Arial" charset="0"/>
                </a:rPr>
                <a:t>Ellipses and Anaphors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71910"/>
                                        </p:tgtEl>
                                        <p:attrNameLst>
                                          <p:attrName>style.visibility</p:attrName>
                                        </p:attrNameLst>
                                      </p:cBhvr>
                                      <p:to>
                                        <p:strVal val="visible"/>
                                      </p:to>
                                    </p:set>
                                    <p:animEffect transition="in" filter="wipe(down)">
                                      <p:cBhvr>
                                        <p:cTn id="7" dur="500"/>
                                        <p:tgtEl>
                                          <p:spTgt spid="671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2"/>
          <p:cNvSpPr>
            <a:spLocks noChangeShapeType="1"/>
          </p:cNvSpPr>
          <p:nvPr/>
        </p:nvSpPr>
        <p:spPr bwMode="auto">
          <a:xfrm>
            <a:off x="914400" y="2209800"/>
            <a:ext cx="990600" cy="0"/>
          </a:xfrm>
          <a:prstGeom prst="line">
            <a:avLst/>
          </a:prstGeom>
          <a:noFill/>
          <a:ln w="9525">
            <a:solidFill>
              <a:schemeClr val="tx1"/>
            </a:solidFill>
            <a:round/>
            <a:headEnd/>
            <a:tailEnd type="triangle" w="med" len="med"/>
          </a:ln>
        </p:spPr>
        <p:txBody>
          <a:bodyPr/>
          <a:lstStyle/>
          <a:p>
            <a:endParaRPr lang="en-US"/>
          </a:p>
        </p:txBody>
      </p:sp>
      <p:sp>
        <p:nvSpPr>
          <p:cNvPr id="21506" name="Text Box 3"/>
          <p:cNvSpPr txBox="1">
            <a:spLocks noChangeArrowheads="1"/>
          </p:cNvSpPr>
          <p:nvPr/>
        </p:nvSpPr>
        <p:spPr bwMode="auto">
          <a:xfrm>
            <a:off x="1143000" y="1905000"/>
            <a:ext cx="768350" cy="641350"/>
          </a:xfrm>
          <a:prstGeom prst="rect">
            <a:avLst/>
          </a:prstGeom>
          <a:noFill/>
          <a:ln w="9525">
            <a:noFill/>
            <a:miter lim="800000"/>
            <a:headEnd/>
            <a:tailEnd/>
          </a:ln>
        </p:spPr>
        <p:txBody>
          <a:bodyPr>
            <a:spAutoFit/>
          </a:bodyPr>
          <a:lstStyle/>
          <a:p>
            <a:pPr algn="ctr"/>
            <a:r>
              <a:rPr lang="en-US"/>
              <a:t>Input</a:t>
            </a:r>
          </a:p>
          <a:p>
            <a:pPr algn="ctr"/>
            <a:r>
              <a:rPr lang="en-US"/>
              <a:t>Wave</a:t>
            </a:r>
          </a:p>
        </p:txBody>
      </p:sp>
      <p:sp>
        <p:nvSpPr>
          <p:cNvPr id="21507" name="Text Box 4"/>
          <p:cNvSpPr txBox="1">
            <a:spLocks noChangeArrowheads="1"/>
          </p:cNvSpPr>
          <p:nvPr/>
        </p:nvSpPr>
        <p:spPr bwMode="auto">
          <a:xfrm>
            <a:off x="1905000" y="2057400"/>
            <a:ext cx="4267200" cy="366713"/>
          </a:xfrm>
          <a:prstGeom prst="rect">
            <a:avLst/>
          </a:prstGeom>
          <a:solidFill>
            <a:srgbClr val="99FF66"/>
          </a:solidFill>
          <a:ln w="9525">
            <a:noFill/>
            <a:miter lim="800000"/>
            <a:headEnd/>
            <a:tailEnd/>
          </a:ln>
        </p:spPr>
        <p:txBody>
          <a:bodyPr>
            <a:spAutoFit/>
          </a:bodyPr>
          <a:lstStyle/>
          <a:p>
            <a:pPr algn="ctr">
              <a:spcBef>
                <a:spcPct val="50000"/>
              </a:spcBef>
            </a:pPr>
            <a:r>
              <a:rPr lang="en-US"/>
              <a:t>Sampling, Windowing	</a:t>
            </a:r>
          </a:p>
        </p:txBody>
      </p:sp>
      <p:sp>
        <p:nvSpPr>
          <p:cNvPr id="21508" name="Line 5"/>
          <p:cNvSpPr>
            <a:spLocks noChangeShapeType="1"/>
          </p:cNvSpPr>
          <p:nvPr/>
        </p:nvSpPr>
        <p:spPr bwMode="auto">
          <a:xfrm>
            <a:off x="3886200" y="2438400"/>
            <a:ext cx="0" cy="152400"/>
          </a:xfrm>
          <a:prstGeom prst="line">
            <a:avLst/>
          </a:prstGeom>
          <a:noFill/>
          <a:ln w="9525">
            <a:solidFill>
              <a:schemeClr val="tx1"/>
            </a:solidFill>
            <a:round/>
            <a:headEnd/>
            <a:tailEnd type="triangle" w="med" len="med"/>
          </a:ln>
        </p:spPr>
        <p:txBody>
          <a:bodyPr/>
          <a:lstStyle/>
          <a:p>
            <a:endParaRPr lang="en-US"/>
          </a:p>
        </p:txBody>
      </p:sp>
      <p:sp>
        <p:nvSpPr>
          <p:cNvPr id="21509" name="Text Box 6"/>
          <p:cNvSpPr txBox="1">
            <a:spLocks noChangeArrowheads="1"/>
          </p:cNvSpPr>
          <p:nvPr/>
        </p:nvSpPr>
        <p:spPr bwMode="auto">
          <a:xfrm>
            <a:off x="1905000" y="4478338"/>
            <a:ext cx="4267200" cy="641350"/>
          </a:xfrm>
          <a:prstGeom prst="rect">
            <a:avLst/>
          </a:prstGeom>
          <a:solidFill>
            <a:srgbClr val="99FF66"/>
          </a:solidFill>
          <a:ln w="9525">
            <a:noFill/>
            <a:miter lim="800000"/>
            <a:headEnd/>
            <a:tailEnd/>
          </a:ln>
        </p:spPr>
        <p:txBody>
          <a:bodyPr>
            <a:spAutoFit/>
          </a:bodyPr>
          <a:lstStyle/>
          <a:p>
            <a:pPr algn="ctr">
              <a:spcBef>
                <a:spcPct val="50000"/>
              </a:spcBef>
            </a:pPr>
            <a:r>
              <a:rPr lang="en-US"/>
              <a:t>Stacking, computation of deltas:Normalizations: filtering, etc</a:t>
            </a:r>
          </a:p>
        </p:txBody>
      </p:sp>
      <p:sp>
        <p:nvSpPr>
          <p:cNvPr id="21510" name="Text Box 7"/>
          <p:cNvSpPr txBox="1">
            <a:spLocks noChangeArrowheads="1"/>
          </p:cNvSpPr>
          <p:nvPr/>
        </p:nvSpPr>
        <p:spPr bwMode="auto">
          <a:xfrm>
            <a:off x="1905000" y="5697538"/>
            <a:ext cx="4267200" cy="641350"/>
          </a:xfrm>
          <a:prstGeom prst="rect">
            <a:avLst/>
          </a:prstGeom>
          <a:solidFill>
            <a:srgbClr val="99FF66"/>
          </a:solidFill>
          <a:ln w="9525">
            <a:noFill/>
            <a:miter lim="800000"/>
            <a:headEnd/>
            <a:tailEnd/>
          </a:ln>
        </p:spPr>
        <p:txBody>
          <a:bodyPr>
            <a:spAutoFit/>
          </a:bodyPr>
          <a:lstStyle/>
          <a:p>
            <a:pPr algn="ctr">
              <a:spcBef>
                <a:spcPct val="50000"/>
              </a:spcBef>
            </a:pPr>
            <a:r>
              <a:rPr lang="en-US"/>
              <a:t>Linear Transformations:dimensionality reduction</a:t>
            </a:r>
          </a:p>
        </p:txBody>
      </p:sp>
      <p:sp>
        <p:nvSpPr>
          <p:cNvPr id="21511" name="Line 8"/>
          <p:cNvSpPr>
            <a:spLocks noChangeShapeType="1"/>
          </p:cNvSpPr>
          <p:nvPr/>
        </p:nvSpPr>
        <p:spPr bwMode="auto">
          <a:xfrm>
            <a:off x="3886200" y="4097338"/>
            <a:ext cx="0" cy="381000"/>
          </a:xfrm>
          <a:prstGeom prst="line">
            <a:avLst/>
          </a:prstGeom>
          <a:noFill/>
          <a:ln w="9525">
            <a:solidFill>
              <a:schemeClr val="tx1"/>
            </a:solidFill>
            <a:round/>
            <a:headEnd/>
            <a:tailEnd type="triangle" w="med" len="med"/>
          </a:ln>
        </p:spPr>
        <p:txBody>
          <a:bodyPr/>
          <a:lstStyle/>
          <a:p>
            <a:endParaRPr lang="en-US"/>
          </a:p>
        </p:txBody>
      </p:sp>
      <p:sp>
        <p:nvSpPr>
          <p:cNvPr id="21512" name="Line 9"/>
          <p:cNvSpPr>
            <a:spLocks noChangeShapeType="1"/>
          </p:cNvSpPr>
          <p:nvPr/>
        </p:nvSpPr>
        <p:spPr bwMode="auto">
          <a:xfrm>
            <a:off x="3886200" y="5029200"/>
            <a:ext cx="0" cy="668338"/>
          </a:xfrm>
          <a:prstGeom prst="line">
            <a:avLst/>
          </a:prstGeom>
          <a:noFill/>
          <a:ln w="9525">
            <a:solidFill>
              <a:schemeClr val="tx1"/>
            </a:solidFill>
            <a:round/>
            <a:headEnd/>
            <a:tailEnd type="triangle" w="med" len="med"/>
          </a:ln>
        </p:spPr>
        <p:txBody>
          <a:bodyPr/>
          <a:lstStyle/>
          <a:p>
            <a:endParaRPr lang="en-US"/>
          </a:p>
        </p:txBody>
      </p:sp>
      <p:grpSp>
        <p:nvGrpSpPr>
          <p:cNvPr id="21513" name="Group 10"/>
          <p:cNvGrpSpPr>
            <a:grpSpLocks/>
          </p:cNvGrpSpPr>
          <p:nvPr/>
        </p:nvGrpSpPr>
        <p:grpSpPr bwMode="auto">
          <a:xfrm>
            <a:off x="6172200" y="5697538"/>
            <a:ext cx="1600200" cy="641350"/>
            <a:chOff x="1824" y="1488"/>
            <a:chExt cx="1008" cy="404"/>
          </a:xfrm>
        </p:grpSpPr>
        <p:sp>
          <p:nvSpPr>
            <p:cNvPr id="21534" name="Text Box 11"/>
            <p:cNvSpPr txBox="1">
              <a:spLocks noChangeArrowheads="1"/>
            </p:cNvSpPr>
            <p:nvPr/>
          </p:nvSpPr>
          <p:spPr bwMode="auto">
            <a:xfrm>
              <a:off x="1920" y="1488"/>
              <a:ext cx="684" cy="404"/>
            </a:xfrm>
            <a:prstGeom prst="rect">
              <a:avLst/>
            </a:prstGeom>
            <a:noFill/>
            <a:ln w="9525">
              <a:noFill/>
              <a:miter lim="800000"/>
              <a:headEnd/>
              <a:tailEnd/>
            </a:ln>
          </p:spPr>
          <p:txBody>
            <a:bodyPr wrap="none">
              <a:spAutoFit/>
            </a:bodyPr>
            <a:lstStyle/>
            <a:p>
              <a:r>
                <a:rPr lang="en-US"/>
                <a:t>Acoustic</a:t>
              </a:r>
            </a:p>
            <a:p>
              <a:r>
                <a:rPr lang="en-US"/>
                <a:t>Features</a:t>
              </a:r>
            </a:p>
          </p:txBody>
        </p:sp>
        <p:sp>
          <p:nvSpPr>
            <p:cNvPr id="21535" name="Line 12"/>
            <p:cNvSpPr>
              <a:spLocks noChangeShapeType="1"/>
            </p:cNvSpPr>
            <p:nvPr/>
          </p:nvSpPr>
          <p:spPr bwMode="auto">
            <a:xfrm>
              <a:off x="1824" y="1680"/>
              <a:ext cx="1008" cy="0"/>
            </a:xfrm>
            <a:prstGeom prst="line">
              <a:avLst/>
            </a:prstGeom>
            <a:noFill/>
            <a:ln w="9525">
              <a:solidFill>
                <a:schemeClr val="tx1"/>
              </a:solidFill>
              <a:round/>
              <a:headEnd/>
              <a:tailEnd type="triangle" w="med" len="med"/>
            </a:ln>
          </p:spPr>
          <p:txBody>
            <a:bodyPr/>
            <a:lstStyle/>
            <a:p>
              <a:endParaRPr lang="en-US"/>
            </a:p>
          </p:txBody>
        </p:sp>
      </p:grpSp>
      <p:sp>
        <p:nvSpPr>
          <p:cNvPr id="21514" name="Text Box 13"/>
          <p:cNvSpPr txBox="1">
            <a:spLocks noChangeArrowheads="1"/>
          </p:cNvSpPr>
          <p:nvPr/>
        </p:nvSpPr>
        <p:spPr bwMode="auto">
          <a:xfrm>
            <a:off x="914400" y="533400"/>
            <a:ext cx="32766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b="1"/>
              <a:t>Front End: MFCC</a:t>
            </a:r>
          </a:p>
        </p:txBody>
      </p:sp>
      <p:sp>
        <p:nvSpPr>
          <p:cNvPr id="21515" name="Text Box 14"/>
          <p:cNvSpPr txBox="1">
            <a:spLocks noChangeArrowheads="1"/>
          </p:cNvSpPr>
          <p:nvPr/>
        </p:nvSpPr>
        <p:spPr bwMode="auto">
          <a:xfrm>
            <a:off x="6756400" y="1125538"/>
            <a:ext cx="815975" cy="241300"/>
          </a:xfrm>
          <a:prstGeom prst="rect">
            <a:avLst/>
          </a:prstGeom>
          <a:noFill/>
          <a:ln w="12700">
            <a:solidFill>
              <a:schemeClr val="tx1"/>
            </a:solidFill>
            <a:miter lim="800000"/>
            <a:headEnd/>
            <a:tailEnd/>
          </a:ln>
        </p:spPr>
        <p:txBody>
          <a:bodyPr>
            <a:spAutoFit/>
          </a:bodyPr>
          <a:lstStyle/>
          <a:p>
            <a:pPr>
              <a:spcBef>
                <a:spcPct val="50000"/>
              </a:spcBef>
            </a:pPr>
            <a:r>
              <a:rPr lang="en-US" sz="900"/>
              <a:t>Search</a:t>
            </a:r>
          </a:p>
        </p:txBody>
      </p:sp>
      <p:sp>
        <p:nvSpPr>
          <p:cNvPr id="21516" name="Text Box 15"/>
          <p:cNvSpPr txBox="1">
            <a:spLocks noChangeArrowheads="1"/>
          </p:cNvSpPr>
          <p:nvPr/>
        </p:nvSpPr>
        <p:spPr bwMode="auto">
          <a:xfrm>
            <a:off x="7354888" y="381000"/>
            <a:ext cx="958850" cy="446088"/>
          </a:xfrm>
          <a:prstGeom prst="rect">
            <a:avLst/>
          </a:prstGeom>
          <a:noFill/>
          <a:ln w="12700">
            <a:solidFill>
              <a:schemeClr val="tx1"/>
            </a:solidFill>
            <a:miter lim="800000"/>
            <a:headEnd/>
            <a:tailEnd/>
          </a:ln>
        </p:spPr>
        <p:txBody>
          <a:bodyPr>
            <a:spAutoFit/>
          </a:bodyPr>
          <a:lstStyle/>
          <a:p>
            <a:pPr>
              <a:spcBef>
                <a:spcPct val="50000"/>
              </a:spcBef>
            </a:pPr>
            <a:r>
              <a:rPr lang="en-US" sz="900"/>
              <a:t>Acoustic</a:t>
            </a:r>
          </a:p>
          <a:p>
            <a:pPr>
              <a:spcBef>
                <a:spcPct val="50000"/>
              </a:spcBef>
            </a:pPr>
            <a:r>
              <a:rPr lang="en-US" sz="900"/>
              <a:t>Models</a:t>
            </a:r>
          </a:p>
        </p:txBody>
      </p:sp>
      <p:sp>
        <p:nvSpPr>
          <p:cNvPr id="21517" name="Text Box 16"/>
          <p:cNvSpPr txBox="1">
            <a:spLocks noChangeArrowheads="1"/>
          </p:cNvSpPr>
          <p:nvPr/>
        </p:nvSpPr>
        <p:spPr bwMode="auto">
          <a:xfrm>
            <a:off x="5883275" y="455613"/>
            <a:ext cx="815975" cy="241300"/>
          </a:xfrm>
          <a:prstGeom prst="rect">
            <a:avLst/>
          </a:prstGeom>
          <a:solidFill>
            <a:srgbClr val="99FF66"/>
          </a:solidFill>
          <a:ln w="12700">
            <a:solidFill>
              <a:schemeClr val="tx1"/>
            </a:solidFill>
            <a:miter lim="800000"/>
            <a:headEnd/>
            <a:tailEnd/>
          </a:ln>
        </p:spPr>
        <p:txBody>
          <a:bodyPr>
            <a:spAutoFit/>
          </a:bodyPr>
          <a:lstStyle/>
          <a:p>
            <a:pPr>
              <a:spcBef>
                <a:spcPct val="50000"/>
              </a:spcBef>
            </a:pPr>
            <a:r>
              <a:rPr lang="en-US" sz="900"/>
              <a:t>Front End </a:t>
            </a:r>
          </a:p>
        </p:txBody>
      </p:sp>
      <p:sp>
        <p:nvSpPr>
          <p:cNvPr id="21518" name="Line 17"/>
          <p:cNvSpPr>
            <a:spLocks noChangeShapeType="1"/>
          </p:cNvSpPr>
          <p:nvPr/>
        </p:nvSpPr>
        <p:spPr bwMode="auto">
          <a:xfrm>
            <a:off x="5476875" y="530225"/>
            <a:ext cx="392113" cy="0"/>
          </a:xfrm>
          <a:prstGeom prst="line">
            <a:avLst/>
          </a:prstGeom>
          <a:noFill/>
          <a:ln w="9525">
            <a:solidFill>
              <a:schemeClr val="tx1"/>
            </a:solidFill>
            <a:round/>
            <a:headEnd/>
            <a:tailEnd type="triangle" w="med" len="med"/>
          </a:ln>
        </p:spPr>
        <p:txBody>
          <a:bodyPr/>
          <a:lstStyle/>
          <a:p>
            <a:endParaRPr lang="en-US"/>
          </a:p>
        </p:txBody>
      </p:sp>
      <p:sp>
        <p:nvSpPr>
          <p:cNvPr id="21519" name="Text Box 18"/>
          <p:cNvSpPr txBox="1">
            <a:spLocks noChangeArrowheads="1"/>
          </p:cNvSpPr>
          <p:nvPr/>
        </p:nvSpPr>
        <p:spPr bwMode="auto">
          <a:xfrm>
            <a:off x="5257800" y="381000"/>
            <a:ext cx="701675" cy="365125"/>
          </a:xfrm>
          <a:prstGeom prst="rect">
            <a:avLst/>
          </a:prstGeom>
          <a:noFill/>
          <a:ln w="9525">
            <a:noFill/>
            <a:miter lim="800000"/>
            <a:headEnd/>
            <a:tailEnd/>
          </a:ln>
        </p:spPr>
        <p:txBody>
          <a:bodyPr>
            <a:spAutoFit/>
          </a:bodyPr>
          <a:lstStyle/>
          <a:p>
            <a:r>
              <a:rPr lang="en-US" sz="900"/>
              <a:t>Input</a:t>
            </a:r>
          </a:p>
          <a:p>
            <a:r>
              <a:rPr lang="en-US" sz="900"/>
              <a:t>Wave</a:t>
            </a:r>
          </a:p>
        </p:txBody>
      </p:sp>
      <p:sp>
        <p:nvSpPr>
          <p:cNvPr id="21520" name="Text Box 19"/>
          <p:cNvSpPr txBox="1">
            <a:spLocks noChangeArrowheads="1"/>
          </p:cNvSpPr>
          <p:nvPr/>
        </p:nvSpPr>
        <p:spPr bwMode="auto">
          <a:xfrm>
            <a:off x="6699250" y="381000"/>
            <a:ext cx="731838" cy="365125"/>
          </a:xfrm>
          <a:prstGeom prst="rect">
            <a:avLst/>
          </a:prstGeom>
          <a:noFill/>
          <a:ln w="9525">
            <a:noFill/>
            <a:miter lim="800000"/>
            <a:headEnd/>
            <a:tailEnd/>
          </a:ln>
        </p:spPr>
        <p:txBody>
          <a:bodyPr>
            <a:spAutoFit/>
          </a:bodyPr>
          <a:lstStyle/>
          <a:p>
            <a:r>
              <a:rPr lang="en-US" sz="900"/>
              <a:t>Acoustic</a:t>
            </a:r>
          </a:p>
          <a:p>
            <a:r>
              <a:rPr lang="en-US" sz="900"/>
              <a:t>Features</a:t>
            </a:r>
          </a:p>
        </p:txBody>
      </p:sp>
      <p:sp>
        <p:nvSpPr>
          <p:cNvPr id="21521" name="Line 20"/>
          <p:cNvSpPr>
            <a:spLocks noChangeShapeType="1"/>
          </p:cNvSpPr>
          <p:nvPr/>
        </p:nvSpPr>
        <p:spPr bwMode="auto">
          <a:xfrm>
            <a:off x="6673850" y="530225"/>
            <a:ext cx="679450" cy="0"/>
          </a:xfrm>
          <a:prstGeom prst="line">
            <a:avLst/>
          </a:prstGeom>
          <a:noFill/>
          <a:ln w="9525">
            <a:solidFill>
              <a:schemeClr val="tx1"/>
            </a:solidFill>
            <a:round/>
            <a:headEnd/>
            <a:tailEnd type="triangle" w="med" len="med"/>
          </a:ln>
        </p:spPr>
        <p:txBody>
          <a:bodyPr/>
          <a:lstStyle/>
          <a:p>
            <a:endParaRPr lang="en-US"/>
          </a:p>
        </p:txBody>
      </p:sp>
      <p:sp>
        <p:nvSpPr>
          <p:cNvPr id="21522" name="Text Box 21"/>
          <p:cNvSpPr txBox="1">
            <a:spLocks noChangeArrowheads="1"/>
          </p:cNvSpPr>
          <p:nvPr/>
        </p:nvSpPr>
        <p:spPr bwMode="auto">
          <a:xfrm>
            <a:off x="7223125" y="1609725"/>
            <a:ext cx="960438" cy="446088"/>
          </a:xfrm>
          <a:prstGeom prst="rect">
            <a:avLst/>
          </a:prstGeom>
          <a:noFill/>
          <a:ln w="12700">
            <a:solidFill>
              <a:schemeClr val="tx1"/>
            </a:solidFill>
            <a:miter lim="800000"/>
            <a:headEnd/>
            <a:tailEnd/>
          </a:ln>
        </p:spPr>
        <p:txBody>
          <a:bodyPr>
            <a:spAutoFit/>
          </a:bodyPr>
          <a:lstStyle/>
          <a:p>
            <a:pPr>
              <a:spcBef>
                <a:spcPct val="50000"/>
              </a:spcBef>
            </a:pPr>
            <a:r>
              <a:rPr lang="en-US" sz="900"/>
              <a:t>Language</a:t>
            </a:r>
          </a:p>
          <a:p>
            <a:pPr>
              <a:spcBef>
                <a:spcPct val="50000"/>
              </a:spcBef>
            </a:pPr>
            <a:r>
              <a:rPr lang="en-US" sz="900"/>
              <a:t>Models</a:t>
            </a:r>
          </a:p>
        </p:txBody>
      </p:sp>
      <p:sp>
        <p:nvSpPr>
          <p:cNvPr id="21523" name="Line 22"/>
          <p:cNvSpPr>
            <a:spLocks noChangeShapeType="1"/>
          </p:cNvSpPr>
          <p:nvPr/>
        </p:nvSpPr>
        <p:spPr bwMode="auto">
          <a:xfrm>
            <a:off x="7323138" y="1312863"/>
            <a:ext cx="336550" cy="296862"/>
          </a:xfrm>
          <a:prstGeom prst="line">
            <a:avLst/>
          </a:prstGeom>
          <a:noFill/>
          <a:ln w="9525">
            <a:solidFill>
              <a:schemeClr val="tx1"/>
            </a:solidFill>
            <a:round/>
            <a:headEnd type="triangle" w="med" len="med"/>
            <a:tailEnd type="triangle" w="med" len="med"/>
          </a:ln>
        </p:spPr>
        <p:txBody>
          <a:bodyPr/>
          <a:lstStyle/>
          <a:p>
            <a:endParaRPr lang="en-US"/>
          </a:p>
        </p:txBody>
      </p:sp>
      <p:sp>
        <p:nvSpPr>
          <p:cNvPr id="21524" name="Line 23"/>
          <p:cNvSpPr>
            <a:spLocks noChangeShapeType="1"/>
          </p:cNvSpPr>
          <p:nvPr/>
        </p:nvSpPr>
        <p:spPr bwMode="auto">
          <a:xfrm flipV="1">
            <a:off x="7235825" y="790575"/>
            <a:ext cx="336550" cy="298450"/>
          </a:xfrm>
          <a:prstGeom prst="line">
            <a:avLst/>
          </a:prstGeom>
          <a:noFill/>
          <a:ln w="9525">
            <a:solidFill>
              <a:schemeClr val="tx1"/>
            </a:solidFill>
            <a:round/>
            <a:headEnd type="triangle" w="med" len="med"/>
            <a:tailEnd type="triangle" w="med" len="med"/>
          </a:ln>
        </p:spPr>
        <p:txBody>
          <a:bodyPr/>
          <a:lstStyle/>
          <a:p>
            <a:endParaRPr lang="en-US"/>
          </a:p>
        </p:txBody>
      </p:sp>
      <p:sp>
        <p:nvSpPr>
          <p:cNvPr id="21525" name="Line 24"/>
          <p:cNvSpPr>
            <a:spLocks noChangeShapeType="1"/>
          </p:cNvSpPr>
          <p:nvPr/>
        </p:nvSpPr>
        <p:spPr bwMode="auto">
          <a:xfrm>
            <a:off x="8855075" y="1200150"/>
            <a:ext cx="288925" cy="1588"/>
          </a:xfrm>
          <a:prstGeom prst="line">
            <a:avLst/>
          </a:prstGeom>
          <a:noFill/>
          <a:ln w="9525">
            <a:solidFill>
              <a:schemeClr val="tx1"/>
            </a:solidFill>
            <a:round/>
            <a:headEnd/>
            <a:tailEnd type="triangle" w="med" len="med"/>
          </a:ln>
        </p:spPr>
        <p:txBody>
          <a:bodyPr/>
          <a:lstStyle/>
          <a:p>
            <a:endParaRPr lang="en-US"/>
          </a:p>
        </p:txBody>
      </p:sp>
      <p:sp>
        <p:nvSpPr>
          <p:cNvPr id="21526" name="Text Box 25"/>
          <p:cNvSpPr txBox="1">
            <a:spLocks noChangeArrowheads="1"/>
          </p:cNvSpPr>
          <p:nvPr/>
        </p:nvSpPr>
        <p:spPr bwMode="auto">
          <a:xfrm>
            <a:off x="6132513" y="1611313"/>
            <a:ext cx="958850" cy="241300"/>
          </a:xfrm>
          <a:prstGeom prst="rect">
            <a:avLst/>
          </a:prstGeom>
          <a:noFill/>
          <a:ln w="12700">
            <a:solidFill>
              <a:schemeClr val="tx1"/>
            </a:solidFill>
            <a:miter lim="800000"/>
            <a:headEnd/>
            <a:tailEnd/>
          </a:ln>
        </p:spPr>
        <p:txBody>
          <a:bodyPr>
            <a:spAutoFit/>
          </a:bodyPr>
          <a:lstStyle/>
          <a:p>
            <a:pPr>
              <a:spcBef>
                <a:spcPct val="50000"/>
              </a:spcBef>
            </a:pPr>
            <a:r>
              <a:rPr lang="en-US" sz="900"/>
              <a:t>Lexicon</a:t>
            </a:r>
          </a:p>
        </p:txBody>
      </p:sp>
      <p:sp>
        <p:nvSpPr>
          <p:cNvPr id="21527" name="Text Box 26"/>
          <p:cNvSpPr txBox="1">
            <a:spLocks noChangeArrowheads="1"/>
          </p:cNvSpPr>
          <p:nvPr/>
        </p:nvSpPr>
        <p:spPr bwMode="auto">
          <a:xfrm>
            <a:off x="7681913" y="1125538"/>
            <a:ext cx="1200150" cy="241300"/>
          </a:xfrm>
          <a:prstGeom prst="rect">
            <a:avLst/>
          </a:prstGeom>
          <a:noFill/>
          <a:ln w="12700">
            <a:solidFill>
              <a:schemeClr val="tx1"/>
            </a:solidFill>
            <a:miter lim="800000"/>
            <a:headEnd/>
            <a:tailEnd/>
          </a:ln>
        </p:spPr>
        <p:txBody>
          <a:bodyPr>
            <a:spAutoFit/>
          </a:bodyPr>
          <a:lstStyle/>
          <a:p>
            <a:pPr>
              <a:spcBef>
                <a:spcPct val="50000"/>
              </a:spcBef>
            </a:pPr>
            <a:r>
              <a:rPr lang="en-US" sz="900"/>
              <a:t>Postprocessing</a:t>
            </a:r>
          </a:p>
        </p:txBody>
      </p:sp>
      <p:sp>
        <p:nvSpPr>
          <p:cNvPr id="21528" name="Line 27"/>
          <p:cNvSpPr>
            <a:spLocks noChangeShapeType="1"/>
          </p:cNvSpPr>
          <p:nvPr/>
        </p:nvSpPr>
        <p:spPr bwMode="auto">
          <a:xfrm flipV="1">
            <a:off x="6711950" y="1312863"/>
            <a:ext cx="336550" cy="260350"/>
          </a:xfrm>
          <a:prstGeom prst="line">
            <a:avLst/>
          </a:prstGeom>
          <a:noFill/>
          <a:ln w="9525">
            <a:solidFill>
              <a:schemeClr val="tx1"/>
            </a:solidFill>
            <a:round/>
            <a:headEnd type="triangle" w="med" len="med"/>
            <a:tailEnd type="triangle" w="med" len="med"/>
          </a:ln>
        </p:spPr>
        <p:txBody>
          <a:bodyPr/>
          <a:lstStyle/>
          <a:p>
            <a:endParaRPr lang="en-US"/>
          </a:p>
        </p:txBody>
      </p:sp>
      <p:sp>
        <p:nvSpPr>
          <p:cNvPr id="21529" name="Line 28"/>
          <p:cNvSpPr>
            <a:spLocks noChangeShapeType="1"/>
          </p:cNvSpPr>
          <p:nvPr/>
        </p:nvSpPr>
        <p:spPr bwMode="auto">
          <a:xfrm>
            <a:off x="7572375" y="1200150"/>
            <a:ext cx="109538" cy="1588"/>
          </a:xfrm>
          <a:prstGeom prst="line">
            <a:avLst/>
          </a:prstGeom>
          <a:noFill/>
          <a:ln w="9525">
            <a:solidFill>
              <a:schemeClr val="tx1"/>
            </a:solidFill>
            <a:round/>
            <a:headEnd/>
            <a:tailEnd type="triangle" w="med" len="med"/>
          </a:ln>
        </p:spPr>
        <p:txBody>
          <a:bodyPr/>
          <a:lstStyle/>
          <a:p>
            <a:endParaRPr lang="en-US"/>
          </a:p>
        </p:txBody>
      </p:sp>
      <p:pic>
        <p:nvPicPr>
          <p:cNvPr id="21530" name="Picture 29" descr="mel"/>
          <p:cNvPicPr>
            <a:picLocks noChangeAspect="1" noChangeArrowheads="1"/>
          </p:cNvPicPr>
          <p:nvPr/>
        </p:nvPicPr>
        <p:blipFill>
          <a:blip r:embed="rId3"/>
          <a:srcRect/>
          <a:stretch>
            <a:fillRect/>
          </a:stretch>
        </p:blipFill>
        <p:spPr bwMode="auto">
          <a:xfrm>
            <a:off x="6400800" y="2438400"/>
            <a:ext cx="2438400" cy="1463675"/>
          </a:xfrm>
          <a:prstGeom prst="rect">
            <a:avLst/>
          </a:prstGeom>
          <a:solidFill>
            <a:schemeClr val="bg2"/>
          </a:solidFill>
          <a:ln w="9525">
            <a:noFill/>
            <a:miter lim="800000"/>
            <a:headEnd/>
            <a:tailEnd/>
          </a:ln>
        </p:spPr>
      </p:pic>
      <p:sp>
        <p:nvSpPr>
          <p:cNvPr id="21531" name="Rectangle 30"/>
          <p:cNvSpPr>
            <a:spLocks noChangeArrowheads="1"/>
          </p:cNvSpPr>
          <p:nvPr/>
        </p:nvSpPr>
        <p:spPr bwMode="auto">
          <a:xfrm>
            <a:off x="6324600" y="2362200"/>
            <a:ext cx="2667000" cy="1600200"/>
          </a:xfrm>
          <a:prstGeom prst="rect">
            <a:avLst/>
          </a:prstGeom>
          <a:solidFill>
            <a:srgbClr val="FF9966">
              <a:alpha val="50195"/>
            </a:srgbClr>
          </a:solidFill>
          <a:ln w="9525">
            <a:solidFill>
              <a:schemeClr val="tx1"/>
            </a:solidFill>
            <a:miter lim="800000"/>
            <a:headEnd/>
            <a:tailEnd/>
          </a:ln>
        </p:spPr>
        <p:txBody>
          <a:bodyPr wrap="none" anchor="ctr"/>
          <a:lstStyle/>
          <a:p>
            <a:endParaRPr lang="en-US"/>
          </a:p>
        </p:txBody>
      </p:sp>
      <p:sp>
        <p:nvSpPr>
          <p:cNvPr id="21532" name="Text Box 31"/>
          <p:cNvSpPr txBox="1">
            <a:spLocks noChangeArrowheads="1"/>
          </p:cNvSpPr>
          <p:nvPr/>
        </p:nvSpPr>
        <p:spPr bwMode="auto">
          <a:xfrm>
            <a:off x="1981200" y="2743200"/>
            <a:ext cx="4267200" cy="1465263"/>
          </a:xfrm>
          <a:prstGeom prst="rect">
            <a:avLst/>
          </a:prstGeom>
          <a:solidFill>
            <a:srgbClr val="99FF66"/>
          </a:solidFill>
          <a:ln w="9525">
            <a:noFill/>
            <a:miter lim="800000"/>
            <a:headEnd/>
            <a:tailEnd/>
          </a:ln>
        </p:spPr>
        <p:txBody>
          <a:bodyPr>
            <a:spAutoFit/>
          </a:bodyPr>
          <a:lstStyle/>
          <a:p>
            <a:pPr algn="ctr" eaLnBrk="0" hangingPunct="0"/>
            <a:r>
              <a:rPr lang="en-US"/>
              <a:t>FastFourierTransform</a:t>
            </a:r>
          </a:p>
          <a:p>
            <a:pPr algn="ctr" eaLnBrk="0" hangingPunct="0"/>
            <a:endParaRPr lang="en-US"/>
          </a:p>
          <a:p>
            <a:pPr algn="ctr" eaLnBrk="0" hangingPunct="0"/>
            <a:endParaRPr lang="en-US"/>
          </a:p>
          <a:p>
            <a:pPr algn="ctr" eaLnBrk="0" hangingPunct="0"/>
            <a:r>
              <a:rPr lang="en-US"/>
              <a:t>cosine transform</a:t>
            </a:r>
          </a:p>
          <a:p>
            <a:pPr algn="ctr" eaLnBrk="0" hangingPunct="0"/>
            <a:r>
              <a:rPr lang="en-US"/>
              <a:t>first 8-12 coefficients</a:t>
            </a:r>
          </a:p>
        </p:txBody>
      </p:sp>
      <p:sp>
        <p:nvSpPr>
          <p:cNvPr id="21533" name="Text Box 32"/>
          <p:cNvSpPr txBox="1">
            <a:spLocks noChangeArrowheads="1"/>
          </p:cNvSpPr>
          <p:nvPr/>
        </p:nvSpPr>
        <p:spPr bwMode="auto">
          <a:xfrm>
            <a:off x="1981200" y="3124200"/>
            <a:ext cx="4419600" cy="366713"/>
          </a:xfrm>
          <a:prstGeom prst="rect">
            <a:avLst/>
          </a:prstGeom>
          <a:solidFill>
            <a:srgbClr val="FFCC99"/>
          </a:solidFill>
          <a:ln w="9525">
            <a:noFill/>
            <a:miter lim="800000"/>
            <a:headEnd/>
            <a:tailEnd/>
          </a:ln>
        </p:spPr>
        <p:txBody>
          <a:bodyPr>
            <a:spAutoFit/>
          </a:bodyPr>
          <a:lstStyle/>
          <a:p>
            <a:pPr algn="ctr" eaLnBrk="0" hangingPunct="0"/>
            <a:r>
              <a:rPr lang="en-US"/>
              <a:t>Mel Filter Bank:</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eaLnBrk="1" hangingPunct="1"/>
            <a:r>
              <a:rPr lang="en-US" smtClean="0"/>
              <a:t>Basic Lexicon</a:t>
            </a:r>
          </a:p>
        </p:txBody>
      </p:sp>
      <p:sp>
        <p:nvSpPr>
          <p:cNvPr id="23554" name="Rectangle 3"/>
          <p:cNvSpPr>
            <a:spLocks noGrp="1"/>
          </p:cNvSpPr>
          <p:nvPr>
            <p:ph type="body" idx="1"/>
          </p:nvPr>
        </p:nvSpPr>
        <p:spPr>
          <a:xfrm>
            <a:off x="381000" y="1676400"/>
            <a:ext cx="8382000" cy="3670300"/>
          </a:xfrm>
        </p:spPr>
        <p:txBody>
          <a:bodyPr/>
          <a:lstStyle/>
          <a:p>
            <a:pPr eaLnBrk="1" hangingPunct="1"/>
            <a:r>
              <a:rPr lang="en-US" smtClean="0"/>
              <a:t>A list of spellings and pronunciations</a:t>
            </a:r>
          </a:p>
          <a:p>
            <a:pPr lvl="2" eaLnBrk="1" hangingPunct="1"/>
            <a:r>
              <a:rPr lang="en-US" smtClean="0"/>
              <a:t>Canonical pronunciations</a:t>
            </a:r>
          </a:p>
          <a:p>
            <a:pPr lvl="2" eaLnBrk="1" hangingPunct="1"/>
            <a:r>
              <a:rPr lang="en-US" smtClean="0"/>
              <a:t>And a few  others</a:t>
            </a:r>
          </a:p>
          <a:p>
            <a:pPr lvl="2" eaLnBrk="1" hangingPunct="1"/>
            <a:r>
              <a:rPr lang="en-US" smtClean="0"/>
              <a:t>Limited to 64k entries</a:t>
            </a:r>
          </a:p>
          <a:p>
            <a:pPr lvl="1" eaLnBrk="1" hangingPunct="1"/>
            <a:r>
              <a:rPr lang="en-US" smtClean="0"/>
              <a:t>Support simple stems and suffixes</a:t>
            </a:r>
          </a:p>
          <a:p>
            <a:pPr eaLnBrk="1" hangingPunct="1"/>
            <a:r>
              <a:rPr lang="en-US" smtClean="0"/>
              <a:t>Linguistically naïve</a:t>
            </a:r>
          </a:p>
          <a:p>
            <a:pPr lvl="1" eaLnBrk="1" hangingPunct="1"/>
            <a:r>
              <a:rPr lang="en-US" smtClean="0"/>
              <a:t>No phonological rewrites</a:t>
            </a:r>
          </a:p>
          <a:p>
            <a:pPr lvl="1" eaLnBrk="1" hangingPunct="1"/>
            <a:r>
              <a:rPr lang="en-US" smtClean="0"/>
              <a:t>Doesn’t support all languages</a:t>
            </a:r>
          </a:p>
        </p:txBody>
      </p:sp>
      <p:sp>
        <p:nvSpPr>
          <p:cNvPr id="23555" name="Text Box 4"/>
          <p:cNvSpPr txBox="1">
            <a:spLocks noChangeArrowheads="1"/>
          </p:cNvSpPr>
          <p:nvPr/>
        </p:nvSpPr>
        <p:spPr bwMode="auto">
          <a:xfrm>
            <a:off x="6756400" y="1125538"/>
            <a:ext cx="815975" cy="241300"/>
          </a:xfrm>
          <a:prstGeom prst="rect">
            <a:avLst/>
          </a:prstGeom>
          <a:noFill/>
          <a:ln w="12700">
            <a:solidFill>
              <a:schemeClr val="tx1"/>
            </a:solidFill>
            <a:miter lim="800000"/>
            <a:headEnd/>
            <a:tailEnd/>
          </a:ln>
        </p:spPr>
        <p:txBody>
          <a:bodyPr>
            <a:spAutoFit/>
          </a:bodyPr>
          <a:lstStyle/>
          <a:p>
            <a:pPr>
              <a:spcBef>
                <a:spcPct val="50000"/>
              </a:spcBef>
            </a:pPr>
            <a:r>
              <a:rPr lang="en-US" sz="900"/>
              <a:t>Search</a:t>
            </a:r>
          </a:p>
        </p:txBody>
      </p:sp>
      <p:sp>
        <p:nvSpPr>
          <p:cNvPr id="23556" name="Text Box 5"/>
          <p:cNvSpPr txBox="1">
            <a:spLocks noChangeArrowheads="1"/>
          </p:cNvSpPr>
          <p:nvPr/>
        </p:nvSpPr>
        <p:spPr bwMode="auto">
          <a:xfrm>
            <a:off x="7354888" y="381000"/>
            <a:ext cx="958850" cy="446088"/>
          </a:xfrm>
          <a:prstGeom prst="rect">
            <a:avLst/>
          </a:prstGeom>
          <a:noFill/>
          <a:ln w="12700">
            <a:solidFill>
              <a:schemeClr val="tx1"/>
            </a:solidFill>
            <a:miter lim="800000"/>
            <a:headEnd/>
            <a:tailEnd/>
          </a:ln>
        </p:spPr>
        <p:txBody>
          <a:bodyPr>
            <a:spAutoFit/>
          </a:bodyPr>
          <a:lstStyle/>
          <a:p>
            <a:pPr>
              <a:spcBef>
                <a:spcPct val="50000"/>
              </a:spcBef>
            </a:pPr>
            <a:r>
              <a:rPr lang="en-US" sz="900"/>
              <a:t>Acoustic</a:t>
            </a:r>
          </a:p>
          <a:p>
            <a:pPr>
              <a:spcBef>
                <a:spcPct val="50000"/>
              </a:spcBef>
            </a:pPr>
            <a:r>
              <a:rPr lang="en-US" sz="900"/>
              <a:t>Models</a:t>
            </a:r>
          </a:p>
        </p:txBody>
      </p:sp>
      <p:sp>
        <p:nvSpPr>
          <p:cNvPr id="23557" name="Text Box 6"/>
          <p:cNvSpPr txBox="1">
            <a:spLocks noChangeArrowheads="1"/>
          </p:cNvSpPr>
          <p:nvPr/>
        </p:nvSpPr>
        <p:spPr bwMode="auto">
          <a:xfrm>
            <a:off x="5883275" y="455613"/>
            <a:ext cx="815975" cy="241300"/>
          </a:xfrm>
          <a:prstGeom prst="rect">
            <a:avLst/>
          </a:prstGeom>
          <a:noFill/>
          <a:ln w="12700">
            <a:solidFill>
              <a:schemeClr val="tx1"/>
            </a:solidFill>
            <a:miter lim="800000"/>
            <a:headEnd/>
            <a:tailEnd/>
          </a:ln>
        </p:spPr>
        <p:txBody>
          <a:bodyPr>
            <a:spAutoFit/>
          </a:bodyPr>
          <a:lstStyle/>
          <a:p>
            <a:pPr>
              <a:spcBef>
                <a:spcPct val="50000"/>
              </a:spcBef>
            </a:pPr>
            <a:r>
              <a:rPr lang="en-US" sz="900"/>
              <a:t>Front End </a:t>
            </a:r>
          </a:p>
        </p:txBody>
      </p:sp>
      <p:sp>
        <p:nvSpPr>
          <p:cNvPr id="23558" name="Line 7"/>
          <p:cNvSpPr>
            <a:spLocks noChangeShapeType="1"/>
          </p:cNvSpPr>
          <p:nvPr/>
        </p:nvSpPr>
        <p:spPr bwMode="auto">
          <a:xfrm>
            <a:off x="5476875" y="530225"/>
            <a:ext cx="392113" cy="0"/>
          </a:xfrm>
          <a:prstGeom prst="line">
            <a:avLst/>
          </a:prstGeom>
          <a:noFill/>
          <a:ln w="9525">
            <a:solidFill>
              <a:schemeClr val="tx1"/>
            </a:solidFill>
            <a:round/>
            <a:headEnd/>
            <a:tailEnd type="triangle" w="med" len="med"/>
          </a:ln>
        </p:spPr>
        <p:txBody>
          <a:bodyPr/>
          <a:lstStyle/>
          <a:p>
            <a:endParaRPr lang="en-US"/>
          </a:p>
        </p:txBody>
      </p:sp>
      <p:sp>
        <p:nvSpPr>
          <p:cNvPr id="23559" name="Text Box 8"/>
          <p:cNvSpPr txBox="1">
            <a:spLocks noChangeArrowheads="1"/>
          </p:cNvSpPr>
          <p:nvPr/>
        </p:nvSpPr>
        <p:spPr bwMode="auto">
          <a:xfrm>
            <a:off x="5257800" y="304800"/>
            <a:ext cx="701675" cy="365125"/>
          </a:xfrm>
          <a:prstGeom prst="rect">
            <a:avLst/>
          </a:prstGeom>
          <a:noFill/>
          <a:ln w="9525">
            <a:noFill/>
            <a:miter lim="800000"/>
            <a:headEnd/>
            <a:tailEnd/>
          </a:ln>
        </p:spPr>
        <p:txBody>
          <a:bodyPr>
            <a:spAutoFit/>
          </a:bodyPr>
          <a:lstStyle/>
          <a:p>
            <a:r>
              <a:rPr lang="en-US" sz="900"/>
              <a:t>Input</a:t>
            </a:r>
          </a:p>
          <a:p>
            <a:r>
              <a:rPr lang="en-US" sz="900"/>
              <a:t>Wave</a:t>
            </a:r>
          </a:p>
        </p:txBody>
      </p:sp>
      <p:sp>
        <p:nvSpPr>
          <p:cNvPr id="23560" name="Text Box 9"/>
          <p:cNvSpPr txBox="1">
            <a:spLocks noChangeArrowheads="1"/>
          </p:cNvSpPr>
          <p:nvPr/>
        </p:nvSpPr>
        <p:spPr bwMode="auto">
          <a:xfrm>
            <a:off x="6699250" y="304800"/>
            <a:ext cx="731838" cy="365125"/>
          </a:xfrm>
          <a:prstGeom prst="rect">
            <a:avLst/>
          </a:prstGeom>
          <a:noFill/>
          <a:ln w="9525">
            <a:noFill/>
            <a:miter lim="800000"/>
            <a:headEnd/>
            <a:tailEnd/>
          </a:ln>
        </p:spPr>
        <p:txBody>
          <a:bodyPr>
            <a:spAutoFit/>
          </a:bodyPr>
          <a:lstStyle/>
          <a:p>
            <a:r>
              <a:rPr lang="en-US" sz="900"/>
              <a:t>Acoustic</a:t>
            </a:r>
          </a:p>
          <a:p>
            <a:r>
              <a:rPr lang="en-US" sz="900"/>
              <a:t>Features</a:t>
            </a:r>
          </a:p>
        </p:txBody>
      </p:sp>
      <p:sp>
        <p:nvSpPr>
          <p:cNvPr id="23561" name="Line 10"/>
          <p:cNvSpPr>
            <a:spLocks noChangeShapeType="1"/>
          </p:cNvSpPr>
          <p:nvPr/>
        </p:nvSpPr>
        <p:spPr bwMode="auto">
          <a:xfrm>
            <a:off x="6673850" y="530225"/>
            <a:ext cx="679450" cy="0"/>
          </a:xfrm>
          <a:prstGeom prst="line">
            <a:avLst/>
          </a:prstGeom>
          <a:noFill/>
          <a:ln w="9525">
            <a:solidFill>
              <a:schemeClr val="tx1"/>
            </a:solidFill>
            <a:round/>
            <a:headEnd/>
            <a:tailEnd type="triangle" w="med" len="med"/>
          </a:ln>
        </p:spPr>
        <p:txBody>
          <a:bodyPr/>
          <a:lstStyle/>
          <a:p>
            <a:endParaRPr lang="en-US"/>
          </a:p>
        </p:txBody>
      </p:sp>
      <p:sp>
        <p:nvSpPr>
          <p:cNvPr id="23562" name="Text Box 11"/>
          <p:cNvSpPr txBox="1">
            <a:spLocks noChangeArrowheads="1"/>
          </p:cNvSpPr>
          <p:nvPr/>
        </p:nvSpPr>
        <p:spPr bwMode="auto">
          <a:xfrm>
            <a:off x="7223125" y="1609725"/>
            <a:ext cx="960438" cy="446088"/>
          </a:xfrm>
          <a:prstGeom prst="rect">
            <a:avLst/>
          </a:prstGeom>
          <a:noFill/>
          <a:ln w="12700">
            <a:solidFill>
              <a:schemeClr val="tx1"/>
            </a:solidFill>
            <a:miter lim="800000"/>
            <a:headEnd/>
            <a:tailEnd/>
          </a:ln>
        </p:spPr>
        <p:txBody>
          <a:bodyPr>
            <a:spAutoFit/>
          </a:bodyPr>
          <a:lstStyle/>
          <a:p>
            <a:pPr>
              <a:spcBef>
                <a:spcPct val="50000"/>
              </a:spcBef>
            </a:pPr>
            <a:r>
              <a:rPr lang="en-US" sz="900"/>
              <a:t>Language</a:t>
            </a:r>
          </a:p>
          <a:p>
            <a:pPr>
              <a:spcBef>
                <a:spcPct val="50000"/>
              </a:spcBef>
            </a:pPr>
            <a:r>
              <a:rPr lang="en-US" sz="900"/>
              <a:t>Models</a:t>
            </a:r>
          </a:p>
        </p:txBody>
      </p:sp>
      <p:sp>
        <p:nvSpPr>
          <p:cNvPr id="23563" name="Line 12"/>
          <p:cNvSpPr>
            <a:spLocks noChangeShapeType="1"/>
          </p:cNvSpPr>
          <p:nvPr/>
        </p:nvSpPr>
        <p:spPr bwMode="auto">
          <a:xfrm>
            <a:off x="7323138" y="1312863"/>
            <a:ext cx="336550" cy="296862"/>
          </a:xfrm>
          <a:prstGeom prst="line">
            <a:avLst/>
          </a:prstGeom>
          <a:noFill/>
          <a:ln w="9525">
            <a:solidFill>
              <a:schemeClr val="tx1"/>
            </a:solidFill>
            <a:round/>
            <a:headEnd type="triangle" w="med" len="med"/>
            <a:tailEnd type="triangle" w="med" len="med"/>
          </a:ln>
        </p:spPr>
        <p:txBody>
          <a:bodyPr/>
          <a:lstStyle/>
          <a:p>
            <a:endParaRPr lang="en-US"/>
          </a:p>
        </p:txBody>
      </p:sp>
      <p:sp>
        <p:nvSpPr>
          <p:cNvPr id="23564" name="Line 13"/>
          <p:cNvSpPr>
            <a:spLocks noChangeShapeType="1"/>
          </p:cNvSpPr>
          <p:nvPr/>
        </p:nvSpPr>
        <p:spPr bwMode="auto">
          <a:xfrm flipV="1">
            <a:off x="7235825" y="790575"/>
            <a:ext cx="336550" cy="298450"/>
          </a:xfrm>
          <a:prstGeom prst="line">
            <a:avLst/>
          </a:prstGeom>
          <a:noFill/>
          <a:ln w="9525">
            <a:solidFill>
              <a:schemeClr val="tx1"/>
            </a:solidFill>
            <a:round/>
            <a:headEnd type="triangle" w="med" len="med"/>
            <a:tailEnd type="triangle" w="med" len="med"/>
          </a:ln>
        </p:spPr>
        <p:txBody>
          <a:bodyPr/>
          <a:lstStyle/>
          <a:p>
            <a:endParaRPr lang="en-US"/>
          </a:p>
        </p:txBody>
      </p:sp>
      <p:sp>
        <p:nvSpPr>
          <p:cNvPr id="23565" name="Text Box 14" descr="Solid diamond"/>
          <p:cNvSpPr txBox="1">
            <a:spLocks noChangeArrowheads="1"/>
          </p:cNvSpPr>
          <p:nvPr/>
        </p:nvSpPr>
        <p:spPr bwMode="auto">
          <a:xfrm>
            <a:off x="6132513" y="1611313"/>
            <a:ext cx="958850" cy="241300"/>
          </a:xfrm>
          <a:prstGeom prst="rect">
            <a:avLst/>
          </a:prstGeom>
          <a:pattFill prst="solidDmnd">
            <a:fgClr>
              <a:srgbClr val="FFCC99">
                <a:alpha val="50195"/>
              </a:srgbClr>
            </a:fgClr>
            <a:bgClr>
              <a:schemeClr val="accent2">
                <a:alpha val="50195"/>
              </a:schemeClr>
            </a:bgClr>
          </a:pattFill>
          <a:ln w="9525" algn="ctr">
            <a:solidFill>
              <a:schemeClr val="tx1"/>
            </a:solidFill>
            <a:miter lim="800000"/>
            <a:headEnd/>
            <a:tailEnd/>
          </a:ln>
        </p:spPr>
        <p:txBody>
          <a:bodyPr wrap="none" anchor="ctr"/>
          <a:lstStyle/>
          <a:p>
            <a:pPr>
              <a:spcBef>
                <a:spcPct val="50000"/>
              </a:spcBef>
            </a:pPr>
            <a:r>
              <a:rPr lang="en-US" sz="900"/>
              <a:t>Lexicon</a:t>
            </a:r>
          </a:p>
        </p:txBody>
      </p:sp>
      <p:sp>
        <p:nvSpPr>
          <p:cNvPr id="23566" name="Line 15"/>
          <p:cNvSpPr>
            <a:spLocks noChangeShapeType="1"/>
          </p:cNvSpPr>
          <p:nvPr/>
        </p:nvSpPr>
        <p:spPr bwMode="auto">
          <a:xfrm flipV="1">
            <a:off x="6711950" y="1312863"/>
            <a:ext cx="336550" cy="260350"/>
          </a:xfrm>
          <a:prstGeom prst="line">
            <a:avLst/>
          </a:prstGeom>
          <a:noFill/>
          <a:ln w="9525">
            <a:solidFill>
              <a:schemeClr val="tx1"/>
            </a:solidFill>
            <a:round/>
            <a:headEnd type="triangle" w="med" len="med"/>
            <a:tailEnd type="triangle" w="med" len="med"/>
          </a:ln>
        </p:spPr>
        <p:txBody>
          <a:bodyPr/>
          <a:lstStyle/>
          <a:p>
            <a:endParaRPr lang="en-US"/>
          </a:p>
        </p:txBody>
      </p:sp>
      <p:sp>
        <p:nvSpPr>
          <p:cNvPr id="23567" name="Line 16"/>
          <p:cNvSpPr>
            <a:spLocks noChangeShapeType="1"/>
          </p:cNvSpPr>
          <p:nvPr/>
        </p:nvSpPr>
        <p:spPr bwMode="auto">
          <a:xfrm>
            <a:off x="7543800" y="1219200"/>
            <a:ext cx="947738" cy="1588"/>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eaLnBrk="1" hangingPunct="1"/>
            <a:r>
              <a:rPr lang="en-US" dirty="0" smtClean="0"/>
              <a:t>Language Model</a:t>
            </a:r>
          </a:p>
        </p:txBody>
      </p:sp>
      <p:sp>
        <p:nvSpPr>
          <p:cNvPr id="25602" name="Rectangle 3"/>
          <p:cNvSpPr>
            <a:spLocks noGrp="1"/>
          </p:cNvSpPr>
          <p:nvPr>
            <p:ph type="body" idx="1"/>
          </p:nvPr>
        </p:nvSpPr>
        <p:spPr/>
        <p:txBody>
          <a:bodyPr/>
          <a:lstStyle/>
          <a:p>
            <a:pPr eaLnBrk="1" hangingPunct="1"/>
            <a:r>
              <a:rPr lang="en-US" dirty="0" smtClean="0"/>
              <a:t>Frequency sensitive, like humans</a:t>
            </a:r>
          </a:p>
          <a:p>
            <a:pPr eaLnBrk="1" hangingPunct="1"/>
            <a:r>
              <a:rPr lang="en-US" dirty="0" smtClean="0"/>
              <a:t>Context sensitive, like humans</a:t>
            </a:r>
          </a:p>
          <a:p>
            <a:pPr eaLnBrk="1" hangingPunct="1"/>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E3A5137-8721-4E4F-964C-93041A09A3D1}" type="slidenum">
              <a:rPr lang="en-US"/>
              <a:pPr/>
              <a:t>43</a:t>
            </a:fld>
            <a:endParaRPr lang="en-US"/>
          </a:p>
        </p:txBody>
      </p:sp>
      <p:sp>
        <p:nvSpPr>
          <p:cNvPr id="370690" name="Rectangle 2"/>
          <p:cNvSpPr>
            <a:spLocks noGrp="1" noChangeArrowheads="1"/>
          </p:cNvSpPr>
          <p:nvPr>
            <p:ph type="title"/>
          </p:nvPr>
        </p:nvSpPr>
        <p:spPr/>
        <p:txBody>
          <a:bodyPr/>
          <a:lstStyle/>
          <a:p>
            <a:r>
              <a:rPr lang="en-US"/>
              <a:t>Next Class</a:t>
            </a:r>
          </a:p>
        </p:txBody>
      </p:sp>
      <p:sp>
        <p:nvSpPr>
          <p:cNvPr id="370691" name="Rectangle 3"/>
          <p:cNvSpPr>
            <a:spLocks noGrp="1" noChangeArrowheads="1"/>
          </p:cNvSpPr>
          <p:nvPr>
            <p:ph type="body" idx="1"/>
          </p:nvPr>
        </p:nvSpPr>
        <p:spPr/>
        <p:txBody>
          <a:bodyPr/>
          <a:lstStyle/>
          <a:p>
            <a:r>
              <a:rPr lang="en-US" dirty="0"/>
              <a:t>Building an ASR system:  the </a:t>
            </a:r>
            <a:r>
              <a:rPr lang="en-US" dirty="0" smtClean="0"/>
              <a:t>Pocket Sphinx </a:t>
            </a:r>
            <a:r>
              <a:rPr lang="en-US" dirty="0"/>
              <a:t>Toolkit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2372FB38-52DA-1C4B-906B-AAAB269A66EA}" type="slidenum">
              <a:rPr lang="en-US"/>
              <a:pPr/>
              <a:t>5</a:t>
            </a:fld>
            <a:endParaRPr lang="en-US"/>
          </a:p>
        </p:txBody>
      </p:sp>
      <p:sp>
        <p:nvSpPr>
          <p:cNvPr id="666626" name="Rectangle 2"/>
          <p:cNvSpPr>
            <a:spLocks noGrp="1" noChangeArrowheads="1"/>
          </p:cNvSpPr>
          <p:nvPr>
            <p:ph type="title"/>
          </p:nvPr>
        </p:nvSpPr>
        <p:spPr/>
        <p:txBody>
          <a:bodyPr/>
          <a:lstStyle/>
          <a:p>
            <a:r>
              <a:rPr lang="en-US"/>
              <a:t>Speech Recognition: the Early Years</a:t>
            </a:r>
          </a:p>
        </p:txBody>
      </p:sp>
      <p:sp>
        <p:nvSpPr>
          <p:cNvPr id="666627" name="Rectangle 3"/>
          <p:cNvSpPr>
            <a:spLocks noGrp="1" noChangeArrowheads="1"/>
          </p:cNvSpPr>
          <p:nvPr>
            <p:ph type="body" sz="half" idx="1"/>
          </p:nvPr>
        </p:nvSpPr>
        <p:spPr>
          <a:xfrm>
            <a:off x="5638800" y="1155700"/>
            <a:ext cx="3200400" cy="2806700"/>
          </a:xfrm>
        </p:spPr>
        <p:txBody>
          <a:bodyPr/>
          <a:lstStyle/>
          <a:p>
            <a:r>
              <a:rPr lang="en-US" sz="2400"/>
              <a:t>1952 –  Automatic Digit Recognition (AUDREY)</a:t>
            </a:r>
          </a:p>
          <a:p>
            <a:pPr lvl="1"/>
            <a:r>
              <a:rPr lang="en-US" sz="2000"/>
              <a:t>Davis, Biddulph, Balashek (Bell Laboratories)</a:t>
            </a:r>
          </a:p>
        </p:txBody>
      </p:sp>
      <p:pic>
        <p:nvPicPr>
          <p:cNvPr id="666628" name="Picture 4" descr="Audrey-Diagram"/>
          <p:cNvPicPr>
            <a:picLocks noGrp="1" noChangeAspect="1" noChangeArrowheads="1"/>
          </p:cNvPicPr>
          <p:nvPr>
            <p:ph sz="quarter" idx="2"/>
          </p:nvPr>
        </p:nvPicPr>
        <p:blipFill>
          <a:blip r:embed="rId3">
            <a:extLst>
              <a:ext uri="{28A0092B-C50C-407E-A947-70E740481C1C}">
                <a14:useLocalDpi xmlns:a14="http://schemas.microsoft.com/office/drawing/2010/main" xmlns="" val="0"/>
              </a:ext>
            </a:extLst>
          </a:blip>
          <a:srcRect/>
          <a:stretch>
            <a:fillRect/>
          </a:stretch>
        </p:blipFill>
        <p:spPr>
          <a:xfrm>
            <a:off x="477838" y="1371600"/>
            <a:ext cx="5143500" cy="4406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666629" name="Picture 5" descr="Davis_2"/>
          <p:cNvPicPr>
            <a:picLocks noGrp="1" noChangeAspect="1" noChangeArrowheads="1"/>
          </p:cNvPicPr>
          <p:nvPr>
            <p:ph sz="quarter" idx="3"/>
          </p:nvPr>
        </p:nvPicPr>
        <p:blipFill>
          <a:blip r:embed="rId4">
            <a:extLst>
              <a:ext uri="{28A0092B-C50C-407E-A947-70E740481C1C}">
                <a14:useLocalDpi xmlns:a14="http://schemas.microsoft.com/office/drawing/2010/main" xmlns="" val="0"/>
              </a:ext>
            </a:extLst>
          </a:blip>
          <a:srcRect/>
          <a:stretch>
            <a:fillRect/>
          </a:stretch>
        </p:blipFill>
        <p:spPr>
          <a:xfrm>
            <a:off x="4073525" y="4232275"/>
            <a:ext cx="5070475" cy="2379663"/>
          </a:xfrm>
          <a:noFill/>
          <a:ln w="57150">
            <a:solidFill>
              <a:schemeClr val="bg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66628"/>
                                        </p:tgtEl>
                                        <p:attrNameLst>
                                          <p:attrName>style.visibility</p:attrName>
                                        </p:attrNameLst>
                                      </p:cBhvr>
                                      <p:to>
                                        <p:strVal val="visible"/>
                                      </p:to>
                                    </p:set>
                                    <p:animEffect transition="in" filter="dissolve">
                                      <p:cBhvr>
                                        <p:cTn id="7" dur="500"/>
                                        <p:tgtEl>
                                          <p:spTgt spid="66662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666629"/>
                                        </p:tgtEl>
                                        <p:attrNameLst>
                                          <p:attrName>style.visibility</p:attrName>
                                        </p:attrNameLst>
                                      </p:cBhvr>
                                      <p:to>
                                        <p:strVal val="visible"/>
                                      </p:to>
                                    </p:set>
                                    <p:animEffect transition="in" filter="dissolve">
                                      <p:cBhvr>
                                        <p:cTn id="11" dur="500"/>
                                        <p:tgtEl>
                                          <p:spTgt spid="66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5C6872A6-1215-4D48-82AE-DF2886CBE82E}" type="slidenum">
              <a:rPr lang="en-US"/>
              <a:pPr/>
              <a:t>6</a:t>
            </a:fld>
            <a:endParaRPr lang="en-US"/>
          </a:p>
        </p:txBody>
      </p:sp>
      <p:sp>
        <p:nvSpPr>
          <p:cNvPr id="668674" name="Rectangle 2"/>
          <p:cNvSpPr>
            <a:spLocks noGrp="1" noChangeArrowheads="1"/>
          </p:cNvSpPr>
          <p:nvPr>
            <p:ph type="title"/>
          </p:nvPr>
        </p:nvSpPr>
        <p:spPr/>
        <p:txBody>
          <a:bodyPr/>
          <a:lstStyle/>
          <a:p>
            <a:r>
              <a:rPr lang="en-US" sz="2800"/>
              <a:t>1960</a:t>
            </a:r>
            <a:r>
              <a:rPr lang="ja-JP" altLang="en-US" sz="2800">
                <a:latin typeface="Arial"/>
              </a:rPr>
              <a:t>’</a:t>
            </a:r>
            <a:r>
              <a:rPr lang="en-US" sz="2800"/>
              <a:t>s – Speech Processing and  Digital Computers</a:t>
            </a:r>
          </a:p>
        </p:txBody>
      </p:sp>
      <p:pic>
        <p:nvPicPr>
          <p:cNvPr id="668675" name="Picture 3" descr="Data_General_Super_Nova"/>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419100" y="2159000"/>
            <a:ext cx="4537075" cy="2489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68676" name="Text Box 4"/>
          <p:cNvSpPr txBox="1">
            <a:spLocks noChangeArrowheads="1"/>
          </p:cNvSpPr>
          <p:nvPr/>
        </p:nvSpPr>
        <p:spPr bwMode="auto">
          <a:xfrm>
            <a:off x="5080000" y="1246188"/>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endParaRPr lang="en-US">
              <a:cs typeface="Arial" charset="0"/>
            </a:endParaRPr>
          </a:p>
        </p:txBody>
      </p:sp>
      <p:sp>
        <p:nvSpPr>
          <p:cNvPr id="668677" name="Text Box 5"/>
          <p:cNvSpPr txBox="1">
            <a:spLocks noChangeArrowheads="1"/>
          </p:cNvSpPr>
          <p:nvPr/>
        </p:nvSpPr>
        <p:spPr bwMode="auto">
          <a:xfrm>
            <a:off x="468313" y="1200150"/>
            <a:ext cx="5233987"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buFont typeface="Wingdings" charset="0"/>
              <a:buChar char="§"/>
            </a:pPr>
            <a:r>
              <a:rPr lang="en-US">
                <a:cs typeface="Arial" charset="0"/>
              </a:rPr>
              <a:t> AD/DA converters and digital computers start appearing in the labs</a:t>
            </a:r>
          </a:p>
          <a:p>
            <a:pPr>
              <a:buFont typeface="Wingdings" charset="0"/>
              <a:buNone/>
            </a:pPr>
            <a:endParaRPr lang="en-US">
              <a:cs typeface="Arial" charset="0"/>
            </a:endParaRPr>
          </a:p>
        </p:txBody>
      </p:sp>
      <p:sp>
        <p:nvSpPr>
          <p:cNvPr id="668678" name="Text Box 6"/>
          <p:cNvSpPr txBox="1">
            <a:spLocks noChangeArrowheads="1"/>
          </p:cNvSpPr>
          <p:nvPr/>
        </p:nvSpPr>
        <p:spPr bwMode="auto">
          <a:xfrm>
            <a:off x="6178550" y="3009900"/>
            <a:ext cx="1681163" cy="517525"/>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buFont typeface="Wingdings" charset="0"/>
              <a:buNone/>
            </a:pPr>
            <a:r>
              <a:rPr lang="en-US" sz="1400">
                <a:cs typeface="Arial" charset="0"/>
              </a:rPr>
              <a:t>James Flanagan</a:t>
            </a:r>
          </a:p>
          <a:p>
            <a:pPr algn="ctr">
              <a:buFont typeface="Wingdings" charset="0"/>
              <a:buNone/>
            </a:pPr>
            <a:r>
              <a:rPr lang="en-US" sz="1400">
                <a:cs typeface="Arial" charset="0"/>
              </a:rPr>
              <a:t>Bell Laboratories</a:t>
            </a:r>
          </a:p>
        </p:txBody>
      </p:sp>
      <p:pic>
        <p:nvPicPr>
          <p:cNvPr id="668679" name="Picture 7" descr="Flanagan"/>
          <p:cNvPicPr>
            <a:picLocks noGrp="1" noChangeAspect="1" noChangeArrowheads="1"/>
          </p:cNvPicPr>
          <p:nvPr>
            <p:ph sz="quarter" idx="2"/>
          </p:nvPr>
        </p:nvPicPr>
        <p:blipFill>
          <a:blip r:embed="rId4">
            <a:extLst>
              <a:ext uri="{28A0092B-C50C-407E-A947-70E740481C1C}">
                <a14:useLocalDpi xmlns:a14="http://schemas.microsoft.com/office/drawing/2010/main" xmlns="" val="0"/>
              </a:ext>
            </a:extLst>
          </a:blip>
          <a:srcRect/>
          <a:stretch>
            <a:fillRect/>
          </a:stretch>
        </p:blipFill>
        <p:spPr>
          <a:xfrm>
            <a:off x="6176963" y="1076325"/>
            <a:ext cx="1598612" cy="19875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668680" name="Picture 8" descr="Flanagan_team"/>
          <p:cNvPicPr>
            <a:picLocks noGrp="1" noChangeAspect="1" noChangeArrowheads="1"/>
          </p:cNvPicPr>
          <p:nvPr>
            <p:ph sz="quarter" idx="3"/>
          </p:nvPr>
        </p:nvPicPr>
        <p:blipFill>
          <a:blip r:embed="rId5">
            <a:extLst>
              <a:ext uri="{28A0092B-C50C-407E-A947-70E740481C1C}">
                <a14:useLocalDpi xmlns:a14="http://schemas.microsoft.com/office/drawing/2010/main" xmlns="" val="0"/>
              </a:ext>
            </a:extLst>
          </a:blip>
          <a:srcRect/>
          <a:stretch>
            <a:fillRect/>
          </a:stretch>
        </p:blipFill>
        <p:spPr>
          <a:xfrm>
            <a:off x="3825875" y="3638550"/>
            <a:ext cx="4873625" cy="3219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E8D501B-1103-3D43-BC7B-B24E23E61426}" type="slidenum">
              <a:rPr lang="en-US"/>
              <a:pPr/>
              <a:t>7</a:t>
            </a:fld>
            <a:endParaRPr lang="en-US"/>
          </a:p>
        </p:txBody>
      </p:sp>
      <p:sp>
        <p:nvSpPr>
          <p:cNvPr id="672770" name="Rectangle 2"/>
          <p:cNvSpPr>
            <a:spLocks noGrp="1" noChangeArrowheads="1"/>
          </p:cNvSpPr>
          <p:nvPr>
            <p:ph type="title"/>
          </p:nvPr>
        </p:nvSpPr>
        <p:spPr/>
        <p:txBody>
          <a:bodyPr/>
          <a:lstStyle/>
          <a:p>
            <a:r>
              <a:rPr lang="en-US"/>
              <a:t>1969 – Whither Speech Recognition?</a:t>
            </a:r>
          </a:p>
        </p:txBody>
      </p:sp>
      <p:sp>
        <p:nvSpPr>
          <p:cNvPr id="672771" name="Rectangle 3"/>
          <p:cNvSpPr>
            <a:spLocks noGrp="1" noChangeArrowheads="1"/>
          </p:cNvSpPr>
          <p:nvPr>
            <p:ph type="body" idx="1"/>
          </p:nvPr>
        </p:nvSpPr>
        <p:spPr>
          <a:xfrm>
            <a:off x="506413" y="1066800"/>
            <a:ext cx="6461125" cy="5357813"/>
          </a:xfrm>
        </p:spPr>
        <p:txBody>
          <a:bodyPr/>
          <a:lstStyle/>
          <a:p>
            <a:pPr marL="228600" indent="-228600">
              <a:lnSpc>
                <a:spcPct val="80000"/>
              </a:lnSpc>
              <a:buFontTx/>
              <a:buNone/>
            </a:pPr>
            <a:r>
              <a:rPr lang="en-US" altLang="zh-CN" sz="1800">
                <a:ea typeface="宋体" charset="0"/>
                <a:cs typeface="宋体" charset="0"/>
              </a:rPr>
              <a:t> </a:t>
            </a:r>
            <a:r>
              <a:rPr lang="en-US" altLang="zh-CN" sz="1800" i="1">
                <a:ea typeface="宋体" charset="0"/>
                <a:cs typeface="宋体" charset="0"/>
              </a:rPr>
              <a:t>General purpose speech recognition seems far away. Social-purpose speech recognition is severely limited. </a:t>
            </a:r>
            <a:r>
              <a:rPr lang="en-US" altLang="zh-CN" sz="1800" i="1">
                <a:solidFill>
                  <a:srgbClr val="FF0000"/>
                </a:solidFill>
                <a:ea typeface="宋体" charset="0"/>
                <a:cs typeface="宋体" charset="0"/>
              </a:rPr>
              <a:t>It would seem appropriate for people to ask themselves why they are working in the field and what they can expect to accomplish…</a:t>
            </a:r>
          </a:p>
          <a:p>
            <a:pPr marL="228600" indent="-228600">
              <a:lnSpc>
                <a:spcPct val="80000"/>
              </a:lnSpc>
              <a:buFontTx/>
              <a:buNone/>
            </a:pPr>
            <a:r>
              <a:rPr lang="en-US" altLang="zh-CN" sz="1800" i="1">
                <a:ea typeface="宋体" charset="0"/>
                <a:cs typeface="宋体" charset="0"/>
              </a:rPr>
              <a:t> It would be too simple to say that work in speech recognition is carried out simply because one can get money for it. That is a necessary but not sufficient condition. </a:t>
            </a:r>
            <a:r>
              <a:rPr lang="en-US" altLang="zh-CN" sz="1800" i="1">
                <a:solidFill>
                  <a:srgbClr val="FF0000"/>
                </a:solidFill>
                <a:ea typeface="宋体" charset="0"/>
                <a:cs typeface="宋体" charset="0"/>
              </a:rPr>
              <a:t>We are safe in asserting that speech recognition is attractive to money. The attraction is perhaps similar to the attraction of schemes for turning water into gasoline, extracting gold from the sea, curing cancer, or going to the moon.</a:t>
            </a:r>
            <a:r>
              <a:rPr lang="en-US" altLang="zh-CN" sz="1800" i="1">
                <a:ea typeface="宋体" charset="0"/>
                <a:cs typeface="宋体" charset="0"/>
              </a:rPr>
              <a:t> One doesn’t attract thoughtlessly given dollars by means of schemes for cutting the cost of soap by 10%. </a:t>
            </a:r>
            <a:r>
              <a:rPr lang="en-US" altLang="zh-CN" sz="1800" i="1">
                <a:solidFill>
                  <a:srgbClr val="FF0000"/>
                </a:solidFill>
                <a:ea typeface="宋体" charset="0"/>
                <a:cs typeface="宋体" charset="0"/>
              </a:rPr>
              <a:t>To sell suckers, one uses deceit and offers glamour…</a:t>
            </a:r>
          </a:p>
          <a:p>
            <a:pPr marL="228600" indent="-228600">
              <a:lnSpc>
                <a:spcPct val="80000"/>
              </a:lnSpc>
              <a:buFontTx/>
              <a:buNone/>
            </a:pPr>
            <a:r>
              <a:rPr lang="en-US" altLang="zh-CN" sz="1800" i="1">
                <a:solidFill>
                  <a:srgbClr val="FF0000"/>
                </a:solidFill>
                <a:ea typeface="宋体" charset="0"/>
                <a:cs typeface="宋体" charset="0"/>
              </a:rPr>
              <a:t>Most recognizers behave, not like scientists, but like mad inventors or untrustworthy engineers.</a:t>
            </a:r>
            <a:r>
              <a:rPr lang="en-US" altLang="zh-CN" sz="1800" i="1">
                <a:ea typeface="宋体" charset="0"/>
                <a:cs typeface="宋体" charset="0"/>
              </a:rPr>
              <a:t> The typical recognizer gets it into his head that he can solve “the problem.” The basis for this is either individual inspiration (the “mad inventor” source of knowledge) or acceptance of untested rules, schemes, or information (the untrustworthy engineer approach).</a:t>
            </a:r>
          </a:p>
          <a:p>
            <a:pPr marL="228600" indent="-228600">
              <a:lnSpc>
                <a:spcPct val="80000"/>
              </a:lnSpc>
              <a:buFontTx/>
              <a:buNone/>
            </a:pPr>
            <a:r>
              <a:rPr lang="en-US" sz="1800" i="1">
                <a:solidFill>
                  <a:srgbClr val="990099"/>
                </a:solidFill>
              </a:rPr>
              <a:t>The Journal of the Acoustical Society of America, June 1969</a:t>
            </a:r>
          </a:p>
        </p:txBody>
      </p:sp>
      <p:grpSp>
        <p:nvGrpSpPr>
          <p:cNvPr id="672772" name="Group 4"/>
          <p:cNvGrpSpPr>
            <a:grpSpLocks/>
          </p:cNvGrpSpPr>
          <p:nvPr/>
        </p:nvGrpSpPr>
        <p:grpSpPr bwMode="auto">
          <a:xfrm>
            <a:off x="6864350" y="960438"/>
            <a:ext cx="2051050" cy="3246437"/>
            <a:chOff x="4324" y="605"/>
            <a:chExt cx="1292" cy="2045"/>
          </a:xfrm>
        </p:grpSpPr>
        <p:pic>
          <p:nvPicPr>
            <p:cNvPr id="672773" name="Picture 5" descr="pierc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24" y="605"/>
              <a:ext cx="1292" cy="15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72774" name="Text Box 6"/>
            <p:cNvSpPr txBox="1">
              <a:spLocks noChangeArrowheads="1"/>
            </p:cNvSpPr>
            <p:nvPr/>
          </p:nvSpPr>
          <p:spPr bwMode="auto">
            <a:xfrm>
              <a:off x="4458" y="2190"/>
              <a:ext cx="1054" cy="4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sz="1400" i="1">
                  <a:cs typeface="Arial" charset="0"/>
                </a:rPr>
                <a:t>J. R. Pierce</a:t>
              </a:r>
            </a:p>
            <a:p>
              <a:pPr algn="ctr">
                <a:buFont typeface="Wingdings" charset="0"/>
                <a:buNone/>
              </a:pPr>
              <a:r>
                <a:rPr lang="en-US" sz="1400" i="1">
                  <a:cs typeface="Arial" charset="0"/>
                </a:rPr>
                <a:t>Executive Director,</a:t>
              </a:r>
            </a:p>
            <a:p>
              <a:pPr algn="ctr">
                <a:buFont typeface="Wingdings" charset="0"/>
                <a:buNone/>
              </a:pPr>
              <a:r>
                <a:rPr lang="en-US" sz="1400" i="1">
                  <a:cs typeface="Arial" charset="0"/>
                </a:rPr>
                <a:t>Bell Laboratories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72772"/>
                                        </p:tgtEl>
                                        <p:attrNameLst>
                                          <p:attrName>style.visibility</p:attrName>
                                        </p:attrNameLst>
                                      </p:cBhvr>
                                      <p:to>
                                        <p:strVal val="visible"/>
                                      </p:to>
                                    </p:set>
                                    <p:animEffect transition="in" filter="dissolve">
                                      <p:cBhvr>
                                        <p:cTn id="7" dur="500"/>
                                        <p:tgtEl>
                                          <p:spTgt spid="67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9D7DB49-3181-CA47-B859-1F3185037BE9}" type="slidenum">
              <a:rPr lang="en-US"/>
              <a:pPr/>
              <a:t>8</a:t>
            </a:fld>
            <a:endParaRPr lang="en-US"/>
          </a:p>
        </p:txBody>
      </p:sp>
      <p:sp>
        <p:nvSpPr>
          <p:cNvPr id="674818" name="Rectangle 2"/>
          <p:cNvSpPr>
            <a:spLocks noGrp="1" noChangeArrowheads="1"/>
          </p:cNvSpPr>
          <p:nvPr>
            <p:ph type="title"/>
          </p:nvPr>
        </p:nvSpPr>
        <p:spPr/>
        <p:txBody>
          <a:bodyPr/>
          <a:lstStyle/>
          <a:p>
            <a:r>
              <a:rPr lang="en-US"/>
              <a:t>1971-1976: The ARPA SUR project </a:t>
            </a:r>
          </a:p>
        </p:txBody>
      </p:sp>
      <p:sp>
        <p:nvSpPr>
          <p:cNvPr id="674819" name="Rectangle 3"/>
          <p:cNvSpPr>
            <a:spLocks noGrp="1" noChangeArrowheads="1"/>
          </p:cNvSpPr>
          <p:nvPr>
            <p:ph type="body" sz="half" idx="1"/>
          </p:nvPr>
        </p:nvSpPr>
        <p:spPr>
          <a:xfrm>
            <a:off x="495300" y="1143000"/>
            <a:ext cx="7343775" cy="4733925"/>
          </a:xfrm>
        </p:spPr>
        <p:txBody>
          <a:bodyPr/>
          <a:lstStyle/>
          <a:p>
            <a:pPr>
              <a:lnSpc>
                <a:spcPct val="90000"/>
              </a:lnSpc>
            </a:pPr>
            <a:r>
              <a:rPr lang="en-US" sz="2400"/>
              <a:t>Despite anti-speech recognition campaign led by </a:t>
            </a:r>
            <a:r>
              <a:rPr lang="en-US" sz="2400" i="1"/>
              <a:t>Pierce Commission </a:t>
            </a:r>
            <a:r>
              <a:rPr lang="en-US" sz="2400"/>
              <a:t>ARPA launches 5 year Spoken Understanding Research program</a:t>
            </a:r>
          </a:p>
          <a:p>
            <a:pPr>
              <a:lnSpc>
                <a:spcPct val="90000"/>
              </a:lnSpc>
            </a:pPr>
            <a:r>
              <a:rPr lang="en-US" sz="2400"/>
              <a:t>Goal: 1000-word vocabulary, 90% understanding rate, near real time on 100 mips machine</a:t>
            </a:r>
          </a:p>
          <a:p>
            <a:pPr>
              <a:lnSpc>
                <a:spcPct val="90000"/>
              </a:lnSpc>
            </a:pPr>
            <a:r>
              <a:rPr lang="en-US" sz="2400"/>
              <a:t>4 Systems built by the end of the program</a:t>
            </a:r>
          </a:p>
          <a:p>
            <a:pPr lvl="1">
              <a:lnSpc>
                <a:spcPct val="90000"/>
              </a:lnSpc>
            </a:pPr>
            <a:r>
              <a:rPr lang="en-US" sz="2000"/>
              <a:t>SDC (24%)</a:t>
            </a:r>
          </a:p>
          <a:p>
            <a:pPr lvl="1">
              <a:lnSpc>
                <a:spcPct val="90000"/>
              </a:lnSpc>
            </a:pPr>
            <a:r>
              <a:rPr lang="en-US" sz="2000"/>
              <a:t>BBN</a:t>
            </a:r>
            <a:r>
              <a:rPr lang="ja-JP" altLang="en-US" sz="2000">
                <a:latin typeface="Arial"/>
              </a:rPr>
              <a:t>’</a:t>
            </a:r>
            <a:r>
              <a:rPr lang="en-US" sz="2000"/>
              <a:t>s </a:t>
            </a:r>
            <a:r>
              <a:rPr lang="en-US" sz="2000" i="1"/>
              <a:t>HWIM (44%)</a:t>
            </a:r>
          </a:p>
          <a:p>
            <a:pPr lvl="1">
              <a:lnSpc>
                <a:spcPct val="90000"/>
              </a:lnSpc>
            </a:pPr>
            <a:r>
              <a:rPr lang="en-US" sz="2000" i="1"/>
              <a:t>CMU</a:t>
            </a:r>
            <a:r>
              <a:rPr lang="ja-JP" altLang="en-US" sz="2000" i="1">
                <a:latin typeface="Arial"/>
              </a:rPr>
              <a:t>’</a:t>
            </a:r>
            <a:r>
              <a:rPr lang="en-US" sz="2000" i="1"/>
              <a:t>s Hearsay II (74%)</a:t>
            </a:r>
          </a:p>
          <a:p>
            <a:pPr lvl="1">
              <a:lnSpc>
                <a:spcPct val="90000"/>
              </a:lnSpc>
            </a:pPr>
            <a:r>
              <a:rPr lang="en-US" sz="2000" i="1"/>
              <a:t>CMU</a:t>
            </a:r>
            <a:r>
              <a:rPr lang="ja-JP" altLang="en-US" sz="2000" i="1">
                <a:latin typeface="Arial"/>
              </a:rPr>
              <a:t>’</a:t>
            </a:r>
            <a:r>
              <a:rPr lang="en-US" sz="2000" i="1"/>
              <a:t>s HARPY (95% -- but 80 times real time!)</a:t>
            </a:r>
          </a:p>
          <a:p>
            <a:pPr>
              <a:lnSpc>
                <a:spcPct val="90000"/>
              </a:lnSpc>
            </a:pPr>
            <a:r>
              <a:rPr lang="en-US" sz="2400" i="1"/>
              <a:t>Rule-based systems except for Harpy</a:t>
            </a:r>
          </a:p>
          <a:p>
            <a:pPr lvl="1">
              <a:lnSpc>
                <a:spcPct val="90000"/>
              </a:lnSpc>
            </a:pPr>
            <a:r>
              <a:rPr lang="en-US" sz="2000" i="1"/>
              <a:t>Engineering approach:  search network of all the possible utterances </a:t>
            </a:r>
            <a:endParaRPr lang="en-US" sz="2000"/>
          </a:p>
        </p:txBody>
      </p:sp>
      <p:pic>
        <p:nvPicPr>
          <p:cNvPr id="674820" name="Picture 4" descr="Raj"/>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7277100" y="3995738"/>
            <a:ext cx="1581150" cy="1803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74821" name="Text Box 5"/>
          <p:cNvSpPr txBox="1">
            <a:spLocks noChangeArrowheads="1"/>
          </p:cNvSpPr>
          <p:nvPr/>
        </p:nvSpPr>
        <p:spPr bwMode="auto">
          <a:xfrm>
            <a:off x="7332663" y="5815013"/>
            <a:ext cx="14255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buFont typeface="Wingdings" charset="0"/>
              <a:buNone/>
            </a:pPr>
            <a:r>
              <a:rPr lang="en-US" sz="1200" i="1">
                <a:cs typeface="Arial" charset="0"/>
              </a:rPr>
              <a:t>Raj Reddy -- CMU</a:t>
            </a:r>
          </a:p>
        </p:txBody>
      </p:sp>
      <p:sp>
        <p:nvSpPr>
          <p:cNvPr id="674822" name="Rectangle 6"/>
          <p:cNvSpPr>
            <a:spLocks noChangeArrowheads="1"/>
          </p:cNvSpPr>
          <p:nvPr/>
        </p:nvSpPr>
        <p:spPr bwMode="auto">
          <a:xfrm>
            <a:off x="3646488" y="3124200"/>
            <a:ext cx="4611687" cy="825500"/>
          </a:xfrm>
          <a:prstGeom prst="rect">
            <a:avLst/>
          </a:prstGeom>
          <a:solidFill>
            <a:srgbClr val="FF3300"/>
          </a:solidFill>
          <a:ln>
            <a:noFill/>
          </a:ln>
          <a:effectLst/>
          <a:scene3d>
            <a:camera prst="legacyObliqueTopRight"/>
            <a:lightRig rig="legacyFlat3" dir="b"/>
          </a:scene3d>
          <a:sp3d extrusionH="430200" prstMaterial="legacyMatte">
            <a:bevelT w="13500" h="13500" prst="angle"/>
            <a:bevelB w="13500" h="13500" prst="angle"/>
            <a:extrusionClr>
              <a:srgbClr val="FF3300"/>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lgn="ctr">
              <a:buFont typeface="Wingdings" charset="0"/>
              <a:buNone/>
            </a:pPr>
            <a:r>
              <a:rPr lang="en-US" b="1">
                <a:cs typeface="Arial" charset="0"/>
              </a:rPr>
              <a:t>LESSON LEARNED:</a:t>
            </a:r>
          </a:p>
          <a:p>
            <a:pPr algn="ctr">
              <a:buFont typeface="Wingdings" charset="0"/>
              <a:buNone/>
            </a:pPr>
            <a:r>
              <a:rPr lang="en-US" b="1">
                <a:cs typeface="Arial" charset="0"/>
              </a:rPr>
              <a:t>Hand-built knowledge does not scale up</a:t>
            </a:r>
          </a:p>
          <a:p>
            <a:pPr algn="ctr">
              <a:buFont typeface="Wingdings" charset="0"/>
              <a:buNone/>
            </a:pPr>
            <a:r>
              <a:rPr lang="en-US" b="1">
                <a:cs typeface="Arial" charset="0"/>
              </a:rPr>
              <a:t>Need of a global </a:t>
            </a:r>
            <a:r>
              <a:rPr lang="ja-JP" altLang="en-US" b="1">
                <a:latin typeface="Arial"/>
                <a:cs typeface="Arial" charset="0"/>
              </a:rPr>
              <a:t>“</a:t>
            </a:r>
            <a:r>
              <a:rPr lang="en-US" b="1">
                <a:cs typeface="Arial" charset="0"/>
              </a:rPr>
              <a:t>optimization</a:t>
            </a:r>
            <a:r>
              <a:rPr lang="ja-JP" altLang="en-US" b="1">
                <a:latin typeface="Arial"/>
                <a:cs typeface="Arial" charset="0"/>
              </a:rPr>
              <a:t>”</a:t>
            </a:r>
            <a:r>
              <a:rPr lang="en-US" b="1">
                <a:cs typeface="Arial" charset="0"/>
              </a:rPr>
              <a:t> criterion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674819">
                                            <p:txEl>
                                              <p:pRg st="3" end="3"/>
                                            </p:txEl>
                                          </p:spTgt>
                                        </p:tgtEl>
                                        <p:attrNameLst>
                                          <p:attrName>style.color</p:attrName>
                                        </p:attrNameLst>
                                      </p:cBhvr>
                                      <p:to>
                                        <a:srgbClr val="FF3300"/>
                                      </p:to>
                                    </p:animClr>
                                  </p:childTnLst>
                                </p:cTn>
                              </p:par>
                              <p:par>
                                <p:cTn id="7" presetID="3" presetClass="emph" presetSubtype="2" fill="hold" nodeType="withEffect">
                                  <p:stCondLst>
                                    <p:cond delay="0"/>
                                  </p:stCondLst>
                                  <p:childTnLst>
                                    <p:animClr clrSpc="rgb" dir="cw">
                                      <p:cBhvr override="childStyle">
                                        <p:cTn id="8" dur="500" fill="hold"/>
                                        <p:tgtEl>
                                          <p:spTgt spid="674819">
                                            <p:txEl>
                                              <p:pRg st="4" end="4"/>
                                            </p:txEl>
                                          </p:spTgt>
                                        </p:tgtEl>
                                        <p:attrNameLst>
                                          <p:attrName>style.color</p:attrName>
                                        </p:attrNameLst>
                                      </p:cBhvr>
                                      <p:to>
                                        <a:srgbClr val="FF3300"/>
                                      </p:to>
                                    </p:animClr>
                                  </p:childTnLst>
                                </p:cTn>
                              </p:par>
                              <p:par>
                                <p:cTn id="9" presetID="3" presetClass="emph" presetSubtype="2" fill="hold" nodeType="withEffect">
                                  <p:stCondLst>
                                    <p:cond delay="0"/>
                                  </p:stCondLst>
                                  <p:childTnLst>
                                    <p:animClr clrSpc="rgb" dir="cw">
                                      <p:cBhvr override="childStyle">
                                        <p:cTn id="10" dur="500" fill="hold"/>
                                        <p:tgtEl>
                                          <p:spTgt spid="674819">
                                            <p:txEl>
                                              <p:pRg st="5" end="5"/>
                                            </p:txEl>
                                          </p:spTgt>
                                        </p:tgtEl>
                                        <p:attrNameLst>
                                          <p:attrName>style.color</p:attrName>
                                        </p:attrNameLst>
                                      </p:cBhvr>
                                      <p:to>
                                        <a:srgbClr val="FF3300"/>
                                      </p:to>
                                    </p:animClr>
                                  </p:childTnLst>
                                </p:cTn>
                              </p:par>
                              <p:par>
                                <p:cTn id="11" presetID="22" presetClass="entr" presetSubtype="8" fill="hold" grpId="0" nodeType="withEffect">
                                  <p:stCondLst>
                                    <p:cond delay="0"/>
                                  </p:stCondLst>
                                  <p:childTnLst>
                                    <p:set>
                                      <p:cBhvr>
                                        <p:cTn id="12" dur="1" fill="hold">
                                          <p:stCondLst>
                                            <p:cond delay="0"/>
                                          </p:stCondLst>
                                        </p:cTn>
                                        <p:tgtEl>
                                          <p:spTgt spid="674822"/>
                                        </p:tgtEl>
                                        <p:attrNameLst>
                                          <p:attrName>style.visibility</p:attrName>
                                        </p:attrNameLst>
                                      </p:cBhvr>
                                      <p:to>
                                        <p:strVal val="visible"/>
                                      </p:to>
                                    </p:set>
                                    <p:animEffect transition="in" filter="wipe(left)">
                                      <p:cBhvr>
                                        <p:cTn id="13" dur="500"/>
                                        <p:tgtEl>
                                          <p:spTgt spid="67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C81F3CF-D02B-1745-BFBC-109BC2F8309A}" type="slidenum">
              <a:rPr lang="en-US"/>
              <a:pPr/>
              <a:t>9</a:t>
            </a:fld>
            <a:endParaRPr lang="en-US"/>
          </a:p>
        </p:txBody>
      </p:sp>
      <p:sp>
        <p:nvSpPr>
          <p:cNvPr id="688130" name="Rectangle 2"/>
          <p:cNvSpPr>
            <a:spLocks noGrp="1" noChangeArrowheads="1"/>
          </p:cNvSpPr>
          <p:nvPr>
            <p:ph type="title"/>
          </p:nvPr>
        </p:nvSpPr>
        <p:spPr/>
        <p:txBody>
          <a:bodyPr/>
          <a:lstStyle/>
          <a:p>
            <a:endParaRPr lang="en-US"/>
          </a:p>
        </p:txBody>
      </p:sp>
      <p:sp>
        <p:nvSpPr>
          <p:cNvPr id="688131" name="Rectangle 3"/>
          <p:cNvSpPr>
            <a:spLocks noGrp="1" noChangeArrowheads="1"/>
          </p:cNvSpPr>
          <p:nvPr>
            <p:ph type="body" idx="1"/>
          </p:nvPr>
        </p:nvSpPr>
        <p:spPr/>
        <p:txBody>
          <a:bodyPr/>
          <a:lstStyle/>
          <a:p>
            <a:r>
              <a:rPr lang="en-US" dirty="0"/>
              <a:t>Lack of clear evaluation criteria</a:t>
            </a:r>
          </a:p>
          <a:p>
            <a:pPr lvl="1"/>
            <a:r>
              <a:rPr lang="en-US" dirty="0"/>
              <a:t>ARPA felt systems had failed</a:t>
            </a:r>
          </a:p>
          <a:p>
            <a:pPr lvl="1"/>
            <a:r>
              <a:rPr lang="en-US" dirty="0"/>
              <a:t>Project not extended</a:t>
            </a:r>
          </a:p>
          <a:p>
            <a:r>
              <a:rPr lang="en-US" dirty="0"/>
              <a:t>Speech Understanding: too early for its time</a:t>
            </a:r>
          </a:p>
          <a:p>
            <a:r>
              <a:rPr lang="en-US" dirty="0"/>
              <a:t>Need a standard evaluation </a:t>
            </a:r>
            <a:r>
              <a:rPr lang="en-US" dirty="0" smtClean="0"/>
              <a:t>method so that progress within and across systems could be measured</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5819</TotalTime>
  <Words>2989</Words>
  <Application>Microsoft Office PowerPoint</Application>
  <PresentationFormat>On-screen Show (4:3)</PresentationFormat>
  <Paragraphs>580</Paragraphs>
  <Slides>43</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1_Default Design</vt:lpstr>
      <vt:lpstr>Equation</vt:lpstr>
      <vt:lpstr>Automatic Speech Recognition:  An Overview</vt:lpstr>
      <vt:lpstr>Recreating the Speech Chain</vt:lpstr>
      <vt:lpstr>The Problem of Segmentation... or...</vt:lpstr>
      <vt:lpstr>The Illusion of Segmentation... or...</vt:lpstr>
      <vt:lpstr>Speech Recognition: the Early Years</vt:lpstr>
      <vt:lpstr>1960’s – Speech Processing and  Digital Computers</vt:lpstr>
      <vt:lpstr>1969 – Whither Speech Recognition?</vt:lpstr>
      <vt:lpstr>1971-1976: The ARPA SUR project </vt:lpstr>
      <vt:lpstr>Slide 9</vt:lpstr>
      <vt:lpstr>1970’s – Dynamic Time Warping The Brute Force of the Engineering Approach</vt:lpstr>
      <vt:lpstr>1980s -- The Statistical Approach</vt:lpstr>
      <vt:lpstr>1980-1990 – Statistical approach becomes ubiquitous</vt:lpstr>
      <vt:lpstr>1980s-1990s – The Power of Evaluation</vt:lpstr>
      <vt:lpstr>NUANCE Today</vt:lpstr>
      <vt:lpstr>Large Vocabulary Continuous Speech Recognition (LVCSR) Today</vt:lpstr>
      <vt:lpstr>Current error rates</vt:lpstr>
      <vt:lpstr>Human vs. Machine Error Rates</vt:lpstr>
      <vt:lpstr>How to Build an ASR System</vt:lpstr>
      <vt:lpstr>ASR Paradigm</vt:lpstr>
      <vt:lpstr>The Noisy Channel Model</vt:lpstr>
      <vt:lpstr>The Noisy Channel Model:  Assumptions</vt:lpstr>
      <vt:lpstr>Noisy Channel Model</vt:lpstr>
      <vt:lpstr>Speech Recognition Meets Noisy Channel: Acoustic Likelihoods and LM Priors</vt:lpstr>
      <vt:lpstr>Components of an ASR System</vt:lpstr>
      <vt:lpstr>Training and Test Corpora</vt:lpstr>
      <vt:lpstr>Building the Acoustic Model</vt:lpstr>
      <vt:lpstr>Training a Word HMM</vt:lpstr>
      <vt:lpstr>Slide 28</vt:lpstr>
      <vt:lpstr>Training the Acoustic Model</vt:lpstr>
      <vt:lpstr>Building the Pronunciation Model</vt:lpstr>
      <vt:lpstr>ASR Lexicon: Markov Models for Pronunciation</vt:lpstr>
      <vt:lpstr>Building the Language Model</vt:lpstr>
      <vt:lpstr>Search/Decoding</vt:lpstr>
      <vt:lpstr>Evaluating Success</vt:lpstr>
      <vt:lpstr>Slide 35</vt:lpstr>
      <vt:lpstr>ASR Today</vt:lpstr>
      <vt:lpstr>ASR Future</vt:lpstr>
      <vt:lpstr>Slide 38</vt:lpstr>
      <vt:lpstr>But What is Human about  State-of-the-Art ASR?</vt:lpstr>
      <vt:lpstr>Slide 40</vt:lpstr>
      <vt:lpstr>Basic Lexicon</vt:lpstr>
      <vt:lpstr>Language Model</vt:lpstr>
      <vt:lpstr>Next Class</vt:lpstr>
    </vt:vector>
  </TitlesOfParts>
  <Company>AT&amp;T Research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Julia Hirschberg</dc:creator>
  <dc:description/>
  <cp:lastModifiedBy>Julia Hirschberg</cp:lastModifiedBy>
  <cp:revision>628</cp:revision>
  <cp:lastPrinted>1999-05-22T22:06:30Z</cp:lastPrinted>
  <dcterms:created xsi:type="dcterms:W3CDTF">1997-02-17T17:52:10Z</dcterms:created>
  <dcterms:modified xsi:type="dcterms:W3CDTF">2012-03-21T18:18:26Z</dcterms:modified>
</cp:coreProperties>
</file>