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57" r:id="rId2"/>
    <p:sldId id="450" r:id="rId3"/>
    <p:sldId id="446" r:id="rId4"/>
    <p:sldId id="451" r:id="rId5"/>
    <p:sldId id="399" r:id="rId6"/>
    <p:sldId id="442" r:id="rId7"/>
    <p:sldId id="414" r:id="rId8"/>
    <p:sldId id="416" r:id="rId9"/>
    <p:sldId id="453" r:id="rId10"/>
    <p:sldId id="455" r:id="rId11"/>
    <p:sldId id="452" r:id="rId12"/>
    <p:sldId id="454" r:id="rId13"/>
    <p:sldId id="456" r:id="rId14"/>
    <p:sldId id="457" r:id="rId15"/>
    <p:sldId id="418" r:id="rId16"/>
    <p:sldId id="459" r:id="rId17"/>
    <p:sldId id="443" r:id="rId18"/>
    <p:sldId id="421" r:id="rId19"/>
    <p:sldId id="422" r:id="rId20"/>
    <p:sldId id="423" r:id="rId21"/>
    <p:sldId id="424" r:id="rId22"/>
    <p:sldId id="425" r:id="rId23"/>
    <p:sldId id="426" r:id="rId24"/>
    <p:sldId id="419" r:id="rId25"/>
    <p:sldId id="427" r:id="rId26"/>
    <p:sldId id="458" r:id="rId27"/>
    <p:sldId id="460" r:id="rId28"/>
    <p:sldId id="461" r:id="rId29"/>
    <p:sldId id="462" r:id="rId30"/>
    <p:sldId id="444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FF"/>
    <a:srgbClr val="CC3300"/>
    <a:srgbClr val="5EB54B"/>
    <a:srgbClr val="FF9900"/>
    <a:srgbClr val="66CCFF"/>
    <a:srgbClr val="000066"/>
    <a:srgbClr val="FF00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568" autoAdjust="0"/>
  </p:normalViewPr>
  <p:slideViewPr>
    <p:cSldViewPr>
      <p:cViewPr varScale="1">
        <p:scale>
          <a:sx n="82" d="100"/>
          <a:sy n="82" d="100"/>
        </p:scale>
        <p:origin x="-840" y="-84"/>
      </p:cViewPr>
      <p:guideLst>
        <p:guide orient="horz" pos="2160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6"/>
    </p:cViewPr>
  </p:sorterViewPr>
  <p:notesViewPr>
    <p:cSldViewPr>
      <p:cViewPr>
        <p:scale>
          <a:sx n="100" d="100"/>
          <a:sy n="100" d="100"/>
        </p:scale>
        <p:origin x="-684" y="2262"/>
      </p:cViewPr>
      <p:guideLst>
        <p:guide orient="horz" pos="2260"/>
        <p:guide pos="309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171826" cy="4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1825" cy="4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20188"/>
            <a:ext cx="3171826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fld id="{3B479036-66C9-1142-BF7F-CCC5BA1BD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171826" cy="4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1825" cy="4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4250" cy="3595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4560888"/>
            <a:ext cx="53562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0188"/>
            <a:ext cx="3171826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938" tIns="47127" rIns="95938" bIns="47127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300"/>
            </a:lvl1pPr>
          </a:lstStyle>
          <a:p>
            <a:fld id="{E0D37E8C-A7ED-114C-8072-02C918A57C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140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49263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896938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46200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793875" algn="l" defTabSz="8794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813" indent="-303213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1300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2275" indent="-242888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5" indent="-241300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20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92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64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36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8FED60-EDEA-6540-A6F6-ED64906C760D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Pa = Pascal</a:t>
            </a:r>
          </a:p>
          <a:p>
            <a:pPr eaLnBrk="1" hangingPunct="1"/>
            <a:r>
              <a:rPr lang="en-US">
                <a:latin typeface="Times New Roman" charset="0"/>
              </a:rPr>
              <a:t>Db = Decibel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813" indent="-303213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1300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2275" indent="-242888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5" indent="-241300" defTabSz="933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20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92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64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3675" indent="-2413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8EF35C-78FB-E541-BB74-E1F230BF800C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Sound from http://cnl.salk.edu/~tewon/Blind/blind_audio.html</a:t>
            </a:r>
          </a:p>
          <a:p>
            <a:r>
              <a:rPr lang="en-US">
                <a:latin typeface="Times New Roman" charset="0"/>
              </a:rPr>
              <a:t>Listen for fricatives in 4</a:t>
            </a:r>
            <a:r>
              <a:rPr lang="en-US" baseline="30000">
                <a:latin typeface="Times New Roman" charset="0"/>
              </a:rPr>
              <a:t>th</a:t>
            </a:r>
            <a:r>
              <a:rPr lang="en-US">
                <a:latin typeface="Times New Roman" charset="0"/>
              </a:rPr>
              <a:t> file – not quite separated out.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75518-C18A-F84A-BAA1-2F90FCF3E78D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474DA-D26E-5C4A-8A38-1BC4186CF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93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5F30-FF52-F047-B530-1207B611B30B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B7174-ACE2-E94B-8313-4A992299D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DF5CE-5430-904F-82E6-A8BE23BB30C0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610E0-58A5-EF49-BA98-E9C8E4033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67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9FEC-92F3-A74C-B9AB-603DF42357EA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A6DB1-B1F2-1B4A-9951-FCE71E255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7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E73C1-75AF-4243-A075-5D6273BC5BD7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38FB7-5314-7149-8321-604F67878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09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2E31-3FF7-2E46-8FF6-107A49C89462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40BAC-7EF3-D94B-A1B9-6D88446E6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4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D313-6B5A-1645-98D8-C164FCFF6D10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6840A-3E3C-D940-9D65-B0CE2384E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40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1AD6-520E-A54B-8C0B-058E0792936E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5CFCE-FD0F-5248-9D2E-CD3FD1FB1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98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F163A-1A8D-BA4C-B835-0CB5D2C32C01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88D0B-C800-2741-ABB4-42BB4AD2C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49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7F023-214F-324E-8F48-3A98A1851318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2A252-5AEF-E348-8D60-46D29F026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12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5FE3-C5D0-A04D-AEEC-1BD1E7B65C0E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A37C6-B50E-C64B-9F9E-72390311B9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0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5F7E6F-D634-9344-90BB-B296AF66AC5D}" type="datetime1">
              <a:rPr lang="en-US"/>
              <a:pPr/>
              <a:t>1/30/2012</a:t>
            </a:fld>
            <a:endParaRPr lang="en-US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AT&amp;T Proprietary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AEC3B2-BF8D-6A4D-9083-0714261DE2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julia/courses/CS4706/White_Noise.wa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western.edu/observer/issues/2004-03-11/audiology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audio" Target="../media/media3.WAV"/><Relationship Id="rId7" Type="http://schemas.openxmlformats.org/officeDocument/2006/relationships/hyperlink" Target="http://www.cnl.salk.edu/~tewon/Blind/blind_audio.html" TargetMode="External"/><Relationship Id="rId12" Type="http://schemas.microsoft.com/office/2007/relationships/media" Target="../media/media4.WAV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notesSlide" Target="../notesSlides/notesSlide3.xml"/><Relationship Id="rId11" Type="http://schemas.microsoft.com/office/2007/relationships/media" Target="../media/media3.WAV"/><Relationship Id="rId5" Type="http://schemas.openxmlformats.org/officeDocument/2006/relationships/slideLayout" Target="../slideLayouts/slideLayout2.xml"/><Relationship Id="rId10" Type="http://schemas.microsoft.com/office/2007/relationships/media" Target="../media/media2.WAV"/><Relationship Id="rId4" Type="http://schemas.openxmlformats.org/officeDocument/2006/relationships/audio" Target="../media/media4.WAV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CC3B08-A723-314A-B5E2-17F6915FCBA8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2D6D49-48F0-CA40-8C00-E7C67E65EF6E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Acoustics of Speech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Julia Hirschberg</a:t>
            </a:r>
          </a:p>
          <a:p>
            <a:pPr eaLnBrk="1" hangingPunct="1"/>
            <a:r>
              <a:rPr lang="en-US">
                <a:latin typeface="Arial" charset="0"/>
              </a:rPr>
              <a:t>CS 4706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81F292-D3C2-EB4B-9C9C-63396A097E68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0A74D2-8EDB-C140-96FE-EDA058FFAF9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Complex Periodic Waves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Cyclic but composed of </a:t>
            </a:r>
            <a:r>
              <a:rPr lang="en-US" b="1" i="1" dirty="0">
                <a:latin typeface="Arial" charset="0"/>
              </a:rPr>
              <a:t>multiple</a:t>
            </a:r>
            <a:r>
              <a:rPr lang="en-US" dirty="0">
                <a:latin typeface="Arial" charset="0"/>
              </a:rPr>
              <a:t> sine waves</a:t>
            </a:r>
          </a:p>
          <a:p>
            <a:pPr lvl="1" eaLnBrk="1" hangingPunct="1"/>
            <a:r>
              <a:rPr lang="en-US" dirty="0">
                <a:solidFill>
                  <a:srgbClr val="0066FF"/>
                </a:solidFill>
                <a:latin typeface="Arial" charset="0"/>
              </a:rPr>
              <a:t>Fundamental frequency (F0):</a:t>
            </a:r>
            <a:r>
              <a:rPr lang="en-US" dirty="0">
                <a:latin typeface="Arial" charset="0"/>
              </a:rPr>
              <a:t> rate at which largest pattern 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repeats</a:t>
            </a:r>
            <a:r>
              <a:rPr lang="en-US" dirty="0">
                <a:latin typeface="Arial" charset="0"/>
              </a:rPr>
              <a:t> (also GCD of component frequencies) </a:t>
            </a:r>
          </a:p>
          <a:p>
            <a:pPr lvl="1" eaLnBrk="1" hangingPunct="1"/>
            <a:r>
              <a:rPr lang="en-US" dirty="0" smtClean="0">
                <a:solidFill>
                  <a:srgbClr val="0066FF"/>
                </a:solidFill>
                <a:latin typeface="Arial" charset="0"/>
              </a:rPr>
              <a:t>Harmonics: 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faster repeating patterns</a:t>
            </a:r>
            <a:endParaRPr lang="en-US" dirty="0">
              <a:solidFill>
                <a:srgbClr val="660066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Any complex waveform can be analyzed into its component sine waves with their frequencies, amplitudes, and phases  (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Fourier</a:t>
            </a:r>
            <a:r>
              <a:rPr lang="ja-JP" altLang="en-US" dirty="0">
                <a:solidFill>
                  <a:srgbClr val="0066FF"/>
                </a:solidFill>
                <a:latin typeface="Arial" charset="0"/>
              </a:rPr>
              <a:t>’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s theorem</a:t>
            </a:r>
            <a:r>
              <a:rPr lang="en-US" dirty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2D4C27-92D4-1C48-8B04-96E0F4BD5991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53526F-0B19-4949-85FC-5B60E9A17052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" t="56815" r="3505" b="7030"/>
          <a:stretch>
            <a:fillRect/>
          </a:stretch>
        </p:blipFill>
        <p:spPr bwMode="auto">
          <a:xfrm>
            <a:off x="1447800" y="1676400"/>
            <a:ext cx="579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2 Sine Waves </a:t>
            </a:r>
            <a:r>
              <a:rPr lang="en-US">
                <a:latin typeface="Arial" charset="0"/>
                <a:sym typeface="Wingdings" charset="0"/>
              </a:rPr>
              <a:t> 1 Complex periodic wave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54DE22-BB09-8A4A-9C8E-85A72F87BE57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5793FA-91FA-C442-8093-CC72F296F962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6" r="15877" b="31134"/>
          <a:stretch>
            <a:fillRect/>
          </a:stretch>
        </p:blipFill>
        <p:spPr bwMode="auto">
          <a:xfrm>
            <a:off x="2057400" y="1295400"/>
            <a:ext cx="48926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0" y="8458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19326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0" y="2355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14346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4 Sine Waves</a:t>
            </a:r>
            <a:r>
              <a:rPr lang="en-US">
                <a:latin typeface="Arial" charset="0"/>
                <a:sym typeface="Wingdings" charset="0"/>
              </a:rPr>
              <a:t> 1 Complex periodic wave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Power Spectra and Spectrograms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Frequency components of a complex waveform </a:t>
            </a:r>
            <a:r>
              <a:rPr lang="en-US">
                <a:latin typeface="Arial" charset="0"/>
                <a:sym typeface="Wingdings" charset="0"/>
              </a:rPr>
              <a:t>represented in the </a:t>
            </a:r>
            <a:r>
              <a:rPr lang="en-US">
                <a:solidFill>
                  <a:srgbClr val="0066FF"/>
                </a:solidFill>
                <a:latin typeface="Arial" charset="0"/>
                <a:sym typeface="Wingdings" charset="0"/>
              </a:rPr>
              <a:t>power spectrum</a:t>
            </a:r>
          </a:p>
          <a:p>
            <a:pPr lvl="1"/>
            <a:r>
              <a:rPr lang="en-US">
                <a:latin typeface="Arial" charset="0"/>
              </a:rPr>
              <a:t>Plots frequency and amplitude of each component sine wave</a:t>
            </a:r>
          </a:p>
          <a:p>
            <a:r>
              <a:rPr lang="en-US">
                <a:latin typeface="Arial" charset="0"/>
              </a:rPr>
              <a:t>Adding temporal dimension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solidFill>
                  <a:srgbClr val="0066FF"/>
                </a:solidFill>
                <a:latin typeface="Arial" charset="0"/>
                <a:sym typeface="Wingdings" charset="0"/>
              </a:rPr>
              <a:t>spectrogram</a:t>
            </a:r>
            <a:endParaRPr lang="en-US">
              <a:solidFill>
                <a:srgbClr val="0066FF"/>
              </a:solidFill>
              <a:latin typeface="Arial" charset="0"/>
            </a:endParaRPr>
          </a:p>
          <a:p>
            <a:r>
              <a:rPr lang="en-US">
                <a:latin typeface="Arial" charset="0"/>
              </a:rPr>
              <a:t>Obtained via Fast Fourier Transform (FFT), Linear Predicative Coding (LPC),…</a:t>
            </a:r>
          </a:p>
          <a:p>
            <a:pPr lvl="1"/>
            <a:r>
              <a:rPr lang="en-US">
                <a:latin typeface="Arial" charset="0"/>
              </a:rPr>
              <a:t>Useful for analysis, coding and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Examples and Terms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Vowels.wav, speechbeach1.wav, speechbeach2.wav</a:t>
            </a:r>
          </a:p>
          <a:p>
            <a:r>
              <a:rPr lang="en-US">
                <a:solidFill>
                  <a:srgbClr val="0066FF"/>
                </a:solidFill>
                <a:latin typeface="Arial" charset="0"/>
              </a:rPr>
              <a:t>Spectral slice</a:t>
            </a:r>
            <a:r>
              <a:rPr lang="en-US">
                <a:latin typeface="Arial" charset="0"/>
              </a:rPr>
              <a:t>: plots amplitude at each frequency</a:t>
            </a:r>
          </a:p>
          <a:p>
            <a:r>
              <a:rPr lang="en-US">
                <a:solidFill>
                  <a:srgbClr val="0066FF"/>
                </a:solidFill>
                <a:latin typeface="Arial" charset="0"/>
              </a:rPr>
              <a:t>Spectrograms</a:t>
            </a:r>
            <a:r>
              <a:rPr lang="en-US">
                <a:latin typeface="Arial" charset="0"/>
              </a:rPr>
              <a:t>: plots changes in amplitude and frequency over time</a:t>
            </a:r>
          </a:p>
          <a:p>
            <a:r>
              <a:rPr lang="en-US">
                <a:solidFill>
                  <a:srgbClr val="0066FF"/>
                </a:solidFill>
                <a:latin typeface="Arial" charset="0"/>
              </a:rPr>
              <a:t>Harmonics</a:t>
            </a:r>
            <a:r>
              <a:rPr lang="en-US">
                <a:latin typeface="Arial" charset="0"/>
              </a:rPr>
              <a:t>: components of a complex waveform that are multiples of the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fundamental frequency</a:t>
            </a:r>
            <a:r>
              <a:rPr lang="en-US">
                <a:latin typeface="Arial" charset="0"/>
              </a:rPr>
              <a:t> (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F0</a:t>
            </a:r>
            <a:r>
              <a:rPr lang="en-US">
                <a:latin typeface="Arial" charset="0"/>
              </a:rPr>
              <a:t>)</a:t>
            </a:r>
          </a:p>
          <a:p>
            <a:r>
              <a:rPr lang="en-US">
                <a:solidFill>
                  <a:srgbClr val="0066FF"/>
                </a:solidFill>
                <a:latin typeface="Arial" charset="0"/>
              </a:rPr>
              <a:t>Formants</a:t>
            </a:r>
            <a:r>
              <a:rPr lang="en-US">
                <a:latin typeface="Arial" charset="0"/>
              </a:rPr>
              <a:t>: frequency bands that are most amplified by the vocal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2E76F5-1CE5-F341-BF9F-C3D16905D848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9EB5A6-F0CD-AB45-B75F-F48E4A6DDF2C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>
                <a:latin typeface="Arial" charset="0"/>
              </a:rPr>
              <a:t>A</a:t>
            </a:r>
            <a:r>
              <a:rPr lang="en-US">
                <a:latin typeface="Arial" charset="0"/>
              </a:rPr>
              <a:t>periodic Waveforms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Waveforms with 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random</a:t>
            </a:r>
            <a:r>
              <a:rPr lang="en-US" dirty="0">
                <a:latin typeface="Arial" charset="0"/>
              </a:rPr>
              <a:t> or 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non-repeating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patterns</a:t>
            </a:r>
          </a:p>
          <a:p>
            <a:pPr lvl="1" eaLnBrk="1" hangingPunct="1"/>
            <a:r>
              <a:rPr lang="en-US" b="1" i="1" dirty="0">
                <a:latin typeface="Arial" charset="0"/>
              </a:rPr>
              <a:t>Random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aperiodic</a:t>
            </a:r>
            <a:r>
              <a:rPr lang="en-US" dirty="0">
                <a:latin typeface="Arial" charset="0"/>
              </a:rPr>
              <a:t> waveforms: </a:t>
            </a:r>
            <a:r>
              <a:rPr lang="en-US" dirty="0">
                <a:solidFill>
                  <a:srgbClr val="0066FF"/>
                </a:solidFill>
                <a:latin typeface="Arial" charset="0"/>
                <a:hlinkClick r:id="rId2"/>
              </a:rPr>
              <a:t>white noise</a:t>
            </a:r>
            <a:endParaRPr lang="en-US" dirty="0">
              <a:solidFill>
                <a:srgbClr val="0066FF"/>
              </a:solidFill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Flat spectrum: equal amplitude for all frequency components</a:t>
            </a:r>
          </a:p>
          <a:p>
            <a:pPr lvl="1" eaLnBrk="1" hangingPunct="1"/>
            <a:r>
              <a:rPr lang="en-US" dirty="0">
                <a:solidFill>
                  <a:srgbClr val="0066FF"/>
                </a:solidFill>
                <a:latin typeface="Arial" charset="0"/>
              </a:rPr>
              <a:t>Transients</a:t>
            </a:r>
            <a:r>
              <a:rPr lang="en-US" dirty="0">
                <a:latin typeface="Arial" charset="0"/>
              </a:rPr>
              <a:t>: sudden bursts of pressure (clicks, pops, lip smacks, door slams)</a:t>
            </a:r>
          </a:p>
          <a:p>
            <a:pPr lvl="2" eaLnBrk="1" hangingPunct="1"/>
            <a:r>
              <a:rPr lang="en-US" dirty="0">
                <a:latin typeface="Arial" charset="0"/>
              </a:rPr>
              <a:t>Flat spectrum with single impulse</a:t>
            </a:r>
          </a:p>
          <a:p>
            <a:pPr lvl="1" eaLnBrk="1" hangingPunct="1"/>
            <a:r>
              <a:rPr lang="en-US" dirty="0">
                <a:latin typeface="Arial" charset="0"/>
              </a:rPr>
              <a:t>Voiceless consonants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3276600"/>
          <a:ext cx="6096000" cy="2617788"/>
        </p:xfrm>
        <a:graphic>
          <a:graphicData uri="http://schemas.openxmlformats.org/presentationml/2006/ole">
            <p:oleObj spid="_x0000_s44054" name="Picture" r:id="rId3" imgW="2754489" imgH="1840089" progId="Word.Picture.8">
              <p:embed/>
            </p:oleObj>
          </a:graphicData>
        </a:graphic>
      </p:graphicFrame>
      <p:pic>
        <p:nvPicPr>
          <p:cNvPr id="44040" name="Picture 8" descr="White-noi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813" y="609600"/>
            <a:ext cx="345598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ImpulseSound1_NewWind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84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2423-E470-FE48-ACBC-1A2FBCEF192B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F0A233-3462-154F-9026-B5BAE443254A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Speech Waveforms in Particular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87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Lungs plus 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vocal fold</a:t>
            </a:r>
            <a:r>
              <a:rPr lang="en-US">
                <a:latin typeface="Arial" charset="0"/>
              </a:rPr>
              <a:t> vibration filtered by the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resonances</a:t>
            </a:r>
            <a:r>
              <a:rPr lang="en-US">
                <a:latin typeface="Arial" charset="0"/>
              </a:rPr>
              <a:t> of the 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vocal tract</a:t>
            </a:r>
            <a:r>
              <a:rPr lang="en-US">
                <a:latin typeface="Arial" charset="0"/>
              </a:rPr>
              <a:t> produce complex periodic waveforms</a:t>
            </a:r>
          </a:p>
          <a:p>
            <a:pPr lvl="1" eaLnBrk="1" hangingPunct="1"/>
            <a:r>
              <a:rPr lang="en-US" b="1" i="1">
                <a:latin typeface="Arial" charset="0"/>
              </a:rPr>
              <a:t>Pitch range, mean, max</a:t>
            </a:r>
            <a:r>
              <a:rPr lang="en-US">
                <a:latin typeface="Arial" charset="0"/>
              </a:rPr>
              <a:t>: cycles per sec of lowest frequency component of signal = 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fundamental frequency</a:t>
            </a:r>
            <a:r>
              <a:rPr lang="en-US">
                <a:latin typeface="Arial" charset="0"/>
              </a:rPr>
              <a:t> (F0)</a:t>
            </a:r>
            <a:endParaRPr lang="en-US" b="1" i="1">
              <a:latin typeface="Arial" charset="0"/>
            </a:endParaRPr>
          </a:p>
          <a:p>
            <a:pPr lvl="1" eaLnBrk="1" hangingPunct="1"/>
            <a:r>
              <a:rPr lang="en-US" b="1" i="1">
                <a:latin typeface="Arial" charset="0"/>
              </a:rPr>
              <a:t>Loudness: </a:t>
            </a:r>
          </a:p>
          <a:p>
            <a:pPr lvl="2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RMS amplitude: </a:t>
            </a:r>
            <a:endParaRPr lang="en-US">
              <a:latin typeface="Arial" charset="0"/>
            </a:endParaRPr>
          </a:p>
          <a:p>
            <a:pPr lvl="2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Intensity:  </a:t>
            </a:r>
            <a:r>
              <a:rPr lang="en-US">
                <a:latin typeface="Arial" charset="0"/>
              </a:rPr>
              <a:t>in Db, where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P</a:t>
            </a:r>
            <a:r>
              <a:rPr lang="en-US" baseline="-25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 is auditory threshold pressure</a:t>
            </a:r>
            <a:endParaRPr lang="en-US">
              <a:solidFill>
                <a:srgbClr val="0066FF"/>
              </a:solidFill>
              <a:latin typeface="Arial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352800" y="5835650"/>
          <a:ext cx="1168400" cy="431800"/>
        </p:xfrm>
        <a:graphic>
          <a:graphicData uri="http://schemas.openxmlformats.org/presentationml/2006/ole">
            <p:oleObj spid="_x0000_s1066" name="Equation" r:id="rId4" imgW="1167893" imgH="431613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67" name="Equation" r:id="rId5" imgW="114151" imgH="215619" progId="Equation.3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4006850" y="4845050"/>
          <a:ext cx="723900" cy="520700"/>
        </p:xfrm>
        <a:graphic>
          <a:graphicData uri="http://schemas.openxmlformats.org/presentationml/2006/ole">
            <p:oleObj spid="_x0000_s1068" name="Equation" r:id="rId6" imgW="723586" imgH="52047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FBBC2C-E9E4-8A4F-841A-91ABC54B2332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543387-777C-E648-968E-D257C202AB5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do we capture speech for analysis?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Recording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 quiet office, a sound booth, an </a:t>
            </a:r>
            <a:r>
              <a:rPr lang="en-US">
                <a:latin typeface="Arial" charset="0"/>
                <a:hlinkClick r:id="rId2"/>
              </a:rPr>
              <a:t>anechoic chamber</a:t>
            </a: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Microphones </a:t>
            </a:r>
            <a:r>
              <a:rPr lang="en-US">
                <a:latin typeface="Arial" charset="0"/>
              </a:rPr>
              <a:t>convert sounds into electrical current:  oscillations of air pressure become oscillations of voltage in an electric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Analog devices</a:t>
            </a:r>
            <a:r>
              <a:rPr lang="en-US">
                <a:latin typeface="Arial" charset="0"/>
              </a:rPr>
              <a:t> (e.g. tape recorders) store these as a continuous signal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Digital devices</a:t>
            </a:r>
            <a:r>
              <a:rPr lang="en-US">
                <a:latin typeface="Arial" charset="0"/>
              </a:rPr>
              <a:t> (e.g. computers,DAT) first convert continuous signals into discrete signals (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digitizing</a:t>
            </a:r>
            <a:r>
              <a:rPr lang="en-US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46E291-C836-524E-B968-B902A6DE995F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353E1A-BD08-6742-AF6C-26B103B52E82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Sampling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80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Sampling rate</a:t>
            </a:r>
            <a:r>
              <a:rPr lang="en-US">
                <a:latin typeface="Arial" charset="0"/>
              </a:rPr>
              <a:t>: how often do we need to sample?</a:t>
            </a:r>
          </a:p>
          <a:p>
            <a:pPr lvl="1" eaLnBrk="1" hangingPunct="1"/>
            <a:r>
              <a:rPr lang="en-US">
                <a:latin typeface="Arial" charset="0"/>
              </a:rPr>
              <a:t>At least 2 samples per cycle to capture periodicity of a waveform component at a given frequency </a:t>
            </a:r>
          </a:p>
          <a:p>
            <a:pPr lvl="2" eaLnBrk="1" hangingPunct="1"/>
            <a:r>
              <a:rPr lang="en-US">
                <a:latin typeface="Arial" charset="0"/>
              </a:rPr>
              <a:t>100 Hz waveform needs 200 samples per sec</a:t>
            </a:r>
          </a:p>
          <a:p>
            <a:pPr lvl="2" eaLnBrk="1" hangingPunct="1"/>
            <a:r>
              <a:rPr lang="en-US" b="1" i="1">
                <a:solidFill>
                  <a:srgbClr val="0066FF"/>
                </a:solidFill>
                <a:latin typeface="Arial" charset="0"/>
              </a:rPr>
              <a:t>Nyquist frequency</a:t>
            </a:r>
            <a:r>
              <a:rPr lang="en-US">
                <a:latin typeface="Arial" charset="0"/>
              </a:rPr>
              <a:t>: highest-frequency component captured with a given sampling rate (half the sampling rate) – e.g. 8K sampling rate (telephone speech) captures frequencies up to 4K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3D01-58BE-0A42-984D-316F0D1B4A8F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5D564C-85FF-004F-8380-858CC755801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 1: Distinguishing One Phoneme from Another, Automatically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ASR: Did the caller say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 want to fly to Newark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or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 want to fly to New York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</a:rPr>
              <a:t>Forensic Linguistics: Did the accused say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Kill him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or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Bill him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</a:rPr>
              <a:t>What evidence is there in the speech signal?</a:t>
            </a:r>
          </a:p>
          <a:p>
            <a:pPr lvl="1" eaLnBrk="1" hangingPunct="1"/>
            <a:r>
              <a:rPr lang="en-US">
                <a:latin typeface="Arial" charset="0"/>
              </a:rPr>
              <a:t>How accurately and reliably can we extract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09EAD-DBF5-9B43-BAC0-F33C1D99D7E8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863F66-3B8B-9048-93AB-6B469E88DF5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Sampling/storage tradeoff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Human hearing: ~20K top frequency </a:t>
            </a:r>
          </a:p>
          <a:p>
            <a:pPr lvl="1" eaLnBrk="1" hangingPunct="1"/>
            <a:r>
              <a:rPr lang="en-US">
                <a:latin typeface="Arial" charset="0"/>
              </a:rPr>
              <a:t>Do we really need to store 40K samples per second of speech?</a:t>
            </a:r>
          </a:p>
          <a:p>
            <a:pPr eaLnBrk="1" hangingPunct="1"/>
            <a:r>
              <a:rPr lang="en-US">
                <a:latin typeface="Arial" charset="0"/>
              </a:rPr>
              <a:t>Telephone speech: 300-4K Hz (8K sampling)</a:t>
            </a:r>
          </a:p>
          <a:p>
            <a:pPr lvl="1" eaLnBrk="1" hangingPunct="1"/>
            <a:r>
              <a:rPr lang="en-US">
                <a:latin typeface="Arial" charset="0"/>
              </a:rPr>
              <a:t>But some speech sounds (e.g. </a:t>
            </a:r>
            <a:r>
              <a:rPr lang="en-US" i="1">
                <a:latin typeface="Arial" charset="0"/>
              </a:rPr>
              <a:t>fricatives, stops)</a:t>
            </a:r>
            <a:r>
              <a:rPr lang="en-US">
                <a:latin typeface="Arial" charset="0"/>
              </a:rPr>
              <a:t> have energy above 4K…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Peter/teeter/Dieter</a:t>
            </a:r>
          </a:p>
          <a:p>
            <a:pPr eaLnBrk="1" hangingPunct="1"/>
            <a:r>
              <a:rPr lang="en-US">
                <a:latin typeface="Arial" charset="0"/>
              </a:rPr>
              <a:t>44k (CD quality audio) vs.16-22K (usually good enough to study pitch, amplitude, duration, …)</a:t>
            </a:r>
          </a:p>
          <a:p>
            <a:pPr eaLnBrk="1" hangingPunct="1"/>
            <a:r>
              <a:rPr lang="en-US">
                <a:latin typeface="Arial" charset="0"/>
              </a:rPr>
              <a:t>Golden Ears…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137E33-AFB0-6E4B-A76E-1A55D6552CF9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3D46CF-D0AF-EE42-A52F-63D999F7E232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Sampling Errors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>
                <a:solidFill>
                  <a:srgbClr val="66CCFF"/>
                </a:solidFill>
                <a:latin typeface="Arial" charset="0"/>
              </a:rPr>
              <a:t>Aliasing</a:t>
            </a:r>
            <a:r>
              <a:rPr lang="en-US">
                <a:latin typeface="Arial" charset="0"/>
              </a:rPr>
              <a:t>: </a:t>
            </a:r>
          </a:p>
          <a:p>
            <a:pPr lvl="1" eaLnBrk="1" hangingPunct="1"/>
            <a:r>
              <a:rPr lang="en-US">
                <a:latin typeface="Arial" charset="0"/>
              </a:rPr>
              <a:t>Signal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frequency higher than the Nyquist frequency</a:t>
            </a:r>
          </a:p>
          <a:p>
            <a:pPr lvl="1" eaLnBrk="1" hangingPunct="1"/>
            <a:r>
              <a:rPr lang="en-US">
                <a:latin typeface="Arial" charset="0"/>
              </a:rPr>
              <a:t>Solutions:</a:t>
            </a:r>
          </a:p>
          <a:p>
            <a:pPr lvl="2" eaLnBrk="1" hangingPunct="1"/>
            <a:r>
              <a:rPr lang="en-US">
                <a:latin typeface="Arial" charset="0"/>
              </a:rPr>
              <a:t>Increase the sampling rate</a:t>
            </a:r>
          </a:p>
          <a:p>
            <a:pPr lvl="2" eaLnBrk="1" hangingPunct="1"/>
            <a:r>
              <a:rPr lang="en-US">
                <a:latin typeface="Arial" charset="0"/>
              </a:rPr>
              <a:t>Filter out frequencies above half the sampling rate (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anti-aliasing filter</a:t>
            </a:r>
            <a:r>
              <a:rPr lang="en-US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3E9D43-BA4C-3C4A-A482-3953C5FB2AB6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C3B2EC-4D51-CF47-9EA3-3089AF85DFD1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Quantization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80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Measuring the amplitude </a:t>
            </a:r>
            <a:r>
              <a:rPr lang="en-US">
                <a:latin typeface="Arial" charset="0"/>
              </a:rPr>
              <a:t>at sampling points:  what resolution to choose?</a:t>
            </a:r>
          </a:p>
          <a:p>
            <a:pPr lvl="1" eaLnBrk="1" hangingPunct="1"/>
            <a:r>
              <a:rPr lang="en-US">
                <a:latin typeface="Arial" charset="0"/>
              </a:rPr>
              <a:t>Integer representation</a:t>
            </a:r>
          </a:p>
          <a:p>
            <a:pPr lvl="1" eaLnBrk="1" hangingPunct="1"/>
            <a:r>
              <a:rPr lang="en-US">
                <a:latin typeface="Arial" charset="0"/>
              </a:rPr>
              <a:t>8, 12 or 16 bits per sample</a:t>
            </a:r>
          </a:p>
          <a:p>
            <a:pPr eaLnBrk="1" hangingPunct="1"/>
            <a:r>
              <a:rPr lang="en-US">
                <a:latin typeface="Arial" charset="0"/>
              </a:rPr>
              <a:t>Noise due to quantization steps avoided by higher resolution -- but requires more storage</a:t>
            </a:r>
          </a:p>
          <a:p>
            <a:pPr lvl="1" eaLnBrk="1" hangingPunct="1"/>
            <a:r>
              <a:rPr lang="en-US">
                <a:latin typeface="Arial" charset="0"/>
              </a:rPr>
              <a:t>How many different amplitude levels do we need to distinguish?</a:t>
            </a:r>
          </a:p>
          <a:p>
            <a:pPr lvl="1" eaLnBrk="1" hangingPunct="1"/>
            <a:r>
              <a:rPr lang="en-US">
                <a:latin typeface="Arial" charset="0"/>
              </a:rPr>
              <a:t>Choice depends on data and application (44K 16bit stereo requires ~10Mb storage)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194DCA-9BBE-474D-B647-C96B55019697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814A80-5AE9-7D49-BAD2-E79957BDE656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 eaLnBrk="1" hangingPunct="1"/>
            <a:r>
              <a:rPr lang="en-US">
                <a:latin typeface="Arial" charset="0"/>
              </a:rPr>
              <a:t>But </a:t>
            </a:r>
            <a:r>
              <a:rPr lang="en-US" b="1" i="1">
                <a:solidFill>
                  <a:srgbClr val="0066FF"/>
                </a:solidFill>
                <a:latin typeface="Arial" charset="0"/>
              </a:rPr>
              <a:t>clipping</a:t>
            </a:r>
            <a:r>
              <a:rPr lang="en-US">
                <a:latin typeface="Arial" charset="0"/>
              </a:rPr>
              <a:t> occurs when input volume (i.e. amplitude of signal) is greater than range that can be represented</a:t>
            </a:r>
          </a:p>
          <a:p>
            <a:pPr lvl="1" eaLnBrk="1" hangingPunct="1"/>
            <a:r>
              <a:rPr lang="en-US">
                <a:latin typeface="Arial" charset="0"/>
              </a:rPr>
              <a:t>Watch for this when you are recording for TTS!</a:t>
            </a:r>
          </a:p>
          <a:p>
            <a:pPr lvl="1" eaLnBrk="1" hangingPunct="1"/>
            <a:r>
              <a:rPr lang="en-US">
                <a:latin typeface="Arial" charset="0"/>
              </a:rPr>
              <a:t>Solutions</a:t>
            </a:r>
          </a:p>
          <a:p>
            <a:pPr lvl="2" eaLnBrk="1" hangingPunct="1"/>
            <a:r>
              <a:rPr lang="en-US">
                <a:latin typeface="Arial" charset="0"/>
              </a:rPr>
              <a:t>Increase the resolution</a:t>
            </a:r>
          </a:p>
          <a:p>
            <a:pPr lvl="2" eaLnBrk="1" hangingPunct="1"/>
            <a:r>
              <a:rPr lang="en-US">
                <a:latin typeface="Arial" charset="0"/>
              </a:rPr>
              <a:t>Decrease the amplitude</a:t>
            </a:r>
          </a:p>
          <a:p>
            <a:pPr lvl="2"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Example: clipped.wav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8C2AC5-90B7-8E48-B58E-053E9016011A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ACEC0-BB4D-BF4B-BBAE-094805BB9B01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Filtering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Acoustic filters</a:t>
            </a:r>
            <a:r>
              <a:rPr lang="en-US">
                <a:latin typeface="Arial" charset="0"/>
              </a:rPr>
              <a:t> block out certain frequencies of sounds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Low-pass filter</a:t>
            </a:r>
            <a:r>
              <a:rPr lang="en-US">
                <a:latin typeface="Arial" charset="0"/>
              </a:rPr>
              <a:t> blocks high frequency components of a waveform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High-pass filter</a:t>
            </a:r>
            <a:r>
              <a:rPr lang="en-US">
                <a:latin typeface="Arial" charset="0"/>
              </a:rPr>
              <a:t> blocks low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Band-pass filter</a:t>
            </a:r>
            <a:r>
              <a:rPr lang="en-US">
                <a:latin typeface="Arial" charset="0"/>
              </a:rPr>
              <a:t> blocks both around a band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Reject band</a:t>
            </a:r>
            <a:r>
              <a:rPr lang="en-US">
                <a:latin typeface="Arial" charset="0"/>
              </a:rPr>
              <a:t> (what to block) vs. 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pass band</a:t>
            </a:r>
            <a:r>
              <a:rPr lang="en-US">
                <a:latin typeface="Arial" charset="0"/>
              </a:rPr>
              <a:t> (what to let through)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But if frequencies of two sounds overlap…. </a:t>
            </a:r>
            <a:r>
              <a:rPr lang="en-US">
                <a:latin typeface="Arial" charset="0"/>
                <a:hlinkClick r:id="rId7"/>
              </a:rPr>
              <a:t>source separation issues</a:t>
            </a:r>
            <a:endParaRPr lang="en-US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pic>
        <p:nvPicPr>
          <p:cNvPr id="24584" name="D972D9C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F64F78DE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3C3FC165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79618083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5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75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71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F1B1B4-41A5-2848-9605-1E49867BF280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591C54-16AD-1544-AC45-0B37194E17B3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Estimating pitch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0066FF"/>
                </a:solidFill>
                <a:latin typeface="Arial" charset="0"/>
              </a:rPr>
              <a:t>Pitch tracking</a:t>
            </a:r>
            <a:r>
              <a:rPr lang="en-US">
                <a:latin typeface="Arial" charset="0"/>
              </a:rPr>
              <a:t>: Estimate F0 over time as a function of 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vocal fold vibration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(vowels.wav)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How?  Autocorrelation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 periodic waveform is correlated with itself since one period looks much like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Find the period by finding the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lag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(offset) between two windows on the signal for which the correlation of the windows is highest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Lag duration (T) is 1 period of waveform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Inverse is F0 (1/T)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Microprosody effects of consonants (e.g. /v/)</a:t>
            </a:r>
          </a:p>
          <a:p>
            <a:r>
              <a:rPr lang="en-US">
                <a:latin typeface="Arial" charset="0"/>
              </a:rPr>
              <a:t>Creaky voice </a:t>
            </a:r>
            <a:r>
              <a:rPr lang="en-US">
                <a:latin typeface="Arial" charset="0"/>
                <a:sym typeface="Wingdings" charset="0"/>
              </a:rPr>
              <a:t> no pitch track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Errors to watch for in reading pitch tracks:</a:t>
            </a:r>
          </a:p>
          <a:p>
            <a:pPr lvl="1"/>
            <a:r>
              <a:rPr lang="en-US">
                <a:solidFill>
                  <a:srgbClr val="0066FF"/>
                </a:solidFill>
                <a:latin typeface="Arial" charset="0"/>
              </a:rPr>
              <a:t>Halving</a:t>
            </a:r>
            <a:r>
              <a:rPr lang="en-US">
                <a:latin typeface="Arial" charset="0"/>
              </a:rPr>
              <a:t>: shortest lag calculated is too long </a:t>
            </a:r>
            <a:r>
              <a:rPr lang="en-US">
                <a:latin typeface="Arial" charset="0"/>
                <a:sym typeface="Wingdings" charset="0"/>
              </a:rPr>
              <a:t> estimated cycle too long</a:t>
            </a:r>
            <a:r>
              <a:rPr lang="en-US">
                <a:latin typeface="Arial" charset="0"/>
              </a:rPr>
              <a:t>, too </a:t>
            </a:r>
            <a:r>
              <a:rPr lang="en-US" i="1">
                <a:latin typeface="Arial" charset="0"/>
              </a:rPr>
              <a:t>few</a:t>
            </a:r>
            <a:r>
              <a:rPr lang="en-US">
                <a:latin typeface="Arial" charset="0"/>
              </a:rPr>
              <a:t> cycles per sec (</a:t>
            </a:r>
            <a:r>
              <a:rPr lang="en-US" b="1" i="1">
                <a:latin typeface="Arial" charset="0"/>
              </a:rPr>
              <a:t>under</a:t>
            </a:r>
            <a:r>
              <a:rPr lang="en-US">
                <a:latin typeface="Arial" charset="0"/>
              </a:rPr>
              <a:t>estimate pitch) </a:t>
            </a:r>
          </a:p>
          <a:p>
            <a:pPr lvl="1"/>
            <a:r>
              <a:rPr lang="en-US">
                <a:solidFill>
                  <a:srgbClr val="0066FF"/>
                </a:solidFill>
                <a:latin typeface="Arial" charset="0"/>
              </a:rPr>
              <a:t>Doubling</a:t>
            </a:r>
            <a:r>
              <a:rPr lang="en-US">
                <a:latin typeface="Arial" charset="0"/>
              </a:rPr>
              <a:t>: shortest lag too short and second half of cycle similar to first </a:t>
            </a:r>
            <a:r>
              <a:rPr lang="en-US">
                <a:latin typeface="Arial" charset="0"/>
                <a:sym typeface="Wingdings" charset="0"/>
              </a:rPr>
              <a:t> cycle too short, too </a:t>
            </a:r>
            <a:r>
              <a:rPr lang="en-US" i="1">
                <a:latin typeface="Arial" charset="0"/>
                <a:sym typeface="Wingdings" charset="0"/>
              </a:rPr>
              <a:t>many</a:t>
            </a:r>
            <a:r>
              <a:rPr lang="en-US">
                <a:latin typeface="Arial" charset="0"/>
                <a:sym typeface="Wingdings" charset="0"/>
              </a:rPr>
              <a:t> cycles per sec </a:t>
            </a:r>
            <a:r>
              <a:rPr lang="en-US">
                <a:latin typeface="Arial" charset="0"/>
              </a:rPr>
              <a:t>(</a:t>
            </a:r>
            <a:r>
              <a:rPr lang="en-US" b="1" i="1">
                <a:latin typeface="Arial" charset="0"/>
              </a:rPr>
              <a:t>over</a:t>
            </a:r>
            <a:r>
              <a:rPr lang="en-US">
                <a:latin typeface="Arial" charset="0"/>
              </a:rPr>
              <a:t>estimate pitch)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6084" name="Picture 4" descr="pitch-halv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9675"/>
            <a:ext cx="57340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953000" y="6096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ToBI Labeling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7108" name="Picture 4" descr="no-pitch-halv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4913"/>
            <a:ext cx="57340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2895A-C4DD-DA43-8F0E-3C47CE03B3CC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B9ED5-28F8-AE4E-92E9-AC7C15008107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Goal 2: Determining </a:t>
            </a:r>
            <a:r>
              <a:rPr lang="en-US" b="1" i="1">
                <a:latin typeface="Arial" charset="0"/>
              </a:rPr>
              <a:t>How</a:t>
            </a:r>
            <a:r>
              <a:rPr lang="en-US">
                <a:latin typeface="Arial" charset="0"/>
              </a:rPr>
              <a:t> things are said is sometimes critical to understanding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Intonation</a:t>
            </a:r>
          </a:p>
          <a:p>
            <a:pPr lvl="1" eaLnBrk="1" hangingPunct="1"/>
            <a:r>
              <a:rPr lang="en-US">
                <a:latin typeface="Arial" charset="0"/>
              </a:rPr>
              <a:t>Forensic Linguistics:  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Kill him!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or 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Kill him?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TTS: 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‘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Are you leaving tomorrow./?</a:t>
            </a:r>
            <a:r>
              <a:rPr lang="ja-JP" altLang="en-US">
                <a:solidFill>
                  <a:srgbClr val="FF0000"/>
                </a:solidFill>
                <a:latin typeface="Arial" charset="0"/>
              </a:rPr>
              <a:t>’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r>
              <a:rPr lang="en-US">
                <a:latin typeface="Arial" charset="0"/>
              </a:rPr>
              <a:t>What information do we need to extract from/generate in the speech signal? </a:t>
            </a:r>
          </a:p>
          <a:p>
            <a:pPr lvl="1" eaLnBrk="1" hangingPunct="1"/>
            <a:r>
              <a:rPr lang="en-US">
                <a:latin typeface="Arial" charset="0"/>
              </a:rPr>
              <a:t>What tools do we have to do this?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CFB150-D244-B749-B30B-C6F282F36D89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369A5E-3D40-5A46-9FB9-B6B5C105699E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Next Class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Download </a:t>
            </a:r>
            <a:r>
              <a:rPr lang="en-US" dirty="0" err="1">
                <a:latin typeface="Arial" charset="0"/>
              </a:rPr>
              <a:t>Praat</a:t>
            </a:r>
            <a:r>
              <a:rPr lang="en-US" dirty="0">
                <a:latin typeface="Arial" charset="0"/>
              </a:rPr>
              <a:t> from </a:t>
            </a:r>
            <a:r>
              <a:rPr lang="en-US" dirty="0" smtClean="0">
                <a:latin typeface="Arial" charset="0"/>
              </a:rPr>
              <a:t>the link on the  </a:t>
            </a:r>
            <a:r>
              <a:rPr lang="en-US" dirty="0">
                <a:latin typeface="Arial" charset="0"/>
              </a:rPr>
              <a:t>course syllabus page</a:t>
            </a:r>
          </a:p>
          <a:p>
            <a:pPr eaLnBrk="1" hangingPunct="1"/>
            <a:r>
              <a:rPr lang="en-US" dirty="0">
                <a:latin typeface="Arial" charset="0"/>
              </a:rPr>
              <a:t>Read the </a:t>
            </a:r>
            <a:r>
              <a:rPr lang="en-US" dirty="0" err="1">
                <a:latin typeface="Arial" charset="0"/>
              </a:rPr>
              <a:t>Praat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tutorial linked from </a:t>
            </a:r>
            <a:r>
              <a:rPr lang="en-US" smtClean="0">
                <a:latin typeface="Arial" charset="0"/>
              </a:rPr>
              <a:t>the syllabus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Record a file of you saying “My mama lives in Memphis.”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Bring </a:t>
            </a:r>
            <a:r>
              <a:rPr lang="en-US" dirty="0">
                <a:latin typeface="Arial" charset="0"/>
              </a:rPr>
              <a:t>a laptop with the files and headphones to class (if you have – otherwise we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 err="1">
                <a:latin typeface="Arial" charset="0"/>
              </a:rPr>
              <a:t>ll</a:t>
            </a:r>
            <a:r>
              <a:rPr lang="en-US" dirty="0">
                <a:latin typeface="Arial" charset="0"/>
              </a:rPr>
              <a:t> share)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EB019C-5BF8-F841-AC2C-DE415168474E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2B3C19-A9EF-9A43-AFEC-3F29F5FBDFC5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Today and Next Class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How do we define cues to segments and intonation?</a:t>
            </a:r>
          </a:p>
          <a:p>
            <a:pPr lvl="1" eaLnBrk="1" hangingPunct="1"/>
            <a:r>
              <a:rPr lang="en-US" sz="2400">
                <a:solidFill>
                  <a:srgbClr val="0066FF"/>
                </a:solidFill>
                <a:latin typeface="Arial" charset="0"/>
              </a:rPr>
              <a:t>Fundamental frequency</a:t>
            </a:r>
            <a:r>
              <a:rPr lang="en-US" sz="2400">
                <a:latin typeface="Arial" charset="0"/>
              </a:rPr>
              <a:t> (pitch)</a:t>
            </a:r>
          </a:p>
          <a:p>
            <a:pPr lvl="1" eaLnBrk="1" hangingPunct="1"/>
            <a:r>
              <a:rPr lang="en-US" sz="2400">
                <a:solidFill>
                  <a:srgbClr val="0066FF"/>
                </a:solidFill>
                <a:latin typeface="Arial" charset="0"/>
              </a:rPr>
              <a:t>Amplitude/energy</a:t>
            </a:r>
            <a:r>
              <a:rPr lang="en-US" sz="2400">
                <a:latin typeface="Arial" charset="0"/>
              </a:rPr>
              <a:t> (loudness)</a:t>
            </a:r>
          </a:p>
          <a:p>
            <a:pPr lvl="1" eaLnBrk="1" hangingPunct="1"/>
            <a:r>
              <a:rPr lang="en-US" sz="2400">
                <a:solidFill>
                  <a:srgbClr val="0066FF"/>
                </a:solidFill>
                <a:latin typeface="Arial" charset="0"/>
              </a:rPr>
              <a:t>Spectral features</a:t>
            </a:r>
          </a:p>
          <a:p>
            <a:pPr lvl="1" eaLnBrk="1" hangingPunct="1"/>
            <a:r>
              <a:rPr lang="en-US" sz="2400">
                <a:solidFill>
                  <a:srgbClr val="0066FF"/>
                </a:solidFill>
                <a:latin typeface="Arial" charset="0"/>
              </a:rPr>
              <a:t>Timing</a:t>
            </a:r>
            <a:r>
              <a:rPr lang="en-US" sz="2400">
                <a:latin typeface="Arial" charset="0"/>
              </a:rPr>
              <a:t> (pauses, rate)</a:t>
            </a:r>
          </a:p>
          <a:p>
            <a:pPr lvl="1" eaLnBrk="1" hangingPunct="1"/>
            <a:r>
              <a:rPr lang="en-US" sz="2400">
                <a:solidFill>
                  <a:srgbClr val="0066FF"/>
                </a:solidFill>
                <a:latin typeface="Arial" charset="0"/>
              </a:rPr>
              <a:t>Voice Quality</a:t>
            </a:r>
          </a:p>
          <a:p>
            <a:pPr eaLnBrk="1" hangingPunct="1"/>
            <a:r>
              <a:rPr lang="en-US" sz="2400">
                <a:latin typeface="Arial" charset="0"/>
              </a:rPr>
              <a:t>How do we extract them?</a:t>
            </a:r>
          </a:p>
          <a:p>
            <a:pPr lvl="1" eaLnBrk="1" hangingPunct="1"/>
            <a:r>
              <a:rPr lang="en-US" sz="2400" b="1" i="1">
                <a:solidFill>
                  <a:srgbClr val="0066FF"/>
                </a:solidFill>
                <a:latin typeface="Arial" charset="0"/>
              </a:rPr>
              <a:t>Praat</a:t>
            </a:r>
          </a:p>
          <a:p>
            <a:pPr lvl="1" eaLnBrk="1" hangingPunct="1"/>
            <a:r>
              <a:rPr lang="en-US" sz="2400">
                <a:latin typeface="Arial" charset="0"/>
              </a:rPr>
              <a:t>Wavesurfer</a:t>
            </a:r>
          </a:p>
          <a:p>
            <a:pPr lvl="1" eaLnBrk="1" hangingPunct="1"/>
            <a:r>
              <a:rPr lang="en-US" sz="2400">
                <a:latin typeface="Arial" charset="0"/>
              </a:rPr>
              <a:t>Xwaves…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C855D4-CD48-8540-A1E4-67467432309A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5D6EF9-F4C7-8847-A055-82294F27FAE7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Sound Production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Pressure fluctuations in the air caused by a musical instrument, a car horn, a </a:t>
            </a:r>
            <a:r>
              <a:rPr lang="en-US" sz="2400" dirty="0" smtClean="0">
                <a:latin typeface="Arial" charset="0"/>
              </a:rPr>
              <a:t>voice…</a:t>
            </a: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  <a:latin typeface="Arial" charset="0"/>
              </a:rPr>
              <a:t>Sound waves propagate</a:t>
            </a:r>
            <a:r>
              <a:rPr lang="en-US" sz="2400" dirty="0">
                <a:latin typeface="Arial" charset="0"/>
              </a:rPr>
              <a:t> thru e.g. air (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marbles, stone-in-lake</a:t>
            </a:r>
            <a:r>
              <a:rPr lang="en-US" sz="2400" dirty="0">
                <a:latin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Cause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eardrum (</a:t>
            </a:r>
            <a:r>
              <a:rPr lang="en-US" sz="2400" i="1" dirty="0">
                <a:solidFill>
                  <a:srgbClr val="0066FF"/>
                </a:solidFill>
                <a:latin typeface="Arial" charset="0"/>
              </a:rPr>
              <a:t>tympanum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)</a:t>
            </a:r>
            <a:r>
              <a:rPr lang="en-US" sz="2400" dirty="0">
                <a:latin typeface="Arial" charset="0"/>
              </a:rPr>
              <a:t> to vibrate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Auditory system translates into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neural impulses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  <a:latin typeface="Arial" charset="0"/>
              </a:rPr>
              <a:t>Brain</a:t>
            </a:r>
            <a:r>
              <a:rPr lang="en-US" sz="2400" dirty="0">
                <a:latin typeface="Arial" charset="0"/>
              </a:rPr>
              <a:t> interprets as 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Plot sounds as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change in air pressure over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From a speech-centric point of view, sound not produced by the human voice is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Ratio of speech-generated sound to other simultaneous sound: </a:t>
            </a:r>
            <a:r>
              <a:rPr lang="en-US" sz="2400" dirty="0">
                <a:solidFill>
                  <a:srgbClr val="0066FF"/>
                </a:solidFill>
                <a:latin typeface="Arial" charset="0"/>
              </a:rPr>
              <a:t> Signal-to-Noise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330A10-12F6-3347-B462-648503CF3E50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F447A-64AA-F847-A18A-517B528CCBD4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latin typeface="Arial" charset="0"/>
              </a:rPr>
              <a:t>Loud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are Common Sounds – How Much Pressure Generated?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91050"/>
          </a:xfrm>
        </p:spPr>
        <p:txBody>
          <a:bodyPr/>
          <a:lstStyle/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 b="1">
                <a:solidFill>
                  <a:srgbClr val="990099"/>
                </a:solidFill>
                <a:latin typeface="Arial" charset="0"/>
              </a:rPr>
              <a:t>Event	Pressure (Pa)	Db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Absolute	20	0	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Whisper	200	20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Quiet office	2K	40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Conversation	20K	60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Bus	200K	80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Subway	2M	100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Thunder	20M	120</a:t>
            </a:r>
          </a:p>
          <a:p>
            <a:pPr marL="3206750" indent="-3206750" defTabSz="911225" eaLnBrk="1" hangingPunct="1">
              <a:lnSpc>
                <a:spcPct val="90000"/>
              </a:lnSpc>
              <a:buFontTx/>
              <a:buNone/>
              <a:tabLst>
                <a:tab pos="6396038" algn="l"/>
              </a:tabLst>
            </a:pPr>
            <a:r>
              <a:rPr lang="en-US">
                <a:latin typeface="Arial" charset="0"/>
              </a:rPr>
              <a:t>*DAMAGE*	200M	140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489129-41DC-0547-B0B2-17CB2C985525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D556E6-1AEB-3C41-9179-40B085823ED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Voiced Sounds are Typically Periodic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95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Simple Periodic Waves (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sine</a:t>
            </a:r>
            <a:r>
              <a:rPr lang="en-US">
                <a:latin typeface="Arial" charset="0"/>
              </a:rPr>
              <a:t> waves) defined by</a:t>
            </a:r>
          </a:p>
          <a:p>
            <a:pPr lvl="1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Frequency</a:t>
            </a:r>
            <a:r>
              <a:rPr lang="en-US">
                <a:latin typeface="Arial" charset="0"/>
              </a:rPr>
              <a:t>: how often does pattern repeat per time unit </a:t>
            </a:r>
          </a:p>
          <a:p>
            <a:pPr lvl="2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Cycle</a:t>
            </a:r>
            <a:r>
              <a:rPr lang="en-US">
                <a:latin typeface="Arial" charset="0"/>
              </a:rPr>
              <a:t>: one repetition</a:t>
            </a:r>
          </a:p>
          <a:p>
            <a:pPr lvl="2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Period</a:t>
            </a:r>
            <a:r>
              <a:rPr lang="en-US">
                <a:latin typeface="Arial" charset="0"/>
              </a:rPr>
              <a:t>: duration of cycle</a:t>
            </a:r>
          </a:p>
          <a:p>
            <a:pPr lvl="2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Frequency</a:t>
            </a:r>
            <a:r>
              <a:rPr lang="en-US">
                <a:latin typeface="Arial" charset="0"/>
              </a:rPr>
              <a:t>=# cycles per time unit, e.g. sec.</a:t>
            </a:r>
          </a:p>
          <a:p>
            <a:pPr lvl="3" eaLnBrk="1" hangingPunct="1"/>
            <a:r>
              <a:rPr lang="en-US">
                <a:latin typeface="Arial" charset="0"/>
              </a:rPr>
              <a:t>Frequency in Hz = cycles per second or 1/period</a:t>
            </a:r>
          </a:p>
          <a:p>
            <a:pPr lvl="3" eaLnBrk="1" hangingPunct="1"/>
            <a:r>
              <a:rPr lang="en-US">
                <a:latin typeface="Arial" charset="0"/>
              </a:rPr>
              <a:t>E.g. 400Hz pitch = 1/.0025 (1 cycle has a period of .0025; 400 cycles complete in 1 sec)</a:t>
            </a:r>
          </a:p>
          <a:p>
            <a:pPr lvl="2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Zero crossing</a:t>
            </a:r>
            <a:r>
              <a:rPr lang="en-US">
                <a:latin typeface="Arial" charset="0"/>
              </a:rPr>
              <a:t>: where the waveform crosses the x-axis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276349-A5C8-5E42-BE64-E2F9E36281CE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98776C-8789-7241-A090-AB17CE221D54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78800" cy="5334000"/>
          </a:xfrm>
        </p:spPr>
        <p:txBody>
          <a:bodyPr/>
          <a:lstStyle/>
          <a:p>
            <a:pPr lvl="1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Amplitude</a:t>
            </a:r>
            <a:r>
              <a:rPr lang="en-US">
                <a:latin typeface="Arial" charset="0"/>
              </a:rPr>
              <a:t>: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peak deviation of pressure from normal atmospheric pressure </a:t>
            </a:r>
            <a:endParaRPr lang="en-US">
              <a:solidFill>
                <a:srgbClr val="0066FF"/>
              </a:solidFill>
              <a:latin typeface="Arial" charset="0"/>
            </a:endParaRPr>
          </a:p>
          <a:p>
            <a:pPr lvl="1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Phase</a:t>
            </a:r>
            <a:r>
              <a:rPr lang="en-US">
                <a:latin typeface="Arial" charset="0"/>
              </a:rPr>
              <a:t>: timing of waveform relative to a reference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9B756B-1160-FA4C-99C2-F6F14F1A7164}" type="datetime1">
              <a:rPr lang="en-US"/>
              <a:pPr eaLnBrk="1" hangingPunct="1"/>
              <a:t>1/30/2012</a:t>
            </a:fld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53FC14-0938-914D-A85F-B99FF3582891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1" t="7007" r="19498" b="28175"/>
          <a:stretch>
            <a:fillRect/>
          </a:stretch>
        </p:blipFill>
        <p:spPr bwMode="auto">
          <a:xfrm>
            <a:off x="1925638" y="304800"/>
            <a:ext cx="48815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9234</TotalTime>
  <Words>1360</Words>
  <Application>Microsoft Office PowerPoint</Application>
  <PresentationFormat>On-screen Show (4:3)</PresentationFormat>
  <Paragraphs>202</Paragraphs>
  <Slides>30</Slides>
  <Notes>3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Picture</vt:lpstr>
      <vt:lpstr>Equation</vt:lpstr>
      <vt:lpstr>Acoustics of Speech</vt:lpstr>
      <vt:lpstr>Goal 1: Distinguishing One Phoneme from Another, Automatically</vt:lpstr>
      <vt:lpstr>Goal 2: Determining How things are said is sometimes critical to understanding</vt:lpstr>
      <vt:lpstr>Today and Next Class</vt:lpstr>
      <vt:lpstr>Sound Production</vt:lpstr>
      <vt:lpstr>How ‘Loud’ are Common Sounds – How Much Pressure Generated?</vt:lpstr>
      <vt:lpstr>Voiced Sounds are Typically Periodic</vt:lpstr>
      <vt:lpstr>Slide 8</vt:lpstr>
      <vt:lpstr>Slide 9</vt:lpstr>
      <vt:lpstr>Complex Periodic Waves</vt:lpstr>
      <vt:lpstr>2 Sine Waves  1 Complex periodic wave</vt:lpstr>
      <vt:lpstr>4 Sine Waves 1 Complex periodic wave</vt:lpstr>
      <vt:lpstr>Power Spectra and Spectrograms</vt:lpstr>
      <vt:lpstr>Examples and Terms</vt:lpstr>
      <vt:lpstr>Aperiodic Waveforms</vt:lpstr>
      <vt:lpstr>Slide 16</vt:lpstr>
      <vt:lpstr>Speech Waveforms in Particular</vt:lpstr>
      <vt:lpstr>How do we capture speech for analysis?</vt:lpstr>
      <vt:lpstr>Sampling</vt:lpstr>
      <vt:lpstr>Sampling/storage tradeoff</vt:lpstr>
      <vt:lpstr>Sampling Errors</vt:lpstr>
      <vt:lpstr>Quantization</vt:lpstr>
      <vt:lpstr>Slide 23</vt:lpstr>
      <vt:lpstr>Filtering</vt:lpstr>
      <vt:lpstr>Estimating pitch</vt:lpstr>
      <vt:lpstr>Slide 26</vt:lpstr>
      <vt:lpstr>Slide 27</vt:lpstr>
      <vt:lpstr>Slide 28</vt:lpstr>
      <vt:lpstr>Slide 29</vt:lpstr>
      <vt:lpstr>Next Class</vt:lpstr>
    </vt:vector>
  </TitlesOfParts>
  <Company>AT&amp;T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Julia Hirschberg</dc:creator>
  <dc:description/>
  <cp:lastModifiedBy>Julia Hirschberg</cp:lastModifiedBy>
  <cp:revision>601</cp:revision>
  <cp:lastPrinted>1999-05-22T22:06:30Z</cp:lastPrinted>
  <dcterms:created xsi:type="dcterms:W3CDTF">1997-02-17T17:52:10Z</dcterms:created>
  <dcterms:modified xsi:type="dcterms:W3CDTF">2012-01-30T19:09:14Z</dcterms:modified>
</cp:coreProperties>
</file>