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8"/>
  </p:notesMasterIdLst>
  <p:handoutMasterIdLst>
    <p:handoutMasterId r:id="rId59"/>
  </p:handoutMasterIdLst>
  <p:sldIdLst>
    <p:sldId id="257" r:id="rId2"/>
    <p:sldId id="515" r:id="rId3"/>
    <p:sldId id="516" r:id="rId4"/>
    <p:sldId id="517" r:id="rId5"/>
    <p:sldId id="514" r:id="rId6"/>
    <p:sldId id="481" r:id="rId7"/>
    <p:sldId id="467" r:id="rId8"/>
    <p:sldId id="468" r:id="rId9"/>
    <p:sldId id="577" r:id="rId10"/>
    <p:sldId id="578" r:id="rId11"/>
    <p:sldId id="523" r:id="rId12"/>
    <p:sldId id="568" r:id="rId13"/>
    <p:sldId id="524" r:id="rId14"/>
    <p:sldId id="582" r:id="rId15"/>
    <p:sldId id="583" r:id="rId16"/>
    <p:sldId id="525" r:id="rId17"/>
    <p:sldId id="526" r:id="rId18"/>
    <p:sldId id="527" r:id="rId19"/>
    <p:sldId id="567" r:id="rId20"/>
    <p:sldId id="579" r:id="rId21"/>
    <p:sldId id="469" r:id="rId22"/>
    <p:sldId id="543" r:id="rId23"/>
    <p:sldId id="544" r:id="rId24"/>
    <p:sldId id="550" r:id="rId25"/>
    <p:sldId id="548" r:id="rId26"/>
    <p:sldId id="545" r:id="rId27"/>
    <p:sldId id="546" r:id="rId28"/>
    <p:sldId id="531" r:id="rId29"/>
    <p:sldId id="532" r:id="rId30"/>
    <p:sldId id="540" r:id="rId31"/>
    <p:sldId id="470" r:id="rId32"/>
    <p:sldId id="534" r:id="rId33"/>
    <p:sldId id="533" r:id="rId34"/>
    <p:sldId id="536" r:id="rId35"/>
    <p:sldId id="538" r:id="rId36"/>
    <p:sldId id="584" r:id="rId37"/>
    <p:sldId id="552" r:id="rId38"/>
    <p:sldId id="553" r:id="rId39"/>
    <p:sldId id="555" r:id="rId40"/>
    <p:sldId id="559" r:id="rId41"/>
    <p:sldId id="561" r:id="rId42"/>
    <p:sldId id="563" r:id="rId43"/>
    <p:sldId id="565" r:id="rId44"/>
    <p:sldId id="571" r:id="rId45"/>
    <p:sldId id="530" r:id="rId46"/>
    <p:sldId id="473" r:id="rId47"/>
    <p:sldId id="485" r:id="rId48"/>
    <p:sldId id="486" r:id="rId49"/>
    <p:sldId id="574" r:id="rId50"/>
    <p:sldId id="474" r:id="rId51"/>
    <p:sldId id="575" r:id="rId52"/>
    <p:sldId id="478" r:id="rId53"/>
    <p:sldId id="581" r:id="rId54"/>
    <p:sldId id="585" r:id="rId55"/>
    <p:sldId id="586" r:id="rId56"/>
    <p:sldId id="466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60">
          <p15:clr>
            <a:srgbClr val="A4A3A4"/>
          </p15:clr>
        </p15:guide>
        <p15:guide id="2" pos="3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3300"/>
    <a:srgbClr val="5EB54B"/>
    <a:srgbClr val="FF9900"/>
    <a:srgbClr val="66CCFF"/>
    <a:srgbClr val="000066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1" autoAdjust="0"/>
    <p:restoredTop sz="68981" autoAdjust="0"/>
  </p:normalViewPr>
  <p:slideViewPr>
    <p:cSldViewPr>
      <p:cViewPr>
        <p:scale>
          <a:sx n="76" d="100"/>
          <a:sy n="76" d="100"/>
        </p:scale>
        <p:origin x="2048" y="144"/>
      </p:cViewPr>
      <p:guideLst>
        <p:guide orient="horz" pos="2160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6"/>
    </p:cViewPr>
  </p:sorterViewPr>
  <p:notesViewPr>
    <p:cSldViewPr>
      <p:cViewPr>
        <p:scale>
          <a:sx n="100" d="100"/>
          <a:sy n="100" d="100"/>
        </p:scale>
        <p:origin x="1944" y="-512"/>
      </p:cViewPr>
      <p:guideLst>
        <p:guide orient="horz" pos="2260"/>
        <p:guide pos="3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1825" cy="4794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0188"/>
            <a:ext cx="3171826" cy="481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fld id="{3B479036-66C9-1142-BF7F-CCC5BA1BD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1825" cy="4794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4250" cy="3595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4560888"/>
            <a:ext cx="5356225" cy="43195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0188"/>
            <a:ext cx="3171826" cy="481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fld id="{E0D37E8C-A7ED-114C-8072-02C918A57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4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49263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96938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46200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93875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B7E4E5-0E8B-2240-AE47-FA09C9E1BEF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5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18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7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F9914-F0D6-9143-BD79-14F02867776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0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9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3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7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6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5F95AE9-A410-C540-A363-24ACF57B461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89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C549370-BC99-B14F-B194-DA98E31B75C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781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C07E83-ABBB-6B4B-B7FC-E9450C96286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49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43634E-1B7B-B646-8B7B-B96E8F92157A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1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D66174-34F7-FF44-89FF-0AC7D4973E1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25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4ED75E-5280-9B47-8358-C13A6BFADFB1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23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813" indent="-303213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2275" indent="-242888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5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20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92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64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36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8FED60-EDEA-6540-A6F6-ED64906C760D}" type="slidenum">
              <a:rPr lang="en-US"/>
              <a:pPr/>
              <a:t>34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Pa = Pascal</a:t>
            </a:r>
          </a:p>
          <a:p>
            <a:pPr eaLnBrk="1" hangingPunct="1"/>
            <a:r>
              <a:rPr lang="en-US">
                <a:latin typeface="Times New Roman" charset="0"/>
              </a:rPr>
              <a:t>Db = Decibel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5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0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3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7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4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7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6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4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5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582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0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5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55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5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5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2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07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7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12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94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7E8C-A7ED-114C-8072-02C918A57C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75518-C18A-F84A-BAA1-2F90FCF3E78D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474DA-D26E-5C4A-8A38-1BC4186CF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5F30-FF52-F047-B530-1207B611B30B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B7174-ACE2-E94B-8313-4A992299D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DF5CE-5430-904F-82E6-A8BE23BB30C0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610E0-58A5-EF49-BA98-E9C8E4033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9FEC-92F3-A74C-B9AB-603DF42357EA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A6DB1-B1F2-1B4A-9951-FCE71E255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73C1-75AF-4243-A075-5D6273BC5BD7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38FB7-5314-7149-8321-604F67878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2E31-3FF7-2E46-8FF6-107A49C89462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40BAC-7EF3-D94B-A1B9-6D88446E6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D313-6B5A-1645-98D8-C164FCFF6D10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6840A-3E3C-D940-9D65-B0CE2384E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1AD6-520E-A54B-8C0B-058E0792936E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5CFCE-FD0F-5248-9D2E-CD3FD1FB1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F163A-1A8D-BA4C-B835-0CB5D2C32C01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88D0B-C800-2741-ABB4-42BB4AD2C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7F023-214F-324E-8F48-3A98A1851318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2A252-5AEF-E348-8D60-46D29F026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5FE3-C5D0-A04D-AEEC-1BD1E7B65C0E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A37C6-B50E-C64B-9F9E-72390311B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5F7E6F-D634-9344-90BB-B296AF66AC5D}" type="datetime1">
              <a:rPr lang="en-US"/>
              <a:pPr/>
              <a:t>2/8/19</a:t>
            </a:fld>
            <a:endParaRPr lang="en-US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AEC3B2-BF8D-6A4D-9083-0714261DE2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acoustics.org/hearing-voices-in-the-high-frequencies-what-your-cell-phone-isnt-telling-you-brian-b-mons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s://en.wikipedia.org/wiki/File:17.4_kHz_sound.og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sox.sourceforge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9" Type="http://schemas.microsoft.com/office/2007/relationships/media" Target="../media/media10.wav"/><Relationship Id="rId20" Type="http://schemas.openxmlformats.org/officeDocument/2006/relationships/audio" Target="../media/media15.wav"/><Relationship Id="rId21" Type="http://schemas.microsoft.com/office/2007/relationships/media" Target="../media/media16.wav"/><Relationship Id="rId22" Type="http://schemas.openxmlformats.org/officeDocument/2006/relationships/audio" Target="../media/media16.wav"/><Relationship Id="rId23" Type="http://schemas.microsoft.com/office/2007/relationships/media" Target="../media/media17.wav"/><Relationship Id="rId24" Type="http://schemas.openxmlformats.org/officeDocument/2006/relationships/audio" Target="../media/media17.wav"/><Relationship Id="rId25" Type="http://schemas.microsoft.com/office/2007/relationships/media" Target="../media/media18.wav"/><Relationship Id="rId26" Type="http://schemas.openxmlformats.org/officeDocument/2006/relationships/audio" Target="../media/media18.wav"/><Relationship Id="rId27" Type="http://schemas.openxmlformats.org/officeDocument/2006/relationships/slideLayout" Target="../slideLayouts/slideLayout1.xml"/><Relationship Id="rId28" Type="http://schemas.openxmlformats.org/officeDocument/2006/relationships/notesSlide" Target="../notesSlides/notesSlide41.xml"/><Relationship Id="rId29" Type="http://schemas.openxmlformats.org/officeDocument/2006/relationships/image" Target="../media/image8.png"/><Relationship Id="rId10" Type="http://schemas.openxmlformats.org/officeDocument/2006/relationships/audio" Target="../media/media10.wav"/><Relationship Id="rId11" Type="http://schemas.microsoft.com/office/2007/relationships/media" Target="../media/media11.wav"/><Relationship Id="rId12" Type="http://schemas.openxmlformats.org/officeDocument/2006/relationships/audio" Target="../media/media11.wav"/><Relationship Id="rId13" Type="http://schemas.microsoft.com/office/2007/relationships/media" Target="../media/media12.wav"/><Relationship Id="rId14" Type="http://schemas.openxmlformats.org/officeDocument/2006/relationships/audio" Target="../media/media12.wav"/><Relationship Id="rId15" Type="http://schemas.microsoft.com/office/2007/relationships/media" Target="../media/media13.wav"/><Relationship Id="rId16" Type="http://schemas.openxmlformats.org/officeDocument/2006/relationships/audio" Target="../media/media13.wav"/><Relationship Id="rId17" Type="http://schemas.microsoft.com/office/2007/relationships/media" Target="../media/media14.wav"/><Relationship Id="rId18" Type="http://schemas.openxmlformats.org/officeDocument/2006/relationships/audio" Target="../media/media14.wav"/><Relationship Id="rId19" Type="http://schemas.microsoft.com/office/2007/relationships/media" Target="../media/media15.wav"/><Relationship Id="rId1" Type="http://schemas.microsoft.com/office/2007/relationships/media" Target="../media/media6.wav"/><Relationship Id="rId2" Type="http://schemas.openxmlformats.org/officeDocument/2006/relationships/audio" Target="../media/media6.wav"/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microsoft.com/office/2007/relationships/media" Target="../media/media8.wav"/><Relationship Id="rId6" Type="http://schemas.openxmlformats.org/officeDocument/2006/relationships/audio" Target="../media/media8.wav"/><Relationship Id="rId7" Type="http://schemas.microsoft.com/office/2007/relationships/media" Target="../media/media9.wav"/><Relationship Id="rId8" Type="http://schemas.openxmlformats.org/officeDocument/2006/relationships/audio" Target="../media/media9.wav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audio" Target="../media/media28.wav"/><Relationship Id="rId21" Type="http://schemas.microsoft.com/office/2007/relationships/media" Target="../media/media29.wav"/><Relationship Id="rId22" Type="http://schemas.openxmlformats.org/officeDocument/2006/relationships/audio" Target="../media/media29.wav"/><Relationship Id="rId23" Type="http://schemas.microsoft.com/office/2007/relationships/media" Target="../media/media30.wav"/><Relationship Id="rId24" Type="http://schemas.openxmlformats.org/officeDocument/2006/relationships/audio" Target="../media/media30.wav"/><Relationship Id="rId25" Type="http://schemas.microsoft.com/office/2007/relationships/media" Target="../media/media31.wav"/><Relationship Id="rId26" Type="http://schemas.openxmlformats.org/officeDocument/2006/relationships/audio" Target="../media/media31.wav"/><Relationship Id="rId27" Type="http://schemas.microsoft.com/office/2007/relationships/media" Target="../media/media32.wav"/><Relationship Id="rId28" Type="http://schemas.openxmlformats.org/officeDocument/2006/relationships/audio" Target="../media/media32.wav"/><Relationship Id="rId29" Type="http://schemas.microsoft.com/office/2007/relationships/media" Target="../media/media33.wav"/><Relationship Id="rId1" Type="http://schemas.microsoft.com/office/2007/relationships/media" Target="../media/media19.wav"/><Relationship Id="rId2" Type="http://schemas.openxmlformats.org/officeDocument/2006/relationships/audio" Target="../media/media19.wav"/><Relationship Id="rId3" Type="http://schemas.microsoft.com/office/2007/relationships/media" Target="../media/media20.wav"/><Relationship Id="rId4" Type="http://schemas.openxmlformats.org/officeDocument/2006/relationships/audio" Target="../media/media20.wav"/><Relationship Id="rId5" Type="http://schemas.microsoft.com/office/2007/relationships/media" Target="../media/media21.wav"/><Relationship Id="rId30" Type="http://schemas.openxmlformats.org/officeDocument/2006/relationships/audio" Target="../media/media33.wav"/><Relationship Id="rId31" Type="http://schemas.openxmlformats.org/officeDocument/2006/relationships/slideLayout" Target="../slideLayouts/slideLayout2.xml"/><Relationship Id="rId32" Type="http://schemas.openxmlformats.org/officeDocument/2006/relationships/notesSlide" Target="../notesSlides/notesSlide42.xml"/><Relationship Id="rId9" Type="http://schemas.microsoft.com/office/2007/relationships/media" Target="../media/media23.wav"/><Relationship Id="rId6" Type="http://schemas.openxmlformats.org/officeDocument/2006/relationships/audio" Target="../media/media21.wav"/><Relationship Id="rId7" Type="http://schemas.microsoft.com/office/2007/relationships/media" Target="../media/media22.wav"/><Relationship Id="rId8" Type="http://schemas.openxmlformats.org/officeDocument/2006/relationships/audio" Target="../media/media22.wav"/><Relationship Id="rId33" Type="http://schemas.openxmlformats.org/officeDocument/2006/relationships/image" Target="../media/image8.png"/><Relationship Id="rId10" Type="http://schemas.openxmlformats.org/officeDocument/2006/relationships/audio" Target="../media/media23.wav"/><Relationship Id="rId11" Type="http://schemas.microsoft.com/office/2007/relationships/media" Target="../media/media24.wav"/><Relationship Id="rId12" Type="http://schemas.openxmlformats.org/officeDocument/2006/relationships/audio" Target="../media/media24.wav"/><Relationship Id="rId13" Type="http://schemas.microsoft.com/office/2007/relationships/media" Target="../media/media25.wav"/><Relationship Id="rId14" Type="http://schemas.openxmlformats.org/officeDocument/2006/relationships/audio" Target="../media/media25.wav"/><Relationship Id="rId15" Type="http://schemas.microsoft.com/office/2007/relationships/media" Target="../media/media26.wav"/><Relationship Id="rId16" Type="http://schemas.openxmlformats.org/officeDocument/2006/relationships/audio" Target="../media/media26.wav"/><Relationship Id="rId17" Type="http://schemas.microsoft.com/office/2007/relationships/media" Target="../media/media27.wav"/><Relationship Id="rId18" Type="http://schemas.openxmlformats.org/officeDocument/2006/relationships/audio" Target="../media/media27.wav"/><Relationship Id="rId19" Type="http://schemas.microsoft.com/office/2007/relationships/media" Target="../media/media28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C3B08-A723-314A-B5E2-17F6915FCBA8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2D6D49-48F0-CA40-8C00-E7C67E65EF6E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Acoustics of Speech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Julia </a:t>
            </a:r>
            <a:r>
              <a:rPr lang="en-US" dirty="0" smtClean="0">
                <a:latin typeface="Arial" charset="0"/>
              </a:rPr>
              <a:t>Hirschberg and Sarah </a:t>
            </a:r>
            <a:r>
              <a:rPr lang="en-US" dirty="0" err="1" smtClean="0">
                <a:latin typeface="Arial" charset="0"/>
              </a:rPr>
              <a:t>Ita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Levitan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CS </a:t>
            </a:r>
            <a:r>
              <a:rPr lang="en-US" dirty="0" smtClean="0">
                <a:latin typeface="Arial" charset="0"/>
              </a:rPr>
              <a:t>6998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capture speech for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Recording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66FF"/>
                </a:solidFill>
                <a:latin typeface="Arial" charset="0"/>
              </a:rPr>
              <a:t>Microphones </a:t>
            </a:r>
            <a:r>
              <a:rPr lang="en-US" dirty="0">
                <a:latin typeface="Arial" charset="0"/>
              </a:rPr>
              <a:t>convert sounds into electrical current:  oscillations of air pressure become oscillations of voltage in an electric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Analog devices</a:t>
            </a:r>
            <a:r>
              <a:rPr lang="en-US" dirty="0">
                <a:latin typeface="Arial" charset="0"/>
              </a:rPr>
              <a:t> (e.g. tape recorders) store these as a continuous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Digital devices</a:t>
            </a:r>
            <a:r>
              <a:rPr lang="en-US" dirty="0">
                <a:latin typeface="Arial" charset="0"/>
              </a:rPr>
              <a:t> (e.g. computers</a:t>
            </a:r>
            <a:r>
              <a:rPr lang="en-US" dirty="0" smtClean="0">
                <a:latin typeface="Arial" charset="0"/>
              </a:rPr>
              <a:t>, DAT</a:t>
            </a:r>
            <a:r>
              <a:rPr lang="en-US" dirty="0">
                <a:latin typeface="Arial" charset="0"/>
              </a:rPr>
              <a:t>) first convert continuous signals into discrete signals (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digitizing</a:t>
            </a:r>
            <a:r>
              <a:rPr lang="en-US" dirty="0">
                <a:latin typeface="Arial" charset="0"/>
              </a:rPr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46E291-C836-524E-B968-B902A6DE995F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353E1A-BD08-6742-AF6C-26B103B52E82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80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Sampling rate</a:t>
            </a:r>
            <a:r>
              <a:rPr lang="en-US">
                <a:latin typeface="Arial" charset="0"/>
              </a:rPr>
              <a:t>: how often do we need to sample?</a:t>
            </a:r>
          </a:p>
          <a:p>
            <a:pPr lvl="1" eaLnBrk="1" hangingPunct="1"/>
            <a:r>
              <a:rPr lang="en-US">
                <a:latin typeface="Arial" charset="0"/>
              </a:rPr>
              <a:t>At least 2 samples per cycle to capture periodicity of a waveform component at a given frequency </a:t>
            </a:r>
          </a:p>
          <a:p>
            <a:pPr lvl="2" eaLnBrk="1" hangingPunct="1"/>
            <a:r>
              <a:rPr lang="en-US">
                <a:latin typeface="Arial" charset="0"/>
              </a:rPr>
              <a:t>100 Hz waveform needs 200 samples per sec</a:t>
            </a:r>
          </a:p>
          <a:p>
            <a:pPr lvl="2" eaLnBrk="1" hangingPunct="1"/>
            <a:r>
              <a:rPr lang="en-US" b="1" i="1">
                <a:solidFill>
                  <a:srgbClr val="0066FF"/>
                </a:solidFill>
                <a:latin typeface="Arial" charset="0"/>
              </a:rPr>
              <a:t>Nyquist frequency</a:t>
            </a:r>
            <a:r>
              <a:rPr lang="en-US">
                <a:latin typeface="Arial" charset="0"/>
              </a:rPr>
              <a:t>: highest-frequency component captured with a given sampling rate (half the sampling rate) – e.g. 8K sampling rate (telephone speech) captures frequencies up to 4K</a:t>
            </a:r>
          </a:p>
        </p:txBody>
      </p:sp>
    </p:spTree>
    <p:extLst>
      <p:ext uri="{BB962C8B-B14F-4D97-AF65-F5344CB8AC3E}">
        <p14:creationId xmlns:p14="http://schemas.microsoft.com/office/powerpoint/2010/main" val="14898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Sampling</a:t>
            </a:r>
          </a:p>
        </p:txBody>
      </p:sp>
      <p:pic>
        <p:nvPicPr>
          <p:cNvPr id="36869" name="Picture 4" descr="nyqu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5626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09EAD-DBF5-9B43-BAC0-F33C1D99D7E8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863F66-3B8B-9048-93AB-6B469E88DF5C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Sampling/storage tradeoff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Human hearing: ~20K top frequency 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we really need to store 40K samples per second of speech?</a:t>
            </a:r>
          </a:p>
          <a:p>
            <a:pPr eaLnBrk="1" hangingPunct="1"/>
            <a:r>
              <a:rPr lang="en-US" dirty="0">
                <a:latin typeface="Arial" charset="0"/>
              </a:rPr>
              <a:t>Telephone speech: 300-4K Hz (8K sampling)</a:t>
            </a:r>
          </a:p>
          <a:p>
            <a:pPr lvl="1" eaLnBrk="1" hangingPunct="1"/>
            <a:r>
              <a:rPr lang="en-US" dirty="0">
                <a:latin typeface="Arial" charset="0"/>
              </a:rPr>
              <a:t>But some speech sounds (e.g. </a:t>
            </a:r>
            <a:r>
              <a:rPr lang="en-US" i="1" dirty="0">
                <a:latin typeface="Arial" charset="0"/>
              </a:rPr>
              <a:t>fricatives, stops)</a:t>
            </a:r>
            <a:r>
              <a:rPr lang="en-US" dirty="0">
                <a:latin typeface="Arial" charset="0"/>
              </a:rPr>
              <a:t> have energy above 4K…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44k </a:t>
            </a:r>
            <a:r>
              <a:rPr lang="en-US" dirty="0">
                <a:latin typeface="Arial" charset="0"/>
              </a:rPr>
              <a:t>(CD quality audio) vs.16-22K (usually good enough to study pitch, amplitude, duration, …)</a:t>
            </a:r>
          </a:p>
          <a:p>
            <a:pPr eaLnBrk="1" hangingPunct="1"/>
            <a:r>
              <a:rPr lang="en-US" dirty="0">
                <a:latin typeface="Arial" charset="0"/>
              </a:rPr>
              <a:t>Golden Ears…</a:t>
            </a:r>
          </a:p>
        </p:txBody>
      </p:sp>
    </p:spTree>
    <p:extLst>
      <p:ext uri="{BB962C8B-B14F-4D97-AF65-F5344CB8AC3E}">
        <p14:creationId xmlns:p14="http://schemas.microsoft.com/office/powerpoint/2010/main" val="9215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your phone is not telling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/>
        </p:blipFill>
        <p:spPr>
          <a:xfrm>
            <a:off x="1219200" y="1417638"/>
            <a:ext cx="6223000" cy="3875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5507454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hlinkClick r:id="rId4"/>
              </a:rPr>
              <a:t>High frequency samples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93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Mosquito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1"/>
            <a:ext cx="4267200" cy="3598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6533" y="5494306"/>
            <a:ext cx="400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hlinkClick r:id="rId4"/>
              </a:rPr>
              <a:t>Listen</a:t>
            </a:r>
            <a:r>
              <a:rPr lang="en-US" sz="2800" dirty="0" smtClean="0"/>
              <a:t> (at your own risk)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166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37E33-AFB0-6E4B-A76E-1A55D6552CF9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3D46CF-D0AF-EE42-A52F-63D999F7E23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 Errors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>
                <a:solidFill>
                  <a:srgbClr val="66CCFF"/>
                </a:solidFill>
                <a:latin typeface="Arial" charset="0"/>
              </a:rPr>
              <a:t>Aliasing</a:t>
            </a:r>
            <a:r>
              <a:rPr lang="en-US" dirty="0">
                <a:latin typeface="Arial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Signals </a:t>
            </a:r>
            <a:r>
              <a:rPr lang="en-US" dirty="0">
                <a:latin typeface="Arial" charset="0"/>
              </a:rPr>
              <a:t>frequency higher than the Nyquist frequency</a:t>
            </a:r>
          </a:p>
          <a:p>
            <a:pPr lvl="1" eaLnBrk="1" hangingPunct="1"/>
            <a:r>
              <a:rPr lang="en-US" dirty="0">
                <a:latin typeface="Arial" charset="0"/>
              </a:rPr>
              <a:t>Solutions:</a:t>
            </a:r>
          </a:p>
          <a:p>
            <a:pPr lvl="2" eaLnBrk="1" hangingPunct="1"/>
            <a:r>
              <a:rPr lang="en-US" dirty="0">
                <a:latin typeface="Arial" charset="0"/>
              </a:rPr>
              <a:t>Increase the sampling rate</a:t>
            </a:r>
          </a:p>
          <a:p>
            <a:pPr lvl="2" eaLnBrk="1" hangingPunct="1"/>
            <a:r>
              <a:rPr lang="en-US" dirty="0">
                <a:latin typeface="Arial" charset="0"/>
              </a:rPr>
              <a:t>Filter out frequencies above half the sampling rate (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anti-aliasing filter</a:t>
            </a:r>
            <a:r>
              <a:rPr lang="en-US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22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3E9D43-BA4C-3C4A-A482-3953C5FB2AB6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C3B2EC-4D51-CF47-9EA3-3089AF85DFD1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Quantization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80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Measuring the amplitude </a:t>
            </a:r>
            <a:r>
              <a:rPr lang="en-US">
                <a:latin typeface="Arial" charset="0"/>
              </a:rPr>
              <a:t>at sampling points:  what resolution to choose?</a:t>
            </a:r>
          </a:p>
          <a:p>
            <a:pPr lvl="1" eaLnBrk="1" hangingPunct="1"/>
            <a:r>
              <a:rPr lang="en-US">
                <a:latin typeface="Arial" charset="0"/>
              </a:rPr>
              <a:t>Integer representation</a:t>
            </a:r>
          </a:p>
          <a:p>
            <a:pPr lvl="1" eaLnBrk="1" hangingPunct="1"/>
            <a:r>
              <a:rPr lang="en-US">
                <a:latin typeface="Arial" charset="0"/>
              </a:rPr>
              <a:t>8, 12 or 16 bits per sample</a:t>
            </a:r>
          </a:p>
          <a:p>
            <a:pPr eaLnBrk="1" hangingPunct="1"/>
            <a:r>
              <a:rPr lang="en-US">
                <a:latin typeface="Arial" charset="0"/>
              </a:rPr>
              <a:t>Noise due to quantization steps avoided by higher resolution -- but requires more storage</a:t>
            </a:r>
          </a:p>
          <a:p>
            <a:pPr lvl="1" eaLnBrk="1" hangingPunct="1"/>
            <a:r>
              <a:rPr lang="en-US">
                <a:latin typeface="Arial" charset="0"/>
              </a:rPr>
              <a:t>How many different amplitude levels do we need to distinguish?</a:t>
            </a:r>
          </a:p>
          <a:p>
            <a:pPr lvl="1" eaLnBrk="1" hangingPunct="1"/>
            <a:r>
              <a:rPr lang="en-US">
                <a:latin typeface="Arial" charset="0"/>
              </a:rPr>
              <a:t>Choice depends on data and application (44K 16bit stereo requires ~10Mb storage)</a:t>
            </a:r>
          </a:p>
        </p:txBody>
      </p:sp>
    </p:spTree>
    <p:extLst>
      <p:ext uri="{BB962C8B-B14F-4D97-AF65-F5344CB8AC3E}">
        <p14:creationId xmlns:p14="http://schemas.microsoft.com/office/powerpoint/2010/main" val="8011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194DCA-9BBE-474D-B647-C96B55019697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814A80-5AE9-7D49-BAD2-E79957BDE65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Arial" charset="0"/>
              </a:rPr>
              <a:t>But </a:t>
            </a:r>
            <a:r>
              <a:rPr lang="en-US" b="1" i="1" dirty="0">
                <a:solidFill>
                  <a:srgbClr val="0066FF"/>
                </a:solidFill>
                <a:latin typeface="Arial" charset="0"/>
              </a:rPr>
              <a:t>clipping</a:t>
            </a:r>
            <a:r>
              <a:rPr lang="en-US" dirty="0">
                <a:latin typeface="Arial" charset="0"/>
              </a:rPr>
              <a:t> occurs when input volume (i.e. amplitude of signal) is greater than range that can be represented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Watch for this when you are recording for TTS!</a:t>
            </a:r>
          </a:p>
          <a:p>
            <a:pPr lvl="1" eaLnBrk="1" hangingPunct="1"/>
            <a:r>
              <a:rPr lang="en-US" dirty="0">
                <a:latin typeface="Arial" charset="0"/>
              </a:rPr>
              <a:t>Solutions</a:t>
            </a:r>
          </a:p>
          <a:p>
            <a:pPr lvl="2" eaLnBrk="1" hangingPunct="1"/>
            <a:r>
              <a:rPr lang="en-US" dirty="0">
                <a:latin typeface="Arial" charset="0"/>
              </a:rPr>
              <a:t>Increase the resolution</a:t>
            </a:r>
          </a:p>
          <a:p>
            <a:pPr lvl="2" eaLnBrk="1" hangingPunct="1"/>
            <a:r>
              <a:rPr lang="en-US" dirty="0">
                <a:latin typeface="Arial" charset="0"/>
              </a:rPr>
              <a:t>Decrease the </a:t>
            </a:r>
            <a:r>
              <a:rPr lang="en-US" dirty="0" smtClean="0">
                <a:latin typeface="Arial" charset="0"/>
              </a:rPr>
              <a:t>amplitude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charset="-128"/>
              </a:rPr>
              <a:t>Clipping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175108" name="Picture 4" descr="e0007_clip_wa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1" y="2590800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0" fill="hold"/>
                                        <p:tgtEl>
                                          <p:spTgt spid="175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0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0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3D01-58BE-0A42-984D-316F0D1B4A8F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5D564C-85FF-004F-8380-858CC755801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 1: Distinguishing One Phoneme from Another, Automatically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ASR: Did the caller say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 want to fly to Newark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 want to fly to New York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</a:rPr>
              <a:t>Forensic Linguistics: Did the accused say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Bill him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</a:rPr>
              <a:t>What evidence is there in the speech signal?</a:t>
            </a:r>
          </a:p>
          <a:p>
            <a:pPr lvl="1" eaLnBrk="1" hangingPunct="1"/>
            <a:r>
              <a:rPr lang="en-US">
                <a:latin typeface="Arial" charset="0"/>
              </a:rPr>
              <a:t>How accurately and reliably can we extract it?</a:t>
            </a:r>
          </a:p>
        </p:txBody>
      </p:sp>
    </p:spTree>
    <p:extLst>
      <p:ext uri="{BB962C8B-B14F-4D97-AF65-F5344CB8AC3E}">
        <p14:creationId xmlns:p14="http://schemas.microsoft.com/office/powerpoint/2010/main" val="7027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WAV format</a:t>
            </a:r>
          </a:p>
        </p:txBody>
      </p:sp>
      <p:pic>
        <p:nvPicPr>
          <p:cNvPr id="43011" name="Picture 5" descr="wa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17" b="-75717"/>
          <a:stretch>
            <a:fillRect/>
          </a:stretch>
        </p:blipFill>
        <p:spPr>
          <a:xfrm>
            <a:off x="457200" y="1143000"/>
            <a:ext cx="7543800" cy="4148799"/>
          </a:xfrm>
        </p:spPr>
      </p:pic>
      <p:sp>
        <p:nvSpPr>
          <p:cNvPr id="2" name="TextBox 1"/>
          <p:cNvSpPr txBox="1"/>
          <p:nvPr/>
        </p:nvSpPr>
        <p:spPr>
          <a:xfrm>
            <a:off x="457200" y="43434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Many formats, trade-offs in compression, quality</a:t>
            </a:r>
          </a:p>
          <a:p>
            <a:pPr marL="0" lvl="1"/>
            <a:r>
              <a:rPr lang="en-GB" sz="2800" dirty="0" err="1" smtClean="0">
                <a:latin typeface="Calibri" charset="0"/>
                <a:ea typeface="Calibri" charset="0"/>
                <a:cs typeface="Calibri" charset="0"/>
                <a:hlinkClick r:id="rId4"/>
              </a:rPr>
              <a:t>Sox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  <a:hlinkClick r:id="rId4"/>
              </a:rPr>
              <a:t>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can be used to convert speech </a:t>
            </a: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formats</a:t>
            </a:r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 are the vocal folds vibrating?</a:t>
            </a:r>
          </a:p>
          <a:p>
            <a:pPr lvl="1"/>
            <a:r>
              <a:rPr lang="en-US" dirty="0" smtClean="0"/>
              <a:t>Vocal folds vibrate for </a:t>
            </a:r>
            <a:r>
              <a:rPr lang="en-US" b="1" dirty="0" smtClean="0"/>
              <a:t>voiced</a:t>
            </a:r>
            <a:r>
              <a:rPr lang="en-US" dirty="0" smtClean="0"/>
              <a:t> sounds, causing regular peaks in amplitude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Fundamental frequency of the waveform </a:t>
            </a:r>
          </a:p>
          <a:p>
            <a:r>
              <a:rPr lang="en-US" dirty="0" smtClean="0"/>
              <a:t>Pitch track </a:t>
            </a:r>
            <a:r>
              <a:rPr lang="mr-IN" dirty="0" smtClean="0"/>
              <a:t>–</a:t>
            </a:r>
            <a:r>
              <a:rPr lang="en-US" dirty="0" smtClean="0"/>
              <a:t> plot F</a:t>
            </a:r>
            <a:r>
              <a:rPr lang="en-US" baseline="-25000" dirty="0" smtClean="0"/>
              <a:t>0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= cycles per second</a:t>
            </a:r>
          </a:p>
          <a:p>
            <a:r>
              <a:rPr lang="en-US" dirty="0" smtClean="0"/>
              <a:t>Simple approach: zero crossings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6" descr="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895600"/>
            <a:ext cx="9144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8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figure out the period between successive cycles of the wave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= 1/period </a:t>
            </a:r>
          </a:p>
          <a:p>
            <a:r>
              <a:rPr lang="en-US" dirty="0" smtClean="0"/>
              <a:t>Where does one cycle end and another begin?</a:t>
            </a:r>
          </a:p>
          <a:p>
            <a:r>
              <a:rPr lang="en-US" dirty="0" smtClean="0"/>
              <a:t>Find the similarity between the signal and a shifted version of itself</a:t>
            </a:r>
          </a:p>
          <a:p>
            <a:r>
              <a:rPr lang="en-US" dirty="0" smtClean="0"/>
              <a:t>Period is the chunk of the segment that matches best with the next chunk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 size (chunk size)</a:t>
            </a:r>
          </a:p>
          <a:p>
            <a:r>
              <a:rPr lang="en-US" dirty="0" smtClean="0"/>
              <a:t>Step size</a:t>
            </a:r>
          </a:p>
          <a:p>
            <a:r>
              <a:rPr lang="en-US" dirty="0" smtClean="0"/>
              <a:t>Frequency range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21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Microprosody effects of consonants (e.g. /v/)</a:t>
            </a:r>
          </a:p>
          <a:p>
            <a:r>
              <a:rPr lang="en-US">
                <a:latin typeface="Arial" charset="0"/>
              </a:rPr>
              <a:t>Creaky voice </a:t>
            </a:r>
            <a:r>
              <a:rPr lang="en-US">
                <a:latin typeface="Arial" charset="0"/>
                <a:sym typeface="Wingdings" charset="0"/>
              </a:rPr>
              <a:t> no pitch track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Errors to watch for in reading pitch tracks:</a:t>
            </a:r>
          </a:p>
          <a:p>
            <a:pPr lvl="1"/>
            <a:r>
              <a:rPr lang="en-US">
                <a:solidFill>
                  <a:srgbClr val="0066FF"/>
                </a:solidFill>
                <a:latin typeface="Arial" charset="0"/>
              </a:rPr>
              <a:t>Halving</a:t>
            </a:r>
            <a:r>
              <a:rPr lang="en-US">
                <a:latin typeface="Arial" charset="0"/>
              </a:rPr>
              <a:t>: shortest lag calculated is too long </a:t>
            </a:r>
            <a:r>
              <a:rPr lang="en-US">
                <a:latin typeface="Arial" charset="0"/>
                <a:sym typeface="Wingdings" charset="0"/>
              </a:rPr>
              <a:t> estimated cycle too long</a:t>
            </a:r>
            <a:r>
              <a:rPr lang="en-US">
                <a:latin typeface="Arial" charset="0"/>
              </a:rPr>
              <a:t>, too </a:t>
            </a:r>
            <a:r>
              <a:rPr lang="en-US" i="1">
                <a:latin typeface="Arial" charset="0"/>
              </a:rPr>
              <a:t>few</a:t>
            </a:r>
            <a:r>
              <a:rPr lang="en-US">
                <a:latin typeface="Arial" charset="0"/>
              </a:rPr>
              <a:t> cycles per sec (</a:t>
            </a:r>
            <a:r>
              <a:rPr lang="en-US" b="1" i="1">
                <a:latin typeface="Arial" charset="0"/>
              </a:rPr>
              <a:t>under</a:t>
            </a:r>
            <a:r>
              <a:rPr lang="en-US">
                <a:latin typeface="Arial" charset="0"/>
              </a:rPr>
              <a:t>estimate pitch) </a:t>
            </a:r>
          </a:p>
          <a:p>
            <a:pPr lvl="1"/>
            <a:r>
              <a:rPr lang="en-US">
                <a:solidFill>
                  <a:srgbClr val="0066FF"/>
                </a:solidFill>
                <a:latin typeface="Arial" charset="0"/>
              </a:rPr>
              <a:t>Doubling</a:t>
            </a:r>
            <a:r>
              <a:rPr lang="en-US">
                <a:latin typeface="Arial" charset="0"/>
              </a:rPr>
              <a:t>: shortest lag too short and second half of cycle similar to first </a:t>
            </a:r>
            <a:r>
              <a:rPr lang="en-US">
                <a:latin typeface="Arial" charset="0"/>
                <a:sym typeface="Wingdings" charset="0"/>
              </a:rPr>
              <a:t> cycle too short, too </a:t>
            </a:r>
            <a:r>
              <a:rPr lang="en-US" i="1">
                <a:latin typeface="Arial" charset="0"/>
                <a:sym typeface="Wingdings" charset="0"/>
              </a:rPr>
              <a:t>many</a:t>
            </a:r>
            <a:r>
              <a:rPr lang="en-US">
                <a:latin typeface="Arial" charset="0"/>
                <a:sym typeface="Wingdings" charset="0"/>
              </a:rPr>
              <a:t> cycles per sec </a:t>
            </a:r>
            <a:r>
              <a:rPr lang="en-US">
                <a:latin typeface="Arial" charset="0"/>
              </a:rPr>
              <a:t>(</a:t>
            </a:r>
            <a:r>
              <a:rPr lang="en-US" b="1" i="1">
                <a:latin typeface="Arial" charset="0"/>
              </a:rPr>
              <a:t>over</a:t>
            </a:r>
            <a:r>
              <a:rPr lang="en-US">
                <a:latin typeface="Arial" charset="0"/>
              </a:rPr>
              <a:t>estimate pitch)</a:t>
            </a:r>
          </a:p>
        </p:txBody>
      </p:sp>
    </p:spTree>
    <p:extLst>
      <p:ext uri="{BB962C8B-B14F-4D97-AF65-F5344CB8AC3E}">
        <p14:creationId xmlns:p14="http://schemas.microsoft.com/office/powerpoint/2010/main" val="1686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Pitch Halving</a:t>
            </a:r>
            <a:endParaRPr lang="en-US" altLang="en-US">
              <a:ea typeface="ＭＳ Ｐゴシック" charset="-128"/>
            </a:endParaRPr>
          </a:p>
        </p:txBody>
      </p:sp>
      <p:pic>
        <p:nvPicPr>
          <p:cNvPr id="69635" name="Picture 3" descr="pitchhal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343400" y="4495800"/>
            <a:ext cx="533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5638800" y="4648200"/>
            <a:ext cx="457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114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pitch is halved</a:t>
            </a:r>
            <a:endParaRPr lang="en-US" altLang="en-US">
              <a:latin typeface="SILDoulos IPA93" charset="0"/>
            </a:endParaRPr>
          </a:p>
        </p:txBody>
      </p:sp>
      <p:pic>
        <p:nvPicPr>
          <p:cNvPr id="136201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" fill="hold"/>
                                        <p:tgtEl>
                                          <p:spTgt spid="136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0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20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Pitch Doubling</a:t>
            </a:r>
            <a:endParaRPr lang="en-US" altLang="en-US">
              <a:ea typeface="ＭＳ Ｐゴシック" charset="-128"/>
            </a:endParaRPr>
          </a:p>
        </p:txBody>
      </p:sp>
      <p:pic>
        <p:nvPicPr>
          <p:cNvPr id="73731" name="Picture 3" descr="pitchdoub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Line 4"/>
          <p:cNvSpPr>
            <a:spLocks noChangeShapeType="1"/>
          </p:cNvSpPr>
          <p:nvPr/>
        </p:nvSpPr>
        <p:spPr bwMode="auto">
          <a:xfrm flipH="1">
            <a:off x="4724400" y="4267200"/>
            <a:ext cx="304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6576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pitch is doubled</a:t>
            </a:r>
            <a:endParaRPr lang="en-US" altLang="en-US">
              <a:latin typeface="SILDoulos IPA93" charset="0"/>
            </a:endParaRPr>
          </a:p>
        </p:txBody>
      </p:sp>
      <p:pic>
        <p:nvPicPr>
          <p:cNvPr id="140295" name="Picture 7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" fill="hold"/>
                                        <p:tgtEl>
                                          <p:spTgt spid="140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Pitch track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pic>
        <p:nvPicPr>
          <p:cNvPr id="47109" name="Picture 6" descr="pitchtr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9" y="1879600"/>
            <a:ext cx="8906901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9" name="4461DF8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" fill="hold"/>
                                        <p:tgtEl>
                                          <p:spTgt spid="412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7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7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</a:t>
            </a:r>
            <a:r>
              <a:rPr lang="en-US" dirty="0" smtClean="0"/>
              <a:t>vs. F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Pitch is </a:t>
            </a:r>
            <a:r>
              <a:rPr lang="en-US" sz="2400" dirty="0" smtClean="0"/>
              <a:t>the perceptual correlate </a:t>
            </a:r>
            <a:r>
              <a:rPr lang="en-US" sz="2400" dirty="0"/>
              <a:t>of F0</a:t>
            </a:r>
          </a:p>
          <a:p>
            <a:r>
              <a:rPr lang="en-US" sz="2400" dirty="0"/>
              <a:t>Relationship between pitch and F0 is not linear;</a:t>
            </a:r>
          </a:p>
          <a:p>
            <a:pPr lvl="1"/>
            <a:r>
              <a:rPr lang="en-US" sz="2400" dirty="0"/>
              <a:t>human pitch perception is most accurate between 100Hz and 1000Hz. </a:t>
            </a:r>
          </a:p>
          <a:p>
            <a:r>
              <a:rPr lang="en-US" sz="2400" dirty="0" smtClean="0"/>
              <a:t>Mel scale</a:t>
            </a:r>
            <a:endParaRPr lang="en-US" sz="2400" dirty="0"/>
          </a:p>
          <a:p>
            <a:pPr lvl="1"/>
            <a:r>
              <a:rPr lang="en-US" sz="2400" dirty="0" smtClean="0"/>
              <a:t>Frequency </a:t>
            </a:r>
            <a:r>
              <a:rPr lang="en-US" sz="2400" dirty="0"/>
              <a:t>in </a:t>
            </a:r>
            <a:r>
              <a:rPr lang="en-US" sz="2400" dirty="0" err="1"/>
              <a:t>mels</a:t>
            </a:r>
            <a:r>
              <a:rPr lang="en-US" sz="2400" dirty="0"/>
              <a:t> = 1127 ln (1 + f/700) </a:t>
            </a:r>
          </a:p>
        </p:txBody>
      </p:sp>
    </p:spTree>
    <p:extLst>
      <p:ext uri="{BB962C8B-B14F-4D97-AF65-F5344CB8AC3E}">
        <p14:creationId xmlns:p14="http://schemas.microsoft.com/office/powerpoint/2010/main" val="1276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2895A-C4DD-DA43-8F0E-3C47CE03B3CC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B9ED5-28F8-AE4E-92E9-AC7C1500810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 2: Determining </a:t>
            </a:r>
            <a:r>
              <a:rPr lang="en-US" b="1" i="1">
                <a:latin typeface="Arial" charset="0"/>
              </a:rPr>
              <a:t>How</a:t>
            </a:r>
            <a:r>
              <a:rPr lang="en-US">
                <a:latin typeface="Arial" charset="0"/>
              </a:rPr>
              <a:t> things are said is sometimes critical to understanding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Intonation</a:t>
            </a:r>
          </a:p>
          <a:p>
            <a:pPr lvl="1" eaLnBrk="1" hangingPunct="1"/>
            <a:r>
              <a:rPr lang="en-US">
                <a:latin typeface="Arial" charset="0"/>
              </a:rPr>
              <a:t>Forensic Linguistics: 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him!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him?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TTS: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Are you leaving tomorrow./?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What information do we need to extract from/generate in the speech signal? </a:t>
            </a:r>
          </a:p>
          <a:p>
            <a:pPr lvl="1" eaLnBrk="1" hangingPunct="1"/>
            <a:r>
              <a:rPr lang="en-US">
                <a:latin typeface="Arial" charset="0"/>
              </a:rPr>
              <a:t>What tools do we have to do this?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9"/>
            <a:ext cx="7772400" cy="715961"/>
          </a:xfrm>
        </p:spPr>
        <p:txBody>
          <a:bodyPr/>
          <a:lstStyle/>
          <a:p>
            <a:r>
              <a:rPr lang="en-GB" dirty="0" smtClean="0"/>
              <a:t>Mel-scale</a:t>
            </a:r>
            <a:endParaRPr lang="en-GB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610600" cy="4572000"/>
          </a:xfrm>
        </p:spPr>
        <p:txBody>
          <a:bodyPr/>
          <a:lstStyle/>
          <a:p>
            <a:r>
              <a:rPr lang="en-GB" sz="2800" dirty="0" smtClean="0"/>
              <a:t>Human hearing is not equally sensitive to all frequency bands</a:t>
            </a:r>
          </a:p>
          <a:p>
            <a:r>
              <a:rPr lang="en-GB" sz="2800" dirty="0" smtClean="0"/>
              <a:t>Less sensitive at higher frequencies, roughly &gt; 1000 Hz</a:t>
            </a:r>
          </a:p>
          <a:p>
            <a:r>
              <a:rPr lang="en-GB" sz="2800" dirty="0" smtClean="0"/>
              <a:t>I.e. human perception of frequency is non-linear:</a:t>
            </a:r>
            <a:endParaRPr lang="en-GB" sz="28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05764"/>
            <a:ext cx="3354388" cy="278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5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value on y axis of a waveform</a:t>
            </a:r>
          </a:p>
          <a:p>
            <a:r>
              <a:rPr lang="en-US" dirty="0" smtClean="0"/>
              <a:t>Amount of air pressure variation: + compression, 0 normal, - rarefaction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5670550" cy="15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Perceived as loudness</a:t>
            </a:r>
          </a:p>
          <a:p>
            <a:r>
              <a:rPr lang="en-US" dirty="0" smtClean="0"/>
              <a:t>Measured in decibels (dB)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= auditory threshold pressure =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5524500" cy="134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48200"/>
            <a:ext cx="185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of Intensity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3" name="Picture 4" descr="longmov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76400"/>
            <a:ext cx="89090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77" name="63FBA5AB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" fill="hold"/>
                                        <p:tgtEl>
                                          <p:spTgt spid="515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7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07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330A10-12F6-3347-B462-648503CF3E50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F447A-64AA-F847-A18A-517B528CCBD4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latin typeface="Arial" charset="0"/>
              </a:rPr>
              <a:t>Loud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are Common Sounds – How Much Pressure Generated?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91050"/>
          </a:xfrm>
        </p:spPr>
        <p:txBody>
          <a:bodyPr/>
          <a:lstStyle/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 b="1">
                <a:solidFill>
                  <a:srgbClr val="990099"/>
                </a:solidFill>
                <a:latin typeface="Arial" charset="0"/>
              </a:rPr>
              <a:t>Event	Pressure (Pa)	Db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Absolute	20	0	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Whisper	200	20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Quiet office	2K	40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Conversation	20K	60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Bus	200K	80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Subway	2M	100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Thunder	20M	120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*DAMAGE*	200M	140	</a:t>
            </a:r>
          </a:p>
        </p:txBody>
      </p:sp>
    </p:spTree>
    <p:extLst>
      <p:ext uri="{BB962C8B-B14F-4D97-AF65-F5344CB8AC3E}">
        <p14:creationId xmlns:p14="http://schemas.microsoft.com/office/powerpoint/2010/main" val="1328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84200"/>
            <a:ext cx="82423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32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4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4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Jitter</a:t>
            </a:r>
          </a:p>
          <a:p>
            <a:r>
              <a:rPr lang="en-US" dirty="0" smtClean="0"/>
              <a:t>Shimmer</a:t>
            </a:r>
          </a:p>
          <a:p>
            <a:r>
              <a:rPr lang="en-US" dirty="0" smtClean="0"/>
              <a:t>HNR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Jitter</a:t>
            </a:r>
          </a:p>
          <a:p>
            <a:pPr lvl="1"/>
            <a:r>
              <a:rPr lang="en-US" dirty="0" smtClean="0"/>
              <a:t>random cycle-to-cycle variability in F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Pitch perturbation</a:t>
            </a:r>
          </a:p>
          <a:p>
            <a:r>
              <a:rPr lang="en-US" dirty="0" smtClean="0"/>
              <a:t>Shimmer</a:t>
            </a:r>
          </a:p>
          <a:p>
            <a:pPr lvl="1"/>
            <a:r>
              <a:rPr lang="en-US" dirty="0"/>
              <a:t>random cycle-to-cycle variability </a:t>
            </a:r>
            <a:r>
              <a:rPr lang="en-US" dirty="0" smtClean="0"/>
              <a:t>in amplitude</a:t>
            </a:r>
            <a:endParaRPr lang="en-US" baseline="-25000" dirty="0"/>
          </a:p>
          <a:p>
            <a:pPr lvl="1"/>
            <a:r>
              <a:rPr lang="en-US" dirty="0" smtClean="0"/>
              <a:t>Amplitude perturbation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2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5939" r="6471" b="16270"/>
          <a:stretch>
            <a:fillRect/>
          </a:stretch>
        </p:blipFill>
        <p:spPr bwMode="auto">
          <a:xfrm>
            <a:off x="533400" y="2209800"/>
            <a:ext cx="76009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2098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914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668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432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196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72200" y="2971800"/>
            <a:ext cx="304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Jitter</a:t>
            </a:r>
            <a:endParaRPr lang="en-US" kern="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" y="620341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homepages.wmich.edu</a:t>
            </a:r>
            <a:r>
              <a:rPr lang="en-US" dirty="0"/>
              <a:t>/~</a:t>
            </a:r>
            <a:r>
              <a:rPr lang="en-US" dirty="0" err="1"/>
              <a:t>hillenbr</a:t>
            </a:r>
            <a:r>
              <a:rPr lang="en-US" dirty="0"/>
              <a:t>/501.html</a:t>
            </a:r>
          </a:p>
        </p:txBody>
      </p:sp>
    </p:spTree>
    <p:extLst>
      <p:ext uri="{BB962C8B-B14F-4D97-AF65-F5344CB8AC3E}">
        <p14:creationId xmlns:p14="http://schemas.microsoft.com/office/powerpoint/2010/main" val="162663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B019C-5BF8-F841-AC2C-DE415168474E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2B3C19-A9EF-9A43-AFEC-3F29F5FBDFC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Today and Next Class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How do we define cues to segments and intonation?</a:t>
            </a:r>
          </a:p>
          <a:p>
            <a:pPr lvl="1" eaLnBrk="1" hangingPunct="1"/>
            <a:r>
              <a:rPr lang="en-US" sz="2400" dirty="0">
                <a:solidFill>
                  <a:srgbClr val="0066FF"/>
                </a:solidFill>
                <a:latin typeface="Arial" charset="0"/>
              </a:rPr>
              <a:t>Fundamental frequency</a:t>
            </a:r>
            <a:r>
              <a:rPr lang="en-US" sz="2400" dirty="0">
                <a:latin typeface="Arial" charset="0"/>
              </a:rPr>
              <a:t> (pitch)</a:t>
            </a:r>
          </a:p>
          <a:p>
            <a:pPr lvl="1" eaLnBrk="1" hangingPunct="1"/>
            <a:r>
              <a:rPr lang="en-US" sz="2400" dirty="0">
                <a:solidFill>
                  <a:srgbClr val="0066FF"/>
                </a:solidFill>
                <a:latin typeface="Arial" charset="0"/>
              </a:rPr>
              <a:t>Amplitude/energy</a:t>
            </a:r>
            <a:r>
              <a:rPr lang="en-US" sz="2400" dirty="0">
                <a:latin typeface="Arial" charset="0"/>
              </a:rPr>
              <a:t> (loudness)</a:t>
            </a:r>
          </a:p>
          <a:p>
            <a:pPr lvl="1" eaLnBrk="1" hangingPunct="1"/>
            <a:r>
              <a:rPr lang="en-US" sz="2400" dirty="0">
                <a:solidFill>
                  <a:srgbClr val="0066FF"/>
                </a:solidFill>
                <a:latin typeface="Arial" charset="0"/>
              </a:rPr>
              <a:t>Spectral features</a:t>
            </a:r>
          </a:p>
          <a:p>
            <a:pPr lvl="1" eaLnBrk="1" hangingPunct="1"/>
            <a:r>
              <a:rPr lang="en-US" sz="2400" dirty="0">
                <a:solidFill>
                  <a:srgbClr val="0066FF"/>
                </a:solidFill>
                <a:latin typeface="Arial" charset="0"/>
              </a:rPr>
              <a:t>Timing</a:t>
            </a:r>
            <a:r>
              <a:rPr lang="en-US" sz="2400" dirty="0">
                <a:latin typeface="Arial" charset="0"/>
              </a:rPr>
              <a:t> (pauses, rate)</a:t>
            </a:r>
          </a:p>
          <a:p>
            <a:pPr lvl="1" eaLnBrk="1" hangingPunct="1"/>
            <a:r>
              <a:rPr lang="en-US" sz="2400" dirty="0">
                <a:solidFill>
                  <a:srgbClr val="0066FF"/>
                </a:solidFill>
                <a:latin typeface="Arial" charset="0"/>
              </a:rPr>
              <a:t>Voice Quality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How do we extract them?</a:t>
            </a:r>
          </a:p>
          <a:p>
            <a:pPr lvl="1" eaLnBrk="1" hangingPunct="1"/>
            <a:r>
              <a:rPr lang="en-US" sz="2400" b="1" i="1" dirty="0" err="1">
                <a:solidFill>
                  <a:srgbClr val="0066FF"/>
                </a:solidFill>
                <a:latin typeface="Arial" charset="0"/>
              </a:rPr>
              <a:t>Praat</a:t>
            </a:r>
            <a:endParaRPr lang="en-US" sz="2400" b="1" i="1" dirty="0">
              <a:solidFill>
                <a:srgbClr val="0066FF"/>
              </a:solidFill>
              <a:latin typeface="Arial" charset="0"/>
            </a:endParaRP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openSMILE</a:t>
            </a:r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sz="2400" dirty="0" err="1" smtClean="0">
                <a:latin typeface="Arial" charset="0"/>
              </a:rPr>
              <a:t>libROSA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6178" r="7079" b="17281"/>
          <a:stretch>
            <a:fillRect/>
          </a:stretch>
        </p:blipFill>
        <p:spPr bwMode="auto">
          <a:xfrm>
            <a:off x="876300" y="1487488"/>
            <a:ext cx="76628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2133600"/>
            <a:ext cx="3030538" cy="304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68663" y="2133600"/>
            <a:ext cx="1438275" cy="304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06938" y="2133600"/>
            <a:ext cx="17462" cy="228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06938" y="2133600"/>
            <a:ext cx="1617662" cy="457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Shimmer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" y="620341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homepages.wmich.edu</a:t>
            </a:r>
            <a:r>
              <a:rPr lang="en-US" dirty="0"/>
              <a:t>/~</a:t>
            </a:r>
            <a:r>
              <a:rPr lang="en-US" dirty="0" err="1"/>
              <a:t>hillenbr</a:t>
            </a:r>
            <a:r>
              <a:rPr lang="en-US" dirty="0"/>
              <a:t>/501.html</a:t>
            </a:r>
          </a:p>
        </p:txBody>
      </p:sp>
    </p:spTree>
    <p:extLst>
      <p:ext uri="{BB962C8B-B14F-4D97-AF65-F5344CB8AC3E}">
        <p14:creationId xmlns:p14="http://schemas.microsoft.com/office/powerpoint/2010/main" val="386779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447800" y="76200"/>
            <a:ext cx="6019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Synthetic Continuum Varying in Jitter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09600" y="1785938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		</a:t>
            </a:r>
            <a:r>
              <a:rPr lang="en-US" altLang="en-US" sz="2400" dirty="0"/>
              <a:t>0.0%			2.0%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0.2%			2.5%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0.4%			3.0%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0.6%			4.0%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0.8%			5.0%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1.0%			6.0%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	1.5%</a:t>
            </a:r>
          </a:p>
        </p:txBody>
      </p:sp>
      <p:pic>
        <p:nvPicPr>
          <p:cNvPr id="2054" name="jitt372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jitt372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95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jitt372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jitt3729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6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jitt3730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95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jitt3731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2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jitt3732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62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jitt3733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2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jitt3741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95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jitt3742.wav">
            <a:hlinkClick r:id="" action="ppaction://media"/>
          </p:cNvPr>
          <p:cNvPicPr>
            <a:picLocks noChangeAspect="1" noChangeArrowheads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jitt3743.wav">
            <a:hlinkClick r:id="" action="ppaction://media"/>
          </p:cNvPr>
          <p:cNvPicPr>
            <a:picLocks noChangeAspect="1" noChangeArrowheads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jitt3744.wav">
            <a:hlinkClick r:id="" action="ppaction://media"/>
          </p:cNvPr>
          <p:cNvPicPr>
            <a:picLocks noChangeAspect="1" noChangeArrowheads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jitt3745.wav">
            <a:hlinkClick r:id="" action="ppaction://media"/>
          </p:cNvPr>
          <p:cNvPicPr>
            <a:picLocks noChangeAspect="1" noChangeArrowheads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05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620341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homepages.wmich.edu</a:t>
            </a:r>
            <a:r>
              <a:rPr lang="en-US" dirty="0"/>
              <a:t>/~</a:t>
            </a:r>
            <a:r>
              <a:rPr lang="en-US" dirty="0" err="1"/>
              <a:t>hillenbr</a:t>
            </a:r>
            <a:r>
              <a:rPr lang="en-US" dirty="0"/>
              <a:t>/501.html</a:t>
            </a:r>
          </a:p>
        </p:txBody>
      </p:sp>
    </p:spTree>
    <p:extLst>
      <p:ext uri="{BB962C8B-B14F-4D97-AF65-F5344CB8AC3E}">
        <p14:creationId xmlns:p14="http://schemas.microsoft.com/office/powerpoint/2010/main" val="489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3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03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14400" y="369888"/>
            <a:ext cx="7010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Synthetic Continuum Varying in Shimmer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219200" y="1752600"/>
            <a:ext cx="6400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	</a:t>
            </a:r>
            <a:r>
              <a:rPr lang="en-US" altLang="en-US" sz="2400" dirty="0"/>
              <a:t>0.00 dB		1.60 dB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0.20 dB		1.80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0.40 dB		2.00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0.60 dB		2.25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0.80 dB		2.50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1.00 dB		2.75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1.20 dB		3.00 dB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	1.40 dB</a:t>
            </a:r>
          </a:p>
        </p:txBody>
      </p:sp>
      <p:pic>
        <p:nvPicPr>
          <p:cNvPr id="4103" name="shim375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shim375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shim3759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shim3760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shim3761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shim3762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shim3763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shim3764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shim3765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shim3773.wav">
            <a:hlinkClick r:id="" action="ppaction://media"/>
          </p:cNvPr>
          <p:cNvPicPr>
            <a:picLocks noChangeAspect="1" noChangeArrowheads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shim3774.wav">
            <a:hlinkClick r:id="" action="ppaction://media"/>
          </p:cNvPr>
          <p:cNvPicPr>
            <a:picLocks noChangeAspect="1" noChangeArrowheads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shim3775.wav">
            <a:hlinkClick r:id="" action="ppaction://media"/>
          </p:cNvPr>
          <p:cNvPicPr>
            <a:picLocks noChangeAspect="1" noChangeArrowheads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shim3776.wav">
            <a:hlinkClick r:id="" action="ppaction://media"/>
          </p:cNvPr>
          <p:cNvPicPr>
            <a:picLocks noChangeAspect="1" noChangeArrowheads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shim3777.wav">
            <a:hlinkClick r:id="" action="ppaction://media"/>
          </p:cNvPr>
          <p:cNvPicPr>
            <a:picLocks noChangeAspect="1" noChangeArrowheads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shim3778.wav">
            <a:hlinkClick r:id="" action="ppaction://media"/>
          </p:cNvPr>
          <p:cNvPicPr>
            <a:picLocks noChangeAspect="1" noChangeArrowheads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500" y="620341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homepages.wmich.edu</a:t>
            </a:r>
            <a:r>
              <a:rPr lang="en-US" dirty="0"/>
              <a:t>/~</a:t>
            </a:r>
            <a:r>
              <a:rPr lang="en-US" dirty="0" err="1"/>
              <a:t>hillenbr</a:t>
            </a:r>
            <a:r>
              <a:rPr lang="en-US" dirty="0"/>
              <a:t>/501.html</a:t>
            </a:r>
          </a:p>
        </p:txBody>
      </p:sp>
    </p:spTree>
    <p:extLst>
      <p:ext uri="{BB962C8B-B14F-4D97-AF65-F5344CB8AC3E}">
        <p14:creationId xmlns:p14="http://schemas.microsoft.com/office/powerpoint/2010/main" val="850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4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4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4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4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08" fill="hold"/>
                                        <p:tgtEl>
                                          <p:spTgt spid="4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Harmonics to Noise Ratio</a:t>
            </a:r>
          </a:p>
          <a:p>
            <a:pPr lvl="1"/>
            <a:r>
              <a:rPr lang="en-US" dirty="0" smtClean="0"/>
              <a:t>Ratio between periodic and aperiodic components of a voiced speech segment</a:t>
            </a:r>
          </a:p>
          <a:p>
            <a:r>
              <a:rPr lang="en-US" dirty="0" smtClean="0"/>
              <a:t>Periodic: vocal fold vibration</a:t>
            </a:r>
          </a:p>
          <a:p>
            <a:r>
              <a:rPr lang="en-US" dirty="0" smtClean="0"/>
              <a:t>Non-periodic: glottal noise</a:t>
            </a:r>
          </a:p>
          <a:p>
            <a:r>
              <a:rPr lang="en-US" dirty="0" smtClean="0"/>
              <a:t>Lower HNR -&gt; more noise in signal, perceived as hoarseness, breathiness, roughness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0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waveforms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4" descr="ba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8915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80D99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5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4" descr="fric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938"/>
            <a:ext cx="9144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187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 of the different frequency components of a wave</a:t>
            </a:r>
          </a:p>
          <a:p>
            <a:pPr lvl="1"/>
            <a:r>
              <a:rPr lang="en-US" dirty="0" smtClean="0"/>
              <a:t>Computed by a Fourier transform</a:t>
            </a:r>
          </a:p>
          <a:p>
            <a:pPr lvl="1"/>
            <a:r>
              <a:rPr lang="en-US" dirty="0" smtClean="0"/>
              <a:t>Linear Predictive Coding (LPC) spectrum </a:t>
            </a:r>
            <a:r>
              <a:rPr lang="mr-IN" dirty="0" smtClean="0"/>
              <a:t>–</a:t>
            </a:r>
            <a:r>
              <a:rPr lang="en-US" dirty="0" smtClean="0"/>
              <a:t> smoothed version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5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[ae] waveform from “had”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Complex wave repeated 10 times (~234 Hz)</a:t>
            </a:r>
          </a:p>
          <a:p>
            <a:r>
              <a:rPr lang="en-US" sz="2400" kern="0" dirty="0" smtClean="0"/>
              <a:t>Smaller waves repeated 4 times per large (~936 Hz)</a:t>
            </a:r>
          </a:p>
          <a:p>
            <a:r>
              <a:rPr lang="en-US" sz="2400" kern="0" dirty="0" smtClean="0"/>
              <a:t>Two tiny waves on the peak of 936 Hz waves (~1872 Hz)</a:t>
            </a:r>
            <a:endParaRPr lang="en-US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134269"/>
            <a:ext cx="8928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frequency components</a:t>
            </a:r>
          </a:p>
          <a:p>
            <a:r>
              <a:rPr lang="en-US" dirty="0" smtClean="0"/>
              <a:t>Computed by Fourier transform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Peaks at 930 Hz, 1860 Hz, and 3020 Hz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4940300" cy="23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4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4" descr="spec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113"/>
            <a:ext cx="9144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5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production</a:t>
            </a:r>
          </a:p>
          <a:p>
            <a:r>
              <a:rPr lang="en-US" dirty="0" smtClean="0"/>
              <a:t>Capturing speech for analysis</a:t>
            </a:r>
          </a:p>
          <a:p>
            <a:r>
              <a:rPr lang="en-US" dirty="0" smtClean="0"/>
              <a:t>Feature extraction</a:t>
            </a:r>
          </a:p>
          <a:p>
            <a:r>
              <a:rPr lang="en-US" dirty="0" smtClean="0"/>
              <a:t>Spectrograms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1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3" descr="La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8" y="1535906"/>
            <a:ext cx="64563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47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Source-filter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different vowels have different spectral signatures?</a:t>
            </a:r>
          </a:p>
          <a:p>
            <a:pPr lvl="1"/>
            <a:r>
              <a:rPr lang="en-US" dirty="0" smtClean="0"/>
              <a:t>Source = glottis</a:t>
            </a:r>
          </a:p>
          <a:p>
            <a:pPr lvl="1"/>
            <a:r>
              <a:rPr lang="en-US" dirty="0" smtClean="0"/>
              <a:t>Filter = vocal tract</a:t>
            </a:r>
          </a:p>
          <a:p>
            <a:r>
              <a:rPr lang="en-US" dirty="0" smtClean="0"/>
              <a:t>When we produce vowels, we change the shape of the vocal tract cavity by placing articulators in particular positions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2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spectrograms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4" descr="La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31378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89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Spectrogram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800"/>
            <a:ext cx="9144000" cy="29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6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Sounds that we generate are filtered by the shape of the vocal tract (tongue, teeth etc.)</a:t>
            </a:r>
          </a:p>
          <a:p>
            <a:r>
              <a:rPr lang="en-US" dirty="0" smtClean="0"/>
              <a:t>If we can determine the shape, we can identify the phoneme being produced</a:t>
            </a:r>
          </a:p>
          <a:p>
            <a:r>
              <a:rPr lang="en-US" dirty="0" smtClean="0"/>
              <a:t>Mel Frequency Cepstral Coefficients  are widely used features in speech recognition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9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MFCC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 the signal into short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</a:t>
            </a:r>
            <a:r>
              <a:rPr lang="en-US" dirty="0"/>
              <a:t>F</a:t>
            </a:r>
            <a:r>
              <a:rPr lang="en-US" dirty="0" smtClean="0"/>
              <a:t>ourier transform of the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</a:t>
            </a:r>
            <a:r>
              <a:rPr lang="en-US" dirty="0" err="1" smtClean="0"/>
              <a:t>mel</a:t>
            </a:r>
            <a:r>
              <a:rPr lang="en-US" dirty="0" smtClean="0"/>
              <a:t> </a:t>
            </a:r>
            <a:r>
              <a:rPr lang="en-US" dirty="0" err="1" smtClean="0"/>
              <a:t>filterbank</a:t>
            </a:r>
            <a:r>
              <a:rPr lang="en-US" dirty="0" smtClean="0"/>
              <a:t> to power spectra, sum energy in each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log of all </a:t>
            </a:r>
            <a:r>
              <a:rPr lang="en-US" dirty="0" err="1" smtClean="0"/>
              <a:t>filterbank</a:t>
            </a:r>
            <a:r>
              <a:rPr lang="en-US" dirty="0" smtClean="0"/>
              <a:t> energies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DCT of the log </a:t>
            </a:r>
            <a:r>
              <a:rPr lang="en-US" dirty="0" err="1" smtClean="0"/>
              <a:t>filterbank</a:t>
            </a:r>
            <a:r>
              <a:rPr lang="en-US" dirty="0" smtClean="0"/>
              <a:t> energies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DCT coefficients 2-13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4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Download </a:t>
            </a:r>
            <a:r>
              <a:rPr lang="en-US" dirty="0" err="1">
                <a:latin typeface="Arial" charset="0"/>
              </a:rPr>
              <a:t>Praat</a:t>
            </a:r>
            <a:r>
              <a:rPr lang="en-US" dirty="0">
                <a:latin typeface="Arial" charset="0"/>
              </a:rPr>
              <a:t> from the link on the  course syllabus page</a:t>
            </a:r>
          </a:p>
          <a:p>
            <a:pPr eaLnBrk="1" hangingPunct="1"/>
            <a:r>
              <a:rPr lang="en-US" dirty="0">
                <a:latin typeface="Arial" charset="0"/>
              </a:rPr>
              <a:t>Read the </a:t>
            </a:r>
            <a:r>
              <a:rPr lang="en-US" dirty="0" err="1">
                <a:latin typeface="Arial" charset="0"/>
              </a:rPr>
              <a:t>Praat</a:t>
            </a:r>
            <a:r>
              <a:rPr lang="en-US" dirty="0">
                <a:latin typeface="Arial" charset="0"/>
              </a:rPr>
              <a:t> tutorial linked from the </a:t>
            </a:r>
            <a:r>
              <a:rPr lang="en-US" dirty="0" smtClean="0">
                <a:latin typeface="Arial" charset="0"/>
              </a:rPr>
              <a:t>syllabus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Bring a laptop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headphones to </a:t>
            </a:r>
            <a:r>
              <a:rPr lang="en-US" dirty="0" smtClean="0">
                <a:latin typeface="Arial" charset="0"/>
              </a:rPr>
              <a:t>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C855D4-CD48-8540-A1E4-67467432309A}" type="datetime1">
              <a:rPr lang="en-US"/>
              <a:pPr eaLnBrk="1" hangingPunct="1"/>
              <a:t>2/8/19</a:t>
            </a:fld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5D6EF9-F4C7-8847-A055-82294F27FAE7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Sound Production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Pressure fluctuations in the air caused by a musical instrument, a car horn, a </a:t>
            </a:r>
            <a:r>
              <a:rPr lang="en-US" sz="2400" dirty="0" smtClean="0">
                <a:latin typeface="Arial" charset="0"/>
              </a:rPr>
              <a:t>voice…</a:t>
            </a: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  <a:latin typeface="Arial" charset="0"/>
              </a:rPr>
              <a:t>Sound waves propagate</a:t>
            </a:r>
            <a:r>
              <a:rPr lang="en-US" sz="2400" dirty="0">
                <a:latin typeface="Arial" charset="0"/>
              </a:rPr>
              <a:t> thru e.g. air (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marbles, stone-in-lake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Cause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eardrum (</a:t>
            </a:r>
            <a:r>
              <a:rPr lang="en-US" sz="2400" i="1" dirty="0">
                <a:solidFill>
                  <a:srgbClr val="0066FF"/>
                </a:solidFill>
                <a:latin typeface="Arial" charset="0"/>
              </a:rPr>
              <a:t>tympanum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)</a:t>
            </a:r>
            <a:r>
              <a:rPr lang="en-US" sz="2400" dirty="0">
                <a:latin typeface="Arial" charset="0"/>
              </a:rPr>
              <a:t> to vibrate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Auditory system translates into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neural impulses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  <a:latin typeface="Arial" charset="0"/>
              </a:rPr>
              <a:t>Brain</a:t>
            </a:r>
            <a:r>
              <a:rPr lang="en-US" sz="2400" dirty="0">
                <a:latin typeface="Arial" charset="0"/>
              </a:rPr>
              <a:t> interprets as 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Plot sounds as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change in air pressure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From a speech-centric point of view, sound not produced by the human voice is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Ratio of speech-generated sound to other simultaneous sound: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 Signal-to-Noise ratio</a:t>
            </a:r>
          </a:p>
        </p:txBody>
      </p:sp>
    </p:spTree>
    <p:extLst>
      <p:ext uri="{BB962C8B-B14F-4D97-AF65-F5344CB8AC3E}">
        <p14:creationId xmlns:p14="http://schemas.microsoft.com/office/powerpoint/2010/main" val="1992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periodic waves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8" descr="10h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549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95763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Characterized by </a:t>
            </a:r>
            <a:r>
              <a:rPr lang="en-US" sz="2400" b="1" kern="0" dirty="0" smtClean="0"/>
              <a:t>frequency </a:t>
            </a:r>
            <a:r>
              <a:rPr lang="en-US" sz="2400" kern="0" dirty="0" smtClean="0"/>
              <a:t> and </a:t>
            </a:r>
            <a:r>
              <a:rPr lang="en-US" sz="2400" b="1" kern="0" dirty="0" smtClean="0"/>
              <a:t>amplitude</a:t>
            </a:r>
          </a:p>
          <a:p>
            <a:r>
              <a:rPr lang="en-US" sz="2400" kern="0" dirty="0" smtClean="0"/>
              <a:t>Frequency (f) </a:t>
            </a:r>
            <a:r>
              <a:rPr lang="mr-IN" sz="2400" kern="0" dirty="0" smtClean="0"/>
              <a:t>–</a:t>
            </a:r>
            <a:r>
              <a:rPr lang="en-US" sz="2400" kern="0" dirty="0" smtClean="0"/>
              <a:t> cycles per second </a:t>
            </a:r>
          </a:p>
          <a:p>
            <a:r>
              <a:rPr lang="en-US" sz="2400" kern="0" dirty="0" smtClean="0"/>
              <a:t>Amplitude </a:t>
            </a:r>
            <a:r>
              <a:rPr lang="mr-IN" sz="2400" kern="0" dirty="0" smtClean="0"/>
              <a:t>–</a:t>
            </a:r>
            <a:r>
              <a:rPr lang="en-US" sz="2400" kern="0" dirty="0" smtClean="0"/>
              <a:t> maximum value in y axis</a:t>
            </a:r>
          </a:p>
          <a:p>
            <a:r>
              <a:rPr lang="en-US" sz="2400" b="1" kern="0" dirty="0" smtClean="0"/>
              <a:t>Period </a:t>
            </a:r>
            <a:r>
              <a:rPr lang="en-US" sz="2400" kern="0" dirty="0" smtClean="0"/>
              <a:t>(T) </a:t>
            </a:r>
            <a:r>
              <a:rPr lang="mr-IN" sz="2400" kern="0" dirty="0" smtClean="0"/>
              <a:t>–</a:t>
            </a:r>
            <a:r>
              <a:rPr lang="en-US" sz="2400" kern="0" dirty="0" smtClean="0"/>
              <a:t> time it takes for one cycle to complete  </a:t>
            </a:r>
            <a:endParaRPr lang="en-US" sz="2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03403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sound waves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6" descr="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779545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+ compression</a:t>
            </a:r>
            <a:endParaRPr lang="en-US" sz="2400" b="1" kern="0" dirty="0" smtClean="0"/>
          </a:p>
          <a:p>
            <a:r>
              <a:rPr lang="en-US" sz="2400" kern="0" dirty="0" smtClean="0"/>
              <a:t>0 normal air pressure</a:t>
            </a:r>
          </a:p>
          <a:p>
            <a:r>
              <a:rPr lang="en-US" sz="2400" kern="0" dirty="0" smtClean="0"/>
              <a:t>- rarefaction (decompression)</a:t>
            </a:r>
          </a:p>
        </p:txBody>
      </p:sp>
    </p:spTree>
    <p:extLst>
      <p:ext uri="{BB962C8B-B14F-4D97-AF65-F5344CB8AC3E}">
        <p14:creationId xmlns:p14="http://schemas.microsoft.com/office/powerpoint/2010/main" val="2779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capture speech for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conditions</a:t>
            </a:r>
          </a:p>
          <a:p>
            <a:pPr lvl="1"/>
            <a:r>
              <a:rPr lang="en-US" dirty="0" smtClean="0"/>
              <a:t>Quiet office, sound booth, anechoic chamber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9FEC-92F3-A74C-B9AB-603DF42357EA}" type="datetime1">
              <a:rPr lang="en-US" smtClean="0"/>
              <a:pPr/>
              <a:t>2/8/19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6DB1-B1F2-1B4A-9951-FCE71E2559E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5061238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91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25445</TotalTime>
  <Words>1537</Words>
  <Application>Microsoft Macintosh PowerPoint</Application>
  <PresentationFormat>On-screen Show (4:3)</PresentationFormat>
  <Paragraphs>386</Paragraphs>
  <Slides>56</Slides>
  <Notes>56</Notes>
  <HiddenSlides>0</HiddenSlides>
  <MMClips>34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ＭＳ Ｐゴシック</vt:lpstr>
      <vt:lpstr>SILDoulos IPA93</vt:lpstr>
      <vt:lpstr>Times</vt:lpstr>
      <vt:lpstr>Times New Roman</vt:lpstr>
      <vt:lpstr>Verdana</vt:lpstr>
      <vt:lpstr>Wingdings</vt:lpstr>
      <vt:lpstr>Default Design</vt:lpstr>
      <vt:lpstr>Acoustics of Speech</vt:lpstr>
      <vt:lpstr>Goal 1: Distinguishing One Phoneme from Another, Automatically</vt:lpstr>
      <vt:lpstr>Goal 2: Determining How things are said is sometimes critical to understanding</vt:lpstr>
      <vt:lpstr>Today and Next Class</vt:lpstr>
      <vt:lpstr>Outline</vt:lpstr>
      <vt:lpstr>Sound Production</vt:lpstr>
      <vt:lpstr>Simple periodic waves</vt:lpstr>
      <vt:lpstr>Speech sound waves</vt:lpstr>
      <vt:lpstr>How do we capture speech for analysis?</vt:lpstr>
      <vt:lpstr>How do we capture speech for analysis?</vt:lpstr>
      <vt:lpstr>Sampling</vt:lpstr>
      <vt:lpstr>Sampling</vt:lpstr>
      <vt:lpstr>Sampling/storage tradeoff</vt:lpstr>
      <vt:lpstr>What your phone is not telling you</vt:lpstr>
      <vt:lpstr>The Mosquito</vt:lpstr>
      <vt:lpstr>Sampling Errors</vt:lpstr>
      <vt:lpstr>Quantization</vt:lpstr>
      <vt:lpstr>PowerPoint Presentation</vt:lpstr>
      <vt:lpstr>Clipping</vt:lpstr>
      <vt:lpstr>WAV format</vt:lpstr>
      <vt:lpstr>Frequency</vt:lpstr>
      <vt:lpstr>Estimating pitch</vt:lpstr>
      <vt:lpstr>Autocorrelation</vt:lpstr>
      <vt:lpstr>Parameters</vt:lpstr>
      <vt:lpstr>PowerPoint Presentation</vt:lpstr>
      <vt:lpstr>Pitch Halving</vt:lpstr>
      <vt:lpstr>Pitch Doubling</vt:lpstr>
      <vt:lpstr>Pitch track</vt:lpstr>
      <vt:lpstr>Pitch vs. F0</vt:lpstr>
      <vt:lpstr>Mel-scale</vt:lpstr>
      <vt:lpstr>Amplitude</vt:lpstr>
      <vt:lpstr>Intensity</vt:lpstr>
      <vt:lpstr>Plot of Intensity</vt:lpstr>
      <vt:lpstr>How ‘Loud’ are Common Sounds – How Much Pressure Generated?</vt:lpstr>
      <vt:lpstr>PowerPoint Presentation</vt:lpstr>
      <vt:lpstr>PowerPoint Presentation</vt:lpstr>
      <vt:lpstr>Voice quality</vt:lpstr>
      <vt:lpstr>Voice quality</vt:lpstr>
      <vt:lpstr>PowerPoint Presentation</vt:lpstr>
      <vt:lpstr>PowerPoint Presentation</vt:lpstr>
      <vt:lpstr>PowerPoint Presentation</vt:lpstr>
      <vt:lpstr>PowerPoint Presentation</vt:lpstr>
      <vt:lpstr>HNR</vt:lpstr>
      <vt:lpstr>Reading waveforms</vt:lpstr>
      <vt:lpstr>Fricative</vt:lpstr>
      <vt:lpstr>Spectrum</vt:lpstr>
      <vt:lpstr>Part of [ae] waveform from “had”</vt:lpstr>
      <vt:lpstr>Spectrum</vt:lpstr>
      <vt:lpstr>Spectrogram</vt:lpstr>
      <vt:lpstr>Spectrogram</vt:lpstr>
      <vt:lpstr>Source-filter model</vt:lpstr>
      <vt:lpstr>Reading spectrograms</vt:lpstr>
      <vt:lpstr>Mystery Spectrogram</vt:lpstr>
      <vt:lpstr>MFCC</vt:lpstr>
      <vt:lpstr>MFCC calculation</vt:lpstr>
      <vt:lpstr>Next class</vt:lpstr>
    </vt:vector>
  </TitlesOfParts>
  <Company>AT&amp;T Research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Julia Hirschberg</dc:creator>
  <dc:description/>
  <cp:lastModifiedBy>Microsoft Office User</cp:lastModifiedBy>
  <cp:revision>719</cp:revision>
  <cp:lastPrinted>2019-02-07T18:26:39Z</cp:lastPrinted>
  <dcterms:created xsi:type="dcterms:W3CDTF">1997-02-17T17:52:10Z</dcterms:created>
  <dcterms:modified xsi:type="dcterms:W3CDTF">2019-02-08T14:53:26Z</dcterms:modified>
</cp:coreProperties>
</file>