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g" ContentType="image/jpeg"/>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1"/>
  </p:notesMasterIdLst>
  <p:handoutMasterIdLst>
    <p:handoutMasterId r:id="rId72"/>
  </p:handoutMasterIdLst>
  <p:sldIdLst>
    <p:sldId id="256" r:id="rId2"/>
    <p:sldId id="331" r:id="rId3"/>
    <p:sldId id="465" r:id="rId4"/>
    <p:sldId id="467" r:id="rId5"/>
    <p:sldId id="473" r:id="rId6"/>
    <p:sldId id="468" r:id="rId7"/>
    <p:sldId id="469" r:id="rId8"/>
    <p:sldId id="470" r:id="rId9"/>
    <p:sldId id="474" r:id="rId10"/>
    <p:sldId id="471" r:id="rId11"/>
    <p:sldId id="475" r:id="rId12"/>
    <p:sldId id="472" r:id="rId13"/>
    <p:sldId id="476" r:id="rId14"/>
    <p:sldId id="383" r:id="rId15"/>
    <p:sldId id="456" r:id="rId16"/>
    <p:sldId id="416" r:id="rId17"/>
    <p:sldId id="385" r:id="rId18"/>
    <p:sldId id="480" r:id="rId19"/>
    <p:sldId id="417" r:id="rId20"/>
    <p:sldId id="418" r:id="rId21"/>
    <p:sldId id="419" r:id="rId22"/>
    <p:sldId id="421" r:id="rId23"/>
    <p:sldId id="391" r:id="rId24"/>
    <p:sldId id="422" r:id="rId25"/>
    <p:sldId id="394" r:id="rId26"/>
    <p:sldId id="395" r:id="rId27"/>
    <p:sldId id="396" r:id="rId28"/>
    <p:sldId id="423" r:id="rId29"/>
    <p:sldId id="398" r:id="rId30"/>
    <p:sldId id="399" r:id="rId31"/>
    <p:sldId id="459" r:id="rId32"/>
    <p:sldId id="460" r:id="rId33"/>
    <p:sldId id="428" r:id="rId34"/>
    <p:sldId id="463" r:id="rId35"/>
    <p:sldId id="424" r:id="rId36"/>
    <p:sldId id="461" r:id="rId37"/>
    <p:sldId id="462" r:id="rId38"/>
    <p:sldId id="437" r:id="rId39"/>
    <p:sldId id="425" r:id="rId40"/>
    <p:sldId id="401" r:id="rId41"/>
    <p:sldId id="403" r:id="rId42"/>
    <p:sldId id="436" r:id="rId43"/>
    <p:sldId id="434" r:id="rId44"/>
    <p:sldId id="439" r:id="rId45"/>
    <p:sldId id="405" r:id="rId46"/>
    <p:sldId id="438" r:id="rId47"/>
    <p:sldId id="477" r:id="rId48"/>
    <p:sldId id="479" r:id="rId49"/>
    <p:sldId id="481" r:id="rId50"/>
    <p:sldId id="482" r:id="rId51"/>
    <p:sldId id="483" r:id="rId52"/>
    <p:sldId id="484" r:id="rId53"/>
    <p:sldId id="485" r:id="rId54"/>
    <p:sldId id="486" r:id="rId55"/>
    <p:sldId id="487" r:id="rId56"/>
    <p:sldId id="488" r:id="rId57"/>
    <p:sldId id="489" r:id="rId58"/>
    <p:sldId id="490" r:id="rId59"/>
    <p:sldId id="491" r:id="rId60"/>
    <p:sldId id="492" r:id="rId61"/>
    <p:sldId id="493" r:id="rId62"/>
    <p:sldId id="494" r:id="rId63"/>
    <p:sldId id="495" r:id="rId64"/>
    <p:sldId id="496" r:id="rId65"/>
    <p:sldId id="497" r:id="rId66"/>
    <p:sldId id="498" r:id="rId67"/>
    <p:sldId id="499" r:id="rId68"/>
    <p:sldId id="500" r:id="rId69"/>
    <p:sldId id="501"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3E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22" autoAdjust="0"/>
    <p:restoredTop sz="93157" autoAdjust="0"/>
  </p:normalViewPr>
  <p:slideViewPr>
    <p:cSldViewPr snapToGrid="0" snapToObjects="1">
      <p:cViewPr>
        <p:scale>
          <a:sx n="100" d="100"/>
          <a:sy n="100" d="100"/>
        </p:scale>
        <p:origin x="1328" y="2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dg513:Desktop:post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1"/>
    <c:plotArea>
      <c:layout/>
      <c:barChart>
        <c:barDir val="bar"/>
        <c:grouping val="clustered"/>
        <c:varyColors val="0"/>
        <c:ser>
          <c:idx val="1"/>
          <c:order val="0"/>
          <c:tx>
            <c:v>Sarc. vs. Lit. (Sentiment)</c:v>
          </c:tx>
          <c:invertIfNegative val="0"/>
          <c:cat>
            <c:strRef>
              <c:f>Sheet2!$A$1:$A$5</c:f>
              <c:strCache>
                <c:ptCount val="5"/>
                <c:pt idx="0">
                  <c:v>BL_SVM</c:v>
                </c:pt>
                <c:pt idx="1">
                  <c:v>WTMF</c:v>
                </c:pt>
                <c:pt idx="2">
                  <c:v>GloVe</c:v>
                </c:pt>
                <c:pt idx="3">
                  <c:v>SG</c:v>
                </c:pt>
                <c:pt idx="4">
                  <c:v>CBOW</c:v>
                </c:pt>
              </c:strCache>
            </c:strRef>
          </c:cat>
          <c:val>
            <c:numRef>
              <c:f>Sheet2!$C$1:$C$5</c:f>
              <c:numCache>
                <c:formatCode>General</c:formatCode>
                <c:ptCount val="5"/>
                <c:pt idx="0">
                  <c:v>77.7</c:v>
                </c:pt>
                <c:pt idx="1">
                  <c:v>78.8</c:v>
                </c:pt>
                <c:pt idx="2">
                  <c:v>81.2</c:v>
                </c:pt>
                <c:pt idx="3">
                  <c:v>84.8</c:v>
                </c:pt>
                <c:pt idx="4">
                  <c:v>84.9</c:v>
                </c:pt>
              </c:numCache>
            </c:numRef>
          </c:val>
        </c:ser>
        <c:dLbls>
          <c:showLegendKey val="0"/>
          <c:showVal val="0"/>
          <c:showCatName val="0"/>
          <c:showSerName val="0"/>
          <c:showPercent val="0"/>
          <c:showBubbleSize val="0"/>
        </c:dLbls>
        <c:gapWidth val="150"/>
        <c:axId val="-1866377952"/>
        <c:axId val="-1866375904"/>
      </c:barChart>
      <c:catAx>
        <c:axId val="-1866377952"/>
        <c:scaling>
          <c:orientation val="minMax"/>
        </c:scaling>
        <c:delete val="0"/>
        <c:axPos val="l"/>
        <c:numFmt formatCode="General" sourceLinked="0"/>
        <c:majorTickMark val="out"/>
        <c:minorTickMark val="none"/>
        <c:tickLblPos val="nextTo"/>
        <c:crossAx val="-1866375904"/>
        <c:crosses val="autoZero"/>
        <c:auto val="1"/>
        <c:lblAlgn val="ctr"/>
        <c:lblOffset val="100"/>
        <c:noMultiLvlLbl val="0"/>
      </c:catAx>
      <c:valAx>
        <c:axId val="-1866375904"/>
        <c:scaling>
          <c:orientation val="minMax"/>
          <c:min val="60.0"/>
        </c:scaling>
        <c:delete val="0"/>
        <c:axPos val="b"/>
        <c:majorGridlines/>
        <c:numFmt formatCode="General" sourceLinked="1"/>
        <c:majorTickMark val="out"/>
        <c:minorTickMark val="none"/>
        <c:tickLblPos val="nextTo"/>
        <c:crossAx val="-1866377952"/>
        <c:crosses val="autoZero"/>
        <c:crossBetween val="between"/>
        <c:majorUnit val="5.0"/>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8CCB61-A28E-0247-A3C1-D173BAA811DC}" type="datetimeFigureOut">
              <a:rPr lang="en-US" smtClean="0"/>
              <a:t>4/25/19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F4C3A1-4454-1B4B-8311-F4AD26F0B45C}" type="slidenum">
              <a:rPr lang="en-US" smtClean="0"/>
              <a:t>‹#›</a:t>
            </a:fld>
            <a:endParaRPr lang="en-US"/>
          </a:p>
        </p:txBody>
      </p:sp>
    </p:spTree>
    <p:extLst>
      <p:ext uri="{BB962C8B-B14F-4D97-AF65-F5344CB8AC3E}">
        <p14:creationId xmlns:p14="http://schemas.microsoft.com/office/powerpoint/2010/main" val="4554787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C3EC89-3992-394C-BD7E-AA5B7C6CF1DD}" type="datetimeFigureOut">
              <a:rPr lang="en-US" smtClean="0"/>
              <a:t>4/25/19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415A12-EEB8-5B48-992A-EBCCF17568CC}" type="slidenum">
              <a:rPr lang="en-US" smtClean="0"/>
              <a:t>‹#›</a:t>
            </a:fld>
            <a:endParaRPr lang="en-US"/>
          </a:p>
        </p:txBody>
      </p:sp>
    </p:spTree>
    <p:extLst>
      <p:ext uri="{BB962C8B-B14F-4D97-AF65-F5344CB8AC3E}">
        <p14:creationId xmlns:p14="http://schemas.microsoft.com/office/powerpoint/2010/main" val="37635682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15A12-EEB8-5B48-992A-EBCCF17568CC}" type="slidenum">
              <a:rPr lang="en-US" smtClean="0"/>
              <a:t>1</a:t>
            </a:fld>
            <a:endParaRPr lang="en-US"/>
          </a:p>
        </p:txBody>
      </p:sp>
    </p:spTree>
    <p:extLst>
      <p:ext uri="{BB962C8B-B14F-4D97-AF65-F5344CB8AC3E}">
        <p14:creationId xmlns:p14="http://schemas.microsoft.com/office/powerpoint/2010/main" val="1343060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2F5FF-4138-214A-8FE0-5D2264451689}" type="slidenum">
              <a:rPr lang="en-US" smtClean="0"/>
              <a:t>13</a:t>
            </a:fld>
            <a:endParaRPr lang="en-US"/>
          </a:p>
        </p:txBody>
      </p:sp>
    </p:spTree>
    <p:extLst>
      <p:ext uri="{BB962C8B-B14F-4D97-AF65-F5344CB8AC3E}">
        <p14:creationId xmlns:p14="http://schemas.microsoft.com/office/powerpoint/2010/main" val="1787354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6C0A1A-50ED-9E47-8677-7BEBDE1E5B60}" type="slidenum">
              <a:rPr lang="en-US" smtClean="0"/>
              <a:t>14</a:t>
            </a:fld>
            <a:endParaRPr lang="en-US"/>
          </a:p>
        </p:txBody>
      </p:sp>
    </p:spTree>
    <p:extLst>
      <p:ext uri="{BB962C8B-B14F-4D97-AF65-F5344CB8AC3E}">
        <p14:creationId xmlns:p14="http://schemas.microsoft.com/office/powerpoint/2010/main" val="3719146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6C0A1A-50ED-9E47-8677-7BEBDE1E5B60}" type="slidenum">
              <a:rPr lang="en-US" smtClean="0"/>
              <a:t>15</a:t>
            </a:fld>
            <a:endParaRPr lang="en-US"/>
          </a:p>
        </p:txBody>
      </p:sp>
    </p:spTree>
    <p:extLst>
      <p:ext uri="{BB962C8B-B14F-4D97-AF65-F5344CB8AC3E}">
        <p14:creationId xmlns:p14="http://schemas.microsoft.com/office/powerpoint/2010/main" val="3719146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6C0A1A-50ED-9E47-8677-7BEBDE1E5B60}" type="slidenum">
              <a:rPr lang="en-US" smtClean="0"/>
              <a:t>16</a:t>
            </a:fld>
            <a:endParaRPr lang="en-US"/>
          </a:p>
        </p:txBody>
      </p:sp>
    </p:spTree>
    <p:extLst>
      <p:ext uri="{BB962C8B-B14F-4D97-AF65-F5344CB8AC3E}">
        <p14:creationId xmlns:p14="http://schemas.microsoft.com/office/powerpoint/2010/main" val="878112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E6C0A1A-50ED-9E47-8677-7BEBDE1E5B60}" type="slidenum">
              <a:rPr lang="en-US" smtClean="0"/>
              <a:t>17</a:t>
            </a:fld>
            <a:endParaRPr lang="en-US"/>
          </a:p>
        </p:txBody>
      </p:sp>
    </p:spTree>
    <p:extLst>
      <p:ext uri="{BB962C8B-B14F-4D97-AF65-F5344CB8AC3E}">
        <p14:creationId xmlns:p14="http://schemas.microsoft.com/office/powerpoint/2010/main" val="2787181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6C0A1A-50ED-9E47-8677-7BEBDE1E5B60}" type="slidenum">
              <a:rPr lang="en-US" smtClean="0"/>
              <a:t>18</a:t>
            </a:fld>
            <a:endParaRPr lang="en-US"/>
          </a:p>
        </p:txBody>
      </p:sp>
    </p:spTree>
    <p:extLst>
      <p:ext uri="{BB962C8B-B14F-4D97-AF65-F5344CB8AC3E}">
        <p14:creationId xmlns:p14="http://schemas.microsoft.com/office/powerpoint/2010/main" val="1556953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E6C0A1A-50ED-9E47-8677-7BEBDE1E5B60}" type="slidenum">
              <a:rPr lang="en-US" smtClean="0"/>
              <a:t>20</a:t>
            </a:fld>
            <a:endParaRPr lang="en-US"/>
          </a:p>
        </p:txBody>
      </p:sp>
    </p:spTree>
    <p:extLst>
      <p:ext uri="{BB962C8B-B14F-4D97-AF65-F5344CB8AC3E}">
        <p14:creationId xmlns:p14="http://schemas.microsoft.com/office/powerpoint/2010/main" val="243214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E6C0A1A-50ED-9E47-8677-7BEBDE1E5B60}" type="slidenum">
              <a:rPr lang="en-US" smtClean="0"/>
              <a:t>21</a:t>
            </a:fld>
            <a:endParaRPr lang="en-US"/>
          </a:p>
        </p:txBody>
      </p:sp>
    </p:spTree>
    <p:extLst>
      <p:ext uri="{BB962C8B-B14F-4D97-AF65-F5344CB8AC3E}">
        <p14:creationId xmlns:p14="http://schemas.microsoft.com/office/powerpoint/2010/main" val="243214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E6C0A1A-50ED-9E47-8677-7BEBDE1E5B60}" type="slidenum">
              <a:rPr lang="en-US" smtClean="0"/>
              <a:t>22</a:t>
            </a:fld>
            <a:endParaRPr lang="en-US"/>
          </a:p>
        </p:txBody>
      </p:sp>
    </p:spTree>
    <p:extLst>
      <p:ext uri="{BB962C8B-B14F-4D97-AF65-F5344CB8AC3E}">
        <p14:creationId xmlns:p14="http://schemas.microsoft.com/office/powerpoint/2010/main" val="243214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E6C0A1A-50ED-9E47-8677-7BEBDE1E5B60}" type="slidenum">
              <a:rPr lang="en-US" smtClean="0"/>
              <a:t>23</a:t>
            </a:fld>
            <a:endParaRPr lang="en-US"/>
          </a:p>
        </p:txBody>
      </p:sp>
    </p:spTree>
    <p:extLst>
      <p:ext uri="{BB962C8B-B14F-4D97-AF65-F5344CB8AC3E}">
        <p14:creationId xmlns:p14="http://schemas.microsoft.com/office/powerpoint/2010/main" val="243214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15A12-EEB8-5B48-992A-EBCCF17568CC}" type="slidenum">
              <a:rPr lang="en-US" smtClean="0"/>
              <a:t>2</a:t>
            </a:fld>
            <a:endParaRPr lang="en-US"/>
          </a:p>
        </p:txBody>
      </p:sp>
    </p:spTree>
    <p:extLst>
      <p:ext uri="{BB962C8B-B14F-4D97-AF65-F5344CB8AC3E}">
        <p14:creationId xmlns:p14="http://schemas.microsoft.com/office/powerpoint/2010/main" val="2160513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6C0A1A-50ED-9E47-8677-7BEBDE1E5B60}" type="slidenum">
              <a:rPr lang="en-US" smtClean="0"/>
              <a:t>24</a:t>
            </a:fld>
            <a:endParaRPr lang="en-US"/>
          </a:p>
        </p:txBody>
      </p:sp>
    </p:spTree>
    <p:extLst>
      <p:ext uri="{BB962C8B-B14F-4D97-AF65-F5344CB8AC3E}">
        <p14:creationId xmlns:p14="http://schemas.microsoft.com/office/powerpoint/2010/main" val="878112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6C0A1A-50ED-9E47-8677-7BEBDE1E5B60}" type="slidenum">
              <a:rPr lang="en-US" smtClean="0"/>
              <a:t>25</a:t>
            </a:fld>
            <a:endParaRPr lang="en-US"/>
          </a:p>
        </p:txBody>
      </p:sp>
    </p:spTree>
    <p:extLst>
      <p:ext uri="{BB962C8B-B14F-4D97-AF65-F5344CB8AC3E}">
        <p14:creationId xmlns:p14="http://schemas.microsoft.com/office/powerpoint/2010/main" val="2277033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6C0A1A-50ED-9E47-8677-7BEBDE1E5B60}" type="slidenum">
              <a:rPr lang="en-US" smtClean="0"/>
              <a:t>26</a:t>
            </a:fld>
            <a:endParaRPr lang="en-US"/>
          </a:p>
        </p:txBody>
      </p:sp>
    </p:spTree>
    <p:extLst>
      <p:ext uri="{BB962C8B-B14F-4D97-AF65-F5344CB8AC3E}">
        <p14:creationId xmlns:p14="http://schemas.microsoft.com/office/powerpoint/2010/main" val="1072413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15A12-EEB8-5B48-992A-EBCCF17568CC}" type="slidenum">
              <a:rPr lang="en-US" smtClean="0"/>
              <a:t>27</a:t>
            </a:fld>
            <a:endParaRPr lang="en-US"/>
          </a:p>
        </p:txBody>
      </p:sp>
    </p:spTree>
    <p:extLst>
      <p:ext uri="{BB962C8B-B14F-4D97-AF65-F5344CB8AC3E}">
        <p14:creationId xmlns:p14="http://schemas.microsoft.com/office/powerpoint/2010/main" val="751126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endParaRPr lang="en-US" dirty="0"/>
          </a:p>
        </p:txBody>
      </p:sp>
      <p:sp>
        <p:nvSpPr>
          <p:cNvPr id="4" name="Slide Number Placeholder 3"/>
          <p:cNvSpPr>
            <a:spLocks noGrp="1"/>
          </p:cNvSpPr>
          <p:nvPr>
            <p:ph type="sldNum" sz="quarter" idx="10"/>
          </p:nvPr>
        </p:nvSpPr>
        <p:spPr/>
        <p:txBody>
          <a:bodyPr/>
          <a:lstStyle/>
          <a:p>
            <a:fld id="{0E6C0A1A-50ED-9E47-8677-7BEBDE1E5B60}" type="slidenum">
              <a:rPr lang="en-US" smtClean="0"/>
              <a:t>28</a:t>
            </a:fld>
            <a:endParaRPr lang="en-US"/>
          </a:p>
        </p:txBody>
      </p:sp>
    </p:spTree>
    <p:extLst>
      <p:ext uri="{BB962C8B-B14F-4D97-AF65-F5344CB8AC3E}">
        <p14:creationId xmlns:p14="http://schemas.microsoft.com/office/powerpoint/2010/main" val="1072413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a:t>
            </a:r>
            <a:r>
              <a:rPr lang="en-US" baseline="0" dirty="0" smtClean="0"/>
              <a:t> significant</a:t>
            </a:r>
            <a:endParaRPr lang="en-US" dirty="0"/>
          </a:p>
        </p:txBody>
      </p:sp>
      <p:sp>
        <p:nvSpPr>
          <p:cNvPr id="4" name="Slide Number Placeholder 3"/>
          <p:cNvSpPr>
            <a:spLocks noGrp="1"/>
          </p:cNvSpPr>
          <p:nvPr>
            <p:ph type="sldNum" sz="quarter" idx="10"/>
          </p:nvPr>
        </p:nvSpPr>
        <p:spPr/>
        <p:txBody>
          <a:bodyPr/>
          <a:lstStyle/>
          <a:p>
            <a:fld id="{0E6C0A1A-50ED-9E47-8677-7BEBDE1E5B60}" type="slidenum">
              <a:rPr lang="en-US" smtClean="0"/>
              <a:t>30</a:t>
            </a:fld>
            <a:endParaRPr lang="en-US"/>
          </a:p>
        </p:txBody>
      </p:sp>
    </p:spTree>
    <p:extLst>
      <p:ext uri="{BB962C8B-B14F-4D97-AF65-F5344CB8AC3E}">
        <p14:creationId xmlns:p14="http://schemas.microsoft.com/office/powerpoint/2010/main" val="1770276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a:t>
            </a:r>
            <a:r>
              <a:rPr lang="en-US" baseline="0" dirty="0" smtClean="0"/>
              <a:t> significant</a:t>
            </a:r>
            <a:endParaRPr lang="en-US" dirty="0"/>
          </a:p>
        </p:txBody>
      </p:sp>
      <p:sp>
        <p:nvSpPr>
          <p:cNvPr id="4" name="Slide Number Placeholder 3"/>
          <p:cNvSpPr>
            <a:spLocks noGrp="1"/>
          </p:cNvSpPr>
          <p:nvPr>
            <p:ph type="sldNum" sz="quarter" idx="10"/>
          </p:nvPr>
        </p:nvSpPr>
        <p:spPr/>
        <p:txBody>
          <a:bodyPr/>
          <a:lstStyle/>
          <a:p>
            <a:fld id="{0E6C0A1A-50ED-9E47-8677-7BEBDE1E5B60}" type="slidenum">
              <a:rPr lang="en-US" smtClean="0"/>
              <a:t>31</a:t>
            </a:fld>
            <a:endParaRPr lang="en-US"/>
          </a:p>
        </p:txBody>
      </p:sp>
    </p:spTree>
    <p:extLst>
      <p:ext uri="{BB962C8B-B14F-4D97-AF65-F5344CB8AC3E}">
        <p14:creationId xmlns:p14="http://schemas.microsoft.com/office/powerpoint/2010/main" val="1770276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a:t>
            </a:r>
            <a:r>
              <a:rPr lang="en-US" baseline="0" dirty="0" smtClean="0"/>
              <a:t> significant</a:t>
            </a:r>
            <a:endParaRPr lang="en-US" dirty="0"/>
          </a:p>
        </p:txBody>
      </p:sp>
      <p:sp>
        <p:nvSpPr>
          <p:cNvPr id="4" name="Slide Number Placeholder 3"/>
          <p:cNvSpPr>
            <a:spLocks noGrp="1"/>
          </p:cNvSpPr>
          <p:nvPr>
            <p:ph type="sldNum" sz="quarter" idx="10"/>
          </p:nvPr>
        </p:nvSpPr>
        <p:spPr/>
        <p:txBody>
          <a:bodyPr/>
          <a:lstStyle/>
          <a:p>
            <a:fld id="{0E6C0A1A-50ED-9E47-8677-7BEBDE1E5B60}" type="slidenum">
              <a:rPr lang="en-US" smtClean="0"/>
              <a:t>32</a:t>
            </a:fld>
            <a:endParaRPr lang="en-US"/>
          </a:p>
        </p:txBody>
      </p:sp>
    </p:spTree>
    <p:extLst>
      <p:ext uri="{BB962C8B-B14F-4D97-AF65-F5344CB8AC3E}">
        <p14:creationId xmlns:p14="http://schemas.microsoft.com/office/powerpoint/2010/main" val="1770276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6C0A1A-50ED-9E47-8677-7BEBDE1E5B60}" type="slidenum">
              <a:rPr lang="en-US" smtClean="0"/>
              <a:t>35</a:t>
            </a:fld>
            <a:endParaRPr lang="en-US"/>
          </a:p>
        </p:txBody>
      </p:sp>
    </p:spTree>
    <p:extLst>
      <p:ext uri="{BB962C8B-B14F-4D97-AF65-F5344CB8AC3E}">
        <p14:creationId xmlns:p14="http://schemas.microsoft.com/office/powerpoint/2010/main" val="1770276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a:t>
            </a:r>
            <a:r>
              <a:rPr lang="en-US" baseline="0" dirty="0" smtClean="0"/>
              <a:t> significant</a:t>
            </a:r>
            <a:endParaRPr lang="en-US" dirty="0"/>
          </a:p>
        </p:txBody>
      </p:sp>
      <p:sp>
        <p:nvSpPr>
          <p:cNvPr id="4" name="Slide Number Placeholder 3"/>
          <p:cNvSpPr>
            <a:spLocks noGrp="1"/>
          </p:cNvSpPr>
          <p:nvPr>
            <p:ph type="sldNum" sz="quarter" idx="10"/>
          </p:nvPr>
        </p:nvSpPr>
        <p:spPr/>
        <p:txBody>
          <a:bodyPr/>
          <a:lstStyle/>
          <a:p>
            <a:fld id="{0E6C0A1A-50ED-9E47-8677-7BEBDE1E5B60}" type="slidenum">
              <a:rPr lang="en-US" smtClean="0"/>
              <a:t>36</a:t>
            </a:fld>
            <a:endParaRPr lang="en-US"/>
          </a:p>
        </p:txBody>
      </p:sp>
    </p:spTree>
    <p:extLst>
      <p:ext uri="{BB962C8B-B14F-4D97-AF65-F5344CB8AC3E}">
        <p14:creationId xmlns:p14="http://schemas.microsoft.com/office/powerpoint/2010/main" val="1770276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2F5FF-4138-214A-8FE0-5D2264451689}" type="slidenum">
              <a:rPr lang="en-US" smtClean="0"/>
              <a:t>3</a:t>
            </a:fld>
            <a:endParaRPr lang="en-US"/>
          </a:p>
        </p:txBody>
      </p:sp>
    </p:spTree>
    <p:extLst>
      <p:ext uri="{BB962C8B-B14F-4D97-AF65-F5344CB8AC3E}">
        <p14:creationId xmlns:p14="http://schemas.microsoft.com/office/powerpoint/2010/main" val="1745618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a:t>
            </a:r>
            <a:r>
              <a:rPr lang="en-US" baseline="0" dirty="0" smtClean="0"/>
              <a:t> significant</a:t>
            </a:r>
            <a:endParaRPr lang="en-US" dirty="0"/>
          </a:p>
        </p:txBody>
      </p:sp>
      <p:sp>
        <p:nvSpPr>
          <p:cNvPr id="4" name="Slide Number Placeholder 3"/>
          <p:cNvSpPr>
            <a:spLocks noGrp="1"/>
          </p:cNvSpPr>
          <p:nvPr>
            <p:ph type="sldNum" sz="quarter" idx="10"/>
          </p:nvPr>
        </p:nvSpPr>
        <p:spPr/>
        <p:txBody>
          <a:bodyPr/>
          <a:lstStyle/>
          <a:p>
            <a:fld id="{0E6C0A1A-50ED-9E47-8677-7BEBDE1E5B60}" type="slidenum">
              <a:rPr lang="en-US" smtClean="0"/>
              <a:t>37</a:t>
            </a:fld>
            <a:endParaRPr lang="en-US"/>
          </a:p>
        </p:txBody>
      </p:sp>
    </p:spTree>
    <p:extLst>
      <p:ext uri="{BB962C8B-B14F-4D97-AF65-F5344CB8AC3E}">
        <p14:creationId xmlns:p14="http://schemas.microsoft.com/office/powerpoint/2010/main" val="17702762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15A12-EEB8-5B48-992A-EBCCF17568CC}" type="slidenum">
              <a:rPr lang="en-US" smtClean="0"/>
              <a:t>38</a:t>
            </a:fld>
            <a:endParaRPr lang="en-US"/>
          </a:p>
        </p:txBody>
      </p:sp>
    </p:spTree>
    <p:extLst>
      <p:ext uri="{BB962C8B-B14F-4D97-AF65-F5344CB8AC3E}">
        <p14:creationId xmlns:p14="http://schemas.microsoft.com/office/powerpoint/2010/main" val="1803289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6C0A1A-50ED-9E47-8677-7BEBDE1E5B60}" type="slidenum">
              <a:rPr lang="en-US" smtClean="0"/>
              <a:t>39</a:t>
            </a:fld>
            <a:endParaRPr lang="en-US"/>
          </a:p>
        </p:txBody>
      </p:sp>
    </p:spTree>
    <p:extLst>
      <p:ext uri="{BB962C8B-B14F-4D97-AF65-F5344CB8AC3E}">
        <p14:creationId xmlns:p14="http://schemas.microsoft.com/office/powerpoint/2010/main" val="878112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6C0A1A-50ED-9E47-8677-7BEBDE1E5B60}" type="slidenum">
              <a:rPr lang="en-US" smtClean="0"/>
              <a:t>40</a:t>
            </a:fld>
            <a:endParaRPr lang="en-US"/>
          </a:p>
        </p:txBody>
      </p:sp>
    </p:spTree>
    <p:extLst>
      <p:ext uri="{BB962C8B-B14F-4D97-AF65-F5344CB8AC3E}">
        <p14:creationId xmlns:p14="http://schemas.microsoft.com/office/powerpoint/2010/main" val="3573282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6C0A1A-50ED-9E47-8677-7BEBDE1E5B60}" type="slidenum">
              <a:rPr lang="en-US" smtClean="0"/>
              <a:t>41</a:t>
            </a:fld>
            <a:endParaRPr lang="en-US"/>
          </a:p>
        </p:txBody>
      </p:sp>
    </p:spTree>
    <p:extLst>
      <p:ext uri="{BB962C8B-B14F-4D97-AF65-F5344CB8AC3E}">
        <p14:creationId xmlns:p14="http://schemas.microsoft.com/office/powerpoint/2010/main" val="35732821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6C0A1A-50ED-9E47-8677-7BEBDE1E5B60}" type="slidenum">
              <a:rPr lang="en-US" smtClean="0"/>
              <a:t>45</a:t>
            </a:fld>
            <a:endParaRPr lang="en-US"/>
          </a:p>
        </p:txBody>
      </p:sp>
    </p:spTree>
    <p:extLst>
      <p:ext uri="{BB962C8B-B14F-4D97-AF65-F5344CB8AC3E}">
        <p14:creationId xmlns:p14="http://schemas.microsoft.com/office/powerpoint/2010/main" val="36798757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6C0A1A-50ED-9E47-8677-7BEBDE1E5B60}" type="slidenum">
              <a:rPr lang="en-US" smtClean="0"/>
              <a:t>47</a:t>
            </a:fld>
            <a:endParaRPr lang="en-US"/>
          </a:p>
        </p:txBody>
      </p:sp>
    </p:spTree>
    <p:extLst>
      <p:ext uri="{BB962C8B-B14F-4D97-AF65-F5344CB8AC3E}">
        <p14:creationId xmlns:p14="http://schemas.microsoft.com/office/powerpoint/2010/main" val="12999080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4A842-D49F-7649-B185-C7627F2BE528}" type="slidenum">
              <a:rPr lang="en-US" altLang="x-none" smtClean="0"/>
              <a:pPr/>
              <a:t>49</a:t>
            </a:fld>
            <a:endParaRPr lang="en-US" altLang="x-none"/>
          </a:p>
        </p:txBody>
      </p:sp>
    </p:spTree>
    <p:extLst>
      <p:ext uri="{BB962C8B-B14F-4D97-AF65-F5344CB8AC3E}">
        <p14:creationId xmlns:p14="http://schemas.microsoft.com/office/powerpoint/2010/main" val="10326555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50</a:t>
            </a:fld>
            <a:endParaRPr lang="en-US"/>
          </a:p>
        </p:txBody>
      </p:sp>
    </p:spTree>
    <p:extLst>
      <p:ext uri="{BB962C8B-B14F-4D97-AF65-F5344CB8AC3E}">
        <p14:creationId xmlns:p14="http://schemas.microsoft.com/office/powerpoint/2010/main" val="13739070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debate as with</a:t>
            </a:r>
            <a:r>
              <a:rPr lang="en-US" baseline="0" dirty="0" smtClean="0"/>
              <a:t> emotion </a:t>
            </a:r>
            <a:r>
              <a:rPr lang="mr-IN" baseline="0" dirty="0" smtClean="0"/>
              <a:t>–</a:t>
            </a:r>
            <a:r>
              <a:rPr lang="en-US" baseline="0" dirty="0" smtClean="0"/>
              <a:t> acted vs. natural speech</a:t>
            </a:r>
          </a:p>
          <a:p>
            <a:r>
              <a:rPr lang="en-US" baseline="0" dirty="0" err="1" smtClean="0"/>
              <a:t>Rakov</a:t>
            </a:r>
            <a:r>
              <a:rPr lang="en-US" baseline="0" dirty="0" smtClean="0"/>
              <a:t> &amp; Rosenberg argue that TV show is sort of “natural” </a:t>
            </a:r>
            <a:r>
              <a:rPr lang="mr-IN" baseline="0" dirty="0" smtClean="0"/>
              <a:t>–</a:t>
            </a:r>
            <a:r>
              <a:rPr lang="en-US" baseline="0" dirty="0" smtClean="0"/>
              <a:t> do you agree?</a:t>
            </a:r>
          </a:p>
          <a:p>
            <a:endParaRPr lang="en-US" baseline="0" dirty="0" smtClean="0"/>
          </a:p>
          <a:p>
            <a:r>
              <a:rPr lang="en-US" baseline="0" dirty="0" smtClean="0"/>
              <a:t>Problem with natural </a:t>
            </a:r>
            <a:r>
              <a:rPr lang="mr-IN" baseline="0" dirty="0" smtClean="0"/>
              <a:t>–</a:t>
            </a:r>
            <a:r>
              <a:rPr lang="en-US" baseline="0" dirty="0" smtClean="0"/>
              <a:t> between strangers</a:t>
            </a:r>
          </a:p>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51</a:t>
            </a:fld>
            <a:endParaRPr lang="en-US"/>
          </a:p>
        </p:txBody>
      </p:sp>
    </p:spTree>
    <p:extLst>
      <p:ext uri="{BB962C8B-B14F-4D97-AF65-F5344CB8AC3E}">
        <p14:creationId xmlns:p14="http://schemas.microsoft.com/office/powerpoint/2010/main" val="2145374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2F5FF-4138-214A-8FE0-5D2264451689}" type="slidenum">
              <a:rPr lang="en-US" smtClean="0"/>
              <a:t>4</a:t>
            </a:fld>
            <a:endParaRPr lang="en-US"/>
          </a:p>
        </p:txBody>
      </p:sp>
    </p:spTree>
    <p:extLst>
      <p:ext uri="{BB962C8B-B14F-4D97-AF65-F5344CB8AC3E}">
        <p14:creationId xmlns:p14="http://schemas.microsoft.com/office/powerpoint/2010/main" val="11581633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other cases can you think of in which it would be important to recognize sarcasm in speech:  </a:t>
            </a:r>
            <a:r>
              <a:rPr lang="en-US" dirty="0" err="1" smtClean="0"/>
              <a:t>poitical</a:t>
            </a:r>
            <a:r>
              <a:rPr lang="en-US" dirty="0" smtClean="0"/>
              <a:t> debates?</a:t>
            </a:r>
            <a:endParaRPr lang="en-US" dirty="0"/>
          </a:p>
        </p:txBody>
      </p:sp>
      <p:sp>
        <p:nvSpPr>
          <p:cNvPr id="4" name="Slide Number Placeholder 3"/>
          <p:cNvSpPr>
            <a:spLocks noGrp="1"/>
          </p:cNvSpPr>
          <p:nvPr>
            <p:ph type="sldNum" sz="quarter" idx="10"/>
          </p:nvPr>
        </p:nvSpPr>
        <p:spPr/>
        <p:txBody>
          <a:bodyPr/>
          <a:lstStyle/>
          <a:p>
            <a:fld id="{1A04A842-D49F-7649-B185-C7627F2BE528}" type="slidenum">
              <a:rPr lang="en-US" altLang="x-none" smtClean="0"/>
              <a:pPr/>
              <a:t>52</a:t>
            </a:fld>
            <a:endParaRPr lang="en-US" altLang="x-none"/>
          </a:p>
        </p:txBody>
      </p:sp>
    </p:spTree>
    <p:extLst>
      <p:ext uri="{BB962C8B-B14F-4D97-AF65-F5344CB8AC3E}">
        <p14:creationId xmlns:p14="http://schemas.microsoft.com/office/powerpoint/2010/main" val="2983983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corpora collected to elicit data for ASR training</a:t>
            </a:r>
            <a:endParaRPr lang="en-US" dirty="0"/>
          </a:p>
        </p:txBody>
      </p:sp>
      <p:sp>
        <p:nvSpPr>
          <p:cNvPr id="4" name="Slide Number Placeholder 3"/>
          <p:cNvSpPr>
            <a:spLocks noGrp="1"/>
          </p:cNvSpPr>
          <p:nvPr>
            <p:ph type="sldNum" sz="quarter" idx="10"/>
          </p:nvPr>
        </p:nvSpPr>
        <p:spPr/>
        <p:txBody>
          <a:bodyPr/>
          <a:lstStyle/>
          <a:p>
            <a:fld id="{1A04A842-D49F-7649-B185-C7627F2BE528}" type="slidenum">
              <a:rPr lang="en-US" altLang="x-none" smtClean="0"/>
              <a:pPr/>
              <a:t>53</a:t>
            </a:fld>
            <a:endParaRPr lang="en-US" altLang="x-none"/>
          </a:p>
        </p:txBody>
      </p:sp>
    </p:spTree>
    <p:extLst>
      <p:ext uri="{BB962C8B-B14F-4D97-AF65-F5344CB8AC3E}">
        <p14:creationId xmlns:p14="http://schemas.microsoft.com/office/powerpoint/2010/main" val="6739117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could be sarcastic if said in disagreement of course</a:t>
            </a:r>
            <a:endParaRPr lang="en-US" dirty="0"/>
          </a:p>
        </p:txBody>
      </p:sp>
      <p:sp>
        <p:nvSpPr>
          <p:cNvPr id="4" name="Slide Number Placeholder 3"/>
          <p:cNvSpPr>
            <a:spLocks noGrp="1"/>
          </p:cNvSpPr>
          <p:nvPr>
            <p:ph type="sldNum" sz="quarter" idx="10"/>
          </p:nvPr>
        </p:nvSpPr>
        <p:spPr/>
        <p:txBody>
          <a:bodyPr/>
          <a:lstStyle/>
          <a:p>
            <a:fld id="{1A04A842-D49F-7649-B185-C7627F2BE528}" type="slidenum">
              <a:rPr lang="en-US" altLang="x-none" smtClean="0"/>
              <a:pPr/>
              <a:t>54</a:t>
            </a:fld>
            <a:endParaRPr lang="en-US" altLang="x-none"/>
          </a:p>
        </p:txBody>
      </p:sp>
    </p:spTree>
    <p:extLst>
      <p:ext uri="{BB962C8B-B14F-4D97-AF65-F5344CB8AC3E}">
        <p14:creationId xmlns:p14="http://schemas.microsoft.com/office/powerpoint/2010/main" val="9024519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4A842-D49F-7649-B185-C7627F2BE528}" type="slidenum">
              <a:rPr lang="en-US" altLang="x-none" smtClean="0"/>
              <a:pPr/>
              <a:t>55</a:t>
            </a:fld>
            <a:endParaRPr lang="en-US" altLang="x-none"/>
          </a:p>
        </p:txBody>
      </p:sp>
    </p:spTree>
    <p:extLst>
      <p:ext uri="{BB962C8B-B14F-4D97-AF65-F5344CB8AC3E}">
        <p14:creationId xmlns:p14="http://schemas.microsoft.com/office/powerpoint/2010/main" val="11563361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do</a:t>
            </a:r>
            <a:r>
              <a:rPr lang="en-US" baseline="0" dirty="0" smtClean="0"/>
              <a:t> with sarcasm classifier?</a:t>
            </a:r>
            <a:endParaRPr lang="en-US" dirty="0" smtClean="0"/>
          </a:p>
          <a:p>
            <a:endParaRPr lang="en-US" dirty="0" smtClean="0"/>
          </a:p>
          <a:p>
            <a:r>
              <a:rPr lang="en-US" dirty="0" smtClean="0"/>
              <a:t>Do you agree/disagree with this?  </a:t>
            </a:r>
          </a:p>
          <a:p>
            <a:endParaRPr lang="en-US" dirty="0" smtClean="0"/>
          </a:p>
          <a:p>
            <a:r>
              <a:rPr lang="en-US" dirty="0" smtClean="0"/>
              <a:t>Future work:  go beyond</a:t>
            </a:r>
            <a:r>
              <a:rPr lang="en-US" baseline="0" dirty="0" smtClean="0"/>
              <a:t> “yeah right”, more data</a:t>
            </a:r>
            <a:r>
              <a:rPr lang="mr-IN" baseline="0" dirty="0" smtClean="0"/>
              <a:t>…</a:t>
            </a:r>
            <a:endParaRPr lang="en-US" baseline="0" dirty="0" smtClean="0"/>
          </a:p>
          <a:p>
            <a:r>
              <a:rPr lang="en-US" baseline="0" dirty="0" err="1" smtClean="0"/>
              <a:t>Rakov</a:t>
            </a:r>
            <a:r>
              <a:rPr lang="en-US" baseline="0" dirty="0" smtClean="0"/>
              <a:t> and Rosenberg build directly on this paper</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63</a:t>
            </a:fld>
            <a:endParaRPr lang="en-US"/>
          </a:p>
        </p:txBody>
      </p:sp>
    </p:spTree>
    <p:extLst>
      <p:ext uri="{BB962C8B-B14F-4D97-AF65-F5344CB8AC3E}">
        <p14:creationId xmlns:p14="http://schemas.microsoft.com/office/powerpoint/2010/main" val="1323613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Differences:  acted speech, good results</a:t>
            </a:r>
            <a:r>
              <a:rPr lang="en-US" baseline="0" dirty="0" smtClean="0"/>
              <a:t> even without context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Where "acted speech" implies that a speaker read an utterance with a prescribed emotion, the pragmatic and paralinguistic content of the </a:t>
            </a:r>
            <a:r>
              <a:rPr lang="en-US" sz="1200" i="1" kern="1200" dirty="0" err="1" smtClean="0">
                <a:solidFill>
                  <a:schemeClr val="tx1"/>
                </a:solidFill>
                <a:effectLst/>
                <a:latin typeface="+mn-lt"/>
                <a:ea typeface="+mn-ea"/>
                <a:cs typeface="+mn-cs"/>
              </a:rPr>
              <a:t>Daria</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material is dictated by the character's state and narrative context. We believe this should lead to a more natural expression of sarcasm than traditional "acted speech.” Additionally, since the television show uses a stylized animation style, it is difficult to determine sarcasm from facial expression alone. We predicted that this would result in even more exaggerated acted speech than a live-action sitcom could have yielded. Furthermore, as a scripted sitcom, </a:t>
            </a:r>
            <a:r>
              <a:rPr lang="en-US" sz="1200" i="1" kern="1200" dirty="0" err="1" smtClean="0">
                <a:solidFill>
                  <a:schemeClr val="tx1"/>
                </a:solidFill>
                <a:effectLst/>
                <a:latin typeface="+mn-lt"/>
                <a:ea typeface="+mn-ea"/>
                <a:cs typeface="+mn-cs"/>
              </a:rPr>
              <a:t>Daria</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leans heavily on sarcasm as a comedic device. This causes the source material to be rich in examples that can be used for investigation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Question:  included</a:t>
            </a:r>
            <a:r>
              <a:rPr lang="en-US" sz="1200" kern="1200" baseline="0" dirty="0" smtClean="0">
                <a:solidFill>
                  <a:schemeClr val="tx1"/>
                </a:solidFill>
                <a:effectLst/>
                <a:latin typeface="+mn-lt"/>
                <a:ea typeface="+mn-ea"/>
                <a:cs typeface="+mn-cs"/>
              </a:rPr>
              <a:t> non-native speakers for perception studies (3 years of English) </a:t>
            </a:r>
            <a:r>
              <a:rPr lang="mr-IN" sz="1200" kern="1200" baseline="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is that a problem?</a:t>
            </a:r>
            <a:endParaRPr lang="en-US" dirty="0" smtClean="0"/>
          </a:p>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64</a:t>
            </a:fld>
            <a:endParaRPr lang="en-US"/>
          </a:p>
        </p:txBody>
      </p:sp>
    </p:spTree>
    <p:extLst>
      <p:ext uri="{BB962C8B-B14F-4D97-AF65-F5344CB8AC3E}">
        <p14:creationId xmlns:p14="http://schemas.microsoft.com/office/powerpoint/2010/main" val="8357527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Pitch</a:t>
            </a:r>
            <a:r>
              <a:rPr lang="en-US" baseline="0" dirty="0" smtClean="0"/>
              <a:t> range was most predictive</a:t>
            </a:r>
          </a:p>
          <a:p>
            <a:r>
              <a:rPr lang="en-US" baseline="0" dirty="0" smtClean="0"/>
              <a:t>They argue that prosody is important!</a:t>
            </a:r>
          </a:p>
          <a:p>
            <a:r>
              <a:rPr lang="en-US" baseline="0" dirty="0" smtClean="0"/>
              <a:t>Difference from “Yeah Right”:  they use </a:t>
            </a:r>
            <a:r>
              <a:rPr lang="en-US" baseline="0" dirty="0" err="1" smtClean="0"/>
              <a:t>intonational</a:t>
            </a:r>
            <a:r>
              <a:rPr lang="en-US" baseline="0" dirty="0" smtClean="0"/>
              <a:t> contours and intensity contours </a:t>
            </a:r>
          </a:p>
        </p:txBody>
      </p:sp>
      <p:sp>
        <p:nvSpPr>
          <p:cNvPr id="4" name="Slide Number Placeholder 3"/>
          <p:cNvSpPr>
            <a:spLocks noGrp="1"/>
          </p:cNvSpPr>
          <p:nvPr>
            <p:ph type="sldNum" sz="quarter" idx="10"/>
          </p:nvPr>
        </p:nvSpPr>
        <p:spPr/>
        <p:txBody>
          <a:bodyPr/>
          <a:lstStyle/>
          <a:p>
            <a:fld id="{EB852A1C-1FF8-1E47-9FB8-7A686FDCE2A1}" type="slidenum">
              <a:rPr lang="en-US" smtClean="0"/>
              <a:pPr/>
              <a:t>68</a:t>
            </a:fld>
            <a:endParaRPr lang="en-US"/>
          </a:p>
        </p:txBody>
      </p:sp>
    </p:spTree>
    <p:extLst>
      <p:ext uri="{BB962C8B-B14F-4D97-AF65-F5344CB8AC3E}">
        <p14:creationId xmlns:p14="http://schemas.microsoft.com/office/powerpoint/2010/main" val="983423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15A12-EEB8-5B48-992A-EBCCF17568CC}" type="slidenum">
              <a:rPr lang="en-US" smtClean="0"/>
              <a:t>6</a:t>
            </a:fld>
            <a:endParaRPr lang="en-US"/>
          </a:p>
        </p:txBody>
      </p:sp>
    </p:spTree>
    <p:extLst>
      <p:ext uri="{BB962C8B-B14F-4D97-AF65-F5344CB8AC3E}">
        <p14:creationId xmlns:p14="http://schemas.microsoft.com/office/powerpoint/2010/main" val="1566748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F415A12-EEB8-5B48-992A-EBCCF17568CC}" type="slidenum">
              <a:rPr lang="en-US" smtClean="0"/>
              <a:t>7</a:t>
            </a:fld>
            <a:endParaRPr lang="en-US"/>
          </a:p>
        </p:txBody>
      </p:sp>
    </p:spTree>
    <p:extLst>
      <p:ext uri="{BB962C8B-B14F-4D97-AF65-F5344CB8AC3E}">
        <p14:creationId xmlns:p14="http://schemas.microsoft.com/office/powerpoint/2010/main" val="1845017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15A12-EEB8-5B48-992A-EBCCF17568CC}" type="slidenum">
              <a:rPr lang="en-US" smtClean="0"/>
              <a:t>8</a:t>
            </a:fld>
            <a:endParaRPr lang="en-US"/>
          </a:p>
        </p:txBody>
      </p:sp>
    </p:spTree>
    <p:extLst>
      <p:ext uri="{BB962C8B-B14F-4D97-AF65-F5344CB8AC3E}">
        <p14:creationId xmlns:p14="http://schemas.microsoft.com/office/powerpoint/2010/main" val="1849676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15A12-EEB8-5B48-992A-EBCCF17568CC}" type="slidenum">
              <a:rPr lang="en-US" smtClean="0"/>
              <a:t>9</a:t>
            </a:fld>
            <a:endParaRPr lang="en-US"/>
          </a:p>
        </p:txBody>
      </p:sp>
    </p:spTree>
    <p:extLst>
      <p:ext uri="{BB962C8B-B14F-4D97-AF65-F5344CB8AC3E}">
        <p14:creationId xmlns:p14="http://schemas.microsoft.com/office/powerpoint/2010/main" val="732017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15A12-EEB8-5B48-992A-EBCCF17568CC}" type="slidenum">
              <a:rPr lang="en-US" smtClean="0"/>
              <a:t>11</a:t>
            </a:fld>
            <a:endParaRPr lang="en-US"/>
          </a:p>
        </p:txBody>
      </p:sp>
    </p:spTree>
    <p:extLst>
      <p:ext uri="{BB962C8B-B14F-4D97-AF65-F5344CB8AC3E}">
        <p14:creationId xmlns:p14="http://schemas.microsoft.com/office/powerpoint/2010/main" val="1270141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A7F819-384F-C84B-90A9-C7CB0EB4481F}" type="datetime1">
              <a:rPr lang="en-US" smtClean="0"/>
              <a:t>4/25/19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0EFAC-A836-3148-8108-2F02C85F787D}" type="slidenum">
              <a:rPr lang="en-US" smtClean="0"/>
              <a:t>‹#›</a:t>
            </a:fld>
            <a:endParaRPr lang="en-US"/>
          </a:p>
        </p:txBody>
      </p:sp>
    </p:spTree>
    <p:extLst>
      <p:ext uri="{BB962C8B-B14F-4D97-AF65-F5344CB8AC3E}">
        <p14:creationId xmlns:p14="http://schemas.microsoft.com/office/powerpoint/2010/main" val="3995057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4892E-B769-4D43-942D-1167D11F4BE7}" type="datetime1">
              <a:rPr lang="en-US" smtClean="0"/>
              <a:t>4/25/19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0EFAC-A836-3148-8108-2F02C85F787D}" type="slidenum">
              <a:rPr lang="en-US" smtClean="0"/>
              <a:t>‹#›</a:t>
            </a:fld>
            <a:endParaRPr lang="en-US"/>
          </a:p>
        </p:txBody>
      </p:sp>
    </p:spTree>
    <p:extLst>
      <p:ext uri="{BB962C8B-B14F-4D97-AF65-F5344CB8AC3E}">
        <p14:creationId xmlns:p14="http://schemas.microsoft.com/office/powerpoint/2010/main" val="2414286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7B4539-CB5E-5044-868E-C80432260766}" type="datetime1">
              <a:rPr lang="en-US" smtClean="0"/>
              <a:t>4/25/19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0EFAC-A836-3148-8108-2F02C85F787D}" type="slidenum">
              <a:rPr lang="en-US" smtClean="0"/>
              <a:t>‹#›</a:t>
            </a:fld>
            <a:endParaRPr lang="en-US"/>
          </a:p>
        </p:txBody>
      </p:sp>
    </p:spTree>
    <p:extLst>
      <p:ext uri="{BB962C8B-B14F-4D97-AF65-F5344CB8AC3E}">
        <p14:creationId xmlns:p14="http://schemas.microsoft.com/office/powerpoint/2010/main" val="3041894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340366-04AE-9741-9AB0-E4BF2797893E}" type="datetime1">
              <a:rPr lang="en-US" smtClean="0"/>
              <a:t>4/25/19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0EFAC-A836-3148-8108-2F02C85F787D}" type="slidenum">
              <a:rPr lang="en-US" smtClean="0"/>
              <a:t>‹#›</a:t>
            </a:fld>
            <a:endParaRPr lang="en-US"/>
          </a:p>
        </p:txBody>
      </p:sp>
    </p:spTree>
    <p:extLst>
      <p:ext uri="{BB962C8B-B14F-4D97-AF65-F5344CB8AC3E}">
        <p14:creationId xmlns:p14="http://schemas.microsoft.com/office/powerpoint/2010/main" val="600536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F46B24-6E2F-684F-9C74-7561C676D0C3}" type="datetime1">
              <a:rPr lang="en-US" smtClean="0"/>
              <a:t>4/25/19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0EFAC-A836-3148-8108-2F02C85F787D}" type="slidenum">
              <a:rPr lang="en-US" smtClean="0"/>
              <a:t>‹#›</a:t>
            </a:fld>
            <a:endParaRPr lang="en-US"/>
          </a:p>
        </p:txBody>
      </p:sp>
    </p:spTree>
    <p:extLst>
      <p:ext uri="{BB962C8B-B14F-4D97-AF65-F5344CB8AC3E}">
        <p14:creationId xmlns:p14="http://schemas.microsoft.com/office/powerpoint/2010/main" val="2923770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6B38AD-2FE6-EE4E-A688-592A7A3FC32C}" type="datetime1">
              <a:rPr lang="en-US" smtClean="0"/>
              <a:t>4/25/19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0EFAC-A836-3148-8108-2F02C85F787D}" type="slidenum">
              <a:rPr lang="en-US" smtClean="0"/>
              <a:t>‹#›</a:t>
            </a:fld>
            <a:endParaRPr lang="en-US"/>
          </a:p>
        </p:txBody>
      </p:sp>
    </p:spTree>
    <p:extLst>
      <p:ext uri="{BB962C8B-B14F-4D97-AF65-F5344CB8AC3E}">
        <p14:creationId xmlns:p14="http://schemas.microsoft.com/office/powerpoint/2010/main" val="3425720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58FA60-A226-F44A-B636-A2F7E6CF3414}" type="datetime1">
              <a:rPr lang="en-US" smtClean="0"/>
              <a:t>4/25/19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0EFAC-A836-3148-8108-2F02C85F787D}" type="slidenum">
              <a:rPr lang="en-US" smtClean="0"/>
              <a:t>‹#›</a:t>
            </a:fld>
            <a:endParaRPr lang="en-US"/>
          </a:p>
        </p:txBody>
      </p:sp>
    </p:spTree>
    <p:extLst>
      <p:ext uri="{BB962C8B-B14F-4D97-AF65-F5344CB8AC3E}">
        <p14:creationId xmlns:p14="http://schemas.microsoft.com/office/powerpoint/2010/main" val="390665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53DCE0-8244-784F-9428-A8E9DB6331A6}" type="datetime1">
              <a:rPr lang="en-US" smtClean="0"/>
              <a:t>4/25/19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0EFAC-A836-3148-8108-2F02C85F787D}" type="slidenum">
              <a:rPr lang="en-US" smtClean="0"/>
              <a:t>‹#›</a:t>
            </a:fld>
            <a:endParaRPr lang="en-US"/>
          </a:p>
        </p:txBody>
      </p:sp>
    </p:spTree>
    <p:extLst>
      <p:ext uri="{BB962C8B-B14F-4D97-AF65-F5344CB8AC3E}">
        <p14:creationId xmlns:p14="http://schemas.microsoft.com/office/powerpoint/2010/main" val="145756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6A99A3-C799-6C4F-B210-B415217B3422}" type="datetime1">
              <a:rPr lang="en-US" smtClean="0"/>
              <a:t>4/25/19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0EFAC-A836-3148-8108-2F02C85F787D}" type="slidenum">
              <a:rPr lang="en-US" smtClean="0"/>
              <a:t>‹#›</a:t>
            </a:fld>
            <a:endParaRPr lang="en-US"/>
          </a:p>
        </p:txBody>
      </p:sp>
    </p:spTree>
    <p:extLst>
      <p:ext uri="{BB962C8B-B14F-4D97-AF65-F5344CB8AC3E}">
        <p14:creationId xmlns:p14="http://schemas.microsoft.com/office/powerpoint/2010/main" val="158419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6F6F34-1B28-3641-A3E0-CF422A75EF64}" type="datetime1">
              <a:rPr lang="en-US" smtClean="0"/>
              <a:t>4/25/19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0EFAC-A836-3148-8108-2F02C85F787D}" type="slidenum">
              <a:rPr lang="en-US" smtClean="0"/>
              <a:t>‹#›</a:t>
            </a:fld>
            <a:endParaRPr lang="en-US"/>
          </a:p>
        </p:txBody>
      </p:sp>
    </p:spTree>
    <p:extLst>
      <p:ext uri="{BB962C8B-B14F-4D97-AF65-F5344CB8AC3E}">
        <p14:creationId xmlns:p14="http://schemas.microsoft.com/office/powerpoint/2010/main" val="2870140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7CD255-4DDF-8D48-A02C-84AE2AF12073}" type="datetime1">
              <a:rPr lang="en-US" smtClean="0"/>
              <a:t>4/25/19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0EFAC-A836-3148-8108-2F02C85F787D}" type="slidenum">
              <a:rPr lang="en-US" smtClean="0"/>
              <a:t>‹#›</a:t>
            </a:fld>
            <a:endParaRPr lang="en-US"/>
          </a:p>
        </p:txBody>
      </p:sp>
    </p:spTree>
    <p:extLst>
      <p:ext uri="{BB962C8B-B14F-4D97-AF65-F5344CB8AC3E}">
        <p14:creationId xmlns:p14="http://schemas.microsoft.com/office/powerpoint/2010/main" val="4843456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chemeClr val="tx1">
              <a:lumMod val="65000"/>
              <a:lumOff val="35000"/>
            </a:scheme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36AA7-4C0A-A743-BD87-287CA1E1E2A5}" type="datetime1">
              <a:rPr lang="en-US" smtClean="0"/>
              <a:t>4/25/19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0EFAC-A836-3148-8108-2F02C85F787D}" type="slidenum">
              <a:rPr lang="en-US" smtClean="0"/>
              <a:t>‹#›</a:t>
            </a:fld>
            <a:endParaRPr lang="en-US"/>
          </a:p>
        </p:txBody>
      </p:sp>
    </p:spTree>
    <p:extLst>
      <p:ext uri="{BB962C8B-B14F-4D97-AF65-F5344CB8AC3E}">
        <p14:creationId xmlns:p14="http://schemas.microsoft.com/office/powerpoint/2010/main" val="1851848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bg1">
              <a:lumMod val="9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3.tiff"/></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9.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 Id="rId3" Type="http://schemas.openxmlformats.org/officeDocument/2006/relationships/image" Target="../media/image20.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2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13558"/>
            <a:ext cx="9143999" cy="1542442"/>
          </a:xfrm>
          <a:solidFill>
            <a:schemeClr val="tx1">
              <a:lumMod val="65000"/>
              <a:lumOff val="35000"/>
            </a:schemeClr>
          </a:solidFill>
        </p:spPr>
        <p:txBody>
          <a:bodyPr>
            <a:noAutofit/>
          </a:bodyPr>
          <a:lstStyle/>
          <a:p>
            <a:r>
              <a:rPr lang="en-US" sz="3200" dirty="0" smtClean="0">
                <a:solidFill>
                  <a:schemeClr val="bg1"/>
                </a:solidFill>
              </a:rPr>
              <a:t>Computational Models of Modeling Sarcasm in Text</a:t>
            </a:r>
            <a:endParaRPr lang="en-US" sz="3200" dirty="0">
              <a:solidFill>
                <a:schemeClr val="bg1"/>
              </a:solidFill>
            </a:endParaRPr>
          </a:p>
        </p:txBody>
      </p:sp>
      <p:sp>
        <p:nvSpPr>
          <p:cNvPr id="3" name="Subtitle 2"/>
          <p:cNvSpPr>
            <a:spLocks noGrp="1"/>
          </p:cNvSpPr>
          <p:nvPr>
            <p:ph type="subTitle" idx="1"/>
          </p:nvPr>
        </p:nvSpPr>
        <p:spPr>
          <a:xfrm>
            <a:off x="364957" y="4011794"/>
            <a:ext cx="8779042" cy="1006821"/>
          </a:xfrm>
        </p:spPr>
        <p:txBody>
          <a:bodyPr>
            <a:normAutofit/>
          </a:bodyPr>
          <a:lstStyle/>
          <a:p>
            <a:r>
              <a:rPr lang="en-US" sz="2600" b="1" dirty="0" err="1" smtClean="0">
                <a:solidFill>
                  <a:schemeClr val="tx1"/>
                </a:solidFill>
                <a:latin typeface="Arial" pitchFamily="34" charset="0"/>
                <a:cs typeface="Arial" pitchFamily="34" charset="0"/>
              </a:rPr>
              <a:t>Smaranda</a:t>
            </a:r>
            <a:r>
              <a:rPr lang="en-US" sz="2600" b="1" dirty="0" smtClean="0">
                <a:solidFill>
                  <a:schemeClr val="tx1"/>
                </a:solidFill>
                <a:latin typeface="Arial" pitchFamily="34" charset="0"/>
                <a:cs typeface="Arial" pitchFamily="34" charset="0"/>
              </a:rPr>
              <a:t> Muresan</a:t>
            </a:r>
          </a:p>
          <a:p>
            <a:r>
              <a:rPr lang="en-US" sz="2600" dirty="0" smtClean="0">
                <a:solidFill>
                  <a:schemeClr val="tx1"/>
                </a:solidFill>
                <a:latin typeface="Arial" pitchFamily="34" charset="0"/>
                <a:cs typeface="Arial" pitchFamily="34" charset="0"/>
              </a:rPr>
              <a:t> smara@columbia.edu</a:t>
            </a:r>
          </a:p>
          <a:p>
            <a:pPr algn="r"/>
            <a:endParaRPr lang="en-US" sz="2000" dirty="0" smtClean="0">
              <a:solidFill>
                <a:schemeClr val="tx1"/>
              </a:solidFill>
            </a:endParaRPr>
          </a:p>
        </p:txBody>
      </p:sp>
      <p:sp>
        <p:nvSpPr>
          <p:cNvPr id="4" name="TextBox 3"/>
          <p:cNvSpPr txBox="1"/>
          <p:nvPr/>
        </p:nvSpPr>
        <p:spPr>
          <a:xfrm>
            <a:off x="517635" y="5213434"/>
            <a:ext cx="8385064" cy="369332"/>
          </a:xfrm>
          <a:prstGeom prst="rect">
            <a:avLst/>
          </a:prstGeom>
          <a:noFill/>
        </p:spPr>
        <p:txBody>
          <a:bodyPr wrap="square" rtlCol="0">
            <a:spAutoFit/>
          </a:bodyPr>
          <a:lstStyle/>
          <a:p>
            <a:r>
              <a:rPr lang="en-US" dirty="0" smtClean="0"/>
              <a:t>Joint work with: </a:t>
            </a:r>
            <a:r>
              <a:rPr lang="en-US" dirty="0" err="1" smtClean="0"/>
              <a:t>Debanjan</a:t>
            </a:r>
            <a:r>
              <a:rPr lang="en-US" dirty="0" smtClean="0"/>
              <a:t> Ghosh, Alexander </a:t>
            </a:r>
            <a:r>
              <a:rPr lang="en-US" dirty="0" err="1" smtClean="0"/>
              <a:t>Fabrri</a:t>
            </a:r>
            <a:r>
              <a:rPr lang="en-US" dirty="0" smtClean="0"/>
              <a:t>, Elena </a:t>
            </a:r>
            <a:r>
              <a:rPr lang="en-US" dirty="0" err="1" smtClean="0"/>
              <a:t>Musi</a:t>
            </a:r>
            <a:r>
              <a:rPr lang="en-US" dirty="0" smtClean="0"/>
              <a:t>, </a:t>
            </a:r>
            <a:r>
              <a:rPr lang="en-US" dirty="0" err="1" smtClean="0"/>
              <a:t>Weiwei-Guo</a:t>
            </a:r>
            <a:endParaRPr lang="en-US" dirty="0"/>
          </a:p>
        </p:txBody>
      </p:sp>
      <p:pic>
        <p:nvPicPr>
          <p:cNvPr id="6" name="Picture 5" descr="DS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402" y="35526"/>
            <a:ext cx="4862968" cy="1477844"/>
          </a:xfrm>
          <a:prstGeom prst="rect">
            <a:avLst/>
          </a:prstGeom>
        </p:spPr>
      </p:pic>
      <p:pic>
        <p:nvPicPr>
          <p:cNvPr id="7" name="Picture 6"/>
          <p:cNvPicPr>
            <a:picLocks noChangeAspect="1"/>
          </p:cNvPicPr>
          <p:nvPr/>
        </p:nvPicPr>
        <p:blipFill>
          <a:blip r:embed="rId4"/>
          <a:stretch>
            <a:fillRect/>
          </a:stretch>
        </p:blipFill>
        <p:spPr>
          <a:xfrm>
            <a:off x="4013171" y="5682834"/>
            <a:ext cx="1126567" cy="1126567"/>
          </a:xfrm>
          <a:prstGeom prst="rect">
            <a:avLst/>
          </a:prstGeom>
        </p:spPr>
      </p:pic>
      <p:pic>
        <p:nvPicPr>
          <p:cNvPr id="5" name="Picture 4" descr="d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1550" y="5682834"/>
            <a:ext cx="1126567" cy="1126567"/>
          </a:xfrm>
          <a:prstGeom prst="rect">
            <a:avLst/>
          </a:prstGeom>
        </p:spPr>
      </p:pic>
      <p:pic>
        <p:nvPicPr>
          <p:cNvPr id="8" name="Picture 7" descr="s200_elena.musi.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9400" y="5626100"/>
            <a:ext cx="1231900" cy="12319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10962" y="5682834"/>
            <a:ext cx="871016" cy="1104900"/>
          </a:xfrm>
          <a:prstGeom prst="rect">
            <a:avLst/>
          </a:prstGeom>
        </p:spPr>
      </p:pic>
    </p:spTree>
    <p:extLst>
      <p:ext uri="{BB962C8B-B14F-4D97-AF65-F5344CB8AC3E}">
        <p14:creationId xmlns:p14="http://schemas.microsoft.com/office/powerpoint/2010/main" val="180737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4"/>
            <a:ext cx="9144000" cy="1143000"/>
          </a:xfrm>
        </p:spPr>
        <p:txBody>
          <a:bodyPr>
            <a:normAutofit/>
          </a:bodyPr>
          <a:lstStyle/>
          <a:p>
            <a:r>
              <a:rPr lang="en-US" dirty="0" smtClean="0">
                <a:solidFill>
                  <a:srgbClr val="F2F2F2"/>
                </a:solidFill>
              </a:rPr>
              <a:t>Classification Approach</a:t>
            </a:r>
            <a:endParaRPr lang="en-US" dirty="0">
              <a:solidFill>
                <a:srgbClr val="F2F2F2"/>
              </a:solidFill>
            </a:endParaRPr>
          </a:p>
        </p:txBody>
      </p:sp>
      <p:sp>
        <p:nvSpPr>
          <p:cNvPr id="3" name="Content Placeholder 2"/>
          <p:cNvSpPr>
            <a:spLocks noGrp="1"/>
          </p:cNvSpPr>
          <p:nvPr>
            <p:ph idx="1"/>
          </p:nvPr>
        </p:nvSpPr>
        <p:spPr>
          <a:xfrm>
            <a:off x="185521" y="1276433"/>
            <a:ext cx="8501280" cy="5317186"/>
          </a:xfrm>
        </p:spPr>
        <p:txBody>
          <a:bodyPr>
            <a:normAutofit/>
          </a:bodyPr>
          <a:lstStyle/>
          <a:p>
            <a:r>
              <a:rPr lang="en-US" sz="2400" dirty="0" smtClean="0"/>
              <a:t>For </a:t>
            </a:r>
            <a:r>
              <a:rPr lang="en-US" sz="2400" b="1" dirty="0" smtClean="0"/>
              <a:t>each target</a:t>
            </a:r>
            <a:r>
              <a:rPr lang="en-US" sz="2400" dirty="0" smtClean="0"/>
              <a:t>, separate training/testing is  done using Support Vector Machines (SVM).</a:t>
            </a:r>
          </a:p>
          <a:p>
            <a:pPr marL="0" indent="0">
              <a:buNone/>
            </a:pPr>
            <a:endParaRPr lang="en-US" sz="2400" dirty="0" smtClean="0"/>
          </a:p>
          <a:p>
            <a:pPr>
              <a:buClr>
                <a:schemeClr val="tx1"/>
              </a:buClr>
            </a:pPr>
            <a:r>
              <a:rPr lang="en-US" sz="2400" b="1" i="1" dirty="0" smtClean="0"/>
              <a:t>Baseline (BL_SVM)</a:t>
            </a:r>
            <a:r>
              <a:rPr lang="en-US" sz="2400" b="1" dirty="0" smtClean="0"/>
              <a:t>: </a:t>
            </a:r>
          </a:p>
          <a:p>
            <a:pPr marL="0" indent="0">
              <a:buNone/>
            </a:pPr>
            <a:r>
              <a:rPr lang="en-US" sz="2400" dirty="0" smtClean="0"/>
              <a:t>	SVM with Lexical features (unigrams, sentiment 	lexicons such 	as LIWC, as well as </a:t>
            </a:r>
            <a:r>
              <a:rPr lang="en-US" sz="2400" i="1" dirty="0" smtClean="0"/>
              <a:t>sarcasm markers </a:t>
            </a:r>
            <a:r>
              <a:rPr lang="en-US" sz="2400" dirty="0" smtClean="0"/>
              <a:t>such as interjections, All 	Caps, emoticons).</a:t>
            </a:r>
          </a:p>
          <a:p>
            <a:pPr marL="0" indent="0">
              <a:buNone/>
            </a:pPr>
            <a:endParaRPr lang="en-US" sz="2400" dirty="0" smtClean="0"/>
          </a:p>
          <a:p>
            <a:pPr>
              <a:buClr>
                <a:schemeClr val="tx1"/>
              </a:buClr>
            </a:pPr>
            <a:r>
              <a:rPr lang="en-US" sz="2400" b="1" i="1" dirty="0" smtClean="0"/>
              <a:t>New Approach:</a:t>
            </a:r>
          </a:p>
          <a:p>
            <a:pPr marL="0" indent="0">
              <a:buNone/>
            </a:pPr>
            <a:r>
              <a:rPr lang="en-US" sz="2400" dirty="0" smtClean="0"/>
              <a:t>	- SVM with a new kernel </a:t>
            </a:r>
            <a:r>
              <a:rPr lang="en-US" sz="2400" dirty="0" smtClean="0">
                <a:solidFill>
                  <a:srgbClr val="000000"/>
                </a:solidFill>
              </a:rPr>
              <a:t>using</a:t>
            </a:r>
            <a:r>
              <a:rPr lang="en-US" sz="2400" dirty="0" smtClean="0">
                <a:solidFill>
                  <a:srgbClr val="FF0000"/>
                </a:solidFill>
              </a:rPr>
              <a:t> </a:t>
            </a:r>
            <a:r>
              <a:rPr lang="en-US" sz="2400" dirty="0" smtClean="0">
                <a:solidFill>
                  <a:srgbClr val="000000"/>
                </a:solidFill>
              </a:rPr>
              <a:t>Word </a:t>
            </a:r>
            <a:r>
              <a:rPr lang="en-US" sz="2400" dirty="0" err="1" smtClean="0">
                <a:solidFill>
                  <a:srgbClr val="000000"/>
                </a:solidFill>
              </a:rPr>
              <a:t>Embeddings</a:t>
            </a:r>
            <a:endParaRPr lang="en-US" sz="2400" dirty="0" smtClean="0"/>
          </a:p>
          <a:p>
            <a:pPr marL="0" lvl="1" indent="0">
              <a:buNone/>
            </a:pPr>
            <a:r>
              <a:rPr lang="en-US" sz="2400" dirty="0" smtClean="0"/>
              <a:t>     </a:t>
            </a:r>
            <a:r>
              <a:rPr lang="en-US" sz="2400" dirty="0" smtClean="0">
                <a:solidFill>
                  <a:srgbClr val="000000"/>
                </a:solidFill>
              </a:rPr>
              <a:t>	- Alignment to find similarity between two short texts</a:t>
            </a:r>
          </a:p>
        </p:txBody>
      </p:sp>
      <p:sp>
        <p:nvSpPr>
          <p:cNvPr id="4" name="Slide Number Placeholder 3"/>
          <p:cNvSpPr>
            <a:spLocks noGrp="1"/>
          </p:cNvSpPr>
          <p:nvPr>
            <p:ph type="sldNum" sz="quarter" idx="12"/>
          </p:nvPr>
        </p:nvSpPr>
        <p:spPr/>
        <p:txBody>
          <a:bodyPr/>
          <a:lstStyle/>
          <a:p>
            <a:fld id="{BA60EFAC-A836-3148-8108-2F02C85F787D}" type="slidenum">
              <a:rPr lang="en-US" smtClean="0"/>
              <a:t>10</a:t>
            </a:fld>
            <a:endParaRPr lang="en-US"/>
          </a:p>
        </p:txBody>
      </p:sp>
    </p:spTree>
    <p:extLst>
      <p:ext uri="{BB962C8B-B14F-4D97-AF65-F5344CB8AC3E}">
        <p14:creationId xmlns:p14="http://schemas.microsoft.com/office/powerpoint/2010/main" val="540031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4"/>
            <a:ext cx="9144000" cy="1143000"/>
          </a:xfrm>
        </p:spPr>
        <p:txBody>
          <a:bodyPr>
            <a:normAutofit/>
          </a:bodyPr>
          <a:lstStyle/>
          <a:p>
            <a:r>
              <a:rPr lang="en-US" sz="3600" b="1" dirty="0" smtClean="0">
                <a:solidFill>
                  <a:schemeClr val="bg1"/>
                </a:solidFill>
              </a:rPr>
              <a:t>Details on Word Embedding</a:t>
            </a:r>
            <a:endParaRPr lang="en-US" sz="3600" b="1" dirty="0">
              <a:solidFill>
                <a:schemeClr val="bg1"/>
              </a:solidFill>
            </a:endParaRPr>
          </a:p>
        </p:txBody>
      </p:sp>
      <p:sp>
        <p:nvSpPr>
          <p:cNvPr id="3" name="Content Placeholder 2"/>
          <p:cNvSpPr>
            <a:spLocks noGrp="1"/>
          </p:cNvSpPr>
          <p:nvPr>
            <p:ph idx="1"/>
          </p:nvPr>
        </p:nvSpPr>
        <p:spPr>
          <a:xfrm>
            <a:off x="457200" y="1310365"/>
            <a:ext cx="8470346" cy="5045985"/>
          </a:xfrm>
        </p:spPr>
        <p:txBody>
          <a:bodyPr>
            <a:normAutofit/>
          </a:bodyPr>
          <a:lstStyle/>
          <a:p>
            <a:pPr>
              <a:buClr>
                <a:schemeClr val="tx1"/>
              </a:buClr>
            </a:pPr>
            <a:r>
              <a:rPr lang="en-US" b="1" dirty="0" smtClean="0">
                <a:solidFill>
                  <a:srgbClr val="000000"/>
                </a:solidFill>
              </a:rPr>
              <a:t>Approaches</a:t>
            </a:r>
          </a:p>
          <a:p>
            <a:pPr lvl="1">
              <a:buFont typeface="Wingdings" charset="2"/>
              <a:buChar char="ü"/>
            </a:pPr>
            <a:r>
              <a:rPr lang="en-US" sz="2400" dirty="0" smtClean="0">
                <a:solidFill>
                  <a:srgbClr val="000000"/>
                </a:solidFill>
              </a:rPr>
              <a:t>Weighted Textual Matrix Factorization (WTMF) [</a:t>
            </a:r>
            <a:r>
              <a:rPr lang="en-US" sz="2400" dirty="0" err="1" smtClean="0">
                <a:solidFill>
                  <a:srgbClr val="000000"/>
                </a:solidFill>
              </a:rPr>
              <a:t>Guo</a:t>
            </a:r>
            <a:r>
              <a:rPr lang="en-US" sz="2400" dirty="0" smtClean="0">
                <a:solidFill>
                  <a:srgbClr val="000000"/>
                </a:solidFill>
              </a:rPr>
              <a:t> and </a:t>
            </a:r>
            <a:r>
              <a:rPr lang="en-US" sz="2400" dirty="0" err="1" smtClean="0">
                <a:solidFill>
                  <a:srgbClr val="000000"/>
                </a:solidFill>
              </a:rPr>
              <a:t>Diab</a:t>
            </a:r>
            <a:r>
              <a:rPr lang="en-US" sz="2400" dirty="0" smtClean="0">
                <a:solidFill>
                  <a:srgbClr val="000000"/>
                </a:solidFill>
              </a:rPr>
              <a:t>, 2012]</a:t>
            </a:r>
          </a:p>
          <a:p>
            <a:pPr lvl="1">
              <a:buFont typeface="Wingdings" charset="2"/>
              <a:buChar char="ü"/>
            </a:pPr>
            <a:r>
              <a:rPr lang="en-US" sz="2400" dirty="0" err="1" smtClean="0">
                <a:solidFill>
                  <a:srgbClr val="000000"/>
                </a:solidFill>
              </a:rPr>
              <a:t>GloVe</a:t>
            </a:r>
            <a:r>
              <a:rPr lang="en-US" sz="2400" dirty="0" smtClean="0">
                <a:solidFill>
                  <a:srgbClr val="000000"/>
                </a:solidFill>
              </a:rPr>
              <a:t> [</a:t>
            </a:r>
            <a:r>
              <a:rPr lang="en-US" sz="2400" dirty="0" err="1" smtClean="0">
                <a:solidFill>
                  <a:srgbClr val="000000"/>
                </a:solidFill>
              </a:rPr>
              <a:t>Pennigton</a:t>
            </a:r>
            <a:r>
              <a:rPr lang="en-US" sz="2400" dirty="0" smtClean="0">
                <a:solidFill>
                  <a:srgbClr val="000000"/>
                </a:solidFill>
              </a:rPr>
              <a:t> et al., 2014]</a:t>
            </a:r>
          </a:p>
          <a:p>
            <a:pPr lvl="1">
              <a:buFont typeface="Wingdings" charset="2"/>
              <a:buChar char="ü"/>
            </a:pPr>
            <a:r>
              <a:rPr lang="en-US" sz="2400" dirty="0" smtClean="0">
                <a:solidFill>
                  <a:srgbClr val="000000"/>
                </a:solidFill>
              </a:rPr>
              <a:t>Word2Vec [</a:t>
            </a:r>
            <a:r>
              <a:rPr lang="en-US" sz="2400" dirty="0" err="1" smtClean="0">
                <a:solidFill>
                  <a:srgbClr val="000000"/>
                </a:solidFill>
              </a:rPr>
              <a:t>Mikolov</a:t>
            </a:r>
            <a:r>
              <a:rPr lang="en-US" sz="2400" dirty="0" smtClean="0">
                <a:solidFill>
                  <a:srgbClr val="000000"/>
                </a:solidFill>
              </a:rPr>
              <a:t> et al., 2013]</a:t>
            </a:r>
          </a:p>
          <a:p>
            <a:pPr lvl="2"/>
            <a:r>
              <a:rPr lang="en-US" sz="2000" dirty="0" smtClean="0">
                <a:solidFill>
                  <a:srgbClr val="000000"/>
                </a:solidFill>
              </a:rPr>
              <a:t>Skip-gram</a:t>
            </a:r>
          </a:p>
          <a:p>
            <a:pPr lvl="2"/>
            <a:r>
              <a:rPr lang="en-US" sz="2000" dirty="0" smtClean="0">
                <a:solidFill>
                  <a:srgbClr val="000000"/>
                </a:solidFill>
              </a:rPr>
              <a:t>CBOW</a:t>
            </a:r>
            <a:endParaRPr lang="en-US" sz="2000" dirty="0">
              <a:solidFill>
                <a:srgbClr val="000000"/>
              </a:solidFill>
            </a:endParaRPr>
          </a:p>
          <a:p>
            <a:r>
              <a:rPr lang="en-US" dirty="0" smtClean="0">
                <a:solidFill>
                  <a:srgbClr val="000000"/>
                </a:solidFill>
              </a:rPr>
              <a:t>Use </a:t>
            </a:r>
            <a:r>
              <a:rPr lang="en-US" b="1" dirty="0" smtClean="0">
                <a:solidFill>
                  <a:srgbClr val="000000"/>
                </a:solidFill>
              </a:rPr>
              <a:t>2.5 Million </a:t>
            </a:r>
            <a:r>
              <a:rPr lang="en-US" dirty="0" smtClean="0">
                <a:solidFill>
                  <a:srgbClr val="000000"/>
                </a:solidFill>
              </a:rPr>
              <a:t>tweets to build each model</a:t>
            </a:r>
          </a:p>
          <a:p>
            <a:r>
              <a:rPr lang="en-US" dirty="0" smtClean="0">
                <a:solidFill>
                  <a:srgbClr val="000000"/>
                </a:solidFill>
              </a:rPr>
              <a:t>Context window of </a:t>
            </a:r>
            <a:r>
              <a:rPr lang="en-US" b="1" dirty="0" smtClean="0">
                <a:solidFill>
                  <a:srgbClr val="000000"/>
                </a:solidFill>
              </a:rPr>
              <a:t>± 10 </a:t>
            </a:r>
            <a:r>
              <a:rPr lang="en-US" dirty="0" smtClean="0">
                <a:solidFill>
                  <a:srgbClr val="000000"/>
                </a:solidFill>
              </a:rPr>
              <a:t>words</a:t>
            </a:r>
          </a:p>
          <a:p>
            <a:pPr>
              <a:buClr>
                <a:schemeClr val="tx1"/>
              </a:buClr>
            </a:pPr>
            <a:r>
              <a:rPr lang="en-US" b="1" dirty="0" smtClean="0">
                <a:solidFill>
                  <a:srgbClr val="000000"/>
                </a:solidFill>
              </a:rPr>
              <a:t>100-d </a:t>
            </a:r>
            <a:r>
              <a:rPr lang="en-US" dirty="0" smtClean="0">
                <a:solidFill>
                  <a:srgbClr val="000000"/>
                </a:solidFill>
              </a:rPr>
              <a:t>vector for each word</a:t>
            </a:r>
          </a:p>
          <a:p>
            <a:pPr lvl="2"/>
            <a:endParaRPr lang="en-US" dirty="0" smtClean="0">
              <a:solidFill>
                <a:srgbClr val="000000"/>
              </a:solidFill>
            </a:endParaRPr>
          </a:p>
        </p:txBody>
      </p:sp>
      <p:sp>
        <p:nvSpPr>
          <p:cNvPr id="4" name="Slide Number Placeholder 3"/>
          <p:cNvSpPr>
            <a:spLocks noGrp="1"/>
          </p:cNvSpPr>
          <p:nvPr>
            <p:ph type="sldNum" sz="quarter" idx="12"/>
          </p:nvPr>
        </p:nvSpPr>
        <p:spPr/>
        <p:txBody>
          <a:bodyPr/>
          <a:lstStyle/>
          <a:p>
            <a:fld id="{BA60EFAC-A836-3148-8108-2F02C85F787D}" type="slidenum">
              <a:rPr lang="en-US" smtClean="0"/>
              <a:t>11</a:t>
            </a:fld>
            <a:endParaRPr lang="en-US"/>
          </a:p>
        </p:txBody>
      </p:sp>
    </p:spTree>
    <p:extLst>
      <p:ext uri="{BB962C8B-B14F-4D97-AF65-F5344CB8AC3E}">
        <p14:creationId xmlns:p14="http://schemas.microsoft.com/office/powerpoint/2010/main" val="1345527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62"/>
            <a:ext cx="9144000" cy="1143000"/>
          </a:xfrm>
        </p:spPr>
        <p:txBody>
          <a:bodyPr>
            <a:normAutofit/>
          </a:bodyPr>
          <a:lstStyle/>
          <a:p>
            <a:r>
              <a:rPr lang="en-US" sz="3600" b="1" dirty="0" smtClean="0">
                <a:solidFill>
                  <a:srgbClr val="F2F2F2"/>
                </a:solidFill>
              </a:rPr>
              <a:t>Results</a:t>
            </a:r>
            <a:endParaRPr lang="en-US" sz="3600" b="1" dirty="0">
              <a:solidFill>
                <a:srgbClr val="F2F2F2"/>
              </a:solidFill>
            </a:endParaRPr>
          </a:p>
        </p:txBody>
      </p:sp>
      <p:sp>
        <p:nvSpPr>
          <p:cNvPr id="4" name="Slide Number Placeholder 3"/>
          <p:cNvSpPr>
            <a:spLocks noGrp="1"/>
          </p:cNvSpPr>
          <p:nvPr>
            <p:ph type="sldNum" sz="quarter" idx="12"/>
          </p:nvPr>
        </p:nvSpPr>
        <p:spPr/>
        <p:txBody>
          <a:bodyPr/>
          <a:lstStyle/>
          <a:p>
            <a:fld id="{BA60EFAC-A836-3148-8108-2F02C85F787D}" type="slidenum">
              <a:rPr lang="en-US" smtClean="0"/>
              <a:t>12</a:t>
            </a:fld>
            <a:endParaRPr lang="en-US"/>
          </a:p>
        </p:txBody>
      </p:sp>
      <p:graphicFrame>
        <p:nvGraphicFramePr>
          <p:cNvPr id="5" name="Chart 4"/>
          <p:cNvGraphicFramePr>
            <a:graphicFrameLocks/>
          </p:cNvGraphicFramePr>
          <p:nvPr>
            <p:extLst/>
          </p:nvPr>
        </p:nvGraphicFramePr>
        <p:xfrm>
          <a:off x="1285570" y="1347538"/>
          <a:ext cx="5894495" cy="3669037"/>
        </p:xfrm>
        <a:graphic>
          <a:graphicData uri="http://schemas.openxmlformats.org/drawingml/2006/chart">
            <c:chart xmlns:c="http://schemas.openxmlformats.org/drawingml/2006/chart" xmlns:r="http://schemas.openxmlformats.org/officeDocument/2006/relationships" r:id="rId2"/>
          </a:graphicData>
        </a:graphic>
      </p:graphicFrame>
      <p:sp>
        <p:nvSpPr>
          <p:cNvPr id="3" name="Left Brace 2"/>
          <p:cNvSpPr/>
          <p:nvPr/>
        </p:nvSpPr>
        <p:spPr>
          <a:xfrm>
            <a:off x="846629" y="1347538"/>
            <a:ext cx="438941" cy="239918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rot="16200000">
            <a:off x="-828382" y="2295047"/>
            <a:ext cx="2595582" cy="307777"/>
          </a:xfrm>
          <a:prstGeom prst="rect">
            <a:avLst/>
          </a:prstGeom>
          <a:noFill/>
        </p:spPr>
        <p:txBody>
          <a:bodyPr wrap="none" rtlCol="0">
            <a:spAutoFit/>
          </a:bodyPr>
          <a:lstStyle/>
          <a:p>
            <a:r>
              <a:rPr lang="en-US" sz="1400" dirty="0" smtClean="0"/>
              <a:t>Various word embedding models</a:t>
            </a:r>
          </a:p>
        </p:txBody>
      </p:sp>
      <p:sp>
        <p:nvSpPr>
          <p:cNvPr id="8" name="TextBox 7"/>
          <p:cNvSpPr txBox="1"/>
          <p:nvPr/>
        </p:nvSpPr>
        <p:spPr>
          <a:xfrm>
            <a:off x="284742" y="5274758"/>
            <a:ext cx="8702549" cy="1477328"/>
          </a:xfrm>
          <a:prstGeom prst="rect">
            <a:avLst/>
          </a:prstGeom>
          <a:noFill/>
        </p:spPr>
        <p:txBody>
          <a:bodyPr wrap="square" rtlCol="0">
            <a:spAutoFit/>
          </a:bodyPr>
          <a:lstStyle/>
          <a:p>
            <a:pPr marL="571500" indent="-571500">
              <a:buFont typeface="Arial"/>
              <a:buChar char="•"/>
            </a:pPr>
            <a:r>
              <a:rPr lang="en-US" dirty="0"/>
              <a:t>For some targets (`brilliant’, `mature’, `joy’) the accuracy is higher than other targets (`genius’, `sweet’).</a:t>
            </a:r>
          </a:p>
          <a:p>
            <a:pPr marL="571500" indent="-571500">
              <a:buFont typeface="Arial"/>
              <a:buChar char="•"/>
            </a:pPr>
            <a:r>
              <a:rPr lang="en-US" dirty="0"/>
              <a:t>Unlike the Lexical baseline, word </a:t>
            </a:r>
            <a:r>
              <a:rPr lang="en-US" dirty="0" err="1"/>
              <a:t>embeddings</a:t>
            </a:r>
            <a:r>
              <a:rPr lang="en-US" dirty="0"/>
              <a:t> can achieve high accuracy for small training data.   </a:t>
            </a:r>
          </a:p>
          <a:p>
            <a:endParaRPr lang="en-US" dirty="0"/>
          </a:p>
        </p:txBody>
      </p:sp>
    </p:spTree>
    <p:extLst>
      <p:ext uri="{BB962C8B-B14F-4D97-AF65-F5344CB8AC3E}">
        <p14:creationId xmlns:p14="http://schemas.microsoft.com/office/powerpoint/2010/main" val="1039864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454" y="369525"/>
            <a:ext cx="8869184" cy="6335936"/>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a:t> </a:t>
            </a:r>
            <a:r>
              <a:rPr lang="en-US" dirty="0" smtClean="0"/>
              <a:t>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sz="2400" dirty="0" smtClean="0"/>
              <a:t>Modeling Conversation Context</a:t>
            </a:r>
            <a:r>
              <a:rPr lang="en-US" dirty="0" smtClean="0"/>
              <a:t> </a:t>
            </a:r>
            <a:endParaRPr lang="en-US" dirty="0"/>
          </a:p>
        </p:txBody>
      </p:sp>
      <p:sp>
        <p:nvSpPr>
          <p:cNvPr id="4" name="Slide Number Placeholder 3"/>
          <p:cNvSpPr>
            <a:spLocks noGrp="1"/>
          </p:cNvSpPr>
          <p:nvPr>
            <p:ph type="sldNum" sz="quarter" idx="12"/>
          </p:nvPr>
        </p:nvSpPr>
        <p:spPr>
          <a:xfrm>
            <a:off x="6402651" y="6340336"/>
            <a:ext cx="2401994" cy="365125"/>
          </a:xfrm>
        </p:spPr>
        <p:txBody>
          <a:bodyPr/>
          <a:lstStyle/>
          <a:p>
            <a:fld id="{B3C2B28F-FEC5-4A4E-9AD0-CA60256561F7}" type="slidenum">
              <a:rPr lang="en-US" smtClean="0"/>
              <a:t>13</a:t>
            </a:fld>
            <a:endParaRPr lang="en-US" dirty="0"/>
          </a:p>
        </p:txBody>
      </p:sp>
      <p:sp>
        <p:nvSpPr>
          <p:cNvPr id="5" name="Content Placeholder 2"/>
          <p:cNvSpPr txBox="1">
            <a:spLocks/>
          </p:cNvSpPr>
          <p:nvPr/>
        </p:nvSpPr>
        <p:spPr>
          <a:xfrm>
            <a:off x="172454" y="1460500"/>
            <a:ext cx="8869184" cy="50482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t>2.  Characteristics:</a:t>
            </a:r>
            <a:endParaRPr lang="en-US" sz="2000" b="1" dirty="0" smtClean="0"/>
          </a:p>
          <a:p>
            <a:pPr marL="0" indent="0">
              <a:buNone/>
            </a:pPr>
            <a:r>
              <a:rPr lang="en-US" sz="2000" b="1" dirty="0"/>
              <a:t> </a:t>
            </a:r>
            <a:r>
              <a:rPr lang="en-US" sz="2000" b="1" dirty="0" smtClean="0"/>
              <a:t>       </a:t>
            </a:r>
          </a:p>
          <a:p>
            <a:pPr marL="0" indent="0">
              <a:buNone/>
            </a:pPr>
            <a:r>
              <a:rPr lang="en-US" sz="2000" b="1" dirty="0"/>
              <a:t> </a:t>
            </a:r>
            <a:r>
              <a:rPr lang="en-US" sz="2000" b="1" dirty="0" smtClean="0"/>
              <a:t>         Irony Factors: </a:t>
            </a:r>
            <a:r>
              <a:rPr lang="en-US" sz="2000" dirty="0" smtClean="0"/>
              <a:t>Incongruence</a:t>
            </a:r>
            <a:endParaRPr lang="en-US" sz="2000" b="1" dirty="0" smtClean="0"/>
          </a:p>
        </p:txBody>
      </p:sp>
      <p:sp>
        <p:nvSpPr>
          <p:cNvPr id="34" name="Title 1"/>
          <p:cNvSpPr>
            <a:spLocks noGrp="1"/>
          </p:cNvSpPr>
          <p:nvPr>
            <p:ph type="title"/>
          </p:nvPr>
        </p:nvSpPr>
        <p:spPr>
          <a:xfrm>
            <a:off x="0" y="-90729"/>
            <a:ext cx="9143999" cy="1211495"/>
          </a:xfrm>
        </p:spPr>
        <p:txBody>
          <a:bodyPr>
            <a:noAutofit/>
          </a:bodyPr>
          <a:lstStyle/>
          <a:p>
            <a:r>
              <a:rPr lang="en-US" sz="3600" dirty="0" smtClean="0"/>
              <a:t>Sarcasm</a:t>
            </a:r>
            <a:endParaRPr lang="en-US" sz="3600" dirty="0"/>
          </a:p>
        </p:txBody>
      </p:sp>
      <p:sp>
        <p:nvSpPr>
          <p:cNvPr id="35" name="Rounded Rectangle 34"/>
          <p:cNvSpPr/>
          <p:nvPr/>
        </p:nvSpPr>
        <p:spPr>
          <a:xfrm>
            <a:off x="952055" y="3686415"/>
            <a:ext cx="6820345" cy="434224"/>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TextBox 35"/>
          <p:cNvSpPr txBox="1"/>
          <p:nvPr/>
        </p:nvSpPr>
        <p:spPr>
          <a:xfrm>
            <a:off x="1018482" y="3733164"/>
            <a:ext cx="7088807" cy="400110"/>
          </a:xfrm>
          <a:prstGeom prst="rect">
            <a:avLst/>
          </a:prstGeom>
          <a:noFill/>
        </p:spPr>
        <p:txBody>
          <a:bodyPr wrap="square" rtlCol="0">
            <a:spAutoFit/>
          </a:bodyPr>
          <a:lstStyle/>
          <a:p>
            <a:r>
              <a:rPr lang="en-US" sz="2000" dirty="0" smtClean="0"/>
              <a:t>Plane window shades are open so that people </a:t>
            </a:r>
            <a:r>
              <a:rPr lang="en-US" sz="2000" b="1" dirty="0" smtClean="0">
                <a:solidFill>
                  <a:srgbClr val="FF0000"/>
                </a:solidFill>
              </a:rPr>
              <a:t>can see fire</a:t>
            </a:r>
            <a:endParaRPr lang="en-US" sz="2000" b="1" dirty="0">
              <a:solidFill>
                <a:srgbClr val="FF0000"/>
              </a:solidFill>
            </a:endParaRPr>
          </a:p>
        </p:txBody>
      </p:sp>
      <p:sp>
        <p:nvSpPr>
          <p:cNvPr id="38" name="Rounded Rectangle 37"/>
          <p:cNvSpPr/>
          <p:nvPr/>
        </p:nvSpPr>
        <p:spPr>
          <a:xfrm>
            <a:off x="1285545" y="4420684"/>
            <a:ext cx="6840021" cy="54846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1358904" y="4449897"/>
            <a:ext cx="7687180" cy="400110"/>
          </a:xfrm>
          <a:prstGeom prst="rect">
            <a:avLst/>
          </a:prstGeom>
          <a:noFill/>
        </p:spPr>
        <p:txBody>
          <a:bodyPr wrap="square" rtlCol="0">
            <a:spAutoFit/>
          </a:bodyPr>
          <a:lstStyle/>
          <a:p>
            <a:r>
              <a:rPr lang="en-US" sz="2000" dirty="0" smtClean="0"/>
              <a:t>@     one more reason</a:t>
            </a:r>
            <a:r>
              <a:rPr lang="en-US" sz="2000" dirty="0"/>
              <a:t> </a:t>
            </a:r>
            <a:r>
              <a:rPr lang="en-US" sz="2000" dirty="0" smtClean="0"/>
              <a:t>to </a:t>
            </a:r>
            <a:r>
              <a:rPr lang="en-US" sz="2000" b="1" dirty="0">
                <a:solidFill>
                  <a:srgbClr val="660066"/>
                </a:solidFill>
              </a:rPr>
              <a:t>feel </a:t>
            </a:r>
            <a:r>
              <a:rPr lang="en-US" sz="2000" b="1" dirty="0" smtClean="0">
                <a:solidFill>
                  <a:srgbClr val="660066"/>
                </a:solidFill>
              </a:rPr>
              <a:t>really great about flying</a:t>
            </a:r>
            <a:r>
              <a:rPr lang="en-US" sz="2000" dirty="0">
                <a:solidFill>
                  <a:srgbClr val="660066"/>
                </a:solidFill>
              </a:rPr>
              <a:t> </a:t>
            </a:r>
            <a:r>
              <a:rPr lang="en-US" sz="2000" dirty="0" smtClean="0"/>
              <a:t>#sarcasm </a:t>
            </a:r>
            <a:endParaRPr lang="en-US" sz="2000" dirty="0"/>
          </a:p>
        </p:txBody>
      </p:sp>
      <p:pic>
        <p:nvPicPr>
          <p:cNvPr id="40" name="Picture 39"/>
          <p:cNvPicPr>
            <a:picLocks noChangeAspect="1"/>
          </p:cNvPicPr>
          <p:nvPr/>
        </p:nvPicPr>
        <p:blipFill>
          <a:blip r:embed="rId3"/>
          <a:stretch>
            <a:fillRect/>
          </a:stretch>
        </p:blipFill>
        <p:spPr>
          <a:xfrm>
            <a:off x="828380" y="4420684"/>
            <a:ext cx="399437" cy="548469"/>
          </a:xfrm>
          <a:prstGeom prst="rect">
            <a:avLst/>
          </a:prstGeom>
        </p:spPr>
      </p:pic>
      <p:pic>
        <p:nvPicPr>
          <p:cNvPr id="41" name="Picture 40"/>
          <p:cNvPicPr>
            <a:picLocks noChangeAspect="1"/>
          </p:cNvPicPr>
          <p:nvPr/>
        </p:nvPicPr>
        <p:blipFill>
          <a:blip r:embed="rId4"/>
          <a:stretch>
            <a:fillRect/>
          </a:stretch>
        </p:blipFill>
        <p:spPr>
          <a:xfrm>
            <a:off x="574554" y="3629747"/>
            <a:ext cx="388400" cy="560810"/>
          </a:xfrm>
          <a:prstGeom prst="rect">
            <a:avLst/>
          </a:prstGeom>
        </p:spPr>
      </p:pic>
      <p:cxnSp>
        <p:nvCxnSpPr>
          <p:cNvPr id="42" name="Curved Connector 41"/>
          <p:cNvCxnSpPr/>
          <p:nvPr/>
        </p:nvCxnSpPr>
        <p:spPr>
          <a:xfrm rot="10800000">
            <a:off x="1142450" y="4093462"/>
            <a:ext cx="406401" cy="325851"/>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227927" y="4419060"/>
            <a:ext cx="916072" cy="646331"/>
          </a:xfrm>
          <a:prstGeom prst="rect">
            <a:avLst/>
          </a:prstGeom>
          <a:noFill/>
        </p:spPr>
        <p:txBody>
          <a:bodyPr wrap="square" rtlCol="0">
            <a:spAutoFit/>
          </a:bodyPr>
          <a:lstStyle/>
          <a:p>
            <a:r>
              <a:rPr lang="en-US" dirty="0"/>
              <a:t>c</a:t>
            </a:r>
            <a:r>
              <a:rPr lang="en-US" dirty="0" smtClean="0"/>
              <a:t>urrent turn</a:t>
            </a:r>
            <a:endParaRPr lang="en-US" dirty="0"/>
          </a:p>
        </p:txBody>
      </p:sp>
      <p:sp>
        <p:nvSpPr>
          <p:cNvPr id="44" name="TextBox 43"/>
          <p:cNvSpPr txBox="1"/>
          <p:nvPr/>
        </p:nvSpPr>
        <p:spPr>
          <a:xfrm>
            <a:off x="8112265" y="3593472"/>
            <a:ext cx="954642" cy="646331"/>
          </a:xfrm>
          <a:prstGeom prst="rect">
            <a:avLst/>
          </a:prstGeom>
          <a:noFill/>
        </p:spPr>
        <p:txBody>
          <a:bodyPr wrap="square" rtlCol="0">
            <a:spAutoFit/>
          </a:bodyPr>
          <a:lstStyle/>
          <a:p>
            <a:r>
              <a:rPr lang="en-US" dirty="0"/>
              <a:t> </a:t>
            </a:r>
            <a:r>
              <a:rPr lang="en-US" dirty="0" smtClean="0"/>
              <a:t>prior turn</a:t>
            </a:r>
            <a:endParaRPr lang="en-US" dirty="0"/>
          </a:p>
        </p:txBody>
      </p:sp>
      <p:pic>
        <p:nvPicPr>
          <p:cNvPr id="37" name="Picture 36"/>
          <p:cNvPicPr>
            <a:picLocks noChangeAspect="1"/>
          </p:cNvPicPr>
          <p:nvPr/>
        </p:nvPicPr>
        <p:blipFill>
          <a:blip r:embed="rId4"/>
          <a:stretch>
            <a:fillRect/>
          </a:stretch>
        </p:blipFill>
        <p:spPr>
          <a:xfrm>
            <a:off x="1675384" y="4471311"/>
            <a:ext cx="268030" cy="387008"/>
          </a:xfrm>
          <a:prstGeom prst="rect">
            <a:avLst/>
          </a:prstGeom>
        </p:spPr>
      </p:pic>
      <p:pic>
        <p:nvPicPr>
          <p:cNvPr id="45" name="Content Placeholder 3"/>
          <p:cNvPicPr>
            <a:picLocks noChangeAspect="1"/>
          </p:cNvPicPr>
          <p:nvPr/>
        </p:nvPicPr>
        <p:blipFill>
          <a:blip r:embed="rId5"/>
          <a:srcRect t="18822" b="18822"/>
          <a:stretch>
            <a:fillRect/>
          </a:stretch>
        </p:blipFill>
        <p:spPr>
          <a:xfrm>
            <a:off x="247120" y="3016177"/>
            <a:ext cx="793612" cy="440111"/>
          </a:xfrm>
          <a:prstGeom prst="wedgeEllipseCallout">
            <a:avLst/>
          </a:prstGeom>
        </p:spPr>
      </p:pic>
      <p:sp>
        <p:nvSpPr>
          <p:cNvPr id="6" name="Rectangle 5"/>
          <p:cNvSpPr/>
          <p:nvPr/>
        </p:nvSpPr>
        <p:spPr>
          <a:xfrm>
            <a:off x="4483100" y="6137602"/>
            <a:ext cx="4558538" cy="646331"/>
          </a:xfrm>
          <a:prstGeom prst="rect">
            <a:avLst/>
          </a:prstGeom>
        </p:spPr>
        <p:txBody>
          <a:bodyPr wrap="square">
            <a:spAutoFit/>
          </a:bodyPr>
          <a:lstStyle/>
          <a:p>
            <a:r>
              <a:rPr lang="en-US" dirty="0"/>
              <a:t>(Ghosh</a:t>
            </a:r>
            <a:r>
              <a:rPr lang="en-US" dirty="0" smtClean="0"/>
              <a:t>, </a:t>
            </a:r>
            <a:r>
              <a:rPr lang="en-US" dirty="0" err="1" smtClean="0"/>
              <a:t>Fabrri</a:t>
            </a:r>
            <a:r>
              <a:rPr lang="en-US" dirty="0" smtClean="0"/>
              <a:t> </a:t>
            </a:r>
            <a:r>
              <a:rPr lang="en-US" dirty="0"/>
              <a:t>and </a:t>
            </a:r>
            <a:r>
              <a:rPr lang="en-US" dirty="0" err="1"/>
              <a:t>Muresan</a:t>
            </a:r>
            <a:r>
              <a:rPr lang="en-US" dirty="0"/>
              <a:t>, </a:t>
            </a:r>
            <a:r>
              <a:rPr lang="en-US" dirty="0" smtClean="0"/>
              <a:t>2017;2018) </a:t>
            </a:r>
            <a:endParaRPr lang="en-US" dirty="0"/>
          </a:p>
          <a:p>
            <a:r>
              <a:rPr lang="en-US" dirty="0" smtClean="0"/>
              <a:t>  best paper award at SIGDIAL 2017</a:t>
            </a:r>
            <a:endParaRPr lang="en-US" dirty="0"/>
          </a:p>
        </p:txBody>
      </p:sp>
    </p:spTree>
    <p:extLst>
      <p:ext uri="{BB962C8B-B14F-4D97-AF65-F5344CB8AC3E}">
        <p14:creationId xmlns:p14="http://schemas.microsoft.com/office/powerpoint/2010/main" val="515159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8"/>
            <a:ext cx="9144000" cy="1143000"/>
          </a:xfrm>
        </p:spPr>
        <p:txBody>
          <a:bodyPr/>
          <a:lstStyle/>
          <a:p>
            <a:r>
              <a:rPr lang="en-US" dirty="0" smtClean="0">
                <a:solidFill>
                  <a:schemeClr val="bg1"/>
                </a:solidFill>
              </a:rPr>
              <a:t>Sarcasm Analysis</a:t>
            </a:r>
            <a:endParaRPr lang="en-US" dirty="0">
              <a:solidFill>
                <a:schemeClr val="bg1"/>
              </a:solidFill>
            </a:endParaRPr>
          </a:p>
        </p:txBody>
      </p:sp>
      <p:sp>
        <p:nvSpPr>
          <p:cNvPr id="3" name="Content Placeholder 2"/>
          <p:cNvSpPr>
            <a:spLocks noGrp="1"/>
          </p:cNvSpPr>
          <p:nvPr>
            <p:ph idx="1"/>
          </p:nvPr>
        </p:nvSpPr>
        <p:spPr>
          <a:xfrm>
            <a:off x="0" y="1282700"/>
            <a:ext cx="9105900" cy="4889500"/>
          </a:xfrm>
        </p:spPr>
        <p:txBody>
          <a:bodyPr>
            <a:normAutofit fontScale="85000" lnSpcReduction="10000"/>
          </a:bodyPr>
          <a:lstStyle/>
          <a:p>
            <a:r>
              <a:rPr lang="en-US" dirty="0" smtClean="0"/>
              <a:t>The vast majority of research on sarcasm/verbal irony detection relies on the content of an utterance in isolation </a:t>
            </a:r>
          </a:p>
          <a:p>
            <a:pPr lvl="1"/>
            <a:r>
              <a:rPr lang="en-US" b="1" dirty="0" smtClean="0">
                <a:solidFill>
                  <a:srgbClr val="197C86"/>
                </a:solidFill>
              </a:rPr>
              <a:t>Incongruity </a:t>
            </a:r>
            <a:r>
              <a:rPr lang="en-US" dirty="0" smtClean="0"/>
              <a:t>between positive sentiment and negative situation </a:t>
            </a:r>
            <a:r>
              <a:rPr lang="en-US" sz="2400" dirty="0"/>
              <a:t>[</a:t>
            </a:r>
            <a:r>
              <a:rPr lang="en-US" sz="2400" dirty="0" err="1"/>
              <a:t>Riloff</a:t>
            </a:r>
            <a:r>
              <a:rPr lang="en-US" sz="2400" dirty="0"/>
              <a:t> et al. 2013]</a:t>
            </a:r>
          </a:p>
          <a:p>
            <a:pPr lvl="1"/>
            <a:r>
              <a:rPr lang="en-US" dirty="0"/>
              <a:t>sarcasm as a </a:t>
            </a:r>
            <a:r>
              <a:rPr lang="en-US" b="1" dirty="0" smtClean="0">
                <a:solidFill>
                  <a:srgbClr val="197C86"/>
                </a:solidFill>
              </a:rPr>
              <a:t>word sense disambiguation problem</a:t>
            </a:r>
            <a:r>
              <a:rPr lang="en-US" dirty="0" smtClean="0"/>
              <a:t> </a:t>
            </a:r>
            <a:r>
              <a:rPr lang="en-US" sz="2400" dirty="0"/>
              <a:t>[</a:t>
            </a:r>
            <a:r>
              <a:rPr lang="en-US" sz="2400" dirty="0" err="1" smtClean="0"/>
              <a:t>Ghosh</a:t>
            </a:r>
            <a:r>
              <a:rPr lang="en-US" sz="2400" dirty="0" smtClean="0"/>
              <a:t>, </a:t>
            </a:r>
            <a:r>
              <a:rPr lang="en-US" sz="2400" dirty="0" err="1" smtClean="0"/>
              <a:t>Guo</a:t>
            </a:r>
            <a:r>
              <a:rPr lang="en-US" sz="2400" dirty="0" smtClean="0"/>
              <a:t>, </a:t>
            </a:r>
            <a:r>
              <a:rPr lang="en-US" sz="2400" dirty="0" err="1" smtClean="0"/>
              <a:t>Muresan</a:t>
            </a:r>
            <a:r>
              <a:rPr lang="en-US" sz="2400" dirty="0" smtClean="0"/>
              <a:t>; </a:t>
            </a:r>
            <a:r>
              <a:rPr lang="en-US" sz="2400" dirty="0"/>
              <a:t>2015</a:t>
            </a:r>
            <a:r>
              <a:rPr lang="en-US" sz="2400" dirty="0" smtClean="0"/>
              <a:t>]</a:t>
            </a:r>
          </a:p>
          <a:p>
            <a:pPr lvl="1"/>
            <a:endParaRPr lang="en-US" sz="2400" dirty="0"/>
          </a:p>
          <a:p>
            <a:pPr lvl="1"/>
            <a:endParaRPr lang="en-US" sz="2400" dirty="0" smtClean="0"/>
          </a:p>
          <a:p>
            <a:pPr lvl="1"/>
            <a:endParaRPr lang="en-US" sz="2400" dirty="0" smtClean="0"/>
          </a:p>
          <a:p>
            <a:pPr marL="457200" lvl="1" indent="0">
              <a:buNone/>
            </a:pPr>
            <a:r>
              <a:rPr lang="en-US" sz="2400" dirty="0" smtClean="0"/>
              <a:t>     </a:t>
            </a:r>
            <a:endParaRPr lang="en-US" sz="2400" dirty="0"/>
          </a:p>
          <a:p>
            <a:pPr marL="457200" lvl="1" indent="0">
              <a:buNone/>
            </a:pPr>
            <a:r>
              <a:rPr lang="en-US" b="1" dirty="0" smtClean="0">
                <a:solidFill>
                  <a:srgbClr val="197C86"/>
                </a:solidFill>
              </a:rPr>
              <a:t>  </a:t>
            </a:r>
          </a:p>
          <a:p>
            <a:pPr lvl="1"/>
            <a:endParaRPr lang="en-US" b="1" dirty="0">
              <a:solidFill>
                <a:srgbClr val="197C86"/>
              </a:solidFill>
            </a:endParaRPr>
          </a:p>
          <a:p>
            <a:pPr lvl="1"/>
            <a:r>
              <a:rPr lang="en-US" b="1" dirty="0" smtClean="0">
                <a:solidFill>
                  <a:srgbClr val="197C86"/>
                </a:solidFill>
              </a:rPr>
              <a:t>Cognitive</a:t>
            </a:r>
            <a:r>
              <a:rPr lang="en-US" dirty="0" smtClean="0"/>
              <a:t> </a:t>
            </a:r>
            <a:r>
              <a:rPr lang="en-US" dirty="0"/>
              <a:t>features for sarcasm </a:t>
            </a:r>
            <a:r>
              <a:rPr lang="en-US" sz="2400" dirty="0"/>
              <a:t>[Mishra et al. 2016</a:t>
            </a:r>
            <a:r>
              <a:rPr lang="en-US" sz="2400" dirty="0" smtClean="0"/>
              <a:t>]</a:t>
            </a:r>
          </a:p>
          <a:p>
            <a:pPr marL="457200" lvl="1" indent="0">
              <a:buNone/>
            </a:pPr>
            <a:endParaRPr lang="en-US" sz="2400" dirty="0"/>
          </a:p>
          <a:p>
            <a:endParaRPr lang="en-US" dirty="0"/>
          </a:p>
          <a:p>
            <a:pPr marL="0" indent="0">
              <a:buNone/>
            </a:pPr>
            <a:endParaRPr lang="en-US" dirty="0"/>
          </a:p>
        </p:txBody>
      </p:sp>
      <p:sp>
        <p:nvSpPr>
          <p:cNvPr id="4" name="Slide Number Placeholder 3"/>
          <p:cNvSpPr>
            <a:spLocks noGrp="1"/>
          </p:cNvSpPr>
          <p:nvPr>
            <p:ph type="sldNum" sz="quarter" idx="12"/>
          </p:nvPr>
        </p:nvSpPr>
        <p:spPr>
          <a:xfrm>
            <a:off x="6553200" y="5873750"/>
            <a:ext cx="2133600" cy="365125"/>
          </a:xfrm>
        </p:spPr>
        <p:txBody>
          <a:bodyPr/>
          <a:lstStyle/>
          <a:p>
            <a:fld id="{ED4DC878-710C-6B46-B331-A094373C6ACC}" type="slidenum">
              <a:rPr lang="en-US" smtClean="0"/>
              <a:t>14</a:t>
            </a:fld>
            <a:endParaRPr lang="en-US"/>
          </a:p>
        </p:txBody>
      </p:sp>
      <p:pic>
        <p:nvPicPr>
          <p:cNvPr id="5" name="Content Placeholder 3"/>
          <p:cNvPicPr>
            <a:picLocks noChangeAspect="1"/>
          </p:cNvPicPr>
          <p:nvPr/>
        </p:nvPicPr>
        <p:blipFill>
          <a:blip r:embed="rId3"/>
          <a:srcRect t="18822" b="18822"/>
          <a:stretch>
            <a:fillRect/>
          </a:stretch>
        </p:blipFill>
        <p:spPr>
          <a:xfrm>
            <a:off x="1158281" y="3763696"/>
            <a:ext cx="704935" cy="440111"/>
          </a:xfrm>
          <a:prstGeom prst="wedgeEllipseCallout">
            <a:avLst/>
          </a:prstGeom>
        </p:spPr>
      </p:pic>
      <p:sp>
        <p:nvSpPr>
          <p:cNvPr id="6" name="107 Rectángulo"/>
          <p:cNvSpPr/>
          <p:nvPr/>
        </p:nvSpPr>
        <p:spPr>
          <a:xfrm>
            <a:off x="2984441" y="4399854"/>
            <a:ext cx="5800670" cy="369332"/>
          </a:xfrm>
          <a:prstGeom prst="rect">
            <a:avLst/>
          </a:prstGeom>
        </p:spPr>
        <p:txBody>
          <a:bodyPr wrap="square">
            <a:spAutoFit/>
          </a:bodyPr>
          <a:lstStyle>
            <a:defPPr>
              <a:defRPr lang="es-ES"/>
            </a:defPPr>
            <a:lvl1pPr marL="0" algn="l" defTabSz="3364930" rtl="0" eaLnBrk="1" latinLnBrk="0" hangingPunct="1">
              <a:defRPr sz="6600" kern="1200">
                <a:solidFill>
                  <a:schemeClr val="tx1"/>
                </a:solidFill>
                <a:latin typeface="+mn-lt"/>
                <a:ea typeface="+mn-ea"/>
                <a:cs typeface="+mn-cs"/>
              </a:defRPr>
            </a:lvl1pPr>
            <a:lvl2pPr marL="1682465" algn="l" defTabSz="3364930" rtl="0" eaLnBrk="1" latinLnBrk="0" hangingPunct="1">
              <a:defRPr sz="6600" kern="1200">
                <a:solidFill>
                  <a:schemeClr val="tx1"/>
                </a:solidFill>
                <a:latin typeface="+mn-lt"/>
                <a:ea typeface="+mn-ea"/>
                <a:cs typeface="+mn-cs"/>
              </a:defRPr>
            </a:lvl2pPr>
            <a:lvl3pPr marL="3364930" algn="l" defTabSz="3364930" rtl="0" eaLnBrk="1" latinLnBrk="0" hangingPunct="1">
              <a:defRPr sz="6600" kern="1200">
                <a:solidFill>
                  <a:schemeClr val="tx1"/>
                </a:solidFill>
                <a:latin typeface="+mn-lt"/>
                <a:ea typeface="+mn-ea"/>
                <a:cs typeface="+mn-cs"/>
              </a:defRPr>
            </a:lvl3pPr>
            <a:lvl4pPr marL="5047395" algn="l" defTabSz="3364930" rtl="0" eaLnBrk="1" latinLnBrk="0" hangingPunct="1">
              <a:defRPr sz="6600" kern="1200">
                <a:solidFill>
                  <a:schemeClr val="tx1"/>
                </a:solidFill>
                <a:latin typeface="+mn-lt"/>
                <a:ea typeface="+mn-ea"/>
                <a:cs typeface="+mn-cs"/>
              </a:defRPr>
            </a:lvl4pPr>
            <a:lvl5pPr marL="6729861" algn="l" defTabSz="3364930" rtl="0" eaLnBrk="1" latinLnBrk="0" hangingPunct="1">
              <a:defRPr sz="6600" kern="1200">
                <a:solidFill>
                  <a:schemeClr val="tx1"/>
                </a:solidFill>
                <a:latin typeface="+mn-lt"/>
                <a:ea typeface="+mn-ea"/>
                <a:cs typeface="+mn-cs"/>
              </a:defRPr>
            </a:lvl5pPr>
            <a:lvl6pPr marL="8412325" algn="l" defTabSz="3364930" rtl="0" eaLnBrk="1" latinLnBrk="0" hangingPunct="1">
              <a:defRPr sz="6600" kern="1200">
                <a:solidFill>
                  <a:schemeClr val="tx1"/>
                </a:solidFill>
                <a:latin typeface="+mn-lt"/>
                <a:ea typeface="+mn-ea"/>
                <a:cs typeface="+mn-cs"/>
              </a:defRPr>
            </a:lvl6pPr>
            <a:lvl7pPr marL="10094791" algn="l" defTabSz="3364930" rtl="0" eaLnBrk="1" latinLnBrk="0" hangingPunct="1">
              <a:defRPr sz="6600" kern="1200">
                <a:solidFill>
                  <a:schemeClr val="tx1"/>
                </a:solidFill>
                <a:latin typeface="+mn-lt"/>
                <a:ea typeface="+mn-ea"/>
                <a:cs typeface="+mn-cs"/>
              </a:defRPr>
            </a:lvl7pPr>
            <a:lvl8pPr marL="11777256" algn="l" defTabSz="3364930" rtl="0" eaLnBrk="1" latinLnBrk="0" hangingPunct="1">
              <a:defRPr sz="6600" kern="1200">
                <a:solidFill>
                  <a:schemeClr val="tx1"/>
                </a:solidFill>
                <a:latin typeface="+mn-lt"/>
                <a:ea typeface="+mn-ea"/>
                <a:cs typeface="+mn-cs"/>
              </a:defRPr>
            </a:lvl8pPr>
            <a:lvl9pPr marL="13459721" algn="l" defTabSz="3364930" rtl="0" eaLnBrk="1" latinLnBrk="0" hangingPunct="1">
              <a:defRPr sz="6600" kern="1200">
                <a:solidFill>
                  <a:schemeClr val="tx1"/>
                </a:solidFill>
                <a:latin typeface="+mn-lt"/>
                <a:ea typeface="+mn-ea"/>
                <a:cs typeface="+mn-cs"/>
              </a:defRPr>
            </a:lvl9pPr>
          </a:lstStyle>
          <a:p>
            <a:r>
              <a:rPr lang="en-US" sz="1800" dirty="0" smtClean="0">
                <a:ea typeface="Calibri"/>
                <a:cs typeface="Calibri"/>
              </a:rPr>
              <a:t>	</a:t>
            </a:r>
            <a:endParaRPr lang="en-US" sz="1800" i="1" dirty="0" smtClean="0"/>
          </a:p>
        </p:txBody>
      </p:sp>
      <p:sp>
        <p:nvSpPr>
          <p:cNvPr id="7" name="108 Llamada rectangular redondeada"/>
          <p:cNvSpPr/>
          <p:nvPr/>
        </p:nvSpPr>
        <p:spPr>
          <a:xfrm>
            <a:off x="2556544" y="3763696"/>
            <a:ext cx="5350092" cy="744059"/>
          </a:xfrm>
          <a:prstGeom prst="wedgeRoundRectCallout">
            <a:avLst>
              <a:gd name="adj1" fmla="val -62757"/>
              <a:gd name="adj2" fmla="val -28598"/>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3364930" rtl="0" eaLnBrk="1" latinLnBrk="0" hangingPunct="1">
              <a:defRPr sz="6600" kern="1200">
                <a:solidFill>
                  <a:schemeClr val="lt1"/>
                </a:solidFill>
                <a:latin typeface="+mn-lt"/>
                <a:ea typeface="+mn-ea"/>
                <a:cs typeface="+mn-cs"/>
              </a:defRPr>
            </a:lvl1pPr>
            <a:lvl2pPr marL="1682465" algn="l" defTabSz="3364930" rtl="0" eaLnBrk="1" latinLnBrk="0" hangingPunct="1">
              <a:defRPr sz="6600" kern="1200">
                <a:solidFill>
                  <a:schemeClr val="lt1"/>
                </a:solidFill>
                <a:latin typeface="+mn-lt"/>
                <a:ea typeface="+mn-ea"/>
                <a:cs typeface="+mn-cs"/>
              </a:defRPr>
            </a:lvl2pPr>
            <a:lvl3pPr marL="3364930" algn="l" defTabSz="3364930" rtl="0" eaLnBrk="1" latinLnBrk="0" hangingPunct="1">
              <a:defRPr sz="6600" kern="1200">
                <a:solidFill>
                  <a:schemeClr val="lt1"/>
                </a:solidFill>
                <a:latin typeface="+mn-lt"/>
                <a:ea typeface="+mn-ea"/>
                <a:cs typeface="+mn-cs"/>
              </a:defRPr>
            </a:lvl3pPr>
            <a:lvl4pPr marL="5047395" algn="l" defTabSz="3364930" rtl="0" eaLnBrk="1" latinLnBrk="0" hangingPunct="1">
              <a:defRPr sz="6600" kern="1200">
                <a:solidFill>
                  <a:schemeClr val="lt1"/>
                </a:solidFill>
                <a:latin typeface="+mn-lt"/>
                <a:ea typeface="+mn-ea"/>
                <a:cs typeface="+mn-cs"/>
              </a:defRPr>
            </a:lvl4pPr>
            <a:lvl5pPr marL="6729861" algn="l" defTabSz="3364930" rtl="0" eaLnBrk="1" latinLnBrk="0" hangingPunct="1">
              <a:defRPr sz="6600" kern="1200">
                <a:solidFill>
                  <a:schemeClr val="lt1"/>
                </a:solidFill>
                <a:latin typeface="+mn-lt"/>
                <a:ea typeface="+mn-ea"/>
                <a:cs typeface="+mn-cs"/>
              </a:defRPr>
            </a:lvl5pPr>
            <a:lvl6pPr marL="8412325" algn="l" defTabSz="3364930" rtl="0" eaLnBrk="1" latinLnBrk="0" hangingPunct="1">
              <a:defRPr sz="6600" kern="1200">
                <a:solidFill>
                  <a:schemeClr val="lt1"/>
                </a:solidFill>
                <a:latin typeface="+mn-lt"/>
                <a:ea typeface="+mn-ea"/>
                <a:cs typeface="+mn-cs"/>
              </a:defRPr>
            </a:lvl6pPr>
            <a:lvl7pPr marL="10094791" algn="l" defTabSz="3364930" rtl="0" eaLnBrk="1" latinLnBrk="0" hangingPunct="1">
              <a:defRPr sz="6600" kern="1200">
                <a:solidFill>
                  <a:schemeClr val="lt1"/>
                </a:solidFill>
                <a:latin typeface="+mn-lt"/>
                <a:ea typeface="+mn-ea"/>
                <a:cs typeface="+mn-cs"/>
              </a:defRPr>
            </a:lvl7pPr>
            <a:lvl8pPr marL="11777256" algn="l" defTabSz="3364930" rtl="0" eaLnBrk="1" latinLnBrk="0" hangingPunct="1">
              <a:defRPr sz="6600" kern="1200">
                <a:solidFill>
                  <a:schemeClr val="lt1"/>
                </a:solidFill>
                <a:latin typeface="+mn-lt"/>
                <a:ea typeface="+mn-ea"/>
                <a:cs typeface="+mn-cs"/>
              </a:defRPr>
            </a:lvl8pPr>
            <a:lvl9pPr marL="13459721" algn="l" defTabSz="3364930" rtl="0" eaLnBrk="1" latinLnBrk="0" hangingPunct="1">
              <a:defRPr sz="6600" kern="1200">
                <a:solidFill>
                  <a:schemeClr val="lt1"/>
                </a:solidFill>
                <a:latin typeface="+mn-lt"/>
                <a:ea typeface="+mn-ea"/>
                <a:cs typeface="+mn-cs"/>
              </a:defRPr>
            </a:lvl9pPr>
          </a:lstStyle>
          <a:p>
            <a:pPr algn="ctr"/>
            <a:endParaRPr lang="en-US"/>
          </a:p>
        </p:txBody>
      </p:sp>
      <p:sp>
        <p:nvSpPr>
          <p:cNvPr id="8" name="TextBox 7"/>
          <p:cNvSpPr txBox="1"/>
          <p:nvPr/>
        </p:nvSpPr>
        <p:spPr>
          <a:xfrm>
            <a:off x="2556544" y="3861424"/>
            <a:ext cx="4994697" cy="646331"/>
          </a:xfrm>
          <a:prstGeom prst="rect">
            <a:avLst/>
          </a:prstGeom>
          <a:noFill/>
        </p:spPr>
        <p:txBody>
          <a:bodyPr wrap="square" rtlCol="0">
            <a:spAutoFit/>
          </a:bodyPr>
          <a:lstStyle/>
          <a:p>
            <a:r>
              <a:rPr lang="en-US" dirty="0" smtClean="0">
                <a:solidFill>
                  <a:srgbClr val="FF0000"/>
                </a:solidFill>
              </a:rPr>
              <a:t>The market index is falling greatly</a:t>
            </a:r>
            <a:r>
              <a:rPr lang="en-US" dirty="0" smtClean="0"/>
              <a:t>. What a </a:t>
            </a:r>
            <a:r>
              <a:rPr lang="en-US" b="1" dirty="0" smtClean="0">
                <a:solidFill>
                  <a:srgbClr val="660066"/>
                </a:solidFill>
              </a:rPr>
              <a:t>happy</a:t>
            </a:r>
            <a:r>
              <a:rPr lang="en-US" dirty="0" smtClean="0"/>
              <a:t> Christmas #sarcasm</a:t>
            </a:r>
            <a:endParaRPr lang="en-US" dirty="0"/>
          </a:p>
        </p:txBody>
      </p:sp>
      <p:pic>
        <p:nvPicPr>
          <p:cNvPr id="9" name="Content Placeholder 3"/>
          <p:cNvPicPr>
            <a:picLocks noChangeAspect="1"/>
          </p:cNvPicPr>
          <p:nvPr/>
        </p:nvPicPr>
        <p:blipFill>
          <a:blip r:embed="rId3"/>
          <a:srcRect t="18822" b="18822"/>
          <a:stretch>
            <a:fillRect/>
          </a:stretch>
        </p:blipFill>
        <p:spPr>
          <a:xfrm>
            <a:off x="1193901" y="4496526"/>
            <a:ext cx="704935" cy="440111"/>
          </a:xfrm>
          <a:prstGeom prst="wedgeEllipseCallout">
            <a:avLst/>
          </a:prstGeom>
        </p:spPr>
      </p:pic>
      <p:sp>
        <p:nvSpPr>
          <p:cNvPr id="10" name="107 Rectángulo"/>
          <p:cNvSpPr/>
          <p:nvPr/>
        </p:nvSpPr>
        <p:spPr>
          <a:xfrm>
            <a:off x="3020061" y="5310484"/>
            <a:ext cx="5800670" cy="369332"/>
          </a:xfrm>
          <a:prstGeom prst="rect">
            <a:avLst/>
          </a:prstGeom>
        </p:spPr>
        <p:txBody>
          <a:bodyPr wrap="square">
            <a:spAutoFit/>
          </a:bodyPr>
          <a:lstStyle>
            <a:defPPr>
              <a:defRPr lang="es-ES"/>
            </a:defPPr>
            <a:lvl1pPr marL="0" algn="l" defTabSz="3364930" rtl="0" eaLnBrk="1" latinLnBrk="0" hangingPunct="1">
              <a:defRPr sz="6600" kern="1200">
                <a:solidFill>
                  <a:schemeClr val="tx1"/>
                </a:solidFill>
                <a:latin typeface="+mn-lt"/>
                <a:ea typeface="+mn-ea"/>
                <a:cs typeface="+mn-cs"/>
              </a:defRPr>
            </a:lvl1pPr>
            <a:lvl2pPr marL="1682465" algn="l" defTabSz="3364930" rtl="0" eaLnBrk="1" latinLnBrk="0" hangingPunct="1">
              <a:defRPr sz="6600" kern="1200">
                <a:solidFill>
                  <a:schemeClr val="tx1"/>
                </a:solidFill>
                <a:latin typeface="+mn-lt"/>
                <a:ea typeface="+mn-ea"/>
                <a:cs typeface="+mn-cs"/>
              </a:defRPr>
            </a:lvl2pPr>
            <a:lvl3pPr marL="3364930" algn="l" defTabSz="3364930" rtl="0" eaLnBrk="1" latinLnBrk="0" hangingPunct="1">
              <a:defRPr sz="6600" kern="1200">
                <a:solidFill>
                  <a:schemeClr val="tx1"/>
                </a:solidFill>
                <a:latin typeface="+mn-lt"/>
                <a:ea typeface="+mn-ea"/>
                <a:cs typeface="+mn-cs"/>
              </a:defRPr>
            </a:lvl3pPr>
            <a:lvl4pPr marL="5047395" algn="l" defTabSz="3364930" rtl="0" eaLnBrk="1" latinLnBrk="0" hangingPunct="1">
              <a:defRPr sz="6600" kern="1200">
                <a:solidFill>
                  <a:schemeClr val="tx1"/>
                </a:solidFill>
                <a:latin typeface="+mn-lt"/>
                <a:ea typeface="+mn-ea"/>
                <a:cs typeface="+mn-cs"/>
              </a:defRPr>
            </a:lvl4pPr>
            <a:lvl5pPr marL="6729861" algn="l" defTabSz="3364930" rtl="0" eaLnBrk="1" latinLnBrk="0" hangingPunct="1">
              <a:defRPr sz="6600" kern="1200">
                <a:solidFill>
                  <a:schemeClr val="tx1"/>
                </a:solidFill>
                <a:latin typeface="+mn-lt"/>
                <a:ea typeface="+mn-ea"/>
                <a:cs typeface="+mn-cs"/>
              </a:defRPr>
            </a:lvl5pPr>
            <a:lvl6pPr marL="8412325" algn="l" defTabSz="3364930" rtl="0" eaLnBrk="1" latinLnBrk="0" hangingPunct="1">
              <a:defRPr sz="6600" kern="1200">
                <a:solidFill>
                  <a:schemeClr val="tx1"/>
                </a:solidFill>
                <a:latin typeface="+mn-lt"/>
                <a:ea typeface="+mn-ea"/>
                <a:cs typeface="+mn-cs"/>
              </a:defRPr>
            </a:lvl6pPr>
            <a:lvl7pPr marL="10094791" algn="l" defTabSz="3364930" rtl="0" eaLnBrk="1" latinLnBrk="0" hangingPunct="1">
              <a:defRPr sz="6600" kern="1200">
                <a:solidFill>
                  <a:schemeClr val="tx1"/>
                </a:solidFill>
                <a:latin typeface="+mn-lt"/>
                <a:ea typeface="+mn-ea"/>
                <a:cs typeface="+mn-cs"/>
              </a:defRPr>
            </a:lvl7pPr>
            <a:lvl8pPr marL="11777256" algn="l" defTabSz="3364930" rtl="0" eaLnBrk="1" latinLnBrk="0" hangingPunct="1">
              <a:defRPr sz="6600" kern="1200">
                <a:solidFill>
                  <a:schemeClr val="tx1"/>
                </a:solidFill>
                <a:latin typeface="+mn-lt"/>
                <a:ea typeface="+mn-ea"/>
                <a:cs typeface="+mn-cs"/>
              </a:defRPr>
            </a:lvl8pPr>
            <a:lvl9pPr marL="13459721" algn="l" defTabSz="3364930" rtl="0" eaLnBrk="1" latinLnBrk="0" hangingPunct="1">
              <a:defRPr sz="6600" kern="1200">
                <a:solidFill>
                  <a:schemeClr val="tx1"/>
                </a:solidFill>
                <a:latin typeface="+mn-lt"/>
                <a:ea typeface="+mn-ea"/>
                <a:cs typeface="+mn-cs"/>
              </a:defRPr>
            </a:lvl9pPr>
          </a:lstStyle>
          <a:p>
            <a:r>
              <a:rPr lang="en-US" sz="1800" dirty="0" smtClean="0">
                <a:ea typeface="Calibri"/>
                <a:cs typeface="Calibri"/>
              </a:rPr>
              <a:t>	</a:t>
            </a:r>
            <a:endParaRPr lang="en-US" sz="1800" i="1" dirty="0" smtClean="0"/>
          </a:p>
        </p:txBody>
      </p:sp>
      <p:sp>
        <p:nvSpPr>
          <p:cNvPr id="11" name="108 Llamada rectangular redondeada"/>
          <p:cNvSpPr/>
          <p:nvPr/>
        </p:nvSpPr>
        <p:spPr>
          <a:xfrm>
            <a:off x="2592164" y="4674326"/>
            <a:ext cx="5350092" cy="744059"/>
          </a:xfrm>
          <a:prstGeom prst="wedgeRoundRectCallout">
            <a:avLst>
              <a:gd name="adj1" fmla="val -62757"/>
              <a:gd name="adj2" fmla="val -28598"/>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3364930" rtl="0" eaLnBrk="1" latinLnBrk="0" hangingPunct="1">
              <a:defRPr sz="6600" kern="1200">
                <a:solidFill>
                  <a:schemeClr val="lt1"/>
                </a:solidFill>
                <a:latin typeface="+mn-lt"/>
                <a:ea typeface="+mn-ea"/>
                <a:cs typeface="+mn-cs"/>
              </a:defRPr>
            </a:lvl1pPr>
            <a:lvl2pPr marL="1682465" algn="l" defTabSz="3364930" rtl="0" eaLnBrk="1" latinLnBrk="0" hangingPunct="1">
              <a:defRPr sz="6600" kern="1200">
                <a:solidFill>
                  <a:schemeClr val="lt1"/>
                </a:solidFill>
                <a:latin typeface="+mn-lt"/>
                <a:ea typeface="+mn-ea"/>
                <a:cs typeface="+mn-cs"/>
              </a:defRPr>
            </a:lvl2pPr>
            <a:lvl3pPr marL="3364930" algn="l" defTabSz="3364930" rtl="0" eaLnBrk="1" latinLnBrk="0" hangingPunct="1">
              <a:defRPr sz="6600" kern="1200">
                <a:solidFill>
                  <a:schemeClr val="lt1"/>
                </a:solidFill>
                <a:latin typeface="+mn-lt"/>
                <a:ea typeface="+mn-ea"/>
                <a:cs typeface="+mn-cs"/>
              </a:defRPr>
            </a:lvl3pPr>
            <a:lvl4pPr marL="5047395" algn="l" defTabSz="3364930" rtl="0" eaLnBrk="1" latinLnBrk="0" hangingPunct="1">
              <a:defRPr sz="6600" kern="1200">
                <a:solidFill>
                  <a:schemeClr val="lt1"/>
                </a:solidFill>
                <a:latin typeface="+mn-lt"/>
                <a:ea typeface="+mn-ea"/>
                <a:cs typeface="+mn-cs"/>
              </a:defRPr>
            </a:lvl4pPr>
            <a:lvl5pPr marL="6729861" algn="l" defTabSz="3364930" rtl="0" eaLnBrk="1" latinLnBrk="0" hangingPunct="1">
              <a:defRPr sz="6600" kern="1200">
                <a:solidFill>
                  <a:schemeClr val="lt1"/>
                </a:solidFill>
                <a:latin typeface="+mn-lt"/>
                <a:ea typeface="+mn-ea"/>
                <a:cs typeface="+mn-cs"/>
              </a:defRPr>
            </a:lvl5pPr>
            <a:lvl6pPr marL="8412325" algn="l" defTabSz="3364930" rtl="0" eaLnBrk="1" latinLnBrk="0" hangingPunct="1">
              <a:defRPr sz="6600" kern="1200">
                <a:solidFill>
                  <a:schemeClr val="lt1"/>
                </a:solidFill>
                <a:latin typeface="+mn-lt"/>
                <a:ea typeface="+mn-ea"/>
                <a:cs typeface="+mn-cs"/>
              </a:defRPr>
            </a:lvl6pPr>
            <a:lvl7pPr marL="10094791" algn="l" defTabSz="3364930" rtl="0" eaLnBrk="1" latinLnBrk="0" hangingPunct="1">
              <a:defRPr sz="6600" kern="1200">
                <a:solidFill>
                  <a:schemeClr val="lt1"/>
                </a:solidFill>
                <a:latin typeface="+mn-lt"/>
                <a:ea typeface="+mn-ea"/>
                <a:cs typeface="+mn-cs"/>
              </a:defRPr>
            </a:lvl7pPr>
            <a:lvl8pPr marL="11777256" algn="l" defTabSz="3364930" rtl="0" eaLnBrk="1" latinLnBrk="0" hangingPunct="1">
              <a:defRPr sz="6600" kern="1200">
                <a:solidFill>
                  <a:schemeClr val="lt1"/>
                </a:solidFill>
                <a:latin typeface="+mn-lt"/>
                <a:ea typeface="+mn-ea"/>
                <a:cs typeface="+mn-cs"/>
              </a:defRPr>
            </a:lvl8pPr>
            <a:lvl9pPr marL="13459721" algn="l" defTabSz="3364930" rtl="0" eaLnBrk="1" latinLnBrk="0" hangingPunct="1">
              <a:defRPr sz="6600" kern="1200">
                <a:solidFill>
                  <a:schemeClr val="lt1"/>
                </a:solidFill>
                <a:latin typeface="+mn-lt"/>
                <a:ea typeface="+mn-ea"/>
                <a:cs typeface="+mn-cs"/>
              </a:defRPr>
            </a:lvl9pPr>
          </a:lstStyle>
          <a:p>
            <a:pPr algn="ctr"/>
            <a:endParaRPr lang="en-US"/>
          </a:p>
        </p:txBody>
      </p:sp>
      <p:sp>
        <p:nvSpPr>
          <p:cNvPr id="12" name="TextBox 11"/>
          <p:cNvSpPr txBox="1"/>
          <p:nvPr/>
        </p:nvSpPr>
        <p:spPr>
          <a:xfrm>
            <a:off x="2592164" y="4772054"/>
            <a:ext cx="5352572" cy="646331"/>
          </a:xfrm>
          <a:prstGeom prst="rect">
            <a:avLst/>
          </a:prstGeom>
          <a:noFill/>
        </p:spPr>
        <p:txBody>
          <a:bodyPr wrap="square" rtlCol="0">
            <a:spAutoFit/>
          </a:bodyPr>
          <a:lstStyle/>
          <a:p>
            <a:r>
              <a:rPr lang="en-US" b="1" dirty="0">
                <a:solidFill>
                  <a:srgbClr val="008000"/>
                </a:solidFill>
              </a:rPr>
              <a:t>happy </a:t>
            </a:r>
            <a:r>
              <a:rPr lang="en-US" dirty="0" err="1"/>
              <a:t>christmas</a:t>
            </a:r>
            <a:r>
              <a:rPr lang="en-US" dirty="0"/>
              <a:t> eve ... new haircut ready for </a:t>
            </a:r>
            <a:r>
              <a:rPr lang="en-US" dirty="0" smtClean="0"/>
              <a:t>new year </a:t>
            </a:r>
            <a:r>
              <a:rPr lang="en-US" dirty="0"/>
              <a:t>!!! #</a:t>
            </a:r>
            <a:r>
              <a:rPr lang="en-US" dirty="0" err="1"/>
              <a:t>christmaseve</a:t>
            </a:r>
            <a:r>
              <a:rPr lang="en-US" dirty="0"/>
              <a:t> </a:t>
            </a:r>
            <a:r>
              <a:rPr lang="en-US" dirty="0" smtClean="0"/>
              <a:t>#</a:t>
            </a:r>
            <a:r>
              <a:rPr lang="en-US" dirty="0"/>
              <a:t>enjoy</a:t>
            </a:r>
          </a:p>
        </p:txBody>
      </p:sp>
      <p:sp>
        <p:nvSpPr>
          <p:cNvPr id="13" name="TextBox 12"/>
          <p:cNvSpPr txBox="1"/>
          <p:nvPr/>
        </p:nvSpPr>
        <p:spPr>
          <a:xfrm>
            <a:off x="8282021" y="4594254"/>
            <a:ext cx="861979" cy="369332"/>
          </a:xfrm>
          <a:prstGeom prst="rect">
            <a:avLst/>
          </a:prstGeom>
          <a:noFill/>
        </p:spPr>
        <p:txBody>
          <a:bodyPr wrap="square" rtlCol="0">
            <a:spAutoFit/>
          </a:bodyPr>
          <a:lstStyle/>
          <a:p>
            <a:r>
              <a:rPr lang="en-US" dirty="0" smtClean="0">
                <a:solidFill>
                  <a:srgbClr val="008000"/>
                </a:solidFill>
              </a:rPr>
              <a:t>Literal</a:t>
            </a:r>
            <a:endParaRPr lang="en-US" dirty="0">
              <a:solidFill>
                <a:srgbClr val="008000"/>
              </a:solidFill>
            </a:endParaRPr>
          </a:p>
        </p:txBody>
      </p:sp>
      <p:sp>
        <p:nvSpPr>
          <p:cNvPr id="14" name="TextBox 13"/>
          <p:cNvSpPr txBox="1"/>
          <p:nvPr/>
        </p:nvSpPr>
        <p:spPr>
          <a:xfrm>
            <a:off x="8086552" y="3890584"/>
            <a:ext cx="1019348" cy="369332"/>
          </a:xfrm>
          <a:prstGeom prst="rect">
            <a:avLst/>
          </a:prstGeom>
          <a:noFill/>
        </p:spPr>
        <p:txBody>
          <a:bodyPr wrap="square" rtlCol="0">
            <a:spAutoFit/>
          </a:bodyPr>
          <a:lstStyle/>
          <a:p>
            <a:r>
              <a:rPr lang="en-US" dirty="0" smtClean="0">
                <a:solidFill>
                  <a:srgbClr val="660066"/>
                </a:solidFill>
              </a:rPr>
              <a:t>Sarcastic</a:t>
            </a:r>
            <a:endParaRPr lang="en-US" dirty="0">
              <a:solidFill>
                <a:srgbClr val="660066"/>
              </a:solidFill>
            </a:endParaRPr>
          </a:p>
        </p:txBody>
      </p:sp>
    </p:spTree>
    <p:extLst>
      <p:ext uri="{BB962C8B-B14F-4D97-AF65-F5344CB8AC3E}">
        <p14:creationId xmlns:p14="http://schemas.microsoft.com/office/powerpoint/2010/main" val="870564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8"/>
            <a:ext cx="9144000" cy="1143000"/>
          </a:xfrm>
        </p:spPr>
        <p:txBody>
          <a:bodyPr/>
          <a:lstStyle/>
          <a:p>
            <a:r>
              <a:rPr lang="en-US" dirty="0" smtClean="0">
                <a:solidFill>
                  <a:schemeClr val="bg1"/>
                </a:solidFill>
              </a:rPr>
              <a:t>Sarcasm Analysis</a:t>
            </a:r>
            <a:endParaRPr lang="en-US" dirty="0">
              <a:solidFill>
                <a:schemeClr val="bg1"/>
              </a:solidFill>
            </a:endParaRPr>
          </a:p>
        </p:txBody>
      </p:sp>
      <p:sp>
        <p:nvSpPr>
          <p:cNvPr id="3" name="Content Placeholder 2"/>
          <p:cNvSpPr>
            <a:spLocks noGrp="1"/>
          </p:cNvSpPr>
          <p:nvPr>
            <p:ph idx="1"/>
          </p:nvPr>
        </p:nvSpPr>
        <p:spPr>
          <a:xfrm>
            <a:off x="0" y="1498600"/>
            <a:ext cx="8872789" cy="4889500"/>
          </a:xfrm>
        </p:spPr>
        <p:txBody>
          <a:bodyPr>
            <a:normAutofit/>
          </a:bodyPr>
          <a:lstStyle/>
          <a:p>
            <a:pPr marL="457200" lvl="1" indent="0">
              <a:buNone/>
            </a:pPr>
            <a:endParaRPr lang="en-US" sz="2400" dirty="0"/>
          </a:p>
          <a:p>
            <a:r>
              <a:rPr lang="en-US" dirty="0" smtClean="0"/>
              <a:t>The speaker’s intent is often unclear without additional context:</a:t>
            </a:r>
          </a:p>
          <a:p>
            <a:pPr lvl="1"/>
            <a:r>
              <a:rPr lang="en-US" dirty="0" smtClean="0"/>
              <a:t>conversation context</a:t>
            </a:r>
            <a:r>
              <a:rPr lang="en-US" dirty="0"/>
              <a:t> [</a:t>
            </a:r>
            <a:r>
              <a:rPr lang="en-US" dirty="0" err="1"/>
              <a:t>Bamman</a:t>
            </a:r>
            <a:r>
              <a:rPr lang="en-US" dirty="0"/>
              <a:t> and Smith </a:t>
            </a:r>
            <a:r>
              <a:rPr lang="en-US" dirty="0" smtClean="0"/>
              <a:t>2015;</a:t>
            </a:r>
            <a:r>
              <a:rPr lang="en-US" dirty="0" smtClean="0">
                <a:solidFill>
                  <a:srgbClr val="000000"/>
                </a:solidFill>
              </a:rPr>
              <a:t>Oraby </a:t>
            </a:r>
            <a:r>
              <a:rPr lang="en-US" dirty="0">
                <a:solidFill>
                  <a:srgbClr val="000000"/>
                </a:solidFill>
              </a:rPr>
              <a:t>et al. 2017</a:t>
            </a:r>
            <a:r>
              <a:rPr lang="en-US" dirty="0" smtClean="0">
                <a:solidFill>
                  <a:srgbClr val="000000"/>
                </a:solidFill>
              </a:rPr>
              <a:t>]</a:t>
            </a:r>
            <a:endParaRPr lang="en-US" dirty="0" smtClean="0"/>
          </a:p>
          <a:p>
            <a:pPr lvl="1"/>
            <a:r>
              <a:rPr lang="en-US" dirty="0"/>
              <a:t>Multimodal </a:t>
            </a:r>
            <a:r>
              <a:rPr lang="en-US" dirty="0" smtClean="0"/>
              <a:t>[</a:t>
            </a:r>
            <a:r>
              <a:rPr lang="en-US" dirty="0" err="1"/>
              <a:t>Schifanella</a:t>
            </a:r>
            <a:r>
              <a:rPr lang="en-US" dirty="0"/>
              <a:t> et al. 2016</a:t>
            </a:r>
            <a:r>
              <a:rPr lang="en-US" dirty="0" smtClean="0"/>
              <a:t>]</a:t>
            </a:r>
          </a:p>
          <a:p>
            <a:pPr lvl="1"/>
            <a:r>
              <a:rPr lang="en-US" dirty="0"/>
              <a:t>author’s context </a:t>
            </a:r>
            <a:r>
              <a:rPr lang="en-US" dirty="0" smtClean="0"/>
              <a:t>[</a:t>
            </a:r>
            <a:r>
              <a:rPr lang="en-US" dirty="0" err="1" smtClean="0"/>
              <a:t>Rajadesingan</a:t>
            </a:r>
            <a:r>
              <a:rPr lang="en-US" dirty="0" smtClean="0"/>
              <a:t> </a:t>
            </a:r>
            <a:r>
              <a:rPr lang="en-US" dirty="0"/>
              <a:t>et al.2015, </a:t>
            </a:r>
            <a:r>
              <a:rPr lang="en-US" dirty="0" err="1"/>
              <a:t>Khattri</a:t>
            </a:r>
            <a:r>
              <a:rPr lang="en-US" dirty="0"/>
              <a:t> et al. 2015, Moreira et al. </a:t>
            </a:r>
            <a:r>
              <a:rPr lang="en-US" dirty="0" smtClean="0"/>
              <a:t>2016]</a:t>
            </a:r>
          </a:p>
          <a:p>
            <a:pPr lvl="1"/>
            <a:r>
              <a:rPr lang="en-US" dirty="0" smtClean="0"/>
              <a:t>background knowledge </a:t>
            </a:r>
            <a:endParaRPr lang="en-US" dirty="0"/>
          </a:p>
          <a:p>
            <a:pPr lvl="1"/>
            <a:endParaRPr lang="en-US" dirty="0" smtClean="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ED4DC878-710C-6B46-B331-A094373C6ACC}" type="slidenum">
              <a:rPr lang="en-US" smtClean="0"/>
              <a:t>15</a:t>
            </a:fld>
            <a:endParaRPr lang="en-US"/>
          </a:p>
        </p:txBody>
      </p:sp>
    </p:spTree>
    <p:extLst>
      <p:ext uri="{BB962C8B-B14F-4D97-AF65-F5344CB8AC3E}">
        <p14:creationId xmlns:p14="http://schemas.microsoft.com/office/powerpoint/2010/main" val="3019358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82"/>
            <a:ext cx="9144000" cy="1143000"/>
          </a:xfrm>
        </p:spPr>
        <p:txBody>
          <a:bodyPr>
            <a:normAutofit fontScale="90000"/>
          </a:bodyPr>
          <a:lstStyle/>
          <a:p>
            <a:r>
              <a:rPr lang="en-US" dirty="0" smtClean="0">
                <a:solidFill>
                  <a:schemeClr val="bg1"/>
                </a:solidFill>
              </a:rPr>
              <a:t>Modeling Conversation Context</a:t>
            </a:r>
            <a:br>
              <a:rPr lang="en-US" dirty="0" smtClean="0">
                <a:solidFill>
                  <a:schemeClr val="bg1"/>
                </a:solidFill>
              </a:rPr>
            </a:br>
            <a:r>
              <a:rPr lang="en-US" sz="2700" dirty="0" smtClean="0">
                <a:solidFill>
                  <a:schemeClr val="bg1"/>
                </a:solidFill>
              </a:rPr>
              <a:t>[Ghosh, </a:t>
            </a:r>
            <a:r>
              <a:rPr lang="en-US" sz="2700" dirty="0" err="1" smtClean="0">
                <a:solidFill>
                  <a:schemeClr val="bg1"/>
                </a:solidFill>
              </a:rPr>
              <a:t>Fabrri</a:t>
            </a:r>
            <a:r>
              <a:rPr lang="en-US" sz="2700" dirty="0" smtClean="0">
                <a:solidFill>
                  <a:schemeClr val="bg1"/>
                </a:solidFill>
              </a:rPr>
              <a:t>, </a:t>
            </a:r>
            <a:r>
              <a:rPr lang="en-US" sz="2700" dirty="0" err="1" smtClean="0">
                <a:solidFill>
                  <a:schemeClr val="bg1"/>
                </a:solidFill>
              </a:rPr>
              <a:t>Muresan</a:t>
            </a:r>
            <a:r>
              <a:rPr lang="en-US" sz="2700" dirty="0" smtClean="0">
                <a:solidFill>
                  <a:schemeClr val="bg1"/>
                </a:solidFill>
              </a:rPr>
              <a:t> 2017; 2018]</a:t>
            </a:r>
            <a:endParaRPr lang="en-US" sz="2700" dirty="0">
              <a:solidFill>
                <a:schemeClr val="bg1"/>
              </a:solidFill>
            </a:endParaRPr>
          </a:p>
        </p:txBody>
      </p:sp>
      <p:sp>
        <p:nvSpPr>
          <p:cNvPr id="3" name="Content Placeholder 2"/>
          <p:cNvSpPr>
            <a:spLocks noGrp="1"/>
          </p:cNvSpPr>
          <p:nvPr>
            <p:ph idx="1"/>
          </p:nvPr>
        </p:nvSpPr>
        <p:spPr>
          <a:xfrm>
            <a:off x="457200" y="1347943"/>
            <a:ext cx="8229600" cy="4928045"/>
          </a:xfrm>
        </p:spPr>
        <p:txBody>
          <a:bodyPr>
            <a:normAutofit/>
          </a:bodyPr>
          <a:lstStyle/>
          <a:p>
            <a:pPr>
              <a:buClr>
                <a:schemeClr val="tx1"/>
              </a:buClr>
            </a:pPr>
            <a:r>
              <a:rPr lang="en-US" dirty="0" smtClean="0"/>
              <a:t>Data</a:t>
            </a:r>
            <a:endParaRPr lang="en-US" dirty="0"/>
          </a:p>
          <a:p>
            <a:pPr>
              <a:buClr>
                <a:schemeClr val="tx1"/>
              </a:buClr>
            </a:pPr>
            <a:endParaRPr lang="en-US" dirty="0" smtClean="0"/>
          </a:p>
          <a:p>
            <a:pPr>
              <a:buClr>
                <a:schemeClr val="tx1"/>
              </a:buClr>
            </a:pPr>
            <a:r>
              <a:rPr lang="en-US" dirty="0" smtClean="0"/>
              <a:t>RQ1: can conversation context help in sarcasm detection</a:t>
            </a:r>
          </a:p>
          <a:p>
            <a:pPr>
              <a:buClr>
                <a:schemeClr val="tx1"/>
              </a:buClr>
            </a:pPr>
            <a:endParaRPr lang="en-US" dirty="0" smtClean="0"/>
          </a:p>
          <a:p>
            <a:pPr>
              <a:buClr>
                <a:schemeClr val="tx1"/>
              </a:buClr>
            </a:pPr>
            <a:r>
              <a:rPr lang="en-US" dirty="0" smtClean="0"/>
              <a:t>RQ2: can we identify what part of the context triggers the sarcastic reply?</a:t>
            </a:r>
          </a:p>
          <a:p>
            <a:pPr>
              <a:buClr>
                <a:schemeClr val="tx1"/>
              </a:buClr>
            </a:pPr>
            <a:endParaRPr lang="en-US" dirty="0"/>
          </a:p>
        </p:txBody>
      </p:sp>
      <p:sp>
        <p:nvSpPr>
          <p:cNvPr id="4" name="Slide Number Placeholder 3"/>
          <p:cNvSpPr>
            <a:spLocks noGrp="1"/>
          </p:cNvSpPr>
          <p:nvPr>
            <p:ph type="sldNum" sz="quarter" idx="12"/>
          </p:nvPr>
        </p:nvSpPr>
        <p:spPr/>
        <p:txBody>
          <a:bodyPr/>
          <a:lstStyle/>
          <a:p>
            <a:fld id="{ED4DC878-710C-6B46-B331-A094373C6ACC}" type="slidenum">
              <a:rPr lang="en-US" smtClean="0"/>
              <a:t>16</a:t>
            </a:fld>
            <a:endParaRPr lang="en-US"/>
          </a:p>
        </p:txBody>
      </p:sp>
    </p:spTree>
    <p:extLst>
      <p:ext uri="{BB962C8B-B14F-4D97-AF65-F5344CB8AC3E}">
        <p14:creationId xmlns:p14="http://schemas.microsoft.com/office/powerpoint/2010/main" val="766257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952055" y="3203815"/>
            <a:ext cx="7155234" cy="434224"/>
          </a:xfrm>
          <a:prstGeom prst="roundRect">
            <a:avLst/>
          </a:prstGeom>
          <a:solidFill>
            <a:srgbClr val="F6F3E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1018483" y="3250564"/>
            <a:ext cx="6499918" cy="400110"/>
          </a:xfrm>
          <a:prstGeom prst="rect">
            <a:avLst/>
          </a:prstGeom>
          <a:noFill/>
        </p:spPr>
        <p:txBody>
          <a:bodyPr wrap="square" rtlCol="0">
            <a:spAutoFit/>
          </a:bodyPr>
          <a:lstStyle/>
          <a:p>
            <a:r>
              <a:rPr lang="en-US" sz="2000" dirty="0" smtClean="0"/>
              <a:t>Plane window shades are open so that people </a:t>
            </a:r>
            <a:r>
              <a:rPr lang="en-US" sz="2000" b="1" dirty="0" smtClean="0">
                <a:solidFill>
                  <a:srgbClr val="FF0000"/>
                </a:solidFill>
              </a:rPr>
              <a:t>can see fire</a:t>
            </a:r>
            <a:endParaRPr lang="en-US" sz="2000" b="1" dirty="0">
              <a:solidFill>
                <a:srgbClr val="FF0000"/>
              </a:solidFill>
            </a:endParaRPr>
          </a:p>
        </p:txBody>
      </p:sp>
      <p:sp>
        <p:nvSpPr>
          <p:cNvPr id="21" name="Rounded Rectangle 20"/>
          <p:cNvSpPr/>
          <p:nvPr/>
        </p:nvSpPr>
        <p:spPr>
          <a:xfrm>
            <a:off x="1285545" y="3938084"/>
            <a:ext cx="6942382" cy="54846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1358904" y="3967297"/>
            <a:ext cx="7687180" cy="400110"/>
          </a:xfrm>
          <a:prstGeom prst="rect">
            <a:avLst/>
          </a:prstGeom>
          <a:noFill/>
        </p:spPr>
        <p:txBody>
          <a:bodyPr wrap="square" rtlCol="0">
            <a:spAutoFit/>
          </a:bodyPr>
          <a:lstStyle/>
          <a:p>
            <a:r>
              <a:rPr lang="en-US" sz="2000" dirty="0" smtClean="0"/>
              <a:t>@     one more reason</a:t>
            </a:r>
            <a:r>
              <a:rPr lang="en-US" sz="2000" dirty="0"/>
              <a:t> </a:t>
            </a:r>
            <a:r>
              <a:rPr lang="en-US" sz="2000" dirty="0" smtClean="0"/>
              <a:t>to </a:t>
            </a:r>
            <a:r>
              <a:rPr lang="en-US" sz="2000" b="1" dirty="0">
                <a:solidFill>
                  <a:srgbClr val="660066"/>
                </a:solidFill>
              </a:rPr>
              <a:t>feel </a:t>
            </a:r>
            <a:r>
              <a:rPr lang="en-US" sz="2000" b="1" dirty="0" smtClean="0">
                <a:solidFill>
                  <a:srgbClr val="660066"/>
                </a:solidFill>
              </a:rPr>
              <a:t>really great about flying</a:t>
            </a:r>
            <a:r>
              <a:rPr lang="en-US" sz="2000" dirty="0">
                <a:solidFill>
                  <a:srgbClr val="660066"/>
                </a:solidFill>
              </a:rPr>
              <a:t> </a:t>
            </a:r>
            <a:r>
              <a:rPr lang="en-US" sz="2000" dirty="0" smtClean="0"/>
              <a:t>#sarcasm </a:t>
            </a:r>
            <a:endParaRPr lang="en-US" sz="2000" dirty="0"/>
          </a:p>
        </p:txBody>
      </p:sp>
      <p:pic>
        <p:nvPicPr>
          <p:cNvPr id="23" name="Picture 22"/>
          <p:cNvPicPr>
            <a:picLocks noChangeAspect="1"/>
          </p:cNvPicPr>
          <p:nvPr/>
        </p:nvPicPr>
        <p:blipFill>
          <a:blip r:embed="rId3"/>
          <a:stretch>
            <a:fillRect/>
          </a:stretch>
        </p:blipFill>
        <p:spPr>
          <a:xfrm>
            <a:off x="828380" y="3938084"/>
            <a:ext cx="399437" cy="548469"/>
          </a:xfrm>
          <a:prstGeom prst="rect">
            <a:avLst/>
          </a:prstGeom>
        </p:spPr>
      </p:pic>
      <p:pic>
        <p:nvPicPr>
          <p:cNvPr id="24" name="Picture 23"/>
          <p:cNvPicPr>
            <a:picLocks noChangeAspect="1"/>
          </p:cNvPicPr>
          <p:nvPr/>
        </p:nvPicPr>
        <p:blipFill>
          <a:blip r:embed="rId4"/>
          <a:stretch>
            <a:fillRect/>
          </a:stretch>
        </p:blipFill>
        <p:spPr>
          <a:xfrm>
            <a:off x="574554" y="3147147"/>
            <a:ext cx="388400" cy="560810"/>
          </a:xfrm>
          <a:prstGeom prst="rect">
            <a:avLst/>
          </a:prstGeom>
        </p:spPr>
      </p:pic>
      <p:cxnSp>
        <p:nvCxnSpPr>
          <p:cNvPr id="25" name="Curved Connector 24"/>
          <p:cNvCxnSpPr/>
          <p:nvPr/>
        </p:nvCxnSpPr>
        <p:spPr>
          <a:xfrm rot="10800000">
            <a:off x="1142450" y="3610862"/>
            <a:ext cx="406401" cy="325851"/>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8227927" y="3936460"/>
            <a:ext cx="916072" cy="646331"/>
          </a:xfrm>
          <a:prstGeom prst="rect">
            <a:avLst/>
          </a:prstGeom>
          <a:noFill/>
        </p:spPr>
        <p:txBody>
          <a:bodyPr wrap="square" rtlCol="0">
            <a:spAutoFit/>
          </a:bodyPr>
          <a:lstStyle/>
          <a:p>
            <a:r>
              <a:rPr lang="en-US" dirty="0"/>
              <a:t>c</a:t>
            </a:r>
            <a:r>
              <a:rPr lang="en-US" dirty="0" smtClean="0"/>
              <a:t>urrent turn</a:t>
            </a:r>
            <a:endParaRPr lang="en-US" dirty="0"/>
          </a:p>
        </p:txBody>
      </p:sp>
      <p:sp>
        <p:nvSpPr>
          <p:cNvPr id="27" name="TextBox 26"/>
          <p:cNvSpPr txBox="1"/>
          <p:nvPr/>
        </p:nvSpPr>
        <p:spPr>
          <a:xfrm>
            <a:off x="8213865" y="3110872"/>
            <a:ext cx="954642" cy="646331"/>
          </a:xfrm>
          <a:prstGeom prst="rect">
            <a:avLst/>
          </a:prstGeom>
          <a:noFill/>
        </p:spPr>
        <p:txBody>
          <a:bodyPr wrap="square" rtlCol="0">
            <a:spAutoFit/>
          </a:bodyPr>
          <a:lstStyle/>
          <a:p>
            <a:r>
              <a:rPr lang="en-US" dirty="0"/>
              <a:t> </a:t>
            </a:r>
            <a:r>
              <a:rPr lang="en-US" dirty="0" smtClean="0"/>
              <a:t>prior turn</a:t>
            </a:r>
            <a:endParaRPr lang="en-US" dirty="0"/>
          </a:p>
        </p:txBody>
      </p:sp>
      <p:pic>
        <p:nvPicPr>
          <p:cNvPr id="28" name="Picture 27"/>
          <p:cNvPicPr>
            <a:picLocks noChangeAspect="1"/>
          </p:cNvPicPr>
          <p:nvPr/>
        </p:nvPicPr>
        <p:blipFill>
          <a:blip r:embed="rId4"/>
          <a:stretch>
            <a:fillRect/>
          </a:stretch>
        </p:blipFill>
        <p:spPr>
          <a:xfrm>
            <a:off x="1675384" y="3988711"/>
            <a:ext cx="268030" cy="387008"/>
          </a:xfrm>
          <a:prstGeom prst="rect">
            <a:avLst/>
          </a:prstGeom>
        </p:spPr>
      </p:pic>
      <p:pic>
        <p:nvPicPr>
          <p:cNvPr id="29" name="Content Placeholder 3"/>
          <p:cNvPicPr>
            <a:picLocks noChangeAspect="1"/>
          </p:cNvPicPr>
          <p:nvPr/>
        </p:nvPicPr>
        <p:blipFill>
          <a:blip r:embed="rId5"/>
          <a:srcRect t="18822" b="18822"/>
          <a:stretch>
            <a:fillRect/>
          </a:stretch>
        </p:blipFill>
        <p:spPr>
          <a:xfrm>
            <a:off x="247120" y="2533577"/>
            <a:ext cx="793612" cy="440111"/>
          </a:xfrm>
          <a:prstGeom prst="wedgeEllipseCallout">
            <a:avLst/>
          </a:prstGeom>
        </p:spPr>
      </p:pic>
      <p:sp>
        <p:nvSpPr>
          <p:cNvPr id="30" name="TextBox 29"/>
          <p:cNvSpPr txBox="1"/>
          <p:nvPr/>
        </p:nvSpPr>
        <p:spPr>
          <a:xfrm>
            <a:off x="564336" y="660400"/>
            <a:ext cx="2109170" cy="369332"/>
          </a:xfrm>
          <a:prstGeom prst="rect">
            <a:avLst/>
          </a:prstGeom>
          <a:noFill/>
        </p:spPr>
        <p:txBody>
          <a:bodyPr wrap="square" rtlCol="0">
            <a:spAutoFit/>
          </a:bodyPr>
          <a:lstStyle/>
          <a:p>
            <a:r>
              <a:rPr lang="en-US" smtClean="0"/>
              <a:t>Twitter</a:t>
            </a:r>
            <a:endParaRPr lang="en-US" dirty="0"/>
          </a:p>
        </p:txBody>
      </p:sp>
    </p:spTree>
    <p:extLst>
      <p:ext uri="{BB962C8B-B14F-4D97-AF65-F5344CB8AC3E}">
        <p14:creationId xmlns:p14="http://schemas.microsoft.com/office/powerpoint/2010/main" val="981155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p:txBody>
          <a:bodyPr/>
          <a:lstStyle/>
          <a:p>
            <a:fld id="{ED4DC878-710C-6B46-B331-A094373C6ACC}" type="slidenum">
              <a:rPr lang="en-US" smtClean="0"/>
              <a:t>18</a:t>
            </a:fld>
            <a:endParaRPr lang="en-US"/>
          </a:p>
        </p:txBody>
      </p:sp>
      <p:grpSp>
        <p:nvGrpSpPr>
          <p:cNvPr id="6" name="Group 5"/>
          <p:cNvGrpSpPr/>
          <p:nvPr/>
        </p:nvGrpSpPr>
        <p:grpSpPr>
          <a:xfrm>
            <a:off x="328967" y="2010835"/>
            <a:ext cx="8003434" cy="2106690"/>
            <a:chOff x="810702" y="284472"/>
            <a:chExt cx="7298150" cy="1357511"/>
          </a:xfrm>
        </p:grpSpPr>
        <p:sp>
          <p:nvSpPr>
            <p:cNvPr id="9" name="Rounded Rectangle 8"/>
            <p:cNvSpPr/>
            <p:nvPr/>
          </p:nvSpPr>
          <p:spPr>
            <a:xfrm>
              <a:off x="1437191" y="284472"/>
              <a:ext cx="6671661" cy="1357511"/>
            </a:xfrm>
            <a:prstGeom prst="roundRect">
              <a:avLst/>
            </a:prstGeom>
            <a:solidFill>
              <a:srgbClr val="F6F3E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1527584" y="333035"/>
              <a:ext cx="6557013" cy="1308947"/>
            </a:xfrm>
            <a:prstGeom prst="rect">
              <a:avLst/>
            </a:prstGeom>
            <a:noFill/>
          </p:spPr>
          <p:txBody>
            <a:bodyPr wrap="square" rtlCol="0">
              <a:spAutoFit/>
            </a:bodyPr>
            <a:lstStyle/>
            <a:p>
              <a:r>
                <a:rPr lang="en-US" dirty="0" smtClean="0"/>
                <a:t>It is entirely premature to be discussing this matter for the purpose of promoting political positions and beliefs. It is </a:t>
              </a:r>
              <a:r>
                <a:rPr lang="en-US" b="1" dirty="0" smtClean="0">
                  <a:solidFill>
                    <a:srgbClr val="FF0000"/>
                  </a:solidFill>
                </a:rPr>
                <a:t>also disrespectful to those that died and their families</a:t>
              </a:r>
              <a:r>
                <a:rPr lang="en-US" dirty="0" smtClean="0"/>
                <a:t> to try and capitalize on their pain for a political agenda. No relevant details have been discovered or released yet meaning all that can be had is pure speculation and hyperbole. The simple fact that authorities were able to apprehend the individual before he could commit suicide places us as a whole in a unique situation.</a:t>
              </a:r>
              <a:endParaRPr lang="en-US" dirty="0"/>
            </a:p>
          </p:txBody>
        </p:sp>
        <p:pic>
          <p:nvPicPr>
            <p:cNvPr id="2" name="Picture 1"/>
            <p:cNvPicPr>
              <a:picLocks noChangeAspect="1"/>
            </p:cNvPicPr>
            <p:nvPr/>
          </p:nvPicPr>
          <p:blipFill>
            <a:blip r:embed="rId3"/>
            <a:stretch>
              <a:fillRect/>
            </a:stretch>
          </p:blipFill>
          <p:spPr>
            <a:xfrm>
              <a:off x="810702" y="928250"/>
              <a:ext cx="496363" cy="611428"/>
            </a:xfrm>
            <a:prstGeom prst="rect">
              <a:avLst/>
            </a:prstGeom>
          </p:spPr>
        </p:pic>
      </p:grpSp>
      <p:grpSp>
        <p:nvGrpSpPr>
          <p:cNvPr id="8" name="Group 7"/>
          <p:cNvGrpSpPr/>
          <p:nvPr/>
        </p:nvGrpSpPr>
        <p:grpSpPr>
          <a:xfrm>
            <a:off x="1412750" y="4998703"/>
            <a:ext cx="6537450" cy="818599"/>
            <a:chOff x="2069379" y="4033898"/>
            <a:chExt cx="6537450" cy="818599"/>
          </a:xfrm>
        </p:grpSpPr>
        <p:sp>
          <p:nvSpPr>
            <p:cNvPr id="7" name="Rounded Rectangle 6"/>
            <p:cNvSpPr/>
            <p:nvPr/>
          </p:nvSpPr>
          <p:spPr>
            <a:xfrm>
              <a:off x="2714029" y="4101631"/>
              <a:ext cx="5892800" cy="578598"/>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4"/>
            <a:stretch>
              <a:fillRect/>
            </a:stretch>
          </p:blipFill>
          <p:spPr>
            <a:xfrm>
              <a:off x="2069379" y="4223364"/>
              <a:ext cx="406986" cy="629133"/>
            </a:xfrm>
            <a:prstGeom prst="rect">
              <a:avLst/>
            </a:prstGeom>
          </p:spPr>
        </p:pic>
        <p:sp>
          <p:nvSpPr>
            <p:cNvPr id="18" name="TextBox 17"/>
            <p:cNvSpPr txBox="1"/>
            <p:nvPr/>
          </p:nvSpPr>
          <p:spPr>
            <a:xfrm>
              <a:off x="3069319" y="4033898"/>
              <a:ext cx="5537510" cy="646331"/>
            </a:xfrm>
            <a:prstGeom prst="rect">
              <a:avLst/>
            </a:prstGeom>
            <a:noFill/>
          </p:spPr>
          <p:txBody>
            <a:bodyPr wrap="square" rtlCol="0">
              <a:spAutoFit/>
            </a:bodyPr>
            <a:lstStyle/>
            <a:p>
              <a:r>
                <a:rPr lang="en-US" dirty="0"/>
                <a:t>the law abiding responsible gun owner who gunned them down did so </a:t>
              </a:r>
              <a:r>
                <a:rPr lang="en-US" b="1" dirty="0">
                  <a:solidFill>
                    <a:srgbClr val="660066"/>
                  </a:solidFill>
                </a:rPr>
                <a:t>respectfully</a:t>
              </a:r>
              <a:r>
                <a:rPr lang="en-US" dirty="0"/>
                <a:t>, </a:t>
              </a:r>
              <a:r>
                <a:rPr lang="en-US" dirty="0" smtClean="0"/>
                <a:t>right? You</a:t>
              </a:r>
              <a:endParaRPr lang="en-US" dirty="0"/>
            </a:p>
          </p:txBody>
        </p:sp>
      </p:grpSp>
      <p:cxnSp>
        <p:nvCxnSpPr>
          <p:cNvPr id="11" name="Curved Connector 10"/>
          <p:cNvCxnSpPr/>
          <p:nvPr/>
        </p:nvCxnSpPr>
        <p:spPr>
          <a:xfrm rot="16200000" flipV="1">
            <a:off x="3311042" y="4356324"/>
            <a:ext cx="889928" cy="455122"/>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5"/>
          <a:stretch>
            <a:fillRect/>
          </a:stretch>
        </p:blipFill>
        <p:spPr>
          <a:xfrm>
            <a:off x="6420516" y="5291187"/>
            <a:ext cx="374193" cy="309513"/>
          </a:xfrm>
          <a:prstGeom prst="rect">
            <a:avLst/>
          </a:prstGeom>
        </p:spPr>
      </p:pic>
      <p:sp>
        <p:nvSpPr>
          <p:cNvPr id="13" name="TextBox 12"/>
          <p:cNvSpPr txBox="1"/>
          <p:nvPr/>
        </p:nvSpPr>
        <p:spPr>
          <a:xfrm>
            <a:off x="8213865" y="4968021"/>
            <a:ext cx="916072" cy="646331"/>
          </a:xfrm>
          <a:prstGeom prst="rect">
            <a:avLst/>
          </a:prstGeom>
          <a:noFill/>
        </p:spPr>
        <p:txBody>
          <a:bodyPr wrap="square" rtlCol="0">
            <a:spAutoFit/>
          </a:bodyPr>
          <a:lstStyle/>
          <a:p>
            <a:r>
              <a:rPr lang="en-US" dirty="0"/>
              <a:t>c</a:t>
            </a:r>
            <a:r>
              <a:rPr lang="en-US" dirty="0" smtClean="0"/>
              <a:t>urrent turn</a:t>
            </a:r>
            <a:endParaRPr lang="en-US" dirty="0"/>
          </a:p>
        </p:txBody>
      </p:sp>
      <p:sp>
        <p:nvSpPr>
          <p:cNvPr id="14" name="TextBox 13"/>
          <p:cNvSpPr txBox="1"/>
          <p:nvPr/>
        </p:nvSpPr>
        <p:spPr>
          <a:xfrm>
            <a:off x="8366265" y="3047372"/>
            <a:ext cx="726935" cy="646331"/>
          </a:xfrm>
          <a:prstGeom prst="rect">
            <a:avLst/>
          </a:prstGeom>
          <a:noFill/>
        </p:spPr>
        <p:txBody>
          <a:bodyPr wrap="square" rtlCol="0">
            <a:spAutoFit/>
          </a:bodyPr>
          <a:lstStyle/>
          <a:p>
            <a:r>
              <a:rPr lang="en-US" dirty="0"/>
              <a:t> </a:t>
            </a:r>
            <a:r>
              <a:rPr lang="en-US" dirty="0" smtClean="0"/>
              <a:t>prior turn</a:t>
            </a:r>
            <a:endParaRPr lang="en-US" dirty="0"/>
          </a:p>
        </p:txBody>
      </p:sp>
      <p:sp>
        <p:nvSpPr>
          <p:cNvPr id="15" name="TextBox 14"/>
          <p:cNvSpPr txBox="1"/>
          <p:nvPr/>
        </p:nvSpPr>
        <p:spPr>
          <a:xfrm>
            <a:off x="469900" y="190500"/>
            <a:ext cx="2109170" cy="369332"/>
          </a:xfrm>
          <a:prstGeom prst="rect">
            <a:avLst/>
          </a:prstGeom>
          <a:noFill/>
        </p:spPr>
        <p:txBody>
          <a:bodyPr wrap="square" rtlCol="0">
            <a:spAutoFit/>
          </a:bodyPr>
          <a:lstStyle/>
          <a:p>
            <a:r>
              <a:rPr lang="en-US" dirty="0" smtClean="0"/>
              <a:t>Discussion Forum</a:t>
            </a:r>
            <a:endParaRPr lang="en-US" dirty="0"/>
          </a:p>
        </p:txBody>
      </p:sp>
    </p:spTree>
    <p:extLst>
      <p:ext uri="{BB962C8B-B14F-4D97-AF65-F5344CB8AC3E}">
        <p14:creationId xmlns:p14="http://schemas.microsoft.com/office/powerpoint/2010/main" val="325530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07200" y="6450012"/>
            <a:ext cx="2133600" cy="365125"/>
          </a:xfrm>
        </p:spPr>
        <p:txBody>
          <a:bodyPr/>
          <a:lstStyle/>
          <a:p>
            <a:fld id="{BA60EFAC-A836-3148-8108-2F02C85F787D}" type="slidenum">
              <a:rPr lang="en-US" smtClean="0"/>
              <a:t>19</a:t>
            </a:fld>
            <a:endParaRPr lang="en-US"/>
          </a:p>
        </p:txBody>
      </p:sp>
      <p:sp>
        <p:nvSpPr>
          <p:cNvPr id="6" name="Rounded Rectangle 5"/>
          <p:cNvSpPr/>
          <p:nvPr/>
        </p:nvSpPr>
        <p:spPr>
          <a:xfrm>
            <a:off x="673100" y="1270000"/>
            <a:ext cx="6261100" cy="1752600"/>
          </a:xfrm>
          <a:prstGeom prst="roundRect">
            <a:avLst/>
          </a:prstGeom>
          <a:solidFill>
            <a:srgbClr val="F6F3E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dirty="0">
                <a:solidFill>
                  <a:prstClr val="black"/>
                </a:solidFill>
              </a:rPr>
              <a:t>his early life, X had a reputation for drinking too much. Whether or not this affected his thinking is a question which should to be considered when asking questions about </a:t>
            </a:r>
            <a:r>
              <a:rPr lang="en-US" dirty="0" err="1">
                <a:solidFill>
                  <a:prstClr val="black"/>
                </a:solidFill>
              </a:rPr>
              <a:t>mormon</a:t>
            </a:r>
            <a:r>
              <a:rPr lang="en-US" dirty="0">
                <a:solidFill>
                  <a:prstClr val="black"/>
                </a:solidFill>
              </a:rPr>
              <a:t> theology </a:t>
            </a:r>
            <a:r>
              <a:rPr lang="en-US" dirty="0" smtClean="0">
                <a:solidFill>
                  <a:prstClr val="black"/>
                </a:solidFill>
              </a:rPr>
              <a:t>….. </a:t>
            </a:r>
            <a:r>
              <a:rPr lang="en-US" dirty="0" err="1" smtClean="0">
                <a:solidFill>
                  <a:prstClr val="black"/>
                </a:solidFill>
              </a:rPr>
              <a:t>emoticonXBanghead</a:t>
            </a:r>
            <a:r>
              <a:rPr lang="en-US" dirty="0">
                <a:solidFill>
                  <a:prstClr val="black"/>
                </a:solidFill>
              </a:rPr>
              <a:t>. </a:t>
            </a:r>
            <a:endParaRPr lang="en-US" sz="2000" dirty="0">
              <a:solidFill>
                <a:prstClr val="black"/>
              </a:solidFill>
            </a:endParaRPr>
          </a:p>
        </p:txBody>
      </p:sp>
      <p:pic>
        <p:nvPicPr>
          <p:cNvPr id="7" name="Picture 6"/>
          <p:cNvPicPr>
            <a:picLocks noChangeAspect="1"/>
          </p:cNvPicPr>
          <p:nvPr/>
        </p:nvPicPr>
        <p:blipFill>
          <a:blip r:embed="rId2"/>
          <a:stretch>
            <a:fillRect/>
          </a:stretch>
        </p:blipFill>
        <p:spPr>
          <a:xfrm>
            <a:off x="12702" y="1757757"/>
            <a:ext cx="546049" cy="887621"/>
          </a:xfrm>
          <a:prstGeom prst="rect">
            <a:avLst/>
          </a:prstGeom>
        </p:spPr>
      </p:pic>
      <p:pic>
        <p:nvPicPr>
          <p:cNvPr id="8" name="Picture 7"/>
          <p:cNvPicPr>
            <a:picLocks noChangeAspect="1"/>
          </p:cNvPicPr>
          <p:nvPr/>
        </p:nvPicPr>
        <p:blipFill>
          <a:blip r:embed="rId3"/>
          <a:stretch>
            <a:fillRect/>
          </a:stretch>
        </p:blipFill>
        <p:spPr>
          <a:xfrm>
            <a:off x="1265748" y="3695156"/>
            <a:ext cx="574202" cy="887621"/>
          </a:xfrm>
          <a:prstGeom prst="rect">
            <a:avLst/>
          </a:prstGeom>
        </p:spPr>
      </p:pic>
      <p:sp>
        <p:nvSpPr>
          <p:cNvPr id="9" name="Rounded Rectangle 8"/>
          <p:cNvSpPr/>
          <p:nvPr/>
        </p:nvSpPr>
        <p:spPr>
          <a:xfrm>
            <a:off x="1931370" y="3662924"/>
            <a:ext cx="5396530" cy="1070578"/>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000" dirty="0">
              <a:solidFill>
                <a:srgbClr val="000000"/>
              </a:solidFill>
            </a:endParaRPr>
          </a:p>
        </p:txBody>
      </p:sp>
      <p:sp>
        <p:nvSpPr>
          <p:cNvPr id="10" name="Rectangle 9"/>
          <p:cNvSpPr/>
          <p:nvPr/>
        </p:nvSpPr>
        <p:spPr>
          <a:xfrm>
            <a:off x="2160506" y="3717839"/>
            <a:ext cx="4951494" cy="1015663"/>
          </a:xfrm>
          <a:prstGeom prst="rect">
            <a:avLst/>
          </a:prstGeom>
        </p:spPr>
        <p:txBody>
          <a:bodyPr wrap="square">
            <a:spAutoFit/>
          </a:bodyPr>
          <a:lstStyle/>
          <a:p>
            <a:r>
              <a:rPr lang="en-US" sz="2000" dirty="0"/>
              <a:t>Wow, that must be some good stuff he was drinking to keep him 'under the influence' for THAT long!! :p</a:t>
            </a:r>
          </a:p>
        </p:txBody>
      </p:sp>
      <p:sp>
        <p:nvSpPr>
          <p:cNvPr id="11" name="Rounded Rectangle 10"/>
          <p:cNvSpPr/>
          <p:nvPr/>
        </p:nvSpPr>
        <p:spPr>
          <a:xfrm>
            <a:off x="2463800" y="5208558"/>
            <a:ext cx="4749800" cy="696941"/>
          </a:xfrm>
          <a:prstGeom prst="roundRect">
            <a:avLst/>
          </a:prstGeom>
          <a:solidFill>
            <a:srgbClr val="F6F3E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prstClr val="black"/>
                </a:solidFill>
              </a:rPr>
              <a:t>Perhaps </a:t>
            </a:r>
            <a:r>
              <a:rPr lang="en-US" dirty="0">
                <a:solidFill>
                  <a:prstClr val="black"/>
                </a:solidFill>
              </a:rPr>
              <a:t>he was stoned on other drugs like the early writers of the bible</a:t>
            </a:r>
            <a:r>
              <a:rPr lang="en-US" dirty="0" smtClean="0">
                <a:solidFill>
                  <a:prstClr val="black"/>
                </a:solidFill>
              </a:rPr>
              <a:t>. </a:t>
            </a:r>
            <a:endParaRPr lang="en-US" sz="2000" dirty="0">
              <a:solidFill>
                <a:prstClr val="black"/>
              </a:solidFill>
            </a:endParaRPr>
          </a:p>
        </p:txBody>
      </p:sp>
      <p:pic>
        <p:nvPicPr>
          <p:cNvPr id="12" name="Picture 11"/>
          <p:cNvPicPr>
            <a:picLocks noChangeAspect="1"/>
          </p:cNvPicPr>
          <p:nvPr/>
        </p:nvPicPr>
        <p:blipFill>
          <a:blip r:embed="rId2"/>
          <a:stretch>
            <a:fillRect/>
          </a:stretch>
        </p:blipFill>
        <p:spPr>
          <a:xfrm>
            <a:off x="1803402" y="5208559"/>
            <a:ext cx="546049" cy="887621"/>
          </a:xfrm>
          <a:prstGeom prst="rect">
            <a:avLst/>
          </a:prstGeom>
        </p:spPr>
      </p:pic>
      <p:cxnSp>
        <p:nvCxnSpPr>
          <p:cNvPr id="13" name="Curved Connector 12"/>
          <p:cNvCxnSpPr/>
          <p:nvPr/>
        </p:nvCxnSpPr>
        <p:spPr>
          <a:xfrm rot="16200000" flipV="1">
            <a:off x="4295212" y="3170235"/>
            <a:ext cx="640325" cy="345055"/>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Curved Connector 15"/>
          <p:cNvCxnSpPr/>
          <p:nvPr/>
        </p:nvCxnSpPr>
        <p:spPr>
          <a:xfrm rot="16200000" flipV="1">
            <a:off x="4224926" y="4797983"/>
            <a:ext cx="475056" cy="346093"/>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696199" y="3912154"/>
            <a:ext cx="1549401" cy="369332"/>
          </a:xfrm>
          <a:prstGeom prst="rect">
            <a:avLst/>
          </a:prstGeom>
          <a:noFill/>
        </p:spPr>
        <p:txBody>
          <a:bodyPr wrap="square" rtlCol="0">
            <a:spAutoFit/>
          </a:bodyPr>
          <a:lstStyle/>
          <a:p>
            <a:r>
              <a:rPr lang="en-US" dirty="0"/>
              <a:t>c</a:t>
            </a:r>
            <a:r>
              <a:rPr lang="en-US" dirty="0" smtClean="0"/>
              <a:t>urrent turn</a:t>
            </a:r>
            <a:endParaRPr lang="en-US" dirty="0"/>
          </a:p>
        </p:txBody>
      </p:sp>
      <p:sp>
        <p:nvSpPr>
          <p:cNvPr id="21" name="TextBox 20"/>
          <p:cNvSpPr txBox="1"/>
          <p:nvPr/>
        </p:nvSpPr>
        <p:spPr>
          <a:xfrm>
            <a:off x="7675033" y="1793547"/>
            <a:ext cx="1748367" cy="369332"/>
          </a:xfrm>
          <a:prstGeom prst="rect">
            <a:avLst/>
          </a:prstGeom>
          <a:noFill/>
        </p:spPr>
        <p:txBody>
          <a:bodyPr wrap="square" rtlCol="0">
            <a:spAutoFit/>
          </a:bodyPr>
          <a:lstStyle/>
          <a:p>
            <a:r>
              <a:rPr lang="en-US" dirty="0"/>
              <a:t> </a:t>
            </a:r>
            <a:r>
              <a:rPr lang="en-US" dirty="0" smtClean="0"/>
              <a:t>prior turn</a:t>
            </a:r>
            <a:endParaRPr lang="en-US" dirty="0"/>
          </a:p>
        </p:txBody>
      </p:sp>
      <p:sp>
        <p:nvSpPr>
          <p:cNvPr id="22" name="TextBox 21"/>
          <p:cNvSpPr txBox="1"/>
          <p:nvPr/>
        </p:nvSpPr>
        <p:spPr>
          <a:xfrm>
            <a:off x="7594599" y="5347254"/>
            <a:ext cx="1549401" cy="646331"/>
          </a:xfrm>
          <a:prstGeom prst="rect">
            <a:avLst/>
          </a:prstGeom>
          <a:noFill/>
        </p:spPr>
        <p:txBody>
          <a:bodyPr wrap="square" rtlCol="0">
            <a:spAutoFit/>
          </a:bodyPr>
          <a:lstStyle/>
          <a:p>
            <a:r>
              <a:rPr lang="en-US" dirty="0" smtClean="0"/>
              <a:t>succeeding turn</a:t>
            </a:r>
            <a:endParaRPr lang="en-US" dirty="0"/>
          </a:p>
        </p:txBody>
      </p:sp>
      <p:sp>
        <p:nvSpPr>
          <p:cNvPr id="23" name="TextBox 22"/>
          <p:cNvSpPr txBox="1"/>
          <p:nvPr/>
        </p:nvSpPr>
        <p:spPr>
          <a:xfrm>
            <a:off x="469900" y="190500"/>
            <a:ext cx="2109170" cy="369332"/>
          </a:xfrm>
          <a:prstGeom prst="rect">
            <a:avLst/>
          </a:prstGeom>
          <a:noFill/>
        </p:spPr>
        <p:txBody>
          <a:bodyPr wrap="square" rtlCol="0">
            <a:spAutoFit/>
          </a:bodyPr>
          <a:lstStyle/>
          <a:p>
            <a:r>
              <a:rPr lang="en-US" dirty="0" smtClean="0"/>
              <a:t>Discussion Forum</a:t>
            </a:r>
            <a:endParaRPr lang="en-US" dirty="0"/>
          </a:p>
        </p:txBody>
      </p:sp>
    </p:spTree>
    <p:extLst>
      <p:ext uri="{BB962C8B-B14F-4D97-AF65-F5344CB8AC3E}">
        <p14:creationId xmlns:p14="http://schemas.microsoft.com/office/powerpoint/2010/main" val="1837632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5671"/>
            <a:ext cx="9143999" cy="1211495"/>
          </a:xfrm>
        </p:spPr>
        <p:txBody>
          <a:bodyPr>
            <a:noAutofit/>
          </a:bodyPr>
          <a:lstStyle/>
          <a:p>
            <a:r>
              <a:rPr lang="en-US" sz="3600" dirty="0" smtClean="0"/>
              <a:t>Understanding People’s Attitudes</a:t>
            </a:r>
            <a:br>
              <a:rPr lang="en-US" sz="3600" dirty="0" smtClean="0"/>
            </a:br>
            <a:r>
              <a:rPr lang="en-US" sz="3600" dirty="0" smtClean="0"/>
              <a:t>(sentiment, beliefs)</a:t>
            </a:r>
            <a:endParaRPr lang="en-US" sz="3600" dirty="0"/>
          </a:p>
        </p:txBody>
      </p:sp>
      <p:sp>
        <p:nvSpPr>
          <p:cNvPr id="4" name="Slide Number Placeholder 3"/>
          <p:cNvSpPr>
            <a:spLocks noGrp="1"/>
          </p:cNvSpPr>
          <p:nvPr>
            <p:ph type="sldNum" sz="quarter" idx="12"/>
          </p:nvPr>
        </p:nvSpPr>
        <p:spPr>
          <a:xfrm>
            <a:off x="7010400" y="6625017"/>
            <a:ext cx="2133600" cy="365125"/>
          </a:xfrm>
        </p:spPr>
        <p:txBody>
          <a:bodyPr/>
          <a:lstStyle/>
          <a:p>
            <a:fld id="{BA60EFAC-A836-3148-8108-2F02C85F787D}" type="slidenum">
              <a:rPr lang="en-US" sz="1600" smtClean="0"/>
              <a:t>2</a:t>
            </a:fld>
            <a:endParaRPr lang="en-US" sz="1600" dirty="0"/>
          </a:p>
        </p:txBody>
      </p:sp>
      <p:pic>
        <p:nvPicPr>
          <p:cNvPr id="11" name="Picture 10" descr="ex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07" y="1783234"/>
            <a:ext cx="3417731" cy="3747499"/>
          </a:xfrm>
          <a:prstGeom prst="rect">
            <a:avLst/>
          </a:prstGeom>
        </p:spPr>
      </p:pic>
      <p:sp>
        <p:nvSpPr>
          <p:cNvPr id="12" name="Rectangle 11"/>
          <p:cNvSpPr/>
          <p:nvPr/>
        </p:nvSpPr>
        <p:spPr>
          <a:xfrm>
            <a:off x="3999263" y="2006166"/>
            <a:ext cx="4678688" cy="338554"/>
          </a:xfrm>
          <a:prstGeom prst="rect">
            <a:avLst/>
          </a:prstGeom>
        </p:spPr>
        <p:txBody>
          <a:bodyPr wrap="square">
            <a:spAutoFit/>
          </a:bodyPr>
          <a:lstStyle/>
          <a:p>
            <a:r>
              <a:rPr lang="en-US" sz="1600" dirty="0" smtClean="0"/>
              <a:t>User1</a:t>
            </a:r>
            <a:r>
              <a:rPr lang="en-US" sz="1600" dirty="0" smtClean="0">
                <a:solidFill>
                  <a:srgbClr val="008000"/>
                </a:solidFill>
              </a:rPr>
              <a:t>: A </a:t>
            </a:r>
            <a:r>
              <a:rPr lang="en-US" sz="1600" dirty="0">
                <a:solidFill>
                  <a:srgbClr val="008000"/>
                </a:solidFill>
              </a:rPr>
              <a:t>shooting in Oakland? That NEVER happens.</a:t>
            </a:r>
          </a:p>
        </p:txBody>
      </p:sp>
      <p:sp>
        <p:nvSpPr>
          <p:cNvPr id="14" name="Rectangle 13"/>
          <p:cNvSpPr/>
          <p:nvPr/>
        </p:nvSpPr>
        <p:spPr>
          <a:xfrm>
            <a:off x="4271009" y="2480139"/>
            <a:ext cx="4727866" cy="584776"/>
          </a:xfrm>
          <a:prstGeom prst="rect">
            <a:avLst/>
          </a:prstGeom>
        </p:spPr>
        <p:txBody>
          <a:bodyPr wrap="square">
            <a:spAutoFit/>
          </a:bodyPr>
          <a:lstStyle/>
          <a:p>
            <a:r>
              <a:rPr lang="en-US" sz="1600" dirty="0" smtClean="0"/>
              <a:t>User2</a:t>
            </a:r>
            <a:r>
              <a:rPr lang="en-US" sz="1600" b="1" dirty="0" smtClean="0"/>
              <a:t>: </a:t>
            </a:r>
            <a:r>
              <a:rPr lang="en-US" sz="1600" b="1" i="1" dirty="0" smtClean="0"/>
              <a:t>Shootings </a:t>
            </a:r>
            <a:r>
              <a:rPr lang="en-US" sz="1600" b="1" i="1" dirty="0"/>
              <a:t>happen in Oakland all the time </a:t>
            </a:r>
            <a:r>
              <a:rPr lang="en-US" sz="1600" dirty="0"/>
              <a:t>and</a:t>
            </a:r>
            <a:r>
              <a:rPr lang="en-US" sz="1600" dirty="0">
                <a:solidFill>
                  <a:srgbClr val="0000FF"/>
                </a:solidFill>
              </a:rPr>
              <a:t> </a:t>
            </a:r>
            <a:r>
              <a:rPr lang="en-US" sz="1600" dirty="0"/>
              <a:t>it had nothing to do with the Occupy movement. </a:t>
            </a:r>
            <a:r>
              <a:rPr lang="en-US" sz="1600" dirty="0" smtClean="0"/>
              <a:t>[…]</a:t>
            </a:r>
            <a:endParaRPr lang="en-US" sz="1600" dirty="0"/>
          </a:p>
        </p:txBody>
      </p:sp>
      <p:sp>
        <p:nvSpPr>
          <p:cNvPr id="15" name="Rectangle 14"/>
          <p:cNvSpPr/>
          <p:nvPr/>
        </p:nvSpPr>
        <p:spPr>
          <a:xfrm>
            <a:off x="4611850" y="3301412"/>
            <a:ext cx="4532150" cy="1077218"/>
          </a:xfrm>
          <a:prstGeom prst="rect">
            <a:avLst/>
          </a:prstGeom>
        </p:spPr>
        <p:txBody>
          <a:bodyPr wrap="square">
            <a:spAutoFit/>
          </a:bodyPr>
          <a:lstStyle/>
          <a:p>
            <a:r>
              <a:rPr lang="en-US" sz="1600" dirty="0" smtClean="0"/>
              <a:t>User3: </a:t>
            </a:r>
            <a:r>
              <a:rPr lang="en-US" sz="1600" dirty="0" smtClean="0">
                <a:solidFill>
                  <a:srgbClr val="000000"/>
                </a:solidFill>
              </a:rPr>
              <a:t>This </a:t>
            </a:r>
            <a:r>
              <a:rPr lang="en-US" sz="1600" dirty="0">
                <a:solidFill>
                  <a:srgbClr val="000000"/>
                </a:solidFill>
              </a:rPr>
              <a:t>shooting does have something to do with the Occupy movement </a:t>
            </a:r>
            <a:r>
              <a:rPr lang="en-US" sz="1600" dirty="0"/>
              <a:t>because many of the </a:t>
            </a:r>
            <a:r>
              <a:rPr lang="en-US" sz="1600" dirty="0" smtClean="0"/>
              <a:t>witnesses </a:t>
            </a:r>
            <a:r>
              <a:rPr lang="en-US" sz="1600" dirty="0"/>
              <a:t>are the Occupiers and it happened only a few yards away from the encampment.</a:t>
            </a:r>
          </a:p>
        </p:txBody>
      </p:sp>
      <p:sp>
        <p:nvSpPr>
          <p:cNvPr id="31" name="TextBox 30"/>
          <p:cNvSpPr txBox="1"/>
          <p:nvPr/>
        </p:nvSpPr>
        <p:spPr>
          <a:xfrm>
            <a:off x="244220" y="1397622"/>
            <a:ext cx="1888634" cy="369332"/>
          </a:xfrm>
          <a:prstGeom prst="rect">
            <a:avLst/>
          </a:prstGeom>
          <a:noFill/>
        </p:spPr>
        <p:txBody>
          <a:bodyPr wrap="square" rtlCol="0">
            <a:spAutoFit/>
          </a:bodyPr>
          <a:lstStyle/>
          <a:p>
            <a:r>
              <a:rPr lang="en-US" dirty="0" smtClean="0"/>
              <a:t>News Item</a:t>
            </a:r>
            <a:endParaRPr lang="en-US" dirty="0"/>
          </a:p>
        </p:txBody>
      </p:sp>
      <p:sp>
        <p:nvSpPr>
          <p:cNvPr id="32" name="TextBox 31"/>
          <p:cNvSpPr txBox="1"/>
          <p:nvPr/>
        </p:nvSpPr>
        <p:spPr>
          <a:xfrm>
            <a:off x="3978295" y="1514466"/>
            <a:ext cx="3055248" cy="369332"/>
          </a:xfrm>
          <a:prstGeom prst="rect">
            <a:avLst/>
          </a:prstGeom>
          <a:noFill/>
        </p:spPr>
        <p:txBody>
          <a:bodyPr wrap="square" rtlCol="0">
            <a:spAutoFit/>
          </a:bodyPr>
          <a:lstStyle/>
          <a:p>
            <a:r>
              <a:rPr lang="en-US" dirty="0" smtClean="0"/>
              <a:t>Discussion Forum</a:t>
            </a:r>
            <a:endParaRPr lang="en-US" dirty="0"/>
          </a:p>
        </p:txBody>
      </p:sp>
      <p:sp>
        <p:nvSpPr>
          <p:cNvPr id="33" name="TextBox 32"/>
          <p:cNvSpPr txBox="1"/>
          <p:nvPr/>
        </p:nvSpPr>
        <p:spPr>
          <a:xfrm>
            <a:off x="4412885" y="4863508"/>
            <a:ext cx="4727866" cy="646331"/>
          </a:xfrm>
          <a:prstGeom prst="rect">
            <a:avLst/>
          </a:prstGeom>
          <a:noFill/>
        </p:spPr>
        <p:txBody>
          <a:bodyPr wrap="square" rtlCol="0">
            <a:spAutoFit/>
          </a:bodyPr>
          <a:lstStyle/>
          <a:p>
            <a:r>
              <a:rPr lang="en-US" dirty="0"/>
              <a:t>Very sad news</a:t>
            </a:r>
            <a:r>
              <a:rPr lang="en-US" dirty="0" smtClean="0"/>
              <a:t>, regardless </a:t>
            </a:r>
            <a:r>
              <a:rPr lang="en-US" dirty="0"/>
              <a:t>of if this </a:t>
            </a:r>
            <a:r>
              <a:rPr lang="en-US" dirty="0" smtClean="0"/>
              <a:t>young </a:t>
            </a:r>
            <a:r>
              <a:rPr lang="en-US" dirty="0"/>
              <a:t>man was w/ #OO or </a:t>
            </a:r>
            <a:r>
              <a:rPr lang="en-US" dirty="0" smtClean="0"/>
              <a:t>not URL… </a:t>
            </a:r>
            <a:r>
              <a:rPr lang="en-US" dirty="0"/>
              <a:t>via @</a:t>
            </a:r>
            <a:r>
              <a:rPr lang="en-US" dirty="0" err="1"/>
              <a:t>sfgate</a:t>
            </a:r>
            <a:endParaRPr lang="en-US" dirty="0"/>
          </a:p>
        </p:txBody>
      </p:sp>
      <p:pic>
        <p:nvPicPr>
          <p:cNvPr id="34" name="Content Placeholder 3"/>
          <p:cNvPicPr>
            <a:picLocks noChangeAspect="1"/>
          </p:cNvPicPr>
          <p:nvPr/>
        </p:nvPicPr>
        <p:blipFill>
          <a:blip r:embed="rId4"/>
          <a:srcRect t="18822" b="18822"/>
          <a:stretch>
            <a:fillRect/>
          </a:stretch>
        </p:blipFill>
        <p:spPr>
          <a:xfrm>
            <a:off x="3791835" y="4935822"/>
            <a:ext cx="666046" cy="415831"/>
          </a:xfrm>
          <a:prstGeom prst="wedgeEllipseCallout">
            <a:avLst/>
          </a:prstGeom>
        </p:spPr>
      </p:pic>
      <p:sp>
        <p:nvSpPr>
          <p:cNvPr id="35" name="TextBox 34"/>
          <p:cNvSpPr txBox="1"/>
          <p:nvPr/>
        </p:nvSpPr>
        <p:spPr>
          <a:xfrm>
            <a:off x="4457881" y="5685328"/>
            <a:ext cx="4540994" cy="369332"/>
          </a:xfrm>
          <a:prstGeom prst="rect">
            <a:avLst/>
          </a:prstGeom>
          <a:noFill/>
        </p:spPr>
        <p:txBody>
          <a:bodyPr wrap="square" rtlCol="0">
            <a:spAutoFit/>
          </a:bodyPr>
          <a:lstStyle/>
          <a:p>
            <a:r>
              <a:rPr lang="en-US" dirty="0">
                <a:solidFill>
                  <a:srgbClr val="008000"/>
                </a:solidFill>
              </a:rPr>
              <a:t>Oh </a:t>
            </a:r>
            <a:r>
              <a:rPr lang="en-US" dirty="0" smtClean="0">
                <a:solidFill>
                  <a:srgbClr val="008000"/>
                </a:solidFill>
              </a:rPr>
              <a:t>yay. </a:t>
            </a:r>
            <a:r>
              <a:rPr lang="en-US" dirty="0">
                <a:solidFill>
                  <a:srgbClr val="008000"/>
                </a:solidFill>
              </a:rPr>
              <a:t>Another shooting #sarcasm </a:t>
            </a:r>
          </a:p>
        </p:txBody>
      </p:sp>
      <p:pic>
        <p:nvPicPr>
          <p:cNvPr id="36" name="Content Placeholder 3"/>
          <p:cNvPicPr>
            <a:picLocks noChangeAspect="1"/>
          </p:cNvPicPr>
          <p:nvPr/>
        </p:nvPicPr>
        <p:blipFill>
          <a:blip r:embed="rId4"/>
          <a:srcRect t="18822" b="18822"/>
          <a:stretch>
            <a:fillRect/>
          </a:stretch>
        </p:blipFill>
        <p:spPr>
          <a:xfrm>
            <a:off x="3797136" y="5664285"/>
            <a:ext cx="666046" cy="415831"/>
          </a:xfrm>
          <a:prstGeom prst="wedgeEllipseCallout">
            <a:avLst/>
          </a:prstGeom>
        </p:spPr>
      </p:pic>
      <p:sp>
        <p:nvSpPr>
          <p:cNvPr id="16" name="TextBox 15"/>
          <p:cNvSpPr txBox="1"/>
          <p:nvPr/>
        </p:nvSpPr>
        <p:spPr>
          <a:xfrm>
            <a:off x="244220" y="6323362"/>
            <a:ext cx="8433731" cy="400110"/>
          </a:xfrm>
          <a:prstGeom prst="rect">
            <a:avLst/>
          </a:prstGeom>
          <a:noFill/>
        </p:spPr>
        <p:txBody>
          <a:bodyPr wrap="square" rtlCol="0">
            <a:spAutoFit/>
          </a:bodyPr>
          <a:lstStyle/>
          <a:p>
            <a:r>
              <a:rPr lang="en-US" sz="2000" b="1" dirty="0" smtClean="0"/>
              <a:t>Missed Sarcasm will lead to erroneous belief and sentiment detection </a:t>
            </a:r>
            <a:endParaRPr lang="en-US" sz="2000" b="1" dirty="0"/>
          </a:p>
        </p:txBody>
      </p:sp>
      <p:cxnSp>
        <p:nvCxnSpPr>
          <p:cNvPr id="6" name="Straight Connector 5"/>
          <p:cNvCxnSpPr/>
          <p:nvPr/>
        </p:nvCxnSpPr>
        <p:spPr>
          <a:xfrm>
            <a:off x="3999263" y="4594681"/>
            <a:ext cx="4999612" cy="1395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909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32" grpId="0"/>
      <p:bldP spid="33" grpId="0"/>
      <p:bldP spid="3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7248"/>
            <a:ext cx="9144001" cy="1143000"/>
          </a:xfrm>
        </p:spPr>
        <p:txBody>
          <a:bodyPr/>
          <a:lstStyle/>
          <a:p>
            <a:r>
              <a:rPr lang="en-US" dirty="0" smtClean="0">
                <a:solidFill>
                  <a:schemeClr val="bg1"/>
                </a:solidFill>
              </a:rPr>
              <a:t>Data and Annotations</a:t>
            </a:r>
            <a:endParaRPr lang="en-US" dirty="0">
              <a:solidFill>
                <a:schemeClr val="bg1"/>
              </a:solidFill>
            </a:endParaRPr>
          </a:p>
        </p:txBody>
      </p:sp>
      <p:sp>
        <p:nvSpPr>
          <p:cNvPr id="3" name="Content Placeholder 2"/>
          <p:cNvSpPr>
            <a:spLocks noGrp="1"/>
          </p:cNvSpPr>
          <p:nvPr>
            <p:ph idx="1"/>
          </p:nvPr>
        </p:nvSpPr>
        <p:spPr>
          <a:xfrm>
            <a:off x="457200" y="1248672"/>
            <a:ext cx="8639685" cy="5963389"/>
          </a:xfrm>
        </p:spPr>
        <p:txBody>
          <a:bodyPr>
            <a:normAutofit/>
          </a:bodyPr>
          <a:lstStyle/>
          <a:p>
            <a:pPr>
              <a:buClr>
                <a:schemeClr val="tx1"/>
              </a:buClr>
            </a:pPr>
            <a:r>
              <a:rPr lang="en-US" sz="2800" dirty="0" smtClean="0"/>
              <a:t>Twitter Corpus</a:t>
            </a:r>
          </a:p>
          <a:p>
            <a:pPr marL="0" indent="0">
              <a:buNone/>
            </a:pPr>
            <a:endParaRPr lang="en-US" sz="2400" dirty="0" smtClean="0"/>
          </a:p>
          <a:p>
            <a:pPr marL="0" indent="0">
              <a:buNone/>
            </a:pPr>
            <a:endParaRPr lang="en-US" sz="2400" dirty="0" smtClean="0"/>
          </a:p>
          <a:p>
            <a:pPr marL="0" indent="0">
              <a:buNone/>
            </a:pPr>
            <a:endParaRPr lang="en-US" sz="2400" dirty="0"/>
          </a:p>
          <a:p>
            <a:pPr marL="0" indent="0">
              <a:buNone/>
            </a:pPr>
            <a:endParaRPr lang="en-US" sz="2400" dirty="0" smtClean="0"/>
          </a:p>
          <a:p>
            <a:pPr marL="457200" lvl="1" indent="0">
              <a:buNone/>
            </a:pPr>
            <a:endParaRPr lang="en-US" sz="2400" dirty="0" smtClean="0"/>
          </a:p>
          <a:p>
            <a:pPr marL="457200" lvl="1" indent="0">
              <a:buNone/>
            </a:pPr>
            <a:endParaRPr lang="en-US" sz="2400" dirty="0" smtClean="0"/>
          </a:p>
          <a:p>
            <a:pPr lvl="1"/>
            <a:r>
              <a:rPr lang="en-US" sz="2400" dirty="0" smtClean="0"/>
              <a:t>``</a:t>
            </a:r>
            <a:r>
              <a:rPr lang="en-US" sz="2400" dirty="0" err="1" smtClean="0"/>
              <a:t>reply_to</a:t>
            </a:r>
            <a:r>
              <a:rPr lang="en-US" sz="2400" dirty="0" smtClean="0"/>
              <a:t>(@user)’’ to detect reply; collect the full thread</a:t>
            </a:r>
          </a:p>
          <a:p>
            <a:pPr lvl="1"/>
            <a:r>
              <a:rPr lang="en-US" sz="2400" b="1" dirty="0" smtClean="0"/>
              <a:t>Self-labeled corpus </a:t>
            </a:r>
            <a:r>
              <a:rPr lang="en-US" sz="2400" dirty="0" smtClean="0"/>
              <a:t>(provided </a:t>
            </a:r>
            <a:r>
              <a:rPr lang="en-US" sz="2400" dirty="0"/>
              <a:t>by the </a:t>
            </a:r>
            <a:r>
              <a:rPr lang="en-US" sz="2400" dirty="0" smtClean="0"/>
              <a:t>author using </a:t>
            </a:r>
            <a:r>
              <a:rPr lang="en-US" sz="2400" dirty="0" err="1" smtClean="0"/>
              <a:t>hashtags</a:t>
            </a:r>
            <a:r>
              <a:rPr lang="en-US" sz="2400" dirty="0" smtClean="0"/>
              <a:t>) </a:t>
            </a:r>
          </a:p>
          <a:p>
            <a:pPr marL="914400" lvl="2" indent="0">
              <a:buNone/>
            </a:pPr>
            <a:r>
              <a:rPr lang="en-US" sz="2000" dirty="0"/>
              <a:t>  </a:t>
            </a:r>
            <a:r>
              <a:rPr lang="en-US" sz="2000" dirty="0" smtClean="0"/>
              <a:t>S: #</a:t>
            </a:r>
            <a:r>
              <a:rPr lang="en-US" sz="2000" dirty="0"/>
              <a:t>sarcasm, #</a:t>
            </a:r>
            <a:r>
              <a:rPr lang="en-US" sz="2000" dirty="0" smtClean="0"/>
              <a:t>sarcastic </a:t>
            </a:r>
            <a:endParaRPr lang="en-US" sz="2000" dirty="0"/>
          </a:p>
          <a:p>
            <a:pPr marL="914400" lvl="2" indent="0">
              <a:buNone/>
            </a:pPr>
            <a:r>
              <a:rPr lang="en-US" sz="2000" dirty="0" smtClean="0"/>
              <a:t>  NS: #</a:t>
            </a:r>
            <a:r>
              <a:rPr lang="en-US" sz="2000" dirty="0"/>
              <a:t>love, #hate, </a:t>
            </a:r>
            <a:r>
              <a:rPr lang="en-US" sz="2000" dirty="0" smtClean="0"/>
              <a:t>… [González</a:t>
            </a:r>
            <a:r>
              <a:rPr lang="en-US" sz="2000" dirty="0"/>
              <a:t>-Ibáñez et al. </a:t>
            </a:r>
            <a:r>
              <a:rPr lang="en-US" sz="2000" dirty="0" smtClean="0"/>
              <a:t>2011]</a:t>
            </a:r>
          </a:p>
          <a:p>
            <a:pPr lvl="1"/>
            <a:r>
              <a:rPr lang="en-US" sz="2400" dirty="0" smtClean="0"/>
              <a:t>25K instances (12K S/13K NS; 30% with &gt; 1 context utterance)</a:t>
            </a:r>
          </a:p>
        </p:txBody>
      </p:sp>
      <p:sp>
        <p:nvSpPr>
          <p:cNvPr id="4" name="Slide Number Placeholder 3"/>
          <p:cNvSpPr>
            <a:spLocks noGrp="1"/>
          </p:cNvSpPr>
          <p:nvPr>
            <p:ph type="sldNum" sz="quarter" idx="12"/>
          </p:nvPr>
        </p:nvSpPr>
        <p:spPr/>
        <p:txBody>
          <a:bodyPr/>
          <a:lstStyle/>
          <a:p>
            <a:fld id="{ED4DC878-710C-6B46-B331-A094373C6ACC}" type="slidenum">
              <a:rPr lang="en-US" smtClean="0"/>
              <a:t>20</a:t>
            </a:fld>
            <a:endParaRPr lang="en-US" dirty="0"/>
          </a:p>
        </p:txBody>
      </p:sp>
      <p:sp>
        <p:nvSpPr>
          <p:cNvPr id="5" name="Rounded Rectangle 4"/>
          <p:cNvSpPr/>
          <p:nvPr/>
        </p:nvSpPr>
        <p:spPr>
          <a:xfrm>
            <a:off x="1113622" y="3787658"/>
            <a:ext cx="2490283" cy="35380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ed Rectangle 5"/>
          <p:cNvSpPr/>
          <p:nvPr/>
        </p:nvSpPr>
        <p:spPr>
          <a:xfrm>
            <a:off x="1128166" y="1934955"/>
            <a:ext cx="2434529" cy="353809"/>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5166336" y="2373822"/>
            <a:ext cx="3012463" cy="461665"/>
          </a:xfrm>
          <a:prstGeom prst="rect">
            <a:avLst/>
          </a:prstGeom>
          <a:noFill/>
        </p:spPr>
        <p:txBody>
          <a:bodyPr wrap="square" rtlCol="0">
            <a:spAutoFit/>
          </a:bodyPr>
          <a:lstStyle/>
          <a:p>
            <a:r>
              <a:rPr lang="en-US" sz="2400" dirty="0" smtClean="0"/>
              <a:t>Context (prior turn(s))</a:t>
            </a:r>
            <a:endParaRPr lang="en-US" sz="2400" dirty="0"/>
          </a:p>
        </p:txBody>
      </p:sp>
      <p:sp>
        <p:nvSpPr>
          <p:cNvPr id="10" name="TextBox 9"/>
          <p:cNvSpPr txBox="1"/>
          <p:nvPr/>
        </p:nvSpPr>
        <p:spPr>
          <a:xfrm>
            <a:off x="5177249" y="3705202"/>
            <a:ext cx="2861850" cy="461665"/>
          </a:xfrm>
          <a:prstGeom prst="rect">
            <a:avLst/>
          </a:prstGeom>
          <a:noFill/>
        </p:spPr>
        <p:txBody>
          <a:bodyPr wrap="square" rtlCol="0">
            <a:spAutoFit/>
          </a:bodyPr>
          <a:lstStyle/>
          <a:p>
            <a:r>
              <a:rPr lang="en-US" sz="2400" dirty="0" smtClean="0"/>
              <a:t>Current turn (S or NS)</a:t>
            </a:r>
            <a:endParaRPr lang="en-US" sz="2400" dirty="0"/>
          </a:p>
        </p:txBody>
      </p:sp>
      <p:sp>
        <p:nvSpPr>
          <p:cNvPr id="12" name="Rounded Rectangle 11"/>
          <p:cNvSpPr/>
          <p:nvPr/>
        </p:nvSpPr>
        <p:spPr>
          <a:xfrm>
            <a:off x="1128166" y="3009052"/>
            <a:ext cx="2434529" cy="353809"/>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ight Brace 12"/>
          <p:cNvSpPr/>
          <p:nvPr/>
        </p:nvSpPr>
        <p:spPr>
          <a:xfrm>
            <a:off x="4216400" y="1922255"/>
            <a:ext cx="712914" cy="1481345"/>
          </a:xfrm>
          <a:prstGeom prst="rightBrace">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dirty="0"/>
          </a:p>
        </p:txBody>
      </p:sp>
      <p:cxnSp>
        <p:nvCxnSpPr>
          <p:cNvPr id="14" name="Curved Connector 13"/>
          <p:cNvCxnSpPr/>
          <p:nvPr/>
        </p:nvCxnSpPr>
        <p:spPr>
          <a:xfrm rot="16200000" flipV="1">
            <a:off x="2425612" y="3458666"/>
            <a:ext cx="353578" cy="26884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Curved Connector 16"/>
          <p:cNvCxnSpPr/>
          <p:nvPr/>
        </p:nvCxnSpPr>
        <p:spPr>
          <a:xfrm rot="16200000" flipV="1">
            <a:off x="2060111" y="2462336"/>
            <a:ext cx="325705" cy="134424"/>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130351" y="2568788"/>
            <a:ext cx="423278"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381693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dissolve">
                                      <p:cBhvr>
                                        <p:cTn id="7" dur="500"/>
                                        <p:tgtEl>
                                          <p:spTgt spid="3">
                                            <p:txEl>
                                              <p:pRg st="7" end="7"/>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dissolve">
                                      <p:cBhvr>
                                        <p:cTn id="10" dur="500"/>
                                        <p:tgtEl>
                                          <p:spTgt spid="3">
                                            <p:txEl>
                                              <p:pRg st="8" end="8"/>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dissolve">
                                      <p:cBhvr>
                                        <p:cTn id="13" dur="500"/>
                                        <p:tgtEl>
                                          <p:spTgt spid="3">
                                            <p:txEl>
                                              <p:pRg st="9" end="9"/>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dissolve">
                                      <p:cBhvr>
                                        <p:cTn id="16" dur="500"/>
                                        <p:tgtEl>
                                          <p:spTgt spid="3">
                                            <p:txEl>
                                              <p:pRg st="10" end="10"/>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Effect transition="in" filter="dissolve">
                                      <p:cBhvr>
                                        <p:cTn id="1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48"/>
            <a:ext cx="9144000" cy="1143000"/>
          </a:xfrm>
        </p:spPr>
        <p:txBody>
          <a:bodyPr/>
          <a:lstStyle/>
          <a:p>
            <a:r>
              <a:rPr lang="en-US" dirty="0" smtClean="0">
                <a:solidFill>
                  <a:schemeClr val="bg1"/>
                </a:solidFill>
              </a:rPr>
              <a:t>Data and Annotations</a:t>
            </a:r>
            <a:endParaRPr lang="en-US" dirty="0">
              <a:solidFill>
                <a:schemeClr val="bg1"/>
              </a:solidFill>
            </a:endParaRPr>
          </a:p>
        </p:txBody>
      </p:sp>
      <p:sp>
        <p:nvSpPr>
          <p:cNvPr id="3" name="Content Placeholder 2"/>
          <p:cNvSpPr>
            <a:spLocks noGrp="1"/>
          </p:cNvSpPr>
          <p:nvPr>
            <p:ph idx="1"/>
          </p:nvPr>
        </p:nvSpPr>
        <p:spPr>
          <a:xfrm>
            <a:off x="313553" y="1223748"/>
            <a:ext cx="8577281" cy="5726327"/>
          </a:xfrm>
        </p:spPr>
        <p:txBody>
          <a:bodyPr>
            <a:normAutofit lnSpcReduction="10000"/>
          </a:bodyPr>
          <a:lstStyle/>
          <a:p>
            <a:pPr marL="342900" lvl="1" indent="-342900">
              <a:buFont typeface="Arial"/>
              <a:buChar char="•"/>
            </a:pPr>
            <a:r>
              <a:rPr lang="en-US" sz="3400" dirty="0" smtClean="0"/>
              <a:t>IAC</a:t>
            </a:r>
            <a:r>
              <a:rPr lang="en-US" sz="3400" baseline="-25000" dirty="0" smtClean="0"/>
              <a:t>v2</a:t>
            </a:r>
            <a:r>
              <a:rPr lang="en-US" sz="3400" dirty="0" smtClean="0"/>
              <a:t>  ([</a:t>
            </a:r>
            <a:r>
              <a:rPr lang="en-US" sz="3400" dirty="0" err="1" smtClean="0"/>
              <a:t>Oraby</a:t>
            </a:r>
            <a:r>
              <a:rPr lang="en-US" sz="3400" dirty="0" smtClean="0"/>
              <a:t> et al, 2016], Discussion forum)</a:t>
            </a:r>
            <a:endParaRPr lang="en-US" sz="2400" dirty="0"/>
          </a:p>
          <a:p>
            <a:endParaRPr lang="en-US" sz="3400" dirty="0"/>
          </a:p>
          <a:p>
            <a:pPr marL="0" indent="0">
              <a:buNone/>
            </a:pPr>
            <a:endParaRPr lang="en-US" dirty="0" smtClean="0"/>
          </a:p>
          <a:p>
            <a:pPr marL="0" indent="0">
              <a:buNone/>
            </a:pPr>
            <a:endParaRPr lang="en-US" dirty="0" smtClean="0"/>
          </a:p>
          <a:p>
            <a:pPr marL="0" indent="0">
              <a:buNone/>
            </a:pPr>
            <a:endParaRPr lang="en-US" dirty="0"/>
          </a:p>
          <a:p>
            <a:pPr lvl="1">
              <a:buFontTx/>
              <a:buChar char="-"/>
            </a:pPr>
            <a:r>
              <a:rPr lang="en-US" sz="2400" dirty="0" smtClean="0"/>
              <a:t>Released version from Sarcasm Corpus V2 part of the Internet Argument Corpus  </a:t>
            </a:r>
            <a:endParaRPr lang="en-US" sz="3400" dirty="0" smtClean="0"/>
          </a:p>
          <a:p>
            <a:pPr lvl="1">
              <a:buFontTx/>
              <a:buChar char="-"/>
            </a:pPr>
            <a:r>
              <a:rPr lang="en-US" sz="2400" b="1" dirty="0" smtClean="0"/>
              <a:t>Annotated by crowdsourcing </a:t>
            </a:r>
            <a:r>
              <a:rPr lang="en-US" sz="2400" dirty="0" smtClean="0"/>
              <a:t>at </a:t>
            </a:r>
            <a:r>
              <a:rPr lang="en-US" sz="2400" i="1" dirty="0" smtClean="0"/>
              <a:t>comment level</a:t>
            </a:r>
            <a:r>
              <a:rPr lang="en-US" sz="2400" dirty="0" smtClean="0"/>
              <a:t>: </a:t>
            </a:r>
            <a:r>
              <a:rPr lang="en-US" sz="2400" b="1" i="1" dirty="0" smtClean="0"/>
              <a:t>perceived sarcasm</a:t>
            </a:r>
            <a:r>
              <a:rPr lang="en-US" sz="2400" dirty="0" smtClean="0"/>
              <a:t>! </a:t>
            </a:r>
          </a:p>
          <a:p>
            <a:pPr lvl="1">
              <a:buFontTx/>
              <a:buChar char="-"/>
            </a:pPr>
            <a:r>
              <a:rPr lang="en-US" sz="2400" dirty="0" smtClean="0"/>
              <a:t>4950 Instances </a:t>
            </a:r>
          </a:p>
          <a:p>
            <a:pPr lvl="2"/>
            <a:r>
              <a:rPr lang="en-US" sz="2000" dirty="0" smtClean="0"/>
              <a:t>Balanced between S/NS</a:t>
            </a:r>
          </a:p>
          <a:p>
            <a:pPr lvl="2"/>
            <a:r>
              <a:rPr lang="en-US" sz="2000" dirty="0" smtClean="0"/>
              <a:t>Comments between 3-7 sentences long</a:t>
            </a:r>
          </a:p>
          <a:p>
            <a:pPr lvl="2"/>
            <a:r>
              <a:rPr lang="en-US" sz="2000" dirty="0" smtClean="0"/>
              <a:t>3 types of sarcasm: General, Rhetorical Question, Hyperbole</a:t>
            </a:r>
          </a:p>
          <a:p>
            <a:pPr lvl="2"/>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ED4DC878-710C-6B46-B331-A094373C6ACC}" type="slidenum">
              <a:rPr lang="en-US" smtClean="0"/>
              <a:t>21</a:t>
            </a:fld>
            <a:endParaRPr lang="en-US"/>
          </a:p>
        </p:txBody>
      </p:sp>
      <p:sp>
        <p:nvSpPr>
          <p:cNvPr id="5" name="Rounded Rectangle 4"/>
          <p:cNvSpPr/>
          <p:nvPr/>
        </p:nvSpPr>
        <p:spPr>
          <a:xfrm>
            <a:off x="1340622" y="3205828"/>
            <a:ext cx="2437364" cy="47729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a:t>
            </a:r>
            <a:endParaRPr lang="en-US" dirty="0">
              <a:solidFill>
                <a:srgbClr val="000000"/>
              </a:solidFill>
            </a:endParaRPr>
          </a:p>
        </p:txBody>
      </p:sp>
      <p:sp>
        <p:nvSpPr>
          <p:cNvPr id="6" name="Rounded Rectangle 5"/>
          <p:cNvSpPr/>
          <p:nvPr/>
        </p:nvSpPr>
        <p:spPr>
          <a:xfrm>
            <a:off x="1340622" y="2134797"/>
            <a:ext cx="2382795" cy="477290"/>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9" name="TextBox 8"/>
          <p:cNvSpPr txBox="1"/>
          <p:nvPr/>
        </p:nvSpPr>
        <p:spPr>
          <a:xfrm>
            <a:off x="3881148" y="2150422"/>
            <a:ext cx="2125220" cy="461665"/>
          </a:xfrm>
          <a:prstGeom prst="rect">
            <a:avLst/>
          </a:prstGeom>
          <a:noFill/>
        </p:spPr>
        <p:txBody>
          <a:bodyPr wrap="square" rtlCol="0">
            <a:spAutoFit/>
          </a:bodyPr>
          <a:lstStyle/>
          <a:p>
            <a:r>
              <a:rPr lang="en-US" sz="2400" dirty="0" smtClean="0"/>
              <a:t>Prior turn</a:t>
            </a:r>
            <a:endParaRPr lang="en-US" sz="2400" dirty="0"/>
          </a:p>
        </p:txBody>
      </p:sp>
      <p:sp>
        <p:nvSpPr>
          <p:cNvPr id="10" name="TextBox 9"/>
          <p:cNvSpPr txBox="1"/>
          <p:nvPr/>
        </p:nvSpPr>
        <p:spPr>
          <a:xfrm>
            <a:off x="4045449" y="3218672"/>
            <a:ext cx="3312249" cy="461665"/>
          </a:xfrm>
          <a:prstGeom prst="rect">
            <a:avLst/>
          </a:prstGeom>
          <a:noFill/>
        </p:spPr>
        <p:txBody>
          <a:bodyPr wrap="square" rtlCol="0">
            <a:spAutoFit/>
          </a:bodyPr>
          <a:lstStyle/>
          <a:p>
            <a:r>
              <a:rPr lang="en-US" sz="2400" dirty="0" smtClean="0"/>
              <a:t>Current turn (S or NS)</a:t>
            </a:r>
            <a:endParaRPr lang="en-US" sz="2400" dirty="0"/>
          </a:p>
        </p:txBody>
      </p:sp>
      <p:cxnSp>
        <p:nvCxnSpPr>
          <p:cNvPr id="11" name="Curved Connector 10"/>
          <p:cNvCxnSpPr/>
          <p:nvPr/>
        </p:nvCxnSpPr>
        <p:spPr>
          <a:xfrm rot="16200000" flipV="1">
            <a:off x="2571656" y="2763348"/>
            <a:ext cx="616112" cy="268847"/>
          </a:xfrm>
          <a:prstGeom prst="curvedConnector3">
            <a:avLst>
              <a:gd name="adj1" fmla="val 14270"/>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940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dissolve">
                                      <p:cBhvr>
                                        <p:cTn id="7" dur="500"/>
                                        <p:tgtEl>
                                          <p:spTgt spid="3">
                                            <p:txEl>
                                              <p:pRg st="6" end="6"/>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dissolve">
                                      <p:cBhvr>
                                        <p:cTn id="10" dur="500"/>
                                        <p:tgtEl>
                                          <p:spTgt spid="3">
                                            <p:txEl>
                                              <p:pRg st="7" end="7"/>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dissolve">
                                      <p:cBhvr>
                                        <p:cTn id="13" dur="500"/>
                                        <p:tgtEl>
                                          <p:spTgt spid="3">
                                            <p:txEl>
                                              <p:pRg st="8" end="8"/>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dissolve">
                                      <p:cBhvr>
                                        <p:cTn id="16" dur="500"/>
                                        <p:tgtEl>
                                          <p:spTgt spid="3">
                                            <p:txEl>
                                              <p:pRg st="9" end="9"/>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dissolve">
                                      <p:cBhvr>
                                        <p:cTn id="1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48"/>
            <a:ext cx="9144000" cy="1143000"/>
          </a:xfrm>
        </p:spPr>
        <p:txBody>
          <a:bodyPr/>
          <a:lstStyle/>
          <a:p>
            <a:r>
              <a:rPr lang="en-US" dirty="0" smtClean="0">
                <a:solidFill>
                  <a:schemeClr val="bg1"/>
                </a:solidFill>
              </a:rPr>
              <a:t>Data and Annotations</a:t>
            </a:r>
            <a:endParaRPr lang="en-US" dirty="0">
              <a:solidFill>
                <a:schemeClr val="bg1"/>
              </a:solidFill>
            </a:endParaRPr>
          </a:p>
        </p:txBody>
      </p:sp>
      <p:sp>
        <p:nvSpPr>
          <p:cNvPr id="3" name="Content Placeholder 2"/>
          <p:cNvSpPr>
            <a:spLocks noGrp="1"/>
          </p:cNvSpPr>
          <p:nvPr>
            <p:ph idx="1"/>
          </p:nvPr>
        </p:nvSpPr>
        <p:spPr>
          <a:xfrm>
            <a:off x="313553" y="1223748"/>
            <a:ext cx="8577281" cy="5726327"/>
          </a:xfrm>
        </p:spPr>
        <p:txBody>
          <a:bodyPr>
            <a:normAutofit/>
          </a:bodyPr>
          <a:lstStyle/>
          <a:p>
            <a:pPr marL="342900" lvl="1" indent="-342900">
              <a:buFont typeface="Arial"/>
              <a:buChar char="•"/>
            </a:pPr>
            <a:r>
              <a:rPr lang="en-US" sz="3400" dirty="0" smtClean="0"/>
              <a:t>IAC</a:t>
            </a:r>
            <a:r>
              <a:rPr lang="en-US" sz="3400" baseline="30000" dirty="0" smtClean="0"/>
              <a:t>+</a:t>
            </a:r>
            <a:r>
              <a:rPr lang="en-US" sz="3400" baseline="-25000" dirty="0" smtClean="0"/>
              <a:t>v2</a:t>
            </a:r>
            <a:r>
              <a:rPr lang="en-US" sz="3400" dirty="0" smtClean="0"/>
              <a:t>  (Discussion forum)</a:t>
            </a:r>
            <a:endParaRPr lang="en-US" sz="2400" dirty="0"/>
          </a:p>
          <a:p>
            <a:endParaRPr lang="en-US" sz="3400" dirty="0"/>
          </a:p>
          <a:p>
            <a:pPr marL="0" indent="0">
              <a:buNone/>
            </a:pPr>
            <a:endParaRPr lang="en-US" dirty="0" smtClean="0"/>
          </a:p>
          <a:p>
            <a:pPr marL="0" indent="0">
              <a:buNone/>
            </a:pPr>
            <a:endParaRPr lang="en-US" dirty="0" smtClean="0"/>
          </a:p>
          <a:p>
            <a:pPr marL="0" indent="0">
              <a:buNone/>
            </a:pPr>
            <a:endParaRPr lang="en-US" dirty="0"/>
          </a:p>
          <a:p>
            <a:pPr lvl="1">
              <a:buFontTx/>
              <a:buChar char="-"/>
            </a:pPr>
            <a:r>
              <a:rPr lang="en-US" sz="2400" dirty="0" smtClean="0"/>
              <a:t>Built a subset that includes also succeeding turns</a:t>
            </a:r>
          </a:p>
          <a:p>
            <a:pPr lvl="1">
              <a:buFontTx/>
              <a:buChar char="-"/>
            </a:pPr>
            <a:r>
              <a:rPr lang="en-US" sz="2400" dirty="0" smtClean="0"/>
              <a:t>2900 Instances </a:t>
            </a:r>
          </a:p>
          <a:p>
            <a:pPr lvl="2"/>
            <a:r>
              <a:rPr lang="en-US" sz="2000" dirty="0" smtClean="0"/>
              <a:t>Balanced between S/NS</a:t>
            </a:r>
          </a:p>
          <a:p>
            <a:pPr lvl="2"/>
            <a:r>
              <a:rPr lang="en-US" sz="2000" dirty="0" smtClean="0"/>
              <a:t>Comments between 3-7 sentences long</a:t>
            </a:r>
          </a:p>
          <a:p>
            <a:pPr lvl="2"/>
            <a:r>
              <a:rPr lang="en-US" sz="2000" dirty="0" smtClean="0"/>
              <a:t>3 types of sarcasm: General, Rhetorical Question, Hyperbole</a:t>
            </a:r>
          </a:p>
          <a:p>
            <a:pPr lvl="2"/>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ED4DC878-710C-6B46-B331-A094373C6ACC}" type="slidenum">
              <a:rPr lang="en-US" smtClean="0"/>
              <a:t>22</a:t>
            </a:fld>
            <a:endParaRPr lang="en-US"/>
          </a:p>
        </p:txBody>
      </p:sp>
      <p:sp>
        <p:nvSpPr>
          <p:cNvPr id="5" name="Rounded Rectangle 4"/>
          <p:cNvSpPr/>
          <p:nvPr/>
        </p:nvSpPr>
        <p:spPr>
          <a:xfrm>
            <a:off x="1581922" y="2735928"/>
            <a:ext cx="2437364" cy="47729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a:t>
            </a:r>
            <a:endParaRPr lang="en-US" dirty="0">
              <a:solidFill>
                <a:srgbClr val="000000"/>
              </a:solidFill>
            </a:endParaRPr>
          </a:p>
        </p:txBody>
      </p:sp>
      <p:sp>
        <p:nvSpPr>
          <p:cNvPr id="6" name="Rounded Rectangle 5"/>
          <p:cNvSpPr/>
          <p:nvPr/>
        </p:nvSpPr>
        <p:spPr>
          <a:xfrm>
            <a:off x="1264422" y="1893497"/>
            <a:ext cx="2382795" cy="477290"/>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9" name="TextBox 8"/>
          <p:cNvSpPr txBox="1"/>
          <p:nvPr/>
        </p:nvSpPr>
        <p:spPr>
          <a:xfrm>
            <a:off x="5159658" y="1820222"/>
            <a:ext cx="2125220" cy="461665"/>
          </a:xfrm>
          <a:prstGeom prst="rect">
            <a:avLst/>
          </a:prstGeom>
          <a:noFill/>
        </p:spPr>
        <p:txBody>
          <a:bodyPr wrap="square" rtlCol="0">
            <a:spAutoFit/>
          </a:bodyPr>
          <a:lstStyle/>
          <a:p>
            <a:r>
              <a:rPr lang="en-US" sz="2400" dirty="0" smtClean="0"/>
              <a:t>Prior turn</a:t>
            </a:r>
            <a:endParaRPr lang="en-US" sz="2400" dirty="0"/>
          </a:p>
        </p:txBody>
      </p:sp>
      <p:sp>
        <p:nvSpPr>
          <p:cNvPr id="10" name="TextBox 9"/>
          <p:cNvSpPr txBox="1"/>
          <p:nvPr/>
        </p:nvSpPr>
        <p:spPr>
          <a:xfrm>
            <a:off x="5159658" y="2685272"/>
            <a:ext cx="3312249" cy="461665"/>
          </a:xfrm>
          <a:prstGeom prst="rect">
            <a:avLst/>
          </a:prstGeom>
          <a:noFill/>
        </p:spPr>
        <p:txBody>
          <a:bodyPr wrap="square" rtlCol="0">
            <a:spAutoFit/>
          </a:bodyPr>
          <a:lstStyle/>
          <a:p>
            <a:r>
              <a:rPr lang="en-US" sz="2400" dirty="0" smtClean="0"/>
              <a:t>Current turn (S or NS)</a:t>
            </a:r>
            <a:endParaRPr lang="en-US" sz="2400" dirty="0"/>
          </a:p>
        </p:txBody>
      </p:sp>
      <p:cxnSp>
        <p:nvCxnSpPr>
          <p:cNvPr id="11" name="Curved Connector 10"/>
          <p:cNvCxnSpPr/>
          <p:nvPr/>
        </p:nvCxnSpPr>
        <p:spPr>
          <a:xfrm rot="16200000" flipV="1">
            <a:off x="2572255" y="2419851"/>
            <a:ext cx="382083" cy="18841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a:off x="2049419" y="3538827"/>
            <a:ext cx="2382795" cy="477290"/>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cxnSp>
        <p:nvCxnSpPr>
          <p:cNvPr id="14" name="Curved Connector 13"/>
          <p:cNvCxnSpPr/>
          <p:nvPr/>
        </p:nvCxnSpPr>
        <p:spPr>
          <a:xfrm rot="16200000" flipV="1">
            <a:off x="2891844" y="3283568"/>
            <a:ext cx="382083" cy="18841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301780" y="3488027"/>
            <a:ext cx="2502840" cy="461665"/>
          </a:xfrm>
          <a:prstGeom prst="rect">
            <a:avLst/>
          </a:prstGeom>
          <a:noFill/>
        </p:spPr>
        <p:txBody>
          <a:bodyPr wrap="square" rtlCol="0">
            <a:spAutoFit/>
          </a:bodyPr>
          <a:lstStyle/>
          <a:p>
            <a:r>
              <a:rPr lang="en-US" sz="2400" dirty="0" smtClean="0"/>
              <a:t>Succeeding turn</a:t>
            </a:r>
            <a:endParaRPr lang="en-US" sz="2400" dirty="0"/>
          </a:p>
        </p:txBody>
      </p:sp>
    </p:spTree>
    <p:extLst>
      <p:ext uri="{BB962C8B-B14F-4D97-AF65-F5344CB8AC3E}">
        <p14:creationId xmlns:p14="http://schemas.microsoft.com/office/powerpoint/2010/main" val="249003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dissolve">
                                      <p:cBhvr>
                                        <p:cTn id="7" dur="500"/>
                                        <p:tgtEl>
                                          <p:spTgt spid="3">
                                            <p:txEl>
                                              <p:pRg st="6" end="6"/>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dissolve">
                                      <p:cBhvr>
                                        <p:cTn id="10" dur="500"/>
                                        <p:tgtEl>
                                          <p:spTgt spid="3">
                                            <p:txEl>
                                              <p:pRg st="7" end="7"/>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dissolve">
                                      <p:cBhvr>
                                        <p:cTn id="13" dur="500"/>
                                        <p:tgtEl>
                                          <p:spTgt spid="3">
                                            <p:txEl>
                                              <p:pRg st="8" end="8"/>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dissolve">
                                      <p:cBhvr>
                                        <p:cTn id="1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48"/>
            <a:ext cx="9144000" cy="1143000"/>
          </a:xfrm>
        </p:spPr>
        <p:txBody>
          <a:bodyPr/>
          <a:lstStyle/>
          <a:p>
            <a:r>
              <a:rPr lang="en-US" dirty="0" smtClean="0">
                <a:solidFill>
                  <a:schemeClr val="bg1"/>
                </a:solidFill>
              </a:rPr>
              <a:t>Data and Annotations</a:t>
            </a:r>
            <a:endParaRPr lang="en-US" dirty="0">
              <a:solidFill>
                <a:schemeClr val="bg1"/>
              </a:solidFill>
            </a:endParaRPr>
          </a:p>
        </p:txBody>
      </p:sp>
      <p:sp>
        <p:nvSpPr>
          <p:cNvPr id="3" name="Content Placeholder 2"/>
          <p:cNvSpPr>
            <a:spLocks noGrp="1"/>
          </p:cNvSpPr>
          <p:nvPr>
            <p:ph idx="1"/>
          </p:nvPr>
        </p:nvSpPr>
        <p:spPr>
          <a:xfrm>
            <a:off x="313553" y="1223748"/>
            <a:ext cx="8577281" cy="5726327"/>
          </a:xfrm>
        </p:spPr>
        <p:txBody>
          <a:bodyPr>
            <a:normAutofit/>
          </a:bodyPr>
          <a:lstStyle/>
          <a:p>
            <a:pPr marL="342900" lvl="1" indent="-342900">
              <a:buFont typeface="Arial"/>
              <a:buChar char="•"/>
            </a:pPr>
            <a:r>
              <a:rPr lang="en-US" sz="3400" dirty="0" err="1" smtClean="0"/>
              <a:t>Reddit</a:t>
            </a:r>
            <a:r>
              <a:rPr lang="en-US" sz="3400" dirty="0" smtClean="0"/>
              <a:t> Corpus ([</a:t>
            </a:r>
            <a:r>
              <a:rPr lang="en-US" sz="3400" dirty="0" err="1" smtClean="0"/>
              <a:t>Khodak</a:t>
            </a:r>
            <a:r>
              <a:rPr lang="en-US" sz="3400" dirty="0" smtClean="0"/>
              <a:t> et al. 2017], Discussion forum)</a:t>
            </a:r>
            <a:endParaRPr lang="en-US" sz="2400" dirty="0"/>
          </a:p>
          <a:p>
            <a:endParaRPr lang="en-US" sz="3400" dirty="0"/>
          </a:p>
          <a:p>
            <a:pPr marL="0" indent="0">
              <a:buNone/>
            </a:pPr>
            <a:endParaRPr lang="en-US" dirty="0" smtClean="0"/>
          </a:p>
          <a:p>
            <a:pPr marL="0" indent="0">
              <a:buNone/>
            </a:pPr>
            <a:endParaRPr lang="en-US" dirty="0" smtClean="0"/>
          </a:p>
          <a:p>
            <a:pPr marL="457200" lvl="1" indent="0">
              <a:buNone/>
            </a:pPr>
            <a:endParaRPr lang="en-US" sz="3400" dirty="0" smtClean="0"/>
          </a:p>
          <a:p>
            <a:pPr lvl="1"/>
            <a:r>
              <a:rPr lang="en-US" sz="2400" b="1" dirty="0" smtClean="0"/>
              <a:t>Self-labeled</a:t>
            </a:r>
            <a:r>
              <a:rPr lang="en-US" sz="2400" dirty="0" smtClean="0"/>
              <a:t> corpus, </a:t>
            </a:r>
            <a:r>
              <a:rPr lang="en-US" sz="2400" dirty="0"/>
              <a:t>a</a:t>
            </a:r>
            <a:r>
              <a:rPr lang="en-US" sz="2400" dirty="0" smtClean="0"/>
              <a:t>nnotated at comment level</a:t>
            </a:r>
            <a:r>
              <a:rPr lang="en-US" sz="2400" dirty="0"/>
              <a:t> </a:t>
            </a:r>
            <a:r>
              <a:rPr lang="en-US" sz="2400" dirty="0" smtClean="0"/>
              <a:t>(``\s marker added by speaker)</a:t>
            </a:r>
          </a:p>
          <a:p>
            <a:pPr lvl="1"/>
            <a:r>
              <a:rPr lang="en-US" sz="2400" dirty="0" smtClean="0"/>
              <a:t>Collected a subset of 50K instances </a:t>
            </a:r>
          </a:p>
          <a:p>
            <a:pPr lvl="2"/>
            <a:r>
              <a:rPr lang="en-US" sz="2000" dirty="0"/>
              <a:t>B</a:t>
            </a:r>
            <a:r>
              <a:rPr lang="en-US" sz="2000" dirty="0" smtClean="0"/>
              <a:t>alanced between S/NS</a:t>
            </a:r>
          </a:p>
          <a:p>
            <a:pPr lvl="2"/>
            <a:r>
              <a:rPr lang="en-US" sz="2000" dirty="0" smtClean="0"/>
              <a:t>Comments between 3-7 sentences long</a:t>
            </a:r>
          </a:p>
          <a:p>
            <a:pPr lvl="2"/>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ED4DC878-710C-6B46-B331-A094373C6ACC}" type="slidenum">
              <a:rPr lang="en-US" smtClean="0"/>
              <a:t>23</a:t>
            </a:fld>
            <a:endParaRPr lang="en-US"/>
          </a:p>
        </p:txBody>
      </p:sp>
      <p:sp>
        <p:nvSpPr>
          <p:cNvPr id="5" name="Rounded Rectangle 4"/>
          <p:cNvSpPr/>
          <p:nvPr/>
        </p:nvSpPr>
        <p:spPr>
          <a:xfrm>
            <a:off x="1340622" y="3574128"/>
            <a:ext cx="2437364" cy="47729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a:t>
            </a:r>
            <a:endParaRPr lang="en-US" dirty="0">
              <a:solidFill>
                <a:srgbClr val="000000"/>
              </a:solidFill>
            </a:endParaRPr>
          </a:p>
        </p:txBody>
      </p:sp>
      <p:sp>
        <p:nvSpPr>
          <p:cNvPr id="6" name="Rounded Rectangle 5"/>
          <p:cNvSpPr/>
          <p:nvPr/>
        </p:nvSpPr>
        <p:spPr>
          <a:xfrm>
            <a:off x="1340622" y="2503097"/>
            <a:ext cx="2382795" cy="477290"/>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9" name="TextBox 8"/>
          <p:cNvSpPr txBox="1"/>
          <p:nvPr/>
        </p:nvSpPr>
        <p:spPr>
          <a:xfrm>
            <a:off x="3881148" y="2518722"/>
            <a:ext cx="2125220" cy="461665"/>
          </a:xfrm>
          <a:prstGeom prst="rect">
            <a:avLst/>
          </a:prstGeom>
          <a:noFill/>
        </p:spPr>
        <p:txBody>
          <a:bodyPr wrap="square" rtlCol="0">
            <a:spAutoFit/>
          </a:bodyPr>
          <a:lstStyle/>
          <a:p>
            <a:r>
              <a:rPr lang="en-US" sz="2400" dirty="0" smtClean="0"/>
              <a:t>Prior turn</a:t>
            </a:r>
            <a:endParaRPr lang="en-US" sz="2400" dirty="0"/>
          </a:p>
        </p:txBody>
      </p:sp>
      <p:sp>
        <p:nvSpPr>
          <p:cNvPr id="10" name="TextBox 9"/>
          <p:cNvSpPr txBox="1"/>
          <p:nvPr/>
        </p:nvSpPr>
        <p:spPr>
          <a:xfrm>
            <a:off x="4045449" y="3586972"/>
            <a:ext cx="3312249" cy="461665"/>
          </a:xfrm>
          <a:prstGeom prst="rect">
            <a:avLst/>
          </a:prstGeom>
          <a:noFill/>
        </p:spPr>
        <p:txBody>
          <a:bodyPr wrap="square" rtlCol="0">
            <a:spAutoFit/>
          </a:bodyPr>
          <a:lstStyle/>
          <a:p>
            <a:r>
              <a:rPr lang="en-US" sz="2400" dirty="0" smtClean="0"/>
              <a:t>Current turn (S or NS)</a:t>
            </a:r>
            <a:endParaRPr lang="en-US" sz="2400" dirty="0"/>
          </a:p>
        </p:txBody>
      </p:sp>
      <p:cxnSp>
        <p:nvCxnSpPr>
          <p:cNvPr id="11" name="Curved Connector 10"/>
          <p:cNvCxnSpPr/>
          <p:nvPr/>
        </p:nvCxnSpPr>
        <p:spPr>
          <a:xfrm rot="16200000" flipV="1">
            <a:off x="2571656" y="3131648"/>
            <a:ext cx="616112" cy="268847"/>
          </a:xfrm>
          <a:prstGeom prst="curvedConnector3">
            <a:avLst>
              <a:gd name="adj1" fmla="val 14270"/>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03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dissolve">
                                      <p:cBhvr>
                                        <p:cTn id="13" dur="500"/>
                                        <p:tgtEl>
                                          <p:spTgt spid="3">
                                            <p:txEl>
                                              <p:pRg st="7" end="7"/>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dissolve">
                                      <p:cBhvr>
                                        <p:cTn id="1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82"/>
            <a:ext cx="9144000" cy="1143000"/>
          </a:xfrm>
        </p:spPr>
        <p:txBody>
          <a:bodyPr/>
          <a:lstStyle/>
          <a:p>
            <a:r>
              <a:rPr lang="en-US" dirty="0" smtClean="0">
                <a:solidFill>
                  <a:schemeClr val="bg1"/>
                </a:solidFill>
              </a:rPr>
              <a:t>Modeling Conversation Context</a:t>
            </a:r>
            <a:endParaRPr lang="en-US" dirty="0">
              <a:solidFill>
                <a:schemeClr val="bg1"/>
              </a:solidFill>
            </a:endParaRPr>
          </a:p>
        </p:txBody>
      </p:sp>
      <p:sp>
        <p:nvSpPr>
          <p:cNvPr id="3" name="Content Placeholder 2"/>
          <p:cNvSpPr>
            <a:spLocks noGrp="1"/>
          </p:cNvSpPr>
          <p:nvPr>
            <p:ph idx="1"/>
          </p:nvPr>
        </p:nvSpPr>
        <p:spPr>
          <a:xfrm>
            <a:off x="457200" y="1347943"/>
            <a:ext cx="8229600" cy="4928045"/>
          </a:xfrm>
        </p:spPr>
        <p:txBody>
          <a:bodyPr>
            <a:normAutofit/>
          </a:bodyPr>
          <a:lstStyle/>
          <a:p>
            <a:pPr>
              <a:buClr>
                <a:schemeClr val="tx1"/>
              </a:buClr>
            </a:pPr>
            <a:r>
              <a:rPr lang="en-US" dirty="0" smtClean="0">
                <a:solidFill>
                  <a:schemeClr val="bg1">
                    <a:lumMod val="75000"/>
                  </a:schemeClr>
                </a:solidFill>
              </a:rPr>
              <a:t>Data</a:t>
            </a:r>
          </a:p>
          <a:p>
            <a:pPr>
              <a:buClr>
                <a:schemeClr val="tx1"/>
              </a:buClr>
            </a:pPr>
            <a:endParaRPr lang="en-US" dirty="0"/>
          </a:p>
          <a:p>
            <a:pPr>
              <a:buClr>
                <a:schemeClr val="tx1"/>
              </a:buClr>
            </a:pPr>
            <a:r>
              <a:rPr lang="en-US" dirty="0" smtClean="0"/>
              <a:t>RQ1: can conversation context help in sarcasm detection</a:t>
            </a:r>
          </a:p>
          <a:p>
            <a:pPr>
              <a:buClr>
                <a:schemeClr val="tx1"/>
              </a:buClr>
            </a:pPr>
            <a:endParaRPr lang="en-US" dirty="0" smtClean="0"/>
          </a:p>
          <a:p>
            <a:pPr>
              <a:buClr>
                <a:schemeClr val="tx1"/>
              </a:buClr>
            </a:pPr>
            <a:r>
              <a:rPr lang="en-US" dirty="0" smtClean="0">
                <a:solidFill>
                  <a:srgbClr val="BFBFBF"/>
                </a:solidFill>
              </a:rPr>
              <a:t>RQ2: can we identify what part of the context triggers the sarcastic reply?</a:t>
            </a:r>
          </a:p>
          <a:p>
            <a:pPr>
              <a:buClr>
                <a:schemeClr val="tx1"/>
              </a:buClr>
            </a:pPr>
            <a:endParaRPr lang="en-US" dirty="0"/>
          </a:p>
        </p:txBody>
      </p:sp>
      <p:sp>
        <p:nvSpPr>
          <p:cNvPr id="4" name="Slide Number Placeholder 3"/>
          <p:cNvSpPr>
            <a:spLocks noGrp="1"/>
          </p:cNvSpPr>
          <p:nvPr>
            <p:ph type="sldNum" sz="quarter" idx="12"/>
          </p:nvPr>
        </p:nvSpPr>
        <p:spPr/>
        <p:txBody>
          <a:bodyPr/>
          <a:lstStyle/>
          <a:p>
            <a:fld id="{ED4DC878-710C-6B46-B331-A094373C6ACC}" type="slidenum">
              <a:rPr lang="en-US" smtClean="0"/>
              <a:t>24</a:t>
            </a:fld>
            <a:endParaRPr lang="en-US"/>
          </a:p>
        </p:txBody>
      </p:sp>
    </p:spTree>
    <p:extLst>
      <p:ext uri="{BB962C8B-B14F-4D97-AF65-F5344CB8AC3E}">
        <p14:creationId xmlns:p14="http://schemas.microsoft.com/office/powerpoint/2010/main" val="3797909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117" y="1460500"/>
            <a:ext cx="8749311" cy="5075767"/>
          </a:xfrm>
        </p:spPr>
        <p:txBody>
          <a:bodyPr>
            <a:normAutofit fontScale="92500" lnSpcReduction="20000"/>
          </a:bodyPr>
          <a:lstStyle/>
          <a:p>
            <a:pPr>
              <a:buClr>
                <a:schemeClr val="tx1"/>
              </a:buClr>
            </a:pPr>
            <a:r>
              <a:rPr lang="en-US" dirty="0" smtClean="0"/>
              <a:t>Baseline (SVM with discrete features)</a:t>
            </a:r>
          </a:p>
          <a:p>
            <a:pPr lvl="1">
              <a:buClr>
                <a:schemeClr val="tx1"/>
              </a:buClr>
            </a:pPr>
            <a:r>
              <a:rPr lang="en-US" dirty="0" err="1"/>
              <a:t>n</a:t>
            </a:r>
            <a:r>
              <a:rPr lang="en-US" dirty="0" err="1" smtClean="0"/>
              <a:t>grams</a:t>
            </a:r>
            <a:endParaRPr lang="en-US" dirty="0" smtClean="0"/>
          </a:p>
          <a:p>
            <a:pPr lvl="1">
              <a:buClr>
                <a:schemeClr val="tx1"/>
              </a:buClr>
            </a:pPr>
            <a:r>
              <a:rPr lang="en-US" dirty="0" smtClean="0"/>
              <a:t>Sentiment and pragmatic features </a:t>
            </a:r>
          </a:p>
          <a:p>
            <a:pPr lvl="2">
              <a:buClr>
                <a:schemeClr val="tx1"/>
              </a:buClr>
            </a:pPr>
            <a:r>
              <a:rPr lang="en-US" dirty="0" smtClean="0"/>
              <a:t>Linguistic Inquiry and Word Count (LIWC) lexicon </a:t>
            </a:r>
          </a:p>
          <a:p>
            <a:pPr lvl="2">
              <a:buClr>
                <a:schemeClr val="tx1"/>
              </a:buClr>
            </a:pPr>
            <a:r>
              <a:rPr lang="en-US" dirty="0" smtClean="0"/>
              <a:t>MPQA Subjectivity lexicon</a:t>
            </a:r>
          </a:p>
          <a:p>
            <a:pPr lvl="2">
              <a:buClr>
                <a:schemeClr val="tx1"/>
              </a:buClr>
            </a:pPr>
            <a:r>
              <a:rPr lang="en-US" dirty="0" smtClean="0"/>
              <a:t>Change of sentiment [Joshi et al. 2015]</a:t>
            </a:r>
          </a:p>
          <a:p>
            <a:pPr marL="971550" lvl="1" indent="-457200">
              <a:buClr>
                <a:schemeClr val="tx1"/>
              </a:buClr>
            </a:pPr>
            <a:r>
              <a:rPr lang="en-US" dirty="0" smtClean="0"/>
              <a:t>Sarcasm Markers </a:t>
            </a:r>
            <a:r>
              <a:rPr lang="en-US" sz="2400" dirty="0"/>
              <a:t>[</a:t>
            </a:r>
            <a:r>
              <a:rPr lang="en-US" sz="2400" dirty="0" smtClean="0"/>
              <a:t>Burgers et al. 2012]</a:t>
            </a:r>
          </a:p>
          <a:p>
            <a:pPr marL="1371600" lvl="2" indent="-457200">
              <a:buClr>
                <a:schemeClr val="tx1"/>
              </a:buClr>
            </a:pPr>
            <a:r>
              <a:rPr lang="en-US" dirty="0" err="1"/>
              <a:t>M</a:t>
            </a:r>
            <a:r>
              <a:rPr lang="en-US" dirty="0" err="1" smtClean="0"/>
              <a:t>orpho</a:t>
            </a:r>
            <a:r>
              <a:rPr lang="en-US" dirty="0" smtClean="0"/>
              <a:t>-syntactic </a:t>
            </a:r>
          </a:p>
          <a:p>
            <a:pPr marL="1828800" lvl="3" indent="-457200">
              <a:buClr>
                <a:schemeClr val="tx1"/>
              </a:buClr>
            </a:pPr>
            <a:r>
              <a:rPr lang="en-US" dirty="0" smtClean="0"/>
              <a:t>(interjections: ``yeah’’; ``uh’’), Tag questions (``is </a:t>
            </a:r>
            <a:r>
              <a:rPr lang="en-US" dirty="0" err="1" smtClean="0"/>
              <a:t>nt</a:t>
            </a:r>
            <a:r>
              <a:rPr lang="en-US" dirty="0" smtClean="0"/>
              <a:t> it?”), Exclamations</a:t>
            </a:r>
          </a:p>
          <a:p>
            <a:pPr marL="1371600" lvl="2" indent="-457200">
              <a:buClr>
                <a:schemeClr val="tx1"/>
              </a:buClr>
            </a:pPr>
            <a:r>
              <a:rPr lang="en-US" dirty="0" smtClean="0"/>
              <a:t>Typographic</a:t>
            </a:r>
          </a:p>
          <a:p>
            <a:pPr marL="1828800" lvl="3" indent="-457200">
              <a:buClr>
                <a:schemeClr val="tx1"/>
              </a:buClr>
            </a:pPr>
            <a:r>
              <a:rPr lang="en-US" dirty="0" smtClean="0"/>
              <a:t>Capitalization (``NEVER’’), quotation marks, emoticons</a:t>
            </a:r>
          </a:p>
          <a:p>
            <a:pPr marL="1371600" lvl="2" indent="-457200">
              <a:buClr>
                <a:schemeClr val="tx1"/>
              </a:buClr>
            </a:pPr>
            <a:r>
              <a:rPr lang="en-US" dirty="0" smtClean="0"/>
              <a:t>Tropes</a:t>
            </a:r>
          </a:p>
          <a:p>
            <a:pPr marL="1828800" lvl="3" indent="-457200">
              <a:buClr>
                <a:schemeClr val="tx1"/>
              </a:buClr>
            </a:pPr>
            <a:r>
              <a:rPr lang="en-US" dirty="0" smtClean="0"/>
              <a:t>Intensifiers (``greatest’’, ``best’’…)</a:t>
            </a:r>
          </a:p>
          <a:p>
            <a:pPr marL="1828800" lvl="3" indent="-457200"/>
            <a:endParaRPr lang="en-US" dirty="0" smtClean="0"/>
          </a:p>
          <a:p>
            <a:pPr marL="1371600" lvl="3" indent="0">
              <a:buNone/>
            </a:pPr>
            <a:endParaRPr lang="en-US" dirty="0" smtClean="0"/>
          </a:p>
          <a:p>
            <a:pPr marL="1371600" lvl="2" indent="-457200"/>
            <a:endParaRPr lang="en-US" dirty="0" smtClean="0"/>
          </a:p>
          <a:p>
            <a:pPr marL="914400" lvl="2" indent="0">
              <a:buNone/>
            </a:pP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ED4DC878-710C-6B46-B331-A094373C6ACC}" type="slidenum">
              <a:rPr lang="en-US" smtClean="0"/>
              <a:t>25</a:t>
            </a:fld>
            <a:endParaRPr lang="en-US"/>
          </a:p>
        </p:txBody>
      </p:sp>
      <p:sp>
        <p:nvSpPr>
          <p:cNvPr id="5" name="Title 1"/>
          <p:cNvSpPr>
            <a:spLocks noGrp="1"/>
          </p:cNvSpPr>
          <p:nvPr>
            <p:ph type="title"/>
          </p:nvPr>
        </p:nvSpPr>
        <p:spPr>
          <a:xfrm>
            <a:off x="0" y="-21082"/>
            <a:ext cx="9144000" cy="1143000"/>
          </a:xfrm>
        </p:spPr>
        <p:txBody>
          <a:bodyPr/>
          <a:lstStyle/>
          <a:p>
            <a:r>
              <a:rPr lang="en-US" dirty="0" smtClean="0">
                <a:solidFill>
                  <a:schemeClr val="bg1"/>
                </a:solidFill>
              </a:rPr>
              <a:t>Computational Models</a:t>
            </a:r>
            <a:endParaRPr lang="en-US" dirty="0">
              <a:solidFill>
                <a:schemeClr val="bg1"/>
              </a:solidFill>
            </a:endParaRPr>
          </a:p>
        </p:txBody>
      </p:sp>
    </p:spTree>
    <p:extLst>
      <p:ext uri="{BB962C8B-B14F-4D97-AF65-F5344CB8AC3E}">
        <p14:creationId xmlns:p14="http://schemas.microsoft.com/office/powerpoint/2010/main" val="29765604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117" y="1460501"/>
            <a:ext cx="8884350" cy="5260974"/>
          </a:xfrm>
        </p:spPr>
        <p:txBody>
          <a:bodyPr>
            <a:normAutofit/>
          </a:bodyPr>
          <a:lstStyle/>
          <a:p>
            <a:pPr>
              <a:buClr>
                <a:schemeClr val="tx1"/>
              </a:buClr>
            </a:pPr>
            <a:r>
              <a:rPr lang="en-US" dirty="0" smtClean="0">
                <a:solidFill>
                  <a:srgbClr val="000000"/>
                </a:solidFill>
              </a:rPr>
              <a:t>Long Short-Term Memory (LSTM) </a:t>
            </a:r>
            <a:r>
              <a:rPr lang="en-US" dirty="0">
                <a:solidFill>
                  <a:srgbClr val="000000"/>
                </a:solidFill>
              </a:rPr>
              <a:t>Networks </a:t>
            </a:r>
            <a:r>
              <a:rPr lang="en-US" sz="2400" dirty="0">
                <a:solidFill>
                  <a:srgbClr val="000000"/>
                </a:solidFill>
              </a:rPr>
              <a:t>[</a:t>
            </a:r>
            <a:r>
              <a:rPr lang="en-US" sz="2400" dirty="0" err="1" smtClean="0">
                <a:solidFill>
                  <a:srgbClr val="000000"/>
                </a:solidFill>
              </a:rPr>
              <a:t>Hochreiter</a:t>
            </a:r>
            <a:r>
              <a:rPr lang="en-US" sz="2400" dirty="0" smtClean="0">
                <a:solidFill>
                  <a:srgbClr val="000000"/>
                </a:solidFill>
              </a:rPr>
              <a:t> </a:t>
            </a:r>
            <a:r>
              <a:rPr lang="en-US" sz="2400" dirty="0">
                <a:solidFill>
                  <a:srgbClr val="000000"/>
                </a:solidFill>
              </a:rPr>
              <a:t>&amp; </a:t>
            </a:r>
            <a:r>
              <a:rPr lang="en-US" sz="2400" dirty="0" err="1">
                <a:solidFill>
                  <a:srgbClr val="000000"/>
                </a:solidFill>
              </a:rPr>
              <a:t>S</a:t>
            </a:r>
            <a:r>
              <a:rPr lang="en-US" sz="2400" dirty="0" err="1" smtClean="0">
                <a:solidFill>
                  <a:srgbClr val="000000"/>
                </a:solidFill>
              </a:rPr>
              <a:t>chmidhuber</a:t>
            </a:r>
            <a:r>
              <a:rPr lang="en-US" sz="2400" dirty="0" smtClean="0">
                <a:solidFill>
                  <a:srgbClr val="000000"/>
                </a:solidFill>
              </a:rPr>
              <a:t> 1997]</a:t>
            </a:r>
          </a:p>
          <a:p>
            <a:pPr lvl="1">
              <a:buClr>
                <a:schemeClr val="tx1"/>
              </a:buClr>
            </a:pPr>
            <a:r>
              <a:rPr lang="en-US" dirty="0" smtClean="0">
                <a:solidFill>
                  <a:srgbClr val="000000"/>
                </a:solidFill>
              </a:rPr>
              <a:t>Type of RNN; able to learn long-distant dependencies</a:t>
            </a:r>
          </a:p>
          <a:p>
            <a:pPr lvl="1">
              <a:buClr>
                <a:schemeClr val="tx1"/>
              </a:buClr>
            </a:pPr>
            <a:r>
              <a:rPr lang="en-US" dirty="0" smtClean="0">
                <a:solidFill>
                  <a:srgbClr val="000000"/>
                </a:solidFill>
              </a:rPr>
              <a:t>one </a:t>
            </a:r>
            <a:r>
              <a:rPr lang="en-US" dirty="0">
                <a:solidFill>
                  <a:srgbClr val="000000"/>
                </a:solidFill>
              </a:rPr>
              <a:t>LSTM reads the context and </a:t>
            </a:r>
            <a:r>
              <a:rPr lang="en-US" dirty="0" smtClean="0">
                <a:solidFill>
                  <a:srgbClr val="000000"/>
                </a:solidFill>
              </a:rPr>
              <a:t>another LSTM </a:t>
            </a:r>
            <a:r>
              <a:rPr lang="en-US" dirty="0">
                <a:solidFill>
                  <a:srgbClr val="000000"/>
                </a:solidFill>
              </a:rPr>
              <a:t>reads the </a:t>
            </a:r>
            <a:r>
              <a:rPr lang="en-US" dirty="0" smtClean="0">
                <a:solidFill>
                  <a:srgbClr val="000000"/>
                </a:solidFill>
              </a:rPr>
              <a:t>response</a:t>
            </a:r>
            <a:endParaRPr lang="en-US" dirty="0">
              <a:solidFill>
                <a:srgbClr val="000000"/>
              </a:solidFill>
            </a:endParaRPr>
          </a:p>
          <a:p>
            <a:pPr>
              <a:buClr>
                <a:schemeClr val="tx1"/>
              </a:buClr>
            </a:pPr>
            <a:r>
              <a:rPr lang="en-US" dirty="0" smtClean="0">
                <a:solidFill>
                  <a:srgbClr val="000000"/>
                </a:solidFill>
              </a:rPr>
              <a:t>Attention-based LSTM Networks </a:t>
            </a:r>
          </a:p>
          <a:p>
            <a:pPr lvl="1">
              <a:buClr>
                <a:schemeClr val="tx1"/>
              </a:buClr>
            </a:pPr>
            <a:r>
              <a:rPr lang="en-US" dirty="0" smtClean="0">
                <a:solidFill>
                  <a:srgbClr val="000000"/>
                </a:solidFill>
              </a:rPr>
              <a:t>Word and sentence level attention (hierarchical model; </a:t>
            </a:r>
            <a:r>
              <a:rPr lang="en-US" sz="2400" dirty="0" smtClean="0">
                <a:solidFill>
                  <a:srgbClr val="000000"/>
                </a:solidFill>
              </a:rPr>
              <a:t>Yang et al. 2016</a:t>
            </a:r>
            <a:r>
              <a:rPr lang="en-US" dirty="0" smtClean="0">
                <a:solidFill>
                  <a:srgbClr val="000000"/>
                </a:solidFill>
              </a:rPr>
              <a:t>)</a:t>
            </a:r>
          </a:p>
          <a:p>
            <a:pPr lvl="1">
              <a:buClr>
                <a:schemeClr val="tx1"/>
              </a:buClr>
            </a:pPr>
            <a:r>
              <a:rPr lang="en-US" dirty="0" smtClean="0">
                <a:solidFill>
                  <a:srgbClr val="000000"/>
                </a:solidFill>
              </a:rPr>
              <a:t> Only sentence level (avg. word embeddings)</a:t>
            </a:r>
          </a:p>
          <a:p>
            <a:pPr lvl="1">
              <a:buClr>
                <a:schemeClr val="tx1"/>
              </a:buClr>
            </a:pPr>
            <a:endParaRPr lang="en-US" dirty="0" smtClean="0">
              <a:solidFill>
                <a:srgbClr val="000000"/>
              </a:solidFill>
            </a:endParaRPr>
          </a:p>
          <a:p>
            <a:pPr marL="514350" indent="-457200"/>
            <a:endParaRPr lang="en-US" dirty="0" smtClean="0">
              <a:solidFill>
                <a:srgbClr val="000000"/>
              </a:solidFill>
            </a:endParaRPr>
          </a:p>
          <a:p>
            <a:pPr lvl="1"/>
            <a:endParaRPr lang="en-US" dirty="0" smtClean="0">
              <a:solidFill>
                <a:srgbClr val="000000"/>
              </a:solidFill>
            </a:endParaRPr>
          </a:p>
          <a:p>
            <a:pPr marL="1828800" lvl="3" indent="-457200"/>
            <a:endParaRPr lang="en-US" dirty="0" smtClean="0">
              <a:solidFill>
                <a:srgbClr val="000000"/>
              </a:solidFill>
            </a:endParaRPr>
          </a:p>
          <a:p>
            <a:pPr marL="1371600" lvl="3" indent="0">
              <a:buNone/>
            </a:pPr>
            <a:endParaRPr lang="en-US" dirty="0" smtClean="0">
              <a:solidFill>
                <a:srgbClr val="000000"/>
              </a:solidFill>
            </a:endParaRPr>
          </a:p>
          <a:p>
            <a:pPr marL="1371600" lvl="2" indent="-457200"/>
            <a:endParaRPr lang="en-US" dirty="0" smtClean="0">
              <a:solidFill>
                <a:srgbClr val="000000"/>
              </a:solidFill>
            </a:endParaRPr>
          </a:p>
          <a:p>
            <a:pPr marL="914400" lvl="2" indent="0">
              <a:buNone/>
            </a:pPr>
            <a:endParaRPr lang="en-US" dirty="0" smtClean="0">
              <a:solidFill>
                <a:srgbClr val="000000"/>
              </a:solidFill>
            </a:endParaRPr>
          </a:p>
          <a:p>
            <a:pPr lvl="1"/>
            <a:endParaRPr lang="en-US" dirty="0">
              <a:solidFill>
                <a:srgbClr val="000000"/>
              </a:solidFill>
            </a:endParaRPr>
          </a:p>
        </p:txBody>
      </p:sp>
      <p:sp>
        <p:nvSpPr>
          <p:cNvPr id="4" name="Slide Number Placeholder 3"/>
          <p:cNvSpPr>
            <a:spLocks noGrp="1"/>
          </p:cNvSpPr>
          <p:nvPr>
            <p:ph type="sldNum" sz="quarter" idx="12"/>
          </p:nvPr>
        </p:nvSpPr>
        <p:spPr/>
        <p:txBody>
          <a:bodyPr/>
          <a:lstStyle/>
          <a:p>
            <a:fld id="{ED4DC878-710C-6B46-B331-A094373C6ACC}" type="slidenum">
              <a:rPr lang="en-US" smtClean="0"/>
              <a:t>26</a:t>
            </a:fld>
            <a:endParaRPr lang="en-US"/>
          </a:p>
        </p:txBody>
      </p:sp>
      <p:sp>
        <p:nvSpPr>
          <p:cNvPr id="5" name="Title 1"/>
          <p:cNvSpPr>
            <a:spLocks noGrp="1"/>
          </p:cNvSpPr>
          <p:nvPr>
            <p:ph type="title"/>
          </p:nvPr>
        </p:nvSpPr>
        <p:spPr>
          <a:xfrm>
            <a:off x="0" y="-21082"/>
            <a:ext cx="9144000" cy="1143000"/>
          </a:xfrm>
        </p:spPr>
        <p:txBody>
          <a:bodyPr/>
          <a:lstStyle/>
          <a:p>
            <a:r>
              <a:rPr lang="en-US" dirty="0" smtClean="0">
                <a:solidFill>
                  <a:schemeClr val="bg1"/>
                </a:solidFill>
              </a:rPr>
              <a:t>Computational Models</a:t>
            </a:r>
            <a:endParaRPr lang="en-US" dirty="0">
              <a:solidFill>
                <a:schemeClr val="bg1"/>
              </a:solidFill>
            </a:endParaRPr>
          </a:p>
        </p:txBody>
      </p:sp>
    </p:spTree>
    <p:extLst>
      <p:ext uri="{BB962C8B-B14F-4D97-AF65-F5344CB8AC3E}">
        <p14:creationId xmlns:p14="http://schemas.microsoft.com/office/powerpoint/2010/main" val="8422672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9467" y="410885"/>
            <a:ext cx="8297333" cy="5908974"/>
          </a:xfrm>
          <a:prstGeom prst="rect">
            <a:avLst/>
          </a:prstGeom>
          <a:solidFill>
            <a:schemeClr val="accent2">
              <a:lumMod val="60000"/>
              <a:lumOff val="40000"/>
            </a:schemeClr>
          </a:solidFill>
        </p:spPr>
      </p:pic>
      <p:sp>
        <p:nvSpPr>
          <p:cNvPr id="4" name="Slide Number Placeholder 3"/>
          <p:cNvSpPr>
            <a:spLocks noGrp="1"/>
          </p:cNvSpPr>
          <p:nvPr>
            <p:ph type="sldNum" sz="quarter" idx="12"/>
          </p:nvPr>
        </p:nvSpPr>
        <p:spPr/>
        <p:txBody>
          <a:bodyPr/>
          <a:lstStyle/>
          <a:p>
            <a:fld id="{ED4DC878-710C-6B46-B331-A094373C6ACC}" type="slidenum">
              <a:rPr lang="en-US" smtClean="0"/>
              <a:t>27</a:t>
            </a:fld>
            <a:endParaRPr lang="en-US"/>
          </a:p>
        </p:txBody>
      </p:sp>
      <p:sp>
        <p:nvSpPr>
          <p:cNvPr id="7" name="TextBox 6"/>
          <p:cNvSpPr txBox="1"/>
          <p:nvPr/>
        </p:nvSpPr>
        <p:spPr>
          <a:xfrm>
            <a:off x="203206" y="6290215"/>
            <a:ext cx="304800" cy="369332"/>
          </a:xfrm>
          <a:prstGeom prst="rect">
            <a:avLst/>
          </a:prstGeom>
          <a:solidFill>
            <a:srgbClr val="197C86"/>
          </a:solidFill>
        </p:spPr>
        <p:txBody>
          <a:bodyPr wrap="square" rtlCol="0">
            <a:spAutoFit/>
          </a:bodyPr>
          <a:lstStyle/>
          <a:p>
            <a:endParaRPr lang="en-US" dirty="0"/>
          </a:p>
        </p:txBody>
      </p:sp>
      <p:sp>
        <p:nvSpPr>
          <p:cNvPr id="8" name="TextBox 7"/>
          <p:cNvSpPr txBox="1"/>
          <p:nvPr/>
        </p:nvSpPr>
        <p:spPr>
          <a:xfrm>
            <a:off x="203206" y="5857341"/>
            <a:ext cx="304800" cy="369332"/>
          </a:xfrm>
          <a:prstGeom prst="rect">
            <a:avLst/>
          </a:prstGeom>
          <a:solidFill>
            <a:schemeClr val="accent4">
              <a:lumMod val="60000"/>
              <a:lumOff val="40000"/>
            </a:schemeClr>
          </a:solidFill>
        </p:spPr>
        <p:txBody>
          <a:bodyPr wrap="square" rtlCol="0">
            <a:spAutoFit/>
          </a:bodyPr>
          <a:lstStyle/>
          <a:p>
            <a:endParaRPr lang="en-US" dirty="0"/>
          </a:p>
        </p:txBody>
      </p:sp>
      <p:sp>
        <p:nvSpPr>
          <p:cNvPr id="9" name="TextBox 8"/>
          <p:cNvSpPr txBox="1"/>
          <p:nvPr/>
        </p:nvSpPr>
        <p:spPr>
          <a:xfrm>
            <a:off x="203209" y="4959880"/>
            <a:ext cx="304800" cy="369332"/>
          </a:xfrm>
          <a:prstGeom prst="rect">
            <a:avLst/>
          </a:prstGeom>
          <a:solidFill>
            <a:schemeClr val="tx2">
              <a:lumMod val="40000"/>
              <a:lumOff val="60000"/>
            </a:schemeClr>
          </a:solidFill>
        </p:spPr>
        <p:txBody>
          <a:bodyPr wrap="square" rtlCol="0">
            <a:spAutoFit/>
          </a:bodyPr>
          <a:lstStyle/>
          <a:p>
            <a:endParaRPr lang="en-US" dirty="0"/>
          </a:p>
        </p:txBody>
      </p:sp>
      <p:sp>
        <p:nvSpPr>
          <p:cNvPr id="10" name="TextBox 9"/>
          <p:cNvSpPr txBox="1"/>
          <p:nvPr/>
        </p:nvSpPr>
        <p:spPr>
          <a:xfrm>
            <a:off x="203212" y="5417074"/>
            <a:ext cx="304800" cy="369332"/>
          </a:xfrm>
          <a:prstGeom prst="rect">
            <a:avLst/>
          </a:prstGeom>
          <a:solidFill>
            <a:schemeClr val="accent6">
              <a:lumMod val="40000"/>
              <a:lumOff val="60000"/>
            </a:schemeClr>
          </a:solidFill>
        </p:spPr>
        <p:txBody>
          <a:bodyPr wrap="square" rtlCol="0">
            <a:spAutoFit/>
          </a:bodyPr>
          <a:lstStyle/>
          <a:p>
            <a:endParaRPr lang="en-US" dirty="0"/>
          </a:p>
        </p:txBody>
      </p:sp>
      <p:sp>
        <p:nvSpPr>
          <p:cNvPr id="11" name="TextBox 10"/>
          <p:cNvSpPr txBox="1"/>
          <p:nvPr/>
        </p:nvSpPr>
        <p:spPr>
          <a:xfrm>
            <a:off x="541876" y="6290215"/>
            <a:ext cx="2421467" cy="369332"/>
          </a:xfrm>
          <a:prstGeom prst="rect">
            <a:avLst/>
          </a:prstGeom>
          <a:noFill/>
        </p:spPr>
        <p:txBody>
          <a:bodyPr wrap="square" rtlCol="0">
            <a:spAutoFit/>
          </a:bodyPr>
          <a:lstStyle/>
          <a:p>
            <a:r>
              <a:rPr lang="en-US" dirty="0" smtClean="0"/>
              <a:t>Sentence Embedding</a:t>
            </a:r>
            <a:endParaRPr lang="en-US" dirty="0"/>
          </a:p>
        </p:txBody>
      </p:sp>
      <p:sp>
        <p:nvSpPr>
          <p:cNvPr id="12" name="TextBox 11"/>
          <p:cNvSpPr txBox="1"/>
          <p:nvPr/>
        </p:nvSpPr>
        <p:spPr>
          <a:xfrm>
            <a:off x="541879" y="5917692"/>
            <a:ext cx="2421467" cy="369332"/>
          </a:xfrm>
          <a:prstGeom prst="rect">
            <a:avLst/>
          </a:prstGeom>
          <a:noFill/>
        </p:spPr>
        <p:txBody>
          <a:bodyPr wrap="square" rtlCol="0">
            <a:spAutoFit/>
          </a:bodyPr>
          <a:lstStyle/>
          <a:p>
            <a:r>
              <a:rPr lang="en-US" dirty="0" smtClean="0"/>
              <a:t>Hidden layers</a:t>
            </a:r>
            <a:endParaRPr lang="en-US" dirty="0"/>
          </a:p>
        </p:txBody>
      </p:sp>
      <p:sp>
        <p:nvSpPr>
          <p:cNvPr id="13" name="TextBox 12"/>
          <p:cNvSpPr txBox="1"/>
          <p:nvPr/>
        </p:nvSpPr>
        <p:spPr>
          <a:xfrm>
            <a:off x="575744" y="5488009"/>
            <a:ext cx="2421467" cy="369332"/>
          </a:xfrm>
          <a:prstGeom prst="rect">
            <a:avLst/>
          </a:prstGeom>
          <a:noFill/>
        </p:spPr>
        <p:txBody>
          <a:bodyPr wrap="square" rtlCol="0">
            <a:spAutoFit/>
          </a:bodyPr>
          <a:lstStyle/>
          <a:p>
            <a:r>
              <a:rPr lang="en-US" dirty="0" smtClean="0"/>
              <a:t>Attention</a:t>
            </a:r>
            <a:endParaRPr lang="en-US" dirty="0"/>
          </a:p>
        </p:txBody>
      </p:sp>
      <p:sp>
        <p:nvSpPr>
          <p:cNvPr id="14" name="TextBox 13"/>
          <p:cNvSpPr txBox="1"/>
          <p:nvPr/>
        </p:nvSpPr>
        <p:spPr>
          <a:xfrm>
            <a:off x="575744" y="5047742"/>
            <a:ext cx="2421467" cy="369332"/>
          </a:xfrm>
          <a:prstGeom prst="rect">
            <a:avLst/>
          </a:prstGeom>
          <a:noFill/>
        </p:spPr>
        <p:txBody>
          <a:bodyPr wrap="square" rtlCol="0">
            <a:spAutoFit/>
          </a:bodyPr>
          <a:lstStyle/>
          <a:p>
            <a:r>
              <a:rPr lang="en-US" dirty="0" smtClean="0"/>
              <a:t>Final Vector Rep.</a:t>
            </a:r>
            <a:endParaRPr lang="en-US" dirty="0"/>
          </a:p>
        </p:txBody>
      </p:sp>
      <p:sp>
        <p:nvSpPr>
          <p:cNvPr id="15" name="TextBox 14"/>
          <p:cNvSpPr txBox="1"/>
          <p:nvPr/>
        </p:nvSpPr>
        <p:spPr>
          <a:xfrm>
            <a:off x="5418678" y="6459557"/>
            <a:ext cx="3386656" cy="369332"/>
          </a:xfrm>
          <a:prstGeom prst="rect">
            <a:avLst/>
          </a:prstGeom>
          <a:noFill/>
        </p:spPr>
        <p:txBody>
          <a:bodyPr wrap="square" rtlCol="0">
            <a:spAutoFit/>
          </a:bodyPr>
          <a:lstStyle/>
          <a:p>
            <a:r>
              <a:rPr lang="en-US" dirty="0" smtClean="0"/>
              <a:t>Fig. inspired by Yang et al. 2016</a:t>
            </a:r>
            <a:endParaRPr lang="en-US" dirty="0"/>
          </a:p>
        </p:txBody>
      </p:sp>
    </p:spTree>
    <p:extLst>
      <p:ext uri="{BB962C8B-B14F-4D97-AF65-F5344CB8AC3E}">
        <p14:creationId xmlns:p14="http://schemas.microsoft.com/office/powerpoint/2010/main" val="8407819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117" y="1320800"/>
            <a:ext cx="8884350" cy="5400675"/>
          </a:xfrm>
        </p:spPr>
        <p:txBody>
          <a:bodyPr>
            <a:normAutofit fontScale="92500" lnSpcReduction="20000"/>
          </a:bodyPr>
          <a:lstStyle/>
          <a:p>
            <a:pPr>
              <a:buClr>
                <a:schemeClr val="tx1"/>
              </a:buClr>
            </a:pPr>
            <a:r>
              <a:rPr lang="en-US" dirty="0" smtClean="0">
                <a:solidFill>
                  <a:srgbClr val="7F7F7F"/>
                </a:solidFill>
              </a:rPr>
              <a:t>Long Short-Term Memory (LSTM) </a:t>
            </a:r>
            <a:r>
              <a:rPr lang="en-US" dirty="0">
                <a:solidFill>
                  <a:srgbClr val="7F7F7F"/>
                </a:solidFill>
              </a:rPr>
              <a:t>Networks </a:t>
            </a:r>
            <a:r>
              <a:rPr lang="en-US" sz="2400" dirty="0">
                <a:solidFill>
                  <a:srgbClr val="7F7F7F"/>
                </a:solidFill>
              </a:rPr>
              <a:t>[</a:t>
            </a:r>
            <a:r>
              <a:rPr lang="en-US" sz="2400" dirty="0" err="1" smtClean="0">
                <a:solidFill>
                  <a:srgbClr val="7F7F7F"/>
                </a:solidFill>
              </a:rPr>
              <a:t>Hochreiter</a:t>
            </a:r>
            <a:r>
              <a:rPr lang="en-US" sz="2400" dirty="0" smtClean="0">
                <a:solidFill>
                  <a:srgbClr val="7F7F7F"/>
                </a:solidFill>
              </a:rPr>
              <a:t> </a:t>
            </a:r>
            <a:r>
              <a:rPr lang="en-US" sz="2400" dirty="0">
                <a:solidFill>
                  <a:srgbClr val="7F7F7F"/>
                </a:solidFill>
              </a:rPr>
              <a:t>&amp; </a:t>
            </a:r>
            <a:r>
              <a:rPr lang="en-US" sz="2400" dirty="0" err="1">
                <a:solidFill>
                  <a:srgbClr val="7F7F7F"/>
                </a:solidFill>
              </a:rPr>
              <a:t>S</a:t>
            </a:r>
            <a:r>
              <a:rPr lang="en-US" sz="2400" dirty="0" err="1" smtClean="0">
                <a:solidFill>
                  <a:srgbClr val="7F7F7F"/>
                </a:solidFill>
              </a:rPr>
              <a:t>chmidhuber</a:t>
            </a:r>
            <a:r>
              <a:rPr lang="en-US" sz="2400" dirty="0" smtClean="0">
                <a:solidFill>
                  <a:srgbClr val="7F7F7F"/>
                </a:solidFill>
              </a:rPr>
              <a:t> 1997]</a:t>
            </a:r>
          </a:p>
          <a:p>
            <a:pPr lvl="1">
              <a:buClr>
                <a:schemeClr val="tx1"/>
              </a:buClr>
            </a:pPr>
            <a:r>
              <a:rPr lang="en-US" dirty="0" smtClean="0">
                <a:solidFill>
                  <a:srgbClr val="7F7F7F"/>
                </a:solidFill>
              </a:rPr>
              <a:t>Type of RNN; able to learn long-distant dependencies</a:t>
            </a:r>
          </a:p>
          <a:p>
            <a:pPr lvl="1">
              <a:buClr>
                <a:schemeClr val="tx1"/>
              </a:buClr>
            </a:pPr>
            <a:r>
              <a:rPr lang="en-US" dirty="0" smtClean="0">
                <a:solidFill>
                  <a:srgbClr val="7F7F7F"/>
                </a:solidFill>
              </a:rPr>
              <a:t>one </a:t>
            </a:r>
            <a:r>
              <a:rPr lang="en-US" dirty="0">
                <a:solidFill>
                  <a:srgbClr val="7F7F7F"/>
                </a:solidFill>
              </a:rPr>
              <a:t>LSTM reads the context and </a:t>
            </a:r>
            <a:r>
              <a:rPr lang="en-US" dirty="0" smtClean="0">
                <a:solidFill>
                  <a:srgbClr val="7F7F7F"/>
                </a:solidFill>
              </a:rPr>
              <a:t>another LSTM </a:t>
            </a:r>
            <a:r>
              <a:rPr lang="en-US" dirty="0">
                <a:solidFill>
                  <a:srgbClr val="7F7F7F"/>
                </a:solidFill>
              </a:rPr>
              <a:t>reads the </a:t>
            </a:r>
            <a:r>
              <a:rPr lang="en-US" dirty="0" smtClean="0">
                <a:solidFill>
                  <a:srgbClr val="7F7F7F"/>
                </a:solidFill>
              </a:rPr>
              <a:t>response</a:t>
            </a:r>
            <a:endParaRPr lang="en-US" dirty="0">
              <a:solidFill>
                <a:srgbClr val="7F7F7F"/>
              </a:solidFill>
            </a:endParaRPr>
          </a:p>
          <a:p>
            <a:pPr>
              <a:buClr>
                <a:schemeClr val="tx1"/>
              </a:buClr>
            </a:pPr>
            <a:r>
              <a:rPr lang="en-US" dirty="0" smtClean="0">
                <a:solidFill>
                  <a:srgbClr val="7F7F7F"/>
                </a:solidFill>
              </a:rPr>
              <a:t>Attention-based LSTM Networks </a:t>
            </a:r>
          </a:p>
          <a:p>
            <a:pPr lvl="1">
              <a:buClr>
                <a:schemeClr val="tx1"/>
              </a:buClr>
            </a:pPr>
            <a:r>
              <a:rPr lang="en-US" dirty="0" smtClean="0">
                <a:solidFill>
                  <a:srgbClr val="7F7F7F"/>
                </a:solidFill>
              </a:rPr>
              <a:t>Word and sentence level attention (hierarchical model; </a:t>
            </a:r>
            <a:r>
              <a:rPr lang="en-US" sz="2400" dirty="0" smtClean="0">
                <a:solidFill>
                  <a:srgbClr val="7F7F7F"/>
                </a:solidFill>
              </a:rPr>
              <a:t>Yang et al. 2016</a:t>
            </a:r>
            <a:r>
              <a:rPr lang="en-US" dirty="0" smtClean="0">
                <a:solidFill>
                  <a:srgbClr val="7F7F7F"/>
                </a:solidFill>
              </a:rPr>
              <a:t>)</a:t>
            </a:r>
          </a:p>
          <a:p>
            <a:pPr lvl="1">
              <a:buClr>
                <a:schemeClr val="tx1"/>
              </a:buClr>
            </a:pPr>
            <a:r>
              <a:rPr lang="en-US" dirty="0" smtClean="0">
                <a:solidFill>
                  <a:srgbClr val="7F7F7F"/>
                </a:solidFill>
              </a:rPr>
              <a:t> Only sentence level (avg. word </a:t>
            </a:r>
            <a:r>
              <a:rPr lang="en-US" dirty="0" err="1" smtClean="0">
                <a:solidFill>
                  <a:srgbClr val="7F7F7F"/>
                </a:solidFill>
              </a:rPr>
              <a:t>embeddings</a:t>
            </a:r>
            <a:r>
              <a:rPr lang="en-US" dirty="0" smtClean="0">
                <a:solidFill>
                  <a:srgbClr val="7F7F7F"/>
                </a:solidFill>
              </a:rPr>
              <a:t>)</a:t>
            </a:r>
          </a:p>
          <a:p>
            <a:pPr marL="514350" indent="-457200">
              <a:buClr>
                <a:schemeClr val="tx1"/>
              </a:buClr>
            </a:pPr>
            <a:r>
              <a:rPr lang="en-US" dirty="0">
                <a:solidFill>
                  <a:srgbClr val="000000"/>
                </a:solidFill>
              </a:rPr>
              <a:t>Conditional LSTM</a:t>
            </a:r>
          </a:p>
          <a:p>
            <a:pPr marL="914400" lvl="1" indent="-457200">
              <a:buClr>
                <a:schemeClr val="tx1"/>
              </a:buClr>
            </a:pPr>
            <a:r>
              <a:rPr lang="en-US" dirty="0">
                <a:solidFill>
                  <a:srgbClr val="000000"/>
                </a:solidFill>
              </a:rPr>
              <a:t>introduced for textual entailment [</a:t>
            </a:r>
            <a:r>
              <a:rPr lang="en-US" dirty="0" err="1">
                <a:solidFill>
                  <a:srgbClr val="000000"/>
                </a:solidFill>
              </a:rPr>
              <a:t>Rocktäschel</a:t>
            </a:r>
            <a:r>
              <a:rPr lang="en-US" dirty="0">
                <a:solidFill>
                  <a:srgbClr val="000000"/>
                </a:solidFill>
              </a:rPr>
              <a:t> et al. 2015]</a:t>
            </a:r>
          </a:p>
          <a:p>
            <a:pPr marL="914400" lvl="1" indent="-457200">
              <a:buClr>
                <a:schemeClr val="tx1"/>
              </a:buClr>
            </a:pPr>
            <a:r>
              <a:rPr lang="en-US" dirty="0">
                <a:solidFill>
                  <a:srgbClr val="000000"/>
                </a:solidFill>
              </a:rPr>
              <a:t>The LSTM that reads the response is conditioned on the representation that the first LSTM built for the </a:t>
            </a:r>
            <a:r>
              <a:rPr lang="en-US" dirty="0" smtClean="0">
                <a:solidFill>
                  <a:srgbClr val="000000"/>
                </a:solidFill>
              </a:rPr>
              <a:t>context</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ED4DC878-710C-6B46-B331-A094373C6ACC}" type="slidenum">
              <a:rPr lang="en-US" smtClean="0"/>
              <a:t>28</a:t>
            </a:fld>
            <a:endParaRPr lang="en-US"/>
          </a:p>
        </p:txBody>
      </p:sp>
      <p:sp>
        <p:nvSpPr>
          <p:cNvPr id="5" name="Title 1"/>
          <p:cNvSpPr>
            <a:spLocks noGrp="1"/>
          </p:cNvSpPr>
          <p:nvPr>
            <p:ph type="title"/>
          </p:nvPr>
        </p:nvSpPr>
        <p:spPr>
          <a:xfrm>
            <a:off x="0" y="-21082"/>
            <a:ext cx="9144000" cy="1143000"/>
          </a:xfrm>
        </p:spPr>
        <p:txBody>
          <a:bodyPr/>
          <a:lstStyle/>
          <a:p>
            <a:r>
              <a:rPr lang="en-US" dirty="0" smtClean="0">
                <a:solidFill>
                  <a:schemeClr val="bg1"/>
                </a:solidFill>
              </a:rPr>
              <a:t>Computational Models</a:t>
            </a:r>
            <a:endParaRPr lang="en-US" dirty="0">
              <a:solidFill>
                <a:schemeClr val="bg1"/>
              </a:solidFill>
            </a:endParaRPr>
          </a:p>
        </p:txBody>
      </p:sp>
    </p:spTree>
    <p:extLst>
      <p:ext uri="{BB962C8B-B14F-4D97-AF65-F5344CB8AC3E}">
        <p14:creationId xmlns:p14="http://schemas.microsoft.com/office/powerpoint/2010/main" val="42223212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tx1"/>
              </a:solidFill>
            </a:endParaRPr>
          </a:p>
        </p:txBody>
      </p:sp>
      <p:sp>
        <p:nvSpPr>
          <p:cNvPr id="3" name="Content Placeholder 2"/>
          <p:cNvSpPr>
            <a:spLocks noGrp="1"/>
          </p:cNvSpPr>
          <p:nvPr>
            <p:ph idx="1"/>
          </p:nvPr>
        </p:nvSpPr>
        <p:spPr/>
        <p:txBody>
          <a:bodyPr/>
          <a:lstStyle/>
          <a:p>
            <a:pPr>
              <a:buClr>
                <a:schemeClr val="tx1"/>
              </a:buClr>
            </a:pPr>
            <a:r>
              <a:rPr lang="en-US" dirty="0" smtClean="0"/>
              <a:t>Word embedding</a:t>
            </a:r>
          </a:p>
          <a:p>
            <a:pPr lvl="1"/>
            <a:r>
              <a:rPr lang="en-US" dirty="0"/>
              <a:t>Discussion forum: Google’s pre-trained Word2Vec model</a:t>
            </a:r>
          </a:p>
          <a:p>
            <a:pPr lvl="1"/>
            <a:r>
              <a:rPr lang="en-US" dirty="0"/>
              <a:t>Twitter: model trained on tweets </a:t>
            </a:r>
            <a:r>
              <a:rPr lang="en-US" sz="2400" dirty="0" smtClean="0"/>
              <a:t>[Ghosh </a:t>
            </a:r>
            <a:r>
              <a:rPr lang="en-US" sz="2400" dirty="0"/>
              <a:t>et al. </a:t>
            </a:r>
            <a:r>
              <a:rPr lang="en-US" sz="2400" dirty="0" smtClean="0"/>
              <a:t>2015]</a:t>
            </a:r>
          </a:p>
          <a:p>
            <a:endParaRPr lang="en-US" dirty="0"/>
          </a:p>
          <a:p>
            <a:r>
              <a:rPr lang="en-US" dirty="0"/>
              <a:t>Data Split: 80/10/10</a:t>
            </a:r>
          </a:p>
          <a:p>
            <a:pPr marL="742950" lvl="2" indent="-342900">
              <a:buFont typeface="Lucida Grande"/>
              <a:buChar char="-"/>
            </a:pPr>
            <a:r>
              <a:rPr lang="en-US" dirty="0" err="1"/>
              <a:t>Dev</a:t>
            </a:r>
            <a:r>
              <a:rPr lang="en-US" dirty="0"/>
              <a:t> data is used for parameter </a:t>
            </a:r>
            <a:r>
              <a:rPr lang="en-US" dirty="0" smtClean="0"/>
              <a:t>tuning</a:t>
            </a:r>
            <a:endParaRPr lang="en-US" dirty="0"/>
          </a:p>
          <a:p>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ED4DC878-710C-6B46-B331-A094373C6ACC}" type="slidenum">
              <a:rPr lang="en-US" smtClean="0">
                <a:solidFill>
                  <a:schemeClr val="tx1"/>
                </a:solidFill>
              </a:rPr>
              <a:t>29</a:t>
            </a:fld>
            <a:endParaRPr lang="en-US">
              <a:solidFill>
                <a:schemeClr val="tx1"/>
              </a:solidFill>
            </a:endParaRPr>
          </a:p>
        </p:txBody>
      </p:sp>
    </p:spTree>
    <p:extLst>
      <p:ext uri="{BB962C8B-B14F-4D97-AF65-F5344CB8AC3E}">
        <p14:creationId xmlns:p14="http://schemas.microsoft.com/office/powerpoint/2010/main" val="3989054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454" y="369525"/>
            <a:ext cx="8869184" cy="5986825"/>
          </a:xfrm>
        </p:spPr>
        <p:txBody>
          <a:bodyPr>
            <a:normAutofit/>
          </a:bodyPr>
          <a:lstStyle/>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B3C2B28F-FEC5-4A4E-9AD0-CA60256561F7}" type="slidenum">
              <a:rPr lang="en-US" smtClean="0"/>
              <a:t>3</a:t>
            </a:fld>
            <a:endParaRPr lang="en-US"/>
          </a:p>
        </p:txBody>
      </p:sp>
      <p:sp>
        <p:nvSpPr>
          <p:cNvPr id="5" name="Content Placeholder 2"/>
          <p:cNvSpPr txBox="1">
            <a:spLocks/>
          </p:cNvSpPr>
          <p:nvPr/>
        </p:nvSpPr>
        <p:spPr>
          <a:xfrm>
            <a:off x="172454" y="1460500"/>
            <a:ext cx="8869184" cy="50482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en-US" sz="2400" dirty="0"/>
              <a:t>F</a:t>
            </a:r>
            <a:r>
              <a:rPr lang="en-US" sz="2400" dirty="0" smtClean="0"/>
              <a:t>igurative language </a:t>
            </a:r>
          </a:p>
          <a:p>
            <a:pPr marL="0" indent="0">
              <a:buNone/>
            </a:pPr>
            <a:r>
              <a:rPr lang="en-US" sz="2400" dirty="0" smtClean="0"/>
              <a:t>	 </a:t>
            </a:r>
            <a:r>
              <a:rPr lang="en-US" sz="1800" dirty="0" smtClean="0"/>
              <a:t>Verbal Irony: </a:t>
            </a:r>
            <a:r>
              <a:rPr lang="en-US" sz="1800" dirty="0"/>
              <a:t>the use of words to express something other than and especially the opposite of the literal meaning (</a:t>
            </a:r>
            <a:r>
              <a:rPr lang="en-US" sz="1800" dirty="0" err="1"/>
              <a:t>Mirriam</a:t>
            </a:r>
            <a:r>
              <a:rPr lang="en-US" sz="1800" dirty="0"/>
              <a:t>-Webster dictionary</a:t>
            </a:r>
            <a:r>
              <a:rPr lang="en-US" sz="1800" dirty="0" smtClean="0"/>
              <a:t>)</a:t>
            </a:r>
          </a:p>
          <a:p>
            <a:pPr marL="0" indent="0">
              <a:buNone/>
            </a:pPr>
            <a:r>
              <a:rPr lang="en-US" sz="1800" dirty="0"/>
              <a:t> </a:t>
            </a:r>
            <a:r>
              <a:rPr lang="en-US" sz="1800" dirty="0" smtClean="0"/>
              <a:t>          Sarcasm: </a:t>
            </a:r>
            <a:r>
              <a:rPr lang="en-US" sz="1800" dirty="0"/>
              <a:t>the use of words that mean the opposite of what you really want to say especially in order to insult someone, to show irritation, or to be funny”	(</a:t>
            </a:r>
            <a:r>
              <a:rPr lang="en-US" sz="1800" dirty="0" err="1"/>
              <a:t>Mirriam</a:t>
            </a:r>
            <a:r>
              <a:rPr lang="en-US" sz="1800" dirty="0"/>
              <a:t>-Webster dictionary)</a:t>
            </a:r>
          </a:p>
          <a:p>
            <a:pPr marL="0" indent="0">
              <a:buFont typeface="Arial"/>
              <a:buNone/>
            </a:pPr>
            <a:endParaRPr lang="en-US" sz="2400" dirty="0" smtClean="0"/>
          </a:p>
        </p:txBody>
      </p:sp>
      <p:pic>
        <p:nvPicPr>
          <p:cNvPr id="22" name="Content Placeholder 3"/>
          <p:cNvPicPr>
            <a:picLocks noChangeAspect="1"/>
          </p:cNvPicPr>
          <p:nvPr/>
        </p:nvPicPr>
        <p:blipFill>
          <a:blip r:embed="rId3"/>
          <a:srcRect t="18822" b="18822"/>
          <a:stretch>
            <a:fillRect/>
          </a:stretch>
        </p:blipFill>
        <p:spPr>
          <a:xfrm>
            <a:off x="675681" y="4119296"/>
            <a:ext cx="704935" cy="440111"/>
          </a:xfrm>
          <a:prstGeom prst="wedgeEllipseCallout">
            <a:avLst/>
          </a:prstGeom>
        </p:spPr>
      </p:pic>
      <p:sp>
        <p:nvSpPr>
          <p:cNvPr id="23" name="107 Rectángulo"/>
          <p:cNvSpPr/>
          <p:nvPr/>
        </p:nvSpPr>
        <p:spPr>
          <a:xfrm>
            <a:off x="2501841" y="4755454"/>
            <a:ext cx="5800670" cy="369332"/>
          </a:xfrm>
          <a:prstGeom prst="rect">
            <a:avLst/>
          </a:prstGeom>
        </p:spPr>
        <p:txBody>
          <a:bodyPr wrap="square">
            <a:spAutoFit/>
          </a:bodyPr>
          <a:lstStyle>
            <a:defPPr>
              <a:defRPr lang="es-ES"/>
            </a:defPPr>
            <a:lvl1pPr marL="0" algn="l" defTabSz="3364930" rtl="0" eaLnBrk="1" latinLnBrk="0" hangingPunct="1">
              <a:defRPr sz="6600" kern="1200">
                <a:solidFill>
                  <a:schemeClr val="tx1"/>
                </a:solidFill>
                <a:latin typeface="+mn-lt"/>
                <a:ea typeface="+mn-ea"/>
                <a:cs typeface="+mn-cs"/>
              </a:defRPr>
            </a:lvl1pPr>
            <a:lvl2pPr marL="1682465" algn="l" defTabSz="3364930" rtl="0" eaLnBrk="1" latinLnBrk="0" hangingPunct="1">
              <a:defRPr sz="6600" kern="1200">
                <a:solidFill>
                  <a:schemeClr val="tx1"/>
                </a:solidFill>
                <a:latin typeface="+mn-lt"/>
                <a:ea typeface="+mn-ea"/>
                <a:cs typeface="+mn-cs"/>
              </a:defRPr>
            </a:lvl2pPr>
            <a:lvl3pPr marL="3364930" algn="l" defTabSz="3364930" rtl="0" eaLnBrk="1" latinLnBrk="0" hangingPunct="1">
              <a:defRPr sz="6600" kern="1200">
                <a:solidFill>
                  <a:schemeClr val="tx1"/>
                </a:solidFill>
                <a:latin typeface="+mn-lt"/>
                <a:ea typeface="+mn-ea"/>
                <a:cs typeface="+mn-cs"/>
              </a:defRPr>
            </a:lvl3pPr>
            <a:lvl4pPr marL="5047395" algn="l" defTabSz="3364930" rtl="0" eaLnBrk="1" latinLnBrk="0" hangingPunct="1">
              <a:defRPr sz="6600" kern="1200">
                <a:solidFill>
                  <a:schemeClr val="tx1"/>
                </a:solidFill>
                <a:latin typeface="+mn-lt"/>
                <a:ea typeface="+mn-ea"/>
                <a:cs typeface="+mn-cs"/>
              </a:defRPr>
            </a:lvl4pPr>
            <a:lvl5pPr marL="6729861" algn="l" defTabSz="3364930" rtl="0" eaLnBrk="1" latinLnBrk="0" hangingPunct="1">
              <a:defRPr sz="6600" kern="1200">
                <a:solidFill>
                  <a:schemeClr val="tx1"/>
                </a:solidFill>
                <a:latin typeface="+mn-lt"/>
                <a:ea typeface="+mn-ea"/>
                <a:cs typeface="+mn-cs"/>
              </a:defRPr>
            </a:lvl5pPr>
            <a:lvl6pPr marL="8412325" algn="l" defTabSz="3364930" rtl="0" eaLnBrk="1" latinLnBrk="0" hangingPunct="1">
              <a:defRPr sz="6600" kern="1200">
                <a:solidFill>
                  <a:schemeClr val="tx1"/>
                </a:solidFill>
                <a:latin typeface="+mn-lt"/>
                <a:ea typeface="+mn-ea"/>
                <a:cs typeface="+mn-cs"/>
              </a:defRPr>
            </a:lvl6pPr>
            <a:lvl7pPr marL="10094791" algn="l" defTabSz="3364930" rtl="0" eaLnBrk="1" latinLnBrk="0" hangingPunct="1">
              <a:defRPr sz="6600" kern="1200">
                <a:solidFill>
                  <a:schemeClr val="tx1"/>
                </a:solidFill>
                <a:latin typeface="+mn-lt"/>
                <a:ea typeface="+mn-ea"/>
                <a:cs typeface="+mn-cs"/>
              </a:defRPr>
            </a:lvl7pPr>
            <a:lvl8pPr marL="11777256" algn="l" defTabSz="3364930" rtl="0" eaLnBrk="1" latinLnBrk="0" hangingPunct="1">
              <a:defRPr sz="6600" kern="1200">
                <a:solidFill>
                  <a:schemeClr val="tx1"/>
                </a:solidFill>
                <a:latin typeface="+mn-lt"/>
                <a:ea typeface="+mn-ea"/>
                <a:cs typeface="+mn-cs"/>
              </a:defRPr>
            </a:lvl8pPr>
            <a:lvl9pPr marL="13459721" algn="l" defTabSz="3364930" rtl="0" eaLnBrk="1" latinLnBrk="0" hangingPunct="1">
              <a:defRPr sz="6600" kern="1200">
                <a:solidFill>
                  <a:schemeClr val="tx1"/>
                </a:solidFill>
                <a:latin typeface="+mn-lt"/>
                <a:ea typeface="+mn-ea"/>
                <a:cs typeface="+mn-cs"/>
              </a:defRPr>
            </a:lvl9pPr>
          </a:lstStyle>
          <a:p>
            <a:r>
              <a:rPr lang="en-US" sz="1800" dirty="0" smtClean="0">
                <a:ea typeface="Calibri"/>
                <a:cs typeface="Calibri"/>
              </a:rPr>
              <a:t>	</a:t>
            </a:r>
            <a:endParaRPr lang="en-US" sz="1800" i="1" dirty="0" smtClean="0"/>
          </a:p>
        </p:txBody>
      </p:sp>
      <p:sp>
        <p:nvSpPr>
          <p:cNvPr id="24" name="108 Llamada rectangular redondeada"/>
          <p:cNvSpPr/>
          <p:nvPr/>
        </p:nvSpPr>
        <p:spPr>
          <a:xfrm>
            <a:off x="2073944" y="4119296"/>
            <a:ext cx="5350092" cy="744059"/>
          </a:xfrm>
          <a:prstGeom prst="wedgeRoundRectCallout">
            <a:avLst>
              <a:gd name="adj1" fmla="val -62757"/>
              <a:gd name="adj2" fmla="val -28598"/>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3364930" rtl="0" eaLnBrk="1" latinLnBrk="0" hangingPunct="1">
              <a:defRPr sz="6600" kern="1200">
                <a:solidFill>
                  <a:schemeClr val="lt1"/>
                </a:solidFill>
                <a:latin typeface="+mn-lt"/>
                <a:ea typeface="+mn-ea"/>
                <a:cs typeface="+mn-cs"/>
              </a:defRPr>
            </a:lvl1pPr>
            <a:lvl2pPr marL="1682465" algn="l" defTabSz="3364930" rtl="0" eaLnBrk="1" latinLnBrk="0" hangingPunct="1">
              <a:defRPr sz="6600" kern="1200">
                <a:solidFill>
                  <a:schemeClr val="lt1"/>
                </a:solidFill>
                <a:latin typeface="+mn-lt"/>
                <a:ea typeface="+mn-ea"/>
                <a:cs typeface="+mn-cs"/>
              </a:defRPr>
            </a:lvl2pPr>
            <a:lvl3pPr marL="3364930" algn="l" defTabSz="3364930" rtl="0" eaLnBrk="1" latinLnBrk="0" hangingPunct="1">
              <a:defRPr sz="6600" kern="1200">
                <a:solidFill>
                  <a:schemeClr val="lt1"/>
                </a:solidFill>
                <a:latin typeface="+mn-lt"/>
                <a:ea typeface="+mn-ea"/>
                <a:cs typeface="+mn-cs"/>
              </a:defRPr>
            </a:lvl3pPr>
            <a:lvl4pPr marL="5047395" algn="l" defTabSz="3364930" rtl="0" eaLnBrk="1" latinLnBrk="0" hangingPunct="1">
              <a:defRPr sz="6600" kern="1200">
                <a:solidFill>
                  <a:schemeClr val="lt1"/>
                </a:solidFill>
                <a:latin typeface="+mn-lt"/>
                <a:ea typeface="+mn-ea"/>
                <a:cs typeface="+mn-cs"/>
              </a:defRPr>
            </a:lvl4pPr>
            <a:lvl5pPr marL="6729861" algn="l" defTabSz="3364930" rtl="0" eaLnBrk="1" latinLnBrk="0" hangingPunct="1">
              <a:defRPr sz="6600" kern="1200">
                <a:solidFill>
                  <a:schemeClr val="lt1"/>
                </a:solidFill>
                <a:latin typeface="+mn-lt"/>
                <a:ea typeface="+mn-ea"/>
                <a:cs typeface="+mn-cs"/>
              </a:defRPr>
            </a:lvl5pPr>
            <a:lvl6pPr marL="8412325" algn="l" defTabSz="3364930" rtl="0" eaLnBrk="1" latinLnBrk="0" hangingPunct="1">
              <a:defRPr sz="6600" kern="1200">
                <a:solidFill>
                  <a:schemeClr val="lt1"/>
                </a:solidFill>
                <a:latin typeface="+mn-lt"/>
                <a:ea typeface="+mn-ea"/>
                <a:cs typeface="+mn-cs"/>
              </a:defRPr>
            </a:lvl6pPr>
            <a:lvl7pPr marL="10094791" algn="l" defTabSz="3364930" rtl="0" eaLnBrk="1" latinLnBrk="0" hangingPunct="1">
              <a:defRPr sz="6600" kern="1200">
                <a:solidFill>
                  <a:schemeClr val="lt1"/>
                </a:solidFill>
                <a:latin typeface="+mn-lt"/>
                <a:ea typeface="+mn-ea"/>
                <a:cs typeface="+mn-cs"/>
              </a:defRPr>
            </a:lvl7pPr>
            <a:lvl8pPr marL="11777256" algn="l" defTabSz="3364930" rtl="0" eaLnBrk="1" latinLnBrk="0" hangingPunct="1">
              <a:defRPr sz="6600" kern="1200">
                <a:solidFill>
                  <a:schemeClr val="lt1"/>
                </a:solidFill>
                <a:latin typeface="+mn-lt"/>
                <a:ea typeface="+mn-ea"/>
                <a:cs typeface="+mn-cs"/>
              </a:defRPr>
            </a:lvl8pPr>
            <a:lvl9pPr marL="13459721" algn="l" defTabSz="3364930" rtl="0" eaLnBrk="1" latinLnBrk="0" hangingPunct="1">
              <a:defRPr sz="6600" kern="1200">
                <a:solidFill>
                  <a:schemeClr val="lt1"/>
                </a:solidFill>
                <a:latin typeface="+mn-lt"/>
                <a:ea typeface="+mn-ea"/>
                <a:cs typeface="+mn-cs"/>
              </a:defRPr>
            </a:lvl9pPr>
          </a:lstStyle>
          <a:p>
            <a:pPr algn="ctr"/>
            <a:endParaRPr lang="en-US"/>
          </a:p>
        </p:txBody>
      </p:sp>
      <p:sp>
        <p:nvSpPr>
          <p:cNvPr id="25" name="TextBox 24"/>
          <p:cNvSpPr txBox="1"/>
          <p:nvPr/>
        </p:nvSpPr>
        <p:spPr>
          <a:xfrm>
            <a:off x="2073944" y="4217024"/>
            <a:ext cx="4994697" cy="646331"/>
          </a:xfrm>
          <a:prstGeom prst="rect">
            <a:avLst/>
          </a:prstGeom>
          <a:noFill/>
        </p:spPr>
        <p:txBody>
          <a:bodyPr wrap="square" rtlCol="0">
            <a:spAutoFit/>
          </a:bodyPr>
          <a:lstStyle/>
          <a:p>
            <a:r>
              <a:rPr lang="en-US" dirty="0" smtClean="0">
                <a:solidFill>
                  <a:srgbClr val="FF0000"/>
                </a:solidFill>
              </a:rPr>
              <a:t>The market index is falling greatly</a:t>
            </a:r>
            <a:r>
              <a:rPr lang="en-US" dirty="0" smtClean="0"/>
              <a:t>. What a </a:t>
            </a:r>
            <a:r>
              <a:rPr lang="en-US" b="1" dirty="0" smtClean="0">
                <a:solidFill>
                  <a:srgbClr val="660066"/>
                </a:solidFill>
              </a:rPr>
              <a:t>happy</a:t>
            </a:r>
            <a:r>
              <a:rPr lang="en-US" dirty="0" smtClean="0"/>
              <a:t> Christmas #sarcasm</a:t>
            </a:r>
            <a:endParaRPr lang="en-US" dirty="0"/>
          </a:p>
        </p:txBody>
      </p:sp>
      <p:pic>
        <p:nvPicPr>
          <p:cNvPr id="28" name="Content Placeholder 3"/>
          <p:cNvPicPr>
            <a:picLocks noChangeAspect="1"/>
          </p:cNvPicPr>
          <p:nvPr/>
        </p:nvPicPr>
        <p:blipFill>
          <a:blip r:embed="rId3"/>
          <a:srcRect t="18822" b="18822"/>
          <a:stretch>
            <a:fillRect/>
          </a:stretch>
        </p:blipFill>
        <p:spPr>
          <a:xfrm>
            <a:off x="711301" y="4852126"/>
            <a:ext cx="704935" cy="440111"/>
          </a:xfrm>
          <a:prstGeom prst="wedgeEllipseCallout">
            <a:avLst/>
          </a:prstGeom>
        </p:spPr>
      </p:pic>
      <p:sp>
        <p:nvSpPr>
          <p:cNvPr id="29" name="107 Rectángulo"/>
          <p:cNvSpPr/>
          <p:nvPr/>
        </p:nvSpPr>
        <p:spPr>
          <a:xfrm>
            <a:off x="2537461" y="5666084"/>
            <a:ext cx="5800670" cy="369332"/>
          </a:xfrm>
          <a:prstGeom prst="rect">
            <a:avLst/>
          </a:prstGeom>
        </p:spPr>
        <p:txBody>
          <a:bodyPr wrap="square">
            <a:spAutoFit/>
          </a:bodyPr>
          <a:lstStyle>
            <a:defPPr>
              <a:defRPr lang="es-ES"/>
            </a:defPPr>
            <a:lvl1pPr marL="0" algn="l" defTabSz="3364930" rtl="0" eaLnBrk="1" latinLnBrk="0" hangingPunct="1">
              <a:defRPr sz="6600" kern="1200">
                <a:solidFill>
                  <a:schemeClr val="tx1"/>
                </a:solidFill>
                <a:latin typeface="+mn-lt"/>
                <a:ea typeface="+mn-ea"/>
                <a:cs typeface="+mn-cs"/>
              </a:defRPr>
            </a:lvl1pPr>
            <a:lvl2pPr marL="1682465" algn="l" defTabSz="3364930" rtl="0" eaLnBrk="1" latinLnBrk="0" hangingPunct="1">
              <a:defRPr sz="6600" kern="1200">
                <a:solidFill>
                  <a:schemeClr val="tx1"/>
                </a:solidFill>
                <a:latin typeface="+mn-lt"/>
                <a:ea typeface="+mn-ea"/>
                <a:cs typeface="+mn-cs"/>
              </a:defRPr>
            </a:lvl2pPr>
            <a:lvl3pPr marL="3364930" algn="l" defTabSz="3364930" rtl="0" eaLnBrk="1" latinLnBrk="0" hangingPunct="1">
              <a:defRPr sz="6600" kern="1200">
                <a:solidFill>
                  <a:schemeClr val="tx1"/>
                </a:solidFill>
                <a:latin typeface="+mn-lt"/>
                <a:ea typeface="+mn-ea"/>
                <a:cs typeface="+mn-cs"/>
              </a:defRPr>
            </a:lvl3pPr>
            <a:lvl4pPr marL="5047395" algn="l" defTabSz="3364930" rtl="0" eaLnBrk="1" latinLnBrk="0" hangingPunct="1">
              <a:defRPr sz="6600" kern="1200">
                <a:solidFill>
                  <a:schemeClr val="tx1"/>
                </a:solidFill>
                <a:latin typeface="+mn-lt"/>
                <a:ea typeface="+mn-ea"/>
                <a:cs typeface="+mn-cs"/>
              </a:defRPr>
            </a:lvl4pPr>
            <a:lvl5pPr marL="6729861" algn="l" defTabSz="3364930" rtl="0" eaLnBrk="1" latinLnBrk="0" hangingPunct="1">
              <a:defRPr sz="6600" kern="1200">
                <a:solidFill>
                  <a:schemeClr val="tx1"/>
                </a:solidFill>
                <a:latin typeface="+mn-lt"/>
                <a:ea typeface="+mn-ea"/>
                <a:cs typeface="+mn-cs"/>
              </a:defRPr>
            </a:lvl5pPr>
            <a:lvl6pPr marL="8412325" algn="l" defTabSz="3364930" rtl="0" eaLnBrk="1" latinLnBrk="0" hangingPunct="1">
              <a:defRPr sz="6600" kern="1200">
                <a:solidFill>
                  <a:schemeClr val="tx1"/>
                </a:solidFill>
                <a:latin typeface="+mn-lt"/>
                <a:ea typeface="+mn-ea"/>
                <a:cs typeface="+mn-cs"/>
              </a:defRPr>
            </a:lvl6pPr>
            <a:lvl7pPr marL="10094791" algn="l" defTabSz="3364930" rtl="0" eaLnBrk="1" latinLnBrk="0" hangingPunct="1">
              <a:defRPr sz="6600" kern="1200">
                <a:solidFill>
                  <a:schemeClr val="tx1"/>
                </a:solidFill>
                <a:latin typeface="+mn-lt"/>
                <a:ea typeface="+mn-ea"/>
                <a:cs typeface="+mn-cs"/>
              </a:defRPr>
            </a:lvl7pPr>
            <a:lvl8pPr marL="11777256" algn="l" defTabSz="3364930" rtl="0" eaLnBrk="1" latinLnBrk="0" hangingPunct="1">
              <a:defRPr sz="6600" kern="1200">
                <a:solidFill>
                  <a:schemeClr val="tx1"/>
                </a:solidFill>
                <a:latin typeface="+mn-lt"/>
                <a:ea typeface="+mn-ea"/>
                <a:cs typeface="+mn-cs"/>
              </a:defRPr>
            </a:lvl8pPr>
            <a:lvl9pPr marL="13459721" algn="l" defTabSz="3364930" rtl="0" eaLnBrk="1" latinLnBrk="0" hangingPunct="1">
              <a:defRPr sz="6600" kern="1200">
                <a:solidFill>
                  <a:schemeClr val="tx1"/>
                </a:solidFill>
                <a:latin typeface="+mn-lt"/>
                <a:ea typeface="+mn-ea"/>
                <a:cs typeface="+mn-cs"/>
              </a:defRPr>
            </a:lvl9pPr>
          </a:lstStyle>
          <a:p>
            <a:r>
              <a:rPr lang="en-US" sz="1800" dirty="0" smtClean="0">
                <a:ea typeface="Calibri"/>
                <a:cs typeface="Calibri"/>
              </a:rPr>
              <a:t>	</a:t>
            </a:r>
            <a:endParaRPr lang="en-US" sz="1800" i="1" dirty="0" smtClean="0"/>
          </a:p>
        </p:txBody>
      </p:sp>
      <p:sp>
        <p:nvSpPr>
          <p:cNvPr id="30" name="108 Llamada rectangular redondeada"/>
          <p:cNvSpPr/>
          <p:nvPr/>
        </p:nvSpPr>
        <p:spPr>
          <a:xfrm>
            <a:off x="2109564" y="5029926"/>
            <a:ext cx="5350092" cy="744059"/>
          </a:xfrm>
          <a:prstGeom prst="wedgeRoundRectCallout">
            <a:avLst>
              <a:gd name="adj1" fmla="val -62757"/>
              <a:gd name="adj2" fmla="val -28598"/>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3364930" rtl="0" eaLnBrk="1" latinLnBrk="0" hangingPunct="1">
              <a:defRPr sz="6600" kern="1200">
                <a:solidFill>
                  <a:schemeClr val="lt1"/>
                </a:solidFill>
                <a:latin typeface="+mn-lt"/>
                <a:ea typeface="+mn-ea"/>
                <a:cs typeface="+mn-cs"/>
              </a:defRPr>
            </a:lvl1pPr>
            <a:lvl2pPr marL="1682465" algn="l" defTabSz="3364930" rtl="0" eaLnBrk="1" latinLnBrk="0" hangingPunct="1">
              <a:defRPr sz="6600" kern="1200">
                <a:solidFill>
                  <a:schemeClr val="lt1"/>
                </a:solidFill>
                <a:latin typeface="+mn-lt"/>
                <a:ea typeface="+mn-ea"/>
                <a:cs typeface="+mn-cs"/>
              </a:defRPr>
            </a:lvl2pPr>
            <a:lvl3pPr marL="3364930" algn="l" defTabSz="3364930" rtl="0" eaLnBrk="1" latinLnBrk="0" hangingPunct="1">
              <a:defRPr sz="6600" kern="1200">
                <a:solidFill>
                  <a:schemeClr val="lt1"/>
                </a:solidFill>
                <a:latin typeface="+mn-lt"/>
                <a:ea typeface="+mn-ea"/>
                <a:cs typeface="+mn-cs"/>
              </a:defRPr>
            </a:lvl3pPr>
            <a:lvl4pPr marL="5047395" algn="l" defTabSz="3364930" rtl="0" eaLnBrk="1" latinLnBrk="0" hangingPunct="1">
              <a:defRPr sz="6600" kern="1200">
                <a:solidFill>
                  <a:schemeClr val="lt1"/>
                </a:solidFill>
                <a:latin typeface="+mn-lt"/>
                <a:ea typeface="+mn-ea"/>
                <a:cs typeface="+mn-cs"/>
              </a:defRPr>
            </a:lvl4pPr>
            <a:lvl5pPr marL="6729861" algn="l" defTabSz="3364930" rtl="0" eaLnBrk="1" latinLnBrk="0" hangingPunct="1">
              <a:defRPr sz="6600" kern="1200">
                <a:solidFill>
                  <a:schemeClr val="lt1"/>
                </a:solidFill>
                <a:latin typeface="+mn-lt"/>
                <a:ea typeface="+mn-ea"/>
                <a:cs typeface="+mn-cs"/>
              </a:defRPr>
            </a:lvl5pPr>
            <a:lvl6pPr marL="8412325" algn="l" defTabSz="3364930" rtl="0" eaLnBrk="1" latinLnBrk="0" hangingPunct="1">
              <a:defRPr sz="6600" kern="1200">
                <a:solidFill>
                  <a:schemeClr val="lt1"/>
                </a:solidFill>
                <a:latin typeface="+mn-lt"/>
                <a:ea typeface="+mn-ea"/>
                <a:cs typeface="+mn-cs"/>
              </a:defRPr>
            </a:lvl6pPr>
            <a:lvl7pPr marL="10094791" algn="l" defTabSz="3364930" rtl="0" eaLnBrk="1" latinLnBrk="0" hangingPunct="1">
              <a:defRPr sz="6600" kern="1200">
                <a:solidFill>
                  <a:schemeClr val="lt1"/>
                </a:solidFill>
                <a:latin typeface="+mn-lt"/>
                <a:ea typeface="+mn-ea"/>
                <a:cs typeface="+mn-cs"/>
              </a:defRPr>
            </a:lvl7pPr>
            <a:lvl8pPr marL="11777256" algn="l" defTabSz="3364930" rtl="0" eaLnBrk="1" latinLnBrk="0" hangingPunct="1">
              <a:defRPr sz="6600" kern="1200">
                <a:solidFill>
                  <a:schemeClr val="lt1"/>
                </a:solidFill>
                <a:latin typeface="+mn-lt"/>
                <a:ea typeface="+mn-ea"/>
                <a:cs typeface="+mn-cs"/>
              </a:defRPr>
            </a:lvl8pPr>
            <a:lvl9pPr marL="13459721" algn="l" defTabSz="3364930" rtl="0" eaLnBrk="1" latinLnBrk="0" hangingPunct="1">
              <a:defRPr sz="6600" kern="1200">
                <a:solidFill>
                  <a:schemeClr val="lt1"/>
                </a:solidFill>
                <a:latin typeface="+mn-lt"/>
                <a:ea typeface="+mn-ea"/>
                <a:cs typeface="+mn-cs"/>
              </a:defRPr>
            </a:lvl9pPr>
          </a:lstStyle>
          <a:p>
            <a:pPr algn="ctr"/>
            <a:endParaRPr lang="en-US"/>
          </a:p>
        </p:txBody>
      </p:sp>
      <p:sp>
        <p:nvSpPr>
          <p:cNvPr id="31" name="TextBox 30"/>
          <p:cNvSpPr txBox="1"/>
          <p:nvPr/>
        </p:nvSpPr>
        <p:spPr>
          <a:xfrm>
            <a:off x="2109564" y="5127654"/>
            <a:ext cx="5352572" cy="646331"/>
          </a:xfrm>
          <a:prstGeom prst="rect">
            <a:avLst/>
          </a:prstGeom>
          <a:noFill/>
        </p:spPr>
        <p:txBody>
          <a:bodyPr wrap="square" rtlCol="0">
            <a:spAutoFit/>
          </a:bodyPr>
          <a:lstStyle/>
          <a:p>
            <a:r>
              <a:rPr lang="en-US" b="1" dirty="0">
                <a:solidFill>
                  <a:srgbClr val="008000"/>
                </a:solidFill>
              </a:rPr>
              <a:t>happy </a:t>
            </a:r>
            <a:r>
              <a:rPr lang="en-US" dirty="0" err="1"/>
              <a:t>christmas</a:t>
            </a:r>
            <a:r>
              <a:rPr lang="en-US" dirty="0"/>
              <a:t> eve ... new haircut ready for </a:t>
            </a:r>
            <a:r>
              <a:rPr lang="en-US" dirty="0" smtClean="0"/>
              <a:t>new year </a:t>
            </a:r>
            <a:r>
              <a:rPr lang="en-US" dirty="0"/>
              <a:t>!!! #</a:t>
            </a:r>
            <a:r>
              <a:rPr lang="en-US" dirty="0" err="1"/>
              <a:t>christmaseve</a:t>
            </a:r>
            <a:r>
              <a:rPr lang="en-US" dirty="0"/>
              <a:t> </a:t>
            </a:r>
            <a:r>
              <a:rPr lang="en-US" dirty="0" smtClean="0"/>
              <a:t>#</a:t>
            </a:r>
            <a:r>
              <a:rPr lang="en-US" dirty="0"/>
              <a:t>enjoy</a:t>
            </a:r>
          </a:p>
        </p:txBody>
      </p:sp>
      <p:sp>
        <p:nvSpPr>
          <p:cNvPr id="32" name="TextBox 31"/>
          <p:cNvSpPr txBox="1"/>
          <p:nvPr/>
        </p:nvSpPr>
        <p:spPr>
          <a:xfrm>
            <a:off x="7799421" y="4949854"/>
            <a:ext cx="861979" cy="369332"/>
          </a:xfrm>
          <a:prstGeom prst="rect">
            <a:avLst/>
          </a:prstGeom>
          <a:noFill/>
        </p:spPr>
        <p:txBody>
          <a:bodyPr wrap="square" rtlCol="0">
            <a:spAutoFit/>
          </a:bodyPr>
          <a:lstStyle/>
          <a:p>
            <a:r>
              <a:rPr lang="en-US" dirty="0" smtClean="0">
                <a:solidFill>
                  <a:srgbClr val="008000"/>
                </a:solidFill>
              </a:rPr>
              <a:t>Literal</a:t>
            </a:r>
            <a:endParaRPr lang="en-US" dirty="0">
              <a:solidFill>
                <a:srgbClr val="008000"/>
              </a:solidFill>
            </a:endParaRPr>
          </a:p>
        </p:txBody>
      </p:sp>
      <p:sp>
        <p:nvSpPr>
          <p:cNvPr id="33" name="TextBox 32"/>
          <p:cNvSpPr txBox="1"/>
          <p:nvPr/>
        </p:nvSpPr>
        <p:spPr>
          <a:xfrm>
            <a:off x="7603952" y="4246184"/>
            <a:ext cx="1019348" cy="369332"/>
          </a:xfrm>
          <a:prstGeom prst="rect">
            <a:avLst/>
          </a:prstGeom>
          <a:noFill/>
        </p:spPr>
        <p:txBody>
          <a:bodyPr wrap="square" rtlCol="0">
            <a:spAutoFit/>
          </a:bodyPr>
          <a:lstStyle/>
          <a:p>
            <a:r>
              <a:rPr lang="en-US" dirty="0" smtClean="0">
                <a:solidFill>
                  <a:srgbClr val="660066"/>
                </a:solidFill>
              </a:rPr>
              <a:t>Sarcastic</a:t>
            </a:r>
            <a:endParaRPr lang="en-US" dirty="0">
              <a:solidFill>
                <a:srgbClr val="660066"/>
              </a:solidFill>
            </a:endParaRPr>
          </a:p>
        </p:txBody>
      </p:sp>
      <p:sp>
        <p:nvSpPr>
          <p:cNvPr id="34" name="Title 1"/>
          <p:cNvSpPr>
            <a:spLocks noGrp="1"/>
          </p:cNvSpPr>
          <p:nvPr>
            <p:ph type="title"/>
          </p:nvPr>
        </p:nvSpPr>
        <p:spPr>
          <a:xfrm>
            <a:off x="0" y="-90729"/>
            <a:ext cx="9143999" cy="1211495"/>
          </a:xfrm>
        </p:spPr>
        <p:txBody>
          <a:bodyPr>
            <a:noAutofit/>
          </a:bodyPr>
          <a:lstStyle/>
          <a:p>
            <a:r>
              <a:rPr lang="en-US" sz="3600" dirty="0" smtClean="0"/>
              <a:t>Verbal Irony/Sarcasm</a:t>
            </a:r>
            <a:endParaRPr lang="en-US" sz="3600" dirty="0"/>
          </a:p>
        </p:txBody>
      </p:sp>
    </p:spTree>
    <p:extLst>
      <p:ext uri="{BB962C8B-B14F-4D97-AF65-F5344CB8AC3E}">
        <p14:creationId xmlns:p14="http://schemas.microsoft.com/office/powerpoint/2010/main" val="1914657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4DC878-710C-6B46-B331-A094373C6ACC}" type="slidenum">
              <a:rPr lang="en-US" smtClean="0"/>
              <a:t>30</a:t>
            </a:fld>
            <a:endParaRPr lang="en-US"/>
          </a:p>
        </p:txBody>
      </p:sp>
      <p:sp>
        <p:nvSpPr>
          <p:cNvPr id="6" name="Title 1"/>
          <p:cNvSpPr>
            <a:spLocks noGrp="1"/>
          </p:cNvSpPr>
          <p:nvPr>
            <p:ph type="title"/>
          </p:nvPr>
        </p:nvSpPr>
        <p:spPr>
          <a:xfrm>
            <a:off x="0" y="9854"/>
            <a:ext cx="9144000" cy="968046"/>
          </a:xfrm>
        </p:spPr>
        <p:txBody>
          <a:bodyPr/>
          <a:lstStyle/>
          <a:p>
            <a:r>
              <a:rPr lang="en-US" b="1" dirty="0" smtClean="0">
                <a:solidFill>
                  <a:schemeClr val="bg1"/>
                </a:solidFill>
              </a:rPr>
              <a:t>Results: Prior Turn </a:t>
            </a:r>
            <a:endParaRPr lang="en-US" b="1" dirty="0">
              <a:solidFill>
                <a:schemeClr val="bg1"/>
              </a:solidFill>
            </a:endParaRPr>
          </a:p>
        </p:txBody>
      </p:sp>
      <p:sp>
        <p:nvSpPr>
          <p:cNvPr id="9" name="Rectangle 8"/>
          <p:cNvSpPr/>
          <p:nvPr/>
        </p:nvSpPr>
        <p:spPr>
          <a:xfrm>
            <a:off x="317500" y="4402667"/>
            <a:ext cx="8555038" cy="7696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1642252865"/>
              </p:ext>
            </p:extLst>
          </p:nvPr>
        </p:nvGraphicFramePr>
        <p:xfrm>
          <a:off x="558803" y="1157083"/>
          <a:ext cx="7992535" cy="4551144"/>
        </p:xfrm>
        <a:graphic>
          <a:graphicData uri="http://schemas.openxmlformats.org/drawingml/2006/table">
            <a:tbl>
              <a:tblPr firstRow="1" bandRow="1">
                <a:tableStyleId>{0660B408-B3CF-4A94-85FC-2B1E0A45F4A2}</a:tableStyleId>
              </a:tblPr>
              <a:tblGrid>
                <a:gridCol w="2070097"/>
                <a:gridCol w="1511300"/>
                <a:gridCol w="1777233"/>
                <a:gridCol w="2633905"/>
              </a:tblGrid>
              <a:tr h="756636">
                <a:tc>
                  <a:txBody>
                    <a:bodyPr/>
                    <a:lstStyle/>
                    <a:p>
                      <a:r>
                        <a:rPr lang="en-US" dirty="0" smtClean="0"/>
                        <a:t>Model</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Twitter</a:t>
                      </a:r>
                    </a:p>
                    <a:p>
                      <a:r>
                        <a:rPr lang="en-US" dirty="0" smtClean="0"/>
                        <a:t>F1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800" dirty="0" smtClean="0"/>
                        <a:t>IAC</a:t>
                      </a:r>
                      <a:r>
                        <a:rPr lang="en-US" sz="1800" baseline="-25000" dirty="0" smtClean="0"/>
                        <a:t>v2</a:t>
                      </a:r>
                    </a:p>
                    <a:p>
                      <a:r>
                        <a:rPr lang="en-US" dirty="0" smtClean="0"/>
                        <a:t>F1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err="1" smtClean="0"/>
                        <a:t>Reddit</a:t>
                      </a:r>
                      <a:endParaRPr lang="en-US" dirty="0" smtClean="0"/>
                    </a:p>
                    <a:p>
                      <a:r>
                        <a:rPr lang="en-US" dirty="0" smtClean="0"/>
                        <a:t>F1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91329">
                <a:tc>
                  <a:txBody>
                    <a:bodyPr/>
                    <a:lstStyle/>
                    <a:p>
                      <a:r>
                        <a:rPr lang="en-US" dirty="0" err="1" smtClean="0"/>
                        <a:t>SVM</a:t>
                      </a:r>
                      <a:r>
                        <a:rPr lang="en-US" sz="2800" baseline="30000" dirty="0" err="1" smtClean="0"/>
                        <a:t>ct</a:t>
                      </a:r>
                      <a:endParaRPr lang="en-US"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66.5</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65.8</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72.54</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1152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SVM</a:t>
                      </a:r>
                      <a:r>
                        <a:rPr lang="en-US" sz="2800" baseline="30000" dirty="0" err="1" smtClean="0"/>
                        <a:t>ct+pt</a:t>
                      </a:r>
                      <a:endParaRPr lang="en-US" sz="28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67.9</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63.1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67.00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97563">
                <a:tc>
                  <a:txBody>
                    <a:bodyPr/>
                    <a:lstStyle/>
                    <a:p>
                      <a:r>
                        <a:rPr lang="en-US" sz="1800" baseline="0" dirty="0" err="1" smtClean="0"/>
                        <a:t>LSTM</a:t>
                      </a:r>
                      <a:r>
                        <a:rPr lang="en-US" sz="2800" baseline="30000" dirty="0" err="1" smtClean="0"/>
                        <a:t>ct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67.2</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67.5</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68.5</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532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err="1" smtClean="0"/>
                        <a:t>LSTM</a:t>
                      </a:r>
                      <a:r>
                        <a:rPr lang="en-US" sz="2800" baseline="30000" dirty="0" err="1" smtClean="0"/>
                        <a:t>ct+pt</a:t>
                      </a:r>
                      <a:endParaRPr lang="en-US"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68.0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69.9</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74.22</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913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err="1" smtClean="0"/>
                        <a:t>LSTM</a:t>
                      </a:r>
                      <a:r>
                        <a:rPr lang="en-US" sz="2800" baseline="30000" dirty="0" err="1" smtClean="0"/>
                        <a:t>conditional</a:t>
                      </a:r>
                      <a:endParaRPr lang="en-US"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b="1" dirty="0" smtClean="0">
                          <a:solidFill>
                            <a:srgbClr val="0000FF"/>
                          </a:solidFill>
                        </a:rPr>
                        <a:t>74.5</a:t>
                      </a:r>
                      <a:endParaRPr lang="en-US" b="1" dirty="0">
                        <a:solidFill>
                          <a:srgbClr val="0000FF"/>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b="1" dirty="0" smtClean="0">
                          <a:solidFill>
                            <a:srgbClr val="0000FF"/>
                          </a:solidFill>
                        </a:rPr>
                        <a:t>71.8</a:t>
                      </a:r>
                      <a:endParaRPr lang="en-US" b="1" dirty="0">
                        <a:solidFill>
                          <a:srgbClr val="0000FF"/>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73.03</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7100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err="1" smtClean="0"/>
                        <a:t>LSTM</a:t>
                      </a:r>
                      <a:r>
                        <a:rPr lang="en-US" sz="2800" baseline="-25000" dirty="0" err="1" smtClean="0"/>
                        <a:t>a</a:t>
                      </a:r>
                      <a:r>
                        <a:rPr lang="en-US" sz="2800" baseline="30000" dirty="0" err="1" smtClean="0"/>
                        <a:t>ct</a:t>
                      </a:r>
                      <a:endParaRPr lang="en-US"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73.4</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69.8</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74.68</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090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err="1" smtClean="0"/>
                        <a:t>LSTM</a:t>
                      </a:r>
                      <a:r>
                        <a:rPr lang="en-US" sz="2800" baseline="-25000" dirty="0" err="1" smtClean="0"/>
                        <a:t>a</a:t>
                      </a:r>
                      <a:r>
                        <a:rPr lang="en-US" sz="2800" baseline="30000" dirty="0" err="1" smtClean="0"/>
                        <a:t>ct+pt</a:t>
                      </a:r>
                      <a:endParaRPr lang="en-US"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b="1" dirty="0" smtClean="0">
                          <a:solidFill>
                            <a:srgbClr val="0000FF"/>
                          </a:solidFill>
                        </a:rPr>
                        <a:t>75.1</a:t>
                      </a:r>
                      <a:endParaRPr lang="en-US" b="1" dirty="0">
                        <a:solidFill>
                          <a:srgbClr val="0000FF"/>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b="1" dirty="0" smtClean="0">
                          <a:solidFill>
                            <a:srgbClr val="0000FF"/>
                          </a:solidFill>
                        </a:rPr>
                        <a:t>71.3</a:t>
                      </a:r>
                      <a:endParaRPr lang="en-US" b="1" dirty="0">
                        <a:solidFill>
                          <a:srgbClr val="0000FF"/>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b="1" dirty="0" smtClean="0">
                          <a:solidFill>
                            <a:srgbClr val="0000FF"/>
                          </a:solidFill>
                        </a:rPr>
                        <a:t>75.42</a:t>
                      </a:r>
                      <a:endParaRPr lang="en-US" b="1" dirty="0">
                        <a:solidFill>
                          <a:srgbClr val="0000FF"/>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5" name="Rectangle 4"/>
          <p:cNvSpPr/>
          <p:nvPr/>
        </p:nvSpPr>
        <p:spPr>
          <a:xfrm>
            <a:off x="558803" y="2882900"/>
            <a:ext cx="7992535" cy="27686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17632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4DC878-710C-6B46-B331-A094373C6ACC}" type="slidenum">
              <a:rPr lang="en-US" smtClean="0"/>
              <a:t>31</a:t>
            </a:fld>
            <a:endParaRPr lang="en-US"/>
          </a:p>
        </p:txBody>
      </p:sp>
      <p:sp>
        <p:nvSpPr>
          <p:cNvPr id="6" name="Title 1"/>
          <p:cNvSpPr>
            <a:spLocks noGrp="1"/>
          </p:cNvSpPr>
          <p:nvPr>
            <p:ph type="title"/>
          </p:nvPr>
        </p:nvSpPr>
        <p:spPr>
          <a:xfrm>
            <a:off x="0" y="9854"/>
            <a:ext cx="9144000" cy="968046"/>
          </a:xfrm>
        </p:spPr>
        <p:txBody>
          <a:bodyPr/>
          <a:lstStyle/>
          <a:p>
            <a:r>
              <a:rPr lang="en-US" b="1" dirty="0" smtClean="0">
                <a:solidFill>
                  <a:schemeClr val="bg1"/>
                </a:solidFill>
              </a:rPr>
              <a:t>Results: Prior Turn </a:t>
            </a:r>
            <a:endParaRPr lang="en-US" b="1" dirty="0">
              <a:solidFill>
                <a:schemeClr val="bg1"/>
              </a:solidFill>
            </a:endParaRPr>
          </a:p>
        </p:txBody>
      </p:sp>
      <p:sp>
        <p:nvSpPr>
          <p:cNvPr id="9" name="Rectangle 8"/>
          <p:cNvSpPr/>
          <p:nvPr/>
        </p:nvSpPr>
        <p:spPr>
          <a:xfrm>
            <a:off x="317500" y="4402667"/>
            <a:ext cx="8555038" cy="7696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1303456489"/>
              </p:ext>
            </p:extLst>
          </p:nvPr>
        </p:nvGraphicFramePr>
        <p:xfrm>
          <a:off x="558803" y="1157083"/>
          <a:ext cx="7992535" cy="4551144"/>
        </p:xfrm>
        <a:graphic>
          <a:graphicData uri="http://schemas.openxmlformats.org/drawingml/2006/table">
            <a:tbl>
              <a:tblPr firstRow="1" bandRow="1">
                <a:tableStyleId>{0660B408-B3CF-4A94-85FC-2B1E0A45F4A2}</a:tableStyleId>
              </a:tblPr>
              <a:tblGrid>
                <a:gridCol w="2070097"/>
                <a:gridCol w="1511300"/>
                <a:gridCol w="1777233"/>
                <a:gridCol w="2633905"/>
              </a:tblGrid>
              <a:tr h="756636">
                <a:tc>
                  <a:txBody>
                    <a:bodyPr/>
                    <a:lstStyle/>
                    <a:p>
                      <a:r>
                        <a:rPr lang="en-US" dirty="0" smtClean="0"/>
                        <a:t>Model</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Twitter</a:t>
                      </a:r>
                    </a:p>
                    <a:p>
                      <a:r>
                        <a:rPr lang="en-US" dirty="0" smtClean="0"/>
                        <a:t>F1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800" dirty="0" smtClean="0"/>
                        <a:t>IAC</a:t>
                      </a:r>
                      <a:r>
                        <a:rPr lang="en-US" sz="1800" baseline="-25000" dirty="0" smtClean="0"/>
                        <a:t>v2</a:t>
                      </a:r>
                    </a:p>
                    <a:p>
                      <a:r>
                        <a:rPr lang="en-US" dirty="0" smtClean="0"/>
                        <a:t>F1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err="1" smtClean="0"/>
                        <a:t>Reddit</a:t>
                      </a:r>
                      <a:endParaRPr lang="en-US" dirty="0" smtClean="0"/>
                    </a:p>
                    <a:p>
                      <a:r>
                        <a:rPr lang="en-US" dirty="0" smtClean="0"/>
                        <a:t>F1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91329">
                <a:tc>
                  <a:txBody>
                    <a:bodyPr/>
                    <a:lstStyle/>
                    <a:p>
                      <a:r>
                        <a:rPr lang="en-US" dirty="0" err="1" smtClean="0"/>
                        <a:t>SVM</a:t>
                      </a:r>
                      <a:r>
                        <a:rPr lang="en-US" sz="2800" baseline="30000" dirty="0" err="1" smtClean="0"/>
                        <a:t>ct</a:t>
                      </a:r>
                      <a:endParaRPr lang="en-US"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66.5</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65.8</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72.54</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1152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SVM</a:t>
                      </a:r>
                      <a:r>
                        <a:rPr lang="en-US" sz="2800" baseline="30000" dirty="0" err="1" smtClean="0"/>
                        <a:t>ct+pt</a:t>
                      </a:r>
                      <a:endParaRPr lang="en-US" sz="28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67.9</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63.1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67.00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97563">
                <a:tc>
                  <a:txBody>
                    <a:bodyPr/>
                    <a:lstStyle/>
                    <a:p>
                      <a:r>
                        <a:rPr lang="en-US" sz="1800" baseline="0" dirty="0" err="1" smtClean="0"/>
                        <a:t>LSTM</a:t>
                      </a:r>
                      <a:r>
                        <a:rPr lang="en-US" sz="2800" baseline="30000" dirty="0" err="1" smtClean="0"/>
                        <a:t>ct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67.2</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67.5</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68.5</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532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err="1" smtClean="0"/>
                        <a:t>LSTM</a:t>
                      </a:r>
                      <a:r>
                        <a:rPr lang="en-US" sz="2800" baseline="30000" dirty="0" err="1" smtClean="0"/>
                        <a:t>ct+pt</a:t>
                      </a:r>
                      <a:endParaRPr lang="en-US"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68.0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69.9</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74.22</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913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err="1" smtClean="0"/>
                        <a:t>LSTM</a:t>
                      </a:r>
                      <a:r>
                        <a:rPr lang="en-US" sz="2800" baseline="30000" dirty="0" err="1" smtClean="0"/>
                        <a:t>conditional</a:t>
                      </a:r>
                      <a:endParaRPr lang="en-US"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b="1" dirty="0" smtClean="0">
                          <a:solidFill>
                            <a:srgbClr val="0000FF"/>
                          </a:solidFill>
                        </a:rPr>
                        <a:t>74.5</a:t>
                      </a:r>
                      <a:endParaRPr lang="en-US" b="1" dirty="0">
                        <a:solidFill>
                          <a:srgbClr val="0000FF"/>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b="1" dirty="0" smtClean="0">
                          <a:solidFill>
                            <a:srgbClr val="0000FF"/>
                          </a:solidFill>
                        </a:rPr>
                        <a:t>71.8</a:t>
                      </a:r>
                      <a:endParaRPr lang="en-US" b="1" dirty="0">
                        <a:solidFill>
                          <a:srgbClr val="0000FF"/>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73.03</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7100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err="1" smtClean="0"/>
                        <a:t>LSTM</a:t>
                      </a:r>
                      <a:r>
                        <a:rPr lang="en-US" sz="2800" baseline="-25000" dirty="0" err="1" smtClean="0"/>
                        <a:t>a</a:t>
                      </a:r>
                      <a:r>
                        <a:rPr lang="en-US" sz="2800" baseline="30000" dirty="0" err="1" smtClean="0"/>
                        <a:t>ct</a:t>
                      </a:r>
                      <a:endParaRPr lang="en-US"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73.4</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69.8</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74.68</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090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err="1" smtClean="0"/>
                        <a:t>LSTM</a:t>
                      </a:r>
                      <a:r>
                        <a:rPr lang="en-US" sz="2800" baseline="-25000" dirty="0" err="1" smtClean="0"/>
                        <a:t>a</a:t>
                      </a:r>
                      <a:r>
                        <a:rPr lang="en-US" sz="2800" baseline="30000" dirty="0" err="1" smtClean="0"/>
                        <a:t>ct+pt</a:t>
                      </a:r>
                      <a:endParaRPr lang="en-US"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b="1" dirty="0" smtClean="0">
                          <a:solidFill>
                            <a:srgbClr val="0000FF"/>
                          </a:solidFill>
                        </a:rPr>
                        <a:t>75.1</a:t>
                      </a:r>
                      <a:endParaRPr lang="en-US" b="1" dirty="0">
                        <a:solidFill>
                          <a:srgbClr val="0000FF"/>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b="1" dirty="0" smtClean="0">
                          <a:solidFill>
                            <a:srgbClr val="0000FF"/>
                          </a:solidFill>
                        </a:rPr>
                        <a:t>71.3</a:t>
                      </a:r>
                      <a:endParaRPr lang="en-US" b="1" dirty="0">
                        <a:solidFill>
                          <a:srgbClr val="0000FF"/>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b="1" dirty="0" smtClean="0">
                          <a:solidFill>
                            <a:srgbClr val="0000FF"/>
                          </a:solidFill>
                        </a:rPr>
                        <a:t>75.42</a:t>
                      </a:r>
                      <a:endParaRPr lang="en-US" b="1" dirty="0">
                        <a:solidFill>
                          <a:srgbClr val="0000FF"/>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7" name="Rectangle 6"/>
          <p:cNvSpPr/>
          <p:nvPr/>
        </p:nvSpPr>
        <p:spPr>
          <a:xfrm>
            <a:off x="558803" y="4521200"/>
            <a:ext cx="7992535" cy="11176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3012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4DC878-710C-6B46-B331-A094373C6ACC}" type="slidenum">
              <a:rPr lang="en-US" smtClean="0"/>
              <a:t>32</a:t>
            </a:fld>
            <a:endParaRPr lang="en-US"/>
          </a:p>
        </p:txBody>
      </p:sp>
      <p:sp>
        <p:nvSpPr>
          <p:cNvPr id="6" name="Title 1"/>
          <p:cNvSpPr>
            <a:spLocks noGrp="1"/>
          </p:cNvSpPr>
          <p:nvPr>
            <p:ph type="title"/>
          </p:nvPr>
        </p:nvSpPr>
        <p:spPr>
          <a:xfrm>
            <a:off x="0" y="9854"/>
            <a:ext cx="9144000" cy="968046"/>
          </a:xfrm>
        </p:spPr>
        <p:txBody>
          <a:bodyPr/>
          <a:lstStyle/>
          <a:p>
            <a:r>
              <a:rPr lang="en-US" b="1" dirty="0" smtClean="0">
                <a:solidFill>
                  <a:schemeClr val="bg1"/>
                </a:solidFill>
              </a:rPr>
              <a:t>Results: Prior Turn </a:t>
            </a:r>
            <a:endParaRPr lang="en-US" b="1" dirty="0">
              <a:solidFill>
                <a:schemeClr val="bg1"/>
              </a:solidFill>
            </a:endParaRPr>
          </a:p>
        </p:txBody>
      </p:sp>
      <p:sp>
        <p:nvSpPr>
          <p:cNvPr id="9" name="Rectangle 8"/>
          <p:cNvSpPr/>
          <p:nvPr/>
        </p:nvSpPr>
        <p:spPr>
          <a:xfrm>
            <a:off x="317500" y="4402667"/>
            <a:ext cx="8555038" cy="7696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1303456489"/>
              </p:ext>
            </p:extLst>
          </p:nvPr>
        </p:nvGraphicFramePr>
        <p:xfrm>
          <a:off x="558803" y="1157083"/>
          <a:ext cx="7992535" cy="4551144"/>
        </p:xfrm>
        <a:graphic>
          <a:graphicData uri="http://schemas.openxmlformats.org/drawingml/2006/table">
            <a:tbl>
              <a:tblPr firstRow="1" bandRow="1">
                <a:tableStyleId>{0660B408-B3CF-4A94-85FC-2B1E0A45F4A2}</a:tableStyleId>
              </a:tblPr>
              <a:tblGrid>
                <a:gridCol w="2070097"/>
                <a:gridCol w="1511300"/>
                <a:gridCol w="1777233"/>
                <a:gridCol w="2633905"/>
              </a:tblGrid>
              <a:tr h="756636">
                <a:tc>
                  <a:txBody>
                    <a:bodyPr/>
                    <a:lstStyle/>
                    <a:p>
                      <a:r>
                        <a:rPr lang="en-US" dirty="0" smtClean="0"/>
                        <a:t>Model</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Twitter</a:t>
                      </a:r>
                    </a:p>
                    <a:p>
                      <a:r>
                        <a:rPr lang="en-US" dirty="0" smtClean="0"/>
                        <a:t>F1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800" dirty="0" smtClean="0"/>
                        <a:t>IAC</a:t>
                      </a:r>
                      <a:r>
                        <a:rPr lang="en-US" sz="1800" baseline="-25000" dirty="0" smtClean="0"/>
                        <a:t>v2</a:t>
                      </a:r>
                    </a:p>
                    <a:p>
                      <a:r>
                        <a:rPr lang="en-US" dirty="0" smtClean="0"/>
                        <a:t>F1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err="1" smtClean="0"/>
                        <a:t>Reddit</a:t>
                      </a:r>
                      <a:endParaRPr lang="en-US" dirty="0" smtClean="0"/>
                    </a:p>
                    <a:p>
                      <a:r>
                        <a:rPr lang="en-US" dirty="0" smtClean="0"/>
                        <a:t>F1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91329">
                <a:tc>
                  <a:txBody>
                    <a:bodyPr/>
                    <a:lstStyle/>
                    <a:p>
                      <a:r>
                        <a:rPr lang="en-US" dirty="0" err="1" smtClean="0"/>
                        <a:t>SVM</a:t>
                      </a:r>
                      <a:r>
                        <a:rPr lang="en-US" sz="2800" baseline="30000" dirty="0" err="1" smtClean="0"/>
                        <a:t>ct</a:t>
                      </a:r>
                      <a:endParaRPr lang="en-US"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66.5</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65.8</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72.54</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1152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SVM</a:t>
                      </a:r>
                      <a:r>
                        <a:rPr lang="en-US" sz="2800" baseline="30000" dirty="0" err="1" smtClean="0"/>
                        <a:t>ct+pt</a:t>
                      </a:r>
                      <a:endParaRPr lang="en-US" sz="28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67.9</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63.1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67.00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97563">
                <a:tc>
                  <a:txBody>
                    <a:bodyPr/>
                    <a:lstStyle/>
                    <a:p>
                      <a:r>
                        <a:rPr lang="en-US" sz="1800" baseline="0" dirty="0" err="1" smtClean="0"/>
                        <a:t>LSTM</a:t>
                      </a:r>
                      <a:r>
                        <a:rPr lang="en-US" sz="2800" baseline="30000" dirty="0" err="1" smtClean="0"/>
                        <a:t>ct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67.2</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67.5</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68.5</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532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err="1" smtClean="0"/>
                        <a:t>LSTM</a:t>
                      </a:r>
                      <a:r>
                        <a:rPr lang="en-US" sz="2800" baseline="30000" dirty="0" err="1" smtClean="0"/>
                        <a:t>ct+pt</a:t>
                      </a:r>
                      <a:endParaRPr lang="en-US"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68.0</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69.9</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74.22</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913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err="1" smtClean="0"/>
                        <a:t>LSTM</a:t>
                      </a:r>
                      <a:r>
                        <a:rPr lang="en-US" sz="2800" baseline="30000" dirty="0" err="1" smtClean="0"/>
                        <a:t>conditional</a:t>
                      </a:r>
                      <a:endParaRPr lang="en-US"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b="1" dirty="0" smtClean="0">
                          <a:solidFill>
                            <a:srgbClr val="0000FF"/>
                          </a:solidFill>
                        </a:rPr>
                        <a:t>74.5</a:t>
                      </a:r>
                      <a:endParaRPr lang="en-US" b="1" dirty="0">
                        <a:solidFill>
                          <a:srgbClr val="0000FF"/>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b="1" dirty="0" smtClean="0">
                          <a:solidFill>
                            <a:srgbClr val="0000FF"/>
                          </a:solidFill>
                        </a:rPr>
                        <a:t>71.8</a:t>
                      </a:r>
                      <a:endParaRPr lang="en-US" b="1" dirty="0">
                        <a:solidFill>
                          <a:srgbClr val="0000FF"/>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73.03</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7100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err="1" smtClean="0"/>
                        <a:t>LSTM</a:t>
                      </a:r>
                      <a:r>
                        <a:rPr lang="en-US" sz="2800" baseline="-25000" dirty="0" err="1" smtClean="0"/>
                        <a:t>a</a:t>
                      </a:r>
                      <a:r>
                        <a:rPr lang="en-US" sz="2800" baseline="30000" dirty="0" err="1" smtClean="0"/>
                        <a:t>ct</a:t>
                      </a:r>
                      <a:endParaRPr lang="en-US"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73.4</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69.8</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74.68</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090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err="1" smtClean="0"/>
                        <a:t>LSTM</a:t>
                      </a:r>
                      <a:r>
                        <a:rPr lang="en-US" sz="2800" baseline="-25000" dirty="0" err="1" smtClean="0"/>
                        <a:t>a</a:t>
                      </a:r>
                      <a:r>
                        <a:rPr lang="en-US" sz="2800" baseline="30000" dirty="0" err="1" smtClean="0"/>
                        <a:t>ct+pt</a:t>
                      </a:r>
                      <a:endParaRPr lang="en-US"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b="1" dirty="0" smtClean="0">
                          <a:solidFill>
                            <a:srgbClr val="0000FF"/>
                          </a:solidFill>
                        </a:rPr>
                        <a:t>75.1</a:t>
                      </a:r>
                      <a:endParaRPr lang="en-US" b="1" dirty="0">
                        <a:solidFill>
                          <a:srgbClr val="0000FF"/>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b="1" dirty="0" smtClean="0">
                          <a:solidFill>
                            <a:srgbClr val="0000FF"/>
                          </a:solidFill>
                        </a:rPr>
                        <a:t>71.3</a:t>
                      </a:r>
                      <a:endParaRPr lang="en-US" b="1" dirty="0">
                        <a:solidFill>
                          <a:srgbClr val="0000FF"/>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b="1" dirty="0" smtClean="0">
                          <a:solidFill>
                            <a:srgbClr val="0000FF"/>
                          </a:solidFill>
                        </a:rPr>
                        <a:t>75.42</a:t>
                      </a:r>
                      <a:endParaRPr lang="en-US" b="1" dirty="0">
                        <a:solidFill>
                          <a:srgbClr val="0000FF"/>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3" name="TextBox 2"/>
          <p:cNvSpPr txBox="1"/>
          <p:nvPr/>
        </p:nvSpPr>
        <p:spPr>
          <a:xfrm>
            <a:off x="482600" y="5994400"/>
            <a:ext cx="7975600" cy="369332"/>
          </a:xfrm>
          <a:prstGeom prst="rect">
            <a:avLst/>
          </a:prstGeom>
          <a:noFill/>
        </p:spPr>
        <p:txBody>
          <a:bodyPr wrap="square" rtlCol="0">
            <a:spAutoFit/>
          </a:bodyPr>
          <a:lstStyle/>
          <a:p>
            <a:r>
              <a:rPr lang="en-US" dirty="0" smtClean="0"/>
              <a:t>Twitter: using only immediate prior turn: </a:t>
            </a:r>
            <a:r>
              <a:rPr lang="en-US" dirty="0" err="1" smtClean="0"/>
              <a:t>LSMT</a:t>
            </a:r>
            <a:r>
              <a:rPr lang="en-US" baseline="-25000" dirty="0" err="1" smtClean="0"/>
              <a:t>a</a:t>
            </a:r>
            <a:r>
              <a:rPr lang="en-US" baseline="30000" dirty="0" err="1" smtClean="0"/>
              <a:t>ct+pt_last</a:t>
            </a:r>
            <a:r>
              <a:rPr lang="en-US" dirty="0" smtClean="0"/>
              <a:t>:  73.71</a:t>
            </a:r>
            <a:endParaRPr lang="en-US" dirty="0"/>
          </a:p>
        </p:txBody>
      </p:sp>
    </p:spTree>
    <p:extLst>
      <p:ext uri="{BB962C8B-B14F-4D97-AF65-F5344CB8AC3E}">
        <p14:creationId xmlns:p14="http://schemas.microsoft.com/office/powerpoint/2010/main" val="25813012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Cross-corpora training</a:t>
            </a:r>
            <a:endParaRPr lang="en-US" dirty="0"/>
          </a:p>
        </p:txBody>
      </p:sp>
      <p:sp>
        <p:nvSpPr>
          <p:cNvPr id="3" name="Content Placeholder 2"/>
          <p:cNvSpPr>
            <a:spLocks noGrp="1"/>
          </p:cNvSpPr>
          <p:nvPr>
            <p:ph idx="1"/>
          </p:nvPr>
        </p:nvSpPr>
        <p:spPr>
          <a:xfrm>
            <a:off x="457200" y="1612901"/>
            <a:ext cx="8229600" cy="1257299"/>
          </a:xfrm>
        </p:spPr>
        <p:txBody>
          <a:bodyPr/>
          <a:lstStyle/>
          <a:p>
            <a:r>
              <a:rPr lang="en-US" dirty="0" err="1" smtClean="0"/>
              <a:t>Reddit</a:t>
            </a:r>
            <a:r>
              <a:rPr lang="en-US" dirty="0" smtClean="0"/>
              <a:t> data is self labeled and is larger</a:t>
            </a:r>
          </a:p>
          <a:p>
            <a:r>
              <a:rPr lang="en-US" dirty="0" smtClean="0"/>
              <a:t>Train on </a:t>
            </a:r>
            <a:r>
              <a:rPr lang="en-US" dirty="0" err="1" smtClean="0"/>
              <a:t>Reddit</a:t>
            </a:r>
            <a:r>
              <a:rPr lang="en-US" dirty="0" smtClean="0"/>
              <a:t> and Test on </a:t>
            </a:r>
            <a:r>
              <a:rPr lang="en-US" dirty="0"/>
              <a:t>IAC</a:t>
            </a:r>
            <a:r>
              <a:rPr lang="en-US" baseline="-25000" dirty="0"/>
              <a:t>v2</a:t>
            </a:r>
            <a:endParaRPr lang="en-US" dirty="0"/>
          </a:p>
        </p:txBody>
      </p:sp>
      <p:sp>
        <p:nvSpPr>
          <p:cNvPr id="4" name="Slide Number Placeholder 3"/>
          <p:cNvSpPr>
            <a:spLocks noGrp="1"/>
          </p:cNvSpPr>
          <p:nvPr>
            <p:ph type="sldNum" sz="quarter" idx="12"/>
          </p:nvPr>
        </p:nvSpPr>
        <p:spPr/>
        <p:txBody>
          <a:bodyPr/>
          <a:lstStyle/>
          <a:p>
            <a:fld id="{BA60EFAC-A836-3148-8108-2F02C85F787D}" type="slidenum">
              <a:rPr lang="en-US" smtClean="0"/>
              <a:t>33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564836710"/>
              </p:ext>
            </p:extLst>
          </p:nvPr>
        </p:nvGraphicFramePr>
        <p:xfrm>
          <a:off x="2374900" y="3314700"/>
          <a:ext cx="3581397" cy="1792956"/>
        </p:xfrm>
        <a:graphic>
          <a:graphicData uri="http://schemas.openxmlformats.org/drawingml/2006/table">
            <a:tbl>
              <a:tblPr firstRow="1" bandRow="1">
                <a:tableStyleId>{0660B408-B3CF-4A94-85FC-2B1E0A45F4A2}</a:tableStyleId>
              </a:tblPr>
              <a:tblGrid>
                <a:gridCol w="2070097"/>
                <a:gridCol w="1511300"/>
              </a:tblGrid>
              <a:tr h="756636">
                <a:tc>
                  <a:txBody>
                    <a:bodyPr/>
                    <a:lstStyle/>
                    <a:p>
                      <a:r>
                        <a:rPr lang="en-US" dirty="0" smtClean="0"/>
                        <a:t>Model</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F1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913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err="1" smtClean="0"/>
                        <a:t>LSTM</a:t>
                      </a:r>
                      <a:r>
                        <a:rPr lang="en-US" sz="2800" baseline="-25000" dirty="0" err="1" smtClean="0"/>
                        <a:t>a</a:t>
                      </a:r>
                      <a:r>
                        <a:rPr lang="en-US" sz="2800" baseline="30000" dirty="0" err="1" smtClean="0"/>
                        <a:t>ct</a:t>
                      </a:r>
                      <a:endParaRPr lang="en-US"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65.11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1152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err="1" smtClean="0"/>
                        <a:t>LSTM</a:t>
                      </a:r>
                      <a:r>
                        <a:rPr lang="en-US" sz="2800" baseline="-25000" dirty="0" err="1" smtClean="0"/>
                        <a:t>a</a:t>
                      </a:r>
                      <a:r>
                        <a:rPr lang="en-US" sz="2800" baseline="30000" dirty="0" err="1" smtClean="0"/>
                        <a:t>ct+pt</a:t>
                      </a:r>
                      <a:endParaRPr lang="en-US"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63.23</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557864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Cross-corpora training</a:t>
            </a:r>
            <a:endParaRPr lang="en-US" dirty="0"/>
          </a:p>
        </p:txBody>
      </p:sp>
      <p:sp>
        <p:nvSpPr>
          <p:cNvPr id="3" name="Content Placeholder 2"/>
          <p:cNvSpPr>
            <a:spLocks noGrp="1"/>
          </p:cNvSpPr>
          <p:nvPr>
            <p:ph idx="1"/>
          </p:nvPr>
        </p:nvSpPr>
        <p:spPr>
          <a:xfrm>
            <a:off x="457200" y="1612901"/>
            <a:ext cx="8229600" cy="1257299"/>
          </a:xfrm>
        </p:spPr>
        <p:txBody>
          <a:bodyPr>
            <a:normAutofit/>
          </a:bodyPr>
          <a:lstStyle/>
          <a:p>
            <a:r>
              <a:rPr lang="en-US" dirty="0" err="1" smtClean="0"/>
              <a:t>Reddit</a:t>
            </a:r>
            <a:r>
              <a:rPr lang="en-US" dirty="0" smtClean="0"/>
              <a:t> data is self labeled and is larger </a:t>
            </a:r>
          </a:p>
          <a:p>
            <a:r>
              <a:rPr lang="en-US" dirty="0" smtClean="0"/>
              <a:t>Train on </a:t>
            </a:r>
            <a:r>
              <a:rPr lang="en-US" dirty="0" err="1" smtClean="0"/>
              <a:t>Reddit</a:t>
            </a:r>
            <a:r>
              <a:rPr lang="en-US" dirty="0" smtClean="0"/>
              <a:t> and Test on </a:t>
            </a:r>
            <a:r>
              <a:rPr lang="en-US" dirty="0"/>
              <a:t>IAC</a:t>
            </a:r>
            <a:r>
              <a:rPr lang="en-US" baseline="-25000" dirty="0"/>
              <a:t>v2</a:t>
            </a:r>
            <a:endParaRPr lang="en-US" dirty="0"/>
          </a:p>
        </p:txBody>
      </p:sp>
      <p:sp>
        <p:nvSpPr>
          <p:cNvPr id="4" name="Slide Number Placeholder 3"/>
          <p:cNvSpPr>
            <a:spLocks noGrp="1"/>
          </p:cNvSpPr>
          <p:nvPr>
            <p:ph type="sldNum" sz="quarter" idx="12"/>
          </p:nvPr>
        </p:nvSpPr>
        <p:spPr/>
        <p:txBody>
          <a:bodyPr/>
          <a:lstStyle/>
          <a:p>
            <a:fld id="{BA60EFAC-A836-3148-8108-2F02C85F787D}" type="slidenum">
              <a:rPr lang="en-US" smtClean="0"/>
              <a:t>34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71811697"/>
              </p:ext>
            </p:extLst>
          </p:nvPr>
        </p:nvGraphicFramePr>
        <p:xfrm>
          <a:off x="2374900" y="3314700"/>
          <a:ext cx="3581397" cy="1792956"/>
        </p:xfrm>
        <a:graphic>
          <a:graphicData uri="http://schemas.openxmlformats.org/drawingml/2006/table">
            <a:tbl>
              <a:tblPr firstRow="1" bandRow="1">
                <a:tableStyleId>{0660B408-B3CF-4A94-85FC-2B1E0A45F4A2}</a:tableStyleId>
              </a:tblPr>
              <a:tblGrid>
                <a:gridCol w="2070097"/>
                <a:gridCol w="1511300"/>
              </a:tblGrid>
              <a:tr h="756636">
                <a:tc>
                  <a:txBody>
                    <a:bodyPr/>
                    <a:lstStyle/>
                    <a:p>
                      <a:r>
                        <a:rPr lang="en-US" dirty="0" smtClean="0"/>
                        <a:t>Model</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F1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913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err="1" smtClean="0"/>
                        <a:t>LSTM</a:t>
                      </a:r>
                      <a:r>
                        <a:rPr lang="en-US" sz="2800" baseline="-25000" dirty="0" err="1" smtClean="0"/>
                        <a:t>a</a:t>
                      </a:r>
                      <a:r>
                        <a:rPr lang="en-US" sz="2800" baseline="30000" dirty="0" err="1" smtClean="0"/>
                        <a:t>ct</a:t>
                      </a:r>
                      <a:endParaRPr lang="en-US"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65.11</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1152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err="1" smtClean="0"/>
                        <a:t>LSTM</a:t>
                      </a:r>
                      <a:r>
                        <a:rPr lang="en-US" sz="2800" baseline="-25000" dirty="0" err="1" smtClean="0"/>
                        <a:t>a</a:t>
                      </a:r>
                      <a:r>
                        <a:rPr lang="en-US" sz="2800" baseline="30000" dirty="0" err="1" smtClean="0"/>
                        <a:t>ct+pt</a:t>
                      </a:r>
                      <a:endParaRPr lang="en-US"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smtClean="0"/>
                        <a:t>63.23</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5" name="TextBox 4"/>
          <p:cNvSpPr txBox="1"/>
          <p:nvPr/>
        </p:nvSpPr>
        <p:spPr>
          <a:xfrm>
            <a:off x="1066800" y="5584646"/>
            <a:ext cx="6286500" cy="1200329"/>
          </a:xfrm>
          <a:prstGeom prst="rect">
            <a:avLst/>
          </a:prstGeom>
          <a:noFill/>
        </p:spPr>
        <p:txBody>
          <a:bodyPr wrap="square" rtlCol="0">
            <a:spAutoFit/>
          </a:bodyPr>
          <a:lstStyle/>
          <a:p>
            <a:r>
              <a:rPr lang="en-US" dirty="0" smtClean="0"/>
              <a:t>Possible issues: </a:t>
            </a:r>
          </a:p>
          <a:p>
            <a:r>
              <a:rPr lang="en-US" dirty="0"/>
              <a:t> </a:t>
            </a:r>
            <a:r>
              <a:rPr lang="en-US" dirty="0" smtClean="0"/>
              <a:t>          -  self-labeled vs. crowdsourced labeled</a:t>
            </a:r>
          </a:p>
          <a:p>
            <a:r>
              <a:rPr lang="en-US" dirty="0"/>
              <a:t> </a:t>
            </a:r>
            <a:r>
              <a:rPr lang="en-US" dirty="0" smtClean="0"/>
              <a:t>          -  topics</a:t>
            </a:r>
          </a:p>
          <a:p>
            <a:r>
              <a:rPr lang="en-US" dirty="0"/>
              <a:t> </a:t>
            </a:r>
          </a:p>
        </p:txBody>
      </p:sp>
    </p:spTree>
    <p:extLst>
      <p:ext uri="{BB962C8B-B14F-4D97-AF65-F5344CB8AC3E}">
        <p14:creationId xmlns:p14="http://schemas.microsoft.com/office/powerpoint/2010/main" val="5472377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4DC878-710C-6B46-B331-A094373C6ACC}" type="slidenum">
              <a:rPr lang="en-US" smtClean="0"/>
              <a:t>35</a:t>
            </a:fld>
            <a:endParaRPr lang="en-US" dirty="0"/>
          </a:p>
        </p:txBody>
      </p:sp>
      <p:sp>
        <p:nvSpPr>
          <p:cNvPr id="6" name="Title 1"/>
          <p:cNvSpPr>
            <a:spLocks noGrp="1"/>
          </p:cNvSpPr>
          <p:nvPr>
            <p:ph type="title"/>
          </p:nvPr>
        </p:nvSpPr>
        <p:spPr>
          <a:xfrm>
            <a:off x="0" y="-2846"/>
            <a:ext cx="9144000" cy="968046"/>
          </a:xfrm>
        </p:spPr>
        <p:txBody>
          <a:bodyPr/>
          <a:lstStyle/>
          <a:p>
            <a:r>
              <a:rPr lang="en-US" b="1" dirty="0" smtClean="0">
                <a:solidFill>
                  <a:schemeClr val="bg1"/>
                </a:solidFill>
              </a:rPr>
              <a:t>Results: Prior + Succeeding Turn</a:t>
            </a:r>
            <a:endParaRPr lang="en-US" b="1" dirty="0">
              <a:solidFill>
                <a:schemeClr val="bg1"/>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433381035"/>
              </p:ext>
            </p:extLst>
          </p:nvPr>
        </p:nvGraphicFramePr>
        <p:xfrm>
          <a:off x="850903" y="1181101"/>
          <a:ext cx="3581397" cy="5419844"/>
        </p:xfrm>
        <a:graphic>
          <a:graphicData uri="http://schemas.openxmlformats.org/drawingml/2006/table">
            <a:tbl>
              <a:tblPr firstRow="1" bandRow="1">
                <a:tableStyleId>{0660B408-B3CF-4A94-85FC-2B1E0A45F4A2}</a:tableStyleId>
              </a:tblPr>
              <a:tblGrid>
                <a:gridCol w="2070097"/>
                <a:gridCol w="1511300"/>
              </a:tblGrid>
              <a:tr h="367600">
                <a:tc>
                  <a:txBody>
                    <a:bodyPr/>
                    <a:lstStyle/>
                    <a:p>
                      <a:r>
                        <a:rPr lang="en-US" sz="1800" b="0" dirty="0" smtClean="0">
                          <a:solidFill>
                            <a:schemeClr val="bg1"/>
                          </a:solidFill>
                        </a:rPr>
                        <a:t>Model</a:t>
                      </a:r>
                      <a:endParaRPr lang="en-US" sz="1800" b="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800" dirty="0" smtClean="0"/>
                        <a:t>IAC</a:t>
                      </a:r>
                      <a:r>
                        <a:rPr lang="en-US" sz="1800" baseline="30000" dirty="0" smtClean="0"/>
                        <a:t>+</a:t>
                      </a:r>
                      <a:r>
                        <a:rPr lang="en-US" sz="1800" baseline="-25000" dirty="0" smtClean="0"/>
                        <a:t>v2</a:t>
                      </a:r>
                      <a:r>
                        <a:rPr lang="en-US" sz="1800" dirty="0" smtClean="0"/>
                        <a:t> </a:t>
                      </a:r>
                      <a:r>
                        <a:rPr lang="en-US" sz="1800" b="0" dirty="0" smtClean="0">
                          <a:solidFill>
                            <a:schemeClr val="bg1"/>
                          </a:solidFill>
                        </a:rPr>
                        <a:t>(F1)</a:t>
                      </a:r>
                      <a:endParaRPr lang="en-US" sz="1800" b="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67600">
                <a:tc>
                  <a:txBody>
                    <a:bodyPr/>
                    <a:lstStyle/>
                    <a:p>
                      <a:r>
                        <a:rPr lang="en-US" sz="1800" b="0" dirty="0" err="1" smtClean="0">
                          <a:solidFill>
                            <a:srgbClr val="000000"/>
                          </a:solidFill>
                        </a:rPr>
                        <a:t>SVM</a:t>
                      </a:r>
                      <a:r>
                        <a:rPr lang="en-US" sz="1800" b="0" baseline="30000" dirty="0" err="1" smtClean="0">
                          <a:solidFill>
                            <a:srgbClr val="000000"/>
                          </a:solidFill>
                        </a:rPr>
                        <a:t>ct</a:t>
                      </a:r>
                      <a:endParaRPr lang="en-US" sz="18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800" b="0" dirty="0" smtClean="0">
                          <a:solidFill>
                            <a:srgbClr val="000000"/>
                          </a:solidFill>
                        </a:rPr>
                        <a:t>77.89</a:t>
                      </a:r>
                      <a:endParaRPr lang="en-US" sz="18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5611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err="1" smtClean="0">
                          <a:solidFill>
                            <a:srgbClr val="000000"/>
                          </a:solidFill>
                        </a:rPr>
                        <a:t>SVM</a:t>
                      </a:r>
                      <a:r>
                        <a:rPr lang="en-US" sz="1800" b="0" baseline="30000" dirty="0" err="1" smtClean="0">
                          <a:solidFill>
                            <a:srgbClr val="000000"/>
                          </a:solidFill>
                        </a:rPr>
                        <a:t>ct+pt</a:t>
                      </a:r>
                      <a:endParaRPr lang="en-US" sz="1800" b="0" dirty="0" smtClean="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800" b="0" dirty="0" smtClean="0">
                          <a:solidFill>
                            <a:srgbClr val="000000"/>
                          </a:solidFill>
                        </a:rPr>
                        <a:t>76.43</a:t>
                      </a:r>
                      <a:endParaRPr lang="en-US" sz="18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790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rgbClr val="000000"/>
                          </a:solidFill>
                          <a:effectLst/>
                          <a:uLnTx/>
                          <a:uFillTx/>
                          <a:latin typeface="+mn-lt"/>
                          <a:ea typeface="+mn-ea"/>
                          <a:cs typeface="+mn-cs"/>
                        </a:rPr>
                        <a:t>SVM</a:t>
                      </a:r>
                      <a:r>
                        <a:rPr kumimoji="0" lang="en-US" sz="1800" b="0" i="0" u="none" strike="noStrike" kern="1200" cap="none" spc="0" normalizeH="0" baseline="30000" noProof="0" dirty="0" err="1" smtClean="0">
                          <a:ln>
                            <a:noFill/>
                          </a:ln>
                          <a:solidFill>
                            <a:srgbClr val="000000"/>
                          </a:solidFill>
                          <a:effectLst/>
                          <a:uLnTx/>
                          <a:uFillTx/>
                          <a:latin typeface="+mn-lt"/>
                          <a:ea typeface="+mn-ea"/>
                          <a:cs typeface="+mn-cs"/>
                        </a:rPr>
                        <a:t>ct+st</a:t>
                      </a:r>
                      <a:endParaRPr kumimoji="0" lang="en-US" sz="1800" b="0" i="0" u="none" strike="noStrike" kern="1200" cap="none" spc="0" normalizeH="0" baseline="0" noProof="0" dirty="0" smtClean="0">
                        <a:ln>
                          <a:noFill/>
                        </a:ln>
                        <a:solidFill>
                          <a:srgbClr val="000000"/>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800" b="0" dirty="0" smtClean="0">
                          <a:solidFill>
                            <a:srgbClr val="000000"/>
                          </a:solidFill>
                        </a:rPr>
                        <a:t>68.83</a:t>
                      </a:r>
                      <a:endParaRPr lang="en-US" sz="18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790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rgbClr val="000000"/>
                          </a:solidFill>
                          <a:effectLst/>
                          <a:uLnTx/>
                          <a:uFillTx/>
                          <a:latin typeface="+mn-lt"/>
                          <a:ea typeface="+mn-ea"/>
                          <a:cs typeface="+mn-cs"/>
                        </a:rPr>
                        <a:t>SVM</a:t>
                      </a:r>
                      <a:r>
                        <a:rPr kumimoji="0" lang="en-US" sz="1800" b="0" i="0" u="none" strike="noStrike" kern="1200" cap="none" spc="0" normalizeH="0" baseline="30000" noProof="0" dirty="0" err="1" smtClean="0">
                          <a:ln>
                            <a:noFill/>
                          </a:ln>
                          <a:solidFill>
                            <a:srgbClr val="000000"/>
                          </a:solidFill>
                          <a:effectLst/>
                          <a:uLnTx/>
                          <a:uFillTx/>
                          <a:latin typeface="+mn-lt"/>
                          <a:ea typeface="+mn-ea"/>
                          <a:cs typeface="+mn-cs"/>
                        </a:rPr>
                        <a:t>ct+ps+st</a:t>
                      </a:r>
                      <a:endParaRPr kumimoji="0" lang="en-US" sz="1800" b="0" i="0" u="none" strike="noStrike" kern="1200" cap="none" spc="0" normalizeH="0" baseline="0" noProof="0" dirty="0" smtClean="0">
                        <a:ln>
                          <a:noFill/>
                        </a:ln>
                        <a:solidFill>
                          <a:srgbClr val="000000"/>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800" b="0" dirty="0" smtClean="0">
                          <a:solidFill>
                            <a:srgbClr val="000000"/>
                          </a:solidFill>
                        </a:rPr>
                        <a:t>72.77</a:t>
                      </a:r>
                      <a:endParaRPr lang="en-US" sz="18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02063">
                <a:tc>
                  <a:txBody>
                    <a:bodyPr/>
                    <a:lstStyle/>
                    <a:p>
                      <a:r>
                        <a:rPr lang="en-US" sz="1800" b="0" baseline="0" dirty="0" err="1" smtClean="0">
                          <a:solidFill>
                            <a:srgbClr val="000000"/>
                          </a:solidFill>
                        </a:rPr>
                        <a:t>LSTM</a:t>
                      </a:r>
                      <a:r>
                        <a:rPr lang="en-US" sz="1800" b="0" baseline="30000" dirty="0" err="1" smtClean="0">
                          <a:solidFill>
                            <a:srgbClr val="000000"/>
                          </a:solidFill>
                        </a:rPr>
                        <a:t>ct</a:t>
                      </a:r>
                      <a:endParaRPr lang="en-US" sz="18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800" b="0" dirty="0" smtClean="0">
                          <a:solidFill>
                            <a:srgbClr val="000000"/>
                          </a:solidFill>
                        </a:rPr>
                        <a:t>79.25</a:t>
                      </a:r>
                      <a:endParaRPr lang="en-US" sz="18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65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baseline="0" dirty="0" err="1" smtClean="0">
                          <a:solidFill>
                            <a:srgbClr val="000000"/>
                          </a:solidFill>
                        </a:rPr>
                        <a:t>LSTM</a:t>
                      </a:r>
                      <a:r>
                        <a:rPr lang="en-US" sz="1800" b="0" baseline="30000" dirty="0" err="1" smtClean="0">
                          <a:solidFill>
                            <a:srgbClr val="000000"/>
                          </a:solidFill>
                        </a:rPr>
                        <a:t>ct+pt</a:t>
                      </a:r>
                      <a:endParaRPr lang="en-US" sz="1800" b="0" dirty="0" smtClean="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800" b="1" dirty="0" smtClean="0">
                          <a:solidFill>
                            <a:srgbClr val="0000FF"/>
                          </a:solidFill>
                        </a:rPr>
                        <a:t>83.32</a:t>
                      </a:r>
                      <a:endParaRPr lang="en-US" sz="1800" b="1" dirty="0">
                        <a:solidFill>
                          <a:srgbClr val="0000FF"/>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068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baseline="0" dirty="0" err="1" smtClean="0">
                          <a:solidFill>
                            <a:srgbClr val="000000"/>
                          </a:solidFill>
                        </a:rPr>
                        <a:t>LSTM</a:t>
                      </a:r>
                      <a:r>
                        <a:rPr lang="en-US" sz="1800" b="0" baseline="30000" dirty="0" err="1" smtClean="0">
                          <a:solidFill>
                            <a:srgbClr val="000000"/>
                          </a:solidFill>
                        </a:rPr>
                        <a:t>ct+st</a:t>
                      </a:r>
                      <a:endParaRPr lang="en-US" sz="1800" b="0" dirty="0" smtClean="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800" b="0" smtClean="0">
                          <a:solidFill>
                            <a:srgbClr val="000000"/>
                          </a:solidFill>
                        </a:rPr>
                        <a:t>82.60</a:t>
                      </a:r>
                      <a:endParaRPr lang="en-US" sz="18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068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err="1" smtClean="0">
                          <a:solidFill>
                            <a:srgbClr val="000000"/>
                          </a:solidFill>
                        </a:rPr>
                        <a:t>LSTM</a:t>
                      </a:r>
                      <a:r>
                        <a:rPr lang="en-US" sz="1800" b="0" baseline="30000" dirty="0" err="1" smtClean="0">
                          <a:solidFill>
                            <a:srgbClr val="000000"/>
                          </a:solidFill>
                        </a:rPr>
                        <a:t>ct+pt+st</a:t>
                      </a:r>
                      <a:endParaRPr lang="en-US" sz="1800" b="0" baseline="30000" dirty="0" smtClean="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800" b="1" dirty="0" smtClean="0">
                          <a:solidFill>
                            <a:srgbClr val="0000FF"/>
                          </a:solidFill>
                        </a:rPr>
                        <a:t>83.33</a:t>
                      </a:r>
                      <a:endParaRPr lang="en-US" sz="1800" b="1" dirty="0">
                        <a:solidFill>
                          <a:srgbClr val="0000FF"/>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905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baseline="0" dirty="0" err="1" smtClean="0">
                          <a:solidFill>
                            <a:srgbClr val="000000"/>
                          </a:solidFill>
                        </a:rPr>
                        <a:t>LSTM</a:t>
                      </a:r>
                      <a:r>
                        <a:rPr lang="en-US" sz="1800" b="0" baseline="-25000" dirty="0" err="1" smtClean="0">
                          <a:solidFill>
                            <a:srgbClr val="000000"/>
                          </a:solidFill>
                        </a:rPr>
                        <a:t>a</a:t>
                      </a:r>
                      <a:r>
                        <a:rPr lang="en-US" sz="1800" b="0" baseline="30000" dirty="0" err="1" smtClean="0">
                          <a:solidFill>
                            <a:srgbClr val="000000"/>
                          </a:solidFill>
                        </a:rPr>
                        <a:t>ct</a:t>
                      </a:r>
                      <a:endParaRPr lang="en-US" sz="1800" b="0" dirty="0" smtClean="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800" b="0" dirty="0" smtClean="0">
                          <a:solidFill>
                            <a:srgbClr val="000000"/>
                          </a:solidFill>
                        </a:rPr>
                        <a:t>80.05</a:t>
                      </a:r>
                      <a:endParaRPr lang="en-US" sz="18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2480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baseline="0" dirty="0" err="1" smtClean="0">
                          <a:solidFill>
                            <a:srgbClr val="000000"/>
                          </a:solidFill>
                        </a:rPr>
                        <a:t>LSTM</a:t>
                      </a:r>
                      <a:r>
                        <a:rPr lang="en-US" sz="1800" b="0" baseline="-25000" dirty="0" err="1" smtClean="0">
                          <a:solidFill>
                            <a:srgbClr val="000000"/>
                          </a:solidFill>
                        </a:rPr>
                        <a:t>a</a:t>
                      </a:r>
                      <a:r>
                        <a:rPr lang="en-US" sz="1800" b="0" baseline="30000" dirty="0" err="1" smtClean="0">
                          <a:solidFill>
                            <a:srgbClr val="000000"/>
                          </a:solidFill>
                        </a:rPr>
                        <a:t>ct+pt</a:t>
                      </a:r>
                      <a:endParaRPr lang="en-US" sz="1800" b="0" dirty="0" smtClean="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800" b="0" dirty="0" smtClean="0">
                          <a:solidFill>
                            <a:srgbClr val="000000"/>
                          </a:solidFill>
                        </a:rPr>
                        <a:t>81.52</a:t>
                      </a:r>
                      <a:endParaRPr lang="en-US" sz="18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31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err="1" smtClean="0">
                          <a:solidFill>
                            <a:srgbClr val="000000"/>
                          </a:solidFill>
                        </a:rPr>
                        <a:t>LSTM</a:t>
                      </a:r>
                      <a:r>
                        <a:rPr lang="en-US" sz="1800" b="0" baseline="-25000" dirty="0" err="1" smtClean="0">
                          <a:solidFill>
                            <a:srgbClr val="000000"/>
                          </a:solidFill>
                        </a:rPr>
                        <a:t>a</a:t>
                      </a:r>
                      <a:r>
                        <a:rPr lang="en-US" sz="1800" b="0" baseline="30000" dirty="0" err="1" smtClean="0">
                          <a:solidFill>
                            <a:srgbClr val="000000"/>
                          </a:solidFill>
                        </a:rPr>
                        <a:t>ct+st</a:t>
                      </a:r>
                      <a:endParaRPr lang="en-US" sz="1800" b="0" baseline="30000" dirty="0" smtClean="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800" b="0" dirty="0" smtClean="0">
                          <a:solidFill>
                            <a:srgbClr val="000000"/>
                          </a:solidFill>
                        </a:rPr>
                        <a:t>80.67</a:t>
                      </a:r>
                      <a:endParaRPr lang="en-US" sz="18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2480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baseline="0" dirty="0" err="1" smtClean="0">
                          <a:solidFill>
                            <a:srgbClr val="000000"/>
                          </a:solidFill>
                        </a:rPr>
                        <a:t>LSTM</a:t>
                      </a:r>
                      <a:r>
                        <a:rPr lang="en-US" sz="1800" b="0" baseline="-25000" dirty="0" err="1" smtClean="0">
                          <a:solidFill>
                            <a:srgbClr val="000000"/>
                          </a:solidFill>
                        </a:rPr>
                        <a:t>a</a:t>
                      </a:r>
                      <a:r>
                        <a:rPr lang="en-US" sz="1800" b="0" baseline="30000" dirty="0" err="1" smtClean="0">
                          <a:solidFill>
                            <a:srgbClr val="000000"/>
                          </a:solidFill>
                        </a:rPr>
                        <a:t>ct+pt+st</a:t>
                      </a:r>
                      <a:endParaRPr lang="en-US" sz="1800" b="0" dirty="0" smtClean="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800" b="0" dirty="0" smtClean="0">
                          <a:solidFill>
                            <a:srgbClr val="000000"/>
                          </a:solidFill>
                        </a:rPr>
                        <a:t>81.08</a:t>
                      </a:r>
                      <a:endParaRPr lang="en-US" sz="18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7" name="Rectangle 6"/>
          <p:cNvSpPr/>
          <p:nvPr/>
        </p:nvSpPr>
        <p:spPr>
          <a:xfrm>
            <a:off x="850903" y="3073400"/>
            <a:ext cx="3581397" cy="35333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3988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4DC878-710C-6B46-B331-A094373C6ACC}" type="slidenum">
              <a:rPr lang="en-US" smtClean="0"/>
              <a:t>36</a:t>
            </a:fld>
            <a:endParaRPr lang="en-US" dirty="0"/>
          </a:p>
        </p:txBody>
      </p:sp>
      <p:sp>
        <p:nvSpPr>
          <p:cNvPr id="6" name="Title 1"/>
          <p:cNvSpPr>
            <a:spLocks noGrp="1"/>
          </p:cNvSpPr>
          <p:nvPr>
            <p:ph type="title"/>
          </p:nvPr>
        </p:nvSpPr>
        <p:spPr>
          <a:xfrm>
            <a:off x="0" y="-2846"/>
            <a:ext cx="9144000" cy="968046"/>
          </a:xfrm>
        </p:spPr>
        <p:txBody>
          <a:bodyPr/>
          <a:lstStyle/>
          <a:p>
            <a:r>
              <a:rPr lang="en-US" b="1" dirty="0" smtClean="0">
                <a:solidFill>
                  <a:schemeClr val="bg1"/>
                </a:solidFill>
              </a:rPr>
              <a:t>Results: Prior + Succeeding Turn</a:t>
            </a:r>
            <a:endParaRPr lang="en-US" b="1" dirty="0">
              <a:solidFill>
                <a:schemeClr val="bg1"/>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704298094"/>
              </p:ext>
            </p:extLst>
          </p:nvPr>
        </p:nvGraphicFramePr>
        <p:xfrm>
          <a:off x="850903" y="1181101"/>
          <a:ext cx="3581397" cy="5419844"/>
        </p:xfrm>
        <a:graphic>
          <a:graphicData uri="http://schemas.openxmlformats.org/drawingml/2006/table">
            <a:tbl>
              <a:tblPr firstRow="1" bandRow="1">
                <a:tableStyleId>{0660B408-B3CF-4A94-85FC-2B1E0A45F4A2}</a:tableStyleId>
              </a:tblPr>
              <a:tblGrid>
                <a:gridCol w="2070097"/>
                <a:gridCol w="1511300"/>
              </a:tblGrid>
              <a:tr h="367600">
                <a:tc>
                  <a:txBody>
                    <a:bodyPr/>
                    <a:lstStyle/>
                    <a:p>
                      <a:r>
                        <a:rPr lang="en-US" sz="1800" b="0" dirty="0" smtClean="0">
                          <a:solidFill>
                            <a:schemeClr val="bg1"/>
                          </a:solidFill>
                        </a:rPr>
                        <a:t>Model</a:t>
                      </a:r>
                      <a:endParaRPr lang="en-US" sz="1800" b="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800" dirty="0" smtClean="0"/>
                        <a:t>IAC</a:t>
                      </a:r>
                      <a:r>
                        <a:rPr lang="en-US" sz="1800" baseline="30000" dirty="0" smtClean="0"/>
                        <a:t>+</a:t>
                      </a:r>
                      <a:r>
                        <a:rPr lang="en-US" sz="1800" baseline="-25000" dirty="0" smtClean="0"/>
                        <a:t>v2</a:t>
                      </a:r>
                      <a:r>
                        <a:rPr lang="en-US" sz="1800" dirty="0" smtClean="0"/>
                        <a:t> </a:t>
                      </a:r>
                      <a:r>
                        <a:rPr lang="en-US" sz="1800" b="0" dirty="0" smtClean="0">
                          <a:solidFill>
                            <a:schemeClr val="bg1"/>
                          </a:solidFill>
                        </a:rPr>
                        <a:t>(F1)</a:t>
                      </a:r>
                      <a:endParaRPr lang="en-US" sz="1800" b="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67600">
                <a:tc>
                  <a:txBody>
                    <a:bodyPr/>
                    <a:lstStyle/>
                    <a:p>
                      <a:r>
                        <a:rPr lang="en-US" sz="1800" b="0" dirty="0" err="1" smtClean="0">
                          <a:solidFill>
                            <a:srgbClr val="000000"/>
                          </a:solidFill>
                        </a:rPr>
                        <a:t>SVM</a:t>
                      </a:r>
                      <a:r>
                        <a:rPr lang="en-US" sz="1800" b="0" baseline="30000" dirty="0" err="1" smtClean="0">
                          <a:solidFill>
                            <a:srgbClr val="000000"/>
                          </a:solidFill>
                        </a:rPr>
                        <a:t>ct</a:t>
                      </a:r>
                      <a:endParaRPr lang="en-US" sz="18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800" b="0" dirty="0" smtClean="0">
                          <a:solidFill>
                            <a:srgbClr val="000000"/>
                          </a:solidFill>
                        </a:rPr>
                        <a:t>77.89</a:t>
                      </a:r>
                      <a:endParaRPr lang="en-US" sz="18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5611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err="1" smtClean="0">
                          <a:solidFill>
                            <a:srgbClr val="000000"/>
                          </a:solidFill>
                        </a:rPr>
                        <a:t>SVM</a:t>
                      </a:r>
                      <a:r>
                        <a:rPr lang="en-US" sz="1800" b="0" baseline="30000" dirty="0" err="1" smtClean="0">
                          <a:solidFill>
                            <a:srgbClr val="000000"/>
                          </a:solidFill>
                        </a:rPr>
                        <a:t>ct+pt</a:t>
                      </a:r>
                      <a:endParaRPr lang="en-US" sz="1800" b="0" dirty="0" smtClean="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800" b="0" dirty="0" smtClean="0">
                          <a:solidFill>
                            <a:srgbClr val="000000"/>
                          </a:solidFill>
                        </a:rPr>
                        <a:t>76.43</a:t>
                      </a:r>
                      <a:endParaRPr lang="en-US" sz="18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790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rgbClr val="000000"/>
                          </a:solidFill>
                          <a:effectLst/>
                          <a:uLnTx/>
                          <a:uFillTx/>
                          <a:latin typeface="+mn-lt"/>
                          <a:ea typeface="+mn-ea"/>
                          <a:cs typeface="+mn-cs"/>
                        </a:rPr>
                        <a:t>SVM</a:t>
                      </a:r>
                      <a:r>
                        <a:rPr kumimoji="0" lang="en-US" sz="1800" b="0" i="0" u="none" strike="noStrike" kern="1200" cap="none" spc="0" normalizeH="0" baseline="30000" noProof="0" dirty="0" err="1" smtClean="0">
                          <a:ln>
                            <a:noFill/>
                          </a:ln>
                          <a:solidFill>
                            <a:srgbClr val="000000"/>
                          </a:solidFill>
                          <a:effectLst/>
                          <a:uLnTx/>
                          <a:uFillTx/>
                          <a:latin typeface="+mn-lt"/>
                          <a:ea typeface="+mn-ea"/>
                          <a:cs typeface="+mn-cs"/>
                        </a:rPr>
                        <a:t>ct+st</a:t>
                      </a:r>
                      <a:endParaRPr kumimoji="0" lang="en-US" sz="1800" b="0" i="0" u="none" strike="noStrike" kern="1200" cap="none" spc="0" normalizeH="0" baseline="0" noProof="0" dirty="0" smtClean="0">
                        <a:ln>
                          <a:noFill/>
                        </a:ln>
                        <a:solidFill>
                          <a:srgbClr val="000000"/>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800" b="0" dirty="0" smtClean="0">
                          <a:solidFill>
                            <a:srgbClr val="000000"/>
                          </a:solidFill>
                        </a:rPr>
                        <a:t>68.83</a:t>
                      </a:r>
                      <a:endParaRPr lang="en-US" sz="18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790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rgbClr val="000000"/>
                          </a:solidFill>
                          <a:effectLst/>
                          <a:uLnTx/>
                          <a:uFillTx/>
                          <a:latin typeface="+mn-lt"/>
                          <a:ea typeface="+mn-ea"/>
                          <a:cs typeface="+mn-cs"/>
                        </a:rPr>
                        <a:t>SVM</a:t>
                      </a:r>
                      <a:r>
                        <a:rPr kumimoji="0" lang="en-US" sz="1800" b="0" i="0" u="none" strike="noStrike" kern="1200" cap="none" spc="0" normalizeH="0" baseline="30000" noProof="0" dirty="0" err="1" smtClean="0">
                          <a:ln>
                            <a:noFill/>
                          </a:ln>
                          <a:solidFill>
                            <a:srgbClr val="000000"/>
                          </a:solidFill>
                          <a:effectLst/>
                          <a:uLnTx/>
                          <a:uFillTx/>
                          <a:latin typeface="+mn-lt"/>
                          <a:ea typeface="+mn-ea"/>
                          <a:cs typeface="+mn-cs"/>
                        </a:rPr>
                        <a:t>ct+ps+st</a:t>
                      </a:r>
                      <a:endParaRPr kumimoji="0" lang="en-US" sz="1800" b="0" i="0" u="none" strike="noStrike" kern="1200" cap="none" spc="0" normalizeH="0" baseline="0" noProof="0" dirty="0" smtClean="0">
                        <a:ln>
                          <a:noFill/>
                        </a:ln>
                        <a:solidFill>
                          <a:srgbClr val="000000"/>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800" b="0" dirty="0" smtClean="0">
                          <a:solidFill>
                            <a:srgbClr val="000000"/>
                          </a:solidFill>
                        </a:rPr>
                        <a:t>72.77</a:t>
                      </a:r>
                      <a:endParaRPr lang="en-US" sz="18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02063">
                <a:tc>
                  <a:txBody>
                    <a:bodyPr/>
                    <a:lstStyle/>
                    <a:p>
                      <a:r>
                        <a:rPr lang="en-US" sz="1800" b="0" baseline="0" dirty="0" err="1" smtClean="0">
                          <a:solidFill>
                            <a:srgbClr val="000000"/>
                          </a:solidFill>
                        </a:rPr>
                        <a:t>LSTM</a:t>
                      </a:r>
                      <a:r>
                        <a:rPr lang="en-US" sz="1800" b="0" baseline="30000" dirty="0" err="1" smtClean="0">
                          <a:solidFill>
                            <a:srgbClr val="000000"/>
                          </a:solidFill>
                        </a:rPr>
                        <a:t>ct</a:t>
                      </a:r>
                      <a:endParaRPr lang="en-US" sz="18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800" b="0" dirty="0" smtClean="0">
                          <a:solidFill>
                            <a:srgbClr val="000000"/>
                          </a:solidFill>
                        </a:rPr>
                        <a:t>79.25</a:t>
                      </a:r>
                      <a:endParaRPr lang="en-US" sz="18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365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baseline="0" dirty="0" err="1" smtClean="0">
                          <a:solidFill>
                            <a:srgbClr val="000000"/>
                          </a:solidFill>
                        </a:rPr>
                        <a:t>LSTM</a:t>
                      </a:r>
                      <a:r>
                        <a:rPr lang="en-US" sz="1800" b="0" baseline="30000" dirty="0" err="1" smtClean="0">
                          <a:solidFill>
                            <a:srgbClr val="000000"/>
                          </a:solidFill>
                        </a:rPr>
                        <a:t>ct+pt</a:t>
                      </a:r>
                      <a:endParaRPr lang="en-US" sz="1800" b="0" dirty="0" smtClean="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800" b="1" dirty="0" smtClean="0">
                          <a:solidFill>
                            <a:srgbClr val="0000FF"/>
                          </a:solidFill>
                        </a:rPr>
                        <a:t>83.32</a:t>
                      </a:r>
                      <a:endParaRPr lang="en-US" sz="1800" b="1" dirty="0">
                        <a:solidFill>
                          <a:srgbClr val="0000FF"/>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068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baseline="0" dirty="0" err="1" smtClean="0">
                          <a:solidFill>
                            <a:srgbClr val="000000"/>
                          </a:solidFill>
                        </a:rPr>
                        <a:t>LSTM</a:t>
                      </a:r>
                      <a:r>
                        <a:rPr lang="en-US" sz="1800" b="0" baseline="30000" dirty="0" err="1" smtClean="0">
                          <a:solidFill>
                            <a:srgbClr val="000000"/>
                          </a:solidFill>
                        </a:rPr>
                        <a:t>ct+st</a:t>
                      </a:r>
                      <a:endParaRPr lang="en-US" sz="1800" b="0" dirty="0" smtClean="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800" b="0" smtClean="0">
                          <a:solidFill>
                            <a:srgbClr val="000000"/>
                          </a:solidFill>
                        </a:rPr>
                        <a:t>82.60</a:t>
                      </a:r>
                      <a:endParaRPr lang="en-US" sz="18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068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err="1" smtClean="0">
                          <a:solidFill>
                            <a:srgbClr val="000000"/>
                          </a:solidFill>
                        </a:rPr>
                        <a:t>LSTM</a:t>
                      </a:r>
                      <a:r>
                        <a:rPr lang="en-US" sz="1800" b="0" baseline="30000" dirty="0" err="1" smtClean="0">
                          <a:solidFill>
                            <a:srgbClr val="000000"/>
                          </a:solidFill>
                        </a:rPr>
                        <a:t>ct+pt+st</a:t>
                      </a:r>
                      <a:endParaRPr lang="en-US" sz="1800" b="0" baseline="30000" dirty="0" smtClean="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800" b="1" dirty="0" smtClean="0">
                          <a:solidFill>
                            <a:srgbClr val="0000FF"/>
                          </a:solidFill>
                        </a:rPr>
                        <a:t>83.33</a:t>
                      </a:r>
                      <a:endParaRPr lang="en-US" sz="1800" b="1" dirty="0">
                        <a:solidFill>
                          <a:srgbClr val="0000FF"/>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905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baseline="0" dirty="0" err="1" smtClean="0">
                          <a:solidFill>
                            <a:srgbClr val="000000"/>
                          </a:solidFill>
                        </a:rPr>
                        <a:t>LSTM</a:t>
                      </a:r>
                      <a:r>
                        <a:rPr lang="en-US" sz="1800" b="0" baseline="-25000" dirty="0" err="1" smtClean="0">
                          <a:solidFill>
                            <a:srgbClr val="000000"/>
                          </a:solidFill>
                        </a:rPr>
                        <a:t>a</a:t>
                      </a:r>
                      <a:r>
                        <a:rPr lang="en-US" sz="1800" b="0" baseline="30000" dirty="0" err="1" smtClean="0">
                          <a:solidFill>
                            <a:srgbClr val="000000"/>
                          </a:solidFill>
                        </a:rPr>
                        <a:t>ct</a:t>
                      </a:r>
                      <a:endParaRPr lang="en-US" sz="1800" b="0" dirty="0" smtClean="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800" b="0" dirty="0" smtClean="0">
                          <a:solidFill>
                            <a:srgbClr val="000000"/>
                          </a:solidFill>
                        </a:rPr>
                        <a:t>80.05</a:t>
                      </a:r>
                      <a:endParaRPr lang="en-US" sz="18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2480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baseline="0" dirty="0" err="1" smtClean="0">
                          <a:solidFill>
                            <a:srgbClr val="000000"/>
                          </a:solidFill>
                        </a:rPr>
                        <a:t>LSTM</a:t>
                      </a:r>
                      <a:r>
                        <a:rPr lang="en-US" sz="1800" b="0" baseline="-25000" dirty="0" err="1" smtClean="0">
                          <a:solidFill>
                            <a:srgbClr val="000000"/>
                          </a:solidFill>
                        </a:rPr>
                        <a:t>a</a:t>
                      </a:r>
                      <a:r>
                        <a:rPr lang="en-US" sz="1800" b="0" baseline="30000" dirty="0" err="1" smtClean="0">
                          <a:solidFill>
                            <a:srgbClr val="000000"/>
                          </a:solidFill>
                        </a:rPr>
                        <a:t>ct+pt</a:t>
                      </a:r>
                      <a:endParaRPr lang="en-US" sz="1800" b="0" dirty="0" smtClean="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800" b="0" dirty="0" smtClean="0">
                          <a:solidFill>
                            <a:srgbClr val="000000"/>
                          </a:solidFill>
                        </a:rPr>
                        <a:t>81.52</a:t>
                      </a:r>
                      <a:endParaRPr lang="en-US" sz="18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6831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err="1" smtClean="0">
                          <a:solidFill>
                            <a:srgbClr val="000000"/>
                          </a:solidFill>
                        </a:rPr>
                        <a:t>LSTM</a:t>
                      </a:r>
                      <a:r>
                        <a:rPr lang="en-US" sz="1800" b="0" baseline="-25000" dirty="0" err="1" smtClean="0">
                          <a:solidFill>
                            <a:srgbClr val="000000"/>
                          </a:solidFill>
                        </a:rPr>
                        <a:t>a</a:t>
                      </a:r>
                      <a:r>
                        <a:rPr lang="en-US" sz="1800" b="0" baseline="30000" dirty="0" err="1" smtClean="0">
                          <a:solidFill>
                            <a:srgbClr val="000000"/>
                          </a:solidFill>
                        </a:rPr>
                        <a:t>ct+st</a:t>
                      </a:r>
                      <a:endParaRPr lang="en-US" sz="1800" b="0" baseline="30000" dirty="0" smtClean="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800" b="0" dirty="0" smtClean="0">
                          <a:solidFill>
                            <a:srgbClr val="000000"/>
                          </a:solidFill>
                        </a:rPr>
                        <a:t>80.67</a:t>
                      </a:r>
                      <a:endParaRPr lang="en-US" sz="18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52480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baseline="0" dirty="0" err="1" smtClean="0">
                          <a:solidFill>
                            <a:srgbClr val="000000"/>
                          </a:solidFill>
                        </a:rPr>
                        <a:t>LSTM</a:t>
                      </a:r>
                      <a:r>
                        <a:rPr lang="en-US" sz="1800" b="0" baseline="-25000" dirty="0" err="1" smtClean="0">
                          <a:solidFill>
                            <a:srgbClr val="000000"/>
                          </a:solidFill>
                        </a:rPr>
                        <a:t>a</a:t>
                      </a:r>
                      <a:r>
                        <a:rPr lang="en-US" sz="1800" b="0" baseline="30000" dirty="0" err="1" smtClean="0">
                          <a:solidFill>
                            <a:srgbClr val="000000"/>
                          </a:solidFill>
                        </a:rPr>
                        <a:t>ct+pt+st</a:t>
                      </a:r>
                      <a:endParaRPr lang="en-US" sz="1800" b="0" dirty="0" smtClean="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800" b="0" dirty="0" smtClean="0">
                          <a:solidFill>
                            <a:srgbClr val="000000"/>
                          </a:solidFill>
                        </a:rPr>
                        <a:t>81.08</a:t>
                      </a:r>
                      <a:endParaRPr lang="en-US" sz="18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3" name="TextBox 2"/>
          <p:cNvSpPr txBox="1"/>
          <p:nvPr/>
        </p:nvSpPr>
        <p:spPr>
          <a:xfrm>
            <a:off x="5575300" y="1574800"/>
            <a:ext cx="3263900" cy="2862323"/>
          </a:xfrm>
          <a:prstGeom prst="rect">
            <a:avLst/>
          </a:prstGeom>
          <a:noFill/>
        </p:spPr>
        <p:txBody>
          <a:bodyPr wrap="square" rtlCol="0">
            <a:spAutoFit/>
          </a:bodyPr>
          <a:lstStyle/>
          <a:p>
            <a:r>
              <a:rPr lang="en-US" dirty="0" smtClean="0"/>
              <a:t>Even if dataset is smaller the results are higher….</a:t>
            </a:r>
          </a:p>
          <a:p>
            <a:endParaRPr lang="en-US" dirty="0"/>
          </a:p>
          <a:p>
            <a:r>
              <a:rPr lang="en-US" dirty="0" smtClean="0"/>
              <a:t>Possible answer: IAC</a:t>
            </a:r>
            <a:r>
              <a:rPr lang="en-US" baseline="30000" dirty="0"/>
              <a:t>+</a:t>
            </a:r>
            <a:r>
              <a:rPr lang="en-US" baseline="-25000" dirty="0"/>
              <a:t>v2</a:t>
            </a:r>
            <a:r>
              <a:rPr lang="en-US" dirty="0"/>
              <a:t> </a:t>
            </a:r>
            <a:r>
              <a:rPr lang="en-US" dirty="0" smtClean="0"/>
              <a:t>contains mostly Generic type of Sarcasm (95%) while  IAC</a:t>
            </a:r>
            <a:r>
              <a:rPr lang="en-US" baseline="-25000" dirty="0" smtClean="0"/>
              <a:t>v2</a:t>
            </a:r>
            <a:r>
              <a:rPr lang="en-US" dirty="0" smtClean="0"/>
              <a:t> contains an equal distribution of Generic, Rhetorical Questions and Hyperbole</a:t>
            </a:r>
          </a:p>
          <a:p>
            <a:endParaRPr lang="en-US" dirty="0"/>
          </a:p>
        </p:txBody>
      </p:sp>
      <p:sp>
        <p:nvSpPr>
          <p:cNvPr id="7" name="Rectangle 6"/>
          <p:cNvSpPr/>
          <p:nvPr/>
        </p:nvSpPr>
        <p:spPr>
          <a:xfrm>
            <a:off x="850903" y="4699000"/>
            <a:ext cx="3581397" cy="1920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3690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4DC878-710C-6B46-B331-A094373C6ACC}" type="slidenum">
              <a:rPr lang="en-US" smtClean="0"/>
              <a:t>37</a:t>
            </a:fld>
            <a:endParaRPr lang="en-US" dirty="0"/>
          </a:p>
        </p:txBody>
      </p:sp>
      <p:sp>
        <p:nvSpPr>
          <p:cNvPr id="6" name="Title 1"/>
          <p:cNvSpPr>
            <a:spLocks noGrp="1"/>
          </p:cNvSpPr>
          <p:nvPr>
            <p:ph type="title"/>
          </p:nvPr>
        </p:nvSpPr>
        <p:spPr>
          <a:xfrm>
            <a:off x="0" y="-2846"/>
            <a:ext cx="9144000" cy="968046"/>
          </a:xfrm>
        </p:spPr>
        <p:txBody>
          <a:bodyPr/>
          <a:lstStyle/>
          <a:p>
            <a:r>
              <a:rPr lang="en-US" b="1" dirty="0" smtClean="0">
                <a:solidFill>
                  <a:schemeClr val="bg1"/>
                </a:solidFill>
              </a:rPr>
              <a:t>Results: Prior + Succeeding Turn</a:t>
            </a:r>
            <a:endParaRPr lang="en-US" b="1" dirty="0">
              <a:solidFill>
                <a:schemeClr val="bg1"/>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432101873"/>
              </p:ext>
            </p:extLst>
          </p:nvPr>
        </p:nvGraphicFramePr>
        <p:xfrm>
          <a:off x="850901" y="1168399"/>
          <a:ext cx="3581400" cy="5308603"/>
        </p:xfrm>
        <a:graphic>
          <a:graphicData uri="http://schemas.openxmlformats.org/drawingml/2006/table">
            <a:tbl>
              <a:tblPr firstRow="1" bandRow="1">
                <a:tableStyleId>{0660B408-B3CF-4A94-85FC-2B1E0A45F4A2}</a:tableStyleId>
              </a:tblPr>
              <a:tblGrid>
                <a:gridCol w="2070099"/>
                <a:gridCol w="1511301"/>
              </a:tblGrid>
              <a:tr h="338191">
                <a:tc>
                  <a:txBody>
                    <a:bodyPr/>
                    <a:lstStyle/>
                    <a:p>
                      <a:r>
                        <a:rPr lang="en-US" sz="1600" b="0" dirty="0" smtClean="0">
                          <a:solidFill>
                            <a:schemeClr val="bg1"/>
                          </a:solidFill>
                        </a:rPr>
                        <a:t>Model</a:t>
                      </a:r>
                      <a:endParaRPr lang="en-US" sz="1600" b="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600" dirty="0" smtClean="0"/>
                        <a:t>IAC</a:t>
                      </a:r>
                      <a:r>
                        <a:rPr lang="en-US" sz="1600" baseline="30000" dirty="0" smtClean="0"/>
                        <a:t>+</a:t>
                      </a:r>
                      <a:r>
                        <a:rPr lang="en-US" sz="1600" baseline="-25000" dirty="0" smtClean="0"/>
                        <a:t>v2</a:t>
                      </a:r>
                      <a:r>
                        <a:rPr lang="en-US" sz="1600" dirty="0" smtClean="0"/>
                        <a:t> </a:t>
                      </a:r>
                      <a:r>
                        <a:rPr lang="en-US" sz="1600" b="0" dirty="0" smtClean="0">
                          <a:solidFill>
                            <a:schemeClr val="bg1"/>
                          </a:solidFill>
                        </a:rPr>
                        <a:t>(F1)</a:t>
                      </a:r>
                      <a:endParaRPr lang="en-US" sz="1600" b="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29403">
                <a:tc>
                  <a:txBody>
                    <a:bodyPr/>
                    <a:lstStyle/>
                    <a:p>
                      <a:r>
                        <a:rPr lang="en-US" sz="1600" b="0" dirty="0" err="1" smtClean="0">
                          <a:solidFill>
                            <a:srgbClr val="000000"/>
                          </a:solidFill>
                        </a:rPr>
                        <a:t>SVM</a:t>
                      </a:r>
                      <a:r>
                        <a:rPr lang="en-US" sz="1600" b="0" baseline="30000" dirty="0" err="1" smtClean="0">
                          <a:solidFill>
                            <a:srgbClr val="000000"/>
                          </a:solidFill>
                        </a:rPr>
                        <a:t>ct</a:t>
                      </a:r>
                      <a:endParaRPr lang="en-US" sz="16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600" b="0" dirty="0" smtClean="0">
                          <a:solidFill>
                            <a:srgbClr val="000000"/>
                          </a:solidFill>
                        </a:rPr>
                        <a:t>77.89</a:t>
                      </a:r>
                      <a:endParaRPr lang="en-US" sz="16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2940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err="1" smtClean="0">
                          <a:solidFill>
                            <a:srgbClr val="000000"/>
                          </a:solidFill>
                        </a:rPr>
                        <a:t>SVM</a:t>
                      </a:r>
                      <a:r>
                        <a:rPr lang="en-US" sz="1600" b="0" baseline="30000" dirty="0" err="1" smtClean="0">
                          <a:solidFill>
                            <a:srgbClr val="000000"/>
                          </a:solidFill>
                        </a:rPr>
                        <a:t>ct+pt</a:t>
                      </a:r>
                      <a:endParaRPr lang="en-US" sz="1600" b="0" dirty="0" smtClean="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600" b="0" dirty="0" smtClean="0">
                          <a:solidFill>
                            <a:srgbClr val="000000"/>
                          </a:solidFill>
                        </a:rPr>
                        <a:t>76.43</a:t>
                      </a:r>
                      <a:endParaRPr lang="en-US" sz="16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2940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smtClean="0">
                          <a:ln>
                            <a:noFill/>
                          </a:ln>
                          <a:solidFill>
                            <a:srgbClr val="000000"/>
                          </a:solidFill>
                          <a:effectLst/>
                          <a:uLnTx/>
                          <a:uFillTx/>
                          <a:latin typeface="+mn-lt"/>
                          <a:ea typeface="+mn-ea"/>
                          <a:cs typeface="+mn-cs"/>
                        </a:rPr>
                        <a:t>SVM</a:t>
                      </a:r>
                      <a:r>
                        <a:rPr kumimoji="0" lang="en-US" sz="1600" b="0" i="0" u="none" strike="noStrike" kern="1200" cap="none" spc="0" normalizeH="0" baseline="30000" noProof="0" dirty="0" err="1" smtClean="0">
                          <a:ln>
                            <a:noFill/>
                          </a:ln>
                          <a:solidFill>
                            <a:srgbClr val="000000"/>
                          </a:solidFill>
                          <a:effectLst/>
                          <a:uLnTx/>
                          <a:uFillTx/>
                          <a:latin typeface="+mn-lt"/>
                          <a:ea typeface="+mn-ea"/>
                          <a:cs typeface="+mn-cs"/>
                        </a:rPr>
                        <a:t>ct+st</a:t>
                      </a:r>
                      <a:endParaRPr kumimoji="0" lang="en-US" sz="1600" b="0" i="0" u="none" strike="noStrike" kern="1200" cap="none" spc="0" normalizeH="0" baseline="0" noProof="0" dirty="0" smtClean="0">
                        <a:ln>
                          <a:noFill/>
                        </a:ln>
                        <a:solidFill>
                          <a:srgbClr val="000000"/>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600" b="0" dirty="0" smtClean="0">
                          <a:solidFill>
                            <a:srgbClr val="000000"/>
                          </a:solidFill>
                        </a:rPr>
                        <a:t>68.83</a:t>
                      </a:r>
                      <a:endParaRPr lang="en-US" sz="16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2940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smtClean="0">
                          <a:ln>
                            <a:noFill/>
                          </a:ln>
                          <a:solidFill>
                            <a:srgbClr val="000000"/>
                          </a:solidFill>
                          <a:effectLst/>
                          <a:uLnTx/>
                          <a:uFillTx/>
                          <a:latin typeface="+mn-lt"/>
                          <a:ea typeface="+mn-ea"/>
                          <a:cs typeface="+mn-cs"/>
                        </a:rPr>
                        <a:t>SVM</a:t>
                      </a:r>
                      <a:r>
                        <a:rPr kumimoji="0" lang="en-US" sz="1600" b="0" i="0" u="none" strike="noStrike" kern="1200" cap="none" spc="0" normalizeH="0" baseline="30000" noProof="0" dirty="0" err="1" smtClean="0">
                          <a:ln>
                            <a:noFill/>
                          </a:ln>
                          <a:solidFill>
                            <a:srgbClr val="000000"/>
                          </a:solidFill>
                          <a:effectLst/>
                          <a:uLnTx/>
                          <a:uFillTx/>
                          <a:latin typeface="+mn-lt"/>
                          <a:ea typeface="+mn-ea"/>
                          <a:cs typeface="+mn-cs"/>
                        </a:rPr>
                        <a:t>ct+ps+st</a:t>
                      </a:r>
                      <a:endParaRPr kumimoji="0" lang="en-US" sz="1600" b="0" i="0" u="none" strike="noStrike" kern="1200" cap="none" spc="0" normalizeH="0" baseline="0" noProof="0" dirty="0" smtClean="0">
                        <a:ln>
                          <a:noFill/>
                        </a:ln>
                        <a:solidFill>
                          <a:srgbClr val="000000"/>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600" b="0" dirty="0" smtClean="0">
                          <a:solidFill>
                            <a:srgbClr val="000000"/>
                          </a:solidFill>
                        </a:rPr>
                        <a:t>72.77</a:t>
                      </a:r>
                      <a:endParaRPr lang="en-US" sz="16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29403">
                <a:tc>
                  <a:txBody>
                    <a:bodyPr/>
                    <a:lstStyle/>
                    <a:p>
                      <a:r>
                        <a:rPr lang="en-US" sz="1600" b="0" baseline="0" dirty="0" err="1" smtClean="0">
                          <a:solidFill>
                            <a:srgbClr val="000000"/>
                          </a:solidFill>
                        </a:rPr>
                        <a:t>LSTM</a:t>
                      </a:r>
                      <a:r>
                        <a:rPr lang="en-US" sz="1600" b="0" baseline="30000" dirty="0" err="1" smtClean="0">
                          <a:solidFill>
                            <a:srgbClr val="000000"/>
                          </a:solidFill>
                        </a:rPr>
                        <a:t>ct</a:t>
                      </a:r>
                      <a:endParaRPr lang="en-US" sz="16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600" b="0" dirty="0" smtClean="0">
                          <a:solidFill>
                            <a:srgbClr val="000000"/>
                          </a:solidFill>
                        </a:rPr>
                        <a:t>79.25</a:t>
                      </a:r>
                      <a:endParaRPr lang="en-US" sz="16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2940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baseline="0" dirty="0" err="1" smtClean="0">
                          <a:solidFill>
                            <a:srgbClr val="000000"/>
                          </a:solidFill>
                        </a:rPr>
                        <a:t>LSTM</a:t>
                      </a:r>
                      <a:r>
                        <a:rPr lang="en-US" sz="1600" b="0" baseline="30000" dirty="0" err="1" smtClean="0">
                          <a:solidFill>
                            <a:srgbClr val="000000"/>
                          </a:solidFill>
                        </a:rPr>
                        <a:t>ct+pt</a:t>
                      </a:r>
                      <a:endParaRPr lang="en-US" sz="1600" b="0" dirty="0" smtClean="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600" b="1" dirty="0" smtClean="0">
                          <a:solidFill>
                            <a:srgbClr val="0000FF"/>
                          </a:solidFill>
                        </a:rPr>
                        <a:t>83.32</a:t>
                      </a:r>
                      <a:endParaRPr lang="en-US" sz="1600" b="1" dirty="0">
                        <a:solidFill>
                          <a:srgbClr val="0000FF"/>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2940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baseline="0" dirty="0" err="1" smtClean="0">
                          <a:solidFill>
                            <a:srgbClr val="000000"/>
                          </a:solidFill>
                        </a:rPr>
                        <a:t>LSTM</a:t>
                      </a:r>
                      <a:r>
                        <a:rPr lang="en-US" sz="1600" b="0" baseline="30000" dirty="0" err="1" smtClean="0">
                          <a:solidFill>
                            <a:srgbClr val="000000"/>
                          </a:solidFill>
                        </a:rPr>
                        <a:t>ct+st</a:t>
                      </a:r>
                      <a:endParaRPr lang="en-US" sz="1600" b="0" dirty="0" smtClean="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600" b="0" smtClean="0">
                          <a:solidFill>
                            <a:srgbClr val="000000"/>
                          </a:solidFill>
                        </a:rPr>
                        <a:t>82.60</a:t>
                      </a:r>
                      <a:endParaRPr lang="en-US" sz="16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381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err="1" smtClean="0">
                          <a:solidFill>
                            <a:srgbClr val="000000"/>
                          </a:solidFill>
                        </a:rPr>
                        <a:t>LSTM</a:t>
                      </a:r>
                      <a:r>
                        <a:rPr lang="en-US" sz="1600" b="0" baseline="30000" dirty="0" err="1" smtClean="0">
                          <a:solidFill>
                            <a:srgbClr val="000000"/>
                          </a:solidFill>
                        </a:rPr>
                        <a:t>ct+pt+st</a:t>
                      </a:r>
                      <a:endParaRPr lang="en-US" sz="1600" b="0" baseline="30000" dirty="0" smtClean="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600" b="1" dirty="0" smtClean="0">
                          <a:solidFill>
                            <a:srgbClr val="0000FF"/>
                          </a:solidFill>
                        </a:rPr>
                        <a:t>83.33</a:t>
                      </a:r>
                      <a:endParaRPr lang="en-US" sz="1600" b="1" dirty="0">
                        <a:solidFill>
                          <a:srgbClr val="0000FF"/>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2940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baseline="0" dirty="0" err="1" smtClean="0">
                          <a:solidFill>
                            <a:srgbClr val="000000"/>
                          </a:solidFill>
                        </a:rPr>
                        <a:t>LSTM</a:t>
                      </a:r>
                      <a:r>
                        <a:rPr lang="en-US" sz="1600" b="0" baseline="-25000" dirty="0" err="1" smtClean="0">
                          <a:solidFill>
                            <a:srgbClr val="000000"/>
                          </a:solidFill>
                        </a:rPr>
                        <a:t>a</a:t>
                      </a:r>
                      <a:r>
                        <a:rPr lang="en-US" sz="1600" b="0" baseline="30000" dirty="0" err="1" smtClean="0">
                          <a:solidFill>
                            <a:srgbClr val="000000"/>
                          </a:solidFill>
                        </a:rPr>
                        <a:t>ct</a:t>
                      </a:r>
                      <a:endParaRPr lang="en-US" sz="1600" b="0" dirty="0" smtClean="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600" b="0" dirty="0" smtClean="0">
                          <a:solidFill>
                            <a:srgbClr val="000000"/>
                          </a:solidFill>
                        </a:rPr>
                        <a:t>80.05</a:t>
                      </a:r>
                      <a:endParaRPr lang="en-US" sz="16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2940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baseline="0" dirty="0" err="1" smtClean="0">
                          <a:solidFill>
                            <a:srgbClr val="000000"/>
                          </a:solidFill>
                        </a:rPr>
                        <a:t>LSTM</a:t>
                      </a:r>
                      <a:r>
                        <a:rPr lang="en-US" sz="1600" b="0" baseline="-25000" dirty="0" err="1" smtClean="0">
                          <a:solidFill>
                            <a:srgbClr val="000000"/>
                          </a:solidFill>
                        </a:rPr>
                        <a:t>a</a:t>
                      </a:r>
                      <a:r>
                        <a:rPr lang="en-US" sz="1600" b="0" baseline="30000" dirty="0" err="1" smtClean="0">
                          <a:solidFill>
                            <a:srgbClr val="000000"/>
                          </a:solidFill>
                        </a:rPr>
                        <a:t>ct+pt</a:t>
                      </a:r>
                      <a:endParaRPr lang="en-US" sz="1600" b="0" dirty="0" smtClean="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600" b="0" dirty="0" smtClean="0">
                          <a:solidFill>
                            <a:srgbClr val="000000"/>
                          </a:solidFill>
                        </a:rPr>
                        <a:t>81.52</a:t>
                      </a:r>
                      <a:endParaRPr lang="en-US" sz="16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381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err="1" smtClean="0">
                          <a:solidFill>
                            <a:srgbClr val="000000"/>
                          </a:solidFill>
                        </a:rPr>
                        <a:t>LSTM</a:t>
                      </a:r>
                      <a:r>
                        <a:rPr lang="en-US" sz="1600" b="0" baseline="-25000" dirty="0" err="1" smtClean="0">
                          <a:solidFill>
                            <a:srgbClr val="000000"/>
                          </a:solidFill>
                        </a:rPr>
                        <a:t>a</a:t>
                      </a:r>
                      <a:r>
                        <a:rPr lang="en-US" sz="1600" b="0" baseline="30000" dirty="0" err="1" smtClean="0">
                          <a:solidFill>
                            <a:srgbClr val="000000"/>
                          </a:solidFill>
                        </a:rPr>
                        <a:t>ct+st</a:t>
                      </a:r>
                      <a:endParaRPr lang="en-US" sz="1600" b="0" baseline="30000" dirty="0" smtClean="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600" b="0" dirty="0" smtClean="0">
                          <a:solidFill>
                            <a:srgbClr val="000000"/>
                          </a:solidFill>
                        </a:rPr>
                        <a:t>80.67</a:t>
                      </a:r>
                      <a:endParaRPr lang="en-US" sz="16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2940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baseline="0" dirty="0" err="1" smtClean="0">
                          <a:solidFill>
                            <a:srgbClr val="000000"/>
                          </a:solidFill>
                        </a:rPr>
                        <a:t>LSTM</a:t>
                      </a:r>
                      <a:r>
                        <a:rPr lang="en-US" sz="1600" b="0" baseline="-25000" dirty="0" err="1" smtClean="0">
                          <a:solidFill>
                            <a:srgbClr val="000000"/>
                          </a:solidFill>
                        </a:rPr>
                        <a:t>a</a:t>
                      </a:r>
                      <a:r>
                        <a:rPr lang="en-US" sz="1600" b="0" baseline="30000" dirty="0" err="1" smtClean="0">
                          <a:solidFill>
                            <a:srgbClr val="000000"/>
                          </a:solidFill>
                        </a:rPr>
                        <a:t>ct+pt+st</a:t>
                      </a:r>
                      <a:endParaRPr lang="en-US" sz="1600" b="0" dirty="0" smtClean="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600" b="0" dirty="0" smtClean="0">
                          <a:solidFill>
                            <a:srgbClr val="000000"/>
                          </a:solidFill>
                        </a:rPr>
                        <a:t>81.08</a:t>
                      </a:r>
                      <a:endParaRPr lang="en-US" sz="1600" b="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3" name="TextBox 2"/>
          <p:cNvSpPr txBox="1"/>
          <p:nvPr/>
        </p:nvSpPr>
        <p:spPr>
          <a:xfrm>
            <a:off x="5575300" y="1574800"/>
            <a:ext cx="3263900" cy="2862323"/>
          </a:xfrm>
          <a:prstGeom prst="rect">
            <a:avLst/>
          </a:prstGeom>
          <a:noFill/>
        </p:spPr>
        <p:txBody>
          <a:bodyPr wrap="square" rtlCol="0">
            <a:spAutoFit/>
          </a:bodyPr>
          <a:lstStyle/>
          <a:p>
            <a:r>
              <a:rPr lang="en-US" dirty="0" smtClean="0"/>
              <a:t>Even if dataset is smaller the results are higher….</a:t>
            </a:r>
          </a:p>
          <a:p>
            <a:endParaRPr lang="en-US" dirty="0"/>
          </a:p>
          <a:p>
            <a:r>
              <a:rPr lang="en-US" dirty="0" smtClean="0"/>
              <a:t>Possible answer: IAC</a:t>
            </a:r>
            <a:r>
              <a:rPr lang="en-US" baseline="30000" dirty="0"/>
              <a:t>+</a:t>
            </a:r>
            <a:r>
              <a:rPr lang="en-US" baseline="-25000" dirty="0"/>
              <a:t>v2</a:t>
            </a:r>
            <a:r>
              <a:rPr lang="en-US" dirty="0"/>
              <a:t> </a:t>
            </a:r>
            <a:r>
              <a:rPr lang="en-US" dirty="0" smtClean="0"/>
              <a:t>contains mostly Generic type of Sarcasm (95%) while  IAC</a:t>
            </a:r>
            <a:r>
              <a:rPr lang="en-US" baseline="-25000" dirty="0" smtClean="0"/>
              <a:t>v2</a:t>
            </a:r>
            <a:r>
              <a:rPr lang="en-US" dirty="0" smtClean="0"/>
              <a:t> contains an equal distribution of Generic, Rhetorical Questions and Hyperbole</a:t>
            </a:r>
          </a:p>
          <a:p>
            <a:endParaRPr lang="en-US" dirty="0"/>
          </a:p>
        </p:txBody>
      </p:sp>
    </p:spTree>
    <p:extLst>
      <p:ext uri="{BB962C8B-B14F-4D97-AF65-F5344CB8AC3E}">
        <p14:creationId xmlns:p14="http://schemas.microsoft.com/office/powerpoint/2010/main" val="83036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analysis findings</a:t>
            </a:r>
            <a:endParaRPr lang="en-US" dirty="0"/>
          </a:p>
        </p:txBody>
      </p:sp>
      <p:sp>
        <p:nvSpPr>
          <p:cNvPr id="3" name="Content Placeholder 2"/>
          <p:cNvSpPr>
            <a:spLocks noGrp="1"/>
          </p:cNvSpPr>
          <p:nvPr>
            <p:ph idx="1"/>
          </p:nvPr>
        </p:nvSpPr>
        <p:spPr/>
        <p:txBody>
          <a:bodyPr>
            <a:normAutofit/>
          </a:bodyPr>
          <a:lstStyle/>
          <a:p>
            <a:r>
              <a:rPr lang="en-US" dirty="0" smtClean="0"/>
              <a:t>Can capture cases of context incongruity</a:t>
            </a:r>
          </a:p>
          <a:p>
            <a:endParaRPr lang="en-US" dirty="0"/>
          </a:p>
          <a:p>
            <a:r>
              <a:rPr lang="en-US" dirty="0" smtClean="0"/>
              <a:t>Misses:</a:t>
            </a:r>
          </a:p>
          <a:p>
            <a:pPr lvl="1"/>
            <a:r>
              <a:rPr lang="en-US" dirty="0" smtClean="0"/>
              <a:t>Use of contextual information outside the text (shared common ground)</a:t>
            </a:r>
          </a:p>
          <a:p>
            <a:pPr lvl="1"/>
            <a:r>
              <a:rPr lang="en-US" dirty="0" smtClean="0"/>
              <a:t>Sarcastic turns with more than 5 sentences </a:t>
            </a:r>
          </a:p>
          <a:p>
            <a:pPr lvl="1"/>
            <a:r>
              <a:rPr lang="en-US" dirty="0" smtClean="0"/>
              <a:t>User of profanity and slang</a:t>
            </a:r>
          </a:p>
          <a:p>
            <a:pPr lvl="1"/>
            <a:r>
              <a:rPr lang="en-US" dirty="0" smtClean="0"/>
              <a:t>Use of rhetorical questions</a:t>
            </a:r>
          </a:p>
        </p:txBody>
      </p:sp>
      <p:sp>
        <p:nvSpPr>
          <p:cNvPr id="4" name="Slide Number Placeholder 3"/>
          <p:cNvSpPr>
            <a:spLocks noGrp="1"/>
          </p:cNvSpPr>
          <p:nvPr>
            <p:ph type="sldNum" sz="quarter" idx="12"/>
          </p:nvPr>
        </p:nvSpPr>
        <p:spPr/>
        <p:txBody>
          <a:bodyPr/>
          <a:lstStyle/>
          <a:p>
            <a:fld id="{BA60EFAC-A836-3148-8108-2F02C85F787D}" type="slidenum">
              <a:rPr lang="en-US" smtClean="0"/>
              <a:t>38</a:t>
            </a:fld>
            <a:endParaRPr lang="en-US"/>
          </a:p>
        </p:txBody>
      </p:sp>
    </p:spTree>
    <p:extLst>
      <p:ext uri="{BB962C8B-B14F-4D97-AF65-F5344CB8AC3E}">
        <p14:creationId xmlns:p14="http://schemas.microsoft.com/office/powerpoint/2010/main" val="19463039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82"/>
            <a:ext cx="9144000" cy="1143000"/>
          </a:xfrm>
        </p:spPr>
        <p:txBody>
          <a:bodyPr/>
          <a:lstStyle/>
          <a:p>
            <a:r>
              <a:rPr lang="en-US" dirty="0" smtClean="0">
                <a:solidFill>
                  <a:schemeClr val="bg1"/>
                </a:solidFill>
              </a:rPr>
              <a:t>Modeling Conversation Context</a:t>
            </a:r>
            <a:endParaRPr lang="en-US" dirty="0">
              <a:solidFill>
                <a:schemeClr val="bg1"/>
              </a:solidFill>
            </a:endParaRPr>
          </a:p>
        </p:txBody>
      </p:sp>
      <p:sp>
        <p:nvSpPr>
          <p:cNvPr id="3" name="Content Placeholder 2"/>
          <p:cNvSpPr>
            <a:spLocks noGrp="1"/>
          </p:cNvSpPr>
          <p:nvPr>
            <p:ph idx="1"/>
          </p:nvPr>
        </p:nvSpPr>
        <p:spPr>
          <a:xfrm>
            <a:off x="457200" y="1347943"/>
            <a:ext cx="8229600" cy="4928045"/>
          </a:xfrm>
        </p:spPr>
        <p:txBody>
          <a:bodyPr>
            <a:normAutofit/>
          </a:bodyPr>
          <a:lstStyle/>
          <a:p>
            <a:pPr>
              <a:buClr>
                <a:schemeClr val="tx1"/>
              </a:buClr>
            </a:pPr>
            <a:r>
              <a:rPr lang="en-US" dirty="0" smtClean="0">
                <a:solidFill>
                  <a:schemeClr val="bg1">
                    <a:lumMod val="65000"/>
                  </a:schemeClr>
                </a:solidFill>
              </a:rPr>
              <a:t>Data</a:t>
            </a:r>
          </a:p>
          <a:p>
            <a:pPr>
              <a:buClr>
                <a:schemeClr val="tx1"/>
              </a:buClr>
            </a:pPr>
            <a:endParaRPr lang="en-US" dirty="0">
              <a:solidFill>
                <a:schemeClr val="bg1">
                  <a:lumMod val="65000"/>
                </a:schemeClr>
              </a:solidFill>
            </a:endParaRPr>
          </a:p>
          <a:p>
            <a:pPr>
              <a:buClr>
                <a:schemeClr val="tx1"/>
              </a:buClr>
            </a:pPr>
            <a:r>
              <a:rPr lang="en-US" dirty="0" smtClean="0">
                <a:solidFill>
                  <a:schemeClr val="bg1">
                    <a:lumMod val="65000"/>
                  </a:schemeClr>
                </a:solidFill>
              </a:rPr>
              <a:t>RQ1: can conversation context help in sarcasm detection</a:t>
            </a:r>
          </a:p>
          <a:p>
            <a:pPr>
              <a:buClr>
                <a:schemeClr val="tx1"/>
              </a:buClr>
            </a:pPr>
            <a:endParaRPr lang="en-US" dirty="0" smtClean="0"/>
          </a:p>
          <a:p>
            <a:pPr>
              <a:buClr>
                <a:schemeClr val="tx1"/>
              </a:buClr>
            </a:pPr>
            <a:r>
              <a:rPr lang="en-US" dirty="0" smtClean="0"/>
              <a:t>RQ2: can we identify what part of the context triggers the sarcastic reply?</a:t>
            </a:r>
          </a:p>
          <a:p>
            <a:pPr>
              <a:buClr>
                <a:schemeClr val="tx1"/>
              </a:buClr>
            </a:pPr>
            <a:endParaRPr lang="en-US" dirty="0"/>
          </a:p>
        </p:txBody>
      </p:sp>
      <p:sp>
        <p:nvSpPr>
          <p:cNvPr id="4" name="Slide Number Placeholder 3"/>
          <p:cNvSpPr>
            <a:spLocks noGrp="1"/>
          </p:cNvSpPr>
          <p:nvPr>
            <p:ph type="sldNum" sz="quarter" idx="12"/>
          </p:nvPr>
        </p:nvSpPr>
        <p:spPr/>
        <p:txBody>
          <a:bodyPr/>
          <a:lstStyle/>
          <a:p>
            <a:fld id="{ED4DC878-710C-6B46-B331-A094373C6ACC}" type="slidenum">
              <a:rPr lang="en-US" smtClean="0"/>
              <a:t>39</a:t>
            </a:fld>
            <a:endParaRPr lang="en-US"/>
          </a:p>
        </p:txBody>
      </p:sp>
    </p:spTree>
    <p:extLst>
      <p:ext uri="{BB962C8B-B14F-4D97-AF65-F5344CB8AC3E}">
        <p14:creationId xmlns:p14="http://schemas.microsoft.com/office/powerpoint/2010/main" val="2645016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454" y="369525"/>
            <a:ext cx="8869184" cy="5986825"/>
          </a:xfrm>
        </p:spPr>
        <p:txBody>
          <a:bodyPr>
            <a:normAutofit/>
          </a:bodyPr>
          <a:lstStyle/>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a:xfrm>
            <a:off x="6402651" y="6353036"/>
            <a:ext cx="2133600" cy="365125"/>
          </a:xfrm>
        </p:spPr>
        <p:txBody>
          <a:bodyPr/>
          <a:lstStyle/>
          <a:p>
            <a:fld id="{B3C2B28F-FEC5-4A4E-9AD0-CA60256561F7}" type="slidenum">
              <a:rPr lang="en-US" smtClean="0"/>
              <a:t>4</a:t>
            </a:fld>
            <a:endParaRPr lang="en-US" dirty="0"/>
          </a:p>
        </p:txBody>
      </p:sp>
      <p:sp>
        <p:nvSpPr>
          <p:cNvPr id="5" name="Content Placeholder 2"/>
          <p:cNvSpPr txBox="1">
            <a:spLocks/>
          </p:cNvSpPr>
          <p:nvPr/>
        </p:nvSpPr>
        <p:spPr>
          <a:xfrm>
            <a:off x="172454" y="1460500"/>
            <a:ext cx="8869184" cy="50482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t>2.  Characteristics: </a:t>
            </a:r>
          </a:p>
          <a:p>
            <a:pPr marL="0" indent="0">
              <a:buNone/>
            </a:pPr>
            <a:r>
              <a:rPr lang="en-US" sz="2400" dirty="0" smtClean="0"/>
              <a:t>	 </a:t>
            </a:r>
            <a:r>
              <a:rPr lang="en-US" sz="2000" b="1" dirty="0" smtClean="0"/>
              <a:t>Irony Markers:  </a:t>
            </a:r>
            <a:r>
              <a:rPr lang="en-US" sz="2000" b="1" i="1" dirty="0" smtClean="0"/>
              <a:t>“</a:t>
            </a:r>
            <a:r>
              <a:rPr lang="en-US" sz="2000" i="1" dirty="0"/>
              <a:t>A shooting in Oakland? That </a:t>
            </a:r>
            <a:r>
              <a:rPr lang="en-US" sz="2000" b="1" i="1" dirty="0"/>
              <a:t>NEVER</a:t>
            </a:r>
            <a:r>
              <a:rPr lang="en-US" sz="2000" i="1" dirty="0"/>
              <a:t> </a:t>
            </a:r>
            <a:r>
              <a:rPr lang="en-US" sz="2000" i="1" dirty="0" smtClean="0"/>
              <a:t>happens”</a:t>
            </a:r>
            <a:endParaRPr lang="en-US" sz="2000" b="1" i="1" dirty="0"/>
          </a:p>
          <a:p>
            <a:pPr marL="0" indent="0">
              <a:buNone/>
            </a:pPr>
            <a:r>
              <a:rPr lang="en-US" sz="2000" b="1" dirty="0" smtClean="0"/>
              <a:t>              - </a:t>
            </a:r>
            <a:r>
              <a:rPr lang="en-US" sz="2000" dirty="0" err="1" smtClean="0"/>
              <a:t>typographics</a:t>
            </a:r>
            <a:r>
              <a:rPr lang="en-US" sz="2000" dirty="0" smtClean="0"/>
              <a:t>, punctuation</a:t>
            </a:r>
            <a:r>
              <a:rPr lang="en-US" sz="2000" dirty="0"/>
              <a:t>, hyperbole, </a:t>
            </a:r>
            <a:r>
              <a:rPr lang="en-US" sz="2000" dirty="0" smtClean="0"/>
              <a:t>interjection</a:t>
            </a:r>
            <a:endParaRPr lang="en-US" sz="2000" b="1" dirty="0" smtClean="0"/>
          </a:p>
          <a:p>
            <a:pPr marL="0" indent="0">
              <a:buNone/>
            </a:pPr>
            <a:r>
              <a:rPr lang="en-US" sz="2000" b="1" dirty="0"/>
              <a:t> </a:t>
            </a:r>
            <a:r>
              <a:rPr lang="en-US" sz="2000" b="1" dirty="0" smtClean="0"/>
              <a:t>       </a:t>
            </a:r>
          </a:p>
          <a:p>
            <a:pPr marL="0" indent="0">
              <a:buNone/>
            </a:pPr>
            <a:r>
              <a:rPr lang="en-US" sz="2000" b="1" dirty="0"/>
              <a:t> </a:t>
            </a:r>
            <a:r>
              <a:rPr lang="en-US" sz="2000" b="1" dirty="0" smtClean="0"/>
              <a:t>         Irony Factors: </a:t>
            </a:r>
            <a:r>
              <a:rPr lang="en-US" sz="2000" dirty="0" smtClean="0"/>
              <a:t>Incongruence</a:t>
            </a:r>
            <a:endParaRPr lang="en-US" sz="2000" b="1" dirty="0" smtClean="0"/>
          </a:p>
        </p:txBody>
      </p:sp>
      <p:pic>
        <p:nvPicPr>
          <p:cNvPr id="22" name="Content Placeholder 3"/>
          <p:cNvPicPr>
            <a:picLocks noChangeAspect="1"/>
          </p:cNvPicPr>
          <p:nvPr/>
        </p:nvPicPr>
        <p:blipFill>
          <a:blip r:embed="rId3"/>
          <a:srcRect t="18822" b="18822"/>
          <a:stretch>
            <a:fillRect/>
          </a:stretch>
        </p:blipFill>
        <p:spPr>
          <a:xfrm>
            <a:off x="510581" y="3509696"/>
            <a:ext cx="704935" cy="440111"/>
          </a:xfrm>
          <a:prstGeom prst="wedgeEllipseCallout">
            <a:avLst/>
          </a:prstGeom>
        </p:spPr>
      </p:pic>
      <p:sp>
        <p:nvSpPr>
          <p:cNvPr id="24" name="108 Llamada rectangular redondeada"/>
          <p:cNvSpPr/>
          <p:nvPr/>
        </p:nvSpPr>
        <p:spPr>
          <a:xfrm>
            <a:off x="2124744" y="3649397"/>
            <a:ext cx="6721192" cy="579704"/>
          </a:xfrm>
          <a:prstGeom prst="wedgeRoundRectCallout">
            <a:avLst>
              <a:gd name="adj1" fmla="val -62757"/>
              <a:gd name="adj2" fmla="val -28598"/>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3364930" rtl="0" eaLnBrk="1" latinLnBrk="0" hangingPunct="1">
              <a:defRPr sz="6600" kern="1200">
                <a:solidFill>
                  <a:schemeClr val="lt1"/>
                </a:solidFill>
                <a:latin typeface="+mn-lt"/>
                <a:ea typeface="+mn-ea"/>
                <a:cs typeface="+mn-cs"/>
              </a:defRPr>
            </a:lvl1pPr>
            <a:lvl2pPr marL="1682465" algn="l" defTabSz="3364930" rtl="0" eaLnBrk="1" latinLnBrk="0" hangingPunct="1">
              <a:defRPr sz="6600" kern="1200">
                <a:solidFill>
                  <a:schemeClr val="lt1"/>
                </a:solidFill>
                <a:latin typeface="+mn-lt"/>
                <a:ea typeface="+mn-ea"/>
                <a:cs typeface="+mn-cs"/>
              </a:defRPr>
            </a:lvl2pPr>
            <a:lvl3pPr marL="3364930" algn="l" defTabSz="3364930" rtl="0" eaLnBrk="1" latinLnBrk="0" hangingPunct="1">
              <a:defRPr sz="6600" kern="1200">
                <a:solidFill>
                  <a:schemeClr val="lt1"/>
                </a:solidFill>
                <a:latin typeface="+mn-lt"/>
                <a:ea typeface="+mn-ea"/>
                <a:cs typeface="+mn-cs"/>
              </a:defRPr>
            </a:lvl3pPr>
            <a:lvl4pPr marL="5047395" algn="l" defTabSz="3364930" rtl="0" eaLnBrk="1" latinLnBrk="0" hangingPunct="1">
              <a:defRPr sz="6600" kern="1200">
                <a:solidFill>
                  <a:schemeClr val="lt1"/>
                </a:solidFill>
                <a:latin typeface="+mn-lt"/>
                <a:ea typeface="+mn-ea"/>
                <a:cs typeface="+mn-cs"/>
              </a:defRPr>
            </a:lvl4pPr>
            <a:lvl5pPr marL="6729861" algn="l" defTabSz="3364930" rtl="0" eaLnBrk="1" latinLnBrk="0" hangingPunct="1">
              <a:defRPr sz="6600" kern="1200">
                <a:solidFill>
                  <a:schemeClr val="lt1"/>
                </a:solidFill>
                <a:latin typeface="+mn-lt"/>
                <a:ea typeface="+mn-ea"/>
                <a:cs typeface="+mn-cs"/>
              </a:defRPr>
            </a:lvl5pPr>
            <a:lvl6pPr marL="8412325" algn="l" defTabSz="3364930" rtl="0" eaLnBrk="1" latinLnBrk="0" hangingPunct="1">
              <a:defRPr sz="6600" kern="1200">
                <a:solidFill>
                  <a:schemeClr val="lt1"/>
                </a:solidFill>
                <a:latin typeface="+mn-lt"/>
                <a:ea typeface="+mn-ea"/>
                <a:cs typeface="+mn-cs"/>
              </a:defRPr>
            </a:lvl6pPr>
            <a:lvl7pPr marL="10094791" algn="l" defTabSz="3364930" rtl="0" eaLnBrk="1" latinLnBrk="0" hangingPunct="1">
              <a:defRPr sz="6600" kern="1200">
                <a:solidFill>
                  <a:schemeClr val="lt1"/>
                </a:solidFill>
                <a:latin typeface="+mn-lt"/>
                <a:ea typeface="+mn-ea"/>
                <a:cs typeface="+mn-cs"/>
              </a:defRPr>
            </a:lvl7pPr>
            <a:lvl8pPr marL="11777256" algn="l" defTabSz="3364930" rtl="0" eaLnBrk="1" latinLnBrk="0" hangingPunct="1">
              <a:defRPr sz="6600" kern="1200">
                <a:solidFill>
                  <a:schemeClr val="lt1"/>
                </a:solidFill>
                <a:latin typeface="+mn-lt"/>
                <a:ea typeface="+mn-ea"/>
                <a:cs typeface="+mn-cs"/>
              </a:defRPr>
            </a:lvl8pPr>
            <a:lvl9pPr marL="13459721" algn="l" defTabSz="3364930" rtl="0" eaLnBrk="1" latinLnBrk="0" hangingPunct="1">
              <a:defRPr sz="6600" kern="1200">
                <a:solidFill>
                  <a:schemeClr val="lt1"/>
                </a:solidFill>
                <a:latin typeface="+mn-lt"/>
                <a:ea typeface="+mn-ea"/>
                <a:cs typeface="+mn-cs"/>
              </a:defRPr>
            </a:lvl9pPr>
          </a:lstStyle>
          <a:p>
            <a:pPr algn="ctr"/>
            <a:endParaRPr lang="en-US"/>
          </a:p>
        </p:txBody>
      </p:sp>
      <p:sp>
        <p:nvSpPr>
          <p:cNvPr id="25" name="TextBox 24"/>
          <p:cNvSpPr txBox="1"/>
          <p:nvPr/>
        </p:nvSpPr>
        <p:spPr>
          <a:xfrm>
            <a:off x="2124743" y="3747124"/>
            <a:ext cx="6721193" cy="369332"/>
          </a:xfrm>
          <a:prstGeom prst="rect">
            <a:avLst/>
          </a:prstGeom>
          <a:noFill/>
        </p:spPr>
        <p:txBody>
          <a:bodyPr wrap="square" rtlCol="0">
            <a:spAutoFit/>
          </a:bodyPr>
          <a:lstStyle/>
          <a:p>
            <a:r>
              <a:rPr lang="en-US" dirty="0" smtClean="0">
                <a:solidFill>
                  <a:srgbClr val="FF0000"/>
                </a:solidFill>
              </a:rPr>
              <a:t>The market index is falling greatly</a:t>
            </a:r>
            <a:r>
              <a:rPr lang="en-US" dirty="0" smtClean="0"/>
              <a:t>. What a </a:t>
            </a:r>
            <a:r>
              <a:rPr lang="en-US" b="1" dirty="0" smtClean="0">
                <a:solidFill>
                  <a:srgbClr val="660066"/>
                </a:solidFill>
              </a:rPr>
              <a:t>happy</a:t>
            </a:r>
            <a:r>
              <a:rPr lang="en-US" dirty="0" smtClean="0">
                <a:solidFill>
                  <a:srgbClr val="660066"/>
                </a:solidFill>
              </a:rPr>
              <a:t> </a:t>
            </a:r>
            <a:r>
              <a:rPr lang="en-US" dirty="0" smtClean="0"/>
              <a:t>Christmas #sarcasm</a:t>
            </a:r>
            <a:endParaRPr lang="en-US" dirty="0"/>
          </a:p>
        </p:txBody>
      </p:sp>
      <p:sp>
        <p:nvSpPr>
          <p:cNvPr id="34" name="Title 1"/>
          <p:cNvSpPr>
            <a:spLocks noGrp="1"/>
          </p:cNvSpPr>
          <p:nvPr>
            <p:ph type="title"/>
          </p:nvPr>
        </p:nvSpPr>
        <p:spPr>
          <a:xfrm>
            <a:off x="0" y="-90729"/>
            <a:ext cx="9143999" cy="1211495"/>
          </a:xfrm>
        </p:spPr>
        <p:txBody>
          <a:bodyPr>
            <a:noAutofit/>
          </a:bodyPr>
          <a:lstStyle/>
          <a:p>
            <a:r>
              <a:rPr lang="en-US" sz="3600" dirty="0" smtClean="0"/>
              <a:t>Verbal Irony/Sarcasm</a:t>
            </a:r>
            <a:endParaRPr lang="en-US" sz="3600" dirty="0"/>
          </a:p>
        </p:txBody>
      </p:sp>
      <p:sp>
        <p:nvSpPr>
          <p:cNvPr id="35" name="Rounded Rectangle 34"/>
          <p:cNvSpPr/>
          <p:nvPr/>
        </p:nvSpPr>
        <p:spPr>
          <a:xfrm>
            <a:off x="952055" y="4715115"/>
            <a:ext cx="7048945" cy="434224"/>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TextBox 35"/>
          <p:cNvSpPr txBox="1"/>
          <p:nvPr/>
        </p:nvSpPr>
        <p:spPr>
          <a:xfrm>
            <a:off x="1018483" y="4761864"/>
            <a:ext cx="6296718" cy="400110"/>
          </a:xfrm>
          <a:prstGeom prst="rect">
            <a:avLst/>
          </a:prstGeom>
          <a:noFill/>
        </p:spPr>
        <p:txBody>
          <a:bodyPr wrap="square" rtlCol="0">
            <a:spAutoFit/>
          </a:bodyPr>
          <a:lstStyle/>
          <a:p>
            <a:r>
              <a:rPr lang="en-US" sz="2000" dirty="0" smtClean="0"/>
              <a:t>Plane window shades are open so that people </a:t>
            </a:r>
            <a:r>
              <a:rPr lang="en-US" sz="2000" b="1" dirty="0" smtClean="0">
                <a:solidFill>
                  <a:srgbClr val="FF0000"/>
                </a:solidFill>
              </a:rPr>
              <a:t>can see fire</a:t>
            </a:r>
            <a:endParaRPr lang="en-US" sz="2000" b="1" dirty="0">
              <a:solidFill>
                <a:srgbClr val="FF0000"/>
              </a:solidFill>
            </a:endParaRPr>
          </a:p>
        </p:txBody>
      </p:sp>
      <p:sp>
        <p:nvSpPr>
          <p:cNvPr id="38" name="Rounded Rectangle 37"/>
          <p:cNvSpPr/>
          <p:nvPr/>
        </p:nvSpPr>
        <p:spPr>
          <a:xfrm>
            <a:off x="1285545" y="5449384"/>
            <a:ext cx="6901587" cy="54846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1358904" y="5478597"/>
            <a:ext cx="6828230" cy="400110"/>
          </a:xfrm>
          <a:prstGeom prst="rect">
            <a:avLst/>
          </a:prstGeom>
          <a:noFill/>
        </p:spPr>
        <p:txBody>
          <a:bodyPr wrap="square" rtlCol="0">
            <a:spAutoFit/>
          </a:bodyPr>
          <a:lstStyle/>
          <a:p>
            <a:r>
              <a:rPr lang="en-US" sz="2000" dirty="0" smtClean="0"/>
              <a:t>@     one more reason</a:t>
            </a:r>
            <a:r>
              <a:rPr lang="en-US" sz="2000" dirty="0"/>
              <a:t> </a:t>
            </a:r>
            <a:r>
              <a:rPr lang="en-US" sz="2000" dirty="0" smtClean="0"/>
              <a:t>to </a:t>
            </a:r>
            <a:r>
              <a:rPr lang="en-US" sz="2000" b="1" dirty="0">
                <a:solidFill>
                  <a:srgbClr val="660066"/>
                </a:solidFill>
              </a:rPr>
              <a:t>feel </a:t>
            </a:r>
            <a:r>
              <a:rPr lang="en-US" sz="2000" b="1" dirty="0" smtClean="0">
                <a:solidFill>
                  <a:srgbClr val="660066"/>
                </a:solidFill>
              </a:rPr>
              <a:t>really great about flying</a:t>
            </a:r>
            <a:r>
              <a:rPr lang="en-US" sz="2000" dirty="0">
                <a:solidFill>
                  <a:srgbClr val="660066"/>
                </a:solidFill>
              </a:rPr>
              <a:t> </a:t>
            </a:r>
            <a:r>
              <a:rPr lang="en-US" sz="2000" dirty="0" smtClean="0"/>
              <a:t>#sarcasm </a:t>
            </a:r>
            <a:endParaRPr lang="en-US" sz="2000" dirty="0"/>
          </a:p>
        </p:txBody>
      </p:sp>
      <p:pic>
        <p:nvPicPr>
          <p:cNvPr id="40" name="Picture 39"/>
          <p:cNvPicPr>
            <a:picLocks noChangeAspect="1"/>
          </p:cNvPicPr>
          <p:nvPr/>
        </p:nvPicPr>
        <p:blipFill>
          <a:blip r:embed="rId4"/>
          <a:stretch>
            <a:fillRect/>
          </a:stretch>
        </p:blipFill>
        <p:spPr>
          <a:xfrm>
            <a:off x="828380" y="5449384"/>
            <a:ext cx="354805" cy="548469"/>
          </a:xfrm>
          <a:prstGeom prst="rect">
            <a:avLst/>
          </a:prstGeom>
        </p:spPr>
      </p:pic>
      <p:pic>
        <p:nvPicPr>
          <p:cNvPr id="41" name="Picture 40"/>
          <p:cNvPicPr>
            <a:picLocks noChangeAspect="1"/>
          </p:cNvPicPr>
          <p:nvPr/>
        </p:nvPicPr>
        <p:blipFill>
          <a:blip r:embed="rId5"/>
          <a:stretch>
            <a:fillRect/>
          </a:stretch>
        </p:blipFill>
        <p:spPr>
          <a:xfrm>
            <a:off x="574554" y="4658447"/>
            <a:ext cx="345001" cy="560810"/>
          </a:xfrm>
          <a:prstGeom prst="rect">
            <a:avLst/>
          </a:prstGeom>
        </p:spPr>
      </p:pic>
      <p:cxnSp>
        <p:nvCxnSpPr>
          <p:cNvPr id="42" name="Curved Connector 41"/>
          <p:cNvCxnSpPr/>
          <p:nvPr/>
        </p:nvCxnSpPr>
        <p:spPr>
          <a:xfrm rot="10800000">
            <a:off x="1142448" y="5122160"/>
            <a:ext cx="406401" cy="325851"/>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227927" y="5447760"/>
            <a:ext cx="937676" cy="646331"/>
          </a:xfrm>
          <a:prstGeom prst="rect">
            <a:avLst/>
          </a:prstGeom>
          <a:noFill/>
        </p:spPr>
        <p:txBody>
          <a:bodyPr wrap="square" rtlCol="0">
            <a:spAutoFit/>
          </a:bodyPr>
          <a:lstStyle/>
          <a:p>
            <a:r>
              <a:rPr lang="en-US" dirty="0"/>
              <a:t>c</a:t>
            </a:r>
            <a:r>
              <a:rPr lang="en-US" dirty="0" smtClean="0"/>
              <a:t>urrent turn</a:t>
            </a:r>
            <a:endParaRPr lang="en-US" dirty="0"/>
          </a:p>
        </p:txBody>
      </p:sp>
      <p:sp>
        <p:nvSpPr>
          <p:cNvPr id="44" name="TextBox 43"/>
          <p:cNvSpPr txBox="1"/>
          <p:nvPr/>
        </p:nvSpPr>
        <p:spPr>
          <a:xfrm>
            <a:off x="8112265" y="4622172"/>
            <a:ext cx="847972" cy="646331"/>
          </a:xfrm>
          <a:prstGeom prst="rect">
            <a:avLst/>
          </a:prstGeom>
          <a:noFill/>
        </p:spPr>
        <p:txBody>
          <a:bodyPr wrap="square" rtlCol="0">
            <a:spAutoFit/>
          </a:bodyPr>
          <a:lstStyle/>
          <a:p>
            <a:r>
              <a:rPr lang="en-US" dirty="0"/>
              <a:t> </a:t>
            </a:r>
            <a:r>
              <a:rPr lang="en-US" dirty="0" smtClean="0"/>
              <a:t>prior turn</a:t>
            </a:r>
            <a:endParaRPr lang="en-US" dirty="0"/>
          </a:p>
        </p:txBody>
      </p:sp>
      <p:pic>
        <p:nvPicPr>
          <p:cNvPr id="37" name="Picture 36"/>
          <p:cNvPicPr>
            <a:picLocks noChangeAspect="1"/>
          </p:cNvPicPr>
          <p:nvPr/>
        </p:nvPicPr>
        <p:blipFill>
          <a:blip r:embed="rId5"/>
          <a:stretch>
            <a:fillRect/>
          </a:stretch>
        </p:blipFill>
        <p:spPr>
          <a:xfrm>
            <a:off x="1675384" y="5500011"/>
            <a:ext cx="238081" cy="387008"/>
          </a:xfrm>
          <a:prstGeom prst="rect">
            <a:avLst/>
          </a:prstGeom>
        </p:spPr>
      </p:pic>
      <p:pic>
        <p:nvPicPr>
          <p:cNvPr id="45" name="Content Placeholder 3"/>
          <p:cNvPicPr>
            <a:picLocks noChangeAspect="1"/>
          </p:cNvPicPr>
          <p:nvPr/>
        </p:nvPicPr>
        <p:blipFill>
          <a:blip r:embed="rId3"/>
          <a:srcRect t="18822" b="18822"/>
          <a:stretch>
            <a:fillRect/>
          </a:stretch>
        </p:blipFill>
        <p:spPr>
          <a:xfrm>
            <a:off x="247120" y="4044877"/>
            <a:ext cx="704935" cy="440111"/>
          </a:xfrm>
          <a:prstGeom prst="wedgeEllipseCallout">
            <a:avLst/>
          </a:prstGeom>
        </p:spPr>
      </p:pic>
    </p:spTree>
    <p:extLst>
      <p:ext uri="{BB962C8B-B14F-4D97-AF65-F5344CB8AC3E}">
        <p14:creationId xmlns:p14="http://schemas.microsoft.com/office/powerpoint/2010/main" val="13895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22"/>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animBg="1"/>
      <p:bldP spid="25" grpId="0"/>
      <p:bldP spid="35" grpId="0" animBg="1"/>
      <p:bldP spid="35" grpId="1" animBg="1"/>
      <p:bldP spid="36" grpId="0"/>
      <p:bldP spid="36" grpId="1"/>
      <p:bldP spid="38" grpId="0" animBg="1"/>
      <p:bldP spid="39" grpId="0"/>
      <p:bldP spid="43" grpId="0"/>
      <p:bldP spid="44" grpId="0"/>
      <p:bldP spid="44"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579"/>
            <a:ext cx="9144000" cy="1307879"/>
          </a:xfrm>
        </p:spPr>
        <p:txBody>
          <a:bodyPr>
            <a:normAutofit/>
          </a:bodyPr>
          <a:lstStyle/>
          <a:p>
            <a:r>
              <a:rPr lang="en-US" dirty="0" smtClean="0">
                <a:solidFill>
                  <a:schemeClr val="bg1"/>
                </a:solidFill>
              </a:rPr>
              <a:t>Crowdsourcing Experiment</a:t>
            </a:r>
            <a:endParaRPr lang="en-US" dirty="0">
              <a:solidFill>
                <a:schemeClr val="bg1"/>
              </a:solidFill>
            </a:endParaRPr>
          </a:p>
        </p:txBody>
      </p:sp>
      <p:sp>
        <p:nvSpPr>
          <p:cNvPr id="3" name="Content Placeholder 2"/>
          <p:cNvSpPr>
            <a:spLocks noGrp="1"/>
          </p:cNvSpPr>
          <p:nvPr>
            <p:ph idx="1"/>
          </p:nvPr>
        </p:nvSpPr>
        <p:spPr>
          <a:xfrm>
            <a:off x="234766" y="1333995"/>
            <a:ext cx="8452034" cy="3568206"/>
          </a:xfrm>
        </p:spPr>
        <p:txBody>
          <a:bodyPr>
            <a:normAutofit/>
          </a:bodyPr>
          <a:lstStyle/>
          <a:p>
            <a:pPr lvl="1">
              <a:buFont typeface="Arial"/>
              <a:buChar char="•"/>
            </a:pPr>
            <a:r>
              <a:rPr lang="en-US" dirty="0" smtClean="0"/>
              <a:t>Given a context and sarcastic reply identify one or more sentences from the context that you think triggered the sarcastic reply</a:t>
            </a:r>
            <a:endParaRPr lang="en-US" dirty="0"/>
          </a:p>
          <a:p>
            <a:pPr lvl="1">
              <a:buFont typeface="Arial"/>
              <a:buChar char="•"/>
            </a:pPr>
            <a:r>
              <a:rPr lang="en-US" dirty="0"/>
              <a:t>Use IAC</a:t>
            </a:r>
            <a:r>
              <a:rPr lang="en-US" baseline="-25000" dirty="0"/>
              <a:t>v2</a:t>
            </a:r>
            <a:r>
              <a:rPr lang="en-US" dirty="0"/>
              <a:t>  </a:t>
            </a:r>
            <a:r>
              <a:rPr lang="en-US" dirty="0" smtClean="0"/>
              <a:t>data</a:t>
            </a:r>
          </a:p>
          <a:p>
            <a:pPr lvl="2"/>
            <a:r>
              <a:rPr lang="en-US" dirty="0" smtClean="0"/>
              <a:t>85 HITs ( context length between 3-7 sentences)</a:t>
            </a:r>
            <a:endParaRPr lang="en-US" dirty="0"/>
          </a:p>
          <a:p>
            <a:pPr lvl="1">
              <a:buFont typeface="Arial"/>
              <a:buChar char="•"/>
            </a:pPr>
            <a:r>
              <a:rPr lang="en-US" dirty="0" smtClean="0"/>
              <a:t>Ratings were compared to attention weights (41% matches for the top-ranked sentence)</a:t>
            </a:r>
          </a:p>
          <a:p>
            <a:pPr lvl="1"/>
            <a:endParaRPr lang="en-US" dirty="0"/>
          </a:p>
        </p:txBody>
      </p:sp>
      <p:sp>
        <p:nvSpPr>
          <p:cNvPr id="5" name="Slide Number Placeholder 3"/>
          <p:cNvSpPr txBox="1">
            <a:spLocks/>
          </p:cNvSpPr>
          <p:nvPr/>
        </p:nvSpPr>
        <p:spPr>
          <a:xfrm>
            <a:off x="6553200" y="637184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A60EFAC-A836-3148-8108-2F02C85F787D}" type="slidenum">
              <a:rPr lang="en-US" smtClean="0"/>
              <a:pPr/>
              <a:t>40</a:t>
            </a:fld>
            <a:endParaRPr lang="en-US" dirty="0"/>
          </a:p>
        </p:txBody>
      </p:sp>
      <p:pic>
        <p:nvPicPr>
          <p:cNvPr id="6" name="Picture 5" descr="heatmap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7786" y="4722156"/>
            <a:ext cx="5775512" cy="1557069"/>
          </a:xfrm>
          <a:prstGeom prst="rect">
            <a:avLst/>
          </a:prstGeom>
        </p:spPr>
      </p:pic>
      <p:sp>
        <p:nvSpPr>
          <p:cNvPr id="7" name="TextBox 6"/>
          <p:cNvSpPr txBox="1"/>
          <p:nvPr/>
        </p:nvSpPr>
        <p:spPr>
          <a:xfrm>
            <a:off x="2895848" y="6367642"/>
            <a:ext cx="4875808" cy="369332"/>
          </a:xfrm>
          <a:prstGeom prst="rect">
            <a:avLst/>
          </a:prstGeom>
          <a:noFill/>
        </p:spPr>
        <p:txBody>
          <a:bodyPr wrap="square" rtlCol="0">
            <a:spAutoFit/>
          </a:bodyPr>
          <a:lstStyle/>
          <a:p>
            <a:r>
              <a:rPr lang="en-US" dirty="0"/>
              <a:t>LHS: attention weights; RHS: </a:t>
            </a:r>
            <a:r>
              <a:rPr lang="en-US" dirty="0" err="1"/>
              <a:t>Turkers</a:t>
            </a:r>
            <a:r>
              <a:rPr lang="en-US" dirty="0"/>
              <a:t>’ selections</a:t>
            </a:r>
          </a:p>
        </p:txBody>
      </p:sp>
    </p:spTree>
    <p:extLst>
      <p:ext uri="{BB962C8B-B14F-4D97-AF65-F5344CB8AC3E}">
        <p14:creationId xmlns:p14="http://schemas.microsoft.com/office/powerpoint/2010/main" val="248347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4DC878-710C-6B46-B331-A094373C6ACC}" type="slidenum">
              <a:rPr lang="en-US" smtClean="0"/>
              <a:t>41</a:t>
            </a:fld>
            <a:endParaRPr lang="en-US"/>
          </a:p>
        </p:txBody>
      </p:sp>
      <p:pic>
        <p:nvPicPr>
          <p:cNvPr id="26" name="Picture 25"/>
          <p:cNvPicPr>
            <a:picLocks noChangeAspect="1"/>
          </p:cNvPicPr>
          <p:nvPr/>
        </p:nvPicPr>
        <p:blipFill>
          <a:blip r:embed="rId3"/>
          <a:stretch>
            <a:fillRect/>
          </a:stretch>
        </p:blipFill>
        <p:spPr>
          <a:xfrm>
            <a:off x="-19022" y="2951557"/>
            <a:ext cx="546049" cy="887621"/>
          </a:xfrm>
          <a:prstGeom prst="rect">
            <a:avLst/>
          </a:prstGeom>
        </p:spPr>
      </p:pic>
      <p:pic>
        <p:nvPicPr>
          <p:cNvPr id="27" name="Picture 26"/>
          <p:cNvPicPr>
            <a:picLocks noChangeAspect="1"/>
          </p:cNvPicPr>
          <p:nvPr/>
        </p:nvPicPr>
        <p:blipFill>
          <a:blip r:embed="rId4"/>
          <a:stretch>
            <a:fillRect/>
          </a:stretch>
        </p:blipFill>
        <p:spPr>
          <a:xfrm>
            <a:off x="2038942" y="5330739"/>
            <a:ext cx="574202" cy="887621"/>
          </a:xfrm>
          <a:prstGeom prst="rect">
            <a:avLst/>
          </a:prstGeom>
        </p:spPr>
      </p:pic>
      <p:sp>
        <p:nvSpPr>
          <p:cNvPr id="30" name="Rounded Rectangle 29"/>
          <p:cNvSpPr/>
          <p:nvPr/>
        </p:nvSpPr>
        <p:spPr>
          <a:xfrm>
            <a:off x="440265" y="330201"/>
            <a:ext cx="5163634" cy="4851400"/>
          </a:xfrm>
          <a:prstGeom prst="roundRect">
            <a:avLst/>
          </a:prstGeom>
          <a:solidFill>
            <a:srgbClr val="F6F3E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000" dirty="0" smtClean="0">
              <a:solidFill>
                <a:schemeClr val="tx1"/>
              </a:solidFill>
            </a:endParaRPr>
          </a:p>
          <a:p>
            <a:r>
              <a:rPr lang="en-US" sz="2000" b="1" dirty="0" smtClean="0">
                <a:solidFill>
                  <a:schemeClr val="tx1"/>
                </a:solidFill>
              </a:rPr>
              <a:t>S1</a:t>
            </a:r>
            <a:r>
              <a:rPr lang="en-US" sz="2000" dirty="0" smtClean="0">
                <a:solidFill>
                  <a:schemeClr val="tx1"/>
                </a:solidFill>
              </a:rPr>
              <a:t>. how </a:t>
            </a:r>
            <a:r>
              <a:rPr lang="en-US" sz="2000" dirty="0">
                <a:solidFill>
                  <a:schemeClr val="tx1"/>
                </a:solidFill>
              </a:rPr>
              <a:t>do we rationally explain these creatures existence so recently in our human history if they were extinct for millions of years</a:t>
            </a:r>
            <a:r>
              <a:rPr lang="en-US" sz="2000" dirty="0" smtClean="0">
                <a:solidFill>
                  <a:schemeClr val="tx1"/>
                </a:solidFill>
              </a:rPr>
              <a:t>?</a:t>
            </a:r>
            <a:endParaRPr lang="en-US" sz="2000" dirty="0">
              <a:solidFill>
                <a:schemeClr val="tx1"/>
              </a:solidFill>
            </a:endParaRPr>
          </a:p>
          <a:p>
            <a:r>
              <a:rPr lang="en-US" sz="2000" b="1" dirty="0" smtClean="0">
                <a:solidFill>
                  <a:schemeClr val="tx1"/>
                </a:solidFill>
              </a:rPr>
              <a:t>S2</a:t>
            </a:r>
            <a:r>
              <a:rPr lang="en-US" sz="2000" dirty="0" smtClean="0">
                <a:solidFill>
                  <a:schemeClr val="tx1"/>
                </a:solidFill>
              </a:rPr>
              <a:t>. and if they were the imaginings of bronze age sheep herders as your atheists/evolutionists would have you believe, then how did these ignorant people describe creatures we can now recognize from fossil evidence?</a:t>
            </a:r>
          </a:p>
          <a:p>
            <a:r>
              <a:rPr lang="en-US" sz="2000" b="1" dirty="0" smtClean="0">
                <a:solidFill>
                  <a:schemeClr val="tx1"/>
                </a:solidFill>
              </a:rPr>
              <a:t>S3</a:t>
            </a:r>
            <a:r>
              <a:rPr lang="en-US" sz="2000" dirty="0" smtClean="0">
                <a:solidFill>
                  <a:schemeClr val="tx1"/>
                </a:solidFill>
              </a:rPr>
              <a:t>. and </a:t>
            </a:r>
            <a:r>
              <a:rPr lang="en-US" sz="2000" dirty="0">
                <a:solidFill>
                  <a:schemeClr val="tx1"/>
                </a:solidFill>
              </a:rPr>
              <a:t>while your at it, ask yourself if it's reasonable that the bones of dead creatures have survived from 60 million years to some estimated to be more than 200 million years without becoming dust?</a:t>
            </a:r>
          </a:p>
          <a:p>
            <a:endParaRPr lang="en-US" sz="2000" dirty="0">
              <a:solidFill>
                <a:schemeClr val="tx1"/>
              </a:solidFill>
            </a:endParaRPr>
          </a:p>
        </p:txBody>
      </p:sp>
      <p:sp>
        <p:nvSpPr>
          <p:cNvPr id="17" name="Rounded Rectangle 16"/>
          <p:cNvSpPr/>
          <p:nvPr/>
        </p:nvSpPr>
        <p:spPr>
          <a:xfrm>
            <a:off x="2806164" y="5349307"/>
            <a:ext cx="5457284" cy="93191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000000"/>
                </a:solidFill>
              </a:rPr>
              <a:t>how about this explanation - you're reading </a:t>
            </a:r>
            <a:r>
              <a:rPr lang="en-US" sz="2000" dirty="0" err="1">
                <a:solidFill>
                  <a:srgbClr val="000000"/>
                </a:solidFill>
              </a:rPr>
              <a:t>waaaaay</a:t>
            </a:r>
            <a:r>
              <a:rPr lang="en-US" sz="2000" dirty="0">
                <a:solidFill>
                  <a:srgbClr val="000000"/>
                </a:solidFill>
              </a:rPr>
              <a:t> too much into your precious bible</a:t>
            </a:r>
          </a:p>
        </p:txBody>
      </p:sp>
      <p:sp>
        <p:nvSpPr>
          <p:cNvPr id="11" name="TextBox 10"/>
          <p:cNvSpPr txBox="1"/>
          <p:nvPr/>
        </p:nvSpPr>
        <p:spPr>
          <a:xfrm>
            <a:off x="5857895" y="4167207"/>
            <a:ext cx="2879704" cy="646331"/>
          </a:xfrm>
          <a:prstGeom prst="rect">
            <a:avLst/>
          </a:prstGeom>
          <a:noFill/>
        </p:spPr>
        <p:txBody>
          <a:bodyPr wrap="square" rtlCol="0">
            <a:spAutoFit/>
          </a:bodyPr>
          <a:lstStyle/>
          <a:p>
            <a:r>
              <a:rPr lang="en-US" b="1" dirty="0" smtClean="0"/>
              <a:t>LHS: attention weights</a:t>
            </a:r>
          </a:p>
          <a:p>
            <a:r>
              <a:rPr lang="en-US" b="1" dirty="0" smtClean="0"/>
              <a:t>RHS: Turkers’ selection </a:t>
            </a:r>
            <a:endParaRPr lang="en-US" b="1" dirty="0"/>
          </a:p>
        </p:txBody>
      </p:sp>
      <p:pic>
        <p:nvPicPr>
          <p:cNvPr id="3" name="Picture 2" descr="heatmap_7_iac_extinc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3899" y="1775518"/>
            <a:ext cx="3286105" cy="2464579"/>
          </a:xfrm>
          <a:prstGeom prst="rect">
            <a:avLst/>
          </a:prstGeom>
        </p:spPr>
      </p:pic>
    </p:spTree>
    <p:extLst>
      <p:ext uri="{BB962C8B-B14F-4D97-AF65-F5344CB8AC3E}">
        <p14:creationId xmlns:p14="http://schemas.microsoft.com/office/powerpoint/2010/main" val="36009731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242050"/>
            <a:ext cx="2133600" cy="365125"/>
          </a:xfrm>
        </p:spPr>
        <p:txBody>
          <a:bodyPr/>
          <a:lstStyle/>
          <a:p>
            <a:fld id="{BA60EFAC-A836-3148-8108-2F02C85F787D}" type="slidenum">
              <a:rPr lang="en-US" smtClean="0"/>
              <a:t>42</a:t>
            </a:fld>
            <a:endParaRPr lang="en-US"/>
          </a:p>
        </p:txBody>
      </p:sp>
      <p:pic>
        <p:nvPicPr>
          <p:cNvPr id="5" name="Picture 4" descr="heatmap_6_disgust_ia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4533" y="914400"/>
            <a:ext cx="3742267" cy="2806700"/>
          </a:xfrm>
          <a:prstGeom prst="rect">
            <a:avLst/>
          </a:prstGeom>
        </p:spPr>
      </p:pic>
      <p:pic>
        <p:nvPicPr>
          <p:cNvPr id="6" name="Picture 5"/>
          <p:cNvPicPr>
            <a:picLocks noChangeAspect="1"/>
          </p:cNvPicPr>
          <p:nvPr/>
        </p:nvPicPr>
        <p:blipFill>
          <a:blip r:embed="rId3"/>
          <a:stretch>
            <a:fillRect/>
          </a:stretch>
        </p:blipFill>
        <p:spPr>
          <a:xfrm>
            <a:off x="146078" y="1872057"/>
            <a:ext cx="546049" cy="887621"/>
          </a:xfrm>
          <a:prstGeom prst="rect">
            <a:avLst/>
          </a:prstGeom>
        </p:spPr>
      </p:pic>
      <p:sp>
        <p:nvSpPr>
          <p:cNvPr id="7" name="Rounded Rectangle 6"/>
          <p:cNvSpPr/>
          <p:nvPr/>
        </p:nvSpPr>
        <p:spPr>
          <a:xfrm>
            <a:off x="825499" y="1257299"/>
            <a:ext cx="4119034" cy="2222501"/>
          </a:xfrm>
          <a:prstGeom prst="roundRect">
            <a:avLst/>
          </a:prstGeom>
          <a:solidFill>
            <a:srgbClr val="F6F3E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000" dirty="0" smtClean="0">
              <a:solidFill>
                <a:schemeClr val="tx1"/>
              </a:solidFill>
            </a:endParaRPr>
          </a:p>
          <a:p>
            <a:endParaRPr lang="en-US" sz="2000" dirty="0">
              <a:solidFill>
                <a:schemeClr val="tx1"/>
              </a:solidFill>
            </a:endParaRPr>
          </a:p>
        </p:txBody>
      </p:sp>
      <p:sp>
        <p:nvSpPr>
          <p:cNvPr id="8" name="Rectangle 7"/>
          <p:cNvSpPr/>
          <p:nvPr/>
        </p:nvSpPr>
        <p:spPr>
          <a:xfrm>
            <a:off x="990600" y="1381036"/>
            <a:ext cx="3848100" cy="1938992"/>
          </a:xfrm>
          <a:prstGeom prst="rect">
            <a:avLst/>
          </a:prstGeom>
        </p:spPr>
        <p:txBody>
          <a:bodyPr wrap="square">
            <a:spAutoFit/>
          </a:bodyPr>
          <a:lstStyle/>
          <a:p>
            <a:r>
              <a:rPr lang="en-US" sz="2000" dirty="0" smtClean="0"/>
              <a:t>S1. you </a:t>
            </a:r>
            <a:r>
              <a:rPr lang="en-US" sz="2000" dirty="0" err="1"/>
              <a:t>disguting</a:t>
            </a:r>
            <a:r>
              <a:rPr lang="en-US" sz="2000" dirty="0"/>
              <a:t> sickening woman! </a:t>
            </a:r>
            <a:r>
              <a:rPr lang="en-US" sz="2000" dirty="0" smtClean="0"/>
              <a:t> </a:t>
            </a:r>
            <a:endParaRPr lang="en-US" sz="2000" dirty="0"/>
          </a:p>
          <a:p>
            <a:endParaRPr lang="en-US" sz="2000" dirty="0" smtClean="0"/>
          </a:p>
          <a:p>
            <a:r>
              <a:rPr lang="en-US" sz="2000" dirty="0" smtClean="0"/>
              <a:t>S2. </a:t>
            </a:r>
            <a:r>
              <a:rPr lang="en-US" sz="2000" dirty="0"/>
              <a:t>how can you tell a man that about his mum??!!</a:t>
            </a:r>
            <a:r>
              <a:rPr lang="en-US" sz="2000" dirty="0" smtClean="0"/>
              <a:t>!</a:t>
            </a:r>
            <a:endParaRPr lang="en-US" sz="2000" dirty="0"/>
          </a:p>
          <a:p>
            <a:endParaRPr lang="en-US" sz="2000" dirty="0" smtClean="0"/>
          </a:p>
          <a:p>
            <a:r>
              <a:rPr lang="en-US" sz="2000" dirty="0" smtClean="0"/>
              <a:t> S3. evil </a:t>
            </a:r>
            <a:r>
              <a:rPr lang="en-US" sz="2000" dirty="0"/>
              <a:t>twisted filthy...</a:t>
            </a:r>
          </a:p>
        </p:txBody>
      </p:sp>
      <p:sp>
        <p:nvSpPr>
          <p:cNvPr id="9" name="Slide Number Placeholder 3"/>
          <p:cNvSpPr txBox="1">
            <a:spLocks/>
          </p:cNvSpPr>
          <p:nvPr/>
        </p:nvSpPr>
        <p:spPr>
          <a:xfrm>
            <a:off x="6553200" y="62420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D4DC878-710C-6B46-B331-A094373C6ACC}" type="slidenum">
              <a:rPr lang="en-US" smtClean="0"/>
              <a:pPr/>
              <a:t>42</a:t>
            </a:fld>
            <a:endParaRPr lang="en-US"/>
          </a:p>
        </p:txBody>
      </p:sp>
      <p:pic>
        <p:nvPicPr>
          <p:cNvPr id="10" name="Picture 9"/>
          <p:cNvPicPr>
            <a:picLocks noChangeAspect="1"/>
          </p:cNvPicPr>
          <p:nvPr/>
        </p:nvPicPr>
        <p:blipFill>
          <a:blip r:embed="rId4"/>
          <a:stretch>
            <a:fillRect/>
          </a:stretch>
        </p:blipFill>
        <p:spPr>
          <a:xfrm>
            <a:off x="2038942" y="4543339"/>
            <a:ext cx="574202" cy="887621"/>
          </a:xfrm>
          <a:prstGeom prst="rect">
            <a:avLst/>
          </a:prstGeom>
        </p:spPr>
      </p:pic>
      <p:sp>
        <p:nvSpPr>
          <p:cNvPr id="11" name="Rounded Rectangle 10"/>
          <p:cNvSpPr/>
          <p:nvPr/>
        </p:nvSpPr>
        <p:spPr>
          <a:xfrm>
            <a:off x="2806164" y="4561907"/>
            <a:ext cx="5457284" cy="93191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000" dirty="0">
              <a:solidFill>
                <a:srgbClr val="000000"/>
              </a:solidFill>
            </a:endParaRPr>
          </a:p>
        </p:txBody>
      </p:sp>
      <p:sp>
        <p:nvSpPr>
          <p:cNvPr id="12" name="Rectangle 11"/>
          <p:cNvSpPr/>
          <p:nvPr/>
        </p:nvSpPr>
        <p:spPr>
          <a:xfrm>
            <a:off x="2933700" y="4578722"/>
            <a:ext cx="5329748" cy="923330"/>
          </a:xfrm>
          <a:prstGeom prst="rect">
            <a:avLst/>
          </a:prstGeom>
          <a:solidFill>
            <a:schemeClr val="bg1"/>
          </a:solidFill>
        </p:spPr>
        <p:txBody>
          <a:bodyPr wrap="square">
            <a:spAutoFit/>
          </a:bodyPr>
          <a:lstStyle/>
          <a:p>
            <a:r>
              <a:rPr lang="en-US" dirty="0"/>
              <a:t>you think </a:t>
            </a:r>
            <a:r>
              <a:rPr lang="en-US" dirty="0" err="1"/>
              <a:t>im</a:t>
            </a:r>
            <a:r>
              <a:rPr lang="en-US" dirty="0"/>
              <a:t> evil , how would your mum have felt reading half the </a:t>
            </a:r>
            <a:r>
              <a:rPr lang="en-US" dirty="0" smtClean="0"/>
              <a:t>%$#%#  </a:t>
            </a:r>
            <a:r>
              <a:rPr lang="en-US" dirty="0"/>
              <a:t>that comes out of your mouth.  oh and </a:t>
            </a:r>
            <a:r>
              <a:rPr lang="en-US" dirty="0" err="1"/>
              <a:t>i</a:t>
            </a:r>
            <a:r>
              <a:rPr lang="en-US" dirty="0"/>
              <a:t> love you.</a:t>
            </a:r>
          </a:p>
        </p:txBody>
      </p:sp>
    </p:spTree>
    <p:extLst>
      <p:ext uri="{BB962C8B-B14F-4D97-AF65-F5344CB8AC3E}">
        <p14:creationId xmlns:p14="http://schemas.microsoft.com/office/powerpoint/2010/main" val="34510569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Crowdsourcing 2</a:t>
            </a:r>
            <a:endParaRPr lang="en-US" dirty="0"/>
          </a:p>
        </p:txBody>
      </p:sp>
      <p:sp>
        <p:nvSpPr>
          <p:cNvPr id="3" name="Content Placeholder 2"/>
          <p:cNvSpPr>
            <a:spLocks noGrp="1"/>
          </p:cNvSpPr>
          <p:nvPr>
            <p:ph idx="1"/>
          </p:nvPr>
        </p:nvSpPr>
        <p:spPr>
          <a:xfrm>
            <a:off x="279400" y="1600200"/>
            <a:ext cx="8712200" cy="4902200"/>
          </a:xfrm>
        </p:spPr>
        <p:txBody>
          <a:bodyPr>
            <a:normAutofit fontScale="92500" lnSpcReduction="20000"/>
          </a:bodyPr>
          <a:lstStyle/>
          <a:p>
            <a:r>
              <a:rPr lang="en-US" sz="2600" dirty="0" smtClean="0"/>
              <a:t>Given a pair of sarcastic turn and its previous post</a:t>
            </a:r>
          </a:p>
          <a:p>
            <a:pPr marL="971550" lvl="1" indent="-514350">
              <a:buFont typeface="+mj-lt"/>
              <a:buAutoNum type="arabicPeriod"/>
            </a:pPr>
            <a:r>
              <a:rPr lang="en-US" sz="2600" dirty="0" smtClean="0"/>
              <a:t>Indicate what sentence inside the sarcastic turn expresses sarcasm</a:t>
            </a:r>
          </a:p>
          <a:p>
            <a:pPr marL="971550" lvl="1" indent="-514350">
              <a:buFont typeface="+mj-lt"/>
              <a:buAutoNum type="arabicPeriod"/>
            </a:pPr>
            <a:r>
              <a:rPr lang="en-US" sz="2600" dirty="0" smtClean="0"/>
              <a:t>Identify what triggered that sarcastic sentence</a:t>
            </a:r>
          </a:p>
          <a:p>
            <a:endParaRPr lang="en-US" sz="2600" dirty="0" smtClean="0"/>
          </a:p>
          <a:p>
            <a:r>
              <a:rPr lang="en-US" sz="2600" dirty="0" smtClean="0"/>
              <a:t>60 examples from </a:t>
            </a:r>
            <a:r>
              <a:rPr lang="en-US" sz="2800" dirty="0"/>
              <a:t>IAC</a:t>
            </a:r>
            <a:r>
              <a:rPr lang="en-US" sz="2800" baseline="-25000" dirty="0"/>
              <a:t>v2</a:t>
            </a:r>
            <a:r>
              <a:rPr lang="en-US" sz="2800" dirty="0"/>
              <a:t> </a:t>
            </a:r>
            <a:r>
              <a:rPr lang="en-US" sz="2600" dirty="0" smtClean="0"/>
              <a:t> and 100 from </a:t>
            </a:r>
            <a:r>
              <a:rPr lang="en-US" sz="2600" dirty="0" err="1" smtClean="0"/>
              <a:t>Reddit</a:t>
            </a:r>
            <a:endParaRPr lang="en-US" sz="2600" dirty="0" smtClean="0"/>
          </a:p>
          <a:p>
            <a:pPr marL="342900" lvl="1" indent="-342900">
              <a:buFont typeface="Arial"/>
              <a:buChar char="•"/>
            </a:pPr>
            <a:endParaRPr lang="en-US" sz="2600" dirty="0" smtClean="0"/>
          </a:p>
          <a:p>
            <a:pPr marL="342900" lvl="1" indent="-342900">
              <a:buFont typeface="Arial"/>
              <a:buChar char="•"/>
            </a:pPr>
            <a:r>
              <a:rPr lang="en-US" sz="2600" dirty="0" smtClean="0"/>
              <a:t>Ratings </a:t>
            </a:r>
            <a:r>
              <a:rPr lang="en-US" sz="2600" dirty="0"/>
              <a:t>were compared to attention weights </a:t>
            </a:r>
            <a:endParaRPr lang="en-US" sz="2600" dirty="0" smtClean="0"/>
          </a:p>
          <a:p>
            <a:pPr marL="742950" lvl="2" indent="-342900"/>
            <a:r>
              <a:rPr lang="en-US" sz="2600" dirty="0" smtClean="0"/>
              <a:t>For task 2:</a:t>
            </a:r>
          </a:p>
          <a:p>
            <a:pPr marL="1200150" lvl="3" indent="-342900"/>
            <a:r>
              <a:rPr lang="en-US" sz="2600" dirty="0" smtClean="0"/>
              <a:t> 51</a:t>
            </a:r>
            <a:r>
              <a:rPr lang="en-US" sz="2600" dirty="0"/>
              <a:t>% </a:t>
            </a:r>
            <a:r>
              <a:rPr lang="en-US" sz="2600" dirty="0" smtClean="0"/>
              <a:t>matches </a:t>
            </a:r>
            <a:r>
              <a:rPr lang="en-US" sz="2600" dirty="0"/>
              <a:t>the top-ranked </a:t>
            </a:r>
            <a:r>
              <a:rPr lang="en-US" sz="2600" dirty="0" smtClean="0"/>
              <a:t>sentence for </a:t>
            </a:r>
            <a:r>
              <a:rPr lang="en-US" sz="2400" dirty="0"/>
              <a:t>IAC</a:t>
            </a:r>
            <a:r>
              <a:rPr lang="en-US" sz="2400" baseline="-25000" dirty="0"/>
              <a:t>v2</a:t>
            </a:r>
            <a:r>
              <a:rPr lang="en-US" sz="2600" dirty="0" smtClean="0"/>
              <a:t> data</a:t>
            </a:r>
          </a:p>
          <a:p>
            <a:pPr marL="1200150" lvl="3" indent="-342900"/>
            <a:r>
              <a:rPr lang="en-US" sz="2600" dirty="0" smtClean="0"/>
              <a:t> 30% matches the top-ranked sentence for </a:t>
            </a:r>
            <a:r>
              <a:rPr lang="en-US" sz="2600" dirty="0" err="1" smtClean="0"/>
              <a:t>Reddit</a:t>
            </a:r>
            <a:r>
              <a:rPr lang="en-US" sz="2600" dirty="0" smtClean="0"/>
              <a:t> data</a:t>
            </a:r>
          </a:p>
          <a:p>
            <a:pPr marL="742950" lvl="2" indent="-342900"/>
            <a:r>
              <a:rPr lang="en-US" sz="2600" dirty="0" smtClean="0"/>
              <a:t>For task 1: </a:t>
            </a:r>
          </a:p>
          <a:p>
            <a:pPr marL="1200150" lvl="3" indent="-342900"/>
            <a:r>
              <a:rPr lang="en-US" sz="2600" dirty="0" smtClean="0"/>
              <a:t>~25% matches for both IAC and </a:t>
            </a:r>
            <a:r>
              <a:rPr lang="en-US" sz="2600" dirty="0" err="1" smtClean="0"/>
              <a:t>Reddit</a:t>
            </a:r>
            <a:endParaRPr lang="en-US" sz="2600" dirty="0" smtClean="0"/>
          </a:p>
          <a:p>
            <a:pPr marL="742950" lvl="2" indent="-342900"/>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BA60EFAC-A836-3148-8108-2F02C85F787D}" type="slidenum">
              <a:rPr lang="en-US" smtClean="0"/>
              <a:t>43</a:t>
            </a:fld>
            <a:endParaRPr lang="en-US"/>
          </a:p>
        </p:txBody>
      </p:sp>
    </p:spTree>
    <p:extLst>
      <p:ext uri="{BB962C8B-B14F-4D97-AF65-F5344CB8AC3E}">
        <p14:creationId xmlns:p14="http://schemas.microsoft.com/office/powerpoint/2010/main" val="10202860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A60EFAC-A836-3148-8108-2F02C85F787D}" type="slidenum">
              <a:rPr lang="en-US" smtClean="0"/>
              <a:t>44</a:t>
            </a:fld>
            <a:endParaRPr lang="en-US"/>
          </a:p>
        </p:txBody>
      </p:sp>
      <p:pic>
        <p:nvPicPr>
          <p:cNvPr id="5" name="Picture 4" descr="parliament_context_fi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6732" y="552450"/>
            <a:ext cx="3107267" cy="2330450"/>
          </a:xfrm>
          <a:prstGeom prst="rect">
            <a:avLst/>
          </a:prstGeom>
        </p:spPr>
      </p:pic>
      <p:pic>
        <p:nvPicPr>
          <p:cNvPr id="6" name="Picture 5" descr="parliament_response_fi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5132" y="3625850"/>
            <a:ext cx="3310467" cy="2482850"/>
          </a:xfrm>
          <a:prstGeom prst="rect">
            <a:avLst/>
          </a:prstGeom>
        </p:spPr>
      </p:pic>
      <p:sp>
        <p:nvSpPr>
          <p:cNvPr id="9" name="Rounded Rectangle 8"/>
          <p:cNvSpPr/>
          <p:nvPr/>
        </p:nvSpPr>
        <p:spPr>
          <a:xfrm>
            <a:off x="736600" y="419100"/>
            <a:ext cx="5163634" cy="2463800"/>
          </a:xfrm>
          <a:prstGeom prst="roundRect">
            <a:avLst/>
          </a:prstGeom>
          <a:solidFill>
            <a:srgbClr val="F6F3E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sz="1600" b="1" dirty="0">
                <a:solidFill>
                  <a:prstClr val="black"/>
                </a:solidFill>
              </a:rPr>
              <a:t>S1</a:t>
            </a:r>
            <a:r>
              <a:rPr lang="en-US" sz="1600" dirty="0">
                <a:solidFill>
                  <a:prstClr val="black"/>
                </a:solidFill>
              </a:rPr>
              <a:t>. nothing will happen, this is going to die a quiet death like 99.99 \% of other private member motions.</a:t>
            </a:r>
          </a:p>
          <a:p>
            <a:pPr lvl="0"/>
            <a:endParaRPr lang="en-US" sz="1600" dirty="0">
              <a:solidFill>
                <a:prstClr val="black"/>
              </a:solidFill>
            </a:endParaRPr>
          </a:p>
          <a:p>
            <a:pPr lvl="0"/>
            <a:r>
              <a:rPr lang="en-US" sz="1600" b="1" dirty="0">
                <a:solidFill>
                  <a:prstClr val="black"/>
                </a:solidFill>
              </a:rPr>
              <a:t>S2.  </a:t>
            </a:r>
            <a:r>
              <a:rPr lang="en-US" sz="1600" dirty="0">
                <a:solidFill>
                  <a:prstClr val="black"/>
                </a:solidFill>
              </a:rPr>
              <a:t>this whole thing is being made into a big ordeal by those that either don't know how our parliament works, or are trying to push an agenda. </a:t>
            </a:r>
          </a:p>
          <a:p>
            <a:pPr lvl="0"/>
            <a:endParaRPr lang="en-US" sz="1600" dirty="0">
              <a:solidFill>
                <a:prstClr val="black"/>
              </a:solidFill>
            </a:endParaRPr>
          </a:p>
          <a:p>
            <a:pPr lvl="0"/>
            <a:r>
              <a:rPr lang="en-US" sz="1600" b="1" dirty="0">
                <a:solidFill>
                  <a:prstClr val="black"/>
                </a:solidFill>
              </a:rPr>
              <a:t>S3</a:t>
            </a:r>
            <a:r>
              <a:rPr lang="en-US" sz="1600" dirty="0">
                <a:solidFill>
                  <a:prstClr val="black"/>
                </a:solidFill>
              </a:rPr>
              <a:t>. feel free to let your </a:t>
            </a:r>
            <a:r>
              <a:rPr lang="en-US" sz="1600" dirty="0" err="1">
                <a:solidFill>
                  <a:prstClr val="black"/>
                </a:solidFill>
              </a:rPr>
              <a:t>mp</a:t>
            </a:r>
            <a:r>
              <a:rPr lang="en-US" sz="1600" dirty="0">
                <a:solidFill>
                  <a:prstClr val="black"/>
                </a:solidFill>
              </a:rPr>
              <a:t> know how you feel though but </a:t>
            </a:r>
            <a:r>
              <a:rPr lang="en-US" sz="1600" dirty="0" err="1">
                <a:solidFill>
                  <a:prstClr val="black"/>
                </a:solidFill>
              </a:rPr>
              <a:t>i</a:t>
            </a:r>
            <a:r>
              <a:rPr lang="en-US" sz="1600" dirty="0">
                <a:solidFill>
                  <a:prstClr val="black"/>
                </a:solidFill>
              </a:rPr>
              <a:t> doubt this motion gets more than a few minutes of discussion before it is send to the trashcan. </a:t>
            </a:r>
          </a:p>
        </p:txBody>
      </p:sp>
      <p:pic>
        <p:nvPicPr>
          <p:cNvPr id="10" name="Picture 9"/>
          <p:cNvPicPr>
            <a:picLocks noChangeAspect="1"/>
          </p:cNvPicPr>
          <p:nvPr/>
        </p:nvPicPr>
        <p:blipFill>
          <a:blip r:embed="rId4"/>
          <a:stretch>
            <a:fillRect/>
          </a:stretch>
        </p:blipFill>
        <p:spPr>
          <a:xfrm>
            <a:off x="76202" y="1262457"/>
            <a:ext cx="546049" cy="887621"/>
          </a:xfrm>
          <a:prstGeom prst="rect">
            <a:avLst/>
          </a:prstGeom>
        </p:spPr>
      </p:pic>
      <p:pic>
        <p:nvPicPr>
          <p:cNvPr id="11" name="Picture 10"/>
          <p:cNvPicPr>
            <a:picLocks noChangeAspect="1"/>
          </p:cNvPicPr>
          <p:nvPr/>
        </p:nvPicPr>
        <p:blipFill>
          <a:blip r:embed="rId5"/>
          <a:stretch>
            <a:fillRect/>
          </a:stretch>
        </p:blipFill>
        <p:spPr>
          <a:xfrm>
            <a:off x="706948" y="4190456"/>
            <a:ext cx="574202" cy="887621"/>
          </a:xfrm>
          <a:prstGeom prst="rect">
            <a:avLst/>
          </a:prstGeom>
        </p:spPr>
      </p:pic>
      <p:sp>
        <p:nvSpPr>
          <p:cNvPr id="12" name="Rounded Rectangle 11"/>
          <p:cNvSpPr/>
          <p:nvPr/>
        </p:nvSpPr>
        <p:spPr>
          <a:xfrm>
            <a:off x="1372570" y="4158224"/>
            <a:ext cx="4562562" cy="1582176"/>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000" dirty="0">
              <a:solidFill>
                <a:srgbClr val="000000"/>
              </a:solidFill>
            </a:endParaRPr>
          </a:p>
        </p:txBody>
      </p:sp>
      <p:sp>
        <p:nvSpPr>
          <p:cNvPr id="13" name="Rectangle 12"/>
          <p:cNvSpPr/>
          <p:nvPr/>
        </p:nvSpPr>
        <p:spPr>
          <a:xfrm>
            <a:off x="1601706" y="4213139"/>
            <a:ext cx="4435026" cy="1754327"/>
          </a:xfrm>
          <a:prstGeom prst="rect">
            <a:avLst/>
          </a:prstGeom>
        </p:spPr>
        <p:txBody>
          <a:bodyPr wrap="square">
            <a:spAutoFit/>
          </a:bodyPr>
          <a:lstStyle/>
          <a:p>
            <a:r>
              <a:rPr lang="en-US" dirty="0"/>
              <a:t>S1. the usual ``nothing to see here'' response. </a:t>
            </a:r>
          </a:p>
          <a:p>
            <a:endParaRPr lang="en-US" dirty="0" smtClean="0"/>
          </a:p>
          <a:p>
            <a:r>
              <a:rPr lang="en-US" dirty="0" smtClean="0"/>
              <a:t>S2</a:t>
            </a:r>
            <a:r>
              <a:rPr lang="en-US" dirty="0"/>
              <a:t>. whew! </a:t>
            </a:r>
          </a:p>
          <a:p>
            <a:endParaRPr lang="en-US" dirty="0" smtClean="0"/>
          </a:p>
          <a:p>
            <a:r>
              <a:rPr lang="en-US" dirty="0" smtClean="0"/>
              <a:t>S3</a:t>
            </a:r>
            <a:r>
              <a:rPr lang="en-US" dirty="0"/>
              <a:t>. we can sleep at night and ignore this.  </a:t>
            </a:r>
          </a:p>
          <a:p>
            <a:endParaRPr lang="en-US" dirty="0"/>
          </a:p>
        </p:txBody>
      </p:sp>
    </p:spTree>
    <p:extLst>
      <p:ext uri="{BB962C8B-B14F-4D97-AF65-F5344CB8AC3E}">
        <p14:creationId xmlns:p14="http://schemas.microsoft.com/office/powerpoint/2010/main" val="35909377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579" y="1397000"/>
            <a:ext cx="8799091" cy="5324474"/>
          </a:xfrm>
        </p:spPr>
        <p:txBody>
          <a:bodyPr>
            <a:normAutofit/>
          </a:bodyPr>
          <a:lstStyle/>
          <a:p>
            <a:r>
              <a:rPr lang="en-US" dirty="0" smtClean="0"/>
              <a:t>Sarcasm markers</a:t>
            </a:r>
          </a:p>
          <a:p>
            <a:pPr lvl="1">
              <a:buClr>
                <a:schemeClr val="tx1"/>
              </a:buClr>
            </a:pPr>
            <a:r>
              <a:rPr lang="en-US" dirty="0" smtClean="0"/>
              <a:t>Explicit indicators of sarcasm </a:t>
            </a:r>
          </a:p>
          <a:p>
            <a:pPr lvl="1">
              <a:buClr>
                <a:schemeClr val="tx1"/>
              </a:buClr>
            </a:pPr>
            <a:r>
              <a:rPr lang="en-US" dirty="0" smtClean="0"/>
              <a:t>Attention put more weights to markers, such as emoticons (``:p’’) and interjections (``yeah’’, ``hmm’’) </a:t>
            </a:r>
          </a:p>
          <a:p>
            <a:pPr marL="457200" lvl="1" indent="0">
              <a:buNone/>
            </a:pPr>
            <a:endParaRPr lang="en-US" dirty="0"/>
          </a:p>
          <a:p>
            <a:pPr marL="514350" indent="-457200"/>
            <a:r>
              <a:rPr lang="en-US" dirty="0" smtClean="0"/>
              <a:t>However, </a:t>
            </a:r>
          </a:p>
          <a:p>
            <a:pPr marL="914400" lvl="1" indent="-457200"/>
            <a:r>
              <a:rPr lang="en-US" dirty="0" smtClean="0"/>
              <a:t>interpretations </a:t>
            </a:r>
            <a:r>
              <a:rPr lang="en-US" dirty="0"/>
              <a:t>based on </a:t>
            </a:r>
            <a:r>
              <a:rPr lang="en-US" dirty="0" smtClean="0"/>
              <a:t>attentions weights </a:t>
            </a:r>
            <a:r>
              <a:rPr lang="en-US" dirty="0"/>
              <a:t>have to be taken with </a:t>
            </a:r>
            <a:r>
              <a:rPr lang="en-US" dirty="0" smtClean="0"/>
              <a:t>care, classification </a:t>
            </a:r>
            <a:r>
              <a:rPr lang="en-US" dirty="0"/>
              <a:t>task is not forced to solely rely </a:t>
            </a:r>
            <a:r>
              <a:rPr lang="en-US" dirty="0" smtClean="0"/>
              <a:t>on the </a:t>
            </a:r>
            <a:r>
              <a:rPr lang="en-US" dirty="0"/>
              <a:t>attentions </a:t>
            </a:r>
            <a:r>
              <a:rPr lang="en-US" dirty="0" smtClean="0"/>
              <a:t>weights </a:t>
            </a:r>
            <a:r>
              <a:rPr lang="en-US" sz="2400" dirty="0" smtClean="0"/>
              <a:t>[</a:t>
            </a:r>
            <a:r>
              <a:rPr lang="en-US" sz="2400" dirty="0" err="1" smtClean="0"/>
              <a:t>Rocktäschel</a:t>
            </a:r>
            <a:r>
              <a:rPr lang="en-US" sz="2400" dirty="0" smtClean="0"/>
              <a:t> et al. 2015]</a:t>
            </a:r>
          </a:p>
        </p:txBody>
      </p:sp>
      <p:sp>
        <p:nvSpPr>
          <p:cNvPr id="4" name="Slide Number Placeholder 3"/>
          <p:cNvSpPr>
            <a:spLocks noGrp="1"/>
          </p:cNvSpPr>
          <p:nvPr>
            <p:ph type="sldNum" sz="quarter" idx="12"/>
          </p:nvPr>
        </p:nvSpPr>
        <p:spPr/>
        <p:txBody>
          <a:bodyPr/>
          <a:lstStyle/>
          <a:p>
            <a:fld id="{ED4DC878-710C-6B46-B331-A094373C6ACC}" type="slidenum">
              <a:rPr lang="en-US" smtClean="0"/>
              <a:t>45</a:t>
            </a:fld>
            <a:endParaRPr lang="en-US"/>
          </a:p>
        </p:txBody>
      </p:sp>
      <p:sp>
        <p:nvSpPr>
          <p:cNvPr id="5" name="Title 1"/>
          <p:cNvSpPr>
            <a:spLocks noGrp="1"/>
          </p:cNvSpPr>
          <p:nvPr>
            <p:ph type="title"/>
          </p:nvPr>
        </p:nvSpPr>
        <p:spPr>
          <a:xfrm>
            <a:off x="0" y="0"/>
            <a:ext cx="9144000" cy="1143000"/>
          </a:xfrm>
        </p:spPr>
        <p:txBody>
          <a:bodyPr/>
          <a:lstStyle/>
          <a:p>
            <a:r>
              <a:rPr lang="en-US" dirty="0" smtClean="0"/>
              <a:t>Other remarks</a:t>
            </a:r>
            <a:endParaRPr lang="en-US" dirty="0"/>
          </a:p>
        </p:txBody>
      </p:sp>
    </p:spTree>
    <p:extLst>
      <p:ext uri="{BB962C8B-B14F-4D97-AF65-F5344CB8AC3E}">
        <p14:creationId xmlns:p14="http://schemas.microsoft.com/office/powerpoint/2010/main" val="143951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Conversation context helps, particularly prior context</a:t>
            </a:r>
          </a:p>
          <a:p>
            <a:endParaRPr lang="en-US" dirty="0"/>
          </a:p>
          <a:p>
            <a:r>
              <a:rPr lang="en-US" dirty="0" smtClean="0"/>
              <a:t>Preliminary study to understand what part of the prior turn triggers the sarcastic reply</a:t>
            </a:r>
          </a:p>
          <a:p>
            <a:pPr marL="0" indent="0">
              <a:buNone/>
            </a:pPr>
            <a:endParaRPr lang="en-US" dirty="0"/>
          </a:p>
          <a:p>
            <a:r>
              <a:rPr lang="en-US" dirty="0" smtClean="0"/>
              <a:t>Results might differ depending on corpora</a:t>
            </a:r>
          </a:p>
          <a:p>
            <a:pPr lvl="1"/>
            <a:r>
              <a:rPr lang="en-US" dirty="0" smtClean="0"/>
              <a:t>Twitter vs. Discussion Forums</a:t>
            </a:r>
          </a:p>
          <a:p>
            <a:pPr lvl="1"/>
            <a:r>
              <a:rPr lang="en-US" dirty="0" smtClean="0"/>
              <a:t>Self-labeled vs. Crowdsourcing labeled </a:t>
            </a:r>
          </a:p>
          <a:p>
            <a:pPr lvl="1"/>
            <a:r>
              <a:rPr lang="en-US" dirty="0" smtClean="0"/>
              <a:t>Topics could have an influence</a:t>
            </a:r>
          </a:p>
          <a:p>
            <a:pPr lvl="1"/>
            <a:r>
              <a:rPr lang="en-US" dirty="0" smtClean="0"/>
              <a:t>Size of data</a:t>
            </a:r>
          </a:p>
        </p:txBody>
      </p:sp>
      <p:sp>
        <p:nvSpPr>
          <p:cNvPr id="4" name="Slide Number Placeholder 3"/>
          <p:cNvSpPr>
            <a:spLocks noGrp="1"/>
          </p:cNvSpPr>
          <p:nvPr>
            <p:ph type="sldNum" sz="quarter" idx="12"/>
          </p:nvPr>
        </p:nvSpPr>
        <p:spPr/>
        <p:txBody>
          <a:bodyPr/>
          <a:lstStyle/>
          <a:p>
            <a:fld id="{BA60EFAC-A836-3148-8108-2F02C85F787D}" type="slidenum">
              <a:rPr lang="en-US" smtClean="0"/>
              <a:t>46</a:t>
            </a:fld>
            <a:endParaRPr lang="en-US"/>
          </a:p>
        </p:txBody>
      </p:sp>
    </p:spTree>
    <p:extLst>
      <p:ext uri="{BB962C8B-B14F-4D97-AF65-F5344CB8AC3E}">
        <p14:creationId xmlns:p14="http://schemas.microsoft.com/office/powerpoint/2010/main" val="9772193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78"/>
            <a:ext cx="9144000" cy="1143000"/>
          </a:xfrm>
        </p:spPr>
        <p:txBody>
          <a:bodyPr/>
          <a:lstStyle/>
          <a:p>
            <a:r>
              <a:rPr lang="en-US" b="1" dirty="0" smtClean="0">
                <a:solidFill>
                  <a:schemeClr val="bg1"/>
                </a:solidFill>
              </a:rPr>
              <a:t>Current/Future Work</a:t>
            </a:r>
            <a:endParaRPr lang="en-US" b="1" dirty="0">
              <a:solidFill>
                <a:schemeClr val="bg1"/>
              </a:solidFill>
            </a:endParaRPr>
          </a:p>
        </p:txBody>
      </p:sp>
      <p:sp>
        <p:nvSpPr>
          <p:cNvPr id="3" name="Content Placeholder 2"/>
          <p:cNvSpPr>
            <a:spLocks noGrp="1"/>
          </p:cNvSpPr>
          <p:nvPr>
            <p:ph idx="1"/>
          </p:nvPr>
        </p:nvSpPr>
        <p:spPr>
          <a:xfrm>
            <a:off x="188131" y="1151078"/>
            <a:ext cx="8654073" cy="5205272"/>
          </a:xfrm>
        </p:spPr>
        <p:txBody>
          <a:bodyPr>
            <a:noAutofit/>
          </a:bodyPr>
          <a:lstStyle/>
          <a:p>
            <a:endParaRPr lang="en-US" sz="2400" dirty="0" smtClean="0">
              <a:solidFill>
                <a:srgbClr val="000000"/>
              </a:solidFill>
            </a:endParaRPr>
          </a:p>
          <a:p>
            <a:pPr>
              <a:buClr>
                <a:schemeClr val="tx1"/>
              </a:buClr>
            </a:pPr>
            <a:r>
              <a:rPr lang="en-US" sz="2400" dirty="0" smtClean="0">
                <a:solidFill>
                  <a:srgbClr val="000000"/>
                </a:solidFill>
              </a:rPr>
              <a:t>Investigate more closely the self-labeled vs. </a:t>
            </a:r>
            <a:r>
              <a:rPr lang="en-US" sz="2400" dirty="0" err="1" smtClean="0">
                <a:solidFill>
                  <a:srgbClr val="000000"/>
                </a:solidFill>
              </a:rPr>
              <a:t>crowdlabeled</a:t>
            </a:r>
            <a:r>
              <a:rPr lang="en-US" sz="2400" dirty="0" smtClean="0">
                <a:solidFill>
                  <a:srgbClr val="000000"/>
                </a:solidFill>
              </a:rPr>
              <a:t> data</a:t>
            </a:r>
          </a:p>
          <a:p>
            <a:pPr>
              <a:buClr>
                <a:schemeClr val="tx1"/>
              </a:buClr>
            </a:pPr>
            <a:r>
              <a:rPr lang="en-US" sz="2400" dirty="0">
                <a:solidFill>
                  <a:srgbClr val="000000"/>
                </a:solidFill>
              </a:rPr>
              <a:t>Look at unbalanced datasets </a:t>
            </a:r>
            <a:r>
              <a:rPr lang="en-US" sz="2400" dirty="0" smtClean="0">
                <a:solidFill>
                  <a:srgbClr val="000000"/>
                </a:solidFill>
              </a:rPr>
              <a:t>(old experiments in twitter data show </a:t>
            </a:r>
            <a:r>
              <a:rPr lang="en-US" sz="2400" dirty="0">
                <a:solidFill>
                  <a:srgbClr val="000000"/>
                </a:solidFill>
              </a:rPr>
              <a:t>similar </a:t>
            </a:r>
            <a:r>
              <a:rPr lang="en-US" sz="2400" dirty="0" smtClean="0">
                <a:solidFill>
                  <a:srgbClr val="000000"/>
                </a:solidFill>
              </a:rPr>
              <a:t>results to </a:t>
            </a:r>
            <a:r>
              <a:rPr lang="en-US" sz="2400" dirty="0">
                <a:solidFill>
                  <a:srgbClr val="000000"/>
                </a:solidFill>
              </a:rPr>
              <a:t>balanced conditions</a:t>
            </a:r>
            <a:r>
              <a:rPr lang="en-US" sz="2400" dirty="0" smtClean="0">
                <a:solidFill>
                  <a:srgbClr val="000000"/>
                </a:solidFill>
              </a:rPr>
              <a:t>) and also the </a:t>
            </a:r>
            <a:r>
              <a:rPr lang="en-US" sz="2400" b="1" dirty="0" smtClean="0">
                <a:solidFill>
                  <a:srgbClr val="000000"/>
                </a:solidFill>
              </a:rPr>
              <a:t>topic of conversation</a:t>
            </a:r>
          </a:p>
          <a:p>
            <a:pPr>
              <a:buClr>
                <a:schemeClr val="tx1"/>
              </a:buClr>
            </a:pPr>
            <a:r>
              <a:rPr lang="en-US" sz="2400" dirty="0" smtClean="0">
                <a:solidFill>
                  <a:srgbClr val="000000"/>
                </a:solidFill>
              </a:rPr>
              <a:t>Consider the entire thread of discussion as context</a:t>
            </a:r>
          </a:p>
          <a:p>
            <a:pPr>
              <a:buClr>
                <a:schemeClr val="tx1"/>
              </a:buClr>
            </a:pPr>
            <a:r>
              <a:rPr lang="en-US" sz="2400" dirty="0" smtClean="0">
                <a:solidFill>
                  <a:srgbClr val="000000"/>
                </a:solidFill>
              </a:rPr>
              <a:t>Look </a:t>
            </a:r>
            <a:r>
              <a:rPr lang="en-US" sz="2400" dirty="0">
                <a:solidFill>
                  <a:srgbClr val="000000"/>
                </a:solidFill>
              </a:rPr>
              <a:t>at the role of sarcasm in the unfolding conversation (e.g., agreement/disagreement space; shift in topics, </a:t>
            </a:r>
            <a:r>
              <a:rPr lang="en-US" sz="2400" dirty="0" err="1">
                <a:solidFill>
                  <a:srgbClr val="000000"/>
                </a:solidFill>
              </a:rPr>
              <a:t>etc</a:t>
            </a:r>
            <a:r>
              <a:rPr lang="en-US" sz="2400" dirty="0" smtClean="0">
                <a:solidFill>
                  <a:srgbClr val="000000"/>
                </a:solidFill>
              </a:rPr>
              <a:t>)</a:t>
            </a:r>
            <a:endParaRPr lang="en-US" sz="2400" dirty="0">
              <a:solidFill>
                <a:srgbClr val="000000"/>
              </a:solidFill>
            </a:endParaRPr>
          </a:p>
          <a:p>
            <a:pPr>
              <a:buClr>
                <a:schemeClr val="tx1"/>
              </a:buClr>
            </a:pPr>
            <a:r>
              <a:rPr lang="en-US" sz="2400" dirty="0" smtClean="0">
                <a:solidFill>
                  <a:srgbClr val="000000"/>
                </a:solidFill>
              </a:rPr>
              <a:t>Use other type of context</a:t>
            </a:r>
          </a:p>
          <a:p>
            <a:pPr lvl="1">
              <a:buClr>
                <a:schemeClr val="tx1"/>
              </a:buClr>
            </a:pPr>
            <a:r>
              <a:rPr lang="en-US" sz="2400" dirty="0" smtClean="0">
                <a:solidFill>
                  <a:srgbClr val="000000"/>
                </a:solidFill>
              </a:rPr>
              <a:t>Multimedia (speech &amp; videos)</a:t>
            </a:r>
          </a:p>
          <a:p>
            <a:pPr lvl="1">
              <a:buClr>
                <a:schemeClr val="tx1"/>
              </a:buClr>
            </a:pPr>
            <a:r>
              <a:rPr lang="en-US" sz="2400" dirty="0" smtClean="0">
                <a:solidFill>
                  <a:srgbClr val="000000"/>
                </a:solidFill>
              </a:rPr>
              <a:t>Social network (social relations)</a:t>
            </a:r>
          </a:p>
          <a:p>
            <a:pPr lvl="1">
              <a:buClr>
                <a:schemeClr val="tx1"/>
              </a:buClr>
            </a:pPr>
            <a:r>
              <a:rPr lang="en-US" sz="2400" dirty="0" smtClean="0">
                <a:solidFill>
                  <a:srgbClr val="000000"/>
                </a:solidFill>
              </a:rPr>
              <a:t>World knowledge </a:t>
            </a:r>
          </a:p>
          <a:p>
            <a:pPr marL="0" indent="0">
              <a:buNone/>
            </a:pPr>
            <a:endParaRPr lang="en-US" sz="2400" dirty="0" smtClean="0">
              <a:solidFill>
                <a:srgbClr val="000000"/>
              </a:solidFill>
            </a:endParaRPr>
          </a:p>
          <a:p>
            <a:endParaRPr lang="en-US" sz="2400" dirty="0" smtClean="0">
              <a:solidFill>
                <a:srgbClr val="000000"/>
              </a:solidFill>
            </a:endParaRPr>
          </a:p>
        </p:txBody>
      </p:sp>
      <p:sp>
        <p:nvSpPr>
          <p:cNvPr id="4" name="Slide Number Placeholder 3"/>
          <p:cNvSpPr>
            <a:spLocks noGrp="1"/>
          </p:cNvSpPr>
          <p:nvPr>
            <p:ph type="sldNum" sz="quarter" idx="12"/>
          </p:nvPr>
        </p:nvSpPr>
        <p:spPr/>
        <p:txBody>
          <a:bodyPr/>
          <a:lstStyle/>
          <a:p>
            <a:fld id="{ED4DC878-710C-6B46-B331-A094373C6ACC}" type="slidenum">
              <a:rPr lang="en-US" smtClean="0"/>
              <a:t>47</a:t>
            </a:fld>
            <a:endParaRPr lang="en-US"/>
          </a:p>
        </p:txBody>
      </p:sp>
    </p:spTree>
    <p:extLst>
      <p:ext uri="{BB962C8B-B14F-4D97-AF65-F5344CB8AC3E}">
        <p14:creationId xmlns:p14="http://schemas.microsoft.com/office/powerpoint/2010/main" val="181343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endParaRPr lang="en-US" dirty="0" smtClean="0"/>
          </a:p>
          <a:p>
            <a:pPr marL="0" indent="0">
              <a:buNone/>
            </a:pPr>
            <a:r>
              <a:rPr lang="en-US" sz="3600" b="1" dirty="0" smtClean="0">
                <a:solidFill>
                  <a:srgbClr val="00B050"/>
                </a:solidFill>
              </a:rPr>
              <a:t>Thank you!</a:t>
            </a:r>
          </a:p>
          <a:p>
            <a:pPr marL="0" indent="0">
              <a:buNone/>
            </a:pPr>
            <a:endParaRPr lang="en-US" sz="3600" b="1" dirty="0">
              <a:solidFill>
                <a:srgbClr val="800000"/>
              </a:solidFill>
            </a:endParaRPr>
          </a:p>
          <a:p>
            <a:pPr marL="0" indent="0">
              <a:buNone/>
            </a:pPr>
            <a:endParaRPr lang="en-US" sz="3600" b="1" dirty="0">
              <a:solidFill>
                <a:srgbClr val="800000"/>
              </a:solidFill>
            </a:endParaRPr>
          </a:p>
        </p:txBody>
      </p:sp>
      <p:sp>
        <p:nvSpPr>
          <p:cNvPr id="4" name="Slide Number Placeholder 3"/>
          <p:cNvSpPr>
            <a:spLocks noGrp="1"/>
          </p:cNvSpPr>
          <p:nvPr>
            <p:ph type="sldNum" sz="quarter" idx="12"/>
          </p:nvPr>
        </p:nvSpPr>
        <p:spPr/>
        <p:txBody>
          <a:bodyPr/>
          <a:lstStyle/>
          <a:p>
            <a:fld id="{ED4DC878-710C-6B46-B331-A094373C6ACC}" type="slidenum">
              <a:rPr lang="en-US" smtClean="0"/>
              <a:t>48</a:t>
            </a:fld>
            <a:endParaRPr lang="en-US"/>
          </a:p>
        </p:txBody>
      </p:sp>
    </p:spTree>
    <p:extLst>
      <p:ext uri="{BB962C8B-B14F-4D97-AF65-F5344CB8AC3E}">
        <p14:creationId xmlns:p14="http://schemas.microsoft.com/office/powerpoint/2010/main" val="54963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A9527D05-D0B7-CA46-BD10-5BE5BAA415BE}" type="slidenum">
              <a:rPr lang="en-US" altLang="x-none" sz="1400"/>
              <a:pPr/>
              <a:t>49</a:t>
            </a:fld>
            <a:endParaRPr lang="en-US" altLang="x-none" sz="1400"/>
          </a:p>
        </p:txBody>
      </p:sp>
      <p:sp>
        <p:nvSpPr>
          <p:cNvPr id="2051" name="Rectangle 4"/>
          <p:cNvSpPr>
            <a:spLocks noGrp="1" noChangeArrowheads="1"/>
          </p:cNvSpPr>
          <p:nvPr>
            <p:ph type="ctrTitle"/>
          </p:nvPr>
        </p:nvSpPr>
        <p:spPr>
          <a:xfrm>
            <a:off x="673768" y="1082843"/>
            <a:ext cx="7784432" cy="2517608"/>
          </a:xfrm>
        </p:spPr>
        <p:txBody>
          <a:bodyPr/>
          <a:lstStyle/>
          <a:p>
            <a:r>
              <a:rPr lang="en-US" sz="4000" dirty="0" smtClean="0"/>
              <a:t>Sarcasm in Spoken Language</a:t>
            </a:r>
            <a:r>
              <a:rPr lang="en-US" altLang="x-none" sz="4000" dirty="0" smtClean="0"/>
              <a:t/>
            </a:r>
            <a:br>
              <a:rPr lang="en-US" altLang="x-none" sz="4000" dirty="0" smtClean="0"/>
            </a:br>
            <a:endParaRPr lang="en-US" altLang="x-none" sz="4000" dirty="0"/>
          </a:p>
        </p:txBody>
      </p:sp>
      <p:sp>
        <p:nvSpPr>
          <p:cNvPr id="2052" name="Rectangle 5"/>
          <p:cNvSpPr>
            <a:spLocks noGrp="1" noChangeArrowheads="1"/>
          </p:cNvSpPr>
          <p:nvPr>
            <p:ph type="subTitle" idx="1"/>
          </p:nvPr>
        </p:nvSpPr>
        <p:spPr/>
        <p:txBody>
          <a:bodyPr/>
          <a:lstStyle/>
          <a:p>
            <a:r>
              <a:rPr lang="en-US" altLang="x-none" sz="3200" dirty="0"/>
              <a:t>Julia </a:t>
            </a:r>
            <a:r>
              <a:rPr lang="en-US" altLang="x-none" sz="3200" dirty="0" smtClean="0"/>
              <a:t>Hirschberg and Sarah </a:t>
            </a:r>
            <a:r>
              <a:rPr lang="en-US" altLang="x-none" sz="3200" dirty="0" err="1" smtClean="0"/>
              <a:t>Ita</a:t>
            </a:r>
            <a:r>
              <a:rPr lang="en-US" altLang="x-none" sz="3200" dirty="0" smtClean="0"/>
              <a:t> </a:t>
            </a:r>
            <a:r>
              <a:rPr lang="en-US" altLang="x-none" sz="3200" dirty="0" err="1" smtClean="0"/>
              <a:t>Levitan</a:t>
            </a:r>
            <a:endParaRPr lang="en-US" altLang="x-none" sz="3200" dirty="0" smtClean="0"/>
          </a:p>
          <a:p>
            <a:r>
              <a:rPr lang="en-US" altLang="x-none" sz="3200" dirty="0" smtClean="0"/>
              <a:t>CS6998 2019</a:t>
            </a:r>
          </a:p>
        </p:txBody>
      </p:sp>
    </p:spTree>
    <p:extLst>
      <p:ext uri="{BB962C8B-B14F-4D97-AF65-F5344CB8AC3E}">
        <p14:creationId xmlns:p14="http://schemas.microsoft.com/office/powerpoint/2010/main" val="1545392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Sarcasm as Figurative Language</a:t>
            </a:r>
            <a:endParaRPr lang="en-US" dirty="0"/>
          </a:p>
        </p:txBody>
      </p:sp>
      <p:sp>
        <p:nvSpPr>
          <p:cNvPr id="3" name="Content Placeholder 2"/>
          <p:cNvSpPr>
            <a:spLocks noGrp="1"/>
          </p:cNvSpPr>
          <p:nvPr>
            <p:ph idx="1"/>
          </p:nvPr>
        </p:nvSpPr>
        <p:spPr>
          <a:xfrm>
            <a:off x="457200" y="1600201"/>
            <a:ext cx="8369300" cy="1193800"/>
          </a:xfrm>
        </p:spPr>
        <p:txBody>
          <a:bodyPr>
            <a:normAutofit fontScale="92500"/>
          </a:bodyPr>
          <a:lstStyle/>
          <a:p>
            <a:r>
              <a:rPr lang="en-US" dirty="0" smtClean="0"/>
              <a:t>Reframed the problem as a word-sense disambiguation problem: Literal vs Sarcastic Sense </a:t>
            </a:r>
            <a:endParaRPr lang="en-US" dirty="0"/>
          </a:p>
        </p:txBody>
      </p:sp>
      <p:sp>
        <p:nvSpPr>
          <p:cNvPr id="4" name="Slide Number Placeholder 3"/>
          <p:cNvSpPr>
            <a:spLocks noGrp="1"/>
          </p:cNvSpPr>
          <p:nvPr>
            <p:ph type="sldNum" sz="quarter" idx="12"/>
          </p:nvPr>
        </p:nvSpPr>
        <p:spPr/>
        <p:txBody>
          <a:bodyPr/>
          <a:lstStyle/>
          <a:p>
            <a:fld id="{BA60EFAC-A836-3148-8108-2F02C85F787D}" type="slidenum">
              <a:rPr lang="en-US" smtClean="0"/>
              <a:t>5</a:t>
            </a:fld>
            <a:endParaRPr lang="en-US"/>
          </a:p>
        </p:txBody>
      </p:sp>
      <p:pic>
        <p:nvPicPr>
          <p:cNvPr id="5" name="Content Placeholder 3"/>
          <p:cNvPicPr>
            <a:picLocks noChangeAspect="1"/>
          </p:cNvPicPr>
          <p:nvPr/>
        </p:nvPicPr>
        <p:blipFill>
          <a:blip r:embed="rId2"/>
          <a:srcRect t="18822" b="18822"/>
          <a:stretch>
            <a:fillRect/>
          </a:stretch>
        </p:blipFill>
        <p:spPr>
          <a:xfrm>
            <a:off x="675681" y="3408096"/>
            <a:ext cx="704935" cy="440111"/>
          </a:xfrm>
          <a:prstGeom prst="wedgeEllipseCallout">
            <a:avLst/>
          </a:prstGeom>
        </p:spPr>
      </p:pic>
      <p:sp>
        <p:nvSpPr>
          <p:cNvPr id="6" name="107 Rectángulo"/>
          <p:cNvSpPr/>
          <p:nvPr/>
        </p:nvSpPr>
        <p:spPr>
          <a:xfrm>
            <a:off x="2501841" y="4044254"/>
            <a:ext cx="5800670" cy="369332"/>
          </a:xfrm>
          <a:prstGeom prst="rect">
            <a:avLst/>
          </a:prstGeom>
        </p:spPr>
        <p:txBody>
          <a:bodyPr wrap="square">
            <a:spAutoFit/>
          </a:bodyPr>
          <a:lstStyle>
            <a:defPPr>
              <a:defRPr lang="es-ES"/>
            </a:defPPr>
            <a:lvl1pPr marL="0" algn="l" defTabSz="3364930" rtl="0" eaLnBrk="1" latinLnBrk="0" hangingPunct="1">
              <a:defRPr sz="6600" kern="1200">
                <a:solidFill>
                  <a:schemeClr val="tx1"/>
                </a:solidFill>
                <a:latin typeface="+mn-lt"/>
                <a:ea typeface="+mn-ea"/>
                <a:cs typeface="+mn-cs"/>
              </a:defRPr>
            </a:lvl1pPr>
            <a:lvl2pPr marL="1682465" algn="l" defTabSz="3364930" rtl="0" eaLnBrk="1" latinLnBrk="0" hangingPunct="1">
              <a:defRPr sz="6600" kern="1200">
                <a:solidFill>
                  <a:schemeClr val="tx1"/>
                </a:solidFill>
                <a:latin typeface="+mn-lt"/>
                <a:ea typeface="+mn-ea"/>
                <a:cs typeface="+mn-cs"/>
              </a:defRPr>
            </a:lvl2pPr>
            <a:lvl3pPr marL="3364930" algn="l" defTabSz="3364930" rtl="0" eaLnBrk="1" latinLnBrk="0" hangingPunct="1">
              <a:defRPr sz="6600" kern="1200">
                <a:solidFill>
                  <a:schemeClr val="tx1"/>
                </a:solidFill>
                <a:latin typeface="+mn-lt"/>
                <a:ea typeface="+mn-ea"/>
                <a:cs typeface="+mn-cs"/>
              </a:defRPr>
            </a:lvl3pPr>
            <a:lvl4pPr marL="5047395" algn="l" defTabSz="3364930" rtl="0" eaLnBrk="1" latinLnBrk="0" hangingPunct="1">
              <a:defRPr sz="6600" kern="1200">
                <a:solidFill>
                  <a:schemeClr val="tx1"/>
                </a:solidFill>
                <a:latin typeface="+mn-lt"/>
                <a:ea typeface="+mn-ea"/>
                <a:cs typeface="+mn-cs"/>
              </a:defRPr>
            </a:lvl4pPr>
            <a:lvl5pPr marL="6729861" algn="l" defTabSz="3364930" rtl="0" eaLnBrk="1" latinLnBrk="0" hangingPunct="1">
              <a:defRPr sz="6600" kern="1200">
                <a:solidFill>
                  <a:schemeClr val="tx1"/>
                </a:solidFill>
                <a:latin typeface="+mn-lt"/>
                <a:ea typeface="+mn-ea"/>
                <a:cs typeface="+mn-cs"/>
              </a:defRPr>
            </a:lvl5pPr>
            <a:lvl6pPr marL="8412325" algn="l" defTabSz="3364930" rtl="0" eaLnBrk="1" latinLnBrk="0" hangingPunct="1">
              <a:defRPr sz="6600" kern="1200">
                <a:solidFill>
                  <a:schemeClr val="tx1"/>
                </a:solidFill>
                <a:latin typeface="+mn-lt"/>
                <a:ea typeface="+mn-ea"/>
                <a:cs typeface="+mn-cs"/>
              </a:defRPr>
            </a:lvl6pPr>
            <a:lvl7pPr marL="10094791" algn="l" defTabSz="3364930" rtl="0" eaLnBrk="1" latinLnBrk="0" hangingPunct="1">
              <a:defRPr sz="6600" kern="1200">
                <a:solidFill>
                  <a:schemeClr val="tx1"/>
                </a:solidFill>
                <a:latin typeface="+mn-lt"/>
                <a:ea typeface="+mn-ea"/>
                <a:cs typeface="+mn-cs"/>
              </a:defRPr>
            </a:lvl7pPr>
            <a:lvl8pPr marL="11777256" algn="l" defTabSz="3364930" rtl="0" eaLnBrk="1" latinLnBrk="0" hangingPunct="1">
              <a:defRPr sz="6600" kern="1200">
                <a:solidFill>
                  <a:schemeClr val="tx1"/>
                </a:solidFill>
                <a:latin typeface="+mn-lt"/>
                <a:ea typeface="+mn-ea"/>
                <a:cs typeface="+mn-cs"/>
              </a:defRPr>
            </a:lvl8pPr>
            <a:lvl9pPr marL="13459721" algn="l" defTabSz="3364930" rtl="0" eaLnBrk="1" latinLnBrk="0" hangingPunct="1">
              <a:defRPr sz="6600" kern="1200">
                <a:solidFill>
                  <a:schemeClr val="tx1"/>
                </a:solidFill>
                <a:latin typeface="+mn-lt"/>
                <a:ea typeface="+mn-ea"/>
                <a:cs typeface="+mn-cs"/>
              </a:defRPr>
            </a:lvl9pPr>
          </a:lstStyle>
          <a:p>
            <a:r>
              <a:rPr lang="en-US" sz="1800" dirty="0" smtClean="0">
                <a:ea typeface="Calibri"/>
                <a:cs typeface="Calibri"/>
              </a:rPr>
              <a:t>	</a:t>
            </a:r>
            <a:endParaRPr lang="en-US" sz="1800" i="1" dirty="0" smtClean="0"/>
          </a:p>
        </p:txBody>
      </p:sp>
      <p:sp>
        <p:nvSpPr>
          <p:cNvPr id="7" name="108 Llamada rectangular redondeada"/>
          <p:cNvSpPr/>
          <p:nvPr/>
        </p:nvSpPr>
        <p:spPr>
          <a:xfrm>
            <a:off x="2073944" y="3408096"/>
            <a:ext cx="5350092" cy="744059"/>
          </a:xfrm>
          <a:prstGeom prst="wedgeRoundRectCallout">
            <a:avLst>
              <a:gd name="adj1" fmla="val -62757"/>
              <a:gd name="adj2" fmla="val -28598"/>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3364930" rtl="0" eaLnBrk="1" latinLnBrk="0" hangingPunct="1">
              <a:defRPr sz="6600" kern="1200">
                <a:solidFill>
                  <a:schemeClr val="lt1"/>
                </a:solidFill>
                <a:latin typeface="+mn-lt"/>
                <a:ea typeface="+mn-ea"/>
                <a:cs typeface="+mn-cs"/>
              </a:defRPr>
            </a:lvl1pPr>
            <a:lvl2pPr marL="1682465" algn="l" defTabSz="3364930" rtl="0" eaLnBrk="1" latinLnBrk="0" hangingPunct="1">
              <a:defRPr sz="6600" kern="1200">
                <a:solidFill>
                  <a:schemeClr val="lt1"/>
                </a:solidFill>
                <a:latin typeface="+mn-lt"/>
                <a:ea typeface="+mn-ea"/>
                <a:cs typeface="+mn-cs"/>
              </a:defRPr>
            </a:lvl2pPr>
            <a:lvl3pPr marL="3364930" algn="l" defTabSz="3364930" rtl="0" eaLnBrk="1" latinLnBrk="0" hangingPunct="1">
              <a:defRPr sz="6600" kern="1200">
                <a:solidFill>
                  <a:schemeClr val="lt1"/>
                </a:solidFill>
                <a:latin typeface="+mn-lt"/>
                <a:ea typeface="+mn-ea"/>
                <a:cs typeface="+mn-cs"/>
              </a:defRPr>
            </a:lvl3pPr>
            <a:lvl4pPr marL="5047395" algn="l" defTabSz="3364930" rtl="0" eaLnBrk="1" latinLnBrk="0" hangingPunct="1">
              <a:defRPr sz="6600" kern="1200">
                <a:solidFill>
                  <a:schemeClr val="lt1"/>
                </a:solidFill>
                <a:latin typeface="+mn-lt"/>
                <a:ea typeface="+mn-ea"/>
                <a:cs typeface="+mn-cs"/>
              </a:defRPr>
            </a:lvl4pPr>
            <a:lvl5pPr marL="6729861" algn="l" defTabSz="3364930" rtl="0" eaLnBrk="1" latinLnBrk="0" hangingPunct="1">
              <a:defRPr sz="6600" kern="1200">
                <a:solidFill>
                  <a:schemeClr val="lt1"/>
                </a:solidFill>
                <a:latin typeface="+mn-lt"/>
                <a:ea typeface="+mn-ea"/>
                <a:cs typeface="+mn-cs"/>
              </a:defRPr>
            </a:lvl5pPr>
            <a:lvl6pPr marL="8412325" algn="l" defTabSz="3364930" rtl="0" eaLnBrk="1" latinLnBrk="0" hangingPunct="1">
              <a:defRPr sz="6600" kern="1200">
                <a:solidFill>
                  <a:schemeClr val="lt1"/>
                </a:solidFill>
                <a:latin typeface="+mn-lt"/>
                <a:ea typeface="+mn-ea"/>
                <a:cs typeface="+mn-cs"/>
              </a:defRPr>
            </a:lvl6pPr>
            <a:lvl7pPr marL="10094791" algn="l" defTabSz="3364930" rtl="0" eaLnBrk="1" latinLnBrk="0" hangingPunct="1">
              <a:defRPr sz="6600" kern="1200">
                <a:solidFill>
                  <a:schemeClr val="lt1"/>
                </a:solidFill>
                <a:latin typeface="+mn-lt"/>
                <a:ea typeface="+mn-ea"/>
                <a:cs typeface="+mn-cs"/>
              </a:defRPr>
            </a:lvl7pPr>
            <a:lvl8pPr marL="11777256" algn="l" defTabSz="3364930" rtl="0" eaLnBrk="1" latinLnBrk="0" hangingPunct="1">
              <a:defRPr sz="6600" kern="1200">
                <a:solidFill>
                  <a:schemeClr val="lt1"/>
                </a:solidFill>
                <a:latin typeface="+mn-lt"/>
                <a:ea typeface="+mn-ea"/>
                <a:cs typeface="+mn-cs"/>
              </a:defRPr>
            </a:lvl8pPr>
            <a:lvl9pPr marL="13459721" algn="l" defTabSz="3364930" rtl="0" eaLnBrk="1" latinLnBrk="0" hangingPunct="1">
              <a:defRPr sz="6600" kern="1200">
                <a:solidFill>
                  <a:schemeClr val="lt1"/>
                </a:solidFill>
                <a:latin typeface="+mn-lt"/>
                <a:ea typeface="+mn-ea"/>
                <a:cs typeface="+mn-cs"/>
              </a:defRPr>
            </a:lvl9pPr>
          </a:lstStyle>
          <a:p>
            <a:pPr algn="ctr"/>
            <a:endParaRPr lang="en-US"/>
          </a:p>
        </p:txBody>
      </p:sp>
      <p:sp>
        <p:nvSpPr>
          <p:cNvPr id="8" name="TextBox 7"/>
          <p:cNvSpPr txBox="1"/>
          <p:nvPr/>
        </p:nvSpPr>
        <p:spPr>
          <a:xfrm>
            <a:off x="2073944" y="3505824"/>
            <a:ext cx="4994697" cy="646331"/>
          </a:xfrm>
          <a:prstGeom prst="rect">
            <a:avLst/>
          </a:prstGeom>
          <a:noFill/>
        </p:spPr>
        <p:txBody>
          <a:bodyPr wrap="square" rtlCol="0">
            <a:spAutoFit/>
          </a:bodyPr>
          <a:lstStyle/>
          <a:p>
            <a:r>
              <a:rPr lang="en-US" dirty="0" smtClean="0">
                <a:solidFill>
                  <a:srgbClr val="FF0000"/>
                </a:solidFill>
              </a:rPr>
              <a:t>The market index is falling greatly</a:t>
            </a:r>
            <a:r>
              <a:rPr lang="en-US" dirty="0" smtClean="0"/>
              <a:t>. What a </a:t>
            </a:r>
            <a:r>
              <a:rPr lang="en-US" b="1" dirty="0" smtClean="0">
                <a:solidFill>
                  <a:srgbClr val="660066"/>
                </a:solidFill>
              </a:rPr>
              <a:t>happy</a:t>
            </a:r>
            <a:r>
              <a:rPr lang="en-US" dirty="0" smtClean="0"/>
              <a:t> Christmas #sarcasm</a:t>
            </a:r>
            <a:endParaRPr lang="en-US" dirty="0"/>
          </a:p>
        </p:txBody>
      </p:sp>
      <p:pic>
        <p:nvPicPr>
          <p:cNvPr id="9" name="Content Placeholder 3"/>
          <p:cNvPicPr>
            <a:picLocks noChangeAspect="1"/>
          </p:cNvPicPr>
          <p:nvPr/>
        </p:nvPicPr>
        <p:blipFill>
          <a:blip r:embed="rId2"/>
          <a:srcRect t="18822" b="18822"/>
          <a:stretch>
            <a:fillRect/>
          </a:stretch>
        </p:blipFill>
        <p:spPr>
          <a:xfrm>
            <a:off x="711301" y="4140926"/>
            <a:ext cx="704935" cy="440111"/>
          </a:xfrm>
          <a:prstGeom prst="wedgeEllipseCallout">
            <a:avLst/>
          </a:prstGeom>
        </p:spPr>
      </p:pic>
      <p:sp>
        <p:nvSpPr>
          <p:cNvPr id="10" name="107 Rectángulo"/>
          <p:cNvSpPr/>
          <p:nvPr/>
        </p:nvSpPr>
        <p:spPr>
          <a:xfrm>
            <a:off x="2537461" y="4954884"/>
            <a:ext cx="5800670" cy="369332"/>
          </a:xfrm>
          <a:prstGeom prst="rect">
            <a:avLst/>
          </a:prstGeom>
        </p:spPr>
        <p:txBody>
          <a:bodyPr wrap="square">
            <a:spAutoFit/>
          </a:bodyPr>
          <a:lstStyle>
            <a:defPPr>
              <a:defRPr lang="es-ES"/>
            </a:defPPr>
            <a:lvl1pPr marL="0" algn="l" defTabSz="3364930" rtl="0" eaLnBrk="1" latinLnBrk="0" hangingPunct="1">
              <a:defRPr sz="6600" kern="1200">
                <a:solidFill>
                  <a:schemeClr val="tx1"/>
                </a:solidFill>
                <a:latin typeface="+mn-lt"/>
                <a:ea typeface="+mn-ea"/>
                <a:cs typeface="+mn-cs"/>
              </a:defRPr>
            </a:lvl1pPr>
            <a:lvl2pPr marL="1682465" algn="l" defTabSz="3364930" rtl="0" eaLnBrk="1" latinLnBrk="0" hangingPunct="1">
              <a:defRPr sz="6600" kern="1200">
                <a:solidFill>
                  <a:schemeClr val="tx1"/>
                </a:solidFill>
                <a:latin typeface="+mn-lt"/>
                <a:ea typeface="+mn-ea"/>
                <a:cs typeface="+mn-cs"/>
              </a:defRPr>
            </a:lvl2pPr>
            <a:lvl3pPr marL="3364930" algn="l" defTabSz="3364930" rtl="0" eaLnBrk="1" latinLnBrk="0" hangingPunct="1">
              <a:defRPr sz="6600" kern="1200">
                <a:solidFill>
                  <a:schemeClr val="tx1"/>
                </a:solidFill>
                <a:latin typeface="+mn-lt"/>
                <a:ea typeface="+mn-ea"/>
                <a:cs typeface="+mn-cs"/>
              </a:defRPr>
            </a:lvl3pPr>
            <a:lvl4pPr marL="5047395" algn="l" defTabSz="3364930" rtl="0" eaLnBrk="1" latinLnBrk="0" hangingPunct="1">
              <a:defRPr sz="6600" kern="1200">
                <a:solidFill>
                  <a:schemeClr val="tx1"/>
                </a:solidFill>
                <a:latin typeface="+mn-lt"/>
                <a:ea typeface="+mn-ea"/>
                <a:cs typeface="+mn-cs"/>
              </a:defRPr>
            </a:lvl4pPr>
            <a:lvl5pPr marL="6729861" algn="l" defTabSz="3364930" rtl="0" eaLnBrk="1" latinLnBrk="0" hangingPunct="1">
              <a:defRPr sz="6600" kern="1200">
                <a:solidFill>
                  <a:schemeClr val="tx1"/>
                </a:solidFill>
                <a:latin typeface="+mn-lt"/>
                <a:ea typeface="+mn-ea"/>
                <a:cs typeface="+mn-cs"/>
              </a:defRPr>
            </a:lvl5pPr>
            <a:lvl6pPr marL="8412325" algn="l" defTabSz="3364930" rtl="0" eaLnBrk="1" latinLnBrk="0" hangingPunct="1">
              <a:defRPr sz="6600" kern="1200">
                <a:solidFill>
                  <a:schemeClr val="tx1"/>
                </a:solidFill>
                <a:latin typeface="+mn-lt"/>
                <a:ea typeface="+mn-ea"/>
                <a:cs typeface="+mn-cs"/>
              </a:defRPr>
            </a:lvl6pPr>
            <a:lvl7pPr marL="10094791" algn="l" defTabSz="3364930" rtl="0" eaLnBrk="1" latinLnBrk="0" hangingPunct="1">
              <a:defRPr sz="6600" kern="1200">
                <a:solidFill>
                  <a:schemeClr val="tx1"/>
                </a:solidFill>
                <a:latin typeface="+mn-lt"/>
                <a:ea typeface="+mn-ea"/>
                <a:cs typeface="+mn-cs"/>
              </a:defRPr>
            </a:lvl7pPr>
            <a:lvl8pPr marL="11777256" algn="l" defTabSz="3364930" rtl="0" eaLnBrk="1" latinLnBrk="0" hangingPunct="1">
              <a:defRPr sz="6600" kern="1200">
                <a:solidFill>
                  <a:schemeClr val="tx1"/>
                </a:solidFill>
                <a:latin typeface="+mn-lt"/>
                <a:ea typeface="+mn-ea"/>
                <a:cs typeface="+mn-cs"/>
              </a:defRPr>
            </a:lvl8pPr>
            <a:lvl9pPr marL="13459721" algn="l" defTabSz="3364930" rtl="0" eaLnBrk="1" latinLnBrk="0" hangingPunct="1">
              <a:defRPr sz="6600" kern="1200">
                <a:solidFill>
                  <a:schemeClr val="tx1"/>
                </a:solidFill>
                <a:latin typeface="+mn-lt"/>
                <a:ea typeface="+mn-ea"/>
                <a:cs typeface="+mn-cs"/>
              </a:defRPr>
            </a:lvl9pPr>
          </a:lstStyle>
          <a:p>
            <a:r>
              <a:rPr lang="en-US" sz="1800" dirty="0" smtClean="0">
                <a:ea typeface="Calibri"/>
                <a:cs typeface="Calibri"/>
              </a:rPr>
              <a:t>	</a:t>
            </a:r>
            <a:endParaRPr lang="en-US" sz="1800" i="1" dirty="0" smtClean="0"/>
          </a:p>
        </p:txBody>
      </p:sp>
      <p:sp>
        <p:nvSpPr>
          <p:cNvPr id="11" name="108 Llamada rectangular redondeada"/>
          <p:cNvSpPr/>
          <p:nvPr/>
        </p:nvSpPr>
        <p:spPr>
          <a:xfrm>
            <a:off x="2109564" y="4318726"/>
            <a:ext cx="5350092" cy="744059"/>
          </a:xfrm>
          <a:prstGeom prst="wedgeRoundRectCallout">
            <a:avLst>
              <a:gd name="adj1" fmla="val -62757"/>
              <a:gd name="adj2" fmla="val -28598"/>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3364930" rtl="0" eaLnBrk="1" latinLnBrk="0" hangingPunct="1">
              <a:defRPr sz="6600" kern="1200">
                <a:solidFill>
                  <a:schemeClr val="lt1"/>
                </a:solidFill>
                <a:latin typeface="+mn-lt"/>
                <a:ea typeface="+mn-ea"/>
                <a:cs typeface="+mn-cs"/>
              </a:defRPr>
            </a:lvl1pPr>
            <a:lvl2pPr marL="1682465" algn="l" defTabSz="3364930" rtl="0" eaLnBrk="1" latinLnBrk="0" hangingPunct="1">
              <a:defRPr sz="6600" kern="1200">
                <a:solidFill>
                  <a:schemeClr val="lt1"/>
                </a:solidFill>
                <a:latin typeface="+mn-lt"/>
                <a:ea typeface="+mn-ea"/>
                <a:cs typeface="+mn-cs"/>
              </a:defRPr>
            </a:lvl2pPr>
            <a:lvl3pPr marL="3364930" algn="l" defTabSz="3364930" rtl="0" eaLnBrk="1" latinLnBrk="0" hangingPunct="1">
              <a:defRPr sz="6600" kern="1200">
                <a:solidFill>
                  <a:schemeClr val="lt1"/>
                </a:solidFill>
                <a:latin typeface="+mn-lt"/>
                <a:ea typeface="+mn-ea"/>
                <a:cs typeface="+mn-cs"/>
              </a:defRPr>
            </a:lvl3pPr>
            <a:lvl4pPr marL="5047395" algn="l" defTabSz="3364930" rtl="0" eaLnBrk="1" latinLnBrk="0" hangingPunct="1">
              <a:defRPr sz="6600" kern="1200">
                <a:solidFill>
                  <a:schemeClr val="lt1"/>
                </a:solidFill>
                <a:latin typeface="+mn-lt"/>
                <a:ea typeface="+mn-ea"/>
                <a:cs typeface="+mn-cs"/>
              </a:defRPr>
            </a:lvl4pPr>
            <a:lvl5pPr marL="6729861" algn="l" defTabSz="3364930" rtl="0" eaLnBrk="1" latinLnBrk="0" hangingPunct="1">
              <a:defRPr sz="6600" kern="1200">
                <a:solidFill>
                  <a:schemeClr val="lt1"/>
                </a:solidFill>
                <a:latin typeface="+mn-lt"/>
                <a:ea typeface="+mn-ea"/>
                <a:cs typeface="+mn-cs"/>
              </a:defRPr>
            </a:lvl5pPr>
            <a:lvl6pPr marL="8412325" algn="l" defTabSz="3364930" rtl="0" eaLnBrk="1" latinLnBrk="0" hangingPunct="1">
              <a:defRPr sz="6600" kern="1200">
                <a:solidFill>
                  <a:schemeClr val="lt1"/>
                </a:solidFill>
                <a:latin typeface="+mn-lt"/>
                <a:ea typeface="+mn-ea"/>
                <a:cs typeface="+mn-cs"/>
              </a:defRPr>
            </a:lvl6pPr>
            <a:lvl7pPr marL="10094791" algn="l" defTabSz="3364930" rtl="0" eaLnBrk="1" latinLnBrk="0" hangingPunct="1">
              <a:defRPr sz="6600" kern="1200">
                <a:solidFill>
                  <a:schemeClr val="lt1"/>
                </a:solidFill>
                <a:latin typeface="+mn-lt"/>
                <a:ea typeface="+mn-ea"/>
                <a:cs typeface="+mn-cs"/>
              </a:defRPr>
            </a:lvl7pPr>
            <a:lvl8pPr marL="11777256" algn="l" defTabSz="3364930" rtl="0" eaLnBrk="1" latinLnBrk="0" hangingPunct="1">
              <a:defRPr sz="6600" kern="1200">
                <a:solidFill>
                  <a:schemeClr val="lt1"/>
                </a:solidFill>
                <a:latin typeface="+mn-lt"/>
                <a:ea typeface="+mn-ea"/>
                <a:cs typeface="+mn-cs"/>
              </a:defRPr>
            </a:lvl8pPr>
            <a:lvl9pPr marL="13459721" algn="l" defTabSz="3364930" rtl="0" eaLnBrk="1" latinLnBrk="0" hangingPunct="1">
              <a:defRPr sz="6600" kern="1200">
                <a:solidFill>
                  <a:schemeClr val="lt1"/>
                </a:solidFill>
                <a:latin typeface="+mn-lt"/>
                <a:ea typeface="+mn-ea"/>
                <a:cs typeface="+mn-cs"/>
              </a:defRPr>
            </a:lvl9pPr>
          </a:lstStyle>
          <a:p>
            <a:pPr algn="ctr"/>
            <a:endParaRPr lang="en-US"/>
          </a:p>
        </p:txBody>
      </p:sp>
      <p:sp>
        <p:nvSpPr>
          <p:cNvPr id="12" name="TextBox 11"/>
          <p:cNvSpPr txBox="1"/>
          <p:nvPr/>
        </p:nvSpPr>
        <p:spPr>
          <a:xfrm>
            <a:off x="2109564" y="4416454"/>
            <a:ext cx="5352572" cy="646331"/>
          </a:xfrm>
          <a:prstGeom prst="rect">
            <a:avLst/>
          </a:prstGeom>
          <a:noFill/>
        </p:spPr>
        <p:txBody>
          <a:bodyPr wrap="square" rtlCol="0">
            <a:spAutoFit/>
          </a:bodyPr>
          <a:lstStyle/>
          <a:p>
            <a:r>
              <a:rPr lang="en-US" b="1" dirty="0">
                <a:solidFill>
                  <a:srgbClr val="008000"/>
                </a:solidFill>
              </a:rPr>
              <a:t>happy </a:t>
            </a:r>
            <a:r>
              <a:rPr lang="en-US" dirty="0" err="1"/>
              <a:t>christmas</a:t>
            </a:r>
            <a:r>
              <a:rPr lang="en-US" dirty="0"/>
              <a:t> eve ... new haircut ready for </a:t>
            </a:r>
            <a:r>
              <a:rPr lang="en-US" dirty="0" smtClean="0"/>
              <a:t>new year </a:t>
            </a:r>
            <a:r>
              <a:rPr lang="en-US" dirty="0"/>
              <a:t>!!! #</a:t>
            </a:r>
            <a:r>
              <a:rPr lang="en-US" dirty="0" err="1"/>
              <a:t>christmaseve</a:t>
            </a:r>
            <a:r>
              <a:rPr lang="en-US" dirty="0"/>
              <a:t> </a:t>
            </a:r>
            <a:r>
              <a:rPr lang="en-US" dirty="0" smtClean="0"/>
              <a:t>#</a:t>
            </a:r>
            <a:r>
              <a:rPr lang="en-US" dirty="0"/>
              <a:t>enjoy</a:t>
            </a:r>
          </a:p>
        </p:txBody>
      </p:sp>
      <p:sp>
        <p:nvSpPr>
          <p:cNvPr id="13" name="TextBox 12"/>
          <p:cNvSpPr txBox="1"/>
          <p:nvPr/>
        </p:nvSpPr>
        <p:spPr>
          <a:xfrm>
            <a:off x="7799421" y="4238654"/>
            <a:ext cx="861979" cy="369332"/>
          </a:xfrm>
          <a:prstGeom prst="rect">
            <a:avLst/>
          </a:prstGeom>
          <a:noFill/>
        </p:spPr>
        <p:txBody>
          <a:bodyPr wrap="square" rtlCol="0">
            <a:spAutoFit/>
          </a:bodyPr>
          <a:lstStyle/>
          <a:p>
            <a:r>
              <a:rPr lang="en-US" dirty="0" smtClean="0">
                <a:solidFill>
                  <a:srgbClr val="008000"/>
                </a:solidFill>
              </a:rPr>
              <a:t>Literal</a:t>
            </a:r>
            <a:endParaRPr lang="en-US" dirty="0">
              <a:solidFill>
                <a:srgbClr val="008000"/>
              </a:solidFill>
            </a:endParaRPr>
          </a:p>
        </p:txBody>
      </p:sp>
      <p:sp>
        <p:nvSpPr>
          <p:cNvPr id="14" name="TextBox 13"/>
          <p:cNvSpPr txBox="1"/>
          <p:nvPr/>
        </p:nvSpPr>
        <p:spPr>
          <a:xfrm>
            <a:off x="7603952" y="3534984"/>
            <a:ext cx="1019348" cy="369332"/>
          </a:xfrm>
          <a:prstGeom prst="rect">
            <a:avLst/>
          </a:prstGeom>
          <a:noFill/>
        </p:spPr>
        <p:txBody>
          <a:bodyPr wrap="square" rtlCol="0">
            <a:spAutoFit/>
          </a:bodyPr>
          <a:lstStyle/>
          <a:p>
            <a:r>
              <a:rPr lang="en-US" dirty="0" smtClean="0">
                <a:solidFill>
                  <a:srgbClr val="660066"/>
                </a:solidFill>
              </a:rPr>
              <a:t>Sarcastic</a:t>
            </a:r>
            <a:endParaRPr lang="en-US" dirty="0">
              <a:solidFill>
                <a:srgbClr val="660066"/>
              </a:solidFill>
            </a:endParaRPr>
          </a:p>
        </p:txBody>
      </p:sp>
      <p:sp>
        <p:nvSpPr>
          <p:cNvPr id="15" name="TextBox 14"/>
          <p:cNvSpPr txBox="1"/>
          <p:nvPr/>
        </p:nvSpPr>
        <p:spPr>
          <a:xfrm>
            <a:off x="2324100" y="6072563"/>
            <a:ext cx="6819899" cy="707886"/>
          </a:xfrm>
          <a:prstGeom prst="rect">
            <a:avLst/>
          </a:prstGeom>
          <a:noFill/>
        </p:spPr>
        <p:txBody>
          <a:bodyPr wrap="square" rtlCol="0">
            <a:spAutoFit/>
          </a:bodyPr>
          <a:lstStyle/>
          <a:p>
            <a:r>
              <a:rPr lang="en-US" sz="2000" dirty="0" smtClean="0"/>
              <a:t>(Ghosh, </a:t>
            </a:r>
            <a:r>
              <a:rPr lang="en-US" sz="2000" dirty="0" err="1" smtClean="0"/>
              <a:t>Guo</a:t>
            </a:r>
            <a:r>
              <a:rPr lang="en-US" sz="2000" dirty="0"/>
              <a:t> </a:t>
            </a:r>
            <a:r>
              <a:rPr lang="en-US" sz="2000" dirty="0" smtClean="0"/>
              <a:t>and Muresan, 2015) - EMNLP 2015</a:t>
            </a:r>
          </a:p>
          <a:p>
            <a:r>
              <a:rPr lang="en-US" sz="2000" dirty="0" smtClean="0">
                <a:solidFill>
                  <a:srgbClr val="000000"/>
                </a:solidFill>
              </a:rPr>
              <a:t>3rd prize </a:t>
            </a:r>
            <a:r>
              <a:rPr lang="en-US" sz="2000" dirty="0">
                <a:solidFill>
                  <a:srgbClr val="000000"/>
                </a:solidFill>
              </a:rPr>
              <a:t>a</a:t>
            </a:r>
            <a:r>
              <a:rPr lang="en-US" sz="2000" dirty="0" smtClean="0">
                <a:solidFill>
                  <a:srgbClr val="000000"/>
                </a:solidFill>
              </a:rPr>
              <a:t>warded </a:t>
            </a:r>
            <a:r>
              <a:rPr lang="en-US" sz="2000" dirty="0" smtClean="0"/>
              <a:t>at the NYC Media Lab Annual Summit, 2015</a:t>
            </a:r>
            <a:endParaRPr lang="en-US" sz="2000" dirty="0"/>
          </a:p>
        </p:txBody>
      </p:sp>
    </p:spTree>
    <p:extLst>
      <p:ext uri="{BB962C8B-B14F-4D97-AF65-F5344CB8AC3E}">
        <p14:creationId xmlns:p14="http://schemas.microsoft.com/office/powerpoint/2010/main" val="62792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Sarcasm in Spoken Language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Is sarcasm detection easier in text or in speech?</a:t>
            </a:r>
          </a:p>
          <a:p>
            <a:r>
              <a:rPr lang="en-US" dirty="0" smtClean="0"/>
              <a:t>In speech there are additional cues</a:t>
            </a:r>
          </a:p>
          <a:p>
            <a:pPr lvl="1"/>
            <a:r>
              <a:rPr lang="en-US" dirty="0" smtClean="0"/>
              <a:t>Prosody</a:t>
            </a:r>
          </a:p>
          <a:p>
            <a:pPr lvl="1"/>
            <a:r>
              <a:rPr lang="en-US" dirty="0" smtClean="0"/>
              <a:t>Timing</a:t>
            </a:r>
          </a:p>
          <a:p>
            <a:pPr lvl="1"/>
            <a:r>
              <a:rPr lang="en-US" dirty="0" smtClean="0"/>
              <a:t>Laughter</a:t>
            </a:r>
          </a:p>
          <a:p>
            <a:r>
              <a:rPr lang="en-US" dirty="0" smtClean="0"/>
              <a:t>But do people compensate in text with more cues?</a:t>
            </a:r>
          </a:p>
          <a:p>
            <a:pPr lvl="1"/>
            <a:r>
              <a:rPr lang="en-US" dirty="0" smtClean="0"/>
              <a:t>Hashtags</a:t>
            </a:r>
          </a:p>
          <a:p>
            <a:pPr lvl="1"/>
            <a:r>
              <a:rPr lang="en-US" dirty="0" err="1" smtClean="0"/>
              <a:t>Emojis</a:t>
            </a:r>
            <a:endParaRPr lang="en-US" dirty="0" smtClean="0"/>
          </a:p>
          <a:p>
            <a:pPr lvl="1"/>
            <a:r>
              <a:rPr lang="en-US" dirty="0" smtClean="0"/>
              <a:t>More explicit language</a:t>
            </a:r>
          </a:p>
          <a:p>
            <a:pPr marL="109728"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50</a:t>
            </a:fld>
            <a:endParaRPr lang="en-US"/>
          </a:p>
        </p:txBody>
      </p:sp>
    </p:spTree>
    <p:extLst>
      <p:ext uri="{BB962C8B-B14F-4D97-AF65-F5344CB8AC3E}">
        <p14:creationId xmlns:p14="http://schemas.microsoft.com/office/powerpoint/2010/main" val="1468931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Spoken Sarcasm Corpora</a:t>
            </a:r>
            <a:endParaRPr lang="en-US" dirty="0"/>
          </a:p>
        </p:txBody>
      </p:sp>
      <p:sp>
        <p:nvSpPr>
          <p:cNvPr id="3" name="Content Placeholder 2"/>
          <p:cNvSpPr>
            <a:spLocks noGrp="1"/>
          </p:cNvSpPr>
          <p:nvPr>
            <p:ph idx="1"/>
          </p:nvPr>
        </p:nvSpPr>
        <p:spPr/>
        <p:txBody>
          <a:bodyPr/>
          <a:lstStyle/>
          <a:p>
            <a:r>
              <a:rPr lang="en-US" dirty="0" smtClean="0"/>
              <a:t>Acted</a:t>
            </a:r>
          </a:p>
          <a:p>
            <a:pPr lvl="1"/>
            <a:r>
              <a:rPr lang="en-US" dirty="0" smtClean="0"/>
              <a:t>Movies</a:t>
            </a:r>
          </a:p>
          <a:p>
            <a:pPr lvl="1"/>
            <a:r>
              <a:rPr lang="en-US" dirty="0" smtClean="0"/>
              <a:t>TV shows</a:t>
            </a:r>
          </a:p>
          <a:p>
            <a:r>
              <a:rPr lang="en-US" dirty="0" smtClean="0"/>
              <a:t>Natural speech: dialogues between strangers</a:t>
            </a:r>
          </a:p>
          <a:p>
            <a:pPr lvl="1"/>
            <a:r>
              <a:rPr lang="en-US" dirty="0" smtClean="0"/>
              <a:t>Switchboard</a:t>
            </a:r>
          </a:p>
          <a:p>
            <a:pPr lvl="1"/>
            <a:r>
              <a:rPr lang="en-US" dirty="0" smtClean="0"/>
              <a:t>Fisher</a:t>
            </a:r>
          </a:p>
          <a:p>
            <a:r>
              <a:rPr lang="en-US" dirty="0" smtClean="0"/>
              <a:t>Similar issues with acted vs. natural emotion corpora:  more exaggeration?</a:t>
            </a:r>
          </a:p>
        </p:txBody>
      </p:sp>
      <p:sp>
        <p:nvSpPr>
          <p:cNvPr id="4" name="Slide Number Placeholder 3"/>
          <p:cNvSpPr>
            <a:spLocks noGrp="1"/>
          </p:cNvSpPr>
          <p:nvPr>
            <p:ph type="sldNum" sz="quarter" idx="12"/>
          </p:nvPr>
        </p:nvSpPr>
        <p:spPr/>
        <p:txBody>
          <a:bodyPr/>
          <a:lstStyle/>
          <a:p>
            <a:fld id="{C596511B-2857-694D-871F-422885452280}" type="slidenum">
              <a:rPr lang="en-US" smtClean="0"/>
              <a:pPr/>
              <a:t>51</a:t>
            </a:fld>
            <a:endParaRPr lang="en-US"/>
          </a:p>
        </p:txBody>
      </p:sp>
    </p:spTree>
    <p:extLst>
      <p:ext uri="{BB962C8B-B14F-4D97-AF65-F5344CB8AC3E}">
        <p14:creationId xmlns:p14="http://schemas.microsoft.com/office/powerpoint/2010/main" val="15110453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“Speech bearing a semantic interpretation exactly opposite to its literal meaning…[with] </a:t>
            </a:r>
            <a:r>
              <a:rPr lang="en-US" b="1" dirty="0" smtClean="0"/>
              <a:t>no intent to deceive on the speaker’s part</a:t>
            </a:r>
            <a:r>
              <a:rPr lang="en-US" dirty="0" smtClean="0"/>
              <a:t>”</a:t>
            </a:r>
          </a:p>
          <a:p>
            <a:pPr lvl="1"/>
            <a:r>
              <a:rPr lang="en-US" dirty="0" smtClean="0"/>
              <a:t>Importantly: We are not trying to detect deception </a:t>
            </a:r>
            <a:r>
              <a:rPr lang="en-US" dirty="0" smtClean="0">
                <a:sym typeface="Wingdings"/>
              </a:rPr>
              <a:t></a:t>
            </a:r>
            <a:endParaRPr lang="en-US" dirty="0" smtClean="0"/>
          </a:p>
          <a:p>
            <a:r>
              <a:rPr lang="en-US" dirty="0"/>
              <a:t>Sarcasm as </a:t>
            </a:r>
            <a:r>
              <a:rPr lang="en-US" i="1" dirty="0"/>
              <a:t>verbal irony </a:t>
            </a:r>
            <a:r>
              <a:rPr lang="en-US" dirty="0"/>
              <a:t>violates a </a:t>
            </a:r>
            <a:r>
              <a:rPr lang="en-US" dirty="0" err="1"/>
              <a:t>Gricean</a:t>
            </a:r>
            <a:r>
              <a:rPr lang="en-US" dirty="0"/>
              <a:t> Maxim of Cooperative Conversation</a:t>
            </a:r>
          </a:p>
          <a:p>
            <a:pPr lvl="1"/>
            <a:r>
              <a:rPr lang="en-US" dirty="0"/>
              <a:t>“Do not say what you believe to be false</a:t>
            </a:r>
            <a:r>
              <a:rPr lang="en-US" dirty="0" smtClean="0"/>
              <a:t>”</a:t>
            </a:r>
          </a:p>
          <a:p>
            <a:pPr lvl="1"/>
            <a:r>
              <a:rPr lang="en-US" dirty="0" smtClean="0"/>
              <a:t>But it occurs often in conversation</a:t>
            </a:r>
          </a:p>
          <a:p>
            <a:r>
              <a:rPr lang="en-US" dirty="0" smtClean="0"/>
              <a:t>Very important for spoken dialogue systems and any attempt to transcribe and interpret speech</a:t>
            </a:r>
            <a:endParaRPr lang="en-US" dirty="0"/>
          </a:p>
          <a:p>
            <a:endParaRPr lang="en-US" dirty="0"/>
          </a:p>
        </p:txBody>
      </p:sp>
    </p:spTree>
    <p:extLst>
      <p:ext uri="{BB962C8B-B14F-4D97-AF65-F5344CB8AC3E}">
        <p14:creationId xmlns:p14="http://schemas.microsoft.com/office/powerpoint/2010/main" val="10537630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7840133" cy="1913467"/>
          </a:xfrm>
        </p:spPr>
        <p:txBody>
          <a:bodyPr>
            <a:normAutofit fontScale="90000"/>
          </a:bodyPr>
          <a:lstStyle/>
          <a:p>
            <a:r>
              <a:rPr lang="en-US" dirty="0"/>
              <a:t>Yeah right: Sarcasm Recognition for Spoken Dialogue </a:t>
            </a:r>
            <a:r>
              <a:rPr lang="en-US" dirty="0" smtClean="0"/>
              <a:t>Systems (</a:t>
            </a:r>
            <a:r>
              <a:rPr lang="en-US" sz="2400" dirty="0" err="1"/>
              <a:t>Tepperman</a:t>
            </a:r>
            <a:r>
              <a:rPr lang="en-US" sz="2400" dirty="0"/>
              <a:t>, </a:t>
            </a:r>
            <a:r>
              <a:rPr lang="en-US" sz="2400" dirty="0" err="1"/>
              <a:t>Traum</a:t>
            </a:r>
            <a:r>
              <a:rPr lang="en-US" sz="2400" dirty="0"/>
              <a:t>, &amp; Narayanan (2006</a:t>
            </a:r>
            <a:r>
              <a:rPr lang="en-US" sz="2400" dirty="0" smtClean="0"/>
              <a:t>))</a:t>
            </a:r>
            <a:r>
              <a:rPr lang="en-US" sz="2400" dirty="0"/>
              <a:t/>
            </a:r>
            <a:br>
              <a:rPr lang="en-US" sz="2400" dirty="0"/>
            </a:br>
            <a:endParaRPr lang="en-US" sz="2400" dirty="0"/>
          </a:p>
        </p:txBody>
      </p:sp>
      <p:sp>
        <p:nvSpPr>
          <p:cNvPr id="3" name="Content Placeholder 2"/>
          <p:cNvSpPr>
            <a:spLocks noGrp="1"/>
          </p:cNvSpPr>
          <p:nvPr>
            <p:ph idx="1"/>
          </p:nvPr>
        </p:nvSpPr>
        <p:spPr>
          <a:xfrm>
            <a:off x="457200" y="1608666"/>
            <a:ext cx="8229600" cy="4639734"/>
          </a:xfrm>
        </p:spPr>
        <p:txBody>
          <a:bodyPr>
            <a:normAutofit fontScale="92500" lnSpcReduction="10000"/>
          </a:bodyPr>
          <a:lstStyle/>
          <a:p>
            <a:r>
              <a:rPr lang="en-US" dirty="0" smtClean="0"/>
              <a:t>Goal: Discover reliable cues to sarcasm</a:t>
            </a:r>
          </a:p>
          <a:p>
            <a:r>
              <a:rPr lang="en-US" dirty="0" smtClean="0"/>
              <a:t>Corpora:  131 “yeah right” occurrences in 2 corpora of strangers speaking on assigned topics</a:t>
            </a:r>
          </a:p>
          <a:p>
            <a:pPr lvl="1"/>
            <a:r>
              <a:rPr lang="en-US" dirty="0" smtClean="0"/>
              <a:t>Switchboard, Fisher </a:t>
            </a:r>
          </a:p>
          <a:p>
            <a:pPr lvl="1"/>
            <a:r>
              <a:rPr lang="en-US" dirty="0" smtClean="0"/>
              <a:t>Selected data with and without surrounding context</a:t>
            </a:r>
          </a:p>
          <a:p>
            <a:r>
              <a:rPr lang="en-US" dirty="0" smtClean="0"/>
              <a:t>4 types of cues examined</a:t>
            </a:r>
          </a:p>
          <a:p>
            <a:pPr lvl="1"/>
            <a:r>
              <a:rPr lang="en-US" dirty="0" smtClean="0"/>
              <a:t>Contextual</a:t>
            </a:r>
          </a:p>
          <a:p>
            <a:pPr lvl="1"/>
            <a:r>
              <a:rPr lang="en-US" dirty="0" smtClean="0"/>
              <a:t>Objective</a:t>
            </a:r>
          </a:p>
          <a:p>
            <a:pPr lvl="1"/>
            <a:r>
              <a:rPr lang="en-US" dirty="0" smtClean="0"/>
              <a:t>Prosodic</a:t>
            </a:r>
          </a:p>
          <a:p>
            <a:pPr lvl="1"/>
            <a:r>
              <a:rPr lang="en-US" dirty="0" smtClean="0"/>
              <a:t>Spectral</a:t>
            </a:r>
          </a:p>
        </p:txBody>
      </p:sp>
    </p:spTree>
    <p:extLst>
      <p:ext uri="{BB962C8B-B14F-4D97-AF65-F5344CB8AC3E}">
        <p14:creationId xmlns:p14="http://schemas.microsoft.com/office/powerpoint/2010/main" val="8064165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Contextual Cues</a:t>
            </a:r>
            <a:endParaRPr lang="en-US" dirty="0"/>
          </a:p>
        </p:txBody>
      </p:sp>
      <p:sp>
        <p:nvSpPr>
          <p:cNvPr id="3" name="Content Placeholder 2"/>
          <p:cNvSpPr>
            <a:spLocks noGrp="1"/>
          </p:cNvSpPr>
          <p:nvPr>
            <p:ph idx="1"/>
          </p:nvPr>
        </p:nvSpPr>
        <p:spPr/>
        <p:txBody>
          <a:bodyPr>
            <a:normAutofit lnSpcReduction="10000"/>
          </a:bodyPr>
          <a:lstStyle/>
          <a:p>
            <a:r>
              <a:rPr lang="en-US" dirty="0" smtClean="0"/>
              <a:t>Contextual: annotated four kinds of ‘yeah right’ speech acts</a:t>
            </a:r>
          </a:p>
          <a:p>
            <a:pPr lvl="1"/>
            <a:r>
              <a:rPr lang="en-US" dirty="0" smtClean="0"/>
              <a:t>Acknowledgement (sincere): (perhaps a back channel)</a:t>
            </a:r>
          </a:p>
          <a:p>
            <a:pPr lvl="2"/>
            <a:r>
              <a:rPr lang="en-US" dirty="0" smtClean="0"/>
              <a:t>A: that’s right near Piedmont</a:t>
            </a:r>
          </a:p>
          <a:p>
            <a:pPr lvl="2"/>
            <a:r>
              <a:rPr lang="en-US" dirty="0" smtClean="0"/>
              <a:t>B: </a:t>
            </a:r>
            <a:r>
              <a:rPr lang="en-US" b="1" i="1" dirty="0" smtClean="0"/>
              <a:t>Yeah right</a:t>
            </a:r>
            <a:r>
              <a:rPr lang="en-US" dirty="0" smtClean="0"/>
              <a:t>, right…</a:t>
            </a:r>
          </a:p>
          <a:p>
            <a:pPr lvl="1"/>
            <a:r>
              <a:rPr lang="en-US" dirty="0" smtClean="0"/>
              <a:t>Agreement/Disagreement: not used to ground understanding</a:t>
            </a:r>
          </a:p>
          <a:p>
            <a:pPr lvl="2"/>
            <a:r>
              <a:rPr lang="en-US" dirty="0" smtClean="0"/>
              <a:t>A: a thorn in my side: </a:t>
            </a:r>
            <a:r>
              <a:rPr lang="en-US" dirty="0" err="1" smtClean="0"/>
              <a:t>bureaucratics</a:t>
            </a:r>
            <a:endParaRPr lang="en-US" dirty="0" smtClean="0"/>
          </a:p>
          <a:p>
            <a:pPr lvl="2"/>
            <a:r>
              <a:rPr lang="en-US" dirty="0" smtClean="0"/>
              <a:t>B: </a:t>
            </a:r>
            <a:r>
              <a:rPr lang="en-US" b="1" i="1" dirty="0" smtClean="0"/>
              <a:t>yeah right</a:t>
            </a:r>
            <a:r>
              <a:rPr lang="en-US" dirty="0" smtClean="0"/>
              <a:t>, I agree</a:t>
            </a:r>
          </a:p>
        </p:txBody>
      </p:sp>
    </p:spTree>
    <p:extLst>
      <p:ext uri="{BB962C8B-B14F-4D97-AF65-F5344CB8AC3E}">
        <p14:creationId xmlns:p14="http://schemas.microsoft.com/office/powerpoint/2010/main" val="6058262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Indirect Interpretation: anecdotal; not directed at interlocutor</a:t>
            </a:r>
          </a:p>
          <a:p>
            <a:pPr lvl="1"/>
            <a:r>
              <a:rPr lang="en-US" dirty="0" smtClean="0"/>
              <a:t>“…We have too many pets!” I thought, “</a:t>
            </a:r>
            <a:r>
              <a:rPr lang="en-US" b="1" i="1" dirty="0" smtClean="0"/>
              <a:t>Yeah right</a:t>
            </a:r>
            <a:r>
              <a:rPr lang="en-US" dirty="0" smtClean="0"/>
              <a:t>, come tell me about it…” </a:t>
            </a:r>
          </a:p>
          <a:p>
            <a:r>
              <a:rPr lang="en-US" dirty="0" smtClean="0"/>
              <a:t>Phrase internal: When ‘yeah right’ is not functioning as a unit</a:t>
            </a:r>
          </a:p>
          <a:p>
            <a:pPr lvl="1"/>
            <a:r>
              <a:rPr lang="en-US" dirty="0" smtClean="0"/>
              <a:t>A: Park Plaza, Park Suites?</a:t>
            </a:r>
          </a:p>
          <a:p>
            <a:pPr lvl="1"/>
            <a:r>
              <a:rPr lang="en-US" dirty="0" smtClean="0"/>
              <a:t>B: Park Suites, </a:t>
            </a:r>
            <a:r>
              <a:rPr lang="en-US" b="1" i="1" dirty="0" smtClean="0"/>
              <a:t>yeah right </a:t>
            </a:r>
            <a:r>
              <a:rPr lang="en-US" dirty="0" smtClean="0"/>
              <a:t>across the street…</a:t>
            </a:r>
            <a:endParaRPr lang="en-US" dirty="0"/>
          </a:p>
        </p:txBody>
      </p:sp>
    </p:spTree>
    <p:extLst>
      <p:ext uri="{BB962C8B-B14F-4D97-AF65-F5344CB8AC3E}">
        <p14:creationId xmlns:p14="http://schemas.microsoft.com/office/powerpoint/2010/main" val="19810640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Cues</a:t>
            </a:r>
            <a:endParaRPr lang="en-US" dirty="0"/>
          </a:p>
        </p:txBody>
      </p:sp>
      <p:sp>
        <p:nvSpPr>
          <p:cNvPr id="3" name="Content Placeholder 2"/>
          <p:cNvSpPr>
            <a:spLocks noGrp="1"/>
          </p:cNvSpPr>
          <p:nvPr>
            <p:ph idx="1"/>
          </p:nvPr>
        </p:nvSpPr>
        <p:spPr/>
        <p:txBody>
          <a:bodyPr/>
          <a:lstStyle/>
          <a:p>
            <a:r>
              <a:rPr lang="en-US" dirty="0" smtClean="0"/>
              <a:t>Was there laughter?</a:t>
            </a:r>
          </a:p>
          <a:p>
            <a:r>
              <a:rPr lang="en-US" dirty="0" smtClean="0"/>
              <a:t>Was it a response to a question?</a:t>
            </a:r>
          </a:p>
          <a:p>
            <a:r>
              <a:rPr lang="en-US" dirty="0" smtClean="0"/>
              <a:t>Where did it occur in a speaker’s turn </a:t>
            </a:r>
            <a:r>
              <a:rPr lang="mr-IN" dirty="0" smtClean="0"/>
              <a:t>–</a:t>
            </a:r>
            <a:r>
              <a:rPr lang="en-US" dirty="0" smtClean="0"/>
              <a:t> beginning or end?  Was it an entire turn?</a:t>
            </a:r>
          </a:p>
          <a:p>
            <a:r>
              <a:rPr lang="en-US" dirty="0" smtClean="0"/>
              <a:t>Were there surrounding pauses?</a:t>
            </a:r>
          </a:p>
          <a:p>
            <a:r>
              <a:rPr lang="en-US" dirty="0" smtClean="0"/>
              <a:t>Gender: Men use sarcasm more?</a:t>
            </a:r>
            <a:endParaRPr lang="en-US" dirty="0"/>
          </a:p>
        </p:txBody>
      </p:sp>
    </p:spTree>
    <p:extLst>
      <p:ext uri="{BB962C8B-B14F-4D97-AF65-F5344CB8AC3E}">
        <p14:creationId xmlns:p14="http://schemas.microsoft.com/office/powerpoint/2010/main" val="19625715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Prosodic Cues</a:t>
            </a:r>
            <a:endParaRPr lang="en-US" dirty="0"/>
          </a:p>
        </p:txBody>
      </p:sp>
      <p:sp>
        <p:nvSpPr>
          <p:cNvPr id="3" name="Content Placeholder 2"/>
          <p:cNvSpPr>
            <a:spLocks noGrp="1"/>
          </p:cNvSpPr>
          <p:nvPr>
            <p:ph idx="1"/>
          </p:nvPr>
        </p:nvSpPr>
        <p:spPr>
          <a:xfrm>
            <a:off x="457200" y="1295400"/>
            <a:ext cx="8229600" cy="4525963"/>
          </a:xfrm>
        </p:spPr>
        <p:txBody>
          <a:bodyPr>
            <a:normAutofit/>
          </a:bodyPr>
          <a:lstStyle/>
          <a:p>
            <a:r>
              <a:rPr lang="en-US" dirty="0" smtClean="0"/>
              <a:t>Pitch mean, range, F0 slope</a:t>
            </a:r>
          </a:p>
          <a:p>
            <a:r>
              <a:rPr lang="en-US" dirty="0" smtClean="0"/>
              <a:t>Word duration</a:t>
            </a:r>
          </a:p>
          <a:p>
            <a:r>
              <a:rPr lang="en-US" dirty="0" smtClean="0"/>
              <a:t>Energy</a:t>
            </a: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0" y="819150"/>
            <a:ext cx="5124450" cy="4448175"/>
          </a:xfrm>
          <a:prstGeom prst="rect">
            <a:avLst/>
          </a:prstGeom>
        </p:spPr>
      </p:pic>
    </p:spTree>
    <p:extLst>
      <p:ext uri="{BB962C8B-B14F-4D97-AF65-F5344CB8AC3E}">
        <p14:creationId xmlns:p14="http://schemas.microsoft.com/office/powerpoint/2010/main" val="17382359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Spectral Features</a:t>
            </a:r>
            <a:endParaRPr lang="en-US" dirty="0"/>
          </a:p>
        </p:txBody>
      </p:sp>
      <p:sp>
        <p:nvSpPr>
          <p:cNvPr id="3" name="Content Placeholder 2"/>
          <p:cNvSpPr>
            <a:spLocks noGrp="1"/>
          </p:cNvSpPr>
          <p:nvPr>
            <p:ph idx="1"/>
          </p:nvPr>
        </p:nvSpPr>
        <p:spPr/>
        <p:txBody>
          <a:bodyPr/>
          <a:lstStyle/>
          <a:p>
            <a:r>
              <a:rPr lang="en-US" dirty="0" smtClean="0"/>
              <a:t>Mel-frequency </a:t>
            </a:r>
            <a:r>
              <a:rPr lang="en-US" dirty="0" err="1" smtClean="0"/>
              <a:t>cepstrum</a:t>
            </a:r>
            <a:r>
              <a:rPr lang="en-US" dirty="0" smtClean="0"/>
              <a:t> coefficients- Short term power spectrum of a sound</a:t>
            </a:r>
          </a:p>
          <a:p>
            <a:pPr lvl="1"/>
            <a:r>
              <a:rPr lang="en-US" dirty="0" smtClean="0"/>
              <a:t>Used the first 12 MFCCs and their delta and acceleration coefficients </a:t>
            </a:r>
          </a:p>
          <a:p>
            <a:r>
              <a:rPr lang="en-US" dirty="0" smtClean="0"/>
              <a:t>Used to train Hidden Markov Models which were utilized for sarcasm detection</a:t>
            </a:r>
            <a:endParaRPr lang="en-US" dirty="0"/>
          </a:p>
        </p:txBody>
      </p:sp>
    </p:spTree>
    <p:extLst>
      <p:ext uri="{BB962C8B-B14F-4D97-AF65-F5344CB8AC3E}">
        <p14:creationId xmlns:p14="http://schemas.microsoft.com/office/powerpoint/2010/main" val="1645988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Collected 2 versions of “yeah rights”, one with and one without surrounding context</a:t>
            </a:r>
          </a:p>
          <a:p>
            <a:pPr lvl="1"/>
            <a:r>
              <a:rPr lang="en-US" dirty="0" smtClean="0"/>
              <a:t>Hand coded version without context to serve as a human baseline (low agreement)</a:t>
            </a:r>
          </a:p>
          <a:p>
            <a:pPr lvl="1"/>
            <a:r>
              <a:rPr lang="en-US" dirty="0" smtClean="0"/>
              <a:t>Hand annotated the version with context (fair agreement)</a:t>
            </a:r>
          </a:p>
          <a:p>
            <a:r>
              <a:rPr lang="en-US" dirty="0" smtClean="0"/>
              <a:t>Trained the Weka C4.5 decision trees using leave-one-out cross-validation</a:t>
            </a:r>
          </a:p>
          <a:p>
            <a:r>
              <a:rPr lang="en-US" dirty="0" smtClean="0"/>
              <a:t>Compared classification results to human performance on “without context” data</a:t>
            </a:r>
          </a:p>
          <a:p>
            <a:endParaRPr lang="en-US" dirty="0"/>
          </a:p>
        </p:txBody>
      </p:sp>
    </p:spTree>
    <p:extLst>
      <p:ext uri="{BB962C8B-B14F-4D97-AF65-F5344CB8AC3E}">
        <p14:creationId xmlns:p14="http://schemas.microsoft.com/office/powerpoint/2010/main" val="4544220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26739"/>
            <a:ext cx="9182099" cy="1143000"/>
          </a:xfrm>
        </p:spPr>
        <p:txBody>
          <a:bodyPr>
            <a:noAutofit/>
          </a:bodyPr>
          <a:lstStyle/>
          <a:p>
            <a:r>
              <a:rPr lang="en-US" sz="4000" dirty="0" smtClean="0"/>
              <a:t>Key issues that needed to be addressed</a:t>
            </a:r>
            <a:endParaRPr lang="en-US" sz="4000" dirty="0"/>
          </a:p>
        </p:txBody>
      </p:sp>
      <p:sp>
        <p:nvSpPr>
          <p:cNvPr id="3" name="Content Placeholder 2"/>
          <p:cNvSpPr>
            <a:spLocks noGrp="1"/>
          </p:cNvSpPr>
          <p:nvPr>
            <p:ph idx="1"/>
          </p:nvPr>
        </p:nvSpPr>
        <p:spPr/>
        <p:txBody>
          <a:bodyPr>
            <a:normAutofit/>
          </a:bodyPr>
          <a:lstStyle/>
          <a:p>
            <a:pPr lvl="1" indent="-742950">
              <a:buFont typeface="+mj-lt"/>
              <a:buAutoNum type="arabicPeriod"/>
            </a:pPr>
            <a:r>
              <a:rPr lang="en-US" sz="3200" dirty="0" smtClean="0">
                <a:cs typeface="Arial" pitchFamily="34" charset="0"/>
              </a:rPr>
              <a:t>How to collect a set of </a:t>
            </a:r>
            <a:r>
              <a:rPr lang="en-US" sz="3200" b="1" i="1" dirty="0" smtClean="0">
                <a:cs typeface="Arial" pitchFamily="34" charset="0"/>
              </a:rPr>
              <a:t>target</a:t>
            </a:r>
            <a:r>
              <a:rPr lang="en-US" sz="3200" dirty="0" smtClean="0">
                <a:solidFill>
                  <a:srgbClr val="FF0000"/>
                </a:solidFill>
                <a:cs typeface="Arial" pitchFamily="34" charset="0"/>
              </a:rPr>
              <a:t> </a:t>
            </a:r>
            <a:r>
              <a:rPr lang="en-US" sz="3200" dirty="0" smtClean="0">
                <a:cs typeface="Arial" pitchFamily="34" charset="0"/>
              </a:rPr>
              <a:t>words that can have either </a:t>
            </a:r>
            <a:r>
              <a:rPr lang="en-US" sz="3200" b="1" i="1" dirty="0" smtClean="0">
                <a:solidFill>
                  <a:srgbClr val="008000"/>
                </a:solidFill>
                <a:cs typeface="Arial" pitchFamily="34" charset="0"/>
              </a:rPr>
              <a:t>literal</a:t>
            </a:r>
            <a:r>
              <a:rPr lang="en-US" sz="3200" dirty="0" smtClean="0">
                <a:solidFill>
                  <a:srgbClr val="000090"/>
                </a:solidFill>
                <a:cs typeface="Arial" pitchFamily="34" charset="0"/>
              </a:rPr>
              <a:t> </a:t>
            </a:r>
            <a:r>
              <a:rPr lang="en-US" sz="3200" dirty="0" smtClean="0">
                <a:cs typeface="Arial" pitchFamily="34" charset="0"/>
              </a:rPr>
              <a:t>or </a:t>
            </a:r>
            <a:r>
              <a:rPr lang="en-US" sz="3200" b="1" i="1" dirty="0" smtClean="0">
                <a:solidFill>
                  <a:srgbClr val="660066"/>
                </a:solidFill>
                <a:cs typeface="Arial" pitchFamily="34" charset="0"/>
              </a:rPr>
              <a:t>sarcastic</a:t>
            </a:r>
            <a:r>
              <a:rPr lang="en-US" sz="3200" dirty="0" smtClean="0">
                <a:solidFill>
                  <a:srgbClr val="008000"/>
                </a:solidFill>
                <a:cs typeface="Arial" pitchFamily="34" charset="0"/>
              </a:rPr>
              <a:t> </a:t>
            </a:r>
            <a:r>
              <a:rPr lang="en-US" sz="3200" dirty="0" smtClean="0">
                <a:cs typeface="Arial" pitchFamily="34" charset="0"/>
              </a:rPr>
              <a:t>meaning, depending on context?</a:t>
            </a:r>
          </a:p>
          <a:p>
            <a:pPr marL="342900" lvl="1" indent="-342900">
              <a:buFont typeface="Arial"/>
              <a:buChar char="•"/>
            </a:pPr>
            <a:endParaRPr lang="en-US" sz="3200" dirty="0">
              <a:cs typeface="Arial" pitchFamily="34" charset="0"/>
            </a:endParaRPr>
          </a:p>
          <a:p>
            <a:pPr lvl="1" indent="-742950">
              <a:buFont typeface="+mj-lt"/>
              <a:buAutoNum type="arabicPeriod"/>
            </a:pPr>
            <a:r>
              <a:rPr lang="en-US" sz="3200" dirty="0" smtClean="0">
                <a:cs typeface="Arial" pitchFamily="34" charset="0"/>
              </a:rPr>
              <a:t>Given an </a:t>
            </a:r>
            <a:r>
              <a:rPr lang="en-US" sz="3200" b="1" i="1" dirty="0" smtClean="0">
                <a:solidFill>
                  <a:srgbClr val="000000"/>
                </a:solidFill>
                <a:cs typeface="Arial" pitchFamily="34" charset="0"/>
              </a:rPr>
              <a:t>utterance</a:t>
            </a:r>
            <a:r>
              <a:rPr lang="en-US" sz="3200" dirty="0" smtClean="0">
                <a:solidFill>
                  <a:srgbClr val="FF0000"/>
                </a:solidFill>
                <a:cs typeface="Arial" pitchFamily="34" charset="0"/>
              </a:rPr>
              <a:t> </a:t>
            </a:r>
            <a:r>
              <a:rPr lang="en-US" sz="3200" dirty="0" smtClean="0">
                <a:cs typeface="Arial" pitchFamily="34" charset="0"/>
              </a:rPr>
              <a:t>and a </a:t>
            </a:r>
            <a:r>
              <a:rPr lang="en-US" sz="3200" b="1" i="1" dirty="0" smtClean="0">
                <a:solidFill>
                  <a:srgbClr val="000000"/>
                </a:solidFill>
                <a:cs typeface="Arial" pitchFamily="34" charset="0"/>
              </a:rPr>
              <a:t>target</a:t>
            </a:r>
            <a:r>
              <a:rPr lang="en-US" sz="3200" dirty="0" smtClean="0">
                <a:solidFill>
                  <a:srgbClr val="FF0000"/>
                </a:solidFill>
                <a:cs typeface="Arial" pitchFamily="34" charset="0"/>
              </a:rPr>
              <a:t> </a:t>
            </a:r>
            <a:r>
              <a:rPr lang="en-US" sz="3200" dirty="0" smtClean="0">
                <a:cs typeface="Arial" pitchFamily="34" charset="0"/>
              </a:rPr>
              <a:t>word, how to detect whether the target word is used in the </a:t>
            </a:r>
            <a:r>
              <a:rPr lang="en-US" sz="3200" b="1" i="1" dirty="0" smtClean="0">
                <a:solidFill>
                  <a:srgbClr val="008000"/>
                </a:solidFill>
                <a:cs typeface="Arial" pitchFamily="34" charset="0"/>
              </a:rPr>
              <a:t>literal</a:t>
            </a:r>
            <a:r>
              <a:rPr lang="en-US" sz="3200" dirty="0" smtClean="0">
                <a:solidFill>
                  <a:srgbClr val="000090"/>
                </a:solidFill>
                <a:cs typeface="Arial" pitchFamily="34" charset="0"/>
              </a:rPr>
              <a:t> </a:t>
            </a:r>
            <a:r>
              <a:rPr lang="en-US" sz="3200" dirty="0" smtClean="0">
                <a:cs typeface="Arial" pitchFamily="34" charset="0"/>
              </a:rPr>
              <a:t>or the </a:t>
            </a:r>
            <a:r>
              <a:rPr lang="en-US" sz="3200" b="1" i="1" dirty="0" smtClean="0">
                <a:solidFill>
                  <a:srgbClr val="660066"/>
                </a:solidFill>
                <a:cs typeface="Arial" pitchFamily="34" charset="0"/>
              </a:rPr>
              <a:t>sarcastic</a:t>
            </a:r>
            <a:r>
              <a:rPr lang="en-US" sz="3200" dirty="0" smtClean="0">
                <a:solidFill>
                  <a:srgbClr val="008000"/>
                </a:solidFill>
                <a:cs typeface="Arial" pitchFamily="34" charset="0"/>
              </a:rPr>
              <a:t> </a:t>
            </a:r>
            <a:r>
              <a:rPr lang="en-US" sz="3200" dirty="0" smtClean="0">
                <a:cs typeface="Arial" pitchFamily="34" charset="0"/>
              </a:rPr>
              <a:t>sense?</a:t>
            </a:r>
            <a:endParaRPr lang="en-US" sz="3200" dirty="0" smtClean="0">
              <a:latin typeface="Chalkduster"/>
              <a:cs typeface="Chalkduster"/>
            </a:endParaRPr>
          </a:p>
          <a:p>
            <a:pPr marL="342900" lvl="1" indent="-342900">
              <a:buFont typeface="Arial"/>
              <a:buChar char="•"/>
            </a:pPr>
            <a:endParaRPr lang="en-US" sz="3200" dirty="0" smtClean="0">
              <a:cs typeface="Arial" pitchFamily="34" charset="0"/>
            </a:endParaRPr>
          </a:p>
        </p:txBody>
      </p:sp>
      <p:sp>
        <p:nvSpPr>
          <p:cNvPr id="4" name="Slide Number Placeholder 3"/>
          <p:cNvSpPr>
            <a:spLocks noGrp="1"/>
          </p:cNvSpPr>
          <p:nvPr>
            <p:ph type="sldNum" sz="quarter" idx="12"/>
          </p:nvPr>
        </p:nvSpPr>
        <p:spPr/>
        <p:txBody>
          <a:bodyPr/>
          <a:lstStyle/>
          <a:p>
            <a:fld id="{BA60EFAC-A836-3148-8108-2F02C85F787D}" type="slidenum">
              <a:rPr lang="en-US" smtClean="0"/>
              <a:t>6</a:t>
            </a:fld>
            <a:endParaRPr lang="en-US"/>
          </a:p>
        </p:txBody>
      </p:sp>
    </p:spTree>
    <p:extLst>
      <p:ext uri="{BB962C8B-B14F-4D97-AF65-F5344CB8AC3E}">
        <p14:creationId xmlns:p14="http://schemas.microsoft.com/office/powerpoint/2010/main" val="9981294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048000"/>
            <a:ext cx="6858000" cy="361079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285874"/>
            <a:ext cx="6858000" cy="1866969"/>
          </a:xfrm>
          <a:prstGeom prst="rect">
            <a:avLst/>
          </a:prstGeom>
        </p:spPr>
      </p:pic>
    </p:spTree>
    <p:extLst>
      <p:ext uri="{BB962C8B-B14F-4D97-AF65-F5344CB8AC3E}">
        <p14:creationId xmlns:p14="http://schemas.microsoft.com/office/powerpoint/2010/main" val="10189909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Using contextual and spectral features provides best accuracy and F1</a:t>
            </a:r>
          </a:p>
          <a:p>
            <a:pPr lvl="1"/>
            <a:r>
              <a:rPr lang="en-US" dirty="0"/>
              <a:t>Prosodic cues alone are not </a:t>
            </a:r>
            <a:r>
              <a:rPr lang="en-US" dirty="0" smtClean="0"/>
              <a:t>useful</a:t>
            </a:r>
          </a:p>
          <a:p>
            <a:pPr lvl="1"/>
            <a:r>
              <a:rPr lang="en-US" dirty="0" smtClean="0"/>
              <a:t>Prosodic cues do not improve</a:t>
            </a:r>
          </a:p>
          <a:p>
            <a:r>
              <a:rPr lang="en-US" dirty="0" smtClean="0"/>
              <a:t>Laughter and pauses seemed to be good cues for sarcasm</a:t>
            </a:r>
          </a:p>
          <a:p>
            <a:r>
              <a:rPr lang="en-US" dirty="0" smtClean="0"/>
              <a:t>Initial position seemed to be a good cue for sincerity</a:t>
            </a:r>
          </a:p>
          <a:p>
            <a:r>
              <a:rPr lang="en-US" dirty="0" smtClean="0"/>
              <a:t>Gender was not a good cue</a:t>
            </a:r>
          </a:p>
          <a:p>
            <a:endParaRPr lang="en-US" dirty="0" smtClean="0"/>
          </a:p>
          <a:p>
            <a:endParaRPr lang="en-US" dirty="0"/>
          </a:p>
        </p:txBody>
      </p:sp>
    </p:spTree>
    <p:extLst>
      <p:ext uri="{BB962C8B-B14F-4D97-AF65-F5344CB8AC3E}">
        <p14:creationId xmlns:p14="http://schemas.microsoft.com/office/powerpoint/2010/main" val="21469173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and Possibilities</a:t>
            </a:r>
            <a:endParaRPr lang="en-US" dirty="0"/>
          </a:p>
        </p:txBody>
      </p:sp>
      <p:sp>
        <p:nvSpPr>
          <p:cNvPr id="3" name="Content Placeholder 2"/>
          <p:cNvSpPr>
            <a:spLocks noGrp="1"/>
          </p:cNvSpPr>
          <p:nvPr>
            <p:ph idx="1"/>
          </p:nvPr>
        </p:nvSpPr>
        <p:spPr/>
        <p:txBody>
          <a:bodyPr>
            <a:normAutofit fontScale="92500"/>
          </a:bodyPr>
          <a:lstStyle/>
          <a:p>
            <a:r>
              <a:rPr lang="en-US" dirty="0" smtClean="0"/>
              <a:t>What problems do you see in this work?</a:t>
            </a:r>
          </a:p>
          <a:p>
            <a:pPr lvl="1"/>
            <a:r>
              <a:rPr lang="en-US" dirty="0" smtClean="0"/>
              <a:t>Small dataset</a:t>
            </a:r>
          </a:p>
          <a:p>
            <a:pPr lvl="1"/>
            <a:r>
              <a:rPr lang="en-US" dirty="0" smtClean="0"/>
              <a:t>Requested conversation between strangers</a:t>
            </a:r>
          </a:p>
          <a:p>
            <a:pPr lvl="1"/>
            <a:r>
              <a:rPr lang="en-US" dirty="0"/>
              <a:t>Prosodic cues alone are not </a:t>
            </a:r>
            <a:r>
              <a:rPr lang="en-US" dirty="0" smtClean="0"/>
              <a:t>useful</a:t>
            </a:r>
          </a:p>
          <a:p>
            <a:r>
              <a:rPr lang="en-US" dirty="0" smtClean="0"/>
              <a:t>What might they do to improve?</a:t>
            </a:r>
          </a:p>
          <a:p>
            <a:r>
              <a:rPr lang="en-US" dirty="0" smtClean="0"/>
              <a:t>What uses could successful identification of sarcasm provide?</a:t>
            </a:r>
          </a:p>
          <a:p>
            <a:pPr lvl="1"/>
            <a:r>
              <a:rPr lang="en-US" dirty="0" smtClean="0"/>
              <a:t>Train computer-human dialogue systems to recognize sarcasm?  To respond to it?? To generate it??</a:t>
            </a:r>
          </a:p>
        </p:txBody>
      </p:sp>
    </p:spTree>
    <p:extLst>
      <p:ext uri="{BB962C8B-B14F-4D97-AF65-F5344CB8AC3E}">
        <p14:creationId xmlns:p14="http://schemas.microsoft.com/office/powerpoint/2010/main" val="12193452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 you Agree?</a:t>
            </a:r>
            <a:endParaRPr lang="en-US" dirty="0"/>
          </a:p>
        </p:txBody>
      </p:sp>
      <p:sp>
        <p:nvSpPr>
          <p:cNvPr id="3" name="Content Placeholder 2"/>
          <p:cNvSpPr>
            <a:spLocks noGrp="1"/>
          </p:cNvSpPr>
          <p:nvPr>
            <p:ph idx="1"/>
          </p:nvPr>
        </p:nvSpPr>
        <p:spPr/>
        <p:txBody>
          <a:bodyPr/>
          <a:lstStyle/>
          <a:p>
            <a:pPr marL="109728" indent="0">
              <a:buNone/>
            </a:pPr>
            <a:r>
              <a:rPr lang="en-US" dirty="0" smtClean="0"/>
              <a:t>“</a:t>
            </a:r>
            <a:r>
              <a:rPr lang="en-US" dirty="0"/>
              <a:t>As for handling the sarcasm once it’s detected, a dialogue agent ought to do what real humans do and acknowledge it. Either generate some synthetic laughter or, for more advanced agents, somehow point out that it “ gets” the joke.</a:t>
            </a:r>
            <a:r>
              <a:rPr lang="en-US" dirty="0" smtClean="0"/>
              <a:t>”</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63</a:t>
            </a:fld>
            <a:endParaRPr lang="en-US"/>
          </a:p>
        </p:txBody>
      </p:sp>
    </p:spTree>
    <p:extLst>
      <p:ext uri="{BB962C8B-B14F-4D97-AF65-F5344CB8AC3E}">
        <p14:creationId xmlns:p14="http://schemas.microsoft.com/office/powerpoint/2010/main" val="987196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828800"/>
          </a:xfrm>
        </p:spPr>
        <p:txBody>
          <a:bodyPr>
            <a:noAutofit/>
          </a:bodyPr>
          <a:lstStyle/>
          <a:p>
            <a:r>
              <a:rPr lang="en-US" dirty="0" smtClean="0"/>
              <a:t>“Sure, I did the Right Thing”: A System for Sarcasm Detection in Speech </a:t>
            </a:r>
            <a:r>
              <a:rPr lang="en-US" sz="2800" dirty="0" smtClean="0"/>
              <a:t>(</a:t>
            </a:r>
            <a:r>
              <a:rPr lang="en-US" sz="2800" dirty="0" err="1" smtClean="0"/>
              <a:t>Rakov</a:t>
            </a:r>
            <a:r>
              <a:rPr lang="en-US" sz="2800" dirty="0" smtClean="0"/>
              <a:t> and Rosenberg, 2013) </a:t>
            </a:r>
            <a:endParaRPr lang="en-US" sz="2800" dirty="0"/>
          </a:p>
        </p:txBody>
      </p:sp>
      <p:sp>
        <p:nvSpPr>
          <p:cNvPr id="3" name="Content Placeholder 2"/>
          <p:cNvSpPr>
            <a:spLocks noGrp="1"/>
          </p:cNvSpPr>
          <p:nvPr>
            <p:ph idx="1"/>
          </p:nvPr>
        </p:nvSpPr>
        <p:spPr>
          <a:xfrm>
            <a:off x="685800" y="1828800"/>
            <a:ext cx="7772400" cy="4267200"/>
          </a:xfrm>
        </p:spPr>
        <p:txBody>
          <a:bodyPr>
            <a:normAutofit lnSpcReduction="10000"/>
          </a:bodyPr>
          <a:lstStyle/>
          <a:p>
            <a:pPr marL="171450" indent="-171180">
              <a:lnSpc>
                <a:spcPct val="90000"/>
              </a:lnSpc>
              <a:buClr>
                <a:srgbClr val="000000"/>
              </a:buClr>
              <a:buFont typeface="Arial"/>
              <a:buChar char="•"/>
            </a:pPr>
            <a:r>
              <a:rPr lang="fr-FR" spc="-1" dirty="0" smtClean="0">
                <a:solidFill>
                  <a:srgbClr val="000000"/>
                </a:solidFill>
                <a:uFill>
                  <a:solidFill>
                    <a:srgbClr val="FFFFFF"/>
                  </a:solidFill>
                </a:uFill>
                <a:latin typeface="Calibri"/>
              </a:rPr>
              <a:t>Use </a:t>
            </a:r>
            <a:r>
              <a:rPr lang="fr-FR" spc="-1" dirty="0">
                <a:solidFill>
                  <a:srgbClr val="000000"/>
                </a:solidFill>
                <a:uFill>
                  <a:solidFill>
                    <a:srgbClr val="FFFFFF"/>
                  </a:solidFill>
                </a:uFill>
                <a:latin typeface="Calibri"/>
              </a:rPr>
              <a:t>a new </a:t>
            </a:r>
            <a:r>
              <a:rPr lang="fr-FR" spc="-1" dirty="0" err="1">
                <a:solidFill>
                  <a:srgbClr val="000000"/>
                </a:solidFill>
                <a:uFill>
                  <a:solidFill>
                    <a:srgbClr val="FFFFFF"/>
                  </a:solidFill>
                </a:uFill>
                <a:latin typeface="Calibri"/>
              </a:rPr>
              <a:t>acted</a:t>
            </a:r>
            <a:r>
              <a:rPr lang="fr-FR" spc="-1" dirty="0">
                <a:solidFill>
                  <a:srgbClr val="000000"/>
                </a:solidFill>
                <a:uFill>
                  <a:solidFill>
                    <a:srgbClr val="FFFFFF"/>
                  </a:solidFill>
                </a:uFill>
                <a:latin typeface="Calibri"/>
              </a:rPr>
              <a:t> speech corpus </a:t>
            </a:r>
            <a:r>
              <a:rPr lang="fr-FR" spc="-1" dirty="0" err="1" smtClean="0">
                <a:solidFill>
                  <a:srgbClr val="000000"/>
                </a:solidFill>
                <a:uFill>
                  <a:solidFill>
                    <a:srgbClr val="FFFFFF"/>
                  </a:solidFill>
                </a:uFill>
                <a:latin typeface="Calibri"/>
              </a:rPr>
              <a:t>annotated</a:t>
            </a:r>
            <a:r>
              <a:rPr lang="fr-FR" spc="-1" dirty="0" smtClean="0">
                <a:solidFill>
                  <a:srgbClr val="000000"/>
                </a:solidFill>
                <a:uFill>
                  <a:solidFill>
                    <a:srgbClr val="FFFFFF"/>
                  </a:solidFill>
                </a:uFill>
                <a:latin typeface="Calibri"/>
              </a:rPr>
              <a:t> </a:t>
            </a:r>
            <a:r>
              <a:rPr lang="fr-FR" spc="-1" dirty="0">
                <a:solidFill>
                  <a:srgbClr val="000000"/>
                </a:solidFill>
                <a:uFill>
                  <a:solidFill>
                    <a:srgbClr val="FFFFFF"/>
                  </a:solidFill>
                </a:uFill>
                <a:latin typeface="Calibri"/>
              </a:rPr>
              <a:t>for </a:t>
            </a:r>
            <a:r>
              <a:rPr lang="fr-FR" spc="-1" dirty="0" err="1">
                <a:solidFill>
                  <a:srgbClr val="000000"/>
                </a:solidFill>
                <a:uFill>
                  <a:solidFill>
                    <a:srgbClr val="FFFFFF"/>
                  </a:solidFill>
                </a:uFill>
                <a:latin typeface="Calibri"/>
              </a:rPr>
              <a:t>sarcastic</a:t>
            </a:r>
            <a:r>
              <a:rPr lang="fr-FR" spc="-1" dirty="0">
                <a:solidFill>
                  <a:srgbClr val="000000"/>
                </a:solidFill>
                <a:uFill>
                  <a:solidFill>
                    <a:srgbClr val="FFFFFF"/>
                  </a:solidFill>
                </a:uFill>
                <a:latin typeface="Calibri"/>
              </a:rPr>
              <a:t> </a:t>
            </a:r>
            <a:r>
              <a:rPr lang="fr-FR" spc="-1" dirty="0" smtClean="0">
                <a:solidFill>
                  <a:srgbClr val="000000"/>
                </a:solidFill>
                <a:uFill>
                  <a:solidFill>
                    <a:srgbClr val="FFFFFF"/>
                  </a:solidFill>
                </a:uFill>
                <a:latin typeface="Calibri"/>
              </a:rPr>
              <a:t>vs. </a:t>
            </a:r>
            <a:r>
              <a:rPr lang="fr-FR" spc="-1" dirty="0" err="1" smtClean="0">
                <a:solidFill>
                  <a:srgbClr val="000000"/>
                </a:solidFill>
                <a:uFill>
                  <a:solidFill>
                    <a:srgbClr val="FFFFFF"/>
                  </a:solidFill>
                </a:uFill>
                <a:latin typeface="Calibri"/>
              </a:rPr>
              <a:t>sincere</a:t>
            </a:r>
            <a:r>
              <a:rPr lang="fr-FR" spc="-1" dirty="0" smtClean="0">
                <a:solidFill>
                  <a:srgbClr val="000000"/>
                </a:solidFill>
                <a:uFill>
                  <a:solidFill>
                    <a:srgbClr val="FFFFFF"/>
                  </a:solidFill>
                </a:uFill>
                <a:latin typeface="Calibri"/>
              </a:rPr>
              <a:t> </a:t>
            </a:r>
            <a:r>
              <a:rPr lang="fr-FR" spc="-1" dirty="0">
                <a:solidFill>
                  <a:srgbClr val="000000"/>
                </a:solidFill>
                <a:uFill>
                  <a:solidFill>
                    <a:srgbClr val="FFFFFF"/>
                  </a:solidFill>
                </a:uFill>
                <a:latin typeface="Calibri"/>
              </a:rPr>
              <a:t>speech</a:t>
            </a:r>
          </a:p>
          <a:p>
            <a:r>
              <a:rPr lang="en-US" dirty="0" smtClean="0"/>
              <a:t>Daria Sarcasm Corpus</a:t>
            </a:r>
          </a:p>
          <a:p>
            <a:pPr marL="571500" lvl="1" indent="-171180">
              <a:lnSpc>
                <a:spcPct val="90000"/>
              </a:lnSpc>
              <a:buClr>
                <a:srgbClr val="000000"/>
              </a:buClr>
              <a:buFont typeface="Arial"/>
              <a:buChar char="•"/>
            </a:pPr>
            <a:r>
              <a:rPr lang="fr-FR" spc="-1" dirty="0" err="1">
                <a:solidFill>
                  <a:srgbClr val="000000"/>
                </a:solidFill>
                <a:uFill>
                  <a:solidFill>
                    <a:srgbClr val="FFFFFF"/>
                  </a:solidFill>
                </a:uFill>
                <a:latin typeface="Calibri"/>
              </a:rPr>
              <a:t>C</a:t>
            </a:r>
            <a:r>
              <a:rPr lang="fr-FR" spc="-1" dirty="0" err="1" smtClean="0">
                <a:solidFill>
                  <a:srgbClr val="000000"/>
                </a:solidFill>
                <a:uFill>
                  <a:solidFill>
                    <a:srgbClr val="FFFFFF"/>
                  </a:solidFill>
                </a:uFill>
                <a:latin typeface="Calibri"/>
              </a:rPr>
              <a:t>reated</a:t>
            </a:r>
            <a:r>
              <a:rPr lang="fr-FR" spc="-1" dirty="0" smtClean="0">
                <a:solidFill>
                  <a:srgbClr val="000000"/>
                </a:solidFill>
                <a:uFill>
                  <a:solidFill>
                    <a:srgbClr val="FFFFFF"/>
                  </a:solidFill>
                </a:uFill>
                <a:latin typeface="Calibri"/>
              </a:rPr>
              <a:t> </a:t>
            </a:r>
            <a:r>
              <a:rPr lang="fr-FR" spc="-1" dirty="0" err="1">
                <a:solidFill>
                  <a:srgbClr val="000000"/>
                </a:solidFill>
                <a:uFill>
                  <a:solidFill>
                    <a:srgbClr val="FFFFFF"/>
                  </a:solidFill>
                </a:uFill>
                <a:latin typeface="Calibri"/>
              </a:rPr>
              <a:t>from</a:t>
            </a:r>
            <a:r>
              <a:rPr lang="fr-FR" spc="-1" dirty="0">
                <a:solidFill>
                  <a:srgbClr val="000000"/>
                </a:solidFill>
                <a:uFill>
                  <a:solidFill>
                    <a:srgbClr val="FFFFFF"/>
                  </a:solidFill>
                </a:uFill>
                <a:latin typeface="Calibri"/>
              </a:rPr>
              <a:t> Daria, an </a:t>
            </a:r>
            <a:r>
              <a:rPr lang="fr-FR" spc="-1" dirty="0" err="1">
                <a:solidFill>
                  <a:srgbClr val="000000"/>
                </a:solidFill>
                <a:uFill>
                  <a:solidFill>
                    <a:srgbClr val="FFFFFF"/>
                  </a:solidFill>
                </a:uFill>
                <a:latin typeface="Calibri"/>
              </a:rPr>
              <a:t>animated</a:t>
            </a:r>
            <a:r>
              <a:rPr lang="fr-FR" spc="-1" dirty="0">
                <a:solidFill>
                  <a:srgbClr val="000000"/>
                </a:solidFill>
                <a:uFill>
                  <a:solidFill>
                    <a:srgbClr val="FFFFFF"/>
                  </a:solidFill>
                </a:uFill>
                <a:latin typeface="Calibri"/>
              </a:rPr>
              <a:t> </a:t>
            </a:r>
            <a:r>
              <a:rPr lang="fr-FR" spc="-1" dirty="0" err="1">
                <a:solidFill>
                  <a:srgbClr val="000000"/>
                </a:solidFill>
                <a:uFill>
                  <a:solidFill>
                    <a:srgbClr val="FFFFFF"/>
                  </a:solidFill>
                </a:uFill>
                <a:latin typeface="Calibri"/>
              </a:rPr>
              <a:t>television</a:t>
            </a:r>
            <a:r>
              <a:rPr lang="fr-FR" spc="-1" dirty="0">
                <a:solidFill>
                  <a:srgbClr val="000000"/>
                </a:solidFill>
                <a:uFill>
                  <a:solidFill>
                    <a:srgbClr val="FFFFFF"/>
                  </a:solidFill>
                </a:uFill>
                <a:latin typeface="Calibri"/>
              </a:rPr>
              <a:t> show </a:t>
            </a:r>
            <a:r>
              <a:rPr lang="fr-FR" spc="-1" dirty="0" err="1">
                <a:solidFill>
                  <a:srgbClr val="000000"/>
                </a:solidFill>
                <a:uFill>
                  <a:solidFill>
                    <a:srgbClr val="FFFFFF"/>
                  </a:solidFill>
                </a:uFill>
                <a:latin typeface="Calibri"/>
              </a:rPr>
              <a:t>that</a:t>
            </a:r>
            <a:r>
              <a:rPr lang="fr-FR" spc="-1" dirty="0">
                <a:solidFill>
                  <a:srgbClr val="000000"/>
                </a:solidFill>
                <a:uFill>
                  <a:solidFill>
                    <a:srgbClr val="FFFFFF"/>
                  </a:solidFill>
                </a:uFill>
                <a:latin typeface="Calibri"/>
              </a:rPr>
              <a:t> </a:t>
            </a:r>
            <a:r>
              <a:rPr lang="fr-FR" spc="-1" dirty="0" err="1">
                <a:solidFill>
                  <a:srgbClr val="000000"/>
                </a:solidFill>
                <a:uFill>
                  <a:solidFill>
                    <a:srgbClr val="FFFFFF"/>
                  </a:solidFill>
                </a:uFill>
                <a:latin typeface="Calibri"/>
              </a:rPr>
              <a:t>ran</a:t>
            </a:r>
            <a:r>
              <a:rPr lang="fr-FR" spc="-1" dirty="0">
                <a:solidFill>
                  <a:srgbClr val="000000"/>
                </a:solidFill>
                <a:uFill>
                  <a:solidFill>
                    <a:srgbClr val="FFFFFF"/>
                  </a:solidFill>
                </a:uFill>
                <a:latin typeface="Calibri"/>
              </a:rPr>
              <a:t> on MTV </a:t>
            </a:r>
            <a:r>
              <a:rPr lang="fr-FR" spc="-1" dirty="0" err="1">
                <a:solidFill>
                  <a:srgbClr val="000000"/>
                </a:solidFill>
                <a:uFill>
                  <a:solidFill>
                    <a:srgbClr val="FFFFFF"/>
                  </a:solidFill>
                </a:uFill>
                <a:latin typeface="Calibri"/>
              </a:rPr>
              <a:t>from</a:t>
            </a:r>
            <a:r>
              <a:rPr lang="fr-FR" spc="-1" dirty="0">
                <a:solidFill>
                  <a:srgbClr val="000000"/>
                </a:solidFill>
                <a:uFill>
                  <a:solidFill>
                    <a:srgbClr val="FFFFFF"/>
                  </a:solidFill>
                </a:uFill>
                <a:latin typeface="Calibri"/>
              </a:rPr>
              <a:t> </a:t>
            </a:r>
            <a:r>
              <a:rPr lang="fr-FR" spc="-1" dirty="0" smtClean="0">
                <a:solidFill>
                  <a:srgbClr val="000000"/>
                </a:solidFill>
                <a:uFill>
                  <a:solidFill>
                    <a:srgbClr val="FFFFFF"/>
                  </a:solidFill>
                </a:uFill>
                <a:latin typeface="Calibri"/>
              </a:rPr>
              <a:t>1997-2001</a:t>
            </a:r>
          </a:p>
          <a:p>
            <a:pPr marL="571500" lvl="1" indent="-171180">
              <a:lnSpc>
                <a:spcPct val="90000"/>
              </a:lnSpc>
              <a:buClr>
                <a:srgbClr val="000000"/>
              </a:buClr>
              <a:buFont typeface="Arial"/>
              <a:buChar char="•"/>
            </a:pPr>
            <a:r>
              <a:rPr lang="fr-FR" spc="-1" dirty="0" err="1" smtClean="0">
                <a:solidFill>
                  <a:srgbClr val="000000"/>
                </a:solidFill>
                <a:uFill>
                  <a:solidFill>
                    <a:srgbClr val="FFFFFF"/>
                  </a:solidFill>
                </a:uFill>
                <a:latin typeface="Calibri"/>
              </a:rPr>
              <a:t>Acted</a:t>
            </a:r>
            <a:r>
              <a:rPr lang="fr-FR" spc="-1" dirty="0" smtClean="0">
                <a:solidFill>
                  <a:srgbClr val="000000"/>
                </a:solidFill>
                <a:uFill>
                  <a:solidFill>
                    <a:srgbClr val="FFFFFF"/>
                  </a:solidFill>
                </a:uFill>
                <a:latin typeface="Calibri"/>
              </a:rPr>
              <a:t> </a:t>
            </a:r>
            <a:r>
              <a:rPr lang="fr-FR" spc="-1" dirty="0">
                <a:solidFill>
                  <a:srgbClr val="000000"/>
                </a:solidFill>
                <a:uFill>
                  <a:solidFill>
                    <a:srgbClr val="FFFFFF"/>
                  </a:solidFill>
                </a:uFill>
                <a:latin typeface="Calibri"/>
              </a:rPr>
              <a:t>speech but </a:t>
            </a:r>
            <a:r>
              <a:rPr lang="fr-FR" spc="-1" dirty="0" err="1">
                <a:solidFill>
                  <a:srgbClr val="000000"/>
                </a:solidFill>
                <a:uFill>
                  <a:solidFill>
                    <a:srgbClr val="FFFFFF"/>
                  </a:solidFill>
                </a:uFill>
                <a:latin typeface="Calibri"/>
              </a:rPr>
              <a:t>should</a:t>
            </a:r>
            <a:r>
              <a:rPr lang="fr-FR" spc="-1" dirty="0">
                <a:solidFill>
                  <a:srgbClr val="000000"/>
                </a:solidFill>
                <a:uFill>
                  <a:solidFill>
                    <a:srgbClr val="FFFFFF"/>
                  </a:solidFill>
                </a:uFill>
                <a:latin typeface="Calibri"/>
              </a:rPr>
              <a:t> </a:t>
            </a:r>
            <a:r>
              <a:rPr lang="fr-FR" spc="-1" dirty="0" smtClean="0">
                <a:solidFill>
                  <a:srgbClr val="000000"/>
                </a:solidFill>
                <a:uFill>
                  <a:solidFill>
                    <a:srgbClr val="FFFFFF"/>
                  </a:solidFill>
                </a:uFill>
                <a:latin typeface="Calibri"/>
              </a:rPr>
              <a:t>‘lead </a:t>
            </a:r>
            <a:r>
              <a:rPr lang="fr-FR" spc="-1" dirty="0">
                <a:solidFill>
                  <a:srgbClr val="000000"/>
                </a:solidFill>
                <a:uFill>
                  <a:solidFill>
                    <a:srgbClr val="FFFFFF"/>
                  </a:solidFill>
                </a:uFill>
                <a:latin typeface="Calibri"/>
              </a:rPr>
              <a:t>to a more </a:t>
            </a:r>
            <a:r>
              <a:rPr lang="fr-FR" spc="-1" dirty="0" err="1">
                <a:solidFill>
                  <a:srgbClr val="000000"/>
                </a:solidFill>
                <a:uFill>
                  <a:solidFill>
                    <a:srgbClr val="FFFFFF"/>
                  </a:solidFill>
                </a:uFill>
                <a:latin typeface="Calibri"/>
              </a:rPr>
              <a:t>natural</a:t>
            </a:r>
            <a:r>
              <a:rPr lang="fr-FR" spc="-1" dirty="0">
                <a:solidFill>
                  <a:srgbClr val="000000"/>
                </a:solidFill>
                <a:uFill>
                  <a:solidFill>
                    <a:srgbClr val="FFFFFF"/>
                  </a:solidFill>
                </a:uFill>
                <a:latin typeface="Calibri"/>
              </a:rPr>
              <a:t> expression of </a:t>
            </a:r>
            <a:r>
              <a:rPr lang="fr-FR" spc="-1" dirty="0" err="1">
                <a:solidFill>
                  <a:srgbClr val="000000"/>
                </a:solidFill>
                <a:uFill>
                  <a:solidFill>
                    <a:srgbClr val="FFFFFF"/>
                  </a:solidFill>
                </a:uFill>
                <a:latin typeface="Calibri"/>
              </a:rPr>
              <a:t>sarcasm</a:t>
            </a:r>
            <a:r>
              <a:rPr lang="fr-FR" spc="-1" dirty="0">
                <a:solidFill>
                  <a:srgbClr val="000000"/>
                </a:solidFill>
                <a:uFill>
                  <a:solidFill>
                    <a:srgbClr val="FFFFFF"/>
                  </a:solidFill>
                </a:uFill>
                <a:latin typeface="Calibri"/>
              </a:rPr>
              <a:t> </a:t>
            </a:r>
            <a:r>
              <a:rPr lang="fr-FR" spc="-1" dirty="0" err="1">
                <a:solidFill>
                  <a:srgbClr val="000000"/>
                </a:solidFill>
                <a:uFill>
                  <a:solidFill>
                    <a:srgbClr val="FFFFFF"/>
                  </a:solidFill>
                </a:uFill>
                <a:latin typeface="Calibri"/>
              </a:rPr>
              <a:t>than</a:t>
            </a:r>
            <a:r>
              <a:rPr lang="fr-FR" spc="-1" dirty="0">
                <a:solidFill>
                  <a:srgbClr val="000000"/>
                </a:solidFill>
                <a:uFill>
                  <a:solidFill>
                    <a:srgbClr val="FFFFFF"/>
                  </a:solidFill>
                </a:uFill>
                <a:latin typeface="Calibri"/>
              </a:rPr>
              <a:t> </a:t>
            </a:r>
            <a:r>
              <a:rPr lang="fr-FR" spc="-1" dirty="0" err="1">
                <a:solidFill>
                  <a:srgbClr val="000000"/>
                </a:solidFill>
                <a:uFill>
                  <a:solidFill>
                    <a:srgbClr val="FFFFFF"/>
                  </a:solidFill>
                </a:uFill>
                <a:latin typeface="Calibri"/>
              </a:rPr>
              <a:t>traditional</a:t>
            </a:r>
            <a:r>
              <a:rPr lang="fr-FR" spc="-1" dirty="0">
                <a:solidFill>
                  <a:srgbClr val="000000"/>
                </a:solidFill>
                <a:uFill>
                  <a:solidFill>
                    <a:srgbClr val="FFFFFF"/>
                  </a:solidFill>
                </a:uFill>
                <a:latin typeface="Calibri"/>
              </a:rPr>
              <a:t> </a:t>
            </a:r>
            <a:r>
              <a:rPr lang="fr-FR" spc="-1" dirty="0" err="1" smtClean="0">
                <a:solidFill>
                  <a:srgbClr val="000000"/>
                </a:solidFill>
                <a:uFill>
                  <a:solidFill>
                    <a:srgbClr val="FFFFFF"/>
                  </a:solidFill>
                </a:uFill>
                <a:latin typeface="Calibri"/>
              </a:rPr>
              <a:t>acted</a:t>
            </a:r>
            <a:r>
              <a:rPr lang="fr-FR" spc="-1" dirty="0" smtClean="0">
                <a:solidFill>
                  <a:srgbClr val="000000"/>
                </a:solidFill>
                <a:uFill>
                  <a:solidFill>
                    <a:srgbClr val="FFFFFF"/>
                  </a:solidFill>
                </a:uFill>
                <a:latin typeface="Calibri"/>
              </a:rPr>
              <a:t> </a:t>
            </a:r>
            <a:r>
              <a:rPr lang="fr-FR" spc="-1" dirty="0">
                <a:solidFill>
                  <a:srgbClr val="000000"/>
                </a:solidFill>
                <a:uFill>
                  <a:solidFill>
                    <a:srgbClr val="FFFFFF"/>
                  </a:solidFill>
                </a:uFill>
                <a:latin typeface="Calibri"/>
              </a:rPr>
              <a:t>speech</a:t>
            </a:r>
            <a:r>
              <a:rPr lang="fr-FR" spc="-1" dirty="0" smtClean="0">
                <a:solidFill>
                  <a:srgbClr val="000000"/>
                </a:solidFill>
                <a:uFill>
                  <a:solidFill>
                    <a:srgbClr val="FFFFFF"/>
                  </a:solidFill>
                </a:uFill>
                <a:latin typeface="Calibri"/>
              </a:rPr>
              <a:t>.’</a:t>
            </a:r>
            <a:endParaRPr lang="fr-FR" spc="-1" dirty="0">
              <a:solidFill>
                <a:srgbClr val="000000"/>
              </a:solidFill>
              <a:uFill>
                <a:solidFill>
                  <a:srgbClr val="FFFFFF"/>
                </a:solidFill>
              </a:uFill>
              <a:latin typeface="Calibri"/>
            </a:endParaRPr>
          </a:p>
          <a:p>
            <a:pPr marL="571500" lvl="1" indent="-171180">
              <a:lnSpc>
                <a:spcPct val="90000"/>
              </a:lnSpc>
              <a:buClr>
                <a:srgbClr val="000000"/>
              </a:buClr>
              <a:buFont typeface="Arial"/>
              <a:buChar char="•"/>
            </a:pPr>
            <a:r>
              <a:rPr lang="fr-FR" spc="-1" dirty="0" smtClean="0">
                <a:solidFill>
                  <a:srgbClr val="000000"/>
                </a:solidFill>
                <a:uFill>
                  <a:solidFill>
                    <a:srgbClr val="FFFFFF"/>
                  </a:solidFill>
                </a:uFill>
                <a:latin typeface="Calibri"/>
              </a:rPr>
              <a:t>75 </a:t>
            </a:r>
            <a:r>
              <a:rPr lang="fr-FR" spc="-1" dirty="0" err="1">
                <a:solidFill>
                  <a:srgbClr val="000000"/>
                </a:solidFill>
                <a:uFill>
                  <a:solidFill>
                    <a:srgbClr val="FFFFFF"/>
                  </a:solidFill>
                </a:uFill>
                <a:latin typeface="Calibri"/>
              </a:rPr>
              <a:t>sarcastic</a:t>
            </a:r>
            <a:r>
              <a:rPr lang="fr-FR" spc="-1" dirty="0">
                <a:solidFill>
                  <a:srgbClr val="000000"/>
                </a:solidFill>
                <a:uFill>
                  <a:solidFill>
                    <a:srgbClr val="FFFFFF"/>
                  </a:solidFill>
                </a:uFill>
                <a:latin typeface="Calibri"/>
              </a:rPr>
              <a:t> sentences and 75 </a:t>
            </a:r>
            <a:r>
              <a:rPr lang="fr-FR" spc="-1" dirty="0" err="1">
                <a:solidFill>
                  <a:srgbClr val="000000"/>
                </a:solidFill>
                <a:uFill>
                  <a:solidFill>
                    <a:srgbClr val="FFFFFF"/>
                  </a:solidFill>
                </a:uFill>
                <a:latin typeface="Calibri"/>
              </a:rPr>
              <a:t>sincere</a:t>
            </a:r>
            <a:r>
              <a:rPr lang="fr-FR" spc="-1" dirty="0">
                <a:solidFill>
                  <a:srgbClr val="000000"/>
                </a:solidFill>
                <a:uFill>
                  <a:solidFill>
                    <a:srgbClr val="FFFFFF"/>
                  </a:solidFill>
                </a:uFill>
                <a:latin typeface="Calibri"/>
              </a:rPr>
              <a:t> sentences </a:t>
            </a:r>
            <a:r>
              <a:rPr lang="fr-FR" spc="-1" dirty="0" smtClean="0">
                <a:solidFill>
                  <a:srgbClr val="000000"/>
                </a:solidFill>
                <a:uFill>
                  <a:solidFill>
                    <a:srgbClr val="FFFFFF"/>
                  </a:solidFill>
                </a:uFill>
                <a:latin typeface="Calibri"/>
              </a:rPr>
              <a:t>plus </a:t>
            </a:r>
            <a:r>
              <a:rPr lang="fr-FR" spc="-1" dirty="0" err="1" smtClean="0">
                <a:solidFill>
                  <a:srgbClr val="000000"/>
                </a:solidFill>
                <a:uFill>
                  <a:solidFill>
                    <a:srgbClr val="FFFFFF"/>
                  </a:solidFill>
                </a:uFill>
                <a:latin typeface="Calibri"/>
              </a:rPr>
              <a:t>context</a:t>
            </a:r>
            <a:endParaRPr lang="fr-FR" spc="-1" dirty="0">
              <a:solidFill>
                <a:srgbClr val="000000"/>
              </a:solidFill>
              <a:uFill>
                <a:solidFill>
                  <a:srgbClr val="FFFFFF"/>
                </a:solidFill>
              </a:uFill>
              <a:latin typeface="Calibri"/>
            </a:endParaRPr>
          </a:p>
          <a:p>
            <a:endParaRPr lang="en-US" dirty="0" smtClean="0"/>
          </a:p>
        </p:txBody>
      </p:sp>
      <p:sp>
        <p:nvSpPr>
          <p:cNvPr id="4" name="Slide Number Placeholder 3"/>
          <p:cNvSpPr>
            <a:spLocks noGrp="1"/>
          </p:cNvSpPr>
          <p:nvPr>
            <p:ph type="sldNum" sz="quarter" idx="12"/>
          </p:nvPr>
        </p:nvSpPr>
        <p:spPr/>
        <p:txBody>
          <a:bodyPr/>
          <a:lstStyle/>
          <a:p>
            <a:fld id="{C596511B-2857-694D-871F-422885452280}" type="slidenum">
              <a:rPr lang="en-US" smtClean="0"/>
              <a:pPr/>
              <a:t>64</a:t>
            </a:fld>
            <a:endParaRPr lang="en-US"/>
          </a:p>
        </p:txBody>
      </p:sp>
    </p:spTree>
    <p:extLst>
      <p:ext uri="{BB962C8B-B14F-4D97-AF65-F5344CB8AC3E}">
        <p14:creationId xmlns:p14="http://schemas.microsoft.com/office/powerpoint/2010/main" val="1973314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pc="-1" dirty="0">
                <a:solidFill>
                  <a:schemeClr val="bg1"/>
                </a:solidFill>
                <a:uFill>
                  <a:solidFill>
                    <a:srgbClr val="FFFFFF"/>
                  </a:solidFill>
                </a:uFill>
                <a:latin typeface="Calibri Light"/>
              </a:rPr>
              <a:t>Perceptions of </a:t>
            </a:r>
            <a:r>
              <a:rPr lang="fr-FR" spc="-1" dirty="0" err="1">
                <a:solidFill>
                  <a:schemeClr val="bg1"/>
                </a:solidFill>
                <a:uFill>
                  <a:solidFill>
                    <a:srgbClr val="FFFFFF"/>
                  </a:solidFill>
                </a:uFill>
                <a:latin typeface="Calibri Light"/>
              </a:rPr>
              <a:t>Sarcastic</a:t>
            </a:r>
            <a:r>
              <a:rPr lang="fr-FR" spc="-1" dirty="0">
                <a:solidFill>
                  <a:schemeClr val="bg1"/>
                </a:solidFill>
                <a:uFill>
                  <a:solidFill>
                    <a:srgbClr val="FFFFFF"/>
                  </a:solidFill>
                </a:uFill>
                <a:latin typeface="Calibri Light"/>
              </a:rPr>
              <a:t> Speech Survey</a:t>
            </a:r>
            <a:endParaRPr lang="en-US" dirty="0">
              <a:solidFill>
                <a:schemeClr val="bg1"/>
              </a:solidFill>
            </a:endParaRPr>
          </a:p>
        </p:txBody>
      </p:sp>
      <p:sp>
        <p:nvSpPr>
          <p:cNvPr id="3" name="Content Placeholder 2"/>
          <p:cNvSpPr>
            <a:spLocks noGrp="1"/>
          </p:cNvSpPr>
          <p:nvPr>
            <p:ph idx="1"/>
          </p:nvPr>
        </p:nvSpPr>
        <p:spPr/>
        <p:txBody>
          <a:bodyPr/>
          <a:lstStyle/>
          <a:p>
            <a:pPr marL="171450" indent="-171180">
              <a:lnSpc>
                <a:spcPct val="90000"/>
              </a:lnSpc>
              <a:buClr>
                <a:srgbClr val="000000"/>
              </a:buClr>
              <a:buFont typeface="Arial"/>
              <a:buChar char="•"/>
            </a:pPr>
            <a:r>
              <a:rPr lang="fr-FR" spc="-1" dirty="0">
                <a:solidFill>
                  <a:srgbClr val="000000"/>
                </a:solidFill>
                <a:uFill>
                  <a:solidFill>
                    <a:srgbClr val="FFFFFF"/>
                  </a:solidFill>
                </a:uFill>
                <a:latin typeface="Calibri"/>
              </a:rPr>
              <a:t>165 speakers </a:t>
            </a:r>
            <a:r>
              <a:rPr lang="fr-FR" spc="-1" dirty="0" err="1">
                <a:solidFill>
                  <a:srgbClr val="000000"/>
                </a:solidFill>
                <a:uFill>
                  <a:solidFill>
                    <a:srgbClr val="FFFFFF"/>
                  </a:solidFill>
                </a:uFill>
                <a:latin typeface="Calibri"/>
              </a:rPr>
              <a:t>listen</a:t>
            </a:r>
            <a:r>
              <a:rPr lang="fr-FR" spc="-1" dirty="0">
                <a:solidFill>
                  <a:srgbClr val="000000"/>
                </a:solidFill>
                <a:uFill>
                  <a:solidFill>
                    <a:srgbClr val="FFFFFF"/>
                  </a:solidFill>
                </a:uFill>
                <a:latin typeface="Calibri"/>
              </a:rPr>
              <a:t> to the 150 sentences and label </a:t>
            </a:r>
            <a:r>
              <a:rPr lang="fr-FR" spc="-1" dirty="0" err="1">
                <a:solidFill>
                  <a:srgbClr val="000000"/>
                </a:solidFill>
                <a:uFill>
                  <a:solidFill>
                    <a:srgbClr val="FFFFFF"/>
                  </a:solidFill>
                </a:uFill>
                <a:latin typeface="Calibri"/>
              </a:rPr>
              <a:t>them</a:t>
            </a:r>
            <a:r>
              <a:rPr lang="fr-FR" spc="-1" dirty="0">
                <a:solidFill>
                  <a:srgbClr val="000000"/>
                </a:solidFill>
                <a:uFill>
                  <a:solidFill>
                    <a:srgbClr val="FFFFFF"/>
                  </a:solidFill>
                </a:uFill>
                <a:latin typeface="Calibri"/>
              </a:rPr>
              <a:t> as </a:t>
            </a:r>
            <a:r>
              <a:rPr lang="fr-FR" spc="-1" dirty="0" err="1">
                <a:solidFill>
                  <a:srgbClr val="000000"/>
                </a:solidFill>
                <a:uFill>
                  <a:solidFill>
                    <a:srgbClr val="FFFFFF"/>
                  </a:solidFill>
                </a:uFill>
                <a:latin typeface="Calibri"/>
              </a:rPr>
              <a:t>sarcastic</a:t>
            </a:r>
            <a:r>
              <a:rPr lang="fr-FR" spc="-1" dirty="0">
                <a:solidFill>
                  <a:srgbClr val="000000"/>
                </a:solidFill>
                <a:uFill>
                  <a:solidFill>
                    <a:srgbClr val="FFFFFF"/>
                  </a:solidFill>
                </a:uFill>
                <a:latin typeface="Calibri"/>
              </a:rPr>
              <a:t> or </a:t>
            </a:r>
            <a:r>
              <a:rPr lang="fr-FR" spc="-1" dirty="0" err="1">
                <a:solidFill>
                  <a:srgbClr val="000000"/>
                </a:solidFill>
                <a:uFill>
                  <a:solidFill>
                    <a:srgbClr val="FFFFFF"/>
                  </a:solidFill>
                </a:uFill>
                <a:latin typeface="Calibri"/>
              </a:rPr>
              <a:t>sincere</a:t>
            </a:r>
            <a:r>
              <a:rPr lang="fr-FR" spc="-1" dirty="0">
                <a:solidFill>
                  <a:srgbClr val="000000"/>
                </a:solidFill>
                <a:uFill>
                  <a:solidFill>
                    <a:srgbClr val="FFFFFF"/>
                  </a:solidFill>
                </a:uFill>
                <a:latin typeface="Calibri"/>
              </a:rPr>
              <a:t> (</a:t>
            </a:r>
            <a:r>
              <a:rPr lang="fr-FR" spc="-1" dirty="0" err="1" smtClean="0">
                <a:solidFill>
                  <a:srgbClr val="000000"/>
                </a:solidFill>
                <a:uFill>
                  <a:solidFill>
                    <a:srgbClr val="FFFFFF"/>
                  </a:solidFill>
                </a:uFill>
                <a:latin typeface="Calibri"/>
              </a:rPr>
              <a:t>forced-choice</a:t>
            </a:r>
            <a:r>
              <a:rPr lang="fr-FR" spc="-1" dirty="0" smtClean="0">
                <a:solidFill>
                  <a:srgbClr val="000000"/>
                </a:solidFill>
                <a:uFill>
                  <a:solidFill>
                    <a:srgbClr val="FFFFFF"/>
                  </a:solidFill>
                </a:uFill>
                <a:latin typeface="Calibri"/>
              </a:rPr>
              <a:t>)</a:t>
            </a:r>
            <a:endParaRPr lang="fr-FR" spc="-1" dirty="0">
              <a:solidFill>
                <a:srgbClr val="000000"/>
              </a:solidFill>
              <a:uFill>
                <a:solidFill>
                  <a:srgbClr val="FFFFFF"/>
                </a:solidFill>
              </a:uFill>
              <a:latin typeface="Calibri"/>
            </a:endParaRPr>
          </a:p>
          <a:p>
            <a:pPr marL="571500" lvl="1" indent="-171180">
              <a:lnSpc>
                <a:spcPct val="90000"/>
              </a:lnSpc>
              <a:buClr>
                <a:srgbClr val="000000"/>
              </a:buClr>
              <a:buFont typeface="Arial"/>
              <a:buChar char="•"/>
            </a:pPr>
            <a:r>
              <a:rPr lang="fr-FR" spc="-1" dirty="0">
                <a:solidFill>
                  <a:srgbClr val="000000"/>
                </a:solidFill>
                <a:uFill>
                  <a:solidFill>
                    <a:srgbClr val="FFFFFF"/>
                  </a:solidFill>
                </a:uFill>
                <a:latin typeface="Calibri"/>
              </a:rPr>
              <a:t> </a:t>
            </a:r>
            <a:r>
              <a:rPr lang="fr-FR" spc="-1" dirty="0" err="1">
                <a:solidFill>
                  <a:srgbClr val="000000"/>
                </a:solidFill>
                <a:uFill>
                  <a:solidFill>
                    <a:srgbClr val="FFFFFF"/>
                  </a:solidFill>
                </a:uFill>
                <a:latin typeface="Calibri"/>
              </a:rPr>
              <a:t>Anything</a:t>
            </a:r>
            <a:r>
              <a:rPr lang="fr-FR" spc="-1" dirty="0">
                <a:solidFill>
                  <a:srgbClr val="000000"/>
                </a:solidFill>
                <a:uFill>
                  <a:solidFill>
                    <a:srgbClr val="FFFFFF"/>
                  </a:solidFill>
                </a:uFill>
                <a:latin typeface="Calibri"/>
              </a:rPr>
              <a:t> </a:t>
            </a:r>
            <a:r>
              <a:rPr lang="fr-FR" spc="-1" dirty="0" err="1" smtClean="0">
                <a:solidFill>
                  <a:srgbClr val="000000"/>
                </a:solidFill>
                <a:uFill>
                  <a:solidFill>
                    <a:srgbClr val="FFFFFF"/>
                  </a:solidFill>
                </a:uFill>
                <a:latin typeface="Calibri"/>
              </a:rPr>
              <a:t>labled</a:t>
            </a:r>
            <a:r>
              <a:rPr lang="fr-FR" spc="-1" dirty="0" smtClean="0">
                <a:solidFill>
                  <a:srgbClr val="000000"/>
                </a:solidFill>
                <a:uFill>
                  <a:solidFill>
                    <a:srgbClr val="FFFFFF"/>
                  </a:solidFill>
                </a:uFill>
                <a:latin typeface="Calibri"/>
              </a:rPr>
              <a:t> as </a:t>
            </a:r>
            <a:r>
              <a:rPr lang="fr-FR" i="1" spc="-1" dirty="0" err="1" smtClean="0">
                <a:solidFill>
                  <a:srgbClr val="000000"/>
                </a:solidFill>
                <a:uFill>
                  <a:solidFill>
                    <a:srgbClr val="FFFFFF"/>
                  </a:solidFill>
                </a:uFill>
                <a:latin typeface="Calibri"/>
              </a:rPr>
              <a:t>sarcastic</a:t>
            </a:r>
            <a:r>
              <a:rPr lang="fr-FR" spc="-1" dirty="0" smtClean="0">
                <a:solidFill>
                  <a:srgbClr val="000000"/>
                </a:solidFill>
                <a:uFill>
                  <a:solidFill>
                    <a:srgbClr val="FFFFFF"/>
                  </a:solidFill>
                </a:uFill>
                <a:latin typeface="Calibri"/>
              </a:rPr>
              <a:t> </a:t>
            </a:r>
            <a:r>
              <a:rPr lang="fr-FR" spc="-1" dirty="0" err="1" smtClean="0">
                <a:solidFill>
                  <a:srgbClr val="000000"/>
                </a:solidFill>
                <a:uFill>
                  <a:solidFill>
                    <a:srgbClr val="FFFFFF"/>
                  </a:solidFill>
                </a:uFill>
                <a:latin typeface="Calibri"/>
              </a:rPr>
              <a:t>with</a:t>
            </a:r>
            <a:r>
              <a:rPr lang="fr-FR" spc="-1" dirty="0" smtClean="0">
                <a:solidFill>
                  <a:srgbClr val="000000"/>
                </a:solidFill>
                <a:uFill>
                  <a:solidFill>
                    <a:srgbClr val="FFFFFF"/>
                  </a:solidFill>
                </a:uFill>
                <a:latin typeface="Calibri"/>
              </a:rPr>
              <a:t> </a:t>
            </a:r>
            <a:r>
              <a:rPr lang="fr-FR" spc="-1" dirty="0">
                <a:solidFill>
                  <a:srgbClr val="000000"/>
                </a:solidFill>
                <a:uFill>
                  <a:solidFill>
                    <a:srgbClr val="FFFFFF"/>
                  </a:solidFill>
                </a:uFill>
                <a:latin typeface="Calibri"/>
              </a:rPr>
              <a:t>30% agreement or </a:t>
            </a:r>
            <a:r>
              <a:rPr lang="fr-FR" spc="-1" dirty="0" err="1" smtClean="0">
                <a:solidFill>
                  <a:srgbClr val="000000"/>
                </a:solidFill>
                <a:uFill>
                  <a:solidFill>
                    <a:srgbClr val="FFFFFF"/>
                  </a:solidFill>
                </a:uFill>
                <a:latin typeface="Calibri"/>
              </a:rPr>
              <a:t>less</a:t>
            </a:r>
            <a:r>
              <a:rPr lang="fr-FR" spc="-1" dirty="0" smtClean="0">
                <a:solidFill>
                  <a:srgbClr val="000000"/>
                </a:solidFill>
                <a:uFill>
                  <a:solidFill>
                    <a:srgbClr val="FFFFFF"/>
                  </a:solidFill>
                </a:uFill>
                <a:latin typeface="Calibri"/>
              </a:rPr>
              <a:t> </a:t>
            </a:r>
            <a:r>
              <a:rPr lang="fr-FR" spc="-1" dirty="0" err="1" smtClean="0">
                <a:solidFill>
                  <a:srgbClr val="000000"/>
                </a:solidFill>
                <a:uFill>
                  <a:solidFill>
                    <a:srgbClr val="FFFFFF"/>
                  </a:solidFill>
                </a:uFill>
                <a:latin typeface="Calibri"/>
              </a:rPr>
              <a:t>was</a:t>
            </a:r>
            <a:r>
              <a:rPr lang="fr-FR" spc="-1" dirty="0" smtClean="0">
                <a:solidFill>
                  <a:srgbClr val="000000"/>
                </a:solidFill>
                <a:uFill>
                  <a:solidFill>
                    <a:srgbClr val="FFFFFF"/>
                  </a:solidFill>
                </a:uFill>
                <a:latin typeface="Calibri"/>
              </a:rPr>
              <a:t> </a:t>
            </a:r>
            <a:r>
              <a:rPr lang="fr-FR" spc="-1" dirty="0" err="1" smtClean="0">
                <a:solidFill>
                  <a:srgbClr val="000000"/>
                </a:solidFill>
                <a:uFill>
                  <a:solidFill>
                    <a:srgbClr val="FFFFFF"/>
                  </a:solidFill>
                </a:uFill>
                <a:latin typeface="Calibri"/>
              </a:rPr>
              <a:t>labeled</a:t>
            </a:r>
            <a:r>
              <a:rPr lang="fr-FR" spc="-1" dirty="0" smtClean="0">
                <a:solidFill>
                  <a:srgbClr val="000000"/>
                </a:solidFill>
                <a:uFill>
                  <a:solidFill>
                    <a:srgbClr val="FFFFFF"/>
                  </a:solidFill>
                </a:uFill>
                <a:latin typeface="Calibri"/>
              </a:rPr>
              <a:t> </a:t>
            </a:r>
            <a:r>
              <a:rPr lang="fr-FR" spc="-1" dirty="0">
                <a:solidFill>
                  <a:srgbClr val="000000"/>
                </a:solidFill>
                <a:uFill>
                  <a:solidFill>
                    <a:srgbClr val="FFFFFF"/>
                  </a:solidFill>
                </a:uFill>
                <a:latin typeface="Calibri"/>
              </a:rPr>
              <a:t>as </a:t>
            </a:r>
            <a:r>
              <a:rPr lang="fr-FR" spc="-1" dirty="0" err="1" smtClean="0">
                <a:solidFill>
                  <a:srgbClr val="000000"/>
                </a:solidFill>
                <a:uFill>
                  <a:solidFill>
                    <a:srgbClr val="FFFFFF"/>
                  </a:solidFill>
                </a:uFill>
                <a:latin typeface="Calibri"/>
              </a:rPr>
              <a:t>sincere</a:t>
            </a:r>
            <a:endParaRPr lang="fr-FR" spc="-1" dirty="0">
              <a:solidFill>
                <a:srgbClr val="000000"/>
              </a:solidFill>
              <a:uFill>
                <a:solidFill>
                  <a:srgbClr val="FFFFFF"/>
                </a:solidFill>
              </a:uFill>
              <a:latin typeface="Calibri"/>
            </a:endParaRPr>
          </a:p>
          <a:p>
            <a:pPr marL="571500" lvl="1" indent="-171180">
              <a:lnSpc>
                <a:spcPct val="90000"/>
              </a:lnSpc>
              <a:buClr>
                <a:srgbClr val="000000"/>
              </a:buClr>
              <a:buFont typeface="Arial"/>
              <a:buChar char="•"/>
            </a:pPr>
            <a:r>
              <a:rPr lang="fr-FR" spc="-1" dirty="0" err="1">
                <a:solidFill>
                  <a:srgbClr val="000000"/>
                </a:solidFill>
                <a:uFill>
                  <a:solidFill>
                    <a:srgbClr val="FFFFFF"/>
                  </a:solidFill>
                </a:uFill>
                <a:latin typeface="Calibri"/>
              </a:rPr>
              <a:t>Anything</a:t>
            </a:r>
            <a:r>
              <a:rPr lang="fr-FR" spc="-1" dirty="0">
                <a:solidFill>
                  <a:srgbClr val="000000"/>
                </a:solidFill>
                <a:uFill>
                  <a:solidFill>
                    <a:srgbClr val="FFFFFF"/>
                  </a:solidFill>
                </a:uFill>
                <a:latin typeface="Calibri"/>
              </a:rPr>
              <a:t> </a:t>
            </a:r>
            <a:r>
              <a:rPr lang="fr-FR" spc="-1" dirty="0" err="1" smtClean="0">
                <a:solidFill>
                  <a:srgbClr val="000000"/>
                </a:solidFill>
                <a:uFill>
                  <a:solidFill>
                    <a:srgbClr val="FFFFFF"/>
                  </a:solidFill>
                </a:uFill>
                <a:latin typeface="Calibri"/>
              </a:rPr>
              <a:t>labeled</a:t>
            </a:r>
            <a:r>
              <a:rPr lang="fr-FR" spc="-1" dirty="0" smtClean="0">
                <a:solidFill>
                  <a:srgbClr val="000000"/>
                </a:solidFill>
                <a:uFill>
                  <a:solidFill>
                    <a:srgbClr val="FFFFFF"/>
                  </a:solidFill>
                </a:uFill>
                <a:latin typeface="Calibri"/>
              </a:rPr>
              <a:t> </a:t>
            </a:r>
            <a:r>
              <a:rPr lang="fr-FR" spc="-1" dirty="0">
                <a:solidFill>
                  <a:srgbClr val="000000"/>
                </a:solidFill>
                <a:uFill>
                  <a:solidFill>
                    <a:srgbClr val="FFFFFF"/>
                  </a:solidFill>
                </a:uFill>
                <a:latin typeface="Calibri"/>
              </a:rPr>
              <a:t>as </a:t>
            </a:r>
            <a:r>
              <a:rPr lang="fr-FR" i="1" spc="-1" dirty="0" err="1" smtClean="0">
                <a:solidFill>
                  <a:srgbClr val="000000"/>
                </a:solidFill>
                <a:uFill>
                  <a:solidFill>
                    <a:srgbClr val="FFFFFF"/>
                  </a:solidFill>
                </a:uFill>
                <a:latin typeface="Calibri"/>
              </a:rPr>
              <a:t>sarcastic</a:t>
            </a:r>
            <a:r>
              <a:rPr lang="fr-FR" spc="-1" dirty="0" smtClean="0">
                <a:solidFill>
                  <a:srgbClr val="000000"/>
                </a:solidFill>
                <a:uFill>
                  <a:solidFill>
                    <a:srgbClr val="FFFFFF"/>
                  </a:solidFill>
                </a:uFill>
                <a:latin typeface="Calibri"/>
              </a:rPr>
              <a:t> </a:t>
            </a:r>
            <a:r>
              <a:rPr lang="fr-FR" spc="-1" dirty="0" err="1">
                <a:solidFill>
                  <a:srgbClr val="000000"/>
                </a:solidFill>
                <a:uFill>
                  <a:solidFill>
                    <a:srgbClr val="FFFFFF"/>
                  </a:solidFill>
                </a:uFill>
                <a:latin typeface="Calibri"/>
              </a:rPr>
              <a:t>with</a:t>
            </a:r>
            <a:r>
              <a:rPr lang="fr-FR" spc="-1" dirty="0">
                <a:solidFill>
                  <a:srgbClr val="000000"/>
                </a:solidFill>
                <a:uFill>
                  <a:solidFill>
                    <a:srgbClr val="FFFFFF"/>
                  </a:solidFill>
                </a:uFill>
                <a:latin typeface="Calibri"/>
              </a:rPr>
              <a:t> 72% agreement </a:t>
            </a:r>
            <a:r>
              <a:rPr lang="fr-FR" spc="-1" dirty="0" smtClean="0">
                <a:solidFill>
                  <a:srgbClr val="000000"/>
                </a:solidFill>
                <a:uFill>
                  <a:solidFill>
                    <a:srgbClr val="FFFFFF"/>
                  </a:solidFill>
                </a:uFill>
                <a:latin typeface="Calibri"/>
              </a:rPr>
              <a:t>or </a:t>
            </a:r>
            <a:r>
              <a:rPr lang="fr-FR" spc="-1" dirty="0" err="1" smtClean="0">
                <a:solidFill>
                  <a:srgbClr val="000000"/>
                </a:solidFill>
                <a:uFill>
                  <a:solidFill>
                    <a:srgbClr val="FFFFFF"/>
                  </a:solidFill>
                </a:uFill>
                <a:latin typeface="Calibri"/>
              </a:rPr>
              <a:t>higher</a:t>
            </a:r>
            <a:r>
              <a:rPr lang="fr-FR" spc="-1" dirty="0" smtClean="0">
                <a:solidFill>
                  <a:srgbClr val="000000"/>
                </a:solidFill>
                <a:uFill>
                  <a:solidFill>
                    <a:srgbClr val="FFFFFF"/>
                  </a:solidFill>
                </a:uFill>
                <a:latin typeface="Calibri"/>
              </a:rPr>
              <a:t> </a:t>
            </a:r>
            <a:r>
              <a:rPr lang="fr-FR" spc="-1" dirty="0" err="1">
                <a:solidFill>
                  <a:srgbClr val="000000"/>
                </a:solidFill>
                <a:uFill>
                  <a:solidFill>
                    <a:srgbClr val="FFFFFF"/>
                  </a:solidFill>
                </a:uFill>
                <a:latin typeface="Calibri"/>
              </a:rPr>
              <a:t>was</a:t>
            </a:r>
            <a:r>
              <a:rPr lang="fr-FR" spc="-1" dirty="0">
                <a:solidFill>
                  <a:srgbClr val="000000"/>
                </a:solidFill>
                <a:uFill>
                  <a:solidFill>
                    <a:srgbClr val="FFFFFF"/>
                  </a:solidFill>
                </a:uFill>
                <a:latin typeface="Calibri"/>
              </a:rPr>
              <a:t> </a:t>
            </a:r>
            <a:r>
              <a:rPr lang="fr-FR" spc="-1" dirty="0" err="1">
                <a:solidFill>
                  <a:srgbClr val="000000"/>
                </a:solidFill>
                <a:uFill>
                  <a:solidFill>
                    <a:srgbClr val="FFFFFF"/>
                  </a:solidFill>
                </a:uFill>
                <a:latin typeface="Calibri"/>
              </a:rPr>
              <a:t>labeled</a:t>
            </a:r>
            <a:r>
              <a:rPr lang="fr-FR" spc="-1" dirty="0">
                <a:solidFill>
                  <a:srgbClr val="000000"/>
                </a:solidFill>
                <a:uFill>
                  <a:solidFill>
                    <a:srgbClr val="FFFFFF"/>
                  </a:solidFill>
                </a:uFill>
                <a:latin typeface="Calibri"/>
              </a:rPr>
              <a:t> as </a:t>
            </a:r>
            <a:r>
              <a:rPr lang="fr-FR" spc="-1" dirty="0" err="1" smtClean="0">
                <a:solidFill>
                  <a:srgbClr val="000000"/>
                </a:solidFill>
                <a:uFill>
                  <a:solidFill>
                    <a:srgbClr val="FFFFFF"/>
                  </a:solidFill>
                </a:uFill>
                <a:latin typeface="Calibri"/>
              </a:rPr>
              <a:t>sarcastic</a:t>
            </a:r>
            <a:endParaRPr lang="fr-FR" spc="-1" dirty="0" smtClean="0">
              <a:solidFill>
                <a:srgbClr val="000000"/>
              </a:solidFill>
              <a:uFill>
                <a:solidFill>
                  <a:srgbClr val="FFFFFF"/>
                </a:solidFill>
              </a:uFill>
              <a:latin typeface="Calibri"/>
            </a:endParaRPr>
          </a:p>
          <a:p>
            <a:pPr marL="571500" lvl="1" indent="-171180">
              <a:lnSpc>
                <a:spcPct val="90000"/>
              </a:lnSpc>
              <a:buClr>
                <a:srgbClr val="000000"/>
              </a:buClr>
              <a:buFont typeface="Arial"/>
              <a:buChar char="•"/>
            </a:pPr>
            <a:r>
              <a:rPr lang="fr-FR" spc="-1" dirty="0" err="1" smtClean="0">
                <a:solidFill>
                  <a:srgbClr val="000000"/>
                </a:solidFill>
                <a:uFill>
                  <a:solidFill>
                    <a:srgbClr val="FFFFFF"/>
                  </a:solidFill>
                </a:uFill>
                <a:latin typeface="Calibri"/>
              </a:rPr>
              <a:t>Only</a:t>
            </a:r>
            <a:r>
              <a:rPr lang="fr-FR" spc="-1" dirty="0" smtClean="0">
                <a:solidFill>
                  <a:srgbClr val="000000"/>
                </a:solidFill>
                <a:uFill>
                  <a:solidFill>
                    <a:srgbClr val="FFFFFF"/>
                  </a:solidFill>
                </a:uFill>
                <a:latin typeface="Calibri"/>
              </a:rPr>
              <a:t> 112 </a:t>
            </a:r>
            <a:r>
              <a:rPr lang="fr-FR" spc="-1" dirty="0">
                <a:solidFill>
                  <a:srgbClr val="000000"/>
                </a:solidFill>
                <a:uFill>
                  <a:solidFill>
                    <a:srgbClr val="FFFFFF"/>
                  </a:solidFill>
                </a:uFill>
                <a:latin typeface="Calibri"/>
              </a:rPr>
              <a:t>sentences </a:t>
            </a:r>
            <a:r>
              <a:rPr lang="fr-FR" spc="-1" dirty="0" err="1" smtClean="0">
                <a:solidFill>
                  <a:srgbClr val="000000"/>
                </a:solidFill>
                <a:uFill>
                  <a:solidFill>
                    <a:srgbClr val="FFFFFF"/>
                  </a:solidFill>
                </a:uFill>
                <a:latin typeface="Calibri"/>
              </a:rPr>
              <a:t>effectively</a:t>
            </a:r>
            <a:r>
              <a:rPr lang="fr-FR" spc="-1" dirty="0" smtClean="0">
                <a:solidFill>
                  <a:srgbClr val="000000"/>
                </a:solidFill>
                <a:uFill>
                  <a:solidFill>
                    <a:srgbClr val="FFFFFF"/>
                  </a:solidFill>
                </a:uFill>
                <a:latin typeface="Calibri"/>
              </a:rPr>
              <a:t> </a:t>
            </a:r>
            <a:r>
              <a:rPr lang="fr-FR" spc="-1" dirty="0" err="1" smtClean="0">
                <a:solidFill>
                  <a:srgbClr val="000000"/>
                </a:solidFill>
                <a:uFill>
                  <a:solidFill>
                    <a:srgbClr val="FFFFFF"/>
                  </a:solidFill>
                </a:uFill>
                <a:latin typeface="Calibri"/>
              </a:rPr>
              <a:t>labeled</a:t>
            </a:r>
            <a:endParaRPr lang="fr-FR" spc="-1" dirty="0">
              <a:solidFill>
                <a:srgbClr val="000000"/>
              </a:solidFill>
              <a:uFill>
                <a:solidFill>
                  <a:srgbClr val="FFFFFF"/>
                </a:solidFill>
              </a:uFill>
              <a:latin typeface="Calibri"/>
            </a:endParaRPr>
          </a:p>
          <a:p>
            <a:endParaRPr lang="en-US" dirty="0"/>
          </a:p>
        </p:txBody>
      </p:sp>
      <p:sp>
        <p:nvSpPr>
          <p:cNvPr id="4" name="Slide Number Placeholder 3"/>
          <p:cNvSpPr>
            <a:spLocks noGrp="1"/>
          </p:cNvSpPr>
          <p:nvPr>
            <p:ph type="sldNum" sz="quarter" idx="12"/>
          </p:nvPr>
        </p:nvSpPr>
        <p:spPr/>
        <p:txBody>
          <a:bodyPr/>
          <a:lstStyle/>
          <a:p>
            <a:fld id="{91844D79-5F9D-6E43-8813-DCC720DB3888}" type="slidenum">
              <a:rPr lang="en-US" altLang="x-none" smtClean="0"/>
              <a:pPr/>
              <a:t>65</a:t>
            </a:fld>
            <a:endParaRPr lang="en-US" altLang="x-none"/>
          </a:p>
        </p:txBody>
      </p:sp>
    </p:spTree>
    <p:extLst>
      <p:ext uri="{BB962C8B-B14F-4D97-AF65-F5344CB8AC3E}">
        <p14:creationId xmlns:p14="http://schemas.microsoft.com/office/powerpoint/2010/main" val="19529976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a:t>
            </a:r>
            <a:endParaRPr lang="en-US" dirty="0"/>
          </a:p>
        </p:txBody>
      </p:sp>
      <p:sp>
        <p:nvSpPr>
          <p:cNvPr id="3" name="Content Placeholder 2"/>
          <p:cNvSpPr>
            <a:spLocks noGrp="1"/>
          </p:cNvSpPr>
          <p:nvPr>
            <p:ph idx="1"/>
          </p:nvPr>
        </p:nvSpPr>
        <p:spPr/>
        <p:txBody>
          <a:bodyPr>
            <a:normAutofit fontScale="92500"/>
          </a:bodyPr>
          <a:lstStyle/>
          <a:p>
            <a:pPr marL="171450" indent="-171180">
              <a:lnSpc>
                <a:spcPct val="90000"/>
              </a:lnSpc>
              <a:buClr>
                <a:srgbClr val="000000"/>
              </a:buClr>
              <a:buFont typeface="Arial"/>
              <a:buChar char="•"/>
            </a:pPr>
            <a:r>
              <a:rPr lang="fr-FR" spc="-1" dirty="0" smtClean="0">
                <a:solidFill>
                  <a:srgbClr val="000000"/>
                </a:solidFill>
                <a:uFill>
                  <a:solidFill>
                    <a:srgbClr val="FFFFFF"/>
                  </a:solidFill>
                </a:uFill>
                <a:latin typeface="Calibri"/>
              </a:rPr>
              <a:t>Baseline </a:t>
            </a:r>
            <a:r>
              <a:rPr lang="fr-FR" spc="-1" dirty="0" err="1">
                <a:solidFill>
                  <a:srgbClr val="000000"/>
                </a:solidFill>
                <a:uFill>
                  <a:solidFill>
                    <a:srgbClr val="FFFFFF"/>
                  </a:solidFill>
                </a:uFill>
                <a:latin typeface="Calibri"/>
              </a:rPr>
              <a:t>acoustic</a:t>
            </a:r>
            <a:r>
              <a:rPr lang="fr-FR" spc="-1" dirty="0">
                <a:solidFill>
                  <a:srgbClr val="000000"/>
                </a:solidFill>
                <a:uFill>
                  <a:solidFill>
                    <a:srgbClr val="FFFFFF"/>
                  </a:solidFill>
                </a:uFill>
                <a:latin typeface="Calibri"/>
              </a:rPr>
              <a:t> </a:t>
            </a:r>
            <a:r>
              <a:rPr lang="fr-FR" spc="-1" dirty="0" err="1">
                <a:solidFill>
                  <a:srgbClr val="000000"/>
                </a:solidFill>
                <a:uFill>
                  <a:solidFill>
                    <a:srgbClr val="FFFFFF"/>
                  </a:solidFill>
                </a:uFill>
                <a:latin typeface="Calibri"/>
              </a:rPr>
              <a:t>features</a:t>
            </a:r>
            <a:r>
              <a:rPr lang="fr-FR" spc="-1" dirty="0">
                <a:solidFill>
                  <a:srgbClr val="000000"/>
                </a:solidFill>
                <a:uFill>
                  <a:solidFill>
                    <a:srgbClr val="FFFFFF"/>
                  </a:solidFill>
                </a:uFill>
                <a:latin typeface="Calibri"/>
              </a:rPr>
              <a:t>: </a:t>
            </a:r>
          </a:p>
          <a:p>
            <a:pPr marL="571500" lvl="1" indent="-171180">
              <a:lnSpc>
                <a:spcPct val="90000"/>
              </a:lnSpc>
              <a:buClr>
                <a:srgbClr val="000000"/>
              </a:buClr>
              <a:buFont typeface="Arial"/>
              <a:buChar char="•"/>
            </a:pPr>
            <a:r>
              <a:rPr lang="fr-FR" spc="-1" dirty="0" err="1" smtClean="0">
                <a:solidFill>
                  <a:srgbClr val="000000"/>
                </a:solidFill>
                <a:uFill>
                  <a:solidFill>
                    <a:srgbClr val="FFFFFF"/>
                  </a:solidFill>
                </a:uFill>
                <a:latin typeface="Calibri"/>
              </a:rPr>
              <a:t>Mean</a:t>
            </a:r>
            <a:r>
              <a:rPr lang="fr-FR" spc="-1" dirty="0" smtClean="0">
                <a:solidFill>
                  <a:srgbClr val="000000"/>
                </a:solidFill>
                <a:uFill>
                  <a:solidFill>
                    <a:srgbClr val="FFFFFF"/>
                  </a:solidFill>
                </a:uFill>
                <a:latin typeface="Calibri"/>
              </a:rPr>
              <a:t> pitch</a:t>
            </a:r>
          </a:p>
          <a:p>
            <a:pPr marL="571500" lvl="1" indent="-171180">
              <a:lnSpc>
                <a:spcPct val="90000"/>
              </a:lnSpc>
              <a:buClr>
                <a:srgbClr val="000000"/>
              </a:buClr>
              <a:buFont typeface="Arial"/>
              <a:buChar char="•"/>
            </a:pPr>
            <a:r>
              <a:rPr lang="fr-FR" spc="-1" dirty="0">
                <a:solidFill>
                  <a:srgbClr val="000000"/>
                </a:solidFill>
                <a:uFill>
                  <a:solidFill>
                    <a:srgbClr val="FFFFFF"/>
                  </a:solidFill>
                </a:uFill>
                <a:latin typeface="Calibri"/>
              </a:rPr>
              <a:t>P</a:t>
            </a:r>
            <a:r>
              <a:rPr lang="fr-FR" spc="-1" dirty="0" smtClean="0">
                <a:solidFill>
                  <a:srgbClr val="000000"/>
                </a:solidFill>
                <a:uFill>
                  <a:solidFill>
                    <a:srgbClr val="FFFFFF"/>
                  </a:solidFill>
                </a:uFill>
                <a:latin typeface="Calibri"/>
              </a:rPr>
              <a:t>itch range</a:t>
            </a:r>
          </a:p>
          <a:p>
            <a:pPr marL="571500" lvl="1" indent="-171180">
              <a:lnSpc>
                <a:spcPct val="90000"/>
              </a:lnSpc>
              <a:buClr>
                <a:srgbClr val="000000"/>
              </a:buClr>
              <a:buFont typeface="Arial"/>
              <a:buChar char="•"/>
            </a:pPr>
            <a:r>
              <a:rPr lang="fr-FR" spc="-1" dirty="0">
                <a:solidFill>
                  <a:srgbClr val="000000"/>
                </a:solidFill>
                <a:uFill>
                  <a:solidFill>
                    <a:srgbClr val="FFFFFF"/>
                  </a:solidFill>
                </a:uFill>
                <a:latin typeface="Calibri"/>
              </a:rPr>
              <a:t>S</a:t>
            </a:r>
            <a:r>
              <a:rPr lang="fr-FR" spc="-1" dirty="0" smtClean="0">
                <a:solidFill>
                  <a:srgbClr val="000000"/>
                </a:solidFill>
                <a:uFill>
                  <a:solidFill>
                    <a:srgbClr val="FFFFFF"/>
                  </a:solidFill>
                </a:uFill>
                <a:latin typeface="Calibri"/>
              </a:rPr>
              <a:t>tandard </a:t>
            </a:r>
            <a:r>
              <a:rPr lang="fr-FR" spc="-1" dirty="0" err="1">
                <a:solidFill>
                  <a:srgbClr val="000000"/>
                </a:solidFill>
                <a:uFill>
                  <a:solidFill>
                    <a:srgbClr val="FFFFFF"/>
                  </a:solidFill>
                </a:uFill>
                <a:latin typeface="Calibri"/>
              </a:rPr>
              <a:t>deviation</a:t>
            </a:r>
            <a:r>
              <a:rPr lang="fr-FR" spc="-1" dirty="0">
                <a:solidFill>
                  <a:srgbClr val="000000"/>
                </a:solidFill>
                <a:uFill>
                  <a:solidFill>
                    <a:srgbClr val="FFFFFF"/>
                  </a:solidFill>
                </a:uFill>
                <a:latin typeface="Calibri"/>
              </a:rPr>
              <a:t> of </a:t>
            </a:r>
            <a:r>
              <a:rPr lang="fr-FR" spc="-1" dirty="0" smtClean="0">
                <a:solidFill>
                  <a:srgbClr val="000000"/>
                </a:solidFill>
                <a:uFill>
                  <a:solidFill>
                    <a:srgbClr val="FFFFFF"/>
                  </a:solidFill>
                </a:uFill>
                <a:latin typeface="Calibri"/>
              </a:rPr>
              <a:t>pitch</a:t>
            </a:r>
          </a:p>
          <a:p>
            <a:pPr marL="571500" lvl="1" indent="-171180">
              <a:lnSpc>
                <a:spcPct val="90000"/>
              </a:lnSpc>
              <a:buClr>
                <a:srgbClr val="000000"/>
              </a:buClr>
              <a:buFont typeface="Arial"/>
              <a:buChar char="•"/>
            </a:pPr>
            <a:r>
              <a:rPr lang="fr-FR" spc="-1" dirty="0" err="1">
                <a:solidFill>
                  <a:srgbClr val="000000"/>
                </a:solidFill>
                <a:uFill>
                  <a:solidFill>
                    <a:srgbClr val="FFFFFF"/>
                  </a:solidFill>
                </a:uFill>
                <a:latin typeface="Calibri"/>
              </a:rPr>
              <a:t>M</a:t>
            </a:r>
            <a:r>
              <a:rPr lang="fr-FR" spc="-1" dirty="0" err="1" smtClean="0">
                <a:solidFill>
                  <a:srgbClr val="000000"/>
                </a:solidFill>
                <a:uFill>
                  <a:solidFill>
                    <a:srgbClr val="FFFFFF"/>
                  </a:solidFill>
                </a:uFill>
                <a:latin typeface="Calibri"/>
              </a:rPr>
              <a:t>ean</a:t>
            </a:r>
            <a:r>
              <a:rPr lang="fr-FR" spc="-1" dirty="0" smtClean="0">
                <a:solidFill>
                  <a:srgbClr val="000000"/>
                </a:solidFill>
                <a:uFill>
                  <a:solidFill>
                    <a:srgbClr val="FFFFFF"/>
                  </a:solidFill>
                </a:uFill>
                <a:latin typeface="Calibri"/>
              </a:rPr>
              <a:t> </a:t>
            </a:r>
            <a:r>
              <a:rPr lang="fr-FR" spc="-1" dirty="0" err="1" smtClean="0">
                <a:solidFill>
                  <a:srgbClr val="000000"/>
                </a:solidFill>
                <a:uFill>
                  <a:solidFill>
                    <a:srgbClr val="FFFFFF"/>
                  </a:solidFill>
                </a:uFill>
                <a:latin typeface="Calibri"/>
              </a:rPr>
              <a:t>intensity</a:t>
            </a:r>
            <a:endParaRPr lang="fr-FR" spc="-1" dirty="0" smtClean="0">
              <a:solidFill>
                <a:srgbClr val="000000"/>
              </a:solidFill>
              <a:uFill>
                <a:solidFill>
                  <a:srgbClr val="FFFFFF"/>
                </a:solidFill>
              </a:uFill>
              <a:latin typeface="Calibri"/>
            </a:endParaRPr>
          </a:p>
          <a:p>
            <a:pPr marL="571500" lvl="1" indent="-171180">
              <a:lnSpc>
                <a:spcPct val="90000"/>
              </a:lnSpc>
              <a:buClr>
                <a:srgbClr val="000000"/>
              </a:buClr>
              <a:buFont typeface="Arial"/>
              <a:buChar char="•"/>
            </a:pPr>
            <a:r>
              <a:rPr lang="fr-FR" spc="-1" dirty="0" err="1">
                <a:solidFill>
                  <a:srgbClr val="000000"/>
                </a:solidFill>
                <a:uFill>
                  <a:solidFill>
                    <a:srgbClr val="FFFFFF"/>
                  </a:solidFill>
                </a:uFill>
                <a:latin typeface="Calibri"/>
              </a:rPr>
              <a:t>I</a:t>
            </a:r>
            <a:r>
              <a:rPr lang="fr-FR" spc="-1" dirty="0" err="1" smtClean="0">
                <a:solidFill>
                  <a:srgbClr val="000000"/>
                </a:solidFill>
                <a:uFill>
                  <a:solidFill>
                    <a:srgbClr val="FFFFFF"/>
                  </a:solidFill>
                </a:uFill>
                <a:latin typeface="Calibri"/>
              </a:rPr>
              <a:t>ntensity</a:t>
            </a:r>
            <a:r>
              <a:rPr lang="fr-FR" spc="-1" dirty="0" smtClean="0">
                <a:solidFill>
                  <a:srgbClr val="000000"/>
                </a:solidFill>
                <a:uFill>
                  <a:solidFill>
                    <a:srgbClr val="FFFFFF"/>
                  </a:solidFill>
                </a:uFill>
                <a:latin typeface="Calibri"/>
              </a:rPr>
              <a:t> range</a:t>
            </a:r>
          </a:p>
          <a:p>
            <a:pPr marL="571500" lvl="1" indent="-171180">
              <a:lnSpc>
                <a:spcPct val="90000"/>
              </a:lnSpc>
              <a:buClr>
                <a:srgbClr val="000000"/>
              </a:buClr>
              <a:buFont typeface="Arial"/>
              <a:buChar char="•"/>
            </a:pPr>
            <a:r>
              <a:rPr lang="fr-FR" spc="-1" dirty="0" err="1">
                <a:solidFill>
                  <a:srgbClr val="000000"/>
                </a:solidFill>
                <a:uFill>
                  <a:solidFill>
                    <a:srgbClr val="FFFFFF"/>
                  </a:solidFill>
                </a:uFill>
                <a:latin typeface="Calibri"/>
              </a:rPr>
              <a:t>S</a:t>
            </a:r>
            <a:r>
              <a:rPr lang="fr-FR" spc="-1" dirty="0" err="1" smtClean="0">
                <a:solidFill>
                  <a:srgbClr val="000000"/>
                </a:solidFill>
                <a:uFill>
                  <a:solidFill>
                    <a:srgbClr val="FFFFFF"/>
                  </a:solidFill>
                </a:uFill>
                <a:latin typeface="Calibri"/>
              </a:rPr>
              <a:t>peaking</a:t>
            </a:r>
            <a:r>
              <a:rPr lang="fr-FR" spc="-1" dirty="0" smtClean="0">
                <a:solidFill>
                  <a:srgbClr val="000000"/>
                </a:solidFill>
                <a:uFill>
                  <a:solidFill>
                    <a:srgbClr val="FFFFFF"/>
                  </a:solidFill>
                </a:uFill>
                <a:latin typeface="Calibri"/>
              </a:rPr>
              <a:t> </a:t>
            </a:r>
            <a:r>
              <a:rPr lang="fr-FR" spc="-1" dirty="0">
                <a:solidFill>
                  <a:srgbClr val="000000"/>
                </a:solidFill>
                <a:uFill>
                  <a:solidFill>
                    <a:srgbClr val="FFFFFF"/>
                  </a:solidFill>
                </a:uFill>
                <a:latin typeface="Calibri"/>
              </a:rPr>
              <a:t>rate</a:t>
            </a:r>
          </a:p>
          <a:p>
            <a:pPr marL="171450" indent="-171180">
              <a:lnSpc>
                <a:spcPct val="90000"/>
              </a:lnSpc>
              <a:buClr>
                <a:srgbClr val="000000"/>
              </a:buClr>
              <a:buFont typeface="Arial"/>
              <a:buChar char="•"/>
            </a:pPr>
            <a:r>
              <a:rPr lang="fr-FR" spc="-1" dirty="0" err="1" smtClean="0">
                <a:solidFill>
                  <a:srgbClr val="000000"/>
                </a:solidFill>
                <a:uFill>
                  <a:solidFill>
                    <a:srgbClr val="FFFFFF"/>
                  </a:solidFill>
                </a:uFill>
                <a:latin typeface="Calibri"/>
              </a:rPr>
              <a:t>Sequences</a:t>
            </a:r>
            <a:r>
              <a:rPr lang="fr-FR" spc="-1" dirty="0" smtClean="0">
                <a:solidFill>
                  <a:srgbClr val="000000"/>
                </a:solidFill>
                <a:uFill>
                  <a:solidFill>
                    <a:srgbClr val="FFFFFF"/>
                  </a:solidFill>
                </a:uFill>
                <a:latin typeface="Calibri"/>
              </a:rPr>
              <a:t> of pitch </a:t>
            </a:r>
            <a:r>
              <a:rPr lang="fr-FR" spc="-1" dirty="0">
                <a:solidFill>
                  <a:srgbClr val="000000"/>
                </a:solidFill>
                <a:uFill>
                  <a:solidFill>
                    <a:srgbClr val="FFFFFF"/>
                  </a:solidFill>
                </a:uFill>
                <a:latin typeface="Calibri"/>
              </a:rPr>
              <a:t>and </a:t>
            </a:r>
            <a:r>
              <a:rPr lang="fr-FR" spc="-1" dirty="0" err="1">
                <a:solidFill>
                  <a:srgbClr val="000000"/>
                </a:solidFill>
                <a:uFill>
                  <a:solidFill>
                    <a:srgbClr val="FFFFFF"/>
                  </a:solidFill>
                </a:uFill>
                <a:latin typeface="Calibri"/>
              </a:rPr>
              <a:t>intensity</a:t>
            </a:r>
            <a:r>
              <a:rPr lang="fr-FR" spc="-1" dirty="0">
                <a:solidFill>
                  <a:srgbClr val="000000"/>
                </a:solidFill>
                <a:uFill>
                  <a:solidFill>
                    <a:srgbClr val="FFFFFF"/>
                  </a:solidFill>
                </a:uFill>
                <a:latin typeface="Calibri"/>
              </a:rPr>
              <a:t> </a:t>
            </a:r>
            <a:r>
              <a:rPr lang="fr-FR" spc="-1" dirty="0" smtClean="0">
                <a:solidFill>
                  <a:srgbClr val="000000"/>
                </a:solidFill>
                <a:uFill>
                  <a:solidFill>
                    <a:srgbClr val="FFFFFF"/>
                  </a:solidFill>
                </a:uFill>
                <a:latin typeface="Calibri"/>
              </a:rPr>
              <a:t>contours over </a:t>
            </a:r>
            <a:r>
              <a:rPr lang="fr-FR" spc="-1" dirty="0" err="1" smtClean="0">
                <a:solidFill>
                  <a:srgbClr val="000000"/>
                </a:solidFill>
                <a:uFill>
                  <a:solidFill>
                    <a:srgbClr val="FFFFFF"/>
                  </a:solidFill>
                </a:uFill>
                <a:latin typeface="Calibri"/>
              </a:rPr>
              <a:t>words</a:t>
            </a:r>
            <a:r>
              <a:rPr lang="fr-FR" spc="-1" dirty="0" smtClean="0">
                <a:solidFill>
                  <a:srgbClr val="000000"/>
                </a:solidFill>
                <a:uFill>
                  <a:solidFill>
                    <a:srgbClr val="FFFFFF"/>
                  </a:solidFill>
                </a:uFill>
                <a:latin typeface="Calibri"/>
              </a:rPr>
              <a:t> in </a:t>
            </a:r>
            <a:r>
              <a:rPr lang="fr-FR" spc="-1" dirty="0" err="1" smtClean="0">
                <a:solidFill>
                  <a:srgbClr val="000000"/>
                </a:solidFill>
                <a:uFill>
                  <a:solidFill>
                    <a:srgbClr val="FFFFFF"/>
                  </a:solidFill>
                </a:uFill>
                <a:latin typeface="Calibri"/>
              </a:rPr>
              <a:t>utterances</a:t>
            </a:r>
            <a:r>
              <a:rPr lang="fr-FR" spc="-1" dirty="0" smtClean="0">
                <a:solidFill>
                  <a:srgbClr val="000000"/>
                </a:solidFill>
                <a:uFill>
                  <a:solidFill>
                    <a:srgbClr val="FFFFFF"/>
                  </a:solidFill>
                </a:uFill>
                <a:latin typeface="Calibri"/>
              </a:rPr>
              <a:t> </a:t>
            </a:r>
            <a:r>
              <a:rPr lang="fr-FR" spc="-1" dirty="0" err="1">
                <a:solidFill>
                  <a:srgbClr val="000000"/>
                </a:solidFill>
                <a:uFill>
                  <a:solidFill>
                    <a:srgbClr val="FFFFFF"/>
                  </a:solidFill>
                </a:uFill>
                <a:latin typeface="Calibri"/>
              </a:rPr>
              <a:t>were</a:t>
            </a:r>
            <a:r>
              <a:rPr lang="fr-FR" spc="-1" dirty="0">
                <a:solidFill>
                  <a:srgbClr val="000000"/>
                </a:solidFill>
                <a:uFill>
                  <a:solidFill>
                    <a:srgbClr val="FFFFFF"/>
                  </a:solidFill>
                </a:uFill>
                <a:latin typeface="Calibri"/>
              </a:rPr>
              <a:t> </a:t>
            </a:r>
            <a:r>
              <a:rPr lang="fr-FR" spc="-1" dirty="0" err="1">
                <a:solidFill>
                  <a:srgbClr val="000000"/>
                </a:solidFill>
                <a:uFill>
                  <a:solidFill>
                    <a:srgbClr val="FFFFFF"/>
                  </a:solidFill>
                </a:uFill>
                <a:latin typeface="Calibri"/>
              </a:rPr>
              <a:t>modeled</a:t>
            </a:r>
            <a:r>
              <a:rPr lang="fr-FR" spc="-1" dirty="0">
                <a:solidFill>
                  <a:srgbClr val="000000"/>
                </a:solidFill>
                <a:uFill>
                  <a:solidFill>
                    <a:srgbClr val="FFFFFF"/>
                  </a:solidFill>
                </a:uFill>
                <a:latin typeface="Calibri"/>
              </a:rPr>
              <a:t> </a:t>
            </a:r>
            <a:r>
              <a:rPr lang="fr-FR" spc="-1" dirty="0" err="1" smtClean="0">
                <a:solidFill>
                  <a:srgbClr val="000000"/>
                </a:solidFill>
                <a:uFill>
                  <a:solidFill>
                    <a:srgbClr val="FFFFFF"/>
                  </a:solidFill>
                </a:uFill>
                <a:latin typeface="Calibri"/>
              </a:rPr>
              <a:t>using</a:t>
            </a:r>
            <a:r>
              <a:rPr lang="fr-FR" spc="-1" dirty="0" smtClean="0">
                <a:solidFill>
                  <a:srgbClr val="000000"/>
                </a:solidFill>
                <a:uFill>
                  <a:solidFill>
                    <a:srgbClr val="FFFFFF"/>
                  </a:solidFill>
                </a:uFill>
                <a:latin typeface="Calibri"/>
              </a:rPr>
              <a:t> k-</a:t>
            </a:r>
            <a:r>
              <a:rPr lang="fr-FR" spc="-1" dirty="0" err="1" smtClean="0">
                <a:solidFill>
                  <a:srgbClr val="000000"/>
                </a:solidFill>
                <a:uFill>
                  <a:solidFill>
                    <a:srgbClr val="FFFFFF"/>
                  </a:solidFill>
                </a:uFill>
                <a:latin typeface="Calibri"/>
              </a:rPr>
              <a:t>means</a:t>
            </a:r>
            <a:r>
              <a:rPr lang="fr-FR" spc="-1" dirty="0" smtClean="0">
                <a:solidFill>
                  <a:srgbClr val="000000"/>
                </a:solidFill>
                <a:uFill>
                  <a:solidFill>
                    <a:srgbClr val="FFFFFF"/>
                  </a:solidFill>
                </a:uFill>
                <a:latin typeface="Calibri"/>
              </a:rPr>
              <a:t> </a:t>
            </a:r>
            <a:r>
              <a:rPr lang="fr-FR" spc="-1" dirty="0" err="1" smtClean="0">
                <a:solidFill>
                  <a:srgbClr val="000000"/>
                </a:solidFill>
                <a:uFill>
                  <a:solidFill>
                    <a:srgbClr val="FFFFFF"/>
                  </a:solidFill>
                </a:uFill>
                <a:latin typeface="Calibri"/>
              </a:rPr>
              <a:t>clustering</a:t>
            </a:r>
            <a:r>
              <a:rPr lang="fr-FR" spc="-1" dirty="0" smtClean="0">
                <a:solidFill>
                  <a:srgbClr val="000000"/>
                </a:solidFill>
                <a:uFill>
                  <a:solidFill>
                    <a:srgbClr val="FFFFFF"/>
                  </a:solidFill>
                </a:uFill>
                <a:latin typeface="Calibri"/>
              </a:rPr>
              <a:t> and </a:t>
            </a:r>
            <a:r>
              <a:rPr lang="fr-FR" spc="-1" dirty="0" err="1" smtClean="0">
                <a:solidFill>
                  <a:srgbClr val="000000"/>
                </a:solidFill>
                <a:uFill>
                  <a:solidFill>
                    <a:srgbClr val="FFFFFF"/>
                  </a:solidFill>
                </a:uFill>
                <a:latin typeface="Calibri"/>
              </a:rPr>
              <a:t>used</a:t>
            </a:r>
            <a:r>
              <a:rPr lang="fr-FR" spc="-1" dirty="0" smtClean="0">
                <a:solidFill>
                  <a:srgbClr val="000000"/>
                </a:solidFill>
                <a:uFill>
                  <a:solidFill>
                    <a:srgbClr val="FFFFFF"/>
                  </a:solidFill>
                </a:uFill>
                <a:latin typeface="Calibri"/>
              </a:rPr>
              <a:t> as </a:t>
            </a:r>
            <a:r>
              <a:rPr lang="fr-FR" spc="-1" dirty="0" err="1" smtClean="0">
                <a:solidFill>
                  <a:srgbClr val="000000"/>
                </a:solidFill>
                <a:uFill>
                  <a:solidFill>
                    <a:srgbClr val="FFFFFF"/>
                  </a:solidFill>
                </a:uFill>
                <a:latin typeface="Calibri"/>
              </a:rPr>
              <a:t>additional</a:t>
            </a:r>
            <a:r>
              <a:rPr lang="fr-FR" spc="-1" dirty="0" smtClean="0">
                <a:solidFill>
                  <a:srgbClr val="000000"/>
                </a:solidFill>
                <a:uFill>
                  <a:solidFill>
                    <a:srgbClr val="FFFFFF"/>
                  </a:solidFill>
                </a:uFill>
                <a:latin typeface="Calibri"/>
              </a:rPr>
              <a:t> </a:t>
            </a:r>
            <a:r>
              <a:rPr lang="fr-FR" spc="-1" dirty="0" err="1" smtClean="0">
                <a:solidFill>
                  <a:srgbClr val="000000"/>
                </a:solidFill>
                <a:uFill>
                  <a:solidFill>
                    <a:srgbClr val="FFFFFF"/>
                  </a:solidFill>
                </a:uFill>
                <a:latin typeface="Calibri"/>
              </a:rPr>
              <a:t>features</a:t>
            </a:r>
            <a:endParaRPr lang="en-US" dirty="0"/>
          </a:p>
          <a:p>
            <a:endParaRPr lang="en-US" dirty="0"/>
          </a:p>
        </p:txBody>
      </p:sp>
      <p:sp>
        <p:nvSpPr>
          <p:cNvPr id="4" name="Slide Number Placeholder 3"/>
          <p:cNvSpPr>
            <a:spLocks noGrp="1"/>
          </p:cNvSpPr>
          <p:nvPr>
            <p:ph type="sldNum" sz="quarter" idx="12"/>
          </p:nvPr>
        </p:nvSpPr>
        <p:spPr/>
        <p:txBody>
          <a:bodyPr/>
          <a:lstStyle/>
          <a:p>
            <a:fld id="{91844D79-5F9D-6E43-8813-DCC720DB3888}" type="slidenum">
              <a:rPr lang="en-US" altLang="x-none" smtClean="0"/>
              <a:pPr/>
              <a:t>66</a:t>
            </a:fld>
            <a:endParaRPr lang="en-US" altLang="x-none"/>
          </a:p>
        </p:txBody>
      </p:sp>
    </p:spTree>
    <p:extLst>
      <p:ext uri="{BB962C8B-B14F-4D97-AF65-F5344CB8AC3E}">
        <p14:creationId xmlns:p14="http://schemas.microsoft.com/office/powerpoint/2010/main" val="18921991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2"/>
          <p:cNvPicPr/>
          <p:nvPr/>
        </p:nvPicPr>
        <p:blipFill>
          <a:blip r:embed="rId2"/>
          <a:srcRect l="40067" t="40162" r="10016" b="20069"/>
          <a:stretch/>
        </p:blipFill>
        <p:spPr>
          <a:xfrm>
            <a:off x="1175580" y="977670"/>
            <a:ext cx="5651100" cy="2509650"/>
          </a:xfrm>
          <a:prstGeom prst="rect">
            <a:avLst/>
          </a:prstGeom>
          <a:ln>
            <a:noFill/>
          </a:ln>
        </p:spPr>
      </p:pic>
      <p:pic>
        <p:nvPicPr>
          <p:cNvPr id="93" name="Picture 3"/>
          <p:cNvPicPr/>
          <p:nvPr/>
        </p:nvPicPr>
        <p:blipFill>
          <a:blip r:embed="rId3"/>
          <a:srcRect l="25046" t="20069" r="25046" b="35133"/>
          <a:stretch/>
        </p:blipFill>
        <p:spPr>
          <a:xfrm>
            <a:off x="1096740" y="3332610"/>
            <a:ext cx="5808510" cy="2532600"/>
          </a:xfrm>
          <a:prstGeom prst="rect">
            <a:avLst/>
          </a:prstGeom>
          <a:ln>
            <a:noFill/>
          </a:ln>
        </p:spPr>
      </p:pic>
    </p:spTree>
    <p:extLst>
      <p:ext uri="{BB962C8B-B14F-4D97-AF65-F5344CB8AC3E}">
        <p14:creationId xmlns:p14="http://schemas.microsoft.com/office/powerpoint/2010/main" val="1052309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68</a:t>
            </a:fld>
            <a:endParaRPr lang="en-US"/>
          </a:p>
        </p:txBody>
      </p:sp>
      <p:pic>
        <p:nvPicPr>
          <p:cNvPr id="5" name="Picture 4" descr="Screen Shot 2017-01-25 at 1.05.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400" y="1144475"/>
            <a:ext cx="6299200" cy="5131137"/>
          </a:xfrm>
          <a:prstGeom prst="rect">
            <a:avLst/>
          </a:prstGeom>
        </p:spPr>
      </p:pic>
    </p:spTree>
    <p:extLst>
      <p:ext uri="{BB962C8B-B14F-4D97-AF65-F5344CB8AC3E}">
        <p14:creationId xmlns:p14="http://schemas.microsoft.com/office/powerpoint/2010/main" val="12383082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would you Improve Sarcasm Detection in Speech?</a:t>
            </a:r>
            <a:endParaRPr lang="en-US" dirty="0"/>
          </a:p>
        </p:txBody>
      </p:sp>
      <p:sp>
        <p:nvSpPr>
          <p:cNvPr id="3" name="Content Placeholder 2"/>
          <p:cNvSpPr>
            <a:spLocks noGrp="1"/>
          </p:cNvSpPr>
          <p:nvPr>
            <p:ph idx="1"/>
          </p:nvPr>
        </p:nvSpPr>
        <p:spPr/>
        <p:txBody>
          <a:bodyPr/>
          <a:lstStyle/>
          <a:p>
            <a:r>
              <a:rPr lang="en-US" dirty="0" smtClean="0"/>
              <a:t>Acted vs. natural corpora?</a:t>
            </a:r>
          </a:p>
          <a:p>
            <a:r>
              <a:rPr lang="en-US" dirty="0" smtClean="0"/>
              <a:t>Single speaker vs. multiple speakers?</a:t>
            </a:r>
          </a:p>
          <a:p>
            <a:r>
              <a:rPr lang="en-US" dirty="0" smtClean="0"/>
              <a:t>How to improve human annotation?</a:t>
            </a:r>
          </a:p>
          <a:p>
            <a:r>
              <a:rPr lang="en-US" dirty="0" smtClean="0"/>
              <a:t>Additional features?</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69</a:t>
            </a:fld>
            <a:endParaRPr lang="en-US"/>
          </a:p>
        </p:txBody>
      </p:sp>
    </p:spTree>
    <p:extLst>
      <p:ext uri="{BB962C8B-B14F-4D97-AF65-F5344CB8AC3E}">
        <p14:creationId xmlns:p14="http://schemas.microsoft.com/office/powerpoint/2010/main" val="13689870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5" y="7938"/>
            <a:ext cx="9135915" cy="1143000"/>
          </a:xfrm>
        </p:spPr>
        <p:txBody>
          <a:bodyPr>
            <a:noAutofit/>
          </a:bodyPr>
          <a:lstStyle/>
          <a:p>
            <a:r>
              <a:rPr lang="en-US" dirty="0" smtClean="0"/>
              <a:t>1. Crowdsourcing Experiments</a:t>
            </a:r>
            <a:endParaRPr lang="en-US" dirty="0"/>
          </a:p>
        </p:txBody>
      </p:sp>
      <p:sp>
        <p:nvSpPr>
          <p:cNvPr id="4" name="Slide Number Placeholder 3"/>
          <p:cNvSpPr>
            <a:spLocks noGrp="1"/>
          </p:cNvSpPr>
          <p:nvPr>
            <p:ph type="sldNum" sz="quarter" idx="12"/>
          </p:nvPr>
        </p:nvSpPr>
        <p:spPr/>
        <p:txBody>
          <a:bodyPr/>
          <a:lstStyle/>
          <a:p>
            <a:fld id="{BA60EFAC-A836-3148-8108-2F02C85F787D}" type="slidenum">
              <a:rPr lang="en-US" smtClean="0"/>
              <a:t>7</a:t>
            </a:fld>
            <a:endParaRPr lang="en-US"/>
          </a:p>
        </p:txBody>
      </p:sp>
      <p:sp>
        <p:nvSpPr>
          <p:cNvPr id="18" name="107 Rectángulo"/>
          <p:cNvSpPr/>
          <p:nvPr/>
        </p:nvSpPr>
        <p:spPr>
          <a:xfrm>
            <a:off x="2091192" y="1406754"/>
            <a:ext cx="5800670" cy="646331"/>
          </a:xfrm>
          <a:prstGeom prst="rect">
            <a:avLst/>
          </a:prstGeom>
        </p:spPr>
        <p:txBody>
          <a:bodyPr wrap="square">
            <a:spAutoFit/>
          </a:bodyPr>
          <a:lstStyle>
            <a:defPPr>
              <a:defRPr lang="es-ES"/>
            </a:defPPr>
            <a:lvl1pPr marL="0" algn="l" defTabSz="3364930" rtl="0" eaLnBrk="1" latinLnBrk="0" hangingPunct="1">
              <a:defRPr sz="6600" kern="1200">
                <a:solidFill>
                  <a:schemeClr val="tx1"/>
                </a:solidFill>
                <a:latin typeface="+mn-lt"/>
                <a:ea typeface="+mn-ea"/>
                <a:cs typeface="+mn-cs"/>
              </a:defRPr>
            </a:lvl1pPr>
            <a:lvl2pPr marL="1682465" algn="l" defTabSz="3364930" rtl="0" eaLnBrk="1" latinLnBrk="0" hangingPunct="1">
              <a:defRPr sz="6600" kern="1200">
                <a:solidFill>
                  <a:schemeClr val="tx1"/>
                </a:solidFill>
                <a:latin typeface="+mn-lt"/>
                <a:ea typeface="+mn-ea"/>
                <a:cs typeface="+mn-cs"/>
              </a:defRPr>
            </a:lvl2pPr>
            <a:lvl3pPr marL="3364930" algn="l" defTabSz="3364930" rtl="0" eaLnBrk="1" latinLnBrk="0" hangingPunct="1">
              <a:defRPr sz="6600" kern="1200">
                <a:solidFill>
                  <a:schemeClr val="tx1"/>
                </a:solidFill>
                <a:latin typeface="+mn-lt"/>
                <a:ea typeface="+mn-ea"/>
                <a:cs typeface="+mn-cs"/>
              </a:defRPr>
            </a:lvl3pPr>
            <a:lvl4pPr marL="5047395" algn="l" defTabSz="3364930" rtl="0" eaLnBrk="1" latinLnBrk="0" hangingPunct="1">
              <a:defRPr sz="6600" kern="1200">
                <a:solidFill>
                  <a:schemeClr val="tx1"/>
                </a:solidFill>
                <a:latin typeface="+mn-lt"/>
                <a:ea typeface="+mn-ea"/>
                <a:cs typeface="+mn-cs"/>
              </a:defRPr>
            </a:lvl4pPr>
            <a:lvl5pPr marL="6729861" algn="l" defTabSz="3364930" rtl="0" eaLnBrk="1" latinLnBrk="0" hangingPunct="1">
              <a:defRPr sz="6600" kern="1200">
                <a:solidFill>
                  <a:schemeClr val="tx1"/>
                </a:solidFill>
                <a:latin typeface="+mn-lt"/>
                <a:ea typeface="+mn-ea"/>
                <a:cs typeface="+mn-cs"/>
              </a:defRPr>
            </a:lvl5pPr>
            <a:lvl6pPr marL="8412325" algn="l" defTabSz="3364930" rtl="0" eaLnBrk="1" latinLnBrk="0" hangingPunct="1">
              <a:defRPr sz="6600" kern="1200">
                <a:solidFill>
                  <a:schemeClr val="tx1"/>
                </a:solidFill>
                <a:latin typeface="+mn-lt"/>
                <a:ea typeface="+mn-ea"/>
                <a:cs typeface="+mn-cs"/>
              </a:defRPr>
            </a:lvl6pPr>
            <a:lvl7pPr marL="10094791" algn="l" defTabSz="3364930" rtl="0" eaLnBrk="1" latinLnBrk="0" hangingPunct="1">
              <a:defRPr sz="6600" kern="1200">
                <a:solidFill>
                  <a:schemeClr val="tx1"/>
                </a:solidFill>
                <a:latin typeface="+mn-lt"/>
                <a:ea typeface="+mn-ea"/>
                <a:cs typeface="+mn-cs"/>
              </a:defRPr>
            </a:lvl7pPr>
            <a:lvl8pPr marL="11777256" algn="l" defTabSz="3364930" rtl="0" eaLnBrk="1" latinLnBrk="0" hangingPunct="1">
              <a:defRPr sz="6600" kern="1200">
                <a:solidFill>
                  <a:schemeClr val="tx1"/>
                </a:solidFill>
                <a:latin typeface="+mn-lt"/>
                <a:ea typeface="+mn-ea"/>
                <a:cs typeface="+mn-cs"/>
              </a:defRPr>
            </a:lvl8pPr>
            <a:lvl9pPr marL="13459721" algn="l" defTabSz="3364930" rtl="0" eaLnBrk="1" latinLnBrk="0" hangingPunct="1">
              <a:defRPr sz="6600" kern="1200">
                <a:solidFill>
                  <a:schemeClr val="tx1"/>
                </a:solidFill>
                <a:latin typeface="+mn-lt"/>
                <a:ea typeface="+mn-ea"/>
                <a:cs typeface="+mn-cs"/>
              </a:defRPr>
            </a:lvl9pPr>
          </a:lstStyle>
          <a:p>
            <a:r>
              <a:rPr lang="en-US" sz="1800" dirty="0" smtClean="0">
                <a:ea typeface="Calibri"/>
                <a:cs typeface="Calibri"/>
              </a:rPr>
              <a:t>I'm </a:t>
            </a:r>
            <a:r>
              <a:rPr lang="en-US" sz="1800" dirty="0">
                <a:solidFill>
                  <a:srgbClr val="000000"/>
                </a:solidFill>
                <a:ea typeface="Calibri"/>
                <a:cs typeface="Calibri"/>
              </a:rPr>
              <a:t>so </a:t>
            </a:r>
            <a:r>
              <a:rPr lang="en-US" sz="1800" b="1" i="1" dirty="0">
                <a:solidFill>
                  <a:srgbClr val="660066"/>
                </a:solidFill>
                <a:ea typeface="Calibri"/>
                <a:cs typeface="Calibri"/>
              </a:rPr>
              <a:t>happy</a:t>
            </a:r>
            <a:r>
              <a:rPr lang="en-US" sz="1800" b="1" dirty="0">
                <a:solidFill>
                  <a:srgbClr val="008000"/>
                </a:solidFill>
                <a:ea typeface="Calibri"/>
                <a:cs typeface="Calibri"/>
              </a:rPr>
              <a:t> </a:t>
            </a:r>
            <a:r>
              <a:rPr lang="en-US" sz="1800" dirty="0">
                <a:ea typeface="Calibri"/>
                <a:cs typeface="Calibri"/>
              </a:rPr>
              <a:t>I'm going back to the </a:t>
            </a:r>
            <a:r>
              <a:rPr lang="en-US" sz="1800" dirty="0" smtClean="0">
                <a:ea typeface="Calibri"/>
                <a:cs typeface="Calibri"/>
              </a:rPr>
              <a:t>emergency</a:t>
            </a:r>
          </a:p>
          <a:p>
            <a:r>
              <a:rPr lang="en-US" sz="1800" dirty="0" smtClean="0">
                <a:ea typeface="Calibri"/>
                <a:cs typeface="Calibri"/>
              </a:rPr>
              <a:t> room</a:t>
            </a:r>
            <a:endParaRPr lang="en-US" sz="1800" i="1" dirty="0" smtClean="0"/>
          </a:p>
        </p:txBody>
      </p:sp>
      <p:sp>
        <p:nvSpPr>
          <p:cNvPr id="19" name="108 Llamada rectangular redondeada"/>
          <p:cNvSpPr/>
          <p:nvPr/>
        </p:nvSpPr>
        <p:spPr>
          <a:xfrm>
            <a:off x="2076840" y="1382302"/>
            <a:ext cx="4587239" cy="676736"/>
          </a:xfrm>
          <a:prstGeom prst="wedgeRoundRectCallout">
            <a:avLst>
              <a:gd name="adj1" fmla="val -65073"/>
              <a:gd name="adj2" fmla="val -18189"/>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3364930" rtl="0" eaLnBrk="1" latinLnBrk="0" hangingPunct="1">
              <a:defRPr sz="6600" kern="1200">
                <a:solidFill>
                  <a:schemeClr val="lt1"/>
                </a:solidFill>
                <a:latin typeface="+mn-lt"/>
                <a:ea typeface="+mn-ea"/>
                <a:cs typeface="+mn-cs"/>
              </a:defRPr>
            </a:lvl1pPr>
            <a:lvl2pPr marL="1682465" algn="l" defTabSz="3364930" rtl="0" eaLnBrk="1" latinLnBrk="0" hangingPunct="1">
              <a:defRPr sz="6600" kern="1200">
                <a:solidFill>
                  <a:schemeClr val="lt1"/>
                </a:solidFill>
                <a:latin typeface="+mn-lt"/>
                <a:ea typeface="+mn-ea"/>
                <a:cs typeface="+mn-cs"/>
              </a:defRPr>
            </a:lvl2pPr>
            <a:lvl3pPr marL="3364930" algn="l" defTabSz="3364930" rtl="0" eaLnBrk="1" latinLnBrk="0" hangingPunct="1">
              <a:defRPr sz="6600" kern="1200">
                <a:solidFill>
                  <a:schemeClr val="lt1"/>
                </a:solidFill>
                <a:latin typeface="+mn-lt"/>
                <a:ea typeface="+mn-ea"/>
                <a:cs typeface="+mn-cs"/>
              </a:defRPr>
            </a:lvl3pPr>
            <a:lvl4pPr marL="5047395" algn="l" defTabSz="3364930" rtl="0" eaLnBrk="1" latinLnBrk="0" hangingPunct="1">
              <a:defRPr sz="6600" kern="1200">
                <a:solidFill>
                  <a:schemeClr val="lt1"/>
                </a:solidFill>
                <a:latin typeface="+mn-lt"/>
                <a:ea typeface="+mn-ea"/>
                <a:cs typeface="+mn-cs"/>
              </a:defRPr>
            </a:lvl4pPr>
            <a:lvl5pPr marL="6729861" algn="l" defTabSz="3364930" rtl="0" eaLnBrk="1" latinLnBrk="0" hangingPunct="1">
              <a:defRPr sz="6600" kern="1200">
                <a:solidFill>
                  <a:schemeClr val="lt1"/>
                </a:solidFill>
                <a:latin typeface="+mn-lt"/>
                <a:ea typeface="+mn-ea"/>
                <a:cs typeface="+mn-cs"/>
              </a:defRPr>
            </a:lvl5pPr>
            <a:lvl6pPr marL="8412325" algn="l" defTabSz="3364930" rtl="0" eaLnBrk="1" latinLnBrk="0" hangingPunct="1">
              <a:defRPr sz="6600" kern="1200">
                <a:solidFill>
                  <a:schemeClr val="lt1"/>
                </a:solidFill>
                <a:latin typeface="+mn-lt"/>
                <a:ea typeface="+mn-ea"/>
                <a:cs typeface="+mn-cs"/>
              </a:defRPr>
            </a:lvl6pPr>
            <a:lvl7pPr marL="10094791" algn="l" defTabSz="3364930" rtl="0" eaLnBrk="1" latinLnBrk="0" hangingPunct="1">
              <a:defRPr sz="6600" kern="1200">
                <a:solidFill>
                  <a:schemeClr val="lt1"/>
                </a:solidFill>
                <a:latin typeface="+mn-lt"/>
                <a:ea typeface="+mn-ea"/>
                <a:cs typeface="+mn-cs"/>
              </a:defRPr>
            </a:lvl7pPr>
            <a:lvl8pPr marL="11777256" algn="l" defTabSz="3364930" rtl="0" eaLnBrk="1" latinLnBrk="0" hangingPunct="1">
              <a:defRPr sz="6600" kern="1200">
                <a:solidFill>
                  <a:schemeClr val="lt1"/>
                </a:solidFill>
                <a:latin typeface="+mn-lt"/>
                <a:ea typeface="+mn-ea"/>
                <a:cs typeface="+mn-cs"/>
              </a:defRPr>
            </a:lvl8pPr>
            <a:lvl9pPr marL="13459721" algn="l" defTabSz="3364930" rtl="0" eaLnBrk="1" latinLnBrk="0" hangingPunct="1">
              <a:defRPr sz="6600" kern="1200">
                <a:solidFill>
                  <a:schemeClr val="lt1"/>
                </a:solidFill>
                <a:latin typeface="+mn-lt"/>
                <a:ea typeface="+mn-ea"/>
                <a:cs typeface="+mn-cs"/>
              </a:defRPr>
            </a:lvl9pPr>
          </a:lstStyle>
          <a:p>
            <a:pPr algn="ctr"/>
            <a:endParaRPr lang="en-US"/>
          </a:p>
        </p:txBody>
      </p:sp>
      <p:grpSp>
        <p:nvGrpSpPr>
          <p:cNvPr id="30" name="Group 29"/>
          <p:cNvGrpSpPr/>
          <p:nvPr/>
        </p:nvGrpSpPr>
        <p:grpSpPr>
          <a:xfrm>
            <a:off x="8085" y="1168128"/>
            <a:ext cx="9066781" cy="2109853"/>
            <a:chOff x="-126595" y="1189038"/>
            <a:chExt cx="9066781" cy="2109853"/>
          </a:xfrm>
        </p:grpSpPr>
        <p:pic>
          <p:nvPicPr>
            <p:cNvPr id="17" name="Content Placeholder 3"/>
            <p:cNvPicPr>
              <a:picLocks noChangeAspect="1"/>
            </p:cNvPicPr>
            <p:nvPr/>
          </p:nvPicPr>
          <p:blipFill>
            <a:blip r:embed="rId3"/>
            <a:srcRect t="18822" b="18822"/>
            <a:stretch>
              <a:fillRect/>
            </a:stretch>
          </p:blipFill>
          <p:spPr>
            <a:xfrm>
              <a:off x="-126595" y="1189038"/>
              <a:ext cx="1452105" cy="906590"/>
            </a:xfrm>
            <a:prstGeom prst="wedgeEllipseCallout">
              <a:avLst/>
            </a:prstGeom>
          </p:spPr>
        </p:pic>
        <p:pic>
          <p:nvPicPr>
            <p:cNvPr id="20" name="Picture 19" descr="http://icons.iconarchive.com/icons/aha-soft/software/256/user-group-icon.png"/>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7582587" y="1843227"/>
              <a:ext cx="1357599" cy="1245518"/>
            </a:xfrm>
            <a:prstGeom prst="rect">
              <a:avLst/>
            </a:prstGeom>
            <a:noFill/>
          </p:spPr>
        </p:pic>
        <p:cxnSp>
          <p:nvCxnSpPr>
            <p:cNvPr id="21" name="162 Conector recto de flecha"/>
            <p:cNvCxnSpPr/>
            <p:nvPr/>
          </p:nvCxnSpPr>
          <p:spPr>
            <a:xfrm rot="10800000">
              <a:off x="6349386" y="2470246"/>
              <a:ext cx="1196219" cy="3021"/>
            </a:xfrm>
            <a:prstGeom prst="straightConnector1">
              <a:avLst/>
            </a:prstGeom>
            <a:ln>
              <a:prstDash val="sysDash"/>
              <a:headEnd type="none" w="med" len="med"/>
              <a:tailEnd type="stealth" w="lg" len="lg"/>
            </a:ln>
          </p:spPr>
          <p:style>
            <a:lnRef idx="3">
              <a:schemeClr val="dk1"/>
            </a:lnRef>
            <a:fillRef idx="0">
              <a:schemeClr val="dk1"/>
            </a:fillRef>
            <a:effectRef idx="2">
              <a:schemeClr val="dk1"/>
            </a:effectRef>
            <a:fontRef idx="minor">
              <a:schemeClr val="tx1"/>
            </a:fontRef>
          </p:style>
        </p:cxnSp>
        <p:cxnSp>
          <p:nvCxnSpPr>
            <p:cNvPr id="22" name="156 Conector recto de flecha"/>
            <p:cNvCxnSpPr/>
            <p:nvPr/>
          </p:nvCxnSpPr>
          <p:spPr>
            <a:xfrm rot="5400000">
              <a:off x="3848127" y="2750121"/>
              <a:ext cx="1095730" cy="1809"/>
            </a:xfrm>
            <a:prstGeom prst="straightConnector1">
              <a:avLst/>
            </a:prstGeom>
            <a:ln>
              <a:prstDash val="sysDash"/>
              <a:headEnd type="none" w="med" len="med"/>
              <a:tailEnd type="stealth" w="lg" len="lg"/>
            </a:ln>
          </p:spPr>
          <p:style>
            <a:lnRef idx="3">
              <a:schemeClr val="dk1"/>
            </a:lnRef>
            <a:fillRef idx="0">
              <a:schemeClr val="dk1"/>
            </a:fillRef>
            <a:effectRef idx="2">
              <a:schemeClr val="dk1"/>
            </a:effectRef>
            <a:fontRef idx="minor">
              <a:schemeClr val="tx1"/>
            </a:fontRef>
          </p:style>
        </p:cxnSp>
        <p:cxnSp>
          <p:nvCxnSpPr>
            <p:cNvPr id="23" name="156 Conector recto de flecha"/>
            <p:cNvCxnSpPr/>
            <p:nvPr/>
          </p:nvCxnSpPr>
          <p:spPr>
            <a:xfrm rot="5400000">
              <a:off x="5125331" y="2750121"/>
              <a:ext cx="1095730" cy="1809"/>
            </a:xfrm>
            <a:prstGeom prst="straightConnector1">
              <a:avLst/>
            </a:prstGeom>
            <a:ln>
              <a:prstDash val="sysDash"/>
              <a:headEnd type="none" w="med" len="med"/>
              <a:tailEnd type="stealth" w="lg" len="lg"/>
            </a:ln>
          </p:spPr>
          <p:style>
            <a:lnRef idx="3">
              <a:schemeClr val="dk1"/>
            </a:lnRef>
            <a:fillRef idx="0">
              <a:schemeClr val="dk1"/>
            </a:fillRef>
            <a:effectRef idx="2">
              <a:schemeClr val="dk1"/>
            </a:effectRef>
            <a:fontRef idx="minor">
              <a:schemeClr val="tx1"/>
            </a:fontRef>
          </p:style>
        </p:cxnSp>
        <p:cxnSp>
          <p:nvCxnSpPr>
            <p:cNvPr id="24" name="156 Conector recto de flecha"/>
            <p:cNvCxnSpPr/>
            <p:nvPr/>
          </p:nvCxnSpPr>
          <p:spPr>
            <a:xfrm rot="5400000">
              <a:off x="2546191" y="2732415"/>
              <a:ext cx="1095730" cy="1809"/>
            </a:xfrm>
            <a:prstGeom prst="straightConnector1">
              <a:avLst/>
            </a:prstGeom>
            <a:ln>
              <a:prstDash val="sysDash"/>
              <a:headEnd type="none" w="med" len="med"/>
              <a:tailEnd type="stealth" w="lg" len="lg"/>
            </a:ln>
          </p:spPr>
          <p:style>
            <a:lnRef idx="3">
              <a:schemeClr val="dk1"/>
            </a:lnRef>
            <a:fillRef idx="0">
              <a:schemeClr val="dk1"/>
            </a:fillRef>
            <a:effectRef idx="2">
              <a:schemeClr val="dk1"/>
            </a:effectRef>
            <a:fontRef idx="minor">
              <a:schemeClr val="tx1"/>
            </a:fontRef>
          </p:style>
        </p:cxnSp>
      </p:grpSp>
      <p:sp>
        <p:nvSpPr>
          <p:cNvPr id="36" name="TextBox 35"/>
          <p:cNvSpPr txBox="1"/>
          <p:nvPr/>
        </p:nvSpPr>
        <p:spPr>
          <a:xfrm>
            <a:off x="1301659" y="1758499"/>
            <a:ext cx="711895" cy="369332"/>
          </a:xfrm>
          <a:prstGeom prst="rect">
            <a:avLst/>
          </a:prstGeom>
          <a:noFill/>
        </p:spPr>
        <p:txBody>
          <a:bodyPr wrap="square" rtlCol="0">
            <a:spAutoFit/>
          </a:bodyPr>
          <a:lstStyle/>
          <a:p>
            <a:r>
              <a:rPr lang="en-US" b="1" i="1" dirty="0" smtClean="0">
                <a:solidFill>
                  <a:srgbClr val="660066"/>
                </a:solidFill>
              </a:rPr>
              <a:t>SM</a:t>
            </a:r>
            <a:endParaRPr lang="en-US" b="1" i="1" dirty="0">
              <a:solidFill>
                <a:srgbClr val="660066"/>
              </a:solidFill>
            </a:endParaRPr>
          </a:p>
        </p:txBody>
      </p:sp>
      <p:sp>
        <p:nvSpPr>
          <p:cNvPr id="42" name="TextBox 41"/>
          <p:cNvSpPr txBox="1"/>
          <p:nvPr/>
        </p:nvSpPr>
        <p:spPr>
          <a:xfrm>
            <a:off x="8089279" y="1481525"/>
            <a:ext cx="711895" cy="369332"/>
          </a:xfrm>
          <a:prstGeom prst="rect">
            <a:avLst/>
          </a:prstGeom>
          <a:noFill/>
        </p:spPr>
        <p:txBody>
          <a:bodyPr wrap="square" rtlCol="0">
            <a:spAutoFit/>
          </a:bodyPr>
          <a:lstStyle/>
          <a:p>
            <a:r>
              <a:rPr lang="en-US" b="1" i="1" dirty="0" smtClean="0">
                <a:solidFill>
                  <a:srgbClr val="FF0000"/>
                </a:solidFill>
              </a:rPr>
              <a:t>AMT</a:t>
            </a:r>
            <a:endParaRPr lang="en-US" b="1" i="1" dirty="0">
              <a:solidFill>
                <a:srgbClr val="FF0000"/>
              </a:solidFill>
            </a:endParaRPr>
          </a:p>
        </p:txBody>
      </p:sp>
      <p:sp>
        <p:nvSpPr>
          <p:cNvPr id="43" name="TextBox 42"/>
          <p:cNvSpPr txBox="1"/>
          <p:nvPr/>
        </p:nvSpPr>
        <p:spPr>
          <a:xfrm>
            <a:off x="598503" y="3392931"/>
            <a:ext cx="7955411" cy="1631216"/>
          </a:xfrm>
          <a:prstGeom prst="rect">
            <a:avLst/>
          </a:prstGeom>
          <a:solidFill>
            <a:schemeClr val="bg1"/>
          </a:solidFill>
          <a:ln>
            <a:solidFill>
              <a:schemeClr val="tx1"/>
            </a:solidFill>
            <a:prstDash val="dash"/>
          </a:ln>
        </p:spPr>
        <p:txBody>
          <a:bodyPr wrap="square" rtlCol="0">
            <a:spAutoFit/>
          </a:bodyPr>
          <a:lstStyle/>
          <a:p>
            <a:r>
              <a:rPr lang="en-US" sz="2000" dirty="0" smtClean="0"/>
              <a:t>IM1</a:t>
            </a:r>
            <a:r>
              <a:rPr lang="en-US" sz="2000" dirty="0"/>
              <a:t>:    I </a:t>
            </a:r>
            <a:r>
              <a:rPr lang="en-US" sz="2000" b="1" dirty="0">
                <a:solidFill>
                  <a:srgbClr val="00B050"/>
                </a:solidFill>
              </a:rPr>
              <a:t>don't like </a:t>
            </a:r>
            <a:r>
              <a:rPr lang="en-US" sz="2000" dirty="0"/>
              <a:t>that I have to go to the </a:t>
            </a:r>
            <a:r>
              <a:rPr lang="en-US" sz="2000" dirty="0">
                <a:solidFill>
                  <a:srgbClr val="000000"/>
                </a:solidFill>
              </a:rPr>
              <a:t>emergency room </a:t>
            </a:r>
            <a:r>
              <a:rPr lang="en-US" sz="2000" dirty="0"/>
              <a:t>again.</a:t>
            </a:r>
          </a:p>
          <a:p>
            <a:r>
              <a:rPr lang="en-US" sz="2000" dirty="0" smtClean="0"/>
              <a:t>IM2</a:t>
            </a:r>
            <a:r>
              <a:rPr lang="en-US" sz="2000" dirty="0"/>
              <a:t>:    I'm so</a:t>
            </a:r>
            <a:r>
              <a:rPr lang="en-US" sz="2000" b="1" dirty="0"/>
              <a:t> </a:t>
            </a:r>
            <a:r>
              <a:rPr lang="en-US" sz="2000" b="1" dirty="0">
                <a:solidFill>
                  <a:srgbClr val="00B050"/>
                </a:solidFill>
              </a:rPr>
              <a:t>unhappy</a:t>
            </a:r>
            <a:r>
              <a:rPr lang="en-US" sz="2000" b="1" dirty="0">
                <a:solidFill>
                  <a:srgbClr val="FF0000"/>
                </a:solidFill>
              </a:rPr>
              <a:t> </a:t>
            </a:r>
            <a:r>
              <a:rPr lang="en-US" sz="2000" dirty="0"/>
              <a:t>that I am going back to the </a:t>
            </a:r>
            <a:r>
              <a:rPr lang="en-US" sz="2000" dirty="0">
                <a:solidFill>
                  <a:srgbClr val="000000"/>
                </a:solidFill>
              </a:rPr>
              <a:t>emergency room.</a:t>
            </a:r>
            <a:r>
              <a:rPr lang="en-US" sz="2000" dirty="0"/>
              <a:t> </a:t>
            </a:r>
          </a:p>
          <a:p>
            <a:r>
              <a:rPr lang="en-US" sz="2000" dirty="0" smtClean="0"/>
              <a:t>IM3:    </a:t>
            </a:r>
            <a:r>
              <a:rPr lang="en-US" sz="2000" dirty="0"/>
              <a:t>I </a:t>
            </a:r>
            <a:r>
              <a:rPr lang="en-US" sz="2000" dirty="0" smtClean="0">
                <a:solidFill>
                  <a:srgbClr val="000000"/>
                </a:solidFill>
              </a:rPr>
              <a:t>am so</a:t>
            </a:r>
            <a:r>
              <a:rPr lang="en-US" sz="2000" b="1" dirty="0" smtClean="0">
                <a:solidFill>
                  <a:srgbClr val="FF0000"/>
                </a:solidFill>
              </a:rPr>
              <a:t> </a:t>
            </a:r>
            <a:r>
              <a:rPr lang="en-US" sz="2000" b="1" dirty="0">
                <a:solidFill>
                  <a:srgbClr val="00B050"/>
                </a:solidFill>
              </a:rPr>
              <a:t>upset</a:t>
            </a:r>
            <a:r>
              <a:rPr lang="en-US" sz="2000" b="1" dirty="0">
                <a:solidFill>
                  <a:srgbClr val="FF0000"/>
                </a:solidFill>
              </a:rPr>
              <a:t> </a:t>
            </a:r>
            <a:r>
              <a:rPr lang="en-US" sz="2000" dirty="0"/>
              <a:t>that I have to </a:t>
            </a:r>
            <a:r>
              <a:rPr lang="en-US" sz="2000" dirty="0" smtClean="0"/>
              <a:t>return to </a:t>
            </a:r>
            <a:r>
              <a:rPr lang="en-US" sz="2000" dirty="0">
                <a:solidFill>
                  <a:srgbClr val="000000"/>
                </a:solidFill>
              </a:rPr>
              <a:t>the emergency room</a:t>
            </a:r>
            <a:r>
              <a:rPr lang="en-US" sz="2000" dirty="0" smtClean="0">
                <a:solidFill>
                  <a:srgbClr val="000000"/>
                </a:solidFill>
              </a:rPr>
              <a:t>.</a:t>
            </a:r>
          </a:p>
          <a:p>
            <a:r>
              <a:rPr lang="en-US" sz="2000" dirty="0" smtClean="0">
                <a:solidFill>
                  <a:srgbClr val="000000"/>
                </a:solidFill>
              </a:rPr>
              <a:t>IM4:  </a:t>
            </a:r>
            <a:r>
              <a:rPr lang="mr-IN" sz="2000" dirty="0" smtClean="0">
                <a:solidFill>
                  <a:srgbClr val="000000"/>
                </a:solidFill>
              </a:rPr>
              <a:t>…</a:t>
            </a:r>
            <a:endParaRPr lang="en-US" sz="2000" dirty="0" smtClean="0">
              <a:solidFill>
                <a:srgbClr val="000000"/>
              </a:solidFill>
            </a:endParaRPr>
          </a:p>
          <a:p>
            <a:r>
              <a:rPr lang="en-US" sz="2000" dirty="0" smtClean="0">
                <a:solidFill>
                  <a:srgbClr val="000000"/>
                </a:solidFill>
              </a:rPr>
              <a:t>IM5: </a:t>
            </a:r>
            <a:r>
              <a:rPr lang="mr-IN" sz="2000" dirty="0" smtClean="0">
                <a:solidFill>
                  <a:srgbClr val="000000"/>
                </a:solidFill>
              </a:rPr>
              <a:t>…</a:t>
            </a:r>
            <a:r>
              <a:rPr lang="en-US" sz="2000" dirty="0" smtClean="0">
                <a:solidFill>
                  <a:srgbClr val="000000"/>
                </a:solidFill>
              </a:rPr>
              <a:t>.</a:t>
            </a:r>
          </a:p>
        </p:txBody>
      </p:sp>
      <p:sp>
        <p:nvSpPr>
          <p:cNvPr id="5" name="TextBox 4"/>
          <p:cNvSpPr txBox="1"/>
          <p:nvPr/>
        </p:nvSpPr>
        <p:spPr>
          <a:xfrm>
            <a:off x="190500" y="5157177"/>
            <a:ext cx="8884365" cy="1323439"/>
          </a:xfrm>
          <a:prstGeom prst="rect">
            <a:avLst/>
          </a:prstGeom>
          <a:noFill/>
        </p:spPr>
        <p:txBody>
          <a:bodyPr wrap="square" rtlCol="0">
            <a:spAutoFit/>
          </a:bodyPr>
          <a:lstStyle/>
          <a:p>
            <a:pPr marL="0" lvl="1"/>
            <a:r>
              <a:rPr lang="en-US" sz="2000" dirty="0"/>
              <a:t>Use the SM – IM dataset as parallel corpus to identify Semantically Opposite (SO) words (</a:t>
            </a:r>
            <a:r>
              <a:rPr lang="en-US" sz="2000" b="1" i="1" dirty="0">
                <a:solidFill>
                  <a:srgbClr val="660066"/>
                </a:solidFill>
              </a:rPr>
              <a:t>happy</a:t>
            </a:r>
            <a:r>
              <a:rPr lang="en-US" sz="2000" dirty="0">
                <a:solidFill>
                  <a:srgbClr val="008000"/>
                </a:solidFill>
              </a:rPr>
              <a:t> </a:t>
            </a:r>
            <a:r>
              <a:rPr lang="en-US" sz="2000" dirty="0"/>
              <a:t>&lt;-&gt; </a:t>
            </a:r>
            <a:r>
              <a:rPr lang="en-US" sz="2000" b="1" i="1" dirty="0">
                <a:solidFill>
                  <a:srgbClr val="00B050"/>
                </a:solidFill>
              </a:rPr>
              <a:t>upset</a:t>
            </a:r>
            <a:r>
              <a:rPr lang="en-US" sz="2000" b="1" i="1" dirty="0">
                <a:solidFill>
                  <a:srgbClr val="000000"/>
                </a:solidFill>
              </a:rPr>
              <a:t>, …)</a:t>
            </a:r>
            <a:r>
              <a:rPr lang="en-US" sz="2000" dirty="0"/>
              <a:t> via monolingual </a:t>
            </a:r>
            <a:r>
              <a:rPr lang="en-US" sz="2000" dirty="0" smtClean="0"/>
              <a:t>alignment (</a:t>
            </a:r>
            <a:r>
              <a:rPr lang="en-US" sz="2000" dirty="0" err="1" smtClean="0"/>
              <a:t>Barzilay&amp;MkKeown</a:t>
            </a:r>
            <a:r>
              <a:rPr lang="en-US" sz="2000" dirty="0" smtClean="0"/>
              <a:t>, 2001)</a:t>
            </a:r>
          </a:p>
          <a:p>
            <a:pPr marL="0" lvl="1"/>
            <a:endParaRPr lang="en-US" sz="2000" dirty="0" smtClean="0"/>
          </a:p>
          <a:p>
            <a:pPr marL="0" lvl="1"/>
            <a:r>
              <a:rPr lang="en-US" sz="2000" dirty="0"/>
              <a:t>Use the </a:t>
            </a:r>
            <a:r>
              <a:rPr lang="en-US" sz="2000" b="1" i="1" dirty="0"/>
              <a:t>semantically opposite</a:t>
            </a:r>
            <a:r>
              <a:rPr lang="en-US" sz="2000" dirty="0"/>
              <a:t> pairs to extract</a:t>
            </a:r>
            <a:r>
              <a:rPr lang="en-US" sz="2000" dirty="0">
                <a:solidFill>
                  <a:srgbClr val="FF0000"/>
                </a:solidFill>
              </a:rPr>
              <a:t> </a:t>
            </a:r>
            <a:r>
              <a:rPr lang="en-US" sz="2000" dirty="0"/>
              <a:t>target words (`happy’, `love’, `yeah’</a:t>
            </a:r>
            <a:r>
              <a:rPr lang="en-US" sz="2000" dirty="0" smtClean="0"/>
              <a:t>)</a:t>
            </a:r>
            <a:endParaRPr lang="en-US" sz="2000" dirty="0"/>
          </a:p>
        </p:txBody>
      </p:sp>
    </p:spTree>
    <p:extLst>
      <p:ext uri="{BB962C8B-B14F-4D97-AF65-F5344CB8AC3E}">
        <p14:creationId xmlns:p14="http://schemas.microsoft.com/office/powerpoint/2010/main" val="2039497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58"/>
            <a:ext cx="9144000" cy="1143000"/>
          </a:xfrm>
        </p:spPr>
        <p:txBody>
          <a:bodyPr>
            <a:normAutofit/>
          </a:bodyPr>
          <a:lstStyle/>
          <a:p>
            <a:r>
              <a:rPr lang="en-US" sz="3600" dirty="0" smtClean="0">
                <a:solidFill>
                  <a:srgbClr val="F2F2F2"/>
                </a:solidFill>
              </a:rPr>
              <a:t>Target and Data Collection</a:t>
            </a:r>
            <a:endParaRPr lang="en-US" sz="3600" dirty="0">
              <a:solidFill>
                <a:srgbClr val="F2F2F2"/>
              </a:solidFill>
            </a:endParaRPr>
          </a:p>
        </p:txBody>
      </p:sp>
      <p:sp>
        <p:nvSpPr>
          <p:cNvPr id="3" name="Content Placeholder 2"/>
          <p:cNvSpPr>
            <a:spLocks noGrp="1"/>
          </p:cNvSpPr>
          <p:nvPr>
            <p:ph idx="1"/>
          </p:nvPr>
        </p:nvSpPr>
        <p:spPr>
          <a:xfrm>
            <a:off x="340746" y="1417638"/>
            <a:ext cx="8863399" cy="4938712"/>
          </a:xfrm>
        </p:spPr>
        <p:txBody>
          <a:bodyPr>
            <a:normAutofit fontScale="92500" lnSpcReduction="20000"/>
          </a:bodyPr>
          <a:lstStyle/>
          <a:p>
            <a:r>
              <a:rPr lang="en-US" dirty="0"/>
              <a:t>W</a:t>
            </a:r>
            <a:r>
              <a:rPr lang="en-US" dirty="0" smtClean="0"/>
              <a:t>e extracted 70 targets via alignment</a:t>
            </a:r>
          </a:p>
          <a:p>
            <a:r>
              <a:rPr lang="en-US" dirty="0" smtClean="0"/>
              <a:t>Using Twitter APIs we collected training data for </a:t>
            </a:r>
            <a:r>
              <a:rPr lang="en-US" b="1" dirty="0" smtClean="0"/>
              <a:t>each targets</a:t>
            </a:r>
          </a:p>
          <a:p>
            <a:pPr lvl="1">
              <a:buClr>
                <a:schemeClr val="tx1"/>
              </a:buClr>
              <a:buFont typeface="Wingdings" charset="2"/>
              <a:buChar char="ü"/>
            </a:pPr>
            <a:r>
              <a:rPr lang="en-US" b="1" i="1" dirty="0" smtClean="0">
                <a:solidFill>
                  <a:srgbClr val="660066"/>
                </a:solidFill>
              </a:rPr>
              <a:t>Sarcastic</a:t>
            </a:r>
            <a:r>
              <a:rPr lang="en-US" dirty="0" smtClean="0"/>
              <a:t> (#sarcasm, #sarcastic)</a:t>
            </a:r>
          </a:p>
          <a:p>
            <a:pPr lvl="1">
              <a:buClr>
                <a:schemeClr val="tx1"/>
              </a:buClr>
              <a:buFont typeface="Wingdings" charset="2"/>
              <a:buChar char="ü"/>
            </a:pPr>
            <a:r>
              <a:rPr lang="en-US" b="1" i="1" dirty="0" smtClean="0">
                <a:solidFill>
                  <a:srgbClr val="008000"/>
                </a:solidFill>
              </a:rPr>
              <a:t>Literal</a:t>
            </a:r>
            <a:r>
              <a:rPr lang="en-US" dirty="0" smtClean="0"/>
              <a:t> (labeled with sentiment </a:t>
            </a:r>
            <a:r>
              <a:rPr lang="en-US" dirty="0" err="1" smtClean="0"/>
              <a:t>hashtags</a:t>
            </a:r>
            <a:r>
              <a:rPr lang="en-US" dirty="0" smtClean="0"/>
              <a:t>: e.g., #enjoy, #sad)</a:t>
            </a:r>
          </a:p>
          <a:p>
            <a:endParaRPr lang="en-US" dirty="0" smtClean="0"/>
          </a:p>
          <a:p>
            <a:endParaRPr lang="en-US" dirty="0"/>
          </a:p>
          <a:p>
            <a:endParaRPr lang="en-US" dirty="0" smtClean="0"/>
          </a:p>
          <a:p>
            <a:r>
              <a:rPr lang="en-US" dirty="0" smtClean="0"/>
              <a:t>Size of training data varies per target word from 427 (`mature’) to 26,802 (`love’)</a:t>
            </a:r>
          </a:p>
          <a:p>
            <a:pPr marL="457200" lvl="1" indent="0">
              <a:buNone/>
            </a:pPr>
            <a:endParaRPr lang="en-US" dirty="0"/>
          </a:p>
        </p:txBody>
      </p:sp>
      <p:sp>
        <p:nvSpPr>
          <p:cNvPr id="4" name="Slide Number Placeholder 3"/>
          <p:cNvSpPr>
            <a:spLocks noGrp="1"/>
          </p:cNvSpPr>
          <p:nvPr>
            <p:ph type="sldNum" sz="quarter" idx="12"/>
          </p:nvPr>
        </p:nvSpPr>
        <p:spPr/>
        <p:txBody>
          <a:bodyPr/>
          <a:lstStyle/>
          <a:p>
            <a:fld id="{BA60EFAC-A836-3148-8108-2F02C85F787D}" type="slidenum">
              <a:rPr lang="en-US" smtClean="0"/>
              <a:t>8</a:t>
            </a:fld>
            <a:endParaRPr lang="en-US"/>
          </a:p>
        </p:txBody>
      </p:sp>
      <p:sp>
        <p:nvSpPr>
          <p:cNvPr id="9" name="TextBox 8"/>
          <p:cNvSpPr txBox="1"/>
          <p:nvPr/>
        </p:nvSpPr>
        <p:spPr>
          <a:xfrm>
            <a:off x="1099681" y="4008738"/>
            <a:ext cx="7070156" cy="369332"/>
          </a:xfrm>
          <a:prstGeom prst="rect">
            <a:avLst/>
          </a:prstGeom>
          <a:noFill/>
          <a:ln>
            <a:solidFill>
              <a:schemeClr val="tx1"/>
            </a:solidFill>
          </a:ln>
        </p:spPr>
        <p:txBody>
          <a:bodyPr wrap="square" rtlCol="0">
            <a:spAutoFit/>
          </a:bodyPr>
          <a:lstStyle/>
          <a:p>
            <a:r>
              <a:rPr lang="en-US" i="1" dirty="0" smtClean="0"/>
              <a:t>The market index is falling greatly. What a </a:t>
            </a:r>
            <a:r>
              <a:rPr lang="en-US" b="1" i="1" dirty="0" smtClean="0">
                <a:solidFill>
                  <a:srgbClr val="660066"/>
                </a:solidFill>
              </a:rPr>
              <a:t>happy</a:t>
            </a:r>
            <a:r>
              <a:rPr lang="en-US" i="1" dirty="0" smtClean="0"/>
              <a:t> Christmas #sarcasm</a:t>
            </a:r>
            <a:endParaRPr lang="en-US" i="1" dirty="0"/>
          </a:p>
        </p:txBody>
      </p:sp>
      <p:sp>
        <p:nvSpPr>
          <p:cNvPr id="10" name="TextBox 9"/>
          <p:cNvSpPr txBox="1"/>
          <p:nvPr/>
        </p:nvSpPr>
        <p:spPr>
          <a:xfrm>
            <a:off x="1099681" y="4504108"/>
            <a:ext cx="7587119" cy="369332"/>
          </a:xfrm>
          <a:prstGeom prst="rect">
            <a:avLst/>
          </a:prstGeom>
          <a:noFill/>
          <a:ln>
            <a:solidFill>
              <a:schemeClr val="tx1"/>
            </a:solidFill>
          </a:ln>
        </p:spPr>
        <p:txBody>
          <a:bodyPr wrap="square" rtlCol="0">
            <a:spAutoFit/>
          </a:bodyPr>
          <a:lstStyle/>
          <a:p>
            <a:r>
              <a:rPr lang="en-US" b="1" i="1" dirty="0">
                <a:solidFill>
                  <a:srgbClr val="008000"/>
                </a:solidFill>
              </a:rPr>
              <a:t>happy </a:t>
            </a:r>
            <a:r>
              <a:rPr lang="en-US" i="1" dirty="0" err="1"/>
              <a:t>christmas</a:t>
            </a:r>
            <a:r>
              <a:rPr lang="en-US" i="1" dirty="0"/>
              <a:t> eve ... new haircut ready for </a:t>
            </a:r>
            <a:r>
              <a:rPr lang="en-US" i="1" dirty="0" smtClean="0"/>
              <a:t>new year </a:t>
            </a:r>
            <a:r>
              <a:rPr lang="en-US" i="1" dirty="0"/>
              <a:t>!!! #</a:t>
            </a:r>
            <a:r>
              <a:rPr lang="en-US" i="1" dirty="0" err="1"/>
              <a:t>christmaseve</a:t>
            </a:r>
            <a:r>
              <a:rPr lang="en-US" i="1" dirty="0"/>
              <a:t> </a:t>
            </a:r>
            <a:r>
              <a:rPr lang="en-US" i="1" dirty="0" smtClean="0"/>
              <a:t>#</a:t>
            </a:r>
            <a:r>
              <a:rPr lang="en-US" i="1" dirty="0"/>
              <a:t>enjoy</a:t>
            </a:r>
          </a:p>
        </p:txBody>
      </p:sp>
    </p:spTree>
    <p:extLst>
      <p:ext uri="{BB962C8B-B14F-4D97-AF65-F5344CB8AC3E}">
        <p14:creationId xmlns:p14="http://schemas.microsoft.com/office/powerpoint/2010/main" val="1699365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799"/>
            <a:ext cx="8229600" cy="1068737"/>
          </a:xfrm>
        </p:spPr>
        <p:txBody>
          <a:bodyPr>
            <a:normAutofit/>
          </a:bodyPr>
          <a:lstStyle/>
          <a:p>
            <a:r>
              <a:rPr lang="en-US" sz="3600" b="1" dirty="0" smtClean="0">
                <a:solidFill>
                  <a:schemeClr val="bg1"/>
                </a:solidFill>
              </a:rPr>
              <a:t>Targets and # of Instances per Sense</a:t>
            </a:r>
            <a:endParaRPr lang="en-US" sz="3600" b="1"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22368415"/>
              </p:ext>
            </p:extLst>
          </p:nvPr>
        </p:nvGraphicFramePr>
        <p:xfrm>
          <a:off x="758767" y="1565834"/>
          <a:ext cx="7653867" cy="3749040"/>
        </p:xfrm>
        <a:graphic>
          <a:graphicData uri="http://schemas.openxmlformats.org/drawingml/2006/table">
            <a:tbl>
              <a:tblPr firstRow="1" bandRow="1">
                <a:tableStyleId>{21E4AEA4-8DFA-4A89-87EB-49C32662AFE0}</a:tableStyleId>
              </a:tblPr>
              <a:tblGrid>
                <a:gridCol w="7653867"/>
              </a:tblGrid>
              <a:tr h="3070636">
                <a:tc>
                  <a:txBody>
                    <a:bodyPr/>
                    <a:lstStyle/>
                    <a:p>
                      <a:pPr algn="just"/>
                      <a:r>
                        <a:rPr lang="en-US" sz="2400" b="0" dirty="0" smtClean="0">
                          <a:solidFill>
                            <a:schemeClr val="tx1"/>
                          </a:solidFill>
                        </a:rPr>
                        <a:t>love(26802),</a:t>
                      </a:r>
                      <a:r>
                        <a:rPr lang="en-US" sz="2400" b="0" baseline="0" dirty="0" smtClean="0">
                          <a:solidFill>
                            <a:schemeClr val="tx1"/>
                          </a:solidFill>
                        </a:rPr>
                        <a:t> </a:t>
                      </a:r>
                      <a:r>
                        <a:rPr lang="en-US" sz="2400" b="0" dirty="0" smtClean="0">
                          <a:solidFill>
                            <a:schemeClr val="tx1"/>
                          </a:solidFill>
                        </a:rPr>
                        <a:t>like(14995),</a:t>
                      </a:r>
                      <a:r>
                        <a:rPr lang="en-US" sz="2400" b="0" baseline="0" dirty="0" smtClean="0">
                          <a:solidFill>
                            <a:schemeClr val="tx1"/>
                          </a:solidFill>
                        </a:rPr>
                        <a:t> </a:t>
                      </a:r>
                      <a:r>
                        <a:rPr lang="en-US" sz="2400" b="0" dirty="0" smtClean="0">
                          <a:solidFill>
                            <a:schemeClr val="tx1"/>
                          </a:solidFill>
                        </a:rPr>
                        <a:t>great(14495),</a:t>
                      </a:r>
                      <a:r>
                        <a:rPr lang="en-US" sz="2400" b="0" baseline="0" dirty="0" smtClean="0">
                          <a:solidFill>
                            <a:schemeClr val="tx1"/>
                          </a:solidFill>
                        </a:rPr>
                        <a:t> </a:t>
                      </a:r>
                      <a:r>
                        <a:rPr lang="en-US" sz="2400" b="0" dirty="0" smtClean="0">
                          <a:solidFill>
                            <a:schemeClr val="tx1"/>
                          </a:solidFill>
                        </a:rPr>
                        <a:t>good(11624),</a:t>
                      </a:r>
                      <a:r>
                        <a:rPr lang="en-US" sz="2400" b="0" baseline="0" dirty="0" smtClean="0">
                          <a:solidFill>
                            <a:schemeClr val="tx1"/>
                          </a:solidFill>
                        </a:rPr>
                        <a:t> </a:t>
                      </a:r>
                      <a:r>
                        <a:rPr lang="en-US" sz="2400" b="0" dirty="0" smtClean="0">
                          <a:solidFill>
                            <a:schemeClr val="tx1"/>
                          </a:solidFill>
                        </a:rPr>
                        <a:t>really(9825),</a:t>
                      </a:r>
                      <a:r>
                        <a:rPr lang="en-US" sz="2400" b="0" baseline="0" dirty="0" smtClean="0">
                          <a:solidFill>
                            <a:schemeClr val="tx1"/>
                          </a:solidFill>
                        </a:rPr>
                        <a:t> </a:t>
                      </a:r>
                      <a:r>
                        <a:rPr lang="en-US" sz="2400" b="0" dirty="0" smtClean="0">
                          <a:solidFill>
                            <a:schemeClr val="tx1"/>
                          </a:solidFill>
                        </a:rPr>
                        <a:t>right(6771),</a:t>
                      </a:r>
                      <a:r>
                        <a:rPr lang="en-US" sz="2400" b="0" baseline="0" dirty="0" smtClean="0">
                          <a:solidFill>
                            <a:schemeClr val="tx1"/>
                          </a:solidFill>
                        </a:rPr>
                        <a:t> </a:t>
                      </a:r>
                      <a:r>
                        <a:rPr lang="en-US" sz="2400" b="0" dirty="0" smtClean="0">
                          <a:solidFill>
                            <a:schemeClr val="tx1"/>
                          </a:solidFill>
                        </a:rPr>
                        <a:t>fun(6603),</a:t>
                      </a:r>
                      <a:r>
                        <a:rPr lang="en-US" sz="2400" b="0" baseline="0" dirty="0" smtClean="0">
                          <a:solidFill>
                            <a:schemeClr val="tx1"/>
                          </a:solidFill>
                        </a:rPr>
                        <a:t> </a:t>
                      </a:r>
                      <a:r>
                        <a:rPr lang="en-US" sz="2400" b="0" dirty="0" smtClean="0">
                          <a:solidFill>
                            <a:schemeClr val="tx1"/>
                          </a:solidFill>
                        </a:rPr>
                        <a:t>best(6182), better(5960), glad(5748), yeah(5504), nice(4443), awesome(4196), excited(4027), always(3807), happy(3098), cool(2705), amazing(1952), favorite(1883), perfect(1792), </a:t>
                      </a:r>
                      <a:r>
                        <a:rPr lang="en-US" sz="2400" b="0" baseline="0" dirty="0" smtClean="0">
                          <a:solidFill>
                            <a:schemeClr val="tx1"/>
                          </a:solidFill>
                        </a:rPr>
                        <a:t> </a:t>
                      </a:r>
                      <a:r>
                        <a:rPr lang="en-US" sz="2400" b="0" dirty="0" smtClean="0">
                          <a:solidFill>
                            <a:schemeClr val="tx1"/>
                          </a:solidFill>
                        </a:rPr>
                        <a:t>wonderful(1749), wonder(1476), lovely(1424), super(1390), fantastic(1369), joy(1176), cute(1007), beautiful(981), sweet(800), hot(729), proud(703),</a:t>
                      </a:r>
                      <a:r>
                        <a:rPr lang="en-US" sz="2400" b="0" baseline="0" dirty="0" smtClean="0">
                          <a:solidFill>
                            <a:schemeClr val="tx1"/>
                          </a:solidFill>
                        </a:rPr>
                        <a:t> </a:t>
                      </a:r>
                      <a:r>
                        <a:rPr lang="en-US" sz="2400" b="0" dirty="0" smtClean="0">
                          <a:solidFill>
                            <a:schemeClr val="tx1"/>
                          </a:solidFill>
                        </a:rPr>
                        <a:t>shocked(645), interested(624), brilliant(576), genius(481), attractive(449), mature(427)</a:t>
                      </a:r>
                      <a:endParaRPr lang="en-US" sz="2400" b="0" dirty="0">
                        <a:solidFill>
                          <a:schemeClr val="tx1"/>
                        </a:solidFill>
                      </a:endParaRPr>
                    </a:p>
                  </a:txBody>
                  <a:tcPr>
                    <a:noFill/>
                  </a:tcPr>
                </a:tc>
              </a:tr>
            </a:tbl>
          </a:graphicData>
        </a:graphic>
      </p:graphicFrame>
      <p:sp>
        <p:nvSpPr>
          <p:cNvPr id="4" name="Slide Number Placeholder 3"/>
          <p:cNvSpPr>
            <a:spLocks noGrp="1"/>
          </p:cNvSpPr>
          <p:nvPr>
            <p:ph type="sldNum" sz="quarter" idx="12"/>
          </p:nvPr>
        </p:nvSpPr>
        <p:spPr/>
        <p:txBody>
          <a:bodyPr/>
          <a:lstStyle/>
          <a:p>
            <a:fld id="{BA60EFAC-A836-3148-8108-2F02C85F787D}" type="slidenum">
              <a:rPr lang="en-US" smtClean="0"/>
              <a:t>9</a:t>
            </a:fld>
            <a:endParaRPr lang="en-US"/>
          </a:p>
        </p:txBody>
      </p:sp>
      <p:sp>
        <p:nvSpPr>
          <p:cNvPr id="7" name="TextBox 6"/>
          <p:cNvSpPr txBox="1"/>
          <p:nvPr/>
        </p:nvSpPr>
        <p:spPr>
          <a:xfrm>
            <a:off x="758766" y="5770172"/>
            <a:ext cx="7928034" cy="830997"/>
          </a:xfrm>
          <a:prstGeom prst="rect">
            <a:avLst/>
          </a:prstGeom>
          <a:noFill/>
        </p:spPr>
        <p:txBody>
          <a:bodyPr wrap="square" rtlCol="0">
            <a:spAutoFit/>
          </a:bodyPr>
          <a:lstStyle/>
          <a:p>
            <a:pPr marL="342900" indent="-342900">
              <a:buFont typeface="Arial"/>
              <a:buChar char="•"/>
            </a:pPr>
            <a:r>
              <a:rPr lang="en-US" sz="2400" dirty="0" smtClean="0"/>
              <a:t>Consider only target with at least 400 </a:t>
            </a:r>
            <a:r>
              <a:rPr lang="en-US" sz="2400" dirty="0" err="1" smtClean="0"/>
              <a:t>trainingg</a:t>
            </a:r>
            <a:r>
              <a:rPr lang="en-US" sz="2400" dirty="0" smtClean="0"/>
              <a:t> instances</a:t>
            </a:r>
          </a:p>
          <a:p>
            <a:pPr marL="342900" indent="-342900">
              <a:buFont typeface="Arial"/>
              <a:buChar char="•"/>
            </a:pPr>
            <a:r>
              <a:rPr lang="en-US" sz="2400" dirty="0" smtClean="0"/>
              <a:t>Train-Test split: 80%(Training), 10% (Dev.) and 10% (Test)</a:t>
            </a:r>
            <a:endParaRPr lang="en-US" sz="2400" dirty="0"/>
          </a:p>
        </p:txBody>
      </p:sp>
    </p:spTree>
    <p:extLst>
      <p:ext uri="{BB962C8B-B14F-4D97-AF65-F5344CB8AC3E}">
        <p14:creationId xmlns:p14="http://schemas.microsoft.com/office/powerpoint/2010/main" val="308743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9432</TotalTime>
  <Words>4136</Words>
  <Application>Microsoft Macintosh PowerPoint</Application>
  <PresentationFormat>On-screen Show (4:3)</PresentationFormat>
  <Paragraphs>849</Paragraphs>
  <Slides>69</Slides>
  <Notes>46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69</vt:i4>
      </vt:variant>
    </vt:vector>
  </HeadingPairs>
  <TitlesOfParts>
    <vt:vector size="78" baseType="lpstr">
      <vt:lpstr>Arial</vt:lpstr>
      <vt:lpstr>Calibri</vt:lpstr>
      <vt:lpstr>Calibri Light</vt:lpstr>
      <vt:lpstr>Chalkduster</vt:lpstr>
      <vt:lpstr>Lucida Grande</vt:lpstr>
      <vt:lpstr>Mangal</vt:lpstr>
      <vt:lpstr>Times New Roman</vt:lpstr>
      <vt:lpstr>Wingdings</vt:lpstr>
      <vt:lpstr>Office Theme</vt:lpstr>
      <vt:lpstr>Computational Models of Modeling Sarcasm in Text</vt:lpstr>
      <vt:lpstr>Understanding People’s Attitudes (sentiment, beliefs)</vt:lpstr>
      <vt:lpstr>Verbal Irony/Sarcasm</vt:lpstr>
      <vt:lpstr>Verbal Irony/Sarcasm</vt:lpstr>
      <vt:lpstr>Sarcasm as Figurative Language</vt:lpstr>
      <vt:lpstr>Key issues that needed to be addressed</vt:lpstr>
      <vt:lpstr>1. Crowdsourcing Experiments</vt:lpstr>
      <vt:lpstr>Target and Data Collection</vt:lpstr>
      <vt:lpstr>Targets and # of Instances per Sense</vt:lpstr>
      <vt:lpstr>Classification Approach</vt:lpstr>
      <vt:lpstr>Details on Word Embedding</vt:lpstr>
      <vt:lpstr>Results</vt:lpstr>
      <vt:lpstr>Sarcasm</vt:lpstr>
      <vt:lpstr>Sarcasm Analysis</vt:lpstr>
      <vt:lpstr>Sarcasm Analysis</vt:lpstr>
      <vt:lpstr>Modeling Conversation Context [Ghosh, Fabrri, Muresan 2017; 2018]</vt:lpstr>
      <vt:lpstr>PowerPoint Presentation</vt:lpstr>
      <vt:lpstr>PowerPoint Presentation</vt:lpstr>
      <vt:lpstr>PowerPoint Presentation</vt:lpstr>
      <vt:lpstr>Data and Annotations</vt:lpstr>
      <vt:lpstr>Data and Annotations</vt:lpstr>
      <vt:lpstr>Data and Annotations</vt:lpstr>
      <vt:lpstr>Data and Annotations</vt:lpstr>
      <vt:lpstr>Modeling Conversation Context</vt:lpstr>
      <vt:lpstr>Computational Models</vt:lpstr>
      <vt:lpstr>Computational Models</vt:lpstr>
      <vt:lpstr>PowerPoint Presentation</vt:lpstr>
      <vt:lpstr>Computational Models</vt:lpstr>
      <vt:lpstr>PowerPoint Presentation</vt:lpstr>
      <vt:lpstr>Results: Prior Turn </vt:lpstr>
      <vt:lpstr>Results: Prior Turn </vt:lpstr>
      <vt:lpstr>Results: Prior Turn </vt:lpstr>
      <vt:lpstr>Results: Cross-corpora training</vt:lpstr>
      <vt:lpstr>Results: Cross-corpora training</vt:lpstr>
      <vt:lpstr>Results: Prior + Succeeding Turn</vt:lpstr>
      <vt:lpstr>Results: Prior + Succeeding Turn</vt:lpstr>
      <vt:lpstr>Results: Prior + Succeeding Turn</vt:lpstr>
      <vt:lpstr>Error analysis findings</vt:lpstr>
      <vt:lpstr>Modeling Conversation Context</vt:lpstr>
      <vt:lpstr>Crowdsourcing Experiment</vt:lpstr>
      <vt:lpstr>PowerPoint Presentation</vt:lpstr>
      <vt:lpstr>PowerPoint Presentation</vt:lpstr>
      <vt:lpstr>Crowdsourcing 2</vt:lpstr>
      <vt:lpstr>PowerPoint Presentation</vt:lpstr>
      <vt:lpstr>Other remarks</vt:lpstr>
      <vt:lpstr>Conclusion</vt:lpstr>
      <vt:lpstr>Current/Future Work</vt:lpstr>
      <vt:lpstr>PowerPoint Presentation</vt:lpstr>
      <vt:lpstr>Sarcasm in Spoken Language </vt:lpstr>
      <vt:lpstr>Sarcasm in Spoken Language</vt:lpstr>
      <vt:lpstr>Spoken Sarcasm Corpora</vt:lpstr>
      <vt:lpstr>Definition</vt:lpstr>
      <vt:lpstr>Yeah right: Sarcasm Recognition for Spoken Dialogue Systems (Tepperman, Traum, &amp; Narayanan (2006)) </vt:lpstr>
      <vt:lpstr>Contextual Cues</vt:lpstr>
      <vt:lpstr>PowerPoint Presentation</vt:lpstr>
      <vt:lpstr>Objective Cues</vt:lpstr>
      <vt:lpstr>Prosodic Cues</vt:lpstr>
      <vt:lpstr>Spectral Features</vt:lpstr>
      <vt:lpstr>Methods</vt:lpstr>
      <vt:lpstr>Results</vt:lpstr>
      <vt:lpstr>Conclusions</vt:lpstr>
      <vt:lpstr>Problems and Possibilities</vt:lpstr>
      <vt:lpstr>Do you Agree?</vt:lpstr>
      <vt:lpstr>“Sure, I did the Right Thing”: A System for Sarcasm Detection in Speech (Rakov and Rosenberg, 2013) </vt:lpstr>
      <vt:lpstr>Perceptions of Sarcastic Speech Survey</vt:lpstr>
      <vt:lpstr>Features</vt:lpstr>
      <vt:lpstr>PowerPoint Presentation</vt:lpstr>
      <vt:lpstr>Results</vt:lpstr>
      <vt:lpstr>How would you Improve Sarcasm Detection in Speech?</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Sarcastic or Not: Word Embeddings to Predict the Literal or Sarcastic Meaning  of Words  </dc:title>
  <dc:creator>local_admin</dc:creator>
  <cp:lastModifiedBy>Microsoft Office User</cp:lastModifiedBy>
  <cp:revision>258</cp:revision>
  <dcterms:created xsi:type="dcterms:W3CDTF">2015-10-04T18:51:40Z</dcterms:created>
  <dcterms:modified xsi:type="dcterms:W3CDTF">2019-04-25T13:38:52Z</dcterms:modified>
</cp:coreProperties>
</file>