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67" r:id="rId4"/>
    <p:sldId id="270" r:id="rId5"/>
    <p:sldId id="272" r:id="rId6"/>
    <p:sldId id="271" r:id="rId7"/>
    <p:sldId id="274" r:id="rId8"/>
    <p:sldId id="275" r:id="rId9"/>
    <p:sldId id="308" r:id="rId10"/>
    <p:sldId id="276" r:id="rId11"/>
    <p:sldId id="277" r:id="rId12"/>
    <p:sldId id="278" r:id="rId13"/>
    <p:sldId id="280" r:id="rId14"/>
    <p:sldId id="309" r:id="rId15"/>
    <p:sldId id="285" r:id="rId16"/>
    <p:sldId id="282" r:id="rId17"/>
    <p:sldId id="283" r:id="rId18"/>
    <p:sldId id="289" r:id="rId19"/>
    <p:sldId id="281" r:id="rId20"/>
    <p:sldId id="287" r:id="rId21"/>
    <p:sldId id="310" r:id="rId22"/>
    <p:sldId id="291" r:id="rId23"/>
    <p:sldId id="295" r:id="rId24"/>
    <p:sldId id="293" r:id="rId25"/>
    <p:sldId id="296" r:id="rId26"/>
    <p:sldId id="294" r:id="rId27"/>
    <p:sldId id="317" r:id="rId28"/>
    <p:sldId id="297" r:id="rId29"/>
    <p:sldId id="292" r:id="rId30"/>
    <p:sldId id="298" r:id="rId31"/>
    <p:sldId id="300" r:id="rId32"/>
    <p:sldId id="302" r:id="rId33"/>
    <p:sldId id="303" r:id="rId34"/>
    <p:sldId id="304" r:id="rId35"/>
    <p:sldId id="305" r:id="rId36"/>
    <p:sldId id="316" r:id="rId37"/>
    <p:sldId id="301" r:id="rId38"/>
    <p:sldId id="314" r:id="rId39"/>
    <p:sldId id="312" r:id="rId40"/>
    <p:sldId id="30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70D011-551B-6245-89B4-C82BB2512DC6}">
          <p14:sldIdLst>
            <p14:sldId id="256"/>
            <p14:sldId id="257"/>
            <p14:sldId id="267"/>
            <p14:sldId id="270"/>
            <p14:sldId id="272"/>
            <p14:sldId id="271"/>
            <p14:sldId id="274"/>
            <p14:sldId id="275"/>
            <p14:sldId id="308"/>
            <p14:sldId id="276"/>
            <p14:sldId id="277"/>
            <p14:sldId id="278"/>
            <p14:sldId id="280"/>
            <p14:sldId id="309"/>
            <p14:sldId id="285"/>
            <p14:sldId id="282"/>
            <p14:sldId id="283"/>
            <p14:sldId id="289"/>
            <p14:sldId id="281"/>
            <p14:sldId id="287"/>
            <p14:sldId id="310"/>
            <p14:sldId id="291"/>
            <p14:sldId id="295"/>
            <p14:sldId id="293"/>
            <p14:sldId id="296"/>
            <p14:sldId id="294"/>
            <p14:sldId id="317"/>
            <p14:sldId id="297"/>
            <p14:sldId id="292"/>
            <p14:sldId id="298"/>
            <p14:sldId id="300"/>
            <p14:sldId id="302"/>
            <p14:sldId id="303"/>
            <p14:sldId id="304"/>
            <p14:sldId id="305"/>
            <p14:sldId id="316"/>
            <p14:sldId id="301"/>
            <p14:sldId id="314"/>
            <p14:sldId id="312"/>
            <p14:sldId id="3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7152A-2237-EA4E-B788-80E04DE85DE4}" type="datetimeFigureOut">
              <a:rPr lang="en-US" smtClean="0"/>
              <a:t>4/13/11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76E59-349C-754F-936A-FE4D40BEE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470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186D6-BE76-6245-BC9C-D0BE8F43FD53}" type="datetimeFigureOut">
              <a:rPr lang="en-US" smtClean="0"/>
              <a:t>4/13/11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55103-5F3B-594B-AA9C-FA294BC4E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17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1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A541-474A-8A4A-B4E3-535E6CDF940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96486-2C8A-0C48-A51A-C94C15BCBEC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7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CE81C4-2A3B-9C4B-A2E7-4F4C21612BE4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A541-474A-8A4A-B4E3-535E6CDF940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B12A-303C-9246-B34D-F8FEA16ADA8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1460500"/>
            <a:ext cx="9144000" cy="46038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0" y="4953000"/>
            <a:ext cx="9144000" cy="46038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1" name="Oval 10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2" name="Oval 11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3" name="Oval 12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anchor="b" anchorCtr="0"/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9A490D-26EB-4249-8D9C-42EEEF054483}" type="datetime1">
              <a:rPr lang="en-US" smtClean="0"/>
              <a:t>4/13/11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8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1179513"/>
            <a:ext cx="9144000" cy="44450"/>
            <a:chOff x="0" y="1613647"/>
            <a:chExt cx="9144000" cy="452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1657320"/>
              <a:ext cx="9144000" cy="161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613647"/>
              <a:ext cx="9144000" cy="161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0" y="5715000"/>
            <a:ext cx="9144000" cy="46038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/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4E7633-572D-3D4A-B998-58D2990451BC}" type="datetime1">
              <a:rPr lang="en-US" smtClean="0"/>
              <a:t>4/13/11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9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088558-B279-3646-93C9-E3F2E8191C17}" type="datetime1">
              <a:rPr lang="en-US" smtClean="0"/>
              <a:t>4/13/11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4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 rot="5400000">
            <a:off x="4065588" y="3406775"/>
            <a:ext cx="6858000" cy="44450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6351" y="1667026"/>
              <a:ext cx="9144001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-6350" y="1623353"/>
              <a:ext cx="9144001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500" y="6356350"/>
            <a:ext cx="1147763" cy="365125"/>
          </a:xfrm>
        </p:spPr>
        <p:txBody>
          <a:bodyPr/>
          <a:lstStyle>
            <a:lvl1pPr>
              <a:defRPr/>
            </a:lvl1pPr>
          </a:lstStyle>
          <a:p>
            <a:fld id="{6471D220-DD4C-F642-AE55-89F6CA730F54}" type="datetime1">
              <a:rPr lang="en-US" smtClean="0"/>
              <a:t>4/13/11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3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92917D-501A-0847-893E-300438A03693}" type="datetime1">
              <a:rPr lang="en-US" smtClean="0"/>
              <a:t>4/13/11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1460500"/>
            <a:ext cx="9144000" cy="46038"/>
            <a:chOff x="0" y="1613647"/>
            <a:chExt cx="9144000" cy="452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0" y="4953000"/>
            <a:ext cx="9144000" cy="46038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2" name="Oval 11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/>
          <a:lstStyle>
            <a:lvl1pPr algn="r"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C11777E-439F-1245-B19E-8F4DDEA68BD6}" type="datetime1">
              <a:rPr lang="en-US" smtClean="0"/>
              <a:t>4/13/11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8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1447800"/>
            <a:ext cx="9144000" cy="46038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0" y="4940300"/>
            <a:ext cx="9144000" cy="44450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/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A05085-7D4A-B84F-ACFA-5227AEBEC08C}" type="datetime1">
              <a:rPr lang="en-US" smtClean="0"/>
              <a:t>4/13/11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52F55F-FDA9-F64D-AC3C-548B5675777A}" type="datetime1">
              <a:rPr lang="en-US" smtClean="0"/>
              <a:t>4/13/11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9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0C09E-8DE7-FA4E-B9FE-EFB3461EAB65}" type="datetime1">
              <a:rPr lang="en-US" smtClean="0"/>
              <a:t>4/13/11</a:t>
            </a:fld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7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46C009-B946-1942-BF9B-42D8A54A2B8A}" type="datetime1">
              <a:rPr lang="en-US" smtClean="0"/>
              <a:t>4/13/11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98C9F4-956E-0746-AFB3-4B19E901B3DB}" type="datetime1">
              <a:rPr lang="en-US" smtClean="0"/>
              <a:t>4/13/11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/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6D6560-22F8-0C43-B555-69FDBEE0509E}" type="datetime1">
              <a:rPr lang="en-US" smtClean="0"/>
              <a:t>4/13/11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0663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orbel" charset="0"/>
              </a:defRPr>
            </a:lvl1pPr>
          </a:lstStyle>
          <a:p>
            <a:fld id="{6973D84E-AD9E-DE44-BE1A-60E54FD91540}" type="datetime1">
              <a:rPr lang="en-US" smtClean="0"/>
              <a:t>4/13/11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Corbel" charset="0"/>
              </a:defRPr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0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0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"/>
        <a:defRPr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0"/>
        <a:buChar char=""/>
        <a:defRPr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eech.cs.cmu.ed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usphinx.sourceforge.net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tr.ed.ac.uk/projects/festival/" TargetMode="External"/><Relationship Id="rId3" Type="http://schemas.openxmlformats.org/officeDocument/2006/relationships/hyperlink" Target="http://www.speech.cs.cmu.edu/flite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file://localhost/Users/josh/Teaching%20and%20Presentations/misc/demo_letsgo.mp3" TargetMode="External"/><Relationship Id="rId2" Type="http://schemas.openxmlformats.org/officeDocument/2006/relationships/audio" Target="file://localhost/Users/josh/Teaching%20and%20Presentations/misc/demo_letsgo.mp3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6.png"/><Relationship Id="rId5" Type="http://schemas.openxmlformats.org/officeDocument/2006/relationships/hyperlink" Target="http://ict.usc.edu/projects/virtual_humans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cellbots.com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Spoken Dialogue System Architecture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Joshua Gordon</a:t>
            </a:r>
          </a:p>
          <a:p>
            <a:r>
              <a:rPr lang="en-US" dirty="0" smtClean="0"/>
              <a:t>CS4706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tour of a real-world SDS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CMU Olympus</a:t>
            </a:r>
            <a:endParaRPr lang="en-US" dirty="0" smtClean="0"/>
          </a:p>
          <a:p>
            <a:pPr lvl="1"/>
            <a:r>
              <a:rPr lang="en-US" sz="2400" dirty="0" smtClean="0">
                <a:solidFill>
                  <a:srgbClr val="FFB91D"/>
                </a:solidFill>
              </a:rPr>
              <a:t>Open source </a:t>
            </a:r>
            <a:r>
              <a:rPr lang="en-US" sz="2400" dirty="0" smtClean="0"/>
              <a:t>collection of dialogue system components</a:t>
            </a:r>
          </a:p>
          <a:p>
            <a:pPr lvl="1"/>
            <a:r>
              <a:rPr lang="en-US" sz="2400" dirty="0" smtClean="0"/>
              <a:t>Research platform used to investigate dialogue management, turn taking, spoken language interpretation</a:t>
            </a:r>
          </a:p>
          <a:p>
            <a:pPr lvl="1"/>
            <a:r>
              <a:rPr lang="en-US" sz="2400" dirty="0" smtClean="0"/>
              <a:t>Actively developed</a:t>
            </a:r>
            <a:endParaRPr lang="en-US" sz="2400" dirty="0" smtClean="0"/>
          </a:p>
          <a:p>
            <a:r>
              <a:rPr lang="en-US" dirty="0" smtClean="0"/>
              <a:t>Many implementations</a:t>
            </a:r>
          </a:p>
          <a:p>
            <a:pPr lvl="1"/>
            <a:r>
              <a:rPr lang="en-US" sz="2400" dirty="0" smtClean="0"/>
              <a:t>Let’s go public, Team Talk, </a:t>
            </a:r>
            <a:r>
              <a:rPr lang="en-US" sz="2400" dirty="0" err="1" smtClean="0"/>
              <a:t>CheckItOut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311247" y="6126163"/>
            <a:ext cx="2548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www.speech.cs.cmu.edu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SDS Pipeline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rcRect t="-13486" b="-13486"/>
          <a:stretch>
            <a:fillRect/>
          </a:stretch>
        </p:blipFill>
        <p:spPr>
          <a:xfrm>
            <a:off x="744114" y="2185056"/>
            <a:ext cx="7774223" cy="4525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4CE-CD60-154C-A06E-DDC0B719C7C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25891" y="2746168"/>
            <a:ext cx="3657600" cy="2065249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8618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B91D"/>
                </a:solidFill>
              </a:rPr>
              <a:t>Speech signals to words. Words to domain concepts. Concepts to system intentions. Intentions to utterances (represented as text). Text to speech.</a:t>
            </a:r>
            <a:endParaRPr lang="en-US" dirty="0">
              <a:solidFill>
                <a:srgbClr val="FFB9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Olympus under the hood: provider pattern</a:t>
            </a:r>
            <a:endParaRPr lang="en-US" dirty="0"/>
          </a:p>
        </p:txBody>
      </p:sp>
      <p:pic>
        <p:nvPicPr>
          <p:cNvPr id="4" name="Content Placeholder 3" descr="olympus_7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b="1860"/>
          <a:stretch>
            <a:fillRect/>
          </a:stretch>
        </p:blipFill>
        <p:spPr bwMode="auto">
          <a:xfrm>
            <a:off x="457200" y="1885275"/>
            <a:ext cx="8229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Speech recognition</a:t>
            </a:r>
          </a:p>
        </p:txBody>
      </p:sp>
      <p:pic>
        <p:nvPicPr>
          <p:cNvPr id="32771" name="Content Placeholder 3" descr="olympus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2" r="-8752"/>
          <a:stretch>
            <a:fillRect/>
          </a:stretch>
        </p:blipFill>
        <p:spPr bwMode="auto">
          <a:xfrm>
            <a:off x="512815" y="2223576"/>
            <a:ext cx="8229600" cy="38037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18418-8AF6-784B-9901-AE1504C06FFF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13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The Sphinx Open Source Recognition Toolkit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r>
              <a:rPr lang="en-US" dirty="0"/>
              <a:t>Pocket-sphinx</a:t>
            </a:r>
          </a:p>
          <a:p>
            <a:pPr lvl="1" eaLnBrk="1" hangingPunct="1"/>
            <a:r>
              <a:rPr lang="en-US" dirty="0" smtClean="0"/>
              <a:t>Continuous </a:t>
            </a:r>
            <a:r>
              <a:rPr lang="en-US" dirty="0"/>
              <a:t>speech, speaker independent recognition system</a:t>
            </a:r>
          </a:p>
          <a:p>
            <a:pPr lvl="1" eaLnBrk="1" hangingPunct="1"/>
            <a:r>
              <a:rPr lang="en-US" dirty="0"/>
              <a:t>Includes tools for language model compilation, pronunciation, and acoustic model adaptation</a:t>
            </a:r>
          </a:p>
          <a:p>
            <a:pPr lvl="1" eaLnBrk="1" hangingPunct="1"/>
            <a:r>
              <a:rPr lang="en-US" dirty="0"/>
              <a:t>Provides word level confidence annotation, n-best </a:t>
            </a:r>
            <a:r>
              <a:rPr lang="en-US" dirty="0" smtClean="0"/>
              <a:t>lists</a:t>
            </a:r>
          </a:p>
          <a:p>
            <a:pPr lvl="1" eaLnBrk="1" hangingPunct="1"/>
            <a:r>
              <a:rPr lang="en-US" dirty="0" smtClean="0"/>
              <a:t>Efficient – runs on embedded devices (including an iPhone SDK)</a:t>
            </a:r>
            <a:endParaRPr lang="en-US" dirty="0"/>
          </a:p>
          <a:p>
            <a:pPr eaLnBrk="1" hangingPunct="1"/>
            <a:r>
              <a:rPr lang="en-US" dirty="0"/>
              <a:t>Olympus supports parallel decoding engines / models</a:t>
            </a:r>
          </a:p>
          <a:p>
            <a:pPr lvl="1" eaLnBrk="1" hangingPunct="1"/>
            <a:r>
              <a:rPr lang="en-US" dirty="0"/>
              <a:t>Typically runs parallel acoustic models for male and female speech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1A28F-6428-2842-943F-3CE99A564577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14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0" y="6324207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orbel" charset="0"/>
                <a:hlinkClick r:id="rId2"/>
              </a:rPr>
              <a:t>http://cmusphinx.sourceforge.net/</a:t>
            </a:r>
            <a:endParaRPr lang="en-US" sz="1800" dirty="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6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Speech recognition challenge in interactive settings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975" b="7975"/>
          <a:stretch>
            <a:fillRect/>
          </a:stretch>
        </p:blipFill>
        <p:spPr>
          <a:xfrm>
            <a:off x="686897" y="1991990"/>
            <a:ext cx="3454467" cy="387133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141" r="8141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7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Spontaneous dialogue is difficult for speec</a:t>
            </a:r>
            <a:r>
              <a:rPr lang="en-US" dirty="0" smtClean="0"/>
              <a:t>h recognizers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Poor in interactive settings compared to one-off applications like voice search and dictation</a:t>
            </a:r>
          </a:p>
          <a:p>
            <a:r>
              <a:rPr lang="en-US" dirty="0" smtClean="0"/>
              <a:t>Performance phenomena: backchannels, pause-fillers, false-starts…</a:t>
            </a:r>
          </a:p>
          <a:p>
            <a:r>
              <a:rPr lang="en-US" dirty="0" smtClean="0"/>
              <a:t>OOV words</a:t>
            </a:r>
            <a:endParaRPr lang="en-US" dirty="0" smtClean="0"/>
          </a:p>
          <a:p>
            <a:r>
              <a:rPr lang="en-US" dirty="0" smtClean="0">
                <a:solidFill>
                  <a:srgbClr val="FFB91D"/>
                </a:solidFill>
              </a:rPr>
              <a:t>Interaction with an SDS is cognitively demanding for users</a:t>
            </a:r>
          </a:p>
          <a:p>
            <a:pPr lvl="1"/>
            <a:r>
              <a:rPr lang="en-US" dirty="0" smtClean="0"/>
              <a:t>What can I say and when? Will the system understand me? </a:t>
            </a:r>
          </a:p>
          <a:p>
            <a:pPr lvl="1"/>
            <a:r>
              <a:rPr lang="en-US" dirty="0" smtClean="0"/>
              <a:t>Uncertainty increases </a:t>
            </a:r>
            <a:r>
              <a:rPr lang="en-US" dirty="0" err="1" smtClean="0"/>
              <a:t>disfluency</a:t>
            </a:r>
            <a:r>
              <a:rPr lang="en-US" dirty="0" smtClean="0"/>
              <a:t>, resulting in further recognition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7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WER (Word Error Rate)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Non-interactive settings </a:t>
            </a:r>
          </a:p>
          <a:p>
            <a:pPr lvl="1"/>
            <a:r>
              <a:rPr lang="en-US" dirty="0" smtClean="0"/>
              <a:t>Google Voice Search: 17% deployed (0.57% OOV over 10k queries randomly sampled from Sept-Dec, 2008)</a:t>
            </a:r>
          </a:p>
          <a:p>
            <a:r>
              <a:rPr lang="en-US" dirty="0" smtClean="0"/>
              <a:t>Interactive settings:</a:t>
            </a:r>
          </a:p>
          <a:p>
            <a:pPr lvl="1"/>
            <a:r>
              <a:rPr lang="en-US" dirty="0" smtClean="0"/>
              <a:t>Let’s Go Public: 17% in controlled conditions vs. 68% in the field</a:t>
            </a:r>
          </a:p>
          <a:p>
            <a:pPr lvl="1"/>
            <a:r>
              <a:rPr lang="en-US" dirty="0" err="1" smtClean="0"/>
              <a:t>CheckItOut</a:t>
            </a:r>
            <a:r>
              <a:rPr lang="en-US" dirty="0" smtClean="0"/>
              <a:t>: Used to investigate task-oriented performance under worst case ASR - 30% to 70% depending on experiment</a:t>
            </a:r>
          </a:p>
          <a:p>
            <a:pPr lvl="1"/>
            <a:r>
              <a:rPr lang="en-US" dirty="0" smtClean="0"/>
              <a:t>Virtual Humans: 37% in laboratory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6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</a:t>
            </a:r>
            <a:r>
              <a:rPr lang="en-US" dirty="0" smtClean="0"/>
              <a:t>(worst-case) recognizer </a:t>
            </a:r>
            <a:r>
              <a:rPr lang="en-US" dirty="0"/>
              <a:t>n</a:t>
            </a:r>
            <a:r>
              <a:rPr lang="en-US" dirty="0" smtClean="0"/>
              <a:t>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6652"/>
            <a:ext cx="8229600" cy="433835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S: What book would you like?</a:t>
            </a:r>
          </a:p>
          <a:p>
            <a:pPr algn="ctr">
              <a:buNone/>
            </a:pPr>
            <a:r>
              <a:rPr lang="en-US" dirty="0" smtClean="0"/>
              <a:t>U: The Language of Sycamores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B91D"/>
                </a:solidFill>
              </a:rPr>
              <a:t>ASR: THE LANGUAGE OF IS .A. COMING WARS</a:t>
            </a:r>
          </a:p>
          <a:p>
            <a:pPr algn="ctr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S: Hi Scott, welcome back!</a:t>
            </a:r>
            <a:endParaRPr lang="en-US" dirty="0">
              <a:solidFill>
                <a:srgbClr val="FFFFFF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U: Not Scott, Sarah! Sarah Lopez.</a:t>
            </a:r>
          </a:p>
          <a:p>
            <a:pPr algn="ctr">
              <a:buNone/>
            </a:pPr>
            <a:r>
              <a:rPr lang="en-US" dirty="0" smtClean="0">
                <a:solidFill>
                  <a:srgbClr val="FFB91D"/>
                </a:solidFill>
              </a:rPr>
              <a:t>ASR: SCOTT SARAH SCOUT LAW</a:t>
            </a:r>
            <a:endParaRPr lang="en-US" dirty="0" smtClean="0">
              <a:solidFill>
                <a:srgbClr val="FFB9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Recognizer noise injects uncertainty into the </a:t>
            </a:r>
            <a:r>
              <a:rPr lang="en-US" dirty="0" smtClean="0"/>
              <a:t>pipeline</a:t>
            </a:r>
            <a:endParaRPr lang="en-US" dirty="0"/>
          </a:p>
          <a:p>
            <a:r>
              <a:rPr lang="en-US" dirty="0"/>
              <a:t>Information loss </a:t>
            </a:r>
            <a:r>
              <a:rPr lang="en-US" dirty="0" smtClean="0"/>
              <a:t>occurs when </a:t>
            </a:r>
            <a:r>
              <a:rPr lang="en-US" dirty="0"/>
              <a:t>moving from an acoustic signal to a lexical </a:t>
            </a:r>
            <a:r>
              <a:rPr lang="en-US" dirty="0" smtClean="0"/>
              <a:t>representation</a:t>
            </a:r>
          </a:p>
          <a:p>
            <a:pPr lvl="1"/>
            <a:r>
              <a:rPr lang="en-US" sz="2400" dirty="0" smtClean="0"/>
              <a:t>Most </a:t>
            </a:r>
            <a:r>
              <a:rPr lang="en-US" sz="2400" dirty="0"/>
              <a:t>SDSs ignore prosody, amplitude, emphasis</a:t>
            </a:r>
          </a:p>
          <a:p>
            <a:r>
              <a:rPr lang="en-US" dirty="0"/>
              <a:t>Information provided to downstream </a:t>
            </a:r>
            <a:r>
              <a:rPr lang="en-US" dirty="0" smtClean="0"/>
              <a:t>components includes</a:t>
            </a:r>
            <a:endParaRPr lang="en-US" dirty="0"/>
          </a:p>
          <a:p>
            <a:pPr marL="742950" lvl="2" indent="-342900"/>
            <a:r>
              <a:rPr lang="en-US" sz="2400" dirty="0"/>
              <a:t>An n-best list, or word lattice</a:t>
            </a:r>
          </a:p>
          <a:p>
            <a:pPr marL="742950" lvl="2" indent="-342900"/>
            <a:r>
              <a:rPr lang="en-US" sz="2400" dirty="0"/>
              <a:t>Low level features: speech rate, speech energy…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7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 of an SDS architecture</a:t>
            </a:r>
          </a:p>
          <a:p>
            <a:r>
              <a:rPr lang="en-US" dirty="0" smtClean="0"/>
              <a:t>Research challenges</a:t>
            </a:r>
          </a:p>
          <a:p>
            <a:r>
              <a:rPr lang="en-US" dirty="0" smtClean="0"/>
              <a:t>Practical considerations</a:t>
            </a:r>
          </a:p>
          <a:p>
            <a:r>
              <a:rPr lang="en-US" dirty="0" smtClean="0"/>
              <a:t>An end-to-end tour of a real world SDS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Spoken Language Understanding</a:t>
            </a:r>
          </a:p>
        </p:txBody>
      </p:sp>
      <p:pic>
        <p:nvPicPr>
          <p:cNvPr id="37891" name="Content Placeholder 3" descr="olympus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2" r="-8752"/>
          <a:stretch>
            <a:fillRect/>
          </a:stretch>
        </p:blipFill>
        <p:spPr bwMode="auto">
          <a:xfrm>
            <a:off x="457200" y="2353708"/>
            <a:ext cx="8229600" cy="37227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37B3B1-0499-6040-AE83-D4B2D88E724E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20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1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SLU maps from words to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6739"/>
            <a:ext cx="8229600" cy="33020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Dialog </a:t>
            </a:r>
            <a:r>
              <a:rPr lang="en-US" dirty="0"/>
              <a:t>acts (the overall intent of an utterance) </a:t>
            </a:r>
          </a:p>
          <a:p>
            <a:pPr>
              <a:lnSpc>
                <a:spcPct val="80000"/>
              </a:lnSpc>
            </a:pPr>
            <a:r>
              <a:rPr lang="en-US" dirty="0"/>
              <a:t>Domain specific </a:t>
            </a:r>
            <a:r>
              <a:rPr lang="en-US" dirty="0" smtClean="0"/>
              <a:t>concepts (like a book, or bus route)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Single utterances vs. across turns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Challenging in noisy settings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Ex. “Does the library have Hitchhikers Guide to the Galaxy by Douglas Adams on audio cassette?”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7FC29B-BCA8-FB45-B14C-26E3E7F9C14D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21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86915"/>
              </p:ext>
            </p:extLst>
          </p:nvPr>
        </p:nvGraphicFramePr>
        <p:xfrm>
          <a:off x="1401763" y="5070286"/>
          <a:ext cx="6408737" cy="1517968"/>
        </p:xfrm>
        <a:graphic>
          <a:graphicData uri="http://schemas.openxmlformats.org/drawingml/2006/table">
            <a:tbl>
              <a:tblPr/>
              <a:tblGrid>
                <a:gridCol w="1697037"/>
                <a:gridCol w="4711700"/>
              </a:tblGrid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Dialog 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Book Request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Title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The Hitchhikers Guide to the Galaxy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Author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Douglas Adams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Audio Cassette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00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Semantic grammars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66900"/>
            <a:ext cx="3932238" cy="417036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400" dirty="0" smtClean="0"/>
              <a:t>Domain </a:t>
            </a:r>
            <a:r>
              <a:rPr lang="en-US" sz="2400" dirty="0"/>
              <a:t>independent concepts</a:t>
            </a:r>
          </a:p>
          <a:p>
            <a:pPr lvl="1" eaLnBrk="1" hangingPunct="1"/>
            <a:r>
              <a:rPr lang="en-US" sz="2400" dirty="0"/>
              <a:t>[Yes], [No], [Help], [Repeat], [Number]</a:t>
            </a:r>
          </a:p>
          <a:p>
            <a:pPr eaLnBrk="1" hangingPunct="1"/>
            <a:r>
              <a:rPr lang="en-US" sz="2400" dirty="0"/>
              <a:t>Domain </a:t>
            </a:r>
            <a:r>
              <a:rPr lang="en-US" sz="2400" dirty="0" smtClean="0"/>
              <a:t>specific concepts</a:t>
            </a:r>
            <a:endParaRPr lang="en-US" sz="2400" dirty="0"/>
          </a:p>
          <a:p>
            <a:pPr lvl="1" eaLnBrk="1" hangingPunct="1"/>
            <a:r>
              <a:rPr lang="en-US" sz="2400" dirty="0" smtClean="0"/>
              <a:t>[Book]</a:t>
            </a:r>
            <a:r>
              <a:rPr lang="en-US" sz="2400" dirty="0"/>
              <a:t>, [Author</a:t>
            </a:r>
            <a:r>
              <a:rPr lang="en-US" sz="2400" dirty="0" smtClean="0"/>
              <a:t>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976340"/>
            <a:ext cx="3932237" cy="397986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 typeface="Wingdings" charset="0"/>
              <a:buNone/>
            </a:pPr>
            <a:r>
              <a:rPr lang="en-US" sz="1800" dirty="0"/>
              <a:t>[Quit]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(*THANKS *good bye)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(*THANKS goodbye)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(*THANKS +bye)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;</a:t>
            </a:r>
          </a:p>
          <a:p>
            <a:pPr eaLnBrk="1" hangingPunct="1">
              <a:buFont typeface="Wingdings" charset="0"/>
              <a:buNone/>
            </a:pPr>
            <a:endParaRPr lang="en-US" sz="1800" dirty="0"/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THANKS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(thanks *VERY_MUCH)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(thank you *VERY_MUCH)</a:t>
            </a:r>
          </a:p>
          <a:p>
            <a:pPr eaLnBrk="1" hangingPunct="1">
              <a:buFont typeface="Wingdings" charset="0"/>
              <a:buNone/>
            </a:pPr>
            <a:endParaRPr lang="en-US" sz="1800" dirty="0"/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VERY_MUCH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(very much)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(a lot)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;</a:t>
            </a:r>
          </a:p>
          <a:p>
            <a:pPr eaLnBrk="1" hangingPunct="1">
              <a:buFont typeface="Wingdings" charset="0"/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63CA90-F66B-164F-94B3-269EB1237A8B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22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6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 smtClean="0"/>
              <a:t>Grammars generalize poorly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Useful for extracting fine-grained </a:t>
            </a:r>
            <a:r>
              <a:rPr lang="en-US" dirty="0" smtClean="0"/>
              <a:t>concepts, but…</a:t>
            </a:r>
          </a:p>
          <a:p>
            <a:r>
              <a:rPr lang="en-US" dirty="0" smtClean="0"/>
              <a:t>Hand </a:t>
            </a:r>
            <a:r>
              <a:rPr lang="en-US" dirty="0"/>
              <a:t>engineered</a:t>
            </a:r>
          </a:p>
          <a:p>
            <a:pPr lvl="1"/>
            <a:r>
              <a:rPr lang="en-US" dirty="0"/>
              <a:t>Time consuming to develop and tune</a:t>
            </a:r>
          </a:p>
          <a:p>
            <a:pPr lvl="1"/>
            <a:r>
              <a:rPr lang="en-US" dirty="0"/>
              <a:t>Requires expert linguistic </a:t>
            </a:r>
            <a:r>
              <a:rPr lang="en-US" dirty="0" smtClean="0"/>
              <a:t>knowledge to construct </a:t>
            </a:r>
            <a:endParaRPr lang="en-US" dirty="0"/>
          </a:p>
          <a:p>
            <a:r>
              <a:rPr lang="en-US" dirty="0"/>
              <a:t>Difficult to maintain over complex domains</a:t>
            </a:r>
          </a:p>
          <a:p>
            <a:r>
              <a:rPr lang="en-US" dirty="0"/>
              <a:t>Lack robustness to OOV words, novel phrasing</a:t>
            </a:r>
          </a:p>
          <a:p>
            <a:r>
              <a:rPr lang="en-US" dirty="0"/>
              <a:t>Sensitive to recognizer </a:t>
            </a:r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02F0C-58C5-8147-B467-CE26EB0A215D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23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9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SLU in Olympus: the Phoenix Parser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r>
              <a:rPr lang="en-US" dirty="0" smtClean="0"/>
              <a:t>Phoenix is a semantic parser, indented to be robust to recognition noise</a:t>
            </a:r>
          </a:p>
          <a:p>
            <a:pPr eaLnBrk="1" hangingPunct="1"/>
            <a:r>
              <a:rPr lang="en-US" dirty="0" smtClean="0"/>
              <a:t>Phoenix </a:t>
            </a:r>
            <a:r>
              <a:rPr lang="en-US" dirty="0"/>
              <a:t>parses the incoming stream of recognition hypotheses</a:t>
            </a:r>
          </a:p>
          <a:p>
            <a:pPr eaLnBrk="1" hangingPunct="1"/>
            <a:r>
              <a:rPr lang="en-US" dirty="0" smtClean="0"/>
              <a:t>Maps words in ASR hypotheses to </a:t>
            </a:r>
            <a:r>
              <a:rPr lang="en-US" dirty="0"/>
              <a:t>semantic </a:t>
            </a:r>
            <a:r>
              <a:rPr lang="en-US" dirty="0" smtClean="0"/>
              <a:t>frames</a:t>
            </a:r>
            <a:endParaRPr lang="en-US" dirty="0"/>
          </a:p>
          <a:p>
            <a:pPr lvl="1" eaLnBrk="1" hangingPunct="1"/>
            <a:r>
              <a:rPr lang="en-US" dirty="0" smtClean="0"/>
              <a:t>Each frame </a:t>
            </a:r>
            <a:r>
              <a:rPr lang="en-US" dirty="0"/>
              <a:t>has an associated CFG Grammar, specifying word patterns that match the slot</a:t>
            </a:r>
          </a:p>
          <a:p>
            <a:pPr lvl="1" eaLnBrk="1" hangingPunct="1"/>
            <a:r>
              <a:rPr lang="en-US" dirty="0" smtClean="0"/>
              <a:t>Multiple </a:t>
            </a:r>
            <a:r>
              <a:rPr lang="en-US" dirty="0"/>
              <a:t>parses may be produced for a single </a:t>
            </a:r>
            <a:r>
              <a:rPr lang="en-US" dirty="0" smtClean="0"/>
              <a:t>utterance</a:t>
            </a:r>
          </a:p>
          <a:p>
            <a:pPr lvl="1" eaLnBrk="1" hangingPunct="1"/>
            <a:r>
              <a:rPr lang="en-US" dirty="0" smtClean="0"/>
              <a:t>The frame is forward to the next component in the pipeline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AC141C-4534-7D46-A134-6E23B46FFB16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24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4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/>
              <a:t>Statistical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6100"/>
            <a:ext cx="8229600" cy="478948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 smtClean="0"/>
              <a:t>Supervised learning is commonly used for single utterance interpretation</a:t>
            </a:r>
          </a:p>
          <a:p>
            <a:pPr lvl="1"/>
            <a:r>
              <a:rPr lang="en-US" dirty="0" smtClean="0"/>
              <a:t>Given </a:t>
            </a:r>
            <a:r>
              <a:rPr lang="en-US" dirty="0"/>
              <a:t>word sequence W, find the semantic representation of meaning M that has maximum a posteriori probability P(M|W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Useful for dialog act identification, determining broad intent</a:t>
            </a:r>
          </a:p>
          <a:p>
            <a:pPr eaLnBrk="1" hangingPunct="1"/>
            <a:r>
              <a:rPr lang="en-US" dirty="0" smtClean="0"/>
              <a:t>Like all supervised techniques…</a:t>
            </a:r>
          </a:p>
          <a:p>
            <a:pPr lvl="1"/>
            <a:r>
              <a:rPr lang="en-US" dirty="0" smtClean="0"/>
              <a:t>Requires a training corpus</a:t>
            </a:r>
          </a:p>
          <a:p>
            <a:pPr lvl="1"/>
            <a:r>
              <a:rPr lang="en-US" dirty="0" smtClean="0"/>
              <a:t>Often is domain and recognizer dependent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EE7B35-0C19-3842-844C-395DD1904DD9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25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0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Belief </a:t>
            </a:r>
            <a:r>
              <a:rPr lang="en-US" dirty="0"/>
              <a:t>updating</a:t>
            </a:r>
          </a:p>
        </p:txBody>
      </p:sp>
      <p:pic>
        <p:nvPicPr>
          <p:cNvPr id="45059" name="Content Placeholder 5" descr="belief_up_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69" r="-37869"/>
          <a:stretch>
            <a:fillRect/>
          </a:stretch>
        </p:blipFill>
        <p:spPr bwMode="auto">
          <a:xfrm>
            <a:off x="-777875" y="1785938"/>
            <a:ext cx="9971088" cy="4800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43A9F2-0BDC-6643-9089-BAB4FB568DFA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26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0" y="6216650"/>
            <a:ext cx="919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0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Cross-utterance SLU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U: Get my coffee cup and put it on my desk. The one at the back. </a:t>
            </a:r>
          </a:p>
          <a:p>
            <a:r>
              <a:rPr lang="en-US" dirty="0" smtClean="0"/>
              <a:t>Difficult in noisy settings </a:t>
            </a:r>
          </a:p>
          <a:p>
            <a:r>
              <a:rPr lang="en-US" dirty="0" smtClean="0"/>
              <a:t>Mostly new territory for SDS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003" r="1300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3718412" y="6248184"/>
            <a:ext cx="199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B91D"/>
                </a:solidFill>
              </a:rPr>
              <a:t>[Zuckerman, 2009]</a:t>
            </a:r>
            <a:endParaRPr lang="en-US" dirty="0">
              <a:solidFill>
                <a:srgbClr val="FFB9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64E2"/>
                  </a:outerShdw>
                </a:effectLst>
                <a:latin typeface="Corbel" charset="0"/>
                <a:ea typeface="ＭＳ Ｐゴシック" charset="0"/>
                <a:cs typeface="ＭＳ Ｐゴシック" charset="0"/>
              </a:rPr>
              <a:t>Dialogue Management</a:t>
            </a:r>
          </a:p>
        </p:txBody>
      </p:sp>
      <p:pic>
        <p:nvPicPr>
          <p:cNvPr id="53251" name="Content Placeholder 8" descr="olympus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2" r="-8752"/>
          <a:stretch>
            <a:fillRect/>
          </a:stretch>
        </p:blipFill>
        <p:spPr bwMode="auto">
          <a:xfrm>
            <a:off x="457200" y="2220314"/>
            <a:ext cx="8229600" cy="36268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9759B9-D51D-D244-8B57-507C0A2E46CC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28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3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Dialogue Manager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Represents the system’s agenda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Many techniques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Hierarchal </a:t>
            </a:r>
            <a:r>
              <a:rPr lang="en-US" dirty="0"/>
              <a:t>plans, state / transaction tables, Markov </a:t>
            </a:r>
            <a:r>
              <a:rPr lang="en-US" dirty="0" smtClean="0"/>
              <a:t>processes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System initiative vs. mixed initiative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System initiative has less uncertainty about the dialog state, but is clunky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Required to </a:t>
            </a:r>
            <a:r>
              <a:rPr lang="en-US" dirty="0"/>
              <a:t>manage uncertainty and error </a:t>
            </a:r>
            <a:r>
              <a:rPr lang="en-US" dirty="0" smtClean="0"/>
              <a:t>handing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Belief updating, domain independent error handling strategies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0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abstractions that </a:t>
            </a:r>
            <a:r>
              <a:rPr lang="en-US" strike="sngStrike" dirty="0" smtClean="0">
                <a:solidFill>
                  <a:srgbClr val="FF0000"/>
                </a:solidFill>
              </a:rPr>
              <a:t>tie together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orchestrate </a:t>
            </a:r>
            <a:r>
              <a:rPr lang="en-US" dirty="0" smtClean="0"/>
              <a:t>the many NLP components required for human-computer dialogue</a:t>
            </a:r>
            <a:endParaRPr lang="en-US" dirty="0" smtClean="0"/>
          </a:p>
          <a:p>
            <a:r>
              <a:rPr lang="en-US" dirty="0" smtClean="0"/>
              <a:t>Conduct task-oriented, limited-domain conversations </a:t>
            </a:r>
          </a:p>
          <a:p>
            <a:r>
              <a:rPr lang="en-US" dirty="0" smtClean="0"/>
              <a:t>Manage the many levels of information processing (e.g., utterance interpretation, turn taking) necessary for dialogue</a:t>
            </a:r>
          </a:p>
          <a:p>
            <a:pPr lvl="1"/>
            <a:r>
              <a:rPr lang="en-US" dirty="0" smtClean="0"/>
              <a:t>In real-time, under uncertainty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0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C31249-0E4B-DC40-A484-84902EA0B022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30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4540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3600" dirty="0" smtClean="0"/>
              <a:t>Task Specification, Agenda</a:t>
            </a:r>
            <a:r>
              <a:rPr lang="en-US" sz="3600" dirty="0"/>
              <a:t>, and Execution</a:t>
            </a:r>
          </a:p>
        </p:txBody>
      </p:sp>
      <p:pic>
        <p:nvPicPr>
          <p:cNvPr id="55299" name="Content Placeholder 5" descr="dm_1.pdf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72" r="-54572"/>
          <a:stretch>
            <a:fillRect/>
          </a:stretch>
        </p:blipFill>
        <p:spPr bwMode="auto">
          <a:xfrm>
            <a:off x="-1256996" y="1066800"/>
            <a:ext cx="11456988" cy="5472113"/>
          </a:xfrm>
        </p:spPr>
      </p:pic>
      <p:sp>
        <p:nvSpPr>
          <p:cNvPr id="3" name="TextBox 2"/>
          <p:cNvSpPr txBox="1"/>
          <p:nvPr/>
        </p:nvSpPr>
        <p:spPr>
          <a:xfrm>
            <a:off x="202675" y="6356350"/>
            <a:ext cx="14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Bohus</a:t>
            </a:r>
            <a:r>
              <a:rPr lang="en-US" dirty="0" smtClean="0"/>
              <a:t>, 2007]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3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Domain independent error </a:t>
            </a:r>
            <a:r>
              <a:rPr lang="en-US" dirty="0"/>
              <a:t>handling</a:t>
            </a:r>
          </a:p>
        </p:txBody>
      </p:sp>
      <p:pic>
        <p:nvPicPr>
          <p:cNvPr id="5632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1538"/>
          <a:stretch>
            <a:fillRect/>
          </a:stretch>
        </p:blipFill>
        <p:spPr bwMode="auto"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ED507-4394-124F-AD6E-74FB4A1FB25F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31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5" y="6356350"/>
            <a:ext cx="14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Bohus</a:t>
            </a:r>
            <a:r>
              <a:rPr lang="en-US" dirty="0" smtClean="0"/>
              <a:t>, 2007]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9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Error recovery strategies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5286870"/>
              </p:ext>
            </p:extLst>
          </p:nvPr>
        </p:nvGraphicFramePr>
        <p:xfrm>
          <a:off x="457200" y="1522413"/>
          <a:ext cx="8229600" cy="165163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Error Handling Strategy (misunderstanding)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Explicit confirmation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Did you say you wanted a room starting at 10 a.m.?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Implicit confirmation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Starting at 10 a.m. ... until what time?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69419"/>
              </p:ext>
            </p:extLst>
          </p:nvPr>
        </p:nvGraphicFramePr>
        <p:xfrm>
          <a:off x="457200" y="3519488"/>
          <a:ext cx="8229600" cy="249428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Error Handling Strategy (non-understanding)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Notify that a non-understanding occurred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Sorry, I didn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t catch that 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Ask user to repeat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Can you please repeat that?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Ask user to rephrase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Can you please rephrase that?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Repeat prompt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Would you like a small room or a large one?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6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Statistical Approaches to Dialogue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932238" cy="43307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Learning management </a:t>
            </a:r>
            <a:r>
              <a:rPr lang="en-US" dirty="0"/>
              <a:t>policy from a </a:t>
            </a:r>
            <a:r>
              <a:rPr lang="en-US" dirty="0" smtClean="0"/>
              <a:t>corpus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Dialogue </a:t>
            </a:r>
            <a:r>
              <a:rPr lang="en-US" dirty="0" smtClean="0"/>
              <a:t>can be modeled </a:t>
            </a:r>
            <a:r>
              <a:rPr lang="en-US" dirty="0"/>
              <a:t>as Partially Observable Markov Decision </a:t>
            </a:r>
            <a:r>
              <a:rPr lang="en-US" dirty="0" smtClean="0"/>
              <a:t>Processes (POMDP)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Reinforcement learning is applied (either to existing corpora or through user simulation studies) to learn an optimal strategy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Evaluation functions typically reference the  PARADISE </a:t>
            </a:r>
            <a:r>
              <a:rPr lang="en-US" dirty="0" smtClean="0"/>
              <a:t>framework</a:t>
            </a:r>
            <a:endParaRPr lang="en-US" dirty="0"/>
          </a:p>
        </p:txBody>
      </p:sp>
      <p:pic>
        <p:nvPicPr>
          <p:cNvPr id="5837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r="10479"/>
          <a:stretch>
            <a:fillRect/>
          </a:stretch>
        </p:blipFill>
        <p:spPr bwMode="auto"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B87BDF-4DFC-4F44-8853-DB23B2BA960B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33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7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Interaction management</a:t>
            </a:r>
          </a:p>
        </p:txBody>
      </p:sp>
      <p:pic>
        <p:nvPicPr>
          <p:cNvPr id="59395" name="Content Placeholder 3" descr="im_fig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01"/>
          <a:stretch/>
        </p:blipFill>
        <p:spPr bwMode="auto">
          <a:xfrm>
            <a:off x="38877" y="2143125"/>
            <a:ext cx="9900466" cy="38766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2799D3-6345-7347-B7C0-5A271DFC4ADC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34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Interaction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Mediates between the discrete, symbolic reasoning of the dialog manager, and the continuous real-time nature of user interaction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Manages timing, turn-taking, and barge-in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Yields the turn to the user </a:t>
            </a:r>
            <a:r>
              <a:rPr lang="en-US" dirty="0" smtClean="0"/>
              <a:t>on interruption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Prevents the system from speaking over the user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Notifies the dialog manager of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Interruptions and incomplete </a:t>
            </a:r>
            <a:r>
              <a:rPr lang="en-US" dirty="0" smtClean="0"/>
              <a:t>utterances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AD03F1-4C57-4D49-9E78-2EEB4147FDF4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35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4300">
                <a:effectLst>
                  <a:outerShdw blurRad="38100" dist="38100" dir="2700000" algn="tl">
                    <a:srgbClr val="0064E2"/>
                  </a:outerShdw>
                </a:effectLst>
                <a:latin typeface="Corbel" charset="0"/>
                <a:ea typeface="ＭＳ Ｐゴシック" charset="0"/>
                <a:cs typeface="ＭＳ Ｐゴシック" charset="0"/>
              </a:rPr>
              <a:t>Natural Language Generation and Speech Synthesis</a:t>
            </a:r>
          </a:p>
        </p:txBody>
      </p:sp>
      <p:pic>
        <p:nvPicPr>
          <p:cNvPr id="61443" name="Content Placeholder 3" descr="olympus_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49" b="-39449"/>
          <a:stretch>
            <a:fillRect/>
          </a:stretch>
        </p:blipFill>
        <p:spPr bwMode="auto">
          <a:xfrm>
            <a:off x="457200" y="2057400"/>
            <a:ext cx="3932238" cy="3979863"/>
          </a:xfrm>
        </p:spPr>
      </p:pic>
      <p:pic>
        <p:nvPicPr>
          <p:cNvPr id="61444" name="Content Placeholder 3" descr="olympus_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49" b="-39449"/>
          <a:stretch>
            <a:fillRect/>
          </a:stretch>
        </p:blipFill>
        <p:spPr bwMode="auto">
          <a:xfrm>
            <a:off x="4754563" y="2057400"/>
            <a:ext cx="3932237" cy="39798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8CDC69-7C70-EA4A-8E72-1676275CCB27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36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7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NLG and Speech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Template based, e.g., for explicit error handling strategies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Did you say &lt;concept&gt;?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More interesting cases in disambiguation dialogs</a:t>
            </a:r>
          </a:p>
          <a:p>
            <a:pPr>
              <a:lnSpc>
                <a:spcPct val="80000"/>
              </a:lnSpc>
            </a:pPr>
            <a:r>
              <a:rPr lang="en-US" dirty="0"/>
              <a:t>A TTS synthesizes the NLG output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The audio server allows interruption mid utterance</a:t>
            </a:r>
          </a:p>
          <a:p>
            <a:pPr>
              <a:lnSpc>
                <a:spcPct val="80000"/>
              </a:lnSpc>
            </a:pPr>
            <a:r>
              <a:rPr lang="en-US" dirty="0"/>
              <a:t>Production systems incorporate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Prosody, intonation contours to indicate degree of certainty</a:t>
            </a:r>
          </a:p>
          <a:p>
            <a:pPr>
              <a:lnSpc>
                <a:spcPct val="80000"/>
              </a:lnSpc>
            </a:pPr>
            <a:r>
              <a:rPr lang="en-US" dirty="0"/>
              <a:t>Open source TTS frameworks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Festival -  </a:t>
            </a:r>
            <a:r>
              <a:rPr lang="en-US" dirty="0">
                <a:hlinkClick r:id="rId2"/>
              </a:rPr>
              <a:t>http://www.cstr.ed.ac.uk/projects/festival/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err="1"/>
              <a:t>Flite</a:t>
            </a:r>
            <a:r>
              <a:rPr lang="en-US" dirty="0"/>
              <a:t> - </a:t>
            </a:r>
            <a:r>
              <a:rPr lang="en-US" dirty="0">
                <a:hlinkClick r:id="rId3"/>
              </a:rPr>
              <a:t>http://www.speech.cs.cmu.edu/flite/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architectures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093" b="1093"/>
          <a:stretch>
            <a:fillRect/>
          </a:stretch>
        </p:blipFill>
        <p:spPr>
          <a:xfrm>
            <a:off x="4754880" y="2006690"/>
            <a:ext cx="3931920" cy="398032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35001-E716-6C42-896F-3E8926C609D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24796" y="5982811"/>
            <a:ext cx="44568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Blaylock, 2002</a:t>
            </a:r>
          </a:p>
          <a:p>
            <a:pPr algn="ctr"/>
            <a:r>
              <a:rPr lang="en-US" sz="1400" dirty="0" smtClean="0"/>
              <a:t>An asynchronous  modification of TRIPS, </a:t>
            </a:r>
          </a:p>
          <a:p>
            <a:pPr algn="ctr"/>
            <a:r>
              <a:rPr lang="en-US" sz="1400" dirty="0" smtClean="0"/>
              <a:t>most work is directed toward best-case speech recognition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49854" y="5987018"/>
            <a:ext cx="30362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Lemon, 2003</a:t>
            </a:r>
          </a:p>
          <a:p>
            <a:pPr algn="ctr"/>
            <a:r>
              <a:rPr lang="en-US" sz="1400" dirty="0" smtClean="0"/>
              <a:t>Backup recognition pass enables better</a:t>
            </a:r>
          </a:p>
          <a:p>
            <a:pPr algn="ctr"/>
            <a:r>
              <a:rPr lang="en-US" sz="1400" dirty="0" smtClean="0"/>
              <a:t> discussion of OOV utterances</a:t>
            </a:r>
            <a:endParaRPr lang="en-US" sz="1400" dirty="0"/>
          </a:p>
        </p:txBody>
      </p:sp>
      <p:pic>
        <p:nvPicPr>
          <p:cNvPr id="17" name="Content Placeholder 13"/>
          <p:cNvPicPr>
            <a:picLocks noChangeAspect="1"/>
          </p:cNvPicPr>
          <p:nvPr/>
        </p:nvPicPr>
        <p:blipFill>
          <a:blip r:embed="rId4"/>
          <a:srcRect t="-87023" b="-87023"/>
          <a:stretch>
            <a:fillRect/>
          </a:stretch>
        </p:blipFill>
        <p:spPr>
          <a:xfrm>
            <a:off x="372361" y="1417638"/>
            <a:ext cx="4191000" cy="46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Problem-solving architectures</a:t>
            </a:r>
            <a:endParaRPr lang="en-US" dirty="0"/>
          </a:p>
        </p:txBody>
      </p:sp>
      <p:pic>
        <p:nvPicPr>
          <p:cNvPr id="7" name="Content Placeholder 6" descr="forrsooth-diagram-4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9195" b="-9195"/>
          <a:stretch>
            <a:fillRect/>
          </a:stretch>
        </p:blipFill>
        <p:spPr>
          <a:xfrm>
            <a:off x="4611654" y="2040110"/>
            <a:ext cx="4038600" cy="4525963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2066026"/>
            <a:ext cx="4185902" cy="4655449"/>
          </a:xfrm>
        </p:spPr>
        <p:txBody>
          <a:bodyPr>
            <a:normAutofit/>
          </a:bodyPr>
          <a:lstStyle/>
          <a:p>
            <a:r>
              <a:rPr lang="en-US" smtClean="0"/>
              <a:t>FORRSooth models </a:t>
            </a:r>
            <a:r>
              <a:rPr lang="en-US" dirty="0"/>
              <a:t>task-oriented dialogue as cooperative decision </a:t>
            </a:r>
            <a:r>
              <a:rPr lang="en-US" dirty="0"/>
              <a:t>making</a:t>
            </a:r>
          </a:p>
          <a:p>
            <a:r>
              <a:rPr lang="en-US" dirty="0"/>
              <a:t>Six FORR-based services operating in parallel</a:t>
            </a:r>
          </a:p>
          <a:p>
            <a:pPr lvl="1"/>
            <a:r>
              <a:rPr lang="en-US" dirty="0"/>
              <a:t>Interpretation</a:t>
            </a:r>
          </a:p>
          <a:p>
            <a:pPr lvl="1"/>
            <a:r>
              <a:rPr lang="en-US" dirty="0"/>
              <a:t>Grounding</a:t>
            </a:r>
          </a:p>
          <a:p>
            <a:pPr lvl="1"/>
            <a:r>
              <a:rPr lang="en-US" dirty="0"/>
              <a:t>Generation</a:t>
            </a:r>
          </a:p>
          <a:p>
            <a:pPr lvl="1"/>
            <a:r>
              <a:rPr lang="en-US" dirty="0"/>
              <a:t>Discourse</a:t>
            </a:r>
          </a:p>
          <a:p>
            <a:pPr lvl="1"/>
            <a:r>
              <a:rPr lang="en-US" dirty="0"/>
              <a:t>Satisfaction</a:t>
            </a:r>
          </a:p>
          <a:p>
            <a:pPr lvl="1"/>
            <a:r>
              <a:rPr lang="en-US" dirty="0"/>
              <a:t>Interaction</a:t>
            </a:r>
          </a:p>
          <a:p>
            <a:r>
              <a:rPr lang="en-US" dirty="0"/>
              <a:t>Each service has access to the same knowledge in the form of descriptives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4CE-CD60-154C-A06E-DDC0B719C7C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9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Examples</a:t>
            </a:r>
            <a:br>
              <a:rPr lang="en-US" sz="4000" dirty="0" smtClean="0"/>
            </a:br>
            <a:r>
              <a:rPr lang="en-US" sz="4000" dirty="0" smtClean="0"/>
              <a:t>Information seeking, transactional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99185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 common</a:t>
            </a:r>
          </a:p>
          <a:p>
            <a:r>
              <a:rPr lang="en-US" sz="2800" dirty="0" smtClean="0"/>
              <a:t>CMU – Bus route information</a:t>
            </a:r>
          </a:p>
          <a:p>
            <a:r>
              <a:rPr lang="en-US" sz="2800" dirty="0" smtClean="0"/>
              <a:t>Columbia – Virtual Librarian</a:t>
            </a:r>
          </a:p>
          <a:p>
            <a:r>
              <a:rPr lang="en-US" sz="2800" dirty="0" smtClean="0"/>
              <a:t>Google – Directory service</a:t>
            </a:r>
          </a:p>
        </p:txBody>
      </p:sp>
      <p:pic>
        <p:nvPicPr>
          <p:cNvPr id="5" name="demo_letsgo.mp3" descr="/Users/josh/Teaching and Presentations/misc/demo_letsgo.mp3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8" r="27358"/>
          <a:stretch>
            <a:fillRect/>
          </a:stretch>
        </p:blipFill>
        <p:spPr bwMode="auto">
          <a:xfrm>
            <a:off x="7381569" y="5654876"/>
            <a:ext cx="1033098" cy="10330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417" y="2116105"/>
            <a:ext cx="4098383" cy="3422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4931" y="5910793"/>
            <a:ext cx="158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Go Public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3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Thanks! Questions?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DBD3BD-9B15-3340-947C-EB3178991D05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40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3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br>
              <a:rPr lang="en-US" dirty="0" smtClean="0"/>
            </a:br>
            <a:r>
              <a:rPr lang="en-US" dirty="0" smtClean="0"/>
              <a:t>Virtual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Multimodal input / output</a:t>
            </a:r>
          </a:p>
          <a:p>
            <a:r>
              <a:rPr lang="en-US" sz="2400" dirty="0" smtClean="0"/>
              <a:t>Prosody and facial expression</a:t>
            </a:r>
            <a:endParaRPr lang="en-US" sz="2400" dirty="0" smtClean="0"/>
          </a:p>
          <a:p>
            <a:r>
              <a:rPr lang="en-US" sz="2400" dirty="0" smtClean="0"/>
              <a:t>Auditory and visual clues assist turn taking</a:t>
            </a:r>
          </a:p>
          <a:p>
            <a:r>
              <a:rPr lang="en-US" sz="2400" dirty="0" smtClean="0"/>
              <a:t>Many limitations</a:t>
            </a:r>
          </a:p>
          <a:p>
            <a:pPr lvl="1"/>
            <a:r>
              <a:rPr lang="en-US" sz="2400" dirty="0" smtClean="0"/>
              <a:t>Scripting</a:t>
            </a:r>
          </a:p>
          <a:p>
            <a:pPr lvl="1"/>
            <a:r>
              <a:rPr lang="en-US" sz="2400" dirty="0" smtClean="0"/>
              <a:t>Constrained domain</a:t>
            </a:r>
            <a:endParaRPr lang="en-US" sz="2400" dirty="0"/>
          </a:p>
        </p:txBody>
      </p:sp>
      <p:pic>
        <p:nvPicPr>
          <p:cNvPr id="5" name="USC ICT Virtual Humans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7066" r="17066"/>
          <a:stretch>
            <a:fillRect/>
          </a:stretch>
        </p:blipFill>
        <p:spPr>
          <a:xfrm>
            <a:off x="4754563" y="2736850"/>
            <a:ext cx="3932237" cy="2620963"/>
          </a:xfrm>
        </p:spPr>
      </p:pic>
      <p:sp>
        <p:nvSpPr>
          <p:cNvPr id="7" name="Rectangle 6"/>
          <p:cNvSpPr/>
          <p:nvPr/>
        </p:nvSpPr>
        <p:spPr>
          <a:xfrm>
            <a:off x="4754563" y="5660283"/>
            <a:ext cx="4180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http://ict.usc.edu/projects/virtual_humans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9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br>
              <a:rPr lang="en-US" dirty="0" smtClean="0"/>
            </a:br>
            <a:r>
              <a:rPr lang="en-US" dirty="0" smtClean="0"/>
              <a:t>Interactive Kiosks</a:t>
            </a:r>
            <a:endParaRPr lang="en-US" dirty="0"/>
          </a:p>
        </p:txBody>
      </p:sp>
      <p:pic>
        <p:nvPicPr>
          <p:cNvPr id="8" name="Content Placeholder 6" descr="microsof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0" r="-6100"/>
          <a:stretch>
            <a:fillRect/>
          </a:stretch>
        </p:blipFill>
        <p:spPr bwMode="auto">
          <a:xfrm>
            <a:off x="4754563" y="2553219"/>
            <a:ext cx="3932237" cy="3979863"/>
          </a:xfrm>
          <a:prstGeom prst="rect">
            <a:avLst/>
          </a:prstGeom>
        </p:spPr>
      </p:pic>
      <p:pic>
        <p:nvPicPr>
          <p:cNvPr id="12" name="Content Placeholder 5" descr="microsoft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09" b="-23409"/>
          <a:stretch>
            <a:fillRect/>
          </a:stretch>
        </p:blipFill>
        <p:spPr bwMode="auto">
          <a:xfrm>
            <a:off x="539683" y="2775389"/>
            <a:ext cx="4214879" cy="4265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683" y="2045395"/>
            <a:ext cx="436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B91D"/>
                </a:solidFill>
              </a:rPr>
              <a:t>Multi-participant conversations!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B91D"/>
                </a:solidFill>
              </a:rPr>
              <a:t>Surprises and challenges passersby to trivia games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 err="1" smtClean="0"/>
              <a:t>Bohus</a:t>
            </a:r>
            <a:r>
              <a:rPr lang="en-US" dirty="0" smtClean="0"/>
              <a:t> and Horvitz, 2009]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9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br>
              <a:rPr lang="en-US" dirty="0" smtClean="0"/>
            </a:br>
            <a:r>
              <a:rPr lang="en-US" dirty="0" smtClean="0"/>
              <a:t>Robotic Interfaces</a:t>
            </a:r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6703"/>
          <a:stretch>
            <a:fillRect/>
          </a:stretch>
        </p:blipFill>
        <p:spPr bwMode="auto">
          <a:xfrm>
            <a:off x="578538" y="2212683"/>
            <a:ext cx="3580336" cy="3671594"/>
          </a:xfrm>
        </p:spPr>
      </p:pic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 b="5893"/>
          <a:stretch>
            <a:fillRect/>
          </a:stretch>
        </p:blipFill>
        <p:spPr bwMode="auto">
          <a:xfrm>
            <a:off x="4976876" y="2212683"/>
            <a:ext cx="3580336" cy="3671594"/>
          </a:xfr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15464" y="6012376"/>
            <a:ext cx="311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Corbel" charset="0"/>
                <a:hlinkClick r:id="rId4"/>
              </a:rPr>
              <a:t>www.cellbots.com</a:t>
            </a:r>
            <a:endParaRPr lang="en-US" sz="1800" dirty="0" smtClean="0">
              <a:latin typeface="Corbel" charset="0"/>
            </a:endParaRPr>
          </a:p>
          <a:p>
            <a:pPr algn="ctr" eaLnBrk="1" hangingPunct="1"/>
            <a:endParaRPr lang="en-US" sz="1800" dirty="0" smtClean="0">
              <a:latin typeface="Corbe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54" y="601237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/>
              <a:t>Speech</a:t>
            </a:r>
            <a:r>
              <a:rPr lang="fi-FI" dirty="0" smtClean="0"/>
              <a:t> </a:t>
            </a:r>
            <a:r>
              <a:rPr lang="fi-FI" dirty="0" err="1" smtClean="0"/>
              <a:t>interface</a:t>
            </a:r>
            <a:r>
              <a:rPr lang="fi-FI" dirty="0" smtClean="0"/>
              <a:t> to a UAV</a:t>
            </a:r>
          </a:p>
          <a:p>
            <a:pPr algn="ctr"/>
            <a:r>
              <a:rPr lang="fi-FI" dirty="0" smtClean="0"/>
              <a:t>[</a:t>
            </a:r>
            <a:r>
              <a:rPr lang="fi-FI" dirty="0" err="1" smtClean="0"/>
              <a:t>Eliasson</a:t>
            </a:r>
            <a:r>
              <a:rPr lang="fi-FI" dirty="0" smtClean="0"/>
              <a:t>, 2007]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Conversational skills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SDS Architectures tie together:</a:t>
            </a:r>
          </a:p>
          <a:p>
            <a:pPr lvl="1"/>
            <a:r>
              <a:rPr lang="en-US" dirty="0" smtClean="0"/>
              <a:t>Speech recognition</a:t>
            </a:r>
          </a:p>
          <a:p>
            <a:pPr lvl="1"/>
            <a:r>
              <a:rPr lang="en-US" dirty="0" smtClean="0"/>
              <a:t>Turn taking</a:t>
            </a:r>
          </a:p>
          <a:p>
            <a:pPr lvl="1"/>
            <a:r>
              <a:rPr lang="en-US" dirty="0" smtClean="0"/>
              <a:t>Dialogue management</a:t>
            </a:r>
          </a:p>
          <a:p>
            <a:pPr lvl="1"/>
            <a:r>
              <a:rPr lang="en-US" dirty="0" smtClean="0"/>
              <a:t>Utterance interpretation</a:t>
            </a:r>
          </a:p>
          <a:p>
            <a:pPr lvl="1"/>
            <a:r>
              <a:rPr lang="en-US" dirty="0" smtClean="0"/>
              <a:t>Grounding</a:t>
            </a:r>
          </a:p>
          <a:p>
            <a:pPr lvl="1"/>
            <a:r>
              <a:rPr lang="en-US" dirty="0" smtClean="0"/>
              <a:t>Natural language generation</a:t>
            </a:r>
          </a:p>
          <a:p>
            <a:r>
              <a:rPr lang="en-US" dirty="0" smtClean="0"/>
              <a:t>And increasingly include</a:t>
            </a:r>
          </a:p>
          <a:p>
            <a:pPr lvl="1"/>
            <a:r>
              <a:rPr lang="en-US" dirty="0" smtClean="0"/>
              <a:t>Multimodal input / output</a:t>
            </a:r>
          </a:p>
          <a:p>
            <a:pPr lvl="1"/>
            <a:r>
              <a:rPr lang="en-US" dirty="0" smtClean="0"/>
              <a:t>Gesture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5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Challenges in every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819"/>
            <a:ext cx="8229600" cy="4538201"/>
          </a:xfrm>
        </p:spPr>
        <p:txBody>
          <a:bodyPr>
            <a:noAutofit/>
          </a:bodyPr>
          <a:lstStyle/>
          <a:p>
            <a:r>
              <a:rPr lang="en-US" sz="2200" dirty="0" smtClean="0"/>
              <a:t>Speech recognition</a:t>
            </a:r>
          </a:p>
          <a:p>
            <a:pPr lvl="1"/>
            <a:r>
              <a:rPr lang="en-US" dirty="0" smtClean="0">
                <a:solidFill>
                  <a:srgbClr val="FFB91D"/>
                </a:solidFill>
              </a:rPr>
              <a:t>Accuracy in interactive settings, detecting emotion.</a:t>
            </a:r>
          </a:p>
          <a:p>
            <a:r>
              <a:rPr lang="en-US" sz="2200" dirty="0" smtClean="0"/>
              <a:t>Turn taking</a:t>
            </a:r>
          </a:p>
          <a:p>
            <a:pPr lvl="1"/>
            <a:r>
              <a:rPr lang="en-US" dirty="0">
                <a:solidFill>
                  <a:srgbClr val="FFB91D"/>
                </a:solidFill>
              </a:rPr>
              <a:t>F</a:t>
            </a:r>
            <a:r>
              <a:rPr lang="en-US" dirty="0" smtClean="0">
                <a:solidFill>
                  <a:srgbClr val="FFB91D"/>
                </a:solidFill>
              </a:rPr>
              <a:t>luidly handling overlap, backchannels.</a:t>
            </a:r>
          </a:p>
          <a:p>
            <a:r>
              <a:rPr lang="en-US" sz="2200" dirty="0" smtClean="0"/>
              <a:t>Dialogue management</a:t>
            </a:r>
          </a:p>
          <a:p>
            <a:pPr lvl="1"/>
            <a:r>
              <a:rPr lang="en-US" dirty="0" smtClean="0">
                <a:solidFill>
                  <a:srgbClr val="FFB91D"/>
                </a:solidFill>
              </a:rPr>
              <a:t>Increasingly complex domains, </a:t>
            </a:r>
            <a:r>
              <a:rPr lang="en-US" dirty="0" smtClean="0">
                <a:solidFill>
                  <a:srgbClr val="FFB91D"/>
                </a:solidFill>
              </a:rPr>
              <a:t>better generalization, m</a:t>
            </a:r>
            <a:r>
              <a:rPr lang="en-US" dirty="0" smtClean="0">
                <a:solidFill>
                  <a:srgbClr val="FFB91D"/>
                </a:solidFill>
              </a:rPr>
              <a:t>ulti-party conversations.</a:t>
            </a:r>
          </a:p>
          <a:p>
            <a:r>
              <a:rPr lang="en-US" sz="2200" dirty="0" smtClean="0"/>
              <a:t>Utterance interpretation</a:t>
            </a:r>
          </a:p>
          <a:p>
            <a:pPr lvl="1"/>
            <a:r>
              <a:rPr lang="en-US" dirty="0" smtClean="0">
                <a:solidFill>
                  <a:srgbClr val="FFB91D"/>
                </a:solidFill>
              </a:rPr>
              <a:t>Reducing constraints on what the user can say, and </a:t>
            </a:r>
            <a:r>
              <a:rPr lang="en-US" dirty="0" smtClean="0">
                <a:solidFill>
                  <a:srgbClr val="FFB91D"/>
                </a:solidFill>
              </a:rPr>
              <a:t>how </a:t>
            </a:r>
            <a:r>
              <a:rPr lang="en-US" dirty="0" smtClean="0">
                <a:solidFill>
                  <a:srgbClr val="FFB91D"/>
                </a:solidFill>
              </a:rPr>
              <a:t>they can say it. Attending to prosody, emphasis, speech rate.</a:t>
            </a:r>
            <a:endParaRPr lang="en-US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heme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theme.thmx</Template>
  <TotalTime>230</TotalTime>
  <Words>1508</Words>
  <Application>Microsoft Macintosh PowerPoint</Application>
  <PresentationFormat>On-screen Show (4:3)</PresentationFormat>
  <Paragraphs>288</Paragraphs>
  <Slides>40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theme</vt:lpstr>
      <vt:lpstr>Spoken Dialogue System Architecture</vt:lpstr>
      <vt:lpstr>Outline</vt:lpstr>
      <vt:lpstr>SDS Architectures</vt:lpstr>
      <vt:lpstr>Examples Information seeking, transactional</vt:lpstr>
      <vt:lpstr>Examples Virtual Humans</vt:lpstr>
      <vt:lpstr>Examples Interactive Kiosks</vt:lpstr>
      <vt:lpstr>Examples Robotic Interfaces</vt:lpstr>
      <vt:lpstr>Conversational skills</vt:lpstr>
      <vt:lpstr>Research Challenges in every area</vt:lpstr>
      <vt:lpstr>A tour of a real-world SDS</vt:lpstr>
      <vt:lpstr>Conventional SDS Pipeline</vt:lpstr>
      <vt:lpstr>Olympus under the hood: provider pattern</vt:lpstr>
      <vt:lpstr>Speech recognition</vt:lpstr>
      <vt:lpstr>The Sphinx Open Source Recognition Toolkit </vt:lpstr>
      <vt:lpstr>Speech recognition challenge in interactive settings</vt:lpstr>
      <vt:lpstr>Spontaneous dialogue is difficult for speech recognizers</vt:lpstr>
      <vt:lpstr>WER (Word Error Rate)</vt:lpstr>
      <vt:lpstr>Examples of (worst-case) recognizer noise</vt:lpstr>
      <vt:lpstr>Error Propagation</vt:lpstr>
      <vt:lpstr>Spoken Language Understanding</vt:lpstr>
      <vt:lpstr>SLU maps from words to concepts</vt:lpstr>
      <vt:lpstr>Semantic grammars</vt:lpstr>
      <vt:lpstr>Grammars generalize poorly</vt:lpstr>
      <vt:lpstr>SLU in Olympus: the Phoenix Parser</vt:lpstr>
      <vt:lpstr>Statistical methods</vt:lpstr>
      <vt:lpstr>Belief updating</vt:lpstr>
      <vt:lpstr>Cross-utterance SLU</vt:lpstr>
      <vt:lpstr>Dialogue Management</vt:lpstr>
      <vt:lpstr>The Dialogue Manager</vt:lpstr>
      <vt:lpstr>Task Specification, Agenda, and Execution</vt:lpstr>
      <vt:lpstr>Domain independent error handling</vt:lpstr>
      <vt:lpstr>Error recovery strategies</vt:lpstr>
      <vt:lpstr>Statistical Approaches to Dialogue Management</vt:lpstr>
      <vt:lpstr>Interaction management</vt:lpstr>
      <vt:lpstr>The Interaction Manager</vt:lpstr>
      <vt:lpstr>Natural Language Generation and Speech Synthesis</vt:lpstr>
      <vt:lpstr>NLG and Speech Synthesis</vt:lpstr>
      <vt:lpstr>Asynchronous architectures</vt:lpstr>
      <vt:lpstr>Problem-solving architectures</vt:lpstr>
      <vt:lpstr>Thanks! Questions?</vt:lpstr>
    </vt:vector>
  </TitlesOfParts>
  <Company>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Gordon</dc:creator>
  <cp:lastModifiedBy>Josh Gordon</cp:lastModifiedBy>
  <cp:revision>205</cp:revision>
  <dcterms:created xsi:type="dcterms:W3CDTF">2011-04-13T14:45:21Z</dcterms:created>
  <dcterms:modified xsi:type="dcterms:W3CDTF">2011-04-13T18:36:11Z</dcterms:modified>
</cp:coreProperties>
</file>