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439" r:id="rId8"/>
    <p:sldId id="440" r:id="rId9"/>
    <p:sldId id="441" r:id="rId10"/>
    <p:sldId id="442" r:id="rId11"/>
    <p:sldId id="443" r:id="rId12"/>
    <p:sldId id="444" r:id="rId13"/>
    <p:sldId id="445" r:id="rId14"/>
    <p:sldId id="446" r:id="rId15"/>
    <p:sldId id="262" r:id="rId16"/>
    <p:sldId id="263" r:id="rId17"/>
    <p:sldId id="268" r:id="rId18"/>
    <p:sldId id="269" r:id="rId19"/>
    <p:sldId id="270" r:id="rId20"/>
    <p:sldId id="271" r:id="rId21"/>
    <p:sldId id="279" r:id="rId22"/>
    <p:sldId id="280" r:id="rId23"/>
    <p:sldId id="281" r:id="rId24"/>
    <p:sldId id="282" r:id="rId25"/>
    <p:sldId id="283" r:id="rId26"/>
    <p:sldId id="284" r:id="rId27"/>
    <p:sldId id="449" r:id="rId28"/>
    <p:sldId id="452" r:id="rId29"/>
    <p:sldId id="450" r:id="rId30"/>
    <p:sldId id="451" r:id="rId31"/>
    <p:sldId id="453" r:id="rId32"/>
    <p:sldId id="454" r:id="rId33"/>
    <p:sldId id="447"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621" autoAdjust="0"/>
    <p:restoredTop sz="94660" autoAdjust="0"/>
  </p:normalViewPr>
  <p:slideViewPr>
    <p:cSldViewPr>
      <p:cViewPr>
        <p:scale>
          <a:sx n="100" d="100"/>
          <a:sy n="100" d="100"/>
        </p:scale>
        <p:origin x="-72" y="-72"/>
      </p:cViewPr>
      <p:guideLst>
        <p:guide orient="horz" pos="2064"/>
        <p:guide pos="345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12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endParaRPr lang="en-US"/>
          </a:p>
        </p:txBody>
      </p:sp>
      <p:sp>
        <p:nvSpPr>
          <p:cNvPr id="271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endParaRPr lang="en-US"/>
          </a:p>
        </p:txBody>
      </p:sp>
      <p:sp>
        <p:nvSpPr>
          <p:cNvPr id="271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endParaRPr lang="en-US"/>
          </a:p>
        </p:txBody>
      </p:sp>
      <p:sp>
        <p:nvSpPr>
          <p:cNvPr id="271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E26DE3D2-DEBA-8846-930C-3CFC5A749AD8}" type="slidenum">
              <a:rPr lang="en-US"/>
              <a:pPr/>
              <a:t>‹#›</a:t>
            </a:fld>
            <a:endParaRPr lang="en-US"/>
          </a:p>
        </p:txBody>
      </p:sp>
    </p:spTree>
    <p:extLst>
      <p:ext uri="{BB962C8B-B14F-4D97-AF65-F5344CB8AC3E}">
        <p14:creationId xmlns:p14="http://schemas.microsoft.com/office/powerpoint/2010/main" xmlns="" val="1899513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endParaRPr lang="en-US"/>
          </a:p>
        </p:txBody>
      </p:sp>
      <p:sp>
        <p:nvSpPr>
          <p:cNvPr id="491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endParaRPr lang="en-US"/>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CBE4E417-8641-314B-9923-C15C296EE7BF}" type="slidenum">
              <a:rPr lang="en-US"/>
              <a:pPr/>
              <a:t>‹#›</a:t>
            </a:fld>
            <a:endParaRPr lang="en-US"/>
          </a:p>
        </p:txBody>
      </p:sp>
    </p:spTree>
    <p:extLst>
      <p:ext uri="{BB962C8B-B14F-4D97-AF65-F5344CB8AC3E}">
        <p14:creationId xmlns:p14="http://schemas.microsoft.com/office/powerpoint/2010/main" xmlns="" val="227799135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ＭＳ Ｐゴシック" charset="0"/>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0"/>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0"/>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0"/>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5D68CE-FA23-9D4D-9BA8-4BB2E96D6996}" type="slidenum">
              <a:rPr lang="en-US"/>
              <a:pPr/>
              <a:t>1</a:t>
            </a:fld>
            <a:endParaRPr lang="en-US"/>
          </a:p>
        </p:txBody>
      </p:sp>
      <p:sp>
        <p:nvSpPr>
          <p:cNvPr id="1863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F30CAD-F8B2-0145-8F17-B6A7B219E5A3}" type="slidenum">
              <a:rPr lang="en-US"/>
              <a:pPr/>
              <a:t>12</a:t>
            </a:fld>
            <a:endParaRPr lang="en-US"/>
          </a:p>
        </p:txBody>
      </p:sp>
      <p:sp>
        <p:nvSpPr>
          <p:cNvPr id="127897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27897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3DA9E0-0C0B-664C-854C-2400D71E55E8}" type="slidenum">
              <a:rPr lang="en-US"/>
              <a:pPr/>
              <a:t>13</a:t>
            </a:fld>
            <a:endParaRPr lang="en-US"/>
          </a:p>
        </p:txBody>
      </p:sp>
      <p:sp>
        <p:nvSpPr>
          <p:cNvPr id="128102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28102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EECC62-5B6F-5A4A-8DF6-C48F1D3AA45F}" type="slidenum">
              <a:rPr lang="en-US"/>
              <a:pPr/>
              <a:t>14</a:t>
            </a:fld>
            <a:endParaRPr lang="en-US"/>
          </a:p>
        </p:txBody>
      </p:sp>
      <p:sp>
        <p:nvSpPr>
          <p:cNvPr id="128307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28307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F4DAAE-C35D-8D4D-B691-69B56428D9C3}" type="slidenum">
              <a:rPr lang="en-US"/>
              <a:pPr/>
              <a:t>15</a:t>
            </a:fld>
            <a:endParaRPr lang="en-US"/>
          </a:p>
        </p:txBody>
      </p:sp>
      <p:sp>
        <p:nvSpPr>
          <p:cNvPr id="91443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1443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88B4B3-8526-E145-A4F0-3F046E9B076A}" type="slidenum">
              <a:rPr lang="en-US"/>
              <a:pPr/>
              <a:t>16</a:t>
            </a:fld>
            <a:endParaRPr lang="en-US"/>
          </a:p>
        </p:txBody>
      </p:sp>
      <p:sp>
        <p:nvSpPr>
          <p:cNvPr id="91648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1648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C3CC04-5291-7945-9050-C216820D85E3}" type="slidenum">
              <a:rPr lang="en-US"/>
              <a:pPr/>
              <a:t>17</a:t>
            </a:fld>
            <a:endParaRPr lang="en-US"/>
          </a:p>
        </p:txBody>
      </p:sp>
      <p:sp>
        <p:nvSpPr>
          <p:cNvPr id="92467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2467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C63856-B147-A94B-985B-6FAF618C87DA}" type="slidenum">
              <a:rPr lang="en-US"/>
              <a:pPr/>
              <a:t>18</a:t>
            </a:fld>
            <a:endParaRPr lang="en-US"/>
          </a:p>
        </p:txBody>
      </p:sp>
      <p:sp>
        <p:nvSpPr>
          <p:cNvPr id="92672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2672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8E6AD9-D1F3-EE48-97F3-5A17598A26BD}" type="slidenum">
              <a:rPr lang="en-US"/>
              <a:pPr/>
              <a:t>19</a:t>
            </a:fld>
            <a:endParaRPr lang="en-US"/>
          </a:p>
        </p:txBody>
      </p:sp>
      <p:sp>
        <p:nvSpPr>
          <p:cNvPr id="92877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2877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59DF42-3906-F949-BA65-6D7B492A7F27}" type="slidenum">
              <a:rPr lang="en-US"/>
              <a:pPr/>
              <a:t>20</a:t>
            </a:fld>
            <a:endParaRPr lang="en-US"/>
          </a:p>
        </p:txBody>
      </p:sp>
      <p:sp>
        <p:nvSpPr>
          <p:cNvPr id="93081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3081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741D91-6183-A843-91A0-EE7C80226AC9}" type="slidenum">
              <a:rPr lang="en-US"/>
              <a:pPr/>
              <a:t>21</a:t>
            </a:fld>
            <a:endParaRPr lang="en-US"/>
          </a:p>
        </p:txBody>
      </p:sp>
      <p:sp>
        <p:nvSpPr>
          <p:cNvPr id="94720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4720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5ED8CD-54B1-FC4E-BB1B-286B52F7701E}" type="slidenum">
              <a:rPr lang="en-US"/>
              <a:pPr/>
              <a:t>2</a:t>
            </a:fld>
            <a:endParaRPr lang="en-US"/>
          </a:p>
        </p:txBody>
      </p:sp>
      <p:sp>
        <p:nvSpPr>
          <p:cNvPr id="90419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0419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11FB29-C03D-624A-82E9-19C980831F87}" type="slidenum">
              <a:rPr lang="en-US"/>
              <a:pPr/>
              <a:t>22</a:t>
            </a:fld>
            <a:endParaRPr lang="en-US"/>
          </a:p>
        </p:txBody>
      </p:sp>
      <p:sp>
        <p:nvSpPr>
          <p:cNvPr id="94925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4925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763773-02FD-7742-BA07-6BD69E103DC9}" type="slidenum">
              <a:rPr lang="en-US"/>
              <a:pPr/>
              <a:t>23</a:t>
            </a:fld>
            <a:endParaRPr lang="en-US"/>
          </a:p>
        </p:txBody>
      </p:sp>
      <p:sp>
        <p:nvSpPr>
          <p:cNvPr id="95129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5129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87789F-1594-144E-A561-AFBCEF41EB13}" type="slidenum">
              <a:rPr lang="en-US"/>
              <a:pPr/>
              <a:t>24</a:t>
            </a:fld>
            <a:endParaRPr lang="en-US"/>
          </a:p>
        </p:txBody>
      </p:sp>
      <p:sp>
        <p:nvSpPr>
          <p:cNvPr id="95334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5334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4F7F8A-6BAE-4B44-B540-EEA220008278}" type="slidenum">
              <a:rPr lang="en-US"/>
              <a:pPr/>
              <a:t>25</a:t>
            </a:fld>
            <a:endParaRPr lang="en-US"/>
          </a:p>
        </p:txBody>
      </p:sp>
      <p:sp>
        <p:nvSpPr>
          <p:cNvPr id="95539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5539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5C75B5-5DF8-FC47-84A1-C9DEBE8AC382}" type="slidenum">
              <a:rPr lang="en-US"/>
              <a:pPr/>
              <a:t>26</a:t>
            </a:fld>
            <a:endParaRPr lang="en-US"/>
          </a:p>
        </p:txBody>
      </p:sp>
      <p:sp>
        <p:nvSpPr>
          <p:cNvPr id="95744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5744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70DE7C-0626-7E43-9FA3-A9D80C195238}" type="slidenum">
              <a:rPr lang="en-US"/>
              <a:pPr/>
              <a:t>3</a:t>
            </a:fld>
            <a:endParaRPr lang="en-US"/>
          </a:p>
        </p:txBody>
      </p:sp>
      <p:sp>
        <p:nvSpPr>
          <p:cNvPr id="90624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0624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110BFC-1D48-BC44-AF95-C2C5E7D4F487}" type="slidenum">
              <a:rPr lang="en-US"/>
              <a:pPr/>
              <a:t>4</a:t>
            </a:fld>
            <a:endParaRPr lang="en-US"/>
          </a:p>
        </p:txBody>
      </p:sp>
      <p:sp>
        <p:nvSpPr>
          <p:cNvPr id="90829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0829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36A2D5-68BE-AA4F-B3BE-ED7BA29F7A94}" type="slidenum">
              <a:rPr lang="en-US"/>
              <a:pPr/>
              <a:t>5</a:t>
            </a:fld>
            <a:endParaRPr lang="en-US"/>
          </a:p>
        </p:txBody>
      </p:sp>
      <p:sp>
        <p:nvSpPr>
          <p:cNvPr id="91033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1033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43482B-0F97-E34E-A659-73606BCB1324}" type="slidenum">
              <a:rPr lang="en-US"/>
              <a:pPr/>
              <a:t>6</a:t>
            </a:fld>
            <a:endParaRPr lang="en-US"/>
          </a:p>
        </p:txBody>
      </p:sp>
      <p:sp>
        <p:nvSpPr>
          <p:cNvPr id="91238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1238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DC5B1E-3AB9-434E-8368-664EC43A7ADF}" type="slidenum">
              <a:rPr lang="en-US"/>
              <a:pPr/>
              <a:t>9</a:t>
            </a:fld>
            <a:endParaRPr lang="en-US"/>
          </a:p>
        </p:txBody>
      </p:sp>
      <p:sp>
        <p:nvSpPr>
          <p:cNvPr id="127283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27283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1913B9-827B-4E4C-84AC-34627DDD07D7}" type="slidenum">
              <a:rPr lang="en-US"/>
              <a:pPr/>
              <a:t>10</a:t>
            </a:fld>
            <a:endParaRPr lang="en-US"/>
          </a:p>
        </p:txBody>
      </p:sp>
      <p:sp>
        <p:nvSpPr>
          <p:cNvPr id="127488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27488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7526D5-FC14-4D4D-8FA5-058F5610D753}" type="slidenum">
              <a:rPr lang="en-US"/>
              <a:pPr/>
              <a:t>11</a:t>
            </a:fld>
            <a:endParaRPr lang="en-US"/>
          </a:p>
        </p:txBody>
      </p:sp>
      <p:sp>
        <p:nvSpPr>
          <p:cNvPr id="127693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27693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E600929-B6AE-D041-BD55-9419E9C165AB}" type="datetime1">
              <a:rPr lang="en-US"/>
              <a:pPr/>
              <a:t>1/23/2012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3967C4-EA82-9747-9F50-CF147D45EA59}" type="slidenum">
              <a:rPr lang="en-US"/>
              <a:pPr/>
              <a:t>‹#›</a:t>
            </a:fld>
            <a:endParaRPr lang="en-US"/>
          </a:p>
        </p:txBody>
      </p:sp>
    </p:spTree>
    <p:extLst>
      <p:ext uri="{BB962C8B-B14F-4D97-AF65-F5344CB8AC3E}">
        <p14:creationId xmlns:p14="http://schemas.microsoft.com/office/powerpoint/2010/main" xmlns="" val="4009729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995D804-135B-EA4A-A8E0-2A5A3E690384}" type="datetime1">
              <a:rPr lang="en-US"/>
              <a:pPr/>
              <a:t>1/23/2012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DBC775-CB39-5643-86E6-5929C1F58461}" type="slidenum">
              <a:rPr lang="en-US"/>
              <a:pPr/>
              <a:t>‹#›</a:t>
            </a:fld>
            <a:endParaRPr lang="en-US"/>
          </a:p>
        </p:txBody>
      </p:sp>
    </p:spTree>
    <p:extLst>
      <p:ext uri="{BB962C8B-B14F-4D97-AF65-F5344CB8AC3E}">
        <p14:creationId xmlns:p14="http://schemas.microsoft.com/office/powerpoint/2010/main" xmlns="" val="3297386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07F9653-DCF1-2F4F-BA39-4AD0BA7748B0}" type="datetime1">
              <a:rPr lang="en-US"/>
              <a:pPr/>
              <a:t>1/23/2012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0089EF0-94FF-9A40-965A-97943FED378F}" type="slidenum">
              <a:rPr lang="en-US"/>
              <a:pPr/>
              <a:t>‹#›</a:t>
            </a:fld>
            <a:endParaRPr lang="en-US"/>
          </a:p>
        </p:txBody>
      </p:sp>
    </p:spTree>
    <p:extLst>
      <p:ext uri="{BB962C8B-B14F-4D97-AF65-F5344CB8AC3E}">
        <p14:creationId xmlns:p14="http://schemas.microsoft.com/office/powerpoint/2010/main" xmlns="" val="194945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B50C25C-64E6-BA4C-82FE-4C82928DB625}" type="datetime1">
              <a:rPr lang="en-US"/>
              <a:pPr/>
              <a:t>1/23/2012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32CD40-A91F-BF4B-B529-906922132477}" type="slidenum">
              <a:rPr lang="en-US"/>
              <a:pPr/>
              <a:t>‹#›</a:t>
            </a:fld>
            <a:endParaRPr lang="en-US"/>
          </a:p>
        </p:txBody>
      </p:sp>
    </p:spTree>
    <p:extLst>
      <p:ext uri="{BB962C8B-B14F-4D97-AF65-F5344CB8AC3E}">
        <p14:creationId xmlns:p14="http://schemas.microsoft.com/office/powerpoint/2010/main" xmlns="" val="157188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3AD725C-C992-5144-B91B-49FC1A0B569A}" type="datetime1">
              <a:rPr lang="en-US"/>
              <a:pPr/>
              <a:t>1/23/2012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F5C124B-98B8-084F-B088-AF30E5E4EA7C}" type="slidenum">
              <a:rPr lang="en-US"/>
              <a:pPr/>
              <a:t>‹#›</a:t>
            </a:fld>
            <a:endParaRPr lang="en-US"/>
          </a:p>
        </p:txBody>
      </p:sp>
    </p:spTree>
    <p:extLst>
      <p:ext uri="{BB962C8B-B14F-4D97-AF65-F5344CB8AC3E}">
        <p14:creationId xmlns:p14="http://schemas.microsoft.com/office/powerpoint/2010/main" xmlns="" val="2223492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D660F0C-21D8-114C-98BA-74BD0FFD913B}" type="datetime1">
              <a:rPr lang="en-US"/>
              <a:pPr/>
              <a:t>1/23/2012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152A197-457D-AA4C-8CE6-0692D2D8957C}" type="slidenum">
              <a:rPr lang="en-US"/>
              <a:pPr/>
              <a:t>‹#›</a:t>
            </a:fld>
            <a:endParaRPr lang="en-US"/>
          </a:p>
        </p:txBody>
      </p:sp>
    </p:spTree>
    <p:extLst>
      <p:ext uri="{BB962C8B-B14F-4D97-AF65-F5344CB8AC3E}">
        <p14:creationId xmlns:p14="http://schemas.microsoft.com/office/powerpoint/2010/main" xmlns="" val="60546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91278D03-CF43-4945-860F-59FAC8A71541}" type="datetime1">
              <a:rPr lang="en-US"/>
              <a:pPr/>
              <a:t>1/23/2012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731A475-F844-834F-8AC6-562FC067DF09}" type="slidenum">
              <a:rPr lang="en-US"/>
              <a:pPr/>
              <a:t>‹#›</a:t>
            </a:fld>
            <a:endParaRPr lang="en-US"/>
          </a:p>
        </p:txBody>
      </p:sp>
    </p:spTree>
    <p:extLst>
      <p:ext uri="{BB962C8B-B14F-4D97-AF65-F5344CB8AC3E}">
        <p14:creationId xmlns:p14="http://schemas.microsoft.com/office/powerpoint/2010/main" xmlns="" val="416839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27CE0732-BB47-5A46-94C2-D716E42BAC17}" type="datetime1">
              <a:rPr lang="en-US"/>
              <a:pPr/>
              <a:t>1/23/2012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61EB6B3-E6B9-F649-8F31-D9C924C3D62E}" type="slidenum">
              <a:rPr lang="en-US"/>
              <a:pPr/>
              <a:t>‹#›</a:t>
            </a:fld>
            <a:endParaRPr lang="en-US"/>
          </a:p>
        </p:txBody>
      </p:sp>
    </p:spTree>
    <p:extLst>
      <p:ext uri="{BB962C8B-B14F-4D97-AF65-F5344CB8AC3E}">
        <p14:creationId xmlns:p14="http://schemas.microsoft.com/office/powerpoint/2010/main" xmlns="" val="1412584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97D313D-25A0-B44A-8D5F-89631537BB7D}" type="datetime1">
              <a:rPr lang="en-US"/>
              <a:pPr/>
              <a:t>1/23/2012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00BA67-9744-9244-AAC3-F0B3148A42AD}" type="slidenum">
              <a:rPr lang="en-US"/>
              <a:pPr/>
              <a:t>‹#›</a:t>
            </a:fld>
            <a:endParaRPr lang="en-US"/>
          </a:p>
        </p:txBody>
      </p:sp>
    </p:spTree>
    <p:extLst>
      <p:ext uri="{BB962C8B-B14F-4D97-AF65-F5344CB8AC3E}">
        <p14:creationId xmlns:p14="http://schemas.microsoft.com/office/powerpoint/2010/main" xmlns="" val="169617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FE4C47B-66FC-5D4E-8B79-6AA7353E834B}" type="datetime1">
              <a:rPr lang="en-US"/>
              <a:pPr/>
              <a:t>1/23/2012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37574CE-D980-834A-A214-991B04AC50CC}" type="slidenum">
              <a:rPr lang="en-US"/>
              <a:pPr/>
              <a:t>‹#›</a:t>
            </a:fld>
            <a:endParaRPr lang="en-US"/>
          </a:p>
        </p:txBody>
      </p:sp>
    </p:spTree>
    <p:extLst>
      <p:ext uri="{BB962C8B-B14F-4D97-AF65-F5344CB8AC3E}">
        <p14:creationId xmlns:p14="http://schemas.microsoft.com/office/powerpoint/2010/main" xmlns="" val="1106383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4CB9E07-F503-D34B-AFBF-82CDF1B91F96}" type="datetime1">
              <a:rPr lang="en-US"/>
              <a:pPr/>
              <a:t>1/23/2012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410D576-7E68-A643-AC2C-B11DD48794F3}" type="slidenum">
              <a:rPr lang="en-US"/>
              <a:pPr/>
              <a:t>‹#›</a:t>
            </a:fld>
            <a:endParaRPr lang="en-US"/>
          </a:p>
        </p:txBody>
      </p:sp>
    </p:spTree>
    <p:extLst>
      <p:ext uri="{BB962C8B-B14F-4D97-AF65-F5344CB8AC3E}">
        <p14:creationId xmlns:p14="http://schemas.microsoft.com/office/powerpoint/2010/main" xmlns="" val="595842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6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7216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721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a:lvl1pPr>
          </a:lstStyle>
          <a:p>
            <a:fld id="{44294377-B577-1642-A70C-E3AC14ED876E}" type="datetime1">
              <a:rPr lang="en-US"/>
              <a:pPr/>
              <a:t>1/23/2012</a:t>
            </a:fld>
            <a:endParaRPr lang="en-US"/>
          </a:p>
        </p:txBody>
      </p:sp>
      <p:sp>
        <p:nvSpPr>
          <p:cNvPr id="13721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37216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lvl1pPr>
          </a:lstStyle>
          <a:p>
            <a:fld id="{7DEB747F-419A-3449-AE93-0ACCA0B5DC5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ftr="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ea typeface="+mn-ea"/>
        </a:defRPr>
      </a:lvl2pPr>
      <a:lvl3pPr marL="1143000" indent="-228600" algn="l" rtl="0" fontAlgn="base">
        <a:spcBef>
          <a:spcPct val="20000"/>
        </a:spcBef>
        <a:spcAft>
          <a:spcPct val="0"/>
        </a:spcAft>
        <a:buChar char="•"/>
        <a:defRPr sz="20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9D49D5C2-A296-4E4D-80FA-CB59161A3FAB}" type="datetime1">
              <a:rPr lang="en-US"/>
              <a:pPr/>
              <a:t>1/23/2012</a:t>
            </a:fld>
            <a:endParaRPr lang="en-US"/>
          </a:p>
        </p:txBody>
      </p:sp>
      <p:sp>
        <p:nvSpPr>
          <p:cNvPr id="8" name="Slide Number Placeholder 5"/>
          <p:cNvSpPr>
            <a:spLocks noGrp="1"/>
          </p:cNvSpPr>
          <p:nvPr>
            <p:ph type="sldNum" sz="quarter" idx="12"/>
          </p:nvPr>
        </p:nvSpPr>
        <p:spPr/>
        <p:txBody>
          <a:bodyPr/>
          <a:lstStyle/>
          <a:p>
            <a:fld id="{33F413D9-7E4B-DB45-8A15-C7A839611206}" type="slidenum">
              <a:rPr lang="en-US"/>
              <a:pPr/>
              <a:t>1</a:t>
            </a:fld>
            <a:endParaRPr lang="en-US"/>
          </a:p>
        </p:txBody>
      </p:sp>
      <p:sp>
        <p:nvSpPr>
          <p:cNvPr id="2054" name="Rectangle 6"/>
          <p:cNvSpPr>
            <a:spLocks noGrp="1" noChangeArrowheads="1"/>
          </p:cNvSpPr>
          <p:nvPr>
            <p:ph type="ctrTitle"/>
          </p:nvPr>
        </p:nvSpPr>
        <p:spPr/>
        <p:txBody>
          <a:bodyPr/>
          <a:lstStyle/>
          <a:p>
            <a:r>
              <a:rPr lang="en-US"/>
              <a:t>Spoken Dialogue Systems: Human and Machine</a:t>
            </a:r>
          </a:p>
        </p:txBody>
      </p:sp>
      <p:sp>
        <p:nvSpPr>
          <p:cNvPr id="2055" name="Rectangle 7"/>
          <p:cNvSpPr>
            <a:spLocks noGrp="1" noChangeArrowheads="1"/>
          </p:cNvSpPr>
          <p:nvPr>
            <p:ph type="subTitle" idx="1"/>
          </p:nvPr>
        </p:nvSpPr>
        <p:spPr/>
        <p:txBody>
          <a:bodyPr/>
          <a:lstStyle/>
          <a:p>
            <a:endParaRPr lang="en-US"/>
          </a:p>
          <a:p>
            <a:endParaRPr lang="en-US"/>
          </a:p>
          <a:p>
            <a:endParaRPr lang="en-US"/>
          </a:p>
          <a:p>
            <a:endParaRPr lang="en-US"/>
          </a:p>
        </p:txBody>
      </p:sp>
      <p:sp>
        <p:nvSpPr>
          <p:cNvPr id="2053" name="Rectangle 5"/>
          <p:cNvSpPr>
            <a:spLocks noChangeArrowheads="1"/>
          </p:cNvSpPr>
          <p:nvPr/>
        </p:nvSpPr>
        <p:spPr bwMode="auto">
          <a:xfrm>
            <a:off x="1066800" y="5715000"/>
            <a:ext cx="18415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endParaRPr lang="en-US" sz="1600">
              <a:latin typeface="Times New Roman" charset="0"/>
            </a:endParaRPr>
          </a:p>
        </p:txBody>
      </p:sp>
      <p:sp>
        <p:nvSpPr>
          <p:cNvPr id="2056" name="Text Box 8"/>
          <p:cNvSpPr txBox="1">
            <a:spLocks noChangeArrowheads="1"/>
          </p:cNvSpPr>
          <p:nvPr/>
        </p:nvSpPr>
        <p:spPr bwMode="auto">
          <a:xfrm>
            <a:off x="1524000" y="3962400"/>
            <a:ext cx="6248400" cy="1311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3200"/>
              <a:t>Julia Hirschberg</a:t>
            </a:r>
          </a:p>
          <a:p>
            <a:pPr algn="ctr">
              <a:spcBef>
                <a:spcPct val="50000"/>
              </a:spcBef>
            </a:pPr>
            <a:r>
              <a:rPr lang="en-US" sz="3200"/>
              <a:t>CS 4706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32C0568-3B50-7D42-9F08-7FFA9C3652A6}" type="datetime1">
              <a:rPr lang="en-US"/>
              <a:pPr/>
              <a:t>1/23/2012</a:t>
            </a:fld>
            <a:endParaRPr lang="en-US"/>
          </a:p>
        </p:txBody>
      </p:sp>
      <p:sp>
        <p:nvSpPr>
          <p:cNvPr id="6" name="Slide Number Placeholder 5"/>
          <p:cNvSpPr>
            <a:spLocks noGrp="1"/>
          </p:cNvSpPr>
          <p:nvPr>
            <p:ph type="sldNum" sz="quarter" idx="12"/>
          </p:nvPr>
        </p:nvSpPr>
        <p:spPr/>
        <p:txBody>
          <a:bodyPr/>
          <a:lstStyle/>
          <a:p>
            <a:fld id="{5641719A-26C6-2643-98F4-50C3F93AB128}" type="slidenum">
              <a:rPr lang="en-US"/>
              <a:pPr/>
              <a:t>10</a:t>
            </a:fld>
            <a:endParaRPr lang="en-US"/>
          </a:p>
        </p:txBody>
      </p:sp>
      <p:sp>
        <p:nvSpPr>
          <p:cNvPr id="1273858" name="Rectangle 2"/>
          <p:cNvSpPr>
            <a:spLocks noGrp="1" noChangeArrowheads="1"/>
          </p:cNvSpPr>
          <p:nvPr>
            <p:ph type="title"/>
          </p:nvPr>
        </p:nvSpPr>
        <p:spPr/>
        <p:txBody>
          <a:bodyPr/>
          <a:lstStyle/>
          <a:p>
            <a:r>
              <a:rPr lang="en-US" dirty="0" smtClean="0"/>
              <a:t>Is this?</a:t>
            </a:r>
            <a:endParaRPr lang="en-US" dirty="0"/>
          </a:p>
        </p:txBody>
      </p:sp>
      <p:sp>
        <p:nvSpPr>
          <p:cNvPr id="1273859" name="Rectangle 3"/>
          <p:cNvSpPr>
            <a:spLocks noGrp="1" noChangeArrowheads="1"/>
          </p:cNvSpPr>
          <p:nvPr>
            <p:ph type="body" idx="1"/>
          </p:nvPr>
        </p:nvSpPr>
        <p:spPr/>
        <p:txBody>
          <a:bodyPr/>
          <a:lstStyle/>
          <a:p>
            <a:pPr>
              <a:buFontTx/>
              <a:buNone/>
            </a:pPr>
            <a:r>
              <a:rPr lang="en-US" dirty="0" smtClean="0"/>
              <a:t>B: I want a non-stop flight from New York La Guardia to Tucson.</a:t>
            </a:r>
          </a:p>
          <a:p>
            <a:pPr>
              <a:buFontTx/>
              <a:buNone/>
            </a:pPr>
            <a:r>
              <a:rPr lang="en-US" dirty="0" smtClean="0"/>
              <a:t>A</a:t>
            </a:r>
            <a:r>
              <a:rPr lang="en-US" dirty="0"/>
              <a:t>: … </a:t>
            </a:r>
            <a:r>
              <a:rPr lang="en-US" dirty="0">
                <a:solidFill>
                  <a:srgbClr val="A50021"/>
                </a:solidFill>
              </a:rPr>
              <a:t>there</a:t>
            </a:r>
            <a:r>
              <a:rPr lang="ja-JP" altLang="en-US" dirty="0">
                <a:solidFill>
                  <a:srgbClr val="A50021"/>
                </a:solidFill>
                <a:latin typeface="Arial"/>
              </a:rPr>
              <a:t>’</a:t>
            </a:r>
            <a:r>
              <a:rPr lang="en-US" dirty="0">
                <a:solidFill>
                  <a:srgbClr val="A50021"/>
                </a:solidFill>
              </a:rPr>
              <a:t>s 3 non-stops today</a:t>
            </a:r>
            <a:r>
              <a:rPr lang="en-US" dirty="0"/>
              <a:t>.</a:t>
            </a:r>
          </a:p>
          <a:p>
            <a:pPr lvl="1"/>
            <a:r>
              <a:rPr lang="en-US" dirty="0"/>
              <a:t>True if, in fact, there are </a:t>
            </a:r>
            <a:r>
              <a:rPr lang="en-US" b="1" i="1" dirty="0"/>
              <a:t>7</a:t>
            </a:r>
            <a:r>
              <a:rPr lang="en-US" dirty="0"/>
              <a:t> non-stops today.</a:t>
            </a:r>
          </a:p>
          <a:p>
            <a:pPr lvl="1"/>
            <a:r>
              <a:rPr lang="en-US" dirty="0"/>
              <a:t>But agent means: 3 and only 3.</a:t>
            </a:r>
          </a:p>
          <a:p>
            <a:pPr lvl="1"/>
            <a:r>
              <a:rPr lang="en-US" dirty="0"/>
              <a:t>How can client infer that agent means:</a:t>
            </a:r>
          </a:p>
          <a:p>
            <a:pPr lvl="2"/>
            <a:r>
              <a:rPr lang="en-US" dirty="0"/>
              <a:t> </a:t>
            </a:r>
            <a:r>
              <a:rPr lang="en-US" i="1" dirty="0"/>
              <a:t>only 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0332B2A-E83E-F84E-9E57-D9FB378A8E2A}" type="datetime1">
              <a:rPr lang="en-US"/>
              <a:pPr/>
              <a:t>1/23/2012</a:t>
            </a:fld>
            <a:endParaRPr lang="en-US"/>
          </a:p>
        </p:txBody>
      </p:sp>
      <p:sp>
        <p:nvSpPr>
          <p:cNvPr id="6" name="Slide Number Placeholder 5"/>
          <p:cNvSpPr>
            <a:spLocks noGrp="1"/>
          </p:cNvSpPr>
          <p:nvPr>
            <p:ph type="sldNum" sz="quarter" idx="12"/>
          </p:nvPr>
        </p:nvSpPr>
        <p:spPr/>
        <p:txBody>
          <a:bodyPr/>
          <a:lstStyle/>
          <a:p>
            <a:fld id="{A68AC382-0B0D-DF44-B44B-231F8421283F}" type="slidenum">
              <a:rPr lang="en-US"/>
              <a:pPr/>
              <a:t>11</a:t>
            </a:fld>
            <a:endParaRPr lang="en-US"/>
          </a:p>
        </p:txBody>
      </p:sp>
      <p:sp>
        <p:nvSpPr>
          <p:cNvPr id="1275906" name="Rectangle 2"/>
          <p:cNvSpPr>
            <a:spLocks noGrp="1" noChangeArrowheads="1"/>
          </p:cNvSpPr>
          <p:nvPr>
            <p:ph type="title"/>
          </p:nvPr>
        </p:nvSpPr>
        <p:spPr/>
        <p:txBody>
          <a:bodyPr/>
          <a:lstStyle/>
          <a:p>
            <a:r>
              <a:rPr lang="en-US"/>
              <a:t>Grice: Conversational Implicature</a:t>
            </a:r>
          </a:p>
        </p:txBody>
      </p:sp>
      <p:sp>
        <p:nvSpPr>
          <p:cNvPr id="1275907" name="Rectangle 3"/>
          <p:cNvSpPr>
            <a:spLocks noGrp="1" noChangeArrowheads="1"/>
          </p:cNvSpPr>
          <p:nvPr>
            <p:ph type="body" idx="1"/>
          </p:nvPr>
        </p:nvSpPr>
        <p:spPr/>
        <p:txBody>
          <a:bodyPr/>
          <a:lstStyle/>
          <a:p>
            <a:r>
              <a:rPr lang="en-US" sz="2400" dirty="0" err="1">
                <a:solidFill>
                  <a:srgbClr val="3366FF"/>
                </a:solidFill>
              </a:rPr>
              <a:t>Implicature</a:t>
            </a:r>
            <a:r>
              <a:rPr lang="en-US" sz="2400" dirty="0"/>
              <a:t>:  a particular class of </a:t>
            </a:r>
            <a:r>
              <a:rPr lang="en-US" sz="2400" dirty="0">
                <a:solidFill>
                  <a:schemeClr val="accent2"/>
                </a:solidFill>
              </a:rPr>
              <a:t>licensed inferences</a:t>
            </a:r>
          </a:p>
          <a:p>
            <a:r>
              <a:rPr lang="en-US" sz="2400" dirty="0"/>
              <a:t>Grice (1975):  how do conversational participants draw inferences beyond what is actually asserted?</a:t>
            </a:r>
          </a:p>
          <a:p>
            <a:r>
              <a:rPr lang="en-US" sz="2400" dirty="0">
                <a:solidFill>
                  <a:srgbClr val="3366FF"/>
                </a:solidFill>
              </a:rPr>
              <a:t>Cooperative Principle</a:t>
            </a:r>
          </a:p>
          <a:p>
            <a:pPr lvl="1"/>
            <a:r>
              <a:rPr lang="en-US" sz="2000" i="1" dirty="0"/>
              <a:t>"Make your contribution such as it is required, at the stage at which it occurs, by the accepted purpose or direction of the talk exchange in which you are engaged."</a:t>
            </a:r>
            <a:r>
              <a:rPr lang="en-US" sz="2000" dirty="0"/>
              <a:t> </a:t>
            </a:r>
          </a:p>
          <a:p>
            <a:pPr lvl="1"/>
            <a:r>
              <a:rPr lang="en-US" sz="2000" dirty="0"/>
              <a:t>A tacit agreement by speakers and listeners to cooperate in communication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82FE5AA-6CDB-CF49-A72A-CA8D3DB8D78E}" type="datetime1">
              <a:rPr lang="en-US"/>
              <a:pPr/>
              <a:t>1/23/2012</a:t>
            </a:fld>
            <a:endParaRPr lang="en-US"/>
          </a:p>
        </p:txBody>
      </p:sp>
      <p:sp>
        <p:nvSpPr>
          <p:cNvPr id="6" name="Slide Number Placeholder 5"/>
          <p:cNvSpPr>
            <a:spLocks noGrp="1"/>
          </p:cNvSpPr>
          <p:nvPr>
            <p:ph type="sldNum" sz="quarter" idx="12"/>
          </p:nvPr>
        </p:nvSpPr>
        <p:spPr/>
        <p:txBody>
          <a:bodyPr/>
          <a:lstStyle/>
          <a:p>
            <a:fld id="{727715BA-BC55-2B41-8F45-4AE8BE0A5DAE}" type="slidenum">
              <a:rPr lang="en-US"/>
              <a:pPr/>
              <a:t>12</a:t>
            </a:fld>
            <a:endParaRPr lang="en-US"/>
          </a:p>
        </p:txBody>
      </p:sp>
      <p:sp>
        <p:nvSpPr>
          <p:cNvPr id="1277954" name="Rectangle 2"/>
          <p:cNvSpPr>
            <a:spLocks noGrp="1" noChangeArrowheads="1"/>
          </p:cNvSpPr>
          <p:nvPr>
            <p:ph type="title"/>
          </p:nvPr>
        </p:nvSpPr>
        <p:spPr/>
        <p:txBody>
          <a:bodyPr/>
          <a:lstStyle/>
          <a:p>
            <a:r>
              <a:rPr lang="en-US"/>
              <a:t>4 Gricean Maxims</a:t>
            </a:r>
          </a:p>
        </p:txBody>
      </p:sp>
      <p:sp>
        <p:nvSpPr>
          <p:cNvPr id="1277955" name="Rectangle 3"/>
          <p:cNvSpPr>
            <a:spLocks noGrp="1" noChangeArrowheads="1"/>
          </p:cNvSpPr>
          <p:nvPr>
            <p:ph type="body" idx="1"/>
          </p:nvPr>
        </p:nvSpPr>
        <p:spPr/>
        <p:txBody>
          <a:bodyPr/>
          <a:lstStyle/>
          <a:p>
            <a:pPr>
              <a:lnSpc>
                <a:spcPct val="90000"/>
              </a:lnSpc>
            </a:pPr>
            <a:r>
              <a:rPr lang="en-US" dirty="0">
                <a:solidFill>
                  <a:srgbClr val="3366FF"/>
                </a:solidFill>
              </a:rPr>
              <a:t>Relevance</a:t>
            </a:r>
            <a:r>
              <a:rPr lang="en-US" dirty="0"/>
              <a:t>:  Be relevant</a:t>
            </a:r>
          </a:p>
          <a:p>
            <a:pPr>
              <a:lnSpc>
                <a:spcPct val="90000"/>
              </a:lnSpc>
            </a:pPr>
            <a:r>
              <a:rPr lang="en-US" dirty="0">
                <a:solidFill>
                  <a:srgbClr val="3366FF"/>
                </a:solidFill>
              </a:rPr>
              <a:t>Quantity</a:t>
            </a:r>
            <a:r>
              <a:rPr lang="en-US" dirty="0"/>
              <a:t>: Do not make your contribution more or less informative than required</a:t>
            </a:r>
          </a:p>
          <a:p>
            <a:pPr>
              <a:lnSpc>
                <a:spcPct val="90000"/>
              </a:lnSpc>
            </a:pPr>
            <a:r>
              <a:rPr lang="en-US" dirty="0">
                <a:solidFill>
                  <a:srgbClr val="3366FF"/>
                </a:solidFill>
              </a:rPr>
              <a:t>Quality</a:t>
            </a:r>
            <a:r>
              <a:rPr lang="en-US" dirty="0"/>
              <a:t>: Try to make your contribution one that is true (don</a:t>
            </a:r>
            <a:r>
              <a:rPr lang="ja-JP" altLang="en-US" dirty="0">
                <a:latin typeface="Arial"/>
              </a:rPr>
              <a:t>’</a:t>
            </a:r>
            <a:r>
              <a:rPr lang="en-US" dirty="0"/>
              <a:t>t say things that are false or for which you lack adequate evidence)</a:t>
            </a:r>
          </a:p>
          <a:p>
            <a:pPr>
              <a:lnSpc>
                <a:spcPct val="90000"/>
              </a:lnSpc>
            </a:pPr>
            <a:r>
              <a:rPr lang="en-US" dirty="0">
                <a:solidFill>
                  <a:srgbClr val="3366FF"/>
                </a:solidFill>
              </a:rPr>
              <a:t>Manner</a:t>
            </a:r>
            <a:r>
              <a:rPr lang="en-US" dirty="0"/>
              <a:t>: Avoid ambiguity and obscurity; be brief and orderly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6F51E61-69B2-2A4C-BDA9-C0C31D6BE462}" type="datetime1">
              <a:rPr lang="en-US"/>
              <a:pPr/>
              <a:t>1/23/2012</a:t>
            </a:fld>
            <a:endParaRPr lang="en-US"/>
          </a:p>
        </p:txBody>
      </p:sp>
      <p:sp>
        <p:nvSpPr>
          <p:cNvPr id="6" name="Slide Number Placeholder 5"/>
          <p:cNvSpPr>
            <a:spLocks noGrp="1"/>
          </p:cNvSpPr>
          <p:nvPr>
            <p:ph type="sldNum" sz="quarter" idx="12"/>
          </p:nvPr>
        </p:nvSpPr>
        <p:spPr/>
        <p:txBody>
          <a:bodyPr/>
          <a:lstStyle/>
          <a:p>
            <a:fld id="{3EFFAB2E-4426-A846-9E55-1F943C0D99AE}" type="slidenum">
              <a:rPr lang="en-US"/>
              <a:pPr/>
              <a:t>13</a:t>
            </a:fld>
            <a:endParaRPr lang="en-US"/>
          </a:p>
        </p:txBody>
      </p:sp>
      <p:sp>
        <p:nvSpPr>
          <p:cNvPr id="1280002" name="Rectangle 2"/>
          <p:cNvSpPr>
            <a:spLocks noGrp="1" noChangeArrowheads="1"/>
          </p:cNvSpPr>
          <p:nvPr>
            <p:ph type="title"/>
          </p:nvPr>
        </p:nvSpPr>
        <p:spPr/>
        <p:txBody>
          <a:bodyPr/>
          <a:lstStyle/>
          <a:p>
            <a:r>
              <a:rPr lang="en-US"/>
              <a:t>Maxim of Relevance</a:t>
            </a:r>
          </a:p>
        </p:txBody>
      </p:sp>
      <p:sp>
        <p:nvSpPr>
          <p:cNvPr id="1280003" name="Rectangle 3"/>
          <p:cNvSpPr>
            <a:spLocks noGrp="1" noChangeArrowheads="1"/>
          </p:cNvSpPr>
          <p:nvPr>
            <p:ph type="body" idx="1"/>
          </p:nvPr>
        </p:nvSpPr>
        <p:spPr/>
        <p:txBody>
          <a:bodyPr/>
          <a:lstStyle/>
          <a:p>
            <a:r>
              <a:rPr lang="en-US" sz="2400"/>
              <a:t>A: Is Regina here?</a:t>
            </a:r>
          </a:p>
          <a:p>
            <a:r>
              <a:rPr lang="en-US" sz="2400"/>
              <a:t>B: Her car is outside.</a:t>
            </a:r>
          </a:p>
          <a:p>
            <a:r>
              <a:rPr lang="en-US" sz="2400"/>
              <a:t>Implicature: yes</a:t>
            </a:r>
          </a:p>
          <a:p>
            <a:pPr lvl="1"/>
            <a:r>
              <a:rPr lang="en-US" sz="2000"/>
              <a:t>Hearer thinks: </a:t>
            </a:r>
            <a:r>
              <a:rPr lang="en-US" sz="2000" i="1"/>
              <a:t>Why would B mention the car? It must be relevant.  How could it be relevant? It could since if her car is here she is probably here.</a:t>
            </a:r>
          </a:p>
          <a:p>
            <a:r>
              <a:rPr lang="en-US" sz="2400"/>
              <a:t>Client: I need to be there for a meeting that</a:t>
            </a:r>
            <a:r>
              <a:rPr lang="ja-JP" altLang="en-US" sz="2400">
                <a:latin typeface="Arial"/>
              </a:rPr>
              <a:t>’</a:t>
            </a:r>
            <a:r>
              <a:rPr lang="en-US" sz="2400"/>
              <a:t>s from the 12th to the 15th</a:t>
            </a:r>
          </a:p>
          <a:p>
            <a:pPr lvl="1"/>
            <a:r>
              <a:rPr lang="en-US" sz="2000"/>
              <a:t>Hearer thinks: </a:t>
            </a:r>
            <a:r>
              <a:rPr lang="en-US" sz="2000" i="1"/>
              <a:t>Speaker is following maxims, would only have mentioned meeting if it was relevant.  How could meeting be relevant? If client meant me to understand that he had to depart in time to attend the meeting.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A513C88-A260-7640-B785-A7AFBF8041CE}" type="datetime1">
              <a:rPr lang="en-US"/>
              <a:pPr/>
              <a:t>1/23/2012</a:t>
            </a:fld>
            <a:endParaRPr lang="en-US"/>
          </a:p>
        </p:txBody>
      </p:sp>
      <p:sp>
        <p:nvSpPr>
          <p:cNvPr id="6" name="Slide Number Placeholder 5"/>
          <p:cNvSpPr>
            <a:spLocks noGrp="1"/>
          </p:cNvSpPr>
          <p:nvPr>
            <p:ph type="sldNum" sz="quarter" idx="12"/>
          </p:nvPr>
        </p:nvSpPr>
        <p:spPr/>
        <p:txBody>
          <a:bodyPr/>
          <a:lstStyle/>
          <a:p>
            <a:fld id="{5AE9E0DF-E475-F345-AFDE-845ADD77E941}" type="slidenum">
              <a:rPr lang="en-US"/>
              <a:pPr/>
              <a:t>14</a:t>
            </a:fld>
            <a:endParaRPr lang="en-US"/>
          </a:p>
        </p:txBody>
      </p:sp>
      <p:sp>
        <p:nvSpPr>
          <p:cNvPr id="1282050" name="Rectangle 2"/>
          <p:cNvSpPr>
            <a:spLocks noGrp="1" noChangeArrowheads="1"/>
          </p:cNvSpPr>
          <p:nvPr>
            <p:ph type="title"/>
          </p:nvPr>
        </p:nvSpPr>
        <p:spPr/>
        <p:txBody>
          <a:bodyPr/>
          <a:lstStyle/>
          <a:p>
            <a:r>
              <a:rPr lang="en-US"/>
              <a:t>Maxim of Quantity</a:t>
            </a:r>
          </a:p>
        </p:txBody>
      </p:sp>
      <p:sp>
        <p:nvSpPr>
          <p:cNvPr id="1282051" name="Rectangle 3"/>
          <p:cNvSpPr>
            <a:spLocks noGrp="1" noChangeArrowheads="1"/>
          </p:cNvSpPr>
          <p:nvPr>
            <p:ph type="body" idx="1"/>
          </p:nvPr>
        </p:nvSpPr>
        <p:spPr/>
        <p:txBody>
          <a:bodyPr/>
          <a:lstStyle/>
          <a:p>
            <a:r>
              <a:rPr lang="en-US" sz="2400" dirty="0"/>
              <a:t>A</a:t>
            </a:r>
            <a:r>
              <a:rPr lang="en-US" sz="2400" dirty="0" smtClean="0"/>
              <a:t>: How </a:t>
            </a:r>
            <a:r>
              <a:rPr lang="en-US" sz="2400" dirty="0"/>
              <a:t>much money do you have on you?</a:t>
            </a:r>
          </a:p>
          <a:p>
            <a:r>
              <a:rPr lang="en-US" sz="2400" dirty="0"/>
              <a:t>B: I have 5 dollars</a:t>
            </a:r>
          </a:p>
          <a:p>
            <a:pPr lvl="1"/>
            <a:r>
              <a:rPr lang="en-US" sz="2000" dirty="0" err="1"/>
              <a:t>Implicature</a:t>
            </a:r>
            <a:r>
              <a:rPr lang="en-US" sz="2000" dirty="0"/>
              <a:t>: not 6 dollars</a:t>
            </a:r>
          </a:p>
          <a:p>
            <a:r>
              <a:rPr lang="en-US" sz="2400" dirty="0"/>
              <a:t>Similarly, 3 non-stops means </a:t>
            </a:r>
            <a:r>
              <a:rPr lang="ja-JP" altLang="en-US" sz="2400" dirty="0">
                <a:latin typeface="Arial"/>
              </a:rPr>
              <a:t>‘</a:t>
            </a:r>
            <a:r>
              <a:rPr lang="en-US" sz="2400" dirty="0"/>
              <a:t>only 3</a:t>
            </a:r>
            <a:r>
              <a:rPr lang="ja-JP" altLang="en-US" sz="2400" dirty="0">
                <a:latin typeface="Arial"/>
              </a:rPr>
              <a:t>’</a:t>
            </a:r>
            <a:endParaRPr lang="en-US" sz="2400" dirty="0"/>
          </a:p>
          <a:p>
            <a:pPr lvl="1"/>
            <a:r>
              <a:rPr lang="en-US" sz="2000" dirty="0"/>
              <a:t> Hearer thinks:  </a:t>
            </a:r>
            <a:r>
              <a:rPr lang="en-US" sz="2000" i="1" dirty="0"/>
              <a:t>If speaker meant 7 non-stops she would have said 7 non-stops</a:t>
            </a:r>
          </a:p>
          <a:p>
            <a:r>
              <a:rPr lang="en-US" sz="2400" dirty="0"/>
              <a:t>A: Did you do the reading for today</a:t>
            </a:r>
            <a:r>
              <a:rPr lang="ja-JP" altLang="en-US" sz="2400" dirty="0">
                <a:latin typeface="Arial"/>
              </a:rPr>
              <a:t>’</a:t>
            </a:r>
            <a:r>
              <a:rPr lang="en-US" sz="2400" dirty="0"/>
              <a:t>s class?</a:t>
            </a:r>
          </a:p>
          <a:p>
            <a:r>
              <a:rPr lang="en-US" sz="2400" dirty="0"/>
              <a:t>B: I </a:t>
            </a:r>
            <a:r>
              <a:rPr lang="en-US" sz="2400" dirty="0" smtClean="0"/>
              <a:t>meant to</a:t>
            </a:r>
            <a:endParaRPr lang="en-US" sz="2400" dirty="0"/>
          </a:p>
          <a:p>
            <a:pPr lvl="1"/>
            <a:r>
              <a:rPr lang="en-US" sz="2000" dirty="0" err="1"/>
              <a:t>Implicature</a:t>
            </a:r>
            <a:r>
              <a:rPr lang="en-US" sz="2000" dirty="0"/>
              <a:t>: No</a:t>
            </a:r>
          </a:p>
          <a:p>
            <a:pPr lvl="1"/>
            <a:r>
              <a:rPr lang="en-US" sz="2000" dirty="0"/>
              <a:t>B</a:t>
            </a:r>
            <a:r>
              <a:rPr lang="ja-JP" altLang="en-US" sz="2000" dirty="0">
                <a:latin typeface="Arial"/>
              </a:rPr>
              <a:t>’</a:t>
            </a:r>
            <a:r>
              <a:rPr lang="en-US" sz="2000" dirty="0"/>
              <a:t>s answer would be true if B intended to do the reading AND in fact did do the reading, but would then violate Maxim of Quantity</a:t>
            </a:r>
          </a:p>
          <a:p>
            <a:pPr lvl="1"/>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D0FD0BD-D9AE-EB41-8846-DBE1A2D962A0}" type="datetime1">
              <a:rPr lang="en-US"/>
              <a:pPr/>
              <a:t>1/23/2012</a:t>
            </a:fld>
            <a:endParaRPr lang="en-US"/>
          </a:p>
        </p:txBody>
      </p:sp>
      <p:sp>
        <p:nvSpPr>
          <p:cNvPr id="6" name="Slide Number Placeholder 5"/>
          <p:cNvSpPr>
            <a:spLocks noGrp="1"/>
          </p:cNvSpPr>
          <p:nvPr>
            <p:ph type="sldNum" sz="quarter" idx="12"/>
          </p:nvPr>
        </p:nvSpPr>
        <p:spPr/>
        <p:txBody>
          <a:bodyPr/>
          <a:lstStyle/>
          <a:p>
            <a:fld id="{867BD184-F458-2A46-A7F7-63F0E3B9CBAA}" type="slidenum">
              <a:rPr lang="en-US"/>
              <a:pPr/>
              <a:t>15</a:t>
            </a:fld>
            <a:endParaRPr lang="en-US"/>
          </a:p>
        </p:txBody>
      </p:sp>
      <p:sp>
        <p:nvSpPr>
          <p:cNvPr id="913410" name="Rectangle 2"/>
          <p:cNvSpPr>
            <a:spLocks noGrp="1" noChangeArrowheads="1"/>
          </p:cNvSpPr>
          <p:nvPr>
            <p:ph type="title"/>
          </p:nvPr>
        </p:nvSpPr>
        <p:spPr/>
        <p:txBody>
          <a:bodyPr/>
          <a:lstStyle/>
          <a:p>
            <a:r>
              <a:rPr lang="en-US"/>
              <a:t>Dialogue System Architecture</a:t>
            </a:r>
          </a:p>
        </p:txBody>
      </p:sp>
      <p:pic>
        <p:nvPicPr>
          <p:cNvPr id="913411" name="Picture 3" descr="dialognewarch"/>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a:xfrm>
            <a:off x="533400" y="2590800"/>
            <a:ext cx="8305800" cy="2079625"/>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26003E-D420-9848-A1E4-4F3E7FCF8B2C}" type="datetime1">
              <a:rPr lang="en-US"/>
              <a:pPr/>
              <a:t>1/23/2012</a:t>
            </a:fld>
            <a:endParaRPr lang="en-US"/>
          </a:p>
        </p:txBody>
      </p:sp>
      <p:sp>
        <p:nvSpPr>
          <p:cNvPr id="6" name="Slide Number Placeholder 5"/>
          <p:cNvSpPr>
            <a:spLocks noGrp="1"/>
          </p:cNvSpPr>
          <p:nvPr>
            <p:ph type="sldNum" sz="quarter" idx="12"/>
          </p:nvPr>
        </p:nvSpPr>
        <p:spPr/>
        <p:txBody>
          <a:bodyPr/>
          <a:lstStyle/>
          <a:p>
            <a:fld id="{53279119-1EEC-5C44-B8DD-2286BFA5424F}" type="slidenum">
              <a:rPr lang="en-US"/>
              <a:pPr/>
              <a:t>16</a:t>
            </a:fld>
            <a:endParaRPr lang="en-US"/>
          </a:p>
        </p:txBody>
      </p:sp>
      <p:sp>
        <p:nvSpPr>
          <p:cNvPr id="915458" name="Rectangle 2"/>
          <p:cNvSpPr>
            <a:spLocks noGrp="1" noChangeArrowheads="1"/>
          </p:cNvSpPr>
          <p:nvPr>
            <p:ph type="title"/>
          </p:nvPr>
        </p:nvSpPr>
        <p:spPr/>
        <p:txBody>
          <a:bodyPr/>
          <a:lstStyle/>
          <a:p>
            <a:r>
              <a:rPr lang="en-US"/>
              <a:t>Speech Recognition</a:t>
            </a:r>
          </a:p>
        </p:txBody>
      </p:sp>
      <p:sp>
        <p:nvSpPr>
          <p:cNvPr id="915459" name="Rectangle 3"/>
          <p:cNvSpPr>
            <a:spLocks noGrp="1" noChangeArrowheads="1"/>
          </p:cNvSpPr>
          <p:nvPr>
            <p:ph type="body" idx="1"/>
          </p:nvPr>
        </p:nvSpPr>
        <p:spPr/>
        <p:txBody>
          <a:bodyPr/>
          <a:lstStyle/>
          <a:p>
            <a:r>
              <a:rPr lang="en-US" dirty="0"/>
              <a:t>Input:  acoustic waveform</a:t>
            </a:r>
          </a:p>
          <a:p>
            <a:r>
              <a:rPr lang="en-US" dirty="0"/>
              <a:t>Output: string of words</a:t>
            </a:r>
          </a:p>
          <a:p>
            <a:pPr lvl="1"/>
            <a:r>
              <a:rPr lang="en-US" dirty="0"/>
              <a:t>Basic components:</a:t>
            </a:r>
          </a:p>
          <a:p>
            <a:pPr lvl="2"/>
            <a:r>
              <a:rPr lang="en-US" dirty="0"/>
              <a:t>A </a:t>
            </a:r>
            <a:r>
              <a:rPr lang="en-US" b="1" dirty="0"/>
              <a:t>recognizer for phones</a:t>
            </a:r>
            <a:r>
              <a:rPr lang="en-US" dirty="0"/>
              <a:t>, small sound units like [k] or [</a:t>
            </a:r>
            <a:r>
              <a:rPr lang="en-US" dirty="0" err="1"/>
              <a:t>ae</a:t>
            </a:r>
            <a:r>
              <a:rPr lang="en-US" dirty="0"/>
              <a:t>].</a:t>
            </a:r>
          </a:p>
          <a:p>
            <a:pPr lvl="2"/>
            <a:r>
              <a:rPr lang="en-US" dirty="0"/>
              <a:t>A  </a:t>
            </a:r>
            <a:r>
              <a:rPr lang="en-US" b="1" dirty="0"/>
              <a:t>pronunciation dictionary</a:t>
            </a:r>
            <a:r>
              <a:rPr lang="en-US" dirty="0"/>
              <a:t> </a:t>
            </a:r>
            <a:r>
              <a:rPr lang="en-US" dirty="0" smtClean="0"/>
              <a:t>mapping orthography to sounds, e.g. can </a:t>
            </a:r>
            <a:r>
              <a:rPr lang="en-US" dirty="0"/>
              <a:t>= [k </a:t>
            </a:r>
            <a:r>
              <a:rPr lang="en-US" dirty="0" err="1"/>
              <a:t>ae</a:t>
            </a:r>
            <a:r>
              <a:rPr lang="en-US" dirty="0"/>
              <a:t> </a:t>
            </a:r>
            <a:r>
              <a:rPr lang="en-US" dirty="0" smtClean="0"/>
              <a:t>n]</a:t>
            </a:r>
            <a:endParaRPr lang="en-US" dirty="0"/>
          </a:p>
          <a:p>
            <a:pPr lvl="2"/>
            <a:r>
              <a:rPr lang="en-US" dirty="0"/>
              <a:t>A</a:t>
            </a:r>
            <a:r>
              <a:rPr lang="en-US" b="1" dirty="0"/>
              <a:t> </a:t>
            </a:r>
            <a:r>
              <a:rPr lang="en-US" b="1" dirty="0" smtClean="0"/>
              <a:t> language model </a:t>
            </a:r>
            <a:r>
              <a:rPr lang="en-US" dirty="0" smtClean="0"/>
              <a:t>or</a:t>
            </a:r>
            <a:r>
              <a:rPr lang="en-US" b="1" dirty="0" smtClean="0"/>
              <a:t> grammar</a:t>
            </a:r>
            <a:r>
              <a:rPr lang="en-US" dirty="0" smtClean="0"/>
              <a:t> </a:t>
            </a:r>
            <a:r>
              <a:rPr lang="en-US" dirty="0"/>
              <a:t>telling us what words are likely to follow what </a:t>
            </a:r>
            <a:r>
              <a:rPr lang="en-US" dirty="0" smtClean="0"/>
              <a:t>words</a:t>
            </a:r>
          </a:p>
          <a:p>
            <a:pPr lvl="3"/>
            <a:r>
              <a:rPr lang="en-US" dirty="0" smtClean="0"/>
              <a:t>I {</a:t>
            </a:r>
            <a:r>
              <a:rPr lang="en-US" dirty="0" err="1" smtClean="0"/>
              <a:t>want|need|would</a:t>
            </a:r>
            <a:r>
              <a:rPr lang="en-US" dirty="0" smtClean="0"/>
              <a:t> like} to {</a:t>
            </a:r>
            <a:r>
              <a:rPr lang="en-US" dirty="0" err="1" smtClean="0"/>
              <a:t>leave|fly</a:t>
            </a:r>
            <a:r>
              <a:rPr lang="en-US" dirty="0" smtClean="0"/>
              <a:t>} from {La </a:t>
            </a:r>
            <a:r>
              <a:rPr lang="en-US" dirty="0" err="1" smtClean="0"/>
              <a:t>Guardia|JFK|Newark</a:t>
            </a:r>
            <a:r>
              <a:rPr lang="en-US" dirty="0" smtClean="0"/>
              <a:t>}</a:t>
            </a:r>
            <a:endParaRPr lang="en-US" dirty="0"/>
          </a:p>
          <a:p>
            <a:pPr lvl="2"/>
            <a:r>
              <a:rPr lang="en-US" dirty="0"/>
              <a:t>A </a:t>
            </a:r>
            <a:r>
              <a:rPr lang="en-US" b="1" dirty="0"/>
              <a:t>search algorithm </a:t>
            </a:r>
            <a:r>
              <a:rPr lang="en-US" dirty="0"/>
              <a:t>to find the best string of words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6140556-E740-824B-A4FA-C4D72B3EFD52}" type="datetime1">
              <a:rPr lang="en-US"/>
              <a:pPr/>
              <a:t>1/23/2012</a:t>
            </a:fld>
            <a:endParaRPr lang="en-US"/>
          </a:p>
        </p:txBody>
      </p:sp>
      <p:sp>
        <p:nvSpPr>
          <p:cNvPr id="6" name="Slide Number Placeholder 5"/>
          <p:cNvSpPr>
            <a:spLocks noGrp="1"/>
          </p:cNvSpPr>
          <p:nvPr>
            <p:ph type="sldNum" sz="quarter" idx="12"/>
          </p:nvPr>
        </p:nvSpPr>
        <p:spPr/>
        <p:txBody>
          <a:bodyPr/>
          <a:lstStyle/>
          <a:p>
            <a:fld id="{0EF631B7-91AE-5B4E-A660-2F0EEEA07B89}" type="slidenum">
              <a:rPr lang="en-US"/>
              <a:pPr/>
              <a:t>17</a:t>
            </a:fld>
            <a:endParaRPr lang="en-US"/>
          </a:p>
        </p:txBody>
      </p:sp>
      <p:sp>
        <p:nvSpPr>
          <p:cNvPr id="923650" name="Rectangle 2"/>
          <p:cNvSpPr>
            <a:spLocks noGrp="1" noChangeArrowheads="1"/>
          </p:cNvSpPr>
          <p:nvPr>
            <p:ph type="title"/>
          </p:nvPr>
        </p:nvSpPr>
        <p:spPr>
          <a:xfrm>
            <a:off x="533400" y="228600"/>
            <a:ext cx="8305800" cy="1143000"/>
          </a:xfrm>
        </p:spPr>
        <p:txBody>
          <a:bodyPr/>
          <a:lstStyle/>
          <a:p>
            <a:r>
              <a:rPr lang="en-US"/>
              <a:t>Natural Language Understanding</a:t>
            </a:r>
          </a:p>
        </p:txBody>
      </p:sp>
      <p:sp>
        <p:nvSpPr>
          <p:cNvPr id="923651" name="Rectangle 3"/>
          <p:cNvSpPr>
            <a:spLocks noGrp="1" noChangeArrowheads="1"/>
          </p:cNvSpPr>
          <p:nvPr>
            <p:ph type="body" idx="1"/>
          </p:nvPr>
        </p:nvSpPr>
        <p:spPr/>
        <p:txBody>
          <a:bodyPr/>
          <a:lstStyle/>
          <a:p>
            <a:r>
              <a:rPr lang="en-US"/>
              <a:t>Or </a:t>
            </a:r>
            <a:r>
              <a:rPr lang="ja-JP" altLang="en-US">
                <a:latin typeface="Arial"/>
              </a:rPr>
              <a:t>“</a:t>
            </a:r>
            <a:r>
              <a:rPr lang="en-US"/>
              <a:t>NLU</a:t>
            </a:r>
            <a:r>
              <a:rPr lang="ja-JP" altLang="en-US">
                <a:latin typeface="Arial"/>
              </a:rPr>
              <a:t>”</a:t>
            </a:r>
            <a:endParaRPr lang="en-US"/>
          </a:p>
          <a:p>
            <a:r>
              <a:rPr lang="en-US"/>
              <a:t>Or </a:t>
            </a:r>
            <a:r>
              <a:rPr lang="ja-JP" altLang="en-US">
                <a:latin typeface="Arial"/>
              </a:rPr>
              <a:t>“</a:t>
            </a:r>
            <a:r>
              <a:rPr lang="en-US"/>
              <a:t>Computational Semantics</a:t>
            </a:r>
            <a:r>
              <a:rPr lang="ja-JP" altLang="en-US">
                <a:latin typeface="Arial"/>
              </a:rPr>
              <a:t>”</a:t>
            </a:r>
            <a:endParaRPr lang="en-US"/>
          </a:p>
          <a:p>
            <a:r>
              <a:rPr lang="en-US"/>
              <a:t>Many ways to represent the meaning of sentences</a:t>
            </a:r>
          </a:p>
          <a:p>
            <a:r>
              <a:rPr lang="en-US"/>
              <a:t>For speech dialogue systems, most common is </a:t>
            </a:r>
            <a:r>
              <a:rPr lang="en-US">
                <a:solidFill>
                  <a:schemeClr val="accent2"/>
                </a:solidFill>
              </a:rPr>
              <a:t>Frame and Slot Semantics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4975FCE-15C1-9146-A48B-FDB72ACB00DD}" type="datetime1">
              <a:rPr lang="en-US"/>
              <a:pPr/>
              <a:t>1/23/2012</a:t>
            </a:fld>
            <a:endParaRPr lang="en-US"/>
          </a:p>
        </p:txBody>
      </p:sp>
      <p:sp>
        <p:nvSpPr>
          <p:cNvPr id="6" name="Slide Number Placeholder 5"/>
          <p:cNvSpPr>
            <a:spLocks noGrp="1"/>
          </p:cNvSpPr>
          <p:nvPr>
            <p:ph type="sldNum" sz="quarter" idx="12"/>
          </p:nvPr>
        </p:nvSpPr>
        <p:spPr/>
        <p:txBody>
          <a:bodyPr/>
          <a:lstStyle/>
          <a:p>
            <a:fld id="{F98189EE-3B15-7243-8896-A30F8909A551}" type="slidenum">
              <a:rPr lang="en-US"/>
              <a:pPr/>
              <a:t>18</a:t>
            </a:fld>
            <a:endParaRPr lang="en-US"/>
          </a:p>
        </p:txBody>
      </p:sp>
      <p:sp>
        <p:nvSpPr>
          <p:cNvPr id="925698" name="Rectangle 2"/>
          <p:cNvSpPr>
            <a:spLocks noGrp="1" noChangeArrowheads="1"/>
          </p:cNvSpPr>
          <p:nvPr>
            <p:ph type="title"/>
          </p:nvPr>
        </p:nvSpPr>
        <p:spPr/>
        <p:txBody>
          <a:bodyPr/>
          <a:lstStyle/>
          <a:p>
            <a:r>
              <a:rPr lang="en-US"/>
              <a:t>A Sample Frame</a:t>
            </a:r>
          </a:p>
        </p:txBody>
      </p:sp>
      <p:sp>
        <p:nvSpPr>
          <p:cNvPr id="925699" name="Rectangle 3"/>
          <p:cNvSpPr>
            <a:spLocks noGrp="1" noChangeArrowheads="1"/>
          </p:cNvSpPr>
          <p:nvPr>
            <p:ph type="body" idx="1"/>
          </p:nvPr>
        </p:nvSpPr>
        <p:spPr/>
        <p:txBody>
          <a:bodyPr/>
          <a:lstStyle/>
          <a:p>
            <a:pPr>
              <a:lnSpc>
                <a:spcPct val="90000"/>
              </a:lnSpc>
            </a:pPr>
            <a:r>
              <a:rPr lang="en-US" sz="2000"/>
              <a:t>Show me morning flights from Boston to SF on Tuesday.</a:t>
            </a:r>
          </a:p>
          <a:p>
            <a:pPr>
              <a:lnSpc>
                <a:spcPct val="90000"/>
              </a:lnSpc>
              <a:buClr>
                <a:schemeClr val="tx1"/>
              </a:buClr>
              <a:buFontTx/>
              <a:buNone/>
            </a:pPr>
            <a:r>
              <a:rPr lang="en-US" sz="2000"/>
              <a:t>SHOW:</a:t>
            </a:r>
          </a:p>
          <a:p>
            <a:pPr>
              <a:lnSpc>
                <a:spcPct val="90000"/>
              </a:lnSpc>
              <a:buClr>
                <a:schemeClr val="tx1"/>
              </a:buClr>
              <a:buFontTx/>
              <a:buNone/>
            </a:pPr>
            <a:r>
              <a:rPr lang="en-US" sz="2000"/>
              <a:t>	FLIGHTS:</a:t>
            </a:r>
          </a:p>
          <a:p>
            <a:pPr>
              <a:lnSpc>
                <a:spcPct val="90000"/>
              </a:lnSpc>
              <a:buClr>
                <a:schemeClr val="tx1"/>
              </a:buClr>
              <a:buFontTx/>
              <a:buNone/>
            </a:pPr>
            <a:r>
              <a:rPr lang="en-US" sz="2000"/>
              <a:t>		ORIGIN:</a:t>
            </a:r>
          </a:p>
          <a:p>
            <a:pPr>
              <a:lnSpc>
                <a:spcPct val="90000"/>
              </a:lnSpc>
              <a:buClr>
                <a:schemeClr val="tx1"/>
              </a:buClr>
              <a:buFontTx/>
              <a:buNone/>
            </a:pPr>
            <a:r>
              <a:rPr lang="en-US" sz="2000"/>
              <a:t>			CITY: </a:t>
            </a:r>
            <a:r>
              <a:rPr lang="en-US" sz="2000">
                <a:solidFill>
                  <a:srgbClr val="996633"/>
                </a:solidFill>
                <a:latin typeface="Courier" charset="0"/>
              </a:rPr>
              <a:t>Boston</a:t>
            </a:r>
            <a:endParaRPr lang="en-US" sz="2000"/>
          </a:p>
          <a:p>
            <a:pPr>
              <a:lnSpc>
                <a:spcPct val="90000"/>
              </a:lnSpc>
              <a:buClr>
                <a:schemeClr val="tx1"/>
              </a:buClr>
              <a:buFontTx/>
              <a:buNone/>
            </a:pPr>
            <a:r>
              <a:rPr lang="en-US" sz="2000"/>
              <a:t>			DATE:  </a:t>
            </a:r>
            <a:r>
              <a:rPr lang="en-US" sz="2000">
                <a:solidFill>
                  <a:srgbClr val="996633"/>
                </a:solidFill>
                <a:latin typeface="Courier" charset="0"/>
              </a:rPr>
              <a:t>Tuesday</a:t>
            </a:r>
            <a:endParaRPr lang="en-US" sz="2000"/>
          </a:p>
          <a:p>
            <a:pPr>
              <a:lnSpc>
                <a:spcPct val="90000"/>
              </a:lnSpc>
              <a:buClr>
                <a:schemeClr val="tx1"/>
              </a:buClr>
              <a:buFontTx/>
              <a:buNone/>
            </a:pPr>
            <a:r>
              <a:rPr lang="en-US" sz="2000"/>
              <a:t>			TIME:  </a:t>
            </a:r>
            <a:r>
              <a:rPr lang="en-US" sz="2000">
                <a:solidFill>
                  <a:srgbClr val="996633"/>
                </a:solidFill>
                <a:latin typeface="Courier" charset="0"/>
              </a:rPr>
              <a:t>morning</a:t>
            </a:r>
            <a:endParaRPr lang="en-US" sz="2000"/>
          </a:p>
          <a:p>
            <a:pPr>
              <a:lnSpc>
                <a:spcPct val="90000"/>
              </a:lnSpc>
              <a:buClr>
                <a:schemeClr val="tx1"/>
              </a:buClr>
              <a:buFontTx/>
              <a:buNone/>
            </a:pPr>
            <a:r>
              <a:rPr lang="en-US" sz="2000"/>
              <a:t>		DEST:</a:t>
            </a:r>
          </a:p>
          <a:p>
            <a:pPr>
              <a:lnSpc>
                <a:spcPct val="90000"/>
              </a:lnSpc>
              <a:buClr>
                <a:schemeClr val="tx1"/>
              </a:buClr>
              <a:buFontTx/>
              <a:buNone/>
            </a:pPr>
            <a:r>
              <a:rPr lang="en-US" sz="2000"/>
              <a:t>			CITY: </a:t>
            </a:r>
            <a:r>
              <a:rPr lang="en-US" sz="2000">
                <a:solidFill>
                  <a:srgbClr val="996633"/>
                </a:solidFill>
                <a:latin typeface="Courier" charset="0"/>
              </a:rPr>
              <a:t>San Francisco</a:t>
            </a:r>
            <a:endParaRPr lang="en-US" sz="2000"/>
          </a:p>
          <a:p>
            <a:pPr>
              <a:lnSpc>
                <a:spcPct val="90000"/>
              </a:lnSpc>
            </a:pPr>
            <a:endParaRPr lang="en-US" sz="20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0259ED9-2AC2-534D-90CE-A96130F9829C}" type="datetime1">
              <a:rPr lang="en-US"/>
              <a:pPr/>
              <a:t>1/23/2012</a:t>
            </a:fld>
            <a:endParaRPr lang="en-US"/>
          </a:p>
        </p:txBody>
      </p:sp>
      <p:sp>
        <p:nvSpPr>
          <p:cNvPr id="6" name="Slide Number Placeholder 5"/>
          <p:cNvSpPr>
            <a:spLocks noGrp="1"/>
          </p:cNvSpPr>
          <p:nvPr>
            <p:ph type="sldNum" sz="quarter" idx="12"/>
          </p:nvPr>
        </p:nvSpPr>
        <p:spPr/>
        <p:txBody>
          <a:bodyPr/>
          <a:lstStyle/>
          <a:p>
            <a:fld id="{34BFE6B4-4A57-4746-92DB-57B58BBD8ED3}" type="slidenum">
              <a:rPr lang="en-US"/>
              <a:pPr/>
              <a:t>19</a:t>
            </a:fld>
            <a:endParaRPr lang="en-US"/>
          </a:p>
        </p:txBody>
      </p:sp>
      <p:sp>
        <p:nvSpPr>
          <p:cNvPr id="927750" name="Rectangle 6"/>
          <p:cNvSpPr>
            <a:spLocks noGrp="1" noChangeArrowheads="1"/>
          </p:cNvSpPr>
          <p:nvPr>
            <p:ph type="title"/>
          </p:nvPr>
        </p:nvSpPr>
        <p:spPr/>
        <p:txBody>
          <a:bodyPr/>
          <a:lstStyle/>
          <a:p>
            <a:r>
              <a:rPr lang="en-US"/>
              <a:t>How do we Generate this Semantics?</a:t>
            </a:r>
          </a:p>
        </p:txBody>
      </p:sp>
      <p:sp>
        <p:nvSpPr>
          <p:cNvPr id="927751" name="Rectangle 7"/>
          <p:cNvSpPr>
            <a:spLocks noGrp="1" noChangeArrowheads="1"/>
          </p:cNvSpPr>
          <p:nvPr>
            <p:ph type="body" idx="1"/>
          </p:nvPr>
        </p:nvSpPr>
        <p:spPr/>
        <p:txBody>
          <a:bodyPr/>
          <a:lstStyle/>
          <a:p>
            <a:r>
              <a:rPr lang="en-US" sz="2400" dirty="0"/>
              <a:t>Many methods </a:t>
            </a:r>
          </a:p>
          <a:p>
            <a:pPr lvl="1"/>
            <a:r>
              <a:rPr lang="en-US" sz="2000" dirty="0"/>
              <a:t>Simplest: </a:t>
            </a:r>
            <a:r>
              <a:rPr lang="ja-JP" altLang="en-US" sz="2000">
                <a:latin typeface="Arial"/>
              </a:rPr>
              <a:t>“</a:t>
            </a:r>
            <a:r>
              <a:rPr lang="en-US" sz="2000" dirty="0"/>
              <a:t>semantic grammars</a:t>
            </a:r>
            <a:r>
              <a:rPr lang="ja-JP" altLang="en-US" sz="2000">
                <a:latin typeface="Arial"/>
              </a:rPr>
              <a:t>”</a:t>
            </a:r>
            <a:endParaRPr lang="en-US" sz="2000" dirty="0"/>
          </a:p>
          <a:p>
            <a:pPr lvl="1"/>
            <a:r>
              <a:rPr lang="en-US" sz="2000" dirty="0"/>
              <a:t>E.g. a simple Context Free Grammar</a:t>
            </a:r>
          </a:p>
          <a:p>
            <a:r>
              <a:rPr lang="en-US" sz="2400" dirty="0"/>
              <a:t>LHS of rules </a:t>
            </a:r>
            <a:r>
              <a:rPr lang="en-US" sz="2400" dirty="0" smtClean="0"/>
              <a:t>defining </a:t>
            </a:r>
            <a:r>
              <a:rPr lang="en-US" sz="2400" dirty="0"/>
              <a:t>semantic </a:t>
            </a:r>
            <a:r>
              <a:rPr lang="en-US" sz="2400" dirty="0" smtClean="0"/>
              <a:t>categories:</a:t>
            </a:r>
            <a:endParaRPr lang="en-US" sz="2400" dirty="0"/>
          </a:p>
          <a:p>
            <a:pPr lvl="1"/>
            <a:r>
              <a:rPr lang="en-US" sz="2000" dirty="0"/>
              <a:t>LIST -&gt; show me | I want | can I see|…</a:t>
            </a:r>
          </a:p>
          <a:p>
            <a:pPr lvl="1"/>
            <a:r>
              <a:rPr lang="en-US" sz="2000" dirty="0"/>
              <a:t>DEPARTTIME -&gt; (</a:t>
            </a:r>
            <a:r>
              <a:rPr lang="en-US" sz="2000" dirty="0" err="1"/>
              <a:t>after|around|before</a:t>
            </a:r>
            <a:r>
              <a:rPr lang="en-US" sz="2000" dirty="0"/>
              <a:t>) HOUR 			| morning | afternoon | evening</a:t>
            </a:r>
          </a:p>
          <a:p>
            <a:pPr lvl="1"/>
            <a:r>
              <a:rPr lang="en-US" sz="2000" dirty="0"/>
              <a:t>HOUR -&gt; </a:t>
            </a:r>
            <a:r>
              <a:rPr lang="en-US" sz="2000" dirty="0" err="1"/>
              <a:t>one|two|three</a:t>
            </a:r>
            <a:r>
              <a:rPr lang="en-US" sz="2000" dirty="0"/>
              <a:t>…|twelve (</a:t>
            </a:r>
            <a:r>
              <a:rPr lang="en-US" sz="2000" dirty="0" err="1"/>
              <a:t>am|pm</a:t>
            </a:r>
            <a:r>
              <a:rPr lang="en-US" sz="2000" dirty="0"/>
              <a:t>)</a:t>
            </a:r>
          </a:p>
          <a:p>
            <a:pPr lvl="1"/>
            <a:r>
              <a:rPr lang="en-US" sz="2000" dirty="0"/>
              <a:t>FLIGHTS -&gt; (a) </a:t>
            </a:r>
            <a:r>
              <a:rPr lang="en-US" sz="2000" dirty="0" err="1"/>
              <a:t>flight|flights</a:t>
            </a:r>
            <a:endParaRPr lang="en-US" sz="2000" dirty="0"/>
          </a:p>
          <a:p>
            <a:pPr lvl="1"/>
            <a:r>
              <a:rPr lang="en-US" sz="2000" dirty="0"/>
              <a:t>ORIGIN -&gt; from CITY</a:t>
            </a:r>
          </a:p>
          <a:p>
            <a:pPr lvl="1"/>
            <a:r>
              <a:rPr lang="en-US" sz="2000" dirty="0"/>
              <a:t>DESTINATION -&gt; to CITY</a:t>
            </a:r>
          </a:p>
          <a:p>
            <a:pPr lvl="1"/>
            <a:r>
              <a:rPr lang="en-US" sz="2000" dirty="0"/>
              <a:t>CITY -&gt; Boston | San Francisco | Denver | Washington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CAF3D4-3304-484D-BFA5-1AF7FA437F96}" type="datetime1">
              <a:rPr lang="en-US"/>
              <a:pPr/>
              <a:t>1/23/2012</a:t>
            </a:fld>
            <a:endParaRPr lang="en-US"/>
          </a:p>
        </p:txBody>
      </p:sp>
      <p:sp>
        <p:nvSpPr>
          <p:cNvPr id="6" name="Slide Number Placeholder 5"/>
          <p:cNvSpPr>
            <a:spLocks noGrp="1"/>
          </p:cNvSpPr>
          <p:nvPr>
            <p:ph type="sldNum" sz="quarter" idx="12"/>
          </p:nvPr>
        </p:nvSpPr>
        <p:spPr/>
        <p:txBody>
          <a:bodyPr/>
          <a:lstStyle/>
          <a:p>
            <a:fld id="{AA524E4D-DBFA-3245-90BE-D6A158902BE1}" type="slidenum">
              <a:rPr lang="en-US"/>
              <a:pPr/>
              <a:t>2</a:t>
            </a:fld>
            <a:endParaRPr lang="en-US"/>
          </a:p>
        </p:txBody>
      </p:sp>
      <p:sp>
        <p:nvSpPr>
          <p:cNvPr id="903176" name="Rectangle 8"/>
          <p:cNvSpPr>
            <a:spLocks noGrp="1" noChangeArrowheads="1"/>
          </p:cNvSpPr>
          <p:nvPr>
            <p:ph type="title"/>
          </p:nvPr>
        </p:nvSpPr>
        <p:spPr/>
        <p:txBody>
          <a:bodyPr/>
          <a:lstStyle/>
          <a:p>
            <a:r>
              <a:rPr lang="en-US"/>
              <a:t>Today</a:t>
            </a:r>
          </a:p>
        </p:txBody>
      </p:sp>
      <p:sp>
        <p:nvSpPr>
          <p:cNvPr id="903177" name="Rectangle 9"/>
          <p:cNvSpPr>
            <a:spLocks noGrp="1" noChangeArrowheads="1"/>
          </p:cNvSpPr>
          <p:nvPr>
            <p:ph type="body" idx="1"/>
          </p:nvPr>
        </p:nvSpPr>
        <p:spPr/>
        <p:txBody>
          <a:bodyPr/>
          <a:lstStyle/>
          <a:p>
            <a:r>
              <a:rPr lang="en-US" dirty="0" smtClean="0"/>
              <a:t>Introduction to Spoken Dialogue Systems (SDS)</a:t>
            </a:r>
            <a:endParaRPr lang="en-US" dirty="0"/>
          </a:p>
          <a:p>
            <a:pPr lvl="1"/>
            <a:r>
              <a:rPr lang="en-US" dirty="0" smtClean="0"/>
              <a:t>Automatic Speech Recognition (ASR)</a:t>
            </a:r>
            <a:endParaRPr lang="en-US" dirty="0"/>
          </a:p>
          <a:p>
            <a:pPr lvl="1"/>
            <a:r>
              <a:rPr lang="en-US" dirty="0" smtClean="0"/>
              <a:t>Natural Language Understand (NLU)</a:t>
            </a:r>
            <a:endParaRPr lang="en-US" dirty="0"/>
          </a:p>
          <a:p>
            <a:pPr lvl="1"/>
            <a:r>
              <a:rPr lang="en-US" dirty="0" smtClean="0"/>
              <a:t>Natural Language Generation (NLG) and Text-to-Speech Synthesis (TTS)</a:t>
            </a:r>
            <a:endParaRPr lang="en-US" dirty="0"/>
          </a:p>
          <a:p>
            <a:r>
              <a:rPr lang="en-US" dirty="0"/>
              <a:t>Cooperative Question-Answering</a:t>
            </a:r>
          </a:p>
          <a:p>
            <a:r>
              <a:rPr lang="en-US" dirty="0"/>
              <a:t>Dialogue </a:t>
            </a:r>
            <a:r>
              <a:rPr lang="en-US" dirty="0" smtClean="0"/>
              <a:t>Representations</a:t>
            </a:r>
          </a:p>
          <a:p>
            <a:r>
              <a:rPr lang="en-US" dirty="0" smtClean="0"/>
              <a:t>Issues to consider in designing your dialogue systems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70DC990-5747-D544-BCEF-A39E231A8F84}" type="datetime1">
              <a:rPr lang="en-US"/>
              <a:pPr/>
              <a:t>1/23/2012</a:t>
            </a:fld>
            <a:endParaRPr lang="en-US"/>
          </a:p>
        </p:txBody>
      </p:sp>
      <p:sp>
        <p:nvSpPr>
          <p:cNvPr id="6" name="Slide Number Placeholder 5"/>
          <p:cNvSpPr>
            <a:spLocks noGrp="1"/>
          </p:cNvSpPr>
          <p:nvPr>
            <p:ph type="sldNum" sz="quarter" idx="12"/>
          </p:nvPr>
        </p:nvSpPr>
        <p:spPr/>
        <p:txBody>
          <a:bodyPr/>
          <a:lstStyle/>
          <a:p>
            <a:fld id="{6D89C03E-46AB-7449-86A0-9D8F17270A8D}" type="slidenum">
              <a:rPr lang="en-US"/>
              <a:pPr/>
              <a:t>20</a:t>
            </a:fld>
            <a:endParaRPr lang="en-US"/>
          </a:p>
        </p:txBody>
      </p:sp>
      <p:sp>
        <p:nvSpPr>
          <p:cNvPr id="929794" name="Rectangle 2"/>
          <p:cNvSpPr>
            <a:spLocks noGrp="1" noChangeArrowheads="1"/>
          </p:cNvSpPr>
          <p:nvPr>
            <p:ph type="title"/>
          </p:nvPr>
        </p:nvSpPr>
        <p:spPr/>
        <p:txBody>
          <a:bodyPr/>
          <a:lstStyle/>
          <a:p>
            <a:r>
              <a:rPr lang="en-US"/>
              <a:t>Semantics for a sentence</a:t>
            </a:r>
          </a:p>
        </p:txBody>
      </p:sp>
      <p:sp>
        <p:nvSpPr>
          <p:cNvPr id="929795" name="Rectangle 3"/>
          <p:cNvSpPr>
            <a:spLocks noGrp="1" noChangeArrowheads="1"/>
          </p:cNvSpPr>
          <p:nvPr>
            <p:ph type="body" idx="1"/>
          </p:nvPr>
        </p:nvSpPr>
        <p:spPr/>
        <p:txBody>
          <a:bodyPr/>
          <a:lstStyle/>
          <a:p>
            <a:pPr>
              <a:buClr>
                <a:srgbClr val="A50021"/>
              </a:buClr>
              <a:buFontTx/>
              <a:buNone/>
            </a:pPr>
            <a:r>
              <a:rPr lang="en-US">
                <a:solidFill>
                  <a:srgbClr val="A50021"/>
                </a:solidFill>
              </a:rPr>
              <a:t>LIST       FLIGHTS   ORIGIN</a:t>
            </a:r>
            <a:endParaRPr lang="en-US"/>
          </a:p>
          <a:p>
            <a:pPr>
              <a:buClr>
                <a:srgbClr val="A50021"/>
              </a:buClr>
              <a:buFontTx/>
              <a:buNone/>
            </a:pPr>
            <a:r>
              <a:rPr lang="en-US"/>
              <a:t>Show me   flights      from Boston </a:t>
            </a:r>
          </a:p>
          <a:p>
            <a:pPr>
              <a:buClr>
                <a:srgbClr val="A50021"/>
              </a:buClr>
              <a:buFontTx/>
              <a:buNone/>
            </a:pPr>
            <a:endParaRPr lang="en-US"/>
          </a:p>
          <a:p>
            <a:pPr>
              <a:buClr>
                <a:srgbClr val="A50021"/>
              </a:buClr>
              <a:buFontTx/>
              <a:buNone/>
            </a:pPr>
            <a:r>
              <a:rPr lang="en-US">
                <a:solidFill>
                  <a:srgbClr val="A50021"/>
                </a:solidFill>
              </a:rPr>
              <a:t>DESTINATION         DEPARTDATE</a:t>
            </a:r>
            <a:endParaRPr lang="en-US"/>
          </a:p>
          <a:p>
            <a:pPr>
              <a:buClr>
                <a:srgbClr val="A50021"/>
              </a:buClr>
              <a:buFontTx/>
              <a:buNone/>
            </a:pPr>
            <a:r>
              <a:rPr lang="en-US"/>
              <a:t>to San Francisco  on   Tuesday</a:t>
            </a:r>
          </a:p>
          <a:p>
            <a:pPr>
              <a:buClr>
                <a:srgbClr val="A50021"/>
              </a:buClr>
              <a:buFontTx/>
              <a:buNone/>
            </a:pPr>
            <a:endParaRPr lang="en-US"/>
          </a:p>
          <a:p>
            <a:pPr>
              <a:buClr>
                <a:srgbClr val="A50021"/>
              </a:buClr>
              <a:buFontTx/>
              <a:buNone/>
            </a:pPr>
            <a:r>
              <a:rPr lang="en-US">
                <a:solidFill>
                  <a:srgbClr val="A50021"/>
                </a:solidFill>
              </a:rPr>
              <a:t>DEPARTTIME</a:t>
            </a:r>
            <a:endParaRPr lang="en-US"/>
          </a:p>
          <a:p>
            <a:pPr>
              <a:buClr>
                <a:srgbClr val="A50021"/>
              </a:buClr>
              <a:buFontTx/>
              <a:buNone/>
            </a:pPr>
            <a:r>
              <a:rPr lang="en-US"/>
              <a:t>morning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C67431F-2CAA-3348-823B-F0B2607C6D1C}" type="datetime1">
              <a:rPr lang="en-US"/>
              <a:pPr/>
              <a:t>1/23/2012</a:t>
            </a:fld>
            <a:endParaRPr lang="en-US"/>
          </a:p>
        </p:txBody>
      </p:sp>
      <p:sp>
        <p:nvSpPr>
          <p:cNvPr id="6" name="Slide Number Placeholder 5"/>
          <p:cNvSpPr>
            <a:spLocks noGrp="1"/>
          </p:cNvSpPr>
          <p:nvPr>
            <p:ph type="sldNum" sz="quarter" idx="12"/>
          </p:nvPr>
        </p:nvSpPr>
        <p:spPr/>
        <p:txBody>
          <a:bodyPr/>
          <a:lstStyle/>
          <a:p>
            <a:fld id="{EFF2A6C0-69A7-A342-AA09-5FA9267A28EE}" type="slidenum">
              <a:rPr lang="en-US"/>
              <a:pPr/>
              <a:t>21</a:t>
            </a:fld>
            <a:endParaRPr lang="en-US"/>
          </a:p>
        </p:txBody>
      </p:sp>
      <p:sp>
        <p:nvSpPr>
          <p:cNvPr id="946178" name="Rectangle 2"/>
          <p:cNvSpPr>
            <a:spLocks noGrp="1" noChangeArrowheads="1"/>
          </p:cNvSpPr>
          <p:nvPr>
            <p:ph type="title"/>
          </p:nvPr>
        </p:nvSpPr>
        <p:spPr/>
        <p:txBody>
          <a:bodyPr/>
          <a:lstStyle/>
          <a:p>
            <a:r>
              <a:rPr lang="en-US"/>
              <a:t>Generation and TTS</a:t>
            </a:r>
          </a:p>
        </p:txBody>
      </p:sp>
      <p:sp>
        <p:nvSpPr>
          <p:cNvPr id="946179" name="Rectangle 3"/>
          <p:cNvSpPr>
            <a:spLocks noGrp="1" noChangeArrowheads="1"/>
          </p:cNvSpPr>
          <p:nvPr>
            <p:ph type="body" idx="1"/>
          </p:nvPr>
        </p:nvSpPr>
        <p:spPr/>
        <p:txBody>
          <a:bodyPr/>
          <a:lstStyle/>
          <a:p>
            <a:r>
              <a:rPr lang="en-US"/>
              <a:t>Generation component</a:t>
            </a:r>
          </a:p>
          <a:p>
            <a:pPr lvl="1"/>
            <a:r>
              <a:rPr lang="en-US"/>
              <a:t>Chooses concepts to express to user</a:t>
            </a:r>
          </a:p>
          <a:p>
            <a:pPr lvl="1"/>
            <a:r>
              <a:rPr lang="en-US"/>
              <a:t>Plans how to express these concepts in words</a:t>
            </a:r>
          </a:p>
          <a:p>
            <a:pPr lvl="1"/>
            <a:r>
              <a:rPr lang="en-US"/>
              <a:t>Assigns appropriate prosody to the words</a:t>
            </a:r>
          </a:p>
          <a:p>
            <a:r>
              <a:rPr lang="en-US"/>
              <a:t>TTS component</a:t>
            </a:r>
          </a:p>
          <a:p>
            <a:pPr lvl="1"/>
            <a:r>
              <a:rPr lang="en-US"/>
              <a:t>Takes words and prosodic annotations</a:t>
            </a:r>
          </a:p>
          <a:p>
            <a:pPr lvl="1"/>
            <a:r>
              <a:rPr lang="en-US"/>
              <a:t>Synthesizes a waveform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3819743-0123-F347-A724-71A41BCABCD5}" type="datetime1">
              <a:rPr lang="en-US"/>
              <a:pPr/>
              <a:t>1/23/2012</a:t>
            </a:fld>
            <a:endParaRPr lang="en-US"/>
          </a:p>
        </p:txBody>
      </p:sp>
      <p:sp>
        <p:nvSpPr>
          <p:cNvPr id="6" name="Slide Number Placeholder 5"/>
          <p:cNvSpPr>
            <a:spLocks noGrp="1"/>
          </p:cNvSpPr>
          <p:nvPr>
            <p:ph type="sldNum" sz="quarter" idx="12"/>
          </p:nvPr>
        </p:nvSpPr>
        <p:spPr/>
        <p:txBody>
          <a:bodyPr/>
          <a:lstStyle/>
          <a:p>
            <a:fld id="{4B27E58B-1B7C-1748-9174-F049BD881AA2}" type="slidenum">
              <a:rPr lang="en-US"/>
              <a:pPr/>
              <a:t>22</a:t>
            </a:fld>
            <a:endParaRPr lang="en-US"/>
          </a:p>
        </p:txBody>
      </p:sp>
      <p:sp>
        <p:nvSpPr>
          <p:cNvPr id="948228" name="Rectangle 4"/>
          <p:cNvSpPr>
            <a:spLocks noGrp="1" noChangeArrowheads="1"/>
          </p:cNvSpPr>
          <p:nvPr>
            <p:ph type="title"/>
          </p:nvPr>
        </p:nvSpPr>
        <p:spPr/>
        <p:txBody>
          <a:bodyPr/>
          <a:lstStyle/>
          <a:p>
            <a:r>
              <a:rPr lang="en-US"/>
              <a:t>Generation Component</a:t>
            </a:r>
          </a:p>
        </p:txBody>
      </p:sp>
      <p:sp>
        <p:nvSpPr>
          <p:cNvPr id="948229" name="Rectangle 5"/>
          <p:cNvSpPr>
            <a:spLocks noGrp="1" noChangeArrowheads="1"/>
          </p:cNvSpPr>
          <p:nvPr>
            <p:ph type="body" idx="1"/>
          </p:nvPr>
        </p:nvSpPr>
        <p:spPr/>
        <p:txBody>
          <a:bodyPr/>
          <a:lstStyle/>
          <a:p>
            <a:r>
              <a:rPr lang="en-US" sz="2400"/>
              <a:t>Content Planner</a:t>
            </a:r>
          </a:p>
          <a:p>
            <a:pPr lvl="1"/>
            <a:r>
              <a:rPr lang="en-US" sz="2000"/>
              <a:t>Decides what information to express to user</a:t>
            </a:r>
          </a:p>
          <a:p>
            <a:pPr lvl="2"/>
            <a:r>
              <a:rPr lang="en-US" sz="1800"/>
              <a:t>(ask a question, present an answer, etc.)</a:t>
            </a:r>
          </a:p>
          <a:p>
            <a:pPr lvl="1"/>
            <a:r>
              <a:rPr lang="en-US" sz="2000"/>
              <a:t>Often merged with dialogue manager</a:t>
            </a:r>
          </a:p>
          <a:p>
            <a:r>
              <a:rPr lang="en-US" sz="2400"/>
              <a:t>Language Generation</a:t>
            </a:r>
          </a:p>
          <a:p>
            <a:pPr lvl="1"/>
            <a:r>
              <a:rPr lang="en-US" sz="2000"/>
              <a:t>Chooses syntactic structures and words to express meaning.</a:t>
            </a:r>
          </a:p>
          <a:p>
            <a:pPr lvl="1"/>
            <a:r>
              <a:rPr lang="en-US" sz="2000"/>
              <a:t>Simplest method</a:t>
            </a:r>
          </a:p>
          <a:p>
            <a:pPr lvl="2"/>
            <a:r>
              <a:rPr lang="en-US" sz="1800"/>
              <a:t>Pre-specify basic sentences and fill in the blanks as appropriate</a:t>
            </a:r>
          </a:p>
          <a:p>
            <a:pPr lvl="2"/>
            <a:r>
              <a:rPr lang="en-US" sz="1800">
                <a:solidFill>
                  <a:schemeClr val="accent2"/>
                </a:solidFill>
              </a:rPr>
              <a:t>Template-based generation</a:t>
            </a:r>
          </a:p>
          <a:p>
            <a:pPr lvl="2"/>
            <a:r>
              <a:rPr lang="en-US" sz="1800"/>
              <a:t>Can have variables:</a:t>
            </a:r>
          </a:p>
          <a:p>
            <a:pPr lvl="3"/>
            <a:r>
              <a:rPr lang="en-US" sz="1800"/>
              <a:t>What time do you want to leave CITY-ORIG?</a:t>
            </a:r>
          </a:p>
          <a:p>
            <a:pPr lvl="3"/>
            <a:r>
              <a:rPr lang="en-US" sz="1800"/>
              <a:t>Will you return to CITY-ORIG from CITY-DEST?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86C10E7-3B64-444A-9889-34431742EC5B}" type="datetime1">
              <a:rPr lang="en-US"/>
              <a:pPr/>
              <a:t>1/23/2012</a:t>
            </a:fld>
            <a:endParaRPr lang="en-US"/>
          </a:p>
        </p:txBody>
      </p:sp>
      <p:sp>
        <p:nvSpPr>
          <p:cNvPr id="6" name="Slide Number Placeholder 5"/>
          <p:cNvSpPr>
            <a:spLocks noGrp="1"/>
          </p:cNvSpPr>
          <p:nvPr>
            <p:ph type="sldNum" sz="quarter" idx="12"/>
          </p:nvPr>
        </p:nvSpPr>
        <p:spPr/>
        <p:txBody>
          <a:bodyPr/>
          <a:lstStyle/>
          <a:p>
            <a:fld id="{B268CDA4-8405-D64C-93D6-DCE05AEBFB21}" type="slidenum">
              <a:rPr lang="en-US"/>
              <a:pPr/>
              <a:t>23</a:t>
            </a:fld>
            <a:endParaRPr lang="en-US"/>
          </a:p>
        </p:txBody>
      </p:sp>
      <p:sp>
        <p:nvSpPr>
          <p:cNvPr id="950274" name="Rectangle 2"/>
          <p:cNvSpPr>
            <a:spLocks noGrp="1" noChangeArrowheads="1"/>
          </p:cNvSpPr>
          <p:nvPr>
            <p:ph type="title"/>
          </p:nvPr>
        </p:nvSpPr>
        <p:spPr/>
        <p:txBody>
          <a:bodyPr/>
          <a:lstStyle/>
          <a:p>
            <a:r>
              <a:rPr lang="en-US"/>
              <a:t>More sophisticated language generation component</a:t>
            </a:r>
          </a:p>
        </p:txBody>
      </p:sp>
      <p:sp>
        <p:nvSpPr>
          <p:cNvPr id="950275" name="Rectangle 3"/>
          <p:cNvSpPr>
            <a:spLocks noGrp="1" noChangeArrowheads="1"/>
          </p:cNvSpPr>
          <p:nvPr>
            <p:ph type="body" idx="1"/>
          </p:nvPr>
        </p:nvSpPr>
        <p:spPr/>
        <p:txBody>
          <a:bodyPr/>
          <a:lstStyle/>
          <a:p>
            <a:r>
              <a:rPr lang="en-US"/>
              <a:t>Natural Language Generation</a:t>
            </a:r>
          </a:p>
          <a:p>
            <a:r>
              <a:rPr lang="en-US"/>
              <a:t>Approach: </a:t>
            </a:r>
          </a:p>
          <a:p>
            <a:pPr lvl="1"/>
            <a:r>
              <a:rPr lang="en-US"/>
              <a:t>Dialogue manager builds representation of meaning of utterance to be expressed</a:t>
            </a:r>
          </a:p>
          <a:p>
            <a:pPr lvl="1"/>
            <a:r>
              <a:rPr lang="en-US"/>
              <a:t>Passes this to a </a:t>
            </a:r>
            <a:r>
              <a:rPr lang="ja-JP" altLang="en-US">
                <a:latin typeface="Arial"/>
              </a:rPr>
              <a:t>“</a:t>
            </a:r>
            <a:r>
              <a:rPr lang="en-US"/>
              <a:t>generator</a:t>
            </a:r>
            <a:r>
              <a:rPr lang="ja-JP" altLang="en-US">
                <a:latin typeface="Arial"/>
              </a:rPr>
              <a:t>”</a:t>
            </a:r>
            <a:endParaRPr lang="en-US"/>
          </a:p>
          <a:p>
            <a:pPr lvl="1"/>
            <a:r>
              <a:rPr lang="en-US"/>
              <a:t>Generators have three components</a:t>
            </a:r>
          </a:p>
          <a:p>
            <a:pPr lvl="2"/>
            <a:r>
              <a:rPr lang="en-US"/>
              <a:t>Sentence planner</a:t>
            </a:r>
          </a:p>
          <a:p>
            <a:pPr lvl="2"/>
            <a:r>
              <a:rPr lang="en-US"/>
              <a:t>Surface realizer</a:t>
            </a:r>
          </a:p>
          <a:p>
            <a:pPr lvl="2"/>
            <a:r>
              <a:rPr lang="en-US"/>
              <a:t>Prosody assigner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7A9643BB-1E80-7644-96FD-7FC3C897C4CE}" type="datetime1">
              <a:rPr lang="en-US"/>
              <a:pPr/>
              <a:t>1/23/2012</a:t>
            </a:fld>
            <a:endParaRPr lang="en-US"/>
          </a:p>
        </p:txBody>
      </p:sp>
      <p:sp>
        <p:nvSpPr>
          <p:cNvPr id="7" name="Slide Number Placeholder 5"/>
          <p:cNvSpPr>
            <a:spLocks noGrp="1"/>
          </p:cNvSpPr>
          <p:nvPr>
            <p:ph type="sldNum" sz="quarter" idx="12"/>
          </p:nvPr>
        </p:nvSpPr>
        <p:spPr/>
        <p:txBody>
          <a:bodyPr/>
          <a:lstStyle/>
          <a:p>
            <a:fld id="{780B74C0-C780-114F-A180-3F46B102C586}" type="slidenum">
              <a:rPr lang="en-US"/>
              <a:pPr/>
              <a:t>24</a:t>
            </a:fld>
            <a:endParaRPr lang="en-US"/>
          </a:p>
        </p:txBody>
      </p:sp>
      <p:sp>
        <p:nvSpPr>
          <p:cNvPr id="952322" name="Rectangle 2"/>
          <p:cNvSpPr>
            <a:spLocks noGrp="1" noChangeArrowheads="1"/>
          </p:cNvSpPr>
          <p:nvPr>
            <p:ph type="title"/>
          </p:nvPr>
        </p:nvSpPr>
        <p:spPr>
          <a:xfrm>
            <a:off x="0" y="228600"/>
            <a:ext cx="9144000" cy="1143000"/>
          </a:xfrm>
        </p:spPr>
        <p:txBody>
          <a:bodyPr/>
          <a:lstStyle/>
          <a:p>
            <a:r>
              <a:rPr lang="en-US" sz="2400"/>
              <a:t>Architecture of a generator for a dialogue system</a:t>
            </a:r>
            <a:r>
              <a:rPr lang="en-US" sz="2800"/>
              <a:t/>
            </a:r>
            <a:br>
              <a:rPr lang="en-US" sz="2800"/>
            </a:br>
            <a:r>
              <a:rPr lang="en-US" sz="1800"/>
              <a:t>(after Walker and Rambow 2002)</a:t>
            </a:r>
            <a:endParaRPr lang="en-US" sz="3600"/>
          </a:p>
        </p:txBody>
      </p:sp>
      <p:sp>
        <p:nvSpPr>
          <p:cNvPr id="952323" name="Rectangle 3"/>
          <p:cNvSpPr>
            <a:spLocks noGrp="1" noChangeArrowheads="1"/>
          </p:cNvSpPr>
          <p:nvPr>
            <p:ph type="body" idx="1"/>
          </p:nvPr>
        </p:nvSpPr>
        <p:spPr/>
        <p:txBody>
          <a:bodyPr/>
          <a:lstStyle/>
          <a:p>
            <a:endParaRPr lang="en-US"/>
          </a:p>
        </p:txBody>
      </p:sp>
      <p:pic>
        <p:nvPicPr>
          <p:cNvPr id="952324" name="Picture 4" descr="generation"/>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85800" y="2362200"/>
            <a:ext cx="8093075" cy="21272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A614CE36-04B5-8046-8B82-05A6688020CB}" type="datetime1">
              <a:rPr lang="en-US"/>
              <a:pPr/>
              <a:t>1/23/2012</a:t>
            </a:fld>
            <a:endParaRPr lang="en-US"/>
          </a:p>
        </p:txBody>
      </p:sp>
      <p:sp>
        <p:nvSpPr>
          <p:cNvPr id="8" name="Slide Number Placeholder 5"/>
          <p:cNvSpPr>
            <a:spLocks noGrp="1"/>
          </p:cNvSpPr>
          <p:nvPr>
            <p:ph type="sldNum" sz="quarter" idx="12"/>
          </p:nvPr>
        </p:nvSpPr>
        <p:spPr/>
        <p:txBody>
          <a:bodyPr/>
          <a:lstStyle/>
          <a:p>
            <a:fld id="{D64A7263-4A91-504A-9825-62CE77ED66DE}" type="slidenum">
              <a:rPr lang="en-US"/>
              <a:pPr/>
              <a:t>25</a:t>
            </a:fld>
            <a:endParaRPr lang="en-US"/>
          </a:p>
        </p:txBody>
      </p:sp>
      <p:sp>
        <p:nvSpPr>
          <p:cNvPr id="954374" name="Rectangle 6"/>
          <p:cNvSpPr>
            <a:spLocks noGrp="1" noChangeArrowheads="1"/>
          </p:cNvSpPr>
          <p:nvPr>
            <p:ph type="title"/>
          </p:nvPr>
        </p:nvSpPr>
        <p:spPr/>
        <p:txBody>
          <a:bodyPr/>
          <a:lstStyle/>
          <a:p>
            <a:r>
              <a:rPr lang="en-US"/>
              <a:t>HCI constraints on generation for dialogue: Coherence</a:t>
            </a:r>
          </a:p>
        </p:txBody>
      </p:sp>
      <p:sp>
        <p:nvSpPr>
          <p:cNvPr id="954375" name="Rectangle 7"/>
          <p:cNvSpPr>
            <a:spLocks noGrp="1" noChangeArrowheads="1"/>
          </p:cNvSpPr>
          <p:nvPr>
            <p:ph type="body" idx="1"/>
          </p:nvPr>
        </p:nvSpPr>
        <p:spPr/>
        <p:txBody>
          <a:bodyPr/>
          <a:lstStyle/>
          <a:p>
            <a:r>
              <a:rPr lang="en-US" sz="2400"/>
              <a:t>Discourse markers and pronouns (Coherence</a:t>
            </a:r>
            <a:r>
              <a:rPr lang="ja-JP" altLang="en-US" sz="2400">
                <a:latin typeface="Arial"/>
              </a:rPr>
              <a:t>”</a:t>
            </a:r>
            <a:r>
              <a:rPr lang="en-US" sz="2400"/>
              <a:t>):</a:t>
            </a:r>
          </a:p>
          <a:p>
            <a:pPr lvl="1"/>
            <a:endParaRPr lang="en-US" sz="2000"/>
          </a:p>
          <a:p>
            <a:pPr lvl="1">
              <a:buFontTx/>
              <a:buNone/>
            </a:pPr>
            <a:r>
              <a:rPr lang="en-US" sz="2000"/>
              <a:t>Please say the date.…</a:t>
            </a:r>
          </a:p>
          <a:p>
            <a:pPr lvl="1">
              <a:buFontTx/>
              <a:buNone/>
            </a:pPr>
            <a:r>
              <a:rPr lang="en-US" sz="2000"/>
              <a:t>Please say the start time.…</a:t>
            </a:r>
          </a:p>
          <a:p>
            <a:pPr lvl="1">
              <a:buFontTx/>
              <a:buNone/>
            </a:pPr>
            <a:r>
              <a:rPr lang="en-US" sz="2000"/>
              <a:t>Please say the duration…</a:t>
            </a:r>
          </a:p>
          <a:p>
            <a:pPr lvl="1">
              <a:buFontTx/>
              <a:buNone/>
            </a:pPr>
            <a:r>
              <a:rPr lang="en-US" sz="2000"/>
              <a:t>Please say the subject…</a:t>
            </a:r>
          </a:p>
          <a:p>
            <a:pPr lvl="1">
              <a:buFontTx/>
              <a:buNone/>
            </a:pPr>
            <a:endParaRPr lang="en-US" sz="2000"/>
          </a:p>
          <a:p>
            <a:pPr lvl="1">
              <a:buFontTx/>
              <a:buNone/>
            </a:pPr>
            <a:r>
              <a:rPr lang="en-US" sz="2000"/>
              <a:t>First, tell me the date.…</a:t>
            </a:r>
          </a:p>
          <a:p>
            <a:pPr lvl="1">
              <a:buFontTx/>
              <a:buNone/>
            </a:pPr>
            <a:r>
              <a:rPr lang="en-US" sz="2000"/>
              <a:t>Next, I</a:t>
            </a:r>
            <a:r>
              <a:rPr lang="ja-JP" altLang="en-US" sz="2000">
                <a:latin typeface="Arial"/>
              </a:rPr>
              <a:t>’</a:t>
            </a:r>
            <a:r>
              <a:rPr lang="en-US" sz="2000"/>
              <a:t>ll need the time it starts.…</a:t>
            </a:r>
          </a:p>
          <a:p>
            <a:pPr lvl="1">
              <a:buFontTx/>
              <a:buNone/>
            </a:pPr>
            <a:r>
              <a:rPr lang="en-US" sz="2000"/>
              <a:t>Thanks. &lt;pause&gt; Now, how long is it supposed to last?…</a:t>
            </a:r>
          </a:p>
          <a:p>
            <a:pPr lvl="1">
              <a:buFontTx/>
              <a:buNone/>
            </a:pPr>
            <a:r>
              <a:rPr lang="en-US" sz="2000"/>
              <a:t>Last of all, I just need a brief description</a:t>
            </a:r>
          </a:p>
        </p:txBody>
      </p:sp>
      <p:sp>
        <p:nvSpPr>
          <p:cNvPr id="954372" name="WordArt 4"/>
          <p:cNvSpPr>
            <a:spLocks noChangeArrowheads="1" noChangeShapeType="1" noTextEdit="1"/>
          </p:cNvSpPr>
          <p:nvPr/>
        </p:nvSpPr>
        <p:spPr bwMode="auto">
          <a:xfrm>
            <a:off x="4953000" y="2590800"/>
            <a:ext cx="3810000" cy="647700"/>
          </a:xfrm>
          <a:prstGeom prst="rect">
            <a:avLst/>
          </a:prstGeom>
          <a:extLs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a:r>
              <a:rPr lang="en-US" sz="3600" kern="10">
                <a:ln w="9525">
                  <a:solidFill>
                    <a:srgbClr val="000000"/>
                  </a:solidFill>
                  <a:round/>
                  <a:headEnd/>
                  <a:tailEnd/>
                </a:ln>
                <a:latin typeface="Arial Black"/>
                <a:ea typeface="Arial Black"/>
                <a:cs typeface="Arial Black"/>
              </a:rPr>
              <a:t>Bad!</a:t>
            </a:r>
          </a:p>
        </p:txBody>
      </p:sp>
      <p:sp>
        <p:nvSpPr>
          <p:cNvPr id="954373" name="WordArt 5"/>
          <p:cNvSpPr>
            <a:spLocks noChangeArrowheads="1" noChangeShapeType="1" noTextEdit="1"/>
          </p:cNvSpPr>
          <p:nvPr/>
        </p:nvSpPr>
        <p:spPr bwMode="auto">
          <a:xfrm>
            <a:off x="5334000" y="4343400"/>
            <a:ext cx="3810000" cy="647700"/>
          </a:xfrm>
          <a:prstGeom prst="rect">
            <a:avLst/>
          </a:prstGeom>
          <a:extLst>
            <a:ext uri="{AF507438-7753-43e0-B8FC-AC1667EBCBE1}">
              <a14:hiddenEffects xmlns:a14="http://schemas.microsoft.com/office/drawing/2010/main" xmlns="">
                <a:effectLst/>
              </a14:hiddenEffects>
            </a:ext>
          </a:extLst>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FF00"/>
                </a:solidFill>
                <a:latin typeface="Arial Black"/>
                <a:ea typeface="Arial Black"/>
                <a:cs typeface="Arial Black"/>
              </a:rPr>
              <a:t>Good!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5437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54375">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54375">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54375">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54375">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54375">
                                            <p:txEl>
                                              <p:pRg st="8" end="8"/>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54375">
                                            <p:txEl>
                                              <p:pRg st="9" end="9"/>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54375">
                                            <p:txEl>
                                              <p:pRg st="10" end="1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0" fill="hold" grpId="0" nodeType="clickEffect">
                                  <p:stCondLst>
                                    <p:cond delay="0"/>
                                  </p:stCondLst>
                                  <p:childTnLst>
                                    <p:set>
                                      <p:cBhvr>
                                        <p:cTn id="24" dur="1" fill="hold">
                                          <p:stCondLst>
                                            <p:cond delay="0"/>
                                          </p:stCondLst>
                                        </p:cTn>
                                        <p:tgtEl>
                                          <p:spTgt spid="95437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0" fill="hold" grpId="0" nodeType="clickEffect">
                                  <p:stCondLst>
                                    <p:cond delay="0"/>
                                  </p:stCondLst>
                                  <p:childTnLst>
                                    <p:set>
                                      <p:cBhvr>
                                        <p:cTn id="28" dur="1" fill="hold">
                                          <p:stCondLst>
                                            <p:cond delay="0"/>
                                          </p:stCondLst>
                                        </p:cTn>
                                        <p:tgtEl>
                                          <p:spTgt spid="9543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4375" grpId="0" uiExpand="1" build="p"/>
      <p:bldP spid="954372" grpId="0" animBg="1"/>
      <p:bldP spid="95437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C1A1BE-FB4B-484C-8EC4-BC7BE86DC950}" type="datetime1">
              <a:rPr lang="en-US"/>
              <a:pPr/>
              <a:t>1/23/2012</a:t>
            </a:fld>
            <a:endParaRPr lang="en-US"/>
          </a:p>
        </p:txBody>
      </p:sp>
      <p:sp>
        <p:nvSpPr>
          <p:cNvPr id="6" name="Slide Number Placeholder 5"/>
          <p:cNvSpPr>
            <a:spLocks noGrp="1"/>
          </p:cNvSpPr>
          <p:nvPr>
            <p:ph type="sldNum" sz="quarter" idx="12"/>
          </p:nvPr>
        </p:nvSpPr>
        <p:spPr/>
        <p:txBody>
          <a:bodyPr/>
          <a:lstStyle/>
          <a:p>
            <a:fld id="{FFF5E552-C3E0-DF43-B846-59AA14C2EC81}" type="slidenum">
              <a:rPr lang="en-US"/>
              <a:pPr/>
              <a:t>26</a:t>
            </a:fld>
            <a:endParaRPr lang="en-US"/>
          </a:p>
        </p:txBody>
      </p:sp>
      <p:sp>
        <p:nvSpPr>
          <p:cNvPr id="956418" name="Rectangle 2"/>
          <p:cNvSpPr>
            <a:spLocks noGrp="1" noChangeArrowheads="1"/>
          </p:cNvSpPr>
          <p:nvPr>
            <p:ph type="title"/>
          </p:nvPr>
        </p:nvSpPr>
        <p:spPr>
          <a:xfrm>
            <a:off x="685800" y="228600"/>
            <a:ext cx="7772400" cy="1143000"/>
          </a:xfrm>
        </p:spPr>
        <p:txBody>
          <a:bodyPr/>
          <a:lstStyle/>
          <a:p>
            <a:pPr>
              <a:lnSpc>
                <a:spcPct val="80000"/>
              </a:lnSpc>
            </a:pPr>
            <a:r>
              <a:rPr lang="en-US" sz="2400"/>
              <a:t>HCI Constraints on Dialogue Generation Coherence: </a:t>
            </a:r>
            <a:r>
              <a:rPr lang="en-US" sz="2400">
                <a:solidFill>
                  <a:srgbClr val="A50021"/>
                </a:solidFill>
              </a:rPr>
              <a:t>Tapered Prompts</a:t>
            </a:r>
            <a:endParaRPr lang="en-US" sz="3600"/>
          </a:p>
        </p:txBody>
      </p:sp>
      <p:sp>
        <p:nvSpPr>
          <p:cNvPr id="956419" name="Rectangle 3"/>
          <p:cNvSpPr>
            <a:spLocks noGrp="1" noChangeArrowheads="1"/>
          </p:cNvSpPr>
          <p:nvPr>
            <p:ph type="body" idx="1"/>
          </p:nvPr>
        </p:nvSpPr>
        <p:spPr/>
        <p:txBody>
          <a:bodyPr/>
          <a:lstStyle/>
          <a:p>
            <a:r>
              <a:rPr lang="en-US" sz="2400">
                <a:solidFill>
                  <a:schemeClr val="accent2"/>
                </a:solidFill>
              </a:rPr>
              <a:t>Prompts which get incrementally shorter</a:t>
            </a:r>
            <a:r>
              <a:rPr lang="en-US" sz="2400"/>
              <a:t>:</a:t>
            </a:r>
          </a:p>
          <a:p>
            <a:pPr lvl="1">
              <a:buFontTx/>
              <a:buNone/>
            </a:pPr>
            <a:r>
              <a:rPr lang="en-US" sz="2000"/>
              <a:t>System: </a:t>
            </a:r>
            <a:r>
              <a:rPr lang="en-US" sz="2000">
                <a:solidFill>
                  <a:srgbClr val="A50021"/>
                </a:solidFill>
              </a:rPr>
              <a:t>Now, what</a:t>
            </a:r>
            <a:r>
              <a:rPr lang="ja-JP" altLang="en-US" sz="2000">
                <a:solidFill>
                  <a:srgbClr val="A50021"/>
                </a:solidFill>
                <a:latin typeface="Arial"/>
              </a:rPr>
              <a:t>’</a:t>
            </a:r>
            <a:r>
              <a:rPr lang="en-US" sz="2000">
                <a:solidFill>
                  <a:srgbClr val="A50021"/>
                </a:solidFill>
              </a:rPr>
              <a:t>s the first company to add to your watch list?</a:t>
            </a:r>
          </a:p>
          <a:p>
            <a:pPr lvl="1">
              <a:buFontTx/>
              <a:buNone/>
            </a:pPr>
            <a:r>
              <a:rPr lang="en-US" sz="2000"/>
              <a:t>Caller: Cisco</a:t>
            </a:r>
          </a:p>
          <a:p>
            <a:pPr lvl="1">
              <a:buFontTx/>
              <a:buNone/>
            </a:pPr>
            <a:r>
              <a:rPr lang="en-US" sz="2000"/>
              <a:t>System: </a:t>
            </a:r>
            <a:r>
              <a:rPr lang="en-US" sz="2000">
                <a:solidFill>
                  <a:srgbClr val="A50021"/>
                </a:solidFill>
              </a:rPr>
              <a:t>What</a:t>
            </a:r>
            <a:r>
              <a:rPr lang="ja-JP" altLang="en-US" sz="2000">
                <a:solidFill>
                  <a:srgbClr val="A50021"/>
                </a:solidFill>
                <a:latin typeface="Arial"/>
              </a:rPr>
              <a:t>’</a:t>
            </a:r>
            <a:r>
              <a:rPr lang="en-US" sz="2000">
                <a:solidFill>
                  <a:srgbClr val="A50021"/>
                </a:solidFill>
              </a:rPr>
              <a:t>s the next company name? (Or, you can say, </a:t>
            </a:r>
            <a:r>
              <a:rPr lang="ja-JP" altLang="en-US" sz="2000">
                <a:solidFill>
                  <a:srgbClr val="A50021"/>
                </a:solidFill>
                <a:latin typeface="Arial"/>
              </a:rPr>
              <a:t>“</a:t>
            </a:r>
            <a:r>
              <a:rPr lang="en-US" sz="2000">
                <a:solidFill>
                  <a:srgbClr val="A50021"/>
                </a:solidFill>
              </a:rPr>
              <a:t>Finished</a:t>
            </a:r>
            <a:r>
              <a:rPr lang="ja-JP" altLang="en-US" sz="2000">
                <a:solidFill>
                  <a:srgbClr val="A50021"/>
                </a:solidFill>
                <a:latin typeface="Arial"/>
              </a:rPr>
              <a:t>”</a:t>
            </a:r>
            <a:r>
              <a:rPr lang="en-US" sz="2000">
                <a:solidFill>
                  <a:srgbClr val="A50021"/>
                </a:solidFill>
              </a:rPr>
              <a:t>)</a:t>
            </a:r>
          </a:p>
          <a:p>
            <a:pPr lvl="1">
              <a:buFontTx/>
              <a:buNone/>
            </a:pPr>
            <a:r>
              <a:rPr lang="en-US" sz="2000"/>
              <a:t>Caller: IBM</a:t>
            </a:r>
          </a:p>
          <a:p>
            <a:pPr lvl="1">
              <a:buFontTx/>
              <a:buNone/>
            </a:pPr>
            <a:r>
              <a:rPr lang="en-US" sz="2000"/>
              <a:t>System: </a:t>
            </a:r>
            <a:r>
              <a:rPr lang="en-US" sz="2000">
                <a:solidFill>
                  <a:srgbClr val="A50021"/>
                </a:solidFill>
              </a:rPr>
              <a:t>Tell me the next company name, or say, </a:t>
            </a:r>
            <a:r>
              <a:rPr lang="ja-JP" altLang="en-US" sz="2000">
                <a:solidFill>
                  <a:srgbClr val="A50021"/>
                </a:solidFill>
                <a:latin typeface="Arial"/>
              </a:rPr>
              <a:t>“</a:t>
            </a:r>
            <a:r>
              <a:rPr lang="en-US" sz="2000">
                <a:solidFill>
                  <a:srgbClr val="A50021"/>
                </a:solidFill>
              </a:rPr>
              <a:t>Finished.</a:t>
            </a:r>
            <a:r>
              <a:rPr lang="ja-JP" altLang="en-US" sz="2000">
                <a:solidFill>
                  <a:srgbClr val="A50021"/>
                </a:solidFill>
                <a:latin typeface="Arial"/>
              </a:rPr>
              <a:t>”</a:t>
            </a:r>
            <a:endParaRPr lang="en-US" sz="2000">
              <a:solidFill>
                <a:srgbClr val="A50021"/>
              </a:solidFill>
            </a:endParaRPr>
          </a:p>
          <a:p>
            <a:pPr lvl="1">
              <a:buFontTx/>
              <a:buNone/>
            </a:pPr>
            <a:r>
              <a:rPr lang="en-US" sz="2000"/>
              <a:t>Caller: Intel</a:t>
            </a:r>
            <a:endParaRPr lang="en-US" sz="2000">
              <a:solidFill>
                <a:srgbClr val="A50021"/>
              </a:solidFill>
            </a:endParaRPr>
          </a:p>
          <a:p>
            <a:pPr lvl="1">
              <a:buFontTx/>
              <a:buNone/>
            </a:pPr>
            <a:r>
              <a:rPr lang="en-US" sz="2000"/>
              <a:t>System: </a:t>
            </a:r>
            <a:r>
              <a:rPr lang="en-US" sz="2000">
                <a:solidFill>
                  <a:srgbClr val="A50021"/>
                </a:solidFill>
              </a:rPr>
              <a:t>Next one?</a:t>
            </a:r>
          </a:p>
          <a:p>
            <a:pPr lvl="1">
              <a:buFontTx/>
              <a:buNone/>
            </a:pPr>
            <a:r>
              <a:rPr lang="en-US" sz="2000"/>
              <a:t>Caller: America Online.</a:t>
            </a:r>
          </a:p>
          <a:p>
            <a:pPr lvl="1">
              <a:buFontTx/>
              <a:buNone/>
            </a:pPr>
            <a:r>
              <a:rPr lang="en-US" sz="2000"/>
              <a:t>System: </a:t>
            </a:r>
            <a:r>
              <a:rPr lang="en-US" sz="2000">
                <a:solidFill>
                  <a:srgbClr val="A50021"/>
                </a:solidFill>
              </a:rPr>
              <a:t>Next?</a:t>
            </a:r>
          </a:p>
          <a:p>
            <a:pPr lvl="1">
              <a:buFontTx/>
              <a:buNone/>
            </a:pPr>
            <a:r>
              <a:rPr lang="en-US" sz="2000"/>
              <a:t>Caller: …</a:t>
            </a:r>
          </a:p>
          <a:p>
            <a:endParaRPr lang="en-US" sz="20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399DDE-488C-8C4A-9372-A15F43E418D1}" type="datetime1">
              <a:rPr lang="en-US"/>
              <a:pPr/>
              <a:t>1/23/2012</a:t>
            </a:fld>
            <a:endParaRPr lang="en-US"/>
          </a:p>
        </p:txBody>
      </p:sp>
      <p:sp>
        <p:nvSpPr>
          <p:cNvPr id="6" name="Slide Number Placeholder 5"/>
          <p:cNvSpPr>
            <a:spLocks noGrp="1"/>
          </p:cNvSpPr>
          <p:nvPr>
            <p:ph type="sldNum" sz="quarter" idx="12"/>
          </p:nvPr>
        </p:nvSpPr>
        <p:spPr/>
        <p:txBody>
          <a:bodyPr/>
          <a:lstStyle/>
          <a:p>
            <a:fld id="{54567DFC-CE1C-674D-A44B-9E9BD949963C}" type="slidenum">
              <a:rPr lang="en-US"/>
              <a:pPr/>
              <a:t>27</a:t>
            </a:fld>
            <a:endParaRPr lang="en-US"/>
          </a:p>
        </p:txBody>
      </p:sp>
      <p:sp>
        <p:nvSpPr>
          <p:cNvPr id="1556482" name="Rectangle 2"/>
          <p:cNvSpPr>
            <a:spLocks noGrp="1" noChangeArrowheads="1"/>
          </p:cNvSpPr>
          <p:nvPr>
            <p:ph type="title"/>
          </p:nvPr>
        </p:nvSpPr>
        <p:spPr/>
        <p:txBody>
          <a:bodyPr/>
          <a:lstStyle/>
          <a:p>
            <a:r>
              <a:rPr lang="en-US"/>
              <a:t>Issues in Building SDS</a:t>
            </a:r>
          </a:p>
        </p:txBody>
      </p:sp>
      <p:sp>
        <p:nvSpPr>
          <p:cNvPr id="1556483" name="Rectangle 3"/>
          <p:cNvSpPr>
            <a:spLocks noGrp="1" noChangeArrowheads="1"/>
          </p:cNvSpPr>
          <p:nvPr>
            <p:ph type="body" idx="1"/>
          </p:nvPr>
        </p:nvSpPr>
        <p:spPr/>
        <p:txBody>
          <a:bodyPr/>
          <a:lstStyle/>
          <a:p>
            <a:r>
              <a:rPr lang="en-US"/>
              <a:t>Which architecture to use?</a:t>
            </a:r>
          </a:p>
          <a:p>
            <a:r>
              <a:rPr lang="en-US"/>
              <a:t>How much discourse history to collect?</a:t>
            </a:r>
          </a:p>
          <a:p>
            <a:r>
              <a:rPr lang="en-US"/>
              <a:t>What type of dialogue strategy to follow?</a:t>
            </a:r>
          </a:p>
          <a:p>
            <a:r>
              <a:rPr lang="en-US"/>
              <a:t>What type of confirmation strategy to use?</a:t>
            </a:r>
          </a:p>
          <a:p>
            <a:r>
              <a:rPr lang="en-US"/>
              <a:t>What kind of help to provide?</a:t>
            </a:r>
          </a:p>
          <a:p>
            <a:r>
              <a:rPr lang="en-US"/>
              <a:t>How to recover from errors?</a:t>
            </a:r>
          </a:p>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Discourse History</a:t>
            </a:r>
            <a:endParaRPr lang="en-US" dirty="0"/>
          </a:p>
        </p:txBody>
      </p:sp>
      <p:sp>
        <p:nvSpPr>
          <p:cNvPr id="3" name="Content Placeholder 2"/>
          <p:cNvSpPr>
            <a:spLocks noGrp="1"/>
          </p:cNvSpPr>
          <p:nvPr>
            <p:ph idx="1"/>
          </p:nvPr>
        </p:nvSpPr>
        <p:spPr/>
        <p:txBody>
          <a:bodyPr/>
          <a:lstStyle/>
          <a:p>
            <a:r>
              <a:rPr lang="en-US" dirty="0" smtClean="0"/>
              <a:t>What information to keep track of?</a:t>
            </a:r>
          </a:p>
          <a:p>
            <a:pPr lvl="1"/>
            <a:r>
              <a:rPr lang="en-US" dirty="0" smtClean="0"/>
              <a:t>What you need to find out from the user</a:t>
            </a:r>
          </a:p>
          <a:p>
            <a:pPr lvl="1"/>
            <a:r>
              <a:rPr lang="en-US" dirty="0" smtClean="0"/>
              <a:t>What you think the user knows</a:t>
            </a:r>
          </a:p>
          <a:p>
            <a:pPr lvl="1"/>
            <a:r>
              <a:rPr lang="en-US" dirty="0" smtClean="0"/>
              <a:t>What the user has told you</a:t>
            </a:r>
          </a:p>
          <a:p>
            <a:pPr lvl="1"/>
            <a:r>
              <a:rPr lang="en-US" dirty="0" smtClean="0"/>
              <a:t>What else?</a:t>
            </a:r>
            <a:endParaRPr lang="en-US" dirty="0"/>
          </a:p>
        </p:txBody>
      </p:sp>
      <p:sp>
        <p:nvSpPr>
          <p:cNvPr id="4" name="Date Placeholder 3"/>
          <p:cNvSpPr>
            <a:spLocks noGrp="1"/>
          </p:cNvSpPr>
          <p:nvPr>
            <p:ph type="dt" sz="half" idx="10"/>
          </p:nvPr>
        </p:nvSpPr>
        <p:spPr/>
        <p:txBody>
          <a:bodyPr/>
          <a:lstStyle/>
          <a:p>
            <a:fld id="{BB50C25C-64E6-BA4C-82FE-4C82928DB625}" type="datetime1">
              <a:rPr lang="en-US" smtClean="0"/>
              <a:pPr/>
              <a:t>1/23/2012</a:t>
            </a:fld>
            <a:endParaRPr lang="en-US"/>
          </a:p>
        </p:txBody>
      </p:sp>
      <p:sp>
        <p:nvSpPr>
          <p:cNvPr id="5" name="Slide Number Placeholder 4"/>
          <p:cNvSpPr>
            <a:spLocks noGrp="1"/>
          </p:cNvSpPr>
          <p:nvPr>
            <p:ph type="sldNum" sz="quarter" idx="12"/>
          </p:nvPr>
        </p:nvSpPr>
        <p:spPr/>
        <p:txBody>
          <a:bodyPr/>
          <a:lstStyle/>
          <a:p>
            <a:fld id="{FE32CD40-A91F-BF4B-B529-906922132477}" type="slidenum">
              <a:rPr lang="en-US" smtClean="0"/>
              <a:pPr/>
              <a:t>28</a:t>
            </a:fld>
            <a:endParaRPr lang="en-US"/>
          </a:p>
        </p:txBody>
      </p:sp>
    </p:spTree>
    <p:extLst>
      <p:ext uri="{BB962C8B-B14F-4D97-AF65-F5344CB8AC3E}">
        <p14:creationId xmlns:p14="http://schemas.microsoft.com/office/powerpoint/2010/main" xmlns="" val="254888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Dialogue Strategy</a:t>
            </a:r>
            <a:endParaRPr lang="en-US" dirty="0"/>
          </a:p>
        </p:txBody>
      </p:sp>
      <p:sp>
        <p:nvSpPr>
          <p:cNvPr id="3" name="Content Placeholder 2"/>
          <p:cNvSpPr>
            <a:spLocks noGrp="1"/>
          </p:cNvSpPr>
          <p:nvPr>
            <p:ph idx="1"/>
          </p:nvPr>
        </p:nvSpPr>
        <p:spPr/>
        <p:txBody>
          <a:bodyPr/>
          <a:lstStyle/>
          <a:p>
            <a:r>
              <a:rPr lang="en-US" dirty="0" smtClean="0"/>
              <a:t>System initiative</a:t>
            </a:r>
          </a:p>
          <a:p>
            <a:pPr lvl="1"/>
            <a:r>
              <a:rPr lang="en-US" dirty="0" smtClean="0">
                <a:solidFill>
                  <a:srgbClr val="FF0000"/>
                </a:solidFill>
              </a:rPr>
              <a:t>Please tell me your destination city.</a:t>
            </a:r>
          </a:p>
          <a:p>
            <a:r>
              <a:rPr lang="en-US" dirty="0" smtClean="0">
                <a:solidFill>
                  <a:srgbClr val="000000"/>
                </a:solidFill>
              </a:rPr>
              <a:t>User initiative</a:t>
            </a:r>
          </a:p>
          <a:p>
            <a:pPr lvl="1"/>
            <a:r>
              <a:rPr lang="en-US" dirty="0" smtClean="0">
                <a:solidFill>
                  <a:srgbClr val="3366FF"/>
                </a:solidFill>
              </a:rPr>
              <a:t>How may I help you?</a:t>
            </a:r>
          </a:p>
          <a:p>
            <a:pPr lvl="1"/>
            <a:r>
              <a:rPr lang="en-US" dirty="0" smtClean="0">
                <a:solidFill>
                  <a:srgbClr val="FF0000"/>
                </a:solidFill>
              </a:rPr>
              <a:t>I’d like to go from Boston to Baltimore on Monday, January 24</a:t>
            </a:r>
            <a:r>
              <a:rPr lang="en-US" baseline="30000" dirty="0" smtClean="0">
                <a:solidFill>
                  <a:srgbClr val="FF0000"/>
                </a:solidFill>
              </a:rPr>
              <a:t>th</a:t>
            </a:r>
            <a:r>
              <a:rPr lang="en-US" dirty="0" smtClean="0">
                <a:solidFill>
                  <a:srgbClr val="FF0000"/>
                </a:solidFill>
              </a:rPr>
              <a:t>.</a:t>
            </a:r>
          </a:p>
          <a:p>
            <a:r>
              <a:rPr lang="en-US" dirty="0" smtClean="0">
                <a:solidFill>
                  <a:srgbClr val="000000"/>
                </a:solidFill>
              </a:rPr>
              <a:t>Mixed initiative</a:t>
            </a:r>
          </a:p>
          <a:p>
            <a:pPr lvl="1"/>
            <a:r>
              <a:rPr lang="en-US" dirty="0" smtClean="0">
                <a:solidFill>
                  <a:srgbClr val="3366FF"/>
                </a:solidFill>
              </a:rPr>
              <a:t>May I give you flight information?</a:t>
            </a:r>
          </a:p>
          <a:p>
            <a:pPr lvl="1"/>
            <a:r>
              <a:rPr lang="en-US" dirty="0" smtClean="0">
                <a:solidFill>
                  <a:srgbClr val="FF0000"/>
                </a:solidFill>
              </a:rPr>
              <a:t>Yes, I’d like to go to Boston.</a:t>
            </a:r>
          </a:p>
          <a:p>
            <a:pPr lvl="1"/>
            <a:r>
              <a:rPr lang="en-US" dirty="0" smtClean="0">
                <a:solidFill>
                  <a:srgbClr val="3366FF"/>
                </a:solidFill>
              </a:rPr>
              <a:t>Where would you be leaving from?</a:t>
            </a:r>
            <a:endParaRPr lang="en-US" dirty="0">
              <a:solidFill>
                <a:srgbClr val="3366FF"/>
              </a:solidFill>
            </a:endParaRPr>
          </a:p>
        </p:txBody>
      </p:sp>
      <p:sp>
        <p:nvSpPr>
          <p:cNvPr id="4" name="Date Placeholder 3"/>
          <p:cNvSpPr>
            <a:spLocks noGrp="1"/>
          </p:cNvSpPr>
          <p:nvPr>
            <p:ph type="dt" sz="half" idx="10"/>
          </p:nvPr>
        </p:nvSpPr>
        <p:spPr/>
        <p:txBody>
          <a:bodyPr/>
          <a:lstStyle/>
          <a:p>
            <a:fld id="{BB50C25C-64E6-BA4C-82FE-4C82928DB625}" type="datetime1">
              <a:rPr lang="en-US" smtClean="0"/>
              <a:pPr/>
              <a:t>1/23/2012</a:t>
            </a:fld>
            <a:endParaRPr lang="en-US"/>
          </a:p>
        </p:txBody>
      </p:sp>
      <p:sp>
        <p:nvSpPr>
          <p:cNvPr id="5" name="Slide Number Placeholder 4"/>
          <p:cNvSpPr>
            <a:spLocks noGrp="1"/>
          </p:cNvSpPr>
          <p:nvPr>
            <p:ph type="sldNum" sz="quarter" idx="12"/>
          </p:nvPr>
        </p:nvSpPr>
        <p:spPr/>
        <p:txBody>
          <a:bodyPr/>
          <a:lstStyle/>
          <a:p>
            <a:fld id="{FE32CD40-A91F-BF4B-B529-906922132477}" type="slidenum">
              <a:rPr lang="en-US" smtClean="0"/>
              <a:pPr/>
              <a:t>29</a:t>
            </a:fld>
            <a:endParaRPr lang="en-US"/>
          </a:p>
        </p:txBody>
      </p:sp>
    </p:spTree>
    <p:extLst>
      <p:ext uri="{BB962C8B-B14F-4D97-AF65-F5344CB8AC3E}">
        <p14:creationId xmlns:p14="http://schemas.microsoft.com/office/powerpoint/2010/main" xmlns="" val="2860891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D446DBC-DD9A-B049-9DC8-CF9951C7AC9C}" type="datetime1">
              <a:rPr lang="en-US"/>
              <a:pPr/>
              <a:t>1/23/2012</a:t>
            </a:fld>
            <a:endParaRPr lang="en-US"/>
          </a:p>
        </p:txBody>
      </p:sp>
      <p:sp>
        <p:nvSpPr>
          <p:cNvPr id="6" name="Slide Number Placeholder 5"/>
          <p:cNvSpPr>
            <a:spLocks noGrp="1"/>
          </p:cNvSpPr>
          <p:nvPr>
            <p:ph type="sldNum" sz="quarter" idx="12"/>
          </p:nvPr>
        </p:nvSpPr>
        <p:spPr/>
        <p:txBody>
          <a:bodyPr/>
          <a:lstStyle/>
          <a:p>
            <a:fld id="{78DD1283-ACCE-DD4B-A920-1D4AFC726B71}" type="slidenum">
              <a:rPr lang="en-US"/>
              <a:pPr/>
              <a:t>3</a:t>
            </a:fld>
            <a:endParaRPr lang="en-US"/>
          </a:p>
        </p:txBody>
      </p:sp>
      <p:sp>
        <p:nvSpPr>
          <p:cNvPr id="905218" name="Rectangle 2"/>
          <p:cNvSpPr>
            <a:spLocks noGrp="1" noChangeArrowheads="1"/>
          </p:cNvSpPr>
          <p:nvPr>
            <p:ph type="title"/>
          </p:nvPr>
        </p:nvSpPr>
        <p:spPr/>
        <p:txBody>
          <a:bodyPr/>
          <a:lstStyle/>
          <a:p>
            <a:r>
              <a:rPr lang="en-US" dirty="0" smtClean="0"/>
              <a:t>Spoken Dialogue Systems</a:t>
            </a:r>
            <a:endParaRPr lang="en-US" dirty="0"/>
          </a:p>
        </p:txBody>
      </p:sp>
      <p:sp>
        <p:nvSpPr>
          <p:cNvPr id="905219" name="Rectangle 3"/>
          <p:cNvSpPr>
            <a:spLocks noGrp="1" noChangeArrowheads="1"/>
          </p:cNvSpPr>
          <p:nvPr>
            <p:ph type="body" idx="1"/>
          </p:nvPr>
        </p:nvSpPr>
        <p:spPr>
          <a:xfrm>
            <a:off x="685800" y="1600200"/>
            <a:ext cx="8458200" cy="4800600"/>
          </a:xfrm>
        </p:spPr>
        <p:txBody>
          <a:bodyPr/>
          <a:lstStyle/>
          <a:p>
            <a:r>
              <a:rPr lang="en-US" dirty="0"/>
              <a:t>AKA:</a:t>
            </a:r>
          </a:p>
          <a:p>
            <a:pPr lvl="1"/>
            <a:r>
              <a:rPr lang="en-US" dirty="0"/>
              <a:t>Interactive Voice Response Systems</a:t>
            </a:r>
          </a:p>
          <a:p>
            <a:pPr lvl="1"/>
            <a:r>
              <a:rPr lang="en-US" dirty="0"/>
              <a:t>Dialogue Systems</a:t>
            </a:r>
          </a:p>
          <a:p>
            <a:pPr lvl="1"/>
            <a:r>
              <a:rPr lang="en-US" dirty="0"/>
              <a:t>Spoken Dialogue </a:t>
            </a:r>
            <a:r>
              <a:rPr lang="en-US" dirty="0" smtClean="0"/>
              <a:t>Systems</a:t>
            </a:r>
          </a:p>
          <a:p>
            <a:pPr lvl="1"/>
            <a:r>
              <a:rPr lang="en-US" dirty="0" smtClean="0"/>
              <a:t>Conversational Agents</a:t>
            </a:r>
            <a:endParaRPr lang="en-US" dirty="0"/>
          </a:p>
          <a:p>
            <a:r>
              <a:rPr lang="en-US" dirty="0"/>
              <a:t>Applications:</a:t>
            </a:r>
          </a:p>
          <a:p>
            <a:pPr lvl="1"/>
            <a:r>
              <a:rPr lang="en-US" dirty="0"/>
              <a:t>Travel arrangements (Amtrak, United airlines)</a:t>
            </a:r>
          </a:p>
          <a:p>
            <a:pPr lvl="1"/>
            <a:r>
              <a:rPr lang="en-US" dirty="0"/>
              <a:t>Telephone call routing</a:t>
            </a:r>
          </a:p>
          <a:p>
            <a:pPr lvl="1"/>
            <a:r>
              <a:rPr lang="en-US" dirty="0"/>
              <a:t>Tutoring</a:t>
            </a:r>
          </a:p>
          <a:p>
            <a:pPr lvl="1"/>
            <a:r>
              <a:rPr lang="en-US" dirty="0"/>
              <a:t>Communicating with robots</a:t>
            </a:r>
          </a:p>
          <a:p>
            <a:pPr lvl="1"/>
            <a:r>
              <a:rPr lang="en-US" dirty="0"/>
              <a:t>Anything with limited screen/keyboard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Confirmation Strategy</a:t>
            </a:r>
            <a:endParaRPr lang="en-US" dirty="0"/>
          </a:p>
        </p:txBody>
      </p:sp>
      <p:sp>
        <p:nvSpPr>
          <p:cNvPr id="3" name="Content Placeholder 2"/>
          <p:cNvSpPr>
            <a:spLocks noGrp="1"/>
          </p:cNvSpPr>
          <p:nvPr>
            <p:ph idx="1"/>
          </p:nvPr>
        </p:nvSpPr>
        <p:spPr/>
        <p:txBody>
          <a:bodyPr/>
          <a:lstStyle/>
          <a:p>
            <a:r>
              <a:rPr lang="en-US" dirty="0" smtClean="0"/>
              <a:t>Explicit</a:t>
            </a:r>
          </a:p>
          <a:p>
            <a:pPr lvl="1"/>
            <a:r>
              <a:rPr lang="en-US" dirty="0" smtClean="0">
                <a:solidFill>
                  <a:srgbClr val="FF0000"/>
                </a:solidFill>
              </a:rPr>
              <a:t>I want to transfer $500.</a:t>
            </a:r>
          </a:p>
          <a:p>
            <a:pPr lvl="1"/>
            <a:r>
              <a:rPr lang="en-US" dirty="0" smtClean="0">
                <a:solidFill>
                  <a:srgbClr val="3366FF"/>
                </a:solidFill>
              </a:rPr>
              <a:t>Did you say you want to transfer $500?</a:t>
            </a:r>
          </a:p>
          <a:p>
            <a:r>
              <a:rPr lang="en-US" dirty="0" smtClean="0"/>
              <a:t>Implicit</a:t>
            </a:r>
          </a:p>
          <a:p>
            <a:pPr lvl="1"/>
            <a:r>
              <a:rPr lang="en-US" dirty="0" smtClean="0">
                <a:solidFill>
                  <a:srgbClr val="FF0000"/>
                </a:solidFill>
              </a:rPr>
              <a:t>I want to transfer $500</a:t>
            </a:r>
          </a:p>
          <a:p>
            <a:pPr lvl="1"/>
            <a:r>
              <a:rPr lang="en-US" dirty="0" smtClean="0">
                <a:solidFill>
                  <a:srgbClr val="3366FF"/>
                </a:solidFill>
              </a:rPr>
              <a:t>What accoun</a:t>
            </a:r>
            <a:r>
              <a:rPr lang="en-US" dirty="0">
                <a:solidFill>
                  <a:srgbClr val="3366FF"/>
                </a:solidFill>
              </a:rPr>
              <a:t>t</a:t>
            </a:r>
            <a:r>
              <a:rPr lang="en-US" dirty="0" smtClean="0">
                <a:solidFill>
                  <a:srgbClr val="3366FF"/>
                </a:solidFill>
              </a:rPr>
              <a:t> do you want to transfer $500 to?</a:t>
            </a:r>
          </a:p>
          <a:p>
            <a:r>
              <a:rPr lang="en-US" dirty="0" smtClean="0"/>
              <a:t>None at all</a:t>
            </a:r>
          </a:p>
          <a:p>
            <a:pPr lvl="1"/>
            <a:r>
              <a:rPr lang="en-US" dirty="0" smtClean="0">
                <a:solidFill>
                  <a:srgbClr val="FF0000"/>
                </a:solidFill>
              </a:rPr>
              <a:t>I want to transfer $500.</a:t>
            </a:r>
          </a:p>
          <a:p>
            <a:pPr lvl="1"/>
            <a:r>
              <a:rPr lang="en-US" dirty="0" smtClean="0">
                <a:solidFill>
                  <a:srgbClr val="3366FF"/>
                </a:solidFill>
              </a:rPr>
              <a:t>Okay</a:t>
            </a:r>
            <a:r>
              <a:rPr lang="en-US" dirty="0" smtClean="0"/>
              <a:t>.</a:t>
            </a:r>
            <a:endParaRPr lang="en-US" dirty="0"/>
          </a:p>
        </p:txBody>
      </p:sp>
      <p:sp>
        <p:nvSpPr>
          <p:cNvPr id="4" name="Date Placeholder 3"/>
          <p:cNvSpPr>
            <a:spLocks noGrp="1"/>
          </p:cNvSpPr>
          <p:nvPr>
            <p:ph type="dt" sz="half" idx="10"/>
          </p:nvPr>
        </p:nvSpPr>
        <p:spPr/>
        <p:txBody>
          <a:bodyPr/>
          <a:lstStyle/>
          <a:p>
            <a:fld id="{BB50C25C-64E6-BA4C-82FE-4C82928DB625}" type="datetime1">
              <a:rPr lang="en-US" smtClean="0"/>
              <a:pPr/>
              <a:t>1/23/2012</a:t>
            </a:fld>
            <a:endParaRPr lang="en-US"/>
          </a:p>
        </p:txBody>
      </p:sp>
      <p:sp>
        <p:nvSpPr>
          <p:cNvPr id="5" name="Slide Number Placeholder 4"/>
          <p:cNvSpPr>
            <a:spLocks noGrp="1"/>
          </p:cNvSpPr>
          <p:nvPr>
            <p:ph type="sldNum" sz="quarter" idx="12"/>
          </p:nvPr>
        </p:nvSpPr>
        <p:spPr/>
        <p:txBody>
          <a:bodyPr/>
          <a:lstStyle/>
          <a:p>
            <a:fld id="{FE32CD40-A91F-BF4B-B529-906922132477}" type="slidenum">
              <a:rPr lang="en-US" smtClean="0"/>
              <a:pPr/>
              <a:t>30</a:t>
            </a:fld>
            <a:endParaRPr lang="en-US"/>
          </a:p>
        </p:txBody>
      </p:sp>
    </p:spTree>
    <p:extLst>
      <p:ext uri="{BB962C8B-B14F-4D97-AF65-F5344CB8AC3E}">
        <p14:creationId xmlns:p14="http://schemas.microsoft.com/office/powerpoint/2010/main" xmlns="" val="2028558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Providing Help</a:t>
            </a:r>
            <a:endParaRPr lang="en-US" dirty="0"/>
          </a:p>
        </p:txBody>
      </p:sp>
      <p:sp>
        <p:nvSpPr>
          <p:cNvPr id="3" name="Content Placeholder 2"/>
          <p:cNvSpPr>
            <a:spLocks noGrp="1"/>
          </p:cNvSpPr>
          <p:nvPr>
            <p:ph idx="1"/>
          </p:nvPr>
        </p:nvSpPr>
        <p:spPr/>
        <p:txBody>
          <a:bodyPr/>
          <a:lstStyle/>
          <a:p>
            <a:r>
              <a:rPr lang="en-US" dirty="0" smtClean="0"/>
              <a:t>General help module</a:t>
            </a:r>
          </a:p>
          <a:p>
            <a:pPr lvl="1"/>
            <a:r>
              <a:rPr lang="en-US" dirty="0" smtClean="0"/>
              <a:t>What kinds of things can I do in this SDS?</a:t>
            </a:r>
          </a:p>
          <a:p>
            <a:pPr lvl="1"/>
            <a:r>
              <a:rPr lang="en-US" dirty="0" smtClean="0"/>
              <a:t>What kinds of things can I say?</a:t>
            </a:r>
          </a:p>
          <a:p>
            <a:pPr lvl="1"/>
            <a:r>
              <a:rPr lang="en-US" dirty="0" smtClean="0"/>
              <a:t>What do I do when I get totally stuck?</a:t>
            </a:r>
          </a:p>
          <a:p>
            <a:pPr lvl="2"/>
            <a:r>
              <a:rPr lang="en-US" dirty="0" smtClean="0"/>
              <a:t>Can I back up without starting over?</a:t>
            </a:r>
          </a:p>
          <a:p>
            <a:pPr lvl="2"/>
            <a:r>
              <a:rPr lang="en-US" dirty="0" smtClean="0"/>
              <a:t>Can I start over from the beginning?</a:t>
            </a:r>
          </a:p>
          <a:p>
            <a:pPr lvl="2"/>
            <a:r>
              <a:rPr lang="en-US" dirty="0" smtClean="0"/>
              <a:t>Can I talk to a person?</a:t>
            </a:r>
          </a:p>
          <a:p>
            <a:r>
              <a:rPr lang="en-US" dirty="0" smtClean="0"/>
              <a:t>Context-dependent help</a:t>
            </a:r>
          </a:p>
          <a:p>
            <a:pPr lvl="1"/>
            <a:r>
              <a:rPr lang="en-US" dirty="0" smtClean="0"/>
              <a:t>Make help specific to where the user is in the dialogue</a:t>
            </a:r>
          </a:p>
          <a:p>
            <a:pPr marL="914400" lvl="2" indent="0">
              <a:buNone/>
            </a:pPr>
            <a:endParaRPr lang="en-US" dirty="0"/>
          </a:p>
        </p:txBody>
      </p:sp>
      <p:sp>
        <p:nvSpPr>
          <p:cNvPr id="4" name="Date Placeholder 3"/>
          <p:cNvSpPr>
            <a:spLocks noGrp="1"/>
          </p:cNvSpPr>
          <p:nvPr>
            <p:ph type="dt" sz="half" idx="10"/>
          </p:nvPr>
        </p:nvSpPr>
        <p:spPr/>
        <p:txBody>
          <a:bodyPr/>
          <a:lstStyle/>
          <a:p>
            <a:fld id="{BB50C25C-64E6-BA4C-82FE-4C82928DB625}" type="datetime1">
              <a:rPr lang="en-US" smtClean="0"/>
              <a:pPr/>
              <a:t>1/23/2012</a:t>
            </a:fld>
            <a:endParaRPr lang="en-US"/>
          </a:p>
        </p:txBody>
      </p:sp>
      <p:sp>
        <p:nvSpPr>
          <p:cNvPr id="5" name="Slide Number Placeholder 4"/>
          <p:cNvSpPr>
            <a:spLocks noGrp="1"/>
          </p:cNvSpPr>
          <p:nvPr>
            <p:ph type="sldNum" sz="quarter" idx="12"/>
          </p:nvPr>
        </p:nvSpPr>
        <p:spPr/>
        <p:txBody>
          <a:bodyPr/>
          <a:lstStyle/>
          <a:p>
            <a:fld id="{FE32CD40-A91F-BF4B-B529-906922132477}" type="slidenum">
              <a:rPr lang="en-US" smtClean="0"/>
              <a:pPr/>
              <a:t>31</a:t>
            </a:fld>
            <a:endParaRPr lang="en-US"/>
          </a:p>
        </p:txBody>
      </p:sp>
    </p:spTree>
    <p:extLst>
      <p:ext uri="{BB962C8B-B14F-4D97-AF65-F5344CB8AC3E}">
        <p14:creationId xmlns:p14="http://schemas.microsoft.com/office/powerpoint/2010/main" xmlns="" val="42099173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users recover from errors?</a:t>
            </a:r>
            <a:endParaRPr lang="en-US" dirty="0"/>
          </a:p>
        </p:txBody>
      </p:sp>
      <p:sp>
        <p:nvSpPr>
          <p:cNvPr id="3" name="Content Placeholder 2"/>
          <p:cNvSpPr>
            <a:spLocks noGrp="1"/>
          </p:cNvSpPr>
          <p:nvPr>
            <p:ph idx="1"/>
          </p:nvPr>
        </p:nvSpPr>
        <p:spPr/>
        <p:txBody>
          <a:bodyPr/>
          <a:lstStyle/>
          <a:p>
            <a:r>
              <a:rPr lang="en-US" dirty="0" smtClean="0"/>
              <a:t>Clarification </a:t>
            </a:r>
            <a:r>
              <a:rPr lang="en-US" dirty="0" err="1" smtClean="0"/>
              <a:t>subdialogues</a:t>
            </a:r>
            <a:endParaRPr lang="en-US" dirty="0" smtClean="0"/>
          </a:p>
          <a:p>
            <a:pPr lvl="1"/>
            <a:r>
              <a:rPr lang="en-US" dirty="0" smtClean="0">
                <a:solidFill>
                  <a:srgbClr val="3366FF"/>
                </a:solidFill>
              </a:rPr>
              <a:t>Did you say you need 47 lettuces shipped to </a:t>
            </a:r>
            <a:r>
              <a:rPr lang="en-US" dirty="0" err="1" smtClean="0">
                <a:solidFill>
                  <a:srgbClr val="3366FF"/>
                </a:solidFill>
              </a:rPr>
              <a:t>Kandajar</a:t>
            </a:r>
            <a:r>
              <a:rPr lang="en-US" dirty="0" smtClean="0">
                <a:solidFill>
                  <a:srgbClr val="3366FF"/>
                </a:solidFill>
              </a:rPr>
              <a:t>?</a:t>
            </a:r>
          </a:p>
          <a:p>
            <a:pPr lvl="1"/>
            <a:r>
              <a:rPr lang="en-US" dirty="0" smtClean="0">
                <a:solidFill>
                  <a:srgbClr val="FF0000"/>
                </a:solidFill>
              </a:rPr>
              <a:t>No!  That’s not what I said.</a:t>
            </a:r>
          </a:p>
          <a:p>
            <a:pPr lvl="1"/>
            <a:r>
              <a:rPr lang="en-US" dirty="0" smtClean="0">
                <a:solidFill>
                  <a:srgbClr val="3366FF"/>
                </a:solidFill>
              </a:rPr>
              <a:t>What do you want shipped to </a:t>
            </a:r>
            <a:r>
              <a:rPr lang="en-US" dirty="0" err="1" smtClean="0">
                <a:solidFill>
                  <a:srgbClr val="3366FF"/>
                </a:solidFill>
              </a:rPr>
              <a:t>Kandajar</a:t>
            </a:r>
            <a:r>
              <a:rPr lang="en-US" dirty="0" smtClean="0">
                <a:solidFill>
                  <a:srgbClr val="3366FF"/>
                </a:solidFill>
              </a:rPr>
              <a:t>?</a:t>
            </a:r>
          </a:p>
          <a:p>
            <a:pPr lvl="1"/>
            <a:r>
              <a:rPr lang="en-US" dirty="0" smtClean="0">
                <a:solidFill>
                  <a:srgbClr val="FF0000"/>
                </a:solidFill>
              </a:rPr>
              <a:t>Ladders, not lettuce!</a:t>
            </a:r>
          </a:p>
          <a:p>
            <a:pPr lvl="1"/>
            <a:r>
              <a:rPr lang="en-US" dirty="0" smtClean="0">
                <a:solidFill>
                  <a:srgbClr val="3366FF"/>
                </a:solidFill>
              </a:rPr>
              <a:t>Did you say ‘ladders’?</a:t>
            </a:r>
          </a:p>
          <a:p>
            <a:pPr lvl="1"/>
            <a:r>
              <a:rPr lang="en-US" dirty="0" smtClean="0">
                <a:solidFill>
                  <a:srgbClr val="FF0000"/>
                </a:solidFill>
              </a:rPr>
              <a:t>Yes.</a:t>
            </a:r>
          </a:p>
          <a:p>
            <a:pPr lvl="1"/>
            <a:r>
              <a:rPr lang="en-US" dirty="0" smtClean="0">
                <a:solidFill>
                  <a:srgbClr val="3366FF"/>
                </a:solidFill>
              </a:rPr>
              <a:t>You want ladders shipped to </a:t>
            </a:r>
            <a:r>
              <a:rPr lang="en-US" dirty="0" err="1" smtClean="0">
                <a:solidFill>
                  <a:srgbClr val="3366FF"/>
                </a:solidFill>
              </a:rPr>
              <a:t>Kandajar</a:t>
            </a:r>
            <a:r>
              <a:rPr lang="en-US" dirty="0" smtClean="0">
                <a:solidFill>
                  <a:srgbClr val="3366FF"/>
                </a:solidFill>
              </a:rPr>
              <a:t>?</a:t>
            </a:r>
          </a:p>
          <a:p>
            <a:pPr lvl="1"/>
            <a:r>
              <a:rPr lang="en-US" dirty="0" smtClean="0">
                <a:solidFill>
                  <a:srgbClr val="FF0000"/>
                </a:solidFill>
              </a:rPr>
              <a:t>Yes, 47 ladders.</a:t>
            </a:r>
          </a:p>
          <a:p>
            <a:pPr lvl="1"/>
            <a:endParaRPr lang="en-US" dirty="0"/>
          </a:p>
        </p:txBody>
      </p:sp>
      <p:sp>
        <p:nvSpPr>
          <p:cNvPr id="4" name="Date Placeholder 3"/>
          <p:cNvSpPr>
            <a:spLocks noGrp="1"/>
          </p:cNvSpPr>
          <p:nvPr>
            <p:ph type="dt" sz="half" idx="10"/>
          </p:nvPr>
        </p:nvSpPr>
        <p:spPr/>
        <p:txBody>
          <a:bodyPr/>
          <a:lstStyle/>
          <a:p>
            <a:fld id="{BB50C25C-64E6-BA4C-82FE-4C82928DB625}" type="datetime1">
              <a:rPr lang="en-US" smtClean="0"/>
              <a:pPr/>
              <a:t>1/23/2012</a:t>
            </a:fld>
            <a:endParaRPr lang="en-US"/>
          </a:p>
        </p:txBody>
      </p:sp>
      <p:sp>
        <p:nvSpPr>
          <p:cNvPr id="5" name="Slide Number Placeholder 4"/>
          <p:cNvSpPr>
            <a:spLocks noGrp="1"/>
          </p:cNvSpPr>
          <p:nvPr>
            <p:ph type="sldNum" sz="quarter" idx="12"/>
          </p:nvPr>
        </p:nvSpPr>
        <p:spPr/>
        <p:txBody>
          <a:bodyPr/>
          <a:lstStyle/>
          <a:p>
            <a:fld id="{FE32CD40-A91F-BF4B-B529-906922132477}" type="slidenum">
              <a:rPr lang="en-US" smtClean="0"/>
              <a:pPr/>
              <a:t>32</a:t>
            </a:fld>
            <a:endParaRPr lang="en-US"/>
          </a:p>
        </p:txBody>
      </p:sp>
    </p:spTree>
    <p:extLst>
      <p:ext uri="{BB962C8B-B14F-4D97-AF65-F5344CB8AC3E}">
        <p14:creationId xmlns:p14="http://schemas.microsoft.com/office/powerpoint/2010/main" xmlns="" val="3461308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F81835F-5891-1E48-99BE-E243E6AA0B00}" type="datetime1">
              <a:rPr lang="en-US"/>
              <a:pPr/>
              <a:t>1/23/2012</a:t>
            </a:fld>
            <a:endParaRPr lang="en-US"/>
          </a:p>
        </p:txBody>
      </p:sp>
      <p:sp>
        <p:nvSpPr>
          <p:cNvPr id="6" name="Slide Number Placeholder 5"/>
          <p:cNvSpPr>
            <a:spLocks noGrp="1"/>
          </p:cNvSpPr>
          <p:nvPr>
            <p:ph type="sldNum" sz="quarter" idx="12"/>
          </p:nvPr>
        </p:nvSpPr>
        <p:spPr/>
        <p:txBody>
          <a:bodyPr/>
          <a:lstStyle/>
          <a:p>
            <a:fld id="{37C871AE-9056-7344-A254-D4BD5AF7B601}" type="slidenum">
              <a:rPr lang="en-US"/>
              <a:pPr/>
              <a:t>33</a:t>
            </a:fld>
            <a:endParaRPr lang="en-US"/>
          </a:p>
        </p:txBody>
      </p:sp>
      <p:sp>
        <p:nvSpPr>
          <p:cNvPr id="1553410" name="Rectangle 2"/>
          <p:cNvSpPr>
            <a:spLocks noGrp="1" noChangeArrowheads="1"/>
          </p:cNvSpPr>
          <p:nvPr>
            <p:ph type="title"/>
          </p:nvPr>
        </p:nvSpPr>
        <p:spPr/>
        <p:txBody>
          <a:bodyPr/>
          <a:lstStyle/>
          <a:p>
            <a:r>
              <a:rPr lang="en-US"/>
              <a:t>Next Class</a:t>
            </a:r>
          </a:p>
        </p:txBody>
      </p:sp>
      <p:sp>
        <p:nvSpPr>
          <p:cNvPr id="1553411" name="Rectangle 3"/>
          <p:cNvSpPr>
            <a:spLocks noGrp="1" noChangeArrowheads="1"/>
          </p:cNvSpPr>
          <p:nvPr>
            <p:ph type="body" idx="1"/>
          </p:nvPr>
        </p:nvSpPr>
        <p:spPr/>
        <p:txBody>
          <a:bodyPr/>
          <a:lstStyle/>
          <a:p>
            <a:r>
              <a:rPr lang="en-US" dirty="0" smtClean="0"/>
              <a:t>Speech sounds </a:t>
            </a:r>
            <a:r>
              <a:rPr lang="en-US" dirty="0" smtClean="0">
                <a:sym typeface="Wingdings"/>
              </a:rPr>
              <a:t> phonetics and </a:t>
            </a:r>
            <a:r>
              <a:rPr lang="en-US" dirty="0" smtClean="0">
                <a:sym typeface="Wingdings"/>
              </a:rPr>
              <a:t>phonology</a:t>
            </a:r>
          </a:p>
          <a:p>
            <a:r>
              <a:rPr lang="en-US" dirty="0" smtClean="0">
                <a:sym typeface="Wingdings"/>
              </a:rPr>
              <a:t>Make appointments with me or your TAs to discuss your project </a:t>
            </a:r>
          </a:p>
          <a:p>
            <a:pPr lvl="1"/>
            <a:r>
              <a:rPr lang="en-US" dirty="0" smtClean="0">
                <a:sym typeface="Wingdings"/>
              </a:rPr>
              <a:t>B</a:t>
            </a:r>
            <a:r>
              <a:rPr lang="en-US" dirty="0" smtClean="0">
                <a:sym typeface="Wingdings"/>
              </a:rPr>
              <a:t>ring a one-paragraph description</a:t>
            </a:r>
          </a:p>
          <a:p>
            <a:pPr lvl="1"/>
            <a:r>
              <a:rPr lang="en-US" dirty="0" smtClean="0">
                <a:sym typeface="Wingdings"/>
              </a:rPr>
              <a:t>At least one team member present</a:t>
            </a:r>
          </a:p>
          <a:p>
            <a:pPr lvl="1"/>
            <a:r>
              <a:rPr lang="en-US" dirty="0" smtClean="0">
                <a:sym typeface="Wingdings"/>
              </a:rPr>
              <a:t>Project descriptions now </a:t>
            </a:r>
            <a:r>
              <a:rPr lang="en-US" smtClean="0">
                <a:sym typeface="Wingdings"/>
              </a:rPr>
              <a:t>due February 6</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273DA9-0239-1D43-A837-8E9BAA1B44F6}" type="datetime1">
              <a:rPr lang="en-US"/>
              <a:pPr/>
              <a:t>1/23/2012</a:t>
            </a:fld>
            <a:endParaRPr lang="en-US"/>
          </a:p>
        </p:txBody>
      </p:sp>
      <p:sp>
        <p:nvSpPr>
          <p:cNvPr id="6" name="Slide Number Placeholder 5"/>
          <p:cNvSpPr>
            <a:spLocks noGrp="1"/>
          </p:cNvSpPr>
          <p:nvPr>
            <p:ph type="sldNum" sz="quarter" idx="12"/>
          </p:nvPr>
        </p:nvSpPr>
        <p:spPr/>
        <p:txBody>
          <a:bodyPr/>
          <a:lstStyle/>
          <a:p>
            <a:fld id="{A2684487-A173-184E-AF51-C7867C2D7645}" type="slidenum">
              <a:rPr lang="en-US"/>
              <a:pPr/>
              <a:t>4</a:t>
            </a:fld>
            <a:endParaRPr lang="en-US"/>
          </a:p>
        </p:txBody>
      </p:sp>
      <p:sp>
        <p:nvSpPr>
          <p:cNvPr id="907266" name="Rectangle 2"/>
          <p:cNvSpPr>
            <a:spLocks noGrp="1" noChangeArrowheads="1"/>
          </p:cNvSpPr>
          <p:nvPr>
            <p:ph type="title"/>
          </p:nvPr>
        </p:nvSpPr>
        <p:spPr/>
        <p:txBody>
          <a:bodyPr/>
          <a:lstStyle/>
          <a:p>
            <a:r>
              <a:rPr lang="en-US"/>
              <a:t>A Travel Dialogue: Communicator</a:t>
            </a:r>
          </a:p>
        </p:txBody>
      </p:sp>
      <p:pic>
        <p:nvPicPr>
          <p:cNvPr id="907267" name="Picture 3" descr="dialogue1"/>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a:xfrm>
            <a:off x="1066800" y="1554163"/>
            <a:ext cx="6934200" cy="5303837"/>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4285B1F-475A-AC4E-959E-937B38B8127F}" type="datetime1">
              <a:rPr lang="en-US"/>
              <a:pPr/>
              <a:t>1/23/2012</a:t>
            </a:fld>
            <a:endParaRPr lang="en-US"/>
          </a:p>
        </p:txBody>
      </p:sp>
      <p:sp>
        <p:nvSpPr>
          <p:cNvPr id="6" name="Slide Number Placeholder 5"/>
          <p:cNvSpPr>
            <a:spLocks noGrp="1"/>
          </p:cNvSpPr>
          <p:nvPr>
            <p:ph type="sldNum" sz="quarter" idx="12"/>
          </p:nvPr>
        </p:nvSpPr>
        <p:spPr/>
        <p:txBody>
          <a:bodyPr/>
          <a:lstStyle/>
          <a:p>
            <a:fld id="{2B0A0E24-59AF-A745-B77B-83DBC353FF71}" type="slidenum">
              <a:rPr lang="en-US"/>
              <a:pPr/>
              <a:t>5</a:t>
            </a:fld>
            <a:endParaRPr lang="en-US"/>
          </a:p>
        </p:txBody>
      </p:sp>
      <p:sp>
        <p:nvSpPr>
          <p:cNvPr id="909314" name="Rectangle 2"/>
          <p:cNvSpPr>
            <a:spLocks noGrp="1" noChangeArrowheads="1"/>
          </p:cNvSpPr>
          <p:nvPr>
            <p:ph type="title"/>
          </p:nvPr>
        </p:nvSpPr>
        <p:spPr/>
        <p:txBody>
          <a:bodyPr/>
          <a:lstStyle/>
          <a:p>
            <a:r>
              <a:rPr lang="en-US"/>
              <a:t>Call routing: ATT HMIHY</a:t>
            </a:r>
          </a:p>
        </p:txBody>
      </p:sp>
      <p:pic>
        <p:nvPicPr>
          <p:cNvPr id="909315" name="Picture 3" descr="dialogue2"/>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a:xfrm>
            <a:off x="457200" y="1828800"/>
            <a:ext cx="8229600" cy="406717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86BB9F7-B88A-584A-A589-955DD55E3A9B}" type="datetime1">
              <a:rPr lang="en-US"/>
              <a:pPr/>
              <a:t>1/23/2012</a:t>
            </a:fld>
            <a:endParaRPr lang="en-US"/>
          </a:p>
        </p:txBody>
      </p:sp>
      <p:sp>
        <p:nvSpPr>
          <p:cNvPr id="6" name="Slide Number Placeholder 5"/>
          <p:cNvSpPr>
            <a:spLocks noGrp="1"/>
          </p:cNvSpPr>
          <p:nvPr>
            <p:ph type="sldNum" sz="quarter" idx="12"/>
          </p:nvPr>
        </p:nvSpPr>
        <p:spPr/>
        <p:txBody>
          <a:bodyPr/>
          <a:lstStyle/>
          <a:p>
            <a:fld id="{4CCC6C3D-B8E7-A049-A2C0-D8FE77712D36}" type="slidenum">
              <a:rPr lang="en-US"/>
              <a:pPr/>
              <a:t>6</a:t>
            </a:fld>
            <a:endParaRPr lang="en-US"/>
          </a:p>
        </p:txBody>
      </p:sp>
      <p:sp>
        <p:nvSpPr>
          <p:cNvPr id="911362" name="Rectangle 2"/>
          <p:cNvSpPr>
            <a:spLocks noGrp="1" noChangeArrowheads="1"/>
          </p:cNvSpPr>
          <p:nvPr>
            <p:ph type="title"/>
          </p:nvPr>
        </p:nvSpPr>
        <p:spPr/>
        <p:txBody>
          <a:bodyPr/>
          <a:lstStyle/>
          <a:p>
            <a:r>
              <a:rPr lang="en-US"/>
              <a:t>A tutorial dialogue: ITSPOKE</a:t>
            </a:r>
          </a:p>
        </p:txBody>
      </p:sp>
      <p:pic>
        <p:nvPicPr>
          <p:cNvPr id="911363" name="Picture 3" descr="dialogue3"/>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a:xfrm>
            <a:off x="685800" y="1516063"/>
            <a:ext cx="7772400" cy="519747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8224322E-CDD3-A64C-A385-830C814D5BBD}" type="datetime1">
              <a:rPr lang="en-US"/>
              <a:pPr/>
              <a:t>1/23/2012</a:t>
            </a:fld>
            <a:endParaRPr lang="en-US"/>
          </a:p>
        </p:txBody>
      </p:sp>
      <p:sp>
        <p:nvSpPr>
          <p:cNvPr id="7" name="Slide Number Placeholder 5"/>
          <p:cNvSpPr>
            <a:spLocks noGrp="1"/>
          </p:cNvSpPr>
          <p:nvPr>
            <p:ph type="sldNum" sz="quarter" idx="12"/>
          </p:nvPr>
        </p:nvSpPr>
        <p:spPr/>
        <p:txBody>
          <a:bodyPr/>
          <a:lstStyle/>
          <a:p>
            <a:fld id="{539AEB44-0943-A241-B5D8-D89B542563D4}" type="slidenum">
              <a:rPr lang="en-US"/>
              <a:pPr/>
              <a:t>7</a:t>
            </a:fld>
            <a:endParaRPr lang="en-US"/>
          </a:p>
        </p:txBody>
      </p:sp>
      <p:sp>
        <p:nvSpPr>
          <p:cNvPr id="1269762" name="Rectangle 2"/>
          <p:cNvSpPr>
            <a:spLocks noGrp="1" noChangeArrowheads="1"/>
          </p:cNvSpPr>
          <p:nvPr>
            <p:ph type="title"/>
          </p:nvPr>
        </p:nvSpPr>
        <p:spPr/>
        <p:txBody>
          <a:bodyPr/>
          <a:lstStyle/>
          <a:p>
            <a:r>
              <a:rPr lang="en-US"/>
              <a:t>Conversational Structure</a:t>
            </a:r>
          </a:p>
        </p:txBody>
      </p:sp>
      <p:sp>
        <p:nvSpPr>
          <p:cNvPr id="1269763" name="Rectangle 3"/>
          <p:cNvSpPr>
            <a:spLocks noGrp="1" noChangeArrowheads="1"/>
          </p:cNvSpPr>
          <p:nvPr>
            <p:ph type="body" idx="1"/>
          </p:nvPr>
        </p:nvSpPr>
        <p:spPr>
          <a:xfrm>
            <a:off x="457200" y="1600200"/>
            <a:ext cx="8077200" cy="2701925"/>
          </a:xfrm>
        </p:spPr>
        <p:txBody>
          <a:bodyPr/>
          <a:lstStyle/>
          <a:p>
            <a:r>
              <a:rPr lang="en-US"/>
              <a:t>Telephone conversations</a:t>
            </a:r>
          </a:p>
          <a:p>
            <a:pPr lvl="1"/>
            <a:r>
              <a:rPr lang="en-US"/>
              <a:t>Stage 1: Enter a conversation</a:t>
            </a:r>
          </a:p>
          <a:p>
            <a:pPr lvl="1"/>
            <a:r>
              <a:rPr lang="en-US"/>
              <a:t>Stage 2: Identification</a:t>
            </a:r>
          </a:p>
          <a:p>
            <a:pPr lvl="1"/>
            <a:r>
              <a:rPr lang="en-US"/>
              <a:t>Stage 3: Establish joint willingness to converse</a:t>
            </a:r>
          </a:p>
          <a:p>
            <a:pPr lvl="1"/>
            <a:r>
              <a:rPr lang="en-US"/>
              <a:t>Stage 4: First topic is raised, usually by caller</a:t>
            </a:r>
          </a:p>
        </p:txBody>
      </p:sp>
      <p:pic>
        <p:nvPicPr>
          <p:cNvPr id="1269764" name="Picture 4" descr="clark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1000" y="3505200"/>
            <a:ext cx="8407400" cy="26606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878F192-17C6-7D41-903E-B05E6D58726D}" type="datetime1">
              <a:rPr lang="en-US"/>
              <a:pPr/>
              <a:t>1/23/2012</a:t>
            </a:fld>
            <a:endParaRPr lang="en-US"/>
          </a:p>
        </p:txBody>
      </p:sp>
      <p:sp>
        <p:nvSpPr>
          <p:cNvPr id="6" name="Slide Number Placeholder 5"/>
          <p:cNvSpPr>
            <a:spLocks noGrp="1"/>
          </p:cNvSpPr>
          <p:nvPr>
            <p:ph type="sldNum" sz="quarter" idx="12"/>
          </p:nvPr>
        </p:nvSpPr>
        <p:spPr/>
        <p:txBody>
          <a:bodyPr/>
          <a:lstStyle/>
          <a:p>
            <a:fld id="{9404A41D-1972-BE4D-BE7D-9CE709995BB6}" type="slidenum">
              <a:rPr lang="en-US"/>
              <a:pPr/>
              <a:t>8</a:t>
            </a:fld>
            <a:endParaRPr lang="en-US"/>
          </a:p>
        </p:txBody>
      </p:sp>
      <p:sp>
        <p:nvSpPr>
          <p:cNvPr id="1270786" name="Rectangle 2"/>
          <p:cNvSpPr>
            <a:spLocks noGrp="1" noChangeArrowheads="1"/>
          </p:cNvSpPr>
          <p:nvPr>
            <p:ph type="title"/>
          </p:nvPr>
        </p:nvSpPr>
        <p:spPr>
          <a:xfrm>
            <a:off x="304800" y="228600"/>
            <a:ext cx="8229600" cy="1143000"/>
          </a:xfrm>
        </p:spPr>
        <p:txBody>
          <a:bodyPr/>
          <a:lstStyle/>
          <a:p>
            <a:r>
              <a:rPr lang="en-US" dirty="0" smtClean="0"/>
              <a:t>Is this a simple conversation?</a:t>
            </a:r>
            <a:endParaRPr lang="en-US" dirty="0"/>
          </a:p>
        </p:txBody>
      </p:sp>
      <p:sp>
        <p:nvSpPr>
          <p:cNvPr id="1270787" name="Rectangle 3"/>
          <p:cNvSpPr>
            <a:spLocks noGrp="1" noChangeArrowheads="1"/>
          </p:cNvSpPr>
          <p:nvPr>
            <p:ph type="body" idx="1"/>
          </p:nvPr>
        </p:nvSpPr>
        <p:spPr/>
        <p:txBody>
          <a:bodyPr/>
          <a:lstStyle/>
          <a:p>
            <a:r>
              <a:rPr lang="en-US"/>
              <a:t>Customer: (rings)</a:t>
            </a:r>
          </a:p>
          <a:p>
            <a:r>
              <a:rPr lang="en-US"/>
              <a:t>Operator: Directory Enquiries, for which town please?</a:t>
            </a:r>
          </a:p>
          <a:p>
            <a:r>
              <a:rPr lang="en-US"/>
              <a:t>Customer: Could you give me the phone number of um: Mrs. um: Smithson?</a:t>
            </a:r>
          </a:p>
          <a:p>
            <a:r>
              <a:rPr lang="en-US"/>
              <a:t>Operator: Yes, which town is this at please?</a:t>
            </a:r>
          </a:p>
          <a:p>
            <a:r>
              <a:rPr lang="en-US"/>
              <a:t>Customer: Huddleston.</a:t>
            </a:r>
          </a:p>
          <a:p>
            <a:r>
              <a:rPr lang="en-US"/>
              <a:t>Operator: Yes. And the name again?</a:t>
            </a:r>
          </a:p>
          <a:p>
            <a:r>
              <a:rPr lang="en-US"/>
              <a:t>Customer: Mrs. Smithson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192124F-1F17-A04E-8A18-378A3221C805}" type="datetime1">
              <a:rPr lang="en-US"/>
              <a:pPr/>
              <a:t>1/23/2012</a:t>
            </a:fld>
            <a:endParaRPr lang="en-US"/>
          </a:p>
        </p:txBody>
      </p:sp>
      <p:sp>
        <p:nvSpPr>
          <p:cNvPr id="6" name="Slide Number Placeholder 5"/>
          <p:cNvSpPr>
            <a:spLocks noGrp="1"/>
          </p:cNvSpPr>
          <p:nvPr>
            <p:ph type="sldNum" sz="quarter" idx="12"/>
          </p:nvPr>
        </p:nvSpPr>
        <p:spPr/>
        <p:txBody>
          <a:bodyPr/>
          <a:lstStyle/>
          <a:p>
            <a:fld id="{965A6181-D115-B940-9F53-2539E15A34FC}" type="slidenum">
              <a:rPr lang="en-US"/>
              <a:pPr/>
              <a:t>9</a:t>
            </a:fld>
            <a:endParaRPr lang="en-US"/>
          </a:p>
        </p:txBody>
      </p:sp>
      <p:sp>
        <p:nvSpPr>
          <p:cNvPr id="1271810" name="Rectangle 2"/>
          <p:cNvSpPr>
            <a:spLocks noGrp="1" noChangeArrowheads="1"/>
          </p:cNvSpPr>
          <p:nvPr>
            <p:ph type="title"/>
          </p:nvPr>
        </p:nvSpPr>
        <p:spPr/>
        <p:txBody>
          <a:bodyPr/>
          <a:lstStyle/>
          <a:p>
            <a:r>
              <a:rPr lang="en-US" dirty="0" smtClean="0"/>
              <a:t>Is this?</a:t>
            </a:r>
            <a:endParaRPr lang="en-US" dirty="0"/>
          </a:p>
        </p:txBody>
      </p:sp>
      <p:sp>
        <p:nvSpPr>
          <p:cNvPr id="1271811" name="Rectangle 3"/>
          <p:cNvSpPr>
            <a:spLocks noGrp="1" noChangeArrowheads="1"/>
          </p:cNvSpPr>
          <p:nvPr>
            <p:ph type="body" idx="1"/>
          </p:nvPr>
        </p:nvSpPr>
        <p:spPr/>
        <p:txBody>
          <a:bodyPr/>
          <a:lstStyle/>
          <a:p>
            <a:pPr>
              <a:lnSpc>
                <a:spcPct val="90000"/>
              </a:lnSpc>
            </a:pPr>
            <a:r>
              <a:rPr lang="en-US" sz="2400" dirty="0"/>
              <a:t>A:  </a:t>
            </a:r>
            <a:r>
              <a:rPr lang="en-US" sz="2400" dirty="0">
                <a:solidFill>
                  <a:srgbClr val="FF0000"/>
                </a:solidFill>
              </a:rPr>
              <a:t>And, what day in May did you want to travel?</a:t>
            </a:r>
          </a:p>
          <a:p>
            <a:pPr>
              <a:lnSpc>
                <a:spcPct val="90000"/>
              </a:lnSpc>
            </a:pPr>
            <a:r>
              <a:rPr lang="en-US" sz="2400" dirty="0"/>
              <a:t>C</a:t>
            </a:r>
            <a:r>
              <a:rPr lang="en-US" sz="2400" b="1" dirty="0"/>
              <a:t>: </a:t>
            </a:r>
            <a:r>
              <a:rPr lang="en-US" sz="2400" dirty="0">
                <a:solidFill>
                  <a:srgbClr val="FF0000"/>
                </a:solidFill>
              </a:rPr>
              <a:t>OK, uh, I need to be there for a meeting that</a:t>
            </a:r>
            <a:r>
              <a:rPr lang="ja-JP" altLang="en-US" sz="2400" dirty="0">
                <a:solidFill>
                  <a:srgbClr val="FF0000"/>
                </a:solidFill>
                <a:latin typeface="Arial"/>
              </a:rPr>
              <a:t>’</a:t>
            </a:r>
            <a:r>
              <a:rPr lang="en-US" sz="2400" dirty="0">
                <a:solidFill>
                  <a:srgbClr val="FF0000"/>
                </a:solidFill>
              </a:rPr>
              <a:t>s from the 12th to the 15th.</a:t>
            </a:r>
          </a:p>
          <a:p>
            <a:pPr>
              <a:lnSpc>
                <a:spcPct val="90000"/>
              </a:lnSpc>
            </a:pPr>
            <a:r>
              <a:rPr lang="en-US" sz="2400" dirty="0"/>
              <a:t>C</a:t>
            </a:r>
            <a:r>
              <a:rPr lang="en-US" sz="2400" dirty="0" smtClean="0"/>
              <a:t>lient </a:t>
            </a:r>
            <a:r>
              <a:rPr lang="en-US" sz="2400" dirty="0"/>
              <a:t>did not answer question.</a:t>
            </a:r>
          </a:p>
          <a:p>
            <a:pPr>
              <a:lnSpc>
                <a:spcPct val="90000"/>
              </a:lnSpc>
            </a:pPr>
            <a:r>
              <a:rPr lang="en-US" sz="2400" dirty="0"/>
              <a:t>Meaning of client</a:t>
            </a:r>
            <a:r>
              <a:rPr lang="ja-JP" altLang="en-US" sz="2400" dirty="0">
                <a:latin typeface="Arial"/>
              </a:rPr>
              <a:t>’</a:t>
            </a:r>
            <a:r>
              <a:rPr lang="en-US" sz="2400" dirty="0"/>
              <a:t>s sentence:</a:t>
            </a:r>
          </a:p>
          <a:p>
            <a:pPr lvl="1">
              <a:lnSpc>
                <a:spcPct val="90000"/>
              </a:lnSpc>
            </a:pPr>
            <a:r>
              <a:rPr lang="en-US" sz="2000" dirty="0"/>
              <a:t>Meeting</a:t>
            </a:r>
          </a:p>
          <a:p>
            <a:pPr lvl="2">
              <a:lnSpc>
                <a:spcPct val="90000"/>
              </a:lnSpc>
            </a:pPr>
            <a:r>
              <a:rPr lang="en-US" sz="1800" dirty="0"/>
              <a:t>Start-of-meeting: 12th</a:t>
            </a:r>
          </a:p>
          <a:p>
            <a:pPr lvl="2">
              <a:lnSpc>
                <a:spcPct val="90000"/>
              </a:lnSpc>
            </a:pPr>
            <a:r>
              <a:rPr lang="en-US" sz="1800" dirty="0"/>
              <a:t>End-of-meeting: 15th</a:t>
            </a:r>
          </a:p>
          <a:p>
            <a:pPr lvl="1">
              <a:lnSpc>
                <a:spcPct val="90000"/>
              </a:lnSpc>
            </a:pPr>
            <a:r>
              <a:rPr lang="en-US" sz="2000" dirty="0" err="1"/>
              <a:t>Doesn</a:t>
            </a:r>
            <a:r>
              <a:rPr lang="ja-JP" altLang="en-US" sz="2000" dirty="0">
                <a:latin typeface="Arial"/>
              </a:rPr>
              <a:t>’</a:t>
            </a:r>
            <a:r>
              <a:rPr lang="en-US" sz="2000" dirty="0"/>
              <a:t>t say anything about </a:t>
            </a:r>
            <a:r>
              <a:rPr lang="en-US" sz="2000" dirty="0" smtClean="0"/>
              <a:t>flying</a:t>
            </a:r>
            <a:r>
              <a:rPr lang="en-US" sz="2000" dirty="0"/>
              <a:t>!</a:t>
            </a:r>
          </a:p>
          <a:p>
            <a:pPr>
              <a:lnSpc>
                <a:spcPct val="90000"/>
              </a:lnSpc>
            </a:pPr>
            <a:r>
              <a:rPr lang="en-US" sz="2400" dirty="0"/>
              <a:t>How does </a:t>
            </a:r>
            <a:r>
              <a:rPr lang="en-US" sz="2400" dirty="0" smtClean="0"/>
              <a:t>the agent </a:t>
            </a:r>
            <a:r>
              <a:rPr lang="en-US" sz="2400" dirty="0"/>
              <a:t>infer client is informing him/her of travel dates?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4654</TotalTime>
  <Words>1678</Words>
  <Application>Microsoft Office PowerPoint</Application>
  <PresentationFormat>On-screen Show (4:3)</PresentationFormat>
  <Paragraphs>339</Paragraphs>
  <Slides>33</Slides>
  <Notes>24</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Default Design</vt:lpstr>
      <vt:lpstr>Spoken Dialogue Systems: Human and Machine</vt:lpstr>
      <vt:lpstr>Today</vt:lpstr>
      <vt:lpstr>Spoken Dialogue Systems</vt:lpstr>
      <vt:lpstr>A Travel Dialogue: Communicator</vt:lpstr>
      <vt:lpstr>Call routing: ATT HMIHY</vt:lpstr>
      <vt:lpstr>A tutorial dialogue: ITSPOKE</vt:lpstr>
      <vt:lpstr>Conversational Structure</vt:lpstr>
      <vt:lpstr>Is this a simple conversation?</vt:lpstr>
      <vt:lpstr>Is this?</vt:lpstr>
      <vt:lpstr>Is this?</vt:lpstr>
      <vt:lpstr>Grice: Conversational Implicature</vt:lpstr>
      <vt:lpstr>4 Gricean Maxims</vt:lpstr>
      <vt:lpstr>Maxim of Relevance</vt:lpstr>
      <vt:lpstr>Maxim of Quantity</vt:lpstr>
      <vt:lpstr>Dialogue System Architecture</vt:lpstr>
      <vt:lpstr>Speech Recognition</vt:lpstr>
      <vt:lpstr>Natural Language Understanding</vt:lpstr>
      <vt:lpstr>A Sample Frame</vt:lpstr>
      <vt:lpstr>How do we Generate this Semantics?</vt:lpstr>
      <vt:lpstr>Semantics for a sentence</vt:lpstr>
      <vt:lpstr>Generation and TTS</vt:lpstr>
      <vt:lpstr>Generation Component</vt:lpstr>
      <vt:lpstr>More sophisticated language generation component</vt:lpstr>
      <vt:lpstr>Architecture of a generator for a dialogue system (after Walker and Rambow 2002)</vt:lpstr>
      <vt:lpstr>HCI constraints on generation for dialogue: Coherence</vt:lpstr>
      <vt:lpstr>HCI Constraints on Dialogue Generation Coherence: Tapered Prompts</vt:lpstr>
      <vt:lpstr>Issues in Building SDS</vt:lpstr>
      <vt:lpstr>Discourse History</vt:lpstr>
      <vt:lpstr>Dialogue Strategy</vt:lpstr>
      <vt:lpstr>Confirmation Strategy</vt:lpstr>
      <vt:lpstr>Providing Help</vt:lpstr>
      <vt:lpstr>How can users recover from errors?</vt:lpstr>
      <vt:lpstr>Next Class</vt:lpstr>
    </vt:vector>
  </TitlesOfParts>
  <Manager/>
  <Company>Stanford University</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LSA.303 Introduction to Computational Linguistics</dc:title>
  <dc:subject/>
  <dc:creator>Dan Jurafsky</dc:creator>
  <cp:keywords/>
  <dc:description/>
  <cp:lastModifiedBy>Julia Hirschberg</cp:lastModifiedBy>
  <cp:revision>168</cp:revision>
  <dcterms:created xsi:type="dcterms:W3CDTF">2003-01-18T03:56:53Z</dcterms:created>
  <dcterms:modified xsi:type="dcterms:W3CDTF">2012-01-23T18:47:28Z</dcterms:modified>
  <cp:category/>
</cp:coreProperties>
</file>