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7" r:id="rId1"/>
  </p:sldMasterIdLst>
  <p:notesMasterIdLst>
    <p:notesMasterId r:id="rId12"/>
  </p:notesMasterIdLst>
  <p:handoutMasterIdLst>
    <p:handoutMasterId r:id="rId13"/>
  </p:handoutMasterIdLst>
  <p:sldIdLst>
    <p:sldId id="257" r:id="rId2"/>
    <p:sldId id="413" r:id="rId3"/>
    <p:sldId id="415" r:id="rId4"/>
    <p:sldId id="418" r:id="rId5"/>
    <p:sldId id="420" r:id="rId6"/>
    <p:sldId id="421" r:id="rId7"/>
    <p:sldId id="416" r:id="rId8"/>
    <p:sldId id="402" r:id="rId9"/>
    <p:sldId id="417" r:id="rId10"/>
    <p:sldId id="419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5EB54B"/>
    <a:srgbClr val="FF9900"/>
    <a:srgbClr val="0066FF"/>
    <a:srgbClr val="66CCFF"/>
    <a:srgbClr val="000066"/>
    <a:srgbClr val="FF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976" y="-112"/>
      </p:cViewPr>
      <p:guideLst>
        <p:guide orient="horz" pos="2160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64" y="966"/>
      </p:cViewPr>
      <p:guideLst>
        <p:guide orient="horz" pos="2260"/>
        <p:guide pos="3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1826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-1588"/>
            <a:ext cx="3171825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120188"/>
            <a:ext cx="3171826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18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6AB65D05-FA44-484C-844E-EF46F755A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6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1826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1825" cy="47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2063" y="720725"/>
            <a:ext cx="4794250" cy="35956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9488" y="4560888"/>
            <a:ext cx="53562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0188"/>
            <a:ext cx="3171826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18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938" tIns="47127" rIns="95938" bIns="47127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019E3F08-109D-BC43-97CD-493420828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45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49263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896938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46200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793875" algn="l" defTabSz="8794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6366AE-83BE-4545-A9A1-654831B7444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Siri</a:t>
            </a:r>
            <a:r>
              <a:rPr lang="en-US" baseline="0" dirty="0" smtClean="0">
                <a:cs typeface="+mn-cs"/>
              </a:rPr>
              <a:t> demo starts at ~30s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TTS: Charles St. West is the home of Mr. St. Clair.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The city hall parking lot was chock full of cars.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Jorge Posada catches for the Yankees.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97D8E-74EF-7247-A693-9F0AADB51A57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C0D4D-3B38-244E-8159-4ACA1BD2B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6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8ACF-F22F-A74B-A8FE-BD2EA8B4E933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80E81-B83D-154B-BEF9-CED17DA51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5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9D122-D478-E94D-84D0-056E2FCD8CDC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83CA0-E6C2-8441-A87A-F5850AA84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61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2AA88-7B1D-FC44-87E5-EEADC036F627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EBF9D-B3EB-D840-9E68-AFAF36FDB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2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88C42-27AA-CA46-A985-9790DC94CFB8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16159-5324-1C48-9D26-9FD1A507D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7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C133-466C-E849-B4F5-47C9404B5159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966C5-790B-1241-9933-E8FBC0F44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076C6-C889-294C-9694-8C705953746C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4B64F-B330-6A4C-8DD5-B6CE0B230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8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BCA7C-E93C-054C-8119-A9030F3FC733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8A58E-B700-CC42-AB74-2287CD845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6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1D903-537E-B04F-BE90-F4D8B14E76A8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95980-E532-354C-80D0-7656E78CF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FF335-C780-1741-990B-4D8B023D122A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579D8-E43B-EA45-91D7-3A4D69D21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7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3E797-6ABD-F44B-A159-553E707F1956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D176D-741A-9547-AA0D-CE5107153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0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D5B5E-B51F-9240-A352-93F02C0D116B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8AFFD-D1A3-4C44-BB53-2858CE377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3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3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fld id="{414C65E6-247C-9E41-848C-7BB1476601FC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423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AT&amp;T Proprietary</a:t>
            </a:r>
          </a:p>
        </p:txBody>
      </p:sp>
      <p:sp>
        <p:nvSpPr>
          <p:cNvPr id="423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952CFAE-224D-184E-BE74-004A1ECF0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" Type="http://schemas.microsoft.com/office/2007/relationships/media" Target="../media/media6.wav"/><Relationship Id="rId12" Type="http://schemas.openxmlformats.org/officeDocument/2006/relationships/audio" Target="../media/media6.wav"/><Relationship Id="rId13" Type="http://schemas.openxmlformats.org/officeDocument/2006/relationships/slideLayout" Target="../slideLayouts/slideLayout12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" Type="http://schemas.microsoft.com/office/2007/relationships/media" Target="../media/media1.wav"/><Relationship Id="rId2" Type="http://schemas.openxmlformats.org/officeDocument/2006/relationships/audio" Target="../media/media1.wav"/><Relationship Id="rId3" Type="http://schemas.microsoft.com/office/2007/relationships/media" Target="../media/media2.WAV"/><Relationship Id="rId4" Type="http://schemas.openxmlformats.org/officeDocument/2006/relationships/audio" Target="../media/media2.WAV"/><Relationship Id="rId5" Type="http://schemas.microsoft.com/office/2007/relationships/media" Target="../media/media3.WAV"/><Relationship Id="rId6" Type="http://schemas.openxmlformats.org/officeDocument/2006/relationships/audio" Target="../media/media3.WAV"/><Relationship Id="rId7" Type="http://schemas.microsoft.com/office/2007/relationships/media" Target="../media/media4.WAV"/><Relationship Id="rId8" Type="http://schemas.openxmlformats.org/officeDocument/2006/relationships/audio" Target="../media/media4.WAV"/><Relationship Id="rId9" Type="http://schemas.microsoft.com/office/2007/relationships/media" Target="../media/media5.wav"/><Relationship Id="rId10" Type="http://schemas.openxmlformats.org/officeDocument/2006/relationships/audio" Target="../media/media5.wav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hulu.com/watch/10409/saturday-night-live-julie-the-operator-lady" TargetMode="External"/><Relationship Id="rId12" Type="http://schemas.openxmlformats.org/officeDocument/2006/relationships/hyperlink" Target="http://vodpod.com/watch/4405909-amtrak-julie-operatory-lady-on-sn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research.att.com/~ttsweb/tts/demo.php" TargetMode="External"/><Relationship Id="rId4" Type="http://schemas.openxmlformats.org/officeDocument/2006/relationships/hyperlink" Target="http://www.research.ibm.com/tts/" TargetMode="External"/><Relationship Id="rId5" Type="http://schemas.openxmlformats.org/officeDocument/2006/relationships/hyperlink" Target="http://www-03.ibm.com/innovation/us/watson/what-is-watson/why-jeopardy.html" TargetMode="External"/><Relationship Id="rId6" Type="http://schemas.openxmlformats.org/officeDocument/2006/relationships/hyperlink" Target="http://www.oddcast.com/home/demos/tts/tts_example.php" TargetMode="External"/><Relationship Id="rId7" Type="http://schemas.openxmlformats.org/officeDocument/2006/relationships/hyperlink" Target="https://chrome.google.com/extensions/detail/hhfkcobomkalfdlmkongnhnhahkmnaad" TargetMode="External"/><Relationship Id="rId8" Type="http://schemas.openxmlformats.org/officeDocument/2006/relationships/hyperlink" Target="http://www.youtube.com/watch?v=gGbYVvU0Z5s" TargetMode="External"/><Relationship Id="rId9" Type="http://schemas.openxmlformats.org/officeDocument/2006/relationships/hyperlink" Target="http://www.youtube.com/watch?v=Bz-fmXX9QDI" TargetMode="External"/><Relationship Id="rId10" Type="http://schemas.openxmlformats.org/officeDocument/2006/relationships/hyperlink" Target="http://www.speech.kth.se/vill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orado.edu/~martin/slp.html" TargetMode="External"/><Relationship Id="rId4" Type="http://schemas.openxmlformats.org/officeDocument/2006/relationships/hyperlink" Target="http://www.cs.columbia.edu/speech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olumbia.edu/~julia/courses/CS4706/syllabus12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olumbia.edu/~julia/courses/CS4706/syllabus1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B95664-21AE-6D4D-9E4D-8A00C8874F8D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07FA2-B7D8-4C43-9A4F-D0DF95D8F1B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7772400" cy="1470025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cs typeface="+mj-cs"/>
              </a:rPr>
              <a:t>Spoken Language Processing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Julia Hirschberg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CS 4706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3649D1-55E7-E54B-B968-81417BA68CE8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8BC57-1264-7C4F-BFBD-93D6EBE07D6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Questions</a:t>
            </a:r>
            <a:r>
              <a:rPr lang="en-US" dirty="0" smtClean="0">
                <a:cs typeface="+mj-cs"/>
              </a:rPr>
              <a:t>?</a:t>
            </a:r>
          </a:p>
        </p:txBody>
      </p:sp>
      <p:sp>
        <p:nvSpPr>
          <p:cNvPr id="4730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D1D224-2584-394A-ABB1-46C5478C04DF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B747-ECBA-6C41-A746-8618B7F2E21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2599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cs typeface="+mj-cs"/>
              </a:rPr>
              <a:t>Speech Processing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7772400" cy="46783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How do you produce sounds that other people interpret as language?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How does your hearer decode what you are trying to convey?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In a conversation, how do you know when it</a:t>
            </a:r>
            <a:r>
              <a:rPr lang="ja-JP" altLang="en-US" sz="2400" dirty="0" smtClean="0">
                <a:latin typeface="Arial"/>
              </a:rPr>
              <a:t>’</a:t>
            </a:r>
            <a:r>
              <a:rPr lang="en-US" sz="2400" dirty="0" smtClean="0"/>
              <a:t>s your turn to talk?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Once you decide </a:t>
            </a:r>
            <a:r>
              <a:rPr lang="en-US" sz="2400" b="1" i="1" dirty="0" smtClean="0"/>
              <a:t>what</a:t>
            </a:r>
            <a:r>
              <a:rPr lang="en-US" sz="2400" dirty="0" smtClean="0"/>
              <a:t> you want to say, how do you decide </a:t>
            </a:r>
            <a:r>
              <a:rPr lang="en-US" sz="2400" b="1" i="1" dirty="0" smtClean="0"/>
              <a:t>how</a:t>
            </a:r>
            <a:r>
              <a:rPr lang="en-US" sz="2400" dirty="0" smtClean="0"/>
              <a:t> to say it?: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decide where to pause in the sentence?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decide what words to emphasize?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decide what </a:t>
            </a:r>
            <a:r>
              <a:rPr lang="en-US" sz="2000" dirty="0" err="1" smtClean="0"/>
              <a:t>intonational</a:t>
            </a:r>
            <a:r>
              <a:rPr lang="en-US" sz="2000" dirty="0" smtClean="0"/>
              <a:t> contour to use?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How do you convey your own feelings and emotions?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  <p:pic>
        <p:nvPicPr>
          <p:cNvPr id="2" name="cl_001_boredom_1085.60_August-thirteenth-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4572000" y="5715000"/>
            <a:ext cx="609600" cy="609600"/>
          </a:xfrm>
          <a:prstGeom prst="rect">
            <a:avLst/>
          </a:prstGeom>
        </p:spPr>
      </p:pic>
      <p:pic>
        <p:nvPicPr>
          <p:cNvPr id="14" name="E24F0821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E3F84947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2D29DD04.WAV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105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l_001_happy_910.42_Eight-hundred-three-.wav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657600" y="5715000"/>
            <a:ext cx="685800" cy="685800"/>
          </a:xfrm>
          <a:prstGeom prst="rect">
            <a:avLst/>
          </a:prstGeom>
        </p:spPr>
      </p:pic>
      <p:pic>
        <p:nvPicPr>
          <p:cNvPr id="6" name="cl_001_pride_1524.62_Nine-thousand-four-.wav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5257800" y="57150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49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63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625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5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63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4A1855C-6619-0F4B-95C6-57DBFEEE2BE1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E77EF-FFCA-C948-9DAF-60A1788B3D3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cs typeface="+mj-cs"/>
              </a:rPr>
              <a:t>Applications for Speech Technologies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synthesis (TTS):  </a:t>
            </a:r>
            <a:r>
              <a:rPr lang="en-US" sz="2400" dirty="0" smtClean="0">
                <a:cs typeface="+mn-cs"/>
                <a:hlinkClick r:id="rId3"/>
              </a:rPr>
              <a:t>AT&amp;T</a:t>
            </a:r>
            <a:r>
              <a:rPr lang="en-US" sz="2400" dirty="0" smtClean="0">
                <a:cs typeface="+mn-cs"/>
              </a:rPr>
              <a:t>, </a:t>
            </a:r>
            <a:r>
              <a:rPr lang="en-US" sz="2400" dirty="0" smtClean="0">
                <a:cs typeface="+mn-cs"/>
                <a:hlinkClick r:id="rId4"/>
              </a:rPr>
              <a:t>IBM </a:t>
            </a:r>
            <a:r>
              <a:rPr lang="en-US" sz="2400" dirty="0" smtClean="0">
                <a:cs typeface="+mn-cs"/>
              </a:rPr>
              <a:t>(</a:t>
            </a:r>
            <a:r>
              <a:rPr lang="en-US" sz="2400" dirty="0" smtClean="0">
                <a:cs typeface="+mn-cs"/>
                <a:hlinkClick r:id="rId5"/>
              </a:rPr>
              <a:t>Jeopardy</a:t>
            </a:r>
            <a:r>
              <a:rPr lang="en-US" sz="2400" dirty="0" smtClean="0">
                <a:cs typeface="+mn-cs"/>
              </a:rPr>
              <a:t> 2/14-16), </a:t>
            </a:r>
            <a:r>
              <a:rPr lang="en-US" sz="2400" dirty="0" smtClean="0">
                <a:cs typeface="+mn-cs"/>
                <a:hlinkClick r:id="rId6"/>
              </a:rPr>
              <a:t>SitePal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recognition (ASR): Nuance, Sphinx, HTK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to Speech Translation:  TRANSTAC (DARPA)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Speech Search: Google </a:t>
            </a:r>
            <a:r>
              <a:rPr lang="en-US" sz="2400" dirty="0" smtClean="0">
                <a:cs typeface="+mn-cs"/>
                <a:hlinkClick r:id="rId7"/>
              </a:rPr>
              <a:t>Voice Search</a:t>
            </a: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Homeland Security: Deception Detection, Dialect and Language ID, and Speaker ID, trust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Spoken Dialogue Systems: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Over-the-phone services: </a:t>
            </a:r>
            <a:r>
              <a:rPr lang="en-US" sz="2400" dirty="0" smtClean="0">
                <a:hlinkClick r:id="rId8"/>
              </a:rPr>
              <a:t>Android </a:t>
            </a:r>
            <a:r>
              <a:rPr lang="en-US" sz="2400" dirty="0" smtClean="0"/>
              <a:t>or </a:t>
            </a:r>
            <a:r>
              <a:rPr lang="en-US" sz="2400" dirty="0" err="1" smtClean="0">
                <a:hlinkClick r:id="rId9"/>
              </a:rPr>
              <a:t>Siri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Tutoring systems: KTH</a:t>
            </a:r>
            <a:r>
              <a:rPr lang="ja-JP" altLang="en-US" sz="2400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 smtClean="0">
                <a:hlinkClick r:id="rId10"/>
              </a:rPr>
              <a:t>Ville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Amtrak </a:t>
            </a:r>
            <a:r>
              <a:rPr lang="en-US" sz="2400" dirty="0" smtClean="0">
                <a:hlinkClick r:id="rId11"/>
              </a:rPr>
              <a:t>Julie</a:t>
            </a:r>
            <a:r>
              <a:rPr lang="en-US" sz="2400" dirty="0" smtClean="0"/>
              <a:t> (or </a:t>
            </a:r>
            <a:r>
              <a:rPr lang="en-US" sz="2400" dirty="0" smtClean="0">
                <a:hlinkClick r:id="rId12"/>
              </a:rPr>
              <a:t>here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6AE19A8-3891-7641-A90A-9FDF03A06809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F0564-CBD8-794A-8B67-3C4BB372E65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will we do in this course?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Learn about fundamental aspects of speech signals and how to analyze them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Acoustic/prosodic information: pitch, energy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Phonemes and phones: sounds of a language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Intonation: pitch, intensity, timing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Study two basic speech technologies, TTS and ASR and their application in Spoken Dialogue Systems (SDS)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Build your own SDS using the Festival and </a:t>
            </a:r>
            <a:r>
              <a:rPr lang="en-US" dirty="0" smtClean="0"/>
              <a:t>Sphinx Toolkits </a:t>
            </a:r>
            <a:r>
              <a:rPr lang="en-US" dirty="0" smtClean="0"/>
              <a:t>in a domain of your choice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Sample Domains from Previous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Pizza orders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Movie recommendations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Spoken interface to games </a:t>
            </a:r>
          </a:p>
          <a:p>
            <a:pPr lvl="1" eaLnBrk="1" hangingPunct="1">
              <a:defRPr/>
            </a:pPr>
            <a:r>
              <a:rPr lang="en-US" dirty="0" smtClean="0"/>
              <a:t>Colossal Cave Adventure</a:t>
            </a:r>
          </a:p>
          <a:p>
            <a:pPr lvl="1" eaLnBrk="1" hangingPunct="1">
              <a:defRPr/>
            </a:pPr>
            <a:r>
              <a:rPr lang="en-US" dirty="0" err="1" smtClean="0"/>
              <a:t>Froggie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Voice-controlled audio book reader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Sports event ticket search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Voice Yelp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Spoken cookie recipes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6DFEE1-2E0C-6948-830D-55B70DC5A742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0D189-5088-C546-AD47-6B63158828E2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Student Clinic Appointment Systems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Querying Dow Jones Information via Yahoo Finance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NFL player stats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iPhone task manager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Music browsing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6DFEE1-2E0C-6948-830D-55B70DC5A742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2B4D3-2790-5F49-BA29-2F831F093B0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AA6DD5-5F3A-6445-8ADB-5A017DC28265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9E7F3-B9D7-0340-98D0-7D87B813E6A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cs typeface="+mj-cs"/>
              </a:rPr>
              <a:t>Course information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  <a:hlinkClick r:id="rId2"/>
              </a:rPr>
              <a:t>Course syllabus </a:t>
            </a:r>
            <a:r>
              <a:rPr lang="en-US" dirty="0" smtClean="0">
                <a:cs typeface="+mn-cs"/>
              </a:rPr>
              <a:t>and readings</a:t>
            </a:r>
          </a:p>
          <a:p>
            <a:pPr lvl="1" eaLnBrk="1" hangingPunct="1">
              <a:defRPr/>
            </a:pPr>
            <a:r>
              <a:rPr lang="en-US" dirty="0" smtClean="0">
                <a:hlinkClick r:id="rId3"/>
              </a:rPr>
              <a:t>Jurafsky &amp; Martin</a:t>
            </a:r>
            <a:r>
              <a:rPr lang="en-US" dirty="0" smtClean="0"/>
              <a:t>, second edition</a:t>
            </a:r>
          </a:p>
          <a:p>
            <a:pPr lvl="1" eaLnBrk="1" hangingPunct="1">
              <a:defRPr/>
            </a:pPr>
            <a:r>
              <a:rPr lang="en-US" dirty="0" smtClean="0"/>
              <a:t>Articles in syllabus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  <a:hlinkClick r:id="rId4"/>
              </a:rPr>
              <a:t>Speech tools and speech lab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Courseworks</a:t>
            </a:r>
            <a:r>
              <a:rPr lang="en-US" dirty="0" smtClean="0">
                <a:cs typeface="+mn-cs"/>
              </a:rPr>
              <a:t>:  discussion, course files, </a:t>
            </a:r>
            <a:r>
              <a:rPr lang="en-US" dirty="0" err="1" smtClean="0">
                <a:cs typeface="+mn-cs"/>
              </a:rPr>
              <a:t>gradebook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TAs: Erica Cooper and </a:t>
            </a:r>
            <a:r>
              <a:rPr lang="en-US" dirty="0" err="1" smtClean="0">
                <a:cs typeface="+mn-cs"/>
              </a:rPr>
              <a:t>Rivka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Levitan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542D669-A866-8943-9665-FAD1D08AADAE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68479-81C8-7648-87CD-818CD7B896C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Projects</a:t>
            </a:r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Build and demo a Spoken Dialogue System</a:t>
            </a:r>
          </a:p>
          <a:p>
            <a:pPr lvl="2" eaLnBrk="1" hangingPunct="1">
              <a:defRPr/>
            </a:pPr>
            <a:r>
              <a:rPr lang="en-US" dirty="0" smtClean="0"/>
              <a:t>Teams of 2 or 3</a:t>
            </a:r>
          </a:p>
          <a:p>
            <a:pPr lvl="3" eaLnBrk="1" hangingPunct="1">
              <a:defRPr/>
            </a:pPr>
            <a:r>
              <a:rPr lang="en-US" dirty="0" smtClean="0"/>
              <a:t>Organize your own or</a:t>
            </a:r>
          </a:p>
          <a:p>
            <a:pPr lvl="3" eaLnBrk="1" hangingPunct="1">
              <a:defRPr/>
            </a:pPr>
            <a:r>
              <a:rPr lang="en-US" dirty="0" smtClean="0"/>
              <a:t>Advertise for team members on </a:t>
            </a:r>
            <a:r>
              <a:rPr lang="en-US" dirty="0" err="1" smtClean="0"/>
              <a:t>Courseworks</a:t>
            </a:r>
            <a:r>
              <a:rPr lang="en-US" dirty="0" smtClean="0"/>
              <a:t> discussion category </a:t>
            </a:r>
            <a:r>
              <a:rPr lang="ja-JP" altLang="en-US" dirty="0" smtClean="0">
                <a:latin typeface="Arial"/>
              </a:rPr>
              <a:t>“</a:t>
            </a:r>
            <a:r>
              <a:rPr lang="en-US" dirty="0" smtClean="0"/>
              <a:t>Find a team</a:t>
            </a:r>
            <a:r>
              <a:rPr lang="ja-JP" altLang="en-US" dirty="0" smtClean="0">
                <a:latin typeface="Arial"/>
              </a:rPr>
              <a:t>”</a:t>
            </a:r>
            <a:r>
              <a:rPr lang="en-US" dirty="0" smtClean="0"/>
              <a:t> or</a:t>
            </a:r>
          </a:p>
          <a:p>
            <a:pPr lvl="3" eaLnBrk="1" hangingPunct="1">
              <a:defRPr/>
            </a:pPr>
            <a:r>
              <a:rPr lang="en-US" dirty="0" smtClean="0"/>
              <a:t>Send mail to prof or TAs -- early</a:t>
            </a:r>
          </a:p>
          <a:p>
            <a:pPr lvl="2" eaLnBrk="1" hangingPunct="1">
              <a:defRPr/>
            </a:pPr>
            <a:r>
              <a:rPr lang="en-US" dirty="0" smtClean="0"/>
              <a:t>4 Deadlines:</a:t>
            </a:r>
          </a:p>
          <a:p>
            <a:pPr lvl="3" eaLnBrk="1" hangingPunct="1">
              <a:defRPr/>
            </a:pPr>
            <a:r>
              <a:rPr lang="en-US" dirty="0" smtClean="0"/>
              <a:t>Project Description</a:t>
            </a:r>
          </a:p>
          <a:p>
            <a:pPr lvl="3" eaLnBrk="1" hangingPunct="1">
              <a:defRPr/>
            </a:pPr>
            <a:r>
              <a:rPr lang="en-US" dirty="0" smtClean="0"/>
              <a:t>TTS component (using Festival tools)</a:t>
            </a:r>
          </a:p>
          <a:p>
            <a:pPr lvl="3" eaLnBrk="1" hangingPunct="1">
              <a:defRPr/>
            </a:pPr>
            <a:r>
              <a:rPr lang="en-US" dirty="0" smtClean="0"/>
              <a:t>ASR component (using HTK tools)</a:t>
            </a:r>
          </a:p>
          <a:p>
            <a:pPr lvl="3" eaLnBrk="1" hangingPunct="1">
              <a:defRPr/>
            </a:pPr>
            <a:r>
              <a:rPr lang="en-US" dirty="0" smtClean="0"/>
              <a:t>Beta-test (does your system work?)</a:t>
            </a:r>
          </a:p>
          <a:p>
            <a:pPr lvl="3" eaLnBrk="1" hangingPunct="1">
              <a:defRPr/>
            </a:pPr>
            <a:r>
              <a:rPr lang="en-US" dirty="0" smtClean="0"/>
              <a:t>SDS demos (during final exam period)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2C52F38-39C1-9A43-B660-CC94E108AB50}" type="datetime1">
              <a:rPr lang="en-US"/>
              <a:pPr>
                <a:defRPr/>
              </a:pPr>
              <a:t>1/18/12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3A389-558C-6146-9610-91426FB8901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j-cs"/>
            </a:endParaRP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Honor </a:t>
            </a:r>
            <a:r>
              <a:rPr lang="en-US" dirty="0" smtClean="0">
                <a:cs typeface="+mn-cs"/>
                <a:hlinkClick r:id="rId2"/>
              </a:rPr>
              <a:t>policy </a:t>
            </a:r>
            <a:r>
              <a:rPr lang="en-US" dirty="0" smtClean="0">
                <a:cs typeface="+mn-cs"/>
              </a:rPr>
              <a:t>on syllabus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Late policy on syllabus (5 </a:t>
            </a:r>
            <a:r>
              <a:rPr lang="ja-JP" altLang="en-US" dirty="0" smtClean="0">
                <a:latin typeface="Arial"/>
                <a:cs typeface="+mn-cs"/>
              </a:rPr>
              <a:t>‘</a:t>
            </a:r>
            <a:r>
              <a:rPr lang="en-US" dirty="0" smtClean="0">
                <a:cs typeface="+mn-cs"/>
              </a:rPr>
              <a:t>free</a:t>
            </a:r>
            <a:r>
              <a:rPr lang="ja-JP" altLang="en-US" dirty="0" smtClean="0">
                <a:latin typeface="Arial"/>
                <a:cs typeface="+mn-cs"/>
              </a:rPr>
              <a:t>’</a:t>
            </a:r>
            <a:r>
              <a:rPr lang="en-US" dirty="0" smtClean="0">
                <a:cs typeface="+mn-cs"/>
              </a:rPr>
              <a:t> late days per project for the semester)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My office hours:  M 4:15-6:15, CEPSR 705</a:t>
            </a:r>
          </a:p>
          <a:p>
            <a:pPr eaLnBrk="1" hangingPunct="1">
              <a:defRPr/>
            </a:pPr>
            <a:r>
              <a:rPr lang="en-US" dirty="0" err="1" smtClean="0">
                <a:cs typeface="+mn-cs"/>
              </a:rPr>
              <a:t>Rivka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Levitan</a:t>
            </a:r>
            <a:r>
              <a:rPr lang="en-US" dirty="0" smtClean="0">
                <a:cs typeface="+mn-cs"/>
              </a:rPr>
              <a:t> : TBD, CEPSR 7LW1 (Speech Lab) – </a:t>
            </a:r>
            <a:r>
              <a:rPr lang="en-US" dirty="0" err="1" smtClean="0">
                <a:cs typeface="+mn-cs"/>
              </a:rPr>
              <a:t>rlevitan@cs.columbia.edu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Erica Cooper: TBD, CEPSR 7LW1 (Speech Lab) – </a:t>
            </a:r>
            <a:r>
              <a:rPr lang="en-US" dirty="0" err="1" smtClean="0">
                <a:cs typeface="+mn-cs"/>
              </a:rPr>
              <a:t>ecooper@cs.columbia.edu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5056</TotalTime>
  <Words>569</Words>
  <Application>Microsoft Macintosh PowerPoint</Application>
  <PresentationFormat>On-screen Show (4:3)</PresentationFormat>
  <Paragraphs>95</Paragraphs>
  <Slides>10</Slides>
  <Notes>1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Spoken Language Processing</vt:lpstr>
      <vt:lpstr>Speech Processing</vt:lpstr>
      <vt:lpstr>Applications for Speech Technologies</vt:lpstr>
      <vt:lpstr>What will we do in this course?</vt:lpstr>
      <vt:lpstr>Sample Domains from Previous Years</vt:lpstr>
      <vt:lpstr>PowerPoint Presentation</vt:lpstr>
      <vt:lpstr>Course information</vt:lpstr>
      <vt:lpstr>Projects</vt:lpstr>
      <vt:lpstr>PowerPoint Presentation</vt:lpstr>
      <vt:lpstr>Questions?</vt:lpstr>
    </vt:vector>
  </TitlesOfParts>
  <Company>AT&amp;T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Julia Hirschberg</dc:creator>
  <dc:description/>
  <cp:lastModifiedBy>Julia Hirschberg</cp:lastModifiedBy>
  <cp:revision>489</cp:revision>
  <cp:lastPrinted>1999-05-22T22:06:30Z</cp:lastPrinted>
  <dcterms:created xsi:type="dcterms:W3CDTF">1997-02-17T17:52:10Z</dcterms:created>
  <dcterms:modified xsi:type="dcterms:W3CDTF">2012-01-18T12:43:55Z</dcterms:modified>
</cp:coreProperties>
</file>