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38"/>
  </p:notesMasterIdLst>
  <p:handoutMasterIdLst>
    <p:handoutMasterId r:id="rId39"/>
  </p:handoutMasterIdLst>
  <p:sldIdLst>
    <p:sldId id="257" r:id="rId2"/>
    <p:sldId id="258" r:id="rId3"/>
    <p:sldId id="259" r:id="rId4"/>
    <p:sldId id="260" r:id="rId5"/>
    <p:sldId id="261" r:id="rId6"/>
    <p:sldId id="263" r:id="rId7"/>
    <p:sldId id="264" r:id="rId8"/>
    <p:sldId id="266" r:id="rId9"/>
    <p:sldId id="262" r:id="rId10"/>
    <p:sldId id="265" r:id="rId11"/>
    <p:sldId id="267" r:id="rId12"/>
    <p:sldId id="273" r:id="rId13"/>
    <p:sldId id="268" r:id="rId14"/>
    <p:sldId id="271" r:id="rId15"/>
    <p:sldId id="274" r:id="rId16"/>
    <p:sldId id="272" r:id="rId17"/>
    <p:sldId id="275" r:id="rId18"/>
    <p:sldId id="270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8" r:id="rId28"/>
    <p:sldId id="289" r:id="rId29"/>
    <p:sldId id="284" r:id="rId30"/>
    <p:sldId id="285" r:id="rId31"/>
    <p:sldId id="286" r:id="rId32"/>
    <p:sldId id="287" r:id="rId33"/>
    <p:sldId id="290" r:id="rId34"/>
    <p:sldId id="292" r:id="rId35"/>
    <p:sldId id="291" r:id="rId36"/>
    <p:sldId id="269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ＭＳ Ｐゴシック" pitchFamily="-65" charset="-128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 prnWhat="handouts6" frameSlides="1"/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12C8C85-51F0-491E-9774-3900AFEF0FD7}" styleName="Light Style 2 - Accent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89" d="100"/>
          <a:sy n="89" d="100"/>
        </p:scale>
        <p:origin x="-1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95022108-1F51-4B86-B654-CF6263912755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2BB672AA-9336-429F-880E-F44281227465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93517DBB-B2A2-4271-8EAC-6333771B2954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endParaRPr lang="en-US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Calibri" pitchFamily="-65" charset="0"/>
              </a:defRPr>
            </a:lvl1pPr>
          </a:lstStyle>
          <a:p>
            <a:fld id="{AEBF8E33-5354-4413-ACC2-2AD1288146D8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1pPr>
    <a:lvl2pPr marL="4572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2pPr>
    <a:lvl3pPr marL="9144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3pPr>
    <a:lvl4pPr marL="13716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4pPr>
    <a:lvl5pPr marL="1828800" algn="l" defTabSz="457200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ＭＳ Ｐゴシック" pitchFamily="-65" charset="-128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FD351398-5A92-4060-870B-9564A279FD25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1741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205A7BBE-F4D5-4409-A4C0-A1BF398C6A2A}" type="slidenum">
              <a:rPr lang="he-IL">
                <a:latin typeface="Arial" charset="0"/>
              </a:rPr>
              <a:pPr/>
              <a:t>2</a:t>
            </a:fld>
            <a:endParaRPr lang="en-US"/>
          </a:p>
        </p:txBody>
      </p:sp>
      <p:sp>
        <p:nvSpPr>
          <p:cNvPr id="17412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7413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1987A2A9-0FC1-4B15-BC24-76CAE4411EC4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2048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B3FEE88-F9C1-4E3B-A428-EF7E920DFB35}" type="slidenum">
              <a:rPr lang="he-IL">
                <a:latin typeface="Arial" charset="0"/>
              </a:rPr>
              <a:pPr/>
              <a:t>4</a:t>
            </a:fld>
            <a:endParaRPr lang="en-US"/>
          </a:p>
        </p:txBody>
      </p:sp>
      <p:sp>
        <p:nvSpPr>
          <p:cNvPr id="20484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0485" name="Rectangle 3"/>
          <p:cNvSpPr>
            <a:spLocks noGrp="1" noChangeArrowheads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2662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2662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7CAB2059-1116-4812-B566-154B36D5D9FD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3481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>
              <a:spcBef>
                <a:spcPct val="0"/>
              </a:spcBef>
            </a:pPr>
            <a:endParaRPr lang="en-US" smtClean="0"/>
          </a:p>
        </p:txBody>
      </p:sp>
      <p:sp>
        <p:nvSpPr>
          <p:cNvPr id="3482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  <a:headEnd/>
            <a:tailEnd/>
          </a:ln>
        </p:spPr>
        <p:txBody>
          <a:bodyPr/>
          <a:lstStyle/>
          <a:p>
            <a:fld id="{007B7AF6-FBF8-41B2-B564-A32DC411B9A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98B9C7E-5955-435E-901B-1A6C6EEAD3B7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2637566-2D8B-4C5A-92DC-D35F2B026B9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9863AD1A-E319-40A8-A37A-0D948D4E1AEE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EAD00CE-9BA2-48B0-9B3D-93E49F4B705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8CBBD06-8A6E-444F-A2B8-CB65B8A42C92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034095E-F5CA-46C5-B8DC-668E18ED34A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EEF73CA-77F5-4DC7-B46C-C6C5F3E012AE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2B301BB-A937-4AF6-A7D1-269E9185BB6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DA67451-A3B6-437B-BD63-9408825C206A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42BEB0-2C73-43FD-9450-337C6F1E99F2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E4B32967-EEED-495B-922B-56E28E624523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318F261-0678-48DA-8CA4-1B7D41A60AC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69C12780-A510-445D-A452-F633DBD86346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34EC164-83B8-435E-B203-63244C565E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7CF06FCE-C129-4CA8-A4F8-8654CB6FAF59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217433-1D7E-4261-8CC8-5820D6FE820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77E19C6-C80E-4019-B541-71D12C0C17F8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3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17F96B4-0DF7-43D2-9D30-537D5111ABF7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0FA2928A-D496-4B90-8C55-605CD733101A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0125D7-2A30-410C-9413-E80E9B41ABC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BB961524-E4F0-43B2-A9C4-5D1131476174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12FC839-0F9D-46CF-82C6-69F7ED17038E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6CEAD58B-50EE-4D0E-82BE-FEAB21EE759E}" type="datetime1">
              <a:rPr lang="en-US"/>
              <a:pPr/>
              <a:t>3/12/2010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itchFamily="-65" charset="0"/>
              </a:defRPr>
            </a:lvl1pPr>
          </a:lstStyle>
          <a:p>
            <a:fld id="{34FBAC71-92B0-4B2C-8225-7F07DE54DAE9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457200" rtl="0" fontAlgn="base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ＭＳ Ｐゴシック" pitchFamily="-65" charset="-128"/>
          <a:cs typeface="+mj-cs"/>
        </a:defRPr>
      </a:lvl1pPr>
      <a:lvl2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2pPr>
      <a:lvl3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3pPr>
      <a:lvl4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4pPr>
      <a:lvl5pPr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5pPr>
      <a:lvl6pPr marL="4572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6pPr>
      <a:lvl7pPr marL="9144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7pPr>
      <a:lvl8pPr marL="13716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8pPr>
      <a:lvl9pPr marL="1828800" algn="ctr" defTabSz="457200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-65" charset="0"/>
          <a:ea typeface="ＭＳ Ｐゴシック" pitchFamily="-65" charset="-128"/>
        </a:defRPr>
      </a:lvl9pPr>
    </p:titleStyle>
    <p:bodyStyle>
      <a:lvl1pPr marL="342900" indent="-3429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1pPr>
      <a:lvl2pPr marL="742950" indent="-28575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2pPr>
      <a:lvl3pPr marL="11430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3pPr>
      <a:lvl4pPr marL="16002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4pPr>
      <a:lvl5pPr marL="2057400" indent="-228600" algn="l" defTabSz="457200" rtl="0" fontAlgn="base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ＭＳ Ｐゴシック" pitchFamily="-65" charset="-128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png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2.xml"/><Relationship Id="rId2" Type="http://schemas.openxmlformats.org/officeDocument/2006/relationships/audio" Target="Barack-1.wav" TargetMode="External"/><Relationship Id="rId1" Type="http://schemas.openxmlformats.org/officeDocument/2006/relationships/audio" Target="Barack.mfcc.wav" TargetMode="Externa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audio" Target="Barack.mfcc.wav" TargetMode="External"/><Relationship Id="rId7" Type="http://schemas.openxmlformats.org/officeDocument/2006/relationships/image" Target="../media/image4.png"/><Relationship Id="rId2" Type="http://schemas.openxmlformats.org/officeDocument/2006/relationships/audio" Target="hillary.wav" TargetMode="External"/><Relationship Id="rId1" Type="http://schemas.openxmlformats.org/officeDocument/2006/relationships/audio" Target="hillary-1.mfcc.wav" TargetMode="External"/><Relationship Id="rId6" Type="http://schemas.openxmlformats.org/officeDocument/2006/relationships/notesSlide" Target="../notesSlides/notesSlide3.xml"/><Relationship Id="rId5" Type="http://schemas.openxmlformats.org/officeDocument/2006/relationships/slideLayout" Target="../slideLayouts/slideLayout2.xml"/><Relationship Id="rId4" Type="http://schemas.openxmlformats.org/officeDocument/2006/relationships/audio" Target="Barack-1.wav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smtClean="0"/>
              <a:t> Building an ASR using HTK</a:t>
            </a:r>
            <a:br>
              <a:rPr lang="en-US" smtClean="0"/>
            </a:br>
            <a:r>
              <a:rPr lang="en-US" smtClean="0"/>
              <a:t> CS4706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endParaRPr lang="en-US" dirty="0" smtClean="0">
              <a:solidFill>
                <a:srgbClr val="898989"/>
              </a:solidFill>
            </a:endParaRPr>
          </a:p>
          <a:p>
            <a:r>
              <a:rPr lang="en-US" dirty="0" err="1" smtClean="0">
                <a:solidFill>
                  <a:srgbClr val="898989"/>
                </a:solidFill>
              </a:rPr>
              <a:t>Fadi</a:t>
            </a:r>
            <a:r>
              <a:rPr lang="en-US" dirty="0" smtClean="0">
                <a:solidFill>
                  <a:srgbClr val="898989"/>
                </a:solidFill>
              </a:rPr>
              <a:t> </a:t>
            </a:r>
            <a:r>
              <a:rPr lang="en-US" dirty="0" err="1" smtClean="0">
                <a:solidFill>
                  <a:srgbClr val="898989"/>
                </a:solidFill>
              </a:rPr>
              <a:t>Biadsy</a:t>
            </a:r>
            <a:endParaRPr lang="en-US" dirty="0" smtClean="0">
              <a:solidFill>
                <a:srgbClr val="898989"/>
              </a:solidFill>
            </a:endParaRPr>
          </a:p>
        </p:txBody>
      </p:sp>
      <p:sp>
        <p:nvSpPr>
          <p:cNvPr id="5" name="Rectangle 1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858000" y="6248400"/>
            <a:ext cx="1905000" cy="457200"/>
          </a:xfrm>
        </p:spPr>
        <p:txBody>
          <a:bodyPr/>
          <a:lstStyle/>
          <a:p>
            <a:fld id="{AC119D66-9009-47C0-B03D-C8DA1BB6B0AC}" type="slidenum">
              <a:rPr lang="en-US"/>
              <a:pPr/>
              <a:t>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	Markov Chain</a:t>
            </a:r>
          </a:p>
        </p:txBody>
      </p:sp>
      <p:sp>
        <p:nvSpPr>
          <p:cNvPr id="276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Weighted Finite State Acceptor: Future is independent of the past given the present  </a:t>
            </a:r>
          </a:p>
          <a:p>
            <a:pPr lvl="1"/>
            <a:endParaRPr lang="en-US" smtClean="0"/>
          </a:p>
          <a:p>
            <a:endParaRPr lang="en-US" smtClean="0"/>
          </a:p>
        </p:txBody>
      </p:sp>
      <p:pic>
        <p:nvPicPr>
          <p:cNvPr id="2765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000" y="2971800"/>
            <a:ext cx="8432800" cy="3733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8A2C1E7-8459-4D91-871E-972F7CE1FF1D}" type="slidenum">
              <a:rPr lang="en-US"/>
              <a:pPr/>
              <a:t>10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Hidden Markov Model (HMM)</a:t>
            </a:r>
          </a:p>
        </p:txBody>
      </p:sp>
      <p:sp>
        <p:nvSpPr>
          <p:cNvPr id="286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HMM is a Markov chain + emission probability function for each state.</a:t>
            </a:r>
          </a:p>
          <a:p>
            <a:endParaRPr lang="en-US" smtClean="0"/>
          </a:p>
          <a:p>
            <a:r>
              <a:rPr lang="en-US" smtClean="0"/>
              <a:t>Markov Chain</a:t>
            </a:r>
          </a:p>
          <a:p>
            <a:endParaRPr lang="en-US" smtClean="0"/>
          </a:p>
          <a:p>
            <a:r>
              <a:rPr lang="en-US" smtClean="0"/>
              <a:t>HMM M=(A, B, Pi) </a:t>
            </a:r>
          </a:p>
          <a:p>
            <a:r>
              <a:rPr lang="en-US" sz="1800" b="1" smtClean="0"/>
              <a:t>A = Transition Matrix</a:t>
            </a:r>
          </a:p>
          <a:p>
            <a:r>
              <a:rPr lang="en-US" sz="1800" b="1" smtClean="0"/>
              <a:t>B = Observation Distributions</a:t>
            </a:r>
          </a:p>
          <a:p>
            <a:r>
              <a:rPr lang="en-US" sz="1800" b="1" smtClean="0"/>
              <a:t>Pi = Initial state probabilities</a:t>
            </a:r>
            <a:r>
              <a:rPr lang="en-US" sz="1800" smtClean="0"/>
              <a:t>  </a:t>
            </a:r>
          </a:p>
        </p:txBody>
      </p:sp>
      <p:pic>
        <p:nvPicPr>
          <p:cNvPr id="28676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191000" y="2667000"/>
            <a:ext cx="471805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91000" y="4067175"/>
            <a:ext cx="4718050" cy="256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72A0FF8-1750-4304-91BD-C7C5375F41C9}" type="slidenum">
              <a:rPr lang="en-US"/>
              <a:pPr/>
              <a:t>11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HMM Example</a:t>
            </a:r>
          </a:p>
        </p:txBody>
      </p:sp>
      <p:pic>
        <p:nvPicPr>
          <p:cNvPr id="29699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7200" y="2400300"/>
            <a:ext cx="8407400" cy="445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29700" name="Group 7"/>
          <p:cNvGrpSpPr>
            <a:grpSpLocks/>
          </p:cNvGrpSpPr>
          <p:nvPr/>
        </p:nvGrpSpPr>
        <p:grpSpPr bwMode="auto">
          <a:xfrm>
            <a:off x="1795463" y="1573213"/>
            <a:ext cx="762000" cy="685800"/>
            <a:chOff x="1828800" y="1752600"/>
            <a:chExt cx="762000" cy="685800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/d/</a:t>
              </a:r>
            </a:p>
          </p:txBody>
        </p:sp>
        <p:cxnSp>
          <p:nvCxnSpPr>
            <p:cNvPr id="7" name="Curved Connector 6"/>
            <p:cNvCxnSpPr>
              <a:cxnSpLocks noChangeShapeType="1"/>
              <a:stCxn id="5" idx="1"/>
              <a:endCxn id="5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9701" name="Group 9"/>
          <p:cNvGrpSpPr>
            <a:grpSpLocks/>
          </p:cNvGrpSpPr>
          <p:nvPr/>
        </p:nvGrpSpPr>
        <p:grpSpPr bwMode="auto">
          <a:xfrm>
            <a:off x="4960938" y="1573213"/>
            <a:ext cx="762000" cy="685800"/>
            <a:chOff x="1828800" y="1752600"/>
            <a:chExt cx="762000" cy="68580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-65" charset="0"/>
                </a:rPr>
                <a:t>/n/</a:t>
              </a:r>
            </a:p>
          </p:txBody>
        </p:sp>
        <p:cxnSp>
          <p:nvCxnSpPr>
            <p:cNvPr id="12" name="Curved Connector 11"/>
            <p:cNvCxnSpPr>
              <a:cxnSpLocks noChangeShapeType="1"/>
              <a:stCxn id="11" idx="1"/>
              <a:endCxn id="11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29702" name="Group 12"/>
          <p:cNvGrpSpPr>
            <a:grpSpLocks/>
          </p:cNvGrpSpPr>
          <p:nvPr/>
        </p:nvGrpSpPr>
        <p:grpSpPr bwMode="auto">
          <a:xfrm>
            <a:off x="3319463" y="1573213"/>
            <a:ext cx="762000" cy="685800"/>
            <a:chOff x="1828800" y="1752600"/>
            <a:chExt cx="762000" cy="685800"/>
          </a:xfrm>
        </p:grpSpPr>
        <p:sp>
          <p:nvSpPr>
            <p:cNvPr id="14" name="Oval 13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/aa/</a:t>
              </a:r>
            </a:p>
          </p:txBody>
        </p:sp>
        <p:cxnSp>
          <p:nvCxnSpPr>
            <p:cNvPr id="15" name="Curved Connector 14"/>
            <p:cNvCxnSpPr>
              <a:cxnSpLocks noChangeShapeType="1"/>
              <a:stCxn id="14" idx="1"/>
              <a:endCxn id="14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7" name="Curved Connector 16"/>
          <p:cNvCxnSpPr>
            <a:cxnSpLocks noChangeShapeType="1"/>
          </p:cNvCxnSpPr>
          <p:nvPr/>
        </p:nvCxnSpPr>
        <p:spPr bwMode="auto">
          <a:xfrm>
            <a:off x="2557463" y="1916113"/>
            <a:ext cx="7620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8" name="Curved Connector 17"/>
          <p:cNvCxnSpPr>
            <a:cxnSpLocks noChangeShapeType="1"/>
          </p:cNvCxnSpPr>
          <p:nvPr/>
        </p:nvCxnSpPr>
        <p:spPr bwMode="auto">
          <a:xfrm flipV="1">
            <a:off x="5749925" y="1916113"/>
            <a:ext cx="879475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29705" name="Group 19"/>
          <p:cNvGrpSpPr>
            <a:grpSpLocks/>
          </p:cNvGrpSpPr>
          <p:nvPr/>
        </p:nvGrpSpPr>
        <p:grpSpPr bwMode="auto">
          <a:xfrm>
            <a:off x="6629400" y="1574800"/>
            <a:ext cx="762000" cy="685800"/>
            <a:chOff x="1828800" y="1752600"/>
            <a:chExt cx="762000" cy="685800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/aa/</a:t>
              </a:r>
            </a:p>
          </p:txBody>
        </p:sp>
        <p:cxnSp>
          <p:nvCxnSpPr>
            <p:cNvPr id="22" name="Curved Connector 21"/>
            <p:cNvCxnSpPr>
              <a:cxnSpLocks noChangeShapeType="1"/>
              <a:stCxn id="21" idx="1"/>
              <a:endCxn id="21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23" name="Curved Connector 22"/>
          <p:cNvCxnSpPr>
            <a:cxnSpLocks noChangeShapeType="1"/>
          </p:cNvCxnSpPr>
          <p:nvPr/>
        </p:nvCxnSpPr>
        <p:spPr bwMode="auto">
          <a:xfrm flipV="1">
            <a:off x="4081463" y="1914525"/>
            <a:ext cx="879475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7" name="Rectangle 26"/>
          <p:cNvSpPr>
            <a:spLocks noChangeArrowheads="1"/>
          </p:cNvSpPr>
          <p:nvPr/>
        </p:nvSpPr>
        <p:spPr bwMode="auto">
          <a:xfrm>
            <a:off x="8039100" y="3276600"/>
            <a:ext cx="76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8" name="Rectangle 27"/>
          <p:cNvSpPr>
            <a:spLocks noChangeArrowheads="1"/>
          </p:cNvSpPr>
          <p:nvPr/>
        </p:nvSpPr>
        <p:spPr bwMode="auto">
          <a:xfrm>
            <a:off x="8077200" y="5486400"/>
            <a:ext cx="762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9" name="Rectangle 28"/>
          <p:cNvSpPr>
            <a:spLocks noChangeArrowheads="1"/>
          </p:cNvSpPr>
          <p:nvPr/>
        </p:nvSpPr>
        <p:spPr bwMode="auto">
          <a:xfrm>
            <a:off x="8077200" y="2705100"/>
            <a:ext cx="114300" cy="2286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24" name="Slide Number Placeholder 2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FF2E53-B2F0-4E87-B2C2-1D7FA30F1A81}" type="slidenum">
              <a:rPr lang="en-US"/>
              <a:pPr/>
              <a:t>12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HMM – 3 basic problems (1) – Evaluation </a:t>
            </a:r>
          </a:p>
        </p:txBody>
      </p:sp>
      <p:sp>
        <p:nvSpPr>
          <p:cNvPr id="3072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1. Given the observation sequence </a:t>
            </a:r>
            <a:r>
              <a:rPr lang="en-US" smtClean="0">
                <a:latin typeface="Times" pitchFamily="-65" charset="0"/>
                <a:cs typeface="Times" pitchFamily="-65" charset="0"/>
              </a:rPr>
              <a:t>O </a:t>
            </a:r>
            <a:r>
              <a:rPr lang="en-US" smtClean="0"/>
              <a:t>and </a:t>
            </a:r>
            <a:r>
              <a:rPr lang="en-US" i="1" smtClean="0"/>
              <a:t>a model </a:t>
            </a:r>
            <a:r>
              <a:rPr lang="en-US" i="1" smtClean="0">
                <a:latin typeface="Times" pitchFamily="-65" charset="0"/>
                <a:cs typeface="Times" pitchFamily="-65" charset="0"/>
              </a:rPr>
              <a:t>M</a:t>
            </a:r>
            <a:r>
              <a:rPr lang="en-US" i="1" smtClean="0"/>
              <a:t>, how do </a:t>
            </a:r>
            <a:r>
              <a:rPr lang="en-US" smtClean="0"/>
              <a:t>we efficiently compute: </a:t>
            </a:r>
          </a:p>
          <a:p>
            <a:pPr>
              <a:buFont typeface="Arial" charset="0"/>
              <a:buNone/>
            </a:pPr>
            <a:r>
              <a:rPr lang="en-US" smtClean="0">
                <a:latin typeface="Times" pitchFamily="-65" charset="0"/>
                <a:cs typeface="Times" pitchFamily="-65" charset="0"/>
              </a:rPr>
              <a:t>	</a:t>
            </a:r>
            <a:r>
              <a:rPr lang="en-US" i="1" smtClean="0">
                <a:latin typeface="Times" pitchFamily="-65" charset="0"/>
                <a:cs typeface="Times" pitchFamily="-65" charset="0"/>
              </a:rPr>
              <a:t>P(O | M)</a:t>
            </a:r>
            <a:r>
              <a:rPr lang="en-US" smtClean="0">
                <a:latin typeface="Times" pitchFamily="-65" charset="0"/>
                <a:cs typeface="Times" pitchFamily="-65" charset="0"/>
              </a:rPr>
              <a:t> = </a:t>
            </a:r>
            <a:r>
              <a:rPr lang="en-US" smtClean="0"/>
              <a:t>the probability of the observation sequence, given the model?</a:t>
            </a:r>
          </a:p>
          <a:p>
            <a:endParaRPr lang="en-US" smtClean="0"/>
          </a:p>
        </p:txBody>
      </p:sp>
      <p:pic>
        <p:nvPicPr>
          <p:cNvPr id="30724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3657600"/>
            <a:ext cx="2652713" cy="3200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0725" name="Picture 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6200" y="4876800"/>
            <a:ext cx="2819400" cy="774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Arrow Connector 11"/>
          <p:cNvCxnSpPr>
            <a:cxnSpLocks noChangeShapeType="1"/>
          </p:cNvCxnSpPr>
          <p:nvPr/>
        </p:nvCxnSpPr>
        <p:spPr bwMode="auto">
          <a:xfrm flipV="1">
            <a:off x="2895600" y="4360863"/>
            <a:ext cx="1593850" cy="9159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20" name="Straight Arrow Connector 19"/>
          <p:cNvCxnSpPr>
            <a:cxnSpLocks noChangeShapeType="1"/>
          </p:cNvCxnSpPr>
          <p:nvPr/>
        </p:nvCxnSpPr>
        <p:spPr bwMode="auto">
          <a:xfrm>
            <a:off x="2895600" y="5264150"/>
            <a:ext cx="1593850" cy="11366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728" name="TextBox 23"/>
          <p:cNvSpPr txBox="1">
            <a:spLocks noChangeArrowheads="1"/>
          </p:cNvSpPr>
          <p:nvPr/>
        </p:nvSpPr>
        <p:spPr bwMode="auto">
          <a:xfrm>
            <a:off x="1371600" y="4038600"/>
            <a:ext cx="259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 i="1">
                <a:latin typeface="Times" pitchFamily="-65" charset="0"/>
                <a:cs typeface="Times" pitchFamily="-65" charset="0"/>
              </a:rPr>
              <a:t>argmax </a:t>
            </a:r>
            <a:r>
              <a:rPr lang="en-US" sz="2400" i="1" baseline="-25000">
                <a:latin typeface="Times" pitchFamily="-65" charset="0"/>
                <a:cs typeface="Times" pitchFamily="-65" charset="0"/>
              </a:rPr>
              <a:t>i</a:t>
            </a:r>
            <a:r>
              <a:rPr lang="en-US" sz="2400" i="1">
                <a:latin typeface="Times" pitchFamily="-65" charset="0"/>
                <a:cs typeface="Times" pitchFamily="-65" charset="0"/>
              </a:rPr>
              <a:t> (P(O | Θ</a:t>
            </a:r>
            <a:r>
              <a:rPr lang="en-US" sz="2400" i="1" baseline="-25000">
                <a:latin typeface="Times" pitchFamily="-65" charset="0"/>
                <a:cs typeface="Times" pitchFamily="-65" charset="0"/>
              </a:rPr>
              <a:t>i</a:t>
            </a:r>
            <a:r>
              <a:rPr lang="en-US" sz="2400" i="1">
                <a:latin typeface="Times" pitchFamily="-65" charset="0"/>
                <a:cs typeface="Times" pitchFamily="-65" charset="0"/>
              </a:rPr>
              <a:t>)</a:t>
            </a:r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3C9899-C979-41EF-8B67-ED91457D077F}" type="slidenum">
              <a:rPr lang="en-US"/>
              <a:pPr/>
              <a:t>13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3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3000" y="4038600"/>
            <a:ext cx="71501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HMM – 3 basic problems (2) - Decoding </a:t>
            </a:r>
          </a:p>
        </p:txBody>
      </p:sp>
      <p:sp>
        <p:nvSpPr>
          <p:cNvPr id="31748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876800"/>
          </a:xfrm>
        </p:spPr>
        <p:txBody>
          <a:bodyPr/>
          <a:lstStyle/>
          <a:p>
            <a:pPr>
              <a:buFont typeface="Arial" charset="0"/>
              <a:buNone/>
            </a:pPr>
            <a:r>
              <a:rPr lang="en-US" sz="2800" smtClean="0"/>
              <a:t>2. Given the observation sequence O and </a:t>
            </a:r>
            <a:r>
              <a:rPr lang="en-US" sz="2800" i="1" smtClean="0"/>
              <a:t>the model M, how do we choose </a:t>
            </a:r>
            <a:r>
              <a:rPr lang="en-US" sz="2800" smtClean="0"/>
              <a:t>a corresponding state sequence </a:t>
            </a:r>
            <a:r>
              <a:rPr lang="en-US" sz="2800" i="1" smtClean="0"/>
              <a:t>Q = q1 q2 .</a:t>
            </a:r>
            <a:r>
              <a:rPr lang="en-US" sz="2800" smtClean="0"/>
              <a:t> . . qt which best “explains” the observation O? </a:t>
            </a:r>
          </a:p>
          <a:p>
            <a:pPr>
              <a:buFont typeface="Arial" charset="0"/>
              <a:buNone/>
            </a:pPr>
            <a:endParaRPr lang="en-US" smtClean="0"/>
          </a:p>
        </p:txBody>
      </p:sp>
      <p:sp>
        <p:nvSpPr>
          <p:cNvPr id="31749" name="TextBox 34"/>
          <p:cNvSpPr txBox="1">
            <a:spLocks noChangeArrowheads="1"/>
          </p:cNvSpPr>
          <p:nvPr/>
        </p:nvSpPr>
        <p:spPr bwMode="auto">
          <a:xfrm>
            <a:off x="1447800" y="3438525"/>
            <a:ext cx="7239000" cy="43021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200" i="1">
                <a:latin typeface="Times" pitchFamily="-65" charset="0"/>
                <a:cs typeface="Times" pitchFamily="-65" charset="0"/>
              </a:rPr>
              <a:t>Q* = argmax </a:t>
            </a:r>
            <a:r>
              <a:rPr lang="en-US" sz="2200" i="1" baseline="-25000">
                <a:latin typeface="Times" pitchFamily="-65" charset="0"/>
                <a:cs typeface="Times" pitchFamily="-65" charset="0"/>
              </a:rPr>
              <a:t>Q</a:t>
            </a:r>
            <a:r>
              <a:rPr lang="en-US" sz="2200" i="1">
                <a:latin typeface="Times" pitchFamily="-65" charset="0"/>
                <a:cs typeface="Times" pitchFamily="-65" charset="0"/>
              </a:rPr>
              <a:t> (P(O | Q, M)) = argmax</a:t>
            </a:r>
            <a:r>
              <a:rPr lang="en-US" sz="2200" i="1" baseline="-25000">
                <a:latin typeface="Times" pitchFamily="-65" charset="0"/>
                <a:cs typeface="Times" pitchFamily="-65" charset="0"/>
              </a:rPr>
              <a:t>Q</a:t>
            </a:r>
            <a:r>
              <a:rPr lang="en-US" sz="2200" i="1">
                <a:latin typeface="Times" pitchFamily="-65" charset="0"/>
                <a:cs typeface="Times" pitchFamily="-65" charset="0"/>
              </a:rPr>
              <a:t>(P(Q|O,M)P(Q|M))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791D6C8-966E-4B00-A04B-D5E8744305F1}" type="slidenum">
              <a:rPr lang="en-US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Viterbi algorithm</a:t>
            </a:r>
          </a:p>
        </p:txBody>
      </p:sp>
      <p:sp>
        <p:nvSpPr>
          <p:cNvPr id="3277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Is an efficient algorithm for Decoding O(TN^2)</a:t>
            </a:r>
          </a:p>
          <a:p>
            <a:endParaRPr lang="en-US" smtClean="0"/>
          </a:p>
          <a:p>
            <a:endParaRPr lang="en-US" smtClean="0"/>
          </a:p>
        </p:txBody>
      </p:sp>
      <p:pic>
        <p:nvPicPr>
          <p:cNvPr id="3277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343400" y="4584700"/>
            <a:ext cx="360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73" name="Group 4"/>
          <p:cNvGrpSpPr>
            <a:grpSpLocks/>
          </p:cNvGrpSpPr>
          <p:nvPr/>
        </p:nvGrpSpPr>
        <p:grpSpPr bwMode="auto">
          <a:xfrm>
            <a:off x="1606550" y="2449513"/>
            <a:ext cx="762000" cy="685800"/>
            <a:chOff x="1828800" y="1752600"/>
            <a:chExt cx="762000" cy="685800"/>
          </a:xfrm>
        </p:grpSpPr>
        <p:sp>
          <p:nvSpPr>
            <p:cNvPr id="6" name="Oval 5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/d/</a:t>
              </a:r>
            </a:p>
          </p:txBody>
        </p:sp>
        <p:cxnSp>
          <p:nvCxnSpPr>
            <p:cNvPr id="7" name="Curved Connector 6"/>
            <p:cNvCxnSpPr>
              <a:cxnSpLocks noChangeShapeType="1"/>
              <a:stCxn id="6" idx="1"/>
              <a:endCxn id="6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4" name="Group 7"/>
          <p:cNvGrpSpPr>
            <a:grpSpLocks/>
          </p:cNvGrpSpPr>
          <p:nvPr/>
        </p:nvGrpSpPr>
        <p:grpSpPr bwMode="auto">
          <a:xfrm>
            <a:off x="4773613" y="2449513"/>
            <a:ext cx="762000" cy="685800"/>
            <a:chOff x="1828800" y="1752600"/>
            <a:chExt cx="762000" cy="685800"/>
          </a:xfrm>
        </p:grpSpPr>
        <p:sp>
          <p:nvSpPr>
            <p:cNvPr id="9" name="Oval 8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-65" charset="0"/>
                </a:rPr>
                <a:t>/n/</a:t>
              </a:r>
            </a:p>
          </p:txBody>
        </p:sp>
        <p:cxnSp>
          <p:nvCxnSpPr>
            <p:cNvPr id="10" name="Curved Connector 9"/>
            <p:cNvCxnSpPr>
              <a:cxnSpLocks noChangeShapeType="1"/>
              <a:stCxn id="9" idx="1"/>
              <a:endCxn id="9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2775" name="Group 10"/>
          <p:cNvGrpSpPr>
            <a:grpSpLocks/>
          </p:cNvGrpSpPr>
          <p:nvPr/>
        </p:nvGrpSpPr>
        <p:grpSpPr bwMode="auto">
          <a:xfrm>
            <a:off x="3130550" y="2449513"/>
            <a:ext cx="762000" cy="685800"/>
            <a:chOff x="1828800" y="1752600"/>
            <a:chExt cx="762000" cy="685800"/>
          </a:xfrm>
        </p:grpSpPr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/aa/</a:t>
              </a:r>
            </a:p>
          </p:txBody>
        </p:sp>
        <p:cxnSp>
          <p:nvCxnSpPr>
            <p:cNvPr id="13" name="Curved Connector 12"/>
            <p:cNvCxnSpPr>
              <a:cxnSpLocks noChangeShapeType="1"/>
              <a:stCxn id="12" idx="1"/>
              <a:endCxn id="12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>
            <a:off x="2368550" y="2792413"/>
            <a:ext cx="7620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5" name="Curved Connector 14"/>
          <p:cNvCxnSpPr>
            <a:cxnSpLocks noChangeShapeType="1"/>
          </p:cNvCxnSpPr>
          <p:nvPr/>
        </p:nvCxnSpPr>
        <p:spPr bwMode="auto">
          <a:xfrm flipV="1">
            <a:off x="5561013" y="2792413"/>
            <a:ext cx="879475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32778" name="Group 15"/>
          <p:cNvGrpSpPr>
            <a:grpSpLocks/>
          </p:cNvGrpSpPr>
          <p:nvPr/>
        </p:nvGrpSpPr>
        <p:grpSpPr bwMode="auto">
          <a:xfrm>
            <a:off x="6440488" y="2451100"/>
            <a:ext cx="762000" cy="685800"/>
            <a:chOff x="1828800" y="1752600"/>
            <a:chExt cx="762000" cy="685800"/>
          </a:xfrm>
        </p:grpSpPr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/aa/</a:t>
              </a:r>
            </a:p>
          </p:txBody>
        </p:sp>
        <p:cxnSp>
          <p:nvCxnSpPr>
            <p:cNvPr id="18" name="Curved Connector 17"/>
            <p:cNvCxnSpPr>
              <a:cxnSpLocks noChangeShapeType="1"/>
              <a:stCxn id="17" idx="1"/>
              <a:endCxn id="17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9" name="Curved Connector 18"/>
          <p:cNvCxnSpPr>
            <a:cxnSpLocks noChangeShapeType="1"/>
          </p:cNvCxnSpPr>
          <p:nvPr/>
        </p:nvCxnSpPr>
        <p:spPr bwMode="auto">
          <a:xfrm flipV="1">
            <a:off x="3892550" y="2790825"/>
            <a:ext cx="881063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32780" name="Picture 19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17513" y="4572000"/>
            <a:ext cx="3683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2781" name="Group 20"/>
          <p:cNvGrpSpPr>
            <a:grpSpLocks/>
          </p:cNvGrpSpPr>
          <p:nvPr/>
        </p:nvGrpSpPr>
        <p:grpSpPr bwMode="auto">
          <a:xfrm>
            <a:off x="3130550" y="3886200"/>
            <a:ext cx="762000" cy="685800"/>
            <a:chOff x="1828800" y="1923411"/>
            <a:chExt cx="762000" cy="685800"/>
          </a:xfrm>
        </p:grpSpPr>
        <p:sp>
          <p:nvSpPr>
            <p:cNvPr id="22" name="Oval 21"/>
            <p:cNvSpPr>
              <a:spLocks noChangeArrowheads="1"/>
            </p:cNvSpPr>
            <p:nvPr/>
          </p:nvSpPr>
          <p:spPr bwMode="auto">
            <a:xfrm>
              <a:off x="1828800" y="1923411"/>
              <a:ext cx="762000" cy="685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Calibri" pitchFamily="-65" charset="0"/>
                </a:rPr>
                <a:t>/uw/</a:t>
              </a:r>
            </a:p>
          </p:txBody>
        </p:sp>
        <p:cxnSp>
          <p:nvCxnSpPr>
            <p:cNvPr id="23" name="Curved Connector 22"/>
            <p:cNvCxnSpPr>
              <a:cxnSpLocks noChangeShapeType="1"/>
              <a:stCxn id="22" idx="1"/>
              <a:endCxn id="22" idx="7"/>
            </p:cNvCxnSpPr>
            <p:nvPr/>
          </p:nvCxnSpPr>
          <p:spPr bwMode="auto">
            <a:xfrm rot="5400000" flipH="1" flipV="1">
              <a:off x="2209800" y="1754436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24" name="Curved Connector 23"/>
          <p:cNvCxnSpPr>
            <a:cxnSpLocks noChangeShapeType="1"/>
            <a:stCxn id="6" idx="6"/>
            <a:endCxn id="22" idx="2"/>
          </p:cNvCxnSpPr>
          <p:nvPr/>
        </p:nvCxnSpPr>
        <p:spPr bwMode="auto">
          <a:xfrm>
            <a:off x="2368550" y="2792413"/>
            <a:ext cx="762000" cy="14366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30" name="Oval 29"/>
          <p:cNvSpPr>
            <a:spLocks noChangeArrowheads="1"/>
          </p:cNvSpPr>
          <p:nvPr/>
        </p:nvSpPr>
        <p:spPr bwMode="auto">
          <a:xfrm>
            <a:off x="8305800" y="3573463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400">
                <a:latin typeface="Calibri" pitchFamily="-65" charset="0"/>
              </a:rPr>
              <a:t>End</a:t>
            </a:r>
          </a:p>
        </p:txBody>
      </p:sp>
      <p:cxnSp>
        <p:nvCxnSpPr>
          <p:cNvPr id="33" name="Straight Arrow Connector 32"/>
          <p:cNvCxnSpPr>
            <a:cxnSpLocks noChangeShapeType="1"/>
            <a:stCxn id="22" idx="6"/>
            <a:endCxn id="30" idx="2"/>
          </p:cNvCxnSpPr>
          <p:nvPr/>
        </p:nvCxnSpPr>
        <p:spPr bwMode="auto">
          <a:xfrm flipV="1">
            <a:off x="3892550" y="3916363"/>
            <a:ext cx="4413250" cy="3127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5" name="Straight Arrow Connector 34"/>
          <p:cNvCxnSpPr>
            <a:cxnSpLocks noChangeShapeType="1"/>
            <a:stCxn id="9" idx="5"/>
            <a:endCxn id="30" idx="1"/>
          </p:cNvCxnSpPr>
          <p:nvPr/>
        </p:nvCxnSpPr>
        <p:spPr bwMode="auto">
          <a:xfrm rot="16200000" flipH="1">
            <a:off x="6599238" y="1857375"/>
            <a:ext cx="641350" cy="29940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Straight Arrow Connector 38"/>
          <p:cNvCxnSpPr>
            <a:cxnSpLocks noChangeShapeType="1"/>
            <a:stCxn id="17" idx="6"/>
            <a:endCxn id="30" idx="1"/>
          </p:cNvCxnSpPr>
          <p:nvPr/>
        </p:nvCxnSpPr>
        <p:spPr bwMode="auto">
          <a:xfrm>
            <a:off x="7202488" y="2794000"/>
            <a:ext cx="1214437" cy="88106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1" name="Oval 40"/>
          <p:cNvSpPr>
            <a:spLocks noChangeArrowheads="1"/>
          </p:cNvSpPr>
          <p:nvPr/>
        </p:nvSpPr>
        <p:spPr bwMode="auto">
          <a:xfrm>
            <a:off x="76200" y="3230563"/>
            <a:ext cx="762000" cy="685800"/>
          </a:xfrm>
          <a:prstGeom prst="ellipse">
            <a:avLst/>
          </a:prstGeom>
          <a:solidFill>
            <a:schemeClr val="bg1"/>
          </a:soli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200">
                <a:latin typeface="Calibri" pitchFamily="-65" charset="0"/>
              </a:rPr>
              <a:t>Start</a:t>
            </a:r>
          </a:p>
        </p:txBody>
      </p:sp>
      <p:cxnSp>
        <p:nvCxnSpPr>
          <p:cNvPr id="43" name="Straight Arrow Connector 42"/>
          <p:cNvCxnSpPr>
            <a:cxnSpLocks noChangeShapeType="1"/>
            <a:stCxn id="41" idx="7"/>
            <a:endCxn id="6" idx="2"/>
          </p:cNvCxnSpPr>
          <p:nvPr/>
        </p:nvCxnSpPr>
        <p:spPr bwMode="auto">
          <a:xfrm rot="5400000" flipH="1" flipV="1">
            <a:off x="896938" y="2622550"/>
            <a:ext cx="539750" cy="8794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5" name="Straight Arrow Connector 44"/>
          <p:cNvCxnSpPr>
            <a:cxnSpLocks noChangeShapeType="1"/>
            <a:stCxn id="41" idx="6"/>
            <a:endCxn id="22" idx="2"/>
          </p:cNvCxnSpPr>
          <p:nvPr/>
        </p:nvCxnSpPr>
        <p:spPr bwMode="auto">
          <a:xfrm>
            <a:off x="838200" y="3573463"/>
            <a:ext cx="2292350" cy="6556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9" name="Right Arrow 48"/>
          <p:cNvSpPr>
            <a:spLocks noChangeArrowheads="1"/>
          </p:cNvSpPr>
          <p:nvPr/>
        </p:nvSpPr>
        <p:spPr bwMode="auto">
          <a:xfrm>
            <a:off x="3962400" y="6527800"/>
            <a:ext cx="762000" cy="330200"/>
          </a:xfrm>
          <a:prstGeom prst="rightArrow">
            <a:avLst>
              <a:gd name="adj1" fmla="val 50000"/>
              <a:gd name="adj2" fmla="val 50000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32791" name="TextBox 49"/>
          <p:cNvSpPr txBox="1">
            <a:spLocks noChangeArrowheads="1"/>
          </p:cNvSpPr>
          <p:nvPr/>
        </p:nvSpPr>
        <p:spPr bwMode="auto">
          <a:xfrm>
            <a:off x="4884738" y="6488113"/>
            <a:ext cx="395446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/d/ /aa/ /n/ /aa/ =&gt; dana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A4F9BC3-60B9-471C-926F-3E4EB6C38825}" type="slidenum">
              <a:rPr lang="en-US"/>
              <a:pPr/>
              <a:t>15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HMM – 3 basic problems (3) – Training</a:t>
            </a:r>
          </a:p>
        </p:txBody>
      </p:sp>
      <p:sp>
        <p:nvSpPr>
          <p:cNvPr id="33795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smtClean="0"/>
              <a:t>How do we adjust the model parameters M=  </a:t>
            </a:r>
            <a:r>
              <a:rPr lang="en-US" i="1" smtClean="0"/>
              <a:t>(</a:t>
            </a:r>
            <a:r>
              <a:rPr lang="en-US" b="1" i="1" smtClean="0"/>
              <a:t>A, B, Pi</a:t>
            </a:r>
            <a:r>
              <a:rPr lang="en-US" i="1" smtClean="0"/>
              <a:t>) to maximize P(O | M)?		</a:t>
            </a:r>
            <a:endParaRPr lang="en-US" smtClean="0"/>
          </a:p>
        </p:txBody>
      </p:sp>
      <p:pic>
        <p:nvPicPr>
          <p:cNvPr id="33796" name="Picture 6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7950" y="4268788"/>
            <a:ext cx="3606800" cy="171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7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83188" y="4319588"/>
            <a:ext cx="3683000" cy="172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33798" name="Group 8"/>
          <p:cNvGrpSpPr>
            <a:grpSpLocks/>
          </p:cNvGrpSpPr>
          <p:nvPr/>
        </p:nvGrpSpPr>
        <p:grpSpPr bwMode="auto">
          <a:xfrm>
            <a:off x="1606550" y="2449513"/>
            <a:ext cx="762000" cy="685800"/>
            <a:chOff x="1828800" y="1752600"/>
            <a:chExt cx="762000" cy="685800"/>
          </a:xfrm>
        </p:grpSpPr>
        <p:sp>
          <p:nvSpPr>
            <p:cNvPr id="10" name="Oval 9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/d/</a:t>
              </a:r>
            </a:p>
          </p:txBody>
        </p:sp>
        <p:cxnSp>
          <p:nvCxnSpPr>
            <p:cNvPr id="11" name="Curved Connector 10"/>
            <p:cNvCxnSpPr>
              <a:cxnSpLocks noChangeShapeType="1"/>
              <a:stCxn id="10" idx="1"/>
              <a:endCxn id="10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3799" name="Group 11"/>
          <p:cNvGrpSpPr>
            <a:grpSpLocks/>
          </p:cNvGrpSpPr>
          <p:nvPr/>
        </p:nvGrpSpPr>
        <p:grpSpPr bwMode="auto">
          <a:xfrm>
            <a:off x="4773613" y="2449513"/>
            <a:ext cx="762000" cy="685800"/>
            <a:chOff x="1828800" y="1752600"/>
            <a:chExt cx="762000" cy="685800"/>
          </a:xfrm>
        </p:grpSpPr>
        <p:sp>
          <p:nvSpPr>
            <p:cNvPr id="13" name="Oval 12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-65" charset="0"/>
                </a:rPr>
                <a:t>/n/</a:t>
              </a:r>
            </a:p>
          </p:txBody>
        </p:sp>
        <p:cxnSp>
          <p:nvCxnSpPr>
            <p:cNvPr id="14" name="Curved Connector 13"/>
            <p:cNvCxnSpPr>
              <a:cxnSpLocks noChangeShapeType="1"/>
              <a:stCxn id="13" idx="1"/>
              <a:endCxn id="13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33800" name="Group 14"/>
          <p:cNvGrpSpPr>
            <a:grpSpLocks/>
          </p:cNvGrpSpPr>
          <p:nvPr/>
        </p:nvGrpSpPr>
        <p:grpSpPr bwMode="auto">
          <a:xfrm>
            <a:off x="3130550" y="2449513"/>
            <a:ext cx="762000" cy="685800"/>
            <a:chOff x="1828800" y="1752600"/>
            <a:chExt cx="762000" cy="68580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/aa/</a:t>
              </a:r>
            </a:p>
          </p:txBody>
        </p:sp>
        <p:cxnSp>
          <p:nvCxnSpPr>
            <p:cNvPr id="17" name="Curved Connector 16"/>
            <p:cNvCxnSpPr>
              <a:cxnSpLocks noChangeShapeType="1"/>
              <a:stCxn id="16" idx="1"/>
              <a:endCxn id="16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8" name="Curved Connector 17"/>
          <p:cNvCxnSpPr>
            <a:cxnSpLocks noChangeShapeType="1"/>
          </p:cNvCxnSpPr>
          <p:nvPr/>
        </p:nvCxnSpPr>
        <p:spPr bwMode="auto">
          <a:xfrm>
            <a:off x="2368550" y="2792413"/>
            <a:ext cx="7620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9" name="Curved Connector 18"/>
          <p:cNvCxnSpPr>
            <a:cxnSpLocks noChangeShapeType="1"/>
          </p:cNvCxnSpPr>
          <p:nvPr/>
        </p:nvCxnSpPr>
        <p:spPr bwMode="auto">
          <a:xfrm flipV="1">
            <a:off x="5561013" y="2792413"/>
            <a:ext cx="879475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33803" name="Group 19"/>
          <p:cNvGrpSpPr>
            <a:grpSpLocks/>
          </p:cNvGrpSpPr>
          <p:nvPr/>
        </p:nvGrpSpPr>
        <p:grpSpPr bwMode="auto">
          <a:xfrm>
            <a:off x="6440488" y="2451100"/>
            <a:ext cx="762000" cy="685800"/>
            <a:chOff x="1828800" y="1752600"/>
            <a:chExt cx="762000" cy="685800"/>
          </a:xfrm>
        </p:grpSpPr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/aa/</a:t>
              </a:r>
            </a:p>
          </p:txBody>
        </p:sp>
        <p:cxnSp>
          <p:nvCxnSpPr>
            <p:cNvPr id="22" name="Curved Connector 21"/>
            <p:cNvCxnSpPr>
              <a:cxnSpLocks noChangeShapeType="1"/>
              <a:stCxn id="21" idx="1"/>
              <a:endCxn id="21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23" name="Curved Connector 22"/>
          <p:cNvCxnSpPr>
            <a:cxnSpLocks noChangeShapeType="1"/>
          </p:cNvCxnSpPr>
          <p:nvPr/>
        </p:nvCxnSpPr>
        <p:spPr bwMode="auto">
          <a:xfrm flipV="1">
            <a:off x="3892550" y="2790825"/>
            <a:ext cx="881063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24" name="Right Arrow 23"/>
          <p:cNvSpPr>
            <a:spLocks noChangeArrowheads="1"/>
          </p:cNvSpPr>
          <p:nvPr/>
        </p:nvSpPr>
        <p:spPr bwMode="auto">
          <a:xfrm>
            <a:off x="3651250" y="4827588"/>
            <a:ext cx="1531938" cy="609600"/>
          </a:xfrm>
          <a:prstGeom prst="rightArrow">
            <a:avLst>
              <a:gd name="adj1" fmla="val 50000"/>
              <a:gd name="adj2" fmla="val 5002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-65" charset="0"/>
              </a:rPr>
              <a:t>Estimate</a:t>
            </a:r>
          </a:p>
        </p:txBody>
      </p:sp>
      <p:sp>
        <p:nvSpPr>
          <p:cNvPr id="33806" name="Rectangle 24"/>
          <p:cNvSpPr>
            <a:spLocks noChangeArrowheads="1"/>
          </p:cNvSpPr>
          <p:nvPr/>
        </p:nvSpPr>
        <p:spPr bwMode="auto">
          <a:xfrm>
            <a:off x="712788" y="3695700"/>
            <a:ext cx="253047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>
                <a:latin typeface="Calibri" pitchFamily="-65" charset="0"/>
              </a:rPr>
              <a:t>dana =&gt; /d/ /aa/ /n/ /aa/</a:t>
            </a:r>
          </a:p>
        </p:txBody>
      </p:sp>
      <p:sp>
        <p:nvSpPr>
          <p:cNvPr id="33807" name="TextBox 26"/>
          <p:cNvSpPr txBox="1">
            <a:spLocks noChangeArrowheads="1"/>
          </p:cNvSpPr>
          <p:nvPr/>
        </p:nvSpPr>
        <p:spPr bwMode="auto">
          <a:xfrm>
            <a:off x="5183188" y="3560763"/>
            <a:ext cx="4257675" cy="70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000">
                <a:latin typeface="Calibri" pitchFamily="-65" charset="0"/>
              </a:rPr>
              <a:t>1) Transition Matrix: A</a:t>
            </a:r>
          </a:p>
          <a:p>
            <a:r>
              <a:rPr lang="en-US" sz="2000">
                <a:latin typeface="Calibri" pitchFamily="-65" charset="0"/>
              </a:rPr>
              <a:t>2) Emission probability distribution:</a:t>
            </a:r>
          </a:p>
        </p:txBody>
      </p:sp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47FFE53-1631-4AD6-905B-D262DF888D6B}" type="slidenum">
              <a:rPr lang="en-US"/>
              <a:pPr/>
              <a:t>16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>
            <a:normAutofit/>
          </a:bodyPr>
          <a:lstStyle/>
          <a:p>
            <a:r>
              <a:rPr lang="en-US" sz="4000" smtClean="0"/>
              <a:t>HMM – 3 basic problems (3) – Training</a:t>
            </a:r>
          </a:p>
        </p:txBody>
      </p:sp>
      <p:sp>
        <p:nvSpPr>
          <p:cNvPr id="35843" name="Content Placeholder 2"/>
          <p:cNvSpPr>
            <a:spLocks noGrp="1"/>
          </p:cNvSpPr>
          <p:nvPr>
            <p:ph idx="1"/>
          </p:nvPr>
        </p:nvSpPr>
        <p:spPr>
          <a:xfrm>
            <a:off x="457200" y="914400"/>
            <a:ext cx="8229600" cy="5211763"/>
          </a:xfrm>
        </p:spPr>
        <p:txBody>
          <a:bodyPr/>
          <a:lstStyle/>
          <a:p>
            <a:r>
              <a:rPr lang="en-US" i="1" smtClean="0"/>
              <a:t>	</a:t>
            </a:r>
            <a:endParaRPr lang="en-US" smtClean="0"/>
          </a:p>
        </p:txBody>
      </p:sp>
      <p:pic>
        <p:nvPicPr>
          <p:cNvPr id="3584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38200" y="1143000"/>
            <a:ext cx="7007225" cy="5565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6CEF284-3C39-4DA1-A422-16B7FCC9FB47}" type="slidenum">
              <a:rPr lang="en-US"/>
              <a:pPr/>
              <a:t>17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HTK</a:t>
            </a:r>
          </a:p>
        </p:txBody>
      </p:sp>
      <p:sp>
        <p:nvSpPr>
          <p:cNvPr id="3686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HTK is a toolkit for building Hidden Markov Models (HMMs)</a:t>
            </a:r>
          </a:p>
          <a:p>
            <a:endParaRPr lang="en-US" smtClean="0"/>
          </a:p>
          <a:p>
            <a:r>
              <a:rPr lang="en-US" smtClean="0"/>
              <a:t>HTK is primarily designed for building HMM-based speech processing tools (e.g., extracting MFCC features)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CFF943-CEE4-44DC-8742-54DA17F7E057}" type="slidenum">
              <a:rPr lang="en-US"/>
              <a:pPr/>
              <a:t>18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6038"/>
            <a:ext cx="8229600" cy="1554162"/>
          </a:xfrm>
        </p:spPr>
        <p:txBody>
          <a:bodyPr>
            <a:normAutofit/>
          </a:bodyPr>
          <a:lstStyle/>
          <a:p>
            <a:r>
              <a:rPr lang="en-US" sz="4000" smtClean="0"/>
              <a:t>Steps for building ASR</a:t>
            </a:r>
            <a:br>
              <a:rPr lang="en-US" sz="4000" smtClean="0"/>
            </a:br>
            <a:r>
              <a:rPr lang="en-US" sz="4000" smtClean="0"/>
              <a:t> </a:t>
            </a:r>
            <a:r>
              <a:rPr lang="en-US" sz="3600" smtClean="0"/>
              <a:t>voice-operated interface for phone dialing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smtClean="0"/>
              <a:t>Examples: </a:t>
            </a:r>
          </a:p>
          <a:p>
            <a:pPr lvl="1"/>
            <a:r>
              <a:rPr lang="en-US" sz="2600" smtClean="0"/>
              <a:t>Dial three three two six five four</a:t>
            </a:r>
          </a:p>
          <a:p>
            <a:pPr lvl="1"/>
            <a:r>
              <a:rPr lang="en-US" sz="2600" smtClean="0"/>
              <a:t>Phone Woodland</a:t>
            </a:r>
          </a:p>
          <a:p>
            <a:pPr lvl="1"/>
            <a:r>
              <a:rPr lang="en-US" sz="2600" smtClean="0"/>
              <a:t>Call Steve Young</a:t>
            </a:r>
          </a:p>
          <a:p>
            <a:r>
              <a:rPr lang="en-US" sz="3000" smtClean="0"/>
              <a:t>Grammar:</a:t>
            </a:r>
          </a:p>
          <a:p>
            <a:pPr lvl="1"/>
            <a:r>
              <a:rPr lang="en-US" sz="2100" smtClean="0">
                <a:solidFill>
                  <a:srgbClr val="FF6600"/>
                </a:solidFill>
              </a:rPr>
              <a:t>$digit = ONE | TWO | THREE | FOUR | FIVE | 	SIX | SEVEN | EIGHT | NINE | OH | ZERO;</a:t>
            </a:r>
          </a:p>
          <a:p>
            <a:pPr lvl="1"/>
            <a:r>
              <a:rPr lang="en-US" sz="2100" smtClean="0">
                <a:solidFill>
                  <a:srgbClr val="FF6600"/>
                </a:solidFill>
              </a:rPr>
              <a:t>$name = [ JOOP ] JANSEN | [ JULIAN ] ODELL | [ DAVE ] OLLASON  | [ PHIL ] WOODLAND | [ STEVE ] YOUNG;</a:t>
            </a:r>
          </a:p>
          <a:p>
            <a:pPr lvl="1"/>
            <a:r>
              <a:rPr lang="en-US" sz="2100" smtClean="0">
                <a:solidFill>
                  <a:srgbClr val="FF6600"/>
                </a:solidFill>
              </a:rPr>
              <a:t>( SENT-START ( DIAL &lt;$digit&gt; | (PHONE|CALL) $name) SENT-END )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A8228-C038-4306-A39F-53D904FCD730}" type="slidenum">
              <a:rPr lang="en-US"/>
              <a:pPr/>
              <a:t>19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Outline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Speech Recognition</a:t>
            </a:r>
          </a:p>
          <a:p>
            <a:r>
              <a:rPr lang="en-US" smtClean="0"/>
              <a:t>Feature Extraction</a:t>
            </a:r>
          </a:p>
          <a:p>
            <a:r>
              <a:rPr lang="en-US" smtClean="0"/>
              <a:t>HMM</a:t>
            </a:r>
          </a:p>
          <a:p>
            <a:pPr lvl="1"/>
            <a:r>
              <a:rPr lang="en-US" smtClean="0"/>
              <a:t>3 basic problems</a:t>
            </a:r>
          </a:p>
          <a:p>
            <a:r>
              <a:rPr lang="en-US" smtClean="0"/>
              <a:t>HTK</a:t>
            </a:r>
          </a:p>
          <a:p>
            <a:pPr lvl="1"/>
            <a:r>
              <a:rPr lang="en-US" smtClean="0"/>
              <a:t>Steps to Build a speech recognizer</a:t>
            </a:r>
          </a:p>
          <a:p>
            <a:endParaRPr lang="en-US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34E297AF-0326-4798-B974-343EBC41DEA5}" type="slidenum">
              <a:rPr lang="en-US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891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66800" y="914400"/>
            <a:ext cx="7302500" cy="496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5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77800" y="0"/>
            <a:ext cx="1778000" cy="264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123C104-BED6-44B3-BB08-8D6CDD674134}" type="slidenum">
              <a:rPr lang="en-US"/>
              <a:pPr/>
              <a:t>20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39939" name="Picture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89050" y="2590800"/>
            <a:ext cx="6565900" cy="401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Line Callout 1 5"/>
          <p:cNvSpPr>
            <a:spLocks/>
          </p:cNvSpPr>
          <p:nvPr/>
        </p:nvSpPr>
        <p:spPr bwMode="auto">
          <a:xfrm>
            <a:off x="152400" y="274638"/>
            <a:ext cx="4114800" cy="1143000"/>
          </a:xfrm>
          <a:prstGeom prst="borderCallout1">
            <a:avLst>
              <a:gd name="adj1" fmla="val 99199"/>
              <a:gd name="adj2" fmla="val 49657"/>
              <a:gd name="adj3" fmla="val 205056"/>
              <a:gd name="adj4" fmla="val 49838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S0001 ONE VALIDATED ACTS OF SCHOOL DISTRICTS            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S0002 TWO OTHER CASES ALSO WERE UNDER ADVISEMENT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S0003 BOTH FIGURES WOULD GO HIGHER IN LATER YEARS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S0004 THIS IS NOT A PROGRAM OF SOCIALIZED MEDICINE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etc</a:t>
            </a:r>
          </a:p>
        </p:txBody>
      </p:sp>
      <p:sp>
        <p:nvSpPr>
          <p:cNvPr id="8" name="Line Callout 1 7"/>
          <p:cNvSpPr>
            <a:spLocks/>
          </p:cNvSpPr>
          <p:nvPr/>
        </p:nvSpPr>
        <p:spPr bwMode="auto">
          <a:xfrm>
            <a:off x="4572000" y="274638"/>
            <a:ext cx="1905000" cy="1706562"/>
          </a:xfrm>
          <a:prstGeom prst="borderCallout1">
            <a:avLst>
              <a:gd name="adj1" fmla="val 99199"/>
              <a:gd name="adj2" fmla="val 49657"/>
              <a:gd name="adj3" fmla="val 142713"/>
              <a:gd name="adj4" fmla="val -18542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A 		ah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A	 	ax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A 		ey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CALL 		k ao l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DIAL 		d ay ax l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EIGHT 		ey t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PHONE		f ow n sp</a:t>
            </a:r>
          </a:p>
          <a:p>
            <a:r>
              <a:rPr lang="en-US" sz="1200">
                <a:solidFill>
                  <a:srgbClr val="FFFFFF"/>
                </a:solidFill>
                <a:latin typeface="Calibri" pitchFamily="-65" charset="0"/>
              </a:rPr>
              <a:t>…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8D13529-3F50-483E-AC59-5F700D6C8806}" type="slidenum">
              <a:rPr lang="en-US"/>
              <a:pPr/>
              <a:t>21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smtClean="0"/>
              <a:t>HTK scripting language is used to generate Phonetic transcription for all training data </a:t>
            </a:r>
          </a:p>
        </p:txBody>
      </p:sp>
      <p:sp>
        <p:nvSpPr>
          <p:cNvPr id="4096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4096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01750" y="1784350"/>
            <a:ext cx="1690688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ight Arrow 4"/>
          <p:cNvSpPr>
            <a:spLocks noChangeArrowheads="1"/>
          </p:cNvSpPr>
          <p:nvPr/>
        </p:nvSpPr>
        <p:spPr bwMode="auto">
          <a:xfrm>
            <a:off x="3200400" y="2286000"/>
            <a:ext cx="1600200" cy="762000"/>
          </a:xfrm>
          <a:prstGeom prst="rightArrow">
            <a:avLst>
              <a:gd name="adj1" fmla="val 50000"/>
              <a:gd name="adj2" fmla="val 50001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pic>
        <p:nvPicPr>
          <p:cNvPr id="40966" name="Picture 5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29200" y="1784350"/>
            <a:ext cx="2413000" cy="3289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BB827A9-5C0E-413F-9C44-E782FC134DAB}" type="slidenum">
              <a:rPr lang="en-US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Extracting MFCC</a:t>
            </a:r>
          </a:p>
        </p:txBody>
      </p:sp>
      <p:sp>
        <p:nvSpPr>
          <p:cNvPr id="4198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For each wave file, extract  MFCC features. </a:t>
            </a:r>
          </a:p>
          <a:p>
            <a:endParaRPr lang="en-US" smtClean="0"/>
          </a:p>
        </p:txBody>
      </p:sp>
      <p:pic>
        <p:nvPicPr>
          <p:cNvPr id="41988" name="Picture 8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2590800"/>
            <a:ext cx="749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B09C88D-8E96-47D6-9EAC-731C8EA999CE}" type="slidenum">
              <a:rPr lang="en-US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Monophone HMMs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90000"/>
              </a:lnSpc>
            </a:pPr>
            <a:r>
              <a:rPr lang="en-US" smtClean="0"/>
              <a:t>Create Monophone HMM Topology</a:t>
            </a:r>
          </a:p>
          <a:p>
            <a:pPr>
              <a:lnSpc>
                <a:spcPct val="90000"/>
              </a:lnSpc>
            </a:pPr>
            <a:r>
              <a:rPr lang="en-US" smtClean="0"/>
              <a:t>5 states: 3 emitting states</a:t>
            </a:r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endParaRPr lang="en-US" smtClean="0"/>
          </a:p>
          <a:p>
            <a:pPr>
              <a:lnSpc>
                <a:spcPct val="90000"/>
              </a:lnSpc>
            </a:pPr>
            <a:r>
              <a:rPr lang="en-US" smtClean="0"/>
              <a:t>Flat Start: Mean and Variance are initialized as the global mean and  variance of all the data </a:t>
            </a:r>
          </a:p>
        </p:txBody>
      </p:sp>
      <p:sp>
        <p:nvSpPr>
          <p:cNvPr id="5" name="Oval 4"/>
          <p:cNvSpPr>
            <a:spLocks noChangeArrowheads="1"/>
          </p:cNvSpPr>
          <p:nvPr/>
        </p:nvSpPr>
        <p:spPr bwMode="auto">
          <a:xfrm>
            <a:off x="1116013" y="3065463"/>
            <a:ext cx="762000" cy="6858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-65" charset="0"/>
              </a:rPr>
              <a:t>S1</a:t>
            </a:r>
          </a:p>
        </p:txBody>
      </p:sp>
      <p:grpSp>
        <p:nvGrpSpPr>
          <p:cNvPr id="43013" name="Group 6"/>
          <p:cNvGrpSpPr>
            <a:grpSpLocks/>
          </p:cNvGrpSpPr>
          <p:nvPr/>
        </p:nvGrpSpPr>
        <p:grpSpPr bwMode="auto">
          <a:xfrm>
            <a:off x="4281488" y="3065463"/>
            <a:ext cx="762000" cy="685800"/>
            <a:chOff x="1828800" y="1752600"/>
            <a:chExt cx="762000" cy="685800"/>
          </a:xfrm>
        </p:grpSpPr>
        <p:sp>
          <p:nvSpPr>
            <p:cNvPr id="8" name="Oval 7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-65" charset="0"/>
                </a:rPr>
                <a:t>S3</a:t>
              </a:r>
            </a:p>
          </p:txBody>
        </p:sp>
        <p:cxnSp>
          <p:nvCxnSpPr>
            <p:cNvPr id="9" name="Curved Connector 8"/>
            <p:cNvCxnSpPr>
              <a:cxnSpLocks noChangeShapeType="1"/>
              <a:stCxn id="8" idx="1"/>
              <a:endCxn id="8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3014" name="Group 9"/>
          <p:cNvGrpSpPr>
            <a:grpSpLocks/>
          </p:cNvGrpSpPr>
          <p:nvPr/>
        </p:nvGrpSpPr>
        <p:grpSpPr bwMode="auto">
          <a:xfrm>
            <a:off x="2640013" y="3065463"/>
            <a:ext cx="762000" cy="685800"/>
            <a:chOff x="1828800" y="1752600"/>
            <a:chExt cx="762000" cy="685800"/>
          </a:xfrm>
        </p:grpSpPr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S2</a:t>
              </a:r>
            </a:p>
          </p:txBody>
        </p:sp>
        <p:cxnSp>
          <p:nvCxnSpPr>
            <p:cNvPr id="12" name="Curved Connector 11"/>
            <p:cNvCxnSpPr>
              <a:cxnSpLocks noChangeShapeType="1"/>
              <a:stCxn id="11" idx="1"/>
              <a:endCxn id="11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3" name="Curved Connector 12"/>
          <p:cNvCxnSpPr>
            <a:cxnSpLocks noChangeShapeType="1"/>
          </p:cNvCxnSpPr>
          <p:nvPr/>
        </p:nvCxnSpPr>
        <p:spPr bwMode="auto">
          <a:xfrm>
            <a:off x="1878013" y="3408363"/>
            <a:ext cx="7620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" name="Curved Connector 13"/>
          <p:cNvCxnSpPr>
            <a:cxnSpLocks noChangeShapeType="1"/>
          </p:cNvCxnSpPr>
          <p:nvPr/>
        </p:nvCxnSpPr>
        <p:spPr bwMode="auto">
          <a:xfrm flipV="1">
            <a:off x="5068888" y="3408363"/>
            <a:ext cx="879475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3017" name="Group 14"/>
          <p:cNvGrpSpPr>
            <a:grpSpLocks/>
          </p:cNvGrpSpPr>
          <p:nvPr/>
        </p:nvGrpSpPr>
        <p:grpSpPr bwMode="auto">
          <a:xfrm>
            <a:off x="5948363" y="3067050"/>
            <a:ext cx="762000" cy="685800"/>
            <a:chOff x="1828800" y="1752600"/>
            <a:chExt cx="762000" cy="685800"/>
          </a:xfrm>
        </p:grpSpPr>
        <p:sp>
          <p:nvSpPr>
            <p:cNvPr id="16" name="Oval 15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S4</a:t>
              </a:r>
            </a:p>
          </p:txBody>
        </p:sp>
        <p:cxnSp>
          <p:nvCxnSpPr>
            <p:cNvPr id="17" name="Curved Connector 16"/>
            <p:cNvCxnSpPr>
              <a:cxnSpLocks noChangeShapeType="1"/>
              <a:stCxn id="16" idx="1"/>
              <a:endCxn id="16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18" name="Curved Connector 17"/>
          <p:cNvCxnSpPr>
            <a:cxnSpLocks noChangeShapeType="1"/>
          </p:cNvCxnSpPr>
          <p:nvPr/>
        </p:nvCxnSpPr>
        <p:spPr bwMode="auto">
          <a:xfrm flipV="1">
            <a:off x="3402013" y="3406775"/>
            <a:ext cx="879475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9" name="Oval 18"/>
          <p:cNvSpPr>
            <a:spLocks noChangeArrowheads="1"/>
          </p:cNvSpPr>
          <p:nvPr/>
        </p:nvSpPr>
        <p:spPr bwMode="auto">
          <a:xfrm>
            <a:off x="7472363" y="3062288"/>
            <a:ext cx="762000" cy="685800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-65" charset="0"/>
              </a:rPr>
              <a:t>S5</a:t>
            </a:r>
          </a:p>
        </p:txBody>
      </p:sp>
      <p:cxnSp>
        <p:nvCxnSpPr>
          <p:cNvPr id="22" name="Curved Connector 21"/>
          <p:cNvCxnSpPr>
            <a:cxnSpLocks noChangeShapeType="1"/>
          </p:cNvCxnSpPr>
          <p:nvPr/>
        </p:nvCxnSpPr>
        <p:spPr bwMode="auto">
          <a:xfrm>
            <a:off x="6710363" y="3405188"/>
            <a:ext cx="7620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3021" name="Picture 2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87625" y="3951288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2" name="Picture 2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49738" y="3952875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23" name="Picture 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16613" y="3965575"/>
            <a:ext cx="762000" cy="587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Slide Number Placeholder 2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1F660-9B47-4150-B9AE-6627043191C2}" type="slidenum">
              <a:rPr lang="en-US"/>
              <a:pPr/>
              <a:t>24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Title 1"/>
          <p:cNvSpPr>
            <a:spLocks noGrp="1"/>
          </p:cNvSpPr>
          <p:nvPr>
            <p:ph type="title"/>
          </p:nvPr>
        </p:nvSpPr>
        <p:spPr>
          <a:xfrm>
            <a:off x="563563" y="0"/>
            <a:ext cx="8229600" cy="1143000"/>
          </a:xfrm>
        </p:spPr>
        <p:txBody>
          <a:bodyPr/>
          <a:lstStyle/>
          <a:p>
            <a:r>
              <a:rPr lang="en-US" smtClean="0"/>
              <a:t>Training </a:t>
            </a:r>
          </a:p>
        </p:txBody>
      </p:sp>
      <p:sp>
        <p:nvSpPr>
          <p:cNvPr id="44035" name="Content Placeholder 2"/>
          <p:cNvSpPr>
            <a:spLocks noGrp="1"/>
          </p:cNvSpPr>
          <p:nvPr>
            <p:ph idx="1"/>
          </p:nvPr>
        </p:nvSpPr>
        <p:spPr>
          <a:xfrm>
            <a:off x="681038" y="1317625"/>
            <a:ext cx="8229600" cy="4525963"/>
          </a:xfrm>
        </p:spPr>
        <p:txBody>
          <a:bodyPr/>
          <a:lstStyle/>
          <a:p>
            <a:r>
              <a:rPr lang="en-US" sz="2800" smtClean="0"/>
              <a:t>For each training pair of files (mfc+lab): 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 1. concatenate the corresponding </a:t>
            </a:r>
          </a:p>
          <a:p>
            <a:pPr>
              <a:buFont typeface="Arial" charset="0"/>
              <a:buNone/>
            </a:pPr>
            <a:r>
              <a:rPr lang="en-US" sz="2800" smtClean="0"/>
              <a:t>	    monophone HMMS: </a:t>
            </a:r>
          </a:p>
          <a:p>
            <a:pPr>
              <a:buFont typeface="Arial" charset="0"/>
              <a:buNone/>
            </a:pPr>
            <a:r>
              <a:rPr lang="en-US" sz="2800" smtClean="0"/>
              <a:t>	2. Use the Beam-Welch Algorithm to</a:t>
            </a:r>
          </a:p>
          <a:p>
            <a:pPr>
              <a:buFont typeface="Arial" charset="0"/>
              <a:buNone/>
            </a:pPr>
            <a:r>
              <a:rPr lang="en-US" sz="2800" smtClean="0"/>
              <a:t>	     train the HMMS given the MFC </a:t>
            </a:r>
          </a:p>
          <a:p>
            <a:pPr>
              <a:buFont typeface="Arial" charset="0"/>
              <a:buNone/>
            </a:pPr>
            <a:r>
              <a:rPr lang="en-US" sz="2800" smtClean="0"/>
              <a:t>         features. </a:t>
            </a: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11963" y="1600200"/>
            <a:ext cx="2236787" cy="304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6" name="Group 22"/>
          <p:cNvGrpSpPr>
            <a:grpSpLocks/>
          </p:cNvGrpSpPr>
          <p:nvPr/>
        </p:nvGrpSpPr>
        <p:grpSpPr bwMode="auto">
          <a:xfrm>
            <a:off x="3216275" y="6208713"/>
            <a:ext cx="2498725" cy="581025"/>
            <a:chOff x="1115406" y="3062948"/>
            <a:chExt cx="7119596" cy="149010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4086" name="Group 5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7" name="Oval 6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8" name="Curved Connector 7"/>
              <p:cNvCxnSpPr>
                <a:cxnSpLocks noChangeShapeType="1"/>
                <a:stCxn id="7" idx="1"/>
                <a:endCxn id="7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4087" name="Group 8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10" name="Oval 9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11" name="Curved Connector 10"/>
              <p:cNvCxnSpPr>
                <a:cxnSpLocks noChangeShapeType="1"/>
                <a:stCxn id="10" idx="1"/>
                <a:endCxn id="10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12" name="Curved Connector 11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3" name="Curved Connector 12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4090" name="Group 13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15" name="Oval 14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16" name="Curved Connector 15"/>
              <p:cNvCxnSpPr>
                <a:cxnSpLocks noChangeShapeType="1"/>
                <a:stCxn id="15" idx="1"/>
                <a:endCxn id="15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17" name="Curved Connector 16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19" name="Curved Connector 18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4094" name="Picture 19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5" name="Picture 20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96" name="Picture 21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4" name="Group 23"/>
          <p:cNvGrpSpPr>
            <a:grpSpLocks/>
          </p:cNvGrpSpPr>
          <p:nvPr/>
        </p:nvGrpSpPr>
        <p:grpSpPr bwMode="auto">
          <a:xfrm>
            <a:off x="371475" y="6183313"/>
            <a:ext cx="2498725" cy="582612"/>
            <a:chOff x="1115406" y="3062948"/>
            <a:chExt cx="7119596" cy="1490108"/>
          </a:xfrm>
        </p:grpSpPr>
        <p:sp>
          <p:nvSpPr>
            <p:cNvPr id="25" name="Oval 24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4068" name="Group 25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41" name="Oval 40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42" name="Curved Connector 41"/>
              <p:cNvCxnSpPr>
                <a:cxnSpLocks noChangeShapeType="1"/>
                <a:stCxn id="41" idx="1"/>
                <a:endCxn id="41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4069" name="Group 26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39" name="Oval 38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40" name="Curved Connector 39"/>
              <p:cNvCxnSpPr>
                <a:cxnSpLocks noChangeShapeType="1"/>
                <a:stCxn id="39" idx="1"/>
                <a:endCxn id="39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28" name="Curved Connector 27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9" name="Curved Connector 28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4072" name="Group 29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37" name="Oval 36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38" name="Curved Connector 37"/>
              <p:cNvCxnSpPr>
                <a:cxnSpLocks noChangeShapeType="1"/>
                <a:stCxn id="37" idx="1"/>
                <a:endCxn id="37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31" name="Curved Connector 30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33" name="Curved Connector 32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4076" name="Picture 3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7" name="Picture 3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78" name="Picture 35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3" name="Group 42"/>
          <p:cNvGrpSpPr>
            <a:grpSpLocks/>
          </p:cNvGrpSpPr>
          <p:nvPr/>
        </p:nvGrpSpPr>
        <p:grpSpPr bwMode="auto">
          <a:xfrm>
            <a:off x="5965825" y="6211888"/>
            <a:ext cx="2498725" cy="582612"/>
            <a:chOff x="1115406" y="3062948"/>
            <a:chExt cx="7119596" cy="1490108"/>
          </a:xfrm>
        </p:grpSpPr>
        <p:sp>
          <p:nvSpPr>
            <p:cNvPr id="44" name="Oval 43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4050" name="Group 44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60" name="Oval 59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61" name="Curved Connector 60"/>
              <p:cNvCxnSpPr>
                <a:cxnSpLocks noChangeShapeType="1"/>
                <a:stCxn id="60" idx="1"/>
                <a:endCxn id="60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4051" name="Group 45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58" name="Oval 57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59" name="Curved Connector 58"/>
              <p:cNvCxnSpPr>
                <a:cxnSpLocks noChangeShapeType="1"/>
                <a:stCxn id="58" idx="1"/>
                <a:endCxn id="58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47" name="Curved Connector 46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8" name="Curved Connector 47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4054" name="Group 48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56" name="Oval 55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57" name="Curved Connector 56"/>
              <p:cNvCxnSpPr>
                <a:cxnSpLocks noChangeShapeType="1"/>
                <a:stCxn id="56" idx="1"/>
                <a:endCxn id="56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50" name="Curved Connector 49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1" name="Oval 50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52" name="Curved Connector 51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4058" name="Picture 52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59" name="Picture 53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4060" name="Picture 54"/>
            <p:cNvPicPr>
              <a:picLocks noChangeAspect="1" noChangeArrowheads="1"/>
            </p:cNvPicPr>
            <p:nvPr/>
          </p:nvPicPr>
          <p:blipFill>
            <a:blip r:embed="rId3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3" name="Straight Arrow Connector 62"/>
          <p:cNvCxnSpPr>
            <a:cxnSpLocks noChangeShapeType="1"/>
          </p:cNvCxnSpPr>
          <p:nvPr/>
        </p:nvCxnSpPr>
        <p:spPr bwMode="auto">
          <a:xfrm>
            <a:off x="2914650" y="6334125"/>
            <a:ext cx="301625" cy="9525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4" name="Straight Arrow Connector 63"/>
          <p:cNvCxnSpPr>
            <a:cxnSpLocks noChangeShapeType="1"/>
          </p:cNvCxnSpPr>
          <p:nvPr/>
        </p:nvCxnSpPr>
        <p:spPr bwMode="auto">
          <a:xfrm>
            <a:off x="5715000" y="6343650"/>
            <a:ext cx="250825" cy="3175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Arrow Connector 65"/>
          <p:cNvCxnSpPr>
            <a:cxnSpLocks noChangeShapeType="1"/>
          </p:cNvCxnSpPr>
          <p:nvPr/>
        </p:nvCxnSpPr>
        <p:spPr bwMode="auto">
          <a:xfrm>
            <a:off x="8464550" y="6332538"/>
            <a:ext cx="304800" cy="1587"/>
          </a:xfrm>
          <a:prstGeom prst="straightConnector1">
            <a:avLst/>
          </a:prstGeom>
          <a:noFill/>
          <a:ln w="31750">
            <a:solidFill>
              <a:srgbClr val="F79646"/>
            </a:solidFill>
            <a:prstDash val="sysDot"/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69" name="TextBox 68"/>
          <p:cNvSpPr txBox="1">
            <a:spLocks noChangeArrowheads="1"/>
          </p:cNvSpPr>
          <p:nvPr/>
        </p:nvSpPr>
        <p:spPr bwMode="auto">
          <a:xfrm>
            <a:off x="3897313" y="5675313"/>
            <a:ext cx="77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/ah/</a:t>
            </a:r>
          </a:p>
        </p:txBody>
      </p:sp>
      <p:sp>
        <p:nvSpPr>
          <p:cNvPr id="70" name="TextBox 69"/>
          <p:cNvSpPr txBox="1">
            <a:spLocks noChangeArrowheads="1"/>
          </p:cNvSpPr>
          <p:nvPr/>
        </p:nvSpPr>
        <p:spPr bwMode="auto">
          <a:xfrm>
            <a:off x="1238250" y="5635625"/>
            <a:ext cx="773113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/w/</a:t>
            </a:r>
          </a:p>
        </p:txBody>
      </p:sp>
      <p:sp>
        <p:nvSpPr>
          <p:cNvPr id="71" name="TextBox 70"/>
          <p:cNvSpPr txBox="1">
            <a:spLocks noChangeArrowheads="1"/>
          </p:cNvSpPr>
          <p:nvPr/>
        </p:nvSpPr>
        <p:spPr bwMode="auto">
          <a:xfrm>
            <a:off x="6583363" y="5661025"/>
            <a:ext cx="773112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/n/</a:t>
            </a:r>
          </a:p>
        </p:txBody>
      </p:sp>
      <p:pic>
        <p:nvPicPr>
          <p:cNvPr id="82" name="Picture 81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1613" y="4281488"/>
            <a:ext cx="8229600" cy="984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" name="Slide Number Placeholder 71"/>
          <p:cNvSpPr>
            <a:spLocks noGrp="1"/>
          </p:cNvSpPr>
          <p:nvPr>
            <p:ph type="sldNum" sz="quarter" idx="12"/>
          </p:nvPr>
        </p:nvSpPr>
        <p:spPr>
          <a:xfrm>
            <a:off x="6777038" y="6438900"/>
            <a:ext cx="2133600" cy="365125"/>
          </a:xfrm>
        </p:spPr>
        <p:txBody>
          <a:bodyPr/>
          <a:lstStyle/>
          <a:p>
            <a:fld id="{D0C4F87E-029E-45F1-BCEA-375C12FC7CAD}" type="slidenum">
              <a:rPr lang="en-US"/>
              <a:pPr/>
              <a:t>25</a:t>
            </a:fld>
            <a:endParaRPr lang="en-US"/>
          </a:p>
        </p:txBody>
      </p:sp>
      <p:sp>
        <p:nvSpPr>
          <p:cNvPr id="73" name="Rectangle 72"/>
          <p:cNvSpPr>
            <a:spLocks noChangeArrowheads="1"/>
          </p:cNvSpPr>
          <p:nvPr/>
        </p:nvSpPr>
        <p:spPr bwMode="auto">
          <a:xfrm>
            <a:off x="265113" y="5265738"/>
            <a:ext cx="81010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ONE VALIDATED ACTS OF SCHOOL DISTRICTS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9" grpId="0"/>
      <p:bldP spid="70" grpId="0"/>
      <p:bldP spid="71" grpId="0"/>
      <p:bldP spid="72" grpId="0"/>
      <p:bldP spid="73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Training</a:t>
            </a:r>
          </a:p>
        </p:txBody>
      </p:sp>
      <p:sp>
        <p:nvSpPr>
          <p:cNvPr id="4505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So far, we have all monophones models trained</a:t>
            </a:r>
          </a:p>
          <a:p>
            <a:endParaRPr lang="en-US" smtClean="0"/>
          </a:p>
          <a:p>
            <a:r>
              <a:rPr lang="en-US" smtClean="0"/>
              <a:t>Train the </a:t>
            </a:r>
            <a:r>
              <a:rPr lang="en-US" i="1" smtClean="0"/>
              <a:t>sp</a:t>
            </a:r>
            <a:r>
              <a:rPr lang="en-US" smtClean="0"/>
              <a:t> model  </a:t>
            </a:r>
          </a:p>
          <a:p>
            <a:pPr>
              <a:buFont typeface="Arial" charset="0"/>
              <a:buNone/>
            </a:pPr>
            <a:r>
              <a:rPr lang="en-US" smtClean="0"/>
              <a:t>  </a:t>
            </a:r>
          </a:p>
        </p:txBody>
      </p:sp>
      <p:pic>
        <p:nvPicPr>
          <p:cNvPr id="4506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419600" y="2916238"/>
            <a:ext cx="3657600" cy="3209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ED3626-5EA5-47C6-9BDF-59EFBFC6232C}" type="slidenum">
              <a:rPr lang="en-US"/>
              <a:pPr/>
              <a:t>26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Forced alignment</a:t>
            </a:r>
          </a:p>
        </p:txBody>
      </p:sp>
      <p:sp>
        <p:nvSpPr>
          <p:cNvPr id="46083" name="Content Placeholder 2"/>
          <p:cNvSpPr>
            <a:spLocks noGrp="1"/>
          </p:cNvSpPr>
          <p:nvPr>
            <p:ph idx="1"/>
          </p:nvPr>
        </p:nvSpPr>
        <p:spPr>
          <a:xfrm>
            <a:off x="457200" y="1417638"/>
            <a:ext cx="8229600" cy="4708525"/>
          </a:xfrm>
        </p:spPr>
        <p:txBody>
          <a:bodyPr/>
          <a:lstStyle/>
          <a:p>
            <a:r>
              <a:rPr lang="en-US" smtClean="0"/>
              <a:t>The dictionary contains multiple pronunciations for some words. </a:t>
            </a:r>
          </a:p>
          <a:p>
            <a:r>
              <a:rPr lang="en-US" smtClean="0"/>
              <a:t>Realignment the training data</a:t>
            </a:r>
          </a:p>
          <a:p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grpSp>
        <p:nvGrpSpPr>
          <p:cNvPr id="46084" name="Group 28"/>
          <p:cNvGrpSpPr>
            <a:grpSpLocks/>
          </p:cNvGrpSpPr>
          <p:nvPr/>
        </p:nvGrpSpPr>
        <p:grpSpPr bwMode="auto">
          <a:xfrm>
            <a:off x="1497013" y="3814763"/>
            <a:ext cx="762000" cy="685800"/>
            <a:chOff x="1828800" y="1752600"/>
            <a:chExt cx="762000" cy="685800"/>
          </a:xfrm>
        </p:grpSpPr>
        <p:sp>
          <p:nvSpPr>
            <p:cNvPr id="30" name="Oval 29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/d/</a:t>
              </a:r>
            </a:p>
          </p:txBody>
        </p:sp>
        <p:cxnSp>
          <p:nvCxnSpPr>
            <p:cNvPr id="31" name="Curved Connector 30"/>
            <p:cNvCxnSpPr>
              <a:cxnSpLocks noChangeShapeType="1"/>
              <a:stCxn id="30" idx="1"/>
              <a:endCxn id="30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6085" name="Group 31"/>
          <p:cNvGrpSpPr>
            <a:grpSpLocks/>
          </p:cNvGrpSpPr>
          <p:nvPr/>
        </p:nvGrpSpPr>
        <p:grpSpPr bwMode="auto">
          <a:xfrm>
            <a:off x="4662488" y="3814763"/>
            <a:ext cx="762000" cy="685800"/>
            <a:chOff x="1828800" y="1752600"/>
            <a:chExt cx="762000" cy="685800"/>
          </a:xfrm>
        </p:grpSpPr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-65" charset="0"/>
                </a:rPr>
                <a:t>/t/</a:t>
              </a:r>
            </a:p>
          </p:txBody>
        </p:sp>
        <p:cxnSp>
          <p:nvCxnSpPr>
            <p:cNvPr id="34" name="Curved Connector 33"/>
            <p:cNvCxnSpPr>
              <a:cxnSpLocks noChangeShapeType="1"/>
              <a:stCxn id="33" idx="1"/>
              <a:endCxn id="33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6086" name="Group 34"/>
          <p:cNvGrpSpPr>
            <a:grpSpLocks/>
          </p:cNvGrpSpPr>
          <p:nvPr/>
        </p:nvGrpSpPr>
        <p:grpSpPr bwMode="auto">
          <a:xfrm>
            <a:off x="3021013" y="3814763"/>
            <a:ext cx="762000" cy="685800"/>
            <a:chOff x="1828800" y="1752600"/>
            <a:chExt cx="762000" cy="685800"/>
          </a:xfrm>
        </p:grpSpPr>
        <p:sp>
          <p:nvSpPr>
            <p:cNvPr id="36" name="Oval 35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/ey/</a:t>
              </a:r>
            </a:p>
          </p:txBody>
        </p:sp>
        <p:cxnSp>
          <p:nvCxnSpPr>
            <p:cNvPr id="37" name="Curved Connector 36"/>
            <p:cNvCxnSpPr>
              <a:cxnSpLocks noChangeShapeType="1"/>
              <a:stCxn id="36" idx="1"/>
              <a:endCxn id="36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38" name="Curved Connector 37"/>
          <p:cNvCxnSpPr>
            <a:cxnSpLocks noChangeShapeType="1"/>
          </p:cNvCxnSpPr>
          <p:nvPr/>
        </p:nvCxnSpPr>
        <p:spPr bwMode="auto">
          <a:xfrm>
            <a:off x="2259013" y="4157663"/>
            <a:ext cx="762000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39" name="Curved Connector 38"/>
          <p:cNvCxnSpPr>
            <a:cxnSpLocks noChangeShapeType="1"/>
          </p:cNvCxnSpPr>
          <p:nvPr/>
        </p:nvCxnSpPr>
        <p:spPr bwMode="auto">
          <a:xfrm flipV="1">
            <a:off x="5449888" y="4157663"/>
            <a:ext cx="879475" cy="1587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6089" name="Group 39"/>
          <p:cNvGrpSpPr>
            <a:grpSpLocks/>
          </p:cNvGrpSpPr>
          <p:nvPr/>
        </p:nvGrpSpPr>
        <p:grpSpPr bwMode="auto">
          <a:xfrm>
            <a:off x="6329363" y="3816350"/>
            <a:ext cx="762000" cy="685800"/>
            <a:chOff x="1828800" y="1752600"/>
            <a:chExt cx="762000" cy="685800"/>
          </a:xfrm>
        </p:grpSpPr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FF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/ax/</a:t>
              </a:r>
            </a:p>
          </p:txBody>
        </p:sp>
        <p:cxnSp>
          <p:nvCxnSpPr>
            <p:cNvPr id="42" name="Curved Connector 41"/>
            <p:cNvCxnSpPr>
              <a:cxnSpLocks noChangeShapeType="1"/>
              <a:stCxn id="41" idx="1"/>
              <a:endCxn id="41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43" name="Curved Connector 42"/>
          <p:cNvCxnSpPr>
            <a:cxnSpLocks noChangeShapeType="1"/>
          </p:cNvCxnSpPr>
          <p:nvPr/>
        </p:nvCxnSpPr>
        <p:spPr bwMode="auto">
          <a:xfrm flipV="1">
            <a:off x="3783013" y="4156075"/>
            <a:ext cx="879475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6091" name="Group 43"/>
          <p:cNvGrpSpPr>
            <a:grpSpLocks/>
          </p:cNvGrpSpPr>
          <p:nvPr/>
        </p:nvGrpSpPr>
        <p:grpSpPr bwMode="auto">
          <a:xfrm>
            <a:off x="3021013" y="5081588"/>
            <a:ext cx="762000" cy="685800"/>
            <a:chOff x="1828800" y="1752600"/>
            <a:chExt cx="762000" cy="685800"/>
          </a:xfrm>
        </p:grpSpPr>
        <p:sp>
          <p:nvSpPr>
            <p:cNvPr id="45" name="Oval 44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E46C0A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srgbClr val="FFFFFF"/>
                  </a:solidFill>
                  <a:latin typeface="Calibri" pitchFamily="-65" charset="0"/>
                </a:rPr>
                <a:t>/ae/</a:t>
              </a:r>
            </a:p>
          </p:txBody>
        </p:sp>
        <p:cxnSp>
          <p:nvCxnSpPr>
            <p:cNvPr id="46" name="Curved Connector 45"/>
            <p:cNvCxnSpPr>
              <a:cxnSpLocks noChangeShapeType="1"/>
              <a:stCxn id="45" idx="1"/>
              <a:endCxn id="45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47" name="Curved Connector 46"/>
          <p:cNvCxnSpPr>
            <a:cxnSpLocks noChangeShapeType="1"/>
          </p:cNvCxnSpPr>
          <p:nvPr/>
        </p:nvCxnSpPr>
        <p:spPr bwMode="auto">
          <a:xfrm>
            <a:off x="2259013" y="4157663"/>
            <a:ext cx="762000" cy="1266825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49" name="Straight Arrow Connector 48"/>
          <p:cNvCxnSpPr>
            <a:cxnSpLocks noChangeShapeType="1"/>
            <a:stCxn id="45" idx="6"/>
          </p:cNvCxnSpPr>
          <p:nvPr/>
        </p:nvCxnSpPr>
        <p:spPr bwMode="auto">
          <a:xfrm flipV="1">
            <a:off x="3783013" y="4500563"/>
            <a:ext cx="1149350" cy="92392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6094" name="Group 55"/>
          <p:cNvGrpSpPr>
            <a:grpSpLocks/>
          </p:cNvGrpSpPr>
          <p:nvPr/>
        </p:nvGrpSpPr>
        <p:grpSpPr bwMode="auto">
          <a:xfrm>
            <a:off x="4814888" y="5040313"/>
            <a:ext cx="762000" cy="685800"/>
            <a:chOff x="1828800" y="1752600"/>
            <a:chExt cx="762000" cy="685800"/>
          </a:xfrm>
        </p:grpSpPr>
        <p:sp>
          <p:nvSpPr>
            <p:cNvPr id="57" name="Oval 56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FF0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400">
                  <a:solidFill>
                    <a:schemeClr val="bg1"/>
                  </a:solidFill>
                  <a:latin typeface="Calibri" pitchFamily="-65" charset="0"/>
                </a:rPr>
                <a:t>/dx/</a:t>
              </a:r>
            </a:p>
          </p:txBody>
        </p:sp>
        <p:cxnSp>
          <p:nvCxnSpPr>
            <p:cNvPr id="58" name="Curved Connector 57"/>
            <p:cNvCxnSpPr>
              <a:cxnSpLocks noChangeShapeType="1"/>
              <a:stCxn id="57" idx="1"/>
              <a:endCxn id="57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60" name="Straight Arrow Connector 59"/>
          <p:cNvCxnSpPr>
            <a:cxnSpLocks noChangeShapeType="1"/>
            <a:stCxn id="36" idx="6"/>
            <a:endCxn id="57" idx="1"/>
          </p:cNvCxnSpPr>
          <p:nvPr/>
        </p:nvCxnSpPr>
        <p:spPr bwMode="auto">
          <a:xfrm>
            <a:off x="3783013" y="4157663"/>
            <a:ext cx="1143000" cy="9842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3" name="Straight Arrow Connector 62"/>
          <p:cNvCxnSpPr>
            <a:cxnSpLocks noChangeShapeType="1"/>
            <a:stCxn id="45" idx="6"/>
          </p:cNvCxnSpPr>
          <p:nvPr/>
        </p:nvCxnSpPr>
        <p:spPr bwMode="auto">
          <a:xfrm>
            <a:off x="3783013" y="5424488"/>
            <a:ext cx="992187" cy="1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6" name="Straight Arrow Connector 65"/>
          <p:cNvCxnSpPr>
            <a:cxnSpLocks noChangeShapeType="1"/>
            <a:stCxn id="57" idx="6"/>
          </p:cNvCxnSpPr>
          <p:nvPr/>
        </p:nvCxnSpPr>
        <p:spPr bwMode="auto">
          <a:xfrm flipV="1">
            <a:off x="5576888" y="4343400"/>
            <a:ext cx="865187" cy="10398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pic>
        <p:nvPicPr>
          <p:cNvPr id="46098" name="Picture 66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4400" y="5873750"/>
            <a:ext cx="6319838" cy="755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" name="Rectangular Callout 67"/>
          <p:cNvSpPr>
            <a:spLocks noChangeArrowheads="1"/>
          </p:cNvSpPr>
          <p:nvPr/>
        </p:nvSpPr>
        <p:spPr bwMode="auto">
          <a:xfrm>
            <a:off x="7234238" y="2971800"/>
            <a:ext cx="1909762" cy="1828800"/>
          </a:xfrm>
          <a:prstGeom prst="wedgeRectCallout">
            <a:avLst>
              <a:gd name="adj1" fmla="val -91838"/>
              <a:gd name="adj2" fmla="val 99713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r>
              <a:rPr lang="en-US">
                <a:solidFill>
                  <a:srgbClr val="FFFFFF"/>
                </a:solidFill>
                <a:latin typeface="Calibri" pitchFamily="-65" charset="0"/>
              </a:rPr>
              <a:t>Run Viterbi to get the best pronunciation that matches the acoustics  </a:t>
            </a:r>
          </a:p>
        </p:txBody>
      </p:sp>
      <p:sp>
        <p:nvSpPr>
          <p:cNvPr id="48" name="Slide Number Placeholder 4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9DA797-B778-4A3A-B0A0-6EB14CBB27A0}" type="slidenum">
              <a:rPr lang="en-US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Retrain</a:t>
            </a:r>
          </a:p>
        </p:txBody>
      </p:sp>
      <p:sp>
        <p:nvSpPr>
          <p:cNvPr id="471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After getting the best pronunciation</a:t>
            </a:r>
          </a:p>
          <a:p>
            <a:pPr lvl="1"/>
            <a:r>
              <a:rPr lang="en-US" dirty="0" smtClean="0"/>
              <a:t>=&gt; Train again using </a:t>
            </a:r>
            <a:r>
              <a:rPr lang="en-US" dirty="0" smtClean="0"/>
              <a:t>Baum-Welch </a:t>
            </a:r>
            <a:r>
              <a:rPr lang="en-US" dirty="0" smtClean="0"/>
              <a:t>algorithm using the “correct” pronunciation.</a:t>
            </a:r>
          </a:p>
          <a:p>
            <a:pPr lvl="1">
              <a:buFont typeface="Arial" charset="0"/>
              <a:buNone/>
            </a:pPr>
            <a:r>
              <a:rPr lang="en-US" dirty="0" smtClean="0"/>
              <a:t>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5B90291-C6E0-4253-B06D-5A63A9AE04B4}" type="slidenum">
              <a:rPr lang="en-US"/>
              <a:pPr/>
              <a:t>28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Triphone models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Context dependent HMMs 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Make Tri-phones from monophones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Generate a list of all the triphones for which there is at least one example in the training data</a:t>
            </a:r>
          </a:p>
          <a:p>
            <a:pPr lvl="1">
              <a:lnSpc>
                <a:spcPct val="80000"/>
              </a:lnSpc>
              <a:buFont typeface="Arial" charset="0"/>
              <a:buNone/>
            </a:pPr>
            <a:endParaRPr lang="en-US" sz="2200" smtClean="0"/>
          </a:p>
          <a:p>
            <a:pPr lvl="1">
              <a:lnSpc>
                <a:spcPct val="80000"/>
              </a:lnSpc>
            </a:pPr>
            <a:r>
              <a:rPr lang="en-US" sz="2200" smtClean="0"/>
              <a:t>jh-oy+s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oy-s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ax+z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f-iy+t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iy-t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s+l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s-l+ow</a:t>
            </a:r>
          </a:p>
          <a:p>
            <a:pPr lvl="1">
              <a:lnSpc>
                <a:spcPct val="80000"/>
              </a:lnSpc>
            </a:pPr>
            <a:endParaRPr lang="en-US" sz="2200" smtClean="0"/>
          </a:p>
          <a:p>
            <a:pPr lvl="1">
              <a:lnSpc>
                <a:spcPct val="80000"/>
              </a:lnSpc>
            </a:pPr>
            <a:endParaRPr lang="en-US" sz="220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EFA65C4-C4CC-4B1A-9DCC-30838B91C345}" type="slidenum">
              <a:rPr lang="en-US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Speech Recognition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Speech Signal to Linguistic Units</a:t>
            </a:r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566F1FE9-1A35-4DBB-A7A5-20A723106354}" type="slidenum">
              <a:rPr lang="en-US"/>
              <a:pPr/>
              <a:t>3</a:t>
            </a:fld>
            <a:endParaRPr lang="en-US"/>
          </a:p>
        </p:txBody>
      </p:sp>
      <p:pic>
        <p:nvPicPr>
          <p:cNvPr id="18437" name="Picture 7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0" y="2514600"/>
            <a:ext cx="53594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Right Arrow 8"/>
          <p:cNvSpPr>
            <a:spLocks noChangeArrowheads="1"/>
          </p:cNvSpPr>
          <p:nvPr/>
        </p:nvSpPr>
        <p:spPr bwMode="auto">
          <a:xfrm>
            <a:off x="457200" y="5410200"/>
            <a:ext cx="990600" cy="609600"/>
          </a:xfrm>
          <a:prstGeom prst="rightArrow">
            <a:avLst>
              <a:gd name="adj1" fmla="val 50000"/>
              <a:gd name="adj2" fmla="val 49999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endParaRPr lang="en-US">
              <a:solidFill>
                <a:srgbClr val="FFFFFF"/>
              </a:solidFill>
              <a:latin typeface="Calibri" pitchFamily="-65" charset="0"/>
            </a:endParaRPr>
          </a:p>
        </p:txBody>
      </p:sp>
      <p:sp>
        <p:nvSpPr>
          <p:cNvPr id="18439" name="TextBox 9"/>
          <p:cNvSpPr txBox="1">
            <a:spLocks noChangeArrowheads="1"/>
          </p:cNvSpPr>
          <p:nvPr/>
        </p:nvSpPr>
        <p:spPr bwMode="auto">
          <a:xfrm>
            <a:off x="1752600" y="5410200"/>
            <a:ext cx="64008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2400">
                <a:latin typeface="Calibri" pitchFamily="-65" charset="0"/>
              </a:rPr>
              <a:t>There’s something happening when Americans… </a:t>
            </a:r>
          </a:p>
        </p:txBody>
      </p:sp>
      <p:sp>
        <p:nvSpPr>
          <p:cNvPr id="18440" name="TextBox 10"/>
          <p:cNvSpPr txBox="1">
            <a:spLocks noChangeArrowheads="1"/>
          </p:cNvSpPr>
          <p:nvPr/>
        </p:nvSpPr>
        <p:spPr bwMode="auto">
          <a:xfrm>
            <a:off x="457200" y="5502275"/>
            <a:ext cx="99060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ASR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Creating Tied-Triphone models</a:t>
            </a:r>
          </a:p>
        </p:txBody>
      </p:sp>
      <p:sp>
        <p:nvSpPr>
          <p:cNvPr id="491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>
              <a:buFont typeface="Arial" charset="0"/>
              <a:buNone/>
            </a:pPr>
            <a:r>
              <a:rPr lang="en-US" altLang="zh-TW" smtClean="0">
                <a:solidFill>
                  <a:schemeClr val="accent2"/>
                </a:solidFill>
                <a:ea typeface="新細明體" pitchFamily="-65" charset="-120"/>
              </a:rPr>
              <a:t>Data insufficiency =&gt; Tie states </a:t>
            </a:r>
            <a:endParaRPr lang="en-US" smtClean="0"/>
          </a:p>
          <a:p>
            <a:pPr lvl="1"/>
            <a:endParaRPr lang="en-US" smtClean="0"/>
          </a:p>
        </p:txBody>
      </p:sp>
      <p:grpSp>
        <p:nvGrpSpPr>
          <p:cNvPr id="49156" name="Group 3"/>
          <p:cNvGrpSpPr>
            <a:grpSpLocks/>
          </p:cNvGrpSpPr>
          <p:nvPr/>
        </p:nvGrpSpPr>
        <p:grpSpPr bwMode="auto">
          <a:xfrm>
            <a:off x="3365500" y="2989263"/>
            <a:ext cx="2500313" cy="582612"/>
            <a:chOff x="1115406" y="3062948"/>
            <a:chExt cx="7119596" cy="1490108"/>
          </a:xfrm>
        </p:grpSpPr>
        <p:sp>
          <p:nvSpPr>
            <p:cNvPr id="5" name="Oval 4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9263" name="Group 5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21" name="Oval 20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22" name="Curved Connector 7"/>
              <p:cNvCxnSpPr>
                <a:cxnSpLocks noChangeShapeType="1"/>
                <a:stCxn id="21" idx="1"/>
                <a:endCxn id="21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9264" name="Group 8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19" name="Oval 18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20" name="Curved Connector 19"/>
              <p:cNvCxnSpPr>
                <a:cxnSpLocks noChangeShapeType="1"/>
                <a:stCxn id="19" idx="1"/>
                <a:endCxn id="19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8" name="Curved Connector 7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9" name="Curved Connector 8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9267" name="Group 13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17" name="Oval 16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18" name="Curved Connector 17"/>
              <p:cNvCxnSpPr>
                <a:cxnSpLocks noChangeShapeType="1"/>
                <a:stCxn id="17" idx="1"/>
                <a:endCxn id="17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11" name="Curved Connector 10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2" name="Oval 11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13" name="Curved Connector 12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9271" name="Picture 1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72" name="Picture 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73" name="Picture 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7" name="Group 22"/>
          <p:cNvGrpSpPr>
            <a:grpSpLocks/>
          </p:cNvGrpSpPr>
          <p:nvPr/>
        </p:nvGrpSpPr>
        <p:grpSpPr bwMode="auto">
          <a:xfrm>
            <a:off x="566738" y="2957513"/>
            <a:ext cx="2498725" cy="582612"/>
            <a:chOff x="1115406" y="3062948"/>
            <a:chExt cx="7119596" cy="1490108"/>
          </a:xfrm>
        </p:grpSpPr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8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9245" name="Group 24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40" name="Oval 39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41" name="Curved Connector 40"/>
              <p:cNvCxnSpPr>
                <a:cxnSpLocks noChangeShapeType="1"/>
                <a:stCxn id="40" idx="1"/>
                <a:endCxn id="40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9246" name="Group 25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38" name="Oval 37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39" name="Curved Connector 38"/>
              <p:cNvCxnSpPr>
                <a:cxnSpLocks noChangeShapeType="1"/>
                <a:stCxn id="38" idx="1"/>
                <a:endCxn id="38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27" name="Curved Connector 26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28" name="Curved Connector 27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9249" name="Group 28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36" name="Oval 35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37" name="Curved Connector 36"/>
              <p:cNvCxnSpPr>
                <a:cxnSpLocks noChangeShapeType="1"/>
                <a:stCxn id="36" idx="1"/>
                <a:endCxn id="36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30" name="Curved Connector 29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31" name="Oval 30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32" name="Curved Connector 31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9253" name="Picture 3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54" name="Picture 3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55" name="Picture 3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49158" name="Group 41"/>
          <p:cNvGrpSpPr>
            <a:grpSpLocks/>
          </p:cNvGrpSpPr>
          <p:nvPr/>
        </p:nvGrpSpPr>
        <p:grpSpPr bwMode="auto">
          <a:xfrm>
            <a:off x="6116638" y="2992438"/>
            <a:ext cx="2498725" cy="582612"/>
            <a:chOff x="1115406" y="3062948"/>
            <a:chExt cx="7119596" cy="1490108"/>
          </a:xfrm>
        </p:grpSpPr>
        <p:sp>
          <p:nvSpPr>
            <p:cNvPr id="43" name="Oval 42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9227" name="Group 43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59" name="Oval 58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60" name="Curved Connector 59"/>
              <p:cNvCxnSpPr>
                <a:cxnSpLocks noChangeShapeType="1"/>
                <a:stCxn id="59" idx="1"/>
                <a:endCxn id="59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9228" name="Group 44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57" name="Oval 56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58" name="Curved Connector 57"/>
              <p:cNvCxnSpPr>
                <a:cxnSpLocks noChangeShapeType="1"/>
                <a:stCxn id="57" idx="1"/>
                <a:endCxn id="57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46" name="Curved Connector 45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47" name="Curved Connector 46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9231" name="Group 47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55" name="Oval 54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56" name="Curved Connector 55"/>
              <p:cNvCxnSpPr>
                <a:cxnSpLocks noChangeShapeType="1"/>
                <a:stCxn id="55" idx="1"/>
                <a:endCxn id="55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49" name="Curved Connector 48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51" name="Curved Connector 50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9235" name="Picture 51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36" name="Picture 52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237" name="Picture 53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61" name="Straight Arrow Connector 60"/>
          <p:cNvCxnSpPr>
            <a:cxnSpLocks noChangeShapeType="1"/>
          </p:cNvCxnSpPr>
          <p:nvPr/>
        </p:nvCxnSpPr>
        <p:spPr bwMode="auto">
          <a:xfrm>
            <a:off x="3065463" y="3114675"/>
            <a:ext cx="300037" cy="9525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62" name="Straight Arrow Connector 61"/>
          <p:cNvCxnSpPr>
            <a:cxnSpLocks noChangeShapeType="1"/>
          </p:cNvCxnSpPr>
          <p:nvPr/>
        </p:nvCxnSpPr>
        <p:spPr bwMode="auto">
          <a:xfrm>
            <a:off x="5865813" y="3125788"/>
            <a:ext cx="250825" cy="1587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9161" name="TextBox 63"/>
          <p:cNvSpPr txBox="1">
            <a:spLocks noChangeArrowheads="1"/>
          </p:cNvSpPr>
          <p:nvPr/>
        </p:nvSpPr>
        <p:spPr bwMode="auto">
          <a:xfrm>
            <a:off x="4048125" y="245586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/aa/</a:t>
            </a:r>
          </a:p>
        </p:txBody>
      </p:sp>
      <p:sp>
        <p:nvSpPr>
          <p:cNvPr id="49162" name="TextBox 64"/>
          <p:cNvSpPr txBox="1">
            <a:spLocks noChangeArrowheads="1"/>
          </p:cNvSpPr>
          <p:nvPr/>
        </p:nvSpPr>
        <p:spPr bwMode="auto">
          <a:xfrm>
            <a:off x="1389063" y="2416175"/>
            <a:ext cx="77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/t/</a:t>
            </a:r>
          </a:p>
        </p:txBody>
      </p:sp>
      <p:sp>
        <p:nvSpPr>
          <p:cNvPr id="49163" name="TextBox 65"/>
          <p:cNvSpPr txBox="1">
            <a:spLocks noChangeArrowheads="1"/>
          </p:cNvSpPr>
          <p:nvPr/>
        </p:nvSpPr>
        <p:spPr bwMode="auto">
          <a:xfrm>
            <a:off x="6732588" y="2443163"/>
            <a:ext cx="773112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/b/</a:t>
            </a:r>
          </a:p>
        </p:txBody>
      </p:sp>
      <p:grpSp>
        <p:nvGrpSpPr>
          <p:cNvPr id="49164" name="Group 66"/>
          <p:cNvGrpSpPr>
            <a:grpSpLocks/>
          </p:cNvGrpSpPr>
          <p:nvPr/>
        </p:nvGrpSpPr>
        <p:grpSpPr bwMode="auto">
          <a:xfrm>
            <a:off x="3365500" y="4354513"/>
            <a:ext cx="2500313" cy="269875"/>
            <a:chOff x="1115406" y="3062948"/>
            <a:chExt cx="7119596" cy="690564"/>
          </a:xfrm>
        </p:grpSpPr>
        <p:sp>
          <p:nvSpPr>
            <p:cNvPr id="68" name="Oval 67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9212" name="Group 68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84" name="Oval 83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85" name="Curved Connector 7"/>
              <p:cNvCxnSpPr>
                <a:cxnSpLocks noChangeShapeType="1"/>
                <a:stCxn id="84" idx="1"/>
                <a:endCxn id="84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9213" name="Group 8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82" name="Oval 81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83" name="Curved Connector 82"/>
              <p:cNvCxnSpPr>
                <a:cxnSpLocks noChangeShapeType="1"/>
                <a:stCxn id="82" idx="1"/>
                <a:endCxn id="82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71" name="Curved Connector 70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72" name="Curved Connector 71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9216" name="Group 13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80" name="Oval 79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81" name="Curved Connector 80"/>
              <p:cNvCxnSpPr>
                <a:cxnSpLocks noChangeShapeType="1"/>
                <a:stCxn id="80" idx="1"/>
                <a:endCxn id="80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74" name="Curved Connector 73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75" name="Oval 74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76" name="Curved Connector 75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sp>
        <p:nvSpPr>
          <p:cNvPr id="87" name="Oval 86"/>
          <p:cNvSpPr>
            <a:spLocks noChangeArrowheads="1"/>
          </p:cNvSpPr>
          <p:nvPr/>
        </p:nvSpPr>
        <p:spPr bwMode="auto">
          <a:xfrm>
            <a:off x="566738" y="4324350"/>
            <a:ext cx="266700" cy="268288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800">
                <a:solidFill>
                  <a:srgbClr val="FFFFFF"/>
                </a:solidFill>
                <a:latin typeface="Calibri" pitchFamily="-65" charset="0"/>
              </a:rPr>
              <a:t>S1</a:t>
            </a:r>
          </a:p>
        </p:txBody>
      </p:sp>
      <p:grpSp>
        <p:nvGrpSpPr>
          <p:cNvPr id="49166" name="Group 87"/>
          <p:cNvGrpSpPr>
            <a:grpSpLocks/>
          </p:cNvGrpSpPr>
          <p:nvPr/>
        </p:nvGrpSpPr>
        <p:grpSpPr bwMode="auto">
          <a:xfrm>
            <a:off x="1677988" y="4324350"/>
            <a:ext cx="266700" cy="268288"/>
            <a:chOff x="1828800" y="1752600"/>
            <a:chExt cx="762000" cy="685800"/>
          </a:xfrm>
        </p:grpSpPr>
        <p:sp>
          <p:nvSpPr>
            <p:cNvPr id="103" name="Oval 102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>
                  <a:solidFill>
                    <a:schemeClr val="bg1"/>
                  </a:solidFill>
                  <a:latin typeface="Calibri" pitchFamily="-65" charset="0"/>
                </a:rPr>
                <a:t>S3</a:t>
              </a:r>
            </a:p>
          </p:txBody>
        </p:sp>
        <p:cxnSp>
          <p:nvCxnSpPr>
            <p:cNvPr id="104" name="Curved Connector 103"/>
            <p:cNvCxnSpPr>
              <a:cxnSpLocks noChangeShapeType="1"/>
              <a:stCxn id="103" idx="1"/>
              <a:endCxn id="103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grpSp>
        <p:nvGrpSpPr>
          <p:cNvPr id="49167" name="Group 88"/>
          <p:cNvGrpSpPr>
            <a:grpSpLocks/>
          </p:cNvGrpSpPr>
          <p:nvPr/>
        </p:nvGrpSpPr>
        <p:grpSpPr bwMode="auto">
          <a:xfrm>
            <a:off x="1101725" y="4324350"/>
            <a:ext cx="266700" cy="268288"/>
            <a:chOff x="1828800" y="1752600"/>
            <a:chExt cx="762000" cy="685800"/>
          </a:xfrm>
        </p:grpSpPr>
        <p:sp>
          <p:nvSpPr>
            <p:cNvPr id="101" name="Oval 100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S2</a:t>
              </a:r>
            </a:p>
          </p:txBody>
        </p:sp>
        <p:cxnSp>
          <p:nvCxnSpPr>
            <p:cNvPr id="102" name="Curved Connector 101"/>
            <p:cNvCxnSpPr>
              <a:cxnSpLocks noChangeShapeType="1"/>
              <a:stCxn id="101" idx="1"/>
              <a:endCxn id="101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90" name="Curved Connector 89"/>
          <p:cNvCxnSpPr>
            <a:cxnSpLocks noChangeShapeType="1"/>
          </p:cNvCxnSpPr>
          <p:nvPr/>
        </p:nvCxnSpPr>
        <p:spPr bwMode="auto">
          <a:xfrm>
            <a:off x="833438" y="4457700"/>
            <a:ext cx="268287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91" name="Curved Connector 90"/>
          <p:cNvCxnSpPr>
            <a:cxnSpLocks noChangeShapeType="1"/>
          </p:cNvCxnSpPr>
          <p:nvPr/>
        </p:nvCxnSpPr>
        <p:spPr bwMode="auto">
          <a:xfrm flipV="1">
            <a:off x="1954213" y="4457700"/>
            <a:ext cx="307975" cy="1588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9170" name="Group 91"/>
          <p:cNvGrpSpPr>
            <a:grpSpLocks/>
          </p:cNvGrpSpPr>
          <p:nvPr/>
        </p:nvGrpSpPr>
        <p:grpSpPr bwMode="auto">
          <a:xfrm>
            <a:off x="2262188" y="4324350"/>
            <a:ext cx="268287" cy="268288"/>
            <a:chOff x="1828800" y="1752600"/>
            <a:chExt cx="762000" cy="685800"/>
          </a:xfrm>
        </p:grpSpPr>
        <p:sp>
          <p:nvSpPr>
            <p:cNvPr id="99" name="Oval 98"/>
            <p:cNvSpPr>
              <a:spLocks noChangeArrowheads="1"/>
            </p:cNvSpPr>
            <p:nvPr/>
          </p:nvSpPr>
          <p:spPr bwMode="auto">
            <a:xfrm>
              <a:off x="1828800" y="1752600"/>
              <a:ext cx="762000" cy="685800"/>
            </a:xfrm>
            <a:prstGeom prst="ellipse">
              <a:avLst/>
            </a:prstGeom>
            <a:solidFill>
              <a:srgbClr val="008000"/>
            </a:soli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S4</a:t>
              </a:r>
            </a:p>
          </p:txBody>
        </p:sp>
        <p:cxnSp>
          <p:nvCxnSpPr>
            <p:cNvPr id="100" name="Curved Connector 99"/>
            <p:cNvCxnSpPr>
              <a:cxnSpLocks noChangeShapeType="1"/>
              <a:stCxn id="99" idx="1"/>
              <a:endCxn id="99" idx="7"/>
            </p:cNvCxnSpPr>
            <p:nvPr/>
          </p:nvCxnSpPr>
          <p:spPr bwMode="auto">
            <a:xfrm rot="5400000" flipH="1" flipV="1">
              <a:off x="2209800" y="1583625"/>
              <a:ext cx="1588" cy="538816"/>
            </a:xfrm>
            <a:prstGeom prst="curvedConnector3">
              <a:avLst>
                <a:gd name="adj1" fmla="val 20719963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</p:grpSp>
      <p:cxnSp>
        <p:nvCxnSpPr>
          <p:cNvPr id="93" name="Curved Connector 92"/>
          <p:cNvCxnSpPr>
            <a:cxnSpLocks noChangeShapeType="1"/>
          </p:cNvCxnSpPr>
          <p:nvPr/>
        </p:nvCxnSpPr>
        <p:spPr bwMode="auto">
          <a:xfrm flipV="1">
            <a:off x="1368425" y="4457700"/>
            <a:ext cx="309563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94" name="Oval 93"/>
          <p:cNvSpPr>
            <a:spLocks noChangeArrowheads="1"/>
          </p:cNvSpPr>
          <p:nvPr/>
        </p:nvSpPr>
        <p:spPr bwMode="auto">
          <a:xfrm>
            <a:off x="2797175" y="4322763"/>
            <a:ext cx="268288" cy="268287"/>
          </a:xfrm>
          <a:prstGeom prst="ellipse">
            <a:avLst/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round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 sz="1600">
                <a:solidFill>
                  <a:srgbClr val="FFFFFF"/>
                </a:solidFill>
                <a:latin typeface="Calibri" pitchFamily="-65" charset="0"/>
              </a:rPr>
              <a:t>S5</a:t>
            </a:r>
          </a:p>
        </p:txBody>
      </p:sp>
      <p:cxnSp>
        <p:nvCxnSpPr>
          <p:cNvPr id="95" name="Curved Connector 94"/>
          <p:cNvCxnSpPr>
            <a:cxnSpLocks noChangeShapeType="1"/>
          </p:cNvCxnSpPr>
          <p:nvPr/>
        </p:nvCxnSpPr>
        <p:spPr bwMode="auto">
          <a:xfrm>
            <a:off x="2530475" y="4457700"/>
            <a:ext cx="266700" cy="0"/>
          </a:xfrm>
          <a:prstGeom prst="curvedConnector3">
            <a:avLst>
              <a:gd name="adj1" fmla="val 50000"/>
            </a:avLst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grpSp>
        <p:nvGrpSpPr>
          <p:cNvPr id="49174" name="Group 104"/>
          <p:cNvGrpSpPr>
            <a:grpSpLocks/>
          </p:cNvGrpSpPr>
          <p:nvPr/>
        </p:nvGrpSpPr>
        <p:grpSpPr bwMode="auto">
          <a:xfrm>
            <a:off x="6116638" y="4357688"/>
            <a:ext cx="2498725" cy="582612"/>
            <a:chOff x="1115406" y="3062948"/>
            <a:chExt cx="7119596" cy="1490108"/>
          </a:xfrm>
        </p:grpSpPr>
        <p:sp>
          <p:nvSpPr>
            <p:cNvPr id="106" name="Oval 105"/>
            <p:cNvSpPr>
              <a:spLocks noChangeArrowheads="1"/>
            </p:cNvSpPr>
            <p:nvPr/>
          </p:nvSpPr>
          <p:spPr bwMode="auto">
            <a:xfrm>
              <a:off x="1115406" y="3066124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S1</a:t>
              </a:r>
            </a:p>
          </p:txBody>
        </p:sp>
        <p:grpSp>
          <p:nvGrpSpPr>
            <p:cNvPr id="49188" name="Group 106"/>
            <p:cNvGrpSpPr>
              <a:grpSpLocks/>
            </p:cNvGrpSpPr>
            <p:nvPr/>
          </p:nvGrpSpPr>
          <p:grpSpPr bwMode="auto">
            <a:xfrm>
              <a:off x="4281208" y="3066124"/>
              <a:ext cx="762000" cy="685800"/>
              <a:chOff x="1828800" y="1752600"/>
              <a:chExt cx="762000" cy="685800"/>
            </a:xfrm>
          </p:grpSpPr>
          <p:sp>
            <p:nvSpPr>
              <p:cNvPr id="122" name="Oval 121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>
                    <a:solidFill>
                      <a:schemeClr val="bg1"/>
                    </a:solidFill>
                    <a:latin typeface="Calibri" pitchFamily="-65" charset="0"/>
                  </a:rPr>
                  <a:t>S3</a:t>
                </a:r>
              </a:p>
            </p:txBody>
          </p:sp>
          <p:cxnSp>
            <p:nvCxnSpPr>
              <p:cNvPr id="123" name="Curved Connector 122"/>
              <p:cNvCxnSpPr>
                <a:cxnSpLocks noChangeShapeType="1"/>
                <a:stCxn id="122" idx="1"/>
                <a:endCxn id="122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grpSp>
          <p:nvGrpSpPr>
            <p:cNvPr id="49189" name="Group 107"/>
            <p:cNvGrpSpPr>
              <a:grpSpLocks/>
            </p:cNvGrpSpPr>
            <p:nvPr/>
          </p:nvGrpSpPr>
          <p:grpSpPr bwMode="auto">
            <a:xfrm>
              <a:off x="2639406" y="3066124"/>
              <a:ext cx="762000" cy="685800"/>
              <a:chOff x="1828800" y="1752600"/>
              <a:chExt cx="762000" cy="685800"/>
            </a:xfrm>
          </p:grpSpPr>
          <p:sp>
            <p:nvSpPr>
              <p:cNvPr id="120" name="Oval 119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S2</a:t>
                </a:r>
              </a:p>
            </p:txBody>
          </p:sp>
          <p:cxnSp>
            <p:nvCxnSpPr>
              <p:cNvPr id="121" name="Curved Connector 120"/>
              <p:cNvCxnSpPr>
                <a:cxnSpLocks noChangeShapeType="1"/>
                <a:stCxn id="120" idx="1"/>
                <a:endCxn id="120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109" name="Curved Connector 108"/>
            <p:cNvCxnSpPr>
              <a:cxnSpLocks noChangeShapeType="1"/>
            </p:cNvCxnSpPr>
            <p:nvPr/>
          </p:nvCxnSpPr>
          <p:spPr bwMode="auto">
            <a:xfrm>
              <a:off x="1877406" y="3409024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cxnSp>
          <p:nvCxnSpPr>
            <p:cNvPr id="110" name="Curved Connector 109"/>
            <p:cNvCxnSpPr>
              <a:cxnSpLocks noChangeShapeType="1"/>
            </p:cNvCxnSpPr>
            <p:nvPr/>
          </p:nvCxnSpPr>
          <p:spPr bwMode="auto">
            <a:xfrm flipV="1">
              <a:off x="5069200" y="3409024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grpSp>
          <p:nvGrpSpPr>
            <p:cNvPr id="49192" name="Group 110"/>
            <p:cNvGrpSpPr>
              <a:grpSpLocks/>
            </p:cNvGrpSpPr>
            <p:nvPr/>
          </p:nvGrpSpPr>
          <p:grpSpPr bwMode="auto">
            <a:xfrm>
              <a:off x="5949002" y="3067712"/>
              <a:ext cx="762000" cy="685800"/>
              <a:chOff x="1828800" y="1752600"/>
              <a:chExt cx="762000" cy="685800"/>
            </a:xfrm>
          </p:grpSpPr>
          <p:sp>
            <p:nvSpPr>
              <p:cNvPr id="118" name="Oval 117"/>
              <p:cNvSpPr>
                <a:spLocks noChangeArrowheads="1"/>
              </p:cNvSpPr>
              <p:nvPr/>
            </p:nvSpPr>
            <p:spPr bwMode="auto">
              <a:xfrm>
                <a:off x="1828800" y="1752600"/>
                <a:ext cx="762000" cy="685800"/>
              </a:xfrm>
              <a:prstGeom prst="ellipse">
                <a:avLst/>
              </a:prstGeom>
              <a:solidFill>
                <a:srgbClr val="008000"/>
              </a:solidFill>
              <a:ln w="9525">
                <a:solidFill>
                  <a:srgbClr val="4A7EBB"/>
                </a:solidFill>
                <a:round/>
                <a:headEnd/>
                <a:tailEnd/>
              </a:ln>
              <a:effectLst>
                <a:outerShdw dist="23000" dir="5400000" rotWithShape="0">
                  <a:srgbClr val="808080">
                    <a:alpha val="34999"/>
                  </a:srgbClr>
                </a:outerShdw>
              </a:effectLst>
            </p:spPr>
            <p:txBody>
              <a:bodyPr anchor="ctr"/>
              <a:lstStyle/>
              <a:p>
                <a:pPr algn="ctr"/>
                <a:r>
                  <a:rPr lang="en-US" sz="1600">
                    <a:solidFill>
                      <a:srgbClr val="FFFFFF"/>
                    </a:solidFill>
                    <a:latin typeface="Calibri" pitchFamily="-65" charset="0"/>
                  </a:rPr>
                  <a:t>S4</a:t>
                </a:r>
              </a:p>
            </p:txBody>
          </p:sp>
          <p:cxnSp>
            <p:nvCxnSpPr>
              <p:cNvPr id="119" name="Curved Connector 118"/>
              <p:cNvCxnSpPr>
                <a:cxnSpLocks noChangeShapeType="1"/>
                <a:stCxn id="118" idx="1"/>
                <a:endCxn id="118" idx="7"/>
              </p:cNvCxnSpPr>
              <p:nvPr/>
            </p:nvCxnSpPr>
            <p:spPr bwMode="auto">
              <a:xfrm rot="5400000" flipH="1" flipV="1">
                <a:off x="2209800" y="1583625"/>
                <a:ext cx="1588" cy="538816"/>
              </a:xfrm>
              <a:prstGeom prst="curvedConnector3">
                <a:avLst>
                  <a:gd name="adj1" fmla="val 20719963"/>
                </a:avLst>
              </a:prstGeom>
              <a:noFill/>
              <a:ln w="25400">
                <a:solidFill>
                  <a:schemeClr val="accent1"/>
                </a:solidFill>
                <a:round/>
                <a:headEnd/>
                <a:tailEnd type="arrow" w="med" len="med"/>
              </a:ln>
              <a:effectLst>
                <a:outerShdw dist="20000" dir="5400000" rotWithShape="0">
                  <a:srgbClr val="808080">
                    <a:alpha val="37999"/>
                  </a:srgbClr>
                </a:outerShdw>
              </a:effectLst>
            </p:spPr>
          </p:cxnSp>
        </p:grpSp>
        <p:cxnSp>
          <p:nvCxnSpPr>
            <p:cNvPr id="112" name="Curved Connector 111"/>
            <p:cNvCxnSpPr>
              <a:cxnSpLocks noChangeShapeType="1"/>
            </p:cNvCxnSpPr>
            <p:nvPr/>
          </p:nvCxnSpPr>
          <p:spPr bwMode="auto">
            <a:xfrm flipV="1">
              <a:off x="3401406" y="3407436"/>
              <a:ext cx="879802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sp>
          <p:nvSpPr>
            <p:cNvPr id="113" name="Oval 112"/>
            <p:cNvSpPr>
              <a:spLocks noChangeArrowheads="1"/>
            </p:cNvSpPr>
            <p:nvPr/>
          </p:nvSpPr>
          <p:spPr bwMode="auto">
            <a:xfrm>
              <a:off x="7473002" y="3062948"/>
              <a:ext cx="762000" cy="685800"/>
            </a:xfrm>
            <a:prstGeom prst="ellipse">
              <a:avLst/>
            </a:prstGeom>
            <a:gradFill rotWithShape="1">
              <a:gsLst>
                <a:gs pos="0">
                  <a:srgbClr val="9BC1FF"/>
                </a:gs>
                <a:gs pos="100000">
                  <a:srgbClr val="3F80CD"/>
                </a:gs>
              </a:gsLst>
              <a:lin ang="5400000"/>
            </a:gradFill>
            <a:ln w="9525">
              <a:solidFill>
                <a:srgbClr val="4A7EBB"/>
              </a:solidFill>
              <a:round/>
              <a:headEnd/>
              <a:tailEnd/>
            </a:ln>
            <a:effectLst>
              <a:outerShdw dist="23000" dir="5400000" rotWithShape="0">
                <a:srgbClr val="808080">
                  <a:alpha val="34999"/>
                </a:srgbClr>
              </a:outerShdw>
            </a:effectLst>
          </p:spPr>
          <p:txBody>
            <a:bodyPr anchor="ctr"/>
            <a:lstStyle/>
            <a:p>
              <a:pPr algn="ctr"/>
              <a:r>
                <a:rPr lang="en-US" sz="1600">
                  <a:solidFill>
                    <a:srgbClr val="FFFFFF"/>
                  </a:solidFill>
                  <a:latin typeface="Calibri" pitchFamily="-65" charset="0"/>
                </a:rPr>
                <a:t>S5</a:t>
              </a:r>
            </a:p>
          </p:txBody>
        </p:sp>
        <p:cxnSp>
          <p:nvCxnSpPr>
            <p:cNvPr id="114" name="Curved Connector 113"/>
            <p:cNvCxnSpPr>
              <a:cxnSpLocks noChangeShapeType="1"/>
            </p:cNvCxnSpPr>
            <p:nvPr/>
          </p:nvCxnSpPr>
          <p:spPr bwMode="auto">
            <a:xfrm>
              <a:off x="6711002" y="3405848"/>
              <a:ext cx="762000" cy="1588"/>
            </a:xfrm>
            <a:prstGeom prst="curvedConnector3">
              <a:avLst>
                <a:gd name="adj1" fmla="val 50000"/>
              </a:avLst>
            </a:prstGeom>
            <a:noFill/>
            <a:ln w="25400">
              <a:solidFill>
                <a:schemeClr val="accent1"/>
              </a:solidFill>
              <a:round/>
              <a:headEnd/>
              <a:tailEnd type="arrow" w="med" len="med"/>
            </a:ln>
            <a:effectLst>
              <a:outerShdw dist="20000" dir="5400000" rotWithShape="0">
                <a:srgbClr val="808080">
                  <a:alpha val="37999"/>
                </a:srgbClr>
              </a:outerShdw>
            </a:effectLst>
          </p:spPr>
        </p:cxnSp>
        <p:pic>
          <p:nvPicPr>
            <p:cNvPr id="49196" name="Picture 114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2588089" y="395073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7" name="Picture 115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4249174" y="3952853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49198" name="Picture 116"/>
            <p:cNvPicPr>
              <a:picLocks noChangeAspect="1" noChangeArrowheads="1"/>
            </p:cNvPicPr>
            <p:nvPr/>
          </p:nvPicPr>
          <p:blipFill>
            <a:blip r:embed="rId2"/>
            <a:srcRect/>
            <a:stretch>
              <a:fillRect/>
            </a:stretch>
          </p:blipFill>
          <p:spPr bwMode="auto">
            <a:xfrm>
              <a:off x="5916968" y="3965681"/>
              <a:ext cx="762000" cy="5873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cxnSp>
        <p:nvCxnSpPr>
          <p:cNvPr id="124" name="Straight Arrow Connector 123"/>
          <p:cNvCxnSpPr>
            <a:cxnSpLocks noChangeShapeType="1"/>
          </p:cNvCxnSpPr>
          <p:nvPr/>
        </p:nvCxnSpPr>
        <p:spPr bwMode="auto">
          <a:xfrm>
            <a:off x="3065463" y="4479925"/>
            <a:ext cx="300037" cy="9525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25" name="Straight Arrow Connector 124"/>
          <p:cNvCxnSpPr>
            <a:cxnSpLocks noChangeShapeType="1"/>
          </p:cNvCxnSpPr>
          <p:nvPr/>
        </p:nvCxnSpPr>
        <p:spPr bwMode="auto">
          <a:xfrm>
            <a:off x="5865813" y="4489450"/>
            <a:ext cx="250825" cy="3175"/>
          </a:xfrm>
          <a:prstGeom prst="straightConnector1">
            <a:avLst/>
          </a:prstGeom>
          <a:noFill/>
          <a:ln w="25400">
            <a:solidFill>
              <a:srgbClr val="F79646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49177" name="TextBox 125"/>
          <p:cNvSpPr txBox="1">
            <a:spLocks noChangeArrowheads="1"/>
          </p:cNvSpPr>
          <p:nvPr/>
        </p:nvSpPr>
        <p:spPr bwMode="auto">
          <a:xfrm>
            <a:off x="4048125" y="3821113"/>
            <a:ext cx="771525" cy="369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/b/</a:t>
            </a:r>
          </a:p>
        </p:txBody>
      </p:sp>
      <p:sp>
        <p:nvSpPr>
          <p:cNvPr id="49178" name="TextBox 126"/>
          <p:cNvSpPr txBox="1">
            <a:spLocks noChangeArrowheads="1"/>
          </p:cNvSpPr>
          <p:nvPr/>
        </p:nvSpPr>
        <p:spPr bwMode="auto">
          <a:xfrm>
            <a:off x="1389063" y="3781425"/>
            <a:ext cx="771525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/aa/</a:t>
            </a:r>
          </a:p>
        </p:txBody>
      </p:sp>
      <p:sp>
        <p:nvSpPr>
          <p:cNvPr id="49179" name="TextBox 127"/>
          <p:cNvSpPr txBox="1">
            <a:spLocks noChangeArrowheads="1"/>
          </p:cNvSpPr>
          <p:nvPr/>
        </p:nvSpPr>
        <p:spPr bwMode="auto">
          <a:xfrm>
            <a:off x="6732588" y="3808413"/>
            <a:ext cx="773112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/l/</a:t>
            </a:r>
          </a:p>
        </p:txBody>
      </p:sp>
      <p:cxnSp>
        <p:nvCxnSpPr>
          <p:cNvPr id="130" name="Straight Arrow Connector 129"/>
          <p:cNvCxnSpPr>
            <a:cxnSpLocks noChangeShapeType="1"/>
          </p:cNvCxnSpPr>
          <p:nvPr/>
        </p:nvCxnSpPr>
        <p:spPr bwMode="auto">
          <a:xfrm flipV="1">
            <a:off x="1368425" y="3565525"/>
            <a:ext cx="2647950" cy="892175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3" name="Straight Arrow Connector 132"/>
          <p:cNvCxnSpPr>
            <a:cxnSpLocks noChangeShapeType="1"/>
          </p:cNvCxnSpPr>
          <p:nvPr/>
        </p:nvCxnSpPr>
        <p:spPr bwMode="auto">
          <a:xfrm flipV="1">
            <a:off x="1944688" y="3567113"/>
            <a:ext cx="2654300" cy="89058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5" name="Straight Arrow Connector 134"/>
          <p:cNvCxnSpPr>
            <a:cxnSpLocks noChangeShapeType="1"/>
          </p:cNvCxnSpPr>
          <p:nvPr/>
        </p:nvCxnSpPr>
        <p:spPr bwMode="auto">
          <a:xfrm flipV="1">
            <a:off x="2530475" y="3571875"/>
            <a:ext cx="2654300" cy="887413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37" name="Straight Arrow Connector 136"/>
          <p:cNvCxnSpPr>
            <a:cxnSpLocks noChangeShapeType="1"/>
          </p:cNvCxnSpPr>
          <p:nvPr/>
        </p:nvCxnSpPr>
        <p:spPr bwMode="auto">
          <a:xfrm flipV="1">
            <a:off x="4168775" y="3568700"/>
            <a:ext cx="2597150" cy="920750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0" name="Straight Arrow Connector 139"/>
          <p:cNvCxnSpPr>
            <a:cxnSpLocks noChangeShapeType="1"/>
          </p:cNvCxnSpPr>
          <p:nvPr/>
        </p:nvCxnSpPr>
        <p:spPr bwMode="auto">
          <a:xfrm rot="5400000" flipH="1" flipV="1">
            <a:off x="6135688" y="2730500"/>
            <a:ext cx="820738" cy="2509837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cxnSp>
        <p:nvCxnSpPr>
          <p:cNvPr id="142" name="Straight Arrow Connector 141"/>
          <p:cNvCxnSpPr>
            <a:cxnSpLocks noChangeShapeType="1"/>
          </p:cNvCxnSpPr>
          <p:nvPr/>
        </p:nvCxnSpPr>
        <p:spPr bwMode="auto">
          <a:xfrm flipV="1">
            <a:off x="4745038" y="3455988"/>
            <a:ext cx="2738437" cy="1033462"/>
          </a:xfrm>
          <a:prstGeom prst="straightConnector1">
            <a:avLst/>
          </a:prstGeom>
          <a:noFill/>
          <a:ln w="25400">
            <a:solidFill>
              <a:schemeClr val="accent1"/>
            </a:solidFill>
            <a:round/>
            <a:headEnd/>
            <a:tailEnd type="arrow" w="med" len="med"/>
          </a:ln>
          <a:effectLst>
            <a:outerShdw dist="20000" dir="5400000" rotWithShape="0">
              <a:srgbClr val="808080">
                <a:alpha val="37999"/>
              </a:srgbClr>
            </a:outerShdw>
          </a:effectLst>
        </p:spPr>
      </p:cxnSp>
      <p:sp>
        <p:nvSpPr>
          <p:cNvPr id="129" name="Slide Number Placeholder 1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282663E-44F7-4AE1-B2F9-8E88D8DCF425}" type="slidenum">
              <a:rPr lang="en-US"/>
              <a:pPr/>
              <a:t>30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Tie Triphone</a:t>
            </a:r>
          </a:p>
        </p:txBody>
      </p:sp>
      <p:sp>
        <p:nvSpPr>
          <p:cNvPr id="5017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Data Driven Clustering: Using similarity metric</a:t>
            </a:r>
          </a:p>
          <a:p>
            <a:r>
              <a:rPr lang="en-US" smtClean="0"/>
              <a:t>Clustering using Decision Tree. All states in the same leafe will be tied </a:t>
            </a:r>
          </a:p>
          <a:p>
            <a:pPr>
              <a:buFont typeface="Arial" charset="0"/>
              <a:buNone/>
            </a:pPr>
            <a:r>
              <a:rPr lang="en-US" smtClean="0"/>
              <a:t> </a:t>
            </a:r>
          </a:p>
        </p:txBody>
      </p:sp>
      <p:sp>
        <p:nvSpPr>
          <p:cNvPr id="50180" name="Rectangle 3"/>
          <p:cNvSpPr>
            <a:spLocks noChangeArrowheads="1"/>
          </p:cNvSpPr>
          <p:nvPr/>
        </p:nvSpPr>
        <p:spPr bwMode="auto">
          <a:xfrm>
            <a:off x="520700" y="3341688"/>
            <a:ext cx="4572000" cy="341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>
                <a:latin typeface="Calibri" pitchFamily="-65" charset="0"/>
              </a:rPr>
              <a:t>t+ih 		t+ae</a:t>
            </a:r>
          </a:p>
          <a:p>
            <a:r>
              <a:rPr lang="en-US">
                <a:latin typeface="Calibri" pitchFamily="-65" charset="0"/>
              </a:rPr>
              <a:t>t+iy 		t+ae</a:t>
            </a:r>
          </a:p>
          <a:p>
            <a:r>
              <a:rPr lang="en-US">
                <a:latin typeface="Calibri" pitchFamily="-65" charset="0"/>
              </a:rPr>
              <a:t>ao-r+ax 	r</a:t>
            </a:r>
          </a:p>
          <a:p>
            <a:r>
              <a:rPr lang="en-US">
                <a:latin typeface="Calibri" pitchFamily="-65" charset="0"/>
              </a:rPr>
              <a:t>t+oh 	t+ae</a:t>
            </a:r>
          </a:p>
          <a:p>
            <a:r>
              <a:rPr lang="en-US">
                <a:latin typeface="Calibri" pitchFamily="-65" charset="0"/>
              </a:rPr>
              <a:t>ao-r+iy</a:t>
            </a:r>
          </a:p>
          <a:p>
            <a:r>
              <a:rPr lang="en-US">
                <a:latin typeface="Calibri" pitchFamily="-65" charset="0"/>
              </a:rPr>
              <a:t>t+uh 	t+ae</a:t>
            </a:r>
          </a:p>
          <a:p>
            <a:r>
              <a:rPr lang="en-US">
                <a:latin typeface="Calibri" pitchFamily="-65" charset="0"/>
              </a:rPr>
              <a:t>t+uw 	t+ae</a:t>
            </a:r>
          </a:p>
          <a:p>
            <a:r>
              <a:rPr lang="en-US">
                <a:latin typeface="Calibri" pitchFamily="-65" charset="0"/>
              </a:rPr>
              <a:t>sh-n+t</a:t>
            </a:r>
          </a:p>
          <a:p>
            <a:r>
              <a:rPr lang="en-US">
                <a:latin typeface="Calibri" pitchFamily="-65" charset="0"/>
              </a:rPr>
              <a:t>sh-n+z 	sh-n+t</a:t>
            </a:r>
          </a:p>
          <a:p>
            <a:r>
              <a:rPr lang="en-US">
                <a:latin typeface="Calibri" pitchFamily="-65" charset="0"/>
              </a:rPr>
              <a:t>ch-ih+l</a:t>
            </a:r>
          </a:p>
          <a:p>
            <a:r>
              <a:rPr lang="en-US">
                <a:latin typeface="Calibri" pitchFamily="-65" charset="0"/>
              </a:rPr>
              <a:t>ay-oh+l</a:t>
            </a:r>
          </a:p>
          <a:p>
            <a:r>
              <a:rPr lang="en-US">
                <a:latin typeface="Calibri" pitchFamily="-65" charset="0"/>
              </a:rPr>
              <a:t>ay-oh+r 	ay-oh+l</a:t>
            </a:r>
          </a:p>
        </p:txBody>
      </p:sp>
      <p:sp>
        <p:nvSpPr>
          <p:cNvPr id="50181" name="Oval 83"/>
          <p:cNvSpPr>
            <a:spLocks noChangeArrowheads="1"/>
          </p:cNvSpPr>
          <p:nvPr/>
        </p:nvSpPr>
        <p:spPr bwMode="auto">
          <a:xfrm>
            <a:off x="5526088" y="3049588"/>
            <a:ext cx="287337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82" name="Text Box 84"/>
          <p:cNvSpPr txBox="1">
            <a:spLocks noChangeArrowheads="1"/>
          </p:cNvSpPr>
          <p:nvPr/>
        </p:nvSpPr>
        <p:spPr bwMode="auto">
          <a:xfrm>
            <a:off x="5800725" y="2960688"/>
            <a:ext cx="1541463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-65" charset="0"/>
                <a:ea typeface="新細明體" pitchFamily="-65" charset="-120"/>
              </a:rPr>
              <a:t>L = Class-Stop ? </a:t>
            </a:r>
          </a:p>
        </p:txBody>
      </p:sp>
      <p:sp>
        <p:nvSpPr>
          <p:cNvPr id="50183" name="Line 85"/>
          <p:cNvSpPr>
            <a:spLocks noChangeShapeType="1"/>
          </p:cNvSpPr>
          <p:nvPr/>
        </p:nvSpPr>
        <p:spPr bwMode="auto">
          <a:xfrm flipH="1">
            <a:off x="5229225" y="3328988"/>
            <a:ext cx="360363" cy="2873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84" name="Line 86"/>
          <p:cNvSpPr>
            <a:spLocks noChangeShapeType="1"/>
          </p:cNvSpPr>
          <p:nvPr/>
        </p:nvSpPr>
        <p:spPr bwMode="auto">
          <a:xfrm>
            <a:off x="5732463" y="3341688"/>
            <a:ext cx="431800" cy="2159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85" name="Oval 87"/>
          <p:cNvSpPr>
            <a:spLocks noChangeArrowheads="1"/>
          </p:cNvSpPr>
          <p:nvPr/>
        </p:nvSpPr>
        <p:spPr bwMode="auto">
          <a:xfrm>
            <a:off x="4965700" y="3570288"/>
            <a:ext cx="287338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86" name="Oval 88"/>
          <p:cNvSpPr>
            <a:spLocks noChangeArrowheads="1"/>
          </p:cNvSpPr>
          <p:nvPr/>
        </p:nvSpPr>
        <p:spPr bwMode="auto">
          <a:xfrm>
            <a:off x="6143625" y="3522663"/>
            <a:ext cx="2921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87" name="Text Box 89"/>
          <p:cNvSpPr txBox="1">
            <a:spLocks noChangeArrowheads="1"/>
          </p:cNvSpPr>
          <p:nvPr/>
        </p:nvSpPr>
        <p:spPr bwMode="auto">
          <a:xfrm>
            <a:off x="5232400" y="3294063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n</a:t>
            </a:r>
          </a:p>
        </p:txBody>
      </p:sp>
      <p:sp>
        <p:nvSpPr>
          <p:cNvPr id="50188" name="Text Box 90"/>
          <p:cNvSpPr txBox="1">
            <a:spLocks noChangeArrowheads="1"/>
          </p:cNvSpPr>
          <p:nvPr/>
        </p:nvSpPr>
        <p:spPr bwMode="auto">
          <a:xfrm>
            <a:off x="5902325" y="32861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y</a:t>
            </a:r>
          </a:p>
        </p:txBody>
      </p:sp>
      <p:sp>
        <p:nvSpPr>
          <p:cNvPr id="50189" name="Text Box 91"/>
          <p:cNvSpPr txBox="1">
            <a:spLocks noChangeArrowheads="1"/>
          </p:cNvSpPr>
          <p:nvPr/>
        </p:nvSpPr>
        <p:spPr bwMode="auto">
          <a:xfrm>
            <a:off x="6376988" y="3408363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-65" charset="0"/>
                <a:ea typeface="新細明體" pitchFamily="-65" charset="-120"/>
              </a:rPr>
              <a:t>R = Nasal ? </a:t>
            </a:r>
          </a:p>
        </p:txBody>
      </p:sp>
      <p:sp>
        <p:nvSpPr>
          <p:cNvPr id="50190" name="Text Box 92"/>
          <p:cNvSpPr txBox="1">
            <a:spLocks noChangeArrowheads="1"/>
          </p:cNvSpPr>
          <p:nvPr/>
        </p:nvSpPr>
        <p:spPr bwMode="auto">
          <a:xfrm>
            <a:off x="4030663" y="3463925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-65" charset="0"/>
                <a:ea typeface="新細明體" pitchFamily="-65" charset="-120"/>
              </a:rPr>
              <a:t>L = Nasal ? </a:t>
            </a:r>
          </a:p>
        </p:txBody>
      </p:sp>
      <p:sp>
        <p:nvSpPr>
          <p:cNvPr id="50191" name="Line 95"/>
          <p:cNvSpPr>
            <a:spLocks noChangeShapeType="1"/>
          </p:cNvSpPr>
          <p:nvPr/>
        </p:nvSpPr>
        <p:spPr bwMode="auto">
          <a:xfrm flipH="1">
            <a:off x="4691063" y="3811588"/>
            <a:ext cx="287337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92" name="Line 96"/>
          <p:cNvSpPr>
            <a:spLocks noChangeShapeType="1"/>
          </p:cNvSpPr>
          <p:nvPr/>
        </p:nvSpPr>
        <p:spPr bwMode="auto">
          <a:xfrm>
            <a:off x="5241925" y="3798888"/>
            <a:ext cx="215900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93" name="Line 97"/>
          <p:cNvSpPr>
            <a:spLocks noChangeShapeType="1"/>
          </p:cNvSpPr>
          <p:nvPr/>
        </p:nvSpPr>
        <p:spPr bwMode="auto">
          <a:xfrm flipH="1">
            <a:off x="5889625" y="3798888"/>
            <a:ext cx="287338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94" name="Line 99"/>
          <p:cNvSpPr>
            <a:spLocks noChangeShapeType="1"/>
          </p:cNvSpPr>
          <p:nvPr/>
        </p:nvSpPr>
        <p:spPr bwMode="auto">
          <a:xfrm>
            <a:off x="6394450" y="3798888"/>
            <a:ext cx="358775" cy="431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195" name="Oval 100"/>
          <p:cNvSpPr>
            <a:spLocks noChangeArrowheads="1"/>
          </p:cNvSpPr>
          <p:nvPr/>
        </p:nvSpPr>
        <p:spPr bwMode="auto">
          <a:xfrm>
            <a:off x="6689725" y="4210050"/>
            <a:ext cx="292100" cy="287338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96" name="Oval 101"/>
          <p:cNvSpPr>
            <a:spLocks noChangeArrowheads="1"/>
          </p:cNvSpPr>
          <p:nvPr/>
        </p:nvSpPr>
        <p:spPr bwMode="auto">
          <a:xfrm>
            <a:off x="5745163" y="4230688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97" name="Oval 102"/>
          <p:cNvSpPr>
            <a:spLocks noChangeArrowheads="1"/>
          </p:cNvSpPr>
          <p:nvPr/>
        </p:nvSpPr>
        <p:spPr bwMode="auto">
          <a:xfrm>
            <a:off x="5351463" y="4243388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98" name="Oval 103"/>
          <p:cNvSpPr>
            <a:spLocks noChangeArrowheads="1"/>
          </p:cNvSpPr>
          <p:nvPr/>
        </p:nvSpPr>
        <p:spPr bwMode="auto">
          <a:xfrm>
            <a:off x="4487863" y="4243388"/>
            <a:ext cx="292100" cy="287337"/>
          </a:xfrm>
          <a:prstGeom prst="ellips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199" name="Text Box 104"/>
          <p:cNvSpPr txBox="1">
            <a:spLocks noChangeArrowheads="1"/>
          </p:cNvSpPr>
          <p:nvPr/>
        </p:nvSpPr>
        <p:spPr bwMode="auto">
          <a:xfrm>
            <a:off x="4660900" y="3844925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n</a:t>
            </a:r>
          </a:p>
        </p:txBody>
      </p:sp>
      <p:sp>
        <p:nvSpPr>
          <p:cNvPr id="50200" name="Text Box 105"/>
          <p:cNvSpPr txBox="1">
            <a:spLocks noChangeArrowheads="1"/>
          </p:cNvSpPr>
          <p:nvPr/>
        </p:nvSpPr>
        <p:spPr bwMode="auto">
          <a:xfrm>
            <a:off x="5851525" y="38290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n</a:t>
            </a:r>
          </a:p>
        </p:txBody>
      </p:sp>
      <p:sp>
        <p:nvSpPr>
          <p:cNvPr id="50201" name="Text Box 107"/>
          <p:cNvSpPr txBox="1">
            <a:spLocks noChangeArrowheads="1"/>
          </p:cNvSpPr>
          <p:nvPr/>
        </p:nvSpPr>
        <p:spPr bwMode="auto">
          <a:xfrm>
            <a:off x="5275263" y="3836988"/>
            <a:ext cx="431800" cy="27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y</a:t>
            </a:r>
          </a:p>
        </p:txBody>
      </p:sp>
      <p:sp>
        <p:nvSpPr>
          <p:cNvPr id="50202" name="Text Box 108"/>
          <p:cNvSpPr txBox="1">
            <a:spLocks noChangeArrowheads="1"/>
          </p:cNvSpPr>
          <p:nvPr/>
        </p:nvSpPr>
        <p:spPr bwMode="auto">
          <a:xfrm>
            <a:off x="6550025" y="38417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y</a:t>
            </a:r>
          </a:p>
        </p:txBody>
      </p:sp>
      <p:sp>
        <p:nvSpPr>
          <p:cNvPr id="50203" name="Text Box 109"/>
          <p:cNvSpPr txBox="1">
            <a:spLocks noChangeArrowheads="1"/>
          </p:cNvSpPr>
          <p:nvPr/>
        </p:nvSpPr>
        <p:spPr bwMode="auto">
          <a:xfrm>
            <a:off x="3614738" y="4171950"/>
            <a:ext cx="1541462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400">
                <a:latin typeface="Calibri" pitchFamily="-65" charset="0"/>
                <a:ea typeface="新細明體" pitchFamily="-65" charset="-120"/>
              </a:rPr>
              <a:t>R = Glide? </a:t>
            </a:r>
          </a:p>
        </p:txBody>
      </p:sp>
      <p:sp>
        <p:nvSpPr>
          <p:cNvPr id="50204" name="Line 110"/>
          <p:cNvSpPr>
            <a:spLocks noChangeShapeType="1"/>
          </p:cNvSpPr>
          <p:nvPr/>
        </p:nvSpPr>
        <p:spPr bwMode="auto">
          <a:xfrm flipH="1">
            <a:off x="4318000" y="4530725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205" name="Line 111"/>
          <p:cNvSpPr>
            <a:spLocks noChangeShapeType="1"/>
          </p:cNvSpPr>
          <p:nvPr/>
        </p:nvSpPr>
        <p:spPr bwMode="auto">
          <a:xfrm>
            <a:off x="4729163" y="4505325"/>
            <a:ext cx="215900" cy="43338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lIns="90000" tIns="46800" rIns="90000" bIns="46800">
            <a:spAutoFit/>
          </a:bodyPr>
          <a:lstStyle/>
          <a:p>
            <a:endParaRPr lang="en-US"/>
          </a:p>
        </p:txBody>
      </p:sp>
      <p:sp>
        <p:nvSpPr>
          <p:cNvPr id="50206" name="Oval 112"/>
          <p:cNvSpPr>
            <a:spLocks noChangeArrowheads="1"/>
          </p:cNvSpPr>
          <p:nvPr/>
        </p:nvSpPr>
        <p:spPr bwMode="auto">
          <a:xfrm>
            <a:off x="4081463" y="4941888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207" name="Oval 113"/>
          <p:cNvSpPr>
            <a:spLocks noChangeArrowheads="1"/>
          </p:cNvSpPr>
          <p:nvPr/>
        </p:nvSpPr>
        <p:spPr bwMode="auto">
          <a:xfrm>
            <a:off x="4856163" y="4938713"/>
            <a:ext cx="292100" cy="287337"/>
          </a:xfrm>
          <a:prstGeom prst="ellipse">
            <a:avLst/>
          </a:prstGeom>
          <a:solidFill>
            <a:srgbClr val="C0C0C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lIns="90000" tIns="46800" rIns="90000" bIns="46800" anchor="ctr">
            <a:spAutoFit/>
          </a:bodyPr>
          <a:lstStyle/>
          <a:p>
            <a:endParaRPr lang="en-US">
              <a:latin typeface="Calibri" pitchFamily="-65" charset="0"/>
            </a:endParaRPr>
          </a:p>
        </p:txBody>
      </p:sp>
      <p:sp>
        <p:nvSpPr>
          <p:cNvPr id="50208" name="Text Box 114"/>
          <p:cNvSpPr txBox="1">
            <a:spLocks noChangeArrowheads="1"/>
          </p:cNvSpPr>
          <p:nvPr/>
        </p:nvSpPr>
        <p:spPr bwMode="auto">
          <a:xfrm>
            <a:off x="4211638" y="46037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n</a:t>
            </a:r>
          </a:p>
        </p:txBody>
      </p:sp>
      <p:sp>
        <p:nvSpPr>
          <p:cNvPr id="50209" name="Text Box 115"/>
          <p:cNvSpPr txBox="1">
            <a:spLocks noChangeArrowheads="1"/>
          </p:cNvSpPr>
          <p:nvPr/>
        </p:nvSpPr>
        <p:spPr bwMode="auto">
          <a:xfrm>
            <a:off x="4800600" y="4578350"/>
            <a:ext cx="431800" cy="2746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0000" tIns="46800" rIns="90000" bIns="46800"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1200">
                <a:latin typeface="Calibri" pitchFamily="-65" charset="0"/>
                <a:ea typeface="新細明體" pitchFamily="-65" charset="-120"/>
              </a:rPr>
              <a:t>y</a:t>
            </a:r>
          </a:p>
        </p:txBody>
      </p:sp>
      <p:sp>
        <p:nvSpPr>
          <p:cNvPr id="34" name="Slide Number Placeholder 3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F351A64-5334-45D0-9888-2FC502D1DB45}" type="slidenum">
              <a:rPr lang="en-US"/>
              <a:pPr/>
              <a:t>31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After Tying</a:t>
            </a:r>
          </a:p>
        </p:txBody>
      </p:sp>
      <p:sp>
        <p:nvSpPr>
          <p:cNvPr id="512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Train the Acoustic models again </a:t>
            </a:r>
            <a:r>
              <a:rPr lang="en-US" smtClean="0"/>
              <a:t>using </a:t>
            </a:r>
            <a:r>
              <a:rPr lang="en-US" smtClean="0"/>
              <a:t>Baum-Welch </a:t>
            </a:r>
            <a:r>
              <a:rPr lang="en-US" dirty="0" smtClean="0"/>
              <a:t>algorithm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5771CB8-99A6-4792-BA0B-3996B75B2A67}" type="slidenum">
              <a:rPr lang="en-US"/>
              <a:pPr/>
              <a:t>32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Decoding</a:t>
            </a:r>
          </a:p>
        </p:txBody>
      </p:sp>
      <p:sp>
        <p:nvSpPr>
          <p:cNvPr id="5222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Using the grammar network for the phones</a:t>
            </a:r>
          </a:p>
          <a:p>
            <a:pPr lvl="1"/>
            <a:r>
              <a:rPr lang="en-US" smtClean="0"/>
              <a:t>Generate the triphone HMM grammar network WNET</a:t>
            </a:r>
          </a:p>
          <a:p>
            <a:pPr lvl="1">
              <a:buFont typeface="Arial" charset="0"/>
              <a:buNone/>
            </a:pPr>
            <a:r>
              <a:rPr lang="en-US" smtClean="0"/>
              <a:t> </a:t>
            </a:r>
          </a:p>
          <a:p>
            <a:pPr lvl="1"/>
            <a:r>
              <a:rPr lang="en-US" smtClean="0"/>
              <a:t>Given a new Speech file, extract the mfcc features</a:t>
            </a:r>
          </a:p>
          <a:p>
            <a:pPr lvl="1"/>
            <a:r>
              <a:rPr lang="en-US" smtClean="0"/>
              <a:t>Run Viterbi on the WNET given the mfcc features to get the best word sequence.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0E7AFAF-8508-4E6F-9F4A-231DFF8DFFF9}" type="slidenum">
              <a:rPr lang="en-US"/>
              <a:pPr/>
              <a:t>33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Summary</a:t>
            </a:r>
          </a:p>
        </p:txBody>
      </p:sp>
      <p:sp>
        <p:nvSpPr>
          <p:cNvPr id="5325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MFCC Features</a:t>
            </a:r>
          </a:p>
          <a:p>
            <a:r>
              <a:rPr lang="en-US" smtClean="0"/>
              <a:t>HMM 3 basic problems</a:t>
            </a:r>
          </a:p>
          <a:p>
            <a:r>
              <a:rPr lang="en-US" smtClean="0"/>
              <a:t>HTK</a:t>
            </a:r>
          </a:p>
          <a:p>
            <a:pPr>
              <a:buFont typeface="Arial" charset="0"/>
              <a:buNone/>
            </a:pPr>
            <a:endParaRPr lang="en-US" smtClean="0"/>
          </a:p>
          <a:p>
            <a:endParaRPr lang="en-US" smtClean="0"/>
          </a:p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5D9E2CC-31ED-4B74-9987-69F4F8AC26FD}" type="slidenum">
              <a:rPr lang="en-US"/>
              <a:pPr/>
              <a:t>34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sz="4000" smtClean="0"/>
              <a:t>Thanks!</a:t>
            </a:r>
            <a:br>
              <a:rPr lang="en-US" sz="4000" smtClean="0"/>
            </a:br>
            <a:endParaRPr lang="en-US" sz="4000" smtClean="0"/>
          </a:p>
        </p:txBody>
      </p:sp>
      <p:sp>
        <p:nvSpPr>
          <p:cNvPr id="5427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5A3A1-9454-48C5-9DF7-FB71E08921D1}" type="slidenum">
              <a:rPr lang="en-US"/>
              <a:pPr/>
              <a:t>35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143000"/>
          </a:xfrm>
        </p:spPr>
        <p:txBody>
          <a:bodyPr/>
          <a:lstStyle/>
          <a:p>
            <a:r>
              <a:rPr lang="en-US" smtClean="0"/>
              <a:t>HMM - Problem 1</a:t>
            </a:r>
          </a:p>
        </p:txBody>
      </p:sp>
      <p:sp>
        <p:nvSpPr>
          <p:cNvPr id="55299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smtClean="0"/>
          </a:p>
        </p:txBody>
      </p:sp>
      <p:pic>
        <p:nvPicPr>
          <p:cNvPr id="55300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28600" y="420688"/>
            <a:ext cx="8001000" cy="5705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5301" name="Picture 4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57200" y="5880100"/>
            <a:ext cx="6286500" cy="977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9F6728-6E29-42A6-A88D-6CAA3AF40475}" type="slidenum">
              <a:rPr lang="en-US"/>
              <a:pPr/>
              <a:t>36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It’s hard to recognize speech</a:t>
            </a:r>
          </a:p>
        </p:txBody>
      </p:sp>
      <p:sp>
        <p:nvSpPr>
          <p:cNvPr id="119811" name="Rectangle 3"/>
          <p:cNvSpPr>
            <a:spLocks noGrp="1" noChangeArrowheads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80000"/>
              </a:lnSpc>
            </a:pPr>
            <a:r>
              <a:rPr lang="en-US" sz="2500" smtClean="0"/>
              <a:t>	Contextual effects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Speech sounds vary with context</a:t>
            </a:r>
          </a:p>
          <a:p>
            <a:pPr lvl="2">
              <a:lnSpc>
                <a:spcPct val="80000"/>
              </a:lnSpc>
            </a:pPr>
            <a:r>
              <a:rPr lang="en-US" sz="1900" smtClean="0"/>
              <a:t>E.g., “How </a:t>
            </a:r>
            <a:r>
              <a:rPr lang="en-US" sz="1900" b="1" smtClean="0"/>
              <a:t>do </a:t>
            </a:r>
            <a:r>
              <a:rPr lang="en-US" sz="1900" smtClean="0"/>
              <a:t>you </a:t>
            </a:r>
            <a:r>
              <a:rPr lang="en-US" sz="1900" b="1" smtClean="0"/>
              <a:t>do</a:t>
            </a:r>
            <a:r>
              <a:rPr lang="en-US" sz="1900" smtClean="0"/>
              <a:t>?”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Within-speaker variability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Speaking Style</a:t>
            </a:r>
          </a:p>
          <a:p>
            <a:pPr lvl="2">
              <a:lnSpc>
                <a:spcPct val="80000"/>
              </a:lnSpc>
            </a:pPr>
            <a:r>
              <a:rPr lang="en-US" sz="1900" smtClean="0"/>
              <a:t>Pitch, intensity, speaking rate 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Voice Quality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Between-speaker variability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Accents, Dialects, native vs. non-native</a:t>
            </a:r>
          </a:p>
          <a:p>
            <a:pPr>
              <a:lnSpc>
                <a:spcPct val="80000"/>
              </a:lnSpc>
            </a:pPr>
            <a:r>
              <a:rPr lang="en-US" sz="2500" smtClean="0"/>
              <a:t>Environment variability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Background noise</a:t>
            </a:r>
          </a:p>
          <a:p>
            <a:pPr lvl="1">
              <a:lnSpc>
                <a:spcPct val="80000"/>
              </a:lnSpc>
            </a:pPr>
            <a:r>
              <a:rPr lang="en-US" sz="2200" smtClean="0"/>
              <a:t>Microphone 	</a:t>
            </a:r>
          </a:p>
          <a:p>
            <a:pPr lvl="2">
              <a:lnSpc>
                <a:spcPct val="80000"/>
              </a:lnSpc>
              <a:buFont typeface="Arial" charset="0"/>
              <a:buNone/>
            </a:pPr>
            <a:endParaRPr lang="en-US" sz="1900" smtClean="0"/>
          </a:p>
        </p:txBody>
      </p:sp>
      <p:sp>
        <p:nvSpPr>
          <p:cNvPr id="4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/>
          </a:bodyPr>
          <a:lstStyle/>
          <a:p>
            <a:fld id="{ACDF32F8-629B-4A0E-8E8D-2C825142BDCF}" type="slidenum">
              <a:rPr lang="en-US"/>
              <a:pPr/>
              <a:t>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981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9811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Extraction</a:t>
            </a:r>
          </a:p>
        </p:txBody>
      </p:sp>
      <p:sp>
        <p:nvSpPr>
          <p:cNvPr id="21507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Wave form?</a:t>
            </a:r>
          </a:p>
          <a:p>
            <a:r>
              <a:rPr lang="en-US" smtClean="0"/>
              <a:t>Spectrogram?</a:t>
            </a:r>
          </a:p>
          <a:p>
            <a:r>
              <a:rPr lang="en-US" smtClean="0"/>
              <a:t>We need a stable representation for different examples of the same speech sound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0AA7A72-F3F8-49B0-AA47-824200257B21}" type="slidenum">
              <a:rPr lang="en-US"/>
              <a:pPr/>
              <a:t>5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Extraction</a:t>
            </a:r>
          </a:p>
        </p:txBody>
      </p:sp>
      <p:sp>
        <p:nvSpPr>
          <p:cNvPr id="22531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Extract features from short frames (frame period 10ms, 25ms frame size) – a sequence of features  </a:t>
            </a:r>
          </a:p>
        </p:txBody>
      </p:sp>
      <p:pic>
        <p:nvPicPr>
          <p:cNvPr id="22532" name="Picture 3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93800" y="3429000"/>
            <a:ext cx="7493000" cy="298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F8A5CA8-07F6-4265-865A-2FEEB97133C9}" type="slidenum">
              <a:rPr lang="en-US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23555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Mel Scale</a:t>
            </a:r>
          </a:p>
          <a:p>
            <a:pPr lvl="1"/>
            <a:r>
              <a:rPr lang="en-US" smtClean="0"/>
              <a:t> approximate the unequal sensitivity of human hearing at different frequencies</a:t>
            </a:r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23556" name="Picture 5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52600" y="3124200"/>
            <a:ext cx="4800600" cy="3611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638495-6440-4889-ACE6-267C4FE83959}" type="slidenum">
              <a:rPr lang="en-US"/>
              <a:pPr/>
              <a:t>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000" smtClean="0"/>
              <a:t>MFCC (Mel frequency cepstral coefficient) </a:t>
            </a:r>
          </a:p>
          <a:p>
            <a:pPr lvl="1"/>
            <a:r>
              <a:rPr lang="en-US" sz="2600" smtClean="0"/>
              <a:t>Widely used in speech recognition</a:t>
            </a:r>
          </a:p>
          <a:p>
            <a:pPr lvl="1"/>
            <a:endParaRPr lang="en-US" sz="2600" smtClean="0"/>
          </a:p>
          <a:p>
            <a:pPr lvl="1">
              <a:buFont typeface="Calibri" pitchFamily="-65" charset="0"/>
              <a:buAutoNum type="arabicPeriod"/>
            </a:pPr>
            <a:r>
              <a:rPr lang="en-US" sz="2600" smtClean="0"/>
              <a:t>Take the Fourier transform of the signal</a:t>
            </a:r>
          </a:p>
          <a:p>
            <a:pPr lvl="1">
              <a:buFont typeface="Calibri" pitchFamily="-65" charset="0"/>
              <a:buAutoNum type="arabicPeriod"/>
            </a:pPr>
            <a:r>
              <a:rPr lang="en-US" sz="2600" smtClean="0"/>
              <a:t>Map the log amplitudes of the spectrum to the mel scale</a:t>
            </a:r>
          </a:p>
          <a:p>
            <a:pPr lvl="1">
              <a:buFont typeface="Calibri" pitchFamily="-65" charset="0"/>
              <a:buAutoNum type="arabicPeriod"/>
            </a:pPr>
            <a:r>
              <a:rPr lang="en-US" sz="2600" smtClean="0"/>
              <a:t>Discrete cosine transform of the mel log-amplitudes</a:t>
            </a:r>
          </a:p>
          <a:p>
            <a:pPr lvl="1">
              <a:buFont typeface="Calibri" pitchFamily="-65" charset="0"/>
              <a:buAutoNum type="arabicPeriod"/>
            </a:pPr>
            <a:r>
              <a:rPr lang="en-US" sz="2600" smtClean="0"/>
              <a:t>The MFCCs are the amplitudes of the resulting spectrum  </a:t>
            </a:r>
          </a:p>
          <a:p>
            <a:pPr lvl="2"/>
            <a:endParaRPr lang="en-US" sz="2200" smtClean="0"/>
          </a:p>
          <a:p>
            <a:pPr lvl="1"/>
            <a:endParaRPr lang="en-US" sz="2600" smtClean="0"/>
          </a:p>
          <a:p>
            <a:pPr lvl="1"/>
            <a:endParaRPr lang="en-US" sz="2600" smtClean="0"/>
          </a:p>
        </p:txBody>
      </p:sp>
      <p:pic>
        <p:nvPicPr>
          <p:cNvPr id="4" name="Barack.mfc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7026275" y="6157913"/>
            <a:ext cx="577850" cy="577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Barack-1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8077200" y="61261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5D99769-32F2-4EAC-8386-86D7646F2FB4}" type="slidenum">
              <a:rPr lang="en-US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4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691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4"/>
                  </p:tgtEl>
                </p:cond>
              </p:nextCondLst>
            </p:seq>
            <p:seq concurrent="1" nextAc="seek">
              <p:cTn id="7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8" fill="hold">
                      <p:stCondLst>
                        <p:cond delay="0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6915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1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Feature Extraction - MFCC</a:t>
            </a:r>
          </a:p>
        </p:txBody>
      </p:sp>
      <p:sp>
        <p:nvSpPr>
          <p:cNvPr id="2560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smtClean="0"/>
              <a:t>Extract a feature vector from each frame	</a:t>
            </a:r>
          </a:p>
          <a:p>
            <a:pPr lvl="2"/>
            <a:r>
              <a:rPr lang="en-US" smtClean="0"/>
              <a:t>12 MFCCs (Mel frequency cepstral coefficient) + 1 normalized energy = 13 features</a:t>
            </a:r>
          </a:p>
          <a:p>
            <a:pPr lvl="2"/>
            <a:r>
              <a:rPr lang="en-US" smtClean="0"/>
              <a:t>Delta MFCC = 13	</a:t>
            </a:r>
          </a:p>
          <a:p>
            <a:pPr lvl="2"/>
            <a:r>
              <a:rPr lang="en-US" smtClean="0"/>
              <a:t>Delta-Delta MCC  = 13</a:t>
            </a:r>
          </a:p>
          <a:p>
            <a:pPr lvl="1"/>
            <a:r>
              <a:rPr lang="en-US" smtClean="0"/>
              <a:t>Total: 39 features</a:t>
            </a:r>
          </a:p>
          <a:p>
            <a:pPr lvl="1"/>
            <a:r>
              <a:rPr lang="en-US" smtClean="0"/>
              <a:t>Inverted MFCCs:</a:t>
            </a:r>
          </a:p>
          <a:p>
            <a:pPr lvl="2"/>
            <a:endParaRPr lang="en-US" smtClean="0"/>
          </a:p>
          <a:p>
            <a:pPr lvl="2"/>
            <a:endParaRPr lang="en-US" smtClean="0"/>
          </a:p>
          <a:p>
            <a:pPr lvl="1"/>
            <a:endParaRPr lang="en-US" smtClean="0"/>
          </a:p>
          <a:p>
            <a:pPr lvl="1">
              <a:buFont typeface="Arial" charset="0"/>
              <a:buNone/>
            </a:pPr>
            <a:endParaRPr lang="en-US" smtClean="0"/>
          </a:p>
          <a:p>
            <a:pPr lvl="1"/>
            <a:endParaRPr lang="en-US" smtClean="0"/>
          </a:p>
          <a:p>
            <a:pPr lvl="1"/>
            <a:endParaRPr lang="en-US" smtClean="0"/>
          </a:p>
        </p:txBody>
      </p:sp>
      <p:pic>
        <p:nvPicPr>
          <p:cNvPr id="5" name="hillary-1.mfcc.wav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572000"/>
            <a:ext cx="2492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hillary.wav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800600" y="4572000"/>
            <a:ext cx="2492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Barack.mfcc.wav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343400" y="4114800"/>
            <a:ext cx="249238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Barack-1.wav">
            <a:hlinkClick r:id="" action="ppaction://media"/>
          </p:cNvPr>
          <p:cNvPicPr>
            <a:picLocks noRot="1" noChangeAspect="1"/>
          </p:cNvPicPr>
          <p:nvPr>
            <a:audioFile r:link="rId4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779963" y="4114800"/>
            <a:ext cx="247650" cy="249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5608" name="Picture 8"/>
          <p:cNvPicPr>
            <a:picLocks noChangeAspect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4114800" y="4854575"/>
            <a:ext cx="5029200" cy="2003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Rounded Rectangular Callout 10"/>
          <p:cNvSpPr>
            <a:spLocks noChangeArrowheads="1"/>
          </p:cNvSpPr>
          <p:nvPr/>
        </p:nvSpPr>
        <p:spPr bwMode="auto">
          <a:xfrm>
            <a:off x="5791200" y="4114800"/>
            <a:ext cx="2895600" cy="739775"/>
          </a:xfrm>
          <a:prstGeom prst="wedgeRoundRectCallout">
            <a:avLst>
              <a:gd name="adj1" fmla="val -73556"/>
              <a:gd name="adj2" fmla="val 101481"/>
              <a:gd name="adj3" fmla="val 16667"/>
            </a:avLst>
          </a:prstGeom>
          <a:gradFill rotWithShape="1">
            <a:gsLst>
              <a:gs pos="0">
                <a:srgbClr val="9BC1FF"/>
              </a:gs>
              <a:gs pos="100000">
                <a:srgbClr val="3F80CD"/>
              </a:gs>
            </a:gsLst>
            <a:lin ang="5400000"/>
          </a:gradFill>
          <a:ln w="9525">
            <a:solidFill>
              <a:srgbClr val="4A7EBB"/>
            </a:solidFill>
            <a:miter lim="800000"/>
            <a:headEnd/>
            <a:tailEnd/>
          </a:ln>
          <a:effectLst>
            <a:outerShdw dist="23000" dir="5400000" rotWithShape="0">
              <a:srgbClr val="808080">
                <a:alpha val="34999"/>
              </a:srgbClr>
            </a:outerShdw>
          </a:effectLst>
        </p:spPr>
        <p:txBody>
          <a:bodyPr anchor="ctr"/>
          <a:lstStyle/>
          <a:p>
            <a:pPr algn="ctr"/>
            <a:r>
              <a:rPr lang="en-US">
                <a:solidFill>
                  <a:srgbClr val="FFFFFF"/>
                </a:solidFill>
                <a:latin typeface="Calibri" pitchFamily="-65" charset="0"/>
              </a:rPr>
              <a:t>39 Feature vector</a:t>
            </a:r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1BA2AD-6B05-48D8-9595-67EA51AE8786}" type="slidenum">
              <a:rPr lang="en-US"/>
              <a:pPr/>
              <a:t>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restart="whenNotActive" fill="hold" evtFilter="cancelBubble" nodeType="interactiveSeq">
                <p:stCondLst>
                  <p:cond evt="onClick" delay="0">
                    <p:tgtEl>
                      <p:spTgt spid="5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3" fill="hold">
                      <p:stCondLst>
                        <p:cond delay="0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280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5"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6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1292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6"/>
                  </p:tgtEl>
                </p:cond>
              </p:nextCondLst>
            </p:seq>
            <p:audi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7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8" dur="16912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7"/>
                  </p:tgtEl>
                </p:cond>
              </p:nextCondLst>
            </p:seq>
            <p:audio>
              <p:cMediaNode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seq concurrent="1" nextAc="seek">
              <p:cTn id="20" restart="whenNotActive" fill="hold" evtFilter="cancelBubble" nodeType="interactiveSeq">
                <p:stCondLst>
                  <p:cond evt="onClick" delay="0">
                    <p:tgtEl>
                      <p:spTgt spid="8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21" fill="hold">
                      <p:stCondLst>
                        <p:cond delay="0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24" dur="16915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8"/>
                  </p:tgtEl>
                </p:cond>
              </p:nextCondLst>
            </p:seq>
            <p:audio>
              <p:cMediaNode>
                <p:cTn id="2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1084</TotalTime>
  <Words>987</Words>
  <Application>Microsoft Office PowerPoint</Application>
  <PresentationFormat>On-screen Show (4:3)</PresentationFormat>
  <Paragraphs>329</Paragraphs>
  <Slides>36</Slides>
  <Notes>4</Notes>
  <HiddenSlides>0</HiddenSlides>
  <MMClips>6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42" baseType="lpstr">
      <vt:lpstr>Calibri</vt:lpstr>
      <vt:lpstr>ＭＳ Ｐゴシック</vt:lpstr>
      <vt:lpstr>Arial</vt:lpstr>
      <vt:lpstr>Times</vt:lpstr>
      <vt:lpstr>新細明體</vt:lpstr>
      <vt:lpstr>Office Theme</vt:lpstr>
      <vt:lpstr> Building an ASR using HTK  CS4706</vt:lpstr>
      <vt:lpstr>Outline</vt:lpstr>
      <vt:lpstr>Speech Recognition</vt:lpstr>
      <vt:lpstr>It’s hard to recognize speech</vt:lpstr>
      <vt:lpstr>Feature Extraction</vt:lpstr>
      <vt:lpstr>Feature Extraction</vt:lpstr>
      <vt:lpstr>Feature Extraction - MFCC</vt:lpstr>
      <vt:lpstr>Feature Extraction - MFCC</vt:lpstr>
      <vt:lpstr>Feature Extraction - MFCC</vt:lpstr>
      <vt:lpstr> Markov Chain</vt:lpstr>
      <vt:lpstr>Hidden Markov Model (HMM)</vt:lpstr>
      <vt:lpstr>HMM Example</vt:lpstr>
      <vt:lpstr>HMM – 3 basic problems (1) – Evaluation </vt:lpstr>
      <vt:lpstr>HMM – 3 basic problems (2) - Decoding </vt:lpstr>
      <vt:lpstr>Viterbi algorithm</vt:lpstr>
      <vt:lpstr>HMM – 3 basic problems (3) – Training</vt:lpstr>
      <vt:lpstr>HMM – 3 basic problems (3) – Training</vt:lpstr>
      <vt:lpstr>HTK</vt:lpstr>
      <vt:lpstr>Steps for building ASR  voice-operated interface for phone dialing</vt:lpstr>
      <vt:lpstr>Slide 20</vt:lpstr>
      <vt:lpstr>Slide 21</vt:lpstr>
      <vt:lpstr>HTK scripting language is used to generate Phonetic transcription for all training data </vt:lpstr>
      <vt:lpstr>Extracting MFCC</vt:lpstr>
      <vt:lpstr>Creating Monophone HMMs</vt:lpstr>
      <vt:lpstr>Training </vt:lpstr>
      <vt:lpstr>Training</vt:lpstr>
      <vt:lpstr>Forced alignment</vt:lpstr>
      <vt:lpstr>Retrain</vt:lpstr>
      <vt:lpstr>Creating Triphone models</vt:lpstr>
      <vt:lpstr>Creating Tied-Triphone models</vt:lpstr>
      <vt:lpstr>Tie Triphone</vt:lpstr>
      <vt:lpstr>After Tying</vt:lpstr>
      <vt:lpstr>Decoding</vt:lpstr>
      <vt:lpstr>Summary</vt:lpstr>
      <vt:lpstr>Thanks! </vt:lpstr>
      <vt:lpstr>HMM - Problem 1</vt:lpstr>
    </vt:vector>
  </TitlesOfParts>
  <Company>Columbia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Building ASR using HTK  CS4706</dc:title>
  <dc:creator>Fadi Biadsy</dc:creator>
  <cp:lastModifiedBy>Julia Hirschberg</cp:lastModifiedBy>
  <cp:revision>109</cp:revision>
  <cp:lastPrinted>2008-04-21T16:08:52Z</cp:lastPrinted>
  <dcterms:created xsi:type="dcterms:W3CDTF">2008-04-21T15:59:14Z</dcterms:created>
  <dcterms:modified xsi:type="dcterms:W3CDTF">2010-03-12T21:57:29Z</dcterms:modified>
</cp:coreProperties>
</file>