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slides/slide66.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notesSlides/notesSlide32.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41.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42.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slides/slide78.xml" ContentType="application/vnd.openxmlformats-officedocument.presentationml.slide+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39.xml" ContentType="application/vnd.openxmlformats-officedocument.presentationml.notesSlide+xml"/>
  <Override PartName="/ppt/slides/slide53.xml" ContentType="application/vnd.openxmlformats-officedocument.presentationml.slide+xml"/>
  <Override PartName="/ppt/slides/slide76.xml" ContentType="application/vnd.openxmlformats-officedocument.presentationml.slide+xml"/>
  <Override PartName="/ppt/notesSlides/notesSlide24.xml" ContentType="application/vnd.openxmlformats-officedocument.presentationml.notesSlide+xml"/>
  <Override PartName="/ppt/slides/slide55.xml" ContentType="application/vnd.openxmlformats-officedocument.presentationml.slide+xml"/>
  <Override PartName="/ppt/slides/slide67.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slides/slide80.xml" ContentType="application/vnd.openxmlformats-officedocument.presentationml.slide+xml"/>
  <Override PartName="/ppt/slides/slide69.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notesSlides/notesSlide40.xml" ContentType="application/vnd.openxmlformats-officedocument.presentationml.notesSlide+xml"/>
  <Override PartName="/ppt/slides/slide45.xml" ContentType="application/vnd.openxmlformats-officedocument.presentationml.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Override PartName="/ppt/slides/slide58.xml" ContentType="application/vnd.openxmlformats-officedocument.presentationml.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81.xml" ContentType="application/vnd.openxmlformats-officedocument.presentationml.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6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s/slide82.xml" ContentType="application/vnd.openxmlformats-officedocument.presentationml.slide+xml"/>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37.xml" ContentType="application/vnd.openxmlformats-officedocument.presentationml.notes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70.xml" ContentType="application/vnd.openxmlformats-officedocument.presentationml.slide+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77.xml" ContentType="application/vnd.openxmlformats-officedocument.presentationml.slide+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Override PartName="/ppt/slides/slide79.xml" ContentType="application/vnd.openxmlformats-officedocument.presentationml.slide+xml"/>
  <Default Extension="jpeg" ContentType="image/jpeg"/>
  <Override PartName="/ppt/slides/slide64.xml" ContentType="application/vnd.openxmlformats-officedocument.presentationml.slide+xml"/>
  <Override PartName="/ppt/notesSlides/notesSlide3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72.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73.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71.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993" r:id="rId1"/>
  </p:sldMasterIdLst>
  <p:notesMasterIdLst>
    <p:notesMasterId r:id="rId84"/>
  </p:notesMasterIdLst>
  <p:handoutMasterIdLst>
    <p:handoutMasterId r:id="rId85"/>
  </p:handoutMasterIdLst>
  <p:sldIdLst>
    <p:sldId id="322" r:id="rId2"/>
    <p:sldId id="505" r:id="rId3"/>
    <p:sldId id="311" r:id="rId4"/>
    <p:sldId id="307" r:id="rId5"/>
    <p:sldId id="308" r:id="rId6"/>
    <p:sldId id="318" r:id="rId7"/>
    <p:sldId id="426" r:id="rId8"/>
    <p:sldId id="309" r:id="rId9"/>
    <p:sldId id="427" r:id="rId10"/>
    <p:sldId id="424" r:id="rId11"/>
    <p:sldId id="422" r:id="rId12"/>
    <p:sldId id="416" r:id="rId13"/>
    <p:sldId id="421" r:id="rId14"/>
    <p:sldId id="420" r:id="rId15"/>
    <p:sldId id="423" r:id="rId16"/>
    <p:sldId id="425" r:id="rId17"/>
    <p:sldId id="448" r:id="rId18"/>
    <p:sldId id="449" r:id="rId19"/>
    <p:sldId id="530" r:id="rId20"/>
    <p:sldId id="535" r:id="rId21"/>
    <p:sldId id="531" r:id="rId22"/>
    <p:sldId id="534" r:id="rId23"/>
    <p:sldId id="533" r:id="rId24"/>
    <p:sldId id="532" r:id="rId25"/>
    <p:sldId id="319" r:id="rId26"/>
    <p:sldId id="506" r:id="rId27"/>
    <p:sldId id="335" r:id="rId28"/>
    <p:sldId id="336" r:id="rId29"/>
    <p:sldId id="499" r:id="rId30"/>
    <p:sldId id="360" r:id="rId31"/>
    <p:sldId id="396" r:id="rId32"/>
    <p:sldId id="410" r:id="rId33"/>
    <p:sldId id="370" r:id="rId34"/>
    <p:sldId id="366" r:id="rId35"/>
    <p:sldId id="364" r:id="rId36"/>
    <p:sldId id="469" r:id="rId37"/>
    <p:sldId id="500" r:id="rId38"/>
    <p:sldId id="501" r:id="rId39"/>
    <p:sldId id="504" r:id="rId40"/>
    <p:sldId id="502" r:id="rId41"/>
    <p:sldId id="503" r:id="rId42"/>
    <p:sldId id="540" r:id="rId43"/>
    <p:sldId id="537" r:id="rId44"/>
    <p:sldId id="539" r:id="rId45"/>
    <p:sldId id="513" r:id="rId46"/>
    <p:sldId id="489" r:id="rId47"/>
    <p:sldId id="490" r:id="rId48"/>
    <p:sldId id="492" r:id="rId49"/>
    <p:sldId id="491" r:id="rId50"/>
    <p:sldId id="446" r:id="rId51"/>
    <p:sldId id="478" r:id="rId52"/>
    <p:sldId id="477" r:id="rId53"/>
    <p:sldId id="479" r:id="rId54"/>
    <p:sldId id="480" r:id="rId55"/>
    <p:sldId id="486" r:id="rId56"/>
    <p:sldId id="484" r:id="rId57"/>
    <p:sldId id="482" r:id="rId58"/>
    <p:sldId id="445" r:id="rId59"/>
    <p:sldId id="509" r:id="rId60"/>
    <p:sldId id="432" r:id="rId61"/>
    <p:sldId id="397" r:id="rId62"/>
    <p:sldId id="398" r:id="rId63"/>
    <p:sldId id="431" r:id="rId64"/>
    <p:sldId id="429" r:id="rId65"/>
    <p:sldId id="508" r:id="rId66"/>
    <p:sldId id="452" r:id="rId67"/>
    <p:sldId id="453" r:id="rId68"/>
    <p:sldId id="454" r:id="rId69"/>
    <p:sldId id="455" r:id="rId70"/>
    <p:sldId id="456" r:id="rId71"/>
    <p:sldId id="457" r:id="rId72"/>
    <p:sldId id="458" r:id="rId73"/>
    <p:sldId id="459" r:id="rId74"/>
    <p:sldId id="460" r:id="rId75"/>
    <p:sldId id="510" r:id="rId76"/>
    <p:sldId id="473" r:id="rId77"/>
    <p:sldId id="316" r:id="rId78"/>
    <p:sldId id="339" r:id="rId79"/>
    <p:sldId id="399" r:id="rId80"/>
    <p:sldId id="472" r:id="rId81"/>
    <p:sldId id="279" r:id="rId82"/>
    <p:sldId id="288" r:id="rId8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459A24"/>
    <a:srgbClr val="E8E1F1"/>
    <a:srgbClr val="D9CFE0"/>
    <a:srgbClr val="C4C8EB"/>
    <a:srgbClr val="B8C3DF"/>
    <a:srgbClr val="B4CAD8"/>
    <a:srgbClr val="66E42F"/>
    <a:srgbClr val="FF3300"/>
    <a:srgbClr val="70000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Objects="1">
      <p:cViewPr varScale="1">
        <p:scale>
          <a:sx n="60" d="100"/>
          <a:sy n="60" d="100"/>
        </p:scale>
        <p:origin x="-73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slide" Target="slides/slide69.xml"/><Relationship Id="rId7" Type="http://schemas.openxmlformats.org/officeDocument/2006/relationships/slide" Target="slides/slide6.xml"/><Relationship Id="rId43" Type="http://schemas.openxmlformats.org/officeDocument/2006/relationships/slide" Target="slides/slide42.xml"/><Relationship Id="rId74" Type="http://schemas.openxmlformats.org/officeDocument/2006/relationships/slide" Target="slides/slide73.xml"/><Relationship Id="rId25" Type="http://schemas.openxmlformats.org/officeDocument/2006/relationships/slide" Target="slides/slide24.xml"/><Relationship Id="rId10" Type="http://schemas.openxmlformats.org/officeDocument/2006/relationships/slide" Target="slides/slide9.xml"/><Relationship Id="rId90" Type="http://schemas.openxmlformats.org/officeDocument/2006/relationships/tableStyles" Target="tableStyles.xml"/><Relationship Id="rId50" Type="http://schemas.openxmlformats.org/officeDocument/2006/relationships/slide" Target="slides/slide49.xml"/><Relationship Id="rId77" Type="http://schemas.openxmlformats.org/officeDocument/2006/relationships/slide" Target="slides/slide76.xml"/><Relationship Id="rId63" Type="http://schemas.openxmlformats.org/officeDocument/2006/relationships/slide" Target="slides/slide62.xml"/><Relationship Id="rId17" Type="http://schemas.openxmlformats.org/officeDocument/2006/relationships/slide" Target="slides/slide16.xml"/><Relationship Id="rId85" Type="http://schemas.openxmlformats.org/officeDocument/2006/relationships/handoutMaster" Target="handoutMasters/handoutMaster1.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71" Type="http://schemas.openxmlformats.org/officeDocument/2006/relationships/slide" Target="slides/slide70.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slide" Target="slides/slide72.xml"/><Relationship Id="rId89" Type="http://schemas.openxmlformats.org/officeDocument/2006/relationships/theme" Target="theme/theme1.xml"/><Relationship Id="rId88" Type="http://schemas.openxmlformats.org/officeDocument/2006/relationships/viewProps" Target="viewProps.xml"/><Relationship Id="rId87" Type="http://schemas.openxmlformats.org/officeDocument/2006/relationships/presProps" Target="presProps.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82" Type="http://schemas.openxmlformats.org/officeDocument/2006/relationships/slide" Target="slides/slide81.xml"/><Relationship Id="rId69" Type="http://schemas.openxmlformats.org/officeDocument/2006/relationships/slide" Target="slides/slide68.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slide" Target="slides/slide65.xml"/><Relationship Id="rId36" Type="http://schemas.openxmlformats.org/officeDocument/2006/relationships/slide" Target="slides/slide35.xml"/><Relationship Id="rId72" Type="http://schemas.openxmlformats.org/officeDocument/2006/relationships/slide" Target="slides/slide71.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75" Type="http://schemas.openxmlformats.org/officeDocument/2006/relationships/slide" Target="slides/slide74.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slide" Target="slides/slide64.xml"/><Relationship Id="rId67" Type="http://schemas.openxmlformats.org/officeDocument/2006/relationships/slide" Target="slides/slide66.xml"/><Relationship Id="rId54" Type="http://schemas.openxmlformats.org/officeDocument/2006/relationships/slide" Target="slides/slide53.xml"/><Relationship Id="rId12" Type="http://schemas.openxmlformats.org/officeDocument/2006/relationships/slide" Target="slides/slide11.xml"/><Relationship Id="rId76" Type="http://schemas.openxmlformats.org/officeDocument/2006/relationships/slide" Target="slides/slide75.xml"/><Relationship Id="rId79" Type="http://schemas.openxmlformats.org/officeDocument/2006/relationships/slide" Target="slides/slide78.xml"/><Relationship Id="rId80" Type="http://schemas.openxmlformats.org/officeDocument/2006/relationships/slide" Target="slides/slide79.xml"/><Relationship Id="rId81" Type="http://schemas.openxmlformats.org/officeDocument/2006/relationships/slide" Target="slides/slide80.xml"/><Relationship Id="rId3" Type="http://schemas.openxmlformats.org/officeDocument/2006/relationships/slide" Target="slides/slide2.xml"/><Relationship Id="rId86" Type="http://schemas.openxmlformats.org/officeDocument/2006/relationships/printerSettings" Target="printerSettings/printerSettings1.bin"/><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84" Type="http://schemas.openxmlformats.org/officeDocument/2006/relationships/notesMaster" Target="notesMasters/notesMaster1.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slide" Target="slides/slide67.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83" Type="http://schemas.openxmlformats.org/officeDocument/2006/relationships/slide" Target="slides/slide8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78" Type="http://schemas.openxmlformats.org/officeDocument/2006/relationships/slide" Target="slides/slide77.xml"/><Relationship Id="rId22" Type="http://schemas.openxmlformats.org/officeDocument/2006/relationships/slide" Target="slides/slide21.xml"/><Relationship Id="rId21"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531AFED-94EE-4E48-BD0F-8A5630E77879}" type="datetimeFigureOut">
              <a:rPr lang="en-US"/>
              <a:pPr>
                <a:defRPr/>
              </a:pPr>
              <a:t>10/12/10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35F2A1E-1182-4F6A-BC42-248E835C8FBF}"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B5176CC-5868-4093-A916-DBB123854A43}" type="datetimeFigureOut">
              <a:rPr lang="en-US"/>
              <a:pPr>
                <a:defRPr/>
              </a:pPr>
              <a:t>9/29/10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8CC0A4B-AB67-4EEF-B944-FBEB2ABC8217}"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Introducing the idea of lexical frames in </a:t>
            </a:r>
            <a:r>
              <a:rPr lang="en-US" dirty="0" err="1" smtClean="0"/>
              <a:t>mtt</a:t>
            </a:r>
            <a:endParaRPr lang="en-US" dirty="0"/>
          </a:p>
        </p:txBody>
      </p:sp>
      <p:sp>
        <p:nvSpPr>
          <p:cNvPr id="4" name="Slide Number Placeholder 3"/>
          <p:cNvSpPr>
            <a:spLocks noGrp="1"/>
          </p:cNvSpPr>
          <p:nvPr>
            <p:ph type="sldNum" sz="quarter" idx="10"/>
          </p:nvPr>
        </p:nvSpPr>
        <p:spPr/>
        <p:txBody>
          <a:bodyPr/>
          <a:lstStyle/>
          <a:p>
            <a:pPr>
              <a:defRPr/>
            </a:pPr>
            <a:fld id="{B8CC0A4B-AB67-4EEF-B944-FBEB2ABC8217}"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1400736" y="914977"/>
            <a:ext cx="4055129" cy="3134591"/>
          </a:xfrm>
          <a:prstGeom prst="rect">
            <a:avLst/>
          </a:prstGeom>
          <a:solidFill>
            <a:srgbClr val="FFFFFF"/>
          </a:solidFill>
          <a:ln w="9360">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13314" name="Text Box 2"/>
          <p:cNvSpPr txBox="1">
            <a:spLocks noGrp="1" noChangeArrowheads="1"/>
          </p:cNvSpPr>
          <p:nvPr>
            <p:ph type="body"/>
          </p:nvPr>
        </p:nvSpPr>
        <p:spPr bwMode="auto">
          <a:xfrm>
            <a:off x="1046350" y="4352637"/>
            <a:ext cx="4769503" cy="3478068"/>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1400736" y="914977"/>
            <a:ext cx="4055129" cy="3134591"/>
          </a:xfrm>
          <a:prstGeom prst="rect">
            <a:avLst/>
          </a:prstGeom>
          <a:solidFill>
            <a:srgbClr val="FFFFFF"/>
          </a:solidFill>
          <a:ln w="9360">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13314" name="Text Box 2"/>
          <p:cNvSpPr txBox="1">
            <a:spLocks noGrp="1" noChangeArrowheads="1"/>
          </p:cNvSpPr>
          <p:nvPr>
            <p:ph type="body"/>
          </p:nvPr>
        </p:nvSpPr>
        <p:spPr bwMode="auto">
          <a:xfrm>
            <a:off x="1046350" y="4352637"/>
            <a:ext cx="4769503" cy="3478068"/>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1400736" y="914977"/>
            <a:ext cx="4055129" cy="3134591"/>
          </a:xfrm>
          <a:prstGeom prst="rect">
            <a:avLst/>
          </a:prstGeom>
          <a:solidFill>
            <a:srgbClr val="FFFFFF"/>
          </a:solidFill>
          <a:ln w="9360">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13314" name="Text Box 2"/>
          <p:cNvSpPr txBox="1">
            <a:spLocks noGrp="1" noChangeArrowheads="1"/>
          </p:cNvSpPr>
          <p:nvPr>
            <p:ph type="body"/>
          </p:nvPr>
        </p:nvSpPr>
        <p:spPr bwMode="auto">
          <a:xfrm>
            <a:off x="1046350" y="4352637"/>
            <a:ext cx="4769503" cy="3478068"/>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1400736" y="914977"/>
            <a:ext cx="4055129" cy="3134591"/>
          </a:xfrm>
          <a:prstGeom prst="rect">
            <a:avLst/>
          </a:prstGeom>
          <a:solidFill>
            <a:srgbClr val="FFFFFF"/>
          </a:solidFill>
          <a:ln w="9360">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13314" name="Text Box 2"/>
          <p:cNvSpPr txBox="1">
            <a:spLocks noGrp="1" noChangeArrowheads="1"/>
          </p:cNvSpPr>
          <p:nvPr>
            <p:ph type="body"/>
          </p:nvPr>
        </p:nvSpPr>
        <p:spPr bwMode="auto">
          <a:xfrm>
            <a:off x="1046350" y="4352637"/>
            <a:ext cx="4769503" cy="3478068"/>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1400736" y="914977"/>
            <a:ext cx="4055129" cy="3134591"/>
          </a:xfrm>
          <a:prstGeom prst="rect">
            <a:avLst/>
          </a:prstGeom>
          <a:solidFill>
            <a:srgbClr val="FFFFFF"/>
          </a:solidFill>
          <a:ln w="9360">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13314" name="Text Box 2"/>
          <p:cNvSpPr txBox="1">
            <a:spLocks noGrp="1" noChangeArrowheads="1"/>
          </p:cNvSpPr>
          <p:nvPr>
            <p:ph type="body"/>
          </p:nvPr>
        </p:nvSpPr>
        <p:spPr bwMode="auto">
          <a:xfrm>
            <a:off x="1046350" y="4352637"/>
            <a:ext cx="4769503" cy="3478068"/>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1400736" y="914977"/>
            <a:ext cx="4055129" cy="3134591"/>
          </a:xfrm>
          <a:prstGeom prst="rect">
            <a:avLst/>
          </a:prstGeom>
          <a:solidFill>
            <a:srgbClr val="FFFFFF"/>
          </a:solidFill>
          <a:ln w="9360">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13314" name="Text Box 2"/>
          <p:cNvSpPr txBox="1">
            <a:spLocks noGrp="1" noChangeArrowheads="1"/>
          </p:cNvSpPr>
          <p:nvPr>
            <p:ph type="body"/>
          </p:nvPr>
        </p:nvSpPr>
        <p:spPr bwMode="auto">
          <a:xfrm>
            <a:off x="1046350" y="4352637"/>
            <a:ext cx="4769503" cy="3478068"/>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4818"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34819"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2770"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32771"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Introducing the idea of lexical frames in </a:t>
            </a:r>
            <a:r>
              <a:rPr lang="en-US" dirty="0" err="1" smtClean="0"/>
              <a:t>mtt</a:t>
            </a:r>
            <a:endParaRPr lang="en-US" dirty="0"/>
          </a:p>
        </p:txBody>
      </p:sp>
      <p:sp>
        <p:nvSpPr>
          <p:cNvPr id="4" name="Slide Number Placeholder 3"/>
          <p:cNvSpPr>
            <a:spLocks noGrp="1"/>
          </p:cNvSpPr>
          <p:nvPr>
            <p:ph type="sldNum" sz="quarter" idx="10"/>
          </p:nvPr>
        </p:nvSpPr>
        <p:spPr/>
        <p:txBody>
          <a:bodyPr/>
          <a:lstStyle/>
          <a:p>
            <a:pPr>
              <a:defRPr/>
            </a:pPr>
            <a:fld id="{B8CC0A4B-AB67-4EEF-B944-FBEB2ABC8217}" type="slidenum">
              <a:rPr lang="en-US" smtClean="0"/>
              <a:pPr>
                <a:defRPr/>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0722"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30723"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8434"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8435"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81250" name="Text Box 1"/>
          <p:cNvSpPr txBox="1">
            <a:spLocks noChangeArrowheads="1"/>
          </p:cNvSpPr>
          <p:nvPr/>
        </p:nvSpPr>
        <p:spPr bwMode="auto">
          <a:xfrm>
            <a:off x="3886200" y="8685150"/>
            <a:ext cx="2967038" cy="279180"/>
          </a:xfrm>
          <a:prstGeom prst="rect">
            <a:avLst/>
          </a:prstGeom>
          <a:noFill/>
          <a:ln w="9525">
            <a:noFill/>
            <a:miter lim="800000"/>
            <a:headEnd/>
            <a:tailEnd/>
          </a:ln>
        </p:spPr>
        <p:txBody>
          <a:bodyPr lIns="90000" tIns="46800" rIns="90000" bIns="46800" anchor="b">
            <a:prstTxWarp prst="textNoShape">
              <a:avLst/>
            </a:prstTxWarp>
            <a:spAutoFit/>
          </a:bodyPr>
          <a:lstStyle/>
          <a:p>
            <a:pPr algn="r">
              <a:buClr>
                <a:srgbClr val="000000"/>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D7C76F0-3373-9B41-A94B-FAABDCD73098}" type="slidenum">
              <a:rPr lang="en-GB" sz="1200">
                <a:solidFill>
                  <a:srgbClr val="000000"/>
                </a:solidFill>
              </a:rPr>
              <a:pPr algn="r">
                <a:buClr>
                  <a:srgbClr val="000000"/>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28</a:t>
            </a:fld>
            <a:endParaRPr lang="en-GB" sz="1200">
              <a:solidFill>
                <a:srgbClr val="000000"/>
              </a:solidFill>
            </a:endParaRPr>
          </a:p>
        </p:txBody>
      </p:sp>
      <p:sp>
        <p:nvSpPr>
          <p:cNvPr id="181251" name="AutoShape 2"/>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81252" name="Text Box 3"/>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86018"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86019"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7522"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07523"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9570"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09571"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9634"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69635"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3490"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63491"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Introducing the idea of lexical frames in </a:t>
            </a:r>
            <a:r>
              <a:rPr lang="en-US" dirty="0" err="1" smtClean="0"/>
              <a:t>mtt</a:t>
            </a:r>
            <a:endParaRPr lang="en-US" dirty="0"/>
          </a:p>
        </p:txBody>
      </p:sp>
      <p:sp>
        <p:nvSpPr>
          <p:cNvPr id="4" name="Slide Number Placeholder 3"/>
          <p:cNvSpPr>
            <a:spLocks noGrp="1"/>
          </p:cNvSpPr>
          <p:nvPr>
            <p:ph type="sldNum" sz="quarter" idx="10"/>
          </p:nvPr>
        </p:nvSpPr>
        <p:spPr/>
        <p:txBody>
          <a:bodyPr/>
          <a:lstStyle/>
          <a:p>
            <a:pPr>
              <a:defRPr/>
            </a:pPr>
            <a:fld id="{B8CC0A4B-AB67-4EEF-B944-FBEB2ABC8217}" type="slidenum">
              <a:rPr lang="en-US" smtClean="0"/>
              <a:pPr>
                <a:defRPr/>
              </a:pPr>
              <a:t>36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objects</a:t>
            </a:r>
            <a:r>
              <a:rPr lang="en-US" baseline="0" dirty="0" smtClean="0"/>
              <a:t> in database given spatial tags</a:t>
            </a:r>
            <a:endParaRPr lang="en-US" dirty="0"/>
          </a:p>
        </p:txBody>
      </p:sp>
      <p:sp>
        <p:nvSpPr>
          <p:cNvPr id="4" name="Slide Number Placeholder 3"/>
          <p:cNvSpPr>
            <a:spLocks noGrp="1"/>
          </p:cNvSpPr>
          <p:nvPr>
            <p:ph type="sldNum" sz="quarter" idx="10"/>
          </p:nvPr>
        </p:nvSpPr>
        <p:spPr/>
        <p:txBody>
          <a:bodyPr/>
          <a:lstStyle/>
          <a:p>
            <a:pPr>
              <a:defRPr/>
            </a:pPr>
            <a:fld id="{B8CC0A4B-AB67-4EEF-B944-FBEB2ABC8217}" type="slidenum">
              <a:rPr lang="en-US" smtClean="0"/>
              <a:pPr>
                <a:defRPr/>
              </a:pPr>
              <a:t>38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38242"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38243"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15714"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15715"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0482"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20483"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19810"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19811"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Introducing the idea of lexical frames in </a:t>
            </a:r>
            <a:r>
              <a:rPr lang="en-US" dirty="0" err="1" smtClean="0"/>
              <a:t>mtt</a:t>
            </a:r>
            <a:endParaRPr lang="en-US" dirty="0"/>
          </a:p>
        </p:txBody>
      </p:sp>
      <p:sp>
        <p:nvSpPr>
          <p:cNvPr id="4" name="Slide Number Placeholder 3"/>
          <p:cNvSpPr>
            <a:spLocks noGrp="1"/>
          </p:cNvSpPr>
          <p:nvPr>
            <p:ph type="sldNum" sz="quarter" idx="10"/>
          </p:nvPr>
        </p:nvSpPr>
        <p:spPr/>
        <p:txBody>
          <a:bodyPr/>
          <a:lstStyle/>
          <a:p>
            <a:pPr>
              <a:defRPr/>
            </a:pPr>
            <a:fld id="{B8CC0A4B-AB67-4EEF-B944-FBEB2ABC8217}" type="slidenum">
              <a:rPr lang="en-US" smtClean="0"/>
              <a:pPr>
                <a:defRPr/>
              </a:pPr>
              <a:t>45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Frames</a:t>
            </a:r>
            <a:r>
              <a:rPr lang="en-US" baseline="0" dirty="0" smtClean="0"/>
              <a:t> have N,V,A but we’re only looking at verbs in this talk</a:t>
            </a:r>
          </a:p>
          <a:p>
            <a:r>
              <a:rPr lang="en-US" baseline="0" dirty="0" smtClean="0"/>
              <a:t>Fes are what defines the frame</a:t>
            </a:r>
          </a:p>
          <a:p>
            <a:r>
              <a:rPr lang="en-US" baseline="0" dirty="0" smtClean="0"/>
              <a:t>Fes for buy/sell similar</a:t>
            </a:r>
          </a:p>
          <a:p>
            <a:r>
              <a:rPr lang="en-US" baseline="0" dirty="0" smtClean="0"/>
              <a:t>Relations between buy and sell. They’re not just independent! Instead they’re related by a frame </a:t>
            </a:r>
            <a:r>
              <a:rPr lang="en-US" baseline="0" dirty="0" err="1" smtClean="0"/>
              <a:t>relsion</a:t>
            </a:r>
            <a:r>
              <a:rPr lang="en-US" baseline="0" dirty="0" smtClean="0"/>
              <a:t>.</a:t>
            </a: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p:spPr>
      </p:sp>
      <p:sp>
        <p:nvSpPr>
          <p:cNvPr id="50179"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p:spPr>
      </p:sp>
      <p:sp>
        <p:nvSpPr>
          <p:cNvPr id="52227"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Offender explicit, in “with” pp.</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So when we have these frame </a:t>
            </a:r>
            <a:r>
              <a:rPr lang="en-US" dirty="0" err="1" smtClean="0"/>
              <a:t>reations</a:t>
            </a:r>
            <a:r>
              <a:rPr lang="en-US" dirty="0" smtClean="0"/>
              <a:t>, how do we associate the</a:t>
            </a:r>
            <a:r>
              <a:rPr lang="en-US" baseline="0" dirty="0" smtClean="0"/>
              <a:t> Fes? Peripherals keep same name here.</a:t>
            </a:r>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CC0A4B-AB67-4EEF-B944-FBEB2ABC8217}" type="slidenum">
              <a:rPr lang="en-US" smtClean="0"/>
              <a:pPr>
                <a:defRPr/>
              </a:pPr>
              <a:t>57</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Introducing the idea of lexical frames in </a:t>
            </a:r>
            <a:r>
              <a:rPr lang="en-US" dirty="0" err="1" smtClean="0"/>
              <a:t>mtt</a:t>
            </a:r>
            <a:endParaRPr lang="en-US" dirty="0"/>
          </a:p>
        </p:txBody>
      </p:sp>
      <p:sp>
        <p:nvSpPr>
          <p:cNvPr id="4" name="Slide Number Placeholder 3"/>
          <p:cNvSpPr>
            <a:spLocks noGrp="1"/>
          </p:cNvSpPr>
          <p:nvPr>
            <p:ph type="sldNum" sz="quarter" idx="10"/>
          </p:nvPr>
        </p:nvSpPr>
        <p:spPr/>
        <p:txBody>
          <a:bodyPr/>
          <a:lstStyle/>
          <a:p>
            <a:pPr>
              <a:defRPr/>
            </a:pPr>
            <a:fld id="{B8CC0A4B-AB67-4EEF-B944-FBEB2ABC8217}" type="slidenum">
              <a:rPr lang="en-US" smtClean="0"/>
              <a:pPr>
                <a:defRPr/>
              </a:pPr>
              <a:t>59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2530"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22531"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8370"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58371" name="Text Box 2"/>
          <p:cNvSpPr txBox="1">
            <a:spLocks noGrp="1" noChangeArrowheads="1"/>
          </p:cNvSpPr>
          <p:nvPr>
            <p:ph type="body"/>
          </p:nvPr>
        </p:nvSpPr>
        <p:spPr>
          <a:xfrm>
            <a:off x="914400" y="4343361"/>
            <a:ext cx="5024438" cy="4115507"/>
          </a:xfrm>
          <a:noFill/>
          <a:ln/>
        </p:spPr>
        <p:txBody>
          <a:bodyPr wrap="none" anchor="ctr"/>
          <a:lstStyle/>
          <a:p>
            <a:endParaRPr lang="en-US">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Introducing the idea of lexical frames in </a:t>
            </a:r>
            <a:r>
              <a:rPr lang="en-US" dirty="0" err="1" smtClean="0"/>
              <a:t>mtt</a:t>
            </a:r>
            <a:endParaRPr lang="en-US" dirty="0"/>
          </a:p>
        </p:txBody>
      </p:sp>
      <p:sp>
        <p:nvSpPr>
          <p:cNvPr id="4" name="Slide Number Placeholder 3"/>
          <p:cNvSpPr>
            <a:spLocks noGrp="1"/>
          </p:cNvSpPr>
          <p:nvPr>
            <p:ph type="sldNum" sz="quarter" idx="10"/>
          </p:nvPr>
        </p:nvSpPr>
        <p:spPr/>
        <p:txBody>
          <a:bodyPr/>
          <a:lstStyle/>
          <a:p>
            <a:pPr>
              <a:defRPr/>
            </a:pPr>
            <a:fld id="{B8CC0A4B-AB67-4EEF-B944-FBEB2ABC8217}" type="slidenum">
              <a:rPr lang="en-US" smtClean="0"/>
              <a:pPr>
                <a:defRPr/>
              </a:pPr>
              <a:t>65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Introducing the idea of lexical frames in </a:t>
            </a:r>
            <a:r>
              <a:rPr lang="en-US" dirty="0" err="1" smtClean="0"/>
              <a:t>mtt</a:t>
            </a:r>
            <a:endParaRPr lang="en-US" dirty="0"/>
          </a:p>
        </p:txBody>
      </p:sp>
      <p:sp>
        <p:nvSpPr>
          <p:cNvPr id="4" name="Slide Number Placeholder 3"/>
          <p:cNvSpPr>
            <a:spLocks noGrp="1"/>
          </p:cNvSpPr>
          <p:nvPr>
            <p:ph type="sldNum" sz="quarter" idx="10"/>
          </p:nvPr>
        </p:nvSpPr>
        <p:spPr/>
        <p:txBody>
          <a:bodyPr/>
          <a:lstStyle/>
          <a:p>
            <a:pPr>
              <a:defRPr/>
            </a:pPr>
            <a:fld id="{B8CC0A4B-AB67-4EEF-B944-FBEB2ABC8217}" type="slidenum">
              <a:rPr lang="en-US" smtClean="0"/>
              <a:pPr>
                <a:defRPr/>
              </a:pPr>
              <a:t>75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Introducing the idea of lexical frames in </a:t>
            </a:r>
            <a:r>
              <a:rPr lang="en-US" dirty="0" err="1" smtClean="0"/>
              <a:t>mtt</a:t>
            </a:r>
            <a:endParaRPr lang="en-US" dirty="0"/>
          </a:p>
        </p:txBody>
      </p:sp>
      <p:sp>
        <p:nvSpPr>
          <p:cNvPr id="4" name="Slide Number Placeholder 3"/>
          <p:cNvSpPr>
            <a:spLocks noGrp="1"/>
          </p:cNvSpPr>
          <p:nvPr>
            <p:ph type="sldNum" sz="quarter" idx="10"/>
          </p:nvPr>
        </p:nvSpPr>
        <p:spPr/>
        <p:txBody>
          <a:bodyPr/>
          <a:lstStyle/>
          <a:p>
            <a:pPr>
              <a:defRPr/>
            </a:pPr>
            <a:fld id="{B8CC0A4B-AB67-4EEF-B944-FBEB2ABC8217}" type="slidenum">
              <a:rPr lang="en-US" smtClean="0"/>
              <a:pPr>
                <a:defRPr/>
              </a:pPr>
              <a:t>80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Investment of time, money</a:t>
            </a:r>
            <a:endParaRPr lang="en-US" dirty="0"/>
          </a:p>
        </p:txBody>
      </p:sp>
      <p:sp>
        <p:nvSpPr>
          <p:cNvPr id="4" name="Slide Number Placeholder 3"/>
          <p:cNvSpPr>
            <a:spLocks noGrp="1"/>
          </p:cNvSpPr>
          <p:nvPr>
            <p:ph type="sldNum" sz="quarter" idx="10"/>
          </p:nvPr>
        </p:nvSpPr>
        <p:spPr/>
        <p:txBody>
          <a:bodyPr/>
          <a:lstStyle/>
          <a:p>
            <a:pPr>
              <a:defRPr/>
            </a:pPr>
            <a:fld id="{B8CC0A4B-AB67-4EEF-B944-FBEB2ABC8217}"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1400736" y="914977"/>
            <a:ext cx="4055129" cy="3134591"/>
          </a:xfrm>
          <a:prstGeom prst="rect">
            <a:avLst/>
          </a:prstGeom>
          <a:solidFill>
            <a:srgbClr val="FFFFFF"/>
          </a:solidFill>
          <a:ln w="9360">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13314" name="Text Box 2"/>
          <p:cNvSpPr txBox="1">
            <a:spLocks noGrp="1" noChangeArrowheads="1"/>
          </p:cNvSpPr>
          <p:nvPr>
            <p:ph type="body"/>
          </p:nvPr>
        </p:nvSpPr>
        <p:spPr bwMode="auto">
          <a:xfrm>
            <a:off x="1046350" y="4352637"/>
            <a:ext cx="4769503" cy="3478068"/>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1400736" y="914977"/>
            <a:ext cx="4055129" cy="3134591"/>
          </a:xfrm>
          <a:prstGeom prst="rect">
            <a:avLst/>
          </a:prstGeom>
          <a:solidFill>
            <a:srgbClr val="FFFFFF"/>
          </a:solidFill>
          <a:ln w="9360">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13314" name="Text Box 2"/>
          <p:cNvSpPr txBox="1">
            <a:spLocks noGrp="1" noChangeArrowheads="1"/>
          </p:cNvSpPr>
          <p:nvPr>
            <p:ph type="body"/>
          </p:nvPr>
        </p:nvSpPr>
        <p:spPr bwMode="auto">
          <a:xfrm>
            <a:off x="1046350" y="4352637"/>
            <a:ext cx="4769503" cy="3478068"/>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1400736" y="914977"/>
            <a:ext cx="4055129" cy="3134591"/>
          </a:xfrm>
          <a:prstGeom prst="rect">
            <a:avLst/>
          </a:prstGeom>
          <a:solidFill>
            <a:srgbClr val="FFFFFF"/>
          </a:solidFill>
          <a:ln w="9360">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13314" name="Text Box 2"/>
          <p:cNvSpPr txBox="1">
            <a:spLocks noGrp="1" noChangeArrowheads="1"/>
          </p:cNvSpPr>
          <p:nvPr>
            <p:ph type="body"/>
          </p:nvPr>
        </p:nvSpPr>
        <p:spPr bwMode="auto">
          <a:xfrm>
            <a:off x="1046350" y="4352637"/>
            <a:ext cx="4769503" cy="3478068"/>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1400736" y="914977"/>
            <a:ext cx="4055129" cy="3134591"/>
          </a:xfrm>
          <a:prstGeom prst="rect">
            <a:avLst/>
          </a:prstGeom>
          <a:solidFill>
            <a:srgbClr val="FFFFFF"/>
          </a:solidFill>
          <a:ln w="9360">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13314" name="Text Box 2"/>
          <p:cNvSpPr txBox="1">
            <a:spLocks noGrp="1" noChangeArrowheads="1"/>
          </p:cNvSpPr>
          <p:nvPr>
            <p:ph type="body"/>
          </p:nvPr>
        </p:nvSpPr>
        <p:spPr bwMode="auto">
          <a:xfrm>
            <a:off x="1046350" y="4352637"/>
            <a:ext cx="4769503" cy="3478068"/>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AC497E16-DBE3-44C9-8351-95FBF9931DD1}" type="datetime1">
              <a:rPr lang="en-US"/>
              <a:pPr>
                <a:defRPr/>
              </a:pPr>
              <a:t>9/29/10</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smtClean="0">
                <a:solidFill>
                  <a:srgbClr val="FFFFFF"/>
                </a:solidFill>
              </a:defRPr>
            </a:lvl1pPr>
          </a:lstStyle>
          <a:p>
            <a:pPr>
              <a:defRPr/>
            </a:pPr>
            <a:fld id="{5B7E9B59-F02C-4091-AF91-D12189E48BD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DE5C6A5-0926-4E3F-99A7-CB220E5B7B45}" type="datetime1">
              <a:rPr lang="en-US"/>
              <a:pPr>
                <a:defRPr/>
              </a:pPr>
              <a:t>9/29/10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1C3CE36-E436-4FF6-8B0C-06F464DE6B2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75F4F00-4600-4D35-A00D-E5C411BF15C0}" type="datetime1">
              <a:rPr lang="en-US"/>
              <a:pPr>
                <a:defRPr/>
              </a:pPr>
              <a:t>9/29/10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4FAA12A-3C02-40C4-AE77-02421C1EA62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19100" y="295275"/>
            <a:ext cx="7427913" cy="13779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15925" y="1981200"/>
            <a:ext cx="4200525" cy="2714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8850" y="1981200"/>
            <a:ext cx="4200525" cy="2714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15925" y="4848225"/>
            <a:ext cx="4200525" cy="2716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68850" y="4848225"/>
            <a:ext cx="4200525" cy="2716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D734CC7-D830-427A-8147-E21DBFF66D82}" type="datetime1">
              <a:rPr lang="en-US"/>
              <a:pPr>
                <a:defRPr/>
              </a:pPr>
              <a:t>9/29/10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F780220-87E9-424C-BD71-04528C24FCC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CD97ABD1-FA94-40BF-8C5F-CE5DE9D11901}" type="datetime1">
              <a:rPr lang="en-US"/>
              <a:pPr>
                <a:defRPr/>
              </a:pPr>
              <a:t>9/29/10</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473757DA-4E90-40D4-9344-8DC0C6D0917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B6C7F18-7EF1-4CA9-9CF9-FBD24DDB6503}" type="datetime1">
              <a:rPr lang="en-US"/>
              <a:pPr>
                <a:defRPr/>
              </a:pPr>
              <a:t>9/29/10</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E1A9F1D-0C6B-4608-9BD4-E6523B7D61F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94E84289-0BAA-4E85-AA6D-C853CD4287B9}" type="datetime1">
              <a:rPr lang="en-US"/>
              <a:pPr>
                <a:defRPr/>
              </a:pPr>
              <a:t>9/29/10</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56AA498A-10AA-4EF5-9998-902E76B992C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FA82C146-E12A-44D5-B5CA-4C6963625DE4}" type="datetime1">
              <a:rPr lang="en-US"/>
              <a:pPr>
                <a:defRPr/>
              </a:pPr>
              <a:t>9/29/10</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A35430A0-83CD-48C4-BF33-C36E4A64282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29BD31E-0A2A-4423-A412-60F81FA13581}" type="datetime1">
              <a:rPr lang="en-US"/>
              <a:pPr>
                <a:defRPr/>
              </a:pPr>
              <a:t>9/29/10</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4E2270DA-AF0E-47E3-BFA5-992367FDA89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0CD59913-4CC7-4A12-8DE9-D916517163DB}" type="datetime1">
              <a:rPr lang="en-US"/>
              <a:pPr>
                <a:defRPr/>
              </a:pPr>
              <a:t>9/29/10</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BEB11100-BBD9-4B2C-8307-8B94245E4A4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5" name="Rectangle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CC61C214-8116-4D0C-B7E4-C002042377C8}" type="datetime1">
              <a:rPr lang="en-US"/>
              <a:pPr>
                <a:defRPr/>
              </a:pPr>
              <a:t>9/29/10</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516B2ED7-2E38-4D65-BE00-348746A9BCB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smtClean="0">
                <a:solidFill>
                  <a:schemeClr val="tx2"/>
                </a:solidFill>
                <a:latin typeface="+mn-lt"/>
              </a:defRPr>
            </a:lvl1pPr>
          </a:lstStyle>
          <a:p>
            <a:pPr>
              <a:defRPr/>
            </a:pPr>
            <a:fld id="{521690C0-44D3-406B-A9E6-D090E4C7A9F7}" type="datetime1">
              <a:rPr lang="en-US"/>
              <a:pPr>
                <a:defRPr/>
              </a:pPr>
              <a:t>9/29/10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23" name="Slide Number Placeholder 22"/>
          <p:cNvSpPr>
            <a:spLocks noGrp="1"/>
          </p:cNvSpPr>
          <p:nvPr>
            <p:ph type="sldNum" sz="quarter" idx="4"/>
          </p:nvPr>
        </p:nvSpPr>
        <p:spPr>
          <a:xfrm>
            <a:off x="146050" y="6172200"/>
            <a:ext cx="457200" cy="457200"/>
          </a:xfrm>
          <a:prstGeom prst="ellipse">
            <a:avLst/>
          </a:prstGeom>
          <a:no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chemeClr val="tx2">
                    <a:lumMod val="60000"/>
                    <a:lumOff val="40000"/>
                  </a:schemeClr>
                </a:solidFill>
                <a:latin typeface="+mj-lt"/>
                <a:ea typeface="+mj-ea"/>
                <a:cs typeface="+mj-cs"/>
              </a:defRPr>
            </a:lvl1pPr>
          </a:lstStyle>
          <a:p>
            <a:pPr>
              <a:defRPr/>
            </a:pPr>
            <a:fld id="{2C7F59A2-15C2-4B1F-9F2D-2B75D7545179}"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005" r:id="rId1"/>
    <p:sldLayoutId id="2147484004" r:id="rId2"/>
    <p:sldLayoutId id="2147484006" r:id="rId3"/>
    <p:sldLayoutId id="2147484003" r:id="rId4"/>
    <p:sldLayoutId id="2147484002" r:id="rId5"/>
    <p:sldLayoutId id="2147484001" r:id="rId6"/>
    <p:sldLayoutId id="2147484000" r:id="rId7"/>
    <p:sldLayoutId id="2147484007" r:id="rId8"/>
    <p:sldLayoutId id="2147484008" r:id="rId9"/>
    <p:sldLayoutId id="2147483999" r:id="rId10"/>
    <p:sldLayoutId id="2147483998" r:id="rId11"/>
    <p:sldLayoutId id="2147484009" r:id="rId12"/>
  </p:sldLayoutIdLst>
  <p:timing>
    <p:tnLst>
      <p:par>
        <p:cTn id="1" dur="indefinite" restart="never" nodeType="tmRoot"/>
      </p:par>
    </p:tnLst>
  </p:timing>
  <p:hf hdr="0" ftr="0" dt="0"/>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itchFamily="34" charset="0"/>
        </a:defRPr>
      </a:lvl2pPr>
      <a:lvl3pPr algn="l" rtl="0" fontAlgn="base">
        <a:spcBef>
          <a:spcPct val="0"/>
        </a:spcBef>
        <a:spcAft>
          <a:spcPct val="0"/>
        </a:spcAft>
        <a:defRPr sz="4000">
          <a:solidFill>
            <a:schemeClr val="tx2"/>
          </a:solidFill>
          <a:latin typeface="Franklin Gothic Book" pitchFamily="34" charset="0"/>
        </a:defRPr>
      </a:lvl3pPr>
      <a:lvl4pPr algn="l" rtl="0" fontAlgn="base">
        <a:spcBef>
          <a:spcPct val="0"/>
        </a:spcBef>
        <a:spcAft>
          <a:spcPct val="0"/>
        </a:spcAft>
        <a:defRPr sz="4000">
          <a:solidFill>
            <a:schemeClr val="tx2"/>
          </a:solidFill>
          <a:latin typeface="Franklin Gothic Book" pitchFamily="34" charset="0"/>
        </a:defRPr>
      </a:lvl4pPr>
      <a:lvl5pPr algn="l" rtl="0" fontAlgn="base">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oyne@cs.columbia.edu" TargetMode="External"/><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4"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4"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4"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4"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4" Type="http://schemas.openxmlformats.org/officeDocument/2006/relationships/image" Target="../media/image12.jpeg"/><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4" Type="http://schemas.openxmlformats.org/officeDocument/2006/relationships/image" Target="../media/image12.jpeg"/><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4"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image" Target="../media/image16.jpeg"/><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4" Type="http://schemas.openxmlformats.org/officeDocument/2006/relationships/image" Target="../media/image27.jpeg"/><Relationship Id="rId5" Type="http://schemas.openxmlformats.org/officeDocument/2006/relationships/image" Target="../media/image28.jpeg"/><Relationship Id="rId7"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6.jpeg"/><Relationship Id="rId6" Type="http://schemas.openxmlformats.org/officeDocument/2006/relationships/image" Target="../media/image29.jpeg"/></Relationships>
</file>

<file path=ppt/slides/_rels/slide31.xml.rels><?xml version="1.0" encoding="UTF-8" standalone="yes"?>
<Relationships xmlns="http://schemas.openxmlformats.org/package/2006/relationships"><Relationship Id="rId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1.jpeg"/></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3"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4"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5.jpeg"/></Relationships>
</file>

<file path=ppt/slides/_rels/slide34.xml.rels><?xml version="1.0" encoding="UTF-8" standalone="yes"?>
<Relationships xmlns="http://schemas.openxmlformats.org/package/2006/relationships"><Relationship Id="rId6" Type="http://schemas.openxmlformats.org/officeDocument/2006/relationships/image" Target="../media/image40.jpeg"/><Relationship Id="rId4" Type="http://schemas.openxmlformats.org/officeDocument/2006/relationships/image" Target="../media/image38.jpeg"/><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37.jpeg"/><Relationship Id="rId5" Type="http://schemas.openxmlformats.org/officeDocument/2006/relationships/image" Target="../media/image39.jpeg"/></Relationships>
</file>

<file path=ppt/slides/_rels/slide35.xml.rels><?xml version="1.0" encoding="UTF-8" standalone="yes"?>
<Relationships xmlns="http://schemas.openxmlformats.org/package/2006/relationships"><Relationship Id="rId4"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1.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9.jpeg"/><Relationship Id="rId4" Type="http://schemas.openxmlformats.org/officeDocument/2006/relationships/image" Target="../media/image45.jpeg"/><Relationship Id="rId10" Type="http://schemas.openxmlformats.org/officeDocument/2006/relationships/image" Target="../media/image51.jpeg"/><Relationship Id="rId5" Type="http://schemas.openxmlformats.org/officeDocument/2006/relationships/image" Target="../media/image46.jpeg"/><Relationship Id="rId7" Type="http://schemas.openxmlformats.org/officeDocument/2006/relationships/image" Target="../media/image48.jpeg"/><Relationship Id="rId1" Type="http://schemas.openxmlformats.org/officeDocument/2006/relationships/slideLayout" Target="../slideLayouts/slideLayout2.xml"/><Relationship Id="rId2" Type="http://schemas.openxmlformats.org/officeDocument/2006/relationships/notesSlide" Target="../notesSlides/notesSlide27.xml"/><Relationship Id="rId9" Type="http://schemas.openxmlformats.org/officeDocument/2006/relationships/image" Target="../media/image50.jpeg"/><Relationship Id="rId3" Type="http://schemas.openxmlformats.org/officeDocument/2006/relationships/image" Target="../media/image44.jpeg"/><Relationship Id="rId6" Type="http://schemas.openxmlformats.org/officeDocument/2006/relationships/image" Target="../media/image47.jpeg"/></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jpeg"/><Relationship Id="rId5"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4" Type="http://schemas.openxmlformats.org/officeDocument/2006/relationships/image" Target="../media/image55.jpeg"/><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54.jpeg"/></Relationships>
</file>

<file path=ppt/slides/_rels/slide43.xml.rels><?xml version="1.0" encoding="UTF-8" standalone="yes"?>
<Relationships xmlns="http://schemas.openxmlformats.org/package/2006/relationships"><Relationship Id="rId6" Type="http://schemas.openxmlformats.org/officeDocument/2006/relationships/image" Target="../media/image59.jpeg"/><Relationship Id="rId4" Type="http://schemas.openxmlformats.org/officeDocument/2006/relationships/image" Target="../media/image57.jpeg"/><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56.jpeg"/><Relationship Id="rId5" Type="http://schemas.openxmlformats.org/officeDocument/2006/relationships/image" Target="../media/image58.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3" Type="http://schemas.openxmlformats.org/officeDocument/2006/relationships/image" Target="../media/image6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6.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3" Type="http://schemas.openxmlformats.org/officeDocument/2006/relationships/image" Target="../media/image6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3" Type="http://schemas.openxmlformats.org/officeDocument/2006/relationships/image" Target="../media/image6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3" Type="http://schemas.openxmlformats.org/officeDocument/2006/relationships/image" Target="../media/image6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3" Type="http://schemas.openxmlformats.org/officeDocument/2006/relationships/image" Target="../media/image6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image" Target="../media/image8.png"/><Relationship Id="rId5" Type="http://schemas.openxmlformats.org/officeDocument/2006/relationships/image" Target="../media/image9.png"/><Relationship Id="rId7"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7.png"/><Relationship Id="rId6"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8" Type="http://schemas.openxmlformats.org/officeDocument/2006/relationships/image" Target="../media/image70.jpeg"/><Relationship Id="rId4" Type="http://schemas.openxmlformats.org/officeDocument/2006/relationships/image" Target="../media/image66.jpeg"/><Relationship Id="rId5" Type="http://schemas.openxmlformats.org/officeDocument/2006/relationships/image" Target="../media/image67.jpeg"/><Relationship Id="rId7" Type="http://schemas.openxmlformats.org/officeDocument/2006/relationships/image" Target="../media/image69.jpeg"/><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65.jpeg"/><Relationship Id="rId6" Type="http://schemas.openxmlformats.org/officeDocument/2006/relationships/image" Target="../media/image68.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72.jpeg"/><Relationship Id="rId3" Type="http://schemas.openxmlformats.org/officeDocument/2006/relationships/image" Target="../media/image73.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4" Type="http://schemas.openxmlformats.org/officeDocument/2006/relationships/image" Target="../media/image75.jpeg"/><Relationship Id="rId1" Type="http://schemas.openxmlformats.org/officeDocument/2006/relationships/video" Target="file://localhost/Users/coyne/junk/heaf/heaf/MVI_0121.AVI" TargetMode="External"/><Relationship Id="rId2" Type="http://schemas.openxmlformats.org/officeDocument/2006/relationships/slideLayout" Target="../slideLayouts/slideLayout2.xml"/><Relationship Id="rId3" Type="http://schemas.openxmlformats.org/officeDocument/2006/relationships/image" Target="../media/image74.jpeg"/><Relationship Id="rId5" Type="http://schemas.openxmlformats.org/officeDocument/2006/relationships/image" Target="../media/image7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4" Type="http://schemas.openxmlformats.org/officeDocument/2006/relationships/image" Target="../media/image79.jpeg"/><Relationship Id="rId1" Type="http://schemas.openxmlformats.org/officeDocument/2006/relationships/slideLayout" Target="../slideLayouts/slideLayout2.xml"/><Relationship Id="rId2" Type="http://schemas.openxmlformats.org/officeDocument/2006/relationships/image" Target="../media/image77.jpeg"/><Relationship Id="rId3" Type="http://schemas.openxmlformats.org/officeDocument/2006/relationships/image" Target="../media/image78.jpeg"/><Relationship Id="rId5" Type="http://schemas.openxmlformats.org/officeDocument/2006/relationships/image" Target="../media/image80.jpeg"/></Relationships>
</file>

<file path=ppt/slides/_rels/slide8.xml.rels><?xml version="1.0" encoding="UTF-8" standalone="yes"?>
<Relationships xmlns="http://schemas.openxmlformats.org/package/2006/relationships"><Relationship Id="rId4"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lucky.cs.columbia.edu:2001" TargetMode="External"/><Relationship Id="rId3" Type="http://schemas.openxmlformats.org/officeDocument/2006/relationships/hyperlink" Target="http://www.wordseye.com"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4" Type="http://schemas.openxmlformats.org/officeDocument/2006/relationships/hyperlink" Target="http://lucky.cs.columbia.edu:2001" TargetMode="External"/><Relationship Id="rId1" Type="http://schemas.openxmlformats.org/officeDocument/2006/relationships/slideLayout" Target="../slideLayouts/slideLayout2.xml"/><Relationship Id="rId2" Type="http://schemas.openxmlformats.org/officeDocument/2006/relationships/hyperlink" Target="mailto:coyne@cs.columbia.edu" TargetMode="External"/><Relationship Id="rId3" Type="http://schemas.openxmlformats.org/officeDocument/2006/relationships/image" Target="../media/image81.jpeg"/><Relationship Id="rId5" Type="http://schemas.openxmlformats.org/officeDocument/2006/relationships/hyperlink" Target="http://www.wordseye.com" TargetMode="External"/></Relationships>
</file>

<file path=ppt/slides/_rels/slide9.xml.rels><?xml version="1.0" encoding="UTF-8" standalone="yes"?>
<Relationships xmlns="http://schemas.openxmlformats.org/package/2006/relationships"><Relationship Id="rId4"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7086600" cy="868362"/>
          </a:xfrm>
        </p:spPr>
        <p:txBody>
          <a:bodyPr/>
          <a:lstStyle/>
          <a:p>
            <a:r>
              <a:rPr lang="en-US" sz="3200" dirty="0" smtClean="0"/>
              <a:t>Semantics in </a:t>
            </a:r>
            <a:r>
              <a:rPr lang="en-US" sz="3200" dirty="0" smtClean="0"/>
              <a:t>Text-to-Scene Generation</a:t>
            </a:r>
            <a:endParaRPr lang="en-US" sz="3200" dirty="0">
              <a:solidFill>
                <a:srgbClr val="696464"/>
              </a:solidFill>
            </a:endParaRPr>
          </a:p>
        </p:txBody>
      </p:sp>
      <p:sp>
        <p:nvSpPr>
          <p:cNvPr id="4" name="Slide Number Placeholder 3"/>
          <p:cNvSpPr>
            <a:spLocks noGrp="1"/>
          </p:cNvSpPr>
          <p:nvPr>
            <p:ph type="sldNum" sz="quarter" idx="12"/>
          </p:nvPr>
        </p:nvSpPr>
        <p:spPr/>
        <p:txBody>
          <a:bodyPr/>
          <a:lstStyle/>
          <a:p>
            <a:pPr>
              <a:defRPr/>
            </a:pPr>
            <a:fld id="{8F780220-87E9-424C-BD71-04528C24FCC9}" type="slidenum">
              <a:rPr lang="en-US" smtClean="0"/>
              <a:pPr>
                <a:defRPr/>
              </a:pPr>
              <a:t>1</a:t>
            </a:fld>
            <a:endParaRPr lang="en-US" dirty="0"/>
          </a:p>
        </p:txBody>
      </p:sp>
      <p:sp>
        <p:nvSpPr>
          <p:cNvPr id="5" name="Subtitle 2"/>
          <p:cNvSpPr txBox="1">
            <a:spLocks/>
          </p:cNvSpPr>
          <p:nvPr/>
        </p:nvSpPr>
        <p:spPr bwMode="auto">
          <a:xfrm>
            <a:off x="4876800" y="5943600"/>
            <a:ext cx="2819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20000"/>
          </a:bodyPr>
          <a:lstStyle/>
          <a:p>
            <a:pPr marL="0" marR="0" lvl="0" indent="0" algn="r" defTabSz="914400" rtl="0" eaLnBrk="1" fontAlgn="auto" latinLnBrk="0" hangingPunct="1">
              <a:lnSpc>
                <a:spcPct val="100000"/>
              </a:lnSpc>
              <a:spcBef>
                <a:spcPts val="0"/>
              </a:spcBef>
              <a:spcAft>
                <a:spcPts val="0"/>
              </a:spcAft>
              <a:buClr>
                <a:schemeClr val="accent1"/>
              </a:buClr>
              <a:buSzPct val="85000"/>
              <a:tabLst/>
              <a:defRPr/>
            </a:pPr>
            <a:r>
              <a:rPr kumimoji="0" lang="en-US" sz="1400" b="0" i="0" u="none" strike="noStrike" kern="1200" cap="none" spc="0" normalizeH="0" baseline="0" noProof="0" dirty="0" smtClean="0">
                <a:ln>
                  <a:noFill/>
                </a:ln>
                <a:solidFill>
                  <a:schemeClr val="tx2"/>
                </a:solidFill>
                <a:effectLst/>
                <a:uLnTx/>
                <a:uFillTx/>
                <a:latin typeface="+mn-lt"/>
                <a:ea typeface="+mn-ea"/>
                <a:cs typeface="+mn-cs"/>
              </a:rPr>
              <a:t>Bob Coyne (</a:t>
            </a:r>
            <a:r>
              <a:rPr kumimoji="0" lang="en-US" sz="1400" b="0" i="0" u="none" strike="noStrike" kern="1200" cap="none" spc="0" normalizeH="0" baseline="0" noProof="0" dirty="0" smtClean="0">
                <a:ln>
                  <a:noFill/>
                </a:ln>
                <a:solidFill>
                  <a:schemeClr val="tx2"/>
                </a:solidFill>
                <a:effectLst/>
                <a:uLnTx/>
                <a:uFillTx/>
                <a:latin typeface="+mn-lt"/>
                <a:ea typeface="+mn-ea"/>
                <a:cs typeface="+mn-cs"/>
                <a:hlinkClick r:id="rId2"/>
              </a:rPr>
              <a:t>coyne@cs.columbia.edu</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a:t>
            </a:r>
          </a:p>
          <a:p>
            <a:pPr marL="0" marR="0" lvl="0" indent="0" algn="r" defTabSz="914400" rtl="0" eaLnBrk="1" fontAlgn="auto" latinLnBrk="0" hangingPunct="1">
              <a:lnSpc>
                <a:spcPct val="100000"/>
              </a:lnSpc>
              <a:spcBef>
                <a:spcPts val="0"/>
              </a:spcBef>
              <a:spcAft>
                <a:spcPts val="0"/>
              </a:spcAft>
              <a:buClr>
                <a:schemeClr val="accent1"/>
              </a:buClr>
              <a:buSzPct val="85000"/>
              <a:tabLst/>
              <a:defRPr/>
            </a:pPr>
            <a:r>
              <a:rPr lang="en-US" sz="1400" dirty="0" smtClean="0">
                <a:solidFill>
                  <a:schemeClr val="tx2"/>
                </a:solidFill>
                <a:latin typeface="+mn-lt"/>
              </a:rPr>
              <a:t>Owen </a:t>
            </a:r>
            <a:r>
              <a:rPr lang="en-US" sz="1400" dirty="0" err="1" smtClean="0">
                <a:solidFill>
                  <a:schemeClr val="tx2"/>
                </a:solidFill>
                <a:latin typeface="+mn-lt"/>
              </a:rPr>
              <a:t>Rambow</a:t>
            </a:r>
            <a:r>
              <a:rPr lang="en-US" sz="1400" dirty="0" smtClean="0">
                <a:solidFill>
                  <a:schemeClr val="tx2"/>
                </a:solidFill>
                <a:latin typeface="+mn-lt"/>
              </a:rPr>
              <a:t> (</a:t>
            </a:r>
            <a:r>
              <a:rPr lang="en-US" sz="1400" dirty="0" err="1" smtClean="0">
                <a:solidFill>
                  <a:schemeClr val="tx2"/>
                </a:solidFill>
                <a:latin typeface="+mn-lt"/>
              </a:rPr>
              <a:t>rambow@ccls.columbia.edu</a:t>
            </a:r>
            <a:r>
              <a:rPr lang="en-US" sz="1400" dirty="0" smtClean="0">
                <a:solidFill>
                  <a:schemeClr val="tx2"/>
                </a:solidFill>
                <a:latin typeface="+mn-lt"/>
              </a:rPr>
              <a:t>)</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p>
          <a:p>
            <a:pPr marL="0" marR="0" lvl="0" indent="0" algn="r" defTabSz="914400" rtl="0" eaLnBrk="1" fontAlgn="auto" latinLnBrk="0" hangingPunct="1">
              <a:lnSpc>
                <a:spcPct val="100000"/>
              </a:lnSpc>
              <a:spcBef>
                <a:spcPts val="0"/>
              </a:spcBef>
              <a:spcAft>
                <a:spcPts val="0"/>
              </a:spcAft>
              <a:buClr>
                <a:schemeClr val="accent1"/>
              </a:buClr>
              <a:buSzPct val="85000"/>
              <a:tabLst/>
              <a:defRPr/>
            </a:pPr>
            <a:r>
              <a:rPr kumimoji="0" lang="en-US" sz="1400" b="0" i="0" u="none" strike="noStrike" kern="1200" cap="none" spc="0" normalizeH="0" baseline="0" noProof="0" dirty="0" smtClean="0">
                <a:ln>
                  <a:noFill/>
                </a:ln>
                <a:solidFill>
                  <a:schemeClr val="tx2"/>
                </a:solidFill>
                <a:effectLst/>
                <a:uLnTx/>
                <a:uFillTx/>
                <a:latin typeface="+mn-lt"/>
                <a:ea typeface="+mn-ea"/>
                <a:cs typeface="+mn-cs"/>
              </a:rPr>
              <a:t>Richard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Sproat</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rws@xoba.com</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a:t>
            </a:r>
          </a:p>
          <a:p>
            <a:pPr marL="0" marR="0" lvl="0" indent="0" algn="r" defTabSz="914400" rtl="0" eaLnBrk="1" fontAlgn="auto" latinLnBrk="0" hangingPunct="1">
              <a:lnSpc>
                <a:spcPct val="100000"/>
              </a:lnSpc>
              <a:spcBef>
                <a:spcPts val="0"/>
              </a:spcBef>
              <a:spcAft>
                <a:spcPts val="0"/>
              </a:spcAft>
              <a:buClr>
                <a:schemeClr val="accent1"/>
              </a:buClr>
              <a:buSzPct val="85000"/>
              <a:tabLst/>
              <a:defRPr/>
            </a:pPr>
            <a:r>
              <a:rPr kumimoji="0" lang="en-US" sz="1400" b="0" i="0" u="none" strike="noStrike" kern="1200" cap="none" spc="0" normalizeH="0" baseline="0" noProof="0" dirty="0" smtClean="0">
                <a:ln>
                  <a:noFill/>
                </a:ln>
                <a:solidFill>
                  <a:schemeClr val="tx2"/>
                </a:solidFill>
                <a:effectLst/>
                <a:uLnTx/>
                <a:uFillTx/>
                <a:latin typeface="+mn-lt"/>
                <a:ea typeface="+mn-ea"/>
                <a:cs typeface="+mn-cs"/>
              </a:rPr>
              <a:t>Julia Hirschberg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julia@columbia.edu</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a:t>
            </a:r>
          </a:p>
        </p:txBody>
      </p:sp>
      <p:pic>
        <p:nvPicPr>
          <p:cNvPr id="6" name="Picture 2"/>
          <p:cNvPicPr>
            <a:picLocks noChangeAspect="1" noChangeArrowheads="1"/>
          </p:cNvPicPr>
          <p:nvPr/>
        </p:nvPicPr>
        <p:blipFill>
          <a:blip r:embed="rId3"/>
          <a:srcRect/>
          <a:stretch>
            <a:fillRect/>
          </a:stretch>
        </p:blipFill>
        <p:spPr bwMode="auto">
          <a:xfrm>
            <a:off x="1371600" y="1285292"/>
            <a:ext cx="6324600" cy="45821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 name="Picture 65" descr="Picture 19.png"/>
          <p:cNvPicPr>
            <a:picLocks noChangeAspect="1"/>
          </p:cNvPicPr>
          <p:nvPr/>
        </p:nvPicPr>
        <p:blipFill>
          <a:blip r:embed="rId3"/>
          <a:stretch>
            <a:fillRect/>
          </a:stretch>
        </p:blipFill>
        <p:spPr>
          <a:xfrm>
            <a:off x="1003061" y="1219200"/>
            <a:ext cx="7150339" cy="4572000"/>
          </a:xfrm>
          <a:prstGeom prst="rect">
            <a:avLst/>
          </a:prstGeom>
        </p:spPr>
      </p:pic>
      <p:sp>
        <p:nvSpPr>
          <p:cNvPr id="5123" name="Line 3"/>
          <p:cNvSpPr>
            <a:spLocks noChangeShapeType="1"/>
          </p:cNvSpPr>
          <p:nvPr/>
        </p:nvSpPr>
        <p:spPr bwMode="auto">
          <a:xfrm flipV="1">
            <a:off x="1003061" y="3081861"/>
            <a:ext cx="1058236" cy="2965741"/>
          </a:xfrm>
          <a:prstGeom prst="line">
            <a:avLst/>
          </a:prstGeom>
          <a:noFill/>
          <a:ln w="36720">
            <a:solidFill>
              <a:srgbClr val="FF0000"/>
            </a:solidFill>
            <a:miter lim="800000"/>
            <a:headEnd/>
            <a:tailEnd type="triangle" w="med" len="med"/>
          </a:ln>
          <a:effectLst/>
        </p:spPr>
        <p:txBody>
          <a:bodyPr lIns="82945" tIns="41473" rIns="82945" bIns="41473">
            <a:prstTxWarp prst="textNoShape">
              <a:avLst/>
            </a:prstTxWarp>
          </a:bodyPr>
          <a:lstStyle/>
          <a:p>
            <a:endParaRPr lang="en-US"/>
          </a:p>
        </p:txBody>
      </p:sp>
      <p:sp>
        <p:nvSpPr>
          <p:cNvPr id="5124" name="Text Box 4"/>
          <p:cNvSpPr txBox="1">
            <a:spLocks noChangeArrowheads="1"/>
          </p:cNvSpPr>
          <p:nvPr/>
        </p:nvSpPr>
        <p:spPr bwMode="auto">
          <a:xfrm>
            <a:off x="661268" y="6106183"/>
            <a:ext cx="3963124" cy="246221"/>
          </a:xfrm>
          <a:prstGeom prst="rect">
            <a:avLst/>
          </a:prstGeom>
          <a:noFill/>
          <a:ln w="9525">
            <a:noFill/>
            <a:round/>
            <a:headEnd/>
            <a:tailEnd/>
          </a:ln>
          <a:effectLst/>
        </p:spPr>
        <p:txBody>
          <a:bodyPr wrap="square" lIns="0" tIns="0" rIns="0" bIns="0">
            <a:prstTxWarp prst="textNoShape">
              <a:avLst/>
            </a:prstTxWarp>
            <a:spAutoFit/>
          </a:bodyPr>
          <a:lstStyle/>
          <a:p>
            <a:pPr>
              <a:buClr>
                <a:srgbClr val="EAEAEA"/>
              </a:buCl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1600" b="1" dirty="0">
                <a:solidFill>
                  <a:srgbClr val="000000"/>
                </a:solidFill>
                <a:ea typeface="DejaVu LGC Sans" charset="0"/>
                <a:cs typeface="DejaVu LGC Sans" charset="0"/>
              </a:rPr>
              <a:t>Describe </a:t>
            </a:r>
            <a:r>
              <a:rPr lang="en-GB" sz="1600" dirty="0">
                <a:solidFill>
                  <a:srgbClr val="000000"/>
                </a:solidFill>
                <a:ea typeface="DejaVu LGC Sans" charset="0"/>
                <a:cs typeface="DejaVu LGC Sans" charset="0"/>
              </a:rPr>
              <a:t>a </a:t>
            </a:r>
            <a:r>
              <a:rPr lang="en-GB" sz="1600" dirty="0" smtClean="0">
                <a:solidFill>
                  <a:srgbClr val="000000"/>
                </a:solidFill>
                <a:ea typeface="DejaVu LGC Sans" charset="0"/>
                <a:cs typeface="DejaVu LGC Sans" charset="0"/>
              </a:rPr>
              <a:t>scene</a:t>
            </a:r>
            <a:endParaRPr lang="en-GB" sz="1600" b="1" dirty="0">
              <a:solidFill>
                <a:srgbClr val="000000"/>
              </a:solidFill>
              <a:ea typeface="DejaVu LGC Sans" charset="0"/>
              <a:cs typeface="DejaVu LGC Sans" charset="0"/>
            </a:endParaRPr>
          </a:p>
        </p:txBody>
      </p:sp>
      <p:grpSp>
        <p:nvGrpSpPr>
          <p:cNvPr id="2" name="Group 59"/>
          <p:cNvGrpSpPr>
            <a:grpSpLocks/>
          </p:cNvGrpSpPr>
          <p:nvPr/>
        </p:nvGrpSpPr>
        <p:grpSpPr bwMode="auto">
          <a:xfrm>
            <a:off x="1002344" y="329669"/>
            <a:ext cx="6917760" cy="339875"/>
            <a:chOff x="764" y="53"/>
            <a:chExt cx="4804" cy="236"/>
          </a:xfrm>
        </p:grpSpPr>
        <p:sp>
          <p:nvSpPr>
            <p:cNvPr id="5180" name="AutoShape 60"/>
            <p:cNvSpPr>
              <a:spLocks noChangeArrowheads="1"/>
            </p:cNvSpPr>
            <p:nvPr/>
          </p:nvSpPr>
          <p:spPr bwMode="auto">
            <a:xfrm>
              <a:off x="764" y="60"/>
              <a:ext cx="4804" cy="229"/>
            </a:xfrm>
            <a:prstGeom prst="roundRect">
              <a:avLst>
                <a:gd name="adj" fmla="val 435"/>
              </a:avLst>
            </a:prstGeom>
            <a:noFill/>
            <a:ln w="9525">
              <a:noFill/>
              <a:round/>
              <a:headEnd/>
              <a:tailEnd/>
            </a:ln>
            <a:effectLst/>
          </p:spPr>
          <p:txBody>
            <a:bodyPr wrap="none" anchor="ctr">
              <a:prstTxWarp prst="textNoShape">
                <a:avLst/>
              </a:prstTxWarp>
            </a:bodyPr>
            <a:lstStyle/>
            <a:p>
              <a:endParaRPr lang="en-US"/>
            </a:p>
          </p:txBody>
        </p:sp>
        <p:grpSp>
          <p:nvGrpSpPr>
            <p:cNvPr id="3" name="Group 61"/>
            <p:cNvGrpSpPr>
              <a:grpSpLocks/>
            </p:cNvGrpSpPr>
            <p:nvPr/>
          </p:nvGrpSpPr>
          <p:grpSpPr bwMode="auto">
            <a:xfrm>
              <a:off x="764" y="53"/>
              <a:ext cx="4803" cy="235"/>
              <a:chOff x="764" y="53"/>
              <a:chExt cx="4803" cy="235"/>
            </a:xfrm>
          </p:grpSpPr>
          <p:sp>
            <p:nvSpPr>
              <p:cNvPr id="5182" name="AutoShape 62"/>
              <p:cNvSpPr>
                <a:spLocks noChangeArrowheads="1"/>
              </p:cNvSpPr>
              <p:nvPr/>
            </p:nvSpPr>
            <p:spPr bwMode="auto">
              <a:xfrm>
                <a:off x="764" y="60"/>
                <a:ext cx="4803" cy="228"/>
              </a:xfrm>
              <a:prstGeom prst="roundRect">
                <a:avLst>
                  <a:gd name="adj" fmla="val 435"/>
                </a:avLst>
              </a:prstGeom>
              <a:noFill/>
              <a:ln w="9525">
                <a:noFill/>
                <a:round/>
                <a:headEnd/>
                <a:tailEnd/>
              </a:ln>
              <a:effectLst/>
            </p:spPr>
            <p:txBody>
              <a:bodyPr wrap="none" anchor="ctr">
                <a:prstTxWarp prst="textNoShape">
                  <a:avLst/>
                </a:prstTxWarp>
              </a:bodyPr>
              <a:lstStyle/>
              <a:p>
                <a:endParaRPr lang="en-US"/>
              </a:p>
            </p:txBody>
          </p:sp>
          <p:grpSp>
            <p:nvGrpSpPr>
              <p:cNvPr id="4" name="Group 63"/>
              <p:cNvGrpSpPr>
                <a:grpSpLocks/>
              </p:cNvGrpSpPr>
              <p:nvPr/>
            </p:nvGrpSpPr>
            <p:grpSpPr bwMode="auto">
              <a:xfrm>
                <a:off x="764" y="53"/>
                <a:ext cx="4803" cy="235"/>
                <a:chOff x="764" y="53"/>
                <a:chExt cx="4803" cy="235"/>
              </a:xfrm>
            </p:grpSpPr>
            <p:sp>
              <p:nvSpPr>
                <p:cNvPr id="5184" name="AutoShape 64"/>
                <p:cNvSpPr>
                  <a:spLocks noChangeArrowheads="1"/>
                </p:cNvSpPr>
                <p:nvPr/>
              </p:nvSpPr>
              <p:spPr bwMode="auto">
                <a:xfrm>
                  <a:off x="764" y="60"/>
                  <a:ext cx="4803" cy="228"/>
                </a:xfrm>
                <a:prstGeom prst="roundRect">
                  <a:avLst>
                    <a:gd name="adj" fmla="val 435"/>
                  </a:avLst>
                </a:prstGeom>
                <a:noFill/>
                <a:ln w="9525">
                  <a:noFill/>
                  <a:round/>
                  <a:headEnd/>
                  <a:tailEnd/>
                </a:ln>
                <a:effectLst/>
              </p:spPr>
              <p:txBody>
                <a:bodyPr wrap="none" anchor="ctr">
                  <a:prstTxWarp prst="textNoShape">
                    <a:avLst/>
                  </a:prstTxWarp>
                </a:bodyPr>
                <a:lstStyle/>
                <a:p>
                  <a:endParaRPr lang="en-US"/>
                </a:p>
              </p:txBody>
            </p:sp>
            <p:sp>
              <p:nvSpPr>
                <p:cNvPr id="5185" name="AutoShape 65"/>
                <p:cNvSpPr>
                  <a:spLocks noChangeArrowheads="1"/>
                </p:cNvSpPr>
                <p:nvPr/>
              </p:nvSpPr>
              <p:spPr bwMode="auto">
                <a:xfrm>
                  <a:off x="1282" y="53"/>
                  <a:ext cx="4099" cy="228"/>
                </a:xfrm>
                <a:prstGeom prst="roundRect">
                  <a:avLst>
                    <a:gd name="adj" fmla="val 440"/>
                  </a:avLst>
                </a:prstGeom>
                <a:noFill/>
                <a:ln w="9525">
                  <a:noFill/>
                  <a:round/>
                  <a:headEnd/>
                  <a:tailEnd/>
                </a:ln>
                <a:effectLst/>
              </p:spPr>
              <p:txBody>
                <a:bodyPr wrap="none" lIns="0" tIns="0" rIns="0" bIns="0">
                  <a:prstTxWarp prst="textNoShape">
                    <a:avLst/>
                  </a:prstTxWarp>
                  <a:spAutoFit/>
                </a:bodyPr>
                <a:lstStyle/>
                <a:p>
                  <a:pPr algn="ctr">
                    <a:lnSpc>
                      <a:spcPts val="2540"/>
                    </a:lnSpc>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2400" dirty="0" err="1" smtClean="0">
                      <a:solidFill>
                        <a:srgbClr val="696464"/>
                      </a:solidFill>
                      <a:latin typeface="Trebuchet MS" pitchFamily="-107" charset="0"/>
                      <a:ea typeface="DejaVu LGC Sans" charset="0"/>
                      <a:cs typeface="DejaVu LGC Sans" charset="0"/>
                    </a:rPr>
                    <a:t>WordsEye</a:t>
                  </a:r>
                  <a:r>
                    <a:rPr lang="en-GB" sz="2400" dirty="0" smtClean="0">
                      <a:solidFill>
                        <a:srgbClr val="696464"/>
                      </a:solidFill>
                      <a:latin typeface="Trebuchet MS" pitchFamily="-107" charset="0"/>
                      <a:ea typeface="DejaVu LGC Sans" charset="0"/>
                      <a:cs typeface="DejaVu LGC Sans" charset="0"/>
                    </a:rPr>
                    <a:t>: Create 3D </a:t>
                  </a:r>
                  <a:r>
                    <a:rPr lang="en-GB" sz="2400" dirty="0">
                      <a:solidFill>
                        <a:srgbClr val="696464"/>
                      </a:solidFill>
                      <a:latin typeface="Trebuchet MS" pitchFamily="-107" charset="0"/>
                      <a:ea typeface="DejaVu LGC Sans" charset="0"/>
                      <a:cs typeface="DejaVu LGC Sans" charset="0"/>
                    </a:rPr>
                    <a:t>scenes</a:t>
                  </a:r>
                  <a:r>
                    <a:rPr lang="en-GB" sz="2400" dirty="0" smtClean="0">
                      <a:solidFill>
                        <a:srgbClr val="696464"/>
                      </a:solidFill>
                      <a:latin typeface="Trebuchet MS" pitchFamily="-107" charset="0"/>
                      <a:ea typeface="DejaVu LGC Sans" charset="0"/>
                      <a:cs typeface="DejaVu LGC Sans" charset="0"/>
                    </a:rPr>
                    <a:t> with language</a:t>
                  </a:r>
                  <a:endParaRPr lang="en-GB" sz="2400" dirty="0">
                    <a:solidFill>
                      <a:srgbClr val="696464"/>
                    </a:solidFill>
                    <a:latin typeface="Trebuchet MS" pitchFamily="-107" charset="0"/>
                    <a:ea typeface="DejaVu LGC Sans" charset="0"/>
                    <a:cs typeface="DejaVu LGC Sans" charset="0"/>
                  </a:endParaRPr>
                </a:p>
              </p:txBody>
            </p:sp>
          </p:grpSp>
        </p:grpSp>
      </p:grpSp>
      <p:sp>
        <p:nvSpPr>
          <p:cNvPr id="17" name="TextBox 16"/>
          <p:cNvSpPr txBox="1"/>
          <p:nvPr/>
        </p:nvSpPr>
        <p:spPr>
          <a:xfrm>
            <a:off x="316388" y="5968424"/>
            <a:ext cx="369412" cy="584776"/>
          </a:xfrm>
          <a:prstGeom prst="rect">
            <a:avLst/>
          </a:prstGeom>
          <a:noFill/>
        </p:spPr>
        <p:txBody>
          <a:bodyPr wrap="none" rtlCol="0">
            <a:spAutoFit/>
          </a:bodyPr>
          <a:lstStyle/>
          <a:p>
            <a:r>
              <a:rPr lang="en-US" sz="3200" dirty="0" smtClean="0">
                <a:solidFill>
                  <a:schemeClr val="tx2">
                    <a:lumMod val="60000"/>
                    <a:lumOff val="40000"/>
                  </a:schemeClr>
                </a:solidFill>
                <a:latin typeface="Comic Sans MS"/>
                <a:cs typeface="Comic Sans MS"/>
              </a:rPr>
              <a:t>1</a:t>
            </a:r>
            <a:endParaRPr lang="en-US" sz="3200" dirty="0">
              <a:solidFill>
                <a:schemeClr val="tx2">
                  <a:lumMod val="60000"/>
                  <a:lumOff val="40000"/>
                </a:schemeClr>
              </a:solidFill>
              <a:latin typeface="Comic Sans MS"/>
              <a:cs typeface="Comic Sans MS"/>
            </a:endParaRPr>
          </a:p>
        </p:txBody>
      </p:sp>
      <p:pic>
        <p:nvPicPr>
          <p:cNvPr id="19" name="Picture 18" descr="type-a-picture"/>
          <p:cNvPicPr>
            <a:picLocks/>
          </p:cNvPicPr>
          <p:nvPr/>
        </p:nvPicPr>
        <p:blipFill>
          <a:blip r:embed="rId4"/>
          <a:stretch>
            <a:fillRect/>
          </a:stretch>
        </p:blipFill>
        <p:spPr>
          <a:xfrm>
            <a:off x="3419856" y="1371600"/>
            <a:ext cx="4718304" cy="3447288"/>
          </a:xfrm>
          <a:prstGeom prst="rect">
            <a:avLst/>
          </a:prstGeom>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 name="Picture 65" descr="Picture 19.png"/>
          <p:cNvPicPr>
            <a:picLocks noChangeAspect="1"/>
          </p:cNvPicPr>
          <p:nvPr/>
        </p:nvPicPr>
        <p:blipFill>
          <a:blip r:embed="rId3"/>
          <a:stretch>
            <a:fillRect/>
          </a:stretch>
        </p:blipFill>
        <p:spPr>
          <a:xfrm>
            <a:off x="1003061" y="1219200"/>
            <a:ext cx="7150339" cy="4572000"/>
          </a:xfrm>
          <a:prstGeom prst="rect">
            <a:avLst/>
          </a:prstGeom>
        </p:spPr>
      </p:pic>
      <p:grpSp>
        <p:nvGrpSpPr>
          <p:cNvPr id="2" name="Group 59"/>
          <p:cNvGrpSpPr>
            <a:grpSpLocks/>
          </p:cNvGrpSpPr>
          <p:nvPr/>
        </p:nvGrpSpPr>
        <p:grpSpPr bwMode="auto">
          <a:xfrm>
            <a:off x="1002344" y="329669"/>
            <a:ext cx="6917760" cy="339875"/>
            <a:chOff x="764" y="53"/>
            <a:chExt cx="4804" cy="236"/>
          </a:xfrm>
        </p:grpSpPr>
        <p:sp>
          <p:nvSpPr>
            <p:cNvPr id="5180" name="AutoShape 60"/>
            <p:cNvSpPr>
              <a:spLocks noChangeArrowheads="1"/>
            </p:cNvSpPr>
            <p:nvPr/>
          </p:nvSpPr>
          <p:spPr bwMode="auto">
            <a:xfrm>
              <a:off x="764" y="60"/>
              <a:ext cx="4804" cy="229"/>
            </a:xfrm>
            <a:prstGeom prst="roundRect">
              <a:avLst>
                <a:gd name="adj" fmla="val 435"/>
              </a:avLst>
            </a:prstGeom>
            <a:noFill/>
            <a:ln w="9525">
              <a:noFill/>
              <a:round/>
              <a:headEnd/>
              <a:tailEnd/>
            </a:ln>
            <a:effectLst/>
          </p:spPr>
          <p:txBody>
            <a:bodyPr wrap="none" anchor="ctr">
              <a:prstTxWarp prst="textNoShape">
                <a:avLst/>
              </a:prstTxWarp>
            </a:bodyPr>
            <a:lstStyle/>
            <a:p>
              <a:endParaRPr lang="en-US"/>
            </a:p>
          </p:txBody>
        </p:sp>
        <p:grpSp>
          <p:nvGrpSpPr>
            <p:cNvPr id="3" name="Group 61"/>
            <p:cNvGrpSpPr>
              <a:grpSpLocks/>
            </p:cNvGrpSpPr>
            <p:nvPr/>
          </p:nvGrpSpPr>
          <p:grpSpPr bwMode="auto">
            <a:xfrm>
              <a:off x="764" y="53"/>
              <a:ext cx="4803" cy="235"/>
              <a:chOff x="764" y="53"/>
              <a:chExt cx="4803" cy="235"/>
            </a:xfrm>
          </p:grpSpPr>
          <p:sp>
            <p:nvSpPr>
              <p:cNvPr id="5182" name="AutoShape 62"/>
              <p:cNvSpPr>
                <a:spLocks noChangeArrowheads="1"/>
              </p:cNvSpPr>
              <p:nvPr/>
            </p:nvSpPr>
            <p:spPr bwMode="auto">
              <a:xfrm>
                <a:off x="764" y="60"/>
                <a:ext cx="4803" cy="228"/>
              </a:xfrm>
              <a:prstGeom prst="roundRect">
                <a:avLst>
                  <a:gd name="adj" fmla="val 435"/>
                </a:avLst>
              </a:prstGeom>
              <a:noFill/>
              <a:ln w="9525">
                <a:noFill/>
                <a:round/>
                <a:headEnd/>
                <a:tailEnd/>
              </a:ln>
              <a:effectLst/>
            </p:spPr>
            <p:txBody>
              <a:bodyPr wrap="none" anchor="ctr">
                <a:prstTxWarp prst="textNoShape">
                  <a:avLst/>
                </a:prstTxWarp>
              </a:bodyPr>
              <a:lstStyle/>
              <a:p>
                <a:endParaRPr lang="en-US"/>
              </a:p>
            </p:txBody>
          </p:sp>
          <p:grpSp>
            <p:nvGrpSpPr>
              <p:cNvPr id="4" name="Group 63"/>
              <p:cNvGrpSpPr>
                <a:grpSpLocks/>
              </p:cNvGrpSpPr>
              <p:nvPr/>
            </p:nvGrpSpPr>
            <p:grpSpPr bwMode="auto">
              <a:xfrm>
                <a:off x="764" y="53"/>
                <a:ext cx="4803" cy="235"/>
                <a:chOff x="764" y="53"/>
                <a:chExt cx="4803" cy="235"/>
              </a:xfrm>
            </p:grpSpPr>
            <p:sp>
              <p:nvSpPr>
                <p:cNvPr id="5184" name="AutoShape 64"/>
                <p:cNvSpPr>
                  <a:spLocks noChangeArrowheads="1"/>
                </p:cNvSpPr>
                <p:nvPr/>
              </p:nvSpPr>
              <p:spPr bwMode="auto">
                <a:xfrm>
                  <a:off x="764" y="60"/>
                  <a:ext cx="4803" cy="228"/>
                </a:xfrm>
                <a:prstGeom prst="roundRect">
                  <a:avLst>
                    <a:gd name="adj" fmla="val 435"/>
                  </a:avLst>
                </a:prstGeom>
                <a:noFill/>
                <a:ln w="9525">
                  <a:noFill/>
                  <a:round/>
                  <a:headEnd/>
                  <a:tailEnd/>
                </a:ln>
                <a:effectLst/>
              </p:spPr>
              <p:txBody>
                <a:bodyPr wrap="none" anchor="ctr">
                  <a:prstTxWarp prst="textNoShape">
                    <a:avLst/>
                  </a:prstTxWarp>
                </a:bodyPr>
                <a:lstStyle/>
                <a:p>
                  <a:endParaRPr lang="en-US"/>
                </a:p>
              </p:txBody>
            </p:sp>
            <p:sp>
              <p:nvSpPr>
                <p:cNvPr id="5185" name="AutoShape 65"/>
                <p:cNvSpPr>
                  <a:spLocks noChangeArrowheads="1"/>
                </p:cNvSpPr>
                <p:nvPr/>
              </p:nvSpPr>
              <p:spPr bwMode="auto">
                <a:xfrm>
                  <a:off x="1282" y="53"/>
                  <a:ext cx="4099" cy="228"/>
                </a:xfrm>
                <a:prstGeom prst="roundRect">
                  <a:avLst>
                    <a:gd name="adj" fmla="val 440"/>
                  </a:avLst>
                </a:prstGeom>
                <a:noFill/>
                <a:ln w="9525">
                  <a:noFill/>
                  <a:round/>
                  <a:headEnd/>
                  <a:tailEnd/>
                </a:ln>
                <a:effectLst/>
              </p:spPr>
              <p:txBody>
                <a:bodyPr wrap="none" lIns="0" tIns="0" rIns="0" bIns="0">
                  <a:prstTxWarp prst="textNoShape">
                    <a:avLst/>
                  </a:prstTxWarp>
                  <a:spAutoFit/>
                </a:bodyPr>
                <a:lstStyle/>
                <a:p>
                  <a:pPr algn="ctr">
                    <a:lnSpc>
                      <a:spcPts val="2540"/>
                    </a:lnSpc>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2400" dirty="0" err="1" smtClean="0">
                      <a:solidFill>
                        <a:srgbClr val="696464"/>
                      </a:solidFill>
                      <a:latin typeface="Trebuchet MS" pitchFamily="-107" charset="0"/>
                      <a:ea typeface="DejaVu LGC Sans" charset="0"/>
                      <a:cs typeface="DejaVu LGC Sans" charset="0"/>
                    </a:rPr>
                    <a:t>WordsEye</a:t>
                  </a:r>
                  <a:r>
                    <a:rPr lang="en-GB" sz="2400" dirty="0" smtClean="0">
                      <a:solidFill>
                        <a:srgbClr val="696464"/>
                      </a:solidFill>
                      <a:latin typeface="Trebuchet MS" pitchFamily="-107" charset="0"/>
                      <a:ea typeface="DejaVu LGC Sans" charset="0"/>
                      <a:cs typeface="DejaVu LGC Sans" charset="0"/>
                    </a:rPr>
                    <a:t>: Create 3D scenes with language</a:t>
                  </a:r>
                  <a:endParaRPr lang="en-GB" sz="2400" dirty="0">
                    <a:solidFill>
                      <a:srgbClr val="696464"/>
                    </a:solidFill>
                    <a:latin typeface="Trebuchet MS" pitchFamily="-107" charset="0"/>
                    <a:ea typeface="DejaVu LGC Sans" charset="0"/>
                    <a:cs typeface="DejaVu LGC Sans" charset="0"/>
                  </a:endParaRPr>
                </a:p>
              </p:txBody>
            </p:sp>
          </p:grpSp>
        </p:grpSp>
      </p:grpSp>
      <p:sp>
        <p:nvSpPr>
          <p:cNvPr id="75" name="Rectangle 74"/>
          <p:cNvSpPr/>
          <p:nvPr/>
        </p:nvSpPr>
        <p:spPr>
          <a:xfrm>
            <a:off x="3410712" y="1417320"/>
            <a:ext cx="4709160" cy="338328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Line 3"/>
          <p:cNvSpPr>
            <a:spLocks noChangeShapeType="1"/>
          </p:cNvSpPr>
          <p:nvPr/>
        </p:nvSpPr>
        <p:spPr bwMode="auto">
          <a:xfrm flipV="1">
            <a:off x="2362200" y="5181599"/>
            <a:ext cx="304798" cy="924583"/>
          </a:xfrm>
          <a:prstGeom prst="line">
            <a:avLst/>
          </a:prstGeom>
          <a:noFill/>
          <a:ln w="36720">
            <a:solidFill>
              <a:srgbClr val="FF0000"/>
            </a:solidFill>
            <a:miter lim="800000"/>
            <a:headEnd/>
            <a:tailEnd type="triangle" w="med" len="med"/>
          </a:ln>
          <a:effectLst/>
        </p:spPr>
        <p:txBody>
          <a:bodyPr lIns="82945" tIns="41473" rIns="82945" bIns="41473">
            <a:prstTxWarp prst="textNoShape">
              <a:avLst/>
            </a:prstTxWarp>
          </a:bodyPr>
          <a:lstStyle/>
          <a:p>
            <a:endParaRPr lang="en-US"/>
          </a:p>
        </p:txBody>
      </p:sp>
      <p:sp>
        <p:nvSpPr>
          <p:cNvPr id="15" name="Text Box 4"/>
          <p:cNvSpPr txBox="1">
            <a:spLocks noChangeArrowheads="1"/>
          </p:cNvSpPr>
          <p:nvPr/>
        </p:nvSpPr>
        <p:spPr bwMode="auto">
          <a:xfrm>
            <a:off x="1776408" y="6106183"/>
            <a:ext cx="2262192" cy="246221"/>
          </a:xfrm>
          <a:prstGeom prst="rect">
            <a:avLst/>
          </a:prstGeom>
          <a:noFill/>
          <a:ln w="9525">
            <a:noFill/>
            <a:round/>
            <a:headEnd/>
            <a:tailEnd/>
          </a:ln>
          <a:effectLst/>
        </p:spPr>
        <p:txBody>
          <a:bodyPr wrap="square" lIns="0" tIns="0" rIns="0" bIns="0">
            <a:prstTxWarp prst="textNoShape">
              <a:avLst/>
            </a:prstTxWarp>
            <a:spAutoFit/>
          </a:bodyPr>
          <a:lstStyle/>
          <a:p>
            <a:pPr>
              <a:buClr>
                <a:srgbClr val="EAEAEA"/>
              </a:buCl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1600" dirty="0" smtClean="0">
                <a:solidFill>
                  <a:srgbClr val="000000"/>
                </a:solidFill>
                <a:ea typeface="DejaVu LGC Sans" charset="0"/>
                <a:cs typeface="DejaVu LGC Sans" charset="0"/>
              </a:rPr>
              <a:t>Click </a:t>
            </a:r>
            <a:r>
              <a:rPr lang="en-GB" sz="1600" b="1" dirty="0" smtClean="0">
                <a:solidFill>
                  <a:srgbClr val="000000"/>
                </a:solidFill>
                <a:ea typeface="DejaVu LGC Sans" charset="0"/>
                <a:cs typeface="DejaVu LGC Sans" charset="0"/>
              </a:rPr>
              <a:t>Display</a:t>
            </a:r>
            <a:endParaRPr lang="en-GB" sz="1600" b="1" dirty="0">
              <a:solidFill>
                <a:srgbClr val="000000"/>
              </a:solidFill>
              <a:ea typeface="DejaVu LGC Sans" charset="0"/>
              <a:cs typeface="DejaVu LGC Sans" charset="0"/>
            </a:endParaRPr>
          </a:p>
        </p:txBody>
      </p:sp>
      <p:sp>
        <p:nvSpPr>
          <p:cNvPr id="22" name="TextBox 21"/>
          <p:cNvSpPr txBox="1"/>
          <p:nvPr/>
        </p:nvSpPr>
        <p:spPr>
          <a:xfrm>
            <a:off x="1393665" y="5968424"/>
            <a:ext cx="435135" cy="584776"/>
          </a:xfrm>
          <a:prstGeom prst="rect">
            <a:avLst/>
          </a:prstGeom>
          <a:noFill/>
        </p:spPr>
        <p:txBody>
          <a:bodyPr wrap="none" rtlCol="0">
            <a:spAutoFit/>
          </a:bodyPr>
          <a:lstStyle/>
          <a:p>
            <a:r>
              <a:rPr lang="en-US" sz="3200" dirty="0" smtClean="0">
                <a:solidFill>
                  <a:schemeClr val="tx2">
                    <a:lumMod val="60000"/>
                    <a:lumOff val="40000"/>
                  </a:schemeClr>
                </a:solidFill>
                <a:latin typeface="Comic Sans MS"/>
                <a:cs typeface="Comic Sans MS"/>
              </a:rPr>
              <a:t>2</a:t>
            </a:r>
            <a:endParaRPr lang="en-US" sz="3200" dirty="0">
              <a:solidFill>
                <a:schemeClr val="tx2">
                  <a:lumMod val="60000"/>
                  <a:lumOff val="40000"/>
                </a:schemeClr>
              </a:solidFill>
              <a:latin typeface="Comic Sans MS"/>
              <a:cs typeface="Comic Sans MS"/>
            </a:endParaRPr>
          </a:p>
        </p:txBody>
      </p:sp>
      <p:pic>
        <p:nvPicPr>
          <p:cNvPr id="23" name="Picture 22" descr="type-a-picture"/>
          <p:cNvPicPr>
            <a:picLocks/>
          </p:cNvPicPr>
          <p:nvPr/>
        </p:nvPicPr>
        <p:blipFill>
          <a:blip r:embed="rId4"/>
          <a:stretch>
            <a:fillRect/>
          </a:stretch>
        </p:blipFill>
        <p:spPr>
          <a:xfrm>
            <a:off x="3419856" y="1371600"/>
            <a:ext cx="4718304" cy="3447288"/>
          </a:xfrm>
          <a:prstGeom prst="rect">
            <a:avLst/>
          </a:prstGeom>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 name="Picture 65" descr="Picture 19.png"/>
          <p:cNvPicPr>
            <a:picLocks noChangeAspect="1"/>
          </p:cNvPicPr>
          <p:nvPr/>
        </p:nvPicPr>
        <p:blipFill>
          <a:blip r:embed="rId3"/>
          <a:stretch>
            <a:fillRect/>
          </a:stretch>
        </p:blipFill>
        <p:spPr>
          <a:xfrm>
            <a:off x="1003061" y="1219200"/>
            <a:ext cx="7150339" cy="4572000"/>
          </a:xfrm>
          <a:prstGeom prst="rect">
            <a:avLst/>
          </a:prstGeom>
        </p:spPr>
      </p:pic>
      <p:sp>
        <p:nvSpPr>
          <p:cNvPr id="5123" name="Line 3"/>
          <p:cNvSpPr>
            <a:spLocks noChangeShapeType="1"/>
          </p:cNvSpPr>
          <p:nvPr/>
        </p:nvSpPr>
        <p:spPr bwMode="auto">
          <a:xfrm flipV="1">
            <a:off x="2362200" y="5181599"/>
            <a:ext cx="304798" cy="924583"/>
          </a:xfrm>
          <a:prstGeom prst="line">
            <a:avLst/>
          </a:prstGeom>
          <a:noFill/>
          <a:ln w="36720">
            <a:solidFill>
              <a:srgbClr val="FF0000"/>
            </a:solidFill>
            <a:miter lim="800000"/>
            <a:headEnd/>
            <a:tailEnd type="triangle" w="med" len="med"/>
          </a:ln>
          <a:effectLst/>
        </p:spPr>
        <p:txBody>
          <a:bodyPr lIns="82945" tIns="41473" rIns="82945" bIns="41473">
            <a:prstTxWarp prst="textNoShape">
              <a:avLst/>
            </a:prstTxWarp>
          </a:bodyPr>
          <a:lstStyle/>
          <a:p>
            <a:endParaRPr lang="en-US"/>
          </a:p>
        </p:txBody>
      </p:sp>
      <p:sp>
        <p:nvSpPr>
          <p:cNvPr id="5124" name="Text Box 4"/>
          <p:cNvSpPr txBox="1">
            <a:spLocks noChangeArrowheads="1"/>
          </p:cNvSpPr>
          <p:nvPr/>
        </p:nvSpPr>
        <p:spPr bwMode="auto">
          <a:xfrm>
            <a:off x="1776408" y="6106183"/>
            <a:ext cx="2262192" cy="246221"/>
          </a:xfrm>
          <a:prstGeom prst="rect">
            <a:avLst/>
          </a:prstGeom>
          <a:noFill/>
          <a:ln w="9525">
            <a:noFill/>
            <a:round/>
            <a:headEnd/>
            <a:tailEnd/>
          </a:ln>
          <a:effectLst/>
        </p:spPr>
        <p:txBody>
          <a:bodyPr wrap="square" lIns="0" tIns="0" rIns="0" bIns="0">
            <a:prstTxWarp prst="textNoShape">
              <a:avLst/>
            </a:prstTxWarp>
            <a:spAutoFit/>
          </a:bodyPr>
          <a:lstStyle/>
          <a:p>
            <a:pPr>
              <a:buClr>
                <a:srgbClr val="EAEAEA"/>
              </a:buCl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1600" dirty="0" smtClean="0">
                <a:solidFill>
                  <a:srgbClr val="000000"/>
                </a:solidFill>
                <a:ea typeface="DejaVu LGC Sans" charset="0"/>
                <a:cs typeface="DejaVu LGC Sans" charset="0"/>
              </a:rPr>
              <a:t>click </a:t>
            </a:r>
            <a:r>
              <a:rPr lang="en-GB" sz="1600" b="1" dirty="0" smtClean="0">
                <a:solidFill>
                  <a:srgbClr val="000000"/>
                </a:solidFill>
                <a:ea typeface="DejaVu LGC Sans" charset="0"/>
                <a:cs typeface="DejaVu LGC Sans" charset="0"/>
              </a:rPr>
              <a:t>Display</a:t>
            </a:r>
            <a:endParaRPr lang="en-GB" sz="1600" b="1" dirty="0">
              <a:solidFill>
                <a:srgbClr val="000000"/>
              </a:solidFill>
              <a:ea typeface="DejaVu LGC Sans" charset="0"/>
              <a:cs typeface="DejaVu LGC Sans" charset="0"/>
            </a:endParaRPr>
          </a:p>
        </p:txBody>
      </p:sp>
      <p:grpSp>
        <p:nvGrpSpPr>
          <p:cNvPr id="13" name="Group 59"/>
          <p:cNvGrpSpPr>
            <a:grpSpLocks/>
          </p:cNvGrpSpPr>
          <p:nvPr/>
        </p:nvGrpSpPr>
        <p:grpSpPr bwMode="auto">
          <a:xfrm>
            <a:off x="1002344" y="329669"/>
            <a:ext cx="6917760" cy="339875"/>
            <a:chOff x="764" y="53"/>
            <a:chExt cx="4804" cy="236"/>
          </a:xfrm>
        </p:grpSpPr>
        <p:sp>
          <p:nvSpPr>
            <p:cNvPr id="5180" name="AutoShape 60"/>
            <p:cNvSpPr>
              <a:spLocks noChangeArrowheads="1"/>
            </p:cNvSpPr>
            <p:nvPr/>
          </p:nvSpPr>
          <p:spPr bwMode="auto">
            <a:xfrm>
              <a:off x="764" y="60"/>
              <a:ext cx="4804" cy="229"/>
            </a:xfrm>
            <a:prstGeom prst="roundRect">
              <a:avLst>
                <a:gd name="adj" fmla="val 435"/>
              </a:avLst>
            </a:prstGeom>
            <a:noFill/>
            <a:ln w="9525">
              <a:noFill/>
              <a:round/>
              <a:headEnd/>
              <a:tailEnd/>
            </a:ln>
            <a:effectLst/>
          </p:spPr>
          <p:txBody>
            <a:bodyPr wrap="none" anchor="ctr">
              <a:prstTxWarp prst="textNoShape">
                <a:avLst/>
              </a:prstTxWarp>
            </a:bodyPr>
            <a:lstStyle/>
            <a:p>
              <a:endParaRPr lang="en-US"/>
            </a:p>
          </p:txBody>
        </p:sp>
        <p:grpSp>
          <p:nvGrpSpPr>
            <p:cNvPr id="14" name="Group 61"/>
            <p:cNvGrpSpPr>
              <a:grpSpLocks/>
            </p:cNvGrpSpPr>
            <p:nvPr/>
          </p:nvGrpSpPr>
          <p:grpSpPr bwMode="auto">
            <a:xfrm>
              <a:off x="764" y="53"/>
              <a:ext cx="4803" cy="235"/>
              <a:chOff x="764" y="53"/>
              <a:chExt cx="4803" cy="235"/>
            </a:xfrm>
          </p:grpSpPr>
          <p:sp>
            <p:nvSpPr>
              <p:cNvPr id="5182" name="AutoShape 62"/>
              <p:cNvSpPr>
                <a:spLocks noChangeArrowheads="1"/>
              </p:cNvSpPr>
              <p:nvPr/>
            </p:nvSpPr>
            <p:spPr bwMode="auto">
              <a:xfrm>
                <a:off x="764" y="60"/>
                <a:ext cx="4803" cy="228"/>
              </a:xfrm>
              <a:prstGeom prst="roundRect">
                <a:avLst>
                  <a:gd name="adj" fmla="val 435"/>
                </a:avLst>
              </a:prstGeom>
              <a:noFill/>
              <a:ln w="9525">
                <a:noFill/>
                <a:round/>
                <a:headEnd/>
                <a:tailEnd/>
              </a:ln>
              <a:effectLst/>
            </p:spPr>
            <p:txBody>
              <a:bodyPr wrap="none" anchor="ctr">
                <a:prstTxWarp prst="textNoShape">
                  <a:avLst/>
                </a:prstTxWarp>
              </a:bodyPr>
              <a:lstStyle/>
              <a:p>
                <a:endParaRPr lang="en-US"/>
              </a:p>
            </p:txBody>
          </p:sp>
          <p:grpSp>
            <p:nvGrpSpPr>
              <p:cNvPr id="15" name="Group 63"/>
              <p:cNvGrpSpPr>
                <a:grpSpLocks/>
              </p:cNvGrpSpPr>
              <p:nvPr/>
            </p:nvGrpSpPr>
            <p:grpSpPr bwMode="auto">
              <a:xfrm>
                <a:off x="764" y="53"/>
                <a:ext cx="4803" cy="235"/>
                <a:chOff x="764" y="53"/>
                <a:chExt cx="4803" cy="235"/>
              </a:xfrm>
            </p:grpSpPr>
            <p:sp>
              <p:nvSpPr>
                <p:cNvPr id="5184" name="AutoShape 64"/>
                <p:cNvSpPr>
                  <a:spLocks noChangeArrowheads="1"/>
                </p:cNvSpPr>
                <p:nvPr/>
              </p:nvSpPr>
              <p:spPr bwMode="auto">
                <a:xfrm>
                  <a:off x="764" y="60"/>
                  <a:ext cx="4803" cy="228"/>
                </a:xfrm>
                <a:prstGeom prst="roundRect">
                  <a:avLst>
                    <a:gd name="adj" fmla="val 435"/>
                  </a:avLst>
                </a:prstGeom>
                <a:noFill/>
                <a:ln w="9525">
                  <a:noFill/>
                  <a:round/>
                  <a:headEnd/>
                  <a:tailEnd/>
                </a:ln>
                <a:effectLst/>
              </p:spPr>
              <p:txBody>
                <a:bodyPr wrap="none" anchor="ctr">
                  <a:prstTxWarp prst="textNoShape">
                    <a:avLst/>
                  </a:prstTxWarp>
                </a:bodyPr>
                <a:lstStyle/>
                <a:p>
                  <a:endParaRPr lang="en-US"/>
                </a:p>
              </p:txBody>
            </p:sp>
            <p:sp>
              <p:nvSpPr>
                <p:cNvPr id="5185" name="AutoShape 65"/>
                <p:cNvSpPr>
                  <a:spLocks noChangeArrowheads="1"/>
                </p:cNvSpPr>
                <p:nvPr/>
              </p:nvSpPr>
              <p:spPr bwMode="auto">
                <a:xfrm>
                  <a:off x="1282" y="53"/>
                  <a:ext cx="4099" cy="228"/>
                </a:xfrm>
                <a:prstGeom prst="roundRect">
                  <a:avLst>
                    <a:gd name="adj" fmla="val 440"/>
                  </a:avLst>
                </a:prstGeom>
                <a:noFill/>
                <a:ln w="9525">
                  <a:noFill/>
                  <a:round/>
                  <a:headEnd/>
                  <a:tailEnd/>
                </a:ln>
                <a:effectLst/>
              </p:spPr>
              <p:txBody>
                <a:bodyPr wrap="none" lIns="0" tIns="0" rIns="0" bIns="0">
                  <a:prstTxWarp prst="textNoShape">
                    <a:avLst/>
                  </a:prstTxWarp>
                  <a:spAutoFit/>
                </a:bodyPr>
                <a:lstStyle/>
                <a:p>
                  <a:pPr algn="ctr">
                    <a:lnSpc>
                      <a:spcPts val="2540"/>
                    </a:lnSpc>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2400" dirty="0" err="1" smtClean="0">
                      <a:solidFill>
                        <a:srgbClr val="696464"/>
                      </a:solidFill>
                      <a:latin typeface="Trebuchet MS" pitchFamily="-107" charset="0"/>
                      <a:ea typeface="DejaVu LGC Sans" charset="0"/>
                      <a:cs typeface="DejaVu LGC Sans" charset="0"/>
                    </a:rPr>
                    <a:t>WordsEye</a:t>
                  </a:r>
                  <a:r>
                    <a:rPr lang="en-GB" sz="2400" dirty="0" smtClean="0">
                      <a:solidFill>
                        <a:srgbClr val="696464"/>
                      </a:solidFill>
                      <a:latin typeface="Trebuchet MS" pitchFamily="-107" charset="0"/>
                      <a:ea typeface="DejaVu LGC Sans" charset="0"/>
                      <a:cs typeface="DejaVu LGC Sans" charset="0"/>
                    </a:rPr>
                    <a:t>: Create 3D scenes with language</a:t>
                  </a:r>
                  <a:endParaRPr lang="en-GB" sz="2400" dirty="0">
                    <a:solidFill>
                      <a:srgbClr val="696464"/>
                    </a:solidFill>
                    <a:latin typeface="Trebuchet MS" pitchFamily="-107" charset="0"/>
                    <a:ea typeface="DejaVu LGC Sans" charset="0"/>
                    <a:cs typeface="DejaVu LGC Sans" charset="0"/>
                  </a:endParaRPr>
                </a:p>
              </p:txBody>
            </p:sp>
          </p:grpSp>
        </p:grpSp>
      </p:grpSp>
      <p:pic>
        <p:nvPicPr>
          <p:cNvPr id="68" name="Picture 67" descr="alient-view.jpg"/>
          <p:cNvPicPr>
            <a:picLocks noChangeAspect="1"/>
          </p:cNvPicPr>
          <p:nvPr/>
        </p:nvPicPr>
        <p:blipFill>
          <a:blip r:embed="rId4"/>
          <a:stretch>
            <a:fillRect/>
          </a:stretch>
        </p:blipFill>
        <p:spPr>
          <a:xfrm>
            <a:off x="3429000" y="1403350"/>
            <a:ext cx="4698732" cy="3397250"/>
          </a:xfrm>
          <a:prstGeom prst="rect">
            <a:avLst/>
          </a:prstGeom>
        </p:spPr>
      </p:pic>
      <p:sp>
        <p:nvSpPr>
          <p:cNvPr id="73" name="TextBox 72"/>
          <p:cNvSpPr txBox="1"/>
          <p:nvPr/>
        </p:nvSpPr>
        <p:spPr>
          <a:xfrm>
            <a:off x="1393665" y="5968424"/>
            <a:ext cx="435135" cy="584776"/>
          </a:xfrm>
          <a:prstGeom prst="rect">
            <a:avLst/>
          </a:prstGeom>
          <a:noFill/>
        </p:spPr>
        <p:txBody>
          <a:bodyPr wrap="none" rtlCol="0">
            <a:spAutoFit/>
          </a:bodyPr>
          <a:lstStyle/>
          <a:p>
            <a:r>
              <a:rPr lang="en-US" sz="3200" dirty="0" smtClean="0">
                <a:solidFill>
                  <a:schemeClr val="tx2">
                    <a:lumMod val="60000"/>
                    <a:lumOff val="40000"/>
                  </a:schemeClr>
                </a:solidFill>
                <a:latin typeface="Comic Sans MS"/>
                <a:cs typeface="Comic Sans MS"/>
              </a:rPr>
              <a:t>2</a:t>
            </a:r>
            <a:endParaRPr lang="en-US" sz="3200" dirty="0">
              <a:solidFill>
                <a:schemeClr val="tx2">
                  <a:lumMod val="60000"/>
                  <a:lumOff val="40000"/>
                </a:schemeClr>
              </a:solidFill>
              <a:latin typeface="Comic Sans MS"/>
              <a:cs typeface="Comic Sans MS"/>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 name="Picture 65" descr="Picture 19.png"/>
          <p:cNvPicPr>
            <a:picLocks noChangeAspect="1"/>
          </p:cNvPicPr>
          <p:nvPr/>
        </p:nvPicPr>
        <p:blipFill>
          <a:blip r:embed="rId3"/>
          <a:stretch>
            <a:fillRect/>
          </a:stretch>
        </p:blipFill>
        <p:spPr>
          <a:xfrm>
            <a:off x="1003061" y="1219200"/>
            <a:ext cx="7150339" cy="4572000"/>
          </a:xfrm>
          <a:prstGeom prst="rect">
            <a:avLst/>
          </a:prstGeom>
        </p:spPr>
      </p:pic>
      <p:grpSp>
        <p:nvGrpSpPr>
          <p:cNvPr id="2" name="Group 59"/>
          <p:cNvGrpSpPr>
            <a:grpSpLocks/>
          </p:cNvGrpSpPr>
          <p:nvPr/>
        </p:nvGrpSpPr>
        <p:grpSpPr bwMode="auto">
          <a:xfrm>
            <a:off x="1002344" y="329669"/>
            <a:ext cx="6917760" cy="339875"/>
            <a:chOff x="764" y="53"/>
            <a:chExt cx="4804" cy="236"/>
          </a:xfrm>
        </p:grpSpPr>
        <p:sp>
          <p:nvSpPr>
            <p:cNvPr id="5180" name="AutoShape 60"/>
            <p:cNvSpPr>
              <a:spLocks noChangeArrowheads="1"/>
            </p:cNvSpPr>
            <p:nvPr/>
          </p:nvSpPr>
          <p:spPr bwMode="auto">
            <a:xfrm>
              <a:off x="764" y="60"/>
              <a:ext cx="4804" cy="229"/>
            </a:xfrm>
            <a:prstGeom prst="roundRect">
              <a:avLst>
                <a:gd name="adj" fmla="val 435"/>
              </a:avLst>
            </a:prstGeom>
            <a:noFill/>
            <a:ln w="9525">
              <a:noFill/>
              <a:round/>
              <a:headEnd/>
              <a:tailEnd/>
            </a:ln>
            <a:effectLst/>
          </p:spPr>
          <p:txBody>
            <a:bodyPr wrap="none" anchor="ctr">
              <a:prstTxWarp prst="textNoShape">
                <a:avLst/>
              </a:prstTxWarp>
            </a:bodyPr>
            <a:lstStyle/>
            <a:p>
              <a:endParaRPr lang="en-US"/>
            </a:p>
          </p:txBody>
        </p:sp>
        <p:grpSp>
          <p:nvGrpSpPr>
            <p:cNvPr id="3" name="Group 61"/>
            <p:cNvGrpSpPr>
              <a:grpSpLocks/>
            </p:cNvGrpSpPr>
            <p:nvPr/>
          </p:nvGrpSpPr>
          <p:grpSpPr bwMode="auto">
            <a:xfrm>
              <a:off x="764" y="53"/>
              <a:ext cx="4803" cy="235"/>
              <a:chOff x="764" y="53"/>
              <a:chExt cx="4803" cy="235"/>
            </a:xfrm>
          </p:grpSpPr>
          <p:sp>
            <p:nvSpPr>
              <p:cNvPr id="5182" name="AutoShape 62"/>
              <p:cNvSpPr>
                <a:spLocks noChangeArrowheads="1"/>
              </p:cNvSpPr>
              <p:nvPr/>
            </p:nvSpPr>
            <p:spPr bwMode="auto">
              <a:xfrm>
                <a:off x="764" y="60"/>
                <a:ext cx="4803" cy="228"/>
              </a:xfrm>
              <a:prstGeom prst="roundRect">
                <a:avLst>
                  <a:gd name="adj" fmla="val 435"/>
                </a:avLst>
              </a:prstGeom>
              <a:noFill/>
              <a:ln w="9525">
                <a:noFill/>
                <a:round/>
                <a:headEnd/>
                <a:tailEnd/>
              </a:ln>
              <a:effectLst/>
            </p:spPr>
            <p:txBody>
              <a:bodyPr wrap="none" anchor="ctr">
                <a:prstTxWarp prst="textNoShape">
                  <a:avLst/>
                </a:prstTxWarp>
              </a:bodyPr>
              <a:lstStyle/>
              <a:p>
                <a:endParaRPr lang="en-US"/>
              </a:p>
            </p:txBody>
          </p:sp>
          <p:grpSp>
            <p:nvGrpSpPr>
              <p:cNvPr id="4" name="Group 63"/>
              <p:cNvGrpSpPr>
                <a:grpSpLocks/>
              </p:cNvGrpSpPr>
              <p:nvPr/>
            </p:nvGrpSpPr>
            <p:grpSpPr bwMode="auto">
              <a:xfrm>
                <a:off x="764" y="53"/>
                <a:ext cx="4803" cy="235"/>
                <a:chOff x="764" y="53"/>
                <a:chExt cx="4803" cy="235"/>
              </a:xfrm>
            </p:grpSpPr>
            <p:sp>
              <p:nvSpPr>
                <p:cNvPr id="5184" name="AutoShape 64"/>
                <p:cNvSpPr>
                  <a:spLocks noChangeArrowheads="1"/>
                </p:cNvSpPr>
                <p:nvPr/>
              </p:nvSpPr>
              <p:spPr bwMode="auto">
                <a:xfrm>
                  <a:off x="764" y="60"/>
                  <a:ext cx="4803" cy="228"/>
                </a:xfrm>
                <a:prstGeom prst="roundRect">
                  <a:avLst>
                    <a:gd name="adj" fmla="val 435"/>
                  </a:avLst>
                </a:prstGeom>
                <a:noFill/>
                <a:ln w="9525">
                  <a:noFill/>
                  <a:round/>
                  <a:headEnd/>
                  <a:tailEnd/>
                </a:ln>
                <a:effectLst/>
              </p:spPr>
              <p:txBody>
                <a:bodyPr wrap="none" anchor="ctr">
                  <a:prstTxWarp prst="textNoShape">
                    <a:avLst/>
                  </a:prstTxWarp>
                </a:bodyPr>
                <a:lstStyle/>
                <a:p>
                  <a:endParaRPr lang="en-US"/>
                </a:p>
              </p:txBody>
            </p:sp>
            <p:sp>
              <p:nvSpPr>
                <p:cNvPr id="5185" name="AutoShape 65"/>
                <p:cNvSpPr>
                  <a:spLocks noChangeArrowheads="1"/>
                </p:cNvSpPr>
                <p:nvPr/>
              </p:nvSpPr>
              <p:spPr bwMode="auto">
                <a:xfrm>
                  <a:off x="1282" y="53"/>
                  <a:ext cx="4099" cy="228"/>
                </a:xfrm>
                <a:prstGeom prst="roundRect">
                  <a:avLst>
                    <a:gd name="adj" fmla="val 440"/>
                  </a:avLst>
                </a:prstGeom>
                <a:noFill/>
                <a:ln w="9525">
                  <a:noFill/>
                  <a:round/>
                  <a:headEnd/>
                  <a:tailEnd/>
                </a:ln>
                <a:effectLst/>
              </p:spPr>
              <p:txBody>
                <a:bodyPr wrap="none" lIns="0" tIns="0" rIns="0" bIns="0">
                  <a:prstTxWarp prst="textNoShape">
                    <a:avLst/>
                  </a:prstTxWarp>
                  <a:spAutoFit/>
                </a:bodyPr>
                <a:lstStyle/>
                <a:p>
                  <a:pPr algn="ctr">
                    <a:lnSpc>
                      <a:spcPts val="2540"/>
                    </a:lnSpc>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2400" dirty="0" err="1" smtClean="0">
                      <a:solidFill>
                        <a:srgbClr val="696464"/>
                      </a:solidFill>
                      <a:latin typeface="Trebuchet MS" pitchFamily="-107" charset="0"/>
                      <a:ea typeface="DejaVu LGC Sans" charset="0"/>
                      <a:cs typeface="DejaVu LGC Sans" charset="0"/>
                    </a:rPr>
                    <a:t>WordsEye</a:t>
                  </a:r>
                  <a:r>
                    <a:rPr lang="en-GB" sz="2400" dirty="0" smtClean="0">
                      <a:solidFill>
                        <a:srgbClr val="696464"/>
                      </a:solidFill>
                      <a:latin typeface="Trebuchet MS" pitchFamily="-107" charset="0"/>
                      <a:ea typeface="DejaVu LGC Sans" charset="0"/>
                      <a:cs typeface="DejaVu LGC Sans" charset="0"/>
                    </a:rPr>
                    <a:t>: Create 3D scenes with language</a:t>
                  </a:r>
                  <a:endParaRPr lang="en-GB" sz="2400" dirty="0">
                    <a:solidFill>
                      <a:srgbClr val="696464"/>
                    </a:solidFill>
                    <a:latin typeface="Trebuchet MS" pitchFamily="-107" charset="0"/>
                    <a:ea typeface="DejaVu LGC Sans" charset="0"/>
                    <a:cs typeface="DejaVu LGC Sans" charset="0"/>
                  </a:endParaRPr>
                </a:p>
              </p:txBody>
            </p:sp>
          </p:grpSp>
        </p:grpSp>
      </p:grpSp>
      <p:pic>
        <p:nvPicPr>
          <p:cNvPr id="68" name="Picture 67" descr="alient-view.jpg"/>
          <p:cNvPicPr>
            <a:picLocks noChangeAspect="1"/>
          </p:cNvPicPr>
          <p:nvPr/>
        </p:nvPicPr>
        <p:blipFill>
          <a:blip r:embed="rId4"/>
          <a:stretch>
            <a:fillRect/>
          </a:stretch>
        </p:blipFill>
        <p:spPr>
          <a:xfrm>
            <a:off x="3429000" y="1403350"/>
            <a:ext cx="4698732" cy="3397250"/>
          </a:xfrm>
          <a:prstGeom prst="rect">
            <a:avLst/>
          </a:prstGeom>
        </p:spPr>
      </p:pic>
      <p:sp>
        <p:nvSpPr>
          <p:cNvPr id="14" name="Line 5"/>
          <p:cNvSpPr>
            <a:spLocks noChangeShapeType="1"/>
          </p:cNvSpPr>
          <p:nvPr/>
        </p:nvSpPr>
        <p:spPr bwMode="auto">
          <a:xfrm flipH="1" flipV="1">
            <a:off x="5105400" y="5259676"/>
            <a:ext cx="533400" cy="880138"/>
          </a:xfrm>
          <a:prstGeom prst="line">
            <a:avLst/>
          </a:prstGeom>
          <a:noFill/>
          <a:ln w="18360">
            <a:solidFill>
              <a:srgbClr val="FF0000"/>
            </a:solidFill>
            <a:miter lim="800000"/>
            <a:headEnd/>
            <a:tailEnd type="triangle" w="med" len="med"/>
          </a:ln>
          <a:effectLst/>
        </p:spPr>
        <p:txBody>
          <a:bodyPr lIns="82945" tIns="41473" rIns="82945" bIns="41473">
            <a:prstTxWarp prst="textNoShape">
              <a:avLst/>
            </a:prstTxWarp>
          </a:bodyPr>
          <a:lstStyle/>
          <a:p>
            <a:endParaRPr lang="en-US"/>
          </a:p>
        </p:txBody>
      </p:sp>
      <p:grpSp>
        <p:nvGrpSpPr>
          <p:cNvPr id="15" name="Group 8"/>
          <p:cNvGrpSpPr>
            <a:grpSpLocks/>
          </p:cNvGrpSpPr>
          <p:nvPr/>
        </p:nvGrpSpPr>
        <p:grpSpPr bwMode="auto">
          <a:xfrm>
            <a:off x="4343400" y="5867400"/>
            <a:ext cx="2884320" cy="709023"/>
            <a:chOff x="2194" y="3131"/>
            <a:chExt cx="2003" cy="570"/>
          </a:xfrm>
        </p:grpSpPr>
        <p:sp>
          <p:nvSpPr>
            <p:cNvPr id="16" name="AutoShape 9"/>
            <p:cNvSpPr>
              <a:spLocks noChangeArrowheads="1"/>
            </p:cNvSpPr>
            <p:nvPr/>
          </p:nvSpPr>
          <p:spPr bwMode="auto">
            <a:xfrm>
              <a:off x="2833" y="3131"/>
              <a:ext cx="1364" cy="263"/>
            </a:xfrm>
            <a:prstGeom prst="roundRect">
              <a:avLst>
                <a:gd name="adj" fmla="val 380"/>
              </a:avLst>
            </a:prstGeom>
            <a:noFill/>
            <a:ln w="9525">
              <a:noFill/>
              <a:round/>
              <a:headEnd/>
              <a:tailEnd/>
            </a:ln>
            <a:effectLst/>
          </p:spPr>
          <p:txBody>
            <a:bodyPr wrap="none" anchor="ctr">
              <a:prstTxWarp prst="textNoShape">
                <a:avLst/>
              </a:prstTxWarp>
            </a:bodyPr>
            <a:lstStyle/>
            <a:p>
              <a:endParaRPr lang="en-US"/>
            </a:p>
          </p:txBody>
        </p:sp>
        <p:grpSp>
          <p:nvGrpSpPr>
            <p:cNvPr id="17" name="Group 10"/>
            <p:cNvGrpSpPr>
              <a:grpSpLocks/>
            </p:cNvGrpSpPr>
            <p:nvPr/>
          </p:nvGrpSpPr>
          <p:grpSpPr bwMode="auto">
            <a:xfrm>
              <a:off x="2194" y="3131"/>
              <a:ext cx="1968" cy="570"/>
              <a:chOff x="2194" y="3131"/>
              <a:chExt cx="1968" cy="570"/>
            </a:xfrm>
          </p:grpSpPr>
          <p:sp>
            <p:nvSpPr>
              <p:cNvPr id="18" name="AutoShape 11"/>
              <p:cNvSpPr>
                <a:spLocks noChangeArrowheads="1"/>
              </p:cNvSpPr>
              <p:nvPr/>
            </p:nvSpPr>
            <p:spPr bwMode="auto">
              <a:xfrm>
                <a:off x="2833" y="3131"/>
                <a:ext cx="1329" cy="219"/>
              </a:xfrm>
              <a:prstGeom prst="roundRect">
                <a:avLst>
                  <a:gd name="adj" fmla="val 458"/>
                </a:avLst>
              </a:prstGeom>
              <a:noFill/>
              <a:ln w="9525">
                <a:noFill/>
                <a:round/>
                <a:headEnd/>
                <a:tailEnd/>
              </a:ln>
              <a:effectLst/>
            </p:spPr>
            <p:txBody>
              <a:bodyPr wrap="none" anchor="ctr">
                <a:prstTxWarp prst="textNoShape">
                  <a:avLst/>
                </a:prstTxWarp>
              </a:bodyPr>
              <a:lstStyle/>
              <a:p>
                <a:endParaRPr lang="en-US"/>
              </a:p>
            </p:txBody>
          </p:sp>
          <p:grpSp>
            <p:nvGrpSpPr>
              <p:cNvPr id="19" name="Group 12"/>
              <p:cNvGrpSpPr>
                <a:grpSpLocks/>
              </p:cNvGrpSpPr>
              <p:nvPr/>
            </p:nvGrpSpPr>
            <p:grpSpPr bwMode="auto">
              <a:xfrm>
                <a:off x="2194" y="3131"/>
                <a:ext cx="1936" cy="570"/>
                <a:chOff x="2194" y="3131"/>
                <a:chExt cx="1936" cy="570"/>
              </a:xfrm>
            </p:grpSpPr>
            <p:sp>
              <p:nvSpPr>
                <p:cNvPr id="20" name="AutoShape 13"/>
                <p:cNvSpPr>
                  <a:spLocks noChangeArrowheads="1"/>
                </p:cNvSpPr>
                <p:nvPr/>
              </p:nvSpPr>
              <p:spPr bwMode="auto">
                <a:xfrm>
                  <a:off x="2833" y="3131"/>
                  <a:ext cx="1297" cy="186"/>
                </a:xfrm>
                <a:prstGeom prst="roundRect">
                  <a:avLst>
                    <a:gd name="adj" fmla="val 537"/>
                  </a:avLst>
                </a:prstGeom>
                <a:noFill/>
                <a:ln w="9525">
                  <a:noFill/>
                  <a:round/>
                  <a:headEnd/>
                  <a:tailEnd/>
                </a:ln>
                <a:effectLst/>
              </p:spPr>
              <p:txBody>
                <a:bodyPr wrap="none" anchor="ctr">
                  <a:prstTxWarp prst="textNoShape">
                    <a:avLst/>
                  </a:prstTxWarp>
                </a:bodyPr>
                <a:lstStyle/>
                <a:p>
                  <a:endParaRPr lang="en-US"/>
                </a:p>
              </p:txBody>
            </p:sp>
            <p:grpSp>
              <p:nvGrpSpPr>
                <p:cNvPr id="21" name="Group 14"/>
                <p:cNvGrpSpPr>
                  <a:grpSpLocks/>
                </p:cNvGrpSpPr>
                <p:nvPr/>
              </p:nvGrpSpPr>
              <p:grpSpPr bwMode="auto">
                <a:xfrm>
                  <a:off x="2194" y="3131"/>
                  <a:ext cx="1902" cy="570"/>
                  <a:chOff x="2194" y="3131"/>
                  <a:chExt cx="1902" cy="570"/>
                </a:xfrm>
              </p:grpSpPr>
              <p:sp>
                <p:nvSpPr>
                  <p:cNvPr id="22" name="AutoShape 15"/>
                  <p:cNvSpPr>
                    <a:spLocks noChangeArrowheads="1"/>
                  </p:cNvSpPr>
                  <p:nvPr/>
                </p:nvSpPr>
                <p:spPr bwMode="auto">
                  <a:xfrm>
                    <a:off x="2833" y="3131"/>
                    <a:ext cx="1263" cy="153"/>
                  </a:xfrm>
                  <a:prstGeom prst="roundRect">
                    <a:avLst>
                      <a:gd name="adj" fmla="val 657"/>
                    </a:avLst>
                  </a:prstGeom>
                  <a:noFill/>
                  <a:ln w="9525">
                    <a:noFill/>
                    <a:round/>
                    <a:headEnd/>
                    <a:tailEnd/>
                  </a:ln>
                  <a:effectLst/>
                </p:spPr>
                <p:txBody>
                  <a:bodyPr wrap="none" anchor="ctr">
                    <a:prstTxWarp prst="textNoShape">
                      <a:avLst/>
                    </a:prstTxWarp>
                  </a:bodyPr>
                  <a:lstStyle/>
                  <a:p>
                    <a:endParaRPr lang="en-US"/>
                  </a:p>
                </p:txBody>
              </p:sp>
              <p:grpSp>
                <p:nvGrpSpPr>
                  <p:cNvPr id="23" name="Group 16"/>
                  <p:cNvGrpSpPr>
                    <a:grpSpLocks/>
                  </p:cNvGrpSpPr>
                  <p:nvPr/>
                </p:nvGrpSpPr>
                <p:grpSpPr bwMode="auto">
                  <a:xfrm>
                    <a:off x="2194" y="3131"/>
                    <a:ext cx="1870" cy="570"/>
                    <a:chOff x="2194" y="3131"/>
                    <a:chExt cx="1870" cy="570"/>
                  </a:xfrm>
                </p:grpSpPr>
                <p:sp>
                  <p:nvSpPr>
                    <p:cNvPr id="24" name="AutoShape 17"/>
                    <p:cNvSpPr>
                      <a:spLocks noChangeArrowheads="1"/>
                    </p:cNvSpPr>
                    <p:nvPr/>
                  </p:nvSpPr>
                  <p:spPr bwMode="auto">
                    <a:xfrm>
                      <a:off x="2833" y="3131"/>
                      <a:ext cx="1231" cy="122"/>
                    </a:xfrm>
                    <a:prstGeom prst="roundRect">
                      <a:avLst>
                        <a:gd name="adj" fmla="val 819"/>
                      </a:avLst>
                    </a:prstGeom>
                    <a:noFill/>
                    <a:ln w="9525">
                      <a:noFill/>
                      <a:round/>
                      <a:headEnd/>
                      <a:tailEnd/>
                    </a:ln>
                    <a:effectLst/>
                  </p:spPr>
                  <p:txBody>
                    <a:bodyPr wrap="none" anchor="ctr">
                      <a:prstTxWarp prst="textNoShape">
                        <a:avLst/>
                      </a:prstTxWarp>
                    </a:bodyPr>
                    <a:lstStyle/>
                    <a:p>
                      <a:endParaRPr lang="en-US"/>
                    </a:p>
                  </p:txBody>
                </p:sp>
                <p:grpSp>
                  <p:nvGrpSpPr>
                    <p:cNvPr id="25" name="Group 18"/>
                    <p:cNvGrpSpPr>
                      <a:grpSpLocks/>
                    </p:cNvGrpSpPr>
                    <p:nvPr/>
                  </p:nvGrpSpPr>
                  <p:grpSpPr bwMode="auto">
                    <a:xfrm>
                      <a:off x="2194" y="3131"/>
                      <a:ext cx="1840" cy="570"/>
                      <a:chOff x="2194" y="3131"/>
                      <a:chExt cx="1840" cy="570"/>
                    </a:xfrm>
                  </p:grpSpPr>
                  <p:sp>
                    <p:nvSpPr>
                      <p:cNvPr id="26" name="AutoShape 19"/>
                      <p:cNvSpPr>
                        <a:spLocks noChangeArrowheads="1"/>
                      </p:cNvSpPr>
                      <p:nvPr/>
                    </p:nvSpPr>
                    <p:spPr bwMode="auto">
                      <a:xfrm>
                        <a:off x="2833" y="3131"/>
                        <a:ext cx="1201" cy="93"/>
                      </a:xfrm>
                      <a:prstGeom prst="roundRect">
                        <a:avLst>
                          <a:gd name="adj" fmla="val 1083"/>
                        </a:avLst>
                      </a:prstGeom>
                      <a:noFill/>
                      <a:ln w="9525">
                        <a:noFill/>
                        <a:round/>
                        <a:headEnd/>
                        <a:tailEnd/>
                      </a:ln>
                      <a:effectLst/>
                    </p:spPr>
                    <p:txBody>
                      <a:bodyPr wrap="none" anchor="ctr">
                        <a:prstTxWarp prst="textNoShape">
                          <a:avLst/>
                        </a:prstTxWarp>
                      </a:bodyPr>
                      <a:lstStyle/>
                      <a:p>
                        <a:endParaRPr lang="en-US"/>
                      </a:p>
                    </p:txBody>
                  </p:sp>
                  <p:grpSp>
                    <p:nvGrpSpPr>
                      <p:cNvPr id="27" name="Group 20"/>
                      <p:cNvGrpSpPr>
                        <a:grpSpLocks/>
                      </p:cNvGrpSpPr>
                      <p:nvPr/>
                    </p:nvGrpSpPr>
                    <p:grpSpPr bwMode="auto">
                      <a:xfrm>
                        <a:off x="2194" y="3131"/>
                        <a:ext cx="1810" cy="570"/>
                        <a:chOff x="2194" y="3131"/>
                        <a:chExt cx="1810" cy="570"/>
                      </a:xfrm>
                    </p:grpSpPr>
                    <p:sp>
                      <p:nvSpPr>
                        <p:cNvPr id="28" name="AutoShape 21"/>
                        <p:cNvSpPr>
                          <a:spLocks noChangeArrowheads="1"/>
                        </p:cNvSpPr>
                        <p:nvPr/>
                      </p:nvSpPr>
                      <p:spPr bwMode="auto">
                        <a:xfrm>
                          <a:off x="2833" y="3131"/>
                          <a:ext cx="1171" cy="71"/>
                        </a:xfrm>
                        <a:prstGeom prst="roundRect">
                          <a:avLst>
                            <a:gd name="adj" fmla="val 1426"/>
                          </a:avLst>
                        </a:prstGeom>
                        <a:noFill/>
                        <a:ln w="9525">
                          <a:noFill/>
                          <a:round/>
                          <a:headEnd/>
                          <a:tailEnd/>
                        </a:ln>
                        <a:effectLst/>
                      </p:spPr>
                      <p:txBody>
                        <a:bodyPr wrap="none" anchor="ctr">
                          <a:prstTxWarp prst="textNoShape">
                            <a:avLst/>
                          </a:prstTxWarp>
                        </a:bodyPr>
                        <a:lstStyle/>
                        <a:p>
                          <a:endParaRPr lang="en-US"/>
                        </a:p>
                      </p:txBody>
                    </p:sp>
                    <p:grpSp>
                      <p:nvGrpSpPr>
                        <p:cNvPr id="29" name="Group 22"/>
                        <p:cNvGrpSpPr>
                          <a:grpSpLocks/>
                        </p:cNvGrpSpPr>
                        <p:nvPr/>
                      </p:nvGrpSpPr>
                      <p:grpSpPr bwMode="auto">
                        <a:xfrm>
                          <a:off x="2194" y="3131"/>
                          <a:ext cx="1783" cy="570"/>
                          <a:chOff x="2194" y="3131"/>
                          <a:chExt cx="1783" cy="570"/>
                        </a:xfrm>
                      </p:grpSpPr>
                      <p:sp>
                        <p:nvSpPr>
                          <p:cNvPr id="30" name="AutoShape 23"/>
                          <p:cNvSpPr>
                            <a:spLocks noChangeArrowheads="1"/>
                          </p:cNvSpPr>
                          <p:nvPr/>
                        </p:nvSpPr>
                        <p:spPr bwMode="auto">
                          <a:xfrm>
                            <a:off x="2833" y="3131"/>
                            <a:ext cx="1144" cy="52"/>
                          </a:xfrm>
                          <a:prstGeom prst="roundRect">
                            <a:avLst>
                              <a:gd name="adj" fmla="val 1921"/>
                            </a:avLst>
                          </a:prstGeom>
                          <a:noFill/>
                          <a:ln w="9525">
                            <a:noFill/>
                            <a:round/>
                            <a:headEnd/>
                            <a:tailEnd/>
                          </a:ln>
                          <a:effectLst/>
                        </p:spPr>
                        <p:txBody>
                          <a:bodyPr wrap="none" anchor="ctr">
                            <a:prstTxWarp prst="textNoShape">
                              <a:avLst/>
                            </a:prstTxWarp>
                          </a:bodyPr>
                          <a:lstStyle/>
                          <a:p>
                            <a:endParaRPr lang="en-US"/>
                          </a:p>
                        </p:txBody>
                      </p:sp>
                      <p:grpSp>
                        <p:nvGrpSpPr>
                          <p:cNvPr id="31" name="Group 24"/>
                          <p:cNvGrpSpPr>
                            <a:grpSpLocks/>
                          </p:cNvGrpSpPr>
                          <p:nvPr/>
                        </p:nvGrpSpPr>
                        <p:grpSpPr bwMode="auto">
                          <a:xfrm>
                            <a:off x="2194" y="3131"/>
                            <a:ext cx="1758" cy="570"/>
                            <a:chOff x="2194" y="3131"/>
                            <a:chExt cx="1758" cy="570"/>
                          </a:xfrm>
                        </p:grpSpPr>
                        <p:sp>
                          <p:nvSpPr>
                            <p:cNvPr id="32" name="AutoShape 25"/>
                            <p:cNvSpPr>
                              <a:spLocks noChangeArrowheads="1"/>
                            </p:cNvSpPr>
                            <p:nvPr/>
                          </p:nvSpPr>
                          <p:spPr bwMode="auto">
                            <a:xfrm>
                              <a:off x="2833" y="3131"/>
                              <a:ext cx="1119" cy="35"/>
                            </a:xfrm>
                            <a:prstGeom prst="roundRect">
                              <a:avLst>
                                <a:gd name="adj" fmla="val 2940"/>
                              </a:avLst>
                            </a:prstGeom>
                            <a:noFill/>
                            <a:ln w="9525">
                              <a:noFill/>
                              <a:round/>
                              <a:headEnd/>
                              <a:tailEnd/>
                            </a:ln>
                            <a:effectLst/>
                          </p:spPr>
                          <p:txBody>
                            <a:bodyPr wrap="none" anchor="ctr">
                              <a:prstTxWarp prst="textNoShape">
                                <a:avLst/>
                              </a:prstTxWarp>
                            </a:bodyPr>
                            <a:lstStyle/>
                            <a:p>
                              <a:endParaRPr lang="en-US"/>
                            </a:p>
                          </p:txBody>
                        </p:sp>
                        <p:grpSp>
                          <p:nvGrpSpPr>
                            <p:cNvPr id="33" name="Group 26"/>
                            <p:cNvGrpSpPr>
                              <a:grpSpLocks/>
                            </p:cNvGrpSpPr>
                            <p:nvPr/>
                          </p:nvGrpSpPr>
                          <p:grpSpPr bwMode="auto">
                            <a:xfrm>
                              <a:off x="2194" y="3131"/>
                              <a:ext cx="1733" cy="570"/>
                              <a:chOff x="2194" y="3131"/>
                              <a:chExt cx="1733" cy="570"/>
                            </a:xfrm>
                          </p:grpSpPr>
                          <p:sp>
                            <p:nvSpPr>
                              <p:cNvPr id="34" name="AutoShape 27"/>
                              <p:cNvSpPr>
                                <a:spLocks noChangeArrowheads="1"/>
                              </p:cNvSpPr>
                              <p:nvPr/>
                            </p:nvSpPr>
                            <p:spPr bwMode="auto">
                              <a:xfrm>
                                <a:off x="2833" y="3131"/>
                                <a:ext cx="1094" cy="24"/>
                              </a:xfrm>
                              <a:prstGeom prst="roundRect">
                                <a:avLst>
                                  <a:gd name="adj" fmla="val 4167"/>
                                </a:avLst>
                              </a:prstGeom>
                              <a:noFill/>
                              <a:ln w="9525">
                                <a:noFill/>
                                <a:round/>
                                <a:headEnd/>
                                <a:tailEnd/>
                              </a:ln>
                              <a:effectLst/>
                            </p:spPr>
                            <p:txBody>
                              <a:bodyPr wrap="none" anchor="ctr">
                                <a:prstTxWarp prst="textNoShape">
                                  <a:avLst/>
                                </a:prstTxWarp>
                              </a:bodyPr>
                              <a:lstStyle/>
                              <a:p>
                                <a:endParaRPr lang="en-US"/>
                              </a:p>
                            </p:txBody>
                          </p:sp>
                          <p:grpSp>
                            <p:nvGrpSpPr>
                              <p:cNvPr id="35" name="Group 28"/>
                              <p:cNvGrpSpPr>
                                <a:grpSpLocks/>
                              </p:cNvGrpSpPr>
                              <p:nvPr/>
                            </p:nvGrpSpPr>
                            <p:grpSpPr bwMode="auto">
                              <a:xfrm>
                                <a:off x="2194" y="3131"/>
                                <a:ext cx="1711" cy="570"/>
                                <a:chOff x="2194" y="3131"/>
                                <a:chExt cx="1711" cy="570"/>
                              </a:xfrm>
                            </p:grpSpPr>
                            <p:sp>
                              <p:nvSpPr>
                                <p:cNvPr id="36" name="AutoShape 29"/>
                                <p:cNvSpPr>
                                  <a:spLocks noChangeArrowheads="1"/>
                                </p:cNvSpPr>
                                <p:nvPr/>
                              </p:nvSpPr>
                              <p:spPr bwMode="auto">
                                <a:xfrm>
                                  <a:off x="2833" y="3131"/>
                                  <a:ext cx="1072" cy="13"/>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37" name="AutoShape 30"/>
                                <p:cNvSpPr>
                                  <a:spLocks noChangeArrowheads="1"/>
                                </p:cNvSpPr>
                                <p:nvPr/>
                              </p:nvSpPr>
                              <p:spPr bwMode="auto">
                                <a:xfrm>
                                  <a:off x="2833" y="3131"/>
                                  <a:ext cx="1072" cy="13"/>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38" name="AutoShape 31"/>
                                <p:cNvSpPr>
                                  <a:spLocks noChangeArrowheads="1"/>
                                </p:cNvSpPr>
                                <p:nvPr/>
                              </p:nvSpPr>
                              <p:spPr bwMode="auto">
                                <a:xfrm>
                                  <a:off x="2833" y="3131"/>
                                  <a:ext cx="1070" cy="13"/>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39" name="AutoShape 32"/>
                                <p:cNvSpPr>
                                  <a:spLocks noChangeArrowheads="1"/>
                                </p:cNvSpPr>
                                <p:nvPr/>
                              </p:nvSpPr>
                              <p:spPr bwMode="auto">
                                <a:xfrm>
                                  <a:off x="2833" y="3131"/>
                                  <a:ext cx="1070" cy="13"/>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40" name="AutoShape 33"/>
                                <p:cNvSpPr>
                                  <a:spLocks noChangeArrowheads="1"/>
                                </p:cNvSpPr>
                                <p:nvPr/>
                              </p:nvSpPr>
                              <p:spPr bwMode="auto">
                                <a:xfrm>
                                  <a:off x="2833" y="3131"/>
                                  <a:ext cx="1070" cy="13"/>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41" name="AutoShape 34"/>
                                <p:cNvSpPr>
                                  <a:spLocks noChangeArrowheads="1"/>
                                </p:cNvSpPr>
                                <p:nvPr/>
                              </p:nvSpPr>
                              <p:spPr bwMode="auto">
                                <a:xfrm>
                                  <a:off x="2833" y="3131"/>
                                  <a:ext cx="1070" cy="13"/>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42" name="AutoShape 35"/>
                                <p:cNvSpPr>
                                  <a:spLocks noChangeArrowheads="1"/>
                                </p:cNvSpPr>
                                <p:nvPr/>
                              </p:nvSpPr>
                              <p:spPr bwMode="auto">
                                <a:xfrm>
                                  <a:off x="2833" y="3131"/>
                                  <a:ext cx="1070" cy="13"/>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43" name="AutoShape 36"/>
                                <p:cNvSpPr>
                                  <a:spLocks noChangeArrowheads="1"/>
                                </p:cNvSpPr>
                                <p:nvPr/>
                              </p:nvSpPr>
                              <p:spPr bwMode="auto">
                                <a:xfrm>
                                  <a:off x="2833" y="3131"/>
                                  <a:ext cx="1070" cy="13"/>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44" name="AutoShape 37"/>
                                <p:cNvSpPr>
                                  <a:spLocks noChangeArrowheads="1"/>
                                </p:cNvSpPr>
                                <p:nvPr/>
                              </p:nvSpPr>
                              <p:spPr bwMode="auto">
                                <a:xfrm>
                                  <a:off x="2833" y="3131"/>
                                  <a:ext cx="1069" cy="12"/>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45" name="AutoShape 38"/>
                                <p:cNvSpPr>
                                  <a:spLocks noChangeArrowheads="1"/>
                                </p:cNvSpPr>
                                <p:nvPr/>
                              </p:nvSpPr>
                              <p:spPr bwMode="auto">
                                <a:xfrm>
                                  <a:off x="2833" y="3131"/>
                                  <a:ext cx="1066" cy="12"/>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46" name="AutoShape 39"/>
                                <p:cNvSpPr>
                                  <a:spLocks noChangeArrowheads="1"/>
                                </p:cNvSpPr>
                                <p:nvPr/>
                              </p:nvSpPr>
                              <p:spPr bwMode="auto">
                                <a:xfrm>
                                  <a:off x="2833" y="3131"/>
                                  <a:ext cx="1066" cy="12"/>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47" name="AutoShape 40"/>
                                <p:cNvSpPr>
                                  <a:spLocks noChangeArrowheads="1"/>
                                </p:cNvSpPr>
                                <p:nvPr/>
                              </p:nvSpPr>
                              <p:spPr bwMode="auto">
                                <a:xfrm>
                                  <a:off x="2833" y="3131"/>
                                  <a:ext cx="1066" cy="12"/>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48" name="AutoShape 41"/>
                                <p:cNvSpPr>
                                  <a:spLocks noChangeArrowheads="1"/>
                                </p:cNvSpPr>
                                <p:nvPr/>
                              </p:nvSpPr>
                              <p:spPr bwMode="auto">
                                <a:xfrm>
                                  <a:off x="2833" y="3131"/>
                                  <a:ext cx="1066" cy="12"/>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49" name="AutoShape 42"/>
                                <p:cNvSpPr>
                                  <a:spLocks noChangeArrowheads="1"/>
                                </p:cNvSpPr>
                                <p:nvPr/>
                              </p:nvSpPr>
                              <p:spPr bwMode="auto">
                                <a:xfrm>
                                  <a:off x="2833" y="3131"/>
                                  <a:ext cx="1066" cy="12"/>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50" name="AutoShape 43"/>
                                <p:cNvSpPr>
                                  <a:spLocks noChangeArrowheads="1"/>
                                </p:cNvSpPr>
                                <p:nvPr/>
                              </p:nvSpPr>
                              <p:spPr bwMode="auto">
                                <a:xfrm>
                                  <a:off x="2833" y="3131"/>
                                  <a:ext cx="1066" cy="12"/>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51" name="AutoShape 44"/>
                                <p:cNvSpPr>
                                  <a:spLocks noChangeArrowheads="1"/>
                                </p:cNvSpPr>
                                <p:nvPr/>
                              </p:nvSpPr>
                              <p:spPr bwMode="auto">
                                <a:xfrm>
                                  <a:off x="2833" y="3131"/>
                                  <a:ext cx="1066" cy="12"/>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52" name="AutoShape 45"/>
                                <p:cNvSpPr>
                                  <a:spLocks noChangeArrowheads="1"/>
                                </p:cNvSpPr>
                                <p:nvPr/>
                              </p:nvSpPr>
                              <p:spPr bwMode="auto">
                                <a:xfrm>
                                  <a:off x="2833" y="3131"/>
                                  <a:ext cx="1064" cy="12"/>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53" name="AutoShape 46"/>
                                <p:cNvSpPr>
                                  <a:spLocks noChangeArrowheads="1"/>
                                </p:cNvSpPr>
                                <p:nvPr/>
                              </p:nvSpPr>
                              <p:spPr bwMode="auto">
                                <a:xfrm>
                                  <a:off x="2833" y="3131"/>
                                  <a:ext cx="1064" cy="12"/>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54" name="AutoShape 47"/>
                                <p:cNvSpPr>
                                  <a:spLocks noChangeArrowheads="1"/>
                                </p:cNvSpPr>
                                <p:nvPr/>
                              </p:nvSpPr>
                              <p:spPr bwMode="auto">
                                <a:xfrm>
                                  <a:off x="2833" y="3131"/>
                                  <a:ext cx="1064" cy="12"/>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55" name="AutoShape 48"/>
                                <p:cNvSpPr>
                                  <a:spLocks noChangeArrowheads="1"/>
                                </p:cNvSpPr>
                                <p:nvPr/>
                              </p:nvSpPr>
                              <p:spPr bwMode="auto">
                                <a:xfrm>
                                  <a:off x="2833" y="3131"/>
                                  <a:ext cx="1064" cy="12"/>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56" name="AutoShape 49"/>
                                <p:cNvSpPr>
                                  <a:spLocks noChangeArrowheads="1"/>
                                </p:cNvSpPr>
                                <p:nvPr/>
                              </p:nvSpPr>
                              <p:spPr bwMode="auto">
                                <a:xfrm>
                                  <a:off x="2833" y="3131"/>
                                  <a:ext cx="1064" cy="12"/>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57" name="AutoShape 50"/>
                                <p:cNvSpPr>
                                  <a:spLocks noChangeArrowheads="1"/>
                                </p:cNvSpPr>
                                <p:nvPr/>
                              </p:nvSpPr>
                              <p:spPr bwMode="auto">
                                <a:xfrm>
                                  <a:off x="2833" y="3131"/>
                                  <a:ext cx="1063" cy="12"/>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58" name="AutoShape 51"/>
                                <p:cNvSpPr>
                                  <a:spLocks noChangeArrowheads="1"/>
                                </p:cNvSpPr>
                                <p:nvPr/>
                              </p:nvSpPr>
                              <p:spPr bwMode="auto">
                                <a:xfrm>
                                  <a:off x="2833" y="3131"/>
                                  <a:ext cx="1063" cy="11"/>
                                </a:xfrm>
                                <a:prstGeom prst="roundRect">
                                  <a:avLst>
                                    <a:gd name="adj" fmla="val 10000"/>
                                  </a:avLst>
                                </a:prstGeom>
                                <a:noFill/>
                                <a:ln w="9525">
                                  <a:noFill/>
                                  <a:round/>
                                  <a:headEnd/>
                                  <a:tailEnd/>
                                </a:ln>
                                <a:effectLst/>
                              </p:spPr>
                              <p:txBody>
                                <a:bodyPr wrap="none" anchor="ctr">
                                  <a:prstTxWarp prst="textNoShape">
                                    <a:avLst/>
                                  </a:prstTxWarp>
                                </a:bodyPr>
                                <a:lstStyle/>
                                <a:p>
                                  <a:endParaRPr lang="en-US"/>
                                </a:p>
                              </p:txBody>
                            </p:sp>
                            <p:sp>
                              <p:nvSpPr>
                                <p:cNvPr id="59" name="AutoShape 52"/>
                                <p:cNvSpPr>
                                  <a:spLocks noChangeArrowheads="1"/>
                                </p:cNvSpPr>
                                <p:nvPr/>
                              </p:nvSpPr>
                              <p:spPr bwMode="auto">
                                <a:xfrm>
                                  <a:off x="2833" y="3131"/>
                                  <a:ext cx="1063" cy="11"/>
                                </a:xfrm>
                                <a:prstGeom prst="roundRect">
                                  <a:avLst>
                                    <a:gd name="adj" fmla="val 10000"/>
                                  </a:avLst>
                                </a:prstGeom>
                                <a:noFill/>
                                <a:ln w="9525">
                                  <a:noFill/>
                                  <a:round/>
                                  <a:headEnd/>
                                  <a:tailEnd/>
                                </a:ln>
                                <a:effectLst/>
                              </p:spPr>
                              <p:txBody>
                                <a:bodyPr wrap="none" anchor="ctr">
                                  <a:prstTxWarp prst="textNoShape">
                                    <a:avLst/>
                                  </a:prstTxWarp>
                                </a:bodyPr>
                                <a:lstStyle/>
                                <a:p>
                                  <a:endParaRPr lang="en-US"/>
                                </a:p>
                              </p:txBody>
                            </p:sp>
                            <p:sp>
                              <p:nvSpPr>
                                <p:cNvPr id="60" name="AutoShape 53"/>
                                <p:cNvSpPr>
                                  <a:spLocks noChangeArrowheads="1"/>
                                </p:cNvSpPr>
                                <p:nvPr/>
                              </p:nvSpPr>
                              <p:spPr bwMode="auto">
                                <a:xfrm>
                                  <a:off x="2833" y="3131"/>
                                  <a:ext cx="1062" cy="11"/>
                                </a:xfrm>
                                <a:prstGeom prst="roundRect">
                                  <a:avLst>
                                    <a:gd name="adj" fmla="val 10000"/>
                                  </a:avLst>
                                </a:prstGeom>
                                <a:noFill/>
                                <a:ln w="9525">
                                  <a:noFill/>
                                  <a:round/>
                                  <a:headEnd/>
                                  <a:tailEnd/>
                                </a:ln>
                                <a:effectLst/>
                              </p:spPr>
                              <p:txBody>
                                <a:bodyPr wrap="none" anchor="ctr">
                                  <a:prstTxWarp prst="textNoShape">
                                    <a:avLst/>
                                  </a:prstTxWarp>
                                </a:bodyPr>
                                <a:lstStyle/>
                                <a:p>
                                  <a:endParaRPr lang="en-US"/>
                                </a:p>
                              </p:txBody>
                            </p:sp>
                            <p:sp>
                              <p:nvSpPr>
                                <p:cNvPr id="61" name="AutoShape 54"/>
                                <p:cNvSpPr>
                                  <a:spLocks noChangeArrowheads="1"/>
                                </p:cNvSpPr>
                                <p:nvPr/>
                              </p:nvSpPr>
                              <p:spPr bwMode="auto">
                                <a:xfrm>
                                  <a:off x="2833" y="3131"/>
                                  <a:ext cx="1062" cy="10"/>
                                </a:xfrm>
                                <a:prstGeom prst="roundRect">
                                  <a:avLst>
                                    <a:gd name="adj" fmla="val 10000"/>
                                  </a:avLst>
                                </a:prstGeom>
                                <a:noFill/>
                                <a:ln w="9525">
                                  <a:noFill/>
                                  <a:round/>
                                  <a:headEnd/>
                                  <a:tailEnd/>
                                </a:ln>
                                <a:effectLst/>
                              </p:spPr>
                              <p:txBody>
                                <a:bodyPr wrap="none" anchor="ctr">
                                  <a:prstTxWarp prst="textNoShape">
                                    <a:avLst/>
                                  </a:prstTxWarp>
                                </a:bodyPr>
                                <a:lstStyle/>
                                <a:p>
                                  <a:endParaRPr lang="en-US"/>
                                </a:p>
                              </p:txBody>
                            </p:sp>
                            <p:sp>
                              <p:nvSpPr>
                                <p:cNvPr id="62" name="AutoShape 55"/>
                                <p:cNvSpPr>
                                  <a:spLocks noChangeArrowheads="1"/>
                                </p:cNvSpPr>
                                <p:nvPr/>
                              </p:nvSpPr>
                              <p:spPr bwMode="auto">
                                <a:xfrm>
                                  <a:off x="2833" y="3131"/>
                                  <a:ext cx="1061" cy="10"/>
                                </a:xfrm>
                                <a:prstGeom prst="roundRect">
                                  <a:avLst>
                                    <a:gd name="adj" fmla="val 10000"/>
                                  </a:avLst>
                                </a:prstGeom>
                                <a:noFill/>
                                <a:ln w="9525">
                                  <a:noFill/>
                                  <a:round/>
                                  <a:headEnd/>
                                  <a:tailEnd/>
                                </a:ln>
                                <a:effectLst/>
                              </p:spPr>
                              <p:txBody>
                                <a:bodyPr wrap="none" anchor="ctr">
                                  <a:prstTxWarp prst="textNoShape">
                                    <a:avLst/>
                                  </a:prstTxWarp>
                                </a:bodyPr>
                                <a:lstStyle/>
                                <a:p>
                                  <a:endParaRPr lang="en-US"/>
                                </a:p>
                              </p:txBody>
                            </p:sp>
                            <p:sp>
                              <p:nvSpPr>
                                <p:cNvPr id="63" name="AutoShape 56"/>
                                <p:cNvSpPr>
                                  <a:spLocks noChangeArrowheads="1"/>
                                </p:cNvSpPr>
                                <p:nvPr/>
                              </p:nvSpPr>
                              <p:spPr bwMode="auto">
                                <a:xfrm>
                                  <a:off x="2194" y="3343"/>
                                  <a:ext cx="1376" cy="358"/>
                                </a:xfrm>
                                <a:prstGeom prst="roundRect">
                                  <a:avLst>
                                    <a:gd name="adj" fmla="val 10000"/>
                                  </a:avLst>
                                </a:prstGeom>
                                <a:noFill/>
                                <a:ln w="9525">
                                  <a:noFill/>
                                  <a:round/>
                                  <a:headEnd/>
                                  <a:tailEnd/>
                                </a:ln>
                                <a:effectLst/>
                              </p:spPr>
                              <p:txBody>
                                <a:bodyPr wrap="square" lIns="0" tIns="0" rIns="0" bIns="0">
                                  <a:prstTxWarp prst="textNoShape">
                                    <a:avLst/>
                                  </a:prstTxWarp>
                                  <a:spAutoFit/>
                                </a:bodyPr>
                                <a:lstStyle/>
                                <a:p>
                                  <a:pPr>
                                    <a:lnSpc>
                                      <a:spcPct val="98000"/>
                                    </a:lnSpc>
                                    <a:buClr>
                                      <a:srgbClr val="EAEAEA"/>
                                    </a:buCl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1400" dirty="0">
                                      <a:solidFill>
                                        <a:srgbClr val="000000"/>
                                      </a:solidFill>
                                      <a:ea typeface="DejaVu LGC Sans" charset="0"/>
                                      <a:cs typeface="DejaVu LGC Sans" charset="0"/>
                                    </a:rPr>
                                    <a:t>Change 3D viewpoint</a:t>
                                  </a:r>
                                </a:p>
                                <a:p>
                                  <a:pPr>
                                    <a:lnSpc>
                                      <a:spcPct val="97000"/>
                                    </a:lnSpc>
                                    <a:buClr>
                                      <a:srgbClr val="EAEAEA"/>
                                    </a:buCl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1400" dirty="0">
                                      <a:solidFill>
                                        <a:srgbClr val="000000"/>
                                      </a:solidFill>
                                      <a:ea typeface="DejaVu LGC Sans" charset="0"/>
                                      <a:cs typeface="DejaVu LGC Sans" charset="0"/>
                                    </a:rPr>
                                    <a:t>using camera controls</a:t>
                                  </a:r>
                                </a:p>
                              </p:txBody>
                            </p:sp>
                          </p:grpSp>
                        </p:grpSp>
                      </p:grpSp>
                    </p:grpSp>
                  </p:grpSp>
                </p:grpSp>
              </p:grpSp>
            </p:grpSp>
          </p:grpSp>
        </p:grpSp>
      </p:grpSp>
      <p:sp>
        <p:nvSpPr>
          <p:cNvPr id="72" name="TextBox 71"/>
          <p:cNvSpPr txBox="1"/>
          <p:nvPr/>
        </p:nvSpPr>
        <p:spPr>
          <a:xfrm>
            <a:off x="3908265" y="6019800"/>
            <a:ext cx="435135" cy="584776"/>
          </a:xfrm>
          <a:prstGeom prst="rect">
            <a:avLst/>
          </a:prstGeom>
          <a:noFill/>
        </p:spPr>
        <p:txBody>
          <a:bodyPr wrap="none" rtlCol="0">
            <a:spAutoFit/>
          </a:bodyPr>
          <a:lstStyle/>
          <a:p>
            <a:r>
              <a:rPr lang="en-US" sz="3200" dirty="0" smtClean="0">
                <a:solidFill>
                  <a:schemeClr val="tx2">
                    <a:lumMod val="60000"/>
                    <a:lumOff val="40000"/>
                  </a:schemeClr>
                </a:solidFill>
                <a:latin typeface="Comic Sans MS"/>
                <a:cs typeface="Comic Sans MS"/>
              </a:rPr>
              <a:t>3</a:t>
            </a:r>
            <a:endParaRPr lang="en-US" sz="3200" dirty="0">
              <a:solidFill>
                <a:schemeClr val="tx2">
                  <a:lumMod val="60000"/>
                  <a:lumOff val="40000"/>
                </a:schemeClr>
              </a:solidFill>
              <a:latin typeface="Comic Sans MS"/>
              <a:cs typeface="Comic Sans MS"/>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 name="Picture 65" descr="Picture 19.png"/>
          <p:cNvPicPr>
            <a:picLocks noChangeAspect="1"/>
          </p:cNvPicPr>
          <p:nvPr/>
        </p:nvPicPr>
        <p:blipFill>
          <a:blip r:embed="rId3"/>
          <a:stretch>
            <a:fillRect/>
          </a:stretch>
        </p:blipFill>
        <p:spPr>
          <a:xfrm>
            <a:off x="1003061" y="1219200"/>
            <a:ext cx="7150339" cy="4572000"/>
          </a:xfrm>
          <a:prstGeom prst="rect">
            <a:avLst/>
          </a:prstGeom>
        </p:spPr>
      </p:pic>
      <p:grpSp>
        <p:nvGrpSpPr>
          <p:cNvPr id="2" name="Group 59"/>
          <p:cNvGrpSpPr>
            <a:grpSpLocks/>
          </p:cNvGrpSpPr>
          <p:nvPr/>
        </p:nvGrpSpPr>
        <p:grpSpPr bwMode="auto">
          <a:xfrm>
            <a:off x="1002344" y="329669"/>
            <a:ext cx="6917760" cy="339875"/>
            <a:chOff x="764" y="53"/>
            <a:chExt cx="4804" cy="236"/>
          </a:xfrm>
        </p:grpSpPr>
        <p:sp>
          <p:nvSpPr>
            <p:cNvPr id="5180" name="AutoShape 60"/>
            <p:cNvSpPr>
              <a:spLocks noChangeArrowheads="1"/>
            </p:cNvSpPr>
            <p:nvPr/>
          </p:nvSpPr>
          <p:spPr bwMode="auto">
            <a:xfrm>
              <a:off x="764" y="60"/>
              <a:ext cx="4804" cy="229"/>
            </a:xfrm>
            <a:prstGeom prst="roundRect">
              <a:avLst>
                <a:gd name="adj" fmla="val 435"/>
              </a:avLst>
            </a:prstGeom>
            <a:noFill/>
            <a:ln w="9525">
              <a:noFill/>
              <a:round/>
              <a:headEnd/>
              <a:tailEnd/>
            </a:ln>
            <a:effectLst/>
          </p:spPr>
          <p:txBody>
            <a:bodyPr wrap="none" anchor="ctr">
              <a:prstTxWarp prst="textNoShape">
                <a:avLst/>
              </a:prstTxWarp>
            </a:bodyPr>
            <a:lstStyle/>
            <a:p>
              <a:endParaRPr lang="en-US"/>
            </a:p>
          </p:txBody>
        </p:sp>
        <p:grpSp>
          <p:nvGrpSpPr>
            <p:cNvPr id="3" name="Group 61"/>
            <p:cNvGrpSpPr>
              <a:grpSpLocks/>
            </p:cNvGrpSpPr>
            <p:nvPr/>
          </p:nvGrpSpPr>
          <p:grpSpPr bwMode="auto">
            <a:xfrm>
              <a:off x="764" y="53"/>
              <a:ext cx="4803" cy="235"/>
              <a:chOff x="764" y="53"/>
              <a:chExt cx="4803" cy="235"/>
            </a:xfrm>
          </p:grpSpPr>
          <p:sp>
            <p:nvSpPr>
              <p:cNvPr id="5182" name="AutoShape 62"/>
              <p:cNvSpPr>
                <a:spLocks noChangeArrowheads="1"/>
              </p:cNvSpPr>
              <p:nvPr/>
            </p:nvSpPr>
            <p:spPr bwMode="auto">
              <a:xfrm>
                <a:off x="764" y="60"/>
                <a:ext cx="4803" cy="228"/>
              </a:xfrm>
              <a:prstGeom prst="roundRect">
                <a:avLst>
                  <a:gd name="adj" fmla="val 435"/>
                </a:avLst>
              </a:prstGeom>
              <a:noFill/>
              <a:ln w="9525">
                <a:noFill/>
                <a:round/>
                <a:headEnd/>
                <a:tailEnd/>
              </a:ln>
              <a:effectLst/>
            </p:spPr>
            <p:txBody>
              <a:bodyPr wrap="none" anchor="ctr">
                <a:prstTxWarp prst="textNoShape">
                  <a:avLst/>
                </a:prstTxWarp>
              </a:bodyPr>
              <a:lstStyle/>
              <a:p>
                <a:endParaRPr lang="en-US"/>
              </a:p>
            </p:txBody>
          </p:sp>
          <p:grpSp>
            <p:nvGrpSpPr>
              <p:cNvPr id="4" name="Group 63"/>
              <p:cNvGrpSpPr>
                <a:grpSpLocks/>
              </p:cNvGrpSpPr>
              <p:nvPr/>
            </p:nvGrpSpPr>
            <p:grpSpPr bwMode="auto">
              <a:xfrm>
                <a:off x="764" y="53"/>
                <a:ext cx="4803" cy="235"/>
                <a:chOff x="764" y="53"/>
                <a:chExt cx="4803" cy="235"/>
              </a:xfrm>
            </p:grpSpPr>
            <p:sp>
              <p:nvSpPr>
                <p:cNvPr id="5184" name="AutoShape 64"/>
                <p:cNvSpPr>
                  <a:spLocks noChangeArrowheads="1"/>
                </p:cNvSpPr>
                <p:nvPr/>
              </p:nvSpPr>
              <p:spPr bwMode="auto">
                <a:xfrm>
                  <a:off x="764" y="60"/>
                  <a:ext cx="4803" cy="228"/>
                </a:xfrm>
                <a:prstGeom prst="roundRect">
                  <a:avLst>
                    <a:gd name="adj" fmla="val 435"/>
                  </a:avLst>
                </a:prstGeom>
                <a:noFill/>
                <a:ln w="9525">
                  <a:noFill/>
                  <a:round/>
                  <a:headEnd/>
                  <a:tailEnd/>
                </a:ln>
                <a:effectLst/>
              </p:spPr>
              <p:txBody>
                <a:bodyPr wrap="none" anchor="ctr">
                  <a:prstTxWarp prst="textNoShape">
                    <a:avLst/>
                  </a:prstTxWarp>
                </a:bodyPr>
                <a:lstStyle/>
                <a:p>
                  <a:endParaRPr lang="en-US"/>
                </a:p>
              </p:txBody>
            </p:sp>
            <p:sp>
              <p:nvSpPr>
                <p:cNvPr id="5185" name="AutoShape 65"/>
                <p:cNvSpPr>
                  <a:spLocks noChangeArrowheads="1"/>
                </p:cNvSpPr>
                <p:nvPr/>
              </p:nvSpPr>
              <p:spPr bwMode="auto">
                <a:xfrm>
                  <a:off x="1282" y="53"/>
                  <a:ext cx="4099" cy="228"/>
                </a:xfrm>
                <a:prstGeom prst="roundRect">
                  <a:avLst>
                    <a:gd name="adj" fmla="val 440"/>
                  </a:avLst>
                </a:prstGeom>
                <a:noFill/>
                <a:ln w="9525">
                  <a:noFill/>
                  <a:round/>
                  <a:headEnd/>
                  <a:tailEnd/>
                </a:ln>
                <a:effectLst/>
              </p:spPr>
              <p:txBody>
                <a:bodyPr wrap="none" lIns="0" tIns="0" rIns="0" bIns="0">
                  <a:prstTxWarp prst="textNoShape">
                    <a:avLst/>
                  </a:prstTxWarp>
                  <a:spAutoFit/>
                </a:bodyPr>
                <a:lstStyle/>
                <a:p>
                  <a:pPr algn="ctr">
                    <a:lnSpc>
                      <a:spcPts val="2540"/>
                    </a:lnSpc>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2400" dirty="0" err="1" smtClean="0">
                      <a:solidFill>
                        <a:srgbClr val="696464"/>
                      </a:solidFill>
                      <a:latin typeface="Trebuchet MS" pitchFamily="-107" charset="0"/>
                      <a:ea typeface="DejaVu LGC Sans" charset="0"/>
                      <a:cs typeface="DejaVu LGC Sans" charset="0"/>
                    </a:rPr>
                    <a:t>WordsEye</a:t>
                  </a:r>
                  <a:r>
                    <a:rPr lang="en-GB" sz="2400" dirty="0" smtClean="0">
                      <a:solidFill>
                        <a:srgbClr val="696464"/>
                      </a:solidFill>
                      <a:latin typeface="Trebuchet MS" pitchFamily="-107" charset="0"/>
                      <a:ea typeface="DejaVu LGC Sans" charset="0"/>
                      <a:cs typeface="DejaVu LGC Sans" charset="0"/>
                    </a:rPr>
                    <a:t>: Create 3D scenes with language</a:t>
                  </a:r>
                  <a:endParaRPr lang="en-GB" sz="2400" dirty="0">
                    <a:solidFill>
                      <a:srgbClr val="696464"/>
                    </a:solidFill>
                    <a:latin typeface="Trebuchet MS" pitchFamily="-107" charset="0"/>
                    <a:ea typeface="DejaVu LGC Sans" charset="0"/>
                    <a:cs typeface="DejaVu LGC Sans" charset="0"/>
                  </a:endParaRPr>
                </a:p>
              </p:txBody>
            </p:sp>
          </p:grpSp>
        </p:grpSp>
      </p:grpSp>
      <p:sp>
        <p:nvSpPr>
          <p:cNvPr id="63" name="Line 5"/>
          <p:cNvSpPr>
            <a:spLocks noChangeShapeType="1"/>
          </p:cNvSpPr>
          <p:nvPr/>
        </p:nvSpPr>
        <p:spPr bwMode="auto">
          <a:xfrm flipH="1" flipV="1">
            <a:off x="5105400" y="5259676"/>
            <a:ext cx="533400" cy="880138"/>
          </a:xfrm>
          <a:prstGeom prst="line">
            <a:avLst/>
          </a:prstGeom>
          <a:noFill/>
          <a:ln w="18360">
            <a:solidFill>
              <a:srgbClr val="FF0000"/>
            </a:solidFill>
            <a:miter lim="800000"/>
            <a:headEnd/>
            <a:tailEnd type="triangle" w="med" len="med"/>
          </a:ln>
          <a:effectLst/>
        </p:spPr>
        <p:txBody>
          <a:bodyPr lIns="82945" tIns="41473" rIns="82945" bIns="41473">
            <a:prstTxWarp prst="textNoShape">
              <a:avLst/>
            </a:prstTxWarp>
          </a:bodyPr>
          <a:lstStyle/>
          <a:p>
            <a:endParaRPr lang="en-US"/>
          </a:p>
        </p:txBody>
      </p:sp>
      <p:grpSp>
        <p:nvGrpSpPr>
          <p:cNvPr id="64" name="Group 8"/>
          <p:cNvGrpSpPr>
            <a:grpSpLocks/>
          </p:cNvGrpSpPr>
          <p:nvPr/>
        </p:nvGrpSpPr>
        <p:grpSpPr bwMode="auto">
          <a:xfrm>
            <a:off x="4343400" y="5867400"/>
            <a:ext cx="2884320" cy="709023"/>
            <a:chOff x="2194" y="3131"/>
            <a:chExt cx="2003" cy="570"/>
          </a:xfrm>
        </p:grpSpPr>
        <p:sp>
          <p:nvSpPr>
            <p:cNvPr id="65" name="AutoShape 9"/>
            <p:cNvSpPr>
              <a:spLocks noChangeArrowheads="1"/>
            </p:cNvSpPr>
            <p:nvPr/>
          </p:nvSpPr>
          <p:spPr bwMode="auto">
            <a:xfrm>
              <a:off x="2833" y="3131"/>
              <a:ext cx="1364" cy="263"/>
            </a:xfrm>
            <a:prstGeom prst="roundRect">
              <a:avLst>
                <a:gd name="adj" fmla="val 380"/>
              </a:avLst>
            </a:prstGeom>
            <a:noFill/>
            <a:ln w="9525">
              <a:noFill/>
              <a:round/>
              <a:headEnd/>
              <a:tailEnd/>
            </a:ln>
            <a:effectLst/>
          </p:spPr>
          <p:txBody>
            <a:bodyPr wrap="none" anchor="ctr">
              <a:prstTxWarp prst="textNoShape">
                <a:avLst/>
              </a:prstTxWarp>
            </a:bodyPr>
            <a:lstStyle/>
            <a:p>
              <a:endParaRPr lang="en-US"/>
            </a:p>
          </p:txBody>
        </p:sp>
        <p:grpSp>
          <p:nvGrpSpPr>
            <p:cNvPr id="67" name="Group 10"/>
            <p:cNvGrpSpPr>
              <a:grpSpLocks/>
            </p:cNvGrpSpPr>
            <p:nvPr/>
          </p:nvGrpSpPr>
          <p:grpSpPr bwMode="auto">
            <a:xfrm>
              <a:off x="2194" y="3131"/>
              <a:ext cx="1968" cy="570"/>
              <a:chOff x="2194" y="3131"/>
              <a:chExt cx="1968" cy="570"/>
            </a:xfrm>
          </p:grpSpPr>
          <p:sp>
            <p:nvSpPr>
              <p:cNvPr id="68" name="AutoShape 11"/>
              <p:cNvSpPr>
                <a:spLocks noChangeArrowheads="1"/>
              </p:cNvSpPr>
              <p:nvPr/>
            </p:nvSpPr>
            <p:spPr bwMode="auto">
              <a:xfrm>
                <a:off x="2833" y="3131"/>
                <a:ext cx="1329" cy="219"/>
              </a:xfrm>
              <a:prstGeom prst="roundRect">
                <a:avLst>
                  <a:gd name="adj" fmla="val 458"/>
                </a:avLst>
              </a:prstGeom>
              <a:noFill/>
              <a:ln w="9525">
                <a:noFill/>
                <a:round/>
                <a:headEnd/>
                <a:tailEnd/>
              </a:ln>
              <a:effectLst/>
            </p:spPr>
            <p:txBody>
              <a:bodyPr wrap="none" anchor="ctr">
                <a:prstTxWarp prst="textNoShape">
                  <a:avLst/>
                </a:prstTxWarp>
              </a:bodyPr>
              <a:lstStyle/>
              <a:p>
                <a:endParaRPr lang="en-US"/>
              </a:p>
            </p:txBody>
          </p:sp>
          <p:grpSp>
            <p:nvGrpSpPr>
              <p:cNvPr id="69" name="Group 12"/>
              <p:cNvGrpSpPr>
                <a:grpSpLocks/>
              </p:cNvGrpSpPr>
              <p:nvPr/>
            </p:nvGrpSpPr>
            <p:grpSpPr bwMode="auto">
              <a:xfrm>
                <a:off x="2194" y="3131"/>
                <a:ext cx="1936" cy="570"/>
                <a:chOff x="2194" y="3131"/>
                <a:chExt cx="1936" cy="570"/>
              </a:xfrm>
            </p:grpSpPr>
            <p:sp>
              <p:nvSpPr>
                <p:cNvPr id="70" name="AutoShape 13"/>
                <p:cNvSpPr>
                  <a:spLocks noChangeArrowheads="1"/>
                </p:cNvSpPr>
                <p:nvPr/>
              </p:nvSpPr>
              <p:spPr bwMode="auto">
                <a:xfrm>
                  <a:off x="2833" y="3131"/>
                  <a:ext cx="1297" cy="186"/>
                </a:xfrm>
                <a:prstGeom prst="roundRect">
                  <a:avLst>
                    <a:gd name="adj" fmla="val 537"/>
                  </a:avLst>
                </a:prstGeom>
                <a:noFill/>
                <a:ln w="9525">
                  <a:noFill/>
                  <a:round/>
                  <a:headEnd/>
                  <a:tailEnd/>
                </a:ln>
                <a:effectLst/>
              </p:spPr>
              <p:txBody>
                <a:bodyPr wrap="none" anchor="ctr">
                  <a:prstTxWarp prst="textNoShape">
                    <a:avLst/>
                  </a:prstTxWarp>
                </a:bodyPr>
                <a:lstStyle/>
                <a:p>
                  <a:endParaRPr lang="en-US"/>
                </a:p>
              </p:txBody>
            </p:sp>
            <p:grpSp>
              <p:nvGrpSpPr>
                <p:cNvPr id="71" name="Group 14"/>
                <p:cNvGrpSpPr>
                  <a:grpSpLocks/>
                </p:cNvGrpSpPr>
                <p:nvPr/>
              </p:nvGrpSpPr>
              <p:grpSpPr bwMode="auto">
                <a:xfrm>
                  <a:off x="2194" y="3131"/>
                  <a:ext cx="1902" cy="570"/>
                  <a:chOff x="2194" y="3131"/>
                  <a:chExt cx="1902" cy="570"/>
                </a:xfrm>
              </p:grpSpPr>
              <p:sp>
                <p:nvSpPr>
                  <p:cNvPr id="72" name="AutoShape 15"/>
                  <p:cNvSpPr>
                    <a:spLocks noChangeArrowheads="1"/>
                  </p:cNvSpPr>
                  <p:nvPr/>
                </p:nvSpPr>
                <p:spPr bwMode="auto">
                  <a:xfrm>
                    <a:off x="2833" y="3131"/>
                    <a:ext cx="1263" cy="153"/>
                  </a:xfrm>
                  <a:prstGeom prst="roundRect">
                    <a:avLst>
                      <a:gd name="adj" fmla="val 657"/>
                    </a:avLst>
                  </a:prstGeom>
                  <a:noFill/>
                  <a:ln w="9525">
                    <a:noFill/>
                    <a:round/>
                    <a:headEnd/>
                    <a:tailEnd/>
                  </a:ln>
                  <a:effectLst/>
                </p:spPr>
                <p:txBody>
                  <a:bodyPr wrap="none" anchor="ctr">
                    <a:prstTxWarp prst="textNoShape">
                      <a:avLst/>
                    </a:prstTxWarp>
                  </a:bodyPr>
                  <a:lstStyle/>
                  <a:p>
                    <a:endParaRPr lang="en-US"/>
                  </a:p>
                </p:txBody>
              </p:sp>
              <p:grpSp>
                <p:nvGrpSpPr>
                  <p:cNvPr id="73" name="Group 16"/>
                  <p:cNvGrpSpPr>
                    <a:grpSpLocks/>
                  </p:cNvGrpSpPr>
                  <p:nvPr/>
                </p:nvGrpSpPr>
                <p:grpSpPr bwMode="auto">
                  <a:xfrm>
                    <a:off x="2194" y="3131"/>
                    <a:ext cx="1870" cy="570"/>
                    <a:chOff x="2194" y="3131"/>
                    <a:chExt cx="1870" cy="570"/>
                  </a:xfrm>
                </p:grpSpPr>
                <p:sp>
                  <p:nvSpPr>
                    <p:cNvPr id="75" name="AutoShape 17"/>
                    <p:cNvSpPr>
                      <a:spLocks noChangeArrowheads="1"/>
                    </p:cNvSpPr>
                    <p:nvPr/>
                  </p:nvSpPr>
                  <p:spPr bwMode="auto">
                    <a:xfrm>
                      <a:off x="2833" y="3131"/>
                      <a:ext cx="1231" cy="122"/>
                    </a:xfrm>
                    <a:prstGeom prst="roundRect">
                      <a:avLst>
                        <a:gd name="adj" fmla="val 819"/>
                      </a:avLst>
                    </a:prstGeom>
                    <a:noFill/>
                    <a:ln w="9525">
                      <a:noFill/>
                      <a:round/>
                      <a:headEnd/>
                      <a:tailEnd/>
                    </a:ln>
                    <a:effectLst/>
                  </p:spPr>
                  <p:txBody>
                    <a:bodyPr wrap="none" anchor="ctr">
                      <a:prstTxWarp prst="textNoShape">
                        <a:avLst/>
                      </a:prstTxWarp>
                    </a:bodyPr>
                    <a:lstStyle/>
                    <a:p>
                      <a:endParaRPr lang="en-US"/>
                    </a:p>
                  </p:txBody>
                </p:sp>
                <p:grpSp>
                  <p:nvGrpSpPr>
                    <p:cNvPr id="76" name="Group 18"/>
                    <p:cNvGrpSpPr>
                      <a:grpSpLocks/>
                    </p:cNvGrpSpPr>
                    <p:nvPr/>
                  </p:nvGrpSpPr>
                  <p:grpSpPr bwMode="auto">
                    <a:xfrm>
                      <a:off x="2194" y="3131"/>
                      <a:ext cx="1840" cy="570"/>
                      <a:chOff x="2194" y="3131"/>
                      <a:chExt cx="1840" cy="570"/>
                    </a:xfrm>
                  </p:grpSpPr>
                  <p:sp>
                    <p:nvSpPr>
                      <p:cNvPr id="77" name="AutoShape 19"/>
                      <p:cNvSpPr>
                        <a:spLocks noChangeArrowheads="1"/>
                      </p:cNvSpPr>
                      <p:nvPr/>
                    </p:nvSpPr>
                    <p:spPr bwMode="auto">
                      <a:xfrm>
                        <a:off x="2833" y="3131"/>
                        <a:ext cx="1201" cy="93"/>
                      </a:xfrm>
                      <a:prstGeom prst="roundRect">
                        <a:avLst>
                          <a:gd name="adj" fmla="val 1083"/>
                        </a:avLst>
                      </a:prstGeom>
                      <a:noFill/>
                      <a:ln w="9525">
                        <a:noFill/>
                        <a:round/>
                        <a:headEnd/>
                        <a:tailEnd/>
                      </a:ln>
                      <a:effectLst/>
                    </p:spPr>
                    <p:txBody>
                      <a:bodyPr wrap="none" anchor="ctr">
                        <a:prstTxWarp prst="textNoShape">
                          <a:avLst/>
                        </a:prstTxWarp>
                      </a:bodyPr>
                      <a:lstStyle/>
                      <a:p>
                        <a:endParaRPr lang="en-US"/>
                      </a:p>
                    </p:txBody>
                  </p:sp>
                  <p:grpSp>
                    <p:nvGrpSpPr>
                      <p:cNvPr id="78" name="Group 20"/>
                      <p:cNvGrpSpPr>
                        <a:grpSpLocks/>
                      </p:cNvGrpSpPr>
                      <p:nvPr/>
                    </p:nvGrpSpPr>
                    <p:grpSpPr bwMode="auto">
                      <a:xfrm>
                        <a:off x="2194" y="3131"/>
                        <a:ext cx="1810" cy="570"/>
                        <a:chOff x="2194" y="3131"/>
                        <a:chExt cx="1810" cy="570"/>
                      </a:xfrm>
                    </p:grpSpPr>
                    <p:sp>
                      <p:nvSpPr>
                        <p:cNvPr id="79" name="AutoShape 21"/>
                        <p:cNvSpPr>
                          <a:spLocks noChangeArrowheads="1"/>
                        </p:cNvSpPr>
                        <p:nvPr/>
                      </p:nvSpPr>
                      <p:spPr bwMode="auto">
                        <a:xfrm>
                          <a:off x="2833" y="3131"/>
                          <a:ext cx="1171" cy="71"/>
                        </a:xfrm>
                        <a:prstGeom prst="roundRect">
                          <a:avLst>
                            <a:gd name="adj" fmla="val 1426"/>
                          </a:avLst>
                        </a:prstGeom>
                        <a:noFill/>
                        <a:ln w="9525">
                          <a:noFill/>
                          <a:round/>
                          <a:headEnd/>
                          <a:tailEnd/>
                        </a:ln>
                        <a:effectLst/>
                      </p:spPr>
                      <p:txBody>
                        <a:bodyPr wrap="none" anchor="ctr">
                          <a:prstTxWarp prst="textNoShape">
                            <a:avLst/>
                          </a:prstTxWarp>
                        </a:bodyPr>
                        <a:lstStyle/>
                        <a:p>
                          <a:endParaRPr lang="en-US"/>
                        </a:p>
                      </p:txBody>
                    </p:sp>
                    <p:grpSp>
                      <p:nvGrpSpPr>
                        <p:cNvPr id="80" name="Group 22"/>
                        <p:cNvGrpSpPr>
                          <a:grpSpLocks/>
                        </p:cNvGrpSpPr>
                        <p:nvPr/>
                      </p:nvGrpSpPr>
                      <p:grpSpPr bwMode="auto">
                        <a:xfrm>
                          <a:off x="2194" y="3131"/>
                          <a:ext cx="1783" cy="570"/>
                          <a:chOff x="2194" y="3131"/>
                          <a:chExt cx="1783" cy="570"/>
                        </a:xfrm>
                      </p:grpSpPr>
                      <p:sp>
                        <p:nvSpPr>
                          <p:cNvPr id="81" name="AutoShape 23"/>
                          <p:cNvSpPr>
                            <a:spLocks noChangeArrowheads="1"/>
                          </p:cNvSpPr>
                          <p:nvPr/>
                        </p:nvSpPr>
                        <p:spPr bwMode="auto">
                          <a:xfrm>
                            <a:off x="2833" y="3131"/>
                            <a:ext cx="1144" cy="52"/>
                          </a:xfrm>
                          <a:prstGeom prst="roundRect">
                            <a:avLst>
                              <a:gd name="adj" fmla="val 1921"/>
                            </a:avLst>
                          </a:prstGeom>
                          <a:noFill/>
                          <a:ln w="9525">
                            <a:noFill/>
                            <a:round/>
                            <a:headEnd/>
                            <a:tailEnd/>
                          </a:ln>
                          <a:effectLst/>
                        </p:spPr>
                        <p:txBody>
                          <a:bodyPr wrap="none" anchor="ctr">
                            <a:prstTxWarp prst="textNoShape">
                              <a:avLst/>
                            </a:prstTxWarp>
                          </a:bodyPr>
                          <a:lstStyle/>
                          <a:p>
                            <a:endParaRPr lang="en-US"/>
                          </a:p>
                        </p:txBody>
                      </p:sp>
                      <p:grpSp>
                        <p:nvGrpSpPr>
                          <p:cNvPr id="82" name="Group 24"/>
                          <p:cNvGrpSpPr>
                            <a:grpSpLocks/>
                          </p:cNvGrpSpPr>
                          <p:nvPr/>
                        </p:nvGrpSpPr>
                        <p:grpSpPr bwMode="auto">
                          <a:xfrm>
                            <a:off x="2194" y="3131"/>
                            <a:ext cx="1758" cy="570"/>
                            <a:chOff x="2194" y="3131"/>
                            <a:chExt cx="1758" cy="570"/>
                          </a:xfrm>
                        </p:grpSpPr>
                        <p:sp>
                          <p:nvSpPr>
                            <p:cNvPr id="83" name="AutoShape 25"/>
                            <p:cNvSpPr>
                              <a:spLocks noChangeArrowheads="1"/>
                            </p:cNvSpPr>
                            <p:nvPr/>
                          </p:nvSpPr>
                          <p:spPr bwMode="auto">
                            <a:xfrm>
                              <a:off x="2833" y="3131"/>
                              <a:ext cx="1119" cy="35"/>
                            </a:xfrm>
                            <a:prstGeom prst="roundRect">
                              <a:avLst>
                                <a:gd name="adj" fmla="val 2940"/>
                              </a:avLst>
                            </a:prstGeom>
                            <a:noFill/>
                            <a:ln w="9525">
                              <a:noFill/>
                              <a:round/>
                              <a:headEnd/>
                              <a:tailEnd/>
                            </a:ln>
                            <a:effectLst/>
                          </p:spPr>
                          <p:txBody>
                            <a:bodyPr wrap="none" anchor="ctr">
                              <a:prstTxWarp prst="textNoShape">
                                <a:avLst/>
                              </a:prstTxWarp>
                            </a:bodyPr>
                            <a:lstStyle/>
                            <a:p>
                              <a:endParaRPr lang="en-US"/>
                            </a:p>
                          </p:txBody>
                        </p:sp>
                        <p:grpSp>
                          <p:nvGrpSpPr>
                            <p:cNvPr id="84" name="Group 26"/>
                            <p:cNvGrpSpPr>
                              <a:grpSpLocks/>
                            </p:cNvGrpSpPr>
                            <p:nvPr/>
                          </p:nvGrpSpPr>
                          <p:grpSpPr bwMode="auto">
                            <a:xfrm>
                              <a:off x="2194" y="3131"/>
                              <a:ext cx="1733" cy="570"/>
                              <a:chOff x="2194" y="3131"/>
                              <a:chExt cx="1733" cy="570"/>
                            </a:xfrm>
                          </p:grpSpPr>
                          <p:sp>
                            <p:nvSpPr>
                              <p:cNvPr id="85" name="AutoShape 27"/>
                              <p:cNvSpPr>
                                <a:spLocks noChangeArrowheads="1"/>
                              </p:cNvSpPr>
                              <p:nvPr/>
                            </p:nvSpPr>
                            <p:spPr bwMode="auto">
                              <a:xfrm>
                                <a:off x="2833" y="3131"/>
                                <a:ext cx="1094" cy="24"/>
                              </a:xfrm>
                              <a:prstGeom prst="roundRect">
                                <a:avLst>
                                  <a:gd name="adj" fmla="val 4167"/>
                                </a:avLst>
                              </a:prstGeom>
                              <a:noFill/>
                              <a:ln w="9525">
                                <a:noFill/>
                                <a:round/>
                                <a:headEnd/>
                                <a:tailEnd/>
                              </a:ln>
                              <a:effectLst/>
                            </p:spPr>
                            <p:txBody>
                              <a:bodyPr wrap="none" anchor="ctr">
                                <a:prstTxWarp prst="textNoShape">
                                  <a:avLst/>
                                </a:prstTxWarp>
                              </a:bodyPr>
                              <a:lstStyle/>
                              <a:p>
                                <a:endParaRPr lang="en-US"/>
                              </a:p>
                            </p:txBody>
                          </p:sp>
                          <p:grpSp>
                            <p:nvGrpSpPr>
                              <p:cNvPr id="86" name="Group 28"/>
                              <p:cNvGrpSpPr>
                                <a:grpSpLocks/>
                              </p:cNvGrpSpPr>
                              <p:nvPr/>
                            </p:nvGrpSpPr>
                            <p:grpSpPr bwMode="auto">
                              <a:xfrm>
                                <a:off x="2194" y="3131"/>
                                <a:ext cx="1711" cy="570"/>
                                <a:chOff x="2194" y="3131"/>
                                <a:chExt cx="1711" cy="570"/>
                              </a:xfrm>
                            </p:grpSpPr>
                            <p:sp>
                              <p:nvSpPr>
                                <p:cNvPr id="87" name="AutoShape 29"/>
                                <p:cNvSpPr>
                                  <a:spLocks noChangeArrowheads="1"/>
                                </p:cNvSpPr>
                                <p:nvPr/>
                              </p:nvSpPr>
                              <p:spPr bwMode="auto">
                                <a:xfrm>
                                  <a:off x="2833" y="3131"/>
                                  <a:ext cx="1072" cy="13"/>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88" name="AutoShape 30"/>
                                <p:cNvSpPr>
                                  <a:spLocks noChangeArrowheads="1"/>
                                </p:cNvSpPr>
                                <p:nvPr/>
                              </p:nvSpPr>
                              <p:spPr bwMode="auto">
                                <a:xfrm>
                                  <a:off x="2833" y="3131"/>
                                  <a:ext cx="1072" cy="13"/>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89" name="AutoShape 31"/>
                                <p:cNvSpPr>
                                  <a:spLocks noChangeArrowheads="1"/>
                                </p:cNvSpPr>
                                <p:nvPr/>
                              </p:nvSpPr>
                              <p:spPr bwMode="auto">
                                <a:xfrm>
                                  <a:off x="2833" y="3131"/>
                                  <a:ext cx="1070" cy="13"/>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90" name="AutoShape 32"/>
                                <p:cNvSpPr>
                                  <a:spLocks noChangeArrowheads="1"/>
                                </p:cNvSpPr>
                                <p:nvPr/>
                              </p:nvSpPr>
                              <p:spPr bwMode="auto">
                                <a:xfrm>
                                  <a:off x="2833" y="3131"/>
                                  <a:ext cx="1070" cy="13"/>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91" name="AutoShape 33"/>
                                <p:cNvSpPr>
                                  <a:spLocks noChangeArrowheads="1"/>
                                </p:cNvSpPr>
                                <p:nvPr/>
                              </p:nvSpPr>
                              <p:spPr bwMode="auto">
                                <a:xfrm>
                                  <a:off x="2833" y="3131"/>
                                  <a:ext cx="1070" cy="13"/>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92" name="AutoShape 34"/>
                                <p:cNvSpPr>
                                  <a:spLocks noChangeArrowheads="1"/>
                                </p:cNvSpPr>
                                <p:nvPr/>
                              </p:nvSpPr>
                              <p:spPr bwMode="auto">
                                <a:xfrm>
                                  <a:off x="2833" y="3131"/>
                                  <a:ext cx="1070" cy="13"/>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93" name="AutoShape 35"/>
                                <p:cNvSpPr>
                                  <a:spLocks noChangeArrowheads="1"/>
                                </p:cNvSpPr>
                                <p:nvPr/>
                              </p:nvSpPr>
                              <p:spPr bwMode="auto">
                                <a:xfrm>
                                  <a:off x="2833" y="3131"/>
                                  <a:ext cx="1070" cy="13"/>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94" name="AutoShape 36"/>
                                <p:cNvSpPr>
                                  <a:spLocks noChangeArrowheads="1"/>
                                </p:cNvSpPr>
                                <p:nvPr/>
                              </p:nvSpPr>
                              <p:spPr bwMode="auto">
                                <a:xfrm>
                                  <a:off x="2833" y="3131"/>
                                  <a:ext cx="1070" cy="13"/>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95" name="AutoShape 37"/>
                                <p:cNvSpPr>
                                  <a:spLocks noChangeArrowheads="1"/>
                                </p:cNvSpPr>
                                <p:nvPr/>
                              </p:nvSpPr>
                              <p:spPr bwMode="auto">
                                <a:xfrm>
                                  <a:off x="2833" y="3131"/>
                                  <a:ext cx="1069" cy="12"/>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96" name="AutoShape 38"/>
                                <p:cNvSpPr>
                                  <a:spLocks noChangeArrowheads="1"/>
                                </p:cNvSpPr>
                                <p:nvPr/>
                              </p:nvSpPr>
                              <p:spPr bwMode="auto">
                                <a:xfrm>
                                  <a:off x="2833" y="3131"/>
                                  <a:ext cx="1066" cy="12"/>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97" name="AutoShape 39"/>
                                <p:cNvSpPr>
                                  <a:spLocks noChangeArrowheads="1"/>
                                </p:cNvSpPr>
                                <p:nvPr/>
                              </p:nvSpPr>
                              <p:spPr bwMode="auto">
                                <a:xfrm>
                                  <a:off x="2833" y="3131"/>
                                  <a:ext cx="1066" cy="12"/>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98" name="AutoShape 40"/>
                                <p:cNvSpPr>
                                  <a:spLocks noChangeArrowheads="1"/>
                                </p:cNvSpPr>
                                <p:nvPr/>
                              </p:nvSpPr>
                              <p:spPr bwMode="auto">
                                <a:xfrm>
                                  <a:off x="2833" y="3131"/>
                                  <a:ext cx="1066" cy="12"/>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99" name="AutoShape 41"/>
                                <p:cNvSpPr>
                                  <a:spLocks noChangeArrowheads="1"/>
                                </p:cNvSpPr>
                                <p:nvPr/>
                              </p:nvSpPr>
                              <p:spPr bwMode="auto">
                                <a:xfrm>
                                  <a:off x="2833" y="3131"/>
                                  <a:ext cx="1066" cy="12"/>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100" name="AutoShape 42"/>
                                <p:cNvSpPr>
                                  <a:spLocks noChangeArrowheads="1"/>
                                </p:cNvSpPr>
                                <p:nvPr/>
                              </p:nvSpPr>
                              <p:spPr bwMode="auto">
                                <a:xfrm>
                                  <a:off x="2833" y="3131"/>
                                  <a:ext cx="1066" cy="12"/>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101" name="AutoShape 43"/>
                                <p:cNvSpPr>
                                  <a:spLocks noChangeArrowheads="1"/>
                                </p:cNvSpPr>
                                <p:nvPr/>
                              </p:nvSpPr>
                              <p:spPr bwMode="auto">
                                <a:xfrm>
                                  <a:off x="2833" y="3131"/>
                                  <a:ext cx="1066" cy="12"/>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102" name="AutoShape 44"/>
                                <p:cNvSpPr>
                                  <a:spLocks noChangeArrowheads="1"/>
                                </p:cNvSpPr>
                                <p:nvPr/>
                              </p:nvSpPr>
                              <p:spPr bwMode="auto">
                                <a:xfrm>
                                  <a:off x="2833" y="3131"/>
                                  <a:ext cx="1066" cy="12"/>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103" name="AutoShape 45"/>
                                <p:cNvSpPr>
                                  <a:spLocks noChangeArrowheads="1"/>
                                </p:cNvSpPr>
                                <p:nvPr/>
                              </p:nvSpPr>
                              <p:spPr bwMode="auto">
                                <a:xfrm>
                                  <a:off x="2833" y="3131"/>
                                  <a:ext cx="1064" cy="12"/>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104" name="AutoShape 46"/>
                                <p:cNvSpPr>
                                  <a:spLocks noChangeArrowheads="1"/>
                                </p:cNvSpPr>
                                <p:nvPr/>
                              </p:nvSpPr>
                              <p:spPr bwMode="auto">
                                <a:xfrm>
                                  <a:off x="2833" y="3131"/>
                                  <a:ext cx="1064" cy="12"/>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105" name="AutoShape 47"/>
                                <p:cNvSpPr>
                                  <a:spLocks noChangeArrowheads="1"/>
                                </p:cNvSpPr>
                                <p:nvPr/>
                              </p:nvSpPr>
                              <p:spPr bwMode="auto">
                                <a:xfrm>
                                  <a:off x="2833" y="3131"/>
                                  <a:ext cx="1064" cy="12"/>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106" name="AutoShape 48"/>
                                <p:cNvSpPr>
                                  <a:spLocks noChangeArrowheads="1"/>
                                </p:cNvSpPr>
                                <p:nvPr/>
                              </p:nvSpPr>
                              <p:spPr bwMode="auto">
                                <a:xfrm>
                                  <a:off x="2833" y="3131"/>
                                  <a:ext cx="1064" cy="12"/>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107" name="AutoShape 49"/>
                                <p:cNvSpPr>
                                  <a:spLocks noChangeArrowheads="1"/>
                                </p:cNvSpPr>
                                <p:nvPr/>
                              </p:nvSpPr>
                              <p:spPr bwMode="auto">
                                <a:xfrm>
                                  <a:off x="2833" y="3131"/>
                                  <a:ext cx="1064" cy="12"/>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108" name="AutoShape 50"/>
                                <p:cNvSpPr>
                                  <a:spLocks noChangeArrowheads="1"/>
                                </p:cNvSpPr>
                                <p:nvPr/>
                              </p:nvSpPr>
                              <p:spPr bwMode="auto">
                                <a:xfrm>
                                  <a:off x="2833" y="3131"/>
                                  <a:ext cx="1063" cy="12"/>
                                </a:xfrm>
                                <a:prstGeom prst="roundRect">
                                  <a:avLst>
                                    <a:gd name="adj" fmla="val 8333"/>
                                  </a:avLst>
                                </a:prstGeom>
                                <a:noFill/>
                                <a:ln w="9525">
                                  <a:noFill/>
                                  <a:round/>
                                  <a:headEnd/>
                                  <a:tailEnd/>
                                </a:ln>
                                <a:effectLst/>
                              </p:spPr>
                              <p:txBody>
                                <a:bodyPr wrap="none" anchor="ctr">
                                  <a:prstTxWarp prst="textNoShape">
                                    <a:avLst/>
                                  </a:prstTxWarp>
                                </a:bodyPr>
                                <a:lstStyle/>
                                <a:p>
                                  <a:endParaRPr lang="en-US"/>
                                </a:p>
                              </p:txBody>
                            </p:sp>
                            <p:sp>
                              <p:nvSpPr>
                                <p:cNvPr id="109" name="AutoShape 51"/>
                                <p:cNvSpPr>
                                  <a:spLocks noChangeArrowheads="1"/>
                                </p:cNvSpPr>
                                <p:nvPr/>
                              </p:nvSpPr>
                              <p:spPr bwMode="auto">
                                <a:xfrm>
                                  <a:off x="2833" y="3131"/>
                                  <a:ext cx="1063" cy="11"/>
                                </a:xfrm>
                                <a:prstGeom prst="roundRect">
                                  <a:avLst>
                                    <a:gd name="adj" fmla="val 10000"/>
                                  </a:avLst>
                                </a:prstGeom>
                                <a:noFill/>
                                <a:ln w="9525">
                                  <a:noFill/>
                                  <a:round/>
                                  <a:headEnd/>
                                  <a:tailEnd/>
                                </a:ln>
                                <a:effectLst/>
                              </p:spPr>
                              <p:txBody>
                                <a:bodyPr wrap="none" anchor="ctr">
                                  <a:prstTxWarp prst="textNoShape">
                                    <a:avLst/>
                                  </a:prstTxWarp>
                                </a:bodyPr>
                                <a:lstStyle/>
                                <a:p>
                                  <a:endParaRPr lang="en-US"/>
                                </a:p>
                              </p:txBody>
                            </p:sp>
                            <p:sp>
                              <p:nvSpPr>
                                <p:cNvPr id="110" name="AutoShape 52"/>
                                <p:cNvSpPr>
                                  <a:spLocks noChangeArrowheads="1"/>
                                </p:cNvSpPr>
                                <p:nvPr/>
                              </p:nvSpPr>
                              <p:spPr bwMode="auto">
                                <a:xfrm>
                                  <a:off x="2833" y="3131"/>
                                  <a:ext cx="1063" cy="11"/>
                                </a:xfrm>
                                <a:prstGeom prst="roundRect">
                                  <a:avLst>
                                    <a:gd name="adj" fmla="val 10000"/>
                                  </a:avLst>
                                </a:prstGeom>
                                <a:noFill/>
                                <a:ln w="9525">
                                  <a:noFill/>
                                  <a:round/>
                                  <a:headEnd/>
                                  <a:tailEnd/>
                                </a:ln>
                                <a:effectLst/>
                              </p:spPr>
                              <p:txBody>
                                <a:bodyPr wrap="none" anchor="ctr">
                                  <a:prstTxWarp prst="textNoShape">
                                    <a:avLst/>
                                  </a:prstTxWarp>
                                </a:bodyPr>
                                <a:lstStyle/>
                                <a:p>
                                  <a:endParaRPr lang="en-US"/>
                                </a:p>
                              </p:txBody>
                            </p:sp>
                            <p:sp>
                              <p:nvSpPr>
                                <p:cNvPr id="111" name="AutoShape 53"/>
                                <p:cNvSpPr>
                                  <a:spLocks noChangeArrowheads="1"/>
                                </p:cNvSpPr>
                                <p:nvPr/>
                              </p:nvSpPr>
                              <p:spPr bwMode="auto">
                                <a:xfrm>
                                  <a:off x="2833" y="3131"/>
                                  <a:ext cx="1062" cy="11"/>
                                </a:xfrm>
                                <a:prstGeom prst="roundRect">
                                  <a:avLst>
                                    <a:gd name="adj" fmla="val 10000"/>
                                  </a:avLst>
                                </a:prstGeom>
                                <a:noFill/>
                                <a:ln w="9525">
                                  <a:noFill/>
                                  <a:round/>
                                  <a:headEnd/>
                                  <a:tailEnd/>
                                </a:ln>
                                <a:effectLst/>
                              </p:spPr>
                              <p:txBody>
                                <a:bodyPr wrap="none" anchor="ctr">
                                  <a:prstTxWarp prst="textNoShape">
                                    <a:avLst/>
                                  </a:prstTxWarp>
                                </a:bodyPr>
                                <a:lstStyle/>
                                <a:p>
                                  <a:endParaRPr lang="en-US"/>
                                </a:p>
                              </p:txBody>
                            </p:sp>
                            <p:sp>
                              <p:nvSpPr>
                                <p:cNvPr id="112" name="AutoShape 54"/>
                                <p:cNvSpPr>
                                  <a:spLocks noChangeArrowheads="1"/>
                                </p:cNvSpPr>
                                <p:nvPr/>
                              </p:nvSpPr>
                              <p:spPr bwMode="auto">
                                <a:xfrm>
                                  <a:off x="2833" y="3131"/>
                                  <a:ext cx="1062" cy="10"/>
                                </a:xfrm>
                                <a:prstGeom prst="roundRect">
                                  <a:avLst>
                                    <a:gd name="adj" fmla="val 10000"/>
                                  </a:avLst>
                                </a:prstGeom>
                                <a:noFill/>
                                <a:ln w="9525">
                                  <a:noFill/>
                                  <a:round/>
                                  <a:headEnd/>
                                  <a:tailEnd/>
                                </a:ln>
                                <a:effectLst/>
                              </p:spPr>
                              <p:txBody>
                                <a:bodyPr wrap="none" anchor="ctr">
                                  <a:prstTxWarp prst="textNoShape">
                                    <a:avLst/>
                                  </a:prstTxWarp>
                                </a:bodyPr>
                                <a:lstStyle/>
                                <a:p>
                                  <a:endParaRPr lang="en-US"/>
                                </a:p>
                              </p:txBody>
                            </p:sp>
                            <p:sp>
                              <p:nvSpPr>
                                <p:cNvPr id="113" name="AutoShape 55"/>
                                <p:cNvSpPr>
                                  <a:spLocks noChangeArrowheads="1"/>
                                </p:cNvSpPr>
                                <p:nvPr/>
                              </p:nvSpPr>
                              <p:spPr bwMode="auto">
                                <a:xfrm>
                                  <a:off x="2833" y="3131"/>
                                  <a:ext cx="1061" cy="10"/>
                                </a:xfrm>
                                <a:prstGeom prst="roundRect">
                                  <a:avLst>
                                    <a:gd name="adj" fmla="val 10000"/>
                                  </a:avLst>
                                </a:prstGeom>
                                <a:noFill/>
                                <a:ln w="9525">
                                  <a:noFill/>
                                  <a:round/>
                                  <a:headEnd/>
                                  <a:tailEnd/>
                                </a:ln>
                                <a:effectLst/>
                              </p:spPr>
                              <p:txBody>
                                <a:bodyPr wrap="none" anchor="ctr">
                                  <a:prstTxWarp prst="textNoShape">
                                    <a:avLst/>
                                  </a:prstTxWarp>
                                </a:bodyPr>
                                <a:lstStyle/>
                                <a:p>
                                  <a:endParaRPr lang="en-US"/>
                                </a:p>
                              </p:txBody>
                            </p:sp>
                            <p:sp>
                              <p:nvSpPr>
                                <p:cNvPr id="114" name="AutoShape 56"/>
                                <p:cNvSpPr>
                                  <a:spLocks noChangeArrowheads="1"/>
                                </p:cNvSpPr>
                                <p:nvPr/>
                              </p:nvSpPr>
                              <p:spPr bwMode="auto">
                                <a:xfrm>
                                  <a:off x="2194" y="3343"/>
                                  <a:ext cx="1376" cy="358"/>
                                </a:xfrm>
                                <a:prstGeom prst="roundRect">
                                  <a:avLst>
                                    <a:gd name="adj" fmla="val 10000"/>
                                  </a:avLst>
                                </a:prstGeom>
                                <a:noFill/>
                                <a:ln w="9525">
                                  <a:noFill/>
                                  <a:round/>
                                  <a:headEnd/>
                                  <a:tailEnd/>
                                </a:ln>
                                <a:effectLst/>
                              </p:spPr>
                              <p:txBody>
                                <a:bodyPr wrap="square" lIns="0" tIns="0" rIns="0" bIns="0">
                                  <a:prstTxWarp prst="textNoShape">
                                    <a:avLst/>
                                  </a:prstTxWarp>
                                  <a:spAutoFit/>
                                </a:bodyPr>
                                <a:lstStyle/>
                                <a:p>
                                  <a:pPr>
                                    <a:lnSpc>
                                      <a:spcPct val="98000"/>
                                    </a:lnSpc>
                                    <a:buClr>
                                      <a:srgbClr val="EAEAEA"/>
                                    </a:buCl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1400" dirty="0">
                                      <a:solidFill>
                                        <a:srgbClr val="000000"/>
                                      </a:solidFill>
                                      <a:ea typeface="DejaVu LGC Sans" charset="0"/>
                                      <a:cs typeface="DejaVu LGC Sans" charset="0"/>
                                    </a:rPr>
                                    <a:t>Change 3D viewpoint</a:t>
                                  </a:r>
                                </a:p>
                                <a:p>
                                  <a:pPr>
                                    <a:lnSpc>
                                      <a:spcPct val="97000"/>
                                    </a:lnSpc>
                                    <a:buClr>
                                      <a:srgbClr val="EAEAEA"/>
                                    </a:buCl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1400" dirty="0">
                                      <a:solidFill>
                                        <a:srgbClr val="000000"/>
                                      </a:solidFill>
                                      <a:ea typeface="DejaVu LGC Sans" charset="0"/>
                                      <a:cs typeface="DejaVu LGC Sans" charset="0"/>
                                    </a:rPr>
                                    <a:t>using camera controls</a:t>
                                  </a:r>
                                </a:p>
                              </p:txBody>
                            </p:sp>
                          </p:grpSp>
                        </p:grpSp>
                      </p:grpSp>
                    </p:grpSp>
                  </p:grpSp>
                </p:grpSp>
              </p:grpSp>
            </p:grpSp>
          </p:grpSp>
        </p:grpSp>
      </p:grpSp>
      <p:sp>
        <p:nvSpPr>
          <p:cNvPr id="118" name="TextBox 117"/>
          <p:cNvSpPr txBox="1"/>
          <p:nvPr/>
        </p:nvSpPr>
        <p:spPr>
          <a:xfrm>
            <a:off x="3908265" y="6019800"/>
            <a:ext cx="435135" cy="584776"/>
          </a:xfrm>
          <a:prstGeom prst="rect">
            <a:avLst/>
          </a:prstGeom>
          <a:noFill/>
        </p:spPr>
        <p:txBody>
          <a:bodyPr wrap="none" rtlCol="0">
            <a:spAutoFit/>
          </a:bodyPr>
          <a:lstStyle/>
          <a:p>
            <a:r>
              <a:rPr lang="en-US" sz="3200" dirty="0" smtClean="0">
                <a:solidFill>
                  <a:schemeClr val="tx2">
                    <a:lumMod val="60000"/>
                    <a:lumOff val="40000"/>
                  </a:schemeClr>
                </a:solidFill>
                <a:latin typeface="Comic Sans MS"/>
                <a:cs typeface="Comic Sans MS"/>
              </a:rPr>
              <a:t>3</a:t>
            </a:r>
            <a:endParaRPr lang="en-US" sz="3200" dirty="0">
              <a:solidFill>
                <a:schemeClr val="tx2">
                  <a:lumMod val="60000"/>
                  <a:lumOff val="40000"/>
                </a:schemeClr>
              </a:solidFill>
              <a:latin typeface="Comic Sans MS"/>
              <a:cs typeface="Comic Sans MS"/>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 name="Picture 65" descr="Picture 19.png"/>
          <p:cNvPicPr>
            <a:picLocks noChangeAspect="1"/>
          </p:cNvPicPr>
          <p:nvPr/>
        </p:nvPicPr>
        <p:blipFill>
          <a:blip r:embed="rId3"/>
          <a:stretch>
            <a:fillRect/>
          </a:stretch>
        </p:blipFill>
        <p:spPr>
          <a:xfrm>
            <a:off x="1003061" y="1219200"/>
            <a:ext cx="7150339" cy="4572000"/>
          </a:xfrm>
          <a:prstGeom prst="rect">
            <a:avLst/>
          </a:prstGeom>
        </p:spPr>
      </p:pic>
      <p:grpSp>
        <p:nvGrpSpPr>
          <p:cNvPr id="2" name="Group 59"/>
          <p:cNvGrpSpPr>
            <a:grpSpLocks/>
          </p:cNvGrpSpPr>
          <p:nvPr/>
        </p:nvGrpSpPr>
        <p:grpSpPr bwMode="auto">
          <a:xfrm>
            <a:off x="1002344" y="329669"/>
            <a:ext cx="6917760" cy="339875"/>
            <a:chOff x="764" y="53"/>
            <a:chExt cx="4804" cy="236"/>
          </a:xfrm>
        </p:grpSpPr>
        <p:sp>
          <p:nvSpPr>
            <p:cNvPr id="5180" name="AutoShape 60"/>
            <p:cNvSpPr>
              <a:spLocks noChangeArrowheads="1"/>
            </p:cNvSpPr>
            <p:nvPr/>
          </p:nvSpPr>
          <p:spPr bwMode="auto">
            <a:xfrm>
              <a:off x="764" y="60"/>
              <a:ext cx="4804" cy="229"/>
            </a:xfrm>
            <a:prstGeom prst="roundRect">
              <a:avLst>
                <a:gd name="adj" fmla="val 435"/>
              </a:avLst>
            </a:prstGeom>
            <a:noFill/>
            <a:ln w="9525">
              <a:noFill/>
              <a:round/>
              <a:headEnd/>
              <a:tailEnd/>
            </a:ln>
            <a:effectLst/>
          </p:spPr>
          <p:txBody>
            <a:bodyPr wrap="none" anchor="ctr">
              <a:prstTxWarp prst="textNoShape">
                <a:avLst/>
              </a:prstTxWarp>
            </a:bodyPr>
            <a:lstStyle/>
            <a:p>
              <a:endParaRPr lang="en-US"/>
            </a:p>
          </p:txBody>
        </p:sp>
        <p:grpSp>
          <p:nvGrpSpPr>
            <p:cNvPr id="3" name="Group 61"/>
            <p:cNvGrpSpPr>
              <a:grpSpLocks/>
            </p:cNvGrpSpPr>
            <p:nvPr/>
          </p:nvGrpSpPr>
          <p:grpSpPr bwMode="auto">
            <a:xfrm>
              <a:off x="764" y="53"/>
              <a:ext cx="4803" cy="235"/>
              <a:chOff x="764" y="53"/>
              <a:chExt cx="4803" cy="235"/>
            </a:xfrm>
          </p:grpSpPr>
          <p:sp>
            <p:nvSpPr>
              <p:cNvPr id="5182" name="AutoShape 62"/>
              <p:cNvSpPr>
                <a:spLocks noChangeArrowheads="1"/>
              </p:cNvSpPr>
              <p:nvPr/>
            </p:nvSpPr>
            <p:spPr bwMode="auto">
              <a:xfrm>
                <a:off x="764" y="60"/>
                <a:ext cx="4803" cy="228"/>
              </a:xfrm>
              <a:prstGeom prst="roundRect">
                <a:avLst>
                  <a:gd name="adj" fmla="val 435"/>
                </a:avLst>
              </a:prstGeom>
              <a:noFill/>
              <a:ln w="9525">
                <a:noFill/>
                <a:round/>
                <a:headEnd/>
                <a:tailEnd/>
              </a:ln>
              <a:effectLst/>
            </p:spPr>
            <p:txBody>
              <a:bodyPr wrap="none" anchor="ctr">
                <a:prstTxWarp prst="textNoShape">
                  <a:avLst/>
                </a:prstTxWarp>
              </a:bodyPr>
              <a:lstStyle/>
              <a:p>
                <a:endParaRPr lang="en-US"/>
              </a:p>
            </p:txBody>
          </p:sp>
          <p:grpSp>
            <p:nvGrpSpPr>
              <p:cNvPr id="4" name="Group 63"/>
              <p:cNvGrpSpPr>
                <a:grpSpLocks/>
              </p:cNvGrpSpPr>
              <p:nvPr/>
            </p:nvGrpSpPr>
            <p:grpSpPr bwMode="auto">
              <a:xfrm>
                <a:off x="764" y="53"/>
                <a:ext cx="4803" cy="235"/>
                <a:chOff x="764" y="53"/>
                <a:chExt cx="4803" cy="235"/>
              </a:xfrm>
            </p:grpSpPr>
            <p:sp>
              <p:nvSpPr>
                <p:cNvPr id="5184" name="AutoShape 64"/>
                <p:cNvSpPr>
                  <a:spLocks noChangeArrowheads="1"/>
                </p:cNvSpPr>
                <p:nvPr/>
              </p:nvSpPr>
              <p:spPr bwMode="auto">
                <a:xfrm>
                  <a:off x="764" y="60"/>
                  <a:ext cx="4803" cy="228"/>
                </a:xfrm>
                <a:prstGeom prst="roundRect">
                  <a:avLst>
                    <a:gd name="adj" fmla="val 435"/>
                  </a:avLst>
                </a:prstGeom>
                <a:noFill/>
                <a:ln w="9525">
                  <a:noFill/>
                  <a:round/>
                  <a:headEnd/>
                  <a:tailEnd/>
                </a:ln>
                <a:effectLst/>
              </p:spPr>
              <p:txBody>
                <a:bodyPr wrap="none" anchor="ctr">
                  <a:prstTxWarp prst="textNoShape">
                    <a:avLst/>
                  </a:prstTxWarp>
                </a:bodyPr>
                <a:lstStyle/>
                <a:p>
                  <a:endParaRPr lang="en-US"/>
                </a:p>
              </p:txBody>
            </p:sp>
            <p:sp>
              <p:nvSpPr>
                <p:cNvPr id="5185" name="AutoShape 65"/>
                <p:cNvSpPr>
                  <a:spLocks noChangeArrowheads="1"/>
                </p:cNvSpPr>
                <p:nvPr/>
              </p:nvSpPr>
              <p:spPr bwMode="auto">
                <a:xfrm>
                  <a:off x="1282" y="53"/>
                  <a:ext cx="4099" cy="228"/>
                </a:xfrm>
                <a:prstGeom prst="roundRect">
                  <a:avLst>
                    <a:gd name="adj" fmla="val 440"/>
                  </a:avLst>
                </a:prstGeom>
                <a:noFill/>
                <a:ln w="9525">
                  <a:noFill/>
                  <a:round/>
                  <a:headEnd/>
                  <a:tailEnd/>
                </a:ln>
                <a:effectLst/>
              </p:spPr>
              <p:txBody>
                <a:bodyPr wrap="none" lIns="0" tIns="0" rIns="0" bIns="0">
                  <a:prstTxWarp prst="textNoShape">
                    <a:avLst/>
                  </a:prstTxWarp>
                  <a:spAutoFit/>
                </a:bodyPr>
                <a:lstStyle/>
                <a:p>
                  <a:pPr algn="ctr">
                    <a:lnSpc>
                      <a:spcPts val="2540"/>
                    </a:lnSpc>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2400" dirty="0" err="1" smtClean="0">
                      <a:solidFill>
                        <a:srgbClr val="696464"/>
                      </a:solidFill>
                      <a:latin typeface="Trebuchet MS" pitchFamily="-107" charset="0"/>
                      <a:ea typeface="DejaVu LGC Sans" charset="0"/>
                      <a:cs typeface="DejaVu LGC Sans" charset="0"/>
                    </a:rPr>
                    <a:t>WordsEye</a:t>
                  </a:r>
                  <a:r>
                    <a:rPr lang="en-GB" sz="2400" dirty="0" smtClean="0">
                      <a:solidFill>
                        <a:srgbClr val="696464"/>
                      </a:solidFill>
                      <a:latin typeface="Trebuchet MS" pitchFamily="-107" charset="0"/>
                      <a:ea typeface="DejaVu LGC Sans" charset="0"/>
                      <a:cs typeface="DejaVu LGC Sans" charset="0"/>
                    </a:rPr>
                    <a:t>: Create 3D scenes with language</a:t>
                  </a:r>
                  <a:endParaRPr lang="en-GB" sz="2400" dirty="0">
                    <a:solidFill>
                      <a:srgbClr val="696464"/>
                    </a:solidFill>
                    <a:latin typeface="Trebuchet MS" pitchFamily="-107" charset="0"/>
                    <a:ea typeface="DejaVu LGC Sans" charset="0"/>
                    <a:cs typeface="DejaVu LGC Sans" charset="0"/>
                  </a:endParaRPr>
                </a:p>
              </p:txBody>
            </p:sp>
          </p:grpSp>
        </p:grpSp>
      </p:grpSp>
      <p:sp>
        <p:nvSpPr>
          <p:cNvPr id="11" name="Line 6"/>
          <p:cNvSpPr>
            <a:spLocks noChangeShapeType="1"/>
          </p:cNvSpPr>
          <p:nvPr/>
        </p:nvSpPr>
        <p:spPr bwMode="auto">
          <a:xfrm flipH="1" flipV="1">
            <a:off x="7194254" y="5712850"/>
            <a:ext cx="292667" cy="478363"/>
          </a:xfrm>
          <a:prstGeom prst="line">
            <a:avLst/>
          </a:prstGeom>
          <a:noFill/>
          <a:ln w="18360">
            <a:solidFill>
              <a:srgbClr val="FF0000"/>
            </a:solidFill>
            <a:miter lim="800000"/>
            <a:headEnd/>
            <a:tailEnd type="triangle" w="med" len="med"/>
          </a:ln>
          <a:effectLst/>
        </p:spPr>
        <p:txBody>
          <a:bodyPr lIns="82945" tIns="41473" rIns="82945" bIns="41473">
            <a:prstTxWarp prst="textNoShape">
              <a:avLst/>
            </a:prstTxWarp>
          </a:bodyPr>
          <a:lstStyle/>
          <a:p>
            <a:endParaRPr lang="en-US"/>
          </a:p>
        </p:txBody>
      </p:sp>
      <p:sp>
        <p:nvSpPr>
          <p:cNvPr id="12" name="Text Box 7"/>
          <p:cNvSpPr txBox="1">
            <a:spLocks noChangeArrowheads="1"/>
          </p:cNvSpPr>
          <p:nvPr/>
        </p:nvSpPr>
        <p:spPr bwMode="auto">
          <a:xfrm>
            <a:off x="6705600" y="6206412"/>
            <a:ext cx="2362200" cy="422988"/>
          </a:xfrm>
          <a:prstGeom prst="rect">
            <a:avLst/>
          </a:prstGeom>
          <a:noFill/>
          <a:ln w="9525">
            <a:noFill/>
            <a:round/>
            <a:headEnd/>
            <a:tailEnd/>
          </a:ln>
          <a:effectLst/>
        </p:spPr>
        <p:txBody>
          <a:bodyPr wrap="square" lIns="0" tIns="0" rIns="0" bIns="0">
            <a:prstTxWarp prst="textNoShape">
              <a:avLst/>
            </a:prstTxWarp>
            <a:spAutoFit/>
          </a:bodyPr>
          <a:lstStyle/>
          <a:p>
            <a:pPr>
              <a:lnSpc>
                <a:spcPct val="98000"/>
              </a:lnSpc>
              <a:buClr>
                <a:srgbClr val="EAEAEA"/>
              </a:buCl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1400" dirty="0">
                <a:solidFill>
                  <a:srgbClr val="000000"/>
                </a:solidFill>
                <a:ea typeface="DejaVu LGC Sans" charset="0"/>
                <a:cs typeface="DejaVu LGC Sans" charset="0"/>
              </a:rPr>
              <a:t>Perform final render to </a:t>
            </a:r>
            <a:r>
              <a:rPr lang="en-GB" sz="1400" dirty="0" smtClean="0">
                <a:solidFill>
                  <a:srgbClr val="000000"/>
                </a:solidFill>
                <a:ea typeface="DejaVu LGC Sans" charset="0"/>
                <a:cs typeface="DejaVu LGC Sans" charset="0"/>
              </a:rPr>
              <a:t>add reflections, shadows</a:t>
            </a:r>
            <a:r>
              <a:rPr lang="en-GB" sz="1400" dirty="0">
                <a:solidFill>
                  <a:srgbClr val="000000"/>
                </a:solidFill>
                <a:ea typeface="DejaVu LGC Sans" charset="0"/>
                <a:cs typeface="DejaVu LGC Sans" charset="0"/>
              </a:rPr>
              <a:t>, etc.</a:t>
            </a:r>
          </a:p>
        </p:txBody>
      </p:sp>
      <p:sp>
        <p:nvSpPr>
          <p:cNvPr id="19" name="TextBox 18"/>
          <p:cNvSpPr txBox="1"/>
          <p:nvPr/>
        </p:nvSpPr>
        <p:spPr>
          <a:xfrm>
            <a:off x="6194265" y="6120824"/>
            <a:ext cx="441146" cy="584776"/>
          </a:xfrm>
          <a:prstGeom prst="rect">
            <a:avLst/>
          </a:prstGeom>
          <a:noFill/>
        </p:spPr>
        <p:txBody>
          <a:bodyPr wrap="none" rtlCol="0">
            <a:spAutoFit/>
          </a:bodyPr>
          <a:lstStyle/>
          <a:p>
            <a:r>
              <a:rPr lang="en-US" sz="3200" dirty="0" smtClean="0">
                <a:solidFill>
                  <a:schemeClr val="tx2">
                    <a:lumMod val="60000"/>
                    <a:lumOff val="40000"/>
                  </a:schemeClr>
                </a:solidFill>
                <a:latin typeface="Comic Sans MS"/>
                <a:cs typeface="Comic Sans MS"/>
              </a:rPr>
              <a:t>4</a:t>
            </a:r>
            <a:endParaRPr lang="en-US" sz="3200" dirty="0">
              <a:solidFill>
                <a:schemeClr val="tx2">
                  <a:lumMod val="60000"/>
                  <a:lumOff val="40000"/>
                </a:schemeClr>
              </a:solidFill>
              <a:latin typeface="Comic Sans MS"/>
              <a:cs typeface="Comic Sans MS"/>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 name="Picture 65" descr="Picture 19.png"/>
          <p:cNvPicPr>
            <a:picLocks noChangeAspect="1"/>
          </p:cNvPicPr>
          <p:nvPr/>
        </p:nvPicPr>
        <p:blipFill>
          <a:blip r:embed="rId3"/>
          <a:stretch>
            <a:fillRect/>
          </a:stretch>
        </p:blipFill>
        <p:spPr>
          <a:xfrm>
            <a:off x="1003061" y="1219200"/>
            <a:ext cx="7150339" cy="4572000"/>
          </a:xfrm>
          <a:prstGeom prst="rect">
            <a:avLst/>
          </a:prstGeom>
        </p:spPr>
      </p:pic>
      <p:grpSp>
        <p:nvGrpSpPr>
          <p:cNvPr id="2" name="Group 59"/>
          <p:cNvGrpSpPr>
            <a:grpSpLocks/>
          </p:cNvGrpSpPr>
          <p:nvPr/>
        </p:nvGrpSpPr>
        <p:grpSpPr bwMode="auto">
          <a:xfrm>
            <a:off x="1002344" y="329669"/>
            <a:ext cx="6917760" cy="339875"/>
            <a:chOff x="764" y="53"/>
            <a:chExt cx="4804" cy="236"/>
          </a:xfrm>
        </p:grpSpPr>
        <p:sp>
          <p:nvSpPr>
            <p:cNvPr id="5180" name="AutoShape 60"/>
            <p:cNvSpPr>
              <a:spLocks noChangeArrowheads="1"/>
            </p:cNvSpPr>
            <p:nvPr/>
          </p:nvSpPr>
          <p:spPr bwMode="auto">
            <a:xfrm>
              <a:off x="764" y="60"/>
              <a:ext cx="4804" cy="229"/>
            </a:xfrm>
            <a:prstGeom prst="roundRect">
              <a:avLst>
                <a:gd name="adj" fmla="val 435"/>
              </a:avLst>
            </a:prstGeom>
            <a:noFill/>
            <a:ln w="9525">
              <a:noFill/>
              <a:round/>
              <a:headEnd/>
              <a:tailEnd/>
            </a:ln>
            <a:effectLst/>
          </p:spPr>
          <p:txBody>
            <a:bodyPr wrap="none" anchor="ctr">
              <a:prstTxWarp prst="textNoShape">
                <a:avLst/>
              </a:prstTxWarp>
            </a:bodyPr>
            <a:lstStyle/>
            <a:p>
              <a:endParaRPr lang="en-US"/>
            </a:p>
          </p:txBody>
        </p:sp>
        <p:grpSp>
          <p:nvGrpSpPr>
            <p:cNvPr id="3" name="Group 61"/>
            <p:cNvGrpSpPr>
              <a:grpSpLocks/>
            </p:cNvGrpSpPr>
            <p:nvPr/>
          </p:nvGrpSpPr>
          <p:grpSpPr bwMode="auto">
            <a:xfrm>
              <a:off x="764" y="53"/>
              <a:ext cx="4803" cy="235"/>
              <a:chOff x="764" y="53"/>
              <a:chExt cx="4803" cy="235"/>
            </a:xfrm>
          </p:grpSpPr>
          <p:sp>
            <p:nvSpPr>
              <p:cNvPr id="5182" name="AutoShape 62"/>
              <p:cNvSpPr>
                <a:spLocks noChangeArrowheads="1"/>
              </p:cNvSpPr>
              <p:nvPr/>
            </p:nvSpPr>
            <p:spPr bwMode="auto">
              <a:xfrm>
                <a:off x="764" y="60"/>
                <a:ext cx="4803" cy="228"/>
              </a:xfrm>
              <a:prstGeom prst="roundRect">
                <a:avLst>
                  <a:gd name="adj" fmla="val 435"/>
                </a:avLst>
              </a:prstGeom>
              <a:noFill/>
              <a:ln w="9525">
                <a:noFill/>
                <a:round/>
                <a:headEnd/>
                <a:tailEnd/>
              </a:ln>
              <a:effectLst/>
            </p:spPr>
            <p:txBody>
              <a:bodyPr wrap="none" anchor="ctr">
                <a:prstTxWarp prst="textNoShape">
                  <a:avLst/>
                </a:prstTxWarp>
              </a:bodyPr>
              <a:lstStyle/>
              <a:p>
                <a:endParaRPr lang="en-US"/>
              </a:p>
            </p:txBody>
          </p:sp>
          <p:grpSp>
            <p:nvGrpSpPr>
              <p:cNvPr id="4" name="Group 63"/>
              <p:cNvGrpSpPr>
                <a:grpSpLocks/>
              </p:cNvGrpSpPr>
              <p:nvPr/>
            </p:nvGrpSpPr>
            <p:grpSpPr bwMode="auto">
              <a:xfrm>
                <a:off x="764" y="53"/>
                <a:ext cx="4803" cy="235"/>
                <a:chOff x="764" y="53"/>
                <a:chExt cx="4803" cy="235"/>
              </a:xfrm>
            </p:grpSpPr>
            <p:sp>
              <p:nvSpPr>
                <p:cNvPr id="5184" name="AutoShape 64"/>
                <p:cNvSpPr>
                  <a:spLocks noChangeArrowheads="1"/>
                </p:cNvSpPr>
                <p:nvPr/>
              </p:nvSpPr>
              <p:spPr bwMode="auto">
                <a:xfrm>
                  <a:off x="764" y="60"/>
                  <a:ext cx="4803" cy="228"/>
                </a:xfrm>
                <a:prstGeom prst="roundRect">
                  <a:avLst>
                    <a:gd name="adj" fmla="val 435"/>
                  </a:avLst>
                </a:prstGeom>
                <a:noFill/>
                <a:ln w="9525">
                  <a:noFill/>
                  <a:round/>
                  <a:headEnd/>
                  <a:tailEnd/>
                </a:ln>
                <a:effectLst/>
              </p:spPr>
              <p:txBody>
                <a:bodyPr wrap="none" anchor="ctr">
                  <a:prstTxWarp prst="textNoShape">
                    <a:avLst/>
                  </a:prstTxWarp>
                </a:bodyPr>
                <a:lstStyle/>
                <a:p>
                  <a:endParaRPr lang="en-US"/>
                </a:p>
              </p:txBody>
            </p:sp>
            <p:sp>
              <p:nvSpPr>
                <p:cNvPr id="5185" name="AutoShape 65"/>
                <p:cNvSpPr>
                  <a:spLocks noChangeArrowheads="1"/>
                </p:cNvSpPr>
                <p:nvPr/>
              </p:nvSpPr>
              <p:spPr bwMode="auto">
                <a:xfrm>
                  <a:off x="1282" y="53"/>
                  <a:ext cx="4099" cy="228"/>
                </a:xfrm>
                <a:prstGeom prst="roundRect">
                  <a:avLst>
                    <a:gd name="adj" fmla="val 440"/>
                  </a:avLst>
                </a:prstGeom>
                <a:noFill/>
                <a:ln w="9525">
                  <a:noFill/>
                  <a:round/>
                  <a:headEnd/>
                  <a:tailEnd/>
                </a:ln>
                <a:effectLst/>
              </p:spPr>
              <p:txBody>
                <a:bodyPr wrap="none" lIns="0" tIns="0" rIns="0" bIns="0">
                  <a:prstTxWarp prst="textNoShape">
                    <a:avLst/>
                  </a:prstTxWarp>
                  <a:spAutoFit/>
                </a:bodyPr>
                <a:lstStyle/>
                <a:p>
                  <a:pPr algn="ctr">
                    <a:lnSpc>
                      <a:spcPts val="2540"/>
                    </a:lnSpc>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2400" dirty="0" err="1" smtClean="0">
                      <a:solidFill>
                        <a:srgbClr val="696464"/>
                      </a:solidFill>
                      <a:latin typeface="Trebuchet MS" pitchFamily="-107" charset="0"/>
                      <a:ea typeface="DejaVu LGC Sans" charset="0"/>
                      <a:cs typeface="DejaVu LGC Sans" charset="0"/>
                    </a:rPr>
                    <a:t>WordsEye</a:t>
                  </a:r>
                  <a:r>
                    <a:rPr lang="en-GB" sz="2400" dirty="0" smtClean="0">
                      <a:solidFill>
                        <a:srgbClr val="696464"/>
                      </a:solidFill>
                      <a:latin typeface="Trebuchet MS" pitchFamily="-107" charset="0"/>
                      <a:ea typeface="DejaVu LGC Sans" charset="0"/>
                      <a:cs typeface="DejaVu LGC Sans" charset="0"/>
                    </a:rPr>
                    <a:t>: Create 3D scenes with language</a:t>
                  </a:r>
                  <a:endParaRPr lang="en-GB" sz="2400" dirty="0">
                    <a:solidFill>
                      <a:srgbClr val="696464"/>
                    </a:solidFill>
                    <a:latin typeface="Trebuchet MS" pitchFamily="-107" charset="0"/>
                    <a:ea typeface="DejaVu LGC Sans" charset="0"/>
                    <a:cs typeface="DejaVu LGC Sans" charset="0"/>
                  </a:endParaRPr>
                </a:p>
              </p:txBody>
            </p:sp>
          </p:grpSp>
        </p:grpSp>
      </p:grpSp>
      <p:sp>
        <p:nvSpPr>
          <p:cNvPr id="11" name="Line 6"/>
          <p:cNvSpPr>
            <a:spLocks noChangeShapeType="1"/>
          </p:cNvSpPr>
          <p:nvPr/>
        </p:nvSpPr>
        <p:spPr bwMode="auto">
          <a:xfrm flipH="1" flipV="1">
            <a:off x="7194254" y="5712850"/>
            <a:ext cx="292667" cy="478363"/>
          </a:xfrm>
          <a:prstGeom prst="line">
            <a:avLst/>
          </a:prstGeom>
          <a:noFill/>
          <a:ln w="18360">
            <a:solidFill>
              <a:srgbClr val="FF0000"/>
            </a:solidFill>
            <a:miter lim="800000"/>
            <a:headEnd/>
            <a:tailEnd type="triangle" w="med" len="med"/>
          </a:ln>
          <a:effectLst/>
        </p:spPr>
        <p:txBody>
          <a:bodyPr lIns="82945" tIns="41473" rIns="82945" bIns="41473">
            <a:prstTxWarp prst="textNoShape">
              <a:avLst/>
            </a:prstTxWarp>
          </a:bodyPr>
          <a:lstStyle/>
          <a:p>
            <a:endParaRPr lang="en-US"/>
          </a:p>
        </p:txBody>
      </p:sp>
      <p:sp>
        <p:nvSpPr>
          <p:cNvPr id="12" name="Text Box 7"/>
          <p:cNvSpPr txBox="1">
            <a:spLocks noChangeArrowheads="1"/>
          </p:cNvSpPr>
          <p:nvPr/>
        </p:nvSpPr>
        <p:spPr bwMode="auto">
          <a:xfrm>
            <a:off x="6705600" y="6206412"/>
            <a:ext cx="2362200" cy="422988"/>
          </a:xfrm>
          <a:prstGeom prst="rect">
            <a:avLst/>
          </a:prstGeom>
          <a:noFill/>
          <a:ln w="9525">
            <a:noFill/>
            <a:round/>
            <a:headEnd/>
            <a:tailEnd/>
          </a:ln>
          <a:effectLst/>
        </p:spPr>
        <p:txBody>
          <a:bodyPr wrap="square" lIns="0" tIns="0" rIns="0" bIns="0">
            <a:prstTxWarp prst="textNoShape">
              <a:avLst/>
            </a:prstTxWarp>
            <a:spAutoFit/>
          </a:bodyPr>
          <a:lstStyle/>
          <a:p>
            <a:pPr>
              <a:lnSpc>
                <a:spcPct val="98000"/>
              </a:lnSpc>
              <a:buClr>
                <a:srgbClr val="EAEAEA"/>
              </a:buCl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1400" dirty="0">
                <a:solidFill>
                  <a:srgbClr val="000000"/>
                </a:solidFill>
                <a:ea typeface="DejaVu LGC Sans" charset="0"/>
                <a:cs typeface="DejaVu LGC Sans" charset="0"/>
              </a:rPr>
              <a:t>Perform final render to </a:t>
            </a:r>
            <a:r>
              <a:rPr lang="en-GB" sz="1400" dirty="0" smtClean="0">
                <a:solidFill>
                  <a:srgbClr val="000000"/>
                </a:solidFill>
                <a:ea typeface="DejaVu LGC Sans" charset="0"/>
                <a:cs typeface="DejaVu LGC Sans" charset="0"/>
              </a:rPr>
              <a:t>add reflections, shadows</a:t>
            </a:r>
            <a:r>
              <a:rPr lang="en-GB" sz="1400" dirty="0">
                <a:solidFill>
                  <a:srgbClr val="000000"/>
                </a:solidFill>
                <a:ea typeface="DejaVu LGC Sans" charset="0"/>
                <a:cs typeface="DejaVu LGC Sans" charset="0"/>
              </a:rPr>
              <a:t>, etc.</a:t>
            </a:r>
          </a:p>
        </p:txBody>
      </p:sp>
      <p:pic>
        <p:nvPicPr>
          <p:cNvPr id="13" name="Picture 12" descr="santaAlien.jpg"/>
          <p:cNvPicPr>
            <a:picLocks/>
          </p:cNvPicPr>
          <p:nvPr/>
        </p:nvPicPr>
        <p:blipFill>
          <a:blip r:embed="rId4"/>
          <a:stretch>
            <a:fillRect/>
          </a:stretch>
        </p:blipFill>
        <p:spPr>
          <a:xfrm>
            <a:off x="3419856" y="1384792"/>
            <a:ext cx="4718304" cy="3438144"/>
          </a:xfrm>
          <a:prstGeom prst="rect">
            <a:avLst/>
          </a:prstGeom>
        </p:spPr>
      </p:pic>
      <p:sp>
        <p:nvSpPr>
          <p:cNvPr id="14" name="TextBox 13"/>
          <p:cNvSpPr txBox="1"/>
          <p:nvPr/>
        </p:nvSpPr>
        <p:spPr>
          <a:xfrm>
            <a:off x="6194265" y="6120824"/>
            <a:ext cx="441146" cy="584776"/>
          </a:xfrm>
          <a:prstGeom prst="rect">
            <a:avLst/>
          </a:prstGeom>
          <a:noFill/>
        </p:spPr>
        <p:txBody>
          <a:bodyPr wrap="none" rtlCol="0">
            <a:spAutoFit/>
          </a:bodyPr>
          <a:lstStyle/>
          <a:p>
            <a:r>
              <a:rPr lang="en-US" sz="3200" dirty="0" smtClean="0">
                <a:solidFill>
                  <a:schemeClr val="tx2">
                    <a:lumMod val="60000"/>
                    <a:lumOff val="40000"/>
                  </a:schemeClr>
                </a:solidFill>
                <a:latin typeface="Comic Sans MS"/>
                <a:cs typeface="Comic Sans MS"/>
              </a:rPr>
              <a:t>4</a:t>
            </a:r>
            <a:endParaRPr lang="en-US" sz="3200" dirty="0">
              <a:solidFill>
                <a:schemeClr val="tx2">
                  <a:lumMod val="60000"/>
                  <a:lumOff val="40000"/>
                </a:schemeClr>
              </a:solidFill>
              <a:latin typeface="Comic Sans MS"/>
              <a:cs typeface="Comic Sans MS"/>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 name="Picture 65" descr="Picture 19.png"/>
          <p:cNvPicPr>
            <a:picLocks noChangeAspect="1"/>
          </p:cNvPicPr>
          <p:nvPr/>
        </p:nvPicPr>
        <p:blipFill>
          <a:blip r:embed="rId3"/>
          <a:stretch>
            <a:fillRect/>
          </a:stretch>
        </p:blipFill>
        <p:spPr>
          <a:xfrm>
            <a:off x="1003061" y="1219200"/>
            <a:ext cx="7150339" cy="4572000"/>
          </a:xfrm>
          <a:prstGeom prst="rect">
            <a:avLst/>
          </a:prstGeom>
        </p:spPr>
      </p:pic>
      <p:grpSp>
        <p:nvGrpSpPr>
          <p:cNvPr id="2" name="Group 59"/>
          <p:cNvGrpSpPr>
            <a:grpSpLocks/>
          </p:cNvGrpSpPr>
          <p:nvPr/>
        </p:nvGrpSpPr>
        <p:grpSpPr bwMode="auto">
          <a:xfrm>
            <a:off x="1002344" y="329669"/>
            <a:ext cx="6917760" cy="339875"/>
            <a:chOff x="764" y="53"/>
            <a:chExt cx="4804" cy="236"/>
          </a:xfrm>
        </p:grpSpPr>
        <p:sp>
          <p:nvSpPr>
            <p:cNvPr id="5180" name="AutoShape 60"/>
            <p:cNvSpPr>
              <a:spLocks noChangeArrowheads="1"/>
            </p:cNvSpPr>
            <p:nvPr/>
          </p:nvSpPr>
          <p:spPr bwMode="auto">
            <a:xfrm>
              <a:off x="764" y="60"/>
              <a:ext cx="4804" cy="229"/>
            </a:xfrm>
            <a:prstGeom prst="roundRect">
              <a:avLst>
                <a:gd name="adj" fmla="val 435"/>
              </a:avLst>
            </a:prstGeom>
            <a:noFill/>
            <a:ln w="9525">
              <a:noFill/>
              <a:round/>
              <a:headEnd/>
              <a:tailEnd/>
            </a:ln>
            <a:effectLst/>
          </p:spPr>
          <p:txBody>
            <a:bodyPr wrap="none" anchor="ctr">
              <a:prstTxWarp prst="textNoShape">
                <a:avLst/>
              </a:prstTxWarp>
            </a:bodyPr>
            <a:lstStyle/>
            <a:p>
              <a:endParaRPr lang="en-US"/>
            </a:p>
          </p:txBody>
        </p:sp>
        <p:grpSp>
          <p:nvGrpSpPr>
            <p:cNvPr id="3" name="Group 61"/>
            <p:cNvGrpSpPr>
              <a:grpSpLocks/>
            </p:cNvGrpSpPr>
            <p:nvPr/>
          </p:nvGrpSpPr>
          <p:grpSpPr bwMode="auto">
            <a:xfrm>
              <a:off x="764" y="53"/>
              <a:ext cx="4803" cy="235"/>
              <a:chOff x="764" y="53"/>
              <a:chExt cx="4803" cy="235"/>
            </a:xfrm>
          </p:grpSpPr>
          <p:sp>
            <p:nvSpPr>
              <p:cNvPr id="5182" name="AutoShape 62"/>
              <p:cNvSpPr>
                <a:spLocks noChangeArrowheads="1"/>
              </p:cNvSpPr>
              <p:nvPr/>
            </p:nvSpPr>
            <p:spPr bwMode="auto">
              <a:xfrm>
                <a:off x="764" y="60"/>
                <a:ext cx="4803" cy="228"/>
              </a:xfrm>
              <a:prstGeom prst="roundRect">
                <a:avLst>
                  <a:gd name="adj" fmla="val 435"/>
                </a:avLst>
              </a:prstGeom>
              <a:noFill/>
              <a:ln w="9525">
                <a:noFill/>
                <a:round/>
                <a:headEnd/>
                <a:tailEnd/>
              </a:ln>
              <a:effectLst/>
            </p:spPr>
            <p:txBody>
              <a:bodyPr wrap="none" anchor="ctr">
                <a:prstTxWarp prst="textNoShape">
                  <a:avLst/>
                </a:prstTxWarp>
              </a:bodyPr>
              <a:lstStyle/>
              <a:p>
                <a:endParaRPr lang="en-US"/>
              </a:p>
            </p:txBody>
          </p:sp>
          <p:grpSp>
            <p:nvGrpSpPr>
              <p:cNvPr id="4" name="Group 63"/>
              <p:cNvGrpSpPr>
                <a:grpSpLocks/>
              </p:cNvGrpSpPr>
              <p:nvPr/>
            </p:nvGrpSpPr>
            <p:grpSpPr bwMode="auto">
              <a:xfrm>
                <a:off x="764" y="53"/>
                <a:ext cx="4803" cy="235"/>
                <a:chOff x="764" y="53"/>
                <a:chExt cx="4803" cy="235"/>
              </a:xfrm>
            </p:grpSpPr>
            <p:sp>
              <p:nvSpPr>
                <p:cNvPr id="5184" name="AutoShape 64"/>
                <p:cNvSpPr>
                  <a:spLocks noChangeArrowheads="1"/>
                </p:cNvSpPr>
                <p:nvPr/>
              </p:nvSpPr>
              <p:spPr bwMode="auto">
                <a:xfrm>
                  <a:off x="764" y="60"/>
                  <a:ext cx="4803" cy="228"/>
                </a:xfrm>
                <a:prstGeom prst="roundRect">
                  <a:avLst>
                    <a:gd name="adj" fmla="val 435"/>
                  </a:avLst>
                </a:prstGeom>
                <a:noFill/>
                <a:ln w="9525">
                  <a:noFill/>
                  <a:round/>
                  <a:headEnd/>
                  <a:tailEnd/>
                </a:ln>
                <a:effectLst/>
              </p:spPr>
              <p:txBody>
                <a:bodyPr wrap="none" anchor="ctr">
                  <a:prstTxWarp prst="textNoShape">
                    <a:avLst/>
                  </a:prstTxWarp>
                </a:bodyPr>
                <a:lstStyle/>
                <a:p>
                  <a:endParaRPr lang="en-US"/>
                </a:p>
              </p:txBody>
            </p:sp>
            <p:sp>
              <p:nvSpPr>
                <p:cNvPr id="5185" name="AutoShape 65"/>
                <p:cNvSpPr>
                  <a:spLocks noChangeArrowheads="1"/>
                </p:cNvSpPr>
                <p:nvPr/>
              </p:nvSpPr>
              <p:spPr bwMode="auto">
                <a:xfrm>
                  <a:off x="1282" y="53"/>
                  <a:ext cx="4099" cy="228"/>
                </a:xfrm>
                <a:prstGeom prst="roundRect">
                  <a:avLst>
                    <a:gd name="adj" fmla="val 440"/>
                  </a:avLst>
                </a:prstGeom>
                <a:noFill/>
                <a:ln w="9525">
                  <a:noFill/>
                  <a:round/>
                  <a:headEnd/>
                  <a:tailEnd/>
                </a:ln>
                <a:effectLst/>
              </p:spPr>
              <p:txBody>
                <a:bodyPr wrap="none" lIns="0" tIns="0" rIns="0" bIns="0">
                  <a:prstTxWarp prst="textNoShape">
                    <a:avLst/>
                  </a:prstTxWarp>
                  <a:spAutoFit/>
                </a:bodyPr>
                <a:lstStyle/>
                <a:p>
                  <a:pPr algn="ctr">
                    <a:lnSpc>
                      <a:spcPts val="2540"/>
                    </a:lnSpc>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2400" dirty="0" err="1" smtClean="0">
                      <a:solidFill>
                        <a:srgbClr val="696464"/>
                      </a:solidFill>
                      <a:latin typeface="Trebuchet MS" pitchFamily="-107" charset="0"/>
                      <a:ea typeface="DejaVu LGC Sans" charset="0"/>
                      <a:cs typeface="DejaVu LGC Sans" charset="0"/>
                    </a:rPr>
                    <a:t>WordsEye</a:t>
                  </a:r>
                  <a:r>
                    <a:rPr lang="en-GB" sz="2400" dirty="0" smtClean="0">
                      <a:solidFill>
                        <a:srgbClr val="696464"/>
                      </a:solidFill>
                      <a:latin typeface="Trebuchet MS" pitchFamily="-107" charset="0"/>
                      <a:ea typeface="DejaVu LGC Sans" charset="0"/>
                      <a:cs typeface="DejaVu LGC Sans" charset="0"/>
                    </a:rPr>
                    <a:t>: Create 3D scenes with language</a:t>
                  </a:r>
                  <a:endParaRPr lang="en-GB" sz="2400" dirty="0">
                    <a:solidFill>
                      <a:srgbClr val="696464"/>
                    </a:solidFill>
                    <a:latin typeface="Trebuchet MS" pitchFamily="-107" charset="0"/>
                    <a:ea typeface="DejaVu LGC Sans" charset="0"/>
                    <a:cs typeface="DejaVu LGC Sans" charset="0"/>
                  </a:endParaRPr>
                </a:p>
              </p:txBody>
            </p:sp>
          </p:grpSp>
        </p:grpSp>
      </p:grpSp>
      <p:pic>
        <p:nvPicPr>
          <p:cNvPr id="13" name="Picture 12" descr="santaAlien.jpg"/>
          <p:cNvPicPr>
            <a:picLocks/>
          </p:cNvPicPr>
          <p:nvPr/>
        </p:nvPicPr>
        <p:blipFill>
          <a:blip r:embed="rId4"/>
          <a:stretch>
            <a:fillRect/>
          </a:stretch>
        </p:blipFill>
        <p:spPr>
          <a:xfrm>
            <a:off x="3419856" y="1384792"/>
            <a:ext cx="4718304" cy="3438144"/>
          </a:xfrm>
          <a:prstGeom prst="rect">
            <a:avLst/>
          </a:prstGeom>
        </p:spPr>
      </p:pic>
      <p:sp>
        <p:nvSpPr>
          <p:cNvPr id="14" name="TextBox 13"/>
          <p:cNvSpPr txBox="1"/>
          <p:nvPr/>
        </p:nvSpPr>
        <p:spPr>
          <a:xfrm>
            <a:off x="1600200" y="5943600"/>
            <a:ext cx="435135" cy="584776"/>
          </a:xfrm>
          <a:prstGeom prst="rect">
            <a:avLst/>
          </a:prstGeom>
          <a:noFill/>
        </p:spPr>
        <p:txBody>
          <a:bodyPr wrap="none" rtlCol="0">
            <a:spAutoFit/>
          </a:bodyPr>
          <a:lstStyle/>
          <a:p>
            <a:r>
              <a:rPr lang="en-US" sz="3200" dirty="0" smtClean="0">
                <a:solidFill>
                  <a:schemeClr val="tx2">
                    <a:lumMod val="60000"/>
                    <a:lumOff val="40000"/>
                  </a:schemeClr>
                </a:solidFill>
                <a:latin typeface="Comic Sans MS"/>
                <a:cs typeface="Comic Sans MS"/>
              </a:rPr>
              <a:t>5</a:t>
            </a:r>
            <a:endParaRPr lang="en-US" sz="3200" dirty="0">
              <a:solidFill>
                <a:schemeClr val="tx2">
                  <a:lumMod val="60000"/>
                  <a:lumOff val="40000"/>
                </a:schemeClr>
              </a:solidFill>
              <a:latin typeface="Comic Sans MS"/>
              <a:cs typeface="Comic Sans MS"/>
            </a:endParaRPr>
          </a:p>
        </p:txBody>
      </p:sp>
      <p:sp>
        <p:nvSpPr>
          <p:cNvPr id="15" name="TextBox 14"/>
          <p:cNvSpPr txBox="1"/>
          <p:nvPr/>
        </p:nvSpPr>
        <p:spPr>
          <a:xfrm>
            <a:off x="2552857" y="6071176"/>
            <a:ext cx="5711820" cy="584776"/>
          </a:xfrm>
          <a:prstGeom prst="rect">
            <a:avLst/>
          </a:prstGeom>
          <a:noFill/>
        </p:spPr>
        <p:txBody>
          <a:bodyPr wrap="none" rtlCol="0">
            <a:spAutoFit/>
          </a:bodyPr>
          <a:lstStyle/>
          <a:p>
            <a:pPr algn="r"/>
            <a:r>
              <a:rPr lang="en-US" sz="1600" dirty="0" smtClean="0">
                <a:solidFill>
                  <a:schemeClr val="tx2">
                    <a:lumMod val="75000"/>
                  </a:schemeClr>
                </a:solidFill>
              </a:rPr>
              <a:t>Final Rendering can be given a title and put in online Gallery.</a:t>
            </a:r>
          </a:p>
          <a:p>
            <a:pPr algn="r"/>
            <a:r>
              <a:rPr lang="en-US" sz="1600" dirty="0" smtClean="0">
                <a:solidFill>
                  <a:schemeClr val="tx2">
                    <a:lumMod val="75000"/>
                  </a:schemeClr>
                </a:solidFill>
              </a:rPr>
              <a:t>Or linked with other pictures to form a </a:t>
            </a:r>
            <a:r>
              <a:rPr lang="en-US" sz="1600" dirty="0" err="1" smtClean="0">
                <a:solidFill>
                  <a:schemeClr val="tx2">
                    <a:lumMod val="75000"/>
                  </a:schemeClr>
                </a:solidFill>
              </a:rPr>
              <a:t>Picturebook</a:t>
            </a:r>
            <a:endParaRPr lang="en-US" sz="1600" dirty="0">
              <a:solidFill>
                <a:schemeClr val="tx2">
                  <a:lumMod val="75000"/>
                </a:schemeClr>
              </a:solidFill>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96962"/>
          </a:xfrm>
        </p:spPr>
        <p:txBody>
          <a:bodyPr/>
          <a:lstStyle/>
          <a:p>
            <a:r>
              <a:rPr lang="en-US" sz="3600" dirty="0" smtClean="0"/>
              <a:t>Online gallery and </a:t>
            </a:r>
            <a:r>
              <a:rPr lang="en-US" sz="3600" dirty="0" err="1" smtClean="0"/>
              <a:t>picturebooks</a:t>
            </a:r>
            <a:endParaRPr lang="en-US" sz="3600" dirty="0"/>
          </a:p>
        </p:txBody>
      </p:sp>
      <p:sp>
        <p:nvSpPr>
          <p:cNvPr id="3" name="Slide Number Placeholder 2"/>
          <p:cNvSpPr>
            <a:spLocks noGrp="1"/>
          </p:cNvSpPr>
          <p:nvPr>
            <p:ph type="sldNum" sz="quarter" idx="12"/>
          </p:nvPr>
        </p:nvSpPr>
        <p:spPr/>
        <p:txBody>
          <a:bodyPr/>
          <a:lstStyle/>
          <a:p>
            <a:pPr>
              <a:defRPr/>
            </a:pPr>
            <a:fld id="{A35430A0-83CD-48C4-BF33-C36E4A642829}" type="slidenum">
              <a:rPr lang="en-US" smtClean="0"/>
              <a:pPr>
                <a:defRPr/>
              </a:pPr>
              <a:t>18</a:t>
            </a:fld>
            <a:endParaRPr lang="en-US" dirty="0"/>
          </a:p>
        </p:txBody>
      </p:sp>
      <p:pic>
        <p:nvPicPr>
          <p:cNvPr id="6" name="Picture 4"/>
          <p:cNvPicPr>
            <a:picLocks noChangeAspect="1" noChangeArrowheads="1"/>
          </p:cNvPicPr>
          <p:nvPr/>
        </p:nvPicPr>
        <p:blipFill>
          <a:blip r:embed="rId2"/>
          <a:srcRect/>
          <a:stretch>
            <a:fillRect/>
          </a:stretch>
        </p:blipFill>
        <p:spPr bwMode="auto">
          <a:xfrm>
            <a:off x="146050" y="4648200"/>
            <a:ext cx="3160455" cy="1858962"/>
          </a:xfrm>
          <a:prstGeom prst="rect">
            <a:avLst/>
          </a:prstGeom>
          <a:noFill/>
        </p:spPr>
      </p:pic>
      <p:pic>
        <p:nvPicPr>
          <p:cNvPr id="7" name="Picture 6" descr="Picture 21.png"/>
          <p:cNvPicPr>
            <a:picLocks noChangeAspect="1"/>
          </p:cNvPicPr>
          <p:nvPr/>
        </p:nvPicPr>
        <p:blipFill>
          <a:blip r:embed="rId3"/>
          <a:stretch>
            <a:fillRect/>
          </a:stretch>
        </p:blipFill>
        <p:spPr>
          <a:xfrm>
            <a:off x="172065" y="1981200"/>
            <a:ext cx="3128843" cy="2438400"/>
          </a:xfrm>
          <a:prstGeom prst="rect">
            <a:avLst/>
          </a:prstGeom>
        </p:spPr>
      </p:pic>
      <p:pic>
        <p:nvPicPr>
          <p:cNvPr id="8" name="Picture 7" descr="Picture 22.png"/>
          <p:cNvPicPr>
            <a:picLocks noChangeAspect="1"/>
          </p:cNvPicPr>
          <p:nvPr/>
        </p:nvPicPr>
        <p:blipFill>
          <a:blip r:embed="rId4"/>
          <a:stretch>
            <a:fillRect/>
          </a:stretch>
        </p:blipFill>
        <p:spPr>
          <a:xfrm>
            <a:off x="3461743" y="1981200"/>
            <a:ext cx="5361673" cy="3741737"/>
          </a:xfrm>
          <a:prstGeom prst="rect">
            <a:avLst/>
          </a:prstGeom>
        </p:spPr>
      </p:pic>
      <p:sp>
        <p:nvSpPr>
          <p:cNvPr id="9" name="TextBox 8"/>
          <p:cNvSpPr txBox="1"/>
          <p:nvPr/>
        </p:nvSpPr>
        <p:spPr>
          <a:xfrm>
            <a:off x="152400" y="1676400"/>
            <a:ext cx="834583" cy="338554"/>
          </a:xfrm>
          <a:prstGeom prst="rect">
            <a:avLst/>
          </a:prstGeom>
          <a:noFill/>
        </p:spPr>
        <p:txBody>
          <a:bodyPr wrap="none" rtlCol="0">
            <a:spAutoFit/>
          </a:bodyPr>
          <a:lstStyle/>
          <a:p>
            <a:r>
              <a:rPr lang="en-US" sz="1600" dirty="0" smtClean="0">
                <a:solidFill>
                  <a:srgbClr val="4F4B4B"/>
                </a:solidFill>
              </a:rPr>
              <a:t>Gallery</a:t>
            </a:r>
            <a:endParaRPr lang="en-US" sz="1600" dirty="0">
              <a:solidFill>
                <a:srgbClr val="4F4B4B"/>
              </a:solidFill>
            </a:endParaRPr>
          </a:p>
        </p:txBody>
      </p:sp>
      <p:sp>
        <p:nvSpPr>
          <p:cNvPr id="10" name="TextBox 9"/>
          <p:cNvSpPr txBox="1"/>
          <p:nvPr/>
        </p:nvSpPr>
        <p:spPr>
          <a:xfrm>
            <a:off x="3427577" y="1688068"/>
            <a:ext cx="1621257" cy="338554"/>
          </a:xfrm>
          <a:prstGeom prst="rect">
            <a:avLst/>
          </a:prstGeom>
          <a:noFill/>
        </p:spPr>
        <p:txBody>
          <a:bodyPr wrap="none" rtlCol="0">
            <a:spAutoFit/>
          </a:bodyPr>
          <a:lstStyle/>
          <a:p>
            <a:r>
              <a:rPr lang="en-US" sz="1600" dirty="0" smtClean="0">
                <a:solidFill>
                  <a:schemeClr val="tx2">
                    <a:lumMod val="75000"/>
                  </a:schemeClr>
                </a:solidFill>
              </a:rPr>
              <a:t>User comments</a:t>
            </a:r>
            <a:endParaRPr lang="en-US" sz="1600" dirty="0">
              <a:solidFill>
                <a:schemeClr val="tx2">
                  <a:lumMod val="75000"/>
                </a:schemeClr>
              </a:solidFill>
            </a:endParaRPr>
          </a:p>
        </p:txBody>
      </p:sp>
      <p:sp>
        <p:nvSpPr>
          <p:cNvPr id="11" name="TextBox 10"/>
          <p:cNvSpPr txBox="1"/>
          <p:nvPr/>
        </p:nvSpPr>
        <p:spPr>
          <a:xfrm>
            <a:off x="1567793" y="6443246"/>
            <a:ext cx="1838965" cy="338554"/>
          </a:xfrm>
          <a:prstGeom prst="rect">
            <a:avLst/>
          </a:prstGeom>
          <a:noFill/>
        </p:spPr>
        <p:txBody>
          <a:bodyPr wrap="none" rtlCol="0">
            <a:spAutoFit/>
          </a:bodyPr>
          <a:lstStyle/>
          <a:p>
            <a:r>
              <a:rPr lang="en-US" sz="1600" dirty="0" err="1" smtClean="0">
                <a:solidFill>
                  <a:srgbClr val="4F4B4B"/>
                </a:solidFill>
              </a:rPr>
              <a:t>Picturebook</a:t>
            </a:r>
            <a:r>
              <a:rPr lang="en-US" sz="1600" dirty="0" smtClean="0">
                <a:solidFill>
                  <a:srgbClr val="4F4B4B"/>
                </a:solidFill>
              </a:rPr>
              <a:t> editor</a:t>
            </a:r>
            <a:endParaRPr lang="en-US" sz="1600" dirty="0">
              <a:solidFill>
                <a:srgbClr val="4F4B4B"/>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27038"/>
            <a:ext cx="7772400" cy="715962"/>
          </a:xfrm>
        </p:spPr>
        <p:txBody>
          <a:bodyPr/>
          <a:lstStyle/>
          <a:p>
            <a:r>
              <a:rPr lang="en-US" dirty="0" smtClean="0">
                <a:solidFill>
                  <a:srgbClr val="696464"/>
                </a:solidFill>
              </a:rPr>
              <a:t>Greeting cards</a:t>
            </a:r>
            <a:endParaRPr lang="en-US" dirty="0">
              <a:solidFill>
                <a:srgbClr val="696464"/>
              </a:solidFill>
            </a:endParaRPr>
          </a:p>
        </p:txBody>
      </p:sp>
      <p:sp>
        <p:nvSpPr>
          <p:cNvPr id="4" name="Slide Number Placeholder 3"/>
          <p:cNvSpPr>
            <a:spLocks noGrp="1"/>
          </p:cNvSpPr>
          <p:nvPr>
            <p:ph type="sldNum" sz="quarter" idx="12"/>
          </p:nvPr>
        </p:nvSpPr>
        <p:spPr/>
        <p:txBody>
          <a:bodyPr/>
          <a:lstStyle/>
          <a:p>
            <a:pPr>
              <a:defRPr/>
            </a:pPr>
            <a:fld id="{8F780220-87E9-424C-BD71-04528C24FCC9}" type="slidenum">
              <a:rPr lang="en-US" smtClean="0"/>
              <a:pPr>
                <a:defRPr/>
              </a:pPr>
              <a:t>19</a:t>
            </a:fld>
            <a:endParaRPr lang="en-US" dirty="0"/>
          </a:p>
        </p:txBody>
      </p:sp>
      <p:pic>
        <p:nvPicPr>
          <p:cNvPr id="5" name="Picture 4"/>
          <p:cNvPicPr>
            <a:picLocks noChangeAspect="1"/>
          </p:cNvPicPr>
          <p:nvPr/>
        </p:nvPicPr>
        <p:blipFill>
          <a:blip r:embed="rId2"/>
          <a:stretch>
            <a:fillRect/>
          </a:stretch>
        </p:blipFill>
        <p:spPr>
          <a:xfrm>
            <a:off x="990600" y="1219200"/>
            <a:ext cx="6718300" cy="5334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smtClean="0"/>
              <a:t>Outline</a:t>
            </a:r>
          </a:p>
        </p:txBody>
      </p:sp>
      <p:sp>
        <p:nvSpPr>
          <p:cNvPr id="4" name="Slide Number Placeholder 3"/>
          <p:cNvSpPr>
            <a:spLocks noGrp="1"/>
          </p:cNvSpPr>
          <p:nvPr>
            <p:ph type="sldNum" sz="quarter" idx="12"/>
          </p:nvPr>
        </p:nvSpPr>
        <p:spPr/>
        <p:txBody>
          <a:bodyPr>
            <a:normAutofit/>
          </a:bodyPr>
          <a:lstStyle/>
          <a:p>
            <a:pPr>
              <a:defRPr/>
            </a:pPr>
            <a:fld id="{38B99BEF-3467-4DD1-8C22-2165E6A833B7}" type="slidenum">
              <a:rPr lang="en-US"/>
              <a:pPr>
                <a:defRPr/>
              </a:pPr>
              <a:t>2</a:t>
            </a:fld>
            <a:endParaRPr lang="en-US"/>
          </a:p>
        </p:txBody>
      </p:sp>
      <p:sp>
        <p:nvSpPr>
          <p:cNvPr id="16387" name="Content Placeholder 2"/>
          <p:cNvSpPr>
            <a:spLocks noGrp="1"/>
          </p:cNvSpPr>
          <p:nvPr>
            <p:ph sz="quarter" idx="1"/>
          </p:nvPr>
        </p:nvSpPr>
        <p:spPr/>
        <p:txBody>
          <a:bodyPr/>
          <a:lstStyle/>
          <a:p>
            <a:r>
              <a:rPr lang="en-US" sz="3200" dirty="0" smtClean="0"/>
              <a:t>Motivation and system overview</a:t>
            </a:r>
          </a:p>
          <a:p>
            <a:r>
              <a:rPr lang="en-US" sz="3200" dirty="0" smtClean="0"/>
              <a:t>Background </a:t>
            </a:r>
            <a:r>
              <a:rPr lang="en-US" sz="3200" dirty="0" smtClean="0"/>
              <a:t>and</a:t>
            </a:r>
            <a:r>
              <a:rPr lang="en-US" sz="3200" dirty="0" smtClean="0"/>
              <a:t> functionality</a:t>
            </a:r>
          </a:p>
          <a:p>
            <a:r>
              <a:rPr lang="en-US" sz="3200" dirty="0" smtClean="0"/>
              <a:t>Under the hood</a:t>
            </a:r>
            <a:endParaRPr lang="en-US" sz="3200" dirty="0" smtClean="0"/>
          </a:p>
          <a:p>
            <a:pPr lvl="2"/>
            <a:r>
              <a:rPr lang="en-US" dirty="0" smtClean="0">
                <a:solidFill>
                  <a:srgbClr val="000000"/>
                </a:solidFill>
              </a:rPr>
              <a:t>Semantics on Objects</a:t>
            </a:r>
          </a:p>
          <a:p>
            <a:pPr lvl="2"/>
            <a:r>
              <a:rPr lang="en-US" dirty="0" smtClean="0">
                <a:solidFill>
                  <a:srgbClr val="000000"/>
                </a:solidFill>
              </a:rPr>
              <a:t>Lexical Semantics </a:t>
            </a:r>
            <a:r>
              <a:rPr lang="en-US" dirty="0" smtClean="0">
                <a:solidFill>
                  <a:srgbClr val="000000"/>
                </a:solidFill>
              </a:rPr>
              <a:t>(</a:t>
            </a:r>
            <a:r>
              <a:rPr lang="en-US" dirty="0" err="1" smtClean="0">
                <a:solidFill>
                  <a:srgbClr val="000000"/>
                </a:solidFill>
              </a:rPr>
              <a:t>WordNet</a:t>
            </a:r>
            <a:r>
              <a:rPr lang="en-US" dirty="0" smtClean="0">
                <a:solidFill>
                  <a:srgbClr val="000000"/>
                </a:solidFill>
              </a:rPr>
              <a:t> and </a:t>
            </a:r>
            <a:r>
              <a:rPr lang="en-US" dirty="0" err="1" smtClean="0">
                <a:solidFill>
                  <a:srgbClr val="000000"/>
                </a:solidFill>
              </a:rPr>
              <a:t>FrameNet</a:t>
            </a:r>
            <a:r>
              <a:rPr lang="en-US" dirty="0" smtClean="0">
                <a:solidFill>
                  <a:srgbClr val="000000"/>
                </a:solidFill>
              </a:rPr>
              <a:t>)</a:t>
            </a:r>
          </a:p>
          <a:p>
            <a:pPr lvl="2"/>
            <a:r>
              <a:rPr lang="en-US" dirty="0" smtClean="0">
                <a:solidFill>
                  <a:srgbClr val="000000"/>
                </a:solidFill>
              </a:rPr>
              <a:t>Semantics on Scenes (SBLR </a:t>
            </a:r>
            <a:r>
              <a:rPr lang="en-US" dirty="0" smtClean="0">
                <a:solidFill>
                  <a:srgbClr val="000000"/>
                </a:solidFill>
              </a:rPr>
              <a:t>- </a:t>
            </a:r>
            <a:r>
              <a:rPr lang="en-US" dirty="0" smtClean="0">
                <a:solidFill>
                  <a:srgbClr val="000000"/>
                </a:solidFill>
              </a:rPr>
              <a:t>Scenario</a:t>
            </a:r>
            <a:r>
              <a:rPr lang="en-US" dirty="0" smtClean="0">
                <a:solidFill>
                  <a:srgbClr val="000000"/>
                </a:solidFill>
              </a:rPr>
              <a:t>-Based Lexical Resource)</a:t>
            </a:r>
          </a:p>
          <a:p>
            <a:pPr lvl="2"/>
            <a:r>
              <a:rPr lang="en-US" dirty="0" smtClean="0"/>
              <a:t>Computational flow</a:t>
            </a:r>
          </a:p>
          <a:p>
            <a:r>
              <a:rPr lang="en-US" sz="3200" dirty="0" smtClean="0"/>
              <a:t>Applications</a:t>
            </a:r>
          </a:p>
          <a:p>
            <a:pPr lvl="2"/>
            <a:r>
              <a:rPr lang="en-US" dirty="0" smtClean="0"/>
              <a:t>Education pilot at HEAF (Harlem Educational Activities Fund)</a:t>
            </a:r>
          </a:p>
          <a:p>
            <a:r>
              <a:rPr lang="en-US" sz="3200" dirty="0" smtClean="0"/>
              <a:t>Conclusions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F780220-87E9-424C-BD71-04528C24FCC9}" type="slidenum">
              <a:rPr lang="en-US" smtClean="0"/>
              <a:pPr>
                <a:defRPr/>
              </a:pPr>
              <a:t>20</a:t>
            </a:fld>
            <a:endParaRPr lang="en-US" dirty="0"/>
          </a:p>
        </p:txBody>
      </p:sp>
      <p:pic>
        <p:nvPicPr>
          <p:cNvPr id="7" name="Picture 6" descr="Picture 20.png"/>
          <p:cNvPicPr>
            <a:picLocks noChangeAspect="1"/>
          </p:cNvPicPr>
          <p:nvPr/>
        </p:nvPicPr>
        <p:blipFill>
          <a:blip r:embed="rId2"/>
          <a:stretch>
            <a:fillRect/>
          </a:stretch>
        </p:blipFill>
        <p:spPr>
          <a:xfrm>
            <a:off x="1447800" y="533400"/>
            <a:ext cx="6692063" cy="6222222"/>
          </a:xfrm>
          <a:prstGeom prst="rect">
            <a:avLst/>
          </a:prstGeom>
        </p:spPr>
      </p:pic>
      <p:sp>
        <p:nvSpPr>
          <p:cNvPr id="6" name="AutoShape 4"/>
          <p:cNvSpPr>
            <a:spLocks noChangeArrowheads="1"/>
          </p:cNvSpPr>
          <p:nvPr/>
        </p:nvSpPr>
        <p:spPr bwMode="auto">
          <a:xfrm>
            <a:off x="228600" y="76200"/>
            <a:ext cx="2071448" cy="525401"/>
          </a:xfrm>
          <a:prstGeom prst="roundRect">
            <a:avLst>
              <a:gd name="adj" fmla="val 301"/>
            </a:avLst>
          </a:prstGeom>
          <a:noFill/>
          <a:ln w="9525">
            <a:noFill/>
            <a:round/>
            <a:headEnd/>
            <a:tailEnd/>
          </a:ln>
        </p:spPr>
        <p:txBody>
          <a:bodyPr wrap="none" lIns="90000" tIns="46800" rIns="90000" bIns="46800">
            <a:prstTxWarp prst="textNoShape">
              <a:avLst/>
            </a:prstTxWarp>
            <a:spAutoFit/>
          </a:bodyPr>
          <a:lstStyle/>
          <a:p>
            <a:pPr>
              <a:buClr>
                <a:srgbClr val="EAEAEA"/>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smtClean="0">
                <a:solidFill>
                  <a:srgbClr val="EAEAEA"/>
                </a:solidFill>
              </a:rPr>
              <a:t>Visual Puns</a:t>
            </a:r>
            <a:endParaRPr lang="en-GB" sz="2800" dirty="0">
              <a:solidFill>
                <a:srgbClr val="EAEAEA"/>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transfer-of-powers.jpg"/>
          <p:cNvPicPr>
            <a:picLocks noGrp="1" noChangeAspect="1"/>
          </p:cNvPicPr>
          <p:nvPr>
            <p:ph sz="quarter" idx="1"/>
          </p:nvPr>
        </p:nvPicPr>
        <p:blipFill>
          <a:blip r:embed="rId2"/>
          <a:srcRect l="-11456" r="-11456"/>
          <a:stretch>
            <a:fillRect/>
          </a:stretch>
        </p:blipFill>
        <p:spPr>
          <a:xfrm>
            <a:off x="679450" y="1094441"/>
            <a:ext cx="7854950" cy="4620559"/>
          </a:xfrm>
        </p:spPr>
      </p:pic>
      <p:sp>
        <p:nvSpPr>
          <p:cNvPr id="4" name="Slide Number Placeholder 3"/>
          <p:cNvSpPr>
            <a:spLocks noGrp="1"/>
          </p:cNvSpPr>
          <p:nvPr>
            <p:ph type="sldNum" sz="quarter" idx="12"/>
          </p:nvPr>
        </p:nvSpPr>
        <p:spPr/>
        <p:txBody>
          <a:bodyPr/>
          <a:lstStyle/>
          <a:p>
            <a:pPr>
              <a:defRPr/>
            </a:pPr>
            <a:fld id="{8F780220-87E9-424C-BD71-04528C24FCC9}" type="slidenum">
              <a:rPr lang="en-US" smtClean="0"/>
              <a:pPr>
                <a:defRPr/>
              </a:pPr>
              <a:t>21</a:t>
            </a:fld>
            <a:endParaRPr lang="en-US" dirty="0"/>
          </a:p>
        </p:txBody>
      </p:sp>
      <p:sp>
        <p:nvSpPr>
          <p:cNvPr id="6" name="Rectangle 5"/>
          <p:cNvSpPr/>
          <p:nvPr/>
        </p:nvSpPr>
        <p:spPr>
          <a:xfrm>
            <a:off x="1371600" y="5691426"/>
            <a:ext cx="6553200" cy="1015663"/>
          </a:xfrm>
          <a:prstGeom prst="rect">
            <a:avLst/>
          </a:prstGeom>
        </p:spPr>
        <p:txBody>
          <a:bodyPr wrap="square">
            <a:spAutoFit/>
          </a:bodyPr>
          <a:lstStyle/>
          <a:p>
            <a:r>
              <a:rPr lang="en-US" sz="1000" i="1" dirty="0" smtClean="0"/>
              <a:t>the extremely tall mountain range is 300 feet wide. it is 300 feet deep. it is partly cloudy. the unreflective good is in front of the white picket fence. The good is 7 feet tall. The unreflective cowboy is next to the good. the cowboy is 6 feet tall. The good is facing the biplane. The cowboy is facing the good. The fence is 50 feet long. the fence is on the mountain range. The camera light is yellow. The cyan illuminator is 2 feet above the cowboy. the pink illuminator is 2 feet above the good. The ground is white. the biplane is 30 feet behind the good. it is 2 feet above the cowboy.</a:t>
            </a:r>
            <a:endParaRPr lang="en-US" sz="1000" i="1" dirty="0"/>
          </a:p>
        </p:txBody>
      </p:sp>
      <p:sp>
        <p:nvSpPr>
          <p:cNvPr id="8" name="AutoShape 4"/>
          <p:cNvSpPr>
            <a:spLocks noChangeArrowheads="1"/>
          </p:cNvSpPr>
          <p:nvPr/>
        </p:nvSpPr>
        <p:spPr bwMode="auto">
          <a:xfrm>
            <a:off x="228600" y="76200"/>
            <a:ext cx="1439564" cy="525401"/>
          </a:xfrm>
          <a:prstGeom prst="roundRect">
            <a:avLst>
              <a:gd name="adj" fmla="val 301"/>
            </a:avLst>
          </a:prstGeom>
          <a:noFill/>
          <a:ln w="9525">
            <a:noFill/>
            <a:round/>
            <a:headEnd/>
            <a:tailEnd/>
          </a:ln>
        </p:spPr>
        <p:txBody>
          <a:bodyPr wrap="none" lIns="90000" tIns="46800" rIns="90000" bIns="46800">
            <a:prstTxWarp prst="textNoShape">
              <a:avLst/>
            </a:prstTxWarp>
            <a:spAutoFit/>
          </a:bodyPr>
          <a:lstStyle/>
          <a:p>
            <a:pPr>
              <a:buClr>
                <a:srgbClr val="EAEAEA"/>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smtClean="0">
                <a:solidFill>
                  <a:srgbClr val="EAEAEA"/>
                </a:solidFill>
              </a:rPr>
              <a:t>Lighting</a:t>
            </a:r>
            <a:endParaRPr lang="en-GB" sz="2800" dirty="0">
              <a:solidFill>
                <a:srgbClr val="EAEAEA"/>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1485900" y="5715000"/>
            <a:ext cx="6426200" cy="977900"/>
          </a:xfrm>
        </p:spPr>
        <p:txBody>
          <a:bodyPr/>
          <a:lstStyle/>
          <a:p>
            <a:pPr>
              <a:lnSpc>
                <a:spcPts val="165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0" i="1" dirty="0">
                <a:solidFill>
                  <a:srgbClr val="000000"/>
                </a:solidFill>
              </a:rPr>
              <a:t>A silver head of time is on the grassy ground. The blossom is next to the head. the blossom is in the ground. the green light is three feet above the blossom. the yellow light is 3 feet above the head. The large wasp is behind the blossom. the wasp is facing the head.</a:t>
            </a:r>
          </a:p>
        </p:txBody>
      </p:sp>
      <p:sp>
        <p:nvSpPr>
          <p:cNvPr id="33796" name="AutoShape 6"/>
          <p:cNvSpPr>
            <a:spLocks noChangeArrowheads="1"/>
          </p:cNvSpPr>
          <p:nvPr/>
        </p:nvSpPr>
        <p:spPr bwMode="auto">
          <a:xfrm>
            <a:off x="446088" y="1931988"/>
            <a:ext cx="1893887" cy="642937"/>
          </a:xfrm>
          <a:prstGeom prst="roundRect">
            <a:avLst>
              <a:gd name="adj" fmla="val 245"/>
            </a:avLst>
          </a:prstGeom>
          <a:noFill/>
          <a:ln w="9525">
            <a:noFill/>
            <a:round/>
            <a:headEnd/>
            <a:tailEnd/>
          </a:ln>
        </p:spPr>
        <p:txBody>
          <a:bodyPr wrap="none" anchor="ctr">
            <a:prstTxWarp prst="textNoShape">
              <a:avLst/>
            </a:prstTxWarp>
          </a:bodyPr>
          <a:lstStyle/>
          <a:p>
            <a:endParaRPr lang="en-US"/>
          </a:p>
        </p:txBody>
      </p:sp>
      <p:pic>
        <p:nvPicPr>
          <p:cNvPr id="33797" name="Picture 8"/>
          <p:cNvPicPr>
            <a:picLocks noChangeAspect="1" noChangeArrowheads="1"/>
          </p:cNvPicPr>
          <p:nvPr/>
        </p:nvPicPr>
        <p:blipFill>
          <a:blip r:embed="rId3"/>
          <a:srcRect/>
          <a:stretch>
            <a:fillRect/>
          </a:stretch>
        </p:blipFill>
        <p:spPr bwMode="auto">
          <a:xfrm>
            <a:off x="1524000" y="1143000"/>
            <a:ext cx="6235700" cy="4508500"/>
          </a:xfrm>
          <a:prstGeom prst="rect">
            <a:avLst/>
          </a:prstGeom>
          <a:noFill/>
          <a:ln w="9525">
            <a:noFill/>
            <a:miter lim="800000"/>
            <a:headEnd/>
            <a:tailEnd/>
          </a:ln>
        </p:spPr>
      </p:pic>
      <p:sp>
        <p:nvSpPr>
          <p:cNvPr id="8"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22</a:t>
            </a:fld>
            <a:endParaRPr lang="en-US" dirty="0"/>
          </a:p>
        </p:txBody>
      </p:sp>
      <p:sp>
        <p:nvSpPr>
          <p:cNvPr id="9" name="AutoShape 4"/>
          <p:cNvSpPr>
            <a:spLocks noChangeArrowheads="1"/>
          </p:cNvSpPr>
          <p:nvPr/>
        </p:nvSpPr>
        <p:spPr bwMode="auto">
          <a:xfrm>
            <a:off x="152400" y="76200"/>
            <a:ext cx="1958010" cy="525401"/>
          </a:xfrm>
          <a:prstGeom prst="roundRect">
            <a:avLst>
              <a:gd name="adj" fmla="val 301"/>
            </a:avLst>
          </a:prstGeom>
          <a:noFill/>
          <a:ln w="9525">
            <a:noFill/>
            <a:round/>
            <a:headEnd/>
            <a:tailEnd/>
          </a:ln>
        </p:spPr>
        <p:txBody>
          <a:bodyPr wrap="none" lIns="90000" tIns="46800" rIns="90000" bIns="46800">
            <a:prstTxWarp prst="textNoShape">
              <a:avLst/>
            </a:prstTxWarp>
            <a:spAutoFit/>
          </a:bodyPr>
          <a:lstStyle/>
          <a:p>
            <a:pPr>
              <a:buClr>
                <a:srgbClr val="EAEAEA"/>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smtClean="0">
                <a:solidFill>
                  <a:srgbClr val="EAEAEA"/>
                </a:solidFill>
              </a:rPr>
              <a:t>R</a:t>
            </a:r>
            <a:r>
              <a:rPr lang="en-GB" sz="2800" dirty="0" smtClean="0">
                <a:solidFill>
                  <a:srgbClr val="EAEAEA"/>
                </a:solidFill>
              </a:rPr>
              <a:t>eflections</a:t>
            </a:r>
            <a:endParaRPr lang="en-GB" sz="2800" dirty="0">
              <a:solidFill>
                <a:srgbClr val="EAEAEA"/>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1485900" y="5702300"/>
            <a:ext cx="6273800" cy="927100"/>
          </a:xfrm>
        </p:spPr>
        <p:txBody>
          <a:bodyPr/>
          <a:lstStyle/>
          <a:p>
            <a:pPr>
              <a:lnSpc>
                <a:spcPct val="96000"/>
              </a:lnSpc>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0" i="1" dirty="0">
                <a:solidFill>
                  <a:srgbClr val="000000"/>
                </a:solidFill>
                <a:latin typeface="Times New Roman" pitchFamily="-65" charset="0"/>
              </a:rPr>
              <a:t>A tiny grey manatee is in the aquarium. It is facing right. The manatee is six inches below the top of the aquarium. The ground is tile. There is a large brick wall behind the aquarium.</a:t>
            </a:r>
          </a:p>
        </p:txBody>
      </p:sp>
      <p:sp>
        <p:nvSpPr>
          <p:cNvPr id="31750" name="AutoShape 3"/>
          <p:cNvSpPr>
            <a:spLocks noChangeArrowheads="1"/>
          </p:cNvSpPr>
          <p:nvPr/>
        </p:nvSpPr>
        <p:spPr bwMode="auto">
          <a:xfrm>
            <a:off x="447675" y="406400"/>
            <a:ext cx="1616075" cy="520700"/>
          </a:xfrm>
          <a:prstGeom prst="roundRect">
            <a:avLst>
              <a:gd name="adj" fmla="val 301"/>
            </a:avLst>
          </a:prstGeom>
          <a:noFill/>
          <a:ln w="9525">
            <a:noFill/>
            <a:round/>
            <a:headEnd/>
            <a:tailEnd/>
          </a:ln>
        </p:spPr>
        <p:txBody>
          <a:bodyPr wrap="none" anchor="ctr">
            <a:prstTxWarp prst="textNoShape">
              <a:avLst/>
            </a:prstTxWarp>
          </a:bodyPr>
          <a:lstStyle/>
          <a:p>
            <a:endParaRPr lang="en-US"/>
          </a:p>
        </p:txBody>
      </p:sp>
      <p:sp>
        <p:nvSpPr>
          <p:cNvPr id="31748" name="AutoShape 6"/>
          <p:cNvSpPr>
            <a:spLocks noChangeArrowheads="1"/>
          </p:cNvSpPr>
          <p:nvPr/>
        </p:nvSpPr>
        <p:spPr bwMode="auto">
          <a:xfrm>
            <a:off x="446088" y="1931988"/>
            <a:ext cx="1893887" cy="642937"/>
          </a:xfrm>
          <a:prstGeom prst="roundRect">
            <a:avLst>
              <a:gd name="adj" fmla="val 245"/>
            </a:avLst>
          </a:prstGeom>
          <a:noFill/>
          <a:ln w="9525">
            <a:noFill/>
            <a:round/>
            <a:headEnd/>
            <a:tailEnd/>
          </a:ln>
        </p:spPr>
        <p:txBody>
          <a:bodyPr wrap="none" anchor="ctr">
            <a:prstTxWarp prst="textNoShape">
              <a:avLst/>
            </a:prstTxWarp>
          </a:bodyPr>
          <a:lstStyle/>
          <a:p>
            <a:endParaRPr lang="en-US"/>
          </a:p>
        </p:txBody>
      </p:sp>
      <p:pic>
        <p:nvPicPr>
          <p:cNvPr id="31749" name="Picture 8"/>
          <p:cNvPicPr>
            <a:picLocks noChangeAspect="1" noChangeArrowheads="1"/>
          </p:cNvPicPr>
          <p:nvPr/>
        </p:nvPicPr>
        <p:blipFill>
          <a:blip r:embed="rId3"/>
          <a:srcRect/>
          <a:stretch>
            <a:fillRect/>
          </a:stretch>
        </p:blipFill>
        <p:spPr bwMode="auto">
          <a:xfrm>
            <a:off x="1524000" y="1219200"/>
            <a:ext cx="6235700" cy="4508500"/>
          </a:xfrm>
          <a:prstGeom prst="rect">
            <a:avLst/>
          </a:prstGeom>
          <a:noFill/>
          <a:ln w="9525">
            <a:noFill/>
            <a:miter lim="800000"/>
            <a:headEnd/>
            <a:tailEnd/>
          </a:ln>
        </p:spPr>
      </p:pic>
      <p:sp>
        <p:nvSpPr>
          <p:cNvPr id="8"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23</a:t>
            </a:fld>
            <a:endParaRPr lang="en-US" dirty="0"/>
          </a:p>
        </p:txBody>
      </p:sp>
      <p:sp>
        <p:nvSpPr>
          <p:cNvPr id="10" name="AutoShape 4"/>
          <p:cNvSpPr>
            <a:spLocks noChangeArrowheads="1"/>
          </p:cNvSpPr>
          <p:nvPr/>
        </p:nvSpPr>
        <p:spPr bwMode="auto">
          <a:xfrm>
            <a:off x="228600" y="76200"/>
            <a:ext cx="2363720" cy="525401"/>
          </a:xfrm>
          <a:prstGeom prst="roundRect">
            <a:avLst>
              <a:gd name="adj" fmla="val 301"/>
            </a:avLst>
          </a:prstGeom>
          <a:noFill/>
          <a:ln w="9525">
            <a:noFill/>
            <a:round/>
            <a:headEnd/>
            <a:tailEnd/>
          </a:ln>
        </p:spPr>
        <p:txBody>
          <a:bodyPr wrap="none" lIns="90000" tIns="46800" rIns="90000" bIns="46800">
            <a:prstTxWarp prst="textNoShape">
              <a:avLst/>
            </a:prstTxWarp>
            <a:spAutoFit/>
          </a:bodyPr>
          <a:lstStyle/>
          <a:p>
            <a:pPr>
              <a:buClr>
                <a:srgbClr val="EAEAEA"/>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smtClean="0">
                <a:solidFill>
                  <a:srgbClr val="EAEAEA"/>
                </a:solidFill>
              </a:rPr>
              <a:t>Transparency</a:t>
            </a:r>
            <a:endParaRPr lang="en-GB" sz="2800" dirty="0">
              <a:solidFill>
                <a:srgbClr val="EAEAEA"/>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82" name="Title 1"/>
          <p:cNvSpPr>
            <a:spLocks noGrp="1"/>
          </p:cNvSpPr>
          <p:nvPr>
            <p:ph type="title"/>
          </p:nvPr>
        </p:nvSpPr>
        <p:spPr>
          <a:xfrm>
            <a:off x="914400" y="0"/>
            <a:ext cx="7772400" cy="1143000"/>
          </a:xfrm>
        </p:spPr>
        <p:txBody>
          <a:bodyPr/>
          <a:lstStyle/>
          <a:p>
            <a:r>
              <a:rPr lang="en-US" dirty="0" smtClean="0">
                <a:solidFill>
                  <a:srgbClr val="696464"/>
                </a:solidFill>
              </a:rPr>
              <a:t>Scenes within scenes . . .</a:t>
            </a:r>
          </a:p>
        </p:txBody>
      </p:sp>
      <p:pic>
        <p:nvPicPr>
          <p:cNvPr id="174083" name="Picture 3"/>
          <p:cNvPicPr>
            <a:picLocks noChangeAspect="1"/>
          </p:cNvPicPr>
          <p:nvPr/>
        </p:nvPicPr>
        <p:blipFill>
          <a:blip r:embed="rId2"/>
          <a:srcRect/>
          <a:stretch>
            <a:fillRect/>
          </a:stretch>
        </p:blipFill>
        <p:spPr bwMode="auto">
          <a:xfrm>
            <a:off x="1066800" y="1219200"/>
            <a:ext cx="6639703" cy="4800600"/>
          </a:xfrm>
          <a:prstGeom prst="rect">
            <a:avLst/>
          </a:prstGeom>
          <a:noFill/>
          <a:ln w="9525">
            <a:noFill/>
            <a:miter lim="800000"/>
            <a:headEnd/>
            <a:tailEnd/>
          </a:ln>
        </p:spPr>
      </p:pic>
      <p:sp>
        <p:nvSpPr>
          <p:cNvPr id="5" name="Slide Number Placeholder 2"/>
          <p:cNvSpPr>
            <a:spLocks noGrp="1"/>
          </p:cNvSpPr>
          <p:nvPr>
            <p:ph type="sldNum" sz="quarter" idx="12"/>
          </p:nvPr>
        </p:nvSpPr>
        <p:spPr>
          <a:xfrm>
            <a:off x="146050" y="6172200"/>
            <a:ext cx="457200" cy="457200"/>
          </a:xfrm>
        </p:spPr>
        <p:txBody>
          <a:bodyPr/>
          <a:lstStyle/>
          <a:p>
            <a:pPr>
              <a:defRPr/>
            </a:pPr>
            <a:fld id="{A35430A0-83CD-48C4-BF33-C36E4A642829}"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Creating 3D Scenes with language</a:t>
            </a:r>
            <a:endParaRPr lang="en-US" sz="3600" dirty="0"/>
          </a:p>
        </p:txBody>
      </p:sp>
      <p:sp>
        <p:nvSpPr>
          <p:cNvPr id="3" name="Content Placeholder 2"/>
          <p:cNvSpPr>
            <a:spLocks noGrp="1"/>
          </p:cNvSpPr>
          <p:nvPr>
            <p:ph sz="quarter" idx="1"/>
          </p:nvPr>
        </p:nvSpPr>
        <p:spPr/>
        <p:txBody>
          <a:bodyPr/>
          <a:lstStyle/>
          <a:p>
            <a:pPr>
              <a:lnSpc>
                <a:spcPct val="111000"/>
              </a:lnSpc>
              <a:spcBef>
                <a:spcPts val="500"/>
              </a:spcBef>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800" dirty="0" smtClean="0"/>
              <a:t>No GUI bottlenecks - Just describe it!</a:t>
            </a:r>
          </a:p>
          <a:p>
            <a:pPr>
              <a:lnSpc>
                <a:spcPct val="111000"/>
              </a:lnSpc>
              <a:spcBef>
                <a:spcPts val="500"/>
              </a:spcBef>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dirty="0" smtClean="0"/>
              <a:t>Low entry barrier - no special skill or training required</a:t>
            </a:r>
          </a:p>
          <a:p>
            <a:pPr>
              <a:lnSpc>
                <a:spcPct val="111000"/>
              </a:lnSpc>
              <a:spcBef>
                <a:spcPts val="500"/>
              </a:spcBef>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dirty="0" smtClean="0"/>
              <a:t>Trade-off detailed direct manipulation for speed and economy of expression</a:t>
            </a:r>
          </a:p>
          <a:p>
            <a:pPr lvl="2">
              <a:lnSpc>
                <a:spcPct val="11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600" dirty="0" smtClean="0">
                <a:latin typeface="Arial" charset="0"/>
              </a:rPr>
              <a:t>Language directly expresses constraints</a:t>
            </a:r>
          </a:p>
          <a:p>
            <a:pPr lvl="2">
              <a:lnSpc>
                <a:spcPct val="11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600" dirty="0" smtClean="0">
                <a:latin typeface="Arial" charset="0"/>
              </a:rPr>
              <a:t>Bypass rigid, pre-defined paths of expression (dialogs, menus, etc)</a:t>
            </a:r>
          </a:p>
          <a:p>
            <a:pPr lvl="2">
              <a:lnSpc>
                <a:spcPct val="11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600" dirty="0" smtClean="0">
                <a:latin typeface="Arial" charset="0"/>
              </a:rPr>
              <a:t>Objects </a:t>
            </a:r>
            <a:r>
              <a:rPr lang="en-GB" sz="1600" dirty="0" err="1" smtClean="0">
                <a:latin typeface="Arial" charset="0"/>
              </a:rPr>
              <a:t>vs</a:t>
            </a:r>
            <a:r>
              <a:rPr lang="en-GB" sz="1600" dirty="0" smtClean="0">
                <a:latin typeface="Arial" charset="0"/>
              </a:rPr>
              <a:t> Polygons </a:t>
            </a:r>
            <a:r>
              <a:rPr lang="en-US" sz="1600" dirty="0" smtClean="0">
                <a:latin typeface="Arial" charset="0"/>
              </a:rPr>
              <a:t>–</a:t>
            </a:r>
            <a:r>
              <a:rPr lang="en-GB" sz="1600" dirty="0" smtClean="0">
                <a:latin typeface="Arial" charset="0"/>
              </a:rPr>
              <a:t> automatically utilizes pre-made 2D/3D objects</a:t>
            </a:r>
          </a:p>
          <a:p>
            <a:pPr>
              <a:lnSpc>
                <a:spcPct val="11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3200" dirty="0" smtClean="0"/>
              <a:t>Enable novel applications </a:t>
            </a:r>
          </a:p>
          <a:p>
            <a:pPr lvl="2">
              <a:lnSpc>
                <a:spcPct val="11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600" dirty="0" smtClean="0">
                <a:latin typeface="Arial"/>
                <a:cs typeface="Arial"/>
              </a:rPr>
              <a:t>Using language is fun and stimulates imagination</a:t>
            </a:r>
          </a:p>
          <a:p>
            <a:pPr lvl="2">
              <a:lnSpc>
                <a:spcPct val="11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600" dirty="0" smtClean="0">
                <a:latin typeface="Arial"/>
                <a:cs typeface="Arial"/>
              </a:rPr>
              <a:t>in education, gaming, social media, . . .</a:t>
            </a:r>
          </a:p>
        </p:txBody>
      </p:sp>
      <p:sp>
        <p:nvSpPr>
          <p:cNvPr id="4" name="Slide Number Placeholder 3"/>
          <p:cNvSpPr>
            <a:spLocks noGrp="1"/>
          </p:cNvSpPr>
          <p:nvPr>
            <p:ph type="sldNum" sz="quarter" idx="12"/>
          </p:nvPr>
        </p:nvSpPr>
        <p:spPr/>
        <p:txBody>
          <a:bodyPr/>
          <a:lstStyle/>
          <a:p>
            <a:pPr>
              <a:defRPr/>
            </a:pPr>
            <a:fld id="{8F780220-87E9-424C-BD71-04528C24FCC9}" type="slidenum">
              <a:rPr lang="en-US" smtClean="0"/>
              <a:pPr>
                <a:defRPr/>
              </a:pPr>
              <a:t>25</a:t>
            </a:fld>
            <a:endParaRPr lang="en-US" dirty="0"/>
          </a:p>
        </p:txBody>
      </p:sp>
      <p:pic>
        <p:nvPicPr>
          <p:cNvPr id="5" name="Picture 3"/>
          <p:cNvPicPr>
            <a:picLocks noChangeAspect="1" noChangeArrowheads="1"/>
          </p:cNvPicPr>
          <p:nvPr/>
        </p:nvPicPr>
        <p:blipFill>
          <a:blip r:embed="rId2"/>
          <a:srcRect/>
          <a:stretch>
            <a:fillRect/>
          </a:stretch>
        </p:blipFill>
        <p:spPr bwMode="auto">
          <a:xfrm>
            <a:off x="7708696" y="436563"/>
            <a:ext cx="1206704" cy="9810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smtClean="0"/>
              <a:t>Outline</a:t>
            </a:r>
          </a:p>
        </p:txBody>
      </p:sp>
      <p:sp>
        <p:nvSpPr>
          <p:cNvPr id="4" name="Slide Number Placeholder 3"/>
          <p:cNvSpPr>
            <a:spLocks noGrp="1"/>
          </p:cNvSpPr>
          <p:nvPr>
            <p:ph type="sldNum" sz="quarter" idx="12"/>
          </p:nvPr>
        </p:nvSpPr>
        <p:spPr/>
        <p:txBody>
          <a:bodyPr>
            <a:normAutofit/>
          </a:bodyPr>
          <a:lstStyle/>
          <a:p>
            <a:pPr>
              <a:defRPr/>
            </a:pPr>
            <a:fld id="{38B99BEF-3467-4DD1-8C22-2165E6A833B7}" type="slidenum">
              <a:rPr lang="en-US"/>
              <a:pPr>
                <a:defRPr/>
              </a:pPr>
              <a:t>26</a:t>
            </a:fld>
            <a:endParaRPr lang="en-US"/>
          </a:p>
        </p:txBody>
      </p:sp>
      <p:sp>
        <p:nvSpPr>
          <p:cNvPr id="16387" name="Content Placeholder 2"/>
          <p:cNvSpPr>
            <a:spLocks noGrp="1"/>
          </p:cNvSpPr>
          <p:nvPr>
            <p:ph sz="quarter" idx="1"/>
          </p:nvPr>
        </p:nvSpPr>
        <p:spPr/>
        <p:txBody>
          <a:bodyPr/>
          <a:lstStyle/>
          <a:p>
            <a:r>
              <a:rPr lang="en-US" sz="3200" dirty="0" smtClean="0"/>
              <a:t>Motivation and system overview</a:t>
            </a:r>
          </a:p>
          <a:p>
            <a:r>
              <a:rPr lang="en-US" sz="3200" dirty="0" smtClean="0">
                <a:solidFill>
                  <a:srgbClr val="FF0000"/>
                </a:solidFill>
              </a:rPr>
              <a:t>Background and functionality</a:t>
            </a:r>
          </a:p>
          <a:p>
            <a:r>
              <a:rPr lang="en-US" sz="3200" dirty="0" smtClean="0"/>
              <a:t>Under the hood</a:t>
            </a:r>
            <a:endParaRPr lang="en-US" sz="3200" dirty="0" smtClean="0"/>
          </a:p>
          <a:p>
            <a:pPr lvl="2"/>
            <a:r>
              <a:rPr lang="en-US" dirty="0" smtClean="0">
                <a:solidFill>
                  <a:srgbClr val="000000"/>
                </a:solidFill>
              </a:rPr>
              <a:t>Semantics on Objects</a:t>
            </a:r>
          </a:p>
          <a:p>
            <a:pPr lvl="2"/>
            <a:r>
              <a:rPr lang="en-US" dirty="0" smtClean="0">
                <a:solidFill>
                  <a:srgbClr val="000000"/>
                </a:solidFill>
              </a:rPr>
              <a:t>Lexical Semantics (</a:t>
            </a:r>
            <a:r>
              <a:rPr lang="en-US" dirty="0" err="1" smtClean="0">
                <a:solidFill>
                  <a:srgbClr val="000000"/>
                </a:solidFill>
              </a:rPr>
              <a:t>WordNet</a:t>
            </a:r>
            <a:r>
              <a:rPr lang="en-US" dirty="0" smtClean="0">
                <a:solidFill>
                  <a:srgbClr val="000000"/>
                </a:solidFill>
              </a:rPr>
              <a:t> and </a:t>
            </a:r>
            <a:r>
              <a:rPr lang="en-US" dirty="0" err="1" smtClean="0">
                <a:solidFill>
                  <a:srgbClr val="000000"/>
                </a:solidFill>
              </a:rPr>
              <a:t>FrameNet</a:t>
            </a:r>
            <a:r>
              <a:rPr lang="en-US" dirty="0" smtClean="0">
                <a:solidFill>
                  <a:srgbClr val="000000"/>
                </a:solidFill>
              </a:rPr>
              <a:t>)</a:t>
            </a:r>
          </a:p>
          <a:p>
            <a:pPr lvl="2"/>
            <a:r>
              <a:rPr lang="en-US" dirty="0" smtClean="0">
                <a:solidFill>
                  <a:srgbClr val="000000"/>
                </a:solidFill>
              </a:rPr>
              <a:t>Semantics on Scenes (SBLR </a:t>
            </a:r>
            <a:r>
              <a:rPr lang="en-US" dirty="0" smtClean="0">
                <a:solidFill>
                  <a:srgbClr val="000000"/>
                </a:solidFill>
              </a:rPr>
              <a:t>- </a:t>
            </a:r>
            <a:r>
              <a:rPr lang="en-US" dirty="0" smtClean="0">
                <a:solidFill>
                  <a:srgbClr val="000000"/>
                </a:solidFill>
              </a:rPr>
              <a:t>Scenario</a:t>
            </a:r>
            <a:r>
              <a:rPr lang="en-US" dirty="0" smtClean="0">
                <a:solidFill>
                  <a:srgbClr val="000000"/>
                </a:solidFill>
              </a:rPr>
              <a:t>-Based Lexical Resource)</a:t>
            </a:r>
          </a:p>
          <a:p>
            <a:pPr lvl="2"/>
            <a:r>
              <a:rPr lang="en-US" dirty="0" smtClean="0"/>
              <a:t>Computational flow</a:t>
            </a:r>
          </a:p>
          <a:p>
            <a:r>
              <a:rPr lang="en-US" sz="3200" dirty="0" smtClean="0"/>
              <a:t>Applications</a:t>
            </a:r>
          </a:p>
          <a:p>
            <a:pPr lvl="2"/>
            <a:r>
              <a:rPr lang="en-US" dirty="0" smtClean="0"/>
              <a:t>Education pilot at HEAF (Harlem Educational Activities Fund)</a:t>
            </a:r>
          </a:p>
          <a:p>
            <a:r>
              <a:rPr lang="en-US" sz="3200" dirty="0" smtClean="0"/>
              <a:t>Conclusions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19100" y="295275"/>
            <a:ext cx="7435850" cy="1384300"/>
          </a:xfrm>
        </p:spPr>
        <p:txBody>
          <a:bodyPr/>
          <a:lstStyle/>
          <a:p>
            <a:pPr>
              <a:lnSpc>
                <a:spcPts val="291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err="1" smtClean="0">
                <a:solidFill>
                  <a:srgbClr val="696464"/>
                </a:solidFill>
              </a:rPr>
              <a:t>WordsEye</a:t>
            </a:r>
            <a:r>
              <a:rPr lang="en-GB" dirty="0" smtClean="0">
                <a:solidFill>
                  <a:srgbClr val="696464"/>
                </a:solidFill>
              </a:rPr>
              <a:t> Background</a:t>
            </a:r>
            <a:endParaRPr lang="en-GB" sz="1400" dirty="0">
              <a:solidFill>
                <a:srgbClr val="696464"/>
              </a:solidFill>
            </a:endParaRPr>
          </a:p>
        </p:txBody>
      </p:sp>
      <p:sp>
        <p:nvSpPr>
          <p:cNvPr id="29699" name="Rectangle 2"/>
          <p:cNvSpPr>
            <a:spLocks noGrp="1" noChangeArrowheads="1"/>
          </p:cNvSpPr>
          <p:nvPr>
            <p:ph type="body" idx="1"/>
          </p:nvPr>
        </p:nvSpPr>
        <p:spPr>
          <a:xfrm>
            <a:off x="419100" y="1676400"/>
            <a:ext cx="8534400" cy="4281488"/>
          </a:xfrm>
        </p:spPr>
        <p:txBody>
          <a:bodyPr/>
          <a:lstStyle/>
          <a:p>
            <a:pPr lvl="1">
              <a:lnSpc>
                <a:spcPct val="125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400" dirty="0" smtClean="0">
                <a:ea typeface="ＭＳ Ｐゴシック" pitchFamily="-65" charset="-128"/>
              </a:rPr>
              <a:t>Original version</a:t>
            </a:r>
          </a:p>
          <a:p>
            <a:pPr lvl="2">
              <a:lnSpc>
                <a:spcPct val="125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dirty="0" smtClean="0"/>
              <a:t>Coyne and </a:t>
            </a:r>
            <a:r>
              <a:rPr lang="en-US" dirty="0" err="1" smtClean="0"/>
              <a:t>Sproat</a:t>
            </a:r>
            <a:r>
              <a:rPr lang="en-US" dirty="0" smtClean="0"/>
              <a:t>:  “</a:t>
            </a:r>
            <a:r>
              <a:rPr lang="en-US" dirty="0" err="1" smtClean="0"/>
              <a:t>WordsEye</a:t>
            </a:r>
            <a:r>
              <a:rPr lang="en-US" dirty="0" smtClean="0"/>
              <a:t>: An Automatic Text-to-Scene Conversion System.” In SIGGRAPH </a:t>
            </a:r>
            <a:r>
              <a:rPr lang="en-US" dirty="0" smtClean="0"/>
              <a:t>2001</a:t>
            </a:r>
          </a:p>
          <a:p>
            <a:pPr lvl="1">
              <a:lnSpc>
                <a:spcPct val="125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smtClean="0">
                <a:ea typeface="ＭＳ Ｐゴシック" pitchFamily="-65" charset="-128"/>
              </a:rPr>
              <a:t>Web </a:t>
            </a:r>
            <a:r>
              <a:rPr lang="en-GB" dirty="0" smtClean="0">
                <a:ea typeface="ＭＳ Ｐゴシック" pitchFamily="-65" charset="-128"/>
              </a:rPr>
              <a:t>version (2004-2007)</a:t>
            </a:r>
          </a:p>
          <a:p>
            <a:pPr lvl="3">
              <a:lnSpc>
                <a:spcPct val="125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smtClean="0">
                <a:ea typeface="ＭＳ Ｐゴシック" pitchFamily="-65" charset="-128"/>
              </a:rPr>
              <a:t>3,000 users, 15,000 final rendered scenes in online gallery</a:t>
            </a:r>
          </a:p>
          <a:p>
            <a:pPr lvl="3">
              <a:lnSpc>
                <a:spcPct val="125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smtClean="0">
                <a:ea typeface="ＭＳ Ｐゴシック" pitchFamily="-65" charset="-128"/>
              </a:rPr>
              <a:t>No verbs or poses</a:t>
            </a:r>
          </a:p>
          <a:p>
            <a:pPr lvl="1">
              <a:lnSpc>
                <a:spcPct val="125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400" dirty="0" smtClean="0">
                <a:ea typeface="ＭＳ Ｐゴシック" pitchFamily="-65" charset="-128"/>
              </a:rPr>
              <a:t>New version (2010) in development</a:t>
            </a:r>
          </a:p>
          <a:p>
            <a:pPr lvl="3">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dirty="0" smtClean="0">
                <a:ea typeface="ＭＳ Ｐゴシック" pitchFamily="-65" charset="-128"/>
              </a:rPr>
              <a:t>V</a:t>
            </a:r>
            <a:r>
              <a:rPr lang="en-GB" dirty="0" err="1" smtClean="0">
                <a:ea typeface="ＭＳ Ｐゴシック" pitchFamily="-65" charset="-128"/>
              </a:rPr>
              <a:t>erb</a:t>
            </a:r>
            <a:r>
              <a:rPr lang="en-GB" dirty="0" smtClean="0">
                <a:ea typeface="ＭＳ Ｐゴシック" pitchFamily="-65" charset="-128"/>
              </a:rPr>
              <a:t> semantics (</a:t>
            </a:r>
            <a:r>
              <a:rPr lang="en-GB" dirty="0" err="1" smtClean="0">
                <a:ea typeface="ＭＳ Ｐゴシック" pitchFamily="-65" charset="-128"/>
              </a:rPr>
              <a:t>FrameNet</a:t>
            </a:r>
            <a:r>
              <a:rPr lang="en-GB" dirty="0" smtClean="0">
                <a:ea typeface="ＭＳ Ｐゴシック" pitchFamily="-65" charset="-128"/>
              </a:rPr>
              <a:t>, etc) and poses to handle wider range of language</a:t>
            </a:r>
          </a:p>
          <a:p>
            <a:pPr lvl="3">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err="1" smtClean="0">
                <a:ea typeface="ＭＳ Ｐゴシック" pitchFamily="-65" charset="-128"/>
              </a:rPr>
              <a:t>FaceGen</a:t>
            </a:r>
            <a:r>
              <a:rPr lang="en-GB" dirty="0" smtClean="0">
                <a:ea typeface="ＭＳ Ｐゴシック" pitchFamily="-65" charset="-128"/>
              </a:rPr>
              <a:t> to create facial expressions</a:t>
            </a:r>
          </a:p>
          <a:p>
            <a:pPr lvl="3">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smtClean="0">
                <a:ea typeface="ＭＳ Ｐゴシック" pitchFamily="-65" charset="-128"/>
              </a:rPr>
              <a:t>Contextual knowledge</a:t>
            </a:r>
            <a:r>
              <a:rPr lang="en-GB" dirty="0" smtClean="0">
                <a:ea typeface="ＭＳ Ｐゴシック" pitchFamily="-65" charset="-128"/>
              </a:rPr>
              <a:t> to </a:t>
            </a:r>
            <a:r>
              <a:rPr lang="en-GB" dirty="0" smtClean="0">
                <a:ea typeface="ＭＳ Ｐゴシック" pitchFamily="-65" charset="-128"/>
              </a:rPr>
              <a:t>help depict environments, actions/poses</a:t>
            </a:r>
          </a:p>
          <a:p>
            <a:pPr lvl="3">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smtClean="0">
                <a:ea typeface="ＭＳ Ｐゴシック" pitchFamily="-65" charset="-128"/>
              </a:rPr>
              <a:t>Tested in middle-school summer school program in Harlem</a:t>
            </a:r>
          </a:p>
        </p:txBody>
      </p:sp>
      <p:sp>
        <p:nvSpPr>
          <p:cNvPr id="5" name="Slide Number Placeholder 2"/>
          <p:cNvSpPr>
            <a:spLocks noGrp="1"/>
          </p:cNvSpPr>
          <p:nvPr>
            <p:ph type="sldNum" sz="quarter" idx="12"/>
          </p:nvPr>
        </p:nvSpPr>
        <p:spPr>
          <a:xfrm>
            <a:off x="146050" y="6172200"/>
            <a:ext cx="457200" cy="457200"/>
          </a:xfrm>
        </p:spPr>
        <p:txBody>
          <a:bodyPr/>
          <a:lstStyle/>
          <a:p>
            <a:pPr>
              <a:defRPr/>
            </a:pPr>
            <a:fld id="{A35430A0-83CD-48C4-BF33-C36E4A642829}" type="slidenum">
              <a:rPr lang="en-US" smtClean="0"/>
              <a:pPr>
                <a:defRPr/>
              </a:pPr>
              <a:t>27</a:t>
            </a:fld>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0226" name="Rectangle 1"/>
          <p:cNvSpPr>
            <a:spLocks noGrp="1" noChangeArrowheads="1"/>
          </p:cNvSpPr>
          <p:nvPr>
            <p:ph type="title"/>
          </p:nvPr>
        </p:nvSpPr>
        <p:spPr>
          <a:xfrm>
            <a:off x="419100" y="295275"/>
            <a:ext cx="7435850" cy="1384300"/>
          </a:xfrm>
        </p:spPr>
        <p:txBody>
          <a:bodyPr/>
          <a:lstStyle/>
          <a:p>
            <a:pPr>
              <a:lnSpc>
                <a:spcPts val="291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solidFill>
                  <a:srgbClr val="696464"/>
                </a:solidFill>
              </a:rPr>
              <a:t>Related </a:t>
            </a:r>
            <a:r>
              <a:rPr lang="en-GB" sz="2800" dirty="0" smtClean="0">
                <a:solidFill>
                  <a:srgbClr val="696464"/>
                </a:solidFill>
              </a:rPr>
              <a:t>Work - Natural language and 3D graphics </a:t>
            </a:r>
            <a:r>
              <a:rPr lang="en-US" sz="2800" dirty="0" smtClean="0">
                <a:solidFill>
                  <a:srgbClr val="696464"/>
                </a:solidFill>
              </a:rPr>
              <a:t>systems</a:t>
            </a:r>
            <a:endParaRPr lang="en-GB" sz="2800" dirty="0">
              <a:solidFill>
                <a:srgbClr val="696464"/>
              </a:solidFill>
            </a:endParaRPr>
          </a:p>
        </p:txBody>
      </p:sp>
      <p:sp>
        <p:nvSpPr>
          <p:cNvPr id="180227" name="Rectangle 2"/>
          <p:cNvSpPr>
            <a:spLocks noGrp="1" noChangeArrowheads="1"/>
          </p:cNvSpPr>
          <p:nvPr>
            <p:ph type="body" idx="1"/>
          </p:nvPr>
        </p:nvSpPr>
        <p:spPr>
          <a:xfrm>
            <a:off x="419100" y="2057400"/>
            <a:ext cx="8561388" cy="4114800"/>
          </a:xfrm>
        </p:spPr>
        <p:txBody>
          <a:bodyPr tIns="0" bIns="0"/>
          <a:lstStyle/>
          <a:p>
            <a:pPr>
              <a:lnSpc>
                <a:spcPts val="2850"/>
              </a:lnSpc>
              <a:buFont typeface="Trebuchet MS" pitchFamily="-65" charset="0"/>
              <a:buChar char="•"/>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200" dirty="0" smtClean="0">
                <a:ea typeface="ＭＳ Ｐゴシック" pitchFamily="-65" charset="-128"/>
              </a:rPr>
              <a:t>Some variations</a:t>
            </a:r>
          </a:p>
          <a:p>
            <a:pPr lvl="1">
              <a:spcBef>
                <a:spcPts val="0"/>
              </a:spcBef>
              <a:buFont typeface="Trebuchet MS" pitchFamily="-65" charset="0"/>
              <a:buChar char="•"/>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600" dirty="0" smtClean="0">
                <a:ea typeface="ＭＳ Ｐゴシック" pitchFamily="-65" charset="-128"/>
              </a:rPr>
              <a:t>Directed text (</a:t>
            </a:r>
            <a:r>
              <a:rPr lang="en-GB" sz="1600" dirty="0" err="1" smtClean="0">
                <a:ea typeface="ＭＳ Ｐゴシック" pitchFamily="-65" charset="-128"/>
              </a:rPr>
              <a:t>eg</a:t>
            </a:r>
            <a:r>
              <a:rPr lang="en-GB" sz="1600" dirty="0" smtClean="0">
                <a:ea typeface="ＭＳ Ｐゴシック" pitchFamily="-65" charset="-128"/>
              </a:rPr>
              <a:t> control virtual character) versus descriptions</a:t>
            </a:r>
          </a:p>
          <a:p>
            <a:pPr lvl="1">
              <a:spcBef>
                <a:spcPts val="0"/>
              </a:spcBef>
              <a:buFont typeface="Trebuchet MS" pitchFamily="-65" charset="0"/>
              <a:buChar char="•"/>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600" dirty="0" smtClean="0">
                <a:ea typeface="ＭＳ Ｐゴシック" pitchFamily="-65" charset="-128"/>
              </a:rPr>
              <a:t>Domain specific (</a:t>
            </a:r>
            <a:r>
              <a:rPr lang="en-GB" sz="1600" dirty="0" err="1" smtClean="0">
                <a:ea typeface="ＭＳ Ｐゴシック" pitchFamily="-65" charset="-128"/>
              </a:rPr>
              <a:t>eg</a:t>
            </a:r>
            <a:r>
              <a:rPr lang="en-GB" sz="1600" dirty="0" smtClean="0">
                <a:ea typeface="ＭＳ Ｐゴシック" pitchFamily="-65" charset="-128"/>
              </a:rPr>
              <a:t> car accident reports) versus open domain</a:t>
            </a:r>
          </a:p>
          <a:p>
            <a:pPr lvl="1">
              <a:spcBef>
                <a:spcPts val="0"/>
              </a:spcBef>
              <a:buFont typeface="Trebuchet MS" pitchFamily="-65" charset="0"/>
              <a:buChar char="•"/>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600" dirty="0" smtClean="0">
                <a:ea typeface="ＭＳ Ｐゴシック" pitchFamily="-65" charset="-128"/>
              </a:rPr>
              <a:t>Animation/motion versus static scene generation</a:t>
            </a:r>
          </a:p>
          <a:p>
            <a:pPr lvl="1">
              <a:spcBef>
                <a:spcPts val="0"/>
              </a:spcBef>
              <a:buFont typeface="Trebuchet MS" pitchFamily="-65" charset="0"/>
              <a:buChar char="•"/>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600" dirty="0" smtClean="0">
                <a:ea typeface="ＭＳ Ｐゴシック" pitchFamily="-65" charset="-128"/>
              </a:rPr>
              <a:t>Output storyboards (time segmenting) versus single scene</a:t>
            </a:r>
          </a:p>
          <a:p>
            <a:pPr lvl="1">
              <a:spcBef>
                <a:spcPts val="0"/>
              </a:spcBef>
              <a:buFont typeface="Trebuchet MS" pitchFamily="-65" charset="0"/>
              <a:buChar char="•"/>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600" dirty="0" smtClean="0">
                <a:ea typeface="ＭＳ Ｐゴシック" pitchFamily="-65" charset="-128"/>
              </a:rPr>
              <a:t>Batch (real-world text input) versus interactive (user adjusts text and adapts to graphics interactively)</a:t>
            </a:r>
          </a:p>
          <a:p>
            <a:pPr>
              <a:lnSpc>
                <a:spcPts val="2850"/>
              </a:lnSpc>
              <a:buFont typeface="Trebuchet MS" pitchFamily="-65" charset="0"/>
              <a:buChar char="•"/>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200" dirty="0" smtClean="0">
                <a:ea typeface="ＭＳ Ｐゴシック" pitchFamily="-65" charset="-128"/>
              </a:rPr>
              <a:t>Some systems</a:t>
            </a:r>
          </a:p>
          <a:p>
            <a:pPr lvl="1">
              <a:spcBef>
                <a:spcPts val="0"/>
              </a:spcBef>
              <a:buFont typeface="Trebuchet MS" pitchFamily="-65" charset="0"/>
              <a:buChar char="•"/>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600" dirty="0" smtClean="0">
                <a:ea typeface="ＭＳ Ｐゴシック" pitchFamily="-65" charset="-128"/>
              </a:rPr>
              <a:t>SHRDLU: </a:t>
            </a:r>
            <a:r>
              <a:rPr lang="en-GB" sz="1600" dirty="0" err="1" smtClean="0">
                <a:ea typeface="ＭＳ Ｐゴシック" pitchFamily="-65" charset="-128"/>
              </a:rPr>
              <a:t>Winograd</a:t>
            </a:r>
            <a:r>
              <a:rPr lang="en-GB" sz="1600" dirty="0" smtClean="0">
                <a:ea typeface="ＭＳ Ｐゴシック" pitchFamily="-65" charset="-128"/>
              </a:rPr>
              <a:t>, 1972</a:t>
            </a:r>
          </a:p>
          <a:p>
            <a:pPr lvl="1">
              <a:spcBef>
                <a:spcPts val="0"/>
              </a:spcBef>
              <a:buFont typeface="Trebuchet MS" pitchFamily="-65" charset="0"/>
              <a:buChar char="•"/>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600" dirty="0" err="1" smtClean="0">
                <a:ea typeface="ＭＳ Ｐゴシック" pitchFamily="-65" charset="-128"/>
              </a:rPr>
              <a:t>Adorni</a:t>
            </a:r>
            <a:r>
              <a:rPr lang="en-GB" sz="1600" dirty="0">
                <a:ea typeface="ＭＳ Ｐゴシック" pitchFamily="-65" charset="-128"/>
              </a:rPr>
              <a:t>, Di </a:t>
            </a:r>
            <a:r>
              <a:rPr lang="en-GB" sz="1600" dirty="0" err="1">
                <a:ea typeface="ＭＳ Ｐゴシック" pitchFamily="-65" charset="-128"/>
              </a:rPr>
              <a:t>Manzo</a:t>
            </a:r>
            <a:r>
              <a:rPr lang="en-GB" sz="1600" dirty="0">
                <a:ea typeface="ＭＳ Ｐゴシック" pitchFamily="-65" charset="-128"/>
              </a:rPr>
              <a:t>, </a:t>
            </a:r>
            <a:r>
              <a:rPr lang="en-GB" sz="1600" dirty="0" err="1">
                <a:ea typeface="ＭＳ Ｐゴシック" pitchFamily="-65" charset="-128"/>
              </a:rPr>
              <a:t>Giunchiglia</a:t>
            </a:r>
            <a:r>
              <a:rPr lang="en-GB" sz="1600" dirty="0">
                <a:ea typeface="ＭＳ Ｐゴシック" pitchFamily="-65" charset="-128"/>
              </a:rPr>
              <a:t>, 1984</a:t>
            </a:r>
          </a:p>
          <a:p>
            <a:pPr lvl="1">
              <a:spcBef>
                <a:spcPts val="0"/>
              </a:spcBef>
              <a:buFont typeface="Trebuchet MS" pitchFamily="-65" charset="0"/>
              <a:buChar char="•"/>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600" dirty="0">
                <a:ea typeface="ＭＳ Ｐゴシック" pitchFamily="-65" charset="-128"/>
              </a:rPr>
              <a:t>Put: Clay and </a:t>
            </a:r>
            <a:r>
              <a:rPr lang="en-GB" sz="1600" dirty="0" err="1">
                <a:ea typeface="ＭＳ Ｐゴシック" pitchFamily="-65" charset="-128"/>
              </a:rPr>
              <a:t>Wilhelms</a:t>
            </a:r>
            <a:r>
              <a:rPr lang="en-GB" sz="1600" dirty="0">
                <a:ea typeface="ＭＳ Ｐゴシック" pitchFamily="-65" charset="-128"/>
              </a:rPr>
              <a:t>, 1996</a:t>
            </a:r>
          </a:p>
          <a:p>
            <a:pPr lvl="1">
              <a:spcBef>
                <a:spcPts val="0"/>
              </a:spcBef>
              <a:buFont typeface="Trebuchet MS" pitchFamily="-65" charset="0"/>
              <a:buChar char="•"/>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600" dirty="0">
                <a:ea typeface="ＭＳ Ｐゴシック" pitchFamily="-65" charset="-128"/>
              </a:rPr>
              <a:t>PAR: </a:t>
            </a:r>
            <a:r>
              <a:rPr lang="en-GB" sz="1600" dirty="0" err="1">
                <a:ea typeface="ＭＳ Ｐゴシック" pitchFamily="-65" charset="-128"/>
              </a:rPr>
              <a:t>Badler</a:t>
            </a:r>
            <a:r>
              <a:rPr lang="en-GB" sz="1600" dirty="0">
                <a:ea typeface="ＭＳ Ｐゴシック" pitchFamily="-65" charset="-128"/>
              </a:rPr>
              <a:t> et al., 2000</a:t>
            </a:r>
          </a:p>
          <a:p>
            <a:pPr lvl="1">
              <a:spcBef>
                <a:spcPts val="0"/>
              </a:spcBef>
              <a:buFont typeface="Trebuchet MS" pitchFamily="-65" charset="0"/>
              <a:buChar char="•"/>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600" dirty="0" err="1">
                <a:ea typeface="ＭＳ Ｐゴシック" pitchFamily="-65" charset="-128"/>
              </a:rPr>
              <a:t>CarSim</a:t>
            </a:r>
            <a:r>
              <a:rPr lang="en-GB" sz="1600" dirty="0">
                <a:ea typeface="ＭＳ Ｐゴシック" pitchFamily="-65" charset="-128"/>
              </a:rPr>
              <a:t>: </a:t>
            </a:r>
            <a:r>
              <a:rPr lang="en-GB" sz="1600" dirty="0" err="1">
                <a:ea typeface="ＭＳ Ｐゴシック" pitchFamily="-65" charset="-128"/>
              </a:rPr>
              <a:t>Dupuy</a:t>
            </a:r>
            <a:r>
              <a:rPr lang="en-GB" sz="1600" dirty="0">
                <a:ea typeface="ＭＳ Ｐゴシック" pitchFamily="-65" charset="-128"/>
              </a:rPr>
              <a:t> et al., </a:t>
            </a:r>
            <a:r>
              <a:rPr lang="en-GB" sz="1600" dirty="0" smtClean="0">
                <a:ea typeface="ＭＳ Ｐゴシック" pitchFamily="-65" charset="-128"/>
              </a:rPr>
              <a:t>2000</a:t>
            </a:r>
          </a:p>
          <a:p>
            <a:pPr lvl="1">
              <a:spcBef>
                <a:spcPts val="0"/>
              </a:spcBef>
              <a:buFont typeface="Trebuchet MS" pitchFamily="-65" charset="0"/>
              <a:buChar char="•"/>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1600" dirty="0" err="1" smtClean="0"/>
              <a:t>WordsEye</a:t>
            </a:r>
            <a:r>
              <a:rPr lang="en-US" sz="1600" dirty="0" smtClean="0"/>
              <a:t> – Coyne, </a:t>
            </a:r>
            <a:r>
              <a:rPr lang="en-US" sz="1600" dirty="0" err="1" smtClean="0"/>
              <a:t>Sproat</a:t>
            </a:r>
            <a:r>
              <a:rPr lang="en-US" sz="1600" dirty="0" smtClean="0"/>
              <a:t> (2001)</a:t>
            </a:r>
            <a:endParaRPr lang="en-GB" sz="1600" dirty="0" smtClean="0">
              <a:ea typeface="ＭＳ Ｐゴシック" pitchFamily="-65" charset="-128"/>
            </a:endParaRPr>
          </a:p>
          <a:p>
            <a:pPr lvl="1">
              <a:spcBef>
                <a:spcPts val="0"/>
              </a:spcBef>
              <a:buFont typeface="Trebuchet MS" pitchFamily="-65" charset="0"/>
              <a:buChar char="•"/>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1600" dirty="0" smtClean="0"/>
              <a:t>CONFUCIUS – Ma (2006)</a:t>
            </a:r>
            <a:endParaRPr lang="en-GB" sz="1600" dirty="0" smtClean="0">
              <a:ea typeface="ＭＳ Ｐゴシック" pitchFamily="-65" charset="-128"/>
            </a:endParaRPr>
          </a:p>
          <a:p>
            <a:pPr lvl="1">
              <a:spcBef>
                <a:spcPts val="0"/>
              </a:spcBef>
              <a:buFont typeface="Trebuchet MS" pitchFamily="-65" charset="0"/>
              <a:buChar char="•"/>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1600" dirty="0" smtClean="0"/>
              <a:t>Automatic Animated Storyboarding: Ye, Baldwin, 2008</a:t>
            </a:r>
          </a:p>
        </p:txBody>
      </p:sp>
      <p:sp>
        <p:nvSpPr>
          <p:cNvPr id="5" name="Slide Number Placeholder 2"/>
          <p:cNvSpPr>
            <a:spLocks noGrp="1"/>
          </p:cNvSpPr>
          <p:nvPr>
            <p:ph type="sldNum" sz="quarter" idx="12"/>
          </p:nvPr>
        </p:nvSpPr>
        <p:spPr>
          <a:xfrm>
            <a:off x="146050" y="6172200"/>
            <a:ext cx="457200" cy="457200"/>
          </a:xfrm>
        </p:spPr>
        <p:txBody>
          <a:bodyPr/>
          <a:lstStyle/>
          <a:p>
            <a:pPr>
              <a:defRPr/>
            </a:pPr>
            <a:fld id="{A35430A0-83CD-48C4-BF33-C36E4A642829}" type="slidenum">
              <a:rPr lang="en-US" smtClean="0"/>
              <a:pPr>
                <a:defRPr/>
              </a:pPr>
              <a:t>28</a:t>
            </a:fld>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Text-to-Scene conversion: </a:t>
            </a:r>
            <a:r>
              <a:rPr lang="en-US" sz="2400" dirty="0" smtClean="0"/>
              <a:t>resolve linguistic descriptions to spatial relations and attributes on 3D objects:</a:t>
            </a:r>
          </a:p>
        </p:txBody>
      </p:sp>
      <p:sp>
        <p:nvSpPr>
          <p:cNvPr id="3" name="Content Placeholder 2"/>
          <p:cNvSpPr>
            <a:spLocks noGrp="1"/>
          </p:cNvSpPr>
          <p:nvPr>
            <p:ph idx="1"/>
          </p:nvPr>
        </p:nvSpPr>
        <p:spPr/>
        <p:txBody>
          <a:bodyPr>
            <a:normAutofit fontScale="85000" lnSpcReduction="20000"/>
          </a:bodyPr>
          <a:lstStyle/>
          <a:p>
            <a:r>
              <a:rPr lang="en-US" dirty="0" smtClean="0"/>
              <a:t>Objects</a:t>
            </a:r>
          </a:p>
          <a:p>
            <a:pPr lvl="2"/>
            <a:r>
              <a:rPr lang="en-US" dirty="0" smtClean="0"/>
              <a:t>2000 different 3D objects and 10,000 textures/images</a:t>
            </a:r>
            <a:endParaRPr lang="en-US" dirty="0" smtClean="0"/>
          </a:p>
          <a:p>
            <a:r>
              <a:rPr lang="en-US" dirty="0" smtClean="0"/>
              <a:t>Spatial Relations (positions/orientation/distance/size)</a:t>
            </a:r>
          </a:p>
          <a:p>
            <a:pPr lvl="2"/>
            <a:r>
              <a:rPr lang="en-US" i="1" dirty="0" smtClean="0"/>
              <a:t>the cat is </a:t>
            </a:r>
            <a:r>
              <a:rPr lang="en-US" b="1" i="1" dirty="0" smtClean="0"/>
              <a:t>on </a:t>
            </a:r>
            <a:r>
              <a:rPr lang="en-US" i="1" dirty="0" smtClean="0"/>
              <a:t>the </a:t>
            </a:r>
            <a:r>
              <a:rPr lang="en-US" i="1" dirty="0" smtClean="0"/>
              <a:t>chair</a:t>
            </a:r>
          </a:p>
          <a:p>
            <a:pPr lvl="2"/>
            <a:r>
              <a:rPr lang="en-US" i="1" dirty="0" smtClean="0"/>
              <a:t>the </a:t>
            </a:r>
            <a:r>
              <a:rPr lang="en-US" i="1" dirty="0" smtClean="0"/>
              <a:t>dog is </a:t>
            </a:r>
            <a:r>
              <a:rPr lang="en-US" b="1" i="1" dirty="0" smtClean="0"/>
              <a:t>facing </a:t>
            </a:r>
            <a:r>
              <a:rPr lang="en-US" i="1" dirty="0" smtClean="0"/>
              <a:t>the </a:t>
            </a:r>
            <a:r>
              <a:rPr lang="en-US" i="1" dirty="0" smtClean="0"/>
              <a:t>cat</a:t>
            </a:r>
          </a:p>
          <a:p>
            <a:pPr lvl="2"/>
            <a:r>
              <a:rPr lang="en-US" i="1" dirty="0" smtClean="0"/>
              <a:t>the table is </a:t>
            </a:r>
            <a:r>
              <a:rPr lang="en-US" b="1" i="1" dirty="0" smtClean="0"/>
              <a:t>2 feet tall. </a:t>
            </a:r>
            <a:r>
              <a:rPr lang="en-US" i="1" dirty="0" smtClean="0"/>
              <a:t>The television is </a:t>
            </a:r>
            <a:r>
              <a:rPr lang="en-US" b="1" i="1" dirty="0" smtClean="0"/>
              <a:t>one foot from </a:t>
            </a:r>
            <a:r>
              <a:rPr lang="en-US" i="1" dirty="0" smtClean="0"/>
              <a:t>the </a:t>
            </a:r>
            <a:r>
              <a:rPr lang="en-US" i="1" dirty="0" smtClean="0"/>
              <a:t>couch</a:t>
            </a:r>
            <a:endParaRPr lang="en-US" dirty="0" smtClean="0"/>
          </a:p>
          <a:p>
            <a:r>
              <a:rPr lang="en-US" dirty="0" smtClean="0"/>
              <a:t>Groupings and cardinality</a:t>
            </a:r>
          </a:p>
          <a:p>
            <a:pPr lvl="2"/>
            <a:r>
              <a:rPr lang="en-US" dirty="0" smtClean="0"/>
              <a:t>The </a:t>
            </a:r>
            <a:r>
              <a:rPr lang="en-US" b="1" dirty="0" smtClean="0"/>
              <a:t>stack of 10 </a:t>
            </a:r>
            <a:r>
              <a:rPr lang="en-US" dirty="0" smtClean="0"/>
              <a:t>plates is on the table.</a:t>
            </a:r>
            <a:endParaRPr lang="en-US" dirty="0" smtClean="0"/>
          </a:p>
          <a:p>
            <a:r>
              <a:rPr lang="en-US" dirty="0" smtClean="0"/>
              <a:t>Surface </a:t>
            </a:r>
            <a:r>
              <a:rPr lang="en-US" dirty="0" smtClean="0"/>
              <a:t>properties: Colors, textures, reflectivity, and transparency</a:t>
            </a:r>
          </a:p>
          <a:p>
            <a:pPr lvl="2"/>
            <a:r>
              <a:rPr lang="en-US" i="1" dirty="0" smtClean="0"/>
              <a:t>The </a:t>
            </a:r>
            <a:r>
              <a:rPr lang="en-US" b="1" i="1" dirty="0" smtClean="0"/>
              <a:t>shiny</a:t>
            </a:r>
            <a:r>
              <a:rPr lang="en-US" i="1" dirty="0" smtClean="0"/>
              <a:t>, </a:t>
            </a:r>
            <a:r>
              <a:rPr lang="en-US" b="1" i="1" dirty="0" smtClean="0"/>
              <a:t>blue </a:t>
            </a:r>
            <a:r>
              <a:rPr lang="en-US" i="1" dirty="0" smtClean="0"/>
              <a:t>vase; the </a:t>
            </a:r>
            <a:r>
              <a:rPr lang="en-US" b="1" i="1" dirty="0" smtClean="0"/>
              <a:t>grassy </a:t>
            </a:r>
            <a:r>
              <a:rPr lang="en-US" i="1" dirty="0" smtClean="0"/>
              <a:t>mountain; the </a:t>
            </a:r>
            <a:r>
              <a:rPr lang="en-US" b="1" i="1" dirty="0" smtClean="0"/>
              <a:t>transparent </a:t>
            </a:r>
            <a:r>
              <a:rPr lang="en-US" i="1" dirty="0" smtClean="0"/>
              <a:t>wall</a:t>
            </a:r>
            <a:endParaRPr lang="en-US" i="1" dirty="0" smtClean="0"/>
          </a:p>
          <a:p>
            <a:r>
              <a:rPr lang="en-US" dirty="0" smtClean="0"/>
              <a:t>Reference </a:t>
            </a:r>
            <a:r>
              <a:rPr lang="en-US" dirty="0" smtClean="0"/>
              <a:t>resolution</a:t>
            </a:r>
          </a:p>
          <a:p>
            <a:pPr lvl="2"/>
            <a:r>
              <a:rPr lang="en-US" i="1" dirty="0" smtClean="0"/>
              <a:t>The </a:t>
            </a:r>
            <a:r>
              <a:rPr lang="en-US" b="1" i="1" dirty="0" smtClean="0"/>
              <a:t>vase </a:t>
            </a:r>
            <a:r>
              <a:rPr lang="en-US" i="1" dirty="0" smtClean="0"/>
              <a:t>is on the table. </a:t>
            </a:r>
            <a:r>
              <a:rPr lang="en-US" b="1" i="1" dirty="0" smtClean="0"/>
              <a:t>It </a:t>
            </a:r>
            <a:r>
              <a:rPr lang="en-US" i="1" dirty="0" smtClean="0"/>
              <a:t>is blue.</a:t>
            </a:r>
          </a:p>
          <a:p>
            <a:r>
              <a:rPr lang="en-US" dirty="0" smtClean="0"/>
              <a:t>Currently working on:</a:t>
            </a:r>
          </a:p>
          <a:p>
            <a:pPr lvl="2"/>
            <a:r>
              <a:rPr lang="en-US" dirty="0" smtClean="0"/>
              <a:t>Poses for action verbs and facial expressions (</a:t>
            </a:r>
            <a:r>
              <a:rPr lang="en-US" i="1" dirty="0" smtClean="0"/>
              <a:t>the </a:t>
            </a:r>
            <a:r>
              <a:rPr lang="en-US" b="1" i="1" dirty="0" smtClean="0"/>
              <a:t>angry </a:t>
            </a:r>
            <a:r>
              <a:rPr lang="en-US" i="1" dirty="0" smtClean="0"/>
              <a:t>man </a:t>
            </a:r>
            <a:r>
              <a:rPr lang="en-US" b="1" i="1" dirty="0" smtClean="0"/>
              <a:t>ate </a:t>
            </a:r>
            <a:r>
              <a:rPr lang="en-US" i="1" dirty="0" smtClean="0"/>
              <a:t>the hamburger</a:t>
            </a:r>
            <a:r>
              <a:rPr lang="en-US" dirty="0" smtClean="0"/>
              <a:t>)</a:t>
            </a:r>
          </a:p>
          <a:p>
            <a:pPr lvl="2"/>
            <a:r>
              <a:rPr lang="en-US" dirty="0" smtClean="0"/>
              <a:t>Settings (</a:t>
            </a:r>
            <a:r>
              <a:rPr lang="en-US" i="1" dirty="0" smtClean="0"/>
              <a:t>the boy is in </a:t>
            </a:r>
            <a:r>
              <a:rPr lang="en-US" b="1" i="1" dirty="0" smtClean="0"/>
              <a:t>the living room</a:t>
            </a:r>
            <a:r>
              <a:rPr lang="en-US" dirty="0" smtClean="0"/>
              <a:t>)</a:t>
            </a:r>
          </a:p>
          <a:p>
            <a:pPr lvl="3"/>
            <a:endParaRPr lang="en-US" dirty="0" smtClean="0"/>
          </a:p>
        </p:txBody>
      </p:sp>
      <p:sp>
        <p:nvSpPr>
          <p:cNvPr id="4" name="Slide Number Placeholder 3"/>
          <p:cNvSpPr>
            <a:spLocks noGrp="1"/>
          </p:cNvSpPr>
          <p:nvPr>
            <p:ph type="sldNum" sz="quarter" idx="12"/>
          </p:nvPr>
        </p:nvSpPr>
        <p:spPr>
          <a:xfrm>
            <a:off x="146050" y="6210300"/>
            <a:ext cx="457200" cy="457200"/>
          </a:xfrm>
        </p:spPr>
        <p:txBody>
          <a:bodyPr/>
          <a:lstStyle/>
          <a:p>
            <a:pPr>
              <a:defRPr/>
            </a:pPr>
            <a:fld id="{8F780220-87E9-424C-BD71-04528C24FCC9}"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793750" y="1905000"/>
            <a:ext cx="8121650" cy="838200"/>
          </a:xfrm>
        </p:spPr>
        <p:txBody>
          <a:bodyPr>
            <a:norm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solidFill>
                  <a:srgbClr val="696464"/>
                </a:solidFill>
              </a:rPr>
              <a:t>Why is it hard to create 3D graphics? </a:t>
            </a:r>
            <a:endParaRPr lang="en-GB" dirty="0">
              <a:solidFill>
                <a:srgbClr val="696464"/>
              </a:solidFill>
            </a:endParaRPr>
          </a:p>
        </p:txBody>
      </p:sp>
      <p:sp>
        <p:nvSpPr>
          <p:cNvPr id="6" name="Slide Number Placeholder 2"/>
          <p:cNvSpPr>
            <a:spLocks noGrp="1"/>
          </p:cNvSpPr>
          <p:nvPr>
            <p:ph type="sldNum" sz="quarter" idx="12"/>
          </p:nvPr>
        </p:nvSpPr>
        <p:spPr>
          <a:xfrm>
            <a:off x="146050" y="6172200"/>
            <a:ext cx="457200" cy="457200"/>
          </a:xfrm>
        </p:spPr>
        <p:txBody>
          <a:bodyPr/>
          <a:lstStyle/>
          <a:p>
            <a:pPr>
              <a:defRPr/>
            </a:pPr>
            <a:fld id="{A35430A0-83CD-48C4-BF33-C36E4A642829}" type="slidenum">
              <a:rPr lang="en-US" smtClean="0"/>
              <a:pPr>
                <a:defRPr/>
              </a:pPr>
              <a:t>3</a:t>
            </a:fld>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Rectangle 18"/>
          <p:cNvSpPr/>
          <p:nvPr/>
        </p:nvSpPr>
        <p:spPr>
          <a:xfrm>
            <a:off x="228600" y="1274109"/>
            <a:ext cx="4334774" cy="4821891"/>
          </a:xfrm>
          <a:prstGeom prst="rect">
            <a:avLst/>
          </a:prstGeom>
          <a:solidFill>
            <a:srgbClr val="D9CFE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876801" y="1291572"/>
            <a:ext cx="3962399" cy="5109228"/>
          </a:xfrm>
          <a:prstGeom prst="rect">
            <a:avLst/>
          </a:prstGeom>
          <a:solidFill>
            <a:srgbClr val="D9CFE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4995" name="Picture 2"/>
          <p:cNvPicPr>
            <a:picLocks noChangeAspect="1" noChangeArrowheads="1"/>
          </p:cNvPicPr>
          <p:nvPr/>
        </p:nvPicPr>
        <p:blipFill>
          <a:blip r:embed="rId3"/>
          <a:srcRect/>
          <a:stretch>
            <a:fillRect/>
          </a:stretch>
        </p:blipFill>
        <p:spPr bwMode="auto">
          <a:xfrm>
            <a:off x="5046663" y="1783312"/>
            <a:ext cx="1523688" cy="1643067"/>
          </a:xfrm>
          <a:prstGeom prst="rect">
            <a:avLst/>
          </a:prstGeom>
          <a:noFill/>
          <a:ln w="9525">
            <a:noFill/>
            <a:miter lim="800000"/>
            <a:headEnd/>
            <a:tailEnd/>
          </a:ln>
        </p:spPr>
      </p:pic>
      <p:pic>
        <p:nvPicPr>
          <p:cNvPr id="84996" name="Picture 3"/>
          <p:cNvPicPr>
            <a:picLocks noChangeAspect="1" noChangeArrowheads="1"/>
          </p:cNvPicPr>
          <p:nvPr/>
        </p:nvPicPr>
        <p:blipFill>
          <a:blip r:embed="rId4"/>
          <a:srcRect/>
          <a:stretch>
            <a:fillRect/>
          </a:stretch>
        </p:blipFill>
        <p:spPr bwMode="auto">
          <a:xfrm>
            <a:off x="6842150" y="1729365"/>
            <a:ext cx="1697014" cy="1697014"/>
          </a:xfrm>
          <a:prstGeom prst="rect">
            <a:avLst/>
          </a:prstGeom>
          <a:noFill/>
          <a:ln w="9525">
            <a:noFill/>
            <a:miter lim="800000"/>
            <a:headEnd/>
            <a:tailEnd/>
          </a:ln>
        </p:spPr>
      </p:pic>
      <p:pic>
        <p:nvPicPr>
          <p:cNvPr id="84997" name="Picture 4"/>
          <p:cNvPicPr>
            <a:picLocks noChangeAspect="1" noChangeArrowheads="1"/>
          </p:cNvPicPr>
          <p:nvPr/>
        </p:nvPicPr>
        <p:blipFill>
          <a:blip r:embed="rId5"/>
          <a:srcRect/>
          <a:stretch>
            <a:fillRect/>
          </a:stretch>
        </p:blipFill>
        <p:spPr bwMode="auto">
          <a:xfrm>
            <a:off x="5016341" y="3903663"/>
            <a:ext cx="1732893" cy="2105029"/>
          </a:xfrm>
          <a:prstGeom prst="rect">
            <a:avLst/>
          </a:prstGeom>
          <a:noFill/>
          <a:ln w="9525">
            <a:noFill/>
            <a:miter lim="800000"/>
            <a:headEnd/>
            <a:tailEnd/>
          </a:ln>
        </p:spPr>
      </p:pic>
      <p:sp>
        <p:nvSpPr>
          <p:cNvPr id="85000" name="AutoShape 6"/>
          <p:cNvSpPr>
            <a:spLocks noChangeArrowheads="1"/>
          </p:cNvSpPr>
          <p:nvPr/>
        </p:nvSpPr>
        <p:spPr bwMode="auto">
          <a:xfrm>
            <a:off x="173038" y="6535737"/>
            <a:ext cx="8366125" cy="398463"/>
          </a:xfrm>
          <a:prstGeom prst="roundRect">
            <a:avLst>
              <a:gd name="adj" fmla="val 398"/>
            </a:avLst>
          </a:prstGeom>
          <a:noFill/>
          <a:ln w="9525">
            <a:noFill/>
            <a:round/>
            <a:headEnd/>
            <a:tailEnd/>
          </a:ln>
        </p:spPr>
        <p:txBody>
          <a:bodyPr wrap="none" anchor="ctr">
            <a:prstTxWarp prst="textNoShape">
              <a:avLst/>
            </a:prstTxWarp>
          </a:bodyPr>
          <a:lstStyle/>
          <a:p>
            <a:endParaRPr lang="en-US">
              <a:solidFill>
                <a:srgbClr val="000000"/>
              </a:solidFill>
            </a:endParaRPr>
          </a:p>
        </p:txBody>
      </p:sp>
      <p:pic>
        <p:nvPicPr>
          <p:cNvPr id="84999" name="Picture 8"/>
          <p:cNvPicPr>
            <a:picLocks noChangeAspect="1" noChangeArrowheads="1"/>
          </p:cNvPicPr>
          <p:nvPr/>
        </p:nvPicPr>
        <p:blipFill>
          <a:blip r:embed="rId6"/>
          <a:srcRect/>
          <a:stretch>
            <a:fillRect/>
          </a:stretch>
        </p:blipFill>
        <p:spPr bwMode="auto">
          <a:xfrm>
            <a:off x="6940226" y="3903663"/>
            <a:ext cx="1746574" cy="2117721"/>
          </a:xfrm>
          <a:prstGeom prst="rect">
            <a:avLst/>
          </a:prstGeom>
          <a:noFill/>
          <a:ln w="9525">
            <a:noFill/>
            <a:miter lim="800000"/>
            <a:headEnd/>
            <a:tailEnd/>
          </a:ln>
        </p:spPr>
      </p:pic>
      <p:pic>
        <p:nvPicPr>
          <p:cNvPr id="11" name="Picture 10" descr="Picture 10.png"/>
          <p:cNvPicPr>
            <a:picLocks noChangeAspect="1"/>
          </p:cNvPicPr>
          <p:nvPr/>
        </p:nvPicPr>
        <p:blipFill>
          <a:blip r:embed="rId7"/>
          <a:stretch>
            <a:fillRect/>
          </a:stretch>
        </p:blipFill>
        <p:spPr>
          <a:xfrm>
            <a:off x="228600" y="1676400"/>
            <a:ext cx="4258574" cy="4103716"/>
          </a:xfrm>
          <a:prstGeom prst="rect">
            <a:avLst/>
          </a:prstGeom>
        </p:spPr>
      </p:pic>
      <p:sp>
        <p:nvSpPr>
          <p:cNvPr id="13" name="AutoShape 7"/>
          <p:cNvSpPr>
            <a:spLocks noChangeArrowheads="1"/>
          </p:cNvSpPr>
          <p:nvPr/>
        </p:nvSpPr>
        <p:spPr bwMode="auto">
          <a:xfrm>
            <a:off x="4993015" y="3410528"/>
            <a:ext cx="3268240" cy="340735"/>
          </a:xfrm>
          <a:prstGeom prst="roundRect">
            <a:avLst>
              <a:gd name="adj" fmla="val 398"/>
            </a:avLst>
          </a:prstGeom>
          <a:noFill/>
          <a:ln w="9525">
            <a:noFill/>
            <a:round/>
            <a:headEnd/>
            <a:tailEnd/>
          </a:ln>
        </p:spPr>
        <p:txBody>
          <a:bodyPr wrap="none" lIns="90000" tIns="46800" rIns="90000" bIns="46800">
            <a:prstTxWarp prst="textNoShape">
              <a:avLst/>
            </a:prstTxWarp>
            <a:spAutoFit/>
          </a:bodyPr>
          <a:lstStyle/>
          <a:p>
            <a:pPr>
              <a:buClr>
                <a:srgbClr val="EAEAEA"/>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chemeClr val="bg1">
                    <a:lumMod val="50000"/>
                  </a:schemeClr>
                </a:solidFill>
              </a:rPr>
              <a:t>B&amp;W drawings </a:t>
            </a:r>
            <a:r>
              <a:rPr lang="en-GB" sz="1600" dirty="0" smtClean="0">
                <a:solidFill>
                  <a:schemeClr val="bg1">
                    <a:lumMod val="50000"/>
                  </a:schemeClr>
                </a:solidFill>
              </a:rPr>
              <a:t>        Texture Maps</a:t>
            </a:r>
            <a:endParaRPr lang="en-GB" sz="1600" dirty="0">
              <a:solidFill>
                <a:schemeClr val="bg1">
                  <a:lumMod val="50000"/>
                </a:schemeClr>
              </a:solidFill>
            </a:endParaRPr>
          </a:p>
        </p:txBody>
      </p:sp>
      <p:sp>
        <p:nvSpPr>
          <p:cNvPr id="14" name="AutoShape 7"/>
          <p:cNvSpPr>
            <a:spLocks noChangeArrowheads="1"/>
          </p:cNvSpPr>
          <p:nvPr/>
        </p:nvSpPr>
        <p:spPr bwMode="auto">
          <a:xfrm>
            <a:off x="5094671" y="5961063"/>
            <a:ext cx="3237883" cy="340735"/>
          </a:xfrm>
          <a:prstGeom prst="roundRect">
            <a:avLst>
              <a:gd name="adj" fmla="val 398"/>
            </a:avLst>
          </a:prstGeom>
          <a:noFill/>
          <a:ln w="9525">
            <a:noFill/>
            <a:round/>
            <a:headEnd/>
            <a:tailEnd/>
          </a:ln>
        </p:spPr>
        <p:txBody>
          <a:bodyPr wrap="none" lIns="90000" tIns="46800" rIns="90000" bIns="46800">
            <a:prstTxWarp prst="textNoShape">
              <a:avLst/>
            </a:prstTxWarp>
            <a:spAutoFit/>
          </a:bodyPr>
          <a:lstStyle/>
          <a:p>
            <a:pPr>
              <a:buClr>
                <a:srgbClr val="EAEAEA"/>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smtClean="0">
                <a:solidFill>
                  <a:schemeClr val="bg1">
                    <a:lumMod val="50000"/>
                  </a:schemeClr>
                </a:solidFill>
              </a:rPr>
              <a:t>Artwork                    Photographs</a:t>
            </a:r>
            <a:endParaRPr lang="en-GB" sz="1600" dirty="0">
              <a:solidFill>
                <a:schemeClr val="bg1">
                  <a:lumMod val="50000"/>
                </a:schemeClr>
              </a:solidFill>
            </a:endParaRPr>
          </a:p>
        </p:txBody>
      </p:sp>
      <p:sp>
        <p:nvSpPr>
          <p:cNvPr id="15" name="AutoShape 7"/>
          <p:cNvSpPr>
            <a:spLocks noChangeArrowheads="1"/>
          </p:cNvSpPr>
          <p:nvPr/>
        </p:nvSpPr>
        <p:spPr bwMode="auto">
          <a:xfrm>
            <a:off x="1730672" y="1274109"/>
            <a:ext cx="1393528" cy="402291"/>
          </a:xfrm>
          <a:prstGeom prst="roundRect">
            <a:avLst>
              <a:gd name="adj" fmla="val 398"/>
            </a:avLst>
          </a:prstGeom>
          <a:noFill/>
          <a:ln w="9525">
            <a:noFill/>
            <a:round/>
            <a:headEnd/>
            <a:tailEnd/>
          </a:ln>
        </p:spPr>
        <p:txBody>
          <a:bodyPr wrap="none" lIns="90000" tIns="46800" rIns="90000" bIns="46800">
            <a:prstTxWarp prst="textNoShape">
              <a:avLst/>
            </a:prstTxWarp>
            <a:spAutoFit/>
          </a:bodyPr>
          <a:lstStyle/>
          <a:p>
            <a:pPr>
              <a:buClr>
                <a:srgbClr val="EAEAEA"/>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dirty="0" smtClean="0"/>
              <a:t>3D objects</a:t>
            </a:r>
            <a:endParaRPr lang="en-GB" sz="2000" dirty="0"/>
          </a:p>
        </p:txBody>
      </p:sp>
      <p:sp>
        <p:nvSpPr>
          <p:cNvPr id="16" name="Rectangle 1"/>
          <p:cNvSpPr txBox="1">
            <a:spLocks noChangeArrowheads="1"/>
          </p:cNvSpPr>
          <p:nvPr/>
        </p:nvSpPr>
        <p:spPr bwMode="auto">
          <a:xfrm>
            <a:off x="593725" y="228600"/>
            <a:ext cx="8427067" cy="8382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defTabSz="9144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dirty="0" smtClean="0">
                <a:solidFill>
                  <a:srgbClr val="696464"/>
                </a:solidFill>
              </a:rPr>
              <a:t>Graphical library: 2,000 3D objects and 10,000 images, all semantically</a:t>
            </a:r>
            <a:r>
              <a:rPr lang="en-GB" sz="2400" dirty="0" smtClean="0">
                <a:solidFill>
                  <a:srgbClr val="696464"/>
                </a:solidFill>
              </a:rPr>
              <a:t> tagged</a:t>
            </a:r>
            <a:endParaRPr kumimoji="0" lang="en-GB" sz="2400" b="0" i="1" u="none" strike="noStrike" kern="1200" cap="none" spc="0" normalizeH="0" baseline="0" noProof="0" dirty="0">
              <a:ln>
                <a:noFill/>
              </a:ln>
              <a:solidFill>
                <a:srgbClr val="696464"/>
              </a:solidFill>
              <a:effectLst/>
              <a:uLnTx/>
              <a:uFillTx/>
              <a:latin typeface="+mj-lt"/>
              <a:ea typeface="+mj-ea"/>
              <a:cs typeface="+mj-cs"/>
            </a:endParaRPr>
          </a:p>
        </p:txBody>
      </p:sp>
      <p:sp>
        <p:nvSpPr>
          <p:cNvPr id="17" name="AutoShape 7"/>
          <p:cNvSpPr>
            <a:spLocks noChangeArrowheads="1"/>
          </p:cNvSpPr>
          <p:nvPr/>
        </p:nvSpPr>
        <p:spPr bwMode="auto">
          <a:xfrm>
            <a:off x="5334000" y="1291572"/>
            <a:ext cx="2904734" cy="402291"/>
          </a:xfrm>
          <a:prstGeom prst="roundRect">
            <a:avLst>
              <a:gd name="adj" fmla="val 398"/>
            </a:avLst>
          </a:prstGeom>
          <a:noFill/>
          <a:ln w="9525">
            <a:noFill/>
            <a:round/>
            <a:headEnd/>
            <a:tailEnd/>
          </a:ln>
        </p:spPr>
        <p:txBody>
          <a:bodyPr wrap="none" lIns="90000" tIns="46800" rIns="90000" bIns="46800">
            <a:prstTxWarp prst="textNoShape">
              <a:avLst/>
            </a:prstTxWarp>
            <a:spAutoFit/>
          </a:bodyPr>
          <a:lstStyle/>
          <a:p>
            <a:pPr>
              <a:buClr>
                <a:srgbClr val="EAEAEA"/>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dirty="0" smtClean="0">
                <a:solidFill>
                  <a:srgbClr val="000000"/>
                </a:solidFill>
              </a:rPr>
              <a:t>2D Images and textures</a:t>
            </a:r>
            <a:endParaRPr lang="en-GB" sz="2000" dirty="0">
              <a:solidFill>
                <a:srgbClr val="000000"/>
              </a:solidFill>
            </a:endParaRPr>
          </a:p>
        </p:txBody>
      </p:sp>
      <p:sp>
        <p:nvSpPr>
          <p:cNvPr id="20" name="Slide Number Placeholder 2"/>
          <p:cNvSpPr>
            <a:spLocks noGrp="1"/>
          </p:cNvSpPr>
          <p:nvPr>
            <p:ph type="sldNum" sz="quarter" idx="12"/>
          </p:nvPr>
        </p:nvSpPr>
        <p:spPr>
          <a:xfrm>
            <a:off x="146050" y="6172200"/>
            <a:ext cx="457200" cy="457200"/>
          </a:xfrm>
        </p:spPr>
        <p:txBody>
          <a:bodyPr/>
          <a:lstStyle/>
          <a:p>
            <a:pPr>
              <a:defRPr/>
            </a:pPr>
            <a:fld id="{A35430A0-83CD-48C4-BF33-C36E4A642829}" type="slidenum">
              <a:rPr lang="en-US" smtClean="0"/>
              <a:pPr>
                <a:defRPr/>
              </a:pPr>
              <a:t>30</a:t>
            </a:fld>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1"/>
          <p:cNvSpPr>
            <a:spLocks noGrp="1" noChangeArrowheads="1"/>
          </p:cNvSpPr>
          <p:nvPr>
            <p:ph type="title"/>
          </p:nvPr>
        </p:nvSpPr>
        <p:spPr>
          <a:xfrm>
            <a:off x="593725" y="228600"/>
            <a:ext cx="8427067" cy="11430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dirty="0" smtClean="0">
                <a:solidFill>
                  <a:srgbClr val="696464"/>
                </a:solidFill>
              </a:rPr>
              <a:t>Spatial relations and Attributes (size, </a:t>
            </a:r>
            <a:r>
              <a:rPr lang="en-GB" sz="3200" dirty="0" err="1" smtClean="0">
                <a:solidFill>
                  <a:srgbClr val="696464"/>
                </a:solidFill>
              </a:rPr>
              <a:t>color</a:t>
            </a:r>
            <a:r>
              <a:rPr lang="en-GB" sz="3200" dirty="0" smtClean="0">
                <a:solidFill>
                  <a:srgbClr val="696464"/>
                </a:solidFill>
              </a:rPr>
              <a:t>, transparency, texture)</a:t>
            </a:r>
            <a:endParaRPr lang="en-GB" sz="3200" i="1" dirty="0">
              <a:solidFill>
                <a:srgbClr val="696464"/>
              </a:solidFill>
            </a:endParaRPr>
          </a:p>
        </p:txBody>
      </p:sp>
      <p:pic>
        <p:nvPicPr>
          <p:cNvPr id="106499" name="Picture 2"/>
          <p:cNvPicPr>
            <a:picLocks noChangeAspect="1" noChangeArrowheads="1"/>
          </p:cNvPicPr>
          <p:nvPr/>
        </p:nvPicPr>
        <p:blipFill>
          <a:blip r:embed="rId3"/>
          <a:srcRect/>
          <a:stretch>
            <a:fillRect/>
          </a:stretch>
        </p:blipFill>
        <p:spPr bwMode="auto">
          <a:xfrm>
            <a:off x="304800" y="1698625"/>
            <a:ext cx="4202009" cy="3178175"/>
          </a:xfrm>
          <a:prstGeom prst="rect">
            <a:avLst/>
          </a:prstGeom>
          <a:noFill/>
          <a:ln w="9525">
            <a:noFill/>
            <a:miter lim="800000"/>
            <a:headEnd/>
            <a:tailEnd/>
          </a:ln>
        </p:spPr>
      </p:pic>
      <p:sp>
        <p:nvSpPr>
          <p:cNvPr id="5" name="Rectangle 4"/>
          <p:cNvSpPr/>
          <p:nvPr/>
        </p:nvSpPr>
        <p:spPr>
          <a:xfrm>
            <a:off x="152400" y="4916269"/>
            <a:ext cx="4572000" cy="646331"/>
          </a:xfrm>
          <a:prstGeom prst="rect">
            <a:avLst/>
          </a:prstGeom>
        </p:spPr>
        <p:txBody>
          <a:bodyPr>
            <a:spAutoFit/>
          </a:bodyPr>
          <a:lstStyle/>
          <a:p>
            <a:r>
              <a:rPr lang="en-GB" i="1" dirty="0" smtClean="0">
                <a:solidFill>
                  <a:srgbClr val="000000"/>
                </a:solidFill>
              </a:rPr>
              <a:t>The orange battleship is on the brick cow. The battleship is 3 feet long</a:t>
            </a:r>
            <a:endParaRPr lang="en-US" dirty="0"/>
          </a:p>
        </p:txBody>
      </p:sp>
      <p:pic>
        <p:nvPicPr>
          <p:cNvPr id="6" name="Picture 5" descr="barrel-organ.jpg"/>
          <p:cNvPicPr>
            <a:picLocks noChangeAspect="1"/>
          </p:cNvPicPr>
          <p:nvPr/>
        </p:nvPicPr>
        <p:blipFill>
          <a:blip r:embed="rId4"/>
          <a:stretch>
            <a:fillRect/>
          </a:stretch>
        </p:blipFill>
        <p:spPr>
          <a:xfrm>
            <a:off x="4594323" y="1676400"/>
            <a:ext cx="4426469" cy="3200400"/>
          </a:xfrm>
          <a:prstGeom prst="rect">
            <a:avLst/>
          </a:prstGeom>
        </p:spPr>
      </p:pic>
      <p:sp>
        <p:nvSpPr>
          <p:cNvPr id="7" name="Rectangle 6"/>
          <p:cNvSpPr/>
          <p:nvPr/>
        </p:nvSpPr>
        <p:spPr>
          <a:xfrm>
            <a:off x="4594323" y="4916269"/>
            <a:ext cx="4426469" cy="923330"/>
          </a:xfrm>
          <a:prstGeom prst="rect">
            <a:avLst/>
          </a:prstGeom>
        </p:spPr>
        <p:txBody>
          <a:bodyPr wrap="square">
            <a:spAutoFit/>
          </a:bodyPr>
          <a:lstStyle/>
          <a:p>
            <a:r>
              <a:rPr lang="en-US" i="1" dirty="0" smtClean="0"/>
              <a:t>The red heart is in the tiny transparent barrel.	</a:t>
            </a:r>
          </a:p>
          <a:p>
            <a:endParaRPr lang="en-US" i="1" dirty="0"/>
          </a:p>
        </p:txBody>
      </p:sp>
      <p:sp>
        <p:nvSpPr>
          <p:cNvPr id="8" name="Slide Number Placeholder 2"/>
          <p:cNvSpPr>
            <a:spLocks noGrp="1"/>
          </p:cNvSpPr>
          <p:nvPr>
            <p:ph type="sldNum" sz="quarter" idx="12"/>
          </p:nvPr>
        </p:nvSpPr>
        <p:spPr>
          <a:xfrm>
            <a:off x="146050" y="6172200"/>
            <a:ext cx="457200" cy="457200"/>
          </a:xfrm>
        </p:spPr>
        <p:txBody>
          <a:bodyPr/>
          <a:lstStyle/>
          <a:p>
            <a:pPr>
              <a:defRPr/>
            </a:pPr>
            <a:fld id="{A35430A0-83CD-48C4-BF33-C36E4A642829}" type="slidenum">
              <a:rPr lang="en-US" smtClean="0"/>
              <a:pPr>
                <a:defRPr/>
              </a:pPr>
              <a:t>31</a:t>
            </a:fld>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50838"/>
            <a:ext cx="7772400" cy="792162"/>
          </a:xfrm>
        </p:spPr>
        <p:txBody>
          <a:bodyPr/>
          <a:lstStyle/>
          <a:p>
            <a:r>
              <a:rPr lang="en-US" dirty="0" smtClean="0"/>
              <a:t>Poses and facial expressions</a:t>
            </a:r>
            <a:endParaRPr lang="en-US" dirty="0"/>
          </a:p>
        </p:txBody>
      </p:sp>
      <p:sp>
        <p:nvSpPr>
          <p:cNvPr id="4" name="Slide Number Placeholder 3"/>
          <p:cNvSpPr>
            <a:spLocks noGrp="1"/>
          </p:cNvSpPr>
          <p:nvPr>
            <p:ph type="sldNum" sz="quarter" idx="12"/>
          </p:nvPr>
        </p:nvSpPr>
        <p:spPr/>
        <p:txBody>
          <a:bodyPr/>
          <a:lstStyle/>
          <a:p>
            <a:pPr>
              <a:defRPr/>
            </a:pPr>
            <a:fld id="{8F780220-87E9-424C-BD71-04528C24FCC9}" type="slidenum">
              <a:rPr lang="en-US" smtClean="0"/>
              <a:pPr>
                <a:defRPr/>
              </a:pPr>
              <a:t>32</a:t>
            </a:fld>
            <a:endParaRPr lang="en-US" dirty="0"/>
          </a:p>
        </p:txBody>
      </p:sp>
      <p:pic>
        <p:nvPicPr>
          <p:cNvPr id="7" name="Picture 6" descr="running-clown-we.jpg"/>
          <p:cNvPicPr>
            <a:picLocks noChangeAspect="1"/>
          </p:cNvPicPr>
          <p:nvPr/>
        </p:nvPicPr>
        <p:blipFill>
          <a:blip r:embed="rId2"/>
          <a:stretch>
            <a:fillRect/>
          </a:stretch>
        </p:blipFill>
        <p:spPr>
          <a:xfrm>
            <a:off x="685800" y="1860550"/>
            <a:ext cx="3855595" cy="2787650"/>
          </a:xfrm>
          <a:prstGeom prst="rect">
            <a:avLst/>
          </a:prstGeom>
        </p:spPr>
      </p:pic>
      <p:sp>
        <p:nvSpPr>
          <p:cNvPr id="8" name="Rectangle 7"/>
          <p:cNvSpPr/>
          <p:nvPr/>
        </p:nvSpPr>
        <p:spPr>
          <a:xfrm>
            <a:off x="552630" y="4724400"/>
            <a:ext cx="3988766" cy="830997"/>
          </a:xfrm>
          <a:prstGeom prst="rect">
            <a:avLst/>
          </a:prstGeom>
        </p:spPr>
        <p:txBody>
          <a:bodyPr wrap="square">
            <a:spAutoFit/>
          </a:bodyPr>
          <a:lstStyle/>
          <a:p>
            <a:r>
              <a:rPr lang="en-US" sz="1200" i="1" dirty="0" smtClean="0"/>
              <a:t>The clown is </a:t>
            </a:r>
            <a:r>
              <a:rPr lang="en-US" sz="1200" b="1" i="1" dirty="0" smtClean="0"/>
              <a:t>running</a:t>
            </a:r>
            <a:r>
              <a:rPr lang="en-US" sz="1200" i="1" dirty="0" smtClean="0"/>
              <a:t>. the clown is 1 foot above the ground. the big banana is under the clown. the banana is on the ground. it is partly cloudy. the ground is blue silver.</a:t>
            </a:r>
            <a:endParaRPr lang="en-US" sz="1200" i="1" dirty="0"/>
          </a:p>
        </p:txBody>
      </p:sp>
      <p:pic>
        <p:nvPicPr>
          <p:cNvPr id="9" name="Picture 8" descr="afraid.jpg"/>
          <p:cNvPicPr>
            <a:picLocks noChangeAspect="1"/>
          </p:cNvPicPr>
          <p:nvPr/>
        </p:nvPicPr>
        <p:blipFill>
          <a:blip r:embed="rId3"/>
          <a:stretch>
            <a:fillRect/>
          </a:stretch>
        </p:blipFill>
        <p:spPr>
          <a:xfrm>
            <a:off x="4831205" y="1860550"/>
            <a:ext cx="3855595" cy="2787650"/>
          </a:xfrm>
          <a:prstGeom prst="rect">
            <a:avLst/>
          </a:prstGeom>
        </p:spPr>
      </p:pic>
      <p:sp>
        <p:nvSpPr>
          <p:cNvPr id="10" name="Rectangle 9"/>
          <p:cNvSpPr/>
          <p:nvPr/>
        </p:nvSpPr>
        <p:spPr>
          <a:xfrm>
            <a:off x="4831206" y="4724400"/>
            <a:ext cx="3855594" cy="830997"/>
          </a:xfrm>
          <a:prstGeom prst="rect">
            <a:avLst/>
          </a:prstGeom>
        </p:spPr>
        <p:txBody>
          <a:bodyPr wrap="square">
            <a:spAutoFit/>
          </a:bodyPr>
          <a:lstStyle/>
          <a:p>
            <a:r>
              <a:rPr lang="en-US" sz="1200" i="1" dirty="0" smtClean="0"/>
              <a:t>Obama is </a:t>
            </a:r>
            <a:r>
              <a:rPr lang="en-US" sz="1200" b="1" i="1" dirty="0" smtClean="0"/>
              <a:t>afraid</a:t>
            </a:r>
            <a:r>
              <a:rPr lang="en-US" sz="1200" i="1" dirty="0" smtClean="0"/>
              <a:t> and </a:t>
            </a:r>
            <a:r>
              <a:rPr lang="en-US" sz="1200" b="1" i="1" dirty="0" smtClean="0"/>
              <a:t>angry</a:t>
            </a:r>
            <a:r>
              <a:rPr lang="en-US" sz="1200" i="1" dirty="0" smtClean="0"/>
              <a:t>. The sky is cloudy. A dragon is 8 inches in front of him. It is 5 feet above the ground. It is 9 inches tall. It is facing him. The ground has a grass texture.</a:t>
            </a:r>
            <a:endParaRPr lang="en-US" sz="1200" i="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srcRect/>
          <a:stretch>
            <a:fillRect/>
          </a:stretch>
        </p:blipFill>
        <p:spPr bwMode="auto">
          <a:xfrm>
            <a:off x="4459739" y="1295400"/>
            <a:ext cx="4321077" cy="3124200"/>
          </a:xfrm>
          <a:prstGeom prst="rect">
            <a:avLst/>
          </a:prstGeom>
          <a:noFill/>
          <a:ln w="9525">
            <a:noFill/>
            <a:miter lim="800000"/>
            <a:headEnd/>
            <a:tailEnd/>
          </a:ln>
        </p:spPr>
      </p:pic>
      <p:sp>
        <p:nvSpPr>
          <p:cNvPr id="6" name="Rectangle 5"/>
          <p:cNvSpPr/>
          <p:nvPr/>
        </p:nvSpPr>
        <p:spPr>
          <a:xfrm>
            <a:off x="4383539" y="4572000"/>
            <a:ext cx="4572000" cy="646331"/>
          </a:xfrm>
          <a:prstGeom prst="rect">
            <a:avLst/>
          </a:prstGeom>
        </p:spPr>
        <p:txBody>
          <a:bodyPr>
            <a:spAutoFit/>
          </a:bodyPr>
          <a:lstStyle/>
          <a:p>
            <a:r>
              <a:rPr lang="en-US" sz="1200" i="1" dirty="0" smtClean="0"/>
              <a:t>The 7 enormous flowers are in front of the statue. It is midnight. The statue is 40 feet tall. The statue is on the mountain range. The 5 huge bushes are behind the mushroom. . . .</a:t>
            </a:r>
            <a:endParaRPr lang="en-US" sz="1200" i="1" dirty="0"/>
          </a:p>
        </p:txBody>
      </p:sp>
      <p:sp>
        <p:nvSpPr>
          <p:cNvPr id="7" name="Rectangle 1"/>
          <p:cNvSpPr txBox="1">
            <a:spLocks noChangeArrowheads="1"/>
          </p:cNvSpPr>
          <p:nvPr/>
        </p:nvSpPr>
        <p:spPr bwMode="auto">
          <a:xfrm>
            <a:off x="593725" y="228600"/>
            <a:ext cx="8427067" cy="8382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defTabSz="9144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dirty="0" smtClean="0">
                <a:solidFill>
                  <a:srgbClr val="696464"/>
                </a:solidFill>
              </a:rPr>
              <a:t>Environmental attributes: Time of day, cloudiness, lighting</a:t>
            </a:r>
            <a:endParaRPr kumimoji="0" lang="en-GB" sz="2400" b="0" i="1" u="none" strike="noStrike" kern="1200" cap="none" spc="0" normalizeH="0" baseline="0" noProof="0" dirty="0">
              <a:ln>
                <a:noFill/>
              </a:ln>
              <a:solidFill>
                <a:srgbClr val="696464"/>
              </a:solidFill>
              <a:effectLst/>
              <a:uLnTx/>
              <a:uFillTx/>
              <a:latin typeface="+mj-lt"/>
              <a:ea typeface="+mj-ea"/>
              <a:cs typeface="+mj-cs"/>
            </a:endParaRPr>
          </a:p>
        </p:txBody>
      </p:sp>
      <p:sp>
        <p:nvSpPr>
          <p:cNvPr id="9" name="Slide Number Placeholder 2"/>
          <p:cNvSpPr>
            <a:spLocks noGrp="1"/>
          </p:cNvSpPr>
          <p:nvPr>
            <p:ph type="sldNum" sz="quarter" idx="12"/>
          </p:nvPr>
        </p:nvSpPr>
        <p:spPr>
          <a:xfrm>
            <a:off x="146050" y="6172200"/>
            <a:ext cx="457200" cy="457200"/>
          </a:xfrm>
        </p:spPr>
        <p:txBody>
          <a:bodyPr/>
          <a:lstStyle/>
          <a:p>
            <a:pPr>
              <a:defRPr/>
            </a:pPr>
            <a:fld id="{A35430A0-83CD-48C4-BF33-C36E4A642829}" type="slidenum">
              <a:rPr lang="en-US" smtClean="0"/>
              <a:pPr>
                <a:defRPr/>
              </a:pPr>
              <a:t>33</a:t>
            </a:fld>
            <a:endParaRPr lang="en-US" dirty="0"/>
          </a:p>
        </p:txBody>
      </p:sp>
      <p:pic>
        <p:nvPicPr>
          <p:cNvPr id="10" name="Picture 9" descr="rocket1.jpg"/>
          <p:cNvPicPr>
            <a:picLocks noChangeAspect="1"/>
          </p:cNvPicPr>
          <p:nvPr/>
        </p:nvPicPr>
        <p:blipFill>
          <a:blip r:embed="rId4"/>
          <a:stretch>
            <a:fillRect/>
          </a:stretch>
        </p:blipFill>
        <p:spPr>
          <a:xfrm>
            <a:off x="152400" y="1371600"/>
            <a:ext cx="4215685" cy="3048000"/>
          </a:xfrm>
          <a:prstGeom prst="rect">
            <a:avLst/>
          </a:prstGeom>
        </p:spPr>
      </p:pic>
      <p:sp>
        <p:nvSpPr>
          <p:cNvPr id="11" name="Rectangle 10"/>
          <p:cNvSpPr/>
          <p:nvPr/>
        </p:nvSpPr>
        <p:spPr>
          <a:xfrm>
            <a:off x="152400" y="4419600"/>
            <a:ext cx="4215685" cy="830997"/>
          </a:xfrm>
          <a:prstGeom prst="rect">
            <a:avLst/>
          </a:prstGeom>
        </p:spPr>
        <p:txBody>
          <a:bodyPr wrap="square">
            <a:spAutoFit/>
          </a:bodyPr>
          <a:lstStyle/>
          <a:p>
            <a:r>
              <a:rPr lang="en-US" sz="1200" i="1" dirty="0" smtClean="0"/>
              <a:t>the big palm tree is on the very large white sandy island. a palm tree is next to the big palm tree. the island is on the sea. The sun is pink. it is dawn. it is partly cloudy. The huge silver rocket is 20 feet above the sea…</a:t>
            </a:r>
            <a:endParaRPr lang="en-US" sz="1200" i="1"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1"/>
          <p:cNvSpPr>
            <a:spLocks noGrp="1" noChangeArrowheads="1"/>
          </p:cNvSpPr>
          <p:nvPr>
            <p:ph type="title"/>
          </p:nvPr>
        </p:nvSpPr>
        <p:spPr>
          <a:xfrm>
            <a:off x="457200" y="684212"/>
            <a:ext cx="8229600" cy="458788"/>
          </a:xfrm>
        </p:spPr>
        <p:txBody>
          <a:bodyPr/>
          <a:lstStyle/>
          <a:p>
            <a:pPr>
              <a:lnSpc>
                <a:spcPts val="19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1" dirty="0" smtClean="0">
                <a:solidFill>
                  <a:srgbClr val="696464"/>
                </a:solidFill>
              </a:rPr>
              <a:t>Depiction strategies: </a:t>
            </a:r>
            <a:r>
              <a:rPr lang="en-GB" sz="2800" dirty="0" smtClean="0">
                <a:solidFill>
                  <a:srgbClr val="696464"/>
                </a:solidFill>
              </a:rPr>
              <a:t>When 3D object doesn’t exist…</a:t>
            </a:r>
          </a:p>
        </p:txBody>
      </p:sp>
      <p:grpSp>
        <p:nvGrpSpPr>
          <p:cNvPr id="2" name="Group 2"/>
          <p:cNvGrpSpPr>
            <a:grpSpLocks/>
          </p:cNvGrpSpPr>
          <p:nvPr/>
        </p:nvGrpSpPr>
        <p:grpSpPr bwMode="auto">
          <a:xfrm>
            <a:off x="685800" y="3581399"/>
            <a:ext cx="3311525" cy="457201"/>
            <a:chOff x="189" y="2016"/>
            <a:chExt cx="1408" cy="288"/>
          </a:xfrm>
        </p:grpSpPr>
        <p:sp>
          <p:nvSpPr>
            <p:cNvPr id="68621" name="AutoShape 3"/>
            <p:cNvSpPr>
              <a:spLocks noChangeArrowheads="1"/>
            </p:cNvSpPr>
            <p:nvPr/>
          </p:nvSpPr>
          <p:spPr bwMode="auto">
            <a:xfrm>
              <a:off x="189" y="2016"/>
              <a:ext cx="1408" cy="288"/>
            </a:xfrm>
            <a:prstGeom prst="roundRect">
              <a:avLst>
                <a:gd name="adj" fmla="val 347"/>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68622" name="Text Box 4"/>
            <p:cNvSpPr txBox="1">
              <a:spLocks noChangeArrowheads="1"/>
            </p:cNvSpPr>
            <p:nvPr/>
          </p:nvSpPr>
          <p:spPr bwMode="auto">
            <a:xfrm>
              <a:off x="189" y="2016"/>
              <a:ext cx="1408" cy="208"/>
            </a:xfrm>
            <a:prstGeom prst="rect">
              <a:avLst/>
            </a:prstGeom>
            <a:noFill/>
            <a:ln w="9525">
              <a:noFill/>
              <a:miter lim="800000"/>
              <a:headEnd/>
              <a:tailEnd/>
            </a:ln>
          </p:spPr>
          <p:txBody>
            <a:bodyPr wrap="square" lIns="90000" tIns="45000" rIns="90000" bIns="45000">
              <a:prstTxWarp prst="textNoShape">
                <a:avLst/>
              </a:prstTxWarp>
              <a:spAutoFit/>
            </a:bodyPr>
            <a:lstStyle/>
            <a:p>
              <a:pPr>
                <a:lnSpc>
                  <a:spcPts val="1850"/>
                </a:lnSpc>
                <a:buClr>
                  <a:srgbClr val="EAEAEA"/>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dirty="0">
                  <a:solidFill>
                    <a:srgbClr val="000000"/>
                  </a:solidFill>
                </a:rPr>
                <a:t>Text object:</a:t>
              </a:r>
              <a:r>
                <a:rPr lang="en-GB" sz="1400" i="1" dirty="0">
                  <a:solidFill>
                    <a:srgbClr val="000000"/>
                  </a:solidFill>
                </a:rPr>
                <a:t> “</a:t>
              </a:r>
              <a:r>
                <a:rPr lang="en-GB" sz="1400" b="1" dirty="0" err="1">
                  <a:solidFill>
                    <a:srgbClr val="000000"/>
                  </a:solidFill>
                </a:rPr>
                <a:t>Foo</a:t>
              </a:r>
              <a:r>
                <a:rPr lang="en-GB" sz="1400" b="1" dirty="0">
                  <a:solidFill>
                    <a:srgbClr val="000000"/>
                  </a:solidFill>
                </a:rPr>
                <a:t> </a:t>
              </a:r>
              <a:r>
                <a:rPr lang="en-GB" sz="1400" dirty="0" smtClean="0">
                  <a:solidFill>
                    <a:srgbClr val="000000"/>
                  </a:solidFill>
                </a:rPr>
                <a:t>on table</a:t>
              </a:r>
              <a:r>
                <a:rPr lang="en-GB" sz="1400" i="1" dirty="0">
                  <a:solidFill>
                    <a:srgbClr val="000000"/>
                  </a:solidFill>
                </a:rPr>
                <a:t>”</a:t>
              </a:r>
            </a:p>
          </p:txBody>
        </p:sp>
      </p:grpSp>
      <p:grpSp>
        <p:nvGrpSpPr>
          <p:cNvPr id="3" name="Group 5"/>
          <p:cNvGrpSpPr>
            <a:grpSpLocks/>
          </p:cNvGrpSpPr>
          <p:nvPr/>
        </p:nvGrpSpPr>
        <p:grpSpPr bwMode="auto">
          <a:xfrm>
            <a:off x="5105400" y="3581399"/>
            <a:ext cx="3479801" cy="457201"/>
            <a:chOff x="3024" y="2016"/>
            <a:chExt cx="2192" cy="288"/>
          </a:xfrm>
        </p:grpSpPr>
        <p:sp>
          <p:nvSpPr>
            <p:cNvPr id="68619" name="AutoShape 6"/>
            <p:cNvSpPr>
              <a:spLocks noChangeArrowheads="1"/>
            </p:cNvSpPr>
            <p:nvPr/>
          </p:nvSpPr>
          <p:spPr bwMode="auto">
            <a:xfrm>
              <a:off x="3024" y="2016"/>
              <a:ext cx="2192" cy="288"/>
            </a:xfrm>
            <a:prstGeom prst="roundRect">
              <a:avLst>
                <a:gd name="adj" fmla="val 347"/>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68620" name="Text Box 7"/>
            <p:cNvSpPr txBox="1">
              <a:spLocks noChangeArrowheads="1"/>
            </p:cNvSpPr>
            <p:nvPr/>
          </p:nvSpPr>
          <p:spPr bwMode="auto">
            <a:xfrm>
              <a:off x="3024" y="2016"/>
              <a:ext cx="2192" cy="208"/>
            </a:xfrm>
            <a:prstGeom prst="rect">
              <a:avLst/>
            </a:prstGeom>
            <a:noFill/>
            <a:ln w="9525">
              <a:noFill/>
              <a:miter lim="800000"/>
              <a:headEnd/>
              <a:tailEnd/>
            </a:ln>
          </p:spPr>
          <p:txBody>
            <a:bodyPr lIns="90000" tIns="45000" rIns="90000" bIns="45000">
              <a:prstTxWarp prst="textNoShape">
                <a:avLst/>
              </a:prstTxWarp>
              <a:spAutoFit/>
            </a:bodyPr>
            <a:lstStyle/>
            <a:p>
              <a:pPr>
                <a:lnSpc>
                  <a:spcPts val="1850"/>
                </a:lnSpc>
                <a:buClr>
                  <a:srgbClr val="EAEAEA"/>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dirty="0">
                  <a:solidFill>
                    <a:srgbClr val="000000"/>
                  </a:solidFill>
                </a:rPr>
                <a:t>Substitute image: “</a:t>
              </a:r>
              <a:r>
                <a:rPr lang="en-GB" sz="1400" b="1" dirty="0">
                  <a:solidFill>
                    <a:srgbClr val="000000"/>
                  </a:solidFill>
                </a:rPr>
                <a:t>Fox </a:t>
              </a:r>
              <a:r>
                <a:rPr lang="en-GB" sz="1400" dirty="0">
                  <a:solidFill>
                    <a:srgbClr val="000000"/>
                  </a:solidFill>
                </a:rPr>
                <a:t>on table”</a:t>
              </a:r>
            </a:p>
          </p:txBody>
        </p:sp>
      </p:grpSp>
      <p:grpSp>
        <p:nvGrpSpPr>
          <p:cNvPr id="4" name="Group 8"/>
          <p:cNvGrpSpPr>
            <a:grpSpLocks/>
          </p:cNvGrpSpPr>
          <p:nvPr/>
        </p:nvGrpSpPr>
        <p:grpSpPr bwMode="auto">
          <a:xfrm>
            <a:off x="762000" y="6248399"/>
            <a:ext cx="3200401" cy="457201"/>
            <a:chOff x="288" y="3744"/>
            <a:chExt cx="2016" cy="288"/>
          </a:xfrm>
        </p:grpSpPr>
        <p:sp>
          <p:nvSpPr>
            <p:cNvPr id="68617" name="AutoShape 9"/>
            <p:cNvSpPr>
              <a:spLocks noChangeArrowheads="1"/>
            </p:cNvSpPr>
            <p:nvPr/>
          </p:nvSpPr>
          <p:spPr bwMode="auto">
            <a:xfrm>
              <a:off x="288" y="3744"/>
              <a:ext cx="2016" cy="288"/>
            </a:xfrm>
            <a:prstGeom prst="roundRect">
              <a:avLst>
                <a:gd name="adj" fmla="val 347"/>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68618" name="Text Box 10"/>
            <p:cNvSpPr txBox="1">
              <a:spLocks noChangeArrowheads="1"/>
            </p:cNvSpPr>
            <p:nvPr/>
          </p:nvSpPr>
          <p:spPr bwMode="auto">
            <a:xfrm>
              <a:off x="288" y="3776"/>
              <a:ext cx="2016" cy="208"/>
            </a:xfrm>
            <a:prstGeom prst="rect">
              <a:avLst/>
            </a:prstGeom>
            <a:noFill/>
            <a:ln w="9525">
              <a:noFill/>
              <a:miter lim="800000"/>
              <a:headEnd/>
              <a:tailEnd/>
            </a:ln>
          </p:spPr>
          <p:txBody>
            <a:bodyPr lIns="90000" tIns="45000" rIns="90000" bIns="45000">
              <a:prstTxWarp prst="textNoShape">
                <a:avLst/>
              </a:prstTxWarp>
              <a:spAutoFit/>
            </a:bodyPr>
            <a:lstStyle/>
            <a:p>
              <a:pPr>
                <a:lnSpc>
                  <a:spcPts val="1850"/>
                </a:lnSpc>
                <a:buClr>
                  <a:srgbClr val="EAEAEA"/>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dirty="0">
                  <a:solidFill>
                    <a:srgbClr val="000000"/>
                  </a:solidFill>
                </a:rPr>
                <a:t>Related object: “</a:t>
              </a:r>
              <a:r>
                <a:rPr lang="en-GB" sz="1400" b="1" dirty="0">
                  <a:solidFill>
                    <a:srgbClr val="000000"/>
                  </a:solidFill>
                </a:rPr>
                <a:t>Robin </a:t>
              </a:r>
              <a:r>
                <a:rPr lang="en-GB" sz="1400" dirty="0">
                  <a:solidFill>
                    <a:srgbClr val="000000"/>
                  </a:solidFill>
                </a:rPr>
                <a:t>on table”</a:t>
              </a:r>
            </a:p>
          </p:txBody>
        </p:sp>
      </p:grpSp>
      <p:pic>
        <p:nvPicPr>
          <p:cNvPr id="68614" name="Picture 11"/>
          <p:cNvPicPr>
            <a:picLocks noChangeAspect="1" noChangeArrowheads="1"/>
          </p:cNvPicPr>
          <p:nvPr/>
        </p:nvPicPr>
        <p:blipFill>
          <a:blip r:embed="rId3"/>
          <a:srcRect/>
          <a:stretch>
            <a:fillRect/>
          </a:stretch>
        </p:blipFill>
        <p:spPr bwMode="auto">
          <a:xfrm>
            <a:off x="796925" y="1304921"/>
            <a:ext cx="3200400" cy="2305050"/>
          </a:xfrm>
          <a:prstGeom prst="rect">
            <a:avLst/>
          </a:prstGeom>
          <a:noFill/>
          <a:ln w="9525">
            <a:noFill/>
            <a:miter lim="800000"/>
            <a:headEnd/>
            <a:tailEnd/>
          </a:ln>
        </p:spPr>
      </p:pic>
      <p:pic>
        <p:nvPicPr>
          <p:cNvPr id="68615" name="Picture 12"/>
          <p:cNvPicPr>
            <a:picLocks noChangeAspect="1" noChangeArrowheads="1"/>
          </p:cNvPicPr>
          <p:nvPr/>
        </p:nvPicPr>
        <p:blipFill>
          <a:blip r:embed="rId4"/>
          <a:srcRect/>
          <a:stretch>
            <a:fillRect/>
          </a:stretch>
        </p:blipFill>
        <p:spPr bwMode="auto">
          <a:xfrm>
            <a:off x="5140325" y="1295396"/>
            <a:ext cx="3200400" cy="2305050"/>
          </a:xfrm>
          <a:prstGeom prst="rect">
            <a:avLst/>
          </a:prstGeom>
          <a:noFill/>
          <a:ln w="9525">
            <a:noFill/>
            <a:miter lim="800000"/>
            <a:headEnd/>
            <a:tailEnd/>
          </a:ln>
        </p:spPr>
      </p:pic>
      <p:pic>
        <p:nvPicPr>
          <p:cNvPr id="68616" name="Picture 13"/>
          <p:cNvPicPr>
            <a:picLocks noChangeAspect="1" noChangeArrowheads="1"/>
          </p:cNvPicPr>
          <p:nvPr/>
        </p:nvPicPr>
        <p:blipFill>
          <a:blip r:embed="rId5"/>
          <a:srcRect/>
          <a:stretch>
            <a:fillRect/>
          </a:stretch>
        </p:blipFill>
        <p:spPr bwMode="auto">
          <a:xfrm>
            <a:off x="806450" y="4070343"/>
            <a:ext cx="3200400" cy="2305050"/>
          </a:xfrm>
          <a:prstGeom prst="rect">
            <a:avLst/>
          </a:prstGeom>
          <a:noFill/>
          <a:ln w="9525">
            <a:noFill/>
            <a:miter lim="800000"/>
            <a:headEnd/>
            <a:tailEnd/>
          </a:ln>
        </p:spPr>
      </p:pic>
      <p:grpSp>
        <p:nvGrpSpPr>
          <p:cNvPr id="5" name="Group 8"/>
          <p:cNvGrpSpPr>
            <a:grpSpLocks/>
          </p:cNvGrpSpPr>
          <p:nvPr/>
        </p:nvGrpSpPr>
        <p:grpSpPr bwMode="auto">
          <a:xfrm>
            <a:off x="5105399" y="6248400"/>
            <a:ext cx="3200401" cy="457201"/>
            <a:chOff x="288" y="3744"/>
            <a:chExt cx="2016" cy="288"/>
          </a:xfrm>
        </p:grpSpPr>
        <p:sp>
          <p:nvSpPr>
            <p:cNvPr id="18" name="AutoShape 9"/>
            <p:cNvSpPr>
              <a:spLocks noChangeArrowheads="1"/>
            </p:cNvSpPr>
            <p:nvPr/>
          </p:nvSpPr>
          <p:spPr bwMode="auto">
            <a:xfrm>
              <a:off x="288" y="3744"/>
              <a:ext cx="2016" cy="288"/>
            </a:xfrm>
            <a:prstGeom prst="roundRect">
              <a:avLst>
                <a:gd name="adj" fmla="val 347"/>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19" name="Text Box 10"/>
            <p:cNvSpPr txBox="1">
              <a:spLocks noChangeArrowheads="1"/>
            </p:cNvSpPr>
            <p:nvPr/>
          </p:nvSpPr>
          <p:spPr bwMode="auto">
            <a:xfrm>
              <a:off x="288" y="3776"/>
              <a:ext cx="2016" cy="208"/>
            </a:xfrm>
            <a:prstGeom prst="rect">
              <a:avLst/>
            </a:prstGeom>
            <a:noFill/>
            <a:ln w="9525">
              <a:noFill/>
              <a:miter lim="800000"/>
              <a:headEnd/>
              <a:tailEnd/>
            </a:ln>
          </p:spPr>
          <p:txBody>
            <a:bodyPr lIns="90000" tIns="45000" rIns="90000" bIns="45000">
              <a:prstTxWarp prst="textNoShape">
                <a:avLst/>
              </a:prstTxWarp>
              <a:spAutoFit/>
            </a:bodyPr>
            <a:lstStyle/>
            <a:p>
              <a:pPr>
                <a:lnSpc>
                  <a:spcPts val="1850"/>
                </a:lnSpc>
                <a:buClr>
                  <a:srgbClr val="EAEAEA"/>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dirty="0" smtClean="0">
                  <a:solidFill>
                    <a:srgbClr val="000000"/>
                  </a:solidFill>
                </a:rPr>
                <a:t>2D </a:t>
              </a:r>
              <a:r>
                <a:rPr lang="en-GB" sz="1400" dirty="0" err="1" smtClean="0">
                  <a:solidFill>
                    <a:srgbClr val="000000"/>
                  </a:solidFill>
                </a:rPr>
                <a:t>cutout</a:t>
              </a:r>
              <a:r>
                <a:rPr lang="en-GB" sz="1400" dirty="0" smtClean="0">
                  <a:solidFill>
                    <a:srgbClr val="000000"/>
                  </a:solidFill>
                </a:rPr>
                <a:t>: “</a:t>
              </a:r>
              <a:r>
                <a:rPr lang="en-GB" sz="1400" b="1" dirty="0" smtClean="0">
                  <a:solidFill>
                    <a:srgbClr val="000000"/>
                  </a:solidFill>
                </a:rPr>
                <a:t>Farmer </a:t>
              </a:r>
              <a:r>
                <a:rPr lang="en-GB" sz="1400" dirty="0" smtClean="0">
                  <a:solidFill>
                    <a:srgbClr val="000000"/>
                  </a:solidFill>
                </a:rPr>
                <a:t>left of </a:t>
              </a:r>
              <a:r>
                <a:rPr lang="en-GB" sz="1400" dirty="0" err="1" smtClean="0">
                  <a:solidFill>
                    <a:srgbClr val="000000"/>
                  </a:solidFill>
                </a:rPr>
                <a:t>santa</a:t>
              </a:r>
              <a:r>
                <a:rPr lang="en-GB" sz="1400" dirty="0" smtClean="0">
                  <a:solidFill>
                    <a:srgbClr val="000000"/>
                  </a:solidFill>
                </a:rPr>
                <a:t>”</a:t>
              </a:r>
              <a:endParaRPr lang="en-GB" sz="1400" dirty="0">
                <a:solidFill>
                  <a:srgbClr val="000000"/>
                </a:solidFill>
              </a:endParaRPr>
            </a:p>
          </p:txBody>
        </p:sp>
      </p:grpSp>
      <p:pic>
        <p:nvPicPr>
          <p:cNvPr id="20" name="Picture 19" descr="farmer.jpg"/>
          <p:cNvPicPr>
            <a:picLocks noChangeAspect="1"/>
          </p:cNvPicPr>
          <p:nvPr/>
        </p:nvPicPr>
        <p:blipFill>
          <a:blip r:embed="rId6"/>
          <a:stretch>
            <a:fillRect/>
          </a:stretch>
        </p:blipFill>
        <p:spPr>
          <a:xfrm>
            <a:off x="5140325" y="4066237"/>
            <a:ext cx="3200400" cy="2313935"/>
          </a:xfrm>
          <a:prstGeom prst="rect">
            <a:avLst/>
          </a:prstGeom>
        </p:spPr>
      </p:pic>
      <p:sp>
        <p:nvSpPr>
          <p:cNvPr id="21" name="Slide Number Placeholder 2"/>
          <p:cNvSpPr>
            <a:spLocks noGrp="1"/>
          </p:cNvSpPr>
          <p:nvPr>
            <p:ph type="sldNum" sz="quarter" idx="12"/>
          </p:nvPr>
        </p:nvSpPr>
        <p:spPr>
          <a:xfrm>
            <a:off x="146050" y="6172200"/>
            <a:ext cx="457200" cy="457200"/>
          </a:xfrm>
        </p:spPr>
        <p:txBody>
          <a:bodyPr/>
          <a:lstStyle/>
          <a:p>
            <a:pPr>
              <a:defRPr/>
            </a:pPr>
            <a:fld id="{A35430A0-83CD-48C4-BF33-C36E4A642829}" type="slidenum">
              <a:rPr lang="en-US" smtClean="0"/>
              <a:pPr>
                <a:defRPr/>
              </a:pPr>
              <a:t>34</a:t>
            </a:fld>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2467" name="Picture 2"/>
          <p:cNvPicPr>
            <a:picLocks noChangeAspect="1" noChangeArrowheads="1"/>
          </p:cNvPicPr>
          <p:nvPr/>
        </p:nvPicPr>
        <p:blipFill>
          <a:blip r:embed="rId3"/>
          <a:srcRect/>
          <a:stretch>
            <a:fillRect/>
          </a:stretch>
        </p:blipFill>
        <p:spPr bwMode="auto">
          <a:xfrm>
            <a:off x="185790" y="1772267"/>
            <a:ext cx="4293876" cy="3104533"/>
          </a:xfrm>
          <a:prstGeom prst="rect">
            <a:avLst/>
          </a:prstGeom>
          <a:noFill/>
          <a:ln w="9525">
            <a:noFill/>
            <a:miter lim="800000"/>
            <a:headEnd/>
            <a:tailEnd/>
          </a:ln>
        </p:spPr>
      </p:pic>
      <p:sp>
        <p:nvSpPr>
          <p:cNvPr id="5" name="Rectangle 4"/>
          <p:cNvSpPr/>
          <p:nvPr/>
        </p:nvSpPr>
        <p:spPr>
          <a:xfrm>
            <a:off x="152400" y="4895671"/>
            <a:ext cx="4327266" cy="738664"/>
          </a:xfrm>
          <a:prstGeom prst="rect">
            <a:avLst/>
          </a:prstGeom>
        </p:spPr>
        <p:txBody>
          <a:bodyPr wrap="square">
            <a:spAutoFit/>
          </a:bodyPr>
          <a:lstStyle/>
          <a:p>
            <a:r>
              <a:rPr lang="en-GB" sz="1400" i="1" dirty="0" smtClean="0">
                <a:solidFill>
                  <a:srgbClr val="FF8D00"/>
                </a:solidFill>
              </a:rPr>
              <a:t>The duck</a:t>
            </a:r>
            <a:r>
              <a:rPr lang="en-GB" sz="1400" i="1" dirty="0" smtClean="0"/>
              <a:t> is in the sea.</a:t>
            </a:r>
            <a:r>
              <a:rPr lang="en-GB" sz="1400" i="1" dirty="0" smtClean="0">
                <a:solidFill>
                  <a:srgbClr val="FF6633"/>
                </a:solidFill>
              </a:rPr>
              <a:t> </a:t>
            </a:r>
            <a:r>
              <a:rPr lang="en-GB" sz="1400" i="1" dirty="0" smtClean="0">
                <a:solidFill>
                  <a:srgbClr val="FF8D00"/>
                </a:solidFill>
              </a:rPr>
              <a:t>It</a:t>
            </a:r>
            <a:r>
              <a:rPr lang="en-GB" sz="1400" i="1" dirty="0" smtClean="0"/>
              <a:t> is upside down. The sea is shiny and transparent. </a:t>
            </a:r>
            <a:r>
              <a:rPr lang="en-GB" sz="1400" i="1" dirty="0" smtClean="0">
                <a:solidFill>
                  <a:srgbClr val="FF00FF"/>
                </a:solidFill>
              </a:rPr>
              <a:t>The apple</a:t>
            </a:r>
            <a:r>
              <a:rPr lang="en-GB" sz="1400" i="1" dirty="0" smtClean="0"/>
              <a:t> is 3 inches below the duck. </a:t>
            </a:r>
            <a:r>
              <a:rPr lang="en-GB" sz="1400" i="1" dirty="0" smtClean="0">
                <a:solidFill>
                  <a:srgbClr val="FF00FF"/>
                </a:solidFill>
              </a:rPr>
              <a:t>It</a:t>
            </a:r>
            <a:r>
              <a:rPr lang="en-GB" sz="1400" i="1" dirty="0" smtClean="0"/>
              <a:t> is in front of the duck. </a:t>
            </a:r>
            <a:r>
              <a:rPr lang="en-GB" sz="1400" i="1" dirty="0" smtClean="0">
                <a:solidFill>
                  <a:srgbClr val="0000FF"/>
                </a:solidFill>
              </a:rPr>
              <a:t>It </a:t>
            </a:r>
            <a:r>
              <a:rPr lang="en-GB" sz="1400" i="1" dirty="0" smtClean="0"/>
              <a:t>is partly cloudy.</a:t>
            </a:r>
            <a:endParaRPr lang="en-US" sz="1400" dirty="0"/>
          </a:p>
        </p:txBody>
      </p:sp>
      <p:pic>
        <p:nvPicPr>
          <p:cNvPr id="6" name="Picture 2"/>
          <p:cNvPicPr>
            <a:picLocks noChangeAspect="1" noChangeArrowheads="1"/>
          </p:cNvPicPr>
          <p:nvPr/>
        </p:nvPicPr>
        <p:blipFill>
          <a:blip r:embed="rId4"/>
          <a:srcRect/>
          <a:stretch>
            <a:fillRect/>
          </a:stretch>
        </p:blipFill>
        <p:spPr bwMode="auto">
          <a:xfrm>
            <a:off x="4706193" y="1772267"/>
            <a:ext cx="4104431" cy="3104533"/>
          </a:xfrm>
          <a:prstGeom prst="rect">
            <a:avLst/>
          </a:prstGeom>
          <a:noFill/>
          <a:ln w="9525">
            <a:noFill/>
            <a:miter lim="800000"/>
            <a:headEnd/>
            <a:tailEnd/>
          </a:ln>
        </p:spPr>
      </p:pic>
      <p:sp>
        <p:nvSpPr>
          <p:cNvPr id="7" name="Rectangle 6"/>
          <p:cNvSpPr/>
          <p:nvPr/>
        </p:nvSpPr>
        <p:spPr>
          <a:xfrm>
            <a:off x="4706194" y="4953000"/>
            <a:ext cx="4331444" cy="738664"/>
          </a:xfrm>
          <a:prstGeom prst="rect">
            <a:avLst/>
          </a:prstGeom>
        </p:spPr>
        <p:txBody>
          <a:bodyPr wrap="square">
            <a:spAutoFit/>
          </a:bodyPr>
          <a:lstStyle/>
          <a:p>
            <a:r>
              <a:rPr lang="en-GB" sz="1400" i="1" dirty="0" smtClean="0"/>
              <a:t>Three dogs are on the table. The </a:t>
            </a:r>
            <a:r>
              <a:rPr lang="en-GB" sz="1400" b="1" i="1" dirty="0" smtClean="0"/>
              <a:t>first </a:t>
            </a:r>
            <a:r>
              <a:rPr lang="en-GB" sz="1400" i="1" dirty="0" smtClean="0"/>
              <a:t>dog is blue. The </a:t>
            </a:r>
            <a:r>
              <a:rPr lang="en-GB" sz="1400" b="1" i="1" dirty="0" smtClean="0"/>
              <a:t>first </a:t>
            </a:r>
            <a:r>
              <a:rPr lang="en-GB" sz="1400" i="1" dirty="0" smtClean="0"/>
              <a:t>dog is 5 feet tall. The </a:t>
            </a:r>
            <a:r>
              <a:rPr lang="en-GB" sz="1400" b="1" i="1" dirty="0" smtClean="0"/>
              <a:t>second </a:t>
            </a:r>
            <a:r>
              <a:rPr lang="en-GB" sz="1400" i="1" dirty="0" smtClean="0"/>
              <a:t>dog is red. The </a:t>
            </a:r>
            <a:r>
              <a:rPr lang="en-GB" sz="1400" b="1" i="1" dirty="0" smtClean="0"/>
              <a:t>third </a:t>
            </a:r>
            <a:r>
              <a:rPr lang="en-GB" sz="1400" i="1" dirty="0" smtClean="0"/>
              <a:t>dog is purple.</a:t>
            </a:r>
            <a:endParaRPr lang="en-US" sz="1400" dirty="0"/>
          </a:p>
        </p:txBody>
      </p:sp>
      <p:sp>
        <p:nvSpPr>
          <p:cNvPr id="9" name="AutoShape 7"/>
          <p:cNvSpPr>
            <a:spLocks noChangeArrowheads="1"/>
          </p:cNvSpPr>
          <p:nvPr/>
        </p:nvSpPr>
        <p:spPr bwMode="auto">
          <a:xfrm>
            <a:off x="228600" y="1371600"/>
            <a:ext cx="3303463" cy="402291"/>
          </a:xfrm>
          <a:prstGeom prst="roundRect">
            <a:avLst>
              <a:gd name="adj" fmla="val 398"/>
            </a:avLst>
          </a:prstGeom>
          <a:noFill/>
          <a:ln w="9525">
            <a:noFill/>
            <a:round/>
            <a:headEnd/>
            <a:tailEnd/>
          </a:ln>
        </p:spPr>
        <p:txBody>
          <a:bodyPr wrap="square" lIns="90000" tIns="46800" rIns="90000" bIns="46800">
            <a:prstTxWarp prst="textNoShape">
              <a:avLst/>
            </a:prstTxWarp>
            <a:spAutoFit/>
          </a:bodyPr>
          <a:lstStyle/>
          <a:p>
            <a:pPr>
              <a:buClr>
                <a:srgbClr val="EAEAEA"/>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dirty="0" smtClean="0">
                <a:solidFill>
                  <a:schemeClr val="bg1">
                    <a:lumMod val="50000"/>
                  </a:schemeClr>
                </a:solidFill>
              </a:rPr>
              <a:t>Anaphora</a:t>
            </a:r>
            <a:endParaRPr lang="en-GB" sz="2000" dirty="0">
              <a:solidFill>
                <a:schemeClr val="bg1">
                  <a:lumMod val="50000"/>
                </a:schemeClr>
              </a:solidFill>
            </a:endParaRPr>
          </a:p>
        </p:txBody>
      </p:sp>
      <p:sp>
        <p:nvSpPr>
          <p:cNvPr id="10" name="AutoShape 7"/>
          <p:cNvSpPr>
            <a:spLocks noChangeArrowheads="1"/>
          </p:cNvSpPr>
          <p:nvPr/>
        </p:nvSpPr>
        <p:spPr bwMode="auto">
          <a:xfrm>
            <a:off x="4724400" y="1371600"/>
            <a:ext cx="3303463" cy="402291"/>
          </a:xfrm>
          <a:prstGeom prst="roundRect">
            <a:avLst>
              <a:gd name="adj" fmla="val 398"/>
            </a:avLst>
          </a:prstGeom>
          <a:noFill/>
          <a:ln w="9525">
            <a:noFill/>
            <a:round/>
            <a:headEnd/>
            <a:tailEnd/>
          </a:ln>
        </p:spPr>
        <p:txBody>
          <a:bodyPr wrap="square" lIns="90000" tIns="46800" rIns="90000" bIns="46800">
            <a:prstTxWarp prst="textNoShape">
              <a:avLst/>
            </a:prstTxWarp>
            <a:spAutoFit/>
          </a:bodyPr>
          <a:lstStyle/>
          <a:p>
            <a:pPr>
              <a:buClr>
                <a:srgbClr val="EAEAEA"/>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dirty="0" smtClean="0">
                <a:solidFill>
                  <a:schemeClr val="bg1">
                    <a:lumMod val="50000"/>
                  </a:schemeClr>
                </a:solidFill>
              </a:rPr>
              <a:t>Attribute reference</a:t>
            </a:r>
            <a:endParaRPr lang="en-GB" sz="2000" dirty="0">
              <a:solidFill>
                <a:schemeClr val="bg1">
                  <a:lumMod val="50000"/>
                </a:schemeClr>
              </a:solidFill>
            </a:endParaRPr>
          </a:p>
        </p:txBody>
      </p:sp>
      <p:sp>
        <p:nvSpPr>
          <p:cNvPr id="12" name="Rectangle 1"/>
          <p:cNvSpPr>
            <a:spLocks noGrp="1" noChangeArrowheads="1"/>
          </p:cNvSpPr>
          <p:nvPr>
            <p:ph type="title"/>
          </p:nvPr>
        </p:nvSpPr>
        <p:spPr>
          <a:xfrm>
            <a:off x="593725" y="228600"/>
            <a:ext cx="8427067" cy="8382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dirty="0" smtClean="0">
                <a:solidFill>
                  <a:srgbClr val="696464"/>
                </a:solidFill>
              </a:rPr>
              <a:t>Reference resolution</a:t>
            </a:r>
            <a:endParaRPr lang="en-GB" sz="3200" i="1" dirty="0">
              <a:solidFill>
                <a:srgbClr val="696464"/>
              </a:solidFill>
            </a:endParaRPr>
          </a:p>
        </p:txBody>
      </p:sp>
      <p:sp>
        <p:nvSpPr>
          <p:cNvPr id="11" name="Slide Number Placeholder 2"/>
          <p:cNvSpPr>
            <a:spLocks noGrp="1"/>
          </p:cNvSpPr>
          <p:nvPr>
            <p:ph type="sldNum" sz="quarter" idx="12"/>
          </p:nvPr>
        </p:nvSpPr>
        <p:spPr>
          <a:xfrm>
            <a:off x="146050" y="6172200"/>
            <a:ext cx="457200" cy="457200"/>
          </a:xfrm>
        </p:spPr>
        <p:txBody>
          <a:bodyPr/>
          <a:lstStyle/>
          <a:p>
            <a:pPr>
              <a:defRPr/>
            </a:pPr>
            <a:fld id="{A35430A0-83CD-48C4-BF33-C36E4A642829}" type="slidenum">
              <a:rPr lang="en-US" smtClean="0"/>
              <a:pPr>
                <a:defRPr/>
              </a:pPr>
              <a:t>35</a:t>
            </a:fld>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smtClean="0"/>
              <a:t>Outline</a:t>
            </a:r>
          </a:p>
        </p:txBody>
      </p:sp>
      <p:sp>
        <p:nvSpPr>
          <p:cNvPr id="4" name="Slide Number Placeholder 3"/>
          <p:cNvSpPr>
            <a:spLocks noGrp="1"/>
          </p:cNvSpPr>
          <p:nvPr>
            <p:ph type="sldNum" sz="quarter" idx="12"/>
          </p:nvPr>
        </p:nvSpPr>
        <p:spPr/>
        <p:txBody>
          <a:bodyPr>
            <a:normAutofit/>
          </a:bodyPr>
          <a:lstStyle/>
          <a:p>
            <a:pPr>
              <a:defRPr/>
            </a:pPr>
            <a:fld id="{38B99BEF-3467-4DD1-8C22-2165E6A833B7}" type="slidenum">
              <a:rPr lang="en-US"/>
              <a:pPr>
                <a:defRPr/>
              </a:pPr>
              <a:t>36</a:t>
            </a:fld>
            <a:endParaRPr lang="en-US"/>
          </a:p>
        </p:txBody>
      </p:sp>
      <p:sp>
        <p:nvSpPr>
          <p:cNvPr id="16387" name="Content Placeholder 2"/>
          <p:cNvSpPr>
            <a:spLocks noGrp="1"/>
          </p:cNvSpPr>
          <p:nvPr>
            <p:ph sz="quarter" idx="1"/>
          </p:nvPr>
        </p:nvSpPr>
        <p:spPr/>
        <p:txBody>
          <a:bodyPr/>
          <a:lstStyle/>
          <a:p>
            <a:r>
              <a:rPr lang="en-US" sz="3200" dirty="0" smtClean="0"/>
              <a:t>Motivation and system </a:t>
            </a:r>
            <a:r>
              <a:rPr lang="en-US" sz="3200" dirty="0" smtClean="0"/>
              <a:t>overview</a:t>
            </a:r>
            <a:endParaRPr lang="en-US" sz="3200" dirty="0" smtClean="0"/>
          </a:p>
          <a:p>
            <a:r>
              <a:rPr lang="en-US" sz="3200" dirty="0" smtClean="0"/>
              <a:t>Background and</a:t>
            </a:r>
            <a:r>
              <a:rPr lang="en-US" sz="3200" dirty="0" smtClean="0"/>
              <a:t> </a:t>
            </a:r>
            <a:r>
              <a:rPr lang="en-US" sz="3200" dirty="0" smtClean="0"/>
              <a:t>functionality</a:t>
            </a:r>
            <a:endParaRPr lang="en-US" sz="3200" dirty="0" smtClean="0"/>
          </a:p>
          <a:p>
            <a:r>
              <a:rPr lang="en-US" sz="3200" dirty="0" smtClean="0"/>
              <a:t>Under the hood</a:t>
            </a:r>
            <a:endParaRPr lang="en-US" sz="3200" dirty="0" smtClean="0"/>
          </a:p>
          <a:p>
            <a:pPr lvl="2"/>
            <a:r>
              <a:rPr lang="en-US" dirty="0" smtClean="0">
                <a:solidFill>
                  <a:srgbClr val="FF0000"/>
                </a:solidFill>
              </a:rPr>
              <a:t>Semantics on Objects</a:t>
            </a:r>
          </a:p>
          <a:p>
            <a:pPr lvl="2"/>
            <a:r>
              <a:rPr lang="en-US" dirty="0" smtClean="0">
                <a:solidFill>
                  <a:srgbClr val="000000"/>
                </a:solidFill>
              </a:rPr>
              <a:t>Lexical Semantics (</a:t>
            </a:r>
            <a:r>
              <a:rPr lang="en-US" dirty="0" err="1" smtClean="0">
                <a:solidFill>
                  <a:srgbClr val="000000"/>
                </a:solidFill>
              </a:rPr>
              <a:t>WordNet</a:t>
            </a:r>
            <a:r>
              <a:rPr lang="en-US" dirty="0" smtClean="0">
                <a:solidFill>
                  <a:srgbClr val="000000"/>
                </a:solidFill>
              </a:rPr>
              <a:t> and </a:t>
            </a:r>
            <a:r>
              <a:rPr lang="en-US" dirty="0" err="1" smtClean="0">
                <a:solidFill>
                  <a:srgbClr val="000000"/>
                </a:solidFill>
              </a:rPr>
              <a:t>FrameNet</a:t>
            </a:r>
            <a:r>
              <a:rPr lang="en-US" dirty="0" smtClean="0">
                <a:solidFill>
                  <a:srgbClr val="000000"/>
                </a:solidFill>
              </a:rPr>
              <a:t>)</a:t>
            </a:r>
          </a:p>
          <a:p>
            <a:pPr lvl="2"/>
            <a:r>
              <a:rPr lang="en-US" dirty="0" smtClean="0">
                <a:solidFill>
                  <a:srgbClr val="000000"/>
                </a:solidFill>
              </a:rPr>
              <a:t>Semantics on Scenes (SBLR </a:t>
            </a:r>
            <a:r>
              <a:rPr lang="en-US" dirty="0" smtClean="0">
                <a:solidFill>
                  <a:srgbClr val="000000"/>
                </a:solidFill>
              </a:rPr>
              <a:t>- </a:t>
            </a:r>
            <a:r>
              <a:rPr lang="en-US" dirty="0" smtClean="0">
                <a:solidFill>
                  <a:srgbClr val="000000"/>
                </a:solidFill>
              </a:rPr>
              <a:t>Scenario</a:t>
            </a:r>
            <a:r>
              <a:rPr lang="en-US" dirty="0" smtClean="0">
                <a:solidFill>
                  <a:srgbClr val="000000"/>
                </a:solidFill>
              </a:rPr>
              <a:t>-Based Lexical Resource)</a:t>
            </a:r>
          </a:p>
          <a:p>
            <a:pPr lvl="2"/>
            <a:r>
              <a:rPr lang="en-US" dirty="0" smtClean="0"/>
              <a:t>Computational flow</a:t>
            </a:r>
          </a:p>
          <a:p>
            <a:r>
              <a:rPr lang="en-US" sz="3200" dirty="0" smtClean="0"/>
              <a:t>Applications</a:t>
            </a:r>
          </a:p>
          <a:p>
            <a:pPr lvl="2"/>
            <a:r>
              <a:rPr lang="en-US" dirty="0" smtClean="0"/>
              <a:t>Education pilot at HEAF (Harlem Educational Activities Fund)</a:t>
            </a:r>
          </a:p>
          <a:p>
            <a:r>
              <a:rPr lang="en-US" sz="3200" dirty="0" smtClean="0"/>
              <a:t>Conclusions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001000" cy="1143000"/>
          </a:xfrm>
        </p:spPr>
        <p:txBody>
          <a:bodyPr/>
          <a:lstStyle/>
          <a:p>
            <a:r>
              <a:rPr lang="en-US" dirty="0" smtClean="0"/>
              <a:t>Semantics on Objects</a:t>
            </a:r>
            <a:endParaRPr lang="en-US" dirty="0"/>
          </a:p>
        </p:txBody>
      </p:sp>
      <p:sp>
        <p:nvSpPr>
          <p:cNvPr id="3" name="Content Placeholder 2"/>
          <p:cNvSpPr>
            <a:spLocks noGrp="1"/>
          </p:cNvSpPr>
          <p:nvPr>
            <p:ph sz="quarter" idx="1"/>
          </p:nvPr>
        </p:nvSpPr>
        <p:spPr>
          <a:xfrm>
            <a:off x="1219200" y="5029200"/>
            <a:ext cx="7772400" cy="1676400"/>
          </a:xfrm>
        </p:spPr>
        <p:txBody>
          <a:bodyPr/>
          <a:lstStyle/>
          <a:p>
            <a:r>
              <a:rPr lang="en-US" i="1" dirty="0" smtClean="0">
                <a:solidFill>
                  <a:srgbClr val="459A24"/>
                </a:solidFill>
              </a:rPr>
              <a:t>Boat in </a:t>
            </a:r>
            <a:r>
              <a:rPr lang="en-US" i="1" dirty="0" smtClean="0">
                <a:solidFill>
                  <a:srgbClr val="459A24"/>
                </a:solidFill>
              </a:rPr>
              <a:t>water</a:t>
            </a:r>
            <a:r>
              <a:rPr lang="en-US" dirty="0" smtClean="0">
                <a:solidFill>
                  <a:srgbClr val="459A24"/>
                </a:solidFill>
              </a:rPr>
              <a:t> </a:t>
            </a:r>
            <a:r>
              <a:rPr lang="en-US" sz="1400" dirty="0" err="1" smtClean="0">
                <a:solidFill>
                  <a:srgbClr val="000000"/>
                </a:solidFill>
                <a:latin typeface="Wingdings"/>
                <a:ea typeface="Wingdings"/>
                <a:cs typeface="Wingdings"/>
              </a:rPr>
              <a:t></a:t>
            </a:r>
            <a:r>
              <a:rPr lang="en-US" sz="1400" dirty="0" smtClean="0">
                <a:solidFill>
                  <a:srgbClr val="000000"/>
                </a:solidFill>
              </a:rPr>
              <a:t> </a:t>
            </a:r>
            <a:r>
              <a:rPr lang="en-US" dirty="0" smtClean="0">
                <a:solidFill>
                  <a:srgbClr val="459A24"/>
                </a:solidFill>
              </a:rPr>
              <a:t>Embedded</a:t>
            </a:r>
            <a:r>
              <a:rPr lang="en-US" dirty="0" smtClean="0">
                <a:solidFill>
                  <a:srgbClr val="459A24"/>
                </a:solidFill>
              </a:rPr>
              <a:t>-</a:t>
            </a:r>
            <a:r>
              <a:rPr lang="en-US" dirty="0" smtClean="0">
                <a:solidFill>
                  <a:srgbClr val="459A24"/>
                </a:solidFill>
              </a:rPr>
              <a:t>in </a:t>
            </a:r>
          </a:p>
          <a:p>
            <a:r>
              <a:rPr lang="en-US" i="1" dirty="0" smtClean="0">
                <a:solidFill>
                  <a:srgbClr val="0000FF"/>
                </a:solidFill>
              </a:rPr>
              <a:t>Dog </a:t>
            </a:r>
            <a:r>
              <a:rPr lang="en-US" i="1" dirty="0" smtClean="0">
                <a:solidFill>
                  <a:srgbClr val="0000FF"/>
                </a:solidFill>
              </a:rPr>
              <a:t>in </a:t>
            </a:r>
            <a:r>
              <a:rPr lang="en-US" i="1" dirty="0" smtClean="0">
                <a:solidFill>
                  <a:srgbClr val="0000FF"/>
                </a:solidFill>
              </a:rPr>
              <a:t>boat </a:t>
            </a:r>
            <a:r>
              <a:rPr lang="en-US" sz="1400" dirty="0" err="1" smtClean="0">
                <a:solidFill>
                  <a:srgbClr val="000000"/>
                </a:solidFill>
                <a:latin typeface="Wingdings"/>
                <a:ea typeface="Wingdings"/>
                <a:cs typeface="Wingdings"/>
              </a:rPr>
              <a:t></a:t>
            </a:r>
            <a:r>
              <a:rPr lang="en-US" sz="1400" dirty="0" smtClean="0">
                <a:solidFill>
                  <a:srgbClr val="000000"/>
                </a:solidFill>
              </a:rPr>
              <a:t> </a:t>
            </a:r>
            <a:r>
              <a:rPr lang="en-US" sz="1400" i="1" dirty="0" smtClean="0">
                <a:solidFill>
                  <a:srgbClr val="0000FF"/>
                </a:solidFill>
              </a:rPr>
              <a:t> </a:t>
            </a:r>
            <a:r>
              <a:rPr lang="en-US" dirty="0" smtClean="0">
                <a:solidFill>
                  <a:srgbClr val="0000FF"/>
                </a:solidFill>
              </a:rPr>
              <a:t>In </a:t>
            </a:r>
            <a:r>
              <a:rPr lang="en-US" dirty="0" smtClean="0">
                <a:solidFill>
                  <a:srgbClr val="0000FF"/>
                </a:solidFill>
              </a:rPr>
              <a:t>cupped region</a:t>
            </a:r>
          </a:p>
          <a:p>
            <a:r>
              <a:rPr lang="en-US" dirty="0" smtClean="0"/>
              <a:t>Requires knowledge of shapes and function of objects</a:t>
            </a:r>
          </a:p>
          <a:p>
            <a:pPr lvl="1">
              <a:buNone/>
            </a:pPr>
            <a:endParaRPr lang="en-US" dirty="0">
              <a:solidFill>
                <a:srgbClr val="0000FF"/>
              </a:solidFill>
            </a:endParaRPr>
          </a:p>
        </p:txBody>
      </p:sp>
      <p:sp>
        <p:nvSpPr>
          <p:cNvPr id="4" name="Slide Number Placeholder 3"/>
          <p:cNvSpPr>
            <a:spLocks noGrp="1"/>
          </p:cNvSpPr>
          <p:nvPr>
            <p:ph type="sldNum" sz="quarter" idx="12"/>
          </p:nvPr>
        </p:nvSpPr>
        <p:spPr/>
        <p:txBody>
          <a:bodyPr/>
          <a:lstStyle/>
          <a:p>
            <a:pPr>
              <a:defRPr/>
            </a:pPr>
            <a:fld id="{8F780220-87E9-424C-BD71-04528C24FCC9}" type="slidenum">
              <a:rPr lang="en-US" smtClean="0"/>
              <a:pPr>
                <a:defRPr/>
              </a:pPr>
              <a:t>37</a:t>
            </a:fld>
            <a:endParaRPr lang="en-US" dirty="0"/>
          </a:p>
        </p:txBody>
      </p:sp>
      <p:pic>
        <p:nvPicPr>
          <p:cNvPr id="5" name="Picture 4" descr="dog-in-boat-in-ocean.jpg"/>
          <p:cNvPicPr>
            <a:picLocks noChangeAspect="1"/>
          </p:cNvPicPr>
          <p:nvPr/>
        </p:nvPicPr>
        <p:blipFill>
          <a:blip r:embed="rId2"/>
          <a:stretch>
            <a:fillRect/>
          </a:stretch>
        </p:blipFill>
        <p:spPr>
          <a:xfrm>
            <a:off x="1295400" y="1524000"/>
            <a:ext cx="4215684" cy="3048000"/>
          </a:xfrm>
          <a:prstGeom prst="rect">
            <a:avLst/>
          </a:prstGeom>
        </p:spPr>
      </p:pic>
      <p:sp>
        <p:nvSpPr>
          <p:cNvPr id="6" name="TextBox 5"/>
          <p:cNvSpPr txBox="1"/>
          <p:nvPr/>
        </p:nvSpPr>
        <p:spPr>
          <a:xfrm>
            <a:off x="1219200" y="4599801"/>
            <a:ext cx="4568151" cy="338554"/>
          </a:xfrm>
          <a:prstGeom prst="rect">
            <a:avLst/>
          </a:prstGeom>
          <a:noFill/>
        </p:spPr>
        <p:txBody>
          <a:bodyPr wrap="none" rtlCol="0">
            <a:spAutoFit/>
          </a:bodyPr>
          <a:lstStyle/>
          <a:p>
            <a:r>
              <a:rPr lang="en-US" sz="1600" i="1" dirty="0" smtClean="0"/>
              <a:t>The boat is in the ocean. The dog is in the boat.</a:t>
            </a:r>
            <a:endParaRPr lang="en-US" sz="1600" i="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Tags</a:t>
            </a:r>
            <a:endParaRPr lang="en-US" dirty="0"/>
          </a:p>
        </p:txBody>
      </p:sp>
      <p:pic>
        <p:nvPicPr>
          <p:cNvPr id="6" name="Picture 5" descr="spatial-base.jpg"/>
          <p:cNvPicPr>
            <a:picLocks noChangeAspect="1"/>
          </p:cNvPicPr>
          <p:nvPr/>
        </p:nvPicPr>
        <p:blipFill>
          <a:blip r:embed="rId3"/>
          <a:stretch>
            <a:fillRect/>
          </a:stretch>
        </p:blipFill>
        <p:spPr>
          <a:xfrm>
            <a:off x="762000" y="1874838"/>
            <a:ext cx="1798995" cy="1477962"/>
          </a:xfrm>
          <a:prstGeom prst="rect">
            <a:avLst/>
          </a:prstGeom>
        </p:spPr>
      </p:pic>
      <p:pic>
        <p:nvPicPr>
          <p:cNvPr id="9" name="Picture 8" descr="spatial-cup.jpg"/>
          <p:cNvPicPr>
            <a:picLocks noChangeAspect="1"/>
          </p:cNvPicPr>
          <p:nvPr/>
        </p:nvPicPr>
        <p:blipFill>
          <a:blip r:embed="rId4"/>
          <a:stretch>
            <a:fillRect/>
          </a:stretch>
        </p:blipFill>
        <p:spPr>
          <a:xfrm>
            <a:off x="2743200" y="1896592"/>
            <a:ext cx="1866078" cy="1532408"/>
          </a:xfrm>
          <a:prstGeom prst="rect">
            <a:avLst/>
          </a:prstGeom>
        </p:spPr>
      </p:pic>
      <p:pic>
        <p:nvPicPr>
          <p:cNvPr id="10" name="Picture 9" descr="spatial-enclosure.jpg"/>
          <p:cNvPicPr>
            <a:picLocks noChangeAspect="1"/>
          </p:cNvPicPr>
          <p:nvPr/>
        </p:nvPicPr>
        <p:blipFill>
          <a:blip r:embed="rId5"/>
          <a:stretch>
            <a:fillRect/>
          </a:stretch>
        </p:blipFill>
        <p:spPr>
          <a:xfrm>
            <a:off x="838200" y="4114800"/>
            <a:ext cx="1888435" cy="1524000"/>
          </a:xfrm>
          <a:prstGeom prst="rect">
            <a:avLst/>
          </a:prstGeom>
        </p:spPr>
      </p:pic>
      <p:pic>
        <p:nvPicPr>
          <p:cNvPr id="11" name="Picture 10" descr="spatial-handle.jpg"/>
          <p:cNvPicPr>
            <a:picLocks noChangeAspect="1"/>
          </p:cNvPicPr>
          <p:nvPr/>
        </p:nvPicPr>
        <p:blipFill>
          <a:blip r:embed="rId6"/>
          <a:stretch>
            <a:fillRect/>
          </a:stretch>
        </p:blipFill>
        <p:spPr>
          <a:xfrm>
            <a:off x="2743200" y="4038600"/>
            <a:ext cx="1946007" cy="1600200"/>
          </a:xfrm>
          <a:prstGeom prst="rect">
            <a:avLst/>
          </a:prstGeom>
        </p:spPr>
      </p:pic>
      <p:pic>
        <p:nvPicPr>
          <p:cNvPr id="12" name="Picture 11" descr="spatial-stem.jpg"/>
          <p:cNvPicPr>
            <a:picLocks noChangeAspect="1"/>
          </p:cNvPicPr>
          <p:nvPr/>
        </p:nvPicPr>
        <p:blipFill>
          <a:blip r:embed="rId7"/>
          <a:stretch>
            <a:fillRect/>
          </a:stretch>
        </p:blipFill>
        <p:spPr>
          <a:xfrm>
            <a:off x="4724400" y="4080992"/>
            <a:ext cx="1835906" cy="1481608"/>
          </a:xfrm>
          <a:prstGeom prst="rect">
            <a:avLst/>
          </a:prstGeom>
        </p:spPr>
      </p:pic>
      <p:pic>
        <p:nvPicPr>
          <p:cNvPr id="13" name="Picture 12" descr="spatial-top.jpg"/>
          <p:cNvPicPr>
            <a:picLocks noChangeAspect="1"/>
          </p:cNvPicPr>
          <p:nvPr/>
        </p:nvPicPr>
        <p:blipFill>
          <a:blip r:embed="rId8"/>
          <a:stretch>
            <a:fillRect/>
          </a:stretch>
        </p:blipFill>
        <p:spPr>
          <a:xfrm>
            <a:off x="4648201" y="1896592"/>
            <a:ext cx="1981200" cy="1625255"/>
          </a:xfrm>
          <a:prstGeom prst="rect">
            <a:avLst/>
          </a:prstGeom>
        </p:spPr>
      </p:pic>
      <p:pic>
        <p:nvPicPr>
          <p:cNvPr id="14" name="Picture 13" descr="spatial-canopy.jpg"/>
          <p:cNvPicPr>
            <a:picLocks noChangeAspect="1"/>
          </p:cNvPicPr>
          <p:nvPr/>
        </p:nvPicPr>
        <p:blipFill>
          <a:blip r:embed="rId9"/>
          <a:stretch>
            <a:fillRect/>
          </a:stretch>
        </p:blipFill>
        <p:spPr>
          <a:xfrm>
            <a:off x="6248400" y="1905000"/>
            <a:ext cx="1870492" cy="1536700"/>
          </a:xfrm>
          <a:prstGeom prst="rect">
            <a:avLst/>
          </a:prstGeom>
        </p:spPr>
      </p:pic>
      <p:pic>
        <p:nvPicPr>
          <p:cNvPr id="15" name="Picture 14" descr="spatial-wall.jpg"/>
          <p:cNvPicPr>
            <a:picLocks noChangeAspect="1"/>
          </p:cNvPicPr>
          <p:nvPr/>
        </p:nvPicPr>
        <p:blipFill>
          <a:blip r:embed="rId10"/>
          <a:stretch>
            <a:fillRect/>
          </a:stretch>
        </p:blipFill>
        <p:spPr>
          <a:xfrm>
            <a:off x="6629400" y="4010127"/>
            <a:ext cx="1981200" cy="1628673"/>
          </a:xfrm>
          <a:prstGeom prst="rect">
            <a:avLst/>
          </a:prstGeom>
        </p:spPr>
      </p:pic>
      <p:sp>
        <p:nvSpPr>
          <p:cNvPr id="17" name="TextBox 16"/>
          <p:cNvSpPr txBox="1"/>
          <p:nvPr/>
        </p:nvSpPr>
        <p:spPr>
          <a:xfrm>
            <a:off x="1066800" y="3521847"/>
            <a:ext cx="710802" cy="369332"/>
          </a:xfrm>
          <a:prstGeom prst="rect">
            <a:avLst/>
          </a:prstGeom>
          <a:noFill/>
        </p:spPr>
        <p:txBody>
          <a:bodyPr wrap="none" rtlCol="0">
            <a:spAutoFit/>
          </a:bodyPr>
          <a:lstStyle/>
          <a:p>
            <a:r>
              <a:rPr lang="en-US" dirty="0" smtClean="0"/>
              <a:t>Base</a:t>
            </a:r>
            <a:endParaRPr lang="en-US" dirty="0"/>
          </a:p>
        </p:txBody>
      </p:sp>
      <p:sp>
        <p:nvSpPr>
          <p:cNvPr id="18" name="TextBox 17"/>
          <p:cNvSpPr txBox="1"/>
          <p:nvPr/>
        </p:nvSpPr>
        <p:spPr>
          <a:xfrm>
            <a:off x="2971800" y="3521847"/>
            <a:ext cx="608122" cy="369332"/>
          </a:xfrm>
          <a:prstGeom prst="rect">
            <a:avLst/>
          </a:prstGeom>
          <a:noFill/>
        </p:spPr>
        <p:txBody>
          <a:bodyPr wrap="none" rtlCol="0">
            <a:spAutoFit/>
          </a:bodyPr>
          <a:lstStyle/>
          <a:p>
            <a:r>
              <a:rPr lang="en-US" dirty="0" smtClean="0"/>
              <a:t>Cup</a:t>
            </a:r>
            <a:endParaRPr lang="en-US" dirty="0"/>
          </a:p>
        </p:txBody>
      </p:sp>
      <p:sp>
        <p:nvSpPr>
          <p:cNvPr id="19" name="TextBox 18"/>
          <p:cNvSpPr txBox="1"/>
          <p:nvPr/>
        </p:nvSpPr>
        <p:spPr>
          <a:xfrm>
            <a:off x="5029200" y="3521847"/>
            <a:ext cx="492593" cy="369332"/>
          </a:xfrm>
          <a:prstGeom prst="rect">
            <a:avLst/>
          </a:prstGeom>
          <a:noFill/>
        </p:spPr>
        <p:txBody>
          <a:bodyPr wrap="none" rtlCol="0">
            <a:spAutoFit/>
          </a:bodyPr>
          <a:lstStyle/>
          <a:p>
            <a:r>
              <a:rPr lang="en-US" dirty="0" smtClean="0"/>
              <a:t>On</a:t>
            </a:r>
            <a:endParaRPr lang="en-US" dirty="0"/>
          </a:p>
        </p:txBody>
      </p:sp>
      <p:sp>
        <p:nvSpPr>
          <p:cNvPr id="20" name="TextBox 19"/>
          <p:cNvSpPr txBox="1"/>
          <p:nvPr/>
        </p:nvSpPr>
        <p:spPr>
          <a:xfrm>
            <a:off x="6560306" y="3521847"/>
            <a:ext cx="980294" cy="369332"/>
          </a:xfrm>
          <a:prstGeom prst="rect">
            <a:avLst/>
          </a:prstGeom>
          <a:noFill/>
        </p:spPr>
        <p:txBody>
          <a:bodyPr wrap="none" rtlCol="0">
            <a:spAutoFit/>
          </a:bodyPr>
          <a:lstStyle/>
          <a:p>
            <a:r>
              <a:rPr lang="en-US" dirty="0" smtClean="0"/>
              <a:t>Canopy</a:t>
            </a:r>
            <a:endParaRPr lang="en-US" dirty="0"/>
          </a:p>
        </p:txBody>
      </p:sp>
      <p:sp>
        <p:nvSpPr>
          <p:cNvPr id="21" name="TextBox 20"/>
          <p:cNvSpPr txBox="1"/>
          <p:nvPr/>
        </p:nvSpPr>
        <p:spPr>
          <a:xfrm>
            <a:off x="838200" y="5638800"/>
            <a:ext cx="1211126" cy="369332"/>
          </a:xfrm>
          <a:prstGeom prst="rect">
            <a:avLst/>
          </a:prstGeom>
          <a:noFill/>
        </p:spPr>
        <p:txBody>
          <a:bodyPr wrap="none" rtlCol="0">
            <a:spAutoFit/>
          </a:bodyPr>
          <a:lstStyle/>
          <a:p>
            <a:r>
              <a:rPr lang="en-US" dirty="0" smtClean="0"/>
              <a:t>Enclosure</a:t>
            </a:r>
            <a:endParaRPr lang="en-US" dirty="0"/>
          </a:p>
        </p:txBody>
      </p:sp>
      <p:sp>
        <p:nvSpPr>
          <p:cNvPr id="22" name="TextBox 21"/>
          <p:cNvSpPr txBox="1"/>
          <p:nvPr/>
        </p:nvSpPr>
        <p:spPr>
          <a:xfrm>
            <a:off x="3124200" y="5638800"/>
            <a:ext cx="1066800" cy="369332"/>
          </a:xfrm>
          <a:prstGeom prst="rect">
            <a:avLst/>
          </a:prstGeom>
          <a:noFill/>
        </p:spPr>
        <p:txBody>
          <a:bodyPr wrap="square" rtlCol="0">
            <a:spAutoFit/>
          </a:bodyPr>
          <a:lstStyle/>
          <a:p>
            <a:r>
              <a:rPr lang="en-US" dirty="0" smtClean="0"/>
              <a:t>Handle</a:t>
            </a:r>
            <a:endParaRPr lang="en-US" dirty="0"/>
          </a:p>
        </p:txBody>
      </p:sp>
      <p:sp>
        <p:nvSpPr>
          <p:cNvPr id="23" name="TextBox 22"/>
          <p:cNvSpPr txBox="1"/>
          <p:nvPr/>
        </p:nvSpPr>
        <p:spPr>
          <a:xfrm>
            <a:off x="4725139" y="5638800"/>
            <a:ext cx="723425" cy="369332"/>
          </a:xfrm>
          <a:prstGeom prst="rect">
            <a:avLst/>
          </a:prstGeom>
          <a:noFill/>
        </p:spPr>
        <p:txBody>
          <a:bodyPr wrap="none" rtlCol="0">
            <a:spAutoFit/>
          </a:bodyPr>
          <a:lstStyle/>
          <a:p>
            <a:r>
              <a:rPr lang="en-US" dirty="0" smtClean="0"/>
              <a:t>Stem</a:t>
            </a:r>
            <a:endParaRPr lang="en-US" dirty="0"/>
          </a:p>
        </p:txBody>
      </p:sp>
      <p:sp>
        <p:nvSpPr>
          <p:cNvPr id="24" name="TextBox 23"/>
          <p:cNvSpPr txBox="1"/>
          <p:nvPr/>
        </p:nvSpPr>
        <p:spPr>
          <a:xfrm>
            <a:off x="6864367" y="5562600"/>
            <a:ext cx="624916" cy="369332"/>
          </a:xfrm>
          <a:prstGeom prst="rect">
            <a:avLst/>
          </a:prstGeom>
          <a:noFill/>
        </p:spPr>
        <p:txBody>
          <a:bodyPr wrap="none" rtlCol="0">
            <a:spAutoFit/>
          </a:bodyPr>
          <a:lstStyle/>
          <a:p>
            <a:r>
              <a:rPr lang="en-US" dirty="0" smtClean="0"/>
              <a:t>Wall</a:t>
            </a:r>
            <a:endParaRPr lang="en-US" dirty="0"/>
          </a:p>
        </p:txBody>
      </p:sp>
      <p:sp>
        <p:nvSpPr>
          <p:cNvPr id="25" name="Slide Number Placeholder 3"/>
          <p:cNvSpPr>
            <a:spLocks noGrp="1"/>
          </p:cNvSpPr>
          <p:nvPr>
            <p:ph type="sldNum" sz="quarter" idx="12"/>
          </p:nvPr>
        </p:nvSpPr>
        <p:spPr>
          <a:xfrm>
            <a:off x="146050" y="6210300"/>
            <a:ext cx="457200" cy="457200"/>
          </a:xfrm>
        </p:spPr>
        <p:txBody>
          <a:bodyPr/>
          <a:lstStyle/>
          <a:p>
            <a:pPr>
              <a:defRPr/>
            </a:pPr>
            <a:fld id="{8F780220-87E9-424C-BD71-04528C24FCC9}"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a:t>
            </a:r>
            <a:r>
              <a:rPr lang="en-US" sz="2800" dirty="0" smtClean="0"/>
              <a:t>apping prepositions to spatial relations with spatial tags</a:t>
            </a:r>
            <a:endParaRPr lang="en-US" sz="2800" dirty="0"/>
          </a:p>
        </p:txBody>
      </p:sp>
      <p:sp>
        <p:nvSpPr>
          <p:cNvPr id="4" name="Slide Number Placeholder 3"/>
          <p:cNvSpPr>
            <a:spLocks noGrp="1"/>
          </p:cNvSpPr>
          <p:nvPr>
            <p:ph type="sldNum" sz="quarter" idx="12"/>
          </p:nvPr>
        </p:nvSpPr>
        <p:spPr/>
        <p:txBody>
          <a:bodyPr/>
          <a:lstStyle/>
          <a:p>
            <a:pPr>
              <a:defRPr/>
            </a:pPr>
            <a:fld id="{8F780220-87E9-424C-BD71-04528C24FCC9}" type="slidenum">
              <a:rPr lang="en-US" smtClean="0"/>
              <a:pPr>
                <a:defRPr/>
              </a:pPr>
              <a:t>39</a:t>
            </a:fld>
            <a:endParaRPr lang="en-US" dirty="0"/>
          </a:p>
        </p:txBody>
      </p:sp>
      <p:pic>
        <p:nvPicPr>
          <p:cNvPr id="17" name="Picture 16" descr="Picture 1.png"/>
          <p:cNvPicPr>
            <a:picLocks noChangeAspect="1"/>
          </p:cNvPicPr>
          <p:nvPr/>
        </p:nvPicPr>
        <p:blipFill>
          <a:blip r:embed="rId2"/>
          <a:stretch>
            <a:fillRect/>
          </a:stretch>
        </p:blipFill>
        <p:spPr>
          <a:xfrm>
            <a:off x="1206940" y="1441313"/>
            <a:ext cx="5498660" cy="488328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a:srcRect/>
          <a:stretch>
            <a:fillRect/>
          </a:stretch>
        </p:blipFill>
        <p:spPr bwMode="auto">
          <a:xfrm>
            <a:off x="314325" y="1493838"/>
            <a:ext cx="3571875" cy="4221162"/>
          </a:xfrm>
          <a:prstGeom prst="rect">
            <a:avLst/>
          </a:prstGeom>
          <a:noFill/>
          <a:ln w="9525">
            <a:noFill/>
            <a:miter lim="800000"/>
            <a:headEnd/>
            <a:tailEnd/>
          </a:ln>
        </p:spPr>
      </p:pic>
      <p:pic>
        <p:nvPicPr>
          <p:cNvPr id="19459" name="Picture 2"/>
          <p:cNvPicPr>
            <a:picLocks noChangeAspect="1" noChangeArrowheads="1"/>
          </p:cNvPicPr>
          <p:nvPr/>
        </p:nvPicPr>
        <p:blipFill>
          <a:blip r:embed="rId4"/>
          <a:srcRect/>
          <a:stretch>
            <a:fillRect/>
          </a:stretch>
        </p:blipFill>
        <p:spPr bwMode="auto">
          <a:xfrm>
            <a:off x="4084638" y="515938"/>
            <a:ext cx="4602162" cy="1973262"/>
          </a:xfrm>
          <a:prstGeom prst="rect">
            <a:avLst/>
          </a:prstGeom>
          <a:noFill/>
          <a:ln w="9525">
            <a:noFill/>
            <a:miter lim="800000"/>
            <a:headEnd/>
            <a:tailEnd/>
          </a:ln>
        </p:spPr>
      </p:pic>
      <p:pic>
        <p:nvPicPr>
          <p:cNvPr id="19460" name="Picture 3"/>
          <p:cNvPicPr>
            <a:picLocks noChangeAspect="1" noChangeArrowheads="1"/>
          </p:cNvPicPr>
          <p:nvPr/>
        </p:nvPicPr>
        <p:blipFill>
          <a:blip r:embed="rId5"/>
          <a:srcRect/>
          <a:stretch>
            <a:fillRect/>
          </a:stretch>
        </p:blipFill>
        <p:spPr bwMode="auto">
          <a:xfrm>
            <a:off x="4060825" y="2695575"/>
            <a:ext cx="4625975" cy="3697288"/>
          </a:xfrm>
          <a:prstGeom prst="rect">
            <a:avLst/>
          </a:prstGeom>
          <a:noFill/>
          <a:ln w="9525">
            <a:noFill/>
            <a:miter lim="800000"/>
            <a:headEnd/>
            <a:tailEnd/>
          </a:ln>
        </p:spPr>
      </p:pic>
      <p:sp>
        <p:nvSpPr>
          <p:cNvPr id="19461" name="Rectangle 4"/>
          <p:cNvSpPr>
            <a:spLocks noGrp="1" noChangeArrowheads="1"/>
          </p:cNvSpPr>
          <p:nvPr>
            <p:ph type="title"/>
          </p:nvPr>
        </p:nvSpPr>
        <p:spPr>
          <a:xfrm>
            <a:off x="419100" y="288925"/>
            <a:ext cx="3776663" cy="862013"/>
          </a:xfrm>
        </p:spPr>
        <p:txBody>
          <a:bodyPr/>
          <a:lstStyle/>
          <a:p>
            <a:pPr>
              <a:lnSpc>
                <a:spcPts val="18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smtClean="0">
                <a:solidFill>
                  <a:srgbClr val="696464"/>
                </a:solidFill>
              </a:rPr>
              <a:t>Complex tools</a:t>
            </a:r>
            <a:endParaRPr lang="en-GB" sz="2800" dirty="0">
              <a:solidFill>
                <a:srgbClr val="696464"/>
              </a:solidFill>
            </a:endParaRPr>
          </a:p>
        </p:txBody>
      </p:sp>
      <p:sp>
        <p:nvSpPr>
          <p:cNvPr id="8" name="Slide Number Placeholder 2"/>
          <p:cNvSpPr>
            <a:spLocks noGrp="1"/>
          </p:cNvSpPr>
          <p:nvPr>
            <p:ph type="sldNum" sz="quarter" idx="12"/>
          </p:nvPr>
        </p:nvSpPr>
        <p:spPr>
          <a:xfrm>
            <a:off x="146050" y="6172200"/>
            <a:ext cx="457200" cy="457200"/>
          </a:xfrm>
        </p:spPr>
        <p:txBody>
          <a:bodyPr/>
          <a:lstStyle/>
          <a:p>
            <a:pPr>
              <a:defRPr/>
            </a:pPr>
            <a:fld id="{A35430A0-83CD-48C4-BF33-C36E4A642829}" type="slidenum">
              <a:rPr lang="en-US" smtClean="0"/>
              <a:pPr>
                <a:defRPr/>
              </a:pPr>
              <a:t>4</a:t>
            </a:fld>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3D </a:t>
            </a:r>
            <a:r>
              <a:rPr lang="en-US" dirty="0" smtClean="0"/>
              <a:t>Object Features</a:t>
            </a:r>
            <a:endParaRPr lang="en-US" dirty="0"/>
          </a:p>
        </p:txBody>
      </p:sp>
      <p:sp>
        <p:nvSpPr>
          <p:cNvPr id="4" name="Slide Number Placeholder 3"/>
          <p:cNvSpPr>
            <a:spLocks noGrp="1"/>
          </p:cNvSpPr>
          <p:nvPr>
            <p:ph type="sldNum" sz="quarter" idx="12"/>
          </p:nvPr>
        </p:nvSpPr>
        <p:spPr/>
        <p:txBody>
          <a:bodyPr/>
          <a:lstStyle/>
          <a:p>
            <a:pPr>
              <a:defRPr/>
            </a:pPr>
            <a:fld id="{8F780220-87E9-424C-BD71-04528C24FCC9}" type="slidenum">
              <a:rPr lang="en-US" smtClean="0"/>
              <a:pPr>
                <a:defRPr/>
              </a:pPr>
              <a:t>40</a:t>
            </a:fld>
            <a:endParaRPr lang="en-US" dirty="0"/>
          </a:p>
        </p:txBody>
      </p:sp>
      <p:graphicFrame>
        <p:nvGraphicFramePr>
          <p:cNvPr id="5" name="Table 4"/>
          <p:cNvGraphicFramePr>
            <a:graphicFrameLocks noGrp="1"/>
          </p:cNvGraphicFramePr>
          <p:nvPr/>
        </p:nvGraphicFramePr>
        <p:xfrm>
          <a:off x="1524000" y="1371600"/>
          <a:ext cx="6324600" cy="5086498"/>
        </p:xfrm>
        <a:graphic>
          <a:graphicData uri="http://schemas.openxmlformats.org/drawingml/2006/table">
            <a:tbl>
              <a:tblPr firstRow="1" bandRow="1">
                <a:tableStyleId>{5C22544A-7EE6-4342-B048-85BDC9FD1C3A}</a:tableStyleId>
              </a:tblPr>
              <a:tblGrid>
                <a:gridCol w="2247900"/>
                <a:gridCol w="4076700"/>
              </a:tblGrid>
              <a:tr h="214579">
                <a:tc>
                  <a:txBody>
                    <a:bodyPr/>
                    <a:lstStyle/>
                    <a:p>
                      <a:r>
                        <a:rPr lang="en-US" sz="1200" dirty="0" smtClean="0"/>
                        <a:t>Object Feature</a:t>
                      </a:r>
                      <a:endParaRPr lang="en-US" sz="1200" dirty="0"/>
                    </a:p>
                  </a:txBody>
                  <a:tcPr marT="0" marB="0"/>
                </a:tc>
                <a:tc>
                  <a:txBody>
                    <a:bodyPr/>
                    <a:lstStyle/>
                    <a:p>
                      <a:r>
                        <a:rPr lang="en-US" sz="1200" dirty="0" smtClean="0"/>
                        <a:t>Description</a:t>
                      </a:r>
                      <a:endParaRPr lang="en-US" sz="1200" dirty="0"/>
                    </a:p>
                  </a:txBody>
                  <a:tcPr marT="0" marB="0"/>
                </a:tc>
              </a:tr>
              <a:tr h="214579">
                <a:tc>
                  <a:txBody>
                    <a:bodyPr/>
                    <a:lstStyle/>
                    <a:p>
                      <a:r>
                        <a:rPr lang="en-US" sz="1200" dirty="0" smtClean="0"/>
                        <a:t>Is-A</a:t>
                      </a:r>
                      <a:endParaRPr lang="en-US" sz="1200" dirty="0"/>
                    </a:p>
                  </a:txBody>
                  <a:tcPr marT="0" marB="0"/>
                </a:tc>
                <a:tc>
                  <a:txBody>
                    <a:bodyPr/>
                    <a:lstStyle/>
                    <a:p>
                      <a:r>
                        <a:rPr lang="en-US" sz="1200" dirty="0" smtClean="0"/>
                        <a:t>What</a:t>
                      </a:r>
                      <a:r>
                        <a:rPr lang="en-US" sz="1200" baseline="0" dirty="0" smtClean="0"/>
                        <a:t> is this object (can be multiple)</a:t>
                      </a:r>
                      <a:endParaRPr lang="en-US" sz="1200" dirty="0"/>
                    </a:p>
                  </a:txBody>
                  <a:tcPr marT="0" marB="0"/>
                </a:tc>
              </a:tr>
              <a:tr h="214579">
                <a:tc>
                  <a:txBody>
                    <a:bodyPr/>
                    <a:lstStyle/>
                    <a:p>
                      <a:pPr lvl="0"/>
                      <a:r>
                        <a:rPr lang="en-US" sz="1200" dirty="0" smtClean="0"/>
                        <a:t>Spatial Tags</a:t>
                      </a:r>
                      <a:endParaRPr lang="en-US" sz="1200" dirty="0"/>
                    </a:p>
                  </a:txBody>
                  <a:tcPr marT="0" marB="0"/>
                </a:tc>
                <a:tc>
                  <a:txBody>
                    <a:bodyPr/>
                    <a:lstStyle/>
                    <a:p>
                      <a:endParaRPr lang="en-US" sz="1200" dirty="0"/>
                    </a:p>
                  </a:txBody>
                  <a:tcPr marT="0" marB="0"/>
                </a:tc>
              </a:tr>
              <a:tr h="214579">
                <a:tc>
                  <a:txBody>
                    <a:bodyPr/>
                    <a:lstStyle/>
                    <a:p>
                      <a:pPr lvl="1"/>
                      <a:r>
                        <a:rPr lang="en-US" sz="1200" dirty="0" smtClean="0"/>
                        <a:t>Canopy</a:t>
                      </a:r>
                      <a:endParaRPr lang="en-US" sz="1200" dirty="0"/>
                    </a:p>
                  </a:txBody>
                  <a:tcPr marT="0" marB="0"/>
                </a:tc>
                <a:tc>
                  <a:txBody>
                    <a:bodyPr/>
                    <a:lstStyle/>
                    <a:p>
                      <a:r>
                        <a:rPr lang="en-US" sz="1200" dirty="0" smtClean="0"/>
                        <a:t>Canopy-like area under an object (under a tree)</a:t>
                      </a:r>
                      <a:endParaRPr lang="en-US" sz="1200" dirty="0"/>
                    </a:p>
                  </a:txBody>
                  <a:tcPr marT="0" marB="0"/>
                </a:tc>
              </a:tr>
              <a:tr h="214579">
                <a:tc>
                  <a:txBody>
                    <a:bodyPr/>
                    <a:lstStyle/>
                    <a:p>
                      <a:pPr lvl="1"/>
                      <a:r>
                        <a:rPr lang="en-US" sz="1200" dirty="0" smtClean="0"/>
                        <a:t>Cup</a:t>
                      </a:r>
                      <a:endParaRPr lang="en-US" sz="1200" dirty="0"/>
                    </a:p>
                  </a:txBody>
                  <a:tcPr marT="0" marB="0"/>
                </a:tc>
                <a:tc>
                  <a:txBody>
                    <a:bodyPr/>
                    <a:lstStyle/>
                    <a:p>
                      <a:r>
                        <a:rPr lang="en-US" sz="1200" dirty="0" smtClean="0"/>
                        <a:t>Hollow area,</a:t>
                      </a:r>
                      <a:r>
                        <a:rPr lang="en-US" sz="1200" baseline="0" dirty="0" smtClean="0"/>
                        <a:t> open above forming interior of object</a:t>
                      </a:r>
                      <a:endParaRPr lang="en-US" sz="1200" dirty="0"/>
                    </a:p>
                  </a:txBody>
                  <a:tcPr marT="0" marB="0"/>
                </a:tc>
              </a:tr>
              <a:tr h="214579">
                <a:tc>
                  <a:txBody>
                    <a:bodyPr/>
                    <a:lstStyle/>
                    <a:p>
                      <a:pPr lvl="1"/>
                      <a:r>
                        <a:rPr lang="en-US" sz="1200" dirty="0" smtClean="0"/>
                        <a:t>Enclosure</a:t>
                      </a:r>
                      <a:endParaRPr lang="en-US" sz="1200" dirty="0"/>
                    </a:p>
                  </a:txBody>
                  <a:tcPr marT="0" marB="0"/>
                </a:tc>
                <a:tc>
                  <a:txBody>
                    <a:bodyPr/>
                    <a:lstStyle/>
                    <a:p>
                      <a:r>
                        <a:rPr lang="en-US" sz="1200" dirty="0" smtClean="0"/>
                        <a:t>Interior</a:t>
                      </a:r>
                      <a:r>
                        <a:rPr lang="en-US" sz="1200" baseline="0" dirty="0" smtClean="0"/>
                        <a:t> region, bounded on all sides (holes allowed)</a:t>
                      </a:r>
                      <a:endParaRPr lang="en-US" sz="1200" dirty="0"/>
                    </a:p>
                  </a:txBody>
                  <a:tcPr marT="0" marB="0"/>
                </a:tc>
              </a:tr>
              <a:tr h="214579">
                <a:tc>
                  <a:txBody>
                    <a:bodyPr/>
                    <a:lstStyle/>
                    <a:p>
                      <a:pPr lvl="1"/>
                      <a:r>
                        <a:rPr lang="en-US" sz="1200" dirty="0" smtClean="0"/>
                        <a:t>Top/side/bottom/front/back</a:t>
                      </a:r>
                      <a:endParaRPr lang="en-US" sz="1200" dirty="0"/>
                    </a:p>
                  </a:txBody>
                  <a:tcPr marT="0" marB="0"/>
                </a:tc>
                <a:tc>
                  <a:txBody>
                    <a:bodyPr/>
                    <a:lstStyle/>
                    <a:p>
                      <a:r>
                        <a:rPr lang="en-US" sz="1200" dirty="0" smtClean="0"/>
                        <a:t>For both inner and outer surfaces</a:t>
                      </a:r>
                      <a:endParaRPr lang="en-US" sz="1200" dirty="0"/>
                    </a:p>
                  </a:txBody>
                  <a:tcPr marT="0" marB="0"/>
                </a:tc>
              </a:tr>
              <a:tr h="214579">
                <a:tc>
                  <a:txBody>
                    <a:bodyPr/>
                    <a:lstStyle/>
                    <a:p>
                      <a:pPr lvl="1"/>
                      <a:r>
                        <a:rPr lang="en-US" sz="1200" dirty="0" smtClean="0"/>
                        <a:t>Named-part</a:t>
                      </a:r>
                      <a:endParaRPr lang="en-US" sz="1200" dirty="0"/>
                    </a:p>
                  </a:txBody>
                  <a:tcPr marT="0" marB="0"/>
                </a:tc>
                <a:tc>
                  <a:txBody>
                    <a:bodyPr/>
                    <a:lstStyle/>
                    <a:p>
                      <a:r>
                        <a:rPr lang="en-US" sz="1200" dirty="0" smtClean="0"/>
                        <a:t>Specific part (e.g. hood of car)</a:t>
                      </a:r>
                      <a:endParaRPr lang="en-US" sz="1200" dirty="0"/>
                    </a:p>
                  </a:txBody>
                  <a:tcPr marT="0" marB="0"/>
                </a:tc>
              </a:tr>
              <a:tr h="214579">
                <a:tc>
                  <a:txBody>
                    <a:bodyPr/>
                    <a:lstStyle/>
                    <a:p>
                      <a:pPr lvl="1"/>
                      <a:r>
                        <a:rPr lang="en-US" sz="1200" dirty="0" smtClean="0"/>
                        <a:t>Stem</a:t>
                      </a:r>
                      <a:endParaRPr lang="en-US" sz="1200" dirty="0"/>
                    </a:p>
                  </a:txBody>
                  <a:tcPr marT="0" marB="0"/>
                </a:tc>
                <a:tc>
                  <a:txBody>
                    <a:bodyPr/>
                    <a:lstStyle/>
                    <a:p>
                      <a:r>
                        <a:rPr lang="en-US" sz="1200" dirty="0" smtClean="0"/>
                        <a:t>A long thin vertical base</a:t>
                      </a:r>
                      <a:endParaRPr lang="en-US" sz="1200" dirty="0"/>
                    </a:p>
                  </a:txBody>
                  <a:tcPr marT="0" marB="0"/>
                </a:tc>
              </a:tr>
              <a:tr h="214579">
                <a:tc>
                  <a:txBody>
                    <a:bodyPr/>
                    <a:lstStyle/>
                    <a:p>
                      <a:pPr lvl="1"/>
                      <a:r>
                        <a:rPr lang="en-US" sz="1200" dirty="0" smtClean="0"/>
                        <a:t>Opening</a:t>
                      </a:r>
                      <a:endParaRPr lang="en-US" sz="1200" dirty="0"/>
                    </a:p>
                  </a:txBody>
                  <a:tcPr marT="0" marB="0"/>
                </a:tc>
                <a:tc>
                  <a:txBody>
                    <a:bodyPr/>
                    <a:lstStyle/>
                    <a:p>
                      <a:r>
                        <a:rPr lang="en-US" sz="1200" dirty="0" smtClean="0"/>
                        <a:t>Opening</a:t>
                      </a:r>
                      <a:r>
                        <a:rPr lang="en-US" sz="1200" baseline="0" dirty="0" smtClean="0"/>
                        <a:t> to object’s interior (e.g. doorway to a room)</a:t>
                      </a:r>
                      <a:endParaRPr lang="en-US" sz="1200" dirty="0"/>
                    </a:p>
                  </a:txBody>
                  <a:tcPr marT="0" marB="0"/>
                </a:tc>
              </a:tr>
              <a:tr h="214579">
                <a:tc>
                  <a:txBody>
                    <a:bodyPr/>
                    <a:lstStyle/>
                    <a:p>
                      <a:pPr lvl="1"/>
                      <a:r>
                        <a:rPr lang="en-US" sz="1200" dirty="0" smtClean="0"/>
                        <a:t>Hole-through</a:t>
                      </a:r>
                      <a:endParaRPr lang="en-US" sz="1200" dirty="0"/>
                    </a:p>
                  </a:txBody>
                  <a:tcPr marT="0" marB="0"/>
                </a:tc>
                <a:tc>
                  <a:txBody>
                    <a:bodyPr/>
                    <a:lstStyle/>
                    <a:p>
                      <a:r>
                        <a:rPr lang="en-US" sz="1200" dirty="0" smtClean="0"/>
                        <a:t>Hole through an object (e.g.</a:t>
                      </a:r>
                      <a:r>
                        <a:rPr lang="en-US" sz="1200" baseline="0" dirty="0" smtClean="0"/>
                        <a:t> a ring or nut for a bolt)</a:t>
                      </a:r>
                      <a:endParaRPr lang="en-US" sz="1200" dirty="0"/>
                    </a:p>
                  </a:txBody>
                  <a:tcPr marT="0" marB="0"/>
                </a:tc>
              </a:tr>
              <a:tr h="214579">
                <a:tc>
                  <a:txBody>
                    <a:bodyPr/>
                    <a:lstStyle/>
                    <a:p>
                      <a:pPr lvl="1"/>
                      <a:r>
                        <a:rPr lang="en-US" sz="1200" dirty="0" smtClean="0"/>
                        <a:t>Touch-point</a:t>
                      </a:r>
                      <a:endParaRPr lang="en-US" sz="1200" dirty="0"/>
                    </a:p>
                  </a:txBody>
                  <a:tcPr marT="0" marB="0"/>
                </a:tc>
                <a:tc>
                  <a:txBody>
                    <a:bodyPr/>
                    <a:lstStyle/>
                    <a:p>
                      <a:r>
                        <a:rPr lang="en-US" sz="1200" dirty="0" smtClean="0"/>
                        <a:t>Handles and other functional</a:t>
                      </a:r>
                      <a:r>
                        <a:rPr lang="en-US" sz="1200" baseline="0" dirty="0" smtClean="0"/>
                        <a:t> parts (e.g. doorknob)</a:t>
                      </a:r>
                      <a:endParaRPr lang="en-US" sz="1200" dirty="0"/>
                    </a:p>
                  </a:txBody>
                  <a:tcPr marT="0" marB="0"/>
                </a:tc>
              </a:tr>
              <a:tr h="214579">
                <a:tc>
                  <a:txBody>
                    <a:bodyPr/>
                    <a:lstStyle/>
                    <a:p>
                      <a:pPr lvl="1"/>
                      <a:r>
                        <a:rPr lang="en-US" sz="1200" dirty="0" smtClean="0"/>
                        <a:t>Base</a:t>
                      </a:r>
                      <a:endParaRPr lang="en-US" sz="1200" dirty="0"/>
                    </a:p>
                  </a:txBody>
                  <a:tcPr marT="0" marB="0"/>
                </a:tc>
                <a:tc>
                  <a:txBody>
                    <a:bodyPr/>
                    <a:lstStyle/>
                    <a:p>
                      <a:r>
                        <a:rPr lang="en-US" sz="1200" dirty="0" smtClean="0"/>
                        <a:t>Region of an object where it supports itself</a:t>
                      </a:r>
                      <a:endParaRPr lang="en-US" sz="1200" dirty="0"/>
                    </a:p>
                  </a:txBody>
                  <a:tcPr marT="0" marB="0"/>
                </a:tc>
              </a:tr>
              <a:tr h="214579">
                <a:tc>
                  <a:txBody>
                    <a:bodyPr/>
                    <a:lstStyle/>
                    <a:p>
                      <a:r>
                        <a:rPr lang="en-US" sz="1200" dirty="0" smtClean="0"/>
                        <a:t>Overall Shape</a:t>
                      </a:r>
                      <a:endParaRPr lang="en-US" sz="1200" dirty="0"/>
                    </a:p>
                  </a:txBody>
                  <a:tcPr marT="0" marB="0"/>
                </a:tc>
                <a:tc>
                  <a:txBody>
                    <a:bodyPr/>
                    <a:lstStyle/>
                    <a:p>
                      <a:r>
                        <a:rPr lang="en-US" sz="1200" dirty="0" smtClean="0"/>
                        <a:t>Dominant overall shape (sheet, block, ribbon, disk, …)</a:t>
                      </a:r>
                      <a:endParaRPr lang="en-US" sz="1200" dirty="0"/>
                    </a:p>
                  </a:txBody>
                  <a:tcPr marT="0" marB="0"/>
                </a:tc>
              </a:tr>
              <a:tr h="214579">
                <a:tc>
                  <a:txBody>
                    <a:bodyPr/>
                    <a:lstStyle/>
                    <a:p>
                      <a:r>
                        <a:rPr lang="en-US" sz="1200" dirty="0" smtClean="0"/>
                        <a:t>Forward/Up direction</a:t>
                      </a:r>
                      <a:endParaRPr lang="en-US" sz="1200" dirty="0"/>
                    </a:p>
                  </a:txBody>
                  <a:tcPr marT="0" marB="0"/>
                </a:tc>
                <a:tc>
                  <a:txBody>
                    <a:bodyPr/>
                    <a:lstStyle/>
                    <a:p>
                      <a:r>
                        <a:rPr lang="en-US" sz="1200" dirty="0" smtClean="0"/>
                        <a:t>Object’s default orientation</a:t>
                      </a:r>
                      <a:endParaRPr lang="en-US" sz="1200" dirty="0"/>
                    </a:p>
                  </a:txBody>
                  <a:tcPr marT="0" marB="0"/>
                </a:tc>
              </a:tr>
              <a:tr h="214579">
                <a:tc>
                  <a:txBody>
                    <a:bodyPr/>
                    <a:lstStyle/>
                    <a:p>
                      <a:r>
                        <a:rPr lang="en-US" sz="1200" dirty="0" smtClean="0"/>
                        <a:t>Size</a:t>
                      </a:r>
                      <a:endParaRPr lang="en-US" sz="1200" dirty="0"/>
                    </a:p>
                  </a:txBody>
                  <a:tcPr marT="0" marB="0"/>
                </a:tc>
                <a:tc>
                  <a:txBody>
                    <a:bodyPr/>
                    <a:lstStyle/>
                    <a:p>
                      <a:r>
                        <a:rPr lang="en-US" sz="1200" dirty="0" smtClean="0"/>
                        <a:t>Object’s default size</a:t>
                      </a:r>
                      <a:endParaRPr lang="en-US" sz="1200" dirty="0"/>
                    </a:p>
                  </a:txBody>
                  <a:tcPr marT="0" marB="0"/>
                </a:tc>
              </a:tr>
              <a:tr h="214579">
                <a:tc>
                  <a:txBody>
                    <a:bodyPr/>
                    <a:lstStyle/>
                    <a:p>
                      <a:r>
                        <a:rPr lang="en-US" sz="1200" dirty="0" smtClean="0"/>
                        <a:t>Length axis</a:t>
                      </a:r>
                      <a:endParaRPr lang="en-US" sz="1200" dirty="0"/>
                    </a:p>
                  </a:txBody>
                  <a:tcPr marT="0" marB="0"/>
                </a:tc>
                <a:tc>
                  <a:txBody>
                    <a:bodyPr/>
                    <a:lstStyle/>
                    <a:p>
                      <a:r>
                        <a:rPr lang="en-US" sz="1200" dirty="0" smtClean="0"/>
                        <a:t>Axis</a:t>
                      </a:r>
                      <a:r>
                        <a:rPr lang="en-US" sz="1200" baseline="0" dirty="0" smtClean="0"/>
                        <a:t> for lengthening object (e.g. the long axis of a pencil)</a:t>
                      </a:r>
                      <a:endParaRPr lang="en-US" sz="1200" dirty="0"/>
                    </a:p>
                  </a:txBody>
                  <a:tcPr marT="0" marB="0"/>
                </a:tc>
              </a:tr>
              <a:tr h="214579">
                <a:tc>
                  <a:txBody>
                    <a:bodyPr/>
                    <a:lstStyle/>
                    <a:p>
                      <a:r>
                        <a:rPr lang="en-US" sz="1200" dirty="0" smtClean="0"/>
                        <a:t>Segmented/stretchable</a:t>
                      </a:r>
                      <a:endParaRPr lang="en-US" sz="1200" dirty="0"/>
                    </a:p>
                  </a:txBody>
                  <a:tcPr marT="0" marB="0"/>
                </a:tc>
                <a:tc>
                  <a:txBody>
                    <a:bodyPr/>
                    <a:lstStyle/>
                    <a:p>
                      <a:r>
                        <a:rPr lang="en-US" sz="1200" dirty="0" smtClean="0"/>
                        <a:t>Some objects</a:t>
                      </a:r>
                      <a:endParaRPr lang="en-US" sz="1200" dirty="0"/>
                    </a:p>
                  </a:txBody>
                  <a:tcPr marT="0" marB="0"/>
                </a:tc>
              </a:tr>
              <a:tr h="214579">
                <a:tc>
                  <a:txBody>
                    <a:bodyPr/>
                    <a:lstStyle/>
                    <a:p>
                      <a:r>
                        <a:rPr lang="en-US" sz="1200" dirty="0" smtClean="0"/>
                        <a:t>Embeddable</a:t>
                      </a:r>
                      <a:endParaRPr lang="en-US" sz="1200" dirty="0"/>
                    </a:p>
                  </a:txBody>
                  <a:tcPr marT="0" marB="0"/>
                </a:tc>
                <a:tc>
                  <a:txBody>
                    <a:bodyPr/>
                    <a:lstStyle/>
                    <a:p>
                      <a:r>
                        <a:rPr lang="en-US" sz="1200" dirty="0" smtClean="0"/>
                        <a:t>Distance this object is embedded,</a:t>
                      </a:r>
                      <a:r>
                        <a:rPr lang="en-US" sz="1200" baseline="0" dirty="0" smtClean="0"/>
                        <a:t> if any. (</a:t>
                      </a:r>
                      <a:r>
                        <a:rPr lang="en-US" sz="1200" baseline="0" dirty="0" err="1" smtClean="0"/>
                        <a:t>eg</a:t>
                      </a:r>
                      <a:r>
                        <a:rPr lang="en-US" sz="1200" baseline="0" dirty="0" smtClean="0"/>
                        <a:t> boat, fireplace,…)</a:t>
                      </a:r>
                      <a:endParaRPr lang="en-US" sz="1200" dirty="0"/>
                    </a:p>
                  </a:txBody>
                  <a:tcPr marT="0" marB="0"/>
                </a:tc>
              </a:tr>
              <a:tr h="214579">
                <a:tc>
                  <a:txBody>
                    <a:bodyPr/>
                    <a:lstStyle/>
                    <a:p>
                      <a:r>
                        <a:rPr lang="en-US" sz="1200" dirty="0" smtClean="0"/>
                        <a:t>Wall-item/Ceiling-item</a:t>
                      </a:r>
                      <a:endParaRPr lang="en-US" sz="1200" dirty="0"/>
                    </a:p>
                  </a:txBody>
                  <a:tcPr marT="0" marB="0"/>
                </a:tc>
                <a:tc>
                  <a:txBody>
                    <a:bodyPr/>
                    <a:lstStyle/>
                    <a:p>
                      <a:r>
                        <a:rPr lang="en-US" sz="1200" dirty="0" smtClean="0"/>
                        <a:t>Object normally attached to wall or ceiling</a:t>
                      </a:r>
                      <a:endParaRPr lang="en-US" sz="1200" dirty="0"/>
                    </a:p>
                  </a:txBody>
                  <a:tcPr marT="0" marB="0"/>
                </a:tc>
              </a:tr>
              <a:tr h="214579">
                <a:tc>
                  <a:txBody>
                    <a:bodyPr/>
                    <a:lstStyle/>
                    <a:p>
                      <a:r>
                        <a:rPr lang="en-US" sz="1200" dirty="0" smtClean="0"/>
                        <a:t>Flexible</a:t>
                      </a:r>
                      <a:endParaRPr lang="en-US" sz="1200" dirty="0"/>
                    </a:p>
                  </a:txBody>
                  <a:tcPr marT="0" marB="0"/>
                </a:tc>
                <a:tc>
                  <a:txBody>
                    <a:bodyPr/>
                    <a:lstStyle/>
                    <a:p>
                      <a:r>
                        <a:rPr lang="en-US" sz="1200" dirty="0" smtClean="0"/>
                        <a:t>Flexible</a:t>
                      </a:r>
                      <a:r>
                        <a:rPr lang="en-US" sz="1200" baseline="0" dirty="0" smtClean="0"/>
                        <a:t> objects like cloth and paper that can wrap or drape over</a:t>
                      </a:r>
                      <a:endParaRPr lang="en-US" sz="1200" dirty="0"/>
                    </a:p>
                  </a:txBody>
                  <a:tcPr marT="0" marB="0"/>
                </a:tc>
              </a:tr>
              <a:tr h="214579">
                <a:tc>
                  <a:txBody>
                    <a:bodyPr/>
                    <a:lstStyle/>
                    <a:p>
                      <a:r>
                        <a:rPr lang="en-US" sz="1200" dirty="0" smtClean="0"/>
                        <a:t>Surface element</a:t>
                      </a:r>
                      <a:endParaRPr lang="en-US" sz="1200" dirty="0"/>
                    </a:p>
                  </a:txBody>
                  <a:tcPr marT="0" marB="0"/>
                </a:tc>
                <a:tc>
                  <a:txBody>
                    <a:bodyPr/>
                    <a:lstStyle/>
                    <a:p>
                      <a:r>
                        <a:rPr lang="en-US" sz="1200" dirty="0" smtClean="0"/>
                        <a:t>Part of flat surface (e.g. crack, smudge,</a:t>
                      </a:r>
                      <a:r>
                        <a:rPr lang="en-US" sz="1200" baseline="0" dirty="0" smtClean="0"/>
                        <a:t> decal, texture)</a:t>
                      </a:r>
                      <a:endParaRPr lang="en-US" sz="1200" dirty="0"/>
                    </a:p>
                  </a:txBody>
                  <a:tcPr marT="0" marB="0"/>
                </a:tc>
              </a:tr>
              <a:tr h="214579">
                <a:tc>
                  <a:txBody>
                    <a:bodyPr/>
                    <a:lstStyle/>
                    <a:p>
                      <a:r>
                        <a:rPr lang="en-US" sz="1200" dirty="0" smtClean="0"/>
                        <a:t>Semantic Properties</a:t>
                      </a:r>
                      <a:endParaRPr lang="en-US" sz="1200" dirty="0"/>
                    </a:p>
                  </a:txBody>
                  <a:tcPr marT="0" marB="0"/>
                </a:tc>
                <a:tc>
                  <a:txBody>
                    <a:bodyPr/>
                    <a:lstStyle/>
                    <a:p>
                      <a:r>
                        <a:rPr lang="en-US" sz="1200" baseline="0" dirty="0" smtClean="0"/>
                        <a:t>Functional properties such as PATH, SEAT, AIRBORNE</a:t>
                      </a:r>
                      <a:endParaRPr lang="en-US" sz="1200" dirty="0"/>
                    </a:p>
                  </a:txBody>
                  <a:tcPr marT="0" marB="0"/>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3250" y="274638"/>
            <a:ext cx="8083550" cy="1143000"/>
          </a:xfrm>
        </p:spPr>
        <p:txBody>
          <a:bodyPr/>
          <a:lstStyle/>
          <a:p>
            <a:r>
              <a:rPr lang="en-US" dirty="0" smtClean="0"/>
              <a:t>Spatial relations in a scene</a:t>
            </a:r>
            <a:endParaRPr lang="en-US" dirty="0"/>
          </a:p>
        </p:txBody>
      </p:sp>
      <p:sp>
        <p:nvSpPr>
          <p:cNvPr id="4" name="Slide Number Placeholder 3"/>
          <p:cNvSpPr>
            <a:spLocks noGrp="1"/>
          </p:cNvSpPr>
          <p:nvPr>
            <p:ph type="sldNum" sz="quarter" idx="12"/>
          </p:nvPr>
        </p:nvSpPr>
        <p:spPr/>
        <p:txBody>
          <a:bodyPr/>
          <a:lstStyle/>
          <a:p>
            <a:pPr>
              <a:defRPr/>
            </a:pPr>
            <a:fld id="{8F780220-87E9-424C-BD71-04528C24FCC9}" type="slidenum">
              <a:rPr lang="en-US" smtClean="0"/>
              <a:pPr>
                <a:defRPr/>
              </a:pPr>
              <a:t>41</a:t>
            </a:fld>
            <a:endParaRPr lang="en-US" dirty="0"/>
          </a:p>
        </p:txBody>
      </p:sp>
      <p:pic>
        <p:nvPicPr>
          <p:cNvPr id="5" name="Picture 4" descr="spatial3.jpg"/>
          <p:cNvPicPr>
            <a:picLocks noChangeAspect="1"/>
          </p:cNvPicPr>
          <p:nvPr/>
        </p:nvPicPr>
        <p:blipFill>
          <a:blip r:embed="rId2"/>
          <a:stretch>
            <a:fillRect/>
          </a:stretch>
        </p:blipFill>
        <p:spPr>
          <a:xfrm>
            <a:off x="3944155" y="1600200"/>
            <a:ext cx="4742645" cy="3429000"/>
          </a:xfrm>
          <a:prstGeom prst="rect">
            <a:avLst/>
          </a:prstGeom>
        </p:spPr>
      </p:pic>
      <p:sp>
        <p:nvSpPr>
          <p:cNvPr id="6" name="TextBox 5"/>
          <p:cNvSpPr txBox="1"/>
          <p:nvPr/>
        </p:nvSpPr>
        <p:spPr>
          <a:xfrm>
            <a:off x="3886200" y="5029200"/>
            <a:ext cx="4971244" cy="1615827"/>
          </a:xfrm>
          <a:prstGeom prst="rect">
            <a:avLst/>
          </a:prstGeom>
          <a:noFill/>
        </p:spPr>
        <p:txBody>
          <a:bodyPr wrap="square" rtlCol="0">
            <a:spAutoFit/>
          </a:bodyPr>
          <a:lstStyle/>
          <a:p>
            <a:r>
              <a:rPr lang="en-US" sz="1100" b="1" dirty="0" smtClean="0"/>
              <a:t>Input text: </a:t>
            </a:r>
            <a:r>
              <a:rPr lang="en-US" sz="1100" i="1" dirty="0" smtClean="0"/>
              <a:t>A large magenta flower is in a small vase. The vase is under an umbrella. The umbrella is on the right side of a table. A picture of a woman is on the left side of a 16 foot long wall. A brick texture is on the wall. The wall is 2 feet behind the table. A small brown horse is in the ground. It is a foot to the left of the table. A red chicken is in a birdcage. The cage is to the right of the table. A huge apple is on the wall. It is to the left of the picture. A large rug is under the table. A small blue chicken is in a large flower cereal bowl. A pink mouse is on a small chair. The chair is 5 inches to the left of the bowl. The bowl is in front of the table. The red chicken is facing the blue chicken. . .</a:t>
            </a:r>
            <a:endParaRPr lang="en-US" sz="1100" i="1" dirty="0"/>
          </a:p>
        </p:txBody>
      </p:sp>
      <p:graphicFrame>
        <p:nvGraphicFramePr>
          <p:cNvPr id="8" name="Table 7"/>
          <p:cNvGraphicFramePr>
            <a:graphicFrameLocks noGrp="1"/>
          </p:cNvGraphicFramePr>
          <p:nvPr/>
        </p:nvGraphicFramePr>
        <p:xfrm>
          <a:off x="685800" y="1570440"/>
          <a:ext cx="2877355" cy="4727445"/>
        </p:xfrm>
        <a:graphic>
          <a:graphicData uri="http://schemas.openxmlformats.org/drawingml/2006/table">
            <a:tbl>
              <a:tblPr firstRow="1" bandRow="1">
                <a:tableStyleId>{5C22544A-7EE6-4342-B048-85BDC9FD1C3A}</a:tableStyleId>
              </a:tblPr>
              <a:tblGrid>
                <a:gridCol w="1535705"/>
                <a:gridCol w="1341650"/>
              </a:tblGrid>
              <a:tr h="278085">
                <a:tc>
                  <a:txBody>
                    <a:bodyPr/>
                    <a:lstStyle/>
                    <a:p>
                      <a:r>
                        <a:rPr lang="en-US" sz="1200" dirty="0" smtClean="0"/>
                        <a:t>Spatial relation</a:t>
                      </a:r>
                      <a:endParaRPr lang="en-US" sz="1200" dirty="0"/>
                    </a:p>
                  </a:txBody>
                  <a:tcPr/>
                </a:tc>
                <a:tc>
                  <a:txBody>
                    <a:bodyPr/>
                    <a:lstStyle/>
                    <a:p>
                      <a:r>
                        <a:rPr lang="en-US" sz="1200" dirty="0" smtClean="0"/>
                        <a:t>Scene</a:t>
                      </a:r>
                      <a:r>
                        <a:rPr lang="en-US" sz="1200" baseline="0" dirty="0" smtClean="0"/>
                        <a:t> elements</a:t>
                      </a:r>
                      <a:endParaRPr lang="en-US" sz="1200" dirty="0"/>
                    </a:p>
                  </a:txBody>
                  <a:tcPr/>
                </a:tc>
              </a:tr>
              <a:tr h="278085">
                <a:tc>
                  <a:txBody>
                    <a:bodyPr/>
                    <a:lstStyle/>
                    <a:p>
                      <a:r>
                        <a:rPr lang="en-US" sz="1200" dirty="0" smtClean="0"/>
                        <a:t>Enclosed-in</a:t>
                      </a:r>
                      <a:endParaRPr lang="en-US" sz="1200" dirty="0"/>
                    </a:p>
                  </a:txBody>
                  <a:tcPr/>
                </a:tc>
                <a:tc>
                  <a:txBody>
                    <a:bodyPr/>
                    <a:lstStyle/>
                    <a:p>
                      <a:r>
                        <a:rPr lang="en-US" sz="1200" i="1" dirty="0" smtClean="0"/>
                        <a:t>Chicken</a:t>
                      </a:r>
                      <a:r>
                        <a:rPr lang="en-US" sz="1200" i="1" baseline="0" dirty="0" smtClean="0"/>
                        <a:t> in cage</a:t>
                      </a:r>
                      <a:endParaRPr lang="en-US" sz="1200" i="1" dirty="0"/>
                    </a:p>
                  </a:txBody>
                  <a:tcPr/>
                </a:tc>
              </a:tr>
              <a:tr h="278085">
                <a:tc>
                  <a:txBody>
                    <a:bodyPr/>
                    <a:lstStyle/>
                    <a:p>
                      <a:r>
                        <a:rPr lang="en-US" sz="1200" dirty="0" smtClean="0"/>
                        <a:t>Embedded-in</a:t>
                      </a:r>
                      <a:endParaRPr lang="en-US" sz="1200" dirty="0"/>
                    </a:p>
                  </a:txBody>
                  <a:tcPr/>
                </a:tc>
                <a:tc>
                  <a:txBody>
                    <a:bodyPr/>
                    <a:lstStyle/>
                    <a:p>
                      <a:r>
                        <a:rPr lang="en-US" sz="1200" i="1" dirty="0" smtClean="0"/>
                        <a:t>Horse in ground</a:t>
                      </a:r>
                      <a:endParaRPr lang="en-US" sz="1200" i="1" dirty="0"/>
                    </a:p>
                  </a:txBody>
                  <a:tcPr/>
                </a:tc>
              </a:tr>
              <a:tr h="278085">
                <a:tc>
                  <a:txBody>
                    <a:bodyPr/>
                    <a:lstStyle/>
                    <a:p>
                      <a:r>
                        <a:rPr lang="en-US" sz="1200" dirty="0" smtClean="0"/>
                        <a:t>In-cup</a:t>
                      </a:r>
                      <a:endParaRPr lang="en-US" sz="1200" dirty="0"/>
                    </a:p>
                  </a:txBody>
                  <a:tcPr/>
                </a:tc>
                <a:tc>
                  <a:txBody>
                    <a:bodyPr/>
                    <a:lstStyle/>
                    <a:p>
                      <a:r>
                        <a:rPr lang="en-US" sz="1200" i="1" dirty="0" smtClean="0"/>
                        <a:t>Chicken in bowl</a:t>
                      </a:r>
                      <a:endParaRPr lang="en-US" sz="1200" i="1" dirty="0"/>
                    </a:p>
                  </a:txBody>
                  <a:tcPr/>
                </a:tc>
              </a:tr>
              <a:tr h="278085">
                <a:tc>
                  <a:txBody>
                    <a:bodyPr/>
                    <a:lstStyle/>
                    <a:p>
                      <a:r>
                        <a:rPr lang="en-US" sz="1200" dirty="0" smtClean="0"/>
                        <a:t>On-top-surface</a:t>
                      </a:r>
                      <a:endParaRPr lang="en-US" sz="1200" dirty="0"/>
                    </a:p>
                  </a:txBody>
                  <a:tcPr/>
                </a:tc>
                <a:tc>
                  <a:txBody>
                    <a:bodyPr/>
                    <a:lstStyle/>
                    <a:p>
                      <a:r>
                        <a:rPr lang="en-US" sz="1200" i="1" dirty="0" smtClean="0"/>
                        <a:t>Apple on wall</a:t>
                      </a:r>
                      <a:endParaRPr lang="en-US" sz="1200" i="1" dirty="0"/>
                    </a:p>
                  </a:txBody>
                  <a:tcPr/>
                </a:tc>
              </a:tr>
              <a:tr h="278085">
                <a:tc>
                  <a:txBody>
                    <a:bodyPr/>
                    <a:lstStyle/>
                    <a:p>
                      <a:r>
                        <a:rPr lang="en-US" sz="1200" dirty="0" smtClean="0"/>
                        <a:t>On-vertical-surface</a:t>
                      </a:r>
                      <a:endParaRPr lang="en-US" sz="1200" dirty="0"/>
                    </a:p>
                  </a:txBody>
                  <a:tcPr/>
                </a:tc>
                <a:tc>
                  <a:txBody>
                    <a:bodyPr/>
                    <a:lstStyle/>
                    <a:p>
                      <a:r>
                        <a:rPr lang="en-US" sz="1200" i="1" dirty="0" smtClean="0"/>
                        <a:t>Picture on wall</a:t>
                      </a:r>
                      <a:endParaRPr lang="en-US" sz="1200" i="1" dirty="0"/>
                    </a:p>
                  </a:txBody>
                  <a:tcPr/>
                </a:tc>
              </a:tr>
              <a:tr h="278085">
                <a:tc>
                  <a:txBody>
                    <a:bodyPr/>
                    <a:lstStyle/>
                    <a:p>
                      <a:r>
                        <a:rPr lang="en-US" sz="1200" dirty="0" smtClean="0"/>
                        <a:t>Pattern-on</a:t>
                      </a:r>
                      <a:endParaRPr lang="en-US" sz="1200" dirty="0"/>
                    </a:p>
                  </a:txBody>
                  <a:tcPr/>
                </a:tc>
                <a:tc>
                  <a:txBody>
                    <a:bodyPr/>
                    <a:lstStyle/>
                    <a:p>
                      <a:r>
                        <a:rPr lang="en-US" sz="1200" i="1" dirty="0" smtClean="0"/>
                        <a:t>Brick-texture on wall</a:t>
                      </a:r>
                      <a:endParaRPr lang="en-US" sz="1200" i="1" dirty="0"/>
                    </a:p>
                  </a:txBody>
                  <a:tcPr/>
                </a:tc>
              </a:tr>
              <a:tr h="278085">
                <a:tc>
                  <a:txBody>
                    <a:bodyPr/>
                    <a:lstStyle/>
                    <a:p>
                      <a:r>
                        <a:rPr lang="en-US" sz="1200" dirty="0" smtClean="0"/>
                        <a:t>Under-canopy</a:t>
                      </a:r>
                      <a:endParaRPr lang="en-US" sz="1200" dirty="0"/>
                    </a:p>
                  </a:txBody>
                  <a:tcPr/>
                </a:tc>
                <a:tc>
                  <a:txBody>
                    <a:bodyPr/>
                    <a:lstStyle/>
                    <a:p>
                      <a:r>
                        <a:rPr lang="en-US" sz="1200" i="1" dirty="0" smtClean="0"/>
                        <a:t>Vase under umbrella</a:t>
                      </a:r>
                      <a:endParaRPr lang="en-US" sz="1200" i="1" dirty="0"/>
                    </a:p>
                  </a:txBody>
                  <a:tcPr/>
                </a:tc>
              </a:tr>
              <a:tr h="278085">
                <a:tc>
                  <a:txBody>
                    <a:bodyPr/>
                    <a:lstStyle/>
                    <a:p>
                      <a:r>
                        <a:rPr lang="en-US" sz="1200" dirty="0" smtClean="0"/>
                        <a:t>Under-base</a:t>
                      </a:r>
                      <a:endParaRPr lang="en-US" sz="1200" dirty="0"/>
                    </a:p>
                  </a:txBody>
                  <a:tcPr/>
                </a:tc>
                <a:tc>
                  <a:txBody>
                    <a:bodyPr/>
                    <a:lstStyle/>
                    <a:p>
                      <a:r>
                        <a:rPr lang="en-US" sz="1200" i="1" dirty="0" smtClean="0"/>
                        <a:t>Rug under table</a:t>
                      </a:r>
                      <a:endParaRPr lang="en-US" sz="1200" i="1" dirty="0"/>
                    </a:p>
                  </a:txBody>
                  <a:tcPr/>
                </a:tc>
              </a:tr>
              <a:tr h="278085">
                <a:tc>
                  <a:txBody>
                    <a:bodyPr/>
                    <a:lstStyle/>
                    <a:p>
                      <a:r>
                        <a:rPr lang="en-US" sz="1200" dirty="0" smtClean="0"/>
                        <a:t>Stem-in-cup</a:t>
                      </a:r>
                      <a:endParaRPr lang="en-US" sz="1200" dirty="0"/>
                    </a:p>
                  </a:txBody>
                  <a:tcPr/>
                </a:tc>
                <a:tc>
                  <a:txBody>
                    <a:bodyPr/>
                    <a:lstStyle/>
                    <a:p>
                      <a:r>
                        <a:rPr lang="en-US" sz="1200" i="1" dirty="0" smtClean="0"/>
                        <a:t>Flower in</a:t>
                      </a:r>
                      <a:r>
                        <a:rPr lang="en-US" sz="1200" i="1" baseline="0" dirty="0" smtClean="0"/>
                        <a:t> vase</a:t>
                      </a:r>
                      <a:endParaRPr lang="en-US" sz="1200" i="1" dirty="0"/>
                    </a:p>
                  </a:txBody>
                  <a:tcPr/>
                </a:tc>
              </a:tr>
              <a:tr h="278085">
                <a:tc>
                  <a:txBody>
                    <a:bodyPr/>
                    <a:lstStyle/>
                    <a:p>
                      <a:r>
                        <a:rPr lang="en-US" sz="1200" dirty="0" smtClean="0"/>
                        <a:t>Laterally related</a:t>
                      </a:r>
                      <a:endParaRPr lang="en-US" sz="1200" dirty="0"/>
                    </a:p>
                  </a:txBody>
                  <a:tcPr/>
                </a:tc>
                <a:tc>
                  <a:txBody>
                    <a:bodyPr/>
                    <a:lstStyle/>
                    <a:p>
                      <a:r>
                        <a:rPr lang="en-US" sz="1200" i="1" dirty="0" smtClean="0"/>
                        <a:t>Wall behind table</a:t>
                      </a:r>
                      <a:endParaRPr lang="en-US" sz="1200" i="1" dirty="0"/>
                    </a:p>
                  </a:txBody>
                  <a:tcPr/>
                </a:tc>
              </a:tr>
              <a:tr h="278085">
                <a:tc>
                  <a:txBody>
                    <a:bodyPr/>
                    <a:lstStyle/>
                    <a:p>
                      <a:r>
                        <a:rPr lang="en-US" sz="1200" dirty="0" smtClean="0"/>
                        <a:t>Length</a:t>
                      </a:r>
                      <a:r>
                        <a:rPr lang="en-US" sz="1200" baseline="0" dirty="0" smtClean="0"/>
                        <a:t> axis</a:t>
                      </a:r>
                      <a:endParaRPr lang="en-US" sz="1200" dirty="0"/>
                    </a:p>
                  </a:txBody>
                  <a:tcPr/>
                </a:tc>
                <a:tc>
                  <a:txBody>
                    <a:bodyPr/>
                    <a:lstStyle/>
                    <a:p>
                      <a:r>
                        <a:rPr lang="en-US" sz="1200" i="1" dirty="0" smtClean="0"/>
                        <a:t>Wall</a:t>
                      </a:r>
                      <a:endParaRPr lang="en-US" sz="1200" i="1" dirty="0"/>
                    </a:p>
                  </a:txBody>
                  <a:tcPr/>
                </a:tc>
              </a:tr>
              <a:tr h="278085">
                <a:tc>
                  <a:txBody>
                    <a:bodyPr/>
                    <a:lstStyle/>
                    <a:p>
                      <a:r>
                        <a:rPr lang="en-US" sz="1200" dirty="0" smtClean="0"/>
                        <a:t>Default size/orientation</a:t>
                      </a:r>
                      <a:endParaRPr lang="en-US" sz="1200" dirty="0"/>
                    </a:p>
                  </a:txBody>
                  <a:tcPr/>
                </a:tc>
                <a:tc>
                  <a:txBody>
                    <a:bodyPr/>
                    <a:lstStyle/>
                    <a:p>
                      <a:r>
                        <a:rPr lang="en-US" sz="1200" i="0" dirty="0" smtClean="0"/>
                        <a:t>All objects</a:t>
                      </a:r>
                      <a:endParaRPr lang="en-US" sz="1200" i="0" dirty="0"/>
                    </a:p>
                  </a:txBody>
                  <a:tcPr/>
                </a:tc>
              </a:tr>
              <a:tr h="278085">
                <a:tc>
                  <a:txBody>
                    <a:bodyPr/>
                    <a:lstStyle/>
                    <a:p>
                      <a:r>
                        <a:rPr lang="en-US" sz="1200" dirty="0" smtClean="0"/>
                        <a:t>Region</a:t>
                      </a:r>
                      <a:endParaRPr lang="en-US" sz="1200" dirty="0"/>
                    </a:p>
                  </a:txBody>
                  <a:tcPr/>
                </a:tc>
                <a:tc>
                  <a:txBody>
                    <a:bodyPr/>
                    <a:lstStyle/>
                    <a:p>
                      <a:r>
                        <a:rPr lang="en-US" sz="1200" i="1" dirty="0" smtClean="0"/>
                        <a:t>Right</a:t>
                      </a:r>
                      <a:r>
                        <a:rPr lang="en-US" sz="1200" i="1" baseline="0" dirty="0" smtClean="0"/>
                        <a:t> side of</a:t>
                      </a:r>
                      <a:endParaRPr lang="en-US" sz="1200" i="1" dirty="0"/>
                    </a:p>
                  </a:txBody>
                  <a:tcPr/>
                </a:tc>
              </a:tr>
              <a:tr h="278085">
                <a:tc>
                  <a:txBody>
                    <a:bodyPr/>
                    <a:lstStyle/>
                    <a:p>
                      <a:r>
                        <a:rPr lang="en-US" sz="1200" dirty="0" smtClean="0"/>
                        <a:t>Distance</a:t>
                      </a:r>
                      <a:endParaRPr lang="en-US" sz="1200" dirty="0"/>
                    </a:p>
                  </a:txBody>
                  <a:tcPr/>
                </a:tc>
                <a:tc>
                  <a:txBody>
                    <a:bodyPr/>
                    <a:lstStyle/>
                    <a:p>
                      <a:r>
                        <a:rPr lang="en-US" sz="1200" i="1" dirty="0" smtClean="0"/>
                        <a:t>2 feet behind</a:t>
                      </a:r>
                      <a:endParaRPr lang="en-US" sz="1200" i="1" dirty="0"/>
                    </a:p>
                  </a:txBody>
                  <a:tcPr/>
                </a:tc>
              </a:tr>
              <a:tr h="278085">
                <a:tc>
                  <a:txBody>
                    <a:bodyPr/>
                    <a:lstStyle/>
                    <a:p>
                      <a:r>
                        <a:rPr lang="en-US" sz="1200" dirty="0" smtClean="0"/>
                        <a:t>Size</a:t>
                      </a:r>
                      <a:endParaRPr lang="en-US" sz="1200" dirty="0"/>
                    </a:p>
                  </a:txBody>
                  <a:tcPr/>
                </a:tc>
                <a:tc>
                  <a:txBody>
                    <a:bodyPr/>
                    <a:lstStyle/>
                    <a:p>
                      <a:r>
                        <a:rPr lang="en-US" sz="1200" i="1" dirty="0" smtClean="0"/>
                        <a:t>Small</a:t>
                      </a:r>
                      <a:r>
                        <a:rPr lang="en-US" sz="1200" i="1" baseline="0" dirty="0" smtClean="0"/>
                        <a:t> </a:t>
                      </a:r>
                      <a:r>
                        <a:rPr lang="en-US" sz="1200" i="0" baseline="0" dirty="0" smtClean="0"/>
                        <a:t>and </a:t>
                      </a:r>
                      <a:r>
                        <a:rPr lang="en-US" sz="1200" i="1" baseline="0" dirty="0" smtClean="0"/>
                        <a:t>16 ft long</a:t>
                      </a:r>
                      <a:endParaRPr lang="en-US" sz="1200" i="1" dirty="0"/>
                    </a:p>
                  </a:txBody>
                  <a:tcPr/>
                </a:tc>
              </a:tr>
              <a:tr h="278085">
                <a:tc>
                  <a:txBody>
                    <a:bodyPr/>
                    <a:lstStyle/>
                    <a:p>
                      <a:r>
                        <a:rPr lang="en-US" sz="1200" dirty="0" smtClean="0"/>
                        <a:t>Orientation</a:t>
                      </a:r>
                      <a:endParaRPr lang="en-US" sz="1200" dirty="0"/>
                    </a:p>
                  </a:txBody>
                  <a:tcPr/>
                </a:tc>
                <a:tc>
                  <a:txBody>
                    <a:bodyPr/>
                    <a:lstStyle/>
                    <a:p>
                      <a:r>
                        <a:rPr lang="en-US" sz="1200" i="1" dirty="0" smtClean="0"/>
                        <a:t>facing</a:t>
                      </a:r>
                      <a:endParaRPr lang="en-US" sz="1200" i="1" dirty="0"/>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7219" name="Picture 2"/>
          <p:cNvPicPr>
            <a:picLocks noChangeAspect="1" noChangeArrowheads="1"/>
          </p:cNvPicPr>
          <p:nvPr/>
        </p:nvPicPr>
        <p:blipFill>
          <a:blip r:embed="rId3"/>
          <a:srcRect/>
          <a:stretch>
            <a:fillRect/>
          </a:stretch>
        </p:blipFill>
        <p:spPr bwMode="auto">
          <a:xfrm>
            <a:off x="4665663" y="2058988"/>
            <a:ext cx="4264025" cy="3224212"/>
          </a:xfrm>
          <a:prstGeom prst="rect">
            <a:avLst/>
          </a:prstGeom>
          <a:noFill/>
          <a:ln w="9525">
            <a:noFill/>
            <a:miter lim="800000"/>
            <a:headEnd/>
            <a:tailEnd/>
          </a:ln>
        </p:spPr>
      </p:pic>
      <p:pic>
        <p:nvPicPr>
          <p:cNvPr id="137220" name="Picture 3"/>
          <p:cNvPicPr>
            <a:picLocks noChangeAspect="1" noChangeArrowheads="1"/>
          </p:cNvPicPr>
          <p:nvPr/>
        </p:nvPicPr>
        <p:blipFill>
          <a:blip r:embed="rId4"/>
          <a:srcRect/>
          <a:stretch>
            <a:fillRect/>
          </a:stretch>
        </p:blipFill>
        <p:spPr bwMode="auto">
          <a:xfrm>
            <a:off x="290513" y="2058988"/>
            <a:ext cx="4187825" cy="3167062"/>
          </a:xfrm>
          <a:prstGeom prst="rect">
            <a:avLst/>
          </a:prstGeom>
          <a:noFill/>
          <a:ln w="9525">
            <a:noFill/>
            <a:miter lim="800000"/>
            <a:headEnd/>
            <a:tailEnd/>
          </a:ln>
        </p:spPr>
      </p:pic>
      <p:sp>
        <p:nvSpPr>
          <p:cNvPr id="5"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42</a:t>
            </a:fld>
            <a:endParaRPr lang="en-US" dirty="0"/>
          </a:p>
        </p:txBody>
      </p:sp>
      <p:sp>
        <p:nvSpPr>
          <p:cNvPr id="7" name="TextBox 6"/>
          <p:cNvSpPr txBox="1"/>
          <p:nvPr/>
        </p:nvSpPr>
        <p:spPr>
          <a:xfrm>
            <a:off x="1524000" y="6019800"/>
            <a:ext cx="6290402" cy="369332"/>
          </a:xfrm>
          <a:prstGeom prst="rect">
            <a:avLst/>
          </a:prstGeom>
          <a:noFill/>
        </p:spPr>
        <p:txBody>
          <a:bodyPr wrap="none" rtlCol="0">
            <a:spAutoFit/>
          </a:bodyPr>
          <a:lstStyle/>
          <a:p>
            <a:r>
              <a:rPr lang="en-GB" i="1" dirty="0" smtClean="0">
                <a:solidFill>
                  <a:srgbClr val="000000"/>
                </a:solidFill>
              </a:rPr>
              <a:t>The vase is on the nightstand. The lamp is next to the vase.</a:t>
            </a:r>
            <a:r>
              <a:rPr lang="en-GB" dirty="0" smtClean="0">
                <a:solidFill>
                  <a:srgbClr val="000000"/>
                </a:solidFill>
              </a:rPr>
              <a:t> </a:t>
            </a:r>
            <a:endParaRPr lang="en-US" dirty="0"/>
          </a:p>
        </p:txBody>
      </p:sp>
      <p:sp>
        <p:nvSpPr>
          <p:cNvPr id="8" name="TextBox 7"/>
          <p:cNvSpPr txBox="1"/>
          <p:nvPr/>
        </p:nvSpPr>
        <p:spPr>
          <a:xfrm>
            <a:off x="1244486" y="5269468"/>
            <a:ext cx="2032114" cy="369332"/>
          </a:xfrm>
          <a:prstGeom prst="rect">
            <a:avLst/>
          </a:prstGeom>
          <a:noFill/>
        </p:spPr>
        <p:txBody>
          <a:bodyPr wrap="none" rtlCol="0">
            <a:spAutoFit/>
          </a:bodyPr>
          <a:lstStyle/>
          <a:p>
            <a:r>
              <a:rPr lang="en-US" dirty="0" smtClean="0">
                <a:solidFill>
                  <a:schemeClr val="bg1">
                    <a:lumMod val="65000"/>
                  </a:schemeClr>
                </a:solidFill>
              </a:rPr>
              <a:t>Without constraint</a:t>
            </a:r>
            <a:endParaRPr lang="en-US" dirty="0">
              <a:solidFill>
                <a:schemeClr val="bg1">
                  <a:lumMod val="65000"/>
                </a:schemeClr>
              </a:solidFill>
            </a:endParaRPr>
          </a:p>
        </p:txBody>
      </p:sp>
      <p:sp>
        <p:nvSpPr>
          <p:cNvPr id="9" name="TextBox 8"/>
          <p:cNvSpPr txBox="1"/>
          <p:nvPr/>
        </p:nvSpPr>
        <p:spPr>
          <a:xfrm>
            <a:off x="5832574" y="5269468"/>
            <a:ext cx="1711226" cy="369332"/>
          </a:xfrm>
          <a:prstGeom prst="rect">
            <a:avLst/>
          </a:prstGeom>
          <a:noFill/>
        </p:spPr>
        <p:txBody>
          <a:bodyPr wrap="none" rtlCol="0">
            <a:spAutoFit/>
          </a:bodyPr>
          <a:lstStyle/>
          <a:p>
            <a:r>
              <a:rPr lang="en-US" dirty="0" smtClean="0">
                <a:solidFill>
                  <a:srgbClr val="A6A6A6"/>
                </a:solidFill>
              </a:rPr>
              <a:t>With constraint</a:t>
            </a:r>
            <a:endParaRPr lang="en-US" dirty="0">
              <a:solidFill>
                <a:srgbClr val="A6A6A6"/>
              </a:solidFill>
            </a:endParaRPr>
          </a:p>
        </p:txBody>
      </p:sp>
      <p:sp>
        <p:nvSpPr>
          <p:cNvPr id="10" name="Title 1"/>
          <p:cNvSpPr txBox="1">
            <a:spLocks/>
          </p:cNvSpPr>
          <p:nvPr/>
        </p:nvSpPr>
        <p:spPr bwMode="auto">
          <a:xfrm>
            <a:off x="603250" y="274638"/>
            <a:ext cx="808355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j-ea"/>
                <a:cs typeface="+mj-cs"/>
              </a:rPr>
              <a:t>Implicit spatial constraints: objects on surface</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4690" name="Picture 1"/>
          <p:cNvPicPr>
            <a:picLocks noChangeAspect="1" noChangeArrowheads="1"/>
          </p:cNvPicPr>
          <p:nvPr/>
        </p:nvPicPr>
        <p:blipFill>
          <a:blip r:embed="rId3"/>
          <a:srcRect/>
          <a:stretch>
            <a:fillRect/>
          </a:stretch>
        </p:blipFill>
        <p:spPr bwMode="auto">
          <a:xfrm>
            <a:off x="796926" y="1314449"/>
            <a:ext cx="2966772" cy="2159000"/>
          </a:xfrm>
          <a:prstGeom prst="rect">
            <a:avLst/>
          </a:prstGeom>
          <a:noFill/>
          <a:ln w="9525">
            <a:noFill/>
            <a:miter lim="800000"/>
            <a:headEnd/>
            <a:tailEnd/>
          </a:ln>
        </p:spPr>
      </p:pic>
      <p:pic>
        <p:nvPicPr>
          <p:cNvPr id="114691" name="Picture 2"/>
          <p:cNvPicPr>
            <a:picLocks noChangeAspect="1" noChangeArrowheads="1"/>
          </p:cNvPicPr>
          <p:nvPr/>
        </p:nvPicPr>
        <p:blipFill>
          <a:blip r:embed="rId4"/>
          <a:srcRect/>
          <a:stretch>
            <a:fillRect/>
          </a:stretch>
        </p:blipFill>
        <p:spPr bwMode="auto">
          <a:xfrm>
            <a:off x="4725988" y="4083050"/>
            <a:ext cx="2992797" cy="2178050"/>
          </a:xfrm>
          <a:prstGeom prst="rect">
            <a:avLst/>
          </a:prstGeom>
          <a:noFill/>
          <a:ln w="9525">
            <a:noFill/>
            <a:miter lim="800000"/>
            <a:headEnd/>
            <a:tailEnd/>
          </a:ln>
        </p:spPr>
      </p:pic>
      <p:grpSp>
        <p:nvGrpSpPr>
          <p:cNvPr id="2" name="Group 3"/>
          <p:cNvGrpSpPr>
            <a:grpSpLocks/>
          </p:cNvGrpSpPr>
          <p:nvPr/>
        </p:nvGrpSpPr>
        <p:grpSpPr bwMode="auto">
          <a:xfrm>
            <a:off x="715963" y="3581400"/>
            <a:ext cx="3262313" cy="368299"/>
            <a:chOff x="259" y="2827"/>
            <a:chExt cx="2055" cy="232"/>
          </a:xfrm>
        </p:grpSpPr>
        <p:sp>
          <p:nvSpPr>
            <p:cNvPr id="114697" name="AutoShape 4"/>
            <p:cNvSpPr>
              <a:spLocks noChangeArrowheads="1"/>
            </p:cNvSpPr>
            <p:nvPr/>
          </p:nvSpPr>
          <p:spPr bwMode="auto">
            <a:xfrm>
              <a:off x="259" y="2827"/>
              <a:ext cx="2055" cy="232"/>
            </a:xfrm>
            <a:prstGeom prst="roundRect">
              <a:avLst>
                <a:gd name="adj" fmla="val 431"/>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114698" name="AutoShape 5"/>
            <p:cNvSpPr>
              <a:spLocks noChangeArrowheads="1"/>
            </p:cNvSpPr>
            <p:nvPr/>
          </p:nvSpPr>
          <p:spPr bwMode="auto">
            <a:xfrm>
              <a:off x="259" y="2827"/>
              <a:ext cx="1866" cy="210"/>
            </a:xfrm>
            <a:prstGeom prst="roundRect">
              <a:avLst>
                <a:gd name="adj" fmla="val 431"/>
              </a:avLst>
            </a:prstGeom>
            <a:noFill/>
            <a:ln w="9525">
              <a:noFill/>
              <a:round/>
              <a:headEnd/>
              <a:tailEnd/>
            </a:ln>
          </p:spPr>
          <p:txBody>
            <a:bodyPr wrap="none" lIns="90000" tIns="46800" rIns="90000" bIns="46800">
              <a:prstTxWarp prst="textNoShape">
                <a:avLst/>
              </a:prstTxWarp>
              <a:spAutoFit/>
            </a:bodyPr>
            <a:lstStyle/>
            <a:p>
              <a:pPr>
                <a:lnSpc>
                  <a:spcPts val="1800"/>
                </a:lnSpc>
                <a:buClr>
                  <a:srgbClr val="EAEAEA"/>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dirty="0" smtClean="0">
                  <a:solidFill>
                    <a:srgbClr val="000000"/>
                  </a:solidFill>
                  <a:latin typeface="Trebuchet MS" pitchFamily="-65" charset="0"/>
                </a:rPr>
                <a:t>Grasp: </a:t>
              </a:r>
              <a:r>
                <a:rPr lang="en-GB" sz="1800" dirty="0">
                  <a:solidFill>
                    <a:srgbClr val="000000"/>
                  </a:solidFill>
                  <a:latin typeface="Trebuchet MS" pitchFamily="-65" charset="0"/>
                </a:rPr>
                <a:t>wine_bottle</a:t>
              </a:r>
              <a:r>
                <a:rPr lang="en-GB" sz="1800" dirty="0" smtClean="0">
                  <a:solidFill>
                    <a:srgbClr val="000000"/>
                  </a:solidFill>
                  <a:latin typeface="Trebuchet MS" pitchFamily="-65" charset="0"/>
                </a:rPr>
                <a:t>-</a:t>
              </a:r>
              <a:r>
                <a:rPr lang="en-GB" dirty="0" smtClean="0">
                  <a:solidFill>
                    <a:srgbClr val="000000"/>
                  </a:solidFill>
                  <a:latin typeface="Trebuchet MS" pitchFamily="-65" charset="0"/>
                </a:rPr>
                <a:t>vp</a:t>
              </a:r>
              <a:r>
                <a:rPr lang="en-GB" sz="1800" dirty="0" smtClean="0">
                  <a:solidFill>
                    <a:srgbClr val="000000"/>
                  </a:solidFill>
                  <a:latin typeface="Trebuchet MS" pitchFamily="-65" charset="0"/>
                </a:rPr>
                <a:t>0014</a:t>
              </a:r>
              <a:endParaRPr lang="en-GB" sz="1800" dirty="0">
                <a:solidFill>
                  <a:srgbClr val="000000"/>
                </a:solidFill>
                <a:latin typeface="Trebuchet MS" pitchFamily="-65" charset="0"/>
              </a:endParaRPr>
            </a:p>
          </p:txBody>
        </p:sp>
      </p:grpSp>
      <p:grpSp>
        <p:nvGrpSpPr>
          <p:cNvPr id="3" name="Group 6"/>
          <p:cNvGrpSpPr>
            <a:grpSpLocks/>
          </p:cNvGrpSpPr>
          <p:nvPr/>
        </p:nvGrpSpPr>
        <p:grpSpPr bwMode="auto">
          <a:xfrm>
            <a:off x="4687885" y="6261099"/>
            <a:ext cx="4105273" cy="368301"/>
            <a:chOff x="2953" y="2816"/>
            <a:chExt cx="2586" cy="232"/>
          </a:xfrm>
        </p:grpSpPr>
        <p:sp>
          <p:nvSpPr>
            <p:cNvPr id="114695" name="AutoShape 7"/>
            <p:cNvSpPr>
              <a:spLocks noChangeArrowheads="1"/>
            </p:cNvSpPr>
            <p:nvPr/>
          </p:nvSpPr>
          <p:spPr bwMode="auto">
            <a:xfrm>
              <a:off x="2953" y="2816"/>
              <a:ext cx="2456" cy="232"/>
            </a:xfrm>
            <a:prstGeom prst="roundRect">
              <a:avLst>
                <a:gd name="adj" fmla="val 431"/>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114696" name="AutoShape 8"/>
            <p:cNvSpPr>
              <a:spLocks noChangeArrowheads="1"/>
            </p:cNvSpPr>
            <p:nvPr/>
          </p:nvSpPr>
          <p:spPr bwMode="auto">
            <a:xfrm>
              <a:off x="2953" y="2816"/>
              <a:ext cx="2586" cy="210"/>
            </a:xfrm>
            <a:prstGeom prst="roundRect">
              <a:avLst>
                <a:gd name="adj" fmla="val 431"/>
              </a:avLst>
            </a:prstGeom>
            <a:noFill/>
            <a:ln w="9525">
              <a:noFill/>
              <a:round/>
              <a:headEnd/>
              <a:tailEnd/>
            </a:ln>
          </p:spPr>
          <p:txBody>
            <a:bodyPr wrap="none" lIns="90000" tIns="46800" rIns="90000" bIns="46800">
              <a:prstTxWarp prst="textNoShape">
                <a:avLst/>
              </a:prstTxWarp>
              <a:spAutoFit/>
            </a:bodyPr>
            <a:lstStyle/>
            <a:p>
              <a:pPr>
                <a:lnSpc>
                  <a:spcPts val="1800"/>
                </a:lnSpc>
                <a:buClr>
                  <a:srgbClr val="EAEAEA"/>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dirty="0" smtClean="0">
                  <a:solidFill>
                    <a:srgbClr val="000000"/>
                  </a:solidFill>
                  <a:latin typeface="Trebuchet MS" pitchFamily="-65" charset="0"/>
                </a:rPr>
                <a:t>Use </a:t>
              </a:r>
              <a:r>
                <a:rPr lang="en-GB" b="1" dirty="0" smtClean="0">
                  <a:solidFill>
                    <a:srgbClr val="000000"/>
                  </a:solidFill>
                  <a:latin typeface="Trebuchet MS" pitchFamily="-65" charset="0"/>
                </a:rPr>
                <a:t>object:</a:t>
              </a:r>
              <a:r>
                <a:rPr lang="en-GB" sz="1800" b="1" dirty="0" smtClean="0">
                  <a:solidFill>
                    <a:srgbClr val="000000"/>
                  </a:solidFill>
                  <a:latin typeface="Trebuchet MS" pitchFamily="-65" charset="0"/>
                </a:rPr>
                <a:t> </a:t>
              </a:r>
              <a:r>
                <a:rPr lang="en-GB" sz="1800" i="1" dirty="0">
                  <a:solidFill>
                    <a:srgbClr val="000000"/>
                  </a:solidFill>
                  <a:latin typeface="Trebuchet MS" pitchFamily="-65" charset="0"/>
                </a:rPr>
                <a:t>bicycle_10-speed-vp8300</a:t>
              </a:r>
            </a:p>
          </p:txBody>
        </p:sp>
      </p:grpSp>
      <p:sp>
        <p:nvSpPr>
          <p:cNvPr id="114694" name="Rectangle 9"/>
          <p:cNvSpPr>
            <a:spLocks noGrp="1" noChangeArrowheads="1"/>
          </p:cNvSpPr>
          <p:nvPr>
            <p:ph type="title"/>
          </p:nvPr>
        </p:nvSpPr>
        <p:spPr>
          <a:xfrm>
            <a:off x="419100" y="295275"/>
            <a:ext cx="7435850" cy="771525"/>
          </a:xfrm>
        </p:spPr>
        <p:txBody>
          <a:bodyPr lIns="91440" tIns="45720" rIns="91440" bIns="45720"/>
          <a:lstStyle/>
          <a:p>
            <a:pPr>
              <a:lnSpc>
                <a:spcPts val="291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solidFill>
                  <a:srgbClr val="000000"/>
                </a:solidFill>
              </a:rPr>
              <a:t>Poses Types </a:t>
            </a:r>
            <a:r>
              <a:rPr lang="en-GB" sz="1200" dirty="0" smtClean="0">
                <a:solidFill>
                  <a:srgbClr val="000000"/>
                </a:solidFill>
              </a:rPr>
              <a:t>(from </a:t>
            </a:r>
            <a:r>
              <a:rPr lang="en-GB" sz="1200" dirty="0" smtClean="0">
                <a:solidFill>
                  <a:srgbClr val="000000"/>
                </a:solidFill>
              </a:rPr>
              <a:t>original system -- </a:t>
            </a:r>
            <a:r>
              <a:rPr lang="en-GB" sz="1200" dirty="0" smtClean="0">
                <a:solidFill>
                  <a:srgbClr val="000000"/>
                </a:solidFill>
              </a:rPr>
              <a:t>not implemented yet in new system)</a:t>
            </a:r>
            <a:endParaRPr lang="en-GB" sz="1200" dirty="0">
              <a:solidFill>
                <a:srgbClr val="000000"/>
              </a:solidFill>
            </a:endParaRPr>
          </a:p>
        </p:txBody>
      </p:sp>
      <p:sp>
        <p:nvSpPr>
          <p:cNvPr id="11" name="Slide Number Placeholder 22"/>
          <p:cNvSpPr txBox="1">
            <a:spLocks/>
          </p:cNvSpPr>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2C7F59A2-15C2-4B1F-9F2D-2B75D7545179}" type="slidenum">
              <a:rPr kumimoji="0" lang="en-US" sz="1400" b="0" i="0" u="none" strike="noStrike" kern="1200" cap="none" spc="0" normalizeH="0" baseline="0" noProof="0" smtClean="0">
                <a:ln>
                  <a:noFill/>
                </a:ln>
                <a:solidFill>
                  <a:srgbClr val="FFFFFF"/>
                </a:solidFill>
                <a:effectLst/>
                <a:uLnTx/>
                <a:uFillTx/>
                <a:latin typeface="+mj-lt"/>
                <a:ea typeface="+mj-ea"/>
                <a:cs typeface="+mj-cs"/>
              </a:rPr>
              <a:pPr marL="0" marR="0" lvl="0" indent="0" algn="ctr" defTabSz="457200" rtl="0" eaLnBrk="1" fontAlgn="auto" latinLnBrk="0" hangingPunct="1">
                <a:lnSpc>
                  <a:spcPct val="100000"/>
                </a:lnSpc>
                <a:spcBef>
                  <a:spcPts val="0"/>
                </a:spcBef>
                <a:spcAft>
                  <a:spcPts val="0"/>
                </a:spcAft>
                <a:buClrTx/>
                <a:buSzTx/>
                <a:buFontTx/>
                <a:buNone/>
                <a:tabLst/>
                <a:defRPr/>
              </a:pPr>
              <a:t>43</a:t>
            </a:fld>
            <a:endParaRPr kumimoji="0" lang="en-US" sz="1400" b="0" i="0" u="none" strike="noStrike" kern="1200" cap="none" spc="0" normalizeH="0" baseline="0" noProof="0" dirty="0">
              <a:ln>
                <a:noFill/>
              </a:ln>
              <a:solidFill>
                <a:srgbClr val="FFFFFF"/>
              </a:solidFill>
              <a:effectLst/>
              <a:uLnTx/>
              <a:uFillTx/>
              <a:latin typeface="+mj-lt"/>
              <a:ea typeface="+mj-ea"/>
              <a:cs typeface="+mj-cs"/>
            </a:endParaRPr>
          </a:p>
        </p:txBody>
      </p:sp>
      <p:pic>
        <p:nvPicPr>
          <p:cNvPr id="12" name="Picture 1"/>
          <p:cNvPicPr>
            <a:picLocks noChangeAspect="1" noChangeArrowheads="1"/>
          </p:cNvPicPr>
          <p:nvPr/>
        </p:nvPicPr>
        <p:blipFill>
          <a:blip r:embed="rId5"/>
          <a:srcRect/>
          <a:stretch>
            <a:fillRect/>
          </a:stretch>
        </p:blipFill>
        <p:spPr bwMode="auto">
          <a:xfrm>
            <a:off x="1347788" y="4178614"/>
            <a:ext cx="2614612" cy="2037557"/>
          </a:xfrm>
          <a:prstGeom prst="rect">
            <a:avLst/>
          </a:prstGeom>
          <a:noFill/>
          <a:ln w="9525">
            <a:noFill/>
            <a:miter lim="800000"/>
            <a:headEnd/>
            <a:tailEnd/>
          </a:ln>
        </p:spPr>
      </p:pic>
      <p:grpSp>
        <p:nvGrpSpPr>
          <p:cNvPr id="13" name="Group 2"/>
          <p:cNvGrpSpPr>
            <a:grpSpLocks/>
          </p:cNvGrpSpPr>
          <p:nvPr/>
        </p:nvGrpSpPr>
        <p:grpSpPr bwMode="auto">
          <a:xfrm>
            <a:off x="1370013" y="6220598"/>
            <a:ext cx="3430587" cy="332602"/>
            <a:chOff x="431" y="3001"/>
            <a:chExt cx="1855" cy="291"/>
          </a:xfrm>
        </p:grpSpPr>
        <p:sp>
          <p:nvSpPr>
            <p:cNvPr id="14" name="AutoShape 3"/>
            <p:cNvSpPr>
              <a:spLocks noChangeArrowheads="1"/>
            </p:cNvSpPr>
            <p:nvPr/>
          </p:nvSpPr>
          <p:spPr bwMode="auto">
            <a:xfrm>
              <a:off x="431" y="3001"/>
              <a:ext cx="1855" cy="232"/>
            </a:xfrm>
            <a:prstGeom prst="roundRect">
              <a:avLst>
                <a:gd name="adj" fmla="val 431"/>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15" name="AutoShape 4"/>
            <p:cNvSpPr>
              <a:spLocks noChangeArrowheads="1"/>
            </p:cNvSpPr>
            <p:nvPr/>
          </p:nvSpPr>
          <p:spPr bwMode="auto">
            <a:xfrm>
              <a:off x="431" y="3001"/>
              <a:ext cx="1682" cy="291"/>
            </a:xfrm>
            <a:prstGeom prst="roundRect">
              <a:avLst>
                <a:gd name="adj" fmla="val 431"/>
              </a:avLst>
            </a:prstGeom>
            <a:noFill/>
            <a:ln w="9525">
              <a:noFill/>
              <a:round/>
              <a:headEnd/>
              <a:tailEnd/>
            </a:ln>
          </p:spPr>
          <p:txBody>
            <a:bodyPr wrap="square" lIns="90000" tIns="46800" rIns="90000" bIns="46800">
              <a:prstTxWarp prst="textNoShape">
                <a:avLst/>
              </a:prstTxWarp>
              <a:spAutoFit/>
            </a:bodyPr>
            <a:lstStyle/>
            <a:p>
              <a:pPr>
                <a:lnSpc>
                  <a:spcPts val="1800"/>
                </a:lnSpc>
                <a:buClr>
                  <a:srgbClr val="EAEAEA"/>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dirty="0" smtClean="0">
                  <a:solidFill>
                    <a:srgbClr val="000000"/>
                  </a:solidFill>
                  <a:latin typeface="Trebuchet MS" pitchFamily="-65" charset="0"/>
                </a:rPr>
                <a:t>Body pose + grasp</a:t>
              </a:r>
              <a:endParaRPr lang="en-GB" sz="1800" b="1" dirty="0">
                <a:solidFill>
                  <a:srgbClr val="000000"/>
                </a:solidFill>
                <a:latin typeface="Trebuchet MS" pitchFamily="-65" charset="0"/>
              </a:endParaRPr>
            </a:p>
          </p:txBody>
        </p:sp>
      </p:grpSp>
      <p:grpSp>
        <p:nvGrpSpPr>
          <p:cNvPr id="16" name="Group 5"/>
          <p:cNvGrpSpPr>
            <a:grpSpLocks/>
          </p:cNvGrpSpPr>
          <p:nvPr/>
        </p:nvGrpSpPr>
        <p:grpSpPr bwMode="auto">
          <a:xfrm>
            <a:off x="4267200" y="3553596"/>
            <a:ext cx="3893360" cy="332604"/>
            <a:chOff x="3013" y="3030"/>
            <a:chExt cx="434" cy="291"/>
          </a:xfrm>
        </p:grpSpPr>
        <p:sp>
          <p:nvSpPr>
            <p:cNvPr id="17" name="AutoShape 6"/>
            <p:cNvSpPr>
              <a:spLocks noChangeArrowheads="1"/>
            </p:cNvSpPr>
            <p:nvPr/>
          </p:nvSpPr>
          <p:spPr bwMode="auto">
            <a:xfrm>
              <a:off x="3013" y="3030"/>
              <a:ext cx="424" cy="232"/>
            </a:xfrm>
            <a:prstGeom prst="roundRect">
              <a:avLst>
                <a:gd name="adj" fmla="val 431"/>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18" name="AutoShape 7"/>
            <p:cNvSpPr>
              <a:spLocks noChangeArrowheads="1"/>
            </p:cNvSpPr>
            <p:nvPr/>
          </p:nvSpPr>
          <p:spPr bwMode="auto">
            <a:xfrm>
              <a:off x="3049" y="3030"/>
              <a:ext cx="398" cy="291"/>
            </a:xfrm>
            <a:prstGeom prst="roundRect">
              <a:avLst>
                <a:gd name="adj" fmla="val 431"/>
              </a:avLst>
            </a:prstGeom>
            <a:noFill/>
            <a:ln w="9525">
              <a:noFill/>
              <a:round/>
              <a:headEnd/>
              <a:tailEnd/>
            </a:ln>
          </p:spPr>
          <p:txBody>
            <a:bodyPr wrap="square" lIns="90000" tIns="46800" rIns="90000" bIns="46800">
              <a:prstTxWarp prst="textNoShape">
                <a:avLst/>
              </a:prstTxWarp>
              <a:spAutoFit/>
            </a:bodyPr>
            <a:lstStyle/>
            <a:p>
              <a:pPr>
                <a:lnSpc>
                  <a:spcPts val="1800"/>
                </a:lnSpc>
                <a:buClr>
                  <a:srgbClr val="EAEAEA"/>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smtClean="0">
                  <a:solidFill>
                    <a:srgbClr val="000000"/>
                  </a:solidFill>
                  <a:latin typeface="Trebuchet MS" pitchFamily="-65" charset="0"/>
                </a:rPr>
                <a:t>Standalone body pose</a:t>
              </a:r>
              <a:r>
                <a:rPr lang="en-GB" i="1" dirty="0" smtClean="0">
                  <a:solidFill>
                    <a:srgbClr val="000000"/>
                  </a:solidFill>
                  <a:latin typeface="Trebuchet MS" pitchFamily="-65" charset="0"/>
                </a:rPr>
                <a:t>: </a:t>
              </a:r>
              <a:r>
                <a:rPr lang="en-GB" sz="1800" i="1" dirty="0" smtClean="0">
                  <a:solidFill>
                    <a:srgbClr val="000000"/>
                  </a:solidFill>
                  <a:latin typeface="Trebuchet MS" pitchFamily="-65" charset="0"/>
                </a:rPr>
                <a:t>Run</a:t>
              </a:r>
              <a:endParaRPr lang="en-GB" sz="1800" i="1" dirty="0">
                <a:solidFill>
                  <a:srgbClr val="000000"/>
                </a:solidFill>
                <a:latin typeface="Trebuchet MS" pitchFamily="-65" charset="0"/>
              </a:endParaRPr>
            </a:p>
          </p:txBody>
        </p:sp>
      </p:grpSp>
      <p:pic>
        <p:nvPicPr>
          <p:cNvPr id="19" name="Picture 8"/>
          <p:cNvPicPr>
            <a:picLocks noChangeAspect="1" noChangeArrowheads="1"/>
          </p:cNvPicPr>
          <p:nvPr/>
        </p:nvPicPr>
        <p:blipFill>
          <a:blip r:embed="rId6"/>
          <a:srcRect/>
          <a:stretch>
            <a:fillRect/>
          </a:stretch>
        </p:blipFill>
        <p:spPr bwMode="auto">
          <a:xfrm>
            <a:off x="4633104" y="1447800"/>
            <a:ext cx="2692400" cy="213098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Rectangle 1"/>
          <p:cNvSpPr>
            <a:spLocks noGrp="1" noChangeArrowheads="1"/>
          </p:cNvSpPr>
          <p:nvPr>
            <p:ph type="title"/>
          </p:nvPr>
        </p:nvSpPr>
        <p:spPr>
          <a:xfrm>
            <a:off x="419100" y="295275"/>
            <a:ext cx="8267700" cy="1152525"/>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000000"/>
                </a:solidFill>
              </a:rPr>
              <a:t>Combined </a:t>
            </a:r>
            <a:r>
              <a:rPr lang="en-GB" dirty="0" smtClean="0">
                <a:solidFill>
                  <a:srgbClr val="000000"/>
                </a:solidFill>
              </a:rPr>
              <a:t>poses</a:t>
            </a:r>
            <a:endParaRPr lang="en-GB" b="0" i="1" dirty="0">
              <a:solidFill>
                <a:srgbClr val="000000"/>
              </a:solidFill>
            </a:endParaRPr>
          </a:p>
        </p:txBody>
      </p:sp>
      <p:pic>
        <p:nvPicPr>
          <p:cNvPr id="118787" name="Picture 2"/>
          <p:cNvPicPr>
            <a:picLocks noChangeAspect="1" noChangeArrowheads="1"/>
          </p:cNvPicPr>
          <p:nvPr/>
        </p:nvPicPr>
        <p:blipFill>
          <a:blip r:embed="rId3"/>
          <a:srcRect/>
          <a:stretch>
            <a:fillRect/>
          </a:stretch>
        </p:blipFill>
        <p:spPr bwMode="auto">
          <a:xfrm>
            <a:off x="1676400" y="1600200"/>
            <a:ext cx="5440363" cy="4114800"/>
          </a:xfrm>
          <a:prstGeom prst="rect">
            <a:avLst/>
          </a:prstGeom>
          <a:noFill/>
          <a:ln w="9525">
            <a:noFill/>
            <a:miter lim="800000"/>
            <a:headEnd/>
            <a:tailEnd/>
          </a:ln>
        </p:spPr>
      </p:pic>
      <p:sp>
        <p:nvSpPr>
          <p:cNvPr id="4"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44</a:t>
            </a:fld>
            <a:endParaRPr lang="en-US" dirty="0"/>
          </a:p>
        </p:txBody>
      </p:sp>
      <p:sp>
        <p:nvSpPr>
          <p:cNvPr id="5" name="TextBox 4"/>
          <p:cNvSpPr txBox="1"/>
          <p:nvPr/>
        </p:nvSpPr>
        <p:spPr>
          <a:xfrm>
            <a:off x="2057400" y="5791200"/>
            <a:ext cx="4865508" cy="369332"/>
          </a:xfrm>
          <a:prstGeom prst="rect">
            <a:avLst/>
          </a:prstGeom>
          <a:noFill/>
        </p:spPr>
        <p:txBody>
          <a:bodyPr wrap="none" rtlCol="0">
            <a:spAutoFit/>
          </a:bodyPr>
          <a:lstStyle/>
          <a:p>
            <a:r>
              <a:rPr lang="en-GB" i="1" dirty="0" smtClean="0">
                <a:solidFill>
                  <a:srgbClr val="000000"/>
                </a:solidFill>
              </a:rPr>
              <a:t>Mary rides the bicycle. She plays the trumpet.</a:t>
            </a:r>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smtClean="0"/>
              <a:t>Outline</a:t>
            </a:r>
          </a:p>
        </p:txBody>
      </p:sp>
      <p:sp>
        <p:nvSpPr>
          <p:cNvPr id="4" name="Slide Number Placeholder 3"/>
          <p:cNvSpPr>
            <a:spLocks noGrp="1"/>
          </p:cNvSpPr>
          <p:nvPr>
            <p:ph type="sldNum" sz="quarter" idx="12"/>
          </p:nvPr>
        </p:nvSpPr>
        <p:spPr/>
        <p:txBody>
          <a:bodyPr>
            <a:normAutofit/>
          </a:bodyPr>
          <a:lstStyle/>
          <a:p>
            <a:pPr>
              <a:defRPr/>
            </a:pPr>
            <a:fld id="{38B99BEF-3467-4DD1-8C22-2165E6A833B7}" type="slidenum">
              <a:rPr lang="en-US"/>
              <a:pPr>
                <a:defRPr/>
              </a:pPr>
              <a:t>45</a:t>
            </a:fld>
            <a:endParaRPr lang="en-US"/>
          </a:p>
        </p:txBody>
      </p:sp>
      <p:sp>
        <p:nvSpPr>
          <p:cNvPr id="16387" name="Content Placeholder 2"/>
          <p:cNvSpPr>
            <a:spLocks noGrp="1"/>
          </p:cNvSpPr>
          <p:nvPr>
            <p:ph sz="quarter" idx="1"/>
          </p:nvPr>
        </p:nvSpPr>
        <p:spPr/>
        <p:txBody>
          <a:bodyPr/>
          <a:lstStyle/>
          <a:p>
            <a:r>
              <a:rPr lang="en-US" sz="3200" dirty="0" smtClean="0"/>
              <a:t>Motivation and system </a:t>
            </a:r>
            <a:r>
              <a:rPr lang="en-US" sz="3200" dirty="0" smtClean="0"/>
              <a:t>overview</a:t>
            </a:r>
            <a:endParaRPr lang="en-US" sz="3200" dirty="0" smtClean="0"/>
          </a:p>
          <a:p>
            <a:r>
              <a:rPr lang="en-US" sz="3200" dirty="0" smtClean="0"/>
              <a:t>Background </a:t>
            </a:r>
            <a:r>
              <a:rPr lang="en-US" sz="3200" dirty="0" smtClean="0"/>
              <a:t>and functionality</a:t>
            </a:r>
          </a:p>
          <a:p>
            <a:r>
              <a:rPr lang="en-US" sz="3200" dirty="0" smtClean="0"/>
              <a:t>Under the hood</a:t>
            </a:r>
            <a:endParaRPr lang="en-US" sz="3200" dirty="0" smtClean="0"/>
          </a:p>
          <a:p>
            <a:pPr lvl="2"/>
            <a:r>
              <a:rPr lang="en-US" dirty="0" smtClean="0"/>
              <a:t>Semantics on Objects</a:t>
            </a:r>
          </a:p>
          <a:p>
            <a:pPr lvl="2"/>
            <a:r>
              <a:rPr lang="en-US" dirty="0" smtClean="0">
                <a:solidFill>
                  <a:srgbClr val="FF0000"/>
                </a:solidFill>
              </a:rPr>
              <a:t>Lexical Semantics (</a:t>
            </a:r>
            <a:r>
              <a:rPr lang="en-US" dirty="0" err="1" smtClean="0">
                <a:solidFill>
                  <a:srgbClr val="FF0000"/>
                </a:solidFill>
              </a:rPr>
              <a:t>WordNet</a:t>
            </a:r>
            <a:r>
              <a:rPr lang="en-US" dirty="0" smtClean="0">
                <a:solidFill>
                  <a:srgbClr val="FF0000"/>
                </a:solidFill>
              </a:rPr>
              <a:t> and </a:t>
            </a:r>
            <a:r>
              <a:rPr lang="en-US" dirty="0" err="1" smtClean="0">
                <a:solidFill>
                  <a:srgbClr val="FF0000"/>
                </a:solidFill>
              </a:rPr>
              <a:t>FrameNet</a:t>
            </a:r>
            <a:r>
              <a:rPr lang="en-US" dirty="0" smtClean="0">
                <a:solidFill>
                  <a:srgbClr val="FF0000"/>
                </a:solidFill>
              </a:rPr>
              <a:t>)</a:t>
            </a:r>
          </a:p>
          <a:p>
            <a:pPr lvl="2"/>
            <a:r>
              <a:rPr lang="en-US" dirty="0" smtClean="0">
                <a:solidFill>
                  <a:srgbClr val="000000"/>
                </a:solidFill>
              </a:rPr>
              <a:t>Semantics on Scenes (SBLR </a:t>
            </a:r>
            <a:r>
              <a:rPr lang="en-US" dirty="0" smtClean="0">
                <a:solidFill>
                  <a:srgbClr val="000000"/>
                </a:solidFill>
              </a:rPr>
              <a:t>- </a:t>
            </a:r>
            <a:r>
              <a:rPr lang="en-US" dirty="0" smtClean="0">
                <a:solidFill>
                  <a:srgbClr val="000000"/>
                </a:solidFill>
              </a:rPr>
              <a:t>Scenario</a:t>
            </a:r>
            <a:r>
              <a:rPr lang="en-US" dirty="0" smtClean="0">
                <a:solidFill>
                  <a:srgbClr val="000000"/>
                </a:solidFill>
              </a:rPr>
              <a:t>-Based Lexical Resource)</a:t>
            </a:r>
          </a:p>
          <a:p>
            <a:pPr lvl="2"/>
            <a:r>
              <a:rPr lang="en-US" dirty="0" smtClean="0"/>
              <a:t>Computational flow</a:t>
            </a:r>
          </a:p>
          <a:p>
            <a:r>
              <a:rPr lang="en-US" sz="3200" dirty="0" smtClean="0"/>
              <a:t>Applications</a:t>
            </a:r>
          </a:p>
          <a:p>
            <a:pPr lvl="2"/>
            <a:r>
              <a:rPr lang="en-US" dirty="0" smtClean="0"/>
              <a:t>Education pilot at HEAF (Harlem Educational Activities Fund)</a:t>
            </a:r>
          </a:p>
          <a:p>
            <a:r>
              <a:rPr lang="en-US" sz="3200" dirty="0" smtClean="0"/>
              <a:t>Conclusions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WordNet</a:t>
            </a:r>
            <a:r>
              <a:rPr lang="en-US" dirty="0" smtClean="0"/>
              <a:t>: Semantics of </a:t>
            </a:r>
            <a:r>
              <a:rPr lang="en-US" dirty="0" err="1" smtClean="0"/>
              <a:t>synsets</a:t>
            </a:r>
            <a:endParaRPr lang="en-US" dirty="0"/>
          </a:p>
        </p:txBody>
      </p:sp>
      <p:sp>
        <p:nvSpPr>
          <p:cNvPr id="3" name="Content Placeholder 2"/>
          <p:cNvSpPr>
            <a:spLocks noGrp="1"/>
          </p:cNvSpPr>
          <p:nvPr>
            <p:ph sz="quarter" idx="1"/>
          </p:nvPr>
        </p:nvSpPr>
        <p:spPr/>
        <p:txBody>
          <a:bodyPr/>
          <a:lstStyle/>
          <a:p>
            <a:r>
              <a:rPr lang="en-US" dirty="0" smtClean="0"/>
              <a:t>http://</a:t>
            </a:r>
            <a:r>
              <a:rPr lang="en-US" dirty="0" err="1" smtClean="0"/>
              <a:t>wordnet.princeton.edu</a:t>
            </a:r>
            <a:r>
              <a:rPr lang="en-US" dirty="0" smtClean="0"/>
              <a:t>  </a:t>
            </a:r>
          </a:p>
          <a:p>
            <a:r>
              <a:rPr lang="en-US" dirty="0" smtClean="0"/>
              <a:t>120,000 word senses (</a:t>
            </a:r>
            <a:r>
              <a:rPr lang="en-US" dirty="0" err="1" smtClean="0"/>
              <a:t>synsets</a:t>
            </a:r>
            <a:r>
              <a:rPr lang="en-US" dirty="0" smtClean="0"/>
              <a:t>)</a:t>
            </a:r>
          </a:p>
          <a:p>
            <a:r>
              <a:rPr lang="en-US" dirty="0" smtClean="0"/>
              <a:t>R</a:t>
            </a:r>
            <a:r>
              <a:rPr lang="en-US" dirty="0" smtClean="0"/>
              <a:t>elations between </a:t>
            </a:r>
            <a:r>
              <a:rPr lang="en-US" dirty="0" err="1" smtClean="0"/>
              <a:t>synsets</a:t>
            </a:r>
            <a:endParaRPr lang="en-US" dirty="0" smtClean="0"/>
          </a:p>
          <a:p>
            <a:pPr lvl="1"/>
            <a:r>
              <a:rPr lang="en-US" dirty="0" err="1" smtClean="0"/>
              <a:t>Hypernym</a:t>
            </a:r>
            <a:r>
              <a:rPr lang="en-US" dirty="0" smtClean="0"/>
              <a:t>/hyponym (IS-A)</a:t>
            </a:r>
          </a:p>
          <a:p>
            <a:pPr lvl="1"/>
            <a:r>
              <a:rPr lang="en-US" dirty="0" err="1" smtClean="0"/>
              <a:t>Meronym/holonym</a:t>
            </a:r>
            <a:r>
              <a:rPr lang="en-US" dirty="0" smtClean="0"/>
              <a:t> (parts)</a:t>
            </a:r>
          </a:p>
          <a:p>
            <a:pPr lvl="1"/>
            <a:r>
              <a:rPr lang="en-US" dirty="0" smtClean="0"/>
              <a:t>Derived forms (e.g. </a:t>
            </a:r>
            <a:r>
              <a:rPr lang="en-US" i="1" dirty="0" err="1" smtClean="0"/>
              <a:t>inherit</a:t>
            </a:r>
            <a:r>
              <a:rPr lang="en-US" sz="1400" dirty="0" err="1" smtClean="0">
                <a:latin typeface="Wingdings"/>
                <a:ea typeface="Wingdings"/>
                <a:cs typeface="Wingdings"/>
              </a:rPr>
              <a:t></a:t>
            </a:r>
            <a:r>
              <a:rPr lang="en-US" i="1" dirty="0" err="1" smtClean="0"/>
              <a:t>inheritance</a:t>
            </a:r>
            <a:r>
              <a:rPr lang="en-US" dirty="0" smtClean="0"/>
              <a:t>)</a:t>
            </a:r>
          </a:p>
          <a:p>
            <a:r>
              <a:rPr lang="en-US" dirty="0" err="1" smtClean="0"/>
              <a:t>Synset</a:t>
            </a:r>
            <a:r>
              <a:rPr lang="en-US" dirty="0" smtClean="0"/>
              <a:t> example: &lt;</a:t>
            </a:r>
            <a:r>
              <a:rPr lang="en-US" i="1" dirty="0" err="1" smtClean="0"/>
              <a:t>d</a:t>
            </a:r>
            <a:r>
              <a:rPr lang="en-US" i="1" dirty="0" err="1" smtClean="0"/>
              <a:t>og</a:t>
            </a:r>
            <a:r>
              <a:rPr lang="en-US" dirty="0" err="1" smtClean="0"/>
              <a:t>|</a:t>
            </a:r>
            <a:r>
              <a:rPr lang="en-US" i="1" dirty="0" err="1" smtClean="0"/>
              <a:t>domestic</a:t>
            </a:r>
            <a:r>
              <a:rPr lang="en-US" i="1" dirty="0" smtClean="0"/>
              <a:t> </a:t>
            </a:r>
            <a:r>
              <a:rPr lang="en-US" i="1" dirty="0" err="1" smtClean="0"/>
              <a:t>dog</a:t>
            </a:r>
            <a:r>
              <a:rPr lang="en-US" dirty="0" err="1" smtClean="0"/>
              <a:t>|</a:t>
            </a:r>
            <a:r>
              <a:rPr lang="en-US" i="1" dirty="0" err="1" smtClean="0"/>
              <a:t>canis</a:t>
            </a:r>
            <a:r>
              <a:rPr lang="en-US" i="1" dirty="0" smtClean="0"/>
              <a:t> </a:t>
            </a:r>
            <a:r>
              <a:rPr lang="en-US" i="1" dirty="0" err="1" smtClean="0"/>
              <a:t>familiarus</a:t>
            </a:r>
            <a:r>
              <a:rPr lang="en-US" dirty="0" smtClean="0"/>
              <a:t>&gt; </a:t>
            </a:r>
          </a:p>
          <a:p>
            <a:pPr lvl="2"/>
            <a:r>
              <a:rPr lang="en-US" dirty="0" err="1" smtClean="0"/>
              <a:t>Hypernyms</a:t>
            </a:r>
            <a:r>
              <a:rPr lang="en-US" i="1" dirty="0" smtClean="0"/>
              <a:t>: &lt;canine&gt;, &lt;domestic animal&gt;</a:t>
            </a:r>
          </a:p>
          <a:p>
            <a:pPr lvl="2"/>
            <a:r>
              <a:rPr lang="en-US" dirty="0" smtClean="0"/>
              <a:t>Hyponyms</a:t>
            </a:r>
            <a:r>
              <a:rPr lang="en-US" i="1" dirty="0" smtClean="0"/>
              <a:t>: &lt;poodle&gt;, &lt;hunting dog&gt;, etc</a:t>
            </a:r>
            <a:r>
              <a:rPr lang="en-US" dirty="0" smtClean="0"/>
              <a:t>.</a:t>
            </a:r>
          </a:p>
          <a:p>
            <a:pPr lvl="2"/>
            <a:r>
              <a:rPr lang="en-US" dirty="0" smtClean="0"/>
              <a:t>Part-</a:t>
            </a:r>
            <a:r>
              <a:rPr lang="en-US" dirty="0" err="1" smtClean="0"/>
              <a:t>meronym</a:t>
            </a:r>
            <a:r>
              <a:rPr lang="en-US" dirty="0" smtClean="0"/>
              <a:t>: &lt;</a:t>
            </a:r>
            <a:r>
              <a:rPr lang="en-US" i="1" dirty="0" smtClean="0"/>
              <a:t>tail</a:t>
            </a:r>
            <a:r>
              <a:rPr lang="en-US" dirty="0" smtClean="0"/>
              <a:t>&gt;  (other parts inherited via </a:t>
            </a:r>
            <a:r>
              <a:rPr lang="en-US" dirty="0" err="1" smtClean="0"/>
              <a:t>hypernyms</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8F780220-87E9-424C-BD71-04528C24FCC9}" type="slidenum">
              <a:rPr lang="en-US" smtClean="0"/>
              <a:pPr>
                <a:defRPr/>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WordNet</a:t>
            </a:r>
            <a:r>
              <a:rPr lang="en-US" dirty="0" smtClean="0"/>
              <a:t> Limitations</a:t>
            </a:r>
            <a:endParaRPr lang="en-US" dirty="0"/>
          </a:p>
        </p:txBody>
      </p:sp>
      <p:sp>
        <p:nvSpPr>
          <p:cNvPr id="3" name="Content Placeholder 2"/>
          <p:cNvSpPr>
            <a:spLocks noGrp="1"/>
          </p:cNvSpPr>
          <p:nvPr>
            <p:ph sz="quarter" idx="1"/>
          </p:nvPr>
        </p:nvSpPr>
        <p:spPr/>
        <p:txBody>
          <a:bodyPr/>
          <a:lstStyle/>
          <a:p>
            <a:r>
              <a:rPr lang="en-US" sz="2400" dirty="0" smtClean="0"/>
              <a:t>Often </a:t>
            </a:r>
            <a:r>
              <a:rPr lang="en-US" sz="2400" dirty="0" smtClean="0"/>
              <a:t>only </a:t>
            </a:r>
            <a:r>
              <a:rPr lang="en-US" sz="2400" dirty="0" smtClean="0"/>
              <a:t>single inheritance.</a:t>
            </a:r>
            <a:r>
              <a:rPr lang="en-US" sz="2400" dirty="0" smtClean="0"/>
              <a:t> </a:t>
            </a:r>
          </a:p>
          <a:p>
            <a:pPr lvl="2"/>
            <a:r>
              <a:rPr lang="en-US" sz="1800" dirty="0" smtClean="0"/>
              <a:t>E</a:t>
            </a:r>
            <a:r>
              <a:rPr lang="en-US" sz="1800" dirty="0" smtClean="0"/>
              <a:t>.g., </a:t>
            </a:r>
            <a:r>
              <a:rPr lang="en-US" sz="1800" i="1" dirty="0" smtClean="0"/>
              <a:t>princess</a:t>
            </a:r>
            <a:r>
              <a:rPr lang="en-US" sz="1800" dirty="0" smtClean="0"/>
              <a:t> </a:t>
            </a:r>
            <a:r>
              <a:rPr lang="en-US" sz="1800" dirty="0" smtClean="0"/>
              <a:t>has </a:t>
            </a:r>
            <a:r>
              <a:rPr lang="en-US" sz="1800" dirty="0" err="1" smtClean="0"/>
              <a:t>hypernym</a:t>
            </a:r>
            <a:r>
              <a:rPr lang="en-US" sz="1800" dirty="0" smtClean="0"/>
              <a:t> </a:t>
            </a:r>
            <a:r>
              <a:rPr lang="en-US" sz="1800" i="1" dirty="0" smtClean="0"/>
              <a:t>aristocrat</a:t>
            </a:r>
            <a:r>
              <a:rPr lang="en-US" sz="1800" dirty="0" smtClean="0"/>
              <a:t> </a:t>
            </a:r>
            <a:r>
              <a:rPr lang="en-US" sz="1800" dirty="0" smtClean="0"/>
              <a:t>but not</a:t>
            </a:r>
            <a:r>
              <a:rPr lang="en-US" sz="1800" dirty="0" smtClean="0"/>
              <a:t>  </a:t>
            </a:r>
            <a:r>
              <a:rPr lang="en-US" sz="1800" i="1" dirty="0" smtClean="0"/>
              <a:t>female</a:t>
            </a:r>
            <a:endParaRPr lang="en-US" sz="1800" dirty="0" smtClean="0"/>
          </a:p>
          <a:p>
            <a:r>
              <a:rPr lang="en-US" sz="2400" dirty="0" smtClean="0"/>
              <a:t>Word sense - No differentiation between </a:t>
            </a:r>
            <a:r>
              <a:rPr lang="en-US" sz="2400" dirty="0" err="1" smtClean="0"/>
              <a:t>p</a:t>
            </a:r>
            <a:r>
              <a:rPr lang="en-US" sz="2400" dirty="0" err="1" smtClean="0"/>
              <a:t>olysemy</a:t>
            </a:r>
            <a:r>
              <a:rPr lang="en-US" sz="2400" dirty="0" smtClean="0"/>
              <a:t> </a:t>
            </a:r>
            <a:r>
              <a:rPr lang="en-US" sz="2400" dirty="0" smtClean="0"/>
              <a:t>&amp; completely d</a:t>
            </a:r>
            <a:r>
              <a:rPr lang="en-US" sz="2400" dirty="0" smtClean="0"/>
              <a:t>ifferent meanings</a:t>
            </a:r>
          </a:p>
          <a:p>
            <a:r>
              <a:rPr lang="en-US" sz="2400" dirty="0" smtClean="0"/>
              <a:t>Lexical </a:t>
            </a:r>
            <a:r>
              <a:rPr lang="en-US" sz="2400" dirty="0" smtClean="0"/>
              <a:t>use versus functional use inconsistent. E.g., “</a:t>
            </a:r>
            <a:r>
              <a:rPr lang="en-US" sz="2400" i="1" dirty="0" smtClean="0"/>
              <a:t>spoon</a:t>
            </a:r>
            <a:r>
              <a:rPr lang="en-US" sz="2400" dirty="0" smtClean="0"/>
              <a:t>” is</a:t>
            </a:r>
            <a:r>
              <a:rPr lang="en-US" sz="2400" dirty="0" smtClean="0"/>
              <a:t> hyponym of “</a:t>
            </a:r>
            <a:r>
              <a:rPr lang="en-US" sz="2400" i="1" dirty="0" smtClean="0"/>
              <a:t>container</a:t>
            </a:r>
            <a:r>
              <a:rPr lang="en-US" sz="2400" dirty="0" smtClean="0"/>
              <a:t>”, even though it wouldn’t be called that.</a:t>
            </a:r>
          </a:p>
          <a:p>
            <a:r>
              <a:rPr lang="en-US" sz="2400" dirty="0" smtClean="0"/>
              <a:t>Part-whole and substance-whole very sparse and inconsistent </a:t>
            </a:r>
          </a:p>
          <a:p>
            <a:pPr lvl="2"/>
            <a:r>
              <a:rPr lang="en-US" sz="1600" dirty="0" smtClean="0"/>
              <a:t>Doesn’t know that </a:t>
            </a:r>
            <a:r>
              <a:rPr lang="en-US" sz="1600" i="1" dirty="0" smtClean="0"/>
              <a:t>snowball </a:t>
            </a:r>
            <a:r>
              <a:rPr lang="en-US" sz="1600" dirty="0" smtClean="0"/>
              <a:t>is made-of </a:t>
            </a:r>
            <a:r>
              <a:rPr lang="en-US" sz="1600" i="1" dirty="0" smtClean="0"/>
              <a:t>snow</a:t>
            </a:r>
            <a:r>
              <a:rPr lang="en-US" sz="1600" dirty="0" smtClean="0"/>
              <a:t>.</a:t>
            </a:r>
          </a:p>
          <a:p>
            <a:pPr lvl="2"/>
            <a:r>
              <a:rPr lang="en-US" sz="1600" dirty="0" smtClean="0"/>
              <a:t>Has </a:t>
            </a:r>
            <a:r>
              <a:rPr lang="en-US" sz="1600" i="1" dirty="0" smtClean="0"/>
              <a:t>shoelace</a:t>
            </a:r>
            <a:r>
              <a:rPr lang="en-US" sz="1600" dirty="0" smtClean="0"/>
              <a:t> as part-of </a:t>
            </a:r>
            <a:r>
              <a:rPr lang="en-US" sz="1600" i="1" dirty="0" smtClean="0"/>
              <a:t>shoe --</a:t>
            </a:r>
            <a:r>
              <a:rPr lang="en-US" sz="1600" dirty="0" smtClean="0"/>
              <a:t> but </a:t>
            </a:r>
            <a:r>
              <a:rPr lang="en-US" sz="1600" i="1" dirty="0" smtClean="0"/>
              <a:t>loafer</a:t>
            </a:r>
            <a:r>
              <a:rPr lang="en-US" sz="1600" dirty="0" smtClean="0"/>
              <a:t> is hyponym of </a:t>
            </a:r>
            <a:r>
              <a:rPr lang="en-US" sz="1600" i="1" dirty="0" smtClean="0"/>
              <a:t>shoe</a:t>
            </a:r>
            <a:endParaRPr lang="en-US" sz="1600" dirty="0" smtClean="0"/>
          </a:p>
          <a:p>
            <a:r>
              <a:rPr lang="en-US" sz="2400" dirty="0" smtClean="0"/>
              <a:t>Lack of</a:t>
            </a:r>
            <a:r>
              <a:rPr lang="en-US" sz="2400" dirty="0" smtClean="0"/>
              <a:t> specificity in </a:t>
            </a:r>
            <a:r>
              <a:rPr lang="en-US" sz="2400" dirty="0" smtClean="0"/>
              <a:t>derivationally-related forms. E.g. </a:t>
            </a:r>
            <a:r>
              <a:rPr lang="en-US" sz="2400" i="1" dirty="0" smtClean="0"/>
              <a:t>inheritance</a:t>
            </a:r>
            <a:r>
              <a:rPr lang="en-US" sz="2400" dirty="0" smtClean="0"/>
              <a:t> is what is </a:t>
            </a:r>
            <a:r>
              <a:rPr lang="en-US" sz="2400" i="1" dirty="0" smtClean="0"/>
              <a:t>inherited</a:t>
            </a:r>
            <a:r>
              <a:rPr lang="en-US" sz="2400" dirty="0" smtClean="0"/>
              <a:t>, while </a:t>
            </a:r>
            <a:r>
              <a:rPr lang="en-US" sz="2400" i="1" dirty="0" smtClean="0"/>
              <a:t>Inheritor </a:t>
            </a:r>
            <a:r>
              <a:rPr lang="en-US" sz="2400" dirty="0" smtClean="0"/>
              <a:t>is one who </a:t>
            </a:r>
            <a:r>
              <a:rPr lang="en-US" sz="2400" i="1" dirty="0" smtClean="0"/>
              <a:t>inherits</a:t>
            </a:r>
            <a:r>
              <a:rPr lang="en-US" sz="2400" dirty="0" smtClean="0"/>
              <a:t>.</a:t>
            </a:r>
            <a:endParaRPr lang="en-US" sz="2400" dirty="0" smtClean="0"/>
          </a:p>
          <a:p>
            <a:r>
              <a:rPr lang="en-US" sz="2400" dirty="0" smtClean="0"/>
              <a:t>Lack of </a:t>
            </a:r>
            <a:r>
              <a:rPr lang="en-US" sz="2400" dirty="0" smtClean="0"/>
              <a:t>functional roles</a:t>
            </a:r>
            <a:r>
              <a:rPr lang="en-US" sz="2400" dirty="0" smtClean="0"/>
              <a:t>. E.g. that </a:t>
            </a:r>
            <a:r>
              <a:rPr lang="en-US" sz="2400" i="1" dirty="0" smtClean="0"/>
              <a:t>mop </a:t>
            </a:r>
            <a:r>
              <a:rPr lang="en-US" sz="2400" dirty="0" smtClean="0"/>
              <a:t>is instrument in cleaning floors</a:t>
            </a:r>
            <a:endParaRPr lang="en-US" sz="2400" dirty="0"/>
          </a:p>
        </p:txBody>
      </p:sp>
      <p:sp>
        <p:nvSpPr>
          <p:cNvPr id="4" name="Slide Number Placeholder 3"/>
          <p:cNvSpPr>
            <a:spLocks noGrp="1"/>
          </p:cNvSpPr>
          <p:nvPr>
            <p:ph type="sldNum" sz="quarter" idx="12"/>
          </p:nvPr>
        </p:nvSpPr>
        <p:spPr/>
        <p:txBody>
          <a:bodyPr/>
          <a:lstStyle/>
          <a:p>
            <a:pPr>
              <a:defRPr/>
            </a:pPr>
            <a:fld id="{8F780220-87E9-424C-BD71-04528C24FCC9}" type="slidenum">
              <a:rPr lang="en-US" smtClean="0"/>
              <a:pPr>
                <a:defRPr/>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Semantics on events and relations</a:t>
            </a:r>
            <a:endParaRPr lang="en-US" dirty="0"/>
          </a:p>
        </p:txBody>
      </p:sp>
      <p:sp>
        <p:nvSpPr>
          <p:cNvPr id="3" name="Content Placeholder 2"/>
          <p:cNvSpPr>
            <a:spLocks noGrp="1"/>
          </p:cNvSpPr>
          <p:nvPr>
            <p:ph sz="quarter" idx="1"/>
          </p:nvPr>
        </p:nvSpPr>
        <p:spPr/>
        <p:txBody>
          <a:bodyPr/>
          <a:lstStyle/>
          <a:p>
            <a:r>
              <a:rPr lang="en-US" dirty="0" smtClean="0"/>
              <a:t>How to represent overall meaning of sentences?</a:t>
            </a:r>
          </a:p>
          <a:p>
            <a:pPr lvl="1"/>
            <a:r>
              <a:rPr lang="en-US" dirty="0" err="1" smtClean="0"/>
              <a:t>Eg</a:t>
            </a:r>
            <a:r>
              <a:rPr lang="en-US" dirty="0" smtClean="0"/>
              <a:t> </a:t>
            </a:r>
            <a:r>
              <a:rPr lang="en-US" i="1" dirty="0" smtClean="0"/>
              <a:t>John quickly walked out of the house</a:t>
            </a:r>
          </a:p>
          <a:p>
            <a:pPr lvl="2"/>
            <a:r>
              <a:rPr lang="en-US" dirty="0" smtClean="0"/>
              <a:t>Action</a:t>
            </a:r>
            <a:r>
              <a:rPr lang="en-US" sz="1400" dirty="0" smtClean="0"/>
              <a:t>=</a:t>
            </a:r>
            <a:r>
              <a:rPr lang="en-US" i="1" dirty="0" smtClean="0"/>
              <a:t>walk</a:t>
            </a:r>
            <a:r>
              <a:rPr lang="en-US" dirty="0" smtClean="0"/>
              <a:t>. </a:t>
            </a:r>
          </a:p>
          <a:p>
            <a:pPr lvl="3"/>
            <a:r>
              <a:rPr lang="en-US" dirty="0" smtClean="0"/>
              <a:t>agent</a:t>
            </a:r>
            <a:r>
              <a:rPr lang="en-US" sz="1400" dirty="0" smtClean="0"/>
              <a:t>=</a:t>
            </a:r>
            <a:r>
              <a:rPr lang="en-US" i="1" dirty="0" smtClean="0"/>
              <a:t>john</a:t>
            </a:r>
            <a:r>
              <a:rPr lang="en-US" dirty="0" smtClean="0"/>
              <a:t>, source</a:t>
            </a:r>
            <a:r>
              <a:rPr lang="en-US" sz="1400" dirty="0" smtClean="0"/>
              <a:t>=</a:t>
            </a:r>
            <a:r>
              <a:rPr lang="en-US" i="1" dirty="0" smtClean="0"/>
              <a:t>house</a:t>
            </a:r>
            <a:r>
              <a:rPr lang="en-US" dirty="0" smtClean="0"/>
              <a:t>, manner</a:t>
            </a:r>
            <a:r>
              <a:rPr lang="en-US" sz="1400" dirty="0" smtClean="0"/>
              <a:t>=</a:t>
            </a:r>
            <a:r>
              <a:rPr lang="en-US" i="1" dirty="0" smtClean="0"/>
              <a:t>quickly</a:t>
            </a:r>
            <a:endParaRPr lang="en-US" dirty="0" smtClean="0"/>
          </a:p>
          <a:p>
            <a:r>
              <a:rPr lang="en-US" dirty="0" smtClean="0"/>
              <a:t>Account for syntactic constraints and alternation patterns</a:t>
            </a:r>
          </a:p>
          <a:p>
            <a:pPr lvl="2"/>
            <a:r>
              <a:rPr lang="en-US" i="1" dirty="0" smtClean="0"/>
              <a:t>Mary told Bill that she was bored</a:t>
            </a:r>
          </a:p>
          <a:p>
            <a:pPr lvl="2"/>
            <a:r>
              <a:rPr lang="en-US" i="1" dirty="0" smtClean="0"/>
              <a:t>*</a:t>
            </a:r>
            <a:r>
              <a:rPr lang="en-US" i="1" dirty="0" smtClean="0"/>
              <a:t>Mary told to Bill that she was bored</a:t>
            </a:r>
          </a:p>
          <a:p>
            <a:pPr lvl="2"/>
            <a:r>
              <a:rPr lang="en-US" i="1" dirty="0" smtClean="0"/>
              <a:t>Mary said to Bill that she was bored</a:t>
            </a:r>
          </a:p>
          <a:p>
            <a:pPr lvl="2"/>
            <a:r>
              <a:rPr lang="en-US" i="1" dirty="0" smtClean="0"/>
              <a:t>*Mary said Bill that she was </a:t>
            </a:r>
            <a:r>
              <a:rPr lang="en-US" i="1" dirty="0" smtClean="0"/>
              <a:t>bored</a:t>
            </a:r>
            <a:endParaRPr lang="en-US" b="1" i="1" dirty="0" smtClean="0"/>
          </a:p>
          <a:p>
            <a:r>
              <a:rPr lang="en-US" dirty="0" smtClean="0"/>
              <a:t>Represent both verbs and event/relational nouns</a:t>
            </a:r>
          </a:p>
          <a:p>
            <a:pPr lvl="2"/>
            <a:r>
              <a:rPr lang="en-US" i="1" dirty="0" smtClean="0"/>
              <a:t>John’s search for gold took hours</a:t>
            </a:r>
          </a:p>
          <a:p>
            <a:pPr lvl="2"/>
            <a:r>
              <a:rPr lang="en-US" i="1" dirty="0" smtClean="0"/>
              <a:t>John searched for gold for hours</a:t>
            </a:r>
            <a:endParaRPr lang="en-US" i="1" dirty="0"/>
          </a:p>
        </p:txBody>
      </p:sp>
      <p:sp>
        <p:nvSpPr>
          <p:cNvPr id="4" name="Slide Number Placeholder 3"/>
          <p:cNvSpPr>
            <a:spLocks noGrp="1"/>
          </p:cNvSpPr>
          <p:nvPr>
            <p:ph type="sldNum" sz="quarter" idx="12"/>
          </p:nvPr>
        </p:nvSpPr>
        <p:spPr/>
        <p:txBody>
          <a:bodyPr/>
          <a:lstStyle/>
          <a:p>
            <a:pPr>
              <a:defRPr/>
            </a:pPr>
            <a:fld id="{8F780220-87E9-424C-BD71-04528C24FCC9}" type="slidenum">
              <a:rPr lang="en-US" smtClean="0"/>
              <a:pPr>
                <a:defRPr/>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Thematic Roles</a:t>
            </a:r>
            <a:endParaRPr lang="en-US" dirty="0"/>
          </a:p>
        </p:txBody>
      </p:sp>
      <p:sp>
        <p:nvSpPr>
          <p:cNvPr id="3" name="Content Placeholder 2"/>
          <p:cNvSpPr>
            <a:spLocks noGrp="1"/>
          </p:cNvSpPr>
          <p:nvPr>
            <p:ph sz="quarter" idx="1"/>
          </p:nvPr>
        </p:nvSpPr>
        <p:spPr/>
        <p:txBody>
          <a:bodyPr/>
          <a:lstStyle/>
          <a:p>
            <a:r>
              <a:rPr lang="en-US" sz="1400" b="1" dirty="0" smtClean="0"/>
              <a:t>Agent</a:t>
            </a:r>
            <a:r>
              <a:rPr lang="en-US" sz="1400" dirty="0" smtClean="0"/>
              <a:t>: deliberately performs the action </a:t>
            </a:r>
            <a:r>
              <a:rPr lang="en-US" sz="1400" dirty="0" smtClean="0"/>
              <a:t>(</a:t>
            </a:r>
            <a:r>
              <a:rPr lang="en-US" sz="1400" b="1" i="1" dirty="0" smtClean="0"/>
              <a:t>Bill </a:t>
            </a:r>
            <a:r>
              <a:rPr lang="en-US" sz="1400" i="1" dirty="0" smtClean="0"/>
              <a:t>ate his soup quietly</a:t>
            </a:r>
            <a:r>
              <a:rPr lang="en-US" sz="1400" dirty="0" smtClean="0"/>
              <a:t>).</a:t>
            </a:r>
          </a:p>
          <a:p>
            <a:r>
              <a:rPr lang="en-US" sz="1400" b="1" dirty="0" err="1" smtClean="0"/>
              <a:t>Experiencer</a:t>
            </a:r>
            <a:r>
              <a:rPr lang="en-US" sz="1400" dirty="0" smtClean="0"/>
              <a:t>: the entity that receives sensory or emotional input </a:t>
            </a:r>
            <a:r>
              <a:rPr lang="en-US" sz="1400" dirty="0" smtClean="0"/>
              <a:t>(</a:t>
            </a:r>
            <a:r>
              <a:rPr lang="en-US" sz="1400" b="1" i="1" dirty="0" smtClean="0"/>
              <a:t>Jennifer </a:t>
            </a:r>
            <a:r>
              <a:rPr lang="en-US" sz="1400" i="1" dirty="0" smtClean="0"/>
              <a:t>heard the music</a:t>
            </a:r>
            <a:r>
              <a:rPr lang="en-US" sz="1400" dirty="0" smtClean="0"/>
              <a:t>)</a:t>
            </a:r>
          </a:p>
          <a:p>
            <a:r>
              <a:rPr lang="en-US" sz="1400" b="1" dirty="0" smtClean="0"/>
              <a:t>Theme</a:t>
            </a:r>
            <a:r>
              <a:rPr lang="en-US" sz="1400" dirty="0" smtClean="0"/>
              <a:t>: undergoes the action but does not change its state </a:t>
            </a:r>
            <a:r>
              <a:rPr lang="en-US" sz="1400" dirty="0" smtClean="0"/>
              <a:t>(</a:t>
            </a:r>
            <a:r>
              <a:rPr lang="en-US" sz="1400" i="1" dirty="0" smtClean="0"/>
              <a:t>We </a:t>
            </a:r>
            <a:r>
              <a:rPr lang="en-US" sz="1400" i="1" dirty="0" smtClean="0"/>
              <a:t>believe in </a:t>
            </a:r>
            <a:r>
              <a:rPr lang="en-US" sz="1400" b="1" i="1" dirty="0" smtClean="0"/>
              <a:t>many </a:t>
            </a:r>
            <a:r>
              <a:rPr lang="en-US" sz="1400" b="1" i="1" dirty="0" smtClean="0"/>
              <a:t>gods</a:t>
            </a:r>
            <a:r>
              <a:rPr lang="en-US" sz="1400" dirty="0" smtClean="0"/>
              <a:t>.</a:t>
            </a:r>
            <a:r>
              <a:rPr lang="en-US" sz="1400" dirty="0" smtClean="0"/>
              <a:t>)</a:t>
            </a:r>
            <a:r>
              <a:rPr lang="en-US" sz="1400" dirty="0" smtClean="0"/>
              <a:t> </a:t>
            </a:r>
          </a:p>
          <a:p>
            <a:r>
              <a:rPr lang="en-US" sz="1400" b="1" dirty="0" smtClean="0"/>
              <a:t>Patient</a:t>
            </a:r>
            <a:r>
              <a:rPr lang="en-US" sz="1400" dirty="0" smtClean="0"/>
              <a:t>: undergoes the action and changes its state </a:t>
            </a:r>
            <a:r>
              <a:rPr lang="en-US" sz="1400" dirty="0" smtClean="0"/>
              <a:t>(</a:t>
            </a:r>
            <a:r>
              <a:rPr lang="en-US" sz="1400" i="1" dirty="0" smtClean="0"/>
              <a:t> </a:t>
            </a:r>
            <a:r>
              <a:rPr lang="en-US" sz="1400" i="1" dirty="0" smtClean="0"/>
              <a:t>The falling rocks crushed </a:t>
            </a:r>
            <a:r>
              <a:rPr lang="en-US" sz="1400" b="1" i="1" dirty="0" smtClean="0"/>
              <a:t>the car</a:t>
            </a:r>
            <a:r>
              <a:rPr lang="en-US" sz="1400" dirty="0" smtClean="0"/>
              <a:t>)</a:t>
            </a:r>
          </a:p>
          <a:p>
            <a:r>
              <a:rPr lang="en-US" sz="1400" b="1" dirty="0" smtClean="0"/>
              <a:t>Instrument</a:t>
            </a:r>
            <a:r>
              <a:rPr lang="en-US" sz="1400" dirty="0" smtClean="0"/>
              <a:t>: used to carry out the action </a:t>
            </a:r>
            <a:r>
              <a:rPr lang="en-US" sz="1400" dirty="0" smtClean="0"/>
              <a:t>(</a:t>
            </a:r>
            <a:r>
              <a:rPr lang="en-US" sz="1400" i="1" dirty="0" smtClean="0"/>
              <a:t>Jamie </a:t>
            </a:r>
            <a:r>
              <a:rPr lang="en-US" sz="1400" i="1" dirty="0" smtClean="0"/>
              <a:t>cut the ribbon </a:t>
            </a:r>
            <a:r>
              <a:rPr lang="en-US" sz="1400" b="1" i="1" dirty="0" smtClean="0"/>
              <a:t>with a pair of scissors</a:t>
            </a:r>
            <a:r>
              <a:rPr lang="en-US" sz="1400" dirty="0" smtClean="0"/>
              <a:t>).</a:t>
            </a:r>
          </a:p>
          <a:p>
            <a:r>
              <a:rPr lang="en-US" sz="1400" b="1" dirty="0" smtClean="0"/>
              <a:t>Force or Natural Cause</a:t>
            </a:r>
            <a:r>
              <a:rPr lang="en-US" sz="1400" dirty="0" smtClean="0"/>
              <a:t>: mindlessly performs the action </a:t>
            </a:r>
            <a:r>
              <a:rPr lang="en-US" sz="1400" dirty="0" smtClean="0"/>
              <a:t>(</a:t>
            </a:r>
            <a:r>
              <a:rPr lang="en-US" sz="1400" b="1" i="1" dirty="0" smtClean="0"/>
              <a:t>An </a:t>
            </a:r>
            <a:r>
              <a:rPr lang="en-US" sz="1400" b="1" i="1" dirty="0" smtClean="0"/>
              <a:t>avalanche</a:t>
            </a:r>
            <a:r>
              <a:rPr lang="en-US" sz="1400" i="1" dirty="0" smtClean="0"/>
              <a:t> destroyed the ancient temple</a:t>
            </a:r>
            <a:r>
              <a:rPr lang="en-US" sz="1400" dirty="0" smtClean="0"/>
              <a:t>).</a:t>
            </a:r>
          </a:p>
          <a:p>
            <a:r>
              <a:rPr lang="en-US" sz="1400" b="1" dirty="0" smtClean="0"/>
              <a:t>Location</a:t>
            </a:r>
            <a:r>
              <a:rPr lang="en-US" sz="1400" dirty="0" smtClean="0"/>
              <a:t>: where the action occurs </a:t>
            </a:r>
            <a:r>
              <a:rPr lang="en-US" sz="1400" dirty="0" smtClean="0"/>
              <a:t>(</a:t>
            </a:r>
            <a:r>
              <a:rPr lang="en-US" sz="1400" i="1" dirty="0" smtClean="0"/>
              <a:t>Johnny </a:t>
            </a:r>
            <a:r>
              <a:rPr lang="en-US" sz="1400" i="1" dirty="0" smtClean="0"/>
              <a:t>and Linda played carelessly </a:t>
            </a:r>
            <a:r>
              <a:rPr lang="en-US" sz="1400" b="1" i="1" dirty="0" smtClean="0"/>
              <a:t>in the park</a:t>
            </a:r>
            <a:r>
              <a:rPr lang="en-US" sz="1400" dirty="0" smtClean="0"/>
              <a:t>).</a:t>
            </a:r>
          </a:p>
          <a:p>
            <a:r>
              <a:rPr lang="en-US" sz="1400" b="1" dirty="0" smtClean="0"/>
              <a:t>Direction or Goal</a:t>
            </a:r>
            <a:r>
              <a:rPr lang="en-US" sz="1400" dirty="0" smtClean="0"/>
              <a:t>: where the action is directed towards </a:t>
            </a:r>
            <a:r>
              <a:rPr lang="en-US" sz="1400" dirty="0" smtClean="0"/>
              <a:t>(</a:t>
            </a:r>
            <a:r>
              <a:rPr lang="en-US" sz="1400" i="1" dirty="0" smtClean="0"/>
              <a:t>The </a:t>
            </a:r>
            <a:r>
              <a:rPr lang="en-US" sz="1400" i="1" dirty="0" smtClean="0"/>
              <a:t>caravan</a:t>
            </a:r>
            <a:r>
              <a:rPr lang="en-US" sz="1400" i="1" dirty="0" smtClean="0"/>
              <a:t> headed </a:t>
            </a:r>
            <a:r>
              <a:rPr lang="en-US" sz="1400" b="1" i="1" dirty="0" smtClean="0"/>
              <a:t>toward the distant oasis</a:t>
            </a:r>
            <a:r>
              <a:rPr lang="en-US" sz="1400" dirty="0" smtClean="0"/>
              <a:t>.</a:t>
            </a:r>
            <a:r>
              <a:rPr lang="en-US" sz="1400" dirty="0" smtClean="0"/>
              <a:t>)</a:t>
            </a:r>
            <a:endParaRPr lang="en-US" sz="1400" dirty="0" smtClean="0"/>
          </a:p>
          <a:p>
            <a:r>
              <a:rPr lang="en-US" sz="1400" b="1" dirty="0" smtClean="0"/>
              <a:t>Recipient</a:t>
            </a:r>
            <a:r>
              <a:rPr lang="en-US" sz="1400" dirty="0" smtClean="0"/>
              <a:t>: a special kind of goal associated with verbs expressing a change in ownership, possession. </a:t>
            </a:r>
            <a:r>
              <a:rPr lang="en-US" sz="1400" dirty="0" smtClean="0"/>
              <a:t>(</a:t>
            </a:r>
            <a:r>
              <a:rPr lang="en-US" sz="1400" i="1" dirty="0" smtClean="0"/>
              <a:t>I </a:t>
            </a:r>
            <a:r>
              <a:rPr lang="en-US" sz="1400" i="1" dirty="0" smtClean="0"/>
              <a:t>sent </a:t>
            </a:r>
            <a:r>
              <a:rPr lang="en-US" sz="1400" b="1" i="1" dirty="0" smtClean="0"/>
              <a:t>John </a:t>
            </a:r>
            <a:r>
              <a:rPr lang="en-US" sz="1400" i="1" dirty="0" smtClean="0"/>
              <a:t>the letter</a:t>
            </a:r>
            <a:r>
              <a:rPr lang="en-US" sz="1400" dirty="0" smtClean="0"/>
              <a:t>).</a:t>
            </a:r>
          </a:p>
          <a:p>
            <a:r>
              <a:rPr lang="en-US" sz="1400" b="1" dirty="0" smtClean="0"/>
              <a:t>Source or Origin</a:t>
            </a:r>
            <a:r>
              <a:rPr lang="en-US" sz="1400" dirty="0" smtClean="0"/>
              <a:t>: where the action originated </a:t>
            </a:r>
            <a:r>
              <a:rPr lang="en-US" sz="1400" dirty="0" smtClean="0"/>
              <a:t>(</a:t>
            </a:r>
            <a:r>
              <a:rPr lang="en-US" sz="1400" i="1" dirty="0" smtClean="0"/>
              <a:t>The </a:t>
            </a:r>
            <a:r>
              <a:rPr lang="en-US" sz="1400" i="1" dirty="0" smtClean="0"/>
              <a:t>rocket was launched </a:t>
            </a:r>
            <a:r>
              <a:rPr lang="en-US" sz="1400" b="1" i="1" dirty="0" smtClean="0"/>
              <a:t>from Central Command</a:t>
            </a:r>
            <a:r>
              <a:rPr lang="en-US" sz="1400" dirty="0" smtClean="0"/>
              <a:t>).</a:t>
            </a:r>
          </a:p>
          <a:p>
            <a:r>
              <a:rPr lang="en-US" sz="1400" b="1" dirty="0" smtClean="0"/>
              <a:t>Time</a:t>
            </a:r>
            <a:r>
              <a:rPr lang="en-US" sz="1400" dirty="0" smtClean="0"/>
              <a:t>: the time at which the action occurs </a:t>
            </a:r>
            <a:r>
              <a:rPr lang="en-US" sz="1400" dirty="0" smtClean="0"/>
              <a:t>(</a:t>
            </a:r>
            <a:r>
              <a:rPr lang="en-US" sz="1400" i="1" dirty="0" smtClean="0"/>
              <a:t>The </a:t>
            </a:r>
            <a:r>
              <a:rPr lang="en-US" sz="1400" i="1" dirty="0" smtClean="0"/>
              <a:t>rocket was launched </a:t>
            </a:r>
            <a:r>
              <a:rPr lang="en-US" sz="1400" b="1" i="1" dirty="0" smtClean="0"/>
              <a:t>yesterday</a:t>
            </a:r>
            <a:r>
              <a:rPr lang="en-US" sz="1400" dirty="0" smtClean="0"/>
              <a:t>).</a:t>
            </a:r>
          </a:p>
          <a:p>
            <a:r>
              <a:rPr lang="en-US" sz="1400" b="1" dirty="0" smtClean="0"/>
              <a:t>Beneficiary</a:t>
            </a:r>
            <a:r>
              <a:rPr lang="en-US" sz="1400" dirty="0" smtClean="0"/>
              <a:t>: the entity for whose benefit the action occurs </a:t>
            </a:r>
            <a:r>
              <a:rPr lang="en-US" sz="1400" dirty="0" smtClean="0"/>
              <a:t>(</a:t>
            </a:r>
            <a:r>
              <a:rPr lang="en-US" sz="1400" i="1" dirty="0" smtClean="0"/>
              <a:t>I </a:t>
            </a:r>
            <a:r>
              <a:rPr lang="en-US" sz="1400" i="1" dirty="0" smtClean="0"/>
              <a:t>baked </a:t>
            </a:r>
            <a:r>
              <a:rPr lang="en-US" sz="1400" b="1" i="1" dirty="0" smtClean="0"/>
              <a:t>Reggie </a:t>
            </a:r>
            <a:r>
              <a:rPr lang="en-US" sz="1400" i="1" dirty="0" smtClean="0"/>
              <a:t>a cake</a:t>
            </a:r>
            <a:r>
              <a:rPr lang="en-US" sz="1400" dirty="0" smtClean="0"/>
              <a:t>).</a:t>
            </a:r>
          </a:p>
          <a:p>
            <a:r>
              <a:rPr lang="en-US" sz="1400" b="1" dirty="0" smtClean="0"/>
              <a:t>Manner</a:t>
            </a:r>
            <a:r>
              <a:rPr lang="en-US" sz="1400" dirty="0" smtClean="0"/>
              <a:t>: the way in which an action is carried out </a:t>
            </a:r>
            <a:r>
              <a:rPr lang="en-US" sz="1400" dirty="0" smtClean="0"/>
              <a:t>(</a:t>
            </a:r>
            <a:r>
              <a:rPr lang="en-US" sz="1400" b="1" dirty="0" smtClean="0"/>
              <a:t>W</a:t>
            </a:r>
            <a:r>
              <a:rPr lang="en-US" sz="1400" b="1" i="1" dirty="0" smtClean="0"/>
              <a:t>ith </a:t>
            </a:r>
            <a:r>
              <a:rPr lang="en-US" sz="1400" b="1" i="1" dirty="0" smtClean="0"/>
              <a:t>great urgency</a:t>
            </a:r>
            <a:r>
              <a:rPr lang="en-US" sz="1400" i="1" dirty="0" smtClean="0"/>
              <a:t>, Tabatha phoned 911</a:t>
            </a:r>
            <a:r>
              <a:rPr lang="en-US" sz="1400" dirty="0" smtClean="0"/>
              <a:t>).</a:t>
            </a:r>
          </a:p>
          <a:p>
            <a:r>
              <a:rPr lang="en-US" sz="1400" b="1" dirty="0" smtClean="0"/>
              <a:t>Purpose</a:t>
            </a:r>
            <a:r>
              <a:rPr lang="en-US" sz="1400" dirty="0" smtClean="0"/>
              <a:t>: the reason for which an action is performed </a:t>
            </a:r>
            <a:r>
              <a:rPr lang="en-US" sz="1400" dirty="0" smtClean="0"/>
              <a:t>(</a:t>
            </a:r>
            <a:r>
              <a:rPr lang="en-US" sz="1400" dirty="0" smtClean="0"/>
              <a:t>T</a:t>
            </a:r>
            <a:r>
              <a:rPr lang="en-US" sz="1400" i="1" dirty="0" smtClean="0"/>
              <a:t>abatha </a:t>
            </a:r>
            <a:r>
              <a:rPr lang="en-US" sz="1400" i="1" dirty="0" smtClean="0"/>
              <a:t>phoned 911 right away </a:t>
            </a:r>
            <a:r>
              <a:rPr lang="en-US" sz="1400" b="1" i="1" dirty="0" smtClean="0"/>
              <a:t>in order to get some help</a:t>
            </a:r>
            <a:r>
              <a:rPr lang="en-US" sz="1400" dirty="0" smtClean="0"/>
              <a:t>).</a:t>
            </a:r>
          </a:p>
          <a:p>
            <a:r>
              <a:rPr lang="en-US" sz="1400" b="1" dirty="0" smtClean="0"/>
              <a:t>Cause</a:t>
            </a:r>
            <a:r>
              <a:rPr lang="en-US" sz="1400" dirty="0" smtClean="0"/>
              <a:t>: what caused the action to occur in the first place; not for what, rather because of what </a:t>
            </a:r>
            <a:r>
              <a:rPr lang="en-US" sz="1400" dirty="0" smtClean="0"/>
              <a:t>(</a:t>
            </a:r>
            <a:r>
              <a:rPr lang="en-US" sz="1400" b="1" i="1" dirty="0" smtClean="0"/>
              <a:t>Since </a:t>
            </a:r>
            <a:r>
              <a:rPr lang="en-US" sz="1400" b="1" i="1" dirty="0" smtClean="0"/>
              <a:t>Clyde was hungry</a:t>
            </a:r>
            <a:r>
              <a:rPr lang="en-US" sz="1400" i="1" dirty="0" smtClean="0"/>
              <a:t>, he ate the cake</a:t>
            </a:r>
            <a:r>
              <a:rPr lang="en-US" sz="1400" dirty="0" smtClean="0"/>
              <a:t>).</a:t>
            </a:r>
          </a:p>
          <a:p>
            <a:endParaRPr lang="en-US" sz="1400" dirty="0"/>
          </a:p>
        </p:txBody>
      </p:sp>
      <p:sp>
        <p:nvSpPr>
          <p:cNvPr id="4" name="Slide Number Placeholder 3"/>
          <p:cNvSpPr>
            <a:spLocks noGrp="1"/>
          </p:cNvSpPr>
          <p:nvPr>
            <p:ph type="sldNum" sz="quarter" idx="12"/>
          </p:nvPr>
        </p:nvSpPr>
        <p:spPr/>
        <p:txBody>
          <a:bodyPr/>
          <a:lstStyle/>
          <a:p>
            <a:pPr>
              <a:defRPr/>
            </a:pPr>
            <a:fld id="{8F780220-87E9-424C-BD71-04528C24FCC9}" type="slidenum">
              <a:rPr lang="en-US" smtClean="0"/>
              <a:pPr>
                <a:defRPr/>
              </a:pPr>
              <a:t>49</a:t>
            </a:fld>
            <a:endParaRPr lang="en-US" dirty="0"/>
          </a:p>
        </p:txBody>
      </p:sp>
      <p:sp>
        <p:nvSpPr>
          <p:cNvPr id="5" name="TextBox 4"/>
          <p:cNvSpPr txBox="1"/>
          <p:nvPr/>
        </p:nvSpPr>
        <p:spPr>
          <a:xfrm>
            <a:off x="5592398" y="152400"/>
            <a:ext cx="3246802" cy="276999"/>
          </a:xfrm>
          <a:prstGeom prst="rect">
            <a:avLst/>
          </a:prstGeom>
          <a:noFill/>
        </p:spPr>
        <p:txBody>
          <a:bodyPr wrap="none" rtlCol="0">
            <a:spAutoFit/>
          </a:bodyPr>
          <a:lstStyle/>
          <a:p>
            <a:r>
              <a:rPr lang="en-US" sz="1200" dirty="0" smtClean="0"/>
              <a:t>http://</a:t>
            </a:r>
            <a:r>
              <a:rPr lang="en-US" sz="1200" dirty="0" err="1" smtClean="0"/>
              <a:t>en.wikipedia.org/wiki/Thematic_relation</a:t>
            </a:r>
            <a:endParaRPr 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444500" y="304800"/>
            <a:ext cx="4127500" cy="457200"/>
          </a:xfrm>
        </p:spPr>
        <p:txBody>
          <a:bodyPr/>
          <a:lstStyle/>
          <a:p>
            <a:pPr>
              <a:lnSpc>
                <a:spcPts val="18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smtClean="0">
                <a:solidFill>
                  <a:srgbClr val="696464"/>
                </a:solidFill>
              </a:rPr>
              <a:t>Work at low level of detail</a:t>
            </a:r>
            <a:endParaRPr lang="en-GB" sz="2800" dirty="0">
              <a:solidFill>
                <a:srgbClr val="696464"/>
              </a:solidFill>
            </a:endParaRPr>
          </a:p>
        </p:txBody>
      </p:sp>
      <p:pic>
        <p:nvPicPr>
          <p:cNvPr id="21507" name="Picture 2"/>
          <p:cNvPicPr>
            <a:picLocks noChangeAspect="1" noChangeArrowheads="1"/>
          </p:cNvPicPr>
          <p:nvPr/>
        </p:nvPicPr>
        <p:blipFill>
          <a:blip r:embed="rId3"/>
          <a:srcRect/>
          <a:stretch>
            <a:fillRect/>
          </a:stretch>
        </p:blipFill>
        <p:spPr bwMode="auto">
          <a:xfrm>
            <a:off x="960438" y="766763"/>
            <a:ext cx="7497762" cy="5622925"/>
          </a:xfrm>
          <a:prstGeom prst="rect">
            <a:avLst/>
          </a:prstGeom>
          <a:noFill/>
          <a:ln w="9525">
            <a:noFill/>
            <a:miter lim="800000"/>
            <a:headEnd/>
            <a:tailEnd/>
          </a:ln>
        </p:spPr>
      </p:pic>
      <p:sp>
        <p:nvSpPr>
          <p:cNvPr id="6" name="Slide Number Placeholder 2"/>
          <p:cNvSpPr>
            <a:spLocks noGrp="1"/>
          </p:cNvSpPr>
          <p:nvPr>
            <p:ph type="sldNum" sz="quarter" idx="12"/>
          </p:nvPr>
        </p:nvSpPr>
        <p:spPr>
          <a:xfrm>
            <a:off x="146050" y="6172200"/>
            <a:ext cx="457200" cy="457200"/>
          </a:xfrm>
        </p:spPr>
        <p:txBody>
          <a:bodyPr/>
          <a:lstStyle/>
          <a:p>
            <a:pPr>
              <a:defRPr/>
            </a:pPr>
            <a:fld id="{A35430A0-83CD-48C4-BF33-C36E4A642829}" type="slidenum">
              <a:rPr lang="en-US" smtClean="0"/>
              <a:pPr>
                <a:defRPr/>
              </a:pPr>
              <a:t>5</a:t>
            </a:fld>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err="1" smtClean="0"/>
              <a:t>FrameNet</a:t>
            </a:r>
            <a:r>
              <a:rPr lang="en-US" dirty="0" smtClean="0"/>
              <a:t> – Digital lexical resource </a:t>
            </a:r>
            <a:br>
              <a:rPr lang="en-US" dirty="0" smtClean="0"/>
            </a:br>
            <a:r>
              <a:rPr lang="en-GB" sz="2800" dirty="0" smtClean="0"/>
              <a:t>http://</a:t>
            </a:r>
            <a:r>
              <a:rPr lang="en-GB" sz="2800" dirty="0" err="1" smtClean="0"/>
              <a:t>framenet.icsi.berkeley.edu</a:t>
            </a:r>
            <a:r>
              <a:rPr lang="en-GB" sz="2800" dirty="0" smtClean="0"/>
              <a:t>/</a:t>
            </a:r>
            <a:endParaRPr lang="en-US" dirty="0"/>
          </a:p>
        </p:txBody>
      </p:sp>
      <p:sp>
        <p:nvSpPr>
          <p:cNvPr id="4" name="Slide Number Placeholder 3"/>
          <p:cNvSpPr>
            <a:spLocks noGrp="1"/>
          </p:cNvSpPr>
          <p:nvPr>
            <p:ph type="sldNum" sz="quarter" idx="12"/>
          </p:nvPr>
        </p:nvSpPr>
        <p:spPr/>
        <p:txBody>
          <a:bodyPr>
            <a:normAutofit/>
          </a:bodyPr>
          <a:lstStyle/>
          <a:p>
            <a:pPr>
              <a:defRPr/>
            </a:pPr>
            <a:fld id="{6AFF6C3E-2EE5-4F07-9427-BFBB1FD76081}" type="slidenum">
              <a:rPr lang="en-US"/>
              <a:pPr>
                <a:defRPr/>
              </a:pPr>
              <a:t>50</a:t>
            </a:fld>
            <a:endParaRPr lang="en-US"/>
          </a:p>
        </p:txBody>
      </p:sp>
      <p:sp>
        <p:nvSpPr>
          <p:cNvPr id="3" name="Content Placeholder 2"/>
          <p:cNvSpPr>
            <a:spLocks noGrp="1"/>
          </p:cNvSpPr>
          <p:nvPr>
            <p:ph sz="quarter" idx="1"/>
          </p:nvPr>
        </p:nvSpPr>
        <p:spPr/>
        <p:txBody>
          <a:bodyPr>
            <a:normAutofit/>
          </a:bodyPr>
          <a:lstStyle/>
          <a:p>
            <a:pPr>
              <a:lnSpc>
                <a:spcPct val="90000"/>
              </a:lnSpc>
            </a:pPr>
            <a:r>
              <a:rPr lang="en-US" sz="2000" b="1" dirty="0" smtClean="0"/>
              <a:t>Frame semantics as generalization of thematic roles</a:t>
            </a:r>
            <a:endParaRPr lang="en-US" sz="2000" b="1" dirty="0" smtClean="0"/>
          </a:p>
          <a:p>
            <a:pPr>
              <a:lnSpc>
                <a:spcPct val="90000"/>
              </a:lnSpc>
            </a:pPr>
            <a:r>
              <a:rPr lang="en-US" sz="2000" b="1" dirty="0" smtClean="0"/>
              <a:t>Frame</a:t>
            </a:r>
            <a:r>
              <a:rPr lang="en-US" sz="2000" dirty="0" smtClean="0"/>
              <a:t> </a:t>
            </a:r>
            <a:endParaRPr lang="en-US" sz="2000" dirty="0" smtClean="0"/>
          </a:p>
          <a:p>
            <a:pPr lvl="1">
              <a:lnSpc>
                <a:spcPct val="90000"/>
              </a:lnSpc>
            </a:pPr>
            <a:r>
              <a:rPr lang="en-US" sz="1800" dirty="0" smtClean="0"/>
              <a:t>Schematic representation of a situation, object, or event that provides the background and motivation for the existence and everyday use of words in a language. i.e. grouping of words with common semantics.</a:t>
            </a:r>
          </a:p>
          <a:p>
            <a:pPr lvl="1">
              <a:lnSpc>
                <a:spcPct val="90000"/>
              </a:lnSpc>
            </a:pPr>
            <a:r>
              <a:rPr lang="en-US" sz="1800" dirty="0" smtClean="0"/>
              <a:t>947 frames with associated </a:t>
            </a:r>
            <a:r>
              <a:rPr lang="en-US" sz="1800" b="1" dirty="0" smtClean="0">
                <a:solidFill>
                  <a:srgbClr val="000000"/>
                </a:solidFill>
              </a:rPr>
              <a:t>lexical units (</a:t>
            </a:r>
            <a:r>
              <a:rPr lang="en-US" sz="1800" b="1" dirty="0" err="1" smtClean="0">
                <a:solidFill>
                  <a:srgbClr val="000000"/>
                </a:solidFill>
              </a:rPr>
              <a:t>LUs</a:t>
            </a:r>
            <a:r>
              <a:rPr lang="en-US" sz="1800" dirty="0" smtClean="0"/>
              <a:t>)</a:t>
            </a:r>
          </a:p>
          <a:p>
            <a:pPr lvl="1">
              <a:lnSpc>
                <a:spcPct val="90000"/>
              </a:lnSpc>
            </a:pPr>
            <a:r>
              <a:rPr lang="en-US" sz="1800" dirty="0" smtClean="0"/>
              <a:t>10,000 </a:t>
            </a:r>
            <a:r>
              <a:rPr lang="en-US" sz="1800" dirty="0" err="1" smtClean="0"/>
              <a:t>LUs</a:t>
            </a:r>
            <a:r>
              <a:rPr lang="en-US" sz="1800" dirty="0" smtClean="0"/>
              <a:t> (Verbs, nouns, adjectives)</a:t>
            </a:r>
          </a:p>
          <a:p>
            <a:pPr>
              <a:lnSpc>
                <a:spcPct val="90000"/>
              </a:lnSpc>
            </a:pPr>
            <a:r>
              <a:rPr lang="en-US" sz="2162" b="1" dirty="0" smtClean="0"/>
              <a:t>Frame Elements </a:t>
            </a:r>
            <a:r>
              <a:rPr lang="en-US" sz="2162" dirty="0" smtClean="0"/>
              <a:t>(</a:t>
            </a:r>
            <a:r>
              <a:rPr lang="en-US" sz="2162" dirty="0" err="1" smtClean="0">
                <a:solidFill>
                  <a:srgbClr val="000000"/>
                </a:solidFill>
              </a:rPr>
              <a:t>FEs</a:t>
            </a:r>
            <a:r>
              <a:rPr lang="en-US" sz="2162" dirty="0" smtClean="0"/>
              <a:t>): frame-based roles </a:t>
            </a:r>
          </a:p>
          <a:p>
            <a:pPr lvl="1">
              <a:lnSpc>
                <a:spcPct val="90000"/>
              </a:lnSpc>
            </a:pPr>
            <a:r>
              <a:rPr lang="en-US" sz="1800" dirty="0" smtClean="0"/>
              <a:t>E.g. COMMERCE_SELL (</a:t>
            </a:r>
            <a:r>
              <a:rPr lang="en-US" sz="1800" i="1" dirty="0" smtClean="0"/>
              <a:t>sell, vend</a:t>
            </a:r>
            <a:r>
              <a:rPr lang="en-US" sz="1800" dirty="0" smtClean="0"/>
              <a:t>)</a:t>
            </a:r>
          </a:p>
          <a:p>
            <a:pPr lvl="2">
              <a:lnSpc>
                <a:spcPct val="90000"/>
              </a:lnSpc>
            </a:pPr>
            <a:r>
              <a:rPr lang="en-US" sz="1600" dirty="0" smtClean="0"/>
              <a:t>Core </a:t>
            </a:r>
            <a:r>
              <a:rPr lang="en-US" sz="1600" dirty="0" err="1" smtClean="0"/>
              <a:t>FEs</a:t>
            </a:r>
            <a:r>
              <a:rPr lang="en-US" sz="1600" dirty="0" smtClean="0"/>
              <a:t> (BUYER, GOODS, SELLER) ,</a:t>
            </a:r>
          </a:p>
          <a:p>
            <a:pPr lvl="2">
              <a:lnSpc>
                <a:spcPct val="90000"/>
              </a:lnSpc>
            </a:pPr>
            <a:r>
              <a:rPr lang="en-US" sz="1600" dirty="0" smtClean="0"/>
              <a:t>Peripheral </a:t>
            </a:r>
            <a:r>
              <a:rPr lang="en-US" sz="1600" dirty="0" err="1" smtClean="0"/>
              <a:t>FEs</a:t>
            </a:r>
            <a:r>
              <a:rPr lang="en-US" sz="1600" dirty="0" smtClean="0"/>
              <a:t> (TIME, LOCATION, MANNER, …)</a:t>
            </a:r>
            <a:endParaRPr lang="en-US" sz="1600" dirty="0" smtClean="0"/>
          </a:p>
          <a:p>
            <a:pPr>
              <a:lnSpc>
                <a:spcPct val="90000"/>
              </a:lnSpc>
            </a:pPr>
            <a:r>
              <a:rPr lang="en-US" sz="2162" b="1" dirty="0" smtClean="0"/>
              <a:t>Annotated sentences </a:t>
            </a:r>
            <a:r>
              <a:rPr lang="en-US" sz="2162" dirty="0" smtClean="0"/>
              <a:t>and </a:t>
            </a:r>
            <a:r>
              <a:rPr lang="en-US" sz="2162" b="1" dirty="0" smtClean="0"/>
              <a:t>valence </a:t>
            </a:r>
            <a:r>
              <a:rPr lang="en-US" sz="2162" b="1" dirty="0" smtClean="0"/>
              <a:t>patterns </a:t>
            </a:r>
            <a:r>
              <a:rPr lang="en-US" sz="2162" dirty="0" smtClean="0"/>
              <a:t>mapping LU  syntactic patterns to frame roles.</a:t>
            </a:r>
          </a:p>
          <a:p>
            <a:pPr>
              <a:lnSpc>
                <a:spcPct val="90000"/>
              </a:lnSpc>
            </a:pPr>
            <a:r>
              <a:rPr lang="en-US" sz="2162" dirty="0" smtClean="0">
                <a:solidFill>
                  <a:srgbClr val="000000"/>
                </a:solidFill>
              </a:rPr>
              <a:t>Relations </a:t>
            </a:r>
            <a:r>
              <a:rPr lang="en-US" sz="2162" dirty="0" smtClean="0"/>
              <a:t>between frames (inheritance, perspective, </a:t>
            </a:r>
            <a:r>
              <a:rPr lang="en-US" sz="2162" dirty="0" err="1" smtClean="0"/>
              <a:t>subframe</a:t>
            </a:r>
            <a:r>
              <a:rPr lang="en-US" sz="2162" dirty="0" smtClean="0"/>
              <a:t>, using, …)</a:t>
            </a:r>
          </a:p>
          <a:p>
            <a:pPr>
              <a:lnSpc>
                <a:spcPct val="90000"/>
              </a:lnSpc>
            </a:pPr>
            <a:endParaRPr lang="en-US" sz="240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t>Example: REVENGE </a:t>
            </a:r>
            <a:r>
              <a:rPr lang="en-US" dirty="0" smtClean="0"/>
              <a:t>Frame</a:t>
            </a:r>
            <a:endParaRPr lang="en-US" dirty="0"/>
          </a:p>
        </p:txBody>
      </p:sp>
      <p:sp>
        <p:nvSpPr>
          <p:cNvPr id="6" name="Slide Number Placeholder 5"/>
          <p:cNvSpPr>
            <a:spLocks noGrp="1"/>
          </p:cNvSpPr>
          <p:nvPr>
            <p:ph type="sldNum" sz="quarter" idx="12"/>
          </p:nvPr>
        </p:nvSpPr>
        <p:spPr/>
        <p:txBody>
          <a:bodyPr>
            <a:normAutofit/>
          </a:bodyPr>
          <a:lstStyle/>
          <a:p>
            <a:pPr>
              <a:defRPr/>
            </a:pPr>
            <a:fld id="{1F0778EA-A6C6-4DB0-91A5-52416A7E99F0}" type="slidenum">
              <a:rPr lang="en-US"/>
              <a:pPr>
                <a:defRPr/>
              </a:pPr>
              <a:t>51</a:t>
            </a:fld>
            <a:endParaRPr lang="en-US"/>
          </a:p>
        </p:txBody>
      </p:sp>
      <p:graphicFrame>
        <p:nvGraphicFramePr>
          <p:cNvPr id="4" name="Content Placeholder 3"/>
          <p:cNvGraphicFramePr>
            <a:graphicFrameLocks/>
          </p:cNvGraphicFramePr>
          <p:nvPr/>
        </p:nvGraphicFramePr>
        <p:xfrm>
          <a:off x="603250" y="1524001"/>
          <a:ext cx="4425950" cy="5120640"/>
        </p:xfrm>
        <a:graphic>
          <a:graphicData uri="http://schemas.openxmlformats.org/drawingml/2006/table">
            <a:tbl>
              <a:tblPr/>
              <a:tblGrid>
                <a:gridCol w="2212975"/>
                <a:gridCol w="2212975"/>
              </a:tblGrid>
              <a:tr h="2872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rebuchet MS" charset="0"/>
                          <a:ea typeface="DejaVu LGC Sans" charset="0"/>
                          <a:cs typeface="DejaVu LGC Sans" charset="0"/>
                        </a:rPr>
                        <a:t>Frame Element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rebuchet MS" charset="0"/>
                          <a:ea typeface="DejaVu LGC Sans" charset="0"/>
                          <a:cs typeface="DejaVu LGC Sans" charset="0"/>
                        </a:rPr>
                        <a:t>Core Type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872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Trebuchet MS" charset="0"/>
                          <a:ea typeface="DejaVu LGC Sans" charset="0"/>
                          <a:cs typeface="DejaVu LGC Sans" charset="0"/>
                        </a:rPr>
                        <a:t>Avenger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Trebuchet MS" charset="0"/>
                          <a:ea typeface="DejaVu LGC Sans" charset="0"/>
                          <a:cs typeface="DejaVu LGC Sans" charset="0"/>
                        </a:rPr>
                        <a:t>Core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2872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rebuchet MS" charset="0"/>
                          <a:ea typeface="DejaVu LGC Sans" charset="0"/>
                          <a:cs typeface="DejaVu LGC Sans" charset="0"/>
                        </a:rPr>
                        <a:t>Degree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rebuchet MS" charset="0"/>
                          <a:ea typeface="DejaVu LGC Sans" charset="0"/>
                          <a:cs typeface="DejaVu LGC Sans" charset="0"/>
                        </a:rPr>
                        <a:t>Peripheral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872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rebuchet MS" charset="0"/>
                          <a:ea typeface="DejaVu LGC Sans" charset="0"/>
                          <a:cs typeface="DejaVu LGC Sans" charset="0"/>
                        </a:rPr>
                        <a:t>Depictive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rebuchet MS" charset="0"/>
                          <a:ea typeface="DejaVu LGC Sans" charset="0"/>
                          <a:cs typeface="DejaVu LGC Sans" charset="0"/>
                        </a:rPr>
                        <a:t>Extra_thematic</a:t>
                      </a:r>
                      <a:endParaRPr kumimoji="0" lang="en-US" sz="1800" b="0" i="0" u="none" strike="noStrike" cap="none" normalizeH="0" baseline="0" dirty="0" smtClean="0">
                        <a:ln>
                          <a:noFill/>
                        </a:ln>
                        <a:solidFill>
                          <a:schemeClr val="tx1"/>
                        </a:solidFill>
                        <a:effectLst/>
                        <a:latin typeface="Trebuchet MS" charset="0"/>
                        <a:ea typeface="DejaVu LGC Sans" charset="0"/>
                        <a:cs typeface="DejaVu LGC San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2872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Trebuchet MS" charset="0"/>
                          <a:ea typeface="DejaVu LGC Sans" charset="0"/>
                          <a:cs typeface="DejaVu LGC Sans" charset="0"/>
                        </a:rPr>
                        <a:t>Offender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Trebuchet MS" charset="0"/>
                          <a:ea typeface="DejaVu LGC Sans" charset="0"/>
                          <a:cs typeface="DejaVu LGC Sans" charset="0"/>
                        </a:rPr>
                        <a:t>Core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872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rebuchet MS" charset="0"/>
                          <a:ea typeface="DejaVu LGC Sans" charset="0"/>
                          <a:cs typeface="DejaVu LGC Sans" charset="0"/>
                        </a:rPr>
                        <a:t>Instrument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rebuchet MS" charset="0"/>
                          <a:ea typeface="DejaVu LGC Sans" charset="0"/>
                          <a:cs typeface="DejaVu LGC Sans" charset="0"/>
                        </a:rPr>
                        <a:t>Peripheral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2872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rebuchet MS" charset="0"/>
                          <a:ea typeface="DejaVu LGC Sans" charset="0"/>
                          <a:cs typeface="DejaVu LGC Sans" charset="0"/>
                        </a:rPr>
                        <a:t>Manner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rebuchet MS" charset="0"/>
                          <a:ea typeface="DejaVu LGC Sans" charset="0"/>
                          <a:cs typeface="DejaVu LGC Sans" charset="0"/>
                        </a:rPr>
                        <a:t>Peripheral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872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Trebuchet MS" charset="0"/>
                          <a:ea typeface="DejaVu LGC Sans" charset="0"/>
                          <a:cs typeface="DejaVu LGC Sans" charset="0"/>
                        </a:rPr>
                        <a:t>Punishment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Trebuchet MS" charset="0"/>
                          <a:ea typeface="DejaVu LGC Sans" charset="0"/>
                          <a:cs typeface="DejaVu LGC Sans" charset="0"/>
                        </a:rPr>
                        <a:t>Core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2872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rebuchet MS" charset="0"/>
                          <a:ea typeface="DejaVu LGC Sans" charset="0"/>
                          <a:cs typeface="DejaVu LGC Sans" charset="0"/>
                        </a:rPr>
                        <a:t>Place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rebuchet MS" charset="0"/>
                          <a:ea typeface="DejaVu LGC Sans" charset="0"/>
                          <a:cs typeface="DejaVu LGC Sans" charset="0"/>
                        </a:rPr>
                        <a:t>Core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872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rebuchet MS" charset="0"/>
                          <a:ea typeface="DejaVu LGC Sans" charset="0"/>
                          <a:cs typeface="DejaVu LGC Sans" charset="0"/>
                        </a:rPr>
                        <a:t>Purpose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rebuchet MS" charset="0"/>
                          <a:ea typeface="DejaVu LGC Sans" charset="0"/>
                          <a:cs typeface="DejaVu LGC Sans" charset="0"/>
                        </a:rPr>
                        <a:t>Peripheral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2872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Trebuchet MS" charset="0"/>
                          <a:ea typeface="DejaVu LGC Sans" charset="0"/>
                          <a:cs typeface="DejaVu LGC Sans" charset="0"/>
                        </a:rPr>
                        <a:t>Injury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Trebuchet MS" charset="0"/>
                          <a:ea typeface="DejaVu LGC Sans" charset="0"/>
                          <a:cs typeface="DejaVu LGC Sans" charset="0"/>
                        </a:rPr>
                        <a:t>Core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872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rebuchet MS" charset="0"/>
                          <a:ea typeface="DejaVu LGC Sans" charset="0"/>
                          <a:cs typeface="DejaVu LGC Sans" charset="0"/>
                        </a:rPr>
                        <a:t>Result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Trebuchet MS" charset="0"/>
                          <a:ea typeface="DejaVu LGC Sans" charset="0"/>
                          <a:cs typeface="DejaVu LGC Sans" charset="0"/>
                        </a:rPr>
                        <a:t>Extra_thematic</a:t>
                      </a:r>
                      <a:endParaRPr kumimoji="0" lang="en-US" sz="1800" b="0" i="0" u="none" strike="noStrike" cap="none" normalizeH="0" baseline="0" dirty="0" smtClean="0">
                        <a:ln>
                          <a:noFill/>
                        </a:ln>
                        <a:solidFill>
                          <a:srgbClr val="000000"/>
                        </a:solidFill>
                        <a:effectLst/>
                        <a:latin typeface="Trebuchet MS" charset="0"/>
                        <a:ea typeface="DejaVu LGC Sans" charset="0"/>
                        <a:cs typeface="DejaVu LGC San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2872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rebuchet MS" charset="0"/>
                          <a:ea typeface="DejaVu LGC Sans" charset="0"/>
                          <a:cs typeface="DejaVu LGC Sans" charset="0"/>
                        </a:rPr>
                        <a:t>Time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rebuchet MS" charset="0"/>
                          <a:ea typeface="DejaVu LGC Sans" charset="0"/>
                          <a:cs typeface="DejaVu LGC Sans" charset="0"/>
                        </a:rPr>
                        <a:t>Peripheral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872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FF0000"/>
                          </a:solidFill>
                          <a:effectLst/>
                          <a:latin typeface="Trebuchet MS" charset="0"/>
                          <a:ea typeface="DejaVu LGC Sans" charset="0"/>
                          <a:cs typeface="DejaVu LGC Sans" charset="0"/>
                        </a:rPr>
                        <a:t>Injured_party</a:t>
                      </a:r>
                      <a:endParaRPr kumimoji="0" lang="en-US" sz="1800" b="0" i="0" u="none" strike="noStrike" cap="none" normalizeH="0" baseline="0" dirty="0" smtClean="0">
                        <a:ln>
                          <a:noFill/>
                        </a:ln>
                        <a:solidFill>
                          <a:srgbClr val="FF0000"/>
                        </a:solidFill>
                        <a:effectLst/>
                        <a:latin typeface="Trebuchet MS" charset="0"/>
                        <a:ea typeface="DejaVu LGC Sans" charset="0"/>
                        <a:cs typeface="DejaVu LGC San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Trebuchet MS" charset="0"/>
                          <a:ea typeface="DejaVu LGC Sans" charset="0"/>
                          <a:cs typeface="DejaVu LGC Sans" charset="0"/>
                        </a:rPr>
                        <a:t>Core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sp>
        <p:nvSpPr>
          <p:cNvPr id="5" name="TextBox 4"/>
          <p:cNvSpPr txBox="1"/>
          <p:nvPr/>
        </p:nvSpPr>
        <p:spPr>
          <a:xfrm>
            <a:off x="5257800" y="1560017"/>
            <a:ext cx="3435539" cy="3323987"/>
          </a:xfrm>
          <a:prstGeom prst="rect">
            <a:avLst/>
          </a:prstGeom>
          <a:noFill/>
        </p:spPr>
        <p:txBody>
          <a:bodyPr wrap="square" rtlCol="0">
            <a:spAutoFit/>
          </a:bodyPr>
          <a:lstStyle/>
          <a:p>
            <a:r>
              <a:rPr lang="en-US" sz="1400" dirty="0" smtClean="0"/>
              <a:t>This frame concerns the infliction of punishment in return for a wrong suffered. An </a:t>
            </a:r>
            <a:r>
              <a:rPr lang="en-US" sz="1400" dirty="0" smtClean="0">
                <a:solidFill>
                  <a:srgbClr val="FF3300"/>
                </a:solidFill>
              </a:rPr>
              <a:t>AVENGER </a:t>
            </a:r>
            <a:r>
              <a:rPr lang="en-US" sz="1400" dirty="0" smtClean="0"/>
              <a:t>performs a </a:t>
            </a:r>
            <a:r>
              <a:rPr lang="en-US" sz="1400" dirty="0" smtClean="0">
                <a:solidFill>
                  <a:srgbClr val="FF3300"/>
                </a:solidFill>
              </a:rPr>
              <a:t>PUNISHMENT </a:t>
            </a:r>
            <a:r>
              <a:rPr lang="en-US" sz="1400" dirty="0" smtClean="0"/>
              <a:t>on a </a:t>
            </a:r>
            <a:r>
              <a:rPr lang="en-US" sz="1400" dirty="0" smtClean="0">
                <a:solidFill>
                  <a:srgbClr val="FF3300"/>
                </a:solidFill>
              </a:rPr>
              <a:t>OFFENDER </a:t>
            </a:r>
            <a:r>
              <a:rPr lang="en-US" sz="1400" dirty="0" smtClean="0"/>
              <a:t>as a consequence of an earlier action by the Offender, the </a:t>
            </a:r>
            <a:r>
              <a:rPr lang="en-US" sz="1400" dirty="0" smtClean="0">
                <a:solidFill>
                  <a:srgbClr val="FF3300"/>
                </a:solidFill>
              </a:rPr>
              <a:t>INJURY</a:t>
            </a:r>
            <a:r>
              <a:rPr lang="en-US" sz="1400" dirty="0" smtClean="0"/>
              <a:t>. The Avenger inflicting the Punishment need not be the same as the </a:t>
            </a:r>
            <a:r>
              <a:rPr lang="en-US" sz="1400" dirty="0" smtClean="0">
                <a:solidFill>
                  <a:srgbClr val="FF3300"/>
                </a:solidFill>
              </a:rPr>
              <a:t>INJURED_PARTY</a:t>
            </a:r>
            <a:r>
              <a:rPr lang="en-US" sz="1400" dirty="0" smtClean="0"/>
              <a:t> who suffered the Injury,  but the Avenger does have to share the judgment that the Offender's action was wrong. The judgment that the Offender had inflicted an Injury  is made without regard to the law.</a:t>
            </a:r>
          </a:p>
          <a:p>
            <a:endParaRPr lang="en-US" sz="14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Lexical Units in REVENGE Frame</a:t>
            </a:r>
            <a:endParaRPr lang="en-US" smtClean="0">
              <a:solidFill>
                <a:srgbClr val="FF0000"/>
              </a:solidFill>
            </a:endParaRPr>
          </a:p>
        </p:txBody>
      </p:sp>
      <p:sp>
        <p:nvSpPr>
          <p:cNvPr id="5" name="Slide Number Placeholder 4"/>
          <p:cNvSpPr>
            <a:spLocks noGrp="1"/>
          </p:cNvSpPr>
          <p:nvPr>
            <p:ph type="sldNum" sz="quarter" idx="12"/>
          </p:nvPr>
        </p:nvSpPr>
        <p:spPr/>
        <p:txBody>
          <a:bodyPr>
            <a:normAutofit/>
          </a:bodyPr>
          <a:lstStyle/>
          <a:p>
            <a:pPr>
              <a:defRPr/>
            </a:pPr>
            <a:fld id="{6C677E59-4651-499D-9D9C-3E3F18C12EAA}" type="slidenum">
              <a:rPr lang="en-US"/>
              <a:pPr>
                <a:defRPr/>
              </a:pPr>
              <a:t>52</a:t>
            </a:fld>
            <a:endParaRPr lang="en-US"/>
          </a:p>
        </p:txBody>
      </p:sp>
      <p:graphicFrame>
        <p:nvGraphicFramePr>
          <p:cNvPr id="8" name="Table 7"/>
          <p:cNvGraphicFramePr>
            <a:graphicFrameLocks noGrp="1"/>
          </p:cNvGraphicFramePr>
          <p:nvPr/>
        </p:nvGraphicFramePr>
        <p:xfrm>
          <a:off x="2362200" y="1447800"/>
          <a:ext cx="4038600" cy="4632960"/>
        </p:xfrm>
        <a:graphic>
          <a:graphicData uri="http://schemas.openxmlformats.org/drawingml/2006/table">
            <a:tbl>
              <a:tblPr firstRow="1" bandRow="1">
                <a:tableStyleId>{5C22544A-7EE6-4342-B048-85BDC9FD1C3A}</a:tableStyleId>
              </a:tblPr>
              <a:tblGrid>
                <a:gridCol w="1967523"/>
                <a:gridCol w="2071077"/>
              </a:tblGrid>
              <a:tr h="232833">
                <a:tc>
                  <a:txBody>
                    <a:bodyPr/>
                    <a:lstStyle/>
                    <a:p>
                      <a:r>
                        <a:rPr lang="en-US" sz="1600" dirty="0" smtClean="0"/>
                        <a:t>Lexical</a:t>
                      </a:r>
                      <a:r>
                        <a:rPr lang="en-US" sz="1600" baseline="0" dirty="0" smtClean="0"/>
                        <a:t> Unit</a:t>
                      </a:r>
                      <a:endParaRPr lang="en-US" sz="1600" dirty="0" smtClean="0"/>
                    </a:p>
                  </a:txBody>
                  <a:tcPr marT="0" marB="0"/>
                </a:tc>
                <a:tc>
                  <a:txBody>
                    <a:bodyPr/>
                    <a:lstStyle/>
                    <a:p>
                      <a:r>
                        <a:rPr lang="en-US" sz="1600" dirty="0" smtClean="0"/>
                        <a:t>Annotated sentences</a:t>
                      </a:r>
                      <a:endParaRPr lang="en-US" sz="1600" dirty="0"/>
                    </a:p>
                  </a:txBody>
                  <a:tcPr marT="0" marB="0"/>
                </a:tc>
              </a:tr>
              <a:tr h="232833">
                <a:tc>
                  <a:txBody>
                    <a:bodyPr/>
                    <a:lstStyle/>
                    <a:p>
                      <a:r>
                        <a:rPr lang="en-US" sz="1600" dirty="0" err="1" smtClean="0"/>
                        <a:t>avenge.v</a:t>
                      </a:r>
                      <a:r>
                        <a:rPr lang="en-US" sz="1600" dirty="0" smtClean="0"/>
                        <a:t> </a:t>
                      </a:r>
                    </a:p>
                  </a:txBody>
                  <a:tcPr marT="0" marB="0"/>
                </a:tc>
                <a:tc>
                  <a:txBody>
                    <a:bodyPr/>
                    <a:lstStyle/>
                    <a:p>
                      <a:r>
                        <a:rPr lang="en-US" sz="1600" dirty="0" smtClean="0"/>
                        <a:t>32</a:t>
                      </a:r>
                      <a:endParaRPr lang="en-US" sz="1600" dirty="0"/>
                    </a:p>
                  </a:txBody>
                  <a:tcPr marT="0" marB="0"/>
                </a:tc>
              </a:tr>
              <a:tr h="232833">
                <a:tc>
                  <a:txBody>
                    <a:bodyPr/>
                    <a:lstStyle/>
                    <a:p>
                      <a:r>
                        <a:rPr lang="en-US" sz="1600" dirty="0" err="1" smtClean="0"/>
                        <a:t>avenger.n</a:t>
                      </a:r>
                      <a:endParaRPr lang="en-US" sz="1600" dirty="0"/>
                    </a:p>
                  </a:txBody>
                  <a:tcPr marT="0" marB="0"/>
                </a:tc>
                <a:tc>
                  <a:txBody>
                    <a:bodyPr/>
                    <a:lstStyle/>
                    <a:p>
                      <a:r>
                        <a:rPr lang="en-US" sz="1600" dirty="0" smtClean="0"/>
                        <a:t>4</a:t>
                      </a:r>
                      <a:endParaRPr lang="en-US" sz="1600" dirty="0"/>
                    </a:p>
                  </a:txBody>
                  <a:tcPr marT="0" marB="0"/>
                </a:tc>
              </a:tr>
              <a:tr h="232833">
                <a:tc>
                  <a:txBody>
                    <a:bodyPr/>
                    <a:lstStyle/>
                    <a:p>
                      <a:r>
                        <a:rPr lang="en-US" sz="1600" dirty="0" err="1" smtClean="0"/>
                        <a:t>vengeance.a</a:t>
                      </a:r>
                      <a:endParaRPr lang="en-US" sz="1600" dirty="0"/>
                    </a:p>
                  </a:txBody>
                  <a:tcPr marT="0" marB="0"/>
                </a:tc>
                <a:tc>
                  <a:txBody>
                    <a:bodyPr/>
                    <a:lstStyle/>
                    <a:p>
                      <a:r>
                        <a:rPr lang="en-US" sz="1600" dirty="0" smtClean="0"/>
                        <a:t>28</a:t>
                      </a:r>
                      <a:endParaRPr lang="en-US" sz="1600" dirty="0"/>
                    </a:p>
                  </a:txBody>
                  <a:tcPr marT="0" marB="0"/>
                </a:tc>
              </a:tr>
              <a:tr h="232833">
                <a:tc>
                  <a:txBody>
                    <a:bodyPr/>
                    <a:lstStyle/>
                    <a:p>
                      <a:r>
                        <a:rPr lang="en-US" sz="1600" dirty="0" err="1" smtClean="0"/>
                        <a:t>retaliate.v</a:t>
                      </a:r>
                      <a:r>
                        <a:rPr lang="en-US" sz="1600" dirty="0" smtClean="0"/>
                        <a:t> </a:t>
                      </a:r>
                    </a:p>
                  </a:txBody>
                  <a:tcPr marT="0" marB="0"/>
                </a:tc>
                <a:tc>
                  <a:txBody>
                    <a:bodyPr/>
                    <a:lstStyle/>
                    <a:p>
                      <a:r>
                        <a:rPr lang="en-US" sz="1600" dirty="0" smtClean="0"/>
                        <a:t>31</a:t>
                      </a:r>
                      <a:endParaRPr lang="en-US" sz="1600" dirty="0"/>
                    </a:p>
                  </a:txBody>
                  <a:tcPr marT="0" marB="0"/>
                </a:tc>
              </a:tr>
              <a:tr h="232833">
                <a:tc>
                  <a:txBody>
                    <a:bodyPr/>
                    <a:lstStyle/>
                    <a:p>
                      <a:r>
                        <a:rPr lang="en-US" sz="1600" dirty="0" err="1" smtClean="0"/>
                        <a:t>revenge.v</a:t>
                      </a:r>
                      <a:r>
                        <a:rPr lang="en-US" sz="1600" dirty="0" smtClean="0"/>
                        <a:t> </a:t>
                      </a:r>
                    </a:p>
                  </a:txBody>
                  <a:tcPr marT="0" marB="0"/>
                </a:tc>
                <a:tc>
                  <a:txBody>
                    <a:bodyPr/>
                    <a:lstStyle/>
                    <a:p>
                      <a:r>
                        <a:rPr lang="en-US" sz="1600" dirty="0" smtClean="0"/>
                        <a:t>8</a:t>
                      </a:r>
                      <a:endParaRPr lang="en-US" sz="1600" dirty="0"/>
                    </a:p>
                  </a:txBody>
                  <a:tcPr marT="0" marB="0"/>
                </a:tc>
              </a:tr>
              <a:tr h="2328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t>revenge.n</a:t>
                      </a:r>
                      <a:r>
                        <a:rPr lang="en-US" sz="1600" dirty="0" smtClean="0"/>
                        <a:t> </a:t>
                      </a:r>
                    </a:p>
                  </a:txBody>
                  <a:tcPr marT="0" marB="0"/>
                </a:tc>
                <a:tc>
                  <a:txBody>
                    <a:bodyPr/>
                    <a:lstStyle/>
                    <a:p>
                      <a:r>
                        <a:rPr lang="en-US" sz="1600" dirty="0" smtClean="0"/>
                        <a:t>30</a:t>
                      </a:r>
                      <a:endParaRPr lang="en-US" sz="1600" dirty="0"/>
                    </a:p>
                  </a:txBody>
                  <a:tcPr marT="0" marB="0"/>
                </a:tc>
              </a:tr>
              <a:tr h="2328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t>vengeful.a</a:t>
                      </a:r>
                      <a:r>
                        <a:rPr lang="en-US" sz="1600" dirty="0" smtClean="0"/>
                        <a:t> </a:t>
                      </a:r>
                    </a:p>
                  </a:txBody>
                  <a:tcPr marT="0" marB="0"/>
                </a:tc>
                <a:tc>
                  <a:txBody>
                    <a:bodyPr/>
                    <a:lstStyle/>
                    <a:p>
                      <a:r>
                        <a:rPr lang="en-US" sz="1600" dirty="0" smtClean="0"/>
                        <a:t>9</a:t>
                      </a:r>
                      <a:endParaRPr lang="en-US" sz="1600" dirty="0"/>
                    </a:p>
                  </a:txBody>
                  <a:tcPr marT="0" marB="0"/>
                </a:tc>
              </a:tr>
              <a:tr h="2328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t>vindictive.a</a:t>
                      </a:r>
                      <a:r>
                        <a:rPr lang="en-US" sz="1600" dirty="0" smtClean="0"/>
                        <a:t> </a:t>
                      </a:r>
                    </a:p>
                  </a:txBody>
                  <a:tcPr marT="0" marB="0"/>
                </a:tc>
                <a:tc>
                  <a:txBody>
                    <a:bodyPr/>
                    <a:lstStyle/>
                    <a:p>
                      <a:r>
                        <a:rPr lang="en-US" sz="1600" dirty="0" smtClean="0"/>
                        <a:t>0</a:t>
                      </a:r>
                      <a:endParaRPr lang="en-US" sz="1600" dirty="0"/>
                    </a:p>
                  </a:txBody>
                  <a:tcPr marT="0" marB="0"/>
                </a:tc>
              </a:tr>
              <a:tr h="2328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t>retribution.n</a:t>
                      </a:r>
                      <a:r>
                        <a:rPr lang="en-US" sz="1600" dirty="0" smtClean="0"/>
                        <a:t> </a:t>
                      </a:r>
                    </a:p>
                  </a:txBody>
                  <a:tcPr marT="0" marB="0"/>
                </a:tc>
                <a:tc>
                  <a:txBody>
                    <a:bodyPr/>
                    <a:lstStyle/>
                    <a:p>
                      <a:r>
                        <a:rPr lang="en-US" sz="1600" dirty="0" smtClean="0"/>
                        <a:t>15</a:t>
                      </a:r>
                      <a:endParaRPr lang="en-US" sz="1600" dirty="0"/>
                    </a:p>
                  </a:txBody>
                  <a:tcPr marT="0" marB="0"/>
                </a:tc>
              </a:tr>
              <a:tr h="2328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t>retaliation.n</a:t>
                      </a:r>
                      <a:r>
                        <a:rPr lang="en-US" sz="1600" dirty="0" smtClean="0"/>
                        <a:t> </a:t>
                      </a:r>
                    </a:p>
                  </a:txBody>
                  <a:tcPr marT="0" marB="0"/>
                </a:tc>
                <a:tc>
                  <a:txBody>
                    <a:bodyPr/>
                    <a:lstStyle/>
                    <a:p>
                      <a:r>
                        <a:rPr lang="en-US" sz="1600" dirty="0" smtClean="0"/>
                        <a:t>29</a:t>
                      </a:r>
                      <a:endParaRPr lang="en-US" sz="1600" dirty="0"/>
                    </a:p>
                  </a:txBody>
                  <a:tcPr marT="0" marB="0"/>
                </a:tc>
              </a:tr>
              <a:tr h="2328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t>revenger.n</a:t>
                      </a:r>
                      <a:r>
                        <a:rPr lang="en-US" sz="1600" dirty="0" smtClean="0"/>
                        <a:t> </a:t>
                      </a:r>
                    </a:p>
                  </a:txBody>
                  <a:tcPr marT="0" marB="0"/>
                </a:tc>
                <a:tc>
                  <a:txBody>
                    <a:bodyPr/>
                    <a:lstStyle/>
                    <a:p>
                      <a:r>
                        <a:rPr lang="en-US" sz="1600" dirty="0" smtClean="0"/>
                        <a:t>0</a:t>
                      </a:r>
                      <a:endParaRPr lang="en-US" sz="1600" dirty="0"/>
                    </a:p>
                  </a:txBody>
                  <a:tcPr marT="0" marB="0"/>
                </a:tc>
              </a:tr>
              <a:tr h="2328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t>revengeful.a</a:t>
                      </a:r>
                      <a:r>
                        <a:rPr lang="en-US" sz="1600" dirty="0" smtClean="0"/>
                        <a:t> </a:t>
                      </a:r>
                    </a:p>
                  </a:txBody>
                  <a:tcPr marT="0" marB="0"/>
                </a:tc>
                <a:tc>
                  <a:txBody>
                    <a:bodyPr/>
                    <a:lstStyle/>
                    <a:p>
                      <a:r>
                        <a:rPr lang="en-US" sz="1600" dirty="0" smtClean="0"/>
                        <a:t>3</a:t>
                      </a:r>
                      <a:endParaRPr lang="en-US" sz="1600" dirty="0"/>
                    </a:p>
                  </a:txBody>
                  <a:tcPr marT="0" marB="0"/>
                </a:tc>
              </a:tr>
              <a:tr h="2328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t>retributive.a</a:t>
                      </a:r>
                      <a:r>
                        <a:rPr lang="en-US" sz="1600" dirty="0" smtClean="0"/>
                        <a:t> </a:t>
                      </a:r>
                    </a:p>
                  </a:txBody>
                  <a:tcPr marT="0" marB="0"/>
                </a:tc>
                <a:tc>
                  <a:txBody>
                    <a:bodyPr/>
                    <a:lstStyle/>
                    <a:p>
                      <a:r>
                        <a:rPr lang="en-US" sz="1600" dirty="0" smtClean="0"/>
                        <a:t>0</a:t>
                      </a:r>
                      <a:endParaRPr lang="en-US" sz="1600" dirty="0"/>
                    </a:p>
                  </a:txBody>
                  <a:tcPr marT="0" marB="0"/>
                </a:tc>
              </a:tr>
              <a:tr h="2328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t>get_even.v</a:t>
                      </a:r>
                      <a:r>
                        <a:rPr lang="en-US" sz="1600" dirty="0" smtClean="0"/>
                        <a:t> </a:t>
                      </a:r>
                    </a:p>
                  </a:txBody>
                  <a:tcPr marT="0" marB="0"/>
                </a:tc>
                <a:tc>
                  <a:txBody>
                    <a:bodyPr/>
                    <a:lstStyle/>
                    <a:p>
                      <a:r>
                        <a:rPr lang="en-US" sz="1600" dirty="0" smtClean="0"/>
                        <a:t>10</a:t>
                      </a:r>
                      <a:endParaRPr lang="en-US" sz="1600" dirty="0"/>
                    </a:p>
                  </a:txBody>
                  <a:tcPr marT="0" marB="0"/>
                </a:tc>
              </a:tr>
              <a:tr h="2328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t>retributory.a</a:t>
                      </a:r>
                      <a:r>
                        <a:rPr lang="en-US" sz="1600" dirty="0" smtClean="0"/>
                        <a:t> </a:t>
                      </a:r>
                    </a:p>
                  </a:txBody>
                  <a:tcPr marT="0" marB="0"/>
                </a:tc>
                <a:tc>
                  <a:txBody>
                    <a:bodyPr/>
                    <a:lstStyle/>
                    <a:p>
                      <a:r>
                        <a:rPr lang="en-US" sz="1600" dirty="0" smtClean="0"/>
                        <a:t>0</a:t>
                      </a:r>
                      <a:endParaRPr lang="en-US" sz="1600" dirty="0"/>
                    </a:p>
                  </a:txBody>
                  <a:tcPr marT="0" marB="0"/>
                </a:tc>
              </a:tr>
              <a:tr h="2328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t>get_back.v</a:t>
                      </a:r>
                      <a:r>
                        <a:rPr lang="en-US" sz="1600" dirty="0" smtClean="0"/>
                        <a:t> </a:t>
                      </a:r>
                    </a:p>
                  </a:txBody>
                  <a:tcPr marT="0" marB="0"/>
                </a:tc>
                <a:tc>
                  <a:txBody>
                    <a:bodyPr/>
                    <a:lstStyle/>
                    <a:p>
                      <a:r>
                        <a:rPr lang="en-US" sz="1600" dirty="0" smtClean="0"/>
                        <a:t>6</a:t>
                      </a:r>
                      <a:endParaRPr lang="en-US" sz="1600" dirty="0"/>
                    </a:p>
                  </a:txBody>
                  <a:tcPr marT="0" marB="0"/>
                </a:tc>
              </a:tr>
              <a:tr h="2328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t>payback.n</a:t>
                      </a:r>
                      <a:r>
                        <a:rPr lang="en-US" sz="1600" dirty="0" smtClean="0"/>
                        <a:t> </a:t>
                      </a:r>
                    </a:p>
                  </a:txBody>
                  <a:tcPr marT="0" marB="0"/>
                </a:tc>
                <a:tc>
                  <a:txBody>
                    <a:bodyPr/>
                    <a:lstStyle/>
                    <a:p>
                      <a:r>
                        <a:rPr lang="en-US" sz="1600" dirty="0" smtClean="0"/>
                        <a:t>0</a:t>
                      </a:r>
                      <a:endParaRPr lang="en-US" sz="1600" dirty="0"/>
                    </a:p>
                  </a:txBody>
                  <a:tcPr marT="0" marB="0"/>
                </a:tc>
              </a:tr>
              <a:tr h="2328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t>sanction.n</a:t>
                      </a:r>
                      <a:endParaRPr lang="en-US" sz="1600" dirty="0" smtClean="0"/>
                    </a:p>
                  </a:txBody>
                  <a:tcPr marT="0" marB="0"/>
                </a:tc>
                <a:tc>
                  <a:txBody>
                    <a:bodyPr/>
                    <a:lstStyle/>
                    <a:p>
                      <a:r>
                        <a:rPr lang="en-US" sz="1600" dirty="0" smtClean="0"/>
                        <a:t>0</a:t>
                      </a:r>
                      <a:endParaRPr lang="en-US" sz="1600" dirty="0"/>
                    </a:p>
                  </a:txBody>
                  <a:tcPr marT="0" marB="0"/>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GB" dirty="0" smtClean="0"/>
              <a:t>Annotations for </a:t>
            </a:r>
            <a:r>
              <a:rPr lang="en-GB" i="1" dirty="0" err="1" smtClean="0"/>
              <a:t>avenge.v</a:t>
            </a:r>
            <a:r>
              <a:rPr lang="en-GB" i="1" dirty="0" smtClean="0"/>
              <a:t> </a:t>
            </a:r>
            <a:r>
              <a:rPr lang="en-GB" sz="1778" dirty="0" smtClean="0"/>
              <a:t>(REVENGE frame)</a:t>
            </a:r>
            <a:endParaRPr lang="en-US" sz="1778" dirty="0"/>
          </a:p>
        </p:txBody>
      </p:sp>
      <p:sp>
        <p:nvSpPr>
          <p:cNvPr id="5" name="Slide Number Placeholder 4"/>
          <p:cNvSpPr>
            <a:spLocks noGrp="1"/>
          </p:cNvSpPr>
          <p:nvPr>
            <p:ph type="sldNum" sz="quarter" idx="12"/>
          </p:nvPr>
        </p:nvSpPr>
        <p:spPr/>
        <p:txBody>
          <a:bodyPr>
            <a:normAutofit/>
          </a:bodyPr>
          <a:lstStyle/>
          <a:p>
            <a:pPr>
              <a:defRPr/>
            </a:pPr>
            <a:fld id="{815CE541-5A62-4105-92EF-5372D3D1C641}" type="slidenum">
              <a:rPr lang="en-US"/>
              <a:pPr>
                <a:defRPr/>
              </a:pPr>
              <a:t>53</a:t>
            </a:fld>
            <a:endParaRPr lang="en-US"/>
          </a:p>
        </p:txBody>
      </p:sp>
      <p:pic>
        <p:nvPicPr>
          <p:cNvPr id="21507" name="Picture 3" descr="Picture 3.png"/>
          <p:cNvPicPr>
            <a:picLocks noChangeAspect="1"/>
          </p:cNvPicPr>
          <p:nvPr/>
        </p:nvPicPr>
        <p:blipFill>
          <a:blip r:embed="rId3"/>
          <a:srcRect/>
          <a:stretch>
            <a:fillRect/>
          </a:stretch>
        </p:blipFill>
        <p:spPr bwMode="auto">
          <a:xfrm>
            <a:off x="642938" y="1749425"/>
            <a:ext cx="8424862" cy="449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43000"/>
          </a:xfrm>
        </p:spPr>
        <p:txBody>
          <a:bodyPr>
            <a:normAutofit/>
          </a:bodyPr>
          <a:lstStyle/>
          <a:p>
            <a:pPr fontAlgn="auto">
              <a:spcAft>
                <a:spcPts val="0"/>
              </a:spcAft>
              <a:defRPr/>
            </a:pPr>
            <a:r>
              <a:rPr lang="en-US" dirty="0" smtClean="0"/>
              <a:t>Annotations for </a:t>
            </a:r>
            <a:r>
              <a:rPr lang="en-US" i="1" dirty="0" err="1" smtClean="0"/>
              <a:t>get_even.v</a:t>
            </a:r>
            <a:r>
              <a:rPr lang="en-US" i="1" dirty="0" smtClean="0"/>
              <a:t> </a:t>
            </a:r>
            <a:r>
              <a:rPr lang="en-GB" sz="1778" dirty="0" smtClean="0"/>
              <a:t>(REVENGE frame)</a:t>
            </a:r>
            <a:endParaRPr lang="en-US" sz="1778" i="1" dirty="0"/>
          </a:p>
        </p:txBody>
      </p:sp>
      <p:sp>
        <p:nvSpPr>
          <p:cNvPr id="3" name="Slide Number Placeholder 2"/>
          <p:cNvSpPr>
            <a:spLocks noGrp="1"/>
          </p:cNvSpPr>
          <p:nvPr>
            <p:ph type="sldNum" sz="quarter" idx="12"/>
          </p:nvPr>
        </p:nvSpPr>
        <p:spPr/>
        <p:txBody>
          <a:bodyPr/>
          <a:lstStyle/>
          <a:p>
            <a:pPr>
              <a:defRPr/>
            </a:pPr>
            <a:fld id="{B9F86B97-9E77-4F3E-ABD3-1103CA3B4891}" type="slidenum">
              <a:rPr lang="en-US"/>
              <a:pPr>
                <a:defRPr/>
              </a:pPr>
              <a:t>54</a:t>
            </a:fld>
            <a:endParaRPr lang="en-US"/>
          </a:p>
        </p:txBody>
      </p:sp>
      <p:pic>
        <p:nvPicPr>
          <p:cNvPr id="22531" name="Picture 14" descr="fn-get-even-annot2.jpg"/>
          <p:cNvPicPr>
            <a:picLocks noChangeAspect="1"/>
          </p:cNvPicPr>
          <p:nvPr/>
        </p:nvPicPr>
        <p:blipFill>
          <a:blip r:embed="rId3"/>
          <a:srcRect/>
          <a:stretch>
            <a:fillRect/>
          </a:stretch>
        </p:blipFill>
        <p:spPr bwMode="auto">
          <a:xfrm>
            <a:off x="749300" y="1384300"/>
            <a:ext cx="8166100" cy="524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smtClean="0"/>
              <a:t>Valence patterns for </a:t>
            </a:r>
            <a:r>
              <a:rPr lang="en-US" i="1" smtClean="0"/>
              <a:t>give</a:t>
            </a:r>
          </a:p>
        </p:txBody>
      </p:sp>
      <p:sp>
        <p:nvSpPr>
          <p:cNvPr id="5" name="Slide Number Placeholder 4"/>
          <p:cNvSpPr>
            <a:spLocks noGrp="1"/>
          </p:cNvSpPr>
          <p:nvPr>
            <p:ph type="sldNum" sz="quarter" idx="12"/>
          </p:nvPr>
        </p:nvSpPr>
        <p:spPr/>
        <p:txBody>
          <a:bodyPr>
            <a:normAutofit/>
          </a:bodyPr>
          <a:lstStyle/>
          <a:p>
            <a:pPr>
              <a:defRPr/>
            </a:pPr>
            <a:fld id="{60555CA0-9E05-4954-BA23-58FBDFFC6610}" type="slidenum">
              <a:rPr lang="en-US"/>
              <a:pPr>
                <a:defRPr/>
              </a:pPr>
              <a:t>55</a:t>
            </a:fld>
            <a:endParaRPr lang="en-US"/>
          </a:p>
        </p:txBody>
      </p:sp>
      <p:sp>
        <p:nvSpPr>
          <p:cNvPr id="41987" name="Content Placeholder 2"/>
          <p:cNvSpPr>
            <a:spLocks noGrp="1"/>
          </p:cNvSpPr>
          <p:nvPr>
            <p:ph sz="quarter" idx="1"/>
          </p:nvPr>
        </p:nvSpPr>
        <p:spPr>
          <a:xfrm>
            <a:off x="914400" y="1447800"/>
            <a:ext cx="7772400" cy="1905000"/>
          </a:xfrm>
        </p:spPr>
        <p:txBody>
          <a:bodyPr/>
          <a:lstStyle/>
          <a:p>
            <a:endParaRPr lang="en-US" dirty="0" smtClean="0"/>
          </a:p>
          <a:p>
            <a:endParaRPr lang="en-US" dirty="0" smtClean="0"/>
          </a:p>
        </p:txBody>
      </p:sp>
      <p:graphicFrame>
        <p:nvGraphicFramePr>
          <p:cNvPr id="7" name="Table 6"/>
          <p:cNvGraphicFramePr>
            <a:graphicFrameLocks noGrp="1"/>
          </p:cNvGraphicFramePr>
          <p:nvPr/>
        </p:nvGraphicFramePr>
        <p:xfrm>
          <a:off x="457200" y="2438400"/>
          <a:ext cx="8229600" cy="18542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Valence pattern</a:t>
                      </a:r>
                      <a:endParaRPr lang="en-US" dirty="0"/>
                    </a:p>
                  </a:txBody>
                  <a:tcPr/>
                </a:tc>
                <a:tc>
                  <a:txBody>
                    <a:bodyPr/>
                    <a:lstStyle/>
                    <a:p>
                      <a:r>
                        <a:rPr lang="en-US" dirty="0" smtClean="0"/>
                        <a:t>Example</a:t>
                      </a:r>
                      <a:r>
                        <a:rPr lang="en-US" baseline="0" dirty="0" smtClean="0"/>
                        <a:t> sentence</a:t>
                      </a:r>
                      <a:endParaRPr lang="en-US" dirty="0"/>
                    </a:p>
                  </a:txBody>
                  <a:tcPr/>
                </a:tc>
              </a:tr>
              <a:tr h="370840">
                <a:tc>
                  <a:txBody>
                    <a:bodyPr/>
                    <a:lstStyle/>
                    <a:p>
                      <a:r>
                        <a:rPr lang="en-US" sz="1800" dirty="0" smtClean="0"/>
                        <a:t>Donor</a:t>
                      </a:r>
                      <a:r>
                        <a:rPr lang="en-US" sz="1400" dirty="0" smtClean="0"/>
                        <a:t>=</a:t>
                      </a:r>
                      <a:r>
                        <a:rPr lang="en-US" sz="1800" dirty="0" err="1" smtClean="0"/>
                        <a:t>subj</a:t>
                      </a:r>
                      <a:r>
                        <a:rPr lang="en-US" sz="1800" dirty="0" smtClean="0"/>
                        <a:t>,</a:t>
                      </a:r>
                      <a:r>
                        <a:rPr lang="en-US" sz="1800" baseline="0" dirty="0" smtClean="0"/>
                        <a:t> </a:t>
                      </a:r>
                      <a:r>
                        <a:rPr lang="en-US" sz="1800" dirty="0" smtClean="0"/>
                        <a:t>recipient</a:t>
                      </a:r>
                      <a:r>
                        <a:rPr lang="en-US" sz="1400" dirty="0" smtClean="0"/>
                        <a:t>=</a:t>
                      </a:r>
                      <a:r>
                        <a:rPr lang="en-US" sz="1800" dirty="0" err="1" smtClean="0"/>
                        <a:t>obj</a:t>
                      </a:r>
                      <a:r>
                        <a:rPr lang="en-US" sz="1800" dirty="0" smtClean="0"/>
                        <a:t>,</a:t>
                      </a:r>
                      <a:r>
                        <a:rPr lang="en-US" sz="1800" baseline="0" dirty="0" smtClean="0"/>
                        <a:t> </a:t>
                      </a:r>
                      <a:r>
                        <a:rPr lang="en-US" sz="1800" dirty="0" smtClean="0"/>
                        <a:t>theme</a:t>
                      </a:r>
                      <a:r>
                        <a:rPr lang="en-US" sz="1400" baseline="0" dirty="0" smtClean="0"/>
                        <a:t>=</a:t>
                      </a:r>
                      <a:r>
                        <a:rPr lang="en-US" sz="1800" baseline="0" dirty="0" err="1" smtClean="0"/>
                        <a:t>Dep</a:t>
                      </a:r>
                      <a:r>
                        <a:rPr lang="en-US" sz="1800" baseline="0" dirty="0" smtClean="0"/>
                        <a:t>/</a:t>
                      </a:r>
                      <a:r>
                        <a:rPr lang="en-US" sz="1800" baseline="0" dirty="0" smtClean="0"/>
                        <a:t>NP</a:t>
                      </a:r>
                      <a:endParaRPr lang="en-US" sz="1800" dirty="0"/>
                    </a:p>
                  </a:txBody>
                  <a:tcPr/>
                </a:tc>
                <a:tc>
                  <a:txBody>
                    <a:bodyPr/>
                    <a:lstStyle/>
                    <a:p>
                      <a:r>
                        <a:rPr lang="en-US" sz="1800" i="1" dirty="0" smtClean="0"/>
                        <a:t>John</a:t>
                      </a:r>
                      <a:r>
                        <a:rPr lang="en-US" sz="1800" i="1" baseline="0" dirty="0" smtClean="0"/>
                        <a:t> gave Mary the book</a:t>
                      </a:r>
                      <a:endParaRPr lang="en-US" sz="1800" i="1" dirty="0"/>
                    </a:p>
                  </a:txBody>
                  <a:tcPr/>
                </a:tc>
              </a:tr>
              <a:tr h="370840">
                <a:tc>
                  <a:txBody>
                    <a:bodyPr/>
                    <a:lstStyle/>
                    <a:p>
                      <a:r>
                        <a:rPr lang="en-US" sz="1800" dirty="0" smtClean="0"/>
                        <a:t>Donor</a:t>
                      </a:r>
                      <a:r>
                        <a:rPr lang="en-US" sz="1400" dirty="0" smtClean="0"/>
                        <a:t>=</a:t>
                      </a:r>
                      <a:r>
                        <a:rPr lang="en-US" sz="1800" dirty="0" err="1" smtClean="0"/>
                        <a:t>subj</a:t>
                      </a:r>
                      <a:r>
                        <a:rPr lang="en-US" sz="1800" dirty="0" smtClean="0"/>
                        <a:t>,</a:t>
                      </a:r>
                      <a:r>
                        <a:rPr lang="en-US" sz="1800" baseline="0" dirty="0" smtClean="0"/>
                        <a:t> </a:t>
                      </a:r>
                      <a:r>
                        <a:rPr lang="en-US" sz="1800" dirty="0" smtClean="0"/>
                        <a:t>theme</a:t>
                      </a:r>
                      <a:r>
                        <a:rPr lang="en-US" sz="1400" dirty="0" smtClean="0"/>
                        <a:t>=</a:t>
                      </a:r>
                      <a:r>
                        <a:rPr lang="en-US" sz="1800" baseline="0" dirty="0" err="1" smtClean="0"/>
                        <a:t>obj</a:t>
                      </a:r>
                      <a:r>
                        <a:rPr lang="en-US" sz="1800" baseline="0" dirty="0" smtClean="0"/>
                        <a:t>, recipient</a:t>
                      </a:r>
                      <a:r>
                        <a:rPr lang="en-US" sz="1400" baseline="0" dirty="0" smtClean="0"/>
                        <a:t>=</a:t>
                      </a:r>
                      <a:r>
                        <a:rPr lang="en-US" sz="1800" baseline="0" dirty="0" err="1" smtClean="0"/>
                        <a:t>dep</a:t>
                      </a:r>
                      <a:r>
                        <a:rPr lang="en-US" sz="1800" baseline="0" dirty="0" smtClean="0"/>
                        <a:t>/</a:t>
                      </a:r>
                      <a:r>
                        <a:rPr lang="en-US" sz="1800" baseline="0" dirty="0" smtClean="0"/>
                        <a:t>to</a:t>
                      </a:r>
                      <a:endParaRPr lang="en-US" sz="1800" dirty="0"/>
                    </a:p>
                  </a:txBody>
                  <a:tcPr/>
                </a:tc>
                <a:tc>
                  <a:txBody>
                    <a:bodyPr/>
                    <a:lstStyle/>
                    <a:p>
                      <a:r>
                        <a:rPr lang="en-US" sz="1800" i="1" dirty="0" smtClean="0"/>
                        <a:t>John gave the book to Mary</a:t>
                      </a:r>
                      <a:endParaRPr lang="en-US" sz="1800" i="1" dirty="0"/>
                    </a:p>
                  </a:txBody>
                  <a:tcPr/>
                </a:tc>
              </a:tr>
              <a:tr h="370840">
                <a:tc>
                  <a:txBody>
                    <a:bodyPr/>
                    <a:lstStyle/>
                    <a:p>
                      <a:r>
                        <a:rPr lang="en-US" sz="1800" dirty="0" smtClean="0"/>
                        <a:t>Donor</a:t>
                      </a:r>
                      <a:r>
                        <a:rPr lang="en-US" sz="1400" baseline="0" dirty="0" smtClean="0"/>
                        <a:t>=</a:t>
                      </a:r>
                      <a:r>
                        <a:rPr lang="en-US" sz="1800" baseline="0" dirty="0" err="1" smtClean="0"/>
                        <a:t>subj</a:t>
                      </a:r>
                      <a:r>
                        <a:rPr lang="en-US" sz="1800" baseline="0" dirty="0" smtClean="0"/>
                        <a:t>, theme</a:t>
                      </a:r>
                      <a:r>
                        <a:rPr lang="en-US" sz="1400" baseline="0" dirty="0" smtClean="0"/>
                        <a:t>=</a:t>
                      </a:r>
                      <a:r>
                        <a:rPr lang="en-US" sz="1800" baseline="0" dirty="0" err="1" smtClean="0"/>
                        <a:t>dep</a:t>
                      </a:r>
                      <a:r>
                        <a:rPr lang="en-US" sz="1800" baseline="0" dirty="0" smtClean="0"/>
                        <a:t>/</a:t>
                      </a:r>
                      <a:r>
                        <a:rPr lang="en-US" sz="1800" baseline="0" dirty="0" smtClean="0"/>
                        <a:t>of, recipient</a:t>
                      </a:r>
                      <a:r>
                        <a:rPr lang="en-US" sz="1400" baseline="0" dirty="0" smtClean="0"/>
                        <a:t>=</a:t>
                      </a:r>
                      <a:r>
                        <a:rPr lang="en-US" sz="1800" baseline="0" dirty="0" err="1" smtClean="0"/>
                        <a:t>dep</a:t>
                      </a:r>
                      <a:r>
                        <a:rPr lang="en-US" sz="1800" baseline="0" dirty="0" smtClean="0"/>
                        <a:t>/</a:t>
                      </a:r>
                      <a:r>
                        <a:rPr lang="en-US" sz="1800" baseline="0" dirty="0" smtClean="0"/>
                        <a:t>to</a:t>
                      </a:r>
                      <a:endParaRPr lang="en-US" sz="1800" dirty="0"/>
                    </a:p>
                  </a:txBody>
                  <a:tcPr/>
                </a:tc>
                <a:tc>
                  <a:txBody>
                    <a:bodyPr/>
                    <a:lstStyle/>
                    <a:p>
                      <a:r>
                        <a:rPr lang="en-US" sz="1800" i="1" dirty="0" smtClean="0"/>
                        <a:t>John gave</a:t>
                      </a:r>
                      <a:r>
                        <a:rPr lang="en-US" sz="1800" i="1" baseline="0" dirty="0" smtClean="0"/>
                        <a:t> of his time to people like Mary</a:t>
                      </a:r>
                      <a:endParaRPr lang="en-US" sz="1800" i="1" dirty="0"/>
                    </a:p>
                  </a:txBody>
                  <a:tcPr/>
                </a:tc>
              </a:tr>
              <a:tr h="370840">
                <a:tc>
                  <a:txBody>
                    <a:bodyPr/>
                    <a:lstStyle/>
                    <a:p>
                      <a:r>
                        <a:rPr lang="en-US" sz="1800" dirty="0" smtClean="0"/>
                        <a:t>Donor</a:t>
                      </a:r>
                      <a:r>
                        <a:rPr lang="en-US" sz="1400" dirty="0" smtClean="0"/>
                        <a:t>=</a:t>
                      </a:r>
                      <a:r>
                        <a:rPr lang="en-US" sz="1800" dirty="0" err="1" smtClean="0"/>
                        <a:t>subj</a:t>
                      </a:r>
                      <a:r>
                        <a:rPr lang="en-US" sz="1800" dirty="0" smtClean="0"/>
                        <a:t>,</a:t>
                      </a:r>
                      <a:r>
                        <a:rPr lang="en-US" sz="1800" baseline="0" dirty="0" smtClean="0"/>
                        <a:t> </a:t>
                      </a:r>
                      <a:r>
                        <a:rPr lang="en-US" sz="1800" dirty="0" smtClean="0"/>
                        <a:t>recipient</a:t>
                      </a:r>
                      <a:r>
                        <a:rPr lang="en-US" sz="1400" dirty="0" smtClean="0"/>
                        <a:t>=</a:t>
                      </a:r>
                      <a:r>
                        <a:rPr lang="en-US" sz="1800" dirty="0" err="1" smtClean="0"/>
                        <a:t>dep</a:t>
                      </a:r>
                      <a:r>
                        <a:rPr lang="en-US" sz="1800" dirty="0" smtClean="0"/>
                        <a:t>/</a:t>
                      </a:r>
                      <a:r>
                        <a:rPr lang="en-US" sz="1800" dirty="0" smtClean="0"/>
                        <a:t>to</a:t>
                      </a:r>
                      <a:endParaRPr lang="en-US" sz="1800" dirty="0"/>
                    </a:p>
                  </a:txBody>
                  <a:tcPr/>
                </a:tc>
                <a:tc>
                  <a:txBody>
                    <a:bodyPr/>
                    <a:lstStyle/>
                    <a:p>
                      <a:r>
                        <a:rPr lang="en-US" sz="1800" i="1" dirty="0" smtClean="0"/>
                        <a:t>John</a:t>
                      </a:r>
                      <a:r>
                        <a:rPr lang="en-US" sz="1800" i="1" baseline="0" dirty="0" smtClean="0"/>
                        <a:t> gave to the church</a:t>
                      </a:r>
                      <a:endParaRPr lang="en-US" sz="1800" i="1" dirty="0"/>
                    </a:p>
                  </a:txBody>
                  <a:tcPr/>
                </a:tc>
              </a:tr>
            </a:tbl>
          </a:graphicData>
        </a:graphic>
      </p:graphicFrame>
      <p:sp>
        <p:nvSpPr>
          <p:cNvPr id="8" name="TextBox 7"/>
          <p:cNvSpPr txBox="1"/>
          <p:nvPr/>
        </p:nvSpPr>
        <p:spPr>
          <a:xfrm>
            <a:off x="457200" y="4867870"/>
            <a:ext cx="4769417" cy="923330"/>
          </a:xfrm>
          <a:prstGeom prst="rect">
            <a:avLst/>
          </a:prstGeom>
          <a:noFill/>
        </p:spPr>
        <p:txBody>
          <a:bodyPr wrap="none" rtlCol="0">
            <a:spAutoFit/>
          </a:bodyPr>
          <a:lstStyle/>
          <a:p>
            <a:r>
              <a:rPr lang="en-US" dirty="0" smtClean="0"/>
              <a:t>Giving frame</a:t>
            </a:r>
          </a:p>
          <a:p>
            <a:r>
              <a:rPr lang="en-US" dirty="0" smtClean="0"/>
              <a:t>   </a:t>
            </a:r>
            <a:r>
              <a:rPr lang="en-US" dirty="0" err="1" smtClean="0"/>
              <a:t>LUs</a:t>
            </a:r>
            <a:r>
              <a:rPr lang="en-US" dirty="0" smtClean="0"/>
              <a:t>: </a:t>
            </a:r>
            <a:r>
              <a:rPr lang="en-US" i="1" dirty="0" err="1" smtClean="0"/>
              <a:t>give.v</a:t>
            </a:r>
            <a:r>
              <a:rPr lang="en-US" i="1" dirty="0" smtClean="0"/>
              <a:t>, </a:t>
            </a:r>
            <a:r>
              <a:rPr lang="en-US" i="1" dirty="0" err="1" smtClean="0"/>
              <a:t>gift.n</a:t>
            </a:r>
            <a:r>
              <a:rPr lang="en-US" i="1" dirty="0" smtClean="0"/>
              <a:t>, </a:t>
            </a:r>
            <a:r>
              <a:rPr lang="en-US" i="1" dirty="0" err="1" smtClean="0"/>
              <a:t>donate.v</a:t>
            </a:r>
            <a:r>
              <a:rPr lang="en-US" i="1" dirty="0" smtClean="0"/>
              <a:t>, </a:t>
            </a:r>
            <a:r>
              <a:rPr lang="en-US" i="1" dirty="0" err="1" smtClean="0"/>
              <a:t>contribute.v</a:t>
            </a:r>
            <a:r>
              <a:rPr lang="en-US" dirty="0" smtClean="0"/>
              <a:t>, …</a:t>
            </a:r>
          </a:p>
          <a:p>
            <a:r>
              <a:rPr lang="en-US" dirty="0" smtClean="0"/>
              <a:t>   Core </a:t>
            </a:r>
            <a:r>
              <a:rPr lang="en-US" dirty="0" err="1" smtClean="0"/>
              <a:t>FEs</a:t>
            </a:r>
            <a:r>
              <a:rPr lang="en-US" dirty="0" smtClean="0"/>
              <a:t>: Donor, Recipient, Theme</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GB" dirty="0" smtClean="0"/>
              <a:t>Frame-to-frame relations and FE mappings</a:t>
            </a:r>
            <a:endParaRPr lang="en-US" dirty="0"/>
          </a:p>
        </p:txBody>
      </p:sp>
      <p:sp>
        <p:nvSpPr>
          <p:cNvPr id="6" name="Slide Number Placeholder 5"/>
          <p:cNvSpPr>
            <a:spLocks noGrp="1"/>
          </p:cNvSpPr>
          <p:nvPr>
            <p:ph type="sldNum" sz="quarter" idx="12"/>
          </p:nvPr>
        </p:nvSpPr>
        <p:spPr/>
        <p:txBody>
          <a:bodyPr>
            <a:normAutofit/>
          </a:bodyPr>
          <a:lstStyle/>
          <a:p>
            <a:pPr>
              <a:defRPr/>
            </a:pPr>
            <a:fld id="{B1A431AF-B1B9-4CA9-BD2F-F2796DC3CF1A}" type="slidenum">
              <a:rPr lang="en-US"/>
              <a:pPr>
                <a:defRPr/>
              </a:pPr>
              <a:t>56</a:t>
            </a:fld>
            <a:endParaRPr lang="en-US"/>
          </a:p>
        </p:txBody>
      </p:sp>
      <p:pic>
        <p:nvPicPr>
          <p:cNvPr id="26627" name="Picture 2"/>
          <p:cNvPicPr>
            <a:picLocks noGrp="1" noChangeAspect="1" noChangeArrowheads="1"/>
          </p:cNvPicPr>
          <p:nvPr>
            <p:ph sz="quarter" idx="1"/>
          </p:nvPr>
        </p:nvPicPr>
        <p:blipFill>
          <a:blip r:embed="rId3"/>
          <a:srcRect l="-63068" r="-63068"/>
          <a:stretch>
            <a:fillRect/>
          </a:stretch>
        </p:blipFill>
        <p:spPr/>
      </p:pic>
      <p:sp>
        <p:nvSpPr>
          <p:cNvPr id="10" name="Cloud 9"/>
          <p:cNvSpPr/>
          <p:nvPr/>
        </p:nvSpPr>
        <p:spPr>
          <a:xfrm>
            <a:off x="457200" y="3505200"/>
            <a:ext cx="2427288" cy="1295400"/>
          </a:xfrm>
          <a:prstGeom prst="cloud">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29" name="TextBox 6"/>
          <p:cNvSpPr txBox="1">
            <a:spLocks noChangeArrowheads="1"/>
          </p:cNvSpPr>
          <p:nvPr/>
        </p:nvSpPr>
        <p:spPr bwMode="auto">
          <a:xfrm>
            <a:off x="762000" y="1981200"/>
            <a:ext cx="3589338" cy="646113"/>
          </a:xfrm>
          <a:prstGeom prst="rect">
            <a:avLst/>
          </a:prstGeom>
          <a:noFill/>
          <a:ln w="9525">
            <a:noFill/>
            <a:miter lim="800000"/>
            <a:headEnd/>
            <a:tailEnd/>
          </a:ln>
        </p:spPr>
        <p:txBody>
          <a:bodyPr wrap="none">
            <a:spAutoFit/>
          </a:bodyPr>
          <a:lstStyle/>
          <a:p>
            <a:r>
              <a:rPr lang="en-US" dirty="0">
                <a:latin typeface="Perpetua" pitchFamily="18" charset="0"/>
              </a:rPr>
              <a:t>Related via INHERITANCE and USING</a:t>
            </a:r>
          </a:p>
          <a:p>
            <a:r>
              <a:rPr lang="en-US" dirty="0">
                <a:latin typeface="Perpetua" pitchFamily="18" charset="0"/>
              </a:rPr>
              <a:t>frame relations</a:t>
            </a:r>
          </a:p>
        </p:txBody>
      </p:sp>
      <p:sp>
        <p:nvSpPr>
          <p:cNvPr id="26630" name="TextBox 7"/>
          <p:cNvSpPr txBox="1">
            <a:spLocks noChangeArrowheads="1"/>
          </p:cNvSpPr>
          <p:nvPr/>
        </p:nvSpPr>
        <p:spPr bwMode="auto">
          <a:xfrm>
            <a:off x="701675" y="3773488"/>
            <a:ext cx="2193925" cy="646112"/>
          </a:xfrm>
          <a:prstGeom prst="rect">
            <a:avLst/>
          </a:prstGeom>
          <a:noFill/>
          <a:ln w="9525">
            <a:noFill/>
            <a:miter lim="800000"/>
            <a:headEnd/>
            <a:tailEnd/>
          </a:ln>
        </p:spPr>
        <p:txBody>
          <a:bodyPr wrap="none">
            <a:spAutoFit/>
          </a:bodyPr>
          <a:lstStyle/>
          <a:p>
            <a:r>
              <a:rPr lang="en-US" i="1">
                <a:latin typeface="Perpetua" pitchFamily="18" charset="0"/>
              </a:rPr>
              <a:t>Do, act, perform, </a:t>
            </a:r>
          </a:p>
          <a:p>
            <a:r>
              <a:rPr lang="en-US" i="1">
                <a:latin typeface="Perpetua" pitchFamily="18" charset="0"/>
              </a:rPr>
              <a:t>Carry out, conduct,…</a:t>
            </a:r>
          </a:p>
        </p:txBody>
      </p:sp>
      <p:sp>
        <p:nvSpPr>
          <p:cNvPr id="14" name="Cloud 13"/>
          <p:cNvSpPr/>
          <p:nvPr/>
        </p:nvSpPr>
        <p:spPr>
          <a:xfrm>
            <a:off x="6488113" y="3125788"/>
            <a:ext cx="2427287" cy="1295400"/>
          </a:xfrm>
          <a:prstGeom prst="cloud">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32" name="TextBox 8"/>
          <p:cNvSpPr txBox="1">
            <a:spLocks noChangeArrowheads="1"/>
          </p:cNvSpPr>
          <p:nvPr/>
        </p:nvSpPr>
        <p:spPr bwMode="auto">
          <a:xfrm>
            <a:off x="6781800" y="3429000"/>
            <a:ext cx="1739900" cy="646113"/>
          </a:xfrm>
          <a:prstGeom prst="rect">
            <a:avLst/>
          </a:prstGeom>
          <a:noFill/>
          <a:ln w="9525">
            <a:noFill/>
            <a:miter lim="800000"/>
            <a:headEnd/>
            <a:tailEnd/>
          </a:ln>
        </p:spPr>
        <p:txBody>
          <a:bodyPr wrap="none">
            <a:spAutoFit/>
          </a:bodyPr>
          <a:lstStyle/>
          <a:p>
            <a:r>
              <a:rPr lang="en-US" i="1">
                <a:latin typeface="Perpetua" pitchFamily="18" charset="0"/>
              </a:rPr>
              <a:t>Assist, help, aid,</a:t>
            </a:r>
          </a:p>
          <a:p>
            <a:r>
              <a:rPr lang="en-US" i="1">
                <a:latin typeface="Perpetua" pitchFamily="18" charset="0"/>
              </a:rPr>
              <a:t>Cater, abet, . .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F780220-87E9-424C-BD71-04528C24FCC9}" type="slidenum">
              <a:rPr lang="en-US" smtClean="0"/>
              <a:pPr>
                <a:defRPr/>
              </a:pPr>
              <a:t>57</a:t>
            </a:fld>
            <a:endParaRPr lang="en-US" dirty="0"/>
          </a:p>
        </p:txBody>
      </p:sp>
      <p:sp>
        <p:nvSpPr>
          <p:cNvPr id="7" name="Title 1"/>
          <p:cNvSpPr>
            <a:spLocks noGrp="1"/>
          </p:cNvSpPr>
          <p:nvPr>
            <p:ph type="title"/>
          </p:nvPr>
        </p:nvSpPr>
        <p:spPr>
          <a:xfrm>
            <a:off x="914400" y="274638"/>
            <a:ext cx="7772400" cy="1143000"/>
          </a:xfrm>
        </p:spPr>
        <p:txBody>
          <a:bodyPr/>
          <a:lstStyle/>
          <a:p>
            <a:r>
              <a:rPr lang="en-US" dirty="0" smtClean="0"/>
              <a:t>Frame-to-frame </a:t>
            </a:r>
            <a:r>
              <a:rPr lang="en-US" dirty="0" smtClean="0"/>
              <a:t>Relations</a:t>
            </a:r>
          </a:p>
        </p:txBody>
      </p:sp>
      <p:sp>
        <p:nvSpPr>
          <p:cNvPr id="9" name="Rectangle 8"/>
          <p:cNvSpPr/>
          <p:nvPr/>
        </p:nvSpPr>
        <p:spPr>
          <a:xfrm>
            <a:off x="1067094" y="5977235"/>
            <a:ext cx="1970223" cy="461665"/>
          </a:xfrm>
          <a:prstGeom prst="rect">
            <a:avLst/>
          </a:prstGeom>
        </p:spPr>
        <p:txBody>
          <a:bodyPr wrap="none">
            <a:spAutoFit/>
          </a:bodyPr>
          <a:lstStyle/>
          <a:p>
            <a:r>
              <a:rPr lang="en-US" sz="1200" b="1" i="1" dirty="0" smtClean="0"/>
              <a:t>pay, payment, disburse, </a:t>
            </a:r>
          </a:p>
          <a:p>
            <a:r>
              <a:rPr lang="en-US" sz="1200" b="1" i="1" dirty="0" smtClean="0"/>
              <a:t>disbursement</a:t>
            </a:r>
            <a:endParaRPr lang="en-US" sz="1200" b="1" i="1" dirty="0"/>
          </a:p>
        </p:txBody>
      </p:sp>
      <p:sp>
        <p:nvSpPr>
          <p:cNvPr id="10" name="Rectangle 9"/>
          <p:cNvSpPr/>
          <p:nvPr/>
        </p:nvSpPr>
        <p:spPr>
          <a:xfrm>
            <a:off x="3124200" y="6005036"/>
            <a:ext cx="1590987" cy="276999"/>
          </a:xfrm>
          <a:prstGeom prst="rect">
            <a:avLst/>
          </a:prstGeom>
        </p:spPr>
        <p:txBody>
          <a:bodyPr wrap="none">
            <a:spAutoFit/>
          </a:bodyPr>
          <a:lstStyle/>
          <a:p>
            <a:r>
              <a:rPr lang="en-US" sz="1200" b="1" i="1" dirty="0" smtClean="0"/>
              <a:t>Collect, charge bill</a:t>
            </a:r>
            <a:endParaRPr lang="en-US" sz="1200" b="1" i="1" dirty="0"/>
          </a:p>
        </p:txBody>
      </p:sp>
      <p:sp>
        <p:nvSpPr>
          <p:cNvPr id="11" name="Rectangle 10"/>
          <p:cNvSpPr/>
          <p:nvPr/>
        </p:nvSpPr>
        <p:spPr>
          <a:xfrm>
            <a:off x="4959548" y="6005036"/>
            <a:ext cx="1277500" cy="276999"/>
          </a:xfrm>
          <a:prstGeom prst="rect">
            <a:avLst/>
          </a:prstGeom>
        </p:spPr>
        <p:txBody>
          <a:bodyPr wrap="none">
            <a:spAutoFit/>
          </a:bodyPr>
          <a:lstStyle/>
          <a:p>
            <a:r>
              <a:rPr lang="en-US" sz="1200" b="1" i="1" dirty="0" smtClean="0"/>
              <a:t>Buy, purchase</a:t>
            </a:r>
            <a:endParaRPr lang="en-US" sz="1200" b="1" i="1" dirty="0"/>
          </a:p>
        </p:txBody>
      </p:sp>
      <p:sp>
        <p:nvSpPr>
          <p:cNvPr id="12" name="Rectangle 11"/>
          <p:cNvSpPr/>
          <p:nvPr/>
        </p:nvSpPr>
        <p:spPr>
          <a:xfrm>
            <a:off x="6929130" y="6001529"/>
            <a:ext cx="2061744" cy="461665"/>
          </a:xfrm>
          <a:prstGeom prst="rect">
            <a:avLst/>
          </a:prstGeom>
        </p:spPr>
        <p:txBody>
          <a:bodyPr wrap="none">
            <a:spAutoFit/>
          </a:bodyPr>
          <a:lstStyle/>
          <a:p>
            <a:r>
              <a:rPr lang="en-US" sz="1200" b="1" i="1" dirty="0" smtClean="0"/>
              <a:t>Retail, retailer, sell, vend, </a:t>
            </a:r>
          </a:p>
          <a:p>
            <a:r>
              <a:rPr lang="en-US" sz="1200" b="1" i="1" dirty="0" smtClean="0"/>
              <a:t>Vendor, sale</a:t>
            </a:r>
            <a:endParaRPr lang="en-US" sz="1200" b="1" i="1" dirty="0"/>
          </a:p>
        </p:txBody>
      </p:sp>
      <p:pic>
        <p:nvPicPr>
          <p:cNvPr id="22" name="Picture 21" descr="buySellCost-extra-no-lex-red.jpg"/>
          <p:cNvPicPr>
            <a:picLocks noChangeAspect="1"/>
          </p:cNvPicPr>
          <p:nvPr/>
        </p:nvPicPr>
        <p:blipFill>
          <a:blip r:embed="rId3"/>
          <a:stretch>
            <a:fillRect/>
          </a:stretch>
        </p:blipFill>
        <p:spPr>
          <a:xfrm>
            <a:off x="1066800" y="1448095"/>
            <a:ext cx="7543800" cy="4606487"/>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FrameNet</a:t>
            </a:r>
            <a:r>
              <a:rPr lang="en-US" dirty="0" smtClean="0"/>
              <a:t> limitations</a:t>
            </a:r>
            <a:endParaRPr lang="en-US" dirty="0"/>
          </a:p>
        </p:txBody>
      </p:sp>
      <p:sp>
        <p:nvSpPr>
          <p:cNvPr id="3" name="Content Placeholder 2"/>
          <p:cNvSpPr>
            <a:spLocks noGrp="1"/>
          </p:cNvSpPr>
          <p:nvPr>
            <p:ph sz="quarter" idx="1"/>
          </p:nvPr>
        </p:nvSpPr>
        <p:spPr/>
        <p:txBody>
          <a:bodyPr/>
          <a:lstStyle/>
          <a:p>
            <a:r>
              <a:rPr lang="en-US" dirty="0" smtClean="0"/>
              <a:t>Missing frames (especially for spatial relations</a:t>
            </a:r>
            <a:r>
              <a:rPr lang="en-US" dirty="0" smtClean="0"/>
              <a:t>) and lexical units.</a:t>
            </a:r>
          </a:p>
          <a:p>
            <a:r>
              <a:rPr lang="en-US" dirty="0" smtClean="0"/>
              <a:t>Sparse and noisy valence patterns. </a:t>
            </a:r>
          </a:p>
          <a:p>
            <a:r>
              <a:rPr lang="en-US" dirty="0" smtClean="0"/>
              <a:t>Incomplete set of relations between frames</a:t>
            </a:r>
          </a:p>
          <a:p>
            <a:pPr lvl="2"/>
            <a:r>
              <a:rPr lang="en-US" sz="1600" dirty="0" smtClean="0"/>
              <a:t>Can’t map </a:t>
            </a:r>
            <a:r>
              <a:rPr lang="en-US" sz="1600" i="1" dirty="0" smtClean="0"/>
              <a:t>He followed her to the store in his car</a:t>
            </a:r>
            <a:r>
              <a:rPr lang="en-US" sz="1600" dirty="0" smtClean="0"/>
              <a:t> (COTHEME with </a:t>
            </a:r>
            <a:r>
              <a:rPr lang="en-US" sz="1600" dirty="0" err="1" smtClean="0"/>
              <a:t>mode_of_transportation</a:t>
            </a:r>
            <a:r>
              <a:rPr lang="en-US" sz="1600" dirty="0" smtClean="0"/>
              <a:t>) to H</a:t>
            </a:r>
            <a:r>
              <a:rPr lang="en-US" sz="1600" i="1" dirty="0" smtClean="0"/>
              <a:t>e drove to the store</a:t>
            </a:r>
            <a:r>
              <a:rPr lang="en-US" sz="1600" dirty="0" smtClean="0"/>
              <a:t> (OPERATE_VEHICLE)</a:t>
            </a:r>
          </a:p>
          <a:p>
            <a:r>
              <a:rPr lang="en-US" dirty="0" smtClean="0"/>
              <a:t>No semantics to differentiate between elements in frame. </a:t>
            </a:r>
            <a:r>
              <a:rPr lang="en-US" dirty="0" err="1" smtClean="0"/>
              <a:t>Eg</a:t>
            </a:r>
            <a:r>
              <a:rPr lang="en-US" dirty="0" smtClean="0"/>
              <a:t>, </a:t>
            </a:r>
            <a:r>
              <a:rPr lang="en-US" i="1" dirty="0" smtClean="0"/>
              <a:t>swim </a:t>
            </a:r>
            <a:r>
              <a:rPr lang="en-US" dirty="0" smtClean="0"/>
              <a:t>and </a:t>
            </a:r>
            <a:r>
              <a:rPr lang="en-US" i="1" dirty="0" smtClean="0"/>
              <a:t>run </a:t>
            </a:r>
            <a:r>
              <a:rPr lang="en-US" dirty="0" smtClean="0"/>
              <a:t>are in same frame (</a:t>
            </a:r>
            <a:r>
              <a:rPr lang="en-US" dirty="0" err="1" smtClean="0"/>
              <a:t>self_motion</a:t>
            </a:r>
            <a:r>
              <a:rPr lang="en-US" dirty="0" smtClean="0"/>
              <a:t>).</a:t>
            </a:r>
            <a:endParaRPr lang="en-US" dirty="0" smtClean="0"/>
          </a:p>
          <a:p>
            <a:r>
              <a:rPr lang="en-US" dirty="0" smtClean="0"/>
              <a:t>Very general </a:t>
            </a:r>
            <a:r>
              <a:rPr lang="en-US" dirty="0" smtClean="0"/>
              <a:t>semantic </a:t>
            </a:r>
            <a:r>
              <a:rPr lang="en-US" dirty="0" smtClean="0"/>
              <a:t>type mechanism (few </a:t>
            </a:r>
            <a:r>
              <a:rPr lang="en-US" dirty="0" err="1" smtClean="0"/>
              <a:t>selectional</a:t>
            </a:r>
            <a:r>
              <a:rPr lang="en-US" dirty="0" smtClean="0"/>
              <a:t> restrictions on FE values)</a:t>
            </a:r>
          </a:p>
          <a:p>
            <a:pPr lvl="2"/>
            <a:r>
              <a:rPr lang="en-US" dirty="0" smtClean="0"/>
              <a:t>No default values for </a:t>
            </a:r>
            <a:r>
              <a:rPr lang="en-US" dirty="0" err="1" smtClean="0"/>
              <a:t>FEs</a:t>
            </a:r>
            <a:endParaRPr lang="en-US" dirty="0" smtClean="0"/>
          </a:p>
          <a:p>
            <a:endParaRPr lang="en-US" dirty="0" smtClean="0"/>
          </a:p>
        </p:txBody>
      </p:sp>
      <p:sp>
        <p:nvSpPr>
          <p:cNvPr id="4" name="Slide Number Placeholder 3"/>
          <p:cNvSpPr>
            <a:spLocks noGrp="1"/>
          </p:cNvSpPr>
          <p:nvPr>
            <p:ph type="sldNum" sz="quarter" idx="12"/>
          </p:nvPr>
        </p:nvSpPr>
        <p:spPr/>
        <p:txBody>
          <a:bodyPr/>
          <a:lstStyle/>
          <a:p>
            <a:pPr>
              <a:defRPr/>
            </a:pPr>
            <a:fld id="{8F780220-87E9-424C-BD71-04528C24FCC9}" type="slidenum">
              <a:rPr lang="en-US" smtClean="0"/>
              <a:pPr>
                <a:defRPr/>
              </a:pPr>
              <a:t>58</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smtClean="0"/>
              <a:t>Outline</a:t>
            </a:r>
          </a:p>
        </p:txBody>
      </p:sp>
      <p:sp>
        <p:nvSpPr>
          <p:cNvPr id="4" name="Slide Number Placeholder 3"/>
          <p:cNvSpPr>
            <a:spLocks noGrp="1"/>
          </p:cNvSpPr>
          <p:nvPr>
            <p:ph type="sldNum" sz="quarter" idx="12"/>
          </p:nvPr>
        </p:nvSpPr>
        <p:spPr/>
        <p:txBody>
          <a:bodyPr>
            <a:normAutofit/>
          </a:bodyPr>
          <a:lstStyle/>
          <a:p>
            <a:pPr>
              <a:defRPr/>
            </a:pPr>
            <a:fld id="{38B99BEF-3467-4DD1-8C22-2165E6A833B7}" type="slidenum">
              <a:rPr lang="en-US"/>
              <a:pPr>
                <a:defRPr/>
              </a:pPr>
              <a:t>59</a:t>
            </a:fld>
            <a:endParaRPr lang="en-US"/>
          </a:p>
        </p:txBody>
      </p:sp>
      <p:sp>
        <p:nvSpPr>
          <p:cNvPr id="16387" name="Content Placeholder 2"/>
          <p:cNvSpPr>
            <a:spLocks noGrp="1"/>
          </p:cNvSpPr>
          <p:nvPr>
            <p:ph sz="quarter" idx="1"/>
          </p:nvPr>
        </p:nvSpPr>
        <p:spPr/>
        <p:txBody>
          <a:bodyPr/>
          <a:lstStyle/>
          <a:p>
            <a:r>
              <a:rPr lang="en-US" sz="3200" dirty="0" smtClean="0"/>
              <a:t>Motivation and system overview</a:t>
            </a:r>
          </a:p>
          <a:p>
            <a:r>
              <a:rPr lang="en-US" sz="3200" dirty="0" smtClean="0"/>
              <a:t>Background </a:t>
            </a:r>
            <a:r>
              <a:rPr lang="en-US" sz="3200" dirty="0" smtClean="0"/>
              <a:t>and</a:t>
            </a:r>
            <a:r>
              <a:rPr lang="en-US" sz="3200" dirty="0" smtClean="0"/>
              <a:t> </a:t>
            </a:r>
            <a:r>
              <a:rPr lang="en-US" sz="3200" dirty="0" smtClean="0"/>
              <a:t>functionality</a:t>
            </a:r>
            <a:endParaRPr lang="en-US" sz="3200" dirty="0" smtClean="0"/>
          </a:p>
          <a:p>
            <a:r>
              <a:rPr lang="en-US" sz="3200" dirty="0" smtClean="0"/>
              <a:t>Under the hood</a:t>
            </a:r>
            <a:endParaRPr lang="en-US" sz="3200" dirty="0" smtClean="0"/>
          </a:p>
          <a:p>
            <a:pPr lvl="2"/>
            <a:r>
              <a:rPr lang="en-US" dirty="0" smtClean="0">
                <a:solidFill>
                  <a:srgbClr val="000000"/>
                </a:solidFill>
              </a:rPr>
              <a:t>Semantics on Objects</a:t>
            </a:r>
          </a:p>
          <a:p>
            <a:pPr lvl="2"/>
            <a:r>
              <a:rPr lang="en-US" dirty="0" smtClean="0">
                <a:solidFill>
                  <a:srgbClr val="000000"/>
                </a:solidFill>
              </a:rPr>
              <a:t>Lexical Semantics (</a:t>
            </a:r>
            <a:r>
              <a:rPr lang="en-US" dirty="0" err="1" smtClean="0">
                <a:solidFill>
                  <a:srgbClr val="000000"/>
                </a:solidFill>
              </a:rPr>
              <a:t>WordNet</a:t>
            </a:r>
            <a:r>
              <a:rPr lang="en-US" dirty="0" smtClean="0">
                <a:solidFill>
                  <a:srgbClr val="000000"/>
                </a:solidFill>
              </a:rPr>
              <a:t> and </a:t>
            </a:r>
            <a:r>
              <a:rPr lang="en-US" dirty="0" err="1" smtClean="0">
                <a:solidFill>
                  <a:srgbClr val="000000"/>
                </a:solidFill>
              </a:rPr>
              <a:t>FrameNet</a:t>
            </a:r>
            <a:r>
              <a:rPr lang="en-US" dirty="0" smtClean="0">
                <a:solidFill>
                  <a:srgbClr val="000000"/>
                </a:solidFill>
              </a:rPr>
              <a:t>)</a:t>
            </a:r>
          </a:p>
          <a:p>
            <a:pPr lvl="2"/>
            <a:r>
              <a:rPr lang="en-US" dirty="0" smtClean="0">
                <a:solidFill>
                  <a:srgbClr val="FF0000"/>
                </a:solidFill>
              </a:rPr>
              <a:t>Semantics on Scenes (SBLR </a:t>
            </a:r>
            <a:r>
              <a:rPr lang="en-US" dirty="0" smtClean="0">
                <a:solidFill>
                  <a:srgbClr val="FF0000"/>
                </a:solidFill>
              </a:rPr>
              <a:t>- </a:t>
            </a:r>
            <a:r>
              <a:rPr lang="en-US" dirty="0" smtClean="0">
                <a:solidFill>
                  <a:srgbClr val="FF0000"/>
                </a:solidFill>
              </a:rPr>
              <a:t>Scenario</a:t>
            </a:r>
            <a:r>
              <a:rPr lang="en-US" dirty="0" smtClean="0">
                <a:solidFill>
                  <a:srgbClr val="FF0000"/>
                </a:solidFill>
              </a:rPr>
              <a:t>-Based Lexical Resource)</a:t>
            </a:r>
          </a:p>
          <a:p>
            <a:pPr lvl="2"/>
            <a:r>
              <a:rPr lang="en-US" dirty="0" smtClean="0"/>
              <a:t>Computational flow</a:t>
            </a:r>
          </a:p>
          <a:p>
            <a:r>
              <a:rPr lang="en-US" sz="3200" dirty="0" smtClean="0"/>
              <a:t>Applications</a:t>
            </a:r>
          </a:p>
          <a:p>
            <a:pPr lvl="2"/>
            <a:r>
              <a:rPr lang="en-US" dirty="0" smtClean="0"/>
              <a:t>Education pilot at HEAF (Harlem Educational Activities Fund)</a:t>
            </a:r>
          </a:p>
          <a:p>
            <a:r>
              <a:rPr lang="en-US" sz="3200" dirty="0" smtClean="0"/>
              <a:t>Conclusions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lstStyle/>
          <a:p>
            <a:r>
              <a:rPr lang="en-US" sz="3600" dirty="0" smtClean="0"/>
              <a:t>Requires training – time, skill, expense</a:t>
            </a:r>
            <a:endParaRPr lang="en-US" sz="3600" dirty="0"/>
          </a:p>
        </p:txBody>
      </p:sp>
      <p:sp>
        <p:nvSpPr>
          <p:cNvPr id="3" name="Slide Number Placeholder 2"/>
          <p:cNvSpPr>
            <a:spLocks noGrp="1"/>
          </p:cNvSpPr>
          <p:nvPr>
            <p:ph type="sldNum" sz="quarter" idx="12"/>
          </p:nvPr>
        </p:nvSpPr>
        <p:spPr/>
        <p:txBody>
          <a:bodyPr/>
          <a:lstStyle/>
          <a:p>
            <a:pPr>
              <a:defRPr/>
            </a:pPr>
            <a:fld id="{A35430A0-83CD-48C4-BF33-C36E4A642829}" type="slidenum">
              <a:rPr lang="en-US" smtClean="0"/>
              <a:pPr>
                <a:defRPr/>
              </a:pPr>
              <a:t>6</a:t>
            </a:fld>
            <a:endParaRPr lang="en-US" dirty="0"/>
          </a:p>
        </p:txBody>
      </p:sp>
      <p:pic>
        <p:nvPicPr>
          <p:cNvPr id="8" name="Picture 7" descr="Picture 12.png"/>
          <p:cNvPicPr>
            <a:picLocks noChangeAspect="1"/>
          </p:cNvPicPr>
          <p:nvPr/>
        </p:nvPicPr>
        <p:blipFill>
          <a:blip r:embed="rId3"/>
          <a:stretch>
            <a:fillRect/>
          </a:stretch>
        </p:blipFill>
        <p:spPr>
          <a:xfrm>
            <a:off x="561239" y="3352800"/>
            <a:ext cx="3705961" cy="3223120"/>
          </a:xfrm>
          <a:prstGeom prst="rect">
            <a:avLst/>
          </a:prstGeom>
        </p:spPr>
      </p:pic>
      <p:pic>
        <p:nvPicPr>
          <p:cNvPr id="9" name="Picture 8" descr="Picture 13.png"/>
          <p:cNvPicPr>
            <a:picLocks noChangeAspect="1"/>
          </p:cNvPicPr>
          <p:nvPr/>
        </p:nvPicPr>
        <p:blipFill>
          <a:blip r:embed="rId4"/>
          <a:stretch>
            <a:fillRect/>
          </a:stretch>
        </p:blipFill>
        <p:spPr>
          <a:xfrm>
            <a:off x="381000" y="1524000"/>
            <a:ext cx="6948058" cy="1777409"/>
          </a:xfrm>
          <a:prstGeom prst="rect">
            <a:avLst/>
          </a:prstGeom>
        </p:spPr>
      </p:pic>
      <p:pic>
        <p:nvPicPr>
          <p:cNvPr id="10" name="Picture 9" descr="Picture 14.png"/>
          <p:cNvPicPr>
            <a:picLocks noChangeAspect="1"/>
          </p:cNvPicPr>
          <p:nvPr/>
        </p:nvPicPr>
        <p:blipFill>
          <a:blip r:embed="rId5"/>
          <a:stretch>
            <a:fillRect/>
          </a:stretch>
        </p:blipFill>
        <p:spPr>
          <a:xfrm>
            <a:off x="4495800" y="3327803"/>
            <a:ext cx="2193872" cy="2691997"/>
          </a:xfrm>
          <a:prstGeom prst="rect">
            <a:avLst/>
          </a:prstGeom>
        </p:spPr>
      </p:pic>
      <p:pic>
        <p:nvPicPr>
          <p:cNvPr id="11" name="Picture 10" descr="Picture 15.png"/>
          <p:cNvPicPr>
            <a:picLocks noChangeAspect="1"/>
          </p:cNvPicPr>
          <p:nvPr/>
        </p:nvPicPr>
        <p:blipFill>
          <a:blip r:embed="rId6"/>
          <a:stretch>
            <a:fillRect/>
          </a:stretch>
        </p:blipFill>
        <p:spPr>
          <a:xfrm>
            <a:off x="7239000" y="2324391"/>
            <a:ext cx="1765079" cy="2323809"/>
          </a:xfrm>
          <a:prstGeom prst="rect">
            <a:avLst/>
          </a:prstGeom>
        </p:spPr>
      </p:pic>
      <p:pic>
        <p:nvPicPr>
          <p:cNvPr id="12" name="Picture 11" descr="Picture 18.png"/>
          <p:cNvPicPr>
            <a:picLocks noChangeAspect="1"/>
          </p:cNvPicPr>
          <p:nvPr/>
        </p:nvPicPr>
        <p:blipFill>
          <a:blip r:embed="rId7"/>
          <a:stretch>
            <a:fillRect/>
          </a:stretch>
        </p:blipFill>
        <p:spPr>
          <a:xfrm>
            <a:off x="6858000" y="4419600"/>
            <a:ext cx="1650794" cy="2057143"/>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Semantics of Scenes: SBLR (Scenario-Based Lexical </a:t>
            </a:r>
            <a:r>
              <a:rPr lang="en-US" dirty="0" smtClean="0"/>
              <a:t>Resource)</a:t>
            </a:r>
            <a:endParaRPr lang="en-US" dirty="0"/>
          </a:p>
        </p:txBody>
      </p:sp>
      <p:sp>
        <p:nvSpPr>
          <p:cNvPr id="3" name="Content Placeholder 2"/>
          <p:cNvSpPr>
            <a:spLocks noGrp="1"/>
          </p:cNvSpPr>
          <p:nvPr>
            <p:ph sz="quarter" idx="1"/>
          </p:nvPr>
        </p:nvSpPr>
        <p:spPr/>
        <p:txBody>
          <a:bodyPr/>
          <a:lstStyle/>
          <a:p>
            <a:r>
              <a:rPr lang="en-US" b="1" dirty="0" smtClean="0"/>
              <a:t>Semantic relation classes</a:t>
            </a:r>
          </a:p>
          <a:p>
            <a:pPr lvl="1"/>
            <a:r>
              <a:rPr lang="en-US" sz="1800" dirty="0" smtClean="0"/>
              <a:t>Seeded from </a:t>
            </a:r>
            <a:r>
              <a:rPr lang="en-US" sz="1800" dirty="0" err="1" smtClean="0"/>
              <a:t>FrameNet</a:t>
            </a:r>
            <a:r>
              <a:rPr lang="en-US" sz="1800" dirty="0" smtClean="0"/>
              <a:t> frames. Others added as needed (</a:t>
            </a:r>
            <a:r>
              <a:rPr lang="en-US" sz="1800" dirty="0" err="1" smtClean="0"/>
              <a:t>eg</a:t>
            </a:r>
            <a:r>
              <a:rPr lang="en-US" sz="1800" dirty="0" smtClean="0"/>
              <a:t>. Spatial relations)</a:t>
            </a:r>
          </a:p>
          <a:p>
            <a:pPr lvl="1"/>
            <a:r>
              <a:rPr lang="en-US" sz="1800" dirty="0" smtClean="0"/>
              <a:t>Valence patterns mapping syntactic patterns to semantic </a:t>
            </a:r>
            <a:r>
              <a:rPr lang="en-US" sz="1800" dirty="0" smtClean="0"/>
              <a:t>roles with </a:t>
            </a:r>
            <a:r>
              <a:rPr lang="en-US" sz="1800" dirty="0" err="1" smtClean="0"/>
              <a:t>selectional</a:t>
            </a:r>
            <a:r>
              <a:rPr lang="en-US" sz="1800" dirty="0" smtClean="0"/>
              <a:t> preferences for semantic roles.</a:t>
            </a:r>
          </a:p>
          <a:p>
            <a:r>
              <a:rPr lang="en-US" dirty="0" smtClean="0"/>
              <a:t>Ontology of </a:t>
            </a:r>
            <a:r>
              <a:rPr lang="en-US" b="1" dirty="0" smtClean="0"/>
              <a:t>lexical items </a:t>
            </a:r>
            <a:r>
              <a:rPr lang="en-US" dirty="0" smtClean="0"/>
              <a:t>and </a:t>
            </a:r>
            <a:r>
              <a:rPr lang="en-US" b="1" dirty="0" smtClean="0"/>
              <a:t>semantic nodes </a:t>
            </a:r>
          </a:p>
          <a:p>
            <a:pPr lvl="1"/>
            <a:r>
              <a:rPr lang="en-US" sz="1800" dirty="0" smtClean="0"/>
              <a:t>Seeded from 3D object library and </a:t>
            </a:r>
            <a:r>
              <a:rPr lang="en-US" sz="1800" dirty="0" err="1" smtClean="0"/>
              <a:t>WordNet</a:t>
            </a:r>
            <a:endParaRPr lang="en-US" sz="1800" dirty="0" smtClean="0"/>
          </a:p>
          <a:p>
            <a:r>
              <a:rPr lang="en-US" dirty="0" smtClean="0"/>
              <a:t>Rich set of lexical </a:t>
            </a:r>
            <a:r>
              <a:rPr lang="en-US" dirty="0" smtClean="0"/>
              <a:t>and contextual</a:t>
            </a:r>
            <a:r>
              <a:rPr lang="en-US" dirty="0" smtClean="0"/>
              <a:t> relations between semantic nodes </a:t>
            </a:r>
            <a:r>
              <a:rPr lang="en-US" dirty="0" smtClean="0"/>
              <a:t>represented by </a:t>
            </a:r>
            <a:r>
              <a:rPr lang="en-US" b="1" dirty="0" smtClean="0"/>
              <a:t>semantic relation instances</a:t>
            </a:r>
            <a:r>
              <a:rPr lang="en-US" dirty="0" smtClean="0"/>
              <a:t>.</a:t>
            </a:r>
          </a:p>
          <a:p>
            <a:pPr lvl="1"/>
            <a:r>
              <a:rPr lang="en-US" sz="1800" dirty="0" smtClean="0"/>
              <a:t>(CONTAINING.R (:container </a:t>
            </a:r>
            <a:r>
              <a:rPr lang="en-US" sz="1800" dirty="0" err="1" smtClean="0"/>
              <a:t>bookcase.e</a:t>
            </a:r>
            <a:r>
              <a:rPr lang="en-US" sz="1800" dirty="0" smtClean="0"/>
              <a:t>) (:contents </a:t>
            </a:r>
            <a:r>
              <a:rPr lang="en-US" sz="1800" dirty="0" err="1" smtClean="0"/>
              <a:t>book.e</a:t>
            </a:r>
            <a:r>
              <a:rPr lang="en-US" sz="1800" dirty="0" smtClean="0"/>
              <a:t>))</a:t>
            </a:r>
          </a:p>
          <a:p>
            <a:r>
              <a:rPr lang="en-US" b="1" dirty="0" smtClean="0"/>
              <a:t>Vignettes </a:t>
            </a:r>
            <a:r>
              <a:rPr lang="en-US" dirty="0" smtClean="0"/>
              <a:t>to represent mapping from frame semantics</a:t>
            </a:r>
            <a:r>
              <a:rPr lang="en-US" dirty="0" smtClean="0"/>
              <a:t> to </a:t>
            </a:r>
            <a:r>
              <a:rPr lang="en-US" dirty="0" smtClean="0"/>
              <a:t>prototypical situations and resulting</a:t>
            </a:r>
            <a:r>
              <a:rPr lang="en-US" dirty="0" smtClean="0"/>
              <a:t> graphical relations</a:t>
            </a:r>
            <a:r>
              <a:rPr lang="en-US" dirty="0" smtClean="0"/>
              <a:t>. </a:t>
            </a:r>
            <a:r>
              <a:rPr lang="en-US" dirty="0" err="1" smtClean="0"/>
              <a:t>Eg</a:t>
            </a:r>
            <a:r>
              <a:rPr lang="en-US" dirty="0" smtClean="0"/>
              <a:t> “</a:t>
            </a:r>
            <a:r>
              <a:rPr lang="en-US" i="1" dirty="0" smtClean="0"/>
              <a:t>wash car</a:t>
            </a:r>
            <a:r>
              <a:rPr lang="en-US" dirty="0" smtClean="0"/>
              <a:t>” takes place in driveway with hose, while “</a:t>
            </a:r>
            <a:r>
              <a:rPr lang="en-US" i="1" dirty="0" smtClean="0"/>
              <a:t>wash dishes</a:t>
            </a:r>
            <a:r>
              <a:rPr lang="en-US" dirty="0" smtClean="0"/>
              <a:t>” takes place in kitchen at sink.</a:t>
            </a:r>
          </a:p>
        </p:txBody>
      </p:sp>
      <p:sp>
        <p:nvSpPr>
          <p:cNvPr id="4" name="Slide Number Placeholder 3"/>
          <p:cNvSpPr>
            <a:spLocks noGrp="1"/>
          </p:cNvSpPr>
          <p:nvPr>
            <p:ph type="sldNum" sz="quarter" idx="12"/>
          </p:nvPr>
        </p:nvSpPr>
        <p:spPr/>
        <p:txBody>
          <a:bodyPr/>
          <a:lstStyle/>
          <a:p>
            <a:pPr>
              <a:defRPr/>
            </a:pPr>
            <a:fld id="{8F780220-87E9-424C-BD71-04528C24FCC9}" type="slidenum">
              <a:rPr lang="en-US" smtClean="0"/>
              <a:pPr>
                <a:defRPr/>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Using the SBLR: </a:t>
            </a:r>
            <a:r>
              <a:rPr lang="en-US" sz="2400" dirty="0" smtClean="0"/>
              <a:t>Valence patterns for “</a:t>
            </a:r>
            <a:r>
              <a:rPr lang="en-US" sz="2400" i="1" dirty="0" smtClean="0"/>
              <a:t>Of</a:t>
            </a:r>
            <a:r>
              <a:rPr lang="en-US" sz="2400" dirty="0" smtClean="0"/>
              <a:t>” based on</a:t>
            </a:r>
            <a:r>
              <a:rPr lang="en-US" sz="2400" dirty="0" smtClean="0"/>
              <a:t> semantic preferences</a:t>
            </a:r>
            <a:endParaRPr lang="en-US" sz="2400" dirty="0"/>
          </a:p>
        </p:txBody>
      </p:sp>
      <p:sp>
        <p:nvSpPr>
          <p:cNvPr id="3" name="Slide Number Placeholder 2"/>
          <p:cNvSpPr>
            <a:spLocks noGrp="1"/>
          </p:cNvSpPr>
          <p:nvPr>
            <p:ph type="sldNum" sz="quarter" idx="12"/>
          </p:nvPr>
        </p:nvSpPr>
        <p:spPr/>
        <p:txBody>
          <a:bodyPr/>
          <a:lstStyle/>
          <a:p>
            <a:pPr>
              <a:defRPr/>
            </a:pPr>
            <a:fld id="{A35430A0-83CD-48C4-BF33-C36E4A642829}" type="slidenum">
              <a:rPr lang="en-US" smtClean="0"/>
              <a:pPr>
                <a:defRPr/>
              </a:pPr>
              <a:t>61</a:t>
            </a:fld>
            <a:endParaRPr lang="en-US" dirty="0"/>
          </a:p>
        </p:txBody>
      </p:sp>
      <p:sp>
        <p:nvSpPr>
          <p:cNvPr id="5" name="TextBox 4"/>
          <p:cNvSpPr txBox="1"/>
          <p:nvPr/>
        </p:nvSpPr>
        <p:spPr>
          <a:xfrm>
            <a:off x="603250" y="4953000"/>
            <a:ext cx="7931149" cy="646331"/>
          </a:xfrm>
          <a:prstGeom prst="rect">
            <a:avLst/>
          </a:prstGeom>
          <a:noFill/>
        </p:spPr>
        <p:txBody>
          <a:bodyPr wrap="square" rtlCol="0">
            <a:spAutoFit/>
          </a:bodyPr>
          <a:lstStyle/>
          <a:p>
            <a:r>
              <a:rPr lang="en-US" dirty="0" smtClean="0"/>
              <a:t>Semantic types, functional properties, and spatial tags used to resolve semantic relation for </a:t>
            </a:r>
            <a:r>
              <a:rPr lang="en-US" i="1" dirty="0" smtClean="0"/>
              <a:t>“o</a:t>
            </a:r>
            <a:r>
              <a:rPr lang="en-US" dirty="0" smtClean="0"/>
              <a:t>f”</a:t>
            </a:r>
            <a:endParaRPr lang="en-US" dirty="0"/>
          </a:p>
        </p:txBody>
      </p:sp>
      <p:graphicFrame>
        <p:nvGraphicFramePr>
          <p:cNvPr id="6" name="Table 5"/>
          <p:cNvGraphicFramePr>
            <a:graphicFrameLocks noGrp="1"/>
          </p:cNvGraphicFramePr>
          <p:nvPr/>
        </p:nvGraphicFramePr>
        <p:xfrm>
          <a:off x="609601" y="2280920"/>
          <a:ext cx="7924799" cy="2595880"/>
        </p:xfrm>
        <a:graphic>
          <a:graphicData uri="http://schemas.openxmlformats.org/drawingml/2006/table">
            <a:tbl>
              <a:tblPr firstRow="1" bandRow="1">
                <a:tableStyleId>{5C22544A-7EE6-4342-B048-85BDC9FD1C3A}</a:tableStyleId>
              </a:tblPr>
              <a:tblGrid>
                <a:gridCol w="1600199"/>
                <a:gridCol w="3048000"/>
                <a:gridCol w="3276600"/>
              </a:tblGrid>
              <a:tr h="370840">
                <a:tc>
                  <a:txBody>
                    <a:bodyPr/>
                    <a:lstStyle/>
                    <a:p>
                      <a:r>
                        <a:rPr lang="en-US" dirty="0" smtClean="0"/>
                        <a:t>Text (A</a:t>
                      </a:r>
                      <a:r>
                        <a:rPr lang="en-US" baseline="0" dirty="0" smtClean="0"/>
                        <a:t> of B)</a:t>
                      </a:r>
                      <a:endParaRPr lang="en-US" dirty="0"/>
                    </a:p>
                  </a:txBody>
                  <a:tcPr/>
                </a:tc>
                <a:tc>
                  <a:txBody>
                    <a:bodyPr/>
                    <a:lstStyle/>
                    <a:p>
                      <a:r>
                        <a:rPr lang="en-US" dirty="0" smtClean="0"/>
                        <a:t>Conditions</a:t>
                      </a:r>
                      <a:endParaRPr lang="en-US" dirty="0"/>
                    </a:p>
                  </a:txBody>
                  <a:tcPr/>
                </a:tc>
                <a:tc>
                  <a:txBody>
                    <a:bodyPr/>
                    <a:lstStyle/>
                    <a:p>
                      <a:r>
                        <a:rPr lang="en-US" dirty="0" smtClean="0"/>
                        <a:t>Resulting</a:t>
                      </a:r>
                      <a:r>
                        <a:rPr lang="en-US" baseline="0" dirty="0" smtClean="0"/>
                        <a:t> Semantic Relation</a:t>
                      </a:r>
                      <a:endParaRPr lang="en-US" dirty="0"/>
                    </a:p>
                  </a:txBody>
                  <a:tcPr/>
                </a:tc>
              </a:tr>
              <a:tr h="370840">
                <a:tc>
                  <a:txBody>
                    <a:bodyPr/>
                    <a:lstStyle/>
                    <a:p>
                      <a:r>
                        <a:rPr lang="en-US" sz="1600" b="1" i="1" dirty="0" smtClean="0"/>
                        <a:t>Bowl of cherries</a:t>
                      </a:r>
                      <a:endParaRPr lang="en-US" sz="1600" b="1" i="1" dirty="0"/>
                    </a:p>
                  </a:txBody>
                  <a:tcPr/>
                </a:tc>
                <a:tc>
                  <a:txBody>
                    <a:bodyPr/>
                    <a:lstStyle/>
                    <a:p>
                      <a:r>
                        <a:rPr lang="en-US" sz="1600" dirty="0" smtClean="0"/>
                        <a:t>A</a:t>
                      </a:r>
                      <a:r>
                        <a:rPr lang="en-US" sz="1400" dirty="0" smtClean="0"/>
                        <a:t>=</a:t>
                      </a:r>
                      <a:r>
                        <a:rPr lang="en-US" sz="1600" dirty="0" smtClean="0"/>
                        <a:t>container, B</a:t>
                      </a:r>
                      <a:r>
                        <a:rPr lang="en-US" sz="1400" dirty="0" smtClean="0"/>
                        <a:t>=</a:t>
                      </a:r>
                      <a:r>
                        <a:rPr lang="en-US" sz="1600" dirty="0" smtClean="0"/>
                        <a:t>plurality-or-mass</a:t>
                      </a:r>
                      <a:endParaRPr lang="en-US" sz="1600" dirty="0"/>
                    </a:p>
                  </a:txBody>
                  <a:tcPr/>
                </a:tc>
                <a:tc>
                  <a:txBody>
                    <a:bodyPr/>
                    <a:lstStyle/>
                    <a:p>
                      <a:r>
                        <a:rPr lang="en-US" sz="1600" dirty="0" smtClean="0"/>
                        <a:t>CONTAINER-OF (bowl,</a:t>
                      </a:r>
                      <a:r>
                        <a:rPr lang="en-US" sz="1600" baseline="0" dirty="0" smtClean="0"/>
                        <a:t> cherries)</a:t>
                      </a:r>
                      <a:endParaRPr lang="en-US" sz="1600" dirty="0"/>
                    </a:p>
                  </a:txBody>
                  <a:tcPr/>
                </a:tc>
              </a:tr>
              <a:tr h="370840">
                <a:tc>
                  <a:txBody>
                    <a:bodyPr/>
                    <a:lstStyle/>
                    <a:p>
                      <a:r>
                        <a:rPr lang="en-US" sz="1600" b="1" i="1" dirty="0" smtClean="0"/>
                        <a:t>Slab of concrete</a:t>
                      </a:r>
                      <a:endParaRPr lang="en-US" sz="1600" b="1" i="1" dirty="0"/>
                    </a:p>
                  </a:txBody>
                  <a:tcPr/>
                </a:tc>
                <a:tc>
                  <a:txBody>
                    <a:bodyPr/>
                    <a:lstStyle/>
                    <a:p>
                      <a:r>
                        <a:rPr lang="en-US" sz="1600" dirty="0" smtClean="0"/>
                        <a:t>A</a:t>
                      </a:r>
                      <a:r>
                        <a:rPr lang="en-US" sz="1400" dirty="0" smtClean="0"/>
                        <a:t>=</a:t>
                      </a:r>
                      <a:r>
                        <a:rPr lang="en-US" sz="1600" dirty="0" smtClean="0"/>
                        <a:t>entity,</a:t>
                      </a:r>
                      <a:r>
                        <a:rPr lang="en-US" sz="1600" baseline="0" dirty="0" smtClean="0"/>
                        <a:t> B</a:t>
                      </a:r>
                      <a:r>
                        <a:rPr lang="en-US" sz="1400" baseline="0" dirty="0" smtClean="0"/>
                        <a:t>=</a:t>
                      </a:r>
                      <a:r>
                        <a:rPr lang="en-US" sz="1600" baseline="0" dirty="0" smtClean="0"/>
                        <a:t>substance</a:t>
                      </a:r>
                      <a:endParaRPr lang="en-US" sz="1600" dirty="0"/>
                    </a:p>
                  </a:txBody>
                  <a:tcPr/>
                </a:tc>
                <a:tc>
                  <a:txBody>
                    <a:bodyPr/>
                    <a:lstStyle/>
                    <a:p>
                      <a:r>
                        <a:rPr lang="en-US" sz="1600" dirty="0" smtClean="0"/>
                        <a:t>MADE-OF (slab,</a:t>
                      </a:r>
                      <a:r>
                        <a:rPr lang="en-US" sz="1600" baseline="0" dirty="0" smtClean="0"/>
                        <a:t> concrete)</a:t>
                      </a:r>
                      <a:endParaRPr lang="en-US" sz="1600" dirty="0"/>
                    </a:p>
                  </a:txBody>
                  <a:tcPr/>
                </a:tc>
              </a:tr>
              <a:tr h="370840">
                <a:tc>
                  <a:txBody>
                    <a:bodyPr/>
                    <a:lstStyle/>
                    <a:p>
                      <a:r>
                        <a:rPr lang="en-US" sz="1600" b="1" i="1" dirty="0" smtClean="0"/>
                        <a:t>picture of girl</a:t>
                      </a:r>
                      <a:endParaRPr lang="en-US" sz="1600" b="1" i="1" dirty="0"/>
                    </a:p>
                  </a:txBody>
                  <a:tcPr/>
                </a:tc>
                <a:tc>
                  <a:txBody>
                    <a:bodyPr/>
                    <a:lstStyle/>
                    <a:p>
                      <a:r>
                        <a:rPr lang="en-US" sz="1600" dirty="0" smtClean="0"/>
                        <a:t>A=representing-entity, B</a:t>
                      </a:r>
                      <a:r>
                        <a:rPr lang="en-US" sz="1400" dirty="0" smtClean="0"/>
                        <a:t>=</a:t>
                      </a:r>
                      <a:r>
                        <a:rPr lang="en-US" sz="1600" dirty="0" smtClean="0"/>
                        <a:t>entity</a:t>
                      </a:r>
                      <a:endParaRPr lang="en-US" sz="1600" dirty="0"/>
                    </a:p>
                  </a:txBody>
                  <a:tcPr/>
                </a:tc>
                <a:tc>
                  <a:txBody>
                    <a:bodyPr/>
                    <a:lstStyle/>
                    <a:p>
                      <a:r>
                        <a:rPr lang="en-US" sz="1600" dirty="0" smtClean="0"/>
                        <a:t>REPRESENTS</a:t>
                      </a:r>
                      <a:r>
                        <a:rPr lang="en-US" sz="1600" baseline="0" dirty="0" smtClean="0"/>
                        <a:t> (picture, girl)</a:t>
                      </a:r>
                      <a:endParaRPr lang="en-US" sz="1600" dirty="0"/>
                    </a:p>
                  </a:txBody>
                  <a:tcPr/>
                </a:tc>
              </a:tr>
              <a:tr h="370840">
                <a:tc>
                  <a:txBody>
                    <a:bodyPr/>
                    <a:lstStyle/>
                    <a:p>
                      <a:r>
                        <a:rPr lang="en-US" sz="1600" b="1" i="1" dirty="0" smtClean="0"/>
                        <a:t>Arm of the chair</a:t>
                      </a:r>
                      <a:endParaRPr lang="en-US" sz="1600" b="1" i="1" dirty="0"/>
                    </a:p>
                  </a:txBody>
                  <a:tcPr/>
                </a:tc>
                <a:tc>
                  <a:txBody>
                    <a:bodyPr/>
                    <a:lstStyle/>
                    <a:p>
                      <a:r>
                        <a:rPr lang="en-US" sz="1600" dirty="0" smtClean="0"/>
                        <a:t>A</a:t>
                      </a:r>
                      <a:r>
                        <a:rPr lang="en-US" sz="1400" dirty="0" smtClean="0"/>
                        <a:t>=</a:t>
                      </a:r>
                      <a:r>
                        <a:rPr lang="en-US" sz="1600" dirty="0" smtClean="0"/>
                        <a:t>part-</a:t>
                      </a:r>
                      <a:r>
                        <a:rPr lang="en-US" sz="1600" dirty="0" err="1" smtClean="0"/>
                        <a:t>of(B</a:t>
                      </a:r>
                      <a:r>
                        <a:rPr lang="en-US" sz="1600" dirty="0" smtClean="0"/>
                        <a:t>), B</a:t>
                      </a:r>
                      <a:r>
                        <a:rPr lang="en-US" sz="1400" dirty="0" smtClean="0"/>
                        <a:t>=</a:t>
                      </a:r>
                      <a:r>
                        <a:rPr lang="en-US" sz="1600" dirty="0" smtClean="0"/>
                        <a:t>entity</a:t>
                      </a:r>
                      <a:endParaRPr lang="en-US" sz="1600" dirty="0"/>
                    </a:p>
                  </a:txBody>
                  <a:tcPr/>
                </a:tc>
                <a:tc>
                  <a:txBody>
                    <a:bodyPr/>
                    <a:lstStyle/>
                    <a:p>
                      <a:r>
                        <a:rPr lang="en-US" sz="1600" dirty="0" smtClean="0"/>
                        <a:t>PART-OF</a:t>
                      </a:r>
                      <a:r>
                        <a:rPr lang="en-US" sz="1600" baseline="0" dirty="0" smtClean="0"/>
                        <a:t> (chair, arm)</a:t>
                      </a:r>
                      <a:endParaRPr lang="en-US" sz="1600" dirty="0"/>
                    </a:p>
                  </a:txBody>
                  <a:tcPr/>
                </a:tc>
              </a:tr>
              <a:tr h="370840">
                <a:tc>
                  <a:txBody>
                    <a:bodyPr/>
                    <a:lstStyle/>
                    <a:p>
                      <a:r>
                        <a:rPr lang="en-US" sz="1600" b="1" i="1" dirty="0" smtClean="0"/>
                        <a:t>Height of the tree</a:t>
                      </a:r>
                      <a:endParaRPr lang="en-US" sz="1600" b="1" i="1" dirty="0"/>
                    </a:p>
                  </a:txBody>
                  <a:tcPr/>
                </a:tc>
                <a:tc>
                  <a:txBody>
                    <a:bodyPr/>
                    <a:lstStyle/>
                    <a:p>
                      <a:r>
                        <a:rPr lang="en-US" sz="1600" dirty="0" smtClean="0"/>
                        <a:t>A</a:t>
                      </a:r>
                      <a:r>
                        <a:rPr lang="en-US" sz="1400" dirty="0" smtClean="0"/>
                        <a:t>=</a:t>
                      </a:r>
                      <a:r>
                        <a:rPr lang="en-US" sz="1600" dirty="0" smtClean="0"/>
                        <a:t>size-property,</a:t>
                      </a:r>
                      <a:r>
                        <a:rPr lang="en-US" sz="1600" baseline="0" dirty="0" smtClean="0"/>
                        <a:t> B</a:t>
                      </a:r>
                      <a:r>
                        <a:rPr lang="en-US" sz="1400" baseline="0" dirty="0" smtClean="0"/>
                        <a:t>=</a:t>
                      </a:r>
                      <a:r>
                        <a:rPr lang="en-US" sz="1600" baseline="0" dirty="0" smtClean="0"/>
                        <a:t>physical-entity</a:t>
                      </a:r>
                      <a:endParaRPr lang="en-US" sz="1600" dirty="0"/>
                    </a:p>
                  </a:txBody>
                  <a:tcPr/>
                </a:tc>
                <a:tc>
                  <a:txBody>
                    <a:bodyPr/>
                    <a:lstStyle/>
                    <a:p>
                      <a:r>
                        <a:rPr lang="en-US" sz="1600" dirty="0" smtClean="0"/>
                        <a:t>DIMENSION-OF (height, tree)</a:t>
                      </a:r>
                      <a:endParaRPr lang="en-US" sz="1600" dirty="0"/>
                    </a:p>
                  </a:txBody>
                  <a:tcPr/>
                </a:tc>
              </a:tr>
              <a:tr h="370840">
                <a:tc>
                  <a:txBody>
                    <a:bodyPr/>
                    <a:lstStyle/>
                    <a:p>
                      <a:r>
                        <a:rPr lang="en-US" sz="1600" b="1" i="1" dirty="0" smtClean="0"/>
                        <a:t>Stack of plates</a:t>
                      </a:r>
                      <a:endParaRPr lang="en-US" sz="1600" b="1" i="1" dirty="0"/>
                    </a:p>
                  </a:txBody>
                  <a:tcPr/>
                </a:tc>
                <a:tc>
                  <a:txBody>
                    <a:bodyPr/>
                    <a:lstStyle/>
                    <a:p>
                      <a:r>
                        <a:rPr lang="en-US" sz="1600" dirty="0" smtClean="0"/>
                        <a:t>A</a:t>
                      </a:r>
                      <a:r>
                        <a:rPr lang="en-US" sz="1400" dirty="0" smtClean="0"/>
                        <a:t>=</a:t>
                      </a:r>
                      <a:r>
                        <a:rPr lang="en-US" sz="1600" dirty="0" smtClean="0"/>
                        <a:t>arrangement, B</a:t>
                      </a:r>
                      <a:r>
                        <a:rPr lang="en-US" sz="1400" dirty="0" smtClean="0"/>
                        <a:t>=</a:t>
                      </a:r>
                      <a:r>
                        <a:rPr lang="en-US" sz="1600" dirty="0" smtClean="0"/>
                        <a:t>plurality</a:t>
                      </a:r>
                      <a:endParaRPr lang="en-US" sz="1600" dirty="0"/>
                    </a:p>
                  </a:txBody>
                  <a:tcPr/>
                </a:tc>
                <a:tc>
                  <a:txBody>
                    <a:bodyPr/>
                    <a:lstStyle/>
                    <a:p>
                      <a:r>
                        <a:rPr lang="en-US" sz="1600" dirty="0" smtClean="0"/>
                        <a:t>GROUPING-OF (</a:t>
                      </a:r>
                      <a:r>
                        <a:rPr lang="en-US" sz="1600" dirty="0" err="1" smtClean="0"/>
                        <a:t>stack,plates</a:t>
                      </a:r>
                      <a:r>
                        <a:rPr lang="en-US" sz="1600" dirty="0" smtClean="0"/>
                        <a:t>)</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1"/>
          <p:cNvSpPr>
            <a:spLocks noGrp="1" noChangeArrowheads="1"/>
          </p:cNvSpPr>
          <p:nvPr>
            <p:ph type="title"/>
          </p:nvPr>
        </p:nvSpPr>
        <p:spPr>
          <a:xfrm>
            <a:off x="457200" y="457200"/>
            <a:ext cx="7824788" cy="685800"/>
          </a:xfrm>
        </p:spPr>
        <p:txBody>
          <a:bodyPr/>
          <a:lstStyle/>
          <a:p>
            <a:pPr>
              <a:lnSpc>
                <a:spcPts val="1963"/>
              </a:lnSpc>
              <a:spcBef>
                <a:spcPts val="600"/>
              </a:spcBef>
              <a:spcAft>
                <a:spcPts val="60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dirty="0" smtClean="0"/>
              <a:t>Mapping “of” to graphical relations</a:t>
            </a:r>
            <a:endParaRPr lang="en-GB" sz="2400" dirty="0"/>
          </a:p>
        </p:txBody>
      </p:sp>
      <p:pic>
        <p:nvPicPr>
          <p:cNvPr id="57347" name="Picture 2"/>
          <p:cNvPicPr>
            <a:picLocks noChangeAspect="1" noChangeArrowheads="1"/>
          </p:cNvPicPr>
          <p:nvPr/>
        </p:nvPicPr>
        <p:blipFill>
          <a:blip r:embed="rId3"/>
          <a:srcRect/>
          <a:stretch>
            <a:fillRect/>
          </a:stretch>
        </p:blipFill>
        <p:spPr bwMode="auto">
          <a:xfrm>
            <a:off x="361950" y="1371600"/>
            <a:ext cx="2743200" cy="1974850"/>
          </a:xfrm>
          <a:prstGeom prst="rect">
            <a:avLst/>
          </a:prstGeom>
          <a:noFill/>
          <a:ln w="9525">
            <a:noFill/>
            <a:miter lim="800000"/>
            <a:headEnd/>
            <a:tailEnd/>
          </a:ln>
        </p:spPr>
      </p:pic>
      <p:pic>
        <p:nvPicPr>
          <p:cNvPr id="57348" name="Picture 3"/>
          <p:cNvPicPr>
            <a:picLocks noChangeAspect="1" noChangeArrowheads="1"/>
          </p:cNvPicPr>
          <p:nvPr/>
        </p:nvPicPr>
        <p:blipFill>
          <a:blip r:embed="rId4"/>
          <a:srcRect/>
          <a:stretch>
            <a:fillRect/>
          </a:stretch>
        </p:blipFill>
        <p:spPr bwMode="auto">
          <a:xfrm>
            <a:off x="3225800" y="1371600"/>
            <a:ext cx="2743200" cy="1974850"/>
          </a:xfrm>
          <a:prstGeom prst="rect">
            <a:avLst/>
          </a:prstGeom>
          <a:noFill/>
          <a:ln w="9525">
            <a:noFill/>
            <a:miter lim="800000"/>
            <a:headEnd/>
            <a:tailEnd/>
          </a:ln>
        </p:spPr>
      </p:pic>
      <p:pic>
        <p:nvPicPr>
          <p:cNvPr id="57349" name="Picture 4"/>
          <p:cNvPicPr>
            <a:picLocks noChangeAspect="1" noChangeArrowheads="1"/>
          </p:cNvPicPr>
          <p:nvPr/>
        </p:nvPicPr>
        <p:blipFill>
          <a:blip r:embed="rId5"/>
          <a:srcRect/>
          <a:stretch>
            <a:fillRect/>
          </a:stretch>
        </p:blipFill>
        <p:spPr bwMode="auto">
          <a:xfrm>
            <a:off x="3249613" y="4040188"/>
            <a:ext cx="2743200" cy="1974850"/>
          </a:xfrm>
          <a:prstGeom prst="rect">
            <a:avLst/>
          </a:prstGeom>
          <a:noFill/>
          <a:ln w="9525">
            <a:noFill/>
            <a:miter lim="800000"/>
            <a:headEnd/>
            <a:tailEnd/>
          </a:ln>
        </p:spPr>
      </p:pic>
      <p:pic>
        <p:nvPicPr>
          <p:cNvPr id="57350" name="Picture 5"/>
          <p:cNvPicPr>
            <a:picLocks noChangeAspect="1" noChangeArrowheads="1"/>
          </p:cNvPicPr>
          <p:nvPr/>
        </p:nvPicPr>
        <p:blipFill>
          <a:blip r:embed="rId6"/>
          <a:srcRect/>
          <a:stretch>
            <a:fillRect/>
          </a:stretch>
        </p:blipFill>
        <p:spPr bwMode="auto">
          <a:xfrm>
            <a:off x="6088063" y="1382713"/>
            <a:ext cx="2743200" cy="1974850"/>
          </a:xfrm>
          <a:prstGeom prst="rect">
            <a:avLst/>
          </a:prstGeom>
          <a:noFill/>
          <a:ln w="9525">
            <a:noFill/>
            <a:miter lim="800000"/>
            <a:headEnd/>
            <a:tailEnd/>
          </a:ln>
        </p:spPr>
      </p:pic>
      <p:grpSp>
        <p:nvGrpSpPr>
          <p:cNvPr id="2" name="Group 6"/>
          <p:cNvGrpSpPr>
            <a:grpSpLocks/>
          </p:cNvGrpSpPr>
          <p:nvPr/>
        </p:nvGrpSpPr>
        <p:grpSpPr bwMode="auto">
          <a:xfrm>
            <a:off x="300038" y="3302005"/>
            <a:ext cx="2235199" cy="338138"/>
            <a:chOff x="189" y="2080"/>
            <a:chExt cx="1408" cy="213"/>
          </a:xfrm>
        </p:grpSpPr>
        <p:sp>
          <p:nvSpPr>
            <p:cNvPr id="57369" name="AutoShape 7"/>
            <p:cNvSpPr>
              <a:spLocks noChangeArrowheads="1"/>
            </p:cNvSpPr>
            <p:nvPr/>
          </p:nvSpPr>
          <p:spPr bwMode="auto">
            <a:xfrm>
              <a:off x="189" y="2080"/>
              <a:ext cx="1408" cy="213"/>
            </a:xfrm>
            <a:prstGeom prst="roundRect">
              <a:avLst>
                <a:gd name="adj" fmla="val 468"/>
              </a:avLst>
            </a:prstGeom>
            <a:noFill/>
            <a:ln w="9525">
              <a:noFill/>
              <a:round/>
              <a:headEnd/>
              <a:tailEnd/>
            </a:ln>
          </p:spPr>
          <p:txBody>
            <a:bodyPr wrap="none" anchor="ctr">
              <a:prstTxWarp prst="textNoShape">
                <a:avLst/>
              </a:prstTxWarp>
            </a:bodyPr>
            <a:lstStyle/>
            <a:p>
              <a:endParaRPr lang="en-US"/>
            </a:p>
          </p:txBody>
        </p:sp>
        <p:sp>
          <p:nvSpPr>
            <p:cNvPr id="57370" name="Text Box 8"/>
            <p:cNvSpPr txBox="1">
              <a:spLocks noChangeArrowheads="1"/>
            </p:cNvSpPr>
            <p:nvPr/>
          </p:nvSpPr>
          <p:spPr bwMode="auto">
            <a:xfrm>
              <a:off x="189" y="2080"/>
              <a:ext cx="1408" cy="208"/>
            </a:xfrm>
            <a:prstGeom prst="rect">
              <a:avLst/>
            </a:prstGeom>
            <a:noFill/>
            <a:ln w="9525">
              <a:noFill/>
              <a:miter lim="800000"/>
              <a:headEnd/>
              <a:tailEnd/>
            </a:ln>
          </p:spPr>
          <p:txBody>
            <a:bodyPr lIns="90000" tIns="45000" rIns="90000" bIns="45000">
              <a:prstTxWarp prst="textNoShape">
                <a:avLst/>
              </a:prstTxWarp>
              <a:spAutoFit/>
            </a:bodyPr>
            <a:lstStyle/>
            <a:p>
              <a:pPr>
                <a:lnSpc>
                  <a:spcPts val="1850"/>
                </a:lnSpc>
                <a:buClr>
                  <a:srgbClr val="EAEAEA"/>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dirty="0">
                  <a:solidFill>
                    <a:srgbClr val="000000"/>
                  </a:solidFill>
                </a:rPr>
                <a:t>Containment:</a:t>
              </a:r>
              <a:r>
                <a:rPr lang="en-GB" sz="1400" dirty="0" smtClean="0">
                  <a:solidFill>
                    <a:srgbClr val="000000"/>
                  </a:solidFill>
                </a:rPr>
                <a:t> </a:t>
              </a:r>
              <a:r>
                <a:rPr lang="en-GB" sz="1400" i="1" dirty="0" smtClean="0">
                  <a:solidFill>
                    <a:srgbClr val="000000"/>
                  </a:solidFill>
                </a:rPr>
                <a:t>bowl </a:t>
              </a:r>
              <a:r>
                <a:rPr lang="en-GB" sz="1400" i="1" dirty="0">
                  <a:solidFill>
                    <a:srgbClr val="000000"/>
                  </a:solidFill>
                </a:rPr>
                <a:t>of </a:t>
              </a:r>
              <a:r>
                <a:rPr lang="en-GB" sz="1400" i="1" dirty="0" smtClean="0">
                  <a:solidFill>
                    <a:srgbClr val="000000"/>
                  </a:solidFill>
                </a:rPr>
                <a:t>cats</a:t>
              </a:r>
              <a:endParaRPr lang="en-GB" sz="1400" i="1" dirty="0">
                <a:solidFill>
                  <a:srgbClr val="000000"/>
                </a:solidFill>
              </a:endParaRPr>
            </a:p>
          </p:txBody>
        </p:sp>
      </p:grpSp>
      <p:grpSp>
        <p:nvGrpSpPr>
          <p:cNvPr id="3" name="Group 9"/>
          <p:cNvGrpSpPr>
            <a:grpSpLocks/>
          </p:cNvGrpSpPr>
          <p:nvPr/>
        </p:nvGrpSpPr>
        <p:grpSpPr bwMode="auto">
          <a:xfrm>
            <a:off x="3170237" y="3321055"/>
            <a:ext cx="1860549" cy="338138"/>
            <a:chOff x="1997" y="2092"/>
            <a:chExt cx="1172" cy="213"/>
          </a:xfrm>
        </p:grpSpPr>
        <p:sp>
          <p:nvSpPr>
            <p:cNvPr id="57367" name="AutoShape 10"/>
            <p:cNvSpPr>
              <a:spLocks noChangeArrowheads="1"/>
            </p:cNvSpPr>
            <p:nvPr/>
          </p:nvSpPr>
          <p:spPr bwMode="auto">
            <a:xfrm>
              <a:off x="1997" y="2092"/>
              <a:ext cx="1172" cy="213"/>
            </a:xfrm>
            <a:prstGeom prst="roundRect">
              <a:avLst>
                <a:gd name="adj" fmla="val 468"/>
              </a:avLst>
            </a:prstGeom>
            <a:noFill/>
            <a:ln w="9525">
              <a:noFill/>
              <a:round/>
              <a:headEnd/>
              <a:tailEnd/>
            </a:ln>
          </p:spPr>
          <p:txBody>
            <a:bodyPr wrap="none" anchor="ctr">
              <a:prstTxWarp prst="textNoShape">
                <a:avLst/>
              </a:prstTxWarp>
            </a:bodyPr>
            <a:lstStyle/>
            <a:p>
              <a:endParaRPr lang="en-US"/>
            </a:p>
          </p:txBody>
        </p:sp>
        <p:sp>
          <p:nvSpPr>
            <p:cNvPr id="57368" name="Text Box 11"/>
            <p:cNvSpPr txBox="1">
              <a:spLocks noChangeArrowheads="1"/>
            </p:cNvSpPr>
            <p:nvPr/>
          </p:nvSpPr>
          <p:spPr bwMode="auto">
            <a:xfrm>
              <a:off x="1997" y="2092"/>
              <a:ext cx="1172" cy="208"/>
            </a:xfrm>
            <a:prstGeom prst="rect">
              <a:avLst/>
            </a:prstGeom>
            <a:noFill/>
            <a:ln w="9525">
              <a:noFill/>
              <a:miter lim="800000"/>
              <a:headEnd/>
              <a:tailEnd/>
            </a:ln>
          </p:spPr>
          <p:txBody>
            <a:bodyPr lIns="90000" tIns="45000" rIns="90000" bIns="45000">
              <a:prstTxWarp prst="textNoShape">
                <a:avLst/>
              </a:prstTxWarp>
              <a:spAutoFit/>
            </a:bodyPr>
            <a:lstStyle/>
            <a:p>
              <a:pPr>
                <a:lnSpc>
                  <a:spcPts val="1850"/>
                </a:lnSpc>
                <a:buClr>
                  <a:srgbClr val="EAEAEA"/>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dirty="0">
                  <a:solidFill>
                    <a:srgbClr val="000000"/>
                  </a:solidFill>
                </a:rPr>
                <a:t>Part:</a:t>
              </a:r>
              <a:r>
                <a:rPr lang="en-GB" sz="1400" dirty="0" smtClean="0">
                  <a:solidFill>
                    <a:srgbClr val="000000"/>
                  </a:solidFill>
                </a:rPr>
                <a:t> </a:t>
              </a:r>
              <a:r>
                <a:rPr lang="en-GB" sz="1400" i="1" dirty="0" smtClean="0">
                  <a:solidFill>
                    <a:srgbClr val="000000"/>
                  </a:solidFill>
                </a:rPr>
                <a:t>head </a:t>
              </a:r>
              <a:r>
                <a:rPr lang="en-GB" sz="1400" i="1" dirty="0">
                  <a:solidFill>
                    <a:srgbClr val="000000"/>
                  </a:solidFill>
                </a:rPr>
                <a:t>of the </a:t>
              </a:r>
              <a:r>
                <a:rPr lang="en-GB" sz="1400" i="1" dirty="0" smtClean="0">
                  <a:solidFill>
                    <a:srgbClr val="000000"/>
                  </a:solidFill>
                </a:rPr>
                <a:t>cow</a:t>
              </a:r>
              <a:endParaRPr lang="en-GB" sz="1400" i="1" dirty="0">
                <a:solidFill>
                  <a:srgbClr val="000000"/>
                </a:solidFill>
              </a:endParaRPr>
            </a:p>
          </p:txBody>
        </p:sp>
      </p:grpSp>
      <p:grpSp>
        <p:nvGrpSpPr>
          <p:cNvPr id="4" name="Group 12"/>
          <p:cNvGrpSpPr>
            <a:grpSpLocks/>
          </p:cNvGrpSpPr>
          <p:nvPr/>
        </p:nvGrpSpPr>
        <p:grpSpPr bwMode="auto">
          <a:xfrm>
            <a:off x="6018213" y="3321050"/>
            <a:ext cx="2262187" cy="573088"/>
            <a:chOff x="3791" y="2092"/>
            <a:chExt cx="1425" cy="361"/>
          </a:xfrm>
        </p:grpSpPr>
        <p:sp>
          <p:nvSpPr>
            <p:cNvPr id="57365" name="AutoShape 13"/>
            <p:cNvSpPr>
              <a:spLocks noChangeArrowheads="1"/>
            </p:cNvSpPr>
            <p:nvPr/>
          </p:nvSpPr>
          <p:spPr bwMode="auto">
            <a:xfrm>
              <a:off x="3791" y="2092"/>
              <a:ext cx="1425" cy="213"/>
            </a:xfrm>
            <a:prstGeom prst="roundRect">
              <a:avLst>
                <a:gd name="adj" fmla="val 468"/>
              </a:avLst>
            </a:prstGeom>
            <a:noFill/>
            <a:ln w="9525">
              <a:noFill/>
              <a:round/>
              <a:headEnd/>
              <a:tailEnd/>
            </a:ln>
          </p:spPr>
          <p:txBody>
            <a:bodyPr wrap="none" anchor="ctr">
              <a:prstTxWarp prst="textNoShape">
                <a:avLst/>
              </a:prstTxWarp>
            </a:bodyPr>
            <a:lstStyle/>
            <a:p>
              <a:endParaRPr lang="en-US"/>
            </a:p>
          </p:txBody>
        </p:sp>
        <p:sp>
          <p:nvSpPr>
            <p:cNvPr id="57366" name="Text Box 14"/>
            <p:cNvSpPr txBox="1">
              <a:spLocks noChangeArrowheads="1"/>
            </p:cNvSpPr>
            <p:nvPr/>
          </p:nvSpPr>
          <p:spPr bwMode="auto">
            <a:xfrm>
              <a:off x="3791" y="2092"/>
              <a:ext cx="1425" cy="361"/>
            </a:xfrm>
            <a:prstGeom prst="rect">
              <a:avLst/>
            </a:prstGeom>
            <a:noFill/>
            <a:ln w="9525">
              <a:noFill/>
              <a:miter lim="800000"/>
              <a:headEnd/>
              <a:tailEnd/>
            </a:ln>
          </p:spPr>
          <p:txBody>
            <a:bodyPr lIns="90000" tIns="45000" rIns="90000" bIns="45000">
              <a:prstTxWarp prst="textNoShape">
                <a:avLst/>
              </a:prstTxWarp>
              <a:spAutoFit/>
            </a:bodyPr>
            <a:lstStyle/>
            <a:p>
              <a:pPr>
                <a:lnSpc>
                  <a:spcPts val="1850"/>
                </a:lnSpc>
                <a:buClr>
                  <a:srgbClr val="EAEAEA"/>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dirty="0" smtClean="0">
                  <a:solidFill>
                    <a:srgbClr val="000000"/>
                  </a:solidFill>
                </a:rPr>
                <a:t>Dimension</a:t>
              </a:r>
              <a:r>
                <a:rPr lang="en-GB" sz="1400" i="1" dirty="0" smtClean="0">
                  <a:solidFill>
                    <a:srgbClr val="000000"/>
                  </a:solidFill>
                </a:rPr>
                <a:t>: height </a:t>
              </a:r>
              <a:r>
                <a:rPr lang="en-GB" sz="1400" i="1" dirty="0">
                  <a:solidFill>
                    <a:srgbClr val="000000"/>
                  </a:solidFill>
                </a:rPr>
                <a:t>of horse is.</a:t>
              </a:r>
              <a:r>
                <a:rPr lang="en-GB" sz="1400" i="1" dirty="0" smtClean="0">
                  <a:solidFill>
                    <a:srgbClr val="000000"/>
                  </a:solidFill>
                </a:rPr>
                <a:t>.</a:t>
              </a:r>
              <a:endParaRPr lang="en-GB" sz="1400" i="1" dirty="0">
                <a:solidFill>
                  <a:srgbClr val="000000"/>
                </a:solidFill>
              </a:endParaRPr>
            </a:p>
          </p:txBody>
        </p:sp>
      </p:grpSp>
      <p:grpSp>
        <p:nvGrpSpPr>
          <p:cNvPr id="5" name="Group 15"/>
          <p:cNvGrpSpPr>
            <a:grpSpLocks/>
          </p:cNvGrpSpPr>
          <p:nvPr/>
        </p:nvGrpSpPr>
        <p:grpSpPr bwMode="auto">
          <a:xfrm>
            <a:off x="361950" y="5943609"/>
            <a:ext cx="2008188" cy="338138"/>
            <a:chOff x="228" y="3744"/>
            <a:chExt cx="1265" cy="213"/>
          </a:xfrm>
        </p:grpSpPr>
        <p:sp>
          <p:nvSpPr>
            <p:cNvPr id="57363" name="AutoShape 16"/>
            <p:cNvSpPr>
              <a:spLocks noChangeArrowheads="1"/>
            </p:cNvSpPr>
            <p:nvPr/>
          </p:nvSpPr>
          <p:spPr bwMode="auto">
            <a:xfrm>
              <a:off x="228" y="3744"/>
              <a:ext cx="1265" cy="213"/>
            </a:xfrm>
            <a:prstGeom prst="roundRect">
              <a:avLst>
                <a:gd name="adj" fmla="val 468"/>
              </a:avLst>
            </a:prstGeom>
            <a:noFill/>
            <a:ln w="9525">
              <a:noFill/>
              <a:round/>
              <a:headEnd/>
              <a:tailEnd/>
            </a:ln>
          </p:spPr>
          <p:txBody>
            <a:bodyPr wrap="none" anchor="ctr">
              <a:prstTxWarp prst="textNoShape">
                <a:avLst/>
              </a:prstTxWarp>
            </a:bodyPr>
            <a:lstStyle/>
            <a:p>
              <a:endParaRPr lang="en-US"/>
            </a:p>
          </p:txBody>
        </p:sp>
        <p:sp>
          <p:nvSpPr>
            <p:cNvPr id="57364" name="Text Box 17"/>
            <p:cNvSpPr txBox="1">
              <a:spLocks noChangeArrowheads="1"/>
            </p:cNvSpPr>
            <p:nvPr/>
          </p:nvSpPr>
          <p:spPr bwMode="auto">
            <a:xfrm>
              <a:off x="228" y="3744"/>
              <a:ext cx="1265" cy="208"/>
            </a:xfrm>
            <a:prstGeom prst="rect">
              <a:avLst/>
            </a:prstGeom>
            <a:noFill/>
            <a:ln w="9525">
              <a:noFill/>
              <a:miter lim="800000"/>
              <a:headEnd/>
              <a:tailEnd/>
            </a:ln>
          </p:spPr>
          <p:txBody>
            <a:bodyPr lIns="90000" tIns="45000" rIns="90000" bIns="45000">
              <a:prstTxWarp prst="textNoShape">
                <a:avLst/>
              </a:prstTxWarp>
              <a:spAutoFit/>
            </a:bodyPr>
            <a:lstStyle/>
            <a:p>
              <a:pPr>
                <a:lnSpc>
                  <a:spcPts val="1850"/>
                </a:lnSpc>
                <a:buClr>
                  <a:srgbClr val="EAEAEA"/>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dirty="0" smtClean="0">
                  <a:solidFill>
                    <a:srgbClr val="000000"/>
                  </a:solidFill>
                </a:rPr>
                <a:t>Grouping: </a:t>
              </a:r>
              <a:r>
                <a:rPr lang="en-GB" sz="1400" i="1" dirty="0" smtClean="0">
                  <a:solidFill>
                    <a:srgbClr val="000000"/>
                  </a:solidFill>
                </a:rPr>
                <a:t>stack </a:t>
              </a:r>
              <a:r>
                <a:rPr lang="en-GB" sz="1400" i="1" dirty="0">
                  <a:solidFill>
                    <a:srgbClr val="000000"/>
                  </a:solidFill>
                </a:rPr>
                <a:t>of </a:t>
              </a:r>
              <a:r>
                <a:rPr lang="en-GB" sz="1400" i="1" dirty="0" smtClean="0">
                  <a:solidFill>
                    <a:srgbClr val="000000"/>
                  </a:solidFill>
                </a:rPr>
                <a:t>cats</a:t>
              </a:r>
              <a:endParaRPr lang="en-GB" sz="1400" i="1" dirty="0">
                <a:solidFill>
                  <a:srgbClr val="000000"/>
                </a:solidFill>
              </a:endParaRPr>
            </a:p>
          </p:txBody>
        </p:sp>
      </p:grpSp>
      <p:grpSp>
        <p:nvGrpSpPr>
          <p:cNvPr id="6" name="Group 18"/>
          <p:cNvGrpSpPr>
            <a:grpSpLocks/>
          </p:cNvGrpSpPr>
          <p:nvPr/>
        </p:nvGrpSpPr>
        <p:grpSpPr bwMode="auto">
          <a:xfrm>
            <a:off x="3189287" y="5943605"/>
            <a:ext cx="2168524" cy="573088"/>
            <a:chOff x="2009" y="3744"/>
            <a:chExt cx="1366" cy="361"/>
          </a:xfrm>
        </p:grpSpPr>
        <p:sp>
          <p:nvSpPr>
            <p:cNvPr id="57361" name="AutoShape 19"/>
            <p:cNvSpPr>
              <a:spLocks noChangeArrowheads="1"/>
            </p:cNvSpPr>
            <p:nvPr/>
          </p:nvSpPr>
          <p:spPr bwMode="auto">
            <a:xfrm>
              <a:off x="2009" y="3744"/>
              <a:ext cx="1366" cy="213"/>
            </a:xfrm>
            <a:prstGeom prst="roundRect">
              <a:avLst>
                <a:gd name="adj" fmla="val 468"/>
              </a:avLst>
            </a:prstGeom>
            <a:noFill/>
            <a:ln w="9525">
              <a:noFill/>
              <a:round/>
              <a:headEnd/>
              <a:tailEnd/>
            </a:ln>
          </p:spPr>
          <p:txBody>
            <a:bodyPr wrap="none" anchor="ctr">
              <a:prstTxWarp prst="textNoShape">
                <a:avLst/>
              </a:prstTxWarp>
            </a:bodyPr>
            <a:lstStyle/>
            <a:p>
              <a:endParaRPr lang="en-US"/>
            </a:p>
          </p:txBody>
        </p:sp>
        <p:sp>
          <p:nvSpPr>
            <p:cNvPr id="57362" name="Text Box 20"/>
            <p:cNvSpPr txBox="1">
              <a:spLocks noChangeArrowheads="1"/>
            </p:cNvSpPr>
            <p:nvPr/>
          </p:nvSpPr>
          <p:spPr bwMode="auto">
            <a:xfrm>
              <a:off x="2009" y="3744"/>
              <a:ext cx="1366" cy="361"/>
            </a:xfrm>
            <a:prstGeom prst="rect">
              <a:avLst/>
            </a:prstGeom>
            <a:noFill/>
            <a:ln w="9525">
              <a:noFill/>
              <a:miter lim="800000"/>
              <a:headEnd/>
              <a:tailEnd/>
            </a:ln>
          </p:spPr>
          <p:txBody>
            <a:bodyPr lIns="90000" tIns="45000" rIns="90000" bIns="45000">
              <a:prstTxWarp prst="textNoShape">
                <a:avLst/>
              </a:prstTxWarp>
              <a:spAutoFit/>
            </a:bodyPr>
            <a:lstStyle/>
            <a:p>
              <a:pPr>
                <a:lnSpc>
                  <a:spcPts val="1850"/>
                </a:lnSpc>
                <a:buClr>
                  <a:srgbClr val="EAEAEA"/>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dirty="0" smtClean="0">
                  <a:solidFill>
                    <a:srgbClr val="000000"/>
                  </a:solidFill>
                </a:rPr>
                <a:t>Substance: </a:t>
              </a:r>
              <a:r>
                <a:rPr lang="en-GB" sz="1400" i="1" dirty="0" smtClean="0">
                  <a:solidFill>
                    <a:srgbClr val="000000"/>
                  </a:solidFill>
                </a:rPr>
                <a:t>horse </a:t>
              </a:r>
              <a:r>
                <a:rPr lang="en-GB" sz="1400" i="1" dirty="0">
                  <a:solidFill>
                    <a:srgbClr val="000000"/>
                  </a:solidFill>
                </a:rPr>
                <a:t>of </a:t>
              </a:r>
              <a:r>
                <a:rPr lang="en-GB" sz="1400" i="1" dirty="0" smtClean="0">
                  <a:solidFill>
                    <a:srgbClr val="000000"/>
                  </a:solidFill>
                </a:rPr>
                <a:t>stone</a:t>
              </a:r>
              <a:endParaRPr lang="en-GB" sz="1400" i="1" dirty="0">
                <a:solidFill>
                  <a:srgbClr val="000000"/>
                </a:solidFill>
              </a:endParaRPr>
            </a:p>
          </p:txBody>
        </p:sp>
      </p:grpSp>
      <p:pic>
        <p:nvPicPr>
          <p:cNvPr id="57356" name="Picture 21"/>
          <p:cNvPicPr>
            <a:picLocks noChangeAspect="1" noChangeArrowheads="1"/>
          </p:cNvPicPr>
          <p:nvPr/>
        </p:nvPicPr>
        <p:blipFill>
          <a:blip r:embed="rId7"/>
          <a:srcRect/>
          <a:stretch>
            <a:fillRect/>
          </a:stretch>
        </p:blipFill>
        <p:spPr bwMode="auto">
          <a:xfrm>
            <a:off x="385763" y="4017963"/>
            <a:ext cx="2743200" cy="1974850"/>
          </a:xfrm>
          <a:prstGeom prst="rect">
            <a:avLst/>
          </a:prstGeom>
          <a:noFill/>
          <a:ln w="9525">
            <a:noFill/>
            <a:miter lim="800000"/>
            <a:headEnd/>
            <a:tailEnd/>
          </a:ln>
        </p:spPr>
      </p:pic>
      <p:grpSp>
        <p:nvGrpSpPr>
          <p:cNvPr id="7" name="Group 23"/>
          <p:cNvGrpSpPr>
            <a:grpSpLocks/>
          </p:cNvGrpSpPr>
          <p:nvPr/>
        </p:nvGrpSpPr>
        <p:grpSpPr bwMode="auto">
          <a:xfrm>
            <a:off x="6100764" y="6027744"/>
            <a:ext cx="2166938" cy="503238"/>
            <a:chOff x="3843" y="3797"/>
            <a:chExt cx="1365" cy="317"/>
          </a:xfrm>
        </p:grpSpPr>
        <p:sp>
          <p:nvSpPr>
            <p:cNvPr id="57359" name="AutoShape 24"/>
            <p:cNvSpPr>
              <a:spLocks noChangeArrowheads="1"/>
            </p:cNvSpPr>
            <p:nvPr/>
          </p:nvSpPr>
          <p:spPr bwMode="auto">
            <a:xfrm>
              <a:off x="3843" y="3797"/>
              <a:ext cx="1365" cy="213"/>
            </a:xfrm>
            <a:prstGeom prst="roundRect">
              <a:avLst>
                <a:gd name="adj" fmla="val 468"/>
              </a:avLst>
            </a:prstGeom>
            <a:noFill/>
            <a:ln w="9525">
              <a:noFill/>
              <a:round/>
              <a:headEnd/>
              <a:tailEnd/>
            </a:ln>
          </p:spPr>
          <p:txBody>
            <a:bodyPr wrap="none" anchor="ctr">
              <a:prstTxWarp prst="textNoShape">
                <a:avLst/>
              </a:prstTxWarp>
            </a:bodyPr>
            <a:lstStyle/>
            <a:p>
              <a:endParaRPr lang="en-US"/>
            </a:p>
          </p:txBody>
        </p:sp>
        <p:sp>
          <p:nvSpPr>
            <p:cNvPr id="57360" name="Text Box 25"/>
            <p:cNvSpPr txBox="1">
              <a:spLocks noChangeArrowheads="1"/>
            </p:cNvSpPr>
            <p:nvPr/>
          </p:nvSpPr>
          <p:spPr bwMode="auto">
            <a:xfrm>
              <a:off x="3843" y="3797"/>
              <a:ext cx="1365" cy="317"/>
            </a:xfrm>
            <a:prstGeom prst="rect">
              <a:avLst/>
            </a:prstGeom>
            <a:noFill/>
            <a:ln w="9525">
              <a:noFill/>
              <a:miter lim="800000"/>
              <a:headEnd/>
              <a:tailEnd/>
            </a:ln>
          </p:spPr>
          <p:txBody>
            <a:bodyPr lIns="90000" tIns="45000" rIns="90000" bIns="45000">
              <a:prstTxWarp prst="textNoShape">
                <a:avLst/>
              </a:prstTxWarp>
              <a:spAutoFit/>
            </a:bodyPr>
            <a:lstStyle/>
            <a:p>
              <a:pPr>
                <a:lnSpc>
                  <a:spcPts val="1588"/>
                </a:lnSpc>
                <a:buClr>
                  <a:srgbClr val="EAEAEA"/>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dirty="0" smtClean="0">
                  <a:solidFill>
                    <a:srgbClr val="000000"/>
                  </a:solidFill>
                </a:rPr>
                <a:t>Representation: </a:t>
              </a:r>
              <a:r>
                <a:rPr lang="en-GB" sz="1400" i="1" dirty="0" smtClean="0">
                  <a:solidFill>
                    <a:srgbClr val="000000"/>
                  </a:solidFill>
                </a:rPr>
                <a:t>Picture of girl</a:t>
              </a:r>
              <a:endParaRPr lang="en-GB" sz="1400" i="1" dirty="0">
                <a:solidFill>
                  <a:srgbClr val="000000"/>
                </a:solidFill>
              </a:endParaRPr>
            </a:p>
          </p:txBody>
        </p:sp>
      </p:grpSp>
      <p:pic>
        <p:nvPicPr>
          <p:cNvPr id="27" name="Picture 26" descr="of-representation.jpg"/>
          <p:cNvPicPr>
            <a:picLocks noChangeAspect="1"/>
          </p:cNvPicPr>
          <p:nvPr/>
        </p:nvPicPr>
        <p:blipFill>
          <a:blip r:embed="rId8"/>
          <a:stretch>
            <a:fillRect/>
          </a:stretch>
        </p:blipFill>
        <p:spPr>
          <a:xfrm>
            <a:off x="6134981" y="4017963"/>
            <a:ext cx="2696282" cy="1949450"/>
          </a:xfrm>
          <a:prstGeom prst="rect">
            <a:avLst/>
          </a:prstGeom>
        </p:spPr>
      </p:pic>
      <p:sp>
        <p:nvSpPr>
          <p:cNvPr id="29" name="Slide Number Placeholder 3"/>
          <p:cNvSpPr>
            <a:spLocks noGrp="1"/>
          </p:cNvSpPr>
          <p:nvPr>
            <p:ph type="sldNum" sz="quarter" idx="12"/>
          </p:nvPr>
        </p:nvSpPr>
        <p:spPr>
          <a:xfrm>
            <a:off x="146050" y="6172200"/>
            <a:ext cx="457200" cy="457200"/>
          </a:xfrm>
        </p:spPr>
        <p:txBody>
          <a:bodyPr/>
          <a:lstStyle/>
          <a:p>
            <a:pPr>
              <a:defRPr/>
            </a:pPr>
            <a:fld id="{8F780220-87E9-424C-BD71-04528C24FCC9}" type="slidenum">
              <a:rPr lang="en-US" smtClean="0"/>
              <a:pPr>
                <a:defRPr/>
              </a:pPr>
              <a:t>62</a:t>
            </a:fld>
            <a:endParaRPr lang="en-US"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Using Mechanical Turk to acquire default locations and parts for the SBLR</a:t>
            </a:r>
            <a:r>
              <a:rPr lang="en-US" sz="2800" dirty="0" smtClean="0"/>
              <a:t> </a:t>
            </a:r>
            <a:endParaRPr lang="en-US" sz="1200" dirty="0"/>
          </a:p>
        </p:txBody>
      </p:sp>
      <p:sp>
        <p:nvSpPr>
          <p:cNvPr id="3" name="Content Placeholder 2"/>
          <p:cNvSpPr>
            <a:spLocks noGrp="1"/>
          </p:cNvSpPr>
          <p:nvPr>
            <p:ph sz="quarter" idx="1"/>
          </p:nvPr>
        </p:nvSpPr>
        <p:spPr>
          <a:xfrm>
            <a:off x="914400" y="1447800"/>
            <a:ext cx="7772400" cy="2743200"/>
          </a:xfrm>
        </p:spPr>
        <p:txBody>
          <a:bodyPr/>
          <a:lstStyle/>
          <a:p>
            <a:r>
              <a:rPr lang="en-US" sz="2400" dirty="0" smtClean="0"/>
              <a:t>Present </a:t>
            </a:r>
            <a:r>
              <a:rPr lang="en-US" sz="2400" dirty="0" err="1" smtClean="0"/>
              <a:t>Turkers</a:t>
            </a:r>
            <a:r>
              <a:rPr lang="en-US" sz="2400" dirty="0" smtClean="0"/>
              <a:t> with pictures of </a:t>
            </a:r>
            <a:r>
              <a:rPr lang="en-US" sz="2400" dirty="0" err="1" smtClean="0"/>
              <a:t>WordsEye</a:t>
            </a:r>
            <a:r>
              <a:rPr lang="en-US" sz="2400" dirty="0" smtClean="0"/>
              <a:t> 3D objects</a:t>
            </a:r>
          </a:p>
          <a:p>
            <a:r>
              <a:rPr lang="en-US" sz="2400" dirty="0" smtClean="0"/>
              <a:t>They provide parts and default locations for that object</a:t>
            </a:r>
          </a:p>
          <a:p>
            <a:r>
              <a:rPr lang="en-US" sz="2400" dirty="0" smtClean="0"/>
              <a:t>These locations and parts manually normalized to SBRL relations</a:t>
            </a:r>
          </a:p>
          <a:p>
            <a:pPr lvl="1"/>
            <a:r>
              <a:rPr lang="en-US" sz="1400" dirty="0" smtClean="0"/>
              <a:t>CONTAINING, RESIDENCE, EMBEDDED-IN, HABITAT-OF, IN-SURFACE, NEXT-TO, ON-SURFACE, PART, REPRESENTING, SUBSTANCE-OF, TEMPORAL-LOCATION, UNDER, WEARING</a:t>
            </a:r>
          </a:p>
          <a:p>
            <a:r>
              <a:rPr lang="en-US" sz="2400" dirty="0" smtClean="0"/>
              <a:t>Sample instances:</a:t>
            </a:r>
          </a:p>
          <a:p>
            <a:pPr lvl="1"/>
            <a:endParaRPr lang="en-US" sz="1400" dirty="0" smtClean="0"/>
          </a:p>
        </p:txBody>
      </p:sp>
      <p:sp>
        <p:nvSpPr>
          <p:cNvPr id="4" name="Slide Number Placeholder 3"/>
          <p:cNvSpPr>
            <a:spLocks noGrp="1"/>
          </p:cNvSpPr>
          <p:nvPr>
            <p:ph type="sldNum" sz="quarter" idx="12"/>
          </p:nvPr>
        </p:nvSpPr>
        <p:spPr/>
        <p:txBody>
          <a:bodyPr/>
          <a:lstStyle/>
          <a:p>
            <a:pPr>
              <a:defRPr/>
            </a:pPr>
            <a:fld id="{8F780220-87E9-424C-BD71-04528C24FCC9}" type="slidenum">
              <a:rPr lang="en-US" smtClean="0"/>
              <a:pPr>
                <a:defRPr/>
              </a:pPr>
              <a:t>63</a:t>
            </a:fld>
            <a:endParaRPr lang="en-US" dirty="0"/>
          </a:p>
        </p:txBody>
      </p:sp>
      <p:sp>
        <p:nvSpPr>
          <p:cNvPr id="5" name="Rectangle 4"/>
          <p:cNvSpPr/>
          <p:nvPr/>
        </p:nvSpPr>
        <p:spPr>
          <a:xfrm>
            <a:off x="1371600" y="3810000"/>
            <a:ext cx="6781800" cy="830997"/>
          </a:xfrm>
          <a:prstGeom prst="rect">
            <a:avLst/>
          </a:prstGeom>
        </p:spPr>
        <p:txBody>
          <a:bodyPr wrap="square">
            <a:spAutoFit/>
          </a:bodyPr>
          <a:lstStyle/>
          <a:p>
            <a:r>
              <a:rPr lang="en-US" sz="1200" dirty="0" smtClean="0"/>
              <a:t> (:CONTAINING.R (:CONTAINER SCHOOLHOUSE.E) (:CONTENTS STUDENT.E)) </a:t>
            </a:r>
          </a:p>
          <a:p>
            <a:r>
              <a:rPr lang="en-US" sz="1200" dirty="0" smtClean="0"/>
              <a:t> (:CONTAINING.R (:CONTAINER SCHOOLHOUSE.E) (:CONTENTS LOCKER.E)) </a:t>
            </a:r>
          </a:p>
          <a:p>
            <a:r>
              <a:rPr lang="en-US" sz="1200" dirty="0" smtClean="0"/>
              <a:t> (:CONTAINING.R (:CONTAINER SCHOOLHOUSE.E) (:CONTENTS DESK.E)) </a:t>
            </a:r>
          </a:p>
          <a:p>
            <a:r>
              <a:rPr lang="en-US" sz="1200" dirty="0" smtClean="0"/>
              <a:t> (:CONTAINING.R (:CONTAINER SCHOOLHOUSE.E) (:CONTENTS BLACKBOARD.E)) </a:t>
            </a:r>
            <a:endParaRPr lang="en-US" sz="1200" dirty="0"/>
          </a:p>
        </p:txBody>
      </p:sp>
      <p:sp>
        <p:nvSpPr>
          <p:cNvPr id="6" name="Rectangle 5"/>
          <p:cNvSpPr/>
          <p:nvPr/>
        </p:nvSpPr>
        <p:spPr>
          <a:xfrm>
            <a:off x="1371600" y="4640997"/>
            <a:ext cx="7162800" cy="1200329"/>
          </a:xfrm>
          <a:prstGeom prst="rect">
            <a:avLst/>
          </a:prstGeom>
        </p:spPr>
        <p:txBody>
          <a:bodyPr wrap="square">
            <a:spAutoFit/>
          </a:bodyPr>
          <a:lstStyle/>
          <a:p>
            <a:r>
              <a:rPr lang="en-US" sz="1200" dirty="0" smtClean="0"/>
              <a:t> (HABITAT-OF.R (:habitat MOUNTAIN.E) (:inhabitant BUSH.E)) </a:t>
            </a:r>
          </a:p>
          <a:p>
            <a:r>
              <a:rPr lang="en-US" sz="1200" dirty="0" smtClean="0"/>
              <a:t> (HABITAT-OF.R (:habitat MOUNTAIN.E) (:inhabitant BIRD.E)) </a:t>
            </a:r>
          </a:p>
          <a:p>
            <a:r>
              <a:rPr lang="en-US" sz="1200" dirty="0" smtClean="0"/>
              <a:t> (HABITAT-OF.R (:habitat MOUNTAIN.E) (:inhabitant ANIMAL.E)) </a:t>
            </a:r>
          </a:p>
          <a:p>
            <a:r>
              <a:rPr lang="en-US" sz="1200" dirty="0" smtClean="0"/>
              <a:t> (HABITAT-OF.R (:habitat MEADOW.E) (:inhabitant WILDFLOWER-PLANT.E)) </a:t>
            </a:r>
          </a:p>
          <a:p>
            <a:r>
              <a:rPr lang="en-US" sz="1200" dirty="0" smtClean="0"/>
              <a:t> (HABITAT-OF.R (:habitat MEADOW.E) (:inhabitant WEED-PLANT.E)) </a:t>
            </a:r>
          </a:p>
          <a:p>
            <a:r>
              <a:rPr lang="en-US" sz="1200" dirty="0" smtClean="0"/>
              <a:t> (HABITAT-OF.R (:habitat MEADOW.E) (:inhabitant GRAIN.E)) </a:t>
            </a:r>
            <a:endParaRPr lang="en-US" sz="12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Using Mechanical Turk to acquire high/low level descriptions of existing </a:t>
            </a:r>
            <a:r>
              <a:rPr lang="en-US" sz="2800" dirty="0" smtClean="0"/>
              <a:t>scenes</a:t>
            </a:r>
            <a:endParaRPr lang="en-US" sz="1200" dirty="0"/>
          </a:p>
        </p:txBody>
      </p:sp>
      <p:sp>
        <p:nvSpPr>
          <p:cNvPr id="4" name="Slide Number Placeholder 3"/>
          <p:cNvSpPr>
            <a:spLocks noGrp="1"/>
          </p:cNvSpPr>
          <p:nvPr>
            <p:ph type="sldNum" sz="quarter" idx="12"/>
          </p:nvPr>
        </p:nvSpPr>
        <p:spPr/>
        <p:txBody>
          <a:bodyPr/>
          <a:lstStyle/>
          <a:p>
            <a:pPr>
              <a:defRPr/>
            </a:pPr>
            <a:fld id="{8F780220-87E9-424C-BD71-04528C24FCC9}" type="slidenum">
              <a:rPr lang="en-US" smtClean="0"/>
              <a:pPr>
                <a:defRPr/>
              </a:pPr>
              <a:t>64</a:t>
            </a:fld>
            <a:endParaRPr lang="en-US" dirty="0"/>
          </a:p>
        </p:txBody>
      </p:sp>
      <p:pic>
        <p:nvPicPr>
          <p:cNvPr id="8" name="Picture 7" descr="manonphone.jpg"/>
          <p:cNvPicPr>
            <a:picLocks noChangeAspect="1"/>
          </p:cNvPicPr>
          <p:nvPr/>
        </p:nvPicPr>
        <p:blipFill>
          <a:blip r:embed="rId2"/>
          <a:stretch>
            <a:fillRect/>
          </a:stretch>
        </p:blipFill>
        <p:spPr>
          <a:xfrm>
            <a:off x="762000" y="1752600"/>
            <a:ext cx="4048430" cy="2771775"/>
          </a:xfrm>
          <a:prstGeom prst="rect">
            <a:avLst/>
          </a:prstGeom>
        </p:spPr>
      </p:pic>
      <p:sp>
        <p:nvSpPr>
          <p:cNvPr id="9" name="Rectangle 8"/>
          <p:cNvSpPr/>
          <p:nvPr/>
        </p:nvSpPr>
        <p:spPr>
          <a:xfrm>
            <a:off x="4953000" y="1605439"/>
            <a:ext cx="4572000" cy="4401204"/>
          </a:xfrm>
          <a:prstGeom prst="rect">
            <a:avLst/>
          </a:prstGeom>
        </p:spPr>
        <p:txBody>
          <a:bodyPr>
            <a:spAutoFit/>
          </a:bodyPr>
          <a:lstStyle/>
          <a:p>
            <a:r>
              <a:rPr lang="en-US" sz="1400" b="1" dirty="0" smtClean="0"/>
              <a:t>Low-level: </a:t>
            </a:r>
          </a:p>
          <a:p>
            <a:r>
              <a:rPr lang="en-US" sz="1400" dirty="0" smtClean="0"/>
              <a:t>A man is using the telephone.</a:t>
            </a:r>
            <a:br>
              <a:rPr lang="en-US" sz="1400" dirty="0" smtClean="0"/>
            </a:br>
            <a:r>
              <a:rPr lang="en-US" sz="1400" dirty="0" smtClean="0"/>
              <a:t>The man is wearing a yellow vest.</a:t>
            </a:r>
            <a:br>
              <a:rPr lang="en-US" sz="1400" dirty="0" smtClean="0"/>
            </a:br>
            <a:r>
              <a:rPr lang="en-US" sz="1400" dirty="0" smtClean="0"/>
              <a:t>The man has blonde hair.</a:t>
            </a:r>
            <a:br>
              <a:rPr lang="en-US" sz="1400" dirty="0" smtClean="0"/>
            </a:br>
            <a:r>
              <a:rPr lang="en-US" sz="1400" dirty="0" smtClean="0"/>
              <a:t>The man has white skin.</a:t>
            </a:r>
            <a:br>
              <a:rPr lang="en-US" sz="1400" dirty="0" smtClean="0"/>
            </a:br>
            <a:r>
              <a:rPr lang="en-US" sz="1400" dirty="0" smtClean="0"/>
              <a:t>A white rodent is inside a cage.</a:t>
            </a:r>
            <a:br>
              <a:rPr lang="en-US" sz="1400" dirty="0" smtClean="0"/>
            </a:br>
            <a:r>
              <a:rPr lang="en-US" sz="1400" dirty="0" smtClean="0"/>
              <a:t>The cage is on a table.</a:t>
            </a:r>
            <a:br>
              <a:rPr lang="en-US" sz="1400" dirty="0" smtClean="0"/>
            </a:br>
            <a:r>
              <a:rPr lang="en-US" sz="1400" dirty="0" smtClean="0"/>
              <a:t>The phone is on the table.</a:t>
            </a:r>
            <a:br>
              <a:rPr lang="en-US" sz="1400" dirty="0" smtClean="0"/>
            </a:br>
            <a:r>
              <a:rPr lang="en-US" sz="1400" dirty="0" smtClean="0"/>
              <a:t>The cage has a handle.</a:t>
            </a:r>
            <a:br>
              <a:rPr lang="en-US" sz="1400" dirty="0" smtClean="0"/>
            </a:br>
            <a:r>
              <a:rPr lang="en-US" sz="1400" dirty="0" smtClean="0"/>
              <a:t>A safe is in the background of the room.</a:t>
            </a:r>
            <a:br>
              <a:rPr lang="en-US" sz="1400" dirty="0" smtClean="0"/>
            </a:br>
            <a:r>
              <a:rPr lang="en-US" sz="1400" dirty="0" smtClean="0"/>
              <a:t/>
            </a:r>
            <a:br>
              <a:rPr lang="en-US" sz="1400" dirty="0" smtClean="0"/>
            </a:br>
            <a:r>
              <a:rPr lang="en-US" sz="1400" b="1" dirty="0" smtClean="0"/>
              <a:t>#High-level:</a:t>
            </a:r>
            <a:r>
              <a:rPr lang="en-US" sz="1400" dirty="0" smtClean="0"/>
              <a:t/>
            </a:r>
            <a:br>
              <a:rPr lang="en-US" sz="1400" dirty="0" smtClean="0"/>
            </a:br>
            <a:r>
              <a:rPr lang="en-US" sz="1400" dirty="0" smtClean="0"/>
              <a:t>The man is a scientist working with white rodents.</a:t>
            </a:r>
            <a:br>
              <a:rPr lang="en-US" sz="1400" dirty="0" smtClean="0"/>
            </a:br>
            <a:r>
              <a:rPr lang="en-US" sz="1400" dirty="0" smtClean="0"/>
              <a:t/>
            </a:r>
            <a:br>
              <a:rPr lang="en-US" sz="1400" dirty="0" smtClean="0"/>
            </a:br>
            <a:r>
              <a:rPr lang="en-US" sz="1400" b="1" dirty="0" smtClean="0"/>
              <a:t>#High-level:</a:t>
            </a:r>
            <a:r>
              <a:rPr lang="en-US" sz="1400" dirty="0" smtClean="0"/>
              <a:t/>
            </a:r>
            <a:br>
              <a:rPr lang="en-US" sz="1400" dirty="0" smtClean="0"/>
            </a:br>
            <a:r>
              <a:rPr lang="en-US" sz="1400" dirty="0" smtClean="0"/>
              <a:t>The man is talking to another scientist.</a:t>
            </a:r>
            <a:br>
              <a:rPr lang="en-US" sz="1400" dirty="0" smtClean="0"/>
            </a:br>
            <a:r>
              <a:rPr lang="en-US" sz="1400" dirty="0" smtClean="0"/>
              <a:t/>
            </a:r>
            <a:br>
              <a:rPr lang="en-US" sz="1400" dirty="0" smtClean="0"/>
            </a:br>
            <a:r>
              <a:rPr lang="en-US" sz="1400" b="1" dirty="0" smtClean="0"/>
              <a:t>#High-level</a:t>
            </a:r>
            <a:r>
              <a:rPr lang="en-US" sz="1400" dirty="0" smtClean="0"/>
              <a:t>:</a:t>
            </a:r>
            <a:br>
              <a:rPr lang="en-US" sz="1400" dirty="0" smtClean="0"/>
            </a:br>
            <a:r>
              <a:rPr lang="en-US" sz="1400" dirty="0" smtClean="0"/>
              <a:t>The man feels guilt at imprisoning a white rodent.</a:t>
            </a:r>
            <a:br>
              <a:rPr lang="en-US" sz="1400" dirty="0" smtClean="0"/>
            </a:br>
            <a:endParaRPr lang="en-US" sz="1400" dirty="0"/>
          </a:p>
        </p:txBody>
      </p:sp>
      <p:sp>
        <p:nvSpPr>
          <p:cNvPr id="13" name="Content Placeholder 2"/>
          <p:cNvSpPr>
            <a:spLocks noGrp="1"/>
          </p:cNvSpPr>
          <p:nvPr>
            <p:ph sz="quarter" idx="1"/>
          </p:nvPr>
        </p:nvSpPr>
        <p:spPr>
          <a:xfrm>
            <a:off x="762000" y="4676775"/>
            <a:ext cx="4048430" cy="1524000"/>
          </a:xfrm>
          <a:solidFill>
            <a:srgbClr val="E8E1F1"/>
          </a:solidFill>
        </p:spPr>
        <p:txBody>
          <a:bodyPr/>
          <a:lstStyle/>
          <a:p>
            <a:r>
              <a:rPr lang="en-US" sz="1600" dirty="0" smtClean="0"/>
              <a:t>Acquire typical language (hi/low) for scenes</a:t>
            </a:r>
            <a:endParaRPr lang="en-US" sz="1600" dirty="0" smtClean="0"/>
          </a:p>
          <a:p>
            <a:r>
              <a:rPr lang="en-US" sz="1600" dirty="0" smtClean="0"/>
              <a:t>100 scenes, each </a:t>
            </a:r>
            <a:r>
              <a:rPr lang="en-US" sz="1600" dirty="0" smtClean="0"/>
              <a:t>described by 5 different </a:t>
            </a:r>
            <a:r>
              <a:rPr lang="en-US" sz="1600" dirty="0" err="1" smtClean="0"/>
              <a:t>Turkers</a:t>
            </a:r>
            <a:endParaRPr lang="en-US" sz="1600" dirty="0" smtClean="0"/>
          </a:p>
          <a:p>
            <a:r>
              <a:rPr lang="en-US" sz="1600" dirty="0" smtClean="0"/>
              <a:t>Phase 2: Use  these sentences for </a:t>
            </a:r>
            <a:r>
              <a:rPr lang="en-US" sz="1600" dirty="0" err="1" smtClean="0"/>
              <a:t>Turkers</a:t>
            </a:r>
            <a:r>
              <a:rPr lang="en-US" sz="1600" dirty="0" smtClean="0"/>
              <a:t> to do semantic role labeling (in progress)</a:t>
            </a:r>
          </a:p>
          <a:p>
            <a:pPr lvl="1"/>
            <a:endParaRPr lang="en-US" sz="1600" dirty="0" smtClean="0"/>
          </a:p>
          <a:p>
            <a:endParaRPr lang="en-US" sz="16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smtClean="0"/>
              <a:t>Outline</a:t>
            </a:r>
          </a:p>
        </p:txBody>
      </p:sp>
      <p:sp>
        <p:nvSpPr>
          <p:cNvPr id="4" name="Slide Number Placeholder 3"/>
          <p:cNvSpPr>
            <a:spLocks noGrp="1"/>
          </p:cNvSpPr>
          <p:nvPr>
            <p:ph type="sldNum" sz="quarter" idx="12"/>
          </p:nvPr>
        </p:nvSpPr>
        <p:spPr/>
        <p:txBody>
          <a:bodyPr>
            <a:normAutofit/>
          </a:bodyPr>
          <a:lstStyle/>
          <a:p>
            <a:pPr>
              <a:defRPr/>
            </a:pPr>
            <a:fld id="{38B99BEF-3467-4DD1-8C22-2165E6A833B7}" type="slidenum">
              <a:rPr lang="en-US"/>
              <a:pPr>
                <a:defRPr/>
              </a:pPr>
              <a:t>65</a:t>
            </a:fld>
            <a:endParaRPr lang="en-US"/>
          </a:p>
        </p:txBody>
      </p:sp>
      <p:sp>
        <p:nvSpPr>
          <p:cNvPr id="16387" name="Content Placeholder 2"/>
          <p:cNvSpPr>
            <a:spLocks noGrp="1"/>
          </p:cNvSpPr>
          <p:nvPr>
            <p:ph sz="quarter" idx="1"/>
          </p:nvPr>
        </p:nvSpPr>
        <p:spPr/>
        <p:txBody>
          <a:bodyPr/>
          <a:lstStyle/>
          <a:p>
            <a:r>
              <a:rPr lang="en-US" sz="3200" dirty="0" smtClean="0"/>
              <a:t>Motivation and system overview</a:t>
            </a:r>
          </a:p>
          <a:p>
            <a:r>
              <a:rPr lang="en-US" sz="3200" dirty="0" smtClean="0"/>
              <a:t>Background </a:t>
            </a:r>
            <a:r>
              <a:rPr lang="en-US" sz="3200" dirty="0" smtClean="0"/>
              <a:t>and</a:t>
            </a:r>
            <a:r>
              <a:rPr lang="en-US" sz="3200" dirty="0" smtClean="0"/>
              <a:t> </a:t>
            </a:r>
            <a:r>
              <a:rPr lang="en-US" sz="3200" dirty="0" smtClean="0"/>
              <a:t>functionality</a:t>
            </a:r>
            <a:endParaRPr lang="en-US" sz="3200" dirty="0" smtClean="0"/>
          </a:p>
          <a:p>
            <a:r>
              <a:rPr lang="en-US" sz="3200" dirty="0" smtClean="0"/>
              <a:t>Under the hood</a:t>
            </a:r>
            <a:endParaRPr lang="en-US" sz="3200" dirty="0" smtClean="0"/>
          </a:p>
          <a:p>
            <a:pPr lvl="2"/>
            <a:r>
              <a:rPr lang="en-US" dirty="0" smtClean="0">
                <a:solidFill>
                  <a:srgbClr val="000000"/>
                </a:solidFill>
              </a:rPr>
              <a:t>Semantics on Objects</a:t>
            </a:r>
          </a:p>
          <a:p>
            <a:pPr lvl="2"/>
            <a:r>
              <a:rPr lang="en-US" dirty="0" smtClean="0">
                <a:solidFill>
                  <a:srgbClr val="000000"/>
                </a:solidFill>
              </a:rPr>
              <a:t>Lexical Semantics (</a:t>
            </a:r>
            <a:r>
              <a:rPr lang="en-US" dirty="0" err="1" smtClean="0">
                <a:solidFill>
                  <a:srgbClr val="000000"/>
                </a:solidFill>
              </a:rPr>
              <a:t>WordNet</a:t>
            </a:r>
            <a:r>
              <a:rPr lang="en-US" dirty="0" smtClean="0">
                <a:solidFill>
                  <a:srgbClr val="000000"/>
                </a:solidFill>
              </a:rPr>
              <a:t> and </a:t>
            </a:r>
            <a:r>
              <a:rPr lang="en-US" dirty="0" err="1" smtClean="0">
                <a:solidFill>
                  <a:srgbClr val="000000"/>
                </a:solidFill>
              </a:rPr>
              <a:t>FrameNet</a:t>
            </a:r>
            <a:r>
              <a:rPr lang="en-US" dirty="0" smtClean="0">
                <a:solidFill>
                  <a:srgbClr val="000000"/>
                </a:solidFill>
              </a:rPr>
              <a:t>)</a:t>
            </a:r>
          </a:p>
          <a:p>
            <a:pPr lvl="2"/>
            <a:r>
              <a:rPr lang="en-US" dirty="0" smtClean="0">
                <a:solidFill>
                  <a:srgbClr val="000000"/>
                </a:solidFill>
              </a:rPr>
              <a:t>Semantics on Scenes (SBLR </a:t>
            </a:r>
            <a:r>
              <a:rPr lang="en-US" dirty="0" smtClean="0">
                <a:solidFill>
                  <a:srgbClr val="000000"/>
                </a:solidFill>
              </a:rPr>
              <a:t>- </a:t>
            </a:r>
            <a:r>
              <a:rPr lang="en-US" dirty="0" smtClean="0">
                <a:solidFill>
                  <a:srgbClr val="000000"/>
                </a:solidFill>
              </a:rPr>
              <a:t>Scenario</a:t>
            </a:r>
            <a:r>
              <a:rPr lang="en-US" dirty="0" smtClean="0">
                <a:solidFill>
                  <a:srgbClr val="000000"/>
                </a:solidFill>
              </a:rPr>
              <a:t>-Based Lexical Resource)</a:t>
            </a:r>
          </a:p>
          <a:p>
            <a:pPr lvl="2"/>
            <a:r>
              <a:rPr lang="en-US" dirty="0" smtClean="0">
                <a:solidFill>
                  <a:srgbClr val="FF0000"/>
                </a:solidFill>
              </a:rPr>
              <a:t>Computational flow</a:t>
            </a:r>
          </a:p>
          <a:p>
            <a:r>
              <a:rPr lang="en-US" sz="3200" dirty="0" smtClean="0"/>
              <a:t>Applications</a:t>
            </a:r>
          </a:p>
          <a:p>
            <a:pPr lvl="2"/>
            <a:r>
              <a:rPr lang="en-US" dirty="0" smtClean="0"/>
              <a:t>Education pilot at HEAF (Harlem Educational Activities Fund)</a:t>
            </a:r>
          </a:p>
          <a:p>
            <a:r>
              <a:rPr lang="en-US" sz="3200" dirty="0" smtClean="0"/>
              <a:t>Conclusions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639762"/>
          </a:xfrm>
        </p:spPr>
        <p:txBody>
          <a:bodyPr/>
          <a:lstStyle/>
          <a:p>
            <a:r>
              <a:rPr lang="en-US" sz="3200" dirty="0" err="1" smtClean="0"/>
              <a:t>WordsEye</a:t>
            </a:r>
            <a:r>
              <a:rPr lang="en-US" sz="3200" dirty="0" smtClean="0"/>
              <a:t>: Computational flow (and resources)</a:t>
            </a:r>
            <a:endParaRPr lang="en-US" sz="3200" dirty="0"/>
          </a:p>
        </p:txBody>
      </p:sp>
      <p:sp>
        <p:nvSpPr>
          <p:cNvPr id="3" name="Slide Number Placeholder 2"/>
          <p:cNvSpPr>
            <a:spLocks noGrp="1"/>
          </p:cNvSpPr>
          <p:nvPr>
            <p:ph type="sldNum" sz="quarter" idx="12"/>
          </p:nvPr>
        </p:nvSpPr>
        <p:spPr/>
        <p:txBody>
          <a:bodyPr/>
          <a:lstStyle/>
          <a:p>
            <a:pPr>
              <a:defRPr/>
            </a:pPr>
            <a:fld id="{A35430A0-83CD-48C4-BF33-C36E4A642829}" type="slidenum">
              <a:rPr lang="en-US" smtClean="0"/>
              <a:pPr>
                <a:defRPr/>
              </a:pPr>
              <a:t>66</a:t>
            </a:fld>
            <a:endParaRPr lang="en-US" dirty="0"/>
          </a:p>
        </p:txBody>
      </p:sp>
      <p:pic>
        <p:nvPicPr>
          <p:cNvPr id="5" name="Picture 4" descr="t2s-architecture-revised3.jpg"/>
          <p:cNvPicPr>
            <a:picLocks noChangeAspect="1"/>
          </p:cNvPicPr>
          <p:nvPr/>
        </p:nvPicPr>
        <p:blipFill>
          <a:blip r:embed="rId2"/>
          <a:stretch>
            <a:fillRect/>
          </a:stretch>
        </p:blipFill>
        <p:spPr>
          <a:xfrm>
            <a:off x="685800" y="1100550"/>
            <a:ext cx="8077200" cy="2176050"/>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t2s-architecture-revised3.jpg"/>
          <p:cNvPicPr>
            <a:picLocks noChangeAspect="1"/>
          </p:cNvPicPr>
          <p:nvPr/>
        </p:nvPicPr>
        <p:blipFill>
          <a:blip r:embed="rId2"/>
          <a:stretch>
            <a:fillRect/>
          </a:stretch>
        </p:blipFill>
        <p:spPr>
          <a:xfrm>
            <a:off x="685800" y="1100550"/>
            <a:ext cx="8077200" cy="2176050"/>
          </a:xfrm>
          <a:prstGeom prst="rect">
            <a:avLst/>
          </a:prstGeom>
        </p:spPr>
      </p:pic>
      <p:sp>
        <p:nvSpPr>
          <p:cNvPr id="2" name="Title 1"/>
          <p:cNvSpPr>
            <a:spLocks noGrp="1"/>
          </p:cNvSpPr>
          <p:nvPr>
            <p:ph type="title"/>
          </p:nvPr>
        </p:nvSpPr>
        <p:spPr>
          <a:xfrm>
            <a:off x="914400" y="274638"/>
            <a:ext cx="7772400" cy="639762"/>
          </a:xfrm>
        </p:spPr>
        <p:txBody>
          <a:bodyPr/>
          <a:lstStyle/>
          <a:p>
            <a:r>
              <a:rPr lang="en-US" dirty="0" smtClean="0"/>
              <a:t>Example: Start with input text</a:t>
            </a:r>
            <a:endParaRPr lang="en-US" dirty="0"/>
          </a:p>
        </p:txBody>
      </p:sp>
      <p:sp>
        <p:nvSpPr>
          <p:cNvPr id="3" name="Slide Number Placeholder 2"/>
          <p:cNvSpPr>
            <a:spLocks noGrp="1"/>
          </p:cNvSpPr>
          <p:nvPr>
            <p:ph type="sldNum" sz="quarter" idx="12"/>
          </p:nvPr>
        </p:nvSpPr>
        <p:spPr/>
        <p:txBody>
          <a:bodyPr/>
          <a:lstStyle/>
          <a:p>
            <a:pPr>
              <a:defRPr/>
            </a:pPr>
            <a:fld id="{A35430A0-83CD-48C4-BF33-C36E4A642829}" type="slidenum">
              <a:rPr lang="en-US" smtClean="0"/>
              <a:pPr>
                <a:defRPr/>
              </a:pPr>
              <a:t>67</a:t>
            </a:fld>
            <a:endParaRPr lang="en-US" dirty="0"/>
          </a:p>
        </p:txBody>
      </p:sp>
      <p:sp>
        <p:nvSpPr>
          <p:cNvPr id="17" name="Down Arrow 16"/>
          <p:cNvSpPr/>
          <p:nvPr/>
        </p:nvSpPr>
        <p:spPr>
          <a:xfrm>
            <a:off x="990600" y="990600"/>
            <a:ext cx="228600" cy="304800"/>
          </a:xfrm>
          <a:prstGeom prst="down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1185081" y="4180582"/>
            <a:ext cx="7858702" cy="1077218"/>
          </a:xfrm>
          <a:prstGeom prst="rect">
            <a:avLst/>
          </a:prstGeom>
          <a:noFill/>
        </p:spPr>
        <p:txBody>
          <a:bodyPr wrap="none" rtlCol="0">
            <a:spAutoFit/>
          </a:bodyPr>
          <a:lstStyle/>
          <a:p>
            <a:r>
              <a:rPr lang="en-US" sz="3200" i="1" dirty="0" smtClean="0"/>
              <a:t>The truck chased the man down the road. </a:t>
            </a:r>
          </a:p>
          <a:p>
            <a:r>
              <a:rPr lang="en-US" sz="3200" i="1" dirty="0" smtClean="0"/>
              <a:t>The road is very long.</a:t>
            </a:r>
            <a:endParaRPr lang="en-US" sz="3200" i="1" dirty="0"/>
          </a:p>
        </p:txBody>
      </p:sp>
      <p:sp>
        <p:nvSpPr>
          <p:cNvPr id="20" name="TextBox 19"/>
          <p:cNvSpPr txBox="1"/>
          <p:nvPr/>
        </p:nvSpPr>
        <p:spPr>
          <a:xfrm>
            <a:off x="762000" y="3682424"/>
            <a:ext cx="4343400" cy="584776"/>
          </a:xfrm>
          <a:prstGeom prst="rect">
            <a:avLst/>
          </a:prstGeom>
          <a:noFill/>
        </p:spPr>
        <p:txBody>
          <a:bodyPr wrap="square" rtlCol="0">
            <a:spAutoFit/>
          </a:bodyPr>
          <a:lstStyle/>
          <a:p>
            <a:r>
              <a:rPr lang="en-US" sz="3200" b="1" dirty="0" smtClean="0"/>
              <a:t>Example:</a:t>
            </a:r>
            <a:endParaRPr lang="en-US" sz="3200" b="1"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 name="Picture 17" descr="t2s-architecture-revised3.jpg"/>
          <p:cNvPicPr>
            <a:picLocks noChangeAspect="1"/>
          </p:cNvPicPr>
          <p:nvPr/>
        </p:nvPicPr>
        <p:blipFill>
          <a:blip r:embed="rId2"/>
          <a:stretch>
            <a:fillRect/>
          </a:stretch>
        </p:blipFill>
        <p:spPr>
          <a:xfrm>
            <a:off x="685800" y="1100550"/>
            <a:ext cx="8077200" cy="2176050"/>
          </a:xfrm>
          <a:prstGeom prst="rect">
            <a:avLst/>
          </a:prstGeom>
        </p:spPr>
      </p:pic>
      <p:sp>
        <p:nvSpPr>
          <p:cNvPr id="3" name="Slide Number Placeholder 2"/>
          <p:cNvSpPr>
            <a:spLocks noGrp="1"/>
          </p:cNvSpPr>
          <p:nvPr>
            <p:ph type="sldNum" sz="quarter" idx="12"/>
          </p:nvPr>
        </p:nvSpPr>
        <p:spPr/>
        <p:txBody>
          <a:bodyPr/>
          <a:lstStyle/>
          <a:p>
            <a:pPr>
              <a:defRPr/>
            </a:pPr>
            <a:fld id="{A35430A0-83CD-48C4-BF33-C36E4A642829}" type="slidenum">
              <a:rPr lang="en-US" smtClean="0"/>
              <a:pPr>
                <a:defRPr/>
              </a:pPr>
              <a:t>68</a:t>
            </a:fld>
            <a:endParaRPr lang="en-US" dirty="0"/>
          </a:p>
        </p:txBody>
      </p:sp>
      <p:sp>
        <p:nvSpPr>
          <p:cNvPr id="20" name="Title 1"/>
          <p:cNvSpPr>
            <a:spLocks noGrp="1"/>
          </p:cNvSpPr>
          <p:nvPr>
            <p:ph type="title"/>
          </p:nvPr>
        </p:nvSpPr>
        <p:spPr>
          <a:xfrm>
            <a:off x="914400" y="274638"/>
            <a:ext cx="7772400" cy="639762"/>
          </a:xfrm>
        </p:spPr>
        <p:txBody>
          <a:bodyPr/>
          <a:lstStyle/>
          <a:p>
            <a:r>
              <a:rPr lang="en-US" dirty="0" smtClean="0"/>
              <a:t>Parse into phrase structure</a:t>
            </a:r>
            <a:endParaRPr lang="en-US" dirty="0"/>
          </a:p>
        </p:txBody>
      </p:sp>
      <p:sp>
        <p:nvSpPr>
          <p:cNvPr id="21" name="Down Arrow 20"/>
          <p:cNvSpPr/>
          <p:nvPr/>
        </p:nvSpPr>
        <p:spPr>
          <a:xfrm>
            <a:off x="2362200" y="838200"/>
            <a:ext cx="228600" cy="304800"/>
          </a:xfrm>
          <a:prstGeom prst="down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4495800" y="6078379"/>
            <a:ext cx="4114800" cy="246221"/>
          </a:xfrm>
          <a:prstGeom prst="rect">
            <a:avLst/>
          </a:prstGeom>
          <a:noFill/>
        </p:spPr>
        <p:txBody>
          <a:bodyPr wrap="square" rtlCol="0">
            <a:spAutoFit/>
          </a:bodyPr>
          <a:lstStyle/>
          <a:p>
            <a:r>
              <a:rPr lang="en-US" sz="1000" i="1" dirty="0" smtClean="0">
                <a:solidFill>
                  <a:schemeClr val="tx2"/>
                </a:solidFill>
              </a:rPr>
              <a:t>The truck chased the man down the road. The road is very long.</a:t>
            </a:r>
            <a:endParaRPr lang="en-US" sz="1000" i="1" dirty="0">
              <a:solidFill>
                <a:schemeClr val="tx2"/>
              </a:solidFill>
            </a:endParaRPr>
          </a:p>
        </p:txBody>
      </p:sp>
      <p:sp>
        <p:nvSpPr>
          <p:cNvPr id="27" name="TextBox 26"/>
          <p:cNvSpPr txBox="1"/>
          <p:nvPr/>
        </p:nvSpPr>
        <p:spPr>
          <a:xfrm>
            <a:off x="4495800" y="5865911"/>
            <a:ext cx="2590800" cy="276999"/>
          </a:xfrm>
          <a:prstGeom prst="rect">
            <a:avLst/>
          </a:prstGeom>
          <a:noFill/>
        </p:spPr>
        <p:txBody>
          <a:bodyPr wrap="square" rtlCol="0">
            <a:spAutoFit/>
          </a:bodyPr>
          <a:lstStyle/>
          <a:p>
            <a:r>
              <a:rPr lang="en-US" sz="1200" b="1" dirty="0" smtClean="0">
                <a:solidFill>
                  <a:schemeClr val="tx2"/>
                </a:solidFill>
              </a:rPr>
              <a:t>For input text:</a:t>
            </a:r>
            <a:endParaRPr lang="en-US" sz="1200" b="1" dirty="0">
              <a:solidFill>
                <a:schemeClr val="tx2"/>
              </a:solidFill>
            </a:endParaRPr>
          </a:p>
        </p:txBody>
      </p:sp>
      <p:sp>
        <p:nvSpPr>
          <p:cNvPr id="31" name="Rectangle 30"/>
          <p:cNvSpPr/>
          <p:nvPr/>
        </p:nvSpPr>
        <p:spPr>
          <a:xfrm>
            <a:off x="4495800" y="3900606"/>
            <a:ext cx="4572000" cy="1015663"/>
          </a:xfrm>
          <a:prstGeom prst="rect">
            <a:avLst/>
          </a:prstGeom>
        </p:spPr>
        <p:txBody>
          <a:bodyPr>
            <a:spAutoFit/>
          </a:bodyPr>
          <a:lstStyle/>
          <a:p>
            <a:r>
              <a:rPr lang="en-US" sz="1200" dirty="0" smtClean="0"/>
              <a:t>(SS</a:t>
            </a:r>
          </a:p>
          <a:p>
            <a:r>
              <a:rPr lang="en-US" sz="1200" dirty="0" smtClean="0"/>
              <a:t> (S (NP (DT "the") (NN "truck"))</a:t>
            </a:r>
          </a:p>
          <a:p>
            <a:r>
              <a:rPr lang="en-US" sz="1200" dirty="0" smtClean="0"/>
              <a:t>  (VP (VBD "chased") (NP (DT "the") (NN "man"))</a:t>
            </a:r>
          </a:p>
          <a:p>
            <a:r>
              <a:rPr lang="en-US" sz="1200" dirty="0" smtClean="0"/>
              <a:t>   (PREPP (IN2 (IN "down")) (NP (DT "the") (NN "road")))))</a:t>
            </a:r>
          </a:p>
          <a:p>
            <a:r>
              <a:rPr lang="en-US" sz="1200" dirty="0" smtClean="0"/>
              <a:t> (ENDPUNC "."))</a:t>
            </a:r>
            <a:endParaRPr lang="en-US" sz="1200" dirty="0"/>
          </a:p>
        </p:txBody>
      </p:sp>
      <p:sp>
        <p:nvSpPr>
          <p:cNvPr id="32" name="Rectangle 31"/>
          <p:cNvSpPr/>
          <p:nvPr/>
        </p:nvSpPr>
        <p:spPr>
          <a:xfrm>
            <a:off x="4495800" y="4948535"/>
            <a:ext cx="4572000" cy="830997"/>
          </a:xfrm>
          <a:prstGeom prst="rect">
            <a:avLst/>
          </a:prstGeom>
        </p:spPr>
        <p:txBody>
          <a:bodyPr>
            <a:spAutoFit/>
          </a:bodyPr>
          <a:lstStyle/>
          <a:p>
            <a:r>
              <a:rPr lang="en-US" sz="1200" dirty="0" smtClean="0"/>
              <a:t>(SS</a:t>
            </a:r>
          </a:p>
          <a:p>
            <a:r>
              <a:rPr lang="en-US" sz="1200" dirty="0" smtClean="0"/>
              <a:t> (S (NP (DT "the") (NN "road"))</a:t>
            </a:r>
          </a:p>
          <a:p>
            <a:r>
              <a:rPr lang="en-US" sz="1200" dirty="0" smtClean="0"/>
              <a:t>  (VP (VBZ-BE "is") (PRED-ADJP (INT "very") (JJ "long"))))</a:t>
            </a:r>
          </a:p>
          <a:p>
            <a:r>
              <a:rPr lang="en-US" sz="1200" dirty="0" smtClean="0"/>
              <a:t> (ENDPUNC "."))</a:t>
            </a:r>
            <a:endParaRPr lang="en-US" sz="1200" dirty="0"/>
          </a:p>
        </p:txBody>
      </p:sp>
      <p:sp>
        <p:nvSpPr>
          <p:cNvPr id="19" name="Content Placeholder 2"/>
          <p:cNvSpPr txBox="1">
            <a:spLocks/>
          </p:cNvSpPr>
          <p:nvPr/>
        </p:nvSpPr>
        <p:spPr bwMode="auto">
          <a:xfrm>
            <a:off x="685800" y="3886200"/>
            <a:ext cx="34290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73050" marR="0" lvl="0" indent="-273050" algn="l" defTabSz="914400" rtl="0" eaLnBrk="1" fontAlgn="base" latinLnBrk="0" hangingPunct="1">
              <a:lnSpc>
                <a:spcPct val="100000"/>
              </a:lnSpc>
              <a:spcBef>
                <a:spcPts val="575"/>
              </a:spcBef>
              <a:spcAft>
                <a:spcPct val="0"/>
              </a:spcAft>
              <a:buClr>
                <a:schemeClr val="accent1"/>
              </a:buClr>
              <a:buSzPct val="85000"/>
              <a:buFont typeface="Wingdings 2" pitchFamily="18" charset="2"/>
              <a:buChar char=""/>
              <a:tabLst/>
              <a:defRPr/>
            </a:pPr>
            <a:r>
              <a:rPr lang="en-US" sz="1946" dirty="0" smtClean="0">
                <a:latin typeface="+mn-lt"/>
              </a:rPr>
              <a:t>Hand-crafted parser and  grammar</a:t>
            </a:r>
          </a:p>
          <a:p>
            <a:pPr marL="273050" marR="0" lvl="0" indent="-273050" algn="l" defTabSz="914400" rtl="0" eaLnBrk="1" fontAlgn="base" latinLnBrk="0" hangingPunct="1">
              <a:lnSpc>
                <a:spcPct val="100000"/>
              </a:lnSpc>
              <a:spcBef>
                <a:spcPts val="575"/>
              </a:spcBef>
              <a:spcAft>
                <a:spcPct val="0"/>
              </a:spcAft>
              <a:buClr>
                <a:schemeClr val="accent1"/>
              </a:buClr>
              <a:buSzPct val="85000"/>
              <a:buFont typeface="Wingdings 2" pitchFamily="18" charset="2"/>
              <a:buChar char=""/>
              <a:tabLst/>
              <a:defRPr/>
            </a:pPr>
            <a:r>
              <a:rPr lang="en-US" sz="1946" dirty="0" smtClean="0">
                <a:latin typeface="+mn-lt"/>
              </a:rPr>
              <a:t>Will also use MICA parser for wider coverage</a:t>
            </a:r>
          </a:p>
          <a:p>
            <a:pPr marL="273050" marR="0" lvl="0" indent="-273050" algn="l" defTabSz="914400" rtl="0" eaLnBrk="1" fontAlgn="base" latinLnBrk="0" hangingPunct="1">
              <a:lnSpc>
                <a:spcPct val="100000"/>
              </a:lnSpc>
              <a:spcBef>
                <a:spcPts val="575"/>
              </a:spcBef>
              <a:spcAft>
                <a:spcPct val="0"/>
              </a:spcAft>
              <a:buClr>
                <a:schemeClr val="accent1"/>
              </a:buClr>
              <a:buSzPct val="85000"/>
              <a:tabLst/>
              <a:defRPr/>
            </a:pPr>
            <a:endParaRPr lang="en-US" sz="2600" dirty="0" smtClean="0">
              <a:latin typeface="+mn-lt"/>
            </a:endParaRPr>
          </a:p>
          <a:p>
            <a:pPr marL="273050" marR="0" lvl="0" indent="-273050" algn="l" defTabSz="914400" rtl="0" eaLnBrk="1" fontAlgn="base" latinLnBrk="0" hangingPunct="1">
              <a:lnSpc>
                <a:spcPct val="100000"/>
              </a:lnSpc>
              <a:spcBef>
                <a:spcPts val="575"/>
              </a:spcBef>
              <a:spcAft>
                <a:spcPct val="0"/>
              </a:spcAft>
              <a:buClr>
                <a:schemeClr val="accent1"/>
              </a:buClr>
              <a:buSzPct val="85000"/>
              <a:buFont typeface="Wingdings 2" pitchFamily="18" charset="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3" name="Rectangle 22"/>
          <p:cNvSpPr/>
          <p:nvPr/>
        </p:nvSpPr>
        <p:spPr>
          <a:xfrm flipH="1">
            <a:off x="4267200" y="3529002"/>
            <a:ext cx="45720" cy="2795598"/>
          </a:xfrm>
          <a:prstGeom prst="rect">
            <a:avLst/>
          </a:prstGeom>
          <a:solidFill>
            <a:srgbClr val="E8E1F1"/>
          </a:solidFill>
          <a:ln>
            <a:noFill/>
          </a:ln>
        </p:spPr>
        <p:style>
          <a:lnRef idx="1">
            <a:schemeClr val="accent1"/>
          </a:lnRef>
          <a:fillRef idx="3">
            <a:schemeClr val="accent1"/>
          </a:fillRef>
          <a:effectRef idx="2">
            <a:schemeClr val="accent1"/>
          </a:effectRef>
          <a:fontRef idx="minor">
            <a:schemeClr val="lt1"/>
          </a:fontRef>
        </p:style>
      </p:sp>
      <p:sp>
        <p:nvSpPr>
          <p:cNvPr id="25" name="TextBox 24"/>
          <p:cNvSpPr txBox="1"/>
          <p:nvPr/>
        </p:nvSpPr>
        <p:spPr>
          <a:xfrm>
            <a:off x="685800" y="3581400"/>
            <a:ext cx="3505200" cy="369332"/>
          </a:xfrm>
          <a:prstGeom prst="rect">
            <a:avLst/>
          </a:prstGeom>
          <a:noFill/>
        </p:spPr>
        <p:txBody>
          <a:bodyPr wrap="square" rtlCol="0">
            <a:spAutoFit/>
          </a:bodyPr>
          <a:lstStyle/>
          <a:p>
            <a:r>
              <a:rPr lang="en-US" b="1" dirty="0" smtClean="0"/>
              <a:t>Parse into phrase structure</a:t>
            </a:r>
            <a:endParaRPr lang="en-US" b="1" dirty="0"/>
          </a:p>
        </p:txBody>
      </p:sp>
      <p:sp>
        <p:nvSpPr>
          <p:cNvPr id="26" name="TextBox 25"/>
          <p:cNvSpPr txBox="1"/>
          <p:nvPr/>
        </p:nvSpPr>
        <p:spPr>
          <a:xfrm>
            <a:off x="4343400" y="3516868"/>
            <a:ext cx="3505200" cy="369332"/>
          </a:xfrm>
          <a:prstGeom prst="rect">
            <a:avLst/>
          </a:prstGeom>
          <a:noFill/>
        </p:spPr>
        <p:txBody>
          <a:bodyPr wrap="square" rtlCol="0">
            <a:spAutoFit/>
          </a:bodyPr>
          <a:lstStyle/>
          <a:p>
            <a:r>
              <a:rPr lang="en-US" b="1" dirty="0" smtClean="0"/>
              <a:t>Output</a:t>
            </a:r>
            <a:endParaRPr lang="en-US" b="1" dirty="0"/>
          </a:p>
        </p:txBody>
      </p:sp>
      <p:sp>
        <p:nvSpPr>
          <p:cNvPr id="28" name="Oval 27"/>
          <p:cNvSpPr>
            <a:spLocks noChangeAspect="1"/>
          </p:cNvSpPr>
          <p:nvPr/>
        </p:nvSpPr>
        <p:spPr>
          <a:xfrm>
            <a:off x="457200" y="381000"/>
            <a:ext cx="457200" cy="457200"/>
          </a:xfrm>
          <a:prstGeom prst="ellipse">
            <a:avLst/>
          </a:prstGeom>
          <a:solidFill>
            <a:srgbClr val="B4CAD8"/>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sp>
      <p:sp>
        <p:nvSpPr>
          <p:cNvPr id="29" name="TextBox 28"/>
          <p:cNvSpPr txBox="1"/>
          <p:nvPr/>
        </p:nvSpPr>
        <p:spPr>
          <a:xfrm>
            <a:off x="457200" y="425071"/>
            <a:ext cx="441422" cy="369332"/>
          </a:xfrm>
          <a:prstGeom prst="rect">
            <a:avLst/>
          </a:prstGeom>
          <a:noFill/>
        </p:spPr>
        <p:txBody>
          <a:bodyPr wrap="none" rtlCol="0">
            <a:spAutoFit/>
          </a:bodyPr>
          <a:lstStyle/>
          <a:p>
            <a:r>
              <a:rPr lang="en-US" b="1" dirty="0" smtClean="0"/>
              <a:t>1a</a:t>
            </a:r>
            <a:endParaRPr lang="en-US" b="1" dirty="0"/>
          </a:p>
        </p:txBody>
      </p:sp>
      <p:sp>
        <p:nvSpPr>
          <p:cNvPr id="30" name="Up Arrow 29"/>
          <p:cNvSpPr/>
          <p:nvPr/>
        </p:nvSpPr>
        <p:spPr>
          <a:xfrm>
            <a:off x="3886200" y="3021062"/>
            <a:ext cx="228600" cy="255538"/>
          </a:xfrm>
          <a:prstGeom prst="up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 name="Picture 17" descr="t2s-architecture-revised3.jpg"/>
          <p:cNvPicPr>
            <a:picLocks noChangeAspect="1"/>
          </p:cNvPicPr>
          <p:nvPr/>
        </p:nvPicPr>
        <p:blipFill>
          <a:blip r:embed="rId2"/>
          <a:stretch>
            <a:fillRect/>
          </a:stretch>
        </p:blipFill>
        <p:spPr>
          <a:xfrm>
            <a:off x="685800" y="1100550"/>
            <a:ext cx="8077200" cy="2176050"/>
          </a:xfrm>
          <a:prstGeom prst="rect">
            <a:avLst/>
          </a:prstGeom>
        </p:spPr>
      </p:pic>
      <p:sp>
        <p:nvSpPr>
          <p:cNvPr id="20" name="Title 1"/>
          <p:cNvSpPr>
            <a:spLocks noGrp="1"/>
          </p:cNvSpPr>
          <p:nvPr>
            <p:ph type="title"/>
          </p:nvPr>
        </p:nvSpPr>
        <p:spPr>
          <a:xfrm>
            <a:off x="914400" y="274638"/>
            <a:ext cx="7772400" cy="639762"/>
          </a:xfrm>
        </p:spPr>
        <p:txBody>
          <a:bodyPr/>
          <a:lstStyle/>
          <a:p>
            <a:r>
              <a:rPr lang="en-US" dirty="0" smtClean="0"/>
              <a:t>Convert to dependency structure</a:t>
            </a:r>
            <a:endParaRPr lang="en-US" dirty="0"/>
          </a:p>
        </p:txBody>
      </p:sp>
      <p:sp>
        <p:nvSpPr>
          <p:cNvPr id="21" name="Down Arrow 20"/>
          <p:cNvSpPr/>
          <p:nvPr/>
        </p:nvSpPr>
        <p:spPr>
          <a:xfrm>
            <a:off x="2362200" y="838200"/>
            <a:ext cx="228600" cy="304800"/>
          </a:xfrm>
          <a:prstGeom prst="down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4495800" y="3863876"/>
            <a:ext cx="4572000" cy="1569660"/>
          </a:xfrm>
          <a:prstGeom prst="rect">
            <a:avLst/>
          </a:prstGeom>
        </p:spPr>
        <p:txBody>
          <a:bodyPr>
            <a:spAutoFit/>
          </a:bodyPr>
          <a:lstStyle/>
          <a:p>
            <a:r>
              <a:rPr lang="en-US" sz="1200" dirty="0" smtClean="0"/>
              <a:t>((#&lt;lex-3: "chase"&gt; </a:t>
            </a:r>
          </a:p>
          <a:p>
            <a:r>
              <a:rPr lang="en-US" sz="1200" dirty="0" smtClean="0"/>
              <a:t>     (:SUBJECT #&lt;lex-2: ”truck"&gt;)</a:t>
            </a:r>
          </a:p>
          <a:p>
            <a:r>
              <a:rPr lang="en-US" sz="1200" dirty="0" smtClean="0"/>
              <a:t>     (:DIRECT-OBJECT #&lt;lex-5: ”man"&gt;)</a:t>
            </a:r>
          </a:p>
          <a:p>
            <a:r>
              <a:rPr lang="en-US" sz="1200" dirty="0" smtClean="0"/>
              <a:t>     (:DEP #&lt;lex-6: "down"&gt;))</a:t>
            </a:r>
          </a:p>
          <a:p>
            <a:r>
              <a:rPr lang="en-US" sz="1200" dirty="0" smtClean="0"/>
              <a:t> (#&lt;lex-6: "down"&gt; </a:t>
            </a:r>
          </a:p>
          <a:p>
            <a:r>
              <a:rPr lang="en-US" sz="1200" dirty="0" smtClean="0"/>
              <a:t>     (:DEP #&lt;lex-11: "road"&gt;))</a:t>
            </a:r>
          </a:p>
          <a:p>
            <a:r>
              <a:rPr lang="en-US" sz="1200" dirty="0" smtClean="0"/>
              <a:t> (#&lt;lex-8: ”road"&gt; </a:t>
            </a:r>
          </a:p>
          <a:p>
            <a:r>
              <a:rPr lang="en-US" sz="1200" dirty="0" smtClean="0"/>
              <a:t>     (:ATTRIBUTE-NEW #&lt;lex-13: ”long"&gt;)))</a:t>
            </a:r>
            <a:endParaRPr lang="en-US" sz="1200" dirty="0"/>
          </a:p>
        </p:txBody>
      </p:sp>
      <p:sp>
        <p:nvSpPr>
          <p:cNvPr id="10" name="Slide Number Placeholder 2"/>
          <p:cNvSpPr>
            <a:spLocks noGrp="1"/>
          </p:cNvSpPr>
          <p:nvPr>
            <p:ph type="sldNum" sz="quarter" idx="12"/>
          </p:nvPr>
        </p:nvSpPr>
        <p:spPr>
          <a:xfrm>
            <a:off x="146050" y="6172200"/>
            <a:ext cx="457200" cy="457200"/>
          </a:xfrm>
        </p:spPr>
        <p:txBody>
          <a:bodyPr/>
          <a:lstStyle/>
          <a:p>
            <a:pPr>
              <a:defRPr/>
            </a:pPr>
            <a:fld id="{A35430A0-83CD-48C4-BF33-C36E4A642829}" type="slidenum">
              <a:rPr lang="en-US" smtClean="0"/>
              <a:pPr>
                <a:defRPr/>
              </a:pPr>
              <a:t>69</a:t>
            </a:fld>
            <a:endParaRPr lang="en-US" dirty="0"/>
          </a:p>
        </p:txBody>
      </p:sp>
      <p:sp>
        <p:nvSpPr>
          <p:cNvPr id="22" name="Rectangle 21"/>
          <p:cNvSpPr/>
          <p:nvPr/>
        </p:nvSpPr>
        <p:spPr>
          <a:xfrm flipH="1">
            <a:off x="4267200" y="3529002"/>
            <a:ext cx="45720" cy="2795598"/>
          </a:xfrm>
          <a:prstGeom prst="rect">
            <a:avLst/>
          </a:prstGeom>
          <a:solidFill>
            <a:srgbClr val="E8E1F1"/>
          </a:solidFill>
          <a:ln>
            <a:noFill/>
          </a:ln>
        </p:spPr>
        <p:style>
          <a:lnRef idx="1">
            <a:schemeClr val="accent1"/>
          </a:lnRef>
          <a:fillRef idx="3">
            <a:schemeClr val="accent1"/>
          </a:fillRef>
          <a:effectRef idx="2">
            <a:schemeClr val="accent1"/>
          </a:effectRef>
          <a:fontRef idx="minor">
            <a:schemeClr val="lt1"/>
          </a:fontRef>
        </p:style>
      </p:sp>
      <p:sp>
        <p:nvSpPr>
          <p:cNvPr id="23" name="TextBox 22"/>
          <p:cNvSpPr txBox="1"/>
          <p:nvPr/>
        </p:nvSpPr>
        <p:spPr>
          <a:xfrm>
            <a:off x="685800" y="3581400"/>
            <a:ext cx="3505200" cy="369332"/>
          </a:xfrm>
          <a:prstGeom prst="rect">
            <a:avLst/>
          </a:prstGeom>
          <a:noFill/>
        </p:spPr>
        <p:txBody>
          <a:bodyPr wrap="square" rtlCol="0">
            <a:spAutoFit/>
          </a:bodyPr>
          <a:lstStyle/>
          <a:p>
            <a:r>
              <a:rPr lang="en-US" b="1" dirty="0" smtClean="0"/>
              <a:t>Convert to dependency  links</a:t>
            </a:r>
            <a:endParaRPr lang="en-US" b="1" dirty="0"/>
          </a:p>
        </p:txBody>
      </p:sp>
      <p:sp>
        <p:nvSpPr>
          <p:cNvPr id="25" name="TextBox 24"/>
          <p:cNvSpPr txBox="1"/>
          <p:nvPr/>
        </p:nvSpPr>
        <p:spPr>
          <a:xfrm>
            <a:off x="4343400" y="3516868"/>
            <a:ext cx="3505200" cy="369332"/>
          </a:xfrm>
          <a:prstGeom prst="rect">
            <a:avLst/>
          </a:prstGeom>
          <a:noFill/>
        </p:spPr>
        <p:txBody>
          <a:bodyPr wrap="square" rtlCol="0">
            <a:spAutoFit/>
          </a:bodyPr>
          <a:lstStyle/>
          <a:p>
            <a:r>
              <a:rPr lang="en-US" b="1" dirty="0" smtClean="0"/>
              <a:t>Output</a:t>
            </a:r>
            <a:endParaRPr lang="en-US" b="1" dirty="0"/>
          </a:p>
        </p:txBody>
      </p:sp>
      <p:sp>
        <p:nvSpPr>
          <p:cNvPr id="26" name="Content Placeholder 2"/>
          <p:cNvSpPr txBox="1">
            <a:spLocks/>
          </p:cNvSpPr>
          <p:nvPr/>
        </p:nvSpPr>
        <p:spPr bwMode="auto">
          <a:xfrm>
            <a:off x="685800" y="3886200"/>
            <a:ext cx="34290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73050" marR="0" lvl="0" indent="-273050" algn="l" defTabSz="914400" rtl="0" eaLnBrk="1" fontAlgn="base" latinLnBrk="0" hangingPunct="1">
              <a:lnSpc>
                <a:spcPct val="100000"/>
              </a:lnSpc>
              <a:spcBef>
                <a:spcPts val="575"/>
              </a:spcBef>
              <a:spcAft>
                <a:spcPct val="0"/>
              </a:spcAft>
              <a:buClr>
                <a:schemeClr val="accent1"/>
              </a:buClr>
              <a:buSzPct val="85000"/>
              <a:buFont typeface="Wingdings 2" pitchFamily="18" charset="2"/>
              <a:buChar char=""/>
              <a:tabLst/>
              <a:defRPr/>
            </a:pPr>
            <a:r>
              <a:rPr lang="en-US" dirty="0" smtClean="0">
                <a:latin typeface="+mn-lt"/>
              </a:rPr>
              <a:t>Grammar contains head nodes and syntactic roles of constituents</a:t>
            </a:r>
            <a:endParaRPr lang="en-US" sz="1730" dirty="0" smtClean="0">
              <a:latin typeface="+mn-lt"/>
            </a:endParaRPr>
          </a:p>
          <a:p>
            <a:pPr marL="273050" marR="0" lvl="0" indent="-273050" algn="l" defTabSz="914400" rtl="0" eaLnBrk="1" fontAlgn="base" latinLnBrk="0" hangingPunct="1">
              <a:lnSpc>
                <a:spcPct val="100000"/>
              </a:lnSpc>
              <a:spcBef>
                <a:spcPts val="575"/>
              </a:spcBef>
              <a:spcAft>
                <a:spcPct val="0"/>
              </a:spcAft>
              <a:buClr>
                <a:schemeClr val="accent1"/>
              </a:buClr>
              <a:buSzPct val="85000"/>
              <a:tabLst/>
              <a:defRPr/>
            </a:pPr>
            <a:endParaRPr lang="en-US" sz="2600" dirty="0" smtClean="0">
              <a:latin typeface="+mn-lt"/>
            </a:endParaRPr>
          </a:p>
          <a:p>
            <a:pPr marL="273050" marR="0" lvl="0" indent="-273050" algn="l" defTabSz="914400" rtl="0" eaLnBrk="1" fontAlgn="base" latinLnBrk="0" hangingPunct="1">
              <a:lnSpc>
                <a:spcPct val="100000"/>
              </a:lnSpc>
              <a:spcBef>
                <a:spcPts val="575"/>
              </a:spcBef>
              <a:spcAft>
                <a:spcPct val="0"/>
              </a:spcAft>
              <a:buClr>
                <a:schemeClr val="accent1"/>
              </a:buClr>
              <a:buSzPct val="85000"/>
              <a:buFont typeface="Wingdings 2" pitchFamily="18" charset="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7" name="Oval 26"/>
          <p:cNvSpPr>
            <a:spLocks noChangeAspect="1"/>
          </p:cNvSpPr>
          <p:nvPr/>
        </p:nvSpPr>
        <p:spPr>
          <a:xfrm>
            <a:off x="457200" y="381000"/>
            <a:ext cx="457200" cy="457200"/>
          </a:xfrm>
          <a:prstGeom prst="ellipse">
            <a:avLst/>
          </a:prstGeom>
          <a:solidFill>
            <a:srgbClr val="B4CAD8"/>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sp>
      <p:sp>
        <p:nvSpPr>
          <p:cNvPr id="28" name="TextBox 27"/>
          <p:cNvSpPr txBox="1"/>
          <p:nvPr/>
        </p:nvSpPr>
        <p:spPr>
          <a:xfrm>
            <a:off x="457200" y="425071"/>
            <a:ext cx="454046" cy="369332"/>
          </a:xfrm>
          <a:prstGeom prst="rect">
            <a:avLst/>
          </a:prstGeom>
          <a:noFill/>
        </p:spPr>
        <p:txBody>
          <a:bodyPr wrap="none" rtlCol="0">
            <a:spAutoFit/>
          </a:bodyPr>
          <a:lstStyle/>
          <a:p>
            <a:r>
              <a:rPr lang="en-US" b="1" dirty="0" smtClean="0"/>
              <a:t>1b</a:t>
            </a:r>
            <a:endParaRPr lang="en-US" b="1" dirty="0"/>
          </a:p>
        </p:txBody>
      </p:sp>
      <p:sp>
        <p:nvSpPr>
          <p:cNvPr id="29" name="Up Arrow 28"/>
          <p:cNvSpPr/>
          <p:nvPr/>
        </p:nvSpPr>
        <p:spPr>
          <a:xfrm>
            <a:off x="3886200" y="3021062"/>
            <a:ext cx="228600" cy="255538"/>
          </a:xfrm>
          <a:prstGeom prst="up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lstStyle/>
          <a:p>
            <a:r>
              <a:rPr lang="en-US" sz="2800" dirty="0" smtClean="0"/>
              <a:t>New Approach - Create 3D scenes with language</a:t>
            </a:r>
            <a:endParaRPr lang="en-US" sz="2800" dirty="0"/>
          </a:p>
        </p:txBody>
      </p:sp>
      <p:sp>
        <p:nvSpPr>
          <p:cNvPr id="3" name="Slide Number Placeholder 2"/>
          <p:cNvSpPr>
            <a:spLocks noGrp="1"/>
          </p:cNvSpPr>
          <p:nvPr>
            <p:ph type="sldNum" sz="quarter" idx="12"/>
          </p:nvPr>
        </p:nvSpPr>
        <p:spPr/>
        <p:txBody>
          <a:bodyPr/>
          <a:lstStyle/>
          <a:p>
            <a:pPr>
              <a:defRPr/>
            </a:pPr>
            <a:fld id="{A35430A0-83CD-48C4-BF33-C36E4A642829}" type="slidenum">
              <a:rPr lang="en-US" smtClean="0"/>
              <a:pPr>
                <a:defRPr/>
              </a:pPr>
              <a:t>7</a:t>
            </a:fld>
            <a:endParaRPr lang="en-US" dirty="0"/>
          </a:p>
        </p:txBody>
      </p:sp>
      <p:pic>
        <p:nvPicPr>
          <p:cNvPr id="4" name="Picture 3" descr="santaAlien.jpg"/>
          <p:cNvPicPr>
            <a:picLocks/>
          </p:cNvPicPr>
          <p:nvPr/>
        </p:nvPicPr>
        <p:blipFill>
          <a:blip r:embed="rId2"/>
          <a:stretch>
            <a:fillRect/>
          </a:stretch>
        </p:blipFill>
        <p:spPr>
          <a:xfrm>
            <a:off x="914400" y="1219200"/>
            <a:ext cx="7620000" cy="4983162"/>
          </a:xfrm>
          <a:prstGeom prst="rect">
            <a:avLst/>
          </a:prstGeom>
        </p:spPr>
      </p:pic>
      <p:sp>
        <p:nvSpPr>
          <p:cNvPr id="5" name="Rectangle 4"/>
          <p:cNvSpPr/>
          <p:nvPr/>
        </p:nvSpPr>
        <p:spPr>
          <a:xfrm>
            <a:off x="914400" y="6172200"/>
            <a:ext cx="7620000" cy="523220"/>
          </a:xfrm>
          <a:prstGeom prst="rect">
            <a:avLst/>
          </a:prstGeom>
        </p:spPr>
        <p:txBody>
          <a:bodyPr wrap="square">
            <a:spAutoFit/>
          </a:bodyPr>
          <a:lstStyle/>
          <a:p>
            <a:r>
              <a:rPr lang="en-US" sz="1400" i="1" dirty="0" smtClean="0"/>
              <a:t>Santa Claus is on the white mountain range. he is blue. it is cloudy. the large yellow illuminator is in front of him. the alien is in front of him. the mountain range is silver.</a:t>
            </a:r>
            <a:endParaRPr lang="en-US" sz="1400" i="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 name="Picture 17" descr="t2s-architecture-revised3.jpg"/>
          <p:cNvPicPr>
            <a:picLocks noChangeAspect="1"/>
          </p:cNvPicPr>
          <p:nvPr/>
        </p:nvPicPr>
        <p:blipFill>
          <a:blip r:embed="rId2"/>
          <a:stretch>
            <a:fillRect/>
          </a:stretch>
        </p:blipFill>
        <p:spPr>
          <a:xfrm>
            <a:off x="685800" y="1100550"/>
            <a:ext cx="8077200" cy="2176050"/>
          </a:xfrm>
          <a:prstGeom prst="rect">
            <a:avLst/>
          </a:prstGeom>
        </p:spPr>
      </p:pic>
      <p:sp>
        <p:nvSpPr>
          <p:cNvPr id="20" name="Title 1"/>
          <p:cNvSpPr>
            <a:spLocks noGrp="1"/>
          </p:cNvSpPr>
          <p:nvPr>
            <p:ph type="title"/>
          </p:nvPr>
        </p:nvSpPr>
        <p:spPr>
          <a:xfrm>
            <a:off x="914400" y="274638"/>
            <a:ext cx="7772400" cy="639762"/>
          </a:xfrm>
        </p:spPr>
        <p:txBody>
          <a:bodyPr/>
          <a:lstStyle/>
          <a:p>
            <a:r>
              <a:rPr lang="en-US" dirty="0" smtClean="0"/>
              <a:t>Reference resolution</a:t>
            </a:r>
            <a:endParaRPr lang="en-US" dirty="0"/>
          </a:p>
        </p:txBody>
      </p:sp>
      <p:sp>
        <p:nvSpPr>
          <p:cNvPr id="21" name="Down Arrow 20"/>
          <p:cNvSpPr/>
          <p:nvPr/>
        </p:nvSpPr>
        <p:spPr>
          <a:xfrm>
            <a:off x="2362200" y="838200"/>
            <a:ext cx="228600" cy="304800"/>
          </a:xfrm>
          <a:prstGeom prst="down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4495800" y="3863876"/>
            <a:ext cx="4572000" cy="1569660"/>
          </a:xfrm>
          <a:prstGeom prst="rect">
            <a:avLst/>
          </a:prstGeom>
        </p:spPr>
        <p:txBody>
          <a:bodyPr>
            <a:spAutoFit/>
          </a:bodyPr>
          <a:lstStyle/>
          <a:p>
            <a:r>
              <a:rPr lang="en-US" sz="1200" dirty="0" smtClean="0"/>
              <a:t>((#&lt;lex-3: "chase"&gt; </a:t>
            </a:r>
          </a:p>
          <a:p>
            <a:r>
              <a:rPr lang="en-US" sz="1200" dirty="0" smtClean="0"/>
              <a:t>     (:SUBJECT #&lt;lex-2: ”truck"&gt;)</a:t>
            </a:r>
          </a:p>
          <a:p>
            <a:r>
              <a:rPr lang="en-US" sz="1200" dirty="0" smtClean="0"/>
              <a:t>     (:DIRECT-OBJECT #&lt;lex-5: ”man"&gt;)</a:t>
            </a:r>
          </a:p>
          <a:p>
            <a:r>
              <a:rPr lang="en-US" sz="1200" dirty="0" smtClean="0"/>
              <a:t>   (  :DEP #&lt;lex-6: "down"&gt;))</a:t>
            </a:r>
          </a:p>
          <a:p>
            <a:r>
              <a:rPr lang="en-US" sz="1200" dirty="0" smtClean="0"/>
              <a:t> (#&lt;lex-6: "down"&gt; </a:t>
            </a:r>
          </a:p>
          <a:p>
            <a:r>
              <a:rPr lang="en-US" sz="1200" dirty="0" smtClean="0"/>
              <a:t>     (:DEP </a:t>
            </a:r>
            <a:r>
              <a:rPr lang="en-US" sz="1200" b="1" dirty="0" smtClean="0"/>
              <a:t>#&lt;lex-8: "road"&gt;</a:t>
            </a:r>
            <a:r>
              <a:rPr lang="en-US" sz="1200" dirty="0" smtClean="0"/>
              <a:t>))</a:t>
            </a:r>
          </a:p>
          <a:p>
            <a:r>
              <a:rPr lang="en-US" sz="1200" dirty="0" smtClean="0"/>
              <a:t> (</a:t>
            </a:r>
            <a:r>
              <a:rPr lang="en-US" sz="1200" b="1" dirty="0" smtClean="0"/>
              <a:t>#&lt;lex-8: ”road"&gt; </a:t>
            </a:r>
          </a:p>
          <a:p>
            <a:r>
              <a:rPr lang="en-US" sz="1200" dirty="0" smtClean="0"/>
              <a:t>     (:ATTRIBUTE-NEW #&lt;lex-13: ”long"&gt;)))</a:t>
            </a:r>
            <a:endParaRPr lang="en-US" sz="1200" dirty="0"/>
          </a:p>
        </p:txBody>
      </p:sp>
      <p:sp>
        <p:nvSpPr>
          <p:cNvPr id="10" name="Slide Number Placeholder 2"/>
          <p:cNvSpPr>
            <a:spLocks noGrp="1"/>
          </p:cNvSpPr>
          <p:nvPr>
            <p:ph type="sldNum" sz="quarter" idx="12"/>
          </p:nvPr>
        </p:nvSpPr>
        <p:spPr>
          <a:xfrm>
            <a:off x="146050" y="6172200"/>
            <a:ext cx="457200" cy="457200"/>
          </a:xfrm>
        </p:spPr>
        <p:txBody>
          <a:bodyPr/>
          <a:lstStyle/>
          <a:p>
            <a:pPr>
              <a:defRPr/>
            </a:pPr>
            <a:fld id="{A35430A0-83CD-48C4-BF33-C36E4A642829}" type="slidenum">
              <a:rPr lang="en-US" smtClean="0"/>
              <a:pPr>
                <a:defRPr/>
              </a:pPr>
              <a:t>70</a:t>
            </a:fld>
            <a:endParaRPr lang="en-US" dirty="0"/>
          </a:p>
        </p:txBody>
      </p:sp>
      <p:sp>
        <p:nvSpPr>
          <p:cNvPr id="12" name="Rectangle 11"/>
          <p:cNvSpPr/>
          <p:nvPr/>
        </p:nvSpPr>
        <p:spPr>
          <a:xfrm flipH="1">
            <a:off x="4267200" y="3529002"/>
            <a:ext cx="45720" cy="2795598"/>
          </a:xfrm>
          <a:prstGeom prst="rect">
            <a:avLst/>
          </a:prstGeom>
          <a:solidFill>
            <a:srgbClr val="E8E1F1"/>
          </a:solidFill>
          <a:ln>
            <a:noFill/>
          </a:ln>
        </p:spPr>
        <p:style>
          <a:lnRef idx="1">
            <a:schemeClr val="accent1"/>
          </a:lnRef>
          <a:fillRef idx="3">
            <a:schemeClr val="accent1"/>
          </a:fillRef>
          <a:effectRef idx="2">
            <a:schemeClr val="accent1"/>
          </a:effectRef>
          <a:fontRef idx="minor">
            <a:schemeClr val="lt1"/>
          </a:fontRef>
        </p:style>
      </p:sp>
      <p:sp>
        <p:nvSpPr>
          <p:cNvPr id="14" name="TextBox 13"/>
          <p:cNvSpPr txBox="1"/>
          <p:nvPr/>
        </p:nvSpPr>
        <p:spPr>
          <a:xfrm>
            <a:off x="685800" y="3581400"/>
            <a:ext cx="3505200" cy="369332"/>
          </a:xfrm>
          <a:prstGeom prst="rect">
            <a:avLst/>
          </a:prstGeom>
          <a:noFill/>
        </p:spPr>
        <p:txBody>
          <a:bodyPr wrap="square" rtlCol="0">
            <a:spAutoFit/>
          </a:bodyPr>
          <a:lstStyle/>
          <a:p>
            <a:r>
              <a:rPr lang="en-US" b="1" dirty="0" smtClean="0"/>
              <a:t>Resolve lexical references</a:t>
            </a:r>
            <a:endParaRPr lang="en-US" b="1" dirty="0"/>
          </a:p>
        </p:txBody>
      </p:sp>
      <p:sp>
        <p:nvSpPr>
          <p:cNvPr id="17" name="TextBox 16"/>
          <p:cNvSpPr txBox="1"/>
          <p:nvPr/>
        </p:nvSpPr>
        <p:spPr>
          <a:xfrm>
            <a:off x="4343400" y="3516868"/>
            <a:ext cx="3505200" cy="369332"/>
          </a:xfrm>
          <a:prstGeom prst="rect">
            <a:avLst/>
          </a:prstGeom>
          <a:noFill/>
        </p:spPr>
        <p:txBody>
          <a:bodyPr wrap="square" rtlCol="0">
            <a:spAutoFit/>
          </a:bodyPr>
          <a:lstStyle/>
          <a:p>
            <a:r>
              <a:rPr lang="en-US" b="1" dirty="0" smtClean="0"/>
              <a:t>Output</a:t>
            </a:r>
            <a:endParaRPr lang="en-US" b="1" dirty="0"/>
          </a:p>
        </p:txBody>
      </p:sp>
      <p:sp>
        <p:nvSpPr>
          <p:cNvPr id="19" name="Content Placeholder 2"/>
          <p:cNvSpPr txBox="1">
            <a:spLocks/>
          </p:cNvSpPr>
          <p:nvPr/>
        </p:nvSpPr>
        <p:spPr bwMode="auto">
          <a:xfrm>
            <a:off x="838200" y="3886200"/>
            <a:ext cx="34290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p>
            <a:pPr marL="273050" marR="0" lvl="0" indent="-273050" algn="l" defTabSz="914400" rtl="0" eaLnBrk="1" fontAlgn="base" latinLnBrk="0" hangingPunct="1">
              <a:lnSpc>
                <a:spcPct val="100000"/>
              </a:lnSpc>
              <a:spcBef>
                <a:spcPts val="575"/>
              </a:spcBef>
              <a:spcAft>
                <a:spcPct val="0"/>
              </a:spcAft>
              <a:buClr>
                <a:schemeClr val="accent1"/>
              </a:buClr>
              <a:buSzPct val="85000"/>
              <a:buFont typeface="Wingdings 2" pitchFamily="18" charset="2"/>
              <a:buChar char=""/>
              <a:tabLst/>
              <a:defRPr/>
            </a:pPr>
            <a:r>
              <a:rPr lang="en-US" sz="2118" dirty="0" smtClean="0">
                <a:latin typeface="+mn-lt"/>
              </a:rPr>
              <a:t>Anaphora and other </a:t>
            </a:r>
            <a:r>
              <a:rPr lang="en-US" sz="2118" dirty="0" err="1" smtClean="0">
                <a:latin typeface="+mn-lt"/>
              </a:rPr>
              <a:t>coreference</a:t>
            </a:r>
            <a:endParaRPr lang="en-US" sz="2118" dirty="0" smtClean="0">
              <a:latin typeface="+mn-lt"/>
            </a:endParaRPr>
          </a:p>
          <a:p>
            <a:pPr marL="273050" marR="0" lvl="0" indent="-273050" algn="l" defTabSz="914400" rtl="0" eaLnBrk="1" fontAlgn="base" latinLnBrk="0" hangingPunct="1">
              <a:lnSpc>
                <a:spcPct val="100000"/>
              </a:lnSpc>
              <a:spcBef>
                <a:spcPts val="575"/>
              </a:spcBef>
              <a:spcAft>
                <a:spcPct val="0"/>
              </a:spcAft>
              <a:buClr>
                <a:schemeClr val="accent1"/>
              </a:buClr>
              <a:buSzPct val="85000"/>
              <a:buFont typeface="Wingdings 2" pitchFamily="18" charset="2"/>
              <a:buChar char=""/>
              <a:tabLst/>
              <a:defRPr/>
            </a:pPr>
            <a:r>
              <a:rPr lang="en-US" sz="2118" dirty="0" smtClean="0">
                <a:latin typeface="+mn-lt"/>
              </a:rPr>
              <a:t>Use lexical and semantic features (gender, </a:t>
            </a:r>
            <a:r>
              <a:rPr lang="en-US" sz="2118" dirty="0" err="1" smtClean="0">
                <a:latin typeface="+mn-lt"/>
              </a:rPr>
              <a:t>animacy</a:t>
            </a:r>
            <a:r>
              <a:rPr lang="en-US" sz="2118" dirty="0" smtClean="0">
                <a:latin typeface="+mn-lt"/>
              </a:rPr>
              <a:t>, definiteness, </a:t>
            </a:r>
            <a:r>
              <a:rPr lang="en-US" sz="2118" dirty="0" err="1" smtClean="0">
                <a:latin typeface="+mn-lt"/>
              </a:rPr>
              <a:t>hypernyms</a:t>
            </a:r>
            <a:r>
              <a:rPr lang="en-US" sz="2118" dirty="0" smtClean="0">
                <a:latin typeface="+mn-lt"/>
              </a:rPr>
              <a:t>, etc)</a:t>
            </a:r>
          </a:p>
          <a:p>
            <a:pPr marL="273050" marR="0" lvl="0" indent="-273050" algn="l" defTabSz="914400" rtl="0" eaLnBrk="1" fontAlgn="base" latinLnBrk="0" hangingPunct="1">
              <a:lnSpc>
                <a:spcPct val="100000"/>
              </a:lnSpc>
              <a:spcBef>
                <a:spcPts val="575"/>
              </a:spcBef>
              <a:spcAft>
                <a:spcPct val="0"/>
              </a:spcAft>
              <a:buClr>
                <a:schemeClr val="accent1"/>
              </a:buClr>
              <a:buSzPct val="85000"/>
              <a:buFont typeface="Wingdings 2" pitchFamily="18" charset="2"/>
              <a:buChar char=""/>
              <a:tabLst/>
              <a:defRPr/>
            </a:pPr>
            <a:r>
              <a:rPr lang="en-US" sz="2118" dirty="0" smtClean="0">
                <a:latin typeface="+mn-lt"/>
              </a:rPr>
              <a:t>Handle references to collections and their elements</a:t>
            </a:r>
          </a:p>
          <a:p>
            <a:pPr marL="273050" marR="0" lvl="0" indent="-273050" algn="l" defTabSz="914400" rtl="0" eaLnBrk="1" fontAlgn="base" latinLnBrk="0" hangingPunct="1">
              <a:lnSpc>
                <a:spcPct val="100000"/>
              </a:lnSpc>
              <a:spcBef>
                <a:spcPts val="575"/>
              </a:spcBef>
              <a:spcAft>
                <a:spcPct val="0"/>
              </a:spcAft>
              <a:buClr>
                <a:schemeClr val="accent1"/>
              </a:buClr>
              <a:buSzPct val="85000"/>
              <a:tabLst/>
              <a:defRPr/>
            </a:pPr>
            <a:endParaRPr lang="en-US" sz="2600" dirty="0" smtClean="0">
              <a:latin typeface="+mn-lt"/>
            </a:endParaRPr>
          </a:p>
          <a:p>
            <a:pPr marL="273050" marR="0" lvl="0" indent="-273050" algn="l" defTabSz="914400" rtl="0" eaLnBrk="1" fontAlgn="base" latinLnBrk="0" hangingPunct="1">
              <a:lnSpc>
                <a:spcPct val="100000"/>
              </a:lnSpc>
              <a:spcBef>
                <a:spcPts val="575"/>
              </a:spcBef>
              <a:spcAft>
                <a:spcPct val="0"/>
              </a:spcAft>
              <a:buClr>
                <a:schemeClr val="accent1"/>
              </a:buClr>
              <a:buSzPct val="85000"/>
              <a:buFont typeface="Wingdings 2" pitchFamily="18" charset="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2" name="Oval 21"/>
          <p:cNvSpPr>
            <a:spLocks noChangeAspect="1"/>
          </p:cNvSpPr>
          <p:nvPr/>
        </p:nvSpPr>
        <p:spPr>
          <a:xfrm>
            <a:off x="457200" y="381000"/>
            <a:ext cx="457200" cy="457200"/>
          </a:xfrm>
          <a:prstGeom prst="ellipse">
            <a:avLst/>
          </a:prstGeom>
          <a:solidFill>
            <a:srgbClr val="B4CAD8"/>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sp>
      <p:sp>
        <p:nvSpPr>
          <p:cNvPr id="23" name="TextBox 22"/>
          <p:cNvSpPr txBox="1"/>
          <p:nvPr/>
        </p:nvSpPr>
        <p:spPr>
          <a:xfrm>
            <a:off x="457200" y="425071"/>
            <a:ext cx="441422" cy="369332"/>
          </a:xfrm>
          <a:prstGeom prst="rect">
            <a:avLst/>
          </a:prstGeom>
          <a:noFill/>
        </p:spPr>
        <p:txBody>
          <a:bodyPr wrap="none" rtlCol="0">
            <a:spAutoFit/>
          </a:bodyPr>
          <a:lstStyle/>
          <a:p>
            <a:r>
              <a:rPr lang="en-US" b="1" dirty="0" smtClean="0"/>
              <a:t>1c</a:t>
            </a:r>
            <a:endParaRPr lang="en-US" b="1" dirty="0"/>
          </a:p>
        </p:txBody>
      </p:sp>
      <p:sp>
        <p:nvSpPr>
          <p:cNvPr id="25" name="Up Arrow 24"/>
          <p:cNvSpPr/>
          <p:nvPr/>
        </p:nvSpPr>
        <p:spPr>
          <a:xfrm>
            <a:off x="3886200" y="3021062"/>
            <a:ext cx="228600" cy="255538"/>
          </a:xfrm>
          <a:prstGeom prst="up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descr="t2s-architecture-revised3.jpg"/>
          <p:cNvPicPr>
            <a:picLocks noChangeAspect="1"/>
          </p:cNvPicPr>
          <p:nvPr/>
        </p:nvPicPr>
        <p:blipFill>
          <a:blip r:embed="rId2"/>
          <a:stretch>
            <a:fillRect/>
          </a:stretch>
        </p:blipFill>
        <p:spPr>
          <a:xfrm>
            <a:off x="685800" y="1100550"/>
            <a:ext cx="8077200" cy="2176050"/>
          </a:xfrm>
          <a:prstGeom prst="rect">
            <a:avLst/>
          </a:prstGeom>
        </p:spPr>
      </p:pic>
      <p:sp>
        <p:nvSpPr>
          <p:cNvPr id="2" name="Title 1"/>
          <p:cNvSpPr>
            <a:spLocks noGrp="1"/>
          </p:cNvSpPr>
          <p:nvPr>
            <p:ph type="title"/>
          </p:nvPr>
        </p:nvSpPr>
        <p:spPr>
          <a:xfrm>
            <a:off x="914400" y="274638"/>
            <a:ext cx="7772400" cy="639762"/>
          </a:xfrm>
        </p:spPr>
        <p:txBody>
          <a:bodyPr/>
          <a:lstStyle/>
          <a:p>
            <a:r>
              <a:rPr lang="en-US" dirty="0" smtClean="0"/>
              <a:t>Assign semantic roles</a:t>
            </a:r>
            <a:endParaRPr lang="en-US" dirty="0"/>
          </a:p>
        </p:txBody>
      </p:sp>
      <p:sp>
        <p:nvSpPr>
          <p:cNvPr id="3" name="Slide Number Placeholder 2"/>
          <p:cNvSpPr>
            <a:spLocks noGrp="1"/>
          </p:cNvSpPr>
          <p:nvPr>
            <p:ph type="sldNum" sz="quarter" idx="12"/>
          </p:nvPr>
        </p:nvSpPr>
        <p:spPr/>
        <p:txBody>
          <a:bodyPr/>
          <a:lstStyle/>
          <a:p>
            <a:pPr>
              <a:defRPr/>
            </a:pPr>
            <a:fld id="{A35430A0-83CD-48C4-BF33-C36E4A642829}" type="slidenum">
              <a:rPr lang="en-US" smtClean="0"/>
              <a:pPr>
                <a:defRPr/>
              </a:pPr>
              <a:t>71</a:t>
            </a:fld>
            <a:endParaRPr lang="en-US" dirty="0"/>
          </a:p>
        </p:txBody>
      </p:sp>
      <p:sp>
        <p:nvSpPr>
          <p:cNvPr id="25" name="Rectangle 24"/>
          <p:cNvSpPr/>
          <p:nvPr/>
        </p:nvSpPr>
        <p:spPr>
          <a:xfrm>
            <a:off x="4495800" y="3886200"/>
            <a:ext cx="4572000" cy="1569660"/>
          </a:xfrm>
          <a:prstGeom prst="rect">
            <a:avLst/>
          </a:prstGeom>
        </p:spPr>
        <p:txBody>
          <a:bodyPr>
            <a:spAutoFit/>
          </a:bodyPr>
          <a:lstStyle/>
          <a:p>
            <a:r>
              <a:rPr lang="en-US" sz="1200" dirty="0" smtClean="0"/>
              <a:t>((#&lt;lex-3: </a:t>
            </a:r>
            <a:r>
              <a:rPr lang="en-US" sz="1200" b="1" dirty="0" err="1" smtClean="0"/>
              <a:t>cotheme.chase.v</a:t>
            </a:r>
            <a:r>
              <a:rPr lang="en-US" sz="1200" dirty="0" smtClean="0"/>
              <a:t>&gt; </a:t>
            </a:r>
          </a:p>
          <a:p>
            <a:r>
              <a:rPr lang="en-US" sz="1200" dirty="0" smtClean="0"/>
              <a:t>     (:</a:t>
            </a:r>
            <a:r>
              <a:rPr lang="en-US" sz="1200" b="1" dirty="0" smtClean="0"/>
              <a:t>THEME </a:t>
            </a:r>
            <a:r>
              <a:rPr lang="en-US" sz="1200" dirty="0" smtClean="0"/>
              <a:t>#&lt;lex-2: ”truck"&gt;)</a:t>
            </a:r>
          </a:p>
          <a:p>
            <a:r>
              <a:rPr lang="en-US" sz="1200" dirty="0" smtClean="0"/>
              <a:t>     (:</a:t>
            </a:r>
            <a:r>
              <a:rPr lang="en-US" sz="1200" b="1" dirty="0" smtClean="0"/>
              <a:t>COTHEME </a:t>
            </a:r>
            <a:r>
              <a:rPr lang="en-US" sz="1200" dirty="0" smtClean="0"/>
              <a:t>#&lt;lex-5: ”man"&gt;)</a:t>
            </a:r>
          </a:p>
          <a:p>
            <a:r>
              <a:rPr lang="en-US" sz="1200" dirty="0" smtClean="0"/>
              <a:t>     (:</a:t>
            </a:r>
            <a:r>
              <a:rPr lang="en-US" sz="1200" b="1" dirty="0" smtClean="0"/>
              <a:t>PATH </a:t>
            </a:r>
            <a:r>
              <a:rPr lang="en-US" sz="1200" dirty="0" smtClean="0"/>
              <a:t>#&lt;lex-6: "down"&gt;))</a:t>
            </a:r>
          </a:p>
          <a:p>
            <a:r>
              <a:rPr lang="en-US" sz="1200" dirty="0" smtClean="0"/>
              <a:t> (#&lt;lex-6: "down"&gt; </a:t>
            </a:r>
          </a:p>
          <a:p>
            <a:r>
              <a:rPr lang="en-US" sz="1200" dirty="0" smtClean="0"/>
              <a:t>     (:DEP #&lt;lex-8: "road"&gt;))</a:t>
            </a:r>
          </a:p>
          <a:p>
            <a:r>
              <a:rPr lang="en-US" sz="1200" dirty="0" smtClean="0"/>
              <a:t> (#&lt;lex-8: ”road"&gt; </a:t>
            </a:r>
          </a:p>
          <a:p>
            <a:r>
              <a:rPr lang="en-US" sz="1200" dirty="0" smtClean="0"/>
              <a:t>     (:ATTRIBUTE-NEW #&lt;lex-13: ”long"&gt;)))</a:t>
            </a:r>
            <a:endParaRPr lang="en-US" sz="1200" dirty="0"/>
          </a:p>
        </p:txBody>
      </p:sp>
      <p:sp>
        <p:nvSpPr>
          <p:cNvPr id="27" name="TextBox 26"/>
          <p:cNvSpPr txBox="1"/>
          <p:nvPr/>
        </p:nvSpPr>
        <p:spPr>
          <a:xfrm>
            <a:off x="4343400" y="3516868"/>
            <a:ext cx="3505200" cy="369332"/>
          </a:xfrm>
          <a:prstGeom prst="rect">
            <a:avLst/>
          </a:prstGeom>
          <a:noFill/>
        </p:spPr>
        <p:txBody>
          <a:bodyPr wrap="square" rtlCol="0">
            <a:spAutoFit/>
          </a:bodyPr>
          <a:lstStyle/>
          <a:p>
            <a:r>
              <a:rPr lang="en-US" b="1" dirty="0" smtClean="0"/>
              <a:t>Output</a:t>
            </a:r>
            <a:endParaRPr lang="en-US" b="1" dirty="0"/>
          </a:p>
        </p:txBody>
      </p:sp>
      <p:sp>
        <p:nvSpPr>
          <p:cNvPr id="13" name="Content Placeholder 2"/>
          <p:cNvSpPr txBox="1">
            <a:spLocks/>
          </p:cNvSpPr>
          <p:nvPr/>
        </p:nvSpPr>
        <p:spPr bwMode="auto">
          <a:xfrm>
            <a:off x="685800" y="3886200"/>
            <a:ext cx="34290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73050" indent="-273050" defTabSz="914400">
              <a:spcBef>
                <a:spcPts val="575"/>
              </a:spcBef>
              <a:buClr>
                <a:schemeClr val="accent1"/>
              </a:buClr>
              <a:buSzPct val="85000"/>
              <a:buFont typeface="Wingdings 2" pitchFamily="18" charset="2"/>
              <a:buChar char=""/>
            </a:pPr>
            <a:r>
              <a:rPr lang="en-US" dirty="0" smtClean="0">
                <a:latin typeface="+mn-lt"/>
              </a:rPr>
              <a:t>Convert syntactic dependency links to semantic role links</a:t>
            </a:r>
            <a:endParaRPr lang="en-US" sz="2600" dirty="0" smtClean="0">
              <a:latin typeface="+mn-lt"/>
            </a:endParaRPr>
          </a:p>
          <a:p>
            <a:pPr marL="273050" indent="-273050" defTabSz="914400">
              <a:spcBef>
                <a:spcPts val="575"/>
              </a:spcBef>
              <a:buClr>
                <a:schemeClr val="accent1"/>
              </a:buClr>
              <a:buSzPct val="85000"/>
              <a:buFont typeface="Wingdings 2" pitchFamily="18" charset="2"/>
              <a:buChar char=""/>
            </a:pPr>
            <a:r>
              <a:rPr lang="en-US" dirty="0" smtClean="0">
                <a:latin typeface="+mn-lt"/>
              </a:rPr>
              <a:t>Convert lexical items to semantic nodes (only shown for verb)</a:t>
            </a:r>
          </a:p>
          <a:p>
            <a:pPr marL="273050" marR="0" lvl="0" indent="-273050" algn="l" defTabSz="914400" rtl="0" eaLnBrk="1" fontAlgn="base" latinLnBrk="0" hangingPunct="1">
              <a:lnSpc>
                <a:spcPct val="100000"/>
              </a:lnSpc>
              <a:spcBef>
                <a:spcPts val="575"/>
              </a:spcBef>
              <a:spcAft>
                <a:spcPct val="0"/>
              </a:spcAft>
              <a:buClr>
                <a:schemeClr val="accent1"/>
              </a:buClr>
              <a:buSzPct val="85000"/>
              <a:buFont typeface="Wingdings 2" pitchFamily="18" charset="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Rectangle 13"/>
          <p:cNvSpPr/>
          <p:nvPr/>
        </p:nvSpPr>
        <p:spPr>
          <a:xfrm flipH="1">
            <a:off x="4267200" y="3529002"/>
            <a:ext cx="45720" cy="2795598"/>
          </a:xfrm>
          <a:prstGeom prst="rect">
            <a:avLst/>
          </a:prstGeom>
          <a:solidFill>
            <a:srgbClr val="E8E1F1"/>
          </a:solidFill>
          <a:ln>
            <a:noFill/>
          </a:ln>
        </p:spPr>
        <p:style>
          <a:lnRef idx="1">
            <a:schemeClr val="accent1"/>
          </a:lnRef>
          <a:fillRef idx="3">
            <a:schemeClr val="accent1"/>
          </a:fillRef>
          <a:effectRef idx="2">
            <a:schemeClr val="accent1"/>
          </a:effectRef>
          <a:fontRef idx="minor">
            <a:schemeClr val="lt1"/>
          </a:fontRef>
        </p:style>
      </p:sp>
      <p:sp>
        <p:nvSpPr>
          <p:cNvPr id="15" name="TextBox 14"/>
          <p:cNvSpPr txBox="1"/>
          <p:nvPr/>
        </p:nvSpPr>
        <p:spPr>
          <a:xfrm>
            <a:off x="685800" y="3581400"/>
            <a:ext cx="3505200" cy="369332"/>
          </a:xfrm>
          <a:prstGeom prst="rect">
            <a:avLst/>
          </a:prstGeom>
          <a:noFill/>
        </p:spPr>
        <p:txBody>
          <a:bodyPr wrap="square" rtlCol="0">
            <a:spAutoFit/>
          </a:bodyPr>
          <a:lstStyle/>
          <a:p>
            <a:r>
              <a:rPr lang="en-US" b="1" dirty="0" smtClean="0"/>
              <a:t>Semantic analysis</a:t>
            </a:r>
            <a:endParaRPr lang="en-US" b="1" dirty="0"/>
          </a:p>
        </p:txBody>
      </p:sp>
      <p:sp>
        <p:nvSpPr>
          <p:cNvPr id="21" name="Down Arrow 20"/>
          <p:cNvSpPr/>
          <p:nvPr/>
        </p:nvSpPr>
        <p:spPr>
          <a:xfrm>
            <a:off x="3657600" y="838200"/>
            <a:ext cx="228600" cy="304800"/>
          </a:xfrm>
          <a:prstGeom prst="down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457200" y="381000"/>
            <a:ext cx="457200" cy="457200"/>
          </a:xfrm>
          <a:prstGeom prst="ellipse">
            <a:avLst/>
          </a:prstGeom>
          <a:solidFill>
            <a:srgbClr val="B4CAD8"/>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sp>
      <p:sp>
        <p:nvSpPr>
          <p:cNvPr id="23" name="TextBox 22"/>
          <p:cNvSpPr txBox="1"/>
          <p:nvPr/>
        </p:nvSpPr>
        <p:spPr>
          <a:xfrm>
            <a:off x="533400" y="425071"/>
            <a:ext cx="313044" cy="369332"/>
          </a:xfrm>
          <a:prstGeom prst="rect">
            <a:avLst/>
          </a:prstGeom>
          <a:noFill/>
        </p:spPr>
        <p:txBody>
          <a:bodyPr wrap="none" rtlCol="0">
            <a:spAutoFit/>
          </a:bodyPr>
          <a:lstStyle/>
          <a:p>
            <a:r>
              <a:rPr lang="en-US" b="1" dirty="0" smtClean="0"/>
              <a:t>2</a:t>
            </a:r>
            <a:endParaRPr lang="en-US" b="1" dirty="0"/>
          </a:p>
        </p:txBody>
      </p:sp>
      <p:sp>
        <p:nvSpPr>
          <p:cNvPr id="24" name="Up Arrow 23"/>
          <p:cNvSpPr/>
          <p:nvPr/>
        </p:nvSpPr>
        <p:spPr>
          <a:xfrm>
            <a:off x="3886200" y="3021062"/>
            <a:ext cx="228600" cy="255538"/>
          </a:xfrm>
          <a:prstGeom prst="up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descr="t2s-architecture-revised3.jpg"/>
          <p:cNvPicPr>
            <a:picLocks noChangeAspect="1"/>
          </p:cNvPicPr>
          <p:nvPr/>
        </p:nvPicPr>
        <p:blipFill>
          <a:blip r:embed="rId2"/>
          <a:stretch>
            <a:fillRect/>
          </a:stretch>
        </p:blipFill>
        <p:spPr>
          <a:xfrm>
            <a:off x="685800" y="1100550"/>
            <a:ext cx="8077200" cy="2176050"/>
          </a:xfrm>
          <a:prstGeom prst="rect">
            <a:avLst/>
          </a:prstGeom>
        </p:spPr>
      </p:pic>
      <p:sp>
        <p:nvSpPr>
          <p:cNvPr id="2" name="Title 1"/>
          <p:cNvSpPr>
            <a:spLocks noGrp="1"/>
          </p:cNvSpPr>
          <p:nvPr>
            <p:ph type="title"/>
          </p:nvPr>
        </p:nvSpPr>
        <p:spPr>
          <a:xfrm>
            <a:off x="914400" y="274638"/>
            <a:ext cx="7772400" cy="639762"/>
          </a:xfrm>
        </p:spPr>
        <p:txBody>
          <a:bodyPr/>
          <a:lstStyle/>
          <a:p>
            <a:r>
              <a:rPr lang="en-US" dirty="0" smtClean="0"/>
              <a:t>Infer context and other defaults</a:t>
            </a:r>
            <a:endParaRPr lang="en-US" dirty="0"/>
          </a:p>
        </p:txBody>
      </p:sp>
      <p:sp>
        <p:nvSpPr>
          <p:cNvPr id="3" name="Slide Number Placeholder 2"/>
          <p:cNvSpPr>
            <a:spLocks noGrp="1"/>
          </p:cNvSpPr>
          <p:nvPr>
            <p:ph type="sldNum" sz="quarter" idx="12"/>
          </p:nvPr>
        </p:nvSpPr>
        <p:spPr/>
        <p:txBody>
          <a:bodyPr/>
          <a:lstStyle/>
          <a:p>
            <a:pPr>
              <a:defRPr/>
            </a:pPr>
            <a:fld id="{A35430A0-83CD-48C4-BF33-C36E4A642829}" type="slidenum">
              <a:rPr lang="en-US" smtClean="0"/>
              <a:pPr>
                <a:defRPr/>
              </a:pPr>
              <a:t>72</a:t>
            </a:fld>
            <a:endParaRPr lang="en-US" dirty="0"/>
          </a:p>
        </p:txBody>
      </p:sp>
      <p:sp>
        <p:nvSpPr>
          <p:cNvPr id="20" name="Down Arrow 19"/>
          <p:cNvSpPr/>
          <p:nvPr/>
        </p:nvSpPr>
        <p:spPr>
          <a:xfrm>
            <a:off x="5105400" y="838200"/>
            <a:ext cx="228600" cy="304800"/>
          </a:xfrm>
          <a:prstGeom prst="down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343400" y="3516868"/>
            <a:ext cx="4572000" cy="646331"/>
          </a:xfrm>
          <a:prstGeom prst="rect">
            <a:avLst/>
          </a:prstGeom>
          <a:noFill/>
        </p:spPr>
        <p:txBody>
          <a:bodyPr wrap="square" rtlCol="0">
            <a:spAutoFit/>
          </a:bodyPr>
          <a:lstStyle/>
          <a:p>
            <a:r>
              <a:rPr lang="en-US" b="1" dirty="0" smtClean="0"/>
              <a:t>Output: add contextual objects and relations</a:t>
            </a:r>
            <a:endParaRPr lang="en-US" b="1" dirty="0"/>
          </a:p>
        </p:txBody>
      </p:sp>
      <p:sp>
        <p:nvSpPr>
          <p:cNvPr id="13" name="TextBox 12"/>
          <p:cNvSpPr txBox="1"/>
          <p:nvPr/>
        </p:nvSpPr>
        <p:spPr>
          <a:xfrm>
            <a:off x="685800" y="3581400"/>
            <a:ext cx="3505200" cy="369332"/>
          </a:xfrm>
          <a:prstGeom prst="rect">
            <a:avLst/>
          </a:prstGeom>
          <a:noFill/>
        </p:spPr>
        <p:txBody>
          <a:bodyPr wrap="square" rtlCol="0">
            <a:spAutoFit/>
          </a:bodyPr>
          <a:lstStyle/>
          <a:p>
            <a:r>
              <a:rPr lang="en-US" b="1" dirty="0" smtClean="0"/>
              <a:t>Infer unstated context</a:t>
            </a:r>
            <a:endParaRPr lang="en-US" b="1" dirty="0"/>
          </a:p>
        </p:txBody>
      </p:sp>
      <p:sp>
        <p:nvSpPr>
          <p:cNvPr id="14" name="Content Placeholder 2"/>
          <p:cNvSpPr txBox="1">
            <a:spLocks/>
          </p:cNvSpPr>
          <p:nvPr/>
        </p:nvSpPr>
        <p:spPr bwMode="auto">
          <a:xfrm>
            <a:off x="685800" y="3886200"/>
            <a:ext cx="34290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73050" indent="-273050" defTabSz="914400">
              <a:spcBef>
                <a:spcPts val="575"/>
              </a:spcBef>
              <a:buClr>
                <a:schemeClr val="accent1"/>
              </a:buClr>
              <a:buSzPct val="85000"/>
              <a:buFont typeface="Wingdings 2" pitchFamily="18" charset="2"/>
              <a:buChar char=""/>
            </a:pPr>
            <a:r>
              <a:rPr lang="en-US" dirty="0" smtClean="0">
                <a:latin typeface="+mn-lt"/>
              </a:rPr>
              <a:t>Infer background setting. Currently just adding sky, sun, ground.</a:t>
            </a:r>
          </a:p>
          <a:p>
            <a:pPr marL="273050" indent="-273050" defTabSz="914400">
              <a:spcBef>
                <a:spcPts val="575"/>
              </a:spcBef>
              <a:buClr>
                <a:schemeClr val="accent1"/>
              </a:buClr>
              <a:buSzPct val="85000"/>
              <a:buFont typeface="Wingdings 2" pitchFamily="18" charset="2"/>
              <a:buChar char=""/>
            </a:pPr>
            <a:r>
              <a:rPr lang="en-US" dirty="0" smtClean="0">
                <a:latin typeface="+mn-lt"/>
              </a:rPr>
              <a:t>Infer default roles for actions. E.g. “he drove to the store” requires  vehicle (which is unstated). Not doing this yet.</a:t>
            </a:r>
          </a:p>
          <a:p>
            <a:pPr marL="273050" marR="0" lvl="0" indent="-273050" algn="l" defTabSz="914400" rtl="0" eaLnBrk="1" fontAlgn="base" latinLnBrk="0" hangingPunct="1">
              <a:lnSpc>
                <a:spcPct val="100000"/>
              </a:lnSpc>
              <a:spcBef>
                <a:spcPts val="575"/>
              </a:spcBef>
              <a:spcAft>
                <a:spcPct val="0"/>
              </a:spcAft>
              <a:buClr>
                <a:schemeClr val="accent1"/>
              </a:buClr>
              <a:buSzPct val="85000"/>
              <a:buFont typeface="Wingdings 2" pitchFamily="18" charset="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5" name="Rectangle 14"/>
          <p:cNvSpPr/>
          <p:nvPr/>
        </p:nvSpPr>
        <p:spPr>
          <a:xfrm flipH="1">
            <a:off x="4267200" y="3529002"/>
            <a:ext cx="45720" cy="2795598"/>
          </a:xfrm>
          <a:prstGeom prst="rect">
            <a:avLst/>
          </a:prstGeom>
          <a:solidFill>
            <a:srgbClr val="E8E1F1"/>
          </a:solidFill>
          <a:ln>
            <a:noFill/>
          </a:ln>
        </p:spPr>
        <p:style>
          <a:lnRef idx="1">
            <a:schemeClr val="accent1"/>
          </a:lnRef>
          <a:fillRef idx="3">
            <a:schemeClr val="accent1"/>
          </a:fillRef>
          <a:effectRef idx="2">
            <a:schemeClr val="accent1"/>
          </a:effectRef>
          <a:fontRef idx="minor">
            <a:schemeClr val="lt1"/>
          </a:fontRef>
        </p:style>
      </p:sp>
      <p:sp>
        <p:nvSpPr>
          <p:cNvPr id="16" name="Oval 15"/>
          <p:cNvSpPr>
            <a:spLocks noChangeAspect="1"/>
          </p:cNvSpPr>
          <p:nvPr/>
        </p:nvSpPr>
        <p:spPr>
          <a:xfrm>
            <a:off x="457200" y="381000"/>
            <a:ext cx="457200" cy="457200"/>
          </a:xfrm>
          <a:prstGeom prst="ellipse">
            <a:avLst/>
          </a:prstGeom>
          <a:solidFill>
            <a:srgbClr val="B4CAD8"/>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sp>
      <p:sp>
        <p:nvSpPr>
          <p:cNvPr id="17" name="TextBox 16"/>
          <p:cNvSpPr txBox="1"/>
          <p:nvPr/>
        </p:nvSpPr>
        <p:spPr>
          <a:xfrm>
            <a:off x="533400" y="425071"/>
            <a:ext cx="313044" cy="369332"/>
          </a:xfrm>
          <a:prstGeom prst="rect">
            <a:avLst/>
          </a:prstGeom>
          <a:noFill/>
        </p:spPr>
        <p:txBody>
          <a:bodyPr wrap="none" rtlCol="0">
            <a:spAutoFit/>
          </a:bodyPr>
          <a:lstStyle/>
          <a:p>
            <a:r>
              <a:rPr lang="en-US" b="1" dirty="0" smtClean="0"/>
              <a:t>3</a:t>
            </a:r>
            <a:endParaRPr lang="en-US" b="1" dirty="0"/>
          </a:p>
        </p:txBody>
      </p:sp>
      <p:sp>
        <p:nvSpPr>
          <p:cNvPr id="19" name="Rectangle 18"/>
          <p:cNvSpPr/>
          <p:nvPr/>
        </p:nvSpPr>
        <p:spPr>
          <a:xfrm>
            <a:off x="4343400" y="4122003"/>
            <a:ext cx="4572000" cy="646331"/>
          </a:xfrm>
          <a:prstGeom prst="rect">
            <a:avLst/>
          </a:prstGeom>
        </p:spPr>
        <p:txBody>
          <a:bodyPr>
            <a:spAutoFit/>
          </a:bodyPr>
          <a:lstStyle/>
          <a:p>
            <a:r>
              <a:rPr lang="en-US" sz="1200" dirty="0" smtClean="0"/>
              <a:t>[1] #&lt;Ent-1 "</a:t>
            </a:r>
            <a:r>
              <a:rPr lang="en-US" sz="1200" dirty="0" err="1" smtClean="0"/>
              <a:t>obj-global_ground</a:t>
            </a:r>
            <a:r>
              <a:rPr lang="en-US" sz="1200" dirty="0" smtClean="0"/>
              <a:t>" [3D-OBJECT] &gt;</a:t>
            </a:r>
          </a:p>
          <a:p>
            <a:r>
              <a:rPr lang="en-US" sz="1200" dirty="0" smtClean="0"/>
              <a:t>[2] #&lt;Ent-2 "sky" [3D-OBJECT] &gt;</a:t>
            </a:r>
          </a:p>
          <a:p>
            <a:r>
              <a:rPr lang="en-US" sz="1200" dirty="0" smtClean="0"/>
              <a:t>[3] #&lt;Ent-4 "sun" [BACKGROUND-OBJECT] &gt;</a:t>
            </a:r>
            <a:endParaRPr lang="en-US" sz="1200" dirty="0"/>
          </a:p>
        </p:txBody>
      </p:sp>
      <p:sp>
        <p:nvSpPr>
          <p:cNvPr id="21" name="Up Arrow 20"/>
          <p:cNvSpPr/>
          <p:nvPr/>
        </p:nvSpPr>
        <p:spPr>
          <a:xfrm>
            <a:off x="3886200" y="3021062"/>
            <a:ext cx="228600" cy="255538"/>
          </a:xfrm>
          <a:prstGeom prst="up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12" descr="t2s-architecture-revised3.jpg"/>
          <p:cNvPicPr>
            <a:picLocks noChangeAspect="1"/>
          </p:cNvPicPr>
          <p:nvPr/>
        </p:nvPicPr>
        <p:blipFill>
          <a:blip r:embed="rId2"/>
          <a:stretch>
            <a:fillRect/>
          </a:stretch>
        </p:blipFill>
        <p:spPr>
          <a:xfrm>
            <a:off x="685800" y="1100550"/>
            <a:ext cx="8077200" cy="2176050"/>
          </a:xfrm>
          <a:prstGeom prst="rect">
            <a:avLst/>
          </a:prstGeom>
        </p:spPr>
      </p:pic>
      <p:sp>
        <p:nvSpPr>
          <p:cNvPr id="2" name="Title 1"/>
          <p:cNvSpPr>
            <a:spLocks noGrp="1"/>
          </p:cNvSpPr>
          <p:nvPr>
            <p:ph type="title"/>
          </p:nvPr>
        </p:nvSpPr>
        <p:spPr>
          <a:xfrm>
            <a:off x="914400" y="274638"/>
            <a:ext cx="7772400" cy="639762"/>
          </a:xfrm>
        </p:spPr>
        <p:txBody>
          <a:bodyPr/>
          <a:lstStyle/>
          <a:p>
            <a:r>
              <a:rPr lang="en-US" sz="3200" dirty="0" smtClean="0"/>
              <a:t>Convert semantics to graphical constraints</a:t>
            </a:r>
            <a:endParaRPr lang="en-US" sz="3200" dirty="0"/>
          </a:p>
        </p:txBody>
      </p:sp>
      <p:sp>
        <p:nvSpPr>
          <p:cNvPr id="3" name="Slide Number Placeholder 2"/>
          <p:cNvSpPr>
            <a:spLocks noGrp="1"/>
          </p:cNvSpPr>
          <p:nvPr>
            <p:ph type="sldNum" sz="quarter" idx="12"/>
          </p:nvPr>
        </p:nvSpPr>
        <p:spPr/>
        <p:txBody>
          <a:bodyPr/>
          <a:lstStyle/>
          <a:p>
            <a:pPr>
              <a:defRPr/>
            </a:pPr>
            <a:fld id="{A35430A0-83CD-48C4-BF33-C36E4A642829}" type="slidenum">
              <a:rPr lang="en-US" smtClean="0"/>
              <a:pPr>
                <a:defRPr/>
              </a:pPr>
              <a:t>73</a:t>
            </a:fld>
            <a:endParaRPr lang="en-US" dirty="0"/>
          </a:p>
        </p:txBody>
      </p:sp>
      <p:sp>
        <p:nvSpPr>
          <p:cNvPr id="11" name="Rectangle 10"/>
          <p:cNvSpPr/>
          <p:nvPr/>
        </p:nvSpPr>
        <p:spPr>
          <a:xfrm>
            <a:off x="4495800" y="3886200"/>
            <a:ext cx="4495800" cy="2400657"/>
          </a:xfrm>
          <a:prstGeom prst="rect">
            <a:avLst/>
          </a:prstGeom>
        </p:spPr>
        <p:txBody>
          <a:bodyPr wrap="square">
            <a:spAutoFit/>
          </a:bodyPr>
          <a:lstStyle/>
          <a:p>
            <a:r>
              <a:rPr lang="en-US" sz="1000" dirty="0" smtClean="0"/>
              <a:t>((#&lt;lex-8: ”road"&gt;    (:ATTRIBUTE #&lt;lex-13: ”long"&gt;))</a:t>
            </a:r>
          </a:p>
          <a:p>
            <a:r>
              <a:rPr lang="en-US" sz="1000" dirty="0" smtClean="0"/>
              <a:t> (#&lt;Relation: IN-POSE&gt;  (:OBJECT #&lt;lex-5: "man"&gt;) (:POSE "running"))</a:t>
            </a:r>
          </a:p>
          <a:p>
            <a:r>
              <a:rPr lang="en-US" sz="1000" dirty="0" smtClean="0"/>
              <a:t> (#&lt;Relation: ORIENTATION-WITH&gt; </a:t>
            </a:r>
          </a:p>
          <a:p>
            <a:r>
              <a:rPr lang="en-US" sz="1000" dirty="0" smtClean="0"/>
              <a:t>     (:FIGURE #&lt;lex-2: ”truck"&gt;)</a:t>
            </a:r>
          </a:p>
          <a:p>
            <a:r>
              <a:rPr lang="en-US" sz="1000" dirty="0" smtClean="0"/>
              <a:t>     (:GROUND #&lt;lex-8: "road"&gt;))</a:t>
            </a:r>
          </a:p>
          <a:p>
            <a:r>
              <a:rPr lang="en-US" sz="1000" dirty="0" smtClean="0"/>
              <a:t> (#&lt;Relation: BEHIND&gt; </a:t>
            </a:r>
          </a:p>
          <a:p>
            <a:r>
              <a:rPr lang="en-US" sz="1000" dirty="0" smtClean="0"/>
              <a:t>     (:FIGURE #&lt;lex-2: ”truck"&gt;)</a:t>
            </a:r>
          </a:p>
          <a:p>
            <a:r>
              <a:rPr lang="en-US" sz="1000" dirty="0" smtClean="0"/>
              <a:t>     (:GROUND #&lt;lex-5: ”man"&gt;)</a:t>
            </a:r>
          </a:p>
          <a:p>
            <a:r>
              <a:rPr lang="en-US" sz="1000" dirty="0" smtClean="0"/>
              <a:t>   (:REFERENCE-FRAME #&lt;lex-8: "road"&gt;))</a:t>
            </a:r>
          </a:p>
          <a:p>
            <a:r>
              <a:rPr lang="en-US" sz="1000" dirty="0" smtClean="0"/>
              <a:t> (#&lt;Relation: ON-HORIZONTAL-SURFACE&gt; </a:t>
            </a:r>
          </a:p>
          <a:p>
            <a:r>
              <a:rPr lang="en-US" sz="1000" dirty="0" smtClean="0"/>
              <a:t>     (:FIGURE #&lt;lex-5: "man"&gt;)</a:t>
            </a:r>
          </a:p>
          <a:p>
            <a:r>
              <a:rPr lang="en-US" sz="1000" dirty="0" smtClean="0"/>
              <a:t>     (:GROUND #&lt;lex-8: "road"&gt;))</a:t>
            </a:r>
          </a:p>
          <a:p>
            <a:r>
              <a:rPr lang="en-US" sz="1000" dirty="0" smtClean="0"/>
              <a:t> (#&lt;Relation: ON-HORIZONTAL-SURFACE&gt; </a:t>
            </a:r>
          </a:p>
          <a:p>
            <a:r>
              <a:rPr lang="en-US" sz="1000" dirty="0" smtClean="0"/>
              <a:t>     (:FIGURE #&lt;lex-2: ”truck"&gt;)</a:t>
            </a:r>
          </a:p>
          <a:p>
            <a:r>
              <a:rPr lang="en-US" sz="1000" dirty="0" smtClean="0"/>
              <a:t>     (:GROUND #&lt;lex-8: "road"&gt;)))</a:t>
            </a:r>
          </a:p>
        </p:txBody>
      </p:sp>
      <p:sp>
        <p:nvSpPr>
          <p:cNvPr id="16" name="Down Arrow 15"/>
          <p:cNvSpPr/>
          <p:nvPr/>
        </p:nvSpPr>
        <p:spPr>
          <a:xfrm>
            <a:off x="6553200" y="990600"/>
            <a:ext cx="228600" cy="304800"/>
          </a:xfrm>
          <a:prstGeom prst="down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ontent Placeholder 2"/>
          <p:cNvSpPr txBox="1">
            <a:spLocks/>
          </p:cNvSpPr>
          <p:nvPr/>
        </p:nvSpPr>
        <p:spPr bwMode="auto">
          <a:xfrm>
            <a:off x="685800" y="3886200"/>
            <a:ext cx="34290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marL="273050" indent="-273050" defTabSz="914400">
              <a:spcBef>
                <a:spcPts val="575"/>
              </a:spcBef>
              <a:buClr>
                <a:schemeClr val="accent1"/>
              </a:buClr>
              <a:buSzPct val="85000"/>
              <a:buFont typeface="Wingdings 2" pitchFamily="18" charset="2"/>
              <a:buChar char=""/>
            </a:pPr>
            <a:r>
              <a:rPr lang="en-US" sz="1882" dirty="0" smtClean="0">
                <a:latin typeface="+mn-lt"/>
              </a:rPr>
              <a:t>SBLR vignettes map semantics to prototypical scene relations and primitive graphical relations</a:t>
            </a:r>
          </a:p>
          <a:p>
            <a:pPr marL="273050" indent="-273050" defTabSz="914400">
              <a:spcBef>
                <a:spcPts val="575"/>
              </a:spcBef>
              <a:buClr>
                <a:schemeClr val="accent1"/>
              </a:buClr>
              <a:buSzPct val="85000"/>
              <a:buFont typeface="Wingdings 2" pitchFamily="18" charset="2"/>
              <a:buChar char=""/>
            </a:pPr>
            <a:r>
              <a:rPr lang="en-US" sz="1882" dirty="0" smtClean="0">
                <a:latin typeface="+mn-lt"/>
              </a:rPr>
              <a:t>Assign actual 2D/3D objects to semantic nodes</a:t>
            </a:r>
          </a:p>
          <a:p>
            <a:pPr marL="273050" indent="-273050" defTabSz="914400">
              <a:spcBef>
                <a:spcPts val="575"/>
              </a:spcBef>
              <a:buClr>
                <a:schemeClr val="accent1"/>
              </a:buClr>
              <a:buSzPct val="85000"/>
              <a:buFont typeface="Wingdings 2" pitchFamily="18" charset="2"/>
              <a:buChar char=""/>
            </a:pPr>
            <a:r>
              <a:rPr lang="en-US" sz="1946" dirty="0" smtClean="0">
                <a:latin typeface="+mn-lt"/>
              </a:rPr>
              <a:t>Add default relations (e.g. objects on ground)</a:t>
            </a:r>
          </a:p>
          <a:p>
            <a:pPr marL="273050" marR="0" lvl="0" indent="-273050" algn="l" defTabSz="914400" rtl="0" eaLnBrk="1" fontAlgn="base" latinLnBrk="0" hangingPunct="1">
              <a:lnSpc>
                <a:spcPct val="100000"/>
              </a:lnSpc>
              <a:spcBef>
                <a:spcPts val="575"/>
              </a:spcBef>
              <a:spcAft>
                <a:spcPct val="0"/>
              </a:spcAft>
              <a:buClr>
                <a:schemeClr val="accent1"/>
              </a:buClr>
              <a:buSzPct val="85000"/>
              <a:tabLst/>
              <a:defRPr/>
            </a:pPr>
            <a:endParaRPr lang="en-US" sz="2600" dirty="0" smtClean="0">
              <a:latin typeface="+mn-lt"/>
            </a:endParaRPr>
          </a:p>
          <a:p>
            <a:pPr marL="273050" marR="0" lvl="0" indent="-273050" algn="l" defTabSz="914400" rtl="0" eaLnBrk="1" fontAlgn="base" latinLnBrk="0" hangingPunct="1">
              <a:lnSpc>
                <a:spcPct val="100000"/>
              </a:lnSpc>
              <a:spcBef>
                <a:spcPts val="575"/>
              </a:spcBef>
              <a:spcAft>
                <a:spcPct val="0"/>
              </a:spcAft>
              <a:buClr>
                <a:schemeClr val="accent1"/>
              </a:buClr>
              <a:buSzPct val="85000"/>
              <a:buFont typeface="Wingdings 2" pitchFamily="18" charset="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9" name="Rectangle 18"/>
          <p:cNvSpPr/>
          <p:nvPr/>
        </p:nvSpPr>
        <p:spPr>
          <a:xfrm flipH="1">
            <a:off x="4267200" y="3529002"/>
            <a:ext cx="45720" cy="2795598"/>
          </a:xfrm>
          <a:prstGeom prst="rect">
            <a:avLst/>
          </a:prstGeom>
          <a:solidFill>
            <a:srgbClr val="E8E1F1"/>
          </a:solidFill>
          <a:ln>
            <a:noFill/>
          </a:ln>
        </p:spPr>
        <p:style>
          <a:lnRef idx="1">
            <a:schemeClr val="accent1"/>
          </a:lnRef>
          <a:fillRef idx="3">
            <a:schemeClr val="accent1"/>
          </a:fillRef>
          <a:effectRef idx="2">
            <a:schemeClr val="accent1"/>
          </a:effectRef>
          <a:fontRef idx="minor">
            <a:schemeClr val="lt1"/>
          </a:fontRef>
        </p:style>
      </p:sp>
      <p:sp>
        <p:nvSpPr>
          <p:cNvPr id="20" name="TextBox 19"/>
          <p:cNvSpPr txBox="1"/>
          <p:nvPr/>
        </p:nvSpPr>
        <p:spPr>
          <a:xfrm>
            <a:off x="685800" y="3581400"/>
            <a:ext cx="3505200" cy="369332"/>
          </a:xfrm>
          <a:prstGeom prst="rect">
            <a:avLst/>
          </a:prstGeom>
          <a:noFill/>
        </p:spPr>
        <p:txBody>
          <a:bodyPr wrap="square" rtlCol="0">
            <a:spAutoFit/>
          </a:bodyPr>
          <a:lstStyle/>
          <a:p>
            <a:r>
              <a:rPr lang="en-US" b="1" dirty="0" smtClean="0"/>
              <a:t>Create scene-level semantics</a:t>
            </a:r>
            <a:endParaRPr lang="en-US" b="1" dirty="0"/>
          </a:p>
        </p:txBody>
      </p:sp>
      <p:sp>
        <p:nvSpPr>
          <p:cNvPr id="21" name="TextBox 20"/>
          <p:cNvSpPr txBox="1"/>
          <p:nvPr/>
        </p:nvSpPr>
        <p:spPr>
          <a:xfrm>
            <a:off x="4343400" y="3516868"/>
            <a:ext cx="3505200" cy="369332"/>
          </a:xfrm>
          <a:prstGeom prst="rect">
            <a:avLst/>
          </a:prstGeom>
          <a:noFill/>
        </p:spPr>
        <p:txBody>
          <a:bodyPr wrap="square" rtlCol="0">
            <a:spAutoFit/>
          </a:bodyPr>
          <a:lstStyle/>
          <a:p>
            <a:r>
              <a:rPr lang="en-US" b="1" dirty="0" smtClean="0"/>
              <a:t>Output</a:t>
            </a:r>
            <a:endParaRPr lang="en-US" b="1" dirty="0"/>
          </a:p>
        </p:txBody>
      </p:sp>
      <p:sp>
        <p:nvSpPr>
          <p:cNvPr id="22" name="Oval 21"/>
          <p:cNvSpPr>
            <a:spLocks noChangeAspect="1"/>
          </p:cNvSpPr>
          <p:nvPr/>
        </p:nvSpPr>
        <p:spPr>
          <a:xfrm>
            <a:off x="457200" y="381000"/>
            <a:ext cx="457200" cy="457200"/>
          </a:xfrm>
          <a:prstGeom prst="ellipse">
            <a:avLst/>
          </a:prstGeom>
          <a:solidFill>
            <a:srgbClr val="B4CAD8"/>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sp>
      <p:sp>
        <p:nvSpPr>
          <p:cNvPr id="26" name="TextBox 25"/>
          <p:cNvSpPr txBox="1"/>
          <p:nvPr/>
        </p:nvSpPr>
        <p:spPr>
          <a:xfrm>
            <a:off x="533400" y="425071"/>
            <a:ext cx="313044" cy="369332"/>
          </a:xfrm>
          <a:prstGeom prst="rect">
            <a:avLst/>
          </a:prstGeom>
          <a:noFill/>
        </p:spPr>
        <p:txBody>
          <a:bodyPr wrap="none" rtlCol="0">
            <a:spAutoFit/>
          </a:bodyPr>
          <a:lstStyle/>
          <a:p>
            <a:r>
              <a:rPr lang="en-US" b="1" dirty="0" smtClean="0"/>
              <a:t>4</a:t>
            </a:r>
            <a:endParaRPr lang="en-US" b="1" dirty="0"/>
          </a:p>
        </p:txBody>
      </p:sp>
      <p:sp>
        <p:nvSpPr>
          <p:cNvPr id="27" name="Up Arrow 26"/>
          <p:cNvSpPr/>
          <p:nvPr/>
        </p:nvSpPr>
        <p:spPr>
          <a:xfrm>
            <a:off x="3886200" y="3021062"/>
            <a:ext cx="228600" cy="255538"/>
          </a:xfrm>
          <a:prstGeom prst="up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 name="Picture 16" descr="t2s-architecture-revised3.jpg"/>
          <p:cNvPicPr>
            <a:picLocks noChangeAspect="1"/>
          </p:cNvPicPr>
          <p:nvPr/>
        </p:nvPicPr>
        <p:blipFill>
          <a:blip r:embed="rId2"/>
          <a:stretch>
            <a:fillRect/>
          </a:stretch>
        </p:blipFill>
        <p:spPr>
          <a:xfrm>
            <a:off x="685800" y="1100550"/>
            <a:ext cx="8077200" cy="2176050"/>
          </a:xfrm>
          <a:prstGeom prst="rect">
            <a:avLst/>
          </a:prstGeom>
        </p:spPr>
      </p:pic>
      <p:sp>
        <p:nvSpPr>
          <p:cNvPr id="2" name="Title 1"/>
          <p:cNvSpPr>
            <a:spLocks noGrp="1"/>
          </p:cNvSpPr>
          <p:nvPr>
            <p:ph type="title"/>
          </p:nvPr>
        </p:nvSpPr>
        <p:spPr>
          <a:xfrm>
            <a:off x="914400" y="274638"/>
            <a:ext cx="8229600" cy="639762"/>
          </a:xfrm>
        </p:spPr>
        <p:txBody>
          <a:bodyPr/>
          <a:lstStyle/>
          <a:p>
            <a:r>
              <a:rPr lang="en-US" sz="2800" dirty="0" smtClean="0"/>
              <a:t>Convert graphical constraints to rendered 3D scene</a:t>
            </a:r>
            <a:endParaRPr lang="en-US" sz="2800" dirty="0"/>
          </a:p>
        </p:txBody>
      </p:sp>
      <p:sp>
        <p:nvSpPr>
          <p:cNvPr id="3" name="Slide Number Placeholder 2"/>
          <p:cNvSpPr>
            <a:spLocks noGrp="1"/>
          </p:cNvSpPr>
          <p:nvPr>
            <p:ph type="sldNum" sz="quarter" idx="12"/>
          </p:nvPr>
        </p:nvSpPr>
        <p:spPr/>
        <p:txBody>
          <a:bodyPr/>
          <a:lstStyle/>
          <a:p>
            <a:pPr>
              <a:defRPr/>
            </a:pPr>
            <a:fld id="{A35430A0-83CD-48C4-BF33-C36E4A642829}" type="slidenum">
              <a:rPr lang="en-US" smtClean="0"/>
              <a:pPr>
                <a:defRPr/>
              </a:pPr>
              <a:t>74</a:t>
            </a:fld>
            <a:endParaRPr lang="en-US" dirty="0"/>
          </a:p>
        </p:txBody>
      </p:sp>
      <p:sp>
        <p:nvSpPr>
          <p:cNvPr id="16" name="Down Arrow 15"/>
          <p:cNvSpPr/>
          <p:nvPr/>
        </p:nvSpPr>
        <p:spPr>
          <a:xfrm>
            <a:off x="8001000" y="990600"/>
            <a:ext cx="228600" cy="304800"/>
          </a:xfrm>
          <a:prstGeom prst="down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Up Arrow 23"/>
          <p:cNvSpPr/>
          <p:nvPr/>
        </p:nvSpPr>
        <p:spPr>
          <a:xfrm>
            <a:off x="5791200" y="3048000"/>
            <a:ext cx="228600" cy="255538"/>
          </a:xfrm>
          <a:prstGeom prst="up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soldier-down-rendered3.jpg"/>
          <p:cNvPicPr>
            <a:picLocks noChangeAspect="1"/>
          </p:cNvPicPr>
          <p:nvPr/>
        </p:nvPicPr>
        <p:blipFill>
          <a:blip r:embed="rId3"/>
          <a:stretch>
            <a:fillRect/>
          </a:stretch>
        </p:blipFill>
        <p:spPr>
          <a:xfrm>
            <a:off x="4587883" y="3886200"/>
            <a:ext cx="3794117" cy="2743200"/>
          </a:xfrm>
          <a:prstGeom prst="rect">
            <a:avLst/>
          </a:prstGeom>
        </p:spPr>
      </p:pic>
      <p:sp>
        <p:nvSpPr>
          <p:cNvPr id="12" name="Up Arrow 11"/>
          <p:cNvSpPr/>
          <p:nvPr/>
        </p:nvSpPr>
        <p:spPr>
          <a:xfrm>
            <a:off x="6934200" y="3048000"/>
            <a:ext cx="228600" cy="255538"/>
          </a:xfrm>
          <a:prstGeom prst="up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ontent Placeholder 2"/>
          <p:cNvSpPr txBox="1">
            <a:spLocks/>
          </p:cNvSpPr>
          <p:nvPr/>
        </p:nvSpPr>
        <p:spPr bwMode="auto">
          <a:xfrm>
            <a:off x="685800" y="4114800"/>
            <a:ext cx="34290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marL="273050" indent="-273050" defTabSz="914400">
              <a:spcBef>
                <a:spcPts val="575"/>
              </a:spcBef>
              <a:buClr>
                <a:schemeClr val="accent1"/>
              </a:buClr>
              <a:buSzPct val="85000"/>
              <a:buFont typeface="Wingdings 2" pitchFamily="18" charset="2"/>
              <a:buChar char=""/>
            </a:pPr>
            <a:r>
              <a:rPr lang="en-US" sz="1946" dirty="0" smtClean="0">
                <a:latin typeface="+mn-lt"/>
              </a:rPr>
              <a:t>Resolve spatial relations using spatial tags and other knowledge about objects</a:t>
            </a:r>
          </a:p>
          <a:p>
            <a:pPr marL="273050" indent="-273050" defTabSz="914400">
              <a:spcBef>
                <a:spcPts val="575"/>
              </a:spcBef>
              <a:buClr>
                <a:schemeClr val="accent1"/>
              </a:buClr>
              <a:buSzPct val="85000"/>
              <a:buFont typeface="Wingdings 2" pitchFamily="18" charset="2"/>
              <a:buChar char=""/>
            </a:pPr>
            <a:r>
              <a:rPr lang="en-US" sz="1946" dirty="0" smtClean="0">
                <a:latin typeface="+mn-lt"/>
              </a:rPr>
              <a:t>Handle object </a:t>
            </a:r>
            <a:r>
              <a:rPr lang="en-US" sz="1946" dirty="0" err="1" smtClean="0">
                <a:latin typeface="+mn-lt"/>
              </a:rPr>
              <a:t>vs</a:t>
            </a:r>
            <a:r>
              <a:rPr lang="en-US" sz="1946" dirty="0" smtClean="0">
                <a:latin typeface="+mn-lt"/>
              </a:rPr>
              <a:t> global reference frame constraints</a:t>
            </a:r>
          </a:p>
          <a:p>
            <a:pPr marL="273050" indent="-273050" defTabSz="914400">
              <a:spcBef>
                <a:spcPts val="575"/>
              </a:spcBef>
              <a:buClr>
                <a:schemeClr val="accent1"/>
              </a:buClr>
              <a:buSzPct val="85000"/>
              <a:buFont typeface="Wingdings 2" pitchFamily="18" charset="2"/>
              <a:buChar char=""/>
            </a:pPr>
            <a:r>
              <a:rPr lang="en-US" sz="1946" dirty="0" smtClean="0">
                <a:latin typeface="+mn-lt"/>
              </a:rPr>
              <a:t>Preview </a:t>
            </a:r>
            <a:r>
              <a:rPr lang="en-US" sz="1946" dirty="0" err="1" smtClean="0">
                <a:latin typeface="+mn-lt"/>
              </a:rPr>
              <a:t>inOpenGL</a:t>
            </a:r>
            <a:endParaRPr lang="en-US" sz="1946" dirty="0" smtClean="0">
              <a:latin typeface="+mn-lt"/>
            </a:endParaRPr>
          </a:p>
          <a:p>
            <a:pPr marL="273050" indent="-273050" defTabSz="914400">
              <a:spcBef>
                <a:spcPts val="575"/>
              </a:spcBef>
              <a:buClr>
                <a:schemeClr val="accent1"/>
              </a:buClr>
              <a:buSzPct val="85000"/>
              <a:buFont typeface="Wingdings 2" pitchFamily="18" charset="2"/>
              <a:buChar char=""/>
            </a:pPr>
            <a:r>
              <a:rPr lang="en-US" sz="1946" dirty="0" err="1" smtClean="0">
                <a:latin typeface="+mn-lt"/>
              </a:rPr>
              <a:t>Raytrace</a:t>
            </a:r>
            <a:r>
              <a:rPr lang="en-US" sz="1946" dirty="0" smtClean="0">
                <a:latin typeface="+mn-lt"/>
              </a:rPr>
              <a:t> in Radiance</a:t>
            </a:r>
          </a:p>
          <a:p>
            <a:pPr marL="273050" marR="0" lvl="0" indent="-273050" algn="l" defTabSz="914400" rtl="0" eaLnBrk="1" fontAlgn="base" latinLnBrk="0" hangingPunct="1">
              <a:lnSpc>
                <a:spcPct val="100000"/>
              </a:lnSpc>
              <a:spcBef>
                <a:spcPts val="575"/>
              </a:spcBef>
              <a:spcAft>
                <a:spcPct val="0"/>
              </a:spcAft>
              <a:buClr>
                <a:schemeClr val="accent1"/>
              </a:buClr>
              <a:buSzPct val="85000"/>
              <a:tabLst/>
              <a:defRPr/>
            </a:pPr>
            <a:endParaRPr lang="en-US" sz="2600" dirty="0" smtClean="0">
              <a:latin typeface="+mn-lt"/>
            </a:endParaRPr>
          </a:p>
          <a:p>
            <a:pPr marL="273050" marR="0" lvl="0" indent="-273050" algn="l" defTabSz="914400" rtl="0" eaLnBrk="1" fontAlgn="base" latinLnBrk="0" hangingPunct="1">
              <a:lnSpc>
                <a:spcPct val="100000"/>
              </a:lnSpc>
              <a:spcBef>
                <a:spcPts val="575"/>
              </a:spcBef>
              <a:spcAft>
                <a:spcPct val="0"/>
              </a:spcAft>
              <a:buClr>
                <a:schemeClr val="accent1"/>
              </a:buClr>
              <a:buSzPct val="85000"/>
              <a:buFont typeface="Wingdings 2" pitchFamily="18" charset="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9" name="Rectangle 18"/>
          <p:cNvSpPr/>
          <p:nvPr/>
        </p:nvSpPr>
        <p:spPr>
          <a:xfrm flipH="1">
            <a:off x="4267200" y="3529002"/>
            <a:ext cx="45720" cy="3100398"/>
          </a:xfrm>
          <a:prstGeom prst="rect">
            <a:avLst/>
          </a:prstGeom>
          <a:solidFill>
            <a:srgbClr val="E8E1F1"/>
          </a:solidFill>
          <a:ln>
            <a:noFill/>
          </a:ln>
        </p:spPr>
        <p:style>
          <a:lnRef idx="1">
            <a:schemeClr val="accent1"/>
          </a:lnRef>
          <a:fillRef idx="3">
            <a:schemeClr val="accent1"/>
          </a:fillRef>
          <a:effectRef idx="2">
            <a:schemeClr val="accent1"/>
          </a:effectRef>
          <a:fontRef idx="minor">
            <a:schemeClr val="lt1"/>
          </a:fontRef>
        </p:style>
      </p:sp>
      <p:sp>
        <p:nvSpPr>
          <p:cNvPr id="20" name="TextBox 19"/>
          <p:cNvSpPr txBox="1"/>
          <p:nvPr/>
        </p:nvSpPr>
        <p:spPr>
          <a:xfrm>
            <a:off x="685800" y="3581400"/>
            <a:ext cx="3505200" cy="646331"/>
          </a:xfrm>
          <a:prstGeom prst="rect">
            <a:avLst/>
          </a:prstGeom>
          <a:noFill/>
        </p:spPr>
        <p:txBody>
          <a:bodyPr wrap="square" rtlCol="0">
            <a:spAutoFit/>
          </a:bodyPr>
          <a:lstStyle/>
          <a:p>
            <a:r>
              <a:rPr lang="en-US" b="1" dirty="0" smtClean="0"/>
              <a:t>Apply graphical constraints and render scene</a:t>
            </a:r>
            <a:endParaRPr lang="en-US" b="1" dirty="0"/>
          </a:p>
        </p:txBody>
      </p:sp>
      <p:sp>
        <p:nvSpPr>
          <p:cNvPr id="21" name="TextBox 20"/>
          <p:cNvSpPr txBox="1"/>
          <p:nvPr/>
        </p:nvSpPr>
        <p:spPr>
          <a:xfrm>
            <a:off x="4343400" y="3516868"/>
            <a:ext cx="3505200" cy="369332"/>
          </a:xfrm>
          <a:prstGeom prst="rect">
            <a:avLst/>
          </a:prstGeom>
          <a:noFill/>
        </p:spPr>
        <p:txBody>
          <a:bodyPr wrap="square" rtlCol="0">
            <a:spAutoFit/>
          </a:bodyPr>
          <a:lstStyle/>
          <a:p>
            <a:r>
              <a:rPr lang="en-US" b="1" dirty="0" smtClean="0"/>
              <a:t>Final Output</a:t>
            </a:r>
            <a:endParaRPr lang="en-US" b="1" dirty="0"/>
          </a:p>
        </p:txBody>
      </p:sp>
      <p:sp>
        <p:nvSpPr>
          <p:cNvPr id="22" name="Oval 21"/>
          <p:cNvSpPr>
            <a:spLocks noChangeAspect="1"/>
          </p:cNvSpPr>
          <p:nvPr/>
        </p:nvSpPr>
        <p:spPr>
          <a:xfrm>
            <a:off x="457200" y="381000"/>
            <a:ext cx="457200" cy="457200"/>
          </a:xfrm>
          <a:prstGeom prst="ellipse">
            <a:avLst/>
          </a:prstGeom>
          <a:solidFill>
            <a:srgbClr val="B4CAD8"/>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sp>
      <p:sp>
        <p:nvSpPr>
          <p:cNvPr id="25" name="TextBox 24"/>
          <p:cNvSpPr txBox="1"/>
          <p:nvPr/>
        </p:nvSpPr>
        <p:spPr>
          <a:xfrm>
            <a:off x="533400" y="425071"/>
            <a:ext cx="313044" cy="369332"/>
          </a:xfrm>
          <a:prstGeom prst="rect">
            <a:avLst/>
          </a:prstGeom>
          <a:noFill/>
        </p:spPr>
        <p:txBody>
          <a:bodyPr wrap="none" rtlCol="0">
            <a:spAutoFit/>
          </a:bodyPr>
          <a:lstStyle/>
          <a:p>
            <a:r>
              <a:rPr lang="en-US" b="1" dirty="0" smtClean="0"/>
              <a:t>5</a:t>
            </a:r>
            <a:endParaRPr lang="en-US" b="1"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smtClean="0"/>
              <a:t>Outline</a:t>
            </a:r>
          </a:p>
        </p:txBody>
      </p:sp>
      <p:sp>
        <p:nvSpPr>
          <p:cNvPr id="4" name="Slide Number Placeholder 3"/>
          <p:cNvSpPr>
            <a:spLocks noGrp="1"/>
          </p:cNvSpPr>
          <p:nvPr>
            <p:ph type="sldNum" sz="quarter" idx="12"/>
          </p:nvPr>
        </p:nvSpPr>
        <p:spPr/>
        <p:txBody>
          <a:bodyPr>
            <a:normAutofit/>
          </a:bodyPr>
          <a:lstStyle/>
          <a:p>
            <a:pPr>
              <a:defRPr/>
            </a:pPr>
            <a:fld id="{38B99BEF-3467-4DD1-8C22-2165E6A833B7}" type="slidenum">
              <a:rPr lang="en-US"/>
              <a:pPr>
                <a:defRPr/>
              </a:pPr>
              <a:t>75</a:t>
            </a:fld>
            <a:endParaRPr lang="en-US"/>
          </a:p>
        </p:txBody>
      </p:sp>
      <p:sp>
        <p:nvSpPr>
          <p:cNvPr id="16387" name="Content Placeholder 2"/>
          <p:cNvSpPr>
            <a:spLocks noGrp="1"/>
          </p:cNvSpPr>
          <p:nvPr>
            <p:ph sz="quarter" idx="1"/>
          </p:nvPr>
        </p:nvSpPr>
        <p:spPr/>
        <p:txBody>
          <a:bodyPr/>
          <a:lstStyle/>
          <a:p>
            <a:r>
              <a:rPr lang="en-US" sz="3200" dirty="0" smtClean="0"/>
              <a:t>Motivation and system overview</a:t>
            </a:r>
          </a:p>
          <a:p>
            <a:r>
              <a:rPr lang="en-US" sz="3200" dirty="0" smtClean="0"/>
              <a:t>Background </a:t>
            </a:r>
            <a:r>
              <a:rPr lang="en-US" sz="3200" dirty="0" smtClean="0"/>
              <a:t>and</a:t>
            </a:r>
            <a:r>
              <a:rPr lang="en-US" sz="3200" dirty="0" smtClean="0"/>
              <a:t> </a:t>
            </a:r>
            <a:r>
              <a:rPr lang="en-US" sz="3200" dirty="0" smtClean="0"/>
              <a:t>functionality</a:t>
            </a:r>
            <a:endParaRPr lang="en-US" sz="3200" dirty="0" smtClean="0"/>
          </a:p>
          <a:p>
            <a:r>
              <a:rPr lang="en-US" sz="3200" dirty="0" smtClean="0"/>
              <a:t>Under the hood</a:t>
            </a:r>
            <a:endParaRPr lang="en-US" sz="3200" dirty="0" smtClean="0"/>
          </a:p>
          <a:p>
            <a:pPr lvl="2"/>
            <a:r>
              <a:rPr lang="en-US" dirty="0" smtClean="0">
                <a:solidFill>
                  <a:srgbClr val="000000"/>
                </a:solidFill>
              </a:rPr>
              <a:t>Semantics on Objects</a:t>
            </a:r>
          </a:p>
          <a:p>
            <a:pPr lvl="2"/>
            <a:r>
              <a:rPr lang="en-US" dirty="0" smtClean="0">
                <a:solidFill>
                  <a:srgbClr val="000000"/>
                </a:solidFill>
              </a:rPr>
              <a:t>Lexical Semantics (</a:t>
            </a:r>
            <a:r>
              <a:rPr lang="en-US" dirty="0" err="1" smtClean="0">
                <a:solidFill>
                  <a:srgbClr val="000000"/>
                </a:solidFill>
              </a:rPr>
              <a:t>WordNet</a:t>
            </a:r>
            <a:r>
              <a:rPr lang="en-US" dirty="0" smtClean="0">
                <a:solidFill>
                  <a:srgbClr val="000000"/>
                </a:solidFill>
              </a:rPr>
              <a:t> and </a:t>
            </a:r>
            <a:r>
              <a:rPr lang="en-US" dirty="0" err="1" smtClean="0">
                <a:solidFill>
                  <a:srgbClr val="000000"/>
                </a:solidFill>
              </a:rPr>
              <a:t>FrameNet</a:t>
            </a:r>
            <a:r>
              <a:rPr lang="en-US" dirty="0" smtClean="0">
                <a:solidFill>
                  <a:srgbClr val="000000"/>
                </a:solidFill>
              </a:rPr>
              <a:t>)</a:t>
            </a:r>
          </a:p>
          <a:p>
            <a:pPr lvl="2"/>
            <a:r>
              <a:rPr lang="en-US" dirty="0" smtClean="0">
                <a:solidFill>
                  <a:srgbClr val="000000"/>
                </a:solidFill>
              </a:rPr>
              <a:t>Semantics on Scenes (SBLR </a:t>
            </a:r>
            <a:r>
              <a:rPr lang="en-US" dirty="0" smtClean="0">
                <a:solidFill>
                  <a:srgbClr val="000000"/>
                </a:solidFill>
              </a:rPr>
              <a:t>- </a:t>
            </a:r>
            <a:r>
              <a:rPr lang="en-US" dirty="0" smtClean="0">
                <a:solidFill>
                  <a:srgbClr val="000000"/>
                </a:solidFill>
              </a:rPr>
              <a:t>Scenario</a:t>
            </a:r>
            <a:r>
              <a:rPr lang="en-US" dirty="0" smtClean="0">
                <a:solidFill>
                  <a:srgbClr val="000000"/>
                </a:solidFill>
              </a:rPr>
              <a:t>-Based Lexical Resource)</a:t>
            </a:r>
          </a:p>
          <a:p>
            <a:pPr lvl="2"/>
            <a:r>
              <a:rPr lang="en-US" dirty="0" smtClean="0"/>
              <a:t>Computational flow</a:t>
            </a:r>
          </a:p>
          <a:p>
            <a:r>
              <a:rPr lang="en-US" sz="3200" dirty="0" smtClean="0">
                <a:solidFill>
                  <a:srgbClr val="FF0000"/>
                </a:solidFill>
              </a:rPr>
              <a:t>Applications</a:t>
            </a:r>
          </a:p>
          <a:p>
            <a:pPr lvl="2"/>
            <a:r>
              <a:rPr lang="en-US" dirty="0" smtClean="0"/>
              <a:t>Education pilot at HEAF (Harlem Educational Activities Fund)</a:t>
            </a:r>
          </a:p>
          <a:p>
            <a:r>
              <a:rPr lang="en-US" sz="3200" dirty="0" smtClean="0"/>
              <a:t>Conclusions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sz="quarter" idx="1"/>
          </p:nvPr>
        </p:nvSpPr>
        <p:spPr/>
        <p:txBody>
          <a:bodyPr/>
          <a:lstStyle/>
          <a:p>
            <a:r>
              <a:rPr lang="en-US" dirty="0" smtClean="0"/>
              <a:t>Education: Pilot study in Harlem summer school</a:t>
            </a:r>
          </a:p>
          <a:p>
            <a:r>
              <a:rPr lang="en-US" dirty="0" smtClean="0"/>
              <a:t>Graphics</a:t>
            </a:r>
            <a:r>
              <a:rPr lang="en-US" dirty="0" smtClean="0"/>
              <a:t> authoring </a:t>
            </a:r>
            <a:r>
              <a:rPr lang="en-US" dirty="0" smtClean="0"/>
              <a:t>and</a:t>
            </a:r>
            <a:r>
              <a:rPr lang="en-US" dirty="0" smtClean="0"/>
              <a:t> online </a:t>
            </a:r>
            <a:r>
              <a:rPr lang="en-US" smtClean="0"/>
              <a:t>s</a:t>
            </a:r>
            <a:r>
              <a:rPr lang="en-US" smtClean="0"/>
              <a:t>ocial </a:t>
            </a:r>
            <a:r>
              <a:rPr lang="en-US" dirty="0" smtClean="0"/>
              <a:t>m</a:t>
            </a:r>
            <a:r>
              <a:rPr lang="en-US" smtClean="0"/>
              <a:t>edia</a:t>
            </a:r>
            <a:endParaRPr lang="en-US" dirty="0" smtClean="0"/>
          </a:p>
          <a:p>
            <a:pPr lvl="1"/>
            <a:r>
              <a:rPr lang="en-US" sz="2000" dirty="0" smtClean="0"/>
              <a:t>Speed enables social interaction with pictures and promotes “visual banter”. Many examples in </a:t>
            </a:r>
            <a:r>
              <a:rPr lang="en-US" sz="2000" dirty="0" err="1" smtClean="0"/>
              <a:t>WordsEye</a:t>
            </a:r>
            <a:r>
              <a:rPr lang="en-US" sz="2000" dirty="0" smtClean="0"/>
              <a:t> gallery</a:t>
            </a:r>
          </a:p>
          <a:p>
            <a:r>
              <a:rPr lang="en-US" dirty="0" smtClean="0"/>
              <a:t>3D</a:t>
            </a:r>
            <a:r>
              <a:rPr lang="en-US" dirty="0" smtClean="0"/>
              <a:t> games</a:t>
            </a:r>
            <a:r>
              <a:rPr lang="en-US" dirty="0" smtClean="0"/>
              <a:t>: (e.g. </a:t>
            </a:r>
            <a:r>
              <a:rPr lang="en-US" sz="2000" dirty="0" err="1" smtClean="0"/>
              <a:t>WordsEye</a:t>
            </a:r>
            <a:r>
              <a:rPr lang="en-US" sz="2000" dirty="0" smtClean="0"/>
              <a:t> adventure game to construct environment as part of the </a:t>
            </a:r>
            <a:r>
              <a:rPr lang="en-US" sz="2000" dirty="0" err="1" smtClean="0"/>
              <a:t>gameplay</a:t>
            </a:r>
            <a:r>
              <a:rPr lang="en-US" sz="2000" dirty="0" smtClean="0"/>
              <a:t>)</a:t>
            </a:r>
          </a:p>
          <a:p>
            <a:pPr lvl="1"/>
            <a:r>
              <a:rPr lang="en-US" sz="2000" dirty="0" smtClean="0"/>
              <a:t>Most 3D game content is painstakingly designed by 3D artists</a:t>
            </a:r>
          </a:p>
          <a:p>
            <a:pPr lvl="1"/>
            <a:r>
              <a:rPr lang="en-US" sz="2000" dirty="0" smtClean="0"/>
              <a:t>Newer trend toward malleable environments and interfaces</a:t>
            </a:r>
          </a:p>
          <a:p>
            <a:pPr lvl="2"/>
            <a:r>
              <a:rPr lang="en-US" sz="1600" dirty="0" smtClean="0"/>
              <a:t>Variable graphical elements: Spore</a:t>
            </a:r>
          </a:p>
          <a:p>
            <a:pPr lvl="2"/>
            <a:r>
              <a:rPr lang="en-US" sz="1600" dirty="0" smtClean="0"/>
              <a:t>Spoken language interfaces (Tom Clancy’s End War) </a:t>
            </a:r>
          </a:p>
          <a:p>
            <a:pPr lvl="2"/>
            <a:r>
              <a:rPr lang="en-US" sz="1600" dirty="0" err="1" smtClean="0"/>
              <a:t>Scribblenauts</a:t>
            </a:r>
            <a:r>
              <a:rPr lang="en-US" sz="1600" dirty="0" smtClean="0"/>
              <a:t>: textual input/words invoke graphical objects</a:t>
            </a:r>
            <a:endParaRPr lang="en-US" sz="1600" dirty="0"/>
          </a:p>
        </p:txBody>
      </p:sp>
      <p:sp>
        <p:nvSpPr>
          <p:cNvPr id="4" name="Slide Number Placeholder 3"/>
          <p:cNvSpPr>
            <a:spLocks noGrp="1"/>
          </p:cNvSpPr>
          <p:nvPr>
            <p:ph type="sldNum" sz="quarter" idx="12"/>
          </p:nvPr>
        </p:nvSpPr>
        <p:spPr/>
        <p:txBody>
          <a:bodyPr/>
          <a:lstStyle/>
          <a:p>
            <a:pPr>
              <a:defRPr/>
            </a:pPr>
            <a:fld id="{8F780220-87E9-424C-BD71-04528C24FCC9}" type="slidenum">
              <a:rPr lang="en-US" smtClean="0"/>
              <a:pPr>
                <a:defRPr/>
              </a:pPr>
              <a:t>76</a:t>
            </a:fld>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772400" cy="792162"/>
          </a:xfrm>
        </p:spPr>
        <p:txBody>
          <a:bodyPr/>
          <a:lstStyle/>
          <a:p>
            <a:r>
              <a:rPr lang="en-US" sz="2800" dirty="0" smtClean="0"/>
              <a:t>Application: Use in education to help improve literacy skills</a:t>
            </a:r>
            <a:endParaRPr lang="en-US" sz="2800" dirty="0"/>
          </a:p>
        </p:txBody>
      </p:sp>
      <p:sp>
        <p:nvSpPr>
          <p:cNvPr id="3" name="Content Placeholder 2"/>
          <p:cNvSpPr>
            <a:spLocks noGrp="1"/>
          </p:cNvSpPr>
          <p:nvPr>
            <p:ph sz="quarter" idx="1"/>
          </p:nvPr>
        </p:nvSpPr>
        <p:spPr>
          <a:xfrm>
            <a:off x="914400" y="1447800"/>
            <a:ext cx="3810000" cy="2667000"/>
          </a:xfrm>
        </p:spPr>
        <p:txBody>
          <a:bodyPr/>
          <a:lstStyle/>
          <a:p>
            <a:r>
              <a:rPr lang="en-US" sz="1600" dirty="0" smtClean="0"/>
              <a:t>Used with fourteen 6</a:t>
            </a:r>
            <a:r>
              <a:rPr lang="en-US" sz="1600" baseline="30000" dirty="0" smtClean="0"/>
              <a:t>th</a:t>
            </a:r>
            <a:r>
              <a:rPr lang="en-US" sz="1600" dirty="0" smtClean="0"/>
              <a:t> graders at HEAF (Harlem Educational Activities Fund)</a:t>
            </a:r>
          </a:p>
          <a:p>
            <a:r>
              <a:rPr lang="en-US" sz="1600" dirty="0" smtClean="0"/>
              <a:t>Five once-a-week 90 minute sessions</a:t>
            </a:r>
          </a:p>
          <a:p>
            <a:r>
              <a:rPr lang="en-US" sz="1600" dirty="0" smtClean="0"/>
              <a:t>Students made storyboards for scenes in Animal Farm and Aesop’s Fables</a:t>
            </a:r>
          </a:p>
          <a:p>
            <a:r>
              <a:rPr lang="en-US" sz="1600" dirty="0" smtClean="0"/>
              <a:t>System helped imagine and visualize stories</a:t>
            </a:r>
          </a:p>
          <a:p>
            <a:r>
              <a:rPr lang="en-US" sz="1600" dirty="0" smtClean="0"/>
              <a:t>Made scenes with their own 3D faces. They enjoyed putting each other in scenes, leading to social interaction and motivation.</a:t>
            </a:r>
          </a:p>
          <a:p>
            <a:endParaRPr lang="en-US" sz="1600" dirty="0" smtClean="0"/>
          </a:p>
          <a:p>
            <a:endParaRPr lang="en-US" sz="1600" dirty="0"/>
          </a:p>
        </p:txBody>
      </p:sp>
      <p:sp>
        <p:nvSpPr>
          <p:cNvPr id="4" name="Slide Number Placeholder 3"/>
          <p:cNvSpPr>
            <a:spLocks noGrp="1"/>
          </p:cNvSpPr>
          <p:nvPr>
            <p:ph type="sldNum" sz="quarter" idx="12"/>
          </p:nvPr>
        </p:nvSpPr>
        <p:spPr/>
        <p:txBody>
          <a:bodyPr/>
          <a:lstStyle/>
          <a:p>
            <a:pPr>
              <a:defRPr/>
            </a:pPr>
            <a:fld id="{8F780220-87E9-424C-BD71-04528C24FCC9}" type="slidenum">
              <a:rPr lang="en-US" smtClean="0"/>
              <a:pPr>
                <a:defRPr/>
              </a:pPr>
              <a:t>77</a:t>
            </a:fld>
            <a:endParaRPr lang="en-US" dirty="0"/>
          </a:p>
        </p:txBody>
      </p:sp>
      <p:pic>
        <p:nvPicPr>
          <p:cNvPr id="5" name="Picture 4" descr="heaf-lab-20.jpg"/>
          <p:cNvPicPr>
            <a:picLocks noChangeAspect="1"/>
          </p:cNvPicPr>
          <p:nvPr/>
        </p:nvPicPr>
        <p:blipFill>
          <a:blip r:embed="rId3"/>
          <a:stretch>
            <a:fillRect/>
          </a:stretch>
        </p:blipFill>
        <p:spPr>
          <a:xfrm>
            <a:off x="4724400" y="1524000"/>
            <a:ext cx="2729813" cy="2468562"/>
          </a:xfrm>
          <a:prstGeom prst="rect">
            <a:avLst/>
          </a:prstGeom>
        </p:spPr>
      </p:pic>
      <p:pic>
        <p:nvPicPr>
          <p:cNvPr id="6" name="Picture 5" descr="heaf-lab-16.jpg"/>
          <p:cNvPicPr>
            <a:picLocks noChangeAspect="1"/>
          </p:cNvPicPr>
          <p:nvPr/>
        </p:nvPicPr>
        <p:blipFill>
          <a:blip r:embed="rId4"/>
          <a:stretch>
            <a:fillRect/>
          </a:stretch>
        </p:blipFill>
        <p:spPr>
          <a:xfrm>
            <a:off x="4724400" y="4114800"/>
            <a:ext cx="3352800" cy="2363986"/>
          </a:xfrm>
          <a:prstGeom prst="rect">
            <a:avLst/>
          </a:prstGeom>
        </p:spPr>
      </p:pic>
      <p:pic>
        <p:nvPicPr>
          <p:cNvPr id="15" name="MVI_0121.AVI">
            <a:hlinkClick r:id="" action="ppaction://media"/>
          </p:cNvPr>
          <p:cNvPicPr/>
          <p:nvPr>
            <a:videoFile r:link="rId1"/>
          </p:nvPr>
        </p:nvPicPr>
        <p:blipFill>
          <a:blip r:embed="rId5"/>
          <a:stretch>
            <a:fillRect/>
          </a:stretch>
        </p:blipFill>
        <p:spPr>
          <a:xfrm>
            <a:off x="1143000" y="4068762"/>
            <a:ext cx="3210984" cy="240823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5"/>
                                        </p:tgtEl>
                                      </p:cBhvr>
                                    </p:cmd>
                                  </p:childTnLst>
                                </p:cTn>
                              </p:par>
                            </p:childTnLst>
                          </p:cTn>
                        </p:par>
                      </p:childTnLst>
                    </p:cTn>
                  </p:par>
                </p:childTnLst>
              </p:cTn>
              <p:nextCondLst>
                <p:cond evt="onClick" delay="0">
                  <p:tgtEl>
                    <p:spTgt spid="15"/>
                  </p:tgtEl>
                </p:cond>
              </p:nextCondLst>
            </p:seq>
            <p:video>
              <p:cMediaNode>
                <p:cTn id="7" fill="hold" display="0">
                  <p:stCondLst>
                    <p:cond delay="indefinite"/>
                  </p:stCondLst>
                  <p:endCondLst>
                    <p:cond evt="onNext" delay="0">
                      <p:tgtEl>
                        <p:sldTgt/>
                      </p:tgtEl>
                    </p:cond>
                    <p:cond evt="onPrev" delay="0">
                      <p:tgtEl>
                        <p:sldTgt/>
                      </p:tgtEl>
                    </p:cond>
                  </p:endCondLst>
                </p:cTn>
                <p:tgtEl>
                  <p:spTgt spid="15"/>
                </p:tgtEl>
              </p:cMediaNode>
            </p:video>
          </p:childTnLst>
        </p:cTn>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post- test results</a:t>
            </a:r>
            <a:endParaRPr lang="en-US" dirty="0"/>
          </a:p>
        </p:txBody>
      </p:sp>
      <p:graphicFrame>
        <p:nvGraphicFramePr>
          <p:cNvPr id="5" name="Content Placeholder 4"/>
          <p:cNvGraphicFramePr>
            <a:graphicFrameLocks noGrp="1"/>
          </p:cNvGraphicFramePr>
          <p:nvPr>
            <p:ph sz="quarter" idx="1"/>
          </p:nvPr>
        </p:nvGraphicFramePr>
        <p:xfrm>
          <a:off x="914400" y="2057400"/>
          <a:ext cx="7772400" cy="1112520"/>
        </p:xfrm>
        <a:graphic>
          <a:graphicData uri="http://schemas.openxmlformats.org/drawingml/2006/table">
            <a:tbl>
              <a:tblPr firstRow="1" bandRow="1">
                <a:tableStyleId>{5C22544A-7EE6-4342-B048-85BDC9FD1C3A}</a:tableStyleId>
              </a:tblPr>
              <a:tblGrid>
                <a:gridCol w="1943100"/>
                <a:gridCol w="1943100"/>
                <a:gridCol w="1943100"/>
                <a:gridCol w="1943100"/>
              </a:tblGrid>
              <a:tr h="370840">
                <a:tc>
                  <a:txBody>
                    <a:bodyPr/>
                    <a:lstStyle/>
                    <a:p>
                      <a:endParaRPr lang="en-US" dirty="0"/>
                    </a:p>
                  </a:txBody>
                  <a:tcPr/>
                </a:tc>
                <a:tc>
                  <a:txBody>
                    <a:bodyPr/>
                    <a:lstStyle/>
                    <a:p>
                      <a:r>
                        <a:rPr lang="en-US" dirty="0" smtClean="0"/>
                        <a:t>Pre-test</a:t>
                      </a:r>
                      <a:endParaRPr lang="en-US" dirty="0"/>
                    </a:p>
                  </a:txBody>
                  <a:tcPr/>
                </a:tc>
                <a:tc>
                  <a:txBody>
                    <a:bodyPr/>
                    <a:lstStyle/>
                    <a:p>
                      <a:r>
                        <a:rPr lang="en-US" dirty="0" smtClean="0"/>
                        <a:t>Post-test</a:t>
                      </a:r>
                      <a:endParaRPr lang="en-US" dirty="0"/>
                    </a:p>
                  </a:txBody>
                  <a:tcPr/>
                </a:tc>
                <a:tc>
                  <a:txBody>
                    <a:bodyPr/>
                    <a:lstStyle/>
                    <a:p>
                      <a:r>
                        <a:rPr lang="en-US" dirty="0" smtClean="0"/>
                        <a:t>Growth</a:t>
                      </a:r>
                      <a:endParaRPr lang="en-US" dirty="0"/>
                    </a:p>
                  </a:txBody>
                  <a:tcPr/>
                </a:tc>
              </a:tr>
              <a:tr h="370840">
                <a:tc>
                  <a:txBody>
                    <a:bodyPr/>
                    <a:lstStyle/>
                    <a:p>
                      <a:r>
                        <a:rPr lang="en-US" dirty="0" smtClean="0"/>
                        <a:t>Group</a:t>
                      </a:r>
                      <a:r>
                        <a:rPr lang="en-US" baseline="0" dirty="0" smtClean="0"/>
                        <a:t> 1 (</a:t>
                      </a:r>
                      <a:r>
                        <a:rPr lang="en-US" baseline="0" dirty="0" err="1" smtClean="0"/>
                        <a:t>WordsEye</a:t>
                      </a:r>
                      <a:r>
                        <a:rPr lang="en-US" baseline="0" dirty="0" smtClean="0"/>
                        <a:t>)</a:t>
                      </a:r>
                      <a:endParaRPr lang="en-US" dirty="0"/>
                    </a:p>
                  </a:txBody>
                  <a:tcPr/>
                </a:tc>
                <a:tc>
                  <a:txBody>
                    <a:bodyPr/>
                    <a:lstStyle/>
                    <a:p>
                      <a:r>
                        <a:rPr lang="en-US" dirty="0" smtClean="0"/>
                        <a:t>15.82</a:t>
                      </a:r>
                      <a:endParaRPr lang="en-US" dirty="0"/>
                    </a:p>
                  </a:txBody>
                  <a:tcPr/>
                </a:tc>
                <a:tc>
                  <a:txBody>
                    <a:bodyPr/>
                    <a:lstStyle/>
                    <a:p>
                      <a:r>
                        <a:rPr lang="en-US" dirty="0" smtClean="0"/>
                        <a:t>23.17</a:t>
                      </a:r>
                      <a:endParaRPr lang="en-US" dirty="0"/>
                    </a:p>
                  </a:txBody>
                  <a:tcPr/>
                </a:tc>
                <a:tc>
                  <a:txBody>
                    <a:bodyPr/>
                    <a:lstStyle/>
                    <a:p>
                      <a:r>
                        <a:rPr lang="en-US" b="1" dirty="0" smtClean="0"/>
                        <a:t>7.35</a:t>
                      </a:r>
                      <a:endParaRPr lang="en-US" b="1" dirty="0"/>
                    </a:p>
                  </a:txBody>
                  <a:tcPr/>
                </a:tc>
              </a:tr>
              <a:tr h="370840">
                <a:tc>
                  <a:txBody>
                    <a:bodyPr/>
                    <a:lstStyle/>
                    <a:p>
                      <a:r>
                        <a:rPr lang="en-US" dirty="0" smtClean="0"/>
                        <a:t>Group 2 (control)</a:t>
                      </a:r>
                      <a:endParaRPr lang="en-US" dirty="0"/>
                    </a:p>
                  </a:txBody>
                  <a:tcPr/>
                </a:tc>
                <a:tc>
                  <a:txBody>
                    <a:bodyPr/>
                    <a:lstStyle/>
                    <a:p>
                      <a:r>
                        <a:rPr lang="en-US" dirty="0" smtClean="0"/>
                        <a:t>18.05</a:t>
                      </a:r>
                      <a:endParaRPr lang="en-US" dirty="0"/>
                    </a:p>
                  </a:txBody>
                  <a:tcPr/>
                </a:tc>
                <a:tc>
                  <a:txBody>
                    <a:bodyPr/>
                    <a:lstStyle/>
                    <a:p>
                      <a:r>
                        <a:rPr lang="en-US" dirty="0" smtClean="0"/>
                        <a:t>20.59</a:t>
                      </a:r>
                      <a:endParaRPr lang="en-US" dirty="0"/>
                    </a:p>
                  </a:txBody>
                  <a:tcPr/>
                </a:tc>
                <a:tc>
                  <a:txBody>
                    <a:bodyPr/>
                    <a:lstStyle/>
                    <a:p>
                      <a:r>
                        <a:rPr lang="en-US" b="1" dirty="0" smtClean="0"/>
                        <a:t>2.54</a:t>
                      </a:r>
                      <a:endParaRPr lang="en-US" b="1" dirty="0"/>
                    </a:p>
                  </a:txBody>
                  <a:tcPr/>
                </a:tc>
              </a:tr>
            </a:tbl>
          </a:graphicData>
        </a:graphic>
      </p:graphicFrame>
      <p:sp>
        <p:nvSpPr>
          <p:cNvPr id="4" name="Slide Number Placeholder 3"/>
          <p:cNvSpPr>
            <a:spLocks noGrp="1"/>
          </p:cNvSpPr>
          <p:nvPr>
            <p:ph type="sldNum" sz="quarter" idx="12"/>
          </p:nvPr>
        </p:nvSpPr>
        <p:spPr/>
        <p:txBody>
          <a:bodyPr/>
          <a:lstStyle/>
          <a:p>
            <a:pPr>
              <a:defRPr/>
            </a:pPr>
            <a:fld id="{8F780220-87E9-424C-BD71-04528C24FCC9}" type="slidenum">
              <a:rPr lang="en-US" smtClean="0"/>
              <a:pPr>
                <a:defRPr/>
              </a:pPr>
              <a:t>78</a:t>
            </a:fld>
            <a:endParaRPr lang="en-US" dirty="0"/>
          </a:p>
        </p:txBody>
      </p:sp>
      <p:sp>
        <p:nvSpPr>
          <p:cNvPr id="6" name="Content Placeholder 2"/>
          <p:cNvSpPr txBox="1">
            <a:spLocks/>
          </p:cNvSpPr>
          <p:nvPr/>
        </p:nvSpPr>
        <p:spPr bwMode="auto">
          <a:xfrm>
            <a:off x="914400" y="3581400"/>
            <a:ext cx="7772400"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defTabSz="914400">
              <a:spcBef>
                <a:spcPts val="575"/>
              </a:spcBef>
              <a:buClr>
                <a:schemeClr val="accent1"/>
              </a:buClr>
              <a:buSzPct val="85000"/>
              <a:buFont typeface="Wingdings 2" pitchFamily="18" charset="2"/>
              <a:buChar char=""/>
            </a:pPr>
            <a:r>
              <a:rPr lang="en-US" dirty="0" smtClean="0"/>
              <a:t>Evaluated by three independent qualified judges</a:t>
            </a:r>
          </a:p>
          <a:p>
            <a:pPr marL="273050" lvl="0" indent="-273050" defTabSz="914400">
              <a:spcBef>
                <a:spcPts val="575"/>
              </a:spcBef>
              <a:buClr>
                <a:schemeClr val="accent1"/>
              </a:buClr>
              <a:buSzPct val="85000"/>
              <a:buFont typeface="Wingdings 2" pitchFamily="18" charset="2"/>
              <a:buChar char=""/>
            </a:pPr>
            <a:r>
              <a:rPr lang="en-US" dirty="0" smtClean="0"/>
              <a:t>Using the evaluation instrument, each scorer assigned a score 1 (Strongly Disagree) through 5 (Strongly Agree) for each of the 8 questions about character and the students’ story descriptions.</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273050" lvl="0" indent="-273050" defTabSz="914400">
              <a:spcBef>
                <a:spcPts val="575"/>
              </a:spcBef>
              <a:buClr>
                <a:schemeClr val="accent1"/>
              </a:buClr>
              <a:buSzPct val="85000"/>
              <a:buFont typeface="Wingdings 2" pitchFamily="18" charset="2"/>
              <a:buChar char=""/>
            </a:pPr>
            <a:r>
              <a:rPr lang="en-US" dirty="0" smtClean="0"/>
              <a:t>The results showed a statistically significant difference in the growth scores between Group 1 and Group 2. We can conclude that </a:t>
            </a:r>
            <a:r>
              <a:rPr lang="en-US" dirty="0" err="1" smtClean="0"/>
              <a:t>WordsEye</a:t>
            </a:r>
            <a:r>
              <a:rPr lang="en-US" dirty="0" smtClean="0"/>
              <a:t> had a positive impact on the literacy skills of Group 1 (treatment)—specifically in regard to writing and literary response. </a:t>
            </a: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Oval 13"/>
          <p:cNvSpPr/>
          <p:nvPr/>
        </p:nvSpPr>
        <p:spPr>
          <a:xfrm>
            <a:off x="6629400" y="2413865"/>
            <a:ext cx="990600" cy="481735"/>
          </a:xfrm>
          <a:prstGeom prst="ellipse">
            <a:avLst/>
          </a:prstGeom>
          <a:solidFill>
            <a:schemeClr val="accent1">
              <a:alpha val="15000"/>
            </a:schemeClr>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639762"/>
          </a:xfrm>
        </p:spPr>
        <p:txBody>
          <a:bodyPr/>
          <a:lstStyle/>
          <a:p>
            <a:r>
              <a:rPr lang="en-US" sz="2800" dirty="0" smtClean="0"/>
              <a:t>HEAF pictures from Aesop’s Fables and Animal Farm</a:t>
            </a:r>
            <a:endParaRPr lang="en-US" sz="2800" dirty="0"/>
          </a:p>
        </p:txBody>
      </p:sp>
      <p:sp>
        <p:nvSpPr>
          <p:cNvPr id="4" name="Slide Number Placeholder 3"/>
          <p:cNvSpPr>
            <a:spLocks noGrp="1"/>
          </p:cNvSpPr>
          <p:nvPr>
            <p:ph type="sldNum" sz="quarter" idx="12"/>
          </p:nvPr>
        </p:nvSpPr>
        <p:spPr/>
        <p:txBody>
          <a:bodyPr/>
          <a:lstStyle/>
          <a:p>
            <a:pPr>
              <a:defRPr/>
            </a:pPr>
            <a:fld id="{8F780220-87E9-424C-BD71-04528C24FCC9}" type="slidenum">
              <a:rPr lang="en-US" smtClean="0"/>
              <a:pPr>
                <a:defRPr/>
              </a:pPr>
              <a:t>79</a:t>
            </a:fld>
            <a:endParaRPr lang="en-US" dirty="0"/>
          </a:p>
        </p:txBody>
      </p:sp>
      <p:pic>
        <p:nvPicPr>
          <p:cNvPr id="6" name="Picture 5" descr="breannah-sma-ntr.jpg"/>
          <p:cNvPicPr>
            <a:picLocks noChangeAspect="1"/>
          </p:cNvPicPr>
          <p:nvPr/>
        </p:nvPicPr>
        <p:blipFill>
          <a:blip r:embed="rId2"/>
          <a:stretch>
            <a:fillRect/>
          </a:stretch>
        </p:blipFill>
        <p:spPr>
          <a:xfrm>
            <a:off x="966280" y="1371600"/>
            <a:ext cx="3307270" cy="2391156"/>
          </a:xfrm>
          <a:prstGeom prst="rect">
            <a:avLst/>
          </a:prstGeom>
        </p:spPr>
      </p:pic>
      <p:pic>
        <p:nvPicPr>
          <p:cNvPr id="7" name="Picture 6" descr="jahbari-snipes.jpg"/>
          <p:cNvPicPr>
            <a:picLocks noChangeAspect="1"/>
          </p:cNvPicPr>
          <p:nvPr/>
        </p:nvPicPr>
        <p:blipFill>
          <a:blip r:embed="rId3"/>
          <a:stretch>
            <a:fillRect/>
          </a:stretch>
        </p:blipFill>
        <p:spPr>
          <a:xfrm>
            <a:off x="4425950" y="1371600"/>
            <a:ext cx="3307270" cy="2391156"/>
          </a:xfrm>
          <a:prstGeom prst="rect">
            <a:avLst/>
          </a:prstGeom>
        </p:spPr>
      </p:pic>
      <p:pic>
        <p:nvPicPr>
          <p:cNvPr id="8" name="Picture 7" descr="kofi-no-title.jpg"/>
          <p:cNvPicPr>
            <a:picLocks noChangeAspect="1"/>
          </p:cNvPicPr>
          <p:nvPr/>
        </p:nvPicPr>
        <p:blipFill>
          <a:blip r:embed="rId4"/>
          <a:stretch>
            <a:fillRect/>
          </a:stretch>
        </p:blipFill>
        <p:spPr>
          <a:xfrm>
            <a:off x="4425950" y="4222750"/>
            <a:ext cx="3434026" cy="2482850"/>
          </a:xfrm>
          <a:prstGeom prst="rect">
            <a:avLst/>
          </a:prstGeom>
        </p:spPr>
      </p:pic>
      <p:pic>
        <p:nvPicPr>
          <p:cNvPr id="11" name="Picture 10" descr="britney-franco.jpg"/>
          <p:cNvPicPr>
            <a:picLocks noChangeAspect="1"/>
          </p:cNvPicPr>
          <p:nvPr/>
        </p:nvPicPr>
        <p:blipFill>
          <a:blip r:embed="rId5"/>
          <a:stretch>
            <a:fillRect/>
          </a:stretch>
        </p:blipFill>
        <p:spPr>
          <a:xfrm>
            <a:off x="914400" y="4200735"/>
            <a:ext cx="3359150" cy="2428665"/>
          </a:xfrm>
          <a:prstGeom prst="rect">
            <a:avLst/>
          </a:prstGeom>
        </p:spPr>
      </p:pic>
      <p:sp>
        <p:nvSpPr>
          <p:cNvPr id="9" name="TextBox 8"/>
          <p:cNvSpPr txBox="1"/>
          <p:nvPr/>
        </p:nvSpPr>
        <p:spPr>
          <a:xfrm>
            <a:off x="4343400" y="1066800"/>
            <a:ext cx="2948105" cy="307777"/>
          </a:xfrm>
          <a:prstGeom prst="rect">
            <a:avLst/>
          </a:prstGeom>
          <a:noFill/>
        </p:spPr>
        <p:txBody>
          <a:bodyPr wrap="none" rtlCol="0">
            <a:spAutoFit/>
          </a:bodyPr>
          <a:lstStyle/>
          <a:p>
            <a:r>
              <a:rPr lang="en-US" sz="1400" b="1" dirty="0" smtClean="0">
                <a:solidFill>
                  <a:srgbClr val="595959"/>
                </a:solidFill>
              </a:rPr>
              <a:t>Humans facing the pigs in cards</a:t>
            </a:r>
            <a:endParaRPr lang="en-US" sz="1400" dirty="0">
              <a:solidFill>
                <a:srgbClr val="595959"/>
              </a:solidFill>
            </a:endParaRPr>
          </a:p>
        </p:txBody>
      </p:sp>
      <p:sp>
        <p:nvSpPr>
          <p:cNvPr id="10" name="TextBox 9"/>
          <p:cNvSpPr txBox="1"/>
          <p:nvPr/>
        </p:nvSpPr>
        <p:spPr>
          <a:xfrm>
            <a:off x="838200" y="3886200"/>
            <a:ext cx="3339376" cy="307777"/>
          </a:xfrm>
          <a:prstGeom prst="rect">
            <a:avLst/>
          </a:prstGeom>
          <a:noFill/>
        </p:spPr>
        <p:txBody>
          <a:bodyPr wrap="none" rtlCol="0">
            <a:spAutoFit/>
          </a:bodyPr>
          <a:lstStyle/>
          <a:p>
            <a:r>
              <a:rPr lang="en-US" sz="1400" b="1" dirty="0" smtClean="0">
                <a:solidFill>
                  <a:srgbClr val="595959"/>
                </a:solidFill>
              </a:rPr>
              <a:t>Alfred </a:t>
            </a:r>
            <a:r>
              <a:rPr lang="en-US" sz="1400" b="1" dirty="0" err="1" smtClean="0">
                <a:solidFill>
                  <a:srgbClr val="595959"/>
                </a:solidFill>
              </a:rPr>
              <a:t>Simmonds</a:t>
            </a:r>
            <a:r>
              <a:rPr lang="en-US" sz="1400" b="1" dirty="0" smtClean="0">
                <a:solidFill>
                  <a:srgbClr val="595959"/>
                </a:solidFill>
              </a:rPr>
              <a:t>: Horse Slaughterer</a:t>
            </a:r>
            <a:endParaRPr lang="en-US" sz="1400" dirty="0">
              <a:solidFill>
                <a:srgbClr val="595959"/>
              </a:solidFill>
            </a:endParaRPr>
          </a:p>
        </p:txBody>
      </p:sp>
      <p:sp>
        <p:nvSpPr>
          <p:cNvPr id="12" name="TextBox 11"/>
          <p:cNvSpPr txBox="1"/>
          <p:nvPr/>
        </p:nvSpPr>
        <p:spPr>
          <a:xfrm>
            <a:off x="914400" y="1066800"/>
            <a:ext cx="3282950" cy="307777"/>
          </a:xfrm>
          <a:prstGeom prst="rect">
            <a:avLst/>
          </a:prstGeom>
          <a:noFill/>
        </p:spPr>
        <p:txBody>
          <a:bodyPr wrap="square" rtlCol="0">
            <a:spAutoFit/>
          </a:bodyPr>
          <a:lstStyle/>
          <a:p>
            <a:r>
              <a:rPr lang="en-US" sz="1400" b="1" dirty="0" smtClean="0">
                <a:solidFill>
                  <a:schemeClr val="tx1">
                    <a:lumMod val="65000"/>
                    <a:lumOff val="35000"/>
                  </a:schemeClr>
                </a:solidFill>
              </a:rPr>
              <a:t>The </a:t>
            </a:r>
            <a:r>
              <a:rPr lang="en-US" sz="1400" b="1" dirty="0" smtClean="0">
                <a:solidFill>
                  <a:schemeClr val="tx1">
                    <a:lumMod val="65000"/>
                    <a:lumOff val="35000"/>
                  </a:schemeClr>
                </a:solidFill>
              </a:rPr>
              <a:t>pig is running away.</a:t>
            </a:r>
            <a:endParaRPr lang="en-US" sz="1400" dirty="0">
              <a:solidFill>
                <a:schemeClr val="tx1">
                  <a:lumMod val="65000"/>
                  <a:lumOff val="35000"/>
                </a:schemeClr>
              </a:solidFill>
            </a:endParaRPr>
          </a:p>
        </p:txBody>
      </p:sp>
      <p:sp>
        <p:nvSpPr>
          <p:cNvPr id="13" name="TextBox 12"/>
          <p:cNvSpPr txBox="1"/>
          <p:nvPr/>
        </p:nvSpPr>
        <p:spPr>
          <a:xfrm>
            <a:off x="4343400" y="3962400"/>
            <a:ext cx="2018501" cy="307777"/>
          </a:xfrm>
          <a:prstGeom prst="rect">
            <a:avLst/>
          </a:prstGeom>
          <a:noFill/>
        </p:spPr>
        <p:txBody>
          <a:bodyPr wrap="none" rtlCol="0">
            <a:spAutoFit/>
          </a:bodyPr>
          <a:lstStyle/>
          <a:p>
            <a:r>
              <a:rPr lang="en-US" sz="1400" b="1" dirty="0" smtClean="0">
                <a:solidFill>
                  <a:srgbClr val="595959"/>
                </a:solidFill>
              </a:rPr>
              <a:t>Tortoise and the Hare</a:t>
            </a:r>
            <a:endParaRPr lang="en-US" sz="1400" b="1" dirty="0">
              <a:solidFill>
                <a:srgbClr val="595959"/>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 name="Picture 65" descr="Picture 19.png"/>
          <p:cNvPicPr>
            <a:picLocks noChangeAspect="1"/>
          </p:cNvPicPr>
          <p:nvPr/>
        </p:nvPicPr>
        <p:blipFill>
          <a:blip r:embed="rId3"/>
          <a:stretch>
            <a:fillRect/>
          </a:stretch>
        </p:blipFill>
        <p:spPr>
          <a:xfrm>
            <a:off x="1003061" y="1219200"/>
            <a:ext cx="7150339" cy="4572000"/>
          </a:xfrm>
          <a:prstGeom prst="rect">
            <a:avLst/>
          </a:prstGeom>
        </p:spPr>
      </p:pic>
      <p:grpSp>
        <p:nvGrpSpPr>
          <p:cNvPr id="13" name="Group 59"/>
          <p:cNvGrpSpPr>
            <a:grpSpLocks/>
          </p:cNvGrpSpPr>
          <p:nvPr/>
        </p:nvGrpSpPr>
        <p:grpSpPr bwMode="auto">
          <a:xfrm>
            <a:off x="1002344" y="329669"/>
            <a:ext cx="6917760" cy="339875"/>
            <a:chOff x="764" y="53"/>
            <a:chExt cx="4804" cy="236"/>
          </a:xfrm>
        </p:grpSpPr>
        <p:sp>
          <p:nvSpPr>
            <p:cNvPr id="5180" name="AutoShape 60"/>
            <p:cNvSpPr>
              <a:spLocks noChangeArrowheads="1"/>
            </p:cNvSpPr>
            <p:nvPr/>
          </p:nvSpPr>
          <p:spPr bwMode="auto">
            <a:xfrm>
              <a:off x="764" y="60"/>
              <a:ext cx="4804" cy="229"/>
            </a:xfrm>
            <a:prstGeom prst="roundRect">
              <a:avLst>
                <a:gd name="adj" fmla="val 435"/>
              </a:avLst>
            </a:prstGeom>
            <a:noFill/>
            <a:ln w="9525">
              <a:noFill/>
              <a:round/>
              <a:headEnd/>
              <a:tailEnd/>
            </a:ln>
            <a:effectLst/>
          </p:spPr>
          <p:txBody>
            <a:bodyPr wrap="none" anchor="ctr">
              <a:prstTxWarp prst="textNoShape">
                <a:avLst/>
              </a:prstTxWarp>
            </a:bodyPr>
            <a:lstStyle/>
            <a:p>
              <a:endParaRPr lang="en-US"/>
            </a:p>
          </p:txBody>
        </p:sp>
        <p:grpSp>
          <p:nvGrpSpPr>
            <p:cNvPr id="14" name="Group 61"/>
            <p:cNvGrpSpPr>
              <a:grpSpLocks/>
            </p:cNvGrpSpPr>
            <p:nvPr/>
          </p:nvGrpSpPr>
          <p:grpSpPr bwMode="auto">
            <a:xfrm>
              <a:off x="764" y="53"/>
              <a:ext cx="4803" cy="235"/>
              <a:chOff x="764" y="53"/>
              <a:chExt cx="4803" cy="235"/>
            </a:xfrm>
          </p:grpSpPr>
          <p:sp>
            <p:nvSpPr>
              <p:cNvPr id="5182" name="AutoShape 62"/>
              <p:cNvSpPr>
                <a:spLocks noChangeArrowheads="1"/>
              </p:cNvSpPr>
              <p:nvPr/>
            </p:nvSpPr>
            <p:spPr bwMode="auto">
              <a:xfrm>
                <a:off x="764" y="60"/>
                <a:ext cx="4803" cy="228"/>
              </a:xfrm>
              <a:prstGeom prst="roundRect">
                <a:avLst>
                  <a:gd name="adj" fmla="val 435"/>
                </a:avLst>
              </a:prstGeom>
              <a:noFill/>
              <a:ln w="9525">
                <a:noFill/>
                <a:round/>
                <a:headEnd/>
                <a:tailEnd/>
              </a:ln>
              <a:effectLst/>
            </p:spPr>
            <p:txBody>
              <a:bodyPr wrap="none" anchor="ctr">
                <a:prstTxWarp prst="textNoShape">
                  <a:avLst/>
                </a:prstTxWarp>
              </a:bodyPr>
              <a:lstStyle/>
              <a:p>
                <a:endParaRPr lang="en-US"/>
              </a:p>
            </p:txBody>
          </p:sp>
          <p:grpSp>
            <p:nvGrpSpPr>
              <p:cNvPr id="15" name="Group 63"/>
              <p:cNvGrpSpPr>
                <a:grpSpLocks/>
              </p:cNvGrpSpPr>
              <p:nvPr/>
            </p:nvGrpSpPr>
            <p:grpSpPr bwMode="auto">
              <a:xfrm>
                <a:off x="764" y="53"/>
                <a:ext cx="4803" cy="235"/>
                <a:chOff x="764" y="53"/>
                <a:chExt cx="4803" cy="235"/>
              </a:xfrm>
            </p:grpSpPr>
            <p:sp>
              <p:nvSpPr>
                <p:cNvPr id="5184" name="AutoShape 64"/>
                <p:cNvSpPr>
                  <a:spLocks noChangeArrowheads="1"/>
                </p:cNvSpPr>
                <p:nvPr/>
              </p:nvSpPr>
              <p:spPr bwMode="auto">
                <a:xfrm>
                  <a:off x="764" y="60"/>
                  <a:ext cx="4803" cy="228"/>
                </a:xfrm>
                <a:prstGeom prst="roundRect">
                  <a:avLst>
                    <a:gd name="adj" fmla="val 435"/>
                  </a:avLst>
                </a:prstGeom>
                <a:noFill/>
                <a:ln w="9525">
                  <a:noFill/>
                  <a:round/>
                  <a:headEnd/>
                  <a:tailEnd/>
                </a:ln>
                <a:effectLst/>
              </p:spPr>
              <p:txBody>
                <a:bodyPr wrap="none" anchor="ctr">
                  <a:prstTxWarp prst="textNoShape">
                    <a:avLst/>
                  </a:prstTxWarp>
                </a:bodyPr>
                <a:lstStyle/>
                <a:p>
                  <a:endParaRPr lang="en-US"/>
                </a:p>
              </p:txBody>
            </p:sp>
            <p:sp>
              <p:nvSpPr>
                <p:cNvPr id="5185" name="AutoShape 65"/>
                <p:cNvSpPr>
                  <a:spLocks noChangeArrowheads="1"/>
                </p:cNvSpPr>
                <p:nvPr/>
              </p:nvSpPr>
              <p:spPr bwMode="auto">
                <a:xfrm>
                  <a:off x="1282" y="53"/>
                  <a:ext cx="4099" cy="228"/>
                </a:xfrm>
                <a:prstGeom prst="roundRect">
                  <a:avLst>
                    <a:gd name="adj" fmla="val 440"/>
                  </a:avLst>
                </a:prstGeom>
                <a:noFill/>
                <a:ln w="9525">
                  <a:noFill/>
                  <a:round/>
                  <a:headEnd/>
                  <a:tailEnd/>
                </a:ln>
                <a:effectLst/>
              </p:spPr>
              <p:txBody>
                <a:bodyPr wrap="none" lIns="0" tIns="0" rIns="0" bIns="0">
                  <a:prstTxWarp prst="textNoShape">
                    <a:avLst/>
                  </a:prstTxWarp>
                  <a:spAutoFit/>
                </a:bodyPr>
                <a:lstStyle/>
                <a:p>
                  <a:pPr algn="ctr">
                    <a:lnSpc>
                      <a:spcPts val="2540"/>
                    </a:lnSpc>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2400" dirty="0" err="1" smtClean="0">
                      <a:solidFill>
                        <a:srgbClr val="696464"/>
                      </a:solidFill>
                      <a:latin typeface="Trebuchet MS" pitchFamily="-107" charset="0"/>
                      <a:ea typeface="DejaVu LGC Sans" charset="0"/>
                      <a:cs typeface="DejaVu LGC Sans" charset="0"/>
                    </a:rPr>
                    <a:t>WordsEye</a:t>
                  </a:r>
                  <a:r>
                    <a:rPr lang="en-GB" sz="2400" dirty="0" smtClean="0">
                      <a:solidFill>
                        <a:srgbClr val="696464"/>
                      </a:solidFill>
                      <a:latin typeface="Trebuchet MS" pitchFamily="-107" charset="0"/>
                      <a:ea typeface="DejaVu LGC Sans" charset="0"/>
                      <a:cs typeface="DejaVu LGC Sans" charset="0"/>
                    </a:rPr>
                    <a:t>: Create 3D scenes with language</a:t>
                  </a:r>
                  <a:endParaRPr lang="en-GB" sz="2400" dirty="0">
                    <a:solidFill>
                      <a:srgbClr val="696464"/>
                    </a:solidFill>
                    <a:latin typeface="Trebuchet MS" pitchFamily="-107" charset="0"/>
                    <a:ea typeface="DejaVu LGC Sans" charset="0"/>
                    <a:cs typeface="DejaVu LGC Sans" charset="0"/>
                  </a:endParaRPr>
                </a:p>
              </p:txBody>
            </p:sp>
          </p:grpSp>
        </p:grpSp>
      </p:grpSp>
      <p:sp>
        <p:nvSpPr>
          <p:cNvPr id="74" name="Slide Number Placeholder 2"/>
          <p:cNvSpPr>
            <a:spLocks noGrp="1"/>
          </p:cNvSpPr>
          <p:nvPr>
            <p:ph type="sldNum" sz="quarter" idx="12"/>
          </p:nvPr>
        </p:nvSpPr>
        <p:spPr>
          <a:xfrm>
            <a:off x="146050" y="6172200"/>
            <a:ext cx="457200" cy="457200"/>
          </a:xfrm>
        </p:spPr>
        <p:txBody>
          <a:bodyPr/>
          <a:lstStyle/>
          <a:p>
            <a:pPr>
              <a:defRPr/>
            </a:pPr>
            <a:fld id="{A35430A0-83CD-48C4-BF33-C36E4A642829}" type="slidenum">
              <a:rPr lang="en-US" smtClean="0"/>
              <a:pPr>
                <a:defRPr/>
              </a:pPr>
              <a:t>8</a:t>
            </a:fld>
            <a:endParaRPr lang="en-US" dirty="0"/>
          </a:p>
        </p:txBody>
      </p:sp>
      <p:sp>
        <p:nvSpPr>
          <p:cNvPr id="75" name="Rectangle 74"/>
          <p:cNvSpPr/>
          <p:nvPr/>
        </p:nvSpPr>
        <p:spPr>
          <a:xfrm>
            <a:off x="3410712" y="1417320"/>
            <a:ext cx="4709160" cy="338328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1197864" y="2039112"/>
            <a:ext cx="1984248" cy="10244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pic>
        <p:nvPicPr>
          <p:cNvPr id="81" name="Picture 80" descr="type-a-picture"/>
          <p:cNvPicPr>
            <a:picLocks/>
          </p:cNvPicPr>
          <p:nvPr/>
        </p:nvPicPr>
        <p:blipFill>
          <a:blip r:embed="rId4"/>
          <a:stretch>
            <a:fillRect/>
          </a:stretch>
        </p:blipFill>
        <p:spPr>
          <a:xfrm>
            <a:off x="3419856" y="1371600"/>
            <a:ext cx="4718304" cy="3447288"/>
          </a:xfrm>
          <a:prstGeom prst="rect">
            <a:avLst/>
          </a:prstGeom>
        </p:spPr>
      </p:pic>
    </p:spTree>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smtClean="0"/>
              <a:t>Outline</a:t>
            </a:r>
          </a:p>
        </p:txBody>
      </p:sp>
      <p:sp>
        <p:nvSpPr>
          <p:cNvPr id="4" name="Slide Number Placeholder 3"/>
          <p:cNvSpPr>
            <a:spLocks noGrp="1"/>
          </p:cNvSpPr>
          <p:nvPr>
            <p:ph type="sldNum" sz="quarter" idx="12"/>
          </p:nvPr>
        </p:nvSpPr>
        <p:spPr/>
        <p:txBody>
          <a:bodyPr>
            <a:normAutofit/>
          </a:bodyPr>
          <a:lstStyle/>
          <a:p>
            <a:pPr>
              <a:defRPr/>
            </a:pPr>
            <a:fld id="{38B99BEF-3467-4DD1-8C22-2165E6A833B7}" type="slidenum">
              <a:rPr lang="en-US"/>
              <a:pPr>
                <a:defRPr/>
              </a:pPr>
              <a:t>80</a:t>
            </a:fld>
            <a:endParaRPr lang="en-US"/>
          </a:p>
        </p:txBody>
      </p:sp>
      <p:sp>
        <p:nvSpPr>
          <p:cNvPr id="16387" name="Content Placeholder 2"/>
          <p:cNvSpPr>
            <a:spLocks noGrp="1"/>
          </p:cNvSpPr>
          <p:nvPr>
            <p:ph sz="quarter" idx="1"/>
          </p:nvPr>
        </p:nvSpPr>
        <p:spPr/>
        <p:txBody>
          <a:bodyPr/>
          <a:lstStyle/>
          <a:p>
            <a:r>
              <a:rPr lang="en-US" sz="3200" dirty="0" smtClean="0"/>
              <a:t>Motivation and system overview</a:t>
            </a:r>
          </a:p>
          <a:p>
            <a:r>
              <a:rPr lang="en-US" sz="3200" dirty="0" smtClean="0"/>
              <a:t>Background </a:t>
            </a:r>
            <a:r>
              <a:rPr lang="en-US" sz="3200" dirty="0" smtClean="0"/>
              <a:t>and</a:t>
            </a:r>
            <a:r>
              <a:rPr lang="en-US" sz="3200" dirty="0" smtClean="0"/>
              <a:t> </a:t>
            </a:r>
            <a:r>
              <a:rPr lang="en-US" sz="3200" dirty="0" smtClean="0"/>
              <a:t>functionality</a:t>
            </a:r>
            <a:endParaRPr lang="en-US" sz="3200" dirty="0" smtClean="0"/>
          </a:p>
          <a:p>
            <a:r>
              <a:rPr lang="en-US" sz="3200" dirty="0" smtClean="0"/>
              <a:t>Under the hood</a:t>
            </a:r>
            <a:endParaRPr lang="en-US" sz="3200" dirty="0" smtClean="0"/>
          </a:p>
          <a:p>
            <a:pPr lvl="2"/>
            <a:r>
              <a:rPr lang="en-US" dirty="0" smtClean="0">
                <a:solidFill>
                  <a:srgbClr val="000000"/>
                </a:solidFill>
              </a:rPr>
              <a:t>Semantics on Objects</a:t>
            </a:r>
          </a:p>
          <a:p>
            <a:pPr lvl="2"/>
            <a:r>
              <a:rPr lang="en-US" dirty="0" smtClean="0">
                <a:solidFill>
                  <a:srgbClr val="000000"/>
                </a:solidFill>
              </a:rPr>
              <a:t>Lexical Semantics (</a:t>
            </a:r>
            <a:r>
              <a:rPr lang="en-US" dirty="0" err="1" smtClean="0">
                <a:solidFill>
                  <a:srgbClr val="000000"/>
                </a:solidFill>
              </a:rPr>
              <a:t>WordNet</a:t>
            </a:r>
            <a:r>
              <a:rPr lang="en-US" dirty="0" smtClean="0">
                <a:solidFill>
                  <a:srgbClr val="000000"/>
                </a:solidFill>
              </a:rPr>
              <a:t> and </a:t>
            </a:r>
            <a:r>
              <a:rPr lang="en-US" dirty="0" err="1" smtClean="0">
                <a:solidFill>
                  <a:srgbClr val="000000"/>
                </a:solidFill>
              </a:rPr>
              <a:t>FrameNet</a:t>
            </a:r>
            <a:r>
              <a:rPr lang="en-US" dirty="0" smtClean="0">
                <a:solidFill>
                  <a:srgbClr val="000000"/>
                </a:solidFill>
              </a:rPr>
              <a:t>)</a:t>
            </a:r>
          </a:p>
          <a:p>
            <a:pPr lvl="2"/>
            <a:r>
              <a:rPr lang="en-US" dirty="0" smtClean="0">
                <a:solidFill>
                  <a:srgbClr val="000000"/>
                </a:solidFill>
              </a:rPr>
              <a:t>Semantics on Scenes (SBLR - Scenario-Based Lexical Resource)</a:t>
            </a:r>
          </a:p>
          <a:p>
            <a:pPr lvl="2"/>
            <a:r>
              <a:rPr lang="en-US" dirty="0" smtClean="0"/>
              <a:t>Computational flow</a:t>
            </a:r>
          </a:p>
          <a:p>
            <a:r>
              <a:rPr lang="en-US" sz="3200" dirty="0" smtClean="0"/>
              <a:t>Applications</a:t>
            </a:r>
            <a:endParaRPr lang="en-US" sz="3200" dirty="0" smtClean="0"/>
          </a:p>
          <a:p>
            <a:pPr lvl="2"/>
            <a:r>
              <a:rPr lang="en-US" dirty="0" smtClean="0"/>
              <a:t>Education pilot at HEAF (Harlem Educational Activities Fund)</a:t>
            </a:r>
            <a:endParaRPr lang="en-US" dirty="0" smtClean="0"/>
          </a:p>
          <a:p>
            <a:r>
              <a:rPr lang="en-US" sz="3200" dirty="0" smtClean="0">
                <a:solidFill>
                  <a:srgbClr val="FF0000"/>
                </a:solidFill>
              </a:rPr>
              <a:t>Conclusions</a:t>
            </a:r>
            <a:endParaRPr lang="en-US" sz="3200" dirty="0" smtClean="0">
              <a:solidFill>
                <a:srgbClr val="FF0000"/>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t>Conclusion</a:t>
            </a:r>
          </a:p>
        </p:txBody>
      </p:sp>
      <p:sp>
        <p:nvSpPr>
          <p:cNvPr id="37891" name="Content Placeholder 2"/>
          <p:cNvSpPr>
            <a:spLocks noGrp="1"/>
          </p:cNvSpPr>
          <p:nvPr>
            <p:ph type="body" idx="1"/>
          </p:nvPr>
        </p:nvSpPr>
        <p:spPr/>
        <p:txBody>
          <a:bodyPr/>
          <a:lstStyle/>
          <a:p>
            <a:pPr>
              <a:lnSpc>
                <a:spcPct val="90000"/>
              </a:lnSpc>
            </a:pPr>
            <a:r>
              <a:rPr lang="en-US" sz="2400" dirty="0" smtClean="0"/>
              <a:t>Object semantics, lexical semantics </a:t>
            </a:r>
            <a:r>
              <a:rPr lang="en-US" sz="2400" dirty="0" smtClean="0"/>
              <a:t>and real-world knowledge can be used to support visualization of natural language.</a:t>
            </a:r>
          </a:p>
          <a:p>
            <a:pPr lvl="2">
              <a:lnSpc>
                <a:spcPct val="90000"/>
              </a:lnSpc>
            </a:pPr>
            <a:r>
              <a:rPr lang="en-US" sz="1800" dirty="0" smtClean="0"/>
              <a:t>We are acquiring this knowledge through Mechanical Turk, existing resources, and other means</a:t>
            </a:r>
            <a:r>
              <a:rPr lang="en-US" sz="1800" dirty="0" smtClean="0"/>
              <a:t>.</a:t>
            </a:r>
          </a:p>
          <a:p>
            <a:pPr lvl="2">
              <a:lnSpc>
                <a:spcPct val="90000"/>
              </a:lnSpc>
            </a:pPr>
            <a:r>
              <a:rPr lang="en-US" sz="1800" dirty="0" smtClean="0"/>
              <a:t>Also working to infer </a:t>
            </a:r>
            <a:r>
              <a:rPr lang="en-US" sz="1800" dirty="0" smtClean="0"/>
              <a:t>emotion for different actions. </a:t>
            </a:r>
            <a:r>
              <a:rPr lang="en-US" sz="1800" dirty="0" err="1" smtClean="0"/>
              <a:t>Eg</a:t>
            </a:r>
            <a:r>
              <a:rPr lang="en-US" sz="1800" dirty="0" smtClean="0"/>
              <a:t>. “John threatened Bill” </a:t>
            </a:r>
            <a:r>
              <a:rPr lang="en-US" sz="1200" dirty="0" err="1" smtClean="0">
                <a:latin typeface="Wingdings"/>
                <a:ea typeface="Wingdings"/>
                <a:cs typeface="Wingdings"/>
              </a:rPr>
              <a:t></a:t>
            </a:r>
            <a:r>
              <a:rPr lang="en-US" sz="1200" dirty="0" smtClean="0">
                <a:latin typeface="Wingdings"/>
                <a:ea typeface="Wingdings"/>
                <a:cs typeface="Wingdings"/>
              </a:rPr>
              <a:t> </a:t>
            </a:r>
            <a:r>
              <a:rPr lang="en-US" sz="1800" dirty="0" smtClean="0"/>
              <a:t>Bill </a:t>
            </a:r>
            <a:r>
              <a:rPr lang="en-US" sz="1800" dirty="0" smtClean="0"/>
              <a:t>is scared, John is </a:t>
            </a:r>
            <a:r>
              <a:rPr lang="en-US" sz="1800" dirty="0" smtClean="0"/>
              <a:t>angry</a:t>
            </a:r>
            <a:endParaRPr lang="en-US" sz="1800" dirty="0" smtClean="0"/>
          </a:p>
          <a:p>
            <a:pPr>
              <a:lnSpc>
                <a:spcPct val="90000"/>
              </a:lnSpc>
            </a:pPr>
            <a:r>
              <a:rPr lang="en-US" sz="2400" dirty="0" smtClean="0"/>
              <a:t>Language-generated scenes have application in education and have shown in a pilot study in a Harlem school to improve literacy skills.</a:t>
            </a:r>
          </a:p>
          <a:p>
            <a:pPr>
              <a:lnSpc>
                <a:spcPct val="90000"/>
              </a:lnSpc>
            </a:pPr>
            <a:r>
              <a:rPr lang="en-US" sz="2400" dirty="0" smtClean="0"/>
              <a:t>Other potential applications in gaming and online </a:t>
            </a:r>
            <a:r>
              <a:rPr lang="en-US" sz="2400" dirty="0" smtClean="0"/>
              <a:t>social media</a:t>
            </a:r>
          </a:p>
          <a:p>
            <a:pPr>
              <a:lnSpc>
                <a:spcPct val="90000"/>
              </a:lnSpc>
            </a:pPr>
            <a:r>
              <a:rPr lang="en-US" sz="2400" dirty="0" smtClean="0"/>
              <a:t>System online at:</a:t>
            </a:r>
          </a:p>
          <a:p>
            <a:pPr lvl="1">
              <a:lnSpc>
                <a:spcPct val="90000"/>
              </a:lnSpc>
            </a:pPr>
            <a:r>
              <a:rPr lang="en-US" sz="2000" dirty="0" smtClean="0">
                <a:hlinkClick r:id="rId2"/>
              </a:rPr>
              <a:t>http://lucky.cs.columbia.edu:2001</a:t>
            </a:r>
            <a:r>
              <a:rPr lang="en-US" sz="2000" dirty="0" smtClean="0"/>
              <a:t>  (research system)</a:t>
            </a:r>
          </a:p>
          <a:p>
            <a:pPr lvl="1">
              <a:lnSpc>
                <a:spcPct val="90000"/>
              </a:lnSpc>
            </a:pPr>
            <a:r>
              <a:rPr lang="en-US" sz="2000" dirty="0" smtClean="0">
                <a:hlinkClick r:id="rId3"/>
              </a:rPr>
              <a:t>www.wordseye.com</a:t>
            </a:r>
            <a:r>
              <a:rPr lang="en-US" sz="2000" dirty="0" smtClean="0"/>
              <a:t>  (old system)</a:t>
            </a:r>
          </a:p>
          <a:p>
            <a:pPr>
              <a:lnSpc>
                <a:spcPct val="90000"/>
              </a:lnSpc>
              <a:buNone/>
            </a:pPr>
            <a:endParaRPr lang="en-US" dirty="0" smtClean="0"/>
          </a:p>
        </p:txBody>
      </p:sp>
      <p:sp>
        <p:nvSpPr>
          <p:cNvPr id="4" name="Slide Number Placeholder 3"/>
          <p:cNvSpPr>
            <a:spLocks noGrp="1"/>
          </p:cNvSpPr>
          <p:nvPr>
            <p:ph type="sldNum" sz="quarter" idx="12"/>
          </p:nvPr>
        </p:nvSpPr>
        <p:spPr/>
        <p:txBody>
          <a:bodyPr>
            <a:normAutofit/>
          </a:bodyPr>
          <a:lstStyle/>
          <a:p>
            <a:pPr>
              <a:defRPr/>
            </a:pPr>
            <a:fld id="{5170F435-9FD9-435C-9933-AC424A7B7E75}" type="slidenum">
              <a:rPr lang="en-US"/>
              <a:pPr>
                <a:defRPr/>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Title 1"/>
          <p:cNvSpPr>
            <a:spLocks noGrp="1"/>
          </p:cNvSpPr>
          <p:nvPr>
            <p:ph type="title"/>
          </p:nvPr>
        </p:nvSpPr>
        <p:spPr>
          <a:xfrm>
            <a:off x="914400" y="274638"/>
            <a:ext cx="7772400" cy="563562"/>
          </a:xfrm>
        </p:spPr>
        <p:txBody>
          <a:bodyPr/>
          <a:lstStyle/>
          <a:p>
            <a:r>
              <a:rPr lang="en-US" dirty="0" smtClean="0"/>
              <a:t>Thank You</a:t>
            </a:r>
          </a:p>
        </p:txBody>
      </p:sp>
      <p:sp>
        <p:nvSpPr>
          <p:cNvPr id="4" name="Slide Number Placeholder 3"/>
          <p:cNvSpPr>
            <a:spLocks noGrp="1"/>
          </p:cNvSpPr>
          <p:nvPr>
            <p:ph type="sldNum" sz="quarter" idx="12"/>
          </p:nvPr>
        </p:nvSpPr>
        <p:spPr/>
        <p:txBody>
          <a:bodyPr>
            <a:normAutofit/>
          </a:bodyPr>
          <a:lstStyle/>
          <a:p>
            <a:pPr>
              <a:defRPr/>
            </a:pPr>
            <a:fld id="{8D6EC4FF-4AAD-46A4-B6F4-9DEF462F8FB9}" type="slidenum">
              <a:rPr lang="en-US"/>
              <a:pPr>
                <a:defRPr/>
              </a:pPr>
              <a:t>82</a:t>
            </a:fld>
            <a:endParaRPr lang="en-US"/>
          </a:p>
        </p:txBody>
      </p:sp>
      <p:sp>
        <p:nvSpPr>
          <p:cNvPr id="6" name="Subtitle 2"/>
          <p:cNvSpPr txBox="1">
            <a:spLocks/>
          </p:cNvSpPr>
          <p:nvPr/>
        </p:nvSpPr>
        <p:spPr bwMode="auto">
          <a:xfrm>
            <a:off x="4191000" y="5867400"/>
            <a:ext cx="3810000" cy="871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r" defTabSz="914400" rtl="0" eaLnBrk="1" fontAlgn="auto" latinLnBrk="0" hangingPunct="1">
              <a:lnSpc>
                <a:spcPct val="100000"/>
              </a:lnSpc>
              <a:spcBef>
                <a:spcPts val="0"/>
              </a:spcBef>
              <a:spcAft>
                <a:spcPts val="0"/>
              </a:spcAft>
              <a:buClr>
                <a:schemeClr val="accent1"/>
              </a:buClr>
              <a:buSzPct val="85000"/>
              <a:buFont typeface="Wingdings 2" pitchFamily="18" charset="2"/>
              <a:buNone/>
              <a:tabLst/>
              <a:defRPr/>
            </a:pPr>
            <a:r>
              <a:rPr kumimoji="0" lang="en-US" sz="1000" b="0" i="0" u="none" strike="noStrike" kern="1200" cap="none" spc="0" normalizeH="0" baseline="0" noProof="0" dirty="0" smtClean="0">
                <a:ln>
                  <a:noFill/>
                </a:ln>
                <a:solidFill>
                  <a:schemeClr val="tx2"/>
                </a:solidFill>
                <a:effectLst/>
                <a:uLnTx/>
                <a:uFillTx/>
                <a:latin typeface="+mn-lt"/>
                <a:ea typeface="+mn-ea"/>
                <a:cs typeface="+mn-cs"/>
              </a:rPr>
              <a:t>Bob Coyne (</a:t>
            </a:r>
            <a:r>
              <a:rPr kumimoji="0" lang="en-US" sz="1000" b="0" i="0" u="none" strike="noStrike" kern="1200" cap="none" spc="0" normalizeH="0" baseline="0" noProof="0" dirty="0" smtClean="0">
                <a:ln>
                  <a:noFill/>
                </a:ln>
                <a:solidFill>
                  <a:schemeClr val="tx2"/>
                </a:solidFill>
                <a:effectLst/>
                <a:uLnTx/>
                <a:uFillTx/>
                <a:latin typeface="+mn-lt"/>
                <a:ea typeface="+mn-ea"/>
                <a:cs typeface="+mn-cs"/>
                <a:hlinkClick r:id="rId2"/>
              </a:rPr>
              <a:t>coyne@cs.columbia.edu</a:t>
            </a:r>
            <a:r>
              <a:rPr kumimoji="0" lang="en-US" sz="1000" b="0" i="0" u="none" strike="noStrike" kern="1200" cap="none" spc="0" normalizeH="0" baseline="0" noProof="0" dirty="0" smtClean="0">
                <a:ln>
                  <a:noFill/>
                </a:ln>
                <a:solidFill>
                  <a:schemeClr val="tx2"/>
                </a:solidFill>
                <a:effectLst/>
                <a:uLnTx/>
                <a:uFillTx/>
                <a:latin typeface="+mn-lt"/>
                <a:ea typeface="+mn-ea"/>
                <a:cs typeface="+mn-cs"/>
              </a:rPr>
              <a:t>)</a:t>
            </a:r>
            <a:endParaRPr kumimoji="0" lang="en-US" sz="1000" b="0" i="0" u="none" strike="noStrike" kern="1200" cap="none" spc="0" normalizeH="0" baseline="0" noProof="0" dirty="0" smtClean="0">
              <a:ln>
                <a:noFill/>
              </a:ln>
              <a:solidFill>
                <a:schemeClr val="tx2"/>
              </a:solidFill>
              <a:effectLst/>
              <a:uLnTx/>
              <a:uFillTx/>
              <a:latin typeface="+mn-lt"/>
              <a:ea typeface="+mn-ea"/>
              <a:cs typeface="+mn-cs"/>
            </a:endParaRPr>
          </a:p>
          <a:p>
            <a:pPr lvl="0" algn="r" defTabSz="914400" fontAlgn="auto">
              <a:spcBef>
                <a:spcPts val="0"/>
              </a:spcBef>
              <a:spcAft>
                <a:spcPts val="0"/>
              </a:spcAft>
              <a:buClr>
                <a:schemeClr val="accent1"/>
              </a:buClr>
              <a:buSzPct val="85000"/>
              <a:defRPr/>
            </a:pPr>
            <a:r>
              <a:rPr lang="en-US" sz="1000" dirty="0" smtClean="0">
                <a:solidFill>
                  <a:schemeClr val="tx2"/>
                </a:solidFill>
                <a:latin typeface="+mn-lt"/>
              </a:rPr>
              <a:t>Julia </a:t>
            </a:r>
            <a:r>
              <a:rPr lang="en-US" sz="1000" dirty="0" smtClean="0">
                <a:solidFill>
                  <a:schemeClr val="tx2"/>
                </a:solidFill>
                <a:latin typeface="+mn-lt"/>
              </a:rPr>
              <a:t>Hirschberg, </a:t>
            </a:r>
            <a:r>
              <a:rPr lang="en-US" sz="1000" dirty="0" smtClean="0">
                <a:solidFill>
                  <a:schemeClr val="tx2"/>
                </a:solidFill>
                <a:latin typeface="+mn-lt"/>
              </a:rPr>
              <a:t>Owen </a:t>
            </a:r>
            <a:r>
              <a:rPr lang="en-US" sz="1000" dirty="0" err="1" smtClean="0">
                <a:solidFill>
                  <a:schemeClr val="tx2"/>
                </a:solidFill>
                <a:latin typeface="+mn-lt"/>
              </a:rPr>
              <a:t>Rambow</a:t>
            </a:r>
            <a:r>
              <a:rPr lang="en-US" sz="1000" dirty="0" smtClean="0">
                <a:solidFill>
                  <a:schemeClr val="tx2"/>
                </a:solidFill>
                <a:latin typeface="+mn-lt"/>
              </a:rPr>
              <a:t>, Richard </a:t>
            </a:r>
            <a:r>
              <a:rPr lang="en-US" sz="1000" dirty="0" err="1" smtClean="0">
                <a:solidFill>
                  <a:schemeClr val="tx2"/>
                </a:solidFill>
                <a:latin typeface="+mn-lt"/>
              </a:rPr>
              <a:t>Sproat</a:t>
            </a:r>
            <a:r>
              <a:rPr lang="en-US" sz="1000" dirty="0" smtClean="0">
                <a:solidFill>
                  <a:schemeClr val="tx2"/>
                </a:solidFill>
                <a:latin typeface="+mn-lt"/>
              </a:rPr>
              <a:t>,, </a:t>
            </a:r>
            <a:r>
              <a:rPr lang="en-US" sz="1000" dirty="0" smtClean="0">
                <a:solidFill>
                  <a:schemeClr val="tx2"/>
                </a:solidFill>
                <a:latin typeface="+mn-lt"/>
              </a:rPr>
              <a:t>Daniel Bauer,</a:t>
            </a:r>
          </a:p>
          <a:p>
            <a:pPr marL="0" marR="0" lvl="0" indent="0" algn="r" defTabSz="914400" rtl="0" eaLnBrk="1" fontAlgn="auto" latinLnBrk="0" hangingPunct="1">
              <a:lnSpc>
                <a:spcPct val="100000"/>
              </a:lnSpc>
              <a:spcBef>
                <a:spcPts val="0"/>
              </a:spcBef>
              <a:spcAft>
                <a:spcPts val="0"/>
              </a:spcAft>
              <a:buClr>
                <a:schemeClr val="accent1"/>
              </a:buClr>
              <a:buSzPct val="85000"/>
              <a:buFont typeface="Wingdings 2" pitchFamily="18" charset="2"/>
              <a:buNone/>
              <a:tabLst/>
              <a:defRPr/>
            </a:pPr>
            <a:r>
              <a:rPr kumimoji="0" lang="en-US" sz="1000" b="0" i="0" u="none" strike="noStrike" kern="1200" cap="none" spc="0" normalizeH="0" baseline="0" noProof="0" dirty="0" smtClean="0">
                <a:ln>
                  <a:noFill/>
                </a:ln>
                <a:solidFill>
                  <a:schemeClr val="tx2"/>
                </a:solidFill>
                <a:effectLst/>
                <a:uLnTx/>
                <a:uFillTx/>
                <a:latin typeface="+mn-lt"/>
                <a:ea typeface="+mn-ea"/>
                <a:cs typeface="+mn-cs"/>
              </a:rPr>
              <a:t>Margit</a:t>
            </a:r>
            <a:r>
              <a:rPr kumimoji="0" lang="en-US" sz="1000" b="0" i="0" u="none" strike="noStrike" kern="1200" cap="none" spc="0" normalizeH="0" noProof="0" dirty="0" smtClean="0">
                <a:ln>
                  <a:noFill/>
                </a:ln>
                <a:solidFill>
                  <a:schemeClr val="tx2"/>
                </a:solidFill>
                <a:effectLst/>
                <a:uLnTx/>
                <a:uFillTx/>
                <a:latin typeface="+mn-lt"/>
                <a:ea typeface="+mn-ea"/>
                <a:cs typeface="+mn-cs"/>
              </a:rPr>
              <a:t> Bowler, Kenny Harvey, </a:t>
            </a:r>
            <a:r>
              <a:rPr kumimoji="0" lang="en-US" sz="1000" b="0" i="0" u="none" strike="noStrike" kern="1200" cap="none" spc="0" normalizeH="0" noProof="0" dirty="0" err="1" smtClean="0">
                <a:ln>
                  <a:noFill/>
                </a:ln>
                <a:solidFill>
                  <a:schemeClr val="tx2"/>
                </a:solidFill>
                <a:effectLst/>
                <a:uLnTx/>
                <a:uFillTx/>
                <a:latin typeface="+mn-lt"/>
                <a:ea typeface="+mn-ea"/>
                <a:cs typeface="+mn-cs"/>
              </a:rPr>
              <a:t>Masoud</a:t>
            </a:r>
            <a:r>
              <a:rPr kumimoji="0" lang="en-US" sz="1000" b="0" i="0" u="none" strike="noStrike" kern="1200" cap="none" spc="0" normalizeH="0" noProof="0" dirty="0" smtClean="0">
                <a:ln>
                  <a:noFill/>
                </a:ln>
                <a:solidFill>
                  <a:schemeClr val="tx2"/>
                </a:solidFill>
                <a:effectLst/>
                <a:uLnTx/>
                <a:uFillTx/>
                <a:latin typeface="+mn-lt"/>
                <a:ea typeface="+mn-ea"/>
                <a:cs typeface="+mn-cs"/>
              </a:rPr>
              <a:t> </a:t>
            </a:r>
            <a:r>
              <a:rPr kumimoji="0" lang="en-US" sz="1000" b="0" i="0" u="none" strike="noStrike" kern="1200" cap="none" spc="0" normalizeH="0" noProof="0" dirty="0" err="1" smtClean="0">
                <a:ln>
                  <a:noFill/>
                </a:ln>
                <a:solidFill>
                  <a:schemeClr val="tx2"/>
                </a:solidFill>
                <a:effectLst/>
                <a:uLnTx/>
                <a:uFillTx/>
                <a:latin typeface="+mn-lt"/>
                <a:ea typeface="+mn-ea"/>
                <a:cs typeface="+mn-cs"/>
              </a:rPr>
              <a:t>Rouhizadeh</a:t>
            </a:r>
            <a:r>
              <a:rPr kumimoji="0" lang="en-US" sz="1000" b="0" i="0" u="none" strike="noStrike" kern="1200" cap="none" spc="0" normalizeH="0" noProof="0" dirty="0" smtClean="0">
                <a:ln>
                  <a:noFill/>
                </a:ln>
                <a:solidFill>
                  <a:schemeClr val="tx2"/>
                </a:solidFill>
                <a:effectLst/>
                <a:uLnTx/>
                <a:uFillTx/>
                <a:latin typeface="+mn-lt"/>
                <a:ea typeface="+mn-ea"/>
                <a:cs typeface="+mn-cs"/>
              </a:rPr>
              <a:t>, Cecilia </a:t>
            </a:r>
            <a:r>
              <a:rPr kumimoji="0" lang="en-US" sz="1000" b="0" i="0" u="none" strike="noStrike" kern="1200" cap="none" spc="0" normalizeH="0" noProof="0" dirty="0" err="1" smtClean="0">
                <a:ln>
                  <a:noFill/>
                </a:ln>
                <a:solidFill>
                  <a:schemeClr val="tx2"/>
                </a:solidFill>
                <a:effectLst/>
                <a:uLnTx/>
                <a:uFillTx/>
                <a:latin typeface="+mn-lt"/>
                <a:ea typeface="+mn-ea"/>
                <a:cs typeface="+mn-cs"/>
              </a:rPr>
              <a:t>Schudel</a:t>
            </a:r>
            <a:endParaRPr kumimoji="0" lang="en-US" sz="1000" b="0"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r" defTabSz="914400" rtl="0" eaLnBrk="1" fontAlgn="auto" latinLnBrk="0" hangingPunct="1">
              <a:lnSpc>
                <a:spcPct val="100000"/>
              </a:lnSpc>
              <a:spcBef>
                <a:spcPts val="0"/>
              </a:spcBef>
              <a:spcAft>
                <a:spcPts val="0"/>
              </a:spcAft>
              <a:buClr>
                <a:schemeClr val="accent1"/>
              </a:buClr>
              <a:buSzPct val="85000"/>
              <a:buFont typeface="Wingdings 2" pitchFamily="18" charset="2"/>
              <a:buNone/>
              <a:tabLst/>
              <a:defRPr/>
            </a:pPr>
            <a:endParaRPr lang="en-US" sz="1000" dirty="0" smtClean="0">
              <a:solidFill>
                <a:schemeClr val="tx2"/>
              </a:solidFill>
              <a:latin typeface="+mn-lt"/>
            </a:endParaRPr>
          </a:p>
        </p:txBody>
      </p:sp>
      <p:pic>
        <p:nvPicPr>
          <p:cNvPr id="7" name="Picture 2"/>
          <p:cNvPicPr>
            <a:picLocks noChangeAspect="1" noChangeArrowheads="1"/>
          </p:cNvPicPr>
          <p:nvPr/>
        </p:nvPicPr>
        <p:blipFill>
          <a:blip r:embed="rId3"/>
          <a:srcRect/>
          <a:stretch>
            <a:fillRect/>
          </a:stretch>
        </p:blipFill>
        <p:spPr bwMode="auto">
          <a:xfrm>
            <a:off x="1371600" y="1066800"/>
            <a:ext cx="6553200" cy="4692896"/>
          </a:xfrm>
          <a:prstGeom prst="rect">
            <a:avLst/>
          </a:prstGeom>
          <a:noFill/>
          <a:ln w="9525">
            <a:noFill/>
            <a:miter lim="800000"/>
            <a:headEnd/>
            <a:tailEnd/>
          </a:ln>
        </p:spPr>
      </p:pic>
      <p:sp>
        <p:nvSpPr>
          <p:cNvPr id="8" name="TextBox 7"/>
          <p:cNvSpPr txBox="1"/>
          <p:nvPr/>
        </p:nvSpPr>
        <p:spPr>
          <a:xfrm>
            <a:off x="76200" y="5943600"/>
            <a:ext cx="3733800" cy="523220"/>
          </a:xfrm>
          <a:prstGeom prst="rect">
            <a:avLst/>
          </a:prstGeom>
          <a:noFill/>
        </p:spPr>
        <p:txBody>
          <a:bodyPr wrap="square" rtlCol="0">
            <a:spAutoFit/>
          </a:bodyPr>
          <a:lstStyle/>
          <a:p>
            <a:pPr lvl="1">
              <a:lnSpc>
                <a:spcPct val="90000"/>
              </a:lnSpc>
            </a:pPr>
            <a:r>
              <a:rPr lang="en-US" sz="1000" dirty="0" smtClean="0">
                <a:hlinkClick r:id="rId4"/>
              </a:rPr>
              <a:t>http://lucky.cs.columbia.edu:2001</a:t>
            </a:r>
            <a:r>
              <a:rPr lang="en-US" sz="1000" dirty="0" smtClean="0"/>
              <a:t>  (research system)</a:t>
            </a:r>
          </a:p>
          <a:p>
            <a:pPr lvl="1">
              <a:lnSpc>
                <a:spcPct val="90000"/>
              </a:lnSpc>
            </a:pPr>
            <a:r>
              <a:rPr lang="en-US" sz="1000" dirty="0" smtClean="0">
                <a:hlinkClick r:id="rId5"/>
              </a:rPr>
              <a:t>www.wordseye.com</a:t>
            </a:r>
            <a:r>
              <a:rPr lang="en-US" sz="1000" dirty="0" smtClean="0"/>
              <a:t>  (old system)</a:t>
            </a:r>
          </a:p>
          <a:p>
            <a:endParaRPr lang="en-US" sz="1000" dirty="0"/>
          </a:p>
        </p:txBody>
      </p:sp>
      <p:sp>
        <p:nvSpPr>
          <p:cNvPr id="10" name="Rectangle 9"/>
          <p:cNvSpPr/>
          <p:nvPr/>
        </p:nvSpPr>
        <p:spPr>
          <a:xfrm>
            <a:off x="4572000" y="6459379"/>
            <a:ext cx="4267200" cy="246221"/>
          </a:xfrm>
          <a:prstGeom prst="rect">
            <a:avLst/>
          </a:prstGeom>
        </p:spPr>
        <p:txBody>
          <a:bodyPr wrap="square">
            <a:spAutoFit/>
          </a:bodyPr>
          <a:lstStyle/>
          <a:p>
            <a:r>
              <a:rPr lang="en-US" sz="1000" dirty="0" smtClean="0">
                <a:solidFill>
                  <a:schemeClr val="tx1">
                    <a:lumMod val="85000"/>
                    <a:lumOff val="15000"/>
                  </a:schemeClr>
                </a:solidFill>
              </a:rPr>
              <a:t>This work was supported in part by the NSF IIS- 0904361</a:t>
            </a:r>
            <a:endParaRPr lang="en-US" sz="10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 name="Picture 65" descr="Picture 19.png"/>
          <p:cNvPicPr>
            <a:picLocks noChangeAspect="1"/>
          </p:cNvPicPr>
          <p:nvPr/>
        </p:nvPicPr>
        <p:blipFill>
          <a:blip r:embed="rId3"/>
          <a:stretch>
            <a:fillRect/>
          </a:stretch>
        </p:blipFill>
        <p:spPr>
          <a:xfrm>
            <a:off x="1003061" y="1219200"/>
            <a:ext cx="7150339" cy="4572000"/>
          </a:xfrm>
          <a:prstGeom prst="rect">
            <a:avLst/>
          </a:prstGeom>
        </p:spPr>
      </p:pic>
      <p:sp>
        <p:nvSpPr>
          <p:cNvPr id="5123" name="Line 3"/>
          <p:cNvSpPr>
            <a:spLocks noChangeShapeType="1"/>
          </p:cNvSpPr>
          <p:nvPr/>
        </p:nvSpPr>
        <p:spPr bwMode="auto">
          <a:xfrm flipV="1">
            <a:off x="1003061" y="3081861"/>
            <a:ext cx="1058236" cy="2965741"/>
          </a:xfrm>
          <a:prstGeom prst="line">
            <a:avLst/>
          </a:prstGeom>
          <a:noFill/>
          <a:ln w="36720">
            <a:solidFill>
              <a:srgbClr val="FF0000"/>
            </a:solidFill>
            <a:miter lim="800000"/>
            <a:headEnd/>
            <a:tailEnd type="triangle" w="med" len="med"/>
          </a:ln>
          <a:effectLst/>
        </p:spPr>
        <p:txBody>
          <a:bodyPr lIns="82945" tIns="41473" rIns="82945" bIns="41473">
            <a:prstTxWarp prst="textNoShape">
              <a:avLst/>
            </a:prstTxWarp>
          </a:bodyPr>
          <a:lstStyle/>
          <a:p>
            <a:endParaRPr lang="en-US"/>
          </a:p>
        </p:txBody>
      </p:sp>
      <p:sp>
        <p:nvSpPr>
          <p:cNvPr id="5124" name="Text Box 4"/>
          <p:cNvSpPr txBox="1">
            <a:spLocks noChangeArrowheads="1"/>
          </p:cNvSpPr>
          <p:nvPr/>
        </p:nvSpPr>
        <p:spPr bwMode="auto">
          <a:xfrm>
            <a:off x="661268" y="6106183"/>
            <a:ext cx="3963124" cy="246221"/>
          </a:xfrm>
          <a:prstGeom prst="rect">
            <a:avLst/>
          </a:prstGeom>
          <a:noFill/>
          <a:ln w="9525">
            <a:noFill/>
            <a:round/>
            <a:headEnd/>
            <a:tailEnd/>
          </a:ln>
          <a:effectLst/>
        </p:spPr>
        <p:txBody>
          <a:bodyPr wrap="square" lIns="0" tIns="0" rIns="0" bIns="0">
            <a:prstTxWarp prst="textNoShape">
              <a:avLst/>
            </a:prstTxWarp>
            <a:spAutoFit/>
          </a:bodyPr>
          <a:lstStyle/>
          <a:p>
            <a:pPr>
              <a:buClr>
                <a:srgbClr val="EAEAEA"/>
              </a:buCl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1600" b="1" dirty="0">
                <a:solidFill>
                  <a:srgbClr val="000000"/>
                </a:solidFill>
                <a:ea typeface="DejaVu LGC Sans" charset="0"/>
                <a:cs typeface="DejaVu LGC Sans" charset="0"/>
              </a:rPr>
              <a:t>Describe </a:t>
            </a:r>
            <a:r>
              <a:rPr lang="en-GB" sz="1600" dirty="0">
                <a:solidFill>
                  <a:srgbClr val="000000"/>
                </a:solidFill>
                <a:ea typeface="DejaVu LGC Sans" charset="0"/>
                <a:cs typeface="DejaVu LGC Sans" charset="0"/>
              </a:rPr>
              <a:t>a </a:t>
            </a:r>
            <a:r>
              <a:rPr lang="en-GB" sz="1600" dirty="0" smtClean="0">
                <a:solidFill>
                  <a:srgbClr val="000000"/>
                </a:solidFill>
                <a:ea typeface="DejaVu LGC Sans" charset="0"/>
                <a:cs typeface="DejaVu LGC Sans" charset="0"/>
              </a:rPr>
              <a:t>scene</a:t>
            </a:r>
            <a:endParaRPr lang="en-GB" sz="1600" b="1" dirty="0">
              <a:solidFill>
                <a:srgbClr val="000000"/>
              </a:solidFill>
              <a:ea typeface="DejaVu LGC Sans" charset="0"/>
              <a:cs typeface="DejaVu LGC Sans" charset="0"/>
            </a:endParaRPr>
          </a:p>
        </p:txBody>
      </p:sp>
      <p:grpSp>
        <p:nvGrpSpPr>
          <p:cNvPr id="2" name="Group 59"/>
          <p:cNvGrpSpPr>
            <a:grpSpLocks/>
          </p:cNvGrpSpPr>
          <p:nvPr/>
        </p:nvGrpSpPr>
        <p:grpSpPr bwMode="auto">
          <a:xfrm>
            <a:off x="1002344" y="329669"/>
            <a:ext cx="6917760" cy="339875"/>
            <a:chOff x="764" y="53"/>
            <a:chExt cx="4804" cy="236"/>
          </a:xfrm>
        </p:grpSpPr>
        <p:sp>
          <p:nvSpPr>
            <p:cNvPr id="5180" name="AutoShape 60"/>
            <p:cNvSpPr>
              <a:spLocks noChangeArrowheads="1"/>
            </p:cNvSpPr>
            <p:nvPr/>
          </p:nvSpPr>
          <p:spPr bwMode="auto">
            <a:xfrm>
              <a:off x="764" y="60"/>
              <a:ext cx="4804" cy="229"/>
            </a:xfrm>
            <a:prstGeom prst="roundRect">
              <a:avLst>
                <a:gd name="adj" fmla="val 435"/>
              </a:avLst>
            </a:prstGeom>
            <a:noFill/>
            <a:ln w="9525">
              <a:noFill/>
              <a:round/>
              <a:headEnd/>
              <a:tailEnd/>
            </a:ln>
            <a:effectLst/>
          </p:spPr>
          <p:txBody>
            <a:bodyPr wrap="none" anchor="ctr">
              <a:prstTxWarp prst="textNoShape">
                <a:avLst/>
              </a:prstTxWarp>
            </a:bodyPr>
            <a:lstStyle/>
            <a:p>
              <a:endParaRPr lang="en-US"/>
            </a:p>
          </p:txBody>
        </p:sp>
        <p:grpSp>
          <p:nvGrpSpPr>
            <p:cNvPr id="3" name="Group 61"/>
            <p:cNvGrpSpPr>
              <a:grpSpLocks/>
            </p:cNvGrpSpPr>
            <p:nvPr/>
          </p:nvGrpSpPr>
          <p:grpSpPr bwMode="auto">
            <a:xfrm>
              <a:off x="764" y="53"/>
              <a:ext cx="4803" cy="235"/>
              <a:chOff x="764" y="53"/>
              <a:chExt cx="4803" cy="235"/>
            </a:xfrm>
          </p:grpSpPr>
          <p:sp>
            <p:nvSpPr>
              <p:cNvPr id="5182" name="AutoShape 62"/>
              <p:cNvSpPr>
                <a:spLocks noChangeArrowheads="1"/>
              </p:cNvSpPr>
              <p:nvPr/>
            </p:nvSpPr>
            <p:spPr bwMode="auto">
              <a:xfrm>
                <a:off x="764" y="60"/>
                <a:ext cx="4803" cy="228"/>
              </a:xfrm>
              <a:prstGeom prst="roundRect">
                <a:avLst>
                  <a:gd name="adj" fmla="val 435"/>
                </a:avLst>
              </a:prstGeom>
              <a:noFill/>
              <a:ln w="9525">
                <a:noFill/>
                <a:round/>
                <a:headEnd/>
                <a:tailEnd/>
              </a:ln>
              <a:effectLst/>
            </p:spPr>
            <p:txBody>
              <a:bodyPr wrap="none" anchor="ctr">
                <a:prstTxWarp prst="textNoShape">
                  <a:avLst/>
                </a:prstTxWarp>
              </a:bodyPr>
              <a:lstStyle/>
              <a:p>
                <a:endParaRPr lang="en-US"/>
              </a:p>
            </p:txBody>
          </p:sp>
          <p:grpSp>
            <p:nvGrpSpPr>
              <p:cNvPr id="4" name="Group 63"/>
              <p:cNvGrpSpPr>
                <a:grpSpLocks/>
              </p:cNvGrpSpPr>
              <p:nvPr/>
            </p:nvGrpSpPr>
            <p:grpSpPr bwMode="auto">
              <a:xfrm>
                <a:off x="764" y="53"/>
                <a:ext cx="4803" cy="235"/>
                <a:chOff x="764" y="53"/>
                <a:chExt cx="4803" cy="235"/>
              </a:xfrm>
            </p:grpSpPr>
            <p:sp>
              <p:nvSpPr>
                <p:cNvPr id="5184" name="AutoShape 64"/>
                <p:cNvSpPr>
                  <a:spLocks noChangeArrowheads="1"/>
                </p:cNvSpPr>
                <p:nvPr/>
              </p:nvSpPr>
              <p:spPr bwMode="auto">
                <a:xfrm>
                  <a:off x="764" y="60"/>
                  <a:ext cx="4803" cy="228"/>
                </a:xfrm>
                <a:prstGeom prst="roundRect">
                  <a:avLst>
                    <a:gd name="adj" fmla="val 435"/>
                  </a:avLst>
                </a:prstGeom>
                <a:noFill/>
                <a:ln w="9525">
                  <a:noFill/>
                  <a:round/>
                  <a:headEnd/>
                  <a:tailEnd/>
                </a:ln>
                <a:effectLst/>
              </p:spPr>
              <p:txBody>
                <a:bodyPr wrap="none" anchor="ctr">
                  <a:prstTxWarp prst="textNoShape">
                    <a:avLst/>
                  </a:prstTxWarp>
                </a:bodyPr>
                <a:lstStyle/>
                <a:p>
                  <a:endParaRPr lang="en-US"/>
                </a:p>
              </p:txBody>
            </p:sp>
            <p:sp>
              <p:nvSpPr>
                <p:cNvPr id="5185" name="AutoShape 65"/>
                <p:cNvSpPr>
                  <a:spLocks noChangeArrowheads="1"/>
                </p:cNvSpPr>
                <p:nvPr/>
              </p:nvSpPr>
              <p:spPr bwMode="auto">
                <a:xfrm>
                  <a:off x="1282" y="53"/>
                  <a:ext cx="4099" cy="228"/>
                </a:xfrm>
                <a:prstGeom prst="roundRect">
                  <a:avLst>
                    <a:gd name="adj" fmla="val 440"/>
                  </a:avLst>
                </a:prstGeom>
                <a:noFill/>
                <a:ln w="9525">
                  <a:noFill/>
                  <a:round/>
                  <a:headEnd/>
                  <a:tailEnd/>
                </a:ln>
                <a:effectLst/>
              </p:spPr>
              <p:txBody>
                <a:bodyPr wrap="none" lIns="0" tIns="0" rIns="0" bIns="0">
                  <a:prstTxWarp prst="textNoShape">
                    <a:avLst/>
                  </a:prstTxWarp>
                  <a:spAutoFit/>
                </a:bodyPr>
                <a:lstStyle/>
                <a:p>
                  <a:pPr algn="ctr">
                    <a:lnSpc>
                      <a:spcPts val="2540"/>
                    </a:lnSpc>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2400" dirty="0" err="1" smtClean="0">
                      <a:solidFill>
                        <a:srgbClr val="696464"/>
                      </a:solidFill>
                      <a:latin typeface="Trebuchet MS" pitchFamily="-107" charset="0"/>
                      <a:ea typeface="DejaVu LGC Sans" charset="0"/>
                      <a:cs typeface="DejaVu LGC Sans" charset="0"/>
                    </a:rPr>
                    <a:t>WordsEye</a:t>
                  </a:r>
                  <a:r>
                    <a:rPr lang="en-GB" sz="2400" dirty="0" smtClean="0">
                      <a:solidFill>
                        <a:srgbClr val="696464"/>
                      </a:solidFill>
                      <a:latin typeface="Trebuchet MS" pitchFamily="-107" charset="0"/>
                      <a:ea typeface="DejaVu LGC Sans" charset="0"/>
                      <a:cs typeface="DejaVu LGC Sans" charset="0"/>
                    </a:rPr>
                    <a:t>: Create 3D scenes with language</a:t>
                  </a:r>
                  <a:endParaRPr lang="en-GB" sz="2400" dirty="0">
                    <a:solidFill>
                      <a:srgbClr val="696464"/>
                    </a:solidFill>
                    <a:latin typeface="Trebuchet MS" pitchFamily="-107" charset="0"/>
                    <a:ea typeface="DejaVu LGC Sans" charset="0"/>
                    <a:cs typeface="DejaVu LGC Sans" charset="0"/>
                  </a:endParaRPr>
                </a:p>
              </p:txBody>
            </p:sp>
          </p:grpSp>
        </p:grpSp>
      </p:grpSp>
      <p:sp>
        <p:nvSpPr>
          <p:cNvPr id="76" name="Rectangle 75"/>
          <p:cNvSpPr/>
          <p:nvPr/>
        </p:nvSpPr>
        <p:spPr>
          <a:xfrm>
            <a:off x="1197864" y="2039112"/>
            <a:ext cx="1984248" cy="10244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TextBox 14"/>
          <p:cNvSpPr txBox="1"/>
          <p:nvPr/>
        </p:nvSpPr>
        <p:spPr>
          <a:xfrm>
            <a:off x="316388" y="5968424"/>
            <a:ext cx="369412" cy="584776"/>
          </a:xfrm>
          <a:prstGeom prst="rect">
            <a:avLst/>
          </a:prstGeom>
          <a:noFill/>
        </p:spPr>
        <p:txBody>
          <a:bodyPr wrap="none" rtlCol="0">
            <a:spAutoFit/>
          </a:bodyPr>
          <a:lstStyle/>
          <a:p>
            <a:r>
              <a:rPr lang="en-US" sz="3200" dirty="0" smtClean="0">
                <a:solidFill>
                  <a:schemeClr val="tx2">
                    <a:lumMod val="60000"/>
                    <a:lumOff val="40000"/>
                  </a:schemeClr>
                </a:solidFill>
                <a:latin typeface="Comic Sans MS"/>
                <a:cs typeface="Comic Sans MS"/>
              </a:rPr>
              <a:t>1</a:t>
            </a:r>
            <a:endParaRPr lang="en-US" sz="3200" dirty="0">
              <a:solidFill>
                <a:schemeClr val="tx2">
                  <a:lumMod val="60000"/>
                  <a:lumOff val="40000"/>
                </a:schemeClr>
              </a:solidFill>
              <a:latin typeface="Comic Sans MS"/>
              <a:cs typeface="Comic Sans MS"/>
            </a:endParaRPr>
          </a:p>
        </p:txBody>
      </p:sp>
      <p:pic>
        <p:nvPicPr>
          <p:cNvPr id="16" name="Picture 15" descr="type-a-picture"/>
          <p:cNvPicPr>
            <a:picLocks/>
          </p:cNvPicPr>
          <p:nvPr/>
        </p:nvPicPr>
        <p:blipFill>
          <a:blip r:embed="rId4"/>
          <a:stretch>
            <a:fillRect/>
          </a:stretch>
        </p:blipFill>
        <p:spPr>
          <a:xfrm>
            <a:off x="3419856" y="1371600"/>
            <a:ext cx="4718304" cy="3447288"/>
          </a:xfrm>
          <a:prstGeom prst="rect">
            <a:avLst/>
          </a:prstGeom>
        </p:spPr>
      </p:pic>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Equity.thmx</Template>
  <TotalTime>108001</TotalTime>
  <Words>6380</Words>
  <Application>Microsoft Macintosh PowerPoint</Application>
  <PresentationFormat>On-screen Show (4:3)</PresentationFormat>
  <Paragraphs>815</Paragraphs>
  <Slides>82</Slides>
  <Notes>43</Notes>
  <HiddenSlides>0</HiddenSlides>
  <MMClips>1</MMClips>
  <ScaleCrop>false</ScaleCrop>
  <HeadingPairs>
    <vt:vector size="4" baseType="variant">
      <vt:variant>
        <vt:lpstr>Design Template</vt:lpstr>
      </vt:variant>
      <vt:variant>
        <vt:i4>1</vt:i4>
      </vt:variant>
      <vt:variant>
        <vt:lpstr>Slide Titles</vt:lpstr>
      </vt:variant>
      <vt:variant>
        <vt:i4>82</vt:i4>
      </vt:variant>
    </vt:vector>
  </HeadingPairs>
  <TitlesOfParts>
    <vt:vector size="83" baseType="lpstr">
      <vt:lpstr>Equity</vt:lpstr>
      <vt:lpstr>Semantics in Text-to-Scene Generation</vt:lpstr>
      <vt:lpstr>Outline</vt:lpstr>
      <vt:lpstr>Why is it hard to create 3D graphics? </vt:lpstr>
      <vt:lpstr>Complex tools</vt:lpstr>
      <vt:lpstr>Work at low level of detail</vt:lpstr>
      <vt:lpstr>Requires training – time, skill, expense</vt:lpstr>
      <vt:lpstr>New Approach - Create 3D scenes with language</vt:lpstr>
      <vt:lpstr>Slide 8</vt:lpstr>
      <vt:lpstr>Slide 9</vt:lpstr>
      <vt:lpstr>Slide 10</vt:lpstr>
      <vt:lpstr>Slide 11</vt:lpstr>
      <vt:lpstr>Slide 12</vt:lpstr>
      <vt:lpstr>Slide 13</vt:lpstr>
      <vt:lpstr>Slide 14</vt:lpstr>
      <vt:lpstr>Slide 15</vt:lpstr>
      <vt:lpstr>Slide 16</vt:lpstr>
      <vt:lpstr>Slide 17</vt:lpstr>
      <vt:lpstr>Online gallery and picturebooks</vt:lpstr>
      <vt:lpstr>Greeting cards</vt:lpstr>
      <vt:lpstr>Slide 20</vt:lpstr>
      <vt:lpstr>Slide 21</vt:lpstr>
      <vt:lpstr>A silver head of time is on the grassy ground. The blossom is next to the head. the blossom is in the ground. the green light is three feet above the blossom. the yellow light is 3 feet above the head. The large wasp is behind the blossom. the wasp is facing the head.</vt:lpstr>
      <vt:lpstr>A tiny grey manatee is in the aquarium. It is facing right. The manatee is six inches below the top of the aquarium. The ground is tile. There is a large brick wall behind the aquarium.</vt:lpstr>
      <vt:lpstr>Scenes within scenes . . .</vt:lpstr>
      <vt:lpstr>Creating 3D Scenes with language</vt:lpstr>
      <vt:lpstr>Outline</vt:lpstr>
      <vt:lpstr>WordsEye Background</vt:lpstr>
      <vt:lpstr>Related Work - Natural language and 3D graphics systems</vt:lpstr>
      <vt:lpstr>Text-to-Scene conversion: resolve linguistic descriptions to spatial relations and attributes on 3D objects:</vt:lpstr>
      <vt:lpstr>Slide 30</vt:lpstr>
      <vt:lpstr>Spatial relations and Attributes (size, color, transparency, texture)</vt:lpstr>
      <vt:lpstr>Poses and facial expressions</vt:lpstr>
      <vt:lpstr>Slide 33</vt:lpstr>
      <vt:lpstr>Depiction strategies: When 3D object doesn’t exist…</vt:lpstr>
      <vt:lpstr>Reference resolution</vt:lpstr>
      <vt:lpstr>Outline</vt:lpstr>
      <vt:lpstr>Semantics on Objects</vt:lpstr>
      <vt:lpstr>Spatial Tags</vt:lpstr>
      <vt:lpstr>Mapping prepositions to spatial relations with spatial tags</vt:lpstr>
      <vt:lpstr>Other 3D Object Features</vt:lpstr>
      <vt:lpstr>Spatial relations in a scene</vt:lpstr>
      <vt:lpstr>Slide 42</vt:lpstr>
      <vt:lpstr>Poses Types (from original system -- not implemented yet in new system)</vt:lpstr>
      <vt:lpstr>Combined poses</vt:lpstr>
      <vt:lpstr>Outline</vt:lpstr>
      <vt:lpstr>WordNet: Semantics of synsets</vt:lpstr>
      <vt:lpstr>WordNet Limitations</vt:lpstr>
      <vt:lpstr>Semantics on events and relations</vt:lpstr>
      <vt:lpstr>Thematic Roles</vt:lpstr>
      <vt:lpstr>FrameNet – Digital lexical resource  http://framenet.icsi.berkeley.edu/</vt:lpstr>
      <vt:lpstr>Example: REVENGE Frame</vt:lpstr>
      <vt:lpstr>Lexical Units in REVENGE Frame</vt:lpstr>
      <vt:lpstr>Annotations for avenge.v (REVENGE frame)</vt:lpstr>
      <vt:lpstr>Annotations for get_even.v (REVENGE frame)</vt:lpstr>
      <vt:lpstr>Valence patterns for give</vt:lpstr>
      <vt:lpstr>Frame-to-frame relations and FE mappings</vt:lpstr>
      <vt:lpstr>Frame-to-frame Relations</vt:lpstr>
      <vt:lpstr>FrameNet limitations</vt:lpstr>
      <vt:lpstr>Outline</vt:lpstr>
      <vt:lpstr>Semantics of Scenes: SBLR (Scenario-Based Lexical Resource)</vt:lpstr>
      <vt:lpstr>Using the SBLR: Valence patterns for “Of” based on semantic preferences</vt:lpstr>
      <vt:lpstr>Mapping “of” to graphical relations</vt:lpstr>
      <vt:lpstr>Using Mechanical Turk to acquire default locations and parts for the SBLR </vt:lpstr>
      <vt:lpstr>Using Mechanical Turk to acquire high/low level descriptions of existing scenes</vt:lpstr>
      <vt:lpstr>Outline</vt:lpstr>
      <vt:lpstr>WordsEye: Computational flow (and resources)</vt:lpstr>
      <vt:lpstr>Example: Start with input text</vt:lpstr>
      <vt:lpstr>Parse into phrase structure</vt:lpstr>
      <vt:lpstr>Convert to dependency structure</vt:lpstr>
      <vt:lpstr>Reference resolution</vt:lpstr>
      <vt:lpstr>Assign semantic roles</vt:lpstr>
      <vt:lpstr>Infer context and other defaults</vt:lpstr>
      <vt:lpstr>Convert semantics to graphical constraints</vt:lpstr>
      <vt:lpstr>Convert graphical constraints to rendered 3D scene</vt:lpstr>
      <vt:lpstr>Outline</vt:lpstr>
      <vt:lpstr>Applications</vt:lpstr>
      <vt:lpstr>Application: Use in education to help improve literacy skills</vt:lpstr>
      <vt:lpstr>Pre- post- test results</vt:lpstr>
      <vt:lpstr>HEAF pictures from Aesop’s Fables and Animal Farm</vt:lpstr>
      <vt:lpstr>Outline</vt:lpstr>
      <vt:lpstr>Conclusion</vt:lpstr>
      <vt:lpstr>Thank You</vt:lpstr>
    </vt:vector>
  </TitlesOfParts>
  <Manager/>
  <Company>Columbia University -- CCLS</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Meaning-Text-Theory and Lexical Frames</dc:title>
  <dc:subject/>
  <dc:creator>Bob Coyne &amp; Owen Rambow</dc:creator>
  <cp:keywords/>
  <dc:description/>
  <cp:lastModifiedBy>Robert Coyne</cp:lastModifiedBy>
  <cp:revision>221</cp:revision>
  <dcterms:created xsi:type="dcterms:W3CDTF">2010-09-29T19:40:24Z</dcterms:created>
  <dcterms:modified xsi:type="dcterms:W3CDTF">2010-10-28T20:54:30Z</dcterms:modified>
  <cp:category/>
</cp:coreProperties>
</file>