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slides/slide58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s/slide54.xml" ContentType="application/vnd.openxmlformats-officedocument.presentationml.slide+xml"/>
  <Override PartName="/ppt/slides/slide65.xml" ContentType="application/vnd.openxmlformats-officedocument.presentationml.slide+xml"/>
  <Override PartName="/ppt/slideLayouts/slideLayout6.xml" ContentType="application/vnd.openxmlformats-officedocument.presentationml.slideLayout+xml"/>
  <Override PartName="/ppt/notesSlides/notesSlide38.xml" ContentType="application/vnd.openxmlformats-officedocument.presentationml.notesSlide+xml"/>
  <Override PartName="/ppt/notesSlides/notesSlide49.xml" ContentType="application/vnd.openxmlformats-officedocument.presentationml.notesSlide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27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56.xml" ContentType="application/vnd.openxmlformats-officedocument.presentationml.notesSlide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63.xml" ContentType="application/vnd.openxmlformats-officedocument.presentationml.notesSlide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notesSlides/notesSlide23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viewProps.xml" ContentType="application/vnd.openxmlformats-officedocument.presentationml.viewProp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48.xml" ContentType="application/vnd.openxmlformats-officedocument.presentationml.slide+xml"/>
  <Override PartName="/ppt/slides/slide66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3.xml" ContentType="application/vnd.openxmlformats-officedocument.presentationml.notesSlide+xml"/>
  <Default Extension="png" ContentType="image/png"/>
  <Default Extension="bin" ContentType="application/vnd.openxmlformats-officedocument.oleObject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55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notesSlides/notesSlide39.xml" ContentType="application/vnd.openxmlformats-officedocument.presentationml.notesSlide+xml"/>
  <Override PartName="/ppt/notesSlides/notesSlide57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33.xml" ContentType="application/vnd.openxmlformats-officedocument.presentationml.slide+xml"/>
  <Override PartName="/ppt/slides/slide44.xml" ContentType="application/vnd.openxmlformats-officedocument.presentationml.slide+xml"/>
  <Override PartName="/ppt/slides/slide62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64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22.xml" ContentType="application/vnd.openxmlformats-officedocument.presentationml.slide+xml"/>
  <Override PartName="/ppt/slides/slide51.xml" ContentType="application/vnd.openxmlformats-officedocument.presentationml.slide+xml"/>
  <Override PartName="/ppt/notesSlides/notesSlide2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53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60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40.xml" ContentType="application/vnd.openxmlformats-officedocument.presentationml.notesSlide+xml"/>
  <Default Extension="vml" ContentType="application/vnd.openxmlformats-officedocument.vmlDrawing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slides/slide69.xml" ContentType="application/vnd.openxmlformats-officedocument.presentationml.slide+xml"/>
  <Override PartName="/ppt/handoutMasters/handoutMaster1.xml" ContentType="application/vnd.openxmlformats-officedocument.presentationml.handoutMaster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s/slide67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notesSlides/notesSlide29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58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Override PartName="/ppt/notesSlides/notesSlide18.xml" ContentType="application/vnd.openxmlformats-officedocument.presentationml.notesSlide+xml"/>
  <Override PartName="/ppt/notesSlides/notesSlide36.xml" ContentType="application/vnd.openxmlformats-officedocument.presentationml.notesSlide+xml"/>
  <Default Extension="wmf" ContentType="image/x-wmf"/>
  <Override PartName="/ppt/notesSlides/notesSlide65.xml" ContentType="application/vnd.openxmlformats-officedocument.presentationml.notesSlide+xml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notesSlides/notesSlide25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54.xml" ContentType="application/vnd.openxmlformats-officedocument.presentationml.notesSlide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61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68.xml" ContentType="application/vnd.openxmlformats-officedocument.presentationml.slide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Masters/slideMaster2.xml" ContentType="application/vnd.openxmlformats-officedocument.presentationml.slideMaster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57.xml" ContentType="application/vnd.openxmlformats-officedocument.presentationml.slid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59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46.xml" ContentType="application/vnd.openxmlformats-officedocument.presentationml.slide+xml"/>
  <Override PartName="/ppt/slides/slide64.xml" ContentType="application/vnd.openxmlformats-officedocument.presentationml.slide+xml"/>
  <Override PartName="/ppt/slideLayouts/slideLayout5.xml" ContentType="application/vnd.openxmlformats-officedocument.presentationml.slideLayout+xml"/>
  <Override PartName="/ppt/notesSlides/notesSlide19.xml" ContentType="application/vnd.openxmlformats-officedocument.presentationml.notesSlide+xml"/>
  <Override PartName="/ppt/notesSlides/notesSlide48.xml" ContentType="application/vnd.openxmlformats-officedocument.presentationml.notesSlide+xml"/>
  <Override PartName="/ppt/slides/slide24.xml" ContentType="application/vnd.openxmlformats-officedocument.presentationml.slide+xml"/>
  <Override PartName="/ppt/slides/slide35.xml" ContentType="application/vnd.openxmlformats-officedocument.presentationml.slide+xml"/>
  <Override PartName="/ppt/slides/slide53.xml" ContentType="application/vnd.openxmlformats-officedocument.presentationml.slide+xml"/>
  <Default Extension="jpeg" ContentType="image/jpeg"/>
  <Override PartName="/ppt/notesSlides/notesSlide37.xml" ContentType="application/vnd.openxmlformats-officedocument.presentationml.notesSlide+xml"/>
  <Override PartName="/ppt/notesSlides/notesSlide55.xml" ContentType="application/vnd.openxmlformats-officedocument.presentationml.notesSlide+xml"/>
  <Override PartName="/ppt/slides/slide13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62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  <p:sldMasterId id="2147483698" r:id="rId2"/>
  </p:sldMasterIdLst>
  <p:notesMasterIdLst>
    <p:notesMasterId r:id="rId72"/>
  </p:notesMasterIdLst>
  <p:handoutMasterIdLst>
    <p:handoutMasterId r:id="rId73"/>
  </p:handoutMasterIdLst>
  <p:sldIdLst>
    <p:sldId id="256" r:id="rId3"/>
    <p:sldId id="411" r:id="rId4"/>
    <p:sldId id="313" r:id="rId5"/>
    <p:sldId id="314" r:id="rId6"/>
    <p:sldId id="353" r:id="rId7"/>
    <p:sldId id="315" r:id="rId8"/>
    <p:sldId id="316" r:id="rId9"/>
    <p:sldId id="319" r:id="rId10"/>
    <p:sldId id="318" r:id="rId11"/>
    <p:sldId id="354" r:id="rId12"/>
    <p:sldId id="320" r:id="rId13"/>
    <p:sldId id="412" r:id="rId14"/>
    <p:sldId id="413" r:id="rId15"/>
    <p:sldId id="414" r:id="rId16"/>
    <p:sldId id="415" r:id="rId17"/>
    <p:sldId id="416" r:id="rId18"/>
    <p:sldId id="417" r:id="rId19"/>
    <p:sldId id="418" r:id="rId20"/>
    <p:sldId id="419" r:id="rId21"/>
    <p:sldId id="420" r:id="rId22"/>
    <p:sldId id="421" r:id="rId23"/>
    <p:sldId id="422" r:id="rId24"/>
    <p:sldId id="423" r:id="rId25"/>
    <p:sldId id="424" r:id="rId26"/>
    <p:sldId id="425" r:id="rId27"/>
    <p:sldId id="426" r:id="rId28"/>
    <p:sldId id="427" r:id="rId29"/>
    <p:sldId id="428" r:id="rId30"/>
    <p:sldId id="429" r:id="rId31"/>
    <p:sldId id="432" r:id="rId32"/>
    <p:sldId id="433" r:id="rId33"/>
    <p:sldId id="434" r:id="rId34"/>
    <p:sldId id="435" r:id="rId35"/>
    <p:sldId id="436" r:id="rId36"/>
    <p:sldId id="438" r:id="rId37"/>
    <p:sldId id="439" r:id="rId38"/>
    <p:sldId id="440" r:id="rId39"/>
    <p:sldId id="441" r:id="rId40"/>
    <p:sldId id="442" r:id="rId41"/>
    <p:sldId id="444" r:id="rId42"/>
    <p:sldId id="445" r:id="rId43"/>
    <p:sldId id="446" r:id="rId44"/>
    <p:sldId id="447" r:id="rId45"/>
    <p:sldId id="448" r:id="rId46"/>
    <p:sldId id="449" r:id="rId47"/>
    <p:sldId id="450" r:id="rId48"/>
    <p:sldId id="451" r:id="rId49"/>
    <p:sldId id="452" r:id="rId50"/>
    <p:sldId id="453" r:id="rId51"/>
    <p:sldId id="454" r:id="rId52"/>
    <p:sldId id="455" r:id="rId53"/>
    <p:sldId id="456" r:id="rId54"/>
    <p:sldId id="457" r:id="rId55"/>
    <p:sldId id="458" r:id="rId56"/>
    <p:sldId id="459" r:id="rId57"/>
    <p:sldId id="460" r:id="rId58"/>
    <p:sldId id="461" r:id="rId59"/>
    <p:sldId id="462" r:id="rId60"/>
    <p:sldId id="463" r:id="rId61"/>
    <p:sldId id="464" r:id="rId62"/>
    <p:sldId id="465" r:id="rId63"/>
    <p:sldId id="466" r:id="rId64"/>
    <p:sldId id="467" r:id="rId65"/>
    <p:sldId id="468" r:id="rId66"/>
    <p:sldId id="469" r:id="rId67"/>
    <p:sldId id="470" r:id="rId68"/>
    <p:sldId id="471" r:id="rId69"/>
    <p:sldId id="472" r:id="rId70"/>
    <p:sldId id="473" r:id="rId7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  <a:srgbClr val="0033CC"/>
    <a:srgbClr val="996633"/>
    <a:srgbClr val="A50021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31974" autoAdjust="0"/>
    <p:restoredTop sz="87207" autoAdjust="0"/>
  </p:normalViewPr>
  <p:slideViewPr>
    <p:cSldViewPr>
      <p:cViewPr>
        <p:scale>
          <a:sx n="75" d="100"/>
          <a:sy n="75" d="100"/>
        </p:scale>
        <p:origin x="-846" y="-72"/>
      </p:cViewPr>
      <p:guideLst>
        <p:guide orient="horz" pos="2064"/>
        <p:guide pos="345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440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slide" Target="slides/slide45.xml"/><Relationship Id="rId50" Type="http://schemas.openxmlformats.org/officeDocument/2006/relationships/slide" Target="slides/slide48.xml"/><Relationship Id="rId55" Type="http://schemas.openxmlformats.org/officeDocument/2006/relationships/slide" Target="slides/slide53.xml"/><Relationship Id="rId63" Type="http://schemas.openxmlformats.org/officeDocument/2006/relationships/slide" Target="slides/slide61.xml"/><Relationship Id="rId68" Type="http://schemas.openxmlformats.org/officeDocument/2006/relationships/slide" Target="slides/slide66.xml"/><Relationship Id="rId76" Type="http://schemas.openxmlformats.org/officeDocument/2006/relationships/theme" Target="theme/theme1.xml"/><Relationship Id="rId7" Type="http://schemas.openxmlformats.org/officeDocument/2006/relationships/slide" Target="slides/slide5.xml"/><Relationship Id="rId71" Type="http://schemas.openxmlformats.org/officeDocument/2006/relationships/slide" Target="slides/slide69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9" Type="http://schemas.openxmlformats.org/officeDocument/2006/relationships/slide" Target="slides/slide27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slide" Target="slides/slide43.xml"/><Relationship Id="rId53" Type="http://schemas.openxmlformats.org/officeDocument/2006/relationships/slide" Target="slides/slide51.xml"/><Relationship Id="rId58" Type="http://schemas.openxmlformats.org/officeDocument/2006/relationships/slide" Target="slides/slide56.xml"/><Relationship Id="rId66" Type="http://schemas.openxmlformats.org/officeDocument/2006/relationships/slide" Target="slides/slide64.xml"/><Relationship Id="rId74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slide" Target="slides/slide47.xml"/><Relationship Id="rId57" Type="http://schemas.openxmlformats.org/officeDocument/2006/relationships/slide" Target="slides/slide55.xml"/><Relationship Id="rId61" Type="http://schemas.openxmlformats.org/officeDocument/2006/relationships/slide" Target="slides/slide59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52" Type="http://schemas.openxmlformats.org/officeDocument/2006/relationships/slide" Target="slides/slide50.xml"/><Relationship Id="rId60" Type="http://schemas.openxmlformats.org/officeDocument/2006/relationships/slide" Target="slides/slide58.xml"/><Relationship Id="rId65" Type="http://schemas.openxmlformats.org/officeDocument/2006/relationships/slide" Target="slides/slide63.xml"/><Relationship Id="rId73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slide" Target="slides/slide46.xml"/><Relationship Id="rId56" Type="http://schemas.openxmlformats.org/officeDocument/2006/relationships/slide" Target="slides/slide54.xml"/><Relationship Id="rId64" Type="http://schemas.openxmlformats.org/officeDocument/2006/relationships/slide" Target="slides/slide62.xml"/><Relationship Id="rId69" Type="http://schemas.openxmlformats.org/officeDocument/2006/relationships/slide" Target="slides/slide67.xml"/><Relationship Id="rId77" Type="http://schemas.openxmlformats.org/officeDocument/2006/relationships/tableStyles" Target="tableStyles.xml"/><Relationship Id="rId8" Type="http://schemas.openxmlformats.org/officeDocument/2006/relationships/slide" Target="slides/slide6.xml"/><Relationship Id="rId51" Type="http://schemas.openxmlformats.org/officeDocument/2006/relationships/slide" Target="slides/slide49.xml"/><Relationship Id="rId72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slide" Target="slides/slide44.xml"/><Relationship Id="rId59" Type="http://schemas.openxmlformats.org/officeDocument/2006/relationships/slide" Target="slides/slide57.xml"/><Relationship Id="rId67" Type="http://schemas.openxmlformats.org/officeDocument/2006/relationships/slide" Target="slides/slide65.xml"/><Relationship Id="rId20" Type="http://schemas.openxmlformats.org/officeDocument/2006/relationships/slide" Target="slides/slide18.xml"/><Relationship Id="rId41" Type="http://schemas.openxmlformats.org/officeDocument/2006/relationships/slide" Target="slides/slide39.xml"/><Relationship Id="rId54" Type="http://schemas.openxmlformats.org/officeDocument/2006/relationships/slide" Target="slides/slide52.xml"/><Relationship Id="rId62" Type="http://schemas.openxmlformats.org/officeDocument/2006/relationships/slide" Target="slides/slide60.xml"/><Relationship Id="rId70" Type="http://schemas.openxmlformats.org/officeDocument/2006/relationships/slide" Target="slides/slide68.xml"/><Relationship Id="rId75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image" Target="../media/image8.wmf"/><Relationship Id="rId5" Type="http://schemas.openxmlformats.org/officeDocument/2006/relationships/image" Target="../media/image12.wmf"/><Relationship Id="rId4" Type="http://schemas.openxmlformats.org/officeDocument/2006/relationships/image" Target="../media/image1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3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13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13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13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A88E5EE1-25EB-4AED-86FA-3576B85BFBD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91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91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91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095099D5-3B97-4EB4-83D2-9003C0E871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5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5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5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2.xml"/><Relationship Id="rId1" Type="http://schemas.openxmlformats.org/officeDocument/2006/relationships/notesMaster" Target="../notesMasters/notesMaster1.xml"/></Relationships>
</file>

<file path=ppt/notesSlides/_rels/notesSlide5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4.xml"/><Relationship Id="rId1" Type="http://schemas.openxmlformats.org/officeDocument/2006/relationships/notesMaster" Target="../notesMasters/notesMaster1.xml"/></Relationships>
</file>

<file path=ppt/notesSlides/_rels/notesSlide6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5.xml"/><Relationship Id="rId1" Type="http://schemas.openxmlformats.org/officeDocument/2006/relationships/notesMaster" Target="../notesMasters/notesMaster1.xml"/></Relationships>
</file>

<file path=ppt/notesSlides/_rels/notesSlide6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6.xml"/><Relationship Id="rId1" Type="http://schemas.openxmlformats.org/officeDocument/2006/relationships/notesMaster" Target="../notesMasters/notesMaster1.xml"/></Relationships>
</file>

<file path=ppt/notesSlides/_rels/notesSlide6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7.xml"/><Relationship Id="rId1" Type="http://schemas.openxmlformats.org/officeDocument/2006/relationships/notesMaster" Target="../notesMasters/notesMaster1.xml"/></Relationships>
</file>

<file path=ppt/notesSlides/_rels/notesSlide6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8.xml"/><Relationship Id="rId1" Type="http://schemas.openxmlformats.org/officeDocument/2006/relationships/notesMaster" Target="../notesMasters/notesMaster1.xml"/></Relationships>
</file>

<file path=ppt/notesSlides/_rels/notesSlide6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CE963F3-1DDF-4FDF-ABFD-0697919A9237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7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11BEE5C-E03B-4D7C-9F68-F21A849A4AE5}" type="slidenum">
              <a:rPr lang="en-US" smtClean="0"/>
              <a:pPr/>
              <a:t>10</a:t>
            </a:fld>
            <a:endParaRPr lang="en-US" smtClean="0"/>
          </a:p>
        </p:txBody>
      </p:sp>
      <p:sp>
        <p:nvSpPr>
          <p:cNvPr id="35842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3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A3ED3D2-9607-41B2-9464-1D8C46506927}" type="slidenum">
              <a:rPr lang="en-US" smtClean="0"/>
              <a:pPr/>
              <a:t>11</a:t>
            </a:fld>
            <a:endParaRPr lang="en-US" smtClean="0"/>
          </a:p>
        </p:txBody>
      </p:sp>
      <p:sp>
        <p:nvSpPr>
          <p:cNvPr id="37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EF55725-BECE-4D6C-B4D1-52F4B7F0261A}" type="slidenum">
              <a:rPr lang="en-US" smtClean="0"/>
              <a:pPr/>
              <a:t>12</a:t>
            </a:fld>
            <a:endParaRPr lang="en-US" smtClean="0"/>
          </a:p>
        </p:txBody>
      </p:sp>
      <p:sp>
        <p:nvSpPr>
          <p:cNvPr id="39938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9939" name="Rectangle 1027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D2BD681-3BC8-46CA-9BD8-6B47BD028743}" type="slidenum">
              <a:rPr lang="en-US" smtClean="0"/>
              <a:pPr/>
              <a:t>13</a:t>
            </a:fld>
            <a:endParaRPr lang="en-US" smtClean="0"/>
          </a:p>
        </p:txBody>
      </p:sp>
      <p:sp>
        <p:nvSpPr>
          <p:cNvPr id="41986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1987" name="Rectangle 1027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61438C7-0C23-4DFD-BB96-3EAB2AD0EEFE}" type="slidenum">
              <a:rPr lang="en-US" smtClean="0"/>
              <a:pPr/>
              <a:t>14</a:t>
            </a:fld>
            <a:endParaRPr lang="en-US" smtClean="0"/>
          </a:p>
        </p:txBody>
      </p:sp>
      <p:sp>
        <p:nvSpPr>
          <p:cNvPr id="44034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4035" name="Rectangle 1027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B160CD4-41CE-419F-ABE9-D153FF93F98C}" type="slidenum">
              <a:rPr lang="en-US" smtClean="0"/>
              <a:pPr/>
              <a:t>15</a:t>
            </a:fld>
            <a:endParaRPr lang="en-US" smtClean="0"/>
          </a:p>
        </p:txBody>
      </p:sp>
      <p:sp>
        <p:nvSpPr>
          <p:cNvPr id="460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86DF3BE-D21A-4F18-B1F0-0AE4670E273C}" type="slidenum">
              <a:rPr lang="en-US" smtClean="0"/>
              <a:pPr/>
              <a:t>16</a:t>
            </a:fld>
            <a:endParaRPr lang="en-US" smtClean="0"/>
          </a:p>
        </p:txBody>
      </p:sp>
      <p:sp>
        <p:nvSpPr>
          <p:cNvPr id="48130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8131" name="Rectangle 1027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6768530-9F54-4C86-9BF4-61B9E03355D9}" type="slidenum">
              <a:rPr lang="en-US" smtClean="0"/>
              <a:pPr/>
              <a:t>17</a:t>
            </a:fld>
            <a:endParaRPr lang="en-US" smtClean="0"/>
          </a:p>
        </p:txBody>
      </p:sp>
      <p:sp>
        <p:nvSpPr>
          <p:cNvPr id="50178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0179" name="Rectangle 1027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5AF5147-6292-441D-A719-A8B138845835}" type="slidenum">
              <a:rPr lang="en-US" smtClean="0"/>
              <a:pPr/>
              <a:t>18</a:t>
            </a:fld>
            <a:endParaRPr lang="en-US" smtClean="0"/>
          </a:p>
        </p:txBody>
      </p:sp>
      <p:sp>
        <p:nvSpPr>
          <p:cNvPr id="52226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2227" name="Rectangle 1027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049775F-80AC-467E-A7F6-EB809B79B605}" type="slidenum">
              <a:rPr lang="en-US" smtClean="0"/>
              <a:pPr/>
              <a:t>19</a:t>
            </a:fld>
            <a:endParaRPr lang="en-US" smtClean="0"/>
          </a:p>
        </p:txBody>
      </p:sp>
      <p:sp>
        <p:nvSpPr>
          <p:cNvPr id="54274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4275" name="Rectangle 1027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FD41DD6-9DF2-4DD8-B1CF-A429F9C2FE32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19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BEA5929-28F1-4CE4-80F8-B944345B3881}" type="slidenum">
              <a:rPr lang="en-US" smtClean="0"/>
              <a:pPr/>
              <a:t>20</a:t>
            </a:fld>
            <a:endParaRPr lang="en-US" smtClean="0"/>
          </a:p>
        </p:txBody>
      </p:sp>
      <p:sp>
        <p:nvSpPr>
          <p:cNvPr id="56322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6323" name="Rectangle 1027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2C35B49-5EFA-45B2-BC1A-77D1FE55870E}" type="slidenum">
              <a:rPr lang="en-US" smtClean="0"/>
              <a:pPr/>
              <a:t>21</a:t>
            </a:fld>
            <a:endParaRPr lang="en-US" smtClean="0"/>
          </a:p>
        </p:txBody>
      </p:sp>
      <p:sp>
        <p:nvSpPr>
          <p:cNvPr id="58370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8371" name="Rectangle 1027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6D58BAF-3CBD-4531-9167-DD6A314AD2F2}" type="slidenum">
              <a:rPr lang="en-US" smtClean="0"/>
              <a:pPr/>
              <a:t>22</a:t>
            </a:fld>
            <a:endParaRPr lang="en-US" smtClean="0"/>
          </a:p>
        </p:txBody>
      </p:sp>
      <p:sp>
        <p:nvSpPr>
          <p:cNvPr id="60418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0419" name="Rectangle 1027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6D2253F-46C2-4B09-91E5-3A3CE49736BA}" type="slidenum">
              <a:rPr lang="en-US" smtClean="0"/>
              <a:pPr/>
              <a:t>23</a:t>
            </a:fld>
            <a:endParaRPr lang="en-US" smtClean="0"/>
          </a:p>
        </p:txBody>
      </p:sp>
      <p:sp>
        <p:nvSpPr>
          <p:cNvPr id="62466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2467" name="Rectangle 1027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46A2CED-EDF0-4EA1-B281-0EBA8C93F912}" type="slidenum">
              <a:rPr lang="en-US" smtClean="0"/>
              <a:pPr/>
              <a:t>24</a:t>
            </a:fld>
            <a:endParaRPr lang="en-US" smtClean="0"/>
          </a:p>
        </p:txBody>
      </p:sp>
      <p:sp>
        <p:nvSpPr>
          <p:cNvPr id="645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5209408-0560-4438-9167-2A5B05A30BCA}" type="slidenum">
              <a:rPr lang="en-US" smtClean="0"/>
              <a:pPr/>
              <a:t>25</a:t>
            </a:fld>
            <a:endParaRPr lang="en-US" smtClean="0"/>
          </a:p>
        </p:txBody>
      </p:sp>
      <p:sp>
        <p:nvSpPr>
          <p:cNvPr id="665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57F1516-AEFB-4735-A9C9-649FD53A0229}" type="slidenum">
              <a:rPr lang="en-US" smtClean="0"/>
              <a:pPr/>
              <a:t>26</a:t>
            </a:fld>
            <a:endParaRPr lang="en-US" smtClean="0"/>
          </a:p>
        </p:txBody>
      </p:sp>
      <p:sp>
        <p:nvSpPr>
          <p:cNvPr id="68610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1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F65E338-91BD-4571-98B7-38C83E19AD07}" type="slidenum">
              <a:rPr lang="en-US" smtClean="0"/>
              <a:pPr/>
              <a:t>27</a:t>
            </a:fld>
            <a:endParaRPr lang="en-US" smtClean="0"/>
          </a:p>
        </p:txBody>
      </p:sp>
      <p:sp>
        <p:nvSpPr>
          <p:cNvPr id="70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C7EF60D-1B96-4104-891E-47B53891C182}" type="slidenum">
              <a:rPr lang="en-US" smtClean="0"/>
              <a:pPr/>
              <a:t>29</a:t>
            </a:fld>
            <a:endParaRPr lang="en-US" smtClean="0"/>
          </a:p>
        </p:txBody>
      </p:sp>
      <p:sp>
        <p:nvSpPr>
          <p:cNvPr id="73730" name="Rectangle 1026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3731" name="Rectangle 1027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3C26544-3B9B-482E-BAC9-5A797683153F}" type="slidenum">
              <a:rPr lang="en-US" smtClean="0"/>
              <a:pPr/>
              <a:t>30</a:t>
            </a:fld>
            <a:endParaRPr lang="en-US" smtClean="0"/>
          </a:p>
        </p:txBody>
      </p:sp>
      <p:sp>
        <p:nvSpPr>
          <p:cNvPr id="75778" name="Rectangle 1026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5779" name="Rectangle 1027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D82E4CE-50D2-4795-83F9-566AC939AC6A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21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D257D84-2A0D-4601-AC9E-A3461AC107FC}" type="slidenum">
              <a:rPr lang="en-US" smtClean="0"/>
              <a:pPr/>
              <a:t>31</a:t>
            </a:fld>
            <a:endParaRPr lang="en-US" smtClean="0"/>
          </a:p>
        </p:txBody>
      </p:sp>
      <p:sp>
        <p:nvSpPr>
          <p:cNvPr id="778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030D65D-591E-4D54-9E38-9D021C32717F}" type="slidenum">
              <a:rPr lang="en-US" smtClean="0"/>
              <a:pPr/>
              <a:t>32</a:t>
            </a:fld>
            <a:endParaRPr lang="en-US" smtClean="0"/>
          </a:p>
        </p:txBody>
      </p:sp>
      <p:sp>
        <p:nvSpPr>
          <p:cNvPr id="79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smtClean="0"/>
              <a:t>Line of people, chalk line; hard as difficult or solid</a:t>
            </a:r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1E49F77-45D5-459C-AD87-CE7E60D9BC98}" type="slidenum">
              <a:rPr lang="en-US" smtClean="0"/>
              <a:pPr/>
              <a:t>33</a:t>
            </a:fld>
            <a:endParaRPr lang="en-US" smtClean="0"/>
          </a:p>
        </p:txBody>
      </p:sp>
      <p:sp>
        <p:nvSpPr>
          <p:cNvPr id="819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E9B7110-C405-4D9E-8921-547B9365213C}" type="slidenum">
              <a:rPr lang="en-US" smtClean="0"/>
              <a:pPr/>
              <a:t>37</a:t>
            </a:fld>
            <a:endParaRPr lang="en-US" smtClean="0"/>
          </a:p>
        </p:txBody>
      </p:sp>
      <p:sp>
        <p:nvSpPr>
          <p:cNvPr id="870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0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E232DB2-5078-41CF-90B3-B8A7B70FA680}" type="slidenum">
              <a:rPr lang="en-US" smtClean="0"/>
              <a:pPr/>
              <a:t>38</a:t>
            </a:fld>
            <a:endParaRPr lang="en-US" smtClean="0"/>
          </a:p>
        </p:txBody>
      </p:sp>
      <p:sp>
        <p:nvSpPr>
          <p:cNvPr id="89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smtClean="0"/>
              <a:t>Start here.</a:t>
            </a:r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763F3D7-0506-4331-A0B4-A916DAE4BAA6}" type="slidenum">
              <a:rPr lang="en-US" smtClean="0"/>
              <a:pPr/>
              <a:t>39</a:t>
            </a:fld>
            <a:endParaRPr lang="en-US" smtClean="0"/>
          </a:p>
        </p:txBody>
      </p:sp>
      <p:sp>
        <p:nvSpPr>
          <p:cNvPr id="911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1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88B2005-C2AB-4F22-A665-27FFD4D3B66B}" type="slidenum">
              <a:rPr lang="en-US" smtClean="0"/>
              <a:pPr/>
              <a:t>40</a:t>
            </a:fld>
            <a:endParaRPr lang="en-US" smtClean="0"/>
          </a:p>
        </p:txBody>
      </p:sp>
      <p:sp>
        <p:nvSpPr>
          <p:cNvPr id="931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31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9440920-A185-45CC-95F1-61343816ACCB}" type="slidenum">
              <a:rPr lang="en-US" smtClean="0"/>
              <a:pPr/>
              <a:t>41</a:t>
            </a:fld>
            <a:endParaRPr lang="en-US" smtClean="0"/>
          </a:p>
        </p:txBody>
      </p:sp>
      <p:sp>
        <p:nvSpPr>
          <p:cNvPr id="952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52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D2E3833-04F0-42A8-8477-BBEDC33CA713}" type="slidenum">
              <a:rPr lang="en-US" smtClean="0"/>
              <a:pPr/>
              <a:t>42</a:t>
            </a:fld>
            <a:endParaRPr lang="en-US" smtClean="0"/>
          </a:p>
        </p:txBody>
      </p:sp>
      <p:sp>
        <p:nvSpPr>
          <p:cNvPr id="972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72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C286DF3-6C3E-4E07-B03E-42D3AB63E35A}" type="slidenum">
              <a:rPr lang="en-US" smtClean="0"/>
              <a:pPr/>
              <a:t>43</a:t>
            </a:fld>
            <a:endParaRPr lang="en-US" smtClean="0"/>
          </a:p>
        </p:txBody>
      </p:sp>
      <p:sp>
        <p:nvSpPr>
          <p:cNvPr id="993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93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2036710-1DB0-4718-97BF-478D3D0AA8A7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23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7349E13-A359-474D-A627-2C51DE3EDCC7}" type="slidenum">
              <a:rPr lang="en-US" smtClean="0"/>
              <a:pPr/>
              <a:t>44</a:t>
            </a:fld>
            <a:endParaRPr lang="en-US" smtClean="0"/>
          </a:p>
        </p:txBody>
      </p:sp>
      <p:sp>
        <p:nvSpPr>
          <p:cNvPr id="1013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13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4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0078C79-E177-44C7-87E6-B69F90286722}" type="slidenum">
              <a:rPr lang="en-US" smtClean="0"/>
              <a:pPr/>
              <a:t>45</a:t>
            </a:fld>
            <a:endParaRPr lang="en-US" smtClean="0"/>
          </a:p>
        </p:txBody>
      </p:sp>
      <p:sp>
        <p:nvSpPr>
          <p:cNvPr id="1044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44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75342E0-33E9-4CA6-A99A-DE7FC5577035}" type="slidenum">
              <a:rPr lang="en-US" smtClean="0"/>
              <a:pPr/>
              <a:t>46</a:t>
            </a:fld>
            <a:endParaRPr lang="en-US" smtClean="0"/>
          </a:p>
        </p:txBody>
      </p:sp>
      <p:sp>
        <p:nvSpPr>
          <p:cNvPr id="1075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75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6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80530C8-C2C5-409F-B7F3-BBCF3D708DCA}" type="slidenum">
              <a:rPr lang="en-US" smtClean="0"/>
              <a:pPr/>
              <a:t>47</a:t>
            </a:fld>
            <a:endParaRPr lang="en-US" smtClean="0"/>
          </a:p>
        </p:txBody>
      </p:sp>
      <p:sp>
        <p:nvSpPr>
          <p:cNvPr id="1095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95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71311E1-D4F8-4669-8039-45A7878015A8}" type="slidenum">
              <a:rPr lang="en-US" smtClean="0"/>
              <a:pPr/>
              <a:t>48</a:t>
            </a:fld>
            <a:endParaRPr lang="en-US" smtClean="0"/>
          </a:p>
        </p:txBody>
      </p:sp>
      <p:sp>
        <p:nvSpPr>
          <p:cNvPr id="1116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16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D94DA3F-04B6-487A-A491-A4BBB2833303}" type="slidenum">
              <a:rPr lang="en-US" smtClean="0"/>
              <a:pPr/>
              <a:t>49</a:t>
            </a:fld>
            <a:endParaRPr lang="en-US" smtClean="0"/>
          </a:p>
        </p:txBody>
      </p:sp>
      <p:sp>
        <p:nvSpPr>
          <p:cNvPr id="1136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BF3FD3B-931E-4311-AAFF-9511DAC841A9}" type="slidenum">
              <a:rPr lang="en-US" smtClean="0"/>
              <a:pPr/>
              <a:t>50</a:t>
            </a:fld>
            <a:endParaRPr lang="en-US" smtClean="0"/>
          </a:p>
        </p:txBody>
      </p:sp>
      <p:sp>
        <p:nvSpPr>
          <p:cNvPr id="1167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67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746DCC2-BB3C-44C1-B988-B0C29782E472}" type="slidenum">
              <a:rPr lang="en-US" smtClean="0"/>
              <a:pPr/>
              <a:t>51</a:t>
            </a:fld>
            <a:endParaRPr lang="en-US" smtClean="0"/>
          </a:p>
        </p:txBody>
      </p:sp>
      <p:sp>
        <p:nvSpPr>
          <p:cNvPr id="1187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87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A1288C5-E0B0-41EE-B598-A79E74647CC6}" type="slidenum">
              <a:rPr lang="en-US" smtClean="0"/>
              <a:pPr/>
              <a:t>52</a:t>
            </a:fld>
            <a:endParaRPr lang="en-US" smtClean="0"/>
          </a:p>
        </p:txBody>
      </p:sp>
      <p:sp>
        <p:nvSpPr>
          <p:cNvPr id="1208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08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22B24F7-6734-4207-828A-8A67B791B34C}" type="slidenum">
              <a:rPr lang="en-US" smtClean="0"/>
              <a:pPr/>
              <a:t>53</a:t>
            </a:fld>
            <a:endParaRPr lang="en-US" smtClean="0"/>
          </a:p>
        </p:txBody>
      </p:sp>
      <p:sp>
        <p:nvSpPr>
          <p:cNvPr id="1228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8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A276410-86E3-4C20-91F5-38DCBB38A964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25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CBD4EED-0A4B-44CA-8126-584B84D5AF02}" type="slidenum">
              <a:rPr lang="en-US" smtClean="0"/>
              <a:pPr/>
              <a:t>54</a:t>
            </a:fld>
            <a:endParaRPr lang="en-US" smtClean="0"/>
          </a:p>
        </p:txBody>
      </p:sp>
      <p:sp>
        <p:nvSpPr>
          <p:cNvPr id="1249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49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4B999C6-09EA-4811-9FB1-5E960DA12A68}" type="slidenum">
              <a:rPr lang="en-US" smtClean="0"/>
              <a:pPr/>
              <a:t>55</a:t>
            </a:fld>
            <a:endParaRPr lang="en-US" smtClean="0"/>
          </a:p>
        </p:txBody>
      </p:sp>
      <p:sp>
        <p:nvSpPr>
          <p:cNvPr id="1269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69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521E98E-7C86-417D-91E5-C406DD280C2C}" type="slidenum">
              <a:rPr lang="en-US" smtClean="0"/>
              <a:pPr/>
              <a:t>56</a:t>
            </a:fld>
            <a:endParaRPr lang="en-US" smtClean="0"/>
          </a:p>
        </p:txBody>
      </p:sp>
      <p:sp>
        <p:nvSpPr>
          <p:cNvPr id="1290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90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B5DF4D0-BD0C-4437-B565-821F696E7155}" type="slidenum">
              <a:rPr lang="en-US" smtClean="0"/>
              <a:pPr/>
              <a:t>57</a:t>
            </a:fld>
            <a:endParaRPr lang="en-US" smtClean="0"/>
          </a:p>
        </p:txBody>
      </p:sp>
      <p:sp>
        <p:nvSpPr>
          <p:cNvPr id="1310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10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6D80AB6-6A5E-40B0-B796-FE0A0A0EF128}" type="slidenum">
              <a:rPr lang="en-US" smtClean="0"/>
              <a:pPr/>
              <a:t>58</a:t>
            </a:fld>
            <a:endParaRPr lang="en-US" smtClean="0"/>
          </a:p>
        </p:txBody>
      </p:sp>
      <p:sp>
        <p:nvSpPr>
          <p:cNvPr id="133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6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66A8B39-63F6-4EDA-AFF4-8464E1353F96}" type="slidenum">
              <a:rPr lang="en-US" smtClean="0"/>
              <a:pPr/>
              <a:t>59</a:t>
            </a:fld>
            <a:endParaRPr lang="en-US" smtClean="0"/>
          </a:p>
        </p:txBody>
      </p:sp>
      <p:sp>
        <p:nvSpPr>
          <p:cNvPr id="135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51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0F36075-4581-4823-91E4-9431E34F5E1A}" type="slidenum">
              <a:rPr lang="en-US" smtClean="0"/>
              <a:pPr/>
              <a:t>60</a:t>
            </a:fld>
            <a:endParaRPr lang="en-US" smtClean="0"/>
          </a:p>
        </p:txBody>
      </p:sp>
      <p:sp>
        <p:nvSpPr>
          <p:cNvPr id="1372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72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EE4D13B-61D9-44D7-AA78-E4F1EE0CDF58}" type="slidenum">
              <a:rPr lang="en-US" smtClean="0"/>
              <a:pPr/>
              <a:t>61</a:t>
            </a:fld>
            <a:endParaRPr lang="en-US" smtClean="0"/>
          </a:p>
        </p:txBody>
      </p:sp>
      <p:sp>
        <p:nvSpPr>
          <p:cNvPr id="139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92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8617754-2A71-4761-99F4-EACDE4D5814C}" type="slidenum">
              <a:rPr lang="en-US" smtClean="0"/>
              <a:pPr/>
              <a:t>62</a:t>
            </a:fld>
            <a:endParaRPr lang="en-US" smtClean="0"/>
          </a:p>
        </p:txBody>
      </p:sp>
      <p:sp>
        <p:nvSpPr>
          <p:cNvPr id="1413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13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A6CE467-5246-4130-A697-F3A36095903F}" type="slidenum">
              <a:rPr lang="en-US" smtClean="0"/>
              <a:pPr/>
              <a:t>63</a:t>
            </a:fld>
            <a:endParaRPr lang="en-US" smtClean="0"/>
          </a:p>
        </p:txBody>
      </p:sp>
      <p:sp>
        <p:nvSpPr>
          <p:cNvPr id="143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3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B891312-3BD5-49CD-A5BB-0F1F954CEBAD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27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6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0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A38E222-085B-419B-95C7-5C3179C154D6}" type="slidenum">
              <a:rPr lang="en-US" smtClean="0"/>
              <a:pPr/>
              <a:t>64</a:t>
            </a:fld>
            <a:endParaRPr lang="en-US" smtClean="0"/>
          </a:p>
        </p:txBody>
      </p:sp>
      <p:sp>
        <p:nvSpPr>
          <p:cNvPr id="145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54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6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557AF56-0F2C-4773-9246-3B44F9C7FE2F}" type="slidenum">
              <a:rPr lang="en-US" smtClean="0"/>
              <a:pPr/>
              <a:t>65</a:t>
            </a:fld>
            <a:endParaRPr lang="en-US" smtClean="0"/>
          </a:p>
        </p:txBody>
      </p:sp>
      <p:sp>
        <p:nvSpPr>
          <p:cNvPr id="147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74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6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A238990-D6A8-4223-973F-425B20DE2DA6}" type="slidenum">
              <a:rPr lang="en-US" smtClean="0"/>
              <a:pPr/>
              <a:t>66</a:t>
            </a:fld>
            <a:endParaRPr lang="en-US" smtClean="0"/>
          </a:p>
        </p:txBody>
      </p:sp>
      <p:sp>
        <p:nvSpPr>
          <p:cNvPr id="149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95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6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CC3B308-E7F1-4AA1-9CAC-D3AB2AC1B72E}" type="slidenum">
              <a:rPr lang="en-US" smtClean="0"/>
              <a:pPr/>
              <a:t>67</a:t>
            </a:fld>
            <a:endParaRPr lang="en-US" smtClean="0"/>
          </a:p>
        </p:txBody>
      </p:sp>
      <p:sp>
        <p:nvSpPr>
          <p:cNvPr id="151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15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6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814A0EE-043C-42D9-BB1C-B543F2046B92}" type="slidenum">
              <a:rPr lang="en-US" smtClean="0"/>
              <a:pPr/>
              <a:t>68</a:t>
            </a:fld>
            <a:endParaRPr lang="en-US" smtClean="0"/>
          </a:p>
        </p:txBody>
      </p:sp>
      <p:sp>
        <p:nvSpPr>
          <p:cNvPr id="153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6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4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81E3A50-8CBF-4A55-B204-6CA7BBD89EC7}" type="slidenum">
              <a:rPr lang="en-US" smtClean="0"/>
              <a:pPr/>
              <a:t>69</a:t>
            </a:fld>
            <a:endParaRPr lang="en-US" smtClean="0"/>
          </a:p>
        </p:txBody>
      </p:sp>
      <p:sp>
        <p:nvSpPr>
          <p:cNvPr id="155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56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81CF89C-993A-475A-8EAC-EE158F9FF239}" type="slidenum">
              <a:rPr lang="en-US" smtClean="0"/>
              <a:pPr/>
              <a:t>7</a:t>
            </a:fld>
            <a:endParaRPr lang="en-US" smtClean="0"/>
          </a:p>
        </p:txBody>
      </p:sp>
      <p:sp>
        <p:nvSpPr>
          <p:cNvPr id="29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37FD229-4B3C-436B-8E1F-DF4796C2ECBB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B80900A-80B4-4689-A9C4-E04B84B34337}" type="slidenum">
              <a:rPr lang="en-US" smtClean="0"/>
              <a:pPr/>
              <a:t>9</a:t>
            </a:fld>
            <a:endParaRPr lang="en-US" smtClean="0"/>
          </a:p>
        </p:txBody>
      </p:sp>
      <p:sp>
        <p:nvSpPr>
          <p:cNvPr id="33794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5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C63499-C65A-4725-8596-F7F7106702A4}" type="datetimeFigureOut">
              <a:rPr lang="en-US"/>
              <a:pPr>
                <a:defRPr/>
              </a:pPr>
              <a:t>11/9/2010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F88556-FE4A-4830-AF3B-B7ECD8AD89A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1CCFD3-9111-4C71-AE8B-CD7ECA7E421B}" type="datetimeFigureOut">
              <a:rPr lang="en-US"/>
              <a:pPr>
                <a:defRPr/>
              </a:pPr>
              <a:t>11/9/2010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86C03C-2B47-43F7-A2DF-40D43D71B23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164D06-ACD4-4EF2-8D27-788BDE2C114A}" type="datetimeFigureOut">
              <a:rPr lang="en-US"/>
              <a:pPr>
                <a:defRPr/>
              </a:pPr>
              <a:t>11/9/2010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8C8972-2533-43F8-BAF6-304A50FAE2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908627-0230-43E2-8E16-5828013465BA}" type="datetimeFigureOut">
              <a:rPr lang="en-US"/>
              <a:pPr>
                <a:defRPr/>
              </a:pPr>
              <a:t>11/9/2010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4BDCB4-E7A5-4DDB-83E3-B39FE6A1FE9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44E336-E8EC-4140-A460-8CA24004C2E3}" type="datetimeFigureOut">
              <a:rPr lang="en-US"/>
              <a:pPr>
                <a:defRPr/>
              </a:pPr>
              <a:t>11/9/2010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4EA9E3-7720-4A46-894F-56CF0D8DC32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A00BD1-80EB-4986-B314-3144BD2549A1}" type="datetimeFigureOut">
              <a:rPr lang="en-US"/>
              <a:pPr>
                <a:defRPr/>
              </a:pPr>
              <a:t>11/9/2010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BC816D-F7DB-43D4-A601-0EA4EE6E01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CC13F7-85AC-4A43-BD8A-81F31A5E1161}" type="datetimeFigureOut">
              <a:rPr lang="en-US"/>
              <a:pPr>
                <a:defRPr/>
              </a:pPr>
              <a:t>11/9/2010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743C8F-577C-4855-95CE-801A908ED0C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A60433-22B0-41A0-846F-45D90680A1DE}" type="datetimeFigureOut">
              <a:rPr lang="en-US"/>
              <a:pPr>
                <a:defRPr/>
              </a:pPr>
              <a:t>11/9/2010</a:t>
            </a:fld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060FB3-8CBA-4D62-B89A-D402F536A6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4E3B2F-38C2-4765-B61E-DB6B5A08A0B1}" type="datetimeFigureOut">
              <a:rPr lang="en-US"/>
              <a:pPr>
                <a:defRPr/>
              </a:pPr>
              <a:t>11/9/2010</a:t>
            </a:fld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8D2602-0780-41E6-B84C-6590D63A358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0092E8-1310-494F-9A9C-1472EB84C217}" type="datetimeFigureOut">
              <a:rPr lang="en-US"/>
              <a:pPr>
                <a:defRPr/>
              </a:pPr>
              <a:t>11/9/2010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80A379-C9DC-4DDA-A64D-75E17C4BD6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330E99-AEA0-48BA-82C7-4E5FC86D0D69}" type="datetimeFigureOut">
              <a:rPr lang="en-US"/>
              <a:pPr>
                <a:defRPr/>
              </a:pPr>
              <a:t>11/9/2010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EBED24-A11A-4D47-9984-01C7C2BC061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3427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1" name="Date Placeholder 6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>
              <a:defRPr sz="1000"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6" name="Footer Placeholder 7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>
              <a:defRPr sz="1000"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7" name="Slide Number Placeholder 8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>
              <a:defRPr sz="1000"/>
            </a:lvl1pPr>
            <a:extLst/>
          </a:lstStyle>
          <a:p>
            <a:pPr>
              <a:defRPr/>
            </a:pPr>
            <a:fld id="{4E103049-A557-4CB4-9065-41DA38E43B5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  <a:extLst/>
    </p:titleStyle>
    <p:bodyStyle>
      <a:lvl1pPr marL="365125" indent="-255588" algn="l" rtl="0" eaLnBrk="0" fontAlgn="base" hangingPunct="0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eaLnBrk="0" fontAlgn="base" hangingPunct="0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64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5155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</a:defRPr>
            </a:lvl1pPr>
          </a:lstStyle>
          <a:p>
            <a:pPr>
              <a:defRPr/>
            </a:pPr>
            <a:fld id="{07ED1A9F-A820-41AD-AADF-AFCD446CB289}" type="datetimeFigureOut">
              <a:rPr lang="en-US"/>
              <a:pPr>
                <a:defRPr/>
              </a:pPr>
              <a:t>11/9/2010</a:t>
            </a:fld>
            <a:endParaRPr lang="en-US"/>
          </a:p>
        </p:txBody>
      </p:sp>
      <p:sp>
        <p:nvSpPr>
          <p:cNvPr id="15155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155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</a:defRPr>
            </a:lvl1pPr>
          </a:lstStyle>
          <a:p>
            <a:pPr>
              <a:defRPr/>
            </a:pPr>
            <a:fld id="{410D8AEC-3FD2-4896-ABF8-21650343B31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9" r:id="rId1"/>
    <p:sldLayoutId id="2147483700" r:id="rId2"/>
    <p:sldLayoutId id="2147483701" r:id="rId3"/>
    <p:sldLayoutId id="2147483702" r:id="rId4"/>
    <p:sldLayoutId id="2147483703" r:id="rId5"/>
    <p:sldLayoutId id="2147483704" r:id="rId6"/>
    <p:sldLayoutId id="2147483705" r:id="rId7"/>
    <p:sldLayoutId id="2147483706" r:id="rId8"/>
    <p:sldLayoutId id="2147483707" r:id="rId9"/>
    <p:sldLayoutId id="2147483708" r:id="rId10"/>
    <p:sldLayoutId id="214748370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://wordnetweb.princeton.edu/perl/webwn" TargetMode="Externa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.bin"/><Relationship Id="rId3" Type="http://schemas.openxmlformats.org/officeDocument/2006/relationships/notesSlide" Target="../notesSlides/notesSlide41.xml"/><Relationship Id="rId7" Type="http://schemas.openxmlformats.org/officeDocument/2006/relationships/oleObject" Target="../embeddings/oleObject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3.bin"/><Relationship Id="rId5" Type="http://schemas.openxmlformats.org/officeDocument/2006/relationships/oleObject" Target="../embeddings/oleObject2.bin"/><Relationship Id="rId4" Type="http://schemas.openxmlformats.org/officeDocument/2006/relationships/oleObject" Target="../embeddings/oleObject1.bin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2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6.bin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6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oleObject7.bin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7.xm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7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7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7.xml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7.xml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7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7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7.xml"/></Relationships>
</file>

<file path=ppt/slides/_rels/slide5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csi.berkeley.edu/~framenet/" TargetMode="External"/><Relationship Id="rId2" Type="http://schemas.openxmlformats.org/officeDocument/2006/relationships/notesSlide" Target="../notesSlides/notesSlide55.xm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cogsci.princeton.edu/cgi-bin/webwn2.0?stage=2&amp;word=dish&amp;posnumber=1&amp;searchtypenumber=3&amp;senses=&amp;showglosses=1" TargetMode="External"/><Relationship Id="rId4" Type="http://schemas.openxmlformats.org/officeDocument/2006/relationships/hyperlink" Target="http://www.cogsci.princeton.edu/~wn/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6.xml"/><Relationship Id="rId1" Type="http://schemas.openxmlformats.org/officeDocument/2006/relationships/slideLayout" Target="../slideLayouts/slideLayout7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7.xml"/><Relationship Id="rId1" Type="http://schemas.openxmlformats.org/officeDocument/2006/relationships/slideLayout" Target="../slideLayouts/slideLayout7.xml"/></Relationships>
</file>

<file path=ppt/slides/_rels/slide6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58.xml"/><Relationship Id="rId1" Type="http://schemas.openxmlformats.org/officeDocument/2006/relationships/slideLayout" Target="../slideLayouts/slideLayout7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9.xml"/><Relationship Id="rId1" Type="http://schemas.openxmlformats.org/officeDocument/2006/relationships/slideLayout" Target="../slideLayouts/slideLayout7.xml"/></Relationships>
</file>

<file path=ppt/slides/_rels/slide6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notesSlide" Target="../notesSlides/notesSlide60.xml"/><Relationship Id="rId1" Type="http://schemas.openxmlformats.org/officeDocument/2006/relationships/slideLayout" Target="../slideLayouts/slideLayout7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1.xml"/><Relationship Id="rId1" Type="http://schemas.openxmlformats.org/officeDocument/2006/relationships/slideLayout" Target="../slideLayouts/slideLayout7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2.xml"/><Relationship Id="rId1" Type="http://schemas.openxmlformats.org/officeDocument/2006/relationships/slideLayout" Target="../slideLayouts/slideLayout7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3.xml"/><Relationship Id="rId1" Type="http://schemas.openxmlformats.org/officeDocument/2006/relationships/slideLayout" Target="../slideLayouts/slideLayout7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4.xml"/><Relationship Id="rId1" Type="http://schemas.openxmlformats.org/officeDocument/2006/relationships/slideLayout" Target="../slideLayouts/slideLayout7.xml"/></Relationships>
</file>

<file path=ppt/slides/_rels/slide6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5"/>
          <p:cNvSpPr>
            <a:spLocks noGrp="1"/>
          </p:cNvSpPr>
          <p:nvPr>
            <p:ph type="ctrTitle" idx="4294967295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pPr eaLnBrk="1" hangingPunct="1"/>
            <a:r>
              <a:rPr lang="en-US" smtClean="0"/>
              <a:t>Word Relations and Word Sense Disambiguation</a:t>
            </a:r>
          </a:p>
        </p:txBody>
      </p:sp>
      <p:sp>
        <p:nvSpPr>
          <p:cNvPr id="16386" name="Rectangle 6"/>
          <p:cNvSpPr>
            <a:spLocks noGrp="1"/>
          </p:cNvSpPr>
          <p:nvPr>
            <p:ph type="subTitle" idx="4294967295"/>
          </p:nvPr>
        </p:nvSpPr>
        <p:spPr>
          <a:xfrm>
            <a:off x="1371600" y="4005263"/>
            <a:ext cx="6400800" cy="1752600"/>
          </a:xfrm>
        </p:spPr>
        <p:txBody>
          <a:bodyPr/>
          <a:lstStyle/>
          <a:p>
            <a:pPr marL="0" indent="0" algn="ctr" eaLnBrk="1" hangingPunct="1">
              <a:buFont typeface="Wingdings" pitchFamily="2" charset="2"/>
              <a:buNone/>
            </a:pPr>
            <a:r>
              <a:rPr lang="en-US" smtClean="0"/>
              <a:t>Julia Hirschberg</a:t>
            </a:r>
          </a:p>
          <a:p>
            <a:pPr marL="0" indent="0" algn="ctr" eaLnBrk="1" hangingPunct="1">
              <a:buFont typeface="Wingdings" pitchFamily="2" charset="2"/>
              <a:buNone/>
            </a:pPr>
            <a:r>
              <a:rPr lang="en-US" smtClean="0"/>
              <a:t>CS 4705</a:t>
            </a:r>
          </a:p>
        </p:txBody>
      </p:sp>
      <p:sp>
        <p:nvSpPr>
          <p:cNvPr id="16387" name="Rectangle 8"/>
          <p:cNvSpPr>
            <a:spLocks noChangeArrowheads="1"/>
          </p:cNvSpPr>
          <p:nvPr/>
        </p:nvSpPr>
        <p:spPr bwMode="auto">
          <a:xfrm>
            <a:off x="1981200" y="5715000"/>
            <a:ext cx="70770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Slides adapted from Kathy McKeown, Dan Jurafsky, Jim Martin and Chris Manning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5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Metaphor vs. Metonymy</a:t>
            </a:r>
          </a:p>
        </p:txBody>
      </p:sp>
      <p:sp>
        <p:nvSpPr>
          <p:cNvPr id="34818" name="Rectangle 6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Char char="§"/>
            </a:pPr>
            <a:r>
              <a:rPr lang="en-US" smtClean="0"/>
              <a:t>Specific types of polysemy</a:t>
            </a:r>
          </a:p>
          <a:p>
            <a:pPr eaLnBrk="1" hangingPunct="1">
              <a:buFont typeface="Wingdings" pitchFamily="2" charset="2"/>
              <a:buChar char="§"/>
            </a:pPr>
            <a:r>
              <a:rPr lang="en-US" smtClean="0">
                <a:solidFill>
                  <a:srgbClr val="0033CC"/>
                </a:solidFill>
              </a:rPr>
              <a:t>Metaphor</a:t>
            </a:r>
            <a:r>
              <a:rPr lang="en-US" smtClean="0"/>
              <a:t>: two different meaning domains are related</a:t>
            </a:r>
          </a:p>
          <a:p>
            <a:pPr lvl="1" eaLnBrk="1" hangingPunct="1">
              <a:buFont typeface="Wingdings" pitchFamily="2" charset="2"/>
              <a:buChar char="§"/>
            </a:pPr>
            <a:r>
              <a:rPr lang="en-US" smtClean="0">
                <a:solidFill>
                  <a:srgbClr val="FF3300"/>
                </a:solidFill>
              </a:rPr>
              <a:t>.Citibank claimed it was misrepresented.</a:t>
            </a:r>
          </a:p>
          <a:p>
            <a:pPr lvl="1" eaLnBrk="1" hangingPunct="1">
              <a:buFont typeface="Wingdings" pitchFamily="2" charset="2"/>
              <a:buChar char="§"/>
            </a:pPr>
            <a:r>
              <a:rPr lang="en-US" smtClean="0"/>
              <a:t>Corporation as person</a:t>
            </a:r>
          </a:p>
          <a:p>
            <a:pPr eaLnBrk="1" hangingPunct="1">
              <a:buFont typeface="Wingdings" pitchFamily="2" charset="2"/>
              <a:buChar char="§"/>
            </a:pPr>
            <a:r>
              <a:rPr lang="en-US" smtClean="0">
                <a:solidFill>
                  <a:srgbClr val="0033CC"/>
                </a:solidFill>
              </a:rPr>
              <a:t>Metonymy: use of one aspect of a concept to refer to other aspects of entity or to entity itself</a:t>
            </a:r>
          </a:p>
          <a:p>
            <a:pPr lvl="1" eaLnBrk="1" hangingPunct="1">
              <a:buFont typeface="Wingdings" pitchFamily="2" charset="2"/>
              <a:buChar char="§"/>
            </a:pPr>
            <a:r>
              <a:rPr lang="en-US" smtClean="0">
                <a:solidFill>
                  <a:srgbClr val="FF3300"/>
                </a:solidFill>
              </a:rPr>
              <a:t>The Citibank is on the corner of Main and State.</a:t>
            </a:r>
          </a:p>
          <a:p>
            <a:pPr lvl="1" eaLnBrk="1" hangingPunct="1">
              <a:buFont typeface="Wingdings" pitchFamily="2" charset="2"/>
              <a:buChar char="§"/>
            </a:pPr>
            <a:r>
              <a:rPr lang="en-US" smtClean="0"/>
              <a:t>Building stands for organization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0371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Char char="§"/>
            </a:pPr>
            <a:r>
              <a:rPr lang="en-US" smtClean="0"/>
              <a:t>ATIS examples</a:t>
            </a:r>
          </a:p>
          <a:p>
            <a:pPr lvl="1" eaLnBrk="1" hangingPunct="1">
              <a:buFont typeface="Wingdings" pitchFamily="2" charset="2"/>
              <a:buChar char="§"/>
            </a:pPr>
            <a:r>
              <a:rPr lang="en-US" smtClean="0">
                <a:solidFill>
                  <a:srgbClr val="FF0000"/>
                </a:solidFill>
              </a:rPr>
              <a:t>Which flights </a:t>
            </a:r>
            <a:r>
              <a:rPr lang="en-US" i="1" smtClean="0">
                <a:solidFill>
                  <a:srgbClr val="FF0000"/>
                </a:solidFill>
              </a:rPr>
              <a:t>serve</a:t>
            </a:r>
            <a:r>
              <a:rPr lang="en-US" smtClean="0">
                <a:solidFill>
                  <a:srgbClr val="FF0000"/>
                </a:solidFill>
              </a:rPr>
              <a:t> breakfast?</a:t>
            </a:r>
          </a:p>
          <a:p>
            <a:pPr lvl="1" eaLnBrk="1" hangingPunct="1">
              <a:buFont typeface="Wingdings" pitchFamily="2" charset="2"/>
              <a:buChar char="§"/>
            </a:pPr>
            <a:r>
              <a:rPr lang="en-US" smtClean="0">
                <a:solidFill>
                  <a:srgbClr val="FF0000"/>
                </a:solidFill>
              </a:rPr>
              <a:t>Does America West </a:t>
            </a:r>
            <a:r>
              <a:rPr lang="en-US" i="1" smtClean="0">
                <a:solidFill>
                  <a:srgbClr val="FF0000"/>
                </a:solidFill>
              </a:rPr>
              <a:t>serve</a:t>
            </a:r>
            <a:r>
              <a:rPr lang="en-US" smtClean="0">
                <a:solidFill>
                  <a:srgbClr val="FF0000"/>
                </a:solidFill>
              </a:rPr>
              <a:t> Philadelphia?</a:t>
            </a:r>
          </a:p>
          <a:p>
            <a:pPr eaLnBrk="1" hangingPunct="1">
              <a:buFont typeface="Wingdings" pitchFamily="2" charset="2"/>
              <a:buChar char="§"/>
            </a:pPr>
            <a:r>
              <a:rPr lang="en-US" smtClean="0"/>
              <a:t>The “zeugma” test: conjoin two potentially similar/dissimilar senses</a:t>
            </a:r>
          </a:p>
          <a:p>
            <a:pPr lvl="1" eaLnBrk="1" hangingPunct="1">
              <a:buFont typeface="Wingdings" pitchFamily="2" charset="2"/>
              <a:buChar char="§"/>
            </a:pPr>
            <a:r>
              <a:rPr lang="en-US" smtClean="0">
                <a:solidFill>
                  <a:srgbClr val="A50021"/>
                </a:solidFill>
              </a:rPr>
              <a:t>?Does United serve breakfast and San Jose?</a:t>
            </a:r>
          </a:p>
          <a:p>
            <a:pPr lvl="1" eaLnBrk="1" hangingPunct="1">
              <a:buFont typeface="Wingdings" pitchFamily="2" charset="2"/>
              <a:buChar char="§"/>
            </a:pPr>
            <a:r>
              <a:rPr lang="en-US" smtClean="0">
                <a:solidFill>
                  <a:srgbClr val="A50021"/>
                </a:solidFill>
              </a:rPr>
              <a:t>Does United serve breakfast and lunch?</a:t>
            </a:r>
          </a:p>
        </p:txBody>
      </p:sp>
      <p:sp>
        <p:nvSpPr>
          <p:cNvPr id="36866" name="Rectangle 4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mtClean="0"/>
              <a:t>How Do We Identify Words with Multiple Senses?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03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03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4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Synonymy</a:t>
            </a:r>
          </a:p>
        </p:txBody>
      </p:sp>
      <p:sp>
        <p:nvSpPr>
          <p:cNvPr id="38914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Char char="§"/>
            </a:pPr>
            <a:r>
              <a:rPr lang="en-US" sz="2500" smtClean="0"/>
              <a:t>Word that have the same meaning in some or all contexts.</a:t>
            </a:r>
          </a:p>
          <a:p>
            <a:pPr lvl="1" eaLnBrk="1" hangingPunct="1">
              <a:buFont typeface="Wingdings" pitchFamily="2" charset="2"/>
              <a:buChar char="§"/>
            </a:pPr>
            <a:r>
              <a:rPr lang="en-US" sz="2400" smtClean="0">
                <a:solidFill>
                  <a:srgbClr val="FF0000"/>
                </a:solidFill>
              </a:rPr>
              <a:t>filbert / hazelnut</a:t>
            </a:r>
          </a:p>
          <a:p>
            <a:pPr lvl="1" eaLnBrk="1" hangingPunct="1">
              <a:buFont typeface="Wingdings" pitchFamily="2" charset="2"/>
              <a:buChar char="§"/>
            </a:pPr>
            <a:r>
              <a:rPr lang="en-US" sz="2400" smtClean="0">
                <a:solidFill>
                  <a:srgbClr val="FF0000"/>
                </a:solidFill>
              </a:rPr>
              <a:t>couch / sofa</a:t>
            </a:r>
          </a:p>
          <a:p>
            <a:pPr lvl="1" eaLnBrk="1" hangingPunct="1">
              <a:buFont typeface="Wingdings" pitchFamily="2" charset="2"/>
              <a:buChar char="§"/>
            </a:pPr>
            <a:r>
              <a:rPr lang="en-US" sz="2400" smtClean="0">
                <a:solidFill>
                  <a:srgbClr val="FF0000"/>
                </a:solidFill>
              </a:rPr>
              <a:t>big / large</a:t>
            </a:r>
          </a:p>
          <a:p>
            <a:pPr lvl="1" eaLnBrk="1" hangingPunct="1">
              <a:buFont typeface="Wingdings" pitchFamily="2" charset="2"/>
              <a:buChar char="§"/>
            </a:pPr>
            <a:r>
              <a:rPr lang="en-US" sz="2400" smtClean="0">
                <a:solidFill>
                  <a:srgbClr val="FF0000"/>
                </a:solidFill>
              </a:rPr>
              <a:t>automobile / car</a:t>
            </a:r>
          </a:p>
          <a:p>
            <a:pPr lvl="1" eaLnBrk="1" hangingPunct="1">
              <a:buFont typeface="Wingdings" pitchFamily="2" charset="2"/>
              <a:buChar char="§"/>
            </a:pPr>
            <a:r>
              <a:rPr lang="en-US" sz="2400" smtClean="0">
                <a:solidFill>
                  <a:srgbClr val="FF0000"/>
                </a:solidFill>
              </a:rPr>
              <a:t>vomit / throw up</a:t>
            </a:r>
          </a:p>
          <a:p>
            <a:pPr lvl="1" eaLnBrk="1" hangingPunct="1">
              <a:buFont typeface="Wingdings" pitchFamily="2" charset="2"/>
              <a:buChar char="§"/>
            </a:pPr>
            <a:r>
              <a:rPr lang="en-US" sz="2400" smtClean="0">
                <a:solidFill>
                  <a:srgbClr val="FF0000"/>
                </a:solidFill>
              </a:rPr>
              <a:t>Water / H</a:t>
            </a:r>
            <a:r>
              <a:rPr lang="en-US" sz="2400" baseline="-25000" smtClean="0">
                <a:solidFill>
                  <a:srgbClr val="FF0000"/>
                </a:solidFill>
              </a:rPr>
              <a:t>2</a:t>
            </a:r>
            <a:r>
              <a:rPr lang="en-US" sz="2400" smtClean="0">
                <a:solidFill>
                  <a:srgbClr val="FF0000"/>
                </a:solidFill>
              </a:rPr>
              <a:t>0</a:t>
            </a:r>
          </a:p>
          <a:p>
            <a:pPr eaLnBrk="1" hangingPunct="1">
              <a:buFont typeface="Wingdings" pitchFamily="2" charset="2"/>
              <a:buChar char="§"/>
            </a:pPr>
            <a:r>
              <a:rPr lang="en-US" sz="2500" smtClean="0"/>
              <a:t>Two lexemes are synonyms if they can be successfully substituted for each other in all situations</a:t>
            </a:r>
          </a:p>
          <a:p>
            <a:pPr lvl="1" eaLnBrk="1" hangingPunct="1">
              <a:buFont typeface="Wingdings" pitchFamily="2" charset="2"/>
              <a:buChar char="§"/>
            </a:pPr>
            <a:r>
              <a:rPr lang="en-US" sz="2400" smtClean="0"/>
              <a:t>If so they have the same </a:t>
            </a:r>
            <a:r>
              <a:rPr lang="en-US" sz="2400" b="1" smtClean="0"/>
              <a:t>propositional meaning</a:t>
            </a:r>
            <a:endParaRPr lang="en-US" sz="2400" smtClean="0"/>
          </a:p>
          <a:p>
            <a:pPr eaLnBrk="1" hangingPunct="1">
              <a:buFont typeface="Wingdings" pitchFamily="2" charset="2"/>
              <a:buChar char="§"/>
            </a:pPr>
            <a:endParaRPr lang="en-US" sz="21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4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mtClean="0"/>
              <a:t>Few Examples of Perfect Synonymy</a:t>
            </a:r>
            <a:br>
              <a:rPr lang="en-US" smtClean="0"/>
            </a:br>
            <a:endParaRPr lang="en-US" smtClean="0"/>
          </a:p>
        </p:txBody>
      </p:sp>
      <p:sp>
        <p:nvSpPr>
          <p:cNvPr id="40962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Char char="§"/>
            </a:pPr>
            <a:r>
              <a:rPr lang="en-US" smtClean="0"/>
              <a:t>Even if many aspects of meaning are identical</a:t>
            </a:r>
          </a:p>
          <a:p>
            <a:pPr lvl="1" eaLnBrk="1" hangingPunct="1">
              <a:buFont typeface="Wingdings" pitchFamily="2" charset="2"/>
              <a:buChar char="§"/>
            </a:pPr>
            <a:r>
              <a:rPr lang="en-US" smtClean="0"/>
              <a:t>Still may not preserve the acceptability based on notions of politeness, slang, register, genre, etc.</a:t>
            </a:r>
          </a:p>
          <a:p>
            <a:pPr eaLnBrk="1" hangingPunct="1">
              <a:buFont typeface="Wingdings" pitchFamily="2" charset="2"/>
              <a:buChar char="§"/>
            </a:pPr>
            <a:r>
              <a:rPr lang="en-US" smtClean="0"/>
              <a:t>E.g, </a:t>
            </a:r>
            <a:r>
              <a:rPr lang="en-US" smtClean="0">
                <a:solidFill>
                  <a:srgbClr val="FF3300"/>
                </a:solidFill>
              </a:rPr>
              <a:t>water</a:t>
            </a:r>
            <a:r>
              <a:rPr lang="en-US" smtClean="0"/>
              <a:t> and </a:t>
            </a:r>
            <a:r>
              <a:rPr lang="en-US" smtClean="0">
                <a:solidFill>
                  <a:srgbClr val="FF0000"/>
                </a:solidFill>
              </a:rPr>
              <a:t>H</a:t>
            </a:r>
            <a:r>
              <a:rPr lang="en-US" baseline="-25000" smtClean="0">
                <a:solidFill>
                  <a:srgbClr val="FF0000"/>
                </a:solidFill>
              </a:rPr>
              <a:t>2</a:t>
            </a:r>
            <a:r>
              <a:rPr lang="en-US" smtClean="0">
                <a:solidFill>
                  <a:srgbClr val="FF0000"/>
                </a:solidFill>
              </a:rPr>
              <a:t>0, coffee </a:t>
            </a:r>
            <a:r>
              <a:rPr lang="en-US" smtClean="0"/>
              <a:t>and</a:t>
            </a:r>
            <a:r>
              <a:rPr lang="en-US" smtClean="0">
                <a:solidFill>
                  <a:srgbClr val="FF0000"/>
                </a:solidFill>
              </a:rPr>
              <a:t> java</a:t>
            </a:r>
          </a:p>
          <a:p>
            <a:pPr eaLnBrk="1" hangingPunct="1">
              <a:buFont typeface="Wingdings" pitchFamily="2" charset="2"/>
              <a:buChar char="§"/>
            </a:pPr>
            <a:endParaRPr lang="en-US" sz="210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Terminology</a:t>
            </a:r>
          </a:p>
        </p:txBody>
      </p:sp>
      <p:sp>
        <p:nvSpPr>
          <p:cNvPr id="43010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229600" cy="52578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400" smtClean="0">
                <a:solidFill>
                  <a:srgbClr val="0033CC"/>
                </a:solidFill>
              </a:rPr>
              <a:t>Lemmas</a:t>
            </a:r>
            <a:r>
              <a:rPr lang="en-US" sz="2400" smtClean="0"/>
              <a:t> and </a:t>
            </a:r>
            <a:r>
              <a:rPr lang="en-US" sz="2400" smtClean="0">
                <a:solidFill>
                  <a:srgbClr val="0033CC"/>
                </a:solidFill>
              </a:rPr>
              <a:t>wordforms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smtClean="0"/>
              <a:t>A </a:t>
            </a:r>
            <a:r>
              <a:rPr lang="en-US" sz="2400" smtClean="0">
                <a:solidFill>
                  <a:srgbClr val="0033CC"/>
                </a:solidFill>
              </a:rPr>
              <a:t>lexeme</a:t>
            </a:r>
            <a:r>
              <a:rPr lang="en-US" sz="2400" smtClean="0"/>
              <a:t> is an abstract pairing of meaning and form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smtClean="0"/>
              <a:t>A </a:t>
            </a:r>
            <a:r>
              <a:rPr lang="en-US" sz="2400" smtClean="0">
                <a:solidFill>
                  <a:srgbClr val="0033CC"/>
                </a:solidFill>
              </a:rPr>
              <a:t>lemma</a:t>
            </a:r>
            <a:r>
              <a:rPr lang="en-US" sz="2400" smtClean="0"/>
              <a:t> or citation form is the grammatical form that is used to represent a lexeme.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2000" smtClean="0">
                <a:solidFill>
                  <a:srgbClr val="FF3300"/>
                </a:solidFill>
              </a:rPr>
              <a:t>Carpet</a:t>
            </a:r>
            <a:r>
              <a:rPr lang="en-US" sz="2000" smtClean="0"/>
              <a:t> is the lemma for </a:t>
            </a:r>
            <a:r>
              <a:rPr lang="en-US" sz="2000" smtClean="0">
                <a:solidFill>
                  <a:srgbClr val="FF3300"/>
                </a:solidFill>
              </a:rPr>
              <a:t>carpets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2000" smtClean="0">
                <a:solidFill>
                  <a:srgbClr val="FF3300"/>
                </a:solidFill>
              </a:rPr>
              <a:t>Dormir</a:t>
            </a:r>
            <a:r>
              <a:rPr lang="en-US" sz="2000" smtClean="0"/>
              <a:t> is the lemma for </a:t>
            </a:r>
            <a:r>
              <a:rPr lang="en-US" sz="2000" smtClean="0">
                <a:solidFill>
                  <a:srgbClr val="FF3300"/>
                </a:solidFill>
              </a:rPr>
              <a:t>duermes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smtClean="0"/>
              <a:t>Specific surface forms </a:t>
            </a:r>
            <a:r>
              <a:rPr lang="en-US" sz="2400" smtClean="0">
                <a:solidFill>
                  <a:srgbClr val="FF3300"/>
                </a:solidFill>
              </a:rPr>
              <a:t>carpets, sung, duermes</a:t>
            </a:r>
            <a:r>
              <a:rPr lang="en-US" sz="2400" smtClean="0"/>
              <a:t> are called wordforms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smtClean="0"/>
              <a:t>The lemma </a:t>
            </a:r>
            <a:r>
              <a:rPr lang="en-US" sz="2400" smtClean="0">
                <a:solidFill>
                  <a:srgbClr val="FF3300"/>
                </a:solidFill>
              </a:rPr>
              <a:t>bank</a:t>
            </a:r>
            <a:r>
              <a:rPr lang="en-US" sz="2400" smtClean="0"/>
              <a:t> has two senses: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smtClean="0">
                <a:solidFill>
                  <a:srgbClr val="FF3300"/>
                </a:solidFill>
              </a:rPr>
              <a:t>Instead, a bank can hold the investments in a custodial account in the client’s name.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smtClean="0">
                <a:solidFill>
                  <a:srgbClr val="FF3300"/>
                </a:solidFill>
              </a:rPr>
              <a:t>But as agriculture burgeons on the east bank, the river will shrink even more.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smtClean="0"/>
              <a:t>A sense is a discrete representation of one aspect of the meaning of a word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Rectangle 4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Synonymy Relates Senses not Words</a:t>
            </a:r>
          </a:p>
        </p:txBody>
      </p:sp>
      <p:sp>
        <p:nvSpPr>
          <p:cNvPr id="1462275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Char char="§"/>
            </a:pPr>
            <a:r>
              <a:rPr lang="en-US" sz="2500" smtClean="0"/>
              <a:t>Consider </a:t>
            </a:r>
            <a:r>
              <a:rPr lang="en-US" sz="2500" i="1" smtClean="0">
                <a:solidFill>
                  <a:schemeClr val="accent2"/>
                </a:solidFill>
              </a:rPr>
              <a:t>big</a:t>
            </a:r>
            <a:r>
              <a:rPr lang="en-US" sz="2500" smtClean="0"/>
              <a:t> and </a:t>
            </a:r>
            <a:r>
              <a:rPr lang="en-US" sz="2500" i="1" smtClean="0">
                <a:solidFill>
                  <a:schemeClr val="accent2"/>
                </a:solidFill>
              </a:rPr>
              <a:t>large</a:t>
            </a:r>
            <a:endParaRPr lang="en-US" sz="2500" smtClean="0">
              <a:solidFill>
                <a:schemeClr val="accent2"/>
              </a:solidFill>
            </a:endParaRPr>
          </a:p>
          <a:p>
            <a:pPr eaLnBrk="1" hangingPunct="1">
              <a:buFont typeface="Wingdings" pitchFamily="2" charset="2"/>
              <a:buChar char="§"/>
            </a:pPr>
            <a:r>
              <a:rPr lang="en-US" sz="2500" smtClean="0"/>
              <a:t>Are they synonyms?</a:t>
            </a:r>
            <a:endParaRPr lang="en-US" sz="2500" smtClean="0">
              <a:solidFill>
                <a:srgbClr val="A50021"/>
              </a:solidFill>
            </a:endParaRPr>
          </a:p>
          <a:p>
            <a:pPr lvl="1" eaLnBrk="1" hangingPunct="1">
              <a:buFont typeface="Wingdings" pitchFamily="2" charset="2"/>
              <a:buChar char="§"/>
            </a:pPr>
            <a:r>
              <a:rPr lang="en-US" sz="2100" smtClean="0">
                <a:solidFill>
                  <a:srgbClr val="FF0000"/>
                </a:solidFill>
              </a:rPr>
              <a:t>How </a:t>
            </a:r>
            <a:r>
              <a:rPr lang="en-US" sz="2100" b="1" smtClean="0">
                <a:solidFill>
                  <a:srgbClr val="FF0000"/>
                </a:solidFill>
              </a:rPr>
              <a:t>big</a:t>
            </a:r>
            <a:r>
              <a:rPr lang="en-US" sz="2100" smtClean="0">
                <a:solidFill>
                  <a:srgbClr val="FF0000"/>
                </a:solidFill>
              </a:rPr>
              <a:t> is that plane?</a:t>
            </a:r>
          </a:p>
          <a:p>
            <a:pPr lvl="1" eaLnBrk="1" hangingPunct="1">
              <a:buFont typeface="Wingdings" pitchFamily="2" charset="2"/>
              <a:buChar char="§"/>
            </a:pPr>
            <a:r>
              <a:rPr lang="en-US" sz="2100" smtClean="0">
                <a:solidFill>
                  <a:srgbClr val="FF0000"/>
                </a:solidFill>
              </a:rPr>
              <a:t>Would I be flying on a </a:t>
            </a:r>
            <a:r>
              <a:rPr lang="en-US" sz="2100" b="1" smtClean="0">
                <a:solidFill>
                  <a:srgbClr val="FF0000"/>
                </a:solidFill>
              </a:rPr>
              <a:t>large</a:t>
            </a:r>
            <a:r>
              <a:rPr lang="en-US" sz="2100" smtClean="0">
                <a:solidFill>
                  <a:srgbClr val="FF0000"/>
                </a:solidFill>
              </a:rPr>
              <a:t> or a small plane?</a:t>
            </a:r>
          </a:p>
          <a:p>
            <a:pPr eaLnBrk="1" hangingPunct="1">
              <a:buFont typeface="Wingdings" pitchFamily="2" charset="2"/>
              <a:buChar char="§"/>
            </a:pPr>
            <a:r>
              <a:rPr lang="en-US" sz="2500" smtClean="0"/>
              <a:t>How about:</a:t>
            </a:r>
          </a:p>
          <a:p>
            <a:pPr lvl="1" eaLnBrk="1" hangingPunct="1">
              <a:buFont typeface="Wingdings" pitchFamily="2" charset="2"/>
              <a:buChar char="§"/>
            </a:pPr>
            <a:r>
              <a:rPr lang="en-US" sz="2100" smtClean="0">
                <a:solidFill>
                  <a:srgbClr val="FF0000"/>
                </a:solidFill>
              </a:rPr>
              <a:t>Miss Nelson, for instance, became a kind of </a:t>
            </a:r>
            <a:r>
              <a:rPr lang="en-US" sz="2100" b="1" smtClean="0">
                <a:solidFill>
                  <a:srgbClr val="FF0000"/>
                </a:solidFill>
              </a:rPr>
              <a:t>big </a:t>
            </a:r>
            <a:r>
              <a:rPr lang="en-US" sz="2100" smtClean="0">
                <a:solidFill>
                  <a:srgbClr val="FF0000"/>
                </a:solidFill>
              </a:rPr>
              <a:t>sister to Benjamin.</a:t>
            </a:r>
          </a:p>
          <a:p>
            <a:pPr lvl="1" eaLnBrk="1" hangingPunct="1">
              <a:buFont typeface="Wingdings" pitchFamily="2" charset="2"/>
              <a:buChar char="§"/>
            </a:pPr>
            <a:r>
              <a:rPr lang="en-US" sz="2100" smtClean="0">
                <a:solidFill>
                  <a:srgbClr val="FF0000"/>
                </a:solidFill>
              </a:rPr>
              <a:t>?Miss Nelson, for instance, became a kind of </a:t>
            </a:r>
            <a:r>
              <a:rPr lang="en-US" sz="2100" b="1" smtClean="0">
                <a:solidFill>
                  <a:srgbClr val="FF0000"/>
                </a:solidFill>
              </a:rPr>
              <a:t>large</a:t>
            </a:r>
            <a:r>
              <a:rPr lang="en-US" sz="2100" smtClean="0">
                <a:solidFill>
                  <a:srgbClr val="FF0000"/>
                </a:solidFill>
              </a:rPr>
              <a:t> sister to Benjamin.</a:t>
            </a:r>
          </a:p>
          <a:p>
            <a:pPr eaLnBrk="1" hangingPunct="1">
              <a:buFont typeface="Wingdings" pitchFamily="2" charset="2"/>
              <a:buChar char="§"/>
            </a:pPr>
            <a:r>
              <a:rPr lang="en-US" sz="2500" smtClean="0"/>
              <a:t>Why?</a:t>
            </a:r>
          </a:p>
          <a:p>
            <a:pPr lvl="1" eaLnBrk="1" hangingPunct="1">
              <a:buFont typeface="Wingdings" pitchFamily="2" charset="2"/>
              <a:buChar char="§"/>
            </a:pPr>
            <a:r>
              <a:rPr lang="en-US" sz="2100" i="1" smtClean="0">
                <a:solidFill>
                  <a:srgbClr val="FF0000"/>
                </a:solidFill>
              </a:rPr>
              <a:t>big</a:t>
            </a:r>
            <a:r>
              <a:rPr lang="en-US" sz="2100" smtClean="0"/>
              <a:t> has a sense that means being older, or grown up</a:t>
            </a:r>
          </a:p>
          <a:p>
            <a:pPr lvl="1" eaLnBrk="1" hangingPunct="1">
              <a:buFont typeface="Wingdings" pitchFamily="2" charset="2"/>
              <a:buChar char="§"/>
            </a:pPr>
            <a:r>
              <a:rPr lang="en-US" sz="2100" i="1" smtClean="0">
                <a:solidFill>
                  <a:schemeClr val="accent2"/>
                </a:solidFill>
              </a:rPr>
              <a:t>large</a:t>
            </a:r>
            <a:r>
              <a:rPr lang="en-US" sz="2100" smtClean="0"/>
              <a:t> lacks this sense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22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22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22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22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22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22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62275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Rectangle 4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Antonyms</a:t>
            </a:r>
          </a:p>
        </p:txBody>
      </p:sp>
      <p:sp>
        <p:nvSpPr>
          <p:cNvPr id="47106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Char char="§"/>
            </a:pPr>
            <a:r>
              <a:rPr lang="en-US" sz="2500" smtClean="0"/>
              <a:t>Senses that are </a:t>
            </a:r>
            <a:r>
              <a:rPr lang="en-US" sz="2500" b="1" i="1" smtClean="0"/>
              <a:t>opposites</a:t>
            </a:r>
            <a:r>
              <a:rPr lang="en-US" sz="2500" smtClean="0"/>
              <a:t> with respect to one feature of their meaning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Char char="§"/>
            </a:pPr>
            <a:r>
              <a:rPr lang="en-US" sz="2500" smtClean="0"/>
              <a:t>Otherwise, they are very similar</a:t>
            </a:r>
          </a:p>
          <a:p>
            <a:pPr lvl="1" eaLnBrk="1" hangingPunct="1">
              <a:lnSpc>
                <a:spcPct val="80000"/>
              </a:lnSpc>
              <a:buFont typeface="Wingdings" pitchFamily="2" charset="2"/>
              <a:buChar char="§"/>
            </a:pPr>
            <a:r>
              <a:rPr lang="en-US" sz="2400" smtClean="0">
                <a:solidFill>
                  <a:srgbClr val="FF3300"/>
                </a:solidFill>
              </a:rPr>
              <a:t>dark / light</a:t>
            </a:r>
          </a:p>
          <a:p>
            <a:pPr lvl="1" eaLnBrk="1" hangingPunct="1">
              <a:lnSpc>
                <a:spcPct val="80000"/>
              </a:lnSpc>
              <a:buFont typeface="Wingdings" pitchFamily="2" charset="2"/>
              <a:buChar char="§"/>
            </a:pPr>
            <a:r>
              <a:rPr lang="en-US" sz="2400" smtClean="0">
                <a:solidFill>
                  <a:srgbClr val="FF3300"/>
                </a:solidFill>
              </a:rPr>
              <a:t>short / long</a:t>
            </a:r>
          </a:p>
          <a:p>
            <a:pPr lvl="1" eaLnBrk="1" hangingPunct="1">
              <a:lnSpc>
                <a:spcPct val="80000"/>
              </a:lnSpc>
              <a:buFont typeface="Wingdings" pitchFamily="2" charset="2"/>
              <a:buChar char="§"/>
            </a:pPr>
            <a:r>
              <a:rPr lang="en-US" sz="2400" smtClean="0">
                <a:solidFill>
                  <a:srgbClr val="FF3300"/>
                </a:solidFill>
              </a:rPr>
              <a:t>hot / cold</a:t>
            </a:r>
          </a:p>
          <a:p>
            <a:pPr lvl="1" eaLnBrk="1" hangingPunct="1">
              <a:lnSpc>
                <a:spcPct val="80000"/>
              </a:lnSpc>
              <a:buFont typeface="Wingdings" pitchFamily="2" charset="2"/>
              <a:buChar char="§"/>
            </a:pPr>
            <a:r>
              <a:rPr lang="en-US" sz="2400" smtClean="0">
                <a:solidFill>
                  <a:srgbClr val="FF3300"/>
                </a:solidFill>
              </a:rPr>
              <a:t>up / down</a:t>
            </a:r>
          </a:p>
          <a:p>
            <a:pPr lvl="1" eaLnBrk="1" hangingPunct="1">
              <a:lnSpc>
                <a:spcPct val="80000"/>
              </a:lnSpc>
              <a:buFont typeface="Wingdings" pitchFamily="2" charset="2"/>
              <a:buChar char="§"/>
            </a:pPr>
            <a:r>
              <a:rPr lang="en-US" sz="2400" smtClean="0">
                <a:solidFill>
                  <a:srgbClr val="FF3300"/>
                </a:solidFill>
              </a:rPr>
              <a:t>in / out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Char char="§"/>
            </a:pPr>
            <a:r>
              <a:rPr lang="en-US" sz="2500" smtClean="0"/>
              <a:t>More formally: antonyms can</a:t>
            </a:r>
          </a:p>
          <a:p>
            <a:pPr lvl="1" eaLnBrk="1" hangingPunct="1">
              <a:lnSpc>
                <a:spcPct val="80000"/>
              </a:lnSpc>
              <a:buFont typeface="Wingdings" pitchFamily="2" charset="2"/>
              <a:buChar char="§"/>
            </a:pPr>
            <a:r>
              <a:rPr lang="en-US" sz="2400" smtClean="0"/>
              <a:t>Define a binary opposition or an attribute at opposite ends of a scale (</a:t>
            </a:r>
            <a:r>
              <a:rPr lang="en-US" sz="2400" i="1" smtClean="0">
                <a:solidFill>
                  <a:srgbClr val="FF3300"/>
                </a:solidFill>
              </a:rPr>
              <a:t>long/short, fast/slow</a:t>
            </a:r>
            <a:r>
              <a:rPr lang="en-US" sz="2400" smtClean="0"/>
              <a:t>)</a:t>
            </a:r>
          </a:p>
          <a:p>
            <a:pPr lvl="1" eaLnBrk="1" hangingPunct="1">
              <a:lnSpc>
                <a:spcPct val="80000"/>
              </a:lnSpc>
              <a:buFont typeface="Wingdings" pitchFamily="2" charset="2"/>
              <a:buChar char="§"/>
            </a:pPr>
            <a:r>
              <a:rPr lang="en-US" sz="2400" smtClean="0"/>
              <a:t>Be </a:t>
            </a:r>
            <a:r>
              <a:rPr lang="en-US" sz="2400" b="1" smtClean="0"/>
              <a:t>reversives</a:t>
            </a:r>
            <a:r>
              <a:rPr lang="en-US" sz="2400" smtClean="0"/>
              <a:t>: </a:t>
            </a:r>
            <a:r>
              <a:rPr lang="en-US" sz="2400" i="1" smtClean="0">
                <a:solidFill>
                  <a:srgbClr val="FF3300"/>
                </a:solidFill>
              </a:rPr>
              <a:t>rise/fall, up/down</a:t>
            </a:r>
            <a:endParaRPr lang="en-US" sz="2400" smtClean="0">
              <a:solidFill>
                <a:srgbClr val="FF33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Rectangle 24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mtClean="0"/>
              <a:t>Hyponyms</a:t>
            </a:r>
          </a:p>
        </p:txBody>
      </p:sp>
      <p:sp>
        <p:nvSpPr>
          <p:cNvPr id="49154" name="Rectangle 1027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371600"/>
            <a:ext cx="8229600" cy="4754563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Char char="§"/>
            </a:pPr>
            <a:r>
              <a:rPr lang="en-US" sz="3000" smtClean="0"/>
              <a:t>A sense is a </a:t>
            </a:r>
            <a:r>
              <a:rPr lang="en-US" sz="3000" b="1" smtClean="0"/>
              <a:t>hyponym</a:t>
            </a:r>
            <a:r>
              <a:rPr lang="en-US" sz="3000" smtClean="0"/>
              <a:t> of another if the first sense is more specific, denoting a subclass of the other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Char char="§"/>
            </a:pPr>
            <a:r>
              <a:rPr lang="en-US" sz="3000" i="1" smtClean="0">
                <a:solidFill>
                  <a:srgbClr val="FF3300"/>
                </a:solidFill>
              </a:rPr>
              <a:t>car</a:t>
            </a:r>
            <a:r>
              <a:rPr lang="en-US" sz="3000" smtClean="0"/>
              <a:t> is a hyponym of </a:t>
            </a:r>
            <a:r>
              <a:rPr lang="en-US" sz="3000" i="1" smtClean="0">
                <a:solidFill>
                  <a:srgbClr val="FF3300"/>
                </a:solidFill>
              </a:rPr>
              <a:t>vehicle</a:t>
            </a:r>
            <a:endParaRPr lang="en-US" sz="3000" smtClean="0">
              <a:solidFill>
                <a:srgbClr val="FF3300"/>
              </a:solidFill>
            </a:endParaRPr>
          </a:p>
          <a:p>
            <a:pPr lvl="1" eaLnBrk="1" hangingPunct="1">
              <a:lnSpc>
                <a:spcPct val="90000"/>
              </a:lnSpc>
              <a:buFont typeface="Wingdings" pitchFamily="2" charset="2"/>
              <a:buChar char="§"/>
            </a:pPr>
            <a:r>
              <a:rPr lang="en-US" sz="3000" i="1" smtClean="0">
                <a:solidFill>
                  <a:srgbClr val="FF3300"/>
                </a:solidFill>
              </a:rPr>
              <a:t>dog</a:t>
            </a:r>
            <a:r>
              <a:rPr lang="en-US" sz="3000" smtClean="0"/>
              <a:t> is a hyponym of </a:t>
            </a:r>
            <a:r>
              <a:rPr lang="en-US" sz="3000" i="1" smtClean="0">
                <a:solidFill>
                  <a:srgbClr val="FF3300"/>
                </a:solidFill>
              </a:rPr>
              <a:t>animal</a:t>
            </a:r>
            <a:endParaRPr lang="en-US" sz="3000" smtClean="0">
              <a:solidFill>
                <a:srgbClr val="FF3300"/>
              </a:solidFill>
            </a:endParaRPr>
          </a:p>
          <a:p>
            <a:pPr lvl="1" eaLnBrk="1" hangingPunct="1">
              <a:lnSpc>
                <a:spcPct val="90000"/>
              </a:lnSpc>
              <a:buFont typeface="Wingdings" pitchFamily="2" charset="2"/>
              <a:buChar char="§"/>
            </a:pPr>
            <a:r>
              <a:rPr lang="en-US" sz="3000" i="1" smtClean="0">
                <a:solidFill>
                  <a:srgbClr val="FF3300"/>
                </a:solidFill>
              </a:rPr>
              <a:t>mango</a:t>
            </a:r>
            <a:r>
              <a:rPr lang="en-US" sz="3000" smtClean="0"/>
              <a:t> is a hyponym of </a:t>
            </a:r>
            <a:r>
              <a:rPr lang="en-US" sz="3000" i="1" smtClean="0">
                <a:solidFill>
                  <a:srgbClr val="FF3300"/>
                </a:solidFill>
              </a:rPr>
              <a:t>fruit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§"/>
            </a:pPr>
            <a:r>
              <a:rPr lang="en-US" sz="3000" smtClean="0"/>
              <a:t>Conversely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Char char="§"/>
            </a:pPr>
            <a:r>
              <a:rPr lang="en-US" sz="3000" i="1" smtClean="0">
                <a:solidFill>
                  <a:srgbClr val="FF3300"/>
                </a:solidFill>
              </a:rPr>
              <a:t>vehicle</a:t>
            </a:r>
            <a:r>
              <a:rPr lang="en-US" sz="3000" smtClean="0"/>
              <a:t> is a hypernym/superordinate of </a:t>
            </a:r>
            <a:r>
              <a:rPr lang="en-US" sz="3000" i="1" smtClean="0">
                <a:solidFill>
                  <a:srgbClr val="FF3300"/>
                </a:solidFill>
              </a:rPr>
              <a:t>car</a:t>
            </a:r>
            <a:endParaRPr lang="en-US" sz="3000" smtClean="0">
              <a:solidFill>
                <a:srgbClr val="FF3300"/>
              </a:solidFill>
            </a:endParaRPr>
          </a:p>
          <a:p>
            <a:pPr lvl="1" eaLnBrk="1" hangingPunct="1">
              <a:lnSpc>
                <a:spcPct val="90000"/>
              </a:lnSpc>
              <a:buFont typeface="Wingdings" pitchFamily="2" charset="2"/>
              <a:buChar char="§"/>
            </a:pPr>
            <a:r>
              <a:rPr lang="en-US" sz="3000" i="1" smtClean="0">
                <a:solidFill>
                  <a:srgbClr val="FF3300"/>
                </a:solidFill>
              </a:rPr>
              <a:t>animal</a:t>
            </a:r>
            <a:r>
              <a:rPr lang="en-US" sz="3000" smtClean="0"/>
              <a:t> is a hypernym of </a:t>
            </a:r>
            <a:r>
              <a:rPr lang="en-US" sz="3000" i="1" smtClean="0">
                <a:solidFill>
                  <a:srgbClr val="FF3300"/>
                </a:solidFill>
              </a:rPr>
              <a:t>dog</a:t>
            </a:r>
            <a:endParaRPr lang="en-US" sz="3000" smtClean="0">
              <a:solidFill>
                <a:srgbClr val="FF3300"/>
              </a:solidFill>
            </a:endParaRPr>
          </a:p>
          <a:p>
            <a:pPr lvl="1" eaLnBrk="1" hangingPunct="1">
              <a:lnSpc>
                <a:spcPct val="90000"/>
              </a:lnSpc>
              <a:buFont typeface="Wingdings" pitchFamily="2" charset="2"/>
              <a:buChar char="§"/>
            </a:pPr>
            <a:r>
              <a:rPr lang="en-US" sz="3000" i="1" smtClean="0">
                <a:solidFill>
                  <a:srgbClr val="FF3300"/>
                </a:solidFill>
              </a:rPr>
              <a:t>fruit</a:t>
            </a:r>
            <a:r>
              <a:rPr lang="en-US" sz="3000" smtClean="0"/>
              <a:t> is a hypernym of </a:t>
            </a:r>
            <a:r>
              <a:rPr lang="en-US" sz="3000" i="1" smtClean="0">
                <a:solidFill>
                  <a:srgbClr val="FF3300"/>
                </a:solidFill>
              </a:rPr>
              <a:t>mango</a:t>
            </a:r>
            <a:endParaRPr lang="en-US" sz="3000" smtClean="0">
              <a:solidFill>
                <a:srgbClr val="FF3300"/>
              </a:solidFill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Char char="§"/>
            </a:pPr>
            <a:endParaRPr lang="en-US" sz="3000" smtClean="0">
              <a:solidFill>
                <a:srgbClr val="008000"/>
              </a:solidFill>
            </a:endParaRPr>
          </a:p>
        </p:txBody>
      </p:sp>
      <p:graphicFrame>
        <p:nvGraphicFramePr>
          <p:cNvPr id="37915" name="Group 27"/>
          <p:cNvGraphicFramePr>
            <a:graphicFrameLocks noGrp="1"/>
          </p:cNvGraphicFramePr>
          <p:nvPr/>
        </p:nvGraphicFramePr>
        <p:xfrm>
          <a:off x="304800" y="5775325"/>
          <a:ext cx="8458200" cy="930275"/>
        </p:xfrm>
        <a:graphic>
          <a:graphicData uri="http://schemas.openxmlformats.org/drawingml/2006/table">
            <a:tbl>
              <a:tblPr/>
              <a:tblGrid>
                <a:gridCol w="2154238"/>
                <a:gridCol w="1196975"/>
                <a:gridCol w="1676400"/>
                <a:gridCol w="1674812"/>
                <a:gridCol w="1755775"/>
              </a:tblGrid>
              <a:tr h="5032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5400A8"/>
                          </a:solidFill>
                          <a:effectLst/>
                          <a:latin typeface="Tahoma" pitchFamily="34" charset="0"/>
                        </a:rPr>
                        <a:t>superordinate</a:t>
                      </a:r>
                      <a:endParaRPr kumimoji="0" lang="en-US" sz="2200" b="0" i="0" u="none" strike="noStrike" cap="none" normalizeH="0" baseline="0" smtClean="0">
                        <a:ln>
                          <a:noFill/>
                        </a:ln>
                        <a:solidFill>
                          <a:srgbClr val="5400A8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5400A8"/>
                          </a:solidFill>
                          <a:effectLst/>
                          <a:latin typeface="Tahoma" pitchFamily="34" charset="0"/>
                        </a:rPr>
                        <a:t>vehicle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5400A8"/>
                          </a:solidFill>
                          <a:effectLst/>
                          <a:latin typeface="Tahoma" pitchFamily="34" charset="0"/>
                        </a:rPr>
                        <a:t>fruit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5400A8"/>
                          </a:solidFill>
                          <a:effectLst/>
                          <a:latin typeface="Tahoma" pitchFamily="34" charset="0"/>
                        </a:rPr>
                        <a:t>furniture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5400A8"/>
                          </a:solidFill>
                          <a:effectLst/>
                          <a:latin typeface="Tahoma" pitchFamily="34" charset="0"/>
                        </a:rPr>
                        <a:t>mammal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70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5400A8"/>
                          </a:solidFill>
                          <a:effectLst/>
                          <a:latin typeface="Tahoma" pitchFamily="34" charset="0"/>
                        </a:rPr>
                        <a:t>hyponym</a:t>
                      </a:r>
                      <a:endParaRPr kumimoji="0" lang="en-US" sz="2200" b="0" i="0" u="none" strike="noStrike" cap="none" normalizeH="0" baseline="0" smtClean="0">
                        <a:ln>
                          <a:noFill/>
                        </a:ln>
                        <a:solidFill>
                          <a:srgbClr val="5400A8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5400A8"/>
                          </a:solidFill>
                          <a:effectLst/>
                          <a:latin typeface="Tahoma" pitchFamily="34" charset="0"/>
                        </a:rPr>
                        <a:t>car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5400A8"/>
                          </a:solidFill>
                          <a:effectLst/>
                          <a:latin typeface="Tahoma" pitchFamily="34" charset="0"/>
                        </a:rPr>
                        <a:t>mango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5400A8"/>
                          </a:solidFill>
                          <a:effectLst/>
                          <a:latin typeface="Tahoma" pitchFamily="34" charset="0"/>
                        </a:rPr>
                        <a:t>chair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5400A8"/>
                          </a:solidFill>
                          <a:effectLst/>
                          <a:latin typeface="Tahoma" pitchFamily="34" charset="0"/>
                        </a:rPr>
                        <a:t>dog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Rectangle 5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mtClean="0"/>
              <a:t>Hypernymy Defined</a:t>
            </a:r>
          </a:p>
        </p:txBody>
      </p:sp>
      <p:sp>
        <p:nvSpPr>
          <p:cNvPr id="51202" name="Rectangle 6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Char char="§"/>
            </a:pPr>
            <a:r>
              <a:rPr lang="en-US" smtClean="0"/>
              <a:t>Extensional</a:t>
            </a:r>
          </a:p>
          <a:p>
            <a:pPr lvl="1" eaLnBrk="1" hangingPunct="1">
              <a:buFont typeface="Wingdings" pitchFamily="2" charset="2"/>
              <a:buChar char="§"/>
            </a:pPr>
            <a:r>
              <a:rPr lang="en-US" smtClean="0"/>
              <a:t>The class denoted by the </a:t>
            </a:r>
            <a:r>
              <a:rPr lang="en-US" smtClean="0">
                <a:solidFill>
                  <a:srgbClr val="0033CC"/>
                </a:solidFill>
              </a:rPr>
              <a:t>superordinate</a:t>
            </a:r>
          </a:p>
          <a:p>
            <a:pPr lvl="1" eaLnBrk="1" hangingPunct="1">
              <a:buFont typeface="Wingdings" pitchFamily="2" charset="2"/>
              <a:buChar char="§"/>
            </a:pPr>
            <a:r>
              <a:rPr lang="en-US" smtClean="0"/>
              <a:t>Extensionally includes class denoted by the </a:t>
            </a:r>
            <a:r>
              <a:rPr lang="en-US" smtClean="0">
                <a:solidFill>
                  <a:srgbClr val="0033CC"/>
                </a:solidFill>
              </a:rPr>
              <a:t>hyponym</a:t>
            </a:r>
          </a:p>
          <a:p>
            <a:pPr eaLnBrk="1" hangingPunct="1">
              <a:buFont typeface="Wingdings" pitchFamily="2" charset="2"/>
              <a:buChar char="§"/>
            </a:pPr>
            <a:r>
              <a:rPr lang="en-US" smtClean="0"/>
              <a:t>Entailment</a:t>
            </a:r>
          </a:p>
          <a:p>
            <a:pPr lvl="1" eaLnBrk="1" hangingPunct="1">
              <a:buFont typeface="Wingdings" pitchFamily="2" charset="2"/>
              <a:buChar char="§"/>
            </a:pPr>
            <a:r>
              <a:rPr lang="en-US" b="1" i="1" smtClean="0"/>
              <a:t>A sense A is a hyponym of sense B if being an A entails being a B</a:t>
            </a:r>
          </a:p>
          <a:p>
            <a:pPr eaLnBrk="1" hangingPunct="1">
              <a:buFont typeface="Wingdings" pitchFamily="2" charset="2"/>
              <a:buChar char="§"/>
            </a:pPr>
            <a:r>
              <a:rPr lang="en-US" smtClean="0"/>
              <a:t>Hyponymy is usually </a:t>
            </a:r>
            <a:r>
              <a:rPr lang="en-US" b="1" i="1" smtClean="0"/>
              <a:t>transitive</a:t>
            </a:r>
            <a:r>
              <a:rPr lang="en-US" smtClean="0"/>
              <a:t> </a:t>
            </a:r>
          </a:p>
          <a:p>
            <a:pPr lvl="1" eaLnBrk="1" hangingPunct="1">
              <a:buFont typeface="Wingdings" pitchFamily="2" charset="2"/>
              <a:buChar char="§"/>
            </a:pPr>
            <a:r>
              <a:rPr lang="en-US" smtClean="0"/>
              <a:t>(A hypo B and B hypo C entails A hypo C)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Rectangle 24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WordNet</a:t>
            </a:r>
          </a:p>
        </p:txBody>
      </p:sp>
      <p:sp>
        <p:nvSpPr>
          <p:cNvPr id="53250" name="Rectangle 1027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Char char="§"/>
            </a:pPr>
            <a:r>
              <a:rPr lang="en-US" smtClean="0"/>
              <a:t>A hierarchically organized lexical database</a:t>
            </a:r>
          </a:p>
          <a:p>
            <a:pPr eaLnBrk="1" hangingPunct="1">
              <a:buFont typeface="Wingdings" pitchFamily="2" charset="2"/>
              <a:buChar char="§"/>
            </a:pPr>
            <a:r>
              <a:rPr lang="en-US" smtClean="0"/>
              <a:t>On-line thesaurus + aspects of a dictionary</a:t>
            </a:r>
          </a:p>
          <a:p>
            <a:pPr lvl="2" eaLnBrk="1" hangingPunct="1">
              <a:buFont typeface="Wingdings" pitchFamily="2" charset="2"/>
              <a:buChar char="§"/>
            </a:pPr>
            <a:r>
              <a:rPr lang="en-US" smtClean="0"/>
              <a:t>Versions for other languages are under development</a:t>
            </a:r>
          </a:p>
          <a:p>
            <a:pPr lvl="1" eaLnBrk="1" hangingPunct="1">
              <a:buFont typeface="Wingdings" pitchFamily="2" charset="2"/>
              <a:buChar char="§"/>
            </a:pPr>
            <a:endParaRPr lang="en-US" smtClean="0"/>
          </a:p>
        </p:txBody>
      </p:sp>
      <p:graphicFrame>
        <p:nvGraphicFramePr>
          <p:cNvPr id="42009" name="Group 25"/>
          <p:cNvGraphicFramePr>
            <a:graphicFrameLocks noGrp="1"/>
          </p:cNvGraphicFramePr>
          <p:nvPr/>
        </p:nvGraphicFramePr>
        <p:xfrm>
          <a:off x="1752600" y="3048000"/>
          <a:ext cx="4470400" cy="2744788"/>
        </p:xfrm>
        <a:graphic>
          <a:graphicData uri="http://schemas.openxmlformats.org/drawingml/2006/table">
            <a:tbl>
              <a:tblPr/>
              <a:tblGrid>
                <a:gridCol w="2235200"/>
                <a:gridCol w="2235200"/>
              </a:tblGrid>
              <a:tr h="4730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Category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Unique Forms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14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Noun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117,097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30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Verb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11,488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14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Adjective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22,141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30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Adverb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4,601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3"/>
          <p:cNvSpPr>
            <a:spLocks noGrp="1" noChangeArrowheads="1"/>
          </p:cNvSpPr>
          <p:nvPr>
            <p:ph idx="4294967295"/>
          </p:nvPr>
        </p:nvSpPr>
        <p:spPr/>
        <p:txBody>
          <a:bodyPr/>
          <a:lstStyle/>
          <a:p>
            <a:pPr marL="533400" indent="-533400" eaLnBrk="1" hangingPunct="1">
              <a:lnSpc>
                <a:spcPct val="90000"/>
              </a:lnSpc>
              <a:buClr>
                <a:srgbClr val="A50021"/>
              </a:buClr>
              <a:buFontTx/>
              <a:buAutoNum type="arabicPeriod"/>
            </a:pPr>
            <a:r>
              <a:rPr lang="en-US" sz="2500" b="1" smtClean="0">
                <a:solidFill>
                  <a:srgbClr val="A50021"/>
                </a:solidFill>
              </a:rPr>
              <a:t>Lexical Semantics</a:t>
            </a:r>
            <a:endParaRPr lang="en-US" sz="2500" smtClean="0"/>
          </a:p>
          <a:p>
            <a:pPr marL="914400" lvl="1" indent="-457200" eaLnBrk="1" hangingPunct="1">
              <a:lnSpc>
                <a:spcPct val="90000"/>
              </a:lnSpc>
              <a:buFont typeface="Wingdings" pitchFamily="2" charset="2"/>
              <a:buChar char="§"/>
            </a:pPr>
            <a:r>
              <a:rPr lang="en-US" sz="2400" smtClean="0"/>
              <a:t>The meanings of </a:t>
            </a:r>
            <a:r>
              <a:rPr lang="en-US" sz="2400" smtClean="0">
                <a:solidFill>
                  <a:srgbClr val="6D1014"/>
                </a:solidFill>
              </a:rPr>
              <a:t>individual words</a:t>
            </a:r>
          </a:p>
          <a:p>
            <a:pPr marL="533400" indent="-533400" eaLnBrk="1" hangingPunct="1">
              <a:lnSpc>
                <a:spcPct val="90000"/>
              </a:lnSpc>
              <a:buClr>
                <a:srgbClr val="A50021"/>
              </a:buClr>
              <a:buFontTx/>
              <a:buAutoNum type="arabicPeriod"/>
            </a:pPr>
            <a:r>
              <a:rPr lang="en-US" sz="2500" b="1" smtClean="0">
                <a:solidFill>
                  <a:srgbClr val="A50021"/>
                </a:solidFill>
              </a:rPr>
              <a:t>Formal Semantics</a:t>
            </a:r>
            <a:r>
              <a:rPr lang="en-US" sz="2500" smtClean="0">
                <a:solidFill>
                  <a:srgbClr val="A50021"/>
                </a:solidFill>
              </a:rPr>
              <a:t> (or Compositional Semantics or Sentential Semantics)</a:t>
            </a:r>
            <a:endParaRPr lang="en-US" sz="2500" smtClean="0"/>
          </a:p>
          <a:p>
            <a:pPr marL="914400" lvl="1" indent="-457200" eaLnBrk="1" hangingPunct="1">
              <a:lnSpc>
                <a:spcPct val="90000"/>
              </a:lnSpc>
              <a:buFont typeface="Wingdings" pitchFamily="2" charset="2"/>
              <a:buChar char="§"/>
            </a:pPr>
            <a:r>
              <a:rPr lang="en-US" sz="2400" smtClean="0"/>
              <a:t>How those meanings combine to make meanings for  </a:t>
            </a:r>
            <a:r>
              <a:rPr lang="en-US" sz="2400" smtClean="0">
                <a:solidFill>
                  <a:srgbClr val="6D1014"/>
                </a:solidFill>
              </a:rPr>
              <a:t>individual sentences or utterances</a:t>
            </a:r>
            <a:r>
              <a:rPr lang="en-US" sz="2400" smtClean="0">
                <a:solidFill>
                  <a:srgbClr val="008000"/>
                </a:solidFill>
              </a:rPr>
              <a:t> </a:t>
            </a:r>
          </a:p>
          <a:p>
            <a:pPr marL="533400" indent="-533400" eaLnBrk="1" hangingPunct="1">
              <a:lnSpc>
                <a:spcPct val="90000"/>
              </a:lnSpc>
              <a:buClr>
                <a:srgbClr val="A50021"/>
              </a:buClr>
              <a:buFontTx/>
              <a:buAutoNum type="arabicPeriod"/>
            </a:pPr>
            <a:r>
              <a:rPr lang="en-US" sz="2500" b="1" smtClean="0">
                <a:solidFill>
                  <a:srgbClr val="A50021"/>
                </a:solidFill>
              </a:rPr>
              <a:t>Discourse or Pragmatics</a:t>
            </a:r>
          </a:p>
          <a:p>
            <a:pPr marL="914400" lvl="1" indent="-457200" eaLnBrk="1" hangingPunct="1">
              <a:lnSpc>
                <a:spcPct val="90000"/>
              </a:lnSpc>
              <a:buFont typeface="Wingdings" pitchFamily="2" charset="2"/>
              <a:buChar char="§"/>
            </a:pPr>
            <a:r>
              <a:rPr lang="en-US" sz="2400" smtClean="0"/>
              <a:t>How those meanings combine with each other and with other facts about various kinds of context to make meanings for a </a:t>
            </a:r>
            <a:r>
              <a:rPr lang="en-US" sz="2400" smtClean="0">
                <a:solidFill>
                  <a:srgbClr val="A50021"/>
                </a:solidFill>
              </a:rPr>
              <a:t>text or discourse</a:t>
            </a:r>
            <a:endParaRPr lang="en-US" sz="2400" b="1" smtClean="0">
              <a:solidFill>
                <a:srgbClr val="A50021"/>
              </a:solidFill>
            </a:endParaRPr>
          </a:p>
          <a:p>
            <a:pPr marL="914400" lvl="1" indent="-457200" eaLnBrk="1" hangingPunct="1">
              <a:lnSpc>
                <a:spcPct val="90000"/>
              </a:lnSpc>
              <a:buFont typeface="Wingdings" pitchFamily="2" charset="2"/>
              <a:buChar char="§"/>
            </a:pPr>
            <a:r>
              <a:rPr lang="en-US" sz="2400" b="1" smtClean="0">
                <a:solidFill>
                  <a:srgbClr val="A50021"/>
                </a:solidFill>
              </a:rPr>
              <a:t>Dialog or Conversation</a:t>
            </a:r>
            <a:r>
              <a:rPr lang="en-US" sz="2400" smtClean="0">
                <a:solidFill>
                  <a:srgbClr val="A50021"/>
                </a:solidFill>
              </a:rPr>
              <a:t> is often lumped together with Discourse</a:t>
            </a:r>
            <a:endParaRPr lang="en-US" sz="2400" smtClean="0"/>
          </a:p>
        </p:txBody>
      </p:sp>
      <p:sp>
        <p:nvSpPr>
          <p:cNvPr id="18434" name="Rectangle 4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Three Perspectives on Meaning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Rectangle 5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Where to Find WordNet</a:t>
            </a:r>
          </a:p>
        </p:txBody>
      </p:sp>
      <p:sp>
        <p:nvSpPr>
          <p:cNvPr id="55298" name="Rectangle 6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Char char="§"/>
            </a:pPr>
            <a:r>
              <a:rPr lang="en-US" smtClean="0">
                <a:hlinkClick r:id="rId3"/>
              </a:rPr>
              <a:t>http://wordnetweb.princeton.edu/perl/webwn</a:t>
            </a:r>
            <a:endParaRPr lang="en-US" smtClean="0"/>
          </a:p>
          <a:p>
            <a:pPr lvl="1" eaLnBrk="1" hangingPunct="1">
              <a:buFont typeface="Wingdings" pitchFamily="2" charset="2"/>
              <a:buChar char="§"/>
            </a:pPr>
            <a:endParaRPr lang="en-US" smtClean="0"/>
          </a:p>
          <a:p>
            <a:pPr eaLnBrk="1" hangingPunct="1">
              <a:buFont typeface="Wingdings" pitchFamily="2" charset="2"/>
              <a:buChar char="§"/>
            </a:pP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7345" name="Picture 1027" descr="wn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38200" y="1828800"/>
            <a:ext cx="7772400" cy="467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7346" name="Rectangle 4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WordNet Entries</a:t>
            </a:r>
          </a:p>
        </p:txBody>
      </p:sp>
      <p:sp>
        <p:nvSpPr>
          <p:cNvPr id="57347" name="Rectangle 5"/>
          <p:cNvSpPr>
            <a:spLocks noGrp="1"/>
          </p:cNvSpPr>
          <p:nvPr>
            <p:ph type="body" idx="4294967295"/>
          </p:nvPr>
        </p:nvSpPr>
        <p:spPr>
          <a:xfrm>
            <a:off x="457200" y="1295400"/>
            <a:ext cx="8229600" cy="5105400"/>
          </a:xfrm>
        </p:spPr>
        <p:txBody>
          <a:bodyPr/>
          <a:lstStyle/>
          <a:p>
            <a:pPr eaLnBrk="1" hangingPunct="1">
              <a:buFont typeface="Wingdings" pitchFamily="2" charset="2"/>
              <a:buChar char="§"/>
            </a:pP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393" name="Picture 1027" descr="wn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2590800"/>
            <a:ext cx="9144000" cy="2736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9394" name="Rectangle 4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WordNet Noun Relations</a:t>
            </a:r>
          </a:p>
        </p:txBody>
      </p:sp>
      <p:sp>
        <p:nvSpPr>
          <p:cNvPr id="59395" name="Rectangle 5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Char char="§"/>
            </a:pP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Rectangle 4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WordNet Verb Relations</a:t>
            </a:r>
          </a:p>
        </p:txBody>
      </p:sp>
      <p:sp>
        <p:nvSpPr>
          <p:cNvPr id="61442" name="Rectangle 5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Char char="§"/>
            </a:pPr>
            <a:endParaRPr lang="en-US" smtClean="0"/>
          </a:p>
        </p:txBody>
      </p:sp>
      <p:pic>
        <p:nvPicPr>
          <p:cNvPr id="61443" name="Picture 1027" descr="wn3"/>
          <p:cNvPicPr>
            <a:picLocks noGrp="1" noChangeAspect="1" noChangeArrowheads="1"/>
          </p:cNvPicPr>
          <p:nvPr>
            <p:ph idx="4294967295"/>
          </p:nvPr>
        </p:nvPicPr>
        <p:blipFill>
          <a:blip r:embed="rId3"/>
          <a:srcRect/>
          <a:stretch>
            <a:fillRect/>
          </a:stretch>
        </p:blipFill>
        <p:spPr>
          <a:xfrm>
            <a:off x="0" y="2578100"/>
            <a:ext cx="9144000" cy="13970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3489" name="Picture 3" descr="wn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905000" y="1219200"/>
            <a:ext cx="4564063" cy="5314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3490" name="Rectangle 4"/>
          <p:cNvSpPr>
            <a:spLocks noGrp="1"/>
          </p:cNvSpPr>
          <p:nvPr>
            <p:ph type="title" idx="4294967295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pPr eaLnBrk="1" hangingPunct="1"/>
            <a:r>
              <a:rPr lang="en-US" smtClean="0"/>
              <a:t>WordNet Hierarchies</a:t>
            </a:r>
          </a:p>
        </p:txBody>
      </p:sp>
      <p:sp>
        <p:nvSpPr>
          <p:cNvPr id="63491" name="Rectangle 5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Char char="§"/>
            </a:pP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7" name="Rectangle 6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mtClean="0"/>
              <a:t>How is ‘Sense’ Defined in WordNet?</a:t>
            </a:r>
          </a:p>
        </p:txBody>
      </p:sp>
      <p:sp>
        <p:nvSpPr>
          <p:cNvPr id="65538" name="Rectangle 7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Char char="§"/>
            </a:pPr>
            <a:r>
              <a:rPr lang="en-US" smtClean="0"/>
              <a:t>The set of near-synonyms for a WordNet sense is called a </a:t>
            </a:r>
            <a:r>
              <a:rPr lang="en-US" smtClean="0">
                <a:solidFill>
                  <a:srgbClr val="0033CC"/>
                </a:solidFill>
              </a:rPr>
              <a:t>synset</a:t>
            </a:r>
            <a:r>
              <a:rPr lang="en-US" smtClean="0"/>
              <a:t> (synonym set); their version of a sense or a concept</a:t>
            </a:r>
          </a:p>
          <a:p>
            <a:pPr eaLnBrk="1" hangingPunct="1">
              <a:buFont typeface="Wingdings" pitchFamily="2" charset="2"/>
              <a:buChar char="§"/>
            </a:pPr>
            <a:r>
              <a:rPr lang="en-US" smtClean="0"/>
              <a:t>Example: </a:t>
            </a:r>
            <a:r>
              <a:rPr lang="en-US" smtClean="0">
                <a:solidFill>
                  <a:schemeClr val="accent2"/>
                </a:solidFill>
              </a:rPr>
              <a:t>chump</a:t>
            </a:r>
            <a:r>
              <a:rPr lang="en-US" smtClean="0"/>
              <a:t> as a noun to mean ‘a person who is gullible and easy to take advantage of’</a:t>
            </a:r>
          </a:p>
          <a:p>
            <a:pPr eaLnBrk="1" hangingPunct="1">
              <a:buFont typeface="Wingdings" pitchFamily="2" charset="2"/>
              <a:buChar char="§"/>
            </a:pPr>
            <a:endParaRPr lang="en-US" smtClean="0"/>
          </a:p>
          <a:p>
            <a:pPr eaLnBrk="1" hangingPunct="1">
              <a:buFont typeface="Wingdings" pitchFamily="2" charset="2"/>
              <a:buChar char="§"/>
            </a:pPr>
            <a:r>
              <a:rPr lang="en-US" smtClean="0"/>
              <a:t>Each of these senses share this same gloss</a:t>
            </a:r>
          </a:p>
          <a:p>
            <a:pPr eaLnBrk="1" hangingPunct="1">
              <a:buFont typeface="Wingdings" pitchFamily="2" charset="2"/>
              <a:buChar char="§"/>
            </a:pPr>
            <a:r>
              <a:rPr lang="en-US" smtClean="0"/>
              <a:t>For WordNet, the meaning of this sense of </a:t>
            </a:r>
            <a:r>
              <a:rPr lang="en-US" smtClean="0">
                <a:solidFill>
                  <a:schemeClr val="accent2"/>
                </a:solidFill>
              </a:rPr>
              <a:t>chump</a:t>
            </a:r>
            <a:r>
              <a:rPr lang="en-US" smtClean="0"/>
              <a:t> is this list.</a:t>
            </a:r>
          </a:p>
          <a:p>
            <a:pPr lvl="1" eaLnBrk="1" hangingPunct="1">
              <a:buFont typeface="Wingdings" pitchFamily="2" charset="2"/>
              <a:buChar char="§"/>
            </a:pPr>
            <a:endParaRPr lang="en-US" smtClean="0"/>
          </a:p>
        </p:txBody>
      </p:sp>
      <p:pic>
        <p:nvPicPr>
          <p:cNvPr id="65539" name="Picture 4" descr="wn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14400" y="3441700"/>
            <a:ext cx="7213600" cy="67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5" name="Rectangle 4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Word Sense Disambiguation</a:t>
            </a:r>
          </a:p>
        </p:txBody>
      </p:sp>
      <p:sp>
        <p:nvSpPr>
          <p:cNvPr id="67586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Char char="§"/>
            </a:pPr>
            <a:r>
              <a:rPr lang="en-US" smtClean="0"/>
              <a:t>Given 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Char char="§"/>
            </a:pPr>
            <a:r>
              <a:rPr lang="en-US" smtClean="0"/>
              <a:t>A word in context, 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Char char="§"/>
            </a:pPr>
            <a:r>
              <a:rPr lang="en-US" smtClean="0"/>
              <a:t>A fixed inventory of potential word senses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§"/>
            </a:pPr>
            <a:r>
              <a:rPr lang="en-US" smtClean="0"/>
              <a:t>Decide which sense of the word this is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Char char="§"/>
            </a:pPr>
            <a:r>
              <a:rPr lang="en-US" smtClean="0"/>
              <a:t>English-to-Spanish MT</a:t>
            </a:r>
          </a:p>
          <a:p>
            <a:pPr lvl="2" eaLnBrk="1" hangingPunct="1">
              <a:lnSpc>
                <a:spcPct val="90000"/>
              </a:lnSpc>
              <a:buFont typeface="Wingdings" pitchFamily="2" charset="2"/>
              <a:buChar char="§"/>
            </a:pPr>
            <a:r>
              <a:rPr lang="en-US" smtClean="0"/>
              <a:t>Inventory is set of Spanish translations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Char char="§"/>
            </a:pPr>
            <a:r>
              <a:rPr lang="en-US" smtClean="0"/>
              <a:t>Speech Synthesis</a:t>
            </a:r>
          </a:p>
          <a:p>
            <a:pPr lvl="2" eaLnBrk="1" hangingPunct="1">
              <a:lnSpc>
                <a:spcPct val="90000"/>
              </a:lnSpc>
              <a:buFont typeface="Wingdings" pitchFamily="2" charset="2"/>
              <a:buChar char="§"/>
            </a:pPr>
            <a:r>
              <a:rPr lang="en-US" smtClean="0"/>
              <a:t>Inventory is homographs with different pronunciations like </a:t>
            </a:r>
            <a:r>
              <a:rPr lang="en-US" i="1" smtClean="0"/>
              <a:t>bass</a:t>
            </a:r>
            <a:r>
              <a:rPr lang="en-US" smtClean="0"/>
              <a:t> and </a:t>
            </a:r>
            <a:r>
              <a:rPr lang="en-US" i="1" smtClean="0"/>
              <a:t>bow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Char char="§"/>
            </a:pPr>
            <a:r>
              <a:rPr lang="en-US" smtClean="0"/>
              <a:t>Automatic indexing of medical articles</a:t>
            </a:r>
          </a:p>
          <a:p>
            <a:pPr lvl="2" eaLnBrk="1" hangingPunct="1">
              <a:lnSpc>
                <a:spcPct val="90000"/>
              </a:lnSpc>
              <a:buFont typeface="Wingdings" pitchFamily="2" charset="2"/>
              <a:buChar char="§"/>
            </a:pPr>
            <a:r>
              <a:rPr lang="en-US" smtClean="0"/>
              <a:t>MeSH (Medical Subject Headings) thesaurus entries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3" name="Rectangle 4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Two Variants of WSD</a:t>
            </a:r>
          </a:p>
        </p:txBody>
      </p:sp>
      <p:sp>
        <p:nvSpPr>
          <p:cNvPr id="69634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0033CC"/>
                </a:solidFill>
              </a:rPr>
              <a:t>Lexical Sample task</a:t>
            </a:r>
          </a:p>
          <a:p>
            <a:pPr lvl="1" eaLnBrk="1" hangingPunct="1">
              <a:buFontTx/>
              <a:buChar char="•"/>
            </a:pPr>
            <a:r>
              <a:rPr lang="en-US" smtClean="0"/>
              <a:t>Small pre-selected set of target words</a:t>
            </a:r>
          </a:p>
          <a:p>
            <a:pPr lvl="1" eaLnBrk="1" hangingPunct="1">
              <a:buFontTx/>
              <a:buChar char="•"/>
            </a:pPr>
            <a:r>
              <a:rPr lang="en-US" smtClean="0"/>
              <a:t>And inventory of senses for each word</a:t>
            </a:r>
          </a:p>
          <a:p>
            <a:pPr eaLnBrk="1" hangingPunct="1"/>
            <a:r>
              <a:rPr lang="en-US" smtClean="0">
                <a:solidFill>
                  <a:srgbClr val="0033CC"/>
                </a:solidFill>
              </a:rPr>
              <a:t>All-words task</a:t>
            </a:r>
          </a:p>
          <a:p>
            <a:pPr lvl="1" eaLnBrk="1" hangingPunct="1">
              <a:buFontTx/>
              <a:buChar char="•"/>
            </a:pPr>
            <a:r>
              <a:rPr lang="en-US" smtClean="0"/>
              <a:t>Every word in an entire text</a:t>
            </a:r>
          </a:p>
          <a:p>
            <a:pPr lvl="1" eaLnBrk="1" hangingPunct="1">
              <a:buFontTx/>
              <a:buChar char="•"/>
            </a:pPr>
            <a:r>
              <a:rPr lang="en-US" smtClean="0"/>
              <a:t>A lexicon with senses for each word</a:t>
            </a:r>
          </a:p>
          <a:p>
            <a:pPr lvl="1" eaLnBrk="1" hangingPunct="1">
              <a:buFontTx/>
              <a:buChar char="•"/>
            </a:pPr>
            <a:r>
              <a:rPr lang="en-US" smtClean="0"/>
              <a:t>~Like part-of-speech tagging</a:t>
            </a:r>
          </a:p>
          <a:p>
            <a:pPr lvl="2" eaLnBrk="1" hangingPunct="1"/>
            <a:r>
              <a:rPr lang="en-US" smtClean="0"/>
              <a:t>Except each lemma has its own tagset</a:t>
            </a:r>
          </a:p>
          <a:p>
            <a:pPr eaLnBrk="1" hangingPunct="1"/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1" name="Rectangle 7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Approaches</a:t>
            </a:r>
          </a:p>
        </p:txBody>
      </p:sp>
      <p:sp>
        <p:nvSpPr>
          <p:cNvPr id="71682" name="Rectangle 8"/>
          <p:cNvSpPr>
            <a:spLocks noGrp="1"/>
          </p:cNvSpPr>
          <p:nvPr>
            <p:ph type="body" idx="4294967295"/>
          </p:nvPr>
        </p:nvSpPr>
        <p:spPr>
          <a:xfrm>
            <a:off x="457200" y="1481138"/>
            <a:ext cx="8229600" cy="4919662"/>
          </a:xfrm>
        </p:spPr>
        <p:txBody>
          <a:bodyPr/>
          <a:lstStyle/>
          <a:p>
            <a:pPr eaLnBrk="1" hangingPunct="1">
              <a:buFont typeface="Wingdings" pitchFamily="2" charset="2"/>
              <a:buChar char="§"/>
            </a:pPr>
            <a:r>
              <a:rPr lang="en-US" smtClean="0"/>
              <a:t>Supervised</a:t>
            </a:r>
          </a:p>
          <a:p>
            <a:pPr eaLnBrk="1" hangingPunct="1">
              <a:buFont typeface="Wingdings" pitchFamily="2" charset="2"/>
              <a:buChar char="§"/>
            </a:pPr>
            <a:r>
              <a:rPr lang="en-US" smtClean="0"/>
              <a:t>Semi-supervised</a:t>
            </a:r>
          </a:p>
          <a:p>
            <a:pPr lvl="1" eaLnBrk="1" hangingPunct="1">
              <a:buFont typeface="Wingdings" pitchFamily="2" charset="2"/>
              <a:buChar char="§"/>
            </a:pPr>
            <a:r>
              <a:rPr lang="en-US" smtClean="0"/>
              <a:t>Unsupervised</a:t>
            </a:r>
          </a:p>
          <a:p>
            <a:pPr lvl="2" eaLnBrk="1" hangingPunct="1">
              <a:buFont typeface="Wingdings" pitchFamily="2" charset="2"/>
              <a:buChar char="§"/>
            </a:pPr>
            <a:r>
              <a:rPr lang="en-US" smtClean="0"/>
              <a:t>Dictionary-based techniques</a:t>
            </a:r>
          </a:p>
          <a:p>
            <a:pPr lvl="2" eaLnBrk="1" hangingPunct="1">
              <a:buFont typeface="Wingdings" pitchFamily="2" charset="2"/>
              <a:buChar char="§"/>
            </a:pPr>
            <a:r>
              <a:rPr lang="en-US" smtClean="0"/>
              <a:t>Selectional Association</a:t>
            </a:r>
          </a:p>
          <a:p>
            <a:pPr lvl="1" eaLnBrk="1" hangingPunct="1">
              <a:buFont typeface="Wingdings" pitchFamily="2" charset="2"/>
              <a:buChar char="§"/>
            </a:pPr>
            <a:r>
              <a:rPr lang="en-US" smtClean="0"/>
              <a:t>Lightly supervised</a:t>
            </a:r>
          </a:p>
          <a:p>
            <a:pPr lvl="2" eaLnBrk="1" hangingPunct="1">
              <a:buFont typeface="Wingdings" pitchFamily="2" charset="2"/>
              <a:buChar char="§"/>
            </a:pPr>
            <a:r>
              <a:rPr lang="en-US" smtClean="0"/>
              <a:t>Bootstrapping</a:t>
            </a:r>
          </a:p>
          <a:p>
            <a:pPr lvl="2" eaLnBrk="1" hangingPunct="1">
              <a:buFont typeface="Wingdings" pitchFamily="2" charset="2"/>
              <a:buChar char="§"/>
            </a:pPr>
            <a:r>
              <a:rPr lang="en-US" smtClean="0"/>
              <a:t>Preferred Selectional Association</a:t>
            </a:r>
          </a:p>
          <a:p>
            <a:pPr lvl="1" eaLnBrk="1" hangingPunct="1">
              <a:buFont typeface="Wingdings" pitchFamily="2" charset="2"/>
              <a:buChar char="§"/>
            </a:pP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Rectangle 5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Supervised Machine Learning Approaches</a:t>
            </a:r>
          </a:p>
        </p:txBody>
      </p:sp>
      <p:sp>
        <p:nvSpPr>
          <p:cNvPr id="72706" name="Rectangle 6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Char char="§"/>
            </a:pPr>
            <a:r>
              <a:rPr lang="en-US" smtClean="0"/>
              <a:t>Supervised machine learning approach: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Char char="§"/>
            </a:pPr>
            <a:r>
              <a:rPr lang="en-US" smtClean="0"/>
              <a:t>Training corpus of depends on task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Char char="§"/>
            </a:pPr>
            <a:r>
              <a:rPr lang="en-US" smtClean="0"/>
              <a:t>Train a classifier that can tag words in new text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Char char="§"/>
            </a:pPr>
            <a:r>
              <a:rPr lang="en-US" smtClean="0"/>
              <a:t>Just as we saw for part-of-speech tagging, statistical  ML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§"/>
            </a:pPr>
            <a:r>
              <a:rPr lang="en-US" smtClean="0"/>
              <a:t>What do we need?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Char char="§"/>
            </a:pPr>
            <a:r>
              <a:rPr lang="en-US" smtClean="0"/>
              <a:t>Tag set (“sense inventory”)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Char char="§"/>
            </a:pPr>
            <a:r>
              <a:rPr lang="en-US" smtClean="0"/>
              <a:t>Training corpus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Char char="§"/>
            </a:pPr>
            <a:r>
              <a:rPr lang="en-US" smtClean="0"/>
              <a:t>Set of features extracted from the training corpus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Char char="§"/>
            </a:pPr>
            <a:r>
              <a:rPr lang="en-US" smtClean="0"/>
              <a:t>A classifier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Char char="§"/>
            </a:pPr>
            <a:r>
              <a:rPr lang="en-US" smtClean="0"/>
              <a:t>Introduction to Lexical Semantics </a:t>
            </a:r>
          </a:p>
          <a:p>
            <a:pPr lvl="1" eaLnBrk="1" hangingPunct="1">
              <a:buFont typeface="Wingdings" pitchFamily="2" charset="2"/>
              <a:buChar char="§"/>
            </a:pPr>
            <a:r>
              <a:rPr lang="en-US" smtClean="0"/>
              <a:t>Homonymy, Polysemy, Synonymy</a:t>
            </a:r>
          </a:p>
          <a:p>
            <a:pPr lvl="1" eaLnBrk="1" hangingPunct="1">
              <a:buFont typeface="Wingdings" pitchFamily="2" charset="2"/>
              <a:buChar char="§"/>
            </a:pPr>
            <a:r>
              <a:rPr lang="en-US" smtClean="0"/>
              <a:t>Review: Online resources: WordNet</a:t>
            </a:r>
          </a:p>
          <a:p>
            <a:pPr eaLnBrk="1" hangingPunct="1">
              <a:buFont typeface="Wingdings" pitchFamily="2" charset="2"/>
              <a:buChar char="§"/>
            </a:pPr>
            <a:r>
              <a:rPr lang="en-US" smtClean="0"/>
              <a:t>Computational Lexical Semantics</a:t>
            </a:r>
          </a:p>
          <a:p>
            <a:pPr lvl="1" eaLnBrk="1" hangingPunct="1">
              <a:buFont typeface="Wingdings" pitchFamily="2" charset="2"/>
              <a:buChar char="§"/>
            </a:pPr>
            <a:r>
              <a:rPr lang="en-US" smtClean="0"/>
              <a:t>Word Sense Disambiguation</a:t>
            </a:r>
          </a:p>
          <a:p>
            <a:pPr lvl="2" eaLnBrk="1" hangingPunct="1">
              <a:buFont typeface="Wingdings" pitchFamily="2" charset="2"/>
              <a:buChar char="§"/>
            </a:pPr>
            <a:r>
              <a:rPr lang="en-US" smtClean="0"/>
              <a:t>Supervised</a:t>
            </a:r>
          </a:p>
          <a:p>
            <a:pPr lvl="2" eaLnBrk="1" hangingPunct="1">
              <a:buFont typeface="Wingdings" pitchFamily="2" charset="2"/>
              <a:buChar char="§"/>
            </a:pPr>
            <a:r>
              <a:rPr lang="en-US" smtClean="0"/>
              <a:t>Semi-supervised</a:t>
            </a:r>
          </a:p>
          <a:p>
            <a:pPr lvl="1" eaLnBrk="1" hangingPunct="1">
              <a:buFont typeface="Wingdings" pitchFamily="2" charset="2"/>
              <a:buChar char="§"/>
            </a:pPr>
            <a:r>
              <a:rPr lang="en-US" smtClean="0"/>
              <a:t>Word Similarity</a:t>
            </a:r>
          </a:p>
          <a:p>
            <a:pPr lvl="2" eaLnBrk="1" hangingPunct="1">
              <a:buFont typeface="Wingdings" pitchFamily="2" charset="2"/>
              <a:buChar char="§"/>
            </a:pPr>
            <a:r>
              <a:rPr lang="en-US" smtClean="0"/>
              <a:t>Thesaurus-based</a:t>
            </a:r>
          </a:p>
          <a:p>
            <a:pPr lvl="2" eaLnBrk="1" hangingPunct="1">
              <a:buFont typeface="Wingdings" pitchFamily="2" charset="2"/>
              <a:buChar char="§"/>
            </a:pPr>
            <a:r>
              <a:rPr lang="en-US" smtClean="0"/>
              <a:t>Distributional</a:t>
            </a:r>
          </a:p>
        </p:txBody>
      </p:sp>
      <p:sp>
        <p:nvSpPr>
          <p:cNvPr id="20482" name="Rectangle 4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Today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Rectangle 5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mtClean="0"/>
              <a:t>Bass in WordNet</a:t>
            </a:r>
          </a:p>
        </p:txBody>
      </p:sp>
      <p:sp>
        <p:nvSpPr>
          <p:cNvPr id="74754" name="Rectangle 6"/>
          <p:cNvSpPr>
            <a:spLocks noGrp="1"/>
          </p:cNvSpPr>
          <p:nvPr>
            <p:ph type="body" idx="4294967295"/>
          </p:nvPr>
        </p:nvSpPr>
        <p:spPr>
          <a:xfrm>
            <a:off x="457200" y="1481138"/>
            <a:ext cx="8229600" cy="5072062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Char char="§"/>
            </a:pPr>
            <a:r>
              <a:rPr lang="en-US" sz="2400" smtClean="0"/>
              <a:t>The noun </a:t>
            </a:r>
            <a:r>
              <a:rPr lang="en-US" sz="2400" smtClean="0">
                <a:solidFill>
                  <a:srgbClr val="FF3300"/>
                </a:solidFill>
              </a:rPr>
              <a:t>bass</a:t>
            </a:r>
            <a:r>
              <a:rPr lang="en-US" sz="2400" smtClean="0"/>
              <a:t> has 8 senses in WordNet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400" smtClean="0"/>
              <a:t>bass - (the lowest part of the musical range)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400" smtClean="0"/>
              <a:t>bass, bass part - (the lowest part in polyphonic  music)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400" smtClean="0"/>
              <a:t>bass, basso - (an adult male singer with the lowest voice)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400" smtClean="0"/>
              <a:t>sea bass, bass - (flesh of lean-fleshed saltwater fish of the family Serranidae)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400" smtClean="0"/>
              <a:t>freshwater bass, bass - (any of various North American lean-fleshed freshwater fishes especially of the genus Micropterus)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400" smtClean="0"/>
              <a:t>bass, bass voice, basso - (the lowest adult male singing voice)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400" smtClean="0"/>
              <a:t>bass - (the member with the lowest range of a family of musical instruments)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400" smtClean="0"/>
              <a:t>bass -(nontechnical name for any of numerous edible  marine and freshwater spiny-finned fishes)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§"/>
            </a:pPr>
            <a:endParaRPr lang="en-US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Rectangle 5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Sense Tags for </a:t>
            </a:r>
            <a:r>
              <a:rPr lang="en-US" smtClean="0">
                <a:solidFill>
                  <a:schemeClr val="accent2"/>
                </a:solidFill>
              </a:rPr>
              <a:t>Bass</a:t>
            </a:r>
          </a:p>
        </p:txBody>
      </p:sp>
      <p:sp>
        <p:nvSpPr>
          <p:cNvPr id="76802" name="Rectangle 6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Char char="§"/>
            </a:pPr>
            <a:endParaRPr lang="en-US" smtClean="0"/>
          </a:p>
        </p:txBody>
      </p:sp>
      <p:pic>
        <p:nvPicPr>
          <p:cNvPr id="76803" name="Picture 4" descr="wn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1949450"/>
            <a:ext cx="9144000" cy="197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Rectangle 4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What kind of Corpora?</a:t>
            </a:r>
          </a:p>
        </p:txBody>
      </p:sp>
      <p:sp>
        <p:nvSpPr>
          <p:cNvPr id="78850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Char char="§"/>
            </a:pPr>
            <a:r>
              <a:rPr lang="en-US" smtClean="0"/>
              <a:t>Lexical sample task: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Char char="§"/>
            </a:pPr>
            <a:r>
              <a:rPr lang="en-US" i="1" smtClean="0"/>
              <a:t>Line-hard-serve </a:t>
            </a:r>
            <a:r>
              <a:rPr lang="en-US" smtClean="0"/>
              <a:t>corpus - 4000 examples of each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Char char="§"/>
            </a:pPr>
            <a:r>
              <a:rPr lang="en-US" i="1" smtClean="0"/>
              <a:t>Interest</a:t>
            </a:r>
            <a:r>
              <a:rPr lang="en-US" smtClean="0"/>
              <a:t> corpus - 2369 sense-tagged examples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§"/>
            </a:pPr>
            <a:r>
              <a:rPr lang="en-US" smtClean="0"/>
              <a:t>All words: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Char char="§"/>
            </a:pPr>
            <a:r>
              <a:rPr lang="en-US" b="1" smtClean="0">
                <a:solidFill>
                  <a:srgbClr val="0033CC"/>
                </a:solidFill>
              </a:rPr>
              <a:t>Semantic concordance</a:t>
            </a:r>
            <a:r>
              <a:rPr lang="en-US" smtClean="0"/>
              <a:t>: a corpus in which each open-class word is labeled with a sense from a specific dictionary/thesaurus.</a:t>
            </a:r>
          </a:p>
          <a:p>
            <a:pPr lvl="2" eaLnBrk="1" hangingPunct="1">
              <a:lnSpc>
                <a:spcPct val="90000"/>
              </a:lnSpc>
              <a:buFont typeface="Wingdings" pitchFamily="2" charset="2"/>
              <a:buChar char="§"/>
            </a:pPr>
            <a:r>
              <a:rPr lang="en-US" smtClean="0">
                <a:solidFill>
                  <a:srgbClr val="0033CC"/>
                </a:solidFill>
              </a:rPr>
              <a:t>SemCor</a:t>
            </a:r>
            <a:r>
              <a:rPr lang="en-US" smtClean="0"/>
              <a:t>: 234,000 words from Brown Corpus, manually tagged with WordNet senses</a:t>
            </a:r>
          </a:p>
          <a:p>
            <a:pPr lvl="2" eaLnBrk="1" hangingPunct="1">
              <a:lnSpc>
                <a:spcPct val="90000"/>
              </a:lnSpc>
              <a:buFont typeface="Wingdings" pitchFamily="2" charset="2"/>
              <a:buChar char="§"/>
            </a:pPr>
            <a:r>
              <a:rPr lang="en-US" smtClean="0">
                <a:solidFill>
                  <a:srgbClr val="0033CC"/>
                </a:solidFill>
              </a:rPr>
              <a:t>SENSEVAL-3</a:t>
            </a:r>
            <a:r>
              <a:rPr lang="en-US" smtClean="0"/>
              <a:t> competition corpora - 2081 tagged word tokens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Rectangle 4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What Kind of Features?</a:t>
            </a:r>
          </a:p>
        </p:txBody>
      </p:sp>
      <p:sp>
        <p:nvSpPr>
          <p:cNvPr id="80898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Char char="§"/>
            </a:pPr>
            <a:r>
              <a:rPr lang="en-US" sz="2600" smtClean="0"/>
              <a:t>Weaver (1955) “If one examines the words in a book, one at a time as through an opaque mask with a hole in it one word wide, then it is obviously impossible to determine, one at a time, the meaning of the words. […] But if one lengthens the slit in the opaque mask, until one can see not only the central word in question but also say N words on either side, then if N is large enough one can unambiguously decide the meaning of the central word. […] The practical question is : `What minimum value of N will, at least in a tolerable fraction of cases, lead to the correct choice of meaning for the central word?’”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Char char="§"/>
            </a:pPr>
            <a:endParaRPr lang="en-US" sz="26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29" name="Content Placeholder 1"/>
          <p:cNvSpPr>
            <a:spLocks noGrp="1"/>
          </p:cNvSpPr>
          <p:nvPr>
            <p:ph idx="4294967295"/>
          </p:nvPr>
        </p:nvSpPr>
        <p:spPr>
          <a:xfrm>
            <a:off x="457200" y="1143000"/>
            <a:ext cx="8229600" cy="4983163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smtClean="0"/>
              <a:t>dishes</a:t>
            </a:r>
          </a:p>
          <a:p>
            <a:pPr lvl="1" eaLnBrk="1" hangingPunct="1">
              <a:buFont typeface="Wingdings" pitchFamily="2" charset="2"/>
              <a:buChar char="§"/>
            </a:pPr>
            <a:r>
              <a:rPr lang="en-US" sz="2600" smtClean="0"/>
              <a:t>washing </a:t>
            </a:r>
            <a:r>
              <a:rPr lang="en-US" sz="2600" i="1" smtClean="0"/>
              <a:t>dishes</a:t>
            </a:r>
            <a:r>
              <a:rPr lang="en-US" sz="2600" smtClean="0"/>
              <a:t>.</a:t>
            </a:r>
          </a:p>
          <a:p>
            <a:pPr lvl="1" eaLnBrk="1" hangingPunct="1">
              <a:lnSpc>
                <a:spcPct val="80000"/>
              </a:lnSpc>
              <a:buFont typeface="Wingdings" pitchFamily="2" charset="2"/>
              <a:buChar char="§"/>
            </a:pPr>
            <a:r>
              <a:rPr lang="en-US" sz="2600" smtClean="0"/>
              <a:t>simple </a:t>
            </a:r>
            <a:r>
              <a:rPr lang="en-US" sz="2600" i="1" smtClean="0"/>
              <a:t>dishes</a:t>
            </a:r>
            <a:r>
              <a:rPr lang="en-US" sz="2600" smtClean="0"/>
              <a:t> including</a:t>
            </a:r>
          </a:p>
          <a:p>
            <a:pPr lvl="1" eaLnBrk="1" hangingPunct="1">
              <a:lnSpc>
                <a:spcPct val="80000"/>
              </a:lnSpc>
              <a:buFont typeface="Wingdings" pitchFamily="2" charset="2"/>
              <a:buChar char="§"/>
            </a:pPr>
            <a:r>
              <a:rPr lang="en-US" sz="2600" smtClean="0"/>
              <a:t>convenient </a:t>
            </a:r>
            <a:r>
              <a:rPr lang="en-US" sz="2600" i="1" smtClean="0"/>
              <a:t>dishes</a:t>
            </a:r>
            <a:r>
              <a:rPr lang="en-US" sz="2600" smtClean="0"/>
              <a:t> to</a:t>
            </a:r>
          </a:p>
          <a:p>
            <a:pPr lvl="1" eaLnBrk="1" hangingPunct="1">
              <a:lnSpc>
                <a:spcPct val="80000"/>
              </a:lnSpc>
              <a:buFont typeface="Wingdings" pitchFamily="2" charset="2"/>
              <a:buChar char="§"/>
            </a:pPr>
            <a:r>
              <a:rPr lang="en-US" sz="2600" smtClean="0"/>
              <a:t>of </a:t>
            </a:r>
            <a:r>
              <a:rPr lang="en-US" sz="2600" i="1" smtClean="0"/>
              <a:t>dishes </a:t>
            </a:r>
            <a:r>
              <a:rPr lang="en-US" sz="2600" smtClean="0"/>
              <a:t>and </a:t>
            </a:r>
            <a:endParaRPr lang="en-US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mtClean="0"/>
              <a:t>bass</a:t>
            </a:r>
          </a:p>
          <a:p>
            <a:pPr lvl="1" eaLnBrk="1" hangingPunct="1">
              <a:lnSpc>
                <a:spcPct val="80000"/>
              </a:lnSpc>
              <a:buFont typeface="Wingdings" pitchFamily="2" charset="2"/>
              <a:buChar char="§"/>
            </a:pPr>
            <a:r>
              <a:rPr lang="en-US" sz="2600" smtClean="0"/>
              <a:t>free </a:t>
            </a:r>
            <a:r>
              <a:rPr lang="en-US" sz="2600" i="1" smtClean="0"/>
              <a:t>bass</a:t>
            </a:r>
            <a:r>
              <a:rPr lang="en-US" sz="2600" smtClean="0"/>
              <a:t> with</a:t>
            </a:r>
          </a:p>
          <a:p>
            <a:pPr lvl="1" eaLnBrk="1" hangingPunct="1">
              <a:lnSpc>
                <a:spcPct val="80000"/>
              </a:lnSpc>
              <a:buFont typeface="Wingdings" pitchFamily="2" charset="2"/>
              <a:buChar char="§"/>
            </a:pPr>
            <a:r>
              <a:rPr lang="en-US" sz="2600" smtClean="0"/>
              <a:t>pound </a:t>
            </a:r>
            <a:r>
              <a:rPr lang="en-US" sz="2600" i="1" smtClean="0"/>
              <a:t>bass</a:t>
            </a:r>
            <a:r>
              <a:rPr lang="en-US" sz="2600" smtClean="0"/>
              <a:t> of</a:t>
            </a:r>
          </a:p>
          <a:p>
            <a:pPr lvl="1" eaLnBrk="1" hangingPunct="1">
              <a:lnSpc>
                <a:spcPct val="80000"/>
              </a:lnSpc>
              <a:buFont typeface="Wingdings" pitchFamily="2" charset="2"/>
              <a:buChar char="§"/>
            </a:pPr>
            <a:r>
              <a:rPr lang="en-US" sz="2600" smtClean="0"/>
              <a:t>and </a:t>
            </a:r>
            <a:r>
              <a:rPr lang="en-US" sz="2600" i="1" smtClean="0"/>
              <a:t>bass </a:t>
            </a:r>
            <a:r>
              <a:rPr lang="en-US" sz="2600" smtClean="0"/>
              <a:t>player</a:t>
            </a:r>
          </a:p>
          <a:p>
            <a:pPr lvl="1" eaLnBrk="1" hangingPunct="1">
              <a:lnSpc>
                <a:spcPct val="80000"/>
              </a:lnSpc>
              <a:buFont typeface="Wingdings" pitchFamily="2" charset="2"/>
              <a:buChar char="§"/>
            </a:pPr>
            <a:r>
              <a:rPr lang="en-US" sz="2600" smtClean="0"/>
              <a:t>his </a:t>
            </a:r>
            <a:r>
              <a:rPr lang="en-US" sz="2600" i="1" smtClean="0"/>
              <a:t>bass </a:t>
            </a:r>
            <a:r>
              <a:rPr lang="en-US" sz="2600" smtClean="0"/>
              <a:t>while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 idx="4294967295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endParaRPr lang="en-US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2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2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2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2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2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2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69" name="Content Placeholder 1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Char char="§"/>
            </a:pPr>
            <a:r>
              <a:rPr lang="en-US" smtClean="0"/>
              <a:t>“In our house, everybody has a career and none of them </a:t>
            </a:r>
            <a:r>
              <a:rPr lang="en-US" smtClean="0">
                <a:solidFill>
                  <a:srgbClr val="FF0000"/>
                </a:solidFill>
              </a:rPr>
              <a:t>includes washing </a:t>
            </a:r>
            <a:r>
              <a:rPr lang="en-US" i="1" smtClean="0"/>
              <a:t>dishes</a:t>
            </a:r>
            <a:r>
              <a:rPr lang="en-US" smtClean="0"/>
              <a:t>,” </a:t>
            </a:r>
            <a:r>
              <a:rPr lang="en-US" smtClean="0">
                <a:solidFill>
                  <a:srgbClr val="FF0000"/>
                </a:solidFill>
              </a:rPr>
              <a:t>he says.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§"/>
            </a:pPr>
            <a:r>
              <a:rPr lang="en-US" smtClean="0"/>
              <a:t>In her tiny kitchen at home, Ms. Chen works efficiently, stir-frying </a:t>
            </a:r>
            <a:r>
              <a:rPr lang="en-US" smtClean="0">
                <a:solidFill>
                  <a:srgbClr val="FF0000"/>
                </a:solidFill>
              </a:rPr>
              <a:t>several simple</a:t>
            </a:r>
            <a:r>
              <a:rPr lang="en-US" smtClean="0"/>
              <a:t> </a:t>
            </a:r>
            <a:r>
              <a:rPr lang="en-US" i="1" smtClean="0"/>
              <a:t>dishes,</a:t>
            </a:r>
            <a:r>
              <a:rPr lang="en-US" smtClean="0"/>
              <a:t> </a:t>
            </a:r>
            <a:r>
              <a:rPr lang="en-US" smtClean="0">
                <a:solidFill>
                  <a:srgbClr val="FF0000"/>
                </a:solidFill>
              </a:rPr>
              <a:t>including braised </a:t>
            </a:r>
            <a:r>
              <a:rPr lang="en-US" smtClean="0"/>
              <a:t>pig’s ears and chcken livers with green peppers.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§"/>
            </a:pPr>
            <a:r>
              <a:rPr lang="en-US" smtClean="0"/>
              <a:t>Post quick </a:t>
            </a:r>
            <a:r>
              <a:rPr lang="en-US" smtClean="0">
                <a:solidFill>
                  <a:srgbClr val="FF0000"/>
                </a:solidFill>
              </a:rPr>
              <a:t>and convenient </a:t>
            </a:r>
            <a:r>
              <a:rPr lang="en-US" i="1" smtClean="0"/>
              <a:t>dishes</a:t>
            </a:r>
            <a:r>
              <a:rPr lang="en-US" smtClean="0"/>
              <a:t> </a:t>
            </a:r>
            <a:r>
              <a:rPr lang="en-US" smtClean="0">
                <a:solidFill>
                  <a:srgbClr val="FF0000"/>
                </a:solidFill>
              </a:rPr>
              <a:t>to fix </a:t>
            </a:r>
            <a:r>
              <a:rPr lang="en-US" smtClean="0"/>
              <a:t>when your in a hurry.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§"/>
            </a:pPr>
            <a:r>
              <a:rPr lang="en-US" smtClean="0"/>
              <a:t>Japanese cuisine offers a great </a:t>
            </a:r>
            <a:r>
              <a:rPr lang="en-US" smtClean="0">
                <a:solidFill>
                  <a:srgbClr val="FF0000"/>
                </a:solidFill>
              </a:rPr>
              <a:t>variety of </a:t>
            </a:r>
            <a:r>
              <a:rPr lang="en-US" i="1" smtClean="0"/>
              <a:t>dishes</a:t>
            </a:r>
            <a:r>
              <a:rPr lang="en-US" smtClean="0"/>
              <a:t> </a:t>
            </a:r>
            <a:r>
              <a:rPr lang="en-US" smtClean="0">
                <a:solidFill>
                  <a:srgbClr val="FF0000"/>
                </a:solidFill>
              </a:rPr>
              <a:t>and regional </a:t>
            </a:r>
            <a:r>
              <a:rPr lang="en-US" smtClean="0"/>
              <a:t>specialties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 idx="4294967295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endParaRPr lang="en-US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3" name="Content Placeholder 1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Char char="§"/>
            </a:pPr>
            <a:r>
              <a:rPr lang="en-US" sz="2600" smtClean="0"/>
              <a:t>We need more good teachers – right now, there are only a half a dozen who can play </a:t>
            </a:r>
            <a:r>
              <a:rPr lang="en-US" sz="2600" smtClean="0">
                <a:solidFill>
                  <a:srgbClr val="FF0000"/>
                </a:solidFill>
              </a:rPr>
              <a:t>the free </a:t>
            </a:r>
            <a:r>
              <a:rPr lang="en-US" sz="2600" i="1" smtClean="0"/>
              <a:t>bass </a:t>
            </a:r>
            <a:r>
              <a:rPr lang="en-US" sz="2600" smtClean="0"/>
              <a:t>with ease.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Char char="§"/>
            </a:pPr>
            <a:r>
              <a:rPr lang="en-US" sz="2600" smtClean="0"/>
              <a:t>Though still a far cry from the lake’s record</a:t>
            </a:r>
            <a:r>
              <a:rPr lang="en-US" sz="2600" smtClean="0">
                <a:solidFill>
                  <a:srgbClr val="FF0000"/>
                </a:solidFill>
              </a:rPr>
              <a:t> 52-pound</a:t>
            </a:r>
            <a:r>
              <a:rPr lang="en-US" sz="2600" smtClean="0"/>
              <a:t> </a:t>
            </a:r>
            <a:r>
              <a:rPr lang="en-US" sz="2600" i="1" smtClean="0"/>
              <a:t>bass </a:t>
            </a:r>
            <a:r>
              <a:rPr lang="en-US" sz="2600" smtClean="0">
                <a:solidFill>
                  <a:srgbClr val="FF0000"/>
                </a:solidFill>
              </a:rPr>
              <a:t>of  a </a:t>
            </a:r>
            <a:r>
              <a:rPr lang="en-US" sz="2600" smtClean="0"/>
              <a:t>decade ago, “you could fillet these fish again, and that made people very, very happy.” Mr. Paulson says.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Char char="§"/>
            </a:pPr>
            <a:r>
              <a:rPr lang="en-US" sz="2600" smtClean="0"/>
              <a:t>An electric </a:t>
            </a:r>
            <a:r>
              <a:rPr lang="en-US" sz="2600" smtClean="0">
                <a:solidFill>
                  <a:srgbClr val="FF0000"/>
                </a:solidFill>
              </a:rPr>
              <a:t>guitar and </a:t>
            </a:r>
            <a:r>
              <a:rPr lang="en-US" sz="2600" i="1" smtClean="0"/>
              <a:t>bass </a:t>
            </a:r>
            <a:r>
              <a:rPr lang="en-US" sz="2600" smtClean="0">
                <a:solidFill>
                  <a:srgbClr val="FF0000"/>
                </a:solidFill>
              </a:rPr>
              <a:t>player stand </a:t>
            </a:r>
            <a:r>
              <a:rPr lang="en-US" sz="2600" smtClean="0"/>
              <a:t>off to one side, not really part of the scene, just as a sort of nod to gringo expectations again.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Char char="§"/>
            </a:pPr>
            <a:r>
              <a:rPr lang="en-US" sz="2600" smtClean="0"/>
              <a:t>Lowe </a:t>
            </a:r>
            <a:r>
              <a:rPr lang="en-US" sz="2600" smtClean="0">
                <a:solidFill>
                  <a:srgbClr val="FF0000"/>
                </a:solidFill>
              </a:rPr>
              <a:t>caught his </a:t>
            </a:r>
            <a:r>
              <a:rPr lang="en-US" sz="2600" i="1" smtClean="0"/>
              <a:t>bass </a:t>
            </a:r>
            <a:r>
              <a:rPr lang="en-US" sz="2600" smtClean="0">
                <a:solidFill>
                  <a:srgbClr val="FF0000"/>
                </a:solidFill>
              </a:rPr>
              <a:t>while fishing </a:t>
            </a:r>
            <a:r>
              <a:rPr lang="en-US" sz="2600" smtClean="0"/>
              <a:t>with pro Bill Lee of Killeen, Texas, who is currently in 144th place with two bass weighing 2-09.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Char char="§"/>
            </a:pPr>
            <a:endParaRPr lang="en-US" sz="260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Char char="§"/>
            </a:pPr>
            <a:endParaRPr lang="en-US" sz="260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Char char="§"/>
            </a:pPr>
            <a:endParaRPr lang="en-US" sz="2600" smtClean="0"/>
          </a:p>
        </p:txBody>
      </p:sp>
      <p:sp>
        <p:nvSpPr>
          <p:cNvPr id="3" name="Title 2"/>
          <p:cNvSpPr>
            <a:spLocks noGrp="1"/>
          </p:cNvSpPr>
          <p:nvPr>
            <p:ph type="title" idx="4294967295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endParaRPr lang="en-US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7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Char char="§"/>
            </a:pPr>
            <a:r>
              <a:rPr lang="en-US" smtClean="0"/>
              <a:t>A simple representation for each observation (each instance of a target word)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Char char="§"/>
            </a:pPr>
            <a:r>
              <a:rPr lang="en-US" smtClean="0"/>
              <a:t>Vectors of sets of feature/value pairs</a:t>
            </a:r>
          </a:p>
          <a:p>
            <a:pPr lvl="2" eaLnBrk="1" hangingPunct="1">
              <a:lnSpc>
                <a:spcPct val="90000"/>
              </a:lnSpc>
              <a:buFont typeface="Wingdings" pitchFamily="2" charset="2"/>
              <a:buChar char="§"/>
            </a:pPr>
            <a:r>
              <a:rPr lang="en-US" sz="2300" smtClean="0"/>
              <a:t>I.e. files of comma-separated values</a:t>
            </a:r>
            <a:endParaRPr lang="en-US" sz="2300" smtClean="0">
              <a:solidFill>
                <a:srgbClr val="A50021"/>
              </a:solidFill>
            </a:endParaRPr>
          </a:p>
          <a:p>
            <a:pPr lvl="1" eaLnBrk="1" hangingPunct="1">
              <a:lnSpc>
                <a:spcPct val="90000"/>
              </a:lnSpc>
              <a:buFont typeface="Wingdings" pitchFamily="2" charset="2"/>
              <a:buChar char="§"/>
            </a:pPr>
            <a:r>
              <a:rPr lang="en-US" smtClean="0"/>
              <a:t>These vectors should represent the window of words around the target</a:t>
            </a:r>
            <a:br>
              <a:rPr lang="en-US" smtClean="0"/>
            </a:br>
            <a:r>
              <a:rPr lang="en-US" smtClean="0"/>
              <a:t/>
            </a:r>
            <a:br>
              <a:rPr lang="en-US" smtClean="0"/>
            </a:br>
            <a:r>
              <a:rPr lang="en-US" i="1" smtClean="0">
                <a:solidFill>
                  <a:srgbClr val="FF0000"/>
                </a:solidFill>
              </a:rPr>
              <a:t>How big should that window be?</a:t>
            </a:r>
          </a:p>
        </p:txBody>
      </p:sp>
      <p:sp>
        <p:nvSpPr>
          <p:cNvPr id="86018" name="Rectangle 4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mtClean="0"/>
              <a:t>Feature Vectors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5" name="Rectangle 4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mtClean="0"/>
              <a:t>What sort of Features?</a:t>
            </a:r>
          </a:p>
        </p:txBody>
      </p:sp>
      <p:sp>
        <p:nvSpPr>
          <p:cNvPr id="88066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Char char="§"/>
            </a:pPr>
            <a:r>
              <a:rPr lang="en-US" b="1" smtClean="0"/>
              <a:t>Collocational</a:t>
            </a:r>
            <a:r>
              <a:rPr lang="en-US" smtClean="0"/>
              <a:t> features and </a:t>
            </a:r>
            <a:r>
              <a:rPr lang="en-US" b="1" smtClean="0"/>
              <a:t>bag-of-words </a:t>
            </a:r>
            <a:r>
              <a:rPr lang="en-US" smtClean="0"/>
              <a:t>features</a:t>
            </a:r>
          </a:p>
          <a:p>
            <a:pPr lvl="1" eaLnBrk="1" hangingPunct="1">
              <a:buFont typeface="Wingdings" pitchFamily="2" charset="2"/>
              <a:buChar char="§"/>
            </a:pPr>
            <a:r>
              <a:rPr lang="en-US" b="1" smtClean="0">
                <a:solidFill>
                  <a:srgbClr val="A50021"/>
                </a:solidFill>
              </a:rPr>
              <a:t>Collocational</a:t>
            </a:r>
            <a:endParaRPr lang="en-US" smtClean="0">
              <a:solidFill>
                <a:srgbClr val="A50021"/>
              </a:solidFill>
            </a:endParaRPr>
          </a:p>
          <a:p>
            <a:pPr lvl="2" eaLnBrk="1" hangingPunct="1">
              <a:buFont typeface="Wingdings" pitchFamily="2" charset="2"/>
              <a:buChar char="§"/>
            </a:pPr>
            <a:r>
              <a:rPr lang="en-US" sz="2300" smtClean="0"/>
              <a:t>Features about words at </a:t>
            </a:r>
            <a:r>
              <a:rPr lang="en-US" sz="2300" b="1" smtClean="0"/>
              <a:t>specific</a:t>
            </a:r>
            <a:r>
              <a:rPr lang="en-US" sz="2300" smtClean="0"/>
              <a:t> positions near target word</a:t>
            </a:r>
          </a:p>
          <a:p>
            <a:pPr lvl="3" eaLnBrk="1" hangingPunct="1">
              <a:buFont typeface="Wingdings" pitchFamily="2" charset="2"/>
              <a:buChar char="§"/>
            </a:pPr>
            <a:r>
              <a:rPr lang="en-US" sz="2300" smtClean="0">
                <a:solidFill>
                  <a:srgbClr val="008000"/>
                </a:solidFill>
              </a:rPr>
              <a:t>Often limited to just word identity and POS</a:t>
            </a:r>
          </a:p>
          <a:p>
            <a:pPr lvl="1" eaLnBrk="1" hangingPunct="1">
              <a:buFont typeface="Wingdings" pitchFamily="2" charset="2"/>
              <a:buChar char="§"/>
            </a:pPr>
            <a:r>
              <a:rPr lang="en-US" b="1" smtClean="0">
                <a:solidFill>
                  <a:srgbClr val="A50021"/>
                </a:solidFill>
              </a:rPr>
              <a:t>Bag-of-words</a:t>
            </a:r>
            <a:endParaRPr lang="en-US" smtClean="0">
              <a:solidFill>
                <a:srgbClr val="A50021"/>
              </a:solidFill>
            </a:endParaRPr>
          </a:p>
          <a:p>
            <a:pPr lvl="2" eaLnBrk="1" hangingPunct="1">
              <a:buFont typeface="Wingdings" pitchFamily="2" charset="2"/>
              <a:buChar char="§"/>
            </a:pPr>
            <a:r>
              <a:rPr lang="en-US" sz="2300" smtClean="0"/>
              <a:t>Features about words that occur anywhere in the window (regardless of position)</a:t>
            </a:r>
          </a:p>
          <a:p>
            <a:pPr lvl="3" eaLnBrk="1" hangingPunct="1">
              <a:buFont typeface="Wingdings" pitchFamily="2" charset="2"/>
              <a:buChar char="§"/>
            </a:pPr>
            <a:r>
              <a:rPr lang="en-US" sz="2300" smtClean="0">
                <a:solidFill>
                  <a:srgbClr val="008000"/>
                </a:solidFill>
              </a:rPr>
              <a:t>Typically limited to frequency counts</a:t>
            </a:r>
            <a:endParaRPr lang="en-US" smtClean="0">
              <a:solidFill>
                <a:srgbClr val="008000"/>
              </a:solidFill>
            </a:endParaRPr>
          </a:p>
          <a:p>
            <a:pPr lvl="1" eaLnBrk="1" hangingPunct="1">
              <a:buFontTx/>
              <a:buNone/>
            </a:pPr>
            <a:endParaRPr lang="en-US" sz="2100" smtClean="0">
              <a:solidFill>
                <a:srgbClr val="008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3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Example</a:t>
            </a:r>
          </a:p>
        </p:txBody>
      </p:sp>
      <p:sp>
        <p:nvSpPr>
          <p:cNvPr id="9011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Char char="§"/>
            </a:pPr>
            <a:r>
              <a:rPr lang="en-US" smtClean="0"/>
              <a:t>Example text (WSJ)</a:t>
            </a:r>
          </a:p>
          <a:p>
            <a:pPr lvl="1" eaLnBrk="1" hangingPunct="1">
              <a:buFont typeface="Wingdings" pitchFamily="2" charset="2"/>
              <a:buChar char="§"/>
            </a:pPr>
            <a:r>
              <a:rPr lang="en-US" sz="3100" smtClean="0"/>
              <a:t>An electric guitar and </a:t>
            </a:r>
            <a:r>
              <a:rPr lang="en-US" sz="3100" b="1" smtClean="0">
                <a:solidFill>
                  <a:srgbClr val="A50021"/>
                </a:solidFill>
              </a:rPr>
              <a:t>bass</a:t>
            </a:r>
            <a:r>
              <a:rPr lang="en-US" sz="3100" smtClean="0"/>
              <a:t> player stand off to one side not really part of the scene, just as a sort of nod to gringo expectations perhaps</a:t>
            </a:r>
            <a:endParaRPr lang="en-US" smtClean="0"/>
          </a:p>
          <a:p>
            <a:pPr lvl="1" eaLnBrk="1" hangingPunct="1">
              <a:buFont typeface="Wingdings" pitchFamily="2" charset="2"/>
              <a:buChar char="§"/>
            </a:pPr>
            <a:r>
              <a:rPr lang="en-US" smtClean="0"/>
              <a:t>Assume a window of +/- 2 from the target</a:t>
            </a:r>
          </a:p>
          <a:p>
            <a:pPr lvl="1" eaLnBrk="1" hangingPunct="1">
              <a:buFont typeface="Wingdings" pitchFamily="2" charset="2"/>
              <a:buChar char="§"/>
            </a:pP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Char char="§"/>
            </a:pPr>
            <a:r>
              <a:rPr lang="en-US" smtClean="0"/>
              <a:t>What’s a word?</a:t>
            </a:r>
          </a:p>
          <a:p>
            <a:pPr lvl="1" eaLnBrk="1" hangingPunct="1">
              <a:buFont typeface="Wingdings" pitchFamily="2" charset="2"/>
              <a:buChar char="§"/>
            </a:pPr>
            <a:r>
              <a:rPr lang="en-US" smtClean="0"/>
              <a:t>Definitions so far: Types, tokens, stems, roots, inflected forms, etc... </a:t>
            </a:r>
          </a:p>
          <a:p>
            <a:pPr lvl="1" eaLnBrk="1" hangingPunct="1">
              <a:buFont typeface="Wingdings" pitchFamily="2" charset="2"/>
              <a:buChar char="§"/>
            </a:pPr>
            <a:r>
              <a:rPr lang="en-US" smtClean="0">
                <a:solidFill>
                  <a:srgbClr val="008000"/>
                </a:solidFill>
              </a:rPr>
              <a:t>Lexeme</a:t>
            </a:r>
            <a:r>
              <a:rPr lang="en-US" smtClean="0"/>
              <a:t>: An entry in a lexicon consisting of a pairing of a form with a single meaning representation</a:t>
            </a:r>
          </a:p>
          <a:p>
            <a:pPr lvl="1" eaLnBrk="1" hangingPunct="1">
              <a:buFont typeface="Wingdings" pitchFamily="2" charset="2"/>
              <a:buChar char="§"/>
            </a:pPr>
            <a:r>
              <a:rPr lang="en-US" smtClean="0">
                <a:solidFill>
                  <a:srgbClr val="008000"/>
                </a:solidFill>
              </a:rPr>
              <a:t>Lexicon</a:t>
            </a:r>
            <a:r>
              <a:rPr lang="en-US" smtClean="0"/>
              <a:t>: A collection of lexemes</a:t>
            </a:r>
          </a:p>
        </p:txBody>
      </p:sp>
      <p:sp>
        <p:nvSpPr>
          <p:cNvPr id="22530" name="Rectangle 4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Word Definitions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1" name="Rectangle 4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Collocations</a:t>
            </a:r>
          </a:p>
        </p:txBody>
      </p:sp>
      <p:sp>
        <p:nvSpPr>
          <p:cNvPr id="92162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Char char="§"/>
            </a:pPr>
            <a:r>
              <a:rPr lang="en-US" smtClean="0"/>
              <a:t>Position-specific information about the words in the window</a:t>
            </a:r>
          </a:p>
          <a:p>
            <a:pPr eaLnBrk="1" hangingPunct="1">
              <a:buFont typeface="Wingdings" pitchFamily="2" charset="2"/>
              <a:buChar char="§"/>
            </a:pPr>
            <a:r>
              <a:rPr lang="en-US" smtClean="0">
                <a:solidFill>
                  <a:srgbClr val="008000"/>
                </a:solidFill>
              </a:rPr>
              <a:t>guitar and </a:t>
            </a:r>
            <a:r>
              <a:rPr lang="en-US" smtClean="0">
                <a:solidFill>
                  <a:srgbClr val="A50021"/>
                </a:solidFill>
              </a:rPr>
              <a:t>bass</a:t>
            </a:r>
            <a:r>
              <a:rPr lang="en-US" smtClean="0"/>
              <a:t> </a:t>
            </a:r>
            <a:r>
              <a:rPr lang="en-US" smtClean="0">
                <a:solidFill>
                  <a:srgbClr val="008000"/>
                </a:solidFill>
              </a:rPr>
              <a:t>player stand</a:t>
            </a:r>
          </a:p>
          <a:p>
            <a:pPr lvl="1" eaLnBrk="1" hangingPunct="1">
              <a:buFont typeface="Wingdings" pitchFamily="2" charset="2"/>
              <a:buChar char="§"/>
            </a:pPr>
            <a:r>
              <a:rPr lang="en-US" smtClean="0"/>
              <a:t>[guitar, NN, and, CC, player, NN, stand, VB]</a:t>
            </a:r>
          </a:p>
          <a:p>
            <a:pPr lvl="1" eaLnBrk="1" hangingPunct="1">
              <a:buFont typeface="Wingdings" pitchFamily="2" charset="2"/>
              <a:buChar char="§"/>
            </a:pPr>
            <a:r>
              <a:rPr lang="en-US" smtClean="0"/>
              <a:t>Word</a:t>
            </a:r>
            <a:r>
              <a:rPr lang="en-US" baseline="-25000" smtClean="0"/>
              <a:t>n-2,</a:t>
            </a:r>
            <a:r>
              <a:rPr lang="en-US" smtClean="0"/>
              <a:t> POS</a:t>
            </a:r>
            <a:r>
              <a:rPr lang="en-US" baseline="-25000" smtClean="0"/>
              <a:t>n-2,</a:t>
            </a:r>
            <a:r>
              <a:rPr lang="en-US" smtClean="0"/>
              <a:t> word</a:t>
            </a:r>
            <a:r>
              <a:rPr lang="en-US" baseline="-25000" smtClean="0"/>
              <a:t>n-1,</a:t>
            </a:r>
            <a:r>
              <a:rPr lang="en-US" smtClean="0"/>
              <a:t> POS</a:t>
            </a:r>
            <a:r>
              <a:rPr lang="en-US" baseline="-25000" smtClean="0"/>
              <a:t>n-1,</a:t>
            </a:r>
            <a:r>
              <a:rPr lang="en-US" smtClean="0"/>
              <a:t> Word</a:t>
            </a:r>
            <a:r>
              <a:rPr lang="en-US" baseline="-25000" smtClean="0"/>
              <a:t>n+1</a:t>
            </a:r>
            <a:r>
              <a:rPr lang="en-US" smtClean="0"/>
              <a:t> POS</a:t>
            </a:r>
            <a:r>
              <a:rPr lang="en-US" baseline="-25000" smtClean="0"/>
              <a:t>n+1</a:t>
            </a:r>
            <a:r>
              <a:rPr lang="en-US" smtClean="0"/>
              <a:t>…</a:t>
            </a:r>
          </a:p>
          <a:p>
            <a:pPr lvl="1" eaLnBrk="1" hangingPunct="1">
              <a:buFont typeface="Wingdings" pitchFamily="2" charset="2"/>
              <a:buChar char="§"/>
            </a:pPr>
            <a:r>
              <a:rPr lang="en-US" smtClean="0"/>
              <a:t>In other words, a vector consisting of</a:t>
            </a:r>
          </a:p>
          <a:p>
            <a:pPr lvl="1" eaLnBrk="1" hangingPunct="1">
              <a:buFont typeface="Wingdings" pitchFamily="2" charset="2"/>
              <a:buChar char="§"/>
            </a:pPr>
            <a:r>
              <a:rPr lang="en-US" smtClean="0"/>
              <a:t>[position n word, position n part-of-speech…]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09" name="Rectangle 4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mtClean="0"/>
              <a:t>Bag of Words</a:t>
            </a:r>
          </a:p>
        </p:txBody>
      </p:sp>
      <p:sp>
        <p:nvSpPr>
          <p:cNvPr id="94210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Char char="§"/>
            </a:pPr>
            <a:r>
              <a:rPr lang="en-US" smtClean="0"/>
              <a:t>Information about what words occur within the window</a:t>
            </a:r>
          </a:p>
          <a:p>
            <a:pPr eaLnBrk="1" hangingPunct="1">
              <a:buFont typeface="Wingdings" pitchFamily="2" charset="2"/>
              <a:buChar char="§"/>
            </a:pPr>
            <a:r>
              <a:rPr lang="en-US" smtClean="0"/>
              <a:t>First derive a set of terms to place in the vector</a:t>
            </a:r>
          </a:p>
          <a:p>
            <a:pPr eaLnBrk="1" hangingPunct="1">
              <a:buFont typeface="Wingdings" pitchFamily="2" charset="2"/>
              <a:buChar char="§"/>
            </a:pPr>
            <a:r>
              <a:rPr lang="en-US" smtClean="0"/>
              <a:t>Then note how often each of those terms occurs in a given window</a:t>
            </a:r>
          </a:p>
          <a:p>
            <a:pPr eaLnBrk="1" hangingPunct="1">
              <a:buFont typeface="Wingdings" pitchFamily="2" charset="2"/>
              <a:buNone/>
            </a:pP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7" name="Rectangle 5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Co-Occurrence Example</a:t>
            </a:r>
          </a:p>
        </p:txBody>
      </p:sp>
      <p:sp>
        <p:nvSpPr>
          <p:cNvPr id="96258" name="Rectangle 6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Char char="§"/>
            </a:pPr>
            <a:r>
              <a:rPr lang="en-US" smtClean="0"/>
              <a:t>Assume we’ve settled on a possible vocabulary of 12 words that includes guitar and player but not </a:t>
            </a:r>
            <a:r>
              <a:rPr lang="en-US" smtClean="0">
                <a:solidFill>
                  <a:srgbClr val="FF3300"/>
                </a:solidFill>
              </a:rPr>
              <a:t>and</a:t>
            </a:r>
            <a:r>
              <a:rPr lang="en-US" smtClean="0"/>
              <a:t> and </a:t>
            </a:r>
            <a:r>
              <a:rPr lang="en-US" smtClean="0">
                <a:solidFill>
                  <a:srgbClr val="FF3300"/>
                </a:solidFill>
              </a:rPr>
              <a:t>stand</a:t>
            </a:r>
            <a:r>
              <a:rPr lang="en-US" smtClean="0"/>
              <a:t>, and </a:t>
            </a:r>
            <a:r>
              <a:rPr lang="en-US" smtClean="0">
                <a:solidFill>
                  <a:srgbClr val="FF3300"/>
                </a:solidFill>
              </a:rPr>
              <a:t>you see</a:t>
            </a:r>
          </a:p>
          <a:p>
            <a:pPr eaLnBrk="1" hangingPunct="1">
              <a:buFont typeface="Wingdings" pitchFamily="2" charset="2"/>
              <a:buChar char="§"/>
            </a:pPr>
            <a:r>
              <a:rPr lang="en-US" smtClean="0">
                <a:solidFill>
                  <a:schemeClr val="accent2"/>
                </a:solidFill>
              </a:rPr>
              <a:t>“…guitar and bass player stand…”</a:t>
            </a:r>
          </a:p>
          <a:p>
            <a:pPr lvl="1" eaLnBrk="1" hangingPunct="1">
              <a:buFont typeface="Wingdings" pitchFamily="2" charset="2"/>
              <a:buChar char="§"/>
            </a:pPr>
            <a:r>
              <a:rPr lang="en-US" smtClean="0"/>
              <a:t>[0,0,0,1,0,0,0,0,0,1,0,0]</a:t>
            </a:r>
          </a:p>
          <a:p>
            <a:pPr lvl="1" eaLnBrk="1" hangingPunct="1">
              <a:buFont typeface="Wingdings" pitchFamily="2" charset="2"/>
              <a:buChar char="§"/>
            </a:pPr>
            <a:r>
              <a:rPr lang="en-US" smtClean="0"/>
              <a:t>Counts of words pre-identified as e.g.,</a:t>
            </a:r>
          </a:p>
          <a:p>
            <a:pPr lvl="1" eaLnBrk="1" hangingPunct="1">
              <a:buFont typeface="Wingdings" pitchFamily="2" charset="2"/>
              <a:buChar char="§"/>
            </a:pPr>
            <a:r>
              <a:rPr lang="en-US" smtClean="0">
                <a:solidFill>
                  <a:schemeClr val="accent2"/>
                </a:solidFill>
              </a:rPr>
              <a:t>[fish, fishing, viol, guitar, double, cello…]</a:t>
            </a:r>
          </a:p>
          <a:p>
            <a:pPr lvl="1" eaLnBrk="1" hangingPunct="1">
              <a:buFont typeface="Wingdings" pitchFamily="2" charset="2"/>
              <a:buChar char="§"/>
            </a:pP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5" name="Rectangle 4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Classifiers</a:t>
            </a:r>
          </a:p>
        </p:txBody>
      </p:sp>
      <p:sp>
        <p:nvSpPr>
          <p:cNvPr id="98306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Char char="§"/>
            </a:pPr>
            <a:r>
              <a:rPr lang="en-US" smtClean="0"/>
              <a:t>Once we cast the WSD problem as a classification problem, many techniques possible</a:t>
            </a:r>
          </a:p>
          <a:p>
            <a:pPr lvl="1" eaLnBrk="1" hangingPunct="1">
              <a:buFont typeface="Wingdings" pitchFamily="2" charset="2"/>
              <a:buChar char="§"/>
            </a:pPr>
            <a:r>
              <a:rPr lang="en-US" smtClean="0"/>
              <a:t>Naïve Bayes (the easiest thing to try first)</a:t>
            </a:r>
          </a:p>
          <a:p>
            <a:pPr lvl="1" eaLnBrk="1" hangingPunct="1">
              <a:buFont typeface="Wingdings" pitchFamily="2" charset="2"/>
              <a:buChar char="§"/>
            </a:pPr>
            <a:r>
              <a:rPr lang="en-US" smtClean="0"/>
              <a:t>Decision lists</a:t>
            </a:r>
          </a:p>
          <a:p>
            <a:pPr lvl="1" eaLnBrk="1" hangingPunct="1">
              <a:buFont typeface="Wingdings" pitchFamily="2" charset="2"/>
              <a:buChar char="§"/>
            </a:pPr>
            <a:r>
              <a:rPr lang="en-US" smtClean="0"/>
              <a:t>Decision trees</a:t>
            </a:r>
          </a:p>
          <a:p>
            <a:pPr lvl="1" eaLnBrk="1" hangingPunct="1">
              <a:buFont typeface="Wingdings" pitchFamily="2" charset="2"/>
              <a:buChar char="§"/>
            </a:pPr>
            <a:r>
              <a:rPr lang="en-US" smtClean="0"/>
              <a:t>Neural nets</a:t>
            </a:r>
          </a:p>
          <a:p>
            <a:pPr lvl="1" eaLnBrk="1" hangingPunct="1">
              <a:buFont typeface="Wingdings" pitchFamily="2" charset="2"/>
              <a:buChar char="§"/>
            </a:pPr>
            <a:r>
              <a:rPr lang="en-US" smtClean="0"/>
              <a:t>Support vector machines</a:t>
            </a:r>
          </a:p>
          <a:p>
            <a:pPr lvl="1" eaLnBrk="1" hangingPunct="1">
              <a:buFont typeface="Wingdings" pitchFamily="2" charset="2"/>
              <a:buChar char="§"/>
            </a:pPr>
            <a:r>
              <a:rPr lang="en-US" smtClean="0"/>
              <a:t>Nearest neighbor methods…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3" name="Rectangle 4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Classifiers</a:t>
            </a:r>
          </a:p>
        </p:txBody>
      </p:sp>
      <p:sp>
        <p:nvSpPr>
          <p:cNvPr id="100354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Char char="§"/>
            </a:pPr>
            <a:r>
              <a:rPr lang="en-US" smtClean="0"/>
              <a:t>Choice of technique, in part, depends on the set of features that have been used</a:t>
            </a:r>
          </a:p>
          <a:p>
            <a:pPr lvl="1" eaLnBrk="1" hangingPunct="1">
              <a:buFont typeface="Wingdings" pitchFamily="2" charset="2"/>
              <a:buChar char="§"/>
            </a:pPr>
            <a:r>
              <a:rPr lang="en-US" smtClean="0"/>
              <a:t>Some techniques work better/worse with features with numerical values</a:t>
            </a:r>
          </a:p>
          <a:p>
            <a:pPr lvl="1" eaLnBrk="1" hangingPunct="1">
              <a:buFont typeface="Wingdings" pitchFamily="2" charset="2"/>
              <a:buChar char="§"/>
            </a:pPr>
            <a:r>
              <a:rPr lang="en-US" smtClean="0"/>
              <a:t>Some techniques work better/worse with features that have large numbers of possible values</a:t>
            </a:r>
          </a:p>
          <a:p>
            <a:pPr lvl="2" eaLnBrk="1" hangingPunct="1">
              <a:buFont typeface="Wingdings" pitchFamily="2" charset="2"/>
              <a:buChar char="§"/>
            </a:pPr>
            <a:r>
              <a:rPr lang="en-US" smtClean="0"/>
              <a:t>For example, the feature </a:t>
            </a:r>
            <a:r>
              <a:rPr lang="en-US" b="1" smtClean="0">
                <a:solidFill>
                  <a:srgbClr val="A50021"/>
                </a:solidFill>
              </a:rPr>
              <a:t>the word to the left</a:t>
            </a:r>
            <a:r>
              <a:rPr lang="en-US" smtClean="0"/>
              <a:t> has a fairly large number of possible values</a:t>
            </a:r>
            <a:endParaRPr lang="en-US" smtClean="0">
              <a:solidFill>
                <a:srgbClr val="A5002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10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mtClean="0"/>
              <a:t>Naïve Bayes</a:t>
            </a:r>
          </a:p>
        </p:txBody>
      </p:sp>
      <p:sp>
        <p:nvSpPr>
          <p:cNvPr id="1032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Char char="§"/>
            </a:pPr>
            <a:r>
              <a:rPr lang="en-US" smtClean="0">
                <a:cs typeface="Times New Roman" pitchFamily="18" charset="0"/>
                <a:sym typeface="Bookshelf Symbol 2"/>
              </a:rPr>
              <a:t>ŝ</a:t>
            </a:r>
            <a:r>
              <a:rPr lang="en-US" smtClean="0"/>
              <a:t> =             p(s|V),</a:t>
            </a:r>
            <a:r>
              <a:rPr lang="en-US" smtClean="0">
                <a:sym typeface="Symbol" pitchFamily="18" charset="2"/>
              </a:rPr>
              <a:t> or </a:t>
            </a:r>
            <a:endParaRPr lang="en-US" smtClean="0"/>
          </a:p>
          <a:p>
            <a:pPr eaLnBrk="1" hangingPunct="1">
              <a:buFont typeface="Wingdings" pitchFamily="2" charset="2"/>
              <a:buChar char="§"/>
            </a:pPr>
            <a:r>
              <a:rPr lang="en-US" smtClean="0"/>
              <a:t>Where s is one of the senses S  possible  for a word w and V the input vector of feature values for w</a:t>
            </a:r>
          </a:p>
          <a:p>
            <a:pPr eaLnBrk="1" hangingPunct="1">
              <a:buFont typeface="Wingdings" pitchFamily="2" charset="2"/>
              <a:buChar char="§"/>
            </a:pPr>
            <a:r>
              <a:rPr lang="en-US" smtClean="0"/>
              <a:t>Assume features </a:t>
            </a:r>
            <a:r>
              <a:rPr lang="en-US" b="1" i="1" smtClean="0">
                <a:solidFill>
                  <a:schemeClr val="accent2"/>
                </a:solidFill>
              </a:rPr>
              <a:t>independent</a:t>
            </a:r>
            <a:r>
              <a:rPr lang="en-US" smtClean="0"/>
              <a:t>, so probability of V is the product of probabilities of each feature, given s, so</a:t>
            </a:r>
          </a:p>
          <a:p>
            <a:pPr eaLnBrk="1" hangingPunct="1">
              <a:buFont typeface="Wingdings" pitchFamily="2" charset="2"/>
              <a:buChar char="§"/>
            </a:pPr>
            <a:r>
              <a:rPr lang="en-US" smtClean="0"/>
              <a:t>p(V) same for any </a:t>
            </a:r>
            <a:r>
              <a:rPr lang="en-US" smtClean="0">
                <a:cs typeface="Times New Roman" pitchFamily="18" charset="0"/>
                <a:sym typeface="Bookshelf Symbol 2"/>
              </a:rPr>
              <a:t>ŝ</a:t>
            </a:r>
            <a:endParaRPr lang="en-US" smtClean="0"/>
          </a:p>
          <a:p>
            <a:pPr eaLnBrk="1" hangingPunct="1">
              <a:buFont typeface="Wingdings" pitchFamily="2" charset="2"/>
              <a:buChar char="§"/>
            </a:pPr>
            <a:endParaRPr lang="en-US" smtClean="0"/>
          </a:p>
          <a:p>
            <a:pPr eaLnBrk="1" hangingPunct="1">
              <a:buFont typeface="Wingdings" pitchFamily="2" charset="2"/>
              <a:buChar char="§"/>
            </a:pPr>
            <a:r>
              <a:rPr lang="en-US" smtClean="0"/>
              <a:t>Then </a:t>
            </a:r>
          </a:p>
        </p:txBody>
      </p:sp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1371600" y="3810000"/>
          <a:ext cx="1905000" cy="760413"/>
        </p:xfrm>
        <a:graphic>
          <a:graphicData uri="http://schemas.openxmlformats.org/presentationml/2006/ole">
            <p:oleObj spid="_x0000_s1026" name="Equation" r:id="rId4" imgW="1904760" imgH="761760" progId="Equation.3">
              <p:embed/>
            </p:oleObj>
          </a:graphicData>
        </a:graphic>
      </p:graphicFrame>
      <p:graphicFrame>
        <p:nvGraphicFramePr>
          <p:cNvPr id="1027" name="Object 3"/>
          <p:cNvGraphicFramePr>
            <a:graphicFrameLocks noChangeAspect="1"/>
          </p:cNvGraphicFramePr>
          <p:nvPr/>
        </p:nvGraphicFramePr>
        <p:xfrm>
          <a:off x="2082800" y="5334000"/>
          <a:ext cx="2489200" cy="762000"/>
        </p:xfrm>
        <a:graphic>
          <a:graphicData uri="http://schemas.openxmlformats.org/presentationml/2006/ole">
            <p:oleObj spid="_x0000_s1027" name="Equation" r:id="rId5" imgW="2489040" imgH="761760" progId="Equation.3">
              <p:embed/>
            </p:oleObj>
          </a:graphicData>
        </a:graphic>
      </p:graphicFrame>
      <p:graphicFrame>
        <p:nvGraphicFramePr>
          <p:cNvPr id="1028" name="Object 4"/>
          <p:cNvGraphicFramePr>
            <a:graphicFrameLocks noChangeAspect="1"/>
          </p:cNvGraphicFramePr>
          <p:nvPr/>
        </p:nvGraphicFramePr>
        <p:xfrm>
          <a:off x="3962400" y="1447800"/>
          <a:ext cx="1778000" cy="990600"/>
        </p:xfrm>
        <a:graphic>
          <a:graphicData uri="http://schemas.openxmlformats.org/presentationml/2006/ole">
            <p:oleObj spid="_x0000_s1028" name="Equation" r:id="rId6" imgW="1777680" imgH="939600" progId="Equation.3">
              <p:embed/>
            </p:oleObj>
          </a:graphicData>
        </a:graphic>
      </p:graphicFrame>
      <p:graphicFrame>
        <p:nvGraphicFramePr>
          <p:cNvPr id="1029" name="Object 5"/>
          <p:cNvGraphicFramePr>
            <a:graphicFrameLocks noChangeAspect="1"/>
          </p:cNvGraphicFramePr>
          <p:nvPr/>
        </p:nvGraphicFramePr>
        <p:xfrm>
          <a:off x="4514850" y="3213100"/>
          <a:ext cx="112713" cy="430213"/>
        </p:xfrm>
        <a:graphic>
          <a:graphicData uri="http://schemas.openxmlformats.org/presentationml/2006/ole">
            <p:oleObj spid="_x0000_s1029" name="Equation" r:id="rId7" imgW="114120" imgH="431640" progId="Equation.3">
              <p:embed/>
            </p:oleObj>
          </a:graphicData>
        </a:graphic>
      </p:graphicFrame>
      <p:graphicFrame>
        <p:nvGraphicFramePr>
          <p:cNvPr id="1030" name="Object 6"/>
          <p:cNvGraphicFramePr>
            <a:graphicFrameLocks noChangeAspect="1"/>
          </p:cNvGraphicFramePr>
          <p:nvPr/>
        </p:nvGraphicFramePr>
        <p:xfrm>
          <a:off x="1905000" y="1524000"/>
          <a:ext cx="762000" cy="520700"/>
        </p:xfrm>
        <a:graphic>
          <a:graphicData uri="http://schemas.openxmlformats.org/presentationml/2006/ole">
            <p:oleObj spid="_x0000_s1030" name="Equation" r:id="rId8" imgW="761760" imgH="52056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685800"/>
            <a:ext cx="7772400" cy="5410200"/>
          </a:xfrm>
        </p:spPr>
        <p:txBody>
          <a:bodyPr/>
          <a:lstStyle/>
          <a:p>
            <a:pPr eaLnBrk="1" hangingPunct="1">
              <a:buFont typeface="Wingdings" pitchFamily="2" charset="2"/>
              <a:buChar char="§"/>
            </a:pPr>
            <a:r>
              <a:rPr lang="en-US" smtClean="0"/>
              <a:t>How do we estimate p(s) and p(v</a:t>
            </a:r>
            <a:r>
              <a:rPr lang="en-US" baseline="-25000" smtClean="0"/>
              <a:t>j</a:t>
            </a:r>
            <a:r>
              <a:rPr lang="en-US" smtClean="0"/>
              <a:t>|s)?</a:t>
            </a:r>
          </a:p>
          <a:p>
            <a:pPr lvl="1" eaLnBrk="1" hangingPunct="1">
              <a:buFont typeface="Wingdings" pitchFamily="2" charset="2"/>
              <a:buChar char="§"/>
            </a:pPr>
            <a:r>
              <a:rPr lang="en-US" smtClean="0"/>
              <a:t>p(s</a:t>
            </a:r>
            <a:r>
              <a:rPr lang="en-US" baseline="-25000" smtClean="0"/>
              <a:t>i</a:t>
            </a:r>
            <a:r>
              <a:rPr lang="en-US" smtClean="0"/>
              <a:t>) is max. likelihood estimate from a sense-tagged corpus (count(s</a:t>
            </a:r>
            <a:r>
              <a:rPr lang="en-US" baseline="-25000" smtClean="0"/>
              <a:t>i</a:t>
            </a:r>
            <a:r>
              <a:rPr lang="en-US" smtClean="0"/>
              <a:t>,w</a:t>
            </a:r>
            <a:r>
              <a:rPr lang="en-US" baseline="-25000" smtClean="0"/>
              <a:t>j</a:t>
            </a:r>
            <a:r>
              <a:rPr lang="en-US" smtClean="0"/>
              <a:t>)/count(w</a:t>
            </a:r>
            <a:r>
              <a:rPr lang="en-US" baseline="-25000" smtClean="0"/>
              <a:t>j</a:t>
            </a:r>
            <a:r>
              <a:rPr lang="en-US" smtClean="0"/>
              <a:t>)) – how likely is </a:t>
            </a:r>
            <a:r>
              <a:rPr lang="en-US" smtClean="0">
                <a:solidFill>
                  <a:schemeClr val="hlink"/>
                </a:solidFill>
              </a:rPr>
              <a:t>bank</a:t>
            </a:r>
            <a:r>
              <a:rPr lang="en-US" smtClean="0"/>
              <a:t> to mean ‘financial institution’ over all instances of </a:t>
            </a:r>
            <a:r>
              <a:rPr lang="en-US" smtClean="0">
                <a:solidFill>
                  <a:schemeClr val="hlink"/>
                </a:solidFill>
              </a:rPr>
              <a:t>bank</a:t>
            </a:r>
            <a:r>
              <a:rPr lang="en-US" smtClean="0"/>
              <a:t>?</a:t>
            </a:r>
          </a:p>
          <a:p>
            <a:pPr lvl="1" eaLnBrk="1" hangingPunct="1">
              <a:buFont typeface="Wingdings" pitchFamily="2" charset="2"/>
              <a:buChar char="§"/>
            </a:pPr>
            <a:r>
              <a:rPr lang="en-US" smtClean="0"/>
              <a:t>P(v</a:t>
            </a:r>
            <a:r>
              <a:rPr lang="en-US" baseline="-25000" smtClean="0"/>
              <a:t>j</a:t>
            </a:r>
            <a:r>
              <a:rPr lang="en-US" smtClean="0"/>
              <a:t>|s) is max. likelihood of each feature given a candidate sense (count(v</a:t>
            </a:r>
            <a:r>
              <a:rPr lang="en-US" baseline="-25000" smtClean="0"/>
              <a:t>j</a:t>
            </a:r>
            <a:r>
              <a:rPr lang="en-US" smtClean="0"/>
              <a:t>,s)/count(s)) – how likely is the previous word to be ‘</a:t>
            </a:r>
            <a:r>
              <a:rPr lang="en-US" smtClean="0">
                <a:solidFill>
                  <a:schemeClr val="hlink"/>
                </a:solidFill>
              </a:rPr>
              <a:t>river</a:t>
            </a:r>
            <a:r>
              <a:rPr lang="en-US" smtClean="0"/>
              <a:t>’ when the sense of </a:t>
            </a:r>
            <a:r>
              <a:rPr lang="en-US" smtClean="0">
                <a:solidFill>
                  <a:schemeClr val="hlink"/>
                </a:solidFill>
              </a:rPr>
              <a:t>bank</a:t>
            </a:r>
            <a:r>
              <a:rPr lang="en-US" smtClean="0"/>
              <a:t> is ‘financial institution’</a:t>
            </a:r>
          </a:p>
          <a:p>
            <a:pPr eaLnBrk="1" hangingPunct="1">
              <a:buFont typeface="Wingdings" pitchFamily="2" charset="2"/>
              <a:buChar char="§"/>
            </a:pPr>
            <a:r>
              <a:rPr lang="en-US" smtClean="0"/>
              <a:t>Calculate                                 for each possible sense and                                 take the highest scoring sense as the most likely choice</a:t>
            </a:r>
          </a:p>
        </p:txBody>
      </p:sp>
      <p:graphicFrame>
        <p:nvGraphicFramePr>
          <p:cNvPr id="2050" name="Object 2"/>
          <p:cNvGraphicFramePr>
            <a:graphicFrameLocks noChangeAspect="1"/>
          </p:cNvGraphicFramePr>
          <p:nvPr/>
        </p:nvGraphicFramePr>
        <p:xfrm>
          <a:off x="2667000" y="4800600"/>
          <a:ext cx="2489200" cy="762000"/>
        </p:xfrm>
        <a:graphic>
          <a:graphicData uri="http://schemas.openxmlformats.org/presentationml/2006/ole">
            <p:oleObj spid="_x0000_s2050" name="Equation" r:id="rId4" imgW="2489040" imgH="76176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5" name="Rectangle 4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mtClean="0"/>
              <a:t>Naïve Bayes Evaluation</a:t>
            </a:r>
          </a:p>
        </p:txBody>
      </p:sp>
      <p:sp>
        <p:nvSpPr>
          <p:cNvPr id="108546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Char char="§"/>
            </a:pPr>
            <a:r>
              <a:rPr lang="en-US" smtClean="0"/>
              <a:t>On a corpus of examples of uses of the word </a:t>
            </a:r>
            <a:r>
              <a:rPr lang="en-US" smtClean="0">
                <a:solidFill>
                  <a:srgbClr val="A50021"/>
                </a:solidFill>
              </a:rPr>
              <a:t>line</a:t>
            </a:r>
            <a:r>
              <a:rPr lang="en-US" smtClean="0"/>
              <a:t>, naïve Bayes achieved about 73% correct</a:t>
            </a:r>
          </a:p>
          <a:p>
            <a:pPr eaLnBrk="1" hangingPunct="1">
              <a:buFont typeface="Wingdings" pitchFamily="2" charset="2"/>
              <a:buChar char="§"/>
            </a:pPr>
            <a:r>
              <a:rPr lang="en-US" smtClean="0"/>
              <a:t>Is this good?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3" name="Rectangle 5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Decision Lists</a:t>
            </a:r>
          </a:p>
        </p:txBody>
      </p:sp>
      <p:sp>
        <p:nvSpPr>
          <p:cNvPr id="110594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447800"/>
            <a:ext cx="8229600" cy="4678363"/>
          </a:xfrm>
        </p:spPr>
        <p:txBody>
          <a:bodyPr/>
          <a:lstStyle/>
          <a:p>
            <a:pPr eaLnBrk="1" hangingPunct="1">
              <a:buFont typeface="Wingdings" pitchFamily="2" charset="2"/>
              <a:buChar char="§"/>
            </a:pPr>
            <a:r>
              <a:rPr lang="en-US" sz="2600" smtClean="0"/>
              <a:t>Can be treated as a case statement….</a:t>
            </a:r>
          </a:p>
          <a:p>
            <a:pPr eaLnBrk="1" hangingPunct="1">
              <a:buFont typeface="Wingdings" pitchFamily="2" charset="2"/>
              <a:buChar char="§"/>
            </a:pPr>
            <a:endParaRPr lang="en-US" sz="2600" smtClean="0"/>
          </a:p>
        </p:txBody>
      </p:sp>
      <p:pic>
        <p:nvPicPr>
          <p:cNvPr id="110595" name="Picture 6" descr="dl"/>
          <p:cNvPicPr>
            <a:picLocks noGrp="1" noChangeAspect="1" noChangeArrowheads="1"/>
          </p:cNvPicPr>
          <p:nvPr>
            <p:ph sz="half" idx="4294967295"/>
          </p:nvPr>
        </p:nvPicPr>
        <p:blipFill>
          <a:blip r:embed="rId3"/>
          <a:srcRect/>
          <a:stretch>
            <a:fillRect/>
          </a:stretch>
        </p:blipFill>
        <p:spPr>
          <a:xfrm>
            <a:off x="0" y="1905000"/>
            <a:ext cx="8534400" cy="4310063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1" name="Rectangle 4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Learning Decision Lists</a:t>
            </a:r>
          </a:p>
        </p:txBody>
      </p:sp>
      <p:sp>
        <p:nvSpPr>
          <p:cNvPr id="112642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Char char="§"/>
            </a:pPr>
            <a:r>
              <a:rPr lang="en-US" smtClean="0"/>
              <a:t>Restrict lists to rules that test a single feature </a:t>
            </a:r>
          </a:p>
          <a:p>
            <a:pPr eaLnBrk="1" hangingPunct="1">
              <a:buFont typeface="Wingdings" pitchFamily="2" charset="2"/>
              <a:buChar char="§"/>
            </a:pPr>
            <a:r>
              <a:rPr lang="en-US" smtClean="0"/>
              <a:t>Evaluate each possible test and rank them based on how well they work</a:t>
            </a:r>
          </a:p>
          <a:p>
            <a:pPr eaLnBrk="1" hangingPunct="1">
              <a:buFont typeface="Wingdings" pitchFamily="2" charset="2"/>
              <a:buChar char="§"/>
            </a:pPr>
            <a:r>
              <a:rPr lang="en-US" smtClean="0"/>
              <a:t>Order the top-N tests as the decision list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4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Possible Word Relations</a:t>
            </a:r>
          </a:p>
        </p:txBody>
      </p:sp>
      <p:sp>
        <p:nvSpPr>
          <p:cNvPr id="24578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Char char="§"/>
            </a:pPr>
            <a:r>
              <a:rPr lang="en-US" smtClean="0"/>
              <a:t>Homonymy</a:t>
            </a:r>
          </a:p>
          <a:p>
            <a:pPr eaLnBrk="1" hangingPunct="1">
              <a:buFont typeface="Wingdings" pitchFamily="2" charset="2"/>
              <a:buChar char="§"/>
            </a:pPr>
            <a:r>
              <a:rPr lang="en-US" smtClean="0"/>
              <a:t>Polysemy</a:t>
            </a:r>
          </a:p>
          <a:p>
            <a:pPr eaLnBrk="1" hangingPunct="1">
              <a:buFont typeface="Wingdings" pitchFamily="2" charset="2"/>
              <a:buChar char="§"/>
            </a:pPr>
            <a:r>
              <a:rPr lang="en-US" smtClean="0"/>
              <a:t>Synonymy</a:t>
            </a:r>
          </a:p>
          <a:p>
            <a:pPr eaLnBrk="1" hangingPunct="1">
              <a:buFont typeface="Wingdings" pitchFamily="2" charset="2"/>
              <a:buChar char="§"/>
            </a:pPr>
            <a:r>
              <a:rPr lang="en-US" smtClean="0"/>
              <a:t>Antonymy</a:t>
            </a:r>
          </a:p>
          <a:p>
            <a:pPr eaLnBrk="1" hangingPunct="1">
              <a:buFont typeface="Wingdings" pitchFamily="2" charset="2"/>
              <a:buChar char="§"/>
            </a:pPr>
            <a:r>
              <a:rPr lang="en-US" smtClean="0"/>
              <a:t>Hypernomy</a:t>
            </a:r>
          </a:p>
          <a:p>
            <a:pPr eaLnBrk="1" hangingPunct="1">
              <a:buFont typeface="Wingdings" pitchFamily="2" charset="2"/>
              <a:buChar char="§"/>
            </a:pPr>
            <a:r>
              <a:rPr lang="en-US" smtClean="0"/>
              <a:t>Hyponomy</a:t>
            </a:r>
          </a:p>
          <a:p>
            <a:pPr eaLnBrk="1" hangingPunct="1">
              <a:buFont typeface="Wingdings" pitchFamily="2" charset="2"/>
              <a:buChar char="§"/>
            </a:pPr>
            <a:r>
              <a:rPr lang="en-US" smtClean="0"/>
              <a:t>Meronomy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6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mtClean="0"/>
              <a:t>Yarowsky’s Metric</a:t>
            </a:r>
          </a:p>
        </p:txBody>
      </p:sp>
      <p:sp>
        <p:nvSpPr>
          <p:cNvPr id="3076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Char char="§"/>
            </a:pPr>
            <a:r>
              <a:rPr lang="en-US" sz="2600" smtClean="0"/>
              <a:t>On a binary (homonymy) distinction used the following metric to rank the tests</a:t>
            </a:r>
          </a:p>
          <a:p>
            <a:pPr eaLnBrk="1" hangingPunct="1">
              <a:buFont typeface="Wingdings" pitchFamily="2" charset="2"/>
              <a:buChar char="§"/>
            </a:pPr>
            <a:endParaRPr lang="en-US" sz="2600" smtClean="0"/>
          </a:p>
          <a:p>
            <a:pPr eaLnBrk="1" hangingPunct="1">
              <a:buFont typeface="Wingdings" pitchFamily="2" charset="2"/>
              <a:buChar char="§"/>
            </a:pPr>
            <a:endParaRPr lang="en-US" sz="2600" smtClean="0"/>
          </a:p>
          <a:p>
            <a:pPr eaLnBrk="1" hangingPunct="1">
              <a:buFont typeface="Wingdings" pitchFamily="2" charset="2"/>
              <a:buChar char="§"/>
            </a:pPr>
            <a:endParaRPr lang="en-US" sz="2600" smtClean="0"/>
          </a:p>
          <a:p>
            <a:pPr eaLnBrk="1" hangingPunct="1">
              <a:buFont typeface="Wingdings" pitchFamily="2" charset="2"/>
              <a:buChar char="§"/>
            </a:pPr>
            <a:endParaRPr lang="en-US" sz="2600" smtClean="0"/>
          </a:p>
          <a:p>
            <a:pPr eaLnBrk="1" hangingPunct="1">
              <a:buFont typeface="Wingdings" pitchFamily="2" charset="2"/>
              <a:buChar char="§"/>
            </a:pPr>
            <a:r>
              <a:rPr lang="en-US" sz="2600" smtClean="0"/>
              <a:t>This gives about 95% on this test…</a:t>
            </a:r>
          </a:p>
          <a:p>
            <a:pPr eaLnBrk="1" hangingPunct="1">
              <a:buFont typeface="Wingdings" pitchFamily="2" charset="2"/>
              <a:buChar char="§"/>
            </a:pPr>
            <a:endParaRPr lang="en-US" sz="2600" smtClean="0"/>
          </a:p>
          <a:p>
            <a:pPr eaLnBrk="1" hangingPunct="1">
              <a:buFont typeface="Wingdings" pitchFamily="2" charset="2"/>
              <a:buChar char="§"/>
            </a:pPr>
            <a:endParaRPr lang="en-US" sz="2600" smtClean="0"/>
          </a:p>
        </p:txBody>
      </p:sp>
      <p:graphicFrame>
        <p:nvGraphicFramePr>
          <p:cNvPr id="3074" name="Object 2"/>
          <p:cNvGraphicFramePr>
            <a:graphicFrameLocks noChangeAspect="1"/>
          </p:cNvGraphicFramePr>
          <p:nvPr>
            <p:ph sz="half" idx="4294967295"/>
          </p:nvPr>
        </p:nvGraphicFramePr>
        <p:xfrm>
          <a:off x="2971800" y="2784475"/>
          <a:ext cx="3573463" cy="1100138"/>
        </p:xfrm>
        <a:graphic>
          <a:graphicData uri="http://schemas.openxmlformats.org/presentationml/2006/ole">
            <p:oleObj spid="_x0000_s3074" name="Equation" r:id="rId4" imgW="1650960" imgH="50796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1" name="Rectangle 4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WSD Evaluations and Baselines</a:t>
            </a:r>
          </a:p>
        </p:txBody>
      </p:sp>
      <p:sp>
        <p:nvSpPr>
          <p:cNvPr id="117762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Char char="§"/>
            </a:pPr>
            <a:r>
              <a:rPr lang="en-US" i="1" smtClean="0"/>
              <a:t>In vivo</a:t>
            </a:r>
            <a:r>
              <a:rPr lang="en-US" smtClean="0"/>
              <a:t> (intrinsic) versus </a:t>
            </a:r>
            <a:r>
              <a:rPr lang="en-US" i="1" smtClean="0"/>
              <a:t>in vitro</a:t>
            </a:r>
            <a:r>
              <a:rPr lang="en-US" smtClean="0"/>
              <a:t> (extrinsic) evaluation</a:t>
            </a:r>
          </a:p>
          <a:p>
            <a:pPr eaLnBrk="1" hangingPunct="1">
              <a:buFont typeface="Wingdings" pitchFamily="2" charset="2"/>
              <a:buChar char="§"/>
            </a:pPr>
            <a:r>
              <a:rPr lang="en-US" smtClean="0"/>
              <a:t>In vitro evaluation most common now</a:t>
            </a:r>
          </a:p>
          <a:p>
            <a:pPr lvl="1" eaLnBrk="1" hangingPunct="1">
              <a:buFont typeface="Wingdings" pitchFamily="2" charset="2"/>
              <a:buChar char="§"/>
            </a:pPr>
            <a:r>
              <a:rPr lang="en-US" smtClean="0"/>
              <a:t>Exact match </a:t>
            </a:r>
            <a:r>
              <a:rPr lang="en-US" b="1" smtClean="0"/>
              <a:t>accuracy</a:t>
            </a:r>
            <a:endParaRPr lang="en-US" smtClean="0"/>
          </a:p>
          <a:p>
            <a:pPr lvl="2" eaLnBrk="1" hangingPunct="1">
              <a:buFont typeface="Wingdings" pitchFamily="2" charset="2"/>
              <a:buChar char="§"/>
            </a:pPr>
            <a:r>
              <a:rPr lang="en-US" smtClean="0"/>
              <a:t>% of words tagged identically with manual sense tags</a:t>
            </a:r>
          </a:p>
          <a:p>
            <a:pPr lvl="1" eaLnBrk="1" hangingPunct="1">
              <a:buFont typeface="Wingdings" pitchFamily="2" charset="2"/>
              <a:buChar char="§"/>
            </a:pPr>
            <a:r>
              <a:rPr lang="en-US" smtClean="0"/>
              <a:t>Usually evaluate using held-out data from same labeled corpus</a:t>
            </a:r>
          </a:p>
          <a:p>
            <a:pPr lvl="2" eaLnBrk="1" hangingPunct="1">
              <a:buFont typeface="Wingdings" pitchFamily="2" charset="2"/>
              <a:buChar char="§"/>
            </a:pPr>
            <a:r>
              <a:rPr lang="en-US" smtClean="0"/>
              <a:t>Problems?</a:t>
            </a:r>
          </a:p>
          <a:p>
            <a:pPr lvl="2" eaLnBrk="1" hangingPunct="1">
              <a:buFont typeface="Wingdings" pitchFamily="2" charset="2"/>
              <a:buChar char="§"/>
            </a:pPr>
            <a:r>
              <a:rPr lang="en-US" smtClean="0"/>
              <a:t>Why do we do it anyhow?</a:t>
            </a:r>
          </a:p>
          <a:p>
            <a:pPr eaLnBrk="1" hangingPunct="1">
              <a:buFont typeface="Wingdings" pitchFamily="2" charset="2"/>
              <a:buChar char="§"/>
            </a:pPr>
            <a:r>
              <a:rPr lang="en-US" smtClean="0"/>
              <a:t>Baselines:  most frequent sense,  Lesk algorithm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09" name="Rectangle 5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Most Frequent Sense</a:t>
            </a:r>
          </a:p>
        </p:txBody>
      </p:sp>
      <p:sp>
        <p:nvSpPr>
          <p:cNvPr id="119810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Char char="§"/>
            </a:pPr>
            <a:r>
              <a:rPr lang="en-US" smtClean="0"/>
              <a:t>Wordnet senses are ordered in frequency order</a:t>
            </a:r>
          </a:p>
          <a:p>
            <a:pPr eaLnBrk="1" hangingPunct="1">
              <a:buFont typeface="Wingdings" pitchFamily="2" charset="2"/>
              <a:buChar char="§"/>
            </a:pPr>
            <a:r>
              <a:rPr lang="en-US" smtClean="0"/>
              <a:t>So “most frequent sense” in WordNet = “take the first sense”</a:t>
            </a:r>
          </a:p>
          <a:p>
            <a:pPr eaLnBrk="1" hangingPunct="1">
              <a:buFont typeface="Wingdings" pitchFamily="2" charset="2"/>
              <a:buChar char="§"/>
            </a:pPr>
            <a:r>
              <a:rPr lang="en-US" smtClean="0"/>
              <a:t>Sense frequencies come from SemCor</a:t>
            </a:r>
          </a:p>
        </p:txBody>
      </p:sp>
      <p:pic>
        <p:nvPicPr>
          <p:cNvPr id="119811" name="Picture 4" descr="plant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3733800"/>
            <a:ext cx="9144000" cy="1903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7" name="Rectangle 4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Ceiling</a:t>
            </a:r>
          </a:p>
        </p:txBody>
      </p:sp>
      <p:sp>
        <p:nvSpPr>
          <p:cNvPr id="121858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Char char="§"/>
            </a:pPr>
            <a:r>
              <a:rPr lang="en-US" smtClean="0"/>
              <a:t>Human inter-annotator agreement</a:t>
            </a:r>
          </a:p>
          <a:p>
            <a:pPr lvl="1" eaLnBrk="1" hangingPunct="1">
              <a:buFont typeface="Wingdings" pitchFamily="2" charset="2"/>
              <a:buChar char="§"/>
            </a:pPr>
            <a:r>
              <a:rPr lang="en-US" smtClean="0"/>
              <a:t>Compare annotations of two humans</a:t>
            </a:r>
          </a:p>
          <a:p>
            <a:pPr lvl="1" eaLnBrk="1" hangingPunct="1">
              <a:buFont typeface="Wingdings" pitchFamily="2" charset="2"/>
              <a:buChar char="§"/>
            </a:pPr>
            <a:r>
              <a:rPr lang="en-US" smtClean="0"/>
              <a:t>On same data</a:t>
            </a:r>
          </a:p>
          <a:p>
            <a:pPr lvl="1" eaLnBrk="1" hangingPunct="1">
              <a:buFont typeface="Wingdings" pitchFamily="2" charset="2"/>
              <a:buChar char="§"/>
            </a:pPr>
            <a:r>
              <a:rPr lang="en-US" smtClean="0"/>
              <a:t>Given same tagging guidelines</a:t>
            </a:r>
          </a:p>
          <a:p>
            <a:pPr eaLnBrk="1" hangingPunct="1">
              <a:buFont typeface="Wingdings" pitchFamily="2" charset="2"/>
              <a:buChar char="§"/>
            </a:pPr>
            <a:r>
              <a:rPr lang="en-US" smtClean="0"/>
              <a:t>Human agreements on all-words corpora with WordNet style senses</a:t>
            </a:r>
          </a:p>
          <a:p>
            <a:pPr lvl="1" eaLnBrk="1" hangingPunct="1">
              <a:buFont typeface="Wingdings" pitchFamily="2" charset="2"/>
              <a:buChar char="§"/>
            </a:pPr>
            <a:r>
              <a:rPr lang="en-US" smtClean="0"/>
              <a:t>75%-80%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5" name="Rectangle 4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mtClean="0"/>
              <a:t>Unsupervised Methods:  Dictionary/Thesaurus Methods</a:t>
            </a:r>
          </a:p>
        </p:txBody>
      </p:sp>
      <p:sp>
        <p:nvSpPr>
          <p:cNvPr id="123906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Char char="§"/>
            </a:pPr>
            <a:r>
              <a:rPr lang="en-US" smtClean="0"/>
              <a:t>The Lesk Algorithm</a:t>
            </a:r>
          </a:p>
          <a:p>
            <a:pPr eaLnBrk="1" hangingPunct="1">
              <a:buFont typeface="Wingdings" pitchFamily="2" charset="2"/>
              <a:buChar char="§"/>
            </a:pPr>
            <a:r>
              <a:rPr lang="en-US" smtClean="0"/>
              <a:t>Selectional Restrictions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3" name="Rectangle 5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Simplified Lesk</a:t>
            </a:r>
          </a:p>
        </p:txBody>
      </p:sp>
      <p:sp>
        <p:nvSpPr>
          <p:cNvPr id="125954" name="Rectangle 6"/>
          <p:cNvSpPr>
            <a:spLocks noGrp="1"/>
          </p:cNvSpPr>
          <p:nvPr>
            <p:ph type="body" idx="4294967295"/>
          </p:nvPr>
        </p:nvSpPr>
        <p:spPr>
          <a:xfrm>
            <a:off x="457200" y="1295400"/>
            <a:ext cx="8229600" cy="4830763"/>
          </a:xfrm>
        </p:spPr>
        <p:txBody>
          <a:bodyPr/>
          <a:lstStyle/>
          <a:p>
            <a:pPr eaLnBrk="1" hangingPunct="1">
              <a:buFont typeface="Wingdings" pitchFamily="2" charset="2"/>
              <a:buChar char="§"/>
            </a:pPr>
            <a:r>
              <a:rPr lang="en-US" smtClean="0"/>
              <a:t>Match dictionary entry of sense that best matches context</a:t>
            </a:r>
          </a:p>
        </p:txBody>
      </p:sp>
      <p:pic>
        <p:nvPicPr>
          <p:cNvPr id="125955" name="Picture 4" descr="bank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2125663"/>
            <a:ext cx="9372600" cy="3970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1" name="Rectangle 5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mtClean="0"/>
              <a:t>Original Lesk:  </a:t>
            </a:r>
            <a:r>
              <a:rPr lang="en-US" smtClean="0">
                <a:solidFill>
                  <a:schemeClr val="accent2"/>
                </a:solidFill>
              </a:rPr>
              <a:t>pine cone</a:t>
            </a:r>
          </a:p>
        </p:txBody>
      </p:sp>
      <p:sp>
        <p:nvSpPr>
          <p:cNvPr id="128002" name="Rectangle 6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Char char="§"/>
            </a:pPr>
            <a:r>
              <a:rPr lang="en-US" smtClean="0"/>
              <a:t>Compare entries for each context word for overlap</a:t>
            </a:r>
          </a:p>
        </p:txBody>
      </p:sp>
      <p:pic>
        <p:nvPicPr>
          <p:cNvPr id="128003" name="Picture 4" descr="pine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152400" y="2152650"/>
            <a:ext cx="9448800" cy="2552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49" name="Rectangle 4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Corpus Lesk</a:t>
            </a:r>
          </a:p>
        </p:txBody>
      </p:sp>
      <p:sp>
        <p:nvSpPr>
          <p:cNvPr id="130050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Char char="§"/>
            </a:pPr>
            <a:r>
              <a:rPr lang="en-US" smtClean="0"/>
              <a:t>Add corpus examples to glosses and examples</a:t>
            </a:r>
          </a:p>
          <a:p>
            <a:pPr eaLnBrk="1" hangingPunct="1">
              <a:buFont typeface="Wingdings" pitchFamily="2" charset="2"/>
              <a:buChar char="§"/>
            </a:pPr>
            <a:r>
              <a:rPr lang="en-US" smtClean="0"/>
              <a:t>The best performing variant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7" name="Rectangle 4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Disambiguation via Selectional Restrictions</a:t>
            </a:r>
          </a:p>
        </p:txBody>
      </p:sp>
      <p:sp>
        <p:nvSpPr>
          <p:cNvPr id="132098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Char char="§"/>
            </a:pPr>
            <a:r>
              <a:rPr lang="en-US" smtClean="0"/>
              <a:t>“Verbs are known by the company they keep”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Char char="§"/>
            </a:pPr>
            <a:r>
              <a:rPr lang="en-US" smtClean="0"/>
              <a:t>Different verbs </a:t>
            </a:r>
            <a:r>
              <a:rPr lang="en-US" smtClean="0">
                <a:solidFill>
                  <a:schemeClr val="accent2"/>
                </a:solidFill>
              </a:rPr>
              <a:t>select for </a:t>
            </a:r>
            <a:r>
              <a:rPr lang="en-US" smtClean="0"/>
              <a:t>different</a:t>
            </a:r>
            <a:r>
              <a:rPr lang="en-US" smtClean="0">
                <a:solidFill>
                  <a:schemeClr val="accent2"/>
                </a:solidFill>
              </a:rPr>
              <a:t> thematic roles</a:t>
            </a:r>
            <a:endParaRPr lang="en-US" smtClean="0"/>
          </a:p>
          <a:p>
            <a:pPr lvl="2" eaLnBrk="1" hangingPunct="1">
              <a:lnSpc>
                <a:spcPct val="90000"/>
              </a:lnSpc>
              <a:buFontTx/>
              <a:buNone/>
            </a:pPr>
            <a:r>
              <a:rPr lang="en-US" smtClean="0">
                <a:solidFill>
                  <a:schemeClr val="hlink"/>
                </a:solidFill>
              </a:rPr>
              <a:t>wash the </a:t>
            </a:r>
            <a:r>
              <a:rPr lang="en-US" b="1" i="1" smtClean="0">
                <a:solidFill>
                  <a:schemeClr val="hlink"/>
                </a:solidFill>
              </a:rPr>
              <a:t>dishes</a:t>
            </a:r>
            <a:r>
              <a:rPr lang="en-US" smtClean="0">
                <a:solidFill>
                  <a:schemeClr val="hlink"/>
                </a:solidFill>
              </a:rPr>
              <a:t> </a:t>
            </a:r>
            <a:r>
              <a:rPr lang="en-US" smtClean="0"/>
              <a:t>(takes washable-thing as patient)</a:t>
            </a:r>
          </a:p>
          <a:p>
            <a:pPr lvl="2" eaLnBrk="1" hangingPunct="1">
              <a:lnSpc>
                <a:spcPct val="90000"/>
              </a:lnSpc>
              <a:buFontTx/>
              <a:buNone/>
            </a:pPr>
            <a:r>
              <a:rPr lang="en-US" smtClean="0">
                <a:solidFill>
                  <a:schemeClr val="hlink"/>
                </a:solidFill>
              </a:rPr>
              <a:t>serve delicious </a:t>
            </a:r>
            <a:r>
              <a:rPr lang="en-US" b="1" i="1" smtClean="0">
                <a:solidFill>
                  <a:schemeClr val="hlink"/>
                </a:solidFill>
              </a:rPr>
              <a:t>dishes</a:t>
            </a:r>
            <a:r>
              <a:rPr lang="en-US" smtClean="0">
                <a:solidFill>
                  <a:schemeClr val="hlink"/>
                </a:solidFill>
              </a:rPr>
              <a:t> </a:t>
            </a:r>
            <a:r>
              <a:rPr lang="en-US" smtClean="0"/>
              <a:t>(takes food-type as patient)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§"/>
            </a:pPr>
            <a:r>
              <a:rPr lang="en-US" smtClean="0"/>
              <a:t>Method: another semantic attachment in grammar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Char char="§"/>
            </a:pPr>
            <a:r>
              <a:rPr lang="en-US" smtClean="0"/>
              <a:t>Semantic attachment rules are applied as sentences are syntactically parsed, e.g.</a:t>
            </a:r>
          </a:p>
          <a:p>
            <a:pPr lvl="2" eaLnBrk="1" hangingPunct="1">
              <a:lnSpc>
                <a:spcPct val="90000"/>
              </a:lnSpc>
              <a:buFontTx/>
              <a:buNone/>
            </a:pPr>
            <a:r>
              <a:rPr lang="en-US" smtClean="0">
                <a:solidFill>
                  <a:schemeClr val="folHlink"/>
                </a:solidFill>
              </a:rPr>
              <a:t>VP --&gt; V NP</a:t>
            </a:r>
            <a:endParaRPr lang="en-US" smtClean="0"/>
          </a:p>
          <a:p>
            <a:pPr lvl="2" eaLnBrk="1" hangingPunct="1">
              <a:lnSpc>
                <a:spcPct val="90000"/>
              </a:lnSpc>
              <a:buFontTx/>
              <a:buNone/>
            </a:pPr>
            <a:r>
              <a:rPr lang="en-US" smtClean="0">
                <a:solidFill>
                  <a:schemeClr val="folHlink"/>
                </a:solidFill>
              </a:rPr>
              <a:t>V</a:t>
            </a:r>
            <a:r>
              <a:rPr lang="en-US" smtClean="0">
                <a:solidFill>
                  <a:schemeClr val="folHlink"/>
                </a:solidFill>
                <a:sym typeface="Wingdings" pitchFamily="2" charset="2"/>
              </a:rPr>
              <a:t> serve &lt;theme&gt; {theme:food-type}</a:t>
            </a:r>
            <a:endParaRPr lang="en-US" smtClean="0"/>
          </a:p>
          <a:p>
            <a:pPr lvl="1" eaLnBrk="1" hangingPunct="1">
              <a:lnSpc>
                <a:spcPct val="90000"/>
              </a:lnSpc>
              <a:buFont typeface="Wingdings" pitchFamily="2" charset="2"/>
              <a:buChar char="§"/>
            </a:pPr>
            <a:r>
              <a:rPr lang="en-US" smtClean="0"/>
              <a:t>Selectional restriction violation: no parse</a:t>
            </a:r>
          </a:p>
          <a:p>
            <a:pPr lvl="2" eaLnBrk="1" hangingPunct="1">
              <a:lnSpc>
                <a:spcPct val="90000"/>
              </a:lnSpc>
              <a:buFontTx/>
              <a:buNone/>
            </a:pP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5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381000"/>
            <a:ext cx="7772400" cy="57150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Char char="§"/>
            </a:pPr>
            <a:r>
              <a:rPr lang="en-US" smtClean="0"/>
              <a:t>But this means we must: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Char char="§"/>
            </a:pPr>
            <a:r>
              <a:rPr lang="en-US" smtClean="0"/>
              <a:t>Write selectional restrictions for each sense of each predicate – or use </a:t>
            </a:r>
            <a:r>
              <a:rPr lang="en-US" smtClean="0">
                <a:hlinkClick r:id="rId3"/>
              </a:rPr>
              <a:t>FrameNet</a:t>
            </a:r>
            <a:endParaRPr lang="en-US" smtClean="0"/>
          </a:p>
          <a:p>
            <a:pPr lvl="2" eaLnBrk="1" hangingPunct="1">
              <a:lnSpc>
                <a:spcPct val="90000"/>
              </a:lnSpc>
              <a:buFont typeface="Wingdings" pitchFamily="2" charset="2"/>
              <a:buChar char="§"/>
            </a:pPr>
            <a:r>
              <a:rPr lang="en-US" smtClean="0"/>
              <a:t>Serve alone has 15 verb senses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Char char="§"/>
            </a:pPr>
            <a:r>
              <a:rPr lang="en-US" smtClean="0"/>
              <a:t>Obtain hierarchical type information about each argument (using </a:t>
            </a:r>
            <a:r>
              <a:rPr lang="en-US" smtClean="0">
                <a:hlinkClick r:id="rId4"/>
              </a:rPr>
              <a:t>WordNet</a:t>
            </a:r>
            <a:r>
              <a:rPr lang="en-US" smtClean="0"/>
              <a:t>)</a:t>
            </a:r>
          </a:p>
          <a:p>
            <a:pPr lvl="2" eaLnBrk="1" hangingPunct="1">
              <a:lnSpc>
                <a:spcPct val="90000"/>
              </a:lnSpc>
              <a:buFont typeface="Wingdings" pitchFamily="2" charset="2"/>
              <a:buChar char="§"/>
            </a:pPr>
            <a:r>
              <a:rPr lang="en-US" smtClean="0"/>
              <a:t>How many hypernyms does dish have?</a:t>
            </a:r>
          </a:p>
          <a:p>
            <a:pPr lvl="2" eaLnBrk="1" hangingPunct="1">
              <a:lnSpc>
                <a:spcPct val="90000"/>
              </a:lnSpc>
              <a:buFont typeface="Wingdings" pitchFamily="2" charset="2"/>
              <a:buChar char="§"/>
            </a:pPr>
            <a:r>
              <a:rPr lang="en-US" smtClean="0"/>
              <a:t>How many words are </a:t>
            </a:r>
            <a:r>
              <a:rPr lang="en-US" smtClean="0">
                <a:hlinkClick r:id="rId5"/>
              </a:rPr>
              <a:t>hyponyms </a:t>
            </a:r>
            <a:r>
              <a:rPr lang="en-US" smtClean="0"/>
              <a:t>of dish?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§"/>
            </a:pPr>
            <a:r>
              <a:rPr lang="en-US" smtClean="0"/>
              <a:t>But also: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Char char="§"/>
            </a:pPr>
            <a:r>
              <a:rPr lang="en-US" smtClean="0"/>
              <a:t>Sometimes selectional restrictions don’t restrict enough (</a:t>
            </a:r>
            <a:r>
              <a:rPr lang="en-US" smtClean="0">
                <a:solidFill>
                  <a:schemeClr val="hlink"/>
                </a:solidFill>
              </a:rPr>
              <a:t>Which dishes do you like?)</a:t>
            </a:r>
            <a:endParaRPr lang="en-US" smtClean="0"/>
          </a:p>
          <a:p>
            <a:pPr lvl="1" eaLnBrk="1" hangingPunct="1">
              <a:lnSpc>
                <a:spcPct val="90000"/>
              </a:lnSpc>
              <a:buFont typeface="Wingdings" pitchFamily="2" charset="2"/>
              <a:buChar char="§"/>
            </a:pPr>
            <a:r>
              <a:rPr lang="en-US" smtClean="0"/>
              <a:t>Sometimes they restrict too much (</a:t>
            </a:r>
            <a:r>
              <a:rPr lang="en-US" smtClean="0">
                <a:solidFill>
                  <a:schemeClr val="hlink"/>
                </a:solidFill>
              </a:rPr>
              <a:t>Eat</a:t>
            </a:r>
            <a:r>
              <a:rPr lang="en-US" smtClean="0"/>
              <a:t> </a:t>
            </a:r>
            <a:r>
              <a:rPr lang="en-US" smtClean="0">
                <a:solidFill>
                  <a:schemeClr val="hlink"/>
                </a:solidFill>
              </a:rPr>
              <a:t>dirt, worm! I’ll eat my hat!</a:t>
            </a:r>
            <a:r>
              <a:rPr lang="en-US" smtClean="0"/>
              <a:t>)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§"/>
            </a:pPr>
            <a:r>
              <a:rPr lang="en-US" smtClean="0"/>
              <a:t>Can we take a statistical approach?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5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mtClean="0"/>
              <a:t>Homonymy</a:t>
            </a:r>
          </a:p>
        </p:txBody>
      </p:sp>
      <p:sp>
        <p:nvSpPr>
          <p:cNvPr id="26626" name="Rectangle 6"/>
          <p:cNvSpPr>
            <a:spLocks noGrp="1"/>
          </p:cNvSpPr>
          <p:nvPr>
            <p:ph type="body" idx="4294967295"/>
          </p:nvPr>
        </p:nvSpPr>
        <p:spPr>
          <a:xfrm>
            <a:off x="457200" y="1481138"/>
            <a:ext cx="8229600" cy="4919662"/>
          </a:xfrm>
        </p:spPr>
        <p:txBody>
          <a:bodyPr/>
          <a:lstStyle/>
          <a:p>
            <a:pPr eaLnBrk="1" hangingPunct="1">
              <a:buFont typeface="Wingdings" pitchFamily="2" charset="2"/>
              <a:buChar char="§"/>
            </a:pPr>
            <a:r>
              <a:rPr lang="en-US" sz="2400" smtClean="0"/>
              <a:t>Lexemes share a form</a:t>
            </a:r>
          </a:p>
          <a:p>
            <a:pPr lvl="2" eaLnBrk="1" hangingPunct="1">
              <a:buFont typeface="Wingdings" pitchFamily="2" charset="2"/>
              <a:buChar char="§"/>
            </a:pPr>
            <a:r>
              <a:rPr lang="en-US" sz="2000" smtClean="0"/>
              <a:t>Phonological, orthographic or both</a:t>
            </a:r>
          </a:p>
          <a:p>
            <a:pPr lvl="1" eaLnBrk="1" hangingPunct="1">
              <a:buFont typeface="Wingdings" pitchFamily="2" charset="2"/>
              <a:buChar char="§"/>
            </a:pPr>
            <a:r>
              <a:rPr lang="en-US" sz="2400" smtClean="0"/>
              <a:t>But have unrelated, distinct meanings</a:t>
            </a:r>
          </a:p>
          <a:p>
            <a:pPr eaLnBrk="1" hangingPunct="1">
              <a:buFont typeface="Wingdings" pitchFamily="2" charset="2"/>
              <a:buChar char="§"/>
            </a:pPr>
            <a:r>
              <a:rPr lang="en-US" sz="2400" smtClean="0"/>
              <a:t>Clear examples</a:t>
            </a:r>
          </a:p>
          <a:p>
            <a:pPr lvl="2" eaLnBrk="1" hangingPunct="1">
              <a:buFont typeface="Wingdings" pitchFamily="2" charset="2"/>
              <a:buChar char="§"/>
            </a:pPr>
            <a:r>
              <a:rPr lang="en-US" sz="2000" smtClean="0">
                <a:solidFill>
                  <a:srgbClr val="FF3300"/>
                </a:solidFill>
              </a:rPr>
              <a:t>Bat</a:t>
            </a:r>
            <a:r>
              <a:rPr lang="en-US" sz="2000" smtClean="0"/>
              <a:t> (wooden stick-like thing) vs.  </a:t>
            </a:r>
            <a:r>
              <a:rPr lang="en-US" sz="2000" smtClean="0">
                <a:solidFill>
                  <a:srgbClr val="FF3300"/>
                </a:solidFill>
              </a:rPr>
              <a:t>bat</a:t>
            </a:r>
            <a:r>
              <a:rPr lang="en-US" sz="2000" smtClean="0"/>
              <a:t> (flying scary mammal thing)</a:t>
            </a:r>
          </a:p>
          <a:p>
            <a:pPr lvl="2" eaLnBrk="1" hangingPunct="1">
              <a:buFont typeface="Wingdings" pitchFamily="2" charset="2"/>
              <a:buChar char="§"/>
            </a:pPr>
            <a:r>
              <a:rPr lang="en-US" sz="2000" smtClean="0">
                <a:solidFill>
                  <a:srgbClr val="FF3300"/>
                </a:solidFill>
              </a:rPr>
              <a:t>Bank</a:t>
            </a:r>
            <a:r>
              <a:rPr lang="en-US" sz="2000" smtClean="0"/>
              <a:t> (financial institution) versus </a:t>
            </a:r>
            <a:r>
              <a:rPr lang="en-US" sz="2000" smtClean="0">
                <a:solidFill>
                  <a:srgbClr val="FF3300"/>
                </a:solidFill>
              </a:rPr>
              <a:t>bank</a:t>
            </a:r>
            <a:r>
              <a:rPr lang="en-US" sz="2000" smtClean="0"/>
              <a:t> (riverside)</a:t>
            </a:r>
          </a:p>
          <a:p>
            <a:pPr eaLnBrk="1" hangingPunct="1">
              <a:buFont typeface="Wingdings" pitchFamily="2" charset="2"/>
              <a:buChar char="§"/>
            </a:pPr>
            <a:r>
              <a:rPr lang="en-US" sz="2400" smtClean="0"/>
              <a:t>Can be homophones, homographs:</a:t>
            </a:r>
          </a:p>
          <a:p>
            <a:pPr lvl="2" eaLnBrk="1" hangingPunct="1">
              <a:buFont typeface="Wingdings" pitchFamily="2" charset="2"/>
              <a:buChar char="§"/>
            </a:pPr>
            <a:r>
              <a:rPr lang="en-US" sz="2000" smtClean="0"/>
              <a:t>Homophones:</a:t>
            </a:r>
          </a:p>
          <a:p>
            <a:pPr lvl="3" eaLnBrk="1" hangingPunct="1">
              <a:buFont typeface="Wingdings" pitchFamily="2" charset="2"/>
              <a:buChar char="§"/>
            </a:pPr>
            <a:r>
              <a:rPr lang="en-US" sz="1800" smtClean="0">
                <a:solidFill>
                  <a:srgbClr val="FF3300"/>
                </a:solidFill>
              </a:rPr>
              <a:t>Write/right, piece/peace, to/too/two</a:t>
            </a:r>
          </a:p>
          <a:p>
            <a:pPr lvl="2" eaLnBrk="1" hangingPunct="1">
              <a:buFont typeface="Wingdings" pitchFamily="2" charset="2"/>
              <a:buChar char="§"/>
            </a:pPr>
            <a:r>
              <a:rPr lang="en-US" sz="2000" smtClean="0"/>
              <a:t>Homographs:</a:t>
            </a:r>
          </a:p>
          <a:p>
            <a:pPr lvl="3" eaLnBrk="1" hangingPunct="1">
              <a:buFont typeface="Wingdings" pitchFamily="2" charset="2"/>
              <a:buChar char="§"/>
            </a:pPr>
            <a:r>
              <a:rPr lang="en-US" sz="1800" smtClean="0">
                <a:solidFill>
                  <a:srgbClr val="FF3300"/>
                </a:solidFill>
              </a:rPr>
              <a:t>Desert/desert</a:t>
            </a:r>
          </a:p>
          <a:p>
            <a:pPr lvl="3" eaLnBrk="1" hangingPunct="1">
              <a:buFont typeface="Wingdings" pitchFamily="2" charset="2"/>
              <a:buChar char="§"/>
            </a:pPr>
            <a:r>
              <a:rPr lang="en-US" sz="1800" smtClean="0">
                <a:solidFill>
                  <a:srgbClr val="FF3300"/>
                </a:solidFill>
              </a:rPr>
              <a:t>Bass/bass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3" name="Rectangle 4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Semi-Supervised Bootstrapping</a:t>
            </a:r>
          </a:p>
        </p:txBody>
      </p:sp>
      <p:sp>
        <p:nvSpPr>
          <p:cNvPr id="136194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Char char="§"/>
            </a:pPr>
            <a:r>
              <a:rPr lang="en-US" smtClean="0"/>
              <a:t>What if you don’t have enough data to train a system…</a:t>
            </a:r>
          </a:p>
          <a:p>
            <a:pPr eaLnBrk="1" hangingPunct="1">
              <a:buFont typeface="Wingdings" pitchFamily="2" charset="2"/>
              <a:buChar char="§"/>
            </a:pPr>
            <a:r>
              <a:rPr lang="en-US" smtClean="0"/>
              <a:t>Bootstrap</a:t>
            </a:r>
          </a:p>
          <a:p>
            <a:pPr lvl="1" eaLnBrk="1" hangingPunct="1">
              <a:buFont typeface="Wingdings" pitchFamily="2" charset="2"/>
              <a:buChar char="§"/>
            </a:pPr>
            <a:r>
              <a:rPr lang="en-US" smtClean="0"/>
              <a:t>Pick a word that you as an analyst think will co-occur with your target word in particular sense</a:t>
            </a:r>
          </a:p>
          <a:p>
            <a:pPr lvl="1" eaLnBrk="1" hangingPunct="1">
              <a:buFont typeface="Wingdings" pitchFamily="2" charset="2"/>
              <a:buChar char="§"/>
            </a:pPr>
            <a:r>
              <a:rPr lang="en-US" i="1" smtClean="0"/>
              <a:t>Grep</a:t>
            </a:r>
            <a:r>
              <a:rPr lang="en-US" smtClean="0"/>
              <a:t> through your corpus for your target word and the hypothesized word</a:t>
            </a:r>
          </a:p>
          <a:p>
            <a:pPr lvl="1" eaLnBrk="1" hangingPunct="1">
              <a:buFont typeface="Wingdings" pitchFamily="2" charset="2"/>
              <a:buChar char="§"/>
            </a:pPr>
            <a:r>
              <a:rPr lang="en-US" smtClean="0"/>
              <a:t>Assume that the target tag is the right one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1" name="Rectangle 4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mtClean="0"/>
              <a:t>Bootstrapping</a:t>
            </a:r>
          </a:p>
        </p:txBody>
      </p:sp>
      <p:sp>
        <p:nvSpPr>
          <p:cNvPr id="138242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Char char="§"/>
            </a:pPr>
            <a:r>
              <a:rPr lang="en-US" smtClean="0"/>
              <a:t>For </a:t>
            </a:r>
            <a:r>
              <a:rPr lang="en-US" smtClean="0">
                <a:solidFill>
                  <a:srgbClr val="A50021"/>
                </a:solidFill>
              </a:rPr>
              <a:t>bass</a:t>
            </a:r>
          </a:p>
          <a:p>
            <a:pPr lvl="1" eaLnBrk="1" hangingPunct="1">
              <a:buFont typeface="Wingdings" pitchFamily="2" charset="2"/>
              <a:buChar char="§"/>
            </a:pPr>
            <a:r>
              <a:rPr lang="en-US" smtClean="0"/>
              <a:t>Assume </a:t>
            </a:r>
            <a:r>
              <a:rPr lang="en-US" smtClean="0">
                <a:solidFill>
                  <a:srgbClr val="A50021"/>
                </a:solidFill>
              </a:rPr>
              <a:t>play</a:t>
            </a:r>
            <a:r>
              <a:rPr lang="en-US" smtClean="0"/>
              <a:t> occurs with the music sense and </a:t>
            </a:r>
            <a:r>
              <a:rPr lang="en-US" smtClean="0">
                <a:solidFill>
                  <a:srgbClr val="A50021"/>
                </a:solidFill>
              </a:rPr>
              <a:t>fish</a:t>
            </a:r>
            <a:r>
              <a:rPr lang="en-US" smtClean="0"/>
              <a:t> occurs with the fish sense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89" name="Rectangle 4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Sentences Extracts for </a:t>
            </a:r>
            <a:r>
              <a:rPr lang="en-US" smtClean="0">
                <a:solidFill>
                  <a:schemeClr val="accent2"/>
                </a:solidFill>
              </a:rPr>
              <a:t>bass</a:t>
            </a:r>
            <a:r>
              <a:rPr lang="en-US" smtClean="0"/>
              <a:t> and </a:t>
            </a:r>
            <a:r>
              <a:rPr lang="en-US" smtClean="0">
                <a:solidFill>
                  <a:schemeClr val="accent2"/>
                </a:solidFill>
              </a:rPr>
              <a:t>player</a:t>
            </a:r>
          </a:p>
        </p:txBody>
      </p:sp>
      <p:pic>
        <p:nvPicPr>
          <p:cNvPr id="140290" name="Picture 4" descr="bass1"/>
          <p:cNvPicPr>
            <a:picLocks noGrp="1" noChangeAspect="1" noChangeArrowheads="1"/>
          </p:cNvPicPr>
          <p:nvPr>
            <p:ph idx="4294967295"/>
          </p:nvPr>
        </p:nvPicPr>
        <p:blipFill>
          <a:blip r:embed="rId3"/>
          <a:srcRect/>
          <a:stretch>
            <a:fillRect/>
          </a:stretch>
        </p:blipFill>
        <p:spPr>
          <a:xfrm>
            <a:off x="0" y="1860550"/>
            <a:ext cx="8229600" cy="3767138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7" name="Rectangle 5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Where do the seeds come from?</a:t>
            </a:r>
          </a:p>
        </p:txBody>
      </p:sp>
      <p:sp>
        <p:nvSpPr>
          <p:cNvPr id="142338" name="Rectangle 4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marL="457200" indent="-457200" eaLnBrk="1" hangingPunct="1">
              <a:lnSpc>
                <a:spcPct val="80000"/>
              </a:lnSpc>
              <a:buFontTx/>
              <a:buAutoNum type="arabicParenR"/>
            </a:pPr>
            <a:r>
              <a:rPr lang="en-US" smtClean="0"/>
              <a:t>Hand labeling</a:t>
            </a:r>
          </a:p>
          <a:p>
            <a:pPr marL="457200" indent="-457200" eaLnBrk="1" hangingPunct="1">
              <a:lnSpc>
                <a:spcPct val="80000"/>
              </a:lnSpc>
              <a:buFontTx/>
              <a:buAutoNum type="arabicParenR"/>
            </a:pPr>
            <a:r>
              <a:rPr lang="en-US" smtClean="0"/>
              <a:t>“One sense per discourse”:</a:t>
            </a:r>
          </a:p>
          <a:p>
            <a:pPr marL="838200" lvl="1" indent="-381000" eaLnBrk="1" hangingPunct="1">
              <a:lnSpc>
                <a:spcPct val="80000"/>
              </a:lnSpc>
              <a:buFont typeface="Wingdings" pitchFamily="2" charset="2"/>
              <a:buChar char="§"/>
            </a:pPr>
            <a:r>
              <a:rPr lang="en-US" smtClean="0"/>
              <a:t>The sense of a word is highly consistent within a document  - Yarowsky (1995)</a:t>
            </a:r>
          </a:p>
          <a:p>
            <a:pPr marL="838200" lvl="1" indent="-381000" eaLnBrk="1" hangingPunct="1">
              <a:lnSpc>
                <a:spcPct val="80000"/>
              </a:lnSpc>
              <a:buFont typeface="Wingdings" pitchFamily="2" charset="2"/>
              <a:buChar char="§"/>
            </a:pPr>
            <a:r>
              <a:rPr lang="en-US" smtClean="0"/>
              <a:t>True for topic-dependent words</a:t>
            </a:r>
          </a:p>
          <a:p>
            <a:pPr marL="838200" lvl="1" indent="-381000" eaLnBrk="1" hangingPunct="1">
              <a:lnSpc>
                <a:spcPct val="80000"/>
              </a:lnSpc>
              <a:buFont typeface="Wingdings" pitchFamily="2" charset="2"/>
              <a:buChar char="§"/>
            </a:pPr>
            <a:r>
              <a:rPr lang="en-US" smtClean="0"/>
              <a:t>Not so true for other POS like adjectives and verbs, e.g. </a:t>
            </a:r>
            <a:r>
              <a:rPr lang="en-US" smtClean="0">
                <a:solidFill>
                  <a:srgbClr val="FF3300"/>
                </a:solidFill>
              </a:rPr>
              <a:t>make, take</a:t>
            </a:r>
          </a:p>
          <a:p>
            <a:pPr marL="838200" lvl="1" indent="-381000" eaLnBrk="1" hangingPunct="1">
              <a:lnSpc>
                <a:spcPct val="80000"/>
              </a:lnSpc>
              <a:buFont typeface="Wingdings" pitchFamily="2" charset="2"/>
              <a:buChar char="§"/>
            </a:pPr>
            <a:r>
              <a:rPr lang="en-US" smtClean="0"/>
              <a:t>Krovetz (1998) “More than one sense per discourse” not true at all once you move to fine-grained senses</a:t>
            </a:r>
          </a:p>
          <a:p>
            <a:pPr marL="457200" indent="-457200" eaLnBrk="1" hangingPunct="1">
              <a:lnSpc>
                <a:spcPct val="80000"/>
              </a:lnSpc>
              <a:buFontTx/>
              <a:buAutoNum type="arabicParenR"/>
            </a:pPr>
            <a:r>
              <a:rPr lang="en-US" smtClean="0"/>
              <a:t>One sense per </a:t>
            </a:r>
            <a:r>
              <a:rPr lang="en-US" smtClean="0">
                <a:solidFill>
                  <a:srgbClr val="0033CC"/>
                </a:solidFill>
              </a:rPr>
              <a:t>collocation</a:t>
            </a:r>
            <a:r>
              <a:rPr lang="en-US" smtClean="0"/>
              <a:t>:</a:t>
            </a:r>
          </a:p>
          <a:p>
            <a:pPr marL="838200" lvl="1" indent="-381000" eaLnBrk="1" hangingPunct="1">
              <a:lnSpc>
                <a:spcPct val="80000"/>
              </a:lnSpc>
              <a:buFont typeface="Wingdings" pitchFamily="2" charset="2"/>
              <a:buChar char="§"/>
            </a:pPr>
            <a:r>
              <a:rPr lang="en-US" smtClean="0"/>
              <a:t>A word recurring in collocation with the same word will almost surely have the same sense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5" name="Rectangle 4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Char char="§"/>
            </a:pPr>
            <a:endParaRPr lang="en-US" smtClean="0"/>
          </a:p>
        </p:txBody>
      </p:sp>
      <p:pic>
        <p:nvPicPr>
          <p:cNvPr id="144386" name="Picture 147" descr="yarowskypic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1828800"/>
            <a:ext cx="9144000" cy="3844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4387" name="Rectangle 5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Stages in Yarowsky Bootstrapping Algorithm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3" name="Rectangle 4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Issues</a:t>
            </a:r>
          </a:p>
        </p:txBody>
      </p:sp>
      <p:sp>
        <p:nvSpPr>
          <p:cNvPr id="1243139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Char char="§"/>
            </a:pPr>
            <a:r>
              <a:rPr lang="en-US" smtClean="0"/>
              <a:t>Given these general ML approaches, how many classifiers do I need to perform WSD robustly</a:t>
            </a:r>
          </a:p>
          <a:p>
            <a:pPr lvl="1" eaLnBrk="1" hangingPunct="1">
              <a:buFont typeface="Wingdings" pitchFamily="2" charset="2"/>
              <a:buChar char="§"/>
            </a:pPr>
            <a:r>
              <a:rPr lang="en-US" smtClean="0"/>
              <a:t>One for each ambiguous word in the language</a:t>
            </a:r>
          </a:p>
          <a:p>
            <a:pPr eaLnBrk="1" hangingPunct="1">
              <a:buFont typeface="Wingdings" pitchFamily="2" charset="2"/>
              <a:buChar char="§"/>
            </a:pPr>
            <a:r>
              <a:rPr lang="en-US" smtClean="0"/>
              <a:t>How do you decide what set of tags/labels/senses to use for a given word?</a:t>
            </a:r>
          </a:p>
          <a:p>
            <a:pPr lvl="1" eaLnBrk="1" hangingPunct="1">
              <a:buFont typeface="Wingdings" pitchFamily="2" charset="2"/>
              <a:buChar char="§"/>
            </a:pPr>
            <a:r>
              <a:rPr lang="en-US" smtClean="0"/>
              <a:t>Depends on the application</a:t>
            </a:r>
          </a:p>
          <a:p>
            <a:pPr eaLnBrk="1" hangingPunct="1">
              <a:buFont typeface="Wingdings" pitchFamily="2" charset="2"/>
              <a:buChar char="§"/>
            </a:pP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31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12431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31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2431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31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2431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31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2431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1" name="Rectangle 4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WordNet ‘</a:t>
            </a:r>
            <a:r>
              <a:rPr lang="en-US" smtClean="0">
                <a:solidFill>
                  <a:srgbClr val="FF3300"/>
                </a:solidFill>
              </a:rPr>
              <a:t>bass</a:t>
            </a:r>
            <a:r>
              <a:rPr lang="en-US" smtClean="0"/>
              <a:t>’</a:t>
            </a:r>
          </a:p>
        </p:txBody>
      </p:sp>
      <p:sp>
        <p:nvSpPr>
          <p:cNvPr id="148482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Char char="§"/>
            </a:pPr>
            <a:r>
              <a:rPr lang="en-US" smtClean="0"/>
              <a:t>Tagging with this set of senses is an impossibly hard task that’s probably overkill for any realistic application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1800" smtClean="0"/>
          </a:p>
          <a:p>
            <a:pPr eaLnBrk="1" hangingPunct="1">
              <a:lnSpc>
                <a:spcPct val="80000"/>
              </a:lnSpc>
              <a:buFontTx/>
              <a:buAutoNum type="arabicPeriod"/>
            </a:pPr>
            <a:r>
              <a:rPr lang="en-US" sz="1800" smtClean="0"/>
              <a:t>bass, bass part - (the lowest part in polyphonic  music)</a:t>
            </a:r>
          </a:p>
          <a:p>
            <a:pPr eaLnBrk="1" hangingPunct="1">
              <a:lnSpc>
                <a:spcPct val="80000"/>
              </a:lnSpc>
              <a:buFontTx/>
              <a:buAutoNum type="arabicPeriod"/>
            </a:pPr>
            <a:r>
              <a:rPr lang="en-US" sz="1800" smtClean="0"/>
              <a:t>bass, basso - (an adult male singer with the lowest voice)</a:t>
            </a:r>
          </a:p>
          <a:p>
            <a:pPr eaLnBrk="1" hangingPunct="1">
              <a:lnSpc>
                <a:spcPct val="80000"/>
              </a:lnSpc>
              <a:buFontTx/>
              <a:buAutoNum type="arabicPeriod"/>
            </a:pPr>
            <a:r>
              <a:rPr lang="en-US" sz="1800" smtClean="0"/>
              <a:t>sea bass, bass - (flesh of lean-fleshed saltwater fish of the family Serranidae)</a:t>
            </a:r>
          </a:p>
          <a:p>
            <a:pPr eaLnBrk="1" hangingPunct="1">
              <a:lnSpc>
                <a:spcPct val="80000"/>
              </a:lnSpc>
              <a:buFontTx/>
              <a:buAutoNum type="arabicPeriod"/>
            </a:pPr>
            <a:r>
              <a:rPr lang="en-US" sz="1800" smtClean="0"/>
              <a:t>freshwater bass, bass - (any of various North American lean-fleshed freshwater fishes especially of the genus Micropterus)</a:t>
            </a:r>
          </a:p>
          <a:p>
            <a:pPr eaLnBrk="1" hangingPunct="1">
              <a:lnSpc>
                <a:spcPct val="80000"/>
              </a:lnSpc>
              <a:buFontTx/>
              <a:buAutoNum type="arabicPeriod"/>
            </a:pPr>
            <a:r>
              <a:rPr lang="en-US" sz="1800" smtClean="0"/>
              <a:t>bass, bass voice, basso - (the lowest adult male singing voice)</a:t>
            </a:r>
          </a:p>
          <a:p>
            <a:pPr eaLnBrk="1" hangingPunct="1">
              <a:lnSpc>
                <a:spcPct val="80000"/>
              </a:lnSpc>
              <a:buFontTx/>
              <a:buAutoNum type="arabicPeriod"/>
            </a:pPr>
            <a:r>
              <a:rPr lang="en-US" sz="1800" smtClean="0"/>
              <a:t>bass - (the member with the lowest range of a family of musical instruments)</a:t>
            </a:r>
          </a:p>
          <a:p>
            <a:pPr eaLnBrk="1" hangingPunct="1">
              <a:lnSpc>
                <a:spcPct val="80000"/>
              </a:lnSpc>
              <a:buFontTx/>
              <a:buAutoNum type="arabicPeriod"/>
            </a:pPr>
            <a:r>
              <a:rPr lang="en-US" sz="1800" smtClean="0"/>
              <a:t>bass -(nontechnical name for any of numerous edible  marine and</a:t>
            </a:r>
          </a:p>
          <a:p>
            <a:pPr eaLnBrk="1" hangingPunct="1">
              <a:lnSpc>
                <a:spcPct val="80000"/>
              </a:lnSpc>
              <a:buFontTx/>
              <a:buAutoNum type="arabicPeriod"/>
            </a:pPr>
            <a:r>
              <a:rPr lang="en-US" sz="1800" smtClean="0"/>
              <a:t>bass - (the lowest part of the musical range)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800" smtClean="0"/>
              <a:t>          freshwater spiny-finned fishes)</a:t>
            </a:r>
          </a:p>
          <a:p>
            <a:pPr eaLnBrk="1" hangingPunct="1">
              <a:lnSpc>
                <a:spcPct val="80000"/>
              </a:lnSpc>
              <a:buFontTx/>
              <a:buAutoNum type="arabicPeriod"/>
            </a:pPr>
            <a:endParaRPr lang="en-US" sz="1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29" name="Rectangle 5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mtClean="0"/>
              <a:t>History of Senseval</a:t>
            </a:r>
          </a:p>
        </p:txBody>
      </p:sp>
      <p:sp>
        <p:nvSpPr>
          <p:cNvPr id="150530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Char char="§"/>
            </a:pPr>
            <a:r>
              <a:rPr lang="en-GB" smtClean="0"/>
              <a:t>ACL</a:t>
            </a:r>
            <a:r>
              <a:rPr lang="it-IT" smtClean="0"/>
              <a:t>-</a:t>
            </a:r>
            <a:r>
              <a:rPr lang="en-GB" smtClean="0"/>
              <a:t>SIGLEX workshop (</a:t>
            </a:r>
            <a:r>
              <a:rPr lang="it-IT" smtClean="0"/>
              <a:t>1997)</a:t>
            </a:r>
          </a:p>
          <a:p>
            <a:pPr lvl="1" eaLnBrk="1" hangingPunct="1">
              <a:buFont typeface="Wingdings" pitchFamily="2" charset="2"/>
              <a:buChar char="§"/>
            </a:pPr>
            <a:r>
              <a:rPr lang="en-GB" smtClean="0"/>
              <a:t>Yarowsky and Resnik </a:t>
            </a:r>
            <a:r>
              <a:rPr lang="it-IT" smtClean="0"/>
              <a:t>paper</a:t>
            </a:r>
            <a:endParaRPr lang="en-GB" smtClean="0"/>
          </a:p>
          <a:p>
            <a:pPr eaLnBrk="1" hangingPunct="1">
              <a:buFont typeface="Wingdings" pitchFamily="2" charset="2"/>
              <a:buChar char="§"/>
            </a:pPr>
            <a:r>
              <a:rPr lang="it-IT" smtClean="0"/>
              <a:t>SENSEVAL</a:t>
            </a:r>
            <a:r>
              <a:rPr lang="en-GB" smtClean="0"/>
              <a:t>-I (</a:t>
            </a:r>
            <a:r>
              <a:rPr lang="it-IT" smtClean="0"/>
              <a:t>1998)</a:t>
            </a:r>
          </a:p>
          <a:p>
            <a:pPr lvl="1" eaLnBrk="1" hangingPunct="1">
              <a:buFont typeface="Wingdings" pitchFamily="2" charset="2"/>
              <a:buChar char="§"/>
            </a:pPr>
            <a:r>
              <a:rPr lang="it-IT" smtClean="0"/>
              <a:t>Lexical</a:t>
            </a:r>
            <a:r>
              <a:rPr lang="en-GB" smtClean="0"/>
              <a:t> Sample for English, French, and Italian</a:t>
            </a:r>
          </a:p>
          <a:p>
            <a:pPr eaLnBrk="1" hangingPunct="1">
              <a:buFont typeface="Wingdings" pitchFamily="2" charset="2"/>
              <a:buChar char="§"/>
            </a:pPr>
            <a:r>
              <a:rPr lang="it-IT" smtClean="0"/>
              <a:t>SENSEVAL-II (Toulouse, 2001)</a:t>
            </a:r>
          </a:p>
          <a:p>
            <a:pPr lvl="1" eaLnBrk="1" hangingPunct="1">
              <a:buFont typeface="Wingdings" pitchFamily="2" charset="2"/>
              <a:buChar char="§"/>
            </a:pPr>
            <a:r>
              <a:rPr lang="it-IT" smtClean="0"/>
              <a:t>Lexical Sample and All Words</a:t>
            </a:r>
          </a:p>
          <a:p>
            <a:pPr lvl="1" eaLnBrk="1" hangingPunct="1">
              <a:buFont typeface="Wingdings" pitchFamily="2" charset="2"/>
              <a:buChar char="§"/>
            </a:pPr>
            <a:r>
              <a:rPr lang="it-IT" smtClean="0"/>
              <a:t>Organization: Kilkgarriff (Brighton)</a:t>
            </a:r>
          </a:p>
          <a:p>
            <a:pPr eaLnBrk="1" hangingPunct="1">
              <a:buFont typeface="Wingdings" pitchFamily="2" charset="2"/>
              <a:buChar char="§"/>
            </a:pPr>
            <a:r>
              <a:rPr lang="it-IT" smtClean="0"/>
              <a:t>SENSEVAL-III (2004)</a:t>
            </a:r>
          </a:p>
          <a:p>
            <a:pPr eaLnBrk="1" hangingPunct="1">
              <a:buFont typeface="Wingdings" pitchFamily="2" charset="2"/>
              <a:buChar char="§"/>
            </a:pPr>
            <a:r>
              <a:rPr lang="it-IT" smtClean="0"/>
              <a:t>SENSEVAL-IV -&gt; SEMEVAL (2007)</a:t>
            </a:r>
            <a:endParaRPr lang="en-US" smtClean="0"/>
          </a:p>
        </p:txBody>
      </p:sp>
      <p:sp>
        <p:nvSpPr>
          <p:cNvPr id="150531" name="Rectangle 4"/>
          <p:cNvSpPr>
            <a:spLocks noChangeArrowheads="1"/>
          </p:cNvSpPr>
          <p:nvPr/>
        </p:nvSpPr>
        <p:spPr bwMode="auto">
          <a:xfrm>
            <a:off x="838200" y="6521450"/>
            <a:ext cx="306863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SLIDE FROM CHRIS MANNING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7" name="Rectangle 4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WSD Performance</a:t>
            </a:r>
          </a:p>
        </p:txBody>
      </p:sp>
      <p:sp>
        <p:nvSpPr>
          <p:cNvPr id="152578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Char char="§"/>
            </a:pPr>
            <a:r>
              <a:rPr lang="en-US" smtClean="0"/>
              <a:t>Varies widely depending on how difficult the disambiguation task is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Char char="§"/>
            </a:pPr>
            <a:r>
              <a:rPr lang="en-US" smtClean="0"/>
              <a:t>Accuracies of over 90% are commonly reported on some of the classic, often fairly easy, WSD tasks (</a:t>
            </a:r>
            <a:r>
              <a:rPr lang="en-US" smtClean="0">
                <a:solidFill>
                  <a:srgbClr val="FF3300"/>
                </a:solidFill>
              </a:rPr>
              <a:t>pike, star, interest</a:t>
            </a:r>
            <a:r>
              <a:rPr lang="en-US" smtClean="0"/>
              <a:t>)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Char char="§"/>
            </a:pPr>
            <a:r>
              <a:rPr lang="en-US" smtClean="0"/>
              <a:t>Senseval brought careful evaluation of difficult WSD (many senses, different POS)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Char char="§"/>
            </a:pPr>
            <a:r>
              <a:rPr lang="en-US" smtClean="0"/>
              <a:t>Senseval 1: more fine grained senses, wider range of types:</a:t>
            </a:r>
          </a:p>
          <a:p>
            <a:pPr lvl="1" eaLnBrk="1" hangingPunct="1">
              <a:lnSpc>
                <a:spcPct val="80000"/>
              </a:lnSpc>
              <a:buFont typeface="Wingdings" pitchFamily="2" charset="2"/>
              <a:buChar char="§"/>
            </a:pPr>
            <a:r>
              <a:rPr lang="en-US" smtClean="0"/>
              <a:t>Overall: about 75% accuracy</a:t>
            </a:r>
          </a:p>
          <a:p>
            <a:pPr lvl="1" eaLnBrk="1" hangingPunct="1">
              <a:lnSpc>
                <a:spcPct val="80000"/>
              </a:lnSpc>
              <a:buFont typeface="Wingdings" pitchFamily="2" charset="2"/>
              <a:buChar char="§"/>
            </a:pPr>
            <a:r>
              <a:rPr lang="en-US" smtClean="0"/>
              <a:t>Nouns: about 80% accuracy</a:t>
            </a:r>
          </a:p>
          <a:p>
            <a:pPr lvl="1" eaLnBrk="1" hangingPunct="1">
              <a:lnSpc>
                <a:spcPct val="80000"/>
              </a:lnSpc>
              <a:buFont typeface="Wingdings" pitchFamily="2" charset="2"/>
              <a:buChar char="§"/>
            </a:pPr>
            <a:r>
              <a:rPr lang="en-US" smtClean="0"/>
              <a:t>Verbs: about 70% accuracy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625" name="Rectangle 4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Summary</a:t>
            </a:r>
          </a:p>
        </p:txBody>
      </p:sp>
      <p:sp>
        <p:nvSpPr>
          <p:cNvPr id="154626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Char char="§"/>
            </a:pPr>
            <a:r>
              <a:rPr lang="en-US" smtClean="0"/>
              <a:t>Lexical Semantics</a:t>
            </a:r>
          </a:p>
          <a:p>
            <a:pPr lvl="1" eaLnBrk="1" hangingPunct="1">
              <a:buFont typeface="Wingdings" pitchFamily="2" charset="2"/>
              <a:buChar char="§"/>
            </a:pPr>
            <a:r>
              <a:rPr lang="en-US" smtClean="0"/>
              <a:t>Homonymy, Polysemy, Synonymy</a:t>
            </a:r>
          </a:p>
          <a:p>
            <a:pPr lvl="1" eaLnBrk="1" hangingPunct="1">
              <a:buFont typeface="Wingdings" pitchFamily="2" charset="2"/>
              <a:buChar char="§"/>
            </a:pPr>
            <a:r>
              <a:rPr lang="en-US" smtClean="0"/>
              <a:t>Thematic roles</a:t>
            </a:r>
          </a:p>
          <a:p>
            <a:pPr eaLnBrk="1" hangingPunct="1">
              <a:buFont typeface="Wingdings" pitchFamily="2" charset="2"/>
              <a:buChar char="§"/>
            </a:pPr>
            <a:r>
              <a:rPr lang="en-US" smtClean="0"/>
              <a:t>Computational resource for lexical semantics</a:t>
            </a:r>
          </a:p>
          <a:p>
            <a:pPr lvl="1" eaLnBrk="1" hangingPunct="1">
              <a:buFont typeface="Wingdings" pitchFamily="2" charset="2"/>
              <a:buChar char="§"/>
            </a:pPr>
            <a:r>
              <a:rPr lang="en-US" smtClean="0"/>
              <a:t>WordNet</a:t>
            </a:r>
          </a:p>
          <a:p>
            <a:pPr eaLnBrk="1" hangingPunct="1">
              <a:buFont typeface="Wingdings" pitchFamily="2" charset="2"/>
              <a:buChar char="§"/>
            </a:pPr>
            <a:r>
              <a:rPr lang="en-US" smtClean="0"/>
              <a:t>Task</a:t>
            </a:r>
          </a:p>
          <a:p>
            <a:pPr lvl="1" eaLnBrk="1" hangingPunct="1">
              <a:buFont typeface="Wingdings" pitchFamily="2" charset="2"/>
              <a:buChar char="§"/>
            </a:pPr>
            <a:r>
              <a:rPr lang="en-US" smtClean="0">
                <a:solidFill>
                  <a:srgbClr val="008000"/>
                </a:solidFill>
              </a:rPr>
              <a:t>Word sense disambiguation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5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Issues for NLP Applications</a:t>
            </a:r>
          </a:p>
        </p:txBody>
      </p:sp>
      <p:sp>
        <p:nvSpPr>
          <p:cNvPr id="28674" name="Rectangle 6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Char char="§"/>
            </a:pPr>
            <a:r>
              <a:rPr lang="en-US" smtClean="0"/>
              <a:t>Text-to-Speech</a:t>
            </a:r>
          </a:p>
          <a:p>
            <a:pPr lvl="1" eaLnBrk="1" hangingPunct="1">
              <a:buFont typeface="Wingdings" pitchFamily="2" charset="2"/>
              <a:buChar char="§"/>
            </a:pPr>
            <a:r>
              <a:rPr lang="en-US" smtClean="0"/>
              <a:t>Same orthographic form but different phonological form </a:t>
            </a:r>
          </a:p>
          <a:p>
            <a:pPr lvl="2" eaLnBrk="1" hangingPunct="1">
              <a:buFont typeface="Wingdings" pitchFamily="2" charset="2"/>
              <a:buChar char="§"/>
            </a:pPr>
            <a:r>
              <a:rPr lang="en-US" smtClean="0">
                <a:solidFill>
                  <a:srgbClr val="FF3300"/>
                </a:solidFill>
              </a:rPr>
              <a:t>bass</a:t>
            </a:r>
            <a:r>
              <a:rPr lang="en-US" smtClean="0"/>
              <a:t> vs. </a:t>
            </a:r>
            <a:r>
              <a:rPr lang="en-US" smtClean="0">
                <a:solidFill>
                  <a:srgbClr val="FF3300"/>
                </a:solidFill>
              </a:rPr>
              <a:t>bass</a:t>
            </a:r>
          </a:p>
          <a:p>
            <a:pPr eaLnBrk="1" hangingPunct="1">
              <a:buFont typeface="Wingdings" pitchFamily="2" charset="2"/>
              <a:buChar char="§"/>
            </a:pPr>
            <a:r>
              <a:rPr lang="en-US" smtClean="0"/>
              <a:t>Information retrieval</a:t>
            </a:r>
          </a:p>
          <a:p>
            <a:pPr lvl="1" eaLnBrk="1" hangingPunct="1">
              <a:buFont typeface="Wingdings" pitchFamily="2" charset="2"/>
              <a:buChar char="§"/>
            </a:pPr>
            <a:r>
              <a:rPr lang="en-US" smtClean="0"/>
              <a:t>Different meanings same orthographic form</a:t>
            </a:r>
          </a:p>
          <a:p>
            <a:pPr lvl="2" eaLnBrk="1" hangingPunct="1">
              <a:buFont typeface="Wingdings" pitchFamily="2" charset="2"/>
              <a:buChar char="§"/>
            </a:pPr>
            <a:r>
              <a:rPr lang="en-US" smtClean="0"/>
              <a:t>QUERY: </a:t>
            </a:r>
            <a:r>
              <a:rPr lang="en-US" smtClean="0">
                <a:solidFill>
                  <a:srgbClr val="FF3300"/>
                </a:solidFill>
              </a:rPr>
              <a:t>bat care</a:t>
            </a:r>
          </a:p>
          <a:p>
            <a:pPr eaLnBrk="1" hangingPunct="1">
              <a:buFont typeface="Wingdings" pitchFamily="2" charset="2"/>
              <a:buChar char="§"/>
            </a:pPr>
            <a:r>
              <a:rPr lang="en-US" smtClean="0"/>
              <a:t>Machine Translation</a:t>
            </a:r>
          </a:p>
          <a:p>
            <a:pPr eaLnBrk="1" hangingPunct="1">
              <a:buFont typeface="Wingdings" pitchFamily="2" charset="2"/>
              <a:buChar char="§"/>
            </a:pPr>
            <a:r>
              <a:rPr lang="en-US" smtClean="0"/>
              <a:t>Speech recognition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Char char="§"/>
            </a:pPr>
            <a:r>
              <a:rPr lang="en-US" smtClean="0"/>
              <a:t>The </a:t>
            </a:r>
            <a:r>
              <a:rPr lang="en-US" b="1" smtClean="0">
                <a:solidFill>
                  <a:srgbClr val="FF0000"/>
                </a:solidFill>
              </a:rPr>
              <a:t>bank</a:t>
            </a:r>
            <a:r>
              <a:rPr lang="en-US" b="1" smtClean="0"/>
              <a:t> </a:t>
            </a:r>
            <a:r>
              <a:rPr lang="en-US" smtClean="0"/>
              <a:t>is constructed from red brick</a:t>
            </a:r>
            <a:br>
              <a:rPr lang="en-US" smtClean="0"/>
            </a:br>
            <a:r>
              <a:rPr lang="en-US" smtClean="0"/>
              <a:t>I withdrew the money from the </a:t>
            </a:r>
            <a:r>
              <a:rPr lang="en-US" b="1" smtClean="0">
                <a:solidFill>
                  <a:srgbClr val="FF0000"/>
                </a:solidFill>
              </a:rPr>
              <a:t>bank</a:t>
            </a:r>
            <a:r>
              <a:rPr lang="en-US" smtClean="0"/>
              <a:t> </a:t>
            </a:r>
          </a:p>
          <a:p>
            <a:pPr lvl="1" eaLnBrk="1" hangingPunct="1">
              <a:buFont typeface="Wingdings" pitchFamily="2" charset="2"/>
              <a:buChar char="§"/>
            </a:pPr>
            <a:r>
              <a:rPr lang="en-US" smtClean="0"/>
              <a:t>Are these the same sense?  Different?</a:t>
            </a:r>
          </a:p>
          <a:p>
            <a:pPr eaLnBrk="1" hangingPunct="1">
              <a:buFont typeface="Wingdings" pitchFamily="2" charset="2"/>
              <a:buChar char="§"/>
            </a:pPr>
            <a:r>
              <a:rPr lang="en-US" smtClean="0"/>
              <a:t>Or consider the following WSJ example</a:t>
            </a:r>
          </a:p>
          <a:p>
            <a:pPr lvl="1" eaLnBrk="1" hangingPunct="1">
              <a:buFont typeface="Wingdings" pitchFamily="2" charset="2"/>
              <a:buChar char="§"/>
            </a:pPr>
            <a:r>
              <a:rPr lang="en-US" smtClean="0">
                <a:solidFill>
                  <a:srgbClr val="FF3300"/>
                </a:solidFill>
              </a:rPr>
              <a:t>While some banks furnish sperm only to married women, others are less restrictive</a:t>
            </a:r>
          </a:p>
          <a:p>
            <a:pPr lvl="1" eaLnBrk="1" hangingPunct="1">
              <a:buFont typeface="Wingdings" pitchFamily="2" charset="2"/>
              <a:buChar char="§"/>
            </a:pPr>
            <a:r>
              <a:rPr lang="en-US" smtClean="0"/>
              <a:t>Which sense of bank is this?</a:t>
            </a:r>
          </a:p>
          <a:p>
            <a:pPr lvl="2" eaLnBrk="1" hangingPunct="1">
              <a:buFont typeface="Wingdings" pitchFamily="2" charset="2"/>
              <a:buChar char="§"/>
            </a:pPr>
            <a:r>
              <a:rPr lang="en-US" smtClean="0"/>
              <a:t>Is it distinct from the river bank sense?</a:t>
            </a:r>
          </a:p>
          <a:p>
            <a:pPr lvl="2" eaLnBrk="1" hangingPunct="1">
              <a:buFont typeface="Wingdings" pitchFamily="2" charset="2"/>
              <a:buChar char="§"/>
            </a:pPr>
            <a:r>
              <a:rPr lang="en-US" smtClean="0"/>
              <a:t>The savings bank sense?</a:t>
            </a:r>
            <a:endParaRPr lang="en-US" sz="1700" smtClean="0"/>
          </a:p>
        </p:txBody>
      </p:sp>
      <p:sp>
        <p:nvSpPr>
          <p:cNvPr id="30722" name="Rectangle 4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Polysemy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4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Polysemy</a:t>
            </a:r>
          </a:p>
        </p:txBody>
      </p:sp>
      <p:sp>
        <p:nvSpPr>
          <p:cNvPr id="32770" name="Rectangle 3"/>
          <p:cNvSpPr>
            <a:spLocks noGrp="1" noChangeArrowheads="1"/>
          </p:cNvSpPr>
          <p:nvPr>
            <p:ph idx="4294967295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Char char="§"/>
            </a:pPr>
            <a:r>
              <a:rPr lang="en-US" smtClean="0"/>
              <a:t>A single lexeme with multiple </a:t>
            </a:r>
            <a:r>
              <a:rPr lang="en-US" smtClean="0">
                <a:solidFill>
                  <a:srgbClr val="6D1014"/>
                </a:solidFill>
              </a:rPr>
              <a:t>related </a:t>
            </a:r>
            <a:r>
              <a:rPr lang="en-US" smtClean="0"/>
              <a:t>meanings (</a:t>
            </a:r>
            <a:r>
              <a:rPr lang="en-US" smtClean="0">
                <a:solidFill>
                  <a:srgbClr val="FF3300"/>
                </a:solidFill>
              </a:rPr>
              <a:t>bank</a:t>
            </a:r>
            <a:r>
              <a:rPr lang="en-US" smtClean="0"/>
              <a:t> the building, </a:t>
            </a:r>
            <a:r>
              <a:rPr lang="en-US" smtClean="0">
                <a:solidFill>
                  <a:srgbClr val="FF3300"/>
                </a:solidFill>
              </a:rPr>
              <a:t>bank</a:t>
            </a:r>
            <a:r>
              <a:rPr lang="en-US" smtClean="0"/>
              <a:t> the financial institution)</a:t>
            </a:r>
          </a:p>
          <a:p>
            <a:pPr eaLnBrk="1" hangingPunct="1">
              <a:buFont typeface="Wingdings" pitchFamily="2" charset="2"/>
              <a:buChar char="§"/>
            </a:pPr>
            <a:r>
              <a:rPr lang="en-US" smtClean="0"/>
              <a:t>Most non-rare words have multiple meanings</a:t>
            </a:r>
          </a:p>
          <a:p>
            <a:pPr lvl="1" eaLnBrk="1" hangingPunct="1">
              <a:buFont typeface="Wingdings" pitchFamily="2" charset="2"/>
              <a:buChar char="§"/>
            </a:pPr>
            <a:r>
              <a:rPr lang="en-US" smtClean="0"/>
              <a:t>Number of meanings related to word frequency</a:t>
            </a:r>
          </a:p>
          <a:p>
            <a:pPr lvl="1" eaLnBrk="1" hangingPunct="1">
              <a:buFont typeface="Wingdings" pitchFamily="2" charset="2"/>
              <a:buChar char="§"/>
            </a:pPr>
            <a:r>
              <a:rPr lang="en-US" smtClean="0"/>
              <a:t>Verbs tend more to polysemy</a:t>
            </a:r>
          </a:p>
          <a:p>
            <a:pPr lvl="1" eaLnBrk="1" hangingPunct="1">
              <a:buFont typeface="Wingdings" pitchFamily="2" charset="2"/>
              <a:buChar char="§"/>
            </a:pPr>
            <a:r>
              <a:rPr lang="en-US" smtClean="0"/>
              <a:t>Distinguishing polysemy from homonymy isn’t always easy (or necessary)</a:t>
            </a:r>
            <a:endParaRPr lang="en-US" sz="2100" smtClean="0"/>
          </a:p>
          <a:p>
            <a:pPr eaLnBrk="1" hangingPunct="1">
              <a:buFont typeface="Wingdings" pitchFamily="2" charset="2"/>
              <a:buChar char="§"/>
            </a:pPr>
            <a:endParaRPr lang="en-US" sz="21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9864</TotalTime>
  <Words>2956</Words>
  <Application>Microsoft Office PowerPoint</Application>
  <PresentationFormat>On-screen Show (4:3)</PresentationFormat>
  <Paragraphs>521</Paragraphs>
  <Slides>69</Slides>
  <Notes>65</Notes>
  <HiddenSlides>0</HiddenSlides>
  <MMClips>0</MMClips>
  <ScaleCrop>false</ScaleCrop>
  <HeadingPairs>
    <vt:vector size="8" baseType="variant">
      <vt:variant>
        <vt:lpstr>Fonts Used</vt:lpstr>
      </vt:variant>
      <vt:variant>
        <vt:i4>9</vt:i4>
      </vt:variant>
      <vt:variant>
        <vt:lpstr>Design Template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69</vt:i4>
      </vt:variant>
    </vt:vector>
  </HeadingPairs>
  <TitlesOfParts>
    <vt:vector size="81" baseType="lpstr">
      <vt:lpstr>Times New Roman</vt:lpstr>
      <vt:lpstr>Arial</vt:lpstr>
      <vt:lpstr>Wingdings 3</vt:lpstr>
      <vt:lpstr>Verdana</vt:lpstr>
      <vt:lpstr>Wingdings 2</vt:lpstr>
      <vt:lpstr>Wingdings</vt:lpstr>
      <vt:lpstr>Tahoma</vt:lpstr>
      <vt:lpstr>Bookshelf Symbol 2</vt:lpstr>
      <vt:lpstr>Symbol</vt:lpstr>
      <vt:lpstr>Concourse</vt:lpstr>
      <vt:lpstr>Default Design</vt:lpstr>
      <vt:lpstr>Equation</vt:lpstr>
      <vt:lpstr>Word Relations and Word Sense Disambiguation</vt:lpstr>
      <vt:lpstr>Three Perspectives on Meaning</vt:lpstr>
      <vt:lpstr>Today</vt:lpstr>
      <vt:lpstr>Word Definitions</vt:lpstr>
      <vt:lpstr>Possible Word Relations</vt:lpstr>
      <vt:lpstr>Homonymy</vt:lpstr>
      <vt:lpstr>Issues for NLP Applications</vt:lpstr>
      <vt:lpstr>Polysemy</vt:lpstr>
      <vt:lpstr>Polysemy</vt:lpstr>
      <vt:lpstr>Metaphor vs. Metonymy</vt:lpstr>
      <vt:lpstr>How Do We Identify Words with Multiple Senses?</vt:lpstr>
      <vt:lpstr>Synonymy</vt:lpstr>
      <vt:lpstr>Few Examples of Perfect Synonymy </vt:lpstr>
      <vt:lpstr>Terminology</vt:lpstr>
      <vt:lpstr>Synonymy Relates Senses not Words</vt:lpstr>
      <vt:lpstr>Antonyms</vt:lpstr>
      <vt:lpstr>Hyponyms</vt:lpstr>
      <vt:lpstr>Hypernymy Defined</vt:lpstr>
      <vt:lpstr>WordNet</vt:lpstr>
      <vt:lpstr>Where to Find WordNet</vt:lpstr>
      <vt:lpstr>WordNet Entries</vt:lpstr>
      <vt:lpstr>WordNet Noun Relations</vt:lpstr>
      <vt:lpstr>WordNet Verb Relations</vt:lpstr>
      <vt:lpstr>WordNet Hierarchies</vt:lpstr>
      <vt:lpstr>How is ‘Sense’ Defined in WordNet?</vt:lpstr>
      <vt:lpstr>Word Sense Disambiguation</vt:lpstr>
      <vt:lpstr>Two Variants of WSD</vt:lpstr>
      <vt:lpstr>Approaches</vt:lpstr>
      <vt:lpstr>Supervised Machine Learning Approaches</vt:lpstr>
      <vt:lpstr>Bass in WordNet</vt:lpstr>
      <vt:lpstr>Sense Tags for Bass</vt:lpstr>
      <vt:lpstr>What kind of Corpora?</vt:lpstr>
      <vt:lpstr>What Kind of Features?</vt:lpstr>
      <vt:lpstr>Slide 34</vt:lpstr>
      <vt:lpstr>Slide 35</vt:lpstr>
      <vt:lpstr>Slide 36</vt:lpstr>
      <vt:lpstr>Feature Vectors</vt:lpstr>
      <vt:lpstr>What sort of Features?</vt:lpstr>
      <vt:lpstr>Example</vt:lpstr>
      <vt:lpstr>Collocations</vt:lpstr>
      <vt:lpstr>Bag of Words</vt:lpstr>
      <vt:lpstr>Co-Occurrence Example</vt:lpstr>
      <vt:lpstr>Classifiers</vt:lpstr>
      <vt:lpstr>Classifiers</vt:lpstr>
      <vt:lpstr>Naïve Bayes</vt:lpstr>
      <vt:lpstr>Slide 46</vt:lpstr>
      <vt:lpstr>Naïve Bayes Evaluation</vt:lpstr>
      <vt:lpstr>Decision Lists</vt:lpstr>
      <vt:lpstr>Learning Decision Lists</vt:lpstr>
      <vt:lpstr>Yarowsky’s Metric</vt:lpstr>
      <vt:lpstr>WSD Evaluations and Baselines</vt:lpstr>
      <vt:lpstr>Most Frequent Sense</vt:lpstr>
      <vt:lpstr>Ceiling</vt:lpstr>
      <vt:lpstr>Unsupervised Methods:  Dictionary/Thesaurus Methods</vt:lpstr>
      <vt:lpstr>Simplified Lesk</vt:lpstr>
      <vt:lpstr>Original Lesk:  pine cone</vt:lpstr>
      <vt:lpstr>Corpus Lesk</vt:lpstr>
      <vt:lpstr>Disambiguation via Selectional Restrictions</vt:lpstr>
      <vt:lpstr>Slide 59</vt:lpstr>
      <vt:lpstr>Semi-Supervised Bootstrapping</vt:lpstr>
      <vt:lpstr>Bootstrapping</vt:lpstr>
      <vt:lpstr>Sentences Extracts for bass and player</vt:lpstr>
      <vt:lpstr>Where do the seeds come from?</vt:lpstr>
      <vt:lpstr>Stages in Yarowsky Bootstrapping Algorithm</vt:lpstr>
      <vt:lpstr>Issues</vt:lpstr>
      <vt:lpstr>WordNet ‘bass’</vt:lpstr>
      <vt:lpstr>History of Senseval</vt:lpstr>
      <vt:lpstr>WSD Performance</vt:lpstr>
      <vt:lpstr>Summary</vt:lpstr>
    </vt:vector>
  </TitlesOfParts>
  <Manager/>
  <Company>Stanford University</Company>
  <LinksUpToDate>false</LinksUpToDate>
  <SharedDoc>false</SharedDoc>
  <HyperlinkBase/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LING 180 Intro to Computer Speech and Language Processing</dc:title>
  <dc:subject/>
  <dc:creator>Dan Jurafsky</dc:creator>
  <cp:keywords/>
  <dc:description/>
  <cp:lastModifiedBy>Julia Hirschberg</cp:lastModifiedBy>
  <cp:revision>531</cp:revision>
  <dcterms:created xsi:type="dcterms:W3CDTF">2003-01-18T03:56:53Z</dcterms:created>
  <dcterms:modified xsi:type="dcterms:W3CDTF">2010-11-09T12:36:25Z</dcterms:modified>
  <cp:category/>
</cp:coreProperties>
</file>