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36"/>
  </p:notesMasterIdLst>
  <p:sldIdLst>
    <p:sldId id="286" r:id="rId2"/>
    <p:sldId id="256" r:id="rId3"/>
    <p:sldId id="356" r:id="rId4"/>
    <p:sldId id="358" r:id="rId5"/>
    <p:sldId id="257" r:id="rId6"/>
    <p:sldId id="284" r:id="rId7"/>
    <p:sldId id="375" r:id="rId8"/>
    <p:sldId id="376" r:id="rId9"/>
    <p:sldId id="273" r:id="rId10"/>
    <p:sldId id="274" r:id="rId11"/>
    <p:sldId id="275" r:id="rId12"/>
    <p:sldId id="277" r:id="rId13"/>
    <p:sldId id="279" r:id="rId14"/>
    <p:sldId id="281" r:id="rId15"/>
    <p:sldId id="283" r:id="rId16"/>
    <p:sldId id="321" r:id="rId17"/>
    <p:sldId id="288" r:id="rId18"/>
    <p:sldId id="355" r:id="rId19"/>
    <p:sldId id="377" r:id="rId20"/>
    <p:sldId id="409" r:id="rId21"/>
    <p:sldId id="408" r:id="rId22"/>
    <p:sldId id="398" r:id="rId23"/>
    <p:sldId id="378" r:id="rId24"/>
    <p:sldId id="379" r:id="rId25"/>
    <p:sldId id="406" r:id="rId26"/>
    <p:sldId id="322" r:id="rId27"/>
    <p:sldId id="357" r:id="rId28"/>
    <p:sldId id="323" r:id="rId29"/>
    <p:sldId id="324" r:id="rId30"/>
    <p:sldId id="325" r:id="rId31"/>
    <p:sldId id="326" r:id="rId32"/>
    <p:sldId id="327" r:id="rId33"/>
    <p:sldId id="416" r:id="rId34"/>
    <p:sldId id="417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99CC"/>
    <a:srgbClr val="0099FF"/>
    <a:srgbClr val="C313A1"/>
    <a:srgbClr val="CC4A7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43" autoAdjust="0"/>
  </p:normalViewPr>
  <p:slideViewPr>
    <p:cSldViewPr>
      <p:cViewPr varScale="1">
        <p:scale>
          <a:sx n="53" d="100"/>
          <a:sy n="53" d="100"/>
        </p:scale>
        <p:origin x="-84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D66423-C5D8-4B75-B1D9-E7D00319A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FBF47-80A8-47B5-9D00-D9D065002C01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53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F26CA-C198-42B6-96DE-1FF8178C92C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379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8BED35-3274-43F5-B0A3-E364F25AFBB6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584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2CC17E-5F24-4DE5-86F6-1BD0C62AB9C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789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F4AF1F-F5E3-4DC5-855B-45C0F044769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993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3FC8F2-67B7-43CE-80CD-6FF9CF9563AB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198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D4511-308F-4576-983E-88EA12EDF8AC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403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DC95A-102C-4D65-8124-AD13EB94CB7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4608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A08BF0-A7D2-4C38-B91C-ECD1D3A1811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813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B6AF8A-D391-4FA2-A75F-487AFAC8FA8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017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67392E-AD1D-4365-8849-1C4F5080209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5222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11735C-D036-4844-8253-3E5EF39B633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46BD42-6FF6-4E7A-BBEC-9068280FCDA4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427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A9395-6949-471D-AAEC-80B7252F7975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632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15BD93-CFF3-4566-9F0B-FF279F4229E0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837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4D13C-C3D8-4719-A108-BBAA55FE5A9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6041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76106-115B-4188-BF66-DFF1076BD8A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6246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B0ED7F-DE57-4AF5-BE38-AF454005C8D5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451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6C6F9C-E1C1-44AB-A5AC-DF5F7D01A5E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6656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578242-81F3-4DE8-8755-87794DCD227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6861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B2AC3-0726-45FC-A2DB-5B708A544A72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706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4C32D-60B8-4B3F-A1E4-3A6EFBA0A27D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4717C2-B04A-4FE1-BF50-C362DA93945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317ADA-B020-4011-865B-48B85D7B89E5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747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7A3377-AEBA-40F9-ACF8-865F671415F0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768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DFB442-93B8-4B23-A400-64CFD51F6EDF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38D31-F4A4-4053-8A4D-30C89EBC1CE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150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20C420-F8CF-43FA-AA8E-583AACCADA0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355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E48839-C184-4574-A6AD-5FA42BA4100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560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57308D-21F4-4F76-B5A2-918D117B894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765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732A7D-FDC2-4211-BC05-B2FBFBBF840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969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8E6096-B2E3-4C90-A96A-8F3E2C61A8D9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276CE-56ED-4B44-B327-BBB3AC45C59A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047F6-0144-4CF4-84E9-458F1A8A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F9F21-84C5-4F9F-9CBF-8247F4225437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1918C-AA70-41A7-B8E8-54D229EE0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31BA5-9E39-45E0-AC92-DC95686E6C0D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2B866-6250-4B1A-9C2E-229B82422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84E5-FB83-41C6-91A0-F349AB6972AB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CB85-2506-48FD-BBE2-01D8BF185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7D1CE-10B7-42CC-8949-5AABAC3799F9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032B1-9C33-4653-B722-0A9DE1EE2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CCB1D-65B0-451B-9AD2-7C5604AA9422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5467C-0FA5-4FE0-B8B7-0D0959551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01755-5158-44FF-8FEF-B4998EA7DE19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04091-1847-4BA4-B85B-161C35741E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6EED2-9AD2-4373-8F04-0988F52F54E2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B4A4A3-03BC-4DA8-8272-6C6BD03B6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0B9BFC-78DB-4480-8C2B-144778161DF2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4064-9DCB-470D-B601-15A7BA423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BF226-F142-4C83-B40B-37FAB1678EBC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87D2-9B61-4BFB-8A23-79E78B9FB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3C645-6039-4895-92DE-69A5C0F62A44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4E4F6-34AD-4962-AEC2-E319EF1CF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3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001F803-4BE7-4640-8F40-D862B2FF2DF2}" type="datetimeFigureOut">
              <a:rPr lang="en-US"/>
              <a:pPr>
                <a:defRPr/>
              </a:pPr>
              <a:t>10/5/2010</a:t>
            </a:fld>
            <a:endParaRPr lang="en-US"/>
          </a:p>
        </p:txBody>
      </p:sp>
      <p:sp>
        <p:nvSpPr>
          <p:cNvPr id="193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381F85F-4D5D-4A40-AE0B-8A756143F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sz="4400" b="1" smtClean="0"/>
              <a:t>Syntax and</a:t>
            </a:r>
            <a:br>
              <a:rPr lang="en-US" sz="4400" b="1" smtClean="0"/>
            </a:br>
            <a:r>
              <a:rPr lang="en-US" sz="4400" b="1" smtClean="0"/>
              <a:t>Context-Free Grammars</a:t>
            </a:r>
            <a:endParaRPr lang="en-US" sz="4400" smtClean="0"/>
          </a:p>
        </p:txBody>
      </p:sp>
      <p:sp>
        <p:nvSpPr>
          <p:cNvPr id="1433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590800"/>
          </a:xfrm>
        </p:spPr>
        <p:txBody>
          <a:bodyPr/>
          <a:lstStyle/>
          <a:p>
            <a:pPr eaLnBrk="1" hangingPunct="1"/>
            <a:r>
              <a:rPr lang="en-US" sz="3200" b="1" smtClean="0"/>
              <a:t>Julia Hirschberg</a:t>
            </a:r>
          </a:p>
          <a:p>
            <a:pPr eaLnBrk="1" hangingPunct="1"/>
            <a:r>
              <a:rPr lang="en-US" sz="3200" b="1" i="1" smtClean="0"/>
              <a:t>CS 4705</a:t>
            </a:r>
          </a:p>
          <a:p>
            <a:pPr eaLnBrk="1" hangingPunct="1"/>
            <a:endParaRPr lang="en-US" sz="3200" b="1" i="1" smtClean="0"/>
          </a:p>
          <a:p>
            <a:pPr eaLnBrk="1" hangingPunct="1"/>
            <a:r>
              <a:rPr lang="en-US" sz="2400" smtClean="0"/>
              <a:t>Slides with contributions from Owen Rambow, Kathy McKeown, Dan Jurafsky and James Martin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One Version of Constituent Structure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447800"/>
            <a:ext cx="8534400" cy="4876800"/>
          </a:xfrm>
        </p:spPr>
        <p:txBody>
          <a:bodyPr/>
          <a:lstStyle/>
          <a:p>
            <a:pPr eaLnBrk="1" hangingPunct="1"/>
            <a:r>
              <a:rPr lang="en-US" smtClean="0"/>
              <a:t>Lexicon: </a:t>
            </a:r>
            <a:r>
              <a:rPr lang="en-US" i="1" smtClean="0">
                <a:solidFill>
                  <a:srgbClr val="FF0000"/>
                </a:solidFill>
              </a:rPr>
              <a:t>the a small nice big very boy girl sees likes</a:t>
            </a:r>
          </a:p>
          <a:p>
            <a:pPr eaLnBrk="1" hangingPunct="1"/>
            <a:r>
              <a:rPr lang="en-US" smtClean="0"/>
              <a:t>Grammatical sentences: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(the)</a:t>
            </a:r>
            <a:r>
              <a:rPr lang="en-US" smtClean="0"/>
              <a:t> boy </a:t>
            </a:r>
            <a:r>
              <a:rPr lang="en-US" smtClean="0">
                <a:solidFill>
                  <a:srgbClr val="0099CC"/>
                </a:solidFill>
              </a:rPr>
              <a:t>(likes a girl) 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(the small)</a:t>
            </a:r>
            <a:r>
              <a:rPr lang="en-US" smtClean="0"/>
              <a:t> girl </a:t>
            </a:r>
            <a:r>
              <a:rPr lang="en-US" smtClean="0">
                <a:solidFill>
                  <a:srgbClr val="0099CC"/>
                </a:solidFill>
              </a:rPr>
              <a:t>(likes the big girl)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(a very small nice)</a:t>
            </a:r>
            <a:r>
              <a:rPr lang="en-US" smtClean="0"/>
              <a:t> boy </a:t>
            </a:r>
            <a:r>
              <a:rPr lang="en-US" smtClean="0">
                <a:solidFill>
                  <a:srgbClr val="0099CC"/>
                </a:solidFill>
              </a:rPr>
              <a:t>(sees a very nice boy)</a:t>
            </a:r>
          </a:p>
          <a:p>
            <a:pPr eaLnBrk="1" hangingPunct="1"/>
            <a:r>
              <a:rPr lang="en-US" smtClean="0"/>
              <a:t>Ungrammatical sentences: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CC4A75"/>
                </a:solidFill>
              </a:rPr>
              <a:t>(the)</a:t>
            </a:r>
            <a:r>
              <a:rPr lang="en-US" smtClean="0"/>
              <a:t> boy </a:t>
            </a:r>
            <a:r>
              <a:rPr lang="en-US" smtClean="0">
                <a:solidFill>
                  <a:srgbClr val="0099CC"/>
                </a:solidFill>
              </a:rPr>
              <a:t>(the girl)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CC4A75"/>
                </a:solidFill>
              </a:rPr>
              <a:t>(small)</a:t>
            </a:r>
            <a:r>
              <a:rPr lang="en-US" smtClean="0"/>
              <a:t> boy </a:t>
            </a:r>
            <a:r>
              <a:rPr lang="en-US" smtClean="0">
                <a:solidFill>
                  <a:srgbClr val="0099CC"/>
                </a:solidFill>
              </a:rPr>
              <a:t>(likes the nice girl)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Another Constituency Hypothesis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524000"/>
            <a:ext cx="8534400" cy="5029200"/>
          </a:xfrm>
        </p:spPr>
        <p:txBody>
          <a:bodyPr/>
          <a:lstStyle/>
          <a:p>
            <a:pPr eaLnBrk="1" hangingPunct="1"/>
            <a:r>
              <a:rPr lang="en-US" smtClean="0"/>
              <a:t>Lexicon: </a:t>
            </a:r>
            <a:r>
              <a:rPr lang="en-US" i="1" smtClean="0">
                <a:solidFill>
                  <a:srgbClr val="FF0000"/>
                </a:solidFill>
              </a:rPr>
              <a:t>the a small nice big very boy girl sees likes</a:t>
            </a:r>
          </a:p>
          <a:p>
            <a:pPr eaLnBrk="1" hangingPunct="1"/>
            <a:r>
              <a:rPr lang="en-US" smtClean="0"/>
              <a:t>Grammatical sentences:</a:t>
            </a:r>
          </a:p>
          <a:p>
            <a:pPr lvl="1" eaLnBrk="1" hangingPunct="1"/>
            <a:r>
              <a:rPr lang="en-US" sz="2400" smtClean="0">
                <a:solidFill>
                  <a:srgbClr val="CC4A75"/>
                </a:solidFill>
              </a:rPr>
              <a:t>(the boy)</a:t>
            </a:r>
            <a:r>
              <a:rPr lang="en-US" sz="2400" smtClean="0"/>
              <a:t> likes </a:t>
            </a:r>
            <a:r>
              <a:rPr lang="en-US" sz="2400" smtClean="0">
                <a:solidFill>
                  <a:srgbClr val="0099CC"/>
                </a:solidFill>
              </a:rPr>
              <a:t>(a girl) </a:t>
            </a:r>
          </a:p>
          <a:p>
            <a:pPr lvl="1" eaLnBrk="1" hangingPunct="1"/>
            <a:r>
              <a:rPr lang="en-US" sz="2400" smtClean="0">
                <a:solidFill>
                  <a:srgbClr val="CC4A75"/>
                </a:solidFill>
              </a:rPr>
              <a:t>(the small girl)</a:t>
            </a:r>
            <a:r>
              <a:rPr lang="en-US" sz="2400" smtClean="0"/>
              <a:t> likes </a:t>
            </a:r>
            <a:r>
              <a:rPr lang="en-US" sz="2400" smtClean="0">
                <a:solidFill>
                  <a:srgbClr val="0099CC"/>
                </a:solidFill>
              </a:rPr>
              <a:t>(the big girl)</a:t>
            </a:r>
          </a:p>
          <a:p>
            <a:pPr lvl="1" eaLnBrk="1" hangingPunct="1"/>
            <a:r>
              <a:rPr lang="en-US" sz="2400" smtClean="0">
                <a:solidFill>
                  <a:srgbClr val="CC4A75"/>
                </a:solidFill>
              </a:rPr>
              <a:t>(a very small nice boy)</a:t>
            </a:r>
            <a:r>
              <a:rPr lang="en-US" sz="2400" smtClean="0"/>
              <a:t> sees </a:t>
            </a:r>
            <a:r>
              <a:rPr lang="en-US" sz="2400" smtClean="0">
                <a:solidFill>
                  <a:srgbClr val="0099CC"/>
                </a:solidFill>
              </a:rPr>
              <a:t>(a very nice boy)</a:t>
            </a:r>
          </a:p>
          <a:p>
            <a:pPr eaLnBrk="1" hangingPunct="1"/>
            <a:r>
              <a:rPr lang="en-US" smtClean="0"/>
              <a:t>Ungrammatical sentences:</a:t>
            </a:r>
          </a:p>
          <a:p>
            <a:pPr lvl="1" eaLnBrk="1" hangingPunct="1"/>
            <a:r>
              <a:rPr lang="en-US" sz="2400" smtClean="0"/>
              <a:t>*</a:t>
            </a:r>
            <a:r>
              <a:rPr lang="en-US" sz="2400" smtClean="0">
                <a:solidFill>
                  <a:srgbClr val="CC4A75"/>
                </a:solidFill>
              </a:rPr>
              <a:t>(the boy)</a:t>
            </a:r>
            <a:r>
              <a:rPr lang="en-US" sz="2400" smtClean="0"/>
              <a:t> </a:t>
            </a:r>
            <a:r>
              <a:rPr lang="en-US" sz="2400" smtClean="0">
                <a:solidFill>
                  <a:srgbClr val="0099CC"/>
                </a:solidFill>
              </a:rPr>
              <a:t>(the girl)</a:t>
            </a:r>
          </a:p>
          <a:p>
            <a:pPr lvl="1" eaLnBrk="1" hangingPunct="1"/>
            <a:r>
              <a:rPr lang="en-US" sz="2400" smtClean="0"/>
              <a:t>*</a:t>
            </a:r>
            <a:r>
              <a:rPr lang="en-US" sz="2400" smtClean="0">
                <a:solidFill>
                  <a:srgbClr val="CC4A75"/>
                </a:solidFill>
              </a:rPr>
              <a:t>(small boy)</a:t>
            </a:r>
            <a:r>
              <a:rPr lang="en-US" sz="2400" smtClean="0"/>
              <a:t> likes </a:t>
            </a:r>
            <a:r>
              <a:rPr lang="en-US" sz="2400" smtClean="0">
                <a:solidFill>
                  <a:srgbClr val="0099CC"/>
                </a:solidFill>
              </a:rPr>
              <a:t>(the nice girl)</a:t>
            </a:r>
          </a:p>
          <a:p>
            <a:pPr eaLnBrk="1" hangingPunct="1"/>
            <a:r>
              <a:rPr lang="en-US" smtClean="0"/>
              <a:t>Better: fewer </a:t>
            </a:r>
            <a:r>
              <a:rPr lang="en-US" i="1" smtClean="0"/>
              <a:t>types</a:t>
            </a:r>
            <a:r>
              <a:rPr lang="en-US" smtClean="0"/>
              <a:t> of constituents (blue and red are of same type)</a:t>
            </a:r>
            <a:endParaRPr lang="en-US" sz="2400" smtClean="0">
              <a:solidFill>
                <a:srgbClr val="00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Even More Structures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600200"/>
            <a:ext cx="8458200" cy="4572000"/>
          </a:xfrm>
        </p:spPr>
        <p:txBody>
          <a:bodyPr/>
          <a:lstStyle/>
          <a:p>
            <a:pPr eaLnBrk="1" hangingPunct="1"/>
            <a:r>
              <a:rPr lang="en-US" smtClean="0"/>
              <a:t>Lexicon: </a:t>
            </a:r>
            <a:r>
              <a:rPr lang="en-US" i="1" smtClean="0">
                <a:solidFill>
                  <a:srgbClr val="FF0000"/>
                </a:solidFill>
              </a:rPr>
              <a:t>the a small nice big very boy girl sees likes</a:t>
            </a:r>
          </a:p>
          <a:p>
            <a:pPr eaLnBrk="1" hangingPunct="1"/>
            <a:r>
              <a:rPr lang="en-US" smtClean="0"/>
              <a:t>Grammatical sentences: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((the) boy)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((a) girl)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((the) (small) girl)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((the) (big) girl)</a:t>
            </a:r>
          </a:p>
          <a:p>
            <a:pPr lvl="1" eaLnBrk="1" hangingPunct="1"/>
            <a:r>
              <a:rPr lang="en-US" smtClean="0">
                <a:solidFill>
                  <a:srgbClr val="CC4A75"/>
                </a:solidFill>
              </a:rPr>
              <a:t>((a) ((very) small) (nice) boy)</a:t>
            </a:r>
            <a:r>
              <a:rPr lang="en-US" smtClean="0"/>
              <a:t> sees </a:t>
            </a:r>
            <a:r>
              <a:rPr lang="en-US" smtClean="0">
                <a:solidFill>
                  <a:srgbClr val="0099CC"/>
                </a:solidFill>
              </a:rPr>
              <a:t>((a) ((very) nice) girl)</a:t>
            </a:r>
          </a:p>
          <a:p>
            <a:pPr eaLnBrk="1" hangingPunct="1"/>
            <a:r>
              <a:rPr lang="en-US" smtClean="0"/>
              <a:t>Ungrammatical sentences: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CC4A75"/>
                </a:solidFill>
              </a:rPr>
              <a:t>((the) boy)</a:t>
            </a:r>
            <a:r>
              <a:rPr lang="en-US" smtClean="0"/>
              <a:t> </a:t>
            </a:r>
            <a:r>
              <a:rPr lang="en-US" smtClean="0">
                <a:solidFill>
                  <a:srgbClr val="0099CC"/>
                </a:solidFill>
              </a:rPr>
              <a:t>((the) girl)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CC4A75"/>
                </a:solidFill>
              </a:rPr>
              <a:t>((small) boy)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((the) (nice) girl)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From Substrings to Trees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(</a:t>
            </a:r>
            <a:r>
              <a:rPr lang="en-US" smtClean="0">
                <a:solidFill>
                  <a:srgbClr val="CC4A75"/>
                </a:solidFill>
              </a:rPr>
              <a:t>((the) boy)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((a) girl))</a:t>
            </a:r>
          </a:p>
          <a:p>
            <a:pPr eaLnBrk="1" hangingPunct="1"/>
            <a:endParaRPr lang="en-US" smtClean="0">
              <a:solidFill>
                <a:srgbClr val="0099CC"/>
              </a:solidFill>
            </a:endParaRPr>
          </a:p>
          <a:p>
            <a:pPr eaLnBrk="1" hangingPunct="1"/>
            <a:endParaRPr lang="en-US" smtClean="0">
              <a:solidFill>
                <a:srgbClr val="0099CC"/>
              </a:solidFill>
            </a:endParaRPr>
          </a:p>
        </p:txBody>
      </p:sp>
      <p:grpSp>
        <p:nvGrpSpPr>
          <p:cNvPr id="38915" name="Group 98"/>
          <p:cNvGrpSpPr>
            <a:grpSpLocks/>
          </p:cNvGrpSpPr>
          <p:nvPr/>
        </p:nvGrpSpPr>
        <p:grpSpPr bwMode="auto">
          <a:xfrm>
            <a:off x="1447800" y="3679825"/>
            <a:ext cx="4324350" cy="1958975"/>
            <a:chOff x="912" y="1728"/>
            <a:chExt cx="2724" cy="1234"/>
          </a:xfrm>
        </p:grpSpPr>
        <p:sp>
          <p:nvSpPr>
            <p:cNvPr id="38916" name="Oval 4"/>
            <p:cNvSpPr>
              <a:spLocks noChangeArrowheads="1"/>
            </p:cNvSpPr>
            <p:nvPr/>
          </p:nvSpPr>
          <p:spPr bwMode="auto">
            <a:xfrm>
              <a:off x="2208" y="17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8917" name="Line 7"/>
            <p:cNvSpPr>
              <a:spLocks noChangeShapeType="1"/>
            </p:cNvSpPr>
            <p:nvPr/>
          </p:nvSpPr>
          <p:spPr bwMode="auto">
            <a:xfrm flipH="1">
              <a:off x="1392" y="1776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18" name="Oval 8"/>
            <p:cNvSpPr>
              <a:spLocks noChangeArrowheads="1"/>
            </p:cNvSpPr>
            <p:nvPr/>
          </p:nvSpPr>
          <p:spPr bwMode="auto">
            <a:xfrm>
              <a:off x="1392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8919" name="Oval 9"/>
            <p:cNvSpPr>
              <a:spLocks noChangeArrowheads="1"/>
            </p:cNvSpPr>
            <p:nvPr/>
          </p:nvSpPr>
          <p:spPr bwMode="auto">
            <a:xfrm>
              <a:off x="1104" y="23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8920" name="Oval 10"/>
            <p:cNvSpPr>
              <a:spLocks noChangeArrowheads="1"/>
            </p:cNvSpPr>
            <p:nvPr/>
          </p:nvSpPr>
          <p:spPr bwMode="auto">
            <a:xfrm>
              <a:off x="2832" y="230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8921" name="Oval 11"/>
            <p:cNvSpPr>
              <a:spLocks noChangeArrowheads="1"/>
            </p:cNvSpPr>
            <p:nvPr/>
          </p:nvSpPr>
          <p:spPr bwMode="auto">
            <a:xfrm>
              <a:off x="3120" y="201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38922" name="Line 13"/>
            <p:cNvSpPr>
              <a:spLocks noChangeShapeType="1"/>
            </p:cNvSpPr>
            <p:nvPr/>
          </p:nvSpPr>
          <p:spPr bwMode="auto">
            <a:xfrm>
              <a:off x="1440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14"/>
            <p:cNvSpPr>
              <a:spLocks noChangeShapeType="1"/>
            </p:cNvSpPr>
            <p:nvPr/>
          </p:nvSpPr>
          <p:spPr bwMode="auto">
            <a:xfrm flipV="1">
              <a:off x="1152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Text Box 16"/>
            <p:cNvSpPr txBox="1">
              <a:spLocks noChangeArrowheads="1"/>
            </p:cNvSpPr>
            <p:nvPr/>
          </p:nvSpPr>
          <p:spPr bwMode="auto">
            <a:xfrm>
              <a:off x="1466" y="2261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sp>
          <p:nvSpPr>
            <p:cNvPr id="38925" name="Line 17"/>
            <p:cNvSpPr>
              <a:spLocks noChangeShapeType="1"/>
            </p:cNvSpPr>
            <p:nvPr/>
          </p:nvSpPr>
          <p:spPr bwMode="auto">
            <a:xfrm>
              <a:off x="1152" y="235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6" name="Text Box 18"/>
            <p:cNvSpPr txBox="1">
              <a:spLocks noChangeArrowheads="1"/>
            </p:cNvSpPr>
            <p:nvPr/>
          </p:nvSpPr>
          <p:spPr bwMode="auto">
            <a:xfrm>
              <a:off x="912" y="2597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the</a:t>
              </a:r>
            </a:p>
          </p:txBody>
        </p:sp>
        <p:sp>
          <p:nvSpPr>
            <p:cNvPr id="38927" name="Line 19"/>
            <p:cNvSpPr>
              <a:spLocks noChangeShapeType="1"/>
            </p:cNvSpPr>
            <p:nvPr/>
          </p:nvSpPr>
          <p:spPr bwMode="auto">
            <a:xfrm>
              <a:off x="2256" y="1824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Text Box 20"/>
            <p:cNvSpPr txBox="1">
              <a:spLocks noChangeArrowheads="1"/>
            </p:cNvSpPr>
            <p:nvPr/>
          </p:nvSpPr>
          <p:spPr bwMode="auto">
            <a:xfrm>
              <a:off x="1968" y="2064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38929" name="Line 21"/>
            <p:cNvSpPr>
              <a:spLocks noChangeShapeType="1"/>
            </p:cNvSpPr>
            <p:nvPr/>
          </p:nvSpPr>
          <p:spPr bwMode="auto">
            <a:xfrm>
              <a:off x="2256" y="1776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Line 22"/>
            <p:cNvSpPr>
              <a:spLocks noChangeShapeType="1"/>
            </p:cNvSpPr>
            <p:nvPr/>
          </p:nvSpPr>
          <p:spPr bwMode="auto">
            <a:xfrm>
              <a:off x="3120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1" name="Line 23"/>
            <p:cNvSpPr>
              <a:spLocks noChangeShapeType="1"/>
            </p:cNvSpPr>
            <p:nvPr/>
          </p:nvSpPr>
          <p:spPr bwMode="auto">
            <a:xfrm flipH="1">
              <a:off x="2880" y="206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Text Box 24"/>
            <p:cNvSpPr txBox="1">
              <a:spLocks noChangeArrowheads="1"/>
            </p:cNvSpPr>
            <p:nvPr/>
          </p:nvSpPr>
          <p:spPr bwMode="auto">
            <a:xfrm>
              <a:off x="3168" y="2352"/>
              <a:ext cx="4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0099CC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38933" name="Line 25"/>
            <p:cNvSpPr>
              <a:spLocks noChangeShapeType="1"/>
            </p:cNvSpPr>
            <p:nvPr/>
          </p:nvSpPr>
          <p:spPr bwMode="auto">
            <a:xfrm>
              <a:off x="2880" y="240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Text Box 27"/>
            <p:cNvSpPr txBox="1">
              <a:spLocks noChangeArrowheads="1"/>
            </p:cNvSpPr>
            <p:nvPr/>
          </p:nvSpPr>
          <p:spPr bwMode="auto">
            <a:xfrm>
              <a:off x="2755" y="2597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0099CC"/>
                  </a:solidFill>
                  <a:latin typeface="Tahoma" pitchFamily="34" charset="0"/>
                </a:rPr>
                <a:t>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How do we Label the Nodes?</a:t>
            </a:r>
          </a:p>
        </p:txBody>
      </p:sp>
      <p:sp>
        <p:nvSpPr>
          <p:cNvPr id="40962" name="Rectangle 1027"/>
          <p:cNvSpPr>
            <a:spLocks noGrp="1" noChangeArrowheads="1"/>
          </p:cNvSpPr>
          <p:nvPr>
            <p:ph idx="4294967295"/>
          </p:nvPr>
        </p:nvSpPr>
        <p:spPr>
          <a:xfrm>
            <a:off x="304800" y="1676400"/>
            <a:ext cx="84582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( </a:t>
            </a:r>
            <a:r>
              <a:rPr lang="en-US" smtClean="0">
                <a:solidFill>
                  <a:srgbClr val="CC4A75"/>
                </a:solidFill>
              </a:rPr>
              <a:t>((the) boy)</a:t>
            </a:r>
            <a:r>
              <a:rPr lang="en-US" smtClean="0"/>
              <a:t> likes </a:t>
            </a:r>
            <a:r>
              <a:rPr lang="en-US" smtClean="0">
                <a:solidFill>
                  <a:srgbClr val="0099CC"/>
                </a:solidFill>
              </a:rPr>
              <a:t>((a) girl) 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Choose </a:t>
            </a:r>
            <a:r>
              <a:rPr lang="en-US" smtClean="0">
                <a:solidFill>
                  <a:schemeClr val="accent2"/>
                </a:solidFill>
              </a:rPr>
              <a:t>constituents</a:t>
            </a:r>
            <a:r>
              <a:rPr lang="en-US" smtClean="0"/>
              <a:t> so each one has one </a:t>
            </a:r>
            <a:r>
              <a:rPr lang="en-US" smtClean="0">
                <a:solidFill>
                  <a:schemeClr val="accent2"/>
                </a:solidFill>
              </a:rPr>
              <a:t>non-bracketed </a:t>
            </a:r>
            <a:r>
              <a:rPr lang="en-US" smtClean="0"/>
              <a:t>word: the </a:t>
            </a:r>
            <a:r>
              <a:rPr lang="en-US" b="1" smtClean="0">
                <a:solidFill>
                  <a:schemeClr val="accent2"/>
                </a:solidFill>
              </a:rPr>
              <a:t>head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Group words by </a:t>
            </a:r>
            <a:r>
              <a:rPr lang="en-US" smtClean="0">
                <a:solidFill>
                  <a:schemeClr val="accent2"/>
                </a:solidFill>
              </a:rPr>
              <a:t>distribution of constituents they head</a:t>
            </a:r>
            <a:r>
              <a:rPr lang="en-US" smtClean="0"/>
              <a:t> (POS)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Noun (N), verb (V), adjective (Adj), adverb (Adv), determiner (Det)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chemeClr val="accent2"/>
                </a:solidFill>
              </a:rPr>
              <a:t>Category</a:t>
            </a:r>
            <a:r>
              <a:rPr lang="en-US" smtClean="0"/>
              <a:t> of constituent: </a:t>
            </a:r>
            <a:r>
              <a:rPr lang="en-US" smtClean="0">
                <a:solidFill>
                  <a:schemeClr val="accent2"/>
                </a:solidFill>
              </a:rPr>
              <a:t>XP</a:t>
            </a:r>
            <a:r>
              <a:rPr lang="en-US" smtClean="0"/>
              <a:t>, where X is POS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NP, S, AdjP, AdvP, DetP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Labeling Tree Structures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(</a:t>
            </a:r>
            <a:r>
              <a:rPr lang="en-US" smtClean="0">
                <a:solidFill>
                  <a:srgbClr val="CC4A75"/>
                </a:solidFill>
              </a:rPr>
              <a:t>((the/Det) boy/N)</a:t>
            </a:r>
            <a:r>
              <a:rPr lang="en-US" smtClean="0"/>
              <a:t> likes/V </a:t>
            </a:r>
            <a:r>
              <a:rPr lang="en-US" smtClean="0">
                <a:solidFill>
                  <a:schemeClr val="hlink"/>
                </a:solidFill>
              </a:rPr>
              <a:t>((a/Det) girl/N)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43011" name="Line 11"/>
          <p:cNvSpPr>
            <a:spLocks noChangeShapeType="1"/>
          </p:cNvSpPr>
          <p:nvPr/>
        </p:nvSpPr>
        <p:spPr bwMode="auto">
          <a:xfrm>
            <a:off x="2286000" y="42132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12"/>
          <p:cNvSpPr>
            <a:spLocks noChangeShapeType="1"/>
          </p:cNvSpPr>
          <p:nvPr/>
        </p:nvSpPr>
        <p:spPr bwMode="auto">
          <a:xfrm flipV="1">
            <a:off x="1828800" y="42132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Text Box 13"/>
          <p:cNvSpPr txBox="1">
            <a:spLocks noChangeArrowheads="1"/>
          </p:cNvSpPr>
          <p:nvPr/>
        </p:nvSpPr>
        <p:spPr bwMode="auto">
          <a:xfrm>
            <a:off x="2327275" y="4525963"/>
            <a:ext cx="8334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rgbClr val="CC4A75"/>
                </a:solidFill>
                <a:latin typeface="Tahoma" pitchFamily="34" charset="0"/>
              </a:rPr>
              <a:t>boy</a:t>
            </a:r>
          </a:p>
        </p:txBody>
      </p:sp>
      <p:grpSp>
        <p:nvGrpSpPr>
          <p:cNvPr id="43014" name="Group 24"/>
          <p:cNvGrpSpPr>
            <a:grpSpLocks/>
          </p:cNvGrpSpPr>
          <p:nvPr/>
        </p:nvGrpSpPr>
        <p:grpSpPr bwMode="auto">
          <a:xfrm>
            <a:off x="1447800" y="5257800"/>
            <a:ext cx="762000" cy="968375"/>
            <a:chOff x="912" y="2942"/>
            <a:chExt cx="480" cy="610"/>
          </a:xfrm>
        </p:grpSpPr>
        <p:sp>
          <p:nvSpPr>
            <p:cNvPr id="43029" name="Line 14"/>
            <p:cNvSpPr>
              <a:spLocks noChangeShapeType="1"/>
            </p:cNvSpPr>
            <p:nvPr/>
          </p:nvSpPr>
          <p:spPr bwMode="auto">
            <a:xfrm>
              <a:off x="1152" y="294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0" name="Text Box 15"/>
            <p:cNvSpPr txBox="1">
              <a:spLocks noChangeArrowheads="1"/>
            </p:cNvSpPr>
            <p:nvPr/>
          </p:nvSpPr>
          <p:spPr bwMode="auto">
            <a:xfrm>
              <a:off x="912" y="3187"/>
              <a:ext cx="4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the</a:t>
              </a:r>
            </a:p>
          </p:txBody>
        </p:sp>
      </p:grpSp>
      <p:sp>
        <p:nvSpPr>
          <p:cNvPr id="43015" name="Text Box 17"/>
          <p:cNvSpPr txBox="1">
            <a:spLocks noChangeArrowheads="1"/>
          </p:cNvSpPr>
          <p:nvPr/>
        </p:nvSpPr>
        <p:spPr bwMode="auto">
          <a:xfrm>
            <a:off x="3124200" y="3733800"/>
            <a:ext cx="9699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latin typeface="Tahoma" pitchFamily="34" charset="0"/>
              </a:rPr>
              <a:t>likes</a:t>
            </a:r>
          </a:p>
        </p:txBody>
      </p:sp>
      <p:sp>
        <p:nvSpPr>
          <p:cNvPr id="43016" name="Line 6"/>
          <p:cNvSpPr>
            <a:spLocks noChangeShapeType="1"/>
          </p:cNvSpPr>
          <p:nvPr/>
        </p:nvSpPr>
        <p:spPr bwMode="auto">
          <a:xfrm flipH="1">
            <a:off x="2209800" y="3276600"/>
            <a:ext cx="1371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6"/>
          <p:cNvSpPr>
            <a:spLocks noChangeShapeType="1"/>
          </p:cNvSpPr>
          <p:nvPr/>
        </p:nvSpPr>
        <p:spPr bwMode="auto">
          <a:xfrm>
            <a:off x="3581400" y="3352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8"/>
          <p:cNvSpPr>
            <a:spLocks noChangeShapeType="1"/>
          </p:cNvSpPr>
          <p:nvPr/>
        </p:nvSpPr>
        <p:spPr bwMode="auto">
          <a:xfrm>
            <a:off x="3581400" y="3276600"/>
            <a:ext cx="1447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9"/>
          <p:cNvSpPr>
            <a:spLocks noChangeShapeType="1"/>
          </p:cNvSpPr>
          <p:nvPr/>
        </p:nvSpPr>
        <p:spPr bwMode="auto">
          <a:xfrm>
            <a:off x="5029200" y="42132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20"/>
          <p:cNvSpPr>
            <a:spLocks noChangeShapeType="1"/>
          </p:cNvSpPr>
          <p:nvPr/>
        </p:nvSpPr>
        <p:spPr bwMode="auto">
          <a:xfrm flipH="1">
            <a:off x="4572000" y="42132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Text Box 21"/>
          <p:cNvSpPr txBox="1">
            <a:spLocks noChangeArrowheads="1"/>
          </p:cNvSpPr>
          <p:nvPr/>
        </p:nvSpPr>
        <p:spPr bwMode="auto">
          <a:xfrm>
            <a:off x="5048250" y="4670425"/>
            <a:ext cx="7429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latin typeface="Tahoma" pitchFamily="34" charset="0"/>
              </a:rPr>
              <a:t>girl</a:t>
            </a:r>
          </a:p>
        </p:txBody>
      </p:sp>
      <p:sp>
        <p:nvSpPr>
          <p:cNvPr id="43022" name="Line 22"/>
          <p:cNvSpPr>
            <a:spLocks noChangeShapeType="1"/>
          </p:cNvSpPr>
          <p:nvPr/>
        </p:nvSpPr>
        <p:spPr bwMode="auto">
          <a:xfrm>
            <a:off x="4572000" y="5257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Text Box 23"/>
          <p:cNvSpPr txBox="1">
            <a:spLocks noChangeArrowheads="1"/>
          </p:cNvSpPr>
          <p:nvPr/>
        </p:nvSpPr>
        <p:spPr bwMode="auto">
          <a:xfrm>
            <a:off x="4373563" y="5592763"/>
            <a:ext cx="396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>
                <a:solidFill>
                  <a:schemeClr val="hlink"/>
                </a:solidFill>
                <a:latin typeface="Tahoma" pitchFamily="34" charset="0"/>
              </a:rPr>
              <a:t>a</a:t>
            </a: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1422400" y="4681538"/>
            <a:ext cx="820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43025" name="Text Box 27"/>
          <p:cNvSpPr txBox="1">
            <a:spLocks noChangeArrowheads="1"/>
          </p:cNvSpPr>
          <p:nvPr/>
        </p:nvSpPr>
        <p:spPr bwMode="auto">
          <a:xfrm>
            <a:off x="2035175" y="37338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3026" name="Text Box 28"/>
          <p:cNvSpPr txBox="1">
            <a:spLocks noChangeArrowheads="1"/>
          </p:cNvSpPr>
          <p:nvPr/>
        </p:nvSpPr>
        <p:spPr bwMode="auto">
          <a:xfrm>
            <a:off x="4724400" y="3733800"/>
            <a:ext cx="555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NP</a:t>
            </a:r>
          </a:p>
        </p:txBody>
      </p:sp>
      <p:sp>
        <p:nvSpPr>
          <p:cNvPr id="43027" name="Text Box 29"/>
          <p:cNvSpPr txBox="1">
            <a:spLocks noChangeArrowheads="1"/>
          </p:cNvSpPr>
          <p:nvPr/>
        </p:nvSpPr>
        <p:spPr bwMode="auto">
          <a:xfrm>
            <a:off x="4160838" y="4724400"/>
            <a:ext cx="820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DetP</a:t>
            </a:r>
          </a:p>
        </p:txBody>
      </p:sp>
      <p:sp>
        <p:nvSpPr>
          <p:cNvPr id="43028" name="Text Box 31"/>
          <p:cNvSpPr txBox="1">
            <a:spLocks noChangeArrowheads="1"/>
          </p:cNvSpPr>
          <p:nvPr/>
        </p:nvSpPr>
        <p:spPr bwMode="auto">
          <a:xfrm>
            <a:off x="3405188" y="2700338"/>
            <a:ext cx="35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Nodes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r>
              <a:rPr lang="en-US" smtClean="0"/>
              <a:t>(</a:t>
            </a:r>
            <a:r>
              <a:rPr lang="en-US" smtClean="0">
                <a:solidFill>
                  <a:srgbClr val="CC4A75"/>
                </a:solidFill>
              </a:rPr>
              <a:t>((the/Det) boy/N)</a:t>
            </a:r>
            <a:r>
              <a:rPr lang="en-US" smtClean="0"/>
              <a:t> likes/V </a:t>
            </a:r>
            <a:r>
              <a:rPr lang="en-US" smtClean="0">
                <a:solidFill>
                  <a:schemeClr val="hlink"/>
                </a:solidFill>
              </a:rPr>
              <a:t>((a/Det) girl/N)</a:t>
            </a:r>
            <a:r>
              <a:rPr lang="en-US" smtClean="0"/>
              <a:t>)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grpSp>
        <p:nvGrpSpPr>
          <p:cNvPr id="45059" name="Group 4"/>
          <p:cNvGrpSpPr>
            <a:grpSpLocks/>
          </p:cNvGrpSpPr>
          <p:nvPr/>
        </p:nvGrpSpPr>
        <p:grpSpPr bwMode="auto">
          <a:xfrm>
            <a:off x="1651000" y="2700338"/>
            <a:ext cx="4368800" cy="3525837"/>
            <a:chOff x="896" y="1701"/>
            <a:chExt cx="2752" cy="2221"/>
          </a:xfrm>
        </p:grpSpPr>
        <p:sp>
          <p:nvSpPr>
            <p:cNvPr id="45069" name="Line 5"/>
            <p:cNvSpPr>
              <a:spLocks noChangeShapeType="1"/>
            </p:cNvSpPr>
            <p:nvPr/>
          </p:nvSpPr>
          <p:spPr bwMode="auto">
            <a:xfrm>
              <a:off x="144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0" name="Line 6"/>
            <p:cNvSpPr>
              <a:spLocks noChangeShapeType="1"/>
            </p:cNvSpPr>
            <p:nvPr/>
          </p:nvSpPr>
          <p:spPr bwMode="auto">
            <a:xfrm flipV="1">
              <a:off x="1152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1" name="Text Box 7"/>
            <p:cNvSpPr txBox="1">
              <a:spLocks noChangeArrowheads="1"/>
            </p:cNvSpPr>
            <p:nvPr/>
          </p:nvSpPr>
          <p:spPr bwMode="auto">
            <a:xfrm>
              <a:off x="1466" y="2851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45072" name="Group 8"/>
            <p:cNvGrpSpPr>
              <a:grpSpLocks/>
            </p:cNvGrpSpPr>
            <p:nvPr/>
          </p:nvGrpSpPr>
          <p:grpSpPr bwMode="auto">
            <a:xfrm>
              <a:off x="912" y="3312"/>
              <a:ext cx="480" cy="610"/>
              <a:chOff x="912" y="2942"/>
              <a:chExt cx="480" cy="610"/>
            </a:xfrm>
          </p:grpSpPr>
          <p:sp>
            <p:nvSpPr>
              <p:cNvPr id="45087" name="Line 9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88" name="Text Box 10"/>
              <p:cNvSpPr txBox="1">
                <a:spLocks noChangeArrowheads="1"/>
              </p:cNvSpPr>
              <p:nvPr/>
            </p:nvSpPr>
            <p:spPr bwMode="auto">
              <a:xfrm>
                <a:off x="912" y="3187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45073" name="Text Box 11"/>
            <p:cNvSpPr txBox="1">
              <a:spLocks noChangeArrowheads="1"/>
            </p:cNvSpPr>
            <p:nvPr/>
          </p:nvSpPr>
          <p:spPr bwMode="auto">
            <a:xfrm>
              <a:off x="1968" y="2352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45074" name="Line 12"/>
            <p:cNvSpPr>
              <a:spLocks noChangeShapeType="1"/>
            </p:cNvSpPr>
            <p:nvPr/>
          </p:nvSpPr>
          <p:spPr bwMode="auto">
            <a:xfrm flipH="1">
              <a:off x="1392" y="206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5" name="Line 13"/>
            <p:cNvSpPr>
              <a:spLocks noChangeShapeType="1"/>
            </p:cNvSpPr>
            <p:nvPr/>
          </p:nvSpPr>
          <p:spPr bwMode="auto">
            <a:xfrm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6" name="Line 14"/>
            <p:cNvSpPr>
              <a:spLocks noChangeShapeType="1"/>
            </p:cNvSpPr>
            <p:nvPr/>
          </p:nvSpPr>
          <p:spPr bwMode="auto">
            <a:xfrm>
              <a:off x="2256" y="20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7" name="Line 15"/>
            <p:cNvSpPr>
              <a:spLocks noChangeShapeType="1"/>
            </p:cNvSpPr>
            <p:nvPr/>
          </p:nvSpPr>
          <p:spPr bwMode="auto">
            <a:xfrm>
              <a:off x="3168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8" name="Line 16"/>
            <p:cNvSpPr>
              <a:spLocks noChangeShapeType="1"/>
            </p:cNvSpPr>
            <p:nvPr/>
          </p:nvSpPr>
          <p:spPr bwMode="auto">
            <a:xfrm flipH="1">
              <a:off x="288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Text Box 17"/>
            <p:cNvSpPr txBox="1">
              <a:spLocks noChangeArrowheads="1"/>
            </p:cNvSpPr>
            <p:nvPr/>
          </p:nvSpPr>
          <p:spPr bwMode="auto">
            <a:xfrm>
              <a:off x="3180" y="2942"/>
              <a:ext cx="4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45080" name="Line 18"/>
            <p:cNvSpPr>
              <a:spLocks noChangeShapeType="1"/>
            </p:cNvSpPr>
            <p:nvPr/>
          </p:nvSpPr>
          <p:spPr bwMode="auto">
            <a:xfrm>
              <a:off x="288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1" name="Text Box 19"/>
            <p:cNvSpPr txBox="1">
              <a:spLocks noChangeArrowheads="1"/>
            </p:cNvSpPr>
            <p:nvPr/>
          </p:nvSpPr>
          <p:spPr bwMode="auto">
            <a:xfrm>
              <a:off x="2755" y="3523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45082" name="Text Box 20"/>
            <p:cNvSpPr txBox="1">
              <a:spLocks noChangeArrowheads="1"/>
            </p:cNvSpPr>
            <p:nvPr/>
          </p:nvSpPr>
          <p:spPr bwMode="auto">
            <a:xfrm>
              <a:off x="896" y="2949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45083" name="Text Box 21"/>
            <p:cNvSpPr txBox="1">
              <a:spLocks noChangeArrowheads="1"/>
            </p:cNvSpPr>
            <p:nvPr/>
          </p:nvSpPr>
          <p:spPr bwMode="auto">
            <a:xfrm>
              <a:off x="1282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45084" name="Text Box 22"/>
            <p:cNvSpPr txBox="1">
              <a:spLocks noChangeArrowheads="1"/>
            </p:cNvSpPr>
            <p:nvPr/>
          </p:nvSpPr>
          <p:spPr bwMode="auto">
            <a:xfrm>
              <a:off x="2976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45085" name="Text Box 23"/>
            <p:cNvSpPr txBox="1">
              <a:spLocks noChangeArrowheads="1"/>
            </p:cNvSpPr>
            <p:nvPr/>
          </p:nvSpPr>
          <p:spPr bwMode="auto">
            <a:xfrm>
              <a:off x="2621" y="2976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45086" name="Text Box 24"/>
            <p:cNvSpPr txBox="1">
              <a:spLocks noChangeArrowheads="1"/>
            </p:cNvSpPr>
            <p:nvPr/>
          </p:nvSpPr>
          <p:spPr bwMode="auto">
            <a:xfrm>
              <a:off x="2145" y="170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79897" name="Text Box 25"/>
          <p:cNvSpPr txBox="1">
            <a:spLocks noChangeArrowheads="1"/>
          </p:cNvSpPr>
          <p:nvPr/>
        </p:nvSpPr>
        <p:spPr bwMode="auto">
          <a:xfrm>
            <a:off x="6134100" y="3429000"/>
            <a:ext cx="2400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Phrase-structure</a:t>
            </a:r>
          </a:p>
          <a:p>
            <a:r>
              <a:rPr lang="en-US" sz="2400">
                <a:latin typeface="Tahoma" pitchFamily="34" charset="0"/>
              </a:rPr>
              <a:t>tree</a:t>
            </a:r>
          </a:p>
        </p:txBody>
      </p: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0" y="2895600"/>
            <a:ext cx="3505200" cy="1339850"/>
            <a:chOff x="0" y="1824"/>
            <a:chExt cx="2208" cy="844"/>
          </a:xfrm>
        </p:grpSpPr>
        <p:sp>
          <p:nvSpPr>
            <p:cNvPr id="45066" name="Text Box 27"/>
            <p:cNvSpPr txBox="1">
              <a:spLocks noChangeArrowheads="1"/>
            </p:cNvSpPr>
            <p:nvPr/>
          </p:nvSpPr>
          <p:spPr bwMode="auto">
            <a:xfrm>
              <a:off x="0" y="1920"/>
              <a:ext cx="1339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</a:rPr>
                <a:t>nonterminal</a:t>
              </a:r>
            </a:p>
            <a:p>
              <a:r>
                <a:rPr lang="en-US" sz="2400">
                  <a:latin typeface="Tahoma" pitchFamily="34" charset="0"/>
                </a:rPr>
                <a:t>symbols</a:t>
              </a:r>
            </a:p>
            <a:p>
              <a:r>
                <a:rPr lang="en-US" sz="2400">
                  <a:latin typeface="Tahoma" pitchFamily="34" charset="0"/>
                </a:rPr>
                <a:t>= constituents</a:t>
              </a:r>
            </a:p>
          </p:txBody>
        </p:sp>
        <p:sp>
          <p:nvSpPr>
            <p:cNvPr id="45067" name="Line 28"/>
            <p:cNvSpPr>
              <a:spLocks noChangeShapeType="1"/>
            </p:cNvSpPr>
            <p:nvPr/>
          </p:nvSpPr>
          <p:spPr bwMode="auto">
            <a:xfrm flipV="1">
              <a:off x="1248" y="1824"/>
              <a:ext cx="96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Line 29"/>
            <p:cNvSpPr>
              <a:spLocks noChangeShapeType="1"/>
            </p:cNvSpPr>
            <p:nvPr/>
          </p:nvSpPr>
          <p:spPr bwMode="auto">
            <a:xfrm>
              <a:off x="1152" y="2160"/>
              <a:ext cx="28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590800" y="5257800"/>
            <a:ext cx="5356225" cy="1371600"/>
            <a:chOff x="1632" y="3312"/>
            <a:chExt cx="3374" cy="864"/>
          </a:xfrm>
        </p:grpSpPr>
        <p:sp>
          <p:nvSpPr>
            <p:cNvPr id="45063" name="Text Box 31"/>
            <p:cNvSpPr txBox="1">
              <a:spLocks noChangeArrowheads="1"/>
            </p:cNvSpPr>
            <p:nvPr/>
          </p:nvSpPr>
          <p:spPr bwMode="auto">
            <a:xfrm>
              <a:off x="2688" y="3888"/>
              <a:ext cx="231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ahoma" pitchFamily="34" charset="0"/>
                </a:rPr>
                <a:t>terminal symbols = words</a:t>
              </a:r>
            </a:p>
          </p:txBody>
        </p:sp>
        <p:sp>
          <p:nvSpPr>
            <p:cNvPr id="45064" name="Line 32"/>
            <p:cNvSpPr>
              <a:spLocks noChangeShapeType="1"/>
            </p:cNvSpPr>
            <p:nvPr/>
          </p:nvSpPr>
          <p:spPr bwMode="auto">
            <a:xfrm flipV="1">
              <a:off x="3600" y="3312"/>
              <a:ext cx="0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Line 33"/>
            <p:cNvSpPr>
              <a:spLocks noChangeShapeType="1"/>
            </p:cNvSpPr>
            <p:nvPr/>
          </p:nvSpPr>
          <p:spPr bwMode="auto">
            <a:xfrm flipH="1" flipV="1">
              <a:off x="1632" y="3792"/>
              <a:ext cx="1008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90" name="Line 34"/>
          <p:cNvSpPr>
            <a:spLocks noChangeShapeType="1"/>
          </p:cNvSpPr>
          <p:nvPr/>
        </p:nvSpPr>
        <p:spPr bwMode="auto">
          <a:xfrm>
            <a:off x="1752600" y="3505200"/>
            <a:ext cx="76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7" grpId="0" autoUpdateAnimBg="0"/>
      <p:bldP spid="4509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Determining Part-of-Speech                                                                                                                              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28600" y="1676400"/>
            <a:ext cx="8686800" cy="4267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i="1" smtClean="0">
                <a:solidFill>
                  <a:srgbClr val="FF0000"/>
                </a:solidFill>
              </a:rPr>
              <a:t>A </a:t>
            </a:r>
            <a:r>
              <a:rPr lang="en-US" b="1" i="1" smtClean="0">
                <a:solidFill>
                  <a:srgbClr val="FF0000"/>
                </a:solidFill>
              </a:rPr>
              <a:t>blue</a:t>
            </a:r>
            <a:r>
              <a:rPr lang="en-US" i="1" smtClean="0">
                <a:solidFill>
                  <a:srgbClr val="FF0000"/>
                </a:solidFill>
              </a:rPr>
              <a:t> seat/a </a:t>
            </a:r>
            <a:r>
              <a:rPr lang="en-US" b="1" i="1" smtClean="0">
                <a:solidFill>
                  <a:srgbClr val="FF0000"/>
                </a:solidFill>
              </a:rPr>
              <a:t>child</a:t>
            </a:r>
            <a:r>
              <a:rPr lang="en-US" i="1" smtClean="0">
                <a:solidFill>
                  <a:srgbClr val="FF0000"/>
                </a:solidFill>
              </a:rPr>
              <a:t> seat</a:t>
            </a:r>
            <a:r>
              <a:rPr lang="en-US" i="1" smtClean="0"/>
              <a:t>:</a:t>
            </a:r>
            <a:r>
              <a:rPr lang="en-US" smtClean="0"/>
              <a:t> noun or adjective?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Syntax: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a </a:t>
            </a:r>
            <a:r>
              <a:rPr lang="en-US" sz="2800" b="1" smtClean="0">
                <a:solidFill>
                  <a:srgbClr val="FF0000"/>
                </a:solidFill>
              </a:rPr>
              <a:t>blue</a:t>
            </a:r>
            <a:r>
              <a:rPr lang="en-US" sz="2800" smtClean="0">
                <a:solidFill>
                  <a:srgbClr val="FF0000"/>
                </a:solidFill>
              </a:rPr>
              <a:t> seat               a </a:t>
            </a:r>
            <a:r>
              <a:rPr lang="en-US" sz="2800" b="1" smtClean="0">
                <a:solidFill>
                  <a:srgbClr val="FF0000"/>
                </a:solidFill>
              </a:rPr>
              <a:t>child</a:t>
            </a:r>
            <a:r>
              <a:rPr lang="en-US" sz="2800" smtClean="0">
                <a:solidFill>
                  <a:srgbClr val="FF0000"/>
                </a:solidFill>
              </a:rPr>
              <a:t> seat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a very </a:t>
            </a:r>
            <a:r>
              <a:rPr lang="en-US" sz="2800" b="1" smtClean="0">
                <a:solidFill>
                  <a:srgbClr val="FF0000"/>
                </a:solidFill>
              </a:rPr>
              <a:t>blue</a:t>
            </a:r>
            <a:r>
              <a:rPr lang="en-US" sz="2800" smtClean="0">
                <a:solidFill>
                  <a:srgbClr val="FF0000"/>
                </a:solidFill>
              </a:rPr>
              <a:t> seat      *a very </a:t>
            </a:r>
            <a:r>
              <a:rPr lang="en-US" sz="2800" b="1" smtClean="0">
                <a:solidFill>
                  <a:srgbClr val="FF0000"/>
                </a:solidFill>
              </a:rPr>
              <a:t>child</a:t>
            </a:r>
            <a:r>
              <a:rPr lang="en-US" sz="2800" smtClean="0">
                <a:solidFill>
                  <a:srgbClr val="FF0000"/>
                </a:solidFill>
              </a:rPr>
              <a:t> seat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this seat is </a:t>
            </a:r>
            <a:r>
              <a:rPr lang="en-US" sz="2800" b="1" smtClean="0">
                <a:solidFill>
                  <a:srgbClr val="FF0000"/>
                </a:solidFill>
              </a:rPr>
              <a:t>blue</a:t>
            </a:r>
            <a:r>
              <a:rPr lang="en-US" sz="2800" smtClean="0">
                <a:solidFill>
                  <a:srgbClr val="FF0000"/>
                </a:solidFill>
              </a:rPr>
              <a:t>       *this seat is </a:t>
            </a:r>
            <a:r>
              <a:rPr lang="en-US" sz="2800" b="1" smtClean="0">
                <a:solidFill>
                  <a:srgbClr val="FF0000"/>
                </a:solidFill>
              </a:rPr>
              <a:t>child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mtClean="0"/>
              <a:t>Morphology: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smtClean="0">
                <a:solidFill>
                  <a:srgbClr val="FF0000"/>
                </a:solidFill>
              </a:rPr>
              <a:t>bluer                        *childer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FF0000"/>
                </a:solidFill>
              </a:rPr>
              <a:t>blue</a:t>
            </a:r>
            <a:r>
              <a:rPr lang="en-US" smtClean="0"/>
              <a:t> and </a:t>
            </a:r>
            <a:r>
              <a:rPr lang="en-US" b="1" smtClean="0">
                <a:solidFill>
                  <a:srgbClr val="FF0000"/>
                </a:solidFill>
              </a:rPr>
              <a:t>child</a:t>
            </a:r>
            <a:r>
              <a:rPr lang="en-US" smtClean="0"/>
              <a:t> are not the same POS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b="1" smtClean="0">
                <a:solidFill>
                  <a:srgbClr val="FF0000"/>
                </a:solidFill>
              </a:rPr>
              <a:t>blue</a:t>
            </a:r>
            <a:r>
              <a:rPr lang="en-US" i="1" smtClean="0"/>
              <a:t> </a:t>
            </a:r>
            <a:r>
              <a:rPr lang="en-US" smtClean="0"/>
              <a:t>is Adj, </a:t>
            </a:r>
            <a:r>
              <a:rPr lang="en-US" b="1" smtClean="0">
                <a:solidFill>
                  <a:srgbClr val="FF0000"/>
                </a:solidFill>
              </a:rPr>
              <a:t>child</a:t>
            </a:r>
            <a:r>
              <a:rPr lang="en-US" smtClean="0"/>
              <a:t> is Noun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mtClean="0"/>
          </a:p>
          <a:p>
            <a:pPr lvl="2" eaLnBrk="1" hangingPunct="1">
              <a:lnSpc>
                <a:spcPct val="80000"/>
              </a:lnSpc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Part-of-Speech </a:t>
            </a:r>
          </a:p>
        </p:txBody>
      </p:sp>
      <p:sp>
        <p:nvSpPr>
          <p:cNvPr id="4915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Preposition or particle?</a:t>
            </a:r>
          </a:p>
          <a:p>
            <a:pPr lvl="2" eaLnBrk="1" hangingPunct="1"/>
            <a:r>
              <a:rPr lang="en-US" smtClean="0"/>
              <a:t>A   </a:t>
            </a:r>
            <a:r>
              <a:rPr lang="en-US" smtClean="0">
                <a:solidFill>
                  <a:srgbClr val="FF0000"/>
                </a:solidFill>
              </a:rPr>
              <a:t>he threw out the garbage</a:t>
            </a:r>
          </a:p>
          <a:p>
            <a:pPr lvl="2" eaLnBrk="1" hangingPunct="1"/>
            <a:r>
              <a:rPr lang="en-US" smtClean="0"/>
              <a:t>B   </a:t>
            </a:r>
            <a:r>
              <a:rPr lang="en-US" smtClean="0">
                <a:solidFill>
                  <a:srgbClr val="FF0000"/>
                </a:solidFill>
              </a:rPr>
              <a:t>he threw the garbage out the door</a:t>
            </a:r>
          </a:p>
          <a:p>
            <a:pPr lvl="2" eaLnBrk="1" hangingPunct="1"/>
            <a:r>
              <a:rPr lang="en-US" smtClean="0"/>
              <a:t>A   </a:t>
            </a:r>
            <a:r>
              <a:rPr lang="en-US" smtClean="0">
                <a:solidFill>
                  <a:srgbClr val="FF0000"/>
                </a:solidFill>
              </a:rPr>
              <a:t>he threw the garbage out </a:t>
            </a:r>
          </a:p>
          <a:p>
            <a:pPr lvl="2" eaLnBrk="1" hangingPunct="1"/>
            <a:r>
              <a:rPr lang="en-US" smtClean="0"/>
              <a:t>B  *</a:t>
            </a:r>
            <a:r>
              <a:rPr lang="en-US" smtClean="0">
                <a:solidFill>
                  <a:srgbClr val="FF0000"/>
                </a:solidFill>
              </a:rPr>
              <a:t>he threw the garbage the door out</a:t>
            </a:r>
          </a:p>
          <a:p>
            <a:pPr lvl="1" eaLnBrk="1" hangingPunct="1"/>
            <a:r>
              <a:rPr lang="en-US" smtClean="0"/>
              <a:t>The two out are not same POS</a:t>
            </a:r>
          </a:p>
          <a:p>
            <a:pPr lvl="2" eaLnBrk="1" hangingPunct="1"/>
            <a:r>
              <a:rPr lang="en-US" smtClean="0"/>
              <a:t>A is particle, B is Preposition</a:t>
            </a:r>
          </a:p>
          <a:p>
            <a:pPr lvl="2" eaLnBrk="1" hangingPunct="1"/>
            <a:endParaRPr lang="en-US" smtClean="0"/>
          </a:p>
          <a:p>
            <a:pPr lvl="2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Constituency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200" smtClean="0"/>
              <a:t>Some Noun phrases (NPs)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A red dog on a blue tree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A blue dog on a red tree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Some big dogs and some little dogs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A dog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I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smtClean="0">
                <a:solidFill>
                  <a:srgbClr val="FF0000"/>
                </a:solidFill>
              </a:rPr>
              <a:t>Big dogs, little dogs, red dogs, blue dogs, yellow dogs, green dogs, black dogs, and white dogs</a:t>
            </a:r>
            <a:endParaRPr lang="en-US" sz="360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How do we know these form a constituent?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Syntax?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language</a:t>
            </a:r>
          </a:p>
          <a:p>
            <a:pPr eaLnBrk="1" hangingPunct="1"/>
            <a:r>
              <a:rPr lang="en-US" smtClean="0"/>
              <a:t>How words are arranged together and related to one another</a:t>
            </a:r>
          </a:p>
          <a:p>
            <a:pPr eaLnBrk="1" hangingPunct="1"/>
            <a:r>
              <a:rPr lang="en-US" smtClean="0"/>
              <a:t>Goal of syntactic analysis: relate surface form (what someone says or writes) to underlying structure, to support semantic analysis (what the utterance or text means)</a:t>
            </a:r>
          </a:p>
          <a:p>
            <a:pPr eaLnBrk="1" hangingPunct="1"/>
            <a:r>
              <a:rPr lang="en-US" smtClean="0"/>
              <a:t>Syntactic representation:  typically a </a:t>
            </a:r>
            <a:r>
              <a:rPr lang="en-US" smtClean="0">
                <a:solidFill>
                  <a:schemeClr val="accent2"/>
                </a:solidFill>
              </a:rPr>
              <a:t>tree structure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4" descr="0765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8824913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 descr="0765_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05913" cy="711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4" descr="0765_0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"/>
            <a:ext cx="9144000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NP Constituency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85800" y="1447800"/>
            <a:ext cx="7693025" cy="49530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mtClean="0"/>
              <a:t>NPs can all appear before a verb: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>
                <a:solidFill>
                  <a:srgbClr val="FF0000"/>
                </a:solidFill>
              </a:rPr>
              <a:t>Some big dogs and some little dogs</a:t>
            </a:r>
            <a:r>
              <a:rPr lang="en-US" smtClean="0"/>
              <a:t> are going around in cars…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>
                <a:solidFill>
                  <a:srgbClr val="FF0000"/>
                </a:solidFill>
              </a:rPr>
              <a:t>Big dogs, little dogs, red dogs, blue dogs, yellow dogs, green dogs, black dogs, and white dogs</a:t>
            </a:r>
            <a:r>
              <a:rPr lang="en-US" smtClean="0"/>
              <a:t> are all at a dog party!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>
                <a:solidFill>
                  <a:srgbClr val="FF0000"/>
                </a:solidFill>
              </a:rPr>
              <a:t>I</a:t>
            </a:r>
            <a:r>
              <a:rPr lang="en-US" smtClean="0"/>
              <a:t> do not</a:t>
            </a:r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But individual words can’t always appear before verbs: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*</a:t>
            </a:r>
            <a:r>
              <a:rPr lang="en-US" smtClean="0">
                <a:solidFill>
                  <a:srgbClr val="FF0000"/>
                </a:solidFill>
              </a:rPr>
              <a:t>little</a:t>
            </a:r>
            <a:r>
              <a:rPr lang="en-US" smtClean="0"/>
              <a:t> are going…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*</a:t>
            </a:r>
            <a:r>
              <a:rPr lang="en-US" smtClean="0">
                <a:solidFill>
                  <a:srgbClr val="FF0000"/>
                </a:solidFill>
              </a:rPr>
              <a:t>blue</a:t>
            </a:r>
            <a:r>
              <a:rPr lang="en-US" smtClean="0"/>
              <a:t> are…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/>
              <a:t>*</a:t>
            </a:r>
            <a:r>
              <a:rPr lang="en-US" smtClean="0">
                <a:solidFill>
                  <a:srgbClr val="FF0000"/>
                </a:solidFill>
              </a:rPr>
              <a:t>and</a:t>
            </a:r>
            <a:r>
              <a:rPr lang="en-US" smtClean="0"/>
              <a:t> are</a:t>
            </a:r>
          </a:p>
          <a:p>
            <a:pPr eaLnBrk="1" hangingPunct="1">
              <a:lnSpc>
                <a:spcPct val="70000"/>
              </a:lnSpc>
            </a:pPr>
            <a:r>
              <a:rPr lang="en-US" smtClean="0"/>
              <a:t>Must be able to state generalizations like:</a:t>
            </a:r>
          </a:p>
          <a:p>
            <a:pPr lvl="1" eaLnBrk="1" hangingPunct="1">
              <a:lnSpc>
                <a:spcPct val="70000"/>
              </a:lnSpc>
            </a:pPr>
            <a:r>
              <a:rPr lang="en-US" smtClean="0">
                <a:solidFill>
                  <a:schemeClr val="accent2"/>
                </a:solidFill>
              </a:rPr>
              <a:t>Noun phrases occur before verbs</a:t>
            </a:r>
            <a:endParaRPr lang="en-US" sz="320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PP Constituency</a:t>
            </a:r>
          </a:p>
        </p:txBody>
      </p:sp>
      <p:sp>
        <p:nvSpPr>
          <p:cNvPr id="6144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Preposing</a:t>
            </a:r>
            <a:r>
              <a:rPr lang="en-US" smtClean="0"/>
              <a:t> and </a:t>
            </a:r>
            <a:r>
              <a:rPr lang="en-US" smtClean="0">
                <a:solidFill>
                  <a:schemeClr val="accent2"/>
                </a:solidFill>
              </a:rPr>
              <a:t>postposing</a:t>
            </a:r>
            <a:r>
              <a:rPr lang="en-US" smtClean="0"/>
              <a:t>: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Under a tree</a:t>
            </a:r>
            <a:r>
              <a:rPr lang="en-US" smtClean="0"/>
              <a:t> is a yellow dog. </a:t>
            </a:r>
          </a:p>
          <a:p>
            <a:pPr lvl="1" eaLnBrk="1" hangingPunct="1"/>
            <a:r>
              <a:rPr lang="en-US" smtClean="0"/>
              <a:t>A yellow dog is </a:t>
            </a:r>
            <a:r>
              <a:rPr lang="en-US" smtClean="0">
                <a:solidFill>
                  <a:srgbClr val="FF0000"/>
                </a:solidFill>
              </a:rPr>
              <a:t>under a tree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But not: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FF0000"/>
                </a:solidFill>
              </a:rPr>
              <a:t>Under</a:t>
            </a:r>
            <a:r>
              <a:rPr lang="en-US" smtClean="0"/>
              <a:t>, is a yellow dog a tree. </a:t>
            </a:r>
          </a:p>
          <a:p>
            <a:pPr lvl="1" eaLnBrk="1" hangingPunct="1"/>
            <a:r>
              <a:rPr lang="en-US" smtClean="0"/>
              <a:t>*</a:t>
            </a:r>
            <a:r>
              <a:rPr lang="en-US" smtClean="0">
                <a:solidFill>
                  <a:srgbClr val="FF0000"/>
                </a:solidFill>
              </a:rPr>
              <a:t>Under a</a:t>
            </a:r>
            <a:r>
              <a:rPr lang="en-US" smtClean="0"/>
              <a:t> is a yellow dog tree.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Prepositional phrases notable for ambiguity in attachment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I saw a man on a hill with a telescope.</a:t>
            </a:r>
          </a:p>
          <a:p>
            <a:pPr lvl="1" eaLnBrk="1" hangingPunct="1"/>
            <a:endParaRPr lang="en-US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" descr="0765_005"/>
          <p:cNvPicPr>
            <a:picLocks noChangeAspect="1" noChangeArrowheads="1"/>
          </p:cNvPicPr>
          <p:nvPr/>
        </p:nvPicPr>
        <p:blipFill>
          <a:blip r:embed="rId3"/>
          <a:srcRect l="5460"/>
          <a:stretch>
            <a:fillRect/>
          </a:stretch>
        </p:blipFill>
        <p:spPr bwMode="auto">
          <a:xfrm>
            <a:off x="2057400" y="0"/>
            <a:ext cx="5278438" cy="722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Phrase Structure and Dependency Structure</a:t>
            </a:r>
          </a:p>
        </p:txBody>
      </p:sp>
      <p:sp>
        <p:nvSpPr>
          <p:cNvPr id="65538" name="Text Box 40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800" smtClean="0"/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800" smtClean="0"/>
          </a:p>
        </p:txBody>
      </p:sp>
      <p:grpSp>
        <p:nvGrpSpPr>
          <p:cNvPr id="65539" name="Group 4"/>
          <p:cNvGrpSpPr>
            <a:grpSpLocks/>
          </p:cNvGrpSpPr>
          <p:nvPr/>
        </p:nvGrpSpPr>
        <p:grpSpPr bwMode="auto">
          <a:xfrm>
            <a:off x="5099050" y="2590800"/>
            <a:ext cx="3309938" cy="2438400"/>
            <a:chOff x="1148" y="2784"/>
            <a:chExt cx="2085" cy="1536"/>
          </a:xfrm>
        </p:grpSpPr>
        <p:sp>
          <p:nvSpPr>
            <p:cNvPr id="65563" name="Text Box 5"/>
            <p:cNvSpPr txBox="1">
              <a:spLocks noChangeArrowheads="1"/>
            </p:cNvSpPr>
            <p:nvPr/>
          </p:nvSpPr>
          <p:spPr bwMode="auto">
            <a:xfrm>
              <a:off x="1922" y="2784"/>
              <a:ext cx="8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likes/</a:t>
              </a:r>
              <a:r>
                <a:rPr lang="en-US" sz="2400">
                  <a:latin typeface="Tahoma" pitchFamily="34" charset="0"/>
                </a:rPr>
                <a:t>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5564" name="Line 6"/>
            <p:cNvSpPr>
              <a:spLocks noChangeShapeType="1"/>
            </p:cNvSpPr>
            <p:nvPr/>
          </p:nvSpPr>
          <p:spPr bwMode="auto">
            <a:xfrm flipH="1">
              <a:off x="2028" y="312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Text Box 7"/>
            <p:cNvSpPr txBox="1">
              <a:spLocks noChangeArrowheads="1"/>
            </p:cNvSpPr>
            <p:nvPr/>
          </p:nvSpPr>
          <p:spPr bwMode="auto">
            <a:xfrm>
              <a:off x="1627" y="3360"/>
              <a:ext cx="7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boy/</a:t>
              </a:r>
              <a:r>
                <a:rPr lang="en-US" sz="2400">
                  <a:solidFill>
                    <a:srgbClr val="CC4A75"/>
                  </a:solidFill>
                  <a:latin typeface="Tahoma" pitchFamily="34" charset="0"/>
                </a:rPr>
                <a:t>N</a:t>
              </a:r>
              <a:endParaRPr lang="en-US" sz="3200">
                <a:solidFill>
                  <a:srgbClr val="CC4A75"/>
                </a:solidFill>
                <a:latin typeface="Tahoma" pitchFamily="34" charset="0"/>
              </a:endParaRPr>
            </a:p>
          </p:txBody>
        </p:sp>
        <p:sp>
          <p:nvSpPr>
            <p:cNvPr id="65566" name="Text Box 8"/>
            <p:cNvSpPr txBox="1">
              <a:spLocks noChangeArrowheads="1"/>
            </p:cNvSpPr>
            <p:nvPr/>
          </p:nvSpPr>
          <p:spPr bwMode="auto">
            <a:xfrm>
              <a:off x="2539" y="3360"/>
              <a:ext cx="69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girl/</a:t>
              </a:r>
              <a:r>
                <a:rPr lang="en-US" sz="2400">
                  <a:solidFill>
                    <a:schemeClr val="hlink"/>
                  </a:solidFill>
                  <a:latin typeface="Tahoma" pitchFamily="34" charset="0"/>
                </a:rPr>
                <a:t>N</a:t>
              </a:r>
              <a:endParaRPr lang="en-US" sz="320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65567" name="Text Box 9"/>
            <p:cNvSpPr txBox="1">
              <a:spLocks noChangeArrowheads="1"/>
            </p:cNvSpPr>
            <p:nvPr/>
          </p:nvSpPr>
          <p:spPr bwMode="auto">
            <a:xfrm>
              <a:off x="1148" y="3955"/>
              <a:ext cx="8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the/</a:t>
              </a:r>
              <a:r>
                <a:rPr lang="en-US" sz="2400">
                  <a:solidFill>
                    <a:srgbClr val="CC4A75"/>
                  </a:solidFill>
                  <a:latin typeface="Tahoma" pitchFamily="34" charset="0"/>
                </a:rPr>
                <a:t>Det</a:t>
              </a:r>
              <a:endParaRPr lang="en-US" sz="3200">
                <a:solidFill>
                  <a:srgbClr val="CC4A75"/>
                </a:solidFill>
                <a:latin typeface="Tahoma" pitchFamily="34" charset="0"/>
              </a:endParaRPr>
            </a:p>
          </p:txBody>
        </p:sp>
        <p:sp>
          <p:nvSpPr>
            <p:cNvPr id="65568" name="Line 10"/>
            <p:cNvSpPr>
              <a:spLocks noChangeShapeType="1"/>
            </p:cNvSpPr>
            <p:nvPr/>
          </p:nvSpPr>
          <p:spPr bwMode="auto">
            <a:xfrm flipH="1">
              <a:off x="1680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9" name="Line 11"/>
            <p:cNvSpPr>
              <a:spLocks noChangeShapeType="1"/>
            </p:cNvSpPr>
            <p:nvPr/>
          </p:nvSpPr>
          <p:spPr bwMode="auto">
            <a:xfrm>
              <a:off x="2304" y="312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0" name="Line 12"/>
            <p:cNvSpPr>
              <a:spLocks noChangeShapeType="1"/>
            </p:cNvSpPr>
            <p:nvPr/>
          </p:nvSpPr>
          <p:spPr bwMode="auto">
            <a:xfrm flipH="1">
              <a:off x="2592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Text Box 13"/>
            <p:cNvSpPr txBox="1">
              <a:spLocks noChangeArrowheads="1"/>
            </p:cNvSpPr>
            <p:nvPr/>
          </p:nvSpPr>
          <p:spPr bwMode="auto">
            <a:xfrm>
              <a:off x="2290" y="3955"/>
              <a:ext cx="6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a/</a:t>
              </a:r>
              <a:r>
                <a:rPr lang="en-US" sz="2400">
                  <a:solidFill>
                    <a:schemeClr val="hlink"/>
                  </a:solidFill>
                  <a:latin typeface="Tahoma" pitchFamily="34" charset="0"/>
                </a:rPr>
                <a:t>Det</a:t>
              </a:r>
              <a:endParaRPr lang="en-US" sz="320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grpSp>
        <p:nvGrpSpPr>
          <p:cNvPr id="65540" name="Group 14"/>
          <p:cNvGrpSpPr>
            <a:grpSpLocks/>
          </p:cNvGrpSpPr>
          <p:nvPr/>
        </p:nvGrpSpPr>
        <p:grpSpPr bwMode="auto">
          <a:xfrm>
            <a:off x="228600" y="2341563"/>
            <a:ext cx="4368800" cy="3525837"/>
            <a:chOff x="896" y="1701"/>
            <a:chExt cx="2752" cy="2221"/>
          </a:xfrm>
        </p:grpSpPr>
        <p:sp>
          <p:nvSpPr>
            <p:cNvPr id="65543" name="Line 15"/>
            <p:cNvSpPr>
              <a:spLocks noChangeShapeType="1"/>
            </p:cNvSpPr>
            <p:nvPr/>
          </p:nvSpPr>
          <p:spPr bwMode="auto">
            <a:xfrm>
              <a:off x="144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4" name="Line 16"/>
            <p:cNvSpPr>
              <a:spLocks noChangeShapeType="1"/>
            </p:cNvSpPr>
            <p:nvPr/>
          </p:nvSpPr>
          <p:spPr bwMode="auto">
            <a:xfrm flipV="1">
              <a:off x="1152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Text Box 17"/>
            <p:cNvSpPr txBox="1">
              <a:spLocks noChangeArrowheads="1"/>
            </p:cNvSpPr>
            <p:nvPr/>
          </p:nvSpPr>
          <p:spPr bwMode="auto">
            <a:xfrm>
              <a:off x="1466" y="2851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65546" name="Group 18"/>
            <p:cNvGrpSpPr>
              <a:grpSpLocks/>
            </p:cNvGrpSpPr>
            <p:nvPr/>
          </p:nvGrpSpPr>
          <p:grpSpPr bwMode="auto">
            <a:xfrm>
              <a:off x="912" y="3312"/>
              <a:ext cx="480" cy="610"/>
              <a:chOff x="912" y="2942"/>
              <a:chExt cx="480" cy="610"/>
            </a:xfrm>
          </p:grpSpPr>
          <p:sp>
            <p:nvSpPr>
              <p:cNvPr id="65561" name="Line 19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2" name="Text Box 20"/>
              <p:cNvSpPr txBox="1">
                <a:spLocks noChangeArrowheads="1"/>
              </p:cNvSpPr>
              <p:nvPr/>
            </p:nvSpPr>
            <p:spPr bwMode="auto">
              <a:xfrm>
                <a:off x="912" y="3187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65547" name="Text Box 21"/>
            <p:cNvSpPr txBox="1">
              <a:spLocks noChangeArrowheads="1"/>
            </p:cNvSpPr>
            <p:nvPr/>
          </p:nvSpPr>
          <p:spPr bwMode="auto">
            <a:xfrm>
              <a:off x="1968" y="2352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65548" name="Line 22"/>
            <p:cNvSpPr>
              <a:spLocks noChangeShapeType="1"/>
            </p:cNvSpPr>
            <p:nvPr/>
          </p:nvSpPr>
          <p:spPr bwMode="auto">
            <a:xfrm flipH="1">
              <a:off x="1392" y="206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Line 23"/>
            <p:cNvSpPr>
              <a:spLocks noChangeShapeType="1"/>
            </p:cNvSpPr>
            <p:nvPr/>
          </p:nvSpPr>
          <p:spPr bwMode="auto">
            <a:xfrm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Line 24"/>
            <p:cNvSpPr>
              <a:spLocks noChangeShapeType="1"/>
            </p:cNvSpPr>
            <p:nvPr/>
          </p:nvSpPr>
          <p:spPr bwMode="auto">
            <a:xfrm>
              <a:off x="2256" y="20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Line 25"/>
            <p:cNvSpPr>
              <a:spLocks noChangeShapeType="1"/>
            </p:cNvSpPr>
            <p:nvPr/>
          </p:nvSpPr>
          <p:spPr bwMode="auto">
            <a:xfrm>
              <a:off x="3168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Line 26"/>
            <p:cNvSpPr>
              <a:spLocks noChangeShapeType="1"/>
            </p:cNvSpPr>
            <p:nvPr/>
          </p:nvSpPr>
          <p:spPr bwMode="auto">
            <a:xfrm flipH="1">
              <a:off x="288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Text Box 27"/>
            <p:cNvSpPr txBox="1">
              <a:spLocks noChangeArrowheads="1"/>
            </p:cNvSpPr>
            <p:nvPr/>
          </p:nvSpPr>
          <p:spPr bwMode="auto">
            <a:xfrm>
              <a:off x="3180" y="2942"/>
              <a:ext cx="4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65554" name="Line 28"/>
            <p:cNvSpPr>
              <a:spLocks noChangeShapeType="1"/>
            </p:cNvSpPr>
            <p:nvPr/>
          </p:nvSpPr>
          <p:spPr bwMode="auto">
            <a:xfrm>
              <a:off x="288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Text Box 29"/>
            <p:cNvSpPr txBox="1">
              <a:spLocks noChangeArrowheads="1"/>
            </p:cNvSpPr>
            <p:nvPr/>
          </p:nvSpPr>
          <p:spPr bwMode="auto">
            <a:xfrm>
              <a:off x="2755" y="3523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65556" name="Text Box 30"/>
            <p:cNvSpPr txBox="1">
              <a:spLocks noChangeArrowheads="1"/>
            </p:cNvSpPr>
            <p:nvPr/>
          </p:nvSpPr>
          <p:spPr bwMode="auto">
            <a:xfrm>
              <a:off x="896" y="2949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65557" name="Text Box 31"/>
            <p:cNvSpPr txBox="1">
              <a:spLocks noChangeArrowheads="1"/>
            </p:cNvSpPr>
            <p:nvPr/>
          </p:nvSpPr>
          <p:spPr bwMode="auto">
            <a:xfrm>
              <a:off x="1282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65558" name="Text Box 32"/>
            <p:cNvSpPr txBox="1">
              <a:spLocks noChangeArrowheads="1"/>
            </p:cNvSpPr>
            <p:nvPr/>
          </p:nvSpPr>
          <p:spPr bwMode="auto">
            <a:xfrm>
              <a:off x="2976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65559" name="Text Box 33"/>
            <p:cNvSpPr txBox="1">
              <a:spLocks noChangeArrowheads="1"/>
            </p:cNvSpPr>
            <p:nvPr/>
          </p:nvSpPr>
          <p:spPr bwMode="auto">
            <a:xfrm>
              <a:off x="2621" y="2976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65560" name="Text Box 34"/>
            <p:cNvSpPr txBox="1">
              <a:spLocks noChangeArrowheads="1"/>
            </p:cNvSpPr>
            <p:nvPr/>
          </p:nvSpPr>
          <p:spPr bwMode="auto">
            <a:xfrm>
              <a:off x="2145" y="170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65541" name="Text Box 41"/>
          <p:cNvSpPr txBox="1">
            <a:spLocks noChangeArrowheads="1"/>
          </p:cNvSpPr>
          <p:nvPr/>
        </p:nvSpPr>
        <p:spPr bwMode="auto">
          <a:xfrm>
            <a:off x="5486400" y="5334000"/>
            <a:ext cx="30749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All nodes are labeled </a:t>
            </a:r>
          </a:p>
          <a:p>
            <a:pPr algn="ctr"/>
            <a:r>
              <a:rPr lang="en-US" sz="2400">
                <a:latin typeface="Tahoma" pitchFamily="34" charset="0"/>
              </a:rPr>
              <a:t>with words!</a:t>
            </a:r>
          </a:p>
        </p:txBody>
      </p:sp>
      <p:sp>
        <p:nvSpPr>
          <p:cNvPr id="65542" name="Text Box 42"/>
          <p:cNvSpPr txBox="1">
            <a:spLocks noChangeArrowheads="1"/>
          </p:cNvSpPr>
          <p:nvPr/>
        </p:nvSpPr>
        <p:spPr bwMode="auto">
          <a:xfrm>
            <a:off x="381000" y="5867400"/>
            <a:ext cx="498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Tahoma" pitchFamily="34" charset="0"/>
              </a:rPr>
              <a:t>Only leaf nodes labeled with words!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Phrase Structure and Dependency Structure</a:t>
            </a:r>
          </a:p>
        </p:txBody>
      </p:sp>
      <p:sp>
        <p:nvSpPr>
          <p:cNvPr id="67586" name="Text Box 34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800" smtClean="0"/>
          </a:p>
          <a:p>
            <a:pPr algn="ctr" eaLnBrk="1" hangingPunct="1">
              <a:spcBef>
                <a:spcPct val="0"/>
              </a:spcBef>
              <a:buClr>
                <a:schemeClr val="bg1"/>
              </a:buClr>
              <a:buFont typeface="Wingdings" pitchFamily="2" charset="2"/>
              <a:buNone/>
            </a:pPr>
            <a:endParaRPr lang="en-US" sz="1800" smtClean="0"/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5099050" y="2286000"/>
            <a:ext cx="3309938" cy="2438400"/>
            <a:chOff x="1148" y="2784"/>
            <a:chExt cx="2085" cy="1536"/>
          </a:xfrm>
        </p:grpSpPr>
        <p:sp>
          <p:nvSpPr>
            <p:cNvPr id="67610" name="Text Box 4"/>
            <p:cNvSpPr txBox="1">
              <a:spLocks noChangeArrowheads="1"/>
            </p:cNvSpPr>
            <p:nvPr/>
          </p:nvSpPr>
          <p:spPr bwMode="auto">
            <a:xfrm>
              <a:off x="1922" y="2784"/>
              <a:ext cx="8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likes/</a:t>
              </a:r>
              <a:r>
                <a:rPr lang="en-US" sz="2400">
                  <a:latin typeface="Tahoma" pitchFamily="34" charset="0"/>
                </a:rPr>
                <a:t>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7611" name="Line 5"/>
            <p:cNvSpPr>
              <a:spLocks noChangeShapeType="1"/>
            </p:cNvSpPr>
            <p:nvPr/>
          </p:nvSpPr>
          <p:spPr bwMode="auto">
            <a:xfrm flipH="1">
              <a:off x="2028" y="3120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2" name="Text Box 6"/>
            <p:cNvSpPr txBox="1">
              <a:spLocks noChangeArrowheads="1"/>
            </p:cNvSpPr>
            <p:nvPr/>
          </p:nvSpPr>
          <p:spPr bwMode="auto">
            <a:xfrm>
              <a:off x="1627" y="3360"/>
              <a:ext cx="7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boy/</a:t>
              </a:r>
              <a:r>
                <a:rPr lang="en-US" sz="2400">
                  <a:solidFill>
                    <a:srgbClr val="CC4A75"/>
                  </a:solidFill>
                  <a:latin typeface="Tahoma" pitchFamily="34" charset="0"/>
                </a:rPr>
                <a:t>N</a:t>
              </a:r>
              <a:endParaRPr lang="en-US" sz="3200">
                <a:solidFill>
                  <a:srgbClr val="CC4A75"/>
                </a:solidFill>
                <a:latin typeface="Tahoma" pitchFamily="34" charset="0"/>
              </a:endParaRPr>
            </a:p>
          </p:txBody>
        </p:sp>
        <p:sp>
          <p:nvSpPr>
            <p:cNvPr id="67613" name="Text Box 7"/>
            <p:cNvSpPr txBox="1">
              <a:spLocks noChangeArrowheads="1"/>
            </p:cNvSpPr>
            <p:nvPr/>
          </p:nvSpPr>
          <p:spPr bwMode="auto">
            <a:xfrm>
              <a:off x="2539" y="3360"/>
              <a:ext cx="69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girl/</a:t>
              </a:r>
              <a:r>
                <a:rPr lang="en-US" sz="2400">
                  <a:solidFill>
                    <a:schemeClr val="hlink"/>
                  </a:solidFill>
                  <a:latin typeface="Tahoma" pitchFamily="34" charset="0"/>
                </a:rPr>
                <a:t>N</a:t>
              </a:r>
              <a:endParaRPr lang="en-US" sz="3200">
                <a:solidFill>
                  <a:schemeClr val="hlink"/>
                </a:solidFill>
                <a:latin typeface="Tahoma" pitchFamily="34" charset="0"/>
              </a:endParaRPr>
            </a:p>
          </p:txBody>
        </p:sp>
        <p:sp>
          <p:nvSpPr>
            <p:cNvPr id="67614" name="Text Box 8"/>
            <p:cNvSpPr txBox="1">
              <a:spLocks noChangeArrowheads="1"/>
            </p:cNvSpPr>
            <p:nvPr/>
          </p:nvSpPr>
          <p:spPr bwMode="auto">
            <a:xfrm>
              <a:off x="1148" y="3955"/>
              <a:ext cx="8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the/</a:t>
              </a:r>
              <a:r>
                <a:rPr lang="en-US" sz="2400">
                  <a:solidFill>
                    <a:srgbClr val="CC4A75"/>
                  </a:solidFill>
                  <a:latin typeface="Tahoma" pitchFamily="34" charset="0"/>
                </a:rPr>
                <a:t>Det</a:t>
              </a:r>
              <a:endParaRPr lang="en-US" sz="3200">
                <a:solidFill>
                  <a:srgbClr val="CC4A75"/>
                </a:solidFill>
                <a:latin typeface="Tahoma" pitchFamily="34" charset="0"/>
              </a:endParaRPr>
            </a:p>
          </p:txBody>
        </p:sp>
        <p:sp>
          <p:nvSpPr>
            <p:cNvPr id="67615" name="Line 9"/>
            <p:cNvSpPr>
              <a:spLocks noChangeShapeType="1"/>
            </p:cNvSpPr>
            <p:nvPr/>
          </p:nvSpPr>
          <p:spPr bwMode="auto">
            <a:xfrm flipH="1">
              <a:off x="1680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6" name="Line 10"/>
            <p:cNvSpPr>
              <a:spLocks noChangeShapeType="1"/>
            </p:cNvSpPr>
            <p:nvPr/>
          </p:nvSpPr>
          <p:spPr bwMode="auto">
            <a:xfrm>
              <a:off x="2304" y="3120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7" name="Line 11"/>
            <p:cNvSpPr>
              <a:spLocks noChangeShapeType="1"/>
            </p:cNvSpPr>
            <p:nvPr/>
          </p:nvSpPr>
          <p:spPr bwMode="auto">
            <a:xfrm flipH="1">
              <a:off x="2592" y="3696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18" name="Text Box 12"/>
            <p:cNvSpPr txBox="1">
              <a:spLocks noChangeArrowheads="1"/>
            </p:cNvSpPr>
            <p:nvPr/>
          </p:nvSpPr>
          <p:spPr bwMode="auto">
            <a:xfrm>
              <a:off x="2290" y="3955"/>
              <a:ext cx="6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a/</a:t>
              </a:r>
              <a:r>
                <a:rPr lang="en-US" sz="2400">
                  <a:solidFill>
                    <a:schemeClr val="hlink"/>
                  </a:solidFill>
                  <a:latin typeface="Tahoma" pitchFamily="34" charset="0"/>
                </a:rPr>
                <a:t>Det</a:t>
              </a:r>
              <a:endParaRPr lang="en-US" sz="320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grpSp>
        <p:nvGrpSpPr>
          <p:cNvPr id="67588" name="Group 13"/>
          <p:cNvGrpSpPr>
            <a:grpSpLocks/>
          </p:cNvGrpSpPr>
          <p:nvPr/>
        </p:nvGrpSpPr>
        <p:grpSpPr bwMode="auto">
          <a:xfrm>
            <a:off x="228600" y="2438400"/>
            <a:ext cx="4368800" cy="3525838"/>
            <a:chOff x="896" y="1701"/>
            <a:chExt cx="2752" cy="2221"/>
          </a:xfrm>
        </p:grpSpPr>
        <p:sp>
          <p:nvSpPr>
            <p:cNvPr id="67590" name="Line 14"/>
            <p:cNvSpPr>
              <a:spLocks noChangeShapeType="1"/>
            </p:cNvSpPr>
            <p:nvPr/>
          </p:nvSpPr>
          <p:spPr bwMode="auto">
            <a:xfrm>
              <a:off x="144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1" name="Line 15"/>
            <p:cNvSpPr>
              <a:spLocks noChangeShapeType="1"/>
            </p:cNvSpPr>
            <p:nvPr/>
          </p:nvSpPr>
          <p:spPr bwMode="auto">
            <a:xfrm flipV="1">
              <a:off x="1152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Text Box 16"/>
            <p:cNvSpPr txBox="1">
              <a:spLocks noChangeArrowheads="1"/>
            </p:cNvSpPr>
            <p:nvPr/>
          </p:nvSpPr>
          <p:spPr bwMode="auto">
            <a:xfrm>
              <a:off x="1466" y="2851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67593" name="Group 17"/>
            <p:cNvGrpSpPr>
              <a:grpSpLocks/>
            </p:cNvGrpSpPr>
            <p:nvPr/>
          </p:nvGrpSpPr>
          <p:grpSpPr bwMode="auto">
            <a:xfrm>
              <a:off x="912" y="3312"/>
              <a:ext cx="480" cy="610"/>
              <a:chOff x="912" y="2942"/>
              <a:chExt cx="480" cy="610"/>
            </a:xfrm>
          </p:grpSpPr>
          <p:sp>
            <p:nvSpPr>
              <p:cNvPr id="67608" name="Line 18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9" name="Text Box 19"/>
              <p:cNvSpPr txBox="1">
                <a:spLocks noChangeArrowheads="1"/>
              </p:cNvSpPr>
              <p:nvPr/>
            </p:nvSpPr>
            <p:spPr bwMode="auto">
              <a:xfrm>
                <a:off x="912" y="3187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67594" name="Text Box 20"/>
            <p:cNvSpPr txBox="1">
              <a:spLocks noChangeArrowheads="1"/>
            </p:cNvSpPr>
            <p:nvPr/>
          </p:nvSpPr>
          <p:spPr bwMode="auto">
            <a:xfrm>
              <a:off x="1968" y="2352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67595" name="Line 21"/>
            <p:cNvSpPr>
              <a:spLocks noChangeShapeType="1"/>
            </p:cNvSpPr>
            <p:nvPr/>
          </p:nvSpPr>
          <p:spPr bwMode="auto">
            <a:xfrm flipH="1">
              <a:off x="1392" y="206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22"/>
            <p:cNvSpPr>
              <a:spLocks noChangeShapeType="1"/>
            </p:cNvSpPr>
            <p:nvPr/>
          </p:nvSpPr>
          <p:spPr bwMode="auto">
            <a:xfrm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23"/>
            <p:cNvSpPr>
              <a:spLocks noChangeShapeType="1"/>
            </p:cNvSpPr>
            <p:nvPr/>
          </p:nvSpPr>
          <p:spPr bwMode="auto">
            <a:xfrm>
              <a:off x="2256" y="20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24"/>
            <p:cNvSpPr>
              <a:spLocks noChangeShapeType="1"/>
            </p:cNvSpPr>
            <p:nvPr/>
          </p:nvSpPr>
          <p:spPr bwMode="auto">
            <a:xfrm>
              <a:off x="3168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25"/>
            <p:cNvSpPr>
              <a:spLocks noChangeShapeType="1"/>
            </p:cNvSpPr>
            <p:nvPr/>
          </p:nvSpPr>
          <p:spPr bwMode="auto">
            <a:xfrm flipH="1">
              <a:off x="288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Text Box 26"/>
            <p:cNvSpPr txBox="1">
              <a:spLocks noChangeArrowheads="1"/>
            </p:cNvSpPr>
            <p:nvPr/>
          </p:nvSpPr>
          <p:spPr bwMode="auto">
            <a:xfrm>
              <a:off x="3180" y="2942"/>
              <a:ext cx="46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67601" name="Line 27"/>
            <p:cNvSpPr>
              <a:spLocks noChangeShapeType="1"/>
            </p:cNvSpPr>
            <p:nvPr/>
          </p:nvSpPr>
          <p:spPr bwMode="auto">
            <a:xfrm>
              <a:off x="288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2" name="Text Box 28"/>
            <p:cNvSpPr txBox="1">
              <a:spLocks noChangeArrowheads="1"/>
            </p:cNvSpPr>
            <p:nvPr/>
          </p:nvSpPr>
          <p:spPr bwMode="auto">
            <a:xfrm>
              <a:off x="2755" y="3523"/>
              <a:ext cx="25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67603" name="Text Box 29"/>
            <p:cNvSpPr txBox="1">
              <a:spLocks noChangeArrowheads="1"/>
            </p:cNvSpPr>
            <p:nvPr/>
          </p:nvSpPr>
          <p:spPr bwMode="auto">
            <a:xfrm>
              <a:off x="896" y="2949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67604" name="Text Box 30"/>
            <p:cNvSpPr txBox="1">
              <a:spLocks noChangeArrowheads="1"/>
            </p:cNvSpPr>
            <p:nvPr/>
          </p:nvSpPr>
          <p:spPr bwMode="auto">
            <a:xfrm>
              <a:off x="1282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67605" name="Text Box 31"/>
            <p:cNvSpPr txBox="1">
              <a:spLocks noChangeArrowheads="1"/>
            </p:cNvSpPr>
            <p:nvPr/>
          </p:nvSpPr>
          <p:spPr bwMode="auto">
            <a:xfrm>
              <a:off x="2976" y="2352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67606" name="Text Box 32"/>
            <p:cNvSpPr txBox="1">
              <a:spLocks noChangeArrowheads="1"/>
            </p:cNvSpPr>
            <p:nvPr/>
          </p:nvSpPr>
          <p:spPr bwMode="auto">
            <a:xfrm>
              <a:off x="2621" y="2976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67607" name="Text Box 33"/>
            <p:cNvSpPr txBox="1">
              <a:spLocks noChangeArrowheads="1"/>
            </p:cNvSpPr>
            <p:nvPr/>
          </p:nvSpPr>
          <p:spPr bwMode="auto">
            <a:xfrm>
              <a:off x="2145" y="170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</p:grpSp>
      <p:sp>
        <p:nvSpPr>
          <p:cNvPr id="67589" name="Text Box 37"/>
          <p:cNvSpPr txBox="1">
            <a:spLocks noChangeArrowheads="1"/>
          </p:cNvSpPr>
          <p:nvPr/>
        </p:nvSpPr>
        <p:spPr bwMode="auto">
          <a:xfrm>
            <a:off x="538163" y="5715000"/>
            <a:ext cx="8385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latin typeface="Tahoma" pitchFamily="34" charset="0"/>
              </a:rPr>
              <a:t>Representationally equivalent </a:t>
            </a:r>
            <a:r>
              <a:rPr lang="en-US" sz="2800" b="1" i="1">
                <a:latin typeface="Tahoma" pitchFamily="34" charset="0"/>
              </a:rPr>
              <a:t>if each nonterminal</a:t>
            </a:r>
          </a:p>
          <a:p>
            <a:pPr algn="ctr"/>
            <a:r>
              <a:rPr lang="en-US" sz="2800" b="1" i="1">
                <a:latin typeface="Tahoma" pitchFamily="34" charset="0"/>
              </a:rPr>
              <a:t> node has one lexical daughter (its head)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Types of Dependency </a:t>
            </a:r>
          </a:p>
        </p:txBody>
      </p:sp>
      <p:sp>
        <p:nvSpPr>
          <p:cNvPr id="69634" name="Rectangle 26"/>
          <p:cNvSpPr>
            <a:spLocks noGrp="1" noChangeArrowheads="1"/>
          </p:cNvSpPr>
          <p:nvPr>
            <p:ph idx="4294967295"/>
          </p:nvPr>
        </p:nvSpPr>
        <p:spPr>
          <a:xfrm>
            <a:off x="457200" y="1752600"/>
            <a:ext cx="8229600" cy="48768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227013" y="2819400"/>
            <a:ext cx="7164387" cy="3322638"/>
            <a:chOff x="143" y="1776"/>
            <a:chExt cx="4513" cy="2093"/>
          </a:xfrm>
        </p:grpSpPr>
        <p:sp>
          <p:nvSpPr>
            <p:cNvPr id="69643" name="Text Box 4"/>
            <p:cNvSpPr txBox="1">
              <a:spLocks noChangeArrowheads="1"/>
            </p:cNvSpPr>
            <p:nvPr/>
          </p:nvSpPr>
          <p:spPr bwMode="auto">
            <a:xfrm>
              <a:off x="3345" y="1776"/>
              <a:ext cx="82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likes/</a:t>
              </a:r>
              <a:r>
                <a:rPr lang="en-US" sz="2400">
                  <a:latin typeface="Tahoma" pitchFamily="34" charset="0"/>
                </a:rPr>
                <a:t>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9644" name="Line 5"/>
            <p:cNvSpPr>
              <a:spLocks noChangeShapeType="1"/>
            </p:cNvSpPr>
            <p:nvPr/>
          </p:nvSpPr>
          <p:spPr bwMode="auto">
            <a:xfrm flipH="1">
              <a:off x="3451" y="211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5" name="Text Box 6"/>
            <p:cNvSpPr txBox="1">
              <a:spLocks noChangeArrowheads="1"/>
            </p:cNvSpPr>
            <p:nvPr/>
          </p:nvSpPr>
          <p:spPr bwMode="auto">
            <a:xfrm>
              <a:off x="3050" y="2352"/>
              <a:ext cx="7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boy/</a:t>
              </a:r>
              <a:r>
                <a:rPr lang="en-US" sz="2400">
                  <a:latin typeface="Tahoma" pitchFamily="34" charset="0"/>
                </a:rPr>
                <a:t>N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9646" name="Text Box 7"/>
            <p:cNvSpPr txBox="1">
              <a:spLocks noChangeArrowheads="1"/>
            </p:cNvSpPr>
            <p:nvPr/>
          </p:nvSpPr>
          <p:spPr bwMode="auto">
            <a:xfrm>
              <a:off x="3962" y="2352"/>
              <a:ext cx="69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girl/</a:t>
              </a:r>
              <a:r>
                <a:rPr lang="en-US" sz="2400">
                  <a:latin typeface="Tahoma" pitchFamily="34" charset="0"/>
                </a:rPr>
                <a:t>N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9647" name="Line 8"/>
            <p:cNvSpPr>
              <a:spLocks noChangeShapeType="1"/>
            </p:cNvSpPr>
            <p:nvPr/>
          </p:nvSpPr>
          <p:spPr bwMode="auto">
            <a:xfrm flipH="1">
              <a:off x="3103" y="268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8" name="Line 9"/>
            <p:cNvSpPr>
              <a:spLocks noChangeShapeType="1"/>
            </p:cNvSpPr>
            <p:nvPr/>
          </p:nvSpPr>
          <p:spPr bwMode="auto">
            <a:xfrm>
              <a:off x="3727" y="2112"/>
              <a:ext cx="57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49" name="Line 10"/>
            <p:cNvSpPr>
              <a:spLocks noChangeShapeType="1"/>
            </p:cNvSpPr>
            <p:nvPr/>
          </p:nvSpPr>
          <p:spPr bwMode="auto">
            <a:xfrm flipH="1">
              <a:off x="4015" y="2688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0" name="Text Box 11"/>
            <p:cNvSpPr txBox="1">
              <a:spLocks noChangeArrowheads="1"/>
            </p:cNvSpPr>
            <p:nvPr/>
          </p:nvSpPr>
          <p:spPr bwMode="auto">
            <a:xfrm>
              <a:off x="3713" y="2947"/>
              <a:ext cx="6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a/</a:t>
              </a:r>
              <a:r>
                <a:rPr lang="en-US" sz="2400">
                  <a:latin typeface="Tahoma" pitchFamily="34" charset="0"/>
                </a:rPr>
                <a:t>Det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9651" name="Text Box 12"/>
            <p:cNvSpPr txBox="1">
              <a:spLocks noChangeArrowheads="1"/>
            </p:cNvSpPr>
            <p:nvPr/>
          </p:nvSpPr>
          <p:spPr bwMode="auto">
            <a:xfrm>
              <a:off x="2494" y="2928"/>
              <a:ext cx="107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small/</a:t>
              </a:r>
              <a:r>
                <a:rPr lang="en-US" sz="2400">
                  <a:latin typeface="Tahoma" pitchFamily="34" charset="0"/>
                </a:rPr>
                <a:t>Adj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9652" name="Text Box 13"/>
            <p:cNvSpPr txBox="1">
              <a:spLocks noChangeArrowheads="1"/>
            </p:cNvSpPr>
            <p:nvPr/>
          </p:nvSpPr>
          <p:spPr bwMode="auto">
            <a:xfrm>
              <a:off x="1440" y="2928"/>
              <a:ext cx="87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the/</a:t>
              </a:r>
              <a:r>
                <a:rPr lang="en-US" sz="2400">
                  <a:latin typeface="Tahoma" pitchFamily="34" charset="0"/>
                </a:rPr>
                <a:t>Det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9653" name="Text Box 14"/>
            <p:cNvSpPr txBox="1">
              <a:spLocks noChangeArrowheads="1"/>
            </p:cNvSpPr>
            <p:nvPr/>
          </p:nvSpPr>
          <p:spPr bwMode="auto">
            <a:xfrm>
              <a:off x="1801" y="3504"/>
              <a:ext cx="101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very/</a:t>
              </a:r>
              <a:r>
                <a:rPr lang="en-US" sz="2400">
                  <a:latin typeface="Tahoma" pitchFamily="34" charset="0"/>
                </a:rPr>
                <a:t>Adv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9654" name="Text Box 15"/>
            <p:cNvSpPr txBox="1">
              <a:spLocks noChangeArrowheads="1"/>
            </p:cNvSpPr>
            <p:nvPr/>
          </p:nvSpPr>
          <p:spPr bwMode="auto">
            <a:xfrm>
              <a:off x="143" y="2352"/>
              <a:ext cx="174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sometimes/</a:t>
              </a:r>
              <a:r>
                <a:rPr lang="en-US" sz="2400">
                  <a:latin typeface="Tahoma" pitchFamily="34" charset="0"/>
                </a:rPr>
                <a:t>Adv</a:t>
              </a:r>
              <a:endParaRPr lang="en-US" sz="3200">
                <a:latin typeface="Tahoma" pitchFamily="34" charset="0"/>
              </a:endParaRPr>
            </a:p>
          </p:txBody>
        </p:sp>
        <p:sp>
          <p:nvSpPr>
            <p:cNvPr id="69655" name="Line 16"/>
            <p:cNvSpPr>
              <a:spLocks noChangeShapeType="1"/>
            </p:cNvSpPr>
            <p:nvPr/>
          </p:nvSpPr>
          <p:spPr bwMode="auto">
            <a:xfrm flipV="1">
              <a:off x="1296" y="2160"/>
              <a:ext cx="240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17"/>
            <p:cNvSpPr>
              <a:spLocks noChangeShapeType="1"/>
            </p:cNvSpPr>
            <p:nvPr/>
          </p:nvSpPr>
          <p:spPr bwMode="auto">
            <a:xfrm flipV="1">
              <a:off x="2304" y="326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Line 18"/>
            <p:cNvSpPr>
              <a:spLocks noChangeShapeType="1"/>
            </p:cNvSpPr>
            <p:nvPr/>
          </p:nvSpPr>
          <p:spPr bwMode="auto">
            <a:xfrm flipV="1">
              <a:off x="1824" y="2688"/>
              <a:ext cx="15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6454775" y="3233738"/>
            <a:ext cx="654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Obj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4800600" y="3386138"/>
            <a:ext cx="77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Subj</a:t>
            </a:r>
          </a:p>
        </p:txBody>
      </p:sp>
      <p:sp>
        <p:nvSpPr>
          <p:cNvPr id="81941" name="Text Box 21"/>
          <p:cNvSpPr txBox="1">
            <a:spLocks noChangeArrowheads="1"/>
          </p:cNvSpPr>
          <p:nvPr/>
        </p:nvSpPr>
        <p:spPr bwMode="auto">
          <a:xfrm>
            <a:off x="2484438" y="3081338"/>
            <a:ext cx="143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Adj(unct)</a:t>
            </a:r>
          </a:p>
        </p:txBody>
      </p:sp>
      <p:sp>
        <p:nvSpPr>
          <p:cNvPr id="81942" name="Text Box 22"/>
          <p:cNvSpPr txBox="1">
            <a:spLocks noChangeArrowheads="1"/>
          </p:cNvSpPr>
          <p:nvPr/>
        </p:nvSpPr>
        <p:spPr bwMode="auto">
          <a:xfrm>
            <a:off x="6689725" y="4300538"/>
            <a:ext cx="56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Fw</a:t>
            </a:r>
          </a:p>
        </p:txBody>
      </p:sp>
      <p:sp>
        <p:nvSpPr>
          <p:cNvPr id="81943" name="Text Box 23"/>
          <p:cNvSpPr txBox="1">
            <a:spLocks noChangeArrowheads="1"/>
          </p:cNvSpPr>
          <p:nvPr/>
        </p:nvSpPr>
        <p:spPr bwMode="auto">
          <a:xfrm>
            <a:off x="3581400" y="4114800"/>
            <a:ext cx="569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Fw</a:t>
            </a:r>
          </a:p>
        </p:txBody>
      </p:sp>
      <p:sp>
        <p:nvSpPr>
          <p:cNvPr id="81944" name="Text Box 24"/>
          <p:cNvSpPr txBox="1">
            <a:spLocks noChangeArrowheads="1"/>
          </p:cNvSpPr>
          <p:nvPr/>
        </p:nvSpPr>
        <p:spPr bwMode="auto">
          <a:xfrm>
            <a:off x="5170488" y="4300538"/>
            <a:ext cx="6207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Adj</a:t>
            </a:r>
          </a:p>
        </p:txBody>
      </p:sp>
      <p:sp>
        <p:nvSpPr>
          <p:cNvPr id="81945" name="Text Box 25"/>
          <p:cNvSpPr txBox="1">
            <a:spLocks noChangeArrowheads="1"/>
          </p:cNvSpPr>
          <p:nvPr/>
        </p:nvSpPr>
        <p:spPr bwMode="auto">
          <a:xfrm>
            <a:off x="4260850" y="5181600"/>
            <a:ext cx="620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CC4A75"/>
                </a:solidFill>
                <a:latin typeface="Tahoma" pitchFamily="34" charset="0"/>
              </a:rPr>
              <a:t>Adj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9" grpId="0" autoUpdateAnimBg="0"/>
      <p:bldP spid="81940" grpId="0" autoUpdateAnimBg="0"/>
      <p:bldP spid="81941" grpId="0" autoUpdateAnimBg="0"/>
      <p:bldP spid="81942" grpId="0" autoUpdateAnimBg="0"/>
      <p:bldP spid="81943" grpId="0" autoUpdateAnimBg="0"/>
      <p:bldP spid="81944" grpId="0" autoUpdateAnimBg="0"/>
      <p:bldP spid="8194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Grammatical Relations</a:t>
            </a:r>
          </a:p>
        </p:txBody>
      </p:sp>
      <p:sp>
        <p:nvSpPr>
          <p:cNvPr id="7168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relations between words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Arguments</a:t>
            </a:r>
            <a:r>
              <a:rPr lang="en-US" smtClean="0"/>
              <a:t>: subject, object, indirect object, prepositional object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Adjuncts</a:t>
            </a:r>
            <a:r>
              <a:rPr lang="en-US" smtClean="0"/>
              <a:t>: temporal, locative, causal, manner, …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Function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7924800" cy="1143000"/>
          </a:xfrm>
        </p:spPr>
        <p:txBody>
          <a:bodyPr/>
          <a:lstStyle/>
          <a:p>
            <a:pPr eaLnBrk="1" hangingPunct="1"/>
            <a:r>
              <a:rPr lang="en-US" smtClean="0"/>
              <a:t>Simple View of Linguistic Analysis</a:t>
            </a:r>
          </a:p>
        </p:txBody>
      </p:sp>
      <p:pic>
        <p:nvPicPr>
          <p:cNvPr id="184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05000"/>
            <a:ext cx="20764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5546725" y="26257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  <a:sym typeface="Symbol" pitchFamily="18" charset="2"/>
              </a:rPr>
              <a:t></a:t>
            </a:r>
            <a:r>
              <a:rPr lang="en-US" sz="2400">
                <a:latin typeface="Tahoma" pitchFamily="34" charset="0"/>
              </a:rPr>
              <a:t> /waddyasai/</a:t>
            </a: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81000" y="2590800"/>
            <a:ext cx="157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Phonology</a:t>
            </a:r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381000" y="38862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Morphology</a:t>
            </a:r>
          </a:p>
        </p:txBody>
      </p:sp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2819400" y="3886200"/>
            <a:ext cx="537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/waddyasai/     </a:t>
            </a:r>
            <a:r>
              <a:rPr lang="en-US" sz="2400">
                <a:latin typeface="Tahoma" pitchFamily="34" charset="0"/>
                <a:sym typeface="Symbol" pitchFamily="18" charset="2"/>
              </a:rPr>
              <a:t>     what did you say</a:t>
            </a:r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434975" y="4648200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latin typeface="Tahoma" pitchFamily="34" charset="0"/>
              </a:rPr>
              <a:t>Syntax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2895600" y="4648200"/>
            <a:ext cx="2979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  <a:sym typeface="Symbol" pitchFamily="18" charset="2"/>
              </a:rPr>
              <a:t>what did you say  </a:t>
            </a:r>
          </a:p>
        </p:txBody>
      </p:sp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6629400" y="4876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2"/>
          <p:cNvSpPr>
            <a:spLocks noChangeShapeType="1"/>
          </p:cNvSpPr>
          <p:nvPr/>
        </p:nvSpPr>
        <p:spPr bwMode="auto">
          <a:xfrm>
            <a:off x="6934200" y="48768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Text Box 13"/>
          <p:cNvSpPr txBox="1">
            <a:spLocks noChangeArrowheads="1"/>
          </p:cNvSpPr>
          <p:nvPr/>
        </p:nvSpPr>
        <p:spPr bwMode="auto">
          <a:xfrm>
            <a:off x="6667500" y="4502150"/>
            <a:ext cx="55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say</a:t>
            </a:r>
          </a:p>
        </p:txBody>
      </p:sp>
      <p:sp>
        <p:nvSpPr>
          <p:cNvPr id="18444" name="Text Box 14"/>
          <p:cNvSpPr txBox="1">
            <a:spLocks noChangeArrowheads="1"/>
          </p:cNvSpPr>
          <p:nvPr/>
        </p:nvSpPr>
        <p:spPr bwMode="auto">
          <a:xfrm>
            <a:off x="6324600" y="521335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you</a:t>
            </a:r>
          </a:p>
        </p:txBody>
      </p:sp>
      <p:sp>
        <p:nvSpPr>
          <p:cNvPr id="18445" name="Text Box 15"/>
          <p:cNvSpPr txBox="1">
            <a:spLocks noChangeArrowheads="1"/>
          </p:cNvSpPr>
          <p:nvPr/>
        </p:nvSpPr>
        <p:spPr bwMode="auto">
          <a:xfrm>
            <a:off x="6950075" y="5187950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what</a:t>
            </a: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7223125" y="4756150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313A1"/>
                </a:solidFill>
                <a:latin typeface="Tahoma" pitchFamily="34" charset="0"/>
              </a:rPr>
              <a:t>obj</a:t>
            </a:r>
          </a:p>
        </p:txBody>
      </p:sp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6116638" y="4814888"/>
            <a:ext cx="604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C313A1"/>
                </a:solidFill>
                <a:latin typeface="Tahoma" pitchFamily="34" charset="0"/>
              </a:rPr>
              <a:t>subj</a:t>
            </a:r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434975" y="5562600"/>
            <a:ext cx="154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</a:rPr>
              <a:t>Semantics</a:t>
            </a:r>
          </a:p>
        </p:txBody>
      </p:sp>
      <p:sp>
        <p:nvSpPr>
          <p:cNvPr id="18449" name="Line 19"/>
          <p:cNvSpPr>
            <a:spLocks noChangeShapeType="1"/>
          </p:cNvSpPr>
          <p:nvPr/>
        </p:nvSpPr>
        <p:spPr bwMode="auto">
          <a:xfrm flipH="1">
            <a:off x="3276600" y="56832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Line 20"/>
          <p:cNvSpPr>
            <a:spLocks noChangeShapeType="1"/>
          </p:cNvSpPr>
          <p:nvPr/>
        </p:nvSpPr>
        <p:spPr bwMode="auto">
          <a:xfrm>
            <a:off x="3581400" y="568325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1" name="Text Box 21"/>
          <p:cNvSpPr txBox="1">
            <a:spLocks noChangeArrowheads="1"/>
          </p:cNvSpPr>
          <p:nvPr/>
        </p:nvSpPr>
        <p:spPr bwMode="auto">
          <a:xfrm>
            <a:off x="3314700" y="5308600"/>
            <a:ext cx="557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say</a:t>
            </a:r>
          </a:p>
        </p:txBody>
      </p:sp>
      <p:sp>
        <p:nvSpPr>
          <p:cNvPr id="18452" name="Text Box 22"/>
          <p:cNvSpPr txBox="1">
            <a:spLocks noChangeArrowheads="1"/>
          </p:cNvSpPr>
          <p:nvPr/>
        </p:nvSpPr>
        <p:spPr bwMode="auto">
          <a:xfrm>
            <a:off x="2971800" y="6019800"/>
            <a:ext cx="549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you</a:t>
            </a:r>
          </a:p>
        </p:txBody>
      </p:sp>
      <p:sp>
        <p:nvSpPr>
          <p:cNvPr id="18453" name="Text Box 23"/>
          <p:cNvSpPr txBox="1">
            <a:spLocks noChangeArrowheads="1"/>
          </p:cNvSpPr>
          <p:nvPr/>
        </p:nvSpPr>
        <p:spPr bwMode="auto">
          <a:xfrm>
            <a:off x="3597275" y="5994400"/>
            <a:ext cx="733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Tahoma" pitchFamily="34" charset="0"/>
              </a:rPr>
              <a:t>what</a:t>
            </a:r>
          </a:p>
        </p:txBody>
      </p:sp>
      <p:sp>
        <p:nvSpPr>
          <p:cNvPr id="18454" name="Text Box 24"/>
          <p:cNvSpPr txBox="1">
            <a:spLocks noChangeArrowheads="1"/>
          </p:cNvSpPr>
          <p:nvPr/>
        </p:nvSpPr>
        <p:spPr bwMode="auto">
          <a:xfrm>
            <a:off x="3870325" y="5562600"/>
            <a:ext cx="500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C313A1"/>
                </a:solidFill>
                <a:latin typeface="Tahoma" pitchFamily="34" charset="0"/>
              </a:rPr>
              <a:t>obj</a:t>
            </a:r>
          </a:p>
        </p:txBody>
      </p:sp>
      <p:sp>
        <p:nvSpPr>
          <p:cNvPr id="18455" name="Text Box 25"/>
          <p:cNvSpPr txBox="1">
            <a:spLocks noChangeArrowheads="1"/>
          </p:cNvSpPr>
          <p:nvPr/>
        </p:nvSpPr>
        <p:spPr bwMode="auto">
          <a:xfrm>
            <a:off x="2763838" y="5621338"/>
            <a:ext cx="6048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C313A1"/>
                </a:solidFill>
                <a:latin typeface="Tahoma" pitchFamily="34" charset="0"/>
              </a:rPr>
              <a:t>subj</a:t>
            </a:r>
          </a:p>
        </p:txBody>
      </p:sp>
      <p:sp>
        <p:nvSpPr>
          <p:cNvPr id="18456" name="Text Box 26"/>
          <p:cNvSpPr txBox="1">
            <a:spLocks noChangeArrowheads="1"/>
          </p:cNvSpPr>
          <p:nvPr/>
        </p:nvSpPr>
        <p:spPr bwMode="auto">
          <a:xfrm>
            <a:off x="5029200" y="5715000"/>
            <a:ext cx="3586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ahoma" pitchFamily="34" charset="0"/>
                <a:sym typeface="Symbol" pitchFamily="18" charset="2"/>
              </a:rPr>
              <a:t>     P[ x. say(you, x) 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Subcategorization</a:t>
            </a:r>
          </a:p>
        </p:txBody>
      </p:sp>
      <p:sp>
        <p:nvSpPr>
          <p:cNvPr id="7373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List of arguments of a word (typically, a verb), with features about realization (POS, perhaps case, verb form etc)</a:t>
            </a:r>
          </a:p>
          <a:p>
            <a:pPr eaLnBrk="1" hangingPunct="1"/>
            <a:r>
              <a:rPr lang="en-US" smtClean="0"/>
              <a:t>In canonical order Subject-Object-IndObj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like</a:t>
            </a:r>
            <a:r>
              <a:rPr lang="en-US" smtClean="0"/>
              <a:t>: N-N, N-V(to-inf)</a:t>
            </a:r>
          </a:p>
          <a:p>
            <a:pPr lvl="1" eaLnBrk="1" hangingPunct="1"/>
            <a:r>
              <a:rPr lang="en-US" smtClean="0">
                <a:solidFill>
                  <a:srgbClr val="FF0000"/>
                </a:solidFill>
              </a:rPr>
              <a:t>see</a:t>
            </a:r>
            <a:r>
              <a:rPr lang="en-US" smtClean="0"/>
              <a:t>: N, N-N, N-N-V(inf) </a:t>
            </a:r>
          </a:p>
          <a:p>
            <a:pPr eaLnBrk="1" hangingPunct="1"/>
            <a:r>
              <a:rPr lang="en-US" smtClean="0"/>
              <a:t>NB: J&amp;M talk about subcategorization only within VP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VP Constituency</a:t>
            </a:r>
          </a:p>
        </p:txBody>
      </p:sp>
      <p:grpSp>
        <p:nvGrpSpPr>
          <p:cNvPr id="75778" name="Group 3"/>
          <p:cNvGrpSpPr>
            <a:grpSpLocks/>
          </p:cNvGrpSpPr>
          <p:nvPr/>
        </p:nvGrpSpPr>
        <p:grpSpPr bwMode="auto">
          <a:xfrm>
            <a:off x="127000" y="2341563"/>
            <a:ext cx="3475038" cy="2795587"/>
            <a:chOff x="811" y="1701"/>
            <a:chExt cx="2914" cy="2342"/>
          </a:xfrm>
        </p:grpSpPr>
        <p:sp>
          <p:nvSpPr>
            <p:cNvPr id="75803" name="Line 4"/>
            <p:cNvSpPr>
              <a:spLocks noChangeShapeType="1"/>
            </p:cNvSpPr>
            <p:nvPr/>
          </p:nvSpPr>
          <p:spPr bwMode="auto">
            <a:xfrm>
              <a:off x="144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4" name="Line 5"/>
            <p:cNvSpPr>
              <a:spLocks noChangeShapeType="1"/>
            </p:cNvSpPr>
            <p:nvPr/>
          </p:nvSpPr>
          <p:spPr bwMode="auto">
            <a:xfrm flipV="1">
              <a:off x="1152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5" name="Text Box 6"/>
            <p:cNvSpPr txBox="1">
              <a:spLocks noChangeArrowheads="1"/>
            </p:cNvSpPr>
            <p:nvPr/>
          </p:nvSpPr>
          <p:spPr bwMode="auto">
            <a:xfrm>
              <a:off x="1379" y="2851"/>
              <a:ext cx="699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75806" name="Group 7"/>
            <p:cNvGrpSpPr>
              <a:grpSpLocks/>
            </p:cNvGrpSpPr>
            <p:nvPr/>
          </p:nvGrpSpPr>
          <p:grpSpPr bwMode="auto">
            <a:xfrm>
              <a:off x="832" y="3312"/>
              <a:ext cx="639" cy="731"/>
              <a:chOff x="832" y="2942"/>
              <a:chExt cx="639" cy="731"/>
            </a:xfrm>
          </p:grpSpPr>
          <p:sp>
            <p:nvSpPr>
              <p:cNvPr id="75821" name="Line 8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22" name="Text Box 9"/>
              <p:cNvSpPr txBox="1">
                <a:spLocks noChangeArrowheads="1"/>
              </p:cNvSpPr>
              <p:nvPr/>
            </p:nvSpPr>
            <p:spPr bwMode="auto">
              <a:xfrm>
                <a:off x="832" y="3187"/>
                <a:ext cx="639" cy="4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75807" name="Text Box 10"/>
            <p:cNvSpPr txBox="1">
              <a:spLocks noChangeArrowheads="1"/>
            </p:cNvSpPr>
            <p:nvPr/>
          </p:nvSpPr>
          <p:spPr bwMode="auto">
            <a:xfrm>
              <a:off x="1867" y="2353"/>
              <a:ext cx="81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75808" name="Line 11"/>
            <p:cNvSpPr>
              <a:spLocks noChangeShapeType="1"/>
            </p:cNvSpPr>
            <p:nvPr/>
          </p:nvSpPr>
          <p:spPr bwMode="auto">
            <a:xfrm flipH="1">
              <a:off x="1392" y="2064"/>
              <a:ext cx="86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09" name="Line 12"/>
            <p:cNvSpPr>
              <a:spLocks noChangeShapeType="1"/>
            </p:cNvSpPr>
            <p:nvPr/>
          </p:nvSpPr>
          <p:spPr bwMode="auto">
            <a:xfrm>
              <a:off x="2256" y="21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0" name="Line 13"/>
            <p:cNvSpPr>
              <a:spLocks noChangeShapeType="1"/>
            </p:cNvSpPr>
            <p:nvPr/>
          </p:nvSpPr>
          <p:spPr bwMode="auto">
            <a:xfrm>
              <a:off x="2256" y="2064"/>
              <a:ext cx="91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1" name="Line 14"/>
            <p:cNvSpPr>
              <a:spLocks noChangeShapeType="1"/>
            </p:cNvSpPr>
            <p:nvPr/>
          </p:nvSpPr>
          <p:spPr bwMode="auto">
            <a:xfrm>
              <a:off x="3168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2" name="Line 15"/>
            <p:cNvSpPr>
              <a:spLocks noChangeShapeType="1"/>
            </p:cNvSpPr>
            <p:nvPr/>
          </p:nvSpPr>
          <p:spPr bwMode="auto">
            <a:xfrm flipH="1">
              <a:off x="2880" y="2654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3" name="Text Box 16"/>
            <p:cNvSpPr txBox="1">
              <a:spLocks noChangeArrowheads="1"/>
            </p:cNvSpPr>
            <p:nvPr/>
          </p:nvSpPr>
          <p:spPr bwMode="auto">
            <a:xfrm>
              <a:off x="3102" y="2942"/>
              <a:ext cx="62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girl</a:t>
              </a:r>
            </a:p>
          </p:txBody>
        </p:sp>
        <p:sp>
          <p:nvSpPr>
            <p:cNvPr id="75814" name="Line 17"/>
            <p:cNvSpPr>
              <a:spLocks noChangeShapeType="1"/>
            </p:cNvSpPr>
            <p:nvPr/>
          </p:nvSpPr>
          <p:spPr bwMode="auto">
            <a:xfrm>
              <a:off x="2880" y="331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815" name="Text Box 18"/>
            <p:cNvSpPr txBox="1">
              <a:spLocks noChangeArrowheads="1"/>
            </p:cNvSpPr>
            <p:nvPr/>
          </p:nvSpPr>
          <p:spPr bwMode="auto">
            <a:xfrm>
              <a:off x="2713" y="3523"/>
              <a:ext cx="333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chemeClr val="hlink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75816" name="Text Box 19"/>
            <p:cNvSpPr txBox="1">
              <a:spLocks noChangeArrowheads="1"/>
            </p:cNvSpPr>
            <p:nvPr/>
          </p:nvSpPr>
          <p:spPr bwMode="auto">
            <a:xfrm>
              <a:off x="811" y="2948"/>
              <a:ext cx="688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75817" name="Text Box 20"/>
            <p:cNvSpPr txBox="1">
              <a:spLocks noChangeArrowheads="1"/>
            </p:cNvSpPr>
            <p:nvPr/>
          </p:nvSpPr>
          <p:spPr bwMode="auto">
            <a:xfrm>
              <a:off x="1225" y="2351"/>
              <a:ext cx="46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75818" name="Text Box 21"/>
            <p:cNvSpPr txBox="1">
              <a:spLocks noChangeArrowheads="1"/>
            </p:cNvSpPr>
            <p:nvPr/>
          </p:nvSpPr>
          <p:spPr bwMode="auto">
            <a:xfrm>
              <a:off x="2918" y="2351"/>
              <a:ext cx="466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sp>
          <p:nvSpPr>
            <p:cNvPr id="75819" name="Text Box 22"/>
            <p:cNvSpPr txBox="1">
              <a:spLocks noChangeArrowheads="1"/>
            </p:cNvSpPr>
            <p:nvPr/>
          </p:nvSpPr>
          <p:spPr bwMode="auto">
            <a:xfrm>
              <a:off x="2536" y="2976"/>
              <a:ext cx="689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75820" name="Text Box 23"/>
            <p:cNvSpPr txBox="1">
              <a:spLocks noChangeArrowheads="1"/>
            </p:cNvSpPr>
            <p:nvPr/>
          </p:nvSpPr>
          <p:spPr bwMode="auto">
            <a:xfrm>
              <a:off x="2109" y="1701"/>
              <a:ext cx="297" cy="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</p:grpSp>
      <p:grpSp>
        <p:nvGrpSpPr>
          <p:cNvPr id="75779" name="Group 24"/>
          <p:cNvGrpSpPr>
            <a:grpSpLocks/>
          </p:cNvGrpSpPr>
          <p:nvPr/>
        </p:nvGrpSpPr>
        <p:grpSpPr bwMode="auto">
          <a:xfrm>
            <a:off x="4394200" y="1828800"/>
            <a:ext cx="4368800" cy="4572000"/>
            <a:chOff x="2352" y="1488"/>
            <a:chExt cx="2752" cy="2880"/>
          </a:xfrm>
        </p:grpSpPr>
        <p:sp>
          <p:nvSpPr>
            <p:cNvPr id="75780" name="Line 25"/>
            <p:cNvSpPr>
              <a:spLocks noChangeShapeType="1"/>
            </p:cNvSpPr>
            <p:nvPr/>
          </p:nvSpPr>
          <p:spPr bwMode="auto">
            <a:xfrm>
              <a:off x="2896" y="2441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1" name="Line 26"/>
            <p:cNvSpPr>
              <a:spLocks noChangeShapeType="1"/>
            </p:cNvSpPr>
            <p:nvPr/>
          </p:nvSpPr>
          <p:spPr bwMode="auto">
            <a:xfrm flipV="1">
              <a:off x="2608" y="2441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" name="Text Box 27"/>
            <p:cNvSpPr txBox="1">
              <a:spLocks noChangeArrowheads="1"/>
            </p:cNvSpPr>
            <p:nvPr/>
          </p:nvSpPr>
          <p:spPr bwMode="auto">
            <a:xfrm>
              <a:off x="2922" y="2638"/>
              <a:ext cx="525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solidFill>
                    <a:srgbClr val="CC4A75"/>
                  </a:solidFill>
                  <a:latin typeface="Tahoma" pitchFamily="34" charset="0"/>
                </a:rPr>
                <a:t>boy</a:t>
              </a:r>
            </a:p>
          </p:txBody>
        </p:sp>
        <p:grpSp>
          <p:nvGrpSpPr>
            <p:cNvPr id="75783" name="Group 28"/>
            <p:cNvGrpSpPr>
              <a:grpSpLocks/>
            </p:cNvGrpSpPr>
            <p:nvPr/>
          </p:nvGrpSpPr>
          <p:grpSpPr bwMode="auto">
            <a:xfrm>
              <a:off x="2368" y="3099"/>
              <a:ext cx="480" cy="610"/>
              <a:chOff x="912" y="2942"/>
              <a:chExt cx="480" cy="610"/>
            </a:xfrm>
          </p:grpSpPr>
          <p:sp>
            <p:nvSpPr>
              <p:cNvPr id="75801" name="Line 29"/>
              <p:cNvSpPr>
                <a:spLocks noChangeShapeType="1"/>
              </p:cNvSpPr>
              <p:nvPr/>
            </p:nvSpPr>
            <p:spPr bwMode="auto">
              <a:xfrm>
                <a:off x="1152" y="294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802" name="Text Box 30"/>
              <p:cNvSpPr txBox="1">
                <a:spLocks noChangeArrowheads="1"/>
              </p:cNvSpPr>
              <p:nvPr/>
            </p:nvSpPr>
            <p:spPr bwMode="auto">
              <a:xfrm>
                <a:off x="912" y="3187"/>
                <a:ext cx="48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solidFill>
                      <a:srgbClr val="CC4A75"/>
                    </a:solidFill>
                    <a:latin typeface="Tahoma" pitchFamily="34" charset="0"/>
                  </a:rPr>
                  <a:t>the</a:t>
                </a:r>
              </a:p>
            </p:txBody>
          </p:sp>
        </p:grpSp>
        <p:sp>
          <p:nvSpPr>
            <p:cNvPr id="75784" name="Text Box 31"/>
            <p:cNvSpPr txBox="1">
              <a:spLocks noChangeArrowheads="1"/>
            </p:cNvSpPr>
            <p:nvPr/>
          </p:nvSpPr>
          <p:spPr bwMode="auto">
            <a:xfrm>
              <a:off x="3456" y="2832"/>
              <a:ext cx="61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200">
                  <a:latin typeface="Tahoma" pitchFamily="34" charset="0"/>
                </a:rPr>
                <a:t>likes</a:t>
              </a:r>
            </a:p>
          </p:txBody>
        </p:sp>
        <p:sp>
          <p:nvSpPr>
            <p:cNvPr id="75785" name="Line 32"/>
            <p:cNvSpPr>
              <a:spLocks noChangeShapeType="1"/>
            </p:cNvSpPr>
            <p:nvPr/>
          </p:nvSpPr>
          <p:spPr bwMode="auto">
            <a:xfrm flipH="1">
              <a:off x="2848" y="1824"/>
              <a:ext cx="704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6" name="Line 33"/>
            <p:cNvSpPr>
              <a:spLocks noChangeShapeType="1"/>
            </p:cNvSpPr>
            <p:nvPr/>
          </p:nvSpPr>
          <p:spPr bwMode="auto">
            <a:xfrm>
              <a:off x="3552" y="1824"/>
              <a:ext cx="62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7" name="Text Box 34"/>
            <p:cNvSpPr txBox="1">
              <a:spLocks noChangeArrowheads="1"/>
            </p:cNvSpPr>
            <p:nvPr/>
          </p:nvSpPr>
          <p:spPr bwMode="auto">
            <a:xfrm>
              <a:off x="2352" y="2736"/>
              <a:ext cx="5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DetP</a:t>
              </a:r>
            </a:p>
          </p:txBody>
        </p:sp>
        <p:sp>
          <p:nvSpPr>
            <p:cNvPr id="75788" name="Text Box 35"/>
            <p:cNvSpPr txBox="1">
              <a:spLocks noChangeArrowheads="1"/>
            </p:cNvSpPr>
            <p:nvPr/>
          </p:nvSpPr>
          <p:spPr bwMode="auto">
            <a:xfrm>
              <a:off x="2738" y="2139"/>
              <a:ext cx="35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NP</a:t>
              </a:r>
            </a:p>
          </p:txBody>
        </p:sp>
        <p:grpSp>
          <p:nvGrpSpPr>
            <p:cNvPr id="75789" name="Group 36"/>
            <p:cNvGrpSpPr>
              <a:grpSpLocks/>
            </p:cNvGrpSpPr>
            <p:nvPr/>
          </p:nvGrpSpPr>
          <p:grpSpPr bwMode="auto">
            <a:xfrm>
              <a:off x="4077" y="2832"/>
              <a:ext cx="1027" cy="1536"/>
              <a:chOff x="4077" y="2139"/>
              <a:chExt cx="1027" cy="1536"/>
            </a:xfrm>
          </p:grpSpPr>
          <p:sp>
            <p:nvSpPr>
              <p:cNvPr id="75794" name="Line 37"/>
              <p:cNvSpPr>
                <a:spLocks noChangeShapeType="1"/>
              </p:cNvSpPr>
              <p:nvPr/>
            </p:nvSpPr>
            <p:spPr bwMode="auto">
              <a:xfrm>
                <a:off x="4624" y="2441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5" name="Line 38"/>
              <p:cNvSpPr>
                <a:spLocks noChangeShapeType="1"/>
              </p:cNvSpPr>
              <p:nvPr/>
            </p:nvSpPr>
            <p:spPr bwMode="auto">
              <a:xfrm flipH="1">
                <a:off x="4336" y="2441"/>
                <a:ext cx="288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6" name="Text Box 39"/>
              <p:cNvSpPr txBox="1">
                <a:spLocks noChangeArrowheads="1"/>
              </p:cNvSpPr>
              <p:nvPr/>
            </p:nvSpPr>
            <p:spPr bwMode="auto">
              <a:xfrm>
                <a:off x="4636" y="2729"/>
                <a:ext cx="46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hlink"/>
                    </a:solidFill>
                    <a:latin typeface="Tahoma" pitchFamily="34" charset="0"/>
                  </a:rPr>
                  <a:t>girl</a:t>
                </a:r>
              </a:p>
            </p:txBody>
          </p:sp>
          <p:sp>
            <p:nvSpPr>
              <p:cNvPr id="75797" name="Line 40"/>
              <p:cNvSpPr>
                <a:spLocks noChangeShapeType="1"/>
              </p:cNvSpPr>
              <p:nvPr/>
            </p:nvSpPr>
            <p:spPr bwMode="auto">
              <a:xfrm>
                <a:off x="4336" y="309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798" name="Text Box 41"/>
              <p:cNvSpPr txBox="1">
                <a:spLocks noChangeArrowheads="1"/>
              </p:cNvSpPr>
              <p:nvPr/>
            </p:nvSpPr>
            <p:spPr bwMode="auto">
              <a:xfrm>
                <a:off x="4211" y="3310"/>
                <a:ext cx="250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hlink"/>
                    </a:solidFill>
                    <a:latin typeface="Tahoma" pitchFamily="34" charset="0"/>
                  </a:rPr>
                  <a:t>a</a:t>
                </a:r>
              </a:p>
            </p:txBody>
          </p:sp>
          <p:sp>
            <p:nvSpPr>
              <p:cNvPr id="75799" name="Text Box 42"/>
              <p:cNvSpPr txBox="1">
                <a:spLocks noChangeArrowheads="1"/>
              </p:cNvSpPr>
              <p:nvPr/>
            </p:nvSpPr>
            <p:spPr bwMode="auto">
              <a:xfrm>
                <a:off x="4432" y="2139"/>
                <a:ext cx="3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latin typeface="Tahoma" pitchFamily="34" charset="0"/>
                  </a:rPr>
                  <a:t>NP</a:t>
                </a:r>
              </a:p>
            </p:txBody>
          </p:sp>
          <p:sp>
            <p:nvSpPr>
              <p:cNvPr id="75800" name="Text Box 43"/>
              <p:cNvSpPr txBox="1">
                <a:spLocks noChangeArrowheads="1"/>
              </p:cNvSpPr>
              <p:nvPr/>
            </p:nvSpPr>
            <p:spPr bwMode="auto">
              <a:xfrm>
                <a:off x="4077" y="2763"/>
                <a:ext cx="51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>
                    <a:latin typeface="Tahoma" pitchFamily="34" charset="0"/>
                  </a:rPr>
                  <a:t>DetP</a:t>
                </a:r>
              </a:p>
            </p:txBody>
          </p:sp>
        </p:grpSp>
        <p:sp>
          <p:nvSpPr>
            <p:cNvPr id="75790" name="Text Box 44"/>
            <p:cNvSpPr txBox="1">
              <a:spLocks noChangeArrowheads="1"/>
            </p:cNvSpPr>
            <p:nvPr/>
          </p:nvSpPr>
          <p:spPr bwMode="auto">
            <a:xfrm>
              <a:off x="3408" y="1488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S</a:t>
              </a:r>
            </a:p>
          </p:txBody>
        </p:sp>
        <p:sp>
          <p:nvSpPr>
            <p:cNvPr id="75791" name="Text Box 45"/>
            <p:cNvSpPr txBox="1">
              <a:spLocks noChangeArrowheads="1"/>
            </p:cNvSpPr>
            <p:nvPr/>
          </p:nvSpPr>
          <p:spPr bwMode="auto">
            <a:xfrm>
              <a:off x="3984" y="2160"/>
              <a:ext cx="3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>
                  <a:latin typeface="Tahoma" pitchFamily="34" charset="0"/>
                </a:rPr>
                <a:t>VP</a:t>
              </a:r>
            </a:p>
          </p:txBody>
        </p:sp>
        <p:sp>
          <p:nvSpPr>
            <p:cNvPr id="75792" name="Line 46"/>
            <p:cNvSpPr>
              <a:spLocks noChangeShapeType="1"/>
            </p:cNvSpPr>
            <p:nvPr/>
          </p:nvSpPr>
          <p:spPr bwMode="auto">
            <a:xfrm flipH="1">
              <a:off x="3744" y="2448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93" name="Line 47"/>
            <p:cNvSpPr>
              <a:spLocks noChangeShapeType="1"/>
            </p:cNvSpPr>
            <p:nvPr/>
          </p:nvSpPr>
          <p:spPr bwMode="auto">
            <a:xfrm>
              <a:off x="4176" y="2448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VP Constituency</a:t>
            </a:r>
          </a:p>
        </p:txBody>
      </p:sp>
      <p:sp>
        <p:nvSpPr>
          <p:cNvPr id="7782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Existence of VP is a linguistic (i.e., empirical) claim, not a methodological claim</a:t>
            </a:r>
          </a:p>
          <a:p>
            <a:pPr eaLnBrk="1" hangingPunct="1"/>
            <a:r>
              <a:rPr lang="en-US" smtClean="0"/>
              <a:t>Syntactic evidence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VP-fronting</a:t>
            </a:r>
            <a:r>
              <a:rPr lang="en-US" smtClean="0"/>
              <a:t> (</a:t>
            </a:r>
            <a:r>
              <a:rPr lang="en-US" smtClean="0">
                <a:solidFill>
                  <a:srgbClr val="FF0000"/>
                </a:solidFill>
              </a:rPr>
              <a:t>and quickly clean the carpet he did!</a:t>
            </a:r>
            <a:r>
              <a:rPr lang="en-US" smtClean="0"/>
              <a:t> )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VP-ellipsis</a:t>
            </a:r>
            <a:r>
              <a:rPr lang="en-US" smtClean="0"/>
              <a:t> (</a:t>
            </a:r>
            <a:r>
              <a:rPr lang="en-US" smtClean="0">
                <a:solidFill>
                  <a:srgbClr val="FF0000"/>
                </a:solidFill>
              </a:rPr>
              <a:t>He cleaned the carpet quickly, and so did she</a:t>
            </a:r>
            <a:r>
              <a:rPr lang="en-US" smtClean="0"/>
              <a:t> )</a:t>
            </a:r>
          </a:p>
          <a:p>
            <a:pPr lvl="1" eaLnBrk="1" hangingPunct="1"/>
            <a:r>
              <a:rPr lang="en-US" smtClean="0">
                <a:solidFill>
                  <a:schemeClr val="accent2"/>
                </a:solidFill>
              </a:rPr>
              <a:t>Adjuncts</a:t>
            </a:r>
            <a:r>
              <a:rPr lang="en-US" smtClean="0"/>
              <a:t> can occur before and after VP, but not </a:t>
            </a:r>
            <a:r>
              <a:rPr lang="en-US" b="1" i="1" smtClean="0"/>
              <a:t>in</a:t>
            </a:r>
            <a:r>
              <a:rPr lang="en-US" smtClean="0"/>
              <a:t> VP (</a:t>
            </a:r>
            <a:r>
              <a:rPr lang="en-US" smtClean="0">
                <a:solidFill>
                  <a:srgbClr val="FF0000"/>
                </a:solidFill>
              </a:rPr>
              <a:t>He often eats beans, *he eats often beans</a:t>
            </a:r>
            <a:r>
              <a:rPr lang="en-US" smtClean="0"/>
              <a:t> )</a:t>
            </a:r>
          </a:p>
          <a:p>
            <a:pPr eaLnBrk="1" hangingPunct="1"/>
            <a:r>
              <a:rPr lang="en-US" smtClean="0"/>
              <a:t>NB: VP cannot be represented in a dependency representation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Goals of syntactic analysis</a:t>
            </a:r>
          </a:p>
          <a:p>
            <a:pPr eaLnBrk="1" hangingPunct="1"/>
            <a:r>
              <a:rPr lang="en-US" smtClean="0"/>
              <a:t>Forms of syntactic representation</a:t>
            </a:r>
          </a:p>
          <a:p>
            <a:pPr eaLnBrk="1" hangingPunct="1"/>
            <a:r>
              <a:rPr lang="en-US" smtClean="0"/>
              <a:t>Issues in syntax</a:t>
            </a:r>
          </a:p>
          <a:p>
            <a:pPr lvl="1" eaLnBrk="1" hangingPunct="1"/>
            <a:r>
              <a:rPr lang="en-US" smtClean="0"/>
              <a:t>Constituency						</a:t>
            </a:r>
          </a:p>
          <a:p>
            <a:pPr lvl="1" eaLnBrk="1" hangingPunct="1"/>
            <a:r>
              <a:rPr lang="en-US" smtClean="0"/>
              <a:t>Subcategorization</a:t>
            </a:r>
          </a:p>
          <a:p>
            <a:pPr lvl="1" eaLnBrk="1" hangingPunct="1"/>
            <a:r>
              <a:rPr lang="en-US" smtClean="0"/>
              <a:t>Grammatical relations </a:t>
            </a:r>
          </a:p>
          <a:p>
            <a:pPr lvl="1" eaLnBrk="1" hangingPunct="1"/>
            <a:r>
              <a:rPr lang="en-US" smtClean="0"/>
              <a:t>Movement/long-distance dependency</a:t>
            </a:r>
          </a:p>
          <a:p>
            <a:pPr lvl="1" eaLnBrk="1" hangingPunct="1"/>
            <a:r>
              <a:rPr lang="en-US" smtClean="0"/>
              <a:t>Grammaticality</a:t>
            </a:r>
          </a:p>
          <a:p>
            <a:pPr eaLnBrk="1" hangingPunct="1"/>
            <a:r>
              <a:rPr lang="en-US" smtClean="0"/>
              <a:t>Next class:  Context Free Grammars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Tips on HW2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 HW in this course can be completed in one day </a:t>
            </a:r>
            <a:r>
              <a:rPr lang="en-US" smtClean="0">
                <a:sym typeface="Wingdings" pitchFamily="2" charset="2"/>
              </a:rPr>
              <a:t></a:t>
            </a:r>
          </a:p>
          <a:p>
            <a:r>
              <a:rPr lang="en-US" smtClean="0">
                <a:sym typeface="Wingdings" pitchFamily="2" charset="2"/>
              </a:rPr>
              <a:t>Start early – much earlier than you think will be required – at least two weeks before the HW is due</a:t>
            </a:r>
          </a:p>
          <a:p>
            <a:r>
              <a:rPr lang="en-US" smtClean="0">
                <a:sym typeface="Wingdings" pitchFamily="2" charset="2"/>
              </a:rPr>
              <a:t>Read the HW spec right now and ask questions about anything you don’t understand</a:t>
            </a:r>
          </a:p>
          <a:p>
            <a:pPr lvl="1"/>
            <a:r>
              <a:rPr lang="en-US" smtClean="0"/>
              <a:t>HW2 requires you to perform a number of different tasks, so be sure you understand all of them before you start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0"/>
            <a:ext cx="5334000" cy="1143000"/>
          </a:xfrm>
        </p:spPr>
        <p:txBody>
          <a:bodyPr/>
          <a:lstStyle/>
          <a:p>
            <a:pPr eaLnBrk="1" hangingPunct="1"/>
            <a:r>
              <a:rPr lang="en-US" smtClean="0"/>
              <a:t>The Big Picture</a:t>
            </a:r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6369050" y="533400"/>
            <a:ext cx="2124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Empirical Data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066800" y="1524000"/>
            <a:ext cx="2209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Formalisms</a:t>
            </a:r>
          </a:p>
          <a:p>
            <a:pPr>
              <a:buFontTx/>
              <a:buChar char="•"/>
            </a:pPr>
            <a:endParaRPr lang="en-US" sz="1400">
              <a:latin typeface="Tahoma" pitchFamily="34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Data structures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Formalisms (e.g., CFG)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Algorithms</a:t>
            </a:r>
          </a:p>
          <a:p>
            <a:pPr>
              <a:buFontTx/>
              <a:buChar char="•"/>
            </a:pPr>
            <a:r>
              <a:rPr lang="en-US" sz="1400">
                <a:latin typeface="Tahoma" pitchFamily="34" charset="0"/>
                <a:cs typeface="Times New Roman" pitchFamily="18" charset="0"/>
              </a:rPr>
              <a:t>Distributional Models</a:t>
            </a:r>
          </a:p>
          <a:p>
            <a:pPr algn="ctr"/>
            <a:endParaRPr lang="en-US" sz="2400">
              <a:latin typeface="Tahoma" pitchFamily="34" charset="0"/>
              <a:cs typeface="Times New Roman" pitchFamily="18" charset="0"/>
            </a:endParaRPr>
          </a:p>
        </p:txBody>
      </p:sp>
      <p:pic>
        <p:nvPicPr>
          <p:cNvPr id="20484" name="Picture 5" descr="prebr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1488" y="2514600"/>
            <a:ext cx="4429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ey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48525" y="2667000"/>
            <a:ext cx="7762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7" descr="newspaper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7950" y="2743200"/>
            <a:ext cx="630238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5334000" y="2057400"/>
            <a:ext cx="103981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there to be a riot</a:t>
            </a:r>
          </a:p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there to be a riot</a:t>
            </a:r>
          </a:p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Maud expects the shit to hit the fan</a:t>
            </a:r>
          </a:p>
          <a:p>
            <a:r>
              <a:rPr lang="en-US" sz="800">
                <a:latin typeface="Times New Roman" pitchFamily="18" charset="0"/>
                <a:cs typeface="Times New Roman" pitchFamily="18" charset="0"/>
              </a:rPr>
              <a:t>*Teri promised the shit to hit the fan </a:t>
            </a:r>
          </a:p>
        </p:txBody>
      </p:sp>
      <p:sp>
        <p:nvSpPr>
          <p:cNvPr id="20488" name="Text Box 9"/>
          <p:cNvSpPr txBox="1">
            <a:spLocks noChangeArrowheads="1"/>
          </p:cNvSpPr>
          <p:nvPr/>
        </p:nvSpPr>
        <p:spPr bwMode="auto">
          <a:xfrm>
            <a:off x="5827713" y="11430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9" name="Line 10"/>
          <p:cNvSpPr>
            <a:spLocks noChangeShapeType="1"/>
          </p:cNvSpPr>
          <p:nvPr/>
        </p:nvSpPr>
        <p:spPr bwMode="auto">
          <a:xfrm flipH="1">
            <a:off x="6062663" y="1752600"/>
            <a:ext cx="719137" cy="2143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0" name="Line 11"/>
          <p:cNvSpPr>
            <a:spLocks noChangeShapeType="1"/>
          </p:cNvSpPr>
          <p:nvPr/>
        </p:nvSpPr>
        <p:spPr bwMode="auto">
          <a:xfrm flipH="1">
            <a:off x="6797675" y="1828800"/>
            <a:ext cx="136525" cy="688975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1" name="Line 12"/>
          <p:cNvSpPr>
            <a:spLocks noChangeShapeType="1"/>
          </p:cNvSpPr>
          <p:nvPr/>
        </p:nvSpPr>
        <p:spPr bwMode="auto">
          <a:xfrm flipH="1">
            <a:off x="7616825" y="1676400"/>
            <a:ext cx="3175" cy="658813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2" name="Line 13"/>
          <p:cNvSpPr>
            <a:spLocks noChangeShapeType="1"/>
          </p:cNvSpPr>
          <p:nvPr/>
        </p:nvSpPr>
        <p:spPr bwMode="auto">
          <a:xfrm>
            <a:off x="8001000" y="1752600"/>
            <a:ext cx="228600" cy="4572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2895600" y="5943600"/>
            <a:ext cx="2463800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Linguistic Theory</a:t>
            </a:r>
          </a:p>
        </p:txBody>
      </p:sp>
      <p:sp>
        <p:nvSpPr>
          <p:cNvPr id="20494" name="Text Box 15"/>
          <p:cNvSpPr txBox="1">
            <a:spLocks noChangeArrowheads="1"/>
          </p:cNvSpPr>
          <p:nvPr/>
        </p:nvSpPr>
        <p:spPr bwMode="auto">
          <a:xfrm>
            <a:off x="2895600" y="37338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5029200" y="42672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7086600" y="9906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497" name="Text Box 18"/>
          <p:cNvSpPr txBox="1">
            <a:spLocks noChangeArrowheads="1"/>
          </p:cNvSpPr>
          <p:nvPr/>
        </p:nvSpPr>
        <p:spPr bwMode="auto">
          <a:xfrm>
            <a:off x="4267200" y="1905000"/>
            <a:ext cx="425450" cy="701675"/>
          </a:xfrm>
          <a:prstGeom prst="rect">
            <a:avLst/>
          </a:prstGeom>
          <a:noFill/>
          <a:ln w="1905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ahoma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0498" name="AutoShape 19"/>
          <p:cNvSpPr>
            <a:spLocks noChangeArrowheads="1"/>
          </p:cNvSpPr>
          <p:nvPr/>
        </p:nvSpPr>
        <p:spPr bwMode="auto">
          <a:xfrm rot="-3600000">
            <a:off x="4686300" y="4686300"/>
            <a:ext cx="2209800" cy="304800"/>
          </a:xfrm>
          <a:prstGeom prst="leftRightArrow">
            <a:avLst>
              <a:gd name="adj1" fmla="val 50000"/>
              <a:gd name="adj2" fmla="val 145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499" name="AutoShape 20"/>
          <p:cNvSpPr>
            <a:spLocks noChangeArrowheads="1"/>
          </p:cNvSpPr>
          <p:nvPr/>
        </p:nvSpPr>
        <p:spPr bwMode="auto">
          <a:xfrm rot="-6600000">
            <a:off x="1219200" y="4038600"/>
            <a:ext cx="2743200" cy="304800"/>
          </a:xfrm>
          <a:prstGeom prst="leftRightArrow">
            <a:avLst>
              <a:gd name="adj1" fmla="val 50000"/>
              <a:gd name="adj2" fmla="val 180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0500" name="AutoShape 21"/>
          <p:cNvSpPr>
            <a:spLocks noChangeArrowheads="1"/>
          </p:cNvSpPr>
          <p:nvPr/>
        </p:nvSpPr>
        <p:spPr bwMode="auto">
          <a:xfrm rot="-600000">
            <a:off x="3044825" y="1490663"/>
            <a:ext cx="2590800" cy="304800"/>
          </a:xfrm>
          <a:prstGeom prst="leftRightArrow">
            <a:avLst>
              <a:gd name="adj1" fmla="val 50000"/>
              <a:gd name="adj2" fmla="val 170000"/>
            </a:avLst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Chomskyan Approach</a:t>
            </a:r>
          </a:p>
        </p:txBody>
      </p:sp>
      <p:sp>
        <p:nvSpPr>
          <p:cNvPr id="2253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Thesis: syntax is cognitive reality</a:t>
            </a:r>
          </a:p>
          <a:p>
            <a:pPr lvl="1" eaLnBrk="1" hangingPunct="1"/>
            <a:r>
              <a:rPr lang="en-US" smtClean="0"/>
              <a:t>Humans can learn languages quickly, but not any arbitrary language </a:t>
            </a:r>
            <a:r>
              <a:rPr lang="en-US" smtClean="0">
                <a:sym typeface="Symbol" pitchFamily="18" charset="2"/>
              </a:rPr>
              <a:t> universal grammar is biological</a:t>
            </a:r>
          </a:p>
          <a:p>
            <a:pPr lvl="1" eaLnBrk="1" hangingPunct="1"/>
            <a:r>
              <a:rPr lang="en-US" smtClean="0">
                <a:sym typeface="Symbol" pitchFamily="18" charset="2"/>
              </a:rPr>
              <a:t>Goal of syntactic study: find universal </a:t>
            </a:r>
            <a:r>
              <a:rPr lang="en-US" smtClean="0">
                <a:solidFill>
                  <a:schemeClr val="accent2"/>
                </a:solidFill>
                <a:sym typeface="Symbol" pitchFamily="18" charset="2"/>
              </a:rPr>
              <a:t>principles</a:t>
            </a:r>
            <a:r>
              <a:rPr lang="en-US" smtClean="0">
                <a:sym typeface="Symbol" pitchFamily="18" charset="2"/>
              </a:rPr>
              <a:t> and language-specific </a:t>
            </a:r>
            <a:r>
              <a:rPr lang="en-US" smtClean="0">
                <a:solidFill>
                  <a:schemeClr val="accent2"/>
                </a:solidFill>
                <a:sym typeface="Symbol" pitchFamily="18" charset="2"/>
              </a:rPr>
              <a:t>parameters</a:t>
            </a:r>
          </a:p>
          <a:p>
            <a:pPr eaLnBrk="1" hangingPunct="1"/>
            <a:r>
              <a:rPr lang="en-US" smtClean="0"/>
              <a:t>Specific Chomskyan theories change regularly</a:t>
            </a:r>
          </a:p>
          <a:p>
            <a:pPr eaLnBrk="1" hangingPunct="1"/>
            <a:r>
              <a:rPr lang="en-US" smtClean="0"/>
              <a:t>General ideas adopted by most contemporary syntactic theories </a:t>
            </a:r>
            <a:r>
              <a:rPr lang="en-US" smtClean="0">
                <a:solidFill>
                  <a:schemeClr val="accent2"/>
                </a:solidFill>
              </a:rPr>
              <a:t>(“principles-and-parameters-type theories”)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Linguistic Theories</a:t>
            </a: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Prescriptive theories</a:t>
            </a:r>
            <a:r>
              <a:rPr lang="en-US" smtClean="0"/>
              <a:t>:  how people </a:t>
            </a:r>
            <a:r>
              <a:rPr lang="en-US" b="1" i="1" smtClean="0">
                <a:solidFill>
                  <a:srgbClr val="FF0000"/>
                </a:solidFill>
              </a:rPr>
              <a:t>ought</a:t>
            </a:r>
            <a:r>
              <a:rPr lang="en-US" smtClean="0"/>
              <a:t> to talk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Descriptive theories</a:t>
            </a:r>
            <a:r>
              <a:rPr lang="en-US" smtClean="0"/>
              <a:t>: how people </a:t>
            </a:r>
            <a:r>
              <a:rPr lang="en-US" b="1" i="1" smtClean="0">
                <a:solidFill>
                  <a:srgbClr val="FF0000"/>
                </a:solidFill>
              </a:rPr>
              <a:t>actually</a:t>
            </a:r>
            <a:r>
              <a:rPr lang="en-US" smtClean="0"/>
              <a:t> talk</a:t>
            </a:r>
          </a:p>
          <a:p>
            <a:pPr lvl="1" eaLnBrk="1" hangingPunct="1"/>
            <a:r>
              <a:rPr lang="en-US" smtClean="0"/>
              <a:t>Most appropriate for NLP applications</a:t>
            </a:r>
          </a:p>
          <a:p>
            <a:pPr eaLnBrk="1" hangingPunct="1"/>
            <a:r>
              <a:rPr lang="en-US" smtClean="0">
                <a:solidFill>
                  <a:schemeClr val="accent2"/>
                </a:solidFill>
              </a:rPr>
              <a:t>Explanatory theories</a:t>
            </a:r>
            <a:r>
              <a:rPr lang="en-US" smtClean="0"/>
              <a:t>: provide principles-and-parameters style account of syntax that apply to multiple languages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is Syntax Important?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Grammar checkers</a:t>
            </a:r>
          </a:p>
          <a:p>
            <a:pPr eaLnBrk="1" hangingPunct="1"/>
            <a:r>
              <a:rPr lang="en-US" smtClean="0"/>
              <a:t>Question answering </a:t>
            </a:r>
          </a:p>
          <a:p>
            <a:pPr eaLnBrk="1" hangingPunct="1"/>
            <a:r>
              <a:rPr lang="en-US" smtClean="0"/>
              <a:t>Information extraction (and maybe information retrieval)</a:t>
            </a:r>
          </a:p>
          <a:p>
            <a:pPr eaLnBrk="1" hangingPunct="1"/>
            <a:r>
              <a:rPr lang="en-US" smtClean="0"/>
              <a:t>Machine translation</a:t>
            </a:r>
          </a:p>
          <a:p>
            <a:pPr eaLnBrk="1" hangingPunct="1"/>
            <a:r>
              <a:rPr lang="en-US" smtClean="0"/>
              <a:t>Any NLP task, potentially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 Ideas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Constituency						</a:t>
            </a:r>
          </a:p>
          <a:p>
            <a:pPr eaLnBrk="1" hangingPunct="1"/>
            <a:r>
              <a:rPr lang="en-US" smtClean="0"/>
              <a:t>Subcategorization</a:t>
            </a:r>
          </a:p>
          <a:p>
            <a:pPr eaLnBrk="1" hangingPunct="1"/>
            <a:r>
              <a:rPr lang="en-US" smtClean="0"/>
              <a:t>Grammatical relations </a:t>
            </a:r>
          </a:p>
          <a:p>
            <a:pPr eaLnBrk="1" hangingPunct="1"/>
            <a:r>
              <a:rPr lang="en-US" smtClean="0"/>
              <a:t>Movement/long-distance dependency</a:t>
            </a:r>
          </a:p>
          <a:p>
            <a:pPr eaLnBrk="1" hangingPunct="1"/>
            <a:r>
              <a:rPr lang="en-US" smtClean="0"/>
              <a:t>Grammaticality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in Strings</a:t>
            </a:r>
          </a:p>
        </p:txBody>
      </p:sp>
      <p:sp>
        <p:nvSpPr>
          <p:cNvPr id="3072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set of words, or, a </a:t>
            </a:r>
            <a:r>
              <a:rPr lang="en-US" sz="2400" smtClean="0">
                <a:solidFill>
                  <a:schemeClr val="accent2"/>
                </a:solidFill>
              </a:rPr>
              <a:t>lexicon</a:t>
            </a:r>
            <a:r>
              <a:rPr lang="en-US" sz="2400" smtClean="0"/>
              <a:t>: </a:t>
            </a:r>
            <a:r>
              <a:rPr lang="en-US" sz="2400" smtClean="0">
                <a:solidFill>
                  <a:srgbClr val="FF0000"/>
                </a:solidFill>
              </a:rPr>
              <a:t>the a small nice big very boy girl sees likes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`good’ (</a:t>
            </a:r>
            <a:r>
              <a:rPr lang="en-US" sz="2400" smtClean="0">
                <a:solidFill>
                  <a:schemeClr val="accent2"/>
                </a:solidFill>
              </a:rPr>
              <a:t>grammatical</a:t>
            </a:r>
            <a:r>
              <a:rPr lang="en-US" sz="2400" smtClean="0"/>
              <a:t>) sentences: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the boy likes a girl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the small girl likes the big girl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a very small nice boy sees a very nice boy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Some bad (</a:t>
            </a:r>
            <a:r>
              <a:rPr lang="en-US" sz="2400" smtClean="0">
                <a:solidFill>
                  <a:schemeClr val="accent2"/>
                </a:solidFill>
              </a:rPr>
              <a:t>ungrammatical</a:t>
            </a:r>
            <a:r>
              <a:rPr lang="en-US" sz="2400" smtClean="0"/>
              <a:t>) sentences: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*</a:t>
            </a:r>
            <a:r>
              <a:rPr lang="en-US" sz="2400" smtClean="0">
                <a:solidFill>
                  <a:srgbClr val="FF0000"/>
                </a:solidFill>
              </a:rPr>
              <a:t>the boy the girl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*</a:t>
            </a:r>
            <a:r>
              <a:rPr lang="en-US" sz="2400" smtClean="0">
                <a:solidFill>
                  <a:srgbClr val="FF0000"/>
                </a:solidFill>
              </a:rPr>
              <a:t>small boy likes nice girl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Can we find a way of distinguishing between the two kinds of sequences?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Can we identify similarities among grammatical subsequences?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4647</TotalTime>
  <Words>1241</Words>
  <Application>Microsoft Office PowerPoint</Application>
  <PresentationFormat>On-screen Show (4:3)</PresentationFormat>
  <Paragraphs>340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Times New Roman</vt:lpstr>
      <vt:lpstr>Wingdings</vt:lpstr>
      <vt:lpstr>Tahoma</vt:lpstr>
      <vt:lpstr>Symbol</vt:lpstr>
      <vt:lpstr>Default Design</vt:lpstr>
      <vt:lpstr>Syntax and Context-Free Grammars</vt:lpstr>
      <vt:lpstr>What is Syntax?</vt:lpstr>
      <vt:lpstr>Simple View of Linguistic Analysis</vt:lpstr>
      <vt:lpstr>The Big Picture</vt:lpstr>
      <vt:lpstr>Chomskyan Approach</vt:lpstr>
      <vt:lpstr>Types of Linguistic Theories</vt:lpstr>
      <vt:lpstr>Why is Syntax Important?</vt:lpstr>
      <vt:lpstr>Main Ideas</vt:lpstr>
      <vt:lpstr>Structure in Strings</vt:lpstr>
      <vt:lpstr>One Version of Constituent Structure</vt:lpstr>
      <vt:lpstr>Another Constituency Hypothesis</vt:lpstr>
      <vt:lpstr>Even More Structures</vt:lpstr>
      <vt:lpstr>From Substrings to Trees</vt:lpstr>
      <vt:lpstr>How do we Label the Nodes?</vt:lpstr>
      <vt:lpstr>Labeling Tree Structures</vt:lpstr>
      <vt:lpstr>Types of Nodes</vt:lpstr>
      <vt:lpstr>Determining Part-of-Speech                                                                                                                              </vt:lpstr>
      <vt:lpstr>Determining Part-of-Speech </vt:lpstr>
      <vt:lpstr>Constituency</vt:lpstr>
      <vt:lpstr>Slide 20</vt:lpstr>
      <vt:lpstr>Slide 21</vt:lpstr>
      <vt:lpstr>Slide 22</vt:lpstr>
      <vt:lpstr>NP Constituency</vt:lpstr>
      <vt:lpstr>PP Constituency</vt:lpstr>
      <vt:lpstr>Slide 25</vt:lpstr>
      <vt:lpstr>Phrase Structure and Dependency Structure</vt:lpstr>
      <vt:lpstr>Phrase Structure and Dependency Structure</vt:lpstr>
      <vt:lpstr>Types of Dependency </vt:lpstr>
      <vt:lpstr>Grammatical Relations</vt:lpstr>
      <vt:lpstr>Subcategorization</vt:lpstr>
      <vt:lpstr>VP Constituency</vt:lpstr>
      <vt:lpstr>VP Constituency</vt:lpstr>
      <vt:lpstr>Summary</vt:lpstr>
      <vt:lpstr>Tips on HW2</vt:lpstr>
    </vt:vector>
  </TitlesOfParts>
  <Company>AT&amp;T Labs Research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Syntax?</dc:title>
  <dc:creator>Owen Rambow</dc:creator>
  <cp:lastModifiedBy>Julia Hirschberg</cp:lastModifiedBy>
  <cp:revision>214</cp:revision>
  <dcterms:created xsi:type="dcterms:W3CDTF">2002-09-16T04:32:48Z</dcterms:created>
  <dcterms:modified xsi:type="dcterms:W3CDTF">2010-10-05T18:25:34Z</dcterms:modified>
</cp:coreProperties>
</file>