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48"/>
  </p:notesMasterIdLst>
  <p:sldIdLst>
    <p:sldId id="515" r:id="rId2"/>
    <p:sldId id="579" r:id="rId3"/>
    <p:sldId id="614" r:id="rId4"/>
    <p:sldId id="629" r:id="rId5"/>
    <p:sldId id="616" r:id="rId6"/>
    <p:sldId id="645" r:id="rId7"/>
    <p:sldId id="646" r:id="rId8"/>
    <p:sldId id="647" r:id="rId9"/>
    <p:sldId id="655" r:id="rId10"/>
    <p:sldId id="656" r:id="rId11"/>
    <p:sldId id="657" r:id="rId12"/>
    <p:sldId id="648" r:id="rId13"/>
    <p:sldId id="649" r:id="rId14"/>
    <p:sldId id="658" r:id="rId15"/>
    <p:sldId id="660" r:id="rId16"/>
    <p:sldId id="661" r:id="rId17"/>
    <p:sldId id="650" r:id="rId18"/>
    <p:sldId id="651" r:id="rId19"/>
    <p:sldId id="652" r:id="rId20"/>
    <p:sldId id="653" r:id="rId21"/>
    <p:sldId id="654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5" r:id="rId46"/>
    <p:sldId id="686" r:id="rId47"/>
  </p:sldIdLst>
  <p:sldSz cx="9144000" cy="6858000" type="screen4x3"/>
  <p:notesSz cx="693578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00FFCC"/>
    <a:srgbClr val="FF99FF"/>
    <a:srgbClr val="33CC33"/>
    <a:srgbClr val="FF0000"/>
    <a:srgbClr val="FF6600"/>
    <a:srgbClr val="CC66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7388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57688"/>
            <a:ext cx="5084762" cy="420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91575"/>
            <a:ext cx="30051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461924-76C7-4F4B-8D3E-FB408059A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49E46-DB39-4764-823D-6C99FD4958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C24EC-DE43-4BD8-9B12-FA040054010E}" type="slidenum">
              <a:rPr lang="en-US"/>
              <a:pPr/>
              <a:t>17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B572E-4D3A-43D1-8B30-F23E9CD2EA2B}" type="slidenum">
              <a:rPr lang="en-US"/>
              <a:pPr/>
              <a:t>18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80B6B-F990-4DA7-A845-B60A136C75BC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94AA4-B449-4D6C-BA57-C6F5CE81ED6F}" type="slidenum">
              <a:rPr lang="en-US"/>
              <a:pPr/>
              <a:t>20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3357D-C544-4967-BED2-9D22F5A35B18}" type="slidenum">
              <a:rPr lang="en-US"/>
              <a:pPr/>
              <a:t>21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06D21-D299-44E5-A361-4257AD3455E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3F6D-F119-4D90-84AF-66D9538EE55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2FB21-F07D-48DF-8E34-B132067E730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0C3CE-73BC-4339-BA9C-B7FCD59A47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93009-0082-4CFC-B41F-AADADA5E57E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0B3B4-1258-404A-98EC-2B10B56CBED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9A4E-5EB6-4B34-8627-B0736ADBDCB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87E6B-D68A-4BC0-9456-1415F13E302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FB1C0-5CFA-469B-97A6-A4C20407EEF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676F8-2AB0-48F9-A692-DF823E70AD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529B6-4120-4787-9781-37F910683B6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18C90-F69A-4F2B-9C6C-246B7246D6F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CA5B-E3BD-49B2-8F87-58FC0D186A9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0711-0794-4DA1-9D34-C83F8072E6B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9A1B7-DD24-49A9-AF09-ECA5C1DBA36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CD31A-FE35-48B7-BCA5-C40763F86FA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06D21-D299-44E5-A361-4257AD3455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7AE5D-4F25-44F5-854A-699CA9B0338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76484-AEEA-4F28-ADA0-9C3BD24FFC2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E7A24-31C3-40E4-BD03-61557DAFB4B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7B5FC-865A-4F7A-A774-F90265742BC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42BA-6912-4DF9-83AC-4BD8BB08EF5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9E187-4CF3-47BA-BCD3-2983EACA561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26DF-72EB-4BBB-B32C-ED12C675037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41FC3-88C6-407C-B073-F52B7F0377E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3F6D-F119-4D90-84AF-66D9538EE55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0790D-C070-4934-98B3-EAFFE2BBE56C}" type="slidenum">
              <a:rPr lang="en-US"/>
              <a:pPr/>
              <a:t>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04535-91F9-4C0A-8A8F-3952308347E0}" type="slidenum">
              <a:rPr lang="en-US"/>
              <a:pPr/>
              <a:t>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FD37B-71BA-4AE9-AA1F-79A9064687EC}" type="slidenum">
              <a:rPr lang="en-US"/>
              <a:pPr/>
              <a:t>8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EB6ED-554F-4456-AC65-C5AE7CFE95EE}" type="slidenum">
              <a:rPr lang="en-US"/>
              <a:pPr/>
              <a:t>12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77029-DF1C-4D6E-ACF8-83D3A314D748}" type="slidenum">
              <a:rPr lang="en-US"/>
              <a:pPr/>
              <a:t>13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9FDA-2DCC-43C7-A120-D2222342F5D7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48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848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008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fld id="{75BE366C-7A75-4815-9277-A8F13785BA60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nlp/newsblast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Text Summarization:</a:t>
            </a:r>
            <a:br>
              <a:rPr lang="en-US" smtClean="0"/>
            </a:br>
            <a:r>
              <a:rPr lang="en-US" smtClean="0"/>
              <a:t>News and Beyond</a:t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Kathleen McKeown</a:t>
            </a:r>
          </a:p>
          <a:p>
            <a:pPr>
              <a:lnSpc>
                <a:spcPct val="90000"/>
              </a:lnSpc>
            </a:pPr>
            <a:r>
              <a:rPr lang="en-US" smtClean="0"/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n-US" smtClean="0"/>
              <a:t>Columbia University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Term Weights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1688" y="1906588"/>
            <a:ext cx="8148637" cy="4114800"/>
          </a:xfrm>
        </p:spPr>
        <p:txBody>
          <a:bodyPr/>
          <a:lstStyle/>
          <a:p>
            <a:r>
              <a:rPr lang="en-US" sz="2000" smtClean="0"/>
              <a:t>Local weights</a:t>
            </a:r>
          </a:p>
          <a:p>
            <a:pPr lvl="1"/>
            <a:r>
              <a:rPr lang="en-US" sz="1800" smtClean="0"/>
              <a:t>Generally, some function of the frequency of terms in documents is used</a:t>
            </a:r>
          </a:p>
          <a:p>
            <a:r>
              <a:rPr lang="en-US" sz="2000" smtClean="0"/>
              <a:t>Global weights</a:t>
            </a:r>
          </a:p>
          <a:p>
            <a:pPr lvl="1"/>
            <a:r>
              <a:rPr lang="en-US" sz="1800" smtClean="0"/>
              <a:t>The standard technique is known as inverse document frequency</a:t>
            </a:r>
          </a:p>
          <a:p>
            <a:pPr lvl="2"/>
            <a:endParaRPr lang="en-US" sz="16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048000" y="3962400"/>
          <a:ext cx="2765425" cy="1362075"/>
        </p:xfrm>
        <a:graphic>
          <a:graphicData uri="http://schemas.openxmlformats.org/presentationml/2006/ole">
            <p:oleObj spid="_x0000_s224258" name="Equation" r:id="rId3" imgW="876240" imgH="431640" progId="Equation.3">
              <p:embed/>
            </p:oleObj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752600" y="55626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N= number of documents; ni = number of documents with term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TFxIDF Weighting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the weight for a term in a document, multiply the term’s frequency derived weight by its inverse document frequency.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TF*IDF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Edmunson 69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/>
              <a:t>Sentence extraction using 4 weighted features: </a:t>
            </a:r>
            <a:br>
              <a:rPr lang="en-US" sz="2800" i="1" dirty="0"/>
            </a:br>
            <a:endParaRPr lang="en-US" sz="2800" i="1" dirty="0"/>
          </a:p>
          <a:p>
            <a:pPr>
              <a:lnSpc>
                <a:spcPct val="90000"/>
              </a:lnSpc>
            </a:pPr>
            <a:r>
              <a:rPr lang="en-US" sz="2800" dirty="0"/>
              <a:t>Cue </a:t>
            </a:r>
            <a:r>
              <a:rPr lang="en-US" sz="2800" dirty="0" smtClean="0"/>
              <a:t>words (“In this paper..”, “The worst thing was ..”)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Title and heading words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Sentence location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Frequent key words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extraction variants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Lexical Chains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Barzilay and Elhadad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Silber and McCoy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Discourse coherence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Baldwin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Topic signatures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Lin and Hovy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Dr.Kenny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invented an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anesthetic machine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This device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the rate at which an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anesthetic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pumped into the blood.“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Dr.Kenny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invented an anesthetic machine. </a:t>
            </a:r>
            <a:r>
              <a:rPr lang="en-US" sz="28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The doctor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 two years on this research.“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/>
              <a:t>Algorithm: Measure strength of a chain by its length and its homogeneity</a:t>
            </a:r>
          </a:p>
          <a:p>
            <a:pPr lvl="1"/>
            <a:r>
              <a:rPr lang="en-US" sz="2400" dirty="0" smtClean="0"/>
              <a:t>Select the first sentence from each strong chain until length limit reached</a:t>
            </a:r>
          </a:p>
          <a:p>
            <a:r>
              <a:rPr lang="en-US" dirty="0" smtClean="0"/>
              <a:t>Semantics needed?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BA4D533-F0F4-48FE-8E45-8BCC8227CE0F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Saudi Arabia on Tuesday decided to sign…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The official Saudi Press Agency reported that King Fahd made the decision during a cabinet meeting in Riyadh, the Saudi capital</a:t>
            </a:r>
            <a:r>
              <a:rPr lang="en-US" sz="2400" b="1" dirty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meeting was called in response to … the Saudi foreign minister, that the Kingdom…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account of the Cabinet discussions and decisions at the meeting…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agency</a:t>
            </a:r>
            <a:r>
              <a:rPr lang="en-US" sz="2400" dirty="0" smtClean="0"/>
              <a:t>...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</a:t>
            </a:r>
            <a:endParaRPr lang="en-US" sz="2400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Coherence</a:t>
            </a:r>
            <a:endParaRPr lang="en-US" dirty="0"/>
          </a:p>
        </p:txBody>
      </p:sp>
      <p:sp>
        <p:nvSpPr>
          <p:cNvPr id="547844" name="Line 4"/>
          <p:cNvSpPr>
            <a:spLocks noChangeShapeType="1"/>
          </p:cNvSpPr>
          <p:nvPr/>
        </p:nvSpPr>
        <p:spPr bwMode="auto">
          <a:xfrm flipH="1" flipV="1">
            <a:off x="1828800" y="2286000"/>
            <a:ext cx="16002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6" name="Line 6"/>
          <p:cNvSpPr>
            <a:spLocks noChangeShapeType="1"/>
          </p:cNvSpPr>
          <p:nvPr/>
        </p:nvSpPr>
        <p:spPr bwMode="auto">
          <a:xfrm flipH="1" flipV="1">
            <a:off x="1981200" y="3429000"/>
            <a:ext cx="228600" cy="1143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7" name="Line 7"/>
          <p:cNvSpPr>
            <a:spLocks noChangeShapeType="1"/>
          </p:cNvSpPr>
          <p:nvPr/>
        </p:nvSpPr>
        <p:spPr bwMode="auto">
          <a:xfrm flipV="1">
            <a:off x="2438400" y="2667000"/>
            <a:ext cx="129540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447800" y="2667000"/>
            <a:ext cx="1981200" cy="2743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276350"/>
          </a:xfrm>
        </p:spPr>
        <p:txBody>
          <a:bodyPr/>
          <a:lstStyle/>
          <a:p>
            <a:r>
              <a:rPr lang="en-US" dirty="0" smtClean="0"/>
              <a:t>Topic Signature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Uses the log ratio test to find words that are highly descriptive of the input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log-likelihood ratio test provides a way of setting a threshold to divide all words in the input into either descriptive or not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probability of a word in the input is the same as in the background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word has a different, higher probability, in the input than in the background</a:t>
            </a:r>
          </a:p>
          <a:p>
            <a:r>
              <a:rPr lang="en-US" sz="2400" dirty="0" smtClean="0"/>
              <a:t>Binomial distribution used to compute the ratio of the two likelihoods</a:t>
            </a:r>
          </a:p>
          <a:p>
            <a:r>
              <a:rPr lang="en-US" sz="2400" dirty="0" smtClean="0"/>
              <a:t>The sentences containing the highest proportion of topic signatures are extracted.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Summarization as a Noisy Channel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Summary/text pairs</a:t>
            </a:r>
            <a:br>
              <a:rPr lang="en-US"/>
            </a:br>
            <a:endParaRPr lang="en-US"/>
          </a:p>
          <a:p>
            <a:r>
              <a:rPr lang="en-US"/>
              <a:t>Machine learning model</a:t>
            </a:r>
            <a:br>
              <a:rPr lang="en-US"/>
            </a:br>
            <a:endParaRPr lang="en-US"/>
          </a:p>
          <a:p>
            <a:r>
              <a:rPr lang="en-US"/>
              <a:t>Identify which features help most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Julian Kupiec SIGIR 95</a:t>
            </a:r>
            <a:br>
              <a:rPr lang="en-US" sz="4000"/>
            </a:br>
            <a:r>
              <a:rPr lang="en-US" sz="4000"/>
              <a:t>Paper Abstract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To summarize is to reduce in complexity,  and hence in length while retaining some of the essential qualities of the original.</a:t>
            </a:r>
          </a:p>
          <a:p>
            <a:pPr>
              <a:lnSpc>
                <a:spcPct val="80000"/>
              </a:lnSpc>
            </a:pPr>
            <a:r>
              <a:rPr lang="en-US" sz="2000"/>
              <a:t>This paper focusses on document extracts, a particular kind of computed document summary.</a:t>
            </a:r>
          </a:p>
          <a:p>
            <a:pPr>
              <a:lnSpc>
                <a:spcPct val="80000"/>
              </a:lnSpc>
            </a:pPr>
            <a:r>
              <a:rPr lang="en-US" sz="2000"/>
              <a:t>Document extracts consisting of roughly 20% of the original can be as informative as the full text of a document, which suggests that even shorter extracts may be useful indicative summaries. </a:t>
            </a:r>
          </a:p>
          <a:p>
            <a:pPr>
              <a:lnSpc>
                <a:spcPct val="80000"/>
              </a:lnSpc>
            </a:pPr>
            <a:r>
              <a:rPr lang="en-US" sz="2000"/>
              <a:t>The trends in our results are in agreement with those of Edmundson who used a subjectively weighted combination of features as opposed to training the feature weights with a corpus.</a:t>
            </a:r>
          </a:p>
          <a:p>
            <a:pPr>
              <a:lnSpc>
                <a:spcPct val="80000"/>
              </a:lnSpc>
            </a:pPr>
            <a:r>
              <a:rPr lang="en-US" sz="2000"/>
              <a:t>We have developed a trainable summarization program that is grounded in a sound statistical framework.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Statistical Classification Framework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training set of documents with hand-selected abstracts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Engineering Information Co provides technical article abstracts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188 document/summary pairs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21 </a:t>
            </a:r>
            <a:r>
              <a:rPr lang="en-US" sz="1800" dirty="0" smtClean="0"/>
              <a:t>journals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400" dirty="0"/>
              <a:t>Bayesian classifier  estimates probability of a given sentence appearing in abstract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Direct matches (79%)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Direct Joins (3%)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Incomplete  matches (4%)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Incomplete joins (5%)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New extracts generated by ranking document sentences according to this probability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3470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What is Summarization?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Data as input (database, software trace, expert system), text summary as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Text as input (one or more articles), paragraph summary as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Multimedia in input or output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Summaries must convey maximal information in minimal space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Sentence length cutoff</a:t>
            </a:r>
          </a:p>
          <a:p>
            <a:pPr>
              <a:lnSpc>
                <a:spcPct val="80000"/>
              </a:lnSpc>
            </a:pPr>
            <a:r>
              <a:rPr lang="en-US" sz="2800"/>
              <a:t>Fixed phrase feature (26 indicator phrases)</a:t>
            </a:r>
          </a:p>
          <a:p>
            <a:pPr>
              <a:lnSpc>
                <a:spcPct val="80000"/>
              </a:lnSpc>
            </a:pPr>
            <a:r>
              <a:rPr lang="en-US" sz="2800"/>
              <a:t>Paragraph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First 10 paragraphs and last 5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Is sentence paragraph-initial, paragraph-final, paragraph medial</a:t>
            </a:r>
          </a:p>
          <a:p>
            <a:pPr>
              <a:lnSpc>
                <a:spcPct val="80000"/>
              </a:lnSpc>
            </a:pPr>
            <a:r>
              <a:rPr lang="en-US" sz="2800"/>
              <a:t>Thematic word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Most frequent content words in document</a:t>
            </a:r>
          </a:p>
          <a:p>
            <a:pPr>
              <a:lnSpc>
                <a:spcPct val="80000"/>
              </a:lnSpc>
            </a:pPr>
            <a:r>
              <a:rPr lang="en-US" sz="2800"/>
              <a:t>Upper case Word Feature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Proper names are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Precision and recall</a:t>
            </a:r>
          </a:p>
          <a:p>
            <a:pPr>
              <a:lnSpc>
                <a:spcPct val="80000"/>
              </a:lnSpc>
            </a:pPr>
            <a:r>
              <a:rPr lang="en-US" sz="2800"/>
              <a:t>Strict match has 83% upper bound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Trained summarizer: 35% correct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Limit to the fraction of matchable sentences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Trained summarizer: 42% correct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Best feature combination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Paragraph, fixed phrase, sentence length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Thematic and Uppercase Word give slight decrease in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smtClean="0"/>
              <a:t>Should we take the reader into account and how?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smtClean="0"/>
              <a:t>Should we take the reader into account and how?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hlink"/>
                </a:solidFill>
              </a:rPr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0" smtClean="0"/>
              <a:t>Text</a:t>
            </a:r>
            <a:r>
              <a:rPr lang="en-US" sz="4000" smtClean="0"/>
              <a:t> Summarization at Columbia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Shallow analysis instead of information extraction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Extraction of </a:t>
            </a:r>
            <a:r>
              <a:rPr lang="en-US" i="1" smtClean="0"/>
              <a:t>phrases</a:t>
            </a:r>
            <a:r>
              <a:rPr lang="en-US" smtClean="0"/>
              <a:t> rather than sentences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Generation from surface representations in place of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Problems with Sentence Extraction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sz="2800" smtClean="0"/>
              <a:t>Extraneous phrases</a:t>
            </a:r>
          </a:p>
          <a:p>
            <a:pPr lvl="2"/>
            <a:r>
              <a:rPr lang="en-US" sz="2000" smtClean="0"/>
              <a:t>“The five were apprehended along Interstate 95, </a:t>
            </a:r>
            <a:r>
              <a:rPr lang="en-US" sz="2000" i="1" smtClean="0"/>
              <a:t>heading south in vehicles containing an array of gear including … ...</a:t>
            </a:r>
            <a:r>
              <a:rPr lang="en-US" sz="2000" smtClean="0"/>
              <a:t> authorities said.”</a:t>
            </a:r>
          </a:p>
          <a:p>
            <a:r>
              <a:rPr lang="en-US" sz="2800" smtClean="0"/>
              <a:t>Dangling noun phrases and pronouns</a:t>
            </a:r>
            <a:endParaRPr lang="en-US" sz="2400" smtClean="0"/>
          </a:p>
          <a:p>
            <a:pPr lvl="2"/>
            <a:r>
              <a:rPr lang="en-US" sz="2000" smtClean="0"/>
              <a:t>“The five”</a:t>
            </a:r>
          </a:p>
          <a:p>
            <a:r>
              <a:rPr lang="en-US" sz="2800" smtClean="0"/>
              <a:t>Misleading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smtClean="0"/>
              <a:t>Why would the media use this specific word (fundamentalists), so often with relation to Muslims?   *Most of them are radical Baptists, Lutheran and Presbyterian groups</a:t>
            </a:r>
            <a:r>
              <a:rPr lang="en-US" sz="1600" smtClean="0"/>
              <a:t>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Multi-Document Summarization Research Focus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Monitor variety of online information sources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News, multilingual 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Email</a:t>
            </a:r>
            <a:br>
              <a:rPr lang="en-US" sz="2000" smtClean="0">
                <a:solidFill>
                  <a:schemeClr val="hlink"/>
                </a:solidFill>
              </a:rPr>
            </a:br>
            <a:endParaRPr lang="en-US" sz="200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smtClean="0"/>
              <a:t>Gather information on events across source and time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Same day, multiple sources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Across time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800" smtClean="0"/>
              <a:t>Summarize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Highlighting similarities, new information, different perspectives, user specified interests in real-time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Our Approach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800" smtClean="0"/>
              <a:t>Use a hybrid of statistical and linguistic knowledge </a:t>
            </a:r>
          </a:p>
          <a:p>
            <a:r>
              <a:rPr lang="en-US" sz="2800" smtClean="0"/>
              <a:t>Statistical analysis of multiple documents </a:t>
            </a:r>
          </a:p>
          <a:p>
            <a:pPr lvl="2"/>
            <a:r>
              <a:rPr lang="en-US" sz="2000" smtClean="0"/>
              <a:t>Identify important new, contradictory information</a:t>
            </a:r>
          </a:p>
          <a:p>
            <a:r>
              <a:rPr lang="en-US" sz="2800" smtClean="0"/>
              <a:t>Information fusion and rule-driven content selection</a:t>
            </a:r>
          </a:p>
          <a:p>
            <a:r>
              <a:rPr lang="en-US" sz="2800" smtClean="0"/>
              <a:t>Generation of summary sentences </a:t>
            </a:r>
          </a:p>
          <a:p>
            <a:pPr lvl="2"/>
            <a:r>
              <a:rPr lang="en-US" sz="2000" smtClean="0"/>
              <a:t>By re-using phrases</a:t>
            </a:r>
          </a:p>
          <a:p>
            <a:pPr lvl="2"/>
            <a:r>
              <a:rPr lang="en-US" sz="2000" smtClean="0"/>
              <a:t>Automatic editing/rewriting summary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Newsblaster</a:t>
            </a:r>
            <a:br>
              <a:rPr lang="en-US" smtClean="0"/>
            </a:br>
            <a:r>
              <a:rPr lang="en-US" sz="2800" smtClean="0"/>
              <a:t>Integrated in online environment for daily news updates</a:t>
            </a:r>
            <a:br>
              <a:rPr lang="en-US" sz="2800" smtClean="0"/>
            </a:br>
            <a:r>
              <a:rPr lang="en-US" sz="2800" smtClean="0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http://newsblaster.cs.columbia.edu/</a:t>
            </a:r>
            <a:endParaRPr lang="en-US" sz="2800" smtClean="0">
              <a:solidFill>
                <a:srgbClr val="FF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5299" name="Picture 3" descr="newsblaster2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57200" y="30480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an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34200" y="2819400"/>
            <a:ext cx="1171575" cy="1447800"/>
          </a:xfr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934200" y="4191000"/>
            <a:ext cx="1600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  <a:latin typeface="Times New Roman" pitchFamily="18" charset="0"/>
              </a:rPr>
              <a:t>Ani Nenkova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81800" y="6019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  <a:latin typeface="Times New Roman" pitchFamily="18" charset="0"/>
              </a:rPr>
              <a:t>David Elson</a:t>
            </a:r>
          </a:p>
        </p:txBody>
      </p:sp>
      <p:pic>
        <p:nvPicPr>
          <p:cNvPr id="55303" name="Picture 7" descr="delson"/>
          <p:cNvPicPr>
            <a:picLocks noChangeAspect="1" noChangeArrowheads="1"/>
          </p:cNvPicPr>
          <p:nvPr/>
        </p:nvPicPr>
        <p:blipFill>
          <a:blip r:embed="rId6" cstate="print"/>
          <a:srcRect r="22322" b="17857"/>
          <a:stretch>
            <a:fillRect/>
          </a:stretch>
        </p:blipFill>
        <p:spPr bwMode="auto">
          <a:xfrm>
            <a:off x="6781800" y="4800600"/>
            <a:ext cx="152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/>
              <a:t>Newsblaster</a:t>
            </a:r>
            <a:br>
              <a:rPr lang="en-US" sz="5400" smtClean="0"/>
            </a:br>
            <a:endParaRPr lang="en-US" sz="54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610600" cy="4114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400" smtClean="0">
                <a:hlinkClick r:id="rId3"/>
              </a:rPr>
              <a:t>http://newsblaster.cs.columbia.edu/</a:t>
            </a:r>
            <a:endParaRPr lang="en-US" sz="2400" smtClean="0"/>
          </a:p>
          <a:p>
            <a:r>
              <a:rPr lang="en-US" sz="2800" smtClean="0"/>
              <a:t>Clustering articles into events</a:t>
            </a:r>
          </a:p>
          <a:p>
            <a:r>
              <a:rPr lang="en-US" sz="2800" smtClean="0"/>
              <a:t>Categorization by broad topic</a:t>
            </a:r>
          </a:p>
          <a:p>
            <a:r>
              <a:rPr lang="en-US" sz="2800" smtClean="0"/>
              <a:t>Multi-document summarization </a:t>
            </a:r>
          </a:p>
          <a:p>
            <a:r>
              <a:rPr lang="en-US" sz="2800" smtClean="0"/>
              <a:t>Generation of summary sentences</a:t>
            </a:r>
          </a:p>
          <a:p>
            <a:pPr lvl="2"/>
            <a:r>
              <a:rPr lang="en-US" sz="2000" smtClean="0"/>
              <a:t>Fusion</a:t>
            </a:r>
          </a:p>
          <a:p>
            <a:pPr lvl="2"/>
            <a:r>
              <a:rPr lang="en-US" sz="2000" smtClean="0"/>
              <a:t>Editing of references</a:t>
            </a:r>
            <a:br>
              <a:rPr lang="en-US" sz="2000" smtClean="0"/>
            </a:b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800" smtClean="0">
                <a:solidFill>
                  <a:srgbClr val="66FFFF"/>
                </a:solidFill>
              </a:rPr>
              <a:t>		</a:t>
            </a:r>
          </a:p>
        </p:txBody>
      </p:sp>
      <p:pic>
        <p:nvPicPr>
          <p:cNvPr id="56324" name="Picture 5" descr="newsblaster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3200"/>
            <a:ext cx="2667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96C1D8B-6759-416C-84B4-0977CAA04177}" type="slidenum">
              <a:rPr lang="en-US"/>
              <a:pPr/>
              <a:t>3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Summaries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Informative vs. Indicative</a:t>
            </a:r>
          </a:p>
          <a:p>
            <a:pPr lvl="1"/>
            <a:r>
              <a:rPr lang="en-US" dirty="0" smtClean="0"/>
              <a:t>Replacing a document vs. describing the contents of a document</a:t>
            </a:r>
          </a:p>
          <a:p>
            <a:r>
              <a:rPr lang="en-US" dirty="0" smtClean="0"/>
              <a:t>Extractive vs. Generative (abstractive)</a:t>
            </a:r>
          </a:p>
          <a:p>
            <a:pPr lvl="1"/>
            <a:r>
              <a:rPr lang="en-US" dirty="0" smtClean="0"/>
              <a:t>Choosing bits of the source vs. generating something new</a:t>
            </a:r>
          </a:p>
          <a:p>
            <a:r>
              <a:rPr lang="en-US" dirty="0" smtClean="0"/>
              <a:t>Single document vs. Multi Document</a:t>
            </a:r>
          </a:p>
          <a:p>
            <a:r>
              <a:rPr lang="en-US" dirty="0" smtClean="0"/>
              <a:t>Generic vs. user-focused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Newsblaster </a:t>
            </a:r>
            <a:br>
              <a:rPr lang="en-US" sz="3600" smtClean="0"/>
            </a:br>
            <a:r>
              <a:rPr lang="en-US" sz="3600" smtClean="0"/>
              <a:t>Architecture</a:t>
            </a:r>
            <a:endParaRPr lang="en-US" smtClean="0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2667000" y="381000"/>
            <a:ext cx="28194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Crawl News Sites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667000" y="1295400"/>
            <a:ext cx="28194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Form Clusters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1371600" y="2133600"/>
            <a:ext cx="5715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Categorize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762000" y="3124200"/>
            <a:ext cx="12192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Title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Clusters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3429000" y="3124200"/>
            <a:ext cx="12192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Router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6400800" y="3124200"/>
            <a:ext cx="990600" cy="99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Select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Images</a:t>
            </a: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1676400" y="4648200"/>
            <a:ext cx="12954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Event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3429000" y="4648200"/>
            <a:ext cx="14478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Biography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5410200" y="4648200"/>
            <a:ext cx="1219200" cy="9906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Multi-</a:t>
            </a:r>
          </a:p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Event</a:t>
            </a:r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685800" y="6172200"/>
            <a:ext cx="70866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Convert Output to HTML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038600" y="838200"/>
            <a:ext cx="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038600" y="1752600"/>
            <a:ext cx="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16002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0386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858000" y="2590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762000" y="4114800"/>
            <a:ext cx="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7391400" y="4114800"/>
            <a:ext cx="0" cy="2057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41148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6019800" y="5638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>
            <a:off x="2438400" y="4114800"/>
            <a:ext cx="1295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4343400" y="4114800"/>
            <a:ext cx="1524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4038600" y="4114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</a:t>
            </a:r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91" t="11189" r="23776" b="67366"/>
          <a:stretch>
            <a:fillRect/>
          </a:stretch>
        </p:blipFill>
        <p:spPr>
          <a:xfrm>
            <a:off x="228600" y="1600200"/>
            <a:ext cx="8915400" cy="2286000"/>
          </a:xfrm>
          <a:noFill/>
        </p:spPr>
      </p:pic>
      <p:pic>
        <p:nvPicPr>
          <p:cNvPr id="645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280" t="43614" r="28972" b="31464"/>
          <a:stretch>
            <a:fillRect/>
          </a:stretch>
        </p:blipFill>
        <p:spPr>
          <a:xfrm>
            <a:off x="838200" y="4000500"/>
            <a:ext cx="7467600" cy="2857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Theme Computation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Input: A set of related documents</a:t>
            </a:r>
          </a:p>
          <a:p>
            <a:r>
              <a:rPr lang="en-US" smtClean="0"/>
              <a:t>Output: Sets of sentences that “mean” the same thing</a:t>
            </a:r>
          </a:p>
          <a:p>
            <a:r>
              <a:rPr lang="en-US" smtClean="0"/>
              <a:t>Algorithm</a:t>
            </a:r>
          </a:p>
          <a:p>
            <a:pPr lvl="2"/>
            <a:r>
              <a:rPr lang="en-US" smtClean="0"/>
              <a:t>Compute similarity across sentences using the </a:t>
            </a:r>
            <a:r>
              <a:rPr lang="en-US" smtClean="0">
                <a:solidFill>
                  <a:srgbClr val="00FFCC"/>
                </a:solidFill>
              </a:rPr>
              <a:t>Cosine Metric</a:t>
            </a:r>
          </a:p>
          <a:p>
            <a:pPr lvl="2"/>
            <a:r>
              <a:rPr lang="en-US" smtClean="0"/>
              <a:t>Can compare word overlap or phrase overlap</a:t>
            </a:r>
          </a:p>
          <a:p>
            <a:pPr lvl="2"/>
            <a:r>
              <a:rPr lang="en-US" smtClean="0"/>
              <a:t>(PLACEHOLDER: IR vector space model)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Sentence Fusion Computation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Common information identification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Alignment of constituents in parsed theme sentences: </a:t>
            </a:r>
            <a:r>
              <a:rPr lang="en-US" sz="1600" i="1" smtClean="0">
                <a:solidFill>
                  <a:schemeClr val="hlink"/>
                </a:solidFill>
              </a:rPr>
              <a:t>only some subtrees match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Bottom-up local multi-sequence alignment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Similarity depends on </a:t>
            </a:r>
          </a:p>
          <a:p>
            <a:pPr lvl="4">
              <a:lnSpc>
                <a:spcPct val="80000"/>
              </a:lnSpc>
            </a:pPr>
            <a:r>
              <a:rPr lang="en-US" sz="1400" smtClean="0"/>
              <a:t>Word/paraphrase similarity</a:t>
            </a:r>
          </a:p>
          <a:p>
            <a:pPr lvl="4">
              <a:lnSpc>
                <a:spcPct val="80000"/>
              </a:lnSpc>
            </a:pPr>
            <a:r>
              <a:rPr lang="en-US" sz="1400" smtClean="0"/>
              <a:t>Tree structure similarity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Fusion lattice computation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Choose a basis sentence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Add subtrees from fusion not present in basis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Add alternative verbalizations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Remove subtrees from basis not present in fusion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Lattice linearization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Generate all possible sentences from the fusion lattice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Score sentences using statistical language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 cstate="print"/>
          <a:srcRect l="26563" t="21875" r="42188" b="9375"/>
          <a:stretch>
            <a:fillRect/>
          </a:stretch>
        </p:blipFill>
        <p:spPr bwMode="auto">
          <a:xfrm>
            <a:off x="1454150" y="0"/>
            <a:ext cx="4387850" cy="723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Tracking Across Days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Users want to follow a story across time and watch it unfold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Network model for connecting clusters across days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Separately cluster events from today’s news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Connect new clusters with yesterday’s news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Allows for forking and merging of stories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Interface for viewing connections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Summaries that update a user on what’s new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Statistical metrics to identify differences between article pairs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Uses learned model of features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Identifies differences at clause and paragraph levels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22C628D-75E5-4F16-A066-289587B763C3}" type="slidenum">
              <a:rPr lang="en-US"/>
              <a:pPr/>
              <a:t>4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Summaries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Informative</a:t>
            </a:r>
            <a:r>
              <a:rPr lang="en-US" smtClean="0"/>
              <a:t> vs. Indicative</a:t>
            </a:r>
          </a:p>
          <a:p>
            <a:pPr lvl="1"/>
            <a:r>
              <a:rPr lang="en-US" smtClean="0"/>
              <a:t>Replacing a document vs. describing the contents of a document</a:t>
            </a:r>
          </a:p>
          <a:p>
            <a:r>
              <a:rPr lang="en-US" smtClean="0">
                <a:solidFill>
                  <a:srgbClr val="FFFF00"/>
                </a:solidFill>
              </a:rPr>
              <a:t>Extractive</a:t>
            </a:r>
            <a:r>
              <a:rPr lang="en-US" smtClean="0"/>
              <a:t> vs. </a:t>
            </a:r>
            <a:r>
              <a:rPr lang="en-US" smtClean="0">
                <a:solidFill>
                  <a:schemeClr val="tx2"/>
                </a:solidFill>
              </a:rPr>
              <a:t>Generative</a:t>
            </a:r>
          </a:p>
          <a:p>
            <a:pPr lvl="1"/>
            <a:r>
              <a:rPr lang="en-US" smtClean="0"/>
              <a:t>Choosing bits of the source vs. generating something new</a:t>
            </a:r>
          </a:p>
          <a:p>
            <a:r>
              <a:rPr lang="en-US" smtClean="0"/>
              <a:t>Single document vs. Multi Document</a:t>
            </a:r>
          </a:p>
          <a:p>
            <a:r>
              <a:rPr lang="en-US" smtClean="0">
                <a:solidFill>
                  <a:srgbClr val="FFFF00"/>
                </a:solidFill>
              </a:rPr>
              <a:t>Generic</a:t>
            </a:r>
            <a:r>
              <a:rPr lang="en-US" smtClean="0"/>
              <a:t> vs user-focused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0"/>
            <a:ext cx="9372600" cy="702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Different Perspectives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  <a:p>
            <a:pPr lvl="2"/>
            <a:r>
              <a:rPr lang="en-US" smtClean="0"/>
              <a:t>Each event cluster is divided into clusters by country</a:t>
            </a:r>
          </a:p>
          <a:p>
            <a:r>
              <a:rPr lang="en-US" smtClean="0"/>
              <a:t>Different perspectives can be viewed side by side</a:t>
            </a:r>
          </a:p>
          <a:p>
            <a:r>
              <a:rPr lang="en-US" smtClean="0"/>
              <a:t>Experimenting with update summarizer to identify key differences between sets of stories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smtClean="0"/>
              <a:t>Should we take the reader into account and how?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hlink"/>
                </a:solidFill>
              </a:rPr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Questions (from Sparck Jones)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smtClean="0"/>
              <a:t>Should we take the reader into account and how?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“Similarly, the notion of a basic summary, i.e., one reflective of the source, makes hidden fact assumptions, for example that the subject knowledge of the output’s readers will be on a par with that of the readers for whom the source was intended. (p. 5)”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Foundations of Summarization – Luhn; Edmunson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Text as input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Single document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Content selection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Methods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Sentence selection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Criteria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extraction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Sparck Jones:</a:t>
            </a:r>
            <a:br>
              <a:rPr lang="en-US"/>
            </a:br>
            <a:endParaRPr lang="en-US"/>
          </a:p>
          <a:p>
            <a:r>
              <a:rPr lang="en-US"/>
              <a:t>`what you see is what you get’, some of what is on view in the source text is transferred to constitute the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Luhn 58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Summarization as sentence </a:t>
            </a:r>
            <a:r>
              <a:rPr lang="en-US" sz="2800" dirty="0" smtClean="0"/>
              <a:t>extraction</a:t>
            </a:r>
          </a:p>
          <a:p>
            <a:pPr lvl="1"/>
            <a:r>
              <a:rPr lang="en-US" sz="2400" dirty="0" smtClean="0">
                <a:hlinkClick r:id="rId3"/>
              </a:rPr>
              <a:t>http://newsblaster.cs.columbia.edu</a:t>
            </a:r>
            <a:endParaRPr lang="en-US" sz="2400" dirty="0" smtClean="0"/>
          </a:p>
          <a:p>
            <a:pPr lvl="2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Term frequency determines sentence importance</a:t>
            </a:r>
          </a:p>
          <a:p>
            <a:pPr lvl="2"/>
            <a:r>
              <a:rPr lang="en-US" sz="2000" dirty="0"/>
              <a:t>TF*IDF</a:t>
            </a:r>
          </a:p>
          <a:p>
            <a:pPr lvl="2"/>
            <a:r>
              <a:rPr lang="en-US" sz="2000" dirty="0"/>
              <a:t>Stop word filtering</a:t>
            </a:r>
          </a:p>
          <a:p>
            <a:pPr lvl="2"/>
            <a:r>
              <a:rPr lang="en-US" sz="2000" dirty="0"/>
              <a:t>Similar words count as one</a:t>
            </a:r>
          </a:p>
          <a:p>
            <a:pPr lvl="2"/>
            <a:r>
              <a:rPr lang="en-US" sz="2000" dirty="0"/>
              <a:t>Cluster of frequent words indicates a good sentence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TF*IDF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Important terms are those that are frequent in this document but not frequent across all documents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15903</TotalTime>
  <Words>1248</Words>
  <Application>Microsoft Office PowerPoint</Application>
  <PresentationFormat>On-screen Show (4:3)</PresentationFormat>
  <Paragraphs>279</Paragraphs>
  <Slides>46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intWithHum03Intro</vt:lpstr>
      <vt:lpstr>Equation</vt:lpstr>
      <vt:lpstr>Text Summarization: News and Beyond </vt:lpstr>
      <vt:lpstr>What is Summarization?</vt:lpstr>
      <vt:lpstr>Types of Summaries</vt:lpstr>
      <vt:lpstr>Types of Summaries</vt:lpstr>
      <vt:lpstr>Questions (from Sparck Jones)</vt:lpstr>
      <vt:lpstr>Foundations of Summarization – Luhn; Edmunson</vt:lpstr>
      <vt:lpstr>Sentence extraction</vt:lpstr>
      <vt:lpstr>Luhn 58</vt:lpstr>
      <vt:lpstr>TF*IDF</vt:lpstr>
      <vt:lpstr>Term Weights</vt:lpstr>
      <vt:lpstr>TFxIDF Weighting</vt:lpstr>
      <vt:lpstr>Edmunson 69</vt:lpstr>
      <vt:lpstr>Sentence extraction variants</vt:lpstr>
      <vt:lpstr>Lexical Chains</vt:lpstr>
      <vt:lpstr>Discourse Coherence</vt:lpstr>
      <vt:lpstr>Topic Signature Words</vt:lpstr>
      <vt:lpstr>Summarization as a Noisy Channel Model</vt:lpstr>
      <vt:lpstr>Julian Kupiec SIGIR 95 Paper Abstract</vt:lpstr>
      <vt:lpstr>Statistical Classification Framework</vt:lpstr>
      <vt:lpstr>Features</vt:lpstr>
      <vt:lpstr>Evaluation</vt:lpstr>
      <vt:lpstr>Questions (from Sparck Jones)</vt:lpstr>
      <vt:lpstr>Questions (from Sparck Jones)</vt:lpstr>
      <vt:lpstr>Text Summarization at Columbia</vt:lpstr>
      <vt:lpstr>Problems with Sentence Extraction</vt:lpstr>
      <vt:lpstr>Multi-Document Summarization Research Focus</vt:lpstr>
      <vt:lpstr>Our Approach</vt:lpstr>
      <vt:lpstr>Newsblaster Integrated in online environment for daily news updates http://newsblaster.cs.columbia.edu/</vt:lpstr>
      <vt:lpstr>Newsblaster </vt:lpstr>
      <vt:lpstr>Newsblaster  Architecture</vt:lpstr>
      <vt:lpstr>Slide 31</vt:lpstr>
      <vt:lpstr>Fusion </vt:lpstr>
      <vt:lpstr>Theme Computation</vt:lpstr>
      <vt:lpstr>Sentence Fusion Computation</vt:lpstr>
      <vt:lpstr>Slide 35</vt:lpstr>
      <vt:lpstr>Slide 36</vt:lpstr>
      <vt:lpstr>Tracking Across Days</vt:lpstr>
      <vt:lpstr>Slide 38</vt:lpstr>
      <vt:lpstr>Slide 39</vt:lpstr>
      <vt:lpstr>Slide 40</vt:lpstr>
      <vt:lpstr>Slide 41</vt:lpstr>
      <vt:lpstr>Different Perspectives</vt:lpstr>
      <vt:lpstr>Slide 43</vt:lpstr>
      <vt:lpstr>Slide 44</vt:lpstr>
      <vt:lpstr>Slide 45</vt:lpstr>
      <vt:lpstr>Questions (from Sparck Jones)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408</cp:revision>
  <cp:lastPrinted>1999-03-14T18:16:38Z</cp:lastPrinted>
  <dcterms:created xsi:type="dcterms:W3CDTF">1999-02-11T11:44:10Z</dcterms:created>
  <dcterms:modified xsi:type="dcterms:W3CDTF">2010-11-30T19:24:00Z</dcterms:modified>
</cp:coreProperties>
</file>