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3" r:id="rId1"/>
  </p:sldMasterIdLst>
  <p:notesMasterIdLst>
    <p:notesMasterId r:id="rId14"/>
  </p:notesMasterIdLst>
  <p:sldIdLst>
    <p:sldId id="256" r:id="rId2"/>
    <p:sldId id="262" r:id="rId3"/>
    <p:sldId id="263" r:id="rId4"/>
    <p:sldId id="268" r:id="rId5"/>
    <p:sldId id="265" r:id="rId6"/>
    <p:sldId id="269" r:id="rId7"/>
    <p:sldId id="270" r:id="rId8"/>
    <p:sldId id="266" r:id="rId9"/>
    <p:sldId id="271" r:id="rId10"/>
    <p:sldId id="272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3366"/>
    <a:srgbClr val="CC0000"/>
    <a:srgbClr val="33996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7" autoAdjust="0"/>
    <p:restoredTop sz="94584" autoAdjust="0"/>
  </p:normalViewPr>
  <p:slideViewPr>
    <p:cSldViewPr>
      <p:cViewPr>
        <p:scale>
          <a:sx n="66" d="100"/>
          <a:sy n="66" d="100"/>
        </p:scale>
        <p:origin x="-36" y="-198"/>
      </p:cViewPr>
      <p:guideLst>
        <p:guide orient="horz" pos="2160"/>
        <p:guide pos="27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36"/>
    </p:cViewPr>
  </p:sorterViewPr>
  <p:notesViewPr>
    <p:cSldViewPr>
      <p:cViewPr>
        <p:scale>
          <a:sx n="75" d="100"/>
          <a:sy n="75" d="100"/>
        </p:scale>
        <p:origin x="-122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3651DB9-9A1A-4691-A5F1-EBDBAD79B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49BEC3-41A2-4EA5-BA52-D5FE5BE0B38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AE7F9C-FCB3-411B-8B6E-F99F77CF690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FD968-44B0-4D09-9F86-902D0232A85B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6B819-B064-4FE3-9826-87C21226F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EFF17-F2A6-4FB0-9888-D048E8AD7C4A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20C76-8E76-4E6A-8B9D-335601358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AA2DB-5D42-40D5-9FBA-78D9CEF1A172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C10DF-3529-4E8E-A0AB-85164D8F2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1619B-013F-463A-8358-317D03B9C433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7412A-F4A2-47CE-A064-364E9175B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7C22E-5DC1-40B2-9C21-5D6D173BA622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B3ACA-6C9E-4192-909F-F858B4E2B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42263-A29D-4D50-8DB1-751C0028D784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FADB7-4ABC-4CBA-B6CA-B6734ECC3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259AE-F127-49CB-B354-7B5706B5DD07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5A427-24CD-4409-908B-F16B4E7D6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FA5E7-1297-40E2-8E30-38DDA66D154B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6360-A14B-4725-A22F-C886CD755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F7EC4-E240-4043-86F4-1E6F8C468F44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9C175-57EA-41CD-9BAF-334961C55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FECBF-0588-4649-8FC5-1C540E04BD5C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5F50D-B1B6-4B08-9A0C-FE2C19240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96FEE-A0D2-4F46-9E9E-E678BDEC4619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A15EE-EC1C-4E96-A5A7-295609FB8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8FBF8-2B3B-4BAE-9DDC-4B6CBCA8331E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01553-06BB-40B5-BBA8-623C85861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60BC3A7-2A0B-4BB1-8F16-FCFA7A512C73}" type="datetimeFigureOut">
              <a:rPr lang="en-US"/>
              <a:pPr>
                <a:defRPr/>
              </a:pPr>
              <a:t>10/9/2010</a:t>
            </a:fld>
            <a:endParaRPr 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1A340F8-EF7B-4ADA-BD94-299A3E0B1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b="1" i="1" smtClean="0"/>
              <a:t>Shallow Parsing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524000"/>
          </a:xfrm>
        </p:spPr>
        <p:txBody>
          <a:bodyPr lIns="45720" rIns="45720"/>
          <a:lstStyle/>
          <a:p>
            <a:pPr eaLnBrk="1" hangingPunct="1"/>
            <a:r>
              <a:rPr lang="en-US" sz="3200" smtClean="0">
                <a:solidFill>
                  <a:schemeClr val="tx2"/>
                </a:solidFill>
              </a:rPr>
              <a:t>CS 4705</a:t>
            </a:r>
          </a:p>
          <a:p>
            <a:pPr eaLnBrk="1" hangingPunct="1"/>
            <a:r>
              <a:rPr lang="en-US" sz="3200" smtClean="0">
                <a:solidFill>
                  <a:schemeClr val="tx2"/>
                </a:solidFill>
              </a:rPr>
              <a:t>Julia Hirschberg</a:t>
            </a:r>
          </a:p>
        </p:txBody>
      </p:sp>
      <p:sp>
        <p:nvSpPr>
          <p:cNvPr id="15363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  <a:noFill/>
        </p:spPr>
        <p:txBody>
          <a:bodyPr anchor="b"/>
          <a:lstStyle/>
          <a:p>
            <a:fld id="{88461AC2-E203-494E-B927-AA04D6558B92}" type="slidenum">
              <a:rPr lang="en-US" sz="1000" smtClean="0">
                <a:solidFill>
                  <a:srgbClr val="FFFFFF"/>
                </a:solidFill>
              </a:rPr>
              <a:pPr/>
              <a:t>1</a:t>
            </a:fld>
            <a:endParaRPr lang="en-US" sz="10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POS tagging accuracy</a:t>
            </a:r>
          </a:p>
          <a:p>
            <a:r>
              <a:rPr lang="en-US" smtClean="0"/>
              <a:t>Ambiguities  and errors in labels of training corpus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9875"/>
            <a:ext cx="8229600" cy="1144588"/>
          </a:xfrm>
        </p:spPr>
        <p:txBody>
          <a:bodyPr/>
          <a:lstStyle/>
          <a:p>
            <a:r>
              <a:rPr lang="en-US" b="1" smtClean="0"/>
              <a:t>Distribution of Chunks in CONLL Shared Task</a:t>
            </a:r>
            <a:endParaRPr lang="en-US" smtClean="0"/>
          </a:p>
        </p:txBody>
      </p:sp>
      <p:pic>
        <p:nvPicPr>
          <p:cNvPr id="25603" name="fig 13.20.jpg" descr="fig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352675"/>
            <a:ext cx="8610600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Sometimes shallow parsing is enough for task</a:t>
            </a:r>
          </a:p>
          <a:p>
            <a:pPr eaLnBrk="1" hangingPunct="1"/>
            <a:r>
              <a:rPr lang="en-US" smtClean="0"/>
              <a:t>Performance quite accurate</a:t>
            </a:r>
          </a:p>
          <a:p>
            <a:pPr eaLnBrk="1" hangingPunct="1"/>
            <a:r>
              <a:rPr lang="en-US" smtClean="0"/>
              <a:t>Next:  Midterm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Shallow or Partial Parsing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Sometimes we don’t need a complete parse tree</a:t>
            </a:r>
          </a:p>
          <a:p>
            <a:pPr lvl="1" eaLnBrk="1" hangingPunct="1"/>
            <a:r>
              <a:rPr lang="en-US" smtClean="0"/>
              <a:t>Information extraction</a:t>
            </a:r>
          </a:p>
          <a:p>
            <a:pPr lvl="1" eaLnBrk="1" hangingPunct="1"/>
            <a:r>
              <a:rPr lang="en-US" smtClean="0"/>
              <a:t>Question answering</a:t>
            </a:r>
          </a:p>
          <a:p>
            <a:pPr eaLnBrk="1" hangingPunct="1"/>
            <a:r>
              <a:rPr lang="en-US" smtClean="0"/>
              <a:t>But we would like more than simple POS sequences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  <a:noFill/>
        </p:spPr>
        <p:txBody>
          <a:bodyPr anchor="b"/>
          <a:lstStyle/>
          <a:p>
            <a:fld id="{552F412E-4684-4B08-A4B0-02D218C6DF6B}" type="slidenum">
              <a:rPr lang="en-US" sz="1000" smtClean="0"/>
              <a:pPr/>
              <a:t>2</a:t>
            </a:fld>
            <a:endParaRPr 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Chunking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Find major but unembedded constituents like NPs, VPs, AdjPs, PPs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Most common task:  NP chunking of </a:t>
            </a:r>
            <a:r>
              <a:rPr lang="en-US" smtClean="0">
                <a:solidFill>
                  <a:schemeClr val="accent2"/>
                </a:solidFill>
              </a:rPr>
              <a:t>base NPs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[NP I] saw [NP the man] on [NP the hill] with [NP a telescope]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No attempt to identify full NPs – no recursion, no post-head words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No overlapping constituents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E.g., if we add PPs or VPs, they may consist only of their heads, e.g. [PP on]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Approaches:  FST Chunking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regexps to identify constituents, e.g.</a:t>
            </a:r>
          </a:p>
          <a:p>
            <a:pPr lvl="1"/>
            <a:r>
              <a:rPr lang="en-US" smtClean="0"/>
              <a:t>NP </a:t>
            </a:r>
            <a:r>
              <a:rPr lang="en-US" smtClean="0">
                <a:sym typeface="Wingdings" pitchFamily="2" charset="2"/>
              </a:rPr>
              <a:t> (DT) NN* NN</a:t>
            </a:r>
          </a:p>
          <a:p>
            <a:pPr lvl="1"/>
            <a:r>
              <a:rPr lang="en-US" smtClean="0">
                <a:sym typeface="Wingdings" pitchFamily="2" charset="2"/>
              </a:rPr>
              <a:t>Find longest matching chunk</a:t>
            </a:r>
          </a:p>
          <a:p>
            <a:pPr lvl="1"/>
            <a:r>
              <a:rPr lang="en-US" smtClean="0">
                <a:sym typeface="Wingdings" pitchFamily="2" charset="2"/>
              </a:rPr>
              <a:t>Hand-built rules</a:t>
            </a:r>
          </a:p>
          <a:p>
            <a:pPr lvl="1"/>
            <a:r>
              <a:rPr lang="en-US" smtClean="0">
                <a:sym typeface="Wingdings" pitchFamily="2" charset="2"/>
              </a:rPr>
              <a:t>No recursion but can cascade FSTs to approximate true CF parser, aggregating larger and larger constituents</a:t>
            </a:r>
          </a:p>
          <a:p>
            <a:pPr lvl="1"/>
            <a:r>
              <a:rPr lang="en-US" smtClean="0">
                <a:sym typeface="Wingdings" pitchFamily="2" charset="2"/>
              </a:rPr>
              <a:t>E.g. Steve Abney’s Cass chunker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9875"/>
            <a:ext cx="8229600" cy="1144588"/>
          </a:xfrm>
        </p:spPr>
        <p:txBody>
          <a:bodyPr/>
          <a:lstStyle/>
          <a:p>
            <a:r>
              <a:rPr lang="en-US" b="1" smtClean="0"/>
              <a:t>Figure 13.18</a:t>
            </a:r>
            <a:endParaRPr lang="en-US" smtClean="0"/>
          </a:p>
        </p:txBody>
      </p:sp>
      <p:pic>
        <p:nvPicPr>
          <p:cNvPr id="21507" name="fig 13.18.jpg" descr="fig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387475"/>
            <a:ext cx="8610600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Approaches:  ML Chunking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Require annotated corpus</a:t>
            </a:r>
          </a:p>
          <a:p>
            <a:pPr>
              <a:lnSpc>
                <a:spcPct val="90000"/>
              </a:lnSpc>
            </a:pPr>
            <a:r>
              <a:rPr lang="en-US" smtClean="0"/>
              <a:t>Train classifier to classify each element of input in sequence (e.g. IOB Tagging)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B (beginning of sequence)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 (internal to sequence)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O (outside of any sequence)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No end-of-chunk coding – it’s implicit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Easier to detect the beginning than the end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Book/B_VP that/B_NP flight/I_NP quickly/O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Train classifier using features from context and current word such as word identity, POS, chunk tags</a:t>
            </a:r>
          </a:p>
          <a:p>
            <a:r>
              <a:rPr lang="en-US" smtClean="0"/>
              <a:t>Penn Treebank provides a good training corpus, since it has hand-labeled full parses which can be converted to chunks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9875"/>
            <a:ext cx="8229600" cy="1144588"/>
          </a:xfrm>
        </p:spPr>
        <p:txBody>
          <a:bodyPr/>
          <a:lstStyle/>
          <a:p>
            <a:r>
              <a:rPr lang="en-US" b="1" smtClean="0"/>
              <a:t>Figure 13.19</a:t>
            </a:r>
            <a:endParaRPr lang="en-US" smtClean="0"/>
          </a:p>
        </p:txBody>
      </p:sp>
      <p:pic>
        <p:nvPicPr>
          <p:cNvPr id="23555" name="fig 13.19.jpg" descr="fig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133475"/>
            <a:ext cx="8610600" cy="458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Chunk Evaluation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Compare system output with Gold Standard using</a:t>
            </a:r>
          </a:p>
          <a:p>
            <a:pPr lvl="1"/>
            <a:r>
              <a:rPr lang="en-US" smtClean="0">
                <a:solidFill>
                  <a:schemeClr val="accent2"/>
                </a:solidFill>
              </a:rPr>
              <a:t>Precision</a:t>
            </a:r>
            <a:r>
              <a:rPr lang="en-US" smtClean="0"/>
              <a:t>:  # correct chunks retrieved/total hypothesized chunks retrieved by system</a:t>
            </a:r>
          </a:p>
          <a:p>
            <a:pPr lvl="1"/>
            <a:r>
              <a:rPr lang="en-US" smtClean="0">
                <a:solidFill>
                  <a:schemeClr val="accent2"/>
                </a:solidFill>
              </a:rPr>
              <a:t>Recall</a:t>
            </a:r>
            <a:r>
              <a:rPr lang="en-US" smtClean="0"/>
              <a:t>: # correct chunks retrieved/total actual chunks in test corpus</a:t>
            </a:r>
          </a:p>
          <a:p>
            <a:pPr lvl="1"/>
            <a:r>
              <a:rPr lang="en-US" smtClean="0">
                <a:solidFill>
                  <a:schemeClr val="accent2"/>
                </a:solidFill>
              </a:rPr>
              <a:t>F-measure</a:t>
            </a:r>
            <a:r>
              <a:rPr lang="en-US" smtClean="0"/>
              <a:t>: (weighted) Harmonic Mean of Precision and Recall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Best:  F</a:t>
            </a:r>
            <a:r>
              <a:rPr lang="en-US" baseline="-25000" smtClean="0"/>
              <a:t>1</a:t>
            </a:r>
            <a:r>
              <a:rPr lang="en-US" smtClean="0"/>
              <a:t>=.96 for NP chunking</a:t>
            </a:r>
          </a:p>
          <a:p>
            <a:pPr lvl="1">
              <a:buFontTx/>
              <a:buNone/>
            </a:pPr>
            <a:endParaRPr lang="en-US" smtClean="0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4495800" y="4419600"/>
          <a:ext cx="1724025" cy="954088"/>
        </p:xfrm>
        <a:graphic>
          <a:graphicData uri="http://schemas.openxmlformats.org/presentationml/2006/ole">
            <p:oleObj spid="_x0000_s30724" name="Equation" r:id="rId3" imgW="7110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4759</TotalTime>
  <Words>300</Words>
  <Application>Microsoft Office PowerPoint</Application>
  <PresentationFormat>On-screen Show (4:3)</PresentationFormat>
  <Paragraphs>54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Default Design</vt:lpstr>
      <vt:lpstr>Microsoft Equation 3.0</vt:lpstr>
      <vt:lpstr>Shallow Parsing</vt:lpstr>
      <vt:lpstr>Shallow or Partial Parsing</vt:lpstr>
      <vt:lpstr>Chunking</vt:lpstr>
      <vt:lpstr>Approaches:  FST Chunking</vt:lpstr>
      <vt:lpstr>Figure 13.18</vt:lpstr>
      <vt:lpstr>Approaches:  ML Chunking</vt:lpstr>
      <vt:lpstr>Slide 7</vt:lpstr>
      <vt:lpstr>Figure 13.19</vt:lpstr>
      <vt:lpstr>Chunk Evaluation</vt:lpstr>
      <vt:lpstr>Limitations</vt:lpstr>
      <vt:lpstr>Distribution of Chunks in CONLL Shared Task</vt:lpstr>
      <vt:lpstr>Summary</vt:lpstr>
    </vt:vector>
  </TitlesOfParts>
  <Company>AT&amp;T Labs-Research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Julia Hirschberg</cp:lastModifiedBy>
  <cp:revision>418</cp:revision>
  <dcterms:created xsi:type="dcterms:W3CDTF">2002-08-07T15:01:55Z</dcterms:created>
  <dcterms:modified xsi:type="dcterms:W3CDTF">2010-10-10T02:58:10Z</dcterms:modified>
</cp:coreProperties>
</file>