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8" r:id="rId1"/>
  </p:sldMasterIdLst>
  <p:notesMasterIdLst>
    <p:notesMasterId r:id="rId40"/>
  </p:notesMasterIdLst>
  <p:sldIdLst>
    <p:sldId id="256" r:id="rId2"/>
    <p:sldId id="261" r:id="rId3"/>
    <p:sldId id="259" r:id="rId4"/>
    <p:sldId id="262" r:id="rId5"/>
    <p:sldId id="258" r:id="rId6"/>
    <p:sldId id="263" r:id="rId7"/>
    <p:sldId id="264" r:id="rId8"/>
    <p:sldId id="265" r:id="rId9"/>
    <p:sldId id="273" r:id="rId10"/>
    <p:sldId id="266" r:id="rId11"/>
    <p:sldId id="274" r:id="rId12"/>
    <p:sldId id="277" r:id="rId13"/>
    <p:sldId id="275" r:id="rId14"/>
    <p:sldId id="267" r:id="rId15"/>
    <p:sldId id="278" r:id="rId16"/>
    <p:sldId id="279" r:id="rId17"/>
    <p:sldId id="268" r:id="rId18"/>
    <p:sldId id="280" r:id="rId19"/>
    <p:sldId id="269" r:id="rId20"/>
    <p:sldId id="281" r:id="rId21"/>
    <p:sldId id="282" r:id="rId22"/>
    <p:sldId id="260" r:id="rId23"/>
    <p:sldId id="270" r:id="rId24"/>
    <p:sldId id="283" r:id="rId25"/>
    <p:sldId id="287" r:id="rId26"/>
    <p:sldId id="284" r:id="rId27"/>
    <p:sldId id="288" r:id="rId28"/>
    <p:sldId id="289" r:id="rId29"/>
    <p:sldId id="304" r:id="rId30"/>
    <p:sldId id="310" r:id="rId31"/>
    <p:sldId id="290" r:id="rId32"/>
    <p:sldId id="291" r:id="rId33"/>
    <p:sldId id="292" r:id="rId34"/>
    <p:sldId id="305" r:id="rId35"/>
    <p:sldId id="308" r:id="rId36"/>
    <p:sldId id="309" r:id="rId37"/>
    <p:sldId id="306" r:id="rId38"/>
    <p:sldId id="307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027" autoAdjust="0"/>
  </p:normalViewPr>
  <p:slideViewPr>
    <p:cSldViewPr>
      <p:cViewPr varScale="1">
        <p:scale>
          <a:sx n="63" d="100"/>
          <a:sy n="63" d="100"/>
        </p:scale>
        <p:origin x="-3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587522C-1559-47C7-8E40-6E15329A11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6128E6-652C-4201-949F-DE31F2EC4ED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F71215-F58B-4AD1-BDA7-AD55C02C008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7515CB-2ECF-419A-8BB6-FDE578FD022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2A1600-1665-494F-9262-AE1342B07A8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C4ADB5-3E66-4A4D-A1A1-FED153AF4B38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84164B-06BD-456B-A23A-FBF8BA6093A4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48BC2A-EB4F-4DB7-B3DD-A2AF4D28B32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F6135D-A0D5-4E8B-8192-D1B6D0F446C1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99D705-E5FC-483C-8294-BCD73CFCC26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502E5A-48CA-4E0A-B76D-A35BFA897ABA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67B2AC-CD18-470B-8FC4-E6B1ABCC6FD2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B9AFF4-3E89-4CA1-A473-DD0619EA80A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50B84E-499D-4093-B217-F84E6AE645B4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57DCFE-0530-479A-A2DA-E9C2FDC6B54C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527DDB-5343-4D8F-8557-35F43AA8A4DA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9F6E7A-406C-4BC1-A508-A854605EF2A5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FCB155-B1C7-4071-85EA-3741C6949C60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Stopped here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D5A9C1-65DC-42E8-86F1-D13990397102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27429A-3627-4E01-8152-0B299844BD2B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204ADC-4D22-413B-9379-1E7C9E7BED9F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53AFC9-0499-4A8A-B7F8-6A68AA74EBA1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EEADE9-A9AF-41ED-B4EE-693B065701F9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B2AB01-7D3F-46AD-8BBC-FE5D4890FD5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9937C1-8C13-4C9E-BC77-201EE1F2EC83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78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Existential emphasis: There is snow on the ground.</a:t>
            </a:r>
          </a:p>
          <a:p>
            <a:r>
              <a:rPr lang="en-US" smtClean="0"/>
              <a:t>Non-adverbial emphasis: not in adv PP</a:t>
            </a:r>
          </a:p>
          <a:p>
            <a:r>
              <a:rPr lang="en-US" smtClean="0"/>
              <a:t>Head noun emphasis: not in another NP</a:t>
            </a:r>
          </a:p>
          <a:p>
            <a:endParaRPr lang="en-US" smtClean="0"/>
          </a:p>
        </p:txBody>
      </p:sp>
      <p:sp>
        <p:nvSpPr>
          <p:cNvPr id="778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410D56-5D74-4723-9FDD-4A4C2C40BF5F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98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98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55073E-D66B-4F5E-AD4A-60B42F6DABD7}" type="slidenum">
              <a:rPr lang="en-US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819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89A906-85DB-4430-AFD4-BA1ED30BE106}" type="slidenum">
              <a:rPr lang="en-US" smtClean="0"/>
              <a:pPr/>
              <a:t>34</a:t>
            </a:fld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1209675" y="693738"/>
            <a:ext cx="4437063" cy="34274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pPr eaLnBrk="0" hangingPunct="0"/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1046163" y="4352925"/>
            <a:ext cx="4765675" cy="347345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BD907A-2877-4369-BDB8-50F640AE559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3B062F-274F-4E90-933E-0E78AC9CE9A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2F2989-BBEE-4157-A456-492C20EC65BE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28B807-01D8-479C-A92C-0AA5F2BC93D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35F188-6A4D-4968-8308-6D8C4F77CBC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625E-7106-4656-8F5B-34584C88D14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6E68A-D045-4CED-894A-8B8D2FD4CC84}" type="datetimeFigureOut">
              <a:rPr lang="en-US"/>
              <a:pPr>
                <a:defRPr/>
              </a:pPr>
              <a:t>12/5/2010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E669C-8C4E-4A63-B877-EFFBE4F32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8E928-FE05-45A4-8B38-AC6483B9F7C5}" type="datetimeFigureOut">
              <a:rPr lang="en-US"/>
              <a:pPr>
                <a:defRPr/>
              </a:pPr>
              <a:t>12/5/2010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DB485-90C9-4C76-A94C-8A113E06A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43627-C41E-4109-BCD8-7F9A6E8761CE}" type="datetimeFigureOut">
              <a:rPr lang="en-US"/>
              <a:pPr>
                <a:defRPr/>
              </a:pPr>
              <a:t>12/5/2010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60BB7-79C3-49CE-AFC7-28271FBAB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3E930-37FB-4254-92DF-073C7F4C9A27}" type="datetimeFigureOut">
              <a:rPr lang="en-US"/>
              <a:pPr>
                <a:defRPr/>
              </a:pPr>
              <a:t>12/5/2010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1250A-AAB4-4364-BE7F-76761F6BD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59074-60A4-4295-9F72-2DB75B684102}" type="datetimeFigureOut">
              <a:rPr lang="en-US"/>
              <a:pPr>
                <a:defRPr/>
              </a:pPr>
              <a:t>12/5/2010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9FC2D-5677-4D7E-AFAF-BD388AFCBD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EE347-80E7-4E0C-8FB9-AE72B787AD58}" type="datetimeFigureOut">
              <a:rPr lang="en-US"/>
              <a:pPr>
                <a:defRPr/>
              </a:pPr>
              <a:t>12/5/2010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FE64F-48D6-4980-8767-4DC11E310D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36EE7-97C2-42A9-A713-FD6952713512}" type="datetimeFigureOut">
              <a:rPr lang="en-US"/>
              <a:pPr>
                <a:defRPr/>
              </a:pPr>
              <a:t>12/5/2010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18BF8-2780-4D0C-BBD6-911D058BB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DEC08-F2E4-40F2-87B0-C655192F8243}" type="datetimeFigureOut">
              <a:rPr lang="en-US"/>
              <a:pPr>
                <a:defRPr/>
              </a:pPr>
              <a:t>12/5/2010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A5F23-E29A-4C7D-B749-EEE43D365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9256E-3FCF-46EF-BE30-26E723015FF3}" type="datetimeFigureOut">
              <a:rPr lang="en-US"/>
              <a:pPr>
                <a:defRPr/>
              </a:pPr>
              <a:t>12/5/2010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3BC9B-930E-49B5-BEBE-B94AE7C75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0542A-8DD0-41FD-877D-92CC7C15DAEA}" type="datetimeFigureOut">
              <a:rPr lang="en-US"/>
              <a:pPr>
                <a:defRPr/>
              </a:pPr>
              <a:t>12/5/2010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DEEC3-9A09-41F1-A620-C8B302679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37A5F-722B-406B-94A6-28C1D4F325DE}" type="datetimeFigureOut">
              <a:rPr lang="en-US"/>
              <a:pPr>
                <a:defRPr/>
              </a:pPr>
              <a:t>12/5/2010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53EEC-DAB9-4A06-B1EC-A917CFC6FB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fld id="{94E5B132-8973-4A09-83F6-E4E7C2E8D66D}" type="datetimeFigureOut">
              <a:rPr lang="en-US"/>
              <a:pPr>
                <a:defRPr/>
              </a:pPr>
              <a:t>12/5/2010</a:t>
            </a:fld>
            <a:endParaRPr lang="en-US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32A3664B-6334-4A8E-AD43-039410F22F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acl.ldc.upenn.edu/P/P07/P07-1107.pdf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Pronouns and Reference Resolution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lIns="45720" rIns="45720"/>
          <a:lstStyle/>
          <a:p>
            <a:pPr eaLnBrk="1" hangingPunct="1"/>
            <a:r>
              <a:rPr lang="en-US" sz="3600" smtClean="0">
                <a:solidFill>
                  <a:schemeClr val="tx2"/>
                </a:solidFill>
              </a:rPr>
              <a:t>CS 4705</a:t>
            </a:r>
          </a:p>
          <a:p>
            <a:pPr eaLnBrk="1" hangingPunct="1"/>
            <a:r>
              <a:rPr lang="en-US" sz="3600" smtClean="0">
                <a:solidFill>
                  <a:schemeClr val="tx2"/>
                </a:solidFill>
              </a:rPr>
              <a:t>Julia Hirschberg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</p:spPr>
        <p:txBody>
          <a:bodyPr anchor="b"/>
          <a:lstStyle/>
          <a:p>
            <a:pPr algn="r">
              <a:defRPr/>
            </a:pPr>
            <a:r>
              <a:rPr lang="en-US" sz="1000">
                <a:solidFill>
                  <a:schemeClr val="accent1">
                    <a:tint val="20000"/>
                  </a:schemeClr>
                </a:solidFill>
                <a:latin typeface="Times New Roman" pitchFamily="18" charset="0"/>
              </a:rPr>
              <a:t>CS 4705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Pronouns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A large tiger escaped from the Central Park zoo chasing a tiny sparrow.  It was recaptured by a brave policeman.</a:t>
            </a:r>
          </a:p>
          <a:p>
            <a:pPr lvl="1" eaLnBrk="1" hangingPunct="1"/>
            <a:r>
              <a:rPr lang="en-US" smtClean="0"/>
              <a:t>Referents of pronouns usually require some degree of </a:t>
            </a:r>
            <a:r>
              <a:rPr lang="en-US" smtClean="0">
                <a:solidFill>
                  <a:schemeClr val="accent2"/>
                </a:solidFill>
              </a:rPr>
              <a:t>salience</a:t>
            </a:r>
            <a:r>
              <a:rPr lang="en-US" smtClean="0"/>
              <a:t> in the discourse (as opposed to definite and indefinite NPs, e.g.)</a:t>
            </a:r>
          </a:p>
          <a:p>
            <a:pPr lvl="1" eaLnBrk="1" hangingPunct="1"/>
            <a:r>
              <a:rPr lang="en-US" smtClean="0"/>
              <a:t>How do items become </a:t>
            </a:r>
            <a:r>
              <a:rPr lang="en-US" b="1" i="1" smtClean="0">
                <a:solidFill>
                  <a:srgbClr val="6600FF"/>
                </a:solidFill>
              </a:rPr>
              <a:t>salient</a:t>
            </a:r>
            <a:r>
              <a:rPr lang="en-US" smtClean="0"/>
              <a:t> in discourse?</a:t>
            </a:r>
          </a:p>
          <a:p>
            <a:pPr lvl="1"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Salience vs. Recency:  The Rule of 2 Sentences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200" smtClean="0">
                <a:solidFill>
                  <a:schemeClr val="accent2"/>
                </a:solidFill>
              </a:rPr>
              <a:t>He</a:t>
            </a:r>
            <a:r>
              <a:rPr lang="en-US" sz="2200" smtClean="0"/>
              <a:t> had dodged the press for 36 hours, but yesterday </a:t>
            </a:r>
            <a:r>
              <a:rPr lang="en-US" sz="2200" smtClean="0">
                <a:solidFill>
                  <a:schemeClr val="accent2"/>
                </a:solidFill>
              </a:rPr>
              <a:t>the</a:t>
            </a:r>
            <a:r>
              <a:rPr lang="en-US" sz="2200" smtClean="0"/>
              <a:t> </a:t>
            </a:r>
            <a:r>
              <a:rPr lang="en-US" sz="2200" smtClean="0">
                <a:solidFill>
                  <a:schemeClr val="accent2"/>
                </a:solidFill>
              </a:rPr>
              <a:t>Buck House Butler</a:t>
            </a:r>
            <a:r>
              <a:rPr lang="en-US" sz="2200" smtClean="0"/>
              <a:t>  came out of the cocoon of </a:t>
            </a:r>
            <a:r>
              <a:rPr lang="en-US" sz="2200" smtClean="0">
                <a:solidFill>
                  <a:schemeClr val="folHlink"/>
                </a:solidFill>
              </a:rPr>
              <a:t>his</a:t>
            </a:r>
            <a:r>
              <a:rPr lang="en-US" sz="2200" smtClean="0"/>
              <a:t> room at the Millennium Hotel in New York and shoveled some morsels the way of the panting press. First there was a brief, if obviously self-serving, statement, and then, in good royal tradition, a walkabout.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200" smtClean="0"/>
              <a:t>Dapper in a suit and colourfully striped tie, </a:t>
            </a:r>
            <a:r>
              <a:rPr lang="en-US" sz="2200" smtClean="0">
                <a:solidFill>
                  <a:schemeClr val="folHlink"/>
                </a:solidFill>
              </a:rPr>
              <a:t>Paul Burrell</a:t>
            </a:r>
            <a:r>
              <a:rPr lang="en-US" sz="2200" smtClean="0"/>
              <a:t> was stinging from a  weekend of salacious accusations in the British media. </a:t>
            </a:r>
            <a:r>
              <a:rPr lang="en-US" sz="2200" smtClean="0">
                <a:solidFill>
                  <a:schemeClr val="folHlink"/>
                </a:solidFill>
              </a:rPr>
              <a:t>He</a:t>
            </a:r>
            <a:r>
              <a:rPr lang="en-US" sz="2200" smtClean="0"/>
              <a:t> wanted us to know: </a:t>
            </a:r>
            <a:r>
              <a:rPr lang="en-US" sz="2200" smtClean="0">
                <a:solidFill>
                  <a:schemeClr val="folHlink"/>
                </a:solidFill>
              </a:rPr>
              <a:t>he</a:t>
            </a:r>
            <a:r>
              <a:rPr lang="en-US" sz="2200" smtClean="0"/>
              <a:t> had decided after </a:t>
            </a:r>
            <a:r>
              <a:rPr lang="en-US" sz="2200" smtClean="0">
                <a:solidFill>
                  <a:schemeClr val="folHlink"/>
                </a:solidFill>
              </a:rPr>
              <a:t>his</a:t>
            </a:r>
            <a:r>
              <a:rPr lang="en-US" sz="2200" smtClean="0"/>
              <a:t> acquittal at </a:t>
            </a:r>
            <a:r>
              <a:rPr lang="en-US" sz="2200" smtClean="0">
                <a:solidFill>
                  <a:schemeClr val="folHlink"/>
                </a:solidFill>
              </a:rPr>
              <a:t>his</a:t>
            </a:r>
            <a:r>
              <a:rPr lang="en-US" sz="2200" smtClean="0"/>
              <a:t> theft to trial to sell </a:t>
            </a:r>
            <a:r>
              <a:rPr lang="en-US" sz="2200" smtClean="0">
                <a:solidFill>
                  <a:schemeClr val="folHlink"/>
                </a:solidFill>
              </a:rPr>
              <a:t>his</a:t>
            </a:r>
            <a:r>
              <a:rPr lang="en-US" sz="2200" smtClean="0"/>
              <a:t> story to the Daily Mirror because </a:t>
            </a:r>
            <a:r>
              <a:rPr lang="en-US" sz="2200" smtClean="0">
                <a:solidFill>
                  <a:schemeClr val="folHlink"/>
                </a:solidFill>
              </a:rPr>
              <a:t>he</a:t>
            </a:r>
            <a:r>
              <a:rPr lang="en-US" sz="2200" smtClean="0"/>
              <a:t> needed the money to stave off "financial ruination". And </a:t>
            </a:r>
            <a:r>
              <a:rPr lang="en-US" sz="2200" smtClean="0">
                <a:solidFill>
                  <a:schemeClr val="folHlink"/>
                </a:solidFill>
              </a:rPr>
              <a:t>he</a:t>
            </a:r>
            <a:r>
              <a:rPr lang="en-US" sz="2200" smtClean="0"/>
              <a:t> was here in America further to spill the  beans to the ABC TV network simply to tell "</a:t>
            </a:r>
            <a:r>
              <a:rPr lang="en-US" sz="2200" smtClean="0">
                <a:solidFill>
                  <a:schemeClr val="folHlink"/>
                </a:solidFill>
              </a:rPr>
              <a:t>my</a:t>
            </a:r>
            <a:r>
              <a:rPr lang="en-US" sz="2200" smtClean="0"/>
              <a:t> side of the story".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600" smtClean="0"/>
              <a:t>If </a:t>
            </a:r>
            <a:r>
              <a:rPr lang="en-US" sz="2600" smtClean="0">
                <a:solidFill>
                  <a:schemeClr val="folHlink"/>
                </a:solidFill>
              </a:rPr>
              <a:t>he</a:t>
            </a:r>
            <a:r>
              <a:rPr lang="en-US" sz="2600" smtClean="0"/>
              <a:t> wanted </a:t>
            </a:r>
            <a:r>
              <a:rPr lang="en-US" sz="2600" smtClean="0">
                <a:solidFill>
                  <a:schemeClr val="folHlink"/>
                </a:solidFill>
              </a:rPr>
              <a:t>attention</a:t>
            </a:r>
            <a:r>
              <a:rPr lang="en-US" sz="2600" smtClean="0"/>
              <a:t> in America, </a:t>
            </a:r>
            <a:r>
              <a:rPr lang="en-US" sz="2600" smtClean="0">
                <a:solidFill>
                  <a:schemeClr val="folHlink"/>
                </a:solidFill>
              </a:rPr>
              <a:t>he</a:t>
            </a:r>
            <a:r>
              <a:rPr lang="en-US" sz="2600" smtClean="0"/>
              <a:t> was getting </a:t>
            </a:r>
            <a:r>
              <a:rPr lang="en-US" sz="2600" smtClean="0">
                <a:solidFill>
                  <a:schemeClr val="folHlink"/>
                </a:solidFill>
              </a:rPr>
              <a:t>it</a:t>
            </a:r>
            <a:r>
              <a:rPr lang="en-US" sz="2600" smtClean="0"/>
              <a:t>. </a:t>
            </a:r>
            <a:r>
              <a:rPr lang="en-US" sz="2600" smtClean="0">
                <a:solidFill>
                  <a:schemeClr val="folHlink"/>
                </a:solidFill>
              </a:rPr>
              <a:t>His</a:t>
            </a:r>
            <a:r>
              <a:rPr lang="en-US" sz="2600" smtClean="0"/>
              <a:t> lawyer in the States, </a:t>
            </a:r>
            <a:r>
              <a:rPr lang="en-US" sz="2600" smtClean="0">
                <a:solidFill>
                  <a:schemeClr val="hlink"/>
                </a:solidFill>
              </a:rPr>
              <a:t>Richard Greene</a:t>
            </a:r>
            <a:r>
              <a:rPr lang="en-US" sz="2600" smtClean="0"/>
              <a:t>, implored us to leave alone </a:t>
            </a:r>
            <a:r>
              <a:rPr lang="en-US" sz="2600" smtClean="0">
                <a:solidFill>
                  <a:schemeClr val="accent2"/>
                </a:solidFill>
              </a:rPr>
              <a:t>him</a:t>
            </a:r>
            <a:r>
              <a:rPr lang="en-US" sz="2600" smtClean="0"/>
              <a:t>, </a:t>
            </a:r>
            <a:r>
              <a:rPr lang="en-US" sz="2600" smtClean="0">
                <a:solidFill>
                  <a:schemeClr val="folHlink"/>
                </a:solidFill>
              </a:rPr>
              <a:t>his </a:t>
            </a:r>
            <a:r>
              <a:rPr lang="en-US" sz="2600" smtClean="0"/>
              <a:t>wife, Maria, and </a:t>
            </a:r>
            <a:r>
              <a:rPr lang="en-US" sz="2600" smtClean="0">
                <a:solidFill>
                  <a:schemeClr val="folHlink"/>
                </a:solidFill>
              </a:rPr>
              <a:t>their</a:t>
            </a:r>
            <a:r>
              <a:rPr lang="en-US" sz="2600" smtClean="0"/>
              <a:t> two sons, Alex and Nicholas, as </a:t>
            </a:r>
            <a:r>
              <a:rPr lang="en-US" sz="2600" smtClean="0">
                <a:solidFill>
                  <a:schemeClr val="folHlink"/>
                </a:solidFill>
              </a:rPr>
              <a:t>they</a:t>
            </a:r>
            <a:r>
              <a:rPr lang="en-US" sz="2600" smtClean="0"/>
              <a:t> spent three more days in  Manhattan. Just as quickly </a:t>
            </a:r>
            <a:r>
              <a:rPr lang="en-US" sz="2600" smtClean="0">
                <a:solidFill>
                  <a:schemeClr val="hlink"/>
                </a:solidFill>
              </a:rPr>
              <a:t>he</a:t>
            </a:r>
            <a:r>
              <a:rPr lang="en-US" sz="2600" smtClean="0"/>
              <a:t> then invited </a:t>
            </a:r>
            <a:r>
              <a:rPr lang="en-US" sz="2600" smtClean="0">
                <a:solidFill>
                  <a:schemeClr val="folHlink"/>
                </a:solidFill>
              </a:rPr>
              <a:t>us</a:t>
            </a:r>
            <a:r>
              <a:rPr lang="en-US" sz="2600" smtClean="0"/>
              <a:t> outside to take pictures and told </a:t>
            </a:r>
            <a:r>
              <a:rPr lang="en-US" sz="2600" smtClean="0">
                <a:solidFill>
                  <a:schemeClr val="folHlink"/>
                </a:solidFill>
              </a:rPr>
              <a:t>us</a:t>
            </a:r>
            <a:r>
              <a:rPr lang="en-US" sz="2600" smtClean="0"/>
              <a:t> where else </a:t>
            </a:r>
            <a:r>
              <a:rPr lang="en-US" sz="2600" smtClean="0">
                <a:solidFill>
                  <a:schemeClr val="folHlink"/>
                </a:solidFill>
              </a:rPr>
              <a:t>the besieged family</a:t>
            </a:r>
            <a:r>
              <a:rPr lang="en-US" sz="2600" smtClean="0"/>
              <a:t> would be heading: Central Park, the Empire State Building and ground zero. </a:t>
            </a:r>
            <a:r>
              <a:rPr lang="en-US" sz="2600" smtClean="0">
                <a:solidFill>
                  <a:schemeClr val="accent2"/>
                </a:solidFill>
              </a:rPr>
              <a:t>The "blabbermouth</a:t>
            </a:r>
            <a:r>
              <a:rPr lang="en-US" sz="2600" smtClean="0"/>
              <a:t>", as The Sun – doubtless doubled up with envy at the Mirror's coup – has taken to calling </a:t>
            </a:r>
            <a:r>
              <a:rPr lang="en-US" sz="2600" smtClean="0">
                <a:solidFill>
                  <a:schemeClr val="hlink"/>
                </a:solidFill>
              </a:rPr>
              <a:t>Mr Burrell</a:t>
            </a:r>
            <a:r>
              <a:rPr lang="en-US" sz="2600" smtClean="0"/>
              <a:t>, said not a word during the 10-minute outing to Times Square. But </a:t>
            </a:r>
            <a:r>
              <a:rPr lang="en-US" sz="2600" smtClean="0">
                <a:solidFill>
                  <a:schemeClr val="folHlink"/>
                </a:solidFill>
              </a:rPr>
              <a:t>he</a:t>
            </a:r>
            <a:r>
              <a:rPr lang="en-US" sz="2600" smtClean="0"/>
              <a:t> and </a:t>
            </a:r>
            <a:r>
              <a:rPr lang="en-US" sz="2600" smtClean="0">
                <a:solidFill>
                  <a:schemeClr val="folHlink"/>
                </a:solidFill>
              </a:rPr>
              <a:t>his</a:t>
            </a:r>
            <a:r>
              <a:rPr lang="en-US" sz="2600" smtClean="0"/>
              <a:t> wife, </a:t>
            </a:r>
            <a:r>
              <a:rPr lang="en-US" sz="2600" smtClean="0">
                <a:solidFill>
                  <a:schemeClr val="hlink"/>
                </a:solidFill>
              </a:rPr>
              <a:t>in pinstripe jacket and trousers</a:t>
            </a:r>
            <a:r>
              <a:rPr lang="en-US" sz="2600" smtClean="0"/>
              <a:t>, wore fixed smiles even as </a:t>
            </a:r>
            <a:r>
              <a:rPr lang="en-US" sz="2600" smtClean="0">
                <a:solidFill>
                  <a:schemeClr val="folHlink"/>
                </a:solidFill>
              </a:rPr>
              <a:t>they </a:t>
            </a:r>
            <a:r>
              <a:rPr lang="en-US" sz="2600" smtClean="0"/>
              <a:t>struggled to keep </a:t>
            </a:r>
            <a:r>
              <a:rPr lang="en-US" sz="2600" smtClean="0">
                <a:solidFill>
                  <a:schemeClr val="folHlink"/>
                </a:solidFill>
              </a:rPr>
              <a:t>their</a:t>
            </a:r>
            <a:r>
              <a:rPr lang="en-US" sz="2600" smtClean="0"/>
              <a:t> footing against a surging scrum of cameramen and reporters. Only </a:t>
            </a:r>
            <a:r>
              <a:rPr lang="en-US" sz="2600" smtClean="0">
                <a:solidFill>
                  <a:schemeClr val="hlink"/>
                </a:solidFill>
              </a:rPr>
              <a:t>the two boys</a:t>
            </a:r>
            <a:r>
              <a:rPr lang="en-US" sz="2600" smtClean="0"/>
              <a:t> looked resolutely miserable.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Salience vs. Structural Recency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E: So you have the engine assembly finished.  Now attach </a:t>
            </a:r>
            <a:r>
              <a:rPr lang="en-US" smtClean="0">
                <a:solidFill>
                  <a:schemeClr val="accent2"/>
                </a:solidFill>
              </a:rPr>
              <a:t>the rope</a:t>
            </a:r>
            <a:r>
              <a:rPr lang="en-US" smtClean="0"/>
              <a:t>. </a:t>
            </a:r>
            <a:r>
              <a:rPr lang="en-US" smtClean="0">
                <a:solidFill>
                  <a:srgbClr val="0070C0"/>
                </a:solidFill>
              </a:rPr>
              <a:t>By the way, did you buy </a:t>
            </a:r>
            <a:r>
              <a:rPr lang="en-US" smtClean="0">
                <a:solidFill>
                  <a:schemeClr val="accent2"/>
                </a:solidFill>
              </a:rPr>
              <a:t>the gas can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0070C0"/>
                </a:solidFill>
              </a:rPr>
              <a:t>today?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A: Yes.  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E: Did </a:t>
            </a:r>
            <a:r>
              <a:rPr lang="en-US" smtClean="0">
                <a:solidFill>
                  <a:schemeClr val="accent2"/>
                </a:solidFill>
              </a:rPr>
              <a:t>it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0070C0"/>
                </a:solidFill>
              </a:rPr>
              <a:t>cost much?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A: No. 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E:  OK, good.  </a:t>
            </a:r>
            <a:r>
              <a:rPr lang="en-US" smtClean="0"/>
              <a:t>Have you got </a:t>
            </a:r>
            <a:r>
              <a:rPr lang="en-US" smtClean="0">
                <a:solidFill>
                  <a:schemeClr val="accent2"/>
                </a:solidFill>
              </a:rPr>
              <a:t>it</a:t>
            </a:r>
            <a:r>
              <a:rPr lang="en-US" smtClean="0"/>
              <a:t> attached yet?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Inferables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70C0"/>
                </a:solidFill>
              </a:rPr>
              <a:t>I almost bought an Acura Integra today, but </a:t>
            </a:r>
            <a:r>
              <a:rPr lang="en-US" smtClean="0">
                <a:solidFill>
                  <a:schemeClr val="accent2"/>
                </a:solidFill>
              </a:rPr>
              <a:t>a door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0070C0"/>
                </a:solidFill>
              </a:rPr>
              <a:t>had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chemeClr val="accent2"/>
                </a:solidFill>
              </a:rPr>
              <a:t>a dent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0070C0"/>
                </a:solidFill>
              </a:rPr>
              <a:t>and </a:t>
            </a:r>
            <a:r>
              <a:rPr lang="en-US" smtClean="0">
                <a:solidFill>
                  <a:schemeClr val="accent2"/>
                </a:solidFill>
              </a:rPr>
              <a:t>the engine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0070C0"/>
                </a:solidFill>
              </a:rPr>
              <a:t>seemed noisy.</a:t>
            </a:r>
          </a:p>
          <a:p>
            <a:pPr eaLnBrk="1" hangingPunct="1"/>
            <a:r>
              <a:rPr lang="en-US" smtClean="0">
                <a:solidFill>
                  <a:srgbClr val="0070C0"/>
                </a:solidFill>
              </a:rPr>
              <a:t>Mix the flour, butter, and water. Knead </a:t>
            </a:r>
            <a:r>
              <a:rPr lang="en-US" smtClean="0">
                <a:solidFill>
                  <a:schemeClr val="accent2"/>
                </a:solidFill>
              </a:rPr>
              <a:t>the dough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0070C0"/>
                </a:solidFill>
              </a:rPr>
              <a:t>until smooth and shiny</a:t>
            </a:r>
            <a:r>
              <a:rPr lang="en-US" smtClean="0">
                <a:solidFill>
                  <a:schemeClr val="hlink"/>
                </a:solidFill>
              </a:rPr>
              <a:t>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Discontinuous Sets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Entities </a:t>
            </a:r>
            <a:r>
              <a:rPr lang="en-US" smtClean="0">
                <a:solidFill>
                  <a:schemeClr val="accent2"/>
                </a:solidFill>
              </a:rPr>
              <a:t>evoked</a:t>
            </a:r>
            <a:r>
              <a:rPr lang="en-US" smtClean="0"/>
              <a:t> together but mentioned in different sentence or phrases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John has a St. Bernard and Mary has a Yorkie.  </a:t>
            </a:r>
            <a:r>
              <a:rPr lang="en-US" smtClean="0">
                <a:solidFill>
                  <a:schemeClr val="accent2"/>
                </a:solidFill>
              </a:rPr>
              <a:t>They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0070C0"/>
                </a:solidFill>
              </a:rPr>
              <a:t>arouse some comment when </a:t>
            </a:r>
            <a:r>
              <a:rPr lang="en-US" smtClean="0">
                <a:solidFill>
                  <a:schemeClr val="accent2"/>
                </a:solidFill>
              </a:rPr>
              <a:t>they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0070C0"/>
                </a:solidFill>
              </a:rPr>
              <a:t>walk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chemeClr val="accent2"/>
                </a:solidFill>
              </a:rPr>
              <a:t>them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0070C0"/>
                </a:solidFill>
              </a:rPr>
              <a:t>in the park.</a:t>
            </a:r>
          </a:p>
          <a:p>
            <a:pPr lvl="1" eaLnBrk="1" hangingPunct="1">
              <a:buFontTx/>
              <a:buNone/>
            </a:pPr>
            <a:endParaRPr lang="en-US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Generics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I saw two Corgis and their seven puppies today.  </a:t>
            </a:r>
            <a:r>
              <a:rPr lang="en-US" smtClean="0">
                <a:solidFill>
                  <a:schemeClr val="accent2"/>
                </a:solidFill>
              </a:rPr>
              <a:t>They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0070C0"/>
                </a:solidFill>
              </a:rPr>
              <a:t>are the funniest dogs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Constraints on Coreference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Number agreement 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John’s parents like opera.  John hates it/John hates them.</a:t>
            </a:r>
          </a:p>
          <a:p>
            <a:pPr eaLnBrk="1" hangingPunct="1"/>
            <a:r>
              <a:rPr lang="en-US" smtClean="0"/>
              <a:t>Person and case agreement</a:t>
            </a:r>
          </a:p>
          <a:p>
            <a:pPr lvl="1" eaLnBrk="1" hangingPunct="1"/>
            <a:r>
              <a:rPr lang="en-US" smtClean="0"/>
              <a:t>Nominative: </a:t>
            </a:r>
            <a:r>
              <a:rPr lang="en-US" smtClean="0">
                <a:solidFill>
                  <a:srgbClr val="0070C0"/>
                </a:solidFill>
              </a:rPr>
              <a:t>I, we, you, he, she, they</a:t>
            </a:r>
          </a:p>
          <a:p>
            <a:pPr lvl="1" eaLnBrk="1" hangingPunct="1"/>
            <a:r>
              <a:rPr lang="en-US" smtClean="0"/>
              <a:t>Accusative: </a:t>
            </a:r>
            <a:r>
              <a:rPr lang="en-US" smtClean="0">
                <a:solidFill>
                  <a:srgbClr val="0070C0"/>
                </a:solidFill>
              </a:rPr>
              <a:t>me,us,you,him,her,them</a:t>
            </a:r>
          </a:p>
          <a:p>
            <a:pPr lvl="1" eaLnBrk="1" hangingPunct="1"/>
            <a:r>
              <a:rPr lang="en-US" smtClean="0"/>
              <a:t>Genitive: </a:t>
            </a:r>
            <a:r>
              <a:rPr lang="en-US" smtClean="0">
                <a:solidFill>
                  <a:srgbClr val="0070C0"/>
                </a:solidFill>
              </a:rPr>
              <a:t>my,our,your,his,her,their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George and Edward brought bread and cheese. 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chemeClr val="accent2"/>
                </a:solidFill>
              </a:rPr>
              <a:t>They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0070C0"/>
                </a:solidFill>
              </a:rPr>
              <a:t>shared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chemeClr val="accent2"/>
                </a:solidFill>
              </a:rPr>
              <a:t>them</a:t>
            </a:r>
            <a:r>
              <a:rPr lang="en-US" smtClean="0">
                <a:solidFill>
                  <a:schemeClr val="hlink"/>
                </a:solidFill>
              </a:rPr>
              <a:t>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eaLnBrk="1" hangingPunct="1"/>
            <a:r>
              <a:rPr lang="en-US" smtClean="0"/>
              <a:t>Gender agreement  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John has a Porsche. </a:t>
            </a:r>
            <a:r>
              <a:rPr lang="en-US" smtClean="0">
                <a:solidFill>
                  <a:srgbClr val="C00000"/>
                </a:solidFill>
              </a:rPr>
              <a:t>He/it/she </a:t>
            </a:r>
            <a:r>
              <a:rPr lang="en-US" smtClean="0">
                <a:solidFill>
                  <a:srgbClr val="0070C0"/>
                </a:solidFill>
              </a:rPr>
              <a:t>is attractive</a:t>
            </a:r>
            <a:r>
              <a:rPr lang="en-US" smtClean="0"/>
              <a:t>.</a:t>
            </a:r>
          </a:p>
          <a:p>
            <a:pPr eaLnBrk="1" hangingPunct="1"/>
            <a:r>
              <a:rPr lang="en-US" smtClean="0"/>
              <a:t>Syntactic constraints: </a:t>
            </a:r>
            <a:r>
              <a:rPr lang="en-US" smtClean="0">
                <a:solidFill>
                  <a:schemeClr val="accent2"/>
                </a:solidFill>
              </a:rPr>
              <a:t>binding theory</a:t>
            </a:r>
            <a:endParaRPr lang="en-US" smtClean="0"/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John bought himself a new Volvo. (himself = John)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John bought him a new Volvo (him = not John)</a:t>
            </a:r>
          </a:p>
          <a:p>
            <a:pPr eaLnBrk="1" hangingPunct="1"/>
            <a:r>
              <a:rPr lang="en-US" smtClean="0"/>
              <a:t>Selectional restrictions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John left his plane in the hangar.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He had flown it from Memphis this morning.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lvl="1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Interpretation of Pronouns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Recency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John bought </a:t>
            </a:r>
            <a:r>
              <a:rPr lang="en-US" smtClean="0">
                <a:solidFill>
                  <a:schemeClr val="accent2"/>
                </a:solidFill>
              </a:rPr>
              <a:t>a new boat</a:t>
            </a:r>
            <a:r>
              <a:rPr lang="en-US" smtClean="0">
                <a:solidFill>
                  <a:schemeClr val="hlink"/>
                </a:solidFill>
              </a:rPr>
              <a:t>.  </a:t>
            </a:r>
            <a:r>
              <a:rPr lang="en-US" smtClean="0">
                <a:solidFill>
                  <a:srgbClr val="0070C0"/>
                </a:solidFill>
              </a:rPr>
              <a:t>Bill bought </a:t>
            </a:r>
            <a:r>
              <a:rPr lang="en-US" smtClean="0">
                <a:solidFill>
                  <a:schemeClr val="accent2"/>
                </a:solidFill>
              </a:rPr>
              <a:t>a bigger one</a:t>
            </a:r>
            <a:r>
              <a:rPr lang="en-US" smtClean="0">
                <a:solidFill>
                  <a:schemeClr val="hlink"/>
                </a:solidFill>
              </a:rPr>
              <a:t>.  </a:t>
            </a:r>
            <a:r>
              <a:rPr lang="en-US" smtClean="0">
                <a:solidFill>
                  <a:srgbClr val="0070C0"/>
                </a:solidFill>
              </a:rPr>
              <a:t>Mary likes to sail </a:t>
            </a:r>
            <a:r>
              <a:rPr lang="en-US" smtClean="0">
                <a:solidFill>
                  <a:schemeClr val="accent2"/>
                </a:solidFill>
              </a:rPr>
              <a:t>it</a:t>
            </a:r>
            <a:r>
              <a:rPr lang="en-US" smtClean="0">
                <a:solidFill>
                  <a:schemeClr val="hlink"/>
                </a:solidFill>
              </a:rPr>
              <a:t>.</a:t>
            </a:r>
            <a:endParaRPr lang="en-US" smtClean="0"/>
          </a:p>
          <a:p>
            <a:pPr eaLnBrk="1" hangingPunct="1"/>
            <a:r>
              <a:rPr lang="en-US" smtClean="0"/>
              <a:t>But…grammatical role raises its ugly head…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John went to the Acura dealership with Bill</a:t>
            </a:r>
            <a:r>
              <a:rPr lang="en-US" smtClean="0">
                <a:solidFill>
                  <a:schemeClr val="hlink"/>
                </a:solidFill>
              </a:rPr>
              <a:t>.  </a:t>
            </a:r>
            <a:r>
              <a:rPr lang="en-US" smtClean="0">
                <a:solidFill>
                  <a:schemeClr val="accent2"/>
                </a:solidFill>
              </a:rPr>
              <a:t>He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0070C0"/>
                </a:solidFill>
              </a:rPr>
              <a:t>bought an Integra</a:t>
            </a:r>
            <a:r>
              <a:rPr lang="en-US" smtClean="0">
                <a:solidFill>
                  <a:schemeClr val="hlink"/>
                </a:solidFill>
              </a:rPr>
              <a:t>.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Bill went to the Acura dealership with John</a:t>
            </a:r>
            <a:r>
              <a:rPr lang="en-US" smtClean="0">
                <a:solidFill>
                  <a:schemeClr val="hlink"/>
                </a:solidFill>
              </a:rPr>
              <a:t>.  </a:t>
            </a:r>
            <a:r>
              <a:rPr lang="en-US" smtClean="0">
                <a:solidFill>
                  <a:schemeClr val="accent2"/>
                </a:solidFill>
              </a:rPr>
              <a:t>He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0070C0"/>
                </a:solidFill>
              </a:rPr>
              <a:t>bought an Integra</a:t>
            </a:r>
            <a:r>
              <a:rPr lang="en-US" smtClean="0">
                <a:solidFill>
                  <a:schemeClr val="hlink"/>
                </a:solidFill>
              </a:rPr>
              <a:t>.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?John and Bill went to the Acura dealership. 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chemeClr val="accent2"/>
                </a:solidFill>
              </a:rPr>
              <a:t>He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0070C0"/>
                </a:solidFill>
              </a:rPr>
              <a:t>bought an Integra</a:t>
            </a:r>
            <a:r>
              <a:rPr lang="en-US" smtClean="0">
                <a:solidFill>
                  <a:schemeClr val="hlink"/>
                </a:solidFill>
              </a:rPr>
              <a:t>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Reference Joke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Gracie:  </a:t>
            </a:r>
            <a:r>
              <a:rPr lang="en-US" sz="2400" smtClean="0">
                <a:solidFill>
                  <a:srgbClr val="0070C0"/>
                </a:solidFill>
              </a:rPr>
              <a:t>Oh yeah ... and then Mr. and Mrs. Jones were having matrimonial trouble, and my brother was hired to watch Mrs. Jones.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George</a:t>
            </a:r>
            <a:r>
              <a:rPr lang="en-US" sz="2400" smtClean="0">
                <a:solidFill>
                  <a:srgbClr val="0070C0"/>
                </a:solidFill>
              </a:rPr>
              <a:t>:  Well, I imagine </a:t>
            </a:r>
            <a:r>
              <a:rPr lang="en-US" sz="2400" smtClean="0">
                <a:solidFill>
                  <a:schemeClr val="accent2"/>
                </a:solidFill>
              </a:rPr>
              <a:t>she</a:t>
            </a:r>
            <a:r>
              <a:rPr lang="en-US" sz="2400" smtClean="0">
                <a:solidFill>
                  <a:schemeClr val="hlink"/>
                </a:solidFill>
              </a:rPr>
              <a:t> </a:t>
            </a:r>
            <a:r>
              <a:rPr lang="en-US" sz="2400" smtClean="0">
                <a:solidFill>
                  <a:srgbClr val="0070C0"/>
                </a:solidFill>
              </a:rPr>
              <a:t>was a very attractive woman.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Gracie:  </a:t>
            </a:r>
            <a:r>
              <a:rPr lang="en-US" sz="2400" smtClean="0">
                <a:solidFill>
                  <a:schemeClr val="accent2"/>
                </a:solidFill>
              </a:rPr>
              <a:t>She</a:t>
            </a:r>
            <a:r>
              <a:rPr lang="en-US" sz="2400" smtClean="0">
                <a:solidFill>
                  <a:schemeClr val="hlink"/>
                </a:solidFill>
              </a:rPr>
              <a:t> </a:t>
            </a:r>
            <a:r>
              <a:rPr lang="en-US" sz="2400" smtClean="0">
                <a:solidFill>
                  <a:srgbClr val="0070C0"/>
                </a:solidFill>
              </a:rPr>
              <a:t>was, and my brother watched </a:t>
            </a:r>
            <a:r>
              <a:rPr lang="en-US" sz="2400" smtClean="0">
                <a:solidFill>
                  <a:schemeClr val="accent2"/>
                </a:solidFill>
              </a:rPr>
              <a:t>her</a:t>
            </a:r>
            <a:r>
              <a:rPr lang="en-US" sz="2400" smtClean="0">
                <a:solidFill>
                  <a:schemeClr val="hlink"/>
                </a:solidFill>
              </a:rPr>
              <a:t> </a:t>
            </a:r>
            <a:r>
              <a:rPr lang="en-US" sz="2400" smtClean="0">
                <a:solidFill>
                  <a:srgbClr val="0070C0"/>
                </a:solidFill>
              </a:rPr>
              <a:t>day and night for six months.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George:  </a:t>
            </a:r>
            <a:r>
              <a:rPr lang="en-US" sz="2400" smtClean="0">
                <a:solidFill>
                  <a:srgbClr val="0070C0"/>
                </a:solidFill>
              </a:rPr>
              <a:t>Well, what happened?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Gracie:  </a:t>
            </a:r>
            <a:r>
              <a:rPr lang="en-US" sz="2400" smtClean="0">
                <a:solidFill>
                  <a:schemeClr val="accent2"/>
                </a:solidFill>
              </a:rPr>
              <a:t>She</a:t>
            </a:r>
            <a:r>
              <a:rPr lang="en-US" sz="2400" smtClean="0">
                <a:solidFill>
                  <a:schemeClr val="hlink"/>
                </a:solidFill>
              </a:rPr>
              <a:t> </a:t>
            </a:r>
            <a:r>
              <a:rPr lang="en-US" sz="2400" smtClean="0">
                <a:solidFill>
                  <a:srgbClr val="0070C0"/>
                </a:solidFill>
              </a:rPr>
              <a:t>finally got a divorce.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George:  </a:t>
            </a:r>
            <a:r>
              <a:rPr lang="en-US" sz="2400" smtClean="0">
                <a:solidFill>
                  <a:srgbClr val="0070C0"/>
                </a:solidFill>
              </a:rPr>
              <a:t>Mrs. Jones?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Gracie:  </a:t>
            </a:r>
            <a:r>
              <a:rPr lang="en-US" sz="2400" smtClean="0">
                <a:solidFill>
                  <a:srgbClr val="0070C0"/>
                </a:solidFill>
              </a:rPr>
              <a:t>No, my brother's wife.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eaLnBrk="1" hangingPunct="1"/>
            <a:r>
              <a:rPr lang="en-US" sz="2400" smtClean="0"/>
              <a:t>And so does…repeated mention</a:t>
            </a:r>
          </a:p>
          <a:p>
            <a:pPr lvl="1" eaLnBrk="1" hangingPunct="1"/>
            <a:r>
              <a:rPr lang="en-US" sz="2400" smtClean="0">
                <a:solidFill>
                  <a:srgbClr val="0070C0"/>
                </a:solidFill>
              </a:rPr>
              <a:t>John needed a car to go to </a:t>
            </a:r>
            <a:r>
              <a:rPr lang="en-US" sz="2400" smtClean="0">
                <a:solidFill>
                  <a:schemeClr val="accent2"/>
                </a:solidFill>
              </a:rPr>
              <a:t>his</a:t>
            </a:r>
            <a:r>
              <a:rPr lang="en-US" sz="2400" smtClean="0">
                <a:solidFill>
                  <a:schemeClr val="hlink"/>
                </a:solidFill>
              </a:rPr>
              <a:t> </a:t>
            </a:r>
            <a:r>
              <a:rPr lang="en-US" sz="2400" smtClean="0">
                <a:solidFill>
                  <a:srgbClr val="0070C0"/>
                </a:solidFill>
              </a:rPr>
              <a:t>new job. </a:t>
            </a:r>
            <a:r>
              <a:rPr lang="en-US" sz="2400" smtClean="0">
                <a:solidFill>
                  <a:schemeClr val="accent2"/>
                </a:solidFill>
              </a:rPr>
              <a:t>He</a:t>
            </a:r>
            <a:r>
              <a:rPr lang="en-US" sz="2400" smtClean="0">
                <a:solidFill>
                  <a:schemeClr val="hlink"/>
                </a:solidFill>
              </a:rPr>
              <a:t> </a:t>
            </a:r>
            <a:r>
              <a:rPr lang="en-US" sz="2400" smtClean="0">
                <a:solidFill>
                  <a:srgbClr val="0070C0"/>
                </a:solidFill>
              </a:rPr>
              <a:t>decided that </a:t>
            </a:r>
            <a:r>
              <a:rPr lang="en-US" sz="2400" smtClean="0">
                <a:solidFill>
                  <a:schemeClr val="accent2"/>
                </a:solidFill>
              </a:rPr>
              <a:t>he</a:t>
            </a:r>
            <a:r>
              <a:rPr lang="en-US" sz="2400" smtClean="0">
                <a:solidFill>
                  <a:schemeClr val="hlink"/>
                </a:solidFill>
              </a:rPr>
              <a:t> </a:t>
            </a:r>
            <a:r>
              <a:rPr lang="en-US" sz="2400" smtClean="0">
                <a:solidFill>
                  <a:srgbClr val="0070C0"/>
                </a:solidFill>
              </a:rPr>
              <a:t>wanted something sporty.  Bill went to the dealership with </a:t>
            </a:r>
            <a:r>
              <a:rPr lang="en-US" sz="2400" smtClean="0">
                <a:solidFill>
                  <a:schemeClr val="accent2"/>
                </a:solidFill>
              </a:rPr>
              <a:t>him</a:t>
            </a:r>
            <a:r>
              <a:rPr lang="en-US" sz="2400" smtClean="0">
                <a:solidFill>
                  <a:schemeClr val="hlink"/>
                </a:solidFill>
              </a:rPr>
              <a:t>.  </a:t>
            </a:r>
            <a:r>
              <a:rPr lang="en-US" sz="2400" smtClean="0">
                <a:solidFill>
                  <a:schemeClr val="accent2"/>
                </a:solidFill>
              </a:rPr>
              <a:t>He</a:t>
            </a:r>
            <a:r>
              <a:rPr lang="en-US" sz="2400" smtClean="0">
                <a:solidFill>
                  <a:schemeClr val="hlink"/>
                </a:solidFill>
              </a:rPr>
              <a:t> </a:t>
            </a:r>
            <a:r>
              <a:rPr lang="en-US" sz="2400" smtClean="0">
                <a:solidFill>
                  <a:srgbClr val="0070C0"/>
                </a:solidFill>
              </a:rPr>
              <a:t>bought a Miata.</a:t>
            </a:r>
          </a:p>
          <a:p>
            <a:pPr lvl="1" eaLnBrk="1" hangingPunct="1"/>
            <a:r>
              <a:rPr lang="en-US" sz="2400" smtClean="0"/>
              <a:t>Who bought the Miata?</a:t>
            </a:r>
          </a:p>
          <a:p>
            <a:pPr lvl="1" eaLnBrk="1" hangingPunct="1"/>
            <a:r>
              <a:rPr lang="en-US" sz="2400" smtClean="0"/>
              <a:t>What about grammatical role preference?</a:t>
            </a:r>
          </a:p>
          <a:p>
            <a:pPr eaLnBrk="1" hangingPunct="1"/>
            <a:r>
              <a:rPr lang="en-US" sz="2400" smtClean="0"/>
              <a:t>Parallel constructions</a:t>
            </a:r>
          </a:p>
          <a:p>
            <a:pPr lvl="1" eaLnBrk="1" hangingPunct="1">
              <a:buFontTx/>
              <a:buNone/>
            </a:pPr>
            <a:r>
              <a:rPr lang="en-US" sz="2400" smtClean="0">
                <a:solidFill>
                  <a:srgbClr val="0070C0"/>
                </a:solidFill>
              </a:rPr>
              <a:t>Saturday, Mary went with Sue to the farmer’s market. </a:t>
            </a:r>
          </a:p>
          <a:p>
            <a:pPr lvl="1" eaLnBrk="1" hangingPunct="1">
              <a:buFontTx/>
              <a:buNone/>
            </a:pPr>
            <a:r>
              <a:rPr lang="en-US" sz="2400" smtClean="0">
                <a:solidFill>
                  <a:srgbClr val="0070C0"/>
                </a:solidFill>
              </a:rPr>
              <a:t>Sally went with </a:t>
            </a:r>
            <a:r>
              <a:rPr lang="en-US" sz="2400" smtClean="0">
                <a:solidFill>
                  <a:schemeClr val="accent2"/>
                </a:solidFill>
              </a:rPr>
              <a:t>her</a:t>
            </a:r>
            <a:r>
              <a:rPr lang="en-US" sz="2400" smtClean="0">
                <a:solidFill>
                  <a:schemeClr val="hlink"/>
                </a:solidFill>
              </a:rPr>
              <a:t> </a:t>
            </a:r>
            <a:r>
              <a:rPr lang="en-US" sz="2400" smtClean="0">
                <a:solidFill>
                  <a:srgbClr val="0070C0"/>
                </a:solidFill>
              </a:rPr>
              <a:t>to the bookstore.</a:t>
            </a:r>
          </a:p>
          <a:p>
            <a:pPr lvl="1" eaLnBrk="1" hangingPunct="1">
              <a:buFontTx/>
              <a:buNone/>
            </a:pPr>
            <a:r>
              <a:rPr lang="en-US" sz="2400" smtClean="0">
                <a:solidFill>
                  <a:srgbClr val="0070C0"/>
                </a:solidFill>
              </a:rPr>
              <a:t>Sunday, Mary went with Sue to the mall.</a:t>
            </a:r>
          </a:p>
          <a:p>
            <a:pPr lvl="1" eaLnBrk="1" hangingPunct="1">
              <a:buFontTx/>
              <a:buNone/>
            </a:pPr>
            <a:r>
              <a:rPr lang="en-US" sz="2400" smtClean="0">
                <a:solidFill>
                  <a:srgbClr val="0070C0"/>
                </a:solidFill>
              </a:rPr>
              <a:t>Sally told </a:t>
            </a:r>
            <a:r>
              <a:rPr lang="en-US" sz="2400" smtClean="0">
                <a:solidFill>
                  <a:schemeClr val="accent2"/>
                </a:solidFill>
              </a:rPr>
              <a:t>her</a:t>
            </a:r>
            <a:r>
              <a:rPr lang="en-US" sz="2400" smtClean="0">
                <a:solidFill>
                  <a:schemeClr val="hlink"/>
                </a:solidFill>
              </a:rPr>
              <a:t> </a:t>
            </a:r>
            <a:r>
              <a:rPr lang="en-US" sz="2400" smtClean="0">
                <a:solidFill>
                  <a:srgbClr val="0070C0"/>
                </a:solidFill>
              </a:rPr>
              <a:t>she should get over </a:t>
            </a:r>
            <a:r>
              <a:rPr lang="en-US" sz="2400" smtClean="0">
                <a:solidFill>
                  <a:schemeClr val="accent2"/>
                </a:solidFill>
              </a:rPr>
              <a:t>her</a:t>
            </a:r>
            <a:r>
              <a:rPr lang="en-US" sz="2400" smtClean="0">
                <a:solidFill>
                  <a:schemeClr val="hlink"/>
                </a:solidFill>
              </a:rPr>
              <a:t> </a:t>
            </a:r>
            <a:r>
              <a:rPr lang="en-US" sz="2400" smtClean="0">
                <a:solidFill>
                  <a:srgbClr val="0070C0"/>
                </a:solidFill>
              </a:rPr>
              <a:t>shopping obsession.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eaLnBrk="1" hangingPunct="1"/>
            <a:r>
              <a:rPr lang="en-US" smtClean="0"/>
              <a:t>Verb semantics/thematic roles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John telephoned Bill.  </a:t>
            </a:r>
            <a:r>
              <a:rPr lang="en-US" smtClean="0">
                <a:solidFill>
                  <a:schemeClr val="accent2"/>
                </a:solidFill>
              </a:rPr>
              <a:t>He</a:t>
            </a:r>
            <a:r>
              <a:rPr lang="en-US" smtClean="0">
                <a:solidFill>
                  <a:srgbClr val="0070C0"/>
                </a:solidFill>
              </a:rPr>
              <a:t>’d lost the directions to </a:t>
            </a:r>
            <a:r>
              <a:rPr lang="en-US" smtClean="0">
                <a:solidFill>
                  <a:schemeClr val="accent2"/>
                </a:solidFill>
              </a:rPr>
              <a:t>his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0070C0"/>
                </a:solidFill>
              </a:rPr>
              <a:t>house</a:t>
            </a:r>
            <a:r>
              <a:rPr lang="en-US" smtClean="0">
                <a:solidFill>
                  <a:schemeClr val="hlink"/>
                </a:solidFill>
              </a:rPr>
              <a:t>.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John criticized Bill.  </a:t>
            </a:r>
            <a:r>
              <a:rPr lang="en-US" smtClean="0">
                <a:solidFill>
                  <a:schemeClr val="accent2"/>
                </a:solidFill>
              </a:rPr>
              <a:t>He</a:t>
            </a:r>
            <a:r>
              <a:rPr lang="en-US" smtClean="0">
                <a:solidFill>
                  <a:srgbClr val="0070C0"/>
                </a:solidFill>
              </a:rPr>
              <a:t>’d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0070C0"/>
                </a:solidFill>
              </a:rPr>
              <a:t>lost the directions to </a:t>
            </a:r>
            <a:r>
              <a:rPr lang="en-US" smtClean="0">
                <a:solidFill>
                  <a:schemeClr val="accent2"/>
                </a:solidFill>
              </a:rPr>
              <a:t>his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0070C0"/>
                </a:solidFill>
              </a:rPr>
              <a:t>house.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Pragmatics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Context-dependent meaning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Jeb Bush was helped by </a:t>
            </a:r>
            <a:r>
              <a:rPr lang="en-US" smtClean="0">
                <a:solidFill>
                  <a:srgbClr val="C00000"/>
                </a:solidFill>
              </a:rPr>
              <a:t>his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0070C0"/>
                </a:solidFill>
              </a:rPr>
              <a:t>brother and so was Frank Lautenberg.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/>
              <a:t>(Strict vs. Sloppy)</a:t>
            </a:r>
            <a:endParaRPr lang="en-US" smtClean="0">
              <a:solidFill>
                <a:schemeClr val="hlink"/>
              </a:solidFill>
            </a:endParaRP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Mike Bloomberg bet George Pataki a baseball cap that </a:t>
            </a:r>
            <a:r>
              <a:rPr lang="en-US" smtClean="0">
                <a:solidFill>
                  <a:srgbClr val="C00000"/>
                </a:solidFill>
              </a:rPr>
              <a:t>he</a:t>
            </a:r>
            <a:r>
              <a:rPr lang="en-US" smtClean="0">
                <a:solidFill>
                  <a:schemeClr val="folHlink"/>
                </a:solidFill>
              </a:rPr>
              <a:t> </a:t>
            </a:r>
            <a:r>
              <a:rPr lang="en-US" smtClean="0">
                <a:solidFill>
                  <a:schemeClr val="accent2"/>
                </a:solidFill>
              </a:rPr>
              <a:t>could/couldn’t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0070C0"/>
                </a:solidFill>
              </a:rPr>
              <a:t>run the marathon in under 3 hours.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Mike Bloomberg bet George Pataki a baseball cap that </a:t>
            </a:r>
            <a:r>
              <a:rPr lang="en-US" smtClean="0">
                <a:solidFill>
                  <a:srgbClr val="C00000"/>
                </a:solidFill>
              </a:rPr>
              <a:t>he</a:t>
            </a:r>
            <a:r>
              <a:rPr lang="en-US" smtClean="0">
                <a:solidFill>
                  <a:schemeClr val="folHlink"/>
                </a:solidFill>
              </a:rPr>
              <a:t> </a:t>
            </a:r>
            <a:r>
              <a:rPr lang="en-US" smtClean="0">
                <a:solidFill>
                  <a:schemeClr val="accent2"/>
                </a:solidFill>
              </a:rPr>
              <a:t>could/couldn’t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0070C0"/>
                </a:solidFill>
              </a:rPr>
              <a:t>be hypnotized in under 1 minute.</a:t>
            </a:r>
          </a:p>
          <a:p>
            <a:pPr lvl="1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Affects Reference Resolution?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Lexical factors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Reference type: Inferrability, discontinuous set, generics, one anaphora, pronouns,…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Discourse factors: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Recency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Focus/topic structure, digression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Repeated mention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Syntactic factors: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Agreement: gender, number, person, case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Parallel construction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Grammatical role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1" eaLnBrk="1" hangingPunct="1"/>
            <a:r>
              <a:rPr lang="en-US" smtClean="0"/>
              <a:t>Selectional restrictions</a:t>
            </a:r>
          </a:p>
          <a:p>
            <a:pPr eaLnBrk="1" hangingPunct="1"/>
            <a:r>
              <a:rPr lang="en-US" smtClean="0"/>
              <a:t>Semantic/lexical factors</a:t>
            </a:r>
          </a:p>
          <a:p>
            <a:pPr lvl="1" eaLnBrk="1" hangingPunct="1"/>
            <a:r>
              <a:rPr lang="en-US" smtClean="0"/>
              <a:t>Verb semantics, thematic role </a:t>
            </a:r>
          </a:p>
          <a:p>
            <a:pPr eaLnBrk="1" hangingPunct="1"/>
            <a:r>
              <a:rPr lang="en-US" smtClean="0"/>
              <a:t>Pragmatic factors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 Resolution Algorithms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Given these types of constraints, can we construct an algorithm that will apply them such that we can identify the correct referents of anaphors and other referring expressions?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 Resolution Task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Finding in a text all the referring expressions that have one and the same denotation</a:t>
            </a:r>
          </a:p>
          <a:p>
            <a:pPr lvl="1" eaLnBrk="1" hangingPunct="1"/>
            <a:r>
              <a:rPr lang="en-US" smtClean="0"/>
              <a:t>Pronominal anaphora resolution</a:t>
            </a:r>
          </a:p>
          <a:p>
            <a:pPr lvl="1" eaLnBrk="1" hangingPunct="1"/>
            <a:r>
              <a:rPr lang="en-US" smtClean="0"/>
              <a:t>Anaphora resolution between named entities</a:t>
            </a:r>
          </a:p>
          <a:p>
            <a:pPr lvl="1" eaLnBrk="1" hangingPunct="1"/>
            <a:r>
              <a:rPr lang="en-US" smtClean="0"/>
              <a:t>Full noun phrase anaphora resolution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Issues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Which constraints/features can/should we make use of?</a:t>
            </a:r>
          </a:p>
          <a:p>
            <a:pPr eaLnBrk="1" hangingPunct="1"/>
            <a:r>
              <a:rPr lang="en-US" smtClean="0"/>
              <a:t>How should we order them?  I.e. which override which?</a:t>
            </a:r>
          </a:p>
          <a:p>
            <a:pPr eaLnBrk="1" hangingPunct="1"/>
            <a:r>
              <a:rPr lang="en-US" smtClean="0"/>
              <a:t>What should be stored in our discourse model?  I.e., what types of information do we need to keep track of?</a:t>
            </a:r>
          </a:p>
          <a:p>
            <a:pPr eaLnBrk="1" hangingPunct="1"/>
            <a:r>
              <a:rPr lang="en-US" smtClean="0"/>
              <a:t>How to evaluate?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 Algorithms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Lappin &amp; Leas ‘94: weighting via </a:t>
            </a:r>
            <a:r>
              <a:rPr lang="en-US" smtClean="0">
                <a:solidFill>
                  <a:schemeClr val="accent2"/>
                </a:solidFill>
              </a:rPr>
              <a:t>recency</a:t>
            </a:r>
            <a:r>
              <a:rPr lang="en-US" smtClean="0"/>
              <a:t> and </a:t>
            </a:r>
            <a:r>
              <a:rPr lang="en-US" smtClean="0">
                <a:solidFill>
                  <a:schemeClr val="accent2"/>
                </a:solidFill>
              </a:rPr>
              <a:t>syntactic</a:t>
            </a:r>
            <a:r>
              <a:rPr lang="en-US" smtClean="0"/>
              <a:t> preferences</a:t>
            </a:r>
          </a:p>
          <a:p>
            <a:pPr eaLnBrk="1" hangingPunct="1"/>
            <a:r>
              <a:rPr lang="en-US" smtClean="0"/>
              <a:t>Hobbs ‘78: </a:t>
            </a:r>
            <a:r>
              <a:rPr lang="en-US" smtClean="0">
                <a:solidFill>
                  <a:schemeClr val="accent2"/>
                </a:solidFill>
              </a:rPr>
              <a:t>syntax</a:t>
            </a:r>
            <a:r>
              <a:rPr lang="en-US" smtClean="0"/>
              <a:t> tree-based referential search</a:t>
            </a:r>
          </a:p>
          <a:p>
            <a:pPr eaLnBrk="1" hangingPunct="1"/>
            <a:r>
              <a:rPr lang="en-US" smtClean="0"/>
              <a:t>Supervised approaches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Hobbs:  Syntax-Based Approach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defTabSz="920750" eaLnBrk="1" hangingPunct="1">
              <a:lnSpc>
                <a:spcPct val="90000"/>
              </a:lnSpc>
              <a:tabLst>
                <a:tab pos="1436688" algn="l"/>
                <a:tab pos="2279650" algn="l"/>
                <a:tab pos="3654425" algn="l"/>
                <a:tab pos="4575175" algn="l"/>
                <a:tab pos="5091113" algn="l"/>
                <a:tab pos="6402388" algn="l"/>
              </a:tabLst>
            </a:pPr>
            <a:r>
              <a:rPr lang="en-US" smtClean="0"/>
              <a:t>Search for antecedent in parse tree of current sentence, then prior sentences in order of recency</a:t>
            </a:r>
          </a:p>
          <a:p>
            <a:pPr lvl="1" defTabSz="920750" eaLnBrk="1" hangingPunct="1">
              <a:lnSpc>
                <a:spcPct val="90000"/>
              </a:lnSpc>
              <a:tabLst>
                <a:tab pos="1436688" algn="l"/>
                <a:tab pos="2279650" algn="l"/>
                <a:tab pos="3654425" algn="l"/>
                <a:tab pos="4575175" algn="l"/>
                <a:tab pos="5091113" algn="l"/>
                <a:tab pos="6402388" algn="l"/>
              </a:tabLst>
            </a:pPr>
            <a:r>
              <a:rPr lang="en-US" smtClean="0"/>
              <a:t>For current S, search for NP nodes to the left of a path </a:t>
            </a:r>
            <a:r>
              <a:rPr lang="en-US" smtClean="0">
                <a:solidFill>
                  <a:srgbClr val="FF33CC"/>
                </a:solidFill>
              </a:rPr>
              <a:t>p</a:t>
            </a:r>
            <a:r>
              <a:rPr lang="en-US" smtClean="0"/>
              <a:t> from the pronoun up to the first NP or S node (</a:t>
            </a:r>
            <a:r>
              <a:rPr lang="en-US" smtClean="0">
                <a:solidFill>
                  <a:srgbClr val="FF33CC"/>
                </a:solidFill>
              </a:rPr>
              <a:t>X</a:t>
            </a:r>
            <a:r>
              <a:rPr lang="en-US" smtClean="0"/>
              <a:t>) above it in L2R, breadth-first</a:t>
            </a:r>
          </a:p>
          <a:p>
            <a:pPr lvl="2" defTabSz="920750" eaLnBrk="1" hangingPunct="1">
              <a:lnSpc>
                <a:spcPct val="90000"/>
              </a:lnSpc>
              <a:tabLst>
                <a:tab pos="1436688" algn="l"/>
                <a:tab pos="2279650" algn="l"/>
                <a:tab pos="3654425" algn="l"/>
                <a:tab pos="4575175" algn="l"/>
                <a:tab pos="5091113" algn="l"/>
                <a:tab pos="6402388" algn="l"/>
              </a:tabLst>
            </a:pPr>
            <a:r>
              <a:rPr lang="en-US" smtClean="0"/>
              <a:t>Propose as pronoun’s antecedent any NP you find as long as it has an NP or S node between itself and </a:t>
            </a:r>
            <a:r>
              <a:rPr lang="en-US" smtClean="0">
                <a:solidFill>
                  <a:srgbClr val="FF33CC"/>
                </a:solidFill>
              </a:rPr>
              <a:t>X</a:t>
            </a:r>
            <a:endParaRPr lang="en-US" smtClean="0"/>
          </a:p>
          <a:p>
            <a:pPr lvl="2" defTabSz="920750" eaLnBrk="1" hangingPunct="1">
              <a:lnSpc>
                <a:spcPct val="90000"/>
              </a:lnSpc>
              <a:tabLst>
                <a:tab pos="1436688" algn="l"/>
                <a:tab pos="2279650" algn="l"/>
                <a:tab pos="3654425" algn="l"/>
                <a:tab pos="4575175" algn="l"/>
                <a:tab pos="5091113" algn="l"/>
                <a:tab pos="6402388" algn="l"/>
              </a:tabLst>
            </a:pPr>
            <a:r>
              <a:rPr lang="en-US" smtClean="0"/>
              <a:t>If </a:t>
            </a:r>
            <a:r>
              <a:rPr lang="en-US" smtClean="0">
                <a:solidFill>
                  <a:srgbClr val="FF33CC"/>
                </a:solidFill>
              </a:rPr>
              <a:t>X</a:t>
            </a:r>
            <a:r>
              <a:rPr lang="en-US" smtClean="0"/>
              <a:t> is highest node in sentence, search prior sentences, L2R breadth-first, for candidate NPs</a:t>
            </a:r>
          </a:p>
          <a:p>
            <a:pPr lvl="2" defTabSz="920750" eaLnBrk="1" hangingPunct="1">
              <a:lnSpc>
                <a:spcPct val="90000"/>
              </a:lnSpc>
              <a:tabLst>
                <a:tab pos="1436688" algn="l"/>
                <a:tab pos="2279650" algn="l"/>
                <a:tab pos="3654425" algn="l"/>
                <a:tab pos="4575175" algn="l"/>
                <a:tab pos="5091113" algn="l"/>
                <a:tab pos="6402388" algn="l"/>
              </a:tabLst>
            </a:pPr>
            <a:r>
              <a:rPr lang="en-US" smtClean="0"/>
              <a:t>O.w., continue searching current tree by going to next S or NP above </a:t>
            </a:r>
            <a:r>
              <a:rPr lang="en-US" smtClean="0">
                <a:solidFill>
                  <a:srgbClr val="FF33CC"/>
                </a:solidFill>
              </a:rPr>
              <a:t>X</a:t>
            </a:r>
            <a:r>
              <a:rPr lang="en-US" smtClean="0"/>
              <a:t> before going to prior sentences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Terminology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6600FF"/>
                </a:solidFill>
              </a:rPr>
              <a:t>Discourse</a:t>
            </a:r>
            <a:r>
              <a:rPr lang="en-US" smtClean="0"/>
              <a:t>: anything longer than a single utterance or sentence</a:t>
            </a:r>
          </a:p>
          <a:p>
            <a:pPr lvl="1" eaLnBrk="1" hangingPunct="1"/>
            <a:r>
              <a:rPr lang="en-US" smtClean="0">
                <a:solidFill>
                  <a:srgbClr val="6600FF"/>
                </a:solidFill>
              </a:rPr>
              <a:t>Monologue</a:t>
            </a:r>
          </a:p>
          <a:p>
            <a:pPr lvl="1" eaLnBrk="1" hangingPunct="1"/>
            <a:r>
              <a:rPr lang="en-US" smtClean="0">
                <a:solidFill>
                  <a:srgbClr val="6600FF"/>
                </a:solidFill>
              </a:rPr>
              <a:t>Dialogue</a:t>
            </a:r>
            <a:r>
              <a:rPr lang="en-US" smtClean="0"/>
              <a:t>: </a:t>
            </a:r>
          </a:p>
          <a:p>
            <a:pPr lvl="2" eaLnBrk="1" hangingPunct="1"/>
            <a:r>
              <a:rPr lang="en-US" smtClean="0"/>
              <a:t>May be multi-party</a:t>
            </a:r>
          </a:p>
          <a:p>
            <a:pPr lvl="2" eaLnBrk="1" hangingPunct="1"/>
            <a:r>
              <a:rPr lang="en-US" smtClean="0"/>
              <a:t>May be human-machine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Hobbs’ Example</a:t>
            </a:r>
          </a:p>
        </p:txBody>
      </p:sp>
      <p:pic>
        <p:nvPicPr>
          <p:cNvPr id="73730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2136775"/>
            <a:ext cx="8229600" cy="3451225"/>
          </a:xfr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Lappin &amp; Leas:  Salience</a:t>
            </a:r>
          </a:p>
        </p:txBody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Weights candidate antecedents by recency and syntactic preference (86% accuracy)</a:t>
            </a:r>
          </a:p>
          <a:p>
            <a:pPr eaLnBrk="1" hangingPunct="1"/>
            <a:r>
              <a:rPr lang="en-US" smtClean="0"/>
              <a:t>Two major functions to perform:</a:t>
            </a:r>
          </a:p>
          <a:p>
            <a:pPr lvl="1" eaLnBrk="1" hangingPunct="1"/>
            <a:r>
              <a:rPr lang="en-US" smtClean="0">
                <a:solidFill>
                  <a:schemeClr val="accent2"/>
                </a:solidFill>
              </a:rPr>
              <a:t>Update the discourse model</a:t>
            </a:r>
            <a:r>
              <a:rPr lang="en-US" smtClean="0"/>
              <a:t> when an NP that evokes a new entity is found in the text, computing the salience of this entity for future anaphora resolution</a:t>
            </a:r>
          </a:p>
          <a:p>
            <a:pPr lvl="1" eaLnBrk="1" hangingPunct="1"/>
            <a:r>
              <a:rPr lang="en-US" smtClean="0">
                <a:solidFill>
                  <a:schemeClr val="accent2"/>
                </a:solidFill>
              </a:rPr>
              <a:t>Find most likely referent</a:t>
            </a:r>
            <a:r>
              <a:rPr lang="en-US" smtClean="0"/>
              <a:t> for current anaphor by considering possible antecedents and their salience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Saliency Factor Weights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Sentence recency (in current sentence?) 100</a:t>
            </a:r>
          </a:p>
          <a:p>
            <a:pPr eaLnBrk="1" hangingPunct="1"/>
            <a:r>
              <a:rPr lang="en-US" smtClean="0"/>
              <a:t>Subject emphasis (is it the subject?) 80</a:t>
            </a:r>
          </a:p>
          <a:p>
            <a:pPr eaLnBrk="1" hangingPunct="1"/>
            <a:r>
              <a:rPr lang="en-US" smtClean="0"/>
              <a:t>Existential emphasis (existential prednom?) 70</a:t>
            </a:r>
          </a:p>
          <a:p>
            <a:pPr eaLnBrk="1" hangingPunct="1"/>
            <a:r>
              <a:rPr lang="en-US" smtClean="0"/>
              <a:t>Accusative emphasis (is it the dir obj?) 50</a:t>
            </a:r>
          </a:p>
          <a:p>
            <a:pPr eaLnBrk="1" hangingPunct="1"/>
            <a:r>
              <a:rPr lang="en-US" smtClean="0"/>
              <a:t>Indirect object/oblique comp emphasis 40</a:t>
            </a:r>
          </a:p>
          <a:p>
            <a:pPr eaLnBrk="1" hangingPunct="1"/>
            <a:r>
              <a:rPr lang="en-US" smtClean="0"/>
              <a:t>Non-adverbial emphasis (not in PP) 50</a:t>
            </a:r>
          </a:p>
          <a:p>
            <a:pPr eaLnBrk="1" hangingPunct="1"/>
            <a:r>
              <a:rPr lang="en-US" smtClean="0"/>
              <a:t>Head noun emphasis (is head noun) 80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990600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Implicit ordering of arguments: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rgbClr val="0070C0"/>
                </a:solidFill>
              </a:rPr>
              <a:t>subj/exist pred/obj/indobj-oblique/dem.advPP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100" smtClean="0">
                <a:solidFill>
                  <a:srgbClr val="C00000"/>
                </a:solidFill>
              </a:rPr>
              <a:t>On the sofa, the cat was eating candy.  It….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smtClean="0"/>
              <a:t>Computing Salience scores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100" smtClean="0">
                <a:solidFill>
                  <a:srgbClr val="0070C0"/>
                </a:solidFill>
              </a:rPr>
              <a:t>sofa: 100+80=180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100" smtClean="0">
                <a:solidFill>
                  <a:srgbClr val="0070C0"/>
                </a:solidFill>
              </a:rPr>
              <a:t>cat: 100+80+50+80=310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100" smtClean="0">
                <a:solidFill>
                  <a:srgbClr val="0070C0"/>
                </a:solidFill>
              </a:rPr>
              <a:t>candy: 100+50+50+80=280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Update: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Weights accumulate over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Cut in half after each sentence processed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Salience values for subsequent referents accumulate for equivalence class of co-referential items (exceptions, e.g. multiple references in same sentence)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/>
            <a:r>
              <a:rPr lang="en-US" sz="2400" smtClean="0"/>
              <a:t>Walker ‘89 manual comparison of Centering vs. Hobbs ‘78 </a:t>
            </a:r>
          </a:p>
          <a:p>
            <a:pPr lvl="1" eaLnBrk="1" hangingPunct="1"/>
            <a:r>
              <a:rPr lang="en-US" sz="2400" smtClean="0"/>
              <a:t>Only 281 examples from 3 genres</a:t>
            </a:r>
          </a:p>
          <a:p>
            <a:pPr lvl="1" eaLnBrk="1" hangingPunct="1"/>
            <a:r>
              <a:rPr lang="en-US" sz="2400" smtClean="0"/>
              <a:t>Assumed correct features given as input to each</a:t>
            </a:r>
          </a:p>
          <a:p>
            <a:pPr lvl="1" eaLnBrk="1" hangingPunct="1"/>
            <a:r>
              <a:rPr lang="en-US" sz="2400" smtClean="0"/>
              <a:t>Centering 77.6% vs. Hobbs 81.8%</a:t>
            </a:r>
          </a:p>
          <a:p>
            <a:pPr lvl="1" eaLnBrk="1" hangingPunct="1"/>
            <a:r>
              <a:rPr lang="en-US" sz="2400" smtClean="0"/>
              <a:t>Lappin and Leass’ 86% accuracy on test set from computer training manuals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Type of text used for the evaluation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Lappin and Leass’ computer manual texts (86% accuracy)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Statistical approach on  WSJ articles (83% accuracy)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Syntactic approach on  different genres (75% accuracy)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Supervised Anaphora Resolution</a:t>
            </a:r>
          </a:p>
        </p:txBody>
      </p:sp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Input:  pronoun plus current and preceding sentences</a:t>
            </a:r>
          </a:p>
          <a:p>
            <a:r>
              <a:rPr lang="en-US" smtClean="0"/>
              <a:t>Training: hand-labeled corpus of positive examples plus inferred negative examples</a:t>
            </a:r>
          </a:p>
          <a:p>
            <a:r>
              <a:rPr lang="en-US" smtClean="0"/>
              <a:t>Features</a:t>
            </a:r>
          </a:p>
          <a:p>
            <a:pPr lvl="2"/>
            <a:r>
              <a:rPr lang="en-US" smtClean="0"/>
              <a:t>Strict number</a:t>
            </a:r>
          </a:p>
          <a:p>
            <a:pPr lvl="2"/>
            <a:r>
              <a:rPr lang="en-US" smtClean="0"/>
              <a:t>Compatible number</a:t>
            </a:r>
          </a:p>
          <a:p>
            <a:pPr lvl="2"/>
            <a:r>
              <a:rPr lang="en-US" smtClean="0"/>
              <a:t>Strict gender</a:t>
            </a:r>
          </a:p>
          <a:p>
            <a:pPr lvl="2"/>
            <a:r>
              <a:rPr lang="en-US" smtClean="0"/>
              <a:t>Compatible gender</a:t>
            </a:r>
          </a:p>
          <a:p>
            <a:pPr lvl="2"/>
            <a:r>
              <a:rPr lang="en-US" smtClean="0"/>
              <a:t>Sentence distance</a:t>
            </a:r>
          </a:p>
          <a:p>
            <a:pPr lvl="2"/>
            <a:endParaRPr lang="en-US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smtClean="0"/>
              <a:t>Hobbs distance (noun groups between pronoun and candidate antecedent</a:t>
            </a:r>
          </a:p>
          <a:p>
            <a:pPr lvl="2"/>
            <a:r>
              <a:rPr lang="en-US" smtClean="0"/>
              <a:t>Grammatical role</a:t>
            </a:r>
          </a:p>
          <a:p>
            <a:pPr lvl="2"/>
            <a:r>
              <a:rPr lang="en-US" smtClean="0"/>
              <a:t>Linguistic form (proper name, definite, indefinite, pronominal antecedent)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Newer Approaches</a:t>
            </a: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 lIns="82945" tIns="41473" rIns="82945" bIns="41473"/>
          <a:lstStyle/>
          <a:p>
            <a:pPr eaLnBrk="1" hangingPunct="1">
              <a:tabLst>
                <a:tab pos="411163" algn="l"/>
                <a:tab pos="825500" algn="l"/>
                <a:tab pos="1239838" algn="l"/>
                <a:tab pos="1655763" algn="l"/>
                <a:tab pos="2070100" algn="l"/>
                <a:tab pos="2484438" algn="l"/>
                <a:tab pos="2898775" algn="l"/>
                <a:tab pos="3314700" algn="l"/>
                <a:tab pos="3729038" algn="l"/>
                <a:tab pos="4143375" algn="l"/>
                <a:tab pos="4557713" algn="l"/>
                <a:tab pos="4973638" algn="l"/>
                <a:tab pos="5387975" algn="l"/>
                <a:tab pos="5802313" algn="l"/>
                <a:tab pos="6216650" algn="l"/>
                <a:tab pos="6632575" algn="l"/>
                <a:tab pos="7046913" algn="l"/>
                <a:tab pos="7461250" algn="l"/>
                <a:tab pos="7875588" algn="l"/>
                <a:tab pos="8291513" algn="l"/>
              </a:tabLst>
            </a:pPr>
            <a:r>
              <a:rPr lang="en-GB" sz="2600" smtClean="0"/>
              <a:t>Reason over all possible coreference relations as sets (within-doc)‏</a:t>
            </a:r>
          </a:p>
          <a:p>
            <a:pPr lvl="1" eaLnBrk="1" hangingPunct="1">
              <a:tabLst>
                <a:tab pos="411163" algn="l"/>
                <a:tab pos="825500" algn="l"/>
                <a:tab pos="1239838" algn="l"/>
                <a:tab pos="1655763" algn="l"/>
                <a:tab pos="2070100" algn="l"/>
                <a:tab pos="2484438" algn="l"/>
                <a:tab pos="2898775" algn="l"/>
                <a:tab pos="3314700" algn="l"/>
                <a:tab pos="3729038" algn="l"/>
                <a:tab pos="4143375" algn="l"/>
                <a:tab pos="4557713" algn="l"/>
                <a:tab pos="4973638" algn="l"/>
                <a:tab pos="5387975" algn="l"/>
                <a:tab pos="5802313" algn="l"/>
                <a:tab pos="6216650" algn="l"/>
                <a:tab pos="6632575" algn="l"/>
                <a:tab pos="7046913" algn="l"/>
                <a:tab pos="7461250" algn="l"/>
                <a:tab pos="7875588" algn="l"/>
                <a:tab pos="8291513" algn="l"/>
              </a:tabLst>
            </a:pPr>
            <a:r>
              <a:rPr lang="en-GB" sz="2500" smtClean="0"/>
              <a:t>Culotta, Hall and McCallum '07, </a:t>
            </a:r>
            <a:r>
              <a:rPr lang="en-US" sz="2000" smtClean="0"/>
              <a:t>First-Order Probabilistic Models for Coreference Resolution</a:t>
            </a:r>
            <a:endParaRPr lang="en-GB" sz="2500" smtClean="0"/>
          </a:p>
          <a:p>
            <a:pPr eaLnBrk="1" hangingPunct="1">
              <a:tabLst>
                <a:tab pos="411163" algn="l"/>
                <a:tab pos="825500" algn="l"/>
                <a:tab pos="1239838" algn="l"/>
                <a:tab pos="1655763" algn="l"/>
                <a:tab pos="2070100" algn="l"/>
                <a:tab pos="2484438" algn="l"/>
                <a:tab pos="2898775" algn="l"/>
                <a:tab pos="3314700" algn="l"/>
                <a:tab pos="3729038" algn="l"/>
                <a:tab pos="4143375" algn="l"/>
                <a:tab pos="4557713" algn="l"/>
                <a:tab pos="4973638" algn="l"/>
                <a:tab pos="5387975" algn="l"/>
                <a:tab pos="5802313" algn="l"/>
                <a:tab pos="6216650" algn="l"/>
                <a:tab pos="6632575" algn="l"/>
                <a:tab pos="7046913" algn="l"/>
                <a:tab pos="7461250" algn="l"/>
                <a:tab pos="7875588" algn="l"/>
                <a:tab pos="8291513" algn="l"/>
              </a:tabLst>
            </a:pPr>
            <a:r>
              <a:rPr lang="en-GB" sz="2600" smtClean="0"/>
              <a:t>Reasoning over proper probabalistic models of clustering (across doc)‏</a:t>
            </a:r>
          </a:p>
          <a:p>
            <a:pPr lvl="1" eaLnBrk="1" hangingPunct="1">
              <a:tabLst>
                <a:tab pos="411163" algn="l"/>
                <a:tab pos="825500" algn="l"/>
                <a:tab pos="1239838" algn="l"/>
                <a:tab pos="1655763" algn="l"/>
                <a:tab pos="2070100" algn="l"/>
                <a:tab pos="2484438" algn="l"/>
                <a:tab pos="2898775" algn="l"/>
                <a:tab pos="3314700" algn="l"/>
                <a:tab pos="3729038" algn="l"/>
                <a:tab pos="4143375" algn="l"/>
                <a:tab pos="4557713" algn="l"/>
                <a:tab pos="4973638" algn="l"/>
                <a:tab pos="5387975" algn="l"/>
                <a:tab pos="5802313" algn="l"/>
                <a:tab pos="6216650" algn="l"/>
                <a:tab pos="6632575" algn="l"/>
                <a:tab pos="7046913" algn="l"/>
                <a:tab pos="7461250" algn="l"/>
                <a:tab pos="7875588" algn="l"/>
                <a:tab pos="8291513" algn="l"/>
              </a:tabLst>
            </a:pPr>
            <a:r>
              <a:rPr lang="en-GB" sz="1900" smtClean="0"/>
              <a:t>Haghighi and  Klein '07, </a:t>
            </a:r>
            <a:r>
              <a:rPr lang="en-US" sz="2600" b="1" smtClean="0">
                <a:hlinkClick r:id="rId3"/>
              </a:rPr>
              <a:t>Unsupervised coreference resolution in a nonparametric bayesian model</a:t>
            </a:r>
            <a:endParaRPr lang="en-US" sz="2600" b="1" smtClean="0"/>
          </a:p>
          <a:p>
            <a:pPr eaLnBrk="1" hangingPunct="1">
              <a:buFontTx/>
              <a:buNone/>
              <a:tabLst>
                <a:tab pos="411163" algn="l"/>
                <a:tab pos="825500" algn="l"/>
                <a:tab pos="1239838" algn="l"/>
                <a:tab pos="1655763" algn="l"/>
                <a:tab pos="2070100" algn="l"/>
                <a:tab pos="2484438" algn="l"/>
                <a:tab pos="2898775" algn="l"/>
                <a:tab pos="3314700" algn="l"/>
                <a:tab pos="3729038" algn="l"/>
                <a:tab pos="4143375" algn="l"/>
                <a:tab pos="4557713" algn="l"/>
                <a:tab pos="4973638" algn="l"/>
                <a:tab pos="5387975" algn="l"/>
                <a:tab pos="5802313" algn="l"/>
                <a:tab pos="6216650" algn="l"/>
                <a:tab pos="6632575" algn="l"/>
                <a:tab pos="7046913" algn="l"/>
                <a:tab pos="7461250" algn="l"/>
                <a:tab pos="7875588" algn="l"/>
                <a:tab pos="8291513" algn="l"/>
              </a:tabLst>
            </a:pPr>
            <a:endParaRPr lang="en-GB" sz="20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Many approaches to reference resolution</a:t>
            </a:r>
          </a:p>
          <a:p>
            <a:pPr eaLnBrk="1" hangingPunct="1"/>
            <a:r>
              <a:rPr lang="en-US" smtClean="0"/>
              <a:t>Use similar information/features but different methods</a:t>
            </a:r>
          </a:p>
          <a:p>
            <a:pPr lvl="1" eaLnBrk="1" hangingPunct="1"/>
            <a:r>
              <a:rPr lang="en-US" smtClean="0"/>
              <a:t>Lappin &amp; Leas’ Saliency</a:t>
            </a:r>
          </a:p>
          <a:p>
            <a:pPr lvl="1" eaLnBrk="1" hangingPunct="1"/>
            <a:r>
              <a:rPr lang="en-US" smtClean="0"/>
              <a:t>Hobbs’ Syntax</a:t>
            </a:r>
          </a:p>
          <a:p>
            <a:pPr lvl="1" eaLnBrk="1" hangingPunct="1"/>
            <a:r>
              <a:rPr lang="en-US" smtClean="0"/>
              <a:t>Centering’s Grammatical Function</a:t>
            </a:r>
          </a:p>
          <a:p>
            <a:pPr lvl="1" eaLnBrk="1" hangingPunct="1"/>
            <a:r>
              <a:rPr lang="en-US" smtClean="0"/>
              <a:t>Supervised and shallow methods use simple techniques with reasonable success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 Resolution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Process of associating </a:t>
            </a:r>
            <a:r>
              <a:rPr lang="en-US" smtClean="0">
                <a:solidFill>
                  <a:srgbClr val="0070C0"/>
                </a:solidFill>
              </a:rPr>
              <a:t>Bloomberg/he/his</a:t>
            </a:r>
            <a:r>
              <a:rPr lang="en-US" smtClean="0"/>
              <a:t>  with particular person and </a:t>
            </a:r>
            <a:r>
              <a:rPr lang="en-US" smtClean="0">
                <a:solidFill>
                  <a:srgbClr val="0070C0"/>
                </a:solidFill>
              </a:rPr>
              <a:t>big budget problem/it</a:t>
            </a:r>
            <a:r>
              <a:rPr lang="en-US" smtClean="0"/>
              <a:t> with a concept</a:t>
            </a:r>
            <a:endParaRPr lang="en-US" smtClean="0">
              <a:solidFill>
                <a:schemeClr val="hlink"/>
              </a:solidFill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Guiliani left Bloomberg to be mayor of a city with a big budget problem.  </a:t>
            </a:r>
            <a:r>
              <a:rPr lang="en-US" smtClean="0">
                <a:solidFill>
                  <a:schemeClr val="accent2"/>
                </a:solidFill>
              </a:rPr>
              <a:t>It</a:t>
            </a:r>
            <a:r>
              <a:rPr lang="en-US" smtClean="0">
                <a:solidFill>
                  <a:srgbClr val="0070C0"/>
                </a:solidFill>
              </a:rPr>
              <a:t>’s unclear how </a:t>
            </a:r>
            <a:r>
              <a:rPr lang="en-US" smtClean="0">
                <a:solidFill>
                  <a:schemeClr val="accent2"/>
                </a:solidFill>
              </a:rPr>
              <a:t>he</a:t>
            </a:r>
            <a:r>
              <a:rPr lang="en-US" smtClean="0">
                <a:solidFill>
                  <a:srgbClr val="0070C0"/>
                </a:solidFill>
              </a:rPr>
              <a:t>’ll be able to handle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chemeClr val="accent2"/>
                </a:solidFill>
              </a:rPr>
              <a:t>it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0070C0"/>
                </a:solidFill>
              </a:rPr>
              <a:t>during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chemeClr val="accent2"/>
                </a:solidFill>
              </a:rPr>
              <a:t>his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0070C0"/>
                </a:solidFill>
              </a:rPr>
              <a:t>term</a:t>
            </a:r>
            <a:r>
              <a:rPr lang="en-US" smtClean="0">
                <a:solidFill>
                  <a:schemeClr val="hlink"/>
                </a:solidFill>
              </a:rPr>
              <a:t>.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Referring exprs.: </a:t>
            </a:r>
            <a:r>
              <a:rPr lang="en-US" smtClean="0">
                <a:solidFill>
                  <a:srgbClr val="0070C0"/>
                </a:solidFill>
              </a:rPr>
              <a:t>Guilani, Bloomberg, he, it, his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accent2"/>
                </a:solidFill>
              </a:rPr>
              <a:t>Presentational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0070C0"/>
                </a:solidFill>
              </a:rPr>
              <a:t>it, there</a:t>
            </a:r>
            <a:r>
              <a:rPr lang="en-US" smtClean="0">
                <a:solidFill>
                  <a:schemeClr val="hlink"/>
                </a:solidFill>
              </a:rPr>
              <a:t>: </a:t>
            </a:r>
            <a:r>
              <a:rPr lang="en-US" smtClean="0"/>
              <a:t>non-referential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Referents: the </a:t>
            </a:r>
            <a:r>
              <a:rPr lang="en-US" smtClean="0">
                <a:solidFill>
                  <a:srgbClr val="0070C0"/>
                </a:solidFill>
              </a:rPr>
              <a:t>person named Bloomberg</a:t>
            </a:r>
            <a:r>
              <a:rPr lang="en-US" smtClean="0"/>
              <a:t>, the concept of a </a:t>
            </a:r>
            <a:r>
              <a:rPr lang="en-US" smtClean="0">
                <a:solidFill>
                  <a:srgbClr val="0070C0"/>
                </a:solidFill>
              </a:rPr>
              <a:t>big budget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Co-referring</a:t>
            </a:r>
            <a:r>
              <a:rPr lang="en-US" smtClean="0"/>
              <a:t> referring expressions: </a:t>
            </a:r>
            <a:r>
              <a:rPr lang="en-US" smtClean="0">
                <a:solidFill>
                  <a:srgbClr val="0070C0"/>
                </a:solidFill>
              </a:rPr>
              <a:t>Bloomberg, he, his</a:t>
            </a:r>
          </a:p>
          <a:p>
            <a:pPr eaLnBrk="1" hangingPunct="1"/>
            <a:r>
              <a:rPr lang="en-US" smtClean="0"/>
              <a:t>Antecedent: </a:t>
            </a:r>
            <a:r>
              <a:rPr lang="en-US" smtClean="0">
                <a:solidFill>
                  <a:srgbClr val="0070C0"/>
                </a:solidFill>
              </a:rPr>
              <a:t>Bloomberg</a:t>
            </a:r>
          </a:p>
          <a:p>
            <a:pPr eaLnBrk="1" hangingPunct="1"/>
            <a:r>
              <a:rPr lang="en-US" smtClean="0"/>
              <a:t>Anaphors: </a:t>
            </a:r>
            <a:r>
              <a:rPr lang="en-US" smtClean="0">
                <a:solidFill>
                  <a:srgbClr val="0070C0"/>
                </a:solidFill>
              </a:rPr>
              <a:t>he</a:t>
            </a:r>
            <a:r>
              <a:rPr lang="en-US" smtClean="0"/>
              <a:t>, </a:t>
            </a:r>
            <a:r>
              <a:rPr lang="en-US" smtClean="0">
                <a:solidFill>
                  <a:srgbClr val="0070C0"/>
                </a:solidFill>
              </a:rPr>
              <a:t>his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Discourse Models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Needed to model reference because referring expressions (e.g.  </a:t>
            </a:r>
            <a:r>
              <a:rPr lang="en-US" smtClean="0">
                <a:solidFill>
                  <a:srgbClr val="0070C0"/>
                </a:solidFill>
              </a:rPr>
              <a:t>Guiliani, Bloomberg, he, it budget problem</a:t>
            </a:r>
            <a:r>
              <a:rPr lang="en-US" smtClean="0"/>
              <a:t>) encode information about beliefs about the referent</a:t>
            </a:r>
          </a:p>
          <a:p>
            <a:pPr eaLnBrk="1" hangingPunct="1"/>
            <a:r>
              <a:rPr lang="en-US" smtClean="0"/>
              <a:t>When a referent is first mentioned in a discourse, a representation is evoked in the model</a:t>
            </a:r>
          </a:p>
          <a:p>
            <a:pPr lvl="1" eaLnBrk="1" hangingPunct="1"/>
            <a:r>
              <a:rPr lang="en-US" smtClean="0"/>
              <a:t>Information predicated of it is stored also in the model</a:t>
            </a:r>
          </a:p>
          <a:p>
            <a:pPr lvl="1" eaLnBrk="1" hangingPunct="1"/>
            <a:r>
              <a:rPr lang="en-US" smtClean="0"/>
              <a:t>On subsequent mention, it is accessed from the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Referring Expressions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Entities, concepts, places, propositions, events, ...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According to John, Bob bought Sue an Integra, and Sue bought Fred a Legend.</a:t>
            </a:r>
          </a:p>
          <a:p>
            <a:pPr lvl="1" eaLnBrk="1" hangingPunct="1"/>
            <a:r>
              <a:rPr lang="en-US" smtClean="0"/>
              <a:t>But </a:t>
            </a:r>
            <a:r>
              <a:rPr lang="en-US" smtClean="0">
                <a:solidFill>
                  <a:srgbClr val="C00000"/>
                </a:solidFill>
              </a:rPr>
              <a:t>that</a:t>
            </a:r>
            <a:r>
              <a:rPr lang="en-US" smtClean="0"/>
              <a:t> turned out to be a lie.  (a speech act)</a:t>
            </a:r>
          </a:p>
          <a:p>
            <a:pPr lvl="1" eaLnBrk="1" hangingPunct="1"/>
            <a:r>
              <a:rPr lang="en-US" smtClean="0"/>
              <a:t>But </a:t>
            </a:r>
            <a:r>
              <a:rPr lang="en-US" smtClean="0">
                <a:solidFill>
                  <a:srgbClr val="C00000"/>
                </a:solidFill>
              </a:rPr>
              <a:t>that </a:t>
            </a:r>
            <a:r>
              <a:rPr lang="en-US" smtClean="0"/>
              <a:t>was false. (proposition)</a:t>
            </a:r>
          </a:p>
          <a:p>
            <a:pPr lvl="1" eaLnBrk="1" hangingPunct="1"/>
            <a:r>
              <a:rPr lang="en-US" smtClean="0">
                <a:solidFill>
                  <a:srgbClr val="C00000"/>
                </a:solidFill>
              </a:rPr>
              <a:t>That</a:t>
            </a:r>
            <a:r>
              <a:rPr lang="en-US" smtClean="0"/>
              <a:t> struck me as a funny way to describe the situation. (manner of description)</a:t>
            </a:r>
          </a:p>
          <a:p>
            <a:pPr lvl="1" eaLnBrk="1" hangingPunct="1"/>
            <a:r>
              <a:rPr lang="en-US" smtClean="0">
                <a:solidFill>
                  <a:srgbClr val="C00000"/>
                </a:solidFill>
              </a:rPr>
              <a:t>That </a:t>
            </a:r>
            <a:r>
              <a:rPr lang="en-US" smtClean="0"/>
              <a:t>caused Sue to become rather poor. (event)</a:t>
            </a:r>
          </a:p>
          <a:p>
            <a:pPr lvl="1" eaLnBrk="1" hangingPunct="1"/>
            <a:r>
              <a:rPr lang="en-US" smtClean="0">
                <a:solidFill>
                  <a:srgbClr val="C00000"/>
                </a:solidFill>
              </a:rPr>
              <a:t>That</a:t>
            </a:r>
            <a:r>
              <a:rPr lang="en-US" smtClean="0"/>
              <a:t> caused them both to become rather poor. (combination of multiple events)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 Phenomena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Indefinite NPs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A homeless man hit up Bloomberg for a dollar.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Some homeless guy hit up Bloomberg for a dollar.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This homeless man hit up Bloomberg for a dollar.</a:t>
            </a:r>
          </a:p>
          <a:p>
            <a:pPr eaLnBrk="1" hangingPunct="1"/>
            <a:r>
              <a:rPr lang="en-US" smtClean="0"/>
              <a:t>Definite NPs  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The poor fellow only got a lecture.</a:t>
            </a:r>
          </a:p>
          <a:p>
            <a:pPr eaLnBrk="1" hangingPunct="1"/>
            <a:r>
              <a:rPr lang="en-US" smtClean="0"/>
              <a:t>Demonstratives 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This homeless man got a lecture but that one got carted off to jail.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One-anaphora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Clinton used to have a dog called Buddy.  Now he’s got another 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1142</TotalTime>
  <Words>1810</Words>
  <Application>Microsoft Office PowerPoint</Application>
  <PresentationFormat>On-screen Show (4:3)</PresentationFormat>
  <Paragraphs>248</Paragraphs>
  <Slides>38</Slides>
  <Notes>34</Notes>
  <HiddenSlides>2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Times New Roman</vt:lpstr>
      <vt:lpstr>Arial</vt:lpstr>
      <vt:lpstr>Default Design</vt:lpstr>
      <vt:lpstr>Pronouns and Reference Resolution</vt:lpstr>
      <vt:lpstr>A Reference Joke</vt:lpstr>
      <vt:lpstr>Terminology</vt:lpstr>
      <vt:lpstr>Reference Resolution</vt:lpstr>
      <vt:lpstr>Slide 5</vt:lpstr>
      <vt:lpstr>Discourse Models</vt:lpstr>
      <vt:lpstr>Types of Referring Expressions</vt:lpstr>
      <vt:lpstr>Reference Phenomena</vt:lpstr>
      <vt:lpstr>Slide 9</vt:lpstr>
      <vt:lpstr>Pronouns</vt:lpstr>
      <vt:lpstr>Salience vs. Recency:  The Rule of 2 Sentences</vt:lpstr>
      <vt:lpstr>Slide 12</vt:lpstr>
      <vt:lpstr>Salience vs. Structural Recency</vt:lpstr>
      <vt:lpstr>Inferables</vt:lpstr>
      <vt:lpstr>Discontinuous Sets</vt:lpstr>
      <vt:lpstr>Generics</vt:lpstr>
      <vt:lpstr>Constraints on Coreference</vt:lpstr>
      <vt:lpstr>Slide 18</vt:lpstr>
      <vt:lpstr>Interpretation of Pronouns</vt:lpstr>
      <vt:lpstr>Slide 20</vt:lpstr>
      <vt:lpstr>Slide 21</vt:lpstr>
      <vt:lpstr>Pragmatics</vt:lpstr>
      <vt:lpstr>What Affects Reference Resolution?</vt:lpstr>
      <vt:lpstr>Slide 24</vt:lpstr>
      <vt:lpstr>Reference Resolution Algorithms</vt:lpstr>
      <vt:lpstr>Reference Resolution Task</vt:lpstr>
      <vt:lpstr>Issues</vt:lpstr>
      <vt:lpstr>Some Algorithms</vt:lpstr>
      <vt:lpstr>Hobbs:  Syntax-Based Approach</vt:lpstr>
      <vt:lpstr>Hobbs’ Example</vt:lpstr>
      <vt:lpstr>Lappin &amp; Leas:  Salience</vt:lpstr>
      <vt:lpstr>Saliency Factor Weights</vt:lpstr>
      <vt:lpstr>Slide 33</vt:lpstr>
      <vt:lpstr>Evaluation</vt:lpstr>
      <vt:lpstr>Supervised Anaphora Resolution</vt:lpstr>
      <vt:lpstr>Slide 36</vt:lpstr>
      <vt:lpstr>Newer Approaches</vt:lpstr>
      <vt:lpstr>Summary</vt:lpstr>
    </vt:vector>
  </TitlesOfParts>
  <Company>AT&amp;T Labs-Research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</dc:title>
  <dc:creator>julia hirschberg</dc:creator>
  <cp:lastModifiedBy>Julia Hirschberg</cp:lastModifiedBy>
  <cp:revision>125</cp:revision>
  <dcterms:created xsi:type="dcterms:W3CDTF">2002-08-07T15:01:55Z</dcterms:created>
  <dcterms:modified xsi:type="dcterms:W3CDTF">2010-12-05T21:53:04Z</dcterms:modified>
</cp:coreProperties>
</file>