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3" r:id="rId1"/>
  </p:sldMasterIdLst>
  <p:notesMasterIdLst>
    <p:notesMasterId r:id="rId11"/>
  </p:notesMasterIdLst>
  <p:sldIdLst>
    <p:sldId id="256" r:id="rId2"/>
    <p:sldId id="257" r:id="rId3"/>
    <p:sldId id="261" r:id="rId4"/>
    <p:sldId id="262" r:id="rId5"/>
    <p:sldId id="260" r:id="rId6"/>
    <p:sldId id="259" r:id="rId7"/>
    <p:sldId id="263" r:id="rId8"/>
    <p:sldId id="264"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3366"/>
    <a:srgbClr val="CC0000"/>
    <a:srgbClr val="339966"/>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7" autoAdjust="0"/>
    <p:restoredTop sz="94584" autoAdjust="0"/>
  </p:normalViewPr>
  <p:slideViewPr>
    <p:cSldViewPr>
      <p:cViewPr>
        <p:scale>
          <a:sx n="66" d="100"/>
          <a:sy n="66" d="100"/>
        </p:scale>
        <p:origin x="-1116" y="-198"/>
      </p:cViewPr>
      <p:guideLst>
        <p:guide orient="horz" pos="2160"/>
        <p:guide pos="27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224"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14340"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526B8E3F-457E-4C92-B4BF-650FF36FA52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1AD7AD24-93F3-4B68-8C38-F379DFB7E058}" type="slidenum">
              <a:rPr lang="en-US" smtClean="0"/>
              <a:pPr/>
              <a:t>1</a:t>
            </a:fld>
            <a:endParaRPr lang="en-US" smtClean="0"/>
          </a:p>
        </p:txBody>
      </p:sp>
      <p:sp>
        <p:nvSpPr>
          <p:cNvPr id="16386" name="Rectangle 2"/>
          <p:cNvSpPr>
            <a:spLocks noGrp="1" noRo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D438813B-8B5F-445F-B3F8-18861E553338}"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726224-660E-4EC1-A1A7-5E47F29C179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684C2F7-1494-4672-AF0E-FF1E3D7D722B}"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972B85-E8A2-4AAE-BBCF-95A9633AC0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8418553-E1FC-4C13-8E90-0F89C70BB0EB}"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83EC76-BCB8-4F95-B783-E586750AC24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23D41C64-C6CC-42A3-9D47-D032FD94F9DC}"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0B37F6-43EF-4397-B9F9-3F6601265C9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4515FC-6162-4377-9752-F0D9C49AB426}"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6BB53-D397-4E65-96A6-B3C3AE094A6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17E8AAE-DD85-449B-8C46-67701061AF51}" type="datetimeFigureOut">
              <a:rPr lang="en-US"/>
              <a:pPr>
                <a:defRPr/>
              </a:pPr>
              <a:t>10/14/2010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06B405-458B-4C04-9B92-85D6FD1F8C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C964CE2C-F01E-45D2-9F8D-8999B421FE78}" type="datetimeFigureOut">
              <a:rPr lang="en-US"/>
              <a:pPr>
                <a:defRPr/>
              </a:pPr>
              <a:t>10/14/2010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BD92B7-3847-4226-8C26-5429AB71BD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1930A6B-98A1-4CFF-9A36-3C7511BB9B5C}" type="datetimeFigureOut">
              <a:rPr lang="en-US"/>
              <a:pPr>
                <a:defRPr/>
              </a:pPr>
              <a:t>10/14/2010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7326BDB-E568-417C-A035-922C37AF79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F23DB7F8-6B48-444D-9850-39BB307E95D4}" type="datetimeFigureOut">
              <a:rPr lang="en-US"/>
              <a:pPr>
                <a:defRPr/>
              </a:pPr>
              <a:t>10/14/2010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83C5991-80FA-4497-AD25-48043B5374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C4F8DD4-9446-4640-9D29-22076D7FDA15}" type="datetimeFigureOut">
              <a:rPr lang="en-US"/>
              <a:pPr>
                <a:defRPr/>
              </a:pPr>
              <a:t>10/14/2010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DA8D37C-B35F-447A-9303-956C97D2AF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AECD377-BD3A-46A5-803E-891AB7011618}" type="datetimeFigureOut">
              <a:rPr lang="en-US"/>
              <a:pPr>
                <a:defRPr/>
              </a:pPr>
              <a:t>10/14/2010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817049-D6FE-47DC-A061-A8B4DF1600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5153ECC-3FE4-451B-A75C-625E40E0585F}" type="datetimeFigureOut">
              <a:rPr lang="en-US"/>
              <a:pPr>
                <a:defRPr/>
              </a:pPr>
              <a:t>10/14/2010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EFDBE2-F618-4D86-8997-9E31273C1A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46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327FDA93-D625-4209-B2B3-661247E6C847}" type="datetimeFigureOut">
              <a:rPr lang="en-US"/>
              <a:pPr>
                <a:defRPr/>
              </a:pPr>
              <a:t>10/14/2010</a:t>
            </a:fld>
            <a:endParaRPr lang="en-US"/>
          </a:p>
        </p:txBody>
      </p:sp>
      <p:sp>
        <p:nvSpPr>
          <p:cNvPr id="1146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146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1D1808E-9ECE-49CE-AEE7-72FF9DD095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 id="2147483684" r:id="rId12"/>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New Roman" pitchFamily="18" charset="0"/>
        </a:defRPr>
      </a:lvl2pPr>
      <a:lvl3pPr algn="ctr" rtl="0" eaLnBrk="0" fontAlgn="base" hangingPunct="0">
        <a:spcBef>
          <a:spcPct val="0"/>
        </a:spcBef>
        <a:spcAft>
          <a:spcPct val="0"/>
        </a:spcAft>
        <a:defRPr sz="3200">
          <a:solidFill>
            <a:schemeClr val="tx2"/>
          </a:solidFill>
          <a:latin typeface="Times New Roman" pitchFamily="18" charset="0"/>
        </a:defRPr>
      </a:lvl3pPr>
      <a:lvl4pPr algn="ctr" rtl="0" eaLnBrk="0" fontAlgn="base" hangingPunct="0">
        <a:spcBef>
          <a:spcPct val="0"/>
        </a:spcBef>
        <a:spcAft>
          <a:spcPct val="0"/>
        </a:spcAft>
        <a:defRPr sz="3200">
          <a:solidFill>
            <a:schemeClr val="tx2"/>
          </a:solidFill>
          <a:latin typeface="Times New Roman" pitchFamily="18" charset="0"/>
        </a:defRPr>
      </a:lvl4pPr>
      <a:lvl5pPr algn="ctr" rtl="0" eaLnBrk="0" fontAlgn="base" hangingPunct="0">
        <a:spcBef>
          <a:spcPct val="0"/>
        </a:spcBef>
        <a:spcAft>
          <a:spcPct val="0"/>
        </a:spcAft>
        <a:defRPr sz="3200">
          <a:solidFill>
            <a:schemeClr val="tx2"/>
          </a:solidFill>
          <a:latin typeface="Times New Roman" pitchFamily="18" charset="0"/>
        </a:defRPr>
      </a:lvl5pPr>
      <a:lvl6pPr marL="457200" algn="ctr" rtl="0" fontAlgn="base">
        <a:spcBef>
          <a:spcPct val="0"/>
        </a:spcBef>
        <a:spcAft>
          <a:spcPct val="0"/>
        </a:spcAft>
        <a:defRPr sz="3200">
          <a:solidFill>
            <a:schemeClr val="tx2"/>
          </a:solidFill>
          <a:latin typeface="Times New Roman" pitchFamily="18" charset="0"/>
        </a:defRPr>
      </a:lvl6pPr>
      <a:lvl7pPr marL="914400" algn="ctr" rtl="0" fontAlgn="base">
        <a:spcBef>
          <a:spcPct val="0"/>
        </a:spcBef>
        <a:spcAft>
          <a:spcPct val="0"/>
        </a:spcAft>
        <a:defRPr sz="3200">
          <a:solidFill>
            <a:schemeClr val="tx2"/>
          </a:solidFill>
          <a:latin typeface="Times New Roman" pitchFamily="18" charset="0"/>
        </a:defRPr>
      </a:lvl7pPr>
      <a:lvl8pPr marL="1371600" algn="ctr" rtl="0" fontAlgn="base">
        <a:spcBef>
          <a:spcPct val="0"/>
        </a:spcBef>
        <a:spcAft>
          <a:spcPct val="0"/>
        </a:spcAft>
        <a:defRPr sz="3200">
          <a:solidFill>
            <a:schemeClr val="tx2"/>
          </a:solidFill>
          <a:latin typeface="Times New Roman" pitchFamily="18" charset="0"/>
        </a:defRPr>
      </a:lvl8pPr>
      <a:lvl9pPr marL="1828800" algn="ctr" rtl="0" fontAlgn="base">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s.columbia.edu/~julia/courses/CS4705/midterm-sample.tx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6"/>
          <p:cNvSpPr>
            <a:spLocks noGrp="1" noChangeArrowheads="1"/>
          </p:cNvSpPr>
          <p:nvPr>
            <p:ph type="ctrTitle"/>
          </p:nvPr>
        </p:nvSpPr>
        <p:spPr/>
        <p:txBody>
          <a:bodyPr/>
          <a:lstStyle/>
          <a:p>
            <a:pPr eaLnBrk="1" hangingPunct="1"/>
            <a:r>
              <a:rPr lang="en-US" sz="3600" b="1" i="1" smtClean="0"/>
              <a:t>Midterm Review</a:t>
            </a:r>
          </a:p>
        </p:txBody>
      </p:sp>
      <p:sp>
        <p:nvSpPr>
          <p:cNvPr id="15362" name="Rectangle 3"/>
          <p:cNvSpPr>
            <a:spLocks noGrp="1" noChangeArrowheads="1"/>
          </p:cNvSpPr>
          <p:nvPr>
            <p:ph type="subTitle" idx="1"/>
          </p:nvPr>
        </p:nvSpPr>
        <p:spPr>
          <a:xfrm>
            <a:off x="1371600" y="3886200"/>
            <a:ext cx="6400800" cy="1524000"/>
          </a:xfrm>
        </p:spPr>
        <p:txBody>
          <a:bodyPr lIns="45720" rIns="45720"/>
          <a:lstStyle/>
          <a:p>
            <a:pPr eaLnBrk="1" hangingPunct="1"/>
            <a:r>
              <a:rPr lang="en-US" sz="3200" smtClean="0">
                <a:solidFill>
                  <a:schemeClr val="tx2"/>
                </a:solidFill>
              </a:rPr>
              <a:t>CS 4705</a:t>
            </a:r>
          </a:p>
          <a:p>
            <a:pPr eaLnBrk="1" hangingPunct="1"/>
            <a:r>
              <a:rPr lang="en-US" sz="3200" smtClean="0">
                <a:solidFill>
                  <a:schemeClr val="tx2"/>
                </a:solidFill>
              </a:rPr>
              <a:t>Julia Hirschberg</a:t>
            </a:r>
          </a:p>
        </p:txBody>
      </p:sp>
      <p:sp>
        <p:nvSpPr>
          <p:cNvPr id="15363" name="Rectangle 11"/>
          <p:cNvSpPr>
            <a:spLocks noGrp="1" noChangeArrowheads="1"/>
          </p:cNvSpPr>
          <p:nvPr>
            <p:ph type="sldNum" sz="quarter" idx="12"/>
          </p:nvPr>
        </p:nvSpPr>
        <p:spPr>
          <a:xfrm>
            <a:off x="8647113" y="6408738"/>
            <a:ext cx="366712" cy="365125"/>
          </a:xfrm>
          <a:noFill/>
        </p:spPr>
        <p:txBody>
          <a:bodyPr anchor="b"/>
          <a:lstStyle/>
          <a:p>
            <a:fld id="{5F1E14E0-3629-45A1-B12F-19ACED3C2A0F}" type="slidenum">
              <a:rPr lang="en-US" sz="1000" smtClean="0">
                <a:solidFill>
                  <a:srgbClr val="FFFFFF"/>
                </a:solidFill>
              </a:rPr>
              <a:pPr/>
              <a:t>1</a:t>
            </a:fld>
            <a:endParaRPr lang="en-US" sz="1000" smtClean="0">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mtClean="0">
                <a:hlinkClick r:id="rId2"/>
              </a:rPr>
              <a:t>Sample Midterm</a:t>
            </a:r>
            <a:endParaRPr lang="en-US" smtClean="0"/>
          </a:p>
        </p:txBody>
      </p:sp>
      <p:sp>
        <p:nvSpPr>
          <p:cNvPr id="17410" name="Rectangle 3"/>
          <p:cNvSpPr>
            <a:spLocks noGrp="1" noChangeArrowheads="1"/>
          </p:cNvSpPr>
          <p:nvPr>
            <p:ph type="body" idx="1"/>
          </p:nvPr>
        </p:nvSpPr>
        <p:spPr/>
        <p:txBody>
          <a:bodyPr/>
          <a:lstStyle/>
          <a:p>
            <a:r>
              <a:rPr lang="en-US" smtClean="0"/>
              <a:t>Question types</a:t>
            </a:r>
          </a:p>
          <a:p>
            <a:pPr lvl="1"/>
            <a:r>
              <a:rPr lang="en-US" smtClean="0"/>
              <a:t>Definitions</a:t>
            </a:r>
          </a:p>
          <a:p>
            <a:pPr lvl="1"/>
            <a:r>
              <a:rPr lang="en-US" smtClean="0"/>
              <a:t>True/False</a:t>
            </a:r>
          </a:p>
          <a:p>
            <a:pPr lvl="1"/>
            <a:r>
              <a:rPr lang="en-US" smtClean="0"/>
              <a:t>Exercises</a:t>
            </a:r>
          </a:p>
          <a:p>
            <a:pPr lvl="1"/>
            <a:r>
              <a:rPr lang="en-US" smtClean="0"/>
              <a:t>Short answers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US" smtClean="0"/>
              <a:t>Definitions</a:t>
            </a:r>
          </a:p>
        </p:txBody>
      </p:sp>
      <p:sp>
        <p:nvSpPr>
          <p:cNvPr id="18434" name="Rectangle 3"/>
          <p:cNvSpPr>
            <a:spLocks noGrp="1" noChangeArrowheads="1"/>
          </p:cNvSpPr>
          <p:nvPr>
            <p:ph type="body" idx="1"/>
          </p:nvPr>
        </p:nvSpPr>
        <p:spPr/>
        <p:txBody>
          <a:bodyPr/>
          <a:lstStyle/>
          <a:p>
            <a:r>
              <a:rPr lang="en-US" smtClean="0">
                <a:solidFill>
                  <a:srgbClr val="FF0000"/>
                </a:solidFill>
              </a:rPr>
              <a:t>Lemma</a:t>
            </a:r>
          </a:p>
          <a:p>
            <a:pPr>
              <a:buFontTx/>
              <a:buNone/>
            </a:pPr>
            <a:r>
              <a:rPr lang="en-US" smtClean="0"/>
              <a:t>A lemma is  an abstract form, shared by word forms having the same stem, part of speech, and word sense, which stands for the class of words with same stem.  For example, </a:t>
            </a:r>
            <a:r>
              <a:rPr lang="en-US" smtClean="0">
                <a:solidFill>
                  <a:srgbClr val="FF0000"/>
                </a:solidFill>
              </a:rPr>
              <a:t>cat</a:t>
            </a:r>
            <a:r>
              <a:rPr lang="en-US" smtClean="0"/>
              <a:t> is the lemma for the word class including “</a:t>
            </a:r>
            <a:r>
              <a:rPr lang="en-US" smtClean="0">
                <a:solidFill>
                  <a:srgbClr val="FF0000"/>
                </a:solidFill>
              </a:rPr>
              <a:t>cat, cats</a:t>
            </a:r>
            <a:r>
              <a:rPr lang="en-US" smtClean="0"/>
              <a:t>”.</a:t>
            </a:r>
          </a:p>
          <a:p>
            <a:r>
              <a:rPr lang="en-US" smtClean="0"/>
              <a:t>If you are told to give examples, give at least one</a:t>
            </a:r>
          </a:p>
          <a:p>
            <a:pPr lvl="1"/>
            <a:r>
              <a:rPr lang="en-US" smtClean="0"/>
              <a:t>Otherwise you will lose points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True/False</a:t>
            </a:r>
          </a:p>
        </p:txBody>
      </p:sp>
      <p:sp>
        <p:nvSpPr>
          <p:cNvPr id="19458" name="Rectangle 3"/>
          <p:cNvSpPr>
            <a:spLocks noGrp="1" noChangeArrowheads="1"/>
          </p:cNvSpPr>
          <p:nvPr>
            <p:ph type="body" idx="1"/>
          </p:nvPr>
        </p:nvSpPr>
        <p:spPr/>
        <p:txBody>
          <a:bodyPr/>
          <a:lstStyle/>
          <a:p>
            <a:r>
              <a:rPr lang="en-US" smtClean="0"/>
              <a:t>For each statement, say whether it is true or false; if false, say </a:t>
            </a:r>
            <a:r>
              <a:rPr lang="en-US" b="1" i="1" smtClean="0"/>
              <a:t>why</a:t>
            </a:r>
            <a:r>
              <a:rPr lang="en-US" smtClean="0"/>
              <a:t> it is false.  E.g.</a:t>
            </a:r>
          </a:p>
          <a:p>
            <a:r>
              <a:rPr lang="en-US" smtClean="0">
                <a:solidFill>
                  <a:srgbClr val="FF0000"/>
                </a:solidFill>
              </a:rPr>
              <a:t>Earley parsers are bottom-up parsers.</a:t>
            </a:r>
          </a:p>
          <a:p>
            <a:r>
              <a:rPr lang="en-US" smtClean="0"/>
              <a:t>Answer:</a:t>
            </a:r>
          </a:p>
          <a:p>
            <a:pPr lvl="1"/>
            <a:r>
              <a:rPr lang="en-US" smtClean="0"/>
              <a:t>False</a:t>
            </a:r>
          </a:p>
          <a:p>
            <a:pPr lvl="1"/>
            <a:r>
              <a:rPr lang="en-US" smtClean="0"/>
              <a:t>Why?  Earley parsers are top-down parsers.</a:t>
            </a:r>
          </a:p>
          <a:p>
            <a:pPr lvl="1"/>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title"/>
          </p:nvPr>
        </p:nvSpPr>
        <p:spPr/>
        <p:txBody>
          <a:bodyPr/>
          <a:lstStyle/>
          <a:p>
            <a:r>
              <a:rPr lang="en-US" smtClean="0"/>
              <a:t>Exercises</a:t>
            </a:r>
          </a:p>
        </p:txBody>
      </p:sp>
      <p:sp>
        <p:nvSpPr>
          <p:cNvPr id="20482" name="Rectangle 5"/>
          <p:cNvSpPr>
            <a:spLocks noGrp="1" noChangeArrowheads="1"/>
          </p:cNvSpPr>
          <p:nvPr>
            <p:ph type="body" idx="1"/>
          </p:nvPr>
        </p:nvSpPr>
        <p:spPr/>
        <p:txBody>
          <a:bodyPr/>
          <a:lstStyle/>
          <a:p>
            <a:r>
              <a:rPr lang="en-US" smtClean="0"/>
              <a:t>Write a grammar that covers the following fragment of English</a:t>
            </a:r>
            <a:r>
              <a:rPr lang="en-US" sz="2400" smtClean="0">
                <a:solidFill>
                  <a:srgbClr val="FF0000"/>
                </a:solidFill>
              </a:rPr>
              <a:t> </a:t>
            </a:r>
            <a:br>
              <a:rPr lang="en-US" sz="2400" smtClean="0">
                <a:solidFill>
                  <a:srgbClr val="FF0000"/>
                </a:solidFill>
              </a:rPr>
            </a:br>
            <a:r>
              <a:rPr lang="en-US" sz="2400" i="1" smtClean="0">
                <a:solidFill>
                  <a:srgbClr val="FF0000"/>
                </a:solidFill>
              </a:rPr>
              <a:t>John gave a book to Mary.</a:t>
            </a:r>
            <a:br>
              <a:rPr lang="en-US" sz="2400" i="1" smtClean="0">
                <a:solidFill>
                  <a:srgbClr val="FF0000"/>
                </a:solidFill>
              </a:rPr>
            </a:br>
            <a:r>
              <a:rPr lang="en-US" sz="2400" i="1" smtClean="0">
                <a:solidFill>
                  <a:srgbClr val="FF0000"/>
                </a:solidFill>
              </a:rPr>
              <a:t>Give them a book.</a:t>
            </a:r>
            <a:br>
              <a:rPr lang="en-US" sz="2400" i="1" smtClean="0">
                <a:solidFill>
                  <a:srgbClr val="FF0000"/>
                </a:solidFill>
              </a:rPr>
            </a:br>
            <a:r>
              <a:rPr lang="en-US" sz="2400" i="1" smtClean="0">
                <a:solidFill>
                  <a:srgbClr val="FF0000"/>
                </a:solidFill>
              </a:rPr>
              <a:t>A book was given to John.</a:t>
            </a:r>
            <a:br>
              <a:rPr lang="en-US" sz="2400" i="1" smtClean="0">
                <a:solidFill>
                  <a:srgbClr val="FF0000"/>
                </a:solidFill>
              </a:rPr>
            </a:br>
            <a:r>
              <a:rPr lang="en-US" sz="2400" i="1" smtClean="0">
                <a:solidFill>
                  <a:srgbClr val="FF0000"/>
                </a:solidFill>
              </a:rPr>
              <a:t>They gave a very expensive book.</a:t>
            </a:r>
            <a:br>
              <a:rPr lang="en-US" sz="2400" i="1" smtClean="0">
                <a:solidFill>
                  <a:srgbClr val="FF0000"/>
                </a:solidFill>
              </a:rPr>
            </a:br>
            <a:r>
              <a:rPr lang="en-US" sz="2400" i="1" smtClean="0">
                <a:solidFill>
                  <a:srgbClr val="FF0000"/>
                </a:solidFill>
              </a:rPr>
              <a:t>The book was very expensive</a:t>
            </a:r>
            <a:r>
              <a:rPr lang="en-US" sz="2400" smtClean="0">
                <a:solidFill>
                  <a:srgbClr val="FF0000"/>
                </a:solidFill>
              </a:rPr>
              <a:t>.</a:t>
            </a:r>
          </a:p>
          <a:p>
            <a:r>
              <a:rPr lang="en-US" smtClean="0"/>
              <a:t>How would you start out?</a:t>
            </a:r>
          </a:p>
          <a:p>
            <a:r>
              <a:rPr lang="en-US" smtClean="0"/>
              <a:t>How would you check to make sure your grammar will cover the data?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title" idx="4294967295"/>
          </p:nvPr>
        </p:nvSpPr>
        <p:spPr/>
        <p:txBody>
          <a:bodyPr/>
          <a:lstStyle/>
          <a:p>
            <a:r>
              <a:rPr lang="en-US" smtClean="0"/>
              <a:t>Short Answers</a:t>
            </a:r>
          </a:p>
        </p:txBody>
      </p:sp>
      <p:sp>
        <p:nvSpPr>
          <p:cNvPr id="21506" name="Rectangle 3"/>
          <p:cNvSpPr>
            <a:spLocks noGrp="1" noChangeArrowheads="1"/>
          </p:cNvSpPr>
          <p:nvPr>
            <p:ph type="body" idx="1"/>
          </p:nvPr>
        </p:nvSpPr>
        <p:spPr/>
        <p:txBody>
          <a:bodyPr/>
          <a:lstStyle/>
          <a:p>
            <a:r>
              <a:rPr lang="en-US" smtClean="0">
                <a:solidFill>
                  <a:srgbClr val="FF0000"/>
                </a:solidFill>
              </a:rPr>
              <a:t>Describe the major features of the Earley algorithm.  What are its strengths and weaknesses?</a:t>
            </a:r>
          </a:p>
          <a:p>
            <a:pPr lvl="1"/>
            <a:r>
              <a:rPr lang="en-US" smtClean="0"/>
              <a:t>How would you organize your answer?  </a:t>
            </a:r>
          </a:p>
          <a:p>
            <a:pPr lvl="1"/>
            <a:r>
              <a:rPr lang="en-US" smtClean="0"/>
              <a:t>What must it include?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en-US" smtClean="0"/>
              <a:t>Tips: Studying</a:t>
            </a:r>
          </a:p>
        </p:txBody>
      </p:sp>
      <p:sp>
        <p:nvSpPr>
          <p:cNvPr id="22530" name="Rectangle 3"/>
          <p:cNvSpPr>
            <a:spLocks noGrp="1" noChangeArrowheads="1"/>
          </p:cNvSpPr>
          <p:nvPr>
            <p:ph type="body" idx="1"/>
          </p:nvPr>
        </p:nvSpPr>
        <p:spPr>
          <a:xfrm>
            <a:off x="457200" y="1600200"/>
            <a:ext cx="8229600" cy="4800600"/>
          </a:xfrm>
        </p:spPr>
        <p:txBody>
          <a:bodyPr/>
          <a:lstStyle/>
          <a:p>
            <a:r>
              <a:rPr lang="en-US" sz="2400" smtClean="0"/>
              <a:t>Make sure you have done all the assigned reading</a:t>
            </a:r>
          </a:p>
          <a:p>
            <a:r>
              <a:rPr lang="en-US" sz="2400" smtClean="0"/>
              <a:t>If you missed a lecture, watch it on line</a:t>
            </a:r>
          </a:p>
          <a:p>
            <a:r>
              <a:rPr lang="en-US" sz="2400" smtClean="0"/>
              <a:t>Go over all the class slides</a:t>
            </a:r>
          </a:p>
          <a:p>
            <a:pPr lvl="1"/>
            <a:r>
              <a:rPr lang="en-US" sz="2400" smtClean="0"/>
              <a:t>If anything seems unfamiliar, look it up in the textbook</a:t>
            </a:r>
          </a:p>
          <a:p>
            <a:pPr lvl="1"/>
            <a:r>
              <a:rPr lang="en-US" sz="2400" smtClean="0"/>
              <a:t>If you still don’t understand, post a question on Courseworks (but don’t wait too long to do this – we’ll try to answer all questions posted up thru Monday afternoon before the exam)</a:t>
            </a:r>
          </a:p>
          <a:p>
            <a:r>
              <a:rPr lang="en-US" sz="2400" smtClean="0"/>
              <a:t>Join a study group</a:t>
            </a:r>
          </a:p>
          <a:p>
            <a:pPr lvl="1"/>
            <a:r>
              <a:rPr lang="en-US" sz="2400" smtClean="0"/>
              <a:t>Hypothesize likely questions and answer them as a group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en-US" smtClean="0"/>
              <a:t>Tips:  Taking the Exam</a:t>
            </a:r>
          </a:p>
        </p:txBody>
      </p:sp>
      <p:sp>
        <p:nvSpPr>
          <p:cNvPr id="23554" name="Rectangle 3"/>
          <p:cNvSpPr>
            <a:spLocks noGrp="1" noChangeArrowheads="1"/>
          </p:cNvSpPr>
          <p:nvPr>
            <p:ph type="body" idx="1"/>
          </p:nvPr>
        </p:nvSpPr>
        <p:spPr/>
        <p:txBody>
          <a:bodyPr/>
          <a:lstStyle/>
          <a:p>
            <a:pPr>
              <a:lnSpc>
                <a:spcPct val="90000"/>
              </a:lnSpc>
            </a:pPr>
            <a:r>
              <a:rPr lang="en-US" sz="2400" smtClean="0"/>
              <a:t>Allocate your time</a:t>
            </a:r>
          </a:p>
          <a:p>
            <a:pPr lvl="1">
              <a:lnSpc>
                <a:spcPct val="90000"/>
              </a:lnSpc>
            </a:pPr>
            <a:r>
              <a:rPr lang="en-US" sz="2400" smtClean="0"/>
              <a:t>We’ll suggest the amount of time each section should take and you should try to stay within this estimate as a maximum</a:t>
            </a:r>
          </a:p>
          <a:p>
            <a:pPr lvl="1">
              <a:lnSpc>
                <a:spcPct val="90000"/>
              </a:lnSpc>
            </a:pPr>
            <a:r>
              <a:rPr lang="en-US" sz="2400" smtClean="0"/>
              <a:t>You can always go back if you end up with more time</a:t>
            </a:r>
          </a:p>
          <a:p>
            <a:pPr>
              <a:lnSpc>
                <a:spcPct val="90000"/>
              </a:lnSpc>
            </a:pPr>
            <a:r>
              <a:rPr lang="en-US" sz="2400" smtClean="0"/>
              <a:t>Read each question completely to make sure you understand what is required</a:t>
            </a:r>
          </a:p>
          <a:p>
            <a:pPr lvl="1">
              <a:lnSpc>
                <a:spcPct val="90000"/>
              </a:lnSpc>
            </a:pPr>
            <a:r>
              <a:rPr lang="en-US" sz="2400" smtClean="0"/>
              <a:t>If you are unsure, raise your hand and we will come over</a:t>
            </a:r>
          </a:p>
          <a:p>
            <a:pPr>
              <a:lnSpc>
                <a:spcPct val="90000"/>
              </a:lnSpc>
            </a:pPr>
            <a:r>
              <a:rPr lang="en-US" sz="2400" smtClean="0"/>
              <a:t>Do all the easy questions first</a:t>
            </a:r>
          </a:p>
          <a:p>
            <a:pPr lvl="1">
              <a:lnSpc>
                <a:spcPct val="90000"/>
              </a:lnSpc>
            </a:pPr>
            <a:r>
              <a:rPr lang="en-US" sz="2400" smtClean="0"/>
              <a:t>Don’t write more than you need to on any of them</a:t>
            </a:r>
          </a:p>
          <a:p>
            <a:pPr lvl="1">
              <a:lnSpc>
                <a:spcPct val="90000"/>
              </a:lnSpc>
            </a:pPr>
            <a:r>
              <a:rPr lang="en-US" sz="2400" smtClean="0"/>
              <a:t>You can always go back if you have time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US" smtClean="0"/>
              <a:t>Procedures</a:t>
            </a:r>
          </a:p>
        </p:txBody>
      </p:sp>
      <p:sp>
        <p:nvSpPr>
          <p:cNvPr id="24578" name="Rectangle 3"/>
          <p:cNvSpPr>
            <a:spLocks noGrp="1" noChangeArrowheads="1"/>
          </p:cNvSpPr>
          <p:nvPr>
            <p:ph type="body" idx="1"/>
          </p:nvPr>
        </p:nvSpPr>
        <p:spPr/>
        <p:txBody>
          <a:bodyPr/>
          <a:lstStyle/>
          <a:p>
            <a:r>
              <a:rPr lang="en-US" smtClean="0"/>
              <a:t>Arrive on time or early if possible</a:t>
            </a:r>
          </a:p>
          <a:p>
            <a:r>
              <a:rPr lang="en-US" smtClean="0"/>
              <a:t>Space yourselves with a seat between each person</a:t>
            </a:r>
          </a:p>
          <a:p>
            <a:pPr lvl="1"/>
            <a:r>
              <a:rPr lang="en-US" smtClean="0"/>
              <a:t>We’ll be using the overflow room behind this classroom as well as our classroom</a:t>
            </a:r>
          </a:p>
          <a:p>
            <a:r>
              <a:rPr lang="en-US" smtClean="0"/>
              <a:t>No electronics of any kind are allowed</a:t>
            </a:r>
          </a:p>
          <a:p>
            <a:r>
              <a:rPr lang="en-US" smtClean="0"/>
              <a:t>If you need to get anything in a bag, ask permission first</a:t>
            </a:r>
          </a:p>
          <a:p>
            <a:r>
              <a:rPr lang="en-US" smtClean="0"/>
              <a:t>Be prepared to stay in the room the whole time of the exam – in an emergency, ask permission to leave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4836</TotalTime>
  <Words>433</Words>
  <Application>Microsoft Office PowerPoint</Application>
  <PresentationFormat>On-screen Show (4:3)</PresentationFormat>
  <Paragraphs>54</Paragraphs>
  <Slides>9</Slides>
  <Notes>1</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9</vt:i4>
      </vt:variant>
    </vt:vector>
  </HeadingPairs>
  <TitlesOfParts>
    <vt:vector size="12" baseType="lpstr">
      <vt:lpstr>Arial</vt:lpstr>
      <vt:lpstr>Times New Roman</vt:lpstr>
      <vt:lpstr>Default Design</vt:lpstr>
      <vt:lpstr>Midterm Review</vt:lpstr>
      <vt:lpstr>Sample Midterm</vt:lpstr>
      <vt:lpstr>Definitions</vt:lpstr>
      <vt:lpstr>True/False</vt:lpstr>
      <vt:lpstr>Exercises</vt:lpstr>
      <vt:lpstr>Short Answers</vt:lpstr>
      <vt:lpstr>Tips: Studying</vt:lpstr>
      <vt:lpstr>Tips:  Taking the Exam</vt:lpstr>
      <vt:lpstr>Procedures</vt:lpstr>
    </vt:vector>
  </TitlesOfParts>
  <Company>AT&amp;T Labs-Research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dc:title>
  <dc:creator>julia hirschberg</dc:creator>
  <cp:lastModifiedBy>Julia Hirschberg</cp:lastModifiedBy>
  <cp:revision>442</cp:revision>
  <dcterms:created xsi:type="dcterms:W3CDTF">2002-08-07T15:01:55Z</dcterms:created>
  <dcterms:modified xsi:type="dcterms:W3CDTF">2010-10-14T17:59:00Z</dcterms:modified>
</cp:coreProperties>
</file>