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34"/>
  </p:notesMasterIdLst>
  <p:sldIdLst>
    <p:sldId id="256" r:id="rId2"/>
    <p:sldId id="290" r:id="rId3"/>
    <p:sldId id="271" r:id="rId4"/>
    <p:sldId id="292" r:id="rId5"/>
    <p:sldId id="273" r:id="rId6"/>
    <p:sldId id="274" r:id="rId7"/>
    <p:sldId id="294" r:id="rId8"/>
    <p:sldId id="293" r:id="rId9"/>
    <p:sldId id="278" r:id="rId10"/>
    <p:sldId id="276" r:id="rId11"/>
    <p:sldId id="257" r:id="rId12"/>
    <p:sldId id="259" r:id="rId13"/>
    <p:sldId id="285" r:id="rId14"/>
    <p:sldId id="258" r:id="rId15"/>
    <p:sldId id="260" r:id="rId16"/>
    <p:sldId id="286" r:id="rId17"/>
    <p:sldId id="287" r:id="rId18"/>
    <p:sldId id="261" r:id="rId19"/>
    <p:sldId id="262" r:id="rId20"/>
    <p:sldId id="283" r:id="rId21"/>
    <p:sldId id="263" r:id="rId22"/>
    <p:sldId id="264" r:id="rId23"/>
    <p:sldId id="268" r:id="rId24"/>
    <p:sldId id="279" r:id="rId25"/>
    <p:sldId id="280" r:id="rId26"/>
    <p:sldId id="277" r:id="rId27"/>
    <p:sldId id="281" r:id="rId28"/>
    <p:sldId id="282" r:id="rId29"/>
    <p:sldId id="265" r:id="rId30"/>
    <p:sldId id="295" r:id="rId31"/>
    <p:sldId id="291" r:id="rId32"/>
    <p:sldId id="284" r:id="rId3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837" autoAdjust="0"/>
  </p:normalViewPr>
  <p:slideViewPr>
    <p:cSldViewPr>
      <p:cViewPr varScale="1">
        <p:scale>
          <a:sx n="97" d="100"/>
          <a:sy n="97" d="100"/>
        </p:scale>
        <p:origin x="-20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6CA0686-E7EC-44D0-8A25-4C05D8591A5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84"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84"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84"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84"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BDB0D6-D54C-4A87-BABE-FFCC4A977FBE}" type="slidenum">
              <a:rPr lang="en-US"/>
              <a:pPr/>
              <a:t>1</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ACD9E3-FCF1-4DDD-87A4-5F65D1E3EBDB}" type="slidenum">
              <a:rPr lang="en-US"/>
              <a:pPr/>
              <a:t>11</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6FA5BB-8916-4629-83F8-26024C9448E5}" type="slidenum">
              <a:rPr lang="en-US"/>
              <a:pPr/>
              <a:t>12</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D83C1A-D086-4238-A125-D58F135253D7}" type="slidenum">
              <a:rPr lang="en-US"/>
              <a:pPr/>
              <a:t>14</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n-US">
                <a:solidFill>
                  <a:schemeClr val="accent2"/>
                </a:solidFill>
              </a:rPr>
              <a:t>Statives</a:t>
            </a:r>
            <a:r>
              <a:rPr lang="en-US"/>
              <a:t>: states or properties of objects at a particular point in time</a:t>
            </a:r>
          </a:p>
          <a:p>
            <a:pPr lvl="2"/>
            <a:r>
              <a:rPr lang="en-US" sz="1400" i="1">
                <a:solidFill>
                  <a:schemeClr val="hlink"/>
                </a:solidFill>
              </a:rPr>
              <a:t>I am hungry.</a:t>
            </a:r>
          </a:p>
          <a:p>
            <a:r>
              <a:rPr lang="en-US">
                <a:solidFill>
                  <a:schemeClr val="accent2"/>
                </a:solidFill>
              </a:rPr>
              <a:t>Activities</a:t>
            </a:r>
            <a:r>
              <a:rPr lang="en-US"/>
              <a:t>: events with no clear endpoint</a:t>
            </a:r>
          </a:p>
          <a:p>
            <a:pPr lvl="2"/>
            <a:r>
              <a:rPr lang="en-US" sz="1400" i="1">
                <a:solidFill>
                  <a:schemeClr val="hlink"/>
                </a:solidFill>
              </a:rPr>
              <a:t> I am eating.</a:t>
            </a:r>
          </a:p>
          <a:p>
            <a:r>
              <a:rPr lang="en-US">
                <a:solidFill>
                  <a:schemeClr val="accent2"/>
                </a:solidFill>
              </a:rPr>
              <a:t>Accomplishments</a:t>
            </a:r>
            <a:r>
              <a:rPr lang="en-US"/>
              <a:t>: events with durations and endpoints that result in some change of state</a:t>
            </a:r>
          </a:p>
          <a:p>
            <a:pPr lvl="2"/>
            <a:r>
              <a:rPr lang="en-US" sz="1400" i="1">
                <a:solidFill>
                  <a:schemeClr val="hlink"/>
                </a:solidFill>
              </a:rPr>
              <a:t>I ate dinner.</a:t>
            </a:r>
          </a:p>
          <a:p>
            <a:r>
              <a:rPr lang="en-US">
                <a:solidFill>
                  <a:schemeClr val="accent2"/>
                </a:solidFill>
              </a:rPr>
              <a:t>Achievements</a:t>
            </a:r>
            <a:r>
              <a:rPr lang="en-US"/>
              <a:t>: events that change state but have no particular duration – they occur in an instant</a:t>
            </a:r>
          </a:p>
          <a:p>
            <a:pPr lvl="2"/>
            <a:r>
              <a:rPr lang="en-US" sz="1400" i="1">
                <a:solidFill>
                  <a:schemeClr val="hlink"/>
                </a:solidFill>
              </a:rPr>
              <a:t>I got the bill.</a:t>
            </a:r>
            <a:endParaRPr lang="en-US" i="1">
              <a:solidFill>
                <a:schemeClr val="hlink"/>
              </a:solidFill>
            </a:endParaRPr>
          </a:p>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719A2E-A800-49B9-8472-91D337DDAFE8}" type="slidenum">
              <a:rPr lang="en-US"/>
              <a:pPr/>
              <a:t>15</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8242" name="AutoShape 1"/>
          <p:cNvSpPr>
            <a:spLocks noChangeArrowheads="1"/>
          </p:cNvSpPr>
          <p:nvPr/>
        </p:nvSpPr>
        <p:spPr bwMode="auto">
          <a:xfrm>
            <a:off x="1120775" y="685133"/>
            <a:ext cx="4618038" cy="3428803"/>
          </a:xfrm>
          <a:prstGeom prst="roundRect">
            <a:avLst>
              <a:gd name="adj" fmla="val 42"/>
            </a:avLst>
          </a:prstGeom>
          <a:solidFill>
            <a:srgbClr val="FFFFFF"/>
          </a:solidFill>
          <a:ln w="9360">
            <a:solidFill>
              <a:srgbClr val="000000"/>
            </a:solidFill>
            <a:round/>
            <a:headEnd/>
            <a:tailEnd/>
          </a:ln>
        </p:spPr>
        <p:txBody>
          <a:bodyPr wrap="none" anchor="ctr"/>
          <a:lstStyle/>
          <a:p>
            <a:endParaRPr lang="en-US"/>
          </a:p>
        </p:txBody>
      </p:sp>
      <p:sp>
        <p:nvSpPr>
          <p:cNvPr id="138243" name="Text Box 2"/>
          <p:cNvSpPr txBox="1">
            <a:spLocks noGrp="1" noChangeArrowheads="1"/>
          </p:cNvSpPr>
          <p:nvPr>
            <p:ph type="body"/>
          </p:nvPr>
        </p:nvSpPr>
        <p:spPr>
          <a:xfrm>
            <a:off x="914400" y="4343361"/>
            <a:ext cx="5024438" cy="4115507"/>
          </a:xfrm>
          <a:noFill/>
          <a:ln/>
        </p:spPr>
        <p:txBody>
          <a:bodyPr wrap="none" anchor="ctr"/>
          <a:lstStyle/>
          <a:p>
            <a:endParaRPr lang="en-US" smtClean="0">
              <a:latin typeface="Times New Roman" pitchFamily="18" charset="0"/>
              <a:ea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21ED08-E48C-45A3-8DCF-9975BD80FFFB}" type="slidenum">
              <a:rPr lang="en-US"/>
              <a:pPr/>
              <a:t>18</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D5E431-4C80-46D8-99C7-74CC672B4D01}" type="slidenum">
              <a:rPr lang="en-US"/>
              <a:pPr/>
              <a:t>19</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FC8FBC-FE44-49A9-B323-ADE91D36606F}" type="slidenum">
              <a:rPr lang="en-US"/>
              <a:pPr/>
              <a:t>21</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BA84CA-D747-4731-B45D-D19D8AA80FD6}" type="slidenum">
              <a:rPr lang="en-US"/>
              <a:pPr/>
              <a:t>22</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6833C9-07BB-4AD5-A95C-11543C1E39D0}" type="slidenum">
              <a:rPr lang="en-US"/>
              <a:pPr/>
              <a:t>23</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C185F7-AADE-4603-AEC1-4D1CCB7021E3}" type="slidenum">
              <a:rPr lang="en-US"/>
              <a:pPr/>
              <a:t>29</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041A90-A5E6-4916-BCDE-83619945220D}" type="slidenum">
              <a:rPr lang="en-US"/>
              <a:pPr/>
              <a:t>8</a:t>
            </a:fld>
            <a:endParaRPr lang="en-US"/>
          </a:p>
        </p:txBody>
      </p:sp>
      <p:sp>
        <p:nvSpPr>
          <p:cNvPr id="406530" name="Rectangle 2"/>
          <p:cNvSpPr>
            <a:spLocks noGrp="1" noRot="1" noChangeAspect="1" noChangeArrowheads="1" noTextEdit="1"/>
          </p:cNvSpPr>
          <p:nvPr>
            <p:ph type="sldImg"/>
          </p:nvPr>
        </p:nvSpPr>
        <p:spPr>
          <a:ln/>
        </p:spPr>
      </p:sp>
      <p:sp>
        <p:nvSpPr>
          <p:cNvPr id="406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CA0686-E7EC-44D0-8A25-4C05D8591A5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846A885-3D04-4F36-B602-2A2DCC252E7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D653D6-D9FD-4F74-852D-FDB3900291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BDB9C7-041B-481F-B46A-848B7980E9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8AB01FB-1C56-4588-876E-D82EB4A9B4C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44673BE-6798-48DE-90D5-571EFFEDE59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1B59391-6929-44AC-B6AC-6A7421DA572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5066E60-C1CE-4C37-AFD5-AF5EF2355A6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4484231-423D-4BB2-BD40-0D672F904F6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0E62073-BE74-4C69-B1D9-3BD3887A2A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CADF59F-C038-4D6B-8056-C054B775DA5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41194B0-3C1E-4550-A273-D06E033B41F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BD7F58A-DD25-4893-B9D1-586FA32883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v/k4cyBuIsdy4"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youtube.com/v/Nz_sSvXBdfk" TargetMode="External"/><Relationship Id="rId4" Type="http://schemas.openxmlformats.org/officeDocument/2006/relationships/hyperlink" Target="http://www.youtube.com/v/CUSxWsj7y0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rmAutofit fontScale="90000"/>
          </a:bodyPr>
          <a:lstStyle/>
          <a:p>
            <a:r>
              <a:rPr lang="en-US"/>
              <a:t>Final Review and Wrap Up</a:t>
            </a:r>
          </a:p>
        </p:txBody>
      </p:sp>
      <p:sp>
        <p:nvSpPr>
          <p:cNvPr id="2051" name="Rectangle 3"/>
          <p:cNvSpPr>
            <a:spLocks noGrp="1" noChangeArrowheads="1"/>
          </p:cNvSpPr>
          <p:nvPr>
            <p:ph type="subTitle" idx="1"/>
          </p:nvPr>
        </p:nvSpPr>
        <p:spPr/>
        <p:txBody>
          <a:bodyPr/>
          <a:lstStyle/>
          <a:p>
            <a:r>
              <a:rPr lang="en-US"/>
              <a:t>CS4705</a:t>
            </a:r>
          </a:p>
          <a:p>
            <a:r>
              <a:rPr lang="en-US"/>
              <a:t>Natural Language Processing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p:txBody>
          <a:bodyPr/>
          <a:lstStyle/>
          <a:p>
            <a:r>
              <a:rPr lang="en-US"/>
              <a:t>Fill-in-the-blank/multiple choice</a:t>
            </a:r>
            <a:br>
              <a:rPr lang="en-US"/>
            </a:br>
            <a:endParaRPr lang="en-US"/>
          </a:p>
          <a:p>
            <a:r>
              <a:rPr lang="en-US"/>
              <a:t>Short answer</a:t>
            </a:r>
            <a:br>
              <a:rPr lang="en-US"/>
            </a:br>
            <a:endParaRPr lang="en-US"/>
          </a:p>
          <a:p>
            <a:r>
              <a:rPr lang="en-US"/>
              <a:t>Problem solving</a:t>
            </a:r>
            <a:br>
              <a:rPr lang="en-US"/>
            </a:br>
            <a:endParaRPr lang="en-US"/>
          </a:p>
          <a:p>
            <a:r>
              <a:rPr lang="en-US"/>
              <a:t>Essay</a:t>
            </a:r>
            <a:br>
              <a:rPr lang="en-US"/>
            </a:br>
            <a:endParaRPr lang="en-US"/>
          </a:p>
          <a:p>
            <a:r>
              <a:rPr lang="en-US"/>
              <a:t>Comprehensive (Will cover the full semester)</a:t>
            </a:r>
          </a:p>
        </p:txBody>
      </p:sp>
      <p:sp>
        <p:nvSpPr>
          <p:cNvPr id="56322" name="Rectangle 2"/>
          <p:cNvSpPr>
            <a:spLocks noGrp="1" noChangeArrowheads="1"/>
          </p:cNvSpPr>
          <p:nvPr>
            <p:ph type="title"/>
          </p:nvPr>
        </p:nvSpPr>
        <p:spPr/>
        <p:txBody>
          <a:bodyPr/>
          <a:lstStyle/>
          <a:p>
            <a:r>
              <a:rPr lang="en-US"/>
              <a:t>Form of Final Exam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a:lstStyle/>
          <a:p>
            <a:r>
              <a:rPr lang="en-US" dirty="0"/>
              <a:t>Meaning Representations</a:t>
            </a:r>
          </a:p>
          <a:p>
            <a:pPr lvl="1"/>
            <a:r>
              <a:rPr lang="en-US" dirty="0"/>
              <a:t>Predicate/argument structure and </a:t>
            </a:r>
            <a:r>
              <a:rPr lang="en-US" dirty="0" smtClean="0"/>
              <a:t>FOPC</a:t>
            </a:r>
            <a:br>
              <a:rPr lang="en-US" dirty="0" smtClean="0"/>
            </a:br>
            <a:r>
              <a:rPr lang="en-US" dirty="0" smtClean="0"/>
              <a:t/>
            </a:r>
            <a:br>
              <a:rPr lang="en-US" dirty="0" smtClean="0"/>
            </a:br>
            <a:endParaRPr lang="en-US" dirty="0"/>
          </a:p>
          <a:p>
            <a:r>
              <a:rPr lang="en-US" dirty="0"/>
              <a:t>Thematic roles and </a:t>
            </a:r>
            <a:r>
              <a:rPr lang="en-US" dirty="0" err="1"/>
              <a:t>selectional</a:t>
            </a:r>
            <a:r>
              <a:rPr lang="en-US" dirty="0"/>
              <a:t> restrictions</a:t>
            </a:r>
          </a:p>
          <a:p>
            <a:pPr lvl="1">
              <a:buFontTx/>
              <a:buNone/>
            </a:pPr>
            <a:r>
              <a:rPr lang="en-US" dirty="0" smtClean="0">
                <a:solidFill>
                  <a:schemeClr val="folHlink"/>
                </a:solidFill>
              </a:rPr>
              <a:t>Agent</a:t>
            </a:r>
            <a:r>
              <a:rPr lang="en-US" dirty="0"/>
              <a:t>/ </a:t>
            </a:r>
            <a:r>
              <a:rPr lang="en-US" dirty="0">
                <a:solidFill>
                  <a:schemeClr val="hlink"/>
                </a:solidFill>
              </a:rPr>
              <a:t>Patient</a:t>
            </a:r>
            <a:r>
              <a:rPr lang="en-US" dirty="0"/>
              <a:t>: </a:t>
            </a:r>
            <a:r>
              <a:rPr lang="en-US" dirty="0">
                <a:solidFill>
                  <a:schemeClr val="folHlink"/>
                </a:solidFill>
              </a:rPr>
              <a:t> George</a:t>
            </a:r>
            <a:r>
              <a:rPr lang="en-US" dirty="0"/>
              <a:t> hit </a:t>
            </a:r>
            <a:r>
              <a:rPr lang="en-US" dirty="0">
                <a:solidFill>
                  <a:schemeClr val="hlink"/>
                </a:solidFill>
              </a:rPr>
              <a:t>Bill</a:t>
            </a:r>
            <a:r>
              <a:rPr lang="en-US" dirty="0"/>
              <a:t>.  </a:t>
            </a:r>
            <a:r>
              <a:rPr lang="en-US" dirty="0">
                <a:solidFill>
                  <a:schemeClr val="hlink"/>
                </a:solidFill>
              </a:rPr>
              <a:t>Bill</a:t>
            </a:r>
            <a:r>
              <a:rPr lang="en-US" dirty="0"/>
              <a:t> was hit by </a:t>
            </a:r>
            <a:r>
              <a:rPr lang="en-US" dirty="0">
                <a:solidFill>
                  <a:schemeClr val="folHlink"/>
                </a:solidFill>
              </a:rPr>
              <a:t>George</a:t>
            </a:r>
          </a:p>
          <a:p>
            <a:pPr lvl="1">
              <a:buFontTx/>
              <a:buNone/>
            </a:pPr>
            <a:r>
              <a:rPr lang="en-US" b="1" i="1" dirty="0">
                <a:solidFill>
                  <a:srgbClr val="FF3300"/>
                </a:solidFill>
              </a:rPr>
              <a:t>George assassinated the senator. *The spider assassinated the fly</a:t>
            </a:r>
            <a:endParaRPr lang="en-US" dirty="0">
              <a:solidFill>
                <a:srgbClr val="FF3300"/>
              </a:solidFill>
            </a:endParaRPr>
          </a:p>
        </p:txBody>
      </p:sp>
      <p:sp>
        <p:nvSpPr>
          <p:cNvPr id="24578" name="Rectangle 2"/>
          <p:cNvSpPr>
            <a:spLocks noGrp="1" noChangeArrowheads="1"/>
          </p:cNvSpPr>
          <p:nvPr>
            <p:ph type="title"/>
          </p:nvPr>
        </p:nvSpPr>
        <p:spPr/>
        <p:txBody>
          <a:bodyPr/>
          <a:lstStyle/>
          <a:p>
            <a:r>
              <a:rPr lang="en-US"/>
              <a:t>Semantics</a:t>
            </a:r>
          </a:p>
        </p:txBody>
      </p:sp>
      <p:graphicFrame>
        <p:nvGraphicFramePr>
          <p:cNvPr id="24580" name="Object 4"/>
          <p:cNvGraphicFramePr>
            <a:graphicFrameLocks noChangeAspect="1"/>
          </p:cNvGraphicFramePr>
          <p:nvPr/>
        </p:nvGraphicFramePr>
        <p:xfrm>
          <a:off x="1600200" y="2438400"/>
          <a:ext cx="6794500" cy="342900"/>
        </p:xfrm>
        <a:graphic>
          <a:graphicData uri="http://schemas.openxmlformats.org/presentationml/2006/ole">
            <p:oleObj spid="_x0000_s24580" name="Equation" r:id="rId4" imgW="6794280" imgH="34272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685800" y="609600"/>
            <a:ext cx="7772400" cy="5486400"/>
          </a:xfrm>
        </p:spPr>
        <p:txBody>
          <a:bodyPr/>
          <a:lstStyle/>
          <a:p>
            <a:r>
              <a:rPr lang="en-US" sz="2400" dirty="0"/>
              <a:t>Compositional semantics</a:t>
            </a:r>
            <a:endParaRPr lang="en-US" sz="2400" dirty="0">
              <a:sym typeface="Wingdings" pitchFamily="2" charset="2"/>
            </a:endParaRPr>
          </a:p>
          <a:p>
            <a:pPr lvl="1"/>
            <a:r>
              <a:rPr lang="en-US" sz="2400" dirty="0"/>
              <a:t>Rule 2 rule hypothesis</a:t>
            </a:r>
          </a:p>
          <a:p>
            <a:pPr lvl="1"/>
            <a:r>
              <a:rPr lang="en-US" sz="2400" dirty="0"/>
              <a:t>E.g. </a:t>
            </a:r>
            <a:r>
              <a:rPr lang="en-US" sz="2400" dirty="0">
                <a:solidFill>
                  <a:schemeClr val="folHlink"/>
                </a:solidFill>
                <a:sym typeface="Symbol" pitchFamily="18" charset="2"/>
              </a:rPr>
              <a:t>x y </a:t>
            </a:r>
            <a:r>
              <a:rPr lang="en-US" sz="2400" dirty="0">
                <a:solidFill>
                  <a:schemeClr val="folHlink"/>
                </a:solidFill>
              </a:rPr>
              <a:t>E(e) (Isa(</a:t>
            </a:r>
            <a:r>
              <a:rPr lang="en-US" sz="2400" dirty="0" err="1">
                <a:solidFill>
                  <a:schemeClr val="folHlink"/>
                </a:solidFill>
              </a:rPr>
              <a:t>e,Serving</a:t>
            </a:r>
            <a:r>
              <a:rPr lang="en-US" sz="2400" dirty="0">
                <a:solidFill>
                  <a:schemeClr val="folHlink"/>
                </a:solidFill>
              </a:rPr>
              <a:t>) ^ Server(</a:t>
            </a:r>
            <a:r>
              <a:rPr lang="en-US" sz="2400" dirty="0" err="1">
                <a:solidFill>
                  <a:schemeClr val="folHlink"/>
                </a:solidFill>
              </a:rPr>
              <a:t>e,y</a:t>
            </a:r>
            <a:r>
              <a:rPr lang="en-US" sz="2400" dirty="0">
                <a:solidFill>
                  <a:schemeClr val="folHlink"/>
                </a:solidFill>
              </a:rPr>
              <a:t>) ^ Served(</a:t>
            </a:r>
            <a:r>
              <a:rPr lang="en-US" sz="2400" dirty="0" err="1">
                <a:solidFill>
                  <a:schemeClr val="folHlink"/>
                </a:solidFill>
              </a:rPr>
              <a:t>e,x</a:t>
            </a:r>
            <a:r>
              <a:rPr lang="en-US" sz="2400" dirty="0">
                <a:solidFill>
                  <a:schemeClr val="folHlink"/>
                </a:solidFill>
              </a:rPr>
              <a:t>))</a:t>
            </a:r>
            <a:endParaRPr lang="en-US" sz="2400" dirty="0">
              <a:solidFill>
                <a:schemeClr val="folHlink"/>
              </a:solidFill>
              <a:sym typeface="Symbol" pitchFamily="18" charset="2"/>
            </a:endParaRPr>
          </a:p>
          <a:p>
            <a:pPr lvl="1"/>
            <a:r>
              <a:rPr lang="en-US" sz="2400" dirty="0"/>
              <a:t>Lambda notation</a:t>
            </a:r>
          </a:p>
          <a:p>
            <a:pPr lvl="2">
              <a:buFontTx/>
              <a:buNone/>
            </a:pPr>
            <a:r>
              <a:rPr lang="el-GR" sz="2000" i="1" dirty="0">
                <a:solidFill>
                  <a:schemeClr val="accent2"/>
                </a:solidFill>
                <a:cs typeface="Times New Roman" pitchFamily="18" charset="0"/>
              </a:rPr>
              <a:t>λ</a:t>
            </a:r>
            <a:r>
              <a:rPr lang="en-US" sz="2000" i="1" dirty="0">
                <a:solidFill>
                  <a:schemeClr val="accent2"/>
                </a:solidFill>
                <a:cs typeface="Times New Roman" pitchFamily="18" charset="0"/>
              </a:rPr>
              <a:t> </a:t>
            </a:r>
            <a:r>
              <a:rPr lang="en-US" sz="2000" i="1" dirty="0">
                <a:solidFill>
                  <a:schemeClr val="accent2"/>
                </a:solidFill>
              </a:rPr>
              <a:t>x P(x):</a:t>
            </a:r>
            <a:r>
              <a:rPr lang="en-US" sz="2000" dirty="0"/>
              <a:t>  </a:t>
            </a:r>
            <a:r>
              <a:rPr lang="el-GR" sz="2000" dirty="0">
                <a:cs typeface="Times New Roman" pitchFamily="18" charset="0"/>
              </a:rPr>
              <a:t>λ</a:t>
            </a:r>
            <a:r>
              <a:rPr lang="en-US" sz="2000" dirty="0">
                <a:cs typeface="Times New Roman" pitchFamily="18" charset="0"/>
              </a:rPr>
              <a:t> </a:t>
            </a:r>
            <a:r>
              <a:rPr lang="en-US" sz="2000" dirty="0"/>
              <a:t>+ variable(s) + FOPC expression in those variables</a:t>
            </a:r>
          </a:p>
          <a:p>
            <a:r>
              <a:rPr lang="en-US" sz="2400" dirty="0"/>
              <a:t>Non-compositional semantics</a:t>
            </a:r>
          </a:p>
          <a:p>
            <a:pPr lvl="1"/>
            <a:r>
              <a:rPr lang="en-US" sz="2400" dirty="0">
                <a:solidFill>
                  <a:schemeClr val="accent2"/>
                </a:solidFill>
              </a:rPr>
              <a:t>Metaphor</a:t>
            </a:r>
            <a:r>
              <a:rPr lang="en-US" sz="2400" dirty="0"/>
              <a:t>: </a:t>
            </a:r>
            <a:r>
              <a:rPr lang="en-US" sz="2400" dirty="0">
                <a:solidFill>
                  <a:schemeClr val="hlink"/>
                </a:solidFill>
              </a:rPr>
              <a:t>You’re the cream in my coffee. </a:t>
            </a:r>
          </a:p>
          <a:p>
            <a:pPr lvl="1"/>
            <a:r>
              <a:rPr lang="en-US" sz="2400" dirty="0">
                <a:solidFill>
                  <a:schemeClr val="accent2"/>
                </a:solidFill>
              </a:rPr>
              <a:t>Idiom</a:t>
            </a:r>
            <a:r>
              <a:rPr lang="en-US" sz="2400" dirty="0"/>
              <a:t>: </a:t>
            </a:r>
            <a:r>
              <a:rPr lang="en-US" sz="2400" dirty="0">
                <a:solidFill>
                  <a:schemeClr val="hlink"/>
                </a:solidFill>
              </a:rPr>
              <a:t>The old man finally </a:t>
            </a:r>
            <a:r>
              <a:rPr lang="en-US" sz="2400" dirty="0">
                <a:solidFill>
                  <a:srgbClr val="FF3300"/>
                </a:solidFill>
              </a:rPr>
              <a:t>kicked the bucket</a:t>
            </a:r>
            <a:r>
              <a:rPr lang="en-US" sz="2400" dirty="0">
                <a:solidFill>
                  <a:schemeClr val="hlink"/>
                </a:solidFill>
              </a:rPr>
              <a:t>. </a:t>
            </a:r>
          </a:p>
          <a:p>
            <a:pPr lvl="1"/>
            <a:r>
              <a:rPr lang="en-US" sz="2400" dirty="0">
                <a:solidFill>
                  <a:schemeClr val="accent2"/>
                </a:solidFill>
              </a:rPr>
              <a:t>Deferred reference</a:t>
            </a:r>
            <a:r>
              <a:rPr lang="en-US" sz="2400" dirty="0">
                <a:solidFill>
                  <a:schemeClr val="hlink"/>
                </a:solidFill>
              </a:rPr>
              <a:t>: The </a:t>
            </a:r>
            <a:r>
              <a:rPr lang="en-US" sz="2400" dirty="0">
                <a:solidFill>
                  <a:srgbClr val="FF3300"/>
                </a:solidFill>
              </a:rPr>
              <a:t>ham sandwich</a:t>
            </a:r>
            <a:r>
              <a:rPr lang="en-US" sz="2400" dirty="0">
                <a:solidFill>
                  <a:schemeClr val="hlink"/>
                </a:solidFill>
              </a:rPr>
              <a:t> wants his check.</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Give the FOPC meaning representation for:</a:t>
            </a:r>
          </a:p>
          <a:p>
            <a:pPr lvl="1"/>
            <a:r>
              <a:rPr lang="en-US" dirty="0" smtClean="0"/>
              <a:t>John showed each girl an apple. </a:t>
            </a:r>
          </a:p>
          <a:p>
            <a:pPr lvl="1"/>
            <a:r>
              <a:rPr lang="en-US" dirty="0" smtClean="0"/>
              <a:t>All students at Columbia University are tall. </a:t>
            </a:r>
            <a:br>
              <a:rPr lang="en-US" dirty="0" smtClean="0"/>
            </a:br>
            <a:endParaRPr lang="en-US" dirty="0" smtClean="0"/>
          </a:p>
          <a:p>
            <a:r>
              <a:rPr lang="en-US" dirty="0" smtClean="0"/>
              <a:t>Given a sentence and a syntactic grammar, give the semantic representation for each word and the semantic annotations for the grammar. Derive the meaning representation for the sentence.</a:t>
            </a:r>
          </a:p>
          <a:p>
            <a:pPr lvl="1"/>
            <a:endParaRPr lang="en-US" dirty="0" smtClean="0"/>
          </a:p>
        </p:txBody>
      </p:sp>
      <p:sp>
        <p:nvSpPr>
          <p:cNvPr id="3" name="Title 2"/>
          <p:cNvSpPr>
            <a:spLocks noGrp="1"/>
          </p:cNvSpPr>
          <p:nvPr>
            <p:ph type="title"/>
          </p:nvPr>
        </p:nvSpPr>
        <p:spPr/>
        <p:txBody>
          <a:bodyPr/>
          <a:lstStyle/>
          <a:p>
            <a:r>
              <a:rPr lang="en-US" dirty="0" smtClean="0"/>
              <a:t>Sample questions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685800" y="685800"/>
            <a:ext cx="7772400" cy="5410200"/>
          </a:xfrm>
        </p:spPr>
        <p:txBody>
          <a:bodyPr/>
          <a:lstStyle/>
          <a:p>
            <a:r>
              <a:rPr lang="en-US" dirty="0"/>
              <a:t>Representing time:  </a:t>
            </a:r>
          </a:p>
          <a:p>
            <a:pPr lvl="1"/>
            <a:r>
              <a:rPr lang="en-US" dirty="0" err="1"/>
              <a:t>Reichenbach</a:t>
            </a:r>
            <a:r>
              <a:rPr lang="en-US" dirty="0"/>
              <a:t> ’47</a:t>
            </a:r>
          </a:p>
          <a:p>
            <a:pPr lvl="2"/>
            <a:r>
              <a:rPr lang="en-US" dirty="0">
                <a:solidFill>
                  <a:schemeClr val="accent2"/>
                </a:solidFill>
              </a:rPr>
              <a:t>Utterance time</a:t>
            </a:r>
            <a:r>
              <a:rPr lang="en-US" dirty="0"/>
              <a:t> (U): when the utterance occurs</a:t>
            </a:r>
          </a:p>
          <a:p>
            <a:pPr lvl="2"/>
            <a:r>
              <a:rPr lang="en-US" dirty="0">
                <a:solidFill>
                  <a:schemeClr val="accent2"/>
                </a:solidFill>
              </a:rPr>
              <a:t>Reference time</a:t>
            </a:r>
            <a:r>
              <a:rPr lang="en-US" dirty="0"/>
              <a:t> (R): the temporal point-of-view of the utterance</a:t>
            </a:r>
          </a:p>
          <a:p>
            <a:pPr lvl="2"/>
            <a:r>
              <a:rPr lang="en-US" dirty="0">
                <a:solidFill>
                  <a:schemeClr val="accent2"/>
                </a:solidFill>
              </a:rPr>
              <a:t>Event time</a:t>
            </a:r>
            <a:r>
              <a:rPr lang="en-US" dirty="0"/>
              <a:t> (E): when events described in the utterance occur</a:t>
            </a:r>
          </a:p>
          <a:p>
            <a:pPr lvl="2">
              <a:buFontTx/>
              <a:buNone/>
            </a:pPr>
            <a:r>
              <a:rPr lang="en-US" dirty="0">
                <a:solidFill>
                  <a:schemeClr val="hlink"/>
                </a:solidFill>
                <a:sym typeface="Wingdings" pitchFamily="2" charset="2"/>
              </a:rPr>
              <a:t>George is eating a sandwich.</a:t>
            </a:r>
          </a:p>
          <a:p>
            <a:pPr lvl="2">
              <a:buFontTx/>
              <a:buNone/>
            </a:pPr>
            <a:r>
              <a:rPr lang="en-US" dirty="0">
                <a:solidFill>
                  <a:schemeClr val="folHlink"/>
                </a:solidFill>
                <a:sym typeface="Wingdings" pitchFamily="2" charset="2"/>
              </a:rPr>
              <a:t>-- E,R,U </a:t>
            </a:r>
            <a:r>
              <a:rPr lang="en-US" dirty="0" smtClean="0">
                <a:solidFill>
                  <a:schemeClr val="folHlink"/>
                </a:solidFill>
                <a:sym typeface="Wingdings" pitchFamily="2" charset="2"/>
              </a:rPr>
              <a:t></a:t>
            </a:r>
          </a:p>
          <a:p>
            <a:pPr lvl="2">
              <a:buFontTx/>
              <a:buNone/>
            </a:pPr>
            <a:r>
              <a:rPr lang="en-US" dirty="0" smtClean="0">
                <a:solidFill>
                  <a:schemeClr val="hlink"/>
                </a:solidFill>
                <a:sym typeface="Wingdings" pitchFamily="2" charset="2"/>
              </a:rPr>
              <a:t>George will eat a sandwich?</a:t>
            </a:r>
            <a:endParaRPr lang="en-US" dirty="0">
              <a:solidFill>
                <a:schemeClr val="folHlink"/>
              </a:solidFill>
              <a:sym typeface="Wingdings" pitchFamily="2" charset="2"/>
            </a:endParaRPr>
          </a:p>
          <a:p>
            <a:r>
              <a:rPr lang="en-US" dirty="0">
                <a:sym typeface="Wingdings" pitchFamily="2" charset="2"/>
              </a:rPr>
              <a:t>Verb aspect</a:t>
            </a:r>
          </a:p>
          <a:p>
            <a:pPr lvl="1"/>
            <a:r>
              <a:rPr lang="en-US" dirty="0" err="1">
                <a:solidFill>
                  <a:schemeClr val="folHlink"/>
                </a:solidFill>
                <a:sym typeface="Wingdings" pitchFamily="2" charset="2"/>
              </a:rPr>
              <a:t>Statives</a:t>
            </a:r>
            <a:r>
              <a:rPr lang="en-US" dirty="0">
                <a:solidFill>
                  <a:schemeClr val="folHlink"/>
                </a:solidFill>
                <a:sym typeface="Wingdings" pitchFamily="2" charset="2"/>
              </a:rPr>
              <a:t>, activities, accomplishments, achievements</a:t>
            </a:r>
            <a:endParaRPr lang="en-US" b="1" dirty="0">
              <a:solidFill>
                <a:schemeClr val="folHlink"/>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5"/>
          <p:cNvSpPr>
            <a:spLocks noGrp="1" noChangeArrowheads="1"/>
          </p:cNvSpPr>
          <p:nvPr>
            <p:ph idx="1"/>
          </p:nvPr>
        </p:nvSpPr>
        <p:spPr/>
        <p:txBody>
          <a:bodyPr/>
          <a:lstStyle/>
          <a:p>
            <a:pPr>
              <a:lnSpc>
                <a:spcPct val="80000"/>
              </a:lnSpc>
            </a:pPr>
            <a:r>
              <a:rPr lang="en-US" sz="2400" dirty="0" err="1"/>
              <a:t>Wordnet</a:t>
            </a:r>
            <a:r>
              <a:rPr lang="en-US" sz="2400" dirty="0"/>
              <a:t>:  pros and </a:t>
            </a:r>
            <a:r>
              <a:rPr lang="en-US" sz="2400" dirty="0" smtClean="0"/>
              <a:t>cons</a:t>
            </a:r>
            <a:br>
              <a:rPr lang="en-US" sz="2400" dirty="0" smtClean="0"/>
            </a:br>
            <a:endParaRPr lang="en-US" sz="2400" dirty="0"/>
          </a:p>
          <a:p>
            <a:pPr>
              <a:lnSpc>
                <a:spcPct val="80000"/>
              </a:lnSpc>
            </a:pPr>
            <a:r>
              <a:rPr lang="en-US" sz="2400" dirty="0"/>
              <a:t>Types of word relations</a:t>
            </a:r>
          </a:p>
          <a:p>
            <a:pPr lvl="1">
              <a:lnSpc>
                <a:spcPct val="80000"/>
              </a:lnSpc>
            </a:pPr>
            <a:r>
              <a:rPr lang="en-US" sz="2400" dirty="0">
                <a:solidFill>
                  <a:schemeClr val="accent2"/>
                </a:solidFill>
              </a:rPr>
              <a:t>Homonymy</a:t>
            </a:r>
            <a:r>
              <a:rPr lang="en-US" sz="2400" dirty="0"/>
              <a:t>: bank/bank</a:t>
            </a:r>
          </a:p>
          <a:p>
            <a:pPr lvl="1">
              <a:lnSpc>
                <a:spcPct val="80000"/>
              </a:lnSpc>
            </a:pPr>
            <a:r>
              <a:rPr lang="en-US" sz="2400" dirty="0">
                <a:solidFill>
                  <a:schemeClr val="accent2"/>
                </a:solidFill>
              </a:rPr>
              <a:t>Homophones</a:t>
            </a:r>
            <a:r>
              <a:rPr lang="en-US" sz="2400" dirty="0"/>
              <a:t>: red/read</a:t>
            </a:r>
          </a:p>
          <a:p>
            <a:pPr lvl="1">
              <a:lnSpc>
                <a:spcPct val="80000"/>
              </a:lnSpc>
            </a:pPr>
            <a:r>
              <a:rPr lang="en-US" sz="2400" dirty="0">
                <a:solidFill>
                  <a:schemeClr val="accent2"/>
                </a:solidFill>
              </a:rPr>
              <a:t>Homographs</a:t>
            </a:r>
            <a:r>
              <a:rPr lang="en-US" sz="2400" dirty="0"/>
              <a:t>: bass/bass</a:t>
            </a:r>
          </a:p>
          <a:p>
            <a:pPr lvl="1">
              <a:lnSpc>
                <a:spcPct val="80000"/>
              </a:lnSpc>
            </a:pPr>
            <a:r>
              <a:rPr lang="en-US" sz="2400" dirty="0" err="1">
                <a:solidFill>
                  <a:schemeClr val="accent2"/>
                </a:solidFill>
              </a:rPr>
              <a:t>Polysemy</a:t>
            </a:r>
            <a:r>
              <a:rPr lang="en-US" sz="2400" dirty="0"/>
              <a:t>: </a:t>
            </a:r>
            <a:r>
              <a:rPr lang="en-US" sz="2400" dirty="0" smtClean="0"/>
              <a:t>Citibank/ The bank on 59</a:t>
            </a:r>
            <a:r>
              <a:rPr lang="en-US" sz="2400" baseline="30000" dirty="0" smtClean="0"/>
              <a:t>th</a:t>
            </a:r>
            <a:r>
              <a:rPr lang="en-US" sz="2400" dirty="0" smtClean="0"/>
              <a:t> street</a:t>
            </a:r>
            <a:endParaRPr lang="en-US" sz="2400" dirty="0"/>
          </a:p>
          <a:p>
            <a:pPr lvl="1">
              <a:lnSpc>
                <a:spcPct val="80000"/>
              </a:lnSpc>
            </a:pPr>
            <a:r>
              <a:rPr lang="en-US" sz="2400" dirty="0">
                <a:solidFill>
                  <a:schemeClr val="accent2"/>
                </a:solidFill>
              </a:rPr>
              <a:t>Synonymy</a:t>
            </a:r>
            <a:r>
              <a:rPr lang="en-US" sz="2400" dirty="0"/>
              <a:t>: big/large</a:t>
            </a:r>
          </a:p>
          <a:p>
            <a:pPr lvl="1">
              <a:lnSpc>
                <a:spcPct val="80000"/>
              </a:lnSpc>
            </a:pPr>
            <a:r>
              <a:rPr lang="en-US" sz="2400" dirty="0">
                <a:solidFill>
                  <a:schemeClr val="accent2"/>
                </a:solidFill>
              </a:rPr>
              <a:t>Hyponym/</a:t>
            </a:r>
            <a:r>
              <a:rPr lang="en-US" sz="2400" dirty="0" err="1">
                <a:solidFill>
                  <a:schemeClr val="accent2"/>
                </a:solidFill>
              </a:rPr>
              <a:t>hypernym</a:t>
            </a:r>
            <a:r>
              <a:rPr lang="en-US" sz="2400" dirty="0"/>
              <a:t>: poodle/dog</a:t>
            </a:r>
          </a:p>
          <a:p>
            <a:pPr lvl="1">
              <a:lnSpc>
                <a:spcPct val="80000"/>
              </a:lnSpc>
            </a:pPr>
            <a:r>
              <a:rPr lang="en-US" sz="2400" dirty="0">
                <a:solidFill>
                  <a:schemeClr val="accent2"/>
                </a:solidFill>
              </a:rPr>
              <a:t>Metonymy</a:t>
            </a:r>
            <a:r>
              <a:rPr lang="en-US" sz="2400" dirty="0"/>
              <a:t>: waitress: the man who ordered the ham sandwich wants dessert./the ham sandwich wants dessert</a:t>
            </a:r>
            <a:r>
              <a:rPr lang="en-US" sz="2400" dirty="0" smtClean="0"/>
              <a:t>.</a:t>
            </a:r>
          </a:p>
          <a:p>
            <a:pPr lvl="1">
              <a:lnSpc>
                <a:spcPct val="80000"/>
              </a:lnSpc>
            </a:pPr>
            <a:r>
              <a:rPr lang="en-US" sz="2400" dirty="0" smtClean="0"/>
              <a:t>The White House announced the bailout plan.</a:t>
            </a:r>
            <a:endParaRPr lang="en-US" sz="2400" dirty="0"/>
          </a:p>
        </p:txBody>
      </p:sp>
      <p:sp>
        <p:nvSpPr>
          <p:cNvPr id="30724" name="Rectangle 4"/>
          <p:cNvSpPr>
            <a:spLocks noGrp="1" noChangeArrowheads="1"/>
          </p:cNvSpPr>
          <p:nvPr>
            <p:ph type="title"/>
          </p:nvPr>
        </p:nvSpPr>
        <p:spPr/>
        <p:txBody>
          <a:bodyPr/>
          <a:lstStyle/>
          <a:p>
            <a:r>
              <a:rPr lang="en-US"/>
              <a:t>Word Relations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were some problems with </a:t>
            </a:r>
            <a:r>
              <a:rPr lang="en-US" dirty="0" err="1" smtClean="0"/>
              <a:t>WordNet</a:t>
            </a:r>
            <a:r>
              <a:rPr lang="en-US" dirty="0" smtClean="0"/>
              <a:t> that required creating their own dictionary?</a:t>
            </a:r>
            <a:br>
              <a:rPr lang="en-US" dirty="0" smtClean="0"/>
            </a:br>
            <a:endParaRPr lang="en-US" dirty="0" smtClean="0"/>
          </a:p>
          <a:p>
            <a:r>
              <a:rPr lang="en-US" dirty="0" smtClean="0"/>
              <a:t>What are considerations about objects have to be taken into account when generating a picture that depicts an “on” relation?</a:t>
            </a:r>
            <a:endParaRPr lang="en-US" dirty="0"/>
          </a:p>
        </p:txBody>
      </p:sp>
      <p:sp>
        <p:nvSpPr>
          <p:cNvPr id="3" name="Title 2"/>
          <p:cNvSpPr>
            <a:spLocks noGrp="1"/>
          </p:cNvSpPr>
          <p:nvPr>
            <p:ph type="title"/>
          </p:nvPr>
        </p:nvSpPr>
        <p:spPr/>
        <p:txBody>
          <a:bodyPr/>
          <a:lstStyle/>
          <a:p>
            <a:r>
              <a:rPr lang="en-US" dirty="0" err="1" smtClean="0"/>
              <a:t>WordsEye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1"/>
          <p:cNvSpPr>
            <a:spLocks noGrp="1" noChangeArrowheads="1"/>
          </p:cNvSpPr>
          <p:nvPr>
            <p:ph type="title"/>
          </p:nvPr>
        </p:nvSpPr>
        <p:spPr>
          <a:xfrm>
            <a:off x="419100" y="295275"/>
            <a:ext cx="7435850" cy="1384300"/>
          </a:xfrm>
        </p:spPr>
        <p:txBody>
          <a:bodyPr/>
          <a:lstStyle/>
          <a:p>
            <a:pPr>
              <a:lnSpc>
                <a:spcPts val="1963"/>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900" smtClean="0"/>
              <a:t>Implicit Constraint.  </a:t>
            </a:r>
            <a:r>
              <a:rPr lang="en-GB" sz="1900" b="0" i="1" smtClean="0"/>
              <a:t>The vase is on the nightstand. The lamp is next to the vase.</a:t>
            </a:r>
            <a:r>
              <a:rPr lang="en-GB" sz="1900" smtClean="0"/>
              <a:t> </a:t>
            </a:r>
          </a:p>
        </p:txBody>
      </p:sp>
      <p:pic>
        <p:nvPicPr>
          <p:cNvPr id="137219" name="Picture 2"/>
          <p:cNvPicPr>
            <a:picLocks noChangeAspect="1" noChangeArrowheads="1"/>
          </p:cNvPicPr>
          <p:nvPr/>
        </p:nvPicPr>
        <p:blipFill>
          <a:blip r:embed="rId3" cstate="print"/>
          <a:srcRect/>
          <a:stretch>
            <a:fillRect/>
          </a:stretch>
        </p:blipFill>
        <p:spPr bwMode="auto">
          <a:xfrm>
            <a:off x="4665663" y="2058988"/>
            <a:ext cx="4264025" cy="3224212"/>
          </a:xfrm>
          <a:prstGeom prst="rect">
            <a:avLst/>
          </a:prstGeom>
          <a:noFill/>
          <a:ln w="9525">
            <a:noFill/>
            <a:miter lim="800000"/>
            <a:headEnd/>
            <a:tailEnd/>
          </a:ln>
        </p:spPr>
      </p:pic>
      <p:pic>
        <p:nvPicPr>
          <p:cNvPr id="137220" name="Picture 3"/>
          <p:cNvPicPr>
            <a:picLocks noChangeAspect="1" noChangeArrowheads="1"/>
          </p:cNvPicPr>
          <p:nvPr/>
        </p:nvPicPr>
        <p:blipFill>
          <a:blip r:embed="rId4" cstate="print"/>
          <a:srcRect/>
          <a:stretch>
            <a:fillRect/>
          </a:stretch>
        </p:blipFill>
        <p:spPr bwMode="auto">
          <a:xfrm>
            <a:off x="290513" y="2058988"/>
            <a:ext cx="4187825" cy="31670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5"/>
          <p:cNvSpPr>
            <a:spLocks noGrp="1" noChangeArrowheads="1"/>
          </p:cNvSpPr>
          <p:nvPr>
            <p:ph idx="1"/>
          </p:nvPr>
        </p:nvSpPr>
        <p:spPr/>
        <p:txBody>
          <a:bodyPr>
            <a:normAutofit lnSpcReduction="10000"/>
          </a:bodyPr>
          <a:lstStyle/>
          <a:p>
            <a:pPr>
              <a:buFontTx/>
              <a:buNone/>
            </a:pPr>
            <a:r>
              <a:rPr lang="en-US" dirty="0">
                <a:solidFill>
                  <a:srgbClr val="FF3300"/>
                </a:solidFill>
              </a:rPr>
              <a:t>Time flies like an arrow.</a:t>
            </a:r>
          </a:p>
          <a:p>
            <a:r>
              <a:rPr lang="en-US" dirty="0" smtClean="0"/>
              <a:t>Supervised methods</a:t>
            </a:r>
          </a:p>
          <a:p>
            <a:pPr lvl="1"/>
            <a:r>
              <a:rPr lang="en-US" dirty="0" err="1" smtClean="0"/>
              <a:t>Collocational</a:t>
            </a:r>
            <a:endParaRPr lang="en-US" dirty="0" smtClean="0"/>
          </a:p>
          <a:p>
            <a:pPr lvl="1"/>
            <a:r>
              <a:rPr lang="en-US" dirty="0" smtClean="0"/>
              <a:t>Bag of words</a:t>
            </a:r>
            <a:endParaRPr lang="en-US" dirty="0"/>
          </a:p>
          <a:p>
            <a:pPr lvl="2"/>
            <a:r>
              <a:rPr lang="en-US" dirty="0" smtClean="0"/>
              <a:t>What features are used?</a:t>
            </a:r>
            <a:endParaRPr lang="en-US" dirty="0"/>
          </a:p>
          <a:p>
            <a:pPr lvl="2"/>
            <a:r>
              <a:rPr lang="en-US" dirty="0" smtClean="0"/>
              <a:t>Evaluation</a:t>
            </a:r>
          </a:p>
          <a:p>
            <a:r>
              <a:rPr lang="en-US" dirty="0" smtClean="0"/>
              <a:t>Semi-supervised</a:t>
            </a:r>
          </a:p>
          <a:p>
            <a:pPr lvl="1"/>
            <a:r>
              <a:rPr lang="en-US" dirty="0" smtClean="0"/>
              <a:t>Use bootstrapping: how?</a:t>
            </a:r>
          </a:p>
          <a:p>
            <a:r>
              <a:rPr lang="en-US" dirty="0" smtClean="0"/>
              <a:t>Baselines</a:t>
            </a:r>
          </a:p>
          <a:p>
            <a:pPr lvl="1"/>
            <a:r>
              <a:rPr lang="en-US" dirty="0" smtClean="0"/>
              <a:t> </a:t>
            </a:r>
            <a:r>
              <a:rPr lang="en-US" dirty="0" err="1" smtClean="0"/>
              <a:t>Lesk</a:t>
            </a:r>
            <a:r>
              <a:rPr lang="en-US" dirty="0" smtClean="0"/>
              <a:t> method</a:t>
            </a:r>
          </a:p>
          <a:p>
            <a:pPr lvl="1"/>
            <a:r>
              <a:rPr lang="en-US" dirty="0" smtClean="0"/>
              <a:t> Most frequent meaning</a:t>
            </a:r>
          </a:p>
          <a:p>
            <a:pPr>
              <a:buNone/>
            </a:pPr>
            <a:endParaRPr lang="en-US" dirty="0" smtClean="0"/>
          </a:p>
          <a:p>
            <a:pPr lvl="1"/>
            <a:endParaRPr lang="en-US" dirty="0"/>
          </a:p>
          <a:p>
            <a:pPr lvl="2"/>
            <a:endParaRPr lang="en-US" dirty="0"/>
          </a:p>
          <a:p>
            <a:pPr lvl="2"/>
            <a:endParaRPr lang="en-US" dirty="0"/>
          </a:p>
          <a:p>
            <a:endParaRPr lang="en-US" dirty="0"/>
          </a:p>
        </p:txBody>
      </p:sp>
      <p:sp>
        <p:nvSpPr>
          <p:cNvPr id="32772" name="Rectangle 4"/>
          <p:cNvSpPr>
            <a:spLocks noGrp="1" noChangeArrowheads="1"/>
          </p:cNvSpPr>
          <p:nvPr>
            <p:ph type="title"/>
          </p:nvPr>
        </p:nvSpPr>
        <p:spPr/>
        <p:txBody>
          <a:bodyPr/>
          <a:lstStyle/>
          <a:p>
            <a:r>
              <a:rPr lang="en-US"/>
              <a:t>Word Sense Disambiguation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5"/>
          <p:cNvSpPr>
            <a:spLocks noGrp="1" noChangeArrowheads="1"/>
          </p:cNvSpPr>
          <p:nvPr>
            <p:ph idx="1"/>
          </p:nvPr>
        </p:nvSpPr>
        <p:spPr/>
        <p:txBody>
          <a:bodyPr/>
          <a:lstStyle/>
          <a:p>
            <a:r>
              <a:rPr lang="en-US" dirty="0" smtClean="0"/>
              <a:t>Information Extraction</a:t>
            </a:r>
          </a:p>
          <a:p>
            <a:pPr lvl="1"/>
            <a:r>
              <a:rPr lang="en-US" dirty="0" smtClean="0"/>
              <a:t>Three types of IE: NER, relation detection, QA</a:t>
            </a:r>
          </a:p>
          <a:p>
            <a:pPr lvl="1"/>
            <a:r>
              <a:rPr lang="en-US" dirty="0" smtClean="0"/>
              <a:t>Three approaches: statistical sequence labeling, supervised, semi-supervised</a:t>
            </a:r>
          </a:p>
          <a:p>
            <a:pPr lvl="1"/>
            <a:r>
              <a:rPr lang="en-US" dirty="0" smtClean="0"/>
              <a:t>Learning patterns: </a:t>
            </a:r>
          </a:p>
          <a:p>
            <a:pPr lvl="3"/>
            <a:r>
              <a:rPr lang="en-US" dirty="0" smtClean="0"/>
              <a:t>Using Wikipedia</a:t>
            </a:r>
          </a:p>
          <a:p>
            <a:pPr lvl="3"/>
            <a:r>
              <a:rPr lang="en-US" dirty="0" smtClean="0"/>
              <a:t>Using Google</a:t>
            </a:r>
          </a:p>
          <a:p>
            <a:pPr lvl="3"/>
            <a:r>
              <a:rPr lang="en-US" dirty="0" smtClean="0"/>
              <a:t>Language modeling approach</a:t>
            </a:r>
            <a:endParaRPr lang="en-US" dirty="0"/>
          </a:p>
          <a:p>
            <a:r>
              <a:rPr lang="en-US" dirty="0"/>
              <a:t>Information Retrieval</a:t>
            </a:r>
          </a:p>
          <a:p>
            <a:pPr lvl="1"/>
            <a:r>
              <a:rPr lang="en-US" dirty="0"/>
              <a:t>TF/IDF and vector-space model</a:t>
            </a:r>
          </a:p>
          <a:p>
            <a:pPr lvl="1"/>
            <a:r>
              <a:rPr lang="en-US" dirty="0"/>
              <a:t>Precision, recall, F-measure</a:t>
            </a:r>
          </a:p>
        </p:txBody>
      </p:sp>
      <p:sp>
        <p:nvSpPr>
          <p:cNvPr id="34820" name="Rectangle 4"/>
          <p:cNvSpPr>
            <a:spLocks noGrp="1" noChangeArrowheads="1"/>
          </p:cNvSpPr>
          <p:nvPr>
            <p:ph type="title"/>
          </p:nvPr>
        </p:nvSpPr>
        <p:spPr/>
        <p:txBody>
          <a:bodyPr/>
          <a:lstStyle/>
          <a:p>
            <a:r>
              <a:rPr lang="en-US"/>
              <a:t>Robust semantics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Final: December 17</a:t>
            </a:r>
            <a:r>
              <a:rPr lang="en-US" baseline="30000" dirty="0" smtClean="0"/>
              <a:t>th</a:t>
            </a:r>
            <a:r>
              <a:rPr lang="en-US" dirty="0" smtClean="0"/>
              <a:t> 1:10-4, 1024 </a:t>
            </a:r>
            <a:r>
              <a:rPr lang="en-US" dirty="0" err="1" smtClean="0"/>
              <a:t>Mudd</a:t>
            </a:r>
            <a:endParaRPr lang="en-US" dirty="0" smtClean="0"/>
          </a:p>
          <a:p>
            <a:pPr lvl="1"/>
            <a:r>
              <a:rPr lang="en-US" dirty="0" smtClean="0"/>
              <a:t>Closed book, notes, electronics</a:t>
            </a:r>
          </a:p>
          <a:p>
            <a:pPr lvl="1"/>
            <a:endParaRPr lang="en-US" dirty="0" smtClean="0"/>
          </a:p>
          <a:p>
            <a:r>
              <a:rPr lang="en-US" dirty="0" smtClean="0"/>
              <a:t>Don’t forget </a:t>
            </a:r>
            <a:r>
              <a:rPr lang="en-US" dirty="0" err="1" smtClean="0"/>
              <a:t>courseworks</a:t>
            </a:r>
            <a:r>
              <a:rPr lang="en-US" dirty="0" smtClean="0"/>
              <a:t> evaluation: only 4% so far have done it.</a:t>
            </a:r>
            <a:br>
              <a:rPr lang="en-US" dirty="0" smtClean="0"/>
            </a:br>
            <a:endParaRPr lang="en-US" dirty="0" smtClean="0"/>
          </a:p>
          <a:p>
            <a:r>
              <a:rPr lang="en-US" dirty="0" smtClean="0"/>
              <a:t>Office hours as usual next week</a:t>
            </a:r>
            <a:br>
              <a:rPr lang="en-US" dirty="0" smtClean="0"/>
            </a:br>
            <a:r>
              <a:rPr lang="en-US" dirty="0" smtClean="0"/>
              <a:t/>
            </a:r>
            <a:br>
              <a:rPr lang="en-US" dirty="0" smtClean="0"/>
            </a:br>
            <a:endParaRPr lang="en-US" dirty="0" smtClean="0"/>
          </a:p>
          <a:p>
            <a:endParaRPr lang="en-US" dirty="0"/>
          </a:p>
        </p:txBody>
      </p:sp>
      <p:sp>
        <p:nvSpPr>
          <p:cNvPr id="3" name="Title 2"/>
          <p:cNvSpPr>
            <a:spLocks noGrp="1"/>
          </p:cNvSpPr>
          <p:nvPr>
            <p:ph type="title"/>
          </p:nvPr>
        </p:nvSpPr>
        <p:spPr/>
        <p:txBody>
          <a:bodyPr/>
          <a:lstStyle/>
          <a:p>
            <a:r>
              <a:rPr lang="en-US" dirty="0" smtClean="0"/>
              <a:t>Announcements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are the advantages and disadvantages of using exact pattern matching versus using flexible pattern matching for relation detection?</a:t>
            </a:r>
          </a:p>
          <a:p>
            <a:r>
              <a:rPr lang="en-US" dirty="0" smtClean="0"/>
              <a:t>Given a Wikipedia page for a famous person, show how you would derive the patterns for place of birth.</a:t>
            </a:r>
          </a:p>
          <a:p>
            <a:r>
              <a:rPr lang="en-US" dirty="0" smtClean="0"/>
              <a:t>If we wanted to use a language modeler to answer definition questions (e.g., “What is a quark?”), how would we do it?</a:t>
            </a:r>
            <a:endParaRPr lang="en-US" dirty="0"/>
          </a:p>
        </p:txBody>
      </p:sp>
      <p:sp>
        <p:nvSpPr>
          <p:cNvPr id="3" name="Title 2"/>
          <p:cNvSpPr>
            <a:spLocks noGrp="1"/>
          </p:cNvSpPr>
          <p:nvPr>
            <p:ph type="title"/>
          </p:nvPr>
        </p:nvSpPr>
        <p:spPr/>
        <p:txBody>
          <a:bodyPr/>
          <a:lstStyle/>
          <a:p>
            <a:r>
              <a:rPr lang="en-US" dirty="0" smtClean="0"/>
              <a:t>IE Question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p:txBody>
          <a:bodyPr/>
          <a:lstStyle/>
          <a:p>
            <a:r>
              <a:rPr lang="en-US" sz="2400"/>
              <a:t>Referring expressions, anaphora, coreference, antecedents</a:t>
            </a:r>
          </a:p>
          <a:p>
            <a:r>
              <a:rPr lang="en-US" sz="2400"/>
              <a:t>Types of NPs, e.g. pronouns, one-anaphora, definite NPs, ….</a:t>
            </a:r>
          </a:p>
          <a:p>
            <a:r>
              <a:rPr lang="en-US" sz="2400"/>
              <a:t>Constraints on anaphoric reference</a:t>
            </a:r>
          </a:p>
          <a:p>
            <a:pPr lvl="1"/>
            <a:r>
              <a:rPr lang="en-US" sz="2400"/>
              <a:t>Salience</a:t>
            </a:r>
          </a:p>
          <a:p>
            <a:pPr lvl="1"/>
            <a:r>
              <a:rPr lang="en-US" sz="2400"/>
              <a:t>Recency of mention</a:t>
            </a:r>
          </a:p>
          <a:p>
            <a:pPr lvl="1"/>
            <a:r>
              <a:rPr lang="en-US" sz="2400"/>
              <a:t>Discourse structure</a:t>
            </a:r>
          </a:p>
          <a:p>
            <a:pPr lvl="1"/>
            <a:r>
              <a:rPr lang="en-US" sz="2400"/>
              <a:t>Agreement</a:t>
            </a:r>
          </a:p>
          <a:p>
            <a:pPr lvl="1"/>
            <a:r>
              <a:rPr lang="en-US" sz="2400"/>
              <a:t>Grammatical function</a:t>
            </a:r>
          </a:p>
        </p:txBody>
      </p:sp>
      <p:sp>
        <p:nvSpPr>
          <p:cNvPr id="36866" name="Rectangle 2"/>
          <p:cNvSpPr>
            <a:spLocks noGrp="1" noChangeArrowheads="1"/>
          </p:cNvSpPr>
          <p:nvPr>
            <p:ph type="title"/>
          </p:nvPr>
        </p:nvSpPr>
        <p:spPr/>
        <p:txBody>
          <a:bodyPr/>
          <a:lstStyle/>
          <a:p>
            <a:r>
              <a:rPr lang="en-US"/>
              <a:t>Reference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685800" y="685800"/>
            <a:ext cx="7772400" cy="5410200"/>
          </a:xfrm>
        </p:spPr>
        <p:txBody>
          <a:bodyPr/>
          <a:lstStyle/>
          <a:p>
            <a:pPr lvl="1"/>
            <a:r>
              <a:rPr lang="en-US" dirty="0"/>
              <a:t>Repeated mention</a:t>
            </a:r>
          </a:p>
          <a:p>
            <a:pPr lvl="1"/>
            <a:r>
              <a:rPr lang="en-US" dirty="0"/>
              <a:t>Parallel construction</a:t>
            </a:r>
          </a:p>
          <a:p>
            <a:pPr lvl="1"/>
            <a:r>
              <a:rPr lang="en-US" dirty="0"/>
              <a:t>Verb semantics/thematic roles</a:t>
            </a:r>
          </a:p>
          <a:p>
            <a:pPr lvl="1"/>
            <a:r>
              <a:rPr lang="en-US" dirty="0"/>
              <a:t>Pragmatics</a:t>
            </a:r>
          </a:p>
          <a:p>
            <a:r>
              <a:rPr lang="en-US" dirty="0"/>
              <a:t>Algorithms for reference resolution</a:t>
            </a:r>
          </a:p>
          <a:p>
            <a:pPr lvl="1"/>
            <a:r>
              <a:rPr lang="en-US" dirty="0" smtClean="0"/>
              <a:t>Hobbes – most recent mention</a:t>
            </a:r>
          </a:p>
          <a:p>
            <a:pPr lvl="1"/>
            <a:r>
              <a:rPr lang="en-US" dirty="0" err="1" smtClean="0"/>
              <a:t>Lappin</a:t>
            </a:r>
            <a:r>
              <a:rPr lang="en-US" smtClean="0"/>
              <a:t> and Leas</a:t>
            </a:r>
            <a:endParaRPr lang="en-US" dirty="0"/>
          </a:p>
          <a:p>
            <a:pPr lvl="1"/>
            <a:r>
              <a:rPr lang="en-US" dirty="0" smtClean="0"/>
              <a:t>Centering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p:txBody>
          <a:bodyPr>
            <a:normAutofit fontScale="92500" lnSpcReduction="10000"/>
          </a:bodyPr>
          <a:lstStyle/>
          <a:p>
            <a:r>
              <a:rPr lang="en-US" dirty="0" smtClean="0"/>
              <a:t>Challenges for MT</a:t>
            </a:r>
          </a:p>
          <a:p>
            <a:pPr lvl="1"/>
            <a:r>
              <a:rPr lang="en-US" dirty="0" smtClean="0"/>
              <a:t>Orthographical</a:t>
            </a:r>
          </a:p>
          <a:p>
            <a:pPr lvl="1"/>
            <a:r>
              <a:rPr lang="en-US" dirty="0" smtClean="0"/>
              <a:t>Lexical ambiguity</a:t>
            </a:r>
          </a:p>
          <a:p>
            <a:pPr lvl="1"/>
            <a:r>
              <a:rPr lang="en-US" dirty="0" smtClean="0"/>
              <a:t>Morphological</a:t>
            </a:r>
          </a:p>
          <a:p>
            <a:pPr lvl="1"/>
            <a:r>
              <a:rPr lang="en-US" dirty="0" smtClean="0"/>
              <a:t>Translational divergences</a:t>
            </a:r>
          </a:p>
          <a:p>
            <a:r>
              <a:rPr lang="en-US" dirty="0" smtClean="0"/>
              <a:t>MT Pyramid</a:t>
            </a:r>
          </a:p>
          <a:p>
            <a:pPr lvl="1"/>
            <a:r>
              <a:rPr lang="en-US" dirty="0" smtClean="0"/>
              <a:t>Surface, transfer, interlingua</a:t>
            </a:r>
          </a:p>
          <a:p>
            <a:pPr lvl="1"/>
            <a:r>
              <a:rPr lang="en-US" dirty="0" smtClean="0"/>
              <a:t>Statistical?</a:t>
            </a:r>
          </a:p>
          <a:p>
            <a:pPr lvl="3"/>
            <a:r>
              <a:rPr lang="en-US" dirty="0" smtClean="0"/>
              <a:t>Word alignment</a:t>
            </a:r>
          </a:p>
          <a:p>
            <a:pPr lvl="3"/>
            <a:r>
              <a:rPr lang="en-US" dirty="0" smtClean="0"/>
              <a:t>Phrase alignment</a:t>
            </a:r>
            <a:endParaRPr lang="en-US" dirty="0"/>
          </a:p>
          <a:p>
            <a:r>
              <a:rPr lang="en-US" dirty="0"/>
              <a:t>Evaluation </a:t>
            </a:r>
            <a:r>
              <a:rPr lang="en-US" dirty="0" smtClean="0"/>
              <a:t>strategies</a:t>
            </a:r>
          </a:p>
          <a:p>
            <a:pPr lvl="1"/>
            <a:r>
              <a:rPr lang="en-US" dirty="0" smtClean="0"/>
              <a:t>Bleu</a:t>
            </a:r>
          </a:p>
          <a:p>
            <a:pPr lvl="1"/>
            <a:r>
              <a:rPr lang="en-US" dirty="0" smtClean="0"/>
              <a:t>Human levels of grading criteria</a:t>
            </a:r>
            <a:endParaRPr lang="en-US" dirty="0"/>
          </a:p>
        </p:txBody>
      </p:sp>
      <p:sp>
        <p:nvSpPr>
          <p:cNvPr id="47106" name="Rectangle 2"/>
          <p:cNvSpPr>
            <a:spLocks noGrp="1" noChangeArrowheads="1"/>
          </p:cNvSpPr>
          <p:nvPr>
            <p:ph type="title"/>
          </p:nvPr>
        </p:nvSpPr>
        <p:spPr/>
        <p:txBody>
          <a:bodyPr/>
          <a:lstStyle/>
          <a:p>
            <a:r>
              <a:rPr lang="en-US"/>
              <a:t>MT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How does lexical ambiguity affect MT? </a:t>
            </a:r>
          </a:p>
          <a:p>
            <a:r>
              <a:rPr lang="en-US" dirty="0" smtClean="0"/>
              <a:t>Compute the Bleu score for the following example, using unigrams and bigrams:</a:t>
            </a:r>
          </a:p>
          <a:p>
            <a:pPr lvl="1"/>
            <a:r>
              <a:rPr lang="en-US" dirty="0" smtClean="0"/>
              <a:t>Translation:  One moment later Alice went down the hole.</a:t>
            </a:r>
          </a:p>
          <a:p>
            <a:pPr lvl="1"/>
            <a:r>
              <a:rPr lang="en-US" dirty="0" smtClean="0"/>
              <a:t>References: In another moment down went Alice after it, </a:t>
            </a:r>
          </a:p>
          <a:p>
            <a:pPr lvl="1"/>
            <a:r>
              <a:rPr lang="en-US" dirty="0" smtClean="0"/>
              <a:t>In another minute Alice went into the hole.</a:t>
            </a:r>
          </a:p>
          <a:p>
            <a:pPr lvl="1"/>
            <a:r>
              <a:rPr lang="en-US" dirty="0" smtClean="0"/>
              <a:t>In one moment Alice went down after it.</a:t>
            </a:r>
          </a:p>
          <a:p>
            <a:pPr lvl="1"/>
            <a:r>
              <a:rPr lang="en-US" dirty="0" smtClean="0"/>
              <a:t>[never once considering how in the world she was to get out again.] </a:t>
            </a:r>
          </a:p>
          <a:p>
            <a:endParaRPr lang="en-US" dirty="0"/>
          </a:p>
        </p:txBody>
      </p:sp>
      <p:sp>
        <p:nvSpPr>
          <p:cNvPr id="3" name="Title 2"/>
          <p:cNvSpPr>
            <a:spLocks noGrp="1"/>
          </p:cNvSpPr>
          <p:nvPr>
            <p:ph type="title"/>
          </p:nvPr>
        </p:nvSpPr>
        <p:spPr/>
        <p:txBody>
          <a:bodyPr/>
          <a:lstStyle/>
          <a:p>
            <a:r>
              <a:rPr lang="en-US" dirty="0" smtClean="0"/>
              <a:t>MT Questions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4" name="Picture 4"/>
          <p:cNvPicPr>
            <a:picLocks noChangeAspect="1" noChangeArrowheads="1"/>
          </p:cNvPicPr>
          <p:nvPr/>
        </p:nvPicPr>
        <p:blipFill>
          <a:blip r:embed="rId3" cstate="print"/>
          <a:srcRect/>
          <a:stretch>
            <a:fillRect/>
          </a:stretch>
        </p:blipFill>
        <p:spPr bwMode="auto">
          <a:xfrm>
            <a:off x="457200" y="2057400"/>
            <a:ext cx="8458200" cy="4168775"/>
          </a:xfrm>
          <a:prstGeom prst="rect">
            <a:avLst/>
          </a:prstGeom>
          <a:noFill/>
          <a:ln w="9525">
            <a:noFill/>
            <a:miter lim="800000"/>
            <a:headEnd/>
            <a:tailEnd/>
          </a:ln>
          <a:effectLst/>
        </p:spPr>
      </p:pic>
      <p:sp>
        <p:nvSpPr>
          <p:cNvPr id="5" name="Rectangle 4"/>
          <p:cNvSpPr/>
          <p:nvPr/>
        </p:nvSpPr>
        <p:spPr>
          <a:xfrm>
            <a:off x="762000" y="2819400"/>
            <a:ext cx="762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85800" y="3505200"/>
            <a:ext cx="13716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09600" y="4343400"/>
            <a:ext cx="1219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85800" y="4953000"/>
            <a:ext cx="1143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p:txBody>
          <a:bodyPr>
            <a:normAutofit lnSpcReduction="10000"/>
          </a:bodyPr>
          <a:lstStyle/>
          <a:p>
            <a:r>
              <a:rPr lang="en-US" dirty="0" smtClean="0"/>
              <a:t>Architecture</a:t>
            </a:r>
          </a:p>
          <a:p>
            <a:r>
              <a:rPr lang="en-US" dirty="0" smtClean="0"/>
              <a:t>Why is generation different from interpretation?</a:t>
            </a:r>
          </a:p>
          <a:p>
            <a:r>
              <a:rPr lang="en-US" dirty="0" smtClean="0"/>
              <a:t>What are some constraints on syntactic choice? Lexical choice?</a:t>
            </a:r>
          </a:p>
          <a:p>
            <a:r>
              <a:rPr lang="en-US" dirty="0" smtClean="0"/>
              <a:t>Functional unification grammar</a:t>
            </a:r>
          </a:p>
          <a:p>
            <a:r>
              <a:rPr lang="en-US" dirty="0" smtClean="0"/>
              <a:t>Statistical language generation</a:t>
            </a:r>
          </a:p>
          <a:p>
            <a:pPr lvl="1"/>
            <a:r>
              <a:rPr lang="en-US" dirty="0" err="1" smtClean="0"/>
              <a:t>Overgenerate</a:t>
            </a:r>
            <a:r>
              <a:rPr lang="en-US" dirty="0" smtClean="0"/>
              <a:t> and prune</a:t>
            </a:r>
          </a:p>
          <a:p>
            <a:pPr lvl="1"/>
            <a:r>
              <a:rPr lang="en-US" dirty="0" smtClean="0"/>
              <a:t>Input: abstract meaning representation</a:t>
            </a:r>
          </a:p>
          <a:p>
            <a:pPr lvl="1"/>
            <a:r>
              <a:rPr lang="en-US" dirty="0" smtClean="0"/>
              <a:t>How are meaning representations linked to English?</a:t>
            </a:r>
          </a:p>
          <a:p>
            <a:pPr lvl="1"/>
            <a:r>
              <a:rPr lang="en-US" dirty="0" smtClean="0"/>
              <a:t>What kinds of rules generate different forms?</a:t>
            </a:r>
          </a:p>
          <a:p>
            <a:endParaRPr lang="en-US" dirty="0"/>
          </a:p>
        </p:txBody>
      </p:sp>
      <p:sp>
        <p:nvSpPr>
          <p:cNvPr id="57346" name="Rectangle 2"/>
          <p:cNvSpPr>
            <a:spLocks noGrp="1" noChangeArrowheads="1"/>
          </p:cNvSpPr>
          <p:nvPr>
            <p:ph type="title"/>
          </p:nvPr>
        </p:nvSpPr>
        <p:spPr/>
        <p:txBody>
          <a:bodyPr/>
          <a:lstStyle/>
          <a:p>
            <a:r>
              <a:rPr lang="en-US"/>
              <a:t>Generation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858000"/>
          </a:xfrm>
        </p:spPr>
        <p:txBody>
          <a:bodyPr>
            <a:normAutofit fontScale="40000" lnSpcReduction="20000"/>
          </a:bodyPr>
          <a:lstStyle/>
          <a:p>
            <a:pPr marL="365760" indent="-256032" fontAlgn="auto">
              <a:spcAft>
                <a:spcPts val="0"/>
              </a:spcAft>
              <a:buFont typeface="Wingdings 3"/>
              <a:buChar char=""/>
              <a:defRPr/>
            </a:pPr>
            <a:r>
              <a:rPr lang="en-US" dirty="0" smtClean="0"/>
              <a:t>((alt GSIMPLE ( </a:t>
            </a:r>
          </a:p>
          <a:p>
            <a:pPr marL="365760" indent="-256032" fontAlgn="auto">
              <a:spcAft>
                <a:spcPts val="0"/>
              </a:spcAft>
              <a:buFont typeface="Wingdings 3"/>
              <a:buChar char=""/>
              <a:defRPr/>
            </a:pPr>
            <a:r>
              <a:rPr lang="en-US" dirty="0" smtClean="0"/>
              <a:t>   ;; a grammar always has the same form: an alternative</a:t>
            </a:r>
          </a:p>
          <a:p>
            <a:pPr marL="365760" indent="-256032" fontAlgn="auto">
              <a:spcAft>
                <a:spcPts val="0"/>
              </a:spcAft>
              <a:buFont typeface="Wingdings 3"/>
              <a:buChar char=""/>
              <a:defRPr/>
            </a:pPr>
            <a:r>
              <a:rPr lang="en-US" dirty="0" smtClean="0"/>
              <a:t>   ;; with one branch for each constituent category.</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smtClean="0"/>
              <a:t>   ;; First branch of the alternative</a:t>
            </a:r>
          </a:p>
          <a:p>
            <a:pPr marL="365760" indent="-256032" fontAlgn="auto">
              <a:spcAft>
                <a:spcPts val="0"/>
              </a:spcAft>
              <a:buFont typeface="Wingdings 3"/>
              <a:buChar char=""/>
              <a:defRPr/>
            </a:pPr>
            <a:r>
              <a:rPr lang="en-US" dirty="0" smtClean="0"/>
              <a:t>   ;; Describe the category clause.</a:t>
            </a:r>
          </a:p>
          <a:p>
            <a:pPr marL="365760" indent="-256032" fontAlgn="auto">
              <a:spcAft>
                <a:spcPts val="0"/>
              </a:spcAft>
              <a:buFont typeface="Wingdings 3"/>
              <a:buChar char=""/>
              <a:defRPr/>
            </a:pPr>
            <a:r>
              <a:rPr lang="en-US" dirty="0" smtClean="0"/>
              <a:t>   </a:t>
            </a:r>
            <a:r>
              <a:rPr lang="en-US" b="1" dirty="0" smtClean="0"/>
              <a:t>((cat clause)</a:t>
            </a:r>
          </a:p>
          <a:p>
            <a:pPr marL="365760" indent="-256032" fontAlgn="auto">
              <a:spcAft>
                <a:spcPts val="0"/>
              </a:spcAft>
              <a:buFont typeface="Wingdings 3"/>
              <a:buChar char=""/>
              <a:defRPr/>
            </a:pPr>
            <a:r>
              <a:rPr lang="en-US" dirty="0" smtClean="0"/>
              <a:t>    (agent    ((cat </a:t>
            </a:r>
            <a:r>
              <a:rPr lang="en-US" dirty="0" err="1" smtClean="0"/>
              <a:t>np</a:t>
            </a:r>
            <a:r>
              <a:rPr lang="en-US" dirty="0" smtClean="0"/>
              <a:t>)))</a:t>
            </a:r>
          </a:p>
          <a:p>
            <a:pPr marL="365760" indent="-256032" fontAlgn="auto">
              <a:spcAft>
                <a:spcPts val="0"/>
              </a:spcAft>
              <a:buFont typeface="Wingdings 3"/>
              <a:buChar char=""/>
              <a:defRPr/>
            </a:pPr>
            <a:r>
              <a:rPr lang="en-US" dirty="0" smtClean="0"/>
              <a:t>    (patient ((cat </a:t>
            </a:r>
            <a:r>
              <a:rPr lang="en-US" dirty="0" err="1" smtClean="0"/>
              <a:t>np</a:t>
            </a:r>
            <a:r>
              <a:rPr lang="en-US" dirty="0" smtClean="0"/>
              <a:t>)))</a:t>
            </a:r>
          </a:p>
          <a:p>
            <a:pPr marL="365760" indent="-256032" fontAlgn="auto">
              <a:spcAft>
                <a:spcPts val="0"/>
              </a:spcAft>
              <a:buFont typeface="Wingdings 3"/>
              <a:buChar char=""/>
              <a:defRPr/>
            </a:pPr>
            <a:r>
              <a:rPr lang="en-US" dirty="0" smtClean="0"/>
              <a:t>    (</a:t>
            </a:r>
            <a:r>
              <a:rPr lang="en-US" dirty="0" err="1" smtClean="0"/>
              <a:t>pred</a:t>
            </a:r>
            <a:r>
              <a:rPr lang="en-US" dirty="0" smtClean="0"/>
              <a:t>   ((cat verb-group)</a:t>
            </a:r>
          </a:p>
          <a:p>
            <a:pPr marL="365760" indent="-256032" fontAlgn="auto">
              <a:spcAft>
                <a:spcPts val="0"/>
              </a:spcAft>
              <a:buFont typeface="Wingdings 3"/>
              <a:buChar char=""/>
              <a:defRPr/>
            </a:pPr>
            <a:r>
              <a:rPr lang="en-US" dirty="0" smtClean="0"/>
              <a:t>	       (number {agent number})))</a:t>
            </a:r>
          </a:p>
          <a:p>
            <a:pPr marL="365760" indent="-256032" fontAlgn="auto">
              <a:spcAft>
                <a:spcPts val="0"/>
              </a:spcAft>
              <a:buFont typeface="Wingdings 3"/>
              <a:buChar char=""/>
              <a:defRPr/>
            </a:pPr>
            <a:r>
              <a:rPr lang="en-US" dirty="0" smtClean="0"/>
              <a:t>    (</a:t>
            </a:r>
            <a:r>
              <a:rPr lang="en-US" dirty="0" err="1" smtClean="0"/>
              <a:t>cset</a:t>
            </a:r>
            <a:r>
              <a:rPr lang="en-US" dirty="0" smtClean="0"/>
              <a:t> (</a:t>
            </a:r>
            <a:r>
              <a:rPr lang="en-US" dirty="0" err="1" smtClean="0"/>
              <a:t>pred</a:t>
            </a:r>
            <a:r>
              <a:rPr lang="en-US" dirty="0" smtClean="0"/>
              <a:t> agent patient))</a:t>
            </a:r>
          </a:p>
          <a:p>
            <a:pPr marL="365760" indent="-256032" fontAlgn="auto">
              <a:spcAft>
                <a:spcPts val="0"/>
              </a:spcAft>
              <a:buFont typeface="Wingdings 3"/>
              <a:buChar char=""/>
              <a:defRPr/>
            </a:pPr>
            <a:r>
              <a:rPr lang="en-US" dirty="0" smtClean="0"/>
              <a:t>    (pattern  (agent </a:t>
            </a:r>
            <a:r>
              <a:rPr lang="en-US" dirty="0" err="1" smtClean="0"/>
              <a:t>pred</a:t>
            </a:r>
            <a:r>
              <a:rPr lang="en-US" dirty="0" smtClean="0"/>
              <a:t> patient))</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smtClean="0"/>
              <a:t>   ;; Second branch: NP</a:t>
            </a:r>
          </a:p>
          <a:p>
            <a:pPr marL="365760" indent="-256032" fontAlgn="auto">
              <a:spcAft>
                <a:spcPts val="0"/>
              </a:spcAft>
              <a:buFont typeface="Wingdings 3"/>
              <a:buChar char=""/>
              <a:defRPr/>
            </a:pPr>
            <a:r>
              <a:rPr lang="en-US" dirty="0" smtClean="0"/>
              <a:t>   </a:t>
            </a:r>
            <a:r>
              <a:rPr lang="en-US" b="1" dirty="0" smtClean="0"/>
              <a:t>((cat </a:t>
            </a:r>
            <a:r>
              <a:rPr lang="en-US" b="1" dirty="0" err="1" smtClean="0"/>
              <a:t>np</a:t>
            </a:r>
            <a:r>
              <a:rPr lang="en-US" b="1" dirty="0" smtClean="0"/>
              <a:t>)</a:t>
            </a:r>
          </a:p>
          <a:p>
            <a:pPr marL="365760" indent="-256032" fontAlgn="auto">
              <a:spcAft>
                <a:spcPts val="0"/>
              </a:spcAft>
              <a:buFont typeface="Wingdings 3"/>
              <a:buChar char=""/>
              <a:defRPr/>
            </a:pPr>
            <a:r>
              <a:rPr lang="en-US" dirty="0" smtClean="0"/>
              <a:t>    (head ((cat noun) (</a:t>
            </a:r>
            <a:r>
              <a:rPr lang="en-US" dirty="0" err="1" smtClean="0"/>
              <a:t>lex</a:t>
            </a:r>
            <a:r>
              <a:rPr lang="en-US" dirty="0" smtClean="0"/>
              <a:t> {^ ^ </a:t>
            </a:r>
            <a:r>
              <a:rPr lang="en-US" dirty="0" err="1" smtClean="0"/>
              <a:t>lex</a:t>
            </a:r>
            <a:r>
              <a:rPr lang="en-US" dirty="0" smtClean="0"/>
              <a:t>})))</a:t>
            </a:r>
          </a:p>
          <a:p>
            <a:pPr marL="365760" indent="-256032" fontAlgn="auto">
              <a:spcAft>
                <a:spcPts val="0"/>
              </a:spcAft>
              <a:buFont typeface="Wingdings 3"/>
              <a:buChar char=""/>
              <a:defRPr/>
            </a:pPr>
            <a:r>
              <a:rPr lang="en-US" dirty="0" smtClean="0"/>
              <a:t>    (number  ((alt </a:t>
            </a:r>
            <a:r>
              <a:rPr lang="en-US" dirty="0" err="1" smtClean="0"/>
              <a:t>np</a:t>
            </a:r>
            <a:r>
              <a:rPr lang="en-US" dirty="0" smtClean="0"/>
              <a:t>-number (singular plural))))</a:t>
            </a:r>
          </a:p>
          <a:p>
            <a:pPr marL="365760" indent="-256032" fontAlgn="auto">
              <a:spcAft>
                <a:spcPts val="0"/>
              </a:spcAft>
              <a:buFont typeface="Wingdings 3"/>
              <a:buChar char=""/>
              <a:defRPr/>
            </a:pPr>
            <a:r>
              <a:rPr lang="en-US" dirty="0" smtClean="0"/>
              <a:t>    (alt (  ;; Proper names don't need an article</a:t>
            </a:r>
          </a:p>
          <a:p>
            <a:pPr marL="365760" indent="-256032" fontAlgn="auto">
              <a:spcAft>
                <a:spcPts val="0"/>
              </a:spcAft>
              <a:buFont typeface="Wingdings 3"/>
              <a:buChar char=""/>
              <a:defRPr/>
            </a:pPr>
            <a:r>
              <a:rPr lang="en-US" dirty="0" smtClean="0"/>
              <a:t>            ((proper yes)</a:t>
            </a:r>
          </a:p>
          <a:p>
            <a:pPr marL="365760" indent="-256032" fontAlgn="auto">
              <a:spcAft>
                <a:spcPts val="0"/>
              </a:spcAft>
              <a:buFont typeface="Wingdings 3"/>
              <a:buChar char=""/>
              <a:defRPr/>
            </a:pPr>
            <a:r>
              <a:rPr lang="en-US" dirty="0" smtClean="0"/>
              <a:t>             (pattern (head)))</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smtClean="0"/>
              <a:t>            ;; Common names do</a:t>
            </a:r>
          </a:p>
          <a:p>
            <a:pPr marL="365760" indent="-256032" fontAlgn="auto">
              <a:spcAft>
                <a:spcPts val="0"/>
              </a:spcAft>
              <a:buFont typeface="Wingdings 3"/>
              <a:buChar char=""/>
              <a:defRPr/>
            </a:pPr>
            <a:r>
              <a:rPr lang="en-US" dirty="0" smtClean="0"/>
              <a:t>            ((proper no)</a:t>
            </a:r>
          </a:p>
          <a:p>
            <a:pPr marL="365760" indent="-256032" fontAlgn="auto">
              <a:spcAft>
                <a:spcPts val="0"/>
              </a:spcAft>
              <a:buFont typeface="Wingdings 3"/>
              <a:buChar char=""/>
              <a:defRPr/>
            </a:pPr>
            <a:r>
              <a:rPr lang="en-US" dirty="0" smtClean="0"/>
              <a:t>             (pattern (</a:t>
            </a:r>
            <a:r>
              <a:rPr lang="en-US" dirty="0" err="1" smtClean="0"/>
              <a:t>det</a:t>
            </a:r>
            <a:r>
              <a:rPr lang="en-US" dirty="0" smtClean="0"/>
              <a:t> head))</a:t>
            </a:r>
          </a:p>
          <a:p>
            <a:pPr marL="365760" indent="-256032" fontAlgn="auto">
              <a:spcAft>
                <a:spcPts val="0"/>
              </a:spcAft>
              <a:buFont typeface="Wingdings 3"/>
              <a:buChar char=""/>
              <a:defRPr/>
            </a:pPr>
            <a:r>
              <a:rPr lang="en-US" dirty="0" smtClean="0"/>
              <a:t>             (</a:t>
            </a:r>
            <a:r>
              <a:rPr lang="en-US" dirty="0" err="1" smtClean="0"/>
              <a:t>det</a:t>
            </a:r>
            <a:r>
              <a:rPr lang="en-US" dirty="0" smtClean="0"/>
              <a:t> ((cat article) (</a:t>
            </a:r>
            <a:r>
              <a:rPr lang="en-US" dirty="0" err="1" smtClean="0"/>
              <a:t>lex</a:t>
            </a:r>
            <a:r>
              <a:rPr lang="en-US" dirty="0" smtClean="0"/>
              <a:t> "the")))))))</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smtClean="0"/>
              <a:t>   ;; Third branch: Verb</a:t>
            </a:r>
          </a:p>
          <a:p>
            <a:pPr marL="365760" indent="-256032" fontAlgn="auto">
              <a:spcAft>
                <a:spcPts val="0"/>
              </a:spcAft>
              <a:buFont typeface="Wingdings 3"/>
              <a:buChar char=""/>
              <a:defRPr/>
            </a:pPr>
            <a:r>
              <a:rPr lang="en-US" dirty="0" smtClean="0"/>
              <a:t>   </a:t>
            </a:r>
            <a:r>
              <a:rPr lang="en-US" b="1" dirty="0" smtClean="0"/>
              <a:t>((cat verb-group)</a:t>
            </a:r>
          </a:p>
          <a:p>
            <a:pPr marL="365760" indent="-256032" fontAlgn="auto">
              <a:spcAft>
                <a:spcPts val="0"/>
              </a:spcAft>
              <a:buFont typeface="Wingdings 3"/>
              <a:buChar char=""/>
              <a:defRPr/>
            </a:pPr>
            <a:r>
              <a:rPr lang="en-US" dirty="0" smtClean="0"/>
              <a:t>    (pattern (v))</a:t>
            </a:r>
          </a:p>
          <a:p>
            <a:pPr marL="365760" indent="-256032" fontAlgn="auto">
              <a:spcAft>
                <a:spcPts val="0"/>
              </a:spcAft>
              <a:buFont typeface="Wingdings 3"/>
              <a:buChar char=""/>
              <a:defRPr/>
            </a:pPr>
            <a:r>
              <a:rPr lang="en-US" dirty="0" smtClean="0"/>
              <a:t>    (aux none)</a:t>
            </a:r>
          </a:p>
          <a:p>
            <a:pPr marL="365760" indent="-256032" fontAlgn="auto">
              <a:spcAft>
                <a:spcPts val="0"/>
              </a:spcAft>
              <a:buFont typeface="Wingdings 3"/>
              <a:buChar char=""/>
              <a:defRPr/>
            </a:pPr>
            <a:r>
              <a:rPr lang="en-US" dirty="0" smtClean="0"/>
              <a:t>    (v ((cat verb) (</a:t>
            </a:r>
            <a:r>
              <a:rPr lang="en-US" dirty="0" err="1" smtClean="0"/>
              <a:t>lex</a:t>
            </a:r>
            <a:r>
              <a:rPr lang="en-US" dirty="0" smtClean="0"/>
              <a:t> {^ ^ </a:t>
            </a:r>
            <a:r>
              <a:rPr lang="en-US" dirty="0" err="1" smtClean="0"/>
              <a:t>lex</a:t>
            </a:r>
            <a:r>
              <a:rPr lang="en-US" dirty="0" smtClean="0"/>
              <a:t>}))))</a:t>
            </a:r>
          </a:p>
          <a:p>
            <a:pPr marL="365760" indent="-256032" fontAlgn="auto">
              <a:spcAft>
                <a:spcPts val="0"/>
              </a:spcAft>
              <a:buFont typeface="Wingdings 3"/>
              <a:buChar char=""/>
              <a:defRPr/>
            </a:pPr>
            <a:r>
              <a:rPr lang="en-US" dirty="0" smtClean="0"/>
              <a:t>))</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0" y="2286000"/>
            <a:ext cx="4572000" cy="1143000"/>
          </a:xfrm>
        </p:spPr>
        <p:txBody>
          <a:bodyPr/>
          <a:lstStyle/>
          <a:p>
            <a:pPr fontAlgn="auto">
              <a:spcAft>
                <a:spcPts val="0"/>
              </a:spcAft>
              <a:defRPr/>
            </a:pPr>
            <a:r>
              <a:rPr lang="en-US" sz="3200" dirty="0" smtClean="0"/>
              <a:t>An example grammar</a:t>
            </a:r>
            <a:endParaRPr lang="en-US" sz="3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p:txBody>
          <a:bodyPr>
            <a:normAutofit fontScale="92500" lnSpcReduction="10000"/>
          </a:bodyPr>
          <a:lstStyle/>
          <a:p>
            <a:endParaRPr lang="en-US" dirty="0" smtClean="0"/>
          </a:p>
          <a:p>
            <a:r>
              <a:rPr lang="en-US" dirty="0" smtClean="0"/>
              <a:t>Input to generate: The system advises John.</a:t>
            </a:r>
          </a:p>
          <a:p>
            <a:endParaRPr lang="en-US" dirty="0" smtClean="0"/>
          </a:p>
          <a:p>
            <a:r>
              <a:rPr lang="en-US" dirty="0" smtClean="0"/>
              <a:t>I1 =	((cat </a:t>
            </a:r>
            <a:r>
              <a:rPr lang="en-US" dirty="0" err="1" smtClean="0"/>
              <a:t>np</a:t>
            </a:r>
            <a:r>
              <a:rPr lang="en-US" dirty="0" smtClean="0"/>
              <a:t>)</a:t>
            </a:r>
          </a:p>
          <a:p>
            <a:r>
              <a:rPr lang="en-US" dirty="0" smtClean="0"/>
              <a:t>   	 	 (head   ((</a:t>
            </a:r>
            <a:r>
              <a:rPr lang="en-US" dirty="0" err="1" smtClean="0"/>
              <a:t>lex</a:t>
            </a:r>
            <a:r>
              <a:rPr lang="en-US" dirty="0" smtClean="0"/>
              <a:t> “cat")))</a:t>
            </a:r>
          </a:p>
          <a:p>
            <a:r>
              <a:rPr lang="en-US" dirty="0" smtClean="0"/>
              <a:t>	  	 (number  plural))</a:t>
            </a:r>
          </a:p>
          <a:p>
            <a:endParaRPr lang="en-US" dirty="0" smtClean="0"/>
          </a:p>
          <a:p>
            <a:r>
              <a:rPr lang="en-US" dirty="0" smtClean="0"/>
              <a:t>Show unification with grammar.</a:t>
            </a:r>
          </a:p>
          <a:p>
            <a:r>
              <a:rPr lang="en-US" dirty="0" smtClean="0"/>
              <a:t>What would be generated?</a:t>
            </a:r>
          </a:p>
          <a:p>
            <a:r>
              <a:rPr lang="en-US" dirty="0" smtClean="0"/>
              <a:t>Suppose we wanted to change the grammar so that we could generate “a cat” or “cats”?</a:t>
            </a:r>
          </a:p>
          <a:p>
            <a:endParaRPr lang="en-US" dirty="0" smtClean="0"/>
          </a:p>
          <a:p>
            <a:endParaRPr lang="en-US" dirty="0" smtClean="0"/>
          </a:p>
        </p:txBody>
      </p:sp>
      <p:sp>
        <p:nvSpPr>
          <p:cNvPr id="3" name="Title 2"/>
          <p:cNvSpPr>
            <a:spLocks noGrp="1"/>
          </p:cNvSpPr>
          <p:nvPr>
            <p:ph type="title"/>
          </p:nvPr>
        </p:nvSpPr>
        <p:spPr/>
        <p:txBody>
          <a:bodyPr>
            <a:normAutofit fontScale="90000"/>
          </a:bodyPr>
          <a:lstStyle/>
          <a:p>
            <a:pPr fontAlgn="auto">
              <a:spcAft>
                <a:spcPts val="0"/>
              </a:spcAft>
              <a:defRPr/>
            </a:pPr>
            <a:r>
              <a:rPr lang="en-US" dirty="0" smtClean="0"/>
              <a:t>A simple input</a:t>
            </a:r>
            <a:br>
              <a:rPr lang="en-US" dirty="0" smtClean="0"/>
            </a:b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p:txBody>
          <a:bodyPr/>
          <a:lstStyle/>
          <a:p>
            <a:r>
              <a:rPr lang="en-US" sz="2400" dirty="0"/>
              <a:t>Structure</a:t>
            </a:r>
          </a:p>
          <a:p>
            <a:pPr lvl="1"/>
            <a:r>
              <a:rPr lang="en-US" sz="2400" dirty="0"/>
              <a:t>Topic segmentation</a:t>
            </a:r>
          </a:p>
          <a:p>
            <a:pPr lvl="1"/>
            <a:r>
              <a:rPr lang="en-US" sz="2400" dirty="0"/>
              <a:t>Lexical Cues for topic shift</a:t>
            </a:r>
          </a:p>
          <a:p>
            <a:pPr lvl="2"/>
            <a:r>
              <a:rPr lang="en-US" sz="2000" dirty="0"/>
              <a:t>Lexical repetition</a:t>
            </a:r>
          </a:p>
          <a:p>
            <a:pPr lvl="2"/>
            <a:r>
              <a:rPr lang="en-US" sz="2000" dirty="0"/>
              <a:t>Introduction of new words</a:t>
            </a:r>
          </a:p>
          <a:p>
            <a:pPr lvl="2"/>
            <a:r>
              <a:rPr lang="en-US" sz="2000" dirty="0"/>
              <a:t>Lexical </a:t>
            </a:r>
            <a:r>
              <a:rPr lang="en-US" sz="2000" dirty="0" smtClean="0"/>
              <a:t>chains</a:t>
            </a:r>
          </a:p>
          <a:p>
            <a:pPr lvl="2"/>
            <a:r>
              <a:rPr lang="en-US" sz="2000" dirty="0" smtClean="0"/>
              <a:t>Possible question: given a discourse, compute the lexical repetition score between each block of 2 sentences</a:t>
            </a:r>
            <a:endParaRPr lang="en-US" sz="2000" dirty="0"/>
          </a:p>
          <a:p>
            <a:r>
              <a:rPr lang="en-US" sz="2400" dirty="0"/>
              <a:t>Coherence</a:t>
            </a:r>
          </a:p>
          <a:p>
            <a:pPr lvl="1"/>
            <a:r>
              <a:rPr lang="en-US" sz="2400" dirty="0"/>
              <a:t>Rhetorical Structure</a:t>
            </a:r>
          </a:p>
          <a:p>
            <a:pPr lvl="2"/>
            <a:r>
              <a:rPr lang="en-US" sz="2000" dirty="0"/>
              <a:t>Rhetorical relations</a:t>
            </a:r>
          </a:p>
          <a:p>
            <a:pPr lvl="2"/>
            <a:r>
              <a:rPr lang="en-US" sz="2000" dirty="0"/>
              <a:t>Nucleus and satellite</a:t>
            </a:r>
          </a:p>
        </p:txBody>
      </p:sp>
      <p:sp>
        <p:nvSpPr>
          <p:cNvPr id="40962" name="Rectangle 2"/>
          <p:cNvSpPr>
            <a:spLocks noGrp="1" noChangeArrowheads="1"/>
          </p:cNvSpPr>
          <p:nvPr>
            <p:ph type="title"/>
          </p:nvPr>
        </p:nvSpPr>
        <p:spPr/>
        <p:txBody>
          <a:bodyPr/>
          <a:lstStyle/>
          <a:p>
            <a:r>
              <a:rPr lang="en-US"/>
              <a:t>Discourse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p:txBody>
          <a:bodyPr/>
          <a:lstStyle/>
          <a:p>
            <a:pPr>
              <a:buNone/>
            </a:pPr>
            <a:endParaRPr lang="en-US" dirty="0"/>
          </a:p>
          <a:p>
            <a:r>
              <a:rPr lang="en-US" dirty="0" smtClean="0"/>
              <a:t>Natural Language for the Web </a:t>
            </a:r>
            <a:r>
              <a:rPr lang="en-US" dirty="0"/>
              <a:t>(Spring </a:t>
            </a:r>
            <a:r>
              <a:rPr lang="en-US" dirty="0" smtClean="0"/>
              <a:t>10)</a:t>
            </a:r>
          </a:p>
          <a:p>
            <a:pPr lvl="1"/>
            <a:r>
              <a:rPr lang="en-US" dirty="0" smtClean="0">
                <a:solidFill>
                  <a:srgbClr val="FF0000"/>
                </a:solidFill>
              </a:rPr>
              <a:t>TIME CHANGE: Thursdays 6-8pm</a:t>
            </a:r>
            <a:r>
              <a:rPr lang="en-US" dirty="0"/>
              <a:t/>
            </a:r>
            <a:br>
              <a:rPr lang="en-US" dirty="0"/>
            </a:br>
            <a:endParaRPr lang="en-US" dirty="0"/>
          </a:p>
          <a:p>
            <a:r>
              <a:rPr lang="en-US" dirty="0"/>
              <a:t>Spoken Language Processing </a:t>
            </a:r>
            <a:r>
              <a:rPr lang="en-US" dirty="0" smtClean="0"/>
              <a:t>(Spring 10)</a:t>
            </a:r>
            <a:br>
              <a:rPr lang="en-US" dirty="0" smtClean="0"/>
            </a:br>
            <a:endParaRPr lang="en-US" dirty="0" smtClean="0"/>
          </a:p>
          <a:p>
            <a:r>
              <a:rPr lang="en-US" dirty="0" smtClean="0"/>
              <a:t>Statistical natural language  (Spring 10)</a:t>
            </a:r>
            <a:br>
              <a:rPr lang="en-US" dirty="0" smtClean="0"/>
            </a:br>
            <a:endParaRPr lang="en-US" dirty="0" smtClean="0"/>
          </a:p>
          <a:p>
            <a:r>
              <a:rPr lang="en-US" dirty="0" smtClean="0"/>
              <a:t>Machine translation (Fall 10)</a:t>
            </a:r>
            <a:endParaRPr lang="en-US" dirty="0"/>
          </a:p>
        </p:txBody>
      </p:sp>
      <p:sp>
        <p:nvSpPr>
          <p:cNvPr id="51202" name="Rectangle 2"/>
          <p:cNvSpPr>
            <a:spLocks noGrp="1" noChangeArrowheads="1"/>
          </p:cNvSpPr>
          <p:nvPr>
            <p:ph type="title"/>
          </p:nvPr>
        </p:nvSpPr>
        <p:spPr/>
        <p:txBody>
          <a:bodyPr/>
          <a:lstStyle/>
          <a:p>
            <a:r>
              <a:rPr lang="en-US"/>
              <a:t>What’s Next?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Supervised method to learn rhetorical labels</a:t>
            </a:r>
          </a:p>
          <a:p>
            <a:pPr lvl="1"/>
            <a:r>
              <a:rPr lang="en-US" dirty="0" smtClean="0"/>
              <a:t>Scientific articles</a:t>
            </a:r>
          </a:p>
          <a:p>
            <a:pPr lvl="1"/>
            <a:r>
              <a:rPr lang="en-US" dirty="0" smtClean="0"/>
              <a:t>Improved summarization</a:t>
            </a:r>
            <a:br>
              <a:rPr lang="en-US" dirty="0" smtClean="0"/>
            </a:br>
            <a:endParaRPr lang="en-US" dirty="0" smtClean="0"/>
          </a:p>
          <a:p>
            <a:r>
              <a:rPr lang="en-US" dirty="0" smtClean="0"/>
              <a:t>Content Modeling</a:t>
            </a:r>
          </a:p>
          <a:p>
            <a:pPr lvl="1"/>
            <a:r>
              <a:rPr lang="en-US" dirty="0" smtClean="0"/>
              <a:t>Learn discourse structures for different topics</a:t>
            </a:r>
          </a:p>
          <a:p>
            <a:pPr lvl="1"/>
            <a:r>
              <a:rPr lang="en-US" dirty="0" smtClean="0"/>
              <a:t>Domain specific</a:t>
            </a:r>
          </a:p>
          <a:p>
            <a:pPr lvl="1"/>
            <a:r>
              <a:rPr lang="en-US" dirty="0" smtClean="0"/>
              <a:t>What was the algorithm?</a:t>
            </a:r>
          </a:p>
          <a:p>
            <a:pPr lvl="1"/>
            <a:r>
              <a:rPr lang="en-US" dirty="0" smtClean="0"/>
              <a:t>How was it used for information ordering and summarization?</a:t>
            </a:r>
          </a:p>
        </p:txBody>
      </p:sp>
      <p:sp>
        <p:nvSpPr>
          <p:cNvPr id="3" name="Title 2"/>
          <p:cNvSpPr>
            <a:spLocks noGrp="1"/>
          </p:cNvSpPr>
          <p:nvPr>
            <p:ph type="title"/>
          </p:nvPr>
        </p:nvSpPr>
        <p:spPr/>
        <p:txBody>
          <a:bodyPr>
            <a:normAutofit fontScale="90000"/>
          </a:bodyPr>
          <a:lstStyle/>
          <a:p>
            <a:r>
              <a:rPr lang="en-US" dirty="0" smtClean="0"/>
              <a:t>Discourse Structure for Generation and Summarization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Thank you and good luck on the exam!</a:t>
            </a:r>
          </a:p>
          <a:p>
            <a:endParaRPr lang="en-US" dirty="0" smtClean="0"/>
          </a:p>
          <a:p>
            <a:r>
              <a:rPr lang="en-US" smtClean="0"/>
              <a:t>Stop by!</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normAutofit fontScale="90000"/>
          </a:bodyPr>
          <a:lstStyle/>
          <a:p>
            <a:r>
              <a:rPr lang="en-US" dirty="0" smtClean="0"/>
              <a:t>Another take: What is Computational Linguistics?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525963"/>
          </a:xfrm>
        </p:spPr>
        <p:txBody>
          <a:bodyPr>
            <a:normAutofit fontScale="85000" lnSpcReduction="20000"/>
          </a:bodyPr>
          <a:lstStyle/>
          <a:p>
            <a:r>
              <a:rPr lang="en-US" dirty="0" smtClean="0"/>
              <a:t>Seminar style class</a:t>
            </a:r>
          </a:p>
          <a:p>
            <a:r>
              <a:rPr lang="en-US" dirty="0" smtClean="0"/>
              <a:t>Reading original papers</a:t>
            </a:r>
          </a:p>
          <a:p>
            <a:pPr lvl="1"/>
            <a:r>
              <a:rPr lang="en-US" dirty="0" smtClean="0"/>
              <a:t>Presentation and discussion</a:t>
            </a:r>
          </a:p>
          <a:p>
            <a:r>
              <a:rPr lang="en-US" dirty="0" smtClean="0"/>
              <a:t>Semester long project</a:t>
            </a:r>
            <a:br>
              <a:rPr lang="en-US" dirty="0" smtClean="0"/>
            </a:br>
            <a:endParaRPr lang="en-US" dirty="0" smtClean="0"/>
          </a:p>
          <a:p>
            <a:r>
              <a:rPr lang="en-US" dirty="0" smtClean="0"/>
              <a:t>The web contains huge amounts of unstructured documents, both written and spoken, in many languages. This class will study applications of natural language processing to the web. We will study search techniques that incorporate language, cross-lingual search, advanced summarization and question answering particularly for new media such as blogs, social networking, sentiment analysis and entailment. For many of these, we will look at multi-lingual approaches.</a:t>
            </a:r>
          </a:p>
          <a:p>
            <a:pPr lvl="1"/>
            <a:endParaRPr lang="en-US" dirty="0" smtClean="0"/>
          </a:p>
        </p:txBody>
      </p:sp>
      <p:sp>
        <p:nvSpPr>
          <p:cNvPr id="3" name="Title 2"/>
          <p:cNvSpPr>
            <a:spLocks noGrp="1"/>
          </p:cNvSpPr>
          <p:nvPr>
            <p:ph type="title"/>
          </p:nvPr>
        </p:nvSpPr>
        <p:spPr/>
        <p:txBody>
          <a:bodyPr/>
          <a:lstStyle/>
          <a:p>
            <a:r>
              <a:rPr lang="en-US" dirty="0" smtClean="0"/>
              <a:t>Natural Language for the Web</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p:txBody>
          <a:bodyPr/>
          <a:lstStyle/>
          <a:p>
            <a:r>
              <a:rPr lang="en-US"/>
              <a:t>Speech phenomena</a:t>
            </a:r>
          </a:p>
          <a:p>
            <a:pPr lvl="1"/>
            <a:r>
              <a:rPr lang="en-US"/>
              <a:t>Acoustics, intonation, disfluencies, laughter</a:t>
            </a:r>
          </a:p>
          <a:p>
            <a:pPr lvl="1"/>
            <a:r>
              <a:rPr lang="en-US"/>
              <a:t>Tools for speech annotation and analysis</a:t>
            </a:r>
          </a:p>
          <a:p>
            <a:r>
              <a:rPr lang="en-US"/>
              <a:t>Speech technologies</a:t>
            </a:r>
          </a:p>
          <a:p>
            <a:pPr lvl="1"/>
            <a:r>
              <a:rPr lang="en-US"/>
              <a:t>Text-to-Speech</a:t>
            </a:r>
          </a:p>
          <a:p>
            <a:pPr lvl="1"/>
            <a:r>
              <a:rPr lang="en-US"/>
              <a:t>Automatic Speech Recognition</a:t>
            </a:r>
          </a:p>
          <a:p>
            <a:pPr lvl="1"/>
            <a:r>
              <a:rPr lang="en-US"/>
              <a:t>Speaker Identification</a:t>
            </a:r>
          </a:p>
          <a:p>
            <a:pPr lvl="1"/>
            <a:r>
              <a:rPr lang="en-US"/>
              <a:t>Dialogue Systems</a:t>
            </a:r>
          </a:p>
        </p:txBody>
      </p:sp>
      <p:sp>
        <p:nvSpPr>
          <p:cNvPr id="53250" name="Rectangle 2"/>
          <p:cNvSpPr>
            <a:spLocks noGrp="1" noChangeArrowheads="1"/>
          </p:cNvSpPr>
          <p:nvPr>
            <p:ph type="title"/>
          </p:nvPr>
        </p:nvSpPr>
        <p:spPr/>
        <p:txBody>
          <a:bodyPr>
            <a:normAutofit fontScale="90000"/>
          </a:bodyPr>
          <a:lstStyle/>
          <a:p>
            <a:r>
              <a:rPr lang="en-US"/>
              <a:t>CS 4706: Spoken Language Processing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idx="1"/>
          </p:nvPr>
        </p:nvSpPr>
        <p:spPr>
          <a:xfrm>
            <a:off x="685800" y="762000"/>
            <a:ext cx="7772400" cy="5334000"/>
          </a:xfrm>
        </p:spPr>
        <p:txBody>
          <a:bodyPr/>
          <a:lstStyle/>
          <a:p>
            <a:r>
              <a:rPr lang="en-US"/>
              <a:t>Challenges for speech technologies</a:t>
            </a:r>
          </a:p>
          <a:p>
            <a:pPr lvl="1"/>
            <a:r>
              <a:rPr lang="en-US"/>
              <a:t>Pronunciation modeling</a:t>
            </a:r>
          </a:p>
          <a:p>
            <a:pPr lvl="1"/>
            <a:r>
              <a:rPr lang="en-US"/>
              <a:t>Modeling accent, phrasing and contour</a:t>
            </a:r>
          </a:p>
          <a:p>
            <a:pPr lvl="1"/>
            <a:r>
              <a:rPr lang="en-US"/>
              <a:t>Spoken cues to </a:t>
            </a:r>
          </a:p>
          <a:p>
            <a:pPr lvl="2"/>
            <a:r>
              <a:rPr lang="en-US"/>
              <a:t>Discourse segmentation</a:t>
            </a:r>
          </a:p>
          <a:p>
            <a:pPr lvl="2"/>
            <a:r>
              <a:rPr lang="en-US"/>
              <a:t>Information status</a:t>
            </a:r>
          </a:p>
          <a:p>
            <a:pPr lvl="2"/>
            <a:r>
              <a:rPr lang="en-US"/>
              <a:t>Topic detection</a:t>
            </a:r>
          </a:p>
          <a:p>
            <a:pPr lvl="2"/>
            <a:r>
              <a:rPr lang="en-US"/>
              <a:t>Speech acts</a:t>
            </a:r>
          </a:p>
          <a:p>
            <a:pPr lvl="2"/>
            <a:r>
              <a:rPr lang="en-US"/>
              <a:t>Turn-taking</a:t>
            </a:r>
          </a:p>
          <a:p>
            <a:r>
              <a:rPr lang="en-US"/>
              <a:t>Fun stuff:  emotional speech, charismatic speech, deceptive speech….</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51202" name="Picture 2"/>
          <p:cNvPicPr>
            <a:picLocks noChangeAspect="1" noChangeArrowheads="1"/>
          </p:cNvPicPr>
          <p:nvPr/>
        </p:nvPicPr>
        <p:blipFill>
          <a:blip r:embed="rId3" cstate="print"/>
          <a:srcRect l="16667" t="14222" r="15555" b="4889"/>
          <a:stretch>
            <a:fillRect/>
          </a:stretch>
        </p:blipFill>
        <p:spPr bwMode="auto">
          <a:xfrm>
            <a:off x="0" y="0"/>
            <a:ext cx="9296400" cy="693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p:txBody>
          <a:bodyPr/>
          <a:lstStyle/>
          <a:p>
            <a:r>
              <a:rPr lang="en-US"/>
              <a:t>Stop by and visit</a:t>
            </a:r>
          </a:p>
        </p:txBody>
      </p:sp>
      <p:sp>
        <p:nvSpPr>
          <p:cNvPr id="405507" name="Rectangle 3"/>
          <p:cNvSpPr>
            <a:spLocks noGrp="1" noChangeArrowheads="1"/>
          </p:cNvSpPr>
          <p:nvPr>
            <p:ph type="body" idx="1"/>
          </p:nvPr>
        </p:nvSpPr>
        <p:spPr/>
        <p:txBody>
          <a:bodyPr/>
          <a:lstStyle/>
          <a:p>
            <a:r>
              <a:rPr lang="en-US"/>
              <a:t>CS Advising</a:t>
            </a:r>
            <a:br>
              <a:rPr lang="en-US"/>
            </a:br>
            <a:endParaRPr lang="en-US"/>
          </a:p>
          <a:p>
            <a:r>
              <a:rPr lang="en-US"/>
              <a:t>Recommendation letters</a:t>
            </a:r>
            <a:br>
              <a:rPr lang="en-US"/>
            </a:br>
            <a:endParaRPr lang="en-US"/>
          </a:p>
          <a:p>
            <a:r>
              <a:rPr lang="en-US"/>
              <a:t>Research project</a:t>
            </a:r>
            <a:br>
              <a:rPr lang="en-US"/>
            </a:br>
            <a:endParaRPr lang="en-US"/>
          </a:p>
          <a:p>
            <a:r>
              <a:rPr lang="en-US"/>
              <a:t>Advice on applying to graduate school</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experiment done by outgoing ACL President Bonnie </a:t>
            </a:r>
            <a:r>
              <a:rPr lang="en-US" dirty="0" smtClean="0"/>
              <a:t>Dorr</a:t>
            </a:r>
            <a:br>
              <a:rPr lang="en-US" dirty="0" smtClean="0"/>
            </a:br>
            <a:endParaRPr lang="en-US" dirty="0" smtClean="0"/>
          </a:p>
          <a:p>
            <a:r>
              <a:rPr lang="en-US" dirty="0" smtClean="0">
                <a:hlinkClick r:id="rId3"/>
              </a:rPr>
              <a:t>http://</a:t>
            </a:r>
            <a:r>
              <a:rPr lang="en-US" dirty="0" smtClean="0">
                <a:hlinkClick r:id="rId3"/>
              </a:rPr>
              <a:t>www.youtube.com/v/k4cyBuIsdy4</a:t>
            </a:r>
            <a:r>
              <a:rPr lang="en-US" dirty="0" smtClean="0"/>
              <a:t/>
            </a:r>
            <a:br>
              <a:rPr lang="en-US" dirty="0" smtClean="0"/>
            </a:br>
            <a:endParaRPr lang="en-US" dirty="0" smtClean="0"/>
          </a:p>
          <a:p>
            <a:r>
              <a:rPr lang="en-US" dirty="0" smtClean="0">
                <a:hlinkClick r:id="rId4"/>
              </a:rPr>
              <a:t>http://</a:t>
            </a:r>
            <a:r>
              <a:rPr lang="en-US" dirty="0" smtClean="0">
                <a:hlinkClick r:id="rId4"/>
              </a:rPr>
              <a:t>www.youtube.com/v/CUSxWsj7y0w</a:t>
            </a:r>
            <a:r>
              <a:rPr lang="en-US" dirty="0" smtClean="0"/>
              <a:t/>
            </a:r>
            <a:br>
              <a:rPr lang="en-US" dirty="0" smtClean="0"/>
            </a:br>
            <a:endParaRPr lang="en-US" dirty="0" smtClean="0"/>
          </a:p>
          <a:p>
            <a:r>
              <a:rPr lang="en-US" dirty="0" smtClean="0">
                <a:hlinkClick r:id="rId5"/>
              </a:rPr>
              <a:t>http://</a:t>
            </a:r>
            <a:r>
              <a:rPr lang="en-US" dirty="0" smtClean="0">
                <a:hlinkClick r:id="rId5"/>
              </a:rPr>
              <a:t>www.youtube.com/v/Nz_sSvXBdfk</a:t>
            </a:r>
            <a:endParaRPr lang="en-US" dirty="0" smtClean="0"/>
          </a:p>
          <a:p>
            <a:r>
              <a:rPr lang="en-US" dirty="0" smtClean="0"/>
              <a:t/>
            </a:r>
            <a:br>
              <a:rPr lang="en-US" dirty="0" smtClean="0"/>
            </a:b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What is Computational Linguistics? (NLP)</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573</TotalTime>
  <Words>998</Words>
  <Application>Microsoft Office PowerPoint</Application>
  <PresentationFormat>On-screen Show (4:3)</PresentationFormat>
  <Paragraphs>291</Paragraphs>
  <Slides>32</Slides>
  <Notes>32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Concourse</vt:lpstr>
      <vt:lpstr>Equation</vt:lpstr>
      <vt:lpstr>Final Review and Wrap Up</vt:lpstr>
      <vt:lpstr>Announcements</vt:lpstr>
      <vt:lpstr>What’s Next?</vt:lpstr>
      <vt:lpstr>Natural Language for the Web</vt:lpstr>
      <vt:lpstr>CS 4706: Spoken Language Processing</vt:lpstr>
      <vt:lpstr>Slide 6</vt:lpstr>
      <vt:lpstr>Slide 7</vt:lpstr>
      <vt:lpstr>Stop by and visit</vt:lpstr>
      <vt:lpstr>What is Computational Linguistics? (NLP)</vt:lpstr>
      <vt:lpstr>Form of Final Exam</vt:lpstr>
      <vt:lpstr>Semantics</vt:lpstr>
      <vt:lpstr>Slide 12</vt:lpstr>
      <vt:lpstr>Sample questions</vt:lpstr>
      <vt:lpstr>Slide 14</vt:lpstr>
      <vt:lpstr>Word Relations</vt:lpstr>
      <vt:lpstr>WordsEye</vt:lpstr>
      <vt:lpstr>Implicit Constraint.  The vase is on the nightstand. The lamp is next to the vase. </vt:lpstr>
      <vt:lpstr>Word Sense Disambiguation</vt:lpstr>
      <vt:lpstr>Robust semantics</vt:lpstr>
      <vt:lpstr>IE Question</vt:lpstr>
      <vt:lpstr>Reference</vt:lpstr>
      <vt:lpstr>Slide 22</vt:lpstr>
      <vt:lpstr>MT</vt:lpstr>
      <vt:lpstr>MT Questions</vt:lpstr>
      <vt:lpstr>Slide 25</vt:lpstr>
      <vt:lpstr>Generation</vt:lpstr>
      <vt:lpstr>An example grammar</vt:lpstr>
      <vt:lpstr>A simple input </vt:lpstr>
      <vt:lpstr>Discourse</vt:lpstr>
      <vt:lpstr>Discourse Structure for Generation and Summarization</vt:lpstr>
      <vt:lpstr>Slide 31</vt:lpstr>
      <vt:lpstr>Another take: What is Computational Linguistics?</vt:lpstr>
    </vt:vector>
  </TitlesOfParts>
  <Company>獫票楧栮捯洀鉭曮㞱Û뜰⠲쎔딁烊皭〼፥ᙼ䕸忤઱</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Midterm Review</dc:title>
  <dc:creator>a Moss</dc:creator>
  <cp:lastModifiedBy>kathy</cp:lastModifiedBy>
  <cp:revision>104</cp:revision>
  <dcterms:created xsi:type="dcterms:W3CDTF">2006-10-12T02:54:41Z</dcterms:created>
  <dcterms:modified xsi:type="dcterms:W3CDTF">2009-12-10T19:01:50Z</dcterms:modified>
</cp:coreProperties>
</file>