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5"/>
  </p:notesMasterIdLst>
  <p:handoutMasterIdLst>
    <p:handoutMasterId r:id="rId56"/>
  </p:handoutMasterIdLst>
  <p:sldIdLst>
    <p:sldId id="256" r:id="rId2"/>
    <p:sldId id="349" r:id="rId3"/>
    <p:sldId id="372" r:id="rId4"/>
    <p:sldId id="371" r:id="rId5"/>
    <p:sldId id="351" r:id="rId6"/>
    <p:sldId id="360" r:id="rId7"/>
    <p:sldId id="300" r:id="rId8"/>
    <p:sldId id="302" r:id="rId9"/>
    <p:sldId id="303" r:id="rId10"/>
    <p:sldId id="304" r:id="rId11"/>
    <p:sldId id="352" r:id="rId12"/>
    <p:sldId id="353" r:id="rId13"/>
    <p:sldId id="305" r:id="rId14"/>
    <p:sldId id="345" r:id="rId15"/>
    <p:sldId id="306" r:id="rId16"/>
    <p:sldId id="354" r:id="rId17"/>
    <p:sldId id="307" r:id="rId18"/>
    <p:sldId id="308" r:id="rId19"/>
    <p:sldId id="310" r:id="rId20"/>
    <p:sldId id="361" r:id="rId21"/>
    <p:sldId id="362" r:id="rId22"/>
    <p:sldId id="363" r:id="rId23"/>
    <p:sldId id="364" r:id="rId24"/>
    <p:sldId id="365" r:id="rId25"/>
    <p:sldId id="366" r:id="rId26"/>
    <p:sldId id="367" r:id="rId27"/>
    <p:sldId id="368" r:id="rId28"/>
    <p:sldId id="369" r:id="rId29"/>
    <p:sldId id="370" r:id="rId30"/>
    <p:sldId id="373" r:id="rId31"/>
    <p:sldId id="374" r:id="rId32"/>
    <p:sldId id="355" r:id="rId33"/>
    <p:sldId id="356" r:id="rId34"/>
    <p:sldId id="311" r:id="rId35"/>
    <p:sldId id="312" r:id="rId36"/>
    <p:sldId id="309" r:id="rId37"/>
    <p:sldId id="359" r:id="rId38"/>
    <p:sldId id="313" r:id="rId39"/>
    <p:sldId id="315" r:id="rId40"/>
    <p:sldId id="316" r:id="rId41"/>
    <p:sldId id="317" r:id="rId42"/>
    <p:sldId id="318" r:id="rId43"/>
    <p:sldId id="319" r:id="rId44"/>
    <p:sldId id="320" r:id="rId45"/>
    <p:sldId id="321" r:id="rId46"/>
    <p:sldId id="358" r:id="rId47"/>
    <p:sldId id="327" r:id="rId48"/>
    <p:sldId id="322" r:id="rId49"/>
    <p:sldId id="323" r:id="rId50"/>
    <p:sldId id="324" r:id="rId51"/>
    <p:sldId id="325" r:id="rId52"/>
    <p:sldId id="326" r:id="rId53"/>
    <p:sldId id="357" r:id="rId54"/>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457200" algn="l" rtl="0" fontAlgn="base">
      <a:spcBef>
        <a:spcPct val="0"/>
      </a:spcBef>
      <a:spcAft>
        <a:spcPct val="0"/>
      </a:spcAft>
      <a:defRPr sz="1600" kern="1200">
        <a:solidFill>
          <a:schemeClr val="tx1"/>
        </a:solidFill>
        <a:latin typeface="Times New Roman" charset="0"/>
        <a:ea typeface="+mn-ea"/>
        <a:cs typeface="+mn-cs"/>
      </a:defRPr>
    </a:lvl2pPr>
    <a:lvl3pPr marL="914400" algn="l" rtl="0" fontAlgn="base">
      <a:spcBef>
        <a:spcPct val="0"/>
      </a:spcBef>
      <a:spcAft>
        <a:spcPct val="0"/>
      </a:spcAft>
      <a:defRPr sz="1600" kern="1200">
        <a:solidFill>
          <a:schemeClr val="tx1"/>
        </a:solidFill>
        <a:latin typeface="Times New Roman" charset="0"/>
        <a:ea typeface="+mn-ea"/>
        <a:cs typeface="+mn-cs"/>
      </a:defRPr>
    </a:lvl3pPr>
    <a:lvl4pPr marL="1371600" algn="l" rtl="0" fontAlgn="base">
      <a:spcBef>
        <a:spcPct val="0"/>
      </a:spcBef>
      <a:spcAft>
        <a:spcPct val="0"/>
      </a:spcAft>
      <a:defRPr sz="1600" kern="1200">
        <a:solidFill>
          <a:schemeClr val="tx1"/>
        </a:solidFill>
        <a:latin typeface="Times New Roman" charset="0"/>
        <a:ea typeface="+mn-ea"/>
        <a:cs typeface="+mn-cs"/>
      </a:defRPr>
    </a:lvl4pPr>
    <a:lvl5pPr marL="1828800" algn="l" rtl="0" fontAlgn="base">
      <a:spcBef>
        <a:spcPct val="0"/>
      </a:spcBef>
      <a:spcAft>
        <a:spcPct val="0"/>
      </a:spcAft>
      <a:defRPr sz="1600" kern="1200">
        <a:solidFill>
          <a:schemeClr val="tx1"/>
        </a:solidFill>
        <a:latin typeface="Times New Roman" charset="0"/>
        <a:ea typeface="+mn-ea"/>
        <a:cs typeface="+mn-cs"/>
      </a:defRPr>
    </a:lvl5pPr>
    <a:lvl6pPr marL="2286000" algn="l" defTabSz="914400" rtl="0" eaLnBrk="1" latinLnBrk="0" hangingPunct="1">
      <a:defRPr sz="1600" kern="1200">
        <a:solidFill>
          <a:schemeClr val="tx1"/>
        </a:solidFill>
        <a:latin typeface="Times New Roman" charset="0"/>
        <a:ea typeface="+mn-ea"/>
        <a:cs typeface="+mn-cs"/>
      </a:defRPr>
    </a:lvl6pPr>
    <a:lvl7pPr marL="2743200" algn="l" defTabSz="914400" rtl="0" eaLnBrk="1" latinLnBrk="0" hangingPunct="1">
      <a:defRPr sz="1600" kern="1200">
        <a:solidFill>
          <a:schemeClr val="tx1"/>
        </a:solidFill>
        <a:latin typeface="Times New Roman" charset="0"/>
        <a:ea typeface="+mn-ea"/>
        <a:cs typeface="+mn-cs"/>
      </a:defRPr>
    </a:lvl7pPr>
    <a:lvl8pPr marL="3200400" algn="l" defTabSz="914400" rtl="0" eaLnBrk="1" latinLnBrk="0" hangingPunct="1">
      <a:defRPr sz="1600" kern="1200">
        <a:solidFill>
          <a:schemeClr val="tx1"/>
        </a:solidFill>
        <a:latin typeface="Times New Roman" charset="0"/>
        <a:ea typeface="+mn-ea"/>
        <a:cs typeface="+mn-cs"/>
      </a:defRPr>
    </a:lvl8pPr>
    <a:lvl9pPr marL="3657600" algn="l" defTabSz="914400" rtl="0" eaLnBrk="1" latinLnBrk="0" hangingPunct="1">
      <a:defRPr sz="16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916" autoAdjust="0"/>
    <p:restoredTop sz="94660" autoAdjust="0"/>
  </p:normalViewPr>
  <p:slideViewPr>
    <p:cSldViewPr>
      <p:cViewPr>
        <p:scale>
          <a:sx n="62" d="100"/>
          <a:sy n="62" d="100"/>
        </p:scale>
        <p:origin x="-2442" y="-420"/>
      </p:cViewPr>
      <p:guideLst>
        <p:guide orient="horz" pos="2064"/>
        <p:guide pos="34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22"/>
    </p:cViewPr>
  </p:sorterViewPr>
  <p:notesViewPr>
    <p:cSldViewPr>
      <p:cViewPr varScale="1">
        <p:scale>
          <a:sx n="49" d="100"/>
          <a:sy n="49" d="100"/>
        </p:scale>
        <p:origin x="-20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95BCDE7-84FD-4D9D-8BBD-FFD1131483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D37C8FC-4012-44B0-B087-FA3B917BC0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C6CE04F-0167-4758-9614-B44A6E30511A}" type="slidenum">
              <a:rPr lang="en-US" smtClean="0"/>
              <a:pPr/>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57BE54C-65DE-4B10-BF7B-D3FA1ACB18D7}" type="slidenum">
              <a:rPr lang="en-US" smtClean="0"/>
              <a:pPr/>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3EF78A0-89FB-466E-95E8-1DD99B8B0FE1}" type="slidenum">
              <a:rPr lang="en-US" smtClean="0"/>
              <a:pPr/>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57BE54C-65DE-4B10-BF7B-D3FA1ACB18D7}"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2AA2280-0D88-4D09-A697-8A8FF6CA3C3E}" type="slidenum">
              <a:rPr lang="en-US" smtClean="0"/>
              <a:pPr/>
              <a:t>34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79FEC67-5649-4DDE-AA08-0C49C8E3A54F}" type="slidenum">
              <a:rPr lang="en-US" smtClean="0"/>
              <a:pPr/>
              <a:t>35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1661611-5E23-4990-955D-19521497B7AE}" type="slidenum">
              <a:rPr lang="en-US" smtClean="0"/>
              <a:pPr/>
              <a:t>36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F59C720-C4A8-4093-8CA7-DD43F686AEA2}" type="slidenum">
              <a:rPr lang="en-US" smtClean="0"/>
              <a:pPr/>
              <a:t>38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B8B9494-A468-4BAE-B399-ADF6A4A7C95D}" type="slidenum">
              <a:rPr lang="en-US" smtClean="0"/>
              <a:pPr/>
              <a:t>39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0146F3C-8B67-43B1-9AC0-58AFE3BB476E}" type="slidenum">
              <a:rPr lang="en-US" smtClean="0"/>
              <a:pPr/>
              <a:t>40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5008D95-DBF2-4CE1-BF5B-D1DA68F13097}" type="slidenum">
              <a:rPr lang="en-US" smtClean="0"/>
              <a:pPr/>
              <a:t>41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A8E205B-A1E8-44CC-994C-B0E8F8B00BA7}" type="slidenum">
              <a:rPr lang="en-US" smtClean="0"/>
              <a:pPr/>
              <a:t>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0CF82C4-1C4A-461A-BE41-05031835E7D0}" type="slidenum">
              <a:rPr lang="en-US" smtClean="0"/>
              <a:pPr/>
              <a:t>42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9B77220-60EB-4583-9351-65909E532201}" type="slidenum">
              <a:rPr lang="en-US" smtClean="0"/>
              <a:pPr/>
              <a:t>43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674B3EC-6C09-4D34-9C24-AE9692D1B4E1}" type="slidenum">
              <a:rPr lang="en-US" smtClean="0"/>
              <a:pPr/>
              <a:t>44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7BF452B-BF55-4EBE-A225-470A057267FD}" type="slidenum">
              <a:rPr lang="en-US" smtClean="0"/>
              <a:pPr/>
              <a:t>45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9B24CC9-D314-4690-BBD4-51DEB64D425F}"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7C5DAEA-D938-4210-9189-FCA9E0AA2DE4}" type="slidenum">
              <a:rPr lang="en-US" smtClean="0"/>
              <a:pPr/>
              <a:t>48</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ACDB314-B811-4543-AC74-499216DA9D7F}" type="slidenum">
              <a:rPr lang="en-US" smtClean="0"/>
              <a:pPr/>
              <a:t>49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531674A-C8DC-4DF4-BA1B-5A9E176FF308}" type="slidenum">
              <a:rPr lang="en-US" smtClean="0"/>
              <a:pPr/>
              <a:t>50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8D1E67D-C055-4274-8212-70A46E0FEEDF}" type="slidenum">
              <a:rPr lang="en-US" smtClean="0"/>
              <a:pPr/>
              <a:t>51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E8FCCD0-98DE-4A40-B4D8-A06DA877A0A1}" type="slidenum">
              <a:rPr lang="en-US" smtClean="0"/>
              <a:pPr/>
              <a:t>52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250C0B7-09A1-497D-B407-41EE6F004FFE}" type="slidenum">
              <a:rPr lang="en-US" smtClean="0"/>
              <a:pPr/>
              <a:t>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469CBA0-656C-4B37-A661-3E88726E711A}" type="slidenum">
              <a:rPr lang="en-US" smtClean="0"/>
              <a:pPr/>
              <a:t>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158B1AF-12E3-4034-A3AD-8707A10FA9A8}" type="slidenum">
              <a:rPr lang="en-US" smtClean="0"/>
              <a:pPr/>
              <a:t>10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75E65BF-A7F1-4FD6-AA8F-EA7BEC992E45}" type="slidenum">
              <a:rPr lang="en-US" smtClean="0"/>
              <a:pPr/>
              <a:t>13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3528972-0DBA-4A3A-9BAC-FCF4C4A32523}" type="slidenum">
              <a:rPr lang="en-US" smtClean="0"/>
              <a:pPr/>
              <a:t>14</a:t>
            </a:fld>
            <a:endParaRPr lang="en-US"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88A9142-A8BF-4420-B50A-19A6F8CF3975}" type="slidenum">
              <a:rPr lang="en-US" smtClean="0"/>
              <a:pPr/>
              <a:t>15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B96AFD9-8480-4074-8438-03793F9860EF}" type="slidenum">
              <a:rPr lang="en-US" smtClean="0"/>
              <a:pPr/>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FBDADDD2-FCE7-4EC4-A8F9-B1752947EFCB}" type="datetimeFigureOut">
              <a:rPr lang="en-US"/>
              <a:pPr>
                <a:defRPr/>
              </a:pPr>
              <a:t>11/24/2009</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835C9BE4-0B81-489A-A1B1-7DFE99B06E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4282E71-A892-4C7C-B1EA-80E4D6100812}" type="datetimeFigureOut">
              <a:rPr lang="en-US"/>
              <a:pPr>
                <a:defRPr/>
              </a:pPr>
              <a:t>11/24/2009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DA4C84-35C6-4BE1-9C7C-5FC5FF426E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4C93DA-832E-4AF4-A047-D7BC1A4666A5}" type="datetimeFigureOut">
              <a:rPr lang="en-US"/>
              <a:pPr>
                <a:defRPr/>
              </a:pPr>
              <a:t>11/24/2009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F59E948-131F-42D3-9E18-1DE28EEF53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524000"/>
            <a:ext cx="38481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86200"/>
            <a:ext cx="38481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04800" y="6400800"/>
            <a:ext cx="5181600" cy="457200"/>
          </a:xfr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3848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 y="6400800"/>
            <a:ext cx="5181600" cy="45720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D293EC6-9746-4DCA-9A63-89D56CA98F9F}" type="datetimeFigureOut">
              <a:rPr lang="en-US"/>
              <a:pPr>
                <a:defRPr/>
              </a:pPr>
              <a:t>11/24/2009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91BC384-1437-4E3F-90D5-B7D0D893C5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10DA8D3-9EBC-4052-A92C-C681674AF07C}" type="datetimeFigureOut">
              <a:rPr lang="en-US"/>
              <a:pPr>
                <a:defRPr/>
              </a:pPr>
              <a:t>11/24/2009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ECD1719-2D32-4086-AE12-D629E79010C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8979F83-9039-4290-BD9F-2105D8A3D2FF}" type="datetimeFigureOut">
              <a:rPr lang="en-US"/>
              <a:pPr>
                <a:defRPr/>
              </a:pPr>
              <a:t>11/24/2009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25DA31C-07F2-4E08-9EDD-23768AFE9E7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590FB32-503F-4AB6-8A99-0A1A6CDB8639}" type="datetimeFigureOut">
              <a:rPr lang="en-US"/>
              <a:pPr>
                <a:defRPr/>
              </a:pPr>
              <a:t>11/24/2009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B70E666-52EA-41FC-A5E7-E079CDE988E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946FCC75-6B6B-4610-AD6C-C38561EAF8C6}" type="datetimeFigureOut">
              <a:rPr lang="en-US"/>
              <a:pPr>
                <a:defRPr/>
              </a:pPr>
              <a:t>11/24/2009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61A3189-8083-415A-9078-F30BC8C43DD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90705A5-D7B1-4BAF-B9ED-D3D2BE4C88F0}" type="datetimeFigureOut">
              <a:rPr lang="en-US"/>
              <a:pPr>
                <a:defRPr/>
              </a:pPr>
              <a:t>11/24/2009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9126771-879F-4484-B46B-9D6ED80ABE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CBBF3FB-86F8-4952-AAA6-BF3BB0DCA4BF}" type="datetimeFigureOut">
              <a:rPr lang="en-US"/>
              <a:pPr>
                <a:defRPr/>
              </a:pPr>
              <a:t>11/24/2009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D8ADCC7-A27C-42BD-AA6E-75773EC9A35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F7AF8009-1A71-45BA-8B34-B167DC44E780}" type="datetimeFigureOut">
              <a:rPr lang="en-US"/>
              <a:pPr>
                <a:defRPr/>
              </a:pPr>
              <a:t>11/24/2009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6467727-80E4-41AE-B335-C399CD3D91F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512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63282C47-08F7-4D6A-B7E2-A908A05B587F}" type="datetimeFigureOut">
              <a:rPr lang="en-US"/>
              <a:pPr>
                <a:defRPr/>
              </a:pPr>
              <a:t>11/24/2009</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6FC6F6B-2110-4284-AE18-E87955802E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4" r:id="rId2"/>
    <p:sldLayoutId id="2147483709" r:id="rId3"/>
    <p:sldLayoutId id="2147483710" r:id="rId4"/>
    <p:sldLayoutId id="2147483711" r:id="rId5"/>
    <p:sldLayoutId id="2147483712" r:id="rId6"/>
    <p:sldLayoutId id="2147483705" r:id="rId7"/>
    <p:sldLayoutId id="2147483713" r:id="rId8"/>
    <p:sldLayoutId id="2147483714" r:id="rId9"/>
    <p:sldLayoutId id="2147483706" r:id="rId10"/>
    <p:sldLayoutId id="2147483707" r:id="rId11"/>
    <p:sldLayoutId id="2147483715" r:id="rId12"/>
    <p:sldLayoutId id="2147483716"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112"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524000"/>
            <a:ext cx="8077200" cy="1143000"/>
          </a:xfrm>
        </p:spPr>
        <p:txBody>
          <a:bodyPr>
            <a:normAutofit fontScale="90000"/>
          </a:bodyPr>
          <a:lstStyle/>
          <a:p>
            <a:pPr eaLnBrk="1" fontAlgn="auto" hangingPunct="1">
              <a:spcAft>
                <a:spcPts val="0"/>
              </a:spcAft>
              <a:defRPr/>
            </a:pPr>
            <a:r>
              <a:rPr lang="en-US" dirty="0" smtClean="0"/>
              <a:t>CS4705: Natural Language Processing</a:t>
            </a:r>
            <a:endParaRPr lang="en-US" dirty="0"/>
          </a:p>
        </p:txBody>
      </p:sp>
      <p:sp>
        <p:nvSpPr>
          <p:cNvPr id="15363" name="Rectangle 3"/>
          <p:cNvSpPr>
            <a:spLocks noGrp="1" noChangeArrowheads="1"/>
          </p:cNvSpPr>
          <p:nvPr>
            <p:ph type="subTitle" idx="1"/>
          </p:nvPr>
        </p:nvSpPr>
        <p:spPr>
          <a:xfrm>
            <a:off x="0" y="2895600"/>
            <a:ext cx="9144000" cy="1752600"/>
          </a:xfrm>
        </p:spPr>
        <p:txBody>
          <a:bodyPr/>
          <a:lstStyle/>
          <a:p>
            <a:pPr marR="0" eaLnBrk="1" hangingPunct="1"/>
            <a:r>
              <a:rPr lang="en-US" sz="3200" dirty="0" smtClean="0">
                <a:solidFill>
                  <a:srgbClr val="996633"/>
                </a:solidFill>
              </a:rPr>
              <a:t>Discourse: Structure and Coherence</a:t>
            </a:r>
          </a:p>
          <a:p>
            <a:pPr marR="0" eaLnBrk="1" hangingPunct="1"/>
            <a:r>
              <a:rPr lang="en-US" sz="3200" dirty="0" smtClean="0"/>
              <a:t>Kathy </a:t>
            </a:r>
            <a:r>
              <a:rPr lang="en-US" sz="3200" dirty="0" err="1" smtClean="0"/>
              <a:t>McKeown</a:t>
            </a:r>
            <a:endParaRPr lang="en-US" sz="3200" dirty="0" smtClean="0"/>
          </a:p>
          <a:p>
            <a:pPr marR="0" eaLnBrk="1" hangingPunct="1"/>
            <a:endParaRPr lang="en-US" sz="3200" dirty="0" smtClean="0"/>
          </a:p>
        </p:txBody>
      </p:sp>
      <p:sp>
        <p:nvSpPr>
          <p:cNvPr id="15364" name="Rectangle 8"/>
          <p:cNvSpPr>
            <a:spLocks noChangeArrowheads="1"/>
          </p:cNvSpPr>
          <p:nvPr/>
        </p:nvSpPr>
        <p:spPr bwMode="auto">
          <a:xfrm>
            <a:off x="1524000" y="4648200"/>
            <a:ext cx="5788025" cy="338138"/>
          </a:xfrm>
          <a:prstGeom prst="rect">
            <a:avLst/>
          </a:prstGeom>
          <a:noFill/>
          <a:ln w="9525">
            <a:noFill/>
            <a:miter lim="800000"/>
            <a:headEnd/>
            <a:tailEnd/>
          </a:ln>
        </p:spPr>
        <p:txBody>
          <a:bodyPr wrap="none">
            <a:spAutoFit/>
          </a:bodyPr>
          <a:lstStyle/>
          <a:p>
            <a:r>
              <a:rPr lang="en-US"/>
              <a:t>Thanks to Dan Jurafsky, Diane Litman, Andy Kehler, Jim Martin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eaLnBrk="1" hangingPunct="1"/>
            <a:r>
              <a:rPr lang="en-US" smtClean="0"/>
              <a:t>Hearst (1997): 21-pgraph science news article called “Stargazers”</a:t>
            </a:r>
          </a:p>
          <a:p>
            <a:pPr eaLnBrk="1" hangingPunct="1"/>
            <a:r>
              <a:rPr lang="en-US" smtClean="0"/>
              <a:t>Goal: produce the following subtopic segments:</a:t>
            </a:r>
          </a:p>
        </p:txBody>
      </p:sp>
      <p:sp>
        <p:nvSpPr>
          <p:cNvPr id="1386498" name="Rectangle 2"/>
          <p:cNvSpPr>
            <a:spLocks noGrp="1" noChangeArrowheads="1"/>
          </p:cNvSpPr>
          <p:nvPr>
            <p:ph type="title"/>
          </p:nvPr>
        </p:nvSpPr>
        <p:spPr/>
        <p:txBody>
          <a:bodyPr>
            <a:normAutofit fontScale="90000"/>
          </a:bodyPr>
          <a:lstStyle/>
          <a:p>
            <a:pPr eaLnBrk="1" fontAlgn="auto" hangingPunct="1">
              <a:spcAft>
                <a:spcPts val="0"/>
              </a:spcAft>
              <a:defRPr/>
            </a:pPr>
            <a:r>
              <a:rPr lang="en-US"/>
              <a:t>Unsupervised Discourse Segmentation</a:t>
            </a:r>
          </a:p>
        </p:txBody>
      </p:sp>
      <p:pic>
        <p:nvPicPr>
          <p:cNvPr id="24580" name="Picture 4" descr="stargazers"/>
          <p:cNvPicPr>
            <a:picLocks noChangeAspect="1" noChangeArrowheads="1"/>
          </p:cNvPicPr>
          <p:nvPr/>
        </p:nvPicPr>
        <p:blipFill>
          <a:blip r:embed="rId3" cstate="print"/>
          <a:srcRect/>
          <a:stretch>
            <a:fillRect/>
          </a:stretch>
        </p:blipFill>
        <p:spPr bwMode="auto">
          <a:xfrm>
            <a:off x="381000" y="2743200"/>
            <a:ext cx="7594600" cy="363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Information retrieval: </a:t>
            </a:r>
          </a:p>
          <a:p>
            <a:pPr marL="859536" lvl="2" eaLnBrk="1" fontAlgn="auto" hangingPunct="1">
              <a:spcAft>
                <a:spcPts val="0"/>
              </a:spcAft>
              <a:buFont typeface="Wingdings 2"/>
              <a:buChar char=""/>
              <a:defRPr/>
            </a:pPr>
            <a:r>
              <a:rPr lang="en-US" dirty="0" smtClean="0"/>
              <a:t>automatically segmenting a TV news broadcast or a long news story into sequence of stories</a:t>
            </a:r>
          </a:p>
          <a:p>
            <a:pPr marL="859536" lvl="2" eaLnBrk="1" fontAlgn="auto" hangingPunct="1">
              <a:spcAft>
                <a:spcPts val="0"/>
              </a:spcAft>
              <a:buFont typeface="Wingdings 2"/>
              <a:buChar char=""/>
              <a:defRPr/>
            </a:pPr>
            <a:endParaRPr lang="en-US" dirty="0" smtClean="0"/>
          </a:p>
          <a:p>
            <a:pPr marL="365760" indent="-256032" eaLnBrk="1" fontAlgn="auto" hangingPunct="1">
              <a:spcAft>
                <a:spcPts val="0"/>
              </a:spcAft>
              <a:buFont typeface="Wingdings 3"/>
              <a:buChar char=""/>
              <a:defRPr/>
            </a:pPr>
            <a:r>
              <a:rPr lang="en-US" dirty="0" smtClean="0"/>
              <a:t>Text summarization: ?</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Information extraction:</a:t>
            </a:r>
          </a:p>
          <a:p>
            <a:pPr marL="859536" lvl="2" eaLnBrk="1" fontAlgn="auto" hangingPunct="1">
              <a:spcAft>
                <a:spcPts val="0"/>
              </a:spcAft>
              <a:buFont typeface="Wingdings 2"/>
              <a:buChar char=""/>
              <a:defRPr/>
            </a:pPr>
            <a:r>
              <a:rPr lang="en-US" dirty="0" smtClean="0"/>
              <a:t>Extract info from inside a single discourse segment</a:t>
            </a:r>
          </a:p>
          <a:p>
            <a:pPr marL="859536" lvl="2" eaLnBrk="1" fontAlgn="auto" hangingPunct="1">
              <a:spcAft>
                <a:spcPts val="0"/>
              </a:spcAft>
              <a:buFont typeface="Wingdings 2"/>
              <a:buChar char=""/>
              <a:defRPr/>
            </a:pPr>
            <a:endParaRPr lang="en-US" dirty="0" smtClean="0"/>
          </a:p>
          <a:p>
            <a:pPr marL="365760" indent="-256032" eaLnBrk="1" fontAlgn="auto" hangingPunct="1">
              <a:spcAft>
                <a:spcPts val="0"/>
              </a:spcAft>
              <a:buFont typeface="Wingdings 3"/>
              <a:buChar char=""/>
              <a:defRPr/>
            </a:pPr>
            <a:r>
              <a:rPr lang="en-US" dirty="0" smtClean="0"/>
              <a:t>Question Answering?</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Applications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endParaRPr lang="en-US"/>
          </a:p>
        </p:txBody>
      </p:sp>
      <p:pic>
        <p:nvPicPr>
          <p:cNvPr id="26628" name="Picture 6"/>
          <p:cNvPicPr>
            <a:picLocks noChangeAspect="1" noChangeArrowheads="1"/>
          </p:cNvPicPr>
          <p:nvPr/>
        </p:nvPicPr>
        <p:blipFill>
          <a:blip r:embed="rId2" cstate="print"/>
          <a:srcRect l="13499" t="15334" r="29500" b="8000"/>
          <a:stretch>
            <a:fillRect/>
          </a:stretch>
        </p:blipFill>
        <p:spPr bwMode="auto">
          <a:xfrm>
            <a:off x="762000" y="76200"/>
            <a:ext cx="6950075"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3" name="Rectangle 3"/>
          <p:cNvSpPr>
            <a:spLocks noGrp="1" noChangeArrowheads="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a:t>Halliday and Hasan (1976): “The use of certain linguistic devices to link or tie together textual units”</a:t>
            </a:r>
          </a:p>
          <a:p>
            <a:pPr marL="365760" indent="-256032" eaLnBrk="1" fontAlgn="auto" hangingPunct="1">
              <a:spcAft>
                <a:spcPts val="0"/>
              </a:spcAft>
              <a:buFont typeface="Wingdings" pitchFamily="2" charset="2"/>
              <a:buNone/>
              <a:defRPr/>
            </a:pPr>
            <a:endParaRPr lang="en-US"/>
          </a:p>
          <a:p>
            <a:pPr marL="365760" indent="-256032" eaLnBrk="1" fontAlgn="auto" hangingPunct="1">
              <a:spcAft>
                <a:spcPts val="0"/>
              </a:spcAft>
              <a:buFont typeface="Wingdings 3"/>
              <a:buChar char=""/>
              <a:defRPr/>
            </a:pPr>
            <a:r>
              <a:rPr lang="en-US"/>
              <a:t>Lexical cohesion:</a:t>
            </a:r>
          </a:p>
          <a:p>
            <a:pPr marL="621792" lvl="1" eaLnBrk="1" fontAlgn="auto" hangingPunct="1">
              <a:spcBef>
                <a:spcPts val="324"/>
              </a:spcBef>
              <a:spcAft>
                <a:spcPts val="0"/>
              </a:spcAft>
              <a:buFont typeface="Verdana"/>
              <a:buChar char="◦"/>
              <a:defRPr/>
            </a:pPr>
            <a:r>
              <a:rPr lang="en-US"/>
              <a:t>Indicated by relations between words in the two units (</a:t>
            </a:r>
            <a:r>
              <a:rPr lang="en-US" b="1"/>
              <a:t>identical word</a:t>
            </a:r>
            <a:r>
              <a:rPr lang="en-US"/>
              <a:t>, </a:t>
            </a:r>
            <a:r>
              <a:rPr lang="en-US" b="1"/>
              <a:t>synonym</a:t>
            </a:r>
            <a:r>
              <a:rPr lang="en-US"/>
              <a:t>, </a:t>
            </a:r>
            <a:r>
              <a:rPr lang="en-US" b="1"/>
              <a:t>hypernym</a:t>
            </a:r>
            <a:r>
              <a:rPr lang="en-US"/>
              <a:t>)</a:t>
            </a:r>
          </a:p>
          <a:p>
            <a:pPr marL="859536" lvl="2" eaLnBrk="1" fontAlgn="auto" hangingPunct="1">
              <a:spcAft>
                <a:spcPts val="0"/>
              </a:spcAft>
              <a:buFont typeface="Wingdings 2"/>
              <a:buChar char=""/>
              <a:defRPr/>
            </a:pPr>
            <a:r>
              <a:rPr lang="en-US"/>
              <a:t>Before winter </a:t>
            </a:r>
            <a:r>
              <a:rPr lang="en-US" b="1"/>
              <a:t>I</a:t>
            </a:r>
            <a:r>
              <a:rPr lang="en-US"/>
              <a:t> built a chimney, and </a:t>
            </a:r>
            <a:r>
              <a:rPr lang="en-US" b="1"/>
              <a:t>shingled</a:t>
            </a:r>
            <a:r>
              <a:rPr lang="en-US"/>
              <a:t> the sides of my </a:t>
            </a:r>
            <a:r>
              <a:rPr lang="en-US" b="1"/>
              <a:t>house.</a:t>
            </a:r>
          </a:p>
          <a:p>
            <a:pPr marL="859536" lvl="2" eaLnBrk="1" fontAlgn="auto" hangingPunct="1">
              <a:spcAft>
                <a:spcPts val="0"/>
              </a:spcAft>
              <a:buFontTx/>
              <a:buNone/>
              <a:defRPr/>
            </a:pPr>
            <a:r>
              <a:rPr lang="en-US" b="1"/>
              <a:t>	I</a:t>
            </a:r>
            <a:r>
              <a:rPr lang="en-US"/>
              <a:t> thus have a tight </a:t>
            </a:r>
            <a:r>
              <a:rPr lang="en-US" b="1"/>
              <a:t>shingled</a:t>
            </a:r>
            <a:r>
              <a:rPr lang="en-US"/>
              <a:t> and plastered </a:t>
            </a:r>
            <a:r>
              <a:rPr lang="en-US" b="1"/>
              <a:t>house</a:t>
            </a:r>
            <a:r>
              <a:rPr lang="en-US"/>
              <a:t>.</a:t>
            </a:r>
          </a:p>
          <a:p>
            <a:pPr marL="859536" lvl="2" eaLnBrk="1" fontAlgn="auto" hangingPunct="1">
              <a:spcAft>
                <a:spcPts val="0"/>
              </a:spcAft>
              <a:buFontTx/>
              <a:buNone/>
              <a:defRPr/>
            </a:pPr>
            <a:endParaRPr lang="en-US"/>
          </a:p>
          <a:p>
            <a:pPr marL="859536" lvl="2" eaLnBrk="1" fontAlgn="auto" hangingPunct="1">
              <a:spcAft>
                <a:spcPts val="0"/>
              </a:spcAft>
              <a:buFont typeface="Wingdings 2"/>
              <a:buChar char=""/>
              <a:defRPr/>
            </a:pPr>
            <a:r>
              <a:rPr lang="en-US"/>
              <a:t>Peel, core and slice </a:t>
            </a:r>
            <a:r>
              <a:rPr lang="en-US" b="1"/>
              <a:t>the pears and the apples</a:t>
            </a:r>
            <a:r>
              <a:rPr lang="en-US"/>
              <a:t>.  Add </a:t>
            </a:r>
            <a:r>
              <a:rPr lang="en-US" b="1"/>
              <a:t>the fruit</a:t>
            </a:r>
            <a:r>
              <a:rPr lang="en-US"/>
              <a:t> to the skillet.</a:t>
            </a:r>
          </a:p>
        </p:txBody>
      </p:sp>
      <p:sp>
        <p:nvSpPr>
          <p:cNvPr id="1387522" name="Rectangle 2"/>
          <p:cNvSpPr>
            <a:spLocks noGrp="1" noChangeArrowheads="1"/>
          </p:cNvSpPr>
          <p:nvPr>
            <p:ph type="title"/>
          </p:nvPr>
        </p:nvSpPr>
        <p:spPr/>
        <p:txBody>
          <a:bodyPr/>
          <a:lstStyle/>
          <a:p>
            <a:pPr eaLnBrk="1" fontAlgn="auto" hangingPunct="1">
              <a:spcAft>
                <a:spcPts val="0"/>
              </a:spcAft>
              <a:defRPr/>
            </a:pPr>
            <a:r>
              <a:rPr lang="en-US"/>
              <a:t>Key intuition: cohesion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eaLnBrk="1" hangingPunct="1">
              <a:lnSpc>
                <a:spcPct val="90000"/>
              </a:lnSpc>
              <a:buFont typeface="Wingdings" pitchFamily="2" charset="2"/>
              <a:buNone/>
            </a:pPr>
            <a:endParaRPr lang="en-US" sz="2000" smtClean="0"/>
          </a:p>
          <a:p>
            <a:pPr eaLnBrk="1" hangingPunct="1">
              <a:lnSpc>
                <a:spcPct val="90000"/>
              </a:lnSpc>
            </a:pPr>
            <a:r>
              <a:rPr lang="en-US" smtClean="0"/>
              <a:t>Non-lexical: anaphora</a:t>
            </a:r>
          </a:p>
          <a:p>
            <a:pPr lvl="1" eaLnBrk="1" hangingPunct="1">
              <a:lnSpc>
                <a:spcPct val="90000"/>
              </a:lnSpc>
            </a:pPr>
            <a:r>
              <a:rPr lang="en-US" sz="2400" smtClean="0"/>
              <a:t>The </a:t>
            </a:r>
            <a:r>
              <a:rPr lang="en-US" sz="2400" b="1" smtClean="0"/>
              <a:t>Woodhouses</a:t>
            </a:r>
            <a:r>
              <a:rPr lang="en-US" sz="2400" smtClean="0"/>
              <a:t> were first in consequence there. All looked up to </a:t>
            </a:r>
            <a:r>
              <a:rPr lang="en-US" sz="2400" b="1" smtClean="0"/>
              <a:t>them</a:t>
            </a:r>
            <a:r>
              <a:rPr lang="en-US" sz="2400" smtClean="0"/>
              <a:t>.</a:t>
            </a:r>
          </a:p>
          <a:p>
            <a:pPr lvl="1" eaLnBrk="1" hangingPunct="1">
              <a:lnSpc>
                <a:spcPct val="90000"/>
              </a:lnSpc>
              <a:buFontTx/>
              <a:buNone/>
            </a:pPr>
            <a:endParaRPr lang="en-US" sz="2400" smtClean="0"/>
          </a:p>
          <a:p>
            <a:pPr lvl="1" eaLnBrk="1" hangingPunct="1">
              <a:lnSpc>
                <a:spcPct val="90000"/>
              </a:lnSpc>
              <a:buFontTx/>
              <a:buNone/>
            </a:pPr>
            <a:endParaRPr lang="en-US" sz="2400" smtClean="0"/>
          </a:p>
          <a:p>
            <a:pPr eaLnBrk="1" hangingPunct="1">
              <a:lnSpc>
                <a:spcPct val="90000"/>
              </a:lnSpc>
            </a:pPr>
            <a:r>
              <a:rPr lang="en-US" smtClean="0"/>
              <a:t>Cohesion chain:</a:t>
            </a:r>
          </a:p>
          <a:p>
            <a:pPr lvl="1" eaLnBrk="1" hangingPunct="1">
              <a:lnSpc>
                <a:spcPct val="90000"/>
              </a:lnSpc>
            </a:pPr>
            <a:r>
              <a:rPr lang="en-US" sz="2400" smtClean="0"/>
              <a:t>Peel, core and slice </a:t>
            </a:r>
            <a:r>
              <a:rPr lang="en-US" sz="2400" b="1" smtClean="0"/>
              <a:t>the pears and the apples</a:t>
            </a:r>
            <a:r>
              <a:rPr lang="en-US" sz="2400" smtClean="0"/>
              <a:t>.  Add </a:t>
            </a:r>
            <a:r>
              <a:rPr lang="en-US" sz="2400" b="1" smtClean="0"/>
              <a:t>the fruit</a:t>
            </a:r>
            <a:r>
              <a:rPr lang="en-US" sz="2400" smtClean="0"/>
              <a:t> to the skillet.  When </a:t>
            </a:r>
            <a:r>
              <a:rPr lang="en-US" sz="2400" b="1" smtClean="0"/>
              <a:t>they</a:t>
            </a:r>
            <a:r>
              <a:rPr lang="en-US" sz="2400" smtClean="0"/>
              <a:t> are soft…</a:t>
            </a:r>
            <a:endParaRPr lang="en-US" sz="1800" smtClean="0"/>
          </a:p>
        </p:txBody>
      </p:sp>
      <p:sp>
        <p:nvSpPr>
          <p:cNvPr id="1492994" name="Rectangle 2"/>
          <p:cNvSpPr>
            <a:spLocks noGrp="1" noChangeArrowheads="1"/>
          </p:cNvSpPr>
          <p:nvPr>
            <p:ph type="title"/>
          </p:nvPr>
        </p:nvSpPr>
        <p:spPr/>
        <p:txBody>
          <a:bodyPr/>
          <a:lstStyle/>
          <a:p>
            <a:pPr eaLnBrk="1" fontAlgn="auto" hangingPunct="1">
              <a:spcAft>
                <a:spcPts val="0"/>
              </a:spcAft>
              <a:defRPr/>
            </a:pPr>
            <a:r>
              <a:rPr lang="en-US"/>
              <a:t>Key intuition: cohesion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eaLnBrk="1" hangingPunct="1"/>
            <a:r>
              <a:rPr lang="en-US" smtClean="0"/>
              <a:t>Sentences or paragraphs in a subtopic are cohesive with each other</a:t>
            </a:r>
          </a:p>
          <a:p>
            <a:pPr eaLnBrk="1" hangingPunct="1">
              <a:buFont typeface="Wingdings" pitchFamily="2" charset="2"/>
              <a:buNone/>
            </a:pPr>
            <a:endParaRPr lang="en-US" smtClean="0"/>
          </a:p>
          <a:p>
            <a:pPr eaLnBrk="1" hangingPunct="1"/>
            <a:r>
              <a:rPr lang="en-US" smtClean="0"/>
              <a:t>But not with paragraphs in a neighboring subtopic</a:t>
            </a:r>
          </a:p>
          <a:p>
            <a:pPr eaLnBrk="1" hangingPunct="1">
              <a:buFont typeface="Wingdings" pitchFamily="2" charset="2"/>
              <a:buNone/>
            </a:pPr>
            <a:endParaRPr lang="en-US" smtClean="0"/>
          </a:p>
          <a:p>
            <a:pPr eaLnBrk="1" hangingPunct="1"/>
            <a:r>
              <a:rPr lang="en-US" smtClean="0"/>
              <a:t>Thus if we measured the cohesion between every neighboring sentences</a:t>
            </a:r>
          </a:p>
          <a:p>
            <a:pPr lvl="1" eaLnBrk="1" hangingPunct="1"/>
            <a:r>
              <a:rPr lang="en-US" smtClean="0"/>
              <a:t>We might expect a ‘dip’ in cohesion at subtopic boundaries.</a:t>
            </a:r>
          </a:p>
        </p:txBody>
      </p:sp>
      <p:sp>
        <p:nvSpPr>
          <p:cNvPr id="1388546" name="Rectangle 2"/>
          <p:cNvSpPr>
            <a:spLocks noGrp="1" noChangeArrowheads="1"/>
          </p:cNvSpPr>
          <p:nvPr>
            <p:ph type="title"/>
          </p:nvPr>
        </p:nvSpPr>
        <p:spPr/>
        <p:txBody>
          <a:bodyPr>
            <a:normAutofit fontScale="90000"/>
          </a:bodyPr>
          <a:lstStyle/>
          <a:p>
            <a:pPr eaLnBrk="1" fontAlgn="auto" hangingPunct="1">
              <a:spcAft>
                <a:spcPts val="0"/>
              </a:spcAft>
              <a:defRPr/>
            </a:pPr>
            <a:r>
              <a:rPr lang="en-US"/>
              <a:t>Intuition of cohesion-based segmentation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endParaRPr lang="en-US"/>
          </a:p>
        </p:txBody>
      </p:sp>
      <p:pic>
        <p:nvPicPr>
          <p:cNvPr id="30724" name="Picture 6"/>
          <p:cNvPicPr>
            <a:picLocks noChangeAspect="1" noChangeArrowheads="1"/>
          </p:cNvPicPr>
          <p:nvPr/>
        </p:nvPicPr>
        <p:blipFill>
          <a:blip r:embed="rId2" cstate="print"/>
          <a:srcRect l="3999" t="27000" r="14667" b="35500"/>
          <a:stretch>
            <a:fillRect/>
          </a:stretch>
        </p:blipFill>
        <p:spPr bwMode="auto">
          <a:xfrm>
            <a:off x="0" y="304800"/>
            <a:ext cx="9296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Rectangle 3"/>
          <p:cNvSpPr>
            <a:spLocks noGrp="1" noChangeArrowheads="1"/>
          </p:cNvSpPr>
          <p:nvPr>
            <p:ph idx="1"/>
          </p:nvPr>
        </p:nvSpPr>
        <p:spPr/>
        <p:txBody>
          <a:bodyPr>
            <a:normAutofit fontScale="92500" lnSpcReduction="10000"/>
          </a:bodyPr>
          <a:lstStyle/>
          <a:p>
            <a:pPr marL="457200" indent="-457200" eaLnBrk="1" fontAlgn="auto" hangingPunct="1">
              <a:spcAft>
                <a:spcPts val="0"/>
              </a:spcAft>
              <a:buFont typeface="Arial" charset="0"/>
              <a:buAutoNum type="arabicPeriod"/>
              <a:defRPr/>
            </a:pPr>
            <a:r>
              <a:rPr lang="en-US" dirty="0"/>
              <a:t>Tokenization</a:t>
            </a:r>
          </a:p>
          <a:p>
            <a:pPr marL="838200" lvl="1" indent="-381000" eaLnBrk="1" fontAlgn="auto" hangingPunct="1">
              <a:spcBef>
                <a:spcPts val="324"/>
              </a:spcBef>
              <a:spcAft>
                <a:spcPts val="0"/>
              </a:spcAft>
              <a:buFont typeface="Verdana"/>
              <a:buChar char="◦"/>
              <a:defRPr/>
            </a:pPr>
            <a:r>
              <a:rPr lang="en-US" dirty="0"/>
              <a:t>Each space-</a:t>
            </a:r>
            <a:r>
              <a:rPr lang="en-US" dirty="0" err="1"/>
              <a:t>deliminated</a:t>
            </a:r>
            <a:r>
              <a:rPr lang="en-US" dirty="0"/>
              <a:t> word</a:t>
            </a:r>
          </a:p>
          <a:p>
            <a:pPr marL="838200" lvl="1" indent="-381000" eaLnBrk="1" fontAlgn="auto" hangingPunct="1">
              <a:spcBef>
                <a:spcPts val="324"/>
              </a:spcBef>
              <a:spcAft>
                <a:spcPts val="0"/>
              </a:spcAft>
              <a:buFont typeface="Verdana"/>
              <a:buChar char="◦"/>
              <a:defRPr/>
            </a:pPr>
            <a:r>
              <a:rPr lang="en-US" dirty="0"/>
              <a:t>Converted to lower case</a:t>
            </a:r>
          </a:p>
          <a:p>
            <a:pPr marL="838200" lvl="1" indent="-381000" eaLnBrk="1" fontAlgn="auto" hangingPunct="1">
              <a:spcBef>
                <a:spcPts val="324"/>
              </a:spcBef>
              <a:spcAft>
                <a:spcPts val="0"/>
              </a:spcAft>
              <a:buFont typeface="Verdana"/>
              <a:buChar char="◦"/>
              <a:defRPr/>
            </a:pPr>
            <a:r>
              <a:rPr lang="en-US" dirty="0"/>
              <a:t>Throw out stop list words</a:t>
            </a:r>
          </a:p>
          <a:p>
            <a:pPr marL="838200" lvl="1" indent="-381000" eaLnBrk="1" fontAlgn="auto" hangingPunct="1">
              <a:spcBef>
                <a:spcPts val="324"/>
              </a:spcBef>
              <a:spcAft>
                <a:spcPts val="0"/>
              </a:spcAft>
              <a:buFont typeface="Verdana"/>
              <a:buChar char="◦"/>
              <a:defRPr/>
            </a:pPr>
            <a:r>
              <a:rPr lang="en-US" dirty="0"/>
              <a:t>Stem the rest</a:t>
            </a:r>
          </a:p>
          <a:p>
            <a:pPr marL="838200" lvl="1" indent="-381000" eaLnBrk="1" fontAlgn="auto" hangingPunct="1">
              <a:spcBef>
                <a:spcPts val="324"/>
              </a:spcBef>
              <a:spcAft>
                <a:spcPts val="0"/>
              </a:spcAft>
              <a:buFont typeface="Verdana"/>
              <a:buChar char="◦"/>
              <a:defRPr/>
            </a:pPr>
            <a:r>
              <a:rPr lang="en-US" dirty="0"/>
              <a:t>Group into pseudo-sentences of length w=20</a:t>
            </a:r>
          </a:p>
          <a:p>
            <a:pPr marL="838200" lvl="1" indent="-381000" eaLnBrk="1" fontAlgn="auto" hangingPunct="1">
              <a:spcBef>
                <a:spcPts val="324"/>
              </a:spcBef>
              <a:spcAft>
                <a:spcPts val="0"/>
              </a:spcAft>
              <a:buFontTx/>
              <a:buNone/>
              <a:defRPr/>
            </a:pPr>
            <a:endParaRPr lang="en-US" dirty="0"/>
          </a:p>
          <a:p>
            <a:pPr marL="457200" indent="-457200" eaLnBrk="1" fontAlgn="auto" hangingPunct="1">
              <a:spcAft>
                <a:spcPts val="0"/>
              </a:spcAft>
              <a:buFont typeface="Arial" charset="0"/>
              <a:buAutoNum type="arabicPeriod"/>
              <a:defRPr/>
            </a:pPr>
            <a:r>
              <a:rPr lang="en-US" dirty="0"/>
              <a:t>Lexical Score Determination: cohesion </a:t>
            </a:r>
            <a:r>
              <a:rPr lang="en-US" dirty="0" smtClean="0"/>
              <a:t>score</a:t>
            </a:r>
          </a:p>
          <a:p>
            <a:pPr marL="713232" lvl="1" indent="-457200" eaLnBrk="1" fontAlgn="auto" hangingPunct="1">
              <a:spcBef>
                <a:spcPts val="324"/>
              </a:spcBef>
              <a:spcAft>
                <a:spcPts val="0"/>
              </a:spcAft>
              <a:buFont typeface="Arial" charset="0"/>
              <a:buAutoNum type="arabicPeriod"/>
              <a:defRPr/>
            </a:pPr>
            <a:r>
              <a:rPr lang="en-US" dirty="0" smtClean="0"/>
              <a:t>Three part score including</a:t>
            </a:r>
            <a:endParaRPr lang="en-US" dirty="0"/>
          </a:p>
          <a:p>
            <a:pPr marL="838200" lvl="1" indent="-381000" eaLnBrk="1" fontAlgn="auto" hangingPunct="1">
              <a:spcBef>
                <a:spcPts val="324"/>
              </a:spcBef>
              <a:spcAft>
                <a:spcPts val="0"/>
              </a:spcAft>
              <a:buFont typeface="Verdana"/>
              <a:buChar char="◦"/>
              <a:defRPr/>
            </a:pPr>
            <a:r>
              <a:rPr lang="en-US" dirty="0"/>
              <a:t>Average similarity (cosine measure) between </a:t>
            </a:r>
            <a:r>
              <a:rPr lang="en-US" dirty="0" smtClean="0"/>
              <a:t>gaps</a:t>
            </a:r>
          </a:p>
          <a:p>
            <a:pPr marL="838200" lvl="1" indent="-381000" eaLnBrk="1" fontAlgn="auto" hangingPunct="1">
              <a:spcBef>
                <a:spcPts val="324"/>
              </a:spcBef>
              <a:spcAft>
                <a:spcPts val="0"/>
              </a:spcAft>
              <a:buFont typeface="Verdana"/>
              <a:buChar char="◦"/>
              <a:defRPr/>
            </a:pPr>
            <a:r>
              <a:rPr lang="en-US" dirty="0" smtClean="0"/>
              <a:t>Introduction of new terms</a:t>
            </a:r>
          </a:p>
          <a:p>
            <a:pPr marL="838200" lvl="1" indent="-381000" eaLnBrk="1" fontAlgn="auto" hangingPunct="1">
              <a:spcBef>
                <a:spcPts val="324"/>
              </a:spcBef>
              <a:spcAft>
                <a:spcPts val="0"/>
              </a:spcAft>
              <a:buFont typeface="Verdana"/>
              <a:buChar char="◦"/>
              <a:defRPr/>
            </a:pPr>
            <a:r>
              <a:rPr lang="en-US" dirty="0" smtClean="0"/>
              <a:t>Lexical chains</a:t>
            </a:r>
            <a:r>
              <a:rPr lang="en-US" dirty="0"/>
              <a:t>				</a:t>
            </a:r>
          </a:p>
          <a:p>
            <a:pPr marL="457200" indent="-457200" eaLnBrk="1" fontAlgn="auto" hangingPunct="1">
              <a:spcAft>
                <a:spcPts val="0"/>
              </a:spcAft>
              <a:buFont typeface="Arial" charset="0"/>
              <a:buAutoNum type="arabicPeriod"/>
              <a:defRPr/>
            </a:pPr>
            <a:r>
              <a:rPr lang="en-US" dirty="0"/>
              <a:t>Boundary Identification</a:t>
            </a:r>
          </a:p>
        </p:txBody>
      </p:sp>
      <p:sp>
        <p:nvSpPr>
          <p:cNvPr id="1389570" name="Rectangle 2"/>
          <p:cNvSpPr>
            <a:spLocks noGrp="1" noChangeArrowheads="1"/>
          </p:cNvSpPr>
          <p:nvPr>
            <p:ph type="title"/>
          </p:nvPr>
        </p:nvSpPr>
        <p:spPr/>
        <p:txBody>
          <a:bodyPr/>
          <a:lstStyle/>
          <a:p>
            <a:pPr eaLnBrk="1" fontAlgn="auto" hangingPunct="1">
              <a:spcAft>
                <a:spcPts val="0"/>
              </a:spcAft>
              <a:defRPr/>
            </a:pPr>
            <a:r>
              <a:rPr lang="en-US"/>
              <a:t>TextTiling (Hearst 1997)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buFont typeface="Wingdings" pitchFamily="2" charset="2"/>
              <a:buNone/>
            </a:pPr>
            <a:endParaRPr lang="en-US" smtClean="0"/>
          </a:p>
        </p:txBody>
      </p:sp>
      <p:sp>
        <p:nvSpPr>
          <p:cNvPr id="1390594" name="Rectangle 2"/>
          <p:cNvSpPr>
            <a:spLocks noGrp="1" noChangeArrowheads="1"/>
          </p:cNvSpPr>
          <p:nvPr>
            <p:ph type="title"/>
          </p:nvPr>
        </p:nvSpPr>
        <p:spPr/>
        <p:txBody>
          <a:bodyPr/>
          <a:lstStyle/>
          <a:p>
            <a:pPr eaLnBrk="1" fontAlgn="auto" hangingPunct="1">
              <a:spcAft>
                <a:spcPts val="0"/>
              </a:spcAft>
              <a:defRPr/>
            </a:pPr>
            <a:r>
              <a:rPr lang="en-US"/>
              <a:t>TextTiling algorithm</a:t>
            </a:r>
          </a:p>
        </p:txBody>
      </p:sp>
      <p:pic>
        <p:nvPicPr>
          <p:cNvPr id="32772" name="Picture 4" descr="dotproduct"/>
          <p:cNvPicPr>
            <a:picLocks noChangeAspect="1" noChangeArrowheads="1"/>
          </p:cNvPicPr>
          <p:nvPr/>
        </p:nvPicPr>
        <p:blipFill>
          <a:blip r:embed="rId3" cstate="print"/>
          <a:srcRect/>
          <a:stretch>
            <a:fillRect/>
          </a:stretch>
        </p:blipFill>
        <p:spPr bwMode="auto">
          <a:xfrm>
            <a:off x="609600" y="1905000"/>
            <a:ext cx="4325938" cy="3724275"/>
          </a:xfrm>
          <a:prstGeom prst="rect">
            <a:avLst/>
          </a:prstGeom>
          <a:noFill/>
          <a:ln w="9525">
            <a:noFill/>
            <a:miter lim="800000"/>
            <a:headEnd/>
            <a:tailEnd/>
          </a:ln>
        </p:spPr>
      </p:pic>
      <p:pic>
        <p:nvPicPr>
          <p:cNvPr id="32773" name="Picture 5" descr="textile2"/>
          <p:cNvPicPr>
            <a:picLocks noChangeAspect="1" noChangeArrowheads="1"/>
          </p:cNvPicPr>
          <p:nvPr/>
        </p:nvPicPr>
        <p:blipFill>
          <a:blip r:embed="rId4" cstate="print"/>
          <a:srcRect/>
          <a:stretch>
            <a:fillRect/>
          </a:stretch>
        </p:blipFill>
        <p:spPr bwMode="auto">
          <a:xfrm>
            <a:off x="6126163" y="2057400"/>
            <a:ext cx="179863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eaLnBrk="1" hangingPunct="1"/>
            <a:endParaRPr lang="en-US" smtClean="0"/>
          </a:p>
        </p:txBody>
      </p:sp>
      <p:sp>
        <p:nvSpPr>
          <p:cNvPr id="1392642" name="Rectangle 2"/>
          <p:cNvSpPr>
            <a:spLocks noGrp="1" noChangeArrowheads="1"/>
          </p:cNvSpPr>
          <p:nvPr>
            <p:ph type="title"/>
          </p:nvPr>
        </p:nvSpPr>
        <p:spPr/>
        <p:txBody>
          <a:bodyPr/>
          <a:lstStyle/>
          <a:p>
            <a:pPr eaLnBrk="1" fontAlgn="auto" hangingPunct="1">
              <a:spcAft>
                <a:spcPts val="0"/>
              </a:spcAft>
              <a:defRPr/>
            </a:pPr>
            <a:r>
              <a:rPr lang="en-US"/>
              <a:t>Cosine</a:t>
            </a:r>
          </a:p>
        </p:txBody>
      </p:sp>
      <p:pic>
        <p:nvPicPr>
          <p:cNvPr id="33796" name="Picture 4" descr="cosine"/>
          <p:cNvPicPr>
            <a:picLocks noChangeAspect="1" noChangeArrowheads="1"/>
          </p:cNvPicPr>
          <p:nvPr/>
        </p:nvPicPr>
        <p:blipFill>
          <a:blip r:embed="rId3" cstate="print"/>
          <a:srcRect/>
          <a:stretch>
            <a:fillRect/>
          </a:stretch>
        </p:blipFill>
        <p:spPr bwMode="auto">
          <a:xfrm>
            <a:off x="457200" y="2667000"/>
            <a:ext cx="816610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381000" y="838200"/>
            <a:ext cx="8229600" cy="4525962"/>
          </a:xfrm>
        </p:spPr>
        <p:txBody>
          <a:bodyPr/>
          <a:lstStyle/>
          <a:p>
            <a:pPr eaLnBrk="1" hangingPunct="1"/>
            <a:r>
              <a:rPr lang="en-US" dirty="0" smtClean="0"/>
              <a:t>HW4:</a:t>
            </a:r>
          </a:p>
          <a:p>
            <a:pPr lvl="1" eaLnBrk="1" hangingPunct="1"/>
            <a:r>
              <a:rPr lang="en-US" sz="2000" dirty="0" smtClean="0"/>
              <a:t>For HW3 you experiment with different features (at least 3) and different learning algorithms (at least 2) but you turn in your best model</a:t>
            </a:r>
          </a:p>
          <a:p>
            <a:pPr lvl="1" eaLnBrk="1" hangingPunct="1"/>
            <a:r>
              <a:rPr lang="en-US" sz="2000" dirty="0" smtClean="0"/>
              <a:t>For HW4 you are asked to write up your findings from your experiments in HW3</a:t>
            </a:r>
          </a:p>
          <a:p>
            <a:pPr lvl="3" eaLnBrk="1" hangingPunct="1"/>
            <a:r>
              <a:rPr lang="en-US" dirty="0" smtClean="0"/>
              <a:t>What features did you experiment with and why?</a:t>
            </a:r>
          </a:p>
          <a:p>
            <a:pPr lvl="3" eaLnBrk="1" hangingPunct="1"/>
            <a:r>
              <a:rPr lang="en-US" dirty="0" smtClean="0"/>
              <a:t>How did each individual feature contribute to success vs. the combination?  (show the evaluation results)</a:t>
            </a:r>
          </a:p>
          <a:p>
            <a:pPr lvl="4" eaLnBrk="1" hangingPunct="1"/>
            <a:r>
              <a:rPr lang="en-US" dirty="0" smtClean="0"/>
              <a:t>Why do you think the features worked this way?</a:t>
            </a:r>
          </a:p>
          <a:p>
            <a:pPr lvl="3" eaLnBrk="1" hangingPunct="1"/>
            <a:r>
              <a:rPr lang="en-US" dirty="0" smtClean="0"/>
              <a:t>How do the different machine learning algorithms compare?</a:t>
            </a:r>
          </a:p>
          <a:p>
            <a:pPr lvl="3" eaLnBrk="1" hangingPunct="1"/>
            <a:r>
              <a:rPr lang="en-US" dirty="0" smtClean="0"/>
              <a:t>What features did you try but throw out?</a:t>
            </a:r>
          </a:p>
          <a:p>
            <a:pPr lvl="3" eaLnBrk="1" hangingPunct="1"/>
            <a:r>
              <a:rPr lang="en-US" dirty="0" smtClean="0"/>
              <a:t>You should provide charts with numbers both comparison of feature impact and learning algorithm impact</a:t>
            </a:r>
          </a:p>
          <a:p>
            <a:pPr lvl="1" eaLnBrk="1" hangingPunct="1"/>
            <a:endParaRPr lang="en-US" dirty="0" smtClean="0"/>
          </a:p>
          <a:p>
            <a:pPr lvl="1" eaLnBrk="1" hangingPunct="1"/>
            <a:endParaRPr lang="en-US" dirty="0" smtClean="0"/>
          </a:p>
          <a:p>
            <a:pPr lvl="1" eaLnBrk="1" hangingPunct="1"/>
            <a:r>
              <a:rPr lang="en-US" dirty="0" smtClean="0"/>
              <a:t/>
            </a:r>
            <a:br>
              <a:rPr lang="en-US" dirty="0" smtClean="0"/>
            </a:br>
            <a:endParaRPr lang="en-US" dirty="0" smtClean="0"/>
          </a:p>
        </p:txBody>
      </p:sp>
      <p:sp>
        <p:nvSpPr>
          <p:cNvPr id="3" name="Title 2"/>
          <p:cNvSpPr>
            <a:spLocks noGrp="1"/>
          </p:cNvSpPr>
          <p:nvPr>
            <p:ph type="title"/>
          </p:nvPr>
        </p:nvSpPr>
        <p:spPr>
          <a:xfrm>
            <a:off x="152400" y="0"/>
            <a:ext cx="8229600" cy="1143000"/>
          </a:xfrm>
        </p:spPr>
        <p:txBody>
          <a:bodyPr/>
          <a:lstStyle/>
          <a:p>
            <a:pPr eaLnBrk="1" fontAlgn="auto" hangingPunct="1">
              <a:spcAft>
                <a:spcPts val="0"/>
              </a:spcAft>
              <a:defRPr/>
            </a:pPr>
            <a:r>
              <a:rPr lang="en-US" dirty="0" smtClean="0"/>
              <a:t>Homework questions?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eaLnBrk="1" hangingPunct="1"/>
            <a:r>
              <a:rPr lang="en-US" smtClean="0"/>
              <a:t>In the vector space model, </a:t>
            </a:r>
            <a:r>
              <a:rPr lang="en-US" smtClean="0">
                <a:solidFill>
                  <a:srgbClr val="A50021"/>
                </a:solidFill>
              </a:rPr>
              <a:t>both</a:t>
            </a:r>
            <a:r>
              <a:rPr lang="en-US" smtClean="0"/>
              <a:t> documents and queries are represented as vectors of numbers. </a:t>
            </a:r>
          </a:p>
          <a:p>
            <a:pPr lvl="2" eaLnBrk="1" hangingPunct="1"/>
            <a:r>
              <a:rPr lang="en-US" smtClean="0"/>
              <a:t>For textiling: both segments are represented as vectors</a:t>
            </a:r>
          </a:p>
          <a:p>
            <a:pPr lvl="2" eaLnBrk="1" hangingPunct="1"/>
            <a:r>
              <a:rPr lang="en-US" smtClean="0"/>
              <a:t>For categorization, both documents are represented as vectors</a:t>
            </a:r>
          </a:p>
          <a:p>
            <a:pPr eaLnBrk="1" hangingPunct="1"/>
            <a:r>
              <a:rPr lang="en-US" smtClean="0"/>
              <a:t>The numbers are derived from the words that occur in the collection</a:t>
            </a:r>
          </a:p>
        </p:txBody>
      </p:sp>
      <p:sp>
        <p:nvSpPr>
          <p:cNvPr id="1386498" name="Rectangle 2"/>
          <p:cNvSpPr>
            <a:spLocks noGrp="1" noChangeArrowheads="1"/>
          </p:cNvSpPr>
          <p:nvPr>
            <p:ph type="title"/>
          </p:nvPr>
        </p:nvSpPr>
        <p:spPr/>
        <p:txBody>
          <a:bodyPr/>
          <a:lstStyle/>
          <a:p>
            <a:pPr eaLnBrk="1" hangingPunct="1">
              <a:defRPr/>
            </a:pPr>
            <a:r>
              <a:rPr lang="en-US"/>
              <a:t>Vector Space Model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pPr eaLnBrk="1" hangingPunct="1">
              <a:defRPr/>
            </a:pPr>
            <a:r>
              <a:rPr lang="en-US"/>
              <a:t>Representation</a:t>
            </a:r>
          </a:p>
        </p:txBody>
      </p:sp>
      <p:sp>
        <p:nvSpPr>
          <p:cNvPr id="1029" name="Rectangle 3"/>
          <p:cNvSpPr>
            <a:spLocks noGrp="1" noChangeArrowheads="1"/>
          </p:cNvSpPr>
          <p:nvPr>
            <p:ph type="body" sz="half" idx="1"/>
          </p:nvPr>
        </p:nvSpPr>
        <p:spPr>
          <a:xfrm>
            <a:off x="612775" y="1906588"/>
            <a:ext cx="8526463" cy="4262437"/>
          </a:xfrm>
        </p:spPr>
        <p:txBody>
          <a:bodyPr/>
          <a:lstStyle/>
          <a:p>
            <a:pPr eaLnBrk="1" hangingPunct="1"/>
            <a:r>
              <a:rPr lang="en-US" sz="2000" smtClean="0"/>
              <a:t>Start with bit vectors</a:t>
            </a:r>
          </a:p>
          <a:p>
            <a:pPr eaLnBrk="1" hangingPunct="1"/>
            <a:endParaRPr lang="en-US" sz="2000" smtClean="0"/>
          </a:p>
          <a:p>
            <a:pPr eaLnBrk="1" hangingPunct="1"/>
            <a:r>
              <a:rPr lang="en-US" sz="2000" smtClean="0"/>
              <a:t>This says that there are N word types in the collection and that the representation of a document consists of a 1 for each corresponding word type that occurs in the document.</a:t>
            </a:r>
          </a:p>
          <a:p>
            <a:pPr eaLnBrk="1" hangingPunct="1"/>
            <a:r>
              <a:rPr lang="en-US" sz="2000" smtClean="0"/>
              <a:t>We can compare two docs or a query and a doc by summing the bits they have in common</a:t>
            </a:r>
          </a:p>
        </p:txBody>
      </p:sp>
      <p:graphicFrame>
        <p:nvGraphicFramePr>
          <p:cNvPr id="1026" name="Object 2"/>
          <p:cNvGraphicFramePr>
            <a:graphicFrameLocks noChangeAspect="1"/>
          </p:cNvGraphicFramePr>
          <p:nvPr>
            <p:ph sz="quarter" idx="2"/>
          </p:nvPr>
        </p:nvGraphicFramePr>
        <p:xfrm>
          <a:off x="4683125" y="1611313"/>
          <a:ext cx="3194050" cy="769937"/>
        </p:xfrm>
        <a:graphic>
          <a:graphicData uri="http://schemas.openxmlformats.org/presentationml/2006/ole">
            <p:oleObj spid="_x0000_s1026" name="Equation" r:id="rId3" imgW="1054080" imgH="253800" progId="Equation.3">
              <p:embed/>
            </p:oleObj>
          </a:graphicData>
        </a:graphic>
      </p:graphicFrame>
      <p:graphicFrame>
        <p:nvGraphicFramePr>
          <p:cNvPr id="1027" name="Object 3"/>
          <p:cNvGraphicFramePr>
            <a:graphicFrameLocks noChangeAspect="1"/>
          </p:cNvGraphicFramePr>
          <p:nvPr>
            <p:ph sz="quarter" idx="3"/>
          </p:nvPr>
        </p:nvGraphicFramePr>
        <p:xfrm>
          <a:off x="2070100" y="4959350"/>
          <a:ext cx="3192463" cy="952500"/>
        </p:xfrm>
        <a:graphic>
          <a:graphicData uri="http://schemas.openxmlformats.org/presentationml/2006/ole">
            <p:oleObj spid="_x0000_s1027" name="Equation" r:id="rId4" imgW="1447560" imgH="43164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pPr eaLnBrk="1" hangingPunct="1"/>
            <a:r>
              <a:rPr lang="en-US" smtClean="0"/>
              <a:t>Bit vector idea treats all terms that occur in the query and the document equally.</a:t>
            </a:r>
            <a:br>
              <a:rPr lang="en-US" smtClean="0"/>
            </a:br>
            <a:endParaRPr lang="en-US" smtClean="0"/>
          </a:p>
          <a:p>
            <a:pPr eaLnBrk="1" hangingPunct="1"/>
            <a:r>
              <a:rPr lang="en-US" smtClean="0"/>
              <a:t>Its better to give the more important terms greater weight.</a:t>
            </a:r>
          </a:p>
          <a:p>
            <a:pPr lvl="2" eaLnBrk="1" hangingPunct="1"/>
            <a:r>
              <a:rPr lang="en-US" smtClean="0"/>
              <a:t>Why?</a:t>
            </a:r>
          </a:p>
          <a:p>
            <a:pPr lvl="2" eaLnBrk="1" hangingPunct="1"/>
            <a:r>
              <a:rPr lang="en-US" smtClean="0"/>
              <a:t>How would we decide what is more important?</a:t>
            </a:r>
          </a:p>
          <a:p>
            <a:pPr eaLnBrk="1" hangingPunct="1"/>
            <a:endParaRPr lang="en-US" smtClean="0"/>
          </a:p>
        </p:txBody>
      </p:sp>
      <p:sp>
        <p:nvSpPr>
          <p:cNvPr id="1388546" name="Rectangle 2"/>
          <p:cNvSpPr>
            <a:spLocks noGrp="1" noChangeArrowheads="1"/>
          </p:cNvSpPr>
          <p:nvPr>
            <p:ph type="title"/>
          </p:nvPr>
        </p:nvSpPr>
        <p:spPr/>
        <p:txBody>
          <a:bodyPr/>
          <a:lstStyle/>
          <a:p>
            <a:pPr eaLnBrk="1" hangingPunct="1">
              <a:defRPr/>
            </a:pPr>
            <a:r>
              <a:rPr lang="en-US"/>
              <a:t>Term Weighting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Rectangle 3"/>
          <p:cNvSpPr>
            <a:spLocks noGrp="1" noChangeArrowheads="1"/>
          </p:cNvSpPr>
          <p:nvPr>
            <p:ph idx="1"/>
          </p:nvPr>
        </p:nvSpPr>
        <p:spPr>
          <a:xfrm>
            <a:off x="685800" y="1525588"/>
            <a:ext cx="7412038" cy="4349750"/>
          </a:xfrm>
        </p:spPr>
        <p:txBody>
          <a:bodyPr>
            <a:normAutofit lnSpcReduction="10000"/>
          </a:bodyPr>
          <a:lstStyle/>
          <a:p>
            <a:pPr eaLnBrk="1" hangingPunct="1">
              <a:defRPr/>
            </a:pPr>
            <a:endParaRPr lang="en-US" dirty="0"/>
          </a:p>
          <a:p>
            <a:pPr eaLnBrk="1" hangingPunct="1">
              <a:defRPr/>
            </a:pPr>
            <a:r>
              <a:rPr lang="en-US" dirty="0"/>
              <a:t>Two measures are used</a:t>
            </a:r>
          </a:p>
          <a:p>
            <a:pPr lvl="1" eaLnBrk="1" hangingPunct="1">
              <a:defRPr/>
            </a:pPr>
            <a:r>
              <a:rPr lang="en-US" dirty="0">
                <a:solidFill>
                  <a:srgbClr val="008000"/>
                </a:solidFill>
              </a:rPr>
              <a:t>Local weight</a:t>
            </a:r>
          </a:p>
          <a:p>
            <a:pPr lvl="2" eaLnBrk="1" hangingPunct="1">
              <a:defRPr/>
            </a:pPr>
            <a:r>
              <a:rPr lang="en-US" dirty="0"/>
              <a:t>How important is this term to the meaning of this document</a:t>
            </a:r>
          </a:p>
          <a:p>
            <a:pPr lvl="2" eaLnBrk="1" hangingPunct="1">
              <a:defRPr/>
            </a:pPr>
            <a:r>
              <a:rPr lang="en-US" dirty="0"/>
              <a:t>Usually based on the frequency of the term in the document</a:t>
            </a:r>
          </a:p>
          <a:p>
            <a:pPr lvl="1" eaLnBrk="1" hangingPunct="1">
              <a:defRPr/>
            </a:pPr>
            <a:r>
              <a:rPr lang="en-US" dirty="0">
                <a:solidFill>
                  <a:srgbClr val="008000"/>
                </a:solidFill>
              </a:rPr>
              <a:t>Global weight</a:t>
            </a:r>
          </a:p>
          <a:p>
            <a:pPr lvl="2" eaLnBrk="1" hangingPunct="1">
              <a:defRPr/>
            </a:pPr>
            <a:r>
              <a:rPr lang="en-US" dirty="0"/>
              <a:t>How well does this term discriminate among the documents in the collection</a:t>
            </a:r>
          </a:p>
          <a:p>
            <a:pPr lvl="2" eaLnBrk="1" hangingPunct="1">
              <a:defRPr/>
            </a:pPr>
            <a:r>
              <a:rPr lang="en-US" dirty="0"/>
              <a:t>The more documents a term occurs in the less important it is; The fewer the better.</a:t>
            </a:r>
          </a:p>
        </p:txBody>
      </p:sp>
      <p:sp>
        <p:nvSpPr>
          <p:cNvPr id="1389570" name="Rectangle 2"/>
          <p:cNvSpPr>
            <a:spLocks noGrp="1" noChangeArrowheads="1"/>
          </p:cNvSpPr>
          <p:nvPr>
            <p:ph type="title"/>
          </p:nvPr>
        </p:nvSpPr>
        <p:spPr/>
        <p:txBody>
          <a:bodyPr/>
          <a:lstStyle/>
          <a:p>
            <a:pPr eaLnBrk="1" hangingPunct="1">
              <a:defRPr/>
            </a:pPr>
            <a:r>
              <a:rPr lang="en-US"/>
              <a:t>Term Weighting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pPr eaLnBrk="1" hangingPunct="1">
              <a:defRPr/>
            </a:pPr>
            <a:r>
              <a:rPr lang="en-US"/>
              <a:t>Term Weights</a:t>
            </a:r>
          </a:p>
        </p:txBody>
      </p:sp>
      <p:sp>
        <p:nvSpPr>
          <p:cNvPr id="2052" name="Rectangle 3"/>
          <p:cNvSpPr>
            <a:spLocks noGrp="1" noChangeArrowheads="1"/>
          </p:cNvSpPr>
          <p:nvPr>
            <p:ph type="body" sz="half" idx="1"/>
          </p:nvPr>
        </p:nvSpPr>
        <p:spPr>
          <a:xfrm>
            <a:off x="801688" y="1906588"/>
            <a:ext cx="8148637" cy="4114800"/>
          </a:xfrm>
        </p:spPr>
        <p:txBody>
          <a:bodyPr/>
          <a:lstStyle/>
          <a:p>
            <a:pPr eaLnBrk="1" hangingPunct="1"/>
            <a:r>
              <a:rPr lang="en-US" sz="2000" smtClean="0"/>
              <a:t>Local weights</a:t>
            </a:r>
          </a:p>
          <a:p>
            <a:pPr lvl="1" eaLnBrk="1" hangingPunct="1"/>
            <a:r>
              <a:rPr lang="en-US" sz="1800" smtClean="0"/>
              <a:t>Generally, some function of the frequency of terms in documents is used</a:t>
            </a:r>
          </a:p>
          <a:p>
            <a:pPr eaLnBrk="1" hangingPunct="1"/>
            <a:r>
              <a:rPr lang="en-US" sz="2000" smtClean="0"/>
              <a:t>Global weights</a:t>
            </a:r>
          </a:p>
          <a:p>
            <a:pPr lvl="1" eaLnBrk="1" hangingPunct="1"/>
            <a:r>
              <a:rPr lang="en-US" sz="1800" smtClean="0"/>
              <a:t>The standard technique is known as inverse document frequency</a:t>
            </a:r>
          </a:p>
          <a:p>
            <a:pPr lvl="2" eaLnBrk="1" hangingPunct="1"/>
            <a:endParaRPr lang="en-US" sz="1600" smtClean="0"/>
          </a:p>
        </p:txBody>
      </p:sp>
      <p:graphicFrame>
        <p:nvGraphicFramePr>
          <p:cNvPr id="2050" name="Object 2"/>
          <p:cNvGraphicFramePr>
            <a:graphicFrameLocks noChangeAspect="1"/>
          </p:cNvGraphicFramePr>
          <p:nvPr>
            <p:ph sz="half" idx="2"/>
          </p:nvPr>
        </p:nvGraphicFramePr>
        <p:xfrm>
          <a:off x="3073400" y="4214813"/>
          <a:ext cx="2765425" cy="1362075"/>
        </p:xfrm>
        <a:graphic>
          <a:graphicData uri="http://schemas.openxmlformats.org/presentationml/2006/ole">
            <p:oleObj spid="_x0000_s2050" name="Equation" r:id="rId3" imgW="876240" imgH="431640" progId="Equation.3">
              <p:embed/>
            </p:oleObj>
          </a:graphicData>
        </a:graphic>
      </p:graphicFrame>
      <p:sp>
        <p:nvSpPr>
          <p:cNvPr id="2053" name="TextBox 5"/>
          <p:cNvSpPr txBox="1">
            <a:spLocks noChangeArrowheads="1"/>
          </p:cNvSpPr>
          <p:nvPr/>
        </p:nvSpPr>
        <p:spPr bwMode="auto">
          <a:xfrm>
            <a:off x="1752600" y="5562600"/>
            <a:ext cx="6096000" cy="830263"/>
          </a:xfrm>
          <a:prstGeom prst="rect">
            <a:avLst/>
          </a:prstGeom>
          <a:noFill/>
          <a:ln w="9525">
            <a:noFill/>
            <a:miter lim="800000"/>
            <a:headEnd/>
            <a:tailEnd/>
          </a:ln>
        </p:spPr>
        <p:txBody>
          <a:bodyPr>
            <a:spAutoFit/>
          </a:bodyPr>
          <a:lstStyle/>
          <a:p>
            <a:r>
              <a:rPr lang="en-US" sz="2400"/>
              <a:t>N= number of documents; ni = number of documents with term 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TFxIDF Weighting</a:t>
            </a:r>
          </a:p>
        </p:txBody>
      </p:sp>
      <p:sp>
        <p:nvSpPr>
          <p:cNvPr id="37891" name="Rectangle 3"/>
          <p:cNvSpPr>
            <a:spLocks noGrp="1" noChangeArrowheads="1"/>
          </p:cNvSpPr>
          <p:nvPr>
            <p:ph type="body" idx="1"/>
          </p:nvPr>
        </p:nvSpPr>
        <p:spPr/>
        <p:txBody>
          <a:bodyPr/>
          <a:lstStyle/>
          <a:p>
            <a:pPr eaLnBrk="1" hangingPunct="1"/>
            <a:r>
              <a:rPr lang="en-US" smtClean="0"/>
              <a:t>To get the weight for a term in a document, multiply the term’s frequency derived weight by its inverse document frequency.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p:txBody>
          <a:bodyPr/>
          <a:lstStyle/>
          <a:p>
            <a:pPr eaLnBrk="1" hangingPunct="1">
              <a:defRPr/>
            </a:pPr>
            <a:r>
              <a:rPr lang="en-US"/>
              <a:t>Back to Similarity</a:t>
            </a:r>
          </a:p>
        </p:txBody>
      </p:sp>
      <p:sp>
        <p:nvSpPr>
          <p:cNvPr id="3077" name="Rectangle 3"/>
          <p:cNvSpPr>
            <a:spLocks noGrp="1" noChangeArrowheads="1"/>
          </p:cNvSpPr>
          <p:nvPr>
            <p:ph type="body" sz="half" idx="1"/>
          </p:nvPr>
        </p:nvSpPr>
        <p:spPr>
          <a:xfrm>
            <a:off x="685800" y="1524000"/>
            <a:ext cx="3846513" cy="4572000"/>
          </a:xfrm>
        </p:spPr>
        <p:txBody>
          <a:bodyPr/>
          <a:lstStyle/>
          <a:p>
            <a:pPr eaLnBrk="1" hangingPunct="1">
              <a:lnSpc>
                <a:spcPct val="90000"/>
              </a:lnSpc>
            </a:pPr>
            <a:r>
              <a:rPr lang="en-US" sz="2000" smtClean="0"/>
              <a:t>We were counting bits to get similarity</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endParaRPr lang="en-US" sz="2000" smtClean="0"/>
          </a:p>
          <a:p>
            <a:pPr eaLnBrk="1" hangingPunct="1">
              <a:lnSpc>
                <a:spcPct val="90000"/>
              </a:lnSpc>
            </a:pPr>
            <a:r>
              <a:rPr lang="en-US" sz="2000" smtClean="0"/>
              <a:t>Now we have weights</a:t>
            </a:r>
          </a:p>
          <a:p>
            <a:pPr eaLnBrk="1" hangingPunct="1">
              <a:lnSpc>
                <a:spcPct val="90000"/>
              </a:lnSpc>
            </a:pPr>
            <a:endParaRPr lang="en-US" sz="2000" smtClean="0"/>
          </a:p>
          <a:p>
            <a:pPr eaLnBrk="1" hangingPunct="1">
              <a:lnSpc>
                <a:spcPct val="90000"/>
              </a:lnSpc>
            </a:pPr>
            <a:r>
              <a:rPr lang="en-US" sz="2000" smtClean="0"/>
              <a:t>But that favors long documents over shorter ones</a:t>
            </a:r>
          </a:p>
          <a:p>
            <a:pPr eaLnBrk="1" hangingPunct="1">
              <a:lnSpc>
                <a:spcPct val="90000"/>
              </a:lnSpc>
            </a:pPr>
            <a:endParaRPr lang="en-US" sz="2000" smtClean="0"/>
          </a:p>
        </p:txBody>
      </p:sp>
      <p:graphicFrame>
        <p:nvGraphicFramePr>
          <p:cNvPr id="3074" name="Object 2"/>
          <p:cNvGraphicFramePr>
            <a:graphicFrameLocks noChangeAspect="1"/>
          </p:cNvGraphicFramePr>
          <p:nvPr>
            <p:ph sz="quarter" idx="2"/>
          </p:nvPr>
        </p:nvGraphicFramePr>
        <p:xfrm>
          <a:off x="4392613" y="3006725"/>
          <a:ext cx="4064000" cy="1104900"/>
        </p:xfrm>
        <a:graphic>
          <a:graphicData uri="http://schemas.openxmlformats.org/presentationml/2006/ole">
            <p:oleObj spid="_x0000_s3074" name="Equation" r:id="rId3" imgW="1587240" imgH="431640" progId="Equation.3">
              <p:embed/>
            </p:oleObj>
          </a:graphicData>
        </a:graphic>
      </p:graphicFrame>
      <p:graphicFrame>
        <p:nvGraphicFramePr>
          <p:cNvPr id="3075" name="Object 3"/>
          <p:cNvGraphicFramePr>
            <a:graphicFrameLocks noChangeAspect="1"/>
          </p:cNvGraphicFramePr>
          <p:nvPr>
            <p:ph sz="quarter" idx="3"/>
          </p:nvPr>
        </p:nvGraphicFramePr>
        <p:xfrm>
          <a:off x="4683125" y="1533525"/>
          <a:ext cx="3775075" cy="1125538"/>
        </p:xfrm>
        <a:graphic>
          <a:graphicData uri="http://schemas.openxmlformats.org/presentationml/2006/ole">
            <p:oleObj spid="_x0000_s3075" name="Equation" r:id="rId4" imgW="1447560" imgH="4316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p:txBody>
          <a:bodyPr>
            <a:normAutofit fontScale="90000"/>
          </a:bodyPr>
          <a:lstStyle/>
          <a:p>
            <a:pPr eaLnBrk="1" hangingPunct="1">
              <a:defRPr/>
            </a:pPr>
            <a:r>
              <a:rPr lang="en-US" dirty="0"/>
              <a:t>Similarity in </a:t>
            </a:r>
            <a:r>
              <a:rPr lang="en-US" dirty="0" smtClean="0"/>
              <a:t>Space</a:t>
            </a:r>
            <a:br>
              <a:rPr lang="en-US" dirty="0" smtClean="0"/>
            </a:br>
            <a:r>
              <a:rPr lang="en-US" dirty="0" smtClean="0"/>
              <a:t>(Vector Space Model)</a:t>
            </a:r>
            <a:endParaRPr lang="en-US" dirty="0"/>
          </a:p>
        </p:txBody>
      </p:sp>
      <p:pic>
        <p:nvPicPr>
          <p:cNvPr id="38915" name="Picture 430" descr="friedchicken"/>
          <p:cNvPicPr>
            <a:picLocks noChangeAspect="1" noChangeArrowheads="1"/>
          </p:cNvPicPr>
          <p:nvPr/>
        </p:nvPicPr>
        <p:blipFill>
          <a:blip r:embed="rId2" cstate="print"/>
          <a:srcRect/>
          <a:stretch>
            <a:fillRect/>
          </a:stretch>
        </p:blipFill>
        <p:spPr bwMode="auto">
          <a:xfrm>
            <a:off x="990600" y="1905000"/>
            <a:ext cx="7112000" cy="360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r>
              <a:rPr lang="en-US" smtClean="0"/>
              <a:t>View the document as a vector from the origin to a point in the space, rather than as the point.</a:t>
            </a:r>
          </a:p>
          <a:p>
            <a:pPr eaLnBrk="1" hangingPunct="1"/>
            <a:r>
              <a:rPr lang="en-US" smtClean="0"/>
              <a:t>In this view it’s the </a:t>
            </a:r>
            <a:r>
              <a:rPr lang="en-US" smtClean="0">
                <a:solidFill>
                  <a:srgbClr val="008000"/>
                </a:solidFill>
              </a:rPr>
              <a:t>direction</a:t>
            </a:r>
            <a:r>
              <a:rPr lang="en-US" smtClean="0"/>
              <a:t> the vector is pointing that matters rather than the exact position</a:t>
            </a:r>
          </a:p>
          <a:p>
            <a:pPr eaLnBrk="1" hangingPunct="1"/>
            <a:r>
              <a:rPr lang="en-US" smtClean="0"/>
              <a:t>We can capture this by normalizing the comparison to factor out the length of the vectors</a:t>
            </a:r>
          </a:p>
        </p:txBody>
      </p:sp>
      <p:sp>
        <p:nvSpPr>
          <p:cNvPr id="1395714" name="Rectangle 2"/>
          <p:cNvSpPr>
            <a:spLocks noGrp="1" noChangeArrowheads="1"/>
          </p:cNvSpPr>
          <p:nvPr>
            <p:ph type="title"/>
          </p:nvPr>
        </p:nvSpPr>
        <p:spPr/>
        <p:txBody>
          <a:bodyPr/>
          <a:lstStyle/>
          <a:p>
            <a:pPr eaLnBrk="1" hangingPunct="1">
              <a:defRPr/>
            </a:pPr>
            <a:r>
              <a:rPr lang="en-US"/>
              <a:t>Similarity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ChangeArrowheads="1"/>
          </p:cNvSpPr>
          <p:nvPr>
            <p:ph type="title"/>
          </p:nvPr>
        </p:nvSpPr>
        <p:spPr/>
        <p:txBody>
          <a:bodyPr/>
          <a:lstStyle/>
          <a:p>
            <a:pPr eaLnBrk="1" hangingPunct="1">
              <a:defRPr/>
            </a:pPr>
            <a:r>
              <a:rPr lang="en-US"/>
              <a:t>Similarity</a:t>
            </a:r>
          </a:p>
        </p:txBody>
      </p:sp>
      <p:sp>
        <p:nvSpPr>
          <p:cNvPr id="4100" name="Rectangle 3"/>
          <p:cNvSpPr>
            <a:spLocks noGrp="1" noChangeArrowheads="1"/>
          </p:cNvSpPr>
          <p:nvPr>
            <p:ph type="body" sz="half" idx="1"/>
          </p:nvPr>
        </p:nvSpPr>
        <p:spPr>
          <a:xfrm>
            <a:off x="685800" y="1524000"/>
            <a:ext cx="3846513" cy="4572000"/>
          </a:xfrm>
        </p:spPr>
        <p:txBody>
          <a:bodyPr/>
          <a:lstStyle/>
          <a:p>
            <a:pPr eaLnBrk="1" hangingPunct="1"/>
            <a:r>
              <a:rPr lang="en-US" sz="2000" smtClean="0"/>
              <a:t>The cosine measure</a:t>
            </a:r>
          </a:p>
          <a:p>
            <a:pPr eaLnBrk="1" hangingPunct="1"/>
            <a:endParaRPr lang="en-US" sz="2000" smtClean="0"/>
          </a:p>
        </p:txBody>
      </p:sp>
      <p:graphicFrame>
        <p:nvGraphicFramePr>
          <p:cNvPr id="4098" name="Object 2"/>
          <p:cNvGraphicFramePr>
            <a:graphicFrameLocks noChangeAspect="1"/>
          </p:cNvGraphicFramePr>
          <p:nvPr>
            <p:ph sz="half" idx="2"/>
          </p:nvPr>
        </p:nvGraphicFramePr>
        <p:xfrm>
          <a:off x="920750" y="3378200"/>
          <a:ext cx="7613650" cy="1893888"/>
        </p:xfrm>
        <a:graphic>
          <a:graphicData uri="http://schemas.openxmlformats.org/presentationml/2006/ole">
            <p:oleObj spid="_x0000_s4098" name="Equation" r:id="rId3" imgW="2400120" imgH="59688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eaLnBrk="1" hangingPunct="1"/>
            <a:r>
              <a:rPr lang="en-US" sz="2000" dirty="0" smtClean="0"/>
              <a:t>Evaluation: How would your system fare if you used the pyramid method rather than precision and recall? Show how this would work on one of the test document sets. That is, for the first 3 summary sentences in the four human models, show the SCUs, the weights for each SCU, and which of the SCUs your system got.</a:t>
            </a:r>
          </a:p>
          <a:p>
            <a:pPr lvl="1" eaLnBrk="1" hangingPunct="1"/>
            <a:r>
              <a:rPr lang="en-US" sz="2000" dirty="0" smtClean="0"/>
              <a:t>If you could do just one thing to improve your system, what would that be? Show an example of where things went wrong and say whether you think there is any NL technology that could help you address this. </a:t>
            </a:r>
            <a:br>
              <a:rPr lang="en-US" sz="2000" dirty="0" smtClean="0"/>
            </a:br>
            <a:endParaRPr lang="en-US" sz="2000" dirty="0" smtClean="0"/>
          </a:p>
          <a:p>
            <a:pPr lvl="1" eaLnBrk="1" hangingPunct="1"/>
            <a:r>
              <a:rPr lang="en-US" sz="2000" dirty="0" smtClean="0"/>
              <a:t>Your paper should be between 5-7 pages.</a:t>
            </a:r>
          </a:p>
          <a:p>
            <a:pPr lvl="1" eaLnBrk="1" hangingPunct="1"/>
            <a:r>
              <a:rPr lang="en-US" sz="2000" dirty="0" smtClean="0"/>
              <a:t>Professor </a:t>
            </a:r>
            <a:r>
              <a:rPr lang="en-US" sz="2000" dirty="0" err="1" smtClean="0"/>
              <a:t>McKeown</a:t>
            </a:r>
            <a:r>
              <a:rPr lang="en-US" sz="2000" dirty="0" smtClean="0"/>
              <a:t> will grade the paper</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buFont typeface="Wingdings" pitchFamily="2" charset="2"/>
              <a:buNone/>
            </a:pPr>
            <a:endParaRPr lang="en-US" smtClean="0"/>
          </a:p>
        </p:txBody>
      </p:sp>
      <p:sp>
        <p:nvSpPr>
          <p:cNvPr id="1390594" name="Rectangle 2"/>
          <p:cNvSpPr>
            <a:spLocks noGrp="1" noChangeArrowheads="1"/>
          </p:cNvSpPr>
          <p:nvPr>
            <p:ph type="title"/>
          </p:nvPr>
        </p:nvSpPr>
        <p:spPr/>
        <p:txBody>
          <a:bodyPr/>
          <a:lstStyle/>
          <a:p>
            <a:pPr eaLnBrk="1" fontAlgn="auto" hangingPunct="1">
              <a:spcAft>
                <a:spcPts val="0"/>
              </a:spcAft>
              <a:defRPr/>
            </a:pPr>
            <a:r>
              <a:rPr lang="en-US"/>
              <a:t>TextTiling algorithm</a:t>
            </a:r>
          </a:p>
        </p:txBody>
      </p:sp>
      <p:pic>
        <p:nvPicPr>
          <p:cNvPr id="32772" name="Picture 4" descr="dotproduct"/>
          <p:cNvPicPr>
            <a:picLocks noChangeAspect="1" noChangeArrowheads="1"/>
          </p:cNvPicPr>
          <p:nvPr/>
        </p:nvPicPr>
        <p:blipFill>
          <a:blip r:embed="rId3" cstate="print"/>
          <a:srcRect/>
          <a:stretch>
            <a:fillRect/>
          </a:stretch>
        </p:blipFill>
        <p:spPr bwMode="auto">
          <a:xfrm>
            <a:off x="609600" y="1905000"/>
            <a:ext cx="4325938" cy="3724275"/>
          </a:xfrm>
          <a:prstGeom prst="rect">
            <a:avLst/>
          </a:prstGeom>
          <a:noFill/>
          <a:ln w="9525">
            <a:noFill/>
            <a:miter lim="800000"/>
            <a:headEnd/>
            <a:tailEnd/>
          </a:ln>
        </p:spPr>
      </p:pic>
      <p:pic>
        <p:nvPicPr>
          <p:cNvPr id="32773" name="Picture 5" descr="textile2"/>
          <p:cNvPicPr>
            <a:picLocks noChangeAspect="1" noChangeArrowheads="1"/>
          </p:cNvPicPr>
          <p:nvPr/>
        </p:nvPicPr>
        <p:blipFill>
          <a:blip r:embed="rId4" cstate="print"/>
          <a:srcRect/>
          <a:stretch>
            <a:fillRect/>
          </a:stretch>
        </p:blipFill>
        <p:spPr bwMode="auto">
          <a:xfrm>
            <a:off x="6126163" y="2057400"/>
            <a:ext cx="179863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l="8333" t="35556" r="9444" b="8444"/>
          <a:stretch>
            <a:fillRect/>
          </a:stretch>
        </p:blipFill>
        <p:spPr bwMode="auto">
          <a:xfrm>
            <a:off x="0" y="1143000"/>
            <a:ext cx="9308496" cy="3962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Lexical Score Part 2: Introduction of New Terms</a:t>
            </a:r>
            <a:endParaRPr lang="en-US" dirty="0"/>
          </a:p>
        </p:txBody>
      </p:sp>
      <p:pic>
        <p:nvPicPr>
          <p:cNvPr id="40964" name="Picture 2"/>
          <p:cNvPicPr>
            <a:picLocks noChangeAspect="1" noChangeArrowheads="1"/>
          </p:cNvPicPr>
          <p:nvPr/>
        </p:nvPicPr>
        <p:blipFill>
          <a:blip r:embed="rId2" cstate="print"/>
          <a:srcRect l="52344" t="29915" r="6250" b="15598"/>
          <a:stretch>
            <a:fillRect/>
          </a:stretch>
        </p:blipFill>
        <p:spPr bwMode="auto">
          <a:xfrm>
            <a:off x="2286000" y="1905000"/>
            <a:ext cx="4953000" cy="488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Lexical Score Part 3: Lexical Chains</a:t>
            </a:r>
            <a:endParaRPr lang="en-US" dirty="0"/>
          </a:p>
        </p:txBody>
      </p:sp>
      <p:pic>
        <p:nvPicPr>
          <p:cNvPr id="41988" name="Picture 2"/>
          <p:cNvPicPr>
            <a:picLocks noChangeAspect="1" noChangeArrowheads="1"/>
          </p:cNvPicPr>
          <p:nvPr/>
        </p:nvPicPr>
        <p:blipFill>
          <a:blip r:embed="rId2" cstate="print"/>
          <a:srcRect l="30469" t="25641" r="26563" b="28419"/>
          <a:stretch>
            <a:fillRect/>
          </a:stretch>
        </p:blipFill>
        <p:spPr bwMode="auto">
          <a:xfrm>
            <a:off x="1600200" y="1447800"/>
            <a:ext cx="617696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pPr eaLnBrk="1" hangingPunct="1"/>
            <a:r>
              <a:rPr lang="en-US" b="1" smtClean="0"/>
              <a:t>Discourse markers</a:t>
            </a:r>
            <a:r>
              <a:rPr lang="en-US" smtClean="0"/>
              <a:t> or </a:t>
            </a:r>
            <a:r>
              <a:rPr lang="en-US" b="1" smtClean="0"/>
              <a:t>cue words</a:t>
            </a:r>
          </a:p>
          <a:p>
            <a:pPr eaLnBrk="1" hangingPunct="1">
              <a:buFont typeface="Wingdings" pitchFamily="2" charset="2"/>
              <a:buNone/>
            </a:pPr>
            <a:endParaRPr lang="en-US" smtClean="0"/>
          </a:p>
          <a:p>
            <a:pPr lvl="1" eaLnBrk="1" hangingPunct="1"/>
            <a:r>
              <a:rPr lang="en-US" smtClean="0"/>
              <a:t>Broadcast news</a:t>
            </a:r>
          </a:p>
          <a:p>
            <a:pPr lvl="2" eaLnBrk="1" hangingPunct="1"/>
            <a:r>
              <a:rPr lang="en-US" smtClean="0"/>
              <a:t>Good evening, I’m &lt;PERSON&gt;</a:t>
            </a:r>
          </a:p>
          <a:p>
            <a:pPr lvl="2" eaLnBrk="1" hangingPunct="1"/>
            <a:r>
              <a:rPr lang="en-US" smtClean="0"/>
              <a:t>…coming up….</a:t>
            </a:r>
          </a:p>
          <a:p>
            <a:pPr lvl="2" eaLnBrk="1" hangingPunct="1"/>
            <a:endParaRPr lang="en-US" smtClean="0"/>
          </a:p>
          <a:p>
            <a:pPr lvl="1" eaLnBrk="1" hangingPunct="1"/>
            <a:r>
              <a:rPr lang="en-US" smtClean="0"/>
              <a:t>Science articles</a:t>
            </a:r>
          </a:p>
          <a:p>
            <a:pPr lvl="2" eaLnBrk="1" hangingPunct="1"/>
            <a:r>
              <a:rPr lang="en-US" smtClean="0"/>
              <a:t>“First,….”</a:t>
            </a:r>
          </a:p>
          <a:p>
            <a:pPr lvl="2" eaLnBrk="1" hangingPunct="1"/>
            <a:r>
              <a:rPr lang="en-US" smtClean="0"/>
              <a:t>“The next topic….”</a:t>
            </a:r>
          </a:p>
          <a:p>
            <a:pPr lvl="1" eaLnBrk="1" hangingPunct="1"/>
            <a:endParaRPr lang="en-US" smtClean="0"/>
          </a:p>
        </p:txBody>
      </p:sp>
      <p:sp>
        <p:nvSpPr>
          <p:cNvPr id="1393666" name="Rectangle 2"/>
          <p:cNvSpPr>
            <a:spLocks noGrp="1" noChangeArrowheads="1"/>
          </p:cNvSpPr>
          <p:nvPr>
            <p:ph type="title"/>
          </p:nvPr>
        </p:nvSpPr>
        <p:spPr/>
        <p:txBody>
          <a:bodyPr>
            <a:normAutofit fontScale="90000"/>
          </a:bodyPr>
          <a:lstStyle/>
          <a:p>
            <a:pPr eaLnBrk="1" fontAlgn="auto" hangingPunct="1">
              <a:spcAft>
                <a:spcPts val="0"/>
              </a:spcAft>
              <a:defRPr/>
            </a:pPr>
            <a:r>
              <a:rPr lang="en-US"/>
              <a:t>Supervised Discourse segmentation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eaLnBrk="1" hangingPunct="1"/>
            <a:r>
              <a:rPr lang="en-US" smtClean="0"/>
              <a:t>Supervised machine learning</a:t>
            </a:r>
          </a:p>
          <a:p>
            <a:pPr eaLnBrk="1" hangingPunct="1">
              <a:buFont typeface="Wingdings" pitchFamily="2" charset="2"/>
              <a:buNone/>
            </a:pPr>
            <a:endParaRPr lang="en-US" smtClean="0"/>
          </a:p>
          <a:p>
            <a:pPr lvl="1" eaLnBrk="1" hangingPunct="1"/>
            <a:r>
              <a:rPr lang="en-US" smtClean="0"/>
              <a:t>Label segment boundaries in training and test set</a:t>
            </a:r>
          </a:p>
          <a:p>
            <a:pPr lvl="1" eaLnBrk="1" hangingPunct="1">
              <a:buFontTx/>
              <a:buNone/>
            </a:pPr>
            <a:endParaRPr lang="en-US" smtClean="0"/>
          </a:p>
          <a:p>
            <a:pPr lvl="1" eaLnBrk="1" hangingPunct="1"/>
            <a:r>
              <a:rPr lang="en-US" smtClean="0"/>
              <a:t>Extract features in training</a:t>
            </a:r>
          </a:p>
          <a:p>
            <a:pPr lvl="1" eaLnBrk="1" hangingPunct="1">
              <a:buFontTx/>
              <a:buNone/>
            </a:pPr>
            <a:endParaRPr lang="en-US" smtClean="0"/>
          </a:p>
          <a:p>
            <a:pPr lvl="1" eaLnBrk="1" hangingPunct="1"/>
            <a:r>
              <a:rPr lang="en-US" smtClean="0"/>
              <a:t>Learn a classifier</a:t>
            </a:r>
          </a:p>
          <a:p>
            <a:pPr lvl="1" eaLnBrk="1" hangingPunct="1">
              <a:buFontTx/>
              <a:buNone/>
            </a:pPr>
            <a:endParaRPr lang="en-US" smtClean="0"/>
          </a:p>
          <a:p>
            <a:pPr lvl="1" eaLnBrk="1" hangingPunct="1"/>
            <a:r>
              <a:rPr lang="en-US" smtClean="0"/>
              <a:t>In testing, apply features to predict boundaries</a:t>
            </a:r>
          </a:p>
        </p:txBody>
      </p:sp>
      <p:sp>
        <p:nvSpPr>
          <p:cNvPr id="1394690" name="Rectangle 2"/>
          <p:cNvSpPr>
            <a:spLocks noGrp="1" noChangeArrowheads="1"/>
          </p:cNvSpPr>
          <p:nvPr>
            <p:ph type="title"/>
          </p:nvPr>
        </p:nvSpPr>
        <p:spPr/>
        <p:txBody>
          <a:bodyPr>
            <a:normAutofit fontScale="90000"/>
          </a:bodyPr>
          <a:lstStyle/>
          <a:p>
            <a:pPr eaLnBrk="1" fontAlgn="auto" hangingPunct="1">
              <a:spcAft>
                <a:spcPts val="0"/>
              </a:spcAft>
              <a:defRPr/>
            </a:pPr>
            <a:r>
              <a:rPr lang="en-US"/>
              <a:t>Supervised discourse segmentation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eaLnBrk="1" hangingPunct="1"/>
            <a:r>
              <a:rPr lang="en-US" smtClean="0"/>
              <a:t>Evaluation: WindowDiff (Pevzner and Hearst 2000)</a:t>
            </a:r>
          </a:p>
          <a:p>
            <a:pPr eaLnBrk="1" hangingPunct="1">
              <a:buFont typeface="Wingdings" pitchFamily="2" charset="2"/>
              <a:buNone/>
            </a:pPr>
            <a:r>
              <a:rPr lang="en-US" smtClean="0"/>
              <a:t>	assign partial credit</a:t>
            </a:r>
          </a:p>
          <a:p>
            <a:pPr eaLnBrk="1" hangingPunct="1"/>
            <a:endParaRPr lang="en-US" smtClean="0"/>
          </a:p>
        </p:txBody>
      </p:sp>
      <p:sp>
        <p:nvSpPr>
          <p:cNvPr id="1391618" name="Rectangle 2"/>
          <p:cNvSpPr>
            <a:spLocks noGrp="1" noChangeArrowheads="1"/>
          </p:cNvSpPr>
          <p:nvPr>
            <p:ph type="title"/>
          </p:nvPr>
        </p:nvSpPr>
        <p:spPr/>
        <p:txBody>
          <a:bodyPr>
            <a:normAutofit fontScale="90000"/>
          </a:bodyPr>
          <a:lstStyle/>
          <a:p>
            <a:pPr eaLnBrk="1" fontAlgn="auto" hangingPunct="1">
              <a:spcAft>
                <a:spcPts val="0"/>
              </a:spcAft>
              <a:defRPr/>
            </a:pPr>
            <a:r>
              <a:rPr lang="en-US"/>
              <a:t>Supervised discourse segmentation</a:t>
            </a:r>
          </a:p>
        </p:txBody>
      </p:sp>
      <p:pic>
        <p:nvPicPr>
          <p:cNvPr id="45060" name="Picture 4" descr="windowdiff"/>
          <p:cNvPicPr>
            <a:picLocks noChangeAspect="1" noChangeArrowheads="1"/>
          </p:cNvPicPr>
          <p:nvPr/>
        </p:nvPicPr>
        <p:blipFill>
          <a:blip r:embed="rId3" cstate="print"/>
          <a:srcRect/>
          <a:stretch>
            <a:fillRect/>
          </a:stretch>
        </p:blipFill>
        <p:spPr bwMode="auto">
          <a:xfrm>
            <a:off x="1343025" y="3625850"/>
            <a:ext cx="64563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4294967295"/>
          </p:nvPr>
        </p:nvSpPr>
        <p:spPr>
          <a:xfrm>
            <a:off x="304800" y="2332038"/>
            <a:ext cx="8229600" cy="4525962"/>
          </a:xfrm>
        </p:spPr>
        <p:txBody>
          <a:bodyPr/>
          <a:lstStyle/>
          <a:p>
            <a:pPr eaLnBrk="1" hangingPunct="1"/>
            <a:r>
              <a:rPr lang="en-US" dirty="0" smtClean="0"/>
              <a:t>Which are more useful where?</a:t>
            </a:r>
          </a:p>
          <a:p>
            <a:pPr lvl="2" eaLnBrk="1" hangingPunct="1"/>
            <a:r>
              <a:rPr lang="en-US" dirty="0" smtClean="0"/>
              <a:t>Discourse structure: subtopics</a:t>
            </a:r>
          </a:p>
          <a:p>
            <a:pPr lvl="2" eaLnBrk="1" hangingPunct="1"/>
            <a:r>
              <a:rPr lang="en-US" dirty="0" smtClean="0"/>
              <a:t>Discourse coherence: relations between sentences</a:t>
            </a:r>
          </a:p>
          <a:p>
            <a:pPr lvl="2" eaLnBrk="1" hangingPunct="1"/>
            <a:r>
              <a:rPr lang="en-US" dirty="0" smtClean="0"/>
              <a:t>Discourse structure: rhetorical relations</a:t>
            </a:r>
          </a:p>
        </p:txBody>
      </p:sp>
      <p:sp>
        <p:nvSpPr>
          <p:cNvPr id="3" name="Title 2"/>
          <p:cNvSpPr>
            <a:spLocks noGrp="1"/>
          </p:cNvSpPr>
          <p:nvPr>
            <p:ph type="title" idx="4294967295"/>
          </p:nvPr>
        </p:nvSpPr>
        <p:spPr>
          <a:xfrm>
            <a:off x="381000" y="609600"/>
            <a:ext cx="8229600" cy="1143000"/>
          </a:xfrm>
        </p:spPr>
        <p:txBody>
          <a:bodyPr rtlCol="0">
            <a:normAutofit fontScale="90000"/>
          </a:bodyPr>
          <a:lstStyle/>
          <a:p>
            <a:pPr eaLnBrk="1" fontAlgn="auto" hangingPunct="1">
              <a:spcAft>
                <a:spcPts val="0"/>
              </a:spcAft>
              <a:defRPr/>
            </a:pPr>
            <a:r>
              <a:rPr lang="en-US" dirty="0" smtClean="0"/>
              <a:t>Summarization, Question answering, Information extraction, generation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eaLnBrk="1" hangingPunct="1">
              <a:buFont typeface="Wingdings" pitchFamily="2" charset="2"/>
              <a:buNone/>
            </a:pPr>
            <a:endParaRPr lang="en-US" smtClean="0"/>
          </a:p>
          <a:p>
            <a:pPr eaLnBrk="1" hangingPunct="1">
              <a:buFont typeface="Wingdings" pitchFamily="2" charset="2"/>
              <a:buNone/>
            </a:pPr>
            <a:r>
              <a:rPr lang="en-US" smtClean="0">
                <a:solidFill>
                  <a:schemeClr val="hlink"/>
                </a:solidFill>
              </a:rPr>
              <a:t>What makes a discourse coherent?</a:t>
            </a:r>
            <a:endParaRPr lang="en-US" smtClean="0"/>
          </a:p>
          <a:p>
            <a:pPr eaLnBrk="1" hangingPunct="1">
              <a:buFont typeface="Wingdings" pitchFamily="2" charset="2"/>
              <a:buNone/>
            </a:pPr>
            <a:endParaRPr lang="en-US" smtClean="0"/>
          </a:p>
          <a:p>
            <a:pPr eaLnBrk="1" hangingPunct="1">
              <a:buFont typeface="Wingdings" pitchFamily="2" charset="2"/>
              <a:buNone/>
            </a:pPr>
            <a:r>
              <a:rPr lang="en-US" sz="2000" smtClean="0"/>
              <a:t>	The reason is that these utterances, when juxtaposed, will not exhibit coherence. Almost certainly not. Do you have a discourse? Assume that you have collected an arbitrary set of well-formed and independently interpretable utterances, for instance, by randomly selecting one sentence from each of the previous chapters of this book.</a:t>
            </a:r>
          </a:p>
        </p:txBody>
      </p:sp>
      <p:sp>
        <p:nvSpPr>
          <p:cNvPr id="1395714" name="Rectangle 2"/>
          <p:cNvSpPr>
            <a:spLocks noGrp="1" noChangeArrowheads="1"/>
          </p:cNvSpPr>
          <p:nvPr>
            <p:ph type="title"/>
          </p:nvPr>
        </p:nvSpPr>
        <p:spPr/>
        <p:txBody>
          <a:bodyPr/>
          <a:lstStyle/>
          <a:p>
            <a:pPr eaLnBrk="1" fontAlgn="auto" hangingPunct="1">
              <a:spcAft>
                <a:spcPts val="0"/>
              </a:spcAft>
              <a:defRPr/>
            </a:pPr>
            <a:r>
              <a:rPr lang="en-US"/>
              <a:t>Part II: Text Coherence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eaLnBrk="1" hangingPunct="1">
              <a:buFont typeface="Wingdings" pitchFamily="2" charset="2"/>
              <a:buNone/>
            </a:pPr>
            <a:r>
              <a:rPr lang="en-US" sz="2000" smtClean="0"/>
              <a:t>	</a:t>
            </a:r>
          </a:p>
          <a:p>
            <a:pPr eaLnBrk="1" hangingPunct="1">
              <a:buFont typeface="Wingdings" pitchFamily="2" charset="2"/>
              <a:buNone/>
            </a:pPr>
            <a:r>
              <a:rPr lang="en-US" sz="2000" smtClean="0"/>
              <a:t>	</a:t>
            </a:r>
          </a:p>
          <a:p>
            <a:pPr eaLnBrk="1" hangingPunct="1">
              <a:buFont typeface="Wingdings" pitchFamily="2" charset="2"/>
              <a:buNone/>
            </a:pPr>
            <a:endParaRPr lang="en-US" sz="2000" smtClean="0"/>
          </a:p>
          <a:p>
            <a:pPr eaLnBrk="1" hangingPunct="1">
              <a:buFont typeface="Wingdings" pitchFamily="2" charset="2"/>
              <a:buNone/>
            </a:pPr>
            <a:r>
              <a:rPr lang="en-US" sz="2000" smtClean="0"/>
              <a:t>	Assume that you have collected an arbitrary set of well-formed and independently interpretable utterances, for instance, by randomly selecting one sentence from each of the previous chapters of this book. Do you have a discourse? Almost certainly not. The reason is that these utterances, when juxtaposed, will not exhibit coherence.</a:t>
            </a:r>
          </a:p>
        </p:txBody>
      </p:sp>
      <p:sp>
        <p:nvSpPr>
          <p:cNvPr id="1398786" name="Rectangle 2"/>
          <p:cNvSpPr>
            <a:spLocks noGrp="1" noChangeArrowheads="1"/>
          </p:cNvSpPr>
          <p:nvPr>
            <p:ph type="title"/>
          </p:nvPr>
        </p:nvSpPr>
        <p:spPr/>
        <p:txBody>
          <a:bodyPr/>
          <a:lstStyle/>
          <a:p>
            <a:pPr eaLnBrk="1" fontAlgn="auto" hangingPunct="1">
              <a:spcAft>
                <a:spcPts val="0"/>
              </a:spcAft>
              <a:defRPr/>
            </a:pPr>
            <a:r>
              <a:rPr lang="en-US"/>
              <a:t>Better?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143000"/>
            <a:ext cx="8229600" cy="4525962"/>
          </a:xfrm>
        </p:spPr>
        <p:txBody>
          <a:bodyPr/>
          <a:lstStyle/>
          <a:p>
            <a:pPr eaLnBrk="1" hangingPunct="1"/>
            <a:r>
              <a:rPr lang="en-US" dirty="0" smtClean="0"/>
              <a:t>Final exam: December 17</a:t>
            </a:r>
            <a:r>
              <a:rPr lang="en-US" baseline="30000" dirty="0" smtClean="0"/>
              <a:t>th</a:t>
            </a:r>
            <a:r>
              <a:rPr lang="en-US" dirty="0" smtClean="0"/>
              <a:t>, 1:10-4:00 here</a:t>
            </a:r>
            <a:br>
              <a:rPr lang="en-US" dirty="0" smtClean="0"/>
            </a:br>
            <a:endParaRPr lang="en-US" dirty="0" smtClean="0"/>
          </a:p>
          <a:p>
            <a:pPr eaLnBrk="1" hangingPunct="1"/>
            <a:r>
              <a:rPr lang="en-US" dirty="0" smtClean="0"/>
              <a:t>Pick up your work: midterms, past assignments from me in my office hours or after class</a:t>
            </a:r>
            <a:br>
              <a:rPr lang="en-US" dirty="0" smtClean="0"/>
            </a:br>
            <a:endParaRPr lang="en-US" dirty="0" smtClean="0"/>
          </a:p>
          <a:p>
            <a:pPr eaLnBrk="1" hangingPunct="1"/>
            <a:r>
              <a:rPr lang="en-US" dirty="0" smtClean="0"/>
              <a:t>HW2 grades will be returned the Thurs after Thanksgiving</a:t>
            </a:r>
            <a:br>
              <a:rPr lang="en-US" dirty="0" smtClean="0"/>
            </a:br>
            <a:endParaRPr lang="en-US" dirty="0" smtClean="0"/>
          </a:p>
          <a:p>
            <a:pPr eaLnBrk="1" hangingPunct="1"/>
            <a:r>
              <a:rPr lang="en-US" dirty="0" smtClean="0"/>
              <a:t>Interim class participation grades will be posted on </a:t>
            </a:r>
            <a:r>
              <a:rPr lang="en-US" dirty="0" err="1" smtClean="0"/>
              <a:t>courseworks</a:t>
            </a:r>
            <a:r>
              <a:rPr lang="en-US" dirty="0" smtClean="0"/>
              <a:t> the week after Thanksgiving</a:t>
            </a:r>
            <a:br>
              <a:rPr lang="en-US" dirty="0" smtClean="0"/>
            </a:br>
            <a:endParaRPr lang="en-US" dirty="0" smtClean="0"/>
          </a:p>
          <a:p>
            <a:pPr eaLnBrk="1" hangingPunct="1">
              <a:buNone/>
            </a:pPr>
            <a:r>
              <a:rPr lang="en-US" dirty="0" smtClean="0"/>
              <a:t> </a:t>
            </a:r>
          </a:p>
        </p:txBody>
      </p:sp>
      <p:sp>
        <p:nvSpPr>
          <p:cNvPr id="3" name="Title 2"/>
          <p:cNvSpPr>
            <a:spLocks noGrp="1"/>
          </p:cNvSpPr>
          <p:nvPr>
            <p:ph type="title"/>
          </p:nvPr>
        </p:nvSpPr>
        <p:spPr>
          <a:xfrm>
            <a:off x="0" y="0"/>
            <a:ext cx="8229600" cy="1143000"/>
          </a:xfrm>
        </p:spPr>
        <p:txBody>
          <a:bodyPr/>
          <a:lstStyle/>
          <a:p>
            <a:pPr eaLnBrk="1" hangingPunct="1">
              <a:defRPr/>
            </a:pPr>
            <a:r>
              <a:rPr lang="en-US" dirty="0" smtClean="0"/>
              <a:t>Class Wrap-Up</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eaLnBrk="1" hangingPunct="1">
              <a:buFont typeface="Wingdings" pitchFamily="2" charset="2"/>
              <a:buNone/>
            </a:pPr>
            <a:endParaRPr lang="en-US" smtClean="0"/>
          </a:p>
          <a:p>
            <a:pPr eaLnBrk="1" hangingPunct="1"/>
            <a:r>
              <a:rPr lang="en-US" smtClean="0"/>
              <a:t>John hid Bill’s car keys.  He was drunk.</a:t>
            </a:r>
          </a:p>
          <a:p>
            <a:pPr eaLnBrk="1" hangingPunct="1">
              <a:buFont typeface="Wingdings" pitchFamily="2" charset="2"/>
              <a:buNone/>
            </a:pPr>
            <a:endParaRPr lang="en-US" smtClean="0"/>
          </a:p>
          <a:p>
            <a:pPr eaLnBrk="1" hangingPunct="1"/>
            <a:r>
              <a:rPr lang="en-US" smtClean="0"/>
              <a:t>??John hid Bill’s car keys.  He likes spinach.</a:t>
            </a:r>
          </a:p>
        </p:txBody>
      </p:sp>
      <p:sp>
        <p:nvSpPr>
          <p:cNvPr id="1399810" name="Rectangle 2"/>
          <p:cNvSpPr>
            <a:spLocks noGrp="1" noChangeArrowheads="1"/>
          </p:cNvSpPr>
          <p:nvPr>
            <p:ph type="title"/>
          </p:nvPr>
        </p:nvSpPr>
        <p:spPr/>
        <p:txBody>
          <a:bodyPr/>
          <a:lstStyle/>
          <a:p>
            <a:pPr eaLnBrk="1" fontAlgn="auto" hangingPunct="1">
              <a:spcAft>
                <a:spcPts val="0"/>
              </a:spcAft>
              <a:defRPr/>
            </a:pPr>
            <a:r>
              <a:rPr lang="en-US"/>
              <a:t>Coherence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eaLnBrk="1" hangingPunct="1"/>
            <a:r>
              <a:rPr lang="en-US" smtClean="0"/>
              <a:t>Appropriate use of coherence relations between subparts of the discourse -- </a:t>
            </a:r>
            <a:r>
              <a:rPr lang="en-US" smtClean="0">
                <a:solidFill>
                  <a:srgbClr val="A50021"/>
                </a:solidFill>
              </a:rPr>
              <a:t>rhetorical structure</a:t>
            </a:r>
          </a:p>
          <a:p>
            <a:pPr eaLnBrk="1" hangingPunct="1">
              <a:buFont typeface="Wingdings" pitchFamily="2" charset="2"/>
              <a:buNone/>
            </a:pPr>
            <a:endParaRPr lang="en-US" smtClean="0">
              <a:solidFill>
                <a:srgbClr val="A50021"/>
              </a:solidFill>
            </a:endParaRPr>
          </a:p>
          <a:p>
            <a:pPr eaLnBrk="1" hangingPunct="1"/>
            <a:r>
              <a:rPr lang="en-US" smtClean="0"/>
              <a:t>Appropriate sequencing of subparts of the discourse -- </a:t>
            </a:r>
            <a:r>
              <a:rPr lang="en-US" smtClean="0">
                <a:solidFill>
                  <a:srgbClr val="A50021"/>
                </a:solidFill>
              </a:rPr>
              <a:t>discourse/topic structure</a:t>
            </a:r>
          </a:p>
          <a:p>
            <a:pPr eaLnBrk="1" hangingPunct="1">
              <a:buFont typeface="Wingdings" pitchFamily="2" charset="2"/>
              <a:buNone/>
            </a:pPr>
            <a:endParaRPr lang="en-US" smtClean="0">
              <a:solidFill>
                <a:srgbClr val="A50021"/>
              </a:solidFill>
            </a:endParaRPr>
          </a:p>
          <a:p>
            <a:pPr eaLnBrk="1" hangingPunct="1"/>
            <a:r>
              <a:rPr lang="en-US" smtClean="0"/>
              <a:t>Appropriate use of </a:t>
            </a:r>
            <a:r>
              <a:rPr lang="en-US" smtClean="0">
                <a:solidFill>
                  <a:srgbClr val="A50021"/>
                </a:solidFill>
              </a:rPr>
              <a:t>referring expressions</a:t>
            </a:r>
          </a:p>
          <a:p>
            <a:pPr eaLnBrk="1" hangingPunct="1"/>
            <a:endParaRPr lang="en-US" smtClean="0"/>
          </a:p>
        </p:txBody>
      </p:sp>
      <p:sp>
        <p:nvSpPr>
          <p:cNvPr id="1400834" name="Rectangle 2"/>
          <p:cNvSpPr>
            <a:spLocks noGrp="1" noChangeArrowheads="1"/>
          </p:cNvSpPr>
          <p:nvPr>
            <p:ph type="title"/>
          </p:nvPr>
        </p:nvSpPr>
        <p:spPr/>
        <p:txBody>
          <a:bodyPr/>
          <a:lstStyle/>
          <a:p>
            <a:pPr eaLnBrk="1" fontAlgn="auto" hangingPunct="1">
              <a:spcAft>
                <a:spcPts val="0"/>
              </a:spcAft>
              <a:defRPr/>
            </a:pPr>
            <a:r>
              <a:rPr lang="en-US"/>
              <a:t>What makes a text coherent?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pPr eaLnBrk="1" hangingPunct="1"/>
            <a:r>
              <a:rPr lang="en-US" smtClean="0">
                <a:solidFill>
                  <a:schemeClr val="hlink"/>
                </a:solidFill>
              </a:rPr>
              <a:t>“ Result ”</a:t>
            </a:r>
            <a:r>
              <a:rPr lang="en-US" smtClean="0"/>
              <a:t> :</a:t>
            </a:r>
          </a:p>
          <a:p>
            <a:pPr eaLnBrk="1" hangingPunct="1">
              <a:buFont typeface="Wingdings" pitchFamily="2" charset="2"/>
              <a:buNone/>
            </a:pPr>
            <a:endParaRPr lang="en-US" smtClean="0"/>
          </a:p>
          <a:p>
            <a:pPr eaLnBrk="1" hangingPunct="1"/>
            <a:r>
              <a:rPr lang="en-US" smtClean="0"/>
              <a:t>Infer that the state or event asserted by S0 causes or could cause the state or event asserted by S1.</a:t>
            </a:r>
          </a:p>
          <a:p>
            <a:pPr eaLnBrk="1" hangingPunct="1">
              <a:buFont typeface="Wingdings" pitchFamily="2" charset="2"/>
              <a:buNone/>
            </a:pPr>
            <a:endParaRPr lang="en-US" smtClean="0"/>
          </a:p>
          <a:p>
            <a:pPr lvl="1" eaLnBrk="1" hangingPunct="1"/>
            <a:r>
              <a:rPr lang="en-US" smtClean="0"/>
              <a:t>The Tin Woodman was caught in the rain. His joints rusted.</a:t>
            </a:r>
          </a:p>
        </p:txBody>
      </p:sp>
      <p:sp>
        <p:nvSpPr>
          <p:cNvPr id="1401858" name="Rectangle 2"/>
          <p:cNvSpPr>
            <a:spLocks noGrp="1" noChangeArrowheads="1"/>
          </p:cNvSpPr>
          <p:nvPr>
            <p:ph type="title"/>
          </p:nvPr>
        </p:nvSpPr>
        <p:spPr>
          <a:xfrm>
            <a:off x="228600" y="228600"/>
            <a:ext cx="8305800" cy="1143000"/>
          </a:xfrm>
        </p:spPr>
        <p:txBody>
          <a:bodyPr>
            <a:normAutofit fontScale="90000"/>
          </a:bodyPr>
          <a:lstStyle/>
          <a:p>
            <a:pPr eaLnBrk="1" fontAlgn="auto" hangingPunct="1">
              <a:spcAft>
                <a:spcPts val="0"/>
              </a:spcAft>
              <a:defRPr/>
            </a:pPr>
            <a:r>
              <a:rPr lang="en-US"/>
              <a:t>Hobbs 1979 Coherence Relations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p:txBody>
          <a:bodyPr/>
          <a:lstStyle/>
          <a:p>
            <a:pPr eaLnBrk="1" hangingPunct="1"/>
            <a:r>
              <a:rPr lang="en-US" smtClean="0"/>
              <a:t>Infer that the state or event asserted by S1 causes or could cause the state or event asserted by S0.</a:t>
            </a:r>
          </a:p>
          <a:p>
            <a:pPr eaLnBrk="1" hangingPunct="1">
              <a:buFont typeface="Wingdings" pitchFamily="2" charset="2"/>
              <a:buNone/>
            </a:pPr>
            <a:endParaRPr lang="en-US" smtClean="0"/>
          </a:p>
          <a:p>
            <a:pPr lvl="1" eaLnBrk="1" hangingPunct="1"/>
            <a:r>
              <a:rPr lang="en-US" smtClean="0"/>
              <a:t>John hid Bill’s car keys.  He was drunk.</a:t>
            </a:r>
          </a:p>
        </p:txBody>
      </p:sp>
      <p:sp>
        <p:nvSpPr>
          <p:cNvPr id="1402882" name="Rectangle 2"/>
          <p:cNvSpPr>
            <a:spLocks noGrp="1" noChangeArrowheads="1"/>
          </p:cNvSpPr>
          <p:nvPr>
            <p:ph type="title"/>
          </p:nvPr>
        </p:nvSpPr>
        <p:spPr/>
        <p:txBody>
          <a:bodyPr/>
          <a:lstStyle/>
          <a:p>
            <a:pPr eaLnBrk="1" fontAlgn="auto" hangingPunct="1">
              <a:spcAft>
                <a:spcPts val="0"/>
              </a:spcAft>
              <a:defRPr/>
            </a:pPr>
            <a:r>
              <a:rPr lang="en-US"/>
              <a:t>Hobbs: “Explanation”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r>
              <a:rPr lang="en-US" smtClean="0"/>
              <a:t>Infer p(a1, a2..) from the assertion of S0 and p(b1,b2…) from the assertion of S1, where ai and bi are similar, for all I.</a:t>
            </a:r>
          </a:p>
          <a:p>
            <a:pPr eaLnBrk="1" hangingPunct="1">
              <a:buFont typeface="Wingdings" pitchFamily="2" charset="2"/>
              <a:buNone/>
            </a:pPr>
            <a:endParaRPr lang="en-US" smtClean="0"/>
          </a:p>
          <a:p>
            <a:pPr lvl="1" eaLnBrk="1" hangingPunct="1"/>
            <a:r>
              <a:rPr lang="en-US" smtClean="0"/>
              <a:t>The Scarecrow wanted some brains. The Tin Woodman wanted a heart.</a:t>
            </a:r>
          </a:p>
        </p:txBody>
      </p:sp>
      <p:sp>
        <p:nvSpPr>
          <p:cNvPr id="1403906" name="Rectangle 2"/>
          <p:cNvSpPr>
            <a:spLocks noGrp="1" noChangeArrowheads="1"/>
          </p:cNvSpPr>
          <p:nvPr>
            <p:ph type="title"/>
          </p:nvPr>
        </p:nvSpPr>
        <p:spPr/>
        <p:txBody>
          <a:bodyPr/>
          <a:lstStyle/>
          <a:p>
            <a:pPr eaLnBrk="1" fontAlgn="auto" hangingPunct="1">
              <a:spcAft>
                <a:spcPts val="0"/>
              </a:spcAft>
              <a:defRPr/>
            </a:pPr>
            <a:r>
              <a:rPr lang="en-US"/>
              <a:t>Hobbs: “Parallel”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r>
              <a:rPr lang="en-US" smtClean="0"/>
              <a:t>Infer the same proposition P from the assertions of S0 and S1.</a:t>
            </a:r>
          </a:p>
          <a:p>
            <a:pPr eaLnBrk="1" hangingPunct="1">
              <a:buFont typeface="Wingdings" pitchFamily="2" charset="2"/>
              <a:buNone/>
            </a:pPr>
            <a:endParaRPr lang="en-US" smtClean="0"/>
          </a:p>
          <a:p>
            <a:pPr lvl="1" eaLnBrk="1" hangingPunct="1"/>
            <a:r>
              <a:rPr lang="en-US" smtClean="0"/>
              <a:t>Dorothy was from Kansas.  She lived in the midst of the great Kansas prairies.</a:t>
            </a:r>
          </a:p>
        </p:txBody>
      </p:sp>
      <p:sp>
        <p:nvSpPr>
          <p:cNvPr id="1404930" name="Rectangle 2"/>
          <p:cNvSpPr>
            <a:spLocks noGrp="1" noChangeArrowheads="1"/>
          </p:cNvSpPr>
          <p:nvPr>
            <p:ph type="title"/>
          </p:nvPr>
        </p:nvSpPr>
        <p:spPr/>
        <p:txBody>
          <a:bodyPr/>
          <a:lstStyle/>
          <a:p>
            <a:pPr eaLnBrk="1" fontAlgn="auto" hangingPunct="1">
              <a:spcAft>
                <a:spcPts val="0"/>
              </a:spcAft>
              <a:defRPr/>
            </a:pPr>
            <a:r>
              <a:rPr lang="en-US"/>
              <a:t>Hobbs “Elaboration”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4294967295"/>
          </p:nvPr>
        </p:nvSpPr>
        <p:spPr>
          <a:xfrm>
            <a:off x="304800" y="1981200"/>
            <a:ext cx="8229600" cy="4525962"/>
          </a:xfrm>
        </p:spPr>
        <p:txBody>
          <a:bodyPr/>
          <a:lstStyle/>
          <a:p>
            <a:pPr eaLnBrk="1" hangingPunct="1"/>
            <a:r>
              <a:rPr lang="en-US" dirty="0" smtClean="0"/>
              <a:t>Which are more useful where?</a:t>
            </a:r>
          </a:p>
          <a:p>
            <a:pPr lvl="2" eaLnBrk="1" hangingPunct="1"/>
            <a:r>
              <a:rPr lang="en-US" dirty="0" smtClean="0"/>
              <a:t>Discourse structure: subtopics</a:t>
            </a:r>
          </a:p>
          <a:p>
            <a:pPr lvl="2" eaLnBrk="1" hangingPunct="1"/>
            <a:r>
              <a:rPr lang="en-US" dirty="0" smtClean="0"/>
              <a:t>Discourse coherence: relations between sentences</a:t>
            </a:r>
          </a:p>
          <a:p>
            <a:pPr lvl="2" eaLnBrk="1" hangingPunct="1"/>
            <a:r>
              <a:rPr lang="en-US" dirty="0" smtClean="0"/>
              <a:t>Discourse structure: rhetorical relations</a:t>
            </a:r>
          </a:p>
        </p:txBody>
      </p:sp>
      <p:sp>
        <p:nvSpPr>
          <p:cNvPr id="3" name="Title 2"/>
          <p:cNvSpPr>
            <a:spLocks noGrp="1"/>
          </p:cNvSpPr>
          <p:nvPr>
            <p:ph type="title" idx="4294967295"/>
          </p:nvPr>
        </p:nvSpPr>
        <p:spPr/>
        <p:txBody>
          <a:bodyPr rtlCol="0">
            <a:normAutofit fontScale="90000"/>
          </a:bodyPr>
          <a:lstStyle/>
          <a:p>
            <a:pPr eaLnBrk="1" fontAlgn="auto" hangingPunct="1">
              <a:spcAft>
                <a:spcPts val="0"/>
              </a:spcAft>
              <a:defRPr/>
            </a:pPr>
            <a:r>
              <a:rPr lang="en-US" dirty="0" smtClean="0"/>
              <a:t>Summarization, question answering, information extraction, generation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a:lstStyle/>
          <a:p>
            <a:pPr eaLnBrk="1" hangingPunct="1"/>
            <a:endParaRPr lang="en-US" smtClean="0"/>
          </a:p>
        </p:txBody>
      </p:sp>
      <p:sp>
        <p:nvSpPr>
          <p:cNvPr id="1411074" name="Rectangle 2"/>
          <p:cNvSpPr>
            <a:spLocks noGrp="1" noChangeArrowheads="1"/>
          </p:cNvSpPr>
          <p:nvPr>
            <p:ph type="title"/>
          </p:nvPr>
        </p:nvSpPr>
        <p:spPr/>
        <p:txBody>
          <a:bodyPr>
            <a:normAutofit fontScale="90000"/>
          </a:bodyPr>
          <a:lstStyle/>
          <a:p>
            <a:pPr eaLnBrk="1" fontAlgn="auto" hangingPunct="1">
              <a:spcAft>
                <a:spcPts val="0"/>
              </a:spcAft>
              <a:defRPr/>
            </a:pPr>
            <a:r>
              <a:rPr lang="en-US"/>
              <a:t>Coherence relations impose a discourse structure</a:t>
            </a:r>
          </a:p>
        </p:txBody>
      </p:sp>
      <p:pic>
        <p:nvPicPr>
          <p:cNvPr id="56324" name="Picture 4" descr="disc1"/>
          <p:cNvPicPr>
            <a:picLocks noChangeAspect="1" noChangeArrowheads="1"/>
          </p:cNvPicPr>
          <p:nvPr/>
        </p:nvPicPr>
        <p:blipFill>
          <a:blip r:embed="rId3" cstate="print"/>
          <a:srcRect/>
          <a:stretch>
            <a:fillRect/>
          </a:stretch>
        </p:blipFill>
        <p:spPr bwMode="auto">
          <a:xfrm>
            <a:off x="381000" y="1447800"/>
            <a:ext cx="7696200" cy="1739900"/>
          </a:xfrm>
          <a:prstGeom prst="rect">
            <a:avLst/>
          </a:prstGeom>
          <a:noFill/>
          <a:ln w="9525">
            <a:noFill/>
            <a:miter lim="800000"/>
            <a:headEnd/>
            <a:tailEnd/>
          </a:ln>
        </p:spPr>
      </p:pic>
      <p:pic>
        <p:nvPicPr>
          <p:cNvPr id="56325" name="Picture 5" descr="disc2"/>
          <p:cNvPicPr>
            <a:picLocks noChangeAspect="1" noChangeArrowheads="1"/>
          </p:cNvPicPr>
          <p:nvPr/>
        </p:nvPicPr>
        <p:blipFill>
          <a:blip r:embed="rId4" cstate="print"/>
          <a:srcRect/>
          <a:stretch>
            <a:fillRect/>
          </a:stretch>
        </p:blipFill>
        <p:spPr bwMode="auto">
          <a:xfrm>
            <a:off x="609600" y="3352800"/>
            <a:ext cx="65786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5" name="Rectangle 3"/>
          <p:cNvSpPr>
            <a:spLocks noGrp="1" noChangeArrowheads="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a:t>Another theory of discourse structure, based on identifying relations between segments of the text</a:t>
            </a:r>
          </a:p>
          <a:p>
            <a:pPr marL="365760" indent="-256032" eaLnBrk="1" fontAlgn="auto" hangingPunct="1">
              <a:spcAft>
                <a:spcPts val="0"/>
              </a:spcAft>
              <a:buFont typeface="Wingdings" pitchFamily="2" charset="2"/>
              <a:buNone/>
              <a:defRPr/>
            </a:pPr>
            <a:endParaRPr lang="en-US"/>
          </a:p>
          <a:p>
            <a:pPr marL="621792" lvl="1" eaLnBrk="1" fontAlgn="auto" hangingPunct="1">
              <a:spcBef>
                <a:spcPts val="324"/>
              </a:spcBef>
              <a:spcAft>
                <a:spcPts val="0"/>
              </a:spcAft>
              <a:buFont typeface="Verdana"/>
              <a:buChar char="◦"/>
              <a:defRPr/>
            </a:pPr>
            <a:r>
              <a:rPr lang="en-US">
                <a:solidFill>
                  <a:schemeClr val="accent2"/>
                </a:solidFill>
              </a:rPr>
              <a:t>Nucleus</a:t>
            </a:r>
            <a:r>
              <a:rPr lang="en-US"/>
              <a:t>/</a:t>
            </a:r>
            <a:r>
              <a:rPr lang="en-US">
                <a:solidFill>
                  <a:schemeClr val="accent2"/>
                </a:solidFill>
              </a:rPr>
              <a:t>satellite</a:t>
            </a:r>
            <a:r>
              <a:rPr lang="en-US"/>
              <a:t> notion encodes asymmetry</a:t>
            </a:r>
          </a:p>
          <a:p>
            <a:pPr marL="859536" lvl="2" eaLnBrk="1" fontAlgn="auto" hangingPunct="1">
              <a:spcAft>
                <a:spcPts val="0"/>
              </a:spcAft>
              <a:buFont typeface="Wingdings 2"/>
              <a:buChar char=""/>
              <a:defRPr/>
            </a:pPr>
            <a:r>
              <a:rPr lang="en-US"/>
              <a:t>Nucleus is thing that if you deleted it, text wouldn’t make sense.</a:t>
            </a:r>
          </a:p>
          <a:p>
            <a:pPr marL="859536" lvl="2" eaLnBrk="1" fontAlgn="auto" hangingPunct="1">
              <a:spcAft>
                <a:spcPts val="0"/>
              </a:spcAft>
              <a:buFont typeface="Wingdings 2"/>
              <a:buChar char=""/>
              <a:defRPr/>
            </a:pPr>
            <a:endParaRPr lang="en-US"/>
          </a:p>
          <a:p>
            <a:pPr marL="621792" lvl="1" eaLnBrk="1" fontAlgn="auto" hangingPunct="1">
              <a:spcBef>
                <a:spcPts val="324"/>
              </a:spcBef>
              <a:spcAft>
                <a:spcPts val="0"/>
              </a:spcAft>
              <a:buFont typeface="Verdana"/>
              <a:buChar char="◦"/>
              <a:defRPr/>
            </a:pPr>
            <a:r>
              <a:rPr lang="en-US"/>
              <a:t>Some </a:t>
            </a:r>
            <a:r>
              <a:rPr lang="en-US">
                <a:solidFill>
                  <a:schemeClr val="accent2"/>
                </a:solidFill>
              </a:rPr>
              <a:t>rhetorical relations</a:t>
            </a:r>
            <a:r>
              <a:rPr lang="en-US"/>
              <a:t>:</a:t>
            </a:r>
          </a:p>
          <a:p>
            <a:pPr marL="859536" lvl="2" eaLnBrk="1" fontAlgn="auto" hangingPunct="1">
              <a:spcAft>
                <a:spcPts val="0"/>
              </a:spcAft>
              <a:buFont typeface="Wingdings 2"/>
              <a:buChar char=""/>
              <a:defRPr/>
            </a:pPr>
            <a:r>
              <a:rPr lang="en-US">
                <a:solidFill>
                  <a:srgbClr val="A50021"/>
                </a:solidFill>
              </a:rPr>
              <a:t>Elaboration:</a:t>
            </a:r>
            <a:r>
              <a:rPr lang="en-US"/>
              <a:t> (set/member, class/instance,  whole/part…)</a:t>
            </a:r>
          </a:p>
          <a:p>
            <a:pPr marL="859536" lvl="2" eaLnBrk="1" fontAlgn="auto" hangingPunct="1">
              <a:spcAft>
                <a:spcPts val="0"/>
              </a:spcAft>
              <a:buFont typeface="Wingdings 2"/>
              <a:buChar char=""/>
              <a:defRPr/>
            </a:pPr>
            <a:r>
              <a:rPr lang="en-US">
                <a:solidFill>
                  <a:srgbClr val="A50021"/>
                </a:solidFill>
              </a:rPr>
              <a:t>Contrast</a:t>
            </a:r>
            <a:r>
              <a:rPr lang="en-US"/>
              <a:t>: multinuclear</a:t>
            </a:r>
          </a:p>
          <a:p>
            <a:pPr marL="859536" lvl="2" eaLnBrk="1" fontAlgn="auto" hangingPunct="1">
              <a:spcAft>
                <a:spcPts val="0"/>
              </a:spcAft>
              <a:buFont typeface="Wingdings 2"/>
              <a:buChar char=""/>
              <a:defRPr/>
            </a:pPr>
            <a:r>
              <a:rPr lang="en-US">
                <a:solidFill>
                  <a:srgbClr val="A50021"/>
                </a:solidFill>
              </a:rPr>
              <a:t>Condition</a:t>
            </a:r>
            <a:r>
              <a:rPr lang="en-US"/>
              <a:t>:  Sat presents precondition for N</a:t>
            </a:r>
          </a:p>
          <a:p>
            <a:pPr marL="859536" lvl="2" eaLnBrk="1" fontAlgn="auto" hangingPunct="1">
              <a:spcAft>
                <a:spcPts val="0"/>
              </a:spcAft>
              <a:buFont typeface="Wingdings 2"/>
              <a:buChar char=""/>
              <a:defRPr/>
            </a:pPr>
            <a:r>
              <a:rPr lang="en-US">
                <a:solidFill>
                  <a:srgbClr val="A50021"/>
                </a:solidFill>
              </a:rPr>
              <a:t>Purpose</a:t>
            </a:r>
            <a:r>
              <a:rPr lang="en-US"/>
              <a:t>: Sat presents goal of the activity in N</a:t>
            </a:r>
          </a:p>
        </p:txBody>
      </p:sp>
      <p:sp>
        <p:nvSpPr>
          <p:cNvPr id="1405954" name="Rectangle 2"/>
          <p:cNvSpPr>
            <a:spLocks noGrp="1" noChangeArrowheads="1"/>
          </p:cNvSpPr>
          <p:nvPr>
            <p:ph type="title"/>
          </p:nvPr>
        </p:nvSpPr>
        <p:spPr/>
        <p:txBody>
          <a:bodyPr/>
          <a:lstStyle/>
          <a:p>
            <a:pPr eaLnBrk="1" fontAlgn="auto" hangingPunct="1">
              <a:spcAft>
                <a:spcPts val="0"/>
              </a:spcAft>
              <a:defRPr/>
            </a:pPr>
            <a:r>
              <a:rPr lang="en-US"/>
              <a:t>Rhetorical Structure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059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595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59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59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059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595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595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595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5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95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9" name="Rectangle 3"/>
          <p:cNvSpPr>
            <a:spLocks noGrp="1" noChangeArrowheads="1"/>
          </p:cNvSpPr>
          <p:nvPr>
            <p:ph idx="1"/>
          </p:nvPr>
        </p:nvSpPr>
        <p:spPr/>
        <p:txBody>
          <a:bodyPr/>
          <a:lstStyle/>
          <a:p>
            <a:pPr eaLnBrk="1" hangingPunct="1"/>
            <a:r>
              <a:rPr lang="en-US" sz="2000" smtClean="0"/>
              <a:t>A sample definition</a:t>
            </a:r>
          </a:p>
          <a:p>
            <a:pPr lvl="1" eaLnBrk="1" hangingPunct="1"/>
            <a:r>
              <a:rPr lang="en-US" sz="1800" smtClean="0"/>
              <a:t>Relation: </a:t>
            </a:r>
            <a:r>
              <a:rPr lang="en-US" sz="1800" smtClean="0">
                <a:solidFill>
                  <a:srgbClr val="A50021"/>
                </a:solidFill>
              </a:rPr>
              <a:t>Evidence</a:t>
            </a:r>
          </a:p>
          <a:p>
            <a:pPr lvl="1" eaLnBrk="1" hangingPunct="1"/>
            <a:r>
              <a:rPr lang="en-US" sz="1800" smtClean="0"/>
              <a:t>Constraints on N: H might not believe N as much as S think s/he should</a:t>
            </a:r>
          </a:p>
          <a:p>
            <a:pPr lvl="1" eaLnBrk="1" hangingPunct="1"/>
            <a:r>
              <a:rPr lang="en-US" sz="1800" smtClean="0"/>
              <a:t>Constraints on Sat: H </a:t>
            </a:r>
            <a:r>
              <a:rPr lang="en-US" sz="1800" i="1" smtClean="0"/>
              <a:t>already believes or will believe </a:t>
            </a:r>
            <a:r>
              <a:rPr lang="en-US" sz="1800" smtClean="0"/>
              <a:t>Sat</a:t>
            </a:r>
          </a:p>
          <a:p>
            <a:pPr lvl="1" eaLnBrk="1" hangingPunct="1"/>
            <a:r>
              <a:rPr lang="en-US" sz="1800" smtClean="0"/>
              <a:t>Effect: H’s belief in N is increased</a:t>
            </a:r>
          </a:p>
          <a:p>
            <a:pPr eaLnBrk="1" hangingPunct="1"/>
            <a:r>
              <a:rPr lang="en-US" sz="2000" smtClean="0"/>
              <a:t>An example:</a:t>
            </a:r>
          </a:p>
          <a:p>
            <a:pPr lvl="1" eaLnBrk="1" hangingPunct="1">
              <a:buFontTx/>
              <a:buNone/>
            </a:pPr>
            <a:r>
              <a:rPr lang="en-US" sz="1800" smtClean="0">
                <a:solidFill>
                  <a:srgbClr val="A50021"/>
                </a:solidFill>
              </a:rPr>
              <a:t>Kevin must be here.</a:t>
            </a:r>
          </a:p>
          <a:p>
            <a:pPr lvl="1" eaLnBrk="1" hangingPunct="1">
              <a:buFontTx/>
              <a:buNone/>
            </a:pPr>
            <a:r>
              <a:rPr lang="en-US" sz="1800" smtClean="0">
                <a:solidFill>
                  <a:srgbClr val="A50021"/>
                </a:solidFill>
              </a:rPr>
              <a:t>His car is parked outside.</a:t>
            </a:r>
          </a:p>
          <a:p>
            <a:pPr eaLnBrk="1" hangingPunct="1"/>
            <a:endParaRPr lang="en-US" sz="2000" smtClean="0"/>
          </a:p>
        </p:txBody>
      </p:sp>
      <p:sp>
        <p:nvSpPr>
          <p:cNvPr id="1406978" name="Rectangle 2"/>
          <p:cNvSpPr>
            <a:spLocks noGrp="1" noChangeArrowheads="1"/>
          </p:cNvSpPr>
          <p:nvPr>
            <p:ph type="title"/>
          </p:nvPr>
        </p:nvSpPr>
        <p:spPr/>
        <p:txBody>
          <a:bodyPr>
            <a:normAutofit fontScale="90000"/>
          </a:bodyPr>
          <a:lstStyle/>
          <a:p>
            <a:pPr eaLnBrk="1" fontAlgn="auto" hangingPunct="1">
              <a:spcAft>
                <a:spcPts val="0"/>
              </a:spcAft>
              <a:defRPr/>
            </a:pPr>
            <a:r>
              <a:rPr lang="en-US"/>
              <a:t>One example of </a:t>
            </a:r>
            <a:br>
              <a:rPr lang="en-US"/>
            </a:br>
            <a:r>
              <a:rPr lang="en-US"/>
              <a:t>rhetorical relation</a:t>
            </a:r>
          </a:p>
        </p:txBody>
      </p:sp>
      <p:pic>
        <p:nvPicPr>
          <p:cNvPr id="1406980" name="Picture 4" descr="rstevidence"/>
          <p:cNvPicPr>
            <a:picLocks noChangeAspect="1" noChangeArrowheads="1"/>
          </p:cNvPicPr>
          <p:nvPr/>
        </p:nvPicPr>
        <p:blipFill>
          <a:blip r:embed="rId3" cstate="print"/>
          <a:srcRect/>
          <a:stretch>
            <a:fillRect/>
          </a:stretch>
        </p:blipFill>
        <p:spPr bwMode="auto">
          <a:xfrm>
            <a:off x="1447800" y="4572000"/>
            <a:ext cx="4832350" cy="1263650"/>
          </a:xfrm>
          <a:prstGeom prst="rect">
            <a:avLst/>
          </a:prstGeom>
          <a:noFill/>
          <a:ln w="9525">
            <a:noFill/>
            <a:miter lim="800000"/>
            <a:headEnd/>
            <a:tailEnd/>
          </a:ln>
        </p:spPr>
      </p:pic>
      <p:sp>
        <p:nvSpPr>
          <p:cNvPr id="1406981" name="Rectangle 5"/>
          <p:cNvSpPr>
            <a:spLocks noChangeArrowheads="1"/>
          </p:cNvSpPr>
          <p:nvPr/>
        </p:nvSpPr>
        <p:spPr bwMode="auto">
          <a:xfrm>
            <a:off x="1617663" y="5878513"/>
            <a:ext cx="849312" cy="336550"/>
          </a:xfrm>
          <a:prstGeom prst="rect">
            <a:avLst/>
          </a:prstGeom>
          <a:noFill/>
          <a:ln w="9525">
            <a:noFill/>
            <a:miter lim="800000"/>
            <a:headEnd/>
            <a:tailEnd/>
          </a:ln>
        </p:spPr>
        <p:txBody>
          <a:bodyPr wrap="none">
            <a:spAutoFit/>
          </a:bodyPr>
          <a:lstStyle/>
          <a:p>
            <a:r>
              <a:rPr lang="en-US"/>
              <a:t>Nucleus</a:t>
            </a:r>
          </a:p>
        </p:txBody>
      </p:sp>
      <p:sp>
        <p:nvSpPr>
          <p:cNvPr id="1406982" name="Rectangle 6"/>
          <p:cNvSpPr>
            <a:spLocks noChangeArrowheads="1"/>
          </p:cNvSpPr>
          <p:nvPr/>
        </p:nvSpPr>
        <p:spPr bwMode="auto">
          <a:xfrm>
            <a:off x="4700588" y="5861050"/>
            <a:ext cx="849312" cy="336550"/>
          </a:xfrm>
          <a:prstGeom prst="rect">
            <a:avLst/>
          </a:prstGeom>
          <a:noFill/>
          <a:ln w="9525">
            <a:noFill/>
            <a:miter lim="800000"/>
            <a:headEnd/>
            <a:tailEnd/>
          </a:ln>
        </p:spPr>
        <p:txBody>
          <a:bodyPr wrap="none">
            <a:spAutoFit/>
          </a:bodyPr>
          <a:lstStyle/>
          <a:p>
            <a:r>
              <a:rPr lang="en-US"/>
              <a:t>Satellite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069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697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69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69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69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69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069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069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697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69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69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06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6979" grpId="0" build="p"/>
      <p:bldP spid="1406981" grpId="0"/>
      <p:bldP spid="14069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What is a coherent/cohesive discourse?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pPr eaLnBrk="1" hangingPunct="1"/>
            <a:r>
              <a:rPr lang="en-US" smtClean="0"/>
              <a:t>Supervised machine learning</a:t>
            </a:r>
          </a:p>
          <a:p>
            <a:pPr lvl="1" eaLnBrk="1" hangingPunct="1"/>
            <a:r>
              <a:rPr lang="en-US" smtClean="0"/>
              <a:t>Get a group of annotators to assign a set of RST relations to a text</a:t>
            </a:r>
          </a:p>
          <a:p>
            <a:pPr lvl="1" eaLnBrk="1" hangingPunct="1"/>
            <a:r>
              <a:rPr lang="en-US" smtClean="0"/>
              <a:t>Extract a set of surface features from the text that might signal the presence of the rhetorical relations in that text</a:t>
            </a:r>
          </a:p>
          <a:p>
            <a:pPr lvl="1" eaLnBrk="1" hangingPunct="1"/>
            <a:r>
              <a:rPr lang="en-US" smtClean="0"/>
              <a:t>Train a supervised ML system based on the training set</a:t>
            </a:r>
          </a:p>
        </p:txBody>
      </p:sp>
      <p:sp>
        <p:nvSpPr>
          <p:cNvPr id="1408002" name="Rectangle 2"/>
          <p:cNvSpPr>
            <a:spLocks noGrp="1" noChangeArrowheads="1"/>
          </p:cNvSpPr>
          <p:nvPr>
            <p:ph type="title"/>
          </p:nvPr>
        </p:nvSpPr>
        <p:spPr/>
        <p:txBody>
          <a:bodyPr/>
          <a:lstStyle/>
          <a:p>
            <a:pPr eaLnBrk="1" fontAlgn="auto" hangingPunct="1">
              <a:spcAft>
                <a:spcPts val="0"/>
              </a:spcAft>
              <a:defRPr/>
            </a:pPr>
            <a:r>
              <a:rPr lang="en-US" sz="3200"/>
              <a:t>Automatic Rhetorical Structure Labeling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p:txBody>
          <a:bodyPr/>
          <a:lstStyle/>
          <a:p>
            <a:pPr eaLnBrk="1" hangingPunct="1">
              <a:lnSpc>
                <a:spcPct val="90000"/>
              </a:lnSpc>
            </a:pPr>
            <a:r>
              <a:rPr lang="en-US" smtClean="0"/>
              <a:t>Explicit markers: </a:t>
            </a:r>
            <a:r>
              <a:rPr lang="en-US" i="1" smtClean="0">
                <a:solidFill>
                  <a:srgbClr val="A50021"/>
                </a:solidFill>
              </a:rPr>
              <a:t>because, however, therefore, then, etc.</a:t>
            </a:r>
          </a:p>
          <a:p>
            <a:pPr eaLnBrk="1" hangingPunct="1">
              <a:lnSpc>
                <a:spcPct val="90000"/>
              </a:lnSpc>
              <a:buFont typeface="Wingdings" pitchFamily="2" charset="2"/>
              <a:buNone/>
            </a:pPr>
            <a:endParaRPr lang="en-US" sz="800" i="1" smtClean="0">
              <a:solidFill>
                <a:srgbClr val="A50021"/>
              </a:solidFill>
            </a:endParaRPr>
          </a:p>
          <a:p>
            <a:pPr eaLnBrk="1" hangingPunct="1">
              <a:lnSpc>
                <a:spcPct val="90000"/>
              </a:lnSpc>
            </a:pPr>
            <a:r>
              <a:rPr lang="en-US" smtClean="0"/>
              <a:t>Tendency of certain syntactic structures to signal certain relations: </a:t>
            </a:r>
          </a:p>
          <a:p>
            <a:pPr eaLnBrk="1" hangingPunct="1">
              <a:lnSpc>
                <a:spcPct val="90000"/>
              </a:lnSpc>
              <a:buFont typeface="Wingdings" pitchFamily="2" charset="2"/>
              <a:buNone/>
            </a:pPr>
            <a:r>
              <a:rPr lang="en-US" smtClean="0">
                <a:solidFill>
                  <a:srgbClr val="008000"/>
                </a:solidFill>
              </a:rPr>
              <a:t>	Infinitives are often used to signal purpose relations:</a:t>
            </a:r>
            <a:r>
              <a:rPr lang="en-US" smtClean="0">
                <a:solidFill>
                  <a:srgbClr val="A50021"/>
                </a:solidFill>
              </a:rPr>
              <a:t> Use rm </a:t>
            </a:r>
            <a:r>
              <a:rPr lang="en-US" i="1" smtClean="0">
                <a:solidFill>
                  <a:srgbClr val="A50021"/>
                </a:solidFill>
              </a:rPr>
              <a:t>to delete files.</a:t>
            </a:r>
          </a:p>
          <a:p>
            <a:pPr eaLnBrk="1" hangingPunct="1">
              <a:lnSpc>
                <a:spcPct val="90000"/>
              </a:lnSpc>
              <a:buFont typeface="Wingdings" pitchFamily="2" charset="2"/>
              <a:buNone/>
            </a:pPr>
            <a:endParaRPr lang="en-US" sz="800" i="1" smtClean="0">
              <a:solidFill>
                <a:srgbClr val="A50021"/>
              </a:solidFill>
            </a:endParaRPr>
          </a:p>
          <a:p>
            <a:pPr eaLnBrk="1" hangingPunct="1">
              <a:lnSpc>
                <a:spcPct val="90000"/>
              </a:lnSpc>
            </a:pPr>
            <a:r>
              <a:rPr lang="en-US" smtClean="0"/>
              <a:t>Ordering</a:t>
            </a:r>
          </a:p>
          <a:p>
            <a:pPr eaLnBrk="1" hangingPunct="1">
              <a:lnSpc>
                <a:spcPct val="90000"/>
              </a:lnSpc>
              <a:buFont typeface="Wingdings" pitchFamily="2" charset="2"/>
              <a:buNone/>
            </a:pPr>
            <a:endParaRPr lang="en-US" sz="800" smtClean="0"/>
          </a:p>
          <a:p>
            <a:pPr eaLnBrk="1" hangingPunct="1">
              <a:lnSpc>
                <a:spcPct val="90000"/>
              </a:lnSpc>
            </a:pPr>
            <a:r>
              <a:rPr lang="en-US" smtClean="0"/>
              <a:t>Tense/aspect</a:t>
            </a:r>
          </a:p>
          <a:p>
            <a:pPr eaLnBrk="1" hangingPunct="1">
              <a:lnSpc>
                <a:spcPct val="90000"/>
              </a:lnSpc>
              <a:buFont typeface="Wingdings" pitchFamily="2" charset="2"/>
              <a:buNone/>
            </a:pPr>
            <a:endParaRPr lang="en-US" sz="800" smtClean="0"/>
          </a:p>
          <a:p>
            <a:pPr eaLnBrk="1" hangingPunct="1">
              <a:lnSpc>
                <a:spcPct val="90000"/>
              </a:lnSpc>
            </a:pPr>
            <a:r>
              <a:rPr lang="en-US" smtClean="0"/>
              <a:t>Intonation</a:t>
            </a:r>
            <a:endParaRPr lang="en-US" sz="2000" smtClean="0"/>
          </a:p>
          <a:p>
            <a:pPr eaLnBrk="1" hangingPunct="1">
              <a:lnSpc>
                <a:spcPct val="90000"/>
              </a:lnSpc>
              <a:buFont typeface="Wingdings" pitchFamily="2" charset="2"/>
              <a:buNone/>
            </a:pPr>
            <a:endParaRPr lang="en-US" sz="2000" smtClean="0"/>
          </a:p>
        </p:txBody>
      </p:sp>
      <p:sp>
        <p:nvSpPr>
          <p:cNvPr id="1409026" name="Rectangle 2"/>
          <p:cNvSpPr>
            <a:spLocks noGrp="1" noChangeArrowheads="1"/>
          </p:cNvSpPr>
          <p:nvPr>
            <p:ph type="title"/>
          </p:nvPr>
        </p:nvSpPr>
        <p:spPr/>
        <p:txBody>
          <a:bodyPr/>
          <a:lstStyle/>
          <a:p>
            <a:pPr eaLnBrk="1" fontAlgn="auto" hangingPunct="1">
              <a:spcAft>
                <a:spcPts val="0"/>
              </a:spcAft>
              <a:defRPr/>
            </a:pPr>
            <a:r>
              <a:rPr lang="en-US"/>
              <a:t>Features: cue phrases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p:txBody>
          <a:bodyPr/>
          <a:lstStyle/>
          <a:p>
            <a:pPr eaLnBrk="1" hangingPunct="1"/>
            <a:r>
              <a:rPr lang="en-US" smtClean="0"/>
              <a:t>How many Rhetorical Relations are there?</a:t>
            </a:r>
          </a:p>
          <a:p>
            <a:pPr eaLnBrk="1" hangingPunct="1">
              <a:buFont typeface="Wingdings" pitchFamily="2" charset="2"/>
              <a:buNone/>
            </a:pPr>
            <a:endParaRPr lang="en-US" smtClean="0"/>
          </a:p>
          <a:p>
            <a:pPr eaLnBrk="1" hangingPunct="1"/>
            <a:r>
              <a:rPr lang="en-US" smtClean="0"/>
              <a:t>How can we use RST in dialogue as well as monologue?</a:t>
            </a:r>
          </a:p>
          <a:p>
            <a:pPr eaLnBrk="1" hangingPunct="1">
              <a:buFont typeface="Wingdings" pitchFamily="2" charset="2"/>
              <a:buNone/>
            </a:pPr>
            <a:endParaRPr lang="en-US" smtClean="0"/>
          </a:p>
          <a:p>
            <a:pPr eaLnBrk="1" hangingPunct="1"/>
            <a:r>
              <a:rPr lang="en-US" smtClean="0"/>
              <a:t>RST does not model overall structure of the discourse.</a:t>
            </a:r>
          </a:p>
          <a:p>
            <a:pPr eaLnBrk="1" hangingPunct="1">
              <a:buFont typeface="Wingdings" pitchFamily="2" charset="2"/>
              <a:buNone/>
            </a:pPr>
            <a:endParaRPr lang="en-US" smtClean="0"/>
          </a:p>
          <a:p>
            <a:pPr eaLnBrk="1" hangingPunct="1"/>
            <a:r>
              <a:rPr lang="en-US" smtClean="0"/>
              <a:t>Difficult to get annotators to agree on labeling the same texts</a:t>
            </a:r>
          </a:p>
        </p:txBody>
      </p:sp>
      <p:sp>
        <p:nvSpPr>
          <p:cNvPr id="1410050" name="Rectangle 2"/>
          <p:cNvSpPr>
            <a:spLocks noGrp="1" noChangeArrowheads="1"/>
          </p:cNvSpPr>
          <p:nvPr>
            <p:ph type="title"/>
          </p:nvPr>
        </p:nvSpPr>
        <p:spPr/>
        <p:txBody>
          <a:bodyPr/>
          <a:lstStyle/>
          <a:p>
            <a:pPr eaLnBrk="1" fontAlgn="auto" hangingPunct="1">
              <a:spcAft>
                <a:spcPts val="0"/>
              </a:spcAft>
              <a:defRPr/>
            </a:pPr>
            <a:r>
              <a:rPr lang="en-US"/>
              <a:t>Some Problems with RST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2332038"/>
            <a:ext cx="8229600" cy="4525962"/>
          </a:xfrm>
        </p:spPr>
        <p:txBody>
          <a:bodyPr/>
          <a:lstStyle/>
          <a:p>
            <a:pPr eaLnBrk="1" hangingPunct="1"/>
            <a:r>
              <a:rPr lang="en-US" dirty="0" smtClean="0"/>
              <a:t>Which are more useful where?</a:t>
            </a:r>
          </a:p>
          <a:p>
            <a:pPr lvl="2" eaLnBrk="1" hangingPunct="1"/>
            <a:r>
              <a:rPr lang="en-US" dirty="0" smtClean="0"/>
              <a:t>Discourse structure: subtopics</a:t>
            </a:r>
          </a:p>
          <a:p>
            <a:pPr lvl="2" eaLnBrk="1" hangingPunct="1"/>
            <a:r>
              <a:rPr lang="en-US" dirty="0" smtClean="0"/>
              <a:t>Discourse coherence: relations between sentences</a:t>
            </a:r>
          </a:p>
          <a:p>
            <a:pPr lvl="2" eaLnBrk="1" hangingPunct="1"/>
            <a:r>
              <a:rPr lang="en-US" dirty="0" smtClean="0"/>
              <a:t>Discourse structure: rhetorical relations</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Summarization, Question answering, Information Extraction, generation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4294967295"/>
          </p:nvPr>
        </p:nvSpPr>
        <p:spPr>
          <a:xfrm>
            <a:off x="381000" y="2332038"/>
            <a:ext cx="8229600" cy="4525962"/>
          </a:xfrm>
        </p:spPr>
        <p:txBody>
          <a:bodyPr/>
          <a:lstStyle/>
          <a:p>
            <a:pPr eaLnBrk="1" hangingPunct="1"/>
            <a:r>
              <a:rPr lang="en-US" dirty="0" smtClean="0"/>
              <a:t>Which are more useful where?</a:t>
            </a:r>
          </a:p>
          <a:p>
            <a:pPr lvl="2" eaLnBrk="1" hangingPunct="1"/>
            <a:r>
              <a:rPr lang="en-US" dirty="0" smtClean="0"/>
              <a:t>Discourse structure: subtopics</a:t>
            </a:r>
          </a:p>
          <a:p>
            <a:pPr lvl="2" eaLnBrk="1" hangingPunct="1"/>
            <a:r>
              <a:rPr lang="en-US" dirty="0" smtClean="0"/>
              <a:t>Discourse coherence: relations between sentences</a:t>
            </a:r>
          </a:p>
          <a:p>
            <a:pPr lvl="2" eaLnBrk="1" hangingPunct="1"/>
            <a:r>
              <a:rPr lang="en-US" dirty="0" smtClean="0"/>
              <a:t>Discourse structure: rhetorical relations</a:t>
            </a:r>
          </a:p>
        </p:txBody>
      </p:sp>
      <p:sp>
        <p:nvSpPr>
          <p:cNvPr id="3" name="Title 2"/>
          <p:cNvSpPr>
            <a:spLocks noGrp="1"/>
          </p:cNvSpPr>
          <p:nvPr>
            <p:ph type="title" idx="4294967295"/>
          </p:nvPr>
        </p:nvSpPr>
        <p:spPr>
          <a:xfrm>
            <a:off x="381000" y="762000"/>
            <a:ext cx="8229600" cy="1143000"/>
          </a:xfrm>
        </p:spPr>
        <p:txBody>
          <a:bodyPr rtlCol="0">
            <a:normAutofit fontScale="90000"/>
          </a:bodyPr>
          <a:lstStyle/>
          <a:p>
            <a:pPr eaLnBrk="1" fontAlgn="auto" hangingPunct="1">
              <a:spcAft>
                <a:spcPts val="0"/>
              </a:spcAft>
              <a:defRPr/>
            </a:pPr>
            <a:r>
              <a:rPr lang="en-US" dirty="0" smtClean="0"/>
              <a:t>Summarization, question answering, information extraction, generation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p:txBody>
          <a:bodyPr/>
          <a:lstStyle/>
          <a:p>
            <a:pPr eaLnBrk="1" hangingPunct="1">
              <a:lnSpc>
                <a:spcPct val="90000"/>
              </a:lnSpc>
            </a:pPr>
            <a:r>
              <a:rPr lang="en-US" smtClean="0"/>
              <a:t>Discourse Structure</a:t>
            </a:r>
          </a:p>
          <a:p>
            <a:pPr lvl="1" eaLnBrk="1" hangingPunct="1">
              <a:lnSpc>
                <a:spcPct val="90000"/>
              </a:lnSpc>
            </a:pPr>
            <a:r>
              <a:rPr lang="en-US" smtClean="0"/>
              <a:t>Textiling</a:t>
            </a:r>
          </a:p>
          <a:p>
            <a:pPr eaLnBrk="1" hangingPunct="1">
              <a:lnSpc>
                <a:spcPct val="90000"/>
              </a:lnSpc>
            </a:pPr>
            <a:r>
              <a:rPr lang="en-US" smtClean="0"/>
              <a:t>Coherence</a:t>
            </a:r>
          </a:p>
          <a:p>
            <a:pPr lvl="1" eaLnBrk="1" hangingPunct="1">
              <a:lnSpc>
                <a:spcPct val="90000"/>
              </a:lnSpc>
            </a:pPr>
            <a:r>
              <a:rPr lang="en-US" smtClean="0"/>
              <a:t>Hobbs coherence relations</a:t>
            </a:r>
          </a:p>
          <a:p>
            <a:pPr lvl="1" eaLnBrk="1" hangingPunct="1">
              <a:lnSpc>
                <a:spcPct val="90000"/>
              </a:lnSpc>
            </a:pPr>
            <a:r>
              <a:rPr lang="en-US" smtClean="0"/>
              <a:t>Rhetorical Structure Theory</a:t>
            </a:r>
          </a:p>
          <a:p>
            <a:pPr lvl="1" eaLnBrk="1" hangingPunct="1">
              <a:lnSpc>
                <a:spcPct val="90000"/>
              </a:lnSpc>
              <a:buFont typeface="Verdana" pitchFamily="112" charset="0"/>
              <a:buNone/>
            </a:pPr>
            <a:endParaRPr lang="en-US" smtClean="0"/>
          </a:p>
        </p:txBody>
      </p:sp>
      <p:sp>
        <p:nvSpPr>
          <p:cNvPr id="1381378" name="Rectangle 2"/>
          <p:cNvSpPr>
            <a:spLocks noGrp="1" noChangeArrowheads="1"/>
          </p:cNvSpPr>
          <p:nvPr>
            <p:ph type="title"/>
          </p:nvPr>
        </p:nvSpPr>
        <p:spPr/>
        <p:txBody>
          <a:bodyPr/>
          <a:lstStyle/>
          <a:p>
            <a:pPr eaLnBrk="1" fontAlgn="auto" hangingPunct="1">
              <a:spcAft>
                <a:spcPts val="0"/>
              </a:spcAft>
              <a:defRPr/>
            </a:pPr>
            <a:r>
              <a:rPr lang="en-US"/>
              <a:t>Outline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eaLnBrk="1" hangingPunct="1"/>
            <a:r>
              <a:rPr lang="en-US" smtClean="0"/>
              <a:t>Conventional structures for different genres</a:t>
            </a:r>
          </a:p>
          <a:p>
            <a:pPr eaLnBrk="1" hangingPunct="1">
              <a:buFont typeface="Wingdings" pitchFamily="2" charset="2"/>
              <a:buNone/>
            </a:pPr>
            <a:endParaRPr lang="en-US" smtClean="0"/>
          </a:p>
          <a:p>
            <a:pPr lvl="1" eaLnBrk="1" hangingPunct="1"/>
            <a:r>
              <a:rPr lang="en-US" smtClean="0"/>
              <a:t>Academic articles: </a:t>
            </a:r>
          </a:p>
          <a:p>
            <a:pPr lvl="2" eaLnBrk="1" hangingPunct="1"/>
            <a:r>
              <a:rPr lang="en-US" smtClean="0"/>
              <a:t>Abstract, Introduction, Methodology, Results, Conclusion</a:t>
            </a:r>
          </a:p>
          <a:p>
            <a:pPr lvl="2" eaLnBrk="1" hangingPunct="1"/>
            <a:endParaRPr lang="en-US" smtClean="0"/>
          </a:p>
          <a:p>
            <a:pPr lvl="1" eaLnBrk="1" hangingPunct="1"/>
            <a:r>
              <a:rPr lang="en-US" smtClean="0"/>
              <a:t>Newspaper story: </a:t>
            </a:r>
          </a:p>
          <a:p>
            <a:pPr lvl="2" eaLnBrk="1" hangingPunct="1"/>
            <a:r>
              <a:rPr lang="en-US" smtClean="0"/>
              <a:t>inverted pyramid structure (</a:t>
            </a:r>
            <a:r>
              <a:rPr lang="en-US" b="1" smtClean="0"/>
              <a:t>lead</a:t>
            </a:r>
            <a:r>
              <a:rPr lang="en-US" smtClean="0"/>
              <a:t> followed by expansion)</a:t>
            </a:r>
          </a:p>
        </p:txBody>
      </p:sp>
      <p:sp>
        <p:nvSpPr>
          <p:cNvPr id="1384450" name="Rectangle 2"/>
          <p:cNvSpPr>
            <a:spLocks noGrp="1" noChangeArrowheads="1"/>
          </p:cNvSpPr>
          <p:nvPr>
            <p:ph type="title"/>
          </p:nvPr>
        </p:nvSpPr>
        <p:spPr/>
        <p:txBody>
          <a:bodyPr/>
          <a:lstStyle/>
          <a:p>
            <a:pPr eaLnBrk="1" fontAlgn="auto" hangingPunct="1">
              <a:spcAft>
                <a:spcPts val="0"/>
              </a:spcAft>
              <a:defRPr/>
            </a:pPr>
            <a:r>
              <a:rPr lang="en-US"/>
              <a:t>Part I: Discourse 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r>
              <a:rPr lang="en-US" smtClean="0"/>
              <a:t>Simpler task</a:t>
            </a:r>
          </a:p>
          <a:p>
            <a:pPr lvl="1" eaLnBrk="1" hangingPunct="1"/>
            <a:r>
              <a:rPr lang="en-US" smtClean="0"/>
              <a:t>Discourse segmentation</a:t>
            </a:r>
          </a:p>
          <a:p>
            <a:pPr lvl="2" eaLnBrk="1" hangingPunct="1"/>
            <a:r>
              <a:rPr lang="en-US" smtClean="0"/>
              <a:t>Separating document into linear sequence of subtopics</a:t>
            </a:r>
          </a:p>
          <a:p>
            <a:pPr eaLnBrk="1" hangingPunct="1">
              <a:buFont typeface="Wingdings" pitchFamily="2" charset="2"/>
              <a:buNone/>
            </a:pPr>
            <a:endParaRPr lang="en-US" smtClean="0"/>
          </a:p>
        </p:txBody>
      </p:sp>
      <p:sp>
        <p:nvSpPr>
          <p:cNvPr id="1385474" name="Rectangle 2"/>
          <p:cNvSpPr>
            <a:spLocks noGrp="1" noChangeArrowheads="1"/>
          </p:cNvSpPr>
          <p:nvPr>
            <p:ph type="title"/>
          </p:nvPr>
        </p:nvSpPr>
        <p:spPr/>
        <p:txBody>
          <a:bodyPr/>
          <a:lstStyle/>
          <a:p>
            <a:pPr eaLnBrk="1" fontAlgn="auto" hangingPunct="1">
              <a:spcAft>
                <a:spcPts val="0"/>
              </a:spcAft>
              <a:defRPr/>
            </a:pPr>
            <a:r>
              <a:rPr lang="en-US"/>
              <a:t>Discourse Segmentation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12698</TotalTime>
  <Words>1658</Words>
  <Application>Microsoft Office PowerPoint</Application>
  <PresentationFormat>On-screen Show (4:3)</PresentationFormat>
  <Paragraphs>307</Paragraphs>
  <Slides>53</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Concourse</vt:lpstr>
      <vt:lpstr>Equation</vt:lpstr>
      <vt:lpstr>CS4705: Natural Language Processing</vt:lpstr>
      <vt:lpstr>Homework questions?</vt:lpstr>
      <vt:lpstr>Slide 3</vt:lpstr>
      <vt:lpstr>Class Wrap-Up</vt:lpstr>
      <vt:lpstr>What is a coherent/cohesive discourse?</vt:lpstr>
      <vt:lpstr>Summarization, question answering, information extraction, generation</vt:lpstr>
      <vt:lpstr>Outline</vt:lpstr>
      <vt:lpstr>Part I: Discourse Structure</vt:lpstr>
      <vt:lpstr>Discourse Segmentation</vt:lpstr>
      <vt:lpstr>Unsupervised Discourse Segmentation</vt:lpstr>
      <vt:lpstr>Applications</vt:lpstr>
      <vt:lpstr>Slide 12</vt:lpstr>
      <vt:lpstr>Key intuition: cohesion</vt:lpstr>
      <vt:lpstr>Key intuition: cohesion</vt:lpstr>
      <vt:lpstr>Intuition of cohesion-based segmentation</vt:lpstr>
      <vt:lpstr>Slide 16</vt:lpstr>
      <vt:lpstr>TextTiling (Hearst 1997)</vt:lpstr>
      <vt:lpstr>TextTiling algorithm</vt:lpstr>
      <vt:lpstr>Cosine</vt:lpstr>
      <vt:lpstr>Vector Space Model</vt:lpstr>
      <vt:lpstr>Representation</vt:lpstr>
      <vt:lpstr>Term Weighting</vt:lpstr>
      <vt:lpstr>Term Weighting</vt:lpstr>
      <vt:lpstr>Term Weights</vt:lpstr>
      <vt:lpstr>TFxIDF Weighting</vt:lpstr>
      <vt:lpstr>Back to Similarity</vt:lpstr>
      <vt:lpstr>Similarity in Space (Vector Space Model)</vt:lpstr>
      <vt:lpstr>Similarity</vt:lpstr>
      <vt:lpstr>Similarity</vt:lpstr>
      <vt:lpstr>TextTiling algorithm</vt:lpstr>
      <vt:lpstr>Slide 31</vt:lpstr>
      <vt:lpstr>Lexical Score Part 2: Introduction of New Terms</vt:lpstr>
      <vt:lpstr>Lexical Score Part 3: Lexical Chains</vt:lpstr>
      <vt:lpstr>Supervised Discourse segmentation</vt:lpstr>
      <vt:lpstr>Supervised discourse segmentation</vt:lpstr>
      <vt:lpstr>Supervised discourse segmentation</vt:lpstr>
      <vt:lpstr>Summarization, Question answering, Information extraction, generation </vt:lpstr>
      <vt:lpstr>Part II: Text Coherence</vt:lpstr>
      <vt:lpstr>Better?</vt:lpstr>
      <vt:lpstr>Coherence</vt:lpstr>
      <vt:lpstr>What makes a text coherent?</vt:lpstr>
      <vt:lpstr>Hobbs 1979 Coherence Relations</vt:lpstr>
      <vt:lpstr>Hobbs: “Explanation”</vt:lpstr>
      <vt:lpstr>Hobbs: “Parallel”</vt:lpstr>
      <vt:lpstr>Hobbs “Elaboration”</vt:lpstr>
      <vt:lpstr>Summarization, question answering, information extraction, generation</vt:lpstr>
      <vt:lpstr>Coherence relations impose a discourse structure</vt:lpstr>
      <vt:lpstr>Rhetorical Structure Theory</vt:lpstr>
      <vt:lpstr>One example of  rhetorical relation</vt:lpstr>
      <vt:lpstr>Automatic Rhetorical Structure Labeling</vt:lpstr>
      <vt:lpstr>Features: cue phrases</vt:lpstr>
      <vt:lpstr>Some Problems with RST</vt:lpstr>
      <vt:lpstr>Summarization, Question answering, Information Extraction, generation</vt:lpstr>
    </vt:vector>
  </TitlesOfParts>
  <Manager/>
  <Company>Stanford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CS4705: Discourse</dc:title>
  <dc:subject/>
  <dc:creator>Kathy McKeown</dc:creator>
  <cp:keywords/>
  <dc:description/>
  <cp:lastModifiedBy> </cp:lastModifiedBy>
  <cp:revision>489</cp:revision>
  <dcterms:created xsi:type="dcterms:W3CDTF">2003-01-18T03:56:53Z</dcterms:created>
  <dcterms:modified xsi:type="dcterms:W3CDTF">2009-11-24T19:21:59Z</dcterms:modified>
  <cp:category/>
</cp:coreProperties>
</file>